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Default Extension="gif" ContentType="image/gif"/>
  <Default Extension="vml" ContentType="application/vnd.openxmlformats-officedocument.vmlDrawing"/>
  <Override PartName="/ppt/notesSlides/notesSlide31.xml" ContentType="application/vnd.openxmlformats-officedocument.presentationml.notes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Default Extension="tiff" ContentType="image/tiff"/>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charts/chart2.xml" ContentType="application/vnd.openxmlformats-officedocument.drawingml.chart+xml"/>
  <Override PartName="/ppt/slides/slide29.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 id="2147483673" r:id="rId2"/>
    <p:sldMasterId id="2147483685" r:id="rId3"/>
    <p:sldMasterId id="2147483698" r:id="rId4"/>
  </p:sldMasterIdLst>
  <p:notesMasterIdLst>
    <p:notesMasterId r:id="rId69"/>
  </p:notesMasterIdLst>
  <p:sldIdLst>
    <p:sldId id="256" r:id="rId5"/>
    <p:sldId id="551" r:id="rId6"/>
    <p:sldId id="553" r:id="rId7"/>
    <p:sldId id="513" r:id="rId8"/>
    <p:sldId id="514" r:id="rId9"/>
    <p:sldId id="516" r:id="rId10"/>
    <p:sldId id="515" r:id="rId11"/>
    <p:sldId id="375" r:id="rId12"/>
    <p:sldId id="380" r:id="rId13"/>
    <p:sldId id="523" r:id="rId14"/>
    <p:sldId id="487" r:id="rId15"/>
    <p:sldId id="521" r:id="rId16"/>
    <p:sldId id="520" r:id="rId17"/>
    <p:sldId id="522" r:id="rId18"/>
    <p:sldId id="509" r:id="rId19"/>
    <p:sldId id="510" r:id="rId20"/>
    <p:sldId id="511" r:id="rId21"/>
    <p:sldId id="512" r:id="rId22"/>
    <p:sldId id="486" r:id="rId23"/>
    <p:sldId id="502" r:id="rId24"/>
    <p:sldId id="503" r:id="rId25"/>
    <p:sldId id="493" r:id="rId26"/>
    <p:sldId id="495" r:id="rId27"/>
    <p:sldId id="498" r:id="rId28"/>
    <p:sldId id="499" r:id="rId29"/>
    <p:sldId id="500" r:id="rId30"/>
    <p:sldId id="488" r:id="rId31"/>
    <p:sldId id="484" r:id="rId32"/>
    <p:sldId id="392" r:id="rId33"/>
    <p:sldId id="526" r:id="rId34"/>
    <p:sldId id="527" r:id="rId35"/>
    <p:sldId id="358" r:id="rId36"/>
    <p:sldId id="418" r:id="rId37"/>
    <p:sldId id="419" r:id="rId38"/>
    <p:sldId id="446" r:id="rId39"/>
    <p:sldId id="535" r:id="rId40"/>
    <p:sldId id="534" r:id="rId41"/>
    <p:sldId id="528" r:id="rId42"/>
    <p:sldId id="529" r:id="rId43"/>
    <p:sldId id="531" r:id="rId44"/>
    <p:sldId id="530" r:id="rId45"/>
    <p:sldId id="532" r:id="rId46"/>
    <p:sldId id="533" r:id="rId47"/>
    <p:sldId id="423" r:id="rId48"/>
    <p:sldId id="426" r:id="rId49"/>
    <p:sldId id="432" r:id="rId50"/>
    <p:sldId id="536" r:id="rId51"/>
    <p:sldId id="537" r:id="rId52"/>
    <p:sldId id="541" r:id="rId53"/>
    <p:sldId id="542" r:id="rId54"/>
    <p:sldId id="543" r:id="rId55"/>
    <p:sldId id="544" r:id="rId56"/>
    <p:sldId id="545" r:id="rId57"/>
    <p:sldId id="550" r:id="rId58"/>
    <p:sldId id="457" r:id="rId59"/>
    <p:sldId id="482" r:id="rId60"/>
    <p:sldId id="554" r:id="rId61"/>
    <p:sldId id="561" r:id="rId62"/>
    <p:sldId id="557" r:id="rId63"/>
    <p:sldId id="555" r:id="rId64"/>
    <p:sldId id="556" r:id="rId65"/>
    <p:sldId id="558" r:id="rId66"/>
    <p:sldId id="559" r:id="rId67"/>
    <p:sldId id="560"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DEE7F8"/>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5" autoAdjust="0"/>
    <p:restoredTop sz="95754" autoAdjust="0"/>
  </p:normalViewPr>
  <p:slideViewPr>
    <p:cSldViewPr>
      <p:cViewPr varScale="1">
        <p:scale>
          <a:sx n="50" d="100"/>
          <a:sy n="50" d="100"/>
        </p:scale>
        <p:origin x="-538" y="-7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 Type="http://schemas.openxmlformats.org/officeDocument/2006/relationships/slide" Target="slides/slide3.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User\Research\dryadVsHadoop-SWG-Inhomgeneou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User\Research\pariwise-distance-scalability-idp-drya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2673840769903771"/>
          <c:y val="5.1400554097404488E-2"/>
          <c:w val="0.82137328805463306"/>
          <c:h val="0.79822506561679785"/>
        </c:manualLayout>
      </c:layout>
      <c:barChart>
        <c:barDir val="col"/>
        <c:grouping val="clustered"/>
        <c:ser>
          <c:idx val="0"/>
          <c:order val="0"/>
          <c:tx>
            <c:v>DryadLINQ</c:v>
          </c:tx>
          <c:cat>
            <c:numRef>
              <c:f>Sheet1!$A$1:$A$2</c:f>
              <c:numCache>
                <c:formatCode>0</c:formatCode>
                <c:ptCount val="2"/>
                <c:pt idx="0">
                  <c:v>35339</c:v>
                </c:pt>
                <c:pt idx="1">
                  <c:v>50000</c:v>
                </c:pt>
              </c:numCache>
            </c:numRef>
          </c:cat>
          <c:val>
            <c:numRef>
              <c:f>Sheet1!$B$1:$B$2</c:f>
              <c:numCache>
                <c:formatCode>0</c:formatCode>
                <c:ptCount val="2"/>
                <c:pt idx="0">
                  <c:v>8510.4749999999258</c:v>
                </c:pt>
                <c:pt idx="1">
                  <c:v>17200.413</c:v>
                </c:pt>
              </c:numCache>
            </c:numRef>
          </c:val>
        </c:ser>
        <c:ser>
          <c:idx val="1"/>
          <c:order val="1"/>
          <c:tx>
            <c:v>MPI</c:v>
          </c:tx>
          <c:cat>
            <c:numRef>
              <c:f>Sheet1!$A$1:$A$2</c:f>
              <c:numCache>
                <c:formatCode>0</c:formatCode>
                <c:ptCount val="2"/>
                <c:pt idx="0">
                  <c:v>35339</c:v>
                </c:pt>
                <c:pt idx="1">
                  <c:v>50000</c:v>
                </c:pt>
              </c:numCache>
            </c:numRef>
          </c:cat>
          <c:val>
            <c:numRef>
              <c:f>Sheet1!$C$1:$C$2</c:f>
              <c:numCache>
                <c:formatCode>0</c:formatCode>
                <c:ptCount val="2"/>
                <c:pt idx="0">
                  <c:v>8138.3140000000003</c:v>
                </c:pt>
                <c:pt idx="1">
                  <c:v>16588.741000000005</c:v>
                </c:pt>
              </c:numCache>
            </c:numRef>
          </c:val>
        </c:ser>
        <c:axId val="108236160"/>
        <c:axId val="108295296"/>
      </c:barChart>
      <c:catAx>
        <c:axId val="108236160"/>
        <c:scaling>
          <c:orientation val="minMax"/>
        </c:scaling>
        <c:axPos val="b"/>
        <c:numFmt formatCode="0" sourceLinked="1"/>
        <c:tickLblPos val="nextTo"/>
        <c:crossAx val="108295296"/>
        <c:crosses val="autoZero"/>
        <c:auto val="1"/>
        <c:lblAlgn val="ctr"/>
        <c:lblOffset val="100"/>
      </c:catAx>
      <c:valAx>
        <c:axId val="108295296"/>
        <c:scaling>
          <c:orientation val="minMax"/>
        </c:scaling>
        <c:axPos val="l"/>
        <c:majorGridlines/>
        <c:numFmt formatCode="0" sourceLinked="1"/>
        <c:tickLblPos val="nextTo"/>
        <c:crossAx val="108236160"/>
        <c:crosses val="autoZero"/>
        <c:crossBetween val="between"/>
      </c:valAx>
    </c:plotArea>
    <c:legend>
      <c:legendPos val="r"/>
      <c:layout>
        <c:manualLayout>
          <c:xMode val="edge"/>
          <c:yMode val="edge"/>
          <c:x val="0.14694575678040442"/>
          <c:y val="6.9060586176728445E-2"/>
          <c:w val="0.41657023850279584"/>
          <c:h val="0.23458005249343841"/>
        </c:manualLayout>
      </c:layout>
      <c:spPr>
        <a:solidFill>
          <a:schemeClr val="bg1"/>
        </a:solidFill>
        <a:ln>
          <a:solidFill>
            <a:schemeClr val="tx1"/>
          </a:solidFill>
        </a:ln>
      </c:spPr>
      <c:txPr>
        <a:bodyPr/>
        <a:lstStyle/>
        <a:p>
          <a:pPr>
            <a:defRPr sz="1600"/>
          </a:pPr>
          <a:endParaRPr lang="en-US"/>
        </a:p>
      </c:txPr>
    </c:legend>
    <c:plotVisOnly val="1"/>
  </c:chart>
  <c:spPr>
    <a:solidFill>
      <a:schemeClr val="bg1"/>
    </a:solidFill>
  </c:sp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42"/>
  <c:chart>
    <c:title>
      <c:tx>
        <c:rich>
          <a:bodyPr/>
          <a:lstStyle/>
          <a:p>
            <a:pPr>
              <a:defRPr/>
            </a:pPr>
            <a:r>
              <a:rPr lang="en-US" dirty="0" smtClean="0"/>
              <a:t>Randomly </a:t>
            </a:r>
            <a:r>
              <a:rPr lang="en-US" dirty="0"/>
              <a:t>Distributed </a:t>
            </a:r>
            <a:r>
              <a:rPr lang="en-US" dirty="0" smtClean="0"/>
              <a:t>Inhomogeneous </a:t>
            </a:r>
            <a:r>
              <a:rPr lang="en-US" dirty="0"/>
              <a:t>Data </a:t>
            </a:r>
          </a:p>
          <a:p>
            <a:pPr>
              <a:defRPr/>
            </a:pPr>
            <a:r>
              <a:rPr lang="en-US" dirty="0"/>
              <a:t>Mean: 400,  Dataset Size: 10000</a:t>
            </a:r>
          </a:p>
        </c:rich>
      </c:tx>
      <c:layout>
        <c:manualLayout>
          <c:xMode val="edge"/>
          <c:yMode val="edge"/>
          <c:x val="0.25395188101487526"/>
          <c:y val="6.0606097314758904E-2"/>
        </c:manualLayout>
      </c:layout>
    </c:title>
    <c:plotArea>
      <c:layout/>
      <c:scatterChart>
        <c:scatterStyle val="lineMarker"/>
        <c:ser>
          <c:idx val="0"/>
          <c:order val="0"/>
          <c:tx>
            <c:strRef>
              <c:f>Inhomogeneous_idp!$G$14</c:f>
              <c:strCache>
                <c:ptCount val="1"/>
                <c:pt idx="0">
                  <c:v>DryadLinq SWG</c:v>
                </c:pt>
              </c:strCache>
            </c:strRef>
          </c:tx>
          <c:xVal>
            <c:numRef>
              <c:f>Inhomogeneous_idp!$C$15:$C$21</c:f>
              <c:numCache>
                <c:formatCode>General</c:formatCode>
                <c:ptCount val="7"/>
                <c:pt idx="0">
                  <c:v>0</c:v>
                </c:pt>
                <c:pt idx="1">
                  <c:v>50</c:v>
                </c:pt>
                <c:pt idx="2">
                  <c:v>100</c:v>
                </c:pt>
                <c:pt idx="3">
                  <c:v>150</c:v>
                </c:pt>
                <c:pt idx="4">
                  <c:v>187</c:v>
                </c:pt>
                <c:pt idx="5">
                  <c:v>224.89000000000001</c:v>
                </c:pt>
                <c:pt idx="6">
                  <c:v>255</c:v>
                </c:pt>
              </c:numCache>
            </c:numRef>
          </c:xVal>
          <c:yVal>
            <c:numRef>
              <c:f>Inhomogeneous_idp!$G$15:$G$21</c:f>
              <c:numCache>
                <c:formatCode>General</c:formatCode>
                <c:ptCount val="7"/>
                <c:pt idx="0">
                  <c:v>1712.147091691473</c:v>
                </c:pt>
                <c:pt idx="1">
                  <c:v>1707.4143089295108</c:v>
                </c:pt>
                <c:pt idx="2">
                  <c:v>1689.3589530193292</c:v>
                </c:pt>
                <c:pt idx="3">
                  <c:v>1743.9106906609011</c:v>
                </c:pt>
                <c:pt idx="4">
                  <c:v>1737.7260508952231</c:v>
                </c:pt>
                <c:pt idx="5">
                  <c:v>1711.2448479058048</c:v>
                </c:pt>
                <c:pt idx="6">
                  <c:v>1769.5359141793408</c:v>
                </c:pt>
              </c:numCache>
            </c:numRef>
          </c:yVal>
        </c:ser>
        <c:ser>
          <c:idx val="1"/>
          <c:order val="1"/>
          <c:tx>
            <c:strRef>
              <c:f>Inhomogeneous_idp!$F$27</c:f>
              <c:strCache>
                <c:ptCount val="1"/>
                <c:pt idx="0">
                  <c:v>Hadoop SWG</c:v>
                </c:pt>
              </c:strCache>
            </c:strRef>
          </c:tx>
          <c:xVal>
            <c:numRef>
              <c:f>Inhomogeneous_idp!$C$28:$C$33</c:f>
              <c:numCache>
                <c:formatCode>General</c:formatCode>
                <c:ptCount val="6"/>
                <c:pt idx="0">
                  <c:v>0</c:v>
                </c:pt>
                <c:pt idx="1">
                  <c:v>50</c:v>
                </c:pt>
                <c:pt idx="2">
                  <c:v>100</c:v>
                </c:pt>
                <c:pt idx="3">
                  <c:v>150</c:v>
                </c:pt>
                <c:pt idx="4">
                  <c:v>187</c:v>
                </c:pt>
                <c:pt idx="5">
                  <c:v>255</c:v>
                </c:pt>
              </c:numCache>
            </c:numRef>
          </c:xVal>
          <c:yVal>
            <c:numRef>
              <c:f>Inhomogeneous_idp!$F$28:$F$33</c:f>
              <c:numCache>
                <c:formatCode>General</c:formatCode>
                <c:ptCount val="6"/>
                <c:pt idx="0">
                  <c:v>1662.077</c:v>
                </c:pt>
                <c:pt idx="1">
                  <c:v>1637.6239999999998</c:v>
                </c:pt>
                <c:pt idx="2">
                  <c:v>1618.5170000000001</c:v>
                </c:pt>
                <c:pt idx="3">
                  <c:v>1631.463</c:v>
                </c:pt>
                <c:pt idx="4">
                  <c:v>1619.9356016916656</c:v>
                </c:pt>
                <c:pt idx="5">
                  <c:v>1564.9378321640511</c:v>
                </c:pt>
              </c:numCache>
            </c:numRef>
          </c:yVal>
        </c:ser>
        <c:ser>
          <c:idx val="2"/>
          <c:order val="2"/>
          <c:tx>
            <c:strRef>
              <c:f>Inhomogeneous_idp!$H$27</c:f>
              <c:strCache>
                <c:ptCount val="1"/>
                <c:pt idx="0">
                  <c:v>Hadoop SWG on VM</c:v>
                </c:pt>
              </c:strCache>
            </c:strRef>
          </c:tx>
          <c:xVal>
            <c:numRef>
              <c:f>Inhomogeneous_idp!$C$28:$C$33</c:f>
              <c:numCache>
                <c:formatCode>General</c:formatCode>
                <c:ptCount val="6"/>
                <c:pt idx="0">
                  <c:v>0</c:v>
                </c:pt>
                <c:pt idx="1">
                  <c:v>50</c:v>
                </c:pt>
                <c:pt idx="2">
                  <c:v>100</c:v>
                </c:pt>
                <c:pt idx="3">
                  <c:v>150</c:v>
                </c:pt>
                <c:pt idx="4">
                  <c:v>187</c:v>
                </c:pt>
                <c:pt idx="5">
                  <c:v>255</c:v>
                </c:pt>
              </c:numCache>
            </c:numRef>
          </c:xVal>
          <c:yVal>
            <c:numRef>
              <c:f>Inhomogeneous_idp!$H$28:$H$33</c:f>
              <c:numCache>
                <c:formatCode>General</c:formatCode>
                <c:ptCount val="6"/>
                <c:pt idx="0">
                  <c:v>1786.8619999999999</c:v>
                </c:pt>
                <c:pt idx="1">
                  <c:v>1837.9370000000001</c:v>
                </c:pt>
                <c:pt idx="2">
                  <c:v>1830.377</c:v>
                </c:pt>
                <c:pt idx="3">
                  <c:v>1833.492</c:v>
                </c:pt>
                <c:pt idx="4">
                  <c:v>1824.4357939254187</c:v>
                </c:pt>
                <c:pt idx="5">
                  <c:v>1761.6188710969957</c:v>
                </c:pt>
              </c:numCache>
            </c:numRef>
          </c:yVal>
        </c:ser>
        <c:axId val="110776704"/>
        <c:axId val="110779008"/>
      </c:scatterChart>
      <c:valAx>
        <c:axId val="110776704"/>
        <c:scaling>
          <c:orientation val="minMax"/>
        </c:scaling>
        <c:axPos val="b"/>
        <c:title>
          <c:tx>
            <c:rich>
              <a:bodyPr/>
              <a:lstStyle/>
              <a:p>
                <a:pPr>
                  <a:defRPr/>
                </a:pPr>
                <a:r>
                  <a:rPr lang="en-US"/>
                  <a:t>Standard Deviation</a:t>
                </a:r>
              </a:p>
            </c:rich>
          </c:tx>
          <c:layout>
            <c:manualLayout>
              <c:xMode val="edge"/>
              <c:yMode val="edge"/>
              <c:x val="0.42637488133132551"/>
              <c:y val="0.80371152469577933"/>
            </c:manualLayout>
          </c:layout>
        </c:title>
        <c:numFmt formatCode="General" sourceLinked="1"/>
        <c:majorTickMark val="none"/>
        <c:tickLblPos val="nextTo"/>
        <c:crossAx val="110779008"/>
        <c:crosses val="autoZero"/>
        <c:crossBetween val="midCat"/>
      </c:valAx>
      <c:valAx>
        <c:axId val="110779008"/>
        <c:scaling>
          <c:orientation val="minMax"/>
          <c:min val="1500"/>
        </c:scaling>
        <c:axPos val="l"/>
        <c:majorGridlines/>
        <c:title>
          <c:tx>
            <c:rich>
              <a:bodyPr/>
              <a:lstStyle/>
              <a:p>
                <a:pPr>
                  <a:defRPr/>
                </a:pPr>
                <a:r>
                  <a:rPr lang="en-US"/>
                  <a:t>Time (s)</a:t>
                </a:r>
              </a:p>
            </c:rich>
          </c:tx>
        </c:title>
        <c:numFmt formatCode="General" sourceLinked="1"/>
        <c:majorTickMark val="none"/>
        <c:tickLblPos val="nextTo"/>
        <c:crossAx val="110776704"/>
        <c:crosses val="autoZero"/>
        <c:crossBetween val="midCat"/>
      </c:valAx>
    </c:plotArea>
    <c:legend>
      <c:legendPos val="b"/>
      <c:layout>
        <c:manualLayout>
          <c:xMode val="edge"/>
          <c:yMode val="edge"/>
          <c:x val="9.9645377661125703E-2"/>
          <c:y val="0.88197011911972545"/>
          <c:w val="0.9"/>
          <c:h val="7.0088880935337924E-2"/>
        </c:manualLayout>
      </c:layout>
    </c:legend>
    <c:plotVisOnly val="1"/>
  </c:chart>
  <c:spPr>
    <a:noFill/>
  </c:spPr>
  <c:txPr>
    <a:bodyPr/>
    <a:lstStyle/>
    <a:p>
      <a:pPr>
        <a:defRPr sz="1800">
          <a:solidFill>
            <a:schemeClr val="tx1"/>
          </a:solidFill>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42"/>
  <c:chart>
    <c:autoTitleDeleted val="1"/>
    <c:plotArea>
      <c:layout>
        <c:manualLayout>
          <c:layoutTarget val="inner"/>
          <c:xMode val="edge"/>
          <c:yMode val="edge"/>
          <c:x val="0.17857174103237144"/>
          <c:y val="4.2295313085864275E-2"/>
          <c:w val="0.64347180317414177"/>
          <c:h val="0.64705618146164956"/>
        </c:manualLayout>
      </c:layout>
      <c:barChart>
        <c:barDir val="col"/>
        <c:grouping val="clustered"/>
        <c:ser>
          <c:idx val="0"/>
          <c:order val="0"/>
          <c:tx>
            <c:strRef>
              <c:f>'dryad vs hadoop scalability'!$L$1</c:f>
              <c:strCache>
                <c:ptCount val="1"/>
                <c:pt idx="0">
                  <c:v>Perf. Degradation On VM (Hadoop)</c:v>
                </c:pt>
              </c:strCache>
            </c:strRef>
          </c:tx>
          <c:spPr>
            <a:ln w="25400">
              <a:solidFill>
                <a:schemeClr val="bg1"/>
              </a:solidFill>
            </a:ln>
            <a:effectLst>
              <a:outerShdw blurRad="50800" dist="38100" dir="8100000" algn="tr" rotWithShape="0">
                <a:prstClr val="black">
                  <a:alpha val="40000"/>
                </a:prstClr>
              </a:outerShdw>
            </a:effectLst>
          </c:spPr>
          <c:cat>
            <c:numRef>
              <c:f>'dryad vs hadoop scalability'!$A$2:$A$6</c:f>
              <c:numCache>
                <c:formatCode>General</c:formatCode>
                <c:ptCount val="5"/>
                <c:pt idx="0">
                  <c:v>10000</c:v>
                </c:pt>
                <c:pt idx="1">
                  <c:v>20000</c:v>
                </c:pt>
                <c:pt idx="2">
                  <c:v>30000</c:v>
                </c:pt>
                <c:pt idx="3">
                  <c:v>40000</c:v>
                </c:pt>
                <c:pt idx="4">
                  <c:v>50000</c:v>
                </c:pt>
              </c:numCache>
            </c:numRef>
          </c:cat>
          <c:val>
            <c:numRef>
              <c:f>'dryad vs hadoop scalability'!$L$2:$L$6</c:f>
              <c:numCache>
                <c:formatCode>0.00%</c:formatCode>
                <c:ptCount val="5"/>
                <c:pt idx="0">
                  <c:v>0.2602028103590574</c:v>
                </c:pt>
                <c:pt idx="1">
                  <c:v>0.19666569328339961</c:v>
                </c:pt>
                <c:pt idx="2">
                  <c:v>0.16730746351220513</c:v>
                </c:pt>
                <c:pt idx="3">
                  <c:v>0.17009335031696562</c:v>
                </c:pt>
                <c:pt idx="4">
                  <c:v>0.15329492392700494</c:v>
                </c:pt>
              </c:numCache>
            </c:numRef>
          </c:val>
        </c:ser>
        <c:gapWidth val="295"/>
        <c:overlap val="-25"/>
        <c:axId val="124737792"/>
        <c:axId val="124736256"/>
      </c:barChart>
      <c:valAx>
        <c:axId val="124736256"/>
        <c:scaling>
          <c:orientation val="minMax"/>
          <c:max val="0.30000000000000032"/>
        </c:scaling>
        <c:axPos val="r"/>
        <c:majorGridlines/>
        <c:numFmt formatCode="0%" sourceLinked="0"/>
        <c:majorTickMark val="none"/>
        <c:tickLblPos val="nextTo"/>
        <c:crossAx val="124737792"/>
        <c:crosses val="max"/>
        <c:crossBetween val="between"/>
      </c:valAx>
      <c:catAx>
        <c:axId val="124737792"/>
        <c:scaling>
          <c:orientation val="minMax"/>
        </c:scaling>
        <c:axPos val="b"/>
        <c:title>
          <c:tx>
            <c:rich>
              <a:bodyPr/>
              <a:lstStyle/>
              <a:p>
                <a:pPr>
                  <a:defRPr sz="1800"/>
                </a:pPr>
                <a:r>
                  <a:rPr lang="en-US" sz="1800"/>
                  <a:t>No. of Sequences</a:t>
                </a:r>
              </a:p>
            </c:rich>
          </c:tx>
          <c:layout>
            <c:manualLayout>
              <c:xMode val="edge"/>
              <c:yMode val="edge"/>
              <c:x val="0.34166144185247882"/>
              <c:y val="0.778464061558378"/>
            </c:manualLayout>
          </c:layout>
        </c:title>
        <c:numFmt formatCode="General" sourceLinked="1"/>
        <c:majorTickMark val="none"/>
        <c:tickLblPos val="nextTo"/>
        <c:crossAx val="124736256"/>
        <c:crosses val="autoZero"/>
        <c:auto val="1"/>
        <c:lblAlgn val="ctr"/>
        <c:lblOffset val="100"/>
      </c:catAx>
    </c:plotArea>
    <c:legend>
      <c:legendPos val="b"/>
      <c:layout>
        <c:manualLayout>
          <c:xMode val="edge"/>
          <c:yMode val="edge"/>
          <c:x val="2.9421051340545037E-2"/>
          <c:y val="0.82562430395379993"/>
          <c:w val="0.93095469255663565"/>
          <c:h val="0.17437559159077454"/>
        </c:manualLayout>
      </c:layout>
      <c:spPr>
        <a:effectLst>
          <a:outerShdw blurRad="50800" dist="38100" dir="5400000" algn="t" rotWithShape="0">
            <a:prstClr val="black">
              <a:alpha val="40000"/>
            </a:prstClr>
          </a:outerShdw>
        </a:effectLst>
      </c:spPr>
      <c:txPr>
        <a:bodyPr/>
        <a:lstStyle/>
        <a:p>
          <a:pPr>
            <a:defRPr sz="2000"/>
          </a:pPr>
          <a:endParaRPr lang="en-US"/>
        </a:p>
      </c:txPr>
    </c:legend>
    <c:plotVisOnly val="1"/>
    <c:dispBlanksAs val="gap"/>
  </c:chart>
  <c:spPr>
    <a:noFill/>
  </c:spPr>
  <c:txPr>
    <a:bodyPr/>
    <a:lstStyle/>
    <a:p>
      <a:pPr>
        <a:defRPr sz="1400" b="1">
          <a:solidFill>
            <a:schemeClr val="tx1"/>
          </a:solidFill>
        </a:defRPr>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2C4FAC-5D83-482A-9809-B34FBC9884EF}" type="datetimeFigureOut">
              <a:rPr lang="en-US" smtClean="0"/>
              <a:pPr/>
              <a:t>1/9/2010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D4677B-C5CE-4183-A13D-EB29CCD2130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SALSA is </a:t>
            </a:r>
          </a:p>
          <a:p>
            <a:r>
              <a:rPr lang="en-US" smtClean="0"/>
              <a:t>Service Aggregated Linked Sequential Activities</a:t>
            </a:r>
          </a:p>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B740DA-4319-4311-B069-E79EF9BB0534}" type="slidenum">
              <a:rPr lang="en-US"/>
              <a:pPr/>
              <a:t>10</a:t>
            </a:fld>
            <a:endParaRPr lang="en-US"/>
          </a:p>
        </p:txBody>
      </p:sp>
      <p:sp>
        <p:nvSpPr>
          <p:cNvPr id="3687426" name="Rectangle 2"/>
          <p:cNvSpPr>
            <a:spLocks noGrp="1" noRot="1" noChangeAspect="1" noChangeArrowheads="1" noTextEdit="1"/>
          </p:cNvSpPr>
          <p:nvPr>
            <p:ph type="sldImg"/>
          </p:nvPr>
        </p:nvSpPr>
        <p:spPr>
          <a:ln/>
        </p:spPr>
      </p:sp>
      <p:sp>
        <p:nvSpPr>
          <p:cNvPr id="3687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pPr algn="r" rtl="0" fontAlgn="base">
              <a:spcBef>
                <a:spcPct val="0"/>
              </a:spcBef>
              <a:spcAft>
                <a:spcPct val="0"/>
              </a:spcAft>
            </a:pPr>
            <a:fld id="{C0374F37-399F-4EB6-BA69-485624029121}" type="slidenum">
              <a:rPr lang="en-US" sz="1200" b="1" kern="1200">
                <a:solidFill>
                  <a:prstClr val="black"/>
                </a:solidFill>
                <a:latin typeface="Times New Roman" pitchFamily="18" charset="0"/>
                <a:ea typeface="+mn-ea"/>
                <a:cs typeface="+mn-cs"/>
              </a:rPr>
              <a:pPr algn="r" rtl="0" fontAlgn="base">
                <a:spcBef>
                  <a:spcPct val="0"/>
                </a:spcBef>
                <a:spcAft>
                  <a:spcPct val="0"/>
                </a:spcAft>
              </a:pPr>
              <a:t>11</a:t>
            </a:fld>
            <a:endParaRPr lang="en-US" sz="1200" b="1" kern="1200">
              <a:solidFill>
                <a:prstClr val="black"/>
              </a:solidFill>
              <a:latin typeface="Times New Roman" pitchFamily="18" charset="0"/>
              <a:ea typeface="+mn-ea"/>
              <a:cs typeface="+mn-cs"/>
            </a:endParaRPr>
          </a:p>
        </p:txBody>
      </p:sp>
      <p:sp>
        <p:nvSpPr>
          <p:cNvPr id="4280322" name="Rectangle 7"/>
          <p:cNvSpPr txBox="1">
            <a:spLocks noGrp="1" noChangeArrowheads="1"/>
          </p:cNvSpPr>
          <p:nvPr/>
        </p:nvSpPr>
        <p:spPr bwMode="auto">
          <a:xfrm>
            <a:off x="3884613" y="8685042"/>
            <a:ext cx="2971800" cy="457360"/>
          </a:xfrm>
          <a:prstGeom prst="rect">
            <a:avLst/>
          </a:prstGeom>
          <a:noFill/>
          <a:ln w="9525">
            <a:noFill/>
            <a:miter lim="800000"/>
            <a:headEnd/>
            <a:tailEnd/>
          </a:ln>
        </p:spPr>
        <p:txBody>
          <a:bodyPr anchor="b"/>
          <a:lstStyle/>
          <a:p>
            <a:pPr algn="r" rtl="0" eaLnBrk="0" fontAlgn="base" hangingPunct="0">
              <a:spcBef>
                <a:spcPct val="0"/>
              </a:spcBef>
              <a:spcAft>
                <a:spcPct val="0"/>
              </a:spcAft>
            </a:pPr>
            <a:fld id="{EB91789D-98D0-40BB-9B4E-01A329F7C885}" type="slidenum">
              <a:rPr lang="en-US" sz="1200" kern="1200">
                <a:solidFill>
                  <a:prstClr val="black"/>
                </a:solidFill>
                <a:latin typeface="Times New Roman" pitchFamily="18" charset="0"/>
                <a:ea typeface="+mn-ea"/>
                <a:cs typeface="+mn-cs"/>
              </a:rPr>
              <a:pPr algn="r" rtl="0" eaLnBrk="0" fontAlgn="base" hangingPunct="0">
                <a:spcBef>
                  <a:spcPct val="0"/>
                </a:spcBef>
                <a:spcAft>
                  <a:spcPct val="0"/>
                </a:spcAft>
              </a:pPr>
              <a:t>11</a:t>
            </a:fld>
            <a:endParaRPr lang="en-US" sz="1200" kern="1200">
              <a:solidFill>
                <a:prstClr val="black"/>
              </a:solidFill>
              <a:latin typeface="Times New Roman" pitchFamily="18" charset="0"/>
              <a:ea typeface="+mn-ea"/>
              <a:cs typeface="+mn-cs"/>
            </a:endParaRPr>
          </a:p>
        </p:txBody>
      </p:sp>
      <p:sp>
        <p:nvSpPr>
          <p:cNvPr id="4280323" name="Rectangle 2"/>
          <p:cNvSpPr>
            <a:spLocks noGrp="1" noRot="1" noChangeAspect="1" noChangeArrowheads="1" noTextEdit="1"/>
          </p:cNvSpPr>
          <p:nvPr>
            <p:ph type="sldImg"/>
          </p:nvPr>
        </p:nvSpPr>
        <p:spPr>
          <a:ln/>
        </p:spPr>
      </p:sp>
      <p:sp>
        <p:nvSpPr>
          <p:cNvPr id="4280324"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a:lstStyle/>
          <a:p>
            <a:pPr eaLnBrk="1" hangingPunct="1">
              <a:spcBef>
                <a:spcPct val="0"/>
              </a:spcBef>
            </a:pPr>
            <a:endParaRPr lang="en-US" smtClean="0">
              <a:ea typeface="ＭＳ Ｐゴシック" pitchFamily="-64" charset="-128"/>
            </a:endParaRPr>
          </a:p>
        </p:txBody>
      </p:sp>
      <p:sp>
        <p:nvSpPr>
          <p:cNvPr id="67588" name="Slide Number Placeholder 3"/>
          <p:cNvSpPr>
            <a:spLocks noGrp="1"/>
          </p:cNvSpPr>
          <p:nvPr>
            <p:ph type="sldNum" sz="quarter" idx="5"/>
          </p:nvPr>
        </p:nvSpPr>
        <p:spPr bwMode="auto">
          <a:noFill/>
          <a:ln>
            <a:miter lim="800000"/>
            <a:headEnd/>
            <a:tailEnd/>
          </a:ln>
        </p:spPr>
        <p:txBody>
          <a:bodyPr/>
          <a:lstStyle/>
          <a:p>
            <a:fld id="{C8875C1D-06FD-49A4-AB5F-C1DC2756A54F}" type="slidenum">
              <a:rPr lang="en-US"/>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a:lstStyle/>
          <a:p>
            <a:pPr eaLnBrk="1" hangingPunct="1">
              <a:spcBef>
                <a:spcPct val="0"/>
              </a:spcBef>
            </a:pPr>
            <a:endParaRPr lang="en-US" smtClean="0">
              <a:ea typeface="ＭＳ Ｐゴシック" pitchFamily="-64" charset="-128"/>
            </a:endParaRPr>
          </a:p>
        </p:txBody>
      </p:sp>
      <p:sp>
        <p:nvSpPr>
          <p:cNvPr id="24580" name="Slide Number Placeholder 3"/>
          <p:cNvSpPr>
            <a:spLocks noGrp="1"/>
          </p:cNvSpPr>
          <p:nvPr>
            <p:ph type="sldNum" sz="quarter" idx="5"/>
          </p:nvPr>
        </p:nvSpPr>
        <p:spPr bwMode="auto">
          <a:noFill/>
          <a:ln>
            <a:miter lim="800000"/>
            <a:headEnd/>
            <a:tailEnd/>
          </a:ln>
        </p:spPr>
        <p:txBody>
          <a:bodyPr/>
          <a:lstStyle/>
          <a:p>
            <a:fld id="{EF8D73FD-CAFE-423B-83F9-3DA002F8DC40}" type="slidenum">
              <a:rPr lang="en-US"/>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a:lstStyle/>
          <a:p>
            <a:pPr eaLnBrk="1" hangingPunct="1">
              <a:spcBef>
                <a:spcPct val="0"/>
              </a:spcBef>
            </a:pPr>
            <a:endParaRPr lang="en-US" smtClean="0">
              <a:latin typeface="Arial" charset="0"/>
              <a:ea typeface="ＭＳ Ｐゴシック" pitchFamily="-64" charset="-128"/>
            </a:endParaRPr>
          </a:p>
        </p:txBody>
      </p:sp>
      <p:sp>
        <p:nvSpPr>
          <p:cNvPr id="28676" name="Slide Number Placeholder 3"/>
          <p:cNvSpPr>
            <a:spLocks noGrp="1"/>
          </p:cNvSpPr>
          <p:nvPr>
            <p:ph type="sldNum" sz="quarter" idx="5"/>
          </p:nvPr>
        </p:nvSpPr>
        <p:spPr bwMode="auto">
          <a:noFill/>
          <a:ln>
            <a:miter lim="800000"/>
            <a:headEnd/>
            <a:tailEnd/>
          </a:ln>
        </p:spPr>
        <p:txBody>
          <a:bodyPr/>
          <a:lstStyle/>
          <a:p>
            <a:fld id="{3E7DD635-1BD4-429E-ADD0-FDF38042E7F0}" type="slidenum">
              <a:rPr lang="en-US"/>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B1E75A1A-6F8B-4F5E-91DB-686FBE50DAC1}" type="slidenum">
              <a:rPr lang="en-US" b="1" smtClean="0">
                <a:solidFill>
                  <a:srgbClr val="000000"/>
                </a:solidFill>
              </a:rPr>
              <a:pPr/>
              <a:t>15</a:t>
            </a:fld>
            <a:endParaRPr lang="en-US" b="1" smtClean="0">
              <a:solidFill>
                <a:srgbClr val="000000"/>
              </a:solidFill>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p:spPr>
        <p:txBody>
          <a:bodyPr/>
          <a:lstStyle/>
          <a:p>
            <a:endParaRPr lang="en-US" smtClean="0"/>
          </a:p>
        </p:txBody>
      </p:sp>
      <p:sp>
        <p:nvSpPr>
          <p:cNvPr id="30724" name="Slide Number Placeholder 3"/>
          <p:cNvSpPr>
            <a:spLocks noGrp="1"/>
          </p:cNvSpPr>
          <p:nvPr>
            <p:ph type="sldNum" sz="quarter" idx="5"/>
          </p:nvPr>
        </p:nvSpPr>
        <p:spPr>
          <a:noFill/>
        </p:spPr>
        <p:txBody>
          <a:bodyPr/>
          <a:lstStyle/>
          <a:p>
            <a:fld id="{82FB6B2E-1169-4072-8E12-96313A4682E3}" type="slidenum">
              <a:rPr lang="en-US" smtClean="0"/>
              <a:pPr/>
              <a:t>16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FA9F82CF-0106-4003-B723-E8C15468A90C}" type="slidenum">
              <a:rPr lang="en-US" b="1" smtClean="0">
                <a:solidFill>
                  <a:srgbClr val="000000"/>
                </a:solidFill>
              </a:rPr>
              <a:pPr/>
              <a:t>17</a:t>
            </a:fld>
            <a:endParaRPr lang="en-US" b="1" smtClean="0">
              <a:solidFill>
                <a:srgbClr val="000000"/>
              </a:solidFill>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p:spPr>
        <p:txBody>
          <a:bodyPr/>
          <a:lstStyle/>
          <a:p>
            <a:endParaRPr lang="en-US" smtClean="0"/>
          </a:p>
        </p:txBody>
      </p:sp>
      <p:sp>
        <p:nvSpPr>
          <p:cNvPr id="32772" name="Slide Number Placeholder 3"/>
          <p:cNvSpPr>
            <a:spLocks noGrp="1"/>
          </p:cNvSpPr>
          <p:nvPr>
            <p:ph type="sldNum" sz="quarter" idx="5"/>
          </p:nvPr>
        </p:nvSpPr>
        <p:spPr>
          <a:noFill/>
        </p:spPr>
        <p:txBody>
          <a:bodyPr/>
          <a:lstStyle/>
          <a:p>
            <a:fld id="{45D51F12-A84F-48E9-901B-4191D315E977}" type="slidenum">
              <a:rPr lang="en-US" smtClean="0"/>
              <a:pPr/>
              <a:t>18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6340F-B74F-431A-8832-59BA1DBAE147}"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6340F-B74F-431A-8832-59BA1DBAE147}"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6340F-B74F-431A-8832-59BA1DBAE147}"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6340F-B74F-431A-8832-59BA1DBAE147}"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F7AE420-35E7-9443-A5FF-E8DCC57767F3}"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F7AE420-35E7-9443-A5FF-E8DCC57767F3}"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F7AE420-35E7-9443-A5FF-E8DCC57767F3}"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F3EA36-F0DE-46A0-94D0-64FFEA90356E}"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4EC547-398A-4BEA-B97B-98F7CF26DFDE}"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70173B2-124D-4BC8-AF9F-167E85A21D5D}"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1~180</a:t>
            </a:r>
            <a:r>
              <a:rPr lang="en-US" sz="1200" kern="1200" baseline="0" dirty="0" smtClean="0">
                <a:solidFill>
                  <a:schemeClr val="tx1"/>
                </a:solidFill>
                <a:latin typeface="+mn-lt"/>
                <a:ea typeface="+mn-ea"/>
                <a:cs typeface="+mn-cs"/>
              </a:rPr>
              <a:t> lines without threading in DryadLINQ, with threading, it is about 400 lines</a:t>
            </a:r>
          </a:p>
          <a:p>
            <a:r>
              <a:rPr lang="en-US" sz="1200" kern="1200" baseline="0" dirty="0" smtClean="0">
                <a:solidFill>
                  <a:schemeClr val="tx1"/>
                </a:solidFill>
                <a:latin typeface="+mn-lt"/>
                <a:ea typeface="+mn-ea"/>
                <a:cs typeface="+mn-cs"/>
              </a:rPr>
              <a:t>MPI ~500 lines</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a:t>
            </a:r>
            <a:r>
              <a:rPr lang="en-US" sz="1200" kern="1200" dirty="0" err="1" smtClean="0">
                <a:solidFill>
                  <a:schemeClr val="tx1"/>
                </a:solidFill>
                <a:latin typeface="+mn-lt"/>
                <a:ea typeface="+mn-ea"/>
                <a:cs typeface="+mn-cs"/>
              </a:rPr>
              <a:t>Alu</a:t>
            </a:r>
            <a:r>
              <a:rPr lang="en-US" sz="1200" kern="1200" dirty="0" smtClean="0">
                <a:solidFill>
                  <a:schemeClr val="tx1"/>
                </a:solidFill>
                <a:latin typeface="+mn-lt"/>
                <a:ea typeface="+mn-ea"/>
                <a:cs typeface="+mn-cs"/>
              </a:rPr>
              <a:t> clustering problem [27] is one of the most challenging problems for sequencing clustering because </a:t>
            </a:r>
            <a:r>
              <a:rPr lang="en-US" sz="1200" kern="1200" dirty="0" err="1" smtClean="0">
                <a:solidFill>
                  <a:schemeClr val="tx1"/>
                </a:solidFill>
                <a:latin typeface="+mn-lt"/>
                <a:ea typeface="+mn-ea"/>
                <a:cs typeface="+mn-cs"/>
              </a:rPr>
              <a:t>Alus</a:t>
            </a:r>
            <a:r>
              <a:rPr lang="en-US" sz="1200" kern="1200" dirty="0" smtClean="0">
                <a:solidFill>
                  <a:schemeClr val="tx1"/>
                </a:solidFill>
                <a:latin typeface="+mn-lt"/>
                <a:ea typeface="+mn-ea"/>
                <a:cs typeface="+mn-cs"/>
              </a:rPr>
              <a:t> represent the largest repeat families in human genome. There are about 1 million copies of </a:t>
            </a:r>
            <a:r>
              <a:rPr lang="en-US" sz="1200" kern="1200" dirty="0" err="1" smtClean="0">
                <a:solidFill>
                  <a:schemeClr val="tx1"/>
                </a:solidFill>
                <a:latin typeface="+mn-lt"/>
                <a:ea typeface="+mn-ea"/>
                <a:cs typeface="+mn-cs"/>
              </a:rPr>
              <a:t>Alu</a:t>
            </a:r>
            <a:r>
              <a:rPr lang="en-US" sz="1200" kern="1200" dirty="0" smtClean="0">
                <a:solidFill>
                  <a:schemeClr val="tx1"/>
                </a:solidFill>
                <a:latin typeface="+mn-lt"/>
                <a:ea typeface="+mn-ea"/>
                <a:cs typeface="+mn-cs"/>
              </a:rPr>
              <a:t> sequences in human genome, in which most insertions can be found in other primates and only a small fraction (~ 7000) are human-specific. This indicates that the classification of </a:t>
            </a:r>
            <a:r>
              <a:rPr lang="en-US" sz="1200" kern="1200" dirty="0" err="1" smtClean="0">
                <a:solidFill>
                  <a:schemeClr val="tx1"/>
                </a:solidFill>
                <a:latin typeface="+mn-lt"/>
                <a:ea typeface="+mn-ea"/>
                <a:cs typeface="+mn-cs"/>
              </a:rPr>
              <a:t>Alu</a:t>
            </a:r>
            <a:r>
              <a:rPr lang="en-US" sz="1200" kern="1200" dirty="0" smtClean="0">
                <a:solidFill>
                  <a:schemeClr val="tx1"/>
                </a:solidFill>
                <a:latin typeface="+mn-lt"/>
                <a:ea typeface="+mn-ea"/>
                <a:cs typeface="+mn-cs"/>
              </a:rPr>
              <a:t> repeats can be deduced solely from the 1 million human </a:t>
            </a:r>
            <a:r>
              <a:rPr lang="en-US" sz="1200" kern="1200" dirty="0" err="1" smtClean="0">
                <a:solidFill>
                  <a:schemeClr val="tx1"/>
                </a:solidFill>
                <a:latin typeface="+mn-lt"/>
                <a:ea typeface="+mn-ea"/>
                <a:cs typeface="+mn-cs"/>
              </a:rPr>
              <a:t>Alu</a:t>
            </a:r>
            <a:r>
              <a:rPr lang="en-US" sz="1200" kern="1200" dirty="0" smtClean="0">
                <a:solidFill>
                  <a:schemeClr val="tx1"/>
                </a:solidFill>
                <a:latin typeface="+mn-lt"/>
                <a:ea typeface="+mn-ea"/>
                <a:cs typeface="+mn-cs"/>
              </a:rPr>
              <a:t> elements. Notable, </a:t>
            </a:r>
            <a:r>
              <a:rPr lang="en-US" sz="1200" kern="1200" dirty="0" err="1" smtClean="0">
                <a:solidFill>
                  <a:schemeClr val="tx1"/>
                </a:solidFill>
                <a:latin typeface="+mn-lt"/>
                <a:ea typeface="+mn-ea"/>
                <a:cs typeface="+mn-cs"/>
              </a:rPr>
              <a:t>Alu</a:t>
            </a:r>
            <a:r>
              <a:rPr lang="en-US" sz="1200" kern="1200" dirty="0" smtClean="0">
                <a:solidFill>
                  <a:schemeClr val="tx1"/>
                </a:solidFill>
                <a:latin typeface="+mn-lt"/>
                <a:ea typeface="+mn-ea"/>
                <a:cs typeface="+mn-cs"/>
              </a:rPr>
              <a:t> clustering can be viewed as a classical case study for the capacity of computational infrastructures because it is not only of great intrinsic biological interests, but also a problem of a scale that will remain as the upper limit of many other clustering problem in bioinformatics for the next few years, e.g. the automated protein family classification for a few millions of proteins predicted from large </a:t>
            </a:r>
            <a:r>
              <a:rPr lang="en-US" sz="1200" kern="1200" dirty="0" err="1" smtClean="0">
                <a:solidFill>
                  <a:schemeClr val="tx1"/>
                </a:solidFill>
                <a:latin typeface="+mn-lt"/>
                <a:ea typeface="+mn-ea"/>
                <a:cs typeface="+mn-cs"/>
              </a:rPr>
              <a:t>metagenomics</a:t>
            </a:r>
            <a:r>
              <a:rPr lang="en-US" sz="1200" kern="1200" dirty="0" smtClean="0">
                <a:solidFill>
                  <a:schemeClr val="tx1"/>
                </a:solidFill>
                <a:latin typeface="+mn-lt"/>
                <a:ea typeface="+mn-ea"/>
                <a:cs typeface="+mn-cs"/>
              </a:rPr>
              <a:t> projects. In our work here we examine </a:t>
            </a:r>
            <a:r>
              <a:rPr lang="en-US" sz="1200" kern="1200" dirty="0" err="1" smtClean="0">
                <a:solidFill>
                  <a:schemeClr val="tx1"/>
                </a:solidFill>
                <a:latin typeface="+mn-lt"/>
                <a:ea typeface="+mn-ea"/>
                <a:cs typeface="+mn-cs"/>
              </a:rPr>
              <a:t>Alu</a:t>
            </a:r>
            <a:r>
              <a:rPr lang="en-US" sz="1200" kern="1200" dirty="0" smtClean="0">
                <a:solidFill>
                  <a:schemeClr val="tx1"/>
                </a:solidFill>
                <a:latin typeface="+mn-lt"/>
                <a:ea typeface="+mn-ea"/>
                <a:cs typeface="+mn-cs"/>
              </a:rPr>
              <a:t> samples of 35339 and 50,000 sequences.</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3D4677B-C5CE-4183-A13D-EB29CCD21300}"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7042" name="Rectangle 2"/>
          <p:cNvSpPr>
            <a:spLocks noGrp="1" noRot="1" noChangeAspect="1" noChangeArrowheads="1" noTextEdit="1"/>
          </p:cNvSpPr>
          <p:nvPr>
            <p:ph type="sldImg"/>
          </p:nvPr>
        </p:nvSpPr>
        <p:spPr>
          <a:ln/>
        </p:spPr>
      </p:sp>
      <p:sp>
        <p:nvSpPr>
          <p:cNvPr id="1367043" name="Rectangle 3"/>
          <p:cNvSpPr>
            <a:spLocks noGrp="1" noChangeArrowheads="1"/>
          </p:cNvSpPr>
          <p:nvPr>
            <p:ph type="body" idx="1"/>
          </p:nvPr>
        </p:nvSpPr>
        <p:spPr>
          <a:noFill/>
          <a:ln/>
        </p:spPr>
        <p:txBody>
          <a:bodyPr/>
          <a:lstStyle/>
          <a:p>
            <a:r>
              <a:rPr lang="en-US" dirty="0" smtClean="0"/>
              <a:t>Same display</a:t>
            </a:r>
            <a:r>
              <a:rPr lang="en-US" baseline="0" dirty="0" smtClean="0"/>
              <a:t> as last slide but using Google Earth</a:t>
            </a:r>
          </a:p>
          <a:p>
            <a:r>
              <a:rPr lang="en-US" baseline="0" dirty="0" smtClean="0"/>
              <a:t>This shows the clusters for 4 population types available in raw census data</a:t>
            </a:r>
          </a:p>
          <a:p>
            <a:r>
              <a:rPr lang="en-US" baseline="0" dirty="0" smtClean="0"/>
              <a:t>Total</a:t>
            </a:r>
          </a:p>
          <a:p>
            <a:r>
              <a:rPr lang="en-US" baseline="0" dirty="0" smtClean="0"/>
              <a:t>Asian</a:t>
            </a:r>
          </a:p>
          <a:p>
            <a:r>
              <a:rPr lang="en-US" baseline="0" dirty="0" smtClean="0"/>
              <a:t>Hispanic</a:t>
            </a:r>
          </a:p>
          <a:p>
            <a:r>
              <a:rPr lang="en-US" baseline="0" dirty="0" smtClean="0"/>
              <a:t>Renters</a:t>
            </a:r>
          </a:p>
          <a:p>
            <a:r>
              <a:rPr lang="en-US" baseline="0" dirty="0" smtClean="0"/>
              <a:t>It has on right 10 clusters shown as black dots for total. Scale is bottom right</a:t>
            </a:r>
          </a:p>
          <a:p>
            <a:r>
              <a:rPr lang="en-US" baseline="0" dirty="0" smtClean="0"/>
              <a:t>Left is 30 clusters with scale on left edge</a:t>
            </a:r>
          </a:p>
          <a:p>
            <a:endParaRPr lang="en-US" baseline="0" dirty="0" smtClean="0"/>
          </a:p>
          <a:p>
            <a:r>
              <a:rPr lang="en-US" baseline="0" dirty="0" smtClean="0"/>
              <a:t>These maps overlay a density map of census data converting Shape files from US Census to Google KML</a:t>
            </a:r>
          </a:p>
          <a:p>
            <a:r>
              <a:rPr lang="en-US" baseline="0" dirty="0" smtClean="0"/>
              <a:t>This used Shape2Earth program</a:t>
            </a:r>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TextEdit="1"/>
          </p:cNvSpPr>
          <p:nvPr>
            <p:ph type="sldImg"/>
          </p:nvPr>
        </p:nvSpPr>
        <p:spPr>
          <a:ln/>
        </p:spPr>
      </p:sp>
      <p:sp>
        <p:nvSpPr>
          <p:cNvPr id="52227" name="Rectangle 3"/>
          <p:cNvSpPr>
            <a:spLocks noGrp="1"/>
          </p:cNvSpPr>
          <p:nvPr>
            <p:ph type="body" idx="1"/>
          </p:nvPr>
        </p:nvSpPr>
        <p:spPr>
          <a:noFill/>
          <a:ln/>
        </p:spPr>
        <p:txBody>
          <a:bodyPr/>
          <a:lstStyle/>
          <a:p>
            <a:pPr defTabSz="2193925"/>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4EC547-398A-4BEA-B97B-98F7CF26DFDE}"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lgn="r" rtl="0"/>
            <a:fld id="{74AEDF52-565E-4A29-804B-6E4AAEC28544}" type="slidenum">
              <a:rPr lang="en-US" sz="1200" kern="1200">
                <a:solidFill>
                  <a:prstClr val="black"/>
                </a:solidFill>
                <a:latin typeface="Calibri"/>
                <a:ea typeface="+mn-ea"/>
                <a:cs typeface="+mn-cs"/>
              </a:rPr>
              <a:pPr algn="r" rtl="0"/>
              <a:t>39</a:t>
            </a:fld>
            <a:endParaRPr lang="en-US" sz="1200" kern="1200">
              <a:solidFill>
                <a:prstClr val="black"/>
              </a:solidFill>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p:spPr>
        <p:txBody>
          <a:bodyPr/>
          <a:lstStyle/>
          <a:p>
            <a:endParaRPr lang="en-US" smtClean="0"/>
          </a:p>
        </p:txBody>
      </p:sp>
      <p:sp>
        <p:nvSpPr>
          <p:cNvPr id="144388" name="Slide Number Placeholder 3"/>
          <p:cNvSpPr>
            <a:spLocks noGrp="1"/>
          </p:cNvSpPr>
          <p:nvPr>
            <p:ph type="sldNum" sz="quarter" idx="5"/>
          </p:nvPr>
        </p:nvSpPr>
        <p:spPr>
          <a:noFill/>
        </p:spPr>
        <p:txBody>
          <a:bodyPr/>
          <a:lstStyle/>
          <a:p>
            <a:pPr algn="r" rtl="0" fontAlgn="base">
              <a:spcBef>
                <a:spcPct val="0"/>
              </a:spcBef>
              <a:spcAft>
                <a:spcPct val="0"/>
              </a:spcAft>
            </a:pPr>
            <a:fld id="{7353CC8D-5389-4B02-B9D8-2B0D253C4F54}" type="slidenum">
              <a:rPr lang="en-US" sz="1200" b="1" kern="1200">
                <a:solidFill>
                  <a:prstClr val="black"/>
                </a:solidFill>
                <a:latin typeface="Times New Roman" pitchFamily="18" charset="0"/>
                <a:ea typeface="+mn-ea"/>
                <a:cs typeface="+mn-cs"/>
              </a:rPr>
              <a:pPr algn="r" rtl="0" fontAlgn="base">
                <a:spcBef>
                  <a:spcPct val="0"/>
                </a:spcBef>
                <a:spcAft>
                  <a:spcPct val="0"/>
                </a:spcAft>
              </a:pPr>
              <a:t>4</a:t>
            </a:fld>
            <a:endParaRPr lang="en-US" sz="1200" b="1" kern="1200">
              <a:solidFill>
                <a:prstClr val="black"/>
              </a:solidFill>
              <a:latin typeface="Times New Roman" pitchFamily="18" charset="0"/>
              <a:ea typeface="+mn-ea"/>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lgn="r" rtl="0"/>
            <a:fld id="{74AEDF52-565E-4A29-804B-6E4AAEC28544}" type="slidenum">
              <a:rPr lang="en-US" sz="1200" kern="1200">
                <a:solidFill>
                  <a:prstClr val="black"/>
                </a:solidFill>
                <a:latin typeface="Calibri"/>
                <a:ea typeface="+mn-ea"/>
                <a:cs typeface="+mn-cs"/>
              </a:rPr>
              <a:pPr algn="r" rtl="0"/>
              <a:t>40</a:t>
            </a:fld>
            <a:endParaRPr lang="en-US" sz="1200" kern="1200">
              <a:solidFill>
                <a:prstClr val="black"/>
              </a:solidFill>
              <a:latin typeface="Calibri"/>
              <a:ea typeface="+mn-ea"/>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B4BD610-5845-43A1-970E-26DBB55F25B4}"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4EC547-398A-4BEA-B97B-98F7CF26DFDE}"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4EC547-398A-4BEA-B97B-98F7CF26DFDE}"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10k data</a:t>
            </a:r>
            <a:r>
              <a:rPr lang="en-US" baseline="0" dirty="0" smtClean="0"/>
              <a:t> size</a:t>
            </a:r>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6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483187DB-CE12-43DA-A262-CF4347A0717A}" type="slidenum">
              <a:rPr lang="en-US">
                <a:solidFill>
                  <a:prstClr val="black"/>
                </a:solidFill>
              </a:rPr>
              <a:pPr>
                <a:defRPr/>
              </a:pPr>
              <a:t>47</a:t>
            </a:fld>
            <a:endParaRPr lang="en-US">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76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1146F98-2138-420A-9878-0A3298ED8FDE}" type="slidenum">
              <a:rPr lang="en-US">
                <a:solidFill>
                  <a:prstClr val="black"/>
                </a:solidFill>
              </a:rPr>
              <a:pPr>
                <a:defRPr/>
              </a:pPr>
              <a:t>48</a:t>
            </a:fld>
            <a:endParaRPr lang="en-US">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97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302A1D0-5056-4146-BB82-30E0A9109E84}" type="slidenum">
              <a:rPr lang="en-US">
                <a:solidFill>
                  <a:prstClr val="black"/>
                </a:solidFill>
              </a:rPr>
              <a:pPr>
                <a:defRPr/>
              </a:pPr>
              <a:t>49</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62CCD20-670A-4CCE-8CAE-D16DFABAC07D}"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07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55DA7DA-B650-48B0-851C-1033E34B3652}" type="slidenum">
              <a:rPr lang="en-US">
                <a:solidFill>
                  <a:prstClr val="black"/>
                </a:solidFill>
              </a:rPr>
              <a:pPr>
                <a:defRPr/>
              </a:pPr>
              <a:t>50</a:t>
            </a:fld>
            <a:endParaRPr lang="en-US">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3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C54F93C-33FB-4413-AD9E-7CE98AEA7AB6}" type="slidenum">
              <a:rPr lang="en-US">
                <a:solidFill>
                  <a:prstClr val="black"/>
                </a:solidFill>
              </a:rPr>
              <a:pPr>
                <a:defRPr/>
              </a:pPr>
              <a:t>51</a:t>
            </a:fld>
            <a:endParaRPr lang="en-US">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48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3F7F791-96D7-41AB-87BD-3AC63A5DC830}" type="slidenum">
              <a:rPr lang="en-US">
                <a:solidFill>
                  <a:prstClr val="black"/>
                </a:solidFill>
              </a:rPr>
              <a:pPr>
                <a:defRPr/>
              </a:pPr>
              <a:t>52</a:t>
            </a:fld>
            <a:endParaRPr lang="en-US">
              <a:solidFill>
                <a:prstClr val="blac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27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480A41F-F32A-42C7-A3F2-D925D766229A}" type="slidenum">
              <a:rPr lang="en-US">
                <a:solidFill>
                  <a:prstClr val="black"/>
                </a:solidFill>
              </a:rPr>
              <a:pPr>
                <a:defRPr/>
              </a:pPr>
              <a:t>53</a:t>
            </a:fld>
            <a:endParaRPr lang="en-US">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54</a:t>
            </a:fld>
            <a:endParaRPr lang="en-US">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89AAF49-7748-432E-87A6-B318BAFB2BBB}"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89AAF49-7748-432E-87A6-B318BAFB2BBB}"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6340F-B74F-431A-8832-59BA1DBAE147}"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6340F-B74F-431A-8832-59BA1DBAE147}"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9C4FD878-6EEC-450A-B1D8-432B029A7F43}" type="slidenum">
              <a:rPr lang="en-US">
                <a:solidFill>
                  <a:prstClr val="black"/>
                </a:solidFill>
              </a:rPr>
              <a:pPr>
                <a:defRPr/>
              </a:pPr>
              <a:t>62</a:t>
            </a:fld>
            <a:endParaRPr lang="en-US">
              <a:solidFill>
                <a:prstClr val="black"/>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DB31420-5A12-4E1E-AAAC-A737ED9B38DD}" type="slidenum">
              <a:rPr lang="en-US">
                <a:solidFill>
                  <a:prstClr val="black"/>
                </a:solidFill>
              </a:rPr>
              <a:pPr>
                <a:defRPr/>
              </a:pPr>
              <a:t>63</a:t>
            </a:fld>
            <a:endParaRPr lang="en-US">
              <a:solidFill>
                <a:prstClr val="black"/>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48FA5EA9-BCB2-4813-B72A-30048BC46A5F}" type="slidenum">
              <a:rPr lang="en-US">
                <a:solidFill>
                  <a:prstClr val="black"/>
                </a:solidFill>
              </a:rPr>
              <a:pPr>
                <a:defRPr/>
              </a:pPr>
              <a:t>64</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350px-Zuoshangjiao.jpg"/>
          <p:cNvPicPr>
            <a:picLocks noChangeAspect="1"/>
          </p:cNvPicPr>
          <p:nvPr userDrawn="1"/>
        </p:nvPicPr>
        <p:blipFill>
          <a:blip r:embed="rId2" cstate="print"/>
          <a:stretch>
            <a:fillRect/>
          </a:stretch>
        </p:blipFill>
        <p:spPr>
          <a:xfrm>
            <a:off x="0" y="0"/>
            <a:ext cx="1600200" cy="1540764"/>
          </a:xfrm>
          <a:prstGeom prst="rect">
            <a:avLst/>
          </a:prstGeom>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pPr/>
              <a:t>1/9/2010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pPr/>
              <a:t>1/9/2010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pPr/>
              <a:t>1/9/2010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9" descr="350px-Zuoshangjiao.jpg"/>
          <p:cNvPicPr>
            <a:picLocks noChangeAspect="1"/>
          </p:cNvPicPr>
          <p:nvPr userDrawn="1"/>
        </p:nvPicPr>
        <p:blipFill>
          <a:blip r:embed="rId2" cstate="print"/>
          <a:srcRect/>
          <a:stretch>
            <a:fillRect/>
          </a:stretch>
        </p:blipFill>
        <p:spPr bwMode="auto">
          <a:xfrm>
            <a:off x="0" y="0"/>
            <a:ext cx="1600200" cy="1541463"/>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Date Placeholder 3"/>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D6BC0EE2-DAF8-4342-9223-ED079340C684}" type="datetimeFigureOut">
              <a:rPr lang="en-US"/>
              <a:pPr>
                <a:defRPr/>
              </a:pPr>
              <a:t>1/9/2010</a:t>
            </a:fld>
            <a:endParaRPr lang="en-US"/>
          </a:p>
        </p:txBody>
      </p:sp>
      <p:sp>
        <p:nvSpPr>
          <p:cNvPr id="7" name="Footer Placeholder 4"/>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8" name="Slide Number Placeholder 5"/>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6DE2A6DC-FC13-467F-BF49-80B3C71BA0D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BC7137AC-B625-4A6C-98F5-309E3787FD9D}" type="datetimeFigureOut">
              <a:rPr lang="en-US"/>
              <a:pPr>
                <a:defRPr/>
              </a:pPr>
              <a:t>1/9/2010</a:t>
            </a:fld>
            <a:endParaRPr lang="en-US"/>
          </a:p>
        </p:txBody>
      </p:sp>
      <p:sp>
        <p:nvSpPr>
          <p:cNvPr id="5" name="Footer Placeholder 4"/>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6B00162D-8E02-4130-B82F-61192662636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A9E328BF-0B24-4E73-AB37-EF8927C02686}" type="datetimeFigureOut">
              <a:rPr lang="en-US"/>
              <a:pPr>
                <a:defRPr/>
              </a:pPr>
              <a:t>1/9/2010</a:t>
            </a:fld>
            <a:endParaRPr lang="en-US"/>
          </a:p>
        </p:txBody>
      </p:sp>
      <p:sp>
        <p:nvSpPr>
          <p:cNvPr id="5" name="Footer Placeholder 4"/>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F110A638-39F8-45C6-887F-6D1E693506F6}"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40DFADD5-0630-440E-9367-A15E1C2942A5}" type="datetimeFigureOut">
              <a:rPr lang="en-US"/>
              <a:pPr>
                <a:defRPr/>
              </a:pPr>
              <a:t>1/9/2010</a:t>
            </a:fld>
            <a:endParaRPr lang="en-US"/>
          </a:p>
        </p:txBody>
      </p:sp>
      <p:sp>
        <p:nvSpPr>
          <p:cNvPr id="6" name="Footer Placeholder 5"/>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D5B59801-53C0-4981-8783-4A81BD296442}"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897F63F9-A379-49F0-85BB-F73D4A259F59}" type="datetimeFigureOut">
              <a:rPr lang="en-US"/>
              <a:pPr>
                <a:defRPr/>
              </a:pPr>
              <a:t>1/9/2010</a:t>
            </a:fld>
            <a:endParaRPr lang="en-US"/>
          </a:p>
        </p:txBody>
      </p:sp>
      <p:sp>
        <p:nvSpPr>
          <p:cNvPr id="8" name="Footer Placeholder 7"/>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9" name="Slide Number Placeholder 8"/>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8193712A-52A6-4BAB-B06E-238B5E43B47F}"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D7401935-8BA3-4F7F-A87C-FB115F7123E8}" type="datetimeFigureOut">
              <a:rPr lang="en-US"/>
              <a:pPr>
                <a:defRPr/>
              </a:pPr>
              <a:t>1/9/2010</a:t>
            </a:fld>
            <a:endParaRPr lang="en-US"/>
          </a:p>
        </p:txBody>
      </p:sp>
      <p:sp>
        <p:nvSpPr>
          <p:cNvPr id="4" name="Footer Placeholder 3"/>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5" name="Slide Number Placeholder 4"/>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160C9DB3-B9BF-458A-916A-29A9EF934A75}"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53463E6F-E911-4387-920C-54D16410E55A}" type="datetimeFigureOut">
              <a:rPr lang="en-US"/>
              <a:pPr>
                <a:defRPr/>
              </a:pPr>
              <a:t>1/9/2010</a:t>
            </a:fld>
            <a:endParaRPr lang="en-US"/>
          </a:p>
        </p:txBody>
      </p:sp>
      <p:sp>
        <p:nvSpPr>
          <p:cNvPr id="3" name="Footer Placeholder 2"/>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4" name="Slide Number Placeholder 3"/>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FF5BE075-5559-4BF9-9DF6-66473A00C23B}"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6350D0C0-A935-49C6-8080-DA73E74AC13C}" type="datetimeFigureOut">
              <a:rPr lang="en-US"/>
              <a:pPr>
                <a:defRPr/>
              </a:pPr>
              <a:t>1/9/2010</a:t>
            </a:fld>
            <a:endParaRPr lang="en-US"/>
          </a:p>
        </p:txBody>
      </p:sp>
      <p:sp>
        <p:nvSpPr>
          <p:cNvPr id="6" name="Footer Placeholder 5"/>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1CB623BB-BEB2-4E3B-932B-B802059BDD6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pPr/>
              <a:t>1/9/2010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8677FCBC-8D43-4058-9E16-B041DF0B49AD}" type="datetimeFigureOut">
              <a:rPr lang="en-US"/>
              <a:pPr>
                <a:defRPr/>
              </a:pPr>
              <a:t>1/9/2010</a:t>
            </a:fld>
            <a:endParaRPr lang="en-US"/>
          </a:p>
        </p:txBody>
      </p:sp>
      <p:sp>
        <p:nvSpPr>
          <p:cNvPr id="6" name="Footer Placeholder 5"/>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5F2B1EB8-B61E-4B4E-985C-45E95C48859A}"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32D9B638-28D1-4392-A6FD-08C0F966463E}" type="datetimeFigureOut">
              <a:rPr lang="en-US"/>
              <a:pPr>
                <a:defRPr/>
              </a:pPr>
              <a:t>1/9/2010</a:t>
            </a:fld>
            <a:endParaRPr lang="en-US"/>
          </a:p>
        </p:txBody>
      </p:sp>
      <p:sp>
        <p:nvSpPr>
          <p:cNvPr id="5" name="Footer Placeholder 4"/>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969401AE-163D-48B5-B599-998FC48E63FB}"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99D969FB-9B78-4FC5-9D2F-4DB9B3E42493}" type="datetimeFigureOut">
              <a:rPr lang="en-US"/>
              <a:pPr>
                <a:defRPr/>
              </a:pPr>
              <a:t>1/9/2010</a:t>
            </a:fld>
            <a:endParaRPr lang="en-US"/>
          </a:p>
        </p:txBody>
      </p:sp>
      <p:sp>
        <p:nvSpPr>
          <p:cNvPr id="5" name="Footer Placeholder 4"/>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BD74D3A8-1F0E-4918-B5F9-9554BDC31192}"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D023FA2-8144-446B-8C16-A1763B27CCDF}" type="datetimeFigureOut">
              <a:rPr lang="en-US">
                <a:solidFill>
                  <a:prstClr val="black">
                    <a:tint val="75000"/>
                  </a:prstClr>
                </a:solidFill>
              </a:rPr>
              <a:pPr>
                <a:defRPr/>
              </a:pPr>
              <a:t>1/9/2010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D0BD56C-5305-46F3-BC63-896F281B5C3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10"/>
          <p:cNvGrpSpPr>
            <a:grpSpLocks/>
          </p:cNvGrpSpPr>
          <p:nvPr userDrawn="1"/>
        </p:nvGrpSpPr>
        <p:grpSpPr bwMode="auto">
          <a:xfrm>
            <a:off x="0" y="0"/>
            <a:ext cx="1455738" cy="800100"/>
            <a:chOff x="0" y="1"/>
            <a:chExt cx="1455159" cy="800500"/>
          </a:xfrm>
        </p:grpSpPr>
        <p:pic>
          <p:nvPicPr>
            <p:cNvPr id="5" name="Picture 11" descr="fg-logo-1.png"/>
            <p:cNvPicPr>
              <a:picLocks noChangeAspect="1"/>
            </p:cNvPicPr>
            <p:nvPr/>
          </p:nvPicPr>
          <p:blipFill>
            <a:blip r:embed="rId2" cstate="print"/>
            <a:srcRect/>
            <a:stretch>
              <a:fillRect/>
            </a:stretch>
          </p:blipFill>
          <p:spPr bwMode="auto">
            <a:xfrm>
              <a:off x="0" y="1"/>
              <a:ext cx="868235" cy="800500"/>
            </a:xfrm>
            <a:prstGeom prst="rect">
              <a:avLst/>
            </a:prstGeom>
            <a:noFill/>
            <a:ln w="9525">
              <a:noFill/>
              <a:miter lim="800000"/>
              <a:headEnd/>
              <a:tailEnd/>
            </a:ln>
          </p:spPr>
        </p:pic>
        <p:sp>
          <p:nvSpPr>
            <p:cNvPr id="6" name="TextBox 5"/>
            <p:cNvSpPr txBox="1"/>
            <p:nvPr/>
          </p:nvSpPr>
          <p:spPr>
            <a:xfrm>
              <a:off x="674420" y="127064"/>
              <a:ext cx="780739" cy="522549"/>
            </a:xfrm>
            <a:prstGeom prst="rect">
              <a:avLst/>
            </a:prstGeom>
            <a:noFill/>
          </p:spPr>
          <p:txBody>
            <a:bodyPr wrap="none">
              <a:spAutoFit/>
            </a:bodyPr>
            <a:lstStyle/>
            <a:p>
              <a:pPr defTabSz="457200">
                <a:defRPr/>
              </a:pPr>
              <a:r>
                <a:rPr lang="en-US" sz="1400" b="1" i="1" dirty="0">
                  <a:solidFill>
                    <a:srgbClr val="7F7F7F"/>
                  </a:solidFill>
                  <a:latin typeface="Helvetica"/>
                  <a:cs typeface="Helvetica"/>
                </a:rPr>
                <a:t>Future</a:t>
              </a:r>
            </a:p>
            <a:p>
              <a:pPr defTabSz="457200">
                <a:defRPr/>
              </a:pPr>
              <a:r>
                <a:rPr lang="en-US" sz="1400" b="1" i="1" dirty="0">
                  <a:solidFill>
                    <a:srgbClr val="7F7F7F"/>
                  </a:solidFill>
                  <a:latin typeface="Helvetica"/>
                  <a:cs typeface="Helvetica"/>
                </a:rPr>
                <a:t>Grid</a:t>
              </a:r>
            </a:p>
          </p:txBody>
        </p:sp>
      </p:grpSp>
      <p:pic>
        <p:nvPicPr>
          <p:cNvPr id="7" name="Picture 13" descr="NSF_Logo.png"/>
          <p:cNvPicPr>
            <a:picLocks noChangeAspect="1"/>
          </p:cNvPicPr>
          <p:nvPr userDrawn="1"/>
        </p:nvPicPr>
        <p:blipFill>
          <a:blip r:embed="rId3" cstate="print"/>
          <a:srcRect/>
          <a:stretch>
            <a:fillRect/>
          </a:stretch>
        </p:blipFill>
        <p:spPr bwMode="auto">
          <a:xfrm>
            <a:off x="8277225" y="0"/>
            <a:ext cx="819150" cy="820738"/>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3"/>
          <p:cNvSpPr>
            <a:spLocks noGrp="1"/>
          </p:cNvSpPr>
          <p:nvPr>
            <p:ph type="dt" sz="half" idx="10"/>
          </p:nvPr>
        </p:nvSpPr>
        <p:spPr/>
        <p:txBody>
          <a:bodyPr/>
          <a:lstStyle>
            <a:lvl1pPr>
              <a:defRPr/>
            </a:lvl1pPr>
          </a:lstStyle>
          <a:p>
            <a:pPr>
              <a:defRPr/>
            </a:pPr>
            <a:fld id="{BC1C32B1-5E82-4F6D-AAA4-CD2FD85E17AF}" type="datetimeFigureOut">
              <a:rPr lang="en-US">
                <a:solidFill>
                  <a:prstClr val="black">
                    <a:tint val="75000"/>
                  </a:prstClr>
                </a:solidFill>
              </a:rPr>
              <a:pPr>
                <a:defRPr/>
              </a:pPr>
              <a:t>1/9/2010</a:t>
            </a:fld>
            <a:endParaRPr lang="en-US">
              <a:solidFill>
                <a:prstClr val="black">
                  <a:tint val="75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0" name="Slide Number Placeholder 5"/>
          <p:cNvSpPr>
            <a:spLocks noGrp="1"/>
          </p:cNvSpPr>
          <p:nvPr>
            <p:ph type="sldNum" sz="quarter" idx="12"/>
          </p:nvPr>
        </p:nvSpPr>
        <p:spPr/>
        <p:txBody>
          <a:bodyPr/>
          <a:lstStyle>
            <a:lvl1pPr>
              <a:defRPr/>
            </a:lvl1pPr>
          </a:lstStyle>
          <a:p>
            <a:pPr>
              <a:defRPr/>
            </a:pPr>
            <a:fld id="{AC943621-046A-47FA-B142-50F2CD9CA29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E04AFC1-C19E-4374-82EC-8C5AF9FD92B9}" type="datetimeFigureOut">
              <a:rPr lang="en-US">
                <a:solidFill>
                  <a:prstClr val="black">
                    <a:tint val="75000"/>
                  </a:prstClr>
                </a:solidFill>
              </a:rPr>
              <a:pPr>
                <a:defRPr/>
              </a:pPr>
              <a:t>1/9/2010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ED7B6E6-C712-4DDE-81EE-516145FAAF55}"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10"/>
          <p:cNvGrpSpPr>
            <a:grpSpLocks/>
          </p:cNvGrpSpPr>
          <p:nvPr userDrawn="1"/>
        </p:nvGrpSpPr>
        <p:grpSpPr bwMode="auto">
          <a:xfrm>
            <a:off x="0" y="0"/>
            <a:ext cx="1455738" cy="800100"/>
            <a:chOff x="0" y="1"/>
            <a:chExt cx="1455159" cy="800500"/>
          </a:xfrm>
        </p:grpSpPr>
        <p:pic>
          <p:nvPicPr>
            <p:cNvPr id="6" name="Picture 11" descr="fg-logo-1.png"/>
            <p:cNvPicPr>
              <a:picLocks noChangeAspect="1"/>
            </p:cNvPicPr>
            <p:nvPr/>
          </p:nvPicPr>
          <p:blipFill>
            <a:blip r:embed="rId2" cstate="print"/>
            <a:srcRect/>
            <a:stretch>
              <a:fillRect/>
            </a:stretch>
          </p:blipFill>
          <p:spPr bwMode="auto">
            <a:xfrm>
              <a:off x="0" y="1"/>
              <a:ext cx="868235" cy="800500"/>
            </a:xfrm>
            <a:prstGeom prst="rect">
              <a:avLst/>
            </a:prstGeom>
            <a:noFill/>
            <a:ln w="9525">
              <a:noFill/>
              <a:miter lim="800000"/>
              <a:headEnd/>
              <a:tailEnd/>
            </a:ln>
          </p:spPr>
        </p:pic>
        <p:sp>
          <p:nvSpPr>
            <p:cNvPr id="7" name="TextBox 6"/>
            <p:cNvSpPr txBox="1"/>
            <p:nvPr/>
          </p:nvSpPr>
          <p:spPr>
            <a:xfrm>
              <a:off x="674420" y="127064"/>
              <a:ext cx="780739" cy="522549"/>
            </a:xfrm>
            <a:prstGeom prst="rect">
              <a:avLst/>
            </a:prstGeom>
            <a:noFill/>
          </p:spPr>
          <p:txBody>
            <a:bodyPr wrap="none">
              <a:spAutoFit/>
            </a:bodyPr>
            <a:lstStyle/>
            <a:p>
              <a:pPr defTabSz="457200">
                <a:defRPr/>
              </a:pPr>
              <a:r>
                <a:rPr lang="en-US" sz="1400" b="1" i="1" dirty="0">
                  <a:solidFill>
                    <a:srgbClr val="7F7F7F"/>
                  </a:solidFill>
                  <a:latin typeface="Helvetica"/>
                  <a:cs typeface="Helvetica"/>
                </a:rPr>
                <a:t>Future</a:t>
              </a:r>
            </a:p>
            <a:p>
              <a:pPr defTabSz="457200">
                <a:defRPr/>
              </a:pPr>
              <a:r>
                <a:rPr lang="en-US" sz="1400" b="1" i="1" dirty="0">
                  <a:solidFill>
                    <a:srgbClr val="7F7F7F"/>
                  </a:solidFill>
                  <a:latin typeface="Helvetica"/>
                  <a:cs typeface="Helvetica"/>
                </a:rPr>
                <a:t>Grid</a:t>
              </a:r>
            </a:p>
          </p:txBody>
        </p:sp>
      </p:gr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4"/>
          <p:cNvSpPr>
            <a:spLocks noGrp="1"/>
          </p:cNvSpPr>
          <p:nvPr>
            <p:ph type="dt" sz="half" idx="10"/>
          </p:nvPr>
        </p:nvSpPr>
        <p:spPr/>
        <p:txBody>
          <a:bodyPr/>
          <a:lstStyle>
            <a:lvl1pPr>
              <a:defRPr/>
            </a:lvl1pPr>
          </a:lstStyle>
          <a:p>
            <a:pPr>
              <a:defRPr/>
            </a:pPr>
            <a:fld id="{CFEF2540-CB2D-45BD-B90A-61DFB501F163}" type="datetimeFigureOut">
              <a:rPr lang="en-US">
                <a:solidFill>
                  <a:prstClr val="black">
                    <a:tint val="75000"/>
                  </a:prstClr>
                </a:solidFill>
              </a:rPr>
              <a:pPr>
                <a:defRPr/>
              </a:pPr>
              <a:t>1/9/2010</a:t>
            </a:fld>
            <a:endParaRPr lang="en-US">
              <a:solidFill>
                <a:prstClr val="black">
                  <a:tint val="75000"/>
                </a:prstClr>
              </a:solidFill>
            </a:endParaRPr>
          </a:p>
        </p:txBody>
      </p:sp>
      <p:sp>
        <p:nvSpPr>
          <p:cNvPr id="9"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0" name="Slide Number Placeholder 6"/>
          <p:cNvSpPr>
            <a:spLocks noGrp="1"/>
          </p:cNvSpPr>
          <p:nvPr>
            <p:ph type="sldNum" sz="quarter" idx="12"/>
          </p:nvPr>
        </p:nvSpPr>
        <p:spPr/>
        <p:txBody>
          <a:bodyPr/>
          <a:lstStyle>
            <a:lvl1pPr>
              <a:defRPr/>
            </a:lvl1pPr>
          </a:lstStyle>
          <a:p>
            <a:pPr>
              <a:defRPr/>
            </a:pPr>
            <a:fld id="{AD2F1933-9693-455F-96AB-EB5E4878E94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7" name="Group 10"/>
          <p:cNvGrpSpPr>
            <a:grpSpLocks/>
          </p:cNvGrpSpPr>
          <p:nvPr userDrawn="1"/>
        </p:nvGrpSpPr>
        <p:grpSpPr bwMode="auto">
          <a:xfrm>
            <a:off x="0" y="0"/>
            <a:ext cx="1455738" cy="800100"/>
            <a:chOff x="0" y="1"/>
            <a:chExt cx="1455159" cy="800500"/>
          </a:xfrm>
        </p:grpSpPr>
        <p:pic>
          <p:nvPicPr>
            <p:cNvPr id="8" name="Picture 11" descr="fg-logo-1.png"/>
            <p:cNvPicPr>
              <a:picLocks noChangeAspect="1"/>
            </p:cNvPicPr>
            <p:nvPr/>
          </p:nvPicPr>
          <p:blipFill>
            <a:blip r:embed="rId2" cstate="print"/>
            <a:srcRect/>
            <a:stretch>
              <a:fillRect/>
            </a:stretch>
          </p:blipFill>
          <p:spPr bwMode="auto">
            <a:xfrm>
              <a:off x="0" y="1"/>
              <a:ext cx="868235" cy="800500"/>
            </a:xfrm>
            <a:prstGeom prst="rect">
              <a:avLst/>
            </a:prstGeom>
            <a:noFill/>
            <a:ln w="9525">
              <a:noFill/>
              <a:miter lim="800000"/>
              <a:headEnd/>
              <a:tailEnd/>
            </a:ln>
          </p:spPr>
        </p:pic>
        <p:sp>
          <p:nvSpPr>
            <p:cNvPr id="9" name="TextBox 8"/>
            <p:cNvSpPr txBox="1"/>
            <p:nvPr/>
          </p:nvSpPr>
          <p:spPr>
            <a:xfrm>
              <a:off x="674420" y="127064"/>
              <a:ext cx="780739" cy="522549"/>
            </a:xfrm>
            <a:prstGeom prst="rect">
              <a:avLst/>
            </a:prstGeom>
            <a:noFill/>
          </p:spPr>
          <p:txBody>
            <a:bodyPr wrap="none">
              <a:spAutoFit/>
            </a:bodyPr>
            <a:lstStyle/>
            <a:p>
              <a:pPr defTabSz="457200">
                <a:defRPr/>
              </a:pPr>
              <a:r>
                <a:rPr lang="en-US" sz="1400" b="1" i="1" dirty="0">
                  <a:solidFill>
                    <a:srgbClr val="7F7F7F"/>
                  </a:solidFill>
                  <a:latin typeface="Helvetica"/>
                  <a:cs typeface="Helvetica"/>
                </a:rPr>
                <a:t>Future</a:t>
              </a:r>
            </a:p>
            <a:p>
              <a:pPr defTabSz="457200">
                <a:defRPr/>
              </a:pPr>
              <a:r>
                <a:rPr lang="en-US" sz="1400" b="1" i="1" dirty="0">
                  <a:solidFill>
                    <a:srgbClr val="7F7F7F"/>
                  </a:solidFill>
                  <a:latin typeface="Helvetica"/>
                  <a:cs typeface="Helvetica"/>
                </a:rPr>
                <a:t>Grid</a:t>
              </a:r>
            </a:p>
          </p:txBody>
        </p:sp>
      </p:gr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Date Placeholder 6"/>
          <p:cNvSpPr>
            <a:spLocks noGrp="1"/>
          </p:cNvSpPr>
          <p:nvPr>
            <p:ph type="dt" sz="half" idx="10"/>
          </p:nvPr>
        </p:nvSpPr>
        <p:spPr/>
        <p:txBody>
          <a:bodyPr/>
          <a:lstStyle>
            <a:lvl1pPr>
              <a:defRPr/>
            </a:lvl1pPr>
          </a:lstStyle>
          <a:p>
            <a:pPr>
              <a:defRPr/>
            </a:pPr>
            <a:fld id="{ADA6A131-C620-4FA9-A9C3-8B49A0C5065C}" type="datetimeFigureOut">
              <a:rPr lang="en-US">
                <a:solidFill>
                  <a:prstClr val="black">
                    <a:tint val="75000"/>
                  </a:prstClr>
                </a:solidFill>
              </a:rPr>
              <a:pPr>
                <a:defRPr/>
              </a:pPr>
              <a:t>1/9/2010</a:t>
            </a:fld>
            <a:endParaRPr lang="en-US">
              <a:solidFill>
                <a:prstClr val="black">
                  <a:tint val="75000"/>
                </a:prstClr>
              </a:solidFill>
            </a:endParaRPr>
          </a:p>
        </p:txBody>
      </p:sp>
      <p:sp>
        <p:nvSpPr>
          <p:cNvPr id="11" name="Footer Placeholder 7"/>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2" name="Slide Number Placeholder 8"/>
          <p:cNvSpPr>
            <a:spLocks noGrp="1"/>
          </p:cNvSpPr>
          <p:nvPr>
            <p:ph type="sldNum" sz="quarter" idx="12"/>
          </p:nvPr>
        </p:nvSpPr>
        <p:spPr/>
        <p:txBody>
          <a:bodyPr/>
          <a:lstStyle>
            <a:lvl1pPr>
              <a:defRPr/>
            </a:lvl1pPr>
          </a:lstStyle>
          <a:p>
            <a:pPr>
              <a:defRPr/>
            </a:pPr>
            <a:fld id="{3330323C-0C15-4A15-B936-7BED10E264E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oup 10"/>
          <p:cNvGrpSpPr>
            <a:grpSpLocks/>
          </p:cNvGrpSpPr>
          <p:nvPr userDrawn="1"/>
        </p:nvGrpSpPr>
        <p:grpSpPr bwMode="auto">
          <a:xfrm>
            <a:off x="0" y="0"/>
            <a:ext cx="1455738" cy="800100"/>
            <a:chOff x="0" y="1"/>
            <a:chExt cx="1455159" cy="800500"/>
          </a:xfrm>
        </p:grpSpPr>
        <p:pic>
          <p:nvPicPr>
            <p:cNvPr id="4" name="Picture 11" descr="fg-logo-1.png"/>
            <p:cNvPicPr>
              <a:picLocks noChangeAspect="1"/>
            </p:cNvPicPr>
            <p:nvPr/>
          </p:nvPicPr>
          <p:blipFill>
            <a:blip r:embed="rId2" cstate="print"/>
            <a:srcRect/>
            <a:stretch>
              <a:fillRect/>
            </a:stretch>
          </p:blipFill>
          <p:spPr bwMode="auto">
            <a:xfrm>
              <a:off x="0" y="1"/>
              <a:ext cx="868235" cy="800500"/>
            </a:xfrm>
            <a:prstGeom prst="rect">
              <a:avLst/>
            </a:prstGeom>
            <a:noFill/>
            <a:ln w="9525">
              <a:noFill/>
              <a:miter lim="800000"/>
              <a:headEnd/>
              <a:tailEnd/>
            </a:ln>
          </p:spPr>
        </p:pic>
        <p:sp>
          <p:nvSpPr>
            <p:cNvPr id="5" name="TextBox 4"/>
            <p:cNvSpPr txBox="1"/>
            <p:nvPr/>
          </p:nvSpPr>
          <p:spPr>
            <a:xfrm>
              <a:off x="674420" y="127064"/>
              <a:ext cx="780739" cy="522549"/>
            </a:xfrm>
            <a:prstGeom prst="rect">
              <a:avLst/>
            </a:prstGeom>
            <a:noFill/>
          </p:spPr>
          <p:txBody>
            <a:bodyPr wrap="none">
              <a:spAutoFit/>
            </a:bodyPr>
            <a:lstStyle/>
            <a:p>
              <a:pPr defTabSz="457200">
                <a:defRPr/>
              </a:pPr>
              <a:r>
                <a:rPr lang="en-US" sz="1400" b="1" i="1" dirty="0">
                  <a:solidFill>
                    <a:srgbClr val="7F7F7F"/>
                  </a:solidFill>
                  <a:latin typeface="Helvetica"/>
                  <a:cs typeface="Helvetica"/>
                </a:rPr>
                <a:t>Future</a:t>
              </a:r>
            </a:p>
            <a:p>
              <a:pPr defTabSz="457200">
                <a:defRPr/>
              </a:pPr>
              <a:r>
                <a:rPr lang="en-US" sz="1400" b="1" i="1" dirty="0">
                  <a:solidFill>
                    <a:srgbClr val="7F7F7F"/>
                  </a:solidFill>
                  <a:latin typeface="Helvetica"/>
                  <a:cs typeface="Helvetica"/>
                </a:rPr>
                <a:t>Grid</a:t>
              </a:r>
            </a:p>
          </p:txBody>
        </p:sp>
      </p:grpSp>
      <p:sp>
        <p:nvSpPr>
          <p:cNvPr id="2" name="Title 1"/>
          <p:cNvSpPr>
            <a:spLocks noGrp="1"/>
          </p:cNvSpPr>
          <p:nvPr>
            <p:ph type="title"/>
          </p:nvPr>
        </p:nvSpPr>
        <p:spPr/>
        <p:txBody>
          <a:bodyPr/>
          <a:lstStyle/>
          <a:p>
            <a:r>
              <a:rPr lang="en-US" smtClean="0"/>
              <a:t>Click to edit Master title style</a:t>
            </a:r>
            <a:endParaRPr lang="en-US"/>
          </a:p>
        </p:txBody>
      </p:sp>
      <p:sp>
        <p:nvSpPr>
          <p:cNvPr id="6" name="Date Placeholder 2"/>
          <p:cNvSpPr>
            <a:spLocks noGrp="1"/>
          </p:cNvSpPr>
          <p:nvPr>
            <p:ph type="dt" sz="half" idx="10"/>
          </p:nvPr>
        </p:nvSpPr>
        <p:spPr/>
        <p:txBody>
          <a:bodyPr/>
          <a:lstStyle>
            <a:lvl1pPr>
              <a:defRPr/>
            </a:lvl1pPr>
          </a:lstStyle>
          <a:p>
            <a:pPr>
              <a:defRPr/>
            </a:pPr>
            <a:fld id="{07E843B1-CECD-470E-929A-B6350C1B6987}" type="datetimeFigureOut">
              <a:rPr lang="en-US">
                <a:solidFill>
                  <a:prstClr val="black">
                    <a:tint val="75000"/>
                  </a:prstClr>
                </a:solidFill>
              </a:rPr>
              <a:pPr>
                <a:defRPr/>
              </a:pPr>
              <a:t>1/9/2010</a:t>
            </a:fld>
            <a:endParaRPr lang="en-US">
              <a:solidFill>
                <a:prstClr val="black">
                  <a:tint val="75000"/>
                </a:prstClr>
              </a:solidFill>
            </a:endParaRPr>
          </a:p>
        </p:txBody>
      </p:sp>
      <p:sp>
        <p:nvSpPr>
          <p:cNvPr id="7"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4"/>
          <p:cNvSpPr>
            <a:spLocks noGrp="1"/>
          </p:cNvSpPr>
          <p:nvPr>
            <p:ph type="sldNum" sz="quarter" idx="12"/>
          </p:nvPr>
        </p:nvSpPr>
        <p:spPr/>
        <p:txBody>
          <a:bodyPr/>
          <a:lstStyle>
            <a:lvl1pPr>
              <a:defRPr/>
            </a:lvl1pPr>
          </a:lstStyle>
          <a:p>
            <a:pPr>
              <a:defRPr/>
            </a:pPr>
            <a:fld id="{687B8C14-A267-4756-8F28-81349BA6D75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E0787DD0-0DB1-4B0C-9437-1A3C8722BA8F}" type="datetimeFigureOut">
              <a:rPr lang="en-US">
                <a:solidFill>
                  <a:prstClr val="black">
                    <a:tint val="75000"/>
                  </a:prstClr>
                </a:solidFill>
              </a:rPr>
              <a:pPr>
                <a:defRPr/>
              </a:pPr>
              <a:t>1/9/2010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vl1pPr>
          </a:lstStyle>
          <a:p>
            <a:pPr>
              <a:defRPr/>
            </a:pPr>
            <a:fld id="{D18A8F69-2E32-484C-9D17-BA40BB5AAEB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015A1C-A950-4BF7-9F1F-2CA7C903A8EE}" type="datetimeFigureOut">
              <a:rPr lang="en-US" smtClean="0"/>
              <a:pPr/>
              <a:t>1/9/2010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37546B4A-4E09-47D5-B2FF-1243DE24F2D3}" type="datetimeFigureOut">
              <a:rPr lang="en-US">
                <a:solidFill>
                  <a:prstClr val="black">
                    <a:tint val="75000"/>
                  </a:prstClr>
                </a:solidFill>
              </a:rPr>
              <a:pPr>
                <a:defRPr/>
              </a:pPr>
              <a:t>1/9/2010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vl1pPr>
          </a:lstStyle>
          <a:p>
            <a:pPr>
              <a:defRPr/>
            </a:pPr>
            <a:fld id="{CB8D8F7D-4F5E-4EEF-AA81-F7E6BD1D888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3FACD4DF-38B2-4044-B2E9-04C1DF12FBD0}" type="datetimeFigureOut">
              <a:rPr lang="en-US">
                <a:solidFill>
                  <a:prstClr val="black">
                    <a:tint val="75000"/>
                  </a:prstClr>
                </a:solidFill>
              </a:rPr>
              <a:pPr>
                <a:defRPr/>
              </a:pPr>
              <a:t>1/9/2010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vl1pPr>
          </a:lstStyle>
          <a:p>
            <a:pPr>
              <a:defRPr/>
            </a:pPr>
            <a:fld id="{1AEBE8CC-7B3A-411D-8419-DC3703EAB44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4" name="Group 10"/>
          <p:cNvGrpSpPr>
            <a:grpSpLocks/>
          </p:cNvGrpSpPr>
          <p:nvPr userDrawn="1"/>
        </p:nvGrpSpPr>
        <p:grpSpPr bwMode="auto">
          <a:xfrm>
            <a:off x="0" y="0"/>
            <a:ext cx="1455738" cy="800100"/>
            <a:chOff x="0" y="1"/>
            <a:chExt cx="1455159" cy="800500"/>
          </a:xfrm>
        </p:grpSpPr>
        <p:pic>
          <p:nvPicPr>
            <p:cNvPr id="5" name="Picture 11" descr="fg-logo-1.png"/>
            <p:cNvPicPr>
              <a:picLocks noChangeAspect="1"/>
            </p:cNvPicPr>
            <p:nvPr/>
          </p:nvPicPr>
          <p:blipFill>
            <a:blip r:embed="rId2" cstate="print"/>
            <a:srcRect/>
            <a:stretch>
              <a:fillRect/>
            </a:stretch>
          </p:blipFill>
          <p:spPr bwMode="auto">
            <a:xfrm>
              <a:off x="0" y="1"/>
              <a:ext cx="868235" cy="800500"/>
            </a:xfrm>
            <a:prstGeom prst="rect">
              <a:avLst/>
            </a:prstGeom>
            <a:noFill/>
            <a:ln w="9525">
              <a:noFill/>
              <a:miter lim="800000"/>
              <a:headEnd/>
              <a:tailEnd/>
            </a:ln>
          </p:spPr>
        </p:pic>
        <p:sp>
          <p:nvSpPr>
            <p:cNvPr id="6" name="TextBox 5"/>
            <p:cNvSpPr txBox="1"/>
            <p:nvPr/>
          </p:nvSpPr>
          <p:spPr>
            <a:xfrm>
              <a:off x="674420" y="127064"/>
              <a:ext cx="780739" cy="522549"/>
            </a:xfrm>
            <a:prstGeom prst="rect">
              <a:avLst/>
            </a:prstGeom>
            <a:noFill/>
          </p:spPr>
          <p:txBody>
            <a:bodyPr wrap="none">
              <a:spAutoFit/>
            </a:bodyPr>
            <a:lstStyle/>
            <a:p>
              <a:pPr defTabSz="457200">
                <a:defRPr/>
              </a:pPr>
              <a:r>
                <a:rPr lang="en-US" sz="1400" b="1" i="1" dirty="0">
                  <a:solidFill>
                    <a:srgbClr val="CCFFCC"/>
                  </a:solidFill>
                  <a:latin typeface="Helvetica"/>
                  <a:cs typeface="Helvetica"/>
                </a:rPr>
                <a:t>Future</a:t>
              </a:r>
            </a:p>
            <a:p>
              <a:pPr defTabSz="457200">
                <a:defRPr/>
              </a:pPr>
              <a:r>
                <a:rPr lang="en-US" sz="1400" b="1" i="1" dirty="0">
                  <a:solidFill>
                    <a:srgbClr val="CCFFCC"/>
                  </a:solidFill>
                  <a:latin typeface="Helvetica"/>
                  <a:cs typeface="Helvetica"/>
                </a:rPr>
                <a:t>Grid</a:t>
              </a:r>
            </a:p>
          </p:txBody>
        </p:sp>
      </p:gr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DA9A58F-A7E1-4407-8590-B0F20F11CECA}" type="datetimeFigureOut">
              <a:rPr lang="en-US">
                <a:solidFill>
                  <a:prstClr val="black">
                    <a:tint val="75000"/>
                  </a:prstClr>
                </a:solidFill>
              </a:rPr>
              <a:pPr>
                <a:defRPr/>
              </a:pPr>
              <a:t>1/9/2010</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1DE7B93-A90E-491F-8306-9EA25272AE5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7D85C91-1989-4B59-A6D1-B3F4FEA625E8}" type="datetimeFigureOut">
              <a:rPr lang="en-US">
                <a:solidFill>
                  <a:prstClr val="black">
                    <a:tint val="75000"/>
                  </a:prstClr>
                </a:solidFill>
              </a:rPr>
              <a:pPr>
                <a:defRPr/>
              </a:pPr>
              <a:t>1/9/2010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8B1407F-774B-4744-850C-41D93350E82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6425"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4963"/>
            <a:ext cx="8226425" cy="4524375"/>
          </a:xfrm>
        </p:spPr>
        <p:txBody>
          <a:bodyPr rtlCol="0">
            <a:normAutofit/>
          </a:bodyPr>
          <a:lstStyle/>
          <a:p>
            <a:pPr lvl="0"/>
            <a:endParaRPr lang="en-US" noProof="0"/>
          </a:p>
        </p:txBody>
      </p:sp>
      <p:sp>
        <p:nvSpPr>
          <p:cNvPr id="4" name="Date Placeholder 3"/>
          <p:cNvSpPr>
            <a:spLocks noGrp="1"/>
          </p:cNvSpPr>
          <p:nvPr>
            <p:ph type="dt" idx="10"/>
          </p:nvPr>
        </p:nvSpPr>
        <p:spPr>
          <a:xfrm>
            <a:off x="457200" y="6246813"/>
            <a:ext cx="2125663" cy="473075"/>
          </a:xfrm>
        </p:spPr>
        <p:txBody>
          <a:bodyPr/>
          <a:lstStyle>
            <a:lvl1pPr>
              <a:defRPr/>
            </a:lvl1pPr>
          </a:lstStyle>
          <a:p>
            <a:pPr>
              <a:defRPr/>
            </a:pPr>
            <a:fld id="{FA4C71DE-C32F-41D1-A611-E62091A0CD78}" type="datetimeFigureOut">
              <a:rPr lang="en-GB">
                <a:solidFill>
                  <a:prstClr val="black">
                    <a:tint val="75000"/>
                  </a:prstClr>
                </a:solidFill>
              </a:rPr>
              <a:pPr>
                <a:defRPr/>
              </a:pPr>
              <a:t>09/01/2010</a:t>
            </a:fld>
            <a:endParaRPr lang="en-GB">
              <a:solidFill>
                <a:prstClr val="black">
                  <a:tint val="75000"/>
                </a:prstClr>
              </a:solidFill>
            </a:endParaRPr>
          </a:p>
        </p:txBody>
      </p:sp>
      <p:sp>
        <p:nvSpPr>
          <p:cNvPr id="5" name="Footer Placeholder 4"/>
          <p:cNvSpPr>
            <a:spLocks noGrp="1"/>
          </p:cNvSpPr>
          <p:nvPr>
            <p:ph type="ftr" idx="11"/>
          </p:nvPr>
        </p:nvSpPr>
        <p:spPr>
          <a:xfrm>
            <a:off x="3127375" y="6246813"/>
            <a:ext cx="2895600" cy="473075"/>
          </a:xfrm>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idx="12"/>
          </p:nvPr>
        </p:nvSpPr>
        <p:spPr>
          <a:xfrm>
            <a:off x="7016750" y="6384925"/>
            <a:ext cx="2127250" cy="473075"/>
          </a:xfrm>
          <a:solidFill>
            <a:srgbClr val="DEE7F8"/>
          </a:solidFill>
        </p:spPr>
        <p:txBody>
          <a:bodyPr/>
          <a:lstStyle>
            <a:lvl1pPr>
              <a:defRPr/>
            </a:lvl1pPr>
          </a:lstStyle>
          <a:p>
            <a:pPr>
              <a:defRPr/>
            </a:pPr>
            <a:fld id="{FAA633F8-6BCA-4B05-AE08-55D0FA75502B}"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350px-Zuoshangjiao.jpg"/>
          <p:cNvPicPr>
            <a:picLocks noChangeAspect="1"/>
          </p:cNvPicPr>
          <p:nvPr userDrawn="1"/>
        </p:nvPicPr>
        <p:blipFill>
          <a:blip r:embed="rId2" cstate="print"/>
          <a:stretch>
            <a:fillRect/>
          </a:stretch>
        </p:blipFill>
        <p:spPr>
          <a:xfrm>
            <a:off x="0" y="0"/>
            <a:ext cx="1600200" cy="1540764"/>
          </a:xfrm>
          <a:prstGeom prst="rect">
            <a:avLst/>
          </a:prstGeom>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1/9/2010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1/9/2010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1/9/2010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1/9/2010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015A1C-A950-4BF7-9F1F-2CA7C903A8EE}" type="datetimeFigureOut">
              <a:rPr lang="en-US" smtClean="0">
                <a:solidFill>
                  <a:prstClr val="black">
                    <a:tint val="75000"/>
                  </a:prstClr>
                </a:solidFill>
              </a:rPr>
              <a:pPr/>
              <a:t>1/9/2010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015A1C-A950-4BF7-9F1F-2CA7C903A8EE}" type="datetimeFigureOut">
              <a:rPr lang="en-US" smtClean="0"/>
              <a:pPr/>
              <a:t>1/9/2010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015A1C-A950-4BF7-9F1F-2CA7C903A8EE}" type="datetimeFigureOut">
              <a:rPr lang="en-US" smtClean="0">
                <a:solidFill>
                  <a:prstClr val="black">
                    <a:tint val="75000"/>
                  </a:prstClr>
                </a:solidFill>
              </a:rPr>
              <a:pPr/>
              <a:t>1/9/2010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015A1C-A950-4BF7-9F1F-2CA7C903A8EE}" type="datetimeFigureOut">
              <a:rPr lang="en-US" smtClean="0">
                <a:solidFill>
                  <a:prstClr val="black">
                    <a:tint val="75000"/>
                  </a:prstClr>
                </a:solidFill>
              </a:rPr>
              <a:pPr/>
              <a:t>1/9/2010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1/9/2010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1/9/2010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1/9/2010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1/9/2010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015A1C-A950-4BF7-9F1F-2CA7C903A8EE}" type="datetimeFigureOut">
              <a:rPr lang="en-US" smtClean="0"/>
              <a:pPr/>
              <a:t>1/9/2010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015A1C-A950-4BF7-9F1F-2CA7C903A8EE}" type="datetimeFigureOut">
              <a:rPr lang="en-US" smtClean="0"/>
              <a:pPr/>
              <a:t>1/9/2010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015A1C-A950-4BF7-9F1F-2CA7C903A8EE}" type="datetimeFigureOut">
              <a:rPr lang="en-US" smtClean="0"/>
              <a:pPr/>
              <a:t>1/9/2010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pPr/>
              <a:t>1/9/2010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pPr/>
              <a:t>1/9/2010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EE7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015A1C-A950-4BF7-9F1F-2CA7C903A8EE}" type="datetimeFigureOut">
              <a:rPr lang="en-US" smtClean="0"/>
              <a:pPr/>
              <a:t>1/9/2010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EFFF6C-AE4E-4FE6-A064-67A5E3D5DC7A}" type="slidenum">
              <a:rPr lang="en-US" smtClean="0"/>
              <a:pPr/>
              <a:t>‹#›</a:t>
            </a:fld>
            <a:endParaRPr lang="en-US"/>
          </a:p>
        </p:txBody>
      </p:sp>
      <p:pic>
        <p:nvPicPr>
          <p:cNvPr id="7" name="Picture 6" descr="350px-Zuoshangjiao.jpg"/>
          <p:cNvPicPr>
            <a:picLocks noChangeAspect="1"/>
          </p:cNvPicPr>
          <p:nvPr userDrawn="1"/>
        </p:nvPicPr>
        <p:blipFill>
          <a:blip r:embed="rId13" cstate="print"/>
          <a:stretch>
            <a:fillRect/>
          </a:stretch>
        </p:blipFill>
        <p:spPr>
          <a:xfrm>
            <a:off x="0" y="0"/>
            <a:ext cx="1600200" cy="154076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EE7F8"/>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defTabSz="457200" fontAlgn="base">
              <a:spcBef>
                <a:spcPct val="0"/>
              </a:spcBef>
              <a:spcAft>
                <a:spcPct val="0"/>
              </a:spcAft>
              <a:defRPr/>
            </a:pPr>
            <a:fld id="{F15D185D-804C-4415-953B-BCE67A486A33}" type="datetimeFigureOut">
              <a:rPr lang="en-US"/>
              <a:pPr defTabSz="457200" fontAlgn="base">
                <a:spcBef>
                  <a:spcPct val="0"/>
                </a:spcBef>
                <a:spcAft>
                  <a:spcPct val="0"/>
                </a:spcAft>
                <a:defRPr/>
              </a:pPr>
              <a:t>1/9/2010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defTabSz="457200"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defTabSz="457200" fontAlgn="base">
              <a:spcBef>
                <a:spcPct val="0"/>
              </a:spcBef>
              <a:spcAft>
                <a:spcPct val="0"/>
              </a:spcAft>
              <a:defRPr/>
            </a:pPr>
            <a:fld id="{8F33A4B3-C082-4247-8324-46C7C51AF2AF}" type="slidenum">
              <a:rPr lang="en-US"/>
              <a:pPr defTabSz="457200" fontAlgn="base">
                <a:spcBef>
                  <a:spcPct val="0"/>
                </a:spcBef>
                <a:spcAft>
                  <a:spcPct val="0"/>
                </a:spcAft>
                <a:defRPr/>
              </a:pPr>
              <a:t>‹#›</a:t>
            </a:fld>
            <a:endParaRPr lang="en-US"/>
          </a:p>
        </p:txBody>
      </p:sp>
      <p:pic>
        <p:nvPicPr>
          <p:cNvPr id="5127" name="Picture 6" descr="350px-Zuoshangjiao.jpg"/>
          <p:cNvPicPr>
            <a:picLocks noChangeAspect="1"/>
          </p:cNvPicPr>
          <p:nvPr userDrawn="1"/>
        </p:nvPicPr>
        <p:blipFill>
          <a:blip r:embed="rId13" cstate="print"/>
          <a:srcRect/>
          <a:stretch>
            <a:fillRect/>
          </a:stretch>
        </p:blipFill>
        <p:spPr bwMode="auto">
          <a:xfrm>
            <a:off x="0" y="0"/>
            <a:ext cx="1600200" cy="15414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a:noFill/>
          <a:effectLst>
            <a:outerShdw blurRad="50800" dist="38100" dir="2700000">
              <a:srgbClr val="000000">
                <a:alpha val="43000"/>
              </a:srgbClr>
            </a:outerShdw>
          </a:effectLst>
        </p:spPr>
        <p:txBody>
          <a:bodyPr vert="horz" lIns="91440" tIns="45720" rIns="91440" bIns="45720" rtlCol="0" anchor="ctr">
            <a:normAutofit/>
          </a:bodyPr>
          <a:lstStyle/>
          <a:p>
            <a:r>
              <a:rPr lang="en-US" dirty="0" smtClean="0"/>
              <a:t>Click to edit Master title style</a:t>
            </a:r>
            <a:endParaRPr lang="en-US" dirty="0"/>
          </a:p>
        </p:txBody>
      </p:sp>
      <p:sp>
        <p:nvSpPr>
          <p:cNvPr id="4099" name="Text Placeholder 2"/>
          <p:cNvSpPr>
            <a:spLocks noGrp="1"/>
          </p:cNvSpPr>
          <p:nvPr>
            <p:ph type="body" idx="1"/>
          </p:nvPr>
        </p:nvSpPr>
        <p:spPr bwMode="auto">
          <a:xfrm>
            <a:off x="457200" y="1343025"/>
            <a:ext cx="8229600" cy="47831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457200">
              <a:defRPr/>
            </a:pPr>
            <a:fld id="{49FCCA6A-B9A3-4CF5-9145-CF697D35D918}" type="datetimeFigureOut">
              <a:rPr lang="en-US">
                <a:solidFill>
                  <a:prstClr val="black">
                    <a:tint val="75000"/>
                  </a:prstClr>
                </a:solidFill>
              </a:rPr>
              <a:pPr defTabSz="457200">
                <a:defRPr/>
              </a:pPr>
              <a:t>1/9/2010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457200">
              <a:defRPr/>
            </a:pPr>
            <a:r>
              <a:rPr lang="en-US">
                <a:solidFill>
                  <a:prstClr val="black">
                    <a:tint val="75000"/>
                  </a:prstClr>
                </a:solidFill>
              </a:rPr>
              <a:t>http://</a:t>
            </a:r>
            <a:r>
              <a:rPr lang="en-US" err="1">
                <a:solidFill>
                  <a:prstClr val="black">
                    <a:tint val="75000"/>
                  </a:prstClr>
                </a:solidFill>
              </a:rPr>
              <a:t>futuregrid.org</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457200">
              <a:defRPr/>
            </a:pPr>
            <a:fld id="{3539D052-895B-4158-9667-2A0B45E33E76}" type="slidenum">
              <a:rPr lang="en-US">
                <a:solidFill>
                  <a:prstClr val="black">
                    <a:tint val="75000"/>
                  </a:prstClr>
                </a:solidFill>
              </a:rPr>
              <a:pPr defTabSz="457200">
                <a:defRPr/>
              </a:pPr>
              <a:t>‹#›</a:t>
            </a:fld>
            <a:endParaRPr lang="en-US">
              <a:solidFill>
                <a:prstClr val="black">
                  <a:tint val="75000"/>
                </a:prstClr>
              </a:solidFill>
            </a:endParaRPr>
          </a:p>
        </p:txBody>
      </p:sp>
      <p:grpSp>
        <p:nvGrpSpPr>
          <p:cNvPr id="3" name="Group 6"/>
          <p:cNvGrpSpPr>
            <a:grpSpLocks/>
          </p:cNvGrpSpPr>
          <p:nvPr userDrawn="1"/>
        </p:nvGrpSpPr>
        <p:grpSpPr bwMode="auto">
          <a:xfrm>
            <a:off x="0" y="0"/>
            <a:ext cx="1455738" cy="800100"/>
            <a:chOff x="0" y="1"/>
            <a:chExt cx="1455159" cy="800500"/>
          </a:xfrm>
        </p:grpSpPr>
        <p:pic>
          <p:nvPicPr>
            <p:cNvPr id="4105" name="Picture 7" descr="fg-logo-1.png"/>
            <p:cNvPicPr>
              <a:picLocks noChangeAspect="1"/>
            </p:cNvPicPr>
            <p:nvPr/>
          </p:nvPicPr>
          <p:blipFill>
            <a:blip r:embed="rId14" cstate="print"/>
            <a:srcRect/>
            <a:stretch>
              <a:fillRect/>
            </a:stretch>
          </p:blipFill>
          <p:spPr bwMode="auto">
            <a:xfrm>
              <a:off x="0" y="1"/>
              <a:ext cx="868235" cy="800500"/>
            </a:xfrm>
            <a:prstGeom prst="rect">
              <a:avLst/>
            </a:prstGeom>
            <a:noFill/>
            <a:ln w="9525">
              <a:noFill/>
              <a:miter lim="800000"/>
              <a:headEnd/>
              <a:tailEnd/>
            </a:ln>
          </p:spPr>
        </p:pic>
        <p:sp>
          <p:nvSpPr>
            <p:cNvPr id="9" name="TextBox 8"/>
            <p:cNvSpPr txBox="1"/>
            <p:nvPr/>
          </p:nvSpPr>
          <p:spPr>
            <a:xfrm>
              <a:off x="674420" y="127064"/>
              <a:ext cx="780739" cy="522549"/>
            </a:xfrm>
            <a:prstGeom prst="rect">
              <a:avLst/>
            </a:prstGeom>
            <a:noFill/>
          </p:spPr>
          <p:txBody>
            <a:bodyPr wrap="none">
              <a:spAutoFit/>
            </a:bodyPr>
            <a:lstStyle/>
            <a:p>
              <a:pPr defTabSz="457200">
                <a:defRPr/>
              </a:pPr>
              <a:r>
                <a:rPr lang="en-US" sz="1400" b="1" i="1" dirty="0">
                  <a:solidFill>
                    <a:prstClr val="white">
                      <a:lumMod val="50000"/>
                    </a:prstClr>
                  </a:solidFill>
                  <a:latin typeface="Helvetica"/>
                  <a:cs typeface="Helvetica"/>
                </a:rPr>
                <a:t>Future</a:t>
              </a:r>
            </a:p>
            <a:p>
              <a:pPr defTabSz="457200">
                <a:defRPr/>
              </a:pPr>
              <a:r>
                <a:rPr lang="en-US" sz="1400" b="1" i="1" dirty="0">
                  <a:solidFill>
                    <a:prstClr val="white">
                      <a:lumMod val="50000"/>
                    </a:prstClr>
                  </a:solidFill>
                  <a:latin typeface="Helvetica"/>
                  <a:cs typeface="Helvetica"/>
                </a:rPr>
                <a:t>Grid</a:t>
              </a:r>
            </a:p>
          </p:txBody>
        </p:sp>
      </p:grpSp>
      <p:pic>
        <p:nvPicPr>
          <p:cNvPr id="4104" name="Picture 9" descr="NSF_Logo.png"/>
          <p:cNvPicPr>
            <a:picLocks noChangeAspect="1"/>
          </p:cNvPicPr>
          <p:nvPr userDrawn="1"/>
        </p:nvPicPr>
        <p:blipFill>
          <a:blip r:embed="rId15" cstate="print"/>
          <a:srcRect/>
          <a:stretch>
            <a:fillRect/>
          </a:stretch>
        </p:blipFill>
        <p:spPr bwMode="auto">
          <a:xfrm>
            <a:off x="8286750" y="0"/>
            <a:ext cx="800100" cy="8001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ctr" defTabSz="457200" rtl="0" eaLnBrk="0" fontAlgn="base" hangingPunct="0">
        <a:spcBef>
          <a:spcPct val="0"/>
        </a:spcBef>
        <a:spcAft>
          <a:spcPct val="0"/>
        </a:spcAft>
        <a:defRPr sz="4400" kern="1200">
          <a:solidFill>
            <a:schemeClr val="tx1"/>
          </a:solidFill>
          <a:effectLst>
            <a:outerShdw blurRad="50800" dist="38100" dir="2700000" algn="tl" rotWithShape="0">
              <a:srgbClr val="000000">
                <a:alpha val="43000"/>
              </a:srgbClr>
            </a:outerShdw>
          </a:effectLst>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DEE7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015A1C-A950-4BF7-9F1F-2CA7C903A8EE}" type="datetimeFigureOut">
              <a:rPr lang="en-US" smtClean="0">
                <a:solidFill>
                  <a:prstClr val="black">
                    <a:tint val="75000"/>
                  </a:prstClr>
                </a:solidFill>
              </a:rPr>
              <a:pPr/>
              <a:t>1/9/2010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pic>
        <p:nvPicPr>
          <p:cNvPr id="7" name="Picture 6" descr="350px-Zuoshangjiao.jpg"/>
          <p:cNvPicPr>
            <a:picLocks noChangeAspect="1"/>
          </p:cNvPicPr>
          <p:nvPr userDrawn="1"/>
        </p:nvPicPr>
        <p:blipFill>
          <a:blip r:embed="rId13" cstate="print"/>
          <a:stretch>
            <a:fillRect/>
          </a:stretch>
        </p:blipFill>
        <p:spPr>
          <a:xfrm>
            <a:off x="0" y="0"/>
            <a:ext cx="1600200" cy="1540764"/>
          </a:xfrm>
          <a:prstGeom prst="rect">
            <a:avLst/>
          </a:prstGeom>
        </p:spPr>
      </p:pic>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cf@indiana.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www.futuregrid.org/" TargetMode="External"/><Relationship Id="rId4" Type="http://schemas.openxmlformats.org/officeDocument/2006/relationships/hyperlink" Target="http://www.infomall.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www.quakesim.org/" TargetMode="External"/><Relationship Id="rId4" Type="http://schemas.openxmlformats.org/officeDocument/2006/relationships/hyperlink" Target="http://www.quakesim.or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gif"/><Relationship Id="rId7"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image" Target="../media/image39.jpeg"/><Relationship Id="rId5" Type="http://schemas.openxmlformats.org/officeDocument/2006/relationships/image" Target="../media/image33.pn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2.jpeg"/><Relationship Id="rId7"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 Id="rId9" Type="http://schemas.openxmlformats.org/officeDocument/2006/relationships/image" Target="../media/image45.tiff"/></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oleObject" Target="Macintosh%20HD:Users:mpierce:Desktop:Project%20Description.1.doc!OLE_LINK2" TargetMode="Externa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oleObject" Target="Macintosh%20HD:Users:mpierce:Desktop:Appendix%20A1%20Sustainability%20Plans.doc!OLE_LINK3"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chart" Target="../charts/chart1.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jpe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8.xml"/><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4.xml"/><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304800"/>
            <a:ext cx="7772400" cy="1470025"/>
          </a:xfrm>
        </p:spPr>
        <p:txBody>
          <a:bodyPr>
            <a:noAutofit/>
          </a:bodyPr>
          <a:lstStyle/>
          <a:p>
            <a:r>
              <a:rPr lang="en-US" sz="4000" b="1" dirty="0" smtClean="0"/>
              <a:t>Cloud Technologies and </a:t>
            </a:r>
            <a:br>
              <a:rPr lang="en-US" sz="4000" b="1" dirty="0" smtClean="0"/>
            </a:br>
            <a:r>
              <a:rPr lang="en-US" sz="4000" b="1" dirty="0" err="1" smtClean="0"/>
              <a:t>GeoScience</a:t>
            </a:r>
            <a:r>
              <a:rPr lang="en-US" sz="4000" b="1" dirty="0" smtClean="0"/>
              <a:t> Applications</a:t>
            </a:r>
            <a:br>
              <a:rPr lang="en-US" sz="4000" b="1" dirty="0" smtClean="0"/>
            </a:br>
            <a:r>
              <a:rPr lang="en-US" sz="4000" b="1" dirty="0" smtClean="0"/>
              <a:t>including FutureGrid</a:t>
            </a:r>
            <a:endParaRPr lang="en-US" sz="4000" dirty="0"/>
          </a:p>
        </p:txBody>
      </p:sp>
      <p:sp>
        <p:nvSpPr>
          <p:cNvPr id="3" name="Subtitle 2"/>
          <p:cNvSpPr>
            <a:spLocks noGrp="1"/>
          </p:cNvSpPr>
          <p:nvPr>
            <p:ph type="subTitle" idx="1"/>
          </p:nvPr>
        </p:nvSpPr>
        <p:spPr>
          <a:xfrm>
            <a:off x="304800" y="2362200"/>
            <a:ext cx="8686800" cy="1066800"/>
          </a:xfrm>
        </p:spPr>
        <p:txBody>
          <a:bodyPr>
            <a:noAutofit/>
          </a:bodyPr>
          <a:lstStyle/>
          <a:p>
            <a:r>
              <a:rPr lang="en-US" sz="1800" b="1" i="1" dirty="0" smtClean="0"/>
              <a:t>International Symposium on Geo-Computation and Analysis</a:t>
            </a:r>
          </a:p>
          <a:p>
            <a:r>
              <a:rPr lang="en-US" sz="1800" b="1" i="1" dirty="0" smtClean="0"/>
              <a:t>ISGA 2009</a:t>
            </a:r>
          </a:p>
          <a:p>
            <a:r>
              <a:rPr lang="en-US" sz="1800" b="1" i="1" dirty="0" smtClean="0">
                <a:solidFill>
                  <a:srgbClr val="7030A0"/>
                </a:solidFill>
              </a:rPr>
              <a:t>Wuhan December 10 2009</a:t>
            </a:r>
            <a:endParaRPr lang="en-US" sz="1800" b="1" i="1" dirty="0" smtClean="0"/>
          </a:p>
        </p:txBody>
      </p:sp>
      <p:sp>
        <p:nvSpPr>
          <p:cNvPr id="5" name="Subtitle 2"/>
          <p:cNvSpPr txBox="1">
            <a:spLocks/>
          </p:cNvSpPr>
          <p:nvPr/>
        </p:nvSpPr>
        <p:spPr>
          <a:xfrm>
            <a:off x="0" y="3505200"/>
            <a:ext cx="9144000" cy="33528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smtClean="0">
                <a:ln>
                  <a:noFill/>
                </a:ln>
                <a:effectLst/>
                <a:uLnTx/>
                <a:uFillTx/>
                <a:latin typeface="Times New Roman" pitchFamily="18" charset="0"/>
                <a:cs typeface="Times New Roman" pitchFamily="18" charset="0"/>
              </a:rPr>
              <a:t>Geoffrey Fox</a:t>
            </a:r>
            <a:endParaRPr kumimoji="0" lang="en-US" sz="2400" b="0" i="0" u="none" strike="noStrike" kern="1200" cap="none" spc="0" normalizeH="0" noProof="0" dirty="0" smtClean="0">
              <a:ln>
                <a:noFill/>
              </a:ln>
              <a:effectLst/>
              <a:uLnTx/>
              <a:uFillTx/>
              <a:latin typeface="Times New Roman" pitchFamily="18" charset="0"/>
              <a:cs typeface="Times New Roman" pitchFamily="18" charset="0"/>
            </a:endParaRPr>
          </a:p>
          <a:p>
            <a:pPr lvl="0" algn="ctr">
              <a:spcBef>
                <a:spcPct val="20000"/>
              </a:spcBef>
              <a:defRPr/>
            </a:pPr>
            <a:r>
              <a:rPr lang="en-US" sz="2000" baseline="0" dirty="0" smtClean="0">
                <a:hlinkClick r:id="rId3"/>
              </a:rPr>
              <a:t>gcf@indiana.edu</a:t>
            </a:r>
            <a:r>
              <a:rPr lang="en-US" sz="2000" dirty="0" smtClean="0"/>
              <a:t>            </a:t>
            </a:r>
          </a:p>
          <a:p>
            <a:pPr lvl="0" algn="ctr">
              <a:spcBef>
                <a:spcPct val="20000"/>
              </a:spcBef>
              <a:defRPr/>
            </a:pPr>
            <a:r>
              <a:rPr lang="en-US" sz="2000" dirty="0" smtClean="0"/>
              <a:t> </a:t>
            </a:r>
            <a:r>
              <a:rPr lang="en-US" sz="2000" dirty="0" smtClean="0">
                <a:hlinkClick r:id="rId4"/>
              </a:rPr>
              <a:t>http://www.infomall.org</a:t>
            </a:r>
            <a:r>
              <a:rPr lang="en-US" sz="2000" dirty="0" smtClean="0"/>
              <a:t>    </a:t>
            </a:r>
            <a:r>
              <a:rPr lang="en-US" sz="2000" dirty="0" smtClean="0">
                <a:hlinkClick r:id="rId5"/>
              </a:rPr>
              <a:t>http://www.futuregrid.org</a:t>
            </a:r>
            <a:r>
              <a:rPr lang="en-US" sz="2000" dirty="0" smtClean="0"/>
              <a:t>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2400" baseline="0" dirty="0"/>
          </a:p>
          <a:p>
            <a:pPr algn="ctr">
              <a:spcBef>
                <a:spcPct val="20000"/>
              </a:spcBef>
            </a:pPr>
            <a:r>
              <a:rPr lang="en-US" sz="1900" dirty="0" smtClean="0">
                <a:latin typeface="Times New Roman" pitchFamily="18" charset="0"/>
                <a:cs typeface="Times New Roman" pitchFamily="18" charset="0"/>
              </a:rPr>
              <a:t>Director, Digital Science Center, Pervasive Technology Institute</a:t>
            </a:r>
          </a:p>
          <a:p>
            <a:pPr lvl="0" algn="ctr">
              <a:spcBef>
                <a:spcPct val="20000"/>
              </a:spcBef>
            </a:pPr>
            <a:r>
              <a:rPr lang="en-US" sz="1900" dirty="0" smtClean="0">
                <a:latin typeface="Times New Roman" pitchFamily="18" charset="0"/>
                <a:cs typeface="Times New Roman" pitchFamily="18" charset="0"/>
              </a:rPr>
              <a:t>Associate Dean for Research and Graduate Studies,  School of Informatics and Computing</a:t>
            </a:r>
          </a:p>
          <a:p>
            <a:pPr lvl="0" algn="ctr">
              <a:spcBef>
                <a:spcPct val="20000"/>
              </a:spcBef>
            </a:pPr>
            <a:r>
              <a:rPr lang="en-US" sz="1900" dirty="0" smtClean="0">
                <a:latin typeface="Times New Roman" pitchFamily="18" charset="0"/>
                <a:cs typeface="Times New Roman" pitchFamily="18" charset="0"/>
              </a:rPr>
              <a:t>Indiana University Bloomington</a:t>
            </a:r>
            <a:endParaRPr kumimoji="0" lang="en-US" sz="2400" b="0" i="0" u="none" strike="noStrike" kern="1200" cap="none" spc="0" normalizeH="0" baseline="0" noProof="0" dirty="0" smtClean="0">
              <a:ln>
                <a:noFill/>
              </a:ln>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fld id="{1C8CFF4A-BBE0-4371-9232-850B4397303C}" type="slidenum">
              <a:rPr lang="en-US"/>
              <a:pPr/>
              <a:t>10</a:t>
            </a:fld>
            <a:endParaRPr lang="en-US"/>
          </a:p>
        </p:txBody>
      </p:sp>
      <p:sp>
        <p:nvSpPr>
          <p:cNvPr id="3686402" name="Rectangle 2"/>
          <p:cNvSpPr>
            <a:spLocks noGrp="1" noChangeArrowheads="1"/>
          </p:cNvSpPr>
          <p:nvPr>
            <p:ph type="title"/>
          </p:nvPr>
        </p:nvSpPr>
        <p:spPr>
          <a:xfrm>
            <a:off x="914400" y="0"/>
            <a:ext cx="8229600" cy="838200"/>
          </a:xfrm>
        </p:spPr>
        <p:txBody>
          <a:bodyPr>
            <a:normAutofit fontScale="90000"/>
          </a:bodyPr>
          <a:lstStyle/>
          <a:p>
            <a:r>
              <a:rPr lang="en-US" sz="3200" dirty="0" smtClean="0"/>
              <a:t>ACES: APEC </a:t>
            </a:r>
            <a:r>
              <a:rPr lang="en-US" sz="3200" dirty="0"/>
              <a:t>Cooperation for Earthquake Simulation</a:t>
            </a:r>
          </a:p>
        </p:txBody>
      </p:sp>
      <p:sp>
        <p:nvSpPr>
          <p:cNvPr id="3686403" name="Rectangle 3"/>
          <p:cNvSpPr>
            <a:spLocks noGrp="1" noChangeArrowheads="1"/>
          </p:cNvSpPr>
          <p:nvPr>
            <p:ph type="body" idx="1"/>
          </p:nvPr>
        </p:nvSpPr>
        <p:spPr>
          <a:xfrm>
            <a:off x="381000" y="838200"/>
            <a:ext cx="8763000" cy="1524000"/>
          </a:xfrm>
        </p:spPr>
        <p:txBody>
          <a:bodyPr>
            <a:normAutofit/>
          </a:bodyPr>
          <a:lstStyle/>
          <a:p>
            <a:r>
              <a:rPr lang="en-US" sz="2400" dirty="0">
                <a:solidFill>
                  <a:srgbClr val="FF0000"/>
                </a:solidFill>
              </a:rPr>
              <a:t>ACES</a:t>
            </a:r>
            <a:r>
              <a:rPr lang="en-US" sz="2400" dirty="0"/>
              <a:t> is a </a:t>
            </a:r>
            <a:r>
              <a:rPr lang="en-US" sz="2400" dirty="0" smtClean="0"/>
              <a:t>ten year-old </a:t>
            </a:r>
            <a:r>
              <a:rPr lang="en-US" sz="2400" dirty="0"/>
              <a:t>collaboration among scientists interested in </a:t>
            </a:r>
            <a:r>
              <a:rPr lang="en-US" sz="2400" dirty="0">
                <a:solidFill>
                  <a:srgbClr val="FF0000"/>
                </a:solidFill>
              </a:rPr>
              <a:t>earthquake and tsunami predication</a:t>
            </a:r>
          </a:p>
          <a:p>
            <a:pPr lvl="1"/>
            <a:r>
              <a:rPr lang="en-US" sz="2000" dirty="0" err="1" smtClean="0">
                <a:solidFill>
                  <a:srgbClr val="FF0000"/>
                </a:solidFill>
              </a:rPr>
              <a:t>Quakesim</a:t>
            </a:r>
            <a:r>
              <a:rPr lang="en-US" sz="2000" dirty="0" smtClean="0"/>
              <a:t> </a:t>
            </a:r>
            <a:r>
              <a:rPr lang="en-US" sz="2000" dirty="0"/>
              <a:t>is (completed) US  </a:t>
            </a:r>
            <a:r>
              <a:rPr lang="en-US" sz="2000" dirty="0" smtClean="0"/>
              <a:t>Grid </a:t>
            </a:r>
            <a:r>
              <a:rPr lang="en-US" sz="2000" dirty="0"/>
              <a:t>that is </a:t>
            </a:r>
            <a:r>
              <a:rPr lang="en-US" sz="2000" dirty="0" smtClean="0"/>
              <a:t>a </a:t>
            </a:r>
            <a:r>
              <a:rPr lang="en-US" sz="2000" dirty="0"/>
              <a:t>prototype of </a:t>
            </a:r>
            <a:r>
              <a:rPr lang="en-US" sz="2000" dirty="0" smtClean="0"/>
              <a:t>international system </a:t>
            </a:r>
            <a:r>
              <a:rPr lang="en-US" sz="2000" dirty="0" err="1" smtClean="0"/>
              <a:t>thatcan</a:t>
            </a:r>
            <a:r>
              <a:rPr lang="en-US" sz="2000" dirty="0" smtClean="0"/>
              <a:t> be applied to other Geoscience areas</a:t>
            </a:r>
            <a:endParaRPr lang="en-US" sz="2000" dirty="0"/>
          </a:p>
        </p:txBody>
      </p:sp>
      <p:pic>
        <p:nvPicPr>
          <p:cNvPr id="271362" name="Picture 2"/>
          <p:cNvPicPr>
            <a:picLocks noChangeAspect="1" noChangeArrowheads="1"/>
          </p:cNvPicPr>
          <p:nvPr/>
        </p:nvPicPr>
        <p:blipFill>
          <a:blip r:embed="rId3" cstate="print"/>
          <a:srcRect t="20947" r="5018" b="4526"/>
          <a:stretch>
            <a:fillRect/>
          </a:stretch>
        </p:blipFill>
        <p:spPr bwMode="auto">
          <a:xfrm>
            <a:off x="4156075" y="2362200"/>
            <a:ext cx="4987925" cy="4495800"/>
          </a:xfrm>
          <a:prstGeom prst="rect">
            <a:avLst/>
          </a:prstGeom>
          <a:noFill/>
          <a:ln w="9525">
            <a:noFill/>
            <a:miter lim="800000"/>
            <a:headEnd/>
            <a:tailEnd/>
          </a:ln>
        </p:spPr>
      </p:pic>
      <p:sp>
        <p:nvSpPr>
          <p:cNvPr id="9" name="TextBox 8"/>
          <p:cNvSpPr txBox="1"/>
          <p:nvPr/>
        </p:nvSpPr>
        <p:spPr>
          <a:xfrm>
            <a:off x="0" y="2514600"/>
            <a:ext cx="4114800" cy="4450449"/>
          </a:xfrm>
          <a:prstGeom prst="rect">
            <a:avLst/>
          </a:prstGeom>
          <a:noFill/>
        </p:spPr>
        <p:txBody>
          <a:bodyPr wrap="square" rtlCol="0">
            <a:spAutoFit/>
          </a:bodyPr>
          <a:lstStyle/>
          <a:p>
            <a:pPr>
              <a:lnSpc>
                <a:spcPct val="90000"/>
              </a:lnSpc>
              <a:buFont typeface="Arial" pitchFamily="34" charset="0"/>
              <a:buChar char="•"/>
            </a:pPr>
            <a:r>
              <a:rPr lang="en-US" sz="2400" dirty="0" smtClean="0">
                <a:ea typeface="ＭＳ Ｐゴシック" pitchFamily="-64" charset="-128"/>
                <a:hlinkClick r:id="rId4"/>
              </a:rPr>
              <a:t> </a:t>
            </a:r>
            <a:r>
              <a:rPr lang="en-US" sz="2400" dirty="0" smtClean="0">
                <a:ea typeface="ＭＳ Ｐゴシック" pitchFamily="-64" charset="-128"/>
                <a:hlinkClick r:id="rId5"/>
              </a:rPr>
              <a:t>http://www.quakesim.org</a:t>
            </a:r>
            <a:endParaRPr lang="en-US" sz="2400" dirty="0" smtClean="0">
              <a:ea typeface="ＭＳ Ｐゴシック" pitchFamily="-64" charset="-128"/>
            </a:endParaRPr>
          </a:p>
          <a:p>
            <a:pPr>
              <a:lnSpc>
                <a:spcPct val="90000"/>
              </a:lnSpc>
            </a:pPr>
            <a:endParaRPr lang="en-US" sz="2400" dirty="0" smtClean="0">
              <a:ea typeface="ＭＳ Ｐゴシック" pitchFamily="-64" charset="-128"/>
            </a:endParaRPr>
          </a:p>
          <a:p>
            <a:pPr>
              <a:buFont typeface="Arial" pitchFamily="34" charset="0"/>
              <a:buChar char="•"/>
            </a:pPr>
            <a:r>
              <a:rPr lang="en-US" sz="2400" dirty="0" smtClean="0"/>
              <a:t> Chartered under </a:t>
            </a:r>
            <a:r>
              <a:rPr lang="en-US" sz="2400" dirty="0" smtClean="0">
                <a:solidFill>
                  <a:srgbClr val="FF0000"/>
                </a:solidFill>
              </a:rPr>
              <a:t>APEC</a:t>
            </a:r>
            <a:r>
              <a:rPr lang="en-US" sz="2400" dirty="0" smtClean="0"/>
              <a:t> – </a:t>
            </a:r>
            <a:br>
              <a:rPr lang="en-US" sz="2400" dirty="0" smtClean="0"/>
            </a:br>
            <a:r>
              <a:rPr lang="en-US" sz="2400" dirty="0" smtClean="0"/>
              <a:t>the Asia Pacific Economic </a:t>
            </a:r>
            <a:br>
              <a:rPr lang="en-US" sz="2400" dirty="0" smtClean="0"/>
            </a:br>
            <a:r>
              <a:rPr lang="en-US" sz="2400" dirty="0" smtClean="0"/>
              <a:t>Cooperation of 21 economies</a:t>
            </a:r>
          </a:p>
          <a:p>
            <a:r>
              <a:rPr lang="en-US" sz="2400" dirty="0" smtClean="0"/>
              <a:t>  </a:t>
            </a:r>
          </a:p>
          <a:p>
            <a:pPr>
              <a:buFont typeface="Arial" pitchFamily="34" charset="0"/>
              <a:buChar char="•"/>
            </a:pPr>
            <a:r>
              <a:rPr lang="en-US" sz="2400" dirty="0" smtClean="0"/>
              <a:t> Collaboration between Australia, China, Japan and USA</a:t>
            </a:r>
          </a:p>
          <a:p>
            <a:endParaRPr lang="en-US" sz="2400" dirty="0" smtClean="0"/>
          </a:p>
          <a:p>
            <a:pPr>
              <a:buFont typeface="Arial" pitchFamily="34" charset="0"/>
              <a:buChar char="•"/>
            </a:pPr>
            <a:r>
              <a:rPr lang="en-US" sz="2400" dirty="0" smtClean="0"/>
              <a:t> Next ACES meeting October 2010</a:t>
            </a:r>
          </a:p>
          <a:p>
            <a:endParaRPr lang="en-US" sz="24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9299" name="Rectangle 2"/>
          <p:cNvSpPr>
            <a:spLocks noGrp="1" noChangeArrowheads="1"/>
          </p:cNvSpPr>
          <p:nvPr>
            <p:ph type="title" idx="4294967295"/>
          </p:nvPr>
        </p:nvSpPr>
        <p:spPr>
          <a:xfrm>
            <a:off x="0" y="0"/>
            <a:ext cx="9144000" cy="685800"/>
          </a:xfrm>
        </p:spPr>
        <p:txBody>
          <a:bodyPr/>
          <a:lstStyle/>
          <a:p>
            <a:r>
              <a:rPr lang="en-US" sz="3200" b="1" dirty="0" smtClean="0">
                <a:solidFill>
                  <a:schemeClr val="tx1"/>
                </a:solidFill>
              </a:rPr>
              <a:t>Real-Time GPS Sensor Data-Mining</a:t>
            </a:r>
            <a:endParaRPr lang="en-US" sz="3200" b="1" dirty="0">
              <a:solidFill>
                <a:schemeClr val="tx1"/>
              </a:solidFill>
            </a:endParaRPr>
          </a:p>
        </p:txBody>
      </p:sp>
      <p:sp>
        <p:nvSpPr>
          <p:cNvPr id="4279300" name="Rectangle 3"/>
          <p:cNvSpPr>
            <a:spLocks noGrp="1" noChangeArrowheads="1"/>
          </p:cNvSpPr>
          <p:nvPr>
            <p:ph type="body" idx="4294967295"/>
          </p:nvPr>
        </p:nvSpPr>
        <p:spPr>
          <a:xfrm>
            <a:off x="2819400" y="609600"/>
            <a:ext cx="6324600" cy="1143000"/>
          </a:xfrm>
        </p:spPr>
        <p:txBody>
          <a:bodyPr>
            <a:noAutofit/>
          </a:bodyPr>
          <a:lstStyle/>
          <a:p>
            <a:pPr>
              <a:buNone/>
            </a:pPr>
            <a:r>
              <a:rPr lang="en-US" sz="2400" dirty="0">
                <a:solidFill>
                  <a:schemeClr val="tx1"/>
                </a:solidFill>
              </a:rPr>
              <a:t>S</a:t>
            </a:r>
            <a:r>
              <a:rPr lang="en-US" sz="2400" dirty="0" smtClean="0">
                <a:solidFill>
                  <a:schemeClr val="tx1"/>
                </a:solidFill>
              </a:rPr>
              <a:t>ervices process </a:t>
            </a:r>
            <a:r>
              <a:rPr lang="en-US" sz="2400" dirty="0">
                <a:solidFill>
                  <a:schemeClr val="tx1"/>
                </a:solidFill>
              </a:rPr>
              <a:t>real time data from ~70 GPS Sensors in Southern California </a:t>
            </a:r>
            <a:endParaRPr lang="en-US" sz="2400" dirty="0" smtClean="0">
              <a:solidFill>
                <a:schemeClr val="tx1"/>
              </a:solidFill>
            </a:endParaRPr>
          </a:p>
          <a:p>
            <a:pPr>
              <a:buNone/>
            </a:pPr>
            <a:r>
              <a:rPr lang="en-US" sz="2400" dirty="0" smtClean="0">
                <a:solidFill>
                  <a:srgbClr val="C00000"/>
                </a:solidFill>
              </a:rPr>
              <a:t>Brokers and Services on Clouds </a:t>
            </a:r>
            <a:r>
              <a:rPr lang="en-US" sz="2400" dirty="0" smtClean="0"/>
              <a:t>– no major performance issues  </a:t>
            </a:r>
            <a:endParaRPr lang="en-US" sz="2400" dirty="0">
              <a:solidFill>
                <a:schemeClr val="tx1"/>
              </a:solidFill>
            </a:endParaRPr>
          </a:p>
        </p:txBody>
      </p:sp>
      <p:sp>
        <p:nvSpPr>
          <p:cNvPr id="23" name="Slide Number Placeholder 5"/>
          <p:cNvSpPr txBox="1">
            <a:spLocks noGrp="1"/>
          </p:cNvSpPr>
          <p:nvPr/>
        </p:nvSpPr>
        <p:spPr bwMode="auto">
          <a:xfrm>
            <a:off x="6858000" y="6553200"/>
            <a:ext cx="2133600" cy="304800"/>
          </a:xfrm>
          <a:prstGeom prst="rect">
            <a:avLst/>
          </a:prstGeom>
          <a:noFill/>
          <a:ln>
            <a:miter lim="800000"/>
            <a:headEnd/>
            <a:tailEnd/>
          </a:ln>
        </p:spPr>
        <p:txBody>
          <a:bodyPr/>
          <a:lstStyle/>
          <a:p>
            <a:pPr algn="r" rtl="0" fontAlgn="base">
              <a:spcBef>
                <a:spcPct val="0"/>
              </a:spcBef>
              <a:spcAft>
                <a:spcPct val="0"/>
              </a:spcAft>
              <a:defRPr/>
            </a:pPr>
            <a:fld id="{9E1390E5-D15A-4A29-8FC6-3B736F0D31F8}" type="slidenum">
              <a:rPr lang="en-US" sz="1000" kern="1200">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11</a:t>
            </a:fld>
            <a:endParaRPr lang="en-US" sz="1000" kern="1200">
              <a:effectLst>
                <a:outerShdw blurRad="38100" dist="38100" dir="2700000" algn="tl">
                  <a:srgbClr val="000000"/>
                </a:outerShdw>
              </a:effectLst>
              <a:latin typeface="Verdana" pitchFamily="34" charset="0"/>
              <a:ea typeface="+mn-ea"/>
              <a:cs typeface="+mn-cs"/>
            </a:endParaRPr>
          </a:p>
        </p:txBody>
      </p:sp>
      <p:grpSp>
        <p:nvGrpSpPr>
          <p:cNvPr id="2" name="Group 4"/>
          <p:cNvGrpSpPr>
            <a:grpSpLocks/>
          </p:cNvGrpSpPr>
          <p:nvPr/>
        </p:nvGrpSpPr>
        <p:grpSpPr bwMode="auto">
          <a:xfrm>
            <a:off x="0" y="609600"/>
            <a:ext cx="2819400" cy="5962650"/>
            <a:chOff x="144" y="432"/>
            <a:chExt cx="1776" cy="3756"/>
          </a:xfrm>
        </p:grpSpPr>
        <p:pic>
          <p:nvPicPr>
            <p:cNvPr id="4279302" name="Picture 5" descr="gps-filters1"/>
            <p:cNvPicPr>
              <a:picLocks noChangeAspect="1" noChangeArrowheads="1"/>
            </p:cNvPicPr>
            <p:nvPr/>
          </p:nvPicPr>
          <p:blipFill>
            <a:blip r:embed="rId3" cstate="print"/>
            <a:srcRect r="55421" b="46240"/>
            <a:stretch>
              <a:fillRect/>
            </a:stretch>
          </p:blipFill>
          <p:spPr bwMode="auto">
            <a:xfrm>
              <a:off x="144" y="432"/>
              <a:ext cx="1776" cy="1008"/>
            </a:xfrm>
            <a:prstGeom prst="rect">
              <a:avLst/>
            </a:prstGeom>
            <a:noFill/>
            <a:ln w="9525">
              <a:noFill/>
              <a:miter lim="800000"/>
              <a:headEnd/>
              <a:tailEnd/>
            </a:ln>
          </p:spPr>
        </p:pic>
        <p:sp>
          <p:nvSpPr>
            <p:cNvPr id="4279303" name="Line 6"/>
            <p:cNvSpPr>
              <a:spLocks noChangeShapeType="1"/>
            </p:cNvSpPr>
            <p:nvPr/>
          </p:nvSpPr>
          <p:spPr bwMode="auto">
            <a:xfrm>
              <a:off x="1008" y="1440"/>
              <a:ext cx="0" cy="2448"/>
            </a:xfrm>
            <a:prstGeom prst="line">
              <a:avLst/>
            </a:prstGeom>
            <a:noFill/>
            <a:ln w="38100">
              <a:solidFill>
                <a:schemeClr val="tx1"/>
              </a:solidFill>
              <a:round/>
              <a:headEnd/>
              <a:tailEnd type="triangle" w="med" len="med"/>
            </a:ln>
          </p:spPr>
          <p:txBody>
            <a:bodyPr wrap="square" anchor="ctr">
              <a:spAutoFit/>
            </a:bodyPr>
            <a:lstStyle/>
            <a:p>
              <a:pPr algn="ctr" rtl="0" fontAlgn="base">
                <a:spcBef>
                  <a:spcPct val="0"/>
                </a:spcBef>
                <a:spcAft>
                  <a:spcPct val="0"/>
                </a:spcAft>
              </a:pPr>
              <a:endParaRPr lang="en-US" sz="1600" b="1" kern="1200">
                <a:latin typeface="Times New Roman" pitchFamily="18" charset="0"/>
                <a:ea typeface="+mn-ea"/>
                <a:cs typeface="+mn-cs"/>
              </a:endParaRPr>
            </a:p>
          </p:txBody>
        </p:sp>
        <p:sp>
          <p:nvSpPr>
            <p:cNvPr id="4279304" name="Oval 7"/>
            <p:cNvSpPr>
              <a:spLocks noChangeArrowheads="1"/>
            </p:cNvSpPr>
            <p:nvPr/>
          </p:nvSpPr>
          <p:spPr bwMode="auto">
            <a:xfrm>
              <a:off x="240" y="1671"/>
              <a:ext cx="1584" cy="518"/>
            </a:xfrm>
            <a:prstGeom prst="ellipse">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nchor="ctr">
              <a:spAutoFit/>
            </a:bodyPr>
            <a:lstStyle/>
            <a:p>
              <a:pPr algn="ctr" rtl="0" fontAlgn="base">
                <a:spcBef>
                  <a:spcPct val="0"/>
                </a:spcBef>
                <a:spcAft>
                  <a:spcPct val="0"/>
                </a:spcAft>
              </a:pPr>
              <a:r>
                <a:rPr lang="en-US" sz="1600" b="1" kern="1200" dirty="0">
                  <a:latin typeface="Times New Roman" pitchFamily="18" charset="0"/>
                  <a:ea typeface="+mn-ea"/>
                  <a:cs typeface="+mn-cs"/>
                </a:rPr>
                <a:t>Streaming Data</a:t>
              </a:r>
            </a:p>
            <a:p>
              <a:pPr algn="ctr" rtl="0" fontAlgn="base">
                <a:spcBef>
                  <a:spcPct val="0"/>
                </a:spcBef>
                <a:spcAft>
                  <a:spcPct val="0"/>
                </a:spcAft>
              </a:pPr>
              <a:r>
                <a:rPr lang="en-US" sz="1600" b="1" kern="1200" dirty="0">
                  <a:latin typeface="Times New Roman" pitchFamily="18" charset="0"/>
                  <a:ea typeface="+mn-ea"/>
                  <a:cs typeface="+mn-cs"/>
                </a:rPr>
                <a:t>Support</a:t>
              </a:r>
            </a:p>
          </p:txBody>
        </p:sp>
        <p:sp>
          <p:nvSpPr>
            <p:cNvPr id="4279305" name="Oval 8"/>
            <p:cNvSpPr>
              <a:spLocks noChangeArrowheads="1"/>
            </p:cNvSpPr>
            <p:nvPr/>
          </p:nvSpPr>
          <p:spPr bwMode="auto">
            <a:xfrm>
              <a:off x="240" y="2352"/>
              <a:ext cx="1584" cy="518"/>
            </a:xfrm>
            <a:prstGeom prst="ellipse">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nchor="ctr">
              <a:spAutoFit/>
            </a:bodyPr>
            <a:lstStyle/>
            <a:p>
              <a:pPr algn="ctr" rtl="0" fontAlgn="base">
                <a:spcBef>
                  <a:spcPct val="0"/>
                </a:spcBef>
                <a:spcAft>
                  <a:spcPct val="0"/>
                </a:spcAft>
              </a:pPr>
              <a:r>
                <a:rPr lang="en-US" sz="1600" b="1" kern="1200" dirty="0">
                  <a:latin typeface="Times New Roman" pitchFamily="18" charset="0"/>
                  <a:ea typeface="+mn-ea"/>
                  <a:cs typeface="+mn-cs"/>
                </a:rPr>
                <a:t>Transformations</a:t>
              </a:r>
            </a:p>
            <a:p>
              <a:pPr algn="ctr" rtl="0" fontAlgn="base">
                <a:spcBef>
                  <a:spcPct val="0"/>
                </a:spcBef>
                <a:spcAft>
                  <a:spcPct val="0"/>
                </a:spcAft>
              </a:pPr>
              <a:r>
                <a:rPr lang="en-US" sz="1600" b="1" kern="1200" dirty="0">
                  <a:latin typeface="Times New Roman" pitchFamily="18" charset="0"/>
                  <a:ea typeface="+mn-ea"/>
                  <a:cs typeface="+mn-cs"/>
                </a:rPr>
                <a:t>Data Checking</a:t>
              </a:r>
            </a:p>
          </p:txBody>
        </p:sp>
        <p:sp>
          <p:nvSpPr>
            <p:cNvPr id="4279306" name="Oval 9"/>
            <p:cNvSpPr>
              <a:spLocks noChangeArrowheads="1"/>
            </p:cNvSpPr>
            <p:nvPr/>
          </p:nvSpPr>
          <p:spPr bwMode="auto">
            <a:xfrm>
              <a:off x="240" y="3120"/>
              <a:ext cx="1584" cy="518"/>
            </a:xfrm>
            <a:prstGeom prst="ellipse">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nchor="ctr">
              <a:spAutoFit/>
            </a:bodyPr>
            <a:lstStyle/>
            <a:p>
              <a:pPr algn="ctr" rtl="0" fontAlgn="base">
                <a:spcBef>
                  <a:spcPct val="0"/>
                </a:spcBef>
                <a:spcAft>
                  <a:spcPct val="0"/>
                </a:spcAft>
              </a:pPr>
              <a:r>
                <a:rPr lang="en-US" sz="1600" b="1" kern="1200" dirty="0">
                  <a:latin typeface="Times New Roman" pitchFamily="18" charset="0"/>
                  <a:ea typeface="+mn-ea"/>
                  <a:cs typeface="+mn-cs"/>
                </a:rPr>
                <a:t>Hidden Markov</a:t>
              </a:r>
              <a:br>
                <a:rPr lang="en-US" sz="1600" b="1" kern="1200" dirty="0">
                  <a:latin typeface="Times New Roman" pitchFamily="18" charset="0"/>
                  <a:ea typeface="+mn-ea"/>
                  <a:cs typeface="+mn-cs"/>
                </a:rPr>
              </a:br>
              <a:r>
                <a:rPr lang="en-US" sz="1600" b="1" kern="1200" dirty="0" err="1">
                  <a:latin typeface="Times New Roman" pitchFamily="18" charset="0"/>
                  <a:ea typeface="+mn-ea"/>
                  <a:cs typeface="+mn-cs"/>
                </a:rPr>
                <a:t>Datamining</a:t>
              </a:r>
              <a:r>
                <a:rPr lang="en-US" sz="1600" b="1" kern="1200" dirty="0">
                  <a:latin typeface="Times New Roman" pitchFamily="18" charset="0"/>
                  <a:ea typeface="+mn-ea"/>
                  <a:cs typeface="+mn-cs"/>
                </a:rPr>
                <a:t> (JPL)</a:t>
              </a:r>
            </a:p>
          </p:txBody>
        </p:sp>
        <p:sp>
          <p:nvSpPr>
            <p:cNvPr id="4279307" name="Oval 10"/>
            <p:cNvSpPr>
              <a:spLocks noChangeArrowheads="1"/>
            </p:cNvSpPr>
            <p:nvPr/>
          </p:nvSpPr>
          <p:spPr bwMode="auto">
            <a:xfrm>
              <a:off x="240" y="3888"/>
              <a:ext cx="1584" cy="300"/>
            </a:xfrm>
            <a:prstGeom prst="ellipse">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nchor="ctr">
              <a:spAutoFit/>
            </a:bodyPr>
            <a:lstStyle/>
            <a:p>
              <a:pPr algn="ctr" rtl="0" fontAlgn="base">
                <a:spcBef>
                  <a:spcPct val="0"/>
                </a:spcBef>
                <a:spcAft>
                  <a:spcPct val="0"/>
                </a:spcAft>
              </a:pPr>
              <a:r>
                <a:rPr lang="en-US" sz="1600" b="1" kern="1200" dirty="0">
                  <a:latin typeface="Times New Roman" pitchFamily="18" charset="0"/>
                  <a:ea typeface="+mn-ea"/>
                  <a:cs typeface="+mn-cs"/>
                </a:rPr>
                <a:t>Display (GIS)</a:t>
              </a:r>
            </a:p>
          </p:txBody>
        </p:sp>
      </p:grpSp>
      <p:sp>
        <p:nvSpPr>
          <p:cNvPr id="4279308" name="Text Box 11"/>
          <p:cNvSpPr txBox="1">
            <a:spLocks noChangeArrowheads="1"/>
          </p:cNvSpPr>
          <p:nvPr/>
        </p:nvSpPr>
        <p:spPr bwMode="auto">
          <a:xfrm>
            <a:off x="1600200" y="2209800"/>
            <a:ext cx="1209185" cy="338554"/>
          </a:xfrm>
          <a:prstGeom prst="rect">
            <a:avLst/>
          </a:prstGeom>
          <a:noFill/>
          <a:ln w="9525" algn="ctr">
            <a:noFill/>
            <a:miter lim="800000"/>
            <a:headEnd/>
            <a:tailEnd/>
          </a:ln>
        </p:spPr>
        <p:txBody>
          <a:bodyPr wrap="none">
            <a:spAutoFit/>
          </a:bodyPr>
          <a:lstStyle/>
          <a:p>
            <a:pPr algn="ctr" rtl="0" fontAlgn="base">
              <a:spcBef>
                <a:spcPct val="0"/>
              </a:spcBef>
              <a:spcAft>
                <a:spcPct val="0"/>
              </a:spcAft>
            </a:pPr>
            <a:r>
              <a:rPr lang="en-US" sz="1600" b="1" dirty="0" smtClean="0">
                <a:latin typeface="Times New Roman" pitchFamily="18" charset="0"/>
              </a:rPr>
              <a:t>CRTN </a:t>
            </a:r>
            <a:r>
              <a:rPr lang="en-US" sz="1600" b="1" kern="1200" dirty="0" smtClean="0">
                <a:latin typeface="Times New Roman" pitchFamily="18" charset="0"/>
                <a:ea typeface="+mn-ea"/>
                <a:cs typeface="+mn-cs"/>
              </a:rPr>
              <a:t>GPS</a:t>
            </a:r>
            <a:endParaRPr lang="en-US" sz="1600" b="1" kern="1200" dirty="0">
              <a:latin typeface="Times New Roman" pitchFamily="18" charset="0"/>
              <a:ea typeface="+mn-ea"/>
              <a:cs typeface="+mn-cs"/>
            </a:endParaRPr>
          </a:p>
        </p:txBody>
      </p:sp>
      <p:cxnSp>
        <p:nvCxnSpPr>
          <p:cNvPr id="4279309" name="AutoShape 14"/>
          <p:cNvCxnSpPr>
            <a:cxnSpLocks noChangeShapeType="1"/>
          </p:cNvCxnSpPr>
          <p:nvPr/>
        </p:nvCxnSpPr>
        <p:spPr bwMode="auto">
          <a:xfrm flipV="1">
            <a:off x="2667000" y="5448300"/>
            <a:ext cx="762000" cy="1152525"/>
          </a:xfrm>
          <a:prstGeom prst="bentConnector3">
            <a:avLst>
              <a:gd name="adj1" fmla="val 50000"/>
            </a:avLst>
          </a:prstGeom>
          <a:noFill/>
          <a:ln w="9525">
            <a:solidFill>
              <a:schemeClr val="tx1"/>
            </a:solidFill>
            <a:miter lim="800000"/>
            <a:headEnd type="triangle" w="med" len="med"/>
            <a:tailEnd type="triangle" w="med" len="med"/>
          </a:ln>
        </p:spPr>
      </p:cxnSp>
      <p:cxnSp>
        <p:nvCxnSpPr>
          <p:cNvPr id="4279310" name="AutoShape 15"/>
          <p:cNvCxnSpPr>
            <a:cxnSpLocks noChangeShapeType="1"/>
            <a:stCxn id="4279306" idx="6"/>
          </p:cNvCxnSpPr>
          <p:nvPr/>
        </p:nvCxnSpPr>
        <p:spPr bwMode="auto">
          <a:xfrm flipV="1">
            <a:off x="2686050" y="2525713"/>
            <a:ext cx="666750" cy="2762250"/>
          </a:xfrm>
          <a:prstGeom prst="bentConnector3">
            <a:avLst>
              <a:gd name="adj1" fmla="val 48569"/>
            </a:avLst>
          </a:prstGeom>
          <a:noFill/>
          <a:ln w="9525">
            <a:solidFill>
              <a:schemeClr val="tx1"/>
            </a:solidFill>
            <a:miter lim="800000"/>
            <a:headEnd/>
            <a:tailEnd type="triangle" w="med" len="med"/>
          </a:ln>
        </p:spPr>
      </p:cxnSp>
      <p:sp>
        <p:nvSpPr>
          <p:cNvPr id="4279311" name="Text Box 16"/>
          <p:cNvSpPr txBox="1">
            <a:spLocks noChangeArrowheads="1"/>
          </p:cNvSpPr>
          <p:nvPr/>
        </p:nvSpPr>
        <p:spPr bwMode="auto">
          <a:xfrm>
            <a:off x="3810000" y="2362200"/>
            <a:ext cx="1236236" cy="338554"/>
          </a:xfrm>
          <a:prstGeom prst="rect">
            <a:avLst/>
          </a:prstGeom>
          <a:noFill/>
          <a:ln w="9525" algn="ctr">
            <a:noFill/>
            <a:miter lim="800000"/>
            <a:headEnd/>
            <a:tailEnd/>
          </a:ln>
        </p:spPr>
        <p:txBody>
          <a:bodyPr wrap="none">
            <a:spAutoFit/>
          </a:bodyPr>
          <a:lstStyle/>
          <a:p>
            <a:pPr algn="ctr" rtl="0" fontAlgn="base">
              <a:spcBef>
                <a:spcPct val="0"/>
              </a:spcBef>
              <a:spcAft>
                <a:spcPct val="0"/>
              </a:spcAft>
            </a:pPr>
            <a:r>
              <a:rPr lang="en-US" sz="1600" b="1" kern="1200" dirty="0">
                <a:latin typeface="Times New Roman" pitchFamily="18" charset="0"/>
                <a:ea typeface="+mn-ea"/>
                <a:cs typeface="+mn-cs"/>
              </a:rPr>
              <a:t>Earthquake</a:t>
            </a:r>
          </a:p>
        </p:txBody>
      </p:sp>
      <p:sp>
        <p:nvSpPr>
          <p:cNvPr id="4279312" name="Line 17"/>
          <p:cNvSpPr>
            <a:spLocks noChangeShapeType="1"/>
          </p:cNvSpPr>
          <p:nvPr/>
        </p:nvSpPr>
        <p:spPr bwMode="auto">
          <a:xfrm>
            <a:off x="5105400" y="2057400"/>
            <a:ext cx="1295400" cy="152400"/>
          </a:xfrm>
          <a:prstGeom prst="line">
            <a:avLst/>
          </a:prstGeom>
          <a:noFill/>
          <a:ln w="9525">
            <a:solidFill>
              <a:schemeClr val="bg2"/>
            </a:solidFill>
            <a:round/>
            <a:headEnd/>
            <a:tailEnd type="triangle" w="med" len="med"/>
          </a:ln>
        </p:spPr>
        <p:txBody>
          <a:bodyPr anchor="ctr">
            <a:spAutoFit/>
          </a:bodyPr>
          <a:lstStyle/>
          <a:p>
            <a:pPr algn="ctr" rtl="0" fontAlgn="base">
              <a:spcBef>
                <a:spcPct val="0"/>
              </a:spcBef>
              <a:spcAft>
                <a:spcPct val="0"/>
              </a:spcAft>
            </a:pPr>
            <a:endParaRPr lang="en-US" sz="1600" b="1" kern="1200">
              <a:latin typeface="Times New Roman" pitchFamily="18" charset="0"/>
              <a:ea typeface="+mn-ea"/>
              <a:cs typeface="+mn-cs"/>
            </a:endParaRPr>
          </a:p>
        </p:txBody>
      </p:sp>
      <p:pic>
        <p:nvPicPr>
          <p:cNvPr id="4279314" name="Picture 12"/>
          <p:cNvPicPr>
            <a:picLocks noChangeAspect="1" noChangeArrowheads="1"/>
          </p:cNvPicPr>
          <p:nvPr/>
        </p:nvPicPr>
        <p:blipFill>
          <a:blip r:embed="rId4" cstate="print"/>
          <a:srcRect l="665" t="24306" r="48795" b="26476"/>
          <a:stretch>
            <a:fillRect/>
          </a:stretch>
        </p:blipFill>
        <p:spPr bwMode="auto">
          <a:xfrm>
            <a:off x="3413125" y="4492625"/>
            <a:ext cx="3902075" cy="2092325"/>
          </a:xfrm>
          <a:prstGeom prst="rect">
            <a:avLst/>
          </a:prstGeom>
          <a:noFill/>
          <a:ln w="9525">
            <a:noFill/>
            <a:miter lim="800000"/>
            <a:headEnd/>
            <a:tailEnd/>
          </a:ln>
        </p:spPr>
      </p:pic>
      <p:pic>
        <p:nvPicPr>
          <p:cNvPr id="4279315" name="Picture 13"/>
          <p:cNvPicPr>
            <a:picLocks noChangeAspect="1" noChangeArrowheads="1"/>
          </p:cNvPicPr>
          <p:nvPr/>
        </p:nvPicPr>
        <p:blipFill>
          <a:blip r:embed="rId5" cstate="print"/>
          <a:srcRect l="4649" t="33530" r="5859"/>
          <a:stretch>
            <a:fillRect/>
          </a:stretch>
        </p:blipFill>
        <p:spPr bwMode="auto">
          <a:xfrm>
            <a:off x="3200400" y="2303462"/>
            <a:ext cx="4800600" cy="1963738"/>
          </a:xfrm>
          <a:prstGeom prst="rect">
            <a:avLst/>
          </a:prstGeom>
          <a:noFill/>
          <a:ln w="9525">
            <a:solidFill>
              <a:schemeClr val="tx1"/>
            </a:solidFill>
            <a:miter lim="800000"/>
            <a:headEnd/>
            <a:tailEnd/>
          </a:ln>
        </p:spPr>
      </p:pic>
      <p:sp>
        <p:nvSpPr>
          <p:cNvPr id="4279316" name="Text Box 18"/>
          <p:cNvSpPr txBox="1">
            <a:spLocks noChangeArrowheads="1"/>
          </p:cNvSpPr>
          <p:nvPr/>
        </p:nvSpPr>
        <p:spPr bwMode="auto">
          <a:xfrm>
            <a:off x="7391400" y="6172200"/>
            <a:ext cx="1082675" cy="336550"/>
          </a:xfrm>
          <a:prstGeom prst="rect">
            <a:avLst/>
          </a:prstGeom>
          <a:ln>
            <a:headEnd/>
            <a:tailEnd/>
          </a:ln>
        </p:spPr>
        <p:style>
          <a:lnRef idx="3">
            <a:schemeClr val="lt1"/>
          </a:lnRef>
          <a:fillRef idx="1">
            <a:schemeClr val="accent3"/>
          </a:fillRef>
          <a:effectRef idx="1">
            <a:schemeClr val="accent3"/>
          </a:effectRef>
          <a:fontRef idx="minor">
            <a:schemeClr val="lt1"/>
          </a:fontRef>
        </p:style>
        <p:txBody>
          <a:bodyPr wrap="none">
            <a:spAutoFit/>
          </a:bodyPr>
          <a:lstStyle/>
          <a:p>
            <a:pPr algn="ctr" rtl="0" fontAlgn="base">
              <a:spcBef>
                <a:spcPct val="0"/>
              </a:spcBef>
              <a:spcAft>
                <a:spcPct val="0"/>
              </a:spcAft>
            </a:pPr>
            <a:r>
              <a:rPr lang="en-US" sz="1600" b="1" kern="1200" dirty="0">
                <a:latin typeface="Times New Roman" pitchFamily="18" charset="0"/>
                <a:ea typeface="+mn-ea"/>
                <a:cs typeface="+mn-cs"/>
              </a:rPr>
              <a:t>Real Time</a:t>
            </a:r>
          </a:p>
        </p:txBody>
      </p:sp>
      <p:sp>
        <p:nvSpPr>
          <p:cNvPr id="4279317" name="Text Box 19"/>
          <p:cNvSpPr txBox="1">
            <a:spLocks noChangeArrowheads="1"/>
          </p:cNvSpPr>
          <p:nvPr/>
        </p:nvSpPr>
        <p:spPr bwMode="auto">
          <a:xfrm>
            <a:off x="7010400" y="3903662"/>
            <a:ext cx="957263" cy="338138"/>
          </a:xfrm>
          <a:prstGeom prst="rect">
            <a:avLst/>
          </a:prstGeom>
          <a:ln>
            <a:headEnd/>
            <a:tailEnd/>
          </a:ln>
        </p:spPr>
        <p:style>
          <a:lnRef idx="3">
            <a:schemeClr val="lt1"/>
          </a:lnRef>
          <a:fillRef idx="1">
            <a:schemeClr val="accent3"/>
          </a:fillRef>
          <a:effectRef idx="1">
            <a:schemeClr val="accent3"/>
          </a:effectRef>
          <a:fontRef idx="minor">
            <a:schemeClr val="lt1"/>
          </a:fontRef>
        </p:style>
        <p:txBody>
          <a:bodyPr wrap="none">
            <a:spAutoFit/>
          </a:bodyPr>
          <a:lstStyle/>
          <a:p>
            <a:pPr algn="ctr" rtl="0" fontAlgn="base">
              <a:spcBef>
                <a:spcPct val="0"/>
              </a:spcBef>
              <a:spcAft>
                <a:spcPct val="0"/>
              </a:spcAft>
            </a:pPr>
            <a:r>
              <a:rPr lang="en-US" sz="1600" b="1" kern="1200" dirty="0">
                <a:latin typeface="Times New Roman" pitchFamily="18" charset="0"/>
                <a:ea typeface="+mn-ea"/>
                <a:cs typeface="+mn-cs"/>
              </a:rPr>
              <a:t>Archival</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Flowchart: Connector 116"/>
          <p:cNvSpPr/>
          <p:nvPr/>
        </p:nvSpPr>
        <p:spPr>
          <a:xfrm>
            <a:off x="6019800" y="2819400"/>
            <a:ext cx="152400" cy="152400"/>
          </a:xfrm>
          <a:prstGeom prst="flowChartConnector">
            <a:avLst/>
          </a:prstGeom>
          <a:ln/>
        </p:spPr>
        <p:style>
          <a:lnRef idx="2">
            <a:schemeClr val="accent1"/>
          </a:lnRef>
          <a:fillRef idx="1">
            <a:schemeClr val="lt1"/>
          </a:fillRef>
          <a:effectRef idx="0">
            <a:schemeClr val="accent1"/>
          </a:effectRef>
          <a:fontRef idx="minor">
            <a:schemeClr val="dk1"/>
          </a:fontRef>
        </p:style>
        <p:txBody>
          <a:bodyPr anchor="ctr"/>
          <a:lstStyle/>
          <a:p>
            <a:pPr algn="ctr"/>
            <a:endParaRPr lang="en-US">
              <a:solidFill>
                <a:srgbClr val="000000"/>
              </a:solidFill>
              <a:ea typeface="ＭＳ Ｐゴシック" pitchFamily="-64" charset="-128"/>
            </a:endParaRPr>
          </a:p>
        </p:txBody>
      </p:sp>
      <p:sp>
        <p:nvSpPr>
          <p:cNvPr id="66563" name="Slide Number Placeholder 3"/>
          <p:cNvSpPr>
            <a:spLocks noGrp="1"/>
          </p:cNvSpPr>
          <p:nvPr>
            <p:ph type="sldNum" sz="quarter" idx="12"/>
          </p:nvPr>
        </p:nvSpPr>
        <p:spPr bwMode="auto">
          <a:noFill/>
          <a:ln>
            <a:miter lim="800000"/>
            <a:headEnd/>
            <a:tailEnd/>
          </a:ln>
        </p:spPr>
        <p:txBody>
          <a:bodyPr/>
          <a:lstStyle/>
          <a:p>
            <a:fld id="{2FD81557-6509-4291-BEAB-5C8EADD59898}" type="slidenum">
              <a:rPr lang="en-US">
                <a:solidFill>
                  <a:srgbClr val="898989"/>
                </a:solidFill>
              </a:rPr>
              <a:pPr/>
              <a:t>12</a:t>
            </a:fld>
            <a:endParaRPr lang="en-US">
              <a:solidFill>
                <a:srgbClr val="898989"/>
              </a:solidFill>
            </a:endParaRPr>
          </a:p>
        </p:txBody>
      </p:sp>
      <p:sp>
        <p:nvSpPr>
          <p:cNvPr id="66564" name="Title 1"/>
          <p:cNvSpPr>
            <a:spLocks noGrp="1"/>
          </p:cNvSpPr>
          <p:nvPr>
            <p:ph type="title" idx="4294967295"/>
          </p:nvPr>
        </p:nvSpPr>
        <p:spPr>
          <a:xfrm>
            <a:off x="838200" y="0"/>
            <a:ext cx="7391400" cy="914400"/>
          </a:xfrm>
        </p:spPr>
        <p:txBody>
          <a:bodyPr/>
          <a:lstStyle/>
          <a:p>
            <a:pPr eaLnBrk="1" hangingPunct="1"/>
            <a:r>
              <a:rPr lang="en-US" sz="3600" dirty="0" smtClean="0">
                <a:ea typeface="ＭＳ Ｐゴシック" pitchFamily="-64" charset="-128"/>
              </a:rPr>
              <a:t>Processing Real-Time GPS Streams</a:t>
            </a:r>
            <a:endParaRPr lang="en-US" dirty="0" smtClean="0">
              <a:ea typeface="ＭＳ Ｐゴシック" pitchFamily="-64" charset="-128"/>
            </a:endParaRPr>
          </a:p>
        </p:txBody>
      </p:sp>
      <p:grpSp>
        <p:nvGrpSpPr>
          <p:cNvPr id="2" name="Group 13"/>
          <p:cNvGrpSpPr/>
          <p:nvPr/>
        </p:nvGrpSpPr>
        <p:grpSpPr>
          <a:xfrm>
            <a:off x="3810000" y="2254624"/>
            <a:ext cx="609600" cy="336176"/>
            <a:chOff x="1503589" y="3352791"/>
            <a:chExt cx="1011015" cy="688095"/>
          </a:xfrm>
          <a:scene3d>
            <a:camera prst="orthographicFront">
              <a:rot lat="0" lon="0" rev="0"/>
            </a:camera>
            <a:lightRig rig="contrasting" dir="t">
              <a:rot lat="0" lon="0" rev="1200000"/>
            </a:lightRig>
          </a:scene3d>
        </p:grpSpPr>
        <p:sp>
          <p:nvSpPr>
            <p:cNvPr id="15" name="Rounded Rectangle 14"/>
            <p:cNvSpPr/>
            <p:nvPr/>
          </p:nvSpPr>
          <p:spPr>
            <a:xfrm>
              <a:off x="1503589" y="3352791"/>
              <a:ext cx="1011015" cy="688095"/>
            </a:xfrm>
            <a:prstGeom prst="roundRect">
              <a:avLst>
                <a:gd name="adj" fmla="val 10000"/>
              </a:avLst>
            </a:prstGeom>
          </p:spPr>
          <p:style>
            <a:lnRef idx="2">
              <a:schemeClr val="accent2"/>
            </a:lnRef>
            <a:fillRef idx="1">
              <a:schemeClr val="lt1"/>
            </a:fillRef>
            <a:effectRef idx="0">
              <a:schemeClr val="accent2"/>
            </a:effectRef>
            <a:fontRef idx="minor">
              <a:schemeClr val="dk1"/>
            </a:fontRef>
          </p:style>
        </p:sp>
        <p:sp>
          <p:nvSpPr>
            <p:cNvPr id="16" name="Rounded Rectangle 6"/>
            <p:cNvSpPr/>
            <p:nvPr/>
          </p:nvSpPr>
          <p:spPr>
            <a:xfrm>
              <a:off x="1523743" y="3372944"/>
              <a:ext cx="970707" cy="647786"/>
            </a:xfrm>
            <a:prstGeom prst="rect">
              <a:avLst/>
            </a:prstGeom>
          </p:spPr>
          <p:style>
            <a:lnRef idx="2">
              <a:schemeClr val="accent2"/>
            </a:lnRef>
            <a:fillRef idx="1">
              <a:schemeClr val="lt1"/>
            </a:fillRef>
            <a:effectRef idx="0">
              <a:schemeClr val="accent2"/>
            </a:effectRef>
            <a:fontRef idx="minor">
              <a:schemeClr val="dk1"/>
            </a:fontRef>
          </p:style>
          <p:txBody>
            <a:bodyPr lIns="28575" tIns="28575" rIns="28575" bIns="28575" spcCol="1270" anchor="ctr"/>
            <a:lstStyle/>
            <a:p>
              <a:pPr algn="ctr" defTabSz="598341" fontAlgn="auto">
                <a:lnSpc>
                  <a:spcPct val="90000"/>
                </a:lnSpc>
                <a:spcBef>
                  <a:spcPts val="0"/>
                </a:spcBef>
                <a:spcAft>
                  <a:spcPct val="35000"/>
                </a:spcAft>
                <a:defRPr/>
              </a:pPr>
              <a:r>
                <a:rPr lang="en-US" sz="1100" b="1" dirty="0"/>
                <a:t>ryo2nb</a:t>
              </a:r>
            </a:p>
          </p:txBody>
        </p:sp>
      </p:grpSp>
      <p:sp>
        <p:nvSpPr>
          <p:cNvPr id="62" name="Cube 61"/>
          <p:cNvSpPr>
            <a:spLocks noChangeArrowheads="1"/>
          </p:cNvSpPr>
          <p:nvPr/>
        </p:nvSpPr>
        <p:spPr bwMode="auto">
          <a:xfrm>
            <a:off x="1981200" y="1905000"/>
            <a:ext cx="762000" cy="1143000"/>
          </a:xfrm>
          <a:prstGeom prst="cube">
            <a:avLst>
              <a:gd name="adj" fmla="val 9880"/>
            </a:avLst>
          </a:prstGeom>
          <a:gradFill rotWithShape="1">
            <a:gsLst>
              <a:gs pos="0">
                <a:srgbClr val="BCBCBC"/>
              </a:gs>
              <a:gs pos="35001">
                <a:srgbClr val="D0D0D0"/>
              </a:gs>
              <a:gs pos="100000">
                <a:srgbClr val="EDEDED"/>
              </a:gs>
            </a:gsLst>
            <a:lin ang="16200000" scaled="1"/>
          </a:gradFill>
          <a:ln w="9525">
            <a:solidFill>
              <a:srgbClr val="000000"/>
            </a:solidFill>
            <a:miter lim="800000"/>
            <a:headEnd/>
            <a:tailEnd/>
          </a:ln>
          <a:effectLst>
            <a:outerShdw blurRad="63500" dist="20000" dir="5400000" rotWithShape="0">
              <a:srgbClr val="000000">
                <a:alpha val="37999"/>
              </a:srgbClr>
            </a:outerShdw>
          </a:effectLst>
        </p:spPr>
        <p:txBody>
          <a:bodyPr anchor="ctr"/>
          <a:lstStyle/>
          <a:p>
            <a:pPr algn="ctr"/>
            <a:endParaRPr lang="en-US" sz="1100">
              <a:solidFill>
                <a:srgbClr val="000000"/>
              </a:solidFill>
              <a:latin typeface="Calibri" pitchFamily="-106" charset="0"/>
            </a:endParaRPr>
          </a:p>
        </p:txBody>
      </p:sp>
      <p:sp>
        <p:nvSpPr>
          <p:cNvPr id="91" name="Cloud 90"/>
          <p:cNvSpPr/>
          <p:nvPr/>
        </p:nvSpPr>
        <p:spPr>
          <a:xfrm>
            <a:off x="838200" y="1676400"/>
            <a:ext cx="533400" cy="533400"/>
          </a:xfrm>
          <a:prstGeom prst="cloud">
            <a:avLst/>
          </a:prstGeom>
          <a:solidFill>
            <a:schemeClr val="bg2">
              <a:lumMod val="9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64" charset="-128"/>
            </a:endParaRPr>
          </a:p>
        </p:txBody>
      </p:sp>
      <p:sp>
        <p:nvSpPr>
          <p:cNvPr id="92" name="Cloud 91"/>
          <p:cNvSpPr/>
          <p:nvPr/>
        </p:nvSpPr>
        <p:spPr>
          <a:xfrm>
            <a:off x="457200" y="2209800"/>
            <a:ext cx="609600" cy="533400"/>
          </a:xfrm>
          <a:prstGeom prst="cloud">
            <a:avLst/>
          </a:prstGeom>
          <a:solidFill>
            <a:schemeClr val="bg2">
              <a:lumMod val="9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64" charset="-128"/>
            </a:endParaRPr>
          </a:p>
        </p:txBody>
      </p:sp>
      <p:sp>
        <p:nvSpPr>
          <p:cNvPr id="93" name="Cloud 92"/>
          <p:cNvSpPr/>
          <p:nvPr/>
        </p:nvSpPr>
        <p:spPr>
          <a:xfrm>
            <a:off x="609600" y="2743200"/>
            <a:ext cx="609600" cy="533400"/>
          </a:xfrm>
          <a:prstGeom prst="cloud">
            <a:avLst/>
          </a:prstGeom>
          <a:solidFill>
            <a:schemeClr val="bg2">
              <a:lumMod val="9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64" charset="-128"/>
            </a:endParaRPr>
          </a:p>
        </p:txBody>
      </p:sp>
      <p:sp>
        <p:nvSpPr>
          <p:cNvPr id="97" name="Right Arrow 96"/>
          <p:cNvSpPr/>
          <p:nvPr/>
        </p:nvSpPr>
        <p:spPr>
          <a:xfrm rot="501375">
            <a:off x="1374775" y="2165350"/>
            <a:ext cx="493713" cy="85725"/>
          </a:xfrm>
          <a:prstGeom prst="rightArrow">
            <a:avLst/>
          </a:prstGeom>
          <a:solidFill>
            <a:schemeClr val="bg1">
              <a:lumMod val="85000"/>
            </a:schemeClr>
          </a:solidFill>
          <a:ln>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lIns="82058" tIns="41029" rIns="82058" bIns="41029" anchor="ctr"/>
          <a:lstStyle/>
          <a:p>
            <a:pPr algn="ctr"/>
            <a:endParaRPr lang="en-US">
              <a:solidFill>
                <a:srgbClr val="FFFFFF"/>
              </a:solidFill>
              <a:ea typeface="ＭＳ Ｐゴシック" pitchFamily="-64" charset="-128"/>
            </a:endParaRPr>
          </a:p>
        </p:txBody>
      </p:sp>
      <p:sp>
        <p:nvSpPr>
          <p:cNvPr id="98" name="Right Arrow 97"/>
          <p:cNvSpPr/>
          <p:nvPr/>
        </p:nvSpPr>
        <p:spPr>
          <a:xfrm rot="20689462">
            <a:off x="1374775" y="2625725"/>
            <a:ext cx="493713" cy="85725"/>
          </a:xfrm>
          <a:prstGeom prst="rightArrow">
            <a:avLst/>
          </a:prstGeom>
          <a:solidFill>
            <a:schemeClr val="bg1">
              <a:lumMod val="85000"/>
            </a:schemeClr>
          </a:solidFill>
          <a:ln>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lIns="82058" tIns="41029" rIns="82058" bIns="41029" anchor="ctr"/>
          <a:lstStyle/>
          <a:p>
            <a:pPr algn="ctr"/>
            <a:endParaRPr lang="en-US">
              <a:solidFill>
                <a:srgbClr val="FFFFFF"/>
              </a:solidFill>
              <a:ea typeface="ＭＳ Ｐゴシック" pitchFamily="-64" charset="-128"/>
            </a:endParaRPr>
          </a:p>
        </p:txBody>
      </p:sp>
      <p:sp>
        <p:nvSpPr>
          <p:cNvPr id="99" name="TextBox 98"/>
          <p:cNvSpPr txBox="1">
            <a:spLocks noChangeArrowheads="1"/>
          </p:cNvSpPr>
          <p:nvPr/>
        </p:nvSpPr>
        <p:spPr bwMode="auto">
          <a:xfrm>
            <a:off x="1143000" y="2314575"/>
            <a:ext cx="914400" cy="260350"/>
          </a:xfrm>
          <a:prstGeom prst="rect">
            <a:avLst/>
          </a:prstGeom>
          <a:noFill/>
          <a:ln w="9525">
            <a:noFill/>
            <a:miter lim="800000"/>
            <a:headEnd/>
            <a:tailEnd/>
          </a:ln>
        </p:spPr>
        <p:txBody>
          <a:bodyPr>
            <a:spAutoFit/>
          </a:bodyPr>
          <a:lstStyle/>
          <a:p>
            <a:r>
              <a:rPr lang="en-US" sz="1100" b="1">
                <a:latin typeface="Calibri" pitchFamily="-106" charset="0"/>
              </a:rPr>
              <a:t>Raw Data</a:t>
            </a:r>
          </a:p>
        </p:txBody>
      </p:sp>
      <p:sp>
        <p:nvSpPr>
          <p:cNvPr id="100" name="Rounded Rectangle 99"/>
          <p:cNvSpPr>
            <a:spLocks noChangeArrowheads="1"/>
          </p:cNvSpPr>
          <p:nvPr/>
        </p:nvSpPr>
        <p:spPr bwMode="auto">
          <a:xfrm>
            <a:off x="2743200" y="2057400"/>
            <a:ext cx="533400" cy="228600"/>
          </a:xfrm>
          <a:prstGeom prst="roundRect">
            <a:avLst>
              <a:gd name="adj" fmla="val 16667"/>
            </a:avLst>
          </a:prstGeom>
          <a:gradFill rotWithShape="1">
            <a:gsLst>
              <a:gs pos="0">
                <a:srgbClr val="BCBCBC"/>
              </a:gs>
              <a:gs pos="35001">
                <a:srgbClr val="D0D0D0"/>
              </a:gs>
              <a:gs pos="100000">
                <a:srgbClr val="EDEDED"/>
              </a:gs>
            </a:gsLst>
            <a:lin ang="16200000" scaled="1"/>
          </a:gradFill>
          <a:ln w="9525">
            <a:solidFill>
              <a:srgbClr val="000000"/>
            </a:solidFill>
            <a:round/>
            <a:headEnd/>
            <a:tailEnd/>
          </a:ln>
          <a:effectLst>
            <a:outerShdw blurRad="63500" dist="20000" dir="5400000" rotWithShape="0">
              <a:srgbClr val="000000">
                <a:alpha val="37999"/>
              </a:srgbClr>
            </a:outerShdw>
          </a:effectLst>
        </p:spPr>
        <p:txBody>
          <a:bodyPr anchor="ctr"/>
          <a:lstStyle/>
          <a:p>
            <a:pPr algn="ctr"/>
            <a:r>
              <a:rPr lang="en-US" sz="1100" b="1">
                <a:solidFill>
                  <a:srgbClr val="0D0D0D"/>
                </a:solidFill>
                <a:latin typeface="Calibri" pitchFamily="-106" charset="0"/>
              </a:rPr>
              <a:t>7010</a:t>
            </a:r>
          </a:p>
        </p:txBody>
      </p:sp>
      <p:sp>
        <p:nvSpPr>
          <p:cNvPr id="101" name="Rounded Rectangle 100"/>
          <p:cNvSpPr>
            <a:spLocks noChangeArrowheads="1"/>
          </p:cNvSpPr>
          <p:nvPr/>
        </p:nvSpPr>
        <p:spPr bwMode="auto">
          <a:xfrm>
            <a:off x="2743200" y="2362200"/>
            <a:ext cx="533400" cy="228600"/>
          </a:xfrm>
          <a:prstGeom prst="roundRect">
            <a:avLst>
              <a:gd name="adj" fmla="val 16667"/>
            </a:avLst>
          </a:prstGeom>
          <a:gradFill rotWithShape="1">
            <a:gsLst>
              <a:gs pos="0">
                <a:srgbClr val="BCBCBC"/>
              </a:gs>
              <a:gs pos="35001">
                <a:srgbClr val="D0D0D0"/>
              </a:gs>
              <a:gs pos="100000">
                <a:srgbClr val="EDEDED"/>
              </a:gs>
            </a:gsLst>
            <a:lin ang="16200000" scaled="1"/>
          </a:gradFill>
          <a:ln w="9525">
            <a:solidFill>
              <a:srgbClr val="000000"/>
            </a:solidFill>
            <a:round/>
            <a:headEnd/>
            <a:tailEnd/>
          </a:ln>
          <a:effectLst>
            <a:outerShdw blurRad="63500" dist="20000" dir="5400000" rotWithShape="0">
              <a:srgbClr val="000000">
                <a:alpha val="37999"/>
              </a:srgbClr>
            </a:outerShdw>
          </a:effectLst>
        </p:spPr>
        <p:txBody>
          <a:bodyPr anchor="ctr"/>
          <a:lstStyle/>
          <a:p>
            <a:pPr algn="ctr"/>
            <a:r>
              <a:rPr lang="en-US" sz="1100" b="1">
                <a:solidFill>
                  <a:srgbClr val="0D0D0D"/>
                </a:solidFill>
                <a:latin typeface="Calibri" pitchFamily="-106" charset="0"/>
              </a:rPr>
              <a:t>7011</a:t>
            </a:r>
          </a:p>
        </p:txBody>
      </p:sp>
      <p:sp>
        <p:nvSpPr>
          <p:cNvPr id="102" name="Rounded Rectangle 101"/>
          <p:cNvSpPr>
            <a:spLocks noChangeArrowheads="1"/>
          </p:cNvSpPr>
          <p:nvPr/>
        </p:nvSpPr>
        <p:spPr bwMode="auto">
          <a:xfrm>
            <a:off x="2743200" y="2667000"/>
            <a:ext cx="533400" cy="228600"/>
          </a:xfrm>
          <a:prstGeom prst="roundRect">
            <a:avLst>
              <a:gd name="adj" fmla="val 16667"/>
            </a:avLst>
          </a:prstGeom>
          <a:gradFill rotWithShape="1">
            <a:gsLst>
              <a:gs pos="0">
                <a:srgbClr val="BCBCBC"/>
              </a:gs>
              <a:gs pos="35001">
                <a:srgbClr val="D0D0D0"/>
              </a:gs>
              <a:gs pos="100000">
                <a:srgbClr val="EDEDED"/>
              </a:gs>
            </a:gsLst>
            <a:lin ang="16200000" scaled="1"/>
          </a:gradFill>
          <a:ln w="9525">
            <a:solidFill>
              <a:srgbClr val="000000"/>
            </a:solidFill>
            <a:round/>
            <a:headEnd/>
            <a:tailEnd/>
          </a:ln>
          <a:effectLst>
            <a:outerShdw blurRad="63500" dist="20000" dir="5400000" rotWithShape="0">
              <a:srgbClr val="000000">
                <a:alpha val="37999"/>
              </a:srgbClr>
            </a:outerShdw>
          </a:effectLst>
        </p:spPr>
        <p:txBody>
          <a:bodyPr anchor="ctr"/>
          <a:lstStyle/>
          <a:p>
            <a:pPr algn="ctr"/>
            <a:r>
              <a:rPr lang="en-US" sz="1100" b="1">
                <a:solidFill>
                  <a:srgbClr val="0D0D0D"/>
                </a:solidFill>
                <a:latin typeface="Calibri" pitchFamily="-106" charset="0"/>
              </a:rPr>
              <a:t>7012</a:t>
            </a:r>
          </a:p>
        </p:txBody>
      </p:sp>
      <p:sp>
        <p:nvSpPr>
          <p:cNvPr id="66576" name="TextBox 102"/>
          <p:cNvSpPr txBox="1">
            <a:spLocks noChangeArrowheads="1"/>
          </p:cNvSpPr>
          <p:nvPr/>
        </p:nvSpPr>
        <p:spPr bwMode="auto">
          <a:xfrm>
            <a:off x="2743200" y="1600200"/>
            <a:ext cx="609600" cy="428625"/>
          </a:xfrm>
          <a:prstGeom prst="rect">
            <a:avLst/>
          </a:prstGeom>
          <a:noFill/>
          <a:ln w="9525">
            <a:noFill/>
            <a:miter lim="800000"/>
            <a:headEnd/>
            <a:tailEnd/>
          </a:ln>
        </p:spPr>
        <p:txBody>
          <a:bodyPr>
            <a:spAutoFit/>
          </a:bodyPr>
          <a:lstStyle/>
          <a:p>
            <a:r>
              <a:rPr lang="en-US" sz="1100" b="1">
                <a:latin typeface="Calibri" pitchFamily="-106" charset="0"/>
              </a:rPr>
              <a:t>RYO</a:t>
            </a:r>
            <a:br>
              <a:rPr lang="en-US" sz="1100" b="1">
                <a:latin typeface="Calibri" pitchFamily="-106" charset="0"/>
              </a:rPr>
            </a:br>
            <a:r>
              <a:rPr lang="en-US" sz="1100" b="1">
                <a:latin typeface="Calibri" pitchFamily="-106" charset="0"/>
              </a:rPr>
              <a:t>Ports</a:t>
            </a:r>
          </a:p>
        </p:txBody>
      </p:sp>
      <p:grpSp>
        <p:nvGrpSpPr>
          <p:cNvPr id="3" name="Group 62"/>
          <p:cNvGrpSpPr>
            <a:grpSpLocks/>
          </p:cNvGrpSpPr>
          <p:nvPr/>
        </p:nvGrpSpPr>
        <p:grpSpPr bwMode="auto">
          <a:xfrm>
            <a:off x="5064125" y="1895475"/>
            <a:ext cx="1108075" cy="1076325"/>
            <a:chOff x="1981199" y="2590799"/>
            <a:chExt cx="1219200" cy="1219200"/>
          </a:xfrm>
        </p:grpSpPr>
        <p:sp>
          <p:nvSpPr>
            <p:cNvPr id="64" name="Oval 63"/>
            <p:cNvSpPr/>
            <p:nvPr/>
          </p:nvSpPr>
          <p:spPr>
            <a:xfrm>
              <a:off x="1981199" y="2590799"/>
              <a:ext cx="1219200" cy="1219200"/>
            </a:xfrm>
            <a:prstGeom prst="ellipse">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65" name="Oval 4"/>
            <p:cNvSpPr/>
            <p:nvPr/>
          </p:nvSpPr>
          <p:spPr>
            <a:xfrm>
              <a:off x="2159748" y="2769348"/>
              <a:ext cx="862104" cy="862104"/>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lIns="15240" tIns="15240" rIns="15240" bIns="15240" anchor="ctr"/>
            <a:lstStyle/>
            <a:p>
              <a:pPr algn="ctr" defTabSz="957263">
                <a:lnSpc>
                  <a:spcPct val="90000"/>
                </a:lnSpc>
                <a:spcAft>
                  <a:spcPct val="35000"/>
                </a:spcAft>
              </a:pPr>
              <a:r>
                <a:rPr lang="en-US" b="1">
                  <a:solidFill>
                    <a:srgbClr val="FFFFFF"/>
                  </a:solidFill>
                  <a:ea typeface="ＭＳ Ｐゴシック" pitchFamily="-64" charset="-128"/>
                </a:rPr>
                <a:t>NB Server </a:t>
              </a:r>
            </a:p>
          </p:txBody>
        </p:sp>
      </p:grpSp>
      <p:sp>
        <p:nvSpPr>
          <p:cNvPr id="67" name="Flowchart: Connector 66"/>
          <p:cNvSpPr/>
          <p:nvPr/>
        </p:nvSpPr>
        <p:spPr>
          <a:xfrm>
            <a:off x="4835525" y="2352675"/>
            <a:ext cx="152400" cy="152400"/>
          </a:xfrm>
          <a:prstGeom prst="flowChartConnector">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64" charset="-128"/>
            </a:endParaRPr>
          </a:p>
        </p:txBody>
      </p:sp>
      <p:cxnSp>
        <p:nvCxnSpPr>
          <p:cNvPr id="69" name="Curved Connector 68"/>
          <p:cNvCxnSpPr>
            <a:stCxn id="100" idx="3"/>
            <a:endCxn id="16" idx="1"/>
          </p:cNvCxnSpPr>
          <p:nvPr/>
        </p:nvCxnSpPr>
        <p:spPr>
          <a:xfrm>
            <a:off x="3276600" y="2171700"/>
            <a:ext cx="546100" cy="250825"/>
          </a:xfrm>
          <a:prstGeom prst="curvedConnector3">
            <a:avLst>
              <a:gd name="adj1" fmla="val 50000"/>
            </a:avLst>
          </a:prstGeom>
          <a:ln w="19050" cap="flat" cmpd="sng">
            <a:round/>
            <a:tailEnd type="triangle" w="med" len="lg"/>
          </a:ln>
        </p:spPr>
        <p:style>
          <a:lnRef idx="1">
            <a:schemeClr val="accent1"/>
          </a:lnRef>
          <a:fillRef idx="0">
            <a:schemeClr val="accent1"/>
          </a:fillRef>
          <a:effectRef idx="0">
            <a:schemeClr val="accent1"/>
          </a:effectRef>
          <a:fontRef idx="minor">
            <a:schemeClr val="tx1"/>
          </a:fontRef>
        </p:style>
      </p:cxnSp>
      <p:sp>
        <p:nvSpPr>
          <p:cNvPr id="71" name="Flowchart: Connector 70"/>
          <p:cNvSpPr/>
          <p:nvPr/>
        </p:nvSpPr>
        <p:spPr>
          <a:xfrm>
            <a:off x="5410200" y="1676400"/>
            <a:ext cx="152400" cy="152400"/>
          </a:xfrm>
          <a:prstGeom prst="flowChartConnector">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64" charset="-128"/>
            </a:endParaRPr>
          </a:p>
        </p:txBody>
      </p:sp>
      <p:sp>
        <p:nvSpPr>
          <p:cNvPr id="72" name="Flowchart: Connector 71"/>
          <p:cNvSpPr/>
          <p:nvPr/>
        </p:nvSpPr>
        <p:spPr>
          <a:xfrm>
            <a:off x="6019800" y="1828800"/>
            <a:ext cx="152400" cy="152400"/>
          </a:xfrm>
          <a:prstGeom prst="flowChartConnector">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64" charset="-128"/>
            </a:endParaRPr>
          </a:p>
        </p:txBody>
      </p:sp>
      <p:cxnSp>
        <p:nvCxnSpPr>
          <p:cNvPr id="75" name="Curved Connector 74"/>
          <p:cNvCxnSpPr>
            <a:endCxn id="67" idx="2"/>
          </p:cNvCxnSpPr>
          <p:nvPr/>
        </p:nvCxnSpPr>
        <p:spPr>
          <a:xfrm>
            <a:off x="4406900" y="2422525"/>
            <a:ext cx="428625" cy="6350"/>
          </a:xfrm>
          <a:prstGeom prst="curvedConnector3">
            <a:avLst>
              <a:gd name="adj1" fmla="val 50000"/>
            </a:avLst>
          </a:prstGeom>
          <a:ln w="19050" cap="flat" cmpd="sng">
            <a:round/>
            <a:tailEnd type="triangle" w="med" len="lg"/>
          </a:ln>
        </p:spPr>
        <p:style>
          <a:lnRef idx="1">
            <a:schemeClr val="accent1"/>
          </a:lnRef>
          <a:fillRef idx="0">
            <a:schemeClr val="accent1"/>
          </a:fillRef>
          <a:effectRef idx="0">
            <a:schemeClr val="accent1"/>
          </a:effectRef>
          <a:fontRef idx="minor">
            <a:schemeClr val="tx1"/>
          </a:fontRef>
        </p:style>
      </p:cxnSp>
      <p:grpSp>
        <p:nvGrpSpPr>
          <p:cNvPr id="4" name="Group 80"/>
          <p:cNvGrpSpPr/>
          <p:nvPr/>
        </p:nvGrpSpPr>
        <p:grpSpPr>
          <a:xfrm>
            <a:off x="4572000" y="1371600"/>
            <a:ext cx="609600" cy="336176"/>
            <a:chOff x="1503589" y="3352791"/>
            <a:chExt cx="1011015" cy="688095"/>
          </a:xfrm>
          <a:scene3d>
            <a:camera prst="orthographicFront">
              <a:rot lat="0" lon="0" rev="0"/>
            </a:camera>
            <a:lightRig rig="contrasting" dir="t">
              <a:rot lat="0" lon="0" rev="1200000"/>
            </a:lightRig>
          </a:scene3d>
        </p:grpSpPr>
        <p:sp>
          <p:nvSpPr>
            <p:cNvPr id="82" name="Rounded Rectangle 81"/>
            <p:cNvSpPr/>
            <p:nvPr/>
          </p:nvSpPr>
          <p:spPr>
            <a:xfrm>
              <a:off x="1503589" y="3352791"/>
              <a:ext cx="1011015" cy="688095"/>
            </a:xfrm>
            <a:prstGeom prst="roundRect">
              <a:avLst>
                <a:gd name="adj" fmla="val 10000"/>
              </a:avLst>
            </a:prstGeom>
          </p:spPr>
          <p:style>
            <a:lnRef idx="2">
              <a:schemeClr val="accent2"/>
            </a:lnRef>
            <a:fillRef idx="1">
              <a:schemeClr val="lt1"/>
            </a:fillRef>
            <a:effectRef idx="0">
              <a:schemeClr val="accent2"/>
            </a:effectRef>
            <a:fontRef idx="minor">
              <a:schemeClr val="dk1"/>
            </a:fontRef>
          </p:style>
        </p:sp>
        <p:sp>
          <p:nvSpPr>
            <p:cNvPr id="83" name="Rounded Rectangle 6"/>
            <p:cNvSpPr/>
            <p:nvPr/>
          </p:nvSpPr>
          <p:spPr>
            <a:xfrm>
              <a:off x="1523743" y="3372944"/>
              <a:ext cx="970707" cy="647786"/>
            </a:xfrm>
            <a:prstGeom prst="rect">
              <a:avLst/>
            </a:prstGeom>
          </p:spPr>
          <p:style>
            <a:lnRef idx="2">
              <a:schemeClr val="accent2"/>
            </a:lnRef>
            <a:fillRef idx="1">
              <a:schemeClr val="lt1"/>
            </a:fillRef>
            <a:effectRef idx="0">
              <a:schemeClr val="accent2"/>
            </a:effectRef>
            <a:fontRef idx="minor">
              <a:schemeClr val="dk1"/>
            </a:fontRef>
          </p:style>
          <p:txBody>
            <a:bodyPr lIns="28575" tIns="28575" rIns="28575" bIns="28575" spcCol="1270" anchor="ctr"/>
            <a:lstStyle/>
            <a:p>
              <a:pPr algn="ctr" defTabSz="598341" fontAlgn="auto">
                <a:lnSpc>
                  <a:spcPct val="90000"/>
                </a:lnSpc>
                <a:spcBef>
                  <a:spcPts val="0"/>
                </a:spcBef>
                <a:spcAft>
                  <a:spcPct val="35000"/>
                </a:spcAft>
                <a:defRPr/>
              </a:pPr>
              <a:r>
                <a:rPr lang="en-US" sz="1100" b="1" dirty="0"/>
                <a:t>ryo2ascii</a:t>
              </a:r>
            </a:p>
          </p:txBody>
        </p:sp>
      </p:grpSp>
      <p:cxnSp>
        <p:nvCxnSpPr>
          <p:cNvPr id="84" name="Curved Connector 83"/>
          <p:cNvCxnSpPr>
            <a:stCxn id="67" idx="0"/>
          </p:cNvCxnSpPr>
          <p:nvPr/>
        </p:nvCxnSpPr>
        <p:spPr>
          <a:xfrm rot="16200000" flipV="1">
            <a:off x="4335463" y="1776412"/>
            <a:ext cx="812800" cy="339725"/>
          </a:xfrm>
          <a:prstGeom prst="curvedConnector4">
            <a:avLst>
              <a:gd name="adj1" fmla="val 39669"/>
              <a:gd name="adj2" fmla="val 167347"/>
            </a:avLst>
          </a:prstGeom>
          <a:ln w="19050" cap="flat" cmpd="sng">
            <a:round/>
            <a:tailEnd type="triangle" w="med" len="lg"/>
          </a:ln>
        </p:spPr>
        <p:style>
          <a:lnRef idx="1">
            <a:schemeClr val="accent1"/>
          </a:lnRef>
          <a:fillRef idx="0">
            <a:schemeClr val="accent1"/>
          </a:fillRef>
          <a:effectRef idx="0">
            <a:schemeClr val="accent1"/>
          </a:effectRef>
          <a:fontRef idx="minor">
            <a:schemeClr val="tx1"/>
          </a:fontRef>
        </p:style>
      </p:cxnSp>
      <p:cxnSp>
        <p:nvCxnSpPr>
          <p:cNvPr id="89" name="Curved Connector 88"/>
          <p:cNvCxnSpPr>
            <a:endCxn id="71" idx="1"/>
          </p:cNvCxnSpPr>
          <p:nvPr/>
        </p:nvCxnSpPr>
        <p:spPr>
          <a:xfrm>
            <a:off x="5168900" y="1539875"/>
            <a:ext cx="263525" cy="158750"/>
          </a:xfrm>
          <a:prstGeom prst="curvedConnector2">
            <a:avLst/>
          </a:prstGeom>
          <a:ln w="19050" cap="flat" cmpd="sng">
            <a:round/>
            <a:tailEnd type="triangle" w="med" len="lg"/>
          </a:ln>
        </p:spPr>
        <p:style>
          <a:lnRef idx="1">
            <a:schemeClr val="accent1"/>
          </a:lnRef>
          <a:fillRef idx="0">
            <a:schemeClr val="accent1"/>
          </a:fillRef>
          <a:effectRef idx="0">
            <a:schemeClr val="accent1"/>
          </a:effectRef>
          <a:fontRef idx="minor">
            <a:schemeClr val="tx1"/>
          </a:fontRef>
        </p:style>
      </p:cxnSp>
      <p:grpSp>
        <p:nvGrpSpPr>
          <p:cNvPr id="5" name="Group 94"/>
          <p:cNvGrpSpPr/>
          <p:nvPr/>
        </p:nvGrpSpPr>
        <p:grpSpPr>
          <a:xfrm>
            <a:off x="5638800" y="1035424"/>
            <a:ext cx="685800" cy="336176"/>
            <a:chOff x="1503589" y="3352791"/>
            <a:chExt cx="1011015" cy="688095"/>
          </a:xfrm>
          <a:scene3d>
            <a:camera prst="orthographicFront">
              <a:rot lat="0" lon="0" rev="0"/>
            </a:camera>
            <a:lightRig rig="contrasting" dir="t">
              <a:rot lat="0" lon="0" rev="1200000"/>
            </a:lightRig>
          </a:scene3d>
        </p:grpSpPr>
        <p:sp>
          <p:nvSpPr>
            <p:cNvPr id="96" name="Rounded Rectangle 95"/>
            <p:cNvSpPr/>
            <p:nvPr/>
          </p:nvSpPr>
          <p:spPr>
            <a:xfrm>
              <a:off x="1503589" y="3352791"/>
              <a:ext cx="1011015" cy="688095"/>
            </a:xfrm>
            <a:prstGeom prst="roundRect">
              <a:avLst>
                <a:gd name="adj" fmla="val 10000"/>
              </a:avLst>
            </a:prstGeom>
          </p:spPr>
          <p:style>
            <a:lnRef idx="2">
              <a:schemeClr val="accent2"/>
            </a:lnRef>
            <a:fillRef idx="1">
              <a:schemeClr val="lt1"/>
            </a:fillRef>
            <a:effectRef idx="0">
              <a:schemeClr val="accent2"/>
            </a:effectRef>
            <a:fontRef idx="minor">
              <a:schemeClr val="dk1"/>
            </a:fontRef>
          </p:style>
        </p:sp>
        <p:sp>
          <p:nvSpPr>
            <p:cNvPr id="104" name="Rounded Rectangle 6"/>
            <p:cNvSpPr/>
            <p:nvPr/>
          </p:nvSpPr>
          <p:spPr>
            <a:xfrm>
              <a:off x="1523743" y="3372944"/>
              <a:ext cx="970707" cy="647786"/>
            </a:xfrm>
            <a:prstGeom prst="rect">
              <a:avLst/>
            </a:prstGeom>
          </p:spPr>
          <p:style>
            <a:lnRef idx="2">
              <a:schemeClr val="accent2"/>
            </a:lnRef>
            <a:fillRef idx="1">
              <a:schemeClr val="lt1"/>
            </a:fillRef>
            <a:effectRef idx="0">
              <a:schemeClr val="accent2"/>
            </a:effectRef>
            <a:fontRef idx="minor">
              <a:schemeClr val="dk1"/>
            </a:fontRef>
          </p:style>
          <p:txBody>
            <a:bodyPr lIns="28575" tIns="28575" rIns="28575" bIns="28575" spcCol="1270" anchor="ctr"/>
            <a:lstStyle/>
            <a:p>
              <a:pPr algn="ctr" defTabSz="598341" fontAlgn="auto">
                <a:lnSpc>
                  <a:spcPct val="90000"/>
                </a:lnSpc>
                <a:spcBef>
                  <a:spcPts val="0"/>
                </a:spcBef>
                <a:spcAft>
                  <a:spcPct val="35000"/>
                </a:spcAft>
                <a:defRPr/>
              </a:pPr>
              <a:r>
                <a:rPr lang="en-US" sz="1100" b="1" dirty="0"/>
                <a:t>ascii2gml</a:t>
              </a:r>
            </a:p>
          </p:txBody>
        </p:sp>
      </p:grpSp>
      <p:cxnSp>
        <p:nvCxnSpPr>
          <p:cNvPr id="105" name="Curved Connector 88"/>
          <p:cNvCxnSpPr>
            <a:stCxn id="71" idx="0"/>
          </p:cNvCxnSpPr>
          <p:nvPr/>
        </p:nvCxnSpPr>
        <p:spPr>
          <a:xfrm rot="5400000" flipH="1" flipV="1">
            <a:off x="5333206" y="1356519"/>
            <a:ext cx="473075" cy="166688"/>
          </a:xfrm>
          <a:prstGeom prst="curvedConnector2">
            <a:avLst/>
          </a:prstGeom>
          <a:ln>
            <a:tailEnd type="triangle" w="med" len="lg"/>
          </a:ln>
        </p:spPr>
        <p:style>
          <a:lnRef idx="1">
            <a:schemeClr val="accent6"/>
          </a:lnRef>
          <a:fillRef idx="0">
            <a:schemeClr val="accent6"/>
          </a:fillRef>
          <a:effectRef idx="0">
            <a:schemeClr val="accent6"/>
          </a:effectRef>
          <a:fontRef idx="minor">
            <a:schemeClr val="tx1"/>
          </a:fontRef>
        </p:style>
      </p:cxnSp>
      <p:cxnSp>
        <p:nvCxnSpPr>
          <p:cNvPr id="108" name="Curved Connector 88"/>
          <p:cNvCxnSpPr>
            <a:endCxn id="72" idx="7"/>
          </p:cNvCxnSpPr>
          <p:nvPr/>
        </p:nvCxnSpPr>
        <p:spPr>
          <a:xfrm flipH="1">
            <a:off x="6149975" y="1203325"/>
            <a:ext cx="174625" cy="647700"/>
          </a:xfrm>
          <a:prstGeom prst="curvedConnector4">
            <a:avLst>
              <a:gd name="adj1" fmla="val -130839"/>
              <a:gd name="adj2" fmla="val 61255"/>
            </a:avLst>
          </a:prstGeom>
          <a:ln>
            <a:tailEnd type="triangle" w="med" len="lg"/>
          </a:ln>
        </p:spPr>
        <p:style>
          <a:lnRef idx="1">
            <a:schemeClr val="accent6"/>
          </a:lnRef>
          <a:fillRef idx="0">
            <a:schemeClr val="accent6"/>
          </a:fillRef>
          <a:effectRef idx="0">
            <a:schemeClr val="accent6"/>
          </a:effectRef>
          <a:fontRef idx="minor">
            <a:schemeClr val="tx1"/>
          </a:fontRef>
        </p:style>
      </p:cxnSp>
      <p:sp>
        <p:nvSpPr>
          <p:cNvPr id="112" name="Flowchart: Connector 111"/>
          <p:cNvSpPr/>
          <p:nvPr/>
        </p:nvSpPr>
        <p:spPr>
          <a:xfrm>
            <a:off x="6248400" y="2362200"/>
            <a:ext cx="152400" cy="152400"/>
          </a:xfrm>
          <a:prstGeom prst="flowChartConnector">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64" charset="-128"/>
            </a:endParaRPr>
          </a:p>
        </p:txBody>
      </p:sp>
      <p:cxnSp>
        <p:nvCxnSpPr>
          <p:cNvPr id="113" name="Curved Connector 88"/>
          <p:cNvCxnSpPr>
            <a:stCxn id="71" idx="6"/>
          </p:cNvCxnSpPr>
          <p:nvPr/>
        </p:nvCxnSpPr>
        <p:spPr>
          <a:xfrm flipV="1">
            <a:off x="5562600" y="1685925"/>
            <a:ext cx="1333500" cy="66675"/>
          </a:xfrm>
          <a:prstGeom prst="curvedConnector4">
            <a:avLst>
              <a:gd name="adj1" fmla="val 37655"/>
              <a:gd name="adj2" fmla="val 459354"/>
            </a:avLst>
          </a:prstGeom>
          <a:ln w="19050" cap="flat" cmpd="sng">
            <a:round/>
            <a:tailEnd type="triangle" w="med" len="lg"/>
          </a:ln>
        </p:spPr>
        <p:style>
          <a:lnRef idx="1">
            <a:schemeClr val="accent1"/>
          </a:lnRef>
          <a:fillRef idx="0">
            <a:schemeClr val="accent1"/>
          </a:fillRef>
          <a:effectRef idx="0">
            <a:schemeClr val="accent1"/>
          </a:effectRef>
          <a:fontRef idx="minor">
            <a:schemeClr val="tx1"/>
          </a:fontRef>
        </p:style>
      </p:cxnSp>
      <p:grpSp>
        <p:nvGrpSpPr>
          <p:cNvPr id="6" name="Group 113"/>
          <p:cNvGrpSpPr/>
          <p:nvPr/>
        </p:nvGrpSpPr>
        <p:grpSpPr>
          <a:xfrm>
            <a:off x="6553200" y="1676400"/>
            <a:ext cx="685800" cy="336176"/>
            <a:chOff x="1503589" y="3352791"/>
            <a:chExt cx="1011015" cy="688095"/>
          </a:xfrm>
          <a:scene3d>
            <a:camera prst="orthographicFront">
              <a:rot lat="0" lon="0" rev="0"/>
            </a:camera>
            <a:lightRig rig="contrasting" dir="t">
              <a:rot lat="0" lon="0" rev="1200000"/>
            </a:lightRig>
          </a:scene3d>
        </p:grpSpPr>
        <p:sp>
          <p:nvSpPr>
            <p:cNvPr id="115" name="Rounded Rectangle 114"/>
            <p:cNvSpPr/>
            <p:nvPr/>
          </p:nvSpPr>
          <p:spPr>
            <a:xfrm>
              <a:off x="1503589" y="3352791"/>
              <a:ext cx="1011015" cy="688095"/>
            </a:xfrm>
            <a:prstGeom prst="roundRect">
              <a:avLst>
                <a:gd name="adj" fmla="val 10000"/>
              </a:avLst>
            </a:prstGeom>
          </p:spPr>
          <p:style>
            <a:lnRef idx="2">
              <a:schemeClr val="accent2"/>
            </a:lnRef>
            <a:fillRef idx="1">
              <a:schemeClr val="lt1"/>
            </a:fillRef>
            <a:effectRef idx="0">
              <a:schemeClr val="accent2"/>
            </a:effectRef>
            <a:fontRef idx="minor">
              <a:schemeClr val="dk1"/>
            </a:fontRef>
          </p:style>
        </p:sp>
        <p:sp>
          <p:nvSpPr>
            <p:cNvPr id="116" name="Rounded Rectangle 6"/>
            <p:cNvSpPr/>
            <p:nvPr/>
          </p:nvSpPr>
          <p:spPr>
            <a:xfrm>
              <a:off x="1523743" y="3372944"/>
              <a:ext cx="970707" cy="647786"/>
            </a:xfrm>
            <a:prstGeom prst="rect">
              <a:avLst/>
            </a:prstGeom>
          </p:spPr>
          <p:style>
            <a:lnRef idx="2">
              <a:schemeClr val="accent2"/>
            </a:lnRef>
            <a:fillRef idx="1">
              <a:schemeClr val="lt1"/>
            </a:fillRef>
            <a:effectRef idx="0">
              <a:schemeClr val="accent2"/>
            </a:effectRef>
            <a:fontRef idx="minor">
              <a:schemeClr val="dk1"/>
            </a:fontRef>
          </p:style>
          <p:txBody>
            <a:bodyPr lIns="28575" tIns="28575" rIns="28575" bIns="28575" spcCol="1270" anchor="ctr"/>
            <a:lstStyle/>
            <a:p>
              <a:pPr algn="ctr" defTabSz="598341" fontAlgn="auto">
                <a:lnSpc>
                  <a:spcPct val="90000"/>
                </a:lnSpc>
                <a:spcBef>
                  <a:spcPts val="0"/>
                </a:spcBef>
                <a:spcAft>
                  <a:spcPct val="35000"/>
                </a:spcAft>
                <a:defRPr/>
              </a:pPr>
              <a:r>
                <a:rPr lang="en-US" sz="1100" b="1" dirty="0"/>
                <a:t>ascii2pos</a:t>
              </a:r>
            </a:p>
          </p:txBody>
        </p:sp>
      </p:grpSp>
      <p:cxnSp>
        <p:nvCxnSpPr>
          <p:cNvPr id="133" name="Curved Connector 88"/>
          <p:cNvCxnSpPr>
            <a:endCxn id="112" idx="7"/>
          </p:cNvCxnSpPr>
          <p:nvPr/>
        </p:nvCxnSpPr>
        <p:spPr>
          <a:xfrm rot="5400000">
            <a:off x="6446838" y="1935162"/>
            <a:ext cx="381000" cy="517525"/>
          </a:xfrm>
          <a:prstGeom prst="curvedConnector3">
            <a:avLst>
              <a:gd name="adj1" fmla="val 50000"/>
            </a:avLst>
          </a:prstGeom>
          <a:ln w="19050" cap="flat" cmpd="sng">
            <a:round/>
            <a:tailEnd type="triangle" w="med" len="lg"/>
          </a:ln>
        </p:spPr>
        <p:style>
          <a:lnRef idx="1">
            <a:schemeClr val="accent1"/>
          </a:lnRef>
          <a:fillRef idx="0">
            <a:schemeClr val="accent1"/>
          </a:fillRef>
          <a:effectRef idx="0">
            <a:schemeClr val="accent1"/>
          </a:effectRef>
          <a:fontRef idx="minor">
            <a:schemeClr val="tx1"/>
          </a:fontRef>
        </p:style>
      </p:cxnSp>
      <p:cxnSp>
        <p:nvCxnSpPr>
          <p:cNvPr id="140" name="Curved Connector 88"/>
          <p:cNvCxnSpPr>
            <a:stCxn id="112" idx="6"/>
          </p:cNvCxnSpPr>
          <p:nvPr/>
        </p:nvCxnSpPr>
        <p:spPr>
          <a:xfrm>
            <a:off x="6400800" y="2438400"/>
            <a:ext cx="547688" cy="15875"/>
          </a:xfrm>
          <a:prstGeom prst="curvedConnector3">
            <a:avLst>
              <a:gd name="adj1" fmla="val 50000"/>
            </a:avLst>
          </a:prstGeom>
          <a:ln w="19050" cap="flat" cmpd="sng">
            <a:round/>
            <a:tailEnd type="triangle" w="med" len="lg"/>
          </a:ln>
        </p:spPr>
        <p:style>
          <a:lnRef idx="1">
            <a:schemeClr val="accent1"/>
          </a:lnRef>
          <a:fillRef idx="0">
            <a:schemeClr val="accent1"/>
          </a:fillRef>
          <a:effectRef idx="0">
            <a:schemeClr val="accent1"/>
          </a:effectRef>
          <a:fontRef idx="minor">
            <a:schemeClr val="tx1"/>
          </a:fontRef>
        </p:style>
      </p:cxnSp>
      <p:grpSp>
        <p:nvGrpSpPr>
          <p:cNvPr id="7" name="Group 141"/>
          <p:cNvGrpSpPr/>
          <p:nvPr/>
        </p:nvGrpSpPr>
        <p:grpSpPr>
          <a:xfrm>
            <a:off x="6934200" y="2286000"/>
            <a:ext cx="685800" cy="336176"/>
            <a:chOff x="1503589" y="3352791"/>
            <a:chExt cx="1011015" cy="688095"/>
          </a:xfrm>
          <a:scene3d>
            <a:camera prst="orthographicFront">
              <a:rot lat="0" lon="0" rev="0"/>
            </a:camera>
            <a:lightRig rig="contrasting" dir="t">
              <a:rot lat="0" lon="0" rev="1200000"/>
            </a:lightRig>
          </a:scene3d>
        </p:grpSpPr>
        <p:sp>
          <p:nvSpPr>
            <p:cNvPr id="143" name="Rounded Rectangle 142"/>
            <p:cNvSpPr/>
            <p:nvPr/>
          </p:nvSpPr>
          <p:spPr>
            <a:xfrm>
              <a:off x="1503589" y="3352791"/>
              <a:ext cx="1011015" cy="688095"/>
            </a:xfrm>
            <a:prstGeom prst="roundRect">
              <a:avLst>
                <a:gd name="adj" fmla="val 10000"/>
              </a:avLst>
            </a:prstGeom>
          </p:spPr>
          <p:style>
            <a:lnRef idx="2">
              <a:schemeClr val="accent2"/>
            </a:lnRef>
            <a:fillRef idx="1">
              <a:schemeClr val="lt1"/>
            </a:fillRef>
            <a:effectRef idx="0">
              <a:schemeClr val="accent2"/>
            </a:effectRef>
            <a:fontRef idx="minor">
              <a:schemeClr val="dk1"/>
            </a:fontRef>
          </p:style>
        </p:sp>
        <p:sp>
          <p:nvSpPr>
            <p:cNvPr id="144" name="Rounded Rectangle 6"/>
            <p:cNvSpPr/>
            <p:nvPr/>
          </p:nvSpPr>
          <p:spPr>
            <a:xfrm>
              <a:off x="1523743" y="3372944"/>
              <a:ext cx="970707" cy="647786"/>
            </a:xfrm>
            <a:prstGeom prst="rect">
              <a:avLst/>
            </a:prstGeom>
          </p:spPr>
          <p:style>
            <a:lnRef idx="2">
              <a:schemeClr val="accent2"/>
            </a:lnRef>
            <a:fillRef idx="1">
              <a:schemeClr val="lt1"/>
            </a:fillRef>
            <a:effectRef idx="0">
              <a:schemeClr val="accent2"/>
            </a:effectRef>
            <a:fontRef idx="minor">
              <a:schemeClr val="dk1"/>
            </a:fontRef>
          </p:style>
          <p:txBody>
            <a:bodyPr lIns="28575" tIns="28575" rIns="28575" bIns="28575" spcCol="1270" anchor="ctr"/>
            <a:lstStyle/>
            <a:p>
              <a:pPr algn="ctr" defTabSz="598341" fontAlgn="auto">
                <a:lnSpc>
                  <a:spcPct val="90000"/>
                </a:lnSpc>
                <a:spcBef>
                  <a:spcPts val="0"/>
                </a:spcBef>
                <a:spcAft>
                  <a:spcPct val="35000"/>
                </a:spcAft>
                <a:defRPr/>
              </a:pPr>
              <a:r>
                <a:rPr lang="en-US" sz="1100" b="1" dirty="0"/>
                <a:t>Single Station</a:t>
              </a:r>
            </a:p>
          </p:txBody>
        </p:sp>
      </p:grpSp>
      <p:grpSp>
        <p:nvGrpSpPr>
          <p:cNvPr id="8" name="Group 162"/>
          <p:cNvGrpSpPr/>
          <p:nvPr/>
        </p:nvGrpSpPr>
        <p:grpSpPr>
          <a:xfrm>
            <a:off x="6934200" y="3200400"/>
            <a:ext cx="914400" cy="457200"/>
            <a:chOff x="1503589" y="3352791"/>
            <a:chExt cx="1011015" cy="688095"/>
          </a:xfrm>
          <a:scene3d>
            <a:camera prst="orthographicFront">
              <a:rot lat="0" lon="0" rev="0"/>
            </a:camera>
            <a:lightRig rig="contrasting" dir="t">
              <a:rot lat="0" lon="0" rev="1200000"/>
            </a:lightRig>
          </a:scene3d>
        </p:grpSpPr>
        <p:sp>
          <p:nvSpPr>
            <p:cNvPr id="164" name="Rounded Rectangle 163"/>
            <p:cNvSpPr/>
            <p:nvPr/>
          </p:nvSpPr>
          <p:spPr>
            <a:xfrm>
              <a:off x="1503589" y="3352791"/>
              <a:ext cx="1011015" cy="688095"/>
            </a:xfrm>
            <a:prstGeom prst="roundRect">
              <a:avLst>
                <a:gd name="adj" fmla="val 10000"/>
              </a:avLst>
            </a:prstGeom>
          </p:spPr>
          <p:style>
            <a:lnRef idx="2">
              <a:schemeClr val="accent3"/>
            </a:lnRef>
            <a:fillRef idx="1">
              <a:schemeClr val="lt1"/>
            </a:fillRef>
            <a:effectRef idx="0">
              <a:schemeClr val="accent3"/>
            </a:effectRef>
            <a:fontRef idx="minor">
              <a:schemeClr val="dk1"/>
            </a:fontRef>
          </p:style>
        </p:sp>
        <p:sp>
          <p:nvSpPr>
            <p:cNvPr id="165" name="Rounded Rectangle 6"/>
            <p:cNvSpPr/>
            <p:nvPr/>
          </p:nvSpPr>
          <p:spPr>
            <a:xfrm>
              <a:off x="1523743" y="3372944"/>
              <a:ext cx="970707" cy="647786"/>
            </a:xfrm>
            <a:prstGeom prst="rect">
              <a:avLst/>
            </a:prstGeom>
          </p:spPr>
          <p:style>
            <a:lnRef idx="2">
              <a:schemeClr val="accent3"/>
            </a:lnRef>
            <a:fillRef idx="1">
              <a:schemeClr val="lt1"/>
            </a:fillRef>
            <a:effectRef idx="0">
              <a:schemeClr val="accent3"/>
            </a:effectRef>
            <a:fontRef idx="minor">
              <a:schemeClr val="dk1"/>
            </a:fontRef>
          </p:style>
          <p:txBody>
            <a:bodyPr lIns="28575" tIns="28575" rIns="28575" bIns="28575" spcCol="1270" anchor="ctr"/>
            <a:lstStyle/>
            <a:p>
              <a:pPr algn="ctr" defTabSz="598341" fontAlgn="auto">
                <a:lnSpc>
                  <a:spcPct val="90000"/>
                </a:lnSpc>
                <a:spcBef>
                  <a:spcPts val="0"/>
                </a:spcBef>
                <a:spcAft>
                  <a:spcPct val="35000"/>
                </a:spcAft>
                <a:defRPr/>
              </a:pPr>
              <a:r>
                <a:rPr lang="en-US" sz="1100" b="1" dirty="0"/>
                <a:t>Displacement Filter</a:t>
              </a:r>
            </a:p>
          </p:txBody>
        </p:sp>
      </p:grpSp>
      <p:grpSp>
        <p:nvGrpSpPr>
          <p:cNvPr id="9" name="Group 165"/>
          <p:cNvGrpSpPr/>
          <p:nvPr/>
        </p:nvGrpSpPr>
        <p:grpSpPr>
          <a:xfrm>
            <a:off x="6019800" y="3626224"/>
            <a:ext cx="838200" cy="488576"/>
            <a:chOff x="1503589" y="3352791"/>
            <a:chExt cx="1011015" cy="688095"/>
          </a:xfrm>
          <a:scene3d>
            <a:camera prst="orthographicFront">
              <a:rot lat="0" lon="0" rev="0"/>
            </a:camera>
            <a:lightRig rig="contrasting" dir="t">
              <a:rot lat="0" lon="0" rev="1200000"/>
            </a:lightRig>
          </a:scene3d>
        </p:grpSpPr>
        <p:sp>
          <p:nvSpPr>
            <p:cNvPr id="167" name="Rounded Rectangle 166"/>
            <p:cNvSpPr/>
            <p:nvPr/>
          </p:nvSpPr>
          <p:spPr>
            <a:xfrm>
              <a:off x="1503589" y="3352791"/>
              <a:ext cx="1011015" cy="688095"/>
            </a:xfrm>
            <a:prstGeom prst="roundRect">
              <a:avLst>
                <a:gd name="adj" fmla="val 10000"/>
              </a:avLst>
            </a:prstGeom>
          </p:spPr>
          <p:style>
            <a:lnRef idx="2">
              <a:schemeClr val="accent3"/>
            </a:lnRef>
            <a:fillRef idx="1">
              <a:schemeClr val="lt1"/>
            </a:fillRef>
            <a:effectRef idx="0">
              <a:schemeClr val="accent3"/>
            </a:effectRef>
            <a:fontRef idx="minor">
              <a:schemeClr val="dk1"/>
            </a:fontRef>
          </p:style>
        </p:sp>
        <p:sp>
          <p:nvSpPr>
            <p:cNvPr id="168" name="Rounded Rectangle 6"/>
            <p:cNvSpPr/>
            <p:nvPr/>
          </p:nvSpPr>
          <p:spPr>
            <a:xfrm>
              <a:off x="1523743" y="3372944"/>
              <a:ext cx="970707" cy="647786"/>
            </a:xfrm>
            <a:prstGeom prst="rect">
              <a:avLst/>
            </a:prstGeom>
          </p:spPr>
          <p:style>
            <a:lnRef idx="2">
              <a:schemeClr val="accent3"/>
            </a:lnRef>
            <a:fillRef idx="1">
              <a:schemeClr val="lt1"/>
            </a:fillRef>
            <a:effectRef idx="0">
              <a:schemeClr val="accent3"/>
            </a:effectRef>
            <a:fontRef idx="minor">
              <a:schemeClr val="dk1"/>
            </a:fontRef>
          </p:style>
          <p:txBody>
            <a:bodyPr lIns="28575" tIns="28575" rIns="28575" bIns="28575" spcCol="1270" anchor="ctr"/>
            <a:lstStyle/>
            <a:p>
              <a:pPr algn="ctr" defTabSz="598341" fontAlgn="auto">
                <a:lnSpc>
                  <a:spcPct val="90000"/>
                </a:lnSpc>
                <a:spcBef>
                  <a:spcPts val="0"/>
                </a:spcBef>
                <a:spcAft>
                  <a:spcPct val="35000"/>
                </a:spcAft>
                <a:defRPr/>
              </a:pPr>
              <a:r>
                <a:rPr lang="en-US" sz="1100" b="1" dirty="0"/>
                <a:t>Station Health </a:t>
              </a:r>
              <a:br>
                <a:rPr lang="en-US" sz="1100" b="1" dirty="0"/>
              </a:br>
              <a:r>
                <a:rPr lang="en-US" sz="1100" b="1" dirty="0"/>
                <a:t>Filter</a:t>
              </a:r>
            </a:p>
          </p:txBody>
        </p:sp>
      </p:grpSp>
      <p:grpSp>
        <p:nvGrpSpPr>
          <p:cNvPr id="10" name="Group 168"/>
          <p:cNvGrpSpPr/>
          <p:nvPr/>
        </p:nvGrpSpPr>
        <p:grpSpPr>
          <a:xfrm>
            <a:off x="4876800" y="3505200"/>
            <a:ext cx="762000" cy="533400"/>
            <a:chOff x="1503589" y="3352791"/>
            <a:chExt cx="1011015" cy="688095"/>
          </a:xfrm>
          <a:noFill/>
          <a:scene3d>
            <a:camera prst="orthographicFront">
              <a:rot lat="0" lon="0" rev="0"/>
            </a:camera>
            <a:lightRig rig="contrasting" dir="t">
              <a:rot lat="0" lon="0" rev="1200000"/>
            </a:lightRig>
          </a:scene3d>
        </p:grpSpPr>
        <p:sp>
          <p:nvSpPr>
            <p:cNvPr id="170" name="Rounded Rectangle 169"/>
            <p:cNvSpPr/>
            <p:nvPr/>
          </p:nvSpPr>
          <p:spPr>
            <a:xfrm>
              <a:off x="1503589" y="3352791"/>
              <a:ext cx="1011015" cy="688095"/>
            </a:xfrm>
            <a:prstGeom prst="roundRect">
              <a:avLst>
                <a:gd name="adj" fmla="val 10000"/>
              </a:avLst>
            </a:prstGeom>
            <a:ln/>
          </p:spPr>
          <p:style>
            <a:lnRef idx="2">
              <a:schemeClr val="accent3"/>
            </a:lnRef>
            <a:fillRef idx="1">
              <a:schemeClr val="lt1"/>
            </a:fillRef>
            <a:effectRef idx="0">
              <a:schemeClr val="accent3"/>
            </a:effectRef>
            <a:fontRef idx="minor">
              <a:schemeClr val="dk1"/>
            </a:fontRef>
          </p:style>
        </p:sp>
        <p:sp>
          <p:nvSpPr>
            <p:cNvPr id="171" name="Rounded Rectangle 6"/>
            <p:cNvSpPr/>
            <p:nvPr/>
          </p:nvSpPr>
          <p:spPr>
            <a:xfrm>
              <a:off x="1523743" y="3372944"/>
              <a:ext cx="970707" cy="647786"/>
            </a:xfrm>
            <a:prstGeom prst="rect">
              <a:avLst/>
            </a:prstGeom>
            <a:ln/>
          </p:spPr>
          <p:style>
            <a:lnRef idx="2">
              <a:schemeClr val="accent3"/>
            </a:lnRef>
            <a:fillRef idx="1">
              <a:schemeClr val="lt1"/>
            </a:fillRef>
            <a:effectRef idx="0">
              <a:schemeClr val="accent3"/>
            </a:effectRef>
            <a:fontRef idx="minor">
              <a:schemeClr val="dk1"/>
            </a:fontRef>
          </p:style>
          <p:txBody>
            <a:bodyPr lIns="28575" tIns="28575" rIns="28575" bIns="28575" spcCol="1270" anchor="ctr"/>
            <a:lstStyle/>
            <a:p>
              <a:pPr algn="ctr" defTabSz="598341" fontAlgn="auto">
                <a:lnSpc>
                  <a:spcPct val="90000"/>
                </a:lnSpc>
                <a:spcBef>
                  <a:spcPts val="0"/>
                </a:spcBef>
                <a:spcAft>
                  <a:spcPct val="35000"/>
                </a:spcAft>
                <a:defRPr/>
              </a:pPr>
              <a:r>
                <a:rPr lang="en-US" sz="1100" b="1" dirty="0"/>
                <a:t>RDAHMM Filter</a:t>
              </a:r>
            </a:p>
          </p:txBody>
        </p:sp>
      </p:grpSp>
      <p:sp>
        <p:nvSpPr>
          <p:cNvPr id="174" name="Flowchart: Connector 173"/>
          <p:cNvSpPr/>
          <p:nvPr/>
        </p:nvSpPr>
        <p:spPr>
          <a:xfrm>
            <a:off x="6096000" y="2819400"/>
            <a:ext cx="152400" cy="152400"/>
          </a:xfrm>
          <a:prstGeom prst="flowChartConnector">
            <a:avLst/>
          </a:prstGeom>
          <a:ln/>
        </p:spPr>
        <p:style>
          <a:lnRef idx="2">
            <a:schemeClr val="accent1"/>
          </a:lnRef>
          <a:fillRef idx="1">
            <a:schemeClr val="lt1"/>
          </a:fillRef>
          <a:effectRef idx="0">
            <a:schemeClr val="accent1"/>
          </a:effectRef>
          <a:fontRef idx="minor">
            <a:schemeClr val="dk1"/>
          </a:fontRef>
        </p:style>
        <p:txBody>
          <a:bodyPr anchor="ctr"/>
          <a:lstStyle/>
          <a:p>
            <a:pPr algn="ctr"/>
            <a:endParaRPr lang="en-US">
              <a:solidFill>
                <a:srgbClr val="000000"/>
              </a:solidFill>
              <a:ea typeface="ＭＳ Ｐゴシック" pitchFamily="-64" charset="-128"/>
            </a:endParaRPr>
          </a:p>
        </p:txBody>
      </p:sp>
      <p:cxnSp>
        <p:nvCxnSpPr>
          <p:cNvPr id="175" name="Curved Connector 88"/>
          <p:cNvCxnSpPr>
            <a:endCxn id="174" idx="0"/>
          </p:cNvCxnSpPr>
          <p:nvPr/>
        </p:nvCxnSpPr>
        <p:spPr>
          <a:xfrm rot="5400000">
            <a:off x="6545262" y="2239963"/>
            <a:ext cx="206375" cy="952500"/>
          </a:xfrm>
          <a:prstGeom prst="curvedConnector3">
            <a:avLst>
              <a:gd name="adj1" fmla="val 50000"/>
            </a:avLst>
          </a:prstGeom>
          <a:ln w="19050" cap="flat" cmpd="sng">
            <a:round/>
            <a:tailEnd type="triangle" w="med" len="lg"/>
          </a:ln>
        </p:spPr>
        <p:style>
          <a:lnRef idx="1">
            <a:schemeClr val="accent1"/>
          </a:lnRef>
          <a:fillRef idx="0">
            <a:schemeClr val="accent1"/>
          </a:fillRef>
          <a:effectRef idx="0">
            <a:schemeClr val="accent1"/>
          </a:effectRef>
          <a:fontRef idx="minor">
            <a:schemeClr val="tx1"/>
          </a:fontRef>
        </p:style>
      </p:cxnSp>
      <p:cxnSp>
        <p:nvCxnSpPr>
          <p:cNvPr id="179" name="Curved Connector 88"/>
          <p:cNvCxnSpPr>
            <a:stCxn id="174" idx="6"/>
          </p:cNvCxnSpPr>
          <p:nvPr/>
        </p:nvCxnSpPr>
        <p:spPr>
          <a:xfrm>
            <a:off x="6248400" y="2895600"/>
            <a:ext cx="1143000" cy="317500"/>
          </a:xfrm>
          <a:prstGeom prst="curvedConnector2">
            <a:avLst/>
          </a:prstGeom>
          <a:ln>
            <a:tailEnd type="triangle" w="med" len="lg"/>
          </a:ln>
        </p:spPr>
        <p:style>
          <a:lnRef idx="1">
            <a:schemeClr val="accent6"/>
          </a:lnRef>
          <a:fillRef idx="0">
            <a:schemeClr val="accent6"/>
          </a:fillRef>
          <a:effectRef idx="0">
            <a:schemeClr val="accent6"/>
          </a:effectRef>
          <a:fontRef idx="minor">
            <a:schemeClr val="tx1"/>
          </a:fontRef>
        </p:style>
      </p:cxnSp>
      <p:cxnSp>
        <p:nvCxnSpPr>
          <p:cNvPr id="182" name="Curved Connector 88"/>
          <p:cNvCxnSpPr>
            <a:stCxn id="174" idx="4"/>
          </p:cNvCxnSpPr>
          <p:nvPr/>
        </p:nvCxnSpPr>
        <p:spPr>
          <a:xfrm rot="16200000" flipH="1">
            <a:off x="5978525" y="3165475"/>
            <a:ext cx="654050" cy="266700"/>
          </a:xfrm>
          <a:prstGeom prst="curvedConnector3">
            <a:avLst>
              <a:gd name="adj1" fmla="val 50000"/>
            </a:avLst>
          </a:prstGeom>
          <a:ln>
            <a:tailEnd type="triangle" w="med" len="lg"/>
          </a:ln>
        </p:spPr>
        <p:style>
          <a:lnRef idx="1">
            <a:schemeClr val="accent6"/>
          </a:lnRef>
          <a:fillRef idx="0">
            <a:schemeClr val="accent6"/>
          </a:fillRef>
          <a:effectRef idx="0">
            <a:schemeClr val="accent6"/>
          </a:effectRef>
          <a:fontRef idx="minor">
            <a:schemeClr val="tx1"/>
          </a:fontRef>
        </p:style>
      </p:cxnSp>
      <p:cxnSp>
        <p:nvCxnSpPr>
          <p:cNvPr id="185" name="Curved Connector 88"/>
          <p:cNvCxnSpPr>
            <a:stCxn id="174" idx="3"/>
          </p:cNvCxnSpPr>
          <p:nvPr/>
        </p:nvCxnSpPr>
        <p:spPr>
          <a:xfrm rot="5400000">
            <a:off x="5402263" y="2805112"/>
            <a:ext cx="571500" cy="860425"/>
          </a:xfrm>
          <a:prstGeom prst="curvedConnector3">
            <a:avLst>
              <a:gd name="adj1" fmla="val 50000"/>
            </a:avLst>
          </a:prstGeom>
          <a:ln w="19050" cap="flat" cmpd="sng">
            <a:round/>
            <a:tailEnd type="triangle" w="med" len="lg"/>
          </a:ln>
        </p:spPr>
        <p:style>
          <a:lnRef idx="1">
            <a:schemeClr val="accent1"/>
          </a:lnRef>
          <a:fillRef idx="0">
            <a:schemeClr val="accent1"/>
          </a:fillRef>
          <a:effectRef idx="0">
            <a:schemeClr val="accent1"/>
          </a:effectRef>
          <a:fontRef idx="minor">
            <a:schemeClr val="tx1"/>
          </a:fontRef>
        </p:style>
      </p:cxnSp>
      <p:sp>
        <p:nvSpPr>
          <p:cNvPr id="209" name="TextBox 208"/>
          <p:cNvSpPr txBox="1">
            <a:spLocks noChangeArrowheads="1"/>
          </p:cNvSpPr>
          <p:nvPr/>
        </p:nvSpPr>
        <p:spPr bwMode="auto">
          <a:xfrm>
            <a:off x="1981200" y="2209800"/>
            <a:ext cx="685800" cy="822325"/>
          </a:xfrm>
          <a:prstGeom prst="rect">
            <a:avLst/>
          </a:prstGeom>
          <a:noFill/>
          <a:ln w="9525">
            <a:noFill/>
            <a:miter lim="800000"/>
            <a:headEnd/>
            <a:tailEnd/>
          </a:ln>
          <a:effectLst>
            <a:outerShdw blurRad="63500" dist="20000" dir="5400000" rotWithShape="0">
              <a:srgbClr val="000000">
                <a:alpha val="37999"/>
              </a:srgbClr>
            </a:outerShdw>
          </a:effectLst>
        </p:spPr>
        <p:txBody>
          <a:bodyPr>
            <a:spAutoFit/>
          </a:bodyPr>
          <a:lstStyle/>
          <a:p>
            <a:pPr algn="ctr"/>
            <a:r>
              <a:rPr lang="en-US" sz="1200" b="1">
                <a:solidFill>
                  <a:srgbClr val="000000"/>
                </a:solidFill>
                <a:latin typeface="Calibri" pitchFamily="-106" charset="0"/>
              </a:rPr>
              <a:t>Scripps</a:t>
            </a:r>
          </a:p>
          <a:p>
            <a:pPr algn="ctr"/>
            <a:r>
              <a:rPr lang="en-US" sz="1200" b="1">
                <a:solidFill>
                  <a:srgbClr val="000000"/>
                </a:solidFill>
                <a:latin typeface="Calibri" pitchFamily="-106" charset="0"/>
              </a:rPr>
              <a:t>RTD</a:t>
            </a:r>
            <a:br>
              <a:rPr lang="en-US" sz="1200" b="1">
                <a:solidFill>
                  <a:srgbClr val="000000"/>
                </a:solidFill>
                <a:latin typeface="Calibri" pitchFamily="-106" charset="0"/>
              </a:rPr>
            </a:br>
            <a:r>
              <a:rPr lang="en-US" sz="1200" b="1">
                <a:solidFill>
                  <a:srgbClr val="000000"/>
                </a:solidFill>
                <a:latin typeface="Calibri" pitchFamily="-106" charset="0"/>
              </a:rPr>
              <a:t>Server</a:t>
            </a:r>
          </a:p>
        </p:txBody>
      </p:sp>
      <p:grpSp>
        <p:nvGrpSpPr>
          <p:cNvPr id="11" name="Group 209"/>
          <p:cNvGrpSpPr/>
          <p:nvPr/>
        </p:nvGrpSpPr>
        <p:grpSpPr>
          <a:xfrm>
            <a:off x="2438400" y="4724400"/>
            <a:ext cx="609600" cy="336176"/>
            <a:chOff x="1503589" y="3352791"/>
            <a:chExt cx="1011015" cy="688095"/>
          </a:xfrm>
          <a:scene3d>
            <a:camera prst="orthographicFront">
              <a:rot lat="0" lon="0" rev="0"/>
            </a:camera>
            <a:lightRig rig="contrasting" dir="t">
              <a:rot lat="0" lon="0" rev="1200000"/>
            </a:lightRig>
          </a:scene3d>
        </p:grpSpPr>
        <p:sp>
          <p:nvSpPr>
            <p:cNvPr id="211" name="Rounded Rectangle 210"/>
            <p:cNvSpPr/>
            <p:nvPr/>
          </p:nvSpPr>
          <p:spPr>
            <a:xfrm>
              <a:off x="1503589" y="3352791"/>
              <a:ext cx="1011015" cy="688095"/>
            </a:xfrm>
            <a:prstGeom prst="roundRect">
              <a:avLst>
                <a:gd name="adj" fmla="val 10000"/>
              </a:avLst>
            </a:prstGeom>
          </p:spPr>
          <p:style>
            <a:lnRef idx="2">
              <a:schemeClr val="accent2"/>
            </a:lnRef>
            <a:fillRef idx="1">
              <a:schemeClr val="lt1"/>
            </a:fillRef>
            <a:effectRef idx="0">
              <a:schemeClr val="accent2"/>
            </a:effectRef>
            <a:fontRef idx="minor">
              <a:schemeClr val="dk1"/>
            </a:fontRef>
          </p:style>
        </p:sp>
        <p:sp>
          <p:nvSpPr>
            <p:cNvPr id="212" name="Rounded Rectangle 6"/>
            <p:cNvSpPr/>
            <p:nvPr/>
          </p:nvSpPr>
          <p:spPr>
            <a:xfrm>
              <a:off x="1523743" y="3372944"/>
              <a:ext cx="970707" cy="647786"/>
            </a:xfrm>
            <a:prstGeom prst="rect">
              <a:avLst/>
            </a:prstGeom>
          </p:spPr>
          <p:style>
            <a:lnRef idx="2">
              <a:schemeClr val="accent2"/>
            </a:lnRef>
            <a:fillRef idx="1">
              <a:schemeClr val="lt1"/>
            </a:fillRef>
            <a:effectRef idx="0">
              <a:schemeClr val="accent2"/>
            </a:effectRef>
            <a:fontRef idx="minor">
              <a:schemeClr val="dk1"/>
            </a:fontRef>
          </p:style>
          <p:txBody>
            <a:bodyPr lIns="28575" tIns="28575" rIns="28575" bIns="28575" spcCol="1270" anchor="ctr"/>
            <a:lstStyle/>
            <a:p>
              <a:pPr algn="ctr" defTabSz="598341" fontAlgn="auto">
                <a:lnSpc>
                  <a:spcPct val="90000"/>
                </a:lnSpc>
                <a:spcBef>
                  <a:spcPts val="0"/>
                </a:spcBef>
                <a:spcAft>
                  <a:spcPct val="35000"/>
                </a:spcAft>
                <a:defRPr/>
              </a:pPr>
              <a:r>
                <a:rPr lang="en-US" sz="1100" b="1" dirty="0"/>
                <a:t>ryo2nb</a:t>
              </a:r>
            </a:p>
          </p:txBody>
        </p:sp>
      </p:grpSp>
      <p:sp>
        <p:nvSpPr>
          <p:cNvPr id="213" name="TextBox 212"/>
          <p:cNvSpPr txBox="1"/>
          <p:nvPr/>
        </p:nvSpPr>
        <p:spPr>
          <a:xfrm>
            <a:off x="1295400" y="4752975"/>
            <a:ext cx="762000" cy="454025"/>
          </a:xfrm>
          <a:prstGeom prst="rect">
            <a:avLst/>
          </a:prstGeom>
          <a:ln/>
        </p:spPr>
        <p:style>
          <a:lnRef idx="2">
            <a:schemeClr val="dk1"/>
          </a:lnRef>
          <a:fillRef idx="1">
            <a:schemeClr val="lt1"/>
          </a:fillRef>
          <a:effectRef idx="0">
            <a:schemeClr val="dk1"/>
          </a:effectRef>
          <a:fontRef idx="minor">
            <a:schemeClr val="dk1"/>
          </a:fontRef>
        </p:style>
        <p:txBody>
          <a:bodyPr>
            <a:spAutoFit/>
          </a:bodyPr>
          <a:lstStyle/>
          <a:p>
            <a:r>
              <a:rPr lang="en-US" sz="1100" b="1">
                <a:solidFill>
                  <a:srgbClr val="000000"/>
                </a:solidFill>
                <a:ea typeface="ＭＳ Ｐゴシック" pitchFamily="-64" charset="-128"/>
              </a:rPr>
              <a:t>Raw Data</a:t>
            </a:r>
          </a:p>
        </p:txBody>
      </p:sp>
      <p:grpSp>
        <p:nvGrpSpPr>
          <p:cNvPr id="12" name="Group 213"/>
          <p:cNvGrpSpPr/>
          <p:nvPr/>
        </p:nvGrpSpPr>
        <p:grpSpPr>
          <a:xfrm>
            <a:off x="3429000" y="4724400"/>
            <a:ext cx="609600" cy="336176"/>
            <a:chOff x="1503589" y="3352791"/>
            <a:chExt cx="1011015" cy="688095"/>
          </a:xfrm>
          <a:scene3d>
            <a:camera prst="orthographicFront">
              <a:rot lat="0" lon="0" rev="0"/>
            </a:camera>
            <a:lightRig rig="contrasting" dir="t">
              <a:rot lat="0" lon="0" rev="1200000"/>
            </a:lightRig>
          </a:scene3d>
        </p:grpSpPr>
        <p:sp>
          <p:nvSpPr>
            <p:cNvPr id="215" name="Rounded Rectangle 214"/>
            <p:cNvSpPr/>
            <p:nvPr/>
          </p:nvSpPr>
          <p:spPr>
            <a:xfrm>
              <a:off x="1503589" y="3352791"/>
              <a:ext cx="1011015" cy="688095"/>
            </a:xfrm>
            <a:prstGeom prst="roundRect">
              <a:avLst>
                <a:gd name="adj" fmla="val 10000"/>
              </a:avLst>
            </a:prstGeom>
          </p:spPr>
          <p:style>
            <a:lnRef idx="2">
              <a:schemeClr val="accent2"/>
            </a:lnRef>
            <a:fillRef idx="1">
              <a:schemeClr val="lt1"/>
            </a:fillRef>
            <a:effectRef idx="0">
              <a:schemeClr val="accent2"/>
            </a:effectRef>
            <a:fontRef idx="minor">
              <a:schemeClr val="dk1"/>
            </a:fontRef>
          </p:style>
        </p:sp>
        <p:sp>
          <p:nvSpPr>
            <p:cNvPr id="216" name="Rounded Rectangle 6"/>
            <p:cNvSpPr/>
            <p:nvPr/>
          </p:nvSpPr>
          <p:spPr>
            <a:xfrm>
              <a:off x="1523743" y="3372944"/>
              <a:ext cx="970707" cy="647786"/>
            </a:xfrm>
            <a:prstGeom prst="rect">
              <a:avLst/>
            </a:prstGeom>
          </p:spPr>
          <p:style>
            <a:lnRef idx="2">
              <a:schemeClr val="accent2"/>
            </a:lnRef>
            <a:fillRef idx="1">
              <a:schemeClr val="lt1"/>
            </a:fillRef>
            <a:effectRef idx="0">
              <a:schemeClr val="accent2"/>
            </a:effectRef>
            <a:fontRef idx="minor">
              <a:schemeClr val="dk1"/>
            </a:fontRef>
          </p:style>
          <p:txBody>
            <a:bodyPr lIns="28575" tIns="28575" rIns="28575" bIns="28575" spcCol="1270" anchor="ctr"/>
            <a:lstStyle/>
            <a:p>
              <a:pPr algn="ctr" defTabSz="598341" fontAlgn="auto">
                <a:lnSpc>
                  <a:spcPct val="90000"/>
                </a:lnSpc>
                <a:spcBef>
                  <a:spcPts val="0"/>
                </a:spcBef>
                <a:spcAft>
                  <a:spcPct val="35000"/>
                </a:spcAft>
                <a:defRPr/>
              </a:pPr>
              <a:r>
                <a:rPr lang="en-US" sz="900" b="1" dirty="0"/>
                <a:t>ryo2ascii</a:t>
              </a:r>
              <a:endParaRPr lang="en-US" sz="1100" b="1" dirty="0"/>
            </a:p>
          </p:txBody>
        </p:sp>
      </p:grpSp>
      <p:grpSp>
        <p:nvGrpSpPr>
          <p:cNvPr id="13" name="Group 216"/>
          <p:cNvGrpSpPr/>
          <p:nvPr/>
        </p:nvGrpSpPr>
        <p:grpSpPr>
          <a:xfrm>
            <a:off x="4419600" y="4724400"/>
            <a:ext cx="685800" cy="336176"/>
            <a:chOff x="1503589" y="3352791"/>
            <a:chExt cx="1011015" cy="688095"/>
          </a:xfrm>
          <a:scene3d>
            <a:camera prst="orthographicFront">
              <a:rot lat="0" lon="0" rev="0"/>
            </a:camera>
            <a:lightRig rig="contrasting" dir="t">
              <a:rot lat="0" lon="0" rev="1200000"/>
            </a:lightRig>
          </a:scene3d>
        </p:grpSpPr>
        <p:sp>
          <p:nvSpPr>
            <p:cNvPr id="218" name="Rounded Rectangle 217"/>
            <p:cNvSpPr/>
            <p:nvPr/>
          </p:nvSpPr>
          <p:spPr>
            <a:xfrm>
              <a:off x="1503589" y="3352791"/>
              <a:ext cx="1011015" cy="688095"/>
            </a:xfrm>
            <a:prstGeom prst="roundRect">
              <a:avLst>
                <a:gd name="adj" fmla="val 10000"/>
              </a:avLst>
            </a:prstGeom>
          </p:spPr>
          <p:style>
            <a:lnRef idx="2">
              <a:schemeClr val="accent2"/>
            </a:lnRef>
            <a:fillRef idx="1">
              <a:schemeClr val="lt1"/>
            </a:fillRef>
            <a:effectRef idx="0">
              <a:schemeClr val="accent2"/>
            </a:effectRef>
            <a:fontRef idx="minor">
              <a:schemeClr val="dk1"/>
            </a:fontRef>
          </p:style>
        </p:sp>
        <p:sp>
          <p:nvSpPr>
            <p:cNvPr id="219" name="Rounded Rectangle 6"/>
            <p:cNvSpPr/>
            <p:nvPr/>
          </p:nvSpPr>
          <p:spPr>
            <a:xfrm>
              <a:off x="1523743" y="3372944"/>
              <a:ext cx="970707" cy="647786"/>
            </a:xfrm>
            <a:prstGeom prst="rect">
              <a:avLst/>
            </a:prstGeom>
          </p:spPr>
          <p:style>
            <a:lnRef idx="2">
              <a:schemeClr val="accent2"/>
            </a:lnRef>
            <a:fillRef idx="1">
              <a:schemeClr val="lt1"/>
            </a:fillRef>
            <a:effectRef idx="0">
              <a:schemeClr val="accent2"/>
            </a:effectRef>
            <a:fontRef idx="minor">
              <a:schemeClr val="dk1"/>
            </a:fontRef>
          </p:style>
          <p:txBody>
            <a:bodyPr lIns="28575" tIns="28575" rIns="28575" bIns="28575" spcCol="1270" anchor="ctr"/>
            <a:lstStyle/>
            <a:p>
              <a:pPr algn="ctr" defTabSz="598341" fontAlgn="auto">
                <a:lnSpc>
                  <a:spcPct val="90000"/>
                </a:lnSpc>
                <a:spcBef>
                  <a:spcPts val="0"/>
                </a:spcBef>
                <a:spcAft>
                  <a:spcPct val="35000"/>
                </a:spcAft>
                <a:defRPr/>
              </a:pPr>
              <a:r>
                <a:rPr lang="en-US" sz="1100" b="1" dirty="0"/>
                <a:t>ascii2pos</a:t>
              </a:r>
            </a:p>
          </p:txBody>
        </p:sp>
      </p:grpSp>
      <p:grpSp>
        <p:nvGrpSpPr>
          <p:cNvPr id="14" name="Group 220"/>
          <p:cNvGrpSpPr/>
          <p:nvPr/>
        </p:nvGrpSpPr>
        <p:grpSpPr>
          <a:xfrm>
            <a:off x="5486400" y="4724400"/>
            <a:ext cx="685800" cy="336176"/>
            <a:chOff x="1503589" y="3352791"/>
            <a:chExt cx="1011015" cy="688095"/>
          </a:xfrm>
          <a:scene3d>
            <a:camera prst="orthographicFront">
              <a:rot lat="0" lon="0" rev="0"/>
            </a:camera>
            <a:lightRig rig="contrasting" dir="t">
              <a:rot lat="0" lon="0" rev="1200000"/>
            </a:lightRig>
          </a:scene3d>
        </p:grpSpPr>
        <p:sp>
          <p:nvSpPr>
            <p:cNvPr id="222" name="Rounded Rectangle 221"/>
            <p:cNvSpPr/>
            <p:nvPr/>
          </p:nvSpPr>
          <p:spPr>
            <a:xfrm>
              <a:off x="1503589" y="3352791"/>
              <a:ext cx="1011015" cy="688095"/>
            </a:xfrm>
            <a:prstGeom prst="roundRect">
              <a:avLst>
                <a:gd name="adj" fmla="val 10000"/>
              </a:avLst>
            </a:prstGeom>
          </p:spPr>
          <p:style>
            <a:lnRef idx="2">
              <a:schemeClr val="accent2"/>
            </a:lnRef>
            <a:fillRef idx="1">
              <a:schemeClr val="lt1"/>
            </a:fillRef>
            <a:effectRef idx="0">
              <a:schemeClr val="accent2"/>
            </a:effectRef>
            <a:fontRef idx="minor">
              <a:schemeClr val="dk1"/>
            </a:fontRef>
          </p:style>
        </p:sp>
        <p:sp>
          <p:nvSpPr>
            <p:cNvPr id="223" name="Rounded Rectangle 6"/>
            <p:cNvSpPr/>
            <p:nvPr/>
          </p:nvSpPr>
          <p:spPr>
            <a:xfrm>
              <a:off x="1523743" y="3372944"/>
              <a:ext cx="970707" cy="647786"/>
            </a:xfrm>
            <a:prstGeom prst="rect">
              <a:avLst/>
            </a:prstGeom>
          </p:spPr>
          <p:style>
            <a:lnRef idx="2">
              <a:schemeClr val="accent2"/>
            </a:lnRef>
            <a:fillRef idx="1">
              <a:schemeClr val="lt1"/>
            </a:fillRef>
            <a:effectRef idx="0">
              <a:schemeClr val="accent2"/>
            </a:effectRef>
            <a:fontRef idx="minor">
              <a:schemeClr val="dk1"/>
            </a:fontRef>
          </p:style>
          <p:txBody>
            <a:bodyPr lIns="28575" tIns="28575" rIns="28575" bIns="28575" spcCol="1270" anchor="ctr"/>
            <a:lstStyle/>
            <a:p>
              <a:pPr algn="ctr" defTabSz="598341" fontAlgn="auto">
                <a:lnSpc>
                  <a:spcPct val="90000"/>
                </a:lnSpc>
                <a:spcBef>
                  <a:spcPts val="0"/>
                </a:spcBef>
                <a:spcAft>
                  <a:spcPct val="35000"/>
                </a:spcAft>
                <a:defRPr/>
              </a:pPr>
              <a:r>
                <a:rPr lang="en-US" sz="1100" b="1" dirty="0"/>
                <a:t>Single Station</a:t>
              </a:r>
            </a:p>
          </p:txBody>
        </p:sp>
      </p:grpSp>
      <p:grpSp>
        <p:nvGrpSpPr>
          <p:cNvPr id="17" name="Group 223"/>
          <p:cNvGrpSpPr/>
          <p:nvPr/>
        </p:nvGrpSpPr>
        <p:grpSpPr>
          <a:xfrm>
            <a:off x="6553200" y="4648200"/>
            <a:ext cx="762000" cy="457200"/>
            <a:chOff x="1503589" y="3352791"/>
            <a:chExt cx="1011015" cy="688095"/>
          </a:xfrm>
          <a:noFill/>
          <a:scene3d>
            <a:camera prst="orthographicFront">
              <a:rot lat="0" lon="0" rev="0"/>
            </a:camera>
            <a:lightRig rig="contrasting" dir="t">
              <a:rot lat="0" lon="0" rev="1200000"/>
            </a:lightRig>
          </a:scene3d>
        </p:grpSpPr>
        <p:sp>
          <p:nvSpPr>
            <p:cNvPr id="225" name="Rounded Rectangle 224"/>
            <p:cNvSpPr/>
            <p:nvPr/>
          </p:nvSpPr>
          <p:spPr>
            <a:xfrm>
              <a:off x="1503589" y="3352791"/>
              <a:ext cx="1011015" cy="688095"/>
            </a:xfrm>
            <a:prstGeom prst="roundRect">
              <a:avLst>
                <a:gd name="adj" fmla="val 10000"/>
              </a:avLst>
            </a:prstGeom>
            <a:ln/>
          </p:spPr>
          <p:style>
            <a:lnRef idx="2">
              <a:schemeClr val="accent3"/>
            </a:lnRef>
            <a:fillRef idx="1">
              <a:schemeClr val="lt1"/>
            </a:fillRef>
            <a:effectRef idx="0">
              <a:schemeClr val="accent3"/>
            </a:effectRef>
            <a:fontRef idx="minor">
              <a:schemeClr val="dk1"/>
            </a:fontRef>
          </p:style>
        </p:sp>
        <p:sp>
          <p:nvSpPr>
            <p:cNvPr id="226" name="Rounded Rectangle 6"/>
            <p:cNvSpPr/>
            <p:nvPr/>
          </p:nvSpPr>
          <p:spPr>
            <a:xfrm>
              <a:off x="1523743" y="3372944"/>
              <a:ext cx="970707" cy="647786"/>
            </a:xfrm>
            <a:prstGeom prst="rect">
              <a:avLst/>
            </a:prstGeom>
            <a:ln/>
          </p:spPr>
          <p:style>
            <a:lnRef idx="2">
              <a:schemeClr val="accent3"/>
            </a:lnRef>
            <a:fillRef idx="1">
              <a:schemeClr val="lt1"/>
            </a:fillRef>
            <a:effectRef idx="0">
              <a:schemeClr val="accent3"/>
            </a:effectRef>
            <a:fontRef idx="minor">
              <a:schemeClr val="dk1"/>
            </a:fontRef>
          </p:style>
          <p:txBody>
            <a:bodyPr lIns="28575" tIns="28575" rIns="28575" bIns="28575" spcCol="1270" anchor="ctr"/>
            <a:lstStyle/>
            <a:p>
              <a:pPr algn="ctr" defTabSz="598341" fontAlgn="auto">
                <a:lnSpc>
                  <a:spcPct val="90000"/>
                </a:lnSpc>
                <a:spcBef>
                  <a:spcPts val="0"/>
                </a:spcBef>
                <a:spcAft>
                  <a:spcPct val="35000"/>
                </a:spcAft>
                <a:defRPr/>
              </a:pPr>
              <a:r>
                <a:rPr lang="en-US" sz="1100" b="1" dirty="0"/>
                <a:t>RDAHMM Filter</a:t>
              </a:r>
            </a:p>
          </p:txBody>
        </p:sp>
      </p:grpSp>
      <p:cxnSp>
        <p:nvCxnSpPr>
          <p:cNvPr id="228" name="Straight Arrow Connector 227"/>
          <p:cNvCxnSpPr>
            <a:cxnSpLocks noChangeShapeType="1"/>
          </p:cNvCxnSpPr>
          <p:nvPr/>
        </p:nvCxnSpPr>
        <p:spPr bwMode="auto">
          <a:xfrm>
            <a:off x="3048000" y="4892675"/>
            <a:ext cx="381000" cy="1588"/>
          </a:xfrm>
          <a:prstGeom prst="straightConnector1">
            <a:avLst/>
          </a:prstGeom>
          <a:noFill/>
          <a:ln w="25400">
            <a:solidFill>
              <a:schemeClr val="accent1"/>
            </a:solidFill>
            <a:round/>
            <a:headEnd/>
            <a:tailEnd type="triangle" w="med" len="lg"/>
          </a:ln>
          <a:effectLst>
            <a:outerShdw blurRad="63500" dist="20000" dir="5400000" rotWithShape="0">
              <a:srgbClr val="000000">
                <a:alpha val="37999"/>
              </a:srgbClr>
            </a:outerShdw>
          </a:effectLst>
        </p:spPr>
      </p:cxnSp>
      <p:cxnSp>
        <p:nvCxnSpPr>
          <p:cNvPr id="233" name="Straight Arrow Connector 232"/>
          <p:cNvCxnSpPr>
            <a:cxnSpLocks noChangeShapeType="1"/>
          </p:cNvCxnSpPr>
          <p:nvPr/>
        </p:nvCxnSpPr>
        <p:spPr bwMode="auto">
          <a:xfrm>
            <a:off x="4038600" y="4892675"/>
            <a:ext cx="381000" cy="1588"/>
          </a:xfrm>
          <a:prstGeom prst="straightConnector1">
            <a:avLst/>
          </a:prstGeom>
          <a:noFill/>
          <a:ln w="25400">
            <a:solidFill>
              <a:schemeClr val="accent1"/>
            </a:solidFill>
            <a:round/>
            <a:headEnd/>
            <a:tailEnd type="triangle" w="med" len="lg"/>
          </a:ln>
          <a:effectLst>
            <a:outerShdw blurRad="63500" dist="20000" dir="5400000" rotWithShape="0">
              <a:srgbClr val="000000">
                <a:alpha val="37999"/>
              </a:srgbClr>
            </a:outerShdw>
          </a:effectLst>
        </p:spPr>
      </p:cxnSp>
      <p:cxnSp>
        <p:nvCxnSpPr>
          <p:cNvPr id="236" name="Straight Arrow Connector 235"/>
          <p:cNvCxnSpPr>
            <a:cxnSpLocks noChangeShapeType="1"/>
          </p:cNvCxnSpPr>
          <p:nvPr/>
        </p:nvCxnSpPr>
        <p:spPr bwMode="auto">
          <a:xfrm>
            <a:off x="5091113" y="4892675"/>
            <a:ext cx="409575" cy="1588"/>
          </a:xfrm>
          <a:prstGeom prst="straightConnector1">
            <a:avLst/>
          </a:prstGeom>
          <a:noFill/>
          <a:ln w="25400">
            <a:solidFill>
              <a:schemeClr val="accent1"/>
            </a:solidFill>
            <a:round/>
            <a:headEnd/>
            <a:tailEnd type="triangle" w="med" len="lg"/>
          </a:ln>
          <a:effectLst>
            <a:outerShdw blurRad="63500" dist="20000" dir="5400000" rotWithShape="0">
              <a:srgbClr val="000000">
                <a:alpha val="37999"/>
              </a:srgbClr>
            </a:outerShdw>
          </a:effectLst>
        </p:spPr>
      </p:cxnSp>
      <p:cxnSp>
        <p:nvCxnSpPr>
          <p:cNvPr id="239" name="Straight Arrow Connector 238"/>
          <p:cNvCxnSpPr>
            <a:cxnSpLocks noChangeShapeType="1"/>
          </p:cNvCxnSpPr>
          <p:nvPr/>
        </p:nvCxnSpPr>
        <p:spPr bwMode="auto">
          <a:xfrm flipV="1">
            <a:off x="6157913" y="4876800"/>
            <a:ext cx="411162" cy="15875"/>
          </a:xfrm>
          <a:prstGeom prst="straightConnector1">
            <a:avLst/>
          </a:prstGeom>
          <a:noFill/>
          <a:ln w="25400">
            <a:solidFill>
              <a:schemeClr val="accent1"/>
            </a:solidFill>
            <a:round/>
            <a:headEnd/>
            <a:tailEnd type="triangle" w="med" len="lg"/>
          </a:ln>
          <a:effectLst>
            <a:outerShdw blurRad="63500" dist="20000" dir="5400000" rotWithShape="0">
              <a:srgbClr val="000000">
                <a:alpha val="37999"/>
              </a:srgbClr>
            </a:outerShdw>
          </a:effectLst>
        </p:spPr>
      </p:cxnSp>
      <p:cxnSp>
        <p:nvCxnSpPr>
          <p:cNvPr id="242" name="Straight Arrow Connector 241"/>
          <p:cNvCxnSpPr>
            <a:cxnSpLocks noChangeShapeType="1"/>
            <a:stCxn id="213" idx="3"/>
          </p:cNvCxnSpPr>
          <p:nvPr/>
        </p:nvCxnSpPr>
        <p:spPr bwMode="auto">
          <a:xfrm>
            <a:off x="2070100" y="4979988"/>
            <a:ext cx="393700" cy="9525"/>
          </a:xfrm>
          <a:prstGeom prst="straightConnector1">
            <a:avLst/>
          </a:prstGeom>
          <a:noFill/>
          <a:ln w="25400">
            <a:solidFill>
              <a:schemeClr val="accent1"/>
            </a:solidFill>
            <a:round/>
            <a:headEnd/>
            <a:tailEnd type="triangle" w="med" len="lg"/>
          </a:ln>
          <a:effectLst>
            <a:outerShdw blurRad="63500" dist="20000" dir="5400000" rotWithShape="0">
              <a:srgbClr val="000000">
                <a:alpha val="37999"/>
              </a:srgbClr>
            </a:outerShdw>
          </a:effectLst>
        </p:spPr>
      </p:cxnSp>
      <p:sp>
        <p:nvSpPr>
          <p:cNvPr id="246" name="TextBox 245"/>
          <p:cNvSpPr txBox="1">
            <a:spLocks noChangeArrowheads="1"/>
          </p:cNvSpPr>
          <p:nvPr/>
        </p:nvSpPr>
        <p:spPr bwMode="auto">
          <a:xfrm>
            <a:off x="762000" y="6473825"/>
            <a:ext cx="7315200" cy="304800"/>
          </a:xfrm>
          <a:prstGeom prst="rect">
            <a:avLst/>
          </a:prstGeom>
          <a:solidFill>
            <a:schemeClr val="bg1"/>
          </a:solidFill>
          <a:ln w="9525">
            <a:noFill/>
            <a:miter lim="800000"/>
            <a:headEnd/>
            <a:tailEnd/>
          </a:ln>
        </p:spPr>
        <p:txBody>
          <a:bodyPr>
            <a:spAutoFit/>
          </a:bodyPr>
          <a:lstStyle/>
          <a:p>
            <a:r>
              <a:rPr lang="en-US" sz="1400" b="1">
                <a:latin typeface="Calibri" pitchFamily="-106" charset="0"/>
              </a:rPr>
              <a:t>A Complete Sensor Message Processing Path, including a data analysis application.</a:t>
            </a:r>
            <a:endParaRPr lang="en-US" sz="1200" b="1">
              <a:latin typeface="Calibri" pitchFamily="-106" charset="0"/>
            </a:endParaRPr>
          </a:p>
        </p:txBody>
      </p:sp>
      <p:sp>
        <p:nvSpPr>
          <p:cNvPr id="90" name="Line Callout 2 89"/>
          <p:cNvSpPr/>
          <p:nvPr/>
        </p:nvSpPr>
        <p:spPr>
          <a:xfrm rot="5400000">
            <a:off x="3009900" y="4457700"/>
            <a:ext cx="228600" cy="1828800"/>
          </a:xfrm>
          <a:prstGeom prst="borderCallout2">
            <a:avLst>
              <a:gd name="adj1" fmla="val 16369"/>
              <a:gd name="adj2" fmla="val -1666"/>
              <a:gd name="adj3" fmla="val 49702"/>
              <a:gd name="adj4" fmla="val -2708"/>
              <a:gd name="adj5" fmla="val 49405"/>
              <a:gd name="adj6" fmla="val -160001"/>
            </a:avLst>
          </a:prstGeom>
        </p:spPr>
        <p:style>
          <a:lnRef idx="2">
            <a:schemeClr val="accent1"/>
          </a:lnRef>
          <a:fillRef idx="1">
            <a:schemeClr val="lt1"/>
          </a:fillRef>
          <a:effectRef idx="0">
            <a:schemeClr val="accent1"/>
          </a:effectRef>
          <a:fontRef idx="minor">
            <a:schemeClr val="dk1"/>
          </a:fontRef>
        </p:style>
        <p:txBody>
          <a:bodyPr vert="vert270" anchor="ctr"/>
          <a:lstStyle/>
          <a:p>
            <a:pPr algn="ctr" fontAlgn="auto">
              <a:spcBef>
                <a:spcPts val="0"/>
              </a:spcBef>
              <a:spcAft>
                <a:spcPts val="0"/>
              </a:spcAft>
              <a:defRPr/>
            </a:pPr>
            <a:r>
              <a:rPr lang="en-US" sz="1100" dirty="0"/>
              <a:t>/SOPAC/GPS/CRTN01/RYO</a:t>
            </a:r>
          </a:p>
        </p:txBody>
      </p:sp>
      <p:sp>
        <p:nvSpPr>
          <p:cNvPr id="94" name="Line Callout 2 93"/>
          <p:cNvSpPr/>
          <p:nvPr/>
        </p:nvSpPr>
        <p:spPr>
          <a:xfrm rot="5400000">
            <a:off x="4000500" y="4762500"/>
            <a:ext cx="228600" cy="1828800"/>
          </a:xfrm>
          <a:prstGeom prst="borderCallout2">
            <a:avLst>
              <a:gd name="adj1" fmla="val 16369"/>
              <a:gd name="adj2" fmla="val -1666"/>
              <a:gd name="adj3" fmla="val 49702"/>
              <a:gd name="adj4" fmla="val -2708"/>
              <a:gd name="adj5" fmla="val 49405"/>
              <a:gd name="adj6" fmla="val -296001"/>
            </a:avLst>
          </a:prstGeom>
        </p:spPr>
        <p:style>
          <a:lnRef idx="2">
            <a:schemeClr val="accent1"/>
          </a:lnRef>
          <a:fillRef idx="1">
            <a:schemeClr val="lt1"/>
          </a:fillRef>
          <a:effectRef idx="0">
            <a:schemeClr val="accent1"/>
          </a:effectRef>
          <a:fontRef idx="minor">
            <a:schemeClr val="dk1"/>
          </a:fontRef>
        </p:style>
        <p:txBody>
          <a:bodyPr vert="vert270" anchor="ctr"/>
          <a:lstStyle/>
          <a:p>
            <a:pPr algn="ctr" fontAlgn="auto">
              <a:spcBef>
                <a:spcPts val="0"/>
              </a:spcBef>
              <a:spcAft>
                <a:spcPts val="0"/>
              </a:spcAft>
              <a:defRPr/>
            </a:pPr>
            <a:r>
              <a:rPr lang="en-US" sz="1100" dirty="0"/>
              <a:t>/SOPAC/GPS/CRTN01/ASCII</a:t>
            </a:r>
          </a:p>
        </p:txBody>
      </p:sp>
      <p:sp>
        <p:nvSpPr>
          <p:cNvPr id="95" name="Line Callout 2 94"/>
          <p:cNvSpPr/>
          <p:nvPr/>
        </p:nvSpPr>
        <p:spPr>
          <a:xfrm rot="5400000">
            <a:off x="5067300" y="5067300"/>
            <a:ext cx="228600" cy="1828800"/>
          </a:xfrm>
          <a:prstGeom prst="borderCallout2">
            <a:avLst>
              <a:gd name="adj1" fmla="val 16369"/>
              <a:gd name="adj2" fmla="val -1666"/>
              <a:gd name="adj3" fmla="val 49702"/>
              <a:gd name="adj4" fmla="val -2708"/>
              <a:gd name="adj5" fmla="val 49860"/>
              <a:gd name="adj6" fmla="val -427232"/>
            </a:avLst>
          </a:prstGeom>
        </p:spPr>
        <p:style>
          <a:lnRef idx="2">
            <a:schemeClr val="accent1"/>
          </a:lnRef>
          <a:fillRef idx="1">
            <a:schemeClr val="lt1"/>
          </a:fillRef>
          <a:effectRef idx="0">
            <a:schemeClr val="accent1"/>
          </a:effectRef>
          <a:fontRef idx="minor">
            <a:schemeClr val="dk1"/>
          </a:fontRef>
        </p:style>
        <p:txBody>
          <a:bodyPr vert="vert270" anchor="ctr"/>
          <a:lstStyle/>
          <a:p>
            <a:pPr algn="ctr" fontAlgn="auto">
              <a:spcBef>
                <a:spcPts val="0"/>
              </a:spcBef>
              <a:spcAft>
                <a:spcPts val="0"/>
              </a:spcAft>
              <a:defRPr/>
            </a:pPr>
            <a:r>
              <a:rPr lang="en-US" sz="1100" dirty="0"/>
              <a:t>/SOPAC/GPS/CRTN01/POS</a:t>
            </a:r>
          </a:p>
        </p:txBody>
      </p:sp>
      <p:sp>
        <p:nvSpPr>
          <p:cNvPr id="106" name="Line Callout 2 105"/>
          <p:cNvSpPr/>
          <p:nvPr/>
        </p:nvSpPr>
        <p:spPr>
          <a:xfrm rot="5400000">
            <a:off x="6168737" y="5330536"/>
            <a:ext cx="228600" cy="1911927"/>
          </a:xfrm>
          <a:prstGeom prst="borderCallout2">
            <a:avLst>
              <a:gd name="adj1" fmla="val 16369"/>
              <a:gd name="adj2" fmla="val -1666"/>
              <a:gd name="adj3" fmla="val 49702"/>
              <a:gd name="adj4" fmla="val -2708"/>
              <a:gd name="adj5" fmla="val 49406"/>
              <a:gd name="adj6" fmla="val -567199"/>
            </a:avLst>
          </a:prstGeom>
        </p:spPr>
        <p:style>
          <a:lnRef idx="2">
            <a:schemeClr val="accent1"/>
          </a:lnRef>
          <a:fillRef idx="1">
            <a:schemeClr val="lt1"/>
          </a:fillRef>
          <a:effectRef idx="0">
            <a:schemeClr val="accent1"/>
          </a:effectRef>
          <a:fontRef idx="minor">
            <a:schemeClr val="dk1"/>
          </a:fontRef>
        </p:style>
        <p:txBody>
          <a:bodyPr vert="vert270" anchor="ctr"/>
          <a:lstStyle/>
          <a:p>
            <a:pPr algn="ctr" fontAlgn="auto">
              <a:spcBef>
                <a:spcPts val="0"/>
              </a:spcBef>
              <a:spcAft>
                <a:spcPts val="0"/>
              </a:spcAft>
              <a:defRPr/>
            </a:pPr>
            <a:r>
              <a:rPr lang="en-US" sz="1100" dirty="0"/>
              <a:t>/SOPAC/GPS/CRTN01/DSME</a:t>
            </a:r>
          </a:p>
        </p:txBody>
      </p:sp>
      <p:sp>
        <p:nvSpPr>
          <p:cNvPr id="66620" name="TextBox 109"/>
          <p:cNvSpPr txBox="1">
            <a:spLocks noChangeArrowheads="1"/>
          </p:cNvSpPr>
          <p:nvPr/>
        </p:nvSpPr>
        <p:spPr bwMode="auto">
          <a:xfrm>
            <a:off x="381000" y="3319463"/>
            <a:ext cx="1219200" cy="260350"/>
          </a:xfrm>
          <a:prstGeom prst="rect">
            <a:avLst/>
          </a:prstGeom>
          <a:noFill/>
          <a:ln w="9525">
            <a:noFill/>
            <a:miter lim="800000"/>
            <a:headEnd/>
            <a:tailEnd/>
          </a:ln>
        </p:spPr>
        <p:txBody>
          <a:bodyPr>
            <a:spAutoFit/>
          </a:bodyPr>
          <a:lstStyle/>
          <a:p>
            <a:r>
              <a:rPr lang="en-US" sz="1100" b="1">
                <a:latin typeface="Calibri" pitchFamily="-106" charset="0"/>
              </a:rPr>
              <a:t>GPS Networks</a:t>
            </a:r>
          </a:p>
        </p:txBody>
      </p:sp>
      <p:sp>
        <p:nvSpPr>
          <p:cNvPr id="109" name="Flowchart: Connector 108"/>
          <p:cNvSpPr/>
          <p:nvPr/>
        </p:nvSpPr>
        <p:spPr>
          <a:xfrm>
            <a:off x="6172200" y="2819400"/>
            <a:ext cx="152400" cy="152400"/>
          </a:xfrm>
          <a:prstGeom prst="flowChartConnector">
            <a:avLst/>
          </a:prstGeom>
          <a:ln/>
        </p:spPr>
        <p:style>
          <a:lnRef idx="2">
            <a:schemeClr val="accent1"/>
          </a:lnRef>
          <a:fillRef idx="1">
            <a:schemeClr val="lt1"/>
          </a:fillRef>
          <a:effectRef idx="0">
            <a:schemeClr val="accent1"/>
          </a:effectRef>
          <a:fontRef idx="minor">
            <a:schemeClr val="dk1"/>
          </a:fontRef>
        </p:style>
        <p:txBody>
          <a:bodyPr anchor="ctr"/>
          <a:lstStyle/>
          <a:p>
            <a:pPr algn="ctr"/>
            <a:endParaRPr lang="en-US">
              <a:solidFill>
                <a:srgbClr val="000000"/>
              </a:solidFill>
              <a:ea typeface="ＭＳ Ｐゴシック" pitchFamily="-64" charset="-128"/>
            </a:endParaRPr>
          </a:p>
        </p:txBody>
      </p:sp>
      <p:sp>
        <p:nvSpPr>
          <p:cNvPr id="114" name="Flowchart: Connector 113"/>
          <p:cNvSpPr/>
          <p:nvPr/>
        </p:nvSpPr>
        <p:spPr>
          <a:xfrm>
            <a:off x="6248400" y="2819400"/>
            <a:ext cx="152400" cy="152400"/>
          </a:xfrm>
          <a:prstGeom prst="flowChartConnector">
            <a:avLst/>
          </a:prstGeom>
          <a:ln/>
        </p:spPr>
        <p:style>
          <a:lnRef idx="2">
            <a:schemeClr val="accent1"/>
          </a:lnRef>
          <a:fillRef idx="1">
            <a:schemeClr val="lt1"/>
          </a:fillRef>
          <a:effectRef idx="0">
            <a:schemeClr val="accent1"/>
          </a:effectRef>
          <a:fontRef idx="minor">
            <a:schemeClr val="dk1"/>
          </a:fontRef>
        </p:style>
        <p:txBody>
          <a:bodyPr anchor="ctr"/>
          <a:lstStyle/>
          <a:p>
            <a:pPr algn="ctr"/>
            <a:endParaRPr lang="en-US">
              <a:solidFill>
                <a:srgbClr val="000000"/>
              </a:solidFill>
              <a:ea typeface="ＭＳ Ｐゴシック" pitchFamily="-64" charset="-128"/>
            </a:endParaRPr>
          </a:p>
        </p:txBody>
      </p:sp>
      <p:sp>
        <p:nvSpPr>
          <p:cNvPr id="103" name="TextBox 102"/>
          <p:cNvSpPr txBox="1"/>
          <p:nvPr/>
        </p:nvSpPr>
        <p:spPr>
          <a:xfrm>
            <a:off x="7543800" y="4953000"/>
            <a:ext cx="1583126" cy="1200329"/>
          </a:xfrm>
          <a:prstGeom prst="rect">
            <a:avLst/>
          </a:prstGeom>
          <a:noFill/>
        </p:spPr>
        <p:txBody>
          <a:bodyPr wrap="none" rtlCol="0">
            <a:spAutoFit/>
          </a:bodyPr>
          <a:lstStyle/>
          <a:p>
            <a:r>
              <a:rPr lang="en-US" sz="2400" b="1" dirty="0" smtClean="0"/>
              <a:t>Broker and</a:t>
            </a:r>
            <a:br>
              <a:rPr lang="en-US" sz="2400" b="1" dirty="0" smtClean="0"/>
            </a:br>
            <a:r>
              <a:rPr lang="en-US" sz="2400" b="1" dirty="0" smtClean="0"/>
              <a:t>services in</a:t>
            </a:r>
          </a:p>
          <a:p>
            <a:r>
              <a:rPr lang="en-US" sz="2400" b="1" dirty="0" smtClean="0"/>
              <a:t>the cloud</a:t>
            </a:r>
            <a:endParaRPr lang="en-US" sz="2400" b="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Rectangle 5"/>
          <p:cNvSpPr>
            <a:spLocks noChangeArrowheads="1"/>
          </p:cNvSpPr>
          <p:nvPr/>
        </p:nvSpPr>
        <p:spPr bwMode="auto">
          <a:xfrm>
            <a:off x="3200400" y="1600200"/>
            <a:ext cx="2819400" cy="685800"/>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pPr algn="ctr">
              <a:defRPr/>
            </a:pPr>
            <a:r>
              <a:rPr lang="en-US">
                <a:solidFill>
                  <a:srgbClr val="FFFFFF"/>
                </a:solidFill>
                <a:latin typeface="Arial" charset="0"/>
                <a:ea typeface="ＭＳ Ｐゴシック" charset="-128"/>
                <a:cs typeface="ＭＳ Ｐゴシック" charset="-128"/>
              </a:rPr>
              <a:t>Portlets + Client Stubs</a:t>
            </a:r>
          </a:p>
        </p:txBody>
      </p:sp>
      <p:sp>
        <p:nvSpPr>
          <p:cNvPr id="10246" name="Rectangle 6"/>
          <p:cNvSpPr>
            <a:spLocks noChangeArrowheads="1"/>
          </p:cNvSpPr>
          <p:nvPr/>
        </p:nvSpPr>
        <p:spPr bwMode="auto">
          <a:xfrm>
            <a:off x="1143000" y="3429000"/>
            <a:ext cx="1600200" cy="838200"/>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pPr algn="ctr">
              <a:defRPr/>
            </a:pPr>
            <a:r>
              <a:rPr lang="en-US">
                <a:solidFill>
                  <a:srgbClr val="FFFFFF"/>
                </a:solidFill>
                <a:latin typeface="Arial" charset="0"/>
                <a:ea typeface="ＭＳ Ｐゴシック" charset="-128"/>
                <a:cs typeface="ＭＳ Ｐゴシック" charset="-128"/>
              </a:rPr>
              <a:t>DB Service </a:t>
            </a:r>
          </a:p>
        </p:txBody>
      </p:sp>
      <p:sp>
        <p:nvSpPr>
          <p:cNvPr id="23560" name="Text Box 7"/>
          <p:cNvSpPr txBox="1">
            <a:spLocks noChangeArrowheads="1"/>
          </p:cNvSpPr>
          <p:nvPr/>
        </p:nvSpPr>
        <p:spPr bwMode="auto">
          <a:xfrm>
            <a:off x="1219200" y="4572000"/>
            <a:ext cx="781050" cy="366713"/>
          </a:xfrm>
          <a:prstGeom prst="rect">
            <a:avLst/>
          </a:prstGeom>
          <a:noFill/>
          <a:ln w="9525">
            <a:noFill/>
            <a:miter lim="800000"/>
            <a:headEnd/>
            <a:tailEnd/>
          </a:ln>
        </p:spPr>
        <p:txBody>
          <a:bodyPr wrap="none">
            <a:spAutoFit/>
          </a:bodyPr>
          <a:lstStyle/>
          <a:p>
            <a:r>
              <a:rPr lang="en-US"/>
              <a:t>JDBC</a:t>
            </a:r>
          </a:p>
        </p:txBody>
      </p:sp>
      <p:sp>
        <p:nvSpPr>
          <p:cNvPr id="23561" name="Line 8"/>
          <p:cNvSpPr>
            <a:spLocks noChangeShapeType="1"/>
          </p:cNvSpPr>
          <p:nvPr/>
        </p:nvSpPr>
        <p:spPr bwMode="auto">
          <a:xfrm flipH="1">
            <a:off x="1828800" y="2514600"/>
            <a:ext cx="1752600" cy="685800"/>
          </a:xfrm>
          <a:prstGeom prst="line">
            <a:avLst/>
          </a:prstGeom>
          <a:noFill/>
          <a:ln w="9525">
            <a:solidFill>
              <a:schemeClr val="tx1"/>
            </a:solidFill>
            <a:round/>
            <a:headEnd/>
            <a:tailEnd type="arrow" w="med" len="med"/>
          </a:ln>
        </p:spPr>
        <p:txBody>
          <a:bodyPr/>
          <a:lstStyle/>
          <a:p>
            <a:endParaRPr lang="en-US"/>
          </a:p>
        </p:txBody>
      </p:sp>
      <p:sp>
        <p:nvSpPr>
          <p:cNvPr id="23562" name="Line 9"/>
          <p:cNvSpPr>
            <a:spLocks noChangeShapeType="1"/>
          </p:cNvSpPr>
          <p:nvPr/>
        </p:nvSpPr>
        <p:spPr bwMode="auto">
          <a:xfrm flipV="1">
            <a:off x="2057400" y="2514600"/>
            <a:ext cx="1676400" cy="685800"/>
          </a:xfrm>
          <a:prstGeom prst="line">
            <a:avLst/>
          </a:prstGeom>
          <a:noFill/>
          <a:ln w="9525">
            <a:solidFill>
              <a:schemeClr val="tx1"/>
            </a:solidFill>
            <a:round/>
            <a:headEnd/>
            <a:tailEnd type="arrow" w="med" len="med"/>
          </a:ln>
        </p:spPr>
        <p:txBody>
          <a:bodyPr/>
          <a:lstStyle/>
          <a:p>
            <a:endParaRPr lang="en-US"/>
          </a:p>
        </p:txBody>
      </p:sp>
      <p:sp>
        <p:nvSpPr>
          <p:cNvPr id="10250" name="AutoShape 10"/>
          <p:cNvSpPr>
            <a:spLocks noChangeArrowheads="1"/>
          </p:cNvSpPr>
          <p:nvPr/>
        </p:nvSpPr>
        <p:spPr bwMode="auto">
          <a:xfrm>
            <a:off x="1600200" y="5257800"/>
            <a:ext cx="762000" cy="914400"/>
          </a:xfrm>
          <a:prstGeom prst="can">
            <a:avLst>
              <a:gd name="adj" fmla="val 30000"/>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pPr algn="ctr">
              <a:defRPr/>
            </a:pPr>
            <a:r>
              <a:rPr lang="en-US">
                <a:solidFill>
                  <a:srgbClr val="FFFFFF"/>
                </a:solidFill>
                <a:latin typeface="Arial" charset="0"/>
                <a:ea typeface="ＭＳ Ｐゴシック" charset="-128"/>
                <a:cs typeface="ＭＳ Ｐゴシック" charset="-128"/>
              </a:rPr>
              <a:t>DB</a:t>
            </a:r>
          </a:p>
        </p:txBody>
      </p:sp>
      <p:sp>
        <p:nvSpPr>
          <p:cNvPr id="10251" name="Rectangle 11"/>
          <p:cNvSpPr>
            <a:spLocks noChangeArrowheads="1"/>
          </p:cNvSpPr>
          <p:nvPr/>
        </p:nvSpPr>
        <p:spPr bwMode="auto">
          <a:xfrm>
            <a:off x="3733800" y="3429000"/>
            <a:ext cx="1600200" cy="838200"/>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pPr algn="ctr">
              <a:defRPr/>
            </a:pPr>
            <a:r>
              <a:rPr lang="en-US">
                <a:solidFill>
                  <a:srgbClr val="FFFFFF"/>
                </a:solidFill>
                <a:latin typeface="Arial" charset="0"/>
                <a:ea typeface="ＭＳ Ｐゴシック" charset="-128"/>
                <a:cs typeface="ＭＳ Ｐゴシック" charset="-128"/>
              </a:rPr>
              <a:t>Job Sub/Mon </a:t>
            </a:r>
          </a:p>
          <a:p>
            <a:pPr algn="ctr">
              <a:defRPr/>
            </a:pPr>
            <a:r>
              <a:rPr lang="en-US">
                <a:solidFill>
                  <a:srgbClr val="FFFFFF"/>
                </a:solidFill>
                <a:latin typeface="Arial" charset="0"/>
                <a:ea typeface="ＭＳ Ｐゴシック" charset="-128"/>
                <a:cs typeface="ＭＳ Ｐゴシック" charset="-128"/>
              </a:rPr>
              <a:t>And File</a:t>
            </a:r>
          </a:p>
          <a:p>
            <a:pPr algn="ctr">
              <a:defRPr/>
            </a:pPr>
            <a:r>
              <a:rPr lang="en-US">
                <a:solidFill>
                  <a:srgbClr val="FFFFFF"/>
                </a:solidFill>
                <a:latin typeface="Arial" charset="0"/>
                <a:ea typeface="ＭＳ Ｐゴシック" charset="-128"/>
                <a:cs typeface="ＭＳ Ｐゴシック" charset="-128"/>
              </a:rPr>
              <a:t>Services</a:t>
            </a:r>
          </a:p>
        </p:txBody>
      </p:sp>
      <p:sp>
        <p:nvSpPr>
          <p:cNvPr id="23569" name="Line 12"/>
          <p:cNvSpPr>
            <a:spLocks noChangeShapeType="1"/>
          </p:cNvSpPr>
          <p:nvPr/>
        </p:nvSpPr>
        <p:spPr bwMode="auto">
          <a:xfrm>
            <a:off x="4267200" y="2514600"/>
            <a:ext cx="1588" cy="685800"/>
          </a:xfrm>
          <a:prstGeom prst="line">
            <a:avLst/>
          </a:prstGeom>
          <a:noFill/>
          <a:ln w="9525">
            <a:solidFill>
              <a:schemeClr val="tx1"/>
            </a:solidFill>
            <a:round/>
            <a:headEnd type="arrow" w="med" len="med"/>
            <a:tailEnd/>
          </a:ln>
        </p:spPr>
        <p:txBody>
          <a:bodyPr/>
          <a:lstStyle/>
          <a:p>
            <a:endParaRPr lang="en-US"/>
          </a:p>
        </p:txBody>
      </p:sp>
      <p:sp>
        <p:nvSpPr>
          <p:cNvPr id="23570" name="Line 13"/>
          <p:cNvSpPr>
            <a:spLocks noChangeShapeType="1"/>
          </p:cNvSpPr>
          <p:nvPr/>
        </p:nvSpPr>
        <p:spPr bwMode="auto">
          <a:xfrm flipH="1" flipV="1">
            <a:off x="4191000" y="2514600"/>
            <a:ext cx="1588" cy="685800"/>
          </a:xfrm>
          <a:prstGeom prst="line">
            <a:avLst/>
          </a:prstGeom>
          <a:noFill/>
          <a:ln w="9525">
            <a:solidFill>
              <a:schemeClr val="tx1"/>
            </a:solidFill>
            <a:round/>
            <a:headEnd type="arrow" w="med" len="med"/>
            <a:tailEnd/>
          </a:ln>
        </p:spPr>
        <p:txBody>
          <a:bodyPr/>
          <a:lstStyle/>
          <a:p>
            <a:endParaRPr lang="en-US"/>
          </a:p>
        </p:txBody>
      </p:sp>
      <p:sp>
        <p:nvSpPr>
          <p:cNvPr id="23571" name="Line 14"/>
          <p:cNvSpPr>
            <a:spLocks noChangeShapeType="1"/>
          </p:cNvSpPr>
          <p:nvPr/>
        </p:nvSpPr>
        <p:spPr bwMode="auto">
          <a:xfrm>
            <a:off x="2743200" y="3733800"/>
            <a:ext cx="990600" cy="1588"/>
          </a:xfrm>
          <a:prstGeom prst="line">
            <a:avLst/>
          </a:prstGeom>
          <a:noFill/>
          <a:ln w="9525">
            <a:solidFill>
              <a:schemeClr val="tx1"/>
            </a:solidFill>
            <a:round/>
            <a:headEnd/>
            <a:tailEnd type="arrow" w="med" len="med"/>
          </a:ln>
        </p:spPr>
        <p:txBody>
          <a:bodyPr/>
          <a:lstStyle/>
          <a:p>
            <a:endParaRPr lang="en-US"/>
          </a:p>
        </p:txBody>
      </p:sp>
      <p:sp>
        <p:nvSpPr>
          <p:cNvPr id="23572" name="Line 15"/>
          <p:cNvSpPr>
            <a:spLocks noChangeShapeType="1"/>
          </p:cNvSpPr>
          <p:nvPr/>
        </p:nvSpPr>
        <p:spPr bwMode="auto">
          <a:xfrm>
            <a:off x="4114800" y="4267200"/>
            <a:ext cx="1588" cy="1066800"/>
          </a:xfrm>
          <a:prstGeom prst="line">
            <a:avLst/>
          </a:prstGeom>
          <a:noFill/>
          <a:ln w="9525">
            <a:solidFill>
              <a:schemeClr val="tx1"/>
            </a:solidFill>
            <a:round/>
            <a:headEnd/>
            <a:tailEnd type="arrow" w="med" len="med"/>
          </a:ln>
        </p:spPr>
        <p:txBody>
          <a:bodyPr/>
          <a:lstStyle/>
          <a:p>
            <a:endParaRPr lang="en-US"/>
          </a:p>
        </p:txBody>
      </p:sp>
      <p:sp>
        <p:nvSpPr>
          <p:cNvPr id="10256" name="Rectangle 16"/>
          <p:cNvSpPr>
            <a:spLocks noChangeArrowheads="1"/>
          </p:cNvSpPr>
          <p:nvPr/>
        </p:nvSpPr>
        <p:spPr bwMode="auto">
          <a:xfrm>
            <a:off x="3733800" y="5334000"/>
            <a:ext cx="1600200" cy="838200"/>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pPr algn="ctr">
              <a:defRPr/>
            </a:pPr>
            <a:r>
              <a:rPr lang="en-US">
                <a:solidFill>
                  <a:srgbClr val="FFFFFF"/>
                </a:solidFill>
                <a:latin typeface="Arial" charset="0"/>
                <a:ea typeface="ＭＳ Ｐゴシック" charset="-128"/>
                <a:cs typeface="ＭＳ Ｐゴシック" charset="-128"/>
              </a:rPr>
              <a:t>Operating and</a:t>
            </a:r>
          </a:p>
          <a:p>
            <a:pPr algn="ctr">
              <a:defRPr/>
            </a:pPr>
            <a:r>
              <a:rPr lang="en-US">
                <a:solidFill>
                  <a:srgbClr val="FFFFFF"/>
                </a:solidFill>
                <a:latin typeface="Arial" charset="0"/>
                <a:ea typeface="ＭＳ Ｐゴシック" charset="-128"/>
                <a:cs typeface="ＭＳ Ｐゴシック" charset="-128"/>
              </a:rPr>
              <a:t>Queuing </a:t>
            </a:r>
          </a:p>
          <a:p>
            <a:pPr algn="ctr">
              <a:defRPr/>
            </a:pPr>
            <a:r>
              <a:rPr lang="en-US">
                <a:solidFill>
                  <a:srgbClr val="FFFFFF"/>
                </a:solidFill>
                <a:latin typeface="Arial" charset="0"/>
                <a:ea typeface="ＭＳ Ｐゴシック" charset="-128"/>
                <a:cs typeface="ＭＳ Ｐゴシック" charset="-128"/>
              </a:rPr>
              <a:t>Systems</a:t>
            </a:r>
          </a:p>
        </p:txBody>
      </p:sp>
      <p:sp>
        <p:nvSpPr>
          <p:cNvPr id="10258" name="Rectangle 18"/>
          <p:cNvSpPr>
            <a:spLocks noChangeArrowheads="1"/>
          </p:cNvSpPr>
          <p:nvPr/>
        </p:nvSpPr>
        <p:spPr bwMode="auto">
          <a:xfrm>
            <a:off x="1143000" y="3200400"/>
            <a:ext cx="1600200" cy="228600"/>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pPr algn="ctr">
              <a:defRPr/>
            </a:pPr>
            <a:r>
              <a:rPr lang="en-US">
                <a:solidFill>
                  <a:srgbClr val="FFFFFF"/>
                </a:solidFill>
                <a:ea typeface="ＭＳ Ｐゴシック" charset="-128"/>
                <a:cs typeface="ＭＳ Ｐゴシック" charset="-128"/>
              </a:rPr>
              <a:t>WSDL</a:t>
            </a:r>
          </a:p>
        </p:txBody>
      </p:sp>
      <p:sp>
        <p:nvSpPr>
          <p:cNvPr id="23579" name="Line 25"/>
          <p:cNvSpPr>
            <a:spLocks noChangeShapeType="1"/>
          </p:cNvSpPr>
          <p:nvPr/>
        </p:nvSpPr>
        <p:spPr bwMode="auto">
          <a:xfrm>
            <a:off x="1981200" y="4267200"/>
            <a:ext cx="1588" cy="1066800"/>
          </a:xfrm>
          <a:prstGeom prst="line">
            <a:avLst/>
          </a:prstGeom>
          <a:noFill/>
          <a:ln w="9525">
            <a:solidFill>
              <a:schemeClr val="tx1"/>
            </a:solidFill>
            <a:round/>
            <a:headEnd type="arrow" w="med" len="med"/>
            <a:tailEnd/>
          </a:ln>
        </p:spPr>
        <p:txBody>
          <a:bodyPr/>
          <a:lstStyle/>
          <a:p>
            <a:endParaRPr lang="en-US"/>
          </a:p>
        </p:txBody>
      </p:sp>
      <p:sp>
        <p:nvSpPr>
          <p:cNvPr id="10273" name="Rectangle 33"/>
          <p:cNvSpPr>
            <a:spLocks noChangeArrowheads="1"/>
          </p:cNvSpPr>
          <p:nvPr/>
        </p:nvSpPr>
        <p:spPr bwMode="auto">
          <a:xfrm>
            <a:off x="3200400" y="2286000"/>
            <a:ext cx="685800" cy="228600"/>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pPr algn="ctr">
              <a:defRPr/>
            </a:pPr>
            <a:r>
              <a:rPr lang="en-US">
                <a:solidFill>
                  <a:srgbClr val="FFFFFF"/>
                </a:solidFill>
                <a:ea typeface="ＭＳ Ｐゴシック" charset="-128"/>
                <a:cs typeface="ＭＳ Ｐゴシック" charset="-128"/>
              </a:rPr>
              <a:t>WSDL</a:t>
            </a:r>
          </a:p>
        </p:txBody>
      </p:sp>
      <p:sp>
        <p:nvSpPr>
          <p:cNvPr id="23583" name="Line 34"/>
          <p:cNvSpPr>
            <a:spLocks noChangeShapeType="1"/>
          </p:cNvSpPr>
          <p:nvPr/>
        </p:nvSpPr>
        <p:spPr bwMode="auto">
          <a:xfrm>
            <a:off x="4572000" y="4267200"/>
            <a:ext cx="1588" cy="1066800"/>
          </a:xfrm>
          <a:prstGeom prst="line">
            <a:avLst/>
          </a:prstGeom>
          <a:noFill/>
          <a:ln w="9525">
            <a:solidFill>
              <a:schemeClr val="tx1"/>
            </a:solidFill>
            <a:round/>
            <a:headEnd/>
            <a:tailEnd type="arrow" w="med" len="med"/>
          </a:ln>
        </p:spPr>
        <p:txBody>
          <a:bodyPr/>
          <a:lstStyle/>
          <a:p>
            <a:endParaRPr lang="en-US"/>
          </a:p>
        </p:txBody>
      </p:sp>
      <p:sp>
        <p:nvSpPr>
          <p:cNvPr id="10275" name="Rectangle 35"/>
          <p:cNvSpPr>
            <a:spLocks noChangeArrowheads="1"/>
          </p:cNvSpPr>
          <p:nvPr/>
        </p:nvSpPr>
        <p:spPr bwMode="auto">
          <a:xfrm>
            <a:off x="4572000" y="3200400"/>
            <a:ext cx="762000" cy="228600"/>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pPr algn="ctr">
              <a:defRPr/>
            </a:pPr>
            <a:r>
              <a:rPr lang="en-US">
                <a:solidFill>
                  <a:srgbClr val="FFFFFF"/>
                </a:solidFill>
                <a:ea typeface="ＭＳ Ｐゴシック" charset="-128"/>
                <a:cs typeface="ＭＳ Ｐゴシック" charset="-128"/>
              </a:rPr>
              <a:t>WSDL</a:t>
            </a:r>
          </a:p>
        </p:txBody>
      </p:sp>
      <p:sp>
        <p:nvSpPr>
          <p:cNvPr id="23587" name="Line 36"/>
          <p:cNvSpPr>
            <a:spLocks noChangeShapeType="1"/>
          </p:cNvSpPr>
          <p:nvPr/>
        </p:nvSpPr>
        <p:spPr bwMode="auto">
          <a:xfrm>
            <a:off x="4953000" y="2514600"/>
            <a:ext cx="1588" cy="685800"/>
          </a:xfrm>
          <a:prstGeom prst="line">
            <a:avLst/>
          </a:prstGeom>
          <a:noFill/>
          <a:ln w="9525">
            <a:solidFill>
              <a:schemeClr val="tx1"/>
            </a:solidFill>
            <a:round/>
            <a:headEnd type="arrow" w="med" len="med"/>
            <a:tailEnd/>
          </a:ln>
        </p:spPr>
        <p:txBody>
          <a:bodyPr/>
          <a:lstStyle/>
          <a:p>
            <a:endParaRPr lang="en-US"/>
          </a:p>
        </p:txBody>
      </p:sp>
      <p:sp>
        <p:nvSpPr>
          <p:cNvPr id="23588" name="Line 37"/>
          <p:cNvSpPr>
            <a:spLocks noChangeShapeType="1"/>
          </p:cNvSpPr>
          <p:nvPr/>
        </p:nvSpPr>
        <p:spPr bwMode="auto">
          <a:xfrm flipH="1" flipV="1">
            <a:off x="4876800" y="2514600"/>
            <a:ext cx="1588" cy="685800"/>
          </a:xfrm>
          <a:prstGeom prst="line">
            <a:avLst/>
          </a:prstGeom>
          <a:noFill/>
          <a:ln w="9525">
            <a:solidFill>
              <a:schemeClr val="tx1"/>
            </a:solidFill>
            <a:round/>
            <a:headEnd type="arrow" w="med" len="med"/>
            <a:tailEnd/>
          </a:ln>
        </p:spPr>
        <p:txBody>
          <a:bodyPr/>
          <a:lstStyle/>
          <a:p>
            <a:endParaRPr lang="en-US"/>
          </a:p>
        </p:txBody>
      </p:sp>
      <p:sp>
        <p:nvSpPr>
          <p:cNvPr id="23589" name="Line 40"/>
          <p:cNvSpPr>
            <a:spLocks noChangeShapeType="1"/>
          </p:cNvSpPr>
          <p:nvPr/>
        </p:nvSpPr>
        <p:spPr bwMode="auto">
          <a:xfrm flipV="1">
            <a:off x="5029200" y="4267200"/>
            <a:ext cx="1588" cy="1066800"/>
          </a:xfrm>
          <a:prstGeom prst="line">
            <a:avLst/>
          </a:prstGeom>
          <a:noFill/>
          <a:ln w="9525">
            <a:solidFill>
              <a:schemeClr val="tx1"/>
            </a:solidFill>
            <a:round/>
            <a:headEnd/>
            <a:tailEnd type="arrow" w="med" len="med"/>
          </a:ln>
        </p:spPr>
        <p:txBody>
          <a:bodyPr/>
          <a:lstStyle/>
          <a:p>
            <a:endParaRPr lang="en-US"/>
          </a:p>
        </p:txBody>
      </p:sp>
      <p:sp>
        <p:nvSpPr>
          <p:cNvPr id="10283" name="Rectangle 43"/>
          <p:cNvSpPr>
            <a:spLocks noChangeArrowheads="1"/>
          </p:cNvSpPr>
          <p:nvPr/>
        </p:nvSpPr>
        <p:spPr bwMode="auto">
          <a:xfrm>
            <a:off x="4572000" y="2286000"/>
            <a:ext cx="685800" cy="228600"/>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pPr algn="ctr">
              <a:defRPr/>
            </a:pPr>
            <a:r>
              <a:rPr lang="en-US">
                <a:solidFill>
                  <a:srgbClr val="FFFFFF"/>
                </a:solidFill>
                <a:ea typeface="ＭＳ Ｐゴシック" charset="-128"/>
                <a:cs typeface="ＭＳ Ｐゴシック" charset="-128"/>
              </a:rPr>
              <a:t>WSDL</a:t>
            </a:r>
          </a:p>
        </p:txBody>
      </p:sp>
      <p:sp>
        <p:nvSpPr>
          <p:cNvPr id="10284" name="Rectangle 44"/>
          <p:cNvSpPr>
            <a:spLocks noChangeArrowheads="1"/>
          </p:cNvSpPr>
          <p:nvPr/>
        </p:nvSpPr>
        <p:spPr bwMode="auto">
          <a:xfrm>
            <a:off x="3886200" y="2286000"/>
            <a:ext cx="685800" cy="228600"/>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pPr algn="ctr">
              <a:defRPr/>
            </a:pPr>
            <a:r>
              <a:rPr lang="en-US">
                <a:solidFill>
                  <a:srgbClr val="FFFFFF"/>
                </a:solidFill>
                <a:ea typeface="ＭＳ Ｐゴシック" charset="-128"/>
                <a:cs typeface="ＭＳ Ｐゴシック" charset="-128"/>
              </a:rPr>
              <a:t>WSDL</a:t>
            </a:r>
          </a:p>
        </p:txBody>
      </p:sp>
      <p:sp>
        <p:nvSpPr>
          <p:cNvPr id="10285" name="Rectangle 45"/>
          <p:cNvSpPr>
            <a:spLocks noChangeArrowheads="1"/>
          </p:cNvSpPr>
          <p:nvPr/>
        </p:nvSpPr>
        <p:spPr bwMode="auto">
          <a:xfrm>
            <a:off x="5257800" y="2286000"/>
            <a:ext cx="762000" cy="228600"/>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pPr algn="ctr">
              <a:defRPr/>
            </a:pPr>
            <a:r>
              <a:rPr lang="en-US">
                <a:solidFill>
                  <a:srgbClr val="FFFFFF"/>
                </a:solidFill>
                <a:ea typeface="ＭＳ Ｐゴシック" charset="-128"/>
                <a:cs typeface="ＭＳ Ｐゴシック" charset="-128"/>
              </a:rPr>
              <a:t>WSDL</a:t>
            </a:r>
          </a:p>
        </p:txBody>
      </p:sp>
      <p:sp>
        <p:nvSpPr>
          <p:cNvPr id="10286" name="Rectangle 46"/>
          <p:cNvSpPr>
            <a:spLocks noChangeArrowheads="1"/>
          </p:cNvSpPr>
          <p:nvPr/>
        </p:nvSpPr>
        <p:spPr bwMode="auto">
          <a:xfrm>
            <a:off x="6324600" y="3429000"/>
            <a:ext cx="1600200" cy="838200"/>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pPr algn="ctr">
              <a:defRPr/>
            </a:pPr>
            <a:r>
              <a:rPr lang="en-US">
                <a:solidFill>
                  <a:srgbClr val="FFFFFF"/>
                </a:solidFill>
                <a:latin typeface="Arial" charset="0"/>
                <a:ea typeface="ＭＳ Ｐゴシック" charset="-128"/>
                <a:cs typeface="ＭＳ Ｐゴシック" charset="-128"/>
              </a:rPr>
              <a:t>Visualization</a:t>
            </a:r>
          </a:p>
          <a:p>
            <a:pPr algn="ctr">
              <a:defRPr/>
            </a:pPr>
            <a:r>
              <a:rPr lang="en-US">
                <a:solidFill>
                  <a:srgbClr val="FFFFFF"/>
                </a:solidFill>
                <a:latin typeface="Arial" charset="0"/>
                <a:ea typeface="ＭＳ Ｐゴシック" charset="-128"/>
                <a:cs typeface="ＭＳ Ｐゴシック" charset="-128"/>
              </a:rPr>
              <a:t>Or Map</a:t>
            </a:r>
          </a:p>
          <a:p>
            <a:pPr algn="ctr">
              <a:defRPr/>
            </a:pPr>
            <a:r>
              <a:rPr lang="en-US">
                <a:solidFill>
                  <a:srgbClr val="FFFFFF"/>
                </a:solidFill>
                <a:latin typeface="Arial" charset="0"/>
                <a:ea typeface="ＭＳ Ｐゴシック" charset="-128"/>
                <a:cs typeface="ＭＳ Ｐゴシック" charset="-128"/>
              </a:rPr>
              <a:t>Service</a:t>
            </a:r>
          </a:p>
        </p:txBody>
      </p:sp>
      <p:sp>
        <p:nvSpPr>
          <p:cNvPr id="10288" name="AutoShape 48"/>
          <p:cNvSpPr>
            <a:spLocks noChangeArrowheads="1"/>
          </p:cNvSpPr>
          <p:nvPr/>
        </p:nvSpPr>
        <p:spPr bwMode="auto">
          <a:xfrm>
            <a:off x="6781800" y="5257800"/>
            <a:ext cx="762000" cy="914400"/>
          </a:xfrm>
          <a:prstGeom prst="can">
            <a:avLst>
              <a:gd name="adj" fmla="val 30000"/>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pPr algn="ctr">
              <a:defRPr/>
            </a:pPr>
            <a:r>
              <a:rPr lang="en-US">
                <a:solidFill>
                  <a:srgbClr val="FFFFFF"/>
                </a:solidFill>
                <a:latin typeface="Arial" charset="0"/>
                <a:ea typeface="ＭＳ Ｐゴシック" charset="-128"/>
                <a:cs typeface="ＭＳ Ｐゴシック" charset="-128"/>
              </a:rPr>
              <a:t>DB,</a:t>
            </a:r>
          </a:p>
          <a:p>
            <a:pPr algn="ctr">
              <a:defRPr/>
            </a:pPr>
            <a:r>
              <a:rPr lang="en-US">
                <a:solidFill>
                  <a:srgbClr val="FFFFFF"/>
                </a:solidFill>
                <a:latin typeface="Arial" charset="0"/>
                <a:ea typeface="ＭＳ Ｐゴシック" charset="-128"/>
                <a:cs typeface="ＭＳ Ｐゴシック" charset="-128"/>
              </a:rPr>
              <a:t>etc</a:t>
            </a:r>
          </a:p>
        </p:txBody>
      </p:sp>
      <p:sp>
        <p:nvSpPr>
          <p:cNvPr id="10289" name="Rectangle 49"/>
          <p:cNvSpPr>
            <a:spLocks noChangeArrowheads="1"/>
          </p:cNvSpPr>
          <p:nvPr/>
        </p:nvSpPr>
        <p:spPr bwMode="auto">
          <a:xfrm>
            <a:off x="6324600" y="3200400"/>
            <a:ext cx="1600200" cy="228600"/>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pPr algn="ctr">
              <a:defRPr/>
            </a:pPr>
            <a:r>
              <a:rPr lang="en-US">
                <a:solidFill>
                  <a:srgbClr val="FFFFFF"/>
                </a:solidFill>
                <a:ea typeface="ＭＳ Ｐゴシック" charset="-128"/>
                <a:cs typeface="ＭＳ Ｐゴシック" charset="-128"/>
              </a:rPr>
              <a:t>WSDL</a:t>
            </a:r>
          </a:p>
        </p:txBody>
      </p:sp>
      <p:sp>
        <p:nvSpPr>
          <p:cNvPr id="23608" name="Line 50"/>
          <p:cNvSpPr>
            <a:spLocks noChangeShapeType="1"/>
          </p:cNvSpPr>
          <p:nvPr/>
        </p:nvSpPr>
        <p:spPr bwMode="auto">
          <a:xfrm>
            <a:off x="7162800" y="4267200"/>
            <a:ext cx="1588" cy="1066800"/>
          </a:xfrm>
          <a:prstGeom prst="line">
            <a:avLst/>
          </a:prstGeom>
          <a:noFill/>
          <a:ln w="9525">
            <a:solidFill>
              <a:schemeClr val="tx1"/>
            </a:solidFill>
            <a:round/>
            <a:headEnd/>
            <a:tailEnd type="arrow" w="med" len="med"/>
          </a:ln>
        </p:spPr>
        <p:txBody>
          <a:bodyPr/>
          <a:lstStyle/>
          <a:p>
            <a:endParaRPr lang="en-US"/>
          </a:p>
        </p:txBody>
      </p:sp>
      <p:sp>
        <p:nvSpPr>
          <p:cNvPr id="23609" name="Line 51"/>
          <p:cNvSpPr>
            <a:spLocks noChangeShapeType="1"/>
          </p:cNvSpPr>
          <p:nvPr/>
        </p:nvSpPr>
        <p:spPr bwMode="auto">
          <a:xfrm>
            <a:off x="5867400" y="2514600"/>
            <a:ext cx="1295400" cy="685800"/>
          </a:xfrm>
          <a:prstGeom prst="line">
            <a:avLst/>
          </a:prstGeom>
          <a:noFill/>
          <a:ln w="9525">
            <a:solidFill>
              <a:schemeClr val="tx1"/>
            </a:solidFill>
            <a:round/>
            <a:headEnd type="arrow" w="med" len="med"/>
            <a:tailEnd/>
          </a:ln>
        </p:spPr>
        <p:txBody>
          <a:bodyPr/>
          <a:lstStyle/>
          <a:p>
            <a:endParaRPr lang="en-US"/>
          </a:p>
        </p:txBody>
      </p:sp>
      <p:sp>
        <p:nvSpPr>
          <p:cNvPr id="23610" name="Line 52"/>
          <p:cNvSpPr>
            <a:spLocks noChangeShapeType="1"/>
          </p:cNvSpPr>
          <p:nvPr/>
        </p:nvSpPr>
        <p:spPr bwMode="auto">
          <a:xfrm>
            <a:off x="5562600" y="2514600"/>
            <a:ext cx="1295400" cy="685800"/>
          </a:xfrm>
          <a:prstGeom prst="line">
            <a:avLst/>
          </a:prstGeom>
          <a:noFill/>
          <a:ln w="9525">
            <a:solidFill>
              <a:schemeClr val="tx1"/>
            </a:solidFill>
            <a:round/>
            <a:headEnd/>
            <a:tailEnd type="arrow" w="med" len="med"/>
          </a:ln>
        </p:spPr>
        <p:txBody>
          <a:bodyPr/>
          <a:lstStyle/>
          <a:p>
            <a:endParaRPr lang="en-US"/>
          </a:p>
        </p:txBody>
      </p:sp>
      <p:sp>
        <p:nvSpPr>
          <p:cNvPr id="23611" name="Line 53"/>
          <p:cNvSpPr>
            <a:spLocks noChangeShapeType="1"/>
          </p:cNvSpPr>
          <p:nvPr/>
        </p:nvSpPr>
        <p:spPr bwMode="auto">
          <a:xfrm>
            <a:off x="5334000" y="3810000"/>
            <a:ext cx="990600" cy="1588"/>
          </a:xfrm>
          <a:prstGeom prst="line">
            <a:avLst/>
          </a:prstGeom>
          <a:noFill/>
          <a:ln w="9525">
            <a:solidFill>
              <a:schemeClr val="tx1"/>
            </a:solidFill>
            <a:round/>
            <a:headEnd/>
            <a:tailEnd type="arrow" w="med" len="med"/>
          </a:ln>
        </p:spPr>
        <p:txBody>
          <a:bodyPr/>
          <a:lstStyle/>
          <a:p>
            <a:endParaRPr lang="en-US"/>
          </a:p>
        </p:txBody>
      </p:sp>
      <p:sp>
        <p:nvSpPr>
          <p:cNvPr id="23612" name="Rectangle 61"/>
          <p:cNvSpPr>
            <a:spLocks noChangeArrowheads="1"/>
          </p:cNvSpPr>
          <p:nvPr/>
        </p:nvSpPr>
        <p:spPr bwMode="auto">
          <a:xfrm>
            <a:off x="914400" y="2971800"/>
            <a:ext cx="2057400" cy="3429000"/>
          </a:xfrm>
          <a:prstGeom prst="rect">
            <a:avLst/>
          </a:prstGeom>
          <a:noFill/>
          <a:ln w="9525">
            <a:solidFill>
              <a:schemeClr val="tx1"/>
            </a:solidFill>
            <a:prstDash val="sysDot"/>
            <a:miter lim="800000"/>
            <a:headEnd/>
            <a:tailEnd/>
          </a:ln>
        </p:spPr>
        <p:txBody>
          <a:bodyPr wrap="none" anchor="ctr"/>
          <a:lstStyle/>
          <a:p>
            <a:endParaRPr lang="en-US">
              <a:latin typeface="Calibri" pitchFamily="-106" charset="0"/>
            </a:endParaRPr>
          </a:p>
        </p:txBody>
      </p:sp>
      <p:sp>
        <p:nvSpPr>
          <p:cNvPr id="23613" name="Rectangle 62"/>
          <p:cNvSpPr>
            <a:spLocks noChangeArrowheads="1"/>
          </p:cNvSpPr>
          <p:nvPr/>
        </p:nvSpPr>
        <p:spPr bwMode="auto">
          <a:xfrm>
            <a:off x="3505200" y="2971800"/>
            <a:ext cx="2057400" cy="3429000"/>
          </a:xfrm>
          <a:prstGeom prst="rect">
            <a:avLst/>
          </a:prstGeom>
          <a:noFill/>
          <a:ln w="9525">
            <a:solidFill>
              <a:schemeClr val="tx1"/>
            </a:solidFill>
            <a:prstDash val="sysDot"/>
            <a:miter lim="800000"/>
            <a:headEnd/>
            <a:tailEnd/>
          </a:ln>
        </p:spPr>
        <p:txBody>
          <a:bodyPr wrap="none" anchor="ctr"/>
          <a:lstStyle/>
          <a:p>
            <a:endParaRPr lang="en-US">
              <a:latin typeface="Calibri" pitchFamily="-106" charset="0"/>
            </a:endParaRPr>
          </a:p>
        </p:txBody>
      </p:sp>
      <p:sp>
        <p:nvSpPr>
          <p:cNvPr id="23614" name="Rectangle 63"/>
          <p:cNvSpPr>
            <a:spLocks noChangeArrowheads="1"/>
          </p:cNvSpPr>
          <p:nvPr/>
        </p:nvSpPr>
        <p:spPr bwMode="auto">
          <a:xfrm>
            <a:off x="6172200" y="2971800"/>
            <a:ext cx="2057400" cy="3429000"/>
          </a:xfrm>
          <a:prstGeom prst="rect">
            <a:avLst/>
          </a:prstGeom>
          <a:noFill/>
          <a:ln w="9525">
            <a:solidFill>
              <a:schemeClr val="tx1"/>
            </a:solidFill>
            <a:prstDash val="sysDot"/>
            <a:miter lim="800000"/>
            <a:headEnd/>
            <a:tailEnd/>
          </a:ln>
        </p:spPr>
        <p:txBody>
          <a:bodyPr wrap="none" anchor="ctr"/>
          <a:lstStyle/>
          <a:p>
            <a:endParaRPr lang="en-US">
              <a:latin typeface="Calibri" pitchFamily="-106" charset="0"/>
            </a:endParaRPr>
          </a:p>
        </p:txBody>
      </p:sp>
      <p:sp>
        <p:nvSpPr>
          <p:cNvPr id="23615" name="Text Box 64"/>
          <p:cNvSpPr txBox="1">
            <a:spLocks noChangeArrowheads="1"/>
          </p:cNvSpPr>
          <p:nvPr/>
        </p:nvSpPr>
        <p:spPr bwMode="auto">
          <a:xfrm>
            <a:off x="790575" y="6397625"/>
            <a:ext cx="2433638" cy="369888"/>
          </a:xfrm>
          <a:prstGeom prst="rect">
            <a:avLst/>
          </a:prstGeom>
          <a:noFill/>
          <a:ln w="9525">
            <a:noFill/>
            <a:miter lim="800000"/>
            <a:headEnd/>
            <a:tailEnd/>
          </a:ln>
        </p:spPr>
        <p:txBody>
          <a:bodyPr wrap="none">
            <a:spAutoFit/>
          </a:bodyPr>
          <a:lstStyle/>
          <a:p>
            <a:r>
              <a:rPr lang="en-US"/>
              <a:t>Host 1 (QT or GRWS)</a:t>
            </a:r>
          </a:p>
        </p:txBody>
      </p:sp>
      <p:sp>
        <p:nvSpPr>
          <p:cNvPr id="23616" name="Text Box 65"/>
          <p:cNvSpPr txBox="1">
            <a:spLocks noChangeArrowheads="1"/>
          </p:cNvSpPr>
          <p:nvPr/>
        </p:nvSpPr>
        <p:spPr bwMode="auto">
          <a:xfrm>
            <a:off x="3505200" y="6400800"/>
            <a:ext cx="2185988" cy="369888"/>
          </a:xfrm>
          <a:prstGeom prst="rect">
            <a:avLst/>
          </a:prstGeom>
          <a:noFill/>
          <a:ln w="9525">
            <a:noFill/>
            <a:miter lim="800000"/>
            <a:headEnd/>
            <a:tailEnd/>
          </a:ln>
        </p:spPr>
        <p:txBody>
          <a:bodyPr wrap="none">
            <a:spAutoFit/>
          </a:bodyPr>
          <a:lstStyle/>
          <a:p>
            <a:r>
              <a:rPr lang="en-US"/>
              <a:t>Host 2 (Comp Grid)</a:t>
            </a:r>
          </a:p>
        </p:txBody>
      </p:sp>
      <p:sp>
        <p:nvSpPr>
          <p:cNvPr id="23617" name="Text Box 66"/>
          <p:cNvSpPr txBox="1">
            <a:spLocks noChangeArrowheads="1"/>
          </p:cNvSpPr>
          <p:nvPr/>
        </p:nvSpPr>
        <p:spPr bwMode="auto">
          <a:xfrm>
            <a:off x="6351588" y="6400800"/>
            <a:ext cx="1466850" cy="369888"/>
          </a:xfrm>
          <a:prstGeom prst="rect">
            <a:avLst/>
          </a:prstGeom>
          <a:noFill/>
          <a:ln w="9525">
            <a:noFill/>
            <a:miter lim="800000"/>
            <a:headEnd/>
            <a:tailEnd/>
          </a:ln>
        </p:spPr>
        <p:txBody>
          <a:bodyPr wrap="none">
            <a:spAutoFit/>
          </a:bodyPr>
          <a:lstStyle/>
          <a:p>
            <a:r>
              <a:rPr lang="en-US"/>
              <a:t>Host 3 (GIS)</a:t>
            </a:r>
          </a:p>
        </p:txBody>
      </p:sp>
      <p:sp>
        <p:nvSpPr>
          <p:cNvPr id="23618" name="TextBox 45"/>
          <p:cNvSpPr txBox="1">
            <a:spLocks noChangeArrowheads="1"/>
          </p:cNvSpPr>
          <p:nvPr/>
        </p:nvSpPr>
        <p:spPr bwMode="auto">
          <a:xfrm>
            <a:off x="1295400" y="2209800"/>
            <a:ext cx="1479550" cy="366713"/>
          </a:xfrm>
          <a:prstGeom prst="rect">
            <a:avLst/>
          </a:prstGeom>
          <a:noFill/>
          <a:ln w="9525">
            <a:noFill/>
            <a:miter lim="800000"/>
            <a:headEnd/>
            <a:tailEnd/>
          </a:ln>
        </p:spPr>
        <p:txBody>
          <a:bodyPr wrap="none">
            <a:spAutoFit/>
          </a:bodyPr>
          <a:lstStyle/>
          <a:p>
            <a:r>
              <a:rPr lang="en-US">
                <a:latin typeface="Calibri" pitchFamily="-106" charset="0"/>
              </a:rPr>
              <a:t>SOAP/HTTP</a:t>
            </a:r>
          </a:p>
        </p:txBody>
      </p:sp>
      <p:cxnSp>
        <p:nvCxnSpPr>
          <p:cNvPr id="48" name="Straight Arrow Connector 47"/>
          <p:cNvCxnSpPr>
            <a:stCxn id="23618" idx="2"/>
          </p:cNvCxnSpPr>
          <p:nvPr/>
        </p:nvCxnSpPr>
        <p:spPr>
          <a:xfrm rot="16200000" flipH="1">
            <a:off x="2324101" y="2287587"/>
            <a:ext cx="239712" cy="8175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620" name="TextBox 50"/>
          <p:cNvSpPr txBox="1">
            <a:spLocks noChangeArrowheads="1"/>
          </p:cNvSpPr>
          <p:nvPr/>
        </p:nvSpPr>
        <p:spPr bwMode="auto">
          <a:xfrm>
            <a:off x="5019675" y="381000"/>
            <a:ext cx="1085850" cy="366713"/>
          </a:xfrm>
          <a:prstGeom prst="rect">
            <a:avLst/>
          </a:prstGeom>
          <a:noFill/>
          <a:ln w="9525">
            <a:noFill/>
            <a:miter lim="800000"/>
            <a:headEnd/>
            <a:tailEnd/>
          </a:ln>
        </p:spPr>
        <p:txBody>
          <a:bodyPr wrap="none">
            <a:spAutoFit/>
          </a:bodyPr>
          <a:lstStyle/>
          <a:p>
            <a:r>
              <a:rPr lang="en-US">
                <a:latin typeface="Calibri" pitchFamily="-106" charset="0"/>
              </a:rPr>
              <a:t>HTTP(S)</a:t>
            </a:r>
          </a:p>
        </p:txBody>
      </p:sp>
      <p:cxnSp>
        <p:nvCxnSpPr>
          <p:cNvPr id="52" name="Straight Arrow Connector 51"/>
          <p:cNvCxnSpPr/>
          <p:nvPr/>
        </p:nvCxnSpPr>
        <p:spPr>
          <a:xfrm rot="10800000" flipV="1">
            <a:off x="4114800" y="609600"/>
            <a:ext cx="904875" cy="1825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0" name="Rectangle 35"/>
          <p:cNvSpPr>
            <a:spLocks noChangeArrowheads="1"/>
          </p:cNvSpPr>
          <p:nvPr/>
        </p:nvSpPr>
        <p:spPr bwMode="auto">
          <a:xfrm>
            <a:off x="3733800" y="3200400"/>
            <a:ext cx="762000" cy="228600"/>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pPr algn="ctr">
              <a:defRPr/>
            </a:pPr>
            <a:r>
              <a:rPr lang="en-US">
                <a:solidFill>
                  <a:srgbClr val="FFFFFF"/>
                </a:solidFill>
                <a:ea typeface="ＭＳ Ｐゴシック" charset="-128"/>
                <a:cs typeface="ＭＳ Ｐゴシック" charset="-128"/>
              </a:rPr>
              <a:t>WSDL</a:t>
            </a:r>
          </a:p>
        </p:txBody>
      </p:sp>
      <p:pic>
        <p:nvPicPr>
          <p:cNvPr id="23625" name="Picture 50" descr="Picture 4.png"/>
          <p:cNvPicPr>
            <a:picLocks noChangeAspect="1"/>
          </p:cNvPicPr>
          <p:nvPr/>
        </p:nvPicPr>
        <p:blipFill>
          <a:blip r:embed="rId3" cstate="print"/>
          <a:srcRect r="1421"/>
          <a:stretch>
            <a:fillRect/>
          </a:stretch>
        </p:blipFill>
        <p:spPr bwMode="auto">
          <a:xfrm>
            <a:off x="152400" y="125413"/>
            <a:ext cx="2286000" cy="1779587"/>
          </a:xfrm>
          <a:prstGeom prst="rect">
            <a:avLst/>
          </a:prstGeom>
          <a:noFill/>
          <a:ln w="9525">
            <a:noFill/>
            <a:miter lim="800000"/>
            <a:headEnd/>
            <a:tailEnd/>
          </a:ln>
        </p:spPr>
      </p:pic>
      <p:cxnSp>
        <p:nvCxnSpPr>
          <p:cNvPr id="54" name="Shape 53"/>
          <p:cNvCxnSpPr/>
          <p:nvPr/>
        </p:nvCxnSpPr>
        <p:spPr>
          <a:xfrm>
            <a:off x="2438400" y="1016000"/>
            <a:ext cx="2171700" cy="584200"/>
          </a:xfrm>
          <a:prstGeom prst="bentConnector2">
            <a:avLst/>
          </a:prstGeom>
          <a:ln w="19050">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6400800" y="381000"/>
            <a:ext cx="1764842" cy="1200329"/>
          </a:xfrm>
          <a:prstGeom prst="rect">
            <a:avLst/>
          </a:prstGeom>
          <a:noFill/>
        </p:spPr>
        <p:txBody>
          <a:bodyPr wrap="none" rtlCol="0">
            <a:spAutoFit/>
          </a:bodyPr>
          <a:lstStyle/>
          <a:p>
            <a:r>
              <a:rPr lang="en-US" sz="2400" b="1" dirty="0" smtClean="0"/>
              <a:t>Traditional</a:t>
            </a:r>
          </a:p>
          <a:p>
            <a:r>
              <a:rPr lang="en-US" sz="2400" b="1" dirty="0" smtClean="0"/>
              <a:t>Web Service</a:t>
            </a:r>
            <a:br>
              <a:rPr lang="en-US" sz="2400" b="1" dirty="0" smtClean="0"/>
            </a:br>
            <a:r>
              <a:rPr lang="en-US" sz="2400" b="1" dirty="0" smtClean="0"/>
              <a:t>Architecture</a:t>
            </a:r>
            <a:endParaRPr lang="en-US" sz="2400" b="1"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Rectangle 5"/>
          <p:cNvSpPr>
            <a:spLocks noChangeArrowheads="1"/>
          </p:cNvSpPr>
          <p:nvPr/>
        </p:nvSpPr>
        <p:spPr bwMode="auto">
          <a:xfrm>
            <a:off x="3200400" y="1600200"/>
            <a:ext cx="2819400" cy="685800"/>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pPr algn="ctr">
              <a:defRPr/>
            </a:pPr>
            <a:r>
              <a:rPr lang="en-US" sz="2000">
                <a:solidFill>
                  <a:srgbClr val="FFFFFF"/>
                </a:solidFill>
                <a:latin typeface="Arial" charset="0"/>
                <a:ea typeface="ＭＳ Ｐゴシック" charset="-128"/>
                <a:cs typeface="ＭＳ Ｐゴシック" charset="-128"/>
              </a:rPr>
              <a:t>Social Gadgets+AJAX</a:t>
            </a:r>
          </a:p>
        </p:txBody>
      </p:sp>
      <p:sp>
        <p:nvSpPr>
          <p:cNvPr id="10246" name="Rectangle 6"/>
          <p:cNvSpPr>
            <a:spLocks noChangeArrowheads="1"/>
          </p:cNvSpPr>
          <p:nvPr/>
        </p:nvSpPr>
        <p:spPr bwMode="auto">
          <a:xfrm>
            <a:off x="1143000" y="3429000"/>
            <a:ext cx="1600200" cy="838200"/>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pPr algn="ctr">
              <a:defRPr/>
            </a:pPr>
            <a:r>
              <a:rPr lang="en-US" sz="2000">
                <a:solidFill>
                  <a:srgbClr val="FFFFFF"/>
                </a:solidFill>
                <a:latin typeface="Arial" charset="0"/>
                <a:ea typeface="ＭＳ Ｐゴシック" charset="-128"/>
                <a:cs typeface="ＭＳ Ｐゴシック" charset="-128"/>
              </a:rPr>
              <a:t>DB Service </a:t>
            </a:r>
          </a:p>
        </p:txBody>
      </p:sp>
      <p:sp>
        <p:nvSpPr>
          <p:cNvPr id="27656" name="Text Box 7"/>
          <p:cNvSpPr txBox="1">
            <a:spLocks noChangeArrowheads="1"/>
          </p:cNvSpPr>
          <p:nvPr/>
        </p:nvSpPr>
        <p:spPr bwMode="auto">
          <a:xfrm>
            <a:off x="1219200" y="4572000"/>
            <a:ext cx="854075" cy="400050"/>
          </a:xfrm>
          <a:prstGeom prst="rect">
            <a:avLst/>
          </a:prstGeom>
          <a:noFill/>
          <a:ln w="9525">
            <a:noFill/>
            <a:miter lim="800000"/>
            <a:headEnd/>
            <a:tailEnd/>
          </a:ln>
        </p:spPr>
        <p:txBody>
          <a:bodyPr wrap="none">
            <a:spAutoFit/>
          </a:bodyPr>
          <a:lstStyle/>
          <a:p>
            <a:r>
              <a:rPr lang="en-US" sz="2000"/>
              <a:t>JDBC</a:t>
            </a:r>
            <a:endParaRPr lang="en-US"/>
          </a:p>
        </p:txBody>
      </p:sp>
      <p:sp>
        <p:nvSpPr>
          <p:cNvPr id="27657" name="Line 8"/>
          <p:cNvSpPr>
            <a:spLocks noChangeShapeType="1"/>
          </p:cNvSpPr>
          <p:nvPr/>
        </p:nvSpPr>
        <p:spPr bwMode="auto">
          <a:xfrm flipH="1">
            <a:off x="1828800" y="2514600"/>
            <a:ext cx="1752600" cy="685800"/>
          </a:xfrm>
          <a:prstGeom prst="line">
            <a:avLst/>
          </a:prstGeom>
          <a:noFill/>
          <a:ln w="9525">
            <a:solidFill>
              <a:schemeClr val="tx1"/>
            </a:solidFill>
            <a:round/>
            <a:headEnd/>
            <a:tailEnd type="arrow" w="med" len="med"/>
          </a:ln>
        </p:spPr>
        <p:txBody>
          <a:bodyPr/>
          <a:lstStyle/>
          <a:p>
            <a:endParaRPr lang="en-US"/>
          </a:p>
        </p:txBody>
      </p:sp>
      <p:sp>
        <p:nvSpPr>
          <p:cNvPr id="27658" name="Line 9"/>
          <p:cNvSpPr>
            <a:spLocks noChangeShapeType="1"/>
          </p:cNvSpPr>
          <p:nvPr/>
        </p:nvSpPr>
        <p:spPr bwMode="auto">
          <a:xfrm flipV="1">
            <a:off x="2057400" y="2514600"/>
            <a:ext cx="1676400" cy="685800"/>
          </a:xfrm>
          <a:prstGeom prst="line">
            <a:avLst/>
          </a:prstGeom>
          <a:noFill/>
          <a:ln w="9525">
            <a:solidFill>
              <a:schemeClr val="tx1"/>
            </a:solidFill>
            <a:round/>
            <a:headEnd/>
            <a:tailEnd type="arrow" w="med" len="med"/>
          </a:ln>
        </p:spPr>
        <p:txBody>
          <a:bodyPr/>
          <a:lstStyle/>
          <a:p>
            <a:endParaRPr lang="en-US"/>
          </a:p>
        </p:txBody>
      </p:sp>
      <p:sp>
        <p:nvSpPr>
          <p:cNvPr id="10250" name="AutoShape 10"/>
          <p:cNvSpPr>
            <a:spLocks noChangeArrowheads="1"/>
          </p:cNvSpPr>
          <p:nvPr/>
        </p:nvSpPr>
        <p:spPr bwMode="auto">
          <a:xfrm>
            <a:off x="1600200" y="5257800"/>
            <a:ext cx="762000" cy="914400"/>
          </a:xfrm>
          <a:prstGeom prst="can">
            <a:avLst>
              <a:gd name="adj" fmla="val 30000"/>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pPr algn="ctr">
              <a:defRPr/>
            </a:pPr>
            <a:r>
              <a:rPr lang="en-US">
                <a:solidFill>
                  <a:srgbClr val="FFFFFF"/>
                </a:solidFill>
                <a:latin typeface="Arial" charset="0"/>
                <a:ea typeface="ＭＳ Ｐゴシック" charset="-128"/>
                <a:cs typeface="ＭＳ Ｐゴシック" charset="-128"/>
              </a:rPr>
              <a:t>DB</a:t>
            </a:r>
          </a:p>
        </p:txBody>
      </p:sp>
      <p:sp>
        <p:nvSpPr>
          <p:cNvPr id="10251" name="Rectangle 11"/>
          <p:cNvSpPr>
            <a:spLocks noChangeArrowheads="1"/>
          </p:cNvSpPr>
          <p:nvPr/>
        </p:nvSpPr>
        <p:spPr bwMode="auto">
          <a:xfrm>
            <a:off x="3733800" y="3429000"/>
            <a:ext cx="1600200" cy="838200"/>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pPr algn="ctr">
              <a:defRPr/>
            </a:pPr>
            <a:r>
              <a:rPr lang="en-US">
                <a:solidFill>
                  <a:srgbClr val="FFFFFF"/>
                </a:solidFill>
                <a:latin typeface="Arial" charset="0"/>
                <a:ea typeface="ＭＳ Ｐゴシック" charset="-128"/>
                <a:cs typeface="ＭＳ Ｐゴシック" charset="-128"/>
              </a:rPr>
              <a:t>Job Sub/Mon </a:t>
            </a:r>
          </a:p>
          <a:p>
            <a:pPr algn="ctr">
              <a:defRPr/>
            </a:pPr>
            <a:r>
              <a:rPr lang="en-US">
                <a:solidFill>
                  <a:srgbClr val="FFFFFF"/>
                </a:solidFill>
                <a:latin typeface="Arial" charset="0"/>
                <a:ea typeface="ＭＳ Ｐゴシック" charset="-128"/>
                <a:cs typeface="ＭＳ Ｐゴシック" charset="-128"/>
              </a:rPr>
              <a:t>And File</a:t>
            </a:r>
          </a:p>
          <a:p>
            <a:pPr algn="ctr">
              <a:defRPr/>
            </a:pPr>
            <a:r>
              <a:rPr lang="en-US">
                <a:solidFill>
                  <a:srgbClr val="FFFFFF"/>
                </a:solidFill>
                <a:latin typeface="Arial" charset="0"/>
                <a:ea typeface="ＭＳ Ｐゴシック" charset="-128"/>
                <a:cs typeface="ＭＳ Ｐゴシック" charset="-128"/>
              </a:rPr>
              <a:t>Services</a:t>
            </a:r>
          </a:p>
        </p:txBody>
      </p:sp>
      <p:sp>
        <p:nvSpPr>
          <p:cNvPr id="27665" name="Line 12"/>
          <p:cNvSpPr>
            <a:spLocks noChangeShapeType="1"/>
          </p:cNvSpPr>
          <p:nvPr/>
        </p:nvSpPr>
        <p:spPr bwMode="auto">
          <a:xfrm>
            <a:off x="4343400" y="2514600"/>
            <a:ext cx="1588" cy="685800"/>
          </a:xfrm>
          <a:prstGeom prst="line">
            <a:avLst/>
          </a:prstGeom>
          <a:noFill/>
          <a:ln w="9525">
            <a:solidFill>
              <a:schemeClr val="tx1"/>
            </a:solidFill>
            <a:round/>
            <a:headEnd type="arrow" w="med" len="med"/>
            <a:tailEnd/>
          </a:ln>
        </p:spPr>
        <p:txBody>
          <a:bodyPr/>
          <a:lstStyle/>
          <a:p>
            <a:endParaRPr lang="en-US"/>
          </a:p>
        </p:txBody>
      </p:sp>
      <p:sp>
        <p:nvSpPr>
          <p:cNvPr id="27666" name="Line 13"/>
          <p:cNvSpPr>
            <a:spLocks noChangeShapeType="1"/>
          </p:cNvSpPr>
          <p:nvPr/>
        </p:nvSpPr>
        <p:spPr bwMode="auto">
          <a:xfrm flipH="1" flipV="1">
            <a:off x="4267200" y="2514600"/>
            <a:ext cx="1588" cy="685800"/>
          </a:xfrm>
          <a:prstGeom prst="line">
            <a:avLst/>
          </a:prstGeom>
          <a:noFill/>
          <a:ln w="9525">
            <a:solidFill>
              <a:schemeClr val="tx1"/>
            </a:solidFill>
            <a:round/>
            <a:headEnd type="arrow" w="med" len="med"/>
            <a:tailEnd/>
          </a:ln>
        </p:spPr>
        <p:txBody>
          <a:bodyPr/>
          <a:lstStyle/>
          <a:p>
            <a:endParaRPr lang="en-US"/>
          </a:p>
        </p:txBody>
      </p:sp>
      <p:sp>
        <p:nvSpPr>
          <p:cNvPr id="27667" name="Line 14"/>
          <p:cNvSpPr>
            <a:spLocks noChangeShapeType="1"/>
          </p:cNvSpPr>
          <p:nvPr/>
        </p:nvSpPr>
        <p:spPr bwMode="auto">
          <a:xfrm>
            <a:off x="2743200" y="3733800"/>
            <a:ext cx="990600" cy="1588"/>
          </a:xfrm>
          <a:prstGeom prst="line">
            <a:avLst/>
          </a:prstGeom>
          <a:noFill/>
          <a:ln w="9525">
            <a:solidFill>
              <a:schemeClr val="tx1"/>
            </a:solidFill>
            <a:round/>
            <a:headEnd/>
            <a:tailEnd type="arrow" w="med" len="med"/>
          </a:ln>
        </p:spPr>
        <p:txBody>
          <a:bodyPr/>
          <a:lstStyle/>
          <a:p>
            <a:endParaRPr lang="en-US"/>
          </a:p>
        </p:txBody>
      </p:sp>
      <p:sp>
        <p:nvSpPr>
          <p:cNvPr id="27668" name="Line 15"/>
          <p:cNvSpPr>
            <a:spLocks noChangeShapeType="1"/>
          </p:cNvSpPr>
          <p:nvPr/>
        </p:nvSpPr>
        <p:spPr bwMode="auto">
          <a:xfrm>
            <a:off x="4114800" y="4267200"/>
            <a:ext cx="1588" cy="1066800"/>
          </a:xfrm>
          <a:prstGeom prst="line">
            <a:avLst/>
          </a:prstGeom>
          <a:noFill/>
          <a:ln w="9525">
            <a:solidFill>
              <a:schemeClr val="tx1"/>
            </a:solidFill>
            <a:round/>
            <a:headEnd/>
            <a:tailEnd type="arrow" w="med" len="med"/>
          </a:ln>
        </p:spPr>
        <p:txBody>
          <a:bodyPr/>
          <a:lstStyle/>
          <a:p>
            <a:endParaRPr lang="en-US"/>
          </a:p>
        </p:txBody>
      </p:sp>
      <p:sp>
        <p:nvSpPr>
          <p:cNvPr id="10256" name="Rectangle 16"/>
          <p:cNvSpPr>
            <a:spLocks noChangeArrowheads="1"/>
          </p:cNvSpPr>
          <p:nvPr/>
        </p:nvSpPr>
        <p:spPr bwMode="auto">
          <a:xfrm>
            <a:off x="3733800" y="5334000"/>
            <a:ext cx="1600200" cy="838200"/>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pPr algn="ctr">
              <a:defRPr/>
            </a:pPr>
            <a:r>
              <a:rPr lang="en-US">
                <a:solidFill>
                  <a:srgbClr val="FFFFFF"/>
                </a:solidFill>
                <a:latin typeface="Arial" charset="0"/>
                <a:ea typeface="ＭＳ Ｐゴシック" charset="-128"/>
                <a:cs typeface="ＭＳ Ｐゴシック" charset="-128"/>
              </a:rPr>
              <a:t>Operating and</a:t>
            </a:r>
          </a:p>
          <a:p>
            <a:pPr algn="ctr">
              <a:defRPr/>
            </a:pPr>
            <a:r>
              <a:rPr lang="en-US">
                <a:solidFill>
                  <a:srgbClr val="FFFFFF"/>
                </a:solidFill>
                <a:latin typeface="Arial" charset="0"/>
                <a:ea typeface="ＭＳ Ｐゴシック" charset="-128"/>
                <a:cs typeface="ＭＳ Ｐゴシック" charset="-128"/>
              </a:rPr>
              <a:t>Queuing </a:t>
            </a:r>
          </a:p>
          <a:p>
            <a:pPr algn="ctr">
              <a:defRPr/>
            </a:pPr>
            <a:r>
              <a:rPr lang="en-US">
                <a:solidFill>
                  <a:srgbClr val="FFFFFF"/>
                </a:solidFill>
                <a:latin typeface="Arial" charset="0"/>
                <a:ea typeface="ＭＳ Ｐゴシック" charset="-128"/>
                <a:cs typeface="ＭＳ Ｐゴシック" charset="-128"/>
              </a:rPr>
              <a:t>Systems</a:t>
            </a:r>
          </a:p>
        </p:txBody>
      </p:sp>
      <p:sp>
        <p:nvSpPr>
          <p:cNvPr id="10258" name="Rectangle 18"/>
          <p:cNvSpPr>
            <a:spLocks noChangeArrowheads="1"/>
          </p:cNvSpPr>
          <p:nvPr/>
        </p:nvSpPr>
        <p:spPr bwMode="auto">
          <a:xfrm>
            <a:off x="1143000" y="3200400"/>
            <a:ext cx="1600200" cy="228600"/>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pPr algn="ctr">
              <a:defRPr/>
            </a:pPr>
            <a:r>
              <a:rPr lang="en-US">
                <a:solidFill>
                  <a:srgbClr val="FFFFFF"/>
                </a:solidFill>
                <a:ea typeface="ＭＳ Ｐゴシック" charset="-128"/>
                <a:cs typeface="ＭＳ Ｐゴシック" charset="-128"/>
              </a:rPr>
              <a:t>REST</a:t>
            </a:r>
          </a:p>
        </p:txBody>
      </p:sp>
      <p:sp>
        <p:nvSpPr>
          <p:cNvPr id="10259" name="Rectangle 19"/>
          <p:cNvSpPr>
            <a:spLocks noChangeArrowheads="1"/>
          </p:cNvSpPr>
          <p:nvPr/>
        </p:nvSpPr>
        <p:spPr bwMode="auto">
          <a:xfrm>
            <a:off x="3581400" y="381000"/>
            <a:ext cx="1981200" cy="533400"/>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pPr algn="ctr">
              <a:defRPr/>
            </a:pPr>
            <a:r>
              <a:rPr lang="en-US">
                <a:solidFill>
                  <a:srgbClr val="FFFFFF"/>
                </a:solidFill>
                <a:ea typeface="ＭＳ Ｐゴシック" charset="-128"/>
                <a:cs typeface="ＭＳ Ｐゴシック" charset="-128"/>
              </a:rPr>
              <a:t>Browser Interface</a:t>
            </a:r>
          </a:p>
        </p:txBody>
      </p:sp>
      <p:sp>
        <p:nvSpPr>
          <p:cNvPr id="27678" name="Line 20"/>
          <p:cNvSpPr>
            <a:spLocks noChangeShapeType="1"/>
          </p:cNvSpPr>
          <p:nvPr/>
        </p:nvSpPr>
        <p:spPr bwMode="auto">
          <a:xfrm>
            <a:off x="3886200" y="914400"/>
            <a:ext cx="1588" cy="685800"/>
          </a:xfrm>
          <a:prstGeom prst="line">
            <a:avLst/>
          </a:prstGeom>
          <a:noFill/>
          <a:ln w="9525">
            <a:solidFill>
              <a:schemeClr val="tx1"/>
            </a:solidFill>
            <a:round/>
            <a:headEnd type="arrow" w="med" len="med"/>
            <a:tailEnd type="arrow" w="med" len="med"/>
          </a:ln>
        </p:spPr>
        <p:txBody>
          <a:bodyPr/>
          <a:lstStyle/>
          <a:p>
            <a:endParaRPr lang="en-US"/>
          </a:p>
        </p:txBody>
      </p:sp>
      <p:sp>
        <p:nvSpPr>
          <p:cNvPr id="27679" name="Line 21"/>
          <p:cNvSpPr>
            <a:spLocks noChangeShapeType="1"/>
          </p:cNvSpPr>
          <p:nvPr/>
        </p:nvSpPr>
        <p:spPr bwMode="auto">
          <a:xfrm>
            <a:off x="4343400" y="914400"/>
            <a:ext cx="1588" cy="685800"/>
          </a:xfrm>
          <a:prstGeom prst="line">
            <a:avLst/>
          </a:prstGeom>
          <a:noFill/>
          <a:ln w="9525">
            <a:solidFill>
              <a:schemeClr val="tx1"/>
            </a:solidFill>
            <a:round/>
            <a:headEnd type="arrow" w="med" len="med"/>
            <a:tailEnd type="arrow" w="med" len="med"/>
          </a:ln>
        </p:spPr>
        <p:txBody>
          <a:bodyPr/>
          <a:lstStyle/>
          <a:p>
            <a:endParaRPr lang="en-US"/>
          </a:p>
        </p:txBody>
      </p:sp>
      <p:sp>
        <p:nvSpPr>
          <p:cNvPr id="27680" name="Line 25"/>
          <p:cNvSpPr>
            <a:spLocks noChangeShapeType="1"/>
          </p:cNvSpPr>
          <p:nvPr/>
        </p:nvSpPr>
        <p:spPr bwMode="auto">
          <a:xfrm>
            <a:off x="1981200" y="4267200"/>
            <a:ext cx="1588" cy="1066800"/>
          </a:xfrm>
          <a:prstGeom prst="line">
            <a:avLst/>
          </a:prstGeom>
          <a:noFill/>
          <a:ln w="9525">
            <a:solidFill>
              <a:schemeClr val="tx1"/>
            </a:solidFill>
            <a:round/>
            <a:headEnd type="arrow" w="med" len="med"/>
            <a:tailEnd/>
          </a:ln>
        </p:spPr>
        <p:txBody>
          <a:bodyPr/>
          <a:lstStyle/>
          <a:p>
            <a:endParaRPr lang="en-US"/>
          </a:p>
        </p:txBody>
      </p:sp>
      <p:sp>
        <p:nvSpPr>
          <p:cNvPr id="10273" name="Rectangle 33"/>
          <p:cNvSpPr>
            <a:spLocks noChangeArrowheads="1"/>
          </p:cNvSpPr>
          <p:nvPr/>
        </p:nvSpPr>
        <p:spPr bwMode="auto">
          <a:xfrm>
            <a:off x="3200400" y="2286000"/>
            <a:ext cx="685800" cy="228600"/>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pPr algn="ctr">
              <a:defRPr/>
            </a:pPr>
            <a:r>
              <a:rPr lang="en-US">
                <a:solidFill>
                  <a:srgbClr val="FFFFFF"/>
                </a:solidFill>
                <a:ea typeface="ＭＳ Ｐゴシック" charset="-128"/>
                <a:cs typeface="ＭＳ Ｐゴシック" charset="-128"/>
              </a:rPr>
              <a:t>REST</a:t>
            </a:r>
          </a:p>
        </p:txBody>
      </p:sp>
      <p:sp>
        <p:nvSpPr>
          <p:cNvPr id="27684" name="Line 34"/>
          <p:cNvSpPr>
            <a:spLocks noChangeShapeType="1"/>
          </p:cNvSpPr>
          <p:nvPr/>
        </p:nvSpPr>
        <p:spPr bwMode="auto">
          <a:xfrm>
            <a:off x="4572000" y="4267200"/>
            <a:ext cx="1588" cy="1066800"/>
          </a:xfrm>
          <a:prstGeom prst="line">
            <a:avLst/>
          </a:prstGeom>
          <a:noFill/>
          <a:ln w="9525">
            <a:solidFill>
              <a:schemeClr val="tx1"/>
            </a:solidFill>
            <a:round/>
            <a:headEnd/>
            <a:tailEnd type="arrow" w="med" len="med"/>
          </a:ln>
        </p:spPr>
        <p:txBody>
          <a:bodyPr/>
          <a:lstStyle/>
          <a:p>
            <a:endParaRPr lang="en-US"/>
          </a:p>
        </p:txBody>
      </p:sp>
      <p:sp>
        <p:nvSpPr>
          <p:cNvPr id="10275" name="Rectangle 35"/>
          <p:cNvSpPr>
            <a:spLocks noChangeArrowheads="1"/>
          </p:cNvSpPr>
          <p:nvPr/>
        </p:nvSpPr>
        <p:spPr bwMode="auto">
          <a:xfrm>
            <a:off x="4495800" y="3200400"/>
            <a:ext cx="838200" cy="228600"/>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pPr algn="ctr">
              <a:defRPr/>
            </a:pPr>
            <a:r>
              <a:rPr lang="en-US">
                <a:solidFill>
                  <a:srgbClr val="FFFFFF"/>
                </a:solidFill>
                <a:ea typeface="ＭＳ Ｐゴシック" charset="-128"/>
                <a:cs typeface="ＭＳ Ｐゴシック" charset="-128"/>
              </a:rPr>
              <a:t>WSDL</a:t>
            </a:r>
          </a:p>
        </p:txBody>
      </p:sp>
      <p:sp>
        <p:nvSpPr>
          <p:cNvPr id="27688" name="Line 36"/>
          <p:cNvSpPr>
            <a:spLocks noChangeShapeType="1"/>
          </p:cNvSpPr>
          <p:nvPr/>
        </p:nvSpPr>
        <p:spPr bwMode="auto">
          <a:xfrm>
            <a:off x="4953000" y="2514600"/>
            <a:ext cx="1588" cy="685800"/>
          </a:xfrm>
          <a:prstGeom prst="line">
            <a:avLst/>
          </a:prstGeom>
          <a:noFill/>
          <a:ln w="9525">
            <a:solidFill>
              <a:schemeClr val="tx1"/>
            </a:solidFill>
            <a:round/>
            <a:headEnd type="arrow" w="med" len="med"/>
            <a:tailEnd/>
          </a:ln>
        </p:spPr>
        <p:txBody>
          <a:bodyPr/>
          <a:lstStyle/>
          <a:p>
            <a:endParaRPr lang="en-US"/>
          </a:p>
        </p:txBody>
      </p:sp>
      <p:sp>
        <p:nvSpPr>
          <p:cNvPr id="27689" name="Line 37"/>
          <p:cNvSpPr>
            <a:spLocks noChangeShapeType="1"/>
          </p:cNvSpPr>
          <p:nvPr/>
        </p:nvSpPr>
        <p:spPr bwMode="auto">
          <a:xfrm flipH="1" flipV="1">
            <a:off x="4876800" y="2514600"/>
            <a:ext cx="1588" cy="685800"/>
          </a:xfrm>
          <a:prstGeom prst="line">
            <a:avLst/>
          </a:prstGeom>
          <a:noFill/>
          <a:ln w="9525">
            <a:solidFill>
              <a:schemeClr val="tx1"/>
            </a:solidFill>
            <a:round/>
            <a:headEnd type="arrow" w="med" len="med"/>
            <a:tailEnd/>
          </a:ln>
        </p:spPr>
        <p:txBody>
          <a:bodyPr/>
          <a:lstStyle/>
          <a:p>
            <a:endParaRPr lang="en-US"/>
          </a:p>
        </p:txBody>
      </p:sp>
      <p:sp>
        <p:nvSpPr>
          <p:cNvPr id="27690" name="Line 40"/>
          <p:cNvSpPr>
            <a:spLocks noChangeShapeType="1"/>
          </p:cNvSpPr>
          <p:nvPr/>
        </p:nvSpPr>
        <p:spPr bwMode="auto">
          <a:xfrm flipV="1">
            <a:off x="5029200" y="4267200"/>
            <a:ext cx="1588" cy="1066800"/>
          </a:xfrm>
          <a:prstGeom prst="line">
            <a:avLst/>
          </a:prstGeom>
          <a:noFill/>
          <a:ln w="9525">
            <a:solidFill>
              <a:schemeClr val="tx1"/>
            </a:solidFill>
            <a:round/>
            <a:headEnd/>
            <a:tailEnd type="arrow" w="med" len="med"/>
          </a:ln>
        </p:spPr>
        <p:txBody>
          <a:bodyPr/>
          <a:lstStyle/>
          <a:p>
            <a:endParaRPr lang="en-US"/>
          </a:p>
        </p:txBody>
      </p:sp>
      <p:sp>
        <p:nvSpPr>
          <p:cNvPr id="10283" name="Rectangle 43"/>
          <p:cNvSpPr>
            <a:spLocks noChangeArrowheads="1"/>
          </p:cNvSpPr>
          <p:nvPr/>
        </p:nvSpPr>
        <p:spPr bwMode="auto">
          <a:xfrm>
            <a:off x="4572000" y="2286000"/>
            <a:ext cx="685800" cy="228600"/>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pPr algn="ctr">
              <a:defRPr/>
            </a:pPr>
            <a:r>
              <a:rPr lang="en-US">
                <a:solidFill>
                  <a:srgbClr val="FFFFFF"/>
                </a:solidFill>
                <a:ea typeface="ＭＳ Ｐゴシック" charset="-128"/>
                <a:cs typeface="ＭＳ Ｐゴシック" charset="-128"/>
              </a:rPr>
              <a:t>REST</a:t>
            </a:r>
          </a:p>
        </p:txBody>
      </p:sp>
      <p:sp>
        <p:nvSpPr>
          <p:cNvPr id="10284" name="Rectangle 44"/>
          <p:cNvSpPr>
            <a:spLocks noChangeArrowheads="1"/>
          </p:cNvSpPr>
          <p:nvPr/>
        </p:nvSpPr>
        <p:spPr bwMode="auto">
          <a:xfrm>
            <a:off x="3886200" y="2286000"/>
            <a:ext cx="685800" cy="228600"/>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pPr algn="ctr">
              <a:defRPr/>
            </a:pPr>
            <a:r>
              <a:rPr lang="en-US">
                <a:solidFill>
                  <a:srgbClr val="FFFFFF"/>
                </a:solidFill>
                <a:ea typeface="ＭＳ Ｐゴシック" charset="-128"/>
                <a:cs typeface="ＭＳ Ｐゴシック" charset="-128"/>
              </a:rPr>
              <a:t>REST</a:t>
            </a:r>
          </a:p>
        </p:txBody>
      </p:sp>
      <p:sp>
        <p:nvSpPr>
          <p:cNvPr id="10285" name="Rectangle 45"/>
          <p:cNvSpPr>
            <a:spLocks noChangeArrowheads="1"/>
          </p:cNvSpPr>
          <p:nvPr/>
        </p:nvSpPr>
        <p:spPr bwMode="auto">
          <a:xfrm>
            <a:off x="5257800" y="2286000"/>
            <a:ext cx="762000" cy="228600"/>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pPr algn="ctr">
              <a:defRPr/>
            </a:pPr>
            <a:r>
              <a:rPr lang="en-US">
                <a:solidFill>
                  <a:srgbClr val="FFFFFF"/>
                </a:solidFill>
                <a:ea typeface="ＭＳ Ｐゴシック" charset="-128"/>
                <a:cs typeface="ＭＳ Ｐゴシック" charset="-128"/>
              </a:rPr>
              <a:t>REST</a:t>
            </a:r>
          </a:p>
        </p:txBody>
      </p:sp>
      <p:sp>
        <p:nvSpPr>
          <p:cNvPr id="10286" name="Rectangle 46"/>
          <p:cNvSpPr>
            <a:spLocks noChangeArrowheads="1"/>
          </p:cNvSpPr>
          <p:nvPr/>
        </p:nvSpPr>
        <p:spPr bwMode="auto">
          <a:xfrm>
            <a:off x="6324600" y="3429000"/>
            <a:ext cx="1600200" cy="838200"/>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pPr algn="ctr">
              <a:defRPr/>
            </a:pPr>
            <a:r>
              <a:rPr lang="en-US" sz="2000">
                <a:solidFill>
                  <a:srgbClr val="FFFFFF"/>
                </a:solidFill>
                <a:latin typeface="Arial" charset="0"/>
                <a:ea typeface="ＭＳ Ｐゴシック" charset="-128"/>
                <a:cs typeface="ＭＳ Ｐゴシック" charset="-128"/>
              </a:rPr>
              <a:t>Visualization</a:t>
            </a:r>
          </a:p>
          <a:p>
            <a:pPr algn="ctr">
              <a:defRPr/>
            </a:pPr>
            <a:r>
              <a:rPr lang="en-US" sz="2000">
                <a:solidFill>
                  <a:srgbClr val="FFFFFF"/>
                </a:solidFill>
                <a:latin typeface="Arial" charset="0"/>
                <a:ea typeface="ＭＳ Ｐゴシック" charset="-128"/>
                <a:cs typeface="ＭＳ Ｐゴシック" charset="-128"/>
              </a:rPr>
              <a:t>Service</a:t>
            </a:r>
          </a:p>
        </p:txBody>
      </p:sp>
      <p:sp>
        <p:nvSpPr>
          <p:cNvPr id="10288" name="AutoShape 48"/>
          <p:cNvSpPr>
            <a:spLocks noChangeArrowheads="1"/>
          </p:cNvSpPr>
          <p:nvPr/>
        </p:nvSpPr>
        <p:spPr bwMode="auto">
          <a:xfrm>
            <a:off x="6781800" y="5257800"/>
            <a:ext cx="762000" cy="914400"/>
          </a:xfrm>
          <a:prstGeom prst="can">
            <a:avLst>
              <a:gd name="adj" fmla="val 30000"/>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pPr algn="ctr">
              <a:defRPr/>
            </a:pPr>
            <a:r>
              <a:rPr lang="en-US">
                <a:solidFill>
                  <a:srgbClr val="FFFFFF"/>
                </a:solidFill>
                <a:latin typeface="Arial" charset="0"/>
                <a:ea typeface="ＭＳ Ｐゴシック" charset="-128"/>
                <a:cs typeface="ＭＳ Ｐゴシック" charset="-128"/>
              </a:rPr>
              <a:t>DB</a:t>
            </a:r>
          </a:p>
        </p:txBody>
      </p:sp>
      <p:sp>
        <p:nvSpPr>
          <p:cNvPr id="10289" name="Rectangle 49"/>
          <p:cNvSpPr>
            <a:spLocks noChangeArrowheads="1"/>
          </p:cNvSpPr>
          <p:nvPr/>
        </p:nvSpPr>
        <p:spPr bwMode="auto">
          <a:xfrm>
            <a:off x="6324600" y="3200400"/>
            <a:ext cx="1600200" cy="228600"/>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pPr algn="ctr">
              <a:defRPr/>
            </a:pPr>
            <a:r>
              <a:rPr lang="en-US">
                <a:solidFill>
                  <a:srgbClr val="FFFFFF"/>
                </a:solidFill>
                <a:ea typeface="ＭＳ Ｐゴシック" charset="-128"/>
                <a:cs typeface="ＭＳ Ｐゴシック" charset="-128"/>
              </a:rPr>
              <a:t>REST</a:t>
            </a:r>
          </a:p>
        </p:txBody>
      </p:sp>
      <p:sp>
        <p:nvSpPr>
          <p:cNvPr id="27709" name="Line 50"/>
          <p:cNvSpPr>
            <a:spLocks noChangeShapeType="1"/>
          </p:cNvSpPr>
          <p:nvPr/>
        </p:nvSpPr>
        <p:spPr bwMode="auto">
          <a:xfrm>
            <a:off x="7162800" y="4267200"/>
            <a:ext cx="1588" cy="1066800"/>
          </a:xfrm>
          <a:prstGeom prst="line">
            <a:avLst/>
          </a:prstGeom>
          <a:noFill/>
          <a:ln w="9525">
            <a:solidFill>
              <a:schemeClr val="tx1"/>
            </a:solidFill>
            <a:round/>
            <a:headEnd/>
            <a:tailEnd type="arrow" w="med" len="med"/>
          </a:ln>
        </p:spPr>
        <p:txBody>
          <a:bodyPr/>
          <a:lstStyle/>
          <a:p>
            <a:endParaRPr lang="en-US"/>
          </a:p>
        </p:txBody>
      </p:sp>
      <p:sp>
        <p:nvSpPr>
          <p:cNvPr id="27710" name="Line 51"/>
          <p:cNvSpPr>
            <a:spLocks noChangeShapeType="1"/>
          </p:cNvSpPr>
          <p:nvPr/>
        </p:nvSpPr>
        <p:spPr bwMode="auto">
          <a:xfrm>
            <a:off x="5867400" y="2514600"/>
            <a:ext cx="1295400" cy="685800"/>
          </a:xfrm>
          <a:prstGeom prst="line">
            <a:avLst/>
          </a:prstGeom>
          <a:noFill/>
          <a:ln w="9525">
            <a:solidFill>
              <a:schemeClr val="tx1"/>
            </a:solidFill>
            <a:round/>
            <a:headEnd type="arrow" w="med" len="med"/>
            <a:tailEnd/>
          </a:ln>
        </p:spPr>
        <p:txBody>
          <a:bodyPr/>
          <a:lstStyle/>
          <a:p>
            <a:endParaRPr lang="en-US"/>
          </a:p>
        </p:txBody>
      </p:sp>
      <p:sp>
        <p:nvSpPr>
          <p:cNvPr id="27711" name="Line 52"/>
          <p:cNvSpPr>
            <a:spLocks noChangeShapeType="1"/>
          </p:cNvSpPr>
          <p:nvPr/>
        </p:nvSpPr>
        <p:spPr bwMode="auto">
          <a:xfrm>
            <a:off x="5562600" y="2514600"/>
            <a:ext cx="1295400" cy="685800"/>
          </a:xfrm>
          <a:prstGeom prst="line">
            <a:avLst/>
          </a:prstGeom>
          <a:noFill/>
          <a:ln w="9525">
            <a:solidFill>
              <a:schemeClr val="tx1"/>
            </a:solidFill>
            <a:round/>
            <a:headEnd/>
            <a:tailEnd type="arrow" w="med" len="med"/>
          </a:ln>
        </p:spPr>
        <p:txBody>
          <a:bodyPr/>
          <a:lstStyle/>
          <a:p>
            <a:endParaRPr lang="en-US"/>
          </a:p>
        </p:txBody>
      </p:sp>
      <p:sp>
        <p:nvSpPr>
          <p:cNvPr id="27712" name="Line 53"/>
          <p:cNvSpPr>
            <a:spLocks noChangeShapeType="1"/>
          </p:cNvSpPr>
          <p:nvPr/>
        </p:nvSpPr>
        <p:spPr bwMode="auto">
          <a:xfrm>
            <a:off x="5334000" y="3810000"/>
            <a:ext cx="990600" cy="1588"/>
          </a:xfrm>
          <a:prstGeom prst="line">
            <a:avLst/>
          </a:prstGeom>
          <a:noFill/>
          <a:ln w="9525">
            <a:solidFill>
              <a:schemeClr val="tx1"/>
            </a:solidFill>
            <a:round/>
            <a:headEnd/>
            <a:tailEnd type="arrow" w="med" len="med"/>
          </a:ln>
        </p:spPr>
        <p:txBody>
          <a:bodyPr/>
          <a:lstStyle/>
          <a:p>
            <a:endParaRPr lang="en-US"/>
          </a:p>
        </p:txBody>
      </p:sp>
      <p:sp>
        <p:nvSpPr>
          <p:cNvPr id="27713" name="Line 54"/>
          <p:cNvSpPr>
            <a:spLocks noChangeShapeType="1"/>
          </p:cNvSpPr>
          <p:nvPr/>
        </p:nvSpPr>
        <p:spPr bwMode="auto">
          <a:xfrm>
            <a:off x="4800600" y="914400"/>
            <a:ext cx="1588" cy="685800"/>
          </a:xfrm>
          <a:prstGeom prst="line">
            <a:avLst/>
          </a:prstGeom>
          <a:noFill/>
          <a:ln w="9525">
            <a:solidFill>
              <a:schemeClr val="tx1"/>
            </a:solidFill>
            <a:round/>
            <a:headEnd type="arrow" w="med" len="med"/>
            <a:tailEnd type="arrow" w="med" len="med"/>
          </a:ln>
        </p:spPr>
        <p:txBody>
          <a:bodyPr/>
          <a:lstStyle/>
          <a:p>
            <a:endParaRPr lang="en-US"/>
          </a:p>
        </p:txBody>
      </p:sp>
      <p:sp>
        <p:nvSpPr>
          <p:cNvPr id="27714" name="Line 60"/>
          <p:cNvSpPr>
            <a:spLocks noChangeShapeType="1"/>
          </p:cNvSpPr>
          <p:nvPr/>
        </p:nvSpPr>
        <p:spPr bwMode="auto">
          <a:xfrm>
            <a:off x="5257800" y="914400"/>
            <a:ext cx="1588" cy="685800"/>
          </a:xfrm>
          <a:prstGeom prst="line">
            <a:avLst/>
          </a:prstGeom>
          <a:noFill/>
          <a:ln w="9525">
            <a:solidFill>
              <a:schemeClr val="tx1"/>
            </a:solidFill>
            <a:round/>
            <a:headEnd type="arrow" w="med" len="med"/>
            <a:tailEnd type="arrow" w="med" len="med"/>
          </a:ln>
        </p:spPr>
        <p:txBody>
          <a:bodyPr/>
          <a:lstStyle/>
          <a:p>
            <a:endParaRPr lang="en-US"/>
          </a:p>
        </p:txBody>
      </p:sp>
      <p:sp>
        <p:nvSpPr>
          <p:cNvPr id="27715" name="Rectangle 61"/>
          <p:cNvSpPr>
            <a:spLocks noChangeArrowheads="1"/>
          </p:cNvSpPr>
          <p:nvPr/>
        </p:nvSpPr>
        <p:spPr bwMode="auto">
          <a:xfrm>
            <a:off x="914400" y="2971800"/>
            <a:ext cx="2057400" cy="3429000"/>
          </a:xfrm>
          <a:prstGeom prst="rect">
            <a:avLst/>
          </a:prstGeom>
          <a:noFill/>
          <a:ln w="9525">
            <a:solidFill>
              <a:schemeClr val="tx1"/>
            </a:solidFill>
            <a:prstDash val="sysDot"/>
            <a:miter lim="800000"/>
            <a:headEnd/>
            <a:tailEnd/>
          </a:ln>
        </p:spPr>
        <p:txBody>
          <a:bodyPr wrap="none" anchor="ctr"/>
          <a:lstStyle/>
          <a:p>
            <a:endParaRPr lang="en-US">
              <a:latin typeface="Calibri" pitchFamily="-106" charset="0"/>
            </a:endParaRPr>
          </a:p>
        </p:txBody>
      </p:sp>
      <p:sp>
        <p:nvSpPr>
          <p:cNvPr id="27716" name="Rectangle 62"/>
          <p:cNvSpPr>
            <a:spLocks noChangeArrowheads="1"/>
          </p:cNvSpPr>
          <p:nvPr/>
        </p:nvSpPr>
        <p:spPr bwMode="auto">
          <a:xfrm>
            <a:off x="3505200" y="2971800"/>
            <a:ext cx="2057400" cy="3429000"/>
          </a:xfrm>
          <a:prstGeom prst="rect">
            <a:avLst/>
          </a:prstGeom>
          <a:noFill/>
          <a:ln w="9525">
            <a:solidFill>
              <a:schemeClr val="tx1"/>
            </a:solidFill>
            <a:prstDash val="sysDot"/>
            <a:miter lim="800000"/>
            <a:headEnd/>
            <a:tailEnd/>
          </a:ln>
        </p:spPr>
        <p:txBody>
          <a:bodyPr wrap="none" anchor="ctr"/>
          <a:lstStyle/>
          <a:p>
            <a:endParaRPr lang="en-US">
              <a:latin typeface="Calibri" pitchFamily="-106" charset="0"/>
            </a:endParaRPr>
          </a:p>
        </p:txBody>
      </p:sp>
      <p:sp>
        <p:nvSpPr>
          <p:cNvPr id="27717" name="Rectangle 63"/>
          <p:cNvSpPr>
            <a:spLocks noChangeArrowheads="1"/>
          </p:cNvSpPr>
          <p:nvPr/>
        </p:nvSpPr>
        <p:spPr bwMode="auto">
          <a:xfrm>
            <a:off x="6172200" y="2971800"/>
            <a:ext cx="2057400" cy="3429000"/>
          </a:xfrm>
          <a:prstGeom prst="rect">
            <a:avLst/>
          </a:prstGeom>
          <a:noFill/>
          <a:ln w="9525">
            <a:solidFill>
              <a:schemeClr val="tx1"/>
            </a:solidFill>
            <a:prstDash val="sysDot"/>
            <a:miter lim="800000"/>
            <a:headEnd/>
            <a:tailEnd/>
          </a:ln>
        </p:spPr>
        <p:txBody>
          <a:bodyPr wrap="none" anchor="ctr"/>
          <a:lstStyle/>
          <a:p>
            <a:endParaRPr lang="en-US">
              <a:latin typeface="Calibri" pitchFamily="-106" charset="0"/>
            </a:endParaRPr>
          </a:p>
        </p:txBody>
      </p:sp>
      <p:sp>
        <p:nvSpPr>
          <p:cNvPr id="27718" name="Text Box 64"/>
          <p:cNvSpPr txBox="1">
            <a:spLocks noChangeArrowheads="1"/>
          </p:cNvSpPr>
          <p:nvPr/>
        </p:nvSpPr>
        <p:spPr bwMode="auto">
          <a:xfrm>
            <a:off x="1524000" y="6457950"/>
            <a:ext cx="925513" cy="400050"/>
          </a:xfrm>
          <a:prstGeom prst="rect">
            <a:avLst/>
          </a:prstGeom>
          <a:noFill/>
          <a:ln w="9525">
            <a:noFill/>
            <a:miter lim="800000"/>
            <a:headEnd/>
            <a:tailEnd/>
          </a:ln>
        </p:spPr>
        <p:txBody>
          <a:bodyPr wrap="none">
            <a:spAutoFit/>
          </a:bodyPr>
          <a:lstStyle/>
          <a:p>
            <a:r>
              <a:rPr lang="en-US" sz="2000"/>
              <a:t>Host 1</a:t>
            </a:r>
          </a:p>
        </p:txBody>
      </p:sp>
      <p:sp>
        <p:nvSpPr>
          <p:cNvPr id="27719" name="Text Box 65"/>
          <p:cNvSpPr txBox="1">
            <a:spLocks noChangeArrowheads="1"/>
          </p:cNvSpPr>
          <p:nvPr/>
        </p:nvSpPr>
        <p:spPr bwMode="auto">
          <a:xfrm>
            <a:off x="4114800" y="6457950"/>
            <a:ext cx="925513" cy="400050"/>
          </a:xfrm>
          <a:prstGeom prst="rect">
            <a:avLst/>
          </a:prstGeom>
          <a:noFill/>
          <a:ln w="9525">
            <a:noFill/>
            <a:miter lim="800000"/>
            <a:headEnd/>
            <a:tailEnd/>
          </a:ln>
        </p:spPr>
        <p:txBody>
          <a:bodyPr wrap="none">
            <a:spAutoFit/>
          </a:bodyPr>
          <a:lstStyle/>
          <a:p>
            <a:r>
              <a:rPr lang="en-US" sz="2000"/>
              <a:t>Host 2</a:t>
            </a:r>
          </a:p>
        </p:txBody>
      </p:sp>
      <p:sp>
        <p:nvSpPr>
          <p:cNvPr id="27720" name="Text Box 66"/>
          <p:cNvSpPr txBox="1">
            <a:spLocks noChangeArrowheads="1"/>
          </p:cNvSpPr>
          <p:nvPr/>
        </p:nvSpPr>
        <p:spPr bwMode="auto">
          <a:xfrm>
            <a:off x="6705600" y="6457950"/>
            <a:ext cx="925513" cy="400050"/>
          </a:xfrm>
          <a:prstGeom prst="rect">
            <a:avLst/>
          </a:prstGeom>
          <a:noFill/>
          <a:ln w="9525">
            <a:noFill/>
            <a:miter lim="800000"/>
            <a:headEnd/>
            <a:tailEnd/>
          </a:ln>
        </p:spPr>
        <p:txBody>
          <a:bodyPr wrap="none">
            <a:spAutoFit/>
          </a:bodyPr>
          <a:lstStyle/>
          <a:p>
            <a:r>
              <a:rPr lang="en-US" sz="2000"/>
              <a:t>Host 3</a:t>
            </a:r>
          </a:p>
        </p:txBody>
      </p:sp>
      <p:sp>
        <p:nvSpPr>
          <p:cNvPr id="27722" name="TextBox 45"/>
          <p:cNvSpPr txBox="1">
            <a:spLocks noChangeArrowheads="1"/>
          </p:cNvSpPr>
          <p:nvPr/>
        </p:nvSpPr>
        <p:spPr bwMode="auto">
          <a:xfrm>
            <a:off x="914400" y="2133600"/>
            <a:ext cx="2125663" cy="461963"/>
          </a:xfrm>
          <a:prstGeom prst="rect">
            <a:avLst/>
          </a:prstGeom>
          <a:noFill/>
          <a:ln w="9525">
            <a:noFill/>
            <a:miter lim="800000"/>
            <a:headEnd/>
            <a:tailEnd/>
          </a:ln>
        </p:spPr>
        <p:txBody>
          <a:bodyPr wrap="none">
            <a:spAutoFit/>
          </a:bodyPr>
          <a:lstStyle/>
          <a:p>
            <a:r>
              <a:rPr lang="en-US">
                <a:latin typeface="Calibri" pitchFamily="-106" charset="0"/>
              </a:rPr>
              <a:t>RSS,JSON/HTTP</a:t>
            </a:r>
          </a:p>
        </p:txBody>
      </p:sp>
      <p:cxnSp>
        <p:nvCxnSpPr>
          <p:cNvPr id="48" name="Straight Arrow Connector 47"/>
          <p:cNvCxnSpPr>
            <a:stCxn id="27722" idx="2"/>
          </p:cNvCxnSpPr>
          <p:nvPr/>
        </p:nvCxnSpPr>
        <p:spPr>
          <a:xfrm rot="16200000" flipH="1">
            <a:off x="2152651" y="2420937"/>
            <a:ext cx="144462" cy="4937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724" name="TextBox 50"/>
          <p:cNvSpPr txBox="1">
            <a:spLocks noChangeArrowheads="1"/>
          </p:cNvSpPr>
          <p:nvPr/>
        </p:nvSpPr>
        <p:spPr bwMode="auto">
          <a:xfrm>
            <a:off x="6324600" y="1066800"/>
            <a:ext cx="1331913" cy="523875"/>
          </a:xfrm>
          <a:prstGeom prst="rect">
            <a:avLst/>
          </a:prstGeom>
          <a:noFill/>
          <a:ln w="9525">
            <a:noFill/>
            <a:miter lim="800000"/>
            <a:headEnd/>
            <a:tailEnd/>
          </a:ln>
        </p:spPr>
        <p:txBody>
          <a:bodyPr wrap="none">
            <a:spAutoFit/>
          </a:bodyPr>
          <a:lstStyle/>
          <a:p>
            <a:r>
              <a:rPr lang="en-US" sz="2800">
                <a:latin typeface="Calibri" pitchFamily="-106" charset="0"/>
              </a:rPr>
              <a:t>HTTP(S)</a:t>
            </a:r>
            <a:endParaRPr lang="en-US">
              <a:latin typeface="Calibri" pitchFamily="-106" charset="0"/>
            </a:endParaRPr>
          </a:p>
        </p:txBody>
      </p:sp>
      <p:cxnSp>
        <p:nvCxnSpPr>
          <p:cNvPr id="52" name="Straight Arrow Connector 51"/>
          <p:cNvCxnSpPr>
            <a:stCxn id="27724" idx="1"/>
          </p:cNvCxnSpPr>
          <p:nvPr/>
        </p:nvCxnSpPr>
        <p:spPr>
          <a:xfrm rot="10800000">
            <a:off x="5562600" y="1219200"/>
            <a:ext cx="762000" cy="1095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9" name="Rectangle 35"/>
          <p:cNvSpPr>
            <a:spLocks noChangeArrowheads="1"/>
          </p:cNvSpPr>
          <p:nvPr/>
        </p:nvSpPr>
        <p:spPr bwMode="auto">
          <a:xfrm>
            <a:off x="3733800" y="3200400"/>
            <a:ext cx="762000" cy="228600"/>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pPr algn="ctr">
              <a:defRPr/>
            </a:pPr>
            <a:r>
              <a:rPr lang="en-US">
                <a:solidFill>
                  <a:srgbClr val="FFFFFF"/>
                </a:solidFill>
                <a:ea typeface="ＭＳ Ｐゴシック" charset="-128"/>
                <a:cs typeface="ＭＳ Ｐゴシック" charset="-128"/>
              </a:rPr>
              <a:t>REST</a:t>
            </a:r>
          </a:p>
        </p:txBody>
      </p:sp>
      <p:sp>
        <p:nvSpPr>
          <p:cNvPr id="50" name="Rectangle 35"/>
          <p:cNvSpPr>
            <a:spLocks noChangeArrowheads="1"/>
          </p:cNvSpPr>
          <p:nvPr/>
        </p:nvSpPr>
        <p:spPr bwMode="auto">
          <a:xfrm>
            <a:off x="4572000" y="3200400"/>
            <a:ext cx="762000" cy="228600"/>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pPr algn="ctr">
              <a:defRPr/>
            </a:pPr>
            <a:r>
              <a:rPr lang="en-US">
                <a:solidFill>
                  <a:srgbClr val="FFFFFF"/>
                </a:solidFill>
                <a:ea typeface="ＭＳ Ｐゴシック" charset="-128"/>
                <a:cs typeface="ＭＳ Ｐゴシック" charset="-128"/>
              </a:rPr>
              <a:t>REST</a:t>
            </a:r>
          </a:p>
        </p:txBody>
      </p:sp>
      <p:sp>
        <p:nvSpPr>
          <p:cNvPr id="51" name="TextBox 50"/>
          <p:cNvSpPr txBox="1"/>
          <p:nvPr/>
        </p:nvSpPr>
        <p:spPr>
          <a:xfrm>
            <a:off x="1447800" y="304800"/>
            <a:ext cx="1303818" cy="830997"/>
          </a:xfrm>
          <a:prstGeom prst="rect">
            <a:avLst/>
          </a:prstGeom>
          <a:noFill/>
        </p:spPr>
        <p:txBody>
          <a:bodyPr wrap="none" rtlCol="0">
            <a:spAutoFit/>
          </a:bodyPr>
          <a:lstStyle/>
          <a:p>
            <a:r>
              <a:rPr lang="en-US" sz="2400" b="1" dirty="0" smtClean="0"/>
              <a:t>Web 2.0 </a:t>
            </a:r>
            <a:br>
              <a:rPr lang="en-US" sz="2400" b="1" dirty="0" smtClean="0"/>
            </a:br>
            <a:r>
              <a:rPr lang="en-US" sz="2400" b="1" dirty="0" smtClean="0"/>
              <a:t>Version</a:t>
            </a:r>
            <a:endParaRPr lang="en-US" sz="2400" b="1"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12"/>
          </p:nvPr>
        </p:nvSpPr>
        <p:spPr>
          <a:noFill/>
        </p:spPr>
        <p:txBody>
          <a:bodyPr/>
          <a:lstStyle/>
          <a:p>
            <a:fld id="{99F96EE9-80A2-4337-BB3B-8BDE320BC204}" type="slidenum">
              <a:rPr lang="en-US" smtClean="0"/>
              <a:pPr/>
              <a:t>15</a:t>
            </a:fld>
            <a:endParaRPr lang="en-US" smtClean="0"/>
          </a:p>
        </p:txBody>
      </p:sp>
      <p:pic>
        <p:nvPicPr>
          <p:cNvPr id="14339" name="Picture 7" descr="Picture2"/>
          <p:cNvPicPr>
            <a:picLocks noGrp="1" noChangeAspect="1" noChangeArrowheads="1"/>
          </p:cNvPicPr>
          <p:nvPr>
            <p:ph idx="4294967295"/>
          </p:nvPr>
        </p:nvPicPr>
        <p:blipFill>
          <a:blip r:embed="rId3" cstate="print"/>
          <a:srcRect/>
          <a:stretch>
            <a:fillRect/>
          </a:stretch>
        </p:blipFill>
        <p:spPr>
          <a:xfrm>
            <a:off x="914400" y="0"/>
            <a:ext cx="8229600" cy="6835533"/>
          </a:xfrm>
        </p:spPr>
      </p:pic>
      <p:sp>
        <p:nvSpPr>
          <p:cNvPr id="4" name="TextBox 3"/>
          <p:cNvSpPr txBox="1"/>
          <p:nvPr/>
        </p:nvSpPr>
        <p:spPr>
          <a:xfrm>
            <a:off x="0" y="1295400"/>
            <a:ext cx="2590800" cy="1938992"/>
          </a:xfrm>
          <a:prstGeom prst="rect">
            <a:avLst/>
          </a:prstGeom>
          <a:noFill/>
        </p:spPr>
        <p:txBody>
          <a:bodyPr wrap="square" rtlCol="0">
            <a:spAutoFit/>
          </a:bodyPr>
          <a:lstStyle/>
          <a:p>
            <a:r>
              <a:rPr lang="en-US" sz="2000" b="1" dirty="0" smtClean="0"/>
              <a:t>Lightweight Cyberinfrastructure to support mobile Data gathering expeditions plus classic central resources (as a cloud)</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p:cNvSpPr>
            <a:spLocks noGrp="1"/>
          </p:cNvSpPr>
          <p:nvPr>
            <p:ph type="title"/>
          </p:nvPr>
        </p:nvSpPr>
        <p:spPr>
          <a:xfrm>
            <a:off x="0" y="23813"/>
            <a:ext cx="9144000" cy="685800"/>
          </a:xfrm>
        </p:spPr>
        <p:txBody>
          <a:bodyPr/>
          <a:lstStyle/>
          <a:p>
            <a:r>
              <a:rPr lang="en-US" sz="3600" smtClean="0"/>
              <a:t>PolarGrid Greenland 2008</a:t>
            </a:r>
          </a:p>
        </p:txBody>
      </p:sp>
      <p:sp>
        <p:nvSpPr>
          <p:cNvPr id="15363" name="Content Placeholder 3"/>
          <p:cNvSpPr>
            <a:spLocks noGrp="1"/>
          </p:cNvSpPr>
          <p:nvPr>
            <p:ph idx="1"/>
          </p:nvPr>
        </p:nvSpPr>
        <p:spPr>
          <a:xfrm>
            <a:off x="327025" y="788988"/>
            <a:ext cx="8442325" cy="5410200"/>
          </a:xfrm>
        </p:spPr>
        <p:txBody>
          <a:bodyPr/>
          <a:lstStyle/>
          <a:p>
            <a:pPr>
              <a:spcBef>
                <a:spcPct val="10000"/>
              </a:spcBef>
              <a:buFont typeface="Wingdings" pitchFamily="2" charset="2"/>
              <a:buNone/>
            </a:pPr>
            <a:r>
              <a:rPr lang="en-US" sz="2400" i="1" dirty="0" smtClean="0">
                <a:solidFill>
                  <a:srgbClr val="FF0000"/>
                </a:solidFill>
              </a:rPr>
              <a:t>             Base System (</a:t>
            </a:r>
            <a:r>
              <a:rPr lang="en-US" sz="2400" i="1" dirty="0" err="1" smtClean="0">
                <a:solidFill>
                  <a:srgbClr val="FF0000"/>
                </a:solidFill>
              </a:rPr>
              <a:t>Ilulissat</a:t>
            </a:r>
            <a:r>
              <a:rPr lang="en-US" sz="2400" i="1" dirty="0" smtClean="0">
                <a:solidFill>
                  <a:srgbClr val="FF0000"/>
                </a:solidFill>
              </a:rPr>
              <a:t> Airborne Radar)</a:t>
            </a:r>
            <a:endParaRPr lang="en-US" sz="2400" dirty="0" smtClean="0">
              <a:solidFill>
                <a:srgbClr val="FF0000"/>
              </a:solidFill>
            </a:endParaRPr>
          </a:p>
          <a:p>
            <a:pPr>
              <a:spcBef>
                <a:spcPct val="10000"/>
              </a:spcBef>
            </a:pPr>
            <a:r>
              <a:rPr lang="en-US" sz="2400" dirty="0" smtClean="0"/>
              <a:t>8U, 64 core cluster, 48TB external </a:t>
            </a:r>
            <a:r>
              <a:rPr lang="en-US" sz="2400" dirty="0" err="1" smtClean="0"/>
              <a:t>fibre</a:t>
            </a:r>
            <a:r>
              <a:rPr lang="en-US" sz="2400" dirty="0" smtClean="0"/>
              <a:t>-channel array</a:t>
            </a:r>
          </a:p>
          <a:p>
            <a:pPr>
              <a:spcBef>
                <a:spcPct val="10000"/>
              </a:spcBef>
            </a:pPr>
            <a:r>
              <a:rPr lang="en-US" sz="2400" dirty="0" smtClean="0"/>
              <a:t>Laptops (one off processing and image manipulation)</a:t>
            </a:r>
          </a:p>
          <a:p>
            <a:pPr>
              <a:spcBef>
                <a:spcPct val="10000"/>
              </a:spcBef>
            </a:pPr>
            <a:r>
              <a:rPr lang="en-US" sz="2400" dirty="0" smtClean="0"/>
              <a:t>2TB </a:t>
            </a:r>
            <a:r>
              <a:rPr lang="en-US" sz="2400" dirty="0" err="1" smtClean="0"/>
              <a:t>MyBook</a:t>
            </a:r>
            <a:r>
              <a:rPr lang="en-US" sz="2400" dirty="0" smtClean="0"/>
              <a:t> tertiary storage</a:t>
            </a:r>
          </a:p>
          <a:p>
            <a:pPr>
              <a:spcBef>
                <a:spcPct val="10000"/>
              </a:spcBef>
            </a:pPr>
            <a:r>
              <a:rPr lang="en-US" sz="2400" dirty="0" smtClean="0"/>
              <a:t>Total data acquisition 12TB (plus 2 back up copies)</a:t>
            </a:r>
          </a:p>
          <a:p>
            <a:pPr>
              <a:spcBef>
                <a:spcPct val="10000"/>
              </a:spcBef>
            </a:pPr>
            <a:r>
              <a:rPr lang="en-US" sz="2400" dirty="0" smtClean="0"/>
              <a:t>Satellite transceiver available if needed, but used wired network at airport used for sending data back to IU</a:t>
            </a:r>
          </a:p>
          <a:p>
            <a:pPr>
              <a:spcBef>
                <a:spcPct val="10000"/>
              </a:spcBef>
              <a:buFont typeface="Wingdings" pitchFamily="2" charset="2"/>
              <a:buNone/>
            </a:pPr>
            <a:r>
              <a:rPr lang="en-US" sz="2400" dirty="0" smtClean="0"/>
              <a:t> </a:t>
            </a:r>
            <a:r>
              <a:rPr lang="en-US" sz="2400" i="1" dirty="0" smtClean="0">
                <a:solidFill>
                  <a:srgbClr val="FF0000"/>
                </a:solidFill>
              </a:rPr>
              <a:t>Base System (NEEM Surface Radar, Remote Deployment)</a:t>
            </a:r>
            <a:endParaRPr lang="en-US" sz="2400" dirty="0" smtClean="0">
              <a:solidFill>
                <a:srgbClr val="FF0000"/>
              </a:solidFill>
            </a:endParaRPr>
          </a:p>
          <a:p>
            <a:pPr>
              <a:spcBef>
                <a:spcPct val="10000"/>
              </a:spcBef>
            </a:pPr>
            <a:r>
              <a:rPr lang="en-US" sz="2400" dirty="0" smtClean="0"/>
              <a:t>2U, 8 core system utilizing internal hard drives hot swap for data back up</a:t>
            </a:r>
          </a:p>
          <a:p>
            <a:pPr>
              <a:spcBef>
                <a:spcPct val="10000"/>
              </a:spcBef>
            </a:pPr>
            <a:r>
              <a:rPr lang="en-US" sz="2400" dirty="0" smtClean="0"/>
              <a:t>4.5TB total data acquisition (plus 2 backup copies)</a:t>
            </a:r>
          </a:p>
          <a:p>
            <a:pPr>
              <a:spcBef>
                <a:spcPct val="10000"/>
              </a:spcBef>
            </a:pPr>
            <a:r>
              <a:rPr lang="en-US" sz="2400" dirty="0" smtClean="0"/>
              <a:t>Satellite transceiver used for sending data back to IU</a:t>
            </a:r>
          </a:p>
          <a:p>
            <a:pPr>
              <a:spcBef>
                <a:spcPct val="10000"/>
              </a:spcBef>
            </a:pPr>
            <a:r>
              <a:rPr lang="en-US" sz="2400" dirty="0" smtClean="0"/>
              <a:t>Laptops (one off processing and image manipulation)</a:t>
            </a:r>
          </a:p>
          <a:p>
            <a:pPr>
              <a:spcBef>
                <a:spcPct val="10000"/>
              </a:spcBef>
            </a:pPr>
            <a:endParaRPr lang="en-US" sz="2400" dirty="0" smtClean="0"/>
          </a:p>
        </p:txBody>
      </p:sp>
      <p:sp>
        <p:nvSpPr>
          <p:cNvPr id="2" name="Slide Number Placeholder 1"/>
          <p:cNvSpPr>
            <a:spLocks noGrp="1"/>
          </p:cNvSpPr>
          <p:nvPr>
            <p:ph type="sldNum" sz="quarter" idx="12"/>
          </p:nvPr>
        </p:nvSpPr>
        <p:spPr/>
        <p:txBody>
          <a:bodyPr/>
          <a:lstStyle/>
          <a:p>
            <a:pPr>
              <a:defRPr/>
            </a:pPr>
            <a:fld id="{AF9879D9-211C-4F02-86E9-A9B93FBF7B2A}" type="slidenum">
              <a:rPr lang="en-US" smtClean="0"/>
              <a:pPr>
                <a:defRPr/>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a:spLocks noGrp="1"/>
          </p:cNvSpPr>
          <p:nvPr>
            <p:ph type="sldNum" sz="quarter" idx="12"/>
          </p:nvPr>
        </p:nvSpPr>
        <p:spPr>
          <a:noFill/>
        </p:spPr>
        <p:txBody>
          <a:bodyPr/>
          <a:lstStyle/>
          <a:p>
            <a:fld id="{9BB5057D-0809-4878-8D9A-086C5C7CEFDC}" type="slidenum">
              <a:rPr lang="en-US" smtClean="0"/>
              <a:pPr/>
              <a:t>17</a:t>
            </a:fld>
            <a:endParaRPr lang="en-US" smtClean="0"/>
          </a:p>
        </p:txBody>
      </p:sp>
      <p:sp>
        <p:nvSpPr>
          <p:cNvPr id="16387" name="Rectangle 2"/>
          <p:cNvSpPr>
            <a:spLocks noGrp="1" noChangeArrowheads="1"/>
          </p:cNvSpPr>
          <p:nvPr>
            <p:ph type="title"/>
          </p:nvPr>
        </p:nvSpPr>
        <p:spPr>
          <a:xfrm>
            <a:off x="685800" y="152400"/>
            <a:ext cx="7772400" cy="628650"/>
          </a:xfrm>
        </p:spPr>
        <p:txBody>
          <a:bodyPr>
            <a:normAutofit fontScale="90000"/>
          </a:bodyPr>
          <a:lstStyle/>
          <a:p>
            <a:pPr eaLnBrk="1" hangingPunct="1"/>
            <a:r>
              <a:rPr lang="en-US" sz="4000" smtClean="0"/>
              <a:t>PolarGrid goes to Greenland</a:t>
            </a:r>
          </a:p>
        </p:txBody>
      </p:sp>
      <p:pic>
        <p:nvPicPr>
          <p:cNvPr id="16388" name="Picture 5" descr="DSC_1609"/>
          <p:cNvPicPr>
            <a:picLocks noChangeAspect="1" noChangeArrowheads="1"/>
          </p:cNvPicPr>
          <p:nvPr/>
        </p:nvPicPr>
        <p:blipFill>
          <a:blip r:embed="rId3" cstate="print"/>
          <a:srcRect/>
          <a:stretch>
            <a:fillRect/>
          </a:stretch>
        </p:blipFill>
        <p:spPr bwMode="auto">
          <a:xfrm>
            <a:off x="0" y="838200"/>
            <a:ext cx="4572000" cy="3043238"/>
          </a:xfrm>
          <a:prstGeom prst="rect">
            <a:avLst/>
          </a:prstGeom>
          <a:noFill/>
          <a:ln w="9525">
            <a:noFill/>
            <a:miter lim="800000"/>
            <a:headEnd/>
            <a:tailEnd/>
          </a:ln>
        </p:spPr>
      </p:pic>
      <p:pic>
        <p:nvPicPr>
          <p:cNvPr id="16389" name="Picture 6" descr="DSC_1643"/>
          <p:cNvPicPr>
            <a:picLocks noChangeAspect="1" noChangeArrowheads="1"/>
          </p:cNvPicPr>
          <p:nvPr/>
        </p:nvPicPr>
        <p:blipFill>
          <a:blip r:embed="rId4" cstate="print"/>
          <a:srcRect/>
          <a:stretch>
            <a:fillRect/>
          </a:stretch>
        </p:blipFill>
        <p:spPr bwMode="auto">
          <a:xfrm>
            <a:off x="4572000" y="3814763"/>
            <a:ext cx="4572000" cy="3043237"/>
          </a:xfrm>
          <a:prstGeom prst="rect">
            <a:avLst/>
          </a:prstGeom>
          <a:noFill/>
          <a:ln w="9525">
            <a:noFill/>
            <a:miter lim="800000"/>
            <a:headEnd/>
            <a:tailEnd/>
          </a:ln>
        </p:spPr>
      </p:pic>
      <p:pic>
        <p:nvPicPr>
          <p:cNvPr id="16390" name="Picture 7" descr="DSC_1608"/>
          <p:cNvPicPr>
            <a:picLocks noChangeAspect="1" noChangeArrowheads="1"/>
          </p:cNvPicPr>
          <p:nvPr/>
        </p:nvPicPr>
        <p:blipFill>
          <a:blip r:embed="rId5" cstate="print"/>
          <a:srcRect/>
          <a:stretch>
            <a:fillRect/>
          </a:stretch>
        </p:blipFill>
        <p:spPr bwMode="auto">
          <a:xfrm>
            <a:off x="0" y="3865563"/>
            <a:ext cx="4572000" cy="2992437"/>
          </a:xfrm>
          <a:prstGeom prst="rect">
            <a:avLst/>
          </a:prstGeom>
          <a:noFill/>
          <a:ln w="9525">
            <a:noFill/>
            <a:miter lim="800000"/>
            <a:headEnd/>
            <a:tailEnd/>
          </a:ln>
        </p:spPr>
      </p:pic>
      <p:pic>
        <p:nvPicPr>
          <p:cNvPr id="16391" name="Picture 8" descr="C:\Documents and Settings\Geoffrey Fox\Desktop\Cresis\mybook_drives.jpg"/>
          <p:cNvPicPr>
            <a:picLocks noChangeAspect="1" noChangeArrowheads="1"/>
          </p:cNvPicPr>
          <p:nvPr/>
        </p:nvPicPr>
        <p:blipFill>
          <a:blip r:embed="rId6" cstate="print"/>
          <a:srcRect/>
          <a:stretch>
            <a:fillRect/>
          </a:stretch>
        </p:blipFill>
        <p:spPr bwMode="auto">
          <a:xfrm>
            <a:off x="4495800" y="838200"/>
            <a:ext cx="4648200" cy="2992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6" descr="C:\Documents and Settings\Geoffrey Fox\Desktop\Cresis\NEEM_2008.jpg"/>
          <p:cNvPicPr>
            <a:picLocks noChangeAspect="1" noChangeArrowheads="1"/>
          </p:cNvPicPr>
          <p:nvPr/>
        </p:nvPicPr>
        <p:blipFill>
          <a:blip r:embed="rId3" cstate="print"/>
          <a:srcRect/>
          <a:stretch>
            <a:fillRect/>
          </a:stretch>
        </p:blipFill>
        <p:spPr bwMode="auto">
          <a:xfrm>
            <a:off x="0" y="1660525"/>
            <a:ext cx="9144000" cy="5197475"/>
          </a:xfrm>
          <a:prstGeom prst="rect">
            <a:avLst/>
          </a:prstGeom>
          <a:noFill/>
          <a:ln w="9525">
            <a:noFill/>
            <a:miter lim="800000"/>
            <a:headEnd/>
            <a:tailEnd/>
          </a:ln>
        </p:spPr>
      </p:pic>
      <p:sp>
        <p:nvSpPr>
          <p:cNvPr id="17411" name="Title 6"/>
          <p:cNvSpPr>
            <a:spLocks noGrp="1"/>
          </p:cNvSpPr>
          <p:nvPr>
            <p:ph type="title"/>
          </p:nvPr>
        </p:nvSpPr>
        <p:spPr>
          <a:xfrm>
            <a:off x="0" y="0"/>
            <a:ext cx="9144000" cy="838200"/>
          </a:xfrm>
        </p:spPr>
        <p:txBody>
          <a:bodyPr/>
          <a:lstStyle/>
          <a:p>
            <a:r>
              <a:rPr lang="en-US" smtClean="0"/>
              <a:t>NEEM 2008 Base Station</a:t>
            </a:r>
          </a:p>
        </p:txBody>
      </p:sp>
      <p:sp>
        <p:nvSpPr>
          <p:cNvPr id="4" name="Slide Number Placeholder 3"/>
          <p:cNvSpPr>
            <a:spLocks noGrp="1"/>
          </p:cNvSpPr>
          <p:nvPr>
            <p:ph type="sldNum" sz="quarter" idx="12"/>
          </p:nvPr>
        </p:nvSpPr>
        <p:spPr/>
        <p:txBody>
          <a:bodyPr/>
          <a:lstStyle/>
          <a:p>
            <a:pPr>
              <a:defRPr/>
            </a:pPr>
            <a:fld id="{04177809-C664-4D4A-AE0D-41DF78D0F251}" type="slidenum">
              <a:rPr lang="en-US" smtClean="0"/>
              <a:pPr>
                <a:defRPr/>
              </a:pPr>
              <a:t>18</a:t>
            </a:fld>
            <a:endParaRPr lang="en-US"/>
          </a:p>
        </p:txBody>
      </p:sp>
      <p:pic>
        <p:nvPicPr>
          <p:cNvPr id="118787" name="Picture 3" descr="C:\Documents and Settings\Geoffrey Fox\Desktop\Cresis\base_system_NEEM_in_tent_2008.jpg"/>
          <p:cNvPicPr>
            <a:picLocks noChangeAspect="1" noChangeArrowheads="1"/>
          </p:cNvPicPr>
          <p:nvPr/>
        </p:nvPicPr>
        <p:blipFill>
          <a:blip r:embed="rId4" cstate="print"/>
          <a:srcRect/>
          <a:stretch>
            <a:fillRect/>
          </a:stretch>
        </p:blipFill>
        <p:spPr bwMode="auto">
          <a:xfrm>
            <a:off x="120650" y="828675"/>
            <a:ext cx="8947150" cy="5953125"/>
          </a:xfrm>
          <a:prstGeom prst="rect">
            <a:avLst/>
          </a:prstGeom>
          <a:noFill/>
          <a:ln w="9525">
            <a:noFill/>
            <a:miter lim="800000"/>
            <a:headEnd/>
            <a:tailEnd/>
          </a:ln>
        </p:spPr>
      </p:pic>
      <p:pic>
        <p:nvPicPr>
          <p:cNvPr id="118788" name="Picture 4" descr="C:\Documents and Settings\Geoffrey Fox\Desktop\Cresis\satellite_NEEM_2008.jpg"/>
          <p:cNvPicPr>
            <a:picLocks noChangeAspect="1" noChangeArrowheads="1"/>
          </p:cNvPicPr>
          <p:nvPr/>
        </p:nvPicPr>
        <p:blipFill>
          <a:blip r:embed="rId5" cstate="print"/>
          <a:srcRect/>
          <a:stretch>
            <a:fillRect/>
          </a:stretch>
        </p:blipFill>
        <p:spPr bwMode="auto">
          <a:xfrm>
            <a:off x="0" y="796925"/>
            <a:ext cx="5943600" cy="60610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8787"/>
                                        </p:tgtEl>
                                        <p:attrNameLst>
                                          <p:attrName>style.visibility</p:attrName>
                                        </p:attrNameLst>
                                      </p:cBhvr>
                                      <p:to>
                                        <p:strVal val="visible"/>
                                      </p:to>
                                    </p:set>
                                    <p:anim calcmode="lin" valueType="num">
                                      <p:cBhvr additive="base">
                                        <p:cTn id="7" dur="500" fill="hold"/>
                                        <p:tgtEl>
                                          <p:spTgt spid="118787"/>
                                        </p:tgtEl>
                                        <p:attrNameLst>
                                          <p:attrName>ppt_x</p:attrName>
                                        </p:attrNameLst>
                                      </p:cBhvr>
                                      <p:tavLst>
                                        <p:tav tm="0">
                                          <p:val>
                                            <p:strVal val="#ppt_x"/>
                                          </p:val>
                                        </p:tav>
                                        <p:tav tm="100000">
                                          <p:val>
                                            <p:strVal val="#ppt_x"/>
                                          </p:val>
                                        </p:tav>
                                      </p:tavLst>
                                    </p:anim>
                                    <p:anim calcmode="lin" valueType="num">
                                      <p:cBhvr additive="base">
                                        <p:cTn id="8" dur="500" fill="hold"/>
                                        <p:tgtEl>
                                          <p:spTgt spid="11878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18788"/>
                                        </p:tgtEl>
                                        <p:attrNameLst>
                                          <p:attrName>style.visibility</p:attrName>
                                        </p:attrNameLst>
                                      </p:cBhvr>
                                      <p:to>
                                        <p:strVal val="visible"/>
                                      </p:to>
                                    </p:set>
                                    <p:anim calcmode="lin" valueType="num">
                                      <p:cBhvr additive="base">
                                        <p:cTn id="13" dur="500" fill="hold"/>
                                        <p:tgtEl>
                                          <p:spTgt spid="118788"/>
                                        </p:tgtEl>
                                        <p:attrNameLst>
                                          <p:attrName>ppt_x</p:attrName>
                                        </p:attrNameLst>
                                      </p:cBhvr>
                                      <p:tavLst>
                                        <p:tav tm="0">
                                          <p:val>
                                            <p:strVal val="0-#ppt_w/2"/>
                                          </p:val>
                                        </p:tav>
                                        <p:tav tm="100000">
                                          <p:val>
                                            <p:strVal val="#ppt_x"/>
                                          </p:val>
                                        </p:tav>
                                      </p:tavLst>
                                    </p:anim>
                                    <p:anim calcmode="lin" valueType="num">
                                      <p:cBhvr additive="base">
                                        <p:cTn id="14" dur="500" fill="hold"/>
                                        <p:tgtEl>
                                          <p:spTgt spid="1187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5029200" cy="609600"/>
          </a:xfrm>
        </p:spPr>
        <p:txBody>
          <a:bodyPr>
            <a:normAutofit fontScale="90000"/>
          </a:bodyPr>
          <a:lstStyle/>
          <a:p>
            <a:pPr algn="l"/>
            <a:r>
              <a:rPr lang="en-US" dirty="0" smtClean="0"/>
              <a:t>Geospatial Examples</a:t>
            </a:r>
            <a:br>
              <a:rPr lang="en-US" dirty="0" smtClean="0"/>
            </a:br>
            <a:r>
              <a:rPr lang="en-US" dirty="0" smtClean="0"/>
              <a:t>on Cloud Infrastructure</a:t>
            </a:r>
            <a:endParaRPr lang="en-US" dirty="0"/>
          </a:p>
        </p:txBody>
      </p:sp>
      <p:sp>
        <p:nvSpPr>
          <p:cNvPr id="3" name="Content Placeholder 2"/>
          <p:cNvSpPr>
            <a:spLocks noGrp="1"/>
          </p:cNvSpPr>
          <p:nvPr>
            <p:ph sz="half" idx="1"/>
          </p:nvPr>
        </p:nvSpPr>
        <p:spPr>
          <a:xfrm>
            <a:off x="152400" y="1143000"/>
            <a:ext cx="5638800" cy="5105400"/>
          </a:xfrm>
        </p:spPr>
        <p:txBody>
          <a:bodyPr>
            <a:normAutofit fontScale="92500" lnSpcReduction="10000"/>
          </a:bodyPr>
          <a:lstStyle/>
          <a:p>
            <a:r>
              <a:rPr lang="en-US" sz="2800" dirty="0" smtClean="0"/>
              <a:t>Image processing and mining</a:t>
            </a:r>
          </a:p>
          <a:p>
            <a:pPr lvl="1"/>
            <a:r>
              <a:rPr lang="en-US" sz="2400" dirty="0" smtClean="0"/>
              <a:t>SAR Images from Polar Grid (</a:t>
            </a:r>
            <a:r>
              <a:rPr lang="en-US" sz="2400" dirty="0" err="1" smtClean="0"/>
              <a:t>Matlab</a:t>
            </a:r>
            <a:r>
              <a:rPr lang="en-US" sz="2400" dirty="0" smtClean="0"/>
              <a:t>)</a:t>
            </a:r>
          </a:p>
          <a:p>
            <a:pPr lvl="1"/>
            <a:r>
              <a:rPr lang="en-US" sz="2400" dirty="0" smtClean="0"/>
              <a:t>Apply to 20 TB of data</a:t>
            </a:r>
          </a:p>
          <a:p>
            <a:pPr lvl="1"/>
            <a:r>
              <a:rPr lang="en-US" dirty="0" smtClean="0"/>
              <a:t>Could use MapReduce</a:t>
            </a:r>
            <a:endParaRPr lang="en-US" sz="2400" dirty="0" smtClean="0"/>
          </a:p>
          <a:p>
            <a:r>
              <a:rPr lang="en-US" sz="2800" dirty="0" smtClean="0"/>
              <a:t>Flood modeling </a:t>
            </a:r>
          </a:p>
          <a:p>
            <a:pPr lvl="1"/>
            <a:r>
              <a:rPr lang="en-US" sz="2400" dirty="0" smtClean="0"/>
              <a:t>Chaining flood models over a geographic area. </a:t>
            </a:r>
          </a:p>
          <a:p>
            <a:pPr lvl="1"/>
            <a:r>
              <a:rPr lang="en-US" sz="2400" dirty="0" smtClean="0"/>
              <a:t>Parameter fits and inversion problems.</a:t>
            </a:r>
          </a:p>
          <a:p>
            <a:pPr lvl="1"/>
            <a:r>
              <a:rPr lang="en-US" dirty="0" smtClean="0"/>
              <a:t>Deploy Services on Clouds – current models do not need parallelism</a:t>
            </a:r>
            <a:endParaRPr lang="en-US" sz="2400" dirty="0" smtClean="0"/>
          </a:p>
          <a:p>
            <a:r>
              <a:rPr lang="en-US" sz="2600" dirty="0" smtClean="0"/>
              <a:t>Real time GPS processing (QuakeSim)</a:t>
            </a:r>
          </a:p>
          <a:p>
            <a:pPr lvl="1"/>
            <a:r>
              <a:rPr lang="en-US" sz="2200" dirty="0" smtClean="0"/>
              <a:t>Services and Brokers (publish subscribe Sensor Aggregators) on clouds</a:t>
            </a:r>
          </a:p>
          <a:p>
            <a:pPr lvl="1"/>
            <a:r>
              <a:rPr lang="en-US" sz="2200" dirty="0" smtClean="0"/>
              <a:t>Performance issues not critical</a:t>
            </a:r>
          </a:p>
          <a:p>
            <a:pPr>
              <a:buNone/>
            </a:pPr>
            <a:endParaRPr lang="en-US" sz="2600" dirty="0" smtClean="0"/>
          </a:p>
          <a:p>
            <a:pPr>
              <a:buNone/>
            </a:pPr>
            <a:endParaRPr lang="en-US" sz="2600" dirty="0" smtClean="0"/>
          </a:p>
          <a:p>
            <a:pPr>
              <a:buNone/>
            </a:pPr>
            <a:endParaRPr lang="en-US" sz="2600" dirty="0" smtClean="0"/>
          </a:p>
          <a:p>
            <a:pPr lvl="1"/>
            <a:endParaRPr lang="en-US" sz="2200" dirty="0" smtClean="0"/>
          </a:p>
        </p:txBody>
      </p:sp>
      <p:pic>
        <p:nvPicPr>
          <p:cNvPr id="5" name="Picture 4" descr="orignial.png"/>
          <p:cNvPicPr>
            <a:picLocks noChangeAspect="1"/>
          </p:cNvPicPr>
          <p:nvPr/>
        </p:nvPicPr>
        <p:blipFill>
          <a:blip r:embed="rId3" cstate="print"/>
          <a:srcRect l="4918" t="2188" r="6557"/>
          <a:stretch>
            <a:fillRect/>
          </a:stretch>
        </p:blipFill>
        <p:spPr>
          <a:xfrm>
            <a:off x="5791200" y="457200"/>
            <a:ext cx="2971800" cy="2460617"/>
          </a:xfrm>
          <a:prstGeom prst="rect">
            <a:avLst/>
          </a:prstGeom>
        </p:spPr>
      </p:pic>
      <p:pic>
        <p:nvPicPr>
          <p:cNvPr id="6" name="Picture 5" descr="wiener4-4.png"/>
          <p:cNvPicPr>
            <a:picLocks noChangeAspect="1"/>
          </p:cNvPicPr>
          <p:nvPr/>
        </p:nvPicPr>
        <p:blipFill>
          <a:blip r:embed="rId4" cstate="print"/>
          <a:srcRect l="4099" r="5732"/>
          <a:stretch>
            <a:fillRect/>
          </a:stretch>
        </p:blipFill>
        <p:spPr>
          <a:xfrm>
            <a:off x="5793075" y="3926317"/>
            <a:ext cx="2969925" cy="2474483"/>
          </a:xfrm>
          <a:prstGeom prst="rect">
            <a:avLst/>
          </a:prstGeom>
        </p:spPr>
      </p:pic>
      <p:cxnSp>
        <p:nvCxnSpPr>
          <p:cNvPr id="8" name="Straight Arrow Connector 7"/>
          <p:cNvCxnSpPr/>
          <p:nvPr/>
        </p:nvCxnSpPr>
        <p:spPr>
          <a:xfrm rot="5400000">
            <a:off x="6722910" y="3435781"/>
            <a:ext cx="1035930" cy="1588"/>
          </a:xfrm>
          <a:prstGeom prst="straightConnector1">
            <a:avLst/>
          </a:prstGeom>
          <a:ln>
            <a:headEnd type="none" w="med" len="med"/>
            <a:tailEnd type="arrow" w="med" len="med"/>
          </a:ln>
        </p:spPr>
        <p:style>
          <a:lnRef idx="3">
            <a:schemeClr val="accent2"/>
          </a:lnRef>
          <a:fillRef idx="0">
            <a:schemeClr val="accent2"/>
          </a:fillRef>
          <a:effectRef idx="2">
            <a:schemeClr val="accent2"/>
          </a:effectRef>
          <a:fontRef idx="minor">
            <a:schemeClr val="tx1"/>
          </a:fontRef>
        </p:style>
      </p:cxnSp>
      <p:sp>
        <p:nvSpPr>
          <p:cNvPr id="9" name="TextBox 8"/>
          <p:cNvSpPr txBox="1"/>
          <p:nvPr/>
        </p:nvSpPr>
        <p:spPr>
          <a:xfrm>
            <a:off x="6165998" y="3200400"/>
            <a:ext cx="844402" cy="461665"/>
          </a:xfrm>
          <a:prstGeom prst="rect">
            <a:avLst/>
          </a:prstGeom>
          <a:noFill/>
        </p:spPr>
        <p:txBody>
          <a:bodyPr wrap="none" rtlCol="0">
            <a:spAutoFit/>
          </a:bodyPr>
          <a:lstStyle/>
          <a:p>
            <a:r>
              <a:rPr lang="en-US" sz="2400" b="1" dirty="0" smtClean="0">
                <a:solidFill>
                  <a:srgbClr val="FF0000"/>
                </a:solidFill>
              </a:rPr>
              <a:t>Filter</a:t>
            </a:r>
            <a:endParaRPr lang="en-US" sz="2000" b="1" dirty="0">
              <a:solidFill>
                <a:srgbClr val="FF0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Important Trends</a:t>
            </a:r>
            <a:endParaRPr lang="en-US" dirty="0"/>
          </a:p>
        </p:txBody>
      </p:sp>
      <p:sp>
        <p:nvSpPr>
          <p:cNvPr id="3" name="Content Placeholder 2"/>
          <p:cNvSpPr>
            <a:spLocks noGrp="1"/>
          </p:cNvSpPr>
          <p:nvPr>
            <p:ph idx="1"/>
          </p:nvPr>
        </p:nvSpPr>
        <p:spPr/>
        <p:txBody>
          <a:bodyPr/>
          <a:lstStyle/>
          <a:p>
            <a:r>
              <a:rPr lang="en-US" dirty="0" smtClean="0">
                <a:solidFill>
                  <a:srgbClr val="FF0000"/>
                </a:solidFill>
              </a:rPr>
              <a:t>Data Deluge </a:t>
            </a:r>
            <a:r>
              <a:rPr lang="en-US" dirty="0" smtClean="0"/>
              <a:t>in all fields of science</a:t>
            </a:r>
          </a:p>
          <a:p>
            <a:pPr lvl="1"/>
            <a:r>
              <a:rPr lang="en-US" dirty="0" smtClean="0"/>
              <a:t>Also throughout life e.g. web!</a:t>
            </a:r>
          </a:p>
          <a:p>
            <a:r>
              <a:rPr lang="en-US" dirty="0" smtClean="0">
                <a:solidFill>
                  <a:srgbClr val="FF0000"/>
                </a:solidFill>
              </a:rPr>
              <a:t>Multicor</a:t>
            </a:r>
            <a:r>
              <a:rPr lang="en-US" dirty="0" smtClean="0"/>
              <a:t>e implies parallel computing important again</a:t>
            </a:r>
          </a:p>
          <a:p>
            <a:pPr lvl="1"/>
            <a:r>
              <a:rPr lang="en-US" dirty="0" smtClean="0"/>
              <a:t>Performance from extra cores – not extra clock speed</a:t>
            </a:r>
          </a:p>
          <a:p>
            <a:r>
              <a:rPr lang="en-US" dirty="0" smtClean="0">
                <a:solidFill>
                  <a:srgbClr val="FF0000"/>
                </a:solidFill>
              </a:rPr>
              <a:t>Clouds</a:t>
            </a:r>
            <a:r>
              <a:rPr lang="en-US" dirty="0" smtClean="0"/>
              <a:t> – new commercially supported data center model replacing compute grids</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9143999" cy="120032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b="1" dirty="0" smtClean="0">
                <a:latin typeface="+mj-lt"/>
                <a:cs typeface="Copperplate"/>
              </a:rPr>
              <a:t>Generalizing </a:t>
            </a:r>
            <a:r>
              <a:rPr lang="en-US" sz="2400" b="1" dirty="0" err="1" smtClean="0">
                <a:latin typeface="+mj-lt"/>
                <a:cs typeface="Copperplate"/>
              </a:rPr>
              <a:t>GeoCloud</a:t>
            </a:r>
            <a:r>
              <a:rPr lang="en-US" sz="2400" b="1" dirty="0" smtClean="0">
                <a:latin typeface="+mj-lt"/>
                <a:cs typeface="Copperplate"/>
              </a:rPr>
              <a:t>/Grid Technologies </a:t>
            </a:r>
          </a:p>
          <a:p>
            <a:pPr algn="ctr"/>
            <a:r>
              <a:rPr lang="en-US" sz="2400" dirty="0" smtClean="0">
                <a:latin typeface="+mj-lt"/>
                <a:cs typeface="Copperplate"/>
              </a:rPr>
              <a:t>The Earth, its resources and inhabitants face challenges related to changing climate and natural disasters </a:t>
            </a:r>
            <a:endParaRPr lang="en-US" sz="2400" dirty="0">
              <a:latin typeface="+mj-lt"/>
              <a:cs typeface="Copperplate"/>
            </a:endParaRPr>
          </a:p>
        </p:txBody>
      </p:sp>
      <p:sp>
        <p:nvSpPr>
          <p:cNvPr id="4" name="TextBox 3"/>
          <p:cNvSpPr txBox="1"/>
          <p:nvPr/>
        </p:nvSpPr>
        <p:spPr>
          <a:xfrm>
            <a:off x="285923" y="1505168"/>
            <a:ext cx="3037435" cy="52322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2800" dirty="0" smtClean="0"/>
              <a:t>Climate Change</a:t>
            </a:r>
            <a:endParaRPr lang="en-US" sz="2800" dirty="0"/>
          </a:p>
        </p:txBody>
      </p:sp>
      <p:sp>
        <p:nvSpPr>
          <p:cNvPr id="7" name="TextBox 6"/>
          <p:cNvSpPr txBox="1"/>
          <p:nvPr/>
        </p:nvSpPr>
        <p:spPr>
          <a:xfrm>
            <a:off x="285923" y="4146418"/>
            <a:ext cx="3285700" cy="52322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2800" dirty="0" smtClean="0"/>
              <a:t>Natural Disasters</a:t>
            </a:r>
            <a:endParaRPr lang="en-US" sz="2800" dirty="0"/>
          </a:p>
        </p:txBody>
      </p:sp>
      <p:sp>
        <p:nvSpPr>
          <p:cNvPr id="8" name="TextBox 7"/>
          <p:cNvSpPr txBox="1"/>
          <p:nvPr/>
        </p:nvSpPr>
        <p:spPr>
          <a:xfrm>
            <a:off x="3571623" y="1428968"/>
            <a:ext cx="5227351" cy="923330"/>
          </a:xfrm>
          <a:prstGeom prst="rect">
            <a:avLst/>
          </a:prstGeom>
          <a:noFill/>
        </p:spPr>
        <p:txBody>
          <a:bodyPr wrap="square" rtlCol="0">
            <a:spAutoFit/>
          </a:bodyPr>
          <a:lstStyle/>
          <a:p>
            <a:r>
              <a:rPr lang="en-US" i="1" dirty="0" smtClean="0"/>
              <a:t>How does our changing climate influence the oceans and ice sheets and how are they interacting?</a:t>
            </a:r>
            <a:r>
              <a:rPr lang="en-US" dirty="0" smtClean="0"/>
              <a:t> </a:t>
            </a:r>
            <a:endParaRPr lang="en-US" dirty="0"/>
          </a:p>
        </p:txBody>
      </p:sp>
      <p:sp>
        <p:nvSpPr>
          <p:cNvPr id="9" name="TextBox 8"/>
          <p:cNvSpPr txBox="1"/>
          <p:nvPr/>
        </p:nvSpPr>
        <p:spPr>
          <a:xfrm>
            <a:off x="3571624" y="4070218"/>
            <a:ext cx="5572376" cy="646331"/>
          </a:xfrm>
          <a:prstGeom prst="rect">
            <a:avLst/>
          </a:prstGeom>
          <a:noFill/>
        </p:spPr>
        <p:txBody>
          <a:bodyPr wrap="square" rtlCol="0">
            <a:spAutoFit/>
          </a:bodyPr>
          <a:lstStyle/>
          <a:p>
            <a:r>
              <a:rPr lang="en-US" i="1" dirty="0" smtClean="0"/>
              <a:t>How do the tectonic plates and fault systems interact to produce earthquakes? </a:t>
            </a:r>
            <a:endParaRPr lang="en-US" dirty="0"/>
          </a:p>
        </p:txBody>
      </p:sp>
      <p:sp>
        <p:nvSpPr>
          <p:cNvPr id="10" name="TextBox 9"/>
          <p:cNvSpPr txBox="1"/>
          <p:nvPr/>
        </p:nvSpPr>
        <p:spPr>
          <a:xfrm>
            <a:off x="3571624" y="4770859"/>
            <a:ext cx="4793898" cy="646331"/>
          </a:xfrm>
          <a:prstGeom prst="rect">
            <a:avLst/>
          </a:prstGeom>
          <a:noFill/>
        </p:spPr>
        <p:txBody>
          <a:bodyPr wrap="square" rtlCol="0">
            <a:spAutoFit/>
          </a:bodyPr>
          <a:lstStyle/>
          <a:p>
            <a:r>
              <a:rPr lang="en-US" i="1" dirty="0" smtClean="0"/>
              <a:t>Provide disaster information and understand potential for future events</a:t>
            </a:r>
            <a:r>
              <a:rPr lang="en-US" dirty="0" smtClean="0"/>
              <a:t> </a:t>
            </a:r>
            <a:endParaRPr lang="en-US" dirty="0"/>
          </a:p>
        </p:txBody>
      </p:sp>
      <p:pic>
        <p:nvPicPr>
          <p:cNvPr id="11" name="Picture 10" descr="ar4-wg1.gif"/>
          <p:cNvPicPr>
            <a:picLocks noChangeAspect="1"/>
          </p:cNvPicPr>
          <p:nvPr/>
        </p:nvPicPr>
        <p:blipFill>
          <a:blip r:embed="rId3" cstate="print"/>
          <a:stretch>
            <a:fillRect/>
          </a:stretch>
        </p:blipFill>
        <p:spPr>
          <a:xfrm>
            <a:off x="1793441" y="2132857"/>
            <a:ext cx="1270000" cy="1651000"/>
          </a:xfrm>
          <a:prstGeom prst="rect">
            <a:avLst/>
          </a:prstGeom>
          <a:ln>
            <a:noFill/>
          </a:ln>
          <a:effectLst>
            <a:outerShdw blurRad="292100" dist="139700" dir="2700000" algn="tl" rotWithShape="0">
              <a:srgbClr val="333333">
                <a:alpha val="65000"/>
              </a:srgbClr>
            </a:outerShdw>
          </a:effectLst>
        </p:spPr>
      </p:pic>
      <p:pic>
        <p:nvPicPr>
          <p:cNvPr id="12" name="Picture 11" descr="thumbnail_GrandChallengesSecondPrinting.jpg"/>
          <p:cNvPicPr>
            <a:picLocks noChangeAspect="1"/>
          </p:cNvPicPr>
          <p:nvPr/>
        </p:nvPicPr>
        <p:blipFill>
          <a:blip r:embed="rId4" cstate="print"/>
          <a:stretch>
            <a:fillRect/>
          </a:stretch>
        </p:blipFill>
        <p:spPr>
          <a:xfrm>
            <a:off x="1967026" y="4770859"/>
            <a:ext cx="1356332" cy="1752600"/>
          </a:xfrm>
          <a:prstGeom prst="rect">
            <a:avLst/>
          </a:prstGeom>
          <a:ln>
            <a:noFill/>
          </a:ln>
          <a:effectLst>
            <a:outerShdw blurRad="292100" dist="139700" dir="2700000" algn="tl" rotWithShape="0">
              <a:srgbClr val="333333">
                <a:alpha val="65000"/>
              </a:srgbClr>
            </a:outerShdw>
          </a:effectLst>
        </p:spPr>
      </p:pic>
      <p:pic>
        <p:nvPicPr>
          <p:cNvPr id="13" name="Picture 45"/>
          <p:cNvPicPr>
            <a:picLocks noChangeAspect="1" noChangeArrowheads="1"/>
          </p:cNvPicPr>
          <p:nvPr/>
        </p:nvPicPr>
        <p:blipFill>
          <a:blip r:embed="rId5" cstate="print">
            <a:lum contrast="6000"/>
          </a:blip>
          <a:srcRect l="21500" r="24748"/>
          <a:stretch>
            <a:fillRect/>
          </a:stretch>
        </p:blipFill>
        <p:spPr bwMode="auto">
          <a:xfrm>
            <a:off x="3442033" y="2404130"/>
            <a:ext cx="1068540" cy="1302284"/>
          </a:xfrm>
          <a:prstGeom prst="rect">
            <a:avLst/>
          </a:prstGeom>
          <a:noFill/>
          <a:ln w="9525">
            <a:noFill/>
            <a:miter lim="800000"/>
            <a:headEnd/>
            <a:tailEnd/>
          </a:ln>
          <a:effectLst/>
        </p:spPr>
      </p:pic>
      <p:pic>
        <p:nvPicPr>
          <p:cNvPr id="18" name="Picture 17"/>
          <p:cNvPicPr>
            <a:picLocks noChangeAspect="1"/>
          </p:cNvPicPr>
          <p:nvPr/>
        </p:nvPicPr>
        <p:blipFill>
          <a:blip r:embed="rId6" cstate="print"/>
          <a:srcRect b="7535"/>
          <a:stretch>
            <a:fillRect/>
          </a:stretch>
        </p:blipFill>
        <p:spPr>
          <a:xfrm>
            <a:off x="4996643" y="2443004"/>
            <a:ext cx="1676753" cy="1186768"/>
          </a:xfrm>
          <a:prstGeom prst="rect">
            <a:avLst/>
          </a:prstGeom>
        </p:spPr>
      </p:pic>
      <p:pic>
        <p:nvPicPr>
          <p:cNvPr id="19" name="Picture 41"/>
          <p:cNvPicPr>
            <a:picLocks noChangeAspect="1" noChangeArrowheads="1"/>
          </p:cNvPicPr>
          <p:nvPr/>
        </p:nvPicPr>
        <p:blipFill>
          <a:blip r:embed="rId7" cstate="print">
            <a:lum contrast="18000"/>
          </a:blip>
          <a:srcRect l="15384" r="7692"/>
          <a:stretch>
            <a:fillRect/>
          </a:stretch>
        </p:blipFill>
        <p:spPr bwMode="auto">
          <a:xfrm>
            <a:off x="3730788" y="5388864"/>
            <a:ext cx="1029664" cy="1237743"/>
          </a:xfrm>
          <a:prstGeom prst="rect">
            <a:avLst/>
          </a:prstGeom>
          <a:noFill/>
          <a:ln w="9525">
            <a:noFill/>
            <a:miter lim="800000"/>
            <a:headEnd/>
            <a:tailEnd/>
          </a:ln>
        </p:spPr>
      </p:pic>
      <p:pic>
        <p:nvPicPr>
          <p:cNvPr id="20" name="Picture 42"/>
          <p:cNvPicPr>
            <a:picLocks noChangeAspect="1" noChangeArrowheads="1"/>
          </p:cNvPicPr>
          <p:nvPr/>
        </p:nvPicPr>
        <p:blipFill>
          <a:blip r:embed="rId8" cstate="print"/>
          <a:srcRect r="1234"/>
          <a:stretch>
            <a:fillRect/>
          </a:stretch>
        </p:blipFill>
        <p:spPr bwMode="auto">
          <a:xfrm>
            <a:off x="5375181" y="5388864"/>
            <a:ext cx="812404" cy="1123826"/>
          </a:xfrm>
          <a:prstGeom prst="rect">
            <a:avLst/>
          </a:prstGeom>
          <a:noFill/>
          <a:ln w="9525">
            <a:noFill/>
            <a:miter lim="800000"/>
            <a:headEnd/>
            <a:tailEnd/>
          </a:ln>
        </p:spPr>
      </p:pic>
      <p:sp>
        <p:nvSpPr>
          <p:cNvPr id="21" name="TextBox 20"/>
          <p:cNvSpPr txBox="1"/>
          <p:nvPr/>
        </p:nvSpPr>
        <p:spPr>
          <a:xfrm>
            <a:off x="3008931" y="3679168"/>
            <a:ext cx="1934744" cy="338554"/>
          </a:xfrm>
          <a:prstGeom prst="rect">
            <a:avLst/>
          </a:prstGeom>
          <a:noFill/>
        </p:spPr>
        <p:txBody>
          <a:bodyPr wrap="none" rtlCol="0">
            <a:spAutoFit/>
          </a:bodyPr>
          <a:lstStyle/>
          <a:p>
            <a:r>
              <a:rPr lang="en-US" sz="1600" dirty="0" smtClean="0"/>
              <a:t>Changing sea ice</a:t>
            </a:r>
            <a:endParaRPr lang="en-US" sz="1600" dirty="0"/>
          </a:p>
        </p:txBody>
      </p:sp>
      <p:sp>
        <p:nvSpPr>
          <p:cNvPr id="23" name="TextBox 22"/>
          <p:cNvSpPr txBox="1"/>
          <p:nvPr/>
        </p:nvSpPr>
        <p:spPr>
          <a:xfrm>
            <a:off x="4996643" y="3686847"/>
            <a:ext cx="1777850" cy="338554"/>
          </a:xfrm>
          <a:prstGeom prst="rect">
            <a:avLst/>
          </a:prstGeom>
          <a:noFill/>
        </p:spPr>
        <p:txBody>
          <a:bodyPr wrap="none" rtlCol="0">
            <a:spAutoFit/>
          </a:bodyPr>
          <a:lstStyle/>
          <a:p>
            <a:r>
              <a:rPr lang="en-US" sz="1600" dirty="0" smtClean="0"/>
              <a:t>Rising sea level</a:t>
            </a:r>
            <a:endParaRPr lang="en-US" sz="1600" dirty="0"/>
          </a:p>
        </p:txBody>
      </p:sp>
      <p:sp>
        <p:nvSpPr>
          <p:cNvPr id="24" name="TextBox 23"/>
          <p:cNvSpPr txBox="1"/>
          <p:nvPr/>
        </p:nvSpPr>
        <p:spPr>
          <a:xfrm>
            <a:off x="5099492" y="6512690"/>
            <a:ext cx="1467068" cy="338554"/>
          </a:xfrm>
          <a:prstGeom prst="rect">
            <a:avLst/>
          </a:prstGeom>
          <a:noFill/>
        </p:spPr>
        <p:txBody>
          <a:bodyPr wrap="none" rtlCol="0">
            <a:spAutoFit/>
          </a:bodyPr>
          <a:lstStyle/>
          <a:p>
            <a:r>
              <a:rPr lang="en-US" sz="1600" dirty="0" smtClean="0"/>
              <a:t>Earthquakes</a:t>
            </a:r>
            <a:endParaRPr lang="en-US" sz="1600" dirty="0"/>
          </a:p>
        </p:txBody>
      </p:sp>
      <p:sp>
        <p:nvSpPr>
          <p:cNvPr id="26" name="TextBox 25"/>
          <p:cNvSpPr txBox="1"/>
          <p:nvPr/>
        </p:nvSpPr>
        <p:spPr>
          <a:xfrm>
            <a:off x="3640326" y="6578952"/>
            <a:ext cx="1210588" cy="338554"/>
          </a:xfrm>
          <a:prstGeom prst="rect">
            <a:avLst/>
          </a:prstGeom>
          <a:noFill/>
        </p:spPr>
        <p:txBody>
          <a:bodyPr wrap="none" rtlCol="0">
            <a:spAutoFit/>
          </a:bodyPr>
          <a:lstStyle/>
          <a:p>
            <a:r>
              <a:rPr lang="en-US" sz="1600" dirty="0" smtClean="0"/>
              <a:t>Volcanoes</a:t>
            </a:r>
            <a:endParaRPr lang="en-US" sz="1600" dirty="0"/>
          </a:p>
        </p:txBody>
      </p:sp>
      <p:pic>
        <p:nvPicPr>
          <p:cNvPr id="33" name="Picture 32"/>
          <p:cNvPicPr>
            <a:picLocks noChangeAspect="1"/>
          </p:cNvPicPr>
          <p:nvPr/>
        </p:nvPicPr>
        <p:blipFill>
          <a:blip r:embed="rId9" cstate="print">
            <a:lum contrast="9000"/>
          </a:blip>
          <a:srcRect l="29778" t="12915" r="33260" b="21116"/>
          <a:stretch>
            <a:fillRect/>
          </a:stretch>
        </p:blipFill>
        <p:spPr>
          <a:xfrm>
            <a:off x="8128519" y="5011940"/>
            <a:ext cx="950685" cy="1273768"/>
          </a:xfrm>
          <a:prstGeom prst="rect">
            <a:avLst/>
          </a:prstGeom>
        </p:spPr>
      </p:pic>
      <p:pic>
        <p:nvPicPr>
          <p:cNvPr id="34" name="Picture 33" descr="334Web_Jason-class_Research-pg.jpg"/>
          <p:cNvPicPr>
            <a:picLocks noChangeAspect="1"/>
          </p:cNvPicPr>
          <p:nvPr/>
        </p:nvPicPr>
        <p:blipFill>
          <a:blip r:embed="rId10" cstate="print"/>
          <a:srcRect l="30446" t="1926" r="9480" b="29425"/>
          <a:stretch>
            <a:fillRect/>
          </a:stretch>
        </p:blipFill>
        <p:spPr>
          <a:xfrm>
            <a:off x="7319533" y="2209800"/>
            <a:ext cx="1208106" cy="1347499"/>
          </a:xfrm>
          <a:prstGeom prst="rect">
            <a:avLst/>
          </a:prstGeom>
        </p:spPr>
      </p:pic>
      <p:sp>
        <p:nvSpPr>
          <p:cNvPr id="35" name="TextBox 34"/>
          <p:cNvSpPr txBox="1"/>
          <p:nvPr/>
        </p:nvSpPr>
        <p:spPr>
          <a:xfrm>
            <a:off x="6711737" y="3519196"/>
            <a:ext cx="2504111" cy="584776"/>
          </a:xfrm>
          <a:prstGeom prst="rect">
            <a:avLst/>
          </a:prstGeom>
          <a:noFill/>
        </p:spPr>
        <p:txBody>
          <a:bodyPr wrap="none" rtlCol="0">
            <a:spAutoFit/>
          </a:bodyPr>
          <a:lstStyle/>
          <a:p>
            <a:pPr algn="ctr"/>
            <a:r>
              <a:rPr lang="en-US" sz="1600" dirty="0" smtClean="0"/>
              <a:t>Ocean temperature</a:t>
            </a:r>
          </a:p>
          <a:p>
            <a:pPr algn="ctr"/>
            <a:r>
              <a:rPr lang="en-US" sz="1600" dirty="0" smtClean="0"/>
              <a:t>atmospheric exchange</a:t>
            </a:r>
            <a:endParaRPr lang="en-US" sz="1600" dirty="0"/>
          </a:p>
        </p:txBody>
      </p:sp>
      <p:sp>
        <p:nvSpPr>
          <p:cNvPr id="36" name="TextBox 35"/>
          <p:cNvSpPr txBox="1"/>
          <p:nvPr/>
        </p:nvSpPr>
        <p:spPr>
          <a:xfrm>
            <a:off x="86331" y="2940504"/>
            <a:ext cx="2155528"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600" dirty="0" smtClean="0"/>
              <a:t>Guided by: Intergovernmental Panel on Climate Change</a:t>
            </a:r>
            <a:endParaRPr lang="en-US" sz="1600" dirty="0"/>
          </a:p>
        </p:txBody>
      </p:sp>
      <p:sp>
        <p:nvSpPr>
          <p:cNvPr id="37" name="TextBox 36"/>
          <p:cNvSpPr txBox="1"/>
          <p:nvPr/>
        </p:nvSpPr>
        <p:spPr>
          <a:xfrm>
            <a:off x="86332" y="5630477"/>
            <a:ext cx="2336950"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600" dirty="0" smtClean="0"/>
              <a:t>Guided by: OSTP CENR Subcommittee for Disaster Reduction</a:t>
            </a:r>
            <a:endParaRPr lang="en-US" sz="1600" dirty="0"/>
          </a:p>
        </p:txBody>
      </p:sp>
      <p:pic>
        <p:nvPicPr>
          <p:cNvPr id="38" name="Picture 37" descr="tsunami_wave_coming_now_too_late.jpg"/>
          <p:cNvPicPr>
            <a:picLocks noChangeAspect="1"/>
          </p:cNvPicPr>
          <p:nvPr/>
        </p:nvPicPr>
        <p:blipFill>
          <a:blip r:embed="rId11" cstate="print">
            <a:lum contrast="23000"/>
          </a:blip>
          <a:stretch>
            <a:fillRect/>
          </a:stretch>
        </p:blipFill>
        <p:spPr>
          <a:xfrm>
            <a:off x="7006196" y="5465064"/>
            <a:ext cx="728274" cy="1079664"/>
          </a:xfrm>
          <a:prstGeom prst="rect">
            <a:avLst/>
          </a:prstGeom>
        </p:spPr>
      </p:pic>
      <p:sp>
        <p:nvSpPr>
          <p:cNvPr id="39" name="TextBox 38"/>
          <p:cNvSpPr txBox="1"/>
          <p:nvPr/>
        </p:nvSpPr>
        <p:spPr>
          <a:xfrm>
            <a:off x="6661451" y="6538418"/>
            <a:ext cx="1467068" cy="338554"/>
          </a:xfrm>
          <a:prstGeom prst="rect">
            <a:avLst/>
          </a:prstGeom>
          <a:noFill/>
        </p:spPr>
        <p:txBody>
          <a:bodyPr wrap="none" rtlCol="0">
            <a:spAutoFit/>
          </a:bodyPr>
          <a:lstStyle/>
          <a:p>
            <a:r>
              <a:rPr lang="en-US" sz="1600" dirty="0" smtClean="0"/>
              <a:t>Earthquakes</a:t>
            </a:r>
            <a:endParaRPr lang="en-US" sz="16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9143999"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b="1" dirty="0" smtClean="0">
                <a:latin typeface="+mj-lt"/>
                <a:cs typeface="Copperplate"/>
              </a:rPr>
              <a:t>Enabling Repurposing of Data: </a:t>
            </a:r>
          </a:p>
          <a:p>
            <a:pPr algn="ctr"/>
            <a:r>
              <a:rPr lang="en-US" sz="2400" dirty="0" smtClean="0">
                <a:latin typeface="+mj-lt"/>
                <a:cs typeface="Copperplate"/>
              </a:rPr>
              <a:t>Applications to Civil Infrastructure and Crisis Management</a:t>
            </a:r>
            <a:endParaRPr lang="en-US" sz="2400" dirty="0">
              <a:latin typeface="+mj-lt"/>
              <a:cs typeface="Copperplate"/>
            </a:endParaRPr>
          </a:p>
        </p:txBody>
      </p:sp>
      <p:sp>
        <p:nvSpPr>
          <p:cNvPr id="4" name="TextBox 3"/>
          <p:cNvSpPr txBox="1"/>
          <p:nvPr/>
        </p:nvSpPr>
        <p:spPr>
          <a:xfrm>
            <a:off x="285923" y="1505168"/>
            <a:ext cx="3568856" cy="52322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2800" dirty="0" smtClean="0"/>
              <a:t>Civil Infrastructure</a:t>
            </a:r>
            <a:endParaRPr lang="en-US" sz="2800" dirty="0"/>
          </a:p>
        </p:txBody>
      </p:sp>
      <p:sp>
        <p:nvSpPr>
          <p:cNvPr id="7" name="TextBox 6"/>
          <p:cNvSpPr txBox="1"/>
          <p:nvPr/>
        </p:nvSpPr>
        <p:spPr>
          <a:xfrm>
            <a:off x="285923" y="4146418"/>
            <a:ext cx="3616720" cy="52322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2800" dirty="0" smtClean="0"/>
              <a:t>Crisis Management</a:t>
            </a:r>
            <a:endParaRPr lang="en-US" sz="2800" dirty="0"/>
          </a:p>
        </p:txBody>
      </p:sp>
      <p:sp>
        <p:nvSpPr>
          <p:cNvPr id="8" name="TextBox 7"/>
          <p:cNvSpPr txBox="1"/>
          <p:nvPr/>
        </p:nvSpPr>
        <p:spPr>
          <a:xfrm>
            <a:off x="3902643" y="1428968"/>
            <a:ext cx="5227351" cy="923330"/>
          </a:xfrm>
          <a:prstGeom prst="rect">
            <a:avLst/>
          </a:prstGeom>
          <a:noFill/>
        </p:spPr>
        <p:txBody>
          <a:bodyPr wrap="square" rtlCol="0">
            <a:spAutoFit/>
          </a:bodyPr>
          <a:lstStyle/>
          <a:p>
            <a:r>
              <a:rPr lang="en-US" i="1" dirty="0" smtClean="0"/>
              <a:t>Provide access to clean water</a:t>
            </a:r>
            <a:endParaRPr lang="en-US" dirty="0" smtClean="0"/>
          </a:p>
          <a:p>
            <a:r>
              <a:rPr lang="en-US" i="1" dirty="0" smtClean="0"/>
              <a:t>Restore and improve urban infrastructure</a:t>
            </a:r>
            <a:endParaRPr lang="en-US" dirty="0" smtClean="0"/>
          </a:p>
          <a:p>
            <a:r>
              <a:rPr lang="en-US" i="1" dirty="0" smtClean="0"/>
              <a:t>Develop carbon sequestration methods</a:t>
            </a:r>
            <a:endParaRPr lang="en-US" dirty="0"/>
          </a:p>
        </p:txBody>
      </p:sp>
      <p:sp>
        <p:nvSpPr>
          <p:cNvPr id="9" name="TextBox 8"/>
          <p:cNvSpPr txBox="1"/>
          <p:nvPr/>
        </p:nvSpPr>
        <p:spPr>
          <a:xfrm>
            <a:off x="4114800" y="4070218"/>
            <a:ext cx="5029200" cy="646331"/>
          </a:xfrm>
          <a:prstGeom prst="rect">
            <a:avLst/>
          </a:prstGeom>
          <a:noFill/>
        </p:spPr>
        <p:txBody>
          <a:bodyPr wrap="square" rtlCol="0">
            <a:spAutoFit/>
          </a:bodyPr>
          <a:lstStyle/>
          <a:p>
            <a:r>
              <a:rPr lang="en-US" i="1" dirty="0" smtClean="0"/>
              <a:t>Provide disaster information and understand potential for future events</a:t>
            </a:r>
            <a:r>
              <a:rPr lang="en-US" dirty="0" smtClean="0"/>
              <a:t> </a:t>
            </a:r>
            <a:endParaRPr lang="en-US" dirty="0"/>
          </a:p>
        </p:txBody>
      </p:sp>
      <p:pic>
        <p:nvPicPr>
          <p:cNvPr id="12" name="Picture 11" descr="thumbnail_GrandChallengesSecondPrinting.jpg"/>
          <p:cNvPicPr>
            <a:picLocks noChangeAspect="1"/>
          </p:cNvPicPr>
          <p:nvPr/>
        </p:nvPicPr>
        <p:blipFill>
          <a:blip r:embed="rId3" cstate="print"/>
          <a:stretch>
            <a:fillRect/>
          </a:stretch>
        </p:blipFill>
        <p:spPr>
          <a:xfrm>
            <a:off x="1967026" y="4770859"/>
            <a:ext cx="1356332" cy="1752600"/>
          </a:xfrm>
          <a:prstGeom prst="rect">
            <a:avLst/>
          </a:prstGeom>
          <a:ln>
            <a:noFill/>
          </a:ln>
          <a:effectLst>
            <a:outerShdw blurRad="292100" dist="139700" dir="2700000" algn="tl" rotWithShape="0">
              <a:srgbClr val="333333">
                <a:alpha val="65000"/>
              </a:srgbClr>
            </a:outerShdw>
          </a:effectLst>
        </p:spPr>
      </p:pic>
      <p:sp>
        <p:nvSpPr>
          <p:cNvPr id="21" name="TextBox 20"/>
          <p:cNvSpPr txBox="1"/>
          <p:nvPr/>
        </p:nvSpPr>
        <p:spPr>
          <a:xfrm>
            <a:off x="3854779" y="3679168"/>
            <a:ext cx="2059077" cy="338554"/>
          </a:xfrm>
          <a:prstGeom prst="rect">
            <a:avLst/>
          </a:prstGeom>
          <a:noFill/>
        </p:spPr>
        <p:txBody>
          <a:bodyPr wrap="none" rtlCol="0">
            <a:spAutoFit/>
          </a:bodyPr>
          <a:lstStyle/>
          <a:p>
            <a:r>
              <a:rPr lang="en-US" sz="1600" dirty="0" smtClean="0"/>
              <a:t>Water pipe breaks</a:t>
            </a:r>
            <a:endParaRPr lang="en-US" sz="1600" dirty="0"/>
          </a:p>
        </p:txBody>
      </p:sp>
      <p:sp>
        <p:nvSpPr>
          <p:cNvPr id="37" name="TextBox 36"/>
          <p:cNvSpPr txBox="1"/>
          <p:nvPr/>
        </p:nvSpPr>
        <p:spPr>
          <a:xfrm>
            <a:off x="86332" y="5630477"/>
            <a:ext cx="2336950"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600" dirty="0" smtClean="0"/>
              <a:t>Guided by: OSTP CENR Subcommittee for Disaster Reduction</a:t>
            </a:r>
            <a:endParaRPr lang="en-US" sz="1600" dirty="0"/>
          </a:p>
        </p:txBody>
      </p:sp>
      <p:pic>
        <p:nvPicPr>
          <p:cNvPr id="27" name="Picture 26"/>
          <p:cNvPicPr>
            <a:picLocks noChangeAspect="1"/>
          </p:cNvPicPr>
          <p:nvPr/>
        </p:nvPicPr>
        <p:blipFill>
          <a:blip r:embed="rId4" cstate="print"/>
          <a:stretch>
            <a:fillRect/>
          </a:stretch>
        </p:blipFill>
        <p:spPr>
          <a:xfrm>
            <a:off x="3976289" y="2442808"/>
            <a:ext cx="1866202" cy="1236360"/>
          </a:xfrm>
          <a:prstGeom prst="rect">
            <a:avLst/>
          </a:prstGeom>
        </p:spPr>
      </p:pic>
      <p:grpSp>
        <p:nvGrpSpPr>
          <p:cNvPr id="2" name="Group 12"/>
          <p:cNvGrpSpPr>
            <a:grpSpLocks/>
          </p:cNvGrpSpPr>
          <p:nvPr/>
        </p:nvGrpSpPr>
        <p:grpSpPr bwMode="auto">
          <a:xfrm>
            <a:off x="4260283" y="4979635"/>
            <a:ext cx="3910318" cy="1687136"/>
            <a:chOff x="152400" y="2679575"/>
            <a:chExt cx="8800719" cy="3797425"/>
          </a:xfrm>
        </p:grpSpPr>
        <p:pic>
          <p:nvPicPr>
            <p:cNvPr id="46" name="Picture 4" descr="image003.jpg"/>
            <p:cNvPicPr>
              <a:picLocks noChangeAspect="1"/>
            </p:cNvPicPr>
            <p:nvPr/>
          </p:nvPicPr>
          <p:blipFill>
            <a:blip r:embed="rId5" cstate="print"/>
            <a:srcRect t="19666" b="14482"/>
            <a:stretch>
              <a:fillRect/>
            </a:stretch>
          </p:blipFill>
          <p:spPr bwMode="auto">
            <a:xfrm>
              <a:off x="159075" y="3352800"/>
              <a:ext cx="8794044" cy="3124200"/>
            </a:xfrm>
            <a:prstGeom prst="rect">
              <a:avLst/>
            </a:prstGeom>
            <a:noFill/>
            <a:ln w="9525">
              <a:noFill/>
              <a:miter lim="800000"/>
              <a:headEnd/>
              <a:tailEnd/>
            </a:ln>
          </p:spPr>
        </p:pic>
        <p:sp>
          <p:nvSpPr>
            <p:cNvPr id="47" name="Rectangle 11"/>
            <p:cNvSpPr>
              <a:spLocks noChangeArrowheads="1"/>
            </p:cNvSpPr>
            <p:nvPr/>
          </p:nvSpPr>
          <p:spPr bwMode="auto">
            <a:xfrm>
              <a:off x="152400" y="2679575"/>
              <a:ext cx="8800719" cy="685800"/>
            </a:xfrm>
            <a:prstGeom prst="rect">
              <a:avLst/>
            </a:prstGeom>
            <a:solidFill>
              <a:srgbClr val="2D6596"/>
            </a:solidFill>
            <a:ln w="9525">
              <a:noFill/>
              <a:round/>
              <a:headEnd/>
              <a:tailEnd/>
            </a:ln>
          </p:spPr>
          <p:txBody>
            <a:bodyPr>
              <a:prstTxWarp prst="textNoShape">
                <a:avLst/>
              </a:prstTxWarp>
            </a:bodyPr>
            <a:lstStyle/>
            <a:p>
              <a:endParaRPr lang="en-US" sz="2000" b="1">
                <a:solidFill>
                  <a:srgbClr val="3333CC"/>
                </a:solidFill>
                <a:ea typeface="ＭＳ Ｐゴシック" pitchFamily="27" charset="-128"/>
                <a:cs typeface="ＭＳ Ｐゴシック" pitchFamily="27" charset="-128"/>
              </a:endParaRPr>
            </a:p>
          </p:txBody>
        </p:sp>
      </p:grpSp>
      <p:pic>
        <p:nvPicPr>
          <p:cNvPr id="48" name="Picture 6" descr="MQ-1+Predator+UAV+papercraft.jpg"/>
          <p:cNvPicPr>
            <a:picLocks noChangeAspect="1"/>
          </p:cNvPicPr>
          <p:nvPr/>
        </p:nvPicPr>
        <p:blipFill>
          <a:blip r:embed="rId6" cstate="print">
            <a:clrChange>
              <a:clrFrom>
                <a:srgbClr val="C5DAE9"/>
              </a:clrFrom>
              <a:clrTo>
                <a:srgbClr val="C5DAE9">
                  <a:alpha val="0"/>
                </a:srgbClr>
              </a:clrTo>
            </a:clrChange>
            <a:lum contrast="26000"/>
          </a:blip>
          <a:srcRect/>
          <a:stretch>
            <a:fillRect/>
          </a:stretch>
        </p:blipFill>
        <p:spPr bwMode="auto">
          <a:xfrm>
            <a:off x="6325473" y="4770859"/>
            <a:ext cx="936671" cy="749055"/>
          </a:xfrm>
          <a:prstGeom prst="rect">
            <a:avLst/>
          </a:prstGeom>
          <a:noFill/>
          <a:ln w="9525">
            <a:noFill/>
            <a:miter lim="800000"/>
            <a:headEnd/>
            <a:tailEnd/>
          </a:ln>
        </p:spPr>
      </p:pic>
      <p:pic>
        <p:nvPicPr>
          <p:cNvPr id="49" name="Picture 13" descr="EC99-45259-3.gif"/>
          <p:cNvPicPr>
            <a:picLocks noChangeAspect="1"/>
          </p:cNvPicPr>
          <p:nvPr/>
        </p:nvPicPr>
        <p:blipFill>
          <a:blip r:embed="rId7" cstate="print">
            <a:lum contrast="6000"/>
          </a:blip>
          <a:srcRect/>
          <a:stretch>
            <a:fillRect/>
          </a:stretch>
        </p:blipFill>
        <p:spPr bwMode="auto">
          <a:xfrm>
            <a:off x="4192572" y="5041704"/>
            <a:ext cx="1218800" cy="418258"/>
          </a:xfrm>
          <a:prstGeom prst="rect">
            <a:avLst/>
          </a:prstGeom>
          <a:noFill/>
          <a:ln w="9525">
            <a:noFill/>
            <a:miter lim="800000"/>
            <a:headEnd/>
            <a:tailEnd/>
          </a:ln>
        </p:spPr>
      </p:pic>
      <p:pic>
        <p:nvPicPr>
          <p:cNvPr id="53" name="Picture 20" descr="G3-Cutout.gif"/>
          <p:cNvPicPr>
            <a:picLocks noChangeAspect="1"/>
          </p:cNvPicPr>
          <p:nvPr/>
        </p:nvPicPr>
        <p:blipFill>
          <a:blip r:embed="rId8" cstate="print"/>
          <a:srcRect/>
          <a:stretch>
            <a:fillRect/>
          </a:stretch>
        </p:blipFill>
        <p:spPr bwMode="auto">
          <a:xfrm>
            <a:off x="7198664" y="5786526"/>
            <a:ext cx="971937" cy="730011"/>
          </a:xfrm>
          <a:prstGeom prst="rect">
            <a:avLst/>
          </a:prstGeom>
          <a:noFill/>
          <a:ln w="9525">
            <a:noFill/>
            <a:miter lim="800000"/>
            <a:headEnd/>
            <a:tailEnd/>
          </a:ln>
        </p:spPr>
      </p:pic>
      <p:pic>
        <p:nvPicPr>
          <p:cNvPr id="55" name="Picture 54" descr="grandChallenges.tiff"/>
          <p:cNvPicPr>
            <a:picLocks noChangeAspect="1"/>
          </p:cNvPicPr>
          <p:nvPr/>
        </p:nvPicPr>
        <p:blipFill>
          <a:blip r:embed="rId9" cstate="print"/>
          <a:stretch>
            <a:fillRect/>
          </a:stretch>
        </p:blipFill>
        <p:spPr>
          <a:xfrm>
            <a:off x="712790" y="2196289"/>
            <a:ext cx="3058138" cy="1272751"/>
          </a:xfrm>
          <a:prstGeom prst="rect">
            <a:avLst/>
          </a:prstGeom>
          <a:ln>
            <a:noFill/>
          </a:ln>
          <a:effectLst>
            <a:outerShdw blurRad="292100" dist="139700" dir="2700000" algn="tl" rotWithShape="0">
              <a:srgbClr val="333333">
                <a:alpha val="65000"/>
              </a:srgbClr>
            </a:outerShdw>
          </a:effectLst>
        </p:spPr>
      </p:pic>
      <p:sp>
        <p:nvSpPr>
          <p:cNvPr id="36" name="TextBox 35"/>
          <p:cNvSpPr txBox="1"/>
          <p:nvPr/>
        </p:nvSpPr>
        <p:spPr>
          <a:xfrm>
            <a:off x="86332" y="3186725"/>
            <a:ext cx="2155528" cy="83099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600" dirty="0" smtClean="0"/>
              <a:t>Guided by: Grand Challenges for Engineering</a:t>
            </a:r>
            <a:endParaRPr lang="en-US" sz="16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29150" y="301674"/>
            <a:ext cx="3285700" cy="52322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2800" dirty="0" smtClean="0"/>
              <a:t>Natural Disasters </a:t>
            </a:r>
            <a:endParaRPr lang="en-US" sz="2800" dirty="0"/>
          </a:p>
        </p:txBody>
      </p:sp>
      <p:pic>
        <p:nvPicPr>
          <p:cNvPr id="5" name="Picture 4"/>
          <p:cNvPicPr>
            <a:picLocks noChangeAspect="1"/>
          </p:cNvPicPr>
          <p:nvPr/>
        </p:nvPicPr>
        <p:blipFill>
          <a:blip r:embed="rId3" cstate="print"/>
          <a:srcRect l="1878" t="14038" r="1978" b="3292"/>
          <a:stretch>
            <a:fillRect/>
          </a:stretch>
        </p:blipFill>
        <p:spPr>
          <a:xfrm>
            <a:off x="276547" y="2220076"/>
            <a:ext cx="2652603" cy="1341643"/>
          </a:xfrm>
          <a:prstGeom prst="rect">
            <a:avLst/>
          </a:prstGeom>
        </p:spPr>
      </p:pic>
      <p:pic>
        <p:nvPicPr>
          <p:cNvPr id="7" name="Picture 6"/>
          <p:cNvPicPr>
            <a:picLocks noChangeAspect="1"/>
          </p:cNvPicPr>
          <p:nvPr/>
        </p:nvPicPr>
        <p:blipFill>
          <a:blip r:embed="rId4" cstate="print"/>
          <a:srcRect b="21867"/>
          <a:stretch>
            <a:fillRect/>
          </a:stretch>
        </p:blipFill>
        <p:spPr>
          <a:xfrm>
            <a:off x="3139914" y="1075400"/>
            <a:ext cx="2972506" cy="1862894"/>
          </a:xfrm>
          <a:prstGeom prst="rect">
            <a:avLst/>
          </a:prstGeom>
        </p:spPr>
      </p:pic>
      <p:pic>
        <p:nvPicPr>
          <p:cNvPr id="9" name="Picture 8"/>
          <p:cNvPicPr>
            <a:picLocks noChangeAspect="1"/>
          </p:cNvPicPr>
          <p:nvPr/>
        </p:nvPicPr>
        <p:blipFill>
          <a:blip r:embed="rId5" cstate="print"/>
          <a:srcRect b="8066"/>
          <a:stretch>
            <a:fillRect/>
          </a:stretch>
        </p:blipFill>
        <p:spPr>
          <a:xfrm>
            <a:off x="6426596" y="2471987"/>
            <a:ext cx="2538984" cy="1914026"/>
          </a:xfrm>
          <a:prstGeom prst="rect">
            <a:avLst/>
          </a:prstGeom>
        </p:spPr>
      </p:pic>
      <p:pic>
        <p:nvPicPr>
          <p:cNvPr id="11" name="Picture 10"/>
          <p:cNvPicPr>
            <a:picLocks noChangeAspect="1"/>
          </p:cNvPicPr>
          <p:nvPr/>
        </p:nvPicPr>
        <p:blipFill>
          <a:blip r:embed="rId6" cstate="print"/>
          <a:stretch>
            <a:fillRect/>
          </a:stretch>
        </p:blipFill>
        <p:spPr>
          <a:xfrm>
            <a:off x="3356814" y="3756714"/>
            <a:ext cx="2938676" cy="1946875"/>
          </a:xfrm>
          <a:prstGeom prst="rect">
            <a:avLst/>
          </a:prstGeom>
        </p:spPr>
      </p:pic>
      <p:sp>
        <p:nvSpPr>
          <p:cNvPr id="13" name="TextBox 12"/>
          <p:cNvSpPr txBox="1"/>
          <p:nvPr/>
        </p:nvSpPr>
        <p:spPr>
          <a:xfrm>
            <a:off x="605741" y="3597308"/>
            <a:ext cx="1975646" cy="646331"/>
          </a:xfrm>
          <a:prstGeom prst="rect">
            <a:avLst/>
          </a:prstGeom>
          <a:noFill/>
        </p:spPr>
        <p:txBody>
          <a:bodyPr wrap="none" rtlCol="0">
            <a:spAutoFit/>
          </a:bodyPr>
          <a:lstStyle/>
          <a:p>
            <a:pPr algn="ctr"/>
            <a:r>
              <a:rPr lang="en-US" dirty="0" smtClean="0"/>
              <a:t>Tectonics, Plate</a:t>
            </a:r>
          </a:p>
          <a:p>
            <a:pPr algn="ctr"/>
            <a:r>
              <a:rPr lang="en-US" dirty="0" smtClean="0"/>
              <a:t>Movement</a:t>
            </a:r>
            <a:endParaRPr lang="en-US" dirty="0"/>
          </a:p>
        </p:txBody>
      </p:sp>
      <p:sp>
        <p:nvSpPr>
          <p:cNvPr id="14" name="TextBox 13"/>
          <p:cNvSpPr txBox="1"/>
          <p:nvPr/>
        </p:nvSpPr>
        <p:spPr>
          <a:xfrm>
            <a:off x="3820281" y="3033124"/>
            <a:ext cx="1625453" cy="369332"/>
          </a:xfrm>
          <a:prstGeom prst="rect">
            <a:avLst/>
          </a:prstGeom>
          <a:noFill/>
        </p:spPr>
        <p:txBody>
          <a:bodyPr wrap="none" rtlCol="0">
            <a:spAutoFit/>
          </a:bodyPr>
          <a:lstStyle/>
          <a:p>
            <a:r>
              <a:rPr lang="en-US" dirty="0" smtClean="0"/>
              <a:t>Earthquakes</a:t>
            </a:r>
            <a:endParaRPr lang="en-US" dirty="0"/>
          </a:p>
        </p:txBody>
      </p:sp>
      <p:sp>
        <p:nvSpPr>
          <p:cNvPr id="15" name="TextBox 14"/>
          <p:cNvSpPr txBox="1"/>
          <p:nvPr/>
        </p:nvSpPr>
        <p:spPr>
          <a:xfrm>
            <a:off x="3504016" y="5703589"/>
            <a:ext cx="2865162" cy="369332"/>
          </a:xfrm>
          <a:prstGeom prst="rect">
            <a:avLst/>
          </a:prstGeom>
          <a:noFill/>
        </p:spPr>
        <p:txBody>
          <a:bodyPr wrap="none" rtlCol="0">
            <a:spAutoFit/>
          </a:bodyPr>
          <a:lstStyle/>
          <a:p>
            <a:r>
              <a:rPr lang="en-US" dirty="0" smtClean="0"/>
              <a:t>Broken Water Pipes (?)</a:t>
            </a:r>
            <a:endParaRPr lang="en-US" dirty="0"/>
          </a:p>
        </p:txBody>
      </p:sp>
      <p:sp>
        <p:nvSpPr>
          <p:cNvPr id="16" name="Bent Arrow 15"/>
          <p:cNvSpPr/>
          <p:nvPr/>
        </p:nvSpPr>
        <p:spPr>
          <a:xfrm>
            <a:off x="1485163" y="1075400"/>
            <a:ext cx="987823" cy="868680"/>
          </a:xfrm>
          <a:prstGeom prst="bentArrow">
            <a:avLst>
              <a:gd name="adj1" fmla="val 25000"/>
              <a:gd name="adj2" fmla="val 0"/>
              <a:gd name="adj3" fmla="val 30895"/>
              <a:gd name="adj4" fmla="val 43750"/>
            </a:avLst>
          </a:prstGeom>
          <a:solidFill>
            <a:schemeClr val="accent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Circular Arrow 16"/>
          <p:cNvSpPr/>
          <p:nvPr/>
        </p:nvSpPr>
        <p:spPr>
          <a:xfrm rot="18362498">
            <a:off x="1835773" y="1247485"/>
            <a:ext cx="1170432" cy="1463040"/>
          </a:xfrm>
          <a:prstGeom prst="circularArrow">
            <a:avLst>
              <a:gd name="adj1" fmla="val 12500"/>
              <a:gd name="adj2" fmla="val 773634"/>
              <a:gd name="adj3" fmla="val 20457681"/>
              <a:gd name="adj4" fmla="val 13703188"/>
              <a:gd name="adj5" fmla="val 125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1" name="Circular Arrow 20"/>
          <p:cNvSpPr/>
          <p:nvPr/>
        </p:nvSpPr>
        <p:spPr>
          <a:xfrm rot="1714533">
            <a:off x="6467775" y="1247485"/>
            <a:ext cx="1170432" cy="1463040"/>
          </a:xfrm>
          <a:prstGeom prst="circularArrow">
            <a:avLst>
              <a:gd name="adj1" fmla="val 12500"/>
              <a:gd name="adj2" fmla="val 773634"/>
              <a:gd name="adj3" fmla="val 20457681"/>
              <a:gd name="adj4" fmla="val 13775854"/>
              <a:gd name="adj5" fmla="val 125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2264559" y="6277753"/>
            <a:ext cx="4628641" cy="461665"/>
          </a:xfrm>
          <a:prstGeom prst="rect">
            <a:avLst/>
          </a:prstGeom>
          <a:gradFill>
            <a:gsLst>
              <a:gs pos="0">
                <a:schemeClr val="accent1">
                  <a:tint val="50000"/>
                  <a:satMod val="300000"/>
                </a:schemeClr>
              </a:gs>
              <a:gs pos="98000">
                <a:schemeClr val="accent1">
                  <a:tint val="37000"/>
                  <a:satMod val="300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2400" dirty="0" smtClean="0"/>
              <a:t>Indicators of Changing Earth</a:t>
            </a:r>
            <a:endParaRPr lang="en-US" sz="2400" dirty="0"/>
          </a:p>
        </p:txBody>
      </p:sp>
      <p:sp>
        <p:nvSpPr>
          <p:cNvPr id="24" name="TextBox 23"/>
          <p:cNvSpPr txBox="1"/>
          <p:nvPr/>
        </p:nvSpPr>
        <p:spPr>
          <a:xfrm>
            <a:off x="7067331" y="4424033"/>
            <a:ext cx="1265791" cy="369332"/>
          </a:xfrm>
          <a:prstGeom prst="rect">
            <a:avLst/>
          </a:prstGeom>
          <a:noFill/>
        </p:spPr>
        <p:txBody>
          <a:bodyPr wrap="none" rtlCol="0">
            <a:spAutoFit/>
          </a:bodyPr>
          <a:lstStyle/>
          <a:p>
            <a:r>
              <a:rPr lang="en-US" dirty="0" smtClean="0"/>
              <a:t>Tsunamis</a:t>
            </a:r>
            <a:endParaRPr lang="en-US" dirty="0"/>
          </a:p>
        </p:txBody>
      </p:sp>
      <p:sp>
        <p:nvSpPr>
          <p:cNvPr id="27" name="Circular Arrow 26"/>
          <p:cNvSpPr/>
          <p:nvPr/>
        </p:nvSpPr>
        <p:spPr>
          <a:xfrm rot="3500661" flipV="1">
            <a:off x="1969713" y="3654043"/>
            <a:ext cx="1170432" cy="1463941"/>
          </a:xfrm>
          <a:prstGeom prst="circularArrow">
            <a:avLst>
              <a:gd name="adj1" fmla="val 12500"/>
              <a:gd name="adj2" fmla="val 773634"/>
              <a:gd name="adj3" fmla="val 20457681"/>
              <a:gd name="adj4" fmla="val 13703188"/>
              <a:gd name="adj5" fmla="val 125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preferRelativeResize="0">
            <a:picLocks noChangeAspect="1"/>
          </p:cNvPicPr>
          <p:nvPr/>
        </p:nvPicPr>
        <p:blipFill>
          <a:blip r:embed="rId3" cstate="print"/>
          <a:srcRect/>
          <a:stretch>
            <a:fillRect/>
          </a:stretch>
        </p:blipFill>
        <p:spPr bwMode="auto">
          <a:xfrm>
            <a:off x="209900" y="1136605"/>
            <a:ext cx="4385046" cy="2920319"/>
          </a:xfrm>
          <a:prstGeom prst="rect">
            <a:avLst/>
          </a:prstGeom>
          <a:noFill/>
          <a:ln w="9525">
            <a:noFill/>
            <a:miter lim="800000"/>
            <a:headEnd/>
            <a:tailEnd/>
          </a:ln>
        </p:spPr>
      </p:pic>
      <p:pic>
        <p:nvPicPr>
          <p:cNvPr id="6" name="Picture 5"/>
          <p:cNvPicPr preferRelativeResize="0">
            <a:picLocks noChangeAspect="1"/>
          </p:cNvPicPr>
          <p:nvPr/>
        </p:nvPicPr>
        <p:blipFill>
          <a:blip r:embed="rId4" cstate="print"/>
          <a:stretch>
            <a:fillRect/>
          </a:stretch>
        </p:blipFill>
        <p:spPr>
          <a:xfrm>
            <a:off x="4147958" y="2223680"/>
            <a:ext cx="4474464" cy="3355848"/>
          </a:xfrm>
          <a:prstGeom prst="rect">
            <a:avLst/>
          </a:prstGeom>
        </p:spPr>
      </p:pic>
      <p:sp>
        <p:nvSpPr>
          <p:cNvPr id="7" name="TextBox 6"/>
          <p:cNvSpPr txBox="1"/>
          <p:nvPr/>
        </p:nvSpPr>
        <p:spPr>
          <a:xfrm>
            <a:off x="1743355" y="4229997"/>
            <a:ext cx="736951" cy="369332"/>
          </a:xfrm>
          <a:prstGeom prst="rect">
            <a:avLst/>
          </a:prstGeom>
          <a:noFill/>
        </p:spPr>
        <p:txBody>
          <a:bodyPr wrap="none" rtlCol="0">
            <a:spAutoFit/>
          </a:bodyPr>
          <a:lstStyle/>
          <a:p>
            <a:r>
              <a:rPr lang="en-US" dirty="0" smtClean="0"/>
              <a:t>Fires</a:t>
            </a:r>
            <a:endParaRPr lang="en-US" dirty="0"/>
          </a:p>
        </p:txBody>
      </p:sp>
      <p:sp>
        <p:nvSpPr>
          <p:cNvPr id="8" name="TextBox 7"/>
          <p:cNvSpPr txBox="1"/>
          <p:nvPr/>
        </p:nvSpPr>
        <p:spPr>
          <a:xfrm>
            <a:off x="5866853" y="5640764"/>
            <a:ext cx="924953" cy="369332"/>
          </a:xfrm>
          <a:prstGeom prst="rect">
            <a:avLst/>
          </a:prstGeom>
          <a:noFill/>
        </p:spPr>
        <p:txBody>
          <a:bodyPr wrap="none" rtlCol="0">
            <a:spAutoFit/>
          </a:bodyPr>
          <a:lstStyle/>
          <a:p>
            <a:r>
              <a:rPr lang="en-US" dirty="0" smtClean="0"/>
              <a:t>Floods</a:t>
            </a:r>
            <a:endParaRPr lang="en-US" dirty="0"/>
          </a:p>
        </p:txBody>
      </p:sp>
      <p:sp>
        <p:nvSpPr>
          <p:cNvPr id="9" name="TextBox 8"/>
          <p:cNvSpPr txBox="1"/>
          <p:nvPr/>
        </p:nvSpPr>
        <p:spPr>
          <a:xfrm>
            <a:off x="2036192" y="6206059"/>
            <a:ext cx="5055741" cy="461665"/>
          </a:xfrm>
          <a:prstGeom prst="rect">
            <a:avLst/>
          </a:prstGeom>
          <a:gradFill>
            <a:gsLst>
              <a:gs pos="0">
                <a:schemeClr val="accent1">
                  <a:tint val="50000"/>
                  <a:satMod val="300000"/>
                </a:schemeClr>
              </a:gs>
              <a:gs pos="99000">
                <a:schemeClr val="accent1">
                  <a:tint val="37000"/>
                  <a:satMod val="300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2400" dirty="0" smtClean="0"/>
              <a:t>Potential for future occurrences </a:t>
            </a:r>
            <a:endParaRPr lang="en-US" sz="2400" dirty="0"/>
          </a:p>
        </p:txBody>
      </p:sp>
      <p:sp>
        <p:nvSpPr>
          <p:cNvPr id="10" name="TextBox 9"/>
          <p:cNvSpPr txBox="1"/>
          <p:nvPr/>
        </p:nvSpPr>
        <p:spPr>
          <a:xfrm>
            <a:off x="3041823" y="301674"/>
            <a:ext cx="3616720" cy="52322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2800" dirty="0" smtClean="0"/>
              <a:t>Crisis Management</a:t>
            </a:r>
            <a:endParaRPr lang="en-US" sz="28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Object 2"/>
          <p:cNvGraphicFramePr>
            <a:graphicFrameLocks noChangeAspect="1"/>
          </p:cNvGraphicFramePr>
          <p:nvPr/>
        </p:nvGraphicFramePr>
        <p:xfrm>
          <a:off x="96379" y="1375927"/>
          <a:ext cx="8951242" cy="3435014"/>
        </p:xfrm>
        <a:graphic>
          <a:graphicData uri="http://schemas.openxmlformats.org/presentationml/2006/ole">
            <p:oleObj spid="_x0000_s268290" name="Document" r:id="rId4" imgW="5625893" imgH="2158921" progId="Word.Document.12">
              <p:link updateAutomatic="1"/>
            </p:oleObj>
          </a:graphicData>
        </a:graphic>
      </p:graphicFrame>
      <p:sp>
        <p:nvSpPr>
          <p:cNvPr id="3" name="Title 2"/>
          <p:cNvSpPr>
            <a:spLocks noGrp="1"/>
          </p:cNvSpPr>
          <p:nvPr>
            <p:ph type="title"/>
          </p:nvPr>
        </p:nvSpPr>
        <p:spPr>
          <a:xfrm>
            <a:off x="457200" y="194439"/>
            <a:ext cx="8229600" cy="1008296"/>
          </a:xfrm>
        </p:spPr>
        <p:txBody>
          <a:bodyPr/>
          <a:lstStyle/>
          <a:p>
            <a:r>
              <a:rPr lang="en-US" dirty="0" smtClean="0"/>
              <a:t>Data Sources</a:t>
            </a:r>
            <a:endParaRPr lang="en-US" dirty="0"/>
          </a:p>
        </p:txBody>
      </p:sp>
      <p:sp>
        <p:nvSpPr>
          <p:cNvPr id="4" name="TextBox 3"/>
          <p:cNvSpPr txBox="1"/>
          <p:nvPr/>
        </p:nvSpPr>
        <p:spPr>
          <a:xfrm>
            <a:off x="96379" y="4772451"/>
            <a:ext cx="8951241" cy="200054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dirty="0" smtClean="0"/>
              <a:t>Common Themes of Data Sources</a:t>
            </a:r>
          </a:p>
          <a:p>
            <a:pPr>
              <a:buFont typeface="Arial"/>
              <a:buChar char="•"/>
            </a:pPr>
            <a:r>
              <a:rPr lang="en-US" sz="2400" dirty="0" smtClean="0"/>
              <a:t> Focus on geospatial, environmental data sets</a:t>
            </a:r>
          </a:p>
          <a:p>
            <a:pPr lvl="1">
              <a:buFont typeface="Arial"/>
              <a:buChar char="•"/>
            </a:pPr>
            <a:r>
              <a:rPr lang="en-US" sz="2400" dirty="0" smtClean="0"/>
              <a:t> Data from computation and observation.</a:t>
            </a:r>
          </a:p>
          <a:p>
            <a:pPr>
              <a:buFont typeface="Arial"/>
              <a:buChar char="•"/>
            </a:pPr>
            <a:r>
              <a:rPr lang="en-US" sz="2400" dirty="0" smtClean="0"/>
              <a:t> Rapidly increasing data sizes</a:t>
            </a:r>
          </a:p>
          <a:p>
            <a:pPr>
              <a:buFont typeface="Arial"/>
              <a:buChar char="•"/>
            </a:pPr>
            <a:r>
              <a:rPr lang="en-US" sz="2400" dirty="0" smtClean="0"/>
              <a:t> Data and data processing pipelines are inseparable.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Object 2"/>
          <p:cNvGraphicFramePr>
            <a:graphicFrameLocks noChangeAspect="1"/>
          </p:cNvGraphicFramePr>
          <p:nvPr/>
        </p:nvGraphicFramePr>
        <p:xfrm>
          <a:off x="118132" y="1043668"/>
          <a:ext cx="8568668" cy="5614678"/>
        </p:xfrm>
        <a:graphic>
          <a:graphicData uri="http://schemas.openxmlformats.org/presentationml/2006/ole">
            <p:oleObj spid="_x0000_s269314" name="Document" r:id="rId4" imgW="5194109" imgH="3403475" progId="Word.Document.12">
              <p:link updateAutomatic="1"/>
            </p:oleObj>
          </a:graphicData>
        </a:graphic>
      </p:graphicFrame>
      <p:sp>
        <p:nvSpPr>
          <p:cNvPr id="3" name="Title 2"/>
          <p:cNvSpPr>
            <a:spLocks noGrp="1"/>
          </p:cNvSpPr>
          <p:nvPr>
            <p:ph type="title"/>
          </p:nvPr>
        </p:nvSpPr>
        <p:spPr>
          <a:xfrm>
            <a:off x="457200" y="38488"/>
            <a:ext cx="8229600" cy="1043668"/>
          </a:xfrm>
        </p:spPr>
        <p:txBody>
          <a:bodyPr>
            <a:normAutofit/>
          </a:bodyPr>
          <a:lstStyle/>
          <a:p>
            <a:r>
              <a:rPr lang="en-US" sz="3600" dirty="0" smtClean="0"/>
              <a:t>Example </a:t>
            </a:r>
            <a:r>
              <a:rPr lang="en-US" sz="3600" dirty="0" err="1" smtClean="0"/>
              <a:t>InSAR</a:t>
            </a:r>
            <a:r>
              <a:rPr lang="en-US" sz="3600" dirty="0" smtClean="0"/>
              <a:t> Data Processing Pipeline</a:t>
            </a:r>
            <a:endParaRPr lang="en-US" sz="36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9174"/>
            <a:ext cx="8229600" cy="1143000"/>
          </a:xfrm>
        </p:spPr>
        <p:txBody>
          <a:bodyPr/>
          <a:lstStyle/>
          <a:p>
            <a:r>
              <a:rPr lang="en-US" dirty="0" err="1" smtClean="0"/>
              <a:t>GeoCloud</a:t>
            </a:r>
            <a:r>
              <a:rPr lang="en-US" dirty="0" smtClean="0"/>
              <a:t> (Proposed) Concept</a:t>
            </a:r>
            <a:endParaRPr lang="en-US" dirty="0"/>
          </a:p>
        </p:txBody>
      </p:sp>
      <p:sp>
        <p:nvSpPr>
          <p:cNvPr id="4" name="Content Placeholder 3"/>
          <p:cNvSpPr>
            <a:spLocks noGrp="1"/>
          </p:cNvSpPr>
          <p:nvPr>
            <p:ph idx="1"/>
          </p:nvPr>
        </p:nvSpPr>
        <p:spPr>
          <a:xfrm>
            <a:off x="457200" y="1302174"/>
            <a:ext cx="8686800" cy="5346550"/>
          </a:xfrm>
        </p:spPr>
        <p:txBody>
          <a:bodyPr>
            <a:normAutofit fontScale="77500" lnSpcReduction="20000"/>
          </a:bodyPr>
          <a:lstStyle/>
          <a:p>
            <a:r>
              <a:rPr lang="en-US" dirty="0" smtClean="0"/>
              <a:t>Capture both data and data processing pipelines using sustainable hardware.</a:t>
            </a:r>
          </a:p>
          <a:p>
            <a:pPr lvl="1"/>
            <a:r>
              <a:rPr lang="en-US" dirty="0" smtClean="0"/>
              <a:t>Virtual machines for </a:t>
            </a:r>
            <a:r>
              <a:rPr lang="en-US" dirty="0" smtClean="0">
                <a:solidFill>
                  <a:srgbClr val="FF0000"/>
                </a:solidFill>
              </a:rPr>
              <a:t>legacy</a:t>
            </a:r>
            <a:r>
              <a:rPr lang="en-US" dirty="0" smtClean="0"/>
              <a:t> systems</a:t>
            </a:r>
          </a:p>
          <a:p>
            <a:r>
              <a:rPr lang="en-US" dirty="0" smtClean="0"/>
              <a:t>Data will be accessible from resources via </a:t>
            </a:r>
            <a:r>
              <a:rPr lang="en-US" dirty="0" smtClean="0">
                <a:solidFill>
                  <a:srgbClr val="FF0000"/>
                </a:solidFill>
              </a:rPr>
              <a:t>Cloud-style interfaces.</a:t>
            </a:r>
          </a:p>
          <a:p>
            <a:pPr lvl="1"/>
            <a:r>
              <a:rPr lang="en-US" dirty="0" smtClean="0"/>
              <a:t>Amazon S3, MS Azure REST interfaces are the core.</a:t>
            </a:r>
          </a:p>
          <a:p>
            <a:pPr lvl="1"/>
            <a:r>
              <a:rPr lang="en-US" dirty="0" smtClean="0"/>
              <a:t>We believe these APIs are the </a:t>
            </a:r>
            <a:r>
              <a:rPr lang="en-US" dirty="0" smtClean="0">
                <a:solidFill>
                  <a:srgbClr val="FF0000"/>
                </a:solidFill>
              </a:rPr>
              <a:t>best chance for sustainable access</a:t>
            </a:r>
            <a:r>
              <a:rPr lang="en-US" dirty="0" smtClean="0"/>
              <a:t>.</a:t>
            </a:r>
          </a:p>
          <a:p>
            <a:pPr lvl="1"/>
            <a:r>
              <a:rPr lang="en-US" dirty="0" smtClean="0">
                <a:solidFill>
                  <a:srgbClr val="FF0000"/>
                </a:solidFill>
              </a:rPr>
              <a:t>Higher level </a:t>
            </a:r>
            <a:r>
              <a:rPr lang="en-US" dirty="0" smtClean="0"/>
              <a:t>GIS, search, metadata, ontology </a:t>
            </a:r>
            <a:r>
              <a:rPr lang="en-US" dirty="0" smtClean="0">
                <a:solidFill>
                  <a:srgbClr val="FF0000"/>
                </a:solidFill>
              </a:rPr>
              <a:t>services</a:t>
            </a:r>
            <a:r>
              <a:rPr lang="en-US" dirty="0" smtClean="0"/>
              <a:t> built on these services.</a:t>
            </a:r>
          </a:p>
          <a:p>
            <a:r>
              <a:rPr lang="en-US" dirty="0" smtClean="0"/>
              <a:t>Data processing pipelines/workflows/</a:t>
            </a:r>
            <a:r>
              <a:rPr lang="en-US" dirty="0" err="1" smtClean="0"/>
              <a:t>dataflows</a:t>
            </a:r>
            <a:r>
              <a:rPr lang="en-US" dirty="0" smtClean="0"/>
              <a:t> will also be stored on virtual machines, </a:t>
            </a:r>
            <a:r>
              <a:rPr lang="en-US" dirty="0" smtClean="0">
                <a:solidFill>
                  <a:srgbClr val="FF0000"/>
                </a:solidFill>
              </a:rPr>
              <a:t>virtual clusters</a:t>
            </a:r>
            <a:r>
              <a:rPr lang="en-US" dirty="0" smtClean="0"/>
              <a:t>.</a:t>
            </a:r>
          </a:p>
          <a:p>
            <a:pPr lvl="1"/>
            <a:r>
              <a:rPr lang="en-US" dirty="0" smtClean="0"/>
              <a:t>Data products produced by processing chains.</a:t>
            </a:r>
          </a:p>
          <a:p>
            <a:pPr lvl="1"/>
            <a:r>
              <a:rPr lang="en-US" dirty="0" smtClean="0"/>
              <a:t>Users can recreate processing infrastructure (clusters) on demand with EC2-style interfaces.</a:t>
            </a:r>
          </a:p>
          <a:p>
            <a:pPr lvl="1"/>
            <a:r>
              <a:rPr lang="en-US" dirty="0" smtClean="0"/>
              <a:t>Many processing pipelines themselves can be implemented using Apache Hadoop, Microsoft Dryad (</a:t>
            </a:r>
            <a:r>
              <a:rPr lang="en-US" dirty="0" smtClean="0">
                <a:solidFill>
                  <a:srgbClr val="FF0000"/>
                </a:solidFill>
              </a:rPr>
              <a:t>MapReduce</a:t>
            </a:r>
            <a:r>
              <a:rPr lang="en-US" dirty="0" smtClean="0"/>
              <a:t>)</a:t>
            </a:r>
          </a:p>
          <a:p>
            <a:pPr lvl="1"/>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1"/>
          <p:cNvGrpSpPr/>
          <p:nvPr/>
        </p:nvGrpSpPr>
        <p:grpSpPr>
          <a:xfrm>
            <a:off x="609600" y="3048000"/>
            <a:ext cx="7852188" cy="923330"/>
            <a:chOff x="609600" y="2599730"/>
            <a:chExt cx="7852188" cy="923330"/>
          </a:xfrm>
        </p:grpSpPr>
        <p:sp>
          <p:nvSpPr>
            <p:cNvPr id="4" name="TextBox 3"/>
            <p:cNvSpPr txBox="1"/>
            <p:nvPr/>
          </p:nvSpPr>
          <p:spPr>
            <a:xfrm>
              <a:off x="4585082" y="2738230"/>
              <a:ext cx="1295400" cy="646331"/>
            </a:xfrm>
            <a:prstGeom prst="rect">
              <a:avLst/>
            </a:prstGeom>
            <a:noFill/>
            <a:ln w="19050">
              <a:solidFill>
                <a:schemeClr val="tx1"/>
              </a:solidFill>
            </a:ln>
          </p:spPr>
          <p:txBody>
            <a:bodyPr wrap="square" rtlCol="0">
              <a:spAutoFit/>
            </a:bodyPr>
            <a:lstStyle/>
            <a:p>
              <a:r>
                <a:rPr lang="en-US" dirty="0" smtClean="0">
                  <a:solidFill>
                    <a:srgbClr val="FF0000"/>
                  </a:solidFill>
                </a:rPr>
                <a:t>FutureGrid</a:t>
              </a:r>
            </a:p>
            <a:p>
              <a:r>
                <a:rPr lang="en-US" dirty="0" smtClean="0">
                  <a:solidFill>
                    <a:srgbClr val="FF0000"/>
                  </a:solidFill>
                </a:rPr>
                <a:t>Design/Test</a:t>
              </a:r>
              <a:endParaRPr lang="en-US" dirty="0">
                <a:solidFill>
                  <a:srgbClr val="FF0000"/>
                </a:solidFill>
              </a:endParaRPr>
            </a:p>
          </p:txBody>
        </p:sp>
        <p:sp>
          <p:nvSpPr>
            <p:cNvPr id="5" name="TextBox 4"/>
            <p:cNvSpPr txBox="1"/>
            <p:nvPr/>
          </p:nvSpPr>
          <p:spPr>
            <a:xfrm>
              <a:off x="6324600" y="2599730"/>
              <a:ext cx="2137188" cy="923330"/>
            </a:xfrm>
            <a:prstGeom prst="rect">
              <a:avLst/>
            </a:prstGeom>
            <a:noFill/>
            <a:ln w="19050">
              <a:solidFill>
                <a:schemeClr val="tx1"/>
              </a:solidFill>
            </a:ln>
          </p:spPr>
          <p:txBody>
            <a:bodyPr wrap="none" lIns="45720" rIns="45720" rtlCol="0">
              <a:spAutoFit/>
            </a:bodyPr>
            <a:lstStyle/>
            <a:p>
              <a:r>
                <a:rPr lang="en-US" dirty="0" smtClean="0">
                  <a:solidFill>
                    <a:srgbClr val="FF0000"/>
                  </a:solidFill>
                </a:rPr>
                <a:t>Production Clouds</a:t>
              </a:r>
            </a:p>
            <a:p>
              <a:r>
                <a:rPr lang="en-US" dirty="0" smtClean="0">
                  <a:solidFill>
                    <a:srgbClr val="FF0000"/>
                  </a:solidFill>
                </a:rPr>
                <a:t>Amazon, Microsoft,</a:t>
              </a:r>
              <a:br>
                <a:rPr lang="en-US" dirty="0" smtClean="0">
                  <a:solidFill>
                    <a:srgbClr val="FF0000"/>
                  </a:solidFill>
                </a:rPr>
              </a:br>
              <a:r>
                <a:rPr lang="en-US" dirty="0" smtClean="0">
                  <a:solidFill>
                    <a:srgbClr val="FF0000"/>
                  </a:solidFill>
                </a:rPr>
                <a:t>Government, Campus</a:t>
              </a:r>
              <a:endParaRPr lang="en-US" dirty="0">
                <a:solidFill>
                  <a:srgbClr val="FF0000"/>
                </a:solidFill>
              </a:endParaRPr>
            </a:p>
          </p:txBody>
        </p:sp>
        <p:sp>
          <p:nvSpPr>
            <p:cNvPr id="6" name="TextBox 5"/>
            <p:cNvSpPr txBox="1"/>
            <p:nvPr/>
          </p:nvSpPr>
          <p:spPr>
            <a:xfrm>
              <a:off x="609600" y="2738230"/>
              <a:ext cx="1524000" cy="646331"/>
            </a:xfrm>
            <a:prstGeom prst="rect">
              <a:avLst/>
            </a:prstGeom>
            <a:noFill/>
            <a:ln w="19050">
              <a:solidFill>
                <a:schemeClr val="tx1"/>
              </a:solidFill>
            </a:ln>
          </p:spPr>
          <p:txBody>
            <a:bodyPr wrap="square" rtlCol="0">
              <a:spAutoFit/>
            </a:bodyPr>
            <a:lstStyle/>
            <a:p>
              <a:pPr algn="ctr"/>
              <a:r>
                <a:rPr lang="en-US" dirty="0" smtClean="0">
                  <a:solidFill>
                    <a:srgbClr val="FF0000"/>
                  </a:solidFill>
                </a:rPr>
                <a:t>Legacy Hardware</a:t>
              </a:r>
              <a:endParaRPr lang="en-US" dirty="0">
                <a:solidFill>
                  <a:srgbClr val="FF0000"/>
                </a:solidFill>
              </a:endParaRPr>
            </a:p>
          </p:txBody>
        </p:sp>
        <p:sp>
          <p:nvSpPr>
            <p:cNvPr id="7" name="TextBox 6"/>
            <p:cNvSpPr txBox="1"/>
            <p:nvPr/>
          </p:nvSpPr>
          <p:spPr>
            <a:xfrm>
              <a:off x="2577717" y="2738230"/>
              <a:ext cx="1563248" cy="646331"/>
            </a:xfrm>
            <a:prstGeom prst="rect">
              <a:avLst/>
            </a:prstGeom>
            <a:noFill/>
            <a:ln w="19050">
              <a:solidFill>
                <a:schemeClr val="tx1"/>
              </a:solidFill>
            </a:ln>
          </p:spPr>
          <p:txBody>
            <a:bodyPr wrap="none" rtlCol="0">
              <a:spAutoFit/>
            </a:bodyPr>
            <a:lstStyle/>
            <a:p>
              <a:r>
                <a:rPr lang="en-US" dirty="0" smtClean="0">
                  <a:solidFill>
                    <a:srgbClr val="FF0000"/>
                  </a:solidFill>
                </a:rPr>
                <a:t>VM based IaaS</a:t>
              </a:r>
              <a:br>
                <a:rPr lang="en-US" dirty="0" smtClean="0">
                  <a:solidFill>
                    <a:srgbClr val="FF0000"/>
                  </a:solidFill>
                </a:rPr>
              </a:br>
              <a:r>
                <a:rPr lang="en-US" dirty="0" smtClean="0">
                  <a:solidFill>
                    <a:srgbClr val="FF0000"/>
                  </a:solidFill>
                </a:rPr>
                <a:t> Infrastructure</a:t>
              </a:r>
              <a:endParaRPr lang="en-US" dirty="0">
                <a:solidFill>
                  <a:srgbClr val="FF0000"/>
                </a:solidFill>
              </a:endParaRPr>
            </a:p>
          </p:txBody>
        </p:sp>
      </p:grpSp>
      <p:grpSp>
        <p:nvGrpSpPr>
          <p:cNvPr id="3" name="Group 32"/>
          <p:cNvGrpSpPr/>
          <p:nvPr/>
        </p:nvGrpSpPr>
        <p:grpSpPr>
          <a:xfrm>
            <a:off x="457200" y="2057400"/>
            <a:ext cx="8458200" cy="826532"/>
            <a:chOff x="457200" y="1828800"/>
            <a:chExt cx="8458200" cy="826532"/>
          </a:xfrm>
        </p:grpSpPr>
        <p:sp>
          <p:nvSpPr>
            <p:cNvPr id="8" name="TextBox 7"/>
            <p:cNvSpPr txBox="1"/>
            <p:nvPr/>
          </p:nvSpPr>
          <p:spPr>
            <a:xfrm>
              <a:off x="457200" y="2057400"/>
              <a:ext cx="4572000" cy="369332"/>
            </a:xfrm>
            <a:prstGeom prst="rect">
              <a:avLst/>
            </a:prstGeom>
            <a:noFill/>
            <a:ln w="19050">
              <a:solidFill>
                <a:schemeClr val="tx1"/>
              </a:solidFill>
            </a:ln>
          </p:spPr>
          <p:txBody>
            <a:bodyPr wrap="square" rtlCol="0">
              <a:spAutoFit/>
            </a:bodyPr>
            <a:lstStyle/>
            <a:p>
              <a:r>
                <a:rPr lang="en-US" dirty="0" smtClean="0"/>
                <a:t>Existing and other </a:t>
              </a:r>
              <a:r>
                <a:rPr lang="en-US" b="1" dirty="0" smtClean="0"/>
                <a:t>non-</a:t>
              </a:r>
              <a:r>
                <a:rPr lang="en-US" b="1" dirty="0" err="1" smtClean="0"/>
                <a:t>GeoCloud</a:t>
              </a:r>
              <a:r>
                <a:rPr lang="en-US" b="1" dirty="0" smtClean="0"/>
                <a:t> </a:t>
              </a:r>
              <a:r>
                <a:rPr lang="en-US" dirty="0" smtClean="0"/>
                <a:t>Middleware</a:t>
              </a:r>
              <a:endParaRPr lang="en-US" dirty="0"/>
            </a:p>
          </p:txBody>
        </p:sp>
        <p:sp>
          <p:nvSpPr>
            <p:cNvPr id="9" name="TextBox 8"/>
            <p:cNvSpPr txBox="1"/>
            <p:nvPr/>
          </p:nvSpPr>
          <p:spPr>
            <a:xfrm>
              <a:off x="5181600" y="1828800"/>
              <a:ext cx="3733800" cy="369332"/>
            </a:xfrm>
            <a:prstGeom prst="rect">
              <a:avLst/>
            </a:prstGeom>
            <a:noFill/>
            <a:ln w="19050">
              <a:solidFill>
                <a:schemeClr val="tx1"/>
              </a:solidFill>
            </a:ln>
          </p:spPr>
          <p:txBody>
            <a:bodyPr wrap="square" rtlCol="0">
              <a:spAutoFit/>
            </a:bodyPr>
            <a:lstStyle/>
            <a:p>
              <a:r>
                <a:rPr lang="en-US" b="1" dirty="0" err="1" smtClean="0"/>
                <a:t>GeoCloud</a:t>
              </a:r>
              <a:r>
                <a:rPr lang="en-US" b="1" dirty="0" smtClean="0"/>
                <a:t> </a:t>
              </a:r>
              <a:r>
                <a:rPr lang="en-US" dirty="0" smtClean="0"/>
                <a:t>Application Middleware</a:t>
              </a:r>
              <a:endParaRPr lang="en-US" dirty="0"/>
            </a:p>
          </p:txBody>
        </p:sp>
        <p:sp>
          <p:nvSpPr>
            <p:cNvPr id="10" name="TextBox 9"/>
            <p:cNvSpPr txBox="1"/>
            <p:nvPr/>
          </p:nvSpPr>
          <p:spPr>
            <a:xfrm>
              <a:off x="5181600" y="2286000"/>
              <a:ext cx="3733800" cy="369332"/>
            </a:xfrm>
            <a:prstGeom prst="rect">
              <a:avLst/>
            </a:prstGeom>
            <a:noFill/>
            <a:ln w="19050">
              <a:solidFill>
                <a:schemeClr val="tx1"/>
              </a:solidFill>
            </a:ln>
          </p:spPr>
          <p:txBody>
            <a:bodyPr wrap="square" rtlCol="0">
              <a:spAutoFit/>
            </a:bodyPr>
            <a:lstStyle/>
            <a:p>
              <a:pPr algn="ctr"/>
              <a:r>
                <a:rPr lang="en-US" dirty="0" smtClean="0"/>
                <a:t>Core Commercial Cloud Platform </a:t>
              </a:r>
              <a:r>
                <a:rPr lang="en-US" b="1" dirty="0" smtClean="0"/>
                <a:t>PaaS</a:t>
              </a:r>
              <a:endParaRPr lang="en-US" b="1" dirty="0"/>
            </a:p>
          </p:txBody>
        </p:sp>
      </p:grpSp>
      <p:sp>
        <p:nvSpPr>
          <p:cNvPr id="15" name="TextBox 14"/>
          <p:cNvSpPr txBox="1"/>
          <p:nvPr/>
        </p:nvSpPr>
        <p:spPr>
          <a:xfrm>
            <a:off x="5181600" y="4572000"/>
            <a:ext cx="3048000" cy="646331"/>
          </a:xfrm>
          <a:prstGeom prst="rect">
            <a:avLst/>
          </a:prstGeom>
          <a:noFill/>
          <a:ln w="19050">
            <a:solidFill>
              <a:schemeClr val="tx1"/>
            </a:solidFill>
          </a:ln>
        </p:spPr>
        <p:txBody>
          <a:bodyPr wrap="square" rtlCol="0">
            <a:spAutoFit/>
          </a:bodyPr>
          <a:lstStyle/>
          <a:p>
            <a:r>
              <a:rPr lang="en-US" b="1" dirty="0" err="1" smtClean="0"/>
              <a:t>GeoCloud</a:t>
            </a:r>
            <a:r>
              <a:rPr lang="en-US" dirty="0" smtClean="0"/>
              <a:t> Cloud Data Provider Middleware/Interfaces</a:t>
            </a:r>
            <a:endParaRPr lang="en-US" dirty="0"/>
          </a:p>
        </p:txBody>
      </p:sp>
      <p:sp>
        <p:nvSpPr>
          <p:cNvPr id="16" name="TextBox 15"/>
          <p:cNvSpPr txBox="1"/>
          <p:nvPr/>
        </p:nvSpPr>
        <p:spPr>
          <a:xfrm>
            <a:off x="838200" y="4419600"/>
            <a:ext cx="3429000" cy="646331"/>
          </a:xfrm>
          <a:prstGeom prst="rect">
            <a:avLst/>
          </a:prstGeom>
          <a:noFill/>
          <a:ln w="19050">
            <a:solidFill>
              <a:schemeClr val="tx1"/>
            </a:solidFill>
          </a:ln>
        </p:spPr>
        <p:txBody>
          <a:bodyPr wrap="square" rtlCol="0">
            <a:spAutoFit/>
          </a:bodyPr>
          <a:lstStyle/>
          <a:p>
            <a:r>
              <a:rPr lang="en-US" dirty="0" smtClean="0"/>
              <a:t>Existing</a:t>
            </a:r>
            <a:r>
              <a:rPr lang="en-US" b="1" dirty="0" smtClean="0"/>
              <a:t> non-</a:t>
            </a:r>
            <a:r>
              <a:rPr lang="en-US" b="1" dirty="0" err="1" smtClean="0"/>
              <a:t>GeoCloud</a:t>
            </a:r>
            <a:r>
              <a:rPr lang="en-US" b="1" dirty="0" smtClean="0"/>
              <a:t> </a:t>
            </a:r>
            <a:r>
              <a:rPr lang="en-US" dirty="0" smtClean="0"/>
              <a:t>Data Provider Middleware/Interfaces</a:t>
            </a:r>
            <a:endParaRPr lang="en-US" dirty="0"/>
          </a:p>
        </p:txBody>
      </p:sp>
      <p:grpSp>
        <p:nvGrpSpPr>
          <p:cNvPr id="11" name="Group 21"/>
          <p:cNvGrpSpPr/>
          <p:nvPr/>
        </p:nvGrpSpPr>
        <p:grpSpPr>
          <a:xfrm>
            <a:off x="3429000" y="5334000"/>
            <a:ext cx="2286000" cy="152400"/>
            <a:chOff x="3124200" y="1600200"/>
            <a:chExt cx="2286000" cy="152400"/>
          </a:xfrm>
        </p:grpSpPr>
        <p:cxnSp>
          <p:nvCxnSpPr>
            <p:cNvPr id="23" name="Straight Arrow Connector 22"/>
            <p:cNvCxnSpPr/>
            <p:nvPr/>
          </p:nvCxnSpPr>
          <p:spPr>
            <a:xfrm>
              <a:off x="3124200" y="1600200"/>
              <a:ext cx="2286000" cy="152400"/>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3124200" y="1600200"/>
              <a:ext cx="2286000" cy="152400"/>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3" name="Group 40"/>
          <p:cNvGrpSpPr/>
          <p:nvPr/>
        </p:nvGrpSpPr>
        <p:grpSpPr>
          <a:xfrm>
            <a:off x="609600" y="6248400"/>
            <a:ext cx="8014026" cy="369332"/>
            <a:chOff x="609600" y="6248400"/>
            <a:chExt cx="8014026" cy="369332"/>
          </a:xfrm>
        </p:grpSpPr>
        <p:sp>
          <p:nvSpPr>
            <p:cNvPr id="34" name="TextBox 33"/>
            <p:cNvSpPr txBox="1"/>
            <p:nvPr/>
          </p:nvSpPr>
          <p:spPr>
            <a:xfrm>
              <a:off x="609600" y="6248400"/>
              <a:ext cx="2008691" cy="369332"/>
            </a:xfrm>
            <a:prstGeom prst="rect">
              <a:avLst/>
            </a:prstGeom>
            <a:noFill/>
            <a:ln w="19050">
              <a:solidFill>
                <a:schemeClr val="tx1"/>
              </a:solidFill>
            </a:ln>
          </p:spPr>
          <p:txBody>
            <a:bodyPr wrap="none" lIns="45720" rIns="45720" rtlCol="0">
              <a:spAutoFit/>
            </a:bodyPr>
            <a:lstStyle/>
            <a:p>
              <a:pPr algn="ctr"/>
              <a:r>
                <a:rPr lang="en-US" dirty="0" err="1" smtClean="0"/>
                <a:t>DESDynl</a:t>
              </a:r>
              <a:r>
                <a:rPr lang="en-US" dirty="0" smtClean="0"/>
                <a:t> </a:t>
              </a:r>
              <a:r>
                <a:rPr lang="en-US" dirty="0" err="1" smtClean="0"/>
                <a:t>InSAR</a:t>
              </a:r>
              <a:r>
                <a:rPr lang="en-US" dirty="0" smtClean="0"/>
                <a:t> Data</a:t>
              </a:r>
              <a:endParaRPr lang="en-US" dirty="0"/>
            </a:p>
          </p:txBody>
        </p:sp>
        <p:sp>
          <p:nvSpPr>
            <p:cNvPr id="36" name="TextBox 35"/>
            <p:cNvSpPr txBox="1"/>
            <p:nvPr/>
          </p:nvSpPr>
          <p:spPr>
            <a:xfrm>
              <a:off x="3314429" y="6248400"/>
              <a:ext cx="2695033" cy="369332"/>
            </a:xfrm>
            <a:prstGeom prst="rect">
              <a:avLst/>
            </a:prstGeom>
            <a:noFill/>
            <a:ln w="19050">
              <a:solidFill>
                <a:schemeClr val="tx1"/>
              </a:solidFill>
            </a:ln>
          </p:spPr>
          <p:txBody>
            <a:bodyPr wrap="none" lIns="45720" rIns="45720" rtlCol="0">
              <a:spAutoFit/>
            </a:bodyPr>
            <a:lstStyle/>
            <a:p>
              <a:pPr algn="ctr"/>
              <a:r>
                <a:rPr lang="en-US" dirty="0" smtClean="0"/>
                <a:t>Comprehensive Ocean Data</a:t>
              </a:r>
              <a:endParaRPr lang="en-US" dirty="0"/>
            </a:p>
          </p:txBody>
        </p:sp>
        <p:sp>
          <p:nvSpPr>
            <p:cNvPr id="38" name="TextBox 37"/>
            <p:cNvSpPr txBox="1"/>
            <p:nvPr/>
          </p:nvSpPr>
          <p:spPr>
            <a:xfrm>
              <a:off x="6705600" y="6248400"/>
              <a:ext cx="1918026" cy="369332"/>
            </a:xfrm>
            <a:prstGeom prst="rect">
              <a:avLst/>
            </a:prstGeom>
            <a:noFill/>
            <a:ln w="19050">
              <a:solidFill>
                <a:schemeClr val="tx1"/>
              </a:solidFill>
            </a:ln>
          </p:spPr>
          <p:txBody>
            <a:bodyPr wrap="none" lIns="45720" rIns="45720" rtlCol="0">
              <a:spAutoFit/>
            </a:bodyPr>
            <a:lstStyle/>
            <a:p>
              <a:pPr algn="ctr"/>
              <a:r>
                <a:rPr lang="en-US" dirty="0" smtClean="0"/>
                <a:t>Remote Ice Sensing</a:t>
              </a:r>
              <a:endParaRPr lang="en-US" dirty="0"/>
            </a:p>
          </p:txBody>
        </p:sp>
      </p:grpSp>
      <p:grpSp>
        <p:nvGrpSpPr>
          <p:cNvPr id="17" name="Group 39"/>
          <p:cNvGrpSpPr/>
          <p:nvPr/>
        </p:nvGrpSpPr>
        <p:grpSpPr>
          <a:xfrm>
            <a:off x="990600" y="5715000"/>
            <a:ext cx="6617589" cy="369332"/>
            <a:chOff x="990600" y="5562600"/>
            <a:chExt cx="6617589" cy="369332"/>
          </a:xfrm>
        </p:grpSpPr>
        <p:sp>
          <p:nvSpPr>
            <p:cNvPr id="37" name="TextBox 36"/>
            <p:cNvSpPr txBox="1"/>
            <p:nvPr/>
          </p:nvSpPr>
          <p:spPr>
            <a:xfrm>
              <a:off x="990600" y="5562600"/>
              <a:ext cx="2871813" cy="369332"/>
            </a:xfrm>
            <a:prstGeom prst="rect">
              <a:avLst/>
            </a:prstGeom>
            <a:noFill/>
            <a:ln w="19050">
              <a:solidFill>
                <a:schemeClr val="tx1"/>
              </a:solidFill>
            </a:ln>
          </p:spPr>
          <p:txBody>
            <a:bodyPr wrap="none" lIns="45720" rIns="45720" rtlCol="0">
              <a:spAutoFit/>
            </a:bodyPr>
            <a:lstStyle/>
            <a:p>
              <a:pPr algn="ctr"/>
              <a:r>
                <a:rPr lang="en-US" dirty="0" smtClean="0"/>
                <a:t>Computational Model Output</a:t>
              </a:r>
              <a:endParaRPr lang="en-US" dirty="0"/>
            </a:p>
          </p:txBody>
        </p:sp>
        <p:sp>
          <p:nvSpPr>
            <p:cNvPr id="39" name="TextBox 38"/>
            <p:cNvSpPr txBox="1"/>
            <p:nvPr/>
          </p:nvSpPr>
          <p:spPr>
            <a:xfrm>
              <a:off x="4876800" y="5562600"/>
              <a:ext cx="2731389" cy="369332"/>
            </a:xfrm>
            <a:prstGeom prst="rect">
              <a:avLst/>
            </a:prstGeom>
            <a:noFill/>
            <a:ln w="19050">
              <a:solidFill>
                <a:schemeClr val="tx1"/>
              </a:solidFill>
            </a:ln>
          </p:spPr>
          <p:txBody>
            <a:bodyPr wrap="none" lIns="45720" rIns="45720" rtlCol="0">
              <a:spAutoFit/>
            </a:bodyPr>
            <a:lstStyle/>
            <a:p>
              <a:pPr algn="ctr"/>
              <a:r>
                <a:rPr lang="en-US" dirty="0" smtClean="0"/>
                <a:t>Other NASA/NSF/.. </a:t>
              </a:r>
              <a:r>
                <a:rPr lang="en-US" dirty="0" err="1" smtClean="0"/>
                <a:t>GeoData</a:t>
              </a:r>
              <a:endParaRPr lang="en-US" dirty="0"/>
            </a:p>
          </p:txBody>
        </p:sp>
      </p:grpSp>
      <p:grpSp>
        <p:nvGrpSpPr>
          <p:cNvPr id="20" name="Group 43"/>
          <p:cNvGrpSpPr/>
          <p:nvPr/>
        </p:nvGrpSpPr>
        <p:grpSpPr>
          <a:xfrm>
            <a:off x="152400" y="152400"/>
            <a:ext cx="8839200" cy="1752600"/>
            <a:chOff x="152400" y="0"/>
            <a:chExt cx="8839200" cy="1752600"/>
          </a:xfrm>
        </p:grpSpPr>
        <p:sp>
          <p:nvSpPr>
            <p:cNvPr id="12" name="TextBox 11"/>
            <p:cNvSpPr txBox="1"/>
            <p:nvPr/>
          </p:nvSpPr>
          <p:spPr>
            <a:xfrm>
              <a:off x="2559663" y="685800"/>
              <a:ext cx="2525243" cy="646331"/>
            </a:xfrm>
            <a:prstGeom prst="rect">
              <a:avLst/>
            </a:prstGeom>
            <a:noFill/>
            <a:ln w="19050">
              <a:solidFill>
                <a:schemeClr val="tx1"/>
              </a:solidFill>
            </a:ln>
          </p:spPr>
          <p:txBody>
            <a:bodyPr wrap="none" rtlCol="0">
              <a:spAutoFit/>
            </a:bodyPr>
            <a:lstStyle/>
            <a:p>
              <a:pPr algn="ctr"/>
              <a:r>
                <a:rPr lang="en-US" dirty="0" smtClean="0"/>
                <a:t>Data mining/assimilation</a:t>
              </a:r>
              <a:br>
                <a:rPr lang="en-US" dirty="0" smtClean="0"/>
              </a:br>
              <a:r>
                <a:rPr lang="en-US" dirty="0" smtClean="0"/>
                <a:t>Workflow</a:t>
              </a:r>
              <a:endParaRPr lang="en-US" dirty="0"/>
            </a:p>
          </p:txBody>
        </p:sp>
        <p:grpSp>
          <p:nvGrpSpPr>
            <p:cNvPr id="21" name="Group 20"/>
            <p:cNvGrpSpPr/>
            <p:nvPr/>
          </p:nvGrpSpPr>
          <p:grpSpPr>
            <a:xfrm>
              <a:off x="3124200" y="1600200"/>
              <a:ext cx="2286000" cy="152400"/>
              <a:chOff x="3124200" y="1676400"/>
              <a:chExt cx="2286000" cy="152400"/>
            </a:xfrm>
          </p:grpSpPr>
          <p:cxnSp>
            <p:nvCxnSpPr>
              <p:cNvPr id="18" name="Straight Arrow Connector 17"/>
              <p:cNvCxnSpPr/>
              <p:nvPr/>
            </p:nvCxnSpPr>
            <p:spPr>
              <a:xfrm>
                <a:off x="3124200" y="1676400"/>
                <a:ext cx="2286000" cy="152400"/>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3124200" y="1676400"/>
                <a:ext cx="2286000" cy="152400"/>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6172200" y="87868"/>
              <a:ext cx="2514600" cy="369332"/>
            </a:xfrm>
            <a:prstGeom prst="rect">
              <a:avLst/>
            </a:prstGeom>
            <a:noFill/>
            <a:ln w="19050">
              <a:solidFill>
                <a:schemeClr val="tx1"/>
              </a:solidFill>
            </a:ln>
          </p:spPr>
          <p:txBody>
            <a:bodyPr wrap="square" rtlCol="0">
              <a:spAutoFit/>
            </a:bodyPr>
            <a:lstStyle/>
            <a:p>
              <a:pPr algn="ctr"/>
              <a:r>
                <a:rPr lang="en-US" dirty="0" smtClean="0"/>
                <a:t>Documentation Services</a:t>
              </a:r>
              <a:endParaRPr lang="en-US" dirty="0"/>
            </a:p>
          </p:txBody>
        </p:sp>
        <p:sp>
          <p:nvSpPr>
            <p:cNvPr id="26" name="TextBox 25"/>
            <p:cNvSpPr txBox="1"/>
            <p:nvPr/>
          </p:nvSpPr>
          <p:spPr>
            <a:xfrm>
              <a:off x="1066800" y="87868"/>
              <a:ext cx="1295400" cy="646331"/>
            </a:xfrm>
            <a:prstGeom prst="rect">
              <a:avLst/>
            </a:prstGeom>
            <a:noFill/>
            <a:ln w="19050">
              <a:solidFill>
                <a:schemeClr val="tx1"/>
              </a:solidFill>
            </a:ln>
          </p:spPr>
          <p:txBody>
            <a:bodyPr wrap="square" rtlCol="0">
              <a:spAutoFit/>
            </a:bodyPr>
            <a:lstStyle/>
            <a:p>
              <a:pPr algn="ctr"/>
              <a:r>
                <a:rPr lang="en-US" dirty="0" err="1" smtClean="0"/>
                <a:t>Ontologies</a:t>
              </a:r>
              <a:r>
                <a:rPr lang="en-US" dirty="0" smtClean="0"/>
                <a:t/>
              </a:r>
              <a:br>
                <a:rPr lang="en-US" dirty="0" smtClean="0"/>
              </a:br>
              <a:r>
                <a:rPr lang="en-US" dirty="0" smtClean="0"/>
                <a:t>Metadata</a:t>
              </a:r>
              <a:endParaRPr lang="en-US" dirty="0"/>
            </a:p>
          </p:txBody>
        </p:sp>
        <p:sp>
          <p:nvSpPr>
            <p:cNvPr id="27" name="TextBox 26"/>
            <p:cNvSpPr txBox="1"/>
            <p:nvPr/>
          </p:nvSpPr>
          <p:spPr>
            <a:xfrm>
              <a:off x="4613786" y="87868"/>
              <a:ext cx="1307281" cy="369332"/>
            </a:xfrm>
            <a:prstGeom prst="rect">
              <a:avLst/>
            </a:prstGeom>
            <a:noFill/>
            <a:ln w="19050">
              <a:solidFill>
                <a:schemeClr val="tx1"/>
              </a:solidFill>
            </a:ln>
          </p:spPr>
          <p:txBody>
            <a:bodyPr wrap="none" rtlCol="0">
              <a:spAutoFit/>
            </a:bodyPr>
            <a:lstStyle/>
            <a:p>
              <a:pPr algn="ctr"/>
              <a:r>
                <a:rPr lang="en-US" dirty="0" smtClean="0"/>
                <a:t>GIS Services</a:t>
              </a:r>
              <a:endParaRPr lang="en-US" dirty="0"/>
            </a:p>
          </p:txBody>
        </p:sp>
        <p:sp>
          <p:nvSpPr>
            <p:cNvPr id="28" name="TextBox 27"/>
            <p:cNvSpPr txBox="1"/>
            <p:nvPr/>
          </p:nvSpPr>
          <p:spPr>
            <a:xfrm>
              <a:off x="3070532" y="87868"/>
              <a:ext cx="987322" cy="369332"/>
            </a:xfrm>
            <a:prstGeom prst="rect">
              <a:avLst/>
            </a:prstGeom>
            <a:noFill/>
            <a:ln w="19050">
              <a:solidFill>
                <a:schemeClr val="tx1"/>
              </a:solidFill>
            </a:ln>
          </p:spPr>
          <p:txBody>
            <a:bodyPr wrap="none" rtlCol="0">
              <a:spAutoFit/>
            </a:bodyPr>
            <a:lstStyle/>
            <a:p>
              <a:pPr algn="ctr"/>
              <a:r>
                <a:rPr lang="en-US" dirty="0" err="1" smtClean="0"/>
                <a:t>Curation</a:t>
              </a:r>
              <a:endParaRPr lang="en-US" dirty="0"/>
            </a:p>
          </p:txBody>
        </p:sp>
        <p:sp>
          <p:nvSpPr>
            <p:cNvPr id="29" name="TextBox 28"/>
            <p:cNvSpPr txBox="1"/>
            <p:nvPr/>
          </p:nvSpPr>
          <p:spPr>
            <a:xfrm>
              <a:off x="685800" y="914400"/>
              <a:ext cx="1548568" cy="646331"/>
            </a:xfrm>
            <a:prstGeom prst="rect">
              <a:avLst/>
            </a:prstGeom>
            <a:noFill/>
            <a:ln w="19050">
              <a:solidFill>
                <a:schemeClr val="tx1"/>
              </a:solidFill>
            </a:ln>
          </p:spPr>
          <p:txBody>
            <a:bodyPr wrap="square" rtlCol="0">
              <a:spAutoFit/>
            </a:bodyPr>
            <a:lstStyle/>
            <a:p>
              <a:pPr algn="ctr"/>
              <a:r>
                <a:rPr lang="en-US" dirty="0" smtClean="0"/>
                <a:t>Access, Portals</a:t>
              </a:r>
              <a:br>
                <a:rPr lang="en-US" dirty="0" smtClean="0"/>
              </a:br>
              <a:r>
                <a:rPr lang="en-US" dirty="0" smtClean="0"/>
                <a:t>Gateways</a:t>
              </a:r>
              <a:endParaRPr lang="en-US" dirty="0"/>
            </a:p>
          </p:txBody>
        </p:sp>
        <p:sp>
          <p:nvSpPr>
            <p:cNvPr id="30" name="TextBox 29"/>
            <p:cNvSpPr txBox="1"/>
            <p:nvPr/>
          </p:nvSpPr>
          <p:spPr>
            <a:xfrm>
              <a:off x="5562600" y="685800"/>
              <a:ext cx="2514600" cy="646331"/>
            </a:xfrm>
            <a:prstGeom prst="rect">
              <a:avLst/>
            </a:prstGeom>
            <a:noFill/>
            <a:ln w="19050">
              <a:solidFill>
                <a:schemeClr val="tx1"/>
              </a:solidFill>
            </a:ln>
          </p:spPr>
          <p:txBody>
            <a:bodyPr wrap="square" rtlCol="0">
              <a:spAutoFit/>
            </a:bodyPr>
            <a:lstStyle/>
            <a:p>
              <a:pPr algn="ctr"/>
              <a:r>
                <a:rPr lang="en-US" dirty="0" smtClean="0"/>
                <a:t>Web 2.0, Gadgets, Atom Feeds, Social Networks</a:t>
              </a:r>
              <a:endParaRPr lang="en-US" dirty="0"/>
            </a:p>
          </p:txBody>
        </p:sp>
        <p:sp>
          <p:nvSpPr>
            <p:cNvPr id="42" name="Rounded Rectangle 41"/>
            <p:cNvSpPr/>
            <p:nvPr/>
          </p:nvSpPr>
          <p:spPr>
            <a:xfrm>
              <a:off x="152400" y="0"/>
              <a:ext cx="8839200" cy="1600200"/>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Rounded Rectangle 42"/>
          <p:cNvSpPr/>
          <p:nvPr/>
        </p:nvSpPr>
        <p:spPr>
          <a:xfrm>
            <a:off x="228600" y="5486400"/>
            <a:ext cx="8763000" cy="1219200"/>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228600" y="1905000"/>
            <a:ext cx="8763000" cy="1066800"/>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228600" y="3048000"/>
            <a:ext cx="8763000" cy="990600"/>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47" name="Rounded Rectangle 46"/>
          <p:cNvSpPr/>
          <p:nvPr/>
        </p:nvSpPr>
        <p:spPr>
          <a:xfrm>
            <a:off x="228600" y="4114800"/>
            <a:ext cx="8763000" cy="1219200"/>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4953000" y="4114800"/>
            <a:ext cx="3733800" cy="369332"/>
          </a:xfrm>
          <a:prstGeom prst="rect">
            <a:avLst/>
          </a:prstGeom>
          <a:noFill/>
          <a:ln w="19050">
            <a:solidFill>
              <a:schemeClr val="tx1"/>
            </a:solidFill>
          </a:ln>
        </p:spPr>
        <p:txBody>
          <a:bodyPr wrap="square" rtlCol="0">
            <a:spAutoFit/>
          </a:bodyPr>
          <a:lstStyle/>
          <a:p>
            <a:pPr algn="ctr"/>
            <a:r>
              <a:rPr lang="en-US" dirty="0" smtClean="0"/>
              <a:t>Core Commercial Cloud Platform </a:t>
            </a:r>
            <a:r>
              <a:rPr lang="en-US" b="1" dirty="0" smtClean="0"/>
              <a:t>PaaS</a:t>
            </a:r>
            <a:endParaRPr lang="en-US" b="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b="1" dirty="0" smtClean="0"/>
              <a:t>DNA Sequencing Pipeline</a:t>
            </a:r>
            <a:endParaRPr lang="en-US" b="1" dirty="0"/>
          </a:p>
        </p:txBody>
      </p:sp>
      <p:grpSp>
        <p:nvGrpSpPr>
          <p:cNvPr id="4" name="Group 3"/>
          <p:cNvGrpSpPr/>
          <p:nvPr/>
        </p:nvGrpSpPr>
        <p:grpSpPr>
          <a:xfrm>
            <a:off x="76200" y="4838279"/>
            <a:ext cx="8991600" cy="1867321"/>
            <a:chOff x="1263341" y="2588299"/>
            <a:chExt cx="7068639" cy="1162819"/>
          </a:xfrm>
        </p:grpSpPr>
        <p:cxnSp>
          <p:nvCxnSpPr>
            <p:cNvPr id="5" name="Straight Arrow Connector 4"/>
            <p:cNvCxnSpPr>
              <a:stCxn id="26" idx="3"/>
              <a:endCxn id="36" idx="2"/>
            </p:cNvCxnSpPr>
            <p:nvPr/>
          </p:nvCxnSpPr>
          <p:spPr>
            <a:xfrm>
              <a:off x="2313382" y="3248006"/>
              <a:ext cx="273939" cy="989"/>
            </a:xfrm>
            <a:prstGeom prst="straightConnector1">
              <a:avLst/>
            </a:prstGeom>
            <a:ln w="6350" cmpd="sng">
              <a:solidFill>
                <a:schemeClr val="tx1"/>
              </a:solidFill>
              <a:headEnd type="none"/>
              <a:tailEnd type="triangle" w="sm" len="sm"/>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3947384" y="3181703"/>
              <a:ext cx="140871" cy="5313"/>
            </a:xfrm>
            <a:prstGeom prst="straightConnector1">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 name="Straight Arrow Connector 228"/>
            <p:cNvCxnSpPr>
              <a:stCxn id="31" idx="3"/>
              <a:endCxn id="21" idx="2"/>
            </p:cNvCxnSpPr>
            <p:nvPr/>
          </p:nvCxnSpPr>
          <p:spPr>
            <a:xfrm flipV="1">
              <a:off x="6010261" y="2813825"/>
              <a:ext cx="516735" cy="302312"/>
            </a:xfrm>
            <a:prstGeom prst="bentConnector3">
              <a:avLst>
                <a:gd name="adj1" fmla="val 50000"/>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7533167" y="2778102"/>
              <a:ext cx="798813" cy="594360"/>
              <a:chOff x="8193827" y="2680593"/>
              <a:chExt cx="798813" cy="594360"/>
            </a:xfrm>
          </p:grpSpPr>
          <p:sp>
            <p:nvSpPr>
              <p:cNvPr id="38" name="TextBox 167"/>
              <p:cNvSpPr txBox="1"/>
              <p:nvPr/>
            </p:nvSpPr>
            <p:spPr>
              <a:xfrm>
                <a:off x="8233757" y="2874963"/>
                <a:ext cx="758883" cy="249157"/>
              </a:xfrm>
              <a:prstGeom prst="rect">
                <a:avLst/>
              </a:prstGeom>
              <a:noFill/>
            </p:spPr>
            <p:txBody>
              <a:bodyPr wrap="non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l"/>
                <a:r>
                  <a:rPr lang="en-US" sz="1000" dirty="0" smtClean="0">
                    <a:latin typeface="Arial" pitchFamily="34" charset="0"/>
                    <a:cs typeface="Arial" pitchFamily="34" charset="0"/>
                  </a:rPr>
                  <a:t>Visualization</a:t>
                </a:r>
              </a:p>
              <a:p>
                <a:pPr algn="l"/>
                <a:r>
                  <a:rPr lang="en-US" sz="1000" dirty="0" smtClean="0">
                    <a:latin typeface="Arial" pitchFamily="34" charset="0"/>
                    <a:cs typeface="Arial" pitchFamily="34" charset="0"/>
                  </a:rPr>
                  <a:t>    </a:t>
                </a:r>
                <a:r>
                  <a:rPr lang="en-US" sz="1000" dirty="0" err="1" smtClean="0">
                    <a:latin typeface="Arial" pitchFamily="34" charset="0"/>
                    <a:cs typeface="Arial" pitchFamily="34" charset="0"/>
                  </a:rPr>
                  <a:t>Plotviz</a:t>
                </a:r>
                <a:endParaRPr lang="en-US" sz="1000" dirty="0">
                  <a:latin typeface="Arial" pitchFamily="34" charset="0"/>
                  <a:cs typeface="Arial" pitchFamily="34" charset="0"/>
                </a:endParaRPr>
              </a:p>
            </p:txBody>
          </p:sp>
          <p:sp>
            <p:nvSpPr>
              <p:cNvPr id="39" name="Oval 38"/>
              <p:cNvSpPr/>
              <p:nvPr/>
            </p:nvSpPr>
            <p:spPr>
              <a:xfrm>
                <a:off x="8193827" y="2680593"/>
                <a:ext cx="738909" cy="594360"/>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p>
            </p:txBody>
          </p:sp>
        </p:grpSp>
        <p:grpSp>
          <p:nvGrpSpPr>
            <p:cNvPr id="10" name="Group 9"/>
            <p:cNvGrpSpPr/>
            <p:nvPr/>
          </p:nvGrpSpPr>
          <p:grpSpPr>
            <a:xfrm>
              <a:off x="2587322" y="2975210"/>
              <a:ext cx="639516" cy="545592"/>
              <a:chOff x="1614216" y="1569720"/>
              <a:chExt cx="639516" cy="545592"/>
            </a:xfrm>
          </p:grpSpPr>
          <p:sp>
            <p:nvSpPr>
              <p:cNvPr id="36" name="Oval 35"/>
              <p:cNvSpPr/>
              <p:nvPr/>
            </p:nvSpPr>
            <p:spPr>
              <a:xfrm>
                <a:off x="1614216" y="1569720"/>
                <a:ext cx="598086" cy="545592"/>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p>
            </p:txBody>
          </p:sp>
          <p:sp>
            <p:nvSpPr>
              <p:cNvPr id="37" name="TextBox 166"/>
              <p:cNvSpPr txBox="1"/>
              <p:nvPr/>
            </p:nvSpPr>
            <p:spPr>
              <a:xfrm>
                <a:off x="1633470" y="1713034"/>
                <a:ext cx="620262" cy="158119"/>
              </a:xfrm>
              <a:prstGeom prst="rect">
                <a:avLst/>
              </a:prstGeom>
              <a:noFill/>
            </p:spPr>
            <p:txBody>
              <a:bodyPr wrap="non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ctr"/>
                <a:r>
                  <a:rPr lang="en-US" sz="1050" dirty="0" smtClean="0">
                    <a:solidFill>
                      <a:srgbClr val="00B050"/>
                    </a:solidFill>
                  </a:rPr>
                  <a:t>Blocking </a:t>
                </a:r>
              </a:p>
            </p:txBody>
          </p:sp>
        </p:grpSp>
        <p:grpSp>
          <p:nvGrpSpPr>
            <p:cNvPr id="11" name="Group 10"/>
            <p:cNvGrpSpPr/>
            <p:nvPr/>
          </p:nvGrpSpPr>
          <p:grpSpPr>
            <a:xfrm>
              <a:off x="4088255" y="2956158"/>
              <a:ext cx="703725" cy="545592"/>
              <a:chOff x="4286234" y="2819400"/>
              <a:chExt cx="703725" cy="545592"/>
            </a:xfrm>
          </p:grpSpPr>
          <p:sp>
            <p:nvSpPr>
              <p:cNvPr id="34" name="Oval 33"/>
              <p:cNvSpPr/>
              <p:nvPr/>
            </p:nvSpPr>
            <p:spPr>
              <a:xfrm>
                <a:off x="4296213" y="2819400"/>
                <a:ext cx="693746" cy="545592"/>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p>
            </p:txBody>
          </p:sp>
          <p:sp>
            <p:nvSpPr>
              <p:cNvPr id="35" name="TextBox 164"/>
              <p:cNvSpPr txBox="1"/>
              <p:nvPr/>
            </p:nvSpPr>
            <p:spPr>
              <a:xfrm>
                <a:off x="4286234" y="2907268"/>
                <a:ext cx="645465" cy="258739"/>
              </a:xfrm>
              <a:prstGeom prst="rect">
                <a:avLst/>
              </a:prstGeom>
              <a:noFill/>
            </p:spPr>
            <p:txBody>
              <a:bodyPr wrap="non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ctr"/>
                <a:r>
                  <a:rPr lang="en-US" sz="1050" dirty="0" smtClean="0">
                    <a:solidFill>
                      <a:srgbClr val="00B050"/>
                    </a:solidFill>
                  </a:rPr>
                  <a:t>Sequence</a:t>
                </a:r>
              </a:p>
              <a:p>
                <a:pPr algn="ctr"/>
                <a:r>
                  <a:rPr lang="en-US" sz="1050" dirty="0" smtClean="0">
                    <a:solidFill>
                      <a:srgbClr val="00B050"/>
                    </a:solidFill>
                  </a:rPr>
                  <a:t>alignment</a:t>
                </a:r>
                <a:endParaRPr lang="en-US" sz="1050" dirty="0">
                  <a:solidFill>
                    <a:srgbClr val="00B050"/>
                  </a:solidFill>
                </a:endParaRPr>
              </a:p>
            </p:txBody>
          </p:sp>
        </p:grpSp>
        <p:grpSp>
          <p:nvGrpSpPr>
            <p:cNvPr id="12" name="Group 11"/>
            <p:cNvGrpSpPr/>
            <p:nvPr/>
          </p:nvGrpSpPr>
          <p:grpSpPr>
            <a:xfrm>
              <a:off x="6523562" y="3324056"/>
              <a:ext cx="519384" cy="427062"/>
              <a:chOff x="4800600" y="1593348"/>
              <a:chExt cx="519384" cy="427062"/>
            </a:xfrm>
          </p:grpSpPr>
          <p:sp>
            <p:nvSpPr>
              <p:cNvPr id="32" name="Oval 31"/>
              <p:cNvSpPr/>
              <p:nvPr/>
            </p:nvSpPr>
            <p:spPr>
              <a:xfrm>
                <a:off x="4800600" y="1593348"/>
                <a:ext cx="519384" cy="427062"/>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p>
            </p:txBody>
          </p:sp>
          <p:sp>
            <p:nvSpPr>
              <p:cNvPr id="33" name="TextBox 162"/>
              <p:cNvSpPr txBox="1"/>
              <p:nvPr/>
            </p:nvSpPr>
            <p:spPr>
              <a:xfrm>
                <a:off x="4882121" y="1722120"/>
                <a:ext cx="380827" cy="158119"/>
              </a:xfrm>
              <a:prstGeom prst="rect">
                <a:avLst/>
              </a:prstGeom>
              <a:noFill/>
            </p:spPr>
            <p:txBody>
              <a:bodyPr wrap="non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en-US" sz="1050" dirty="0" smtClean="0">
                    <a:solidFill>
                      <a:srgbClr val="FF0000"/>
                    </a:solidFill>
                  </a:rPr>
                  <a:t>MDS</a:t>
                </a:r>
                <a:endParaRPr lang="en-US" sz="1050" dirty="0">
                  <a:solidFill>
                    <a:srgbClr val="FF0000"/>
                  </a:solidFill>
                </a:endParaRPr>
              </a:p>
            </p:txBody>
          </p:sp>
        </p:grpSp>
        <p:grpSp>
          <p:nvGrpSpPr>
            <p:cNvPr id="13" name="Group 12"/>
            <p:cNvGrpSpPr/>
            <p:nvPr/>
          </p:nvGrpSpPr>
          <p:grpSpPr>
            <a:xfrm>
              <a:off x="4986324" y="2867043"/>
              <a:ext cx="1023937" cy="838187"/>
              <a:chOff x="5085911" y="2819400"/>
              <a:chExt cx="685800" cy="533400"/>
            </a:xfrm>
          </p:grpSpPr>
          <p:grpSp>
            <p:nvGrpSpPr>
              <p:cNvPr id="28" name="Group 27"/>
              <p:cNvGrpSpPr/>
              <p:nvPr/>
            </p:nvGrpSpPr>
            <p:grpSpPr>
              <a:xfrm>
                <a:off x="5085911" y="2819400"/>
                <a:ext cx="685800" cy="533400"/>
                <a:chOff x="1143000" y="2057400"/>
                <a:chExt cx="533400" cy="381000"/>
              </a:xfrm>
            </p:grpSpPr>
            <p:sp>
              <p:nvSpPr>
                <p:cNvPr id="30" name="Flowchart: Multidocument 29"/>
                <p:cNvSpPr/>
                <p:nvPr/>
              </p:nvSpPr>
              <p:spPr>
                <a:xfrm>
                  <a:off x="1143000" y="2057400"/>
                  <a:ext cx="533400" cy="381000"/>
                </a:xfrm>
                <a:prstGeom prst="flowChartMultidocumen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p>
              </p:txBody>
            </p:sp>
            <p:sp>
              <p:nvSpPr>
                <p:cNvPr id="31" name="TextBox 6"/>
                <p:cNvSpPr txBox="1"/>
                <p:nvPr/>
              </p:nvSpPr>
              <p:spPr>
                <a:xfrm>
                  <a:off x="1143000" y="2133600"/>
                  <a:ext cx="533400" cy="74051"/>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en-US" sz="1100" dirty="0"/>
                </a:p>
              </p:txBody>
            </p:sp>
          </p:grpSp>
          <p:sp>
            <p:nvSpPr>
              <p:cNvPr id="29" name="TextBox 158"/>
              <p:cNvSpPr txBox="1"/>
              <p:nvPr/>
            </p:nvSpPr>
            <p:spPr>
              <a:xfrm>
                <a:off x="5104882" y="2919378"/>
                <a:ext cx="605946" cy="289670"/>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l"/>
                <a:r>
                  <a:rPr lang="en-US" sz="1050" dirty="0" smtClean="0"/>
                  <a:t>Dissimilarity</a:t>
                </a:r>
              </a:p>
              <a:p>
                <a:pPr algn="l"/>
                <a:r>
                  <a:rPr lang="en-US" sz="1050" dirty="0" smtClean="0"/>
                  <a:t>Matrix</a:t>
                </a:r>
                <a:br>
                  <a:rPr lang="en-US" sz="1050" dirty="0" smtClean="0"/>
                </a:br>
                <a:endParaRPr lang="en-US" sz="1050" dirty="0" smtClean="0"/>
              </a:p>
              <a:p>
                <a:pPr algn="l"/>
                <a:r>
                  <a:rPr lang="en-US" sz="1000" smtClean="0"/>
                  <a:t>N(N-1)/</a:t>
                </a:r>
                <a:r>
                  <a:rPr lang="en-US" sz="1000" dirty="0" smtClean="0"/>
                  <a:t>2 values</a:t>
                </a:r>
              </a:p>
            </p:txBody>
          </p:sp>
        </p:grpSp>
        <p:cxnSp>
          <p:nvCxnSpPr>
            <p:cNvPr id="14" name="Straight Arrow Connector 247"/>
            <p:cNvCxnSpPr/>
            <p:nvPr/>
          </p:nvCxnSpPr>
          <p:spPr>
            <a:xfrm flipV="1">
              <a:off x="7074002" y="3086799"/>
              <a:ext cx="442346" cy="435335"/>
            </a:xfrm>
            <a:prstGeom prst="bentConnector3">
              <a:avLst>
                <a:gd name="adj1" fmla="val 50000"/>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1263341" y="2836617"/>
              <a:ext cx="1155294" cy="822778"/>
              <a:chOff x="1354895" y="2753860"/>
              <a:chExt cx="1140059" cy="827540"/>
            </a:xfrm>
          </p:grpSpPr>
          <p:sp>
            <p:nvSpPr>
              <p:cNvPr id="26" name="Flowchart: Multidocument 25"/>
              <p:cNvSpPr/>
              <p:nvPr/>
            </p:nvSpPr>
            <p:spPr>
              <a:xfrm>
                <a:off x="1354895" y="2753860"/>
                <a:ext cx="1036195" cy="827540"/>
              </a:xfrm>
              <a:prstGeom prst="flowChartMultidocumen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p>
            </p:txBody>
          </p:sp>
          <p:sp>
            <p:nvSpPr>
              <p:cNvPr id="27" name="TextBox 6"/>
              <p:cNvSpPr txBox="1"/>
              <p:nvPr/>
            </p:nvSpPr>
            <p:spPr>
              <a:xfrm>
                <a:off x="1414009" y="3018244"/>
                <a:ext cx="1080945" cy="260237"/>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l"/>
                <a:r>
                  <a:rPr lang="en-US" sz="1050" dirty="0" smtClean="0"/>
                  <a:t>FASTA File</a:t>
                </a:r>
                <a:br>
                  <a:rPr lang="en-US" sz="1050" dirty="0" smtClean="0"/>
                </a:br>
                <a:r>
                  <a:rPr lang="en-US" sz="1050" dirty="0" smtClean="0"/>
                  <a:t>N Sequences</a:t>
                </a:r>
              </a:p>
            </p:txBody>
          </p:sp>
        </p:grpSp>
        <p:grpSp>
          <p:nvGrpSpPr>
            <p:cNvPr id="16" name="Group 15"/>
            <p:cNvGrpSpPr/>
            <p:nvPr/>
          </p:nvGrpSpPr>
          <p:grpSpPr>
            <a:xfrm>
              <a:off x="3293734" y="2899446"/>
              <a:ext cx="685800" cy="667452"/>
              <a:chOff x="3465576" y="2787072"/>
              <a:chExt cx="685800" cy="667452"/>
            </a:xfrm>
          </p:grpSpPr>
          <p:sp>
            <p:nvSpPr>
              <p:cNvPr id="23" name="Flowchart: Multidocument 22"/>
              <p:cNvSpPr/>
              <p:nvPr/>
            </p:nvSpPr>
            <p:spPr>
              <a:xfrm>
                <a:off x="3465576" y="2787072"/>
                <a:ext cx="685800" cy="667452"/>
              </a:xfrm>
              <a:prstGeom prst="flowChartMultidocumen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p>
            </p:txBody>
          </p:sp>
          <p:sp>
            <p:nvSpPr>
              <p:cNvPr id="24" name="TextBox 6"/>
              <p:cNvSpPr txBox="1"/>
              <p:nvPr/>
            </p:nvSpPr>
            <p:spPr>
              <a:xfrm>
                <a:off x="3465576" y="2956560"/>
                <a:ext cx="685800" cy="158119"/>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en-US" sz="1050" dirty="0"/>
              </a:p>
            </p:txBody>
          </p:sp>
          <p:sp>
            <p:nvSpPr>
              <p:cNvPr id="25" name="TextBox 154"/>
              <p:cNvSpPr txBox="1"/>
              <p:nvPr/>
            </p:nvSpPr>
            <p:spPr>
              <a:xfrm>
                <a:off x="3475673" y="2886654"/>
                <a:ext cx="643553" cy="359360"/>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ctr"/>
                <a:r>
                  <a:rPr lang="en-US" sz="1050" dirty="0" smtClean="0">
                    <a:solidFill>
                      <a:srgbClr val="00B050"/>
                    </a:solidFill>
                  </a:rPr>
                  <a:t>Form block</a:t>
                </a:r>
              </a:p>
              <a:p>
                <a:pPr algn="ctr"/>
                <a:r>
                  <a:rPr lang="en-US" sz="1050" dirty="0" smtClean="0">
                    <a:solidFill>
                      <a:srgbClr val="00B050"/>
                    </a:solidFill>
                  </a:rPr>
                  <a:t>Pairings</a:t>
                </a:r>
                <a:endParaRPr lang="en-US" sz="1050" dirty="0">
                  <a:solidFill>
                    <a:srgbClr val="00B050"/>
                  </a:solidFill>
                </a:endParaRPr>
              </a:p>
            </p:txBody>
          </p:sp>
        </p:grpSp>
        <p:grpSp>
          <p:nvGrpSpPr>
            <p:cNvPr id="17" name="Group 16"/>
            <p:cNvGrpSpPr/>
            <p:nvPr/>
          </p:nvGrpSpPr>
          <p:grpSpPr>
            <a:xfrm>
              <a:off x="6526996" y="2588299"/>
              <a:ext cx="666814" cy="451050"/>
              <a:chOff x="4800600" y="1569721"/>
              <a:chExt cx="666814" cy="451050"/>
            </a:xfrm>
          </p:grpSpPr>
          <p:sp>
            <p:nvSpPr>
              <p:cNvPr id="21" name="Oval 20"/>
              <p:cNvSpPr/>
              <p:nvPr/>
            </p:nvSpPr>
            <p:spPr>
              <a:xfrm>
                <a:off x="4800600" y="1569721"/>
                <a:ext cx="601816" cy="451050"/>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p>
            </p:txBody>
          </p:sp>
          <p:sp>
            <p:nvSpPr>
              <p:cNvPr id="22" name="TextBox 151"/>
              <p:cNvSpPr txBox="1"/>
              <p:nvPr/>
            </p:nvSpPr>
            <p:spPr>
              <a:xfrm>
                <a:off x="4808473" y="1664622"/>
                <a:ext cx="658941" cy="258739"/>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l"/>
                <a:r>
                  <a:rPr lang="en-US" sz="1050" dirty="0" err="1" smtClean="0">
                    <a:solidFill>
                      <a:srgbClr val="FF0000"/>
                    </a:solidFill>
                  </a:rPr>
                  <a:t>Pairwise</a:t>
                </a:r>
                <a:endParaRPr lang="en-US" sz="1050" dirty="0" smtClean="0">
                  <a:solidFill>
                    <a:srgbClr val="FF0000"/>
                  </a:solidFill>
                </a:endParaRPr>
              </a:p>
              <a:p>
                <a:pPr algn="l"/>
                <a:r>
                  <a:rPr lang="en-US" sz="1050" dirty="0" smtClean="0">
                    <a:solidFill>
                      <a:srgbClr val="FF0000"/>
                    </a:solidFill>
                  </a:rPr>
                  <a:t>clustering</a:t>
                </a:r>
              </a:p>
            </p:txBody>
          </p:sp>
        </p:grpSp>
        <p:cxnSp>
          <p:nvCxnSpPr>
            <p:cNvPr id="18" name="Straight Arrow Connector 263"/>
            <p:cNvCxnSpPr/>
            <p:nvPr/>
          </p:nvCxnSpPr>
          <p:spPr>
            <a:xfrm>
              <a:off x="7133905" y="2802092"/>
              <a:ext cx="356480" cy="274956"/>
            </a:xfrm>
            <a:prstGeom prst="bentConnector3">
              <a:avLst>
                <a:gd name="adj1" fmla="val 44346"/>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9" name="Straight Arrow Connector 264"/>
            <p:cNvCxnSpPr>
              <a:stCxn id="31" idx="3"/>
              <a:endCxn id="32" idx="2"/>
            </p:cNvCxnSpPr>
            <p:nvPr/>
          </p:nvCxnSpPr>
          <p:spPr>
            <a:xfrm>
              <a:off x="6010261" y="3116136"/>
              <a:ext cx="513301" cy="421451"/>
            </a:xfrm>
            <a:prstGeom prst="bentConnector3">
              <a:avLst>
                <a:gd name="adj1" fmla="val 50000"/>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36" idx="6"/>
            </p:cNvCxnSpPr>
            <p:nvPr/>
          </p:nvCxnSpPr>
          <p:spPr>
            <a:xfrm>
              <a:off x="3185408" y="3248006"/>
              <a:ext cx="114660" cy="4610"/>
            </a:xfrm>
            <a:prstGeom prst="straightConnector1">
              <a:avLst/>
            </a:prstGeom>
            <a:ln w="6350" cmpd="sng">
              <a:solidFill>
                <a:schemeClr val="tx1"/>
              </a:solidFill>
              <a:headEnd type="none"/>
              <a:tailEnd type="triangle" w="sm" len="sm"/>
            </a:ln>
          </p:spPr>
          <p:style>
            <a:lnRef idx="1">
              <a:schemeClr val="accent1"/>
            </a:lnRef>
            <a:fillRef idx="0">
              <a:schemeClr val="accent1"/>
            </a:fillRef>
            <a:effectRef idx="0">
              <a:schemeClr val="accent1"/>
            </a:effectRef>
            <a:fontRef idx="minor">
              <a:schemeClr val="tx1"/>
            </a:fontRef>
          </p:style>
        </p:cxnSp>
      </p:grpSp>
      <p:cxnSp>
        <p:nvCxnSpPr>
          <p:cNvPr id="57" name="Straight Arrow Connector 56"/>
          <p:cNvCxnSpPr/>
          <p:nvPr/>
        </p:nvCxnSpPr>
        <p:spPr>
          <a:xfrm flipV="1">
            <a:off x="4572000" y="5791200"/>
            <a:ext cx="179194" cy="8532"/>
          </a:xfrm>
          <a:prstGeom prst="straightConnector1">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67" name="Group 66"/>
          <p:cNvGrpSpPr/>
          <p:nvPr/>
        </p:nvGrpSpPr>
        <p:grpSpPr>
          <a:xfrm>
            <a:off x="1261382" y="990600"/>
            <a:ext cx="7654018" cy="2743200"/>
            <a:chOff x="609600" y="990600"/>
            <a:chExt cx="7654018" cy="2743200"/>
          </a:xfrm>
        </p:grpSpPr>
        <p:sp>
          <p:nvSpPr>
            <p:cNvPr id="61" name="TextBox 60"/>
            <p:cNvSpPr txBox="1"/>
            <p:nvPr/>
          </p:nvSpPr>
          <p:spPr>
            <a:xfrm>
              <a:off x="609600" y="990600"/>
              <a:ext cx="7654018" cy="369332"/>
            </a:xfrm>
            <a:prstGeom prst="rect">
              <a:avLst/>
            </a:prstGeom>
            <a:noFill/>
          </p:spPr>
          <p:txBody>
            <a:bodyPr wrap="none" rtlCol="0">
              <a:spAutoFit/>
            </a:bodyPr>
            <a:lstStyle/>
            <a:p>
              <a:r>
                <a:rPr lang="en-US" dirty="0" err="1" smtClean="0"/>
                <a:t>Illumina</a:t>
              </a:r>
              <a:r>
                <a:rPr lang="en-US" dirty="0" smtClean="0"/>
                <a:t>/</a:t>
              </a:r>
              <a:r>
                <a:rPr lang="en-US" dirty="0" err="1" smtClean="0"/>
                <a:t>Solexa</a:t>
              </a:r>
              <a:r>
                <a:rPr lang="en-US" dirty="0" smtClean="0"/>
                <a:t>                     Roche/454 Life Sciences     Applied </a:t>
              </a:r>
              <a:r>
                <a:rPr lang="en-US" dirty="0" err="1" smtClean="0"/>
                <a:t>Biosystems</a:t>
              </a:r>
              <a:r>
                <a:rPr lang="en-US" dirty="0" smtClean="0"/>
                <a:t>/</a:t>
              </a:r>
              <a:r>
                <a:rPr lang="en-US" dirty="0" err="1" smtClean="0"/>
                <a:t>SOLiD</a:t>
              </a:r>
              <a:endParaRPr lang="en-US" dirty="0"/>
            </a:p>
          </p:txBody>
        </p:sp>
        <p:grpSp>
          <p:nvGrpSpPr>
            <p:cNvPr id="64" name="Group 63"/>
            <p:cNvGrpSpPr/>
            <p:nvPr/>
          </p:nvGrpSpPr>
          <p:grpSpPr>
            <a:xfrm>
              <a:off x="609600" y="1385824"/>
              <a:ext cx="7162800" cy="2347976"/>
              <a:chOff x="609600" y="1385824"/>
              <a:chExt cx="6705600" cy="2067052"/>
            </a:xfrm>
          </p:grpSpPr>
          <p:pic>
            <p:nvPicPr>
              <p:cNvPr id="262146" name="Picture 2"/>
              <p:cNvPicPr>
                <a:picLocks noChangeAspect="1" noChangeArrowheads="1"/>
              </p:cNvPicPr>
              <p:nvPr/>
            </p:nvPicPr>
            <p:blipFill>
              <a:blip r:embed="rId3" cstate="print"/>
              <a:srcRect/>
              <a:stretch>
                <a:fillRect/>
              </a:stretch>
            </p:blipFill>
            <p:spPr bwMode="auto">
              <a:xfrm>
                <a:off x="609600" y="1395413"/>
                <a:ext cx="2286000" cy="2047875"/>
              </a:xfrm>
              <a:prstGeom prst="rect">
                <a:avLst/>
              </a:prstGeom>
              <a:noFill/>
              <a:ln w="9525">
                <a:noFill/>
                <a:miter lim="800000"/>
                <a:headEnd/>
                <a:tailEnd/>
              </a:ln>
            </p:spPr>
          </p:pic>
          <p:pic>
            <p:nvPicPr>
              <p:cNvPr id="262147" name="Picture 3"/>
              <p:cNvPicPr>
                <a:picLocks noChangeAspect="1" noChangeArrowheads="1"/>
              </p:cNvPicPr>
              <p:nvPr/>
            </p:nvPicPr>
            <p:blipFill>
              <a:blip r:embed="rId4" cstate="print"/>
              <a:srcRect/>
              <a:stretch>
                <a:fillRect/>
              </a:stretch>
            </p:blipFill>
            <p:spPr bwMode="auto">
              <a:xfrm>
                <a:off x="3086100" y="1390650"/>
                <a:ext cx="2057400" cy="2057400"/>
              </a:xfrm>
              <a:prstGeom prst="rect">
                <a:avLst/>
              </a:prstGeom>
              <a:noFill/>
              <a:ln w="9525">
                <a:noFill/>
                <a:miter lim="800000"/>
                <a:headEnd/>
                <a:tailEnd/>
              </a:ln>
            </p:spPr>
          </p:pic>
          <p:pic>
            <p:nvPicPr>
              <p:cNvPr id="262148" name="Picture 4"/>
              <p:cNvPicPr>
                <a:picLocks noChangeAspect="1" noChangeArrowheads="1"/>
              </p:cNvPicPr>
              <p:nvPr/>
            </p:nvPicPr>
            <p:blipFill>
              <a:blip r:embed="rId5" cstate="print"/>
              <a:srcRect/>
              <a:stretch>
                <a:fillRect/>
              </a:stretch>
            </p:blipFill>
            <p:spPr bwMode="auto">
              <a:xfrm>
                <a:off x="5334000" y="1385824"/>
                <a:ext cx="1981200" cy="2067052"/>
              </a:xfrm>
              <a:prstGeom prst="rect">
                <a:avLst/>
              </a:prstGeom>
              <a:noFill/>
              <a:ln w="9525">
                <a:noFill/>
                <a:miter lim="800000"/>
                <a:headEnd/>
                <a:tailEnd/>
              </a:ln>
            </p:spPr>
          </p:pic>
        </p:grpSp>
      </p:grpSp>
      <p:sp>
        <p:nvSpPr>
          <p:cNvPr id="65" name="Down Arrow 64"/>
          <p:cNvSpPr/>
          <p:nvPr/>
        </p:nvSpPr>
        <p:spPr>
          <a:xfrm rot="2951758">
            <a:off x="3628345" y="3741856"/>
            <a:ext cx="228600" cy="8926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2149" name="Picture 5"/>
          <p:cNvPicPr>
            <a:picLocks noChangeAspect="1" noChangeArrowheads="1"/>
          </p:cNvPicPr>
          <p:nvPr/>
        </p:nvPicPr>
        <p:blipFill>
          <a:blip r:embed="rId6" cstate="print"/>
          <a:srcRect/>
          <a:stretch>
            <a:fillRect/>
          </a:stretch>
        </p:blipFill>
        <p:spPr bwMode="auto">
          <a:xfrm>
            <a:off x="152400" y="2209800"/>
            <a:ext cx="914400" cy="914400"/>
          </a:xfrm>
          <a:prstGeom prst="rect">
            <a:avLst/>
          </a:prstGeom>
          <a:noFill/>
          <a:ln w="9525">
            <a:noFill/>
            <a:miter lim="800000"/>
            <a:headEnd/>
            <a:tailEnd/>
          </a:ln>
        </p:spPr>
      </p:pic>
      <p:sp>
        <p:nvSpPr>
          <p:cNvPr id="68" name="TextBox 67"/>
          <p:cNvSpPr txBox="1"/>
          <p:nvPr/>
        </p:nvSpPr>
        <p:spPr>
          <a:xfrm>
            <a:off x="152400" y="1828800"/>
            <a:ext cx="945067" cy="369332"/>
          </a:xfrm>
          <a:prstGeom prst="rect">
            <a:avLst/>
          </a:prstGeom>
          <a:noFill/>
        </p:spPr>
        <p:txBody>
          <a:bodyPr wrap="none" rtlCol="0">
            <a:spAutoFit/>
          </a:bodyPr>
          <a:lstStyle/>
          <a:p>
            <a:r>
              <a:rPr lang="en-US" dirty="0" smtClean="0"/>
              <a:t>Internet</a:t>
            </a:r>
            <a:endParaRPr lang="en-US" dirty="0"/>
          </a:p>
        </p:txBody>
      </p:sp>
      <p:sp>
        <p:nvSpPr>
          <p:cNvPr id="69" name="Down Arrow 68"/>
          <p:cNvSpPr/>
          <p:nvPr/>
        </p:nvSpPr>
        <p:spPr>
          <a:xfrm>
            <a:off x="304800" y="3200400"/>
            <a:ext cx="228600" cy="1828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1371600" y="4419600"/>
            <a:ext cx="18288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B050"/>
                </a:solidFill>
              </a:rPr>
              <a:t>Read Alignment</a:t>
            </a:r>
            <a:endParaRPr lang="en-US" dirty="0">
              <a:solidFill>
                <a:srgbClr val="00B050"/>
              </a:solidFill>
            </a:endParaRPr>
          </a:p>
        </p:txBody>
      </p:sp>
      <p:sp>
        <p:nvSpPr>
          <p:cNvPr id="71" name="Down Arrow 70"/>
          <p:cNvSpPr/>
          <p:nvPr/>
        </p:nvSpPr>
        <p:spPr>
          <a:xfrm rot="19948085">
            <a:off x="861978" y="3169562"/>
            <a:ext cx="228600" cy="14776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Arrow Connector 72"/>
          <p:cNvCxnSpPr/>
          <p:nvPr/>
        </p:nvCxnSpPr>
        <p:spPr>
          <a:xfrm rot="5400000">
            <a:off x="1980406" y="5257800"/>
            <a:ext cx="305594" cy="79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4343400" y="3886200"/>
            <a:ext cx="4179670" cy="923330"/>
          </a:xfrm>
          <a:prstGeom prst="rect">
            <a:avLst/>
          </a:prstGeom>
          <a:noFill/>
        </p:spPr>
        <p:txBody>
          <a:bodyPr wrap="none" rtlCol="0">
            <a:spAutoFit/>
          </a:bodyPr>
          <a:lstStyle/>
          <a:p>
            <a:r>
              <a:rPr lang="en-US" dirty="0" smtClean="0"/>
              <a:t>~300 million base pairs per day leading to</a:t>
            </a:r>
          </a:p>
          <a:p>
            <a:r>
              <a:rPr lang="en-US" dirty="0" smtClean="0"/>
              <a:t>~3000 sequences per day per instrument</a:t>
            </a:r>
          </a:p>
          <a:p>
            <a:r>
              <a:rPr lang="en-US" dirty="0" smtClean="0"/>
              <a:t>? 500 instruments at ~0.5M</a:t>
            </a:r>
            <a:r>
              <a:rPr lang="en-US" smtClean="0"/>
              <a:t>$ each</a:t>
            </a:r>
            <a:endParaRPr lang="en-US" dirty="0"/>
          </a:p>
        </p:txBody>
      </p:sp>
      <p:sp>
        <p:nvSpPr>
          <p:cNvPr id="76" name="TextBox 75"/>
          <p:cNvSpPr txBox="1"/>
          <p:nvPr/>
        </p:nvSpPr>
        <p:spPr>
          <a:xfrm>
            <a:off x="1981200" y="6400800"/>
            <a:ext cx="1307537" cy="369332"/>
          </a:xfrm>
          <a:prstGeom prst="rect">
            <a:avLst/>
          </a:prstGeom>
          <a:noFill/>
        </p:spPr>
        <p:txBody>
          <a:bodyPr wrap="none" rtlCol="0">
            <a:spAutoFit/>
          </a:bodyPr>
          <a:lstStyle/>
          <a:p>
            <a:r>
              <a:rPr lang="en-US" dirty="0" smtClean="0">
                <a:solidFill>
                  <a:srgbClr val="00B050"/>
                </a:solidFill>
              </a:rPr>
              <a:t>MapReduce</a:t>
            </a:r>
            <a:endParaRPr lang="en-US" dirty="0">
              <a:solidFill>
                <a:srgbClr val="00B050"/>
              </a:solidFill>
            </a:endParaRPr>
          </a:p>
        </p:txBody>
      </p:sp>
      <p:sp>
        <p:nvSpPr>
          <p:cNvPr id="77" name="TextBox 76"/>
          <p:cNvSpPr txBox="1"/>
          <p:nvPr/>
        </p:nvSpPr>
        <p:spPr>
          <a:xfrm>
            <a:off x="6833234" y="5638800"/>
            <a:ext cx="558166" cy="369332"/>
          </a:xfrm>
          <a:prstGeom prst="rect">
            <a:avLst/>
          </a:prstGeom>
          <a:noFill/>
        </p:spPr>
        <p:txBody>
          <a:bodyPr wrap="none" rtlCol="0">
            <a:spAutoFit/>
          </a:bodyPr>
          <a:lstStyle/>
          <a:p>
            <a:r>
              <a:rPr lang="en-US" dirty="0" smtClean="0">
                <a:solidFill>
                  <a:srgbClr val="FF0000"/>
                </a:solidFill>
              </a:rPr>
              <a:t>MPI</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200" dirty="0" smtClean="0"/>
              <a:t>Alu and Sequencing Workflow</a:t>
            </a:r>
            <a:endParaRPr lang="en-US" sz="3200" dirty="0"/>
          </a:p>
        </p:txBody>
      </p:sp>
      <p:sp>
        <p:nvSpPr>
          <p:cNvPr id="3" name="Content Placeholder 2"/>
          <p:cNvSpPr>
            <a:spLocks noGrp="1"/>
          </p:cNvSpPr>
          <p:nvPr>
            <p:ph idx="1"/>
          </p:nvPr>
        </p:nvSpPr>
        <p:spPr>
          <a:xfrm>
            <a:off x="76200" y="1447800"/>
            <a:ext cx="9067800" cy="4648200"/>
          </a:xfrm>
        </p:spPr>
        <p:txBody>
          <a:bodyPr>
            <a:normAutofit/>
          </a:bodyPr>
          <a:lstStyle/>
          <a:p>
            <a:r>
              <a:rPr lang="en-US" sz="2000" dirty="0" smtClean="0"/>
              <a:t>Data is a collection of N sequences – 100’s of characters long</a:t>
            </a:r>
          </a:p>
          <a:p>
            <a:pPr lvl="1"/>
            <a:r>
              <a:rPr lang="en-US" sz="2000" dirty="0" smtClean="0"/>
              <a:t>These cannot be thought of as vectors because there are missing characters</a:t>
            </a:r>
          </a:p>
          <a:p>
            <a:pPr lvl="1"/>
            <a:r>
              <a:rPr lang="en-US" sz="2000" dirty="0" smtClean="0"/>
              <a:t>“Multiple Sequence Alignment” (creating vectors of characters) doesn’t seem to work if N larger than O(100)</a:t>
            </a:r>
          </a:p>
          <a:p>
            <a:r>
              <a:rPr lang="en-US" sz="2000" dirty="0" smtClean="0"/>
              <a:t>Can calculate N</a:t>
            </a:r>
            <a:r>
              <a:rPr lang="en-US" sz="2000" baseline="30000" dirty="0" smtClean="0"/>
              <a:t>2</a:t>
            </a:r>
            <a:r>
              <a:rPr lang="en-US" sz="2000" dirty="0" smtClean="0"/>
              <a:t> dissimilarities (distances) between sequences (all pairs)</a:t>
            </a:r>
          </a:p>
          <a:p>
            <a:r>
              <a:rPr lang="en-US" sz="2000" dirty="0" smtClean="0"/>
              <a:t>Find families by clustering (much better methods than Kmeans). As no vectors, use vector free O(N</a:t>
            </a:r>
            <a:r>
              <a:rPr lang="en-US" sz="2000" baseline="30000" dirty="0" smtClean="0"/>
              <a:t>2</a:t>
            </a:r>
            <a:r>
              <a:rPr lang="en-US" sz="2000" dirty="0" smtClean="0"/>
              <a:t>) methods</a:t>
            </a:r>
          </a:p>
          <a:p>
            <a:r>
              <a:rPr lang="en-US" sz="2000" dirty="0" smtClean="0"/>
              <a:t>Map to 3D for visualization using Multidimensional Scaling MDS – also O(N</a:t>
            </a:r>
            <a:r>
              <a:rPr lang="en-US" sz="2000" baseline="30000" dirty="0" smtClean="0"/>
              <a:t>2</a:t>
            </a:r>
            <a:r>
              <a:rPr lang="en-US" sz="2000" dirty="0" smtClean="0"/>
              <a:t>)</a:t>
            </a:r>
          </a:p>
          <a:p>
            <a:r>
              <a:rPr lang="en-US" sz="2000" dirty="0" smtClean="0"/>
              <a:t>N = 50,000 runs in 10 hours (all above) on 768 cores</a:t>
            </a:r>
          </a:p>
          <a:p>
            <a:r>
              <a:rPr lang="en-US" sz="2000" dirty="0" smtClean="0"/>
              <a:t>Our collaborators just gave us 170,000 sequences and want to look at 1.5 million – will develop new algorithms!</a:t>
            </a:r>
          </a:p>
          <a:p>
            <a:r>
              <a:rPr lang="en-US" sz="2000" dirty="0" smtClean="0">
                <a:solidFill>
                  <a:srgbClr val="C00000"/>
                </a:solidFill>
              </a:rPr>
              <a:t>MapReduce++ will do all steps as MDS, Clustering just need MPI Broadcast/Reduce</a:t>
            </a:r>
            <a:endParaRPr lang="en-US" sz="2000" dirty="0">
              <a:solidFill>
                <a:srgbClr val="C00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7" name="Picture 4"/>
          <p:cNvPicPr>
            <a:picLocks noChangeAspect="1" noChangeArrowheads="1"/>
          </p:cNvPicPr>
          <p:nvPr/>
        </p:nvPicPr>
        <p:blipFill>
          <a:blip r:embed="rId3" cstate="print"/>
          <a:srcRect l="10930" t="17251" r="9434"/>
          <a:stretch>
            <a:fillRect/>
          </a:stretch>
        </p:blipFill>
        <p:spPr bwMode="auto">
          <a:xfrm>
            <a:off x="0" y="-22412"/>
            <a:ext cx="9144000" cy="6880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57250" y="5651501"/>
            <a:ext cx="6915150" cy="1141534"/>
          </a:xfrm>
        </p:spPr>
        <p:txBody>
          <a:bodyPr>
            <a:normAutofit fontScale="77500" lnSpcReduction="20000"/>
          </a:bodyPr>
          <a:lstStyle/>
          <a:p>
            <a:r>
              <a:rPr lang="en-US" dirty="0" smtClean="0"/>
              <a:t>Dynamic Virtual Cluster provisioning via </a:t>
            </a:r>
            <a:r>
              <a:rPr lang="en-US" dirty="0" err="1" smtClean="0"/>
              <a:t>xCAT</a:t>
            </a:r>
            <a:endParaRPr lang="en-US" dirty="0" smtClean="0"/>
          </a:p>
          <a:p>
            <a:r>
              <a:rPr lang="en-US" dirty="0" smtClean="0"/>
              <a:t>Supports both </a:t>
            </a:r>
            <a:r>
              <a:rPr lang="en-US" dirty="0" err="1" smtClean="0"/>
              <a:t>stateful</a:t>
            </a:r>
            <a:r>
              <a:rPr lang="en-US" dirty="0" smtClean="0"/>
              <a:t> and stateless OS images</a:t>
            </a:r>
          </a:p>
          <a:p>
            <a:endParaRPr lang="en-US" dirty="0"/>
          </a:p>
        </p:txBody>
      </p:sp>
      <p:sp>
        <p:nvSpPr>
          <p:cNvPr id="6" name="Rectangle 5"/>
          <p:cNvSpPr/>
          <p:nvPr/>
        </p:nvSpPr>
        <p:spPr>
          <a:xfrm>
            <a:off x="1524000" y="5016500"/>
            <a:ext cx="7381875" cy="361157"/>
          </a:xfrm>
          <a:prstGeom prst="rect">
            <a:avLst/>
          </a:prstGeom>
        </p:spPr>
        <p:style>
          <a:lnRef idx="1">
            <a:schemeClr val="accent2"/>
          </a:lnRef>
          <a:fillRef idx="2">
            <a:schemeClr val="accent2"/>
          </a:fillRef>
          <a:effectRef idx="1">
            <a:schemeClr val="accent2"/>
          </a:effectRef>
          <a:fontRef idx="minor">
            <a:schemeClr val="dk1"/>
          </a:fontRef>
        </p:style>
        <p:txBody>
          <a:bodyPr lIns="64008" tIns="32004" rIns="64008" bIns="32004" rtlCol="0" anchor="ctr"/>
          <a:lstStyle/>
          <a:p>
            <a:pPr algn="ctr"/>
            <a:r>
              <a:rPr lang="en-US" dirty="0" err="1" smtClean="0"/>
              <a:t>iDataplex</a:t>
            </a:r>
            <a:r>
              <a:rPr lang="en-US" dirty="0" smtClean="0"/>
              <a:t> Bare-metal Nodes</a:t>
            </a:r>
            <a:endParaRPr lang="en-US" dirty="0"/>
          </a:p>
        </p:txBody>
      </p:sp>
      <p:sp>
        <p:nvSpPr>
          <p:cNvPr id="7" name="Rectangle 6"/>
          <p:cNvSpPr/>
          <p:nvPr/>
        </p:nvSpPr>
        <p:spPr>
          <a:xfrm>
            <a:off x="1524000" y="3302000"/>
            <a:ext cx="1714500" cy="1135063"/>
          </a:xfrm>
          <a:prstGeom prst="rect">
            <a:avLst/>
          </a:prstGeom>
        </p:spPr>
        <p:style>
          <a:lnRef idx="1">
            <a:schemeClr val="accent3"/>
          </a:lnRef>
          <a:fillRef idx="2">
            <a:schemeClr val="accent3"/>
          </a:fillRef>
          <a:effectRef idx="1">
            <a:schemeClr val="accent3"/>
          </a:effectRef>
          <a:fontRef idx="minor">
            <a:schemeClr val="dk1"/>
          </a:fontRef>
        </p:style>
        <p:txBody>
          <a:bodyPr lIns="64008" tIns="32004" rIns="64008" bIns="32004" rtlCol="0" anchor="ctr"/>
          <a:lstStyle/>
          <a:p>
            <a:pPr algn="ctr"/>
            <a:r>
              <a:rPr lang="en-US" dirty="0" smtClean="0"/>
              <a:t>Linux Bare-system</a:t>
            </a:r>
            <a:endParaRPr lang="en-US" dirty="0"/>
          </a:p>
        </p:txBody>
      </p:sp>
      <p:sp>
        <p:nvSpPr>
          <p:cNvPr id="8" name="Rectangle 7"/>
          <p:cNvSpPr/>
          <p:nvPr/>
        </p:nvSpPr>
        <p:spPr>
          <a:xfrm>
            <a:off x="3286125" y="3302001"/>
            <a:ext cx="1905000" cy="670719"/>
          </a:xfrm>
          <a:prstGeom prst="rect">
            <a:avLst/>
          </a:prstGeom>
        </p:spPr>
        <p:style>
          <a:lnRef idx="1">
            <a:schemeClr val="accent3"/>
          </a:lnRef>
          <a:fillRef idx="2">
            <a:schemeClr val="accent3"/>
          </a:fillRef>
          <a:effectRef idx="1">
            <a:schemeClr val="accent3"/>
          </a:effectRef>
          <a:fontRef idx="minor">
            <a:schemeClr val="dk1"/>
          </a:fontRef>
        </p:style>
        <p:txBody>
          <a:bodyPr lIns="64008" tIns="32004" rIns="64008" bIns="32004" rtlCol="0" anchor="ctr"/>
          <a:lstStyle/>
          <a:p>
            <a:pPr algn="ctr"/>
            <a:r>
              <a:rPr lang="en-US" dirty="0" smtClean="0"/>
              <a:t>Linux  Virtual Machines</a:t>
            </a:r>
            <a:endParaRPr lang="en-US" dirty="0"/>
          </a:p>
        </p:txBody>
      </p:sp>
      <p:sp>
        <p:nvSpPr>
          <p:cNvPr id="10" name="Rectangle 9"/>
          <p:cNvSpPr/>
          <p:nvPr/>
        </p:nvSpPr>
        <p:spPr>
          <a:xfrm>
            <a:off x="5238750" y="3302000"/>
            <a:ext cx="1714500" cy="1143000"/>
          </a:xfrm>
          <a:prstGeom prst="rect">
            <a:avLst/>
          </a:prstGeom>
        </p:spPr>
        <p:style>
          <a:lnRef idx="1">
            <a:schemeClr val="accent3"/>
          </a:lnRef>
          <a:fillRef idx="2">
            <a:schemeClr val="accent3"/>
          </a:fillRef>
          <a:effectRef idx="1">
            <a:schemeClr val="accent3"/>
          </a:effectRef>
          <a:fontRef idx="minor">
            <a:schemeClr val="dk1"/>
          </a:fontRef>
        </p:style>
        <p:txBody>
          <a:bodyPr lIns="64008" tIns="32004" rIns="64008" bIns="32004" rtlCol="0" anchor="ctr"/>
          <a:lstStyle/>
          <a:p>
            <a:pPr algn="ctr"/>
            <a:endParaRPr lang="en-US" dirty="0" smtClean="0"/>
          </a:p>
          <a:p>
            <a:pPr algn="ctr"/>
            <a:r>
              <a:rPr lang="en-US" dirty="0" smtClean="0"/>
              <a:t>Windows Server 2008  HPC</a:t>
            </a:r>
          </a:p>
          <a:p>
            <a:pPr algn="ctr"/>
            <a:r>
              <a:rPr lang="en-US" dirty="0" smtClean="0"/>
              <a:t>Bare-system</a:t>
            </a:r>
          </a:p>
          <a:p>
            <a:pPr algn="ctr"/>
            <a:endParaRPr lang="en-US" dirty="0"/>
          </a:p>
        </p:txBody>
      </p:sp>
      <p:sp>
        <p:nvSpPr>
          <p:cNvPr id="12" name="Rectangle 11"/>
          <p:cNvSpPr/>
          <p:nvPr/>
        </p:nvSpPr>
        <p:spPr>
          <a:xfrm>
            <a:off x="7000875" y="4000500"/>
            <a:ext cx="1905000" cy="444500"/>
          </a:xfrm>
          <a:prstGeom prst="rect">
            <a:avLst/>
          </a:prstGeom>
        </p:spPr>
        <p:style>
          <a:lnRef idx="1">
            <a:schemeClr val="dk1"/>
          </a:lnRef>
          <a:fillRef idx="2">
            <a:schemeClr val="dk1"/>
          </a:fillRef>
          <a:effectRef idx="1">
            <a:schemeClr val="dk1"/>
          </a:effectRef>
          <a:fontRef idx="minor">
            <a:schemeClr val="dk1"/>
          </a:fontRef>
        </p:style>
        <p:txBody>
          <a:bodyPr lIns="64008" tIns="32004" rIns="64008" bIns="32004" rtlCol="0" anchor="ctr"/>
          <a:lstStyle/>
          <a:p>
            <a:pPr algn="ctr"/>
            <a:r>
              <a:rPr lang="en-US" dirty="0" smtClean="0"/>
              <a:t>Xen Virtualization</a:t>
            </a:r>
            <a:endParaRPr lang="en-US" dirty="0"/>
          </a:p>
        </p:txBody>
      </p:sp>
      <p:sp>
        <p:nvSpPr>
          <p:cNvPr id="13" name="Rectangle 12"/>
          <p:cNvSpPr/>
          <p:nvPr/>
        </p:nvSpPr>
        <p:spPr>
          <a:xfrm>
            <a:off x="5238750" y="2540000"/>
            <a:ext cx="3667125" cy="698500"/>
          </a:xfrm>
          <a:prstGeom prst="rect">
            <a:avLst/>
          </a:prstGeom>
        </p:spPr>
        <p:style>
          <a:lnRef idx="1">
            <a:schemeClr val="accent4"/>
          </a:lnRef>
          <a:fillRef idx="2">
            <a:schemeClr val="accent4"/>
          </a:fillRef>
          <a:effectRef idx="1">
            <a:schemeClr val="accent4"/>
          </a:effectRef>
          <a:fontRef idx="minor">
            <a:schemeClr val="dk1"/>
          </a:fontRef>
        </p:style>
        <p:txBody>
          <a:bodyPr lIns="64008" tIns="32004" rIns="64008" bIns="32004" rtlCol="0" anchor="ctr"/>
          <a:lstStyle/>
          <a:p>
            <a:pPr algn="ctr"/>
            <a:r>
              <a:rPr lang="en-US" dirty="0" smtClean="0"/>
              <a:t>Microsoft DryadLINQ  / MPI</a:t>
            </a:r>
            <a:endParaRPr lang="en-US" dirty="0"/>
          </a:p>
        </p:txBody>
      </p:sp>
      <p:sp>
        <p:nvSpPr>
          <p:cNvPr id="14" name="Rectangle 13"/>
          <p:cNvSpPr/>
          <p:nvPr/>
        </p:nvSpPr>
        <p:spPr>
          <a:xfrm>
            <a:off x="1524001" y="2540000"/>
            <a:ext cx="3667124" cy="698500"/>
          </a:xfrm>
          <a:prstGeom prst="rect">
            <a:avLst/>
          </a:prstGeom>
        </p:spPr>
        <p:style>
          <a:lnRef idx="1">
            <a:schemeClr val="accent6"/>
          </a:lnRef>
          <a:fillRef idx="2">
            <a:schemeClr val="accent6"/>
          </a:fillRef>
          <a:effectRef idx="1">
            <a:schemeClr val="accent6"/>
          </a:effectRef>
          <a:fontRef idx="minor">
            <a:schemeClr val="dk1"/>
          </a:fontRef>
        </p:style>
        <p:txBody>
          <a:bodyPr lIns="64008" tIns="32004" rIns="64008" bIns="32004" rtlCol="0" anchor="ctr"/>
          <a:lstStyle/>
          <a:p>
            <a:pPr algn="ctr"/>
            <a:r>
              <a:rPr lang="en-US" dirty="0" smtClean="0"/>
              <a:t>Apache Hadoop / MapReduce++ / MPI</a:t>
            </a:r>
            <a:endParaRPr lang="en-US" dirty="0"/>
          </a:p>
        </p:txBody>
      </p:sp>
      <p:sp>
        <p:nvSpPr>
          <p:cNvPr id="15" name="Rectangle 14"/>
          <p:cNvSpPr/>
          <p:nvPr/>
        </p:nvSpPr>
        <p:spPr>
          <a:xfrm>
            <a:off x="1524000" y="1460500"/>
            <a:ext cx="7381875" cy="889000"/>
          </a:xfrm>
          <a:prstGeom prst="rect">
            <a:avLst/>
          </a:prstGeom>
        </p:spPr>
        <p:style>
          <a:lnRef idx="1">
            <a:schemeClr val="accent1"/>
          </a:lnRef>
          <a:fillRef idx="2">
            <a:schemeClr val="accent1"/>
          </a:fillRef>
          <a:effectRef idx="1">
            <a:schemeClr val="accent1"/>
          </a:effectRef>
          <a:fontRef idx="minor">
            <a:schemeClr val="dk1"/>
          </a:fontRef>
        </p:style>
        <p:txBody>
          <a:bodyPr lIns="64008" tIns="32004" rIns="64008" bIns="32004" rtlCol="0" anchor="ctr"/>
          <a:lstStyle/>
          <a:p>
            <a:pPr algn="ctr"/>
            <a:r>
              <a:rPr lang="en-US" dirty="0" smtClean="0"/>
              <a:t>Bioinformatics</a:t>
            </a:r>
            <a:br>
              <a:rPr lang="en-US" dirty="0" smtClean="0"/>
            </a:br>
            <a:r>
              <a:rPr lang="en-US" dirty="0" smtClean="0"/>
              <a:t>Geoscience</a:t>
            </a:r>
          </a:p>
          <a:p>
            <a:pPr algn="ctr"/>
            <a:r>
              <a:rPr lang="en-US" dirty="0" smtClean="0"/>
              <a:t>Information Retrieval</a:t>
            </a:r>
            <a:endParaRPr lang="en-US" dirty="0"/>
          </a:p>
        </p:txBody>
      </p:sp>
      <p:sp>
        <p:nvSpPr>
          <p:cNvPr id="16" name="Rectangle 15"/>
          <p:cNvSpPr/>
          <p:nvPr/>
        </p:nvSpPr>
        <p:spPr>
          <a:xfrm>
            <a:off x="1524000" y="4528343"/>
            <a:ext cx="7381875" cy="361157"/>
          </a:xfrm>
          <a:prstGeom prst="rect">
            <a:avLst/>
          </a:prstGeom>
        </p:spPr>
        <p:style>
          <a:lnRef idx="1">
            <a:schemeClr val="accent5"/>
          </a:lnRef>
          <a:fillRef idx="2">
            <a:schemeClr val="accent5"/>
          </a:fillRef>
          <a:effectRef idx="1">
            <a:schemeClr val="accent5"/>
          </a:effectRef>
          <a:fontRef idx="minor">
            <a:schemeClr val="dk1"/>
          </a:fontRef>
        </p:style>
        <p:txBody>
          <a:bodyPr lIns="64008" tIns="32004" rIns="64008" bIns="32004" rtlCol="0" anchor="ctr"/>
          <a:lstStyle/>
          <a:p>
            <a:pPr algn="ctr"/>
            <a:r>
              <a:rPr lang="en-US" dirty="0" err="1" smtClean="0"/>
              <a:t>xCAT</a:t>
            </a:r>
            <a:r>
              <a:rPr lang="en-US" dirty="0" smtClean="0"/>
              <a:t> Infrastructure</a:t>
            </a:r>
            <a:endParaRPr lang="en-US" dirty="0"/>
          </a:p>
        </p:txBody>
      </p:sp>
      <p:sp>
        <p:nvSpPr>
          <p:cNvPr id="18" name="Rectangle 17"/>
          <p:cNvSpPr/>
          <p:nvPr/>
        </p:nvSpPr>
        <p:spPr>
          <a:xfrm>
            <a:off x="3286125" y="4000500"/>
            <a:ext cx="1905000" cy="444500"/>
          </a:xfrm>
          <a:prstGeom prst="rect">
            <a:avLst/>
          </a:prstGeom>
        </p:spPr>
        <p:style>
          <a:lnRef idx="1">
            <a:schemeClr val="dk1"/>
          </a:lnRef>
          <a:fillRef idx="2">
            <a:schemeClr val="dk1"/>
          </a:fillRef>
          <a:effectRef idx="1">
            <a:schemeClr val="dk1"/>
          </a:effectRef>
          <a:fontRef idx="minor">
            <a:schemeClr val="dk1"/>
          </a:fontRef>
        </p:style>
        <p:txBody>
          <a:bodyPr lIns="64008" tIns="32004" rIns="64008" bIns="32004" rtlCol="0" anchor="ctr"/>
          <a:lstStyle/>
          <a:p>
            <a:pPr algn="ctr"/>
            <a:r>
              <a:rPr lang="en-US" dirty="0" smtClean="0"/>
              <a:t>Xen Virtualization</a:t>
            </a:r>
            <a:endParaRPr lang="en-US" dirty="0"/>
          </a:p>
        </p:txBody>
      </p:sp>
      <p:sp>
        <p:nvSpPr>
          <p:cNvPr id="20" name="Left Brace 19"/>
          <p:cNvSpPr/>
          <p:nvPr/>
        </p:nvSpPr>
        <p:spPr>
          <a:xfrm>
            <a:off x="1333501" y="1524000"/>
            <a:ext cx="120894" cy="698500"/>
          </a:xfrm>
          <a:prstGeom prst="leftBrace">
            <a:avLst/>
          </a:prstGeom>
        </p:spPr>
        <p:style>
          <a:lnRef idx="3">
            <a:schemeClr val="accent3"/>
          </a:lnRef>
          <a:fillRef idx="0">
            <a:schemeClr val="accent3"/>
          </a:fillRef>
          <a:effectRef idx="2">
            <a:schemeClr val="accent3"/>
          </a:effectRef>
          <a:fontRef idx="minor">
            <a:schemeClr val="tx1"/>
          </a:fontRef>
        </p:style>
        <p:txBody>
          <a:bodyPr lIns="64008" tIns="32004" rIns="64008" bIns="32004" rtlCol="0" anchor="ctr"/>
          <a:lstStyle/>
          <a:p>
            <a:pPr algn="ctr"/>
            <a:endParaRPr lang="en-US"/>
          </a:p>
        </p:txBody>
      </p:sp>
      <p:sp>
        <p:nvSpPr>
          <p:cNvPr id="21" name="TextBox 20"/>
          <p:cNvSpPr txBox="1"/>
          <p:nvPr/>
        </p:nvSpPr>
        <p:spPr>
          <a:xfrm>
            <a:off x="721" y="1651000"/>
            <a:ext cx="1421543" cy="341632"/>
          </a:xfrm>
          <a:prstGeom prst="rect">
            <a:avLst/>
          </a:prstGeom>
          <a:noFill/>
        </p:spPr>
        <p:txBody>
          <a:bodyPr wrap="square" lIns="64008" tIns="32004" rIns="64008" bIns="32004" rtlCol="0">
            <a:spAutoFit/>
          </a:bodyPr>
          <a:lstStyle/>
          <a:p>
            <a:r>
              <a:rPr lang="en-US" dirty="0" smtClean="0"/>
              <a:t>Applications</a:t>
            </a:r>
            <a:endParaRPr lang="en-US" dirty="0"/>
          </a:p>
        </p:txBody>
      </p:sp>
      <p:sp>
        <p:nvSpPr>
          <p:cNvPr id="22" name="Left Brace 21"/>
          <p:cNvSpPr/>
          <p:nvPr/>
        </p:nvSpPr>
        <p:spPr>
          <a:xfrm>
            <a:off x="1381125" y="2540000"/>
            <a:ext cx="95250" cy="571500"/>
          </a:xfrm>
          <a:prstGeom prst="leftBrace">
            <a:avLst/>
          </a:prstGeom>
        </p:spPr>
        <p:style>
          <a:lnRef idx="3">
            <a:schemeClr val="accent3"/>
          </a:lnRef>
          <a:fillRef idx="0">
            <a:schemeClr val="accent3"/>
          </a:fillRef>
          <a:effectRef idx="2">
            <a:schemeClr val="accent3"/>
          </a:effectRef>
          <a:fontRef idx="minor">
            <a:schemeClr val="tx1"/>
          </a:fontRef>
        </p:style>
        <p:txBody>
          <a:bodyPr lIns="64008" tIns="32004" rIns="64008" bIns="32004" rtlCol="0" anchor="ctr"/>
          <a:lstStyle/>
          <a:p>
            <a:pPr algn="ctr"/>
            <a:endParaRPr lang="en-US"/>
          </a:p>
        </p:txBody>
      </p:sp>
      <p:sp>
        <p:nvSpPr>
          <p:cNvPr id="23" name="TextBox 22"/>
          <p:cNvSpPr txBox="1"/>
          <p:nvPr/>
        </p:nvSpPr>
        <p:spPr>
          <a:xfrm>
            <a:off x="172948" y="2603501"/>
            <a:ext cx="1128016" cy="341632"/>
          </a:xfrm>
          <a:prstGeom prst="rect">
            <a:avLst/>
          </a:prstGeom>
          <a:noFill/>
        </p:spPr>
        <p:txBody>
          <a:bodyPr wrap="square" lIns="64008" tIns="32004" rIns="64008" bIns="32004" rtlCol="0">
            <a:spAutoFit/>
          </a:bodyPr>
          <a:lstStyle/>
          <a:p>
            <a:r>
              <a:rPr lang="en-US" dirty="0" smtClean="0"/>
              <a:t>Runtimes</a:t>
            </a:r>
            <a:endParaRPr lang="en-US" dirty="0"/>
          </a:p>
        </p:txBody>
      </p:sp>
      <p:sp>
        <p:nvSpPr>
          <p:cNvPr id="24" name="Left Brace 23"/>
          <p:cNvSpPr/>
          <p:nvPr/>
        </p:nvSpPr>
        <p:spPr>
          <a:xfrm>
            <a:off x="1381125" y="3302000"/>
            <a:ext cx="95250" cy="1524000"/>
          </a:xfrm>
          <a:prstGeom prst="leftBrace">
            <a:avLst/>
          </a:prstGeom>
        </p:spPr>
        <p:style>
          <a:lnRef idx="3">
            <a:schemeClr val="accent3"/>
          </a:lnRef>
          <a:fillRef idx="0">
            <a:schemeClr val="accent3"/>
          </a:fillRef>
          <a:effectRef idx="2">
            <a:schemeClr val="accent3"/>
          </a:effectRef>
          <a:fontRef idx="minor">
            <a:schemeClr val="tx1"/>
          </a:fontRef>
        </p:style>
        <p:txBody>
          <a:bodyPr lIns="64008" tIns="32004" rIns="64008" bIns="32004" rtlCol="0" anchor="ctr"/>
          <a:lstStyle/>
          <a:p>
            <a:pPr algn="ctr"/>
            <a:endParaRPr lang="en-US"/>
          </a:p>
        </p:txBody>
      </p:sp>
      <p:sp>
        <p:nvSpPr>
          <p:cNvPr id="25" name="TextBox 24"/>
          <p:cNvSpPr txBox="1"/>
          <p:nvPr/>
        </p:nvSpPr>
        <p:spPr>
          <a:xfrm>
            <a:off x="1" y="3683000"/>
            <a:ext cx="1428750" cy="618631"/>
          </a:xfrm>
          <a:prstGeom prst="rect">
            <a:avLst/>
          </a:prstGeom>
          <a:noFill/>
        </p:spPr>
        <p:txBody>
          <a:bodyPr wrap="square" lIns="64008" tIns="32004" rIns="64008" bIns="32004" rtlCol="0">
            <a:spAutoFit/>
          </a:bodyPr>
          <a:lstStyle/>
          <a:p>
            <a:pPr algn="ctr"/>
            <a:r>
              <a:rPr lang="en-US" dirty="0" smtClean="0"/>
              <a:t>Infrastructure software</a:t>
            </a:r>
          </a:p>
        </p:txBody>
      </p:sp>
      <p:sp>
        <p:nvSpPr>
          <p:cNvPr id="26" name="Left Brace 25"/>
          <p:cNvSpPr/>
          <p:nvPr/>
        </p:nvSpPr>
        <p:spPr>
          <a:xfrm>
            <a:off x="1381125" y="4953000"/>
            <a:ext cx="95250" cy="444500"/>
          </a:xfrm>
          <a:prstGeom prst="leftBrace">
            <a:avLst/>
          </a:prstGeom>
        </p:spPr>
        <p:style>
          <a:lnRef idx="3">
            <a:schemeClr val="accent3"/>
          </a:lnRef>
          <a:fillRef idx="0">
            <a:schemeClr val="accent3"/>
          </a:fillRef>
          <a:effectRef idx="2">
            <a:schemeClr val="accent3"/>
          </a:effectRef>
          <a:fontRef idx="minor">
            <a:schemeClr val="tx1"/>
          </a:fontRef>
        </p:style>
        <p:txBody>
          <a:bodyPr lIns="64008" tIns="32004" rIns="64008" bIns="32004" rtlCol="0" anchor="ctr"/>
          <a:lstStyle/>
          <a:p>
            <a:pPr algn="ctr"/>
            <a:endParaRPr lang="en-US"/>
          </a:p>
        </p:txBody>
      </p:sp>
      <p:sp>
        <p:nvSpPr>
          <p:cNvPr id="28" name="TextBox 27"/>
          <p:cNvSpPr txBox="1"/>
          <p:nvPr/>
        </p:nvSpPr>
        <p:spPr>
          <a:xfrm>
            <a:off x="121605" y="4889501"/>
            <a:ext cx="1165206" cy="341632"/>
          </a:xfrm>
          <a:prstGeom prst="rect">
            <a:avLst/>
          </a:prstGeom>
          <a:noFill/>
        </p:spPr>
        <p:txBody>
          <a:bodyPr wrap="square" lIns="64008" tIns="32004" rIns="64008" bIns="32004" rtlCol="0">
            <a:spAutoFit/>
          </a:bodyPr>
          <a:lstStyle/>
          <a:p>
            <a:r>
              <a:rPr lang="en-US" dirty="0" smtClean="0"/>
              <a:t>Hardware</a:t>
            </a:r>
            <a:endParaRPr lang="en-US" dirty="0"/>
          </a:p>
        </p:txBody>
      </p:sp>
      <p:sp>
        <p:nvSpPr>
          <p:cNvPr id="27" name="Rectangle 26"/>
          <p:cNvSpPr/>
          <p:nvPr/>
        </p:nvSpPr>
        <p:spPr>
          <a:xfrm>
            <a:off x="7000875" y="3302001"/>
            <a:ext cx="1905000" cy="670719"/>
          </a:xfrm>
          <a:prstGeom prst="rect">
            <a:avLst/>
          </a:prstGeom>
        </p:spPr>
        <p:style>
          <a:lnRef idx="1">
            <a:schemeClr val="accent3"/>
          </a:lnRef>
          <a:fillRef idx="2">
            <a:schemeClr val="accent3"/>
          </a:fillRef>
          <a:effectRef idx="1">
            <a:schemeClr val="accent3"/>
          </a:effectRef>
          <a:fontRef idx="minor">
            <a:schemeClr val="dk1"/>
          </a:fontRef>
        </p:style>
        <p:txBody>
          <a:bodyPr lIns="64008" tIns="32004" rIns="64008" bIns="32004" rtlCol="0" anchor="ctr"/>
          <a:lstStyle/>
          <a:p>
            <a:pPr algn="ctr"/>
            <a:r>
              <a:rPr lang="en-US" dirty="0" smtClean="0"/>
              <a:t>Windows Server 2008 HPC</a:t>
            </a:r>
            <a:endParaRPr lang="en-US" dirty="0"/>
          </a:p>
        </p:txBody>
      </p:sp>
      <p:sp>
        <p:nvSpPr>
          <p:cNvPr id="30" name="Title 3"/>
          <p:cNvSpPr txBox="1">
            <a:spLocks/>
          </p:cNvSpPr>
          <p:nvPr/>
        </p:nvSpPr>
        <p:spPr>
          <a:xfrm>
            <a:off x="381000" y="152400"/>
            <a:ext cx="8763000" cy="952499"/>
          </a:xfrm>
          <a:prstGeom prst="rect">
            <a:avLst/>
          </a:prstGeom>
        </p:spPr>
        <p:txBody>
          <a:bodyPr vert="horz" lIns="91435" tIns="45718" rIns="91435" bIns="45718" rtlCol="0" anchor="ctr">
            <a:normAutofit fontScale="77500" lnSpcReduction="20000"/>
          </a:bodyPr>
          <a:lstStyle/>
          <a:p>
            <a:pPr algn="ctr" defTabSz="914354">
              <a:spcBef>
                <a:spcPct val="0"/>
              </a:spcBef>
              <a:defRPr/>
            </a:pPr>
            <a:r>
              <a:rPr lang="en-US" sz="4400" b="1" dirty="0" smtClean="0">
                <a:latin typeface="+mj-lt"/>
                <a:ea typeface="+mj-ea"/>
                <a:cs typeface="+mj-cs"/>
              </a:rPr>
              <a:t>Science Cloud (Dynamic Virtual Cluster</a:t>
            </a:r>
            <a:r>
              <a:rPr lang="en-US" sz="4400" b="1" smtClean="0">
                <a:latin typeface="+mj-lt"/>
                <a:ea typeface="+mj-ea"/>
                <a:cs typeface="+mj-cs"/>
              </a:rPr>
              <a:t>) </a:t>
            </a:r>
            <a:br>
              <a:rPr lang="en-US" sz="4400" b="1" smtClean="0">
                <a:latin typeface="+mj-lt"/>
                <a:ea typeface="+mj-ea"/>
                <a:cs typeface="+mj-cs"/>
              </a:rPr>
            </a:br>
            <a:r>
              <a:rPr lang="en-US" sz="4400" b="1" smtClean="0">
                <a:latin typeface="+mj-lt"/>
                <a:ea typeface="+mj-ea"/>
                <a:cs typeface="+mj-cs"/>
              </a:rPr>
              <a:t>Data Analysis Architecture</a:t>
            </a:r>
            <a:endParaRPr lang="en-US" sz="4400" b="1" dirty="0">
              <a:latin typeface="+mj-lt"/>
              <a:ea typeface="+mj-ea"/>
              <a:cs typeface="+mj-cs"/>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D802C606-098A-47A5-B85F-3A7240FEB223}" type="slidenum">
              <a:rPr lang="en-US" smtClean="0"/>
              <a:pPr>
                <a:defRPr/>
              </a:pPr>
              <a:t>31</a:t>
            </a:fld>
            <a:endParaRPr lang="en-US"/>
          </a:p>
        </p:txBody>
      </p:sp>
      <p:sp>
        <p:nvSpPr>
          <p:cNvPr id="343" name="TextBox 342"/>
          <p:cNvSpPr txBox="1"/>
          <p:nvPr/>
        </p:nvSpPr>
        <p:spPr>
          <a:xfrm>
            <a:off x="1524000" y="5943600"/>
            <a:ext cx="4258602" cy="461665"/>
          </a:xfrm>
          <a:prstGeom prst="rect">
            <a:avLst/>
          </a:prstGeom>
          <a:noFill/>
        </p:spPr>
        <p:txBody>
          <a:bodyPr wrap="none" rtlCol="0">
            <a:spAutoFit/>
          </a:bodyPr>
          <a:lstStyle/>
          <a:p>
            <a:pPr algn="l"/>
            <a:r>
              <a:rPr lang="en-US" sz="2400" dirty="0" smtClean="0">
                <a:solidFill>
                  <a:srgbClr val="0070C0"/>
                </a:solidFill>
              </a:rPr>
              <a:t>Dryad</a:t>
            </a:r>
            <a:r>
              <a:rPr lang="en-US" sz="2400" dirty="0" smtClean="0">
                <a:solidFill>
                  <a:srgbClr val="FFFF00"/>
                </a:solidFill>
              </a:rPr>
              <a:t> </a:t>
            </a:r>
            <a:r>
              <a:rPr lang="en-US" sz="2400" dirty="0" smtClean="0"/>
              <a:t>supports general dataflow</a:t>
            </a:r>
            <a:endParaRPr lang="en-US" sz="2400" dirty="0"/>
          </a:p>
        </p:txBody>
      </p:sp>
      <p:grpSp>
        <p:nvGrpSpPr>
          <p:cNvPr id="2" name="Group 354"/>
          <p:cNvGrpSpPr/>
          <p:nvPr/>
        </p:nvGrpSpPr>
        <p:grpSpPr>
          <a:xfrm>
            <a:off x="1524000" y="1219200"/>
            <a:ext cx="2438400" cy="1469886"/>
            <a:chOff x="1524000" y="1219200"/>
            <a:chExt cx="2438400" cy="1469886"/>
          </a:xfrm>
        </p:grpSpPr>
        <p:sp>
          <p:nvSpPr>
            <p:cNvPr id="347" name="TextBox 346"/>
            <p:cNvSpPr txBox="1"/>
            <p:nvPr/>
          </p:nvSpPr>
          <p:spPr>
            <a:xfrm>
              <a:off x="1524000" y="1981200"/>
              <a:ext cx="2438400" cy="707886"/>
            </a:xfrm>
            <a:prstGeom prst="rect">
              <a:avLst/>
            </a:prstGeom>
            <a:solidFill>
              <a:schemeClr val="accent5">
                <a:lumMod val="40000"/>
                <a:lumOff val="60000"/>
              </a:schemeClr>
            </a:solidFill>
            <a:ln w="3175">
              <a:solidFill>
                <a:schemeClr val="accent1"/>
              </a:solidFill>
            </a:ln>
          </p:spPr>
          <p:txBody>
            <a:bodyPr>
              <a:spAutoFit/>
            </a:bodyPr>
            <a:lstStyle/>
            <a:p>
              <a:pPr algn="ctr" fontAlgn="auto">
                <a:spcBef>
                  <a:spcPts val="0"/>
                </a:spcBef>
                <a:spcAft>
                  <a:spcPts val="0"/>
                </a:spcAft>
                <a:defRPr/>
              </a:pPr>
              <a:r>
                <a:rPr lang="en-US" sz="2000" dirty="0">
                  <a:solidFill>
                    <a:srgbClr val="000000"/>
                  </a:solidFill>
                  <a:latin typeface="+mn-lt"/>
                </a:rPr>
                <a:t>reduce(key, list&lt;value&gt;)</a:t>
              </a:r>
            </a:p>
          </p:txBody>
        </p:sp>
        <p:sp>
          <p:nvSpPr>
            <p:cNvPr id="348" name="Right Arrow 347"/>
            <p:cNvSpPr/>
            <p:nvPr/>
          </p:nvSpPr>
          <p:spPr>
            <a:xfrm rot="5400000">
              <a:off x="2514600" y="1600200"/>
              <a:ext cx="381000" cy="381000"/>
            </a:xfrm>
            <a:prstGeom prst="rightArrow">
              <a:avLst/>
            </a:prstGeom>
            <a:solidFill>
              <a:schemeClr val="accent3">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solidFill>
                  <a:srgbClr val="000000"/>
                </a:solidFill>
              </a:endParaRPr>
            </a:p>
          </p:txBody>
        </p:sp>
        <p:sp>
          <p:nvSpPr>
            <p:cNvPr id="349" name="TextBox 348"/>
            <p:cNvSpPr txBox="1"/>
            <p:nvPr/>
          </p:nvSpPr>
          <p:spPr>
            <a:xfrm>
              <a:off x="1524000" y="1219200"/>
              <a:ext cx="2438400" cy="400110"/>
            </a:xfrm>
            <a:prstGeom prst="rect">
              <a:avLst/>
            </a:prstGeom>
            <a:solidFill>
              <a:schemeClr val="accent5">
                <a:lumMod val="40000"/>
                <a:lumOff val="60000"/>
              </a:schemeClr>
            </a:solidFill>
            <a:ln w="3175">
              <a:solidFill>
                <a:schemeClr val="accent1"/>
              </a:solidFill>
            </a:ln>
          </p:spPr>
          <p:txBody>
            <a:bodyPr>
              <a:spAutoFit/>
            </a:bodyPr>
            <a:lstStyle/>
            <a:p>
              <a:pPr algn="ctr" fontAlgn="auto">
                <a:spcBef>
                  <a:spcPts val="0"/>
                </a:spcBef>
                <a:spcAft>
                  <a:spcPts val="0"/>
                </a:spcAft>
                <a:defRPr/>
              </a:pPr>
              <a:r>
                <a:rPr lang="en-US" sz="2000" dirty="0">
                  <a:solidFill>
                    <a:srgbClr val="000000"/>
                  </a:solidFill>
                  <a:latin typeface="+mn-lt"/>
                </a:rPr>
                <a:t>map(key, value)</a:t>
              </a:r>
            </a:p>
          </p:txBody>
        </p:sp>
      </p:grpSp>
      <p:sp>
        <p:nvSpPr>
          <p:cNvPr id="352" name="TextBox 351"/>
          <p:cNvSpPr txBox="1"/>
          <p:nvPr/>
        </p:nvSpPr>
        <p:spPr>
          <a:xfrm>
            <a:off x="1219200" y="152400"/>
            <a:ext cx="4214615" cy="954107"/>
          </a:xfrm>
          <a:prstGeom prst="rect">
            <a:avLst/>
          </a:prstGeom>
          <a:noFill/>
        </p:spPr>
        <p:txBody>
          <a:bodyPr wrap="square" rtlCol="0">
            <a:spAutoFit/>
          </a:bodyPr>
          <a:lstStyle/>
          <a:p>
            <a:r>
              <a:rPr lang="en-US" sz="2800" dirty="0" smtClean="0">
                <a:solidFill>
                  <a:srgbClr val="0070C0"/>
                </a:solidFill>
              </a:rPr>
              <a:t>MapReduce</a:t>
            </a:r>
            <a:r>
              <a:rPr lang="en-US" sz="2800" dirty="0" smtClean="0"/>
              <a:t> implemented </a:t>
            </a:r>
          </a:p>
          <a:p>
            <a:r>
              <a:rPr lang="en-US" sz="2800" dirty="0" smtClean="0"/>
              <a:t>by </a:t>
            </a:r>
            <a:r>
              <a:rPr lang="en-US" sz="2800" dirty="0" smtClean="0">
                <a:solidFill>
                  <a:srgbClr val="0070C0"/>
                </a:solidFill>
              </a:rPr>
              <a:t>Hadoop</a:t>
            </a:r>
            <a:endParaRPr lang="en-US" sz="2800" dirty="0">
              <a:solidFill>
                <a:srgbClr val="0070C0"/>
              </a:solidFill>
            </a:endParaRPr>
          </a:p>
        </p:txBody>
      </p:sp>
      <p:sp>
        <p:nvSpPr>
          <p:cNvPr id="354" name="TextBox 353"/>
          <p:cNvSpPr txBox="1"/>
          <p:nvPr/>
        </p:nvSpPr>
        <p:spPr>
          <a:xfrm>
            <a:off x="457200" y="3124200"/>
            <a:ext cx="5105400" cy="1938992"/>
          </a:xfrm>
          <a:prstGeom prst="rect">
            <a:avLst/>
          </a:prstGeom>
          <a:noFill/>
        </p:spPr>
        <p:txBody>
          <a:bodyPr wrap="square" rtlCol="0">
            <a:spAutoFit/>
          </a:bodyPr>
          <a:lstStyle/>
          <a:p>
            <a:pPr algn="l"/>
            <a:r>
              <a:rPr lang="en-US" sz="2400" dirty="0" smtClean="0"/>
              <a:t>Example: </a:t>
            </a:r>
            <a:r>
              <a:rPr lang="en-US" sz="2400" dirty="0" smtClean="0">
                <a:solidFill>
                  <a:srgbClr val="0070C0"/>
                </a:solidFill>
              </a:rPr>
              <a:t>Word Histogram</a:t>
            </a:r>
          </a:p>
          <a:p>
            <a:pPr algn="l"/>
            <a:r>
              <a:rPr lang="en-US" sz="2400" dirty="0" smtClean="0"/>
              <a:t>Start with a set of words</a:t>
            </a:r>
          </a:p>
          <a:p>
            <a:pPr algn="l"/>
            <a:r>
              <a:rPr lang="en-US" sz="2400" dirty="0" smtClean="0"/>
              <a:t>Each </a:t>
            </a:r>
            <a:r>
              <a:rPr lang="en-US" sz="2400" dirty="0" smtClean="0">
                <a:solidFill>
                  <a:srgbClr val="0070C0"/>
                </a:solidFill>
              </a:rPr>
              <a:t>map</a:t>
            </a:r>
            <a:r>
              <a:rPr lang="en-US" sz="2400" dirty="0" smtClean="0"/>
              <a:t> task counts number of occurrences in each data partition</a:t>
            </a:r>
          </a:p>
          <a:p>
            <a:pPr algn="l"/>
            <a:r>
              <a:rPr lang="en-US" sz="2400" dirty="0" smtClean="0">
                <a:solidFill>
                  <a:srgbClr val="0070C0"/>
                </a:solidFill>
              </a:rPr>
              <a:t>Reduce</a:t>
            </a:r>
            <a:r>
              <a:rPr lang="en-US" sz="2400" dirty="0" smtClean="0"/>
              <a:t> phase adds these counts</a:t>
            </a:r>
            <a:endParaRPr lang="en-US" sz="2400" dirty="0"/>
          </a:p>
        </p:txBody>
      </p:sp>
      <p:cxnSp>
        <p:nvCxnSpPr>
          <p:cNvPr id="357" name="Straight Arrow Connector 356"/>
          <p:cNvCxnSpPr/>
          <p:nvPr/>
        </p:nvCxnSpPr>
        <p:spPr bwMode="auto">
          <a:xfrm>
            <a:off x="2895600" y="6553200"/>
            <a:ext cx="2743200" cy="1588"/>
          </a:xfrm>
          <a:prstGeom prst="straightConnector1">
            <a:avLst/>
          </a:prstGeom>
          <a:noFill/>
          <a:ln w="38100" cap="flat" cmpd="sng" algn="ctr">
            <a:solidFill>
              <a:schemeClr val="tx1"/>
            </a:solidFill>
            <a:prstDash val="sysDash"/>
            <a:round/>
            <a:headEnd type="none" w="med" len="med"/>
            <a:tailEnd type="arrow"/>
          </a:ln>
          <a:effectLst/>
        </p:spPr>
      </p:cxnSp>
      <p:sp>
        <p:nvSpPr>
          <p:cNvPr id="689" name="Rectangle 688"/>
          <p:cNvSpPr/>
          <p:nvPr/>
        </p:nvSpPr>
        <p:spPr bwMode="auto">
          <a:xfrm>
            <a:off x="6172200" y="0"/>
            <a:ext cx="2971800" cy="6858000"/>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smtClean="0">
              <a:ln>
                <a:noFill/>
              </a:ln>
              <a:solidFill>
                <a:srgbClr val="FFFFFF"/>
              </a:solidFill>
              <a:effectLst/>
              <a:uLnTx/>
              <a:uFillTx/>
              <a:latin typeface="Times New Roman" pitchFamily="18" charset="0"/>
              <a:ea typeface="+mn-ea"/>
              <a:cs typeface="+mn-cs"/>
            </a:endParaRPr>
          </a:p>
        </p:txBody>
      </p:sp>
      <p:grpSp>
        <p:nvGrpSpPr>
          <p:cNvPr id="3" name="Group 1422"/>
          <p:cNvGrpSpPr>
            <a:grpSpLocks/>
          </p:cNvGrpSpPr>
          <p:nvPr/>
        </p:nvGrpSpPr>
        <p:grpSpPr bwMode="auto">
          <a:xfrm>
            <a:off x="6248400" y="152400"/>
            <a:ext cx="2794000" cy="6445250"/>
            <a:chOff x="3936" y="96"/>
            <a:chExt cx="1760" cy="4060"/>
          </a:xfrm>
        </p:grpSpPr>
        <p:sp>
          <p:nvSpPr>
            <p:cNvPr id="691" name="AutoShape 7"/>
            <p:cNvSpPr>
              <a:spLocks noChangeAspect="1" noChangeArrowheads="1" noTextEdit="1"/>
            </p:cNvSpPr>
            <p:nvPr/>
          </p:nvSpPr>
          <p:spPr bwMode="auto">
            <a:xfrm>
              <a:off x="4032" y="144"/>
              <a:ext cx="1640" cy="3968"/>
            </a:xfrm>
            <a:prstGeom prst="rect">
              <a:avLst/>
            </a:prstGeom>
            <a:noFill/>
            <a:ln w="9525">
              <a:noFill/>
              <a:miter lim="800000"/>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692" name="Line 9"/>
            <p:cNvSpPr>
              <a:spLocks noChangeShapeType="1"/>
            </p:cNvSpPr>
            <p:nvPr/>
          </p:nvSpPr>
          <p:spPr bwMode="auto">
            <a:xfrm flipH="1" flipV="1">
              <a:off x="4605" y="2663"/>
              <a:ext cx="534" cy="453"/>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693" name="Freeform 10"/>
            <p:cNvSpPr>
              <a:spLocks/>
            </p:cNvSpPr>
            <p:nvPr/>
          </p:nvSpPr>
          <p:spPr bwMode="auto">
            <a:xfrm>
              <a:off x="4525" y="2598"/>
              <a:ext cx="123" cy="110"/>
            </a:xfrm>
            <a:custGeom>
              <a:avLst/>
              <a:gdLst>
                <a:gd name="T0" fmla="*/ 44 w 130"/>
                <a:gd name="T1" fmla="*/ 58 h 118"/>
                <a:gd name="T2" fmla="*/ 44 w 130"/>
                <a:gd name="T3" fmla="*/ 58 h 118"/>
                <a:gd name="T4" fmla="*/ 62 w 130"/>
                <a:gd name="T5" fmla="*/ 90 h 118"/>
                <a:gd name="T6" fmla="*/ 78 w 130"/>
                <a:gd name="T7" fmla="*/ 118 h 118"/>
                <a:gd name="T8" fmla="*/ 130 w 130"/>
                <a:gd name="T9" fmla="*/ 58 h 118"/>
                <a:gd name="T10" fmla="*/ 130 w 130"/>
                <a:gd name="T11" fmla="*/ 58 h 118"/>
                <a:gd name="T12" fmla="*/ 104 w 130"/>
                <a:gd name="T13" fmla="*/ 48 h 118"/>
                <a:gd name="T14" fmla="*/ 66 w 130"/>
                <a:gd name="T15" fmla="*/ 34 h 118"/>
                <a:gd name="T16" fmla="*/ 66 w 130"/>
                <a:gd name="T17" fmla="*/ 34 h 118"/>
                <a:gd name="T18" fmla="*/ 28 w 130"/>
                <a:gd name="T19" fmla="*/ 16 h 118"/>
                <a:gd name="T20" fmla="*/ 0 w 130"/>
                <a:gd name="T21" fmla="*/ 0 h 118"/>
                <a:gd name="T22" fmla="*/ 0 w 130"/>
                <a:gd name="T23" fmla="*/ 0 h 118"/>
                <a:gd name="T24" fmla="*/ 20 w 130"/>
                <a:gd name="T25" fmla="*/ 24 h 118"/>
                <a:gd name="T26" fmla="*/ 44 w 130"/>
                <a:gd name="T27" fmla="*/ 58 h 118"/>
                <a:gd name="T28" fmla="*/ 44 w 130"/>
                <a:gd name="T29" fmla="*/ 58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0"/>
                <a:gd name="T46" fmla="*/ 0 h 118"/>
                <a:gd name="T47" fmla="*/ 130 w 130"/>
                <a:gd name="T48" fmla="*/ 11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0" h="118">
                  <a:moveTo>
                    <a:pt x="44" y="58"/>
                  </a:moveTo>
                  <a:lnTo>
                    <a:pt x="44" y="58"/>
                  </a:lnTo>
                  <a:lnTo>
                    <a:pt x="62" y="90"/>
                  </a:lnTo>
                  <a:lnTo>
                    <a:pt x="78" y="118"/>
                  </a:lnTo>
                  <a:lnTo>
                    <a:pt x="130" y="58"/>
                  </a:lnTo>
                  <a:lnTo>
                    <a:pt x="104" y="48"/>
                  </a:lnTo>
                  <a:lnTo>
                    <a:pt x="66" y="34"/>
                  </a:lnTo>
                  <a:lnTo>
                    <a:pt x="28" y="16"/>
                  </a:lnTo>
                  <a:lnTo>
                    <a:pt x="0" y="0"/>
                  </a:lnTo>
                  <a:lnTo>
                    <a:pt x="20" y="24"/>
                  </a:lnTo>
                  <a:lnTo>
                    <a:pt x="44" y="58"/>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694" name="Line 11"/>
            <p:cNvSpPr>
              <a:spLocks noChangeShapeType="1"/>
            </p:cNvSpPr>
            <p:nvPr/>
          </p:nvSpPr>
          <p:spPr bwMode="auto">
            <a:xfrm flipH="1" flipV="1">
              <a:off x="4809" y="2581"/>
              <a:ext cx="360" cy="498"/>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695" name="Freeform 12"/>
            <p:cNvSpPr>
              <a:spLocks/>
            </p:cNvSpPr>
            <p:nvPr/>
          </p:nvSpPr>
          <p:spPr bwMode="auto">
            <a:xfrm>
              <a:off x="4748" y="2499"/>
              <a:ext cx="106" cy="125"/>
            </a:xfrm>
            <a:custGeom>
              <a:avLst/>
              <a:gdLst>
                <a:gd name="T0" fmla="*/ 28 w 112"/>
                <a:gd name="T1" fmla="*/ 68 h 134"/>
                <a:gd name="T2" fmla="*/ 28 w 112"/>
                <a:gd name="T3" fmla="*/ 68 h 134"/>
                <a:gd name="T4" fmla="*/ 38 w 112"/>
                <a:gd name="T5" fmla="*/ 102 h 134"/>
                <a:gd name="T6" fmla="*/ 46 w 112"/>
                <a:gd name="T7" fmla="*/ 134 h 134"/>
                <a:gd name="T8" fmla="*/ 112 w 112"/>
                <a:gd name="T9" fmla="*/ 86 h 134"/>
                <a:gd name="T10" fmla="*/ 112 w 112"/>
                <a:gd name="T11" fmla="*/ 86 h 134"/>
                <a:gd name="T12" fmla="*/ 88 w 112"/>
                <a:gd name="T13" fmla="*/ 72 h 134"/>
                <a:gd name="T14" fmla="*/ 54 w 112"/>
                <a:gd name="T15" fmla="*/ 48 h 134"/>
                <a:gd name="T16" fmla="*/ 54 w 112"/>
                <a:gd name="T17" fmla="*/ 48 h 134"/>
                <a:gd name="T18" fmla="*/ 22 w 112"/>
                <a:gd name="T19" fmla="*/ 22 h 134"/>
                <a:gd name="T20" fmla="*/ 0 w 112"/>
                <a:gd name="T21" fmla="*/ 0 h 134"/>
                <a:gd name="T22" fmla="*/ 0 w 112"/>
                <a:gd name="T23" fmla="*/ 0 h 134"/>
                <a:gd name="T24" fmla="*/ 14 w 112"/>
                <a:gd name="T25" fmla="*/ 28 h 134"/>
                <a:gd name="T26" fmla="*/ 28 w 112"/>
                <a:gd name="T27" fmla="*/ 68 h 134"/>
                <a:gd name="T28" fmla="*/ 28 w 112"/>
                <a:gd name="T29" fmla="*/ 68 h 1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2"/>
                <a:gd name="T46" fmla="*/ 0 h 134"/>
                <a:gd name="T47" fmla="*/ 112 w 112"/>
                <a:gd name="T48" fmla="*/ 134 h 1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2" h="134">
                  <a:moveTo>
                    <a:pt x="28" y="68"/>
                  </a:moveTo>
                  <a:lnTo>
                    <a:pt x="28" y="68"/>
                  </a:lnTo>
                  <a:lnTo>
                    <a:pt x="38" y="102"/>
                  </a:lnTo>
                  <a:lnTo>
                    <a:pt x="46" y="134"/>
                  </a:lnTo>
                  <a:lnTo>
                    <a:pt x="112" y="86"/>
                  </a:lnTo>
                  <a:lnTo>
                    <a:pt x="88" y="72"/>
                  </a:lnTo>
                  <a:lnTo>
                    <a:pt x="54" y="48"/>
                  </a:lnTo>
                  <a:lnTo>
                    <a:pt x="22" y="22"/>
                  </a:lnTo>
                  <a:lnTo>
                    <a:pt x="0" y="0"/>
                  </a:lnTo>
                  <a:lnTo>
                    <a:pt x="14" y="28"/>
                  </a:lnTo>
                  <a:lnTo>
                    <a:pt x="28" y="68"/>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696" name="Line 13"/>
            <p:cNvSpPr>
              <a:spLocks noChangeShapeType="1"/>
            </p:cNvSpPr>
            <p:nvPr/>
          </p:nvSpPr>
          <p:spPr bwMode="auto">
            <a:xfrm flipH="1" flipV="1">
              <a:off x="5005" y="2589"/>
              <a:ext cx="217" cy="453"/>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697" name="Freeform 14"/>
            <p:cNvSpPr>
              <a:spLocks/>
            </p:cNvSpPr>
            <p:nvPr/>
          </p:nvSpPr>
          <p:spPr bwMode="auto">
            <a:xfrm>
              <a:off x="4960" y="2497"/>
              <a:ext cx="90" cy="131"/>
            </a:xfrm>
            <a:custGeom>
              <a:avLst/>
              <a:gdLst>
                <a:gd name="T0" fmla="*/ 16 w 96"/>
                <a:gd name="T1" fmla="*/ 72 h 140"/>
                <a:gd name="T2" fmla="*/ 16 w 96"/>
                <a:gd name="T3" fmla="*/ 72 h 140"/>
                <a:gd name="T4" fmla="*/ 20 w 96"/>
                <a:gd name="T5" fmla="*/ 108 h 140"/>
                <a:gd name="T6" fmla="*/ 22 w 96"/>
                <a:gd name="T7" fmla="*/ 140 h 140"/>
                <a:gd name="T8" fmla="*/ 96 w 96"/>
                <a:gd name="T9" fmla="*/ 106 h 140"/>
                <a:gd name="T10" fmla="*/ 96 w 96"/>
                <a:gd name="T11" fmla="*/ 106 h 140"/>
                <a:gd name="T12" fmla="*/ 74 w 96"/>
                <a:gd name="T13" fmla="*/ 88 h 140"/>
                <a:gd name="T14" fmla="*/ 46 w 96"/>
                <a:gd name="T15" fmla="*/ 58 h 140"/>
                <a:gd name="T16" fmla="*/ 46 w 96"/>
                <a:gd name="T17" fmla="*/ 58 h 140"/>
                <a:gd name="T18" fmla="*/ 20 w 96"/>
                <a:gd name="T19" fmla="*/ 26 h 140"/>
                <a:gd name="T20" fmla="*/ 0 w 96"/>
                <a:gd name="T21" fmla="*/ 0 h 140"/>
                <a:gd name="T22" fmla="*/ 0 w 96"/>
                <a:gd name="T23" fmla="*/ 0 h 140"/>
                <a:gd name="T24" fmla="*/ 8 w 96"/>
                <a:gd name="T25" fmla="*/ 30 h 140"/>
                <a:gd name="T26" fmla="*/ 16 w 96"/>
                <a:gd name="T27" fmla="*/ 72 h 140"/>
                <a:gd name="T28" fmla="*/ 16 w 96"/>
                <a:gd name="T29" fmla="*/ 72 h 1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6"/>
                <a:gd name="T46" fmla="*/ 0 h 140"/>
                <a:gd name="T47" fmla="*/ 96 w 96"/>
                <a:gd name="T48" fmla="*/ 140 h 1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6" h="140">
                  <a:moveTo>
                    <a:pt x="16" y="72"/>
                  </a:moveTo>
                  <a:lnTo>
                    <a:pt x="16" y="72"/>
                  </a:lnTo>
                  <a:lnTo>
                    <a:pt x="20" y="108"/>
                  </a:lnTo>
                  <a:lnTo>
                    <a:pt x="22" y="140"/>
                  </a:lnTo>
                  <a:lnTo>
                    <a:pt x="96" y="106"/>
                  </a:lnTo>
                  <a:lnTo>
                    <a:pt x="74" y="88"/>
                  </a:lnTo>
                  <a:lnTo>
                    <a:pt x="46" y="58"/>
                  </a:lnTo>
                  <a:lnTo>
                    <a:pt x="20" y="26"/>
                  </a:lnTo>
                  <a:lnTo>
                    <a:pt x="0" y="0"/>
                  </a:lnTo>
                  <a:lnTo>
                    <a:pt x="8" y="30"/>
                  </a:lnTo>
                  <a:lnTo>
                    <a:pt x="16" y="72"/>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698" name="Line 15"/>
            <p:cNvSpPr>
              <a:spLocks noChangeShapeType="1"/>
            </p:cNvSpPr>
            <p:nvPr/>
          </p:nvSpPr>
          <p:spPr bwMode="auto">
            <a:xfrm flipV="1">
              <a:off x="5260" y="2732"/>
              <a:ext cx="1" cy="302"/>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699" name="Freeform 16"/>
            <p:cNvSpPr>
              <a:spLocks/>
            </p:cNvSpPr>
            <p:nvPr/>
          </p:nvSpPr>
          <p:spPr bwMode="auto">
            <a:xfrm>
              <a:off x="5222" y="2631"/>
              <a:ext cx="76" cy="127"/>
            </a:xfrm>
            <a:custGeom>
              <a:avLst/>
              <a:gdLst>
                <a:gd name="T0" fmla="*/ 24 w 80"/>
                <a:gd name="T1" fmla="*/ 72 h 136"/>
                <a:gd name="T2" fmla="*/ 24 w 80"/>
                <a:gd name="T3" fmla="*/ 72 h 136"/>
                <a:gd name="T4" fmla="*/ 12 w 80"/>
                <a:gd name="T5" fmla="*/ 106 h 136"/>
                <a:gd name="T6" fmla="*/ 0 w 80"/>
                <a:gd name="T7" fmla="*/ 136 h 136"/>
                <a:gd name="T8" fmla="*/ 80 w 80"/>
                <a:gd name="T9" fmla="*/ 136 h 136"/>
                <a:gd name="T10" fmla="*/ 80 w 80"/>
                <a:gd name="T11" fmla="*/ 136 h 136"/>
                <a:gd name="T12" fmla="*/ 70 w 80"/>
                <a:gd name="T13" fmla="*/ 110 h 136"/>
                <a:gd name="T14" fmla="*/ 56 w 80"/>
                <a:gd name="T15" fmla="*/ 72 h 136"/>
                <a:gd name="T16" fmla="*/ 56 w 80"/>
                <a:gd name="T17" fmla="*/ 72 h 136"/>
                <a:gd name="T18" fmla="*/ 46 w 80"/>
                <a:gd name="T19" fmla="*/ 32 h 136"/>
                <a:gd name="T20" fmla="*/ 40 w 80"/>
                <a:gd name="T21" fmla="*/ 0 h 136"/>
                <a:gd name="T22" fmla="*/ 40 w 80"/>
                <a:gd name="T23" fmla="*/ 0 h 136"/>
                <a:gd name="T24" fmla="*/ 34 w 80"/>
                <a:gd name="T25" fmla="*/ 32 h 136"/>
                <a:gd name="T26" fmla="*/ 24 w 80"/>
                <a:gd name="T27" fmla="*/ 72 h 136"/>
                <a:gd name="T28" fmla="*/ 24 w 80"/>
                <a:gd name="T29" fmla="*/ 72 h 1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0"/>
                <a:gd name="T46" fmla="*/ 0 h 136"/>
                <a:gd name="T47" fmla="*/ 80 w 80"/>
                <a:gd name="T48" fmla="*/ 136 h 1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0" h="136">
                  <a:moveTo>
                    <a:pt x="24" y="72"/>
                  </a:moveTo>
                  <a:lnTo>
                    <a:pt x="24" y="72"/>
                  </a:lnTo>
                  <a:lnTo>
                    <a:pt x="12" y="106"/>
                  </a:lnTo>
                  <a:lnTo>
                    <a:pt x="0" y="136"/>
                  </a:lnTo>
                  <a:lnTo>
                    <a:pt x="80" y="136"/>
                  </a:lnTo>
                  <a:lnTo>
                    <a:pt x="70" y="110"/>
                  </a:lnTo>
                  <a:lnTo>
                    <a:pt x="56" y="72"/>
                  </a:lnTo>
                  <a:lnTo>
                    <a:pt x="46" y="32"/>
                  </a:lnTo>
                  <a:lnTo>
                    <a:pt x="40" y="0"/>
                  </a:lnTo>
                  <a:lnTo>
                    <a:pt x="34" y="32"/>
                  </a:lnTo>
                  <a:lnTo>
                    <a:pt x="24" y="72"/>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00" name="Line 17"/>
            <p:cNvSpPr>
              <a:spLocks noChangeShapeType="1"/>
            </p:cNvSpPr>
            <p:nvPr/>
          </p:nvSpPr>
          <p:spPr bwMode="auto">
            <a:xfrm flipV="1">
              <a:off x="4559" y="2663"/>
              <a:ext cx="535" cy="453"/>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01" name="Freeform 18"/>
            <p:cNvSpPr>
              <a:spLocks/>
            </p:cNvSpPr>
            <p:nvPr/>
          </p:nvSpPr>
          <p:spPr bwMode="auto">
            <a:xfrm>
              <a:off x="5050" y="2598"/>
              <a:ext cx="121" cy="110"/>
            </a:xfrm>
            <a:custGeom>
              <a:avLst/>
              <a:gdLst>
                <a:gd name="T0" fmla="*/ 64 w 128"/>
                <a:gd name="T1" fmla="*/ 34 h 118"/>
                <a:gd name="T2" fmla="*/ 64 w 128"/>
                <a:gd name="T3" fmla="*/ 34 h 118"/>
                <a:gd name="T4" fmla="*/ 30 w 128"/>
                <a:gd name="T5" fmla="*/ 46 h 118"/>
                <a:gd name="T6" fmla="*/ 0 w 128"/>
                <a:gd name="T7" fmla="*/ 58 h 118"/>
                <a:gd name="T8" fmla="*/ 52 w 128"/>
                <a:gd name="T9" fmla="*/ 118 h 118"/>
                <a:gd name="T10" fmla="*/ 52 w 128"/>
                <a:gd name="T11" fmla="*/ 118 h 118"/>
                <a:gd name="T12" fmla="*/ 64 w 128"/>
                <a:gd name="T13" fmla="*/ 94 h 118"/>
                <a:gd name="T14" fmla="*/ 86 w 128"/>
                <a:gd name="T15" fmla="*/ 58 h 118"/>
                <a:gd name="T16" fmla="*/ 86 w 128"/>
                <a:gd name="T17" fmla="*/ 58 h 118"/>
                <a:gd name="T18" fmla="*/ 108 w 128"/>
                <a:gd name="T19" fmla="*/ 24 h 118"/>
                <a:gd name="T20" fmla="*/ 128 w 128"/>
                <a:gd name="T21" fmla="*/ 0 h 118"/>
                <a:gd name="T22" fmla="*/ 128 w 128"/>
                <a:gd name="T23" fmla="*/ 0 h 118"/>
                <a:gd name="T24" fmla="*/ 102 w 128"/>
                <a:gd name="T25" fmla="*/ 16 h 118"/>
                <a:gd name="T26" fmla="*/ 64 w 128"/>
                <a:gd name="T27" fmla="*/ 34 h 118"/>
                <a:gd name="T28" fmla="*/ 64 w 128"/>
                <a:gd name="T29" fmla="*/ 34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8"/>
                <a:gd name="T46" fmla="*/ 0 h 118"/>
                <a:gd name="T47" fmla="*/ 128 w 128"/>
                <a:gd name="T48" fmla="*/ 11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8" h="118">
                  <a:moveTo>
                    <a:pt x="64" y="34"/>
                  </a:moveTo>
                  <a:lnTo>
                    <a:pt x="64" y="34"/>
                  </a:lnTo>
                  <a:lnTo>
                    <a:pt x="30" y="46"/>
                  </a:lnTo>
                  <a:lnTo>
                    <a:pt x="0" y="58"/>
                  </a:lnTo>
                  <a:lnTo>
                    <a:pt x="52" y="118"/>
                  </a:lnTo>
                  <a:lnTo>
                    <a:pt x="64" y="94"/>
                  </a:lnTo>
                  <a:lnTo>
                    <a:pt x="86" y="58"/>
                  </a:lnTo>
                  <a:lnTo>
                    <a:pt x="108" y="24"/>
                  </a:lnTo>
                  <a:lnTo>
                    <a:pt x="128" y="0"/>
                  </a:lnTo>
                  <a:lnTo>
                    <a:pt x="102" y="16"/>
                  </a:lnTo>
                  <a:lnTo>
                    <a:pt x="64" y="34"/>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02" name="Line 19"/>
            <p:cNvSpPr>
              <a:spLocks noChangeShapeType="1"/>
            </p:cNvSpPr>
            <p:nvPr/>
          </p:nvSpPr>
          <p:spPr bwMode="auto">
            <a:xfrm flipV="1">
              <a:off x="4537" y="2581"/>
              <a:ext cx="353" cy="490"/>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03" name="Freeform 20"/>
            <p:cNvSpPr>
              <a:spLocks/>
            </p:cNvSpPr>
            <p:nvPr/>
          </p:nvSpPr>
          <p:spPr bwMode="auto">
            <a:xfrm>
              <a:off x="4844" y="2499"/>
              <a:ext cx="106" cy="125"/>
            </a:xfrm>
            <a:custGeom>
              <a:avLst/>
              <a:gdLst>
                <a:gd name="T0" fmla="*/ 56 w 112"/>
                <a:gd name="T1" fmla="*/ 48 h 134"/>
                <a:gd name="T2" fmla="*/ 56 w 112"/>
                <a:gd name="T3" fmla="*/ 48 h 134"/>
                <a:gd name="T4" fmla="*/ 28 w 112"/>
                <a:gd name="T5" fmla="*/ 70 h 134"/>
                <a:gd name="T6" fmla="*/ 0 w 112"/>
                <a:gd name="T7" fmla="*/ 88 h 134"/>
                <a:gd name="T8" fmla="*/ 66 w 112"/>
                <a:gd name="T9" fmla="*/ 134 h 134"/>
                <a:gd name="T10" fmla="*/ 66 w 112"/>
                <a:gd name="T11" fmla="*/ 134 h 134"/>
                <a:gd name="T12" fmla="*/ 72 w 112"/>
                <a:gd name="T13" fmla="*/ 108 h 134"/>
                <a:gd name="T14" fmla="*/ 84 w 112"/>
                <a:gd name="T15" fmla="*/ 68 h 134"/>
                <a:gd name="T16" fmla="*/ 84 w 112"/>
                <a:gd name="T17" fmla="*/ 68 h 134"/>
                <a:gd name="T18" fmla="*/ 98 w 112"/>
                <a:gd name="T19" fmla="*/ 28 h 134"/>
                <a:gd name="T20" fmla="*/ 112 w 112"/>
                <a:gd name="T21" fmla="*/ 0 h 134"/>
                <a:gd name="T22" fmla="*/ 112 w 112"/>
                <a:gd name="T23" fmla="*/ 0 h 134"/>
                <a:gd name="T24" fmla="*/ 88 w 112"/>
                <a:gd name="T25" fmla="*/ 22 h 134"/>
                <a:gd name="T26" fmla="*/ 56 w 112"/>
                <a:gd name="T27" fmla="*/ 48 h 134"/>
                <a:gd name="T28" fmla="*/ 56 w 112"/>
                <a:gd name="T29" fmla="*/ 48 h 1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2"/>
                <a:gd name="T46" fmla="*/ 0 h 134"/>
                <a:gd name="T47" fmla="*/ 112 w 112"/>
                <a:gd name="T48" fmla="*/ 134 h 1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2" h="134">
                  <a:moveTo>
                    <a:pt x="56" y="48"/>
                  </a:moveTo>
                  <a:lnTo>
                    <a:pt x="56" y="48"/>
                  </a:lnTo>
                  <a:lnTo>
                    <a:pt x="28" y="70"/>
                  </a:lnTo>
                  <a:lnTo>
                    <a:pt x="0" y="88"/>
                  </a:lnTo>
                  <a:lnTo>
                    <a:pt x="66" y="134"/>
                  </a:lnTo>
                  <a:lnTo>
                    <a:pt x="72" y="108"/>
                  </a:lnTo>
                  <a:lnTo>
                    <a:pt x="84" y="68"/>
                  </a:lnTo>
                  <a:lnTo>
                    <a:pt x="98" y="28"/>
                  </a:lnTo>
                  <a:lnTo>
                    <a:pt x="112" y="0"/>
                  </a:lnTo>
                  <a:lnTo>
                    <a:pt x="88" y="22"/>
                  </a:lnTo>
                  <a:lnTo>
                    <a:pt x="56" y="48"/>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04" name="Line 21"/>
            <p:cNvSpPr>
              <a:spLocks noChangeShapeType="1"/>
            </p:cNvSpPr>
            <p:nvPr/>
          </p:nvSpPr>
          <p:spPr bwMode="auto">
            <a:xfrm flipV="1">
              <a:off x="4476" y="2589"/>
              <a:ext cx="217" cy="453"/>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05" name="Freeform 22"/>
            <p:cNvSpPr>
              <a:spLocks/>
            </p:cNvSpPr>
            <p:nvPr/>
          </p:nvSpPr>
          <p:spPr bwMode="auto">
            <a:xfrm>
              <a:off x="4648" y="2497"/>
              <a:ext cx="89" cy="131"/>
            </a:xfrm>
            <a:custGeom>
              <a:avLst/>
              <a:gdLst>
                <a:gd name="T0" fmla="*/ 50 w 94"/>
                <a:gd name="T1" fmla="*/ 58 h 140"/>
                <a:gd name="T2" fmla="*/ 50 w 94"/>
                <a:gd name="T3" fmla="*/ 58 h 140"/>
                <a:gd name="T4" fmla="*/ 24 w 94"/>
                <a:gd name="T5" fmla="*/ 84 h 140"/>
                <a:gd name="T6" fmla="*/ 0 w 94"/>
                <a:gd name="T7" fmla="*/ 106 h 140"/>
                <a:gd name="T8" fmla="*/ 72 w 94"/>
                <a:gd name="T9" fmla="*/ 140 h 140"/>
                <a:gd name="T10" fmla="*/ 72 w 94"/>
                <a:gd name="T11" fmla="*/ 140 h 140"/>
                <a:gd name="T12" fmla="*/ 74 w 94"/>
                <a:gd name="T13" fmla="*/ 114 h 140"/>
                <a:gd name="T14" fmla="*/ 80 w 94"/>
                <a:gd name="T15" fmla="*/ 72 h 140"/>
                <a:gd name="T16" fmla="*/ 80 w 94"/>
                <a:gd name="T17" fmla="*/ 72 h 140"/>
                <a:gd name="T18" fmla="*/ 86 w 94"/>
                <a:gd name="T19" fmla="*/ 32 h 140"/>
                <a:gd name="T20" fmla="*/ 94 w 94"/>
                <a:gd name="T21" fmla="*/ 0 h 140"/>
                <a:gd name="T22" fmla="*/ 94 w 94"/>
                <a:gd name="T23" fmla="*/ 0 h 140"/>
                <a:gd name="T24" fmla="*/ 76 w 94"/>
                <a:gd name="T25" fmla="*/ 26 h 140"/>
                <a:gd name="T26" fmla="*/ 50 w 94"/>
                <a:gd name="T27" fmla="*/ 58 h 140"/>
                <a:gd name="T28" fmla="*/ 50 w 94"/>
                <a:gd name="T29" fmla="*/ 58 h 1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4"/>
                <a:gd name="T46" fmla="*/ 0 h 140"/>
                <a:gd name="T47" fmla="*/ 94 w 94"/>
                <a:gd name="T48" fmla="*/ 140 h 1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4" h="140">
                  <a:moveTo>
                    <a:pt x="50" y="58"/>
                  </a:moveTo>
                  <a:lnTo>
                    <a:pt x="50" y="58"/>
                  </a:lnTo>
                  <a:lnTo>
                    <a:pt x="24" y="84"/>
                  </a:lnTo>
                  <a:lnTo>
                    <a:pt x="0" y="106"/>
                  </a:lnTo>
                  <a:lnTo>
                    <a:pt x="72" y="140"/>
                  </a:lnTo>
                  <a:lnTo>
                    <a:pt x="74" y="114"/>
                  </a:lnTo>
                  <a:lnTo>
                    <a:pt x="80" y="72"/>
                  </a:lnTo>
                  <a:lnTo>
                    <a:pt x="86" y="32"/>
                  </a:lnTo>
                  <a:lnTo>
                    <a:pt x="94" y="0"/>
                  </a:lnTo>
                  <a:lnTo>
                    <a:pt x="76" y="26"/>
                  </a:lnTo>
                  <a:lnTo>
                    <a:pt x="50" y="58"/>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06" name="Line 23"/>
            <p:cNvSpPr>
              <a:spLocks noChangeShapeType="1"/>
            </p:cNvSpPr>
            <p:nvPr/>
          </p:nvSpPr>
          <p:spPr bwMode="auto">
            <a:xfrm flipV="1">
              <a:off x="4446" y="2732"/>
              <a:ext cx="1" cy="302"/>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07" name="Freeform 24"/>
            <p:cNvSpPr>
              <a:spLocks/>
            </p:cNvSpPr>
            <p:nvPr/>
          </p:nvSpPr>
          <p:spPr bwMode="auto">
            <a:xfrm>
              <a:off x="4406" y="2631"/>
              <a:ext cx="78" cy="127"/>
            </a:xfrm>
            <a:custGeom>
              <a:avLst/>
              <a:gdLst>
                <a:gd name="T0" fmla="*/ 24 w 82"/>
                <a:gd name="T1" fmla="*/ 72 h 136"/>
                <a:gd name="T2" fmla="*/ 24 w 82"/>
                <a:gd name="T3" fmla="*/ 72 h 136"/>
                <a:gd name="T4" fmla="*/ 12 w 82"/>
                <a:gd name="T5" fmla="*/ 106 h 136"/>
                <a:gd name="T6" fmla="*/ 0 w 82"/>
                <a:gd name="T7" fmla="*/ 136 h 136"/>
                <a:gd name="T8" fmla="*/ 82 w 82"/>
                <a:gd name="T9" fmla="*/ 136 h 136"/>
                <a:gd name="T10" fmla="*/ 82 w 82"/>
                <a:gd name="T11" fmla="*/ 136 h 136"/>
                <a:gd name="T12" fmla="*/ 72 w 82"/>
                <a:gd name="T13" fmla="*/ 110 h 136"/>
                <a:gd name="T14" fmla="*/ 58 w 82"/>
                <a:gd name="T15" fmla="*/ 72 h 136"/>
                <a:gd name="T16" fmla="*/ 58 w 82"/>
                <a:gd name="T17" fmla="*/ 72 h 136"/>
                <a:gd name="T18" fmla="*/ 46 w 82"/>
                <a:gd name="T19" fmla="*/ 32 h 136"/>
                <a:gd name="T20" fmla="*/ 42 w 82"/>
                <a:gd name="T21" fmla="*/ 0 h 136"/>
                <a:gd name="T22" fmla="*/ 42 w 82"/>
                <a:gd name="T23" fmla="*/ 0 h 136"/>
                <a:gd name="T24" fmla="*/ 36 w 82"/>
                <a:gd name="T25" fmla="*/ 32 h 136"/>
                <a:gd name="T26" fmla="*/ 24 w 82"/>
                <a:gd name="T27" fmla="*/ 72 h 136"/>
                <a:gd name="T28" fmla="*/ 24 w 82"/>
                <a:gd name="T29" fmla="*/ 72 h 1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2"/>
                <a:gd name="T46" fmla="*/ 0 h 136"/>
                <a:gd name="T47" fmla="*/ 82 w 82"/>
                <a:gd name="T48" fmla="*/ 136 h 1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2" h="136">
                  <a:moveTo>
                    <a:pt x="24" y="72"/>
                  </a:moveTo>
                  <a:lnTo>
                    <a:pt x="24" y="72"/>
                  </a:lnTo>
                  <a:lnTo>
                    <a:pt x="12" y="106"/>
                  </a:lnTo>
                  <a:lnTo>
                    <a:pt x="0" y="136"/>
                  </a:lnTo>
                  <a:lnTo>
                    <a:pt x="82" y="136"/>
                  </a:lnTo>
                  <a:lnTo>
                    <a:pt x="72" y="110"/>
                  </a:lnTo>
                  <a:lnTo>
                    <a:pt x="58" y="72"/>
                  </a:lnTo>
                  <a:lnTo>
                    <a:pt x="46" y="32"/>
                  </a:lnTo>
                  <a:lnTo>
                    <a:pt x="42" y="0"/>
                  </a:lnTo>
                  <a:lnTo>
                    <a:pt x="36" y="32"/>
                  </a:lnTo>
                  <a:lnTo>
                    <a:pt x="24" y="72"/>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08" name="Line 25"/>
            <p:cNvSpPr>
              <a:spLocks noChangeShapeType="1"/>
            </p:cNvSpPr>
            <p:nvPr/>
          </p:nvSpPr>
          <p:spPr bwMode="auto">
            <a:xfrm flipV="1">
              <a:off x="4852" y="450"/>
              <a:ext cx="1" cy="101"/>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09" name="Freeform 26"/>
            <p:cNvSpPr>
              <a:spLocks/>
            </p:cNvSpPr>
            <p:nvPr/>
          </p:nvSpPr>
          <p:spPr bwMode="auto">
            <a:xfrm>
              <a:off x="4814" y="349"/>
              <a:ext cx="76" cy="127"/>
            </a:xfrm>
            <a:custGeom>
              <a:avLst/>
              <a:gdLst>
                <a:gd name="T0" fmla="*/ 24 w 80"/>
                <a:gd name="T1" fmla="*/ 72 h 136"/>
                <a:gd name="T2" fmla="*/ 24 w 80"/>
                <a:gd name="T3" fmla="*/ 72 h 136"/>
                <a:gd name="T4" fmla="*/ 12 w 80"/>
                <a:gd name="T5" fmla="*/ 106 h 136"/>
                <a:gd name="T6" fmla="*/ 0 w 80"/>
                <a:gd name="T7" fmla="*/ 136 h 136"/>
                <a:gd name="T8" fmla="*/ 80 w 80"/>
                <a:gd name="T9" fmla="*/ 136 h 136"/>
                <a:gd name="T10" fmla="*/ 80 w 80"/>
                <a:gd name="T11" fmla="*/ 136 h 136"/>
                <a:gd name="T12" fmla="*/ 70 w 80"/>
                <a:gd name="T13" fmla="*/ 110 h 136"/>
                <a:gd name="T14" fmla="*/ 56 w 80"/>
                <a:gd name="T15" fmla="*/ 72 h 136"/>
                <a:gd name="T16" fmla="*/ 56 w 80"/>
                <a:gd name="T17" fmla="*/ 72 h 136"/>
                <a:gd name="T18" fmla="*/ 46 w 80"/>
                <a:gd name="T19" fmla="*/ 32 h 136"/>
                <a:gd name="T20" fmla="*/ 40 w 80"/>
                <a:gd name="T21" fmla="*/ 0 h 136"/>
                <a:gd name="T22" fmla="*/ 40 w 80"/>
                <a:gd name="T23" fmla="*/ 0 h 136"/>
                <a:gd name="T24" fmla="*/ 34 w 80"/>
                <a:gd name="T25" fmla="*/ 32 h 136"/>
                <a:gd name="T26" fmla="*/ 24 w 80"/>
                <a:gd name="T27" fmla="*/ 72 h 136"/>
                <a:gd name="T28" fmla="*/ 24 w 80"/>
                <a:gd name="T29" fmla="*/ 72 h 1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0"/>
                <a:gd name="T46" fmla="*/ 0 h 136"/>
                <a:gd name="T47" fmla="*/ 80 w 80"/>
                <a:gd name="T48" fmla="*/ 136 h 1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0" h="136">
                  <a:moveTo>
                    <a:pt x="24" y="72"/>
                  </a:moveTo>
                  <a:lnTo>
                    <a:pt x="24" y="72"/>
                  </a:lnTo>
                  <a:lnTo>
                    <a:pt x="12" y="106"/>
                  </a:lnTo>
                  <a:lnTo>
                    <a:pt x="0" y="136"/>
                  </a:lnTo>
                  <a:lnTo>
                    <a:pt x="80" y="136"/>
                  </a:lnTo>
                  <a:lnTo>
                    <a:pt x="70" y="110"/>
                  </a:lnTo>
                  <a:lnTo>
                    <a:pt x="56" y="72"/>
                  </a:lnTo>
                  <a:lnTo>
                    <a:pt x="46" y="32"/>
                  </a:lnTo>
                  <a:lnTo>
                    <a:pt x="40" y="0"/>
                  </a:lnTo>
                  <a:lnTo>
                    <a:pt x="34" y="32"/>
                  </a:lnTo>
                  <a:lnTo>
                    <a:pt x="24" y="72"/>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10" name="Line 27"/>
            <p:cNvSpPr>
              <a:spLocks noChangeShapeType="1"/>
            </p:cNvSpPr>
            <p:nvPr/>
          </p:nvSpPr>
          <p:spPr bwMode="auto">
            <a:xfrm flipV="1">
              <a:off x="4164" y="1515"/>
              <a:ext cx="106" cy="117"/>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11" name="Freeform 28"/>
            <p:cNvSpPr>
              <a:spLocks/>
            </p:cNvSpPr>
            <p:nvPr/>
          </p:nvSpPr>
          <p:spPr bwMode="auto">
            <a:xfrm>
              <a:off x="4225" y="1440"/>
              <a:ext cx="113" cy="119"/>
            </a:xfrm>
            <a:custGeom>
              <a:avLst/>
              <a:gdLst>
                <a:gd name="T0" fmla="*/ 60 w 120"/>
                <a:gd name="T1" fmla="*/ 42 h 128"/>
                <a:gd name="T2" fmla="*/ 60 w 120"/>
                <a:gd name="T3" fmla="*/ 42 h 128"/>
                <a:gd name="T4" fmla="*/ 30 w 120"/>
                <a:gd name="T5" fmla="*/ 60 h 128"/>
                <a:gd name="T6" fmla="*/ 0 w 120"/>
                <a:gd name="T7" fmla="*/ 74 h 128"/>
                <a:gd name="T8" fmla="*/ 60 w 120"/>
                <a:gd name="T9" fmla="*/ 128 h 128"/>
                <a:gd name="T10" fmla="*/ 60 w 120"/>
                <a:gd name="T11" fmla="*/ 128 h 128"/>
                <a:gd name="T12" fmla="*/ 70 w 120"/>
                <a:gd name="T13" fmla="*/ 102 h 128"/>
                <a:gd name="T14" fmla="*/ 86 w 120"/>
                <a:gd name="T15" fmla="*/ 64 h 128"/>
                <a:gd name="T16" fmla="*/ 86 w 120"/>
                <a:gd name="T17" fmla="*/ 64 h 128"/>
                <a:gd name="T18" fmla="*/ 104 w 120"/>
                <a:gd name="T19" fmla="*/ 26 h 128"/>
                <a:gd name="T20" fmla="*/ 120 w 120"/>
                <a:gd name="T21" fmla="*/ 0 h 128"/>
                <a:gd name="T22" fmla="*/ 120 w 120"/>
                <a:gd name="T23" fmla="*/ 0 h 128"/>
                <a:gd name="T24" fmla="*/ 96 w 120"/>
                <a:gd name="T25" fmla="*/ 18 h 128"/>
                <a:gd name="T26" fmla="*/ 60 w 120"/>
                <a:gd name="T27" fmla="*/ 42 h 128"/>
                <a:gd name="T28" fmla="*/ 60 w 120"/>
                <a:gd name="T29" fmla="*/ 42 h 1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0"/>
                <a:gd name="T46" fmla="*/ 0 h 128"/>
                <a:gd name="T47" fmla="*/ 120 w 120"/>
                <a:gd name="T48" fmla="*/ 128 h 1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0" h="128">
                  <a:moveTo>
                    <a:pt x="60" y="42"/>
                  </a:moveTo>
                  <a:lnTo>
                    <a:pt x="60" y="42"/>
                  </a:lnTo>
                  <a:lnTo>
                    <a:pt x="30" y="60"/>
                  </a:lnTo>
                  <a:lnTo>
                    <a:pt x="0" y="74"/>
                  </a:lnTo>
                  <a:lnTo>
                    <a:pt x="60" y="128"/>
                  </a:lnTo>
                  <a:lnTo>
                    <a:pt x="70" y="102"/>
                  </a:lnTo>
                  <a:lnTo>
                    <a:pt x="86" y="64"/>
                  </a:lnTo>
                  <a:lnTo>
                    <a:pt x="104" y="26"/>
                  </a:lnTo>
                  <a:lnTo>
                    <a:pt x="120" y="0"/>
                  </a:lnTo>
                  <a:lnTo>
                    <a:pt x="96" y="18"/>
                  </a:lnTo>
                  <a:lnTo>
                    <a:pt x="60" y="42"/>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12" name="Line 29"/>
            <p:cNvSpPr>
              <a:spLocks noChangeShapeType="1"/>
            </p:cNvSpPr>
            <p:nvPr/>
          </p:nvSpPr>
          <p:spPr bwMode="auto">
            <a:xfrm flipH="1" flipV="1">
              <a:off x="5432" y="1515"/>
              <a:ext cx="108" cy="117"/>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13" name="Freeform 30"/>
            <p:cNvSpPr>
              <a:spLocks/>
            </p:cNvSpPr>
            <p:nvPr/>
          </p:nvSpPr>
          <p:spPr bwMode="auto">
            <a:xfrm>
              <a:off x="5362" y="1440"/>
              <a:ext cx="115" cy="119"/>
            </a:xfrm>
            <a:custGeom>
              <a:avLst/>
              <a:gdLst>
                <a:gd name="T0" fmla="*/ 36 w 122"/>
                <a:gd name="T1" fmla="*/ 64 h 128"/>
                <a:gd name="T2" fmla="*/ 36 w 122"/>
                <a:gd name="T3" fmla="*/ 64 h 128"/>
                <a:gd name="T4" fmla="*/ 50 w 122"/>
                <a:gd name="T5" fmla="*/ 96 h 128"/>
                <a:gd name="T6" fmla="*/ 62 w 122"/>
                <a:gd name="T7" fmla="*/ 128 h 128"/>
                <a:gd name="T8" fmla="*/ 122 w 122"/>
                <a:gd name="T9" fmla="*/ 74 h 128"/>
                <a:gd name="T10" fmla="*/ 122 w 122"/>
                <a:gd name="T11" fmla="*/ 74 h 128"/>
                <a:gd name="T12" fmla="*/ 96 w 122"/>
                <a:gd name="T13" fmla="*/ 62 h 128"/>
                <a:gd name="T14" fmla="*/ 60 w 122"/>
                <a:gd name="T15" fmla="*/ 42 h 128"/>
                <a:gd name="T16" fmla="*/ 60 w 122"/>
                <a:gd name="T17" fmla="*/ 42 h 128"/>
                <a:gd name="T18" fmla="*/ 26 w 122"/>
                <a:gd name="T19" fmla="*/ 20 h 128"/>
                <a:gd name="T20" fmla="*/ 0 w 122"/>
                <a:gd name="T21" fmla="*/ 0 h 128"/>
                <a:gd name="T22" fmla="*/ 0 w 122"/>
                <a:gd name="T23" fmla="*/ 0 h 128"/>
                <a:gd name="T24" fmla="*/ 16 w 122"/>
                <a:gd name="T25" fmla="*/ 26 h 128"/>
                <a:gd name="T26" fmla="*/ 36 w 122"/>
                <a:gd name="T27" fmla="*/ 64 h 128"/>
                <a:gd name="T28" fmla="*/ 36 w 122"/>
                <a:gd name="T29" fmla="*/ 64 h 1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2"/>
                <a:gd name="T46" fmla="*/ 0 h 128"/>
                <a:gd name="T47" fmla="*/ 122 w 122"/>
                <a:gd name="T48" fmla="*/ 128 h 1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2" h="128">
                  <a:moveTo>
                    <a:pt x="36" y="64"/>
                  </a:moveTo>
                  <a:lnTo>
                    <a:pt x="36" y="64"/>
                  </a:lnTo>
                  <a:lnTo>
                    <a:pt x="50" y="96"/>
                  </a:lnTo>
                  <a:lnTo>
                    <a:pt x="62" y="128"/>
                  </a:lnTo>
                  <a:lnTo>
                    <a:pt x="122" y="74"/>
                  </a:lnTo>
                  <a:lnTo>
                    <a:pt x="96" y="62"/>
                  </a:lnTo>
                  <a:lnTo>
                    <a:pt x="60" y="42"/>
                  </a:lnTo>
                  <a:lnTo>
                    <a:pt x="26" y="20"/>
                  </a:lnTo>
                  <a:lnTo>
                    <a:pt x="0" y="0"/>
                  </a:lnTo>
                  <a:lnTo>
                    <a:pt x="16" y="26"/>
                  </a:lnTo>
                  <a:lnTo>
                    <a:pt x="36" y="64"/>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14" name="Line 31"/>
            <p:cNvSpPr>
              <a:spLocks noChangeShapeType="1"/>
            </p:cNvSpPr>
            <p:nvPr/>
          </p:nvSpPr>
          <p:spPr bwMode="auto">
            <a:xfrm flipV="1">
              <a:off x="4164" y="3786"/>
              <a:ext cx="106" cy="128"/>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15" name="Freeform 32"/>
            <p:cNvSpPr>
              <a:spLocks/>
            </p:cNvSpPr>
            <p:nvPr/>
          </p:nvSpPr>
          <p:spPr bwMode="auto">
            <a:xfrm>
              <a:off x="4225" y="3707"/>
              <a:ext cx="109" cy="121"/>
            </a:xfrm>
            <a:custGeom>
              <a:avLst/>
              <a:gdLst>
                <a:gd name="T0" fmla="*/ 60 w 116"/>
                <a:gd name="T1" fmla="*/ 44 h 130"/>
                <a:gd name="T2" fmla="*/ 60 w 116"/>
                <a:gd name="T3" fmla="*/ 44 h 130"/>
                <a:gd name="T4" fmla="*/ 28 w 116"/>
                <a:gd name="T5" fmla="*/ 64 h 130"/>
                <a:gd name="T6" fmla="*/ 0 w 116"/>
                <a:gd name="T7" fmla="*/ 80 h 130"/>
                <a:gd name="T8" fmla="*/ 62 w 116"/>
                <a:gd name="T9" fmla="*/ 130 h 130"/>
                <a:gd name="T10" fmla="*/ 62 w 116"/>
                <a:gd name="T11" fmla="*/ 130 h 130"/>
                <a:gd name="T12" fmla="*/ 70 w 116"/>
                <a:gd name="T13" fmla="*/ 104 h 130"/>
                <a:gd name="T14" fmla="*/ 84 w 116"/>
                <a:gd name="T15" fmla="*/ 66 h 130"/>
                <a:gd name="T16" fmla="*/ 84 w 116"/>
                <a:gd name="T17" fmla="*/ 66 h 130"/>
                <a:gd name="T18" fmla="*/ 102 w 116"/>
                <a:gd name="T19" fmla="*/ 28 h 130"/>
                <a:gd name="T20" fmla="*/ 116 w 116"/>
                <a:gd name="T21" fmla="*/ 0 h 130"/>
                <a:gd name="T22" fmla="*/ 116 w 116"/>
                <a:gd name="T23" fmla="*/ 0 h 130"/>
                <a:gd name="T24" fmla="*/ 92 w 116"/>
                <a:gd name="T25" fmla="*/ 20 h 130"/>
                <a:gd name="T26" fmla="*/ 60 w 116"/>
                <a:gd name="T27" fmla="*/ 44 h 130"/>
                <a:gd name="T28" fmla="*/ 60 w 116"/>
                <a:gd name="T29" fmla="*/ 44 h 1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6"/>
                <a:gd name="T46" fmla="*/ 0 h 130"/>
                <a:gd name="T47" fmla="*/ 116 w 116"/>
                <a:gd name="T48" fmla="*/ 130 h 1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6" h="130">
                  <a:moveTo>
                    <a:pt x="60" y="44"/>
                  </a:moveTo>
                  <a:lnTo>
                    <a:pt x="60" y="44"/>
                  </a:lnTo>
                  <a:lnTo>
                    <a:pt x="28" y="64"/>
                  </a:lnTo>
                  <a:lnTo>
                    <a:pt x="0" y="80"/>
                  </a:lnTo>
                  <a:lnTo>
                    <a:pt x="62" y="130"/>
                  </a:lnTo>
                  <a:lnTo>
                    <a:pt x="70" y="104"/>
                  </a:lnTo>
                  <a:lnTo>
                    <a:pt x="84" y="66"/>
                  </a:lnTo>
                  <a:lnTo>
                    <a:pt x="102" y="28"/>
                  </a:lnTo>
                  <a:lnTo>
                    <a:pt x="116" y="0"/>
                  </a:lnTo>
                  <a:lnTo>
                    <a:pt x="92" y="20"/>
                  </a:lnTo>
                  <a:lnTo>
                    <a:pt x="60" y="44"/>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16" name="Line 33"/>
            <p:cNvSpPr>
              <a:spLocks noChangeShapeType="1"/>
            </p:cNvSpPr>
            <p:nvPr/>
          </p:nvSpPr>
          <p:spPr bwMode="auto">
            <a:xfrm flipV="1">
              <a:off x="4980" y="3786"/>
              <a:ext cx="106" cy="128"/>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17" name="Freeform 34"/>
            <p:cNvSpPr>
              <a:spLocks/>
            </p:cNvSpPr>
            <p:nvPr/>
          </p:nvSpPr>
          <p:spPr bwMode="auto">
            <a:xfrm>
              <a:off x="5041" y="3707"/>
              <a:ext cx="109" cy="121"/>
            </a:xfrm>
            <a:custGeom>
              <a:avLst/>
              <a:gdLst>
                <a:gd name="T0" fmla="*/ 60 w 116"/>
                <a:gd name="T1" fmla="*/ 44 h 130"/>
                <a:gd name="T2" fmla="*/ 60 w 116"/>
                <a:gd name="T3" fmla="*/ 44 h 130"/>
                <a:gd name="T4" fmla="*/ 28 w 116"/>
                <a:gd name="T5" fmla="*/ 64 h 130"/>
                <a:gd name="T6" fmla="*/ 0 w 116"/>
                <a:gd name="T7" fmla="*/ 80 h 130"/>
                <a:gd name="T8" fmla="*/ 62 w 116"/>
                <a:gd name="T9" fmla="*/ 130 h 130"/>
                <a:gd name="T10" fmla="*/ 62 w 116"/>
                <a:gd name="T11" fmla="*/ 130 h 130"/>
                <a:gd name="T12" fmla="*/ 70 w 116"/>
                <a:gd name="T13" fmla="*/ 104 h 130"/>
                <a:gd name="T14" fmla="*/ 84 w 116"/>
                <a:gd name="T15" fmla="*/ 66 h 130"/>
                <a:gd name="T16" fmla="*/ 84 w 116"/>
                <a:gd name="T17" fmla="*/ 66 h 130"/>
                <a:gd name="T18" fmla="*/ 102 w 116"/>
                <a:gd name="T19" fmla="*/ 28 h 130"/>
                <a:gd name="T20" fmla="*/ 116 w 116"/>
                <a:gd name="T21" fmla="*/ 0 h 130"/>
                <a:gd name="T22" fmla="*/ 116 w 116"/>
                <a:gd name="T23" fmla="*/ 0 h 130"/>
                <a:gd name="T24" fmla="*/ 92 w 116"/>
                <a:gd name="T25" fmla="*/ 20 h 130"/>
                <a:gd name="T26" fmla="*/ 60 w 116"/>
                <a:gd name="T27" fmla="*/ 44 h 130"/>
                <a:gd name="T28" fmla="*/ 60 w 116"/>
                <a:gd name="T29" fmla="*/ 44 h 1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6"/>
                <a:gd name="T46" fmla="*/ 0 h 130"/>
                <a:gd name="T47" fmla="*/ 116 w 116"/>
                <a:gd name="T48" fmla="*/ 130 h 1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6" h="130">
                  <a:moveTo>
                    <a:pt x="60" y="44"/>
                  </a:moveTo>
                  <a:lnTo>
                    <a:pt x="60" y="44"/>
                  </a:lnTo>
                  <a:lnTo>
                    <a:pt x="28" y="64"/>
                  </a:lnTo>
                  <a:lnTo>
                    <a:pt x="0" y="80"/>
                  </a:lnTo>
                  <a:lnTo>
                    <a:pt x="62" y="130"/>
                  </a:lnTo>
                  <a:lnTo>
                    <a:pt x="70" y="104"/>
                  </a:lnTo>
                  <a:lnTo>
                    <a:pt x="84" y="66"/>
                  </a:lnTo>
                  <a:lnTo>
                    <a:pt x="102" y="28"/>
                  </a:lnTo>
                  <a:lnTo>
                    <a:pt x="116" y="0"/>
                  </a:lnTo>
                  <a:lnTo>
                    <a:pt x="92" y="20"/>
                  </a:lnTo>
                  <a:lnTo>
                    <a:pt x="60" y="44"/>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18" name="Line 35"/>
            <p:cNvSpPr>
              <a:spLocks noChangeShapeType="1"/>
            </p:cNvSpPr>
            <p:nvPr/>
          </p:nvSpPr>
          <p:spPr bwMode="auto">
            <a:xfrm flipH="1" flipV="1">
              <a:off x="5432" y="3786"/>
              <a:ext cx="108" cy="128"/>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19" name="Freeform 36"/>
            <p:cNvSpPr>
              <a:spLocks/>
            </p:cNvSpPr>
            <p:nvPr/>
          </p:nvSpPr>
          <p:spPr bwMode="auto">
            <a:xfrm>
              <a:off x="5366" y="3707"/>
              <a:ext cx="111" cy="121"/>
            </a:xfrm>
            <a:custGeom>
              <a:avLst/>
              <a:gdLst>
                <a:gd name="T0" fmla="*/ 32 w 118"/>
                <a:gd name="T1" fmla="*/ 66 h 130"/>
                <a:gd name="T2" fmla="*/ 32 w 118"/>
                <a:gd name="T3" fmla="*/ 66 h 130"/>
                <a:gd name="T4" fmla="*/ 46 w 118"/>
                <a:gd name="T5" fmla="*/ 100 h 130"/>
                <a:gd name="T6" fmla="*/ 56 w 118"/>
                <a:gd name="T7" fmla="*/ 130 h 130"/>
                <a:gd name="T8" fmla="*/ 118 w 118"/>
                <a:gd name="T9" fmla="*/ 80 h 130"/>
                <a:gd name="T10" fmla="*/ 118 w 118"/>
                <a:gd name="T11" fmla="*/ 80 h 130"/>
                <a:gd name="T12" fmla="*/ 94 w 118"/>
                <a:gd name="T13" fmla="*/ 66 h 130"/>
                <a:gd name="T14" fmla="*/ 58 w 118"/>
                <a:gd name="T15" fmla="*/ 44 h 130"/>
                <a:gd name="T16" fmla="*/ 58 w 118"/>
                <a:gd name="T17" fmla="*/ 44 h 130"/>
                <a:gd name="T18" fmla="*/ 24 w 118"/>
                <a:gd name="T19" fmla="*/ 20 h 130"/>
                <a:gd name="T20" fmla="*/ 0 w 118"/>
                <a:gd name="T21" fmla="*/ 0 h 130"/>
                <a:gd name="T22" fmla="*/ 0 w 118"/>
                <a:gd name="T23" fmla="*/ 0 h 130"/>
                <a:gd name="T24" fmla="*/ 16 w 118"/>
                <a:gd name="T25" fmla="*/ 28 h 130"/>
                <a:gd name="T26" fmla="*/ 32 w 118"/>
                <a:gd name="T27" fmla="*/ 66 h 130"/>
                <a:gd name="T28" fmla="*/ 32 w 118"/>
                <a:gd name="T29" fmla="*/ 66 h 1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8"/>
                <a:gd name="T46" fmla="*/ 0 h 130"/>
                <a:gd name="T47" fmla="*/ 118 w 118"/>
                <a:gd name="T48" fmla="*/ 130 h 1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8" h="130">
                  <a:moveTo>
                    <a:pt x="32" y="66"/>
                  </a:moveTo>
                  <a:lnTo>
                    <a:pt x="32" y="66"/>
                  </a:lnTo>
                  <a:lnTo>
                    <a:pt x="46" y="100"/>
                  </a:lnTo>
                  <a:lnTo>
                    <a:pt x="56" y="130"/>
                  </a:lnTo>
                  <a:lnTo>
                    <a:pt x="118" y="80"/>
                  </a:lnTo>
                  <a:lnTo>
                    <a:pt x="94" y="66"/>
                  </a:lnTo>
                  <a:lnTo>
                    <a:pt x="58" y="44"/>
                  </a:lnTo>
                  <a:lnTo>
                    <a:pt x="24" y="20"/>
                  </a:lnTo>
                  <a:lnTo>
                    <a:pt x="0" y="0"/>
                  </a:lnTo>
                  <a:lnTo>
                    <a:pt x="16" y="28"/>
                  </a:lnTo>
                  <a:lnTo>
                    <a:pt x="32" y="66"/>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20" name="Line 37"/>
            <p:cNvSpPr>
              <a:spLocks noChangeShapeType="1"/>
            </p:cNvSpPr>
            <p:nvPr/>
          </p:nvSpPr>
          <p:spPr bwMode="auto">
            <a:xfrm flipH="1" flipV="1">
              <a:off x="4616" y="3786"/>
              <a:ext cx="108" cy="128"/>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21" name="Freeform 38"/>
            <p:cNvSpPr>
              <a:spLocks/>
            </p:cNvSpPr>
            <p:nvPr/>
          </p:nvSpPr>
          <p:spPr bwMode="auto">
            <a:xfrm>
              <a:off x="4550" y="3707"/>
              <a:ext cx="111" cy="121"/>
            </a:xfrm>
            <a:custGeom>
              <a:avLst/>
              <a:gdLst>
                <a:gd name="T0" fmla="*/ 32 w 118"/>
                <a:gd name="T1" fmla="*/ 66 h 130"/>
                <a:gd name="T2" fmla="*/ 32 w 118"/>
                <a:gd name="T3" fmla="*/ 66 h 130"/>
                <a:gd name="T4" fmla="*/ 46 w 118"/>
                <a:gd name="T5" fmla="*/ 100 h 130"/>
                <a:gd name="T6" fmla="*/ 56 w 118"/>
                <a:gd name="T7" fmla="*/ 130 h 130"/>
                <a:gd name="T8" fmla="*/ 118 w 118"/>
                <a:gd name="T9" fmla="*/ 80 h 130"/>
                <a:gd name="T10" fmla="*/ 118 w 118"/>
                <a:gd name="T11" fmla="*/ 80 h 130"/>
                <a:gd name="T12" fmla="*/ 94 w 118"/>
                <a:gd name="T13" fmla="*/ 66 h 130"/>
                <a:gd name="T14" fmla="*/ 58 w 118"/>
                <a:gd name="T15" fmla="*/ 44 h 130"/>
                <a:gd name="T16" fmla="*/ 58 w 118"/>
                <a:gd name="T17" fmla="*/ 44 h 130"/>
                <a:gd name="T18" fmla="*/ 24 w 118"/>
                <a:gd name="T19" fmla="*/ 20 h 130"/>
                <a:gd name="T20" fmla="*/ 0 w 118"/>
                <a:gd name="T21" fmla="*/ 0 h 130"/>
                <a:gd name="T22" fmla="*/ 0 w 118"/>
                <a:gd name="T23" fmla="*/ 0 h 130"/>
                <a:gd name="T24" fmla="*/ 16 w 118"/>
                <a:gd name="T25" fmla="*/ 28 h 130"/>
                <a:gd name="T26" fmla="*/ 32 w 118"/>
                <a:gd name="T27" fmla="*/ 66 h 130"/>
                <a:gd name="T28" fmla="*/ 32 w 118"/>
                <a:gd name="T29" fmla="*/ 66 h 1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8"/>
                <a:gd name="T46" fmla="*/ 0 h 130"/>
                <a:gd name="T47" fmla="*/ 118 w 118"/>
                <a:gd name="T48" fmla="*/ 130 h 1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8" h="130">
                  <a:moveTo>
                    <a:pt x="32" y="66"/>
                  </a:moveTo>
                  <a:lnTo>
                    <a:pt x="32" y="66"/>
                  </a:lnTo>
                  <a:lnTo>
                    <a:pt x="46" y="100"/>
                  </a:lnTo>
                  <a:lnTo>
                    <a:pt x="56" y="130"/>
                  </a:lnTo>
                  <a:lnTo>
                    <a:pt x="118" y="80"/>
                  </a:lnTo>
                  <a:lnTo>
                    <a:pt x="94" y="66"/>
                  </a:lnTo>
                  <a:lnTo>
                    <a:pt x="58" y="44"/>
                  </a:lnTo>
                  <a:lnTo>
                    <a:pt x="24" y="20"/>
                  </a:lnTo>
                  <a:lnTo>
                    <a:pt x="0" y="0"/>
                  </a:lnTo>
                  <a:lnTo>
                    <a:pt x="16" y="28"/>
                  </a:lnTo>
                  <a:lnTo>
                    <a:pt x="32" y="66"/>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22" name="Line 39"/>
            <p:cNvSpPr>
              <a:spLocks noChangeShapeType="1"/>
            </p:cNvSpPr>
            <p:nvPr/>
          </p:nvSpPr>
          <p:spPr bwMode="auto">
            <a:xfrm flipV="1">
              <a:off x="4444" y="1591"/>
              <a:ext cx="1" cy="302"/>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23" name="Freeform 40"/>
            <p:cNvSpPr>
              <a:spLocks/>
            </p:cNvSpPr>
            <p:nvPr/>
          </p:nvSpPr>
          <p:spPr bwMode="auto">
            <a:xfrm>
              <a:off x="4406" y="1490"/>
              <a:ext cx="76" cy="127"/>
            </a:xfrm>
            <a:custGeom>
              <a:avLst/>
              <a:gdLst>
                <a:gd name="T0" fmla="*/ 24 w 80"/>
                <a:gd name="T1" fmla="*/ 72 h 136"/>
                <a:gd name="T2" fmla="*/ 24 w 80"/>
                <a:gd name="T3" fmla="*/ 72 h 136"/>
                <a:gd name="T4" fmla="*/ 12 w 80"/>
                <a:gd name="T5" fmla="*/ 106 h 136"/>
                <a:gd name="T6" fmla="*/ 0 w 80"/>
                <a:gd name="T7" fmla="*/ 136 h 136"/>
                <a:gd name="T8" fmla="*/ 80 w 80"/>
                <a:gd name="T9" fmla="*/ 136 h 136"/>
                <a:gd name="T10" fmla="*/ 80 w 80"/>
                <a:gd name="T11" fmla="*/ 136 h 136"/>
                <a:gd name="T12" fmla="*/ 70 w 80"/>
                <a:gd name="T13" fmla="*/ 110 h 136"/>
                <a:gd name="T14" fmla="*/ 56 w 80"/>
                <a:gd name="T15" fmla="*/ 72 h 136"/>
                <a:gd name="T16" fmla="*/ 56 w 80"/>
                <a:gd name="T17" fmla="*/ 72 h 136"/>
                <a:gd name="T18" fmla="*/ 46 w 80"/>
                <a:gd name="T19" fmla="*/ 32 h 136"/>
                <a:gd name="T20" fmla="*/ 40 w 80"/>
                <a:gd name="T21" fmla="*/ 0 h 136"/>
                <a:gd name="T22" fmla="*/ 40 w 80"/>
                <a:gd name="T23" fmla="*/ 0 h 136"/>
                <a:gd name="T24" fmla="*/ 34 w 80"/>
                <a:gd name="T25" fmla="*/ 32 h 136"/>
                <a:gd name="T26" fmla="*/ 24 w 80"/>
                <a:gd name="T27" fmla="*/ 72 h 136"/>
                <a:gd name="T28" fmla="*/ 24 w 80"/>
                <a:gd name="T29" fmla="*/ 72 h 1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0"/>
                <a:gd name="T46" fmla="*/ 0 h 136"/>
                <a:gd name="T47" fmla="*/ 80 w 80"/>
                <a:gd name="T48" fmla="*/ 136 h 1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0" h="136">
                  <a:moveTo>
                    <a:pt x="24" y="72"/>
                  </a:moveTo>
                  <a:lnTo>
                    <a:pt x="24" y="72"/>
                  </a:lnTo>
                  <a:lnTo>
                    <a:pt x="12" y="106"/>
                  </a:lnTo>
                  <a:lnTo>
                    <a:pt x="0" y="136"/>
                  </a:lnTo>
                  <a:lnTo>
                    <a:pt x="80" y="136"/>
                  </a:lnTo>
                  <a:lnTo>
                    <a:pt x="70" y="110"/>
                  </a:lnTo>
                  <a:lnTo>
                    <a:pt x="56" y="72"/>
                  </a:lnTo>
                  <a:lnTo>
                    <a:pt x="46" y="32"/>
                  </a:lnTo>
                  <a:lnTo>
                    <a:pt x="40" y="0"/>
                  </a:lnTo>
                  <a:lnTo>
                    <a:pt x="34" y="32"/>
                  </a:lnTo>
                  <a:lnTo>
                    <a:pt x="24" y="72"/>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24" name="Line 41"/>
            <p:cNvSpPr>
              <a:spLocks noChangeShapeType="1"/>
            </p:cNvSpPr>
            <p:nvPr/>
          </p:nvSpPr>
          <p:spPr bwMode="auto">
            <a:xfrm flipV="1">
              <a:off x="5260" y="2262"/>
              <a:ext cx="1" cy="101"/>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25" name="Freeform 42"/>
            <p:cNvSpPr>
              <a:spLocks/>
            </p:cNvSpPr>
            <p:nvPr/>
          </p:nvSpPr>
          <p:spPr bwMode="auto">
            <a:xfrm>
              <a:off x="5222" y="2162"/>
              <a:ext cx="76" cy="126"/>
            </a:xfrm>
            <a:custGeom>
              <a:avLst/>
              <a:gdLst>
                <a:gd name="T0" fmla="*/ 24 w 80"/>
                <a:gd name="T1" fmla="*/ 72 h 136"/>
                <a:gd name="T2" fmla="*/ 24 w 80"/>
                <a:gd name="T3" fmla="*/ 72 h 136"/>
                <a:gd name="T4" fmla="*/ 12 w 80"/>
                <a:gd name="T5" fmla="*/ 106 h 136"/>
                <a:gd name="T6" fmla="*/ 0 w 80"/>
                <a:gd name="T7" fmla="*/ 136 h 136"/>
                <a:gd name="T8" fmla="*/ 80 w 80"/>
                <a:gd name="T9" fmla="*/ 136 h 136"/>
                <a:gd name="T10" fmla="*/ 80 w 80"/>
                <a:gd name="T11" fmla="*/ 136 h 136"/>
                <a:gd name="T12" fmla="*/ 70 w 80"/>
                <a:gd name="T13" fmla="*/ 110 h 136"/>
                <a:gd name="T14" fmla="*/ 56 w 80"/>
                <a:gd name="T15" fmla="*/ 72 h 136"/>
                <a:gd name="T16" fmla="*/ 56 w 80"/>
                <a:gd name="T17" fmla="*/ 72 h 136"/>
                <a:gd name="T18" fmla="*/ 46 w 80"/>
                <a:gd name="T19" fmla="*/ 32 h 136"/>
                <a:gd name="T20" fmla="*/ 40 w 80"/>
                <a:gd name="T21" fmla="*/ 0 h 136"/>
                <a:gd name="T22" fmla="*/ 40 w 80"/>
                <a:gd name="T23" fmla="*/ 0 h 136"/>
                <a:gd name="T24" fmla="*/ 34 w 80"/>
                <a:gd name="T25" fmla="*/ 32 h 136"/>
                <a:gd name="T26" fmla="*/ 24 w 80"/>
                <a:gd name="T27" fmla="*/ 72 h 136"/>
                <a:gd name="T28" fmla="*/ 24 w 80"/>
                <a:gd name="T29" fmla="*/ 72 h 1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0"/>
                <a:gd name="T46" fmla="*/ 0 h 136"/>
                <a:gd name="T47" fmla="*/ 80 w 80"/>
                <a:gd name="T48" fmla="*/ 136 h 1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0" h="136">
                  <a:moveTo>
                    <a:pt x="24" y="72"/>
                  </a:moveTo>
                  <a:lnTo>
                    <a:pt x="24" y="72"/>
                  </a:lnTo>
                  <a:lnTo>
                    <a:pt x="12" y="106"/>
                  </a:lnTo>
                  <a:lnTo>
                    <a:pt x="0" y="136"/>
                  </a:lnTo>
                  <a:lnTo>
                    <a:pt x="80" y="136"/>
                  </a:lnTo>
                  <a:lnTo>
                    <a:pt x="70" y="110"/>
                  </a:lnTo>
                  <a:lnTo>
                    <a:pt x="56" y="72"/>
                  </a:lnTo>
                  <a:lnTo>
                    <a:pt x="46" y="32"/>
                  </a:lnTo>
                  <a:lnTo>
                    <a:pt x="40" y="0"/>
                  </a:lnTo>
                  <a:lnTo>
                    <a:pt x="34" y="32"/>
                  </a:lnTo>
                  <a:lnTo>
                    <a:pt x="24" y="72"/>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26" name="Line 43"/>
            <p:cNvSpPr>
              <a:spLocks noChangeShapeType="1"/>
            </p:cNvSpPr>
            <p:nvPr/>
          </p:nvSpPr>
          <p:spPr bwMode="auto">
            <a:xfrm flipV="1">
              <a:off x="4444" y="2262"/>
              <a:ext cx="1" cy="101"/>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27" name="Freeform 44"/>
            <p:cNvSpPr>
              <a:spLocks/>
            </p:cNvSpPr>
            <p:nvPr/>
          </p:nvSpPr>
          <p:spPr bwMode="auto">
            <a:xfrm>
              <a:off x="4406" y="2162"/>
              <a:ext cx="76" cy="126"/>
            </a:xfrm>
            <a:custGeom>
              <a:avLst/>
              <a:gdLst>
                <a:gd name="T0" fmla="*/ 24 w 80"/>
                <a:gd name="T1" fmla="*/ 72 h 136"/>
                <a:gd name="T2" fmla="*/ 24 w 80"/>
                <a:gd name="T3" fmla="*/ 72 h 136"/>
                <a:gd name="T4" fmla="*/ 12 w 80"/>
                <a:gd name="T5" fmla="*/ 106 h 136"/>
                <a:gd name="T6" fmla="*/ 0 w 80"/>
                <a:gd name="T7" fmla="*/ 136 h 136"/>
                <a:gd name="T8" fmla="*/ 80 w 80"/>
                <a:gd name="T9" fmla="*/ 136 h 136"/>
                <a:gd name="T10" fmla="*/ 80 w 80"/>
                <a:gd name="T11" fmla="*/ 136 h 136"/>
                <a:gd name="T12" fmla="*/ 70 w 80"/>
                <a:gd name="T13" fmla="*/ 110 h 136"/>
                <a:gd name="T14" fmla="*/ 56 w 80"/>
                <a:gd name="T15" fmla="*/ 72 h 136"/>
                <a:gd name="T16" fmla="*/ 56 w 80"/>
                <a:gd name="T17" fmla="*/ 72 h 136"/>
                <a:gd name="T18" fmla="*/ 46 w 80"/>
                <a:gd name="T19" fmla="*/ 32 h 136"/>
                <a:gd name="T20" fmla="*/ 40 w 80"/>
                <a:gd name="T21" fmla="*/ 0 h 136"/>
                <a:gd name="T22" fmla="*/ 40 w 80"/>
                <a:gd name="T23" fmla="*/ 0 h 136"/>
                <a:gd name="T24" fmla="*/ 34 w 80"/>
                <a:gd name="T25" fmla="*/ 32 h 136"/>
                <a:gd name="T26" fmla="*/ 24 w 80"/>
                <a:gd name="T27" fmla="*/ 72 h 136"/>
                <a:gd name="T28" fmla="*/ 24 w 80"/>
                <a:gd name="T29" fmla="*/ 72 h 1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0"/>
                <a:gd name="T46" fmla="*/ 0 h 136"/>
                <a:gd name="T47" fmla="*/ 80 w 80"/>
                <a:gd name="T48" fmla="*/ 136 h 1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0" h="136">
                  <a:moveTo>
                    <a:pt x="24" y="72"/>
                  </a:moveTo>
                  <a:lnTo>
                    <a:pt x="24" y="72"/>
                  </a:lnTo>
                  <a:lnTo>
                    <a:pt x="12" y="106"/>
                  </a:lnTo>
                  <a:lnTo>
                    <a:pt x="0" y="136"/>
                  </a:lnTo>
                  <a:lnTo>
                    <a:pt x="80" y="136"/>
                  </a:lnTo>
                  <a:lnTo>
                    <a:pt x="70" y="110"/>
                  </a:lnTo>
                  <a:lnTo>
                    <a:pt x="56" y="72"/>
                  </a:lnTo>
                  <a:lnTo>
                    <a:pt x="46" y="32"/>
                  </a:lnTo>
                  <a:lnTo>
                    <a:pt x="40" y="0"/>
                  </a:lnTo>
                  <a:lnTo>
                    <a:pt x="34" y="32"/>
                  </a:lnTo>
                  <a:lnTo>
                    <a:pt x="24" y="72"/>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28" name="Line 45"/>
            <p:cNvSpPr>
              <a:spLocks noChangeShapeType="1"/>
            </p:cNvSpPr>
            <p:nvPr/>
          </p:nvSpPr>
          <p:spPr bwMode="auto">
            <a:xfrm flipV="1">
              <a:off x="5260" y="3400"/>
              <a:ext cx="1" cy="108"/>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29" name="Freeform 46"/>
            <p:cNvSpPr>
              <a:spLocks/>
            </p:cNvSpPr>
            <p:nvPr/>
          </p:nvSpPr>
          <p:spPr bwMode="auto">
            <a:xfrm>
              <a:off x="5222" y="3299"/>
              <a:ext cx="76" cy="127"/>
            </a:xfrm>
            <a:custGeom>
              <a:avLst/>
              <a:gdLst>
                <a:gd name="T0" fmla="*/ 24 w 80"/>
                <a:gd name="T1" fmla="*/ 70 h 136"/>
                <a:gd name="T2" fmla="*/ 24 w 80"/>
                <a:gd name="T3" fmla="*/ 70 h 136"/>
                <a:gd name="T4" fmla="*/ 12 w 80"/>
                <a:gd name="T5" fmla="*/ 106 h 136"/>
                <a:gd name="T6" fmla="*/ 0 w 80"/>
                <a:gd name="T7" fmla="*/ 136 h 136"/>
                <a:gd name="T8" fmla="*/ 80 w 80"/>
                <a:gd name="T9" fmla="*/ 136 h 136"/>
                <a:gd name="T10" fmla="*/ 80 w 80"/>
                <a:gd name="T11" fmla="*/ 136 h 136"/>
                <a:gd name="T12" fmla="*/ 70 w 80"/>
                <a:gd name="T13" fmla="*/ 110 h 136"/>
                <a:gd name="T14" fmla="*/ 56 w 80"/>
                <a:gd name="T15" fmla="*/ 70 h 136"/>
                <a:gd name="T16" fmla="*/ 56 w 80"/>
                <a:gd name="T17" fmla="*/ 70 h 136"/>
                <a:gd name="T18" fmla="*/ 46 w 80"/>
                <a:gd name="T19" fmla="*/ 32 h 136"/>
                <a:gd name="T20" fmla="*/ 40 w 80"/>
                <a:gd name="T21" fmla="*/ 0 h 136"/>
                <a:gd name="T22" fmla="*/ 40 w 80"/>
                <a:gd name="T23" fmla="*/ 0 h 136"/>
                <a:gd name="T24" fmla="*/ 34 w 80"/>
                <a:gd name="T25" fmla="*/ 32 h 136"/>
                <a:gd name="T26" fmla="*/ 24 w 80"/>
                <a:gd name="T27" fmla="*/ 70 h 136"/>
                <a:gd name="T28" fmla="*/ 24 w 80"/>
                <a:gd name="T29" fmla="*/ 70 h 1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0"/>
                <a:gd name="T46" fmla="*/ 0 h 136"/>
                <a:gd name="T47" fmla="*/ 80 w 80"/>
                <a:gd name="T48" fmla="*/ 136 h 1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0" h="136">
                  <a:moveTo>
                    <a:pt x="24" y="70"/>
                  </a:moveTo>
                  <a:lnTo>
                    <a:pt x="24" y="70"/>
                  </a:lnTo>
                  <a:lnTo>
                    <a:pt x="12" y="106"/>
                  </a:lnTo>
                  <a:lnTo>
                    <a:pt x="0" y="136"/>
                  </a:lnTo>
                  <a:lnTo>
                    <a:pt x="80" y="136"/>
                  </a:lnTo>
                  <a:lnTo>
                    <a:pt x="70" y="110"/>
                  </a:lnTo>
                  <a:lnTo>
                    <a:pt x="56" y="70"/>
                  </a:lnTo>
                  <a:lnTo>
                    <a:pt x="46" y="32"/>
                  </a:lnTo>
                  <a:lnTo>
                    <a:pt x="40" y="0"/>
                  </a:lnTo>
                  <a:lnTo>
                    <a:pt x="34" y="32"/>
                  </a:lnTo>
                  <a:lnTo>
                    <a:pt x="24" y="70"/>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30" name="Line 47"/>
            <p:cNvSpPr>
              <a:spLocks noChangeShapeType="1"/>
            </p:cNvSpPr>
            <p:nvPr/>
          </p:nvSpPr>
          <p:spPr bwMode="auto">
            <a:xfrm flipV="1">
              <a:off x="4444" y="3400"/>
              <a:ext cx="1" cy="93"/>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31" name="Freeform 48"/>
            <p:cNvSpPr>
              <a:spLocks/>
            </p:cNvSpPr>
            <p:nvPr/>
          </p:nvSpPr>
          <p:spPr bwMode="auto">
            <a:xfrm>
              <a:off x="4406" y="3299"/>
              <a:ext cx="76" cy="127"/>
            </a:xfrm>
            <a:custGeom>
              <a:avLst/>
              <a:gdLst>
                <a:gd name="T0" fmla="*/ 24 w 80"/>
                <a:gd name="T1" fmla="*/ 70 h 136"/>
                <a:gd name="T2" fmla="*/ 24 w 80"/>
                <a:gd name="T3" fmla="*/ 70 h 136"/>
                <a:gd name="T4" fmla="*/ 12 w 80"/>
                <a:gd name="T5" fmla="*/ 106 h 136"/>
                <a:gd name="T6" fmla="*/ 0 w 80"/>
                <a:gd name="T7" fmla="*/ 136 h 136"/>
                <a:gd name="T8" fmla="*/ 80 w 80"/>
                <a:gd name="T9" fmla="*/ 136 h 136"/>
                <a:gd name="T10" fmla="*/ 80 w 80"/>
                <a:gd name="T11" fmla="*/ 136 h 136"/>
                <a:gd name="T12" fmla="*/ 70 w 80"/>
                <a:gd name="T13" fmla="*/ 110 h 136"/>
                <a:gd name="T14" fmla="*/ 56 w 80"/>
                <a:gd name="T15" fmla="*/ 70 h 136"/>
                <a:gd name="T16" fmla="*/ 56 w 80"/>
                <a:gd name="T17" fmla="*/ 70 h 136"/>
                <a:gd name="T18" fmla="*/ 46 w 80"/>
                <a:gd name="T19" fmla="*/ 32 h 136"/>
                <a:gd name="T20" fmla="*/ 40 w 80"/>
                <a:gd name="T21" fmla="*/ 0 h 136"/>
                <a:gd name="T22" fmla="*/ 40 w 80"/>
                <a:gd name="T23" fmla="*/ 0 h 136"/>
                <a:gd name="T24" fmla="*/ 34 w 80"/>
                <a:gd name="T25" fmla="*/ 32 h 136"/>
                <a:gd name="T26" fmla="*/ 24 w 80"/>
                <a:gd name="T27" fmla="*/ 70 h 136"/>
                <a:gd name="T28" fmla="*/ 24 w 80"/>
                <a:gd name="T29" fmla="*/ 70 h 1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0"/>
                <a:gd name="T46" fmla="*/ 0 h 136"/>
                <a:gd name="T47" fmla="*/ 80 w 80"/>
                <a:gd name="T48" fmla="*/ 136 h 1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0" h="136">
                  <a:moveTo>
                    <a:pt x="24" y="70"/>
                  </a:moveTo>
                  <a:lnTo>
                    <a:pt x="24" y="70"/>
                  </a:lnTo>
                  <a:lnTo>
                    <a:pt x="12" y="106"/>
                  </a:lnTo>
                  <a:lnTo>
                    <a:pt x="0" y="136"/>
                  </a:lnTo>
                  <a:lnTo>
                    <a:pt x="80" y="136"/>
                  </a:lnTo>
                  <a:lnTo>
                    <a:pt x="70" y="110"/>
                  </a:lnTo>
                  <a:lnTo>
                    <a:pt x="56" y="70"/>
                  </a:lnTo>
                  <a:lnTo>
                    <a:pt x="46" y="32"/>
                  </a:lnTo>
                  <a:lnTo>
                    <a:pt x="40" y="0"/>
                  </a:lnTo>
                  <a:lnTo>
                    <a:pt x="34" y="32"/>
                  </a:lnTo>
                  <a:lnTo>
                    <a:pt x="24" y="70"/>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32" name="Line 49"/>
            <p:cNvSpPr>
              <a:spLocks noChangeShapeType="1"/>
            </p:cNvSpPr>
            <p:nvPr/>
          </p:nvSpPr>
          <p:spPr bwMode="auto">
            <a:xfrm flipV="1">
              <a:off x="4438" y="879"/>
              <a:ext cx="278" cy="350"/>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33" name="Freeform 50"/>
            <p:cNvSpPr>
              <a:spLocks/>
            </p:cNvSpPr>
            <p:nvPr/>
          </p:nvSpPr>
          <p:spPr bwMode="auto">
            <a:xfrm>
              <a:off x="4671" y="799"/>
              <a:ext cx="107" cy="123"/>
            </a:xfrm>
            <a:custGeom>
              <a:avLst/>
              <a:gdLst>
                <a:gd name="T0" fmla="*/ 58 w 114"/>
                <a:gd name="T1" fmla="*/ 46 h 132"/>
                <a:gd name="T2" fmla="*/ 58 w 114"/>
                <a:gd name="T3" fmla="*/ 46 h 132"/>
                <a:gd name="T4" fmla="*/ 28 w 114"/>
                <a:gd name="T5" fmla="*/ 66 h 132"/>
                <a:gd name="T6" fmla="*/ 0 w 114"/>
                <a:gd name="T7" fmla="*/ 82 h 132"/>
                <a:gd name="T8" fmla="*/ 64 w 114"/>
                <a:gd name="T9" fmla="*/ 132 h 132"/>
                <a:gd name="T10" fmla="*/ 64 w 114"/>
                <a:gd name="T11" fmla="*/ 132 h 132"/>
                <a:gd name="T12" fmla="*/ 70 w 114"/>
                <a:gd name="T13" fmla="*/ 106 h 132"/>
                <a:gd name="T14" fmla="*/ 84 w 114"/>
                <a:gd name="T15" fmla="*/ 66 h 132"/>
                <a:gd name="T16" fmla="*/ 84 w 114"/>
                <a:gd name="T17" fmla="*/ 66 h 132"/>
                <a:gd name="T18" fmla="*/ 100 w 114"/>
                <a:gd name="T19" fmla="*/ 28 h 132"/>
                <a:gd name="T20" fmla="*/ 114 w 114"/>
                <a:gd name="T21" fmla="*/ 0 h 132"/>
                <a:gd name="T22" fmla="*/ 114 w 114"/>
                <a:gd name="T23" fmla="*/ 0 h 132"/>
                <a:gd name="T24" fmla="*/ 92 w 114"/>
                <a:gd name="T25" fmla="*/ 22 h 132"/>
                <a:gd name="T26" fmla="*/ 58 w 114"/>
                <a:gd name="T27" fmla="*/ 46 h 132"/>
                <a:gd name="T28" fmla="*/ 58 w 114"/>
                <a:gd name="T29" fmla="*/ 46 h 1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
                <a:gd name="T46" fmla="*/ 0 h 132"/>
                <a:gd name="T47" fmla="*/ 114 w 114"/>
                <a:gd name="T48" fmla="*/ 132 h 1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 h="132">
                  <a:moveTo>
                    <a:pt x="58" y="46"/>
                  </a:moveTo>
                  <a:lnTo>
                    <a:pt x="58" y="46"/>
                  </a:lnTo>
                  <a:lnTo>
                    <a:pt x="28" y="66"/>
                  </a:lnTo>
                  <a:lnTo>
                    <a:pt x="0" y="82"/>
                  </a:lnTo>
                  <a:lnTo>
                    <a:pt x="64" y="132"/>
                  </a:lnTo>
                  <a:lnTo>
                    <a:pt x="70" y="106"/>
                  </a:lnTo>
                  <a:lnTo>
                    <a:pt x="84" y="66"/>
                  </a:lnTo>
                  <a:lnTo>
                    <a:pt x="100" y="28"/>
                  </a:lnTo>
                  <a:lnTo>
                    <a:pt x="114" y="0"/>
                  </a:lnTo>
                  <a:lnTo>
                    <a:pt x="92" y="22"/>
                  </a:lnTo>
                  <a:lnTo>
                    <a:pt x="58" y="46"/>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34" name="Line 51"/>
            <p:cNvSpPr>
              <a:spLocks noChangeShapeType="1"/>
            </p:cNvSpPr>
            <p:nvPr/>
          </p:nvSpPr>
          <p:spPr bwMode="auto">
            <a:xfrm flipH="1" flipV="1">
              <a:off x="4988" y="879"/>
              <a:ext cx="281" cy="350"/>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35" name="Freeform 52"/>
            <p:cNvSpPr>
              <a:spLocks/>
            </p:cNvSpPr>
            <p:nvPr/>
          </p:nvSpPr>
          <p:spPr bwMode="auto">
            <a:xfrm>
              <a:off x="4924" y="799"/>
              <a:ext cx="109" cy="123"/>
            </a:xfrm>
            <a:custGeom>
              <a:avLst/>
              <a:gdLst>
                <a:gd name="T0" fmla="*/ 32 w 116"/>
                <a:gd name="T1" fmla="*/ 66 h 132"/>
                <a:gd name="T2" fmla="*/ 32 w 116"/>
                <a:gd name="T3" fmla="*/ 66 h 132"/>
                <a:gd name="T4" fmla="*/ 44 w 116"/>
                <a:gd name="T5" fmla="*/ 100 h 132"/>
                <a:gd name="T6" fmla="*/ 54 w 116"/>
                <a:gd name="T7" fmla="*/ 132 h 132"/>
                <a:gd name="T8" fmla="*/ 116 w 116"/>
                <a:gd name="T9" fmla="*/ 82 h 132"/>
                <a:gd name="T10" fmla="*/ 116 w 116"/>
                <a:gd name="T11" fmla="*/ 82 h 132"/>
                <a:gd name="T12" fmla="*/ 92 w 116"/>
                <a:gd name="T13" fmla="*/ 68 h 132"/>
                <a:gd name="T14" fmla="*/ 58 w 116"/>
                <a:gd name="T15" fmla="*/ 46 h 132"/>
                <a:gd name="T16" fmla="*/ 58 w 116"/>
                <a:gd name="T17" fmla="*/ 46 h 132"/>
                <a:gd name="T18" fmla="*/ 24 w 116"/>
                <a:gd name="T19" fmla="*/ 22 h 132"/>
                <a:gd name="T20" fmla="*/ 0 w 116"/>
                <a:gd name="T21" fmla="*/ 0 h 132"/>
                <a:gd name="T22" fmla="*/ 0 w 116"/>
                <a:gd name="T23" fmla="*/ 0 h 132"/>
                <a:gd name="T24" fmla="*/ 16 w 116"/>
                <a:gd name="T25" fmla="*/ 28 h 132"/>
                <a:gd name="T26" fmla="*/ 32 w 116"/>
                <a:gd name="T27" fmla="*/ 66 h 132"/>
                <a:gd name="T28" fmla="*/ 32 w 116"/>
                <a:gd name="T29" fmla="*/ 66 h 1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6"/>
                <a:gd name="T46" fmla="*/ 0 h 132"/>
                <a:gd name="T47" fmla="*/ 116 w 116"/>
                <a:gd name="T48" fmla="*/ 132 h 1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6" h="132">
                  <a:moveTo>
                    <a:pt x="32" y="66"/>
                  </a:moveTo>
                  <a:lnTo>
                    <a:pt x="32" y="66"/>
                  </a:lnTo>
                  <a:lnTo>
                    <a:pt x="44" y="100"/>
                  </a:lnTo>
                  <a:lnTo>
                    <a:pt x="54" y="132"/>
                  </a:lnTo>
                  <a:lnTo>
                    <a:pt x="116" y="82"/>
                  </a:lnTo>
                  <a:lnTo>
                    <a:pt x="92" y="68"/>
                  </a:lnTo>
                  <a:lnTo>
                    <a:pt x="58" y="46"/>
                  </a:lnTo>
                  <a:lnTo>
                    <a:pt x="24" y="22"/>
                  </a:lnTo>
                  <a:lnTo>
                    <a:pt x="0" y="0"/>
                  </a:lnTo>
                  <a:lnTo>
                    <a:pt x="16" y="28"/>
                  </a:lnTo>
                  <a:lnTo>
                    <a:pt x="32" y="66"/>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36" name="Line 53"/>
            <p:cNvSpPr>
              <a:spLocks noChangeShapeType="1"/>
            </p:cNvSpPr>
            <p:nvPr/>
          </p:nvSpPr>
          <p:spPr bwMode="auto">
            <a:xfrm flipH="1" flipV="1">
              <a:off x="4512" y="1572"/>
              <a:ext cx="25" cy="97"/>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37" name="Freeform 54"/>
            <p:cNvSpPr>
              <a:spLocks/>
            </p:cNvSpPr>
            <p:nvPr/>
          </p:nvSpPr>
          <p:spPr bwMode="auto">
            <a:xfrm>
              <a:off x="4482" y="1474"/>
              <a:ext cx="73" cy="132"/>
            </a:xfrm>
            <a:custGeom>
              <a:avLst/>
              <a:gdLst>
                <a:gd name="T0" fmla="*/ 8 w 78"/>
                <a:gd name="T1" fmla="*/ 74 h 142"/>
                <a:gd name="T2" fmla="*/ 8 w 78"/>
                <a:gd name="T3" fmla="*/ 74 h 142"/>
                <a:gd name="T4" fmla="*/ 4 w 78"/>
                <a:gd name="T5" fmla="*/ 110 h 142"/>
                <a:gd name="T6" fmla="*/ 0 w 78"/>
                <a:gd name="T7" fmla="*/ 142 h 142"/>
                <a:gd name="T8" fmla="*/ 78 w 78"/>
                <a:gd name="T9" fmla="*/ 122 h 142"/>
                <a:gd name="T10" fmla="*/ 78 w 78"/>
                <a:gd name="T11" fmla="*/ 122 h 142"/>
                <a:gd name="T12" fmla="*/ 62 w 78"/>
                <a:gd name="T13" fmla="*/ 100 h 142"/>
                <a:gd name="T14" fmla="*/ 40 w 78"/>
                <a:gd name="T15" fmla="*/ 66 h 142"/>
                <a:gd name="T16" fmla="*/ 40 w 78"/>
                <a:gd name="T17" fmla="*/ 66 h 142"/>
                <a:gd name="T18" fmla="*/ 20 w 78"/>
                <a:gd name="T19" fmla="*/ 30 h 142"/>
                <a:gd name="T20" fmla="*/ 6 w 78"/>
                <a:gd name="T21" fmla="*/ 0 h 142"/>
                <a:gd name="T22" fmla="*/ 6 w 78"/>
                <a:gd name="T23" fmla="*/ 0 h 142"/>
                <a:gd name="T24" fmla="*/ 8 w 78"/>
                <a:gd name="T25" fmla="*/ 32 h 142"/>
                <a:gd name="T26" fmla="*/ 8 w 78"/>
                <a:gd name="T27" fmla="*/ 74 h 142"/>
                <a:gd name="T28" fmla="*/ 8 w 78"/>
                <a:gd name="T29" fmla="*/ 74 h 1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8"/>
                <a:gd name="T46" fmla="*/ 0 h 142"/>
                <a:gd name="T47" fmla="*/ 78 w 78"/>
                <a:gd name="T48" fmla="*/ 142 h 1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8" h="142">
                  <a:moveTo>
                    <a:pt x="8" y="74"/>
                  </a:moveTo>
                  <a:lnTo>
                    <a:pt x="8" y="74"/>
                  </a:lnTo>
                  <a:lnTo>
                    <a:pt x="4" y="110"/>
                  </a:lnTo>
                  <a:lnTo>
                    <a:pt x="0" y="142"/>
                  </a:lnTo>
                  <a:lnTo>
                    <a:pt x="78" y="122"/>
                  </a:lnTo>
                  <a:lnTo>
                    <a:pt x="62" y="100"/>
                  </a:lnTo>
                  <a:lnTo>
                    <a:pt x="40" y="66"/>
                  </a:lnTo>
                  <a:lnTo>
                    <a:pt x="20" y="30"/>
                  </a:lnTo>
                  <a:lnTo>
                    <a:pt x="6" y="0"/>
                  </a:lnTo>
                  <a:lnTo>
                    <a:pt x="8" y="32"/>
                  </a:lnTo>
                  <a:lnTo>
                    <a:pt x="8" y="74"/>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38" name="Line 55"/>
            <p:cNvSpPr>
              <a:spLocks noChangeShapeType="1"/>
            </p:cNvSpPr>
            <p:nvPr/>
          </p:nvSpPr>
          <p:spPr bwMode="auto">
            <a:xfrm flipV="1">
              <a:off x="4338" y="1572"/>
              <a:ext cx="40" cy="97"/>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39" name="Freeform 56"/>
            <p:cNvSpPr>
              <a:spLocks/>
            </p:cNvSpPr>
            <p:nvPr/>
          </p:nvSpPr>
          <p:spPr bwMode="auto">
            <a:xfrm>
              <a:off x="4333" y="1479"/>
              <a:ext cx="81" cy="131"/>
            </a:xfrm>
            <a:custGeom>
              <a:avLst/>
              <a:gdLst>
                <a:gd name="T0" fmla="*/ 46 w 86"/>
                <a:gd name="T1" fmla="*/ 58 h 140"/>
                <a:gd name="T2" fmla="*/ 46 w 86"/>
                <a:gd name="T3" fmla="*/ 58 h 140"/>
                <a:gd name="T4" fmla="*/ 22 w 86"/>
                <a:gd name="T5" fmla="*/ 86 h 140"/>
                <a:gd name="T6" fmla="*/ 0 w 86"/>
                <a:gd name="T7" fmla="*/ 110 h 140"/>
                <a:gd name="T8" fmla="*/ 74 w 86"/>
                <a:gd name="T9" fmla="*/ 140 h 140"/>
                <a:gd name="T10" fmla="*/ 74 w 86"/>
                <a:gd name="T11" fmla="*/ 140 h 140"/>
                <a:gd name="T12" fmla="*/ 74 w 86"/>
                <a:gd name="T13" fmla="*/ 112 h 140"/>
                <a:gd name="T14" fmla="*/ 76 w 86"/>
                <a:gd name="T15" fmla="*/ 70 h 140"/>
                <a:gd name="T16" fmla="*/ 76 w 86"/>
                <a:gd name="T17" fmla="*/ 70 h 140"/>
                <a:gd name="T18" fmla="*/ 80 w 86"/>
                <a:gd name="T19" fmla="*/ 30 h 140"/>
                <a:gd name="T20" fmla="*/ 86 w 86"/>
                <a:gd name="T21" fmla="*/ 0 h 140"/>
                <a:gd name="T22" fmla="*/ 86 w 86"/>
                <a:gd name="T23" fmla="*/ 0 h 140"/>
                <a:gd name="T24" fmla="*/ 70 w 86"/>
                <a:gd name="T25" fmla="*/ 26 h 140"/>
                <a:gd name="T26" fmla="*/ 46 w 86"/>
                <a:gd name="T27" fmla="*/ 58 h 140"/>
                <a:gd name="T28" fmla="*/ 46 w 86"/>
                <a:gd name="T29" fmla="*/ 58 h 1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6"/>
                <a:gd name="T46" fmla="*/ 0 h 140"/>
                <a:gd name="T47" fmla="*/ 86 w 86"/>
                <a:gd name="T48" fmla="*/ 140 h 1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6" h="140">
                  <a:moveTo>
                    <a:pt x="46" y="58"/>
                  </a:moveTo>
                  <a:lnTo>
                    <a:pt x="46" y="58"/>
                  </a:lnTo>
                  <a:lnTo>
                    <a:pt x="22" y="86"/>
                  </a:lnTo>
                  <a:lnTo>
                    <a:pt x="0" y="110"/>
                  </a:lnTo>
                  <a:lnTo>
                    <a:pt x="74" y="140"/>
                  </a:lnTo>
                  <a:lnTo>
                    <a:pt x="74" y="112"/>
                  </a:lnTo>
                  <a:lnTo>
                    <a:pt x="76" y="70"/>
                  </a:lnTo>
                  <a:lnTo>
                    <a:pt x="80" y="30"/>
                  </a:lnTo>
                  <a:lnTo>
                    <a:pt x="86" y="0"/>
                  </a:lnTo>
                  <a:lnTo>
                    <a:pt x="70" y="26"/>
                  </a:lnTo>
                  <a:lnTo>
                    <a:pt x="46" y="58"/>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40" name="Line 57"/>
            <p:cNvSpPr>
              <a:spLocks noChangeShapeType="1"/>
            </p:cNvSpPr>
            <p:nvPr/>
          </p:nvSpPr>
          <p:spPr bwMode="auto">
            <a:xfrm flipH="1" flipV="1">
              <a:off x="4584" y="1541"/>
              <a:ext cx="53" cy="82"/>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41" name="Freeform 58"/>
            <p:cNvSpPr>
              <a:spLocks/>
            </p:cNvSpPr>
            <p:nvPr/>
          </p:nvSpPr>
          <p:spPr bwMode="auto">
            <a:xfrm>
              <a:off x="4527" y="1455"/>
              <a:ext cx="102" cy="127"/>
            </a:xfrm>
            <a:custGeom>
              <a:avLst/>
              <a:gdLst>
                <a:gd name="T0" fmla="*/ 24 w 108"/>
                <a:gd name="T1" fmla="*/ 68 h 136"/>
                <a:gd name="T2" fmla="*/ 24 w 108"/>
                <a:gd name="T3" fmla="*/ 68 h 136"/>
                <a:gd name="T4" fmla="*/ 34 w 108"/>
                <a:gd name="T5" fmla="*/ 104 h 136"/>
                <a:gd name="T6" fmla="*/ 40 w 108"/>
                <a:gd name="T7" fmla="*/ 136 h 136"/>
                <a:gd name="T8" fmla="*/ 108 w 108"/>
                <a:gd name="T9" fmla="*/ 92 h 136"/>
                <a:gd name="T10" fmla="*/ 108 w 108"/>
                <a:gd name="T11" fmla="*/ 92 h 136"/>
                <a:gd name="T12" fmla="*/ 86 w 108"/>
                <a:gd name="T13" fmla="*/ 76 h 136"/>
                <a:gd name="T14" fmla="*/ 52 w 108"/>
                <a:gd name="T15" fmla="*/ 50 h 136"/>
                <a:gd name="T16" fmla="*/ 52 w 108"/>
                <a:gd name="T17" fmla="*/ 50 h 136"/>
                <a:gd name="T18" fmla="*/ 22 w 108"/>
                <a:gd name="T19" fmla="*/ 22 h 136"/>
                <a:gd name="T20" fmla="*/ 0 w 108"/>
                <a:gd name="T21" fmla="*/ 0 h 136"/>
                <a:gd name="T22" fmla="*/ 0 w 108"/>
                <a:gd name="T23" fmla="*/ 0 h 136"/>
                <a:gd name="T24" fmla="*/ 12 w 108"/>
                <a:gd name="T25" fmla="*/ 30 h 136"/>
                <a:gd name="T26" fmla="*/ 24 w 108"/>
                <a:gd name="T27" fmla="*/ 68 h 136"/>
                <a:gd name="T28" fmla="*/ 24 w 108"/>
                <a:gd name="T29" fmla="*/ 68 h 1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8"/>
                <a:gd name="T46" fmla="*/ 0 h 136"/>
                <a:gd name="T47" fmla="*/ 108 w 108"/>
                <a:gd name="T48" fmla="*/ 136 h 1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8" h="136">
                  <a:moveTo>
                    <a:pt x="24" y="68"/>
                  </a:moveTo>
                  <a:lnTo>
                    <a:pt x="24" y="68"/>
                  </a:lnTo>
                  <a:lnTo>
                    <a:pt x="34" y="104"/>
                  </a:lnTo>
                  <a:lnTo>
                    <a:pt x="40" y="136"/>
                  </a:lnTo>
                  <a:lnTo>
                    <a:pt x="108" y="92"/>
                  </a:lnTo>
                  <a:lnTo>
                    <a:pt x="86" y="76"/>
                  </a:lnTo>
                  <a:lnTo>
                    <a:pt x="52" y="50"/>
                  </a:lnTo>
                  <a:lnTo>
                    <a:pt x="22" y="22"/>
                  </a:lnTo>
                  <a:lnTo>
                    <a:pt x="0" y="0"/>
                  </a:lnTo>
                  <a:lnTo>
                    <a:pt x="12" y="30"/>
                  </a:lnTo>
                  <a:lnTo>
                    <a:pt x="24" y="68"/>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42" name="Line 59"/>
            <p:cNvSpPr>
              <a:spLocks noChangeShapeType="1"/>
            </p:cNvSpPr>
            <p:nvPr/>
          </p:nvSpPr>
          <p:spPr bwMode="auto">
            <a:xfrm flipV="1">
              <a:off x="5260" y="1591"/>
              <a:ext cx="1" cy="302"/>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43" name="Freeform 60"/>
            <p:cNvSpPr>
              <a:spLocks/>
            </p:cNvSpPr>
            <p:nvPr/>
          </p:nvSpPr>
          <p:spPr bwMode="auto">
            <a:xfrm>
              <a:off x="5222" y="1490"/>
              <a:ext cx="76" cy="127"/>
            </a:xfrm>
            <a:custGeom>
              <a:avLst/>
              <a:gdLst>
                <a:gd name="T0" fmla="*/ 24 w 80"/>
                <a:gd name="T1" fmla="*/ 72 h 136"/>
                <a:gd name="T2" fmla="*/ 24 w 80"/>
                <a:gd name="T3" fmla="*/ 72 h 136"/>
                <a:gd name="T4" fmla="*/ 12 w 80"/>
                <a:gd name="T5" fmla="*/ 106 h 136"/>
                <a:gd name="T6" fmla="*/ 0 w 80"/>
                <a:gd name="T7" fmla="*/ 136 h 136"/>
                <a:gd name="T8" fmla="*/ 80 w 80"/>
                <a:gd name="T9" fmla="*/ 136 h 136"/>
                <a:gd name="T10" fmla="*/ 80 w 80"/>
                <a:gd name="T11" fmla="*/ 136 h 136"/>
                <a:gd name="T12" fmla="*/ 70 w 80"/>
                <a:gd name="T13" fmla="*/ 110 h 136"/>
                <a:gd name="T14" fmla="*/ 56 w 80"/>
                <a:gd name="T15" fmla="*/ 72 h 136"/>
                <a:gd name="T16" fmla="*/ 56 w 80"/>
                <a:gd name="T17" fmla="*/ 72 h 136"/>
                <a:gd name="T18" fmla="*/ 46 w 80"/>
                <a:gd name="T19" fmla="*/ 32 h 136"/>
                <a:gd name="T20" fmla="*/ 40 w 80"/>
                <a:gd name="T21" fmla="*/ 0 h 136"/>
                <a:gd name="T22" fmla="*/ 40 w 80"/>
                <a:gd name="T23" fmla="*/ 0 h 136"/>
                <a:gd name="T24" fmla="*/ 34 w 80"/>
                <a:gd name="T25" fmla="*/ 32 h 136"/>
                <a:gd name="T26" fmla="*/ 24 w 80"/>
                <a:gd name="T27" fmla="*/ 72 h 136"/>
                <a:gd name="T28" fmla="*/ 24 w 80"/>
                <a:gd name="T29" fmla="*/ 72 h 1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0"/>
                <a:gd name="T46" fmla="*/ 0 h 136"/>
                <a:gd name="T47" fmla="*/ 80 w 80"/>
                <a:gd name="T48" fmla="*/ 136 h 1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0" h="136">
                  <a:moveTo>
                    <a:pt x="24" y="72"/>
                  </a:moveTo>
                  <a:lnTo>
                    <a:pt x="24" y="72"/>
                  </a:lnTo>
                  <a:lnTo>
                    <a:pt x="12" y="106"/>
                  </a:lnTo>
                  <a:lnTo>
                    <a:pt x="0" y="136"/>
                  </a:lnTo>
                  <a:lnTo>
                    <a:pt x="80" y="136"/>
                  </a:lnTo>
                  <a:lnTo>
                    <a:pt x="70" y="110"/>
                  </a:lnTo>
                  <a:lnTo>
                    <a:pt x="56" y="72"/>
                  </a:lnTo>
                  <a:lnTo>
                    <a:pt x="46" y="32"/>
                  </a:lnTo>
                  <a:lnTo>
                    <a:pt x="40" y="0"/>
                  </a:lnTo>
                  <a:lnTo>
                    <a:pt x="34" y="32"/>
                  </a:lnTo>
                  <a:lnTo>
                    <a:pt x="24" y="72"/>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44" name="Line 61"/>
            <p:cNvSpPr>
              <a:spLocks noChangeShapeType="1"/>
            </p:cNvSpPr>
            <p:nvPr/>
          </p:nvSpPr>
          <p:spPr bwMode="auto">
            <a:xfrm flipV="1">
              <a:off x="5167" y="1572"/>
              <a:ext cx="25" cy="97"/>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45" name="Freeform 62"/>
            <p:cNvSpPr>
              <a:spLocks/>
            </p:cNvSpPr>
            <p:nvPr/>
          </p:nvSpPr>
          <p:spPr bwMode="auto">
            <a:xfrm>
              <a:off x="5149" y="1474"/>
              <a:ext cx="73" cy="132"/>
            </a:xfrm>
            <a:custGeom>
              <a:avLst/>
              <a:gdLst>
                <a:gd name="T0" fmla="*/ 38 w 78"/>
                <a:gd name="T1" fmla="*/ 66 h 142"/>
                <a:gd name="T2" fmla="*/ 38 w 78"/>
                <a:gd name="T3" fmla="*/ 66 h 142"/>
                <a:gd name="T4" fmla="*/ 20 w 78"/>
                <a:gd name="T5" fmla="*/ 96 h 142"/>
                <a:gd name="T6" fmla="*/ 0 w 78"/>
                <a:gd name="T7" fmla="*/ 122 h 142"/>
                <a:gd name="T8" fmla="*/ 78 w 78"/>
                <a:gd name="T9" fmla="*/ 142 h 142"/>
                <a:gd name="T10" fmla="*/ 78 w 78"/>
                <a:gd name="T11" fmla="*/ 142 h 142"/>
                <a:gd name="T12" fmla="*/ 74 w 78"/>
                <a:gd name="T13" fmla="*/ 114 h 142"/>
                <a:gd name="T14" fmla="*/ 70 w 78"/>
                <a:gd name="T15" fmla="*/ 74 h 142"/>
                <a:gd name="T16" fmla="*/ 70 w 78"/>
                <a:gd name="T17" fmla="*/ 74 h 142"/>
                <a:gd name="T18" fmla="*/ 70 w 78"/>
                <a:gd name="T19" fmla="*/ 32 h 142"/>
                <a:gd name="T20" fmla="*/ 72 w 78"/>
                <a:gd name="T21" fmla="*/ 0 h 142"/>
                <a:gd name="T22" fmla="*/ 72 w 78"/>
                <a:gd name="T23" fmla="*/ 0 h 142"/>
                <a:gd name="T24" fmla="*/ 58 w 78"/>
                <a:gd name="T25" fmla="*/ 30 h 142"/>
                <a:gd name="T26" fmla="*/ 38 w 78"/>
                <a:gd name="T27" fmla="*/ 66 h 142"/>
                <a:gd name="T28" fmla="*/ 38 w 78"/>
                <a:gd name="T29" fmla="*/ 66 h 1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8"/>
                <a:gd name="T46" fmla="*/ 0 h 142"/>
                <a:gd name="T47" fmla="*/ 78 w 78"/>
                <a:gd name="T48" fmla="*/ 142 h 1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8" h="142">
                  <a:moveTo>
                    <a:pt x="38" y="66"/>
                  </a:moveTo>
                  <a:lnTo>
                    <a:pt x="38" y="66"/>
                  </a:lnTo>
                  <a:lnTo>
                    <a:pt x="20" y="96"/>
                  </a:lnTo>
                  <a:lnTo>
                    <a:pt x="0" y="122"/>
                  </a:lnTo>
                  <a:lnTo>
                    <a:pt x="78" y="142"/>
                  </a:lnTo>
                  <a:lnTo>
                    <a:pt x="74" y="114"/>
                  </a:lnTo>
                  <a:lnTo>
                    <a:pt x="70" y="74"/>
                  </a:lnTo>
                  <a:lnTo>
                    <a:pt x="70" y="32"/>
                  </a:lnTo>
                  <a:lnTo>
                    <a:pt x="72" y="0"/>
                  </a:lnTo>
                  <a:lnTo>
                    <a:pt x="58" y="30"/>
                  </a:lnTo>
                  <a:lnTo>
                    <a:pt x="38" y="66"/>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46" name="Line 63"/>
            <p:cNvSpPr>
              <a:spLocks noChangeShapeType="1"/>
            </p:cNvSpPr>
            <p:nvPr/>
          </p:nvSpPr>
          <p:spPr bwMode="auto">
            <a:xfrm flipH="1" flipV="1">
              <a:off x="5326" y="1572"/>
              <a:ext cx="40" cy="97"/>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47" name="Freeform 64"/>
            <p:cNvSpPr>
              <a:spLocks/>
            </p:cNvSpPr>
            <p:nvPr/>
          </p:nvSpPr>
          <p:spPr bwMode="auto">
            <a:xfrm>
              <a:off x="5290" y="1479"/>
              <a:ext cx="81" cy="131"/>
            </a:xfrm>
            <a:custGeom>
              <a:avLst/>
              <a:gdLst>
                <a:gd name="T0" fmla="*/ 10 w 86"/>
                <a:gd name="T1" fmla="*/ 70 h 140"/>
                <a:gd name="T2" fmla="*/ 10 w 86"/>
                <a:gd name="T3" fmla="*/ 70 h 140"/>
                <a:gd name="T4" fmla="*/ 12 w 86"/>
                <a:gd name="T5" fmla="*/ 108 h 140"/>
                <a:gd name="T6" fmla="*/ 12 w 86"/>
                <a:gd name="T7" fmla="*/ 140 h 140"/>
                <a:gd name="T8" fmla="*/ 86 w 86"/>
                <a:gd name="T9" fmla="*/ 110 h 140"/>
                <a:gd name="T10" fmla="*/ 86 w 86"/>
                <a:gd name="T11" fmla="*/ 110 h 140"/>
                <a:gd name="T12" fmla="*/ 68 w 86"/>
                <a:gd name="T13" fmla="*/ 90 h 140"/>
                <a:gd name="T14" fmla="*/ 40 w 86"/>
                <a:gd name="T15" fmla="*/ 58 h 140"/>
                <a:gd name="T16" fmla="*/ 40 w 86"/>
                <a:gd name="T17" fmla="*/ 58 h 140"/>
                <a:gd name="T18" fmla="*/ 16 w 86"/>
                <a:gd name="T19" fmla="*/ 26 h 140"/>
                <a:gd name="T20" fmla="*/ 0 w 86"/>
                <a:gd name="T21" fmla="*/ 0 h 140"/>
                <a:gd name="T22" fmla="*/ 0 w 86"/>
                <a:gd name="T23" fmla="*/ 0 h 140"/>
                <a:gd name="T24" fmla="*/ 6 w 86"/>
                <a:gd name="T25" fmla="*/ 30 h 140"/>
                <a:gd name="T26" fmla="*/ 10 w 86"/>
                <a:gd name="T27" fmla="*/ 70 h 140"/>
                <a:gd name="T28" fmla="*/ 10 w 86"/>
                <a:gd name="T29" fmla="*/ 70 h 1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6"/>
                <a:gd name="T46" fmla="*/ 0 h 140"/>
                <a:gd name="T47" fmla="*/ 86 w 86"/>
                <a:gd name="T48" fmla="*/ 140 h 1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6" h="140">
                  <a:moveTo>
                    <a:pt x="10" y="70"/>
                  </a:moveTo>
                  <a:lnTo>
                    <a:pt x="10" y="70"/>
                  </a:lnTo>
                  <a:lnTo>
                    <a:pt x="12" y="108"/>
                  </a:lnTo>
                  <a:lnTo>
                    <a:pt x="12" y="140"/>
                  </a:lnTo>
                  <a:lnTo>
                    <a:pt x="86" y="110"/>
                  </a:lnTo>
                  <a:lnTo>
                    <a:pt x="68" y="90"/>
                  </a:lnTo>
                  <a:lnTo>
                    <a:pt x="40" y="58"/>
                  </a:lnTo>
                  <a:lnTo>
                    <a:pt x="16" y="26"/>
                  </a:lnTo>
                  <a:lnTo>
                    <a:pt x="0" y="0"/>
                  </a:lnTo>
                  <a:lnTo>
                    <a:pt x="6" y="30"/>
                  </a:lnTo>
                  <a:lnTo>
                    <a:pt x="10" y="70"/>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48" name="Line 65"/>
            <p:cNvSpPr>
              <a:spLocks noChangeShapeType="1"/>
            </p:cNvSpPr>
            <p:nvPr/>
          </p:nvSpPr>
          <p:spPr bwMode="auto">
            <a:xfrm flipV="1">
              <a:off x="5067" y="1541"/>
              <a:ext cx="53" cy="82"/>
            </a:xfrm>
            <a:prstGeom prst="line">
              <a:avLst/>
            </a:prstGeom>
            <a:noFill/>
            <a:ln w="16">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49" name="Freeform 66"/>
            <p:cNvSpPr>
              <a:spLocks/>
            </p:cNvSpPr>
            <p:nvPr/>
          </p:nvSpPr>
          <p:spPr bwMode="auto">
            <a:xfrm>
              <a:off x="5075" y="1455"/>
              <a:ext cx="102" cy="127"/>
            </a:xfrm>
            <a:custGeom>
              <a:avLst/>
              <a:gdLst>
                <a:gd name="T0" fmla="*/ 56 w 108"/>
                <a:gd name="T1" fmla="*/ 50 h 136"/>
                <a:gd name="T2" fmla="*/ 56 w 108"/>
                <a:gd name="T3" fmla="*/ 50 h 136"/>
                <a:gd name="T4" fmla="*/ 26 w 108"/>
                <a:gd name="T5" fmla="*/ 74 h 136"/>
                <a:gd name="T6" fmla="*/ 0 w 108"/>
                <a:gd name="T7" fmla="*/ 92 h 136"/>
                <a:gd name="T8" fmla="*/ 68 w 108"/>
                <a:gd name="T9" fmla="*/ 136 h 136"/>
                <a:gd name="T10" fmla="*/ 68 w 108"/>
                <a:gd name="T11" fmla="*/ 136 h 136"/>
                <a:gd name="T12" fmla="*/ 74 w 108"/>
                <a:gd name="T13" fmla="*/ 110 h 136"/>
                <a:gd name="T14" fmla="*/ 84 w 108"/>
                <a:gd name="T15" fmla="*/ 68 h 136"/>
                <a:gd name="T16" fmla="*/ 84 w 108"/>
                <a:gd name="T17" fmla="*/ 68 h 136"/>
                <a:gd name="T18" fmla="*/ 96 w 108"/>
                <a:gd name="T19" fmla="*/ 30 h 136"/>
                <a:gd name="T20" fmla="*/ 108 w 108"/>
                <a:gd name="T21" fmla="*/ 0 h 136"/>
                <a:gd name="T22" fmla="*/ 108 w 108"/>
                <a:gd name="T23" fmla="*/ 0 h 136"/>
                <a:gd name="T24" fmla="*/ 86 w 108"/>
                <a:gd name="T25" fmla="*/ 24 h 136"/>
                <a:gd name="T26" fmla="*/ 56 w 108"/>
                <a:gd name="T27" fmla="*/ 50 h 136"/>
                <a:gd name="T28" fmla="*/ 56 w 108"/>
                <a:gd name="T29" fmla="*/ 50 h 1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8"/>
                <a:gd name="T46" fmla="*/ 0 h 136"/>
                <a:gd name="T47" fmla="*/ 108 w 108"/>
                <a:gd name="T48" fmla="*/ 136 h 1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8" h="136">
                  <a:moveTo>
                    <a:pt x="56" y="50"/>
                  </a:moveTo>
                  <a:lnTo>
                    <a:pt x="56" y="50"/>
                  </a:lnTo>
                  <a:lnTo>
                    <a:pt x="26" y="74"/>
                  </a:lnTo>
                  <a:lnTo>
                    <a:pt x="0" y="92"/>
                  </a:lnTo>
                  <a:lnTo>
                    <a:pt x="68" y="136"/>
                  </a:lnTo>
                  <a:lnTo>
                    <a:pt x="74" y="110"/>
                  </a:lnTo>
                  <a:lnTo>
                    <a:pt x="84" y="68"/>
                  </a:lnTo>
                  <a:lnTo>
                    <a:pt x="96" y="30"/>
                  </a:lnTo>
                  <a:lnTo>
                    <a:pt x="108" y="0"/>
                  </a:lnTo>
                  <a:lnTo>
                    <a:pt x="86" y="24"/>
                  </a:lnTo>
                  <a:lnTo>
                    <a:pt x="56" y="50"/>
                  </a:lnTo>
                  <a:close/>
                </a:path>
              </a:pathLst>
            </a:custGeom>
            <a:solidFill>
              <a:srgbClr val="000000"/>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50" name="Freeform 67"/>
            <p:cNvSpPr>
              <a:spLocks/>
            </p:cNvSpPr>
            <p:nvPr/>
          </p:nvSpPr>
          <p:spPr bwMode="auto">
            <a:xfrm>
              <a:off x="4308" y="3034"/>
              <a:ext cx="272" cy="269"/>
            </a:xfrm>
            <a:custGeom>
              <a:avLst/>
              <a:gdLst>
                <a:gd name="T0" fmla="*/ 288 w 288"/>
                <a:gd name="T1" fmla="*/ 144 h 288"/>
                <a:gd name="T2" fmla="*/ 286 w 288"/>
                <a:gd name="T3" fmla="*/ 174 h 288"/>
                <a:gd name="T4" fmla="*/ 276 w 288"/>
                <a:gd name="T5" fmla="*/ 200 h 288"/>
                <a:gd name="T6" fmla="*/ 264 w 288"/>
                <a:gd name="T7" fmla="*/ 224 h 288"/>
                <a:gd name="T8" fmla="*/ 246 w 288"/>
                <a:gd name="T9" fmla="*/ 246 h 288"/>
                <a:gd name="T10" fmla="*/ 224 w 288"/>
                <a:gd name="T11" fmla="*/ 264 h 288"/>
                <a:gd name="T12" fmla="*/ 200 w 288"/>
                <a:gd name="T13" fmla="*/ 276 h 288"/>
                <a:gd name="T14" fmla="*/ 174 w 288"/>
                <a:gd name="T15" fmla="*/ 286 h 288"/>
                <a:gd name="T16" fmla="*/ 144 w 288"/>
                <a:gd name="T17" fmla="*/ 288 h 288"/>
                <a:gd name="T18" fmla="*/ 130 w 288"/>
                <a:gd name="T19" fmla="*/ 288 h 288"/>
                <a:gd name="T20" fmla="*/ 102 w 288"/>
                <a:gd name="T21" fmla="*/ 282 h 288"/>
                <a:gd name="T22" fmla="*/ 76 w 288"/>
                <a:gd name="T23" fmla="*/ 270 h 288"/>
                <a:gd name="T24" fmla="*/ 52 w 288"/>
                <a:gd name="T25" fmla="*/ 256 h 288"/>
                <a:gd name="T26" fmla="*/ 32 w 288"/>
                <a:gd name="T27" fmla="*/ 236 h 288"/>
                <a:gd name="T28" fmla="*/ 18 w 288"/>
                <a:gd name="T29" fmla="*/ 212 h 288"/>
                <a:gd name="T30" fmla="*/ 6 w 288"/>
                <a:gd name="T31" fmla="*/ 186 h 288"/>
                <a:gd name="T32" fmla="*/ 0 w 288"/>
                <a:gd name="T33" fmla="*/ 158 h 288"/>
                <a:gd name="T34" fmla="*/ 0 w 288"/>
                <a:gd name="T35" fmla="*/ 144 h 288"/>
                <a:gd name="T36" fmla="*/ 2 w 288"/>
                <a:gd name="T37" fmla="*/ 114 h 288"/>
                <a:gd name="T38" fmla="*/ 12 w 288"/>
                <a:gd name="T39" fmla="*/ 88 h 288"/>
                <a:gd name="T40" fmla="*/ 24 w 288"/>
                <a:gd name="T41" fmla="*/ 64 h 288"/>
                <a:gd name="T42" fmla="*/ 42 w 288"/>
                <a:gd name="T43" fmla="*/ 42 h 288"/>
                <a:gd name="T44" fmla="*/ 64 w 288"/>
                <a:gd name="T45" fmla="*/ 24 h 288"/>
                <a:gd name="T46" fmla="*/ 88 w 288"/>
                <a:gd name="T47" fmla="*/ 12 h 288"/>
                <a:gd name="T48" fmla="*/ 114 w 288"/>
                <a:gd name="T49" fmla="*/ 2 h 288"/>
                <a:gd name="T50" fmla="*/ 144 w 288"/>
                <a:gd name="T51" fmla="*/ 0 h 288"/>
                <a:gd name="T52" fmla="*/ 158 w 288"/>
                <a:gd name="T53" fmla="*/ 0 h 288"/>
                <a:gd name="T54" fmla="*/ 186 w 288"/>
                <a:gd name="T55" fmla="*/ 6 h 288"/>
                <a:gd name="T56" fmla="*/ 212 w 288"/>
                <a:gd name="T57" fmla="*/ 18 h 288"/>
                <a:gd name="T58" fmla="*/ 236 w 288"/>
                <a:gd name="T59" fmla="*/ 32 h 288"/>
                <a:gd name="T60" fmla="*/ 256 w 288"/>
                <a:gd name="T61" fmla="*/ 52 h 288"/>
                <a:gd name="T62" fmla="*/ 270 w 288"/>
                <a:gd name="T63" fmla="*/ 76 h 288"/>
                <a:gd name="T64" fmla="*/ 282 w 288"/>
                <a:gd name="T65" fmla="*/ 102 h 288"/>
                <a:gd name="T66" fmla="*/ 288 w 288"/>
                <a:gd name="T67" fmla="*/ 130 h 288"/>
                <a:gd name="T68" fmla="*/ 288 w 288"/>
                <a:gd name="T69" fmla="*/ 144 h 2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8"/>
                <a:gd name="T106" fmla="*/ 0 h 288"/>
                <a:gd name="T107" fmla="*/ 288 w 288"/>
                <a:gd name="T108" fmla="*/ 288 h 2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8" h="288">
                  <a:moveTo>
                    <a:pt x="288" y="144"/>
                  </a:moveTo>
                  <a:lnTo>
                    <a:pt x="288" y="144"/>
                  </a:lnTo>
                  <a:lnTo>
                    <a:pt x="288" y="158"/>
                  </a:lnTo>
                  <a:lnTo>
                    <a:pt x="286" y="174"/>
                  </a:lnTo>
                  <a:lnTo>
                    <a:pt x="282" y="186"/>
                  </a:lnTo>
                  <a:lnTo>
                    <a:pt x="276" y="200"/>
                  </a:lnTo>
                  <a:lnTo>
                    <a:pt x="270" y="212"/>
                  </a:lnTo>
                  <a:lnTo>
                    <a:pt x="264" y="224"/>
                  </a:lnTo>
                  <a:lnTo>
                    <a:pt x="256" y="236"/>
                  </a:lnTo>
                  <a:lnTo>
                    <a:pt x="246" y="246"/>
                  </a:lnTo>
                  <a:lnTo>
                    <a:pt x="236" y="256"/>
                  </a:lnTo>
                  <a:lnTo>
                    <a:pt x="224" y="264"/>
                  </a:lnTo>
                  <a:lnTo>
                    <a:pt x="212" y="270"/>
                  </a:lnTo>
                  <a:lnTo>
                    <a:pt x="200" y="276"/>
                  </a:lnTo>
                  <a:lnTo>
                    <a:pt x="186" y="282"/>
                  </a:lnTo>
                  <a:lnTo>
                    <a:pt x="174" y="286"/>
                  </a:lnTo>
                  <a:lnTo>
                    <a:pt x="158" y="288"/>
                  </a:lnTo>
                  <a:lnTo>
                    <a:pt x="144" y="288"/>
                  </a:lnTo>
                  <a:lnTo>
                    <a:pt x="130" y="288"/>
                  </a:lnTo>
                  <a:lnTo>
                    <a:pt x="114" y="286"/>
                  </a:lnTo>
                  <a:lnTo>
                    <a:pt x="102" y="282"/>
                  </a:lnTo>
                  <a:lnTo>
                    <a:pt x="88" y="276"/>
                  </a:lnTo>
                  <a:lnTo>
                    <a:pt x="76" y="270"/>
                  </a:lnTo>
                  <a:lnTo>
                    <a:pt x="64" y="264"/>
                  </a:lnTo>
                  <a:lnTo>
                    <a:pt x="52" y="256"/>
                  </a:lnTo>
                  <a:lnTo>
                    <a:pt x="42" y="246"/>
                  </a:lnTo>
                  <a:lnTo>
                    <a:pt x="32" y="236"/>
                  </a:lnTo>
                  <a:lnTo>
                    <a:pt x="24" y="224"/>
                  </a:lnTo>
                  <a:lnTo>
                    <a:pt x="18" y="212"/>
                  </a:lnTo>
                  <a:lnTo>
                    <a:pt x="12" y="200"/>
                  </a:lnTo>
                  <a:lnTo>
                    <a:pt x="6" y="186"/>
                  </a:lnTo>
                  <a:lnTo>
                    <a:pt x="2" y="174"/>
                  </a:lnTo>
                  <a:lnTo>
                    <a:pt x="0" y="158"/>
                  </a:lnTo>
                  <a:lnTo>
                    <a:pt x="0" y="144"/>
                  </a:lnTo>
                  <a:lnTo>
                    <a:pt x="0" y="130"/>
                  </a:lnTo>
                  <a:lnTo>
                    <a:pt x="2" y="114"/>
                  </a:lnTo>
                  <a:lnTo>
                    <a:pt x="6" y="102"/>
                  </a:lnTo>
                  <a:lnTo>
                    <a:pt x="12" y="88"/>
                  </a:lnTo>
                  <a:lnTo>
                    <a:pt x="18" y="76"/>
                  </a:lnTo>
                  <a:lnTo>
                    <a:pt x="24" y="64"/>
                  </a:lnTo>
                  <a:lnTo>
                    <a:pt x="32" y="52"/>
                  </a:lnTo>
                  <a:lnTo>
                    <a:pt x="42" y="42"/>
                  </a:lnTo>
                  <a:lnTo>
                    <a:pt x="52" y="32"/>
                  </a:lnTo>
                  <a:lnTo>
                    <a:pt x="64" y="24"/>
                  </a:lnTo>
                  <a:lnTo>
                    <a:pt x="76" y="18"/>
                  </a:lnTo>
                  <a:lnTo>
                    <a:pt x="88" y="12"/>
                  </a:lnTo>
                  <a:lnTo>
                    <a:pt x="102" y="6"/>
                  </a:lnTo>
                  <a:lnTo>
                    <a:pt x="114" y="2"/>
                  </a:lnTo>
                  <a:lnTo>
                    <a:pt x="130" y="0"/>
                  </a:lnTo>
                  <a:lnTo>
                    <a:pt x="144" y="0"/>
                  </a:lnTo>
                  <a:lnTo>
                    <a:pt x="158" y="0"/>
                  </a:lnTo>
                  <a:lnTo>
                    <a:pt x="174" y="2"/>
                  </a:lnTo>
                  <a:lnTo>
                    <a:pt x="186" y="6"/>
                  </a:lnTo>
                  <a:lnTo>
                    <a:pt x="200" y="12"/>
                  </a:lnTo>
                  <a:lnTo>
                    <a:pt x="212" y="18"/>
                  </a:lnTo>
                  <a:lnTo>
                    <a:pt x="224" y="24"/>
                  </a:lnTo>
                  <a:lnTo>
                    <a:pt x="236" y="32"/>
                  </a:lnTo>
                  <a:lnTo>
                    <a:pt x="246" y="42"/>
                  </a:lnTo>
                  <a:lnTo>
                    <a:pt x="256" y="52"/>
                  </a:lnTo>
                  <a:lnTo>
                    <a:pt x="264" y="64"/>
                  </a:lnTo>
                  <a:lnTo>
                    <a:pt x="270" y="76"/>
                  </a:lnTo>
                  <a:lnTo>
                    <a:pt x="276" y="88"/>
                  </a:lnTo>
                  <a:lnTo>
                    <a:pt x="282" y="102"/>
                  </a:lnTo>
                  <a:lnTo>
                    <a:pt x="286" y="114"/>
                  </a:lnTo>
                  <a:lnTo>
                    <a:pt x="288" y="130"/>
                  </a:lnTo>
                  <a:lnTo>
                    <a:pt x="288" y="144"/>
                  </a:lnTo>
                  <a:close/>
                </a:path>
              </a:pathLst>
            </a:custGeom>
            <a:solidFill>
              <a:srgbClr val="FFFF00"/>
            </a:solid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51" name="Rectangle 68"/>
            <p:cNvSpPr>
              <a:spLocks noChangeArrowheads="1"/>
            </p:cNvSpPr>
            <p:nvPr/>
          </p:nvSpPr>
          <p:spPr bwMode="auto">
            <a:xfrm>
              <a:off x="4395" y="3088"/>
              <a:ext cx="104" cy="173"/>
            </a:xfrm>
            <a:prstGeom prst="rect">
              <a:avLst/>
            </a:prstGeom>
            <a:noFill/>
            <a:ln w="9525">
              <a:noFill/>
              <a:miter lim="800000"/>
              <a:headEnd/>
              <a:tailEnd/>
            </a:ln>
          </p:spPr>
          <p:txBody>
            <a:bodyPr wrap="none" lIns="0" tIns="0" rIns="0" bIns="0">
              <a:spAutoFit/>
            </a:bodyPr>
            <a:lstStyle/>
            <a:p>
              <a:pPr algn="ctr" rtl="0" fontAlgn="base">
                <a:spcBef>
                  <a:spcPct val="0"/>
                </a:spcBef>
                <a:spcAft>
                  <a:spcPct val="0"/>
                </a:spcAft>
              </a:pPr>
              <a:r>
                <a:rPr lang="en-US" sz="1600" b="1" kern="1200">
                  <a:solidFill>
                    <a:srgbClr val="000000"/>
                  </a:solidFill>
                  <a:latin typeface="Helvetica" pitchFamily="34" charset="0"/>
                  <a:ea typeface="+mn-ea"/>
                  <a:cs typeface="+mn-cs"/>
                </a:rPr>
                <a:t>D</a:t>
              </a:r>
              <a:endParaRPr lang="en-US" sz="1600" b="1" kern="1200">
                <a:solidFill>
                  <a:srgbClr val="FFFFFF"/>
                </a:solidFill>
                <a:latin typeface="Arial" pitchFamily="34" charset="0"/>
                <a:ea typeface="+mn-ea"/>
                <a:cs typeface="+mn-cs"/>
              </a:endParaRPr>
            </a:p>
          </p:txBody>
        </p:sp>
        <p:sp>
          <p:nvSpPr>
            <p:cNvPr id="752" name="Freeform 69"/>
            <p:cNvSpPr>
              <a:spLocks/>
            </p:cNvSpPr>
            <p:nvPr/>
          </p:nvSpPr>
          <p:spPr bwMode="auto">
            <a:xfrm>
              <a:off x="5124" y="3034"/>
              <a:ext cx="272" cy="269"/>
            </a:xfrm>
            <a:custGeom>
              <a:avLst/>
              <a:gdLst>
                <a:gd name="T0" fmla="*/ 288 w 288"/>
                <a:gd name="T1" fmla="*/ 144 h 288"/>
                <a:gd name="T2" fmla="*/ 286 w 288"/>
                <a:gd name="T3" fmla="*/ 174 h 288"/>
                <a:gd name="T4" fmla="*/ 276 w 288"/>
                <a:gd name="T5" fmla="*/ 200 h 288"/>
                <a:gd name="T6" fmla="*/ 264 w 288"/>
                <a:gd name="T7" fmla="*/ 224 h 288"/>
                <a:gd name="T8" fmla="*/ 246 w 288"/>
                <a:gd name="T9" fmla="*/ 246 h 288"/>
                <a:gd name="T10" fmla="*/ 224 w 288"/>
                <a:gd name="T11" fmla="*/ 264 h 288"/>
                <a:gd name="T12" fmla="*/ 200 w 288"/>
                <a:gd name="T13" fmla="*/ 276 h 288"/>
                <a:gd name="T14" fmla="*/ 174 w 288"/>
                <a:gd name="T15" fmla="*/ 286 h 288"/>
                <a:gd name="T16" fmla="*/ 144 w 288"/>
                <a:gd name="T17" fmla="*/ 288 h 288"/>
                <a:gd name="T18" fmla="*/ 130 w 288"/>
                <a:gd name="T19" fmla="*/ 288 h 288"/>
                <a:gd name="T20" fmla="*/ 102 w 288"/>
                <a:gd name="T21" fmla="*/ 282 h 288"/>
                <a:gd name="T22" fmla="*/ 76 w 288"/>
                <a:gd name="T23" fmla="*/ 270 h 288"/>
                <a:gd name="T24" fmla="*/ 52 w 288"/>
                <a:gd name="T25" fmla="*/ 256 h 288"/>
                <a:gd name="T26" fmla="*/ 32 w 288"/>
                <a:gd name="T27" fmla="*/ 236 h 288"/>
                <a:gd name="T28" fmla="*/ 18 w 288"/>
                <a:gd name="T29" fmla="*/ 212 h 288"/>
                <a:gd name="T30" fmla="*/ 6 w 288"/>
                <a:gd name="T31" fmla="*/ 186 h 288"/>
                <a:gd name="T32" fmla="*/ 0 w 288"/>
                <a:gd name="T33" fmla="*/ 158 h 288"/>
                <a:gd name="T34" fmla="*/ 0 w 288"/>
                <a:gd name="T35" fmla="*/ 144 h 288"/>
                <a:gd name="T36" fmla="*/ 2 w 288"/>
                <a:gd name="T37" fmla="*/ 114 h 288"/>
                <a:gd name="T38" fmla="*/ 12 w 288"/>
                <a:gd name="T39" fmla="*/ 88 h 288"/>
                <a:gd name="T40" fmla="*/ 24 w 288"/>
                <a:gd name="T41" fmla="*/ 64 h 288"/>
                <a:gd name="T42" fmla="*/ 42 w 288"/>
                <a:gd name="T43" fmla="*/ 42 h 288"/>
                <a:gd name="T44" fmla="*/ 64 w 288"/>
                <a:gd name="T45" fmla="*/ 24 h 288"/>
                <a:gd name="T46" fmla="*/ 88 w 288"/>
                <a:gd name="T47" fmla="*/ 12 h 288"/>
                <a:gd name="T48" fmla="*/ 114 w 288"/>
                <a:gd name="T49" fmla="*/ 2 h 288"/>
                <a:gd name="T50" fmla="*/ 144 w 288"/>
                <a:gd name="T51" fmla="*/ 0 h 288"/>
                <a:gd name="T52" fmla="*/ 158 w 288"/>
                <a:gd name="T53" fmla="*/ 0 h 288"/>
                <a:gd name="T54" fmla="*/ 186 w 288"/>
                <a:gd name="T55" fmla="*/ 6 h 288"/>
                <a:gd name="T56" fmla="*/ 212 w 288"/>
                <a:gd name="T57" fmla="*/ 18 h 288"/>
                <a:gd name="T58" fmla="*/ 236 w 288"/>
                <a:gd name="T59" fmla="*/ 32 h 288"/>
                <a:gd name="T60" fmla="*/ 256 w 288"/>
                <a:gd name="T61" fmla="*/ 52 h 288"/>
                <a:gd name="T62" fmla="*/ 270 w 288"/>
                <a:gd name="T63" fmla="*/ 76 h 288"/>
                <a:gd name="T64" fmla="*/ 282 w 288"/>
                <a:gd name="T65" fmla="*/ 102 h 288"/>
                <a:gd name="T66" fmla="*/ 288 w 288"/>
                <a:gd name="T67" fmla="*/ 130 h 288"/>
                <a:gd name="T68" fmla="*/ 288 w 288"/>
                <a:gd name="T69" fmla="*/ 144 h 2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8"/>
                <a:gd name="T106" fmla="*/ 0 h 288"/>
                <a:gd name="T107" fmla="*/ 288 w 288"/>
                <a:gd name="T108" fmla="*/ 288 h 2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8" h="288">
                  <a:moveTo>
                    <a:pt x="288" y="144"/>
                  </a:moveTo>
                  <a:lnTo>
                    <a:pt x="288" y="144"/>
                  </a:lnTo>
                  <a:lnTo>
                    <a:pt x="288" y="158"/>
                  </a:lnTo>
                  <a:lnTo>
                    <a:pt x="286" y="174"/>
                  </a:lnTo>
                  <a:lnTo>
                    <a:pt x="282" y="186"/>
                  </a:lnTo>
                  <a:lnTo>
                    <a:pt x="276" y="200"/>
                  </a:lnTo>
                  <a:lnTo>
                    <a:pt x="270" y="212"/>
                  </a:lnTo>
                  <a:lnTo>
                    <a:pt x="264" y="224"/>
                  </a:lnTo>
                  <a:lnTo>
                    <a:pt x="256" y="236"/>
                  </a:lnTo>
                  <a:lnTo>
                    <a:pt x="246" y="246"/>
                  </a:lnTo>
                  <a:lnTo>
                    <a:pt x="236" y="256"/>
                  </a:lnTo>
                  <a:lnTo>
                    <a:pt x="224" y="264"/>
                  </a:lnTo>
                  <a:lnTo>
                    <a:pt x="212" y="270"/>
                  </a:lnTo>
                  <a:lnTo>
                    <a:pt x="200" y="276"/>
                  </a:lnTo>
                  <a:lnTo>
                    <a:pt x="186" y="282"/>
                  </a:lnTo>
                  <a:lnTo>
                    <a:pt x="174" y="286"/>
                  </a:lnTo>
                  <a:lnTo>
                    <a:pt x="158" y="288"/>
                  </a:lnTo>
                  <a:lnTo>
                    <a:pt x="144" y="288"/>
                  </a:lnTo>
                  <a:lnTo>
                    <a:pt x="130" y="288"/>
                  </a:lnTo>
                  <a:lnTo>
                    <a:pt x="114" y="286"/>
                  </a:lnTo>
                  <a:lnTo>
                    <a:pt x="102" y="282"/>
                  </a:lnTo>
                  <a:lnTo>
                    <a:pt x="88" y="276"/>
                  </a:lnTo>
                  <a:lnTo>
                    <a:pt x="76" y="270"/>
                  </a:lnTo>
                  <a:lnTo>
                    <a:pt x="64" y="264"/>
                  </a:lnTo>
                  <a:lnTo>
                    <a:pt x="52" y="256"/>
                  </a:lnTo>
                  <a:lnTo>
                    <a:pt x="42" y="246"/>
                  </a:lnTo>
                  <a:lnTo>
                    <a:pt x="32" y="236"/>
                  </a:lnTo>
                  <a:lnTo>
                    <a:pt x="24" y="224"/>
                  </a:lnTo>
                  <a:lnTo>
                    <a:pt x="18" y="212"/>
                  </a:lnTo>
                  <a:lnTo>
                    <a:pt x="12" y="200"/>
                  </a:lnTo>
                  <a:lnTo>
                    <a:pt x="6" y="186"/>
                  </a:lnTo>
                  <a:lnTo>
                    <a:pt x="2" y="174"/>
                  </a:lnTo>
                  <a:lnTo>
                    <a:pt x="0" y="158"/>
                  </a:lnTo>
                  <a:lnTo>
                    <a:pt x="0" y="144"/>
                  </a:lnTo>
                  <a:lnTo>
                    <a:pt x="0" y="130"/>
                  </a:lnTo>
                  <a:lnTo>
                    <a:pt x="2" y="114"/>
                  </a:lnTo>
                  <a:lnTo>
                    <a:pt x="6" y="102"/>
                  </a:lnTo>
                  <a:lnTo>
                    <a:pt x="12" y="88"/>
                  </a:lnTo>
                  <a:lnTo>
                    <a:pt x="18" y="76"/>
                  </a:lnTo>
                  <a:lnTo>
                    <a:pt x="24" y="64"/>
                  </a:lnTo>
                  <a:lnTo>
                    <a:pt x="32" y="52"/>
                  </a:lnTo>
                  <a:lnTo>
                    <a:pt x="42" y="42"/>
                  </a:lnTo>
                  <a:lnTo>
                    <a:pt x="52" y="32"/>
                  </a:lnTo>
                  <a:lnTo>
                    <a:pt x="64" y="24"/>
                  </a:lnTo>
                  <a:lnTo>
                    <a:pt x="76" y="18"/>
                  </a:lnTo>
                  <a:lnTo>
                    <a:pt x="88" y="12"/>
                  </a:lnTo>
                  <a:lnTo>
                    <a:pt x="102" y="6"/>
                  </a:lnTo>
                  <a:lnTo>
                    <a:pt x="114" y="2"/>
                  </a:lnTo>
                  <a:lnTo>
                    <a:pt x="130" y="0"/>
                  </a:lnTo>
                  <a:lnTo>
                    <a:pt x="144" y="0"/>
                  </a:lnTo>
                  <a:lnTo>
                    <a:pt x="158" y="0"/>
                  </a:lnTo>
                  <a:lnTo>
                    <a:pt x="174" y="2"/>
                  </a:lnTo>
                  <a:lnTo>
                    <a:pt x="186" y="6"/>
                  </a:lnTo>
                  <a:lnTo>
                    <a:pt x="200" y="12"/>
                  </a:lnTo>
                  <a:lnTo>
                    <a:pt x="212" y="18"/>
                  </a:lnTo>
                  <a:lnTo>
                    <a:pt x="224" y="24"/>
                  </a:lnTo>
                  <a:lnTo>
                    <a:pt x="236" y="32"/>
                  </a:lnTo>
                  <a:lnTo>
                    <a:pt x="246" y="42"/>
                  </a:lnTo>
                  <a:lnTo>
                    <a:pt x="256" y="52"/>
                  </a:lnTo>
                  <a:lnTo>
                    <a:pt x="264" y="64"/>
                  </a:lnTo>
                  <a:lnTo>
                    <a:pt x="270" y="76"/>
                  </a:lnTo>
                  <a:lnTo>
                    <a:pt x="276" y="88"/>
                  </a:lnTo>
                  <a:lnTo>
                    <a:pt x="282" y="102"/>
                  </a:lnTo>
                  <a:lnTo>
                    <a:pt x="286" y="114"/>
                  </a:lnTo>
                  <a:lnTo>
                    <a:pt x="288" y="130"/>
                  </a:lnTo>
                  <a:lnTo>
                    <a:pt x="288" y="144"/>
                  </a:lnTo>
                  <a:close/>
                </a:path>
              </a:pathLst>
            </a:custGeom>
            <a:solidFill>
              <a:srgbClr val="FFFF00"/>
            </a:solid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53" name="Rectangle 70"/>
            <p:cNvSpPr>
              <a:spLocks noChangeArrowheads="1"/>
            </p:cNvSpPr>
            <p:nvPr/>
          </p:nvSpPr>
          <p:spPr bwMode="auto">
            <a:xfrm>
              <a:off x="5211" y="3088"/>
              <a:ext cx="104" cy="173"/>
            </a:xfrm>
            <a:prstGeom prst="rect">
              <a:avLst/>
            </a:prstGeom>
            <a:noFill/>
            <a:ln w="9525">
              <a:noFill/>
              <a:miter lim="800000"/>
              <a:headEnd/>
              <a:tailEnd/>
            </a:ln>
          </p:spPr>
          <p:txBody>
            <a:bodyPr wrap="none" lIns="0" tIns="0" rIns="0" bIns="0">
              <a:spAutoFit/>
            </a:bodyPr>
            <a:lstStyle/>
            <a:p>
              <a:pPr algn="ctr" rtl="0" fontAlgn="base">
                <a:spcBef>
                  <a:spcPct val="0"/>
                </a:spcBef>
                <a:spcAft>
                  <a:spcPct val="0"/>
                </a:spcAft>
              </a:pPr>
              <a:r>
                <a:rPr lang="en-US" sz="1600" b="1" kern="1200">
                  <a:solidFill>
                    <a:srgbClr val="000000"/>
                  </a:solidFill>
                  <a:latin typeface="Helvetica" pitchFamily="34" charset="0"/>
                  <a:ea typeface="+mn-ea"/>
                  <a:cs typeface="+mn-cs"/>
                </a:rPr>
                <a:t>D</a:t>
              </a:r>
              <a:endParaRPr lang="en-US" sz="1600" b="1" kern="1200">
                <a:solidFill>
                  <a:srgbClr val="FFFFFF"/>
                </a:solidFill>
                <a:latin typeface="Arial" pitchFamily="34" charset="0"/>
                <a:ea typeface="+mn-ea"/>
                <a:cs typeface="+mn-cs"/>
              </a:endParaRPr>
            </a:p>
          </p:txBody>
        </p:sp>
        <p:sp>
          <p:nvSpPr>
            <p:cNvPr id="754" name="Freeform 71"/>
            <p:cNvSpPr>
              <a:spLocks/>
            </p:cNvSpPr>
            <p:nvPr/>
          </p:nvSpPr>
          <p:spPr bwMode="auto">
            <a:xfrm>
              <a:off x="5124" y="2363"/>
              <a:ext cx="272" cy="268"/>
            </a:xfrm>
            <a:custGeom>
              <a:avLst/>
              <a:gdLst>
                <a:gd name="T0" fmla="*/ 288 w 288"/>
                <a:gd name="T1" fmla="*/ 144 h 288"/>
                <a:gd name="T2" fmla="*/ 286 w 288"/>
                <a:gd name="T3" fmla="*/ 174 h 288"/>
                <a:gd name="T4" fmla="*/ 276 w 288"/>
                <a:gd name="T5" fmla="*/ 200 h 288"/>
                <a:gd name="T6" fmla="*/ 264 w 288"/>
                <a:gd name="T7" fmla="*/ 224 h 288"/>
                <a:gd name="T8" fmla="*/ 246 w 288"/>
                <a:gd name="T9" fmla="*/ 246 h 288"/>
                <a:gd name="T10" fmla="*/ 224 w 288"/>
                <a:gd name="T11" fmla="*/ 264 h 288"/>
                <a:gd name="T12" fmla="*/ 200 w 288"/>
                <a:gd name="T13" fmla="*/ 276 h 288"/>
                <a:gd name="T14" fmla="*/ 174 w 288"/>
                <a:gd name="T15" fmla="*/ 286 h 288"/>
                <a:gd name="T16" fmla="*/ 144 w 288"/>
                <a:gd name="T17" fmla="*/ 288 h 288"/>
                <a:gd name="T18" fmla="*/ 130 w 288"/>
                <a:gd name="T19" fmla="*/ 288 h 288"/>
                <a:gd name="T20" fmla="*/ 102 w 288"/>
                <a:gd name="T21" fmla="*/ 282 h 288"/>
                <a:gd name="T22" fmla="*/ 76 w 288"/>
                <a:gd name="T23" fmla="*/ 270 h 288"/>
                <a:gd name="T24" fmla="*/ 52 w 288"/>
                <a:gd name="T25" fmla="*/ 256 h 288"/>
                <a:gd name="T26" fmla="*/ 32 w 288"/>
                <a:gd name="T27" fmla="*/ 236 h 288"/>
                <a:gd name="T28" fmla="*/ 18 w 288"/>
                <a:gd name="T29" fmla="*/ 212 h 288"/>
                <a:gd name="T30" fmla="*/ 6 w 288"/>
                <a:gd name="T31" fmla="*/ 186 h 288"/>
                <a:gd name="T32" fmla="*/ 0 w 288"/>
                <a:gd name="T33" fmla="*/ 158 h 288"/>
                <a:gd name="T34" fmla="*/ 0 w 288"/>
                <a:gd name="T35" fmla="*/ 144 h 288"/>
                <a:gd name="T36" fmla="*/ 2 w 288"/>
                <a:gd name="T37" fmla="*/ 114 h 288"/>
                <a:gd name="T38" fmla="*/ 12 w 288"/>
                <a:gd name="T39" fmla="*/ 88 h 288"/>
                <a:gd name="T40" fmla="*/ 24 w 288"/>
                <a:gd name="T41" fmla="*/ 64 h 288"/>
                <a:gd name="T42" fmla="*/ 42 w 288"/>
                <a:gd name="T43" fmla="*/ 42 h 288"/>
                <a:gd name="T44" fmla="*/ 64 w 288"/>
                <a:gd name="T45" fmla="*/ 24 h 288"/>
                <a:gd name="T46" fmla="*/ 88 w 288"/>
                <a:gd name="T47" fmla="*/ 12 h 288"/>
                <a:gd name="T48" fmla="*/ 114 w 288"/>
                <a:gd name="T49" fmla="*/ 2 h 288"/>
                <a:gd name="T50" fmla="*/ 144 w 288"/>
                <a:gd name="T51" fmla="*/ 0 h 288"/>
                <a:gd name="T52" fmla="*/ 158 w 288"/>
                <a:gd name="T53" fmla="*/ 0 h 288"/>
                <a:gd name="T54" fmla="*/ 186 w 288"/>
                <a:gd name="T55" fmla="*/ 6 h 288"/>
                <a:gd name="T56" fmla="*/ 212 w 288"/>
                <a:gd name="T57" fmla="*/ 18 h 288"/>
                <a:gd name="T58" fmla="*/ 236 w 288"/>
                <a:gd name="T59" fmla="*/ 32 h 288"/>
                <a:gd name="T60" fmla="*/ 256 w 288"/>
                <a:gd name="T61" fmla="*/ 52 h 288"/>
                <a:gd name="T62" fmla="*/ 270 w 288"/>
                <a:gd name="T63" fmla="*/ 76 h 288"/>
                <a:gd name="T64" fmla="*/ 282 w 288"/>
                <a:gd name="T65" fmla="*/ 102 h 288"/>
                <a:gd name="T66" fmla="*/ 288 w 288"/>
                <a:gd name="T67" fmla="*/ 130 h 288"/>
                <a:gd name="T68" fmla="*/ 288 w 288"/>
                <a:gd name="T69" fmla="*/ 144 h 2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8"/>
                <a:gd name="T106" fmla="*/ 0 h 288"/>
                <a:gd name="T107" fmla="*/ 288 w 288"/>
                <a:gd name="T108" fmla="*/ 288 h 2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8" h="288">
                  <a:moveTo>
                    <a:pt x="288" y="144"/>
                  </a:moveTo>
                  <a:lnTo>
                    <a:pt x="288" y="144"/>
                  </a:lnTo>
                  <a:lnTo>
                    <a:pt x="288" y="158"/>
                  </a:lnTo>
                  <a:lnTo>
                    <a:pt x="286" y="174"/>
                  </a:lnTo>
                  <a:lnTo>
                    <a:pt x="282" y="186"/>
                  </a:lnTo>
                  <a:lnTo>
                    <a:pt x="276" y="200"/>
                  </a:lnTo>
                  <a:lnTo>
                    <a:pt x="270" y="212"/>
                  </a:lnTo>
                  <a:lnTo>
                    <a:pt x="264" y="224"/>
                  </a:lnTo>
                  <a:lnTo>
                    <a:pt x="256" y="236"/>
                  </a:lnTo>
                  <a:lnTo>
                    <a:pt x="246" y="246"/>
                  </a:lnTo>
                  <a:lnTo>
                    <a:pt x="236" y="256"/>
                  </a:lnTo>
                  <a:lnTo>
                    <a:pt x="224" y="264"/>
                  </a:lnTo>
                  <a:lnTo>
                    <a:pt x="212" y="270"/>
                  </a:lnTo>
                  <a:lnTo>
                    <a:pt x="200" y="276"/>
                  </a:lnTo>
                  <a:lnTo>
                    <a:pt x="186" y="282"/>
                  </a:lnTo>
                  <a:lnTo>
                    <a:pt x="174" y="286"/>
                  </a:lnTo>
                  <a:lnTo>
                    <a:pt x="158" y="288"/>
                  </a:lnTo>
                  <a:lnTo>
                    <a:pt x="144" y="288"/>
                  </a:lnTo>
                  <a:lnTo>
                    <a:pt x="130" y="288"/>
                  </a:lnTo>
                  <a:lnTo>
                    <a:pt x="114" y="286"/>
                  </a:lnTo>
                  <a:lnTo>
                    <a:pt x="102" y="282"/>
                  </a:lnTo>
                  <a:lnTo>
                    <a:pt x="88" y="276"/>
                  </a:lnTo>
                  <a:lnTo>
                    <a:pt x="76" y="270"/>
                  </a:lnTo>
                  <a:lnTo>
                    <a:pt x="64" y="264"/>
                  </a:lnTo>
                  <a:lnTo>
                    <a:pt x="52" y="256"/>
                  </a:lnTo>
                  <a:lnTo>
                    <a:pt x="42" y="246"/>
                  </a:lnTo>
                  <a:lnTo>
                    <a:pt x="32" y="236"/>
                  </a:lnTo>
                  <a:lnTo>
                    <a:pt x="24" y="224"/>
                  </a:lnTo>
                  <a:lnTo>
                    <a:pt x="18" y="212"/>
                  </a:lnTo>
                  <a:lnTo>
                    <a:pt x="12" y="200"/>
                  </a:lnTo>
                  <a:lnTo>
                    <a:pt x="6" y="186"/>
                  </a:lnTo>
                  <a:lnTo>
                    <a:pt x="2" y="174"/>
                  </a:lnTo>
                  <a:lnTo>
                    <a:pt x="0" y="158"/>
                  </a:lnTo>
                  <a:lnTo>
                    <a:pt x="0" y="144"/>
                  </a:lnTo>
                  <a:lnTo>
                    <a:pt x="0" y="130"/>
                  </a:lnTo>
                  <a:lnTo>
                    <a:pt x="2" y="114"/>
                  </a:lnTo>
                  <a:lnTo>
                    <a:pt x="6" y="102"/>
                  </a:lnTo>
                  <a:lnTo>
                    <a:pt x="12" y="88"/>
                  </a:lnTo>
                  <a:lnTo>
                    <a:pt x="18" y="76"/>
                  </a:lnTo>
                  <a:lnTo>
                    <a:pt x="24" y="64"/>
                  </a:lnTo>
                  <a:lnTo>
                    <a:pt x="32" y="52"/>
                  </a:lnTo>
                  <a:lnTo>
                    <a:pt x="42" y="42"/>
                  </a:lnTo>
                  <a:lnTo>
                    <a:pt x="52" y="32"/>
                  </a:lnTo>
                  <a:lnTo>
                    <a:pt x="64" y="24"/>
                  </a:lnTo>
                  <a:lnTo>
                    <a:pt x="76" y="18"/>
                  </a:lnTo>
                  <a:lnTo>
                    <a:pt x="88" y="12"/>
                  </a:lnTo>
                  <a:lnTo>
                    <a:pt x="102" y="6"/>
                  </a:lnTo>
                  <a:lnTo>
                    <a:pt x="114" y="2"/>
                  </a:lnTo>
                  <a:lnTo>
                    <a:pt x="130" y="0"/>
                  </a:lnTo>
                  <a:lnTo>
                    <a:pt x="144" y="0"/>
                  </a:lnTo>
                  <a:lnTo>
                    <a:pt x="158" y="0"/>
                  </a:lnTo>
                  <a:lnTo>
                    <a:pt x="174" y="2"/>
                  </a:lnTo>
                  <a:lnTo>
                    <a:pt x="186" y="6"/>
                  </a:lnTo>
                  <a:lnTo>
                    <a:pt x="200" y="12"/>
                  </a:lnTo>
                  <a:lnTo>
                    <a:pt x="212" y="18"/>
                  </a:lnTo>
                  <a:lnTo>
                    <a:pt x="224" y="24"/>
                  </a:lnTo>
                  <a:lnTo>
                    <a:pt x="236" y="32"/>
                  </a:lnTo>
                  <a:lnTo>
                    <a:pt x="246" y="42"/>
                  </a:lnTo>
                  <a:lnTo>
                    <a:pt x="256" y="52"/>
                  </a:lnTo>
                  <a:lnTo>
                    <a:pt x="264" y="64"/>
                  </a:lnTo>
                  <a:lnTo>
                    <a:pt x="270" y="76"/>
                  </a:lnTo>
                  <a:lnTo>
                    <a:pt x="276" y="88"/>
                  </a:lnTo>
                  <a:lnTo>
                    <a:pt x="282" y="102"/>
                  </a:lnTo>
                  <a:lnTo>
                    <a:pt x="286" y="114"/>
                  </a:lnTo>
                  <a:lnTo>
                    <a:pt x="288" y="130"/>
                  </a:lnTo>
                  <a:lnTo>
                    <a:pt x="288" y="144"/>
                  </a:lnTo>
                  <a:close/>
                </a:path>
              </a:pathLst>
            </a:custGeom>
            <a:solidFill>
              <a:srgbClr val="FFFF00"/>
            </a:solid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55" name="Rectangle 72"/>
            <p:cNvSpPr>
              <a:spLocks noChangeArrowheads="1"/>
            </p:cNvSpPr>
            <p:nvPr/>
          </p:nvSpPr>
          <p:spPr bwMode="auto">
            <a:xfrm>
              <a:off x="5203" y="2417"/>
              <a:ext cx="120" cy="173"/>
            </a:xfrm>
            <a:prstGeom prst="rect">
              <a:avLst/>
            </a:prstGeom>
            <a:noFill/>
            <a:ln w="9525">
              <a:noFill/>
              <a:miter lim="800000"/>
              <a:headEnd/>
              <a:tailEnd/>
            </a:ln>
          </p:spPr>
          <p:txBody>
            <a:bodyPr wrap="none" lIns="0" tIns="0" rIns="0" bIns="0">
              <a:spAutoFit/>
            </a:bodyPr>
            <a:lstStyle/>
            <a:p>
              <a:pPr algn="ctr" rtl="0" fontAlgn="base">
                <a:spcBef>
                  <a:spcPct val="0"/>
                </a:spcBef>
                <a:spcAft>
                  <a:spcPct val="0"/>
                </a:spcAft>
              </a:pPr>
              <a:r>
                <a:rPr lang="en-US" sz="1600" b="1" kern="1200">
                  <a:solidFill>
                    <a:srgbClr val="000000"/>
                  </a:solidFill>
                  <a:latin typeface="Helvetica" pitchFamily="34" charset="0"/>
                  <a:ea typeface="+mn-ea"/>
                  <a:cs typeface="+mn-cs"/>
                </a:rPr>
                <a:t>M</a:t>
              </a:r>
              <a:endParaRPr lang="en-US" sz="1600" b="1" kern="1200">
                <a:solidFill>
                  <a:srgbClr val="FFFFFF"/>
                </a:solidFill>
                <a:latin typeface="Arial" pitchFamily="34" charset="0"/>
                <a:ea typeface="+mn-ea"/>
                <a:cs typeface="+mn-cs"/>
              </a:endParaRPr>
            </a:p>
          </p:txBody>
        </p:sp>
        <p:sp>
          <p:nvSpPr>
            <p:cNvPr id="756" name="Freeform 73"/>
            <p:cNvSpPr>
              <a:spLocks/>
            </p:cNvSpPr>
            <p:nvPr/>
          </p:nvSpPr>
          <p:spPr bwMode="auto">
            <a:xfrm>
              <a:off x="4308" y="2363"/>
              <a:ext cx="272" cy="268"/>
            </a:xfrm>
            <a:custGeom>
              <a:avLst/>
              <a:gdLst>
                <a:gd name="T0" fmla="*/ 288 w 288"/>
                <a:gd name="T1" fmla="*/ 144 h 288"/>
                <a:gd name="T2" fmla="*/ 286 w 288"/>
                <a:gd name="T3" fmla="*/ 174 h 288"/>
                <a:gd name="T4" fmla="*/ 276 w 288"/>
                <a:gd name="T5" fmla="*/ 200 h 288"/>
                <a:gd name="T6" fmla="*/ 264 w 288"/>
                <a:gd name="T7" fmla="*/ 224 h 288"/>
                <a:gd name="T8" fmla="*/ 246 w 288"/>
                <a:gd name="T9" fmla="*/ 246 h 288"/>
                <a:gd name="T10" fmla="*/ 224 w 288"/>
                <a:gd name="T11" fmla="*/ 264 h 288"/>
                <a:gd name="T12" fmla="*/ 200 w 288"/>
                <a:gd name="T13" fmla="*/ 276 h 288"/>
                <a:gd name="T14" fmla="*/ 174 w 288"/>
                <a:gd name="T15" fmla="*/ 286 h 288"/>
                <a:gd name="T16" fmla="*/ 144 w 288"/>
                <a:gd name="T17" fmla="*/ 288 h 288"/>
                <a:gd name="T18" fmla="*/ 130 w 288"/>
                <a:gd name="T19" fmla="*/ 288 h 288"/>
                <a:gd name="T20" fmla="*/ 102 w 288"/>
                <a:gd name="T21" fmla="*/ 282 h 288"/>
                <a:gd name="T22" fmla="*/ 76 w 288"/>
                <a:gd name="T23" fmla="*/ 270 h 288"/>
                <a:gd name="T24" fmla="*/ 52 w 288"/>
                <a:gd name="T25" fmla="*/ 256 h 288"/>
                <a:gd name="T26" fmla="*/ 32 w 288"/>
                <a:gd name="T27" fmla="*/ 236 h 288"/>
                <a:gd name="T28" fmla="*/ 18 w 288"/>
                <a:gd name="T29" fmla="*/ 212 h 288"/>
                <a:gd name="T30" fmla="*/ 6 w 288"/>
                <a:gd name="T31" fmla="*/ 186 h 288"/>
                <a:gd name="T32" fmla="*/ 0 w 288"/>
                <a:gd name="T33" fmla="*/ 158 h 288"/>
                <a:gd name="T34" fmla="*/ 0 w 288"/>
                <a:gd name="T35" fmla="*/ 144 h 288"/>
                <a:gd name="T36" fmla="*/ 2 w 288"/>
                <a:gd name="T37" fmla="*/ 114 h 288"/>
                <a:gd name="T38" fmla="*/ 12 w 288"/>
                <a:gd name="T39" fmla="*/ 88 h 288"/>
                <a:gd name="T40" fmla="*/ 24 w 288"/>
                <a:gd name="T41" fmla="*/ 64 h 288"/>
                <a:gd name="T42" fmla="*/ 42 w 288"/>
                <a:gd name="T43" fmla="*/ 42 h 288"/>
                <a:gd name="T44" fmla="*/ 64 w 288"/>
                <a:gd name="T45" fmla="*/ 24 h 288"/>
                <a:gd name="T46" fmla="*/ 88 w 288"/>
                <a:gd name="T47" fmla="*/ 12 h 288"/>
                <a:gd name="T48" fmla="*/ 114 w 288"/>
                <a:gd name="T49" fmla="*/ 2 h 288"/>
                <a:gd name="T50" fmla="*/ 144 w 288"/>
                <a:gd name="T51" fmla="*/ 0 h 288"/>
                <a:gd name="T52" fmla="*/ 158 w 288"/>
                <a:gd name="T53" fmla="*/ 0 h 288"/>
                <a:gd name="T54" fmla="*/ 186 w 288"/>
                <a:gd name="T55" fmla="*/ 6 h 288"/>
                <a:gd name="T56" fmla="*/ 212 w 288"/>
                <a:gd name="T57" fmla="*/ 18 h 288"/>
                <a:gd name="T58" fmla="*/ 236 w 288"/>
                <a:gd name="T59" fmla="*/ 32 h 288"/>
                <a:gd name="T60" fmla="*/ 256 w 288"/>
                <a:gd name="T61" fmla="*/ 52 h 288"/>
                <a:gd name="T62" fmla="*/ 270 w 288"/>
                <a:gd name="T63" fmla="*/ 76 h 288"/>
                <a:gd name="T64" fmla="*/ 282 w 288"/>
                <a:gd name="T65" fmla="*/ 102 h 288"/>
                <a:gd name="T66" fmla="*/ 288 w 288"/>
                <a:gd name="T67" fmla="*/ 130 h 288"/>
                <a:gd name="T68" fmla="*/ 288 w 288"/>
                <a:gd name="T69" fmla="*/ 144 h 2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8"/>
                <a:gd name="T106" fmla="*/ 0 h 288"/>
                <a:gd name="T107" fmla="*/ 288 w 288"/>
                <a:gd name="T108" fmla="*/ 288 h 2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8" h="288">
                  <a:moveTo>
                    <a:pt x="288" y="144"/>
                  </a:moveTo>
                  <a:lnTo>
                    <a:pt x="288" y="144"/>
                  </a:lnTo>
                  <a:lnTo>
                    <a:pt x="288" y="158"/>
                  </a:lnTo>
                  <a:lnTo>
                    <a:pt x="286" y="174"/>
                  </a:lnTo>
                  <a:lnTo>
                    <a:pt x="282" y="186"/>
                  </a:lnTo>
                  <a:lnTo>
                    <a:pt x="276" y="200"/>
                  </a:lnTo>
                  <a:lnTo>
                    <a:pt x="270" y="212"/>
                  </a:lnTo>
                  <a:lnTo>
                    <a:pt x="264" y="224"/>
                  </a:lnTo>
                  <a:lnTo>
                    <a:pt x="256" y="236"/>
                  </a:lnTo>
                  <a:lnTo>
                    <a:pt x="246" y="246"/>
                  </a:lnTo>
                  <a:lnTo>
                    <a:pt x="236" y="256"/>
                  </a:lnTo>
                  <a:lnTo>
                    <a:pt x="224" y="264"/>
                  </a:lnTo>
                  <a:lnTo>
                    <a:pt x="212" y="270"/>
                  </a:lnTo>
                  <a:lnTo>
                    <a:pt x="200" y="276"/>
                  </a:lnTo>
                  <a:lnTo>
                    <a:pt x="186" y="282"/>
                  </a:lnTo>
                  <a:lnTo>
                    <a:pt x="174" y="286"/>
                  </a:lnTo>
                  <a:lnTo>
                    <a:pt x="158" y="288"/>
                  </a:lnTo>
                  <a:lnTo>
                    <a:pt x="144" y="288"/>
                  </a:lnTo>
                  <a:lnTo>
                    <a:pt x="130" y="288"/>
                  </a:lnTo>
                  <a:lnTo>
                    <a:pt x="114" y="286"/>
                  </a:lnTo>
                  <a:lnTo>
                    <a:pt x="102" y="282"/>
                  </a:lnTo>
                  <a:lnTo>
                    <a:pt x="88" y="276"/>
                  </a:lnTo>
                  <a:lnTo>
                    <a:pt x="76" y="270"/>
                  </a:lnTo>
                  <a:lnTo>
                    <a:pt x="64" y="264"/>
                  </a:lnTo>
                  <a:lnTo>
                    <a:pt x="52" y="256"/>
                  </a:lnTo>
                  <a:lnTo>
                    <a:pt x="42" y="246"/>
                  </a:lnTo>
                  <a:lnTo>
                    <a:pt x="32" y="236"/>
                  </a:lnTo>
                  <a:lnTo>
                    <a:pt x="24" y="224"/>
                  </a:lnTo>
                  <a:lnTo>
                    <a:pt x="18" y="212"/>
                  </a:lnTo>
                  <a:lnTo>
                    <a:pt x="12" y="200"/>
                  </a:lnTo>
                  <a:lnTo>
                    <a:pt x="6" y="186"/>
                  </a:lnTo>
                  <a:lnTo>
                    <a:pt x="2" y="174"/>
                  </a:lnTo>
                  <a:lnTo>
                    <a:pt x="0" y="158"/>
                  </a:lnTo>
                  <a:lnTo>
                    <a:pt x="0" y="144"/>
                  </a:lnTo>
                  <a:lnTo>
                    <a:pt x="0" y="130"/>
                  </a:lnTo>
                  <a:lnTo>
                    <a:pt x="2" y="114"/>
                  </a:lnTo>
                  <a:lnTo>
                    <a:pt x="6" y="102"/>
                  </a:lnTo>
                  <a:lnTo>
                    <a:pt x="12" y="88"/>
                  </a:lnTo>
                  <a:lnTo>
                    <a:pt x="18" y="76"/>
                  </a:lnTo>
                  <a:lnTo>
                    <a:pt x="24" y="64"/>
                  </a:lnTo>
                  <a:lnTo>
                    <a:pt x="32" y="52"/>
                  </a:lnTo>
                  <a:lnTo>
                    <a:pt x="42" y="42"/>
                  </a:lnTo>
                  <a:lnTo>
                    <a:pt x="52" y="32"/>
                  </a:lnTo>
                  <a:lnTo>
                    <a:pt x="64" y="24"/>
                  </a:lnTo>
                  <a:lnTo>
                    <a:pt x="76" y="18"/>
                  </a:lnTo>
                  <a:lnTo>
                    <a:pt x="88" y="12"/>
                  </a:lnTo>
                  <a:lnTo>
                    <a:pt x="102" y="6"/>
                  </a:lnTo>
                  <a:lnTo>
                    <a:pt x="114" y="2"/>
                  </a:lnTo>
                  <a:lnTo>
                    <a:pt x="130" y="0"/>
                  </a:lnTo>
                  <a:lnTo>
                    <a:pt x="144" y="0"/>
                  </a:lnTo>
                  <a:lnTo>
                    <a:pt x="158" y="0"/>
                  </a:lnTo>
                  <a:lnTo>
                    <a:pt x="174" y="2"/>
                  </a:lnTo>
                  <a:lnTo>
                    <a:pt x="186" y="6"/>
                  </a:lnTo>
                  <a:lnTo>
                    <a:pt x="200" y="12"/>
                  </a:lnTo>
                  <a:lnTo>
                    <a:pt x="212" y="18"/>
                  </a:lnTo>
                  <a:lnTo>
                    <a:pt x="224" y="24"/>
                  </a:lnTo>
                  <a:lnTo>
                    <a:pt x="236" y="32"/>
                  </a:lnTo>
                  <a:lnTo>
                    <a:pt x="246" y="42"/>
                  </a:lnTo>
                  <a:lnTo>
                    <a:pt x="256" y="52"/>
                  </a:lnTo>
                  <a:lnTo>
                    <a:pt x="264" y="64"/>
                  </a:lnTo>
                  <a:lnTo>
                    <a:pt x="270" y="76"/>
                  </a:lnTo>
                  <a:lnTo>
                    <a:pt x="276" y="88"/>
                  </a:lnTo>
                  <a:lnTo>
                    <a:pt x="282" y="102"/>
                  </a:lnTo>
                  <a:lnTo>
                    <a:pt x="286" y="114"/>
                  </a:lnTo>
                  <a:lnTo>
                    <a:pt x="288" y="130"/>
                  </a:lnTo>
                  <a:lnTo>
                    <a:pt x="288" y="144"/>
                  </a:lnTo>
                  <a:close/>
                </a:path>
              </a:pathLst>
            </a:custGeom>
            <a:solidFill>
              <a:srgbClr val="FFFF00"/>
            </a:solid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757" name="Rectangle 74"/>
            <p:cNvSpPr>
              <a:spLocks noChangeArrowheads="1"/>
            </p:cNvSpPr>
            <p:nvPr/>
          </p:nvSpPr>
          <p:spPr bwMode="auto">
            <a:xfrm>
              <a:off x="4387" y="2417"/>
              <a:ext cx="120" cy="173"/>
            </a:xfrm>
            <a:prstGeom prst="rect">
              <a:avLst/>
            </a:prstGeom>
            <a:noFill/>
            <a:ln w="9525">
              <a:noFill/>
              <a:miter lim="800000"/>
              <a:headEnd/>
              <a:tailEnd/>
            </a:ln>
          </p:spPr>
          <p:txBody>
            <a:bodyPr wrap="none" lIns="0" tIns="0" rIns="0" bIns="0">
              <a:spAutoFit/>
            </a:bodyPr>
            <a:lstStyle/>
            <a:p>
              <a:pPr algn="ctr" rtl="0" fontAlgn="base">
                <a:spcBef>
                  <a:spcPct val="0"/>
                </a:spcBef>
                <a:spcAft>
                  <a:spcPct val="0"/>
                </a:spcAft>
              </a:pPr>
              <a:r>
                <a:rPr lang="en-US" sz="1600" b="1" kern="1200">
                  <a:solidFill>
                    <a:srgbClr val="000000"/>
                  </a:solidFill>
                  <a:latin typeface="Helvetica" pitchFamily="34" charset="0"/>
                  <a:ea typeface="+mn-ea"/>
                  <a:cs typeface="+mn-cs"/>
                </a:rPr>
                <a:t>M</a:t>
              </a:r>
              <a:endParaRPr lang="en-US" sz="1600" b="1" kern="1200">
                <a:solidFill>
                  <a:srgbClr val="FFFFFF"/>
                </a:solidFill>
                <a:latin typeface="Arial" pitchFamily="34" charset="0"/>
                <a:ea typeface="+mn-ea"/>
                <a:cs typeface="+mn-cs"/>
              </a:endParaRPr>
            </a:p>
          </p:txBody>
        </p:sp>
        <p:sp>
          <p:nvSpPr>
            <p:cNvPr id="758" name="Line 75"/>
            <p:cNvSpPr>
              <a:spLocks noChangeShapeType="1"/>
            </p:cNvSpPr>
            <p:nvPr/>
          </p:nvSpPr>
          <p:spPr bwMode="auto">
            <a:xfrm>
              <a:off x="4618" y="249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59" name="Line 76"/>
            <p:cNvSpPr>
              <a:spLocks noChangeShapeType="1"/>
            </p:cNvSpPr>
            <p:nvPr/>
          </p:nvSpPr>
          <p:spPr bwMode="auto">
            <a:xfrm>
              <a:off x="4633" y="249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60" name="Line 77"/>
            <p:cNvSpPr>
              <a:spLocks noChangeShapeType="1"/>
            </p:cNvSpPr>
            <p:nvPr/>
          </p:nvSpPr>
          <p:spPr bwMode="auto">
            <a:xfrm>
              <a:off x="4640" y="249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61" name="Line 78"/>
            <p:cNvSpPr>
              <a:spLocks noChangeShapeType="1"/>
            </p:cNvSpPr>
            <p:nvPr/>
          </p:nvSpPr>
          <p:spPr bwMode="auto">
            <a:xfrm>
              <a:off x="4648" y="249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62" name="Line 79"/>
            <p:cNvSpPr>
              <a:spLocks noChangeShapeType="1"/>
            </p:cNvSpPr>
            <p:nvPr/>
          </p:nvSpPr>
          <p:spPr bwMode="auto">
            <a:xfrm>
              <a:off x="4663" y="249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63" name="Line 80"/>
            <p:cNvSpPr>
              <a:spLocks noChangeShapeType="1"/>
            </p:cNvSpPr>
            <p:nvPr/>
          </p:nvSpPr>
          <p:spPr bwMode="auto">
            <a:xfrm>
              <a:off x="4671" y="249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64" name="Line 81"/>
            <p:cNvSpPr>
              <a:spLocks noChangeShapeType="1"/>
            </p:cNvSpPr>
            <p:nvPr/>
          </p:nvSpPr>
          <p:spPr bwMode="auto">
            <a:xfrm>
              <a:off x="4678" y="249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65" name="Line 82"/>
            <p:cNvSpPr>
              <a:spLocks noChangeShapeType="1"/>
            </p:cNvSpPr>
            <p:nvPr/>
          </p:nvSpPr>
          <p:spPr bwMode="auto">
            <a:xfrm>
              <a:off x="4693" y="249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66" name="Line 83"/>
            <p:cNvSpPr>
              <a:spLocks noChangeShapeType="1"/>
            </p:cNvSpPr>
            <p:nvPr/>
          </p:nvSpPr>
          <p:spPr bwMode="auto">
            <a:xfrm>
              <a:off x="4701" y="249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67" name="Line 84"/>
            <p:cNvSpPr>
              <a:spLocks noChangeShapeType="1"/>
            </p:cNvSpPr>
            <p:nvPr/>
          </p:nvSpPr>
          <p:spPr bwMode="auto">
            <a:xfrm>
              <a:off x="4708" y="249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68" name="Line 85"/>
            <p:cNvSpPr>
              <a:spLocks noChangeShapeType="1"/>
            </p:cNvSpPr>
            <p:nvPr/>
          </p:nvSpPr>
          <p:spPr bwMode="auto">
            <a:xfrm>
              <a:off x="4724" y="249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69" name="Line 86"/>
            <p:cNvSpPr>
              <a:spLocks noChangeShapeType="1"/>
            </p:cNvSpPr>
            <p:nvPr/>
          </p:nvSpPr>
          <p:spPr bwMode="auto">
            <a:xfrm>
              <a:off x="4731" y="249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70" name="Line 87"/>
            <p:cNvSpPr>
              <a:spLocks noChangeShapeType="1"/>
            </p:cNvSpPr>
            <p:nvPr/>
          </p:nvSpPr>
          <p:spPr bwMode="auto">
            <a:xfrm>
              <a:off x="4739" y="249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71" name="Line 88"/>
            <p:cNvSpPr>
              <a:spLocks noChangeShapeType="1"/>
            </p:cNvSpPr>
            <p:nvPr/>
          </p:nvSpPr>
          <p:spPr bwMode="auto">
            <a:xfrm>
              <a:off x="4754" y="249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72" name="Line 89"/>
            <p:cNvSpPr>
              <a:spLocks noChangeShapeType="1"/>
            </p:cNvSpPr>
            <p:nvPr/>
          </p:nvSpPr>
          <p:spPr bwMode="auto">
            <a:xfrm>
              <a:off x="4761" y="249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73" name="Line 90"/>
            <p:cNvSpPr>
              <a:spLocks noChangeShapeType="1"/>
            </p:cNvSpPr>
            <p:nvPr/>
          </p:nvSpPr>
          <p:spPr bwMode="auto">
            <a:xfrm>
              <a:off x="4769" y="249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74" name="Line 91"/>
            <p:cNvSpPr>
              <a:spLocks noChangeShapeType="1"/>
            </p:cNvSpPr>
            <p:nvPr/>
          </p:nvSpPr>
          <p:spPr bwMode="auto">
            <a:xfrm>
              <a:off x="4784" y="249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75" name="Line 92"/>
            <p:cNvSpPr>
              <a:spLocks noChangeShapeType="1"/>
            </p:cNvSpPr>
            <p:nvPr/>
          </p:nvSpPr>
          <p:spPr bwMode="auto">
            <a:xfrm>
              <a:off x="4792" y="249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76" name="Line 93"/>
            <p:cNvSpPr>
              <a:spLocks noChangeShapeType="1"/>
            </p:cNvSpPr>
            <p:nvPr/>
          </p:nvSpPr>
          <p:spPr bwMode="auto">
            <a:xfrm>
              <a:off x="4799" y="249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77" name="Line 94"/>
            <p:cNvSpPr>
              <a:spLocks noChangeShapeType="1"/>
            </p:cNvSpPr>
            <p:nvPr/>
          </p:nvSpPr>
          <p:spPr bwMode="auto">
            <a:xfrm>
              <a:off x="4814" y="249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78" name="Line 95"/>
            <p:cNvSpPr>
              <a:spLocks noChangeShapeType="1"/>
            </p:cNvSpPr>
            <p:nvPr/>
          </p:nvSpPr>
          <p:spPr bwMode="auto">
            <a:xfrm>
              <a:off x="4822" y="249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79" name="Line 96"/>
            <p:cNvSpPr>
              <a:spLocks noChangeShapeType="1"/>
            </p:cNvSpPr>
            <p:nvPr/>
          </p:nvSpPr>
          <p:spPr bwMode="auto">
            <a:xfrm>
              <a:off x="4829" y="249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80" name="Line 97"/>
            <p:cNvSpPr>
              <a:spLocks noChangeShapeType="1"/>
            </p:cNvSpPr>
            <p:nvPr/>
          </p:nvSpPr>
          <p:spPr bwMode="auto">
            <a:xfrm>
              <a:off x="4844" y="249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81" name="Line 98"/>
            <p:cNvSpPr>
              <a:spLocks noChangeShapeType="1"/>
            </p:cNvSpPr>
            <p:nvPr/>
          </p:nvSpPr>
          <p:spPr bwMode="auto">
            <a:xfrm>
              <a:off x="4852" y="249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82" name="Line 99"/>
            <p:cNvSpPr>
              <a:spLocks noChangeShapeType="1"/>
            </p:cNvSpPr>
            <p:nvPr/>
          </p:nvSpPr>
          <p:spPr bwMode="auto">
            <a:xfrm>
              <a:off x="4860" y="249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83" name="Line 100"/>
            <p:cNvSpPr>
              <a:spLocks noChangeShapeType="1"/>
            </p:cNvSpPr>
            <p:nvPr/>
          </p:nvSpPr>
          <p:spPr bwMode="auto">
            <a:xfrm>
              <a:off x="4875" y="249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84" name="Line 101"/>
            <p:cNvSpPr>
              <a:spLocks noChangeShapeType="1"/>
            </p:cNvSpPr>
            <p:nvPr/>
          </p:nvSpPr>
          <p:spPr bwMode="auto">
            <a:xfrm>
              <a:off x="4882" y="249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85" name="Line 102"/>
            <p:cNvSpPr>
              <a:spLocks noChangeShapeType="1"/>
            </p:cNvSpPr>
            <p:nvPr/>
          </p:nvSpPr>
          <p:spPr bwMode="auto">
            <a:xfrm>
              <a:off x="4890" y="249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86" name="Line 103"/>
            <p:cNvSpPr>
              <a:spLocks noChangeShapeType="1"/>
            </p:cNvSpPr>
            <p:nvPr/>
          </p:nvSpPr>
          <p:spPr bwMode="auto">
            <a:xfrm>
              <a:off x="4905" y="249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87" name="Line 104"/>
            <p:cNvSpPr>
              <a:spLocks noChangeShapeType="1"/>
            </p:cNvSpPr>
            <p:nvPr/>
          </p:nvSpPr>
          <p:spPr bwMode="auto">
            <a:xfrm>
              <a:off x="4912" y="249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88" name="Line 105"/>
            <p:cNvSpPr>
              <a:spLocks noChangeShapeType="1"/>
            </p:cNvSpPr>
            <p:nvPr/>
          </p:nvSpPr>
          <p:spPr bwMode="auto">
            <a:xfrm>
              <a:off x="4920" y="249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89" name="Line 106"/>
            <p:cNvSpPr>
              <a:spLocks noChangeShapeType="1"/>
            </p:cNvSpPr>
            <p:nvPr/>
          </p:nvSpPr>
          <p:spPr bwMode="auto">
            <a:xfrm>
              <a:off x="4935" y="249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90" name="Line 107"/>
            <p:cNvSpPr>
              <a:spLocks noChangeShapeType="1"/>
            </p:cNvSpPr>
            <p:nvPr/>
          </p:nvSpPr>
          <p:spPr bwMode="auto">
            <a:xfrm>
              <a:off x="4943" y="249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91" name="Line 108"/>
            <p:cNvSpPr>
              <a:spLocks noChangeShapeType="1"/>
            </p:cNvSpPr>
            <p:nvPr/>
          </p:nvSpPr>
          <p:spPr bwMode="auto">
            <a:xfrm>
              <a:off x="4950" y="249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92" name="Line 109"/>
            <p:cNvSpPr>
              <a:spLocks noChangeShapeType="1"/>
            </p:cNvSpPr>
            <p:nvPr/>
          </p:nvSpPr>
          <p:spPr bwMode="auto">
            <a:xfrm>
              <a:off x="4965" y="249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93" name="Line 110"/>
            <p:cNvSpPr>
              <a:spLocks noChangeShapeType="1"/>
            </p:cNvSpPr>
            <p:nvPr/>
          </p:nvSpPr>
          <p:spPr bwMode="auto">
            <a:xfrm>
              <a:off x="4973" y="249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94" name="Line 111"/>
            <p:cNvSpPr>
              <a:spLocks noChangeShapeType="1"/>
            </p:cNvSpPr>
            <p:nvPr/>
          </p:nvSpPr>
          <p:spPr bwMode="auto">
            <a:xfrm>
              <a:off x="4980" y="249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95" name="Line 112"/>
            <p:cNvSpPr>
              <a:spLocks noChangeShapeType="1"/>
            </p:cNvSpPr>
            <p:nvPr/>
          </p:nvSpPr>
          <p:spPr bwMode="auto">
            <a:xfrm>
              <a:off x="4996" y="249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96" name="Line 113"/>
            <p:cNvSpPr>
              <a:spLocks noChangeShapeType="1"/>
            </p:cNvSpPr>
            <p:nvPr/>
          </p:nvSpPr>
          <p:spPr bwMode="auto">
            <a:xfrm>
              <a:off x="5003" y="249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97" name="Line 114"/>
            <p:cNvSpPr>
              <a:spLocks noChangeShapeType="1"/>
            </p:cNvSpPr>
            <p:nvPr/>
          </p:nvSpPr>
          <p:spPr bwMode="auto">
            <a:xfrm>
              <a:off x="5011" y="249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98" name="Line 115"/>
            <p:cNvSpPr>
              <a:spLocks noChangeShapeType="1"/>
            </p:cNvSpPr>
            <p:nvPr/>
          </p:nvSpPr>
          <p:spPr bwMode="auto">
            <a:xfrm>
              <a:off x="5026" y="249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799" name="Line 116"/>
            <p:cNvSpPr>
              <a:spLocks noChangeShapeType="1"/>
            </p:cNvSpPr>
            <p:nvPr/>
          </p:nvSpPr>
          <p:spPr bwMode="auto">
            <a:xfrm>
              <a:off x="5033" y="249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00" name="Line 117"/>
            <p:cNvSpPr>
              <a:spLocks noChangeShapeType="1"/>
            </p:cNvSpPr>
            <p:nvPr/>
          </p:nvSpPr>
          <p:spPr bwMode="auto">
            <a:xfrm>
              <a:off x="5041" y="249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01" name="Line 118"/>
            <p:cNvSpPr>
              <a:spLocks noChangeShapeType="1"/>
            </p:cNvSpPr>
            <p:nvPr/>
          </p:nvSpPr>
          <p:spPr bwMode="auto">
            <a:xfrm>
              <a:off x="5056" y="249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02" name="Line 119"/>
            <p:cNvSpPr>
              <a:spLocks noChangeShapeType="1"/>
            </p:cNvSpPr>
            <p:nvPr/>
          </p:nvSpPr>
          <p:spPr bwMode="auto">
            <a:xfrm>
              <a:off x="5064" y="249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03" name="Line 120"/>
            <p:cNvSpPr>
              <a:spLocks noChangeShapeType="1"/>
            </p:cNvSpPr>
            <p:nvPr/>
          </p:nvSpPr>
          <p:spPr bwMode="auto">
            <a:xfrm>
              <a:off x="5071" y="249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04" name="Line 121"/>
            <p:cNvSpPr>
              <a:spLocks noChangeShapeType="1"/>
            </p:cNvSpPr>
            <p:nvPr/>
          </p:nvSpPr>
          <p:spPr bwMode="auto">
            <a:xfrm>
              <a:off x="5086" y="249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05" name="Rectangle 122"/>
            <p:cNvSpPr>
              <a:spLocks noChangeArrowheads="1"/>
            </p:cNvSpPr>
            <p:nvPr/>
          </p:nvSpPr>
          <p:spPr bwMode="auto">
            <a:xfrm>
              <a:off x="4775" y="2350"/>
              <a:ext cx="160" cy="173"/>
            </a:xfrm>
            <a:prstGeom prst="rect">
              <a:avLst/>
            </a:prstGeom>
            <a:noFill/>
            <a:ln w="9525">
              <a:noFill/>
              <a:miter lim="800000"/>
              <a:headEnd/>
              <a:tailEnd/>
            </a:ln>
          </p:spPr>
          <p:txBody>
            <a:bodyPr wrap="none" lIns="0" tIns="0" rIns="0" bIns="0">
              <a:spAutoFit/>
            </a:bodyPr>
            <a:lstStyle/>
            <a:p>
              <a:pPr algn="ctr" rtl="0" fontAlgn="base">
                <a:spcBef>
                  <a:spcPct val="0"/>
                </a:spcBef>
                <a:spcAft>
                  <a:spcPct val="0"/>
                </a:spcAft>
              </a:pPr>
              <a:r>
                <a:rPr lang="en-US" sz="1600" b="1" kern="1200">
                  <a:solidFill>
                    <a:srgbClr val="000000"/>
                  </a:solidFill>
                  <a:latin typeface="Helvetica" pitchFamily="34" charset="0"/>
                  <a:ea typeface="+mn-ea"/>
                  <a:cs typeface="+mn-cs"/>
                </a:rPr>
                <a:t>4n</a:t>
              </a:r>
              <a:endParaRPr lang="en-US" sz="1600" b="1" kern="1200">
                <a:solidFill>
                  <a:srgbClr val="FFFFFF"/>
                </a:solidFill>
                <a:latin typeface="Arial" pitchFamily="34" charset="0"/>
                <a:ea typeface="+mn-ea"/>
                <a:cs typeface="+mn-cs"/>
              </a:endParaRPr>
            </a:p>
          </p:txBody>
        </p:sp>
        <p:sp>
          <p:nvSpPr>
            <p:cNvPr id="806" name="Freeform 123"/>
            <p:cNvSpPr>
              <a:spLocks/>
            </p:cNvSpPr>
            <p:nvPr/>
          </p:nvSpPr>
          <p:spPr bwMode="auto">
            <a:xfrm>
              <a:off x="5124" y="1893"/>
              <a:ext cx="272" cy="269"/>
            </a:xfrm>
            <a:custGeom>
              <a:avLst/>
              <a:gdLst>
                <a:gd name="T0" fmla="*/ 288 w 288"/>
                <a:gd name="T1" fmla="*/ 144 h 288"/>
                <a:gd name="T2" fmla="*/ 286 w 288"/>
                <a:gd name="T3" fmla="*/ 174 h 288"/>
                <a:gd name="T4" fmla="*/ 276 w 288"/>
                <a:gd name="T5" fmla="*/ 200 h 288"/>
                <a:gd name="T6" fmla="*/ 264 w 288"/>
                <a:gd name="T7" fmla="*/ 224 h 288"/>
                <a:gd name="T8" fmla="*/ 246 w 288"/>
                <a:gd name="T9" fmla="*/ 246 h 288"/>
                <a:gd name="T10" fmla="*/ 224 w 288"/>
                <a:gd name="T11" fmla="*/ 264 h 288"/>
                <a:gd name="T12" fmla="*/ 200 w 288"/>
                <a:gd name="T13" fmla="*/ 276 h 288"/>
                <a:gd name="T14" fmla="*/ 174 w 288"/>
                <a:gd name="T15" fmla="*/ 286 h 288"/>
                <a:gd name="T16" fmla="*/ 144 w 288"/>
                <a:gd name="T17" fmla="*/ 288 h 288"/>
                <a:gd name="T18" fmla="*/ 130 w 288"/>
                <a:gd name="T19" fmla="*/ 288 h 288"/>
                <a:gd name="T20" fmla="*/ 102 w 288"/>
                <a:gd name="T21" fmla="*/ 282 h 288"/>
                <a:gd name="T22" fmla="*/ 76 w 288"/>
                <a:gd name="T23" fmla="*/ 270 h 288"/>
                <a:gd name="T24" fmla="*/ 52 w 288"/>
                <a:gd name="T25" fmla="*/ 256 h 288"/>
                <a:gd name="T26" fmla="*/ 32 w 288"/>
                <a:gd name="T27" fmla="*/ 236 h 288"/>
                <a:gd name="T28" fmla="*/ 18 w 288"/>
                <a:gd name="T29" fmla="*/ 212 h 288"/>
                <a:gd name="T30" fmla="*/ 6 w 288"/>
                <a:gd name="T31" fmla="*/ 186 h 288"/>
                <a:gd name="T32" fmla="*/ 0 w 288"/>
                <a:gd name="T33" fmla="*/ 158 h 288"/>
                <a:gd name="T34" fmla="*/ 0 w 288"/>
                <a:gd name="T35" fmla="*/ 144 h 288"/>
                <a:gd name="T36" fmla="*/ 2 w 288"/>
                <a:gd name="T37" fmla="*/ 114 h 288"/>
                <a:gd name="T38" fmla="*/ 12 w 288"/>
                <a:gd name="T39" fmla="*/ 88 h 288"/>
                <a:gd name="T40" fmla="*/ 24 w 288"/>
                <a:gd name="T41" fmla="*/ 64 h 288"/>
                <a:gd name="T42" fmla="*/ 42 w 288"/>
                <a:gd name="T43" fmla="*/ 42 h 288"/>
                <a:gd name="T44" fmla="*/ 64 w 288"/>
                <a:gd name="T45" fmla="*/ 24 h 288"/>
                <a:gd name="T46" fmla="*/ 88 w 288"/>
                <a:gd name="T47" fmla="*/ 12 h 288"/>
                <a:gd name="T48" fmla="*/ 114 w 288"/>
                <a:gd name="T49" fmla="*/ 2 h 288"/>
                <a:gd name="T50" fmla="*/ 144 w 288"/>
                <a:gd name="T51" fmla="*/ 0 h 288"/>
                <a:gd name="T52" fmla="*/ 158 w 288"/>
                <a:gd name="T53" fmla="*/ 0 h 288"/>
                <a:gd name="T54" fmla="*/ 186 w 288"/>
                <a:gd name="T55" fmla="*/ 6 h 288"/>
                <a:gd name="T56" fmla="*/ 212 w 288"/>
                <a:gd name="T57" fmla="*/ 18 h 288"/>
                <a:gd name="T58" fmla="*/ 236 w 288"/>
                <a:gd name="T59" fmla="*/ 32 h 288"/>
                <a:gd name="T60" fmla="*/ 256 w 288"/>
                <a:gd name="T61" fmla="*/ 52 h 288"/>
                <a:gd name="T62" fmla="*/ 270 w 288"/>
                <a:gd name="T63" fmla="*/ 76 h 288"/>
                <a:gd name="T64" fmla="*/ 282 w 288"/>
                <a:gd name="T65" fmla="*/ 102 h 288"/>
                <a:gd name="T66" fmla="*/ 288 w 288"/>
                <a:gd name="T67" fmla="*/ 130 h 288"/>
                <a:gd name="T68" fmla="*/ 288 w 288"/>
                <a:gd name="T69" fmla="*/ 144 h 2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8"/>
                <a:gd name="T106" fmla="*/ 0 h 288"/>
                <a:gd name="T107" fmla="*/ 288 w 288"/>
                <a:gd name="T108" fmla="*/ 288 h 2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8" h="288">
                  <a:moveTo>
                    <a:pt x="288" y="144"/>
                  </a:moveTo>
                  <a:lnTo>
                    <a:pt x="288" y="144"/>
                  </a:lnTo>
                  <a:lnTo>
                    <a:pt x="288" y="158"/>
                  </a:lnTo>
                  <a:lnTo>
                    <a:pt x="286" y="174"/>
                  </a:lnTo>
                  <a:lnTo>
                    <a:pt x="282" y="186"/>
                  </a:lnTo>
                  <a:lnTo>
                    <a:pt x="276" y="200"/>
                  </a:lnTo>
                  <a:lnTo>
                    <a:pt x="270" y="212"/>
                  </a:lnTo>
                  <a:lnTo>
                    <a:pt x="264" y="224"/>
                  </a:lnTo>
                  <a:lnTo>
                    <a:pt x="256" y="236"/>
                  </a:lnTo>
                  <a:lnTo>
                    <a:pt x="246" y="246"/>
                  </a:lnTo>
                  <a:lnTo>
                    <a:pt x="236" y="256"/>
                  </a:lnTo>
                  <a:lnTo>
                    <a:pt x="224" y="264"/>
                  </a:lnTo>
                  <a:lnTo>
                    <a:pt x="212" y="270"/>
                  </a:lnTo>
                  <a:lnTo>
                    <a:pt x="200" y="276"/>
                  </a:lnTo>
                  <a:lnTo>
                    <a:pt x="186" y="282"/>
                  </a:lnTo>
                  <a:lnTo>
                    <a:pt x="174" y="286"/>
                  </a:lnTo>
                  <a:lnTo>
                    <a:pt x="158" y="288"/>
                  </a:lnTo>
                  <a:lnTo>
                    <a:pt x="144" y="288"/>
                  </a:lnTo>
                  <a:lnTo>
                    <a:pt x="130" y="288"/>
                  </a:lnTo>
                  <a:lnTo>
                    <a:pt x="114" y="286"/>
                  </a:lnTo>
                  <a:lnTo>
                    <a:pt x="102" y="282"/>
                  </a:lnTo>
                  <a:lnTo>
                    <a:pt x="88" y="276"/>
                  </a:lnTo>
                  <a:lnTo>
                    <a:pt x="76" y="270"/>
                  </a:lnTo>
                  <a:lnTo>
                    <a:pt x="64" y="264"/>
                  </a:lnTo>
                  <a:lnTo>
                    <a:pt x="52" y="256"/>
                  </a:lnTo>
                  <a:lnTo>
                    <a:pt x="42" y="246"/>
                  </a:lnTo>
                  <a:lnTo>
                    <a:pt x="32" y="236"/>
                  </a:lnTo>
                  <a:lnTo>
                    <a:pt x="24" y="224"/>
                  </a:lnTo>
                  <a:lnTo>
                    <a:pt x="18" y="212"/>
                  </a:lnTo>
                  <a:lnTo>
                    <a:pt x="12" y="200"/>
                  </a:lnTo>
                  <a:lnTo>
                    <a:pt x="6" y="186"/>
                  </a:lnTo>
                  <a:lnTo>
                    <a:pt x="2" y="174"/>
                  </a:lnTo>
                  <a:lnTo>
                    <a:pt x="0" y="158"/>
                  </a:lnTo>
                  <a:lnTo>
                    <a:pt x="0" y="144"/>
                  </a:lnTo>
                  <a:lnTo>
                    <a:pt x="0" y="130"/>
                  </a:lnTo>
                  <a:lnTo>
                    <a:pt x="2" y="114"/>
                  </a:lnTo>
                  <a:lnTo>
                    <a:pt x="6" y="102"/>
                  </a:lnTo>
                  <a:lnTo>
                    <a:pt x="12" y="88"/>
                  </a:lnTo>
                  <a:lnTo>
                    <a:pt x="18" y="76"/>
                  </a:lnTo>
                  <a:lnTo>
                    <a:pt x="24" y="64"/>
                  </a:lnTo>
                  <a:lnTo>
                    <a:pt x="32" y="52"/>
                  </a:lnTo>
                  <a:lnTo>
                    <a:pt x="42" y="42"/>
                  </a:lnTo>
                  <a:lnTo>
                    <a:pt x="52" y="32"/>
                  </a:lnTo>
                  <a:lnTo>
                    <a:pt x="64" y="24"/>
                  </a:lnTo>
                  <a:lnTo>
                    <a:pt x="76" y="18"/>
                  </a:lnTo>
                  <a:lnTo>
                    <a:pt x="88" y="12"/>
                  </a:lnTo>
                  <a:lnTo>
                    <a:pt x="102" y="6"/>
                  </a:lnTo>
                  <a:lnTo>
                    <a:pt x="114" y="2"/>
                  </a:lnTo>
                  <a:lnTo>
                    <a:pt x="130" y="0"/>
                  </a:lnTo>
                  <a:lnTo>
                    <a:pt x="144" y="0"/>
                  </a:lnTo>
                  <a:lnTo>
                    <a:pt x="158" y="0"/>
                  </a:lnTo>
                  <a:lnTo>
                    <a:pt x="174" y="2"/>
                  </a:lnTo>
                  <a:lnTo>
                    <a:pt x="186" y="6"/>
                  </a:lnTo>
                  <a:lnTo>
                    <a:pt x="200" y="12"/>
                  </a:lnTo>
                  <a:lnTo>
                    <a:pt x="212" y="18"/>
                  </a:lnTo>
                  <a:lnTo>
                    <a:pt x="224" y="24"/>
                  </a:lnTo>
                  <a:lnTo>
                    <a:pt x="236" y="32"/>
                  </a:lnTo>
                  <a:lnTo>
                    <a:pt x="246" y="42"/>
                  </a:lnTo>
                  <a:lnTo>
                    <a:pt x="256" y="52"/>
                  </a:lnTo>
                  <a:lnTo>
                    <a:pt x="264" y="64"/>
                  </a:lnTo>
                  <a:lnTo>
                    <a:pt x="270" y="76"/>
                  </a:lnTo>
                  <a:lnTo>
                    <a:pt x="276" y="88"/>
                  </a:lnTo>
                  <a:lnTo>
                    <a:pt x="282" y="102"/>
                  </a:lnTo>
                  <a:lnTo>
                    <a:pt x="286" y="114"/>
                  </a:lnTo>
                  <a:lnTo>
                    <a:pt x="288" y="130"/>
                  </a:lnTo>
                  <a:lnTo>
                    <a:pt x="288" y="144"/>
                  </a:lnTo>
                  <a:close/>
                </a:path>
              </a:pathLst>
            </a:custGeom>
            <a:solidFill>
              <a:srgbClr val="FFFF00"/>
            </a:solid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807" name="Rectangle 124"/>
            <p:cNvSpPr>
              <a:spLocks noChangeArrowheads="1"/>
            </p:cNvSpPr>
            <p:nvPr/>
          </p:nvSpPr>
          <p:spPr bwMode="auto">
            <a:xfrm>
              <a:off x="5213" y="1947"/>
              <a:ext cx="96" cy="173"/>
            </a:xfrm>
            <a:prstGeom prst="rect">
              <a:avLst/>
            </a:prstGeom>
            <a:noFill/>
            <a:ln w="9525">
              <a:noFill/>
              <a:miter lim="800000"/>
              <a:headEnd/>
              <a:tailEnd/>
            </a:ln>
          </p:spPr>
          <p:txBody>
            <a:bodyPr wrap="none" lIns="0" tIns="0" rIns="0" bIns="0">
              <a:spAutoFit/>
            </a:bodyPr>
            <a:lstStyle/>
            <a:p>
              <a:pPr algn="ctr" rtl="0" fontAlgn="base">
                <a:spcBef>
                  <a:spcPct val="0"/>
                </a:spcBef>
                <a:spcAft>
                  <a:spcPct val="0"/>
                </a:spcAft>
              </a:pPr>
              <a:r>
                <a:rPr lang="en-US" sz="1600" b="1" kern="1200">
                  <a:solidFill>
                    <a:srgbClr val="000000"/>
                  </a:solidFill>
                  <a:latin typeface="Helvetica" pitchFamily="34" charset="0"/>
                  <a:ea typeface="+mn-ea"/>
                  <a:cs typeface="+mn-cs"/>
                </a:rPr>
                <a:t>S</a:t>
              </a:r>
              <a:endParaRPr lang="en-US" sz="1600" b="1" kern="1200">
                <a:solidFill>
                  <a:srgbClr val="FFFFFF"/>
                </a:solidFill>
                <a:latin typeface="Arial" pitchFamily="34" charset="0"/>
                <a:ea typeface="+mn-ea"/>
                <a:cs typeface="+mn-cs"/>
              </a:endParaRPr>
            </a:p>
          </p:txBody>
        </p:sp>
        <p:sp>
          <p:nvSpPr>
            <p:cNvPr id="808" name="Freeform 125"/>
            <p:cNvSpPr>
              <a:spLocks/>
            </p:cNvSpPr>
            <p:nvPr/>
          </p:nvSpPr>
          <p:spPr bwMode="auto">
            <a:xfrm>
              <a:off x="4308" y="1893"/>
              <a:ext cx="272" cy="269"/>
            </a:xfrm>
            <a:custGeom>
              <a:avLst/>
              <a:gdLst>
                <a:gd name="T0" fmla="*/ 288 w 288"/>
                <a:gd name="T1" fmla="*/ 144 h 288"/>
                <a:gd name="T2" fmla="*/ 286 w 288"/>
                <a:gd name="T3" fmla="*/ 174 h 288"/>
                <a:gd name="T4" fmla="*/ 276 w 288"/>
                <a:gd name="T5" fmla="*/ 200 h 288"/>
                <a:gd name="T6" fmla="*/ 264 w 288"/>
                <a:gd name="T7" fmla="*/ 224 h 288"/>
                <a:gd name="T8" fmla="*/ 246 w 288"/>
                <a:gd name="T9" fmla="*/ 246 h 288"/>
                <a:gd name="T10" fmla="*/ 224 w 288"/>
                <a:gd name="T11" fmla="*/ 264 h 288"/>
                <a:gd name="T12" fmla="*/ 200 w 288"/>
                <a:gd name="T13" fmla="*/ 276 h 288"/>
                <a:gd name="T14" fmla="*/ 174 w 288"/>
                <a:gd name="T15" fmla="*/ 286 h 288"/>
                <a:gd name="T16" fmla="*/ 144 w 288"/>
                <a:gd name="T17" fmla="*/ 288 h 288"/>
                <a:gd name="T18" fmla="*/ 130 w 288"/>
                <a:gd name="T19" fmla="*/ 288 h 288"/>
                <a:gd name="T20" fmla="*/ 102 w 288"/>
                <a:gd name="T21" fmla="*/ 282 h 288"/>
                <a:gd name="T22" fmla="*/ 76 w 288"/>
                <a:gd name="T23" fmla="*/ 270 h 288"/>
                <a:gd name="T24" fmla="*/ 52 w 288"/>
                <a:gd name="T25" fmla="*/ 256 h 288"/>
                <a:gd name="T26" fmla="*/ 32 w 288"/>
                <a:gd name="T27" fmla="*/ 236 h 288"/>
                <a:gd name="T28" fmla="*/ 18 w 288"/>
                <a:gd name="T29" fmla="*/ 212 h 288"/>
                <a:gd name="T30" fmla="*/ 6 w 288"/>
                <a:gd name="T31" fmla="*/ 186 h 288"/>
                <a:gd name="T32" fmla="*/ 0 w 288"/>
                <a:gd name="T33" fmla="*/ 158 h 288"/>
                <a:gd name="T34" fmla="*/ 0 w 288"/>
                <a:gd name="T35" fmla="*/ 144 h 288"/>
                <a:gd name="T36" fmla="*/ 2 w 288"/>
                <a:gd name="T37" fmla="*/ 114 h 288"/>
                <a:gd name="T38" fmla="*/ 12 w 288"/>
                <a:gd name="T39" fmla="*/ 88 h 288"/>
                <a:gd name="T40" fmla="*/ 24 w 288"/>
                <a:gd name="T41" fmla="*/ 64 h 288"/>
                <a:gd name="T42" fmla="*/ 42 w 288"/>
                <a:gd name="T43" fmla="*/ 42 h 288"/>
                <a:gd name="T44" fmla="*/ 64 w 288"/>
                <a:gd name="T45" fmla="*/ 24 h 288"/>
                <a:gd name="T46" fmla="*/ 88 w 288"/>
                <a:gd name="T47" fmla="*/ 12 h 288"/>
                <a:gd name="T48" fmla="*/ 114 w 288"/>
                <a:gd name="T49" fmla="*/ 2 h 288"/>
                <a:gd name="T50" fmla="*/ 144 w 288"/>
                <a:gd name="T51" fmla="*/ 0 h 288"/>
                <a:gd name="T52" fmla="*/ 158 w 288"/>
                <a:gd name="T53" fmla="*/ 0 h 288"/>
                <a:gd name="T54" fmla="*/ 186 w 288"/>
                <a:gd name="T55" fmla="*/ 6 h 288"/>
                <a:gd name="T56" fmla="*/ 212 w 288"/>
                <a:gd name="T57" fmla="*/ 18 h 288"/>
                <a:gd name="T58" fmla="*/ 236 w 288"/>
                <a:gd name="T59" fmla="*/ 32 h 288"/>
                <a:gd name="T60" fmla="*/ 256 w 288"/>
                <a:gd name="T61" fmla="*/ 52 h 288"/>
                <a:gd name="T62" fmla="*/ 270 w 288"/>
                <a:gd name="T63" fmla="*/ 76 h 288"/>
                <a:gd name="T64" fmla="*/ 282 w 288"/>
                <a:gd name="T65" fmla="*/ 102 h 288"/>
                <a:gd name="T66" fmla="*/ 288 w 288"/>
                <a:gd name="T67" fmla="*/ 130 h 288"/>
                <a:gd name="T68" fmla="*/ 288 w 288"/>
                <a:gd name="T69" fmla="*/ 144 h 2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8"/>
                <a:gd name="T106" fmla="*/ 0 h 288"/>
                <a:gd name="T107" fmla="*/ 288 w 288"/>
                <a:gd name="T108" fmla="*/ 288 h 2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8" h="288">
                  <a:moveTo>
                    <a:pt x="288" y="144"/>
                  </a:moveTo>
                  <a:lnTo>
                    <a:pt x="288" y="144"/>
                  </a:lnTo>
                  <a:lnTo>
                    <a:pt x="288" y="158"/>
                  </a:lnTo>
                  <a:lnTo>
                    <a:pt x="286" y="174"/>
                  </a:lnTo>
                  <a:lnTo>
                    <a:pt x="282" y="186"/>
                  </a:lnTo>
                  <a:lnTo>
                    <a:pt x="276" y="200"/>
                  </a:lnTo>
                  <a:lnTo>
                    <a:pt x="270" y="212"/>
                  </a:lnTo>
                  <a:lnTo>
                    <a:pt x="264" y="224"/>
                  </a:lnTo>
                  <a:lnTo>
                    <a:pt x="256" y="236"/>
                  </a:lnTo>
                  <a:lnTo>
                    <a:pt x="246" y="246"/>
                  </a:lnTo>
                  <a:lnTo>
                    <a:pt x="236" y="256"/>
                  </a:lnTo>
                  <a:lnTo>
                    <a:pt x="224" y="264"/>
                  </a:lnTo>
                  <a:lnTo>
                    <a:pt x="212" y="270"/>
                  </a:lnTo>
                  <a:lnTo>
                    <a:pt x="200" y="276"/>
                  </a:lnTo>
                  <a:lnTo>
                    <a:pt x="186" y="282"/>
                  </a:lnTo>
                  <a:lnTo>
                    <a:pt x="174" y="286"/>
                  </a:lnTo>
                  <a:lnTo>
                    <a:pt x="158" y="288"/>
                  </a:lnTo>
                  <a:lnTo>
                    <a:pt x="144" y="288"/>
                  </a:lnTo>
                  <a:lnTo>
                    <a:pt x="130" y="288"/>
                  </a:lnTo>
                  <a:lnTo>
                    <a:pt x="114" y="286"/>
                  </a:lnTo>
                  <a:lnTo>
                    <a:pt x="102" y="282"/>
                  </a:lnTo>
                  <a:lnTo>
                    <a:pt x="88" y="276"/>
                  </a:lnTo>
                  <a:lnTo>
                    <a:pt x="76" y="270"/>
                  </a:lnTo>
                  <a:lnTo>
                    <a:pt x="64" y="264"/>
                  </a:lnTo>
                  <a:lnTo>
                    <a:pt x="52" y="256"/>
                  </a:lnTo>
                  <a:lnTo>
                    <a:pt x="42" y="246"/>
                  </a:lnTo>
                  <a:lnTo>
                    <a:pt x="32" y="236"/>
                  </a:lnTo>
                  <a:lnTo>
                    <a:pt x="24" y="224"/>
                  </a:lnTo>
                  <a:lnTo>
                    <a:pt x="18" y="212"/>
                  </a:lnTo>
                  <a:lnTo>
                    <a:pt x="12" y="200"/>
                  </a:lnTo>
                  <a:lnTo>
                    <a:pt x="6" y="186"/>
                  </a:lnTo>
                  <a:lnTo>
                    <a:pt x="2" y="174"/>
                  </a:lnTo>
                  <a:lnTo>
                    <a:pt x="0" y="158"/>
                  </a:lnTo>
                  <a:lnTo>
                    <a:pt x="0" y="144"/>
                  </a:lnTo>
                  <a:lnTo>
                    <a:pt x="0" y="130"/>
                  </a:lnTo>
                  <a:lnTo>
                    <a:pt x="2" y="114"/>
                  </a:lnTo>
                  <a:lnTo>
                    <a:pt x="6" y="102"/>
                  </a:lnTo>
                  <a:lnTo>
                    <a:pt x="12" y="88"/>
                  </a:lnTo>
                  <a:lnTo>
                    <a:pt x="18" y="76"/>
                  </a:lnTo>
                  <a:lnTo>
                    <a:pt x="24" y="64"/>
                  </a:lnTo>
                  <a:lnTo>
                    <a:pt x="32" y="52"/>
                  </a:lnTo>
                  <a:lnTo>
                    <a:pt x="42" y="42"/>
                  </a:lnTo>
                  <a:lnTo>
                    <a:pt x="52" y="32"/>
                  </a:lnTo>
                  <a:lnTo>
                    <a:pt x="64" y="24"/>
                  </a:lnTo>
                  <a:lnTo>
                    <a:pt x="76" y="18"/>
                  </a:lnTo>
                  <a:lnTo>
                    <a:pt x="88" y="12"/>
                  </a:lnTo>
                  <a:lnTo>
                    <a:pt x="102" y="6"/>
                  </a:lnTo>
                  <a:lnTo>
                    <a:pt x="114" y="2"/>
                  </a:lnTo>
                  <a:lnTo>
                    <a:pt x="130" y="0"/>
                  </a:lnTo>
                  <a:lnTo>
                    <a:pt x="144" y="0"/>
                  </a:lnTo>
                  <a:lnTo>
                    <a:pt x="158" y="0"/>
                  </a:lnTo>
                  <a:lnTo>
                    <a:pt x="174" y="2"/>
                  </a:lnTo>
                  <a:lnTo>
                    <a:pt x="186" y="6"/>
                  </a:lnTo>
                  <a:lnTo>
                    <a:pt x="200" y="12"/>
                  </a:lnTo>
                  <a:lnTo>
                    <a:pt x="212" y="18"/>
                  </a:lnTo>
                  <a:lnTo>
                    <a:pt x="224" y="24"/>
                  </a:lnTo>
                  <a:lnTo>
                    <a:pt x="236" y="32"/>
                  </a:lnTo>
                  <a:lnTo>
                    <a:pt x="246" y="42"/>
                  </a:lnTo>
                  <a:lnTo>
                    <a:pt x="256" y="52"/>
                  </a:lnTo>
                  <a:lnTo>
                    <a:pt x="264" y="64"/>
                  </a:lnTo>
                  <a:lnTo>
                    <a:pt x="270" y="76"/>
                  </a:lnTo>
                  <a:lnTo>
                    <a:pt x="276" y="88"/>
                  </a:lnTo>
                  <a:lnTo>
                    <a:pt x="282" y="102"/>
                  </a:lnTo>
                  <a:lnTo>
                    <a:pt x="286" y="114"/>
                  </a:lnTo>
                  <a:lnTo>
                    <a:pt x="288" y="130"/>
                  </a:lnTo>
                  <a:lnTo>
                    <a:pt x="288" y="144"/>
                  </a:lnTo>
                  <a:close/>
                </a:path>
              </a:pathLst>
            </a:custGeom>
            <a:solidFill>
              <a:srgbClr val="FFFF00"/>
            </a:solid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809" name="Rectangle 126"/>
            <p:cNvSpPr>
              <a:spLocks noChangeArrowheads="1"/>
            </p:cNvSpPr>
            <p:nvPr/>
          </p:nvSpPr>
          <p:spPr bwMode="auto">
            <a:xfrm>
              <a:off x="4397" y="1947"/>
              <a:ext cx="96" cy="173"/>
            </a:xfrm>
            <a:prstGeom prst="rect">
              <a:avLst/>
            </a:prstGeom>
            <a:noFill/>
            <a:ln w="9525">
              <a:noFill/>
              <a:miter lim="800000"/>
              <a:headEnd/>
              <a:tailEnd/>
            </a:ln>
          </p:spPr>
          <p:txBody>
            <a:bodyPr wrap="none" lIns="0" tIns="0" rIns="0" bIns="0">
              <a:spAutoFit/>
            </a:bodyPr>
            <a:lstStyle/>
            <a:p>
              <a:pPr algn="ctr" rtl="0" fontAlgn="base">
                <a:spcBef>
                  <a:spcPct val="0"/>
                </a:spcBef>
                <a:spcAft>
                  <a:spcPct val="0"/>
                </a:spcAft>
              </a:pPr>
              <a:r>
                <a:rPr lang="en-US" sz="1600" b="1" kern="1200">
                  <a:solidFill>
                    <a:srgbClr val="000000"/>
                  </a:solidFill>
                  <a:latin typeface="Helvetica" pitchFamily="34" charset="0"/>
                  <a:ea typeface="+mn-ea"/>
                  <a:cs typeface="+mn-cs"/>
                </a:rPr>
                <a:t>S</a:t>
              </a:r>
              <a:endParaRPr lang="en-US" sz="1600" b="1" kern="1200">
                <a:solidFill>
                  <a:srgbClr val="FFFFFF"/>
                </a:solidFill>
                <a:latin typeface="Arial" pitchFamily="34" charset="0"/>
                <a:ea typeface="+mn-ea"/>
                <a:cs typeface="+mn-cs"/>
              </a:endParaRPr>
            </a:p>
          </p:txBody>
        </p:sp>
        <p:sp>
          <p:nvSpPr>
            <p:cNvPr id="810" name="Line 127"/>
            <p:cNvSpPr>
              <a:spLocks noChangeShapeType="1"/>
            </p:cNvSpPr>
            <p:nvPr/>
          </p:nvSpPr>
          <p:spPr bwMode="auto">
            <a:xfrm>
              <a:off x="4618" y="202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11" name="Line 128"/>
            <p:cNvSpPr>
              <a:spLocks noChangeShapeType="1"/>
            </p:cNvSpPr>
            <p:nvPr/>
          </p:nvSpPr>
          <p:spPr bwMode="auto">
            <a:xfrm>
              <a:off x="4633" y="20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12" name="Line 129"/>
            <p:cNvSpPr>
              <a:spLocks noChangeShapeType="1"/>
            </p:cNvSpPr>
            <p:nvPr/>
          </p:nvSpPr>
          <p:spPr bwMode="auto">
            <a:xfrm>
              <a:off x="4640" y="20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13" name="Line 130"/>
            <p:cNvSpPr>
              <a:spLocks noChangeShapeType="1"/>
            </p:cNvSpPr>
            <p:nvPr/>
          </p:nvSpPr>
          <p:spPr bwMode="auto">
            <a:xfrm>
              <a:off x="4648" y="20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14" name="Line 131"/>
            <p:cNvSpPr>
              <a:spLocks noChangeShapeType="1"/>
            </p:cNvSpPr>
            <p:nvPr/>
          </p:nvSpPr>
          <p:spPr bwMode="auto">
            <a:xfrm>
              <a:off x="4663" y="20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15" name="Line 132"/>
            <p:cNvSpPr>
              <a:spLocks noChangeShapeType="1"/>
            </p:cNvSpPr>
            <p:nvPr/>
          </p:nvSpPr>
          <p:spPr bwMode="auto">
            <a:xfrm>
              <a:off x="4671" y="202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16" name="Line 133"/>
            <p:cNvSpPr>
              <a:spLocks noChangeShapeType="1"/>
            </p:cNvSpPr>
            <p:nvPr/>
          </p:nvSpPr>
          <p:spPr bwMode="auto">
            <a:xfrm>
              <a:off x="4678" y="20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17" name="Line 134"/>
            <p:cNvSpPr>
              <a:spLocks noChangeShapeType="1"/>
            </p:cNvSpPr>
            <p:nvPr/>
          </p:nvSpPr>
          <p:spPr bwMode="auto">
            <a:xfrm>
              <a:off x="4693" y="20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18" name="Line 135"/>
            <p:cNvSpPr>
              <a:spLocks noChangeShapeType="1"/>
            </p:cNvSpPr>
            <p:nvPr/>
          </p:nvSpPr>
          <p:spPr bwMode="auto">
            <a:xfrm>
              <a:off x="4701" y="202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19" name="Line 136"/>
            <p:cNvSpPr>
              <a:spLocks noChangeShapeType="1"/>
            </p:cNvSpPr>
            <p:nvPr/>
          </p:nvSpPr>
          <p:spPr bwMode="auto">
            <a:xfrm>
              <a:off x="4708" y="20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20" name="Line 137"/>
            <p:cNvSpPr>
              <a:spLocks noChangeShapeType="1"/>
            </p:cNvSpPr>
            <p:nvPr/>
          </p:nvSpPr>
          <p:spPr bwMode="auto">
            <a:xfrm>
              <a:off x="4724" y="20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21" name="Line 138"/>
            <p:cNvSpPr>
              <a:spLocks noChangeShapeType="1"/>
            </p:cNvSpPr>
            <p:nvPr/>
          </p:nvSpPr>
          <p:spPr bwMode="auto">
            <a:xfrm>
              <a:off x="4731" y="20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22" name="Line 139"/>
            <p:cNvSpPr>
              <a:spLocks noChangeShapeType="1"/>
            </p:cNvSpPr>
            <p:nvPr/>
          </p:nvSpPr>
          <p:spPr bwMode="auto">
            <a:xfrm>
              <a:off x="4739" y="202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23" name="Line 140"/>
            <p:cNvSpPr>
              <a:spLocks noChangeShapeType="1"/>
            </p:cNvSpPr>
            <p:nvPr/>
          </p:nvSpPr>
          <p:spPr bwMode="auto">
            <a:xfrm>
              <a:off x="4754" y="20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24" name="Line 141"/>
            <p:cNvSpPr>
              <a:spLocks noChangeShapeType="1"/>
            </p:cNvSpPr>
            <p:nvPr/>
          </p:nvSpPr>
          <p:spPr bwMode="auto">
            <a:xfrm>
              <a:off x="4761" y="20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25" name="Line 142"/>
            <p:cNvSpPr>
              <a:spLocks noChangeShapeType="1"/>
            </p:cNvSpPr>
            <p:nvPr/>
          </p:nvSpPr>
          <p:spPr bwMode="auto">
            <a:xfrm>
              <a:off x="4769" y="202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26" name="Line 143"/>
            <p:cNvSpPr>
              <a:spLocks noChangeShapeType="1"/>
            </p:cNvSpPr>
            <p:nvPr/>
          </p:nvSpPr>
          <p:spPr bwMode="auto">
            <a:xfrm>
              <a:off x="4784" y="20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27" name="Line 144"/>
            <p:cNvSpPr>
              <a:spLocks noChangeShapeType="1"/>
            </p:cNvSpPr>
            <p:nvPr/>
          </p:nvSpPr>
          <p:spPr bwMode="auto">
            <a:xfrm>
              <a:off x="4792" y="202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28" name="Line 145"/>
            <p:cNvSpPr>
              <a:spLocks noChangeShapeType="1"/>
            </p:cNvSpPr>
            <p:nvPr/>
          </p:nvSpPr>
          <p:spPr bwMode="auto">
            <a:xfrm>
              <a:off x="4799" y="20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29" name="Line 146"/>
            <p:cNvSpPr>
              <a:spLocks noChangeShapeType="1"/>
            </p:cNvSpPr>
            <p:nvPr/>
          </p:nvSpPr>
          <p:spPr bwMode="auto">
            <a:xfrm>
              <a:off x="4814" y="20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30" name="Line 147"/>
            <p:cNvSpPr>
              <a:spLocks noChangeShapeType="1"/>
            </p:cNvSpPr>
            <p:nvPr/>
          </p:nvSpPr>
          <p:spPr bwMode="auto">
            <a:xfrm>
              <a:off x="4822" y="202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31" name="Line 148"/>
            <p:cNvSpPr>
              <a:spLocks noChangeShapeType="1"/>
            </p:cNvSpPr>
            <p:nvPr/>
          </p:nvSpPr>
          <p:spPr bwMode="auto">
            <a:xfrm>
              <a:off x="4829" y="20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32" name="Line 149"/>
            <p:cNvSpPr>
              <a:spLocks noChangeShapeType="1"/>
            </p:cNvSpPr>
            <p:nvPr/>
          </p:nvSpPr>
          <p:spPr bwMode="auto">
            <a:xfrm>
              <a:off x="4844" y="20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33" name="Line 150"/>
            <p:cNvSpPr>
              <a:spLocks noChangeShapeType="1"/>
            </p:cNvSpPr>
            <p:nvPr/>
          </p:nvSpPr>
          <p:spPr bwMode="auto">
            <a:xfrm>
              <a:off x="4852" y="20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34" name="Line 151"/>
            <p:cNvSpPr>
              <a:spLocks noChangeShapeType="1"/>
            </p:cNvSpPr>
            <p:nvPr/>
          </p:nvSpPr>
          <p:spPr bwMode="auto">
            <a:xfrm>
              <a:off x="4860" y="202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35" name="Line 152"/>
            <p:cNvSpPr>
              <a:spLocks noChangeShapeType="1"/>
            </p:cNvSpPr>
            <p:nvPr/>
          </p:nvSpPr>
          <p:spPr bwMode="auto">
            <a:xfrm>
              <a:off x="4875" y="20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36" name="Line 153"/>
            <p:cNvSpPr>
              <a:spLocks noChangeShapeType="1"/>
            </p:cNvSpPr>
            <p:nvPr/>
          </p:nvSpPr>
          <p:spPr bwMode="auto">
            <a:xfrm>
              <a:off x="4882" y="20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37" name="Line 154"/>
            <p:cNvSpPr>
              <a:spLocks noChangeShapeType="1"/>
            </p:cNvSpPr>
            <p:nvPr/>
          </p:nvSpPr>
          <p:spPr bwMode="auto">
            <a:xfrm>
              <a:off x="4890" y="202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38" name="Line 155"/>
            <p:cNvSpPr>
              <a:spLocks noChangeShapeType="1"/>
            </p:cNvSpPr>
            <p:nvPr/>
          </p:nvSpPr>
          <p:spPr bwMode="auto">
            <a:xfrm>
              <a:off x="4905" y="20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39" name="Line 156"/>
            <p:cNvSpPr>
              <a:spLocks noChangeShapeType="1"/>
            </p:cNvSpPr>
            <p:nvPr/>
          </p:nvSpPr>
          <p:spPr bwMode="auto">
            <a:xfrm>
              <a:off x="4912" y="20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40" name="Line 157"/>
            <p:cNvSpPr>
              <a:spLocks noChangeShapeType="1"/>
            </p:cNvSpPr>
            <p:nvPr/>
          </p:nvSpPr>
          <p:spPr bwMode="auto">
            <a:xfrm>
              <a:off x="4920" y="20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41" name="Line 158"/>
            <p:cNvSpPr>
              <a:spLocks noChangeShapeType="1"/>
            </p:cNvSpPr>
            <p:nvPr/>
          </p:nvSpPr>
          <p:spPr bwMode="auto">
            <a:xfrm>
              <a:off x="4935" y="20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42" name="Line 159"/>
            <p:cNvSpPr>
              <a:spLocks noChangeShapeType="1"/>
            </p:cNvSpPr>
            <p:nvPr/>
          </p:nvSpPr>
          <p:spPr bwMode="auto">
            <a:xfrm>
              <a:off x="4943" y="202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43" name="Line 160"/>
            <p:cNvSpPr>
              <a:spLocks noChangeShapeType="1"/>
            </p:cNvSpPr>
            <p:nvPr/>
          </p:nvSpPr>
          <p:spPr bwMode="auto">
            <a:xfrm>
              <a:off x="4950" y="20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44" name="Line 161"/>
            <p:cNvSpPr>
              <a:spLocks noChangeShapeType="1"/>
            </p:cNvSpPr>
            <p:nvPr/>
          </p:nvSpPr>
          <p:spPr bwMode="auto">
            <a:xfrm>
              <a:off x="4965" y="20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45" name="Line 162"/>
            <p:cNvSpPr>
              <a:spLocks noChangeShapeType="1"/>
            </p:cNvSpPr>
            <p:nvPr/>
          </p:nvSpPr>
          <p:spPr bwMode="auto">
            <a:xfrm>
              <a:off x="4973" y="202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46" name="Line 163"/>
            <p:cNvSpPr>
              <a:spLocks noChangeShapeType="1"/>
            </p:cNvSpPr>
            <p:nvPr/>
          </p:nvSpPr>
          <p:spPr bwMode="auto">
            <a:xfrm>
              <a:off x="4980" y="20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47" name="Line 164"/>
            <p:cNvSpPr>
              <a:spLocks noChangeShapeType="1"/>
            </p:cNvSpPr>
            <p:nvPr/>
          </p:nvSpPr>
          <p:spPr bwMode="auto">
            <a:xfrm>
              <a:off x="4996" y="20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48" name="Line 165"/>
            <p:cNvSpPr>
              <a:spLocks noChangeShapeType="1"/>
            </p:cNvSpPr>
            <p:nvPr/>
          </p:nvSpPr>
          <p:spPr bwMode="auto">
            <a:xfrm>
              <a:off x="5003" y="20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49" name="Line 166"/>
            <p:cNvSpPr>
              <a:spLocks noChangeShapeType="1"/>
            </p:cNvSpPr>
            <p:nvPr/>
          </p:nvSpPr>
          <p:spPr bwMode="auto">
            <a:xfrm>
              <a:off x="5011" y="202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50" name="Line 167"/>
            <p:cNvSpPr>
              <a:spLocks noChangeShapeType="1"/>
            </p:cNvSpPr>
            <p:nvPr/>
          </p:nvSpPr>
          <p:spPr bwMode="auto">
            <a:xfrm>
              <a:off x="5026" y="20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51" name="Line 168"/>
            <p:cNvSpPr>
              <a:spLocks noChangeShapeType="1"/>
            </p:cNvSpPr>
            <p:nvPr/>
          </p:nvSpPr>
          <p:spPr bwMode="auto">
            <a:xfrm>
              <a:off x="5033" y="20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52" name="Line 169"/>
            <p:cNvSpPr>
              <a:spLocks noChangeShapeType="1"/>
            </p:cNvSpPr>
            <p:nvPr/>
          </p:nvSpPr>
          <p:spPr bwMode="auto">
            <a:xfrm>
              <a:off x="5041" y="202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53" name="Line 170"/>
            <p:cNvSpPr>
              <a:spLocks noChangeShapeType="1"/>
            </p:cNvSpPr>
            <p:nvPr/>
          </p:nvSpPr>
          <p:spPr bwMode="auto">
            <a:xfrm>
              <a:off x="5056" y="20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54" name="Line 171"/>
            <p:cNvSpPr>
              <a:spLocks noChangeShapeType="1"/>
            </p:cNvSpPr>
            <p:nvPr/>
          </p:nvSpPr>
          <p:spPr bwMode="auto">
            <a:xfrm>
              <a:off x="5064" y="202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55" name="Line 172"/>
            <p:cNvSpPr>
              <a:spLocks noChangeShapeType="1"/>
            </p:cNvSpPr>
            <p:nvPr/>
          </p:nvSpPr>
          <p:spPr bwMode="auto">
            <a:xfrm>
              <a:off x="5071" y="20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56" name="Line 173"/>
            <p:cNvSpPr>
              <a:spLocks noChangeShapeType="1"/>
            </p:cNvSpPr>
            <p:nvPr/>
          </p:nvSpPr>
          <p:spPr bwMode="auto">
            <a:xfrm>
              <a:off x="5086" y="20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57" name="Rectangle 174"/>
            <p:cNvSpPr>
              <a:spLocks noChangeArrowheads="1"/>
            </p:cNvSpPr>
            <p:nvPr/>
          </p:nvSpPr>
          <p:spPr bwMode="auto">
            <a:xfrm>
              <a:off x="4775" y="1880"/>
              <a:ext cx="160" cy="173"/>
            </a:xfrm>
            <a:prstGeom prst="rect">
              <a:avLst/>
            </a:prstGeom>
            <a:noFill/>
            <a:ln w="9525">
              <a:noFill/>
              <a:miter lim="800000"/>
              <a:headEnd/>
              <a:tailEnd/>
            </a:ln>
          </p:spPr>
          <p:txBody>
            <a:bodyPr wrap="none" lIns="0" tIns="0" rIns="0" bIns="0">
              <a:spAutoFit/>
            </a:bodyPr>
            <a:lstStyle/>
            <a:p>
              <a:pPr algn="ctr" rtl="0" fontAlgn="base">
                <a:spcBef>
                  <a:spcPct val="0"/>
                </a:spcBef>
                <a:spcAft>
                  <a:spcPct val="0"/>
                </a:spcAft>
              </a:pPr>
              <a:r>
                <a:rPr lang="en-US" sz="1600" b="1" kern="1200">
                  <a:solidFill>
                    <a:srgbClr val="000000"/>
                  </a:solidFill>
                  <a:latin typeface="Helvetica" pitchFamily="34" charset="0"/>
                  <a:ea typeface="+mn-ea"/>
                  <a:cs typeface="+mn-cs"/>
                </a:rPr>
                <a:t>4n</a:t>
              </a:r>
              <a:endParaRPr lang="en-US" sz="1600" b="1" kern="1200">
                <a:solidFill>
                  <a:srgbClr val="FFFFFF"/>
                </a:solidFill>
                <a:latin typeface="Arial" pitchFamily="34" charset="0"/>
                <a:ea typeface="+mn-ea"/>
                <a:cs typeface="+mn-cs"/>
              </a:endParaRPr>
            </a:p>
          </p:txBody>
        </p:sp>
        <p:sp>
          <p:nvSpPr>
            <p:cNvPr id="858" name="Freeform 175"/>
            <p:cNvSpPr>
              <a:spLocks/>
            </p:cNvSpPr>
            <p:nvPr/>
          </p:nvSpPr>
          <p:spPr bwMode="auto">
            <a:xfrm>
              <a:off x="5124" y="1222"/>
              <a:ext cx="272" cy="268"/>
            </a:xfrm>
            <a:custGeom>
              <a:avLst/>
              <a:gdLst>
                <a:gd name="T0" fmla="*/ 288 w 288"/>
                <a:gd name="T1" fmla="*/ 144 h 288"/>
                <a:gd name="T2" fmla="*/ 286 w 288"/>
                <a:gd name="T3" fmla="*/ 174 h 288"/>
                <a:gd name="T4" fmla="*/ 276 w 288"/>
                <a:gd name="T5" fmla="*/ 200 h 288"/>
                <a:gd name="T6" fmla="*/ 264 w 288"/>
                <a:gd name="T7" fmla="*/ 224 h 288"/>
                <a:gd name="T8" fmla="*/ 246 w 288"/>
                <a:gd name="T9" fmla="*/ 246 h 288"/>
                <a:gd name="T10" fmla="*/ 224 w 288"/>
                <a:gd name="T11" fmla="*/ 264 h 288"/>
                <a:gd name="T12" fmla="*/ 200 w 288"/>
                <a:gd name="T13" fmla="*/ 276 h 288"/>
                <a:gd name="T14" fmla="*/ 174 w 288"/>
                <a:gd name="T15" fmla="*/ 286 h 288"/>
                <a:gd name="T16" fmla="*/ 144 w 288"/>
                <a:gd name="T17" fmla="*/ 288 h 288"/>
                <a:gd name="T18" fmla="*/ 130 w 288"/>
                <a:gd name="T19" fmla="*/ 288 h 288"/>
                <a:gd name="T20" fmla="*/ 102 w 288"/>
                <a:gd name="T21" fmla="*/ 282 h 288"/>
                <a:gd name="T22" fmla="*/ 76 w 288"/>
                <a:gd name="T23" fmla="*/ 270 h 288"/>
                <a:gd name="T24" fmla="*/ 52 w 288"/>
                <a:gd name="T25" fmla="*/ 256 h 288"/>
                <a:gd name="T26" fmla="*/ 32 w 288"/>
                <a:gd name="T27" fmla="*/ 236 h 288"/>
                <a:gd name="T28" fmla="*/ 18 w 288"/>
                <a:gd name="T29" fmla="*/ 212 h 288"/>
                <a:gd name="T30" fmla="*/ 6 w 288"/>
                <a:gd name="T31" fmla="*/ 186 h 288"/>
                <a:gd name="T32" fmla="*/ 0 w 288"/>
                <a:gd name="T33" fmla="*/ 158 h 288"/>
                <a:gd name="T34" fmla="*/ 0 w 288"/>
                <a:gd name="T35" fmla="*/ 144 h 288"/>
                <a:gd name="T36" fmla="*/ 2 w 288"/>
                <a:gd name="T37" fmla="*/ 114 h 288"/>
                <a:gd name="T38" fmla="*/ 12 w 288"/>
                <a:gd name="T39" fmla="*/ 88 h 288"/>
                <a:gd name="T40" fmla="*/ 24 w 288"/>
                <a:gd name="T41" fmla="*/ 64 h 288"/>
                <a:gd name="T42" fmla="*/ 42 w 288"/>
                <a:gd name="T43" fmla="*/ 42 h 288"/>
                <a:gd name="T44" fmla="*/ 64 w 288"/>
                <a:gd name="T45" fmla="*/ 24 h 288"/>
                <a:gd name="T46" fmla="*/ 88 w 288"/>
                <a:gd name="T47" fmla="*/ 12 h 288"/>
                <a:gd name="T48" fmla="*/ 114 w 288"/>
                <a:gd name="T49" fmla="*/ 2 h 288"/>
                <a:gd name="T50" fmla="*/ 144 w 288"/>
                <a:gd name="T51" fmla="*/ 0 h 288"/>
                <a:gd name="T52" fmla="*/ 158 w 288"/>
                <a:gd name="T53" fmla="*/ 0 h 288"/>
                <a:gd name="T54" fmla="*/ 186 w 288"/>
                <a:gd name="T55" fmla="*/ 6 h 288"/>
                <a:gd name="T56" fmla="*/ 212 w 288"/>
                <a:gd name="T57" fmla="*/ 18 h 288"/>
                <a:gd name="T58" fmla="*/ 236 w 288"/>
                <a:gd name="T59" fmla="*/ 32 h 288"/>
                <a:gd name="T60" fmla="*/ 256 w 288"/>
                <a:gd name="T61" fmla="*/ 52 h 288"/>
                <a:gd name="T62" fmla="*/ 270 w 288"/>
                <a:gd name="T63" fmla="*/ 76 h 288"/>
                <a:gd name="T64" fmla="*/ 282 w 288"/>
                <a:gd name="T65" fmla="*/ 102 h 288"/>
                <a:gd name="T66" fmla="*/ 288 w 288"/>
                <a:gd name="T67" fmla="*/ 130 h 288"/>
                <a:gd name="T68" fmla="*/ 288 w 288"/>
                <a:gd name="T69" fmla="*/ 144 h 2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8"/>
                <a:gd name="T106" fmla="*/ 0 h 288"/>
                <a:gd name="T107" fmla="*/ 288 w 288"/>
                <a:gd name="T108" fmla="*/ 288 h 2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8" h="288">
                  <a:moveTo>
                    <a:pt x="288" y="144"/>
                  </a:moveTo>
                  <a:lnTo>
                    <a:pt x="288" y="144"/>
                  </a:lnTo>
                  <a:lnTo>
                    <a:pt x="288" y="158"/>
                  </a:lnTo>
                  <a:lnTo>
                    <a:pt x="286" y="174"/>
                  </a:lnTo>
                  <a:lnTo>
                    <a:pt x="282" y="186"/>
                  </a:lnTo>
                  <a:lnTo>
                    <a:pt x="276" y="200"/>
                  </a:lnTo>
                  <a:lnTo>
                    <a:pt x="270" y="212"/>
                  </a:lnTo>
                  <a:lnTo>
                    <a:pt x="264" y="224"/>
                  </a:lnTo>
                  <a:lnTo>
                    <a:pt x="256" y="236"/>
                  </a:lnTo>
                  <a:lnTo>
                    <a:pt x="246" y="246"/>
                  </a:lnTo>
                  <a:lnTo>
                    <a:pt x="236" y="256"/>
                  </a:lnTo>
                  <a:lnTo>
                    <a:pt x="224" y="264"/>
                  </a:lnTo>
                  <a:lnTo>
                    <a:pt x="212" y="270"/>
                  </a:lnTo>
                  <a:lnTo>
                    <a:pt x="200" y="276"/>
                  </a:lnTo>
                  <a:lnTo>
                    <a:pt x="186" y="282"/>
                  </a:lnTo>
                  <a:lnTo>
                    <a:pt x="174" y="286"/>
                  </a:lnTo>
                  <a:lnTo>
                    <a:pt x="158" y="288"/>
                  </a:lnTo>
                  <a:lnTo>
                    <a:pt x="144" y="288"/>
                  </a:lnTo>
                  <a:lnTo>
                    <a:pt x="130" y="288"/>
                  </a:lnTo>
                  <a:lnTo>
                    <a:pt x="114" y="286"/>
                  </a:lnTo>
                  <a:lnTo>
                    <a:pt x="102" y="282"/>
                  </a:lnTo>
                  <a:lnTo>
                    <a:pt x="88" y="276"/>
                  </a:lnTo>
                  <a:lnTo>
                    <a:pt x="76" y="270"/>
                  </a:lnTo>
                  <a:lnTo>
                    <a:pt x="64" y="264"/>
                  </a:lnTo>
                  <a:lnTo>
                    <a:pt x="52" y="256"/>
                  </a:lnTo>
                  <a:lnTo>
                    <a:pt x="42" y="246"/>
                  </a:lnTo>
                  <a:lnTo>
                    <a:pt x="32" y="236"/>
                  </a:lnTo>
                  <a:lnTo>
                    <a:pt x="24" y="224"/>
                  </a:lnTo>
                  <a:lnTo>
                    <a:pt x="18" y="212"/>
                  </a:lnTo>
                  <a:lnTo>
                    <a:pt x="12" y="200"/>
                  </a:lnTo>
                  <a:lnTo>
                    <a:pt x="6" y="186"/>
                  </a:lnTo>
                  <a:lnTo>
                    <a:pt x="2" y="174"/>
                  </a:lnTo>
                  <a:lnTo>
                    <a:pt x="0" y="158"/>
                  </a:lnTo>
                  <a:lnTo>
                    <a:pt x="0" y="144"/>
                  </a:lnTo>
                  <a:lnTo>
                    <a:pt x="0" y="130"/>
                  </a:lnTo>
                  <a:lnTo>
                    <a:pt x="2" y="114"/>
                  </a:lnTo>
                  <a:lnTo>
                    <a:pt x="6" y="102"/>
                  </a:lnTo>
                  <a:lnTo>
                    <a:pt x="12" y="88"/>
                  </a:lnTo>
                  <a:lnTo>
                    <a:pt x="18" y="76"/>
                  </a:lnTo>
                  <a:lnTo>
                    <a:pt x="24" y="64"/>
                  </a:lnTo>
                  <a:lnTo>
                    <a:pt x="32" y="52"/>
                  </a:lnTo>
                  <a:lnTo>
                    <a:pt x="42" y="42"/>
                  </a:lnTo>
                  <a:lnTo>
                    <a:pt x="52" y="32"/>
                  </a:lnTo>
                  <a:lnTo>
                    <a:pt x="64" y="24"/>
                  </a:lnTo>
                  <a:lnTo>
                    <a:pt x="76" y="18"/>
                  </a:lnTo>
                  <a:lnTo>
                    <a:pt x="88" y="12"/>
                  </a:lnTo>
                  <a:lnTo>
                    <a:pt x="102" y="6"/>
                  </a:lnTo>
                  <a:lnTo>
                    <a:pt x="114" y="2"/>
                  </a:lnTo>
                  <a:lnTo>
                    <a:pt x="130" y="0"/>
                  </a:lnTo>
                  <a:lnTo>
                    <a:pt x="144" y="0"/>
                  </a:lnTo>
                  <a:lnTo>
                    <a:pt x="158" y="0"/>
                  </a:lnTo>
                  <a:lnTo>
                    <a:pt x="174" y="2"/>
                  </a:lnTo>
                  <a:lnTo>
                    <a:pt x="186" y="6"/>
                  </a:lnTo>
                  <a:lnTo>
                    <a:pt x="200" y="12"/>
                  </a:lnTo>
                  <a:lnTo>
                    <a:pt x="212" y="18"/>
                  </a:lnTo>
                  <a:lnTo>
                    <a:pt x="224" y="24"/>
                  </a:lnTo>
                  <a:lnTo>
                    <a:pt x="236" y="32"/>
                  </a:lnTo>
                  <a:lnTo>
                    <a:pt x="246" y="42"/>
                  </a:lnTo>
                  <a:lnTo>
                    <a:pt x="256" y="52"/>
                  </a:lnTo>
                  <a:lnTo>
                    <a:pt x="264" y="64"/>
                  </a:lnTo>
                  <a:lnTo>
                    <a:pt x="270" y="76"/>
                  </a:lnTo>
                  <a:lnTo>
                    <a:pt x="276" y="88"/>
                  </a:lnTo>
                  <a:lnTo>
                    <a:pt x="282" y="102"/>
                  </a:lnTo>
                  <a:lnTo>
                    <a:pt x="286" y="114"/>
                  </a:lnTo>
                  <a:lnTo>
                    <a:pt x="288" y="130"/>
                  </a:lnTo>
                  <a:lnTo>
                    <a:pt x="288" y="144"/>
                  </a:lnTo>
                  <a:close/>
                </a:path>
              </a:pathLst>
            </a:custGeom>
            <a:solidFill>
              <a:srgbClr val="FFFF00"/>
            </a:solid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859" name="Rectangle 176"/>
            <p:cNvSpPr>
              <a:spLocks noChangeArrowheads="1"/>
            </p:cNvSpPr>
            <p:nvPr/>
          </p:nvSpPr>
          <p:spPr bwMode="auto">
            <a:xfrm>
              <a:off x="5213" y="1276"/>
              <a:ext cx="94" cy="173"/>
            </a:xfrm>
            <a:prstGeom prst="rect">
              <a:avLst/>
            </a:prstGeom>
            <a:noFill/>
            <a:ln w="9525">
              <a:noFill/>
              <a:miter lim="800000"/>
              <a:headEnd/>
              <a:tailEnd/>
            </a:ln>
          </p:spPr>
          <p:txBody>
            <a:bodyPr wrap="none" lIns="0" tIns="0" rIns="0" bIns="0">
              <a:spAutoFit/>
            </a:bodyPr>
            <a:lstStyle/>
            <a:p>
              <a:pPr algn="ctr" rtl="0" fontAlgn="base">
                <a:spcBef>
                  <a:spcPct val="0"/>
                </a:spcBef>
                <a:spcAft>
                  <a:spcPct val="0"/>
                </a:spcAft>
              </a:pPr>
              <a:r>
                <a:rPr lang="en-US" sz="1600" b="1" kern="1200">
                  <a:solidFill>
                    <a:srgbClr val="000000"/>
                  </a:solidFill>
                  <a:latin typeface="Helvetica" pitchFamily="34" charset="0"/>
                  <a:ea typeface="+mn-ea"/>
                  <a:cs typeface="+mn-cs"/>
                </a:rPr>
                <a:t>Y</a:t>
              </a:r>
              <a:endParaRPr lang="en-US" sz="1600" b="1" kern="1200">
                <a:solidFill>
                  <a:srgbClr val="FFFFFF"/>
                </a:solidFill>
                <a:latin typeface="Arial" pitchFamily="34" charset="0"/>
                <a:ea typeface="+mn-ea"/>
                <a:cs typeface="+mn-cs"/>
              </a:endParaRPr>
            </a:p>
          </p:txBody>
        </p:sp>
        <p:sp>
          <p:nvSpPr>
            <p:cNvPr id="860" name="Freeform 177"/>
            <p:cNvSpPr>
              <a:spLocks/>
            </p:cNvSpPr>
            <p:nvPr/>
          </p:nvSpPr>
          <p:spPr bwMode="auto">
            <a:xfrm>
              <a:off x="4308" y="1222"/>
              <a:ext cx="272" cy="268"/>
            </a:xfrm>
            <a:custGeom>
              <a:avLst/>
              <a:gdLst>
                <a:gd name="T0" fmla="*/ 288 w 288"/>
                <a:gd name="T1" fmla="*/ 144 h 288"/>
                <a:gd name="T2" fmla="*/ 286 w 288"/>
                <a:gd name="T3" fmla="*/ 174 h 288"/>
                <a:gd name="T4" fmla="*/ 276 w 288"/>
                <a:gd name="T5" fmla="*/ 200 h 288"/>
                <a:gd name="T6" fmla="*/ 264 w 288"/>
                <a:gd name="T7" fmla="*/ 224 h 288"/>
                <a:gd name="T8" fmla="*/ 246 w 288"/>
                <a:gd name="T9" fmla="*/ 246 h 288"/>
                <a:gd name="T10" fmla="*/ 224 w 288"/>
                <a:gd name="T11" fmla="*/ 264 h 288"/>
                <a:gd name="T12" fmla="*/ 200 w 288"/>
                <a:gd name="T13" fmla="*/ 276 h 288"/>
                <a:gd name="T14" fmla="*/ 174 w 288"/>
                <a:gd name="T15" fmla="*/ 286 h 288"/>
                <a:gd name="T16" fmla="*/ 144 w 288"/>
                <a:gd name="T17" fmla="*/ 288 h 288"/>
                <a:gd name="T18" fmla="*/ 130 w 288"/>
                <a:gd name="T19" fmla="*/ 288 h 288"/>
                <a:gd name="T20" fmla="*/ 102 w 288"/>
                <a:gd name="T21" fmla="*/ 282 h 288"/>
                <a:gd name="T22" fmla="*/ 76 w 288"/>
                <a:gd name="T23" fmla="*/ 270 h 288"/>
                <a:gd name="T24" fmla="*/ 52 w 288"/>
                <a:gd name="T25" fmla="*/ 256 h 288"/>
                <a:gd name="T26" fmla="*/ 32 w 288"/>
                <a:gd name="T27" fmla="*/ 236 h 288"/>
                <a:gd name="T28" fmla="*/ 18 w 288"/>
                <a:gd name="T29" fmla="*/ 212 h 288"/>
                <a:gd name="T30" fmla="*/ 6 w 288"/>
                <a:gd name="T31" fmla="*/ 186 h 288"/>
                <a:gd name="T32" fmla="*/ 0 w 288"/>
                <a:gd name="T33" fmla="*/ 158 h 288"/>
                <a:gd name="T34" fmla="*/ 0 w 288"/>
                <a:gd name="T35" fmla="*/ 144 h 288"/>
                <a:gd name="T36" fmla="*/ 2 w 288"/>
                <a:gd name="T37" fmla="*/ 114 h 288"/>
                <a:gd name="T38" fmla="*/ 12 w 288"/>
                <a:gd name="T39" fmla="*/ 88 h 288"/>
                <a:gd name="T40" fmla="*/ 24 w 288"/>
                <a:gd name="T41" fmla="*/ 64 h 288"/>
                <a:gd name="T42" fmla="*/ 42 w 288"/>
                <a:gd name="T43" fmla="*/ 42 h 288"/>
                <a:gd name="T44" fmla="*/ 64 w 288"/>
                <a:gd name="T45" fmla="*/ 24 h 288"/>
                <a:gd name="T46" fmla="*/ 88 w 288"/>
                <a:gd name="T47" fmla="*/ 12 h 288"/>
                <a:gd name="T48" fmla="*/ 114 w 288"/>
                <a:gd name="T49" fmla="*/ 2 h 288"/>
                <a:gd name="T50" fmla="*/ 144 w 288"/>
                <a:gd name="T51" fmla="*/ 0 h 288"/>
                <a:gd name="T52" fmla="*/ 158 w 288"/>
                <a:gd name="T53" fmla="*/ 0 h 288"/>
                <a:gd name="T54" fmla="*/ 186 w 288"/>
                <a:gd name="T55" fmla="*/ 6 h 288"/>
                <a:gd name="T56" fmla="*/ 212 w 288"/>
                <a:gd name="T57" fmla="*/ 18 h 288"/>
                <a:gd name="T58" fmla="*/ 236 w 288"/>
                <a:gd name="T59" fmla="*/ 32 h 288"/>
                <a:gd name="T60" fmla="*/ 256 w 288"/>
                <a:gd name="T61" fmla="*/ 52 h 288"/>
                <a:gd name="T62" fmla="*/ 270 w 288"/>
                <a:gd name="T63" fmla="*/ 76 h 288"/>
                <a:gd name="T64" fmla="*/ 282 w 288"/>
                <a:gd name="T65" fmla="*/ 102 h 288"/>
                <a:gd name="T66" fmla="*/ 288 w 288"/>
                <a:gd name="T67" fmla="*/ 130 h 288"/>
                <a:gd name="T68" fmla="*/ 288 w 288"/>
                <a:gd name="T69" fmla="*/ 144 h 2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8"/>
                <a:gd name="T106" fmla="*/ 0 h 288"/>
                <a:gd name="T107" fmla="*/ 288 w 288"/>
                <a:gd name="T108" fmla="*/ 288 h 2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8" h="288">
                  <a:moveTo>
                    <a:pt x="288" y="144"/>
                  </a:moveTo>
                  <a:lnTo>
                    <a:pt x="288" y="144"/>
                  </a:lnTo>
                  <a:lnTo>
                    <a:pt x="288" y="158"/>
                  </a:lnTo>
                  <a:lnTo>
                    <a:pt x="286" y="174"/>
                  </a:lnTo>
                  <a:lnTo>
                    <a:pt x="282" y="186"/>
                  </a:lnTo>
                  <a:lnTo>
                    <a:pt x="276" y="200"/>
                  </a:lnTo>
                  <a:lnTo>
                    <a:pt x="270" y="212"/>
                  </a:lnTo>
                  <a:lnTo>
                    <a:pt x="264" y="224"/>
                  </a:lnTo>
                  <a:lnTo>
                    <a:pt x="256" y="236"/>
                  </a:lnTo>
                  <a:lnTo>
                    <a:pt x="246" y="246"/>
                  </a:lnTo>
                  <a:lnTo>
                    <a:pt x="236" y="256"/>
                  </a:lnTo>
                  <a:lnTo>
                    <a:pt x="224" y="264"/>
                  </a:lnTo>
                  <a:lnTo>
                    <a:pt x="212" y="270"/>
                  </a:lnTo>
                  <a:lnTo>
                    <a:pt x="200" y="276"/>
                  </a:lnTo>
                  <a:lnTo>
                    <a:pt x="186" y="282"/>
                  </a:lnTo>
                  <a:lnTo>
                    <a:pt x="174" y="286"/>
                  </a:lnTo>
                  <a:lnTo>
                    <a:pt x="158" y="288"/>
                  </a:lnTo>
                  <a:lnTo>
                    <a:pt x="144" y="288"/>
                  </a:lnTo>
                  <a:lnTo>
                    <a:pt x="130" y="288"/>
                  </a:lnTo>
                  <a:lnTo>
                    <a:pt x="114" y="286"/>
                  </a:lnTo>
                  <a:lnTo>
                    <a:pt x="102" y="282"/>
                  </a:lnTo>
                  <a:lnTo>
                    <a:pt x="88" y="276"/>
                  </a:lnTo>
                  <a:lnTo>
                    <a:pt x="76" y="270"/>
                  </a:lnTo>
                  <a:lnTo>
                    <a:pt x="64" y="264"/>
                  </a:lnTo>
                  <a:lnTo>
                    <a:pt x="52" y="256"/>
                  </a:lnTo>
                  <a:lnTo>
                    <a:pt x="42" y="246"/>
                  </a:lnTo>
                  <a:lnTo>
                    <a:pt x="32" y="236"/>
                  </a:lnTo>
                  <a:lnTo>
                    <a:pt x="24" y="224"/>
                  </a:lnTo>
                  <a:lnTo>
                    <a:pt x="18" y="212"/>
                  </a:lnTo>
                  <a:lnTo>
                    <a:pt x="12" y="200"/>
                  </a:lnTo>
                  <a:lnTo>
                    <a:pt x="6" y="186"/>
                  </a:lnTo>
                  <a:lnTo>
                    <a:pt x="2" y="174"/>
                  </a:lnTo>
                  <a:lnTo>
                    <a:pt x="0" y="158"/>
                  </a:lnTo>
                  <a:lnTo>
                    <a:pt x="0" y="144"/>
                  </a:lnTo>
                  <a:lnTo>
                    <a:pt x="0" y="130"/>
                  </a:lnTo>
                  <a:lnTo>
                    <a:pt x="2" y="114"/>
                  </a:lnTo>
                  <a:lnTo>
                    <a:pt x="6" y="102"/>
                  </a:lnTo>
                  <a:lnTo>
                    <a:pt x="12" y="88"/>
                  </a:lnTo>
                  <a:lnTo>
                    <a:pt x="18" y="76"/>
                  </a:lnTo>
                  <a:lnTo>
                    <a:pt x="24" y="64"/>
                  </a:lnTo>
                  <a:lnTo>
                    <a:pt x="32" y="52"/>
                  </a:lnTo>
                  <a:lnTo>
                    <a:pt x="42" y="42"/>
                  </a:lnTo>
                  <a:lnTo>
                    <a:pt x="52" y="32"/>
                  </a:lnTo>
                  <a:lnTo>
                    <a:pt x="64" y="24"/>
                  </a:lnTo>
                  <a:lnTo>
                    <a:pt x="76" y="18"/>
                  </a:lnTo>
                  <a:lnTo>
                    <a:pt x="88" y="12"/>
                  </a:lnTo>
                  <a:lnTo>
                    <a:pt x="102" y="6"/>
                  </a:lnTo>
                  <a:lnTo>
                    <a:pt x="114" y="2"/>
                  </a:lnTo>
                  <a:lnTo>
                    <a:pt x="130" y="0"/>
                  </a:lnTo>
                  <a:lnTo>
                    <a:pt x="144" y="0"/>
                  </a:lnTo>
                  <a:lnTo>
                    <a:pt x="158" y="0"/>
                  </a:lnTo>
                  <a:lnTo>
                    <a:pt x="174" y="2"/>
                  </a:lnTo>
                  <a:lnTo>
                    <a:pt x="186" y="6"/>
                  </a:lnTo>
                  <a:lnTo>
                    <a:pt x="200" y="12"/>
                  </a:lnTo>
                  <a:lnTo>
                    <a:pt x="212" y="18"/>
                  </a:lnTo>
                  <a:lnTo>
                    <a:pt x="224" y="24"/>
                  </a:lnTo>
                  <a:lnTo>
                    <a:pt x="236" y="32"/>
                  </a:lnTo>
                  <a:lnTo>
                    <a:pt x="246" y="42"/>
                  </a:lnTo>
                  <a:lnTo>
                    <a:pt x="256" y="52"/>
                  </a:lnTo>
                  <a:lnTo>
                    <a:pt x="264" y="64"/>
                  </a:lnTo>
                  <a:lnTo>
                    <a:pt x="270" y="76"/>
                  </a:lnTo>
                  <a:lnTo>
                    <a:pt x="276" y="88"/>
                  </a:lnTo>
                  <a:lnTo>
                    <a:pt x="282" y="102"/>
                  </a:lnTo>
                  <a:lnTo>
                    <a:pt x="286" y="114"/>
                  </a:lnTo>
                  <a:lnTo>
                    <a:pt x="288" y="130"/>
                  </a:lnTo>
                  <a:lnTo>
                    <a:pt x="288" y="144"/>
                  </a:lnTo>
                  <a:close/>
                </a:path>
              </a:pathLst>
            </a:custGeom>
            <a:solidFill>
              <a:srgbClr val="FFFF00"/>
            </a:solid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861" name="Rectangle 178"/>
            <p:cNvSpPr>
              <a:spLocks noChangeArrowheads="1"/>
            </p:cNvSpPr>
            <p:nvPr/>
          </p:nvSpPr>
          <p:spPr bwMode="auto">
            <a:xfrm>
              <a:off x="4397" y="1276"/>
              <a:ext cx="94" cy="173"/>
            </a:xfrm>
            <a:prstGeom prst="rect">
              <a:avLst/>
            </a:prstGeom>
            <a:noFill/>
            <a:ln w="9525">
              <a:noFill/>
              <a:miter lim="800000"/>
              <a:headEnd/>
              <a:tailEnd/>
            </a:ln>
          </p:spPr>
          <p:txBody>
            <a:bodyPr wrap="none" lIns="0" tIns="0" rIns="0" bIns="0">
              <a:spAutoFit/>
            </a:bodyPr>
            <a:lstStyle/>
            <a:p>
              <a:pPr algn="ctr" rtl="0" fontAlgn="base">
                <a:spcBef>
                  <a:spcPct val="0"/>
                </a:spcBef>
                <a:spcAft>
                  <a:spcPct val="0"/>
                </a:spcAft>
              </a:pPr>
              <a:r>
                <a:rPr lang="en-US" sz="1600" b="1" kern="1200">
                  <a:solidFill>
                    <a:srgbClr val="000000"/>
                  </a:solidFill>
                  <a:latin typeface="Helvetica" pitchFamily="34" charset="0"/>
                  <a:ea typeface="+mn-ea"/>
                  <a:cs typeface="+mn-cs"/>
                </a:rPr>
                <a:t>Y</a:t>
              </a:r>
              <a:endParaRPr lang="en-US" sz="1600" b="1" kern="1200">
                <a:solidFill>
                  <a:srgbClr val="FFFFFF"/>
                </a:solidFill>
                <a:latin typeface="Arial" pitchFamily="34" charset="0"/>
                <a:ea typeface="+mn-ea"/>
                <a:cs typeface="+mn-cs"/>
              </a:endParaRPr>
            </a:p>
          </p:txBody>
        </p:sp>
        <p:sp>
          <p:nvSpPr>
            <p:cNvPr id="862" name="Freeform 192"/>
            <p:cNvSpPr>
              <a:spLocks/>
            </p:cNvSpPr>
            <p:nvPr/>
          </p:nvSpPr>
          <p:spPr bwMode="auto">
            <a:xfrm>
              <a:off x="4716" y="551"/>
              <a:ext cx="272" cy="268"/>
            </a:xfrm>
            <a:custGeom>
              <a:avLst/>
              <a:gdLst>
                <a:gd name="T0" fmla="*/ 288 w 288"/>
                <a:gd name="T1" fmla="*/ 144 h 288"/>
                <a:gd name="T2" fmla="*/ 286 w 288"/>
                <a:gd name="T3" fmla="*/ 174 h 288"/>
                <a:gd name="T4" fmla="*/ 276 w 288"/>
                <a:gd name="T5" fmla="*/ 200 h 288"/>
                <a:gd name="T6" fmla="*/ 264 w 288"/>
                <a:gd name="T7" fmla="*/ 224 h 288"/>
                <a:gd name="T8" fmla="*/ 246 w 288"/>
                <a:gd name="T9" fmla="*/ 246 h 288"/>
                <a:gd name="T10" fmla="*/ 224 w 288"/>
                <a:gd name="T11" fmla="*/ 264 h 288"/>
                <a:gd name="T12" fmla="*/ 200 w 288"/>
                <a:gd name="T13" fmla="*/ 276 h 288"/>
                <a:gd name="T14" fmla="*/ 174 w 288"/>
                <a:gd name="T15" fmla="*/ 286 h 288"/>
                <a:gd name="T16" fmla="*/ 144 w 288"/>
                <a:gd name="T17" fmla="*/ 288 h 288"/>
                <a:gd name="T18" fmla="*/ 130 w 288"/>
                <a:gd name="T19" fmla="*/ 288 h 288"/>
                <a:gd name="T20" fmla="*/ 102 w 288"/>
                <a:gd name="T21" fmla="*/ 282 h 288"/>
                <a:gd name="T22" fmla="*/ 76 w 288"/>
                <a:gd name="T23" fmla="*/ 270 h 288"/>
                <a:gd name="T24" fmla="*/ 52 w 288"/>
                <a:gd name="T25" fmla="*/ 256 h 288"/>
                <a:gd name="T26" fmla="*/ 32 w 288"/>
                <a:gd name="T27" fmla="*/ 236 h 288"/>
                <a:gd name="T28" fmla="*/ 18 w 288"/>
                <a:gd name="T29" fmla="*/ 212 h 288"/>
                <a:gd name="T30" fmla="*/ 6 w 288"/>
                <a:gd name="T31" fmla="*/ 186 h 288"/>
                <a:gd name="T32" fmla="*/ 0 w 288"/>
                <a:gd name="T33" fmla="*/ 158 h 288"/>
                <a:gd name="T34" fmla="*/ 0 w 288"/>
                <a:gd name="T35" fmla="*/ 144 h 288"/>
                <a:gd name="T36" fmla="*/ 2 w 288"/>
                <a:gd name="T37" fmla="*/ 114 h 288"/>
                <a:gd name="T38" fmla="*/ 12 w 288"/>
                <a:gd name="T39" fmla="*/ 88 h 288"/>
                <a:gd name="T40" fmla="*/ 24 w 288"/>
                <a:gd name="T41" fmla="*/ 64 h 288"/>
                <a:gd name="T42" fmla="*/ 42 w 288"/>
                <a:gd name="T43" fmla="*/ 42 h 288"/>
                <a:gd name="T44" fmla="*/ 64 w 288"/>
                <a:gd name="T45" fmla="*/ 24 h 288"/>
                <a:gd name="T46" fmla="*/ 88 w 288"/>
                <a:gd name="T47" fmla="*/ 12 h 288"/>
                <a:gd name="T48" fmla="*/ 114 w 288"/>
                <a:gd name="T49" fmla="*/ 2 h 288"/>
                <a:gd name="T50" fmla="*/ 144 w 288"/>
                <a:gd name="T51" fmla="*/ 0 h 288"/>
                <a:gd name="T52" fmla="*/ 158 w 288"/>
                <a:gd name="T53" fmla="*/ 0 h 288"/>
                <a:gd name="T54" fmla="*/ 186 w 288"/>
                <a:gd name="T55" fmla="*/ 6 h 288"/>
                <a:gd name="T56" fmla="*/ 212 w 288"/>
                <a:gd name="T57" fmla="*/ 18 h 288"/>
                <a:gd name="T58" fmla="*/ 236 w 288"/>
                <a:gd name="T59" fmla="*/ 32 h 288"/>
                <a:gd name="T60" fmla="*/ 256 w 288"/>
                <a:gd name="T61" fmla="*/ 52 h 288"/>
                <a:gd name="T62" fmla="*/ 270 w 288"/>
                <a:gd name="T63" fmla="*/ 76 h 288"/>
                <a:gd name="T64" fmla="*/ 282 w 288"/>
                <a:gd name="T65" fmla="*/ 102 h 288"/>
                <a:gd name="T66" fmla="*/ 288 w 288"/>
                <a:gd name="T67" fmla="*/ 130 h 288"/>
                <a:gd name="T68" fmla="*/ 288 w 288"/>
                <a:gd name="T69" fmla="*/ 144 h 2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8"/>
                <a:gd name="T106" fmla="*/ 0 h 288"/>
                <a:gd name="T107" fmla="*/ 288 w 288"/>
                <a:gd name="T108" fmla="*/ 288 h 2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8" h="288">
                  <a:moveTo>
                    <a:pt x="288" y="144"/>
                  </a:moveTo>
                  <a:lnTo>
                    <a:pt x="288" y="144"/>
                  </a:lnTo>
                  <a:lnTo>
                    <a:pt x="288" y="158"/>
                  </a:lnTo>
                  <a:lnTo>
                    <a:pt x="286" y="174"/>
                  </a:lnTo>
                  <a:lnTo>
                    <a:pt x="282" y="186"/>
                  </a:lnTo>
                  <a:lnTo>
                    <a:pt x="276" y="200"/>
                  </a:lnTo>
                  <a:lnTo>
                    <a:pt x="270" y="212"/>
                  </a:lnTo>
                  <a:lnTo>
                    <a:pt x="264" y="224"/>
                  </a:lnTo>
                  <a:lnTo>
                    <a:pt x="256" y="236"/>
                  </a:lnTo>
                  <a:lnTo>
                    <a:pt x="246" y="246"/>
                  </a:lnTo>
                  <a:lnTo>
                    <a:pt x="236" y="256"/>
                  </a:lnTo>
                  <a:lnTo>
                    <a:pt x="224" y="264"/>
                  </a:lnTo>
                  <a:lnTo>
                    <a:pt x="212" y="270"/>
                  </a:lnTo>
                  <a:lnTo>
                    <a:pt x="200" y="276"/>
                  </a:lnTo>
                  <a:lnTo>
                    <a:pt x="186" y="282"/>
                  </a:lnTo>
                  <a:lnTo>
                    <a:pt x="174" y="286"/>
                  </a:lnTo>
                  <a:lnTo>
                    <a:pt x="158" y="288"/>
                  </a:lnTo>
                  <a:lnTo>
                    <a:pt x="144" y="288"/>
                  </a:lnTo>
                  <a:lnTo>
                    <a:pt x="130" y="288"/>
                  </a:lnTo>
                  <a:lnTo>
                    <a:pt x="114" y="286"/>
                  </a:lnTo>
                  <a:lnTo>
                    <a:pt x="102" y="282"/>
                  </a:lnTo>
                  <a:lnTo>
                    <a:pt x="88" y="276"/>
                  </a:lnTo>
                  <a:lnTo>
                    <a:pt x="76" y="270"/>
                  </a:lnTo>
                  <a:lnTo>
                    <a:pt x="64" y="264"/>
                  </a:lnTo>
                  <a:lnTo>
                    <a:pt x="52" y="256"/>
                  </a:lnTo>
                  <a:lnTo>
                    <a:pt x="42" y="246"/>
                  </a:lnTo>
                  <a:lnTo>
                    <a:pt x="32" y="236"/>
                  </a:lnTo>
                  <a:lnTo>
                    <a:pt x="24" y="224"/>
                  </a:lnTo>
                  <a:lnTo>
                    <a:pt x="18" y="212"/>
                  </a:lnTo>
                  <a:lnTo>
                    <a:pt x="12" y="200"/>
                  </a:lnTo>
                  <a:lnTo>
                    <a:pt x="6" y="186"/>
                  </a:lnTo>
                  <a:lnTo>
                    <a:pt x="2" y="174"/>
                  </a:lnTo>
                  <a:lnTo>
                    <a:pt x="0" y="158"/>
                  </a:lnTo>
                  <a:lnTo>
                    <a:pt x="0" y="144"/>
                  </a:lnTo>
                  <a:lnTo>
                    <a:pt x="0" y="130"/>
                  </a:lnTo>
                  <a:lnTo>
                    <a:pt x="2" y="114"/>
                  </a:lnTo>
                  <a:lnTo>
                    <a:pt x="6" y="102"/>
                  </a:lnTo>
                  <a:lnTo>
                    <a:pt x="12" y="88"/>
                  </a:lnTo>
                  <a:lnTo>
                    <a:pt x="18" y="76"/>
                  </a:lnTo>
                  <a:lnTo>
                    <a:pt x="24" y="64"/>
                  </a:lnTo>
                  <a:lnTo>
                    <a:pt x="32" y="52"/>
                  </a:lnTo>
                  <a:lnTo>
                    <a:pt x="42" y="42"/>
                  </a:lnTo>
                  <a:lnTo>
                    <a:pt x="52" y="32"/>
                  </a:lnTo>
                  <a:lnTo>
                    <a:pt x="64" y="24"/>
                  </a:lnTo>
                  <a:lnTo>
                    <a:pt x="76" y="18"/>
                  </a:lnTo>
                  <a:lnTo>
                    <a:pt x="88" y="12"/>
                  </a:lnTo>
                  <a:lnTo>
                    <a:pt x="102" y="6"/>
                  </a:lnTo>
                  <a:lnTo>
                    <a:pt x="114" y="2"/>
                  </a:lnTo>
                  <a:lnTo>
                    <a:pt x="130" y="0"/>
                  </a:lnTo>
                  <a:lnTo>
                    <a:pt x="144" y="0"/>
                  </a:lnTo>
                  <a:lnTo>
                    <a:pt x="158" y="0"/>
                  </a:lnTo>
                  <a:lnTo>
                    <a:pt x="174" y="2"/>
                  </a:lnTo>
                  <a:lnTo>
                    <a:pt x="186" y="6"/>
                  </a:lnTo>
                  <a:lnTo>
                    <a:pt x="200" y="12"/>
                  </a:lnTo>
                  <a:lnTo>
                    <a:pt x="212" y="18"/>
                  </a:lnTo>
                  <a:lnTo>
                    <a:pt x="224" y="24"/>
                  </a:lnTo>
                  <a:lnTo>
                    <a:pt x="236" y="32"/>
                  </a:lnTo>
                  <a:lnTo>
                    <a:pt x="246" y="42"/>
                  </a:lnTo>
                  <a:lnTo>
                    <a:pt x="256" y="52"/>
                  </a:lnTo>
                  <a:lnTo>
                    <a:pt x="264" y="64"/>
                  </a:lnTo>
                  <a:lnTo>
                    <a:pt x="270" y="76"/>
                  </a:lnTo>
                  <a:lnTo>
                    <a:pt x="276" y="88"/>
                  </a:lnTo>
                  <a:lnTo>
                    <a:pt x="282" y="102"/>
                  </a:lnTo>
                  <a:lnTo>
                    <a:pt x="286" y="114"/>
                  </a:lnTo>
                  <a:lnTo>
                    <a:pt x="288" y="130"/>
                  </a:lnTo>
                  <a:lnTo>
                    <a:pt x="288" y="144"/>
                  </a:lnTo>
                  <a:close/>
                </a:path>
              </a:pathLst>
            </a:custGeom>
            <a:solidFill>
              <a:srgbClr val="FFFF00"/>
            </a:solid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863" name="Rectangle 193"/>
            <p:cNvSpPr>
              <a:spLocks noChangeArrowheads="1"/>
            </p:cNvSpPr>
            <p:nvPr/>
          </p:nvSpPr>
          <p:spPr bwMode="auto">
            <a:xfrm>
              <a:off x="4803" y="605"/>
              <a:ext cx="104" cy="173"/>
            </a:xfrm>
            <a:prstGeom prst="rect">
              <a:avLst/>
            </a:prstGeom>
            <a:noFill/>
            <a:ln w="9525">
              <a:noFill/>
              <a:miter lim="800000"/>
              <a:headEnd/>
              <a:tailEnd/>
            </a:ln>
          </p:spPr>
          <p:txBody>
            <a:bodyPr wrap="none" lIns="0" tIns="0" rIns="0" bIns="0">
              <a:spAutoFit/>
            </a:bodyPr>
            <a:lstStyle/>
            <a:p>
              <a:pPr algn="ctr" rtl="0" fontAlgn="base">
                <a:spcBef>
                  <a:spcPct val="0"/>
                </a:spcBef>
                <a:spcAft>
                  <a:spcPct val="0"/>
                </a:spcAft>
              </a:pPr>
              <a:r>
                <a:rPr lang="en-US" sz="1600" b="1" kern="1200">
                  <a:solidFill>
                    <a:srgbClr val="000000"/>
                  </a:solidFill>
                  <a:latin typeface="Helvetica" pitchFamily="34" charset="0"/>
                  <a:ea typeface="+mn-ea"/>
                  <a:cs typeface="+mn-cs"/>
                </a:rPr>
                <a:t>H</a:t>
              </a:r>
              <a:endParaRPr lang="en-US" sz="1600" b="1" kern="1200">
                <a:solidFill>
                  <a:srgbClr val="FFFFFF"/>
                </a:solidFill>
                <a:latin typeface="Arial" pitchFamily="34" charset="0"/>
                <a:ea typeface="+mn-ea"/>
                <a:cs typeface="+mn-cs"/>
              </a:endParaRPr>
            </a:p>
          </p:txBody>
        </p:sp>
        <p:sp>
          <p:nvSpPr>
            <p:cNvPr id="864" name="Line 194"/>
            <p:cNvSpPr>
              <a:spLocks noChangeShapeType="1"/>
            </p:cNvSpPr>
            <p:nvPr/>
          </p:nvSpPr>
          <p:spPr bwMode="auto">
            <a:xfrm>
              <a:off x="4618" y="1356"/>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65" name="Line 195"/>
            <p:cNvSpPr>
              <a:spLocks noChangeShapeType="1"/>
            </p:cNvSpPr>
            <p:nvPr/>
          </p:nvSpPr>
          <p:spPr bwMode="auto">
            <a:xfrm>
              <a:off x="4633" y="1356"/>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66" name="Line 196"/>
            <p:cNvSpPr>
              <a:spLocks noChangeShapeType="1"/>
            </p:cNvSpPr>
            <p:nvPr/>
          </p:nvSpPr>
          <p:spPr bwMode="auto">
            <a:xfrm>
              <a:off x="4640" y="1356"/>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67" name="Line 197"/>
            <p:cNvSpPr>
              <a:spLocks noChangeShapeType="1"/>
            </p:cNvSpPr>
            <p:nvPr/>
          </p:nvSpPr>
          <p:spPr bwMode="auto">
            <a:xfrm>
              <a:off x="4648" y="1356"/>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68" name="Line 198"/>
            <p:cNvSpPr>
              <a:spLocks noChangeShapeType="1"/>
            </p:cNvSpPr>
            <p:nvPr/>
          </p:nvSpPr>
          <p:spPr bwMode="auto">
            <a:xfrm>
              <a:off x="4663" y="1356"/>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69" name="Line 199"/>
            <p:cNvSpPr>
              <a:spLocks noChangeShapeType="1"/>
            </p:cNvSpPr>
            <p:nvPr/>
          </p:nvSpPr>
          <p:spPr bwMode="auto">
            <a:xfrm>
              <a:off x="4671" y="1356"/>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70" name="Line 200"/>
            <p:cNvSpPr>
              <a:spLocks noChangeShapeType="1"/>
            </p:cNvSpPr>
            <p:nvPr/>
          </p:nvSpPr>
          <p:spPr bwMode="auto">
            <a:xfrm>
              <a:off x="4678" y="1356"/>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71" name="Line 201"/>
            <p:cNvSpPr>
              <a:spLocks noChangeShapeType="1"/>
            </p:cNvSpPr>
            <p:nvPr/>
          </p:nvSpPr>
          <p:spPr bwMode="auto">
            <a:xfrm>
              <a:off x="4693" y="1356"/>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72" name="Line 202"/>
            <p:cNvSpPr>
              <a:spLocks noChangeShapeType="1"/>
            </p:cNvSpPr>
            <p:nvPr/>
          </p:nvSpPr>
          <p:spPr bwMode="auto">
            <a:xfrm>
              <a:off x="4701" y="1356"/>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73" name="Line 203"/>
            <p:cNvSpPr>
              <a:spLocks noChangeShapeType="1"/>
            </p:cNvSpPr>
            <p:nvPr/>
          </p:nvSpPr>
          <p:spPr bwMode="auto">
            <a:xfrm>
              <a:off x="4708" y="1356"/>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74" name="Line 204"/>
            <p:cNvSpPr>
              <a:spLocks noChangeShapeType="1"/>
            </p:cNvSpPr>
            <p:nvPr/>
          </p:nvSpPr>
          <p:spPr bwMode="auto">
            <a:xfrm>
              <a:off x="4724" y="1356"/>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75" name="Line 205"/>
            <p:cNvSpPr>
              <a:spLocks noChangeShapeType="1"/>
            </p:cNvSpPr>
            <p:nvPr/>
          </p:nvSpPr>
          <p:spPr bwMode="auto">
            <a:xfrm>
              <a:off x="4731" y="1356"/>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76" name="Line 206"/>
            <p:cNvSpPr>
              <a:spLocks noChangeShapeType="1"/>
            </p:cNvSpPr>
            <p:nvPr/>
          </p:nvSpPr>
          <p:spPr bwMode="auto">
            <a:xfrm>
              <a:off x="4739" y="1356"/>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77" name="Line 207"/>
            <p:cNvSpPr>
              <a:spLocks noChangeShapeType="1"/>
            </p:cNvSpPr>
            <p:nvPr/>
          </p:nvSpPr>
          <p:spPr bwMode="auto">
            <a:xfrm>
              <a:off x="4754" y="1356"/>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78" name="Line 208"/>
            <p:cNvSpPr>
              <a:spLocks noChangeShapeType="1"/>
            </p:cNvSpPr>
            <p:nvPr/>
          </p:nvSpPr>
          <p:spPr bwMode="auto">
            <a:xfrm>
              <a:off x="4761" y="1356"/>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79" name="Line 210"/>
            <p:cNvSpPr>
              <a:spLocks noChangeShapeType="1"/>
            </p:cNvSpPr>
            <p:nvPr/>
          </p:nvSpPr>
          <p:spPr bwMode="auto">
            <a:xfrm>
              <a:off x="4769" y="1356"/>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80" name="Line 211"/>
            <p:cNvSpPr>
              <a:spLocks noChangeShapeType="1"/>
            </p:cNvSpPr>
            <p:nvPr/>
          </p:nvSpPr>
          <p:spPr bwMode="auto">
            <a:xfrm>
              <a:off x="4784" y="1356"/>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81" name="Line 212"/>
            <p:cNvSpPr>
              <a:spLocks noChangeShapeType="1"/>
            </p:cNvSpPr>
            <p:nvPr/>
          </p:nvSpPr>
          <p:spPr bwMode="auto">
            <a:xfrm>
              <a:off x="4792" y="1356"/>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82" name="Line 213"/>
            <p:cNvSpPr>
              <a:spLocks noChangeShapeType="1"/>
            </p:cNvSpPr>
            <p:nvPr/>
          </p:nvSpPr>
          <p:spPr bwMode="auto">
            <a:xfrm>
              <a:off x="4799" y="1356"/>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83" name="Line 214"/>
            <p:cNvSpPr>
              <a:spLocks noChangeShapeType="1"/>
            </p:cNvSpPr>
            <p:nvPr/>
          </p:nvSpPr>
          <p:spPr bwMode="auto">
            <a:xfrm>
              <a:off x="4814" y="1356"/>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84" name="Line 215"/>
            <p:cNvSpPr>
              <a:spLocks noChangeShapeType="1"/>
            </p:cNvSpPr>
            <p:nvPr/>
          </p:nvSpPr>
          <p:spPr bwMode="auto">
            <a:xfrm>
              <a:off x="4822" y="1356"/>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85" name="Line 216"/>
            <p:cNvSpPr>
              <a:spLocks noChangeShapeType="1"/>
            </p:cNvSpPr>
            <p:nvPr/>
          </p:nvSpPr>
          <p:spPr bwMode="auto">
            <a:xfrm>
              <a:off x="4829" y="1356"/>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86" name="Line 217"/>
            <p:cNvSpPr>
              <a:spLocks noChangeShapeType="1"/>
            </p:cNvSpPr>
            <p:nvPr/>
          </p:nvSpPr>
          <p:spPr bwMode="auto">
            <a:xfrm>
              <a:off x="4844" y="1356"/>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87" name="Line 218"/>
            <p:cNvSpPr>
              <a:spLocks noChangeShapeType="1"/>
            </p:cNvSpPr>
            <p:nvPr/>
          </p:nvSpPr>
          <p:spPr bwMode="auto">
            <a:xfrm>
              <a:off x="4852" y="1356"/>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88" name="Line 219"/>
            <p:cNvSpPr>
              <a:spLocks noChangeShapeType="1"/>
            </p:cNvSpPr>
            <p:nvPr/>
          </p:nvSpPr>
          <p:spPr bwMode="auto">
            <a:xfrm>
              <a:off x="4860" y="1356"/>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89" name="Line 220"/>
            <p:cNvSpPr>
              <a:spLocks noChangeShapeType="1"/>
            </p:cNvSpPr>
            <p:nvPr/>
          </p:nvSpPr>
          <p:spPr bwMode="auto">
            <a:xfrm>
              <a:off x="4875" y="1356"/>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90" name="Line 221"/>
            <p:cNvSpPr>
              <a:spLocks noChangeShapeType="1"/>
            </p:cNvSpPr>
            <p:nvPr/>
          </p:nvSpPr>
          <p:spPr bwMode="auto">
            <a:xfrm>
              <a:off x="4882" y="1356"/>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91" name="Line 222"/>
            <p:cNvSpPr>
              <a:spLocks noChangeShapeType="1"/>
            </p:cNvSpPr>
            <p:nvPr/>
          </p:nvSpPr>
          <p:spPr bwMode="auto">
            <a:xfrm>
              <a:off x="4890" y="1356"/>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92" name="Line 223"/>
            <p:cNvSpPr>
              <a:spLocks noChangeShapeType="1"/>
            </p:cNvSpPr>
            <p:nvPr/>
          </p:nvSpPr>
          <p:spPr bwMode="auto">
            <a:xfrm>
              <a:off x="4905" y="1356"/>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93" name="Line 224"/>
            <p:cNvSpPr>
              <a:spLocks noChangeShapeType="1"/>
            </p:cNvSpPr>
            <p:nvPr/>
          </p:nvSpPr>
          <p:spPr bwMode="auto">
            <a:xfrm>
              <a:off x="4912" y="1356"/>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94" name="Line 225"/>
            <p:cNvSpPr>
              <a:spLocks noChangeShapeType="1"/>
            </p:cNvSpPr>
            <p:nvPr/>
          </p:nvSpPr>
          <p:spPr bwMode="auto">
            <a:xfrm>
              <a:off x="4920" y="1356"/>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95" name="Line 226"/>
            <p:cNvSpPr>
              <a:spLocks noChangeShapeType="1"/>
            </p:cNvSpPr>
            <p:nvPr/>
          </p:nvSpPr>
          <p:spPr bwMode="auto">
            <a:xfrm>
              <a:off x="4935" y="1356"/>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96" name="Line 227"/>
            <p:cNvSpPr>
              <a:spLocks noChangeShapeType="1"/>
            </p:cNvSpPr>
            <p:nvPr/>
          </p:nvSpPr>
          <p:spPr bwMode="auto">
            <a:xfrm>
              <a:off x="4943" y="1356"/>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97" name="Line 228"/>
            <p:cNvSpPr>
              <a:spLocks noChangeShapeType="1"/>
            </p:cNvSpPr>
            <p:nvPr/>
          </p:nvSpPr>
          <p:spPr bwMode="auto">
            <a:xfrm>
              <a:off x="4950" y="1356"/>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98" name="Line 229"/>
            <p:cNvSpPr>
              <a:spLocks noChangeShapeType="1"/>
            </p:cNvSpPr>
            <p:nvPr/>
          </p:nvSpPr>
          <p:spPr bwMode="auto">
            <a:xfrm>
              <a:off x="4965" y="1356"/>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899" name="Line 230"/>
            <p:cNvSpPr>
              <a:spLocks noChangeShapeType="1"/>
            </p:cNvSpPr>
            <p:nvPr/>
          </p:nvSpPr>
          <p:spPr bwMode="auto">
            <a:xfrm>
              <a:off x="4973" y="1356"/>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00" name="Line 231"/>
            <p:cNvSpPr>
              <a:spLocks noChangeShapeType="1"/>
            </p:cNvSpPr>
            <p:nvPr/>
          </p:nvSpPr>
          <p:spPr bwMode="auto">
            <a:xfrm>
              <a:off x="4980" y="1356"/>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01" name="Line 232"/>
            <p:cNvSpPr>
              <a:spLocks noChangeShapeType="1"/>
            </p:cNvSpPr>
            <p:nvPr/>
          </p:nvSpPr>
          <p:spPr bwMode="auto">
            <a:xfrm>
              <a:off x="4996" y="1356"/>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02" name="Line 233"/>
            <p:cNvSpPr>
              <a:spLocks noChangeShapeType="1"/>
            </p:cNvSpPr>
            <p:nvPr/>
          </p:nvSpPr>
          <p:spPr bwMode="auto">
            <a:xfrm>
              <a:off x="5003" y="1356"/>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03" name="Line 234"/>
            <p:cNvSpPr>
              <a:spLocks noChangeShapeType="1"/>
            </p:cNvSpPr>
            <p:nvPr/>
          </p:nvSpPr>
          <p:spPr bwMode="auto">
            <a:xfrm>
              <a:off x="5011" y="1356"/>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04" name="Line 235"/>
            <p:cNvSpPr>
              <a:spLocks noChangeShapeType="1"/>
            </p:cNvSpPr>
            <p:nvPr/>
          </p:nvSpPr>
          <p:spPr bwMode="auto">
            <a:xfrm>
              <a:off x="5026" y="1356"/>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05" name="Line 236"/>
            <p:cNvSpPr>
              <a:spLocks noChangeShapeType="1"/>
            </p:cNvSpPr>
            <p:nvPr/>
          </p:nvSpPr>
          <p:spPr bwMode="auto">
            <a:xfrm>
              <a:off x="5033" y="1356"/>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06" name="Line 237"/>
            <p:cNvSpPr>
              <a:spLocks noChangeShapeType="1"/>
            </p:cNvSpPr>
            <p:nvPr/>
          </p:nvSpPr>
          <p:spPr bwMode="auto">
            <a:xfrm>
              <a:off x="5041" y="1356"/>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07" name="Line 238"/>
            <p:cNvSpPr>
              <a:spLocks noChangeShapeType="1"/>
            </p:cNvSpPr>
            <p:nvPr/>
          </p:nvSpPr>
          <p:spPr bwMode="auto">
            <a:xfrm>
              <a:off x="5056" y="1356"/>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08" name="Line 239"/>
            <p:cNvSpPr>
              <a:spLocks noChangeShapeType="1"/>
            </p:cNvSpPr>
            <p:nvPr/>
          </p:nvSpPr>
          <p:spPr bwMode="auto">
            <a:xfrm>
              <a:off x="5064" y="1356"/>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09" name="Line 240"/>
            <p:cNvSpPr>
              <a:spLocks noChangeShapeType="1"/>
            </p:cNvSpPr>
            <p:nvPr/>
          </p:nvSpPr>
          <p:spPr bwMode="auto">
            <a:xfrm>
              <a:off x="5071" y="1356"/>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10" name="Line 241"/>
            <p:cNvSpPr>
              <a:spLocks noChangeShapeType="1"/>
            </p:cNvSpPr>
            <p:nvPr/>
          </p:nvSpPr>
          <p:spPr bwMode="auto">
            <a:xfrm>
              <a:off x="5086" y="1356"/>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11" name="Rectangle 242"/>
            <p:cNvSpPr>
              <a:spLocks noChangeArrowheads="1"/>
            </p:cNvSpPr>
            <p:nvPr/>
          </p:nvSpPr>
          <p:spPr bwMode="auto">
            <a:xfrm>
              <a:off x="4812" y="1209"/>
              <a:ext cx="80" cy="173"/>
            </a:xfrm>
            <a:prstGeom prst="rect">
              <a:avLst/>
            </a:prstGeom>
            <a:noFill/>
            <a:ln w="9525">
              <a:noFill/>
              <a:miter lim="800000"/>
              <a:headEnd/>
              <a:tailEnd/>
            </a:ln>
          </p:spPr>
          <p:txBody>
            <a:bodyPr wrap="none" lIns="0" tIns="0" rIns="0" bIns="0">
              <a:spAutoFit/>
            </a:bodyPr>
            <a:lstStyle/>
            <a:p>
              <a:pPr algn="ctr" rtl="0" fontAlgn="base">
                <a:spcBef>
                  <a:spcPct val="0"/>
                </a:spcBef>
                <a:spcAft>
                  <a:spcPct val="0"/>
                </a:spcAft>
              </a:pPr>
              <a:r>
                <a:rPr lang="en-US" sz="1600" b="1" kern="1200">
                  <a:solidFill>
                    <a:srgbClr val="000000"/>
                  </a:solidFill>
                  <a:latin typeface="Helvetica" pitchFamily="34" charset="0"/>
                  <a:ea typeface="+mn-ea"/>
                  <a:cs typeface="+mn-cs"/>
                </a:rPr>
                <a:t>n</a:t>
              </a:r>
              <a:endParaRPr lang="en-US" sz="1600" b="1" kern="1200">
                <a:solidFill>
                  <a:srgbClr val="FFFFFF"/>
                </a:solidFill>
                <a:latin typeface="Arial" pitchFamily="34" charset="0"/>
                <a:ea typeface="+mn-ea"/>
                <a:cs typeface="+mn-cs"/>
              </a:endParaRPr>
            </a:p>
          </p:txBody>
        </p:sp>
        <p:sp>
          <p:nvSpPr>
            <p:cNvPr id="912" name="Line 243"/>
            <p:cNvSpPr>
              <a:spLocks noChangeShapeType="1"/>
            </p:cNvSpPr>
            <p:nvPr/>
          </p:nvSpPr>
          <p:spPr bwMode="auto">
            <a:xfrm>
              <a:off x="4618" y="3168"/>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13" name="Line 244"/>
            <p:cNvSpPr>
              <a:spLocks noChangeShapeType="1"/>
            </p:cNvSpPr>
            <p:nvPr/>
          </p:nvSpPr>
          <p:spPr bwMode="auto">
            <a:xfrm>
              <a:off x="4633" y="3168"/>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14" name="Line 245"/>
            <p:cNvSpPr>
              <a:spLocks noChangeShapeType="1"/>
            </p:cNvSpPr>
            <p:nvPr/>
          </p:nvSpPr>
          <p:spPr bwMode="auto">
            <a:xfrm>
              <a:off x="4640" y="3168"/>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15" name="Line 246"/>
            <p:cNvSpPr>
              <a:spLocks noChangeShapeType="1"/>
            </p:cNvSpPr>
            <p:nvPr/>
          </p:nvSpPr>
          <p:spPr bwMode="auto">
            <a:xfrm>
              <a:off x="4648" y="3168"/>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16" name="Line 247"/>
            <p:cNvSpPr>
              <a:spLocks noChangeShapeType="1"/>
            </p:cNvSpPr>
            <p:nvPr/>
          </p:nvSpPr>
          <p:spPr bwMode="auto">
            <a:xfrm>
              <a:off x="4663" y="3168"/>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17" name="Line 248"/>
            <p:cNvSpPr>
              <a:spLocks noChangeShapeType="1"/>
            </p:cNvSpPr>
            <p:nvPr/>
          </p:nvSpPr>
          <p:spPr bwMode="auto">
            <a:xfrm>
              <a:off x="4671" y="3168"/>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18" name="Line 249"/>
            <p:cNvSpPr>
              <a:spLocks noChangeShapeType="1"/>
            </p:cNvSpPr>
            <p:nvPr/>
          </p:nvSpPr>
          <p:spPr bwMode="auto">
            <a:xfrm>
              <a:off x="4678" y="3168"/>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19" name="Line 250"/>
            <p:cNvSpPr>
              <a:spLocks noChangeShapeType="1"/>
            </p:cNvSpPr>
            <p:nvPr/>
          </p:nvSpPr>
          <p:spPr bwMode="auto">
            <a:xfrm>
              <a:off x="4693" y="3168"/>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20" name="Line 251"/>
            <p:cNvSpPr>
              <a:spLocks noChangeShapeType="1"/>
            </p:cNvSpPr>
            <p:nvPr/>
          </p:nvSpPr>
          <p:spPr bwMode="auto">
            <a:xfrm>
              <a:off x="4701" y="3168"/>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21" name="Line 252"/>
            <p:cNvSpPr>
              <a:spLocks noChangeShapeType="1"/>
            </p:cNvSpPr>
            <p:nvPr/>
          </p:nvSpPr>
          <p:spPr bwMode="auto">
            <a:xfrm>
              <a:off x="4708" y="3168"/>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22" name="Line 253"/>
            <p:cNvSpPr>
              <a:spLocks noChangeShapeType="1"/>
            </p:cNvSpPr>
            <p:nvPr/>
          </p:nvSpPr>
          <p:spPr bwMode="auto">
            <a:xfrm>
              <a:off x="4724" y="3168"/>
              <a:ext cx="0"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23" name="Line 254"/>
            <p:cNvSpPr>
              <a:spLocks noChangeShapeType="1"/>
            </p:cNvSpPr>
            <p:nvPr/>
          </p:nvSpPr>
          <p:spPr bwMode="auto">
            <a:xfrm>
              <a:off x="4731" y="3168"/>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24" name="Line 255"/>
            <p:cNvSpPr>
              <a:spLocks noChangeShapeType="1"/>
            </p:cNvSpPr>
            <p:nvPr/>
          </p:nvSpPr>
          <p:spPr bwMode="auto">
            <a:xfrm>
              <a:off x="4739" y="3168"/>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25" name="Line 256"/>
            <p:cNvSpPr>
              <a:spLocks noChangeShapeType="1"/>
            </p:cNvSpPr>
            <p:nvPr/>
          </p:nvSpPr>
          <p:spPr bwMode="auto">
            <a:xfrm>
              <a:off x="4754" y="3168"/>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26" name="Line 257"/>
            <p:cNvSpPr>
              <a:spLocks noChangeShapeType="1"/>
            </p:cNvSpPr>
            <p:nvPr/>
          </p:nvSpPr>
          <p:spPr bwMode="auto">
            <a:xfrm>
              <a:off x="4761" y="3168"/>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27" name="Line 258"/>
            <p:cNvSpPr>
              <a:spLocks noChangeShapeType="1"/>
            </p:cNvSpPr>
            <p:nvPr/>
          </p:nvSpPr>
          <p:spPr bwMode="auto">
            <a:xfrm>
              <a:off x="4769" y="3168"/>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28" name="Line 259"/>
            <p:cNvSpPr>
              <a:spLocks noChangeShapeType="1"/>
            </p:cNvSpPr>
            <p:nvPr/>
          </p:nvSpPr>
          <p:spPr bwMode="auto">
            <a:xfrm>
              <a:off x="4784" y="3168"/>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29" name="Line 260"/>
            <p:cNvSpPr>
              <a:spLocks noChangeShapeType="1"/>
            </p:cNvSpPr>
            <p:nvPr/>
          </p:nvSpPr>
          <p:spPr bwMode="auto">
            <a:xfrm>
              <a:off x="4792" y="3168"/>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30" name="Line 261"/>
            <p:cNvSpPr>
              <a:spLocks noChangeShapeType="1"/>
            </p:cNvSpPr>
            <p:nvPr/>
          </p:nvSpPr>
          <p:spPr bwMode="auto">
            <a:xfrm>
              <a:off x="4799" y="3168"/>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31" name="Line 262"/>
            <p:cNvSpPr>
              <a:spLocks noChangeShapeType="1"/>
            </p:cNvSpPr>
            <p:nvPr/>
          </p:nvSpPr>
          <p:spPr bwMode="auto">
            <a:xfrm>
              <a:off x="4814" y="3168"/>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32" name="Line 263"/>
            <p:cNvSpPr>
              <a:spLocks noChangeShapeType="1"/>
            </p:cNvSpPr>
            <p:nvPr/>
          </p:nvSpPr>
          <p:spPr bwMode="auto">
            <a:xfrm>
              <a:off x="4822" y="3168"/>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33" name="Line 264"/>
            <p:cNvSpPr>
              <a:spLocks noChangeShapeType="1"/>
            </p:cNvSpPr>
            <p:nvPr/>
          </p:nvSpPr>
          <p:spPr bwMode="auto">
            <a:xfrm>
              <a:off x="4829" y="3168"/>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34" name="Line 265"/>
            <p:cNvSpPr>
              <a:spLocks noChangeShapeType="1"/>
            </p:cNvSpPr>
            <p:nvPr/>
          </p:nvSpPr>
          <p:spPr bwMode="auto">
            <a:xfrm>
              <a:off x="4844" y="3168"/>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35" name="Line 266"/>
            <p:cNvSpPr>
              <a:spLocks noChangeShapeType="1"/>
            </p:cNvSpPr>
            <p:nvPr/>
          </p:nvSpPr>
          <p:spPr bwMode="auto">
            <a:xfrm>
              <a:off x="4852" y="3168"/>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36" name="Line 267"/>
            <p:cNvSpPr>
              <a:spLocks noChangeShapeType="1"/>
            </p:cNvSpPr>
            <p:nvPr/>
          </p:nvSpPr>
          <p:spPr bwMode="auto">
            <a:xfrm>
              <a:off x="4860" y="3168"/>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37" name="Line 268"/>
            <p:cNvSpPr>
              <a:spLocks noChangeShapeType="1"/>
            </p:cNvSpPr>
            <p:nvPr/>
          </p:nvSpPr>
          <p:spPr bwMode="auto">
            <a:xfrm>
              <a:off x="4875" y="3168"/>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38" name="Line 269"/>
            <p:cNvSpPr>
              <a:spLocks noChangeShapeType="1"/>
            </p:cNvSpPr>
            <p:nvPr/>
          </p:nvSpPr>
          <p:spPr bwMode="auto">
            <a:xfrm>
              <a:off x="4882" y="3168"/>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39" name="Line 270"/>
            <p:cNvSpPr>
              <a:spLocks noChangeShapeType="1"/>
            </p:cNvSpPr>
            <p:nvPr/>
          </p:nvSpPr>
          <p:spPr bwMode="auto">
            <a:xfrm>
              <a:off x="4890" y="3168"/>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40" name="Line 271"/>
            <p:cNvSpPr>
              <a:spLocks noChangeShapeType="1"/>
            </p:cNvSpPr>
            <p:nvPr/>
          </p:nvSpPr>
          <p:spPr bwMode="auto">
            <a:xfrm>
              <a:off x="4905" y="3168"/>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41" name="Line 272"/>
            <p:cNvSpPr>
              <a:spLocks noChangeShapeType="1"/>
            </p:cNvSpPr>
            <p:nvPr/>
          </p:nvSpPr>
          <p:spPr bwMode="auto">
            <a:xfrm>
              <a:off x="4912" y="3168"/>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42" name="Line 273"/>
            <p:cNvSpPr>
              <a:spLocks noChangeShapeType="1"/>
            </p:cNvSpPr>
            <p:nvPr/>
          </p:nvSpPr>
          <p:spPr bwMode="auto">
            <a:xfrm>
              <a:off x="4920" y="3168"/>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43" name="Line 274"/>
            <p:cNvSpPr>
              <a:spLocks noChangeShapeType="1"/>
            </p:cNvSpPr>
            <p:nvPr/>
          </p:nvSpPr>
          <p:spPr bwMode="auto">
            <a:xfrm>
              <a:off x="4935" y="3168"/>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44" name="Line 275"/>
            <p:cNvSpPr>
              <a:spLocks noChangeShapeType="1"/>
            </p:cNvSpPr>
            <p:nvPr/>
          </p:nvSpPr>
          <p:spPr bwMode="auto">
            <a:xfrm>
              <a:off x="4943" y="3168"/>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45" name="Line 276"/>
            <p:cNvSpPr>
              <a:spLocks noChangeShapeType="1"/>
            </p:cNvSpPr>
            <p:nvPr/>
          </p:nvSpPr>
          <p:spPr bwMode="auto">
            <a:xfrm>
              <a:off x="4950" y="3168"/>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46" name="Line 277"/>
            <p:cNvSpPr>
              <a:spLocks noChangeShapeType="1"/>
            </p:cNvSpPr>
            <p:nvPr/>
          </p:nvSpPr>
          <p:spPr bwMode="auto">
            <a:xfrm>
              <a:off x="4965" y="3168"/>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47" name="Line 278"/>
            <p:cNvSpPr>
              <a:spLocks noChangeShapeType="1"/>
            </p:cNvSpPr>
            <p:nvPr/>
          </p:nvSpPr>
          <p:spPr bwMode="auto">
            <a:xfrm>
              <a:off x="4973" y="3168"/>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48" name="Line 279"/>
            <p:cNvSpPr>
              <a:spLocks noChangeShapeType="1"/>
            </p:cNvSpPr>
            <p:nvPr/>
          </p:nvSpPr>
          <p:spPr bwMode="auto">
            <a:xfrm>
              <a:off x="4980" y="3168"/>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49" name="Line 280"/>
            <p:cNvSpPr>
              <a:spLocks noChangeShapeType="1"/>
            </p:cNvSpPr>
            <p:nvPr/>
          </p:nvSpPr>
          <p:spPr bwMode="auto">
            <a:xfrm>
              <a:off x="4996" y="3168"/>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50" name="Line 281"/>
            <p:cNvSpPr>
              <a:spLocks noChangeShapeType="1"/>
            </p:cNvSpPr>
            <p:nvPr/>
          </p:nvSpPr>
          <p:spPr bwMode="auto">
            <a:xfrm>
              <a:off x="5003" y="3168"/>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51" name="Line 282"/>
            <p:cNvSpPr>
              <a:spLocks noChangeShapeType="1"/>
            </p:cNvSpPr>
            <p:nvPr/>
          </p:nvSpPr>
          <p:spPr bwMode="auto">
            <a:xfrm>
              <a:off x="5011" y="3168"/>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52" name="Line 283"/>
            <p:cNvSpPr>
              <a:spLocks noChangeShapeType="1"/>
            </p:cNvSpPr>
            <p:nvPr/>
          </p:nvSpPr>
          <p:spPr bwMode="auto">
            <a:xfrm>
              <a:off x="5026" y="3168"/>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53" name="Line 284"/>
            <p:cNvSpPr>
              <a:spLocks noChangeShapeType="1"/>
            </p:cNvSpPr>
            <p:nvPr/>
          </p:nvSpPr>
          <p:spPr bwMode="auto">
            <a:xfrm>
              <a:off x="5033" y="3168"/>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54" name="Line 285"/>
            <p:cNvSpPr>
              <a:spLocks noChangeShapeType="1"/>
            </p:cNvSpPr>
            <p:nvPr/>
          </p:nvSpPr>
          <p:spPr bwMode="auto">
            <a:xfrm>
              <a:off x="5041" y="3168"/>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55" name="Line 286"/>
            <p:cNvSpPr>
              <a:spLocks noChangeShapeType="1"/>
            </p:cNvSpPr>
            <p:nvPr/>
          </p:nvSpPr>
          <p:spPr bwMode="auto">
            <a:xfrm>
              <a:off x="5056" y="3168"/>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56" name="Line 287"/>
            <p:cNvSpPr>
              <a:spLocks noChangeShapeType="1"/>
            </p:cNvSpPr>
            <p:nvPr/>
          </p:nvSpPr>
          <p:spPr bwMode="auto">
            <a:xfrm>
              <a:off x="5064" y="3168"/>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57" name="Line 288"/>
            <p:cNvSpPr>
              <a:spLocks noChangeShapeType="1"/>
            </p:cNvSpPr>
            <p:nvPr/>
          </p:nvSpPr>
          <p:spPr bwMode="auto">
            <a:xfrm>
              <a:off x="5071" y="3168"/>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58" name="Line 289"/>
            <p:cNvSpPr>
              <a:spLocks noChangeShapeType="1"/>
            </p:cNvSpPr>
            <p:nvPr/>
          </p:nvSpPr>
          <p:spPr bwMode="auto">
            <a:xfrm>
              <a:off x="5086" y="3168"/>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59" name="Rectangle 290"/>
            <p:cNvSpPr>
              <a:spLocks noChangeArrowheads="1"/>
            </p:cNvSpPr>
            <p:nvPr/>
          </p:nvSpPr>
          <p:spPr bwMode="auto">
            <a:xfrm>
              <a:off x="4812" y="3029"/>
              <a:ext cx="80" cy="173"/>
            </a:xfrm>
            <a:prstGeom prst="rect">
              <a:avLst/>
            </a:prstGeom>
            <a:noFill/>
            <a:ln w="9525">
              <a:noFill/>
              <a:miter lim="800000"/>
              <a:headEnd/>
              <a:tailEnd/>
            </a:ln>
          </p:spPr>
          <p:txBody>
            <a:bodyPr wrap="none" lIns="0" tIns="0" rIns="0" bIns="0">
              <a:spAutoFit/>
            </a:bodyPr>
            <a:lstStyle/>
            <a:p>
              <a:pPr algn="ctr" rtl="0" fontAlgn="base">
                <a:spcBef>
                  <a:spcPct val="0"/>
                </a:spcBef>
                <a:spcAft>
                  <a:spcPct val="0"/>
                </a:spcAft>
              </a:pPr>
              <a:r>
                <a:rPr lang="en-US" sz="1600" b="1" kern="1200">
                  <a:solidFill>
                    <a:srgbClr val="000000"/>
                  </a:solidFill>
                  <a:latin typeface="Helvetica" pitchFamily="34" charset="0"/>
                  <a:ea typeface="+mn-ea"/>
                  <a:cs typeface="+mn-cs"/>
                </a:rPr>
                <a:t>n</a:t>
              </a:r>
              <a:endParaRPr lang="en-US" sz="1600" b="1" kern="1200">
                <a:solidFill>
                  <a:srgbClr val="FFFFFF"/>
                </a:solidFill>
                <a:latin typeface="Arial" pitchFamily="34" charset="0"/>
                <a:ea typeface="+mn-ea"/>
                <a:cs typeface="+mn-cs"/>
              </a:endParaRPr>
            </a:p>
          </p:txBody>
        </p:sp>
        <p:sp>
          <p:nvSpPr>
            <p:cNvPr id="960" name="Freeform 291"/>
            <p:cNvSpPr>
              <a:spLocks/>
            </p:cNvSpPr>
            <p:nvPr/>
          </p:nvSpPr>
          <p:spPr bwMode="auto">
            <a:xfrm>
              <a:off x="4308" y="3493"/>
              <a:ext cx="272" cy="268"/>
            </a:xfrm>
            <a:custGeom>
              <a:avLst/>
              <a:gdLst>
                <a:gd name="T0" fmla="*/ 288 w 288"/>
                <a:gd name="T1" fmla="*/ 144 h 288"/>
                <a:gd name="T2" fmla="*/ 286 w 288"/>
                <a:gd name="T3" fmla="*/ 172 h 288"/>
                <a:gd name="T4" fmla="*/ 276 w 288"/>
                <a:gd name="T5" fmla="*/ 200 h 288"/>
                <a:gd name="T6" fmla="*/ 264 w 288"/>
                <a:gd name="T7" fmla="*/ 224 h 288"/>
                <a:gd name="T8" fmla="*/ 246 w 288"/>
                <a:gd name="T9" fmla="*/ 246 h 288"/>
                <a:gd name="T10" fmla="*/ 224 w 288"/>
                <a:gd name="T11" fmla="*/ 264 h 288"/>
                <a:gd name="T12" fmla="*/ 200 w 288"/>
                <a:gd name="T13" fmla="*/ 276 h 288"/>
                <a:gd name="T14" fmla="*/ 174 w 288"/>
                <a:gd name="T15" fmla="*/ 284 h 288"/>
                <a:gd name="T16" fmla="*/ 144 w 288"/>
                <a:gd name="T17" fmla="*/ 288 h 288"/>
                <a:gd name="T18" fmla="*/ 130 w 288"/>
                <a:gd name="T19" fmla="*/ 288 h 288"/>
                <a:gd name="T20" fmla="*/ 102 w 288"/>
                <a:gd name="T21" fmla="*/ 282 h 288"/>
                <a:gd name="T22" fmla="*/ 76 w 288"/>
                <a:gd name="T23" fmla="*/ 270 h 288"/>
                <a:gd name="T24" fmla="*/ 52 w 288"/>
                <a:gd name="T25" fmla="*/ 254 h 288"/>
                <a:gd name="T26" fmla="*/ 32 w 288"/>
                <a:gd name="T27" fmla="*/ 236 h 288"/>
                <a:gd name="T28" fmla="*/ 18 w 288"/>
                <a:gd name="T29" fmla="*/ 212 h 288"/>
                <a:gd name="T30" fmla="*/ 6 w 288"/>
                <a:gd name="T31" fmla="*/ 186 h 288"/>
                <a:gd name="T32" fmla="*/ 0 w 288"/>
                <a:gd name="T33" fmla="*/ 158 h 288"/>
                <a:gd name="T34" fmla="*/ 0 w 288"/>
                <a:gd name="T35" fmla="*/ 144 h 288"/>
                <a:gd name="T36" fmla="*/ 2 w 288"/>
                <a:gd name="T37" fmla="*/ 114 h 288"/>
                <a:gd name="T38" fmla="*/ 12 w 288"/>
                <a:gd name="T39" fmla="*/ 88 h 288"/>
                <a:gd name="T40" fmla="*/ 24 w 288"/>
                <a:gd name="T41" fmla="*/ 64 h 288"/>
                <a:gd name="T42" fmla="*/ 42 w 288"/>
                <a:gd name="T43" fmla="*/ 42 h 288"/>
                <a:gd name="T44" fmla="*/ 64 w 288"/>
                <a:gd name="T45" fmla="*/ 24 h 288"/>
                <a:gd name="T46" fmla="*/ 88 w 288"/>
                <a:gd name="T47" fmla="*/ 12 h 288"/>
                <a:gd name="T48" fmla="*/ 114 w 288"/>
                <a:gd name="T49" fmla="*/ 2 h 288"/>
                <a:gd name="T50" fmla="*/ 144 w 288"/>
                <a:gd name="T51" fmla="*/ 0 h 288"/>
                <a:gd name="T52" fmla="*/ 158 w 288"/>
                <a:gd name="T53" fmla="*/ 0 h 288"/>
                <a:gd name="T54" fmla="*/ 186 w 288"/>
                <a:gd name="T55" fmla="*/ 6 h 288"/>
                <a:gd name="T56" fmla="*/ 212 w 288"/>
                <a:gd name="T57" fmla="*/ 18 h 288"/>
                <a:gd name="T58" fmla="*/ 236 w 288"/>
                <a:gd name="T59" fmla="*/ 32 h 288"/>
                <a:gd name="T60" fmla="*/ 256 w 288"/>
                <a:gd name="T61" fmla="*/ 52 h 288"/>
                <a:gd name="T62" fmla="*/ 270 w 288"/>
                <a:gd name="T63" fmla="*/ 76 h 288"/>
                <a:gd name="T64" fmla="*/ 282 w 288"/>
                <a:gd name="T65" fmla="*/ 100 h 288"/>
                <a:gd name="T66" fmla="*/ 288 w 288"/>
                <a:gd name="T67" fmla="*/ 130 h 288"/>
                <a:gd name="T68" fmla="*/ 288 w 288"/>
                <a:gd name="T69" fmla="*/ 144 h 2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8"/>
                <a:gd name="T106" fmla="*/ 0 h 288"/>
                <a:gd name="T107" fmla="*/ 288 w 288"/>
                <a:gd name="T108" fmla="*/ 288 h 2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8" h="288">
                  <a:moveTo>
                    <a:pt x="288" y="144"/>
                  </a:moveTo>
                  <a:lnTo>
                    <a:pt x="288" y="144"/>
                  </a:lnTo>
                  <a:lnTo>
                    <a:pt x="288" y="158"/>
                  </a:lnTo>
                  <a:lnTo>
                    <a:pt x="286" y="172"/>
                  </a:lnTo>
                  <a:lnTo>
                    <a:pt x="282" y="186"/>
                  </a:lnTo>
                  <a:lnTo>
                    <a:pt x="276" y="200"/>
                  </a:lnTo>
                  <a:lnTo>
                    <a:pt x="270" y="212"/>
                  </a:lnTo>
                  <a:lnTo>
                    <a:pt x="264" y="224"/>
                  </a:lnTo>
                  <a:lnTo>
                    <a:pt x="256" y="236"/>
                  </a:lnTo>
                  <a:lnTo>
                    <a:pt x="246" y="246"/>
                  </a:lnTo>
                  <a:lnTo>
                    <a:pt x="236" y="254"/>
                  </a:lnTo>
                  <a:lnTo>
                    <a:pt x="224" y="264"/>
                  </a:lnTo>
                  <a:lnTo>
                    <a:pt x="212" y="270"/>
                  </a:lnTo>
                  <a:lnTo>
                    <a:pt x="200" y="276"/>
                  </a:lnTo>
                  <a:lnTo>
                    <a:pt x="186" y="282"/>
                  </a:lnTo>
                  <a:lnTo>
                    <a:pt x="174" y="284"/>
                  </a:lnTo>
                  <a:lnTo>
                    <a:pt x="158" y="288"/>
                  </a:lnTo>
                  <a:lnTo>
                    <a:pt x="144" y="288"/>
                  </a:lnTo>
                  <a:lnTo>
                    <a:pt x="130" y="288"/>
                  </a:lnTo>
                  <a:lnTo>
                    <a:pt x="114" y="284"/>
                  </a:lnTo>
                  <a:lnTo>
                    <a:pt x="102" y="282"/>
                  </a:lnTo>
                  <a:lnTo>
                    <a:pt x="88" y="276"/>
                  </a:lnTo>
                  <a:lnTo>
                    <a:pt x="76" y="270"/>
                  </a:lnTo>
                  <a:lnTo>
                    <a:pt x="64" y="264"/>
                  </a:lnTo>
                  <a:lnTo>
                    <a:pt x="52" y="254"/>
                  </a:lnTo>
                  <a:lnTo>
                    <a:pt x="42" y="246"/>
                  </a:lnTo>
                  <a:lnTo>
                    <a:pt x="32" y="236"/>
                  </a:lnTo>
                  <a:lnTo>
                    <a:pt x="24" y="224"/>
                  </a:lnTo>
                  <a:lnTo>
                    <a:pt x="18" y="212"/>
                  </a:lnTo>
                  <a:lnTo>
                    <a:pt x="12" y="200"/>
                  </a:lnTo>
                  <a:lnTo>
                    <a:pt x="6" y="186"/>
                  </a:lnTo>
                  <a:lnTo>
                    <a:pt x="2" y="172"/>
                  </a:lnTo>
                  <a:lnTo>
                    <a:pt x="0" y="158"/>
                  </a:lnTo>
                  <a:lnTo>
                    <a:pt x="0" y="144"/>
                  </a:lnTo>
                  <a:lnTo>
                    <a:pt x="0" y="130"/>
                  </a:lnTo>
                  <a:lnTo>
                    <a:pt x="2" y="114"/>
                  </a:lnTo>
                  <a:lnTo>
                    <a:pt x="6" y="100"/>
                  </a:lnTo>
                  <a:lnTo>
                    <a:pt x="12" y="88"/>
                  </a:lnTo>
                  <a:lnTo>
                    <a:pt x="18" y="76"/>
                  </a:lnTo>
                  <a:lnTo>
                    <a:pt x="24" y="64"/>
                  </a:lnTo>
                  <a:lnTo>
                    <a:pt x="32" y="52"/>
                  </a:lnTo>
                  <a:lnTo>
                    <a:pt x="42" y="42"/>
                  </a:lnTo>
                  <a:lnTo>
                    <a:pt x="52" y="32"/>
                  </a:lnTo>
                  <a:lnTo>
                    <a:pt x="64" y="24"/>
                  </a:lnTo>
                  <a:lnTo>
                    <a:pt x="76" y="18"/>
                  </a:lnTo>
                  <a:lnTo>
                    <a:pt x="88" y="12"/>
                  </a:lnTo>
                  <a:lnTo>
                    <a:pt x="102" y="6"/>
                  </a:lnTo>
                  <a:lnTo>
                    <a:pt x="114" y="2"/>
                  </a:lnTo>
                  <a:lnTo>
                    <a:pt x="130" y="0"/>
                  </a:lnTo>
                  <a:lnTo>
                    <a:pt x="144" y="0"/>
                  </a:lnTo>
                  <a:lnTo>
                    <a:pt x="158" y="0"/>
                  </a:lnTo>
                  <a:lnTo>
                    <a:pt x="174" y="2"/>
                  </a:lnTo>
                  <a:lnTo>
                    <a:pt x="186" y="6"/>
                  </a:lnTo>
                  <a:lnTo>
                    <a:pt x="200" y="12"/>
                  </a:lnTo>
                  <a:lnTo>
                    <a:pt x="212" y="18"/>
                  </a:lnTo>
                  <a:lnTo>
                    <a:pt x="224" y="24"/>
                  </a:lnTo>
                  <a:lnTo>
                    <a:pt x="236" y="32"/>
                  </a:lnTo>
                  <a:lnTo>
                    <a:pt x="246" y="42"/>
                  </a:lnTo>
                  <a:lnTo>
                    <a:pt x="256" y="52"/>
                  </a:lnTo>
                  <a:lnTo>
                    <a:pt x="264" y="64"/>
                  </a:lnTo>
                  <a:lnTo>
                    <a:pt x="270" y="76"/>
                  </a:lnTo>
                  <a:lnTo>
                    <a:pt x="276" y="88"/>
                  </a:lnTo>
                  <a:lnTo>
                    <a:pt x="282" y="100"/>
                  </a:lnTo>
                  <a:lnTo>
                    <a:pt x="286" y="114"/>
                  </a:lnTo>
                  <a:lnTo>
                    <a:pt x="288" y="130"/>
                  </a:lnTo>
                  <a:lnTo>
                    <a:pt x="288" y="144"/>
                  </a:lnTo>
                  <a:close/>
                </a:path>
              </a:pathLst>
            </a:custGeom>
            <a:solidFill>
              <a:srgbClr val="FFFF00"/>
            </a:solid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961" name="Rectangle 292"/>
            <p:cNvSpPr>
              <a:spLocks noChangeArrowheads="1"/>
            </p:cNvSpPr>
            <p:nvPr/>
          </p:nvSpPr>
          <p:spPr bwMode="auto">
            <a:xfrm>
              <a:off x="4397" y="3547"/>
              <a:ext cx="95" cy="173"/>
            </a:xfrm>
            <a:prstGeom prst="rect">
              <a:avLst/>
            </a:prstGeom>
            <a:noFill/>
            <a:ln w="9525">
              <a:noFill/>
              <a:miter lim="800000"/>
              <a:headEnd/>
              <a:tailEnd/>
            </a:ln>
          </p:spPr>
          <p:txBody>
            <a:bodyPr wrap="none" lIns="0" tIns="0" rIns="0" bIns="0">
              <a:spAutoFit/>
            </a:bodyPr>
            <a:lstStyle/>
            <a:p>
              <a:pPr algn="ctr" rtl="0" fontAlgn="base">
                <a:spcBef>
                  <a:spcPct val="0"/>
                </a:spcBef>
                <a:spcAft>
                  <a:spcPct val="0"/>
                </a:spcAft>
              </a:pPr>
              <a:r>
                <a:rPr lang="en-US" sz="1600" b="1" kern="1200">
                  <a:solidFill>
                    <a:srgbClr val="000000"/>
                  </a:solidFill>
                  <a:latin typeface="Helvetica" pitchFamily="34" charset="0"/>
                  <a:ea typeface="+mn-ea"/>
                  <a:cs typeface="+mn-cs"/>
                </a:rPr>
                <a:t>X</a:t>
              </a:r>
              <a:endParaRPr lang="en-US" sz="1600" b="1" kern="1200">
                <a:solidFill>
                  <a:srgbClr val="FFFFFF"/>
                </a:solidFill>
                <a:latin typeface="Arial" pitchFamily="34" charset="0"/>
                <a:ea typeface="+mn-ea"/>
                <a:cs typeface="+mn-cs"/>
              </a:endParaRPr>
            </a:p>
          </p:txBody>
        </p:sp>
        <p:sp>
          <p:nvSpPr>
            <p:cNvPr id="962" name="Freeform 293"/>
            <p:cNvSpPr>
              <a:spLocks/>
            </p:cNvSpPr>
            <p:nvPr/>
          </p:nvSpPr>
          <p:spPr bwMode="auto">
            <a:xfrm>
              <a:off x="5124" y="3504"/>
              <a:ext cx="272" cy="269"/>
            </a:xfrm>
            <a:custGeom>
              <a:avLst/>
              <a:gdLst>
                <a:gd name="T0" fmla="*/ 288 w 288"/>
                <a:gd name="T1" fmla="*/ 144 h 288"/>
                <a:gd name="T2" fmla="*/ 286 w 288"/>
                <a:gd name="T3" fmla="*/ 174 h 288"/>
                <a:gd name="T4" fmla="*/ 276 w 288"/>
                <a:gd name="T5" fmla="*/ 200 h 288"/>
                <a:gd name="T6" fmla="*/ 264 w 288"/>
                <a:gd name="T7" fmla="*/ 224 h 288"/>
                <a:gd name="T8" fmla="*/ 246 w 288"/>
                <a:gd name="T9" fmla="*/ 246 h 288"/>
                <a:gd name="T10" fmla="*/ 224 w 288"/>
                <a:gd name="T11" fmla="*/ 264 h 288"/>
                <a:gd name="T12" fmla="*/ 200 w 288"/>
                <a:gd name="T13" fmla="*/ 276 h 288"/>
                <a:gd name="T14" fmla="*/ 174 w 288"/>
                <a:gd name="T15" fmla="*/ 286 h 288"/>
                <a:gd name="T16" fmla="*/ 144 w 288"/>
                <a:gd name="T17" fmla="*/ 288 h 288"/>
                <a:gd name="T18" fmla="*/ 130 w 288"/>
                <a:gd name="T19" fmla="*/ 288 h 288"/>
                <a:gd name="T20" fmla="*/ 102 w 288"/>
                <a:gd name="T21" fmla="*/ 282 h 288"/>
                <a:gd name="T22" fmla="*/ 76 w 288"/>
                <a:gd name="T23" fmla="*/ 270 h 288"/>
                <a:gd name="T24" fmla="*/ 52 w 288"/>
                <a:gd name="T25" fmla="*/ 256 h 288"/>
                <a:gd name="T26" fmla="*/ 32 w 288"/>
                <a:gd name="T27" fmla="*/ 236 h 288"/>
                <a:gd name="T28" fmla="*/ 18 w 288"/>
                <a:gd name="T29" fmla="*/ 212 h 288"/>
                <a:gd name="T30" fmla="*/ 6 w 288"/>
                <a:gd name="T31" fmla="*/ 186 h 288"/>
                <a:gd name="T32" fmla="*/ 0 w 288"/>
                <a:gd name="T33" fmla="*/ 158 h 288"/>
                <a:gd name="T34" fmla="*/ 0 w 288"/>
                <a:gd name="T35" fmla="*/ 144 h 288"/>
                <a:gd name="T36" fmla="*/ 2 w 288"/>
                <a:gd name="T37" fmla="*/ 114 h 288"/>
                <a:gd name="T38" fmla="*/ 12 w 288"/>
                <a:gd name="T39" fmla="*/ 88 h 288"/>
                <a:gd name="T40" fmla="*/ 24 w 288"/>
                <a:gd name="T41" fmla="*/ 64 h 288"/>
                <a:gd name="T42" fmla="*/ 42 w 288"/>
                <a:gd name="T43" fmla="*/ 42 h 288"/>
                <a:gd name="T44" fmla="*/ 64 w 288"/>
                <a:gd name="T45" fmla="*/ 24 h 288"/>
                <a:gd name="T46" fmla="*/ 88 w 288"/>
                <a:gd name="T47" fmla="*/ 12 h 288"/>
                <a:gd name="T48" fmla="*/ 114 w 288"/>
                <a:gd name="T49" fmla="*/ 2 h 288"/>
                <a:gd name="T50" fmla="*/ 144 w 288"/>
                <a:gd name="T51" fmla="*/ 0 h 288"/>
                <a:gd name="T52" fmla="*/ 158 w 288"/>
                <a:gd name="T53" fmla="*/ 0 h 288"/>
                <a:gd name="T54" fmla="*/ 186 w 288"/>
                <a:gd name="T55" fmla="*/ 6 h 288"/>
                <a:gd name="T56" fmla="*/ 212 w 288"/>
                <a:gd name="T57" fmla="*/ 18 h 288"/>
                <a:gd name="T58" fmla="*/ 236 w 288"/>
                <a:gd name="T59" fmla="*/ 32 h 288"/>
                <a:gd name="T60" fmla="*/ 256 w 288"/>
                <a:gd name="T61" fmla="*/ 52 h 288"/>
                <a:gd name="T62" fmla="*/ 270 w 288"/>
                <a:gd name="T63" fmla="*/ 76 h 288"/>
                <a:gd name="T64" fmla="*/ 282 w 288"/>
                <a:gd name="T65" fmla="*/ 102 h 288"/>
                <a:gd name="T66" fmla="*/ 288 w 288"/>
                <a:gd name="T67" fmla="*/ 130 h 288"/>
                <a:gd name="T68" fmla="*/ 288 w 288"/>
                <a:gd name="T69" fmla="*/ 144 h 2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8"/>
                <a:gd name="T106" fmla="*/ 0 h 288"/>
                <a:gd name="T107" fmla="*/ 288 w 288"/>
                <a:gd name="T108" fmla="*/ 288 h 2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8" h="288">
                  <a:moveTo>
                    <a:pt x="288" y="144"/>
                  </a:moveTo>
                  <a:lnTo>
                    <a:pt x="288" y="144"/>
                  </a:lnTo>
                  <a:lnTo>
                    <a:pt x="288" y="158"/>
                  </a:lnTo>
                  <a:lnTo>
                    <a:pt x="286" y="174"/>
                  </a:lnTo>
                  <a:lnTo>
                    <a:pt x="282" y="186"/>
                  </a:lnTo>
                  <a:lnTo>
                    <a:pt x="276" y="200"/>
                  </a:lnTo>
                  <a:lnTo>
                    <a:pt x="270" y="212"/>
                  </a:lnTo>
                  <a:lnTo>
                    <a:pt x="264" y="224"/>
                  </a:lnTo>
                  <a:lnTo>
                    <a:pt x="256" y="236"/>
                  </a:lnTo>
                  <a:lnTo>
                    <a:pt x="246" y="246"/>
                  </a:lnTo>
                  <a:lnTo>
                    <a:pt x="236" y="256"/>
                  </a:lnTo>
                  <a:lnTo>
                    <a:pt x="224" y="264"/>
                  </a:lnTo>
                  <a:lnTo>
                    <a:pt x="212" y="270"/>
                  </a:lnTo>
                  <a:lnTo>
                    <a:pt x="200" y="276"/>
                  </a:lnTo>
                  <a:lnTo>
                    <a:pt x="186" y="282"/>
                  </a:lnTo>
                  <a:lnTo>
                    <a:pt x="174" y="286"/>
                  </a:lnTo>
                  <a:lnTo>
                    <a:pt x="158" y="288"/>
                  </a:lnTo>
                  <a:lnTo>
                    <a:pt x="144" y="288"/>
                  </a:lnTo>
                  <a:lnTo>
                    <a:pt x="130" y="288"/>
                  </a:lnTo>
                  <a:lnTo>
                    <a:pt x="114" y="286"/>
                  </a:lnTo>
                  <a:lnTo>
                    <a:pt x="102" y="282"/>
                  </a:lnTo>
                  <a:lnTo>
                    <a:pt x="88" y="276"/>
                  </a:lnTo>
                  <a:lnTo>
                    <a:pt x="76" y="270"/>
                  </a:lnTo>
                  <a:lnTo>
                    <a:pt x="64" y="264"/>
                  </a:lnTo>
                  <a:lnTo>
                    <a:pt x="52" y="256"/>
                  </a:lnTo>
                  <a:lnTo>
                    <a:pt x="42" y="246"/>
                  </a:lnTo>
                  <a:lnTo>
                    <a:pt x="32" y="236"/>
                  </a:lnTo>
                  <a:lnTo>
                    <a:pt x="24" y="224"/>
                  </a:lnTo>
                  <a:lnTo>
                    <a:pt x="18" y="212"/>
                  </a:lnTo>
                  <a:lnTo>
                    <a:pt x="12" y="200"/>
                  </a:lnTo>
                  <a:lnTo>
                    <a:pt x="6" y="186"/>
                  </a:lnTo>
                  <a:lnTo>
                    <a:pt x="2" y="174"/>
                  </a:lnTo>
                  <a:lnTo>
                    <a:pt x="0" y="158"/>
                  </a:lnTo>
                  <a:lnTo>
                    <a:pt x="0" y="144"/>
                  </a:lnTo>
                  <a:lnTo>
                    <a:pt x="0" y="130"/>
                  </a:lnTo>
                  <a:lnTo>
                    <a:pt x="2" y="114"/>
                  </a:lnTo>
                  <a:lnTo>
                    <a:pt x="6" y="102"/>
                  </a:lnTo>
                  <a:lnTo>
                    <a:pt x="12" y="88"/>
                  </a:lnTo>
                  <a:lnTo>
                    <a:pt x="18" y="76"/>
                  </a:lnTo>
                  <a:lnTo>
                    <a:pt x="24" y="64"/>
                  </a:lnTo>
                  <a:lnTo>
                    <a:pt x="32" y="52"/>
                  </a:lnTo>
                  <a:lnTo>
                    <a:pt x="42" y="42"/>
                  </a:lnTo>
                  <a:lnTo>
                    <a:pt x="52" y="32"/>
                  </a:lnTo>
                  <a:lnTo>
                    <a:pt x="64" y="24"/>
                  </a:lnTo>
                  <a:lnTo>
                    <a:pt x="76" y="18"/>
                  </a:lnTo>
                  <a:lnTo>
                    <a:pt x="88" y="12"/>
                  </a:lnTo>
                  <a:lnTo>
                    <a:pt x="102" y="6"/>
                  </a:lnTo>
                  <a:lnTo>
                    <a:pt x="114" y="2"/>
                  </a:lnTo>
                  <a:lnTo>
                    <a:pt x="130" y="0"/>
                  </a:lnTo>
                  <a:lnTo>
                    <a:pt x="144" y="0"/>
                  </a:lnTo>
                  <a:lnTo>
                    <a:pt x="158" y="0"/>
                  </a:lnTo>
                  <a:lnTo>
                    <a:pt x="174" y="2"/>
                  </a:lnTo>
                  <a:lnTo>
                    <a:pt x="186" y="6"/>
                  </a:lnTo>
                  <a:lnTo>
                    <a:pt x="200" y="12"/>
                  </a:lnTo>
                  <a:lnTo>
                    <a:pt x="212" y="18"/>
                  </a:lnTo>
                  <a:lnTo>
                    <a:pt x="224" y="24"/>
                  </a:lnTo>
                  <a:lnTo>
                    <a:pt x="236" y="32"/>
                  </a:lnTo>
                  <a:lnTo>
                    <a:pt x="246" y="42"/>
                  </a:lnTo>
                  <a:lnTo>
                    <a:pt x="256" y="52"/>
                  </a:lnTo>
                  <a:lnTo>
                    <a:pt x="264" y="64"/>
                  </a:lnTo>
                  <a:lnTo>
                    <a:pt x="270" y="76"/>
                  </a:lnTo>
                  <a:lnTo>
                    <a:pt x="276" y="88"/>
                  </a:lnTo>
                  <a:lnTo>
                    <a:pt x="282" y="102"/>
                  </a:lnTo>
                  <a:lnTo>
                    <a:pt x="286" y="114"/>
                  </a:lnTo>
                  <a:lnTo>
                    <a:pt x="288" y="130"/>
                  </a:lnTo>
                  <a:lnTo>
                    <a:pt x="288" y="144"/>
                  </a:lnTo>
                  <a:close/>
                </a:path>
              </a:pathLst>
            </a:custGeom>
            <a:solidFill>
              <a:srgbClr val="FFFF00"/>
            </a:solid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963" name="Rectangle 294"/>
            <p:cNvSpPr>
              <a:spLocks noChangeArrowheads="1"/>
            </p:cNvSpPr>
            <p:nvPr/>
          </p:nvSpPr>
          <p:spPr bwMode="auto">
            <a:xfrm>
              <a:off x="5213" y="3547"/>
              <a:ext cx="95" cy="173"/>
            </a:xfrm>
            <a:prstGeom prst="rect">
              <a:avLst/>
            </a:prstGeom>
            <a:noFill/>
            <a:ln w="9525">
              <a:noFill/>
              <a:miter lim="800000"/>
              <a:headEnd/>
              <a:tailEnd/>
            </a:ln>
          </p:spPr>
          <p:txBody>
            <a:bodyPr wrap="none" lIns="0" tIns="0" rIns="0" bIns="0">
              <a:spAutoFit/>
            </a:bodyPr>
            <a:lstStyle/>
            <a:p>
              <a:pPr algn="ctr" rtl="0" fontAlgn="base">
                <a:spcBef>
                  <a:spcPct val="0"/>
                </a:spcBef>
                <a:spcAft>
                  <a:spcPct val="0"/>
                </a:spcAft>
              </a:pPr>
              <a:r>
                <a:rPr lang="en-US" sz="1600" b="1" kern="1200">
                  <a:solidFill>
                    <a:srgbClr val="000000"/>
                  </a:solidFill>
                  <a:latin typeface="Helvetica" pitchFamily="34" charset="0"/>
                  <a:ea typeface="+mn-ea"/>
                  <a:cs typeface="+mn-cs"/>
                </a:rPr>
                <a:t>X</a:t>
              </a:r>
              <a:endParaRPr lang="en-US" sz="1600" b="1" kern="1200">
                <a:solidFill>
                  <a:srgbClr val="FFFFFF"/>
                </a:solidFill>
                <a:latin typeface="Arial" pitchFamily="34" charset="0"/>
                <a:ea typeface="+mn-ea"/>
                <a:cs typeface="+mn-cs"/>
              </a:endParaRPr>
            </a:p>
          </p:txBody>
        </p:sp>
        <p:sp>
          <p:nvSpPr>
            <p:cNvPr id="964" name="Line 295"/>
            <p:cNvSpPr>
              <a:spLocks noChangeShapeType="1"/>
            </p:cNvSpPr>
            <p:nvPr/>
          </p:nvSpPr>
          <p:spPr bwMode="auto">
            <a:xfrm>
              <a:off x="4618" y="362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65" name="Line 296"/>
            <p:cNvSpPr>
              <a:spLocks noChangeShapeType="1"/>
            </p:cNvSpPr>
            <p:nvPr/>
          </p:nvSpPr>
          <p:spPr bwMode="auto">
            <a:xfrm>
              <a:off x="4633" y="36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66" name="Line 297"/>
            <p:cNvSpPr>
              <a:spLocks noChangeShapeType="1"/>
            </p:cNvSpPr>
            <p:nvPr/>
          </p:nvSpPr>
          <p:spPr bwMode="auto">
            <a:xfrm>
              <a:off x="4640" y="36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67" name="Line 298"/>
            <p:cNvSpPr>
              <a:spLocks noChangeShapeType="1"/>
            </p:cNvSpPr>
            <p:nvPr/>
          </p:nvSpPr>
          <p:spPr bwMode="auto">
            <a:xfrm>
              <a:off x="4648" y="36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68" name="Line 299"/>
            <p:cNvSpPr>
              <a:spLocks noChangeShapeType="1"/>
            </p:cNvSpPr>
            <p:nvPr/>
          </p:nvSpPr>
          <p:spPr bwMode="auto">
            <a:xfrm>
              <a:off x="4663" y="36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69" name="Line 300"/>
            <p:cNvSpPr>
              <a:spLocks noChangeShapeType="1"/>
            </p:cNvSpPr>
            <p:nvPr/>
          </p:nvSpPr>
          <p:spPr bwMode="auto">
            <a:xfrm>
              <a:off x="4671" y="362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70" name="Line 301"/>
            <p:cNvSpPr>
              <a:spLocks noChangeShapeType="1"/>
            </p:cNvSpPr>
            <p:nvPr/>
          </p:nvSpPr>
          <p:spPr bwMode="auto">
            <a:xfrm>
              <a:off x="4678" y="36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71" name="Line 302"/>
            <p:cNvSpPr>
              <a:spLocks noChangeShapeType="1"/>
            </p:cNvSpPr>
            <p:nvPr/>
          </p:nvSpPr>
          <p:spPr bwMode="auto">
            <a:xfrm>
              <a:off x="4693" y="36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72" name="Line 303"/>
            <p:cNvSpPr>
              <a:spLocks noChangeShapeType="1"/>
            </p:cNvSpPr>
            <p:nvPr/>
          </p:nvSpPr>
          <p:spPr bwMode="auto">
            <a:xfrm>
              <a:off x="4701" y="362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73" name="Line 304"/>
            <p:cNvSpPr>
              <a:spLocks noChangeShapeType="1"/>
            </p:cNvSpPr>
            <p:nvPr/>
          </p:nvSpPr>
          <p:spPr bwMode="auto">
            <a:xfrm>
              <a:off x="4708" y="36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74" name="Line 305"/>
            <p:cNvSpPr>
              <a:spLocks noChangeShapeType="1"/>
            </p:cNvSpPr>
            <p:nvPr/>
          </p:nvSpPr>
          <p:spPr bwMode="auto">
            <a:xfrm>
              <a:off x="4724" y="3627"/>
              <a:ext cx="0"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75" name="Line 306"/>
            <p:cNvSpPr>
              <a:spLocks noChangeShapeType="1"/>
            </p:cNvSpPr>
            <p:nvPr/>
          </p:nvSpPr>
          <p:spPr bwMode="auto">
            <a:xfrm>
              <a:off x="4731" y="36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76" name="Line 307"/>
            <p:cNvSpPr>
              <a:spLocks noChangeShapeType="1"/>
            </p:cNvSpPr>
            <p:nvPr/>
          </p:nvSpPr>
          <p:spPr bwMode="auto">
            <a:xfrm>
              <a:off x="4739" y="362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77" name="Line 308"/>
            <p:cNvSpPr>
              <a:spLocks noChangeShapeType="1"/>
            </p:cNvSpPr>
            <p:nvPr/>
          </p:nvSpPr>
          <p:spPr bwMode="auto">
            <a:xfrm>
              <a:off x="4754" y="36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78" name="Line 309"/>
            <p:cNvSpPr>
              <a:spLocks noChangeShapeType="1"/>
            </p:cNvSpPr>
            <p:nvPr/>
          </p:nvSpPr>
          <p:spPr bwMode="auto">
            <a:xfrm>
              <a:off x="4761" y="36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79" name="Line 310"/>
            <p:cNvSpPr>
              <a:spLocks noChangeShapeType="1"/>
            </p:cNvSpPr>
            <p:nvPr/>
          </p:nvSpPr>
          <p:spPr bwMode="auto">
            <a:xfrm>
              <a:off x="4769" y="362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80" name="Line 311"/>
            <p:cNvSpPr>
              <a:spLocks noChangeShapeType="1"/>
            </p:cNvSpPr>
            <p:nvPr/>
          </p:nvSpPr>
          <p:spPr bwMode="auto">
            <a:xfrm>
              <a:off x="4784" y="36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81" name="Line 312"/>
            <p:cNvSpPr>
              <a:spLocks noChangeShapeType="1"/>
            </p:cNvSpPr>
            <p:nvPr/>
          </p:nvSpPr>
          <p:spPr bwMode="auto">
            <a:xfrm>
              <a:off x="4792" y="362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82" name="Line 313"/>
            <p:cNvSpPr>
              <a:spLocks noChangeShapeType="1"/>
            </p:cNvSpPr>
            <p:nvPr/>
          </p:nvSpPr>
          <p:spPr bwMode="auto">
            <a:xfrm>
              <a:off x="4799" y="36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83" name="Line 314"/>
            <p:cNvSpPr>
              <a:spLocks noChangeShapeType="1"/>
            </p:cNvSpPr>
            <p:nvPr/>
          </p:nvSpPr>
          <p:spPr bwMode="auto">
            <a:xfrm>
              <a:off x="4814" y="36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84" name="Line 315"/>
            <p:cNvSpPr>
              <a:spLocks noChangeShapeType="1"/>
            </p:cNvSpPr>
            <p:nvPr/>
          </p:nvSpPr>
          <p:spPr bwMode="auto">
            <a:xfrm>
              <a:off x="4822" y="362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85" name="Line 316"/>
            <p:cNvSpPr>
              <a:spLocks noChangeShapeType="1"/>
            </p:cNvSpPr>
            <p:nvPr/>
          </p:nvSpPr>
          <p:spPr bwMode="auto">
            <a:xfrm>
              <a:off x="4829" y="36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86" name="Line 317"/>
            <p:cNvSpPr>
              <a:spLocks noChangeShapeType="1"/>
            </p:cNvSpPr>
            <p:nvPr/>
          </p:nvSpPr>
          <p:spPr bwMode="auto">
            <a:xfrm>
              <a:off x="4844" y="36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87" name="Line 318"/>
            <p:cNvSpPr>
              <a:spLocks noChangeShapeType="1"/>
            </p:cNvSpPr>
            <p:nvPr/>
          </p:nvSpPr>
          <p:spPr bwMode="auto">
            <a:xfrm>
              <a:off x="4852" y="36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88" name="Line 319"/>
            <p:cNvSpPr>
              <a:spLocks noChangeShapeType="1"/>
            </p:cNvSpPr>
            <p:nvPr/>
          </p:nvSpPr>
          <p:spPr bwMode="auto">
            <a:xfrm>
              <a:off x="4860" y="362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89" name="Line 320"/>
            <p:cNvSpPr>
              <a:spLocks noChangeShapeType="1"/>
            </p:cNvSpPr>
            <p:nvPr/>
          </p:nvSpPr>
          <p:spPr bwMode="auto">
            <a:xfrm>
              <a:off x="4875" y="36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90" name="Line 321"/>
            <p:cNvSpPr>
              <a:spLocks noChangeShapeType="1"/>
            </p:cNvSpPr>
            <p:nvPr/>
          </p:nvSpPr>
          <p:spPr bwMode="auto">
            <a:xfrm>
              <a:off x="4882" y="36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91" name="Line 322"/>
            <p:cNvSpPr>
              <a:spLocks noChangeShapeType="1"/>
            </p:cNvSpPr>
            <p:nvPr/>
          </p:nvSpPr>
          <p:spPr bwMode="auto">
            <a:xfrm>
              <a:off x="4890" y="362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92" name="Line 323"/>
            <p:cNvSpPr>
              <a:spLocks noChangeShapeType="1"/>
            </p:cNvSpPr>
            <p:nvPr/>
          </p:nvSpPr>
          <p:spPr bwMode="auto">
            <a:xfrm>
              <a:off x="4905" y="36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93" name="Line 324"/>
            <p:cNvSpPr>
              <a:spLocks noChangeShapeType="1"/>
            </p:cNvSpPr>
            <p:nvPr/>
          </p:nvSpPr>
          <p:spPr bwMode="auto">
            <a:xfrm>
              <a:off x="4912" y="36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94" name="Line 325"/>
            <p:cNvSpPr>
              <a:spLocks noChangeShapeType="1"/>
            </p:cNvSpPr>
            <p:nvPr/>
          </p:nvSpPr>
          <p:spPr bwMode="auto">
            <a:xfrm>
              <a:off x="4920" y="36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95" name="Line 326"/>
            <p:cNvSpPr>
              <a:spLocks noChangeShapeType="1"/>
            </p:cNvSpPr>
            <p:nvPr/>
          </p:nvSpPr>
          <p:spPr bwMode="auto">
            <a:xfrm>
              <a:off x="4935" y="36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96" name="Line 327"/>
            <p:cNvSpPr>
              <a:spLocks noChangeShapeType="1"/>
            </p:cNvSpPr>
            <p:nvPr/>
          </p:nvSpPr>
          <p:spPr bwMode="auto">
            <a:xfrm>
              <a:off x="4943" y="362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97" name="Line 328"/>
            <p:cNvSpPr>
              <a:spLocks noChangeShapeType="1"/>
            </p:cNvSpPr>
            <p:nvPr/>
          </p:nvSpPr>
          <p:spPr bwMode="auto">
            <a:xfrm>
              <a:off x="4950" y="36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98" name="Line 329"/>
            <p:cNvSpPr>
              <a:spLocks noChangeShapeType="1"/>
            </p:cNvSpPr>
            <p:nvPr/>
          </p:nvSpPr>
          <p:spPr bwMode="auto">
            <a:xfrm>
              <a:off x="4965" y="36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999" name="Line 330"/>
            <p:cNvSpPr>
              <a:spLocks noChangeShapeType="1"/>
            </p:cNvSpPr>
            <p:nvPr/>
          </p:nvSpPr>
          <p:spPr bwMode="auto">
            <a:xfrm>
              <a:off x="4973" y="362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1000" name="Line 331"/>
            <p:cNvSpPr>
              <a:spLocks noChangeShapeType="1"/>
            </p:cNvSpPr>
            <p:nvPr/>
          </p:nvSpPr>
          <p:spPr bwMode="auto">
            <a:xfrm>
              <a:off x="4980" y="36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1001" name="Line 332"/>
            <p:cNvSpPr>
              <a:spLocks noChangeShapeType="1"/>
            </p:cNvSpPr>
            <p:nvPr/>
          </p:nvSpPr>
          <p:spPr bwMode="auto">
            <a:xfrm>
              <a:off x="4996" y="36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1002" name="Line 333"/>
            <p:cNvSpPr>
              <a:spLocks noChangeShapeType="1"/>
            </p:cNvSpPr>
            <p:nvPr/>
          </p:nvSpPr>
          <p:spPr bwMode="auto">
            <a:xfrm>
              <a:off x="5003" y="36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1003" name="Line 334"/>
            <p:cNvSpPr>
              <a:spLocks noChangeShapeType="1"/>
            </p:cNvSpPr>
            <p:nvPr/>
          </p:nvSpPr>
          <p:spPr bwMode="auto">
            <a:xfrm>
              <a:off x="5011" y="362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1004" name="Line 335"/>
            <p:cNvSpPr>
              <a:spLocks noChangeShapeType="1"/>
            </p:cNvSpPr>
            <p:nvPr/>
          </p:nvSpPr>
          <p:spPr bwMode="auto">
            <a:xfrm>
              <a:off x="5026" y="36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1005" name="Line 336"/>
            <p:cNvSpPr>
              <a:spLocks noChangeShapeType="1"/>
            </p:cNvSpPr>
            <p:nvPr/>
          </p:nvSpPr>
          <p:spPr bwMode="auto">
            <a:xfrm>
              <a:off x="5033" y="36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1006" name="Line 337"/>
            <p:cNvSpPr>
              <a:spLocks noChangeShapeType="1"/>
            </p:cNvSpPr>
            <p:nvPr/>
          </p:nvSpPr>
          <p:spPr bwMode="auto">
            <a:xfrm>
              <a:off x="5041" y="362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1007" name="Line 338"/>
            <p:cNvSpPr>
              <a:spLocks noChangeShapeType="1"/>
            </p:cNvSpPr>
            <p:nvPr/>
          </p:nvSpPr>
          <p:spPr bwMode="auto">
            <a:xfrm>
              <a:off x="5056" y="36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1008" name="Line 339"/>
            <p:cNvSpPr>
              <a:spLocks noChangeShapeType="1"/>
            </p:cNvSpPr>
            <p:nvPr/>
          </p:nvSpPr>
          <p:spPr bwMode="auto">
            <a:xfrm>
              <a:off x="5064" y="3627"/>
              <a:ext cx="7"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1009" name="Line 340"/>
            <p:cNvSpPr>
              <a:spLocks noChangeShapeType="1"/>
            </p:cNvSpPr>
            <p:nvPr/>
          </p:nvSpPr>
          <p:spPr bwMode="auto">
            <a:xfrm>
              <a:off x="5071" y="3627"/>
              <a:ext cx="8"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1010" name="Line 341"/>
            <p:cNvSpPr>
              <a:spLocks noChangeShapeType="1"/>
            </p:cNvSpPr>
            <p:nvPr/>
          </p:nvSpPr>
          <p:spPr bwMode="auto">
            <a:xfrm>
              <a:off x="5086" y="3627"/>
              <a:ext cx="1" cy="1"/>
            </a:xfrm>
            <a:prstGeom prst="line">
              <a:avLst/>
            </a:prstGeom>
            <a:noFill/>
            <a:ln w="4">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1011" name="Rectangle 342"/>
            <p:cNvSpPr>
              <a:spLocks noChangeArrowheads="1"/>
            </p:cNvSpPr>
            <p:nvPr/>
          </p:nvSpPr>
          <p:spPr bwMode="auto">
            <a:xfrm>
              <a:off x="4812" y="3487"/>
              <a:ext cx="80" cy="173"/>
            </a:xfrm>
            <a:prstGeom prst="rect">
              <a:avLst/>
            </a:prstGeom>
            <a:noFill/>
            <a:ln w="9525">
              <a:noFill/>
              <a:miter lim="800000"/>
              <a:headEnd/>
              <a:tailEnd/>
            </a:ln>
          </p:spPr>
          <p:txBody>
            <a:bodyPr wrap="none" lIns="0" tIns="0" rIns="0" bIns="0">
              <a:spAutoFit/>
            </a:bodyPr>
            <a:lstStyle/>
            <a:p>
              <a:pPr algn="ctr" rtl="0" fontAlgn="base">
                <a:spcBef>
                  <a:spcPct val="0"/>
                </a:spcBef>
                <a:spcAft>
                  <a:spcPct val="0"/>
                </a:spcAft>
              </a:pPr>
              <a:r>
                <a:rPr lang="en-US" sz="1600" b="1" kern="1200">
                  <a:solidFill>
                    <a:srgbClr val="000000"/>
                  </a:solidFill>
                  <a:latin typeface="Helvetica" pitchFamily="34" charset="0"/>
                  <a:ea typeface="+mn-ea"/>
                  <a:cs typeface="+mn-cs"/>
                </a:rPr>
                <a:t>n</a:t>
              </a:r>
              <a:endParaRPr lang="en-US" sz="1600" b="1" kern="1200">
                <a:solidFill>
                  <a:srgbClr val="FFFFFF"/>
                </a:solidFill>
                <a:latin typeface="Arial" pitchFamily="34" charset="0"/>
                <a:ea typeface="+mn-ea"/>
                <a:cs typeface="+mn-cs"/>
              </a:endParaRPr>
            </a:p>
          </p:txBody>
        </p:sp>
        <p:sp>
          <p:nvSpPr>
            <p:cNvPr id="1012" name="Freeform 192"/>
            <p:cNvSpPr>
              <a:spLocks/>
            </p:cNvSpPr>
            <p:nvPr/>
          </p:nvSpPr>
          <p:spPr bwMode="auto">
            <a:xfrm>
              <a:off x="4715" y="96"/>
              <a:ext cx="272" cy="268"/>
            </a:xfrm>
            <a:custGeom>
              <a:avLst/>
              <a:gdLst>
                <a:gd name="T0" fmla="*/ 288 w 288"/>
                <a:gd name="T1" fmla="*/ 144 h 288"/>
                <a:gd name="T2" fmla="*/ 286 w 288"/>
                <a:gd name="T3" fmla="*/ 174 h 288"/>
                <a:gd name="T4" fmla="*/ 276 w 288"/>
                <a:gd name="T5" fmla="*/ 200 h 288"/>
                <a:gd name="T6" fmla="*/ 264 w 288"/>
                <a:gd name="T7" fmla="*/ 224 h 288"/>
                <a:gd name="T8" fmla="*/ 246 w 288"/>
                <a:gd name="T9" fmla="*/ 246 h 288"/>
                <a:gd name="T10" fmla="*/ 224 w 288"/>
                <a:gd name="T11" fmla="*/ 264 h 288"/>
                <a:gd name="T12" fmla="*/ 200 w 288"/>
                <a:gd name="T13" fmla="*/ 276 h 288"/>
                <a:gd name="T14" fmla="*/ 174 w 288"/>
                <a:gd name="T15" fmla="*/ 286 h 288"/>
                <a:gd name="T16" fmla="*/ 144 w 288"/>
                <a:gd name="T17" fmla="*/ 288 h 288"/>
                <a:gd name="T18" fmla="*/ 130 w 288"/>
                <a:gd name="T19" fmla="*/ 288 h 288"/>
                <a:gd name="T20" fmla="*/ 102 w 288"/>
                <a:gd name="T21" fmla="*/ 282 h 288"/>
                <a:gd name="T22" fmla="*/ 76 w 288"/>
                <a:gd name="T23" fmla="*/ 270 h 288"/>
                <a:gd name="T24" fmla="*/ 52 w 288"/>
                <a:gd name="T25" fmla="*/ 256 h 288"/>
                <a:gd name="T26" fmla="*/ 32 w 288"/>
                <a:gd name="T27" fmla="*/ 236 h 288"/>
                <a:gd name="T28" fmla="*/ 18 w 288"/>
                <a:gd name="T29" fmla="*/ 212 h 288"/>
                <a:gd name="T30" fmla="*/ 6 w 288"/>
                <a:gd name="T31" fmla="*/ 186 h 288"/>
                <a:gd name="T32" fmla="*/ 0 w 288"/>
                <a:gd name="T33" fmla="*/ 158 h 288"/>
                <a:gd name="T34" fmla="*/ 0 w 288"/>
                <a:gd name="T35" fmla="*/ 144 h 288"/>
                <a:gd name="T36" fmla="*/ 2 w 288"/>
                <a:gd name="T37" fmla="*/ 114 h 288"/>
                <a:gd name="T38" fmla="*/ 12 w 288"/>
                <a:gd name="T39" fmla="*/ 88 h 288"/>
                <a:gd name="T40" fmla="*/ 24 w 288"/>
                <a:gd name="T41" fmla="*/ 64 h 288"/>
                <a:gd name="T42" fmla="*/ 42 w 288"/>
                <a:gd name="T43" fmla="*/ 42 h 288"/>
                <a:gd name="T44" fmla="*/ 64 w 288"/>
                <a:gd name="T45" fmla="*/ 24 h 288"/>
                <a:gd name="T46" fmla="*/ 88 w 288"/>
                <a:gd name="T47" fmla="*/ 12 h 288"/>
                <a:gd name="T48" fmla="*/ 114 w 288"/>
                <a:gd name="T49" fmla="*/ 2 h 288"/>
                <a:gd name="T50" fmla="*/ 144 w 288"/>
                <a:gd name="T51" fmla="*/ 0 h 288"/>
                <a:gd name="T52" fmla="*/ 158 w 288"/>
                <a:gd name="T53" fmla="*/ 0 h 288"/>
                <a:gd name="T54" fmla="*/ 186 w 288"/>
                <a:gd name="T55" fmla="*/ 6 h 288"/>
                <a:gd name="T56" fmla="*/ 212 w 288"/>
                <a:gd name="T57" fmla="*/ 18 h 288"/>
                <a:gd name="T58" fmla="*/ 236 w 288"/>
                <a:gd name="T59" fmla="*/ 32 h 288"/>
                <a:gd name="T60" fmla="*/ 256 w 288"/>
                <a:gd name="T61" fmla="*/ 52 h 288"/>
                <a:gd name="T62" fmla="*/ 270 w 288"/>
                <a:gd name="T63" fmla="*/ 76 h 288"/>
                <a:gd name="T64" fmla="*/ 282 w 288"/>
                <a:gd name="T65" fmla="*/ 102 h 288"/>
                <a:gd name="T66" fmla="*/ 288 w 288"/>
                <a:gd name="T67" fmla="*/ 130 h 288"/>
                <a:gd name="T68" fmla="*/ 288 w 288"/>
                <a:gd name="T69" fmla="*/ 144 h 2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8"/>
                <a:gd name="T106" fmla="*/ 0 h 288"/>
                <a:gd name="T107" fmla="*/ 288 w 288"/>
                <a:gd name="T108" fmla="*/ 288 h 2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8" h="288">
                  <a:moveTo>
                    <a:pt x="288" y="144"/>
                  </a:moveTo>
                  <a:lnTo>
                    <a:pt x="288" y="144"/>
                  </a:lnTo>
                  <a:lnTo>
                    <a:pt x="288" y="158"/>
                  </a:lnTo>
                  <a:lnTo>
                    <a:pt x="286" y="174"/>
                  </a:lnTo>
                  <a:lnTo>
                    <a:pt x="282" y="186"/>
                  </a:lnTo>
                  <a:lnTo>
                    <a:pt x="276" y="200"/>
                  </a:lnTo>
                  <a:lnTo>
                    <a:pt x="270" y="212"/>
                  </a:lnTo>
                  <a:lnTo>
                    <a:pt x="264" y="224"/>
                  </a:lnTo>
                  <a:lnTo>
                    <a:pt x="256" y="236"/>
                  </a:lnTo>
                  <a:lnTo>
                    <a:pt x="246" y="246"/>
                  </a:lnTo>
                  <a:lnTo>
                    <a:pt x="236" y="256"/>
                  </a:lnTo>
                  <a:lnTo>
                    <a:pt x="224" y="264"/>
                  </a:lnTo>
                  <a:lnTo>
                    <a:pt x="212" y="270"/>
                  </a:lnTo>
                  <a:lnTo>
                    <a:pt x="200" y="276"/>
                  </a:lnTo>
                  <a:lnTo>
                    <a:pt x="186" y="282"/>
                  </a:lnTo>
                  <a:lnTo>
                    <a:pt x="174" y="286"/>
                  </a:lnTo>
                  <a:lnTo>
                    <a:pt x="158" y="288"/>
                  </a:lnTo>
                  <a:lnTo>
                    <a:pt x="144" y="288"/>
                  </a:lnTo>
                  <a:lnTo>
                    <a:pt x="130" y="288"/>
                  </a:lnTo>
                  <a:lnTo>
                    <a:pt x="114" y="286"/>
                  </a:lnTo>
                  <a:lnTo>
                    <a:pt x="102" y="282"/>
                  </a:lnTo>
                  <a:lnTo>
                    <a:pt x="88" y="276"/>
                  </a:lnTo>
                  <a:lnTo>
                    <a:pt x="76" y="270"/>
                  </a:lnTo>
                  <a:lnTo>
                    <a:pt x="64" y="264"/>
                  </a:lnTo>
                  <a:lnTo>
                    <a:pt x="52" y="256"/>
                  </a:lnTo>
                  <a:lnTo>
                    <a:pt x="42" y="246"/>
                  </a:lnTo>
                  <a:lnTo>
                    <a:pt x="32" y="236"/>
                  </a:lnTo>
                  <a:lnTo>
                    <a:pt x="24" y="224"/>
                  </a:lnTo>
                  <a:lnTo>
                    <a:pt x="18" y="212"/>
                  </a:lnTo>
                  <a:lnTo>
                    <a:pt x="12" y="200"/>
                  </a:lnTo>
                  <a:lnTo>
                    <a:pt x="6" y="186"/>
                  </a:lnTo>
                  <a:lnTo>
                    <a:pt x="2" y="174"/>
                  </a:lnTo>
                  <a:lnTo>
                    <a:pt x="0" y="158"/>
                  </a:lnTo>
                  <a:lnTo>
                    <a:pt x="0" y="144"/>
                  </a:lnTo>
                  <a:lnTo>
                    <a:pt x="0" y="130"/>
                  </a:lnTo>
                  <a:lnTo>
                    <a:pt x="2" y="114"/>
                  </a:lnTo>
                  <a:lnTo>
                    <a:pt x="6" y="102"/>
                  </a:lnTo>
                  <a:lnTo>
                    <a:pt x="12" y="88"/>
                  </a:lnTo>
                  <a:lnTo>
                    <a:pt x="18" y="76"/>
                  </a:lnTo>
                  <a:lnTo>
                    <a:pt x="24" y="64"/>
                  </a:lnTo>
                  <a:lnTo>
                    <a:pt x="32" y="52"/>
                  </a:lnTo>
                  <a:lnTo>
                    <a:pt x="42" y="42"/>
                  </a:lnTo>
                  <a:lnTo>
                    <a:pt x="52" y="32"/>
                  </a:lnTo>
                  <a:lnTo>
                    <a:pt x="64" y="24"/>
                  </a:lnTo>
                  <a:lnTo>
                    <a:pt x="76" y="18"/>
                  </a:lnTo>
                  <a:lnTo>
                    <a:pt x="88" y="12"/>
                  </a:lnTo>
                  <a:lnTo>
                    <a:pt x="102" y="6"/>
                  </a:lnTo>
                  <a:lnTo>
                    <a:pt x="114" y="2"/>
                  </a:lnTo>
                  <a:lnTo>
                    <a:pt x="130" y="0"/>
                  </a:lnTo>
                  <a:lnTo>
                    <a:pt x="144" y="0"/>
                  </a:lnTo>
                  <a:lnTo>
                    <a:pt x="158" y="0"/>
                  </a:lnTo>
                  <a:lnTo>
                    <a:pt x="174" y="2"/>
                  </a:lnTo>
                  <a:lnTo>
                    <a:pt x="186" y="6"/>
                  </a:lnTo>
                  <a:lnTo>
                    <a:pt x="200" y="12"/>
                  </a:lnTo>
                  <a:lnTo>
                    <a:pt x="212" y="18"/>
                  </a:lnTo>
                  <a:lnTo>
                    <a:pt x="224" y="24"/>
                  </a:lnTo>
                  <a:lnTo>
                    <a:pt x="236" y="32"/>
                  </a:lnTo>
                  <a:lnTo>
                    <a:pt x="246" y="42"/>
                  </a:lnTo>
                  <a:lnTo>
                    <a:pt x="256" y="52"/>
                  </a:lnTo>
                  <a:lnTo>
                    <a:pt x="264" y="64"/>
                  </a:lnTo>
                  <a:lnTo>
                    <a:pt x="270" y="76"/>
                  </a:lnTo>
                  <a:lnTo>
                    <a:pt x="276" y="88"/>
                  </a:lnTo>
                  <a:lnTo>
                    <a:pt x="282" y="102"/>
                  </a:lnTo>
                  <a:lnTo>
                    <a:pt x="286" y="114"/>
                  </a:lnTo>
                  <a:lnTo>
                    <a:pt x="288" y="130"/>
                  </a:lnTo>
                  <a:lnTo>
                    <a:pt x="288" y="144"/>
                  </a:lnTo>
                  <a:close/>
                </a:path>
              </a:pathLst>
            </a:custGeom>
            <a:solidFill>
              <a:srgbClr val="FF00FF"/>
            </a:solidFill>
            <a:ln w="0">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1013" name="Freeform 291"/>
            <p:cNvSpPr>
              <a:spLocks/>
            </p:cNvSpPr>
            <p:nvPr/>
          </p:nvSpPr>
          <p:spPr bwMode="auto">
            <a:xfrm>
              <a:off x="4032" y="3888"/>
              <a:ext cx="272" cy="268"/>
            </a:xfrm>
            <a:custGeom>
              <a:avLst/>
              <a:gdLst>
                <a:gd name="T0" fmla="*/ 288 w 288"/>
                <a:gd name="T1" fmla="*/ 144 h 288"/>
                <a:gd name="T2" fmla="*/ 286 w 288"/>
                <a:gd name="T3" fmla="*/ 172 h 288"/>
                <a:gd name="T4" fmla="*/ 276 w 288"/>
                <a:gd name="T5" fmla="*/ 200 h 288"/>
                <a:gd name="T6" fmla="*/ 264 w 288"/>
                <a:gd name="T7" fmla="*/ 224 h 288"/>
                <a:gd name="T8" fmla="*/ 246 w 288"/>
                <a:gd name="T9" fmla="*/ 246 h 288"/>
                <a:gd name="T10" fmla="*/ 224 w 288"/>
                <a:gd name="T11" fmla="*/ 264 h 288"/>
                <a:gd name="T12" fmla="*/ 200 w 288"/>
                <a:gd name="T13" fmla="*/ 276 h 288"/>
                <a:gd name="T14" fmla="*/ 174 w 288"/>
                <a:gd name="T15" fmla="*/ 284 h 288"/>
                <a:gd name="T16" fmla="*/ 144 w 288"/>
                <a:gd name="T17" fmla="*/ 288 h 288"/>
                <a:gd name="T18" fmla="*/ 130 w 288"/>
                <a:gd name="T19" fmla="*/ 288 h 288"/>
                <a:gd name="T20" fmla="*/ 102 w 288"/>
                <a:gd name="T21" fmla="*/ 282 h 288"/>
                <a:gd name="T22" fmla="*/ 76 w 288"/>
                <a:gd name="T23" fmla="*/ 270 h 288"/>
                <a:gd name="T24" fmla="*/ 52 w 288"/>
                <a:gd name="T25" fmla="*/ 254 h 288"/>
                <a:gd name="T26" fmla="*/ 32 w 288"/>
                <a:gd name="T27" fmla="*/ 236 h 288"/>
                <a:gd name="T28" fmla="*/ 18 w 288"/>
                <a:gd name="T29" fmla="*/ 212 h 288"/>
                <a:gd name="T30" fmla="*/ 6 w 288"/>
                <a:gd name="T31" fmla="*/ 186 h 288"/>
                <a:gd name="T32" fmla="*/ 0 w 288"/>
                <a:gd name="T33" fmla="*/ 158 h 288"/>
                <a:gd name="T34" fmla="*/ 0 w 288"/>
                <a:gd name="T35" fmla="*/ 144 h 288"/>
                <a:gd name="T36" fmla="*/ 2 w 288"/>
                <a:gd name="T37" fmla="*/ 114 h 288"/>
                <a:gd name="T38" fmla="*/ 12 w 288"/>
                <a:gd name="T39" fmla="*/ 88 h 288"/>
                <a:gd name="T40" fmla="*/ 24 w 288"/>
                <a:gd name="T41" fmla="*/ 64 h 288"/>
                <a:gd name="T42" fmla="*/ 42 w 288"/>
                <a:gd name="T43" fmla="*/ 42 h 288"/>
                <a:gd name="T44" fmla="*/ 64 w 288"/>
                <a:gd name="T45" fmla="*/ 24 h 288"/>
                <a:gd name="T46" fmla="*/ 88 w 288"/>
                <a:gd name="T47" fmla="*/ 12 h 288"/>
                <a:gd name="T48" fmla="*/ 114 w 288"/>
                <a:gd name="T49" fmla="*/ 2 h 288"/>
                <a:gd name="T50" fmla="*/ 144 w 288"/>
                <a:gd name="T51" fmla="*/ 0 h 288"/>
                <a:gd name="T52" fmla="*/ 158 w 288"/>
                <a:gd name="T53" fmla="*/ 0 h 288"/>
                <a:gd name="T54" fmla="*/ 186 w 288"/>
                <a:gd name="T55" fmla="*/ 6 h 288"/>
                <a:gd name="T56" fmla="*/ 212 w 288"/>
                <a:gd name="T57" fmla="*/ 18 h 288"/>
                <a:gd name="T58" fmla="*/ 236 w 288"/>
                <a:gd name="T59" fmla="*/ 32 h 288"/>
                <a:gd name="T60" fmla="*/ 256 w 288"/>
                <a:gd name="T61" fmla="*/ 52 h 288"/>
                <a:gd name="T62" fmla="*/ 270 w 288"/>
                <a:gd name="T63" fmla="*/ 76 h 288"/>
                <a:gd name="T64" fmla="*/ 282 w 288"/>
                <a:gd name="T65" fmla="*/ 100 h 288"/>
                <a:gd name="T66" fmla="*/ 288 w 288"/>
                <a:gd name="T67" fmla="*/ 130 h 288"/>
                <a:gd name="T68" fmla="*/ 288 w 288"/>
                <a:gd name="T69" fmla="*/ 144 h 2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8"/>
                <a:gd name="T106" fmla="*/ 0 h 288"/>
                <a:gd name="T107" fmla="*/ 288 w 288"/>
                <a:gd name="T108" fmla="*/ 288 h 2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8" h="288">
                  <a:moveTo>
                    <a:pt x="288" y="144"/>
                  </a:moveTo>
                  <a:lnTo>
                    <a:pt x="288" y="144"/>
                  </a:lnTo>
                  <a:lnTo>
                    <a:pt x="288" y="158"/>
                  </a:lnTo>
                  <a:lnTo>
                    <a:pt x="286" y="172"/>
                  </a:lnTo>
                  <a:lnTo>
                    <a:pt x="282" y="186"/>
                  </a:lnTo>
                  <a:lnTo>
                    <a:pt x="276" y="200"/>
                  </a:lnTo>
                  <a:lnTo>
                    <a:pt x="270" y="212"/>
                  </a:lnTo>
                  <a:lnTo>
                    <a:pt x="264" y="224"/>
                  </a:lnTo>
                  <a:lnTo>
                    <a:pt x="256" y="236"/>
                  </a:lnTo>
                  <a:lnTo>
                    <a:pt x="246" y="246"/>
                  </a:lnTo>
                  <a:lnTo>
                    <a:pt x="236" y="254"/>
                  </a:lnTo>
                  <a:lnTo>
                    <a:pt x="224" y="264"/>
                  </a:lnTo>
                  <a:lnTo>
                    <a:pt x="212" y="270"/>
                  </a:lnTo>
                  <a:lnTo>
                    <a:pt x="200" y="276"/>
                  </a:lnTo>
                  <a:lnTo>
                    <a:pt x="186" y="282"/>
                  </a:lnTo>
                  <a:lnTo>
                    <a:pt x="174" y="284"/>
                  </a:lnTo>
                  <a:lnTo>
                    <a:pt x="158" y="288"/>
                  </a:lnTo>
                  <a:lnTo>
                    <a:pt x="144" y="288"/>
                  </a:lnTo>
                  <a:lnTo>
                    <a:pt x="130" y="288"/>
                  </a:lnTo>
                  <a:lnTo>
                    <a:pt x="114" y="284"/>
                  </a:lnTo>
                  <a:lnTo>
                    <a:pt x="102" y="282"/>
                  </a:lnTo>
                  <a:lnTo>
                    <a:pt x="88" y="276"/>
                  </a:lnTo>
                  <a:lnTo>
                    <a:pt x="76" y="270"/>
                  </a:lnTo>
                  <a:lnTo>
                    <a:pt x="64" y="264"/>
                  </a:lnTo>
                  <a:lnTo>
                    <a:pt x="52" y="254"/>
                  </a:lnTo>
                  <a:lnTo>
                    <a:pt x="42" y="246"/>
                  </a:lnTo>
                  <a:lnTo>
                    <a:pt x="32" y="236"/>
                  </a:lnTo>
                  <a:lnTo>
                    <a:pt x="24" y="224"/>
                  </a:lnTo>
                  <a:lnTo>
                    <a:pt x="18" y="212"/>
                  </a:lnTo>
                  <a:lnTo>
                    <a:pt x="12" y="200"/>
                  </a:lnTo>
                  <a:lnTo>
                    <a:pt x="6" y="186"/>
                  </a:lnTo>
                  <a:lnTo>
                    <a:pt x="2" y="172"/>
                  </a:lnTo>
                  <a:lnTo>
                    <a:pt x="0" y="158"/>
                  </a:lnTo>
                  <a:lnTo>
                    <a:pt x="0" y="144"/>
                  </a:lnTo>
                  <a:lnTo>
                    <a:pt x="0" y="130"/>
                  </a:lnTo>
                  <a:lnTo>
                    <a:pt x="2" y="114"/>
                  </a:lnTo>
                  <a:lnTo>
                    <a:pt x="6" y="100"/>
                  </a:lnTo>
                  <a:lnTo>
                    <a:pt x="12" y="88"/>
                  </a:lnTo>
                  <a:lnTo>
                    <a:pt x="18" y="76"/>
                  </a:lnTo>
                  <a:lnTo>
                    <a:pt x="24" y="64"/>
                  </a:lnTo>
                  <a:lnTo>
                    <a:pt x="32" y="52"/>
                  </a:lnTo>
                  <a:lnTo>
                    <a:pt x="42" y="42"/>
                  </a:lnTo>
                  <a:lnTo>
                    <a:pt x="52" y="32"/>
                  </a:lnTo>
                  <a:lnTo>
                    <a:pt x="64" y="24"/>
                  </a:lnTo>
                  <a:lnTo>
                    <a:pt x="76" y="18"/>
                  </a:lnTo>
                  <a:lnTo>
                    <a:pt x="88" y="12"/>
                  </a:lnTo>
                  <a:lnTo>
                    <a:pt x="102" y="6"/>
                  </a:lnTo>
                  <a:lnTo>
                    <a:pt x="114" y="2"/>
                  </a:lnTo>
                  <a:lnTo>
                    <a:pt x="130" y="0"/>
                  </a:lnTo>
                  <a:lnTo>
                    <a:pt x="144" y="0"/>
                  </a:lnTo>
                  <a:lnTo>
                    <a:pt x="158" y="0"/>
                  </a:lnTo>
                  <a:lnTo>
                    <a:pt x="174" y="2"/>
                  </a:lnTo>
                  <a:lnTo>
                    <a:pt x="186" y="6"/>
                  </a:lnTo>
                  <a:lnTo>
                    <a:pt x="200" y="12"/>
                  </a:lnTo>
                  <a:lnTo>
                    <a:pt x="212" y="18"/>
                  </a:lnTo>
                  <a:lnTo>
                    <a:pt x="224" y="24"/>
                  </a:lnTo>
                  <a:lnTo>
                    <a:pt x="236" y="32"/>
                  </a:lnTo>
                  <a:lnTo>
                    <a:pt x="246" y="42"/>
                  </a:lnTo>
                  <a:lnTo>
                    <a:pt x="256" y="52"/>
                  </a:lnTo>
                  <a:lnTo>
                    <a:pt x="264" y="64"/>
                  </a:lnTo>
                  <a:lnTo>
                    <a:pt x="270" y="76"/>
                  </a:lnTo>
                  <a:lnTo>
                    <a:pt x="276" y="88"/>
                  </a:lnTo>
                  <a:lnTo>
                    <a:pt x="282" y="100"/>
                  </a:lnTo>
                  <a:lnTo>
                    <a:pt x="286" y="114"/>
                  </a:lnTo>
                  <a:lnTo>
                    <a:pt x="288" y="130"/>
                  </a:lnTo>
                  <a:lnTo>
                    <a:pt x="288" y="144"/>
                  </a:lnTo>
                  <a:close/>
                </a:path>
              </a:pathLst>
            </a:custGeom>
            <a:solidFill>
              <a:srgbClr val="00FF00"/>
            </a:solidFill>
            <a:ln w="0">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1014" name="Rectangle 292"/>
            <p:cNvSpPr>
              <a:spLocks noChangeArrowheads="1"/>
            </p:cNvSpPr>
            <p:nvPr/>
          </p:nvSpPr>
          <p:spPr bwMode="auto">
            <a:xfrm>
              <a:off x="4121" y="3942"/>
              <a:ext cx="104" cy="173"/>
            </a:xfrm>
            <a:prstGeom prst="rect">
              <a:avLst/>
            </a:prstGeom>
            <a:noFill/>
            <a:ln w="9525">
              <a:noFill/>
              <a:miter lim="800000"/>
              <a:headEnd/>
              <a:tailEnd/>
            </a:ln>
          </p:spPr>
          <p:txBody>
            <a:bodyPr wrap="none" lIns="0" tIns="0" rIns="0" bIns="0">
              <a:spAutoFit/>
            </a:bodyPr>
            <a:lstStyle/>
            <a:p>
              <a:pPr algn="ctr" rtl="0" fontAlgn="base">
                <a:spcBef>
                  <a:spcPct val="0"/>
                </a:spcBef>
                <a:spcAft>
                  <a:spcPct val="0"/>
                </a:spcAft>
              </a:pPr>
              <a:r>
                <a:rPr lang="en-US" sz="1600" b="1" kern="1200">
                  <a:solidFill>
                    <a:srgbClr val="000000"/>
                  </a:solidFill>
                  <a:latin typeface="Helvetica" pitchFamily="34" charset="0"/>
                  <a:ea typeface="+mn-ea"/>
                  <a:cs typeface="+mn-cs"/>
                </a:rPr>
                <a:t>U</a:t>
              </a:r>
              <a:endParaRPr lang="en-US" sz="1600" b="1" kern="1200">
                <a:solidFill>
                  <a:srgbClr val="FFFFFF"/>
                </a:solidFill>
                <a:latin typeface="Arial" pitchFamily="34" charset="0"/>
                <a:ea typeface="+mn-ea"/>
                <a:cs typeface="+mn-cs"/>
              </a:endParaRPr>
            </a:p>
          </p:txBody>
        </p:sp>
        <p:sp>
          <p:nvSpPr>
            <p:cNvPr id="1015" name="Freeform 291"/>
            <p:cNvSpPr>
              <a:spLocks/>
            </p:cNvSpPr>
            <p:nvPr/>
          </p:nvSpPr>
          <p:spPr bwMode="auto">
            <a:xfrm>
              <a:off x="4848" y="3888"/>
              <a:ext cx="272" cy="268"/>
            </a:xfrm>
            <a:custGeom>
              <a:avLst/>
              <a:gdLst>
                <a:gd name="T0" fmla="*/ 288 w 288"/>
                <a:gd name="T1" fmla="*/ 144 h 288"/>
                <a:gd name="T2" fmla="*/ 286 w 288"/>
                <a:gd name="T3" fmla="*/ 172 h 288"/>
                <a:gd name="T4" fmla="*/ 276 w 288"/>
                <a:gd name="T5" fmla="*/ 200 h 288"/>
                <a:gd name="T6" fmla="*/ 264 w 288"/>
                <a:gd name="T7" fmla="*/ 224 h 288"/>
                <a:gd name="T8" fmla="*/ 246 w 288"/>
                <a:gd name="T9" fmla="*/ 246 h 288"/>
                <a:gd name="T10" fmla="*/ 224 w 288"/>
                <a:gd name="T11" fmla="*/ 264 h 288"/>
                <a:gd name="T12" fmla="*/ 200 w 288"/>
                <a:gd name="T13" fmla="*/ 276 h 288"/>
                <a:gd name="T14" fmla="*/ 174 w 288"/>
                <a:gd name="T15" fmla="*/ 284 h 288"/>
                <a:gd name="T16" fmla="*/ 144 w 288"/>
                <a:gd name="T17" fmla="*/ 288 h 288"/>
                <a:gd name="T18" fmla="*/ 130 w 288"/>
                <a:gd name="T19" fmla="*/ 288 h 288"/>
                <a:gd name="T20" fmla="*/ 102 w 288"/>
                <a:gd name="T21" fmla="*/ 282 h 288"/>
                <a:gd name="T22" fmla="*/ 76 w 288"/>
                <a:gd name="T23" fmla="*/ 270 h 288"/>
                <a:gd name="T24" fmla="*/ 52 w 288"/>
                <a:gd name="T25" fmla="*/ 254 h 288"/>
                <a:gd name="T26" fmla="*/ 32 w 288"/>
                <a:gd name="T27" fmla="*/ 236 h 288"/>
                <a:gd name="T28" fmla="*/ 18 w 288"/>
                <a:gd name="T29" fmla="*/ 212 h 288"/>
                <a:gd name="T30" fmla="*/ 6 w 288"/>
                <a:gd name="T31" fmla="*/ 186 h 288"/>
                <a:gd name="T32" fmla="*/ 0 w 288"/>
                <a:gd name="T33" fmla="*/ 158 h 288"/>
                <a:gd name="T34" fmla="*/ 0 w 288"/>
                <a:gd name="T35" fmla="*/ 144 h 288"/>
                <a:gd name="T36" fmla="*/ 2 w 288"/>
                <a:gd name="T37" fmla="*/ 114 h 288"/>
                <a:gd name="T38" fmla="*/ 12 w 288"/>
                <a:gd name="T39" fmla="*/ 88 h 288"/>
                <a:gd name="T40" fmla="*/ 24 w 288"/>
                <a:gd name="T41" fmla="*/ 64 h 288"/>
                <a:gd name="T42" fmla="*/ 42 w 288"/>
                <a:gd name="T43" fmla="*/ 42 h 288"/>
                <a:gd name="T44" fmla="*/ 64 w 288"/>
                <a:gd name="T45" fmla="*/ 24 h 288"/>
                <a:gd name="T46" fmla="*/ 88 w 288"/>
                <a:gd name="T47" fmla="*/ 12 h 288"/>
                <a:gd name="T48" fmla="*/ 114 w 288"/>
                <a:gd name="T49" fmla="*/ 2 h 288"/>
                <a:gd name="T50" fmla="*/ 144 w 288"/>
                <a:gd name="T51" fmla="*/ 0 h 288"/>
                <a:gd name="T52" fmla="*/ 158 w 288"/>
                <a:gd name="T53" fmla="*/ 0 h 288"/>
                <a:gd name="T54" fmla="*/ 186 w 288"/>
                <a:gd name="T55" fmla="*/ 6 h 288"/>
                <a:gd name="T56" fmla="*/ 212 w 288"/>
                <a:gd name="T57" fmla="*/ 18 h 288"/>
                <a:gd name="T58" fmla="*/ 236 w 288"/>
                <a:gd name="T59" fmla="*/ 32 h 288"/>
                <a:gd name="T60" fmla="*/ 256 w 288"/>
                <a:gd name="T61" fmla="*/ 52 h 288"/>
                <a:gd name="T62" fmla="*/ 270 w 288"/>
                <a:gd name="T63" fmla="*/ 76 h 288"/>
                <a:gd name="T64" fmla="*/ 282 w 288"/>
                <a:gd name="T65" fmla="*/ 100 h 288"/>
                <a:gd name="T66" fmla="*/ 288 w 288"/>
                <a:gd name="T67" fmla="*/ 130 h 288"/>
                <a:gd name="T68" fmla="*/ 288 w 288"/>
                <a:gd name="T69" fmla="*/ 144 h 2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8"/>
                <a:gd name="T106" fmla="*/ 0 h 288"/>
                <a:gd name="T107" fmla="*/ 288 w 288"/>
                <a:gd name="T108" fmla="*/ 288 h 2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8" h="288">
                  <a:moveTo>
                    <a:pt x="288" y="144"/>
                  </a:moveTo>
                  <a:lnTo>
                    <a:pt x="288" y="144"/>
                  </a:lnTo>
                  <a:lnTo>
                    <a:pt x="288" y="158"/>
                  </a:lnTo>
                  <a:lnTo>
                    <a:pt x="286" y="172"/>
                  </a:lnTo>
                  <a:lnTo>
                    <a:pt x="282" y="186"/>
                  </a:lnTo>
                  <a:lnTo>
                    <a:pt x="276" y="200"/>
                  </a:lnTo>
                  <a:lnTo>
                    <a:pt x="270" y="212"/>
                  </a:lnTo>
                  <a:lnTo>
                    <a:pt x="264" y="224"/>
                  </a:lnTo>
                  <a:lnTo>
                    <a:pt x="256" y="236"/>
                  </a:lnTo>
                  <a:lnTo>
                    <a:pt x="246" y="246"/>
                  </a:lnTo>
                  <a:lnTo>
                    <a:pt x="236" y="254"/>
                  </a:lnTo>
                  <a:lnTo>
                    <a:pt x="224" y="264"/>
                  </a:lnTo>
                  <a:lnTo>
                    <a:pt x="212" y="270"/>
                  </a:lnTo>
                  <a:lnTo>
                    <a:pt x="200" y="276"/>
                  </a:lnTo>
                  <a:lnTo>
                    <a:pt x="186" y="282"/>
                  </a:lnTo>
                  <a:lnTo>
                    <a:pt x="174" y="284"/>
                  </a:lnTo>
                  <a:lnTo>
                    <a:pt x="158" y="288"/>
                  </a:lnTo>
                  <a:lnTo>
                    <a:pt x="144" y="288"/>
                  </a:lnTo>
                  <a:lnTo>
                    <a:pt x="130" y="288"/>
                  </a:lnTo>
                  <a:lnTo>
                    <a:pt x="114" y="284"/>
                  </a:lnTo>
                  <a:lnTo>
                    <a:pt x="102" y="282"/>
                  </a:lnTo>
                  <a:lnTo>
                    <a:pt x="88" y="276"/>
                  </a:lnTo>
                  <a:lnTo>
                    <a:pt x="76" y="270"/>
                  </a:lnTo>
                  <a:lnTo>
                    <a:pt x="64" y="264"/>
                  </a:lnTo>
                  <a:lnTo>
                    <a:pt x="52" y="254"/>
                  </a:lnTo>
                  <a:lnTo>
                    <a:pt x="42" y="246"/>
                  </a:lnTo>
                  <a:lnTo>
                    <a:pt x="32" y="236"/>
                  </a:lnTo>
                  <a:lnTo>
                    <a:pt x="24" y="224"/>
                  </a:lnTo>
                  <a:lnTo>
                    <a:pt x="18" y="212"/>
                  </a:lnTo>
                  <a:lnTo>
                    <a:pt x="12" y="200"/>
                  </a:lnTo>
                  <a:lnTo>
                    <a:pt x="6" y="186"/>
                  </a:lnTo>
                  <a:lnTo>
                    <a:pt x="2" y="172"/>
                  </a:lnTo>
                  <a:lnTo>
                    <a:pt x="0" y="158"/>
                  </a:lnTo>
                  <a:lnTo>
                    <a:pt x="0" y="144"/>
                  </a:lnTo>
                  <a:lnTo>
                    <a:pt x="0" y="130"/>
                  </a:lnTo>
                  <a:lnTo>
                    <a:pt x="2" y="114"/>
                  </a:lnTo>
                  <a:lnTo>
                    <a:pt x="6" y="100"/>
                  </a:lnTo>
                  <a:lnTo>
                    <a:pt x="12" y="88"/>
                  </a:lnTo>
                  <a:lnTo>
                    <a:pt x="18" y="76"/>
                  </a:lnTo>
                  <a:lnTo>
                    <a:pt x="24" y="64"/>
                  </a:lnTo>
                  <a:lnTo>
                    <a:pt x="32" y="52"/>
                  </a:lnTo>
                  <a:lnTo>
                    <a:pt x="42" y="42"/>
                  </a:lnTo>
                  <a:lnTo>
                    <a:pt x="52" y="32"/>
                  </a:lnTo>
                  <a:lnTo>
                    <a:pt x="64" y="24"/>
                  </a:lnTo>
                  <a:lnTo>
                    <a:pt x="76" y="18"/>
                  </a:lnTo>
                  <a:lnTo>
                    <a:pt x="88" y="12"/>
                  </a:lnTo>
                  <a:lnTo>
                    <a:pt x="102" y="6"/>
                  </a:lnTo>
                  <a:lnTo>
                    <a:pt x="114" y="2"/>
                  </a:lnTo>
                  <a:lnTo>
                    <a:pt x="130" y="0"/>
                  </a:lnTo>
                  <a:lnTo>
                    <a:pt x="144" y="0"/>
                  </a:lnTo>
                  <a:lnTo>
                    <a:pt x="158" y="0"/>
                  </a:lnTo>
                  <a:lnTo>
                    <a:pt x="174" y="2"/>
                  </a:lnTo>
                  <a:lnTo>
                    <a:pt x="186" y="6"/>
                  </a:lnTo>
                  <a:lnTo>
                    <a:pt x="200" y="12"/>
                  </a:lnTo>
                  <a:lnTo>
                    <a:pt x="212" y="18"/>
                  </a:lnTo>
                  <a:lnTo>
                    <a:pt x="224" y="24"/>
                  </a:lnTo>
                  <a:lnTo>
                    <a:pt x="236" y="32"/>
                  </a:lnTo>
                  <a:lnTo>
                    <a:pt x="246" y="42"/>
                  </a:lnTo>
                  <a:lnTo>
                    <a:pt x="256" y="52"/>
                  </a:lnTo>
                  <a:lnTo>
                    <a:pt x="264" y="64"/>
                  </a:lnTo>
                  <a:lnTo>
                    <a:pt x="270" y="76"/>
                  </a:lnTo>
                  <a:lnTo>
                    <a:pt x="276" y="88"/>
                  </a:lnTo>
                  <a:lnTo>
                    <a:pt x="282" y="100"/>
                  </a:lnTo>
                  <a:lnTo>
                    <a:pt x="286" y="114"/>
                  </a:lnTo>
                  <a:lnTo>
                    <a:pt x="288" y="130"/>
                  </a:lnTo>
                  <a:lnTo>
                    <a:pt x="288" y="144"/>
                  </a:lnTo>
                  <a:close/>
                </a:path>
              </a:pathLst>
            </a:custGeom>
            <a:solidFill>
              <a:srgbClr val="00FF00"/>
            </a:solidFill>
            <a:ln w="0">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1016" name="Rectangle 292"/>
            <p:cNvSpPr>
              <a:spLocks noChangeArrowheads="1"/>
            </p:cNvSpPr>
            <p:nvPr/>
          </p:nvSpPr>
          <p:spPr bwMode="auto">
            <a:xfrm>
              <a:off x="4937" y="3942"/>
              <a:ext cx="104" cy="173"/>
            </a:xfrm>
            <a:prstGeom prst="rect">
              <a:avLst/>
            </a:prstGeom>
            <a:noFill/>
            <a:ln w="9525">
              <a:noFill/>
              <a:miter lim="800000"/>
              <a:headEnd/>
              <a:tailEnd/>
            </a:ln>
          </p:spPr>
          <p:txBody>
            <a:bodyPr wrap="none" lIns="0" tIns="0" rIns="0" bIns="0">
              <a:spAutoFit/>
            </a:bodyPr>
            <a:lstStyle/>
            <a:p>
              <a:pPr algn="ctr" rtl="0" fontAlgn="base">
                <a:spcBef>
                  <a:spcPct val="0"/>
                </a:spcBef>
                <a:spcAft>
                  <a:spcPct val="0"/>
                </a:spcAft>
              </a:pPr>
              <a:r>
                <a:rPr lang="en-US" sz="1600" b="1" kern="1200">
                  <a:solidFill>
                    <a:srgbClr val="000000"/>
                  </a:solidFill>
                  <a:latin typeface="Helvetica" pitchFamily="34" charset="0"/>
                  <a:ea typeface="+mn-ea"/>
                  <a:cs typeface="+mn-cs"/>
                </a:rPr>
                <a:t>U</a:t>
              </a:r>
              <a:endParaRPr lang="en-US" sz="1600" b="1" kern="1200">
                <a:solidFill>
                  <a:srgbClr val="FFFFFF"/>
                </a:solidFill>
                <a:latin typeface="Arial" pitchFamily="34" charset="0"/>
                <a:ea typeface="+mn-ea"/>
                <a:cs typeface="+mn-cs"/>
              </a:endParaRPr>
            </a:p>
          </p:txBody>
        </p:sp>
        <p:sp>
          <p:nvSpPr>
            <p:cNvPr id="1017" name="Freeform 291"/>
            <p:cNvSpPr>
              <a:spLocks/>
            </p:cNvSpPr>
            <p:nvPr/>
          </p:nvSpPr>
          <p:spPr bwMode="auto">
            <a:xfrm>
              <a:off x="4560" y="3888"/>
              <a:ext cx="272" cy="268"/>
            </a:xfrm>
            <a:custGeom>
              <a:avLst/>
              <a:gdLst>
                <a:gd name="T0" fmla="*/ 288 w 288"/>
                <a:gd name="T1" fmla="*/ 144 h 288"/>
                <a:gd name="T2" fmla="*/ 286 w 288"/>
                <a:gd name="T3" fmla="*/ 172 h 288"/>
                <a:gd name="T4" fmla="*/ 276 w 288"/>
                <a:gd name="T5" fmla="*/ 200 h 288"/>
                <a:gd name="T6" fmla="*/ 264 w 288"/>
                <a:gd name="T7" fmla="*/ 224 h 288"/>
                <a:gd name="T8" fmla="*/ 246 w 288"/>
                <a:gd name="T9" fmla="*/ 246 h 288"/>
                <a:gd name="T10" fmla="*/ 224 w 288"/>
                <a:gd name="T11" fmla="*/ 264 h 288"/>
                <a:gd name="T12" fmla="*/ 200 w 288"/>
                <a:gd name="T13" fmla="*/ 276 h 288"/>
                <a:gd name="T14" fmla="*/ 174 w 288"/>
                <a:gd name="T15" fmla="*/ 284 h 288"/>
                <a:gd name="T16" fmla="*/ 144 w 288"/>
                <a:gd name="T17" fmla="*/ 288 h 288"/>
                <a:gd name="T18" fmla="*/ 130 w 288"/>
                <a:gd name="T19" fmla="*/ 288 h 288"/>
                <a:gd name="T20" fmla="*/ 102 w 288"/>
                <a:gd name="T21" fmla="*/ 282 h 288"/>
                <a:gd name="T22" fmla="*/ 76 w 288"/>
                <a:gd name="T23" fmla="*/ 270 h 288"/>
                <a:gd name="T24" fmla="*/ 52 w 288"/>
                <a:gd name="T25" fmla="*/ 254 h 288"/>
                <a:gd name="T26" fmla="*/ 32 w 288"/>
                <a:gd name="T27" fmla="*/ 236 h 288"/>
                <a:gd name="T28" fmla="*/ 18 w 288"/>
                <a:gd name="T29" fmla="*/ 212 h 288"/>
                <a:gd name="T30" fmla="*/ 6 w 288"/>
                <a:gd name="T31" fmla="*/ 186 h 288"/>
                <a:gd name="T32" fmla="*/ 0 w 288"/>
                <a:gd name="T33" fmla="*/ 158 h 288"/>
                <a:gd name="T34" fmla="*/ 0 w 288"/>
                <a:gd name="T35" fmla="*/ 144 h 288"/>
                <a:gd name="T36" fmla="*/ 2 w 288"/>
                <a:gd name="T37" fmla="*/ 114 h 288"/>
                <a:gd name="T38" fmla="*/ 12 w 288"/>
                <a:gd name="T39" fmla="*/ 88 h 288"/>
                <a:gd name="T40" fmla="*/ 24 w 288"/>
                <a:gd name="T41" fmla="*/ 64 h 288"/>
                <a:gd name="T42" fmla="*/ 42 w 288"/>
                <a:gd name="T43" fmla="*/ 42 h 288"/>
                <a:gd name="T44" fmla="*/ 64 w 288"/>
                <a:gd name="T45" fmla="*/ 24 h 288"/>
                <a:gd name="T46" fmla="*/ 88 w 288"/>
                <a:gd name="T47" fmla="*/ 12 h 288"/>
                <a:gd name="T48" fmla="*/ 114 w 288"/>
                <a:gd name="T49" fmla="*/ 2 h 288"/>
                <a:gd name="T50" fmla="*/ 144 w 288"/>
                <a:gd name="T51" fmla="*/ 0 h 288"/>
                <a:gd name="T52" fmla="*/ 158 w 288"/>
                <a:gd name="T53" fmla="*/ 0 h 288"/>
                <a:gd name="T54" fmla="*/ 186 w 288"/>
                <a:gd name="T55" fmla="*/ 6 h 288"/>
                <a:gd name="T56" fmla="*/ 212 w 288"/>
                <a:gd name="T57" fmla="*/ 18 h 288"/>
                <a:gd name="T58" fmla="*/ 236 w 288"/>
                <a:gd name="T59" fmla="*/ 32 h 288"/>
                <a:gd name="T60" fmla="*/ 256 w 288"/>
                <a:gd name="T61" fmla="*/ 52 h 288"/>
                <a:gd name="T62" fmla="*/ 270 w 288"/>
                <a:gd name="T63" fmla="*/ 76 h 288"/>
                <a:gd name="T64" fmla="*/ 282 w 288"/>
                <a:gd name="T65" fmla="*/ 100 h 288"/>
                <a:gd name="T66" fmla="*/ 288 w 288"/>
                <a:gd name="T67" fmla="*/ 130 h 288"/>
                <a:gd name="T68" fmla="*/ 288 w 288"/>
                <a:gd name="T69" fmla="*/ 144 h 2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8"/>
                <a:gd name="T106" fmla="*/ 0 h 288"/>
                <a:gd name="T107" fmla="*/ 288 w 288"/>
                <a:gd name="T108" fmla="*/ 288 h 2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8" h="288">
                  <a:moveTo>
                    <a:pt x="288" y="144"/>
                  </a:moveTo>
                  <a:lnTo>
                    <a:pt x="288" y="144"/>
                  </a:lnTo>
                  <a:lnTo>
                    <a:pt x="288" y="158"/>
                  </a:lnTo>
                  <a:lnTo>
                    <a:pt x="286" y="172"/>
                  </a:lnTo>
                  <a:lnTo>
                    <a:pt x="282" y="186"/>
                  </a:lnTo>
                  <a:lnTo>
                    <a:pt x="276" y="200"/>
                  </a:lnTo>
                  <a:lnTo>
                    <a:pt x="270" y="212"/>
                  </a:lnTo>
                  <a:lnTo>
                    <a:pt x="264" y="224"/>
                  </a:lnTo>
                  <a:lnTo>
                    <a:pt x="256" y="236"/>
                  </a:lnTo>
                  <a:lnTo>
                    <a:pt x="246" y="246"/>
                  </a:lnTo>
                  <a:lnTo>
                    <a:pt x="236" y="254"/>
                  </a:lnTo>
                  <a:lnTo>
                    <a:pt x="224" y="264"/>
                  </a:lnTo>
                  <a:lnTo>
                    <a:pt x="212" y="270"/>
                  </a:lnTo>
                  <a:lnTo>
                    <a:pt x="200" y="276"/>
                  </a:lnTo>
                  <a:lnTo>
                    <a:pt x="186" y="282"/>
                  </a:lnTo>
                  <a:lnTo>
                    <a:pt x="174" y="284"/>
                  </a:lnTo>
                  <a:lnTo>
                    <a:pt x="158" y="288"/>
                  </a:lnTo>
                  <a:lnTo>
                    <a:pt x="144" y="288"/>
                  </a:lnTo>
                  <a:lnTo>
                    <a:pt x="130" y="288"/>
                  </a:lnTo>
                  <a:lnTo>
                    <a:pt x="114" y="284"/>
                  </a:lnTo>
                  <a:lnTo>
                    <a:pt x="102" y="282"/>
                  </a:lnTo>
                  <a:lnTo>
                    <a:pt x="88" y="276"/>
                  </a:lnTo>
                  <a:lnTo>
                    <a:pt x="76" y="270"/>
                  </a:lnTo>
                  <a:lnTo>
                    <a:pt x="64" y="264"/>
                  </a:lnTo>
                  <a:lnTo>
                    <a:pt x="52" y="254"/>
                  </a:lnTo>
                  <a:lnTo>
                    <a:pt x="42" y="246"/>
                  </a:lnTo>
                  <a:lnTo>
                    <a:pt x="32" y="236"/>
                  </a:lnTo>
                  <a:lnTo>
                    <a:pt x="24" y="224"/>
                  </a:lnTo>
                  <a:lnTo>
                    <a:pt x="18" y="212"/>
                  </a:lnTo>
                  <a:lnTo>
                    <a:pt x="12" y="200"/>
                  </a:lnTo>
                  <a:lnTo>
                    <a:pt x="6" y="186"/>
                  </a:lnTo>
                  <a:lnTo>
                    <a:pt x="2" y="172"/>
                  </a:lnTo>
                  <a:lnTo>
                    <a:pt x="0" y="158"/>
                  </a:lnTo>
                  <a:lnTo>
                    <a:pt x="0" y="144"/>
                  </a:lnTo>
                  <a:lnTo>
                    <a:pt x="0" y="130"/>
                  </a:lnTo>
                  <a:lnTo>
                    <a:pt x="2" y="114"/>
                  </a:lnTo>
                  <a:lnTo>
                    <a:pt x="6" y="100"/>
                  </a:lnTo>
                  <a:lnTo>
                    <a:pt x="12" y="88"/>
                  </a:lnTo>
                  <a:lnTo>
                    <a:pt x="18" y="76"/>
                  </a:lnTo>
                  <a:lnTo>
                    <a:pt x="24" y="64"/>
                  </a:lnTo>
                  <a:lnTo>
                    <a:pt x="32" y="52"/>
                  </a:lnTo>
                  <a:lnTo>
                    <a:pt x="42" y="42"/>
                  </a:lnTo>
                  <a:lnTo>
                    <a:pt x="52" y="32"/>
                  </a:lnTo>
                  <a:lnTo>
                    <a:pt x="64" y="24"/>
                  </a:lnTo>
                  <a:lnTo>
                    <a:pt x="76" y="18"/>
                  </a:lnTo>
                  <a:lnTo>
                    <a:pt x="88" y="12"/>
                  </a:lnTo>
                  <a:lnTo>
                    <a:pt x="102" y="6"/>
                  </a:lnTo>
                  <a:lnTo>
                    <a:pt x="114" y="2"/>
                  </a:lnTo>
                  <a:lnTo>
                    <a:pt x="130" y="0"/>
                  </a:lnTo>
                  <a:lnTo>
                    <a:pt x="144" y="0"/>
                  </a:lnTo>
                  <a:lnTo>
                    <a:pt x="158" y="0"/>
                  </a:lnTo>
                  <a:lnTo>
                    <a:pt x="174" y="2"/>
                  </a:lnTo>
                  <a:lnTo>
                    <a:pt x="186" y="6"/>
                  </a:lnTo>
                  <a:lnTo>
                    <a:pt x="200" y="12"/>
                  </a:lnTo>
                  <a:lnTo>
                    <a:pt x="212" y="18"/>
                  </a:lnTo>
                  <a:lnTo>
                    <a:pt x="224" y="24"/>
                  </a:lnTo>
                  <a:lnTo>
                    <a:pt x="236" y="32"/>
                  </a:lnTo>
                  <a:lnTo>
                    <a:pt x="246" y="42"/>
                  </a:lnTo>
                  <a:lnTo>
                    <a:pt x="256" y="52"/>
                  </a:lnTo>
                  <a:lnTo>
                    <a:pt x="264" y="64"/>
                  </a:lnTo>
                  <a:lnTo>
                    <a:pt x="270" y="76"/>
                  </a:lnTo>
                  <a:lnTo>
                    <a:pt x="276" y="88"/>
                  </a:lnTo>
                  <a:lnTo>
                    <a:pt x="282" y="100"/>
                  </a:lnTo>
                  <a:lnTo>
                    <a:pt x="286" y="114"/>
                  </a:lnTo>
                  <a:lnTo>
                    <a:pt x="288" y="130"/>
                  </a:lnTo>
                  <a:lnTo>
                    <a:pt x="288" y="144"/>
                  </a:lnTo>
                  <a:close/>
                </a:path>
              </a:pathLst>
            </a:custGeom>
            <a:solidFill>
              <a:srgbClr val="00FF00"/>
            </a:solidFill>
            <a:ln w="0">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1018" name="Rectangle 292"/>
            <p:cNvSpPr>
              <a:spLocks noChangeArrowheads="1"/>
            </p:cNvSpPr>
            <p:nvPr/>
          </p:nvSpPr>
          <p:spPr bwMode="auto">
            <a:xfrm>
              <a:off x="4649" y="3942"/>
              <a:ext cx="104" cy="173"/>
            </a:xfrm>
            <a:prstGeom prst="rect">
              <a:avLst/>
            </a:prstGeom>
            <a:noFill/>
            <a:ln w="9525">
              <a:noFill/>
              <a:miter lim="800000"/>
              <a:headEnd/>
              <a:tailEnd/>
            </a:ln>
          </p:spPr>
          <p:txBody>
            <a:bodyPr wrap="none" lIns="0" tIns="0" rIns="0" bIns="0">
              <a:spAutoFit/>
            </a:bodyPr>
            <a:lstStyle/>
            <a:p>
              <a:pPr algn="ctr" rtl="0" fontAlgn="base">
                <a:spcBef>
                  <a:spcPct val="0"/>
                </a:spcBef>
                <a:spcAft>
                  <a:spcPct val="0"/>
                </a:spcAft>
              </a:pPr>
              <a:r>
                <a:rPr lang="en-US" sz="1600" b="1" kern="1200">
                  <a:solidFill>
                    <a:srgbClr val="000000"/>
                  </a:solidFill>
                  <a:latin typeface="Helvetica" pitchFamily="34" charset="0"/>
                  <a:ea typeface="+mn-ea"/>
                  <a:cs typeface="+mn-cs"/>
                </a:rPr>
                <a:t>N</a:t>
              </a:r>
              <a:endParaRPr lang="en-US" sz="1600" b="1" kern="1200">
                <a:solidFill>
                  <a:srgbClr val="FFFFFF"/>
                </a:solidFill>
                <a:latin typeface="Arial" pitchFamily="34" charset="0"/>
                <a:ea typeface="+mn-ea"/>
                <a:cs typeface="+mn-cs"/>
              </a:endParaRPr>
            </a:p>
          </p:txBody>
        </p:sp>
        <p:sp>
          <p:nvSpPr>
            <p:cNvPr id="1019" name="Freeform 291"/>
            <p:cNvSpPr>
              <a:spLocks/>
            </p:cNvSpPr>
            <p:nvPr/>
          </p:nvSpPr>
          <p:spPr bwMode="auto">
            <a:xfrm>
              <a:off x="5376" y="3888"/>
              <a:ext cx="272" cy="268"/>
            </a:xfrm>
            <a:custGeom>
              <a:avLst/>
              <a:gdLst>
                <a:gd name="T0" fmla="*/ 288 w 288"/>
                <a:gd name="T1" fmla="*/ 144 h 288"/>
                <a:gd name="T2" fmla="*/ 286 w 288"/>
                <a:gd name="T3" fmla="*/ 172 h 288"/>
                <a:gd name="T4" fmla="*/ 276 w 288"/>
                <a:gd name="T5" fmla="*/ 200 h 288"/>
                <a:gd name="T6" fmla="*/ 264 w 288"/>
                <a:gd name="T7" fmla="*/ 224 h 288"/>
                <a:gd name="T8" fmla="*/ 246 w 288"/>
                <a:gd name="T9" fmla="*/ 246 h 288"/>
                <a:gd name="T10" fmla="*/ 224 w 288"/>
                <a:gd name="T11" fmla="*/ 264 h 288"/>
                <a:gd name="T12" fmla="*/ 200 w 288"/>
                <a:gd name="T13" fmla="*/ 276 h 288"/>
                <a:gd name="T14" fmla="*/ 174 w 288"/>
                <a:gd name="T15" fmla="*/ 284 h 288"/>
                <a:gd name="T16" fmla="*/ 144 w 288"/>
                <a:gd name="T17" fmla="*/ 288 h 288"/>
                <a:gd name="T18" fmla="*/ 130 w 288"/>
                <a:gd name="T19" fmla="*/ 288 h 288"/>
                <a:gd name="T20" fmla="*/ 102 w 288"/>
                <a:gd name="T21" fmla="*/ 282 h 288"/>
                <a:gd name="T22" fmla="*/ 76 w 288"/>
                <a:gd name="T23" fmla="*/ 270 h 288"/>
                <a:gd name="T24" fmla="*/ 52 w 288"/>
                <a:gd name="T25" fmla="*/ 254 h 288"/>
                <a:gd name="T26" fmla="*/ 32 w 288"/>
                <a:gd name="T27" fmla="*/ 236 h 288"/>
                <a:gd name="T28" fmla="*/ 18 w 288"/>
                <a:gd name="T29" fmla="*/ 212 h 288"/>
                <a:gd name="T30" fmla="*/ 6 w 288"/>
                <a:gd name="T31" fmla="*/ 186 h 288"/>
                <a:gd name="T32" fmla="*/ 0 w 288"/>
                <a:gd name="T33" fmla="*/ 158 h 288"/>
                <a:gd name="T34" fmla="*/ 0 w 288"/>
                <a:gd name="T35" fmla="*/ 144 h 288"/>
                <a:gd name="T36" fmla="*/ 2 w 288"/>
                <a:gd name="T37" fmla="*/ 114 h 288"/>
                <a:gd name="T38" fmla="*/ 12 w 288"/>
                <a:gd name="T39" fmla="*/ 88 h 288"/>
                <a:gd name="T40" fmla="*/ 24 w 288"/>
                <a:gd name="T41" fmla="*/ 64 h 288"/>
                <a:gd name="T42" fmla="*/ 42 w 288"/>
                <a:gd name="T43" fmla="*/ 42 h 288"/>
                <a:gd name="T44" fmla="*/ 64 w 288"/>
                <a:gd name="T45" fmla="*/ 24 h 288"/>
                <a:gd name="T46" fmla="*/ 88 w 288"/>
                <a:gd name="T47" fmla="*/ 12 h 288"/>
                <a:gd name="T48" fmla="*/ 114 w 288"/>
                <a:gd name="T49" fmla="*/ 2 h 288"/>
                <a:gd name="T50" fmla="*/ 144 w 288"/>
                <a:gd name="T51" fmla="*/ 0 h 288"/>
                <a:gd name="T52" fmla="*/ 158 w 288"/>
                <a:gd name="T53" fmla="*/ 0 h 288"/>
                <a:gd name="T54" fmla="*/ 186 w 288"/>
                <a:gd name="T55" fmla="*/ 6 h 288"/>
                <a:gd name="T56" fmla="*/ 212 w 288"/>
                <a:gd name="T57" fmla="*/ 18 h 288"/>
                <a:gd name="T58" fmla="*/ 236 w 288"/>
                <a:gd name="T59" fmla="*/ 32 h 288"/>
                <a:gd name="T60" fmla="*/ 256 w 288"/>
                <a:gd name="T61" fmla="*/ 52 h 288"/>
                <a:gd name="T62" fmla="*/ 270 w 288"/>
                <a:gd name="T63" fmla="*/ 76 h 288"/>
                <a:gd name="T64" fmla="*/ 282 w 288"/>
                <a:gd name="T65" fmla="*/ 100 h 288"/>
                <a:gd name="T66" fmla="*/ 288 w 288"/>
                <a:gd name="T67" fmla="*/ 130 h 288"/>
                <a:gd name="T68" fmla="*/ 288 w 288"/>
                <a:gd name="T69" fmla="*/ 144 h 2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8"/>
                <a:gd name="T106" fmla="*/ 0 h 288"/>
                <a:gd name="T107" fmla="*/ 288 w 288"/>
                <a:gd name="T108" fmla="*/ 288 h 2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8" h="288">
                  <a:moveTo>
                    <a:pt x="288" y="144"/>
                  </a:moveTo>
                  <a:lnTo>
                    <a:pt x="288" y="144"/>
                  </a:lnTo>
                  <a:lnTo>
                    <a:pt x="288" y="158"/>
                  </a:lnTo>
                  <a:lnTo>
                    <a:pt x="286" y="172"/>
                  </a:lnTo>
                  <a:lnTo>
                    <a:pt x="282" y="186"/>
                  </a:lnTo>
                  <a:lnTo>
                    <a:pt x="276" y="200"/>
                  </a:lnTo>
                  <a:lnTo>
                    <a:pt x="270" y="212"/>
                  </a:lnTo>
                  <a:lnTo>
                    <a:pt x="264" y="224"/>
                  </a:lnTo>
                  <a:lnTo>
                    <a:pt x="256" y="236"/>
                  </a:lnTo>
                  <a:lnTo>
                    <a:pt x="246" y="246"/>
                  </a:lnTo>
                  <a:lnTo>
                    <a:pt x="236" y="254"/>
                  </a:lnTo>
                  <a:lnTo>
                    <a:pt x="224" y="264"/>
                  </a:lnTo>
                  <a:lnTo>
                    <a:pt x="212" y="270"/>
                  </a:lnTo>
                  <a:lnTo>
                    <a:pt x="200" y="276"/>
                  </a:lnTo>
                  <a:lnTo>
                    <a:pt x="186" y="282"/>
                  </a:lnTo>
                  <a:lnTo>
                    <a:pt x="174" y="284"/>
                  </a:lnTo>
                  <a:lnTo>
                    <a:pt x="158" y="288"/>
                  </a:lnTo>
                  <a:lnTo>
                    <a:pt x="144" y="288"/>
                  </a:lnTo>
                  <a:lnTo>
                    <a:pt x="130" y="288"/>
                  </a:lnTo>
                  <a:lnTo>
                    <a:pt x="114" y="284"/>
                  </a:lnTo>
                  <a:lnTo>
                    <a:pt x="102" y="282"/>
                  </a:lnTo>
                  <a:lnTo>
                    <a:pt x="88" y="276"/>
                  </a:lnTo>
                  <a:lnTo>
                    <a:pt x="76" y="270"/>
                  </a:lnTo>
                  <a:lnTo>
                    <a:pt x="64" y="264"/>
                  </a:lnTo>
                  <a:lnTo>
                    <a:pt x="52" y="254"/>
                  </a:lnTo>
                  <a:lnTo>
                    <a:pt x="42" y="246"/>
                  </a:lnTo>
                  <a:lnTo>
                    <a:pt x="32" y="236"/>
                  </a:lnTo>
                  <a:lnTo>
                    <a:pt x="24" y="224"/>
                  </a:lnTo>
                  <a:lnTo>
                    <a:pt x="18" y="212"/>
                  </a:lnTo>
                  <a:lnTo>
                    <a:pt x="12" y="200"/>
                  </a:lnTo>
                  <a:lnTo>
                    <a:pt x="6" y="186"/>
                  </a:lnTo>
                  <a:lnTo>
                    <a:pt x="2" y="172"/>
                  </a:lnTo>
                  <a:lnTo>
                    <a:pt x="0" y="158"/>
                  </a:lnTo>
                  <a:lnTo>
                    <a:pt x="0" y="144"/>
                  </a:lnTo>
                  <a:lnTo>
                    <a:pt x="0" y="130"/>
                  </a:lnTo>
                  <a:lnTo>
                    <a:pt x="2" y="114"/>
                  </a:lnTo>
                  <a:lnTo>
                    <a:pt x="6" y="100"/>
                  </a:lnTo>
                  <a:lnTo>
                    <a:pt x="12" y="88"/>
                  </a:lnTo>
                  <a:lnTo>
                    <a:pt x="18" y="76"/>
                  </a:lnTo>
                  <a:lnTo>
                    <a:pt x="24" y="64"/>
                  </a:lnTo>
                  <a:lnTo>
                    <a:pt x="32" y="52"/>
                  </a:lnTo>
                  <a:lnTo>
                    <a:pt x="42" y="42"/>
                  </a:lnTo>
                  <a:lnTo>
                    <a:pt x="52" y="32"/>
                  </a:lnTo>
                  <a:lnTo>
                    <a:pt x="64" y="24"/>
                  </a:lnTo>
                  <a:lnTo>
                    <a:pt x="76" y="18"/>
                  </a:lnTo>
                  <a:lnTo>
                    <a:pt x="88" y="12"/>
                  </a:lnTo>
                  <a:lnTo>
                    <a:pt x="102" y="6"/>
                  </a:lnTo>
                  <a:lnTo>
                    <a:pt x="114" y="2"/>
                  </a:lnTo>
                  <a:lnTo>
                    <a:pt x="130" y="0"/>
                  </a:lnTo>
                  <a:lnTo>
                    <a:pt x="144" y="0"/>
                  </a:lnTo>
                  <a:lnTo>
                    <a:pt x="158" y="0"/>
                  </a:lnTo>
                  <a:lnTo>
                    <a:pt x="174" y="2"/>
                  </a:lnTo>
                  <a:lnTo>
                    <a:pt x="186" y="6"/>
                  </a:lnTo>
                  <a:lnTo>
                    <a:pt x="200" y="12"/>
                  </a:lnTo>
                  <a:lnTo>
                    <a:pt x="212" y="18"/>
                  </a:lnTo>
                  <a:lnTo>
                    <a:pt x="224" y="24"/>
                  </a:lnTo>
                  <a:lnTo>
                    <a:pt x="236" y="32"/>
                  </a:lnTo>
                  <a:lnTo>
                    <a:pt x="246" y="42"/>
                  </a:lnTo>
                  <a:lnTo>
                    <a:pt x="256" y="52"/>
                  </a:lnTo>
                  <a:lnTo>
                    <a:pt x="264" y="64"/>
                  </a:lnTo>
                  <a:lnTo>
                    <a:pt x="270" y="76"/>
                  </a:lnTo>
                  <a:lnTo>
                    <a:pt x="276" y="88"/>
                  </a:lnTo>
                  <a:lnTo>
                    <a:pt x="282" y="100"/>
                  </a:lnTo>
                  <a:lnTo>
                    <a:pt x="286" y="114"/>
                  </a:lnTo>
                  <a:lnTo>
                    <a:pt x="288" y="130"/>
                  </a:lnTo>
                  <a:lnTo>
                    <a:pt x="288" y="144"/>
                  </a:lnTo>
                  <a:close/>
                </a:path>
              </a:pathLst>
            </a:custGeom>
            <a:solidFill>
              <a:srgbClr val="00FF00"/>
            </a:solidFill>
            <a:ln w="0">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1020" name="Rectangle 292"/>
            <p:cNvSpPr>
              <a:spLocks noChangeArrowheads="1"/>
            </p:cNvSpPr>
            <p:nvPr/>
          </p:nvSpPr>
          <p:spPr bwMode="auto">
            <a:xfrm>
              <a:off x="5465" y="3942"/>
              <a:ext cx="104" cy="173"/>
            </a:xfrm>
            <a:prstGeom prst="rect">
              <a:avLst/>
            </a:prstGeom>
            <a:noFill/>
            <a:ln w="9525">
              <a:noFill/>
              <a:miter lim="800000"/>
              <a:headEnd/>
              <a:tailEnd/>
            </a:ln>
          </p:spPr>
          <p:txBody>
            <a:bodyPr wrap="none" lIns="0" tIns="0" rIns="0" bIns="0">
              <a:spAutoFit/>
            </a:bodyPr>
            <a:lstStyle/>
            <a:p>
              <a:pPr algn="ctr" rtl="0" fontAlgn="base">
                <a:spcBef>
                  <a:spcPct val="0"/>
                </a:spcBef>
                <a:spcAft>
                  <a:spcPct val="0"/>
                </a:spcAft>
              </a:pPr>
              <a:r>
                <a:rPr lang="en-US" sz="1600" b="1" kern="1200">
                  <a:solidFill>
                    <a:srgbClr val="000000"/>
                  </a:solidFill>
                  <a:latin typeface="Helvetica" pitchFamily="34" charset="0"/>
                  <a:ea typeface="+mn-ea"/>
                  <a:cs typeface="+mn-cs"/>
                </a:rPr>
                <a:t>N</a:t>
              </a:r>
              <a:endParaRPr lang="en-US" sz="1600" b="1" kern="1200">
                <a:solidFill>
                  <a:srgbClr val="FFFFFF"/>
                </a:solidFill>
                <a:latin typeface="Arial" pitchFamily="34" charset="0"/>
                <a:ea typeface="+mn-ea"/>
                <a:cs typeface="+mn-cs"/>
              </a:endParaRPr>
            </a:p>
          </p:txBody>
        </p:sp>
        <p:sp>
          <p:nvSpPr>
            <p:cNvPr id="1021" name="Freeform 291"/>
            <p:cNvSpPr>
              <a:spLocks/>
            </p:cNvSpPr>
            <p:nvPr/>
          </p:nvSpPr>
          <p:spPr bwMode="auto">
            <a:xfrm>
              <a:off x="3936" y="1584"/>
              <a:ext cx="272" cy="268"/>
            </a:xfrm>
            <a:custGeom>
              <a:avLst/>
              <a:gdLst>
                <a:gd name="T0" fmla="*/ 288 w 288"/>
                <a:gd name="T1" fmla="*/ 144 h 288"/>
                <a:gd name="T2" fmla="*/ 286 w 288"/>
                <a:gd name="T3" fmla="*/ 172 h 288"/>
                <a:gd name="T4" fmla="*/ 276 w 288"/>
                <a:gd name="T5" fmla="*/ 200 h 288"/>
                <a:gd name="T6" fmla="*/ 264 w 288"/>
                <a:gd name="T7" fmla="*/ 224 h 288"/>
                <a:gd name="T8" fmla="*/ 246 w 288"/>
                <a:gd name="T9" fmla="*/ 246 h 288"/>
                <a:gd name="T10" fmla="*/ 224 w 288"/>
                <a:gd name="T11" fmla="*/ 264 h 288"/>
                <a:gd name="T12" fmla="*/ 200 w 288"/>
                <a:gd name="T13" fmla="*/ 276 h 288"/>
                <a:gd name="T14" fmla="*/ 174 w 288"/>
                <a:gd name="T15" fmla="*/ 284 h 288"/>
                <a:gd name="T16" fmla="*/ 144 w 288"/>
                <a:gd name="T17" fmla="*/ 288 h 288"/>
                <a:gd name="T18" fmla="*/ 130 w 288"/>
                <a:gd name="T19" fmla="*/ 288 h 288"/>
                <a:gd name="T20" fmla="*/ 102 w 288"/>
                <a:gd name="T21" fmla="*/ 282 h 288"/>
                <a:gd name="T22" fmla="*/ 76 w 288"/>
                <a:gd name="T23" fmla="*/ 270 h 288"/>
                <a:gd name="T24" fmla="*/ 52 w 288"/>
                <a:gd name="T25" fmla="*/ 254 h 288"/>
                <a:gd name="T26" fmla="*/ 32 w 288"/>
                <a:gd name="T27" fmla="*/ 236 h 288"/>
                <a:gd name="T28" fmla="*/ 18 w 288"/>
                <a:gd name="T29" fmla="*/ 212 h 288"/>
                <a:gd name="T30" fmla="*/ 6 w 288"/>
                <a:gd name="T31" fmla="*/ 186 h 288"/>
                <a:gd name="T32" fmla="*/ 0 w 288"/>
                <a:gd name="T33" fmla="*/ 158 h 288"/>
                <a:gd name="T34" fmla="*/ 0 w 288"/>
                <a:gd name="T35" fmla="*/ 144 h 288"/>
                <a:gd name="T36" fmla="*/ 2 w 288"/>
                <a:gd name="T37" fmla="*/ 114 h 288"/>
                <a:gd name="T38" fmla="*/ 12 w 288"/>
                <a:gd name="T39" fmla="*/ 88 h 288"/>
                <a:gd name="T40" fmla="*/ 24 w 288"/>
                <a:gd name="T41" fmla="*/ 64 h 288"/>
                <a:gd name="T42" fmla="*/ 42 w 288"/>
                <a:gd name="T43" fmla="*/ 42 h 288"/>
                <a:gd name="T44" fmla="*/ 64 w 288"/>
                <a:gd name="T45" fmla="*/ 24 h 288"/>
                <a:gd name="T46" fmla="*/ 88 w 288"/>
                <a:gd name="T47" fmla="*/ 12 h 288"/>
                <a:gd name="T48" fmla="*/ 114 w 288"/>
                <a:gd name="T49" fmla="*/ 2 h 288"/>
                <a:gd name="T50" fmla="*/ 144 w 288"/>
                <a:gd name="T51" fmla="*/ 0 h 288"/>
                <a:gd name="T52" fmla="*/ 158 w 288"/>
                <a:gd name="T53" fmla="*/ 0 h 288"/>
                <a:gd name="T54" fmla="*/ 186 w 288"/>
                <a:gd name="T55" fmla="*/ 6 h 288"/>
                <a:gd name="T56" fmla="*/ 212 w 288"/>
                <a:gd name="T57" fmla="*/ 18 h 288"/>
                <a:gd name="T58" fmla="*/ 236 w 288"/>
                <a:gd name="T59" fmla="*/ 32 h 288"/>
                <a:gd name="T60" fmla="*/ 256 w 288"/>
                <a:gd name="T61" fmla="*/ 52 h 288"/>
                <a:gd name="T62" fmla="*/ 270 w 288"/>
                <a:gd name="T63" fmla="*/ 76 h 288"/>
                <a:gd name="T64" fmla="*/ 282 w 288"/>
                <a:gd name="T65" fmla="*/ 100 h 288"/>
                <a:gd name="T66" fmla="*/ 288 w 288"/>
                <a:gd name="T67" fmla="*/ 130 h 288"/>
                <a:gd name="T68" fmla="*/ 288 w 288"/>
                <a:gd name="T69" fmla="*/ 144 h 2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8"/>
                <a:gd name="T106" fmla="*/ 0 h 288"/>
                <a:gd name="T107" fmla="*/ 288 w 288"/>
                <a:gd name="T108" fmla="*/ 288 h 2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8" h="288">
                  <a:moveTo>
                    <a:pt x="288" y="144"/>
                  </a:moveTo>
                  <a:lnTo>
                    <a:pt x="288" y="144"/>
                  </a:lnTo>
                  <a:lnTo>
                    <a:pt x="288" y="158"/>
                  </a:lnTo>
                  <a:lnTo>
                    <a:pt x="286" y="172"/>
                  </a:lnTo>
                  <a:lnTo>
                    <a:pt x="282" y="186"/>
                  </a:lnTo>
                  <a:lnTo>
                    <a:pt x="276" y="200"/>
                  </a:lnTo>
                  <a:lnTo>
                    <a:pt x="270" y="212"/>
                  </a:lnTo>
                  <a:lnTo>
                    <a:pt x="264" y="224"/>
                  </a:lnTo>
                  <a:lnTo>
                    <a:pt x="256" y="236"/>
                  </a:lnTo>
                  <a:lnTo>
                    <a:pt x="246" y="246"/>
                  </a:lnTo>
                  <a:lnTo>
                    <a:pt x="236" y="254"/>
                  </a:lnTo>
                  <a:lnTo>
                    <a:pt x="224" y="264"/>
                  </a:lnTo>
                  <a:lnTo>
                    <a:pt x="212" y="270"/>
                  </a:lnTo>
                  <a:lnTo>
                    <a:pt x="200" y="276"/>
                  </a:lnTo>
                  <a:lnTo>
                    <a:pt x="186" y="282"/>
                  </a:lnTo>
                  <a:lnTo>
                    <a:pt x="174" y="284"/>
                  </a:lnTo>
                  <a:lnTo>
                    <a:pt x="158" y="288"/>
                  </a:lnTo>
                  <a:lnTo>
                    <a:pt x="144" y="288"/>
                  </a:lnTo>
                  <a:lnTo>
                    <a:pt x="130" y="288"/>
                  </a:lnTo>
                  <a:lnTo>
                    <a:pt x="114" y="284"/>
                  </a:lnTo>
                  <a:lnTo>
                    <a:pt x="102" y="282"/>
                  </a:lnTo>
                  <a:lnTo>
                    <a:pt x="88" y="276"/>
                  </a:lnTo>
                  <a:lnTo>
                    <a:pt x="76" y="270"/>
                  </a:lnTo>
                  <a:lnTo>
                    <a:pt x="64" y="264"/>
                  </a:lnTo>
                  <a:lnTo>
                    <a:pt x="52" y="254"/>
                  </a:lnTo>
                  <a:lnTo>
                    <a:pt x="42" y="246"/>
                  </a:lnTo>
                  <a:lnTo>
                    <a:pt x="32" y="236"/>
                  </a:lnTo>
                  <a:lnTo>
                    <a:pt x="24" y="224"/>
                  </a:lnTo>
                  <a:lnTo>
                    <a:pt x="18" y="212"/>
                  </a:lnTo>
                  <a:lnTo>
                    <a:pt x="12" y="200"/>
                  </a:lnTo>
                  <a:lnTo>
                    <a:pt x="6" y="186"/>
                  </a:lnTo>
                  <a:lnTo>
                    <a:pt x="2" y="172"/>
                  </a:lnTo>
                  <a:lnTo>
                    <a:pt x="0" y="158"/>
                  </a:lnTo>
                  <a:lnTo>
                    <a:pt x="0" y="144"/>
                  </a:lnTo>
                  <a:lnTo>
                    <a:pt x="0" y="130"/>
                  </a:lnTo>
                  <a:lnTo>
                    <a:pt x="2" y="114"/>
                  </a:lnTo>
                  <a:lnTo>
                    <a:pt x="6" y="100"/>
                  </a:lnTo>
                  <a:lnTo>
                    <a:pt x="12" y="88"/>
                  </a:lnTo>
                  <a:lnTo>
                    <a:pt x="18" y="76"/>
                  </a:lnTo>
                  <a:lnTo>
                    <a:pt x="24" y="64"/>
                  </a:lnTo>
                  <a:lnTo>
                    <a:pt x="32" y="52"/>
                  </a:lnTo>
                  <a:lnTo>
                    <a:pt x="42" y="42"/>
                  </a:lnTo>
                  <a:lnTo>
                    <a:pt x="52" y="32"/>
                  </a:lnTo>
                  <a:lnTo>
                    <a:pt x="64" y="24"/>
                  </a:lnTo>
                  <a:lnTo>
                    <a:pt x="76" y="18"/>
                  </a:lnTo>
                  <a:lnTo>
                    <a:pt x="88" y="12"/>
                  </a:lnTo>
                  <a:lnTo>
                    <a:pt x="102" y="6"/>
                  </a:lnTo>
                  <a:lnTo>
                    <a:pt x="114" y="2"/>
                  </a:lnTo>
                  <a:lnTo>
                    <a:pt x="130" y="0"/>
                  </a:lnTo>
                  <a:lnTo>
                    <a:pt x="144" y="0"/>
                  </a:lnTo>
                  <a:lnTo>
                    <a:pt x="158" y="0"/>
                  </a:lnTo>
                  <a:lnTo>
                    <a:pt x="174" y="2"/>
                  </a:lnTo>
                  <a:lnTo>
                    <a:pt x="186" y="6"/>
                  </a:lnTo>
                  <a:lnTo>
                    <a:pt x="200" y="12"/>
                  </a:lnTo>
                  <a:lnTo>
                    <a:pt x="212" y="18"/>
                  </a:lnTo>
                  <a:lnTo>
                    <a:pt x="224" y="24"/>
                  </a:lnTo>
                  <a:lnTo>
                    <a:pt x="236" y="32"/>
                  </a:lnTo>
                  <a:lnTo>
                    <a:pt x="246" y="42"/>
                  </a:lnTo>
                  <a:lnTo>
                    <a:pt x="256" y="52"/>
                  </a:lnTo>
                  <a:lnTo>
                    <a:pt x="264" y="64"/>
                  </a:lnTo>
                  <a:lnTo>
                    <a:pt x="270" y="76"/>
                  </a:lnTo>
                  <a:lnTo>
                    <a:pt x="276" y="88"/>
                  </a:lnTo>
                  <a:lnTo>
                    <a:pt x="282" y="100"/>
                  </a:lnTo>
                  <a:lnTo>
                    <a:pt x="286" y="114"/>
                  </a:lnTo>
                  <a:lnTo>
                    <a:pt x="288" y="130"/>
                  </a:lnTo>
                  <a:lnTo>
                    <a:pt x="288" y="144"/>
                  </a:lnTo>
                  <a:close/>
                </a:path>
              </a:pathLst>
            </a:custGeom>
            <a:solidFill>
              <a:srgbClr val="00FF00"/>
            </a:solidFill>
            <a:ln w="0">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1022" name="Rectangle 292"/>
            <p:cNvSpPr>
              <a:spLocks noChangeArrowheads="1"/>
            </p:cNvSpPr>
            <p:nvPr/>
          </p:nvSpPr>
          <p:spPr bwMode="auto">
            <a:xfrm>
              <a:off x="4025" y="1638"/>
              <a:ext cx="104" cy="173"/>
            </a:xfrm>
            <a:prstGeom prst="rect">
              <a:avLst/>
            </a:prstGeom>
            <a:noFill/>
            <a:ln w="9525">
              <a:noFill/>
              <a:miter lim="800000"/>
              <a:headEnd/>
              <a:tailEnd/>
            </a:ln>
          </p:spPr>
          <p:txBody>
            <a:bodyPr wrap="none" lIns="0" tIns="0" rIns="0" bIns="0">
              <a:spAutoFit/>
            </a:bodyPr>
            <a:lstStyle/>
            <a:p>
              <a:pPr algn="ctr" rtl="0" fontAlgn="base">
                <a:spcBef>
                  <a:spcPct val="0"/>
                </a:spcBef>
                <a:spcAft>
                  <a:spcPct val="0"/>
                </a:spcAft>
              </a:pPr>
              <a:r>
                <a:rPr lang="en-US" sz="1600" b="1" kern="1200">
                  <a:solidFill>
                    <a:srgbClr val="000000"/>
                  </a:solidFill>
                  <a:latin typeface="Helvetica" pitchFamily="34" charset="0"/>
                  <a:ea typeface="+mn-ea"/>
                  <a:cs typeface="+mn-cs"/>
                </a:rPr>
                <a:t>U</a:t>
              </a:r>
              <a:endParaRPr lang="en-US" sz="1600" b="1" kern="1200">
                <a:solidFill>
                  <a:srgbClr val="FFFFFF"/>
                </a:solidFill>
                <a:latin typeface="Arial" pitchFamily="34" charset="0"/>
                <a:ea typeface="+mn-ea"/>
                <a:cs typeface="+mn-cs"/>
              </a:endParaRPr>
            </a:p>
          </p:txBody>
        </p:sp>
        <p:sp>
          <p:nvSpPr>
            <p:cNvPr id="1023" name="Freeform 291"/>
            <p:cNvSpPr>
              <a:spLocks/>
            </p:cNvSpPr>
            <p:nvPr/>
          </p:nvSpPr>
          <p:spPr bwMode="auto">
            <a:xfrm>
              <a:off x="5424" y="1584"/>
              <a:ext cx="272" cy="268"/>
            </a:xfrm>
            <a:custGeom>
              <a:avLst/>
              <a:gdLst>
                <a:gd name="T0" fmla="*/ 288 w 288"/>
                <a:gd name="T1" fmla="*/ 144 h 288"/>
                <a:gd name="T2" fmla="*/ 286 w 288"/>
                <a:gd name="T3" fmla="*/ 172 h 288"/>
                <a:gd name="T4" fmla="*/ 276 w 288"/>
                <a:gd name="T5" fmla="*/ 200 h 288"/>
                <a:gd name="T6" fmla="*/ 264 w 288"/>
                <a:gd name="T7" fmla="*/ 224 h 288"/>
                <a:gd name="T8" fmla="*/ 246 w 288"/>
                <a:gd name="T9" fmla="*/ 246 h 288"/>
                <a:gd name="T10" fmla="*/ 224 w 288"/>
                <a:gd name="T11" fmla="*/ 264 h 288"/>
                <a:gd name="T12" fmla="*/ 200 w 288"/>
                <a:gd name="T13" fmla="*/ 276 h 288"/>
                <a:gd name="T14" fmla="*/ 174 w 288"/>
                <a:gd name="T15" fmla="*/ 284 h 288"/>
                <a:gd name="T16" fmla="*/ 144 w 288"/>
                <a:gd name="T17" fmla="*/ 288 h 288"/>
                <a:gd name="T18" fmla="*/ 130 w 288"/>
                <a:gd name="T19" fmla="*/ 288 h 288"/>
                <a:gd name="T20" fmla="*/ 102 w 288"/>
                <a:gd name="T21" fmla="*/ 282 h 288"/>
                <a:gd name="T22" fmla="*/ 76 w 288"/>
                <a:gd name="T23" fmla="*/ 270 h 288"/>
                <a:gd name="T24" fmla="*/ 52 w 288"/>
                <a:gd name="T25" fmla="*/ 254 h 288"/>
                <a:gd name="T26" fmla="*/ 32 w 288"/>
                <a:gd name="T27" fmla="*/ 236 h 288"/>
                <a:gd name="T28" fmla="*/ 18 w 288"/>
                <a:gd name="T29" fmla="*/ 212 h 288"/>
                <a:gd name="T30" fmla="*/ 6 w 288"/>
                <a:gd name="T31" fmla="*/ 186 h 288"/>
                <a:gd name="T32" fmla="*/ 0 w 288"/>
                <a:gd name="T33" fmla="*/ 158 h 288"/>
                <a:gd name="T34" fmla="*/ 0 w 288"/>
                <a:gd name="T35" fmla="*/ 144 h 288"/>
                <a:gd name="T36" fmla="*/ 2 w 288"/>
                <a:gd name="T37" fmla="*/ 114 h 288"/>
                <a:gd name="T38" fmla="*/ 12 w 288"/>
                <a:gd name="T39" fmla="*/ 88 h 288"/>
                <a:gd name="T40" fmla="*/ 24 w 288"/>
                <a:gd name="T41" fmla="*/ 64 h 288"/>
                <a:gd name="T42" fmla="*/ 42 w 288"/>
                <a:gd name="T43" fmla="*/ 42 h 288"/>
                <a:gd name="T44" fmla="*/ 64 w 288"/>
                <a:gd name="T45" fmla="*/ 24 h 288"/>
                <a:gd name="T46" fmla="*/ 88 w 288"/>
                <a:gd name="T47" fmla="*/ 12 h 288"/>
                <a:gd name="T48" fmla="*/ 114 w 288"/>
                <a:gd name="T49" fmla="*/ 2 h 288"/>
                <a:gd name="T50" fmla="*/ 144 w 288"/>
                <a:gd name="T51" fmla="*/ 0 h 288"/>
                <a:gd name="T52" fmla="*/ 158 w 288"/>
                <a:gd name="T53" fmla="*/ 0 h 288"/>
                <a:gd name="T54" fmla="*/ 186 w 288"/>
                <a:gd name="T55" fmla="*/ 6 h 288"/>
                <a:gd name="T56" fmla="*/ 212 w 288"/>
                <a:gd name="T57" fmla="*/ 18 h 288"/>
                <a:gd name="T58" fmla="*/ 236 w 288"/>
                <a:gd name="T59" fmla="*/ 32 h 288"/>
                <a:gd name="T60" fmla="*/ 256 w 288"/>
                <a:gd name="T61" fmla="*/ 52 h 288"/>
                <a:gd name="T62" fmla="*/ 270 w 288"/>
                <a:gd name="T63" fmla="*/ 76 h 288"/>
                <a:gd name="T64" fmla="*/ 282 w 288"/>
                <a:gd name="T65" fmla="*/ 100 h 288"/>
                <a:gd name="T66" fmla="*/ 288 w 288"/>
                <a:gd name="T67" fmla="*/ 130 h 288"/>
                <a:gd name="T68" fmla="*/ 288 w 288"/>
                <a:gd name="T69" fmla="*/ 144 h 2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8"/>
                <a:gd name="T106" fmla="*/ 0 h 288"/>
                <a:gd name="T107" fmla="*/ 288 w 288"/>
                <a:gd name="T108" fmla="*/ 288 h 2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8" h="288">
                  <a:moveTo>
                    <a:pt x="288" y="144"/>
                  </a:moveTo>
                  <a:lnTo>
                    <a:pt x="288" y="144"/>
                  </a:lnTo>
                  <a:lnTo>
                    <a:pt x="288" y="158"/>
                  </a:lnTo>
                  <a:lnTo>
                    <a:pt x="286" y="172"/>
                  </a:lnTo>
                  <a:lnTo>
                    <a:pt x="282" y="186"/>
                  </a:lnTo>
                  <a:lnTo>
                    <a:pt x="276" y="200"/>
                  </a:lnTo>
                  <a:lnTo>
                    <a:pt x="270" y="212"/>
                  </a:lnTo>
                  <a:lnTo>
                    <a:pt x="264" y="224"/>
                  </a:lnTo>
                  <a:lnTo>
                    <a:pt x="256" y="236"/>
                  </a:lnTo>
                  <a:lnTo>
                    <a:pt x="246" y="246"/>
                  </a:lnTo>
                  <a:lnTo>
                    <a:pt x="236" y="254"/>
                  </a:lnTo>
                  <a:lnTo>
                    <a:pt x="224" y="264"/>
                  </a:lnTo>
                  <a:lnTo>
                    <a:pt x="212" y="270"/>
                  </a:lnTo>
                  <a:lnTo>
                    <a:pt x="200" y="276"/>
                  </a:lnTo>
                  <a:lnTo>
                    <a:pt x="186" y="282"/>
                  </a:lnTo>
                  <a:lnTo>
                    <a:pt x="174" y="284"/>
                  </a:lnTo>
                  <a:lnTo>
                    <a:pt x="158" y="288"/>
                  </a:lnTo>
                  <a:lnTo>
                    <a:pt x="144" y="288"/>
                  </a:lnTo>
                  <a:lnTo>
                    <a:pt x="130" y="288"/>
                  </a:lnTo>
                  <a:lnTo>
                    <a:pt x="114" y="284"/>
                  </a:lnTo>
                  <a:lnTo>
                    <a:pt x="102" y="282"/>
                  </a:lnTo>
                  <a:lnTo>
                    <a:pt x="88" y="276"/>
                  </a:lnTo>
                  <a:lnTo>
                    <a:pt x="76" y="270"/>
                  </a:lnTo>
                  <a:lnTo>
                    <a:pt x="64" y="264"/>
                  </a:lnTo>
                  <a:lnTo>
                    <a:pt x="52" y="254"/>
                  </a:lnTo>
                  <a:lnTo>
                    <a:pt x="42" y="246"/>
                  </a:lnTo>
                  <a:lnTo>
                    <a:pt x="32" y="236"/>
                  </a:lnTo>
                  <a:lnTo>
                    <a:pt x="24" y="224"/>
                  </a:lnTo>
                  <a:lnTo>
                    <a:pt x="18" y="212"/>
                  </a:lnTo>
                  <a:lnTo>
                    <a:pt x="12" y="200"/>
                  </a:lnTo>
                  <a:lnTo>
                    <a:pt x="6" y="186"/>
                  </a:lnTo>
                  <a:lnTo>
                    <a:pt x="2" y="172"/>
                  </a:lnTo>
                  <a:lnTo>
                    <a:pt x="0" y="158"/>
                  </a:lnTo>
                  <a:lnTo>
                    <a:pt x="0" y="144"/>
                  </a:lnTo>
                  <a:lnTo>
                    <a:pt x="0" y="130"/>
                  </a:lnTo>
                  <a:lnTo>
                    <a:pt x="2" y="114"/>
                  </a:lnTo>
                  <a:lnTo>
                    <a:pt x="6" y="100"/>
                  </a:lnTo>
                  <a:lnTo>
                    <a:pt x="12" y="88"/>
                  </a:lnTo>
                  <a:lnTo>
                    <a:pt x="18" y="76"/>
                  </a:lnTo>
                  <a:lnTo>
                    <a:pt x="24" y="64"/>
                  </a:lnTo>
                  <a:lnTo>
                    <a:pt x="32" y="52"/>
                  </a:lnTo>
                  <a:lnTo>
                    <a:pt x="42" y="42"/>
                  </a:lnTo>
                  <a:lnTo>
                    <a:pt x="52" y="32"/>
                  </a:lnTo>
                  <a:lnTo>
                    <a:pt x="64" y="24"/>
                  </a:lnTo>
                  <a:lnTo>
                    <a:pt x="76" y="18"/>
                  </a:lnTo>
                  <a:lnTo>
                    <a:pt x="88" y="12"/>
                  </a:lnTo>
                  <a:lnTo>
                    <a:pt x="102" y="6"/>
                  </a:lnTo>
                  <a:lnTo>
                    <a:pt x="114" y="2"/>
                  </a:lnTo>
                  <a:lnTo>
                    <a:pt x="130" y="0"/>
                  </a:lnTo>
                  <a:lnTo>
                    <a:pt x="144" y="0"/>
                  </a:lnTo>
                  <a:lnTo>
                    <a:pt x="158" y="0"/>
                  </a:lnTo>
                  <a:lnTo>
                    <a:pt x="174" y="2"/>
                  </a:lnTo>
                  <a:lnTo>
                    <a:pt x="186" y="6"/>
                  </a:lnTo>
                  <a:lnTo>
                    <a:pt x="200" y="12"/>
                  </a:lnTo>
                  <a:lnTo>
                    <a:pt x="212" y="18"/>
                  </a:lnTo>
                  <a:lnTo>
                    <a:pt x="224" y="24"/>
                  </a:lnTo>
                  <a:lnTo>
                    <a:pt x="236" y="32"/>
                  </a:lnTo>
                  <a:lnTo>
                    <a:pt x="246" y="42"/>
                  </a:lnTo>
                  <a:lnTo>
                    <a:pt x="256" y="52"/>
                  </a:lnTo>
                  <a:lnTo>
                    <a:pt x="264" y="64"/>
                  </a:lnTo>
                  <a:lnTo>
                    <a:pt x="270" y="76"/>
                  </a:lnTo>
                  <a:lnTo>
                    <a:pt x="276" y="88"/>
                  </a:lnTo>
                  <a:lnTo>
                    <a:pt x="282" y="100"/>
                  </a:lnTo>
                  <a:lnTo>
                    <a:pt x="286" y="114"/>
                  </a:lnTo>
                  <a:lnTo>
                    <a:pt x="288" y="130"/>
                  </a:lnTo>
                  <a:lnTo>
                    <a:pt x="288" y="144"/>
                  </a:lnTo>
                  <a:close/>
                </a:path>
              </a:pathLst>
            </a:custGeom>
            <a:solidFill>
              <a:srgbClr val="00FF00"/>
            </a:solidFill>
            <a:ln w="0">
              <a:solidFill>
                <a:srgbClr val="000000"/>
              </a:solidFill>
              <a:round/>
              <a:headEnd/>
              <a:tailEnd/>
            </a:ln>
          </p:spPr>
          <p:txBody>
            <a:bodyPr/>
            <a:lstStyle/>
            <a:p>
              <a:pPr algn="ctr" rtl="0" fontAlgn="base">
                <a:spcBef>
                  <a:spcPct val="0"/>
                </a:spcBef>
                <a:spcAft>
                  <a:spcPct val="0"/>
                </a:spcAft>
              </a:pPr>
              <a:endParaRPr lang="en-US" sz="1600" b="1" kern="1200">
                <a:solidFill>
                  <a:srgbClr val="FFFFFF"/>
                </a:solidFill>
                <a:latin typeface="Arial" pitchFamily="34" charset="0"/>
                <a:ea typeface="+mn-ea"/>
                <a:cs typeface="+mn-cs"/>
              </a:endParaRPr>
            </a:p>
          </p:txBody>
        </p:sp>
        <p:sp>
          <p:nvSpPr>
            <p:cNvPr id="1024" name="Rectangle 292"/>
            <p:cNvSpPr>
              <a:spLocks noChangeArrowheads="1"/>
            </p:cNvSpPr>
            <p:nvPr/>
          </p:nvSpPr>
          <p:spPr bwMode="auto">
            <a:xfrm>
              <a:off x="5513" y="1638"/>
              <a:ext cx="104" cy="173"/>
            </a:xfrm>
            <a:prstGeom prst="rect">
              <a:avLst/>
            </a:prstGeom>
            <a:noFill/>
            <a:ln w="9525">
              <a:noFill/>
              <a:miter lim="800000"/>
              <a:headEnd/>
              <a:tailEnd/>
            </a:ln>
          </p:spPr>
          <p:txBody>
            <a:bodyPr wrap="none" lIns="0" tIns="0" rIns="0" bIns="0">
              <a:spAutoFit/>
            </a:bodyPr>
            <a:lstStyle/>
            <a:p>
              <a:pPr algn="ctr" rtl="0" fontAlgn="base">
                <a:spcBef>
                  <a:spcPct val="0"/>
                </a:spcBef>
                <a:spcAft>
                  <a:spcPct val="0"/>
                </a:spcAft>
              </a:pPr>
              <a:r>
                <a:rPr lang="en-US" sz="1600" b="1" kern="1200">
                  <a:solidFill>
                    <a:srgbClr val="000000"/>
                  </a:solidFill>
                  <a:latin typeface="Helvetica" pitchFamily="34" charset="0"/>
                  <a:ea typeface="+mn-ea"/>
                  <a:cs typeface="+mn-cs"/>
                </a:rPr>
                <a:t>U</a:t>
              </a:r>
              <a:endParaRPr lang="en-US" sz="1600" b="1" kern="1200">
                <a:solidFill>
                  <a:srgbClr val="FFFFFF"/>
                </a:solidFill>
                <a:latin typeface="Arial" pitchFamily="34" charset="0"/>
                <a:ea typeface="+mn-ea"/>
                <a:cs typeface="+mn-cs"/>
              </a:endParaRPr>
            </a:p>
          </p:txBody>
        </p:sp>
      </p:grpSp>
    </p:spTree>
  </p:cSld>
  <p:clrMapOvr>
    <a:masterClrMapping/>
  </p:clrMapOvr>
  <p:transition advTm="1000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p:spPr>
        <p:txBody>
          <a:bodyPr>
            <a:normAutofit/>
          </a:bodyPr>
          <a:lstStyle/>
          <a:p>
            <a:r>
              <a:rPr lang="en-US" sz="3600" dirty="0" smtClean="0"/>
              <a:t>Pairwise Distances – ALU Sequences</a:t>
            </a:r>
            <a:endParaRPr lang="en-US" sz="3600" dirty="0"/>
          </a:p>
        </p:txBody>
      </p:sp>
      <p:sp>
        <p:nvSpPr>
          <p:cNvPr id="3" name="Content Placeholder 2"/>
          <p:cNvSpPr>
            <a:spLocks noGrp="1"/>
          </p:cNvSpPr>
          <p:nvPr>
            <p:ph idx="1"/>
          </p:nvPr>
        </p:nvSpPr>
        <p:spPr>
          <a:xfrm>
            <a:off x="304800" y="3657600"/>
            <a:ext cx="5257800" cy="2057400"/>
          </a:xfrm>
        </p:spPr>
        <p:txBody>
          <a:bodyPr>
            <a:normAutofit fontScale="62500" lnSpcReduction="20000"/>
          </a:bodyPr>
          <a:lstStyle/>
          <a:p>
            <a:r>
              <a:rPr lang="en-US" dirty="0" smtClean="0"/>
              <a:t>Calculate pairwise distances for a collection of genes (used for clustering, MDS)</a:t>
            </a:r>
          </a:p>
          <a:p>
            <a:r>
              <a:rPr lang="en-US" dirty="0" smtClean="0"/>
              <a:t>O(N^2) problem </a:t>
            </a:r>
          </a:p>
          <a:p>
            <a:r>
              <a:rPr lang="en-US" dirty="0" smtClean="0"/>
              <a:t>“Doubly Data Parallel” at Dryad Stage</a:t>
            </a:r>
          </a:p>
          <a:p>
            <a:r>
              <a:rPr lang="en-US" dirty="0" smtClean="0"/>
              <a:t>Performance close to MPI</a:t>
            </a:r>
          </a:p>
          <a:p>
            <a:r>
              <a:rPr lang="en-US" dirty="0" smtClean="0"/>
              <a:t>Performed on 768 cores (Tempest Cluster)</a:t>
            </a:r>
          </a:p>
          <a:p>
            <a:pPr lvl="1">
              <a:buNone/>
            </a:pPr>
            <a:endParaRPr lang="en-US" dirty="0"/>
          </a:p>
        </p:txBody>
      </p:sp>
      <p:pic>
        <p:nvPicPr>
          <p:cNvPr id="6147" name="Picture 3" descr="E:\academic\phd\Publications\InternPresentation\ALU.png"/>
          <p:cNvPicPr>
            <a:picLocks noChangeAspect="1" noChangeArrowheads="1"/>
          </p:cNvPicPr>
          <p:nvPr/>
        </p:nvPicPr>
        <p:blipFill>
          <a:blip r:embed="rId3" cstate="print"/>
          <a:srcRect/>
          <a:stretch>
            <a:fillRect/>
          </a:stretch>
        </p:blipFill>
        <p:spPr bwMode="auto">
          <a:xfrm>
            <a:off x="228600" y="762000"/>
            <a:ext cx="6477000" cy="2864654"/>
          </a:xfrm>
          <a:prstGeom prst="rect">
            <a:avLst/>
          </a:prstGeom>
          <a:noFill/>
        </p:spPr>
      </p:pic>
      <p:graphicFrame>
        <p:nvGraphicFramePr>
          <p:cNvPr id="121" name="Chart 120"/>
          <p:cNvGraphicFramePr/>
          <p:nvPr/>
        </p:nvGraphicFramePr>
        <p:xfrm>
          <a:off x="5638800" y="4114800"/>
          <a:ext cx="35052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122" name="Down Arrow Callout 121"/>
          <p:cNvSpPr/>
          <p:nvPr/>
        </p:nvSpPr>
        <p:spPr>
          <a:xfrm>
            <a:off x="6858000" y="2819400"/>
            <a:ext cx="2133600" cy="1676400"/>
          </a:xfrm>
          <a:prstGeom prst="downArrowCallout">
            <a:avLst>
              <a:gd name="adj1" fmla="val 12207"/>
              <a:gd name="adj2" fmla="val 25000"/>
              <a:gd name="adj3" fmla="val 25000"/>
              <a:gd name="adj4" fmla="val 6497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125 million distances</a:t>
            </a:r>
          </a:p>
          <a:p>
            <a:pPr algn="ctr"/>
            <a:r>
              <a:rPr lang="en-US" dirty="0" smtClean="0"/>
              <a:t>4 hours &amp; 46 minutes</a:t>
            </a:r>
          </a:p>
          <a:p>
            <a:pPr algn="ctr"/>
            <a:endParaRPr lang="en-US" dirty="0"/>
          </a:p>
        </p:txBody>
      </p:sp>
      <p:pic>
        <p:nvPicPr>
          <p:cNvPr id="123" name="Picture 122" descr="C:\gcf\multicore_msft09\ACTIVEMDSProg\Genome35339.png"/>
          <p:cNvPicPr/>
          <p:nvPr/>
        </p:nvPicPr>
        <p:blipFill>
          <a:blip r:embed="rId5" cstate="print"/>
          <a:srcRect/>
          <a:stretch>
            <a:fillRect/>
          </a:stretch>
        </p:blipFill>
        <p:spPr bwMode="auto">
          <a:xfrm>
            <a:off x="6781800" y="762000"/>
            <a:ext cx="2209800" cy="1524000"/>
          </a:xfrm>
          <a:prstGeom prst="rect">
            <a:avLst/>
          </a:prstGeom>
          <a:noFill/>
          <a:ln w="9525">
            <a:noFill/>
            <a:miter lim="800000"/>
            <a:headEnd/>
            <a:tailEnd/>
          </a:ln>
        </p:spPr>
      </p:pic>
      <p:sp>
        <p:nvSpPr>
          <p:cNvPr id="126" name="TextBox 125"/>
          <p:cNvSpPr txBox="1"/>
          <p:nvPr/>
        </p:nvSpPr>
        <p:spPr>
          <a:xfrm>
            <a:off x="1676400" y="5638800"/>
            <a:ext cx="3962400" cy="1015663"/>
          </a:xfrm>
          <a:prstGeom prst="rect">
            <a:avLst/>
          </a:prstGeom>
          <a:noFill/>
        </p:spPr>
        <p:txBody>
          <a:bodyPr wrap="square" rtlCol="0">
            <a:spAutoFit/>
          </a:bodyPr>
          <a:lstStyle/>
          <a:p>
            <a:r>
              <a:rPr lang="en-US" sz="2000" b="1" dirty="0" smtClean="0"/>
              <a:t>Processes work better than threads when used inside vertices </a:t>
            </a:r>
          </a:p>
          <a:p>
            <a:r>
              <a:rPr lang="en-US" sz="2000" b="1" dirty="0" smtClean="0"/>
              <a:t>100% utilization vs. 70% </a:t>
            </a:r>
            <a:endParaRPr lang="en-US" sz="2000" b="1"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gcf\multicore_msft09\ACTIVEMDSProg\ALU35339\AllAlu35339A.png"/>
          <p:cNvPicPr>
            <a:picLocks noChangeAspect="1" noChangeArrowheads="1"/>
          </p:cNvPicPr>
          <p:nvPr/>
        </p:nvPicPr>
        <p:blipFill>
          <a:blip r:embed="rId3" cstate="print"/>
          <a:srcRect/>
          <a:stretch>
            <a:fillRect/>
          </a:stretch>
        </p:blipFill>
        <p:spPr bwMode="auto">
          <a:xfrm>
            <a:off x="0" y="0"/>
            <a:ext cx="9143999" cy="655320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G30000-17clustersC.png"/>
          <p:cNvPicPr>
            <a:picLocks noChangeAspect="1"/>
          </p:cNvPicPr>
          <p:nvPr/>
        </p:nvPicPr>
        <p:blipFill>
          <a:blip r:embed="rId3" cstate="print"/>
          <a:stretch>
            <a:fillRect/>
          </a:stretch>
        </p:blipFill>
        <p:spPr>
          <a:xfrm>
            <a:off x="0" y="0"/>
            <a:ext cx="9144000" cy="65532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Geoffrey Fox\Desktop\URGENT\MC30000\MG30000_Select2and5_10Clusters_Chinorm2.png"/>
          <p:cNvPicPr>
            <a:picLocks noChangeAspect="1" noChangeArrowheads="1"/>
          </p:cNvPicPr>
          <p:nvPr/>
        </p:nvPicPr>
        <p:blipFill>
          <a:blip r:embed="rId3" cstate="print"/>
          <a:srcRect/>
          <a:stretch>
            <a:fillRect/>
          </a:stretch>
        </p:blipFill>
        <p:spPr bwMode="auto">
          <a:xfrm>
            <a:off x="0" y="0"/>
            <a:ext cx="9144000" cy="6180794"/>
          </a:xfrm>
          <a:prstGeom prst="rect">
            <a:avLst/>
          </a:prstGeom>
          <a:noFill/>
        </p:spPr>
      </p:pic>
      <p:sp>
        <p:nvSpPr>
          <p:cNvPr id="3" name="Title 2"/>
          <p:cNvSpPr>
            <a:spLocks noGrp="1"/>
          </p:cNvSpPr>
          <p:nvPr>
            <p:ph type="title"/>
          </p:nvPr>
        </p:nvSpPr>
        <p:spPr>
          <a:xfrm>
            <a:off x="152400" y="6172200"/>
            <a:ext cx="8229600" cy="685800"/>
          </a:xfrm>
        </p:spPr>
        <p:txBody>
          <a:bodyPr>
            <a:normAutofit fontScale="90000"/>
          </a:bodyPr>
          <a:lstStyle/>
          <a:p>
            <a:r>
              <a:rPr lang="en-US" dirty="0" smtClean="0"/>
              <a:t>Hierarchical </a:t>
            </a:r>
            <a:r>
              <a:rPr lang="en-US" dirty="0" err="1" smtClean="0"/>
              <a:t>Subclustering</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p:nvPr/>
        </p:nvGrpSpPr>
        <p:grpSpPr>
          <a:xfrm>
            <a:off x="0" y="533400"/>
            <a:ext cx="9144000" cy="6355788"/>
            <a:chOff x="0" y="0"/>
            <a:chExt cx="9144000" cy="6892776"/>
          </a:xfrm>
        </p:grpSpPr>
        <p:pic>
          <p:nvPicPr>
            <p:cNvPr id="1366063" name="Picture 47"/>
            <p:cNvPicPr>
              <a:picLocks noChangeAspect="1" noChangeArrowheads="1"/>
            </p:cNvPicPr>
            <p:nvPr/>
          </p:nvPicPr>
          <p:blipFill>
            <a:blip r:embed="rId3" cstate="print"/>
            <a:srcRect l="34845" t="11055" r="17313" b="5904"/>
            <a:stretch>
              <a:fillRect/>
            </a:stretch>
          </p:blipFill>
          <p:spPr bwMode="auto">
            <a:xfrm>
              <a:off x="4630738" y="0"/>
              <a:ext cx="4513262" cy="6858000"/>
            </a:xfrm>
            <a:prstGeom prst="rect">
              <a:avLst/>
            </a:prstGeom>
            <a:noFill/>
            <a:ln w="9525" algn="ctr">
              <a:noFill/>
              <a:miter lim="800000"/>
              <a:headEnd/>
              <a:tailEnd/>
            </a:ln>
            <a:effectLst/>
          </p:spPr>
        </p:pic>
        <p:sp>
          <p:nvSpPr>
            <p:cNvPr id="1366039" name="Text Box 23"/>
            <p:cNvSpPr txBox="1">
              <a:spLocks noChangeArrowheads="1"/>
            </p:cNvSpPr>
            <p:nvPr/>
          </p:nvSpPr>
          <p:spPr bwMode="auto">
            <a:xfrm>
              <a:off x="3733800" y="6491288"/>
              <a:ext cx="1282700" cy="366712"/>
            </a:xfrm>
            <a:prstGeom prst="rect">
              <a:avLst/>
            </a:prstGeom>
            <a:solidFill>
              <a:schemeClr val="tx1"/>
            </a:solidFill>
            <a:ln w="9525" algn="ctr">
              <a:noFill/>
              <a:miter lim="800000"/>
              <a:headEnd/>
              <a:tailEnd/>
            </a:ln>
            <a:effectLst/>
          </p:spPr>
          <p:txBody>
            <a:bodyPr wrap="none">
              <a:spAutoFit/>
            </a:bodyPr>
            <a:lstStyle/>
            <a:p>
              <a:r>
                <a:rPr lang="en-US" b="1">
                  <a:solidFill>
                    <a:srgbClr val="000000"/>
                  </a:solidFill>
                </a:rPr>
                <a:t>30 Clusters</a:t>
              </a:r>
            </a:p>
          </p:txBody>
        </p:sp>
        <p:sp>
          <p:nvSpPr>
            <p:cNvPr id="1366046" name="Oval 30"/>
            <p:cNvSpPr>
              <a:spLocks noChangeArrowheads="1"/>
            </p:cNvSpPr>
            <p:nvPr/>
          </p:nvSpPr>
          <p:spPr bwMode="auto">
            <a:xfrm>
              <a:off x="5751513" y="476250"/>
              <a:ext cx="152400" cy="152400"/>
            </a:xfrm>
            <a:prstGeom prst="ellipse">
              <a:avLst/>
            </a:prstGeom>
            <a:solidFill>
              <a:srgbClr val="000000"/>
            </a:solidFill>
            <a:ln w="9525" algn="ctr">
              <a:noFill/>
              <a:round/>
              <a:headEnd/>
              <a:tailEnd/>
            </a:ln>
            <a:effectLst/>
          </p:spPr>
          <p:txBody>
            <a:bodyPr wrap="none" anchor="ctr">
              <a:spAutoFit/>
            </a:bodyPr>
            <a:lstStyle/>
            <a:p>
              <a:endParaRPr lang="en-US"/>
            </a:p>
          </p:txBody>
        </p:sp>
        <p:sp>
          <p:nvSpPr>
            <p:cNvPr id="1366047" name="Oval 31"/>
            <p:cNvSpPr>
              <a:spLocks noChangeArrowheads="1"/>
            </p:cNvSpPr>
            <p:nvPr/>
          </p:nvSpPr>
          <p:spPr bwMode="auto">
            <a:xfrm>
              <a:off x="7191375" y="333375"/>
              <a:ext cx="152400" cy="152400"/>
            </a:xfrm>
            <a:prstGeom prst="ellipse">
              <a:avLst/>
            </a:prstGeom>
            <a:solidFill>
              <a:srgbClr val="000000"/>
            </a:solidFill>
            <a:ln w="9525" algn="ctr">
              <a:noFill/>
              <a:round/>
              <a:headEnd/>
              <a:tailEnd/>
            </a:ln>
            <a:effectLst/>
          </p:spPr>
          <p:txBody>
            <a:bodyPr wrap="none" anchor="ctr">
              <a:spAutoFit/>
            </a:bodyPr>
            <a:lstStyle/>
            <a:p>
              <a:endParaRPr lang="en-US"/>
            </a:p>
          </p:txBody>
        </p:sp>
        <p:sp>
          <p:nvSpPr>
            <p:cNvPr id="1366048" name="Oval 32"/>
            <p:cNvSpPr>
              <a:spLocks noChangeArrowheads="1"/>
            </p:cNvSpPr>
            <p:nvPr/>
          </p:nvSpPr>
          <p:spPr bwMode="auto">
            <a:xfrm>
              <a:off x="8235950" y="1089025"/>
              <a:ext cx="152400" cy="152400"/>
            </a:xfrm>
            <a:prstGeom prst="ellipse">
              <a:avLst/>
            </a:prstGeom>
            <a:solidFill>
              <a:srgbClr val="000000"/>
            </a:solidFill>
            <a:ln w="9525" algn="ctr">
              <a:noFill/>
              <a:round/>
              <a:headEnd/>
              <a:tailEnd/>
            </a:ln>
            <a:effectLst/>
          </p:spPr>
          <p:txBody>
            <a:bodyPr wrap="none" anchor="ctr">
              <a:spAutoFit/>
            </a:bodyPr>
            <a:lstStyle/>
            <a:p>
              <a:endParaRPr lang="en-US"/>
            </a:p>
          </p:txBody>
        </p:sp>
        <p:sp>
          <p:nvSpPr>
            <p:cNvPr id="1366049" name="Oval 33"/>
            <p:cNvSpPr>
              <a:spLocks noChangeArrowheads="1"/>
            </p:cNvSpPr>
            <p:nvPr/>
          </p:nvSpPr>
          <p:spPr bwMode="auto">
            <a:xfrm>
              <a:off x="6840538" y="4473575"/>
              <a:ext cx="152400" cy="152400"/>
            </a:xfrm>
            <a:prstGeom prst="ellipse">
              <a:avLst/>
            </a:prstGeom>
            <a:solidFill>
              <a:srgbClr val="000000"/>
            </a:solidFill>
            <a:ln w="9525" algn="ctr">
              <a:noFill/>
              <a:round/>
              <a:headEnd/>
              <a:tailEnd/>
            </a:ln>
            <a:effectLst/>
          </p:spPr>
          <p:txBody>
            <a:bodyPr wrap="none" anchor="ctr">
              <a:spAutoFit/>
            </a:bodyPr>
            <a:lstStyle/>
            <a:p>
              <a:endParaRPr lang="en-US"/>
            </a:p>
          </p:txBody>
        </p:sp>
        <p:sp>
          <p:nvSpPr>
            <p:cNvPr id="1366050" name="Oval 34"/>
            <p:cNvSpPr>
              <a:spLocks noChangeArrowheads="1"/>
            </p:cNvSpPr>
            <p:nvPr/>
          </p:nvSpPr>
          <p:spPr bwMode="auto">
            <a:xfrm>
              <a:off x="7559675" y="5589588"/>
              <a:ext cx="152400" cy="152400"/>
            </a:xfrm>
            <a:prstGeom prst="ellipse">
              <a:avLst/>
            </a:prstGeom>
            <a:solidFill>
              <a:srgbClr val="000000"/>
            </a:solidFill>
            <a:ln w="9525" algn="ctr">
              <a:noFill/>
              <a:round/>
              <a:headEnd/>
              <a:tailEnd/>
            </a:ln>
            <a:effectLst/>
          </p:spPr>
          <p:txBody>
            <a:bodyPr wrap="none" anchor="ctr">
              <a:spAutoFit/>
            </a:bodyPr>
            <a:lstStyle/>
            <a:p>
              <a:endParaRPr lang="en-US"/>
            </a:p>
          </p:txBody>
        </p:sp>
        <p:sp>
          <p:nvSpPr>
            <p:cNvPr id="1366051" name="Oval 35"/>
            <p:cNvSpPr>
              <a:spLocks noChangeArrowheads="1"/>
            </p:cNvSpPr>
            <p:nvPr/>
          </p:nvSpPr>
          <p:spPr bwMode="auto">
            <a:xfrm>
              <a:off x="8316913" y="4257675"/>
              <a:ext cx="152400" cy="152400"/>
            </a:xfrm>
            <a:prstGeom prst="ellipse">
              <a:avLst/>
            </a:prstGeom>
            <a:solidFill>
              <a:srgbClr val="000000"/>
            </a:solidFill>
            <a:ln w="9525" algn="ctr">
              <a:noFill/>
              <a:round/>
              <a:headEnd/>
              <a:tailEnd/>
            </a:ln>
            <a:effectLst/>
          </p:spPr>
          <p:txBody>
            <a:bodyPr wrap="none" anchor="ctr">
              <a:spAutoFit/>
            </a:bodyPr>
            <a:lstStyle/>
            <a:p>
              <a:endParaRPr lang="en-US"/>
            </a:p>
          </p:txBody>
        </p:sp>
        <p:sp>
          <p:nvSpPr>
            <p:cNvPr id="1366052" name="Oval 36"/>
            <p:cNvSpPr>
              <a:spLocks noChangeArrowheads="1"/>
            </p:cNvSpPr>
            <p:nvPr/>
          </p:nvSpPr>
          <p:spPr bwMode="auto">
            <a:xfrm>
              <a:off x="8164513" y="2808288"/>
              <a:ext cx="152400" cy="152400"/>
            </a:xfrm>
            <a:prstGeom prst="ellipse">
              <a:avLst/>
            </a:prstGeom>
            <a:solidFill>
              <a:srgbClr val="000000"/>
            </a:solidFill>
            <a:ln w="9525" algn="ctr">
              <a:noFill/>
              <a:round/>
              <a:headEnd/>
              <a:tailEnd/>
            </a:ln>
            <a:effectLst/>
          </p:spPr>
          <p:txBody>
            <a:bodyPr wrap="none" anchor="ctr">
              <a:spAutoFit/>
            </a:bodyPr>
            <a:lstStyle/>
            <a:p>
              <a:endParaRPr lang="en-US"/>
            </a:p>
          </p:txBody>
        </p:sp>
        <p:sp>
          <p:nvSpPr>
            <p:cNvPr id="1366053" name="Oval 37"/>
            <p:cNvSpPr>
              <a:spLocks noChangeArrowheads="1"/>
            </p:cNvSpPr>
            <p:nvPr/>
          </p:nvSpPr>
          <p:spPr bwMode="auto">
            <a:xfrm>
              <a:off x="5724525" y="3897313"/>
              <a:ext cx="152400" cy="152400"/>
            </a:xfrm>
            <a:prstGeom prst="ellipse">
              <a:avLst/>
            </a:prstGeom>
            <a:solidFill>
              <a:srgbClr val="000000"/>
            </a:solidFill>
            <a:ln w="9525" algn="ctr">
              <a:noFill/>
              <a:round/>
              <a:headEnd/>
              <a:tailEnd/>
            </a:ln>
            <a:effectLst/>
          </p:spPr>
          <p:txBody>
            <a:bodyPr wrap="none" anchor="ctr">
              <a:spAutoFit/>
            </a:bodyPr>
            <a:lstStyle/>
            <a:p>
              <a:endParaRPr lang="en-US"/>
            </a:p>
          </p:txBody>
        </p:sp>
        <p:sp>
          <p:nvSpPr>
            <p:cNvPr id="1366054" name="Oval 38"/>
            <p:cNvSpPr>
              <a:spLocks noChangeArrowheads="1"/>
            </p:cNvSpPr>
            <p:nvPr/>
          </p:nvSpPr>
          <p:spPr bwMode="auto">
            <a:xfrm>
              <a:off x="7083425" y="3068638"/>
              <a:ext cx="152400" cy="152400"/>
            </a:xfrm>
            <a:prstGeom prst="ellipse">
              <a:avLst/>
            </a:prstGeom>
            <a:solidFill>
              <a:srgbClr val="000000"/>
            </a:solidFill>
            <a:ln w="9525" algn="ctr">
              <a:noFill/>
              <a:round/>
              <a:headEnd/>
              <a:tailEnd/>
            </a:ln>
            <a:effectLst/>
          </p:spPr>
          <p:txBody>
            <a:bodyPr anchor="ctr">
              <a:spAutoFit/>
            </a:bodyPr>
            <a:lstStyle/>
            <a:p>
              <a:endParaRPr lang="en-US"/>
            </a:p>
          </p:txBody>
        </p:sp>
        <p:sp>
          <p:nvSpPr>
            <p:cNvPr id="1366055" name="Oval 39"/>
            <p:cNvSpPr>
              <a:spLocks noChangeArrowheads="1"/>
            </p:cNvSpPr>
            <p:nvPr/>
          </p:nvSpPr>
          <p:spPr bwMode="auto">
            <a:xfrm>
              <a:off x="5580063" y="6096000"/>
              <a:ext cx="152400" cy="152400"/>
            </a:xfrm>
            <a:prstGeom prst="ellipse">
              <a:avLst/>
            </a:prstGeom>
            <a:solidFill>
              <a:srgbClr val="000000"/>
            </a:solidFill>
            <a:ln w="9525" algn="ctr">
              <a:noFill/>
              <a:round/>
              <a:headEnd/>
              <a:tailEnd/>
            </a:ln>
            <a:effectLst/>
          </p:spPr>
          <p:txBody>
            <a:bodyPr wrap="none" anchor="ctr">
              <a:spAutoFit/>
            </a:bodyPr>
            <a:lstStyle/>
            <a:p>
              <a:endParaRPr lang="en-US"/>
            </a:p>
          </p:txBody>
        </p:sp>
        <p:pic>
          <p:nvPicPr>
            <p:cNvPr id="1366061" name="Picture 45"/>
            <p:cNvPicPr>
              <a:picLocks noChangeAspect="1" noChangeArrowheads="1"/>
            </p:cNvPicPr>
            <p:nvPr/>
          </p:nvPicPr>
          <p:blipFill>
            <a:blip r:embed="rId4" cstate="print"/>
            <a:srcRect l="25165" t="10388" r="16765" b="3612"/>
            <a:stretch>
              <a:fillRect/>
            </a:stretch>
          </p:blipFill>
          <p:spPr bwMode="auto">
            <a:xfrm>
              <a:off x="0" y="0"/>
              <a:ext cx="5275263" cy="6858000"/>
            </a:xfrm>
            <a:prstGeom prst="rect">
              <a:avLst/>
            </a:prstGeom>
            <a:noFill/>
            <a:ln w="9525" algn="ctr">
              <a:noFill/>
              <a:miter lim="800000"/>
              <a:headEnd/>
              <a:tailEnd/>
            </a:ln>
            <a:effectLst/>
          </p:spPr>
        </p:pic>
        <p:sp>
          <p:nvSpPr>
            <p:cNvPr id="1366018" name="Text Box 2"/>
            <p:cNvSpPr txBox="1">
              <a:spLocks noChangeArrowheads="1"/>
            </p:cNvSpPr>
            <p:nvPr/>
          </p:nvSpPr>
          <p:spPr bwMode="auto">
            <a:xfrm>
              <a:off x="152400" y="2971800"/>
              <a:ext cx="946150" cy="366713"/>
            </a:xfrm>
            <a:prstGeom prst="rect">
              <a:avLst/>
            </a:prstGeom>
            <a:solidFill>
              <a:schemeClr val="bg1"/>
            </a:solidFill>
            <a:ln w="9525" algn="ctr">
              <a:noFill/>
              <a:miter lim="800000"/>
              <a:headEnd/>
              <a:tailEnd/>
            </a:ln>
            <a:effectLst/>
          </p:spPr>
          <p:txBody>
            <a:bodyPr wrap="none">
              <a:spAutoFit/>
            </a:bodyPr>
            <a:lstStyle/>
            <a:p>
              <a:r>
                <a:rPr lang="en-US" b="1" dirty="0">
                  <a:solidFill>
                    <a:srgbClr val="00FF00"/>
                  </a:solidFill>
                </a:rPr>
                <a:t>Renters</a:t>
              </a:r>
            </a:p>
          </p:txBody>
        </p:sp>
        <p:sp>
          <p:nvSpPr>
            <p:cNvPr id="1366041" name="Text Box 25"/>
            <p:cNvSpPr txBox="1">
              <a:spLocks noChangeArrowheads="1"/>
            </p:cNvSpPr>
            <p:nvPr/>
          </p:nvSpPr>
          <p:spPr bwMode="auto">
            <a:xfrm>
              <a:off x="228600" y="1371600"/>
              <a:ext cx="742950" cy="366713"/>
            </a:xfrm>
            <a:prstGeom prst="rect">
              <a:avLst/>
            </a:prstGeom>
            <a:solidFill>
              <a:schemeClr val="bg1"/>
            </a:solidFill>
            <a:ln w="9525" algn="ctr">
              <a:noFill/>
              <a:miter lim="800000"/>
              <a:headEnd/>
              <a:tailEnd/>
            </a:ln>
            <a:effectLst/>
          </p:spPr>
          <p:txBody>
            <a:bodyPr wrap="none">
              <a:spAutoFit/>
            </a:bodyPr>
            <a:lstStyle/>
            <a:p>
              <a:r>
                <a:rPr lang="en-US" b="1" dirty="0">
                  <a:solidFill>
                    <a:srgbClr val="FF0000"/>
                  </a:solidFill>
                </a:rPr>
                <a:t>Asian</a:t>
              </a:r>
            </a:p>
          </p:txBody>
        </p:sp>
        <p:sp>
          <p:nvSpPr>
            <p:cNvPr id="1366042" name="Text Box 26"/>
            <p:cNvSpPr txBox="1">
              <a:spLocks noChangeArrowheads="1"/>
            </p:cNvSpPr>
            <p:nvPr/>
          </p:nvSpPr>
          <p:spPr bwMode="auto">
            <a:xfrm>
              <a:off x="152400" y="1905000"/>
              <a:ext cx="1047750" cy="366713"/>
            </a:xfrm>
            <a:prstGeom prst="rect">
              <a:avLst/>
            </a:prstGeom>
            <a:solidFill>
              <a:schemeClr val="bg1"/>
            </a:solidFill>
            <a:ln w="9525" algn="ctr">
              <a:noFill/>
              <a:miter lim="800000"/>
              <a:headEnd/>
              <a:tailEnd/>
            </a:ln>
            <a:effectLst/>
          </p:spPr>
          <p:txBody>
            <a:bodyPr wrap="none">
              <a:spAutoFit/>
            </a:bodyPr>
            <a:lstStyle/>
            <a:p>
              <a:r>
                <a:rPr lang="en-US" b="1" dirty="0">
                  <a:solidFill>
                    <a:srgbClr val="3333FF"/>
                  </a:solidFill>
                </a:rPr>
                <a:t>Hispanic</a:t>
              </a:r>
            </a:p>
          </p:txBody>
        </p:sp>
        <p:sp>
          <p:nvSpPr>
            <p:cNvPr id="1366043" name="Text Box 27"/>
            <p:cNvSpPr txBox="1">
              <a:spLocks noChangeArrowheads="1"/>
            </p:cNvSpPr>
            <p:nvPr/>
          </p:nvSpPr>
          <p:spPr bwMode="auto">
            <a:xfrm>
              <a:off x="247650" y="304800"/>
              <a:ext cx="704850" cy="366713"/>
            </a:xfrm>
            <a:prstGeom prst="rect">
              <a:avLst/>
            </a:prstGeom>
            <a:solidFill>
              <a:srgbClr val="000000"/>
            </a:solidFill>
            <a:ln w="9525" algn="ctr">
              <a:noFill/>
              <a:miter lim="800000"/>
              <a:headEnd/>
              <a:tailEnd/>
            </a:ln>
            <a:effectLst/>
          </p:spPr>
          <p:txBody>
            <a:bodyPr wrap="none">
              <a:spAutoFit/>
            </a:bodyPr>
            <a:lstStyle/>
            <a:p>
              <a:r>
                <a:rPr lang="en-US" b="1">
                  <a:solidFill>
                    <a:srgbClr val="FFFF00"/>
                  </a:solidFill>
                </a:rPr>
                <a:t>Total</a:t>
              </a:r>
            </a:p>
          </p:txBody>
        </p:sp>
        <p:sp>
          <p:nvSpPr>
            <p:cNvPr id="1366056" name="Text Box 40"/>
            <p:cNvSpPr txBox="1">
              <a:spLocks noChangeArrowheads="1"/>
            </p:cNvSpPr>
            <p:nvPr/>
          </p:nvSpPr>
          <p:spPr bwMode="auto">
            <a:xfrm>
              <a:off x="107950" y="6491288"/>
              <a:ext cx="1224822" cy="400536"/>
            </a:xfrm>
            <a:prstGeom prst="rect">
              <a:avLst/>
            </a:prstGeom>
            <a:solidFill>
              <a:schemeClr val="bg1"/>
            </a:solidFill>
            <a:ln w="9525" algn="ctr">
              <a:noFill/>
              <a:miter lim="800000"/>
              <a:headEnd/>
              <a:tailEnd/>
            </a:ln>
            <a:effectLst/>
          </p:spPr>
          <p:txBody>
            <a:bodyPr wrap="none">
              <a:spAutoFit/>
            </a:bodyPr>
            <a:lstStyle/>
            <a:p>
              <a:r>
                <a:rPr lang="en-US" b="1" dirty="0"/>
                <a:t>30 Clusters</a:t>
              </a:r>
            </a:p>
          </p:txBody>
        </p:sp>
        <p:sp>
          <p:nvSpPr>
            <p:cNvPr id="1366057" name="Text Box 41"/>
            <p:cNvSpPr txBox="1">
              <a:spLocks noChangeArrowheads="1"/>
            </p:cNvSpPr>
            <p:nvPr/>
          </p:nvSpPr>
          <p:spPr bwMode="auto">
            <a:xfrm>
              <a:off x="7753350" y="6492240"/>
              <a:ext cx="1224822" cy="400536"/>
            </a:xfrm>
            <a:prstGeom prst="rect">
              <a:avLst/>
            </a:prstGeom>
            <a:solidFill>
              <a:schemeClr val="bg1"/>
            </a:solidFill>
            <a:ln w="9525" algn="ctr">
              <a:noFill/>
              <a:miter lim="800000"/>
              <a:headEnd/>
              <a:tailEnd/>
            </a:ln>
            <a:effectLst/>
          </p:spPr>
          <p:txBody>
            <a:bodyPr wrap="none">
              <a:spAutoFit/>
            </a:bodyPr>
            <a:lstStyle/>
            <a:p>
              <a:r>
                <a:rPr lang="en-US" b="1" dirty="0"/>
                <a:t>10 Clusters</a:t>
              </a:r>
            </a:p>
          </p:txBody>
        </p:sp>
        <p:pic>
          <p:nvPicPr>
            <p:cNvPr id="1366059" name="Picture 43"/>
            <p:cNvPicPr>
              <a:picLocks noChangeAspect="1" noChangeArrowheads="1"/>
            </p:cNvPicPr>
            <p:nvPr/>
          </p:nvPicPr>
          <p:blipFill>
            <a:blip r:embed="rId5" cstate="print"/>
            <a:srcRect l="23994" t="4813" r="66386" b="82701"/>
            <a:stretch>
              <a:fillRect/>
            </a:stretch>
          </p:blipFill>
          <p:spPr bwMode="auto">
            <a:xfrm>
              <a:off x="8315325" y="5265738"/>
              <a:ext cx="828675" cy="936625"/>
            </a:xfrm>
            <a:prstGeom prst="rect">
              <a:avLst/>
            </a:prstGeom>
            <a:noFill/>
            <a:ln w="9525" algn="ctr">
              <a:noFill/>
              <a:miter lim="800000"/>
              <a:headEnd/>
              <a:tailEnd/>
            </a:ln>
            <a:effectLst/>
          </p:spPr>
        </p:pic>
        <p:sp>
          <p:nvSpPr>
            <p:cNvPr id="1366064" name="Text Box 48"/>
            <p:cNvSpPr txBox="1">
              <a:spLocks noChangeArrowheads="1"/>
            </p:cNvSpPr>
            <p:nvPr/>
          </p:nvSpPr>
          <p:spPr bwMode="auto">
            <a:xfrm>
              <a:off x="3311525" y="6338888"/>
              <a:ext cx="2486025" cy="519112"/>
            </a:xfrm>
            <a:prstGeom prst="rect">
              <a:avLst/>
            </a:prstGeom>
            <a:solidFill>
              <a:srgbClr val="000000"/>
            </a:solidFill>
            <a:ln w="9525" algn="ctr">
              <a:noFill/>
              <a:miter lim="800000"/>
              <a:headEnd/>
              <a:tailEnd/>
            </a:ln>
            <a:effectLst/>
          </p:spPr>
          <p:txBody>
            <a:bodyPr wrap="none">
              <a:spAutoFit/>
            </a:bodyPr>
            <a:lstStyle/>
            <a:p>
              <a:r>
                <a:rPr lang="en-US" sz="2800" b="1" dirty="0">
                  <a:solidFill>
                    <a:srgbClr val="FFFF00"/>
                  </a:solidFill>
                </a:rPr>
                <a:t>GIS Clustering</a:t>
              </a:r>
            </a:p>
          </p:txBody>
        </p:sp>
      </p:grpSp>
      <p:sp>
        <p:nvSpPr>
          <p:cNvPr id="28" name="Rectangle 2"/>
          <p:cNvSpPr>
            <a:spLocks noGrp="1" noChangeArrowheads="1"/>
          </p:cNvSpPr>
          <p:nvPr>
            <p:ph type="title" idx="4294967295"/>
          </p:nvPr>
        </p:nvSpPr>
        <p:spPr>
          <a:xfrm>
            <a:off x="685800" y="0"/>
            <a:ext cx="8458200" cy="600075"/>
          </a:xfrm>
        </p:spPr>
        <p:txBody>
          <a:bodyPr>
            <a:normAutofit/>
          </a:bodyPr>
          <a:lstStyle/>
          <a:p>
            <a:r>
              <a:rPr lang="en-US" sz="3200" dirty="0" smtClean="0"/>
              <a:t>Changing resolution of GIS </a:t>
            </a:r>
            <a:r>
              <a:rPr sz="3200" dirty="0" smtClean="0"/>
              <a:t>Clu</a:t>
            </a:r>
            <a:r>
              <a:rPr lang="en-US" sz="3200" dirty="0" smtClean="0"/>
              <a:t>s</a:t>
            </a:r>
            <a:r>
              <a:rPr sz="3200" dirty="0" smtClean="0"/>
              <a:t>tering</a:t>
            </a:r>
            <a:endParaRPr lang="en-US" sz="3200" dirty="0">
              <a:cs typeface="Arial"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0"/>
          <p:cNvPicPr>
            <a:picLocks noChangeAspect="1" noChangeArrowheads="1"/>
          </p:cNvPicPr>
          <p:nvPr/>
        </p:nvPicPr>
        <p:blipFill>
          <a:blip r:embed="rId3" cstate="print"/>
          <a:srcRect l="17377" t="20683" r="6033" b="12595"/>
          <a:stretch>
            <a:fillRect/>
          </a:stretch>
        </p:blipFill>
        <p:spPr bwMode="auto">
          <a:xfrm>
            <a:off x="381000" y="0"/>
            <a:ext cx="8229600" cy="6915150"/>
          </a:xfrm>
          <a:prstGeom prst="rect">
            <a:avLst/>
          </a:prstGeom>
          <a:noFill/>
          <a:ln w="9525">
            <a:noFill/>
            <a:miter lim="800000"/>
            <a:headEnd/>
            <a:tailEnd/>
          </a:ln>
        </p:spPr>
      </p:pic>
      <p:pic>
        <p:nvPicPr>
          <p:cNvPr id="33801" name="Picture 9"/>
          <p:cNvPicPr>
            <a:picLocks noChangeAspect="1" noChangeArrowheads="1"/>
          </p:cNvPicPr>
          <p:nvPr/>
        </p:nvPicPr>
        <p:blipFill>
          <a:blip r:embed="rId4" cstate="print"/>
          <a:srcRect l="17377" t="20683" r="6033" b="12595"/>
          <a:stretch>
            <a:fillRect/>
          </a:stretch>
        </p:blipFill>
        <p:spPr bwMode="auto">
          <a:xfrm>
            <a:off x="381000" y="0"/>
            <a:ext cx="8153400" cy="68516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3801"/>
                                        </p:tgtEl>
                                        <p:attrNameLst>
                                          <p:attrName>style.visibility</p:attrName>
                                        </p:attrNameLst>
                                      </p:cBhvr>
                                      <p:to>
                                        <p:strVal val="visible"/>
                                      </p:to>
                                    </p:set>
                                    <p:anim calcmode="lin" valueType="num">
                                      <p:cBhvr additive="base">
                                        <p:cTn id="7" dur="1000" fill="hold"/>
                                        <p:tgtEl>
                                          <p:spTgt spid="33801"/>
                                        </p:tgtEl>
                                        <p:attrNameLst>
                                          <p:attrName>ppt_x</p:attrName>
                                        </p:attrNameLst>
                                      </p:cBhvr>
                                      <p:tavLst>
                                        <p:tav tm="0">
                                          <p:val>
                                            <p:strVal val="0-#ppt_w/2"/>
                                          </p:val>
                                        </p:tav>
                                        <p:tav tm="100000">
                                          <p:val>
                                            <p:strVal val="#ppt_x"/>
                                          </p:val>
                                        </p:tav>
                                      </p:tavLst>
                                    </p:anim>
                                    <p:anim calcmode="lin" valueType="num">
                                      <p:cBhvr additive="base">
                                        <p:cTn id="8" dur="1000" fill="hold"/>
                                        <p:tgtEl>
                                          <p:spTgt spid="338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Child Obesity Study</a:t>
            </a:r>
            <a:endParaRPr lang="en-US" dirty="0"/>
          </a:p>
        </p:txBody>
      </p:sp>
      <p:sp>
        <p:nvSpPr>
          <p:cNvPr id="5" name="Content Placeholder 4"/>
          <p:cNvSpPr>
            <a:spLocks noGrp="1"/>
          </p:cNvSpPr>
          <p:nvPr>
            <p:ph idx="1"/>
          </p:nvPr>
        </p:nvSpPr>
        <p:spPr>
          <a:xfrm>
            <a:off x="457200" y="1333500"/>
            <a:ext cx="8229600" cy="4525963"/>
          </a:xfrm>
        </p:spPr>
        <p:txBody>
          <a:bodyPr>
            <a:normAutofit/>
          </a:bodyPr>
          <a:lstStyle/>
          <a:p>
            <a:r>
              <a:rPr lang="en-US" sz="2800" dirty="0" smtClean="0"/>
              <a:t>Discover environmental factors related with child obesity</a:t>
            </a:r>
          </a:p>
          <a:p>
            <a:r>
              <a:rPr lang="en-US" sz="2800" dirty="0" smtClean="0"/>
              <a:t>About 137,000 Patient records with 8 health-related and 97 environmental factors has been analyzed</a:t>
            </a:r>
            <a:endParaRPr lang="en-US" sz="2800" dirty="0"/>
          </a:p>
        </p:txBody>
      </p:sp>
      <p:sp>
        <p:nvSpPr>
          <p:cNvPr id="4" name="Rectangle 3"/>
          <p:cNvSpPr/>
          <p:nvPr/>
        </p:nvSpPr>
        <p:spPr>
          <a:xfrm>
            <a:off x="457200" y="3223013"/>
            <a:ext cx="1600200" cy="457200"/>
          </a:xfrm>
          <a:prstGeom prst="rect">
            <a:avLst/>
          </a:prstGeom>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lIns="91435" tIns="45718" rIns="91435" bIns="45718" rtlCol="0" anchor="ctr"/>
          <a:lstStyle/>
          <a:p>
            <a:pPr algn="ctr"/>
            <a:r>
              <a:rPr lang="en-US" dirty="0" smtClean="0"/>
              <a:t>Health data</a:t>
            </a:r>
            <a:endParaRPr lang="en-US" dirty="0"/>
          </a:p>
        </p:txBody>
      </p:sp>
      <p:sp>
        <p:nvSpPr>
          <p:cNvPr id="6" name="Rectangle 5"/>
          <p:cNvSpPr/>
          <p:nvPr/>
        </p:nvSpPr>
        <p:spPr>
          <a:xfrm>
            <a:off x="2133600" y="3223013"/>
            <a:ext cx="1981200" cy="457200"/>
          </a:xfrm>
          <a:prstGeom prst="rect">
            <a:avLst/>
          </a:prstGeom>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lIns="91435" tIns="45718" rIns="91435" bIns="45718" rtlCol="0" anchor="ctr"/>
          <a:lstStyle/>
          <a:p>
            <a:pPr algn="ctr"/>
            <a:r>
              <a:rPr lang="en-US" dirty="0" smtClean="0"/>
              <a:t>Environment data</a:t>
            </a:r>
            <a:endParaRPr lang="en-US" dirty="0"/>
          </a:p>
        </p:txBody>
      </p:sp>
      <p:sp>
        <p:nvSpPr>
          <p:cNvPr id="7" name="Rectangle 6"/>
          <p:cNvSpPr/>
          <p:nvPr/>
        </p:nvSpPr>
        <p:spPr>
          <a:xfrm>
            <a:off x="457200" y="3680213"/>
            <a:ext cx="1600200" cy="1905000"/>
          </a:xfrm>
          <a:prstGeom prst="rect">
            <a:avLst/>
          </a:prstGeom>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91435" tIns="45718" rIns="91435" bIns="45718" rtlCol="0" anchor="ctr"/>
          <a:lstStyle/>
          <a:p>
            <a:pPr algn="ctr"/>
            <a:r>
              <a:rPr lang="en-US" dirty="0" smtClean="0"/>
              <a:t>BMI</a:t>
            </a:r>
          </a:p>
          <a:p>
            <a:pPr algn="ctr"/>
            <a:r>
              <a:rPr lang="en-US" dirty="0" smtClean="0"/>
              <a:t>Blood Pressure</a:t>
            </a:r>
          </a:p>
          <a:p>
            <a:pPr algn="ctr"/>
            <a:r>
              <a:rPr lang="en-US" dirty="0" smtClean="0"/>
              <a:t>Weight</a:t>
            </a:r>
          </a:p>
          <a:p>
            <a:pPr algn="ctr"/>
            <a:r>
              <a:rPr lang="en-US" dirty="0" smtClean="0"/>
              <a:t>Height</a:t>
            </a:r>
          </a:p>
          <a:p>
            <a:pPr algn="ctr"/>
            <a:r>
              <a:rPr lang="en-US" dirty="0" smtClean="0"/>
              <a:t>…</a:t>
            </a:r>
            <a:endParaRPr lang="en-US" dirty="0"/>
          </a:p>
        </p:txBody>
      </p:sp>
      <p:sp>
        <p:nvSpPr>
          <p:cNvPr id="8" name="Rectangle 7"/>
          <p:cNvSpPr/>
          <p:nvPr/>
        </p:nvSpPr>
        <p:spPr>
          <a:xfrm>
            <a:off x="2133600" y="3680213"/>
            <a:ext cx="1981200" cy="1905000"/>
          </a:xfrm>
          <a:prstGeom prst="rect">
            <a:avLst/>
          </a:prstGeom>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91435" tIns="45718" rIns="91435" bIns="45718" rtlCol="0" anchor="ctr"/>
          <a:lstStyle/>
          <a:p>
            <a:pPr algn="ctr"/>
            <a:r>
              <a:rPr lang="en-US" dirty="0" smtClean="0"/>
              <a:t>Greenness</a:t>
            </a:r>
          </a:p>
          <a:p>
            <a:pPr algn="ctr"/>
            <a:r>
              <a:rPr lang="en-US" dirty="0" smtClean="0"/>
              <a:t>Neighborhood</a:t>
            </a:r>
          </a:p>
          <a:p>
            <a:pPr algn="ctr"/>
            <a:r>
              <a:rPr lang="en-US" dirty="0" smtClean="0"/>
              <a:t>Population</a:t>
            </a:r>
          </a:p>
          <a:p>
            <a:pPr algn="ctr"/>
            <a:r>
              <a:rPr lang="en-US" dirty="0" smtClean="0"/>
              <a:t>Income</a:t>
            </a:r>
          </a:p>
          <a:p>
            <a:pPr algn="ctr"/>
            <a:r>
              <a:rPr lang="en-US" dirty="0" smtClean="0"/>
              <a:t>…</a:t>
            </a:r>
            <a:endParaRPr lang="en-US" dirty="0"/>
          </a:p>
        </p:txBody>
      </p:sp>
      <p:sp>
        <p:nvSpPr>
          <p:cNvPr id="22" name="Rectangle 21"/>
          <p:cNvSpPr/>
          <p:nvPr/>
        </p:nvSpPr>
        <p:spPr>
          <a:xfrm>
            <a:off x="5988149" y="3223013"/>
            <a:ext cx="2209800" cy="685800"/>
          </a:xfrm>
          <a:prstGeom prst="rect">
            <a:avLst/>
          </a:prstGeom>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lIns="91435" tIns="45718" rIns="91435" bIns="45718" rtlCol="0" anchor="ctr"/>
          <a:lstStyle/>
          <a:p>
            <a:pPr algn="ctr"/>
            <a:r>
              <a:rPr lang="en-US" b="1" dirty="0" smtClean="0"/>
              <a:t>Genetic Algorithm</a:t>
            </a:r>
            <a:endParaRPr lang="en-US" b="1" dirty="0"/>
          </a:p>
        </p:txBody>
      </p:sp>
      <p:sp>
        <p:nvSpPr>
          <p:cNvPr id="44040" name="Gear"/>
          <p:cNvSpPr>
            <a:spLocks noEditPoints="1" noChangeArrowheads="1"/>
          </p:cNvSpPr>
          <p:nvPr/>
        </p:nvSpPr>
        <p:spPr bwMode="auto">
          <a:xfrm>
            <a:off x="5181601" y="3070613"/>
            <a:ext cx="882749" cy="840987"/>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outerShdw blurRad="50800" dist="38100" dir="2700000" algn="tl" rotWithShape="0">
              <a:prstClr val="black">
                <a:alpha val="40000"/>
              </a:prstClr>
            </a:outerShdw>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vert="horz" wrap="square" lIns="91435" tIns="45718" rIns="91435" bIns="45718" numCol="1" anchor="t" anchorCtr="0" compatLnSpc="1">
            <a:prstTxWarp prst="textNoShape">
              <a:avLst/>
            </a:prstTxWarp>
            <a:flatTx/>
          </a:bodyPr>
          <a:lstStyle/>
          <a:p>
            <a:endParaRPr lang="en-US"/>
          </a:p>
        </p:txBody>
      </p:sp>
      <p:sp>
        <p:nvSpPr>
          <p:cNvPr id="23" name="Rectangle 22"/>
          <p:cNvSpPr/>
          <p:nvPr/>
        </p:nvSpPr>
        <p:spPr>
          <a:xfrm>
            <a:off x="5988149" y="4058426"/>
            <a:ext cx="2209800" cy="685800"/>
          </a:xfrm>
          <a:prstGeom prst="rect">
            <a:avLst/>
          </a:prstGeom>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lIns="91435" tIns="45718" rIns="91435" bIns="45718" rtlCol="0" anchor="ctr"/>
          <a:lstStyle/>
          <a:p>
            <a:pPr algn="ctr"/>
            <a:r>
              <a:rPr lang="en-US" b="1" dirty="0" smtClean="0"/>
              <a:t>Canonical Correlation Analysis</a:t>
            </a:r>
            <a:endParaRPr lang="en-US" b="1" dirty="0"/>
          </a:p>
        </p:txBody>
      </p:sp>
      <p:sp>
        <p:nvSpPr>
          <p:cNvPr id="24" name="Gear"/>
          <p:cNvSpPr>
            <a:spLocks noEditPoints="1" noChangeArrowheads="1"/>
          </p:cNvSpPr>
          <p:nvPr/>
        </p:nvSpPr>
        <p:spPr bwMode="auto">
          <a:xfrm>
            <a:off x="5181601" y="3906027"/>
            <a:ext cx="882749" cy="840987"/>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outerShdw blurRad="50800" dist="38100" dir="2700000" algn="tl" rotWithShape="0">
              <a:prstClr val="black">
                <a:alpha val="40000"/>
              </a:prstClr>
            </a:outerShdw>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vert="horz" wrap="square" lIns="91435" tIns="45718" rIns="91435" bIns="45718" numCol="1" anchor="t" anchorCtr="0" compatLnSpc="1">
            <a:prstTxWarp prst="textNoShape">
              <a:avLst/>
            </a:prstTxWarp>
            <a:flatTx/>
          </a:bodyPr>
          <a:lstStyle/>
          <a:p>
            <a:endParaRPr lang="en-US"/>
          </a:p>
        </p:txBody>
      </p:sp>
      <p:sp>
        <p:nvSpPr>
          <p:cNvPr id="25" name="Rectangle 24"/>
          <p:cNvSpPr/>
          <p:nvPr/>
        </p:nvSpPr>
        <p:spPr>
          <a:xfrm>
            <a:off x="5988149" y="4899413"/>
            <a:ext cx="2209800" cy="685800"/>
          </a:xfrm>
          <a:prstGeom prst="rect">
            <a:avLst/>
          </a:prstGeom>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lIns="91435" tIns="45718" rIns="91435" bIns="45718" rtlCol="0" anchor="ctr"/>
          <a:lstStyle/>
          <a:p>
            <a:pPr algn="ctr"/>
            <a:r>
              <a:rPr lang="en-US" b="1" dirty="0" smtClean="0"/>
              <a:t>Visualization</a:t>
            </a:r>
            <a:endParaRPr lang="en-US" b="1" dirty="0"/>
          </a:p>
        </p:txBody>
      </p:sp>
      <p:sp>
        <p:nvSpPr>
          <p:cNvPr id="26" name="Gear"/>
          <p:cNvSpPr>
            <a:spLocks noEditPoints="1" noChangeArrowheads="1"/>
          </p:cNvSpPr>
          <p:nvPr/>
        </p:nvSpPr>
        <p:spPr bwMode="auto">
          <a:xfrm>
            <a:off x="5181601" y="4747013"/>
            <a:ext cx="882749" cy="840987"/>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outerShdw blurRad="50800" dist="38100" dir="2700000" algn="tl" rotWithShape="0">
              <a:prstClr val="black">
                <a:alpha val="40000"/>
              </a:prstClr>
            </a:outerShdw>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vert="horz" wrap="square" lIns="91435" tIns="45718" rIns="91435" bIns="45718" numCol="1" anchor="t" anchorCtr="0" compatLnSpc="1">
            <a:prstTxWarp prst="textNoShape">
              <a:avLst/>
            </a:prstTxWarp>
            <a:flatTx/>
          </a:bodyPr>
          <a:lstStyle/>
          <a:p>
            <a:endParaRPr lang="en-US"/>
          </a:p>
        </p:txBody>
      </p:sp>
      <p:sp>
        <p:nvSpPr>
          <p:cNvPr id="28" name="Curved Right Arrow 27"/>
          <p:cNvSpPr/>
          <p:nvPr/>
        </p:nvSpPr>
        <p:spPr>
          <a:xfrm flipH="1" flipV="1">
            <a:off x="8305800" y="3451613"/>
            <a:ext cx="533400" cy="1905000"/>
          </a:xfrm>
          <a:prstGeom prst="curvedRightArrow">
            <a:avLst/>
          </a:prstGeom>
        </p:spPr>
        <p:style>
          <a:lnRef idx="0">
            <a:schemeClr val="accent1"/>
          </a:lnRef>
          <a:fillRef idx="3">
            <a:schemeClr val="accent1"/>
          </a:fillRef>
          <a:effectRef idx="3">
            <a:schemeClr val="accent1"/>
          </a:effectRef>
          <a:fontRef idx="minor">
            <a:schemeClr val="lt1"/>
          </a:fontRef>
        </p:style>
        <p:txBody>
          <a:bodyPr lIns="91435" tIns="45718" rIns="91435" bIns="45718" rtlCol="0" anchor="ctr"/>
          <a:lstStyle/>
          <a:p>
            <a:pPr algn="ctr"/>
            <a:endParaRPr lang="en-US">
              <a:solidFill>
                <a:schemeClr val="tx1"/>
              </a:solidFill>
            </a:endParaRPr>
          </a:p>
        </p:txBody>
      </p:sp>
      <p:sp>
        <p:nvSpPr>
          <p:cNvPr id="29" name="Right Arrow 28"/>
          <p:cNvSpPr/>
          <p:nvPr/>
        </p:nvSpPr>
        <p:spPr>
          <a:xfrm>
            <a:off x="4267200" y="3985013"/>
            <a:ext cx="838200" cy="685800"/>
          </a:xfrm>
          <a:prstGeom prst="rightArrow">
            <a:avLst/>
          </a:prstGeom>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lIns="91435" tIns="45718" rIns="91435" bIns="45718" rtlCol="0" anchor="ctr"/>
          <a:lstStyle/>
          <a:p>
            <a:pPr algn="ctr"/>
            <a:endParaRPr lang="en-US"/>
          </a:p>
        </p:txBody>
      </p:sp>
      <p:sp>
        <p:nvSpPr>
          <p:cNvPr id="16" name="Down Arrow 15"/>
          <p:cNvSpPr/>
          <p:nvPr/>
        </p:nvSpPr>
        <p:spPr>
          <a:xfrm>
            <a:off x="6705600" y="3911600"/>
            <a:ext cx="609600" cy="152400"/>
          </a:xfrm>
          <a:prstGeom prst="downArrow">
            <a:avLst/>
          </a:prstGeom>
        </p:spPr>
        <p:style>
          <a:lnRef idx="0">
            <a:schemeClr val="accent1"/>
          </a:lnRef>
          <a:fillRef idx="3">
            <a:schemeClr val="accent1"/>
          </a:fillRef>
          <a:effectRef idx="3">
            <a:schemeClr val="accent1"/>
          </a:effectRef>
          <a:fontRef idx="minor">
            <a:schemeClr val="lt1"/>
          </a:fontRef>
        </p:style>
        <p:txBody>
          <a:bodyPr lIns="91435" tIns="45718" rIns="91435" bIns="45718" rtlCol="0" anchor="ctr"/>
          <a:lstStyle/>
          <a:p>
            <a:pPr algn="ctr"/>
            <a:endParaRPr lang="en-US"/>
          </a:p>
        </p:txBody>
      </p:sp>
      <p:sp>
        <p:nvSpPr>
          <p:cNvPr id="17" name="Down Arrow 16"/>
          <p:cNvSpPr/>
          <p:nvPr/>
        </p:nvSpPr>
        <p:spPr>
          <a:xfrm>
            <a:off x="6705600" y="4749800"/>
            <a:ext cx="609600" cy="152400"/>
          </a:xfrm>
          <a:prstGeom prst="downArrow">
            <a:avLst/>
          </a:prstGeom>
        </p:spPr>
        <p:style>
          <a:lnRef idx="0">
            <a:schemeClr val="accent1"/>
          </a:lnRef>
          <a:fillRef idx="3">
            <a:schemeClr val="accent1"/>
          </a:fillRef>
          <a:effectRef idx="3">
            <a:schemeClr val="accent1"/>
          </a:effectRef>
          <a:fontRef idx="minor">
            <a:schemeClr val="lt1"/>
          </a:fontRef>
        </p:style>
        <p:txBody>
          <a:bodyPr lIns="91435" tIns="45718" rIns="91435" bIns="45718" rtlCol="0" anchor="ctr"/>
          <a:lstStyle/>
          <a:p>
            <a:pPr algn="ctr"/>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1026" name="Picture 2" descr="F:\WeightedPatientMDSEnvPC0.png"/>
          <p:cNvPicPr>
            <a:picLocks noChangeAspect="1" noChangeArrowheads="1"/>
          </p:cNvPicPr>
          <p:nvPr/>
        </p:nvPicPr>
        <p:blipFill>
          <a:blip r:embed="rId3" cstate="print"/>
          <a:srcRect/>
          <a:stretch>
            <a:fillRect/>
          </a:stretch>
        </p:blipFill>
        <p:spPr bwMode="auto">
          <a:xfrm>
            <a:off x="0" y="-26030"/>
            <a:ext cx="9144000" cy="6884030"/>
          </a:xfrm>
          <a:prstGeom prst="rect">
            <a:avLst/>
          </a:prstGeom>
          <a:noFill/>
        </p:spPr>
      </p:pic>
      <p:sp>
        <p:nvSpPr>
          <p:cNvPr id="5" name="Content Placeholder 4"/>
          <p:cNvSpPr>
            <a:spLocks noGrp="1"/>
          </p:cNvSpPr>
          <p:nvPr>
            <p:ph idx="1"/>
          </p:nvPr>
        </p:nvSpPr>
        <p:spPr>
          <a:xfrm>
            <a:off x="228600" y="5257800"/>
            <a:ext cx="8229600" cy="1600200"/>
          </a:xfrm>
        </p:spPr>
        <p:txBody>
          <a:bodyPr>
            <a:normAutofit fontScale="70000" lnSpcReduction="20000"/>
          </a:bodyPr>
          <a:lstStyle/>
          <a:p>
            <a:r>
              <a:rPr lang="en-US" dirty="0" smtClean="0">
                <a:solidFill>
                  <a:schemeClr val="bg1"/>
                </a:solidFill>
              </a:rPr>
              <a:t>MDS of 635 Census Blocks with 97 Environmental Properties</a:t>
            </a:r>
          </a:p>
          <a:p>
            <a:r>
              <a:rPr lang="en-US" dirty="0" smtClean="0">
                <a:solidFill>
                  <a:schemeClr val="bg1"/>
                </a:solidFill>
              </a:rPr>
              <a:t>Shows expected Correlation with Principal Component – color varies from greenish to reddish as projection of leading eigenvector changes value</a:t>
            </a:r>
          </a:p>
          <a:p>
            <a:r>
              <a:rPr lang="en-US" dirty="0" smtClean="0">
                <a:solidFill>
                  <a:schemeClr val="bg1"/>
                </a:solidFill>
              </a:rPr>
              <a:t>Ten color bins used</a:t>
            </a:r>
            <a:endParaRPr lang="en-US" dirty="0">
              <a:solidFill>
                <a:schemeClr val="bg1"/>
              </a:solidFill>
            </a:endParaRPr>
          </a:p>
        </p:txBody>
      </p:sp>
      <p:sp>
        <p:nvSpPr>
          <p:cNvPr id="6" name="TextBox 5"/>
          <p:cNvSpPr txBox="1"/>
          <p:nvPr/>
        </p:nvSpPr>
        <p:spPr>
          <a:xfrm>
            <a:off x="1143000" y="533400"/>
            <a:ext cx="5147884" cy="1384995"/>
          </a:xfrm>
          <a:prstGeom prst="rect">
            <a:avLst/>
          </a:prstGeom>
          <a:noFill/>
        </p:spPr>
        <p:txBody>
          <a:bodyPr wrap="none" rtlCol="0">
            <a:spAutoFit/>
          </a:bodyPr>
          <a:lstStyle/>
          <a:p>
            <a:pPr algn="l" rtl="0"/>
            <a:r>
              <a:rPr lang="en-US" sz="2800" kern="1200" dirty="0" smtClean="0">
                <a:solidFill>
                  <a:prstClr val="white"/>
                </a:solidFill>
                <a:latin typeface="Calibri"/>
                <a:ea typeface="+mn-ea"/>
                <a:cs typeface="+mn-cs"/>
              </a:rPr>
              <a:t>Apply MDS to Patient Record Data</a:t>
            </a:r>
          </a:p>
          <a:p>
            <a:pPr algn="l" rtl="0"/>
            <a:r>
              <a:rPr lang="en-US" sz="2800" dirty="0" smtClean="0">
                <a:solidFill>
                  <a:prstClr val="white"/>
                </a:solidFill>
                <a:latin typeface="Calibri"/>
              </a:rPr>
              <a:t>and correlation to GIS properties</a:t>
            </a:r>
          </a:p>
          <a:p>
            <a:pPr algn="l" rtl="0"/>
            <a:r>
              <a:rPr lang="en-US" sz="2800" kern="1200" dirty="0" smtClean="0">
                <a:solidFill>
                  <a:prstClr val="white"/>
                </a:solidFill>
                <a:latin typeface="Calibri"/>
                <a:ea typeface="+mn-ea"/>
                <a:cs typeface="+mn-cs"/>
              </a:rPr>
              <a:t>MDS </a:t>
            </a:r>
            <a:r>
              <a:rPr lang="en-US" sz="2800" kern="1200" dirty="0">
                <a:solidFill>
                  <a:prstClr val="white"/>
                </a:solidFill>
                <a:latin typeface="Calibri"/>
                <a:ea typeface="+mn-ea"/>
                <a:cs typeface="+mn-cs"/>
              </a:rPr>
              <a:t>and </a:t>
            </a:r>
            <a:r>
              <a:rPr lang="en-US" sz="2800" kern="1200" dirty="0" smtClean="0">
                <a:solidFill>
                  <a:prstClr val="white"/>
                </a:solidFill>
                <a:latin typeface="Calibri"/>
                <a:ea typeface="+mn-ea"/>
                <a:cs typeface="+mn-cs"/>
              </a:rPr>
              <a:t>Primary PCA Vector</a:t>
            </a:r>
            <a:endParaRPr lang="en-US" sz="2800" kern="1200" dirty="0">
              <a:solidFill>
                <a:prstClr val="white"/>
              </a:solidFill>
              <a:latin typeface="Calibri"/>
              <a:ea typeface="+mn-ea"/>
              <a:cs typeface="+mn-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0" y="-76200"/>
            <a:ext cx="9144000" cy="838200"/>
          </a:xfrm>
        </p:spPr>
        <p:txBody>
          <a:bodyPr/>
          <a:lstStyle/>
          <a:p>
            <a:r>
              <a:rPr lang="en-US" sz="3600" dirty="0" smtClean="0"/>
              <a:t>Clouds as Cost Effective Data Centers</a:t>
            </a:r>
          </a:p>
        </p:txBody>
      </p:sp>
      <p:sp>
        <p:nvSpPr>
          <p:cNvPr id="4" name="Slide Number Placeholder 3"/>
          <p:cNvSpPr>
            <a:spLocks noGrp="1"/>
          </p:cNvSpPr>
          <p:nvPr>
            <p:ph type="sldNum" sz="quarter" idx="12"/>
          </p:nvPr>
        </p:nvSpPr>
        <p:spPr/>
        <p:txBody>
          <a:bodyPr/>
          <a:lstStyle/>
          <a:p>
            <a:pPr algn="r" rtl="0" fontAlgn="base">
              <a:spcBef>
                <a:spcPct val="0"/>
              </a:spcBef>
              <a:spcAft>
                <a:spcPct val="0"/>
              </a:spcAft>
              <a:defRPr/>
            </a:pPr>
            <a:fld id="{6FCC8C1C-C7DF-4071-8522-5AB5116975BF}"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4</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pic>
        <p:nvPicPr>
          <p:cNvPr id="273410" name="Picture 2"/>
          <p:cNvPicPr>
            <a:picLocks noChangeAspect="1" noChangeArrowheads="1"/>
          </p:cNvPicPr>
          <p:nvPr/>
        </p:nvPicPr>
        <p:blipFill>
          <a:blip r:embed="rId3" cstate="print"/>
          <a:srcRect/>
          <a:stretch>
            <a:fillRect/>
          </a:stretch>
        </p:blipFill>
        <p:spPr bwMode="auto">
          <a:xfrm>
            <a:off x="6629400" y="3167825"/>
            <a:ext cx="2514600" cy="3690175"/>
          </a:xfrm>
          <a:prstGeom prst="rect">
            <a:avLst/>
          </a:prstGeom>
          <a:noFill/>
          <a:ln w="9525">
            <a:noFill/>
            <a:miter lim="800000"/>
            <a:headEnd/>
            <a:tailEnd/>
          </a:ln>
          <a:effectLst/>
        </p:spPr>
      </p:pic>
      <p:pic>
        <p:nvPicPr>
          <p:cNvPr id="273411" name="Picture 3"/>
          <p:cNvPicPr>
            <a:picLocks noChangeAspect="1" noChangeArrowheads="1"/>
          </p:cNvPicPr>
          <p:nvPr/>
        </p:nvPicPr>
        <p:blipFill>
          <a:blip r:embed="rId4" cstate="print"/>
          <a:srcRect/>
          <a:stretch>
            <a:fillRect/>
          </a:stretch>
        </p:blipFill>
        <p:spPr bwMode="auto">
          <a:xfrm>
            <a:off x="0" y="3153707"/>
            <a:ext cx="6400800" cy="3704293"/>
          </a:xfrm>
          <a:prstGeom prst="rect">
            <a:avLst/>
          </a:prstGeom>
          <a:noFill/>
          <a:ln w="9525">
            <a:noFill/>
            <a:miter lim="800000"/>
            <a:headEnd/>
            <a:tailEnd/>
          </a:ln>
          <a:effectLst/>
        </p:spPr>
      </p:pic>
      <p:sp>
        <p:nvSpPr>
          <p:cNvPr id="64515" name="Content Placeholder 2"/>
          <p:cNvSpPr>
            <a:spLocks noGrp="1"/>
          </p:cNvSpPr>
          <p:nvPr>
            <p:ph idx="1"/>
          </p:nvPr>
        </p:nvSpPr>
        <p:spPr>
          <a:xfrm>
            <a:off x="0" y="457200"/>
            <a:ext cx="8991600" cy="2590800"/>
          </a:xfrm>
        </p:spPr>
        <p:txBody>
          <a:bodyPr/>
          <a:lstStyle/>
          <a:p>
            <a:r>
              <a:rPr lang="en-US" sz="2400" dirty="0" smtClean="0"/>
              <a:t>             Builds giant data centers with 100,000’s of computers; ~ 200</a:t>
            </a:r>
            <a:br>
              <a:rPr lang="en-US" sz="2400" dirty="0" smtClean="0"/>
            </a:br>
            <a:r>
              <a:rPr lang="en-US" sz="2400" dirty="0" smtClean="0"/>
              <a:t>        -1000 to a shipping container with Internet access</a:t>
            </a:r>
          </a:p>
          <a:p>
            <a:r>
              <a:rPr lang="en-US" sz="2400" dirty="0" smtClean="0"/>
              <a:t>“Microsoft will cram between 150 and 220 shipping containers filled with data center gear into a new 500,000 square foot Chicago facility. This move marks the most significant, public use of the shipping container systems popularized by the likes of Sun Microsystems and </a:t>
            </a:r>
            <a:r>
              <a:rPr lang="en-US" sz="2400" dirty="0" err="1" smtClean="0"/>
              <a:t>Rackable</a:t>
            </a:r>
            <a:r>
              <a:rPr lang="en-US" sz="2400" dirty="0" smtClean="0"/>
              <a:t> Systems to date.”</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4" name="Picture 2" descr="C:\Documents and Settings\Geoffrey Fox\Desktop\ZZZURGENT\CCA-MDS Pics\PatientMDSR9cc_v_0.png"/>
          <p:cNvPicPr>
            <a:picLocks noChangeAspect="1" noChangeArrowheads="1"/>
          </p:cNvPicPr>
          <p:nvPr/>
        </p:nvPicPr>
        <p:blipFill>
          <a:blip r:embed="rId3" cstate="print"/>
          <a:srcRect t="4819" r="10004"/>
          <a:stretch>
            <a:fillRect/>
          </a:stretch>
        </p:blipFill>
        <p:spPr bwMode="auto">
          <a:xfrm>
            <a:off x="0" y="0"/>
            <a:ext cx="9144000" cy="6751178"/>
          </a:xfrm>
          <a:prstGeom prst="rect">
            <a:avLst/>
          </a:prstGeom>
          <a:noFill/>
        </p:spPr>
      </p:pic>
      <p:sp>
        <p:nvSpPr>
          <p:cNvPr id="4" name="Title 3"/>
          <p:cNvSpPr>
            <a:spLocks noGrp="1"/>
          </p:cNvSpPr>
          <p:nvPr>
            <p:ph type="title"/>
          </p:nvPr>
        </p:nvSpPr>
        <p:spPr/>
        <p:txBody>
          <a:bodyPr/>
          <a:lstStyle/>
          <a:p>
            <a:endParaRPr lang="en-US"/>
          </a:p>
        </p:txBody>
      </p:sp>
      <p:sp>
        <p:nvSpPr>
          <p:cNvPr id="5" name="Content Placeholder 4"/>
          <p:cNvSpPr>
            <a:spLocks noGrp="1"/>
          </p:cNvSpPr>
          <p:nvPr>
            <p:ph idx="1"/>
          </p:nvPr>
        </p:nvSpPr>
        <p:spPr>
          <a:xfrm>
            <a:off x="152400" y="5715000"/>
            <a:ext cx="8229600" cy="990600"/>
          </a:xfrm>
        </p:spPr>
        <p:txBody>
          <a:bodyPr>
            <a:normAutofit fontScale="62500" lnSpcReduction="20000"/>
          </a:bodyPr>
          <a:lstStyle/>
          <a:p>
            <a:r>
              <a:rPr lang="en-US" dirty="0" smtClean="0">
                <a:solidFill>
                  <a:schemeClr val="bg1"/>
                </a:solidFill>
              </a:rPr>
              <a:t>MDS of 635 Census Blocks with 97 Environmental Properties</a:t>
            </a:r>
          </a:p>
          <a:p>
            <a:r>
              <a:rPr lang="en-US" dirty="0" smtClean="0">
                <a:solidFill>
                  <a:schemeClr val="bg1"/>
                </a:solidFill>
              </a:rPr>
              <a:t>Color varies from greenish to reddish as projection on Patient vector varies</a:t>
            </a:r>
          </a:p>
          <a:p>
            <a:r>
              <a:rPr lang="en-US" dirty="0" smtClean="0">
                <a:solidFill>
                  <a:schemeClr val="bg1"/>
                </a:solidFill>
              </a:rPr>
              <a:t>Ten color bins used</a:t>
            </a:r>
            <a:endParaRPr lang="en-US" dirty="0">
              <a:solidFill>
                <a:schemeClr val="bg1"/>
              </a:solidFill>
            </a:endParaRPr>
          </a:p>
        </p:txBody>
      </p:sp>
      <p:sp>
        <p:nvSpPr>
          <p:cNvPr id="6" name="TextBox 5"/>
          <p:cNvSpPr txBox="1"/>
          <p:nvPr/>
        </p:nvSpPr>
        <p:spPr>
          <a:xfrm>
            <a:off x="304800" y="0"/>
            <a:ext cx="5147884" cy="1384995"/>
          </a:xfrm>
          <a:prstGeom prst="rect">
            <a:avLst/>
          </a:prstGeom>
          <a:noFill/>
        </p:spPr>
        <p:txBody>
          <a:bodyPr wrap="none" rtlCol="0">
            <a:spAutoFit/>
          </a:bodyPr>
          <a:lstStyle/>
          <a:p>
            <a:pPr algn="l" rtl="0"/>
            <a:r>
              <a:rPr lang="en-US" sz="2800" kern="1200" dirty="0" smtClean="0">
                <a:solidFill>
                  <a:prstClr val="white"/>
                </a:solidFill>
                <a:latin typeface="Calibri"/>
                <a:ea typeface="+mn-ea"/>
                <a:cs typeface="+mn-cs"/>
              </a:rPr>
              <a:t>Apply MDS to Patient Record Data</a:t>
            </a:r>
          </a:p>
          <a:p>
            <a:pPr algn="l" rtl="0"/>
            <a:r>
              <a:rPr lang="en-US" sz="2800" dirty="0" smtClean="0">
                <a:solidFill>
                  <a:prstClr val="white"/>
                </a:solidFill>
                <a:latin typeface="Calibri"/>
              </a:rPr>
              <a:t>and correlation of GIS properties</a:t>
            </a:r>
          </a:p>
          <a:p>
            <a:pPr algn="l" rtl="0"/>
            <a:r>
              <a:rPr lang="en-US" sz="2800" kern="1200" dirty="0" smtClean="0">
                <a:solidFill>
                  <a:prstClr val="white"/>
                </a:solidFill>
                <a:latin typeface="Calibri"/>
                <a:ea typeface="+mn-ea"/>
                <a:cs typeface="+mn-cs"/>
              </a:rPr>
              <a:t>MDS </a:t>
            </a:r>
            <a:r>
              <a:rPr lang="en-US" sz="2800" kern="1200" dirty="0">
                <a:solidFill>
                  <a:prstClr val="white"/>
                </a:solidFill>
                <a:latin typeface="Calibri"/>
                <a:ea typeface="+mn-ea"/>
                <a:cs typeface="+mn-cs"/>
              </a:rPr>
              <a:t>and </a:t>
            </a:r>
            <a:r>
              <a:rPr lang="en-US" sz="2800" kern="1200" dirty="0" smtClean="0">
                <a:solidFill>
                  <a:prstClr val="white"/>
                </a:solidFill>
                <a:latin typeface="Calibri"/>
                <a:ea typeface="+mn-ea"/>
                <a:cs typeface="+mn-cs"/>
              </a:rPr>
              <a:t>Patient Data</a:t>
            </a:r>
            <a:endParaRPr lang="en-US" sz="2800" kern="1200" dirty="0">
              <a:solidFill>
                <a:prstClr val="white"/>
              </a:solidFill>
              <a:latin typeface="Calibri"/>
              <a:ea typeface="+mn-ea"/>
              <a:cs typeface="+mn-cs"/>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7" name="Picture 0" descr="cca_correlation.png"/>
          <p:cNvPicPr>
            <a:picLocks noChangeAspect="1" noChangeArrowheads="1"/>
          </p:cNvPicPr>
          <p:nvPr/>
        </p:nvPicPr>
        <p:blipFill>
          <a:blip r:embed="rId3" cstate="print"/>
          <a:srcRect/>
          <a:stretch>
            <a:fillRect/>
          </a:stretch>
        </p:blipFill>
        <p:spPr bwMode="auto">
          <a:xfrm>
            <a:off x="2133600" y="914400"/>
            <a:ext cx="4572000" cy="4845303"/>
          </a:xfrm>
          <a:prstGeom prst="rect">
            <a:avLst/>
          </a:prstGeom>
          <a:noFill/>
          <a:ln w="9525">
            <a:noFill/>
            <a:miter lim="800000"/>
            <a:headEnd/>
            <a:tailEnd/>
          </a:ln>
        </p:spPr>
      </p:pic>
      <p:sp>
        <p:nvSpPr>
          <p:cNvPr id="8" name="TextBox 7"/>
          <p:cNvSpPr txBox="1"/>
          <p:nvPr/>
        </p:nvSpPr>
        <p:spPr>
          <a:xfrm>
            <a:off x="0" y="5791200"/>
            <a:ext cx="8763000" cy="830993"/>
          </a:xfrm>
          <a:prstGeom prst="rect">
            <a:avLst/>
          </a:prstGeom>
          <a:noFill/>
        </p:spPr>
        <p:txBody>
          <a:bodyPr wrap="square" lIns="91435" tIns="45718" rIns="91435" bIns="45718" rtlCol="0">
            <a:spAutoFit/>
          </a:bodyPr>
          <a:lstStyle/>
          <a:p>
            <a:r>
              <a:rPr lang="en-US" sz="2400" dirty="0" smtClean="0"/>
              <a:t>The </a:t>
            </a:r>
            <a:r>
              <a:rPr lang="en-US" sz="2400" dirty="0"/>
              <a:t>plot of the first pair of canonical variables for 635 Census </a:t>
            </a:r>
            <a:r>
              <a:rPr lang="en-US" sz="2400" dirty="0" smtClean="0"/>
              <a:t>Blocks compared to patient records </a:t>
            </a:r>
            <a:endParaRPr lang="en-US" sz="2400" dirty="0"/>
          </a:p>
        </p:txBody>
      </p:sp>
      <p:sp>
        <p:nvSpPr>
          <p:cNvPr id="9" name="Title 1"/>
          <p:cNvSpPr txBox="1">
            <a:spLocks/>
          </p:cNvSpPr>
          <p:nvPr/>
        </p:nvSpPr>
        <p:spPr>
          <a:xfrm>
            <a:off x="0" y="0"/>
            <a:ext cx="9144000" cy="889000"/>
          </a:xfrm>
          <a:prstGeom prst="rect">
            <a:avLst/>
          </a:prstGeom>
        </p:spPr>
        <p:txBody>
          <a:bodyPr lIns="64008" tIns="32004" rIns="64008" bIns="32004"/>
          <a:lstStyle/>
          <a:p>
            <a:pPr lvl="0" algn="ctr">
              <a:spcBef>
                <a:spcPct val="0"/>
              </a:spcBef>
            </a:pPr>
            <a:r>
              <a:rPr lang="en-US" sz="3100" dirty="0" smtClean="0">
                <a:latin typeface="+mj-lt"/>
                <a:ea typeface="+mj-ea"/>
                <a:cs typeface="+mj-cs"/>
              </a:rPr>
              <a:t>Canonical Correlation Analysis </a:t>
            </a:r>
            <a:br>
              <a:rPr lang="en-US" sz="3100" dirty="0" smtClean="0">
                <a:latin typeface="+mj-lt"/>
                <a:ea typeface="+mj-ea"/>
                <a:cs typeface="+mj-cs"/>
              </a:rPr>
            </a:br>
            <a:r>
              <a:rPr lang="en-US" sz="3100" dirty="0" smtClean="0">
                <a:latin typeface="+mj-lt"/>
                <a:ea typeface="+mj-ea"/>
                <a:cs typeface="+mj-cs"/>
              </a:rPr>
              <a:t>and Multidimensional Scaling</a:t>
            </a:r>
            <a:endParaRPr lang="en-US" sz="3100" dirty="0">
              <a:latin typeface="+mj-lt"/>
              <a:ea typeface="+mj-ea"/>
              <a:cs typeface="+mj-cs"/>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8229600" cy="1143000"/>
          </a:xfrm>
        </p:spPr>
        <p:txBody>
          <a:bodyPr>
            <a:normAutofit/>
          </a:bodyPr>
          <a:lstStyle/>
          <a:p>
            <a:r>
              <a:rPr lang="en-US" dirty="0" smtClean="0"/>
              <a:t>“Chemical Information System CIS”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26 million </a:t>
            </a:r>
            <a:r>
              <a:rPr lang="en-US" dirty="0" err="1" smtClean="0"/>
              <a:t>PubChem</a:t>
            </a:r>
            <a:r>
              <a:rPr lang="en-US" dirty="0" smtClean="0"/>
              <a:t> compounds with 166 features</a:t>
            </a:r>
          </a:p>
          <a:p>
            <a:pPr lvl="1"/>
            <a:r>
              <a:rPr lang="en-US" dirty="0" smtClean="0"/>
              <a:t>Drug discovery</a:t>
            </a:r>
          </a:p>
          <a:p>
            <a:pPr lvl="1"/>
            <a:r>
              <a:rPr lang="en-US" dirty="0" smtClean="0"/>
              <a:t>Bioassay </a:t>
            </a:r>
          </a:p>
          <a:p>
            <a:r>
              <a:rPr lang="en-US" dirty="0" smtClean="0"/>
              <a:t>3D visualization for data exploration/mining</a:t>
            </a:r>
          </a:p>
          <a:p>
            <a:pPr lvl="1"/>
            <a:r>
              <a:rPr lang="en-US" dirty="0" smtClean="0"/>
              <a:t>Mapping by MDS</a:t>
            </a:r>
            <a:r>
              <a:rPr lang="en-US" spc="-150" dirty="0" smtClean="0"/>
              <a:t>(Multi-dimensional Scaling)</a:t>
            </a:r>
            <a:r>
              <a:rPr lang="en-US" dirty="0" smtClean="0"/>
              <a:t> and </a:t>
            </a:r>
            <a:br>
              <a:rPr lang="en-US" dirty="0" smtClean="0"/>
            </a:br>
            <a:r>
              <a:rPr lang="en-US" dirty="0" smtClean="0"/>
              <a:t>GTM</a:t>
            </a:r>
            <a:r>
              <a:rPr lang="en-US" spc="-150" dirty="0" smtClean="0"/>
              <a:t>(Generative Topographic Mapping)</a:t>
            </a:r>
          </a:p>
          <a:p>
            <a:pPr lvl="1"/>
            <a:r>
              <a:rPr lang="en-US" dirty="0" smtClean="0"/>
              <a:t>Interactive visualization tool </a:t>
            </a:r>
            <a:r>
              <a:rPr lang="en-US" dirty="0" err="1" smtClean="0">
                <a:solidFill>
                  <a:srgbClr val="990033"/>
                </a:solidFill>
              </a:rPr>
              <a:t>PlotViz</a:t>
            </a:r>
            <a:endParaRPr lang="en-US" dirty="0" smtClean="0">
              <a:solidFill>
                <a:srgbClr val="990033"/>
              </a:solidFill>
            </a:endParaRPr>
          </a:p>
          <a:p>
            <a:pPr lvl="1"/>
            <a:r>
              <a:rPr lang="en-US" dirty="0" smtClean="0"/>
              <a:t>Browse related chemicals in same way GIS expresses locality</a:t>
            </a:r>
          </a:p>
          <a:p>
            <a:r>
              <a:rPr lang="en-US" dirty="0" smtClean="0"/>
              <a:t>Note that here we can use GTM (better version of SOM) or PCA</a:t>
            </a:r>
          </a:p>
          <a:p>
            <a:r>
              <a:rPr lang="en-US" dirty="0" smtClean="0"/>
              <a:t>Bioinformatics has no vectors so MDS attractive there</a:t>
            </a:r>
          </a:p>
          <a:p>
            <a:pPr lvl="1"/>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srcRect r="4954"/>
          <a:stretch>
            <a:fillRect/>
          </a:stretch>
        </p:blipFill>
        <p:spPr bwMode="auto">
          <a:xfrm>
            <a:off x="142874" y="1333500"/>
            <a:ext cx="3514725" cy="4393407"/>
          </a:xfrm>
          <a:prstGeom prst="rect">
            <a:avLst/>
          </a:prstGeom>
          <a:ln>
            <a:noFill/>
          </a:ln>
          <a:effectLst>
            <a:softEdge rad="112500"/>
          </a:effectLst>
        </p:spPr>
      </p:pic>
      <p:pic>
        <p:nvPicPr>
          <p:cNvPr id="1030" name="Picture 6"/>
          <p:cNvPicPr>
            <a:picLocks noChangeAspect="1" noChangeArrowheads="1"/>
          </p:cNvPicPr>
          <p:nvPr/>
        </p:nvPicPr>
        <p:blipFill>
          <a:blip r:embed="rId4" cstate="print"/>
          <a:srcRect t="1230" r="8571" b="1537"/>
          <a:stretch>
            <a:fillRect/>
          </a:stretch>
        </p:blipFill>
        <p:spPr bwMode="auto">
          <a:xfrm>
            <a:off x="3524250" y="1333500"/>
            <a:ext cx="3562350" cy="4393407"/>
          </a:xfrm>
          <a:prstGeom prst="rect">
            <a:avLst/>
          </a:prstGeom>
          <a:ln>
            <a:noFill/>
          </a:ln>
          <a:effectLst>
            <a:softEdge rad="112500"/>
          </a:effectLst>
        </p:spPr>
      </p:pic>
      <p:sp>
        <p:nvSpPr>
          <p:cNvPr id="2" name="Title 1"/>
          <p:cNvSpPr>
            <a:spLocks noGrp="1"/>
          </p:cNvSpPr>
          <p:nvPr>
            <p:ph type="title"/>
          </p:nvPr>
        </p:nvSpPr>
        <p:spPr/>
        <p:txBody>
          <a:bodyPr/>
          <a:lstStyle/>
          <a:p>
            <a:r>
              <a:rPr lang="en-US" dirty="0" smtClean="0"/>
              <a:t>MDS/GTM for 100K </a:t>
            </a:r>
            <a:r>
              <a:rPr lang="en-US" dirty="0" err="1" smtClean="0"/>
              <a:t>PubChem</a:t>
            </a:r>
            <a:endParaRPr lang="en-US" dirty="0"/>
          </a:p>
        </p:txBody>
      </p:sp>
      <p:sp>
        <p:nvSpPr>
          <p:cNvPr id="7" name="Rectangle 6"/>
          <p:cNvSpPr/>
          <p:nvPr/>
        </p:nvSpPr>
        <p:spPr>
          <a:xfrm>
            <a:off x="4533900" y="5842000"/>
            <a:ext cx="1752600" cy="457200"/>
          </a:xfrm>
          <a:prstGeom prst="rect">
            <a:avLst/>
          </a:prstGeom>
        </p:spPr>
        <p:style>
          <a:lnRef idx="0">
            <a:schemeClr val="accent1"/>
          </a:lnRef>
          <a:fillRef idx="3">
            <a:schemeClr val="accent1"/>
          </a:fillRef>
          <a:effectRef idx="3">
            <a:schemeClr val="accent1"/>
          </a:effectRef>
          <a:fontRef idx="minor">
            <a:schemeClr val="lt1"/>
          </a:fontRef>
        </p:style>
        <p:txBody>
          <a:bodyPr lIns="91435" tIns="45718" rIns="91435" bIns="45718" rtlCol="0" anchor="ctr"/>
          <a:lstStyle/>
          <a:p>
            <a:pPr algn="ctr"/>
            <a:r>
              <a:rPr lang="en-US" dirty="0" smtClean="0"/>
              <a:t>GTM</a:t>
            </a:r>
            <a:endParaRPr lang="en-US" dirty="0"/>
          </a:p>
        </p:txBody>
      </p:sp>
      <p:sp>
        <p:nvSpPr>
          <p:cNvPr id="6" name="Rectangle 5"/>
          <p:cNvSpPr/>
          <p:nvPr/>
        </p:nvSpPr>
        <p:spPr>
          <a:xfrm>
            <a:off x="904875" y="5842000"/>
            <a:ext cx="1752600" cy="457200"/>
          </a:xfrm>
          <a:prstGeom prst="rect">
            <a:avLst/>
          </a:prstGeom>
        </p:spPr>
        <p:style>
          <a:lnRef idx="0">
            <a:schemeClr val="accent1"/>
          </a:lnRef>
          <a:fillRef idx="3">
            <a:schemeClr val="accent1"/>
          </a:fillRef>
          <a:effectRef idx="3">
            <a:schemeClr val="accent1"/>
          </a:effectRef>
          <a:fontRef idx="minor">
            <a:schemeClr val="lt1"/>
          </a:fontRef>
        </p:style>
        <p:txBody>
          <a:bodyPr lIns="91435" tIns="45718" rIns="91435" bIns="45718" rtlCol="0" anchor="ctr"/>
          <a:lstStyle/>
          <a:p>
            <a:pPr algn="ctr"/>
            <a:r>
              <a:rPr lang="en-US" b="1" dirty="0" smtClean="0"/>
              <a:t>MDS </a:t>
            </a:r>
            <a:endParaRPr lang="en-US" b="1" dirty="0"/>
          </a:p>
        </p:txBody>
      </p:sp>
      <p:grpSp>
        <p:nvGrpSpPr>
          <p:cNvPr id="3" name="Group 22"/>
          <p:cNvGrpSpPr/>
          <p:nvPr/>
        </p:nvGrpSpPr>
        <p:grpSpPr>
          <a:xfrm>
            <a:off x="7143750" y="2819400"/>
            <a:ext cx="2000250" cy="2290630"/>
            <a:chOff x="11430000" y="3916679"/>
            <a:chExt cx="3200400" cy="2748755"/>
          </a:xfrm>
        </p:grpSpPr>
        <p:sp>
          <p:nvSpPr>
            <p:cNvPr id="16" name="Rectangle 15"/>
            <p:cNvSpPr/>
            <p:nvPr/>
          </p:nvSpPr>
          <p:spPr>
            <a:xfrm>
              <a:off x="11430000" y="4191000"/>
              <a:ext cx="365760" cy="3657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dirty="0">
                <a:solidFill>
                  <a:schemeClr val="tx1"/>
                </a:solidFill>
              </a:endParaRPr>
            </a:p>
          </p:txBody>
        </p:sp>
        <p:sp>
          <p:nvSpPr>
            <p:cNvPr id="17" name="TextBox 16"/>
            <p:cNvSpPr txBox="1"/>
            <p:nvPr/>
          </p:nvSpPr>
          <p:spPr>
            <a:xfrm>
              <a:off x="12161520" y="3916679"/>
              <a:ext cx="2468880" cy="2748755"/>
            </a:xfrm>
            <a:prstGeom prst="rect">
              <a:avLst/>
            </a:prstGeom>
            <a:noFill/>
          </p:spPr>
          <p:txBody>
            <a:bodyPr wrap="square" lIns="130622" tIns="65311" rIns="130622" bIns="65311" rtlCol="0">
              <a:spAutoFit/>
            </a:bodyPr>
            <a:lstStyle/>
            <a:p>
              <a:pPr>
                <a:lnSpc>
                  <a:spcPct val="150000"/>
                </a:lnSpc>
              </a:pPr>
              <a:r>
                <a:rPr lang="en-US" sz="2400" dirty="0" smtClean="0"/>
                <a:t>&gt; 300 </a:t>
              </a:r>
            </a:p>
            <a:p>
              <a:pPr>
                <a:lnSpc>
                  <a:spcPct val="150000"/>
                </a:lnSpc>
              </a:pPr>
              <a:r>
                <a:rPr lang="en-US" sz="2400" dirty="0" smtClean="0"/>
                <a:t>200 ~ 300</a:t>
              </a:r>
            </a:p>
            <a:p>
              <a:pPr>
                <a:lnSpc>
                  <a:spcPct val="150000"/>
                </a:lnSpc>
              </a:pPr>
              <a:r>
                <a:rPr lang="en-US" sz="2400" dirty="0" smtClean="0"/>
                <a:t>100 ~ 200</a:t>
              </a:r>
            </a:p>
            <a:p>
              <a:pPr>
                <a:lnSpc>
                  <a:spcPct val="150000"/>
                </a:lnSpc>
              </a:pPr>
              <a:r>
                <a:rPr lang="en-US" sz="2400" dirty="0" smtClean="0"/>
                <a:t>&lt; 100</a:t>
              </a:r>
              <a:endParaRPr lang="en-US" sz="2400" dirty="0"/>
            </a:p>
          </p:txBody>
        </p:sp>
        <p:sp>
          <p:nvSpPr>
            <p:cNvPr id="18" name="Rectangle 17"/>
            <p:cNvSpPr/>
            <p:nvPr/>
          </p:nvSpPr>
          <p:spPr>
            <a:xfrm>
              <a:off x="11430000" y="4831644"/>
              <a:ext cx="365760" cy="36576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solidFill>
                  <a:schemeClr val="tx1"/>
                </a:solidFill>
              </a:endParaRPr>
            </a:p>
          </p:txBody>
        </p:sp>
        <p:sp>
          <p:nvSpPr>
            <p:cNvPr id="19" name="Rectangle 18"/>
            <p:cNvSpPr/>
            <p:nvPr/>
          </p:nvSpPr>
          <p:spPr>
            <a:xfrm>
              <a:off x="11430000" y="6138333"/>
              <a:ext cx="365760" cy="36576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solidFill>
                  <a:schemeClr val="tx1"/>
                </a:solidFill>
              </a:endParaRPr>
            </a:p>
          </p:txBody>
        </p:sp>
        <p:sp>
          <p:nvSpPr>
            <p:cNvPr id="20" name="Rectangle 19"/>
            <p:cNvSpPr/>
            <p:nvPr/>
          </p:nvSpPr>
          <p:spPr>
            <a:xfrm>
              <a:off x="11430000" y="5486400"/>
              <a:ext cx="365760" cy="36576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solidFill>
                  <a:schemeClr val="tx1"/>
                </a:solidFill>
              </a:endParaRPr>
            </a:p>
          </p:txBody>
        </p:sp>
      </p:grpSp>
      <p:sp>
        <p:nvSpPr>
          <p:cNvPr id="22" name="TextBox 21"/>
          <p:cNvSpPr txBox="1"/>
          <p:nvPr/>
        </p:nvSpPr>
        <p:spPr>
          <a:xfrm>
            <a:off x="7048500" y="1841500"/>
            <a:ext cx="1809750" cy="1107992"/>
          </a:xfrm>
          <a:prstGeom prst="rect">
            <a:avLst/>
          </a:prstGeom>
          <a:noFill/>
        </p:spPr>
        <p:txBody>
          <a:bodyPr wrap="square" lIns="91435" tIns="45718" rIns="91435" bIns="45718" rtlCol="0">
            <a:spAutoFit/>
          </a:bodyPr>
          <a:lstStyle/>
          <a:p>
            <a:r>
              <a:rPr lang="en-US" sz="2200" b="1" dirty="0" smtClean="0"/>
              <a:t>Number of Activity Results</a:t>
            </a:r>
            <a:endParaRPr lang="en-US" sz="2200" b="1"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1143000"/>
          </a:xfrm>
        </p:spPr>
        <p:txBody>
          <a:bodyPr>
            <a:normAutofit fontScale="90000"/>
          </a:bodyPr>
          <a:lstStyle/>
          <a:p>
            <a:r>
              <a:rPr lang="en-US" dirty="0" smtClean="0"/>
              <a:t>Dryad versus MPI for Smith Waterman</a:t>
            </a:r>
            <a:endParaRPr lang="en-US" dirty="0"/>
          </a:p>
        </p:txBody>
      </p:sp>
      <p:pic>
        <p:nvPicPr>
          <p:cNvPr id="5" name="Picture 4"/>
          <p:cNvPicPr/>
          <p:nvPr/>
        </p:nvPicPr>
        <p:blipFill>
          <a:blip r:embed="rId3" cstate="print"/>
          <a:srcRect/>
          <a:stretch>
            <a:fillRect/>
          </a:stretch>
        </p:blipFill>
        <p:spPr bwMode="auto">
          <a:xfrm>
            <a:off x="457200" y="1143000"/>
            <a:ext cx="8534400" cy="4876800"/>
          </a:xfrm>
          <a:prstGeom prst="rect">
            <a:avLst/>
          </a:prstGeom>
          <a:noFill/>
          <a:ln w="9525">
            <a:noFill/>
            <a:miter lim="800000"/>
            <a:headEnd/>
            <a:tailEnd/>
          </a:ln>
        </p:spPr>
      </p:pic>
      <p:sp>
        <p:nvSpPr>
          <p:cNvPr id="7" name="TextBox 6"/>
          <p:cNvSpPr txBox="1"/>
          <p:nvPr/>
        </p:nvSpPr>
        <p:spPr>
          <a:xfrm>
            <a:off x="1828800" y="6096000"/>
            <a:ext cx="2840393" cy="461665"/>
          </a:xfrm>
          <a:prstGeom prst="rect">
            <a:avLst/>
          </a:prstGeom>
          <a:noFill/>
        </p:spPr>
        <p:txBody>
          <a:bodyPr wrap="none" rtlCol="0">
            <a:spAutoFit/>
          </a:bodyPr>
          <a:lstStyle/>
          <a:p>
            <a:r>
              <a:rPr lang="en-US" sz="2400" b="1" dirty="0" smtClean="0"/>
              <a:t>Flat is perfect scaling</a:t>
            </a:r>
            <a:endParaRPr lang="en-US" sz="2400" b="1"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200" dirty="0" smtClean="0"/>
              <a:t>Hadoop/Dryad Comparison</a:t>
            </a:r>
            <a:br>
              <a:rPr lang="en-US" sz="3200" dirty="0" smtClean="0"/>
            </a:br>
            <a:r>
              <a:rPr lang="en-US" sz="3200" dirty="0" smtClean="0"/>
              <a:t>Inhomogeneous Data I</a:t>
            </a:r>
            <a:endParaRPr lang="en-US" sz="3200" dirty="0"/>
          </a:p>
        </p:txBody>
      </p:sp>
      <p:sp>
        <p:nvSpPr>
          <p:cNvPr id="5" name="TextBox 4"/>
          <p:cNvSpPr txBox="1"/>
          <p:nvPr/>
        </p:nvSpPr>
        <p:spPr>
          <a:xfrm>
            <a:off x="152400" y="6248400"/>
            <a:ext cx="8627042" cy="369332"/>
          </a:xfrm>
          <a:prstGeom prst="rect">
            <a:avLst/>
          </a:prstGeom>
          <a:noFill/>
        </p:spPr>
        <p:txBody>
          <a:bodyPr wrap="none" rtlCol="0">
            <a:spAutoFit/>
          </a:bodyPr>
          <a:lstStyle/>
          <a:p>
            <a:r>
              <a:rPr lang="en-US" b="1" dirty="0" smtClean="0"/>
              <a:t>Dryad with Windows HPCS compared to Hadoop with Linux RHEL on </a:t>
            </a:r>
            <a:r>
              <a:rPr lang="en-US" b="1" dirty="0" err="1" smtClean="0"/>
              <a:t>Idataplex</a:t>
            </a:r>
            <a:r>
              <a:rPr lang="en-US" b="1" dirty="0" smtClean="0"/>
              <a:t> (32 nodes)</a:t>
            </a:r>
            <a:endParaRPr lang="en-US" b="1" dirty="0"/>
          </a:p>
        </p:txBody>
      </p:sp>
      <p:graphicFrame>
        <p:nvGraphicFramePr>
          <p:cNvPr id="6" name="Chart 5"/>
          <p:cNvGraphicFramePr/>
          <p:nvPr/>
        </p:nvGraphicFramePr>
        <p:xfrm>
          <a:off x="1066800" y="801469"/>
          <a:ext cx="68580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381000" y="5486400"/>
            <a:ext cx="8305800" cy="707886"/>
          </a:xfrm>
          <a:prstGeom prst="rect">
            <a:avLst/>
          </a:prstGeom>
        </p:spPr>
        <p:txBody>
          <a:bodyPr wrap="square">
            <a:spAutoFit/>
          </a:bodyPr>
          <a:lstStyle/>
          <a:p>
            <a:r>
              <a:rPr lang="en-US" sz="2000" b="1" dirty="0" smtClean="0"/>
              <a:t>Inhomogeneity of data does not have a significant effect when the sequence lengths are randomly distributed</a:t>
            </a:r>
            <a:endParaRPr lang="en-US" sz="2000" b="1"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8229600" cy="1143000"/>
          </a:xfrm>
        </p:spPr>
        <p:txBody>
          <a:bodyPr>
            <a:normAutofit fontScale="90000"/>
          </a:bodyPr>
          <a:lstStyle/>
          <a:p>
            <a:r>
              <a:rPr lang="en-US" dirty="0" smtClean="0"/>
              <a:t>Hadoop VM Performance Degradation</a:t>
            </a:r>
            <a:endParaRPr lang="en-US" dirty="0"/>
          </a:p>
        </p:txBody>
      </p:sp>
      <p:sp>
        <p:nvSpPr>
          <p:cNvPr id="3" name="Content Placeholder 2"/>
          <p:cNvSpPr>
            <a:spLocks noGrp="1"/>
          </p:cNvSpPr>
          <p:nvPr>
            <p:ph idx="1"/>
          </p:nvPr>
        </p:nvSpPr>
        <p:spPr>
          <a:xfrm>
            <a:off x="152400" y="5791200"/>
            <a:ext cx="8229600" cy="868363"/>
          </a:xfrm>
        </p:spPr>
        <p:txBody>
          <a:bodyPr/>
          <a:lstStyle/>
          <a:p>
            <a:r>
              <a:rPr lang="en-US" dirty="0" smtClean="0"/>
              <a:t>15.3% Degradation at largest data set size</a:t>
            </a:r>
            <a:endParaRPr lang="en-US" dirty="0"/>
          </a:p>
        </p:txBody>
      </p:sp>
      <p:graphicFrame>
        <p:nvGraphicFramePr>
          <p:cNvPr id="4" name="Chart 3"/>
          <p:cNvGraphicFramePr/>
          <p:nvPr/>
        </p:nvGraphicFramePr>
        <p:xfrm>
          <a:off x="914400" y="1524000"/>
          <a:ext cx="5867400" cy="4508501"/>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990600" y="1066800"/>
            <a:ext cx="6728189" cy="523220"/>
          </a:xfrm>
          <a:prstGeom prst="rect">
            <a:avLst/>
          </a:prstGeom>
          <a:solidFill>
            <a:schemeClr val="tx1">
              <a:alpha val="55000"/>
            </a:schemeClr>
          </a:solidFill>
          <a:ln>
            <a:solidFill>
              <a:schemeClr val="accent1">
                <a:lumMod val="60000"/>
                <a:lumOff val="40000"/>
              </a:schemeClr>
            </a:solidFill>
          </a:ln>
          <a:effectLst>
            <a:outerShdw blurRad="50800" dist="38100" dir="2700000" algn="tl" rotWithShape="0">
              <a:prstClr val="black">
                <a:alpha val="40000"/>
              </a:prstClr>
            </a:outerShdw>
          </a:effectLst>
        </p:spPr>
        <p:txBody>
          <a:bodyPr wrap="none" rtlCol="0">
            <a:spAutoFit/>
            <a:scene3d>
              <a:camera prst="orthographicFront"/>
              <a:lightRig rig="threePt" dir="t"/>
            </a:scene3d>
            <a:sp3d extrusionH="57150">
              <a:bevelT w="38100" h="38100"/>
            </a:sp3d>
          </a:bodyPr>
          <a:lstStyle/>
          <a:p>
            <a:r>
              <a:rPr lang="en-US" sz="2800" b="1" dirty="0" err="1" smtClean="0">
                <a:solidFill>
                  <a:schemeClr val="bg1"/>
                </a:solidFill>
                <a:effectLst>
                  <a:outerShdw blurRad="38100" dist="38100" dir="2700000" algn="tl">
                    <a:srgbClr val="000000">
                      <a:alpha val="43137"/>
                    </a:srgbClr>
                  </a:outerShdw>
                </a:effectLst>
              </a:rPr>
              <a:t>Perf</a:t>
            </a:r>
            <a:r>
              <a:rPr lang="en-US" sz="2800" b="1" dirty="0" smtClean="0">
                <a:solidFill>
                  <a:schemeClr val="bg1"/>
                </a:solidFill>
                <a:effectLst>
                  <a:outerShdw blurRad="38100" dist="38100" dir="2700000" algn="tl">
                    <a:srgbClr val="000000">
                      <a:alpha val="43137"/>
                    </a:srgbClr>
                  </a:outerShdw>
                </a:effectLst>
              </a:rPr>
              <a:t>. Degradation = (</a:t>
            </a:r>
            <a:r>
              <a:rPr lang="en-US" sz="2800" b="1" dirty="0" err="1" smtClean="0">
                <a:solidFill>
                  <a:schemeClr val="bg1"/>
                </a:solidFill>
                <a:effectLst>
                  <a:outerShdw blurRad="38100" dist="38100" dir="2700000" algn="tl">
                    <a:srgbClr val="000000">
                      <a:alpha val="43137"/>
                    </a:srgbClr>
                  </a:outerShdw>
                </a:effectLst>
              </a:rPr>
              <a:t>T</a:t>
            </a:r>
            <a:r>
              <a:rPr lang="en-US" sz="2800" b="1" baseline="-25000" dirty="0" err="1" smtClean="0">
                <a:solidFill>
                  <a:schemeClr val="bg1"/>
                </a:solidFill>
                <a:effectLst>
                  <a:outerShdw blurRad="38100" dist="38100" dir="2700000" algn="tl">
                    <a:srgbClr val="000000">
                      <a:alpha val="43137"/>
                    </a:srgbClr>
                  </a:outerShdw>
                </a:effectLst>
              </a:rPr>
              <a:t>vm</a:t>
            </a:r>
            <a:r>
              <a:rPr lang="en-US" sz="2800" b="1" dirty="0" smtClean="0">
                <a:solidFill>
                  <a:schemeClr val="bg1"/>
                </a:solidFill>
                <a:effectLst>
                  <a:outerShdw blurRad="38100" dist="38100" dir="2700000" algn="tl">
                    <a:srgbClr val="000000">
                      <a:alpha val="43137"/>
                    </a:srgbClr>
                  </a:outerShdw>
                </a:effectLst>
              </a:rPr>
              <a:t> – </a:t>
            </a:r>
            <a:r>
              <a:rPr lang="en-US" sz="2800" b="1" dirty="0" err="1" smtClean="0">
                <a:solidFill>
                  <a:schemeClr val="bg1"/>
                </a:solidFill>
                <a:effectLst>
                  <a:outerShdw blurRad="38100" dist="38100" dir="2700000" algn="tl">
                    <a:srgbClr val="000000">
                      <a:alpha val="43137"/>
                    </a:srgbClr>
                  </a:outerShdw>
                </a:effectLst>
              </a:rPr>
              <a:t>T</a:t>
            </a:r>
            <a:r>
              <a:rPr lang="en-US" sz="2800" b="1" baseline="-25000" dirty="0" err="1" smtClean="0">
                <a:solidFill>
                  <a:schemeClr val="bg1"/>
                </a:solidFill>
                <a:effectLst>
                  <a:outerShdw blurRad="38100" dist="38100" dir="2700000" algn="tl">
                    <a:srgbClr val="000000">
                      <a:alpha val="43137"/>
                    </a:srgbClr>
                  </a:outerShdw>
                </a:effectLst>
              </a:rPr>
              <a:t>baremetal</a:t>
            </a:r>
            <a:r>
              <a:rPr lang="en-US" sz="2800" b="1" dirty="0" smtClean="0">
                <a:solidFill>
                  <a:schemeClr val="bg1"/>
                </a:solidFill>
                <a:effectLst>
                  <a:outerShdw blurRad="38100" dist="38100" dir="2700000" algn="tl">
                    <a:srgbClr val="000000">
                      <a:alpha val="43137"/>
                    </a:srgbClr>
                  </a:outerShdw>
                </a:effectLst>
              </a:rPr>
              <a:t>)/</a:t>
            </a:r>
            <a:r>
              <a:rPr lang="en-US" sz="2800" b="1" dirty="0" err="1" smtClean="0">
                <a:solidFill>
                  <a:schemeClr val="bg1"/>
                </a:solidFill>
                <a:effectLst>
                  <a:outerShdw blurRad="38100" dist="38100" dir="2700000" algn="tl">
                    <a:srgbClr val="000000">
                      <a:alpha val="43137"/>
                    </a:srgbClr>
                  </a:outerShdw>
                </a:effectLst>
              </a:rPr>
              <a:t>T</a:t>
            </a:r>
            <a:r>
              <a:rPr lang="en-US" sz="2800" b="1" baseline="-25000" dirty="0" err="1" smtClean="0">
                <a:solidFill>
                  <a:schemeClr val="bg1"/>
                </a:solidFill>
                <a:effectLst>
                  <a:outerShdw blurRad="38100" dist="38100" dir="2700000" algn="tl">
                    <a:srgbClr val="000000">
                      <a:alpha val="43137"/>
                    </a:srgbClr>
                  </a:outerShdw>
                </a:effectLst>
              </a:rPr>
              <a:t>baremetal</a:t>
            </a:r>
            <a:endParaRPr lang="en-US" sz="2800" b="1" baseline="-25000"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mtClean="0"/>
              <a:t>FutureGrid</a:t>
            </a:r>
            <a:endParaRPr lang="en-US" dirty="0"/>
          </a:p>
        </p:txBody>
      </p:sp>
      <p:sp>
        <p:nvSpPr>
          <p:cNvPr id="3" name="Content Placeholder 2"/>
          <p:cNvSpPr>
            <a:spLocks noGrp="1"/>
          </p:cNvSpPr>
          <p:nvPr>
            <p:ph idx="1"/>
          </p:nvPr>
        </p:nvSpPr>
        <p:spPr>
          <a:xfrm>
            <a:off x="0" y="914400"/>
            <a:ext cx="9144000" cy="5943600"/>
          </a:xfrm>
        </p:spPr>
        <p:txBody>
          <a:bodyPr rtlCol="0">
            <a:normAutofit fontScale="85000" lnSpcReduction="20000"/>
          </a:bodyPr>
          <a:lstStyle/>
          <a:p>
            <a:pPr eaLnBrk="1" fontAlgn="auto" hangingPunct="1">
              <a:spcAft>
                <a:spcPts val="0"/>
              </a:spcAft>
              <a:buFont typeface="Arial"/>
              <a:buChar char="•"/>
              <a:defRPr/>
            </a:pPr>
            <a:r>
              <a:rPr lang="en-US" dirty="0" smtClean="0"/>
              <a:t>The goal of FutureGrid is to </a:t>
            </a:r>
            <a:r>
              <a:rPr lang="en-US" dirty="0" smtClean="0">
                <a:solidFill>
                  <a:srgbClr val="FF0000"/>
                </a:solidFill>
              </a:rPr>
              <a:t>support the research </a:t>
            </a:r>
            <a:r>
              <a:rPr lang="en-US" dirty="0" smtClean="0"/>
              <a:t>on the future of distributed, grid, and cloud computing. </a:t>
            </a:r>
          </a:p>
          <a:p>
            <a:pPr eaLnBrk="1" fontAlgn="auto" hangingPunct="1">
              <a:spcAft>
                <a:spcPts val="0"/>
              </a:spcAft>
              <a:buFont typeface="Arial"/>
              <a:buChar char="•"/>
              <a:defRPr/>
            </a:pPr>
            <a:r>
              <a:rPr lang="en-US" dirty="0" smtClean="0"/>
              <a:t>FutureGrid will build a robustly managed simulation environment or testbed to support the development and early use in science of new technologies at all levels of the software stack: from </a:t>
            </a:r>
            <a:r>
              <a:rPr lang="en-US" dirty="0" smtClean="0">
                <a:solidFill>
                  <a:srgbClr val="FF0000"/>
                </a:solidFill>
              </a:rPr>
              <a:t>networking to middleware to scientific applications</a:t>
            </a:r>
            <a:r>
              <a:rPr lang="en-US" dirty="0" smtClean="0"/>
              <a:t>. </a:t>
            </a:r>
          </a:p>
          <a:p>
            <a:pPr eaLnBrk="1" fontAlgn="auto" hangingPunct="1">
              <a:spcAft>
                <a:spcPts val="0"/>
              </a:spcAft>
              <a:buFont typeface="Arial"/>
              <a:buChar char="•"/>
              <a:defRPr/>
            </a:pPr>
            <a:r>
              <a:rPr lang="en-US" dirty="0" smtClean="0"/>
              <a:t>The environment will mimic TeraGrid and/or general parallel and distributed systems – </a:t>
            </a:r>
            <a:r>
              <a:rPr lang="en-US" dirty="0" smtClean="0">
                <a:solidFill>
                  <a:srgbClr val="FF0000"/>
                </a:solidFill>
              </a:rPr>
              <a:t>FutureGrid is part of TeraGrid</a:t>
            </a:r>
            <a:r>
              <a:rPr lang="en-US" dirty="0" smtClean="0"/>
              <a:t> and one of two</a:t>
            </a:r>
            <a:r>
              <a:rPr lang="en-US" dirty="0" smtClean="0">
                <a:solidFill>
                  <a:srgbClr val="FF0000"/>
                </a:solidFill>
              </a:rPr>
              <a:t> experimental </a:t>
            </a:r>
            <a:r>
              <a:rPr lang="en-US" dirty="0" smtClean="0"/>
              <a:t>TeraGrid systems (other is </a:t>
            </a:r>
            <a:r>
              <a:rPr lang="en-US" dirty="0" smtClean="0">
                <a:solidFill>
                  <a:srgbClr val="FF0000"/>
                </a:solidFill>
              </a:rPr>
              <a:t>GPU</a:t>
            </a:r>
            <a:r>
              <a:rPr lang="en-US" dirty="0" smtClean="0"/>
              <a:t>)</a:t>
            </a:r>
          </a:p>
          <a:p>
            <a:pPr eaLnBrk="1" fontAlgn="auto" hangingPunct="1">
              <a:spcAft>
                <a:spcPts val="0"/>
              </a:spcAft>
              <a:buFont typeface="Arial"/>
              <a:buChar char="•"/>
              <a:defRPr/>
            </a:pPr>
            <a:r>
              <a:rPr lang="en-US" dirty="0" smtClean="0"/>
              <a:t>This test-bed will succeed if it enables major advances in science and engineering through collaborative development of science applications and related software.</a:t>
            </a:r>
          </a:p>
          <a:p>
            <a:pPr eaLnBrk="1" fontAlgn="auto" hangingPunct="1">
              <a:spcAft>
                <a:spcPts val="0"/>
              </a:spcAft>
              <a:buFont typeface="Arial"/>
              <a:buChar char="•"/>
              <a:defRPr/>
            </a:pPr>
            <a:r>
              <a:rPr lang="en-US" dirty="0" smtClean="0"/>
              <a:t>FutureGrid is a (small &gt;5000 core)</a:t>
            </a:r>
            <a:r>
              <a:rPr lang="en-US" dirty="0" smtClean="0">
                <a:solidFill>
                  <a:srgbClr val="FF0000"/>
                </a:solidFill>
              </a:rPr>
              <a:t> Science/Computer Science Cloud </a:t>
            </a:r>
            <a:r>
              <a:rPr lang="en-US" dirty="0" smtClean="0"/>
              <a:t>but it is more accurately a </a:t>
            </a:r>
            <a:r>
              <a:rPr lang="en-US" dirty="0" smtClean="0">
                <a:solidFill>
                  <a:srgbClr val="FF0000"/>
                </a:solidFill>
              </a:rPr>
              <a:t>virtual machine based simulation environment</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C:\Documents and Settings\Geoffrey Fox\Desktop\FutureGrid_01.tiff"/>
          <p:cNvPicPr>
            <a:picLocks noChangeAspect="1" noChangeArrowheads="1"/>
          </p:cNvPicPr>
          <p:nvPr/>
        </p:nvPicPr>
        <p:blipFill>
          <a:blip r:embed="rId3" cstate="print"/>
          <a:srcRect/>
          <a:stretch>
            <a:fillRect/>
          </a:stretch>
        </p:blipFill>
        <p:spPr bwMode="auto">
          <a:xfrm>
            <a:off x="-15875" y="369888"/>
            <a:ext cx="9174163" cy="6488112"/>
          </a:xfrm>
          <a:prstGeom prst="rect">
            <a:avLst/>
          </a:prstGeom>
          <a:noFill/>
          <a:ln w="9525">
            <a:noFill/>
            <a:miter lim="800000"/>
            <a:headEnd/>
            <a:tailEnd/>
          </a:ln>
        </p:spPr>
      </p:pic>
      <p:sp>
        <p:nvSpPr>
          <p:cNvPr id="4" name="Title 3"/>
          <p:cNvSpPr>
            <a:spLocks noGrp="1"/>
          </p:cNvSpPr>
          <p:nvPr>
            <p:ph type="title"/>
          </p:nvPr>
        </p:nvSpPr>
        <p:spPr>
          <a:xfrm>
            <a:off x="-120650" y="-123825"/>
            <a:ext cx="9144000" cy="1143000"/>
          </a:xfrm>
        </p:spPr>
        <p:txBody>
          <a:bodyPr/>
          <a:lstStyle/>
          <a:p>
            <a:pPr eaLnBrk="1" fontAlgn="auto" hangingPunct="1">
              <a:spcAft>
                <a:spcPts val="0"/>
              </a:spcAft>
              <a:defRPr/>
            </a:pPr>
            <a:r>
              <a:rPr lang="en-US" dirty="0" smtClean="0"/>
              <a:t>FutureGrid Hardware</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mtClean="0"/>
              <a:t>FutureGrid Partners</a:t>
            </a:r>
            <a:endParaRPr lang="en-US" dirty="0"/>
          </a:p>
        </p:txBody>
      </p:sp>
      <p:sp>
        <p:nvSpPr>
          <p:cNvPr id="5" name="Content Placeholder 4"/>
          <p:cNvSpPr>
            <a:spLocks noGrp="1"/>
          </p:cNvSpPr>
          <p:nvPr>
            <p:ph idx="1"/>
          </p:nvPr>
        </p:nvSpPr>
        <p:spPr>
          <a:xfrm>
            <a:off x="457200" y="1343025"/>
            <a:ext cx="8229600" cy="5262563"/>
          </a:xfrm>
        </p:spPr>
        <p:txBody>
          <a:bodyPr rtlCol="0">
            <a:normAutofit fontScale="70000" lnSpcReduction="20000"/>
          </a:bodyPr>
          <a:lstStyle/>
          <a:p>
            <a:pPr eaLnBrk="1" fontAlgn="auto" hangingPunct="1">
              <a:spcAft>
                <a:spcPts val="0"/>
              </a:spcAft>
              <a:buFont typeface="Arial"/>
              <a:buChar char="•"/>
              <a:defRPr/>
            </a:pPr>
            <a:r>
              <a:rPr lang="en-US" dirty="0" smtClean="0">
                <a:solidFill>
                  <a:srgbClr val="00B0F0"/>
                </a:solidFill>
              </a:rPr>
              <a:t>Indiana University </a:t>
            </a:r>
            <a:r>
              <a:rPr lang="en-US" dirty="0" smtClean="0"/>
              <a:t>(Architecture, core software, Support)</a:t>
            </a:r>
          </a:p>
          <a:p>
            <a:pPr eaLnBrk="1" fontAlgn="auto" hangingPunct="1">
              <a:spcAft>
                <a:spcPts val="0"/>
              </a:spcAft>
              <a:buFont typeface="Arial"/>
              <a:buChar char="•"/>
              <a:defRPr/>
            </a:pPr>
            <a:r>
              <a:rPr lang="en-US" dirty="0" smtClean="0">
                <a:solidFill>
                  <a:srgbClr val="00B0F0"/>
                </a:solidFill>
              </a:rPr>
              <a:t>Purdue University </a:t>
            </a:r>
            <a:r>
              <a:rPr lang="en-US" dirty="0" smtClean="0"/>
              <a:t>(HTC Hardware)</a:t>
            </a:r>
          </a:p>
          <a:p>
            <a:pPr eaLnBrk="1" fontAlgn="auto" hangingPunct="1">
              <a:spcAft>
                <a:spcPts val="0"/>
              </a:spcAft>
              <a:buFont typeface="Arial"/>
              <a:buChar char="•"/>
              <a:defRPr/>
            </a:pPr>
            <a:r>
              <a:rPr lang="en-US" dirty="0" smtClean="0">
                <a:solidFill>
                  <a:srgbClr val="00B0F0"/>
                </a:solidFill>
              </a:rPr>
              <a:t>San Diego Supercomputer Center </a:t>
            </a:r>
            <a:r>
              <a:rPr lang="en-US" dirty="0" smtClean="0"/>
              <a:t>at University of California San Diego (INCA, Monitoring)</a:t>
            </a:r>
          </a:p>
          <a:p>
            <a:pPr eaLnBrk="1" fontAlgn="auto" hangingPunct="1">
              <a:spcAft>
                <a:spcPts val="0"/>
              </a:spcAft>
              <a:buFont typeface="Arial"/>
              <a:buChar char="•"/>
              <a:defRPr/>
            </a:pPr>
            <a:r>
              <a:rPr lang="en-US" dirty="0" smtClean="0">
                <a:solidFill>
                  <a:srgbClr val="00B0F0"/>
                </a:solidFill>
              </a:rPr>
              <a:t>University of Chicago</a:t>
            </a:r>
            <a:r>
              <a:rPr lang="en-US" dirty="0" smtClean="0"/>
              <a:t>/Argonne National Labs (Nimbus)</a:t>
            </a:r>
          </a:p>
          <a:p>
            <a:pPr eaLnBrk="1" fontAlgn="auto" hangingPunct="1">
              <a:spcAft>
                <a:spcPts val="0"/>
              </a:spcAft>
              <a:buFont typeface="Arial"/>
              <a:buChar char="•"/>
              <a:defRPr/>
            </a:pPr>
            <a:r>
              <a:rPr lang="en-US" dirty="0" smtClean="0">
                <a:solidFill>
                  <a:srgbClr val="00B0F0"/>
                </a:solidFill>
              </a:rPr>
              <a:t>University of Florida </a:t>
            </a:r>
            <a:r>
              <a:rPr lang="en-US" dirty="0" smtClean="0"/>
              <a:t>(</a:t>
            </a:r>
            <a:r>
              <a:rPr lang="en-US" dirty="0" err="1" smtClean="0"/>
              <a:t>ViNE</a:t>
            </a:r>
            <a:r>
              <a:rPr lang="en-US" dirty="0" smtClean="0"/>
              <a:t>, Education and Outreach)</a:t>
            </a:r>
          </a:p>
          <a:p>
            <a:pPr eaLnBrk="1" fontAlgn="auto" hangingPunct="1">
              <a:spcAft>
                <a:spcPts val="0"/>
              </a:spcAft>
              <a:buFont typeface="Arial"/>
              <a:buChar char="•"/>
              <a:defRPr/>
            </a:pPr>
            <a:r>
              <a:rPr lang="en-US" dirty="0" smtClean="0">
                <a:solidFill>
                  <a:srgbClr val="FFC000"/>
                </a:solidFill>
              </a:rPr>
              <a:t>University of Southern California </a:t>
            </a:r>
            <a:r>
              <a:rPr lang="en-US" dirty="0" smtClean="0"/>
              <a:t>Information Sciences Institute (Pegasus to manage experiments) </a:t>
            </a:r>
          </a:p>
          <a:p>
            <a:pPr eaLnBrk="1" fontAlgn="auto" hangingPunct="1">
              <a:spcAft>
                <a:spcPts val="0"/>
              </a:spcAft>
              <a:buFont typeface="Arial"/>
              <a:buChar char="•"/>
              <a:defRPr/>
            </a:pPr>
            <a:r>
              <a:rPr lang="en-US" dirty="0" smtClean="0">
                <a:solidFill>
                  <a:srgbClr val="FFC000"/>
                </a:solidFill>
              </a:rPr>
              <a:t>University of Tennessee Knoxville </a:t>
            </a:r>
            <a:r>
              <a:rPr lang="en-US" dirty="0" smtClean="0"/>
              <a:t>(Benchmarking)</a:t>
            </a:r>
          </a:p>
          <a:p>
            <a:pPr eaLnBrk="1" fontAlgn="auto" hangingPunct="1">
              <a:spcAft>
                <a:spcPts val="0"/>
              </a:spcAft>
              <a:buFont typeface="Arial"/>
              <a:buChar char="•"/>
              <a:defRPr/>
            </a:pPr>
            <a:r>
              <a:rPr lang="en-US" dirty="0" smtClean="0">
                <a:solidFill>
                  <a:srgbClr val="00B0F0"/>
                </a:solidFill>
              </a:rPr>
              <a:t>University of Texas at Austin</a:t>
            </a:r>
            <a:r>
              <a:rPr lang="en-US" dirty="0" smtClean="0"/>
              <a:t>/Texas Advanced Computing Center (Portal)</a:t>
            </a:r>
          </a:p>
          <a:p>
            <a:pPr eaLnBrk="1" fontAlgn="auto" hangingPunct="1">
              <a:spcAft>
                <a:spcPts val="0"/>
              </a:spcAft>
              <a:buFont typeface="Arial"/>
              <a:buChar char="•"/>
              <a:defRPr/>
            </a:pPr>
            <a:r>
              <a:rPr lang="en-US" dirty="0" smtClean="0">
                <a:solidFill>
                  <a:srgbClr val="FFC000"/>
                </a:solidFill>
              </a:rPr>
              <a:t>University of Virginia </a:t>
            </a:r>
            <a:r>
              <a:rPr lang="en-US" dirty="0" smtClean="0"/>
              <a:t>(OGF, Advisory Board and allocation)</a:t>
            </a:r>
          </a:p>
          <a:p>
            <a:pPr eaLnBrk="1" fontAlgn="auto" hangingPunct="1">
              <a:spcAft>
                <a:spcPts val="0"/>
              </a:spcAft>
              <a:buFont typeface="Arial"/>
              <a:buChar char="•"/>
              <a:defRPr/>
            </a:pPr>
            <a:r>
              <a:rPr lang="en-US" dirty="0" smtClean="0"/>
              <a:t>Center for Information Services and GWT-TUD from </a:t>
            </a:r>
            <a:r>
              <a:rPr lang="en-US" dirty="0" err="1" smtClean="0"/>
              <a:t>Technische</a:t>
            </a:r>
            <a:r>
              <a:rPr lang="en-US" dirty="0" smtClean="0"/>
              <a:t> </a:t>
            </a:r>
            <a:r>
              <a:rPr lang="en-US" dirty="0" err="1" smtClean="0">
                <a:solidFill>
                  <a:srgbClr val="FFC000"/>
                </a:solidFill>
              </a:rPr>
              <a:t>Universtität</a:t>
            </a:r>
            <a:r>
              <a:rPr lang="en-US" dirty="0" smtClean="0">
                <a:solidFill>
                  <a:srgbClr val="FFC000"/>
                </a:solidFill>
              </a:rPr>
              <a:t> Dresden</a:t>
            </a:r>
            <a:r>
              <a:rPr lang="en-US" dirty="0" smtClean="0"/>
              <a:t> Germany. (VAMPIR)</a:t>
            </a:r>
            <a:br>
              <a:rPr lang="en-US" dirty="0" smtClean="0"/>
            </a:br>
            <a:endParaRPr lang="en-US" dirty="0" smtClean="0"/>
          </a:p>
          <a:p>
            <a:pPr eaLnBrk="1" fontAlgn="auto" hangingPunct="1">
              <a:spcAft>
                <a:spcPts val="0"/>
              </a:spcAft>
              <a:buFont typeface="Arial"/>
              <a:buChar char="•"/>
              <a:defRPr/>
            </a:pPr>
            <a:r>
              <a:rPr lang="en-US" dirty="0" smtClean="0">
                <a:solidFill>
                  <a:srgbClr val="00B0F0"/>
                </a:solidFill>
              </a:rPr>
              <a:t>Blue institutions </a:t>
            </a:r>
            <a:r>
              <a:rPr lang="en-US" dirty="0" smtClean="0"/>
              <a:t>have FutureGrid hardware</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smtClean="0"/>
              <a:t>Clouds hide Complexity</a:t>
            </a:r>
            <a:endParaRPr lang="en-US" dirty="0"/>
          </a:p>
        </p:txBody>
      </p:sp>
      <p:sp>
        <p:nvSpPr>
          <p:cNvPr id="3" name="Content Placeholder 2"/>
          <p:cNvSpPr>
            <a:spLocks noGrp="1"/>
          </p:cNvSpPr>
          <p:nvPr>
            <p:ph idx="1"/>
          </p:nvPr>
        </p:nvSpPr>
        <p:spPr>
          <a:xfrm>
            <a:off x="533400" y="609600"/>
            <a:ext cx="8610600" cy="2971800"/>
          </a:xfrm>
        </p:spPr>
        <p:txBody>
          <a:bodyPr/>
          <a:lstStyle/>
          <a:p>
            <a:r>
              <a:rPr lang="en-US" sz="2400" dirty="0" smtClean="0">
                <a:solidFill>
                  <a:srgbClr val="FF0000"/>
                </a:solidFill>
              </a:rPr>
              <a:t>SaaS</a:t>
            </a:r>
            <a:r>
              <a:rPr lang="en-US" sz="2400" dirty="0" smtClean="0"/>
              <a:t>: </a:t>
            </a:r>
            <a:r>
              <a:rPr lang="en-US" sz="2400" dirty="0" smtClean="0">
                <a:solidFill>
                  <a:srgbClr val="FF0000"/>
                </a:solidFill>
              </a:rPr>
              <a:t>Software</a:t>
            </a:r>
            <a:r>
              <a:rPr lang="en-US" sz="2400" dirty="0" smtClean="0"/>
              <a:t> as a </a:t>
            </a:r>
            <a:r>
              <a:rPr lang="en-US" sz="2400" dirty="0" smtClean="0">
                <a:solidFill>
                  <a:srgbClr val="FF0000"/>
                </a:solidFill>
              </a:rPr>
              <a:t>Service</a:t>
            </a:r>
          </a:p>
          <a:p>
            <a:r>
              <a:rPr lang="en-US" sz="2400" dirty="0" smtClean="0">
                <a:solidFill>
                  <a:srgbClr val="FF0000"/>
                </a:solidFill>
              </a:rPr>
              <a:t>IaaS</a:t>
            </a:r>
            <a:r>
              <a:rPr lang="en-US" sz="2400" dirty="0" smtClean="0"/>
              <a:t>: </a:t>
            </a:r>
            <a:r>
              <a:rPr lang="en-US" sz="2400" dirty="0" smtClean="0">
                <a:solidFill>
                  <a:srgbClr val="FF0000"/>
                </a:solidFill>
              </a:rPr>
              <a:t>Infrastructure</a:t>
            </a:r>
            <a:r>
              <a:rPr lang="en-US" sz="2400" dirty="0" smtClean="0"/>
              <a:t> as a </a:t>
            </a:r>
            <a:r>
              <a:rPr lang="en-US" sz="2400" dirty="0" smtClean="0">
                <a:solidFill>
                  <a:srgbClr val="FF0000"/>
                </a:solidFill>
              </a:rPr>
              <a:t>Service</a:t>
            </a:r>
            <a:r>
              <a:rPr lang="en-US" sz="2400" dirty="0" smtClean="0"/>
              <a:t> or </a:t>
            </a:r>
            <a:r>
              <a:rPr lang="en-US" sz="2400" dirty="0" smtClean="0">
                <a:solidFill>
                  <a:srgbClr val="FF0000"/>
                </a:solidFill>
              </a:rPr>
              <a:t>HaaS</a:t>
            </a:r>
            <a:r>
              <a:rPr lang="en-US" sz="2400" dirty="0" smtClean="0"/>
              <a:t>: </a:t>
            </a:r>
            <a:r>
              <a:rPr lang="en-US" sz="2400" dirty="0" smtClean="0">
                <a:solidFill>
                  <a:srgbClr val="FF0000"/>
                </a:solidFill>
              </a:rPr>
              <a:t>Hardware</a:t>
            </a:r>
            <a:r>
              <a:rPr lang="en-US" sz="2400" dirty="0" smtClean="0"/>
              <a:t> as a </a:t>
            </a:r>
            <a:r>
              <a:rPr lang="en-US" sz="2400" dirty="0" smtClean="0">
                <a:solidFill>
                  <a:srgbClr val="FF0000"/>
                </a:solidFill>
              </a:rPr>
              <a:t>Service </a:t>
            </a:r>
            <a:r>
              <a:rPr lang="en-US" sz="2400" dirty="0" smtClean="0"/>
              <a:t>– get your computer time with a credit card and with a Web </a:t>
            </a:r>
            <a:r>
              <a:rPr lang="en-US" sz="2400" dirty="0" err="1" smtClean="0"/>
              <a:t>interaface</a:t>
            </a:r>
            <a:endParaRPr lang="en-US" sz="2400" dirty="0" smtClean="0"/>
          </a:p>
          <a:p>
            <a:r>
              <a:rPr lang="en-US" sz="2400" dirty="0" smtClean="0">
                <a:solidFill>
                  <a:srgbClr val="FF0000"/>
                </a:solidFill>
              </a:rPr>
              <a:t>PaaS</a:t>
            </a:r>
            <a:r>
              <a:rPr lang="en-US" sz="2400" dirty="0" smtClean="0"/>
              <a:t>: </a:t>
            </a:r>
            <a:r>
              <a:rPr lang="en-US" sz="2400" dirty="0" smtClean="0">
                <a:solidFill>
                  <a:srgbClr val="FF0000"/>
                </a:solidFill>
              </a:rPr>
              <a:t>Platform</a:t>
            </a:r>
            <a:r>
              <a:rPr lang="en-US" sz="2400" dirty="0" smtClean="0"/>
              <a:t> as a </a:t>
            </a:r>
            <a:r>
              <a:rPr lang="en-US" sz="2400" dirty="0" smtClean="0">
                <a:solidFill>
                  <a:srgbClr val="FF0000"/>
                </a:solidFill>
              </a:rPr>
              <a:t>Service </a:t>
            </a:r>
            <a:r>
              <a:rPr lang="en-US" sz="2400" dirty="0" smtClean="0"/>
              <a:t>is </a:t>
            </a:r>
            <a:r>
              <a:rPr lang="en-US" sz="2400" dirty="0" smtClean="0">
                <a:solidFill>
                  <a:srgbClr val="FF0000"/>
                </a:solidFill>
              </a:rPr>
              <a:t>IaaS</a:t>
            </a:r>
            <a:r>
              <a:rPr lang="en-US" sz="2400" dirty="0" smtClean="0"/>
              <a:t> plus core software capabilities on which you build  </a:t>
            </a:r>
            <a:r>
              <a:rPr lang="en-US" sz="2400" dirty="0" smtClean="0">
                <a:solidFill>
                  <a:srgbClr val="FF0000"/>
                </a:solidFill>
              </a:rPr>
              <a:t>SaaS</a:t>
            </a:r>
          </a:p>
          <a:p>
            <a:r>
              <a:rPr lang="en-US" sz="2400" dirty="0" smtClean="0">
                <a:solidFill>
                  <a:srgbClr val="FF0000"/>
                </a:solidFill>
              </a:rPr>
              <a:t>Cyberinfrastructure</a:t>
            </a:r>
            <a:r>
              <a:rPr lang="en-US" sz="2400" dirty="0" smtClean="0">
                <a:solidFill>
                  <a:srgbClr val="FFFF00"/>
                </a:solidFill>
              </a:rPr>
              <a:t> </a:t>
            </a:r>
            <a:r>
              <a:rPr lang="en-US" sz="2400" dirty="0" smtClean="0"/>
              <a:t>is</a:t>
            </a:r>
            <a:r>
              <a:rPr lang="en-US" sz="2400" dirty="0" smtClean="0">
                <a:solidFill>
                  <a:srgbClr val="FFFF00"/>
                </a:solidFill>
              </a:rPr>
              <a:t> </a:t>
            </a:r>
            <a:r>
              <a:rPr lang="en-US" sz="2400" dirty="0" smtClean="0">
                <a:solidFill>
                  <a:srgbClr val="FF0000"/>
                </a:solidFill>
              </a:rPr>
              <a:t>“Research as a Service”</a:t>
            </a:r>
          </a:p>
          <a:p>
            <a:r>
              <a:rPr lang="en-US" sz="2400" dirty="0" err="1" smtClean="0">
                <a:solidFill>
                  <a:srgbClr val="FF0000"/>
                </a:solidFill>
              </a:rPr>
              <a:t>SensaaS</a:t>
            </a:r>
            <a:r>
              <a:rPr lang="en-US" sz="2400" dirty="0" smtClean="0"/>
              <a:t> is </a:t>
            </a:r>
            <a:r>
              <a:rPr lang="en-US" sz="2400" dirty="0" smtClean="0">
                <a:solidFill>
                  <a:srgbClr val="FF0000"/>
                </a:solidFill>
              </a:rPr>
              <a:t>Sensors </a:t>
            </a:r>
            <a:r>
              <a:rPr lang="en-US" sz="2400" dirty="0" smtClean="0"/>
              <a:t>as a </a:t>
            </a:r>
            <a:r>
              <a:rPr lang="en-US" sz="2400" dirty="0" smtClean="0">
                <a:solidFill>
                  <a:srgbClr val="FF0000"/>
                </a:solidFill>
              </a:rPr>
              <a:t>Service</a:t>
            </a:r>
          </a:p>
          <a:p>
            <a:endParaRPr lang="en-US" sz="2400" dirty="0"/>
          </a:p>
        </p:txBody>
      </p:sp>
      <p:sp>
        <p:nvSpPr>
          <p:cNvPr id="4" name="Slide Number Placeholder 3"/>
          <p:cNvSpPr>
            <a:spLocks noGrp="1"/>
          </p:cNvSpPr>
          <p:nvPr>
            <p:ph type="sldNum" sz="quarter" idx="12"/>
          </p:nvPr>
        </p:nvSpPr>
        <p:spPr/>
        <p:txBody>
          <a:bodyPr/>
          <a:lstStyle/>
          <a:p>
            <a:pPr algn="r" rtl="0" fontAlgn="base">
              <a:spcBef>
                <a:spcPct val="0"/>
              </a:spcBef>
              <a:spcAft>
                <a:spcPct val="0"/>
              </a:spcAft>
              <a:defRPr/>
            </a:pPr>
            <a:fld id="{91464232-CAAE-48C8-B8B7-230EFFAF9A01}" type="slidenum">
              <a:rPr lang="en-US" sz="1000" kern="1200" smtClean="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5</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pic>
        <p:nvPicPr>
          <p:cNvPr id="274435" name="Picture 3"/>
          <p:cNvPicPr>
            <a:picLocks noChangeAspect="1" noChangeArrowheads="1"/>
          </p:cNvPicPr>
          <p:nvPr/>
        </p:nvPicPr>
        <p:blipFill>
          <a:blip r:embed="rId3" cstate="print"/>
          <a:srcRect/>
          <a:stretch>
            <a:fillRect/>
          </a:stretch>
        </p:blipFill>
        <p:spPr bwMode="auto">
          <a:xfrm>
            <a:off x="4667250" y="3943350"/>
            <a:ext cx="4476750" cy="2914650"/>
          </a:xfrm>
          <a:prstGeom prst="rect">
            <a:avLst/>
          </a:prstGeom>
          <a:noFill/>
          <a:ln w="9525">
            <a:noFill/>
            <a:miter lim="800000"/>
            <a:headEnd/>
            <a:tailEnd/>
          </a:ln>
          <a:effectLst/>
        </p:spPr>
      </p:pic>
      <p:sp>
        <p:nvSpPr>
          <p:cNvPr id="7" name="TextBox 6"/>
          <p:cNvSpPr txBox="1"/>
          <p:nvPr/>
        </p:nvSpPr>
        <p:spPr>
          <a:xfrm>
            <a:off x="1" y="3962400"/>
            <a:ext cx="4648200" cy="2862322"/>
          </a:xfrm>
          <a:prstGeom prst="rect">
            <a:avLst/>
          </a:prstGeom>
          <a:noFill/>
        </p:spPr>
        <p:txBody>
          <a:bodyPr wrap="square" rtlCol="0">
            <a:spAutoFit/>
          </a:bodyPr>
          <a:lstStyle/>
          <a:p>
            <a:pPr algn="l"/>
            <a:r>
              <a:rPr lang="en-US" sz="2000" dirty="0" smtClean="0"/>
              <a:t>2 Google warehouses of computers on the banks of the Columbia River, in The </a:t>
            </a:r>
            <a:r>
              <a:rPr lang="en-US" sz="2000" dirty="0" err="1" smtClean="0"/>
              <a:t>Dalles</a:t>
            </a:r>
            <a:r>
              <a:rPr lang="en-US" sz="2000" dirty="0" smtClean="0"/>
              <a:t>, Oregon</a:t>
            </a:r>
          </a:p>
          <a:p>
            <a:pPr algn="l"/>
            <a:r>
              <a:rPr lang="en-US" sz="2000" dirty="0" smtClean="0"/>
              <a:t>Such centers use 20MW-200MW </a:t>
            </a:r>
          </a:p>
          <a:p>
            <a:pPr algn="l"/>
            <a:r>
              <a:rPr lang="en-US" sz="2000" dirty="0" smtClean="0"/>
              <a:t>(Future) each </a:t>
            </a:r>
          </a:p>
          <a:p>
            <a:pPr algn="l"/>
            <a:r>
              <a:rPr lang="en-US" sz="2000" dirty="0" smtClean="0"/>
              <a:t>150 watts per core</a:t>
            </a:r>
          </a:p>
          <a:p>
            <a:pPr algn="l"/>
            <a:r>
              <a:rPr lang="en-US" sz="2000" dirty="0" smtClean="0"/>
              <a:t>Save money from large size, positioning with cheap power and access with Internet</a:t>
            </a:r>
            <a:endParaRPr lang="en-US" sz="20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mtClean="0"/>
              <a:t> Other Important Collaborators</a:t>
            </a:r>
            <a:endParaRPr lang="en-US" dirty="0"/>
          </a:p>
        </p:txBody>
      </p:sp>
      <p:sp>
        <p:nvSpPr>
          <p:cNvPr id="3" name="Content Placeholder 2"/>
          <p:cNvSpPr>
            <a:spLocks noGrp="1"/>
          </p:cNvSpPr>
          <p:nvPr>
            <p:ph idx="1"/>
          </p:nvPr>
        </p:nvSpPr>
        <p:spPr>
          <a:xfrm>
            <a:off x="282575" y="1143000"/>
            <a:ext cx="8637588" cy="5330825"/>
          </a:xfrm>
        </p:spPr>
        <p:txBody>
          <a:bodyPr rtlCol="0">
            <a:normAutofit fontScale="77500" lnSpcReduction="20000"/>
          </a:bodyPr>
          <a:lstStyle/>
          <a:p>
            <a:pPr eaLnBrk="1" fontAlgn="auto" hangingPunct="1">
              <a:spcAft>
                <a:spcPts val="0"/>
              </a:spcAft>
              <a:buFont typeface="Arial"/>
              <a:buChar char="•"/>
              <a:defRPr/>
            </a:pPr>
            <a:r>
              <a:rPr lang="en-US" dirty="0" smtClean="0"/>
              <a:t>NSF</a:t>
            </a:r>
          </a:p>
          <a:p>
            <a:pPr eaLnBrk="1" fontAlgn="auto" hangingPunct="1">
              <a:spcAft>
                <a:spcPts val="0"/>
              </a:spcAft>
              <a:buFont typeface="Arial"/>
              <a:buChar char="•"/>
              <a:defRPr/>
            </a:pPr>
            <a:r>
              <a:rPr lang="en-US" dirty="0" smtClean="0"/>
              <a:t>Early users from an application and computer science perspective and from both research and education</a:t>
            </a:r>
          </a:p>
          <a:p>
            <a:pPr eaLnBrk="1" fontAlgn="auto" hangingPunct="1">
              <a:spcAft>
                <a:spcPts val="0"/>
              </a:spcAft>
              <a:buFont typeface="Arial"/>
              <a:buChar char="•"/>
              <a:defRPr/>
            </a:pPr>
            <a:r>
              <a:rPr lang="en-US" dirty="0" smtClean="0"/>
              <a:t>Grid5000/Aladdin and D-Grid in Europe</a:t>
            </a:r>
          </a:p>
          <a:p>
            <a:pPr eaLnBrk="1" fontAlgn="auto" hangingPunct="1">
              <a:spcAft>
                <a:spcPts val="0"/>
              </a:spcAft>
              <a:buFont typeface="Arial"/>
              <a:buChar char="•"/>
              <a:defRPr/>
            </a:pPr>
            <a:r>
              <a:rPr lang="en-US" dirty="0" smtClean="0"/>
              <a:t>Commercial partners such as</a:t>
            </a:r>
          </a:p>
          <a:p>
            <a:pPr lvl="1" eaLnBrk="1" fontAlgn="auto" hangingPunct="1">
              <a:spcAft>
                <a:spcPts val="0"/>
              </a:spcAft>
              <a:buFont typeface="Arial"/>
              <a:buChar char="–"/>
              <a:defRPr/>
            </a:pPr>
            <a:r>
              <a:rPr lang="en-US" dirty="0" smtClean="0"/>
              <a:t>Eucalyptus ….</a:t>
            </a:r>
          </a:p>
          <a:p>
            <a:pPr lvl="1" eaLnBrk="1" fontAlgn="auto" hangingPunct="1">
              <a:spcAft>
                <a:spcPts val="0"/>
              </a:spcAft>
              <a:buFont typeface="Arial"/>
              <a:buChar char="–"/>
              <a:defRPr/>
            </a:pPr>
            <a:r>
              <a:rPr lang="en-US" dirty="0" smtClean="0"/>
              <a:t>Microsoft (Dryad + Azure) – Note current Azure external to FutureGrid as are GPU systems</a:t>
            </a:r>
          </a:p>
          <a:p>
            <a:pPr lvl="1" eaLnBrk="1" fontAlgn="auto" hangingPunct="1">
              <a:spcAft>
                <a:spcPts val="0"/>
              </a:spcAft>
              <a:buFont typeface="Arial"/>
              <a:buChar char="–"/>
              <a:defRPr/>
            </a:pPr>
            <a:r>
              <a:rPr lang="en-US" dirty="0" smtClean="0"/>
              <a:t>Application partners</a:t>
            </a:r>
          </a:p>
          <a:p>
            <a:pPr eaLnBrk="1" fontAlgn="auto" hangingPunct="1">
              <a:spcAft>
                <a:spcPts val="0"/>
              </a:spcAft>
              <a:buFont typeface="Arial"/>
              <a:buChar char="•"/>
              <a:defRPr/>
            </a:pPr>
            <a:r>
              <a:rPr lang="en-US" dirty="0" smtClean="0"/>
              <a:t>TeraGrid </a:t>
            </a:r>
          </a:p>
          <a:p>
            <a:pPr eaLnBrk="1" fontAlgn="auto" hangingPunct="1">
              <a:spcAft>
                <a:spcPts val="0"/>
              </a:spcAft>
              <a:buFont typeface="Arial"/>
              <a:buChar char="•"/>
              <a:defRPr/>
            </a:pPr>
            <a:r>
              <a:rPr lang="en-US" dirty="0" smtClean="0"/>
              <a:t>Open Grid Forum</a:t>
            </a:r>
          </a:p>
          <a:p>
            <a:pPr eaLnBrk="1" fontAlgn="auto" hangingPunct="1">
              <a:spcAft>
                <a:spcPts val="0"/>
              </a:spcAft>
              <a:buFont typeface="Arial"/>
              <a:buChar char="•"/>
              <a:defRPr/>
            </a:pPr>
            <a:r>
              <a:rPr lang="en-US" dirty="0" smtClean="0"/>
              <a:t>Possibly</a:t>
            </a:r>
            <a:r>
              <a:rPr lang="en-US" dirty="0" smtClean="0">
                <a:solidFill>
                  <a:srgbClr val="FF0000"/>
                </a:solidFill>
              </a:rPr>
              <a:t> Open Nebula, Open Cirrus Testbed, Open Cloud Consortium, Cloud Computing Interoperability Forum. IBM-Google-NSF Cloud, and other DoE/NSF/… clouds</a:t>
            </a:r>
          </a:p>
          <a:p>
            <a:pPr eaLnBrk="1" fontAlgn="auto" hangingPunct="1">
              <a:spcAft>
                <a:spcPts val="0"/>
              </a:spcAft>
              <a:buFont typeface="Arial"/>
              <a:buChar char="•"/>
              <a:defRPr/>
            </a:pPr>
            <a:r>
              <a:rPr lang="en-US" dirty="0" smtClean="0">
                <a:solidFill>
                  <a:srgbClr val="FF0000"/>
                </a:solidFill>
              </a:rPr>
              <a:t>China, Japan, Korea, Australia, other Europe … ?</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mtClean="0"/>
              <a:t>FutureGrid Usage Scenarios</a:t>
            </a:r>
            <a:endParaRPr lang="en-US" dirty="0"/>
          </a:p>
        </p:txBody>
      </p:sp>
      <p:sp>
        <p:nvSpPr>
          <p:cNvPr id="3" name="Content Placeholder 2"/>
          <p:cNvSpPr>
            <a:spLocks noGrp="1"/>
          </p:cNvSpPr>
          <p:nvPr>
            <p:ph idx="1"/>
          </p:nvPr>
        </p:nvSpPr>
        <p:spPr>
          <a:xfrm>
            <a:off x="117475" y="963613"/>
            <a:ext cx="9026525" cy="5894387"/>
          </a:xfrm>
        </p:spPr>
        <p:txBody>
          <a:bodyPr rtlCol="0">
            <a:normAutofit fontScale="85000" lnSpcReduction="20000"/>
          </a:bodyPr>
          <a:lstStyle/>
          <a:p>
            <a:pPr eaLnBrk="1" fontAlgn="auto" hangingPunct="1">
              <a:spcAft>
                <a:spcPts val="0"/>
              </a:spcAft>
              <a:buFont typeface="Arial"/>
              <a:buChar char="•"/>
              <a:defRPr/>
            </a:pPr>
            <a:r>
              <a:rPr lang="en-US" dirty="0" smtClean="0"/>
              <a:t>Developers of </a:t>
            </a:r>
            <a:r>
              <a:rPr lang="en-US" dirty="0" smtClean="0">
                <a:solidFill>
                  <a:srgbClr val="FF0000"/>
                </a:solidFill>
              </a:rPr>
              <a:t>end-user applications </a:t>
            </a:r>
            <a:r>
              <a:rPr lang="en-US" dirty="0" smtClean="0"/>
              <a:t>who want to develop new applications in cloud or grid environments, including analogs of commercial cloud environments such as Amazon or Google.</a:t>
            </a:r>
          </a:p>
          <a:p>
            <a:pPr lvl="1" eaLnBrk="1" fontAlgn="auto" hangingPunct="1">
              <a:spcAft>
                <a:spcPts val="0"/>
              </a:spcAft>
              <a:buFont typeface="Arial"/>
              <a:buChar char="–"/>
              <a:defRPr/>
            </a:pPr>
            <a:r>
              <a:rPr lang="en-US" dirty="0" smtClean="0"/>
              <a:t>Is a Science Cloud for me? Is my application secure?</a:t>
            </a:r>
          </a:p>
          <a:p>
            <a:pPr eaLnBrk="1" fontAlgn="auto" hangingPunct="1">
              <a:spcAft>
                <a:spcPts val="0"/>
              </a:spcAft>
              <a:buFont typeface="Arial"/>
              <a:buChar char="•"/>
              <a:defRPr/>
            </a:pPr>
            <a:r>
              <a:rPr lang="en-US" dirty="0" smtClean="0"/>
              <a:t>Developers of end-user applications who want to experiment with multiple hardware environments. </a:t>
            </a:r>
          </a:p>
          <a:p>
            <a:pPr eaLnBrk="1" fontAlgn="auto" hangingPunct="1">
              <a:spcAft>
                <a:spcPts val="0"/>
              </a:spcAft>
              <a:buFont typeface="Arial"/>
              <a:buChar char="•"/>
              <a:defRPr/>
            </a:pPr>
            <a:r>
              <a:rPr lang="en-US" dirty="0" smtClean="0"/>
              <a:t>Grid/Cloud </a:t>
            </a:r>
            <a:r>
              <a:rPr lang="en-US" dirty="0" smtClean="0">
                <a:solidFill>
                  <a:srgbClr val="FF0000"/>
                </a:solidFill>
              </a:rPr>
              <a:t>middleware developers </a:t>
            </a:r>
            <a:r>
              <a:rPr lang="en-US" dirty="0" smtClean="0"/>
              <a:t>who want to evaluate new versions of middleware or new systems. </a:t>
            </a:r>
          </a:p>
          <a:p>
            <a:pPr eaLnBrk="1" fontAlgn="auto" hangingPunct="1">
              <a:spcAft>
                <a:spcPts val="0"/>
              </a:spcAft>
              <a:buFont typeface="Arial"/>
              <a:buChar char="•"/>
              <a:defRPr/>
            </a:pPr>
            <a:r>
              <a:rPr lang="en-US" dirty="0" smtClean="0">
                <a:solidFill>
                  <a:srgbClr val="FF0000"/>
                </a:solidFill>
              </a:rPr>
              <a:t>Networking researchers </a:t>
            </a:r>
            <a:r>
              <a:rPr lang="en-US" dirty="0" smtClean="0"/>
              <a:t>who want to test and compare different networking solutions in support of grid and cloud applications and middleware. (Some types of networking research will likely best be done via through the GENI program.)</a:t>
            </a:r>
          </a:p>
          <a:p>
            <a:pPr eaLnBrk="1" fontAlgn="auto" hangingPunct="1">
              <a:spcAft>
                <a:spcPts val="0"/>
              </a:spcAft>
              <a:buFont typeface="Arial"/>
              <a:buChar char="•"/>
              <a:defRPr/>
            </a:pPr>
            <a:r>
              <a:rPr lang="en-US" dirty="0" smtClean="0">
                <a:solidFill>
                  <a:srgbClr val="FF0000"/>
                </a:solidFill>
              </a:rPr>
              <a:t>Education</a:t>
            </a:r>
            <a:r>
              <a:rPr lang="en-US" dirty="0" smtClean="0"/>
              <a:t> as well as research</a:t>
            </a:r>
          </a:p>
          <a:p>
            <a:pPr eaLnBrk="1" fontAlgn="auto" hangingPunct="1">
              <a:spcAft>
                <a:spcPts val="0"/>
              </a:spcAft>
              <a:buFont typeface="Arial"/>
              <a:buChar char="•"/>
              <a:defRPr/>
            </a:pPr>
            <a:r>
              <a:rPr lang="en-US" dirty="0" smtClean="0"/>
              <a:t>Interest in performance requires that </a:t>
            </a:r>
            <a:r>
              <a:rPr lang="en-US" dirty="0" smtClean="0">
                <a:solidFill>
                  <a:srgbClr val="FF0000"/>
                </a:solidFill>
              </a:rPr>
              <a:t>bare metal </a:t>
            </a:r>
            <a:r>
              <a:rPr lang="en-US" dirty="0" smtClean="0"/>
              <a:t>important</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mtClean="0"/>
              <a:t>Selected FutureGrid Timeline</a:t>
            </a:r>
            <a:endParaRPr lang="en-US" dirty="0"/>
          </a:p>
        </p:txBody>
      </p:sp>
      <p:sp>
        <p:nvSpPr>
          <p:cNvPr id="3" name="Content Placeholder 2"/>
          <p:cNvSpPr>
            <a:spLocks noGrp="1"/>
          </p:cNvSpPr>
          <p:nvPr>
            <p:ph idx="1"/>
          </p:nvPr>
        </p:nvSpPr>
        <p:spPr>
          <a:xfrm>
            <a:off x="457200" y="1343025"/>
            <a:ext cx="8229600" cy="5291138"/>
          </a:xfrm>
        </p:spPr>
        <p:txBody>
          <a:bodyPr rtlCol="0">
            <a:normAutofit fontScale="92500" lnSpcReduction="20000"/>
          </a:bodyPr>
          <a:lstStyle/>
          <a:p>
            <a:pPr eaLnBrk="1" fontAlgn="auto" hangingPunct="1">
              <a:spcAft>
                <a:spcPts val="0"/>
              </a:spcAft>
              <a:buFont typeface="Arial"/>
              <a:buChar char="•"/>
              <a:defRPr/>
            </a:pPr>
            <a:r>
              <a:rPr lang="en-US" dirty="0" smtClean="0">
                <a:solidFill>
                  <a:srgbClr val="FF0000"/>
                </a:solidFill>
              </a:rPr>
              <a:t>October 1 2009 </a:t>
            </a:r>
            <a:r>
              <a:rPr lang="en-US" dirty="0" smtClean="0"/>
              <a:t>Project Starts</a:t>
            </a:r>
          </a:p>
          <a:p>
            <a:pPr eaLnBrk="1" fontAlgn="auto" hangingPunct="1">
              <a:spcAft>
                <a:spcPts val="0"/>
              </a:spcAft>
              <a:buFont typeface="Arial"/>
              <a:buChar char="•"/>
              <a:defRPr/>
            </a:pPr>
            <a:r>
              <a:rPr lang="en-US" dirty="0" smtClean="0">
                <a:solidFill>
                  <a:srgbClr val="FF0000"/>
                </a:solidFill>
              </a:rPr>
              <a:t>November 16-19 </a:t>
            </a:r>
            <a:r>
              <a:rPr lang="en-US" dirty="0" smtClean="0"/>
              <a:t>SC09 Demo/F2F Committee Meetings/Chat up collaborators</a:t>
            </a:r>
          </a:p>
          <a:p>
            <a:pPr eaLnBrk="1" fontAlgn="auto" hangingPunct="1">
              <a:spcAft>
                <a:spcPts val="0"/>
              </a:spcAft>
              <a:buFont typeface="Arial"/>
              <a:buChar char="•"/>
              <a:defRPr/>
            </a:pPr>
            <a:r>
              <a:rPr lang="en-US" dirty="0" smtClean="0">
                <a:solidFill>
                  <a:srgbClr val="FF0000"/>
                </a:solidFill>
              </a:rPr>
              <a:t>February 2010 </a:t>
            </a:r>
            <a:r>
              <a:rPr lang="en-US" dirty="0" smtClean="0"/>
              <a:t>– Significant Hardware available</a:t>
            </a:r>
          </a:p>
          <a:p>
            <a:pPr eaLnBrk="1" fontAlgn="auto" hangingPunct="1">
              <a:spcAft>
                <a:spcPts val="0"/>
              </a:spcAft>
              <a:buFont typeface="Arial"/>
              <a:buChar char="•"/>
              <a:defRPr/>
            </a:pPr>
            <a:r>
              <a:rPr lang="en-US" dirty="0" smtClean="0">
                <a:solidFill>
                  <a:srgbClr val="FF0000"/>
                </a:solidFill>
              </a:rPr>
              <a:t>March 2010 </a:t>
            </a:r>
            <a:r>
              <a:rPr lang="en-US" dirty="0" smtClean="0"/>
              <a:t>FutureGrid network complete</a:t>
            </a:r>
          </a:p>
          <a:p>
            <a:pPr eaLnBrk="1" fontAlgn="auto" hangingPunct="1">
              <a:spcAft>
                <a:spcPts val="0"/>
              </a:spcAft>
              <a:buFont typeface="Arial"/>
              <a:buChar char="•"/>
              <a:defRPr/>
            </a:pPr>
            <a:r>
              <a:rPr lang="en-US" dirty="0" smtClean="0">
                <a:solidFill>
                  <a:srgbClr val="FF0000"/>
                </a:solidFill>
              </a:rPr>
              <a:t>March 2010 </a:t>
            </a:r>
            <a:r>
              <a:rPr lang="en-US" dirty="0" smtClean="0"/>
              <a:t>FutureGrid Annual Meeting</a:t>
            </a:r>
          </a:p>
          <a:p>
            <a:pPr eaLnBrk="1" fontAlgn="auto" hangingPunct="1">
              <a:spcAft>
                <a:spcPts val="0"/>
              </a:spcAft>
              <a:buFont typeface="Arial"/>
              <a:buChar char="•"/>
              <a:defRPr/>
            </a:pPr>
            <a:r>
              <a:rPr lang="en-US" dirty="0" smtClean="0">
                <a:solidFill>
                  <a:srgbClr val="FF0000"/>
                </a:solidFill>
              </a:rPr>
              <a:t>April 2010 </a:t>
            </a:r>
            <a:r>
              <a:rPr lang="en-US" dirty="0" smtClean="0"/>
              <a:t>Many early users</a:t>
            </a:r>
          </a:p>
          <a:p>
            <a:pPr eaLnBrk="1" fontAlgn="auto" hangingPunct="1">
              <a:spcAft>
                <a:spcPts val="0"/>
              </a:spcAft>
              <a:buFont typeface="Arial"/>
              <a:buChar char="•"/>
              <a:defRPr/>
            </a:pPr>
            <a:r>
              <a:rPr lang="en-US" dirty="0" smtClean="0">
                <a:solidFill>
                  <a:srgbClr val="FF0000"/>
                </a:solidFill>
              </a:rPr>
              <a:t>September 2010 </a:t>
            </a:r>
            <a:r>
              <a:rPr lang="en-US" dirty="0" smtClean="0"/>
              <a:t>All hardware (except Track IIC lookalike) accepted </a:t>
            </a:r>
          </a:p>
          <a:p>
            <a:pPr eaLnBrk="1" fontAlgn="auto" hangingPunct="1">
              <a:spcAft>
                <a:spcPts val="0"/>
              </a:spcAft>
              <a:buFont typeface="Arial"/>
              <a:buChar char="•"/>
              <a:defRPr/>
            </a:pPr>
            <a:r>
              <a:rPr lang="en-US" dirty="0" smtClean="0">
                <a:solidFill>
                  <a:srgbClr val="FF0000"/>
                </a:solidFill>
              </a:rPr>
              <a:t>October 1 2011 </a:t>
            </a:r>
            <a:r>
              <a:rPr lang="en-US" dirty="0" err="1" smtClean="0"/>
              <a:t>FutureGrid</a:t>
            </a:r>
            <a:r>
              <a:rPr lang="en-US" dirty="0" smtClean="0"/>
              <a:t> </a:t>
            </a:r>
            <a:r>
              <a:rPr lang="en-US" dirty="0" err="1" smtClean="0"/>
              <a:t>allocatable</a:t>
            </a:r>
            <a:r>
              <a:rPr lang="en-US" dirty="0" smtClean="0"/>
              <a:t> via </a:t>
            </a:r>
            <a:r>
              <a:rPr lang="en-US" dirty="0" err="1" smtClean="0"/>
              <a:t>TeraGrid</a:t>
            </a:r>
            <a:r>
              <a:rPr lang="en-US" dirty="0" smtClean="0"/>
              <a:t> process – first two years by user/science board led by Andrew </a:t>
            </a:r>
            <a:r>
              <a:rPr lang="en-US" dirty="0" err="1" smtClean="0"/>
              <a:t>Grimshaw</a:t>
            </a:r>
            <a:endParaRPr lang="en-US" dirty="0" smtClean="0"/>
          </a:p>
          <a:p>
            <a:pPr eaLnBrk="1" fontAlgn="auto" hangingPunct="1">
              <a:spcAft>
                <a:spcPts val="0"/>
              </a:spcAft>
              <a:buFont typeface="Arial"/>
              <a:buChar char="•"/>
              <a:defRPr/>
            </a:pP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err="1" smtClean="0"/>
              <a:t>FutureGrid</a:t>
            </a:r>
            <a:r>
              <a:rPr lang="en-US" dirty="0" smtClean="0"/>
              <a:t> Architecture</a:t>
            </a:r>
            <a:endParaRPr lang="en-US" dirty="0"/>
          </a:p>
        </p:txBody>
      </p:sp>
      <p:sp>
        <p:nvSpPr>
          <p:cNvPr id="3" name="Content Placeholder 2"/>
          <p:cNvSpPr>
            <a:spLocks noGrp="1"/>
          </p:cNvSpPr>
          <p:nvPr>
            <p:ph idx="1"/>
          </p:nvPr>
        </p:nvSpPr>
        <p:spPr>
          <a:xfrm>
            <a:off x="0" y="1011238"/>
            <a:ext cx="8988425" cy="5662612"/>
          </a:xfrm>
        </p:spPr>
        <p:txBody>
          <a:bodyPr rtlCol="0">
            <a:normAutofit fontScale="92500" lnSpcReduction="20000"/>
          </a:bodyPr>
          <a:lstStyle/>
          <a:p>
            <a:pPr eaLnBrk="1" fontAlgn="auto" hangingPunct="1">
              <a:spcAft>
                <a:spcPts val="0"/>
              </a:spcAft>
              <a:buFont typeface="Arial"/>
              <a:buChar char="•"/>
              <a:defRPr/>
            </a:pPr>
            <a:r>
              <a:rPr lang="en-US" dirty="0" smtClean="0"/>
              <a:t>Open Architecture allows to configure resources based on images</a:t>
            </a:r>
          </a:p>
          <a:p>
            <a:pPr eaLnBrk="1" fontAlgn="auto" hangingPunct="1">
              <a:spcAft>
                <a:spcPts val="0"/>
              </a:spcAft>
              <a:buFont typeface="Arial"/>
              <a:buChar char="•"/>
              <a:defRPr/>
            </a:pPr>
            <a:r>
              <a:rPr lang="en-US" dirty="0" smtClean="0"/>
              <a:t>Managed images allows to create similar experiment environments</a:t>
            </a:r>
          </a:p>
          <a:p>
            <a:pPr eaLnBrk="1" fontAlgn="auto" hangingPunct="1">
              <a:spcAft>
                <a:spcPts val="0"/>
              </a:spcAft>
              <a:buFont typeface="Arial"/>
              <a:buChar char="•"/>
              <a:defRPr/>
            </a:pPr>
            <a:r>
              <a:rPr lang="en-US" dirty="0" smtClean="0"/>
              <a:t>Experiment management allows </a:t>
            </a:r>
            <a:r>
              <a:rPr lang="en-US" dirty="0" smtClean="0">
                <a:solidFill>
                  <a:srgbClr val="FF0000"/>
                </a:solidFill>
              </a:rPr>
              <a:t>reproducible activities</a:t>
            </a:r>
          </a:p>
          <a:p>
            <a:pPr eaLnBrk="1" fontAlgn="auto" hangingPunct="1">
              <a:spcAft>
                <a:spcPts val="0"/>
              </a:spcAft>
              <a:buFont typeface="Arial"/>
              <a:buChar char="•"/>
              <a:defRPr/>
            </a:pPr>
            <a:r>
              <a:rPr lang="en-US" dirty="0" smtClean="0"/>
              <a:t>Through our modular design we allow </a:t>
            </a:r>
            <a:r>
              <a:rPr lang="en-US" dirty="0" smtClean="0">
                <a:solidFill>
                  <a:srgbClr val="FF0000"/>
                </a:solidFill>
              </a:rPr>
              <a:t>different clouds and images </a:t>
            </a:r>
            <a:r>
              <a:rPr lang="en-US" dirty="0" smtClean="0"/>
              <a:t>to be “rained” upon hardware.</a:t>
            </a:r>
          </a:p>
          <a:p>
            <a:pPr eaLnBrk="1" fontAlgn="auto" hangingPunct="1">
              <a:spcAft>
                <a:spcPts val="0"/>
              </a:spcAft>
              <a:buFont typeface="Arial"/>
              <a:buChar char="•"/>
              <a:defRPr/>
            </a:pPr>
            <a:r>
              <a:rPr lang="en-US" dirty="0" smtClean="0"/>
              <a:t>Note will be </a:t>
            </a:r>
            <a:r>
              <a:rPr lang="en-US" dirty="0" smtClean="0">
                <a:solidFill>
                  <a:srgbClr val="FF0000"/>
                </a:solidFill>
              </a:rPr>
              <a:t>supported 24x7 </a:t>
            </a:r>
            <a:r>
              <a:rPr lang="en-US" dirty="0" smtClean="0"/>
              <a:t>at “TeraGrid Production Quality” </a:t>
            </a:r>
          </a:p>
          <a:p>
            <a:pPr eaLnBrk="1" fontAlgn="auto" hangingPunct="1">
              <a:spcAft>
                <a:spcPts val="0"/>
              </a:spcAft>
              <a:buFont typeface="Arial"/>
              <a:buChar char="•"/>
              <a:defRPr/>
            </a:pPr>
            <a:r>
              <a:rPr lang="en-US" dirty="0" smtClean="0"/>
              <a:t>Will  support deployment of </a:t>
            </a:r>
            <a:r>
              <a:rPr lang="en-US" dirty="0" smtClean="0">
                <a:solidFill>
                  <a:srgbClr val="FF0000"/>
                </a:solidFill>
              </a:rPr>
              <a:t>“important” middleware </a:t>
            </a:r>
            <a:r>
              <a:rPr lang="en-US" dirty="0" smtClean="0"/>
              <a:t>including TeraGrid stack, Condor, BOINC, </a:t>
            </a:r>
            <a:r>
              <a:rPr lang="en-US" dirty="0" err="1" smtClean="0"/>
              <a:t>gLite</a:t>
            </a:r>
            <a:r>
              <a:rPr lang="en-US" dirty="0" smtClean="0"/>
              <a:t>, </a:t>
            </a:r>
            <a:r>
              <a:rPr lang="en-US" dirty="0" err="1" smtClean="0"/>
              <a:t>Unicore</a:t>
            </a:r>
            <a:r>
              <a:rPr lang="en-US" dirty="0" smtClean="0"/>
              <a:t>, Genesis II</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1" name="Picture 3" descr="C:\Documents and Settings\Geoffrey Fox\Desktop\FutureGrid Postcard_Page_1.jpg"/>
          <p:cNvPicPr>
            <a:picLocks noChangeAspect="1" noChangeArrowheads="1"/>
          </p:cNvPicPr>
          <p:nvPr/>
        </p:nvPicPr>
        <p:blipFill>
          <a:blip r:embed="rId3" cstate="print"/>
          <a:srcRect/>
          <a:stretch>
            <a:fillRect/>
          </a:stretch>
        </p:blipFill>
        <p:spPr bwMode="auto">
          <a:xfrm>
            <a:off x="0" y="877964"/>
            <a:ext cx="9144000" cy="5980036"/>
          </a:xfrm>
          <a:prstGeom prst="rect">
            <a:avLst/>
          </a:prstGeom>
          <a:noFill/>
        </p:spPr>
      </p:pic>
      <p:sp>
        <p:nvSpPr>
          <p:cNvPr id="2" name="Title 1"/>
          <p:cNvSpPr>
            <a:spLocks noGrp="1"/>
          </p:cNvSpPr>
          <p:nvPr>
            <p:ph type="title"/>
          </p:nvPr>
        </p:nvSpPr>
        <p:spPr>
          <a:xfrm>
            <a:off x="762000" y="0"/>
            <a:ext cx="8229600" cy="838200"/>
          </a:xfrm>
        </p:spPr>
        <p:txBody>
          <a:bodyPr>
            <a:normAutofit fontScale="90000"/>
          </a:bodyPr>
          <a:lstStyle/>
          <a:p>
            <a:r>
              <a:rPr lang="en-US" dirty="0" smtClean="0"/>
              <a:t>FutureGrid is a new part of TeraGrid</a:t>
            </a:r>
            <a:endParaRPr lang="en-US" dirty="0"/>
          </a:p>
        </p:txBody>
      </p:sp>
      <p:sp>
        <p:nvSpPr>
          <p:cNvPr id="4" name="TextBox 3"/>
          <p:cNvSpPr txBox="1"/>
          <p:nvPr/>
        </p:nvSpPr>
        <p:spPr>
          <a:xfrm>
            <a:off x="4572000" y="1905000"/>
            <a:ext cx="3335593" cy="923330"/>
          </a:xfrm>
          <a:prstGeom prst="rect">
            <a:avLst/>
          </a:prstGeom>
          <a:solidFill>
            <a:schemeClr val="bg1"/>
          </a:solidFill>
        </p:spPr>
        <p:txBody>
          <a:bodyPr wrap="none" rtlCol="0">
            <a:spAutoFit/>
          </a:bodyPr>
          <a:lstStyle/>
          <a:p>
            <a:r>
              <a:rPr lang="en-US" dirty="0" smtClean="0">
                <a:solidFill>
                  <a:prstClr val="black"/>
                </a:solidFill>
              </a:rPr>
              <a:t>Several </a:t>
            </a:r>
            <a:r>
              <a:rPr lang="en-US" dirty="0" err="1" smtClean="0">
                <a:solidFill>
                  <a:prstClr val="black"/>
                </a:solidFill>
              </a:rPr>
              <a:t>Postdoc</a:t>
            </a:r>
            <a:r>
              <a:rPr lang="en-US" dirty="0" smtClean="0">
                <a:solidFill>
                  <a:prstClr val="black"/>
                </a:solidFill>
              </a:rPr>
              <a:t> and </a:t>
            </a:r>
            <a:br>
              <a:rPr lang="en-US" dirty="0" smtClean="0">
                <a:solidFill>
                  <a:prstClr val="black"/>
                </a:solidFill>
              </a:rPr>
            </a:br>
            <a:r>
              <a:rPr lang="en-US" dirty="0" smtClean="0">
                <a:solidFill>
                  <a:prstClr val="black"/>
                </a:solidFill>
              </a:rPr>
              <a:t>Software Engineer Positions open</a:t>
            </a:r>
          </a:p>
          <a:p>
            <a:r>
              <a:rPr lang="en-US" dirty="0" smtClean="0">
                <a:solidFill>
                  <a:prstClr val="black"/>
                </a:solidFill>
              </a:rPr>
              <a:t>Please apply </a:t>
            </a:r>
            <a:endParaRPr lang="en-US" dirty="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500" fill="hold"/>
                                        <p:tgtEl>
                                          <p:spTgt spid="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additive="base">
                                        <p:cTn id="1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sp>
        <p:nvSpPr>
          <p:cNvPr id="5" name="Content Placeholder 4"/>
          <p:cNvSpPr>
            <a:spLocks noGrp="1"/>
          </p:cNvSpPr>
          <p:nvPr>
            <p:ph idx="1"/>
          </p:nvPr>
        </p:nvSpPr>
        <p:spPr/>
        <p:txBody>
          <a:bodyPr/>
          <a:lstStyle/>
          <a:p>
            <a:endParaRPr lang="en-US" dirty="0"/>
          </a:p>
        </p:txBody>
      </p:sp>
      <p:pic>
        <p:nvPicPr>
          <p:cNvPr id="269316" name="Picture 4" descr="C:\Documents and Settings\Geoffrey Fox\Desktop\cloud_com_mockup_11_4_Page_1.jpg"/>
          <p:cNvPicPr>
            <a:picLocks noChangeAspect="1" noChangeArrowheads="1"/>
          </p:cNvPicPr>
          <p:nvPr/>
        </p:nvPicPr>
        <p:blipFill>
          <a:blip r:embed="rId3" cstate="print"/>
          <a:srcRect/>
          <a:stretch>
            <a:fillRect/>
          </a:stretch>
        </p:blipFill>
        <p:spPr bwMode="auto">
          <a:xfrm>
            <a:off x="0" y="0"/>
            <a:ext cx="9144000" cy="5916707"/>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19490" name="Picture 2"/>
          <p:cNvPicPr>
            <a:picLocks noChangeAspect="1" noChangeArrowheads="1"/>
          </p:cNvPicPr>
          <p:nvPr/>
        </p:nvPicPr>
        <p:blipFill>
          <a:blip r:embed="rId3" cstate="print"/>
          <a:srcRect l="16762" t="14458" r="18476" b="19707"/>
          <a:stretch>
            <a:fillRect/>
          </a:stretch>
        </p:blipFill>
        <p:spPr bwMode="auto">
          <a:xfrm>
            <a:off x="0" y="0"/>
            <a:ext cx="9144000" cy="6858000"/>
          </a:xfrm>
          <a:prstGeom prst="rect">
            <a:avLst/>
          </a:prstGeom>
          <a:noFill/>
          <a:ln w="9525">
            <a:noFill/>
            <a:miter lim="800000"/>
            <a:headEnd/>
            <a:tailEnd/>
          </a:ln>
        </p:spPr>
      </p:pic>
      <p:sp>
        <p:nvSpPr>
          <p:cNvPr id="5" name="TextBox 4"/>
          <p:cNvSpPr txBox="1"/>
          <p:nvPr/>
        </p:nvSpPr>
        <p:spPr>
          <a:xfrm>
            <a:off x="5715000" y="5029200"/>
            <a:ext cx="1358000" cy="369332"/>
          </a:xfrm>
          <a:prstGeom prst="rect">
            <a:avLst/>
          </a:prstGeom>
          <a:noFill/>
        </p:spPr>
        <p:txBody>
          <a:bodyPr wrap="none" rtlCol="0">
            <a:spAutoFit/>
          </a:bodyPr>
          <a:lstStyle/>
          <a:p>
            <a:r>
              <a:rPr lang="en-US" b="1" dirty="0" smtClean="0"/>
              <a:t>With </a:t>
            </a:r>
            <a:r>
              <a:rPr lang="en-US" b="1" dirty="0" err="1" smtClean="0"/>
              <a:t>CCGrid</a:t>
            </a:r>
            <a:endParaRPr lang="en-US" b="1"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Spares</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descr="Picture 2.png"/>
          <p:cNvPicPr>
            <a:picLocks noChangeAspect="1"/>
          </p:cNvPicPr>
          <p:nvPr/>
        </p:nvPicPr>
        <p:blipFill>
          <a:blip r:embed="rId3" cstate="print"/>
          <a:srcRect/>
          <a:stretch>
            <a:fillRect/>
          </a:stretch>
        </p:blipFill>
        <p:spPr bwMode="auto">
          <a:xfrm>
            <a:off x="0" y="114300"/>
            <a:ext cx="9144000" cy="6743700"/>
          </a:xfrm>
          <a:prstGeom prst="rect">
            <a:avLst/>
          </a:prstGeom>
          <a:noFill/>
          <a:ln w="9525">
            <a:noFill/>
            <a:miter lim="800000"/>
            <a:headEnd/>
            <a:tailEnd/>
          </a:ln>
        </p:spPr>
      </p:pic>
      <p:sp>
        <p:nvSpPr>
          <p:cNvPr id="4" name="TextBox 3"/>
          <p:cNvSpPr txBox="1"/>
          <p:nvPr/>
        </p:nvSpPr>
        <p:spPr>
          <a:xfrm>
            <a:off x="5715000" y="114300"/>
            <a:ext cx="3048000" cy="1570038"/>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defRPr/>
            </a:pPr>
            <a:r>
              <a:rPr lang="en-US" sz="2400">
                <a:solidFill>
                  <a:srgbClr val="000000"/>
                </a:solidFill>
                <a:ea typeface="ＭＳ Ｐゴシック" pitchFamily="-112" charset="-128"/>
                <a:cs typeface="ＭＳ Ｐゴシック" pitchFamily="-112" charset="-128"/>
              </a:rPr>
              <a:t>We can also analyze real-time GPS data from the California Real Time Network</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Picture 1.png"/>
          <p:cNvPicPr>
            <a:picLocks noChangeAspect="1"/>
          </p:cNvPicPr>
          <p:nvPr/>
        </p:nvPicPr>
        <p:blipFill>
          <a:blip r:embed="rId3" cstate="print"/>
          <a:srcRect/>
          <a:stretch>
            <a:fillRect/>
          </a:stretch>
        </p:blipFill>
        <p:spPr bwMode="auto">
          <a:xfrm>
            <a:off x="0" y="990600"/>
            <a:ext cx="9144000" cy="5645150"/>
          </a:xfrm>
          <a:prstGeom prst="rect">
            <a:avLst/>
          </a:prstGeom>
          <a:noFill/>
          <a:ln w="9525">
            <a:noFill/>
            <a:miter lim="800000"/>
            <a:headEnd/>
            <a:tailEnd/>
          </a:ln>
        </p:spPr>
      </p:pic>
      <p:sp>
        <p:nvSpPr>
          <p:cNvPr id="20483" name="TextBox 2"/>
          <p:cNvSpPr txBox="1">
            <a:spLocks noChangeArrowheads="1"/>
          </p:cNvSpPr>
          <p:nvPr/>
        </p:nvSpPr>
        <p:spPr bwMode="auto">
          <a:xfrm>
            <a:off x="152400" y="133350"/>
            <a:ext cx="5264150" cy="647700"/>
          </a:xfrm>
          <a:prstGeom prst="rect">
            <a:avLst/>
          </a:prstGeom>
          <a:noFill/>
          <a:ln w="9525">
            <a:noFill/>
            <a:miter lim="800000"/>
            <a:headEnd/>
            <a:tailEnd/>
          </a:ln>
        </p:spPr>
        <p:txBody>
          <a:bodyPr wrap="none">
            <a:spAutoFit/>
          </a:bodyPr>
          <a:lstStyle/>
          <a:p>
            <a:r>
              <a:rPr lang="en-US" sz="3600"/>
              <a:t>Daily RDAHMM Updates</a:t>
            </a:r>
          </a:p>
        </p:txBody>
      </p:sp>
      <p:sp>
        <p:nvSpPr>
          <p:cNvPr id="4" name="TextBox 3"/>
          <p:cNvSpPr txBox="1"/>
          <p:nvPr/>
        </p:nvSpPr>
        <p:spPr>
          <a:xfrm>
            <a:off x="6172200" y="106363"/>
            <a:ext cx="2854325" cy="1570037"/>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en-US" sz="2400">
                <a:solidFill>
                  <a:srgbClr val="000000"/>
                </a:solidFill>
                <a:ea typeface="ＭＳ Ｐゴシック" pitchFamily="-64" charset="-128"/>
              </a:rPr>
              <a:t>Daily analysis and </a:t>
            </a:r>
          </a:p>
          <a:p>
            <a:r>
              <a:rPr lang="en-US" sz="2400">
                <a:solidFill>
                  <a:srgbClr val="000000"/>
                </a:solidFill>
                <a:ea typeface="ＭＳ Ｐゴシック" pitchFamily="-64" charset="-128"/>
              </a:rPr>
              <a:t>event classification</a:t>
            </a:r>
          </a:p>
          <a:p>
            <a:r>
              <a:rPr lang="en-US" sz="2400">
                <a:solidFill>
                  <a:srgbClr val="000000"/>
                </a:solidFill>
                <a:ea typeface="ＭＳ Ｐゴシック" pitchFamily="-64" charset="-128"/>
              </a:rPr>
              <a:t>of GPS data from </a:t>
            </a:r>
          </a:p>
          <a:p>
            <a:r>
              <a:rPr lang="en-US" sz="2400">
                <a:solidFill>
                  <a:srgbClr val="000000"/>
                </a:solidFill>
                <a:ea typeface="ＭＳ Ｐゴシック" pitchFamily="-64" charset="-128"/>
              </a:rPr>
              <a:t>REASoN’s GRWS.</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8" name="Picture 2"/>
          <p:cNvPicPr>
            <a:picLocks noChangeAspect="1" noChangeArrowheads="1"/>
          </p:cNvPicPr>
          <p:nvPr/>
        </p:nvPicPr>
        <p:blipFill>
          <a:blip r:embed="rId3" cstate="print"/>
          <a:srcRect l="12384" t="14520" r="13426" b="2506"/>
          <a:stretch>
            <a:fillRect/>
          </a:stretch>
        </p:blipFill>
        <p:spPr bwMode="auto">
          <a:xfrm>
            <a:off x="1115786" y="0"/>
            <a:ext cx="7266214"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551707" y="301674"/>
            <a:ext cx="3799823" cy="52322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2800" dirty="0" smtClean="0"/>
              <a:t>Requires Team Approach</a:t>
            </a:r>
            <a:endParaRPr lang="en-US" sz="2800" dirty="0"/>
          </a:p>
        </p:txBody>
      </p:sp>
      <p:sp>
        <p:nvSpPr>
          <p:cNvPr id="11" name="Oval 10"/>
          <p:cNvSpPr/>
          <p:nvPr/>
        </p:nvSpPr>
        <p:spPr>
          <a:xfrm>
            <a:off x="3956715" y="2172900"/>
            <a:ext cx="5029200" cy="4500880"/>
          </a:xfrm>
          <a:prstGeom prst="ellipse">
            <a:avLst/>
          </a:prstGeom>
          <a:no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16330" y="1222494"/>
            <a:ext cx="4470161" cy="4316214"/>
          </a:xfrm>
          <a:prstGeom prst="ellipse">
            <a:avLst/>
          </a:prstGeom>
          <a:no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742962" y="1538962"/>
            <a:ext cx="1489636" cy="369332"/>
          </a:xfrm>
          <a:prstGeom prst="rect">
            <a:avLst/>
          </a:prstGeom>
          <a:noFill/>
        </p:spPr>
        <p:txBody>
          <a:bodyPr wrap="none" rtlCol="0">
            <a:spAutoFit/>
          </a:bodyPr>
          <a:lstStyle/>
          <a:p>
            <a:r>
              <a:rPr lang="en-US" dirty="0" smtClean="0"/>
              <a:t>Geophysics</a:t>
            </a:r>
            <a:endParaRPr lang="en-US" dirty="0"/>
          </a:p>
        </p:txBody>
      </p:sp>
      <p:sp>
        <p:nvSpPr>
          <p:cNvPr id="15" name="TextBox 14"/>
          <p:cNvSpPr txBox="1"/>
          <p:nvPr/>
        </p:nvSpPr>
        <p:spPr>
          <a:xfrm>
            <a:off x="1206666" y="2505948"/>
            <a:ext cx="1850086" cy="369332"/>
          </a:xfrm>
          <a:prstGeom prst="rect">
            <a:avLst/>
          </a:prstGeom>
          <a:noFill/>
        </p:spPr>
        <p:txBody>
          <a:bodyPr wrap="none" rtlCol="0">
            <a:spAutoFit/>
          </a:bodyPr>
          <a:lstStyle/>
          <a:p>
            <a:r>
              <a:rPr lang="en-US" dirty="0" smtClean="0"/>
              <a:t>Oceanography</a:t>
            </a:r>
            <a:endParaRPr lang="en-US" dirty="0"/>
          </a:p>
        </p:txBody>
      </p:sp>
      <p:sp>
        <p:nvSpPr>
          <p:cNvPr id="16" name="TextBox 15"/>
          <p:cNvSpPr txBox="1"/>
          <p:nvPr/>
        </p:nvSpPr>
        <p:spPr>
          <a:xfrm>
            <a:off x="765401" y="3315344"/>
            <a:ext cx="2512715" cy="369332"/>
          </a:xfrm>
          <a:prstGeom prst="rect">
            <a:avLst/>
          </a:prstGeom>
          <a:noFill/>
        </p:spPr>
        <p:txBody>
          <a:bodyPr wrap="none" rtlCol="0">
            <a:spAutoFit/>
          </a:bodyPr>
          <a:lstStyle/>
          <a:p>
            <a:r>
              <a:rPr lang="en-US" dirty="0" err="1" smtClean="0"/>
              <a:t>Cryospheric</a:t>
            </a:r>
            <a:r>
              <a:rPr lang="en-US" dirty="0" smtClean="0"/>
              <a:t> Science</a:t>
            </a:r>
            <a:endParaRPr lang="en-US" dirty="0"/>
          </a:p>
        </p:txBody>
      </p:sp>
      <p:sp>
        <p:nvSpPr>
          <p:cNvPr id="17" name="TextBox 16"/>
          <p:cNvSpPr txBox="1"/>
          <p:nvPr/>
        </p:nvSpPr>
        <p:spPr>
          <a:xfrm>
            <a:off x="765401" y="4054008"/>
            <a:ext cx="2938763" cy="646331"/>
          </a:xfrm>
          <a:prstGeom prst="rect">
            <a:avLst/>
          </a:prstGeom>
          <a:noFill/>
        </p:spPr>
        <p:txBody>
          <a:bodyPr wrap="none" rtlCol="0">
            <a:spAutoFit/>
          </a:bodyPr>
          <a:lstStyle/>
          <a:p>
            <a:pPr algn="ctr"/>
            <a:r>
              <a:rPr lang="en-US" dirty="0" smtClean="0"/>
              <a:t>Civil and Environmental</a:t>
            </a:r>
          </a:p>
          <a:p>
            <a:pPr algn="ctr"/>
            <a:r>
              <a:rPr lang="en-US" dirty="0" smtClean="0"/>
              <a:t>Engineering</a:t>
            </a:r>
          </a:p>
        </p:txBody>
      </p:sp>
      <p:sp>
        <p:nvSpPr>
          <p:cNvPr id="18" name="TextBox 17"/>
          <p:cNvSpPr txBox="1"/>
          <p:nvPr/>
        </p:nvSpPr>
        <p:spPr>
          <a:xfrm>
            <a:off x="4981446" y="5261709"/>
            <a:ext cx="1896036" cy="923330"/>
          </a:xfrm>
          <a:prstGeom prst="rect">
            <a:avLst/>
          </a:prstGeom>
          <a:noFill/>
        </p:spPr>
        <p:txBody>
          <a:bodyPr wrap="square" rtlCol="0">
            <a:spAutoFit/>
          </a:bodyPr>
          <a:lstStyle/>
          <a:p>
            <a:r>
              <a:rPr lang="en-US" dirty="0" smtClean="0"/>
              <a:t>Geo-spatial</a:t>
            </a:r>
          </a:p>
          <a:p>
            <a:r>
              <a:rPr lang="en-US" dirty="0" smtClean="0"/>
              <a:t>Information</a:t>
            </a:r>
          </a:p>
          <a:p>
            <a:r>
              <a:rPr lang="en-US" dirty="0" smtClean="0"/>
              <a:t>Management</a:t>
            </a:r>
            <a:endParaRPr lang="en-US" dirty="0"/>
          </a:p>
        </p:txBody>
      </p:sp>
      <p:sp>
        <p:nvSpPr>
          <p:cNvPr id="19" name="TextBox 18"/>
          <p:cNvSpPr txBox="1"/>
          <p:nvPr/>
        </p:nvSpPr>
        <p:spPr>
          <a:xfrm>
            <a:off x="5386859" y="2321282"/>
            <a:ext cx="2180217" cy="369332"/>
          </a:xfrm>
          <a:prstGeom prst="rect">
            <a:avLst/>
          </a:prstGeom>
          <a:noFill/>
        </p:spPr>
        <p:txBody>
          <a:bodyPr wrap="none" rtlCol="0">
            <a:spAutoFit/>
          </a:bodyPr>
          <a:lstStyle/>
          <a:p>
            <a:r>
              <a:rPr lang="en-US" dirty="0" smtClean="0"/>
              <a:t>Cloud Computing</a:t>
            </a:r>
          </a:p>
        </p:txBody>
      </p:sp>
      <p:sp>
        <p:nvSpPr>
          <p:cNvPr id="20" name="TextBox 19"/>
          <p:cNvSpPr txBox="1"/>
          <p:nvPr/>
        </p:nvSpPr>
        <p:spPr>
          <a:xfrm>
            <a:off x="6888688" y="4892377"/>
            <a:ext cx="2011263" cy="369332"/>
          </a:xfrm>
          <a:prstGeom prst="rect">
            <a:avLst/>
          </a:prstGeom>
          <a:noFill/>
        </p:spPr>
        <p:txBody>
          <a:bodyPr wrap="none" rtlCol="0">
            <a:spAutoFit/>
          </a:bodyPr>
          <a:lstStyle/>
          <a:p>
            <a:r>
              <a:rPr lang="en-US" dirty="0" smtClean="0"/>
              <a:t>Data Semantics</a:t>
            </a:r>
            <a:endParaRPr lang="en-US" dirty="0"/>
          </a:p>
        </p:txBody>
      </p:sp>
      <p:sp>
        <p:nvSpPr>
          <p:cNvPr id="21" name="TextBox 20"/>
          <p:cNvSpPr txBox="1"/>
          <p:nvPr/>
        </p:nvSpPr>
        <p:spPr>
          <a:xfrm>
            <a:off x="4724918" y="4423340"/>
            <a:ext cx="2380955" cy="369332"/>
          </a:xfrm>
          <a:prstGeom prst="rect">
            <a:avLst/>
          </a:prstGeom>
          <a:noFill/>
        </p:spPr>
        <p:txBody>
          <a:bodyPr wrap="none" rtlCol="0">
            <a:spAutoFit/>
          </a:bodyPr>
          <a:lstStyle/>
          <a:p>
            <a:r>
              <a:rPr lang="en-US" dirty="0" smtClean="0"/>
              <a:t>Information Fusion</a:t>
            </a:r>
            <a:endParaRPr lang="en-US" dirty="0"/>
          </a:p>
        </p:txBody>
      </p:sp>
      <p:sp>
        <p:nvSpPr>
          <p:cNvPr id="22" name="TextBox 21"/>
          <p:cNvSpPr txBox="1"/>
          <p:nvPr/>
        </p:nvSpPr>
        <p:spPr>
          <a:xfrm>
            <a:off x="7567076" y="4054008"/>
            <a:ext cx="184666" cy="369332"/>
          </a:xfrm>
          <a:prstGeom prst="rect">
            <a:avLst/>
          </a:prstGeom>
          <a:noFill/>
        </p:spPr>
        <p:txBody>
          <a:bodyPr wrap="none" rtlCol="0">
            <a:spAutoFit/>
          </a:bodyPr>
          <a:lstStyle/>
          <a:p>
            <a:pPr algn="ctr"/>
            <a:endParaRPr lang="en-US" dirty="0"/>
          </a:p>
        </p:txBody>
      </p:sp>
      <p:sp>
        <p:nvSpPr>
          <p:cNvPr id="23" name="Rectangle 22"/>
          <p:cNvSpPr/>
          <p:nvPr/>
        </p:nvSpPr>
        <p:spPr>
          <a:xfrm>
            <a:off x="4981446" y="3130678"/>
            <a:ext cx="2286000" cy="369332"/>
          </a:xfrm>
          <a:prstGeom prst="rect">
            <a:avLst/>
          </a:prstGeom>
        </p:spPr>
        <p:txBody>
          <a:bodyPr>
            <a:spAutoFit/>
          </a:bodyPr>
          <a:lstStyle/>
          <a:p>
            <a:pPr lvl="0" algn="ctr"/>
            <a:r>
              <a:rPr lang="en-US" dirty="0" smtClean="0">
                <a:solidFill>
                  <a:prstClr val="black"/>
                </a:solidFill>
              </a:rPr>
              <a:t>Data Preservation</a:t>
            </a:r>
            <a:endParaRPr lang="en-US" dirty="0">
              <a:solidFill>
                <a:prstClr val="black"/>
              </a:solidFill>
            </a:endParaRPr>
          </a:p>
        </p:txBody>
      </p:sp>
      <p:sp>
        <p:nvSpPr>
          <p:cNvPr id="24" name="TextBox 23"/>
          <p:cNvSpPr txBox="1"/>
          <p:nvPr/>
        </p:nvSpPr>
        <p:spPr>
          <a:xfrm>
            <a:off x="5730325" y="3500010"/>
            <a:ext cx="3074242" cy="369332"/>
          </a:xfrm>
          <a:prstGeom prst="rect">
            <a:avLst/>
          </a:prstGeom>
          <a:noFill/>
        </p:spPr>
        <p:txBody>
          <a:bodyPr wrap="none" rtlCol="0">
            <a:spAutoFit/>
          </a:bodyPr>
          <a:lstStyle/>
          <a:p>
            <a:r>
              <a:rPr lang="en-US" dirty="0" smtClean="0"/>
              <a:t>Service-based Interfaces</a:t>
            </a:r>
            <a:endParaRPr lang="en-US" dirty="0"/>
          </a:p>
        </p:txBody>
      </p:sp>
      <p:sp>
        <p:nvSpPr>
          <p:cNvPr id="25" name="TextBox 24"/>
          <p:cNvSpPr txBox="1"/>
          <p:nvPr/>
        </p:nvSpPr>
        <p:spPr>
          <a:xfrm>
            <a:off x="5915396" y="6185039"/>
            <a:ext cx="1569097" cy="369332"/>
          </a:xfrm>
          <a:prstGeom prst="rect">
            <a:avLst/>
          </a:prstGeom>
          <a:noFill/>
        </p:spPr>
        <p:txBody>
          <a:bodyPr wrap="none" rtlCol="0">
            <a:spAutoFit/>
          </a:bodyPr>
          <a:lstStyle/>
          <a:p>
            <a:r>
              <a:rPr lang="en-US" dirty="0" smtClean="0"/>
              <a:t>Data Mining</a:t>
            </a:r>
            <a:endParaRPr lang="en-US" dirty="0"/>
          </a:p>
        </p:txBody>
      </p:sp>
      <p:sp>
        <p:nvSpPr>
          <p:cNvPr id="26" name="TextBox 25"/>
          <p:cNvSpPr txBox="1"/>
          <p:nvPr/>
        </p:nvSpPr>
        <p:spPr>
          <a:xfrm>
            <a:off x="480257" y="5538708"/>
            <a:ext cx="2281093" cy="400110"/>
          </a:xfrm>
          <a:prstGeom prst="rect">
            <a:avLst/>
          </a:prstGeom>
          <a:noFill/>
        </p:spPr>
        <p:txBody>
          <a:bodyPr wrap="none" rtlCol="0">
            <a:spAutoFit/>
          </a:bodyPr>
          <a:lstStyle/>
          <a:p>
            <a:r>
              <a:rPr lang="en-US" sz="2000" dirty="0" smtClean="0">
                <a:solidFill>
                  <a:srgbClr val="5D22FF"/>
                </a:solidFill>
              </a:rPr>
              <a:t>Users, Providers</a:t>
            </a:r>
            <a:endParaRPr lang="en-US" sz="2000" dirty="0">
              <a:solidFill>
                <a:srgbClr val="5D22FF"/>
              </a:solidFill>
            </a:endParaRPr>
          </a:p>
        </p:txBody>
      </p:sp>
      <p:sp>
        <p:nvSpPr>
          <p:cNvPr id="27" name="TextBox 26"/>
          <p:cNvSpPr txBox="1"/>
          <p:nvPr/>
        </p:nvSpPr>
        <p:spPr>
          <a:xfrm>
            <a:off x="5377150" y="1465014"/>
            <a:ext cx="3759488" cy="707886"/>
          </a:xfrm>
          <a:prstGeom prst="rect">
            <a:avLst/>
          </a:prstGeom>
          <a:noFill/>
        </p:spPr>
        <p:txBody>
          <a:bodyPr wrap="none" rtlCol="0">
            <a:spAutoFit/>
          </a:bodyPr>
          <a:lstStyle/>
          <a:p>
            <a:pPr algn="ctr"/>
            <a:r>
              <a:rPr lang="en-US" sz="2000" dirty="0" smtClean="0">
                <a:solidFill>
                  <a:srgbClr val="660066"/>
                </a:solidFill>
              </a:rPr>
              <a:t>Computing and Information</a:t>
            </a:r>
          </a:p>
          <a:p>
            <a:pPr algn="ctr"/>
            <a:r>
              <a:rPr lang="en-US" sz="2000" dirty="0" smtClean="0">
                <a:solidFill>
                  <a:srgbClr val="660066"/>
                </a:solidFill>
              </a:rPr>
              <a:t>Management Technologists</a:t>
            </a:r>
          </a:p>
        </p:txBody>
      </p:sp>
      <p:sp>
        <p:nvSpPr>
          <p:cNvPr id="28" name="TextBox 27"/>
          <p:cNvSpPr txBox="1"/>
          <p:nvPr/>
        </p:nvSpPr>
        <p:spPr>
          <a:xfrm>
            <a:off x="6561444" y="2761346"/>
            <a:ext cx="1707055" cy="369332"/>
          </a:xfrm>
          <a:prstGeom prst="rect">
            <a:avLst/>
          </a:prstGeom>
          <a:noFill/>
        </p:spPr>
        <p:txBody>
          <a:bodyPr wrap="none" rtlCol="0">
            <a:spAutoFit/>
          </a:bodyPr>
          <a:lstStyle/>
          <a:p>
            <a:r>
              <a:rPr lang="en-US" dirty="0" smtClean="0"/>
              <a:t>Virtualization</a:t>
            </a:r>
            <a:endParaRPr lang="en-US" dirty="0"/>
          </a:p>
        </p:txBody>
      </p:sp>
      <p:sp>
        <p:nvSpPr>
          <p:cNvPr id="29" name="TextBox 28"/>
          <p:cNvSpPr txBox="1"/>
          <p:nvPr/>
        </p:nvSpPr>
        <p:spPr>
          <a:xfrm>
            <a:off x="6670718" y="5354042"/>
            <a:ext cx="1792716" cy="369332"/>
          </a:xfrm>
          <a:prstGeom prst="rect">
            <a:avLst/>
          </a:prstGeom>
          <a:noFill/>
        </p:spPr>
        <p:txBody>
          <a:bodyPr wrap="square" rtlCol="0">
            <a:spAutoFit/>
          </a:bodyPr>
          <a:lstStyle/>
          <a:p>
            <a:r>
              <a:rPr lang="en-US" dirty="0" smtClean="0"/>
              <a:t>Data </a:t>
            </a:r>
            <a:r>
              <a:rPr lang="en-US" dirty="0" err="1" smtClean="0"/>
              <a:t>Curation</a:t>
            </a:r>
            <a:endParaRPr lang="en-US" dirty="0"/>
          </a:p>
        </p:txBody>
      </p:sp>
      <p:sp>
        <p:nvSpPr>
          <p:cNvPr id="31" name="TextBox 30"/>
          <p:cNvSpPr txBox="1"/>
          <p:nvPr/>
        </p:nvSpPr>
        <p:spPr>
          <a:xfrm>
            <a:off x="2172398" y="1908294"/>
            <a:ext cx="1768708" cy="369332"/>
          </a:xfrm>
          <a:prstGeom prst="rect">
            <a:avLst/>
          </a:prstGeom>
          <a:noFill/>
        </p:spPr>
        <p:txBody>
          <a:bodyPr wrap="none" rtlCol="0">
            <a:spAutoFit/>
          </a:bodyPr>
          <a:lstStyle/>
          <a:p>
            <a:r>
              <a:rPr lang="en-US" dirty="0" smtClean="0"/>
              <a:t>Earth Science</a:t>
            </a:r>
            <a:endParaRPr lang="en-US" dirty="0"/>
          </a:p>
        </p:txBody>
      </p:sp>
      <p:sp>
        <p:nvSpPr>
          <p:cNvPr id="33" name="TextBox 32"/>
          <p:cNvSpPr txBox="1"/>
          <p:nvPr/>
        </p:nvSpPr>
        <p:spPr>
          <a:xfrm>
            <a:off x="4622204" y="4892377"/>
            <a:ext cx="1939240" cy="369332"/>
          </a:xfrm>
          <a:prstGeom prst="rect">
            <a:avLst/>
          </a:prstGeom>
          <a:noFill/>
        </p:spPr>
        <p:txBody>
          <a:bodyPr wrap="square" rtlCol="0">
            <a:spAutoFit/>
          </a:bodyPr>
          <a:lstStyle/>
          <a:p>
            <a:r>
              <a:rPr lang="en-US" dirty="0" smtClean="0"/>
              <a:t>Data Discovery</a:t>
            </a:r>
            <a:endParaRPr lang="en-US" dirty="0"/>
          </a:p>
        </p:txBody>
      </p:sp>
      <p:sp>
        <p:nvSpPr>
          <p:cNvPr id="34" name="TextBox 33"/>
          <p:cNvSpPr txBox="1"/>
          <p:nvPr/>
        </p:nvSpPr>
        <p:spPr>
          <a:xfrm>
            <a:off x="5114881" y="3869343"/>
            <a:ext cx="2779439" cy="369332"/>
          </a:xfrm>
          <a:prstGeom prst="rect">
            <a:avLst/>
          </a:prstGeom>
          <a:noFill/>
        </p:spPr>
        <p:txBody>
          <a:bodyPr wrap="square" rtlCol="0">
            <a:spAutoFit/>
          </a:bodyPr>
          <a:lstStyle/>
          <a:p>
            <a:r>
              <a:rPr lang="en-US" dirty="0" smtClean="0"/>
              <a:t>End-User Interfaces</a:t>
            </a:r>
            <a:endParaRPr lang="en-US" dirty="0"/>
          </a:p>
        </p:txBody>
      </p:sp>
      <p:sp>
        <p:nvSpPr>
          <p:cNvPr id="32" name="TextBox 31"/>
          <p:cNvSpPr txBox="1"/>
          <p:nvPr/>
        </p:nvSpPr>
        <p:spPr>
          <a:xfrm>
            <a:off x="7300487" y="4238675"/>
            <a:ext cx="1588258" cy="369332"/>
          </a:xfrm>
          <a:prstGeom prst="rect">
            <a:avLst/>
          </a:prstGeom>
          <a:noFill/>
        </p:spPr>
        <p:txBody>
          <a:bodyPr wrap="square" rtlCol="0">
            <a:spAutoFit/>
          </a:bodyPr>
          <a:lstStyle/>
          <a:p>
            <a:r>
              <a:rPr lang="en-US" dirty="0" smtClean="0"/>
              <a:t>Data Access</a:t>
            </a:r>
            <a:endParaRPr lang="en-US" dirty="0"/>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18153" y="784403"/>
            <a:ext cx="7414658" cy="1323439"/>
          </a:xfrm>
          <a:prstGeom prst="rect">
            <a:avLst/>
          </a:prstGeom>
          <a:noFill/>
        </p:spPr>
        <p:txBody>
          <a:bodyPr wrap="none" rtlCol="0">
            <a:spAutoFit/>
          </a:bodyPr>
          <a:lstStyle/>
          <a:p>
            <a:endParaRPr lang="en-US" sz="2000" dirty="0" smtClean="0"/>
          </a:p>
          <a:p>
            <a:r>
              <a:rPr lang="en-US" sz="2000" dirty="0" smtClean="0">
                <a:solidFill>
                  <a:srgbClr val="0000FF"/>
                </a:solidFill>
              </a:rPr>
              <a:t>Example Scientific Question/Study:</a:t>
            </a:r>
          </a:p>
          <a:p>
            <a:r>
              <a:rPr lang="en-US" sz="2000" dirty="0" smtClean="0">
                <a:solidFill>
                  <a:srgbClr val="0000FF"/>
                </a:solidFill>
              </a:rPr>
              <a:t>		How are ocean temperature and level changing due</a:t>
            </a:r>
          </a:p>
          <a:p>
            <a:r>
              <a:rPr lang="en-US" sz="2000" dirty="0" smtClean="0">
                <a:solidFill>
                  <a:srgbClr val="0000FF"/>
                </a:solidFill>
              </a:rPr>
              <a:t>		to ice sheet loss and undersea volcanic eruptions?</a:t>
            </a:r>
            <a:endParaRPr lang="en-US" sz="2000" dirty="0">
              <a:solidFill>
                <a:srgbClr val="0000FF"/>
              </a:solidFill>
            </a:endParaRPr>
          </a:p>
        </p:txBody>
      </p:sp>
      <p:sp>
        <p:nvSpPr>
          <p:cNvPr id="6" name="TextBox 5"/>
          <p:cNvSpPr txBox="1"/>
          <p:nvPr/>
        </p:nvSpPr>
        <p:spPr>
          <a:xfrm>
            <a:off x="633711" y="261183"/>
            <a:ext cx="8153732"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800" dirty="0" smtClean="0"/>
              <a:t>Inter-Disciplinary Complex Systems Science</a:t>
            </a:r>
          </a:p>
        </p:txBody>
      </p:sp>
      <p:sp>
        <p:nvSpPr>
          <p:cNvPr id="7" name="Rectangle 6"/>
          <p:cNvSpPr/>
          <p:nvPr/>
        </p:nvSpPr>
        <p:spPr>
          <a:xfrm>
            <a:off x="6466776" y="2392059"/>
            <a:ext cx="1677416" cy="538212"/>
          </a:xfrm>
          <a:prstGeom prst="rect">
            <a:avLst/>
          </a:prstGeom>
          <a:solidFill>
            <a:srgbClr val="F5F62B"/>
          </a:solidFill>
          <a:ln>
            <a:solidFill>
              <a:srgbClr val="F5F62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Cryospheric</a:t>
            </a:r>
          </a:p>
          <a:p>
            <a:pPr algn="ctr"/>
            <a:r>
              <a:rPr lang="en-US" dirty="0" smtClean="0">
                <a:solidFill>
                  <a:schemeClr val="tx1"/>
                </a:solidFill>
              </a:rPr>
              <a:t>Science </a:t>
            </a:r>
            <a:endParaRPr lang="en-US" dirty="0">
              <a:solidFill>
                <a:schemeClr val="tx1"/>
              </a:solidFill>
            </a:endParaRPr>
          </a:p>
        </p:txBody>
      </p:sp>
      <p:sp>
        <p:nvSpPr>
          <p:cNvPr id="8" name="Rectangle 7"/>
          <p:cNvSpPr/>
          <p:nvPr/>
        </p:nvSpPr>
        <p:spPr>
          <a:xfrm>
            <a:off x="4334192" y="2390774"/>
            <a:ext cx="1673352" cy="539496"/>
          </a:xfrm>
          <a:prstGeom prst="rect">
            <a:avLst/>
          </a:prstGeom>
          <a:solidFill>
            <a:srgbClr val="F5F62B"/>
          </a:solidFill>
          <a:ln>
            <a:solidFill>
              <a:srgbClr val="F5F62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Oceanography</a:t>
            </a:r>
            <a:endParaRPr lang="en-US" dirty="0">
              <a:solidFill>
                <a:schemeClr val="tx1"/>
              </a:solidFill>
            </a:endParaRPr>
          </a:p>
        </p:txBody>
      </p:sp>
      <p:sp>
        <p:nvSpPr>
          <p:cNvPr id="9" name="Rectangle 8"/>
          <p:cNvSpPr/>
          <p:nvPr/>
        </p:nvSpPr>
        <p:spPr>
          <a:xfrm>
            <a:off x="1943961" y="2390774"/>
            <a:ext cx="1673352" cy="539496"/>
          </a:xfrm>
          <a:prstGeom prst="rect">
            <a:avLst/>
          </a:prstGeom>
          <a:solidFill>
            <a:srgbClr val="F5F62B"/>
          </a:solidFill>
          <a:ln>
            <a:solidFill>
              <a:srgbClr val="F5F62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Geophysics </a:t>
            </a:r>
            <a:endParaRPr lang="en-US" dirty="0">
              <a:solidFill>
                <a:schemeClr val="tx1"/>
              </a:solidFill>
            </a:endParaRPr>
          </a:p>
        </p:txBody>
      </p:sp>
      <p:sp>
        <p:nvSpPr>
          <p:cNvPr id="10" name="TextBox 9"/>
          <p:cNvSpPr txBox="1"/>
          <p:nvPr/>
        </p:nvSpPr>
        <p:spPr>
          <a:xfrm>
            <a:off x="390828" y="2423299"/>
            <a:ext cx="1135247" cy="369332"/>
          </a:xfrm>
          <a:prstGeom prst="rect">
            <a:avLst/>
          </a:prstGeom>
          <a:noFill/>
        </p:spPr>
        <p:txBody>
          <a:bodyPr wrap="none" rtlCol="0">
            <a:spAutoFit/>
          </a:bodyPr>
          <a:lstStyle/>
          <a:p>
            <a:r>
              <a:rPr lang="en-US" i="1" dirty="0" smtClean="0"/>
              <a:t>Discipline:</a:t>
            </a:r>
            <a:endParaRPr lang="en-US" i="1" dirty="0"/>
          </a:p>
        </p:txBody>
      </p:sp>
      <p:sp>
        <p:nvSpPr>
          <p:cNvPr id="13" name="Oval 12"/>
          <p:cNvSpPr/>
          <p:nvPr/>
        </p:nvSpPr>
        <p:spPr>
          <a:xfrm>
            <a:off x="1847872" y="3190240"/>
            <a:ext cx="2048530" cy="1056640"/>
          </a:xfrm>
          <a:prstGeom prst="ellipse">
            <a:avLst/>
          </a:prstGeom>
          <a:solidFill>
            <a:srgbClr val="FF6600">
              <a:alpha val="6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000000"/>
                </a:solidFill>
              </a:rPr>
              <a:t>Fault and Tectonic </a:t>
            </a:r>
          </a:p>
          <a:p>
            <a:pPr algn="ctr"/>
            <a:r>
              <a:rPr lang="en-US" sz="1600" dirty="0" smtClean="0">
                <a:solidFill>
                  <a:srgbClr val="000000"/>
                </a:solidFill>
              </a:rPr>
              <a:t>Data</a:t>
            </a:r>
            <a:endParaRPr lang="en-US" sz="1600" dirty="0">
              <a:solidFill>
                <a:srgbClr val="000000"/>
              </a:solidFill>
            </a:endParaRPr>
          </a:p>
        </p:txBody>
      </p:sp>
      <p:sp>
        <p:nvSpPr>
          <p:cNvPr id="14" name="Oval 13"/>
          <p:cNvSpPr>
            <a:spLocks noChangeAspect="1"/>
          </p:cNvSpPr>
          <p:nvPr/>
        </p:nvSpPr>
        <p:spPr>
          <a:xfrm>
            <a:off x="4191000" y="3190240"/>
            <a:ext cx="2057400" cy="1056641"/>
          </a:xfrm>
          <a:prstGeom prst="ellipse">
            <a:avLst/>
          </a:prstGeom>
          <a:solidFill>
            <a:srgbClr val="FF6600">
              <a:alpha val="65000"/>
            </a:srgbClr>
          </a:solidFill>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r>
              <a:rPr lang="en-US" sz="1600" dirty="0" smtClean="0">
                <a:solidFill>
                  <a:srgbClr val="000000"/>
                </a:solidFill>
              </a:rPr>
              <a:t>Ocean</a:t>
            </a:r>
          </a:p>
          <a:p>
            <a:pPr algn="ctr"/>
            <a:r>
              <a:rPr lang="en-US" sz="1600" dirty="0" smtClean="0">
                <a:solidFill>
                  <a:srgbClr val="000000"/>
                </a:solidFill>
              </a:rPr>
              <a:t>Temperature and Trend Data</a:t>
            </a:r>
            <a:endParaRPr lang="en-US" sz="1600" dirty="0">
              <a:solidFill>
                <a:srgbClr val="000000"/>
              </a:solidFill>
            </a:endParaRPr>
          </a:p>
        </p:txBody>
      </p:sp>
      <p:sp>
        <p:nvSpPr>
          <p:cNvPr id="15" name="Oval 14"/>
          <p:cNvSpPr/>
          <p:nvPr/>
        </p:nvSpPr>
        <p:spPr>
          <a:xfrm>
            <a:off x="6397456" y="3190240"/>
            <a:ext cx="2048530" cy="1056640"/>
          </a:xfrm>
          <a:prstGeom prst="ellipse">
            <a:avLst/>
          </a:prstGeom>
          <a:solidFill>
            <a:srgbClr val="FF6600">
              <a:alpha val="60000"/>
            </a:srgbClr>
          </a:solidFill>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sz="1600" dirty="0" smtClean="0">
                <a:solidFill>
                  <a:srgbClr val="000000"/>
                </a:solidFill>
              </a:rPr>
              <a:t>Remotely-</a:t>
            </a:r>
          </a:p>
          <a:p>
            <a:pPr algn="ctr"/>
            <a:r>
              <a:rPr lang="en-US" sz="1600" dirty="0" smtClean="0">
                <a:solidFill>
                  <a:srgbClr val="000000"/>
                </a:solidFill>
              </a:rPr>
              <a:t>Sensed</a:t>
            </a:r>
          </a:p>
          <a:p>
            <a:pPr algn="ctr"/>
            <a:r>
              <a:rPr lang="en-US" sz="1600" dirty="0" smtClean="0">
                <a:solidFill>
                  <a:srgbClr val="000000"/>
                </a:solidFill>
              </a:rPr>
              <a:t>Ice Sheet</a:t>
            </a:r>
          </a:p>
          <a:p>
            <a:pPr algn="ctr"/>
            <a:r>
              <a:rPr lang="en-US" sz="1600" dirty="0" smtClean="0">
                <a:solidFill>
                  <a:srgbClr val="000000"/>
                </a:solidFill>
              </a:rPr>
              <a:t>Data</a:t>
            </a:r>
            <a:endParaRPr lang="en-US" sz="1600" dirty="0">
              <a:solidFill>
                <a:srgbClr val="000000"/>
              </a:solidFill>
            </a:endParaRPr>
          </a:p>
        </p:txBody>
      </p:sp>
      <p:sp>
        <p:nvSpPr>
          <p:cNvPr id="16" name="Oval 15"/>
          <p:cNvSpPr/>
          <p:nvPr/>
        </p:nvSpPr>
        <p:spPr>
          <a:xfrm>
            <a:off x="3505534" y="4685183"/>
            <a:ext cx="3394676" cy="953616"/>
          </a:xfrm>
          <a:prstGeom prst="ellipse">
            <a:avLst/>
          </a:prstGeom>
          <a:solidFill>
            <a:srgbClr val="64EE61"/>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Fused Data</a:t>
            </a:r>
          </a:p>
        </p:txBody>
      </p:sp>
      <p:sp>
        <p:nvSpPr>
          <p:cNvPr id="17" name="TextBox 16"/>
          <p:cNvSpPr txBox="1"/>
          <p:nvPr/>
        </p:nvSpPr>
        <p:spPr>
          <a:xfrm>
            <a:off x="986884" y="5892800"/>
            <a:ext cx="2359813" cy="923330"/>
          </a:xfrm>
          <a:prstGeom prst="rect">
            <a:avLst/>
          </a:prstGeom>
          <a:noFill/>
        </p:spPr>
        <p:txBody>
          <a:bodyPr wrap="none" rtlCol="0">
            <a:spAutoFit/>
          </a:bodyPr>
          <a:lstStyle/>
          <a:p>
            <a:pPr algn="ctr"/>
            <a:r>
              <a:rPr lang="en-US" dirty="0" smtClean="0"/>
              <a:t>Visualize Data</a:t>
            </a:r>
          </a:p>
          <a:p>
            <a:pPr algn="ctr"/>
            <a:r>
              <a:rPr lang="en-US" dirty="0" smtClean="0"/>
              <a:t>Together</a:t>
            </a:r>
          </a:p>
          <a:p>
            <a:pPr algn="ctr"/>
            <a:r>
              <a:rPr lang="en-US" dirty="0" smtClean="0"/>
              <a:t>(Geospatial, Temporal) </a:t>
            </a:r>
            <a:endParaRPr lang="en-US" dirty="0"/>
          </a:p>
        </p:txBody>
      </p:sp>
      <p:sp>
        <p:nvSpPr>
          <p:cNvPr id="20" name="TextBox 19"/>
          <p:cNvSpPr txBox="1"/>
          <p:nvPr/>
        </p:nvSpPr>
        <p:spPr>
          <a:xfrm>
            <a:off x="3938968" y="6054130"/>
            <a:ext cx="2527808" cy="892552"/>
          </a:xfrm>
          <a:prstGeom prst="rect">
            <a:avLst/>
          </a:prstGeom>
          <a:noFill/>
        </p:spPr>
        <p:txBody>
          <a:bodyPr wrap="square" rtlCol="0">
            <a:spAutoFit/>
          </a:bodyPr>
          <a:lstStyle/>
          <a:p>
            <a:pPr algn="ctr"/>
            <a:r>
              <a:rPr lang="en-US" dirty="0" smtClean="0"/>
              <a:t>Utilize Modeling and </a:t>
            </a:r>
          </a:p>
          <a:p>
            <a:pPr algn="ctr"/>
            <a:r>
              <a:rPr lang="en-US" dirty="0" smtClean="0"/>
              <a:t>Simulation Tools</a:t>
            </a:r>
          </a:p>
          <a:p>
            <a:pPr algn="ctr"/>
            <a:endParaRPr lang="en-US" sz="1600" dirty="0"/>
          </a:p>
        </p:txBody>
      </p:sp>
      <p:cxnSp>
        <p:nvCxnSpPr>
          <p:cNvPr id="27" name="Straight Connector 26"/>
          <p:cNvCxnSpPr/>
          <p:nvPr/>
        </p:nvCxnSpPr>
        <p:spPr>
          <a:xfrm rot="5400000" flipH="1" flipV="1">
            <a:off x="2690369" y="3060255"/>
            <a:ext cx="259968"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5400000" flipH="1" flipV="1">
            <a:off x="5072892" y="3060254"/>
            <a:ext cx="259968"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5400000" flipH="1" flipV="1">
            <a:off x="7249512" y="3060255"/>
            <a:ext cx="259968"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888488" y="4246880"/>
            <a:ext cx="1050480" cy="619760"/>
          </a:xfrm>
          <a:prstGeom prst="line">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5400000">
            <a:off x="6569900" y="4143756"/>
            <a:ext cx="607568" cy="813816"/>
          </a:xfrm>
          <a:prstGeom prst="line">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a:endCxn id="16" idx="0"/>
          </p:cNvCxnSpPr>
          <p:nvPr/>
        </p:nvCxnSpPr>
        <p:spPr>
          <a:xfrm rot="5400000">
            <a:off x="4983723" y="4466031"/>
            <a:ext cx="438301" cy="2"/>
          </a:xfrm>
          <a:prstGeom prst="line">
            <a:avLst/>
          </a:prstGeom>
          <a:ln w="3492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rot="10800000" flipV="1">
            <a:off x="2780638" y="5364349"/>
            <a:ext cx="853531" cy="54889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a:endCxn id="20" idx="0"/>
          </p:cNvCxnSpPr>
          <p:nvPr/>
        </p:nvCxnSpPr>
        <p:spPr>
          <a:xfrm rot="16200000" flipH="1">
            <a:off x="4987111" y="5838369"/>
            <a:ext cx="415330" cy="1619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rtlCol="0">
            <a:normAutofit fontScale="90000"/>
          </a:bodyPr>
          <a:lstStyle/>
          <a:p>
            <a:pPr eaLnBrk="1" fontAlgn="auto" hangingPunct="1">
              <a:spcAft>
                <a:spcPts val="0"/>
              </a:spcAft>
              <a:defRPr/>
            </a:pPr>
            <a:r>
              <a:rPr lang="en-US" dirty="0" smtClean="0"/>
              <a:t>SALSA </a:t>
            </a:r>
            <a:br>
              <a:rPr lang="en-US" dirty="0" smtClean="0"/>
            </a:br>
            <a:r>
              <a:rPr lang="en-US" dirty="0" smtClean="0"/>
              <a:t>Dynamic Virtual Cluster Hosting</a:t>
            </a:r>
            <a:endParaRPr lang="en-US" dirty="0"/>
          </a:p>
        </p:txBody>
      </p:sp>
      <p:sp>
        <p:nvSpPr>
          <p:cNvPr id="4" name="Rectangle 3"/>
          <p:cNvSpPr/>
          <p:nvPr/>
        </p:nvSpPr>
        <p:spPr>
          <a:xfrm>
            <a:off x="381000" y="4762500"/>
            <a:ext cx="8382000" cy="361950"/>
          </a:xfrm>
          <a:prstGeom prst="rect">
            <a:avLst/>
          </a:prstGeom>
        </p:spPr>
        <p:style>
          <a:lnRef idx="1">
            <a:schemeClr val="accent2"/>
          </a:lnRef>
          <a:fillRef idx="2">
            <a:schemeClr val="accent2"/>
          </a:fillRef>
          <a:effectRef idx="1">
            <a:schemeClr val="accent2"/>
          </a:effectRef>
          <a:fontRef idx="minor">
            <a:schemeClr val="dk1"/>
          </a:fontRef>
        </p:style>
        <p:txBody>
          <a:bodyPr lIns="64008" tIns="32004" rIns="64008" bIns="32004" anchor="ctr"/>
          <a:lstStyle/>
          <a:p>
            <a:pPr algn="ctr">
              <a:defRPr/>
            </a:pPr>
            <a:r>
              <a:rPr lang="en-US" dirty="0" err="1">
                <a:solidFill>
                  <a:prstClr val="black"/>
                </a:solidFill>
              </a:rPr>
              <a:t>iDataplex</a:t>
            </a:r>
            <a:r>
              <a:rPr lang="en-US" dirty="0">
                <a:solidFill>
                  <a:prstClr val="black"/>
                </a:solidFill>
              </a:rPr>
              <a:t> Bare-metal Nodes (32 nodes)</a:t>
            </a:r>
          </a:p>
        </p:txBody>
      </p:sp>
      <p:sp>
        <p:nvSpPr>
          <p:cNvPr id="5" name="Rectangle 4"/>
          <p:cNvSpPr/>
          <p:nvPr/>
        </p:nvSpPr>
        <p:spPr>
          <a:xfrm>
            <a:off x="381000" y="4273550"/>
            <a:ext cx="8382000" cy="361950"/>
          </a:xfrm>
          <a:prstGeom prst="rect">
            <a:avLst/>
          </a:prstGeom>
        </p:spPr>
        <p:style>
          <a:lnRef idx="1">
            <a:schemeClr val="accent4"/>
          </a:lnRef>
          <a:fillRef idx="2">
            <a:schemeClr val="accent4"/>
          </a:fillRef>
          <a:effectRef idx="1">
            <a:schemeClr val="accent4"/>
          </a:effectRef>
          <a:fontRef idx="minor">
            <a:schemeClr val="dk1"/>
          </a:fontRef>
        </p:style>
        <p:txBody>
          <a:bodyPr lIns="64008" tIns="32004" rIns="64008" bIns="32004" anchor="ctr"/>
          <a:lstStyle/>
          <a:p>
            <a:pPr algn="ctr">
              <a:defRPr/>
            </a:pPr>
            <a:r>
              <a:rPr lang="en-US" dirty="0" err="1" smtClean="0">
                <a:solidFill>
                  <a:prstClr val="black"/>
                </a:solidFill>
              </a:rPr>
              <a:t>xCAT</a:t>
            </a:r>
            <a:r>
              <a:rPr lang="en-US" dirty="0" smtClean="0">
                <a:solidFill>
                  <a:prstClr val="black"/>
                </a:solidFill>
              </a:rPr>
              <a:t> </a:t>
            </a:r>
            <a:r>
              <a:rPr lang="en-US" dirty="0">
                <a:solidFill>
                  <a:prstClr val="black"/>
                </a:solidFill>
              </a:rPr>
              <a:t>Infrastructure</a:t>
            </a:r>
          </a:p>
        </p:txBody>
      </p:sp>
      <p:sp>
        <p:nvSpPr>
          <p:cNvPr id="6" name="Rectangle 5"/>
          <p:cNvSpPr/>
          <p:nvPr/>
        </p:nvSpPr>
        <p:spPr>
          <a:xfrm>
            <a:off x="381000" y="3448050"/>
            <a:ext cx="1285875" cy="742950"/>
          </a:xfrm>
          <a:prstGeom prst="rect">
            <a:avLst/>
          </a:prstGeom>
        </p:spPr>
        <p:style>
          <a:lnRef idx="1">
            <a:schemeClr val="dk1"/>
          </a:lnRef>
          <a:fillRef idx="2">
            <a:schemeClr val="dk1"/>
          </a:fillRef>
          <a:effectRef idx="1">
            <a:schemeClr val="dk1"/>
          </a:effectRef>
          <a:fontRef idx="minor">
            <a:schemeClr val="dk1"/>
          </a:fontRef>
        </p:style>
        <p:txBody>
          <a:bodyPr lIns="64008" tIns="32004" rIns="64008" bIns="32004" anchor="ctr"/>
          <a:lstStyle/>
          <a:p>
            <a:pPr algn="ctr">
              <a:defRPr/>
            </a:pPr>
            <a:r>
              <a:rPr lang="en-US" dirty="0">
                <a:solidFill>
                  <a:prstClr val="black"/>
                </a:solidFill>
              </a:rPr>
              <a:t>Linux </a:t>
            </a:r>
          </a:p>
          <a:p>
            <a:pPr algn="ctr">
              <a:defRPr/>
            </a:pPr>
            <a:r>
              <a:rPr lang="en-US" dirty="0">
                <a:solidFill>
                  <a:prstClr val="black"/>
                </a:solidFill>
              </a:rPr>
              <a:t>Bare-system</a:t>
            </a:r>
          </a:p>
        </p:txBody>
      </p:sp>
      <p:sp>
        <p:nvSpPr>
          <p:cNvPr id="9" name="Rectangle 8"/>
          <p:cNvSpPr/>
          <p:nvPr/>
        </p:nvSpPr>
        <p:spPr>
          <a:xfrm>
            <a:off x="1762125" y="3448050"/>
            <a:ext cx="1190625" cy="742950"/>
          </a:xfrm>
          <a:prstGeom prst="rect">
            <a:avLst/>
          </a:prstGeom>
        </p:spPr>
        <p:style>
          <a:lnRef idx="1">
            <a:schemeClr val="accent1"/>
          </a:lnRef>
          <a:fillRef idx="2">
            <a:schemeClr val="accent1"/>
          </a:fillRef>
          <a:effectRef idx="1">
            <a:schemeClr val="accent1"/>
          </a:effectRef>
          <a:fontRef idx="minor">
            <a:schemeClr val="dk1"/>
          </a:fontRef>
        </p:style>
        <p:txBody>
          <a:bodyPr lIns="64008" tIns="32004" rIns="64008" bIns="32004" anchor="ctr"/>
          <a:lstStyle/>
          <a:p>
            <a:pPr algn="ctr">
              <a:defRPr/>
            </a:pPr>
            <a:r>
              <a:rPr lang="en-US" dirty="0">
                <a:solidFill>
                  <a:prstClr val="black"/>
                </a:solidFill>
              </a:rPr>
              <a:t>Linux on Xen</a:t>
            </a:r>
          </a:p>
        </p:txBody>
      </p:sp>
      <p:sp>
        <p:nvSpPr>
          <p:cNvPr id="10" name="Rectangle 9"/>
          <p:cNvSpPr/>
          <p:nvPr/>
        </p:nvSpPr>
        <p:spPr>
          <a:xfrm>
            <a:off x="3048000" y="3448050"/>
            <a:ext cx="1762125" cy="742950"/>
          </a:xfrm>
          <a:prstGeom prst="rect">
            <a:avLst/>
          </a:prstGeom>
        </p:spPr>
        <p:style>
          <a:lnRef idx="1">
            <a:schemeClr val="accent3"/>
          </a:lnRef>
          <a:fillRef idx="2">
            <a:schemeClr val="accent3"/>
          </a:fillRef>
          <a:effectRef idx="1">
            <a:schemeClr val="accent3"/>
          </a:effectRef>
          <a:fontRef idx="minor">
            <a:schemeClr val="dk1"/>
          </a:fontRef>
        </p:style>
        <p:txBody>
          <a:bodyPr lIns="64008" tIns="32004" rIns="64008" bIns="32004" anchor="ctr"/>
          <a:lstStyle/>
          <a:p>
            <a:pPr algn="ctr">
              <a:defRPr/>
            </a:pPr>
            <a:r>
              <a:rPr lang="en-US" dirty="0">
                <a:solidFill>
                  <a:prstClr val="black"/>
                </a:solidFill>
              </a:rPr>
              <a:t>Windows Server 2008 Bare-system</a:t>
            </a:r>
          </a:p>
        </p:txBody>
      </p:sp>
      <p:sp>
        <p:nvSpPr>
          <p:cNvPr id="11" name="Rectangle 10"/>
          <p:cNvSpPr/>
          <p:nvPr/>
        </p:nvSpPr>
        <p:spPr>
          <a:xfrm>
            <a:off x="4905375" y="3448050"/>
            <a:ext cx="3857625" cy="742950"/>
          </a:xfrm>
          <a:prstGeom prst="rect">
            <a:avLst/>
          </a:prstGeom>
        </p:spPr>
        <p:style>
          <a:lnRef idx="1">
            <a:schemeClr val="accent2"/>
          </a:lnRef>
          <a:fillRef idx="2">
            <a:schemeClr val="accent2"/>
          </a:fillRef>
          <a:effectRef idx="1">
            <a:schemeClr val="accent2"/>
          </a:effectRef>
          <a:fontRef idx="minor">
            <a:schemeClr val="dk1"/>
          </a:fontRef>
        </p:style>
        <p:txBody>
          <a:bodyPr lIns="64008" tIns="32004" rIns="64008" bIns="32004" anchor="ctr"/>
          <a:lstStyle/>
          <a:p>
            <a:pPr algn="ctr">
              <a:defRPr/>
            </a:pPr>
            <a:r>
              <a:rPr lang="en-US" dirty="0">
                <a:solidFill>
                  <a:prstClr val="black"/>
                </a:solidFill>
              </a:rPr>
              <a:t>Cluster Switching from Linux Bare-system to Xen VMs to Windows 2008 HPC</a:t>
            </a:r>
          </a:p>
        </p:txBody>
      </p:sp>
      <p:sp>
        <p:nvSpPr>
          <p:cNvPr id="12" name="Rectangle 11"/>
          <p:cNvSpPr/>
          <p:nvPr/>
        </p:nvSpPr>
        <p:spPr>
          <a:xfrm>
            <a:off x="381000" y="2622550"/>
            <a:ext cx="1285875" cy="742950"/>
          </a:xfrm>
          <a:prstGeom prst="rect">
            <a:avLst/>
          </a:prstGeom>
        </p:spPr>
        <p:style>
          <a:lnRef idx="1">
            <a:schemeClr val="accent6"/>
          </a:lnRef>
          <a:fillRef idx="2">
            <a:schemeClr val="accent6"/>
          </a:fillRef>
          <a:effectRef idx="1">
            <a:schemeClr val="accent6"/>
          </a:effectRef>
          <a:fontRef idx="minor">
            <a:schemeClr val="dk1"/>
          </a:fontRef>
        </p:style>
        <p:txBody>
          <a:bodyPr lIns="64008" tIns="32004" rIns="64008" bIns="32004" anchor="ctr"/>
          <a:lstStyle/>
          <a:p>
            <a:pPr algn="ctr">
              <a:defRPr/>
            </a:pPr>
            <a:r>
              <a:rPr lang="en-US" dirty="0">
                <a:solidFill>
                  <a:prstClr val="black"/>
                </a:solidFill>
              </a:rPr>
              <a:t>SW-G Using Hadoop </a:t>
            </a:r>
          </a:p>
        </p:txBody>
      </p:sp>
      <p:sp>
        <p:nvSpPr>
          <p:cNvPr id="49162" name="TextBox 12"/>
          <p:cNvSpPr txBox="1">
            <a:spLocks noChangeArrowheads="1"/>
          </p:cNvSpPr>
          <p:nvPr/>
        </p:nvSpPr>
        <p:spPr bwMode="auto">
          <a:xfrm>
            <a:off x="333375" y="5397500"/>
            <a:ext cx="8382000" cy="741363"/>
          </a:xfrm>
          <a:prstGeom prst="rect">
            <a:avLst/>
          </a:prstGeom>
          <a:noFill/>
          <a:ln w="9525">
            <a:noFill/>
            <a:miter lim="800000"/>
            <a:headEnd/>
            <a:tailEnd/>
          </a:ln>
        </p:spPr>
        <p:txBody>
          <a:bodyPr lIns="64008" tIns="32004" rIns="64008" bIns="32004">
            <a:spAutoFit/>
          </a:bodyPr>
          <a:lstStyle/>
          <a:p>
            <a:pPr fontAlgn="base">
              <a:spcBef>
                <a:spcPct val="0"/>
              </a:spcBef>
              <a:spcAft>
                <a:spcPct val="0"/>
              </a:spcAft>
            </a:pPr>
            <a:r>
              <a:rPr lang="en-US" sz="2200" smtClean="0">
                <a:solidFill>
                  <a:srgbClr val="000000"/>
                </a:solidFill>
              </a:rPr>
              <a:t>SW-G : Smith Waterman Gotoh Dissimilarity Computation </a:t>
            </a:r>
          </a:p>
          <a:p>
            <a:pPr fontAlgn="base">
              <a:spcBef>
                <a:spcPct val="0"/>
              </a:spcBef>
              <a:spcAft>
                <a:spcPct val="0"/>
              </a:spcAft>
            </a:pPr>
            <a:r>
              <a:rPr lang="en-US" sz="2200" smtClean="0">
                <a:solidFill>
                  <a:srgbClr val="000000"/>
                </a:solidFill>
              </a:rPr>
              <a:t>– A typical MapReduce style application</a:t>
            </a:r>
          </a:p>
        </p:txBody>
      </p:sp>
      <p:sp>
        <p:nvSpPr>
          <p:cNvPr id="14" name="Rectangle 13"/>
          <p:cNvSpPr/>
          <p:nvPr/>
        </p:nvSpPr>
        <p:spPr>
          <a:xfrm>
            <a:off x="1762125" y="2622550"/>
            <a:ext cx="1190625" cy="742950"/>
          </a:xfrm>
          <a:prstGeom prst="rect">
            <a:avLst/>
          </a:prstGeom>
        </p:spPr>
        <p:style>
          <a:lnRef idx="1">
            <a:schemeClr val="accent6"/>
          </a:lnRef>
          <a:fillRef idx="2">
            <a:schemeClr val="accent6"/>
          </a:fillRef>
          <a:effectRef idx="1">
            <a:schemeClr val="accent6"/>
          </a:effectRef>
          <a:fontRef idx="minor">
            <a:schemeClr val="dk1"/>
          </a:fontRef>
        </p:style>
        <p:txBody>
          <a:bodyPr lIns="64008" tIns="32004" rIns="64008" bIns="32004" anchor="ctr"/>
          <a:lstStyle/>
          <a:p>
            <a:pPr algn="ctr">
              <a:defRPr/>
            </a:pPr>
            <a:r>
              <a:rPr lang="en-US" dirty="0">
                <a:solidFill>
                  <a:prstClr val="black"/>
                </a:solidFill>
              </a:rPr>
              <a:t>SW-G Using Hadoop </a:t>
            </a:r>
          </a:p>
        </p:txBody>
      </p:sp>
      <p:sp>
        <p:nvSpPr>
          <p:cNvPr id="15" name="Rectangle 14"/>
          <p:cNvSpPr/>
          <p:nvPr/>
        </p:nvSpPr>
        <p:spPr>
          <a:xfrm>
            <a:off x="3048000" y="2622550"/>
            <a:ext cx="1762125" cy="742950"/>
          </a:xfrm>
          <a:prstGeom prst="rect">
            <a:avLst/>
          </a:prstGeom>
        </p:spPr>
        <p:style>
          <a:lnRef idx="1">
            <a:schemeClr val="accent5"/>
          </a:lnRef>
          <a:fillRef idx="2">
            <a:schemeClr val="accent5"/>
          </a:fillRef>
          <a:effectRef idx="1">
            <a:schemeClr val="accent5"/>
          </a:effectRef>
          <a:fontRef idx="minor">
            <a:schemeClr val="dk1"/>
          </a:fontRef>
        </p:style>
        <p:txBody>
          <a:bodyPr lIns="64008" tIns="32004" rIns="64008" bIns="32004" anchor="ctr"/>
          <a:lstStyle/>
          <a:p>
            <a:pPr algn="ctr">
              <a:defRPr/>
            </a:pPr>
            <a:r>
              <a:rPr lang="en-US" dirty="0">
                <a:solidFill>
                  <a:prstClr val="black"/>
                </a:solidFill>
              </a:rPr>
              <a:t>SW-G Using DryadLINQ</a:t>
            </a:r>
          </a:p>
        </p:txBody>
      </p:sp>
      <p:sp>
        <p:nvSpPr>
          <p:cNvPr id="16" name="Rectangle 15"/>
          <p:cNvSpPr/>
          <p:nvPr/>
        </p:nvSpPr>
        <p:spPr>
          <a:xfrm>
            <a:off x="4905375" y="2603500"/>
            <a:ext cx="1333500" cy="742950"/>
          </a:xfrm>
          <a:prstGeom prst="rect">
            <a:avLst/>
          </a:prstGeom>
        </p:spPr>
        <p:style>
          <a:lnRef idx="1">
            <a:schemeClr val="accent6"/>
          </a:lnRef>
          <a:fillRef idx="2">
            <a:schemeClr val="accent6"/>
          </a:fillRef>
          <a:effectRef idx="1">
            <a:schemeClr val="accent6"/>
          </a:effectRef>
          <a:fontRef idx="minor">
            <a:schemeClr val="dk1"/>
          </a:fontRef>
        </p:style>
        <p:txBody>
          <a:bodyPr lIns="64008" tIns="32004" rIns="64008" bIns="32004" anchor="ctr"/>
          <a:lstStyle/>
          <a:p>
            <a:pPr algn="ctr">
              <a:defRPr/>
            </a:pPr>
            <a:r>
              <a:rPr lang="en-US" dirty="0">
                <a:solidFill>
                  <a:prstClr val="black"/>
                </a:solidFill>
              </a:rPr>
              <a:t>SW-G Using Hadoop </a:t>
            </a:r>
          </a:p>
        </p:txBody>
      </p:sp>
      <p:sp>
        <p:nvSpPr>
          <p:cNvPr id="17" name="Rectangle 16"/>
          <p:cNvSpPr/>
          <p:nvPr/>
        </p:nvSpPr>
        <p:spPr>
          <a:xfrm>
            <a:off x="6334125" y="2603500"/>
            <a:ext cx="1190625" cy="742950"/>
          </a:xfrm>
          <a:prstGeom prst="rect">
            <a:avLst/>
          </a:prstGeom>
        </p:spPr>
        <p:style>
          <a:lnRef idx="1">
            <a:schemeClr val="accent6"/>
          </a:lnRef>
          <a:fillRef idx="2">
            <a:schemeClr val="accent6"/>
          </a:fillRef>
          <a:effectRef idx="1">
            <a:schemeClr val="accent6"/>
          </a:effectRef>
          <a:fontRef idx="minor">
            <a:schemeClr val="dk1"/>
          </a:fontRef>
        </p:style>
        <p:txBody>
          <a:bodyPr lIns="64008" tIns="32004" rIns="64008" bIns="32004" anchor="ctr"/>
          <a:lstStyle/>
          <a:p>
            <a:pPr algn="ctr">
              <a:defRPr/>
            </a:pPr>
            <a:r>
              <a:rPr lang="en-US" dirty="0">
                <a:solidFill>
                  <a:prstClr val="black"/>
                </a:solidFill>
              </a:rPr>
              <a:t>SW-G Using Hadoop </a:t>
            </a:r>
          </a:p>
        </p:txBody>
      </p:sp>
      <p:sp>
        <p:nvSpPr>
          <p:cNvPr id="18" name="Rectangle 17"/>
          <p:cNvSpPr/>
          <p:nvPr/>
        </p:nvSpPr>
        <p:spPr>
          <a:xfrm>
            <a:off x="7620000" y="2603500"/>
            <a:ext cx="1143000" cy="742950"/>
          </a:xfrm>
          <a:prstGeom prst="rect">
            <a:avLst/>
          </a:prstGeom>
        </p:spPr>
        <p:style>
          <a:lnRef idx="1">
            <a:schemeClr val="accent5"/>
          </a:lnRef>
          <a:fillRef idx="2">
            <a:schemeClr val="accent5"/>
          </a:fillRef>
          <a:effectRef idx="1">
            <a:schemeClr val="accent5"/>
          </a:effectRef>
          <a:fontRef idx="minor">
            <a:schemeClr val="dk1"/>
          </a:fontRef>
        </p:style>
        <p:txBody>
          <a:bodyPr lIns="64008" tIns="32004" rIns="64008" bIns="32004" anchor="ctr"/>
          <a:lstStyle/>
          <a:p>
            <a:pPr algn="ctr">
              <a:defRPr/>
            </a:pPr>
            <a:r>
              <a:rPr lang="en-US" dirty="0">
                <a:solidFill>
                  <a:prstClr val="black"/>
                </a:solidFill>
              </a:rPr>
              <a:t>SW-G Using DryadLINQ</a:t>
            </a:r>
          </a:p>
        </p:txBody>
      </p:sp>
      <p:sp>
        <p:nvSpPr>
          <p:cNvPr id="19" name="Rectangle 18"/>
          <p:cNvSpPr/>
          <p:nvPr/>
        </p:nvSpPr>
        <p:spPr>
          <a:xfrm>
            <a:off x="381000" y="1841500"/>
            <a:ext cx="8382000" cy="552450"/>
          </a:xfrm>
          <a:prstGeom prst="rect">
            <a:avLst/>
          </a:prstGeom>
        </p:spPr>
        <p:style>
          <a:lnRef idx="1">
            <a:schemeClr val="accent5"/>
          </a:lnRef>
          <a:fillRef idx="2">
            <a:schemeClr val="accent5"/>
          </a:fillRef>
          <a:effectRef idx="1">
            <a:schemeClr val="accent5"/>
          </a:effectRef>
          <a:fontRef idx="minor">
            <a:schemeClr val="dk1"/>
          </a:fontRef>
        </p:style>
        <p:txBody>
          <a:bodyPr lIns="64008" tIns="32004" rIns="64008" bIns="32004" anchor="ctr"/>
          <a:lstStyle/>
          <a:p>
            <a:pPr algn="ctr">
              <a:defRPr/>
            </a:pPr>
            <a:r>
              <a:rPr lang="en-US" dirty="0">
                <a:solidFill>
                  <a:prstClr val="black"/>
                </a:solidFill>
              </a:rPr>
              <a:t>Monitoring Infrastructure</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476250" y="0"/>
            <a:ext cx="8229600" cy="1143000"/>
          </a:xfrm>
        </p:spPr>
        <p:txBody>
          <a:bodyPr/>
          <a:lstStyle/>
          <a:p>
            <a:pPr eaLnBrk="1" hangingPunct="1"/>
            <a:r>
              <a:rPr lang="en-US" smtClean="0"/>
              <a:t>Monitoring Infrastructure</a:t>
            </a:r>
          </a:p>
        </p:txBody>
      </p:sp>
      <p:grpSp>
        <p:nvGrpSpPr>
          <p:cNvPr id="2" name="Group 52"/>
          <p:cNvGrpSpPr>
            <a:grpSpLocks/>
          </p:cNvGrpSpPr>
          <p:nvPr/>
        </p:nvGrpSpPr>
        <p:grpSpPr bwMode="auto">
          <a:xfrm>
            <a:off x="619125" y="3619500"/>
            <a:ext cx="381000" cy="1143000"/>
            <a:chOff x="1600200" y="1295400"/>
            <a:chExt cx="609600" cy="1371600"/>
          </a:xfrm>
        </p:grpSpPr>
        <p:sp>
          <p:nvSpPr>
            <p:cNvPr id="14" name="Rectangle 13"/>
            <p:cNvSpPr/>
            <p:nvPr/>
          </p:nvSpPr>
          <p:spPr>
            <a:xfrm>
              <a:off x="1600200" y="1295400"/>
              <a:ext cx="609600" cy="1371600"/>
            </a:xfrm>
            <a:prstGeom prst="rect">
              <a:avLst/>
            </a:prstGeom>
            <a:solidFill>
              <a:srgbClr val="E4CFA0"/>
            </a:solidFill>
          </p:spPr>
          <p:style>
            <a:lnRef idx="2">
              <a:schemeClr val="accent5"/>
            </a:lnRef>
            <a:fillRef idx="1">
              <a:schemeClr val="lt1"/>
            </a:fillRef>
            <a:effectRef idx="0">
              <a:schemeClr val="accent5"/>
            </a:effectRef>
            <a:fontRef idx="minor">
              <a:schemeClr val="dk1"/>
            </a:fontRef>
          </p:style>
          <p:txBody>
            <a:bodyPr anchor="ctr"/>
            <a:lstStyle/>
            <a:p>
              <a:pPr algn="ctr">
                <a:defRPr/>
              </a:pPr>
              <a:endParaRPr lang="en-US">
                <a:solidFill>
                  <a:prstClr val="black"/>
                </a:solidFill>
              </a:endParaRPr>
            </a:p>
          </p:txBody>
        </p:sp>
        <p:sp>
          <p:nvSpPr>
            <p:cNvPr id="15" name="Oval 14"/>
            <p:cNvSpPr/>
            <p:nvPr/>
          </p:nvSpPr>
          <p:spPr>
            <a:xfrm>
              <a:off x="1752600" y="1447800"/>
              <a:ext cx="304800" cy="228600"/>
            </a:xfrm>
            <a:prstGeom prst="ellipse">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a:solidFill>
                  <a:prstClr val="black"/>
                </a:solidFill>
              </a:endParaRPr>
            </a:p>
          </p:txBody>
        </p:sp>
        <p:sp>
          <p:nvSpPr>
            <p:cNvPr id="16" name="Oval 15"/>
            <p:cNvSpPr/>
            <p:nvPr/>
          </p:nvSpPr>
          <p:spPr>
            <a:xfrm>
              <a:off x="1752600" y="1828800"/>
              <a:ext cx="304800" cy="228600"/>
            </a:xfrm>
            <a:prstGeom prst="ellipse">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a:solidFill>
                  <a:prstClr val="black"/>
                </a:solidFill>
              </a:endParaRPr>
            </a:p>
          </p:txBody>
        </p:sp>
        <p:sp>
          <p:nvSpPr>
            <p:cNvPr id="17" name="Oval 16"/>
            <p:cNvSpPr/>
            <p:nvPr/>
          </p:nvSpPr>
          <p:spPr>
            <a:xfrm>
              <a:off x="1752600" y="2286000"/>
              <a:ext cx="304800" cy="228600"/>
            </a:xfrm>
            <a:prstGeom prst="ellipse">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a:solidFill>
                  <a:prstClr val="black"/>
                </a:solidFill>
              </a:endParaRPr>
            </a:p>
          </p:txBody>
        </p:sp>
      </p:grpSp>
      <p:sp>
        <p:nvSpPr>
          <p:cNvPr id="28" name="Down Arrow 27"/>
          <p:cNvSpPr/>
          <p:nvPr/>
        </p:nvSpPr>
        <p:spPr>
          <a:xfrm rot="10800000">
            <a:off x="762000" y="3048000"/>
            <a:ext cx="190500" cy="444500"/>
          </a:xfrm>
          <a:prstGeom prst="downArrow">
            <a:avLst/>
          </a:prstGeom>
        </p:spPr>
        <p:style>
          <a:lnRef idx="1">
            <a:schemeClr val="accent2"/>
          </a:lnRef>
          <a:fillRef idx="2">
            <a:schemeClr val="accent2"/>
          </a:fillRef>
          <a:effectRef idx="1">
            <a:schemeClr val="accent2"/>
          </a:effectRef>
          <a:fontRef idx="minor">
            <a:schemeClr val="dk1"/>
          </a:fontRef>
        </p:style>
        <p:txBody>
          <a:bodyPr lIns="64008" tIns="32004" rIns="64008" bIns="32004" anchor="ctr"/>
          <a:lstStyle/>
          <a:p>
            <a:pPr algn="ctr">
              <a:defRPr/>
            </a:pPr>
            <a:endParaRPr lang="en-US">
              <a:solidFill>
                <a:prstClr val="black"/>
              </a:solidFill>
            </a:endParaRPr>
          </a:p>
        </p:txBody>
      </p:sp>
      <p:grpSp>
        <p:nvGrpSpPr>
          <p:cNvPr id="3" name="Group 51"/>
          <p:cNvGrpSpPr>
            <a:grpSpLocks/>
          </p:cNvGrpSpPr>
          <p:nvPr/>
        </p:nvGrpSpPr>
        <p:grpSpPr bwMode="auto">
          <a:xfrm>
            <a:off x="762000" y="1016000"/>
            <a:ext cx="3640138" cy="2222500"/>
            <a:chOff x="2209800" y="2362200"/>
            <a:chExt cx="4270874" cy="2362200"/>
          </a:xfrm>
        </p:grpSpPr>
        <p:sp>
          <p:nvSpPr>
            <p:cNvPr id="2050" name="Cloud"/>
            <p:cNvSpPr>
              <a:spLocks noChangeAspect="1" noEditPoints="1" noChangeArrowheads="1"/>
            </p:cNvSpPr>
            <p:nvPr/>
          </p:nvSpPr>
          <p:spPr bwMode="auto">
            <a:xfrm>
              <a:off x="2209800" y="2362200"/>
              <a:ext cx="4190783" cy="236220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a:headEnd/>
              <a:tailEnd/>
            </a:ln>
          </p:spPr>
          <p:style>
            <a:lnRef idx="1">
              <a:schemeClr val="accent5"/>
            </a:lnRef>
            <a:fillRef idx="2">
              <a:schemeClr val="accent5"/>
            </a:fillRef>
            <a:effectRef idx="1">
              <a:schemeClr val="accent5"/>
            </a:effectRef>
            <a:fontRef idx="minor">
              <a:schemeClr val="dk1"/>
            </a:fontRef>
          </p:style>
          <p:txBody>
            <a:bodyPr/>
            <a:lstStyle/>
            <a:p>
              <a:pPr>
                <a:defRPr/>
              </a:pPr>
              <a:endParaRPr lang="en-US" dirty="0">
                <a:solidFill>
                  <a:prstClr val="black"/>
                </a:solidFill>
              </a:endParaRPr>
            </a:p>
          </p:txBody>
        </p:sp>
        <p:sp>
          <p:nvSpPr>
            <p:cNvPr id="50228" name="TextBox 30"/>
            <p:cNvSpPr txBox="1">
              <a:spLocks noChangeArrowheads="1"/>
            </p:cNvSpPr>
            <p:nvPr/>
          </p:nvSpPr>
          <p:spPr bwMode="auto">
            <a:xfrm>
              <a:off x="2824480" y="3172097"/>
              <a:ext cx="3656194" cy="686958"/>
            </a:xfrm>
            <a:prstGeom prst="rect">
              <a:avLst/>
            </a:prstGeom>
            <a:noFill/>
            <a:ln w="9525">
              <a:noFill/>
              <a:miter lim="800000"/>
              <a:headEnd/>
              <a:tailEnd/>
            </a:ln>
          </p:spPr>
          <p:txBody>
            <a:bodyPr>
              <a:spAutoFit/>
            </a:bodyPr>
            <a:lstStyle/>
            <a:p>
              <a:pPr fontAlgn="base">
                <a:spcBef>
                  <a:spcPct val="0"/>
                </a:spcBef>
                <a:spcAft>
                  <a:spcPct val="0"/>
                </a:spcAft>
              </a:pPr>
              <a:r>
                <a:rPr lang="en-US" b="1" smtClean="0">
                  <a:solidFill>
                    <a:srgbClr val="000000"/>
                  </a:solidFill>
                </a:rPr>
                <a:t>Pub/Sub Broker Network</a:t>
              </a:r>
            </a:p>
            <a:p>
              <a:pPr fontAlgn="base">
                <a:spcBef>
                  <a:spcPct val="0"/>
                </a:spcBef>
                <a:spcAft>
                  <a:spcPct val="0"/>
                </a:spcAft>
              </a:pPr>
              <a:endParaRPr lang="en-US" smtClean="0">
                <a:solidFill>
                  <a:srgbClr val="000000"/>
                </a:solidFill>
              </a:endParaRPr>
            </a:p>
          </p:txBody>
        </p:sp>
      </p:grpSp>
      <p:grpSp>
        <p:nvGrpSpPr>
          <p:cNvPr id="4" name="Group 49"/>
          <p:cNvGrpSpPr>
            <a:grpSpLocks/>
          </p:cNvGrpSpPr>
          <p:nvPr/>
        </p:nvGrpSpPr>
        <p:grpSpPr bwMode="auto">
          <a:xfrm>
            <a:off x="4476750" y="3683000"/>
            <a:ext cx="1952625" cy="2095500"/>
            <a:chOff x="5105400" y="5257801"/>
            <a:chExt cx="3124200" cy="2514600"/>
          </a:xfrm>
        </p:grpSpPr>
        <p:sp>
          <p:nvSpPr>
            <p:cNvPr id="33" name="Rectangle 32"/>
            <p:cNvSpPr/>
            <p:nvPr/>
          </p:nvSpPr>
          <p:spPr>
            <a:xfrm>
              <a:off x="5105400" y="5257801"/>
              <a:ext cx="3124200" cy="2514600"/>
            </a:xfrm>
            <a:prstGeom prst="rect">
              <a:avLst/>
            </a:prstGeom>
            <a:ln w="25400">
              <a:solidFill>
                <a:srgbClr val="FF0000"/>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solidFill>
                  <a:prstClr val="black"/>
                </a:solidFill>
              </a:endParaRPr>
            </a:p>
          </p:txBody>
        </p:sp>
        <p:sp>
          <p:nvSpPr>
            <p:cNvPr id="34" name="Oval 33"/>
            <p:cNvSpPr/>
            <p:nvPr/>
          </p:nvSpPr>
          <p:spPr>
            <a:xfrm>
              <a:off x="5135880" y="5486401"/>
              <a:ext cx="3048000" cy="838200"/>
            </a:xfrm>
            <a:prstGeom prst="ellipse">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b="1" dirty="0">
                  <a:solidFill>
                    <a:prstClr val="black"/>
                  </a:solidFill>
                </a:rPr>
                <a:t>Summarizer</a:t>
              </a:r>
            </a:p>
          </p:txBody>
        </p:sp>
        <p:sp>
          <p:nvSpPr>
            <p:cNvPr id="35" name="Oval 34"/>
            <p:cNvSpPr/>
            <p:nvPr/>
          </p:nvSpPr>
          <p:spPr>
            <a:xfrm>
              <a:off x="5334000" y="6705601"/>
              <a:ext cx="2667000" cy="838200"/>
            </a:xfrm>
            <a:prstGeom prst="ellipse">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b="1" dirty="0">
                  <a:solidFill>
                    <a:prstClr val="black"/>
                  </a:solidFill>
                </a:rPr>
                <a:t>Switcher</a:t>
              </a:r>
            </a:p>
          </p:txBody>
        </p:sp>
      </p:grpSp>
      <p:sp>
        <p:nvSpPr>
          <p:cNvPr id="36" name="Left-Right Arrow 35"/>
          <p:cNvSpPr/>
          <p:nvPr/>
        </p:nvSpPr>
        <p:spPr>
          <a:xfrm rot="2459436">
            <a:off x="3786188" y="2987675"/>
            <a:ext cx="762000" cy="474663"/>
          </a:xfrm>
          <a:prstGeom prst="leftRightArrow">
            <a:avLst/>
          </a:prstGeom>
        </p:spPr>
        <p:style>
          <a:lnRef idx="1">
            <a:schemeClr val="accent2"/>
          </a:lnRef>
          <a:fillRef idx="2">
            <a:schemeClr val="accent2"/>
          </a:fillRef>
          <a:effectRef idx="1">
            <a:schemeClr val="accent2"/>
          </a:effectRef>
          <a:fontRef idx="minor">
            <a:schemeClr val="dk1"/>
          </a:fontRef>
        </p:style>
        <p:txBody>
          <a:bodyPr lIns="64008" tIns="32004" rIns="64008" bIns="32004" anchor="ctr"/>
          <a:lstStyle/>
          <a:p>
            <a:pPr algn="ctr">
              <a:defRPr/>
            </a:pPr>
            <a:endParaRPr lang="en-US">
              <a:solidFill>
                <a:prstClr val="black"/>
              </a:solidFill>
            </a:endParaRPr>
          </a:p>
        </p:txBody>
      </p:sp>
      <p:grpSp>
        <p:nvGrpSpPr>
          <p:cNvPr id="5" name="Group 39"/>
          <p:cNvGrpSpPr>
            <a:grpSpLocks/>
          </p:cNvGrpSpPr>
          <p:nvPr/>
        </p:nvGrpSpPr>
        <p:grpSpPr bwMode="auto">
          <a:xfrm>
            <a:off x="5810250" y="1016000"/>
            <a:ext cx="2809875" cy="2413000"/>
            <a:chOff x="8991600" y="3200400"/>
            <a:chExt cx="4495800" cy="2895600"/>
          </a:xfrm>
        </p:grpSpPr>
        <p:sp>
          <p:nvSpPr>
            <p:cNvPr id="38" name="Rectangle 37"/>
            <p:cNvSpPr/>
            <p:nvPr/>
          </p:nvSpPr>
          <p:spPr>
            <a:xfrm>
              <a:off x="8991600" y="3200400"/>
              <a:ext cx="4495800" cy="289560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dirty="0">
                <a:solidFill>
                  <a:prstClr val="black"/>
                </a:solidFill>
              </a:endParaRPr>
            </a:p>
          </p:txBody>
        </p:sp>
        <p:pic>
          <p:nvPicPr>
            <p:cNvPr id="50222" name="Picture 3" descr="D:\academic\phd\Publications\SC09DocSymposium\monitor_small.jpg"/>
            <p:cNvPicPr>
              <a:picLocks noChangeAspect="1" noChangeArrowheads="1"/>
            </p:cNvPicPr>
            <p:nvPr/>
          </p:nvPicPr>
          <p:blipFill>
            <a:blip r:embed="rId3" cstate="print"/>
            <a:srcRect/>
            <a:stretch>
              <a:fillRect/>
            </a:stretch>
          </p:blipFill>
          <p:spPr bwMode="auto">
            <a:xfrm>
              <a:off x="9601200" y="3886200"/>
              <a:ext cx="3304352" cy="1905000"/>
            </a:xfrm>
            <a:prstGeom prst="rect">
              <a:avLst/>
            </a:prstGeom>
            <a:noFill/>
            <a:ln w="9525">
              <a:noFill/>
              <a:miter lim="800000"/>
              <a:headEnd/>
              <a:tailEnd/>
            </a:ln>
          </p:spPr>
        </p:pic>
        <p:sp>
          <p:nvSpPr>
            <p:cNvPr id="50223" name="TextBox 38"/>
            <p:cNvSpPr txBox="1">
              <a:spLocks noChangeArrowheads="1"/>
            </p:cNvSpPr>
            <p:nvPr/>
          </p:nvSpPr>
          <p:spPr bwMode="auto">
            <a:xfrm>
              <a:off x="9753600" y="3352800"/>
              <a:ext cx="3466078" cy="443198"/>
            </a:xfrm>
            <a:prstGeom prst="rect">
              <a:avLst/>
            </a:prstGeom>
            <a:noFill/>
            <a:ln w="9525">
              <a:noFill/>
              <a:miter lim="800000"/>
              <a:headEnd/>
              <a:tailEnd/>
            </a:ln>
          </p:spPr>
          <p:txBody>
            <a:bodyPr wrap="none">
              <a:spAutoFit/>
            </a:bodyPr>
            <a:lstStyle/>
            <a:p>
              <a:pPr fontAlgn="base">
                <a:spcBef>
                  <a:spcPct val="0"/>
                </a:spcBef>
                <a:spcAft>
                  <a:spcPct val="0"/>
                </a:spcAft>
              </a:pPr>
              <a:r>
                <a:rPr lang="en-US" b="1" smtClean="0">
                  <a:solidFill>
                    <a:srgbClr val="000000"/>
                  </a:solidFill>
                </a:rPr>
                <a:t>Monitoring Interface</a:t>
              </a:r>
            </a:p>
          </p:txBody>
        </p:sp>
      </p:grpSp>
      <p:sp>
        <p:nvSpPr>
          <p:cNvPr id="41" name="Down Arrow 40"/>
          <p:cNvSpPr/>
          <p:nvPr/>
        </p:nvSpPr>
        <p:spPr>
          <a:xfrm rot="16200000">
            <a:off x="4692650" y="1565275"/>
            <a:ext cx="863600" cy="1085850"/>
          </a:xfrm>
          <a:prstGeom prst="downArrow">
            <a:avLst/>
          </a:prstGeom>
        </p:spPr>
        <p:style>
          <a:lnRef idx="1">
            <a:schemeClr val="accent2"/>
          </a:lnRef>
          <a:fillRef idx="2">
            <a:schemeClr val="accent2"/>
          </a:fillRef>
          <a:effectRef idx="1">
            <a:schemeClr val="accent2"/>
          </a:effectRef>
          <a:fontRef idx="minor">
            <a:schemeClr val="dk1"/>
          </a:fontRef>
        </p:style>
        <p:txBody>
          <a:bodyPr lIns="64008" tIns="32004" rIns="64008" bIns="32004" anchor="ctr"/>
          <a:lstStyle/>
          <a:p>
            <a:pPr algn="ctr">
              <a:defRPr/>
            </a:pPr>
            <a:endParaRPr lang="en-US">
              <a:solidFill>
                <a:prstClr val="black"/>
              </a:solidFill>
            </a:endParaRPr>
          </a:p>
        </p:txBody>
      </p:sp>
      <p:grpSp>
        <p:nvGrpSpPr>
          <p:cNvPr id="6" name="Group 50"/>
          <p:cNvGrpSpPr>
            <a:grpSpLocks/>
          </p:cNvGrpSpPr>
          <p:nvPr/>
        </p:nvGrpSpPr>
        <p:grpSpPr bwMode="auto">
          <a:xfrm>
            <a:off x="571500" y="4889500"/>
            <a:ext cx="3048000" cy="1587500"/>
            <a:chOff x="0" y="6553200"/>
            <a:chExt cx="4724400" cy="1905000"/>
          </a:xfrm>
        </p:grpSpPr>
        <p:sp>
          <p:nvSpPr>
            <p:cNvPr id="46" name="Rectangle 45"/>
            <p:cNvSpPr/>
            <p:nvPr/>
          </p:nvSpPr>
          <p:spPr>
            <a:xfrm>
              <a:off x="0" y="7520940"/>
              <a:ext cx="4724400" cy="93726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b="1" dirty="0" err="1">
                  <a:solidFill>
                    <a:prstClr val="black"/>
                  </a:solidFill>
                </a:rPr>
                <a:t>iDataplex</a:t>
              </a:r>
              <a:r>
                <a:rPr lang="en-US" b="1" dirty="0">
                  <a:solidFill>
                    <a:prstClr val="black"/>
                  </a:solidFill>
                </a:rPr>
                <a:t> Bare-metal Nodes </a:t>
              </a:r>
            </a:p>
            <a:p>
              <a:pPr algn="ctr">
                <a:defRPr/>
              </a:pPr>
              <a:r>
                <a:rPr lang="en-US" b="1" dirty="0">
                  <a:solidFill>
                    <a:prstClr val="black"/>
                  </a:solidFill>
                </a:rPr>
                <a:t>(32 nodes)</a:t>
              </a:r>
            </a:p>
          </p:txBody>
        </p:sp>
        <p:sp>
          <p:nvSpPr>
            <p:cNvPr id="47" name="Rectangle 46"/>
            <p:cNvSpPr/>
            <p:nvPr/>
          </p:nvSpPr>
          <p:spPr>
            <a:xfrm>
              <a:off x="0" y="6553200"/>
              <a:ext cx="4724400" cy="8382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r>
                <a:rPr lang="en-US" b="1" dirty="0" err="1" smtClean="0">
                  <a:solidFill>
                    <a:prstClr val="black"/>
                  </a:solidFill>
                </a:rPr>
                <a:t>xCAT</a:t>
              </a:r>
              <a:r>
                <a:rPr lang="en-US" b="1" dirty="0" smtClean="0">
                  <a:solidFill>
                    <a:prstClr val="black"/>
                  </a:solidFill>
                </a:rPr>
                <a:t> </a:t>
              </a:r>
              <a:r>
                <a:rPr lang="en-US" b="1" dirty="0">
                  <a:solidFill>
                    <a:prstClr val="black"/>
                  </a:solidFill>
                </a:rPr>
                <a:t>Infrastructure</a:t>
              </a:r>
            </a:p>
          </p:txBody>
        </p:sp>
      </p:grpSp>
      <p:sp>
        <p:nvSpPr>
          <p:cNvPr id="48" name="Down Arrow 47"/>
          <p:cNvSpPr/>
          <p:nvPr/>
        </p:nvSpPr>
        <p:spPr>
          <a:xfrm rot="5400000">
            <a:off x="3694112" y="4910138"/>
            <a:ext cx="612775" cy="571500"/>
          </a:xfrm>
          <a:prstGeom prst="downArrow">
            <a:avLst/>
          </a:prstGeom>
        </p:spPr>
        <p:style>
          <a:lnRef idx="3">
            <a:schemeClr val="lt1"/>
          </a:lnRef>
          <a:fillRef idx="1">
            <a:schemeClr val="accent1"/>
          </a:fillRef>
          <a:effectRef idx="1">
            <a:schemeClr val="accent1"/>
          </a:effectRef>
          <a:fontRef idx="minor">
            <a:schemeClr val="lt1"/>
          </a:fontRef>
        </p:style>
        <p:txBody>
          <a:bodyPr lIns="64008" tIns="32004" rIns="64008" bIns="32004" anchor="ctr"/>
          <a:lstStyle/>
          <a:p>
            <a:pPr algn="ctr">
              <a:defRPr/>
            </a:pPr>
            <a:endParaRPr lang="en-US">
              <a:solidFill>
                <a:prstClr val="white"/>
              </a:solidFill>
            </a:endParaRPr>
          </a:p>
        </p:txBody>
      </p:sp>
      <p:grpSp>
        <p:nvGrpSpPr>
          <p:cNvPr id="7" name="Group 53"/>
          <p:cNvGrpSpPr>
            <a:grpSpLocks/>
          </p:cNvGrpSpPr>
          <p:nvPr/>
        </p:nvGrpSpPr>
        <p:grpSpPr bwMode="auto">
          <a:xfrm>
            <a:off x="1143000" y="3619500"/>
            <a:ext cx="381000" cy="1143000"/>
            <a:chOff x="1600200" y="1295400"/>
            <a:chExt cx="609600" cy="1371600"/>
          </a:xfrm>
        </p:grpSpPr>
        <p:sp>
          <p:nvSpPr>
            <p:cNvPr id="55" name="Rectangle 54"/>
            <p:cNvSpPr/>
            <p:nvPr/>
          </p:nvSpPr>
          <p:spPr>
            <a:xfrm>
              <a:off x="1600200" y="1295400"/>
              <a:ext cx="609600" cy="1371600"/>
            </a:xfrm>
            <a:prstGeom prst="rect">
              <a:avLst/>
            </a:prstGeom>
            <a:solidFill>
              <a:srgbClr val="E4CFA0"/>
            </a:solidFill>
          </p:spPr>
          <p:style>
            <a:lnRef idx="2">
              <a:schemeClr val="accent5"/>
            </a:lnRef>
            <a:fillRef idx="1">
              <a:schemeClr val="lt1"/>
            </a:fillRef>
            <a:effectRef idx="0">
              <a:schemeClr val="accent5"/>
            </a:effectRef>
            <a:fontRef idx="minor">
              <a:schemeClr val="dk1"/>
            </a:fontRef>
          </p:style>
          <p:txBody>
            <a:bodyPr anchor="ctr"/>
            <a:lstStyle/>
            <a:p>
              <a:pPr algn="ctr">
                <a:defRPr/>
              </a:pPr>
              <a:endParaRPr lang="en-US">
                <a:solidFill>
                  <a:prstClr val="black"/>
                </a:solidFill>
              </a:endParaRPr>
            </a:p>
          </p:txBody>
        </p:sp>
        <p:sp>
          <p:nvSpPr>
            <p:cNvPr id="56" name="Oval 55"/>
            <p:cNvSpPr/>
            <p:nvPr/>
          </p:nvSpPr>
          <p:spPr>
            <a:xfrm>
              <a:off x="1752600" y="1447800"/>
              <a:ext cx="304800" cy="228600"/>
            </a:xfrm>
            <a:prstGeom prst="ellipse">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a:solidFill>
                  <a:prstClr val="black"/>
                </a:solidFill>
              </a:endParaRPr>
            </a:p>
          </p:txBody>
        </p:sp>
        <p:sp>
          <p:nvSpPr>
            <p:cNvPr id="57" name="Oval 56"/>
            <p:cNvSpPr/>
            <p:nvPr/>
          </p:nvSpPr>
          <p:spPr>
            <a:xfrm>
              <a:off x="1752600" y="1828800"/>
              <a:ext cx="304800" cy="228600"/>
            </a:xfrm>
            <a:prstGeom prst="ellipse">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a:solidFill>
                  <a:prstClr val="black"/>
                </a:solidFill>
              </a:endParaRPr>
            </a:p>
          </p:txBody>
        </p:sp>
        <p:sp>
          <p:nvSpPr>
            <p:cNvPr id="58" name="Oval 57"/>
            <p:cNvSpPr/>
            <p:nvPr/>
          </p:nvSpPr>
          <p:spPr>
            <a:xfrm>
              <a:off x="1752600" y="2286000"/>
              <a:ext cx="304800" cy="228600"/>
            </a:xfrm>
            <a:prstGeom prst="ellipse">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a:solidFill>
                  <a:prstClr val="black"/>
                </a:solidFill>
              </a:endParaRPr>
            </a:p>
          </p:txBody>
        </p:sp>
      </p:grpSp>
      <p:grpSp>
        <p:nvGrpSpPr>
          <p:cNvPr id="8" name="Group 58"/>
          <p:cNvGrpSpPr>
            <a:grpSpLocks/>
          </p:cNvGrpSpPr>
          <p:nvPr/>
        </p:nvGrpSpPr>
        <p:grpSpPr bwMode="auto">
          <a:xfrm>
            <a:off x="1666875" y="3619500"/>
            <a:ext cx="381000" cy="1143000"/>
            <a:chOff x="1600200" y="1295400"/>
            <a:chExt cx="609600" cy="1371600"/>
          </a:xfrm>
        </p:grpSpPr>
        <p:sp>
          <p:nvSpPr>
            <p:cNvPr id="60" name="Rectangle 59"/>
            <p:cNvSpPr/>
            <p:nvPr/>
          </p:nvSpPr>
          <p:spPr>
            <a:xfrm>
              <a:off x="1600200" y="1295400"/>
              <a:ext cx="609600" cy="1371600"/>
            </a:xfrm>
            <a:prstGeom prst="rect">
              <a:avLst/>
            </a:prstGeom>
            <a:solidFill>
              <a:srgbClr val="E4CFA0"/>
            </a:solidFill>
          </p:spPr>
          <p:style>
            <a:lnRef idx="2">
              <a:schemeClr val="accent5"/>
            </a:lnRef>
            <a:fillRef idx="1">
              <a:schemeClr val="lt1"/>
            </a:fillRef>
            <a:effectRef idx="0">
              <a:schemeClr val="accent5"/>
            </a:effectRef>
            <a:fontRef idx="minor">
              <a:schemeClr val="dk1"/>
            </a:fontRef>
          </p:style>
          <p:txBody>
            <a:bodyPr anchor="ctr"/>
            <a:lstStyle/>
            <a:p>
              <a:pPr algn="ctr">
                <a:defRPr/>
              </a:pPr>
              <a:endParaRPr lang="en-US">
                <a:solidFill>
                  <a:prstClr val="black"/>
                </a:solidFill>
              </a:endParaRPr>
            </a:p>
          </p:txBody>
        </p:sp>
        <p:sp>
          <p:nvSpPr>
            <p:cNvPr id="61" name="Oval 60"/>
            <p:cNvSpPr/>
            <p:nvPr/>
          </p:nvSpPr>
          <p:spPr>
            <a:xfrm>
              <a:off x="1752600" y="1447800"/>
              <a:ext cx="304800" cy="228600"/>
            </a:xfrm>
            <a:prstGeom prst="ellipse">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a:solidFill>
                  <a:prstClr val="black"/>
                </a:solidFill>
              </a:endParaRPr>
            </a:p>
          </p:txBody>
        </p:sp>
        <p:sp>
          <p:nvSpPr>
            <p:cNvPr id="62" name="Oval 61"/>
            <p:cNvSpPr/>
            <p:nvPr/>
          </p:nvSpPr>
          <p:spPr>
            <a:xfrm>
              <a:off x="1752600" y="1828800"/>
              <a:ext cx="304800" cy="228600"/>
            </a:xfrm>
            <a:prstGeom prst="ellipse">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a:solidFill>
                  <a:prstClr val="black"/>
                </a:solidFill>
              </a:endParaRPr>
            </a:p>
          </p:txBody>
        </p:sp>
        <p:sp>
          <p:nvSpPr>
            <p:cNvPr id="63" name="Oval 62"/>
            <p:cNvSpPr/>
            <p:nvPr/>
          </p:nvSpPr>
          <p:spPr>
            <a:xfrm>
              <a:off x="1752600" y="2286000"/>
              <a:ext cx="304800" cy="228600"/>
            </a:xfrm>
            <a:prstGeom prst="ellipse">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a:solidFill>
                  <a:prstClr val="black"/>
                </a:solidFill>
              </a:endParaRPr>
            </a:p>
          </p:txBody>
        </p:sp>
      </p:grpSp>
      <p:grpSp>
        <p:nvGrpSpPr>
          <p:cNvPr id="9" name="Group 63"/>
          <p:cNvGrpSpPr>
            <a:grpSpLocks/>
          </p:cNvGrpSpPr>
          <p:nvPr/>
        </p:nvGrpSpPr>
        <p:grpSpPr bwMode="auto">
          <a:xfrm>
            <a:off x="2190750" y="3619500"/>
            <a:ext cx="381000" cy="1143000"/>
            <a:chOff x="1600200" y="1295400"/>
            <a:chExt cx="609600" cy="1371600"/>
          </a:xfrm>
        </p:grpSpPr>
        <p:sp>
          <p:nvSpPr>
            <p:cNvPr id="65" name="Rectangle 64"/>
            <p:cNvSpPr/>
            <p:nvPr/>
          </p:nvSpPr>
          <p:spPr>
            <a:xfrm>
              <a:off x="1600200" y="1295400"/>
              <a:ext cx="609600" cy="1371600"/>
            </a:xfrm>
            <a:prstGeom prst="rect">
              <a:avLst/>
            </a:prstGeom>
            <a:solidFill>
              <a:srgbClr val="E4CFA0"/>
            </a:solidFill>
          </p:spPr>
          <p:style>
            <a:lnRef idx="2">
              <a:schemeClr val="accent5"/>
            </a:lnRef>
            <a:fillRef idx="1">
              <a:schemeClr val="lt1"/>
            </a:fillRef>
            <a:effectRef idx="0">
              <a:schemeClr val="accent5"/>
            </a:effectRef>
            <a:fontRef idx="minor">
              <a:schemeClr val="dk1"/>
            </a:fontRef>
          </p:style>
          <p:txBody>
            <a:bodyPr anchor="ctr"/>
            <a:lstStyle/>
            <a:p>
              <a:pPr algn="ctr">
                <a:defRPr/>
              </a:pPr>
              <a:endParaRPr lang="en-US">
                <a:solidFill>
                  <a:prstClr val="black"/>
                </a:solidFill>
              </a:endParaRPr>
            </a:p>
          </p:txBody>
        </p:sp>
        <p:sp>
          <p:nvSpPr>
            <p:cNvPr id="66" name="Oval 65"/>
            <p:cNvSpPr/>
            <p:nvPr/>
          </p:nvSpPr>
          <p:spPr>
            <a:xfrm>
              <a:off x="1752600" y="1447800"/>
              <a:ext cx="304800" cy="228600"/>
            </a:xfrm>
            <a:prstGeom prst="ellipse">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a:solidFill>
                  <a:prstClr val="black"/>
                </a:solidFill>
              </a:endParaRPr>
            </a:p>
          </p:txBody>
        </p:sp>
        <p:sp>
          <p:nvSpPr>
            <p:cNvPr id="67" name="Oval 66"/>
            <p:cNvSpPr/>
            <p:nvPr/>
          </p:nvSpPr>
          <p:spPr>
            <a:xfrm>
              <a:off x="1752600" y="1828800"/>
              <a:ext cx="304800" cy="228600"/>
            </a:xfrm>
            <a:prstGeom prst="ellipse">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a:solidFill>
                  <a:prstClr val="black"/>
                </a:solidFill>
              </a:endParaRPr>
            </a:p>
          </p:txBody>
        </p:sp>
        <p:sp>
          <p:nvSpPr>
            <p:cNvPr id="68" name="Oval 67"/>
            <p:cNvSpPr/>
            <p:nvPr/>
          </p:nvSpPr>
          <p:spPr>
            <a:xfrm>
              <a:off x="1752600" y="2286000"/>
              <a:ext cx="304800" cy="228600"/>
            </a:xfrm>
            <a:prstGeom prst="ellipse">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a:solidFill>
                  <a:prstClr val="black"/>
                </a:solidFill>
              </a:endParaRPr>
            </a:p>
          </p:txBody>
        </p:sp>
      </p:grpSp>
      <p:grpSp>
        <p:nvGrpSpPr>
          <p:cNvPr id="10" name="Group 68"/>
          <p:cNvGrpSpPr>
            <a:grpSpLocks/>
          </p:cNvGrpSpPr>
          <p:nvPr/>
        </p:nvGrpSpPr>
        <p:grpSpPr bwMode="auto">
          <a:xfrm>
            <a:off x="2714625" y="3619500"/>
            <a:ext cx="381000" cy="1143000"/>
            <a:chOff x="1600200" y="1295400"/>
            <a:chExt cx="609600" cy="1371600"/>
          </a:xfrm>
        </p:grpSpPr>
        <p:sp>
          <p:nvSpPr>
            <p:cNvPr id="70" name="Rectangle 69"/>
            <p:cNvSpPr/>
            <p:nvPr/>
          </p:nvSpPr>
          <p:spPr>
            <a:xfrm>
              <a:off x="1600200" y="1295400"/>
              <a:ext cx="609600" cy="1371600"/>
            </a:xfrm>
            <a:prstGeom prst="rect">
              <a:avLst/>
            </a:prstGeom>
            <a:solidFill>
              <a:srgbClr val="E4CFA0"/>
            </a:solidFill>
          </p:spPr>
          <p:style>
            <a:lnRef idx="2">
              <a:schemeClr val="accent5"/>
            </a:lnRef>
            <a:fillRef idx="1">
              <a:schemeClr val="lt1"/>
            </a:fillRef>
            <a:effectRef idx="0">
              <a:schemeClr val="accent5"/>
            </a:effectRef>
            <a:fontRef idx="minor">
              <a:schemeClr val="dk1"/>
            </a:fontRef>
          </p:style>
          <p:txBody>
            <a:bodyPr anchor="ctr"/>
            <a:lstStyle/>
            <a:p>
              <a:pPr algn="ctr">
                <a:defRPr/>
              </a:pPr>
              <a:endParaRPr lang="en-US">
                <a:solidFill>
                  <a:prstClr val="black"/>
                </a:solidFill>
              </a:endParaRPr>
            </a:p>
          </p:txBody>
        </p:sp>
        <p:sp>
          <p:nvSpPr>
            <p:cNvPr id="71" name="Oval 70"/>
            <p:cNvSpPr/>
            <p:nvPr/>
          </p:nvSpPr>
          <p:spPr>
            <a:xfrm>
              <a:off x="1752600" y="1447800"/>
              <a:ext cx="304800" cy="228600"/>
            </a:xfrm>
            <a:prstGeom prst="ellipse">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a:solidFill>
                  <a:prstClr val="black"/>
                </a:solidFill>
              </a:endParaRPr>
            </a:p>
          </p:txBody>
        </p:sp>
        <p:sp>
          <p:nvSpPr>
            <p:cNvPr id="72" name="Oval 71"/>
            <p:cNvSpPr/>
            <p:nvPr/>
          </p:nvSpPr>
          <p:spPr>
            <a:xfrm>
              <a:off x="1752600" y="1828800"/>
              <a:ext cx="304800" cy="228600"/>
            </a:xfrm>
            <a:prstGeom prst="ellipse">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a:solidFill>
                  <a:prstClr val="black"/>
                </a:solidFill>
              </a:endParaRPr>
            </a:p>
          </p:txBody>
        </p:sp>
        <p:sp>
          <p:nvSpPr>
            <p:cNvPr id="73" name="Oval 72"/>
            <p:cNvSpPr/>
            <p:nvPr/>
          </p:nvSpPr>
          <p:spPr>
            <a:xfrm>
              <a:off x="1752600" y="2286000"/>
              <a:ext cx="304800" cy="228600"/>
            </a:xfrm>
            <a:prstGeom prst="ellipse">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a:solidFill>
                  <a:prstClr val="black"/>
                </a:solidFill>
              </a:endParaRPr>
            </a:p>
          </p:txBody>
        </p:sp>
      </p:grpSp>
      <p:grpSp>
        <p:nvGrpSpPr>
          <p:cNvPr id="11" name="Group 73"/>
          <p:cNvGrpSpPr>
            <a:grpSpLocks/>
          </p:cNvGrpSpPr>
          <p:nvPr/>
        </p:nvGrpSpPr>
        <p:grpSpPr bwMode="auto">
          <a:xfrm>
            <a:off x="3238500" y="3619500"/>
            <a:ext cx="381000" cy="1143000"/>
            <a:chOff x="1600200" y="1295400"/>
            <a:chExt cx="609600" cy="1371600"/>
          </a:xfrm>
        </p:grpSpPr>
        <p:sp>
          <p:nvSpPr>
            <p:cNvPr id="75" name="Rectangle 74"/>
            <p:cNvSpPr/>
            <p:nvPr/>
          </p:nvSpPr>
          <p:spPr>
            <a:xfrm>
              <a:off x="1600200" y="1295400"/>
              <a:ext cx="609600" cy="1371600"/>
            </a:xfrm>
            <a:prstGeom prst="rect">
              <a:avLst/>
            </a:prstGeom>
            <a:solidFill>
              <a:srgbClr val="E4CFA0"/>
            </a:solidFill>
          </p:spPr>
          <p:style>
            <a:lnRef idx="2">
              <a:schemeClr val="accent5"/>
            </a:lnRef>
            <a:fillRef idx="1">
              <a:schemeClr val="lt1"/>
            </a:fillRef>
            <a:effectRef idx="0">
              <a:schemeClr val="accent5"/>
            </a:effectRef>
            <a:fontRef idx="minor">
              <a:schemeClr val="dk1"/>
            </a:fontRef>
          </p:style>
          <p:txBody>
            <a:bodyPr anchor="ctr"/>
            <a:lstStyle/>
            <a:p>
              <a:pPr algn="ctr">
                <a:defRPr/>
              </a:pPr>
              <a:endParaRPr lang="en-US">
                <a:solidFill>
                  <a:prstClr val="black"/>
                </a:solidFill>
              </a:endParaRPr>
            </a:p>
          </p:txBody>
        </p:sp>
        <p:sp>
          <p:nvSpPr>
            <p:cNvPr id="76" name="Oval 75"/>
            <p:cNvSpPr/>
            <p:nvPr/>
          </p:nvSpPr>
          <p:spPr>
            <a:xfrm>
              <a:off x="1752600" y="1447800"/>
              <a:ext cx="304800" cy="228600"/>
            </a:xfrm>
            <a:prstGeom prst="ellipse">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a:solidFill>
                  <a:prstClr val="black"/>
                </a:solidFill>
              </a:endParaRPr>
            </a:p>
          </p:txBody>
        </p:sp>
        <p:sp>
          <p:nvSpPr>
            <p:cNvPr id="77" name="Oval 76"/>
            <p:cNvSpPr/>
            <p:nvPr/>
          </p:nvSpPr>
          <p:spPr>
            <a:xfrm>
              <a:off x="1752600" y="1828800"/>
              <a:ext cx="304800" cy="228600"/>
            </a:xfrm>
            <a:prstGeom prst="ellipse">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a:solidFill>
                  <a:prstClr val="black"/>
                </a:solidFill>
              </a:endParaRPr>
            </a:p>
          </p:txBody>
        </p:sp>
        <p:sp>
          <p:nvSpPr>
            <p:cNvPr id="78" name="Oval 77"/>
            <p:cNvSpPr/>
            <p:nvPr/>
          </p:nvSpPr>
          <p:spPr>
            <a:xfrm>
              <a:off x="1752600" y="2286000"/>
              <a:ext cx="304800" cy="228600"/>
            </a:xfrm>
            <a:prstGeom prst="ellipse">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a:solidFill>
                  <a:prstClr val="black"/>
                </a:solidFill>
              </a:endParaRPr>
            </a:p>
          </p:txBody>
        </p:sp>
      </p:grpSp>
      <p:sp>
        <p:nvSpPr>
          <p:cNvPr id="49" name="TextBox 48"/>
          <p:cNvSpPr txBox="1"/>
          <p:nvPr/>
        </p:nvSpPr>
        <p:spPr>
          <a:xfrm>
            <a:off x="1000125" y="4000500"/>
            <a:ext cx="2444750" cy="341313"/>
          </a:xfrm>
          <a:prstGeom prst="rect">
            <a:avLst/>
          </a:prstGeom>
          <a:solidFill>
            <a:schemeClr val="accent3">
              <a:lumMod val="20000"/>
              <a:lumOff val="80000"/>
            </a:schemeClr>
          </a:solidFill>
          <a:ln>
            <a:solidFill>
              <a:schemeClr val="tx1"/>
            </a:solidFill>
          </a:ln>
        </p:spPr>
        <p:txBody>
          <a:bodyPr wrap="none" lIns="64008" tIns="32004" rIns="64008" bIns="32004">
            <a:spAutoFit/>
          </a:bodyPr>
          <a:lstStyle/>
          <a:p>
            <a:pPr>
              <a:defRPr/>
            </a:pPr>
            <a:r>
              <a:rPr lang="en-US" b="1" dirty="0">
                <a:solidFill>
                  <a:prstClr val="black"/>
                </a:solidFill>
              </a:rPr>
              <a:t>Virtual/Physical Clusters</a:t>
            </a:r>
          </a:p>
        </p:txBody>
      </p:sp>
      <p:sp>
        <p:nvSpPr>
          <p:cNvPr id="82" name="Down Arrow 81"/>
          <p:cNvSpPr/>
          <p:nvPr/>
        </p:nvSpPr>
        <p:spPr>
          <a:xfrm rot="10800000">
            <a:off x="1238250" y="3048000"/>
            <a:ext cx="190500" cy="444500"/>
          </a:xfrm>
          <a:prstGeom prst="downArrow">
            <a:avLst/>
          </a:prstGeom>
        </p:spPr>
        <p:style>
          <a:lnRef idx="1">
            <a:schemeClr val="accent2"/>
          </a:lnRef>
          <a:fillRef idx="2">
            <a:schemeClr val="accent2"/>
          </a:fillRef>
          <a:effectRef idx="1">
            <a:schemeClr val="accent2"/>
          </a:effectRef>
          <a:fontRef idx="minor">
            <a:schemeClr val="dk1"/>
          </a:fontRef>
        </p:style>
        <p:txBody>
          <a:bodyPr lIns="64008" tIns="32004" rIns="64008" bIns="32004" anchor="ctr"/>
          <a:lstStyle/>
          <a:p>
            <a:pPr algn="ctr">
              <a:defRPr/>
            </a:pPr>
            <a:endParaRPr lang="en-US" dirty="0">
              <a:solidFill>
                <a:prstClr val="black"/>
              </a:solidFill>
            </a:endParaRPr>
          </a:p>
        </p:txBody>
      </p:sp>
      <p:sp>
        <p:nvSpPr>
          <p:cNvPr id="83" name="Down Arrow 82"/>
          <p:cNvSpPr/>
          <p:nvPr/>
        </p:nvSpPr>
        <p:spPr>
          <a:xfrm rot="10800000">
            <a:off x="1762125" y="3048000"/>
            <a:ext cx="190500" cy="444500"/>
          </a:xfrm>
          <a:prstGeom prst="downArrow">
            <a:avLst/>
          </a:prstGeom>
        </p:spPr>
        <p:style>
          <a:lnRef idx="1">
            <a:schemeClr val="accent2"/>
          </a:lnRef>
          <a:fillRef idx="2">
            <a:schemeClr val="accent2"/>
          </a:fillRef>
          <a:effectRef idx="1">
            <a:schemeClr val="accent2"/>
          </a:effectRef>
          <a:fontRef idx="minor">
            <a:schemeClr val="dk1"/>
          </a:fontRef>
        </p:style>
        <p:txBody>
          <a:bodyPr lIns="64008" tIns="32004" rIns="64008" bIns="32004" anchor="ctr"/>
          <a:lstStyle/>
          <a:p>
            <a:pPr algn="ctr">
              <a:defRPr/>
            </a:pPr>
            <a:endParaRPr lang="en-US">
              <a:solidFill>
                <a:prstClr val="black"/>
              </a:solidFill>
            </a:endParaRPr>
          </a:p>
        </p:txBody>
      </p:sp>
      <p:sp>
        <p:nvSpPr>
          <p:cNvPr id="84" name="Down Arrow 83"/>
          <p:cNvSpPr/>
          <p:nvPr/>
        </p:nvSpPr>
        <p:spPr>
          <a:xfrm rot="10800000">
            <a:off x="2286000" y="3048000"/>
            <a:ext cx="190500" cy="444500"/>
          </a:xfrm>
          <a:prstGeom prst="downArrow">
            <a:avLst/>
          </a:prstGeom>
        </p:spPr>
        <p:style>
          <a:lnRef idx="1">
            <a:schemeClr val="accent2"/>
          </a:lnRef>
          <a:fillRef idx="2">
            <a:schemeClr val="accent2"/>
          </a:fillRef>
          <a:effectRef idx="1">
            <a:schemeClr val="accent2"/>
          </a:effectRef>
          <a:fontRef idx="minor">
            <a:schemeClr val="dk1"/>
          </a:fontRef>
        </p:style>
        <p:txBody>
          <a:bodyPr lIns="64008" tIns="32004" rIns="64008" bIns="32004" anchor="ctr"/>
          <a:lstStyle/>
          <a:p>
            <a:pPr algn="ctr">
              <a:defRPr/>
            </a:pPr>
            <a:endParaRPr lang="en-US">
              <a:solidFill>
                <a:prstClr val="black"/>
              </a:solidFill>
            </a:endParaRPr>
          </a:p>
        </p:txBody>
      </p:sp>
      <p:sp>
        <p:nvSpPr>
          <p:cNvPr id="85" name="Down Arrow 84"/>
          <p:cNvSpPr/>
          <p:nvPr/>
        </p:nvSpPr>
        <p:spPr>
          <a:xfrm rot="10800000">
            <a:off x="2809875" y="3048000"/>
            <a:ext cx="190500" cy="444500"/>
          </a:xfrm>
          <a:prstGeom prst="downArrow">
            <a:avLst/>
          </a:prstGeom>
        </p:spPr>
        <p:style>
          <a:lnRef idx="1">
            <a:schemeClr val="accent2"/>
          </a:lnRef>
          <a:fillRef idx="2">
            <a:schemeClr val="accent2"/>
          </a:fillRef>
          <a:effectRef idx="1">
            <a:schemeClr val="accent2"/>
          </a:effectRef>
          <a:fontRef idx="minor">
            <a:schemeClr val="dk1"/>
          </a:fontRef>
        </p:style>
        <p:txBody>
          <a:bodyPr lIns="64008" tIns="32004" rIns="64008" bIns="32004" anchor="ctr"/>
          <a:lstStyle/>
          <a:p>
            <a:pPr algn="ctr">
              <a:defRPr/>
            </a:pPr>
            <a:endParaRPr lang="en-US">
              <a:solidFill>
                <a:prstClr val="black"/>
              </a:solidFill>
            </a:endParaRPr>
          </a:p>
        </p:txBody>
      </p:sp>
      <p:sp>
        <p:nvSpPr>
          <p:cNvPr id="86" name="Down Arrow 85"/>
          <p:cNvSpPr/>
          <p:nvPr/>
        </p:nvSpPr>
        <p:spPr>
          <a:xfrm rot="10800000">
            <a:off x="3286125" y="3048000"/>
            <a:ext cx="190500" cy="444500"/>
          </a:xfrm>
          <a:prstGeom prst="downArrow">
            <a:avLst/>
          </a:prstGeom>
        </p:spPr>
        <p:style>
          <a:lnRef idx="1">
            <a:schemeClr val="accent2"/>
          </a:lnRef>
          <a:fillRef idx="2">
            <a:schemeClr val="accent2"/>
          </a:fillRef>
          <a:effectRef idx="1">
            <a:schemeClr val="accent2"/>
          </a:effectRef>
          <a:fontRef idx="minor">
            <a:schemeClr val="dk1"/>
          </a:fontRef>
        </p:style>
        <p:txBody>
          <a:bodyPr lIns="64008" tIns="32004" rIns="64008" bIns="32004" anchor="ctr"/>
          <a:lstStyle/>
          <a:p>
            <a:pPr algn="ctr">
              <a:defRPr/>
            </a:pPr>
            <a:endParaRPr lang="en-US">
              <a:solidFill>
                <a:prstClr val="black"/>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8229600" cy="1143000"/>
          </a:xfrm>
        </p:spPr>
        <p:txBody>
          <a:bodyPr rtlCol="0">
            <a:normAutofit fontScale="90000"/>
          </a:bodyPr>
          <a:lstStyle/>
          <a:p>
            <a:pPr eaLnBrk="1" fontAlgn="auto" hangingPunct="1">
              <a:spcAft>
                <a:spcPts val="0"/>
              </a:spcAft>
              <a:defRPr/>
            </a:pPr>
            <a:r>
              <a:rPr lang="en-US" dirty="0" smtClean="0"/>
              <a:t>SALSA HPC  Dynamic Virtual Clusters</a:t>
            </a:r>
            <a:endParaRPr lang="en-US" dirty="0"/>
          </a:p>
        </p:txBody>
      </p:sp>
      <p:pic>
        <p:nvPicPr>
          <p:cNvPr id="51203" name="Content Placeholder 3" descr="monitor_full.png"/>
          <p:cNvPicPr>
            <a:picLocks noGrp="1" noChangeAspect="1"/>
          </p:cNvPicPr>
          <p:nvPr>
            <p:ph idx="1"/>
          </p:nvPr>
        </p:nvPicPr>
        <p:blipFill>
          <a:blip r:embed="rId3" cstate="print"/>
          <a:srcRect/>
          <a:stretch>
            <a:fillRect/>
          </a:stretch>
        </p:blipFill>
        <p:spPr>
          <a:xfrm>
            <a:off x="0" y="808038"/>
            <a:ext cx="9144000" cy="6049962"/>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Philosophy of Clouds and Grids</a:t>
            </a:r>
            <a:endParaRPr lang="en-US" dirty="0"/>
          </a:p>
        </p:txBody>
      </p:sp>
      <p:sp>
        <p:nvSpPr>
          <p:cNvPr id="3" name="Content Placeholder 2"/>
          <p:cNvSpPr>
            <a:spLocks noGrp="1"/>
          </p:cNvSpPr>
          <p:nvPr>
            <p:ph idx="1"/>
          </p:nvPr>
        </p:nvSpPr>
        <p:spPr>
          <a:xfrm>
            <a:off x="381000" y="1219200"/>
            <a:ext cx="8610600" cy="5486400"/>
          </a:xfrm>
        </p:spPr>
        <p:txBody>
          <a:bodyPr>
            <a:normAutofit fontScale="92500" lnSpcReduction="10000"/>
          </a:bodyPr>
          <a:lstStyle/>
          <a:p>
            <a:r>
              <a:rPr lang="en-US" sz="2800" dirty="0" smtClean="0">
                <a:solidFill>
                  <a:srgbClr val="FF0000"/>
                </a:solidFill>
              </a:rPr>
              <a:t>Clouds</a:t>
            </a:r>
            <a:r>
              <a:rPr lang="en-US" sz="2800" dirty="0" smtClean="0"/>
              <a:t> are (by definition) commercially supported approach to large scale computing</a:t>
            </a:r>
          </a:p>
          <a:p>
            <a:pPr lvl="1"/>
            <a:r>
              <a:rPr lang="en-US" sz="2400" dirty="0" smtClean="0"/>
              <a:t>So we should expect </a:t>
            </a:r>
            <a:r>
              <a:rPr lang="en-US" sz="2400" dirty="0" smtClean="0">
                <a:solidFill>
                  <a:srgbClr val="FF0000"/>
                </a:solidFill>
              </a:rPr>
              <a:t>Clouds to replace Compute Grids</a:t>
            </a:r>
          </a:p>
          <a:p>
            <a:pPr lvl="1"/>
            <a:r>
              <a:rPr lang="en-US" sz="2400" dirty="0" smtClean="0"/>
              <a:t>Current Grid technology involves “non-commercial” software solutions which are hard to evolve/sustain</a:t>
            </a:r>
          </a:p>
          <a:p>
            <a:pPr lvl="1"/>
            <a:r>
              <a:rPr lang="en-US" sz="2400" dirty="0" smtClean="0"/>
              <a:t>Maybe Clouds </a:t>
            </a:r>
            <a:r>
              <a:rPr lang="en-US" sz="2400" dirty="0" smtClean="0">
                <a:solidFill>
                  <a:srgbClr val="FF0000"/>
                </a:solidFill>
              </a:rPr>
              <a:t>~4% IT </a:t>
            </a:r>
            <a:r>
              <a:rPr lang="en-US" sz="2400" dirty="0" smtClean="0"/>
              <a:t>expenditure 2008 growing to </a:t>
            </a:r>
            <a:r>
              <a:rPr lang="en-US" sz="2400" dirty="0" smtClean="0">
                <a:solidFill>
                  <a:srgbClr val="FF0000"/>
                </a:solidFill>
              </a:rPr>
              <a:t>14% </a:t>
            </a:r>
            <a:r>
              <a:rPr lang="en-US" sz="2400" dirty="0" smtClean="0"/>
              <a:t>in 2012 (IDC Estimate)</a:t>
            </a:r>
          </a:p>
          <a:p>
            <a:r>
              <a:rPr lang="en-US" sz="2800" dirty="0" smtClean="0">
                <a:solidFill>
                  <a:srgbClr val="FF0000"/>
                </a:solidFill>
              </a:rPr>
              <a:t>Public Clouds </a:t>
            </a:r>
            <a:r>
              <a:rPr lang="en-US" sz="2800" dirty="0" smtClean="0"/>
              <a:t>are broadly accessible resources like Amazon and Microsoft Azure – powerful but not easy to optimize and perhaps data trust/privacy issues</a:t>
            </a:r>
          </a:p>
          <a:p>
            <a:r>
              <a:rPr lang="en-US" sz="2800" dirty="0" smtClean="0">
                <a:solidFill>
                  <a:srgbClr val="FF0000"/>
                </a:solidFill>
              </a:rPr>
              <a:t>Private Clouds </a:t>
            </a:r>
            <a:r>
              <a:rPr lang="en-US" sz="2800" dirty="0" smtClean="0"/>
              <a:t>run similar software and mechanisms but on “your own computers”</a:t>
            </a:r>
          </a:p>
          <a:p>
            <a:r>
              <a:rPr lang="en-US" sz="2800" dirty="0" smtClean="0">
                <a:solidFill>
                  <a:srgbClr val="FF0000"/>
                </a:solidFill>
              </a:rPr>
              <a:t>Services</a:t>
            </a:r>
            <a:r>
              <a:rPr lang="en-US" sz="2800" dirty="0" smtClean="0"/>
              <a:t> still are correct architecture with either REST (Web 2.0) or Web  Services</a:t>
            </a:r>
          </a:p>
          <a:p>
            <a:endParaRPr lang="en-US" sz="2800" dirty="0" smtClean="0"/>
          </a:p>
          <a:p>
            <a:endParaRPr lang="en-US" sz="2800" dirty="0" smtClean="0"/>
          </a:p>
          <a:p>
            <a:endParaRPr lang="en-US" sz="2800" dirty="0" smtClean="0"/>
          </a:p>
          <a:p>
            <a:endParaRPr lang="en-US" sz="2800" dirty="0" smtClean="0"/>
          </a:p>
          <a:p>
            <a:endParaRPr lang="en-US" sz="2800" dirty="0" smtClean="0"/>
          </a:p>
          <a:p>
            <a:endParaRPr lang="en-US" sz="28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467600" cy="685800"/>
          </a:xfrm>
        </p:spPr>
        <p:txBody>
          <a:bodyPr>
            <a:normAutofit fontScale="90000"/>
          </a:bodyPr>
          <a:lstStyle/>
          <a:p>
            <a:r>
              <a:rPr lang="en-US" sz="3200" b="1" dirty="0" smtClean="0"/>
              <a:t>MapReduce “File/Data Repository” Parallelism</a:t>
            </a:r>
            <a:endParaRPr lang="en-US" sz="3200" b="1" dirty="0"/>
          </a:p>
        </p:txBody>
      </p:sp>
      <p:grpSp>
        <p:nvGrpSpPr>
          <p:cNvPr id="3" name="Group 65"/>
          <p:cNvGrpSpPr/>
          <p:nvPr/>
        </p:nvGrpSpPr>
        <p:grpSpPr>
          <a:xfrm>
            <a:off x="228600" y="2819400"/>
            <a:ext cx="7696200" cy="3810000"/>
            <a:chOff x="228600" y="3048000"/>
            <a:chExt cx="7696200" cy="3810000"/>
          </a:xfrm>
        </p:grpSpPr>
        <p:grpSp>
          <p:nvGrpSpPr>
            <p:cNvPr id="4" name="Group 51"/>
            <p:cNvGrpSpPr/>
            <p:nvPr/>
          </p:nvGrpSpPr>
          <p:grpSpPr>
            <a:xfrm>
              <a:off x="228600" y="3048000"/>
              <a:ext cx="7696200" cy="3810000"/>
              <a:chOff x="228600" y="3048000"/>
              <a:chExt cx="7696200" cy="3810000"/>
            </a:xfrm>
          </p:grpSpPr>
          <p:pic>
            <p:nvPicPr>
              <p:cNvPr id="2050" name="Picture 2"/>
              <p:cNvPicPr>
                <a:picLocks noChangeAspect="1" noChangeArrowheads="1"/>
              </p:cNvPicPr>
              <p:nvPr/>
            </p:nvPicPr>
            <p:blipFill>
              <a:blip r:embed="rId3" cstate="print"/>
              <a:srcRect/>
              <a:stretch>
                <a:fillRect/>
              </a:stretch>
            </p:blipFill>
            <p:spPr bwMode="auto">
              <a:xfrm>
                <a:off x="228600" y="3048000"/>
                <a:ext cx="2857500" cy="3810000"/>
              </a:xfrm>
              <a:prstGeom prst="rect">
                <a:avLst/>
              </a:prstGeom>
              <a:noFill/>
              <a:ln w="9525">
                <a:noFill/>
                <a:miter lim="800000"/>
                <a:headEnd/>
                <a:tailEnd/>
              </a:ln>
              <a:effectLst/>
            </p:spPr>
          </p:pic>
          <p:grpSp>
            <p:nvGrpSpPr>
              <p:cNvPr id="9" name="Group 13"/>
              <p:cNvGrpSpPr/>
              <p:nvPr/>
            </p:nvGrpSpPr>
            <p:grpSpPr>
              <a:xfrm>
                <a:off x="3581400" y="3080658"/>
                <a:ext cx="457200" cy="3668485"/>
                <a:chOff x="3581400" y="3037115"/>
                <a:chExt cx="457200" cy="3668485"/>
              </a:xfrm>
              <a:solidFill>
                <a:srgbClr val="92D050"/>
              </a:solidFill>
            </p:grpSpPr>
            <p:sp>
              <p:nvSpPr>
                <p:cNvPr id="5" name="Oval 4"/>
                <p:cNvSpPr/>
                <p:nvPr/>
              </p:nvSpPr>
              <p:spPr>
                <a:xfrm rot="16200000">
                  <a:off x="3581400" y="62484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16200000">
                  <a:off x="3581400" y="5606143"/>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6200000">
                  <a:off x="3581400" y="4963886"/>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6200000">
                  <a:off x="3581400" y="4321629"/>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16200000">
                  <a:off x="3581400" y="3037115"/>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16200000">
                  <a:off x="3581400" y="3679372"/>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14"/>
              <p:cNvGrpSpPr/>
              <p:nvPr/>
            </p:nvGrpSpPr>
            <p:grpSpPr>
              <a:xfrm>
                <a:off x="4838700" y="3080658"/>
                <a:ext cx="457200" cy="3668485"/>
                <a:chOff x="3581400" y="3037115"/>
                <a:chExt cx="457200" cy="3668485"/>
              </a:xfrm>
              <a:solidFill>
                <a:srgbClr val="92D050"/>
              </a:solidFill>
            </p:grpSpPr>
            <p:sp>
              <p:nvSpPr>
                <p:cNvPr id="16" name="Oval 15"/>
                <p:cNvSpPr/>
                <p:nvPr/>
              </p:nvSpPr>
              <p:spPr>
                <a:xfrm rot="16200000">
                  <a:off x="3581400" y="62484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16200000">
                  <a:off x="3581400" y="5606143"/>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rot="16200000">
                  <a:off x="3581400" y="4963886"/>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16200000">
                  <a:off x="3581400" y="4321629"/>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16200000">
                  <a:off x="3581400" y="3037115"/>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16200000">
                  <a:off x="3581400" y="3679372"/>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21"/>
              <p:cNvGrpSpPr/>
              <p:nvPr/>
            </p:nvGrpSpPr>
            <p:grpSpPr>
              <a:xfrm>
                <a:off x="6096000" y="3080658"/>
                <a:ext cx="457200" cy="3668485"/>
                <a:chOff x="3581400" y="3037115"/>
                <a:chExt cx="457200" cy="3668485"/>
              </a:xfrm>
              <a:solidFill>
                <a:srgbClr val="92D050"/>
              </a:solidFill>
            </p:grpSpPr>
            <p:sp>
              <p:nvSpPr>
                <p:cNvPr id="23" name="Oval 22"/>
                <p:cNvSpPr/>
                <p:nvPr/>
              </p:nvSpPr>
              <p:spPr>
                <a:xfrm rot="16200000">
                  <a:off x="3581400" y="62484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16200000">
                  <a:off x="3581400" y="5606143"/>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16200000">
                  <a:off x="3581400" y="4963886"/>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rot="16200000">
                  <a:off x="3581400" y="4321629"/>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rot="16200000">
                  <a:off x="3581400" y="3037115"/>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rot="16200000">
                  <a:off x="3581400" y="3679372"/>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Oval 28"/>
              <p:cNvSpPr/>
              <p:nvPr/>
            </p:nvSpPr>
            <p:spPr>
              <a:xfrm>
                <a:off x="7467600" y="3048000"/>
                <a:ext cx="457200" cy="37338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4" name="Straight Arrow Connector 53"/>
            <p:cNvCxnSpPr/>
            <p:nvPr/>
          </p:nvCxnSpPr>
          <p:spPr>
            <a:xfrm>
              <a:off x="1219200" y="6553200"/>
              <a:ext cx="22860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1447800" y="5867400"/>
              <a:ext cx="20574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1524000" y="5257800"/>
              <a:ext cx="19812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2133600" y="4572000"/>
              <a:ext cx="13716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2438400" y="3963988"/>
              <a:ext cx="1066800" cy="379412"/>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rot="5400000" flipH="1" flipV="1">
              <a:off x="2667000" y="3276600"/>
              <a:ext cx="838200" cy="8382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grpSp>
      <p:grpSp>
        <p:nvGrpSpPr>
          <p:cNvPr id="14" name="Group 72"/>
          <p:cNvGrpSpPr/>
          <p:nvPr/>
        </p:nvGrpSpPr>
        <p:grpSpPr>
          <a:xfrm>
            <a:off x="4114800" y="3048000"/>
            <a:ext cx="685800" cy="3278188"/>
            <a:chOff x="4114800" y="3276600"/>
            <a:chExt cx="685800" cy="3278188"/>
          </a:xfrm>
        </p:grpSpPr>
        <p:cxnSp>
          <p:nvCxnSpPr>
            <p:cNvPr id="55" name="Straight Arrow Connector 54"/>
            <p:cNvCxnSpPr/>
            <p:nvPr/>
          </p:nvCxnSpPr>
          <p:spPr>
            <a:xfrm>
              <a:off x="4114800" y="655320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4114800" y="589788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4114800" y="524256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4114800" y="458724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4114800" y="393192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4114800" y="327660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grpSp>
      <p:cxnSp>
        <p:nvCxnSpPr>
          <p:cNvPr id="75" name="Straight Arrow Connector 74"/>
          <p:cNvCxnSpPr/>
          <p:nvPr/>
        </p:nvCxnSpPr>
        <p:spPr>
          <a:xfrm>
            <a:off x="5334000" y="632460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5334000" y="566928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5334000" y="501396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endCxn id="26" idx="0"/>
          </p:cNvCxnSpPr>
          <p:nvPr/>
        </p:nvCxnSpPr>
        <p:spPr>
          <a:xfrm>
            <a:off x="5334000" y="4358640"/>
            <a:ext cx="762000" cy="6532"/>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a:endCxn id="28" idx="0"/>
          </p:cNvCxnSpPr>
          <p:nvPr/>
        </p:nvCxnSpPr>
        <p:spPr>
          <a:xfrm>
            <a:off x="5334000" y="3703320"/>
            <a:ext cx="762000" cy="19595"/>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a:off x="5334000" y="304800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6629400" y="3124200"/>
            <a:ext cx="838200" cy="3048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6629400" y="3733800"/>
            <a:ext cx="762000" cy="3048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a:off x="6629400" y="4419600"/>
            <a:ext cx="762000" cy="1588"/>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a:off x="6629400" y="5029200"/>
            <a:ext cx="762000" cy="1588"/>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V="1">
            <a:off x="6629400" y="5410200"/>
            <a:ext cx="685800" cy="2286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flipV="1">
            <a:off x="6629400" y="5943600"/>
            <a:ext cx="762000" cy="3048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nvGrpSpPr>
          <p:cNvPr id="15" name="Group 98"/>
          <p:cNvGrpSpPr/>
          <p:nvPr/>
        </p:nvGrpSpPr>
        <p:grpSpPr>
          <a:xfrm>
            <a:off x="228600" y="1218177"/>
            <a:ext cx="2743200" cy="915423"/>
            <a:chOff x="152400" y="1371600"/>
            <a:chExt cx="3048000" cy="1067823"/>
          </a:xfrm>
        </p:grpSpPr>
        <p:pic>
          <p:nvPicPr>
            <p:cNvPr id="2051" name="Picture 3"/>
            <p:cNvPicPr>
              <a:picLocks noChangeAspect="1" noChangeArrowheads="1"/>
            </p:cNvPicPr>
            <p:nvPr/>
          </p:nvPicPr>
          <p:blipFill>
            <a:blip r:embed="rId4" cstate="print"/>
            <a:srcRect/>
            <a:stretch>
              <a:fillRect/>
            </a:stretch>
          </p:blipFill>
          <p:spPr bwMode="auto">
            <a:xfrm>
              <a:off x="152400" y="1371600"/>
              <a:ext cx="1100137" cy="1035423"/>
            </a:xfrm>
            <a:prstGeom prst="rect">
              <a:avLst/>
            </a:prstGeom>
            <a:noFill/>
            <a:ln w="9525">
              <a:noFill/>
              <a:miter lim="800000"/>
              <a:headEnd/>
              <a:tailEnd/>
            </a:ln>
            <a:effectLst/>
          </p:spPr>
        </p:pic>
        <p:pic>
          <p:nvPicPr>
            <p:cNvPr id="2052" name="Picture 4"/>
            <p:cNvPicPr>
              <a:picLocks noChangeAspect="1" noChangeArrowheads="1"/>
            </p:cNvPicPr>
            <p:nvPr/>
          </p:nvPicPr>
          <p:blipFill>
            <a:blip r:embed="rId5" cstate="print"/>
            <a:srcRect t="42278"/>
            <a:stretch>
              <a:fillRect/>
            </a:stretch>
          </p:blipFill>
          <p:spPr bwMode="auto">
            <a:xfrm>
              <a:off x="1371600" y="1371600"/>
              <a:ext cx="1828800" cy="1067823"/>
            </a:xfrm>
            <a:prstGeom prst="rect">
              <a:avLst/>
            </a:prstGeom>
            <a:noFill/>
            <a:ln w="9525">
              <a:noFill/>
              <a:miter lim="800000"/>
              <a:headEnd/>
              <a:tailEnd/>
            </a:ln>
            <a:effectLst/>
          </p:spPr>
        </p:pic>
      </p:grpSp>
      <p:sp>
        <p:nvSpPr>
          <p:cNvPr id="100" name="TextBox 99"/>
          <p:cNvSpPr txBox="1"/>
          <p:nvPr/>
        </p:nvSpPr>
        <p:spPr>
          <a:xfrm>
            <a:off x="914400" y="838200"/>
            <a:ext cx="1390124" cy="369332"/>
          </a:xfrm>
          <a:prstGeom prst="rect">
            <a:avLst/>
          </a:prstGeom>
          <a:noFill/>
        </p:spPr>
        <p:txBody>
          <a:bodyPr wrap="none" rtlCol="0">
            <a:spAutoFit/>
          </a:bodyPr>
          <a:lstStyle/>
          <a:p>
            <a:r>
              <a:rPr lang="en-US" dirty="0" smtClean="0">
                <a:latin typeface="Arial" pitchFamily="34" charset="0"/>
                <a:cs typeface="Arial" pitchFamily="34" charset="0"/>
              </a:rPr>
              <a:t>Instruments</a:t>
            </a:r>
            <a:endParaRPr lang="en-US" dirty="0">
              <a:latin typeface="Arial" pitchFamily="34" charset="0"/>
              <a:cs typeface="Arial" pitchFamily="34" charset="0"/>
            </a:endParaRPr>
          </a:p>
        </p:txBody>
      </p:sp>
      <p:sp>
        <p:nvSpPr>
          <p:cNvPr id="101" name="TextBox 100"/>
          <p:cNvSpPr txBox="1"/>
          <p:nvPr/>
        </p:nvSpPr>
        <p:spPr>
          <a:xfrm>
            <a:off x="990600" y="2438400"/>
            <a:ext cx="748923" cy="369332"/>
          </a:xfrm>
          <a:prstGeom prst="rect">
            <a:avLst/>
          </a:prstGeom>
          <a:noFill/>
        </p:spPr>
        <p:txBody>
          <a:bodyPr wrap="none" rtlCol="0">
            <a:spAutoFit/>
          </a:bodyPr>
          <a:lstStyle/>
          <a:p>
            <a:r>
              <a:rPr lang="en-US" dirty="0" smtClean="0">
                <a:latin typeface="Arial" pitchFamily="34" charset="0"/>
                <a:cs typeface="Arial" pitchFamily="34" charset="0"/>
              </a:rPr>
              <a:t>Disks</a:t>
            </a:r>
            <a:endParaRPr lang="en-US" dirty="0">
              <a:latin typeface="Arial" pitchFamily="34" charset="0"/>
              <a:cs typeface="Arial" pitchFamily="34" charset="0"/>
            </a:endParaRPr>
          </a:p>
        </p:txBody>
      </p:sp>
      <p:cxnSp>
        <p:nvCxnSpPr>
          <p:cNvPr id="102" name="Straight Arrow Connector 101"/>
          <p:cNvCxnSpPr/>
          <p:nvPr/>
        </p:nvCxnSpPr>
        <p:spPr>
          <a:xfrm rot="5400000">
            <a:off x="380206" y="2438400"/>
            <a:ext cx="610394" cy="794"/>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rot="5400000">
            <a:off x="1905000" y="2438400"/>
            <a:ext cx="610394" cy="794"/>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08" name="TextBox 107"/>
          <p:cNvSpPr txBox="1"/>
          <p:nvPr/>
        </p:nvSpPr>
        <p:spPr>
          <a:xfrm>
            <a:off x="3429000" y="2373868"/>
            <a:ext cx="710451" cy="369332"/>
          </a:xfrm>
          <a:prstGeom prst="rect">
            <a:avLst/>
          </a:prstGeom>
          <a:noFill/>
        </p:spPr>
        <p:txBody>
          <a:bodyPr wrap="none" rtlCol="0">
            <a:spAutoFit/>
          </a:bodyPr>
          <a:lstStyle/>
          <a:p>
            <a:r>
              <a:rPr lang="en-US" b="1" dirty="0" smtClean="0">
                <a:solidFill>
                  <a:srgbClr val="00B050"/>
                </a:solidFill>
              </a:rPr>
              <a:t>Map</a:t>
            </a:r>
            <a:r>
              <a:rPr lang="en-US" sz="2000" b="1" baseline="-25000" dirty="0" smtClean="0">
                <a:solidFill>
                  <a:srgbClr val="00B050"/>
                </a:solidFill>
              </a:rPr>
              <a:t>1</a:t>
            </a:r>
            <a:endParaRPr lang="en-US" b="1" baseline="-25000" dirty="0">
              <a:solidFill>
                <a:srgbClr val="00B050"/>
              </a:solidFill>
            </a:endParaRPr>
          </a:p>
        </p:txBody>
      </p:sp>
      <p:sp>
        <p:nvSpPr>
          <p:cNvPr id="109" name="TextBox 108"/>
          <p:cNvSpPr txBox="1"/>
          <p:nvPr/>
        </p:nvSpPr>
        <p:spPr>
          <a:xfrm>
            <a:off x="4724400" y="2373868"/>
            <a:ext cx="710451" cy="369332"/>
          </a:xfrm>
          <a:prstGeom prst="rect">
            <a:avLst/>
          </a:prstGeom>
          <a:noFill/>
        </p:spPr>
        <p:txBody>
          <a:bodyPr wrap="none" rtlCol="0">
            <a:spAutoFit/>
          </a:bodyPr>
          <a:lstStyle/>
          <a:p>
            <a:r>
              <a:rPr lang="en-US" b="1" dirty="0" smtClean="0">
                <a:solidFill>
                  <a:srgbClr val="00B050"/>
                </a:solidFill>
              </a:rPr>
              <a:t>Map</a:t>
            </a:r>
            <a:r>
              <a:rPr lang="en-US" sz="2000" b="1" baseline="-25000" dirty="0" smtClean="0">
                <a:solidFill>
                  <a:srgbClr val="00B050"/>
                </a:solidFill>
              </a:rPr>
              <a:t>2</a:t>
            </a:r>
            <a:endParaRPr lang="en-US" b="1" baseline="-25000" dirty="0">
              <a:solidFill>
                <a:srgbClr val="00B050"/>
              </a:solidFill>
            </a:endParaRPr>
          </a:p>
        </p:txBody>
      </p:sp>
      <p:sp>
        <p:nvSpPr>
          <p:cNvPr id="110" name="TextBox 109"/>
          <p:cNvSpPr txBox="1"/>
          <p:nvPr/>
        </p:nvSpPr>
        <p:spPr>
          <a:xfrm>
            <a:off x="5943600" y="2373868"/>
            <a:ext cx="710451" cy="369332"/>
          </a:xfrm>
          <a:prstGeom prst="rect">
            <a:avLst/>
          </a:prstGeom>
          <a:noFill/>
        </p:spPr>
        <p:txBody>
          <a:bodyPr wrap="none" rtlCol="0">
            <a:spAutoFit/>
          </a:bodyPr>
          <a:lstStyle/>
          <a:p>
            <a:r>
              <a:rPr lang="en-US" b="1" dirty="0" smtClean="0">
                <a:solidFill>
                  <a:srgbClr val="00B050"/>
                </a:solidFill>
              </a:rPr>
              <a:t>Map</a:t>
            </a:r>
            <a:r>
              <a:rPr lang="en-US" sz="2000" b="1" baseline="-25000" dirty="0" smtClean="0">
                <a:solidFill>
                  <a:srgbClr val="00B050"/>
                </a:solidFill>
              </a:rPr>
              <a:t>3</a:t>
            </a:r>
            <a:endParaRPr lang="en-US" b="1" baseline="-25000" dirty="0">
              <a:solidFill>
                <a:srgbClr val="00B050"/>
              </a:solidFill>
            </a:endParaRPr>
          </a:p>
        </p:txBody>
      </p:sp>
      <p:sp>
        <p:nvSpPr>
          <p:cNvPr id="111" name="TextBox 110"/>
          <p:cNvSpPr txBox="1"/>
          <p:nvPr/>
        </p:nvSpPr>
        <p:spPr>
          <a:xfrm>
            <a:off x="6858000" y="2209800"/>
            <a:ext cx="884986" cy="369332"/>
          </a:xfrm>
          <a:prstGeom prst="rect">
            <a:avLst/>
          </a:prstGeom>
          <a:noFill/>
        </p:spPr>
        <p:txBody>
          <a:bodyPr wrap="none" rtlCol="0">
            <a:spAutoFit/>
          </a:bodyPr>
          <a:lstStyle/>
          <a:p>
            <a:r>
              <a:rPr lang="en-US" b="1" dirty="0" smtClean="0">
                <a:solidFill>
                  <a:srgbClr val="FFC000"/>
                </a:solidFill>
              </a:rPr>
              <a:t>Reduce</a:t>
            </a:r>
            <a:endParaRPr lang="en-US" b="1" baseline="-25000" dirty="0">
              <a:solidFill>
                <a:srgbClr val="FFC000"/>
              </a:solidFill>
            </a:endParaRPr>
          </a:p>
        </p:txBody>
      </p:sp>
      <p:sp>
        <p:nvSpPr>
          <p:cNvPr id="112" name="TextBox 111"/>
          <p:cNvSpPr txBox="1"/>
          <p:nvPr/>
        </p:nvSpPr>
        <p:spPr>
          <a:xfrm>
            <a:off x="4648200" y="1828800"/>
            <a:ext cx="1787669" cy="369332"/>
          </a:xfrm>
          <a:prstGeom prst="rect">
            <a:avLst/>
          </a:prstGeom>
          <a:noFill/>
        </p:spPr>
        <p:txBody>
          <a:bodyPr wrap="none" rtlCol="0">
            <a:spAutoFit/>
          </a:bodyPr>
          <a:lstStyle/>
          <a:p>
            <a:r>
              <a:rPr lang="en-US" dirty="0" smtClean="0">
                <a:latin typeface="Arial" pitchFamily="34" charset="0"/>
                <a:cs typeface="Arial" pitchFamily="34" charset="0"/>
              </a:rPr>
              <a:t>Communication</a:t>
            </a:r>
            <a:endParaRPr lang="en-US" dirty="0">
              <a:latin typeface="Arial" pitchFamily="34" charset="0"/>
              <a:cs typeface="Arial" pitchFamily="34" charset="0"/>
            </a:endParaRPr>
          </a:p>
        </p:txBody>
      </p:sp>
      <p:cxnSp>
        <p:nvCxnSpPr>
          <p:cNvPr id="114" name="Straight Arrow Connector 113"/>
          <p:cNvCxnSpPr/>
          <p:nvPr/>
        </p:nvCxnSpPr>
        <p:spPr>
          <a:xfrm rot="5400000">
            <a:off x="4114800" y="2513806"/>
            <a:ext cx="609600" cy="1588"/>
          </a:xfrm>
          <a:prstGeom prst="straightConnector1">
            <a:avLst/>
          </a:prstGeom>
          <a:ln w="38100">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rot="5400000">
            <a:off x="5334794" y="2513806"/>
            <a:ext cx="609600" cy="1588"/>
          </a:xfrm>
          <a:prstGeom prst="straightConnector1">
            <a:avLst/>
          </a:prstGeom>
          <a:ln w="38100">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a:xfrm rot="5400000">
            <a:off x="6477794" y="2513806"/>
            <a:ext cx="609600" cy="1588"/>
          </a:xfrm>
          <a:prstGeom prst="straightConnector1">
            <a:avLst/>
          </a:prstGeom>
          <a:ln w="38100">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17" name="TextBox 116"/>
          <p:cNvSpPr txBox="1"/>
          <p:nvPr/>
        </p:nvSpPr>
        <p:spPr>
          <a:xfrm>
            <a:off x="3048000" y="685800"/>
            <a:ext cx="6096000" cy="923330"/>
          </a:xfrm>
          <a:prstGeom prst="rect">
            <a:avLst/>
          </a:prstGeom>
          <a:noFill/>
        </p:spPr>
        <p:txBody>
          <a:bodyPr wrap="square" rtlCol="0">
            <a:spAutoFit/>
          </a:bodyPr>
          <a:lstStyle/>
          <a:p>
            <a:r>
              <a:rPr lang="en-US" b="1" dirty="0" smtClean="0"/>
              <a:t>Map</a:t>
            </a:r>
            <a:r>
              <a:rPr lang="en-US" dirty="0" smtClean="0"/>
              <a:t>      = (data parallel) computation reading and writing data</a:t>
            </a:r>
          </a:p>
          <a:p>
            <a:r>
              <a:rPr lang="en-US" b="1" dirty="0" smtClean="0"/>
              <a:t>Reduce</a:t>
            </a:r>
            <a:r>
              <a:rPr lang="en-US" dirty="0" smtClean="0"/>
              <a:t> = Collective/Consolidation phase e.g. forming multiple global sums as in histogram</a:t>
            </a:r>
            <a:endParaRPr lang="en-US" dirty="0"/>
          </a:p>
        </p:txBody>
      </p:sp>
      <p:sp>
        <p:nvSpPr>
          <p:cNvPr id="118" name="TextBox 117"/>
          <p:cNvSpPr txBox="1"/>
          <p:nvPr/>
        </p:nvSpPr>
        <p:spPr>
          <a:xfrm>
            <a:off x="8153400" y="2133600"/>
            <a:ext cx="848758" cy="646331"/>
          </a:xfrm>
          <a:prstGeom prst="rect">
            <a:avLst/>
          </a:prstGeom>
          <a:noFill/>
        </p:spPr>
        <p:txBody>
          <a:bodyPr wrap="none" rtlCol="0">
            <a:spAutoFit/>
          </a:bodyPr>
          <a:lstStyle/>
          <a:p>
            <a:r>
              <a:rPr lang="en-US" b="1" dirty="0" smtClean="0"/>
              <a:t>Portals</a:t>
            </a:r>
            <a:br>
              <a:rPr lang="en-US" b="1" dirty="0" smtClean="0"/>
            </a:br>
            <a:r>
              <a:rPr lang="en-US" b="1" dirty="0" smtClean="0"/>
              <a:t>/Users</a:t>
            </a:r>
            <a:endParaRPr lang="en-US" b="1" dirty="0"/>
          </a:p>
        </p:txBody>
      </p:sp>
      <p:pic>
        <p:nvPicPr>
          <p:cNvPr id="2053" name="Picture 5"/>
          <p:cNvPicPr>
            <a:picLocks noChangeAspect="1" noChangeArrowheads="1"/>
          </p:cNvPicPr>
          <p:nvPr/>
        </p:nvPicPr>
        <p:blipFill>
          <a:blip r:embed="rId6" cstate="print"/>
          <a:srcRect/>
          <a:stretch>
            <a:fillRect/>
          </a:stretch>
        </p:blipFill>
        <p:spPr bwMode="auto">
          <a:xfrm>
            <a:off x="8229600" y="3124200"/>
            <a:ext cx="765149" cy="771525"/>
          </a:xfrm>
          <a:prstGeom prst="rect">
            <a:avLst/>
          </a:prstGeom>
          <a:noFill/>
          <a:ln w="9525">
            <a:noFill/>
            <a:miter lim="800000"/>
            <a:headEnd/>
            <a:tailEnd/>
          </a:ln>
          <a:effectLst/>
        </p:spPr>
      </p:pic>
      <p:pic>
        <p:nvPicPr>
          <p:cNvPr id="2054" name="Picture 6"/>
          <p:cNvPicPr>
            <a:picLocks noChangeAspect="1" noChangeArrowheads="1"/>
          </p:cNvPicPr>
          <p:nvPr/>
        </p:nvPicPr>
        <p:blipFill>
          <a:blip r:embed="rId7" cstate="print"/>
          <a:srcRect/>
          <a:stretch>
            <a:fillRect/>
          </a:stretch>
        </p:blipFill>
        <p:spPr bwMode="auto">
          <a:xfrm flipH="1">
            <a:off x="8229600" y="4191000"/>
            <a:ext cx="762000" cy="762000"/>
          </a:xfrm>
          <a:prstGeom prst="rect">
            <a:avLst/>
          </a:prstGeom>
          <a:noFill/>
          <a:ln w="9525">
            <a:noFill/>
            <a:miter lim="800000"/>
            <a:headEnd/>
            <a:tailEnd/>
          </a:ln>
          <a:effectLst/>
        </p:spPr>
      </p:pic>
      <p:pic>
        <p:nvPicPr>
          <p:cNvPr id="2055" name="Picture 7"/>
          <p:cNvPicPr>
            <a:picLocks noChangeAspect="1" noChangeArrowheads="1"/>
          </p:cNvPicPr>
          <p:nvPr/>
        </p:nvPicPr>
        <p:blipFill>
          <a:blip r:embed="rId8" cstate="print"/>
          <a:srcRect/>
          <a:stretch>
            <a:fillRect/>
          </a:stretch>
        </p:blipFill>
        <p:spPr bwMode="auto">
          <a:xfrm>
            <a:off x="8153400" y="5257800"/>
            <a:ext cx="866775" cy="733425"/>
          </a:xfrm>
          <a:prstGeom prst="rect">
            <a:avLst/>
          </a:prstGeom>
          <a:noFill/>
          <a:ln w="9525">
            <a:noFill/>
            <a:miter lim="800000"/>
            <a:headEnd/>
            <a:tailEnd/>
          </a:ln>
          <a:effectLst/>
        </p:spPr>
      </p:pic>
      <p:grpSp>
        <p:nvGrpSpPr>
          <p:cNvPr id="292" name="Group 291"/>
          <p:cNvGrpSpPr/>
          <p:nvPr/>
        </p:nvGrpSpPr>
        <p:grpSpPr>
          <a:xfrm>
            <a:off x="3505200" y="1676400"/>
            <a:ext cx="3352800" cy="4876800"/>
            <a:chOff x="228600" y="1905000"/>
            <a:chExt cx="3124200" cy="4724400"/>
          </a:xfrm>
        </p:grpSpPr>
        <p:grpSp>
          <p:nvGrpSpPr>
            <p:cNvPr id="293" name="Group 163"/>
            <p:cNvGrpSpPr/>
            <p:nvPr/>
          </p:nvGrpSpPr>
          <p:grpSpPr>
            <a:xfrm>
              <a:off x="228600" y="1905000"/>
              <a:ext cx="3124200" cy="4724400"/>
              <a:chOff x="228600" y="1905000"/>
              <a:chExt cx="3124200" cy="4724400"/>
            </a:xfrm>
          </p:grpSpPr>
          <p:sp>
            <p:nvSpPr>
              <p:cNvPr id="295" name="Rectangle 294"/>
              <p:cNvSpPr/>
              <p:nvPr/>
            </p:nvSpPr>
            <p:spPr>
              <a:xfrm>
                <a:off x="228600" y="1905000"/>
                <a:ext cx="3124200" cy="472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96" name="Group 94"/>
              <p:cNvGrpSpPr/>
              <p:nvPr/>
            </p:nvGrpSpPr>
            <p:grpSpPr>
              <a:xfrm>
                <a:off x="304800" y="2895600"/>
                <a:ext cx="685801" cy="3668485"/>
                <a:chOff x="304800" y="2895600"/>
                <a:chExt cx="685801" cy="3668485"/>
              </a:xfrm>
            </p:grpSpPr>
            <p:grpSp>
              <p:nvGrpSpPr>
                <p:cNvPr id="338" name="Group 13"/>
                <p:cNvGrpSpPr/>
                <p:nvPr/>
              </p:nvGrpSpPr>
              <p:grpSpPr>
                <a:xfrm>
                  <a:off x="304800" y="2895600"/>
                  <a:ext cx="457200" cy="3668485"/>
                  <a:chOff x="3581400" y="3037115"/>
                  <a:chExt cx="457200" cy="3668485"/>
                </a:xfrm>
                <a:solidFill>
                  <a:srgbClr val="92D050"/>
                </a:solidFill>
              </p:grpSpPr>
              <p:sp>
                <p:nvSpPr>
                  <p:cNvPr id="348" name="Oval 347"/>
                  <p:cNvSpPr/>
                  <p:nvPr/>
                </p:nvSpPr>
                <p:spPr>
                  <a:xfrm rot="16200000">
                    <a:off x="3581400" y="62484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9" name="Oval 5"/>
                  <p:cNvSpPr/>
                  <p:nvPr/>
                </p:nvSpPr>
                <p:spPr>
                  <a:xfrm rot="16200000">
                    <a:off x="3581400" y="5606143"/>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0" name="Oval 6"/>
                  <p:cNvSpPr/>
                  <p:nvPr/>
                </p:nvSpPr>
                <p:spPr>
                  <a:xfrm rot="16200000">
                    <a:off x="3581400" y="4963886"/>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1" name="Oval 7"/>
                  <p:cNvSpPr/>
                  <p:nvPr/>
                </p:nvSpPr>
                <p:spPr>
                  <a:xfrm rot="16200000">
                    <a:off x="3581400" y="4321629"/>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2" name="Oval 351"/>
                  <p:cNvSpPr/>
                  <p:nvPr/>
                </p:nvSpPr>
                <p:spPr>
                  <a:xfrm rot="16200000">
                    <a:off x="3581400" y="3037115"/>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3" name="Oval 352"/>
                  <p:cNvSpPr/>
                  <p:nvPr/>
                </p:nvSpPr>
                <p:spPr>
                  <a:xfrm rot="16200000">
                    <a:off x="3581400" y="3679372"/>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39" name="Group 81"/>
                <p:cNvGrpSpPr/>
                <p:nvPr/>
              </p:nvGrpSpPr>
              <p:grpSpPr>
                <a:xfrm>
                  <a:off x="838200" y="3048000"/>
                  <a:ext cx="152401" cy="838200"/>
                  <a:chOff x="838200" y="3048000"/>
                  <a:chExt cx="152401" cy="838200"/>
                </a:xfrm>
              </p:grpSpPr>
              <p:cxnSp>
                <p:nvCxnSpPr>
                  <p:cNvPr id="346" name="Straight Arrow Connector 345"/>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47" name="Straight Arrow Connector 346"/>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40" name="Group 82"/>
                <p:cNvGrpSpPr/>
                <p:nvPr/>
              </p:nvGrpSpPr>
              <p:grpSpPr>
                <a:xfrm>
                  <a:off x="838200" y="4343400"/>
                  <a:ext cx="152401" cy="838200"/>
                  <a:chOff x="838200" y="3048000"/>
                  <a:chExt cx="152401" cy="838200"/>
                </a:xfrm>
              </p:grpSpPr>
              <p:cxnSp>
                <p:nvCxnSpPr>
                  <p:cNvPr id="344" name="Straight Arrow Connector 343"/>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45" name="Straight Arrow Connector 344"/>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41" name="Group 87"/>
                <p:cNvGrpSpPr/>
                <p:nvPr/>
              </p:nvGrpSpPr>
              <p:grpSpPr>
                <a:xfrm>
                  <a:off x="838200" y="5638800"/>
                  <a:ext cx="152401" cy="838200"/>
                  <a:chOff x="838200" y="3048000"/>
                  <a:chExt cx="152401" cy="838200"/>
                </a:xfrm>
              </p:grpSpPr>
              <p:cxnSp>
                <p:nvCxnSpPr>
                  <p:cNvPr id="342" name="Straight Arrow Connector 341"/>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43" name="Straight Arrow Connector 342"/>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grpSp>
            <p:nvGrpSpPr>
              <p:cNvPr id="297" name="Group 95"/>
              <p:cNvGrpSpPr/>
              <p:nvPr/>
            </p:nvGrpSpPr>
            <p:grpSpPr>
              <a:xfrm>
                <a:off x="1143000" y="2895600"/>
                <a:ext cx="685801" cy="3668485"/>
                <a:chOff x="304800" y="2895600"/>
                <a:chExt cx="685801" cy="3668485"/>
              </a:xfrm>
            </p:grpSpPr>
            <p:grpSp>
              <p:nvGrpSpPr>
                <p:cNvPr id="322" name="Group 13"/>
                <p:cNvGrpSpPr/>
                <p:nvPr/>
              </p:nvGrpSpPr>
              <p:grpSpPr>
                <a:xfrm>
                  <a:off x="304800" y="2895600"/>
                  <a:ext cx="457200" cy="3668485"/>
                  <a:chOff x="3581400" y="3037115"/>
                  <a:chExt cx="457200" cy="3668485"/>
                </a:xfrm>
                <a:solidFill>
                  <a:srgbClr val="92D050"/>
                </a:solidFill>
              </p:grpSpPr>
              <p:sp>
                <p:nvSpPr>
                  <p:cNvPr id="332" name="Oval 331"/>
                  <p:cNvSpPr/>
                  <p:nvPr/>
                </p:nvSpPr>
                <p:spPr>
                  <a:xfrm rot="16200000">
                    <a:off x="3581400" y="62484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3" name="Oval 332"/>
                  <p:cNvSpPr/>
                  <p:nvPr/>
                </p:nvSpPr>
                <p:spPr>
                  <a:xfrm rot="16200000">
                    <a:off x="3581400" y="5606143"/>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4" name="Oval 333"/>
                  <p:cNvSpPr/>
                  <p:nvPr/>
                </p:nvSpPr>
                <p:spPr>
                  <a:xfrm rot="16200000">
                    <a:off x="3581400" y="4963886"/>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5" name="Oval 334"/>
                  <p:cNvSpPr/>
                  <p:nvPr/>
                </p:nvSpPr>
                <p:spPr>
                  <a:xfrm rot="16200000">
                    <a:off x="3581400" y="4321629"/>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6" name="Oval 335"/>
                  <p:cNvSpPr/>
                  <p:nvPr/>
                </p:nvSpPr>
                <p:spPr>
                  <a:xfrm rot="16200000">
                    <a:off x="3581400" y="3037115"/>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7" name="Oval 336"/>
                  <p:cNvSpPr/>
                  <p:nvPr/>
                </p:nvSpPr>
                <p:spPr>
                  <a:xfrm rot="16200000">
                    <a:off x="3581400" y="3679372"/>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23" name="Group 97"/>
                <p:cNvGrpSpPr/>
                <p:nvPr/>
              </p:nvGrpSpPr>
              <p:grpSpPr>
                <a:xfrm>
                  <a:off x="838200" y="3048000"/>
                  <a:ext cx="152401" cy="838200"/>
                  <a:chOff x="838200" y="3048000"/>
                  <a:chExt cx="152401" cy="838200"/>
                </a:xfrm>
              </p:grpSpPr>
              <p:cxnSp>
                <p:nvCxnSpPr>
                  <p:cNvPr id="330" name="Straight Arrow Connector 329"/>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31" name="Straight Arrow Connector 330"/>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24" name="Group 98"/>
                <p:cNvGrpSpPr/>
                <p:nvPr/>
              </p:nvGrpSpPr>
              <p:grpSpPr>
                <a:xfrm>
                  <a:off x="838200" y="4343400"/>
                  <a:ext cx="152401" cy="838200"/>
                  <a:chOff x="838200" y="3048000"/>
                  <a:chExt cx="152401" cy="838200"/>
                </a:xfrm>
              </p:grpSpPr>
              <p:cxnSp>
                <p:nvCxnSpPr>
                  <p:cNvPr id="328" name="Straight Arrow Connector 327"/>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29" name="Straight Arrow Connector 328"/>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25" name="Group 102"/>
                <p:cNvGrpSpPr/>
                <p:nvPr/>
              </p:nvGrpSpPr>
              <p:grpSpPr>
                <a:xfrm>
                  <a:off x="838200" y="5638800"/>
                  <a:ext cx="152401" cy="838200"/>
                  <a:chOff x="838200" y="3048000"/>
                  <a:chExt cx="152401" cy="838200"/>
                </a:xfrm>
              </p:grpSpPr>
              <p:cxnSp>
                <p:nvCxnSpPr>
                  <p:cNvPr id="326" name="Straight Arrow Connector 325"/>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27" name="Straight Arrow Connector 326"/>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grpSp>
            <p:nvGrpSpPr>
              <p:cNvPr id="298" name="Group 127"/>
              <p:cNvGrpSpPr/>
              <p:nvPr/>
            </p:nvGrpSpPr>
            <p:grpSpPr>
              <a:xfrm>
                <a:off x="1981200" y="2895600"/>
                <a:ext cx="685801" cy="3668485"/>
                <a:chOff x="304800" y="2895600"/>
                <a:chExt cx="685801" cy="3668485"/>
              </a:xfrm>
            </p:grpSpPr>
            <p:grpSp>
              <p:nvGrpSpPr>
                <p:cNvPr id="306" name="Group 13"/>
                <p:cNvGrpSpPr/>
                <p:nvPr/>
              </p:nvGrpSpPr>
              <p:grpSpPr>
                <a:xfrm>
                  <a:off x="304800" y="2895600"/>
                  <a:ext cx="457200" cy="3668485"/>
                  <a:chOff x="3581400" y="3037115"/>
                  <a:chExt cx="457200" cy="3668485"/>
                </a:xfrm>
                <a:solidFill>
                  <a:srgbClr val="92D050"/>
                </a:solidFill>
              </p:grpSpPr>
              <p:sp>
                <p:nvSpPr>
                  <p:cNvPr id="316" name="Oval 315"/>
                  <p:cNvSpPr/>
                  <p:nvPr/>
                </p:nvSpPr>
                <p:spPr>
                  <a:xfrm rot="16200000">
                    <a:off x="3581400" y="62484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7" name="Oval 316"/>
                  <p:cNvSpPr/>
                  <p:nvPr/>
                </p:nvSpPr>
                <p:spPr>
                  <a:xfrm rot="16200000">
                    <a:off x="3581400" y="5606143"/>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8" name="Oval 317"/>
                  <p:cNvSpPr/>
                  <p:nvPr/>
                </p:nvSpPr>
                <p:spPr>
                  <a:xfrm rot="16200000">
                    <a:off x="3581400" y="4963886"/>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9" name="Oval 318"/>
                  <p:cNvSpPr/>
                  <p:nvPr/>
                </p:nvSpPr>
                <p:spPr>
                  <a:xfrm rot="16200000">
                    <a:off x="3581400" y="4321629"/>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0" name="Oval 319"/>
                  <p:cNvSpPr/>
                  <p:nvPr/>
                </p:nvSpPr>
                <p:spPr>
                  <a:xfrm rot="16200000">
                    <a:off x="3581400" y="3037115"/>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1" name="Oval 320"/>
                  <p:cNvSpPr/>
                  <p:nvPr/>
                </p:nvSpPr>
                <p:spPr>
                  <a:xfrm rot="16200000">
                    <a:off x="3581400" y="3679372"/>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07" name="Group 129"/>
                <p:cNvGrpSpPr/>
                <p:nvPr/>
              </p:nvGrpSpPr>
              <p:grpSpPr>
                <a:xfrm>
                  <a:off x="838200" y="3048000"/>
                  <a:ext cx="152401" cy="838200"/>
                  <a:chOff x="838200" y="3048000"/>
                  <a:chExt cx="152401" cy="838200"/>
                </a:xfrm>
              </p:grpSpPr>
              <p:cxnSp>
                <p:nvCxnSpPr>
                  <p:cNvPr id="314" name="Straight Arrow Connector 313"/>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15" name="Straight Arrow Connector 314"/>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08" name="Group 130"/>
                <p:cNvGrpSpPr/>
                <p:nvPr/>
              </p:nvGrpSpPr>
              <p:grpSpPr>
                <a:xfrm>
                  <a:off x="838200" y="4343400"/>
                  <a:ext cx="152401" cy="838200"/>
                  <a:chOff x="838200" y="3048000"/>
                  <a:chExt cx="152401" cy="838200"/>
                </a:xfrm>
              </p:grpSpPr>
              <p:cxnSp>
                <p:nvCxnSpPr>
                  <p:cNvPr id="312" name="Straight Arrow Connector 311"/>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13" name="Straight Arrow Connector 312"/>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09" name="Group 131"/>
                <p:cNvGrpSpPr/>
                <p:nvPr/>
              </p:nvGrpSpPr>
              <p:grpSpPr>
                <a:xfrm>
                  <a:off x="838200" y="5638800"/>
                  <a:ext cx="152401" cy="838200"/>
                  <a:chOff x="838200" y="3048000"/>
                  <a:chExt cx="152401" cy="838200"/>
                </a:xfrm>
              </p:grpSpPr>
              <p:cxnSp>
                <p:nvCxnSpPr>
                  <p:cNvPr id="310" name="Straight Arrow Connector 309"/>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11" name="Straight Arrow Connector 310"/>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grpSp>
            <p:nvGrpSpPr>
              <p:cNvPr id="299" name="Group 13"/>
              <p:cNvGrpSpPr/>
              <p:nvPr/>
            </p:nvGrpSpPr>
            <p:grpSpPr>
              <a:xfrm>
                <a:off x="2819400" y="2895600"/>
                <a:ext cx="457200" cy="3668485"/>
                <a:chOff x="3581400" y="3037115"/>
                <a:chExt cx="457200" cy="3668485"/>
              </a:xfrm>
              <a:solidFill>
                <a:srgbClr val="92D050"/>
              </a:solidFill>
            </p:grpSpPr>
            <p:sp>
              <p:nvSpPr>
                <p:cNvPr id="300" name="Oval 299"/>
                <p:cNvSpPr/>
                <p:nvPr/>
              </p:nvSpPr>
              <p:spPr>
                <a:xfrm rot="16200000">
                  <a:off x="3581400" y="62484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1" name="Oval 300"/>
                <p:cNvSpPr/>
                <p:nvPr/>
              </p:nvSpPr>
              <p:spPr>
                <a:xfrm rot="16200000">
                  <a:off x="3581400" y="5606143"/>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2" name="Oval 301"/>
                <p:cNvSpPr/>
                <p:nvPr/>
              </p:nvSpPr>
              <p:spPr>
                <a:xfrm rot="16200000">
                  <a:off x="3581400" y="4963886"/>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3" name="Oval 302"/>
                <p:cNvSpPr/>
                <p:nvPr/>
              </p:nvSpPr>
              <p:spPr>
                <a:xfrm rot="16200000">
                  <a:off x="3581400" y="4321629"/>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4" name="Oval 303"/>
                <p:cNvSpPr/>
                <p:nvPr/>
              </p:nvSpPr>
              <p:spPr>
                <a:xfrm rot="16200000">
                  <a:off x="3581400" y="3037115"/>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5" name="Oval 304"/>
                <p:cNvSpPr/>
                <p:nvPr/>
              </p:nvSpPr>
              <p:spPr>
                <a:xfrm rot="16200000">
                  <a:off x="3581400" y="3679372"/>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294" name="Rectangle 293"/>
            <p:cNvSpPr/>
            <p:nvPr/>
          </p:nvSpPr>
          <p:spPr>
            <a:xfrm>
              <a:off x="228600" y="1905000"/>
              <a:ext cx="31242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Iterative MapReduce</a:t>
              </a:r>
            </a:p>
            <a:p>
              <a:r>
                <a:rPr lang="en-US" dirty="0" smtClean="0">
                  <a:solidFill>
                    <a:schemeClr val="tx1"/>
                  </a:solidFill>
                </a:rPr>
                <a:t>Map        </a:t>
              </a:r>
              <a:r>
                <a:rPr lang="en-US" dirty="0" err="1" smtClean="0">
                  <a:solidFill>
                    <a:schemeClr val="tx1"/>
                  </a:solidFill>
                </a:rPr>
                <a:t>Map</a:t>
              </a:r>
              <a:r>
                <a:rPr lang="en-US" dirty="0" smtClean="0">
                  <a:solidFill>
                    <a:schemeClr val="tx1"/>
                  </a:solidFill>
                </a:rPr>
                <a:t>         </a:t>
              </a:r>
              <a:r>
                <a:rPr lang="en-US" dirty="0" err="1" smtClean="0">
                  <a:solidFill>
                    <a:schemeClr val="tx1"/>
                  </a:solidFill>
                </a:rPr>
                <a:t>Map</a:t>
              </a:r>
              <a:r>
                <a:rPr lang="en-US" dirty="0" smtClean="0">
                  <a:solidFill>
                    <a:schemeClr val="tx1"/>
                  </a:solidFill>
                </a:rPr>
                <a:t>         </a:t>
              </a:r>
              <a:r>
                <a:rPr lang="en-US" dirty="0" err="1" smtClean="0">
                  <a:solidFill>
                    <a:schemeClr val="tx1"/>
                  </a:solidFill>
                </a:rPr>
                <a:t>Map</a:t>
              </a:r>
              <a:endParaRPr lang="en-US" dirty="0" smtClean="0">
                <a:solidFill>
                  <a:schemeClr val="tx1"/>
                </a:solidFill>
              </a:endParaRPr>
            </a:p>
            <a:p>
              <a:r>
                <a:rPr lang="en-US" dirty="0" smtClean="0">
                  <a:solidFill>
                    <a:schemeClr val="tx1"/>
                  </a:solidFill>
                </a:rPr>
                <a:t>      Reduce    </a:t>
              </a:r>
              <a:r>
                <a:rPr lang="en-US" dirty="0" err="1" smtClean="0">
                  <a:solidFill>
                    <a:schemeClr val="tx1"/>
                  </a:solidFill>
                </a:rPr>
                <a:t>Reduce</a:t>
              </a:r>
              <a:r>
                <a:rPr lang="en-US" dirty="0" smtClean="0">
                  <a:solidFill>
                    <a:schemeClr val="tx1"/>
                  </a:solidFill>
                </a:rPr>
                <a:t>    </a:t>
              </a:r>
              <a:r>
                <a:rPr lang="en-US" dirty="0" err="1" smtClean="0">
                  <a:solidFill>
                    <a:schemeClr val="tx1"/>
                  </a:solidFill>
                </a:rPr>
                <a:t>Reduce</a:t>
              </a:r>
              <a:endParaRPr lang="en-US" dirty="0">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2"/>
                                        </p:tgtEl>
                                        <p:attrNameLst>
                                          <p:attrName>style.visibility</p:attrName>
                                        </p:attrNameLst>
                                      </p:cBhvr>
                                      <p:to>
                                        <p:strVal val="visible"/>
                                      </p:to>
                                    </p:set>
                                    <p:anim calcmode="lin" valueType="num">
                                      <p:cBhvr additive="base">
                                        <p:cTn id="7" dur="500" fill="hold"/>
                                        <p:tgtEl>
                                          <p:spTgt spid="292"/>
                                        </p:tgtEl>
                                        <p:attrNameLst>
                                          <p:attrName>ppt_x</p:attrName>
                                        </p:attrNameLst>
                                      </p:cBhvr>
                                      <p:tavLst>
                                        <p:tav tm="0">
                                          <p:val>
                                            <p:strVal val="#ppt_x"/>
                                          </p:val>
                                        </p:tav>
                                        <p:tav tm="100000">
                                          <p:val>
                                            <p:strVal val="#ppt_x"/>
                                          </p:val>
                                        </p:tav>
                                      </p:tavLst>
                                    </p:anim>
                                    <p:anim calcmode="lin" valueType="num">
                                      <p:cBhvr additive="base">
                                        <p:cTn id="8" dur="500" fill="hold"/>
                                        <p:tgtEl>
                                          <p:spTgt spid="2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9067800" cy="1143000"/>
          </a:xfrm>
        </p:spPr>
        <p:txBody>
          <a:bodyPr>
            <a:normAutofit/>
          </a:bodyPr>
          <a:lstStyle/>
          <a:p>
            <a:pPr algn="r"/>
            <a:r>
              <a:rPr lang="en-US" sz="3200" dirty="0" smtClean="0"/>
              <a:t>Cloud Computing: Infrastructure and Runtimes</a:t>
            </a:r>
            <a:endParaRPr lang="en-US" sz="3200" dirty="0"/>
          </a:p>
        </p:txBody>
      </p:sp>
      <p:sp>
        <p:nvSpPr>
          <p:cNvPr id="3" name="Content Placeholder 2"/>
          <p:cNvSpPr>
            <a:spLocks noGrp="1"/>
          </p:cNvSpPr>
          <p:nvPr>
            <p:ph idx="1"/>
          </p:nvPr>
        </p:nvSpPr>
        <p:spPr>
          <a:xfrm>
            <a:off x="0" y="1295400"/>
            <a:ext cx="8991600" cy="5562600"/>
          </a:xfrm>
        </p:spPr>
        <p:txBody>
          <a:bodyPr>
            <a:normAutofit/>
          </a:bodyPr>
          <a:lstStyle/>
          <a:p>
            <a:r>
              <a:rPr lang="en-US" sz="2400" dirty="0" smtClean="0">
                <a:solidFill>
                  <a:srgbClr val="FF0000"/>
                </a:solidFill>
              </a:rPr>
              <a:t>Cloud infrastructure: </a:t>
            </a:r>
            <a:r>
              <a:rPr lang="en-US" sz="2400" dirty="0" smtClean="0"/>
              <a:t>outsourcing of servers, computing, data, file space, utility computing, etc.</a:t>
            </a:r>
          </a:p>
          <a:p>
            <a:pPr lvl="1"/>
            <a:r>
              <a:rPr lang="en-US" sz="2400" dirty="0" smtClean="0"/>
              <a:t>Handled through Web services that control virtual machine lifecycles.</a:t>
            </a:r>
          </a:p>
          <a:p>
            <a:r>
              <a:rPr lang="en-US" sz="2400" dirty="0" smtClean="0">
                <a:solidFill>
                  <a:srgbClr val="FF0000"/>
                </a:solidFill>
              </a:rPr>
              <a:t>Cloud runtimes:</a:t>
            </a:r>
            <a:r>
              <a:rPr lang="en-US" sz="2400" dirty="0" smtClean="0">
                <a:solidFill>
                  <a:srgbClr val="DDF53D"/>
                </a:solidFill>
              </a:rPr>
              <a:t> </a:t>
            </a:r>
            <a:r>
              <a:rPr lang="en-US" sz="2400" dirty="0" smtClean="0"/>
              <a:t>tools (for using clouds) to do data-parallel computations. </a:t>
            </a:r>
          </a:p>
          <a:p>
            <a:pPr lvl="1"/>
            <a:r>
              <a:rPr lang="en-US" sz="2400" dirty="0" smtClean="0"/>
              <a:t>Apache </a:t>
            </a:r>
            <a:r>
              <a:rPr lang="en-US" sz="2400" dirty="0" err="1" smtClean="0"/>
              <a:t>Hadoop</a:t>
            </a:r>
            <a:r>
              <a:rPr lang="en-US" sz="2400" dirty="0" smtClean="0"/>
              <a:t>, Google </a:t>
            </a:r>
            <a:r>
              <a:rPr lang="en-US" sz="2400" dirty="0" err="1" smtClean="0"/>
              <a:t>MapReduce</a:t>
            </a:r>
            <a:r>
              <a:rPr lang="en-US" sz="2400" dirty="0" smtClean="0"/>
              <a:t>, Microsoft Dryad, and others </a:t>
            </a:r>
          </a:p>
          <a:p>
            <a:pPr lvl="1"/>
            <a:r>
              <a:rPr lang="en-US" sz="2400" dirty="0" smtClean="0"/>
              <a:t>Designed for information retrieval but are excellent for a wide range of </a:t>
            </a:r>
            <a:r>
              <a:rPr lang="en-US" sz="2400" dirty="0" smtClean="0">
                <a:solidFill>
                  <a:srgbClr val="FF0000"/>
                </a:solidFill>
              </a:rPr>
              <a:t>science data analysis applications</a:t>
            </a:r>
            <a:endParaRPr lang="en-US" sz="2400" dirty="0" smtClean="0"/>
          </a:p>
          <a:p>
            <a:pPr lvl="1"/>
            <a:r>
              <a:rPr lang="en-US" sz="2400" dirty="0" smtClean="0"/>
              <a:t>Can also do much traditional parallel computing for data-mining if extended to support </a:t>
            </a:r>
            <a:r>
              <a:rPr lang="en-US" sz="2400" dirty="0" smtClean="0">
                <a:solidFill>
                  <a:srgbClr val="FF0000"/>
                </a:solidFill>
              </a:rPr>
              <a:t>iterative</a:t>
            </a:r>
            <a:r>
              <a:rPr lang="en-US" sz="2400" dirty="0" smtClean="0"/>
              <a:t> operations</a:t>
            </a:r>
          </a:p>
          <a:p>
            <a:pPr lvl="1"/>
            <a:r>
              <a:rPr lang="en-US" sz="2400" dirty="0" smtClean="0"/>
              <a:t>Not usually on Virtual Machines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salsa_ppt_template_black</Template>
  <TotalTime>21967</TotalTime>
  <Words>3156</Words>
  <Application>Microsoft Office PowerPoint</Application>
  <PresentationFormat>On-screen Show (4:3)</PresentationFormat>
  <Paragraphs>688</Paragraphs>
  <Slides>64</Slides>
  <Notes>64</Notes>
  <HiddenSlides>0</HiddenSlides>
  <MMClips>0</MMClips>
  <ScaleCrop>false</ScaleCrop>
  <HeadingPairs>
    <vt:vector size="6" baseType="variant">
      <vt:variant>
        <vt:lpstr>Theme</vt:lpstr>
      </vt:variant>
      <vt:variant>
        <vt:i4>4</vt:i4>
      </vt:variant>
      <vt:variant>
        <vt:lpstr>Links</vt:lpstr>
      </vt:variant>
      <vt:variant>
        <vt:i4>2</vt:i4>
      </vt:variant>
      <vt:variant>
        <vt:lpstr>Slide Titles</vt:lpstr>
      </vt:variant>
      <vt:variant>
        <vt:i4>64</vt:i4>
      </vt:variant>
    </vt:vector>
  </HeadingPairs>
  <TitlesOfParts>
    <vt:vector size="70" baseType="lpstr">
      <vt:lpstr>Office Theme</vt:lpstr>
      <vt:lpstr>2_Office Theme</vt:lpstr>
      <vt:lpstr>1_Office Theme</vt:lpstr>
      <vt:lpstr>3_Office Theme</vt:lpstr>
      <vt:lpstr>Macintosh HD:Users:mpierce:Desktop:Project Description.1.doc!OLE_LINK2</vt:lpstr>
      <vt:lpstr>Macintosh HD:Users:mpierce:Desktop:Appendix A1 Sustainability Plans.doc!OLE_LINK3</vt:lpstr>
      <vt:lpstr>Cloud Technologies and  GeoScience Applications including FutureGrid</vt:lpstr>
      <vt:lpstr>Important Trends</vt:lpstr>
      <vt:lpstr>Slide 3</vt:lpstr>
      <vt:lpstr>Clouds as Cost Effective Data Centers</vt:lpstr>
      <vt:lpstr>Clouds hide Complexity</vt:lpstr>
      <vt:lpstr>Slide 6</vt:lpstr>
      <vt:lpstr>Philosophy of Clouds and Grids</vt:lpstr>
      <vt:lpstr>MapReduce “File/Data Repository” Parallelism</vt:lpstr>
      <vt:lpstr>Cloud Computing: Infrastructure and Runtimes</vt:lpstr>
      <vt:lpstr>ACES: APEC Cooperation for Earthquake Simulation</vt:lpstr>
      <vt:lpstr>Real-Time GPS Sensor Data-Mining</vt:lpstr>
      <vt:lpstr>Processing Real-Time GPS Streams</vt:lpstr>
      <vt:lpstr>Slide 13</vt:lpstr>
      <vt:lpstr>Slide 14</vt:lpstr>
      <vt:lpstr>Slide 15</vt:lpstr>
      <vt:lpstr>PolarGrid Greenland 2008</vt:lpstr>
      <vt:lpstr>PolarGrid goes to Greenland</vt:lpstr>
      <vt:lpstr>NEEM 2008 Base Station</vt:lpstr>
      <vt:lpstr>Geospatial Examples on Cloud Infrastructure</vt:lpstr>
      <vt:lpstr>Slide 20</vt:lpstr>
      <vt:lpstr>Slide 21</vt:lpstr>
      <vt:lpstr>Slide 22</vt:lpstr>
      <vt:lpstr>Slide 23</vt:lpstr>
      <vt:lpstr>Data Sources</vt:lpstr>
      <vt:lpstr>Example InSAR Data Processing Pipeline</vt:lpstr>
      <vt:lpstr>GeoCloud (Proposed) Concept</vt:lpstr>
      <vt:lpstr>Slide 27</vt:lpstr>
      <vt:lpstr>DNA Sequencing Pipeline</vt:lpstr>
      <vt:lpstr>Alu and Sequencing Workflow</vt:lpstr>
      <vt:lpstr>Slide 30</vt:lpstr>
      <vt:lpstr>Slide 31</vt:lpstr>
      <vt:lpstr>Pairwise Distances – ALU Sequences</vt:lpstr>
      <vt:lpstr>Slide 33</vt:lpstr>
      <vt:lpstr>Slide 34</vt:lpstr>
      <vt:lpstr>Hierarchical Subclustering</vt:lpstr>
      <vt:lpstr>Changing resolution of GIS Clustering</vt:lpstr>
      <vt:lpstr>Slide 37</vt:lpstr>
      <vt:lpstr>Child Obesity Study</vt:lpstr>
      <vt:lpstr>Slide 39</vt:lpstr>
      <vt:lpstr>Slide 40</vt:lpstr>
      <vt:lpstr>Slide 41</vt:lpstr>
      <vt:lpstr>“Chemical Information System CIS”</vt:lpstr>
      <vt:lpstr>MDS/GTM for 100K PubChem</vt:lpstr>
      <vt:lpstr>Dryad versus MPI for Smith Waterman</vt:lpstr>
      <vt:lpstr>Hadoop/Dryad Comparison Inhomogeneous Data I</vt:lpstr>
      <vt:lpstr>Hadoop VM Performance Degradation</vt:lpstr>
      <vt:lpstr>FutureGrid</vt:lpstr>
      <vt:lpstr>FutureGrid Hardware</vt:lpstr>
      <vt:lpstr>FutureGrid Partners</vt:lpstr>
      <vt:lpstr> Other Important Collaborators</vt:lpstr>
      <vt:lpstr>FutureGrid Usage Scenarios</vt:lpstr>
      <vt:lpstr>Selected FutureGrid Timeline</vt:lpstr>
      <vt:lpstr>FutureGrid Architecture</vt:lpstr>
      <vt:lpstr>FutureGrid is a new part of TeraGrid</vt:lpstr>
      <vt:lpstr>Slide 55</vt:lpstr>
      <vt:lpstr>Slide 56</vt:lpstr>
      <vt:lpstr>Spares</vt:lpstr>
      <vt:lpstr>Slide 58</vt:lpstr>
      <vt:lpstr>Slide 59</vt:lpstr>
      <vt:lpstr>Slide 60</vt:lpstr>
      <vt:lpstr>Slide 61</vt:lpstr>
      <vt:lpstr>SALSA  Dynamic Virtual Cluster Hosting</vt:lpstr>
      <vt:lpstr>Monitoring Infrastructure</vt:lpstr>
      <vt:lpstr>SALSA HPC  Dynamic Virtual Clusters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ptl</dc:creator>
  <cp:lastModifiedBy> </cp:lastModifiedBy>
  <cp:revision>974</cp:revision>
  <dcterms:created xsi:type="dcterms:W3CDTF">2009-02-17T15:34:47Z</dcterms:created>
  <dcterms:modified xsi:type="dcterms:W3CDTF">2010-01-11T00:11:34Z</dcterms:modified>
</cp:coreProperties>
</file>