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2" r:id="rId3"/>
    <p:sldMasterId id="2147483695" r:id="rId4"/>
  </p:sldMasterIdLst>
  <p:notesMasterIdLst>
    <p:notesMasterId r:id="rId51"/>
  </p:notesMasterIdLst>
  <p:sldIdLst>
    <p:sldId id="338" r:id="rId5"/>
    <p:sldId id="418" r:id="rId6"/>
    <p:sldId id="349" r:id="rId7"/>
    <p:sldId id="420" r:id="rId8"/>
    <p:sldId id="421" r:id="rId9"/>
    <p:sldId id="409" r:id="rId10"/>
    <p:sldId id="354" r:id="rId11"/>
    <p:sldId id="440" r:id="rId12"/>
    <p:sldId id="359" r:id="rId13"/>
    <p:sldId id="360" r:id="rId14"/>
    <p:sldId id="361" r:id="rId15"/>
    <p:sldId id="438" r:id="rId16"/>
    <p:sldId id="439" r:id="rId17"/>
    <p:sldId id="444" r:id="rId18"/>
    <p:sldId id="445" r:id="rId19"/>
    <p:sldId id="448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422" r:id="rId31"/>
    <p:sldId id="375" r:id="rId32"/>
    <p:sldId id="447" r:id="rId33"/>
    <p:sldId id="446" r:id="rId34"/>
    <p:sldId id="407" r:id="rId35"/>
    <p:sldId id="386" r:id="rId36"/>
    <p:sldId id="426" r:id="rId37"/>
    <p:sldId id="427" r:id="rId38"/>
    <p:sldId id="431" r:id="rId39"/>
    <p:sldId id="388" r:id="rId40"/>
    <p:sldId id="392" r:id="rId41"/>
    <p:sldId id="443" r:id="rId42"/>
    <p:sldId id="394" r:id="rId43"/>
    <p:sldId id="434" r:id="rId44"/>
    <p:sldId id="435" r:id="rId45"/>
    <p:sldId id="403" r:id="rId46"/>
    <p:sldId id="397" r:id="rId47"/>
    <p:sldId id="396" r:id="rId48"/>
    <p:sldId id="441" r:id="rId49"/>
    <p:sldId id="39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4" autoAdjust="0"/>
    <p:restoredTop sz="92418" autoAdjust="0"/>
  </p:normalViewPr>
  <p:slideViewPr>
    <p:cSldViewPr snapToGrid="0">
      <p:cViewPr varScale="1">
        <p:scale>
          <a:sx n="72" d="100"/>
          <a:sy n="72" d="100"/>
        </p:scale>
        <p:origin x="41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Barga</a:t>
            </a:r>
            <a:r>
              <a:rPr lang="en-US" dirty="0"/>
              <a:t> Edge and </a:t>
            </a:r>
            <a:r>
              <a:rPr lang="en-US" dirty="0" err="1"/>
              <a:t>Serverless</a:t>
            </a:r>
            <a:r>
              <a:rPr lang="en-US" dirty="0"/>
              <a:t> driving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21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</a:t>
            </a:r>
            <a:r>
              <a:rPr lang="en-US" baseline="0" dirty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C080E-B00D-4181-91FC-08D9D4473EE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123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5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8C9865E0-B3EC-4F1F-B4C2-2E6E60442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4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  <a:t>Solution</a:t>
            </a:r>
            <a:br>
              <a:rPr lang="en-US" altLang="en-US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1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6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809753" y="0"/>
            <a:ext cx="6382246" cy="6858000"/>
          </a:xfrm>
          <a:prstGeom prst="rect">
            <a:avLst/>
          </a:prstGeom>
          <a:gradFill flip="none" rotWithShape="1">
            <a:gsLst>
              <a:gs pos="0">
                <a:srgbClr val="72A1A8">
                  <a:shade val="30000"/>
                  <a:satMod val="115000"/>
                </a:srgbClr>
              </a:gs>
              <a:gs pos="50000">
                <a:srgbClr val="72A1A8">
                  <a:shade val="67500"/>
                  <a:satMod val="115000"/>
                </a:srgbClr>
              </a:gs>
              <a:gs pos="100000">
                <a:srgbClr val="72A1A8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2A1A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4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16297" cy="365125"/>
          </a:xfrm>
          <a:prstGeom prst="rect">
            <a:avLst/>
          </a:prstGeom>
        </p:spPr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2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165420" y="6491290"/>
            <a:ext cx="806977" cy="3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4" tIns="45653" rIns="91294" bIns="4565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"/>
            <a:ext cx="2133601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8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801" y="6492933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31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0" y="4406944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0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7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12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2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63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00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65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3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5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45480" cy="365125"/>
          </a:xfrm>
          <a:prstGeom prst="rect">
            <a:avLst/>
          </a:prstGeom>
        </p:spPr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76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264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1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208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C4EB8427-EE63-47AD-BD50-574C6B0970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24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16297" cy="365125"/>
          </a:xfrm>
          <a:prstGeom prst="rect">
            <a:avLst/>
          </a:prstGeom>
        </p:spPr>
        <p:txBody>
          <a:bodyPr/>
          <a:lstStyle/>
          <a:p>
            <a:fld id="{A9AFD447-9087-4087-9F94-1A90F208FE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07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45480" cy="365125"/>
          </a:xfrm>
          <a:prstGeom prst="rect">
            <a:avLst/>
          </a:prstGeom>
        </p:spPr>
        <p:txBody>
          <a:bodyPr/>
          <a:lstStyle/>
          <a:p>
            <a:fld id="{AEED53C7-164A-40CE-BA85-B5743AB1A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76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9D24DD75-D4A2-4791-A866-E40068D06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68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E7C706DD-35C3-4767-AE0B-D7BD8FAC73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67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35752" cy="365125"/>
          </a:xfrm>
          <a:prstGeom prst="rect">
            <a:avLst/>
          </a:prstGeom>
        </p:spPr>
        <p:txBody>
          <a:bodyPr/>
          <a:lstStyle/>
          <a:p>
            <a:fld id="{A514FAEA-52F5-477C-867E-C778E8A54D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3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6569" cy="365125"/>
          </a:xfrm>
          <a:prstGeom prst="rect">
            <a:avLst/>
          </a:prstGeom>
        </p:spPr>
        <p:txBody>
          <a:bodyPr/>
          <a:lstStyle/>
          <a:p>
            <a:fld id="{11AFB1C3-2553-4CF1-A3CB-FF1042EC79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4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5A09C5A8-646C-404E-B85E-43946883F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3918FE3A-93C5-499A-9BE6-8B03469072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7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2BB3F41A-B518-4ED2-BD2A-2630F571E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35752" cy="365125"/>
          </a:xfrm>
          <a:prstGeom prst="rect">
            <a:avLst/>
          </a:prstGeom>
        </p:spPr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6569" cy="365125"/>
          </a:xfrm>
          <a:prstGeom prst="rect">
            <a:avLst/>
          </a:prstGeom>
        </p:spPr>
        <p:txBody>
          <a:bodyPr/>
          <a:lstStyle/>
          <a:p>
            <a:fld id="{AE1E8A7D-0C9E-4158-BD17-4958662D7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1A31419-4C56-49E7-9132-8C29916C4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355207" cy="365125"/>
          </a:xfrm>
          <a:prstGeom prst="rect">
            <a:avLst/>
          </a:prstGeom>
        </p:spPr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07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5"/>
            <a:ext cx="2133601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5420" y="6491290"/>
            <a:ext cx="806977" cy="3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4" tIns="45653" rIns="91294" bIns="4565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2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355207" cy="365125"/>
          </a:xfrm>
          <a:prstGeom prst="rect">
            <a:avLst/>
          </a:prstGeom>
        </p:spPr>
        <p:txBody>
          <a:bodyPr/>
          <a:lstStyle/>
          <a:p>
            <a:fld id="{D0158928-D4E4-4350-B979-5D868A4B3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rust.gzhu.edu.cn/conference/ISPA2017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pidal.org/" TargetMode="External"/><Relationship Id="rId5" Type="http://schemas.openxmlformats.org/officeDocument/2006/relationships/hyperlink" Target="http://www.dsc.soic.indiana.edu/" TargetMode="External"/><Relationship Id="rId4" Type="http://schemas.openxmlformats.org/officeDocument/2006/relationships/hyperlink" Target="mailto:gcf@indiana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gdatawg.nist.gov/V2_output_docs.php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85800" y="5797489"/>
            <a:ext cx="10515600" cy="4001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`</a:t>
            </a:r>
          </a:p>
        </p:txBody>
      </p:sp>
      <p:sp>
        <p:nvSpPr>
          <p:cNvPr id="6" name="AutoShape 2" descr="http://icnc-fskd.guet.cn/icnc_fskd/images/2.jpg">
            <a:extLst>
              <a:ext uri="{FF2B5EF4-FFF2-40B4-BE49-F238E27FC236}">
                <a16:creationId xmlns:a16="http://schemas.microsoft.com/office/drawing/2014/main" id="{3214D794-0A14-4F14-832C-E0E3C249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81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424732" y="5797489"/>
            <a:ext cx="12055941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Work with Judy </a:t>
            </a:r>
            <a:r>
              <a:rPr lang="en-US" sz="2000" dirty="0" err="1"/>
              <a:t>Qiu</a:t>
            </a:r>
            <a:r>
              <a:rPr lang="en-US" sz="2000" dirty="0"/>
              <a:t>, Shantenu Jha, </a:t>
            </a:r>
            <a:r>
              <a:rPr lang="en-US" sz="2000" dirty="0" err="1"/>
              <a:t>Supun</a:t>
            </a:r>
            <a:r>
              <a:rPr lang="en-US" sz="2000" dirty="0"/>
              <a:t> </a:t>
            </a:r>
            <a:r>
              <a:rPr lang="en-US" sz="2000" dirty="0" err="1"/>
              <a:t>Kamburugamuve</a:t>
            </a:r>
            <a:r>
              <a:rPr lang="en-US" sz="2000" dirty="0"/>
              <a:t>, Kannan </a:t>
            </a:r>
            <a:r>
              <a:rPr lang="en-US" sz="2000" dirty="0" err="1"/>
              <a:t>Govindarajan</a:t>
            </a:r>
            <a:r>
              <a:rPr lang="en-US" sz="2000" dirty="0"/>
              <a:t>, </a:t>
            </a:r>
            <a:r>
              <a:rPr lang="en-US" sz="2000" dirty="0" err="1"/>
              <a:t>Pulasthi</a:t>
            </a:r>
            <a:r>
              <a:rPr lang="en-US" sz="2000" dirty="0"/>
              <a:t> </a:t>
            </a:r>
            <a:r>
              <a:rPr lang="en-US" sz="2000" dirty="0" err="1"/>
              <a:t>Wickramasinghe</a:t>
            </a:r>
            <a:endParaRPr lang="en-US" sz="20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E6F6F8-F523-44FF-AE48-8C676ED7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8672" cy="365125"/>
          </a:xfrm>
        </p:spPr>
        <p:txBody>
          <a:bodyPr/>
          <a:lstStyle/>
          <a:p>
            <a:fld id="{6FE0DB45-0571-4138-9A58-48660C36A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57B7EA-FD4F-4265-92C1-EF899C9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0" y="3040052"/>
            <a:ext cx="121794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cs typeface="Times New Roman" pitchFamily="18" charset="0"/>
              </a:rPr>
              <a:t>The 15th IEEE International Symposium on Parallel and Distributed Processing with Applications (IEEE ISPA 2017) Guangzhou, China, December 12-15, 2017</a:t>
            </a:r>
          </a:p>
          <a:p>
            <a:pPr lvl="0" algn="ctr" defTabSz="457200">
              <a:defRPr/>
            </a:pPr>
            <a:r>
              <a:rPr lang="en-US" sz="2800" b="1" dirty="0">
                <a:cs typeface="Times New Roman" pitchFamily="18" charset="0"/>
                <a:hlinkClick r:id="rId3"/>
              </a:rPr>
              <a:t>http://trust.gzhu.edu.cn/conference/ISPA2017/</a:t>
            </a:r>
            <a:endParaRPr lang="en-US" sz="2800" b="1" dirty="0">
              <a:cs typeface="Times New Roman" pitchFamily="18" charset="0"/>
            </a:endParaRPr>
          </a:p>
          <a:p>
            <a:pPr lvl="0" algn="ctr" defTabSz="457200">
              <a:defRPr/>
            </a:pPr>
            <a:r>
              <a:rPr lang="en-US" sz="2800" b="1" dirty="0">
                <a:cs typeface="Times New Roman" pitchFamily="18" charset="0"/>
              </a:rPr>
              <a:t>Geoffrey Fox, December 13, 2017</a:t>
            </a:r>
            <a:endParaRPr lang="en-US" sz="2800" dirty="0">
              <a:latin typeface="Arial"/>
            </a:endParaRPr>
          </a:p>
          <a:p>
            <a:pPr lvl="0" algn="ctr" defTabSz="457200">
              <a:defRPr/>
            </a:pPr>
            <a:r>
              <a:rPr lang="en-US" sz="2800" b="1" dirty="0">
                <a:latin typeface="Arial"/>
                <a:cs typeface="Times New Roman" pitchFamily="18" charset="0"/>
              </a:rPr>
              <a:t>Department of Intelligent Systems Engineering</a:t>
            </a:r>
            <a:endParaRPr lang="en-US" sz="2400" dirty="0">
              <a:latin typeface="Arial"/>
              <a:hlinkClick r:id="rId4"/>
            </a:endParaRPr>
          </a:p>
          <a:p>
            <a:pPr lvl="0" algn="ctr" defTabSz="457200">
              <a:defRPr/>
            </a:pPr>
            <a:r>
              <a:rPr lang="en-US" sz="2400" dirty="0">
                <a:latin typeface="Arial"/>
                <a:hlinkClick r:id="rId4"/>
              </a:rPr>
              <a:t>gcf@indiana.edu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5"/>
              </a:rPr>
              <a:t>http://www.dsc.soic.indiana.edu/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6"/>
              </a:rPr>
              <a:t>http://spidal.org</a:t>
            </a:r>
            <a:r>
              <a:rPr lang="en-US" sz="2400" dirty="0">
                <a:latin typeface="Arial"/>
              </a:rPr>
              <a:t>/</a:t>
            </a:r>
          </a:p>
        </p:txBody>
      </p:sp>
      <p:pic>
        <p:nvPicPr>
          <p:cNvPr id="1026" name="Picture 2" descr="Image result for guangzhou">
            <a:extLst>
              <a:ext uri="{FF2B5EF4-FFF2-40B4-BE49-F238E27FC236}">
                <a16:creationId xmlns:a16="http://schemas.microsoft.com/office/drawing/2014/main" id="{7FA6849C-A77F-4B96-B86B-7D10E9A9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65"/>
            <a:ext cx="12224468" cy="3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2" y="1296955"/>
            <a:ext cx="12179456" cy="139284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Next Generation Grid: </a:t>
            </a:r>
            <a:r>
              <a:rPr lang="en-US" sz="5400" dirty="0">
                <a:solidFill>
                  <a:schemeClr val="bg1"/>
                </a:solidFill>
              </a:rPr>
              <a:t>Integrating Parallel 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and Distributed Computing Runtimes from Cloud to Edge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04"/>
            <a:ext cx="12078586" cy="5173212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Pleasingly Parallel </a:t>
            </a:r>
            <a:r>
              <a:rPr lang="en-US" sz="1800" dirty="0"/>
              <a:t>– as in BLAST, Protein docking, some (bio-)imagery  including </a:t>
            </a:r>
            <a:r>
              <a:rPr lang="en-US" sz="1800" b="1" dirty="0"/>
              <a:t>Local Analytics or Machine Learning </a:t>
            </a:r>
            <a:r>
              <a:rPr lang="en-US" sz="1800" dirty="0"/>
              <a:t>– ML or filtering pleasingly parallel, as in bio-imagery, radar images (pleasingly parallel but sophisticated local analytics)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Classic MapReduce: </a:t>
            </a:r>
            <a:r>
              <a:rPr lang="en-US" sz="1800" dirty="0"/>
              <a:t>Search, Index and Query and Classification algorithms like collaborative filtering (G1 for </a:t>
            </a:r>
            <a:r>
              <a:rPr lang="en-US" sz="1800" dirty="0" err="1"/>
              <a:t>MRStat</a:t>
            </a:r>
            <a:r>
              <a:rPr lang="en-US" sz="1800" dirty="0"/>
              <a:t> in Features, G7)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Map-Collective: </a:t>
            </a:r>
            <a:r>
              <a:rPr lang="en-US" sz="1800" dirty="0"/>
              <a:t>Iterative maps + communication dominated by “collective” operations as in reduction, broadcast, gather, scatter. Common </a:t>
            </a:r>
            <a:r>
              <a:rPr lang="en-US" sz="1800" dirty="0" err="1"/>
              <a:t>datamining</a:t>
            </a:r>
            <a:r>
              <a:rPr lang="en-US" sz="1800" dirty="0"/>
              <a:t> pattern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Map-Point to Point: </a:t>
            </a:r>
            <a:r>
              <a:rPr lang="en-US" sz="1800" dirty="0"/>
              <a:t>Iterative maps + communication dominated by many small point to point messages as in graph algorithms</a:t>
            </a:r>
            <a:endParaRPr lang="en-US" sz="1800" b="1" dirty="0"/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Map-Streaming: </a:t>
            </a:r>
            <a:r>
              <a:rPr lang="en-US" sz="1800" dirty="0"/>
              <a:t>Describes streaming, steering and assimilation problems 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Shared Memory: </a:t>
            </a:r>
            <a:r>
              <a:rPr lang="en-US" sz="1800" dirty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SPMD: </a:t>
            </a:r>
            <a:r>
              <a:rPr lang="en-US" sz="1800" dirty="0"/>
              <a:t>Single Program Multiple Data, common parallel programming feature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BSP or Bulk Synchronous Processing: </a:t>
            </a:r>
            <a:r>
              <a:rPr lang="en-US" sz="1800" dirty="0"/>
              <a:t>well-defined compute-communication phases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Fusion: </a:t>
            </a:r>
            <a:r>
              <a:rPr lang="en-US" sz="1800" dirty="0"/>
              <a:t>Knowledge discovery often involves fusion of multiple methods. 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Dataflow: </a:t>
            </a:r>
            <a:r>
              <a:rPr lang="en-US" sz="1800" dirty="0"/>
              <a:t>Important application features often occurring in composite Ogres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Use Agents: </a:t>
            </a:r>
            <a:r>
              <a:rPr lang="en-US" sz="1800" dirty="0"/>
              <a:t>as in epidemiology (swarm approaches) This is </a:t>
            </a:r>
            <a:r>
              <a:rPr lang="en-US" sz="1800" b="1" dirty="0">
                <a:solidFill>
                  <a:srgbClr val="C00000"/>
                </a:solidFill>
              </a:rPr>
              <a:t>Model </a:t>
            </a:r>
            <a:r>
              <a:rPr lang="en-US" sz="1800" dirty="0"/>
              <a:t>only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1800" b="1" dirty="0"/>
              <a:t>Workflow: </a:t>
            </a:r>
            <a:r>
              <a:rPr lang="en-US" sz="1800" dirty="0"/>
              <a:t>All applications often involve orchestration (workflow) of multiple components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10" y="53965"/>
            <a:ext cx="9126166" cy="4918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</a:rPr>
              <a:t>Problem Architecture </a:t>
            </a:r>
            <a:r>
              <a:rPr lang="en-US" sz="3200" b="1" dirty="0">
                <a:latin typeface="+mn-lt"/>
              </a:rPr>
              <a:t>View (Meta or </a:t>
            </a:r>
            <a:r>
              <a:rPr lang="en-US" sz="3200" b="1" dirty="0" err="1">
                <a:latin typeface="+mn-lt"/>
              </a:rPr>
              <a:t>MacroPatterns</a:t>
            </a:r>
            <a:r>
              <a:rPr lang="en-US" sz="3200" b="1" dirty="0">
                <a:latin typeface="+mn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1990" y="4681223"/>
            <a:ext cx="319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C00000"/>
                </a:solidFill>
              </a:rPr>
              <a:t>Most (11 of </a:t>
            </a:r>
            <a:r>
              <a:rPr lang="en-US" b="1" kern="0">
                <a:solidFill>
                  <a:srgbClr val="C00000"/>
                </a:solidFill>
              </a:rPr>
              <a:t>total 12) </a:t>
            </a:r>
            <a:r>
              <a:rPr lang="en-US" b="1" kern="0" dirty="0">
                <a:solidFill>
                  <a:srgbClr val="C00000"/>
                </a:solidFill>
              </a:rPr>
              <a:t>are properties of </a:t>
            </a:r>
            <a:r>
              <a:rPr lang="en-US" b="1" kern="0" dirty="0" err="1">
                <a:solidFill>
                  <a:srgbClr val="C00000"/>
                </a:solidFill>
              </a:rPr>
              <a:t>Data+Model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5766E-C985-4E52-AD37-86D528A6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8B3A-D536-4EE7-AAAA-EB98B1A91B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032615-55D6-4F9A-B15F-B7D5AAF1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6A6870-CAD5-4E80-A1FB-B4B07AAE7970}"/>
              </a:ext>
            </a:extLst>
          </p:cNvPr>
          <p:cNvGrpSpPr/>
          <p:nvPr/>
        </p:nvGrpSpPr>
        <p:grpSpPr>
          <a:xfrm>
            <a:off x="39321" y="0"/>
            <a:ext cx="12152679" cy="6152828"/>
            <a:chOff x="39321" y="0"/>
            <a:chExt cx="12152679" cy="61528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D6BC40-060E-487F-91E5-013764832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4" r="-324" b="19967"/>
            <a:stretch/>
          </p:blipFill>
          <p:spPr>
            <a:xfrm>
              <a:off x="39321" y="0"/>
              <a:ext cx="12152679" cy="550649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0625BE-E1AA-4765-91B9-80D8168172AD}"/>
                </a:ext>
              </a:extLst>
            </p:cNvPr>
            <p:cNvCxnSpPr>
              <a:cxnSpLocks/>
            </p:cNvCxnSpPr>
            <p:nvPr/>
          </p:nvCxnSpPr>
          <p:spPr>
            <a:xfrm>
              <a:off x="3928905" y="5506497"/>
              <a:ext cx="60532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008026-C06C-4228-B4E9-CF97A39779CF}"/>
                </a:ext>
              </a:extLst>
            </p:cNvPr>
            <p:cNvSpPr txBox="1"/>
            <p:nvPr/>
          </p:nvSpPr>
          <p:spPr>
            <a:xfrm>
              <a:off x="3928905" y="5506497"/>
              <a:ext cx="616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These 3 are focus of Twister2 but we need to preserve capability on first 2 paradigms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A3C158-70C4-42D3-81EF-57F623CA55A4}"/>
                </a:ext>
              </a:extLst>
            </p:cNvPr>
            <p:cNvSpPr txBox="1"/>
            <p:nvPr/>
          </p:nvSpPr>
          <p:spPr>
            <a:xfrm>
              <a:off x="39321" y="5598831"/>
              <a:ext cx="252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Classic Cloud Workload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481790-2E16-48F6-9A29-A117DBD523DD}"/>
                </a:ext>
              </a:extLst>
            </p:cNvPr>
            <p:cNvCxnSpPr>
              <a:cxnSpLocks/>
            </p:cNvCxnSpPr>
            <p:nvPr/>
          </p:nvCxnSpPr>
          <p:spPr>
            <a:xfrm>
              <a:off x="62365" y="5506497"/>
              <a:ext cx="39569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5A9DB-AB4B-4B92-96FD-190EE0BF661C}"/>
                </a:ext>
              </a:extLst>
            </p:cNvPr>
            <p:cNvSpPr txBox="1"/>
            <p:nvPr/>
          </p:nvSpPr>
          <p:spPr>
            <a:xfrm>
              <a:off x="4432125" y="4998666"/>
              <a:ext cx="295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Global Machine    Learning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B67E5E-8FF6-44EA-8693-CB8EB7DA4F2B}"/>
              </a:ext>
            </a:extLst>
          </p:cNvPr>
          <p:cNvSpPr txBox="1"/>
          <p:nvPr/>
        </p:nvSpPr>
        <p:spPr>
          <a:xfrm>
            <a:off x="552893" y="808075"/>
            <a:ext cx="881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 Problem and System Architecture as efficient execution says they must match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C2D22C-1B69-4918-9103-F1946E88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996A-3A80-47ED-B422-FDAC954B0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9DC655-1E09-4586-AA90-18F0BA31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1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9" y="614918"/>
            <a:ext cx="12128205" cy="5729176"/>
          </a:xfrm>
          <a:noFill/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Need to discuss </a:t>
            </a:r>
            <a:r>
              <a:rPr lang="en-US" sz="2600" b="1" dirty="0">
                <a:solidFill>
                  <a:srgbClr val="C00000"/>
                </a:solidFill>
              </a:rPr>
              <a:t>Data </a:t>
            </a:r>
            <a:r>
              <a:rPr lang="en-US" sz="2600" dirty="0"/>
              <a:t>and </a:t>
            </a:r>
            <a:r>
              <a:rPr lang="en-US" sz="2600" b="1" dirty="0">
                <a:solidFill>
                  <a:srgbClr val="C00000"/>
                </a:solidFill>
              </a:rPr>
              <a:t>Model</a:t>
            </a:r>
            <a:r>
              <a:rPr lang="en-US" sz="2600" dirty="0"/>
              <a:t> as problems have both intermingled, but we can get insight by separating which allows better understanding of </a:t>
            </a:r>
            <a:r>
              <a:rPr lang="en-US" sz="2600" b="1" dirty="0">
                <a:solidFill>
                  <a:srgbClr val="C00000"/>
                </a:solidFill>
              </a:rPr>
              <a:t>Big Data - Big Simulation “convergence” (or differences!)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The</a:t>
            </a:r>
            <a:r>
              <a:rPr lang="en-US" sz="2600" b="1" dirty="0">
                <a:solidFill>
                  <a:srgbClr val="C00000"/>
                </a:solidFill>
              </a:rPr>
              <a:t> Model</a:t>
            </a:r>
            <a:r>
              <a:rPr lang="en-US" sz="2600" dirty="0"/>
              <a:t> is a user construction and it has a “</a:t>
            </a:r>
            <a:r>
              <a:rPr lang="en-US" sz="2600" b="1" dirty="0">
                <a:solidFill>
                  <a:srgbClr val="C00000"/>
                </a:solidFill>
              </a:rPr>
              <a:t>concept</a:t>
            </a:r>
            <a:r>
              <a:rPr lang="en-US" sz="2600" dirty="0"/>
              <a:t>”,</a:t>
            </a:r>
            <a:r>
              <a:rPr lang="en-US" sz="2600" b="1" dirty="0">
                <a:solidFill>
                  <a:srgbClr val="C00000"/>
                </a:solidFill>
              </a:rPr>
              <a:t> parameters </a:t>
            </a:r>
            <a:r>
              <a:rPr lang="en-US" sz="2600" dirty="0"/>
              <a:t>and gives</a:t>
            </a:r>
            <a:r>
              <a:rPr lang="en-US" sz="2600" b="1" dirty="0">
                <a:solidFill>
                  <a:srgbClr val="C00000"/>
                </a:solidFill>
              </a:rPr>
              <a:t> results </a:t>
            </a:r>
            <a:r>
              <a:rPr lang="en-US" sz="2600" dirty="0"/>
              <a:t>determined by the computation. We use term “model” in a general fashion to cover all of these.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C00000"/>
                </a:solidFill>
              </a:rPr>
              <a:t>Big Data </a:t>
            </a:r>
            <a:r>
              <a:rPr lang="en-US" sz="2600" dirty="0"/>
              <a:t>problems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can be broken up into </a:t>
            </a:r>
            <a:r>
              <a:rPr lang="en-US" sz="2600" b="1" dirty="0">
                <a:solidFill>
                  <a:srgbClr val="C00000"/>
                </a:solidFill>
              </a:rPr>
              <a:t>Data </a:t>
            </a:r>
            <a:r>
              <a:rPr lang="en-US" sz="2600" dirty="0"/>
              <a:t>and </a:t>
            </a:r>
            <a:r>
              <a:rPr lang="en-US" sz="2600" b="1" dirty="0">
                <a:solidFill>
                  <a:srgbClr val="C00000"/>
                </a:solidFill>
              </a:rPr>
              <a:t>Model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For </a:t>
            </a:r>
            <a:r>
              <a:rPr lang="en-US" sz="2600" b="1" dirty="0">
                <a:solidFill>
                  <a:srgbClr val="C00000"/>
                </a:solidFill>
              </a:rPr>
              <a:t>clustering, </a:t>
            </a:r>
            <a:r>
              <a:rPr lang="en-US" sz="2600" dirty="0"/>
              <a:t>the model parameters are cluster centers while the data is set of points to be clustered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For </a:t>
            </a:r>
            <a:r>
              <a:rPr lang="en-US" sz="2600" b="1" dirty="0">
                <a:solidFill>
                  <a:srgbClr val="C00000"/>
                </a:solidFill>
              </a:rPr>
              <a:t>queries</a:t>
            </a:r>
            <a:r>
              <a:rPr lang="en-US" sz="2600" dirty="0"/>
              <a:t>, the model is structure of database and results of this query while the data is whole database queried and SQL query 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For </a:t>
            </a:r>
            <a:r>
              <a:rPr lang="en-US" sz="2600" b="1" dirty="0">
                <a:solidFill>
                  <a:srgbClr val="C00000"/>
                </a:solidFill>
              </a:rPr>
              <a:t>deep learning </a:t>
            </a:r>
            <a:r>
              <a:rPr lang="en-US" sz="2600" dirty="0"/>
              <a:t>with ImageNet, the model is chosen network with model parameters as the network link weights. The data is set of images used for training or classification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0"/>
            <a:ext cx="9126166" cy="7945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Data and Model in Big Data and Simulations 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A074B8-9237-49C7-BAB6-EBBEFB72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8B7-AFCD-452D-BD9B-10EF4B5F5A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807B9-F00F-4D06-A894-32F06C39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0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2" y="-139499"/>
            <a:ext cx="9248775" cy="828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Data and Model in Big Data and Simulations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1639"/>
            <a:ext cx="12192000" cy="5562600"/>
          </a:xfrm>
          <a:noFill/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Simulations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can also be considered as </a:t>
            </a:r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 plus </a:t>
            </a:r>
            <a:r>
              <a:rPr lang="en-US" sz="2400" b="1" dirty="0">
                <a:solidFill>
                  <a:srgbClr val="C00000"/>
                </a:solidFill>
              </a:rPr>
              <a:t>Model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Model</a:t>
            </a:r>
            <a:r>
              <a:rPr lang="en-US" dirty="0"/>
              <a:t> can be formulation with particle dynamics or partial differential equations defined by parameters such as particle positions and discretized velocity, pressure, density values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/>
              <a:t> could be small when just boundary conditions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/>
              <a:t> large with data assimilation (weather forecasting) or when data visualizations are produced by simulation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Big Data  </a:t>
            </a:r>
            <a:r>
              <a:rPr lang="en-US" sz="2400" dirty="0"/>
              <a:t>implies Data is large but Model varies in size</a:t>
            </a:r>
          </a:p>
          <a:p>
            <a:pPr lvl="1"/>
            <a:r>
              <a:rPr lang="en-US" dirty="0"/>
              <a:t>e.g. </a:t>
            </a:r>
            <a:r>
              <a:rPr lang="en-US" b="1" dirty="0"/>
              <a:t>LDA</a:t>
            </a:r>
            <a:r>
              <a:rPr lang="en-US" dirty="0"/>
              <a:t> (Latent Dirichlet Allocation) with many topics or </a:t>
            </a:r>
            <a:r>
              <a:rPr lang="en-US" b="1" dirty="0"/>
              <a:t>deep learning </a:t>
            </a:r>
            <a:r>
              <a:rPr lang="en-US" dirty="0"/>
              <a:t>has a large model</a:t>
            </a:r>
          </a:p>
          <a:p>
            <a:pPr lvl="1"/>
            <a:r>
              <a:rPr lang="en-US" b="1" dirty="0"/>
              <a:t>Clustering</a:t>
            </a:r>
            <a:r>
              <a:rPr lang="en-US" dirty="0"/>
              <a:t> or </a:t>
            </a:r>
            <a:r>
              <a:rPr lang="en-US" b="1" dirty="0"/>
              <a:t>Dimension reduction </a:t>
            </a:r>
            <a:r>
              <a:rPr lang="en-US" dirty="0"/>
              <a:t>can be quite small in model size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 often static between iterations (unless streaming); </a:t>
            </a:r>
            <a:r>
              <a:rPr lang="en-US" sz="2400" b="1" dirty="0">
                <a:solidFill>
                  <a:srgbClr val="C00000"/>
                </a:solidFill>
              </a:rPr>
              <a:t>Model parameters</a:t>
            </a:r>
            <a:r>
              <a:rPr lang="en-US" sz="2400" dirty="0"/>
              <a:t> vary between iterations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C00000"/>
                </a:solidFill>
              </a:rPr>
              <a:t>Model Parameters </a:t>
            </a:r>
            <a:r>
              <a:rPr lang="en-US" sz="2400" dirty="0"/>
              <a:t>are often </a:t>
            </a:r>
            <a:r>
              <a:rPr lang="en-US" sz="2400" b="1" dirty="0"/>
              <a:t>confused </a:t>
            </a:r>
            <a:r>
              <a:rPr lang="en-US" sz="2400" dirty="0"/>
              <a:t>in papers as term data used to describe the parameters of models.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Models </a:t>
            </a:r>
            <a:r>
              <a:rPr lang="en-US" sz="2400" dirty="0">
                <a:solidFill>
                  <a:srgbClr val="C00000"/>
                </a:solidFill>
              </a:rPr>
              <a:t>in </a:t>
            </a:r>
            <a:r>
              <a:rPr lang="en-US" sz="2400" b="1" dirty="0">
                <a:solidFill>
                  <a:srgbClr val="C00000"/>
                </a:solidFill>
              </a:rPr>
              <a:t>Big Data </a:t>
            </a:r>
            <a:r>
              <a:rPr lang="en-US" sz="2400" dirty="0">
                <a:solidFill>
                  <a:srgbClr val="C00000"/>
                </a:solidFill>
              </a:rPr>
              <a:t>and </a:t>
            </a:r>
            <a:r>
              <a:rPr lang="en-US" sz="2400" b="1" dirty="0">
                <a:solidFill>
                  <a:srgbClr val="C00000"/>
                </a:solidFill>
              </a:rPr>
              <a:t>Simulations </a:t>
            </a:r>
            <a:r>
              <a:rPr lang="en-US" sz="2400" dirty="0">
                <a:solidFill>
                  <a:srgbClr val="C00000"/>
                </a:solidFill>
              </a:rPr>
              <a:t>have many similarities and allow </a:t>
            </a:r>
            <a:r>
              <a:rPr lang="en-US" sz="2400" b="1" dirty="0">
                <a:solidFill>
                  <a:srgbClr val="C00000"/>
                </a:solidFill>
              </a:rPr>
              <a:t>convergence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27C8AB-A980-4ABC-B77E-9BC0BE25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2C5D-8629-4068-9A9F-EF9F5BC158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267CB-F08B-4C65-B9B9-95E32A0D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8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714375"/>
            <a:ext cx="12191998" cy="554296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Applications </a:t>
            </a:r>
            <a:r>
              <a:rPr lang="en-US" dirty="0"/>
              <a:t>– Divide use cases into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Model </a:t>
            </a:r>
            <a:r>
              <a:rPr lang="en-US" dirty="0"/>
              <a:t>and compare characteristics separately in these two components with 64 Convergence Diamonds (features). </a:t>
            </a:r>
          </a:p>
          <a:p>
            <a:pPr lvl="1"/>
            <a:r>
              <a:rPr lang="en-US" dirty="0"/>
              <a:t>Identify importance of streaming data, pleasingly parallel, global/local machine-learning</a:t>
            </a:r>
          </a:p>
          <a:p>
            <a:r>
              <a:rPr lang="en-US" b="1" dirty="0"/>
              <a:t>Software </a:t>
            </a:r>
            <a:r>
              <a:rPr lang="en-US" dirty="0"/>
              <a:t>– Single model of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High Performance Computing (HPC) Enhanced Big Data Stack HPC-ABDS</a:t>
            </a:r>
            <a:r>
              <a:rPr lang="en-US" dirty="0"/>
              <a:t>. 21 Layers adding high performance runtime to Apache systems </a:t>
            </a:r>
            <a:r>
              <a:rPr lang="en-US" b="1" dirty="0">
                <a:solidFill>
                  <a:srgbClr val="C00000"/>
                </a:solidFill>
              </a:rPr>
              <a:t>HPC-</a:t>
            </a:r>
            <a:r>
              <a:rPr lang="en-US" b="1" dirty="0" err="1">
                <a:solidFill>
                  <a:srgbClr val="C00000"/>
                </a:solidFill>
              </a:rPr>
              <a:t>FaaS</a:t>
            </a:r>
            <a:r>
              <a:rPr lang="en-US" dirty="0"/>
              <a:t> Programming Model</a:t>
            </a:r>
          </a:p>
          <a:p>
            <a:pPr lvl="1"/>
            <a:r>
              <a:rPr lang="en-US" sz="2800" b="1" dirty="0" err="1">
                <a:solidFill>
                  <a:srgbClr val="C00000"/>
                </a:solidFill>
              </a:rPr>
              <a:t>Serverless</a:t>
            </a:r>
            <a:r>
              <a:rPr lang="en-US" sz="2800" dirty="0"/>
              <a:t> Infrastructure as a Service IaaS</a:t>
            </a:r>
          </a:p>
          <a:p>
            <a:r>
              <a:rPr lang="en-US" b="1" dirty="0"/>
              <a:t>Hardware </a:t>
            </a:r>
            <a:r>
              <a:rPr lang="en-US" dirty="0"/>
              <a:t>system designed for functionality and performance of application type e.g. disks, interconnect, memory, CPU acceleration different for machine learning, pleasingly parallel, data management, streaming, simulations</a:t>
            </a:r>
          </a:p>
          <a:p>
            <a:pPr lvl="1"/>
            <a:r>
              <a:rPr lang="en-US" sz="2800" dirty="0"/>
              <a:t>Use DevOps to automate deployment of event-driven software defined systems on hardware: </a:t>
            </a:r>
            <a:r>
              <a:rPr lang="en-US" sz="2800" b="1" dirty="0" err="1"/>
              <a:t>HPCCloud</a:t>
            </a:r>
            <a:r>
              <a:rPr lang="en-US" sz="2800" b="1" dirty="0"/>
              <a:t> 2.0</a:t>
            </a:r>
            <a:endParaRPr lang="en-US" sz="2800" dirty="0"/>
          </a:p>
          <a:p>
            <a:r>
              <a:rPr lang="en-US" b="1" dirty="0"/>
              <a:t>Total System </a:t>
            </a:r>
            <a:r>
              <a:rPr lang="en-US" b="1" dirty="0">
                <a:solidFill>
                  <a:srgbClr val="C00000"/>
                </a:solidFill>
              </a:rPr>
              <a:t>Solutions (wisdom) as a Service: </a:t>
            </a:r>
            <a:r>
              <a:rPr lang="en-US" b="1" dirty="0" err="1"/>
              <a:t>HPCCloud</a:t>
            </a:r>
            <a:r>
              <a:rPr lang="en-US" b="1" dirty="0"/>
              <a:t>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580" y="0"/>
            <a:ext cx="12027048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+mn-lt"/>
              </a:rPr>
              <a:t>Convergence/Divergence Points for HPC-Cloud-Edge- Big Data-Simulation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1990A-A8BB-4D66-8AB2-E0994EEBB132}"/>
              </a:ext>
            </a:extLst>
          </p:cNvPr>
          <p:cNvSpPr txBox="1"/>
          <p:nvPr/>
        </p:nvSpPr>
        <p:spPr>
          <a:xfrm>
            <a:off x="9583479" y="5287926"/>
            <a:ext cx="216195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Uses DevOps not discussed in this talk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762F0-AA09-44C8-914C-44E8FCA6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D10-12B8-4B9F-A657-1FCB26AFB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CEE1B7-90FF-45D3-BDA4-82F3387E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2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rallel computing partitioning">
            <a:extLst>
              <a:ext uri="{FF2B5EF4-FFF2-40B4-BE49-F238E27FC236}">
                <a16:creationId xmlns:a16="http://schemas.microsoft.com/office/drawing/2014/main" id="{FEC5FE82-636C-4345-8127-8E57FCFE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84" y="3468725"/>
            <a:ext cx="4729316" cy="26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4FF7F-D950-4953-B27E-282CAB64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08" y="2133"/>
            <a:ext cx="10515600" cy="5909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Parallel Computing: Big Data and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3806-6A2E-4122-9DA2-7E65CC99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256" y="465235"/>
            <a:ext cx="11981329" cy="563630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All the different programming models </a:t>
            </a:r>
            <a:r>
              <a:rPr lang="en-US" sz="2400" dirty="0"/>
              <a:t>(Spark, Flink, Storm, Naiad, MPI/</a:t>
            </a:r>
            <a:r>
              <a:rPr lang="en-US" sz="2400" dirty="0" err="1"/>
              <a:t>OpenMP</a:t>
            </a:r>
            <a:r>
              <a:rPr lang="en-US" sz="2400" dirty="0"/>
              <a:t>) have the </a:t>
            </a:r>
            <a:r>
              <a:rPr lang="en-US" sz="2400" b="1" dirty="0"/>
              <a:t>same high level approach </a:t>
            </a:r>
            <a:r>
              <a:rPr lang="en-US" sz="2400" dirty="0"/>
              <a:t>but application requirements and system architecture can give different appearance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First: Break Problem </a:t>
            </a:r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 and/or </a:t>
            </a:r>
            <a:r>
              <a:rPr lang="en-US" sz="2400" b="1" dirty="0">
                <a:solidFill>
                  <a:srgbClr val="C00000"/>
                </a:solidFill>
              </a:rPr>
              <a:t>Model-parameters</a:t>
            </a:r>
            <a:r>
              <a:rPr lang="en-US" sz="2400" dirty="0"/>
              <a:t> into parts assigned to separate nodes, processes, threads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Then: In parallel, do computations typically leaving </a:t>
            </a:r>
            <a:r>
              <a:rPr lang="en-US" sz="2400" dirty="0">
                <a:solidFill>
                  <a:srgbClr val="FF0000"/>
                </a:solidFill>
              </a:rPr>
              <a:t>data</a:t>
            </a:r>
            <a:r>
              <a:rPr lang="en-US" sz="2400" dirty="0"/>
              <a:t> untouched but changing </a:t>
            </a:r>
            <a:r>
              <a:rPr lang="en-US" sz="2400" dirty="0">
                <a:solidFill>
                  <a:srgbClr val="FF0000"/>
                </a:solidFill>
              </a:rPr>
              <a:t>model-parameters</a:t>
            </a:r>
            <a:r>
              <a:rPr lang="en-US" sz="2400" dirty="0"/>
              <a:t>. Called </a:t>
            </a:r>
            <a:r>
              <a:rPr lang="en-US" sz="2400" b="1" dirty="0">
                <a:solidFill>
                  <a:srgbClr val="C00000"/>
                </a:solidFill>
              </a:rPr>
              <a:t>Maps</a:t>
            </a:r>
            <a:r>
              <a:rPr lang="en-US" sz="2400" dirty="0"/>
              <a:t> in MapReduce parlance; typically </a:t>
            </a:r>
            <a:r>
              <a:rPr lang="en-US" sz="2400" b="1" dirty="0">
                <a:solidFill>
                  <a:srgbClr val="C00000"/>
                </a:solidFill>
              </a:rPr>
              <a:t>owner computes rule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If </a:t>
            </a:r>
            <a:r>
              <a:rPr lang="en-US" sz="2400" b="1" dirty="0">
                <a:solidFill>
                  <a:srgbClr val="C00000"/>
                </a:solidFill>
              </a:rPr>
              <a:t>Pleasingly parallel</a:t>
            </a:r>
            <a:r>
              <a:rPr lang="en-US" sz="2400" dirty="0"/>
              <a:t>, that’s all it is except for management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If </a:t>
            </a:r>
            <a:r>
              <a:rPr lang="en-US" sz="2400" b="1" dirty="0">
                <a:solidFill>
                  <a:srgbClr val="C00000"/>
                </a:solidFill>
              </a:rPr>
              <a:t>Globally parallel, </a:t>
            </a:r>
            <a:r>
              <a:rPr lang="en-US" sz="2400" dirty="0"/>
              <a:t>need to communicate results of computations between nodes during job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Communication mechanism (TCP, RDMA, Native </a:t>
            </a:r>
            <a:r>
              <a:rPr lang="en-US" sz="2400" dirty="0" err="1"/>
              <a:t>Infiniband</a:t>
            </a:r>
            <a:r>
              <a:rPr lang="en-US" sz="2400" dirty="0"/>
              <a:t>) can vary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Communication Style (Point to Point, Collective, Pub-Sub) can vary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Possible need for sophisticated dynamic changes in </a:t>
            </a:r>
            <a:br>
              <a:rPr lang="en-US" sz="2400" dirty="0"/>
            </a:br>
            <a:r>
              <a:rPr lang="en-US" sz="2400" dirty="0" err="1"/>
              <a:t>partioning</a:t>
            </a:r>
            <a:r>
              <a:rPr lang="en-US" sz="2400" dirty="0"/>
              <a:t> (load balancing)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Computation either on fixed tasks or flow between tasks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Choices: “Automatic Parallelism or Not”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Choices: “Complicated Parallel Algorithm or Not”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Fault-Tolerance model can vary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Output model can vary: RDD or Files  or Pipes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FC211E-45B6-4085-A11C-10BB11A6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1027-83E9-44B4-AB4C-1E6DEA3F9F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74A5F-477F-4052-AAAE-BB869519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9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5BD4-5E2E-42E9-82AE-53907FCF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40" y="255671"/>
            <a:ext cx="5573233" cy="740661"/>
          </a:xfrm>
        </p:spPr>
        <p:txBody>
          <a:bodyPr>
            <a:normAutofit fontScale="90000"/>
          </a:bodyPr>
          <a:lstStyle/>
          <a:p>
            <a:r>
              <a:rPr lang="en-US" dirty="0"/>
              <a:t>Difficulty in Parallelism</a:t>
            </a:r>
            <a:br>
              <a:rPr lang="en-US" dirty="0"/>
            </a:br>
            <a:r>
              <a:rPr lang="en-US" sz="3100" dirty="0">
                <a:solidFill>
                  <a:srgbClr val="7030A0"/>
                </a:solidFill>
              </a:rPr>
              <a:t>Size of Synchronization constraints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2E56-1EA1-4AB2-B9B1-D49D7BE3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242" y="5651872"/>
            <a:ext cx="6324845" cy="56045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Spectrum of Applications and Algorithms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9A1F-AEFC-4CFC-BDE8-9B448D0E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E0A37-7CE1-4DF1-BBFD-8A65CEF0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DA573E-EAF5-41DF-95B3-9CB841BD4E07}"/>
              </a:ext>
            </a:extLst>
          </p:cNvPr>
          <p:cNvGrpSpPr/>
          <p:nvPr/>
        </p:nvGrpSpPr>
        <p:grpSpPr>
          <a:xfrm>
            <a:off x="1041991" y="681037"/>
            <a:ext cx="10002284" cy="0"/>
            <a:chOff x="1041991" y="681037"/>
            <a:chExt cx="10002284" cy="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B3D73B-63B7-413F-9BAA-70AB4A187844}"/>
                </a:ext>
              </a:extLst>
            </p:cNvPr>
            <p:cNvCxnSpPr/>
            <p:nvPr/>
          </p:nvCxnSpPr>
          <p:spPr>
            <a:xfrm>
              <a:off x="1041991" y="681037"/>
              <a:ext cx="19138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70B65D-B9F2-4195-AD10-9D76488E31C4}"/>
                </a:ext>
              </a:extLst>
            </p:cNvPr>
            <p:cNvCxnSpPr/>
            <p:nvPr/>
          </p:nvCxnSpPr>
          <p:spPr>
            <a:xfrm>
              <a:off x="9130414" y="681037"/>
              <a:ext cx="19138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AD01AF-CA24-49F8-B2C0-6CFC8E5E1712}"/>
              </a:ext>
            </a:extLst>
          </p:cNvPr>
          <p:cNvSpPr txBox="1"/>
          <p:nvPr/>
        </p:nvSpPr>
        <p:spPr>
          <a:xfrm>
            <a:off x="937341" y="2502946"/>
            <a:ext cx="2214525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Pleasingly Parallel</a:t>
            </a:r>
          </a:p>
          <a:p>
            <a:r>
              <a:rPr lang="en-US" sz="2000" b="1" dirty="0"/>
              <a:t>Often independent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3B4AF-3C5F-4FA5-9AAB-2D5CFAEE2B27}"/>
              </a:ext>
            </a:extLst>
          </p:cNvPr>
          <p:cNvSpPr txBox="1"/>
          <p:nvPr/>
        </p:nvSpPr>
        <p:spPr>
          <a:xfrm>
            <a:off x="1790896" y="1568466"/>
            <a:ext cx="22951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MapReduce as in scalable databases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1B34B-ABE5-46D1-A43B-FC8FAD87576E}"/>
              </a:ext>
            </a:extLst>
          </p:cNvPr>
          <p:cNvSpPr txBox="1"/>
          <p:nvPr/>
        </p:nvSpPr>
        <p:spPr>
          <a:xfrm>
            <a:off x="7242592" y="4645983"/>
            <a:ext cx="32338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Structured Adaptive Sparsity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Huge Jobs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A4BC5-8129-431A-A6BF-8FBF459C27ED}"/>
              </a:ext>
            </a:extLst>
          </p:cNvPr>
          <p:cNvSpPr txBox="1"/>
          <p:nvPr/>
        </p:nvSpPr>
        <p:spPr>
          <a:xfrm>
            <a:off x="1172535" y="1015813"/>
            <a:ext cx="193364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Loosely Coupled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70B53-85F0-476E-A42A-AEBE48A84A67}"/>
              </a:ext>
            </a:extLst>
          </p:cNvPr>
          <p:cNvSpPr txBox="1"/>
          <p:nvPr/>
        </p:nvSpPr>
        <p:spPr>
          <a:xfrm>
            <a:off x="8197258" y="3824652"/>
            <a:ext cx="15842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Large scale simulations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7386F-E56D-42BF-B83B-9416B2E6DC39}"/>
              </a:ext>
            </a:extLst>
          </p:cNvPr>
          <p:cNvSpPr txBox="1"/>
          <p:nvPr/>
        </p:nvSpPr>
        <p:spPr>
          <a:xfrm>
            <a:off x="1172534" y="4258782"/>
            <a:ext cx="221452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Current major Big Data category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1BBCB-0CF0-4F5E-B30A-DB9580FD8E25}"/>
              </a:ext>
            </a:extLst>
          </p:cNvPr>
          <p:cNvSpPr txBox="1"/>
          <p:nvPr/>
        </p:nvSpPr>
        <p:spPr>
          <a:xfrm>
            <a:off x="1172534" y="5119211"/>
            <a:ext cx="2214525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</a:rPr>
              <a:t>Commodity Clouds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279C3-DBB0-47BA-B044-51961CD19E54}"/>
              </a:ext>
            </a:extLst>
          </p:cNvPr>
          <p:cNvSpPr txBox="1"/>
          <p:nvPr/>
        </p:nvSpPr>
        <p:spPr>
          <a:xfrm>
            <a:off x="4312979" y="1250078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</a:rPr>
              <a:t>HPC Clouds</a:t>
            </a:r>
          </a:p>
          <a:p>
            <a:pPr algn="ctr"/>
            <a:r>
              <a:rPr lang="en-US" sz="2000" b="1" dirty="0">
                <a:solidFill>
                  <a:srgbClr val="6600CC"/>
                </a:solidFill>
              </a:rPr>
              <a:t>High Performance Interconnect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DEF111-9B75-463E-A167-2DD04AC537AC}"/>
              </a:ext>
            </a:extLst>
          </p:cNvPr>
          <p:cNvSpPr txBox="1"/>
          <p:nvPr/>
        </p:nvSpPr>
        <p:spPr>
          <a:xfrm>
            <a:off x="9018820" y="5546566"/>
            <a:ext cx="290731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</a:rPr>
              <a:t>Exascale Supercomputers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0FD25-1DEF-47C4-9F7C-458B0A3BBB5B}"/>
              </a:ext>
            </a:extLst>
          </p:cNvPr>
          <p:cNvSpPr txBox="1"/>
          <p:nvPr/>
        </p:nvSpPr>
        <p:spPr>
          <a:xfrm>
            <a:off x="4247557" y="2172865"/>
            <a:ext cx="1848443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Machine Learning</a:t>
            </a:r>
          </a:p>
          <a:p>
            <a:r>
              <a:rPr lang="en-US" sz="2000" b="1" dirty="0"/>
              <a:t>e.g. parallel clustering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56D980-7E8A-4814-ADE1-8EFECCC23E6D}"/>
              </a:ext>
            </a:extLst>
          </p:cNvPr>
          <p:cNvSpPr txBox="1"/>
          <p:nvPr/>
        </p:nvSpPr>
        <p:spPr>
          <a:xfrm>
            <a:off x="6241163" y="2215008"/>
            <a:ext cx="1940737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Deep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37F93-9EE5-4764-BA72-832278096132}"/>
              </a:ext>
            </a:extLst>
          </p:cNvPr>
          <p:cNvSpPr txBox="1"/>
          <p:nvPr/>
        </p:nvSpPr>
        <p:spPr>
          <a:xfrm>
            <a:off x="8147049" y="1145334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</a:rPr>
              <a:t>HPC Clouds/Supercomputers</a:t>
            </a:r>
          </a:p>
          <a:p>
            <a:pPr algn="ctr"/>
            <a:r>
              <a:rPr lang="en-US" sz="2000" b="1" dirty="0">
                <a:solidFill>
                  <a:srgbClr val="6600CC"/>
                </a:solidFill>
              </a:rPr>
              <a:t>Memory access also critical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0EBAE-3867-4BD8-89C4-6A4C1134F36D}"/>
              </a:ext>
            </a:extLst>
          </p:cNvPr>
          <p:cNvSpPr txBox="1"/>
          <p:nvPr/>
        </p:nvSpPr>
        <p:spPr>
          <a:xfrm>
            <a:off x="8543309" y="1988534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Unstructured Adaptive Sparsity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Medium size Jobs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1B90A9-8869-4DD1-9391-95B0E7C12551}"/>
              </a:ext>
            </a:extLst>
          </p:cNvPr>
          <p:cNvSpPr txBox="1"/>
          <p:nvPr/>
        </p:nvSpPr>
        <p:spPr>
          <a:xfrm>
            <a:off x="9491133" y="2963315"/>
            <a:ext cx="22951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Graph Analytics e.g. subgraph mining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28EA6-859C-45FA-A9EB-DB6034CAD441}"/>
              </a:ext>
            </a:extLst>
          </p:cNvPr>
          <p:cNvSpPr txBox="1"/>
          <p:nvPr/>
        </p:nvSpPr>
        <p:spPr>
          <a:xfrm>
            <a:off x="8350739" y="3088651"/>
            <a:ext cx="673544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12BE83-7D42-47C6-924B-78FD2E9228A3}"/>
              </a:ext>
            </a:extLst>
          </p:cNvPr>
          <p:cNvSpPr txBox="1"/>
          <p:nvPr/>
        </p:nvSpPr>
        <p:spPr>
          <a:xfrm>
            <a:off x="4775616" y="3711206"/>
            <a:ext cx="267647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Linear Algebra at core (typically not sparse)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A134AE-79DD-4721-BFBE-9583CE4CD20E}"/>
              </a:ext>
            </a:extLst>
          </p:cNvPr>
          <p:cNvCxnSpPr>
            <a:cxnSpLocks/>
          </p:cNvCxnSpPr>
          <p:nvPr/>
        </p:nvCxnSpPr>
        <p:spPr>
          <a:xfrm flipH="1" flipV="1">
            <a:off x="356781" y="2459243"/>
            <a:ext cx="2" cy="296507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6E987D-1AC2-4152-B74E-EAE8933DB204}"/>
              </a:ext>
            </a:extLst>
          </p:cNvPr>
          <p:cNvCxnSpPr/>
          <p:nvPr/>
        </p:nvCxnSpPr>
        <p:spPr>
          <a:xfrm rot="16200000" flipV="1">
            <a:off x="-78175" y="1312893"/>
            <a:ext cx="869915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B71172-60C5-4391-BE7D-4A1D6B71E6BC}"/>
              </a:ext>
            </a:extLst>
          </p:cNvPr>
          <p:cNvSpPr txBox="1"/>
          <p:nvPr/>
        </p:nvSpPr>
        <p:spPr>
          <a:xfrm>
            <a:off x="76619" y="1903492"/>
            <a:ext cx="1095907" cy="40011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Disk I/O</a:t>
            </a:r>
          </a:p>
        </p:txBody>
      </p:sp>
    </p:spTree>
    <p:extLst>
      <p:ext uri="{BB962C8B-B14F-4D97-AF65-F5344CB8AC3E}">
        <p14:creationId xmlns:p14="http://schemas.microsoft.com/office/powerpoint/2010/main" val="43084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8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Software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HPC-ABDS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HPC-</a:t>
            </a:r>
            <a:r>
              <a:rPr lang="en-US" b="1" dirty="0" err="1">
                <a:latin typeface="+mn-lt"/>
              </a:rPr>
              <a:t>FaaS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E5B1-4756-4302-BF70-CD1B91F1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EBBC-D31C-436B-B474-F50C92D7F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1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4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3049"/>
            <a:ext cx="3030695" cy="6537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Ogres Application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HPC-ABDS and HPC-</a:t>
            </a:r>
            <a:r>
              <a:rPr lang="en-US" sz="2400" dirty="0" err="1">
                <a:latin typeface="Times New Roman" panose="02020603050405020304" pitchFamily="18" charset="0"/>
              </a:rPr>
              <a:t>FaaS</a:t>
            </a:r>
            <a:r>
              <a:rPr lang="en-US" sz="2400" dirty="0">
                <a:latin typeface="Times New Roman" panose="02020603050405020304" pitchFamily="18" charset="0"/>
              </a:rPr>
              <a:t> Software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Harp and Twister2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SPIDAL Data Analytics Library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D2C95A-CAE5-4B86-BFB6-6E655512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80D-F9E4-481C-BBB6-410B057AD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FC19299-EB2F-4A5D-957B-19F9D1F4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582"/>
            <a:ext cx="2757488" cy="144012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HPC-ABDS</a:t>
            </a: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dirty="0">
                <a:latin typeface="+mn-lt"/>
              </a:rPr>
              <a:t>Integrated wide range of HPC and Big Data technologies</a:t>
            </a:r>
            <a:r>
              <a:rPr lang="en-US" dirty="0">
                <a:latin typeface="+mn-lt"/>
              </a:rPr>
              <a:t>.</a:t>
            </a: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 gave up updating list in January 2016!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5D3B-01E2-4BD4-B2DE-B5A3C59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2699245" y="0"/>
            <a:ext cx="9492755" cy="69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4A8A29-3355-436D-9699-9DE997F2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8CCE-EB11-45F0-8C17-A31F73E8B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06F09-1FEC-4F71-8776-D8859DC2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8AA203-62B0-49F7-8CFB-5760012B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9624"/>
          </a:xfrm>
        </p:spPr>
        <p:txBody>
          <a:bodyPr>
            <a:normAutofit fontScale="90000"/>
          </a:bodyPr>
          <a:lstStyle/>
          <a:p>
            <a:r>
              <a:rPr lang="en-US" dirty="0"/>
              <a:t>Abstract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3F2E23-7B11-4F69-AAF5-6EC2A57A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9623"/>
            <a:ext cx="12192000" cy="59264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look again at Big Data Programming environments such as Hadoop, Spark, Flink, Heron, Pregel; HPC concepts such as MPI and Asynchronous Many-Task runtimes and Cloud/Grid/Edge ideas such as event-driven computing, serverless computing, workflow and Services. </a:t>
            </a:r>
          </a:p>
          <a:p>
            <a:r>
              <a:rPr lang="en-US" dirty="0"/>
              <a:t>These cross many research communities including distributed systems, databases, cyberphysical systems and parallel computing which sometimes have inconsistent worldviews. </a:t>
            </a:r>
          </a:p>
          <a:p>
            <a:r>
              <a:rPr lang="en-US" dirty="0"/>
              <a:t>There are many common capabilities across these systems which are often implemented differently in each packaged environment. For example, communication can be bulk synchronous processing or data flow; scheduling can be dynamic or static; state and fault-tolerance can have different models; execution and data can be streaming or batch, distributed or local. </a:t>
            </a:r>
          </a:p>
          <a:p>
            <a:r>
              <a:rPr lang="en-US" dirty="0"/>
              <a:t>We suggest that one can usefully build a toolkit (called Twister2 by us) that supports these different choices and allows fruitful customization for each application area. We illustrate the design of Twister2 by several point studies.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79105-A26D-4195-95F8-F84359B3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9685-910F-419D-96AA-67F324F0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5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384" y="751180"/>
            <a:ext cx="11654726" cy="53256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Google likes to show a timeline; we can build on (Apache version of) this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 (Level </a:t>
            </a: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/>
              <a:t>)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 (Level </a:t>
            </a:r>
            <a:r>
              <a:rPr lang="en-US" dirty="0">
                <a:solidFill>
                  <a:srgbClr val="C00000"/>
                </a:solidFill>
              </a:rPr>
              <a:t>14A</a:t>
            </a:r>
            <a:r>
              <a:rPr lang="en-US" dirty="0"/>
              <a:t>)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 (Level </a:t>
            </a:r>
            <a:r>
              <a:rPr lang="en-US" dirty="0">
                <a:solidFill>
                  <a:srgbClr val="C00000"/>
                </a:solidFill>
              </a:rPr>
              <a:t>11B</a:t>
            </a:r>
            <a:r>
              <a:rPr lang="en-US" dirty="0"/>
              <a:t>)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 (Level </a:t>
            </a:r>
            <a:r>
              <a:rPr lang="en-US" dirty="0">
                <a:solidFill>
                  <a:srgbClr val="C00000"/>
                </a:solidFill>
              </a:rPr>
              <a:t>15A</a:t>
            </a:r>
            <a:r>
              <a:rPr lang="en-US" dirty="0"/>
              <a:t>)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r>
              <a:rPr lang="en-US" dirty="0"/>
              <a:t> (Level </a:t>
            </a:r>
            <a:r>
              <a:rPr lang="en-US" dirty="0">
                <a:solidFill>
                  <a:srgbClr val="C00000"/>
                </a:solidFill>
              </a:rPr>
              <a:t>14A</a:t>
            </a:r>
            <a:r>
              <a:rPr lang="en-US" dirty="0"/>
              <a:t>)</a:t>
            </a:r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 (Level </a:t>
            </a:r>
            <a:r>
              <a:rPr lang="en-US" dirty="0">
                <a:solidFill>
                  <a:srgbClr val="C00000"/>
                </a:solidFill>
              </a:rPr>
              <a:t>17</a:t>
            </a:r>
            <a:r>
              <a:rPr lang="en-US" dirty="0"/>
              <a:t>)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 (Level </a:t>
            </a:r>
            <a:r>
              <a:rPr lang="en-US" dirty="0">
                <a:solidFill>
                  <a:srgbClr val="C00000"/>
                </a:solidFill>
              </a:rPr>
              <a:t>18</a:t>
            </a:r>
            <a:r>
              <a:rPr lang="en-US" dirty="0"/>
              <a:t>)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r>
              <a:rPr lang="en-US" dirty="0"/>
              <a:t> (Level </a:t>
            </a:r>
            <a:r>
              <a:rPr lang="en-US" dirty="0">
                <a:solidFill>
                  <a:srgbClr val="C00000"/>
                </a:solidFill>
              </a:rPr>
              <a:t>11C</a:t>
            </a:r>
            <a:r>
              <a:rPr lang="en-US" dirty="0"/>
              <a:t>)</a:t>
            </a:r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 (Level </a:t>
            </a:r>
            <a:r>
              <a:rPr lang="en-US" dirty="0">
                <a:solidFill>
                  <a:srgbClr val="C00000"/>
                </a:solidFill>
              </a:rPr>
              <a:t>11C</a:t>
            </a:r>
            <a:r>
              <a:rPr lang="en-US" dirty="0"/>
              <a:t>)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 (Level </a:t>
            </a:r>
            <a:r>
              <a:rPr lang="en-US" dirty="0">
                <a:solidFill>
                  <a:srgbClr val="C00000"/>
                </a:solidFill>
              </a:rPr>
              <a:t>14B</a:t>
            </a:r>
            <a:r>
              <a:rPr lang="en-US" dirty="0"/>
              <a:t>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 (Level </a:t>
            </a:r>
            <a:r>
              <a:rPr lang="en-US" dirty="0">
                <a:solidFill>
                  <a:srgbClr val="C00000"/>
                </a:solidFill>
              </a:rPr>
              <a:t>17</a:t>
            </a:r>
            <a:r>
              <a:rPr lang="en-US" dirty="0"/>
              <a:t>)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Security(</a:t>
            </a: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b="1" dirty="0"/>
              <a:t>), Data Transfer(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b="1" dirty="0"/>
              <a:t>), Scheduling(</a:t>
            </a:r>
            <a:r>
              <a:rPr lang="en-US" dirty="0">
                <a:solidFill>
                  <a:srgbClr val="C00000"/>
                </a:solidFill>
              </a:rPr>
              <a:t>9</a:t>
            </a:r>
            <a:r>
              <a:rPr lang="en-US" b="1" dirty="0"/>
              <a:t>), DevOps(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b="1" dirty="0"/>
              <a:t>), </a:t>
            </a:r>
            <a:r>
              <a:rPr lang="en-US" b="1" dirty="0" err="1"/>
              <a:t>serverless</a:t>
            </a:r>
            <a:r>
              <a:rPr lang="en-US" b="1" dirty="0"/>
              <a:t> computing </a:t>
            </a:r>
            <a:r>
              <a:rPr lang="en-US" dirty="0"/>
              <a:t>(where Apache has </a:t>
            </a:r>
            <a:r>
              <a:rPr lang="en-US" b="1" dirty="0" err="1"/>
              <a:t>OpenWhisk</a:t>
            </a:r>
            <a:r>
              <a:rPr lang="en-US" b="1" dirty="0"/>
              <a:t>) (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400" y="73911"/>
            <a:ext cx="10515600" cy="6841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Components of Big Data Stack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B53A8-E3CA-4064-8871-A5E594619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31" y="1147279"/>
            <a:ext cx="4897651" cy="262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5AF9B-9E37-49A1-8733-161A6E3FABFA}"/>
              </a:ext>
            </a:extLst>
          </p:cNvPr>
          <p:cNvSpPr txBox="1"/>
          <p:nvPr/>
        </p:nvSpPr>
        <p:spPr>
          <a:xfrm>
            <a:off x="8371367" y="5707460"/>
            <a:ext cx="219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HPC-ABDS Levels in ()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DA8C8B-C704-4443-AC45-F0DEB74A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124B-8AEB-472C-B8FB-4DF3BF31D9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2EFAC-27F7-4821-8FF5-A2D2973E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43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12123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ECBDCC-6057-4C1F-9BAE-EA51785CA8CC}"/>
              </a:ext>
            </a:extLst>
          </p:cNvPr>
          <p:cNvSpPr txBox="1"/>
          <p:nvPr/>
        </p:nvSpPr>
        <p:spPr>
          <a:xfrm>
            <a:off x="72561" y="734347"/>
            <a:ext cx="2807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choices in software systems in Clouds and HPC. HPC-ABDS takes cloud software augmented by HPC when needed to improve performance</a:t>
            </a:r>
          </a:p>
          <a:p>
            <a:endParaRPr lang="en-US" sz="2400" dirty="0"/>
          </a:p>
          <a:p>
            <a:r>
              <a:rPr lang="en-US" sz="2400" dirty="0"/>
              <a:t>16 of 21 layers plus languages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56E5-98E6-47AC-8273-5417A0A7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26B9-9FC3-4306-9E82-F871AEE610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E0757-9EDB-4F3F-B7FB-67BA9C68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DDD88E-AF3F-4F73-911D-A848ED7D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23" y="253057"/>
            <a:ext cx="9096020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4" y="3064546"/>
            <a:ext cx="12133006" cy="2852737"/>
          </a:xfrm>
        </p:spPr>
        <p:txBody>
          <a:bodyPr/>
          <a:lstStyle/>
          <a:p>
            <a:pPr algn="ctr"/>
            <a:r>
              <a:rPr lang="en-US" b="1" dirty="0"/>
              <a:t>Implementing Twister2</a:t>
            </a:r>
            <a:br>
              <a:rPr lang="en-US" b="1" dirty="0"/>
            </a:br>
            <a:r>
              <a:rPr lang="en-US" sz="5400" b="1" dirty="0"/>
              <a:t>to support a Grid linked to an HPC Cloud</a:t>
            </a:r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79150" y="524576"/>
            <a:ext cx="9033968" cy="3737377"/>
            <a:chOff x="1179150" y="524576"/>
            <a:chExt cx="9033968" cy="37373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79150" y="524576"/>
              <a:ext cx="9033968" cy="3737377"/>
              <a:chOff x="1309779" y="438495"/>
              <a:chExt cx="9033968" cy="373737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309779" y="438495"/>
                <a:ext cx="9033968" cy="3737377"/>
                <a:chOff x="1876793" y="403142"/>
                <a:chExt cx="9033968" cy="373737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76793" y="403142"/>
                  <a:ext cx="8126672" cy="3425430"/>
                  <a:chOff x="21265" y="617746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21265" y="617746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2E6DF5-D1B0-4220-A4DB-C0DE071F1943}"/>
              </a:ext>
            </a:extLst>
          </p:cNvPr>
          <p:cNvSpPr txBox="1"/>
          <p:nvPr/>
        </p:nvSpPr>
        <p:spPr>
          <a:xfrm>
            <a:off x="9541129" y="2547686"/>
            <a:ext cx="209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HPC Cloud can </a:t>
            </a:r>
            <a:br>
              <a:rPr lang="en-US" sz="2400" b="1" dirty="0"/>
            </a:br>
            <a:r>
              <a:rPr lang="en-US" sz="2400" b="1" dirty="0"/>
              <a:t>be federated 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67566C0D-BD07-4EF6-8E2E-35A59AB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7244-6922-4A1B-A82E-64C8EB9F6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A3AC9F9-D249-4FA9-AF4C-CF783A82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" y="49620"/>
            <a:ext cx="11983453" cy="817646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+mn-lt"/>
              </a:rPr>
              <a:t>Twister2: “Next Generation Grid - Edge – HPC Cloud”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206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 2010 </a:t>
            </a:r>
            <a:r>
              <a:rPr lang="en-US" b="1" dirty="0"/>
              <a:t>Twister</a:t>
            </a:r>
            <a:r>
              <a:rPr lang="en-US" dirty="0"/>
              <a:t> paper </a:t>
            </a:r>
            <a:r>
              <a:rPr lang="en-US"/>
              <a:t>has 914 </a:t>
            </a:r>
            <a:r>
              <a:rPr lang="en-US" dirty="0"/>
              <a:t>citations; it was a particular approach to </a:t>
            </a:r>
            <a:r>
              <a:rPr lang="en-US" dirty="0" err="1"/>
              <a:t>MapCollective</a:t>
            </a:r>
            <a:r>
              <a:rPr lang="en-US" dirty="0"/>
              <a:t> iterative processing for machine learning</a:t>
            </a:r>
          </a:p>
          <a:p>
            <a:r>
              <a:rPr lang="en-US" b="1" dirty="0"/>
              <a:t>Re-engineer </a:t>
            </a:r>
            <a:r>
              <a:rPr lang="en-US" dirty="0"/>
              <a:t>current Apache Big Data and HPC software systems as </a:t>
            </a:r>
            <a:r>
              <a:rPr lang="en-US" b="1" dirty="0"/>
              <a:t>a toolkit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HPC-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GML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implies HPC-</a:t>
            </a:r>
            <a:r>
              <a:rPr lang="en-US" dirty="0" err="1"/>
              <a:t>FaaS</a:t>
            </a:r>
            <a:r>
              <a:rPr lang="en-US" dirty="0"/>
              <a:t> programming and execution model</a:t>
            </a:r>
          </a:p>
          <a:p>
            <a:r>
              <a:rPr lang="en-US" dirty="0"/>
              <a:t>This defines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276879" y="5725826"/>
            <a:ext cx="11307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paper http://dsc.soic.indiana.edu/publications/twister2_design_big_data_toolkit.pdf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E21F9-A73E-4161-8248-CA3770D5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3433-E514-445E-8D91-4775EE4812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2663E-4689-4078-A650-CD56549D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656"/>
            <a:ext cx="12011186" cy="5391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Unit of Processing is an </a:t>
            </a:r>
            <a:r>
              <a:rPr lang="en-US" b="1" dirty="0"/>
              <a:t>Event driven Function </a:t>
            </a:r>
            <a:r>
              <a:rPr lang="en-US" dirty="0"/>
              <a:t>(a </a:t>
            </a:r>
            <a:r>
              <a:rPr lang="en-US" b="1" dirty="0"/>
              <a:t>microservice</a:t>
            </a:r>
            <a:r>
              <a:rPr lang="en-US" dirty="0"/>
              <a:t>) replaces libraries</a:t>
            </a:r>
          </a:p>
          <a:p>
            <a:pPr lvl="1"/>
            <a:r>
              <a:rPr lang="en-US" sz="2800" dirty="0"/>
              <a:t>Can have state that may need to be preserved in place (Iterative MapReduce)</a:t>
            </a:r>
          </a:p>
          <a:p>
            <a:pPr lvl="1"/>
            <a:r>
              <a:rPr lang="en-US" sz="2800" dirty="0"/>
              <a:t>Functions can be single or 1 of 100,000 maps in large parallel code</a:t>
            </a:r>
          </a:p>
          <a:p>
            <a:r>
              <a:rPr lang="en-US" dirty="0"/>
              <a:t>Processing units run in </a:t>
            </a:r>
            <a:r>
              <a:rPr lang="en-US" b="1" dirty="0"/>
              <a:t>HPC clouds, fogs </a:t>
            </a:r>
            <a:r>
              <a:rPr lang="en-US" dirty="0"/>
              <a:t>or </a:t>
            </a:r>
            <a:r>
              <a:rPr lang="en-US" b="1" dirty="0"/>
              <a:t>devices</a:t>
            </a:r>
            <a:r>
              <a:rPr lang="en-US" dirty="0"/>
              <a:t> but these all have similar software architecture (see AWS </a:t>
            </a:r>
            <a:r>
              <a:rPr lang="en-US" dirty="0" err="1"/>
              <a:t>Greengrass</a:t>
            </a:r>
            <a:r>
              <a:rPr lang="en-US" dirty="0"/>
              <a:t> and Lambda)</a:t>
            </a:r>
          </a:p>
          <a:p>
            <a:pPr lvl="1"/>
            <a:r>
              <a:rPr lang="en-US" sz="2800" dirty="0"/>
              <a:t>Universal Programming model so </a:t>
            </a:r>
            <a:r>
              <a:rPr lang="en-US" sz="2800" b="1" dirty="0"/>
              <a:t>Fog (e.g. car) looks like a cloud to a device (radar sensor) while public cloud looks like a cloud to the fog (car)</a:t>
            </a:r>
          </a:p>
          <a:p>
            <a:r>
              <a:rPr lang="en-US" dirty="0"/>
              <a:t>Analyze the </a:t>
            </a:r>
            <a:r>
              <a:rPr lang="en-US" b="1" dirty="0"/>
              <a:t>runtime of existing systems (More study needed)</a:t>
            </a:r>
          </a:p>
          <a:p>
            <a:pPr lvl="1"/>
            <a:r>
              <a:rPr lang="en-US" sz="2800" dirty="0"/>
              <a:t>Hadoop, Spark, Flink, Pregel Big Data Processing</a:t>
            </a:r>
          </a:p>
          <a:p>
            <a:pPr lvl="1"/>
            <a:r>
              <a:rPr lang="en-US" sz="2800" dirty="0"/>
              <a:t>Storm, Heron Streaming Dataflow</a:t>
            </a:r>
          </a:p>
          <a:p>
            <a:pPr lvl="1"/>
            <a:r>
              <a:rPr lang="en-US" sz="2800" dirty="0"/>
              <a:t>Kepler, Pegasus, </a:t>
            </a:r>
            <a:r>
              <a:rPr lang="en-US" sz="2800" dirty="0" err="1"/>
              <a:t>NiFi</a:t>
            </a:r>
            <a:r>
              <a:rPr lang="en-US" sz="2800" dirty="0"/>
              <a:t> workflow systems</a:t>
            </a:r>
          </a:p>
          <a:p>
            <a:pPr lvl="1"/>
            <a:r>
              <a:rPr lang="en-US" sz="2800" dirty="0"/>
              <a:t>Harp Map-Collective, MPI and HPC AMT runtime like DARMA</a:t>
            </a:r>
          </a:p>
          <a:p>
            <a:pPr lvl="1"/>
            <a:r>
              <a:rPr lang="en-US" sz="2800" dirty="0"/>
              <a:t>And approaches such as </a:t>
            </a:r>
            <a:r>
              <a:rPr lang="en-US" sz="2800" dirty="0" err="1"/>
              <a:t>GridFTP</a:t>
            </a:r>
            <a:r>
              <a:rPr lang="en-US" sz="2800" dirty="0"/>
              <a:t> and CORBA/HLA (!) for wide area data links</a:t>
            </a:r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1" y="1"/>
            <a:ext cx="10515600" cy="792656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Proposed Twister2 Approach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8B155E-2CFD-441A-AD63-F553C0BD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3AB3-E295-4CBB-A2C3-519C4D8E38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395C3-2B3A-4AAA-B07D-26BD3386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286"/>
            <a:ext cx="10515600" cy="1465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Comparing Spark Flink Heron and MPI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333" y="2812942"/>
            <a:ext cx="10515600" cy="2479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 Global Machine Learning GML.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Note I said Spark and Flink are successful on LML not GML and currently LML is more common </a:t>
            </a:r>
            <a:r>
              <a:rPr lang="en-US" sz="2800"/>
              <a:t>than GML</a:t>
            </a:r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BF2CD-51E4-4031-A6AB-8C8D652D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CED-B850-465C-B210-DECF2F1FDD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0488-FADD-4E00-B017-9100992E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83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Machine Learning with MPI, Spark and </a:t>
            </a:r>
            <a:r>
              <a:rPr lang="en-US" b="1" dirty="0" err="1">
                <a:latin typeface="+mn-lt"/>
              </a:rPr>
              <a:t>Flink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49" y="1825625"/>
            <a:ext cx="1125177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algorithms implemented in three runtimes</a:t>
            </a:r>
          </a:p>
          <a:p>
            <a:pPr lvl="1"/>
            <a:r>
              <a:rPr lang="en-US" dirty="0"/>
              <a:t>Multidimensional Scaling (MDS)</a:t>
            </a:r>
          </a:p>
          <a:p>
            <a:pPr lvl="1"/>
            <a:r>
              <a:rPr lang="en-US" dirty="0" err="1"/>
              <a:t>Terasort</a:t>
            </a:r>
            <a:endParaRPr lang="en-US" dirty="0"/>
          </a:p>
          <a:p>
            <a:pPr lvl="1"/>
            <a:r>
              <a:rPr lang="en-US" dirty="0"/>
              <a:t>K-Means (drop as no time)</a:t>
            </a:r>
          </a:p>
          <a:p>
            <a:r>
              <a:rPr lang="en-US" dirty="0"/>
              <a:t>Implementation in Java</a:t>
            </a:r>
          </a:p>
          <a:p>
            <a:pPr lvl="1"/>
            <a:r>
              <a:rPr lang="en-US" dirty="0"/>
              <a:t>MDS is the most complex algorithm - three nested parallel loops</a:t>
            </a:r>
          </a:p>
          <a:p>
            <a:pPr lvl="1"/>
            <a:r>
              <a:rPr lang="en-US" dirty="0"/>
              <a:t>K-Means - one parallel loop</a:t>
            </a:r>
          </a:p>
          <a:p>
            <a:pPr lvl="1"/>
            <a:r>
              <a:rPr lang="en-US" dirty="0" err="1"/>
              <a:t>Terasort</a:t>
            </a:r>
            <a:r>
              <a:rPr lang="en-US" dirty="0"/>
              <a:t> - no iterations</a:t>
            </a:r>
          </a:p>
          <a:p>
            <a:pPr lvl="1"/>
            <a:endParaRPr lang="en-US" dirty="0"/>
          </a:p>
          <a:p>
            <a:r>
              <a:rPr lang="en-US" dirty="0"/>
              <a:t>With care, Java performance ~ C performance</a:t>
            </a:r>
          </a:p>
          <a:p>
            <a:r>
              <a:rPr lang="en-US" dirty="0"/>
              <a:t>Without care, Java performance &lt;&lt; C performance (details omitted)</a:t>
            </a:r>
          </a:p>
          <a:p>
            <a:pPr lvl="1"/>
            <a:endParaRPr lang="en-US" sz="3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A520D7-6484-46E2-ADBF-4B7512D4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B2E6-C64A-4E26-9AA9-72F93E5110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C57D-28C6-41AA-B322-532EB038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2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17" y="199071"/>
            <a:ext cx="11438293" cy="97660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Multidimensional Scaling: </a:t>
            </a:r>
            <a:r>
              <a:rPr lang="en-US" sz="3600" b="1" dirty="0">
                <a:latin typeface="+mn-lt"/>
              </a:rPr>
              <a:t>3 Nested Parallel Sections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6" y="1203378"/>
            <a:ext cx="2641180" cy="4749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4368" y="5029153"/>
            <a:ext cx="409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MDS execution time on </a:t>
            </a:r>
            <a:r>
              <a:rPr lang="en-US" sz="2000" b="1" dirty="0"/>
              <a:t>16 nodes </a:t>
            </a:r>
            <a:r>
              <a:rPr lang="en-US" sz="2000" dirty="0"/>
              <a:t>with 20 processes in each node with varying number of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2589" y="5029153"/>
            <a:ext cx="3674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MDS execution time with 32000 points on </a:t>
            </a:r>
            <a:r>
              <a:rPr lang="en-US" b="1" dirty="0"/>
              <a:t>varying number of nodes</a:t>
            </a:r>
            <a:r>
              <a:rPr lang="en-US" dirty="0"/>
              <a:t>. Each node runs 20 parallel tasks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C9D38CA-AE07-44A1-A0F2-771E2C3E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F390-2ABC-4B4F-9A77-2F0E75B4D9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C1728D-7FFC-4317-AAAE-AE12C19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ED6F8A-FBF3-42C4-9643-6D4340BA80AB}"/>
              </a:ext>
            </a:extLst>
          </p:cNvPr>
          <p:cNvGrpSpPr/>
          <p:nvPr/>
        </p:nvGrpSpPr>
        <p:grpSpPr>
          <a:xfrm>
            <a:off x="3099000" y="1742516"/>
            <a:ext cx="8781810" cy="2802763"/>
            <a:chOff x="3099000" y="1742516"/>
            <a:chExt cx="8781810" cy="2802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080" y="1742516"/>
              <a:ext cx="4113730" cy="2793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000" y="1742516"/>
              <a:ext cx="4664807" cy="280276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1B02A8-29DC-46FC-A942-C532008B4D66}"/>
                </a:ext>
              </a:extLst>
            </p:cNvPr>
            <p:cNvSpPr txBox="1"/>
            <p:nvPr/>
          </p:nvSpPr>
          <p:spPr>
            <a:xfrm>
              <a:off x="4598307" y="230318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Flink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AC893-AA8D-40BE-8183-2C0C9E4C7216}"/>
                </a:ext>
              </a:extLst>
            </p:cNvPr>
            <p:cNvSpPr txBox="1"/>
            <p:nvPr/>
          </p:nvSpPr>
          <p:spPr>
            <a:xfrm>
              <a:off x="4444974" y="297172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Spark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832E50-AF28-40B0-BA29-B531B802CB83}"/>
                </a:ext>
              </a:extLst>
            </p:cNvPr>
            <p:cNvSpPr txBox="1"/>
            <p:nvPr/>
          </p:nvSpPr>
          <p:spPr>
            <a:xfrm>
              <a:off x="6161663" y="3483922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MPI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6DA4D3C-B83F-4A1B-86AD-9069FF7162B3}"/>
              </a:ext>
            </a:extLst>
          </p:cNvPr>
          <p:cNvSpPr txBox="1"/>
          <p:nvPr/>
        </p:nvSpPr>
        <p:spPr>
          <a:xfrm>
            <a:off x="3119112" y="4593390"/>
            <a:ext cx="43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 Factor of 20-200 Faster than Spark/Flink</a:t>
            </a:r>
          </a:p>
        </p:txBody>
      </p:sp>
    </p:spTree>
    <p:extLst>
      <p:ext uri="{BB962C8B-B14F-4D97-AF65-F5344CB8AC3E}">
        <p14:creationId xmlns:p14="http://schemas.microsoft.com/office/powerpoint/2010/main" val="2835319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46" y="396821"/>
            <a:ext cx="2927888" cy="1325563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Terasort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1" y="216977"/>
            <a:ext cx="3550959" cy="152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52" y="1953217"/>
            <a:ext cx="3938526" cy="2589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6" y="2054332"/>
            <a:ext cx="3719887" cy="300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756" y="1491552"/>
            <a:ext cx="356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Sorting 1TB of data records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7810" y="4692671"/>
            <a:ext cx="5393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Terasort</a:t>
            </a:r>
            <a:r>
              <a:rPr lang="en-US" dirty="0"/>
              <a:t> execution time in 64 and 32 nodes. Only MPI shows the sorting time and communication time as other two frameworks doesn't provide a viable method to accurately measure them. Sorting time includes data save time. MPI-IB - MPI with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5875" y="5062003"/>
            <a:ext cx="447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Partition the data using a sample and regroup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5907" y="286830"/>
            <a:ext cx="23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data using MPI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2C08B5F-852B-4AF1-B46C-0325B55A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C9C-DAD4-4482-A361-005C2FAC42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F6F392-1973-44B2-990D-52A15C09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90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4B19-F162-42D9-942C-95FB5D0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635" y="4998348"/>
            <a:ext cx="5972749" cy="1325563"/>
          </a:xfrm>
        </p:spPr>
        <p:txBody>
          <a:bodyPr/>
          <a:lstStyle/>
          <a:p>
            <a:r>
              <a:rPr lang="en-US" dirty="0"/>
              <a:t>Dataflow at Different Grain sizes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CDE4E-3521-4060-A6AE-A2AA73A9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FD4F2-CE6D-47A9-8129-31B6743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6C79D0-B377-4696-8F10-892588E6C5F9}"/>
              </a:ext>
            </a:extLst>
          </p:cNvPr>
          <p:cNvGrpSpPr/>
          <p:nvPr/>
        </p:nvGrpSpPr>
        <p:grpSpPr>
          <a:xfrm>
            <a:off x="1886504" y="2322139"/>
            <a:ext cx="3900146" cy="4361685"/>
            <a:chOff x="2215309" y="1901031"/>
            <a:chExt cx="3900146" cy="436168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0FAC3D-EBAD-46F1-8A9A-558EF907E3A2}"/>
                </a:ext>
              </a:extLst>
            </p:cNvPr>
            <p:cNvGrpSpPr/>
            <p:nvPr/>
          </p:nvGrpSpPr>
          <p:grpSpPr>
            <a:xfrm>
              <a:off x="2687207" y="1901031"/>
              <a:ext cx="258742" cy="3277404"/>
              <a:chOff x="3733800" y="2133600"/>
              <a:chExt cx="228600" cy="28956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37F20F-BEDA-4EA1-834D-AE73C4FD4AC3}"/>
                  </a:ext>
                </a:extLst>
              </p:cNvPr>
              <p:cNvSpPr/>
              <p:nvPr/>
            </p:nvSpPr>
            <p:spPr bwMode="auto">
              <a:xfrm>
                <a:off x="3733800" y="2133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2A2B691-780F-4701-814F-F8EA7988CE84}"/>
                  </a:ext>
                </a:extLst>
              </p:cNvPr>
              <p:cNvSpPr/>
              <p:nvPr/>
            </p:nvSpPr>
            <p:spPr bwMode="auto">
              <a:xfrm>
                <a:off x="3733800" y="2514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53B869-367E-46E7-A6BB-AA76CE98D481}"/>
                  </a:ext>
                </a:extLst>
              </p:cNvPr>
              <p:cNvSpPr/>
              <p:nvPr/>
            </p:nvSpPr>
            <p:spPr bwMode="auto">
              <a:xfrm>
                <a:off x="3733800" y="2895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2A7130-7520-4E3A-8AA2-9AFB7653ED86}"/>
                  </a:ext>
                </a:extLst>
              </p:cNvPr>
              <p:cNvSpPr/>
              <p:nvPr/>
            </p:nvSpPr>
            <p:spPr bwMode="auto">
              <a:xfrm>
                <a:off x="3733800" y="3276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880BA7-D027-477C-A4D1-7101F8F91166}"/>
                  </a:ext>
                </a:extLst>
              </p:cNvPr>
              <p:cNvSpPr/>
              <p:nvPr/>
            </p:nvSpPr>
            <p:spPr bwMode="auto">
              <a:xfrm>
                <a:off x="3733800" y="4038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1B8030-A1A3-4280-BB74-AFF997B952C6}"/>
                  </a:ext>
                </a:extLst>
              </p:cNvPr>
              <p:cNvSpPr/>
              <p:nvPr/>
            </p:nvSpPr>
            <p:spPr bwMode="auto">
              <a:xfrm>
                <a:off x="3733800" y="3657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E53AF6-DE64-46F8-B4B9-68123CE8AD7A}"/>
                  </a:ext>
                </a:extLst>
              </p:cNvPr>
              <p:cNvSpPr/>
              <p:nvPr/>
            </p:nvSpPr>
            <p:spPr bwMode="auto">
              <a:xfrm>
                <a:off x="3733800" y="4419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20F901F-070E-481B-8933-9CD659D2A3C2}"/>
                  </a:ext>
                </a:extLst>
              </p:cNvPr>
              <p:cNvSpPr/>
              <p:nvPr/>
            </p:nvSpPr>
            <p:spPr bwMode="auto">
              <a:xfrm>
                <a:off x="3733800" y="4800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CE0CC51-6579-49EA-BA61-33E302E75398}"/>
                </a:ext>
              </a:extLst>
            </p:cNvPr>
            <p:cNvSpPr/>
            <p:nvPr/>
          </p:nvSpPr>
          <p:spPr>
            <a:xfrm>
              <a:off x="4034837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4752A0C-E9EE-4D3D-8312-AAAAFEA19F3B}"/>
                </a:ext>
              </a:extLst>
            </p:cNvPr>
            <p:cNvGrpSpPr/>
            <p:nvPr/>
          </p:nvGrpSpPr>
          <p:grpSpPr>
            <a:xfrm>
              <a:off x="3121933" y="2053962"/>
              <a:ext cx="797806" cy="2971542"/>
              <a:chOff x="3192699" y="2182242"/>
              <a:chExt cx="704865" cy="262537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E1F2BCD-25EF-4006-A834-839781E4A232}"/>
                  </a:ext>
                </a:extLst>
              </p:cNvPr>
              <p:cNvGrpSpPr/>
              <p:nvPr/>
            </p:nvGrpSpPr>
            <p:grpSpPr>
              <a:xfrm>
                <a:off x="3192699" y="2182242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255A0191-B62E-491C-95A4-0A1C82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3612"/>
                  <a:ext cx="654184" cy="112105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6AC94475-B5FB-46FA-BA47-9EBDF9259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3FAB89D2-6329-4306-A3B4-8C8DDF67D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5BCAED48-EBD4-464E-95C3-AD794D52AF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10FDD3A-4F75-4994-BA05-97E08E36C4E6}"/>
                  </a:ext>
                </a:extLst>
              </p:cNvPr>
              <p:cNvGrpSpPr/>
              <p:nvPr/>
            </p:nvGrpSpPr>
            <p:grpSpPr>
              <a:xfrm flipV="1">
                <a:off x="3238530" y="3571127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35641166-570F-4E7B-8022-5D0225B46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1417"/>
                  <a:ext cx="608353" cy="11430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A21E93-411F-48B5-9C72-B88FC0A34D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E2FF879D-32F7-4E8F-A153-C4BF214E8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875BE779-1155-4839-A41D-644092919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1C45198-2A1A-44E9-851D-EA8A01C61D57}"/>
                </a:ext>
              </a:extLst>
            </p:cNvPr>
            <p:cNvSpPr/>
            <p:nvPr/>
          </p:nvSpPr>
          <p:spPr>
            <a:xfrm>
              <a:off x="5684218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B708C27-1B25-45F2-970F-2D3D5956029F}"/>
                </a:ext>
              </a:extLst>
            </p:cNvPr>
            <p:cNvCxnSpPr/>
            <p:nvPr/>
          </p:nvCxnSpPr>
          <p:spPr>
            <a:xfrm>
              <a:off x="4628495" y="3539733"/>
              <a:ext cx="89253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7269F0C-869A-4A14-9E17-BF72853ABD1C}"/>
                </a:ext>
              </a:extLst>
            </p:cNvPr>
            <p:cNvCxnSpPr>
              <a:cxnSpLocks/>
            </p:cNvCxnSpPr>
            <p:nvPr/>
          </p:nvCxnSpPr>
          <p:spPr>
            <a:xfrm>
              <a:off x="5899837" y="3884723"/>
              <a:ext cx="0" cy="196241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FBEC59E-21D3-4EC8-BC12-7285133B7A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5309" y="5775394"/>
              <a:ext cx="368452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4A8E24C-1E5A-4A4B-813D-718C6A2D325D}"/>
                </a:ext>
              </a:extLst>
            </p:cNvPr>
            <p:cNvCxnSpPr>
              <a:cxnSpLocks/>
            </p:cNvCxnSpPr>
            <p:nvPr/>
          </p:nvCxnSpPr>
          <p:spPr>
            <a:xfrm>
              <a:off x="2215309" y="3539733"/>
              <a:ext cx="34535" cy="2235661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BD79AAF-8413-40E2-BB0C-0D79BC9ADB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844" y="3573048"/>
              <a:ext cx="41684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A537380-3EE3-4C9A-A23B-AD97486873C3}"/>
                </a:ext>
              </a:extLst>
            </p:cNvPr>
            <p:cNvSpPr txBox="1"/>
            <p:nvPr/>
          </p:nvSpPr>
          <p:spPr>
            <a:xfrm>
              <a:off x="4578299" y="3723835"/>
              <a:ext cx="993694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Reduce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4C86A7-BFF2-4988-BE61-555F6DFA408B}"/>
                </a:ext>
              </a:extLst>
            </p:cNvPr>
            <p:cNvSpPr txBox="1"/>
            <p:nvPr/>
          </p:nvSpPr>
          <p:spPr>
            <a:xfrm>
              <a:off x="2681565" y="5155904"/>
              <a:ext cx="7955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Maps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D9E26B6-DCCE-4AA3-A3D2-5E81F92E2D8C}"/>
                </a:ext>
              </a:extLst>
            </p:cNvPr>
            <p:cNvSpPr txBox="1"/>
            <p:nvPr/>
          </p:nvSpPr>
          <p:spPr>
            <a:xfrm>
              <a:off x="3158916" y="5844685"/>
              <a:ext cx="9122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Iterate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45CA5A4-6795-4553-8DF4-38BCAF2E74A1}"/>
                </a:ext>
              </a:extLst>
            </p:cNvPr>
            <p:cNvSpPr txBox="1"/>
            <p:nvPr/>
          </p:nvSpPr>
          <p:spPr>
            <a:xfrm>
              <a:off x="4135252" y="2293180"/>
              <a:ext cx="18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Internal Execution</a:t>
              </a:r>
              <a:br>
                <a:rPr lang="en-US" dirty="0"/>
              </a:br>
              <a:r>
                <a:rPr lang="en-US" dirty="0"/>
                <a:t>Dataflow Nodes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8EB687A-85CC-46BF-B0CD-16E4E8617E89}"/>
                </a:ext>
              </a:extLst>
            </p:cNvPr>
            <p:cNvSpPr txBox="1"/>
            <p:nvPr/>
          </p:nvSpPr>
          <p:spPr>
            <a:xfrm>
              <a:off x="3867865" y="4483232"/>
              <a:ext cx="1893621" cy="731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HPC</a:t>
              </a:r>
              <a:br>
                <a:rPr lang="en-US" dirty="0"/>
              </a:br>
              <a:r>
                <a:rPr lang="en-US" dirty="0"/>
                <a:t>Communication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8903C99-ECFF-4C67-B7F3-639A0412D82C}"/>
              </a:ext>
            </a:extLst>
          </p:cNvPr>
          <p:cNvSpPr txBox="1"/>
          <p:nvPr/>
        </p:nvSpPr>
        <p:spPr>
          <a:xfrm>
            <a:off x="721271" y="173704"/>
            <a:ext cx="513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Coarse Grain Dataflows links jobs in such a pipeline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5D52AD-7D1F-4E92-95D2-CD333F5D3718}"/>
              </a:ext>
            </a:extLst>
          </p:cNvPr>
          <p:cNvSpPr txBox="1"/>
          <p:nvPr/>
        </p:nvSpPr>
        <p:spPr>
          <a:xfrm>
            <a:off x="1014938" y="540083"/>
            <a:ext cx="177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preparation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E1A394-D4EB-4ABC-975A-D3439C20E7D8}"/>
              </a:ext>
            </a:extLst>
          </p:cNvPr>
          <p:cNvGrpSpPr/>
          <p:nvPr/>
        </p:nvGrpSpPr>
        <p:grpSpPr>
          <a:xfrm>
            <a:off x="62738" y="575926"/>
            <a:ext cx="11256142" cy="1023722"/>
            <a:chOff x="82604" y="607824"/>
            <a:chExt cx="11256142" cy="10237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B30F444-8AB8-4A0C-BFBB-4B27A3288AA1}"/>
                </a:ext>
              </a:extLst>
            </p:cNvPr>
            <p:cNvGrpSpPr/>
            <p:nvPr/>
          </p:nvGrpSpPr>
          <p:grpSpPr>
            <a:xfrm>
              <a:off x="82604" y="607824"/>
              <a:ext cx="7821382" cy="1023722"/>
              <a:chOff x="3152320" y="178786"/>
              <a:chExt cx="7821382" cy="102372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6CBE429-89C3-4EAF-AFE7-5D9CE2628C77}"/>
                  </a:ext>
                </a:extLst>
              </p:cNvPr>
              <p:cNvSpPr/>
              <p:nvPr/>
            </p:nvSpPr>
            <p:spPr>
              <a:xfrm>
                <a:off x="315232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5562779-E344-4874-9405-B42969171A3F}"/>
                  </a:ext>
                </a:extLst>
              </p:cNvPr>
              <p:cNvSpPr/>
              <p:nvPr/>
            </p:nvSpPr>
            <p:spPr>
              <a:xfrm>
                <a:off x="655115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CFC8240D-B2DD-43C2-BB13-02072A52E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641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D0116E7-2E71-49C3-A438-E1B0FDBC77BF}"/>
                  </a:ext>
                </a:extLst>
              </p:cNvPr>
              <p:cNvSpPr/>
              <p:nvPr/>
            </p:nvSpPr>
            <p:spPr>
              <a:xfrm>
                <a:off x="994998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A5C43115-F4B5-4FEF-9D76-275DE5153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524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99DD8B-58AE-4916-8658-2C03F823CE25}"/>
                </a:ext>
              </a:extLst>
            </p:cNvPr>
            <p:cNvSpPr/>
            <p:nvPr/>
          </p:nvSpPr>
          <p:spPr>
            <a:xfrm>
              <a:off x="10315024" y="607824"/>
              <a:ext cx="1023722" cy="10237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E3512E8-7B3C-4A0C-846C-4752870AED68}"/>
                </a:ext>
              </a:extLst>
            </p:cNvPr>
            <p:cNvCxnSpPr>
              <a:cxnSpLocks/>
            </p:cNvCxnSpPr>
            <p:nvPr/>
          </p:nvCxnSpPr>
          <p:spPr>
            <a:xfrm>
              <a:off x="7960652" y="1119685"/>
              <a:ext cx="235437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80504D5-B671-43D6-BAA1-DFE141401968}"/>
              </a:ext>
            </a:extLst>
          </p:cNvPr>
          <p:cNvSpPr txBox="1"/>
          <p:nvPr/>
        </p:nvSpPr>
        <p:spPr>
          <a:xfrm>
            <a:off x="4467051" y="552615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32C084-036E-4427-96A8-6D5C6BC3EBBA}"/>
              </a:ext>
            </a:extLst>
          </p:cNvPr>
          <p:cNvSpPr txBox="1"/>
          <p:nvPr/>
        </p:nvSpPr>
        <p:spPr>
          <a:xfrm>
            <a:off x="7892751" y="335101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</a:t>
            </a:r>
          </a:p>
          <a:p>
            <a:r>
              <a:rPr lang="en-US" dirty="0"/>
              <a:t>Reduction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B6A9BB-15D8-47A9-A49D-4A7957C6C21B}"/>
              </a:ext>
            </a:extLst>
          </p:cNvPr>
          <p:cNvSpPr txBox="1"/>
          <p:nvPr/>
        </p:nvSpPr>
        <p:spPr>
          <a:xfrm>
            <a:off x="10310302" y="211362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3E2FD4-41FF-4BA2-9C6F-F2308EC898AB}"/>
              </a:ext>
            </a:extLst>
          </p:cNvPr>
          <p:cNvSpPr txBox="1"/>
          <p:nvPr/>
        </p:nvSpPr>
        <p:spPr>
          <a:xfrm>
            <a:off x="101304" y="1713847"/>
            <a:ext cx="223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internally to each job you can also elegantly express algorithm as dataflow but with more stringent performance constraints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A7EBA40-619C-4BD1-9C7D-6A54924F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263">
            <a:off x="3437532" y="1704294"/>
            <a:ext cx="902224" cy="9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0D78EA15-DEF7-41C6-ACFE-92FC705F386B}"/>
              </a:ext>
            </a:extLst>
          </p:cNvPr>
          <p:cNvSpPr txBox="1">
            <a:spLocks/>
          </p:cNvSpPr>
          <p:nvPr/>
        </p:nvSpPr>
        <p:spPr>
          <a:xfrm>
            <a:off x="7030840" y="2369513"/>
            <a:ext cx="4880675" cy="25224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  <a:br>
              <a:rPr lang="en-US" dirty="0"/>
            </a:br>
            <a:endParaRPr lang="en-US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FD1DEC-D102-497E-BB6E-C60F54779EB3}"/>
              </a:ext>
            </a:extLst>
          </p:cNvPr>
          <p:cNvCxnSpPr>
            <a:cxnSpLocks/>
          </p:cNvCxnSpPr>
          <p:nvPr/>
        </p:nvCxnSpPr>
        <p:spPr>
          <a:xfrm>
            <a:off x="6320433" y="3429000"/>
            <a:ext cx="0" cy="8502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A8AFFC1-55D7-4FD4-A596-33EC026164F7}"/>
              </a:ext>
            </a:extLst>
          </p:cNvPr>
          <p:cNvCxnSpPr>
            <a:cxnSpLocks/>
          </p:cNvCxnSpPr>
          <p:nvPr/>
        </p:nvCxnSpPr>
        <p:spPr>
          <a:xfrm>
            <a:off x="6285596" y="4306929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EE7F63D-FF7D-440E-9EB6-4D417C5429B0}"/>
              </a:ext>
            </a:extLst>
          </p:cNvPr>
          <p:cNvCxnSpPr>
            <a:cxnSpLocks/>
          </p:cNvCxnSpPr>
          <p:nvPr/>
        </p:nvCxnSpPr>
        <p:spPr>
          <a:xfrm>
            <a:off x="6325011" y="3429000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9D91A02-AF24-490A-8689-B857A6512AC6}"/>
              </a:ext>
            </a:extLst>
          </p:cNvPr>
          <p:cNvSpPr txBox="1"/>
          <p:nvPr/>
        </p:nvSpPr>
        <p:spPr>
          <a:xfrm>
            <a:off x="6086387" y="4376864"/>
            <a:ext cx="10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Iterate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2342FE-7AE4-4FB0-A182-9EA1FB25AD5D}"/>
              </a:ext>
            </a:extLst>
          </p:cNvPr>
          <p:cNvSpPr txBox="1"/>
          <p:nvPr/>
        </p:nvSpPr>
        <p:spPr>
          <a:xfrm>
            <a:off x="5786650" y="1970740"/>
            <a:ext cx="479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Corresponding to classic Spark K-means Dataflow</a:t>
            </a:r>
          </a:p>
        </p:txBody>
      </p:sp>
    </p:spTree>
    <p:extLst>
      <p:ext uri="{BB962C8B-B14F-4D97-AF65-F5344CB8AC3E}">
        <p14:creationId xmlns:p14="http://schemas.microsoft.com/office/powerpoint/2010/main" val="368695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77793"/>
            <a:ext cx="12191999" cy="557855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Supercomputers </a:t>
            </a:r>
            <a:r>
              <a:rPr lang="en-US" dirty="0"/>
              <a:t>will be essential for large simulations and will run other applications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HPC Clouds </a:t>
            </a:r>
            <a:r>
              <a:rPr lang="en-US" dirty="0"/>
              <a:t>or </a:t>
            </a:r>
            <a:r>
              <a:rPr lang="en-US" b="1" dirty="0"/>
              <a:t>Next-Generation Commodity Systems </a:t>
            </a:r>
            <a:r>
              <a:rPr lang="en-US" dirty="0"/>
              <a:t>will be a dominant force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Merge </a:t>
            </a:r>
            <a:r>
              <a:rPr lang="en-US" sz="2800" b="1" dirty="0">
                <a:solidFill>
                  <a:srgbClr val="FF0000"/>
                </a:solidFill>
              </a:rPr>
              <a:t>Cloud HPC </a:t>
            </a:r>
            <a:r>
              <a:rPr lang="en-US" sz="2800" dirty="0"/>
              <a:t>and (support of)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Edge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Federated Clouds running in multiple giant datacenters offering all types of 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Distributed data sources associated with device and Fog processing resources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Server-hidden computing </a:t>
            </a:r>
            <a:r>
              <a:rPr lang="en-US" sz="2800" dirty="0"/>
              <a:t>and </a:t>
            </a:r>
            <a:r>
              <a:rPr lang="en-US" sz="2800" b="1" dirty="0"/>
              <a:t>Function as a Service </a:t>
            </a:r>
            <a:r>
              <a:rPr lang="en-US" sz="2800" b="1" dirty="0" err="1"/>
              <a:t>FaaS</a:t>
            </a:r>
            <a:r>
              <a:rPr lang="en-US" sz="2800" b="1" dirty="0"/>
              <a:t> </a:t>
            </a:r>
            <a:r>
              <a:rPr lang="en-US" sz="2800" dirty="0"/>
              <a:t>for user pleasure </a:t>
            </a:r>
            <a:br>
              <a:rPr lang="en-US" sz="2800" dirty="0"/>
            </a:br>
            <a:r>
              <a:rPr lang="en-US" sz="2800" dirty="0"/>
              <a:t>“No server is easier to manage than no server”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Support a </a:t>
            </a:r>
            <a:r>
              <a:rPr lang="en-US" sz="2800" b="1" dirty="0">
                <a:solidFill>
                  <a:srgbClr val="FF0000"/>
                </a:solidFill>
              </a:rPr>
              <a:t>distributed event-driven </a:t>
            </a:r>
            <a:r>
              <a:rPr lang="en-US" sz="2800" b="1" dirty="0" err="1">
                <a:solidFill>
                  <a:srgbClr val="FF0000"/>
                </a:solidFill>
              </a:rPr>
              <a:t>serverless</a:t>
            </a:r>
            <a:r>
              <a:rPr lang="en-US" sz="2800" b="1" dirty="0">
                <a:solidFill>
                  <a:srgbClr val="FF0000"/>
                </a:solidFill>
              </a:rPr>
              <a:t> dataflow computing model </a:t>
            </a:r>
            <a:r>
              <a:rPr lang="en-US" sz="2800" b="1" dirty="0"/>
              <a:t>covering </a:t>
            </a:r>
            <a:r>
              <a:rPr lang="en-US" sz="2800" b="1" dirty="0">
                <a:solidFill>
                  <a:srgbClr val="FF0000"/>
                </a:solidFill>
              </a:rPr>
              <a:t>batch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streaming</a:t>
            </a:r>
            <a:r>
              <a:rPr lang="en-US" sz="2800" b="1" dirty="0"/>
              <a:t> data as </a:t>
            </a:r>
            <a:r>
              <a:rPr lang="en-US" sz="2800" b="1" dirty="0">
                <a:solidFill>
                  <a:srgbClr val="FF0000"/>
                </a:solidFill>
              </a:rPr>
              <a:t>HPC-</a:t>
            </a:r>
            <a:r>
              <a:rPr lang="en-US" sz="2800" b="1" dirty="0" err="1">
                <a:solidFill>
                  <a:srgbClr val="FF0000"/>
                </a:solidFill>
              </a:rPr>
              <a:t>FaaS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/>
              <a:t>Needing parallel and distributed (Grid) computing ideas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Span </a:t>
            </a:r>
            <a:r>
              <a:rPr lang="en-US" sz="2800" b="1" dirty="0"/>
              <a:t>Pleasingly Parallel </a:t>
            </a:r>
            <a:r>
              <a:rPr lang="en-US" sz="2800" dirty="0"/>
              <a:t>to </a:t>
            </a:r>
            <a:r>
              <a:rPr lang="en-US" sz="2800" b="1" dirty="0"/>
              <a:t>Data management </a:t>
            </a:r>
            <a:r>
              <a:rPr lang="en-US" sz="2800" dirty="0"/>
              <a:t>to </a:t>
            </a:r>
            <a:r>
              <a:rPr lang="en-US" sz="2800" b="1" dirty="0"/>
              <a:t>Global Machine Learning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6296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Predictions/Assumptions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B48F91-7739-4A5A-ABEC-33E0EB7F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8B0A-E4CA-4EF2-8592-8AAFAD6CD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3624B-75D1-466A-BFAD-CEDBED4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9995-5287-4F32-B366-79239033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NiFi</a:t>
            </a:r>
            <a:r>
              <a:rPr lang="en-US" b="1" dirty="0">
                <a:latin typeface="+mn-lt"/>
              </a:rPr>
              <a:t> Workflow</a:t>
            </a:r>
          </a:p>
        </p:txBody>
      </p:sp>
      <p:pic>
        <p:nvPicPr>
          <p:cNvPr id="1026" name="Picture 2" descr="Figure 1: NiFi DataFlow showing PutESP and ListenESP processors">
            <a:extLst>
              <a:ext uri="{FF2B5EF4-FFF2-40B4-BE49-F238E27FC236}">
                <a16:creationId xmlns:a16="http://schemas.microsoft.com/office/drawing/2014/main" id="{F3889281-FE4F-4B35-8505-FA420B95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10"/>
            <a:ext cx="12192000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140B0-1A65-4EE1-BBDE-2B471F21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4E8-F826-4BA0-BAC2-09C02DBDB5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685B-3BB4-4F1C-BD44-0CEA978B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61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7789" r="50492" b="4412"/>
          <a:stretch/>
        </p:blipFill>
        <p:spPr>
          <a:xfrm>
            <a:off x="1733493" y="0"/>
            <a:ext cx="103498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519" y="0"/>
            <a:ext cx="6483730" cy="931653"/>
          </a:xfrm>
        </p:spPr>
        <p:txBody>
          <a:bodyPr/>
          <a:lstStyle/>
          <a:p>
            <a:r>
              <a:rPr lang="en-US" b="1" dirty="0" err="1"/>
              <a:t>Flink</a:t>
            </a:r>
            <a:r>
              <a:rPr lang="en-US" b="1" dirty="0"/>
              <a:t> MDS Dataflow Graph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98E58-F951-4531-9482-2A135C9F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2773" y="6492875"/>
            <a:ext cx="120226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</p:spTree>
    <p:extLst>
      <p:ext uri="{BB962C8B-B14F-4D97-AF65-F5344CB8AC3E}">
        <p14:creationId xmlns:p14="http://schemas.microsoft.com/office/powerpoint/2010/main" val="1291961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603376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Implementing  Twister2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detail 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59" y="4589463"/>
            <a:ext cx="11677973" cy="15001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breaks rule from 2012-2017 of not “competing” with but rather “enhancing” Apache</a:t>
            </a:r>
          </a:p>
          <a:p>
            <a:r>
              <a:rPr lang="en-US" dirty="0">
                <a:solidFill>
                  <a:schemeClr val="tx1"/>
                </a:solidFill>
              </a:rPr>
              <a:t>Look at Communication in detail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3EBFD-E9A8-49FF-BE0D-8478DE4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D9BF-87B8-4AC9-ADC2-13A85434FA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EF53-FF03-4C56-93B0-F3BAF68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73DED5-E86B-4B69-9412-0A97E12E835F}"/>
              </a:ext>
            </a:extLst>
          </p:cNvPr>
          <p:cNvGrpSpPr/>
          <p:nvPr/>
        </p:nvGrpSpPr>
        <p:grpSpPr>
          <a:xfrm>
            <a:off x="1952787" y="200751"/>
            <a:ext cx="7886700" cy="2438400"/>
            <a:chOff x="1952787" y="200751"/>
            <a:chExt cx="7886700" cy="2438400"/>
          </a:xfrm>
        </p:grpSpPr>
        <p:pic>
          <p:nvPicPr>
            <p:cNvPr id="1026" name="Picture 2" descr="http://www.iterativemapreduce.org/images/twister.png">
              <a:extLst>
                <a:ext uri="{FF2B5EF4-FFF2-40B4-BE49-F238E27FC236}">
                  <a16:creationId xmlns:a16="http://schemas.microsoft.com/office/drawing/2014/main" id="{052EA105-5C4A-4F1A-8596-9D5B35B69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87" y="200751"/>
              <a:ext cx="78867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54DF22-3E42-432D-A687-B8D17F57B03C}"/>
                </a:ext>
              </a:extLst>
            </p:cNvPr>
            <p:cNvSpPr/>
            <p:nvPr/>
          </p:nvSpPr>
          <p:spPr>
            <a:xfrm>
              <a:off x="3838526" y="2269819"/>
              <a:ext cx="366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http://www.iterativemapreduce.org/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125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973818"/>
          </a:xfrm>
        </p:spPr>
        <p:txBody>
          <a:bodyPr/>
          <a:lstStyle/>
          <a:p>
            <a:pPr algn="ctr"/>
            <a:r>
              <a:rPr lang="en-US" dirty="0"/>
              <a:t>Twister2 Components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5383"/>
              </p:ext>
            </p:extLst>
          </p:nvPr>
        </p:nvGraphicFramePr>
        <p:xfrm>
          <a:off x="0" y="647910"/>
          <a:ext cx="12105314" cy="5653237"/>
        </p:xfrm>
        <a:graphic>
          <a:graphicData uri="http://schemas.openxmlformats.org/drawingml/2006/table">
            <a:tbl>
              <a:tblPr/>
              <a:tblGrid>
                <a:gridCol w="2003450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178837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69735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653292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938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Comments: User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632828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Specification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Points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and Configuration Management; Program, Data and Message Level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execution mode; save and reset state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797323"/>
                  </a:ext>
                </a:extLst>
              </a:tr>
              <a:tr h="646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Semantics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of Resources to Bolts/Maps in Containers, Processes, Threads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systems make different choices - why?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986233"/>
                  </a:ext>
                </a:extLst>
              </a:tr>
              <a:tr h="372370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 Computing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Flink Hadoop Pregel MPI modes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Computes Rule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30476"/>
                  </a:ext>
                </a:extLst>
              </a:tr>
              <a:tr h="566916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Submission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(Dynamic/Static) Resource Allocation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Plugins for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Slurm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Yarn, Mesos, Marathon, Aurora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API (e.g. Python) for Job Management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41165"/>
                  </a:ext>
                </a:extLst>
              </a:tr>
              <a:tr h="561663"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System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migration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of tasks and migrating tasks for better resource utilization 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Task-based programming with Dynamic or Static Graph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accelerators (CUDA,KNL)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740383"/>
                  </a:ext>
                </a:extLst>
              </a:tr>
              <a:tr h="413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Elasticity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OpenWhisk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580037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and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OpenWhisk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Kafka/RabbitMQ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52298"/>
                  </a:ext>
                </a:extLst>
              </a:tr>
              <a:tr h="308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Execution 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Process, Threads, Queues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368275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Scheduling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Scheduling, Static Scheduling,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Pluggable Scheduling Algorithms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55026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Graph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Graph, Dynamic Graph Generation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6708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86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899235"/>
          </a:xfrm>
        </p:spPr>
        <p:txBody>
          <a:bodyPr/>
          <a:lstStyle/>
          <a:p>
            <a:pPr algn="ctr"/>
            <a:r>
              <a:rPr lang="en-US" dirty="0"/>
              <a:t>Twister2 Components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34963"/>
              </p:ext>
            </p:extLst>
          </p:nvPr>
        </p:nvGraphicFramePr>
        <p:xfrm>
          <a:off x="0" y="605481"/>
          <a:ext cx="12192001" cy="5581345"/>
        </p:xfrm>
        <a:graphic>
          <a:graphicData uri="http://schemas.openxmlformats.org/drawingml/2006/table">
            <a:tbl>
              <a:tblPr/>
              <a:tblGrid>
                <a:gridCol w="1860115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228450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08147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895289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043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578376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API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user level and could map to multiple communication systems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7282"/>
                  </a:ext>
                </a:extLst>
              </a:tr>
              <a:tr h="887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Dataflow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Fine-Grain Twister2 Dataflow communications: MPI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and RMA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grain Dataflow from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NiFi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Kepler?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data pipelines;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new Dataflow communication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API and library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60825"/>
                  </a:ext>
                </a:extLst>
              </a:tr>
              <a:tr h="576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Map-Collective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MPI, Harp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MPI Point to Point and Collective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130236"/>
                  </a:ext>
                </a:extLst>
              </a:tr>
              <a:tr h="347846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Access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Static (Batch) Data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Systems, NoSQL, SQL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API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388834"/>
                  </a:ext>
                </a:extLst>
              </a:tr>
              <a:tr h="34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Data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Message Brokers, Spouts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1497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Management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Distributed Data Set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Relaxed Distributed Shared Memory(immutable data),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Mutable Distributed Data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Transformation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RDD, Heron Streamlet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38564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 Tolerance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Pointing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Upstream (streaming) backup; Lightweight; Coordination Points; Spark/Flink, MPI and Heron models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Streaming and batch cases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distinct; 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272695"/>
                  </a:ext>
                </a:extLst>
              </a:tr>
              <a:tr h="5767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Storage, Messaging, execution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5494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1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102"/>
            <a:ext cx="10515600" cy="101877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Scheduling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27" y="973394"/>
            <a:ext cx="11893054" cy="5086443"/>
          </a:xfrm>
        </p:spPr>
        <p:txBody>
          <a:bodyPr>
            <a:normAutofit/>
          </a:bodyPr>
          <a:lstStyle/>
          <a:p>
            <a:r>
              <a:rPr lang="en-US" sz="3600" b="1" dirty="0"/>
              <a:t>Scheduling</a:t>
            </a:r>
            <a:r>
              <a:rPr lang="en-US" sz="3600" dirty="0"/>
              <a:t> is one key area where dataflow systems differ</a:t>
            </a:r>
          </a:p>
          <a:p>
            <a:pPr lvl="1"/>
            <a:r>
              <a:rPr lang="en-US" sz="3200" dirty="0"/>
              <a:t>Dynamic Scheduling (Spark)</a:t>
            </a:r>
          </a:p>
          <a:p>
            <a:pPr lvl="2"/>
            <a:r>
              <a:rPr lang="en-US" sz="2800" dirty="0"/>
              <a:t>Fine grain control of dataflow graph</a:t>
            </a:r>
          </a:p>
          <a:p>
            <a:pPr lvl="2"/>
            <a:r>
              <a:rPr lang="en-US" sz="2800" dirty="0"/>
              <a:t>Graph cannot be optimized</a:t>
            </a:r>
          </a:p>
          <a:p>
            <a:pPr lvl="1"/>
            <a:r>
              <a:rPr lang="en-US" sz="3200" dirty="0"/>
              <a:t>Static Scheduling (Flink)</a:t>
            </a:r>
          </a:p>
          <a:p>
            <a:pPr lvl="2"/>
            <a:r>
              <a:rPr lang="en-US" sz="2800" dirty="0"/>
              <a:t>Less control of the dataflow graph</a:t>
            </a:r>
          </a:p>
          <a:p>
            <a:pPr lvl="2"/>
            <a:r>
              <a:rPr lang="en-US" sz="2800" dirty="0"/>
              <a:t>Graph can be optimized</a:t>
            </a:r>
          </a:p>
          <a:p>
            <a:pPr lvl="2"/>
            <a:endParaRPr lang="en-US" sz="2800" dirty="0"/>
          </a:p>
          <a:p>
            <a:r>
              <a:rPr lang="en-US" sz="3600" dirty="0"/>
              <a:t>Twister2 will allow either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33069-0120-4F79-A5EF-883CB6C0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B6A2-473B-4EA1-902C-10CE9A5497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BBFF8-71B4-437D-9BB6-11A1B4A6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6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AF3E-776A-4ED9-A4CD-227DC075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28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Communication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7369-0EE7-4C45-8B74-98E8E245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5" y="751602"/>
            <a:ext cx="11747574" cy="560474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MPI Characteristics: </a:t>
            </a:r>
            <a:r>
              <a:rPr lang="en-US" dirty="0"/>
              <a:t>Tightly synchronized applications</a:t>
            </a:r>
          </a:p>
          <a:p>
            <a:pPr lvl="1"/>
            <a:r>
              <a:rPr lang="en-US" dirty="0"/>
              <a:t>Efficient communications (µs latency) with use of advanced hardware </a:t>
            </a:r>
          </a:p>
          <a:p>
            <a:pPr lvl="1"/>
            <a:r>
              <a:rPr lang="en-US" dirty="0"/>
              <a:t>In place communications and computations (Process scope for  state)</a:t>
            </a:r>
          </a:p>
          <a:p>
            <a:r>
              <a:rPr lang="en-US" b="1" dirty="0"/>
              <a:t>Basic dataflow: </a:t>
            </a:r>
            <a:r>
              <a:rPr lang="en-US" dirty="0"/>
              <a:t>Model a computation as a graph</a:t>
            </a:r>
          </a:p>
          <a:p>
            <a:pPr lvl="1"/>
            <a:r>
              <a:rPr lang="en-US" dirty="0"/>
              <a:t>Nodes do computations with Task as computations and </a:t>
            </a:r>
            <a:br>
              <a:rPr lang="en-US" dirty="0"/>
            </a:br>
            <a:r>
              <a:rPr lang="en-US" dirty="0"/>
              <a:t>edges are asynchronous  communications</a:t>
            </a:r>
          </a:p>
          <a:p>
            <a:pPr lvl="1"/>
            <a:r>
              <a:rPr lang="en-US" dirty="0"/>
              <a:t>A computation is activated when its input data dependencies</a:t>
            </a:r>
            <a:br>
              <a:rPr lang="en-US" dirty="0"/>
            </a:br>
            <a:r>
              <a:rPr lang="en-US" dirty="0"/>
              <a:t> are satisfied</a:t>
            </a:r>
          </a:p>
          <a:p>
            <a:r>
              <a:rPr lang="en-US" b="1" dirty="0"/>
              <a:t>Streaming dataflow: Pub-Sub </a:t>
            </a:r>
            <a:r>
              <a:rPr lang="en-US" dirty="0"/>
              <a:t>with data partitioned into streams</a:t>
            </a:r>
          </a:p>
          <a:p>
            <a:pPr lvl="1"/>
            <a:r>
              <a:rPr lang="en-US" dirty="0"/>
              <a:t>Streams are unbounded, ordered data tuples</a:t>
            </a:r>
          </a:p>
          <a:p>
            <a:pPr lvl="1"/>
            <a:r>
              <a:rPr lang="en-US" dirty="0"/>
              <a:t>Order of events important and group data into time windows</a:t>
            </a:r>
          </a:p>
          <a:p>
            <a:r>
              <a:rPr lang="en-US" b="1" dirty="0"/>
              <a:t>Machine Learning dataflow: </a:t>
            </a:r>
            <a:r>
              <a:rPr lang="en-US" dirty="0"/>
              <a:t>Iterative computations and keep track of state</a:t>
            </a:r>
          </a:p>
          <a:p>
            <a:pPr lvl="1"/>
            <a:r>
              <a:rPr lang="en-US" dirty="0"/>
              <a:t>There is both Model and Data, but only communicate the model</a:t>
            </a:r>
          </a:p>
          <a:p>
            <a:pPr lvl="1"/>
            <a:r>
              <a:rPr lang="en-US" dirty="0"/>
              <a:t>Collective communication operations such as </a:t>
            </a:r>
            <a:r>
              <a:rPr lang="en-US" dirty="0" err="1"/>
              <a:t>AllReduce</a:t>
            </a:r>
            <a:r>
              <a:rPr lang="en-US" dirty="0"/>
              <a:t> </a:t>
            </a:r>
            <a:r>
              <a:rPr lang="en-US" dirty="0" err="1"/>
              <a:t>AllGather</a:t>
            </a:r>
            <a:r>
              <a:rPr lang="en-US" dirty="0"/>
              <a:t> (no differential operators in Big Data problems)</a:t>
            </a:r>
          </a:p>
          <a:p>
            <a:pPr lvl="1"/>
            <a:r>
              <a:rPr lang="en-US" dirty="0"/>
              <a:t>Can use in-place MPI style communication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4F9FE4-E43F-4496-B830-80313DED5C9B}"/>
              </a:ext>
            </a:extLst>
          </p:cNvPr>
          <p:cNvGrpSpPr/>
          <p:nvPr/>
        </p:nvGrpSpPr>
        <p:grpSpPr>
          <a:xfrm>
            <a:off x="8145651" y="1657943"/>
            <a:ext cx="3905672" cy="1834714"/>
            <a:chOff x="8142301" y="892280"/>
            <a:chExt cx="3905672" cy="1834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A4A876-11D0-419B-9CCF-A1642F469BBC}"/>
                </a:ext>
              </a:extLst>
            </p:cNvPr>
            <p:cNvGrpSpPr/>
            <p:nvPr/>
          </p:nvGrpSpPr>
          <p:grpSpPr>
            <a:xfrm>
              <a:off x="8142301" y="892280"/>
              <a:ext cx="3679798" cy="1834714"/>
              <a:chOff x="2289697" y="2647765"/>
              <a:chExt cx="3679798" cy="183471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093281B-5E32-4839-9CDE-0269D78A2D8E}"/>
                  </a:ext>
                </a:extLst>
              </p:cNvPr>
              <p:cNvGrpSpPr/>
              <p:nvPr/>
            </p:nvGrpSpPr>
            <p:grpSpPr>
              <a:xfrm>
                <a:off x="2289698" y="2870446"/>
                <a:ext cx="3679797" cy="859655"/>
                <a:chOff x="2289698" y="1324252"/>
                <a:chExt cx="3679797" cy="859655"/>
              </a:xfrm>
            </p:grpSpPr>
            <p:sp>
              <p:nvSpPr>
                <p:cNvPr id="18" name="Rounded Rectangle 24">
                  <a:extLst>
                    <a:ext uri="{FF2B5EF4-FFF2-40B4-BE49-F238E27FC236}">
                      <a16:creationId xmlns:a16="http://schemas.microsoft.com/office/drawing/2014/main" id="{934AA500-9FDD-4294-BA5D-DEE65BBB0454}"/>
                    </a:ext>
                  </a:extLst>
                </p:cNvPr>
                <p:cNvSpPr/>
                <p:nvPr/>
              </p:nvSpPr>
              <p:spPr>
                <a:xfrm>
                  <a:off x="2689194" y="1324252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</a:p>
              </p:txBody>
            </p:sp>
            <p:sp>
              <p:nvSpPr>
                <p:cNvPr id="19" name="Rounded Rectangle 25">
                  <a:extLst>
                    <a:ext uri="{FF2B5EF4-FFF2-40B4-BE49-F238E27FC236}">
                      <a16:creationId xmlns:a16="http://schemas.microsoft.com/office/drawing/2014/main" id="{644605A2-9505-4539-9811-BEAB0BAFF14F}"/>
                    </a:ext>
                  </a:extLst>
                </p:cNvPr>
                <p:cNvSpPr/>
                <p:nvPr/>
              </p:nvSpPr>
              <p:spPr>
                <a:xfrm>
                  <a:off x="3783368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</a:t>
                  </a:r>
                </a:p>
              </p:txBody>
            </p:sp>
            <p:sp>
              <p:nvSpPr>
                <p:cNvPr id="20" name="Rounded Rectangle 26">
                  <a:extLst>
                    <a:ext uri="{FF2B5EF4-FFF2-40B4-BE49-F238E27FC236}">
                      <a16:creationId xmlns:a16="http://schemas.microsoft.com/office/drawing/2014/main" id="{88C3AEAD-D8E4-4861-A75F-94356737AEB7}"/>
                    </a:ext>
                  </a:extLst>
                </p:cNvPr>
                <p:cNvSpPr/>
                <p:nvPr/>
              </p:nvSpPr>
              <p:spPr>
                <a:xfrm>
                  <a:off x="4877542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C92C765-5D9D-4FAB-B6D3-37AAEE9AD08D}"/>
                    </a:ext>
                  </a:extLst>
                </p:cNvPr>
                <p:cNvCxnSpPr>
                  <a:stCxn id="18" idx="3"/>
                  <a:endCxn id="19" idx="1"/>
                </p:cNvCxnSpPr>
                <p:nvPr/>
              </p:nvCxnSpPr>
              <p:spPr>
                <a:xfrm>
                  <a:off x="3381652" y="1510683"/>
                  <a:ext cx="401716" cy="4867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E751238A-0718-471A-811A-DE0915C92A7E}"/>
                    </a:ext>
                  </a:extLst>
                </p:cNvPr>
                <p:cNvCxnSpPr>
                  <a:stCxn id="19" idx="3"/>
                  <a:endCxn id="20" idx="1"/>
                </p:cNvCxnSpPr>
                <p:nvPr/>
              </p:nvCxnSpPr>
              <p:spPr>
                <a:xfrm>
                  <a:off x="4475826" y="1997476"/>
                  <a:ext cx="40171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B6E7D0A-2732-40BE-97C3-4742E8C9489F}"/>
                    </a:ext>
                  </a:extLst>
                </p:cNvPr>
                <p:cNvCxnSpPr/>
                <p:nvPr/>
              </p:nvCxnSpPr>
              <p:spPr>
                <a:xfrm>
                  <a:off x="2289698" y="1503285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C1172E7-8D94-47CF-94F0-88265FB63EEE}"/>
                    </a:ext>
                  </a:extLst>
                </p:cNvPr>
                <p:cNvCxnSpPr/>
                <p:nvPr/>
              </p:nvCxnSpPr>
              <p:spPr>
                <a:xfrm>
                  <a:off x="5570000" y="1997476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id="{FCAB2942-BF47-4F10-8572-296656CAAD89}"/>
                  </a:ext>
                </a:extLst>
              </p:cNvPr>
              <p:cNvSpPr/>
              <p:nvPr/>
            </p:nvSpPr>
            <p:spPr>
              <a:xfrm>
                <a:off x="2689194" y="3730100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  <p:sp>
            <p:nvSpPr>
              <p:cNvPr id="8" name="Rounded Rectangle 14">
                <a:extLst>
                  <a:ext uri="{FF2B5EF4-FFF2-40B4-BE49-F238E27FC236}">
                    <a16:creationId xmlns:a16="http://schemas.microsoft.com/office/drawing/2014/main" id="{E4FA497F-7649-4A3E-8313-02CC4687F98A}"/>
                  </a:ext>
                </a:extLst>
              </p:cNvPr>
              <p:cNvSpPr/>
              <p:nvPr/>
            </p:nvSpPr>
            <p:spPr>
              <a:xfrm>
                <a:off x="3783368" y="2647765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sp>
            <p:nvSpPr>
              <p:cNvPr id="9" name="Rounded Rectangle 15">
                <a:extLst>
                  <a:ext uri="{FF2B5EF4-FFF2-40B4-BE49-F238E27FC236}">
                    <a16:creationId xmlns:a16="http://schemas.microsoft.com/office/drawing/2014/main" id="{79A0288C-B427-48AE-8FB1-766A5F787D45}"/>
                  </a:ext>
                </a:extLst>
              </p:cNvPr>
              <p:cNvSpPr/>
              <p:nvPr/>
            </p:nvSpPr>
            <p:spPr>
              <a:xfrm>
                <a:off x="3783368" y="4109617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39834C1-15A8-4A44-8F16-A3AFE9DD533E}"/>
                  </a:ext>
                </a:extLst>
              </p:cNvPr>
              <p:cNvCxnSpPr/>
              <p:nvPr/>
            </p:nvCxnSpPr>
            <p:spPr>
              <a:xfrm>
                <a:off x="2289697" y="3916531"/>
                <a:ext cx="3994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484747-9D60-41C2-9B3C-07689357A382}"/>
                  </a:ext>
                </a:extLst>
              </p:cNvPr>
              <p:cNvCxnSpPr>
                <a:stCxn id="18" idx="3"/>
                <a:endCxn id="8" idx="1"/>
              </p:cNvCxnSpPr>
              <p:nvPr/>
            </p:nvCxnSpPr>
            <p:spPr>
              <a:xfrm flipV="1">
                <a:off x="3381652" y="2834196"/>
                <a:ext cx="401716" cy="222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DA10452-41C6-4632-BB92-574C923978B1}"/>
                  </a:ext>
                </a:extLst>
              </p:cNvPr>
              <p:cNvCxnSpPr>
                <a:stCxn id="18" idx="3"/>
                <a:endCxn id="9" idx="1"/>
              </p:cNvCxnSpPr>
              <p:nvPr/>
            </p:nvCxnSpPr>
            <p:spPr>
              <a:xfrm>
                <a:off x="3381652" y="3056877"/>
                <a:ext cx="401716" cy="12391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7FD9C56-AE25-465F-ACF6-41625B6826AD}"/>
                  </a:ext>
                </a:extLst>
              </p:cNvPr>
              <p:cNvCxnSpPr>
                <a:stCxn id="7" idx="3"/>
                <a:endCxn id="9" idx="1"/>
              </p:cNvCxnSpPr>
              <p:nvPr/>
            </p:nvCxnSpPr>
            <p:spPr>
              <a:xfrm>
                <a:off x="3381652" y="3916531"/>
                <a:ext cx="401716" cy="379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CF0C8E9-00BD-4445-A43E-7416E5EC149F}"/>
                  </a:ext>
                </a:extLst>
              </p:cNvPr>
              <p:cNvCxnSpPr>
                <a:stCxn id="7" idx="3"/>
                <a:endCxn id="19" idx="1"/>
              </p:cNvCxnSpPr>
              <p:nvPr/>
            </p:nvCxnSpPr>
            <p:spPr>
              <a:xfrm flipV="1">
                <a:off x="3381652" y="3543670"/>
                <a:ext cx="401716" cy="3728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E5ED828-1DA1-4316-920C-16DCD378AEFD}"/>
                  </a:ext>
                </a:extLst>
              </p:cNvPr>
              <p:cNvCxnSpPr>
                <a:stCxn id="7" idx="3"/>
                <a:endCxn id="8" idx="1"/>
              </p:cNvCxnSpPr>
              <p:nvPr/>
            </p:nvCxnSpPr>
            <p:spPr>
              <a:xfrm flipV="1">
                <a:off x="3381652" y="2834196"/>
                <a:ext cx="401716" cy="1082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0BA6D83-4690-4011-AD17-39AA7E258402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4483963" y="2844553"/>
                <a:ext cx="393579" cy="699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2A1CD7E-CF93-43CA-8675-708C1371B18C}"/>
                  </a:ext>
                </a:extLst>
              </p:cNvPr>
              <p:cNvCxnSpPr>
                <a:stCxn id="9" idx="3"/>
                <a:endCxn id="20" idx="1"/>
              </p:cNvCxnSpPr>
              <p:nvPr/>
            </p:nvCxnSpPr>
            <p:spPr>
              <a:xfrm flipV="1">
                <a:off x="4475826" y="3543670"/>
                <a:ext cx="401716" cy="752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BCE14B-955C-4990-9787-6C472467FA6F}"/>
                </a:ext>
              </a:extLst>
            </p:cNvPr>
            <p:cNvSpPr txBox="1"/>
            <p:nvPr/>
          </p:nvSpPr>
          <p:spPr>
            <a:xfrm flipH="1">
              <a:off x="10766561" y="2171231"/>
              <a:ext cx="1281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Dataflow</a:t>
              </a:r>
            </a:p>
          </p:txBody>
        </p:sp>
      </p:grp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32E4A769-C7B8-4074-8E2A-37B2DB8C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57D1-67A1-4FE7-BCE6-4FCAC91448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D0CFBEE-C451-4517-8B78-0CC0B5E7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0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E3EF-B262-4D75-A72C-5C13A48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74962"/>
            <a:ext cx="5850294" cy="112633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Mahout and SPIDAL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61B9-CC3C-4FF5-9158-30DECB8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911225"/>
            <a:ext cx="5943600" cy="5200326"/>
          </a:xfrm>
        </p:spPr>
        <p:txBody>
          <a:bodyPr>
            <a:normAutofit/>
          </a:bodyPr>
          <a:lstStyle/>
          <a:p>
            <a:r>
              <a:rPr lang="en-US" dirty="0"/>
              <a:t>Mahout was Hadoop machine learning library but largely abandoned as Spark outperformed Hadoop</a:t>
            </a:r>
          </a:p>
          <a:p>
            <a:r>
              <a:rPr lang="en-US" dirty="0"/>
              <a:t>SPIDAL outperforms Spark </a:t>
            </a:r>
            <a:r>
              <a:rPr lang="en-US" dirty="0" err="1"/>
              <a:t>Mllib</a:t>
            </a:r>
            <a:r>
              <a:rPr lang="en-US" dirty="0"/>
              <a:t> and Flink due to better communication and in-place dataflow.</a:t>
            </a:r>
          </a:p>
          <a:p>
            <a:r>
              <a:rPr lang="en-US" dirty="0"/>
              <a:t>SPIDAL also has community algorithms</a:t>
            </a:r>
          </a:p>
          <a:p>
            <a:pPr lvl="1"/>
            <a:r>
              <a:rPr lang="en-US" dirty="0"/>
              <a:t>Biomolecular Simulation</a:t>
            </a:r>
          </a:p>
          <a:p>
            <a:pPr lvl="1"/>
            <a:r>
              <a:rPr lang="en-US" dirty="0"/>
              <a:t>Graphs for Network Science</a:t>
            </a:r>
          </a:p>
          <a:p>
            <a:pPr lvl="1"/>
            <a:r>
              <a:rPr lang="en-US" dirty="0"/>
              <a:t>Image processing for pathology and polar science</a:t>
            </a:r>
          </a:p>
        </p:txBody>
      </p:sp>
      <p:sp>
        <p:nvSpPr>
          <p:cNvPr id="5" name="AutoShape 2" descr="Inline image 1">
            <a:extLst>
              <a:ext uri="{FF2B5EF4-FFF2-40B4-BE49-F238E27FC236}">
                <a16:creationId xmlns:a16="http://schemas.microsoft.com/office/drawing/2014/main" id="{4C1A3C20-4C3C-402B-B0C6-AB4A39E9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3D3AF-1EBE-46C7-91B3-FFD96598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5" y="0"/>
            <a:ext cx="6304665" cy="6858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0B0B8B0-433D-4393-A2A3-62D0CCF3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316-4351-4B9F-B4F7-EF7DE5AB69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B905C-EF7A-402C-ABF0-0F0F6007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8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57763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+mn-lt"/>
              </a:rPr>
              <a:t>Qiu</a:t>
            </a:r>
            <a:r>
              <a:rPr lang="en-US" sz="3600" b="1" dirty="0">
                <a:latin typeface="+mn-lt"/>
              </a:rPr>
              <a:t>/Fox Core SPIDAL Parallel HPC Library with Collective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94819"/>
            <a:ext cx="5929745" cy="5013254"/>
          </a:xfrm>
          <a:ln w="3810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DA-MDS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b="1" dirty="0">
                <a:solidFill>
                  <a:srgbClr val="C00000"/>
                </a:solidFill>
              </a:rPr>
              <a:t>Directed Force Dimension Reduction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Irregular DAVS Clustering </a:t>
            </a:r>
            <a:r>
              <a:rPr lang="en-US" dirty="0"/>
              <a:t>Partial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b="1" dirty="0">
                <a:solidFill>
                  <a:srgbClr val="C00000"/>
                </a:solidFill>
              </a:rPr>
              <a:t>DA </a:t>
            </a:r>
            <a:r>
              <a:rPr lang="en-US" b="1" dirty="0" err="1">
                <a:solidFill>
                  <a:srgbClr val="C00000"/>
                </a:solidFill>
              </a:rPr>
              <a:t>Semimetric</a:t>
            </a:r>
            <a:r>
              <a:rPr lang="en-US" b="1" dirty="0">
                <a:solidFill>
                  <a:srgbClr val="C00000"/>
                </a:solidFill>
              </a:rPr>
              <a:t> Clustering (Deterministic Annealing) </a:t>
            </a:r>
            <a:r>
              <a:rPr lang="en-US" dirty="0"/>
              <a:t>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b="1" dirty="0">
                <a:solidFill>
                  <a:srgbClr val="C00000"/>
                </a:solidFill>
              </a:rPr>
              <a:t>K-means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AllReduce</a:t>
            </a:r>
            <a:r>
              <a:rPr lang="en-US" dirty="0"/>
              <a:t>, Broadcast,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  <a:p>
            <a:r>
              <a:rPr lang="en-US" b="1" dirty="0">
                <a:solidFill>
                  <a:srgbClr val="C00000"/>
                </a:solidFill>
              </a:rPr>
              <a:t>SVM</a:t>
            </a:r>
            <a:r>
              <a:rPr lang="en-US" dirty="0"/>
              <a:t>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b="1" dirty="0" err="1">
                <a:solidFill>
                  <a:srgbClr val="C00000"/>
                </a:solidFill>
              </a:rPr>
              <a:t>SubGraph</a:t>
            </a:r>
            <a:r>
              <a:rPr lang="en-US" b="1" dirty="0">
                <a:solidFill>
                  <a:srgbClr val="C00000"/>
                </a:solidFill>
              </a:rPr>
              <a:t> Mining</a:t>
            </a:r>
            <a:r>
              <a:rPr lang="en-US" b="1" dirty="0"/>
              <a:t>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Latent Dirichlet Allocation </a:t>
            </a:r>
            <a:r>
              <a:rPr lang="en-US" dirty="0"/>
              <a:t>Rotate,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Matrix Factorization (SGD) </a:t>
            </a:r>
            <a:r>
              <a:rPr lang="en-US" dirty="0"/>
              <a:t>Rotate DAAL</a:t>
            </a:r>
          </a:p>
          <a:p>
            <a:r>
              <a:rPr lang="en-US" b="1" dirty="0">
                <a:solidFill>
                  <a:srgbClr val="C00000"/>
                </a:solidFill>
              </a:rPr>
              <a:t>Recommender System (ALS)</a:t>
            </a:r>
            <a:r>
              <a:rPr lang="en-US" b="1" dirty="0"/>
              <a:t> </a:t>
            </a:r>
            <a:r>
              <a:rPr lang="en-US" dirty="0"/>
              <a:t>Rotate DAAL</a:t>
            </a:r>
          </a:p>
          <a:p>
            <a:r>
              <a:rPr lang="en-US" b="1" dirty="0">
                <a:solidFill>
                  <a:srgbClr val="C00000"/>
                </a:solidFill>
              </a:rPr>
              <a:t>Singular Value Decomposition (SVD)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8"/>
            <a:ext cx="6012873" cy="50891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C00000"/>
                </a:solidFill>
              </a:rPr>
              <a:t>QR Decomposition (QR) </a:t>
            </a:r>
            <a:r>
              <a:rPr lang="en-US" sz="2200" dirty="0"/>
              <a:t>Reduce, Broadcast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Covariance</a:t>
            </a:r>
            <a:r>
              <a:rPr lang="en-US" sz="2200" dirty="0"/>
              <a:t>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Low Order Moments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Naive Bayes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Linear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Ridge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Multi-class Logistic Regression</a:t>
            </a:r>
            <a:r>
              <a:rPr lang="en-US" sz="2200" b="1" dirty="0"/>
              <a:t> </a:t>
            </a:r>
            <a:r>
              <a:rPr lang="en-US" sz="2200" dirty="0"/>
              <a:t>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0" y="5745129"/>
            <a:ext cx="1232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DAAL</a:t>
            </a:r>
            <a:r>
              <a:rPr lang="en-US" sz="2400" dirty="0"/>
              <a:t> implies integrated on node with Intel DAAL Optimized Data Analytics Library (Runs on KNL!)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952D-D169-4C03-B044-0574CAA5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E65B-2818-4739-B781-219290E04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B106D-9F09-410E-BC53-1E10337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9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45A46B-4416-48FC-940C-AFA2EE49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60"/>
            <a:ext cx="12192000" cy="873739"/>
          </a:xfrm>
        </p:spPr>
        <p:txBody>
          <a:bodyPr/>
          <a:lstStyle/>
          <a:p>
            <a:r>
              <a:rPr lang="en-US" dirty="0"/>
              <a:t>Harp Plugin for Hadoop: Important part of Twister2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B6024-75DE-4562-9B09-4C4D8FB17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3" b="-1"/>
          <a:stretch/>
        </p:blipFill>
        <p:spPr>
          <a:xfrm>
            <a:off x="0" y="1256562"/>
            <a:ext cx="12113360" cy="5601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787BA-B391-42BA-8EB1-E2A5745D777A}"/>
              </a:ext>
            </a:extLst>
          </p:cNvPr>
          <p:cNvSpPr txBox="1"/>
          <p:nvPr/>
        </p:nvSpPr>
        <p:spPr>
          <a:xfrm>
            <a:off x="9465469" y="887230"/>
            <a:ext cx="237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Work of Judy </a:t>
            </a:r>
            <a:r>
              <a:rPr lang="en-US" sz="2400" b="1" dirty="0" err="1"/>
              <a:t>Qiu</a:t>
            </a:r>
            <a:endParaRPr lang="en-US" sz="2400" b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6439B-0029-49A5-A2B5-EC0F8C6E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6349-9807-4F75-AF16-D932DCE20F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E09275-6B7B-44F9-87BD-D0C69DB0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5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9361"/>
            <a:ext cx="12192000" cy="5887239"/>
          </a:xfrm>
        </p:spPr>
        <p:txBody>
          <a:bodyPr>
            <a:normAutofit/>
          </a:bodyPr>
          <a:lstStyle/>
          <a:p>
            <a:r>
              <a:rPr lang="en-US" b="1" dirty="0"/>
              <a:t>Use of public clouds increasing rapidly</a:t>
            </a:r>
          </a:p>
          <a:p>
            <a:pPr lvl="1"/>
            <a:r>
              <a:rPr lang="en-US" dirty="0"/>
              <a:t>Clouds becoming diverse with subsystems containing GPU’s, FPGA’s, high performance networks, storage, memory …</a:t>
            </a:r>
          </a:p>
          <a:p>
            <a:r>
              <a:rPr lang="en-US" b="1" dirty="0"/>
              <a:t>Rich software stacks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HPC (High Performance Computing) for Parallel Computing </a:t>
            </a:r>
            <a:r>
              <a:rPr lang="en-US" b="1" dirty="0"/>
              <a:t>less used than(?)</a:t>
            </a:r>
          </a:p>
          <a:p>
            <a:pPr lvl="1"/>
            <a:r>
              <a:rPr lang="en-US" dirty="0"/>
              <a:t>Apache for Big Data Software Stack ABDS including center and edge computing (streaming)</a:t>
            </a:r>
          </a:p>
          <a:p>
            <a:r>
              <a:rPr lang="en-US" dirty="0"/>
              <a:t>Surely </a:t>
            </a:r>
            <a:r>
              <a:rPr lang="en-US" b="1" dirty="0"/>
              <a:t>Big Data </a:t>
            </a:r>
            <a:r>
              <a:rPr lang="en-US" dirty="0"/>
              <a:t>requires </a:t>
            </a:r>
            <a:r>
              <a:rPr lang="en-US" b="1" dirty="0"/>
              <a:t>High Performance Computing</a:t>
            </a:r>
            <a:r>
              <a:rPr lang="en-US" dirty="0"/>
              <a:t>?</a:t>
            </a:r>
          </a:p>
          <a:p>
            <a:r>
              <a:rPr lang="en-US" b="1" dirty="0"/>
              <a:t>Service-oriented Systems, Internet of Things </a:t>
            </a:r>
            <a:r>
              <a:rPr lang="en-US" dirty="0"/>
              <a:t>and </a:t>
            </a:r>
            <a:r>
              <a:rPr lang="en-US" b="1" dirty="0"/>
              <a:t>Edge Computing </a:t>
            </a:r>
            <a:r>
              <a:rPr lang="en-US" dirty="0"/>
              <a:t>growing in importance </a:t>
            </a:r>
          </a:p>
          <a:p>
            <a:r>
              <a:rPr lang="en-US" dirty="0"/>
              <a:t>A lot of</a:t>
            </a:r>
            <a:r>
              <a:rPr lang="en-US" b="1" dirty="0"/>
              <a:t> confusion </a:t>
            </a:r>
            <a:r>
              <a:rPr lang="en-US" dirty="0"/>
              <a:t>coming from </a:t>
            </a:r>
            <a:r>
              <a:rPr lang="en-US" b="1" dirty="0"/>
              <a:t>different communities </a:t>
            </a:r>
            <a:r>
              <a:rPr lang="en-US" dirty="0"/>
              <a:t>(database, distributed, parallel computing, machine learning, computational/data science)  investigating similar ideas with little knowledge exchange and mixed up (unclear)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66" y="-8163"/>
            <a:ext cx="10515600" cy="777774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Background Remarks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158470-9C58-410C-BB22-6450107D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1B8-0F93-4098-8B69-7BBF317A77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33296-2B74-4880-9F95-CB00A000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6483" y="5842795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26333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Map Collective Run time merges MapReduce and HPC</a:t>
            </a:r>
            <a:endParaRPr kumimoji="0" lang="x-none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2A1A8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C0770-D19E-4327-A969-0BC645E6D687}"/>
              </a:ext>
            </a:extLst>
          </p:cNvPr>
          <p:cNvSpPr/>
          <p:nvPr/>
        </p:nvSpPr>
        <p:spPr>
          <a:xfrm>
            <a:off x="6348614" y="2147197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allreduce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CF6F5-3D45-4095-AB71-6580F4AF1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23" y="902641"/>
            <a:ext cx="2853302" cy="1113088"/>
          </a:xfrm>
          <a:prstGeom prst="rect">
            <a:avLst/>
          </a:prstGeom>
          <a:solidFill>
            <a:srgbClr val="263338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24CBF3-3D88-4173-A406-A4767979BD11}"/>
              </a:ext>
            </a:extLst>
          </p:cNvPr>
          <p:cNvSpPr/>
          <p:nvPr/>
        </p:nvSpPr>
        <p:spPr>
          <a:xfrm>
            <a:off x="3346204" y="2135781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reduce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6C9A1-14C7-4489-AC51-1E5827B8D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902641"/>
            <a:ext cx="2701082" cy="1113088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5DB97-7501-4A27-A54B-C8E497201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4" y="902641"/>
            <a:ext cx="2493051" cy="1062389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65504-FD08-4185-AD17-9987BCFCCE47}"/>
              </a:ext>
            </a:extLst>
          </p:cNvPr>
          <p:cNvSpPr/>
          <p:nvPr/>
        </p:nvSpPr>
        <p:spPr>
          <a:xfrm>
            <a:off x="9749825" y="5094649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rotate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596A56-DA0D-406C-8E19-691F854B0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6" y="3123305"/>
            <a:ext cx="2759458" cy="16743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E7F4A9-4158-423B-A97D-9EDE0DA5EF8E}"/>
              </a:ext>
            </a:extLst>
          </p:cNvPr>
          <p:cNvSpPr/>
          <p:nvPr/>
        </p:nvSpPr>
        <p:spPr>
          <a:xfrm>
            <a:off x="5346856" y="5131997"/>
            <a:ext cx="1645920" cy="59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push &amp; pull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B06AB5-8DF0-40F8-961D-6A16248B9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5" y="3154760"/>
            <a:ext cx="2754245" cy="2023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163D0-BDCD-4C2B-81C3-7177CFC0A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14" y="3123304"/>
            <a:ext cx="2740868" cy="2054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6610BC-C160-462C-AC05-EC46767DA0DA}"/>
              </a:ext>
            </a:extLst>
          </p:cNvPr>
          <p:cNvSpPr/>
          <p:nvPr/>
        </p:nvSpPr>
        <p:spPr>
          <a:xfrm>
            <a:off x="9578195" y="2265099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allgather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84C2-CD9E-4F65-B77E-36CCD70093A5}"/>
              </a:ext>
            </a:extLst>
          </p:cNvPr>
          <p:cNvSpPr/>
          <p:nvPr/>
        </p:nvSpPr>
        <p:spPr>
          <a:xfrm>
            <a:off x="551585" y="5117256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regroup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6AB789-B951-4D7D-BE1B-592A02406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3128467"/>
            <a:ext cx="3227886" cy="20385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2CF49D-B9E2-4C93-8E37-1BA326365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96" y="827135"/>
            <a:ext cx="3102718" cy="15943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E7A705-DBCB-4655-BC46-1F316AC29864}"/>
              </a:ext>
            </a:extLst>
          </p:cNvPr>
          <p:cNvSpPr/>
          <p:nvPr/>
        </p:nvSpPr>
        <p:spPr>
          <a:xfrm>
            <a:off x="551585" y="2135782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broadcast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F895A0-C177-47AF-BDBC-98C8B9B8234E}"/>
              </a:ext>
            </a:extLst>
          </p:cNvPr>
          <p:cNvSpPr txBox="1">
            <a:spLocks/>
          </p:cNvSpPr>
          <p:nvPr/>
        </p:nvSpPr>
        <p:spPr>
          <a:xfrm>
            <a:off x="214880" y="48994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 dirty="0" err="1">
                <a:ln>
                  <a:noFill/>
                </a:ln>
                <a:solidFill>
                  <a:srgbClr val="26333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Qiu</a:t>
            </a:r>
            <a:r>
              <a:rPr kumimoji="0" lang="en-US" alt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26333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 MIDAS run time software for Harp</a:t>
            </a:r>
            <a:endParaRPr kumimoji="0" lang="x-none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2A1A8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7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" y="587235"/>
            <a:ext cx="11461897" cy="4157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42C237-CBDB-4B65-8BF5-5393FA175F5E}"/>
              </a:ext>
            </a:extLst>
          </p:cNvPr>
          <p:cNvGrpSpPr/>
          <p:nvPr/>
        </p:nvGrpSpPr>
        <p:grpSpPr>
          <a:xfrm>
            <a:off x="166172" y="4357138"/>
            <a:ext cx="11610639" cy="1569660"/>
            <a:chOff x="184236" y="3879527"/>
            <a:chExt cx="11610639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184236" y="3879527"/>
              <a:ext cx="42555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 million points, 10 thousand centroids, 10 feature dimensions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to 20 nodes of Intel KNL7250 processors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15x speedups over Spark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MLlib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25898" y="3879527"/>
              <a:ext cx="36624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500K or 1 million data points of feature dimension 300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Running on single KNL 7250 (Harp-DAAL) vs. single K80 GPU (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PyTorch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achieves 3x to 6x speedups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7144" y="3879527"/>
              <a:ext cx="39177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Twitter with 44 million vertices, 2 billion edges, subgraph templates of 10 to 12 vertices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 nodes of Intel Xeon E5 2670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2x to 5x speedups over state-of-the-art MPI-Fascia solution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05E2F2-0EF6-4022-8655-9BA08B185A12}"/>
              </a:ext>
            </a:extLst>
          </p:cNvPr>
          <p:cNvSpPr txBox="1"/>
          <p:nvPr/>
        </p:nvSpPr>
        <p:spPr>
          <a:xfrm>
            <a:off x="930303" y="312942"/>
            <a:ext cx="975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Harp v. Spark                                     Harp v. Torch                           Harp v. MPI</a:t>
            </a:r>
          </a:p>
        </p:txBody>
      </p:sp>
    </p:spTree>
    <p:extLst>
      <p:ext uri="{BB962C8B-B14F-4D97-AF65-F5344CB8AC3E}">
        <p14:creationId xmlns:p14="http://schemas.microsoft.com/office/powerpoint/2010/main" val="821976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Implementing  Twister2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detail 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696D0-191B-49B9-82CC-E2E95327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43B8-E3FD-48F0-AEB5-0E5E97679B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D5380-8A74-4909-B6AD-8CC10323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00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71B9-6B3C-44DA-B803-1707CAAA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3" y="86567"/>
            <a:ext cx="11770390" cy="11499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Systems State                               Spark </a:t>
            </a:r>
            <a:r>
              <a:rPr lang="en-US" b="1" dirty="0" err="1">
                <a:latin typeface="+mn-lt"/>
              </a:rPr>
              <a:t>Kmeans</a:t>
            </a:r>
            <a:r>
              <a:rPr lang="en-US" b="1" dirty="0">
                <a:latin typeface="+mn-lt"/>
              </a:rPr>
              <a:t>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45D6-F2F1-4B5B-A45C-08F68F8C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475" y="1404038"/>
            <a:ext cx="4880675" cy="4351338"/>
          </a:xfrm>
        </p:spPr>
        <p:txBody>
          <a:bodyPr>
            <a:normAutofit/>
          </a:bodyPr>
          <a:lstStyle/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6258C6-27F5-4B7F-ACD6-81C4087F8F15}"/>
              </a:ext>
            </a:extLst>
          </p:cNvPr>
          <p:cNvGrpSpPr/>
          <p:nvPr/>
        </p:nvGrpSpPr>
        <p:grpSpPr>
          <a:xfrm>
            <a:off x="6090286" y="3144982"/>
            <a:ext cx="4955931" cy="2765476"/>
            <a:chOff x="-435208" y="3454484"/>
            <a:chExt cx="4955931" cy="276547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A4D520-A331-41CC-8EDF-A82F36A1169D}"/>
                </a:ext>
              </a:extLst>
            </p:cNvPr>
            <p:cNvGrpSpPr/>
            <p:nvPr/>
          </p:nvGrpSpPr>
          <p:grpSpPr>
            <a:xfrm>
              <a:off x="-435208" y="3454484"/>
              <a:ext cx="1990938" cy="1934479"/>
              <a:chOff x="-435208" y="3454484"/>
              <a:chExt cx="1990938" cy="1934479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73068A0-72F8-480A-994E-F62B680AA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5730" y="4784279"/>
                <a:ext cx="0" cy="60468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4AED4AC-E6AE-4011-846F-10CD04C295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84605" y="3454484"/>
                <a:ext cx="0" cy="10394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90A91D1-23E8-49EB-AB16-864D868DF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5639" y="4511873"/>
                <a:ext cx="5150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F0D82C8-798D-41A3-8B56-DC910B8D2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5208" y="3454484"/>
                <a:ext cx="5150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E7BCFA-54C9-444A-A110-D9A8033155AE}"/>
                </a:ext>
              </a:extLst>
            </p:cNvPr>
            <p:cNvSpPr txBox="1"/>
            <p:nvPr/>
          </p:nvSpPr>
          <p:spPr>
            <a:xfrm>
              <a:off x="216981" y="5388963"/>
              <a:ext cx="43037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Save State at Coordination Point</a:t>
              </a:r>
            </a:p>
            <a:p>
              <a:r>
                <a:rPr lang="en-US" sz="2400" b="1" dirty="0">
                  <a:solidFill>
                    <a:srgbClr val="FF0000"/>
                  </a:solidFill>
                </a:rPr>
                <a:t>Store C in RDD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42B4E3-460D-47B1-B828-E97CE5E0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282-C5A7-48CA-A2B4-D78464DCB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BA4AB-4710-49B1-93DD-00F73DF5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88BADA-8136-4087-8318-CD60E84175B6}"/>
              </a:ext>
            </a:extLst>
          </p:cNvPr>
          <p:cNvSpPr/>
          <p:nvPr/>
        </p:nvSpPr>
        <p:spPr>
          <a:xfrm>
            <a:off x="16" y="977415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State </a:t>
            </a:r>
            <a:r>
              <a:rPr lang="en-US" sz="3200" dirty="0"/>
              <a:t>is handled differently in systems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CORBA, AMT, MPI and Storm/Heron have long running tasks that preserve state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Spark and Flink preserve datasets across dataflow node using in-memory databases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All systems agree on coarse grain dataflow; only  keep state by exchanging data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A8B97C-9E85-4D09-B5A4-C082530F2D1D}"/>
              </a:ext>
            </a:extLst>
          </p:cNvPr>
          <p:cNvSpPr txBox="1"/>
          <p:nvPr/>
        </p:nvSpPr>
        <p:spPr>
          <a:xfrm>
            <a:off x="5926088" y="2599545"/>
            <a:ext cx="10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Iterate</a:t>
            </a:r>
          </a:p>
        </p:txBody>
      </p:sp>
    </p:spTree>
    <p:extLst>
      <p:ext uri="{BB962C8B-B14F-4D97-AF65-F5344CB8AC3E}">
        <p14:creationId xmlns:p14="http://schemas.microsoft.com/office/powerpoint/2010/main" val="2071972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237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Fault Tolerance and State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406"/>
            <a:ext cx="12192000" cy="526517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Similar form of</a:t>
            </a:r>
            <a:r>
              <a:rPr lang="en-US" sz="3600" b="1" dirty="0"/>
              <a:t> check-pointing </a:t>
            </a:r>
            <a:r>
              <a:rPr lang="en-US" sz="3600" dirty="0"/>
              <a:t>mechanism is used already in HPC and Big Data </a:t>
            </a:r>
          </a:p>
          <a:p>
            <a:pPr lvl="1"/>
            <a:r>
              <a:rPr lang="en-US" sz="3200" dirty="0"/>
              <a:t>although HPC informal as doesn’t typically specify as a dataflow graph</a:t>
            </a:r>
          </a:p>
          <a:p>
            <a:pPr lvl="1"/>
            <a:r>
              <a:rPr lang="en-US" sz="3200" dirty="0"/>
              <a:t>Flink and Spark do better than MPI due to use of</a:t>
            </a:r>
            <a:r>
              <a:rPr lang="en-US" sz="3200" b="1" dirty="0"/>
              <a:t> database </a:t>
            </a:r>
            <a:r>
              <a:rPr lang="en-US" sz="3200" dirty="0"/>
              <a:t>technologies; MPI is a bit harder due to richer state but there is an obvious integrated model using RDD type snapshots of MPI style jobs</a:t>
            </a:r>
          </a:p>
          <a:p>
            <a:r>
              <a:rPr lang="en-US" sz="3600" dirty="0"/>
              <a:t>Checkpoint </a:t>
            </a:r>
            <a:r>
              <a:rPr lang="en-US" sz="3600" b="1" dirty="0"/>
              <a:t>after each stage of the dataflow graph </a:t>
            </a:r>
            <a:r>
              <a:rPr lang="en-US" sz="3600" b="1" dirty="0">
                <a:solidFill>
                  <a:srgbClr val="FF0000"/>
                </a:solidFill>
              </a:rPr>
              <a:t>(at location of intelligent dataflow nodes)</a:t>
            </a:r>
          </a:p>
          <a:p>
            <a:pPr lvl="1"/>
            <a:r>
              <a:rPr lang="en-US" sz="3200" dirty="0"/>
              <a:t>Natural synchronization point</a:t>
            </a:r>
          </a:p>
          <a:p>
            <a:pPr lvl="1"/>
            <a:r>
              <a:rPr lang="en-US" sz="3200" dirty="0"/>
              <a:t>Let’s allows user to choose when to checkpoint (not every stage)</a:t>
            </a:r>
          </a:p>
          <a:p>
            <a:pPr lvl="1"/>
            <a:r>
              <a:rPr lang="en-US" sz="3200" dirty="0"/>
              <a:t>Save state as user specifies; Spark just saves Model state which is insufficient for complex algorithms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759B99-E7A9-44E7-80BB-B00F47A3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4398-62D8-448F-9F4A-5D4BCEB75C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EAB09-21D7-42AC-8AD2-18FB9F0D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7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6561-B167-4F1A-9CE8-9CC3E64D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93" y="0"/>
            <a:ext cx="10515600" cy="906651"/>
          </a:xfrm>
        </p:spPr>
        <p:txBody>
          <a:bodyPr/>
          <a:lstStyle/>
          <a:p>
            <a:r>
              <a:rPr lang="en-US" dirty="0"/>
              <a:t>Initial Twister2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9FB4-4F48-4848-8B4D-B4D6CEDE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741"/>
            <a:ext cx="12127424" cy="1555026"/>
          </a:xfrm>
        </p:spPr>
        <p:txBody>
          <a:bodyPr>
            <a:noAutofit/>
          </a:bodyPr>
          <a:lstStyle/>
          <a:p>
            <a:r>
              <a:rPr lang="en-US" dirty="0"/>
              <a:t>Eventually test lots of choices of task managers and communication models; threads versus processes; languages etc.</a:t>
            </a:r>
          </a:p>
          <a:p>
            <a:r>
              <a:rPr lang="en-US" dirty="0"/>
              <a:t>Here 16 Haswell nodes each with 1 process running 20 tasks as threads; Java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F3210-F44E-45BF-814C-01382C7C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08B0E-0F98-4F47-A032-2FDC5226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A85C5-BC6C-43D3-8A86-11BDAC69B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98" y="2169763"/>
            <a:ext cx="6523203" cy="4033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335D16-CB32-48B8-9615-948731935BDA}"/>
              </a:ext>
            </a:extLst>
          </p:cNvPr>
          <p:cNvSpPr txBox="1"/>
          <p:nvPr/>
        </p:nvSpPr>
        <p:spPr>
          <a:xfrm>
            <a:off x="100738" y="2479839"/>
            <a:ext cx="5509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 microbenchmark for </a:t>
            </a:r>
            <a:r>
              <a:rPr lang="en-US" sz="2800" b="1" dirty="0"/>
              <a:t>Apache Flink </a:t>
            </a:r>
            <a:r>
              <a:rPr lang="en-US" sz="2800" dirty="0"/>
              <a:t>and </a:t>
            </a:r>
            <a:r>
              <a:rPr lang="en-US" sz="2800" b="1" dirty="0"/>
              <a:t>Twister2</a:t>
            </a:r>
            <a:r>
              <a:rPr lang="en-US" sz="2800" dirty="0"/>
              <a:t>; Flink poor performance due to nonoptimized reduce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Twister2 has a new dataflow communication library based on MPI – in this case a 1000 times faster than </a:t>
            </a:r>
            <a:r>
              <a:rPr lang="en-US" sz="2800" dirty="0" err="1"/>
              <a:t>Flnk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078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1669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Summary of Twister2: Next Generation HPC Cloud + Edge +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5481"/>
            <a:ext cx="12034684" cy="57508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suggest an event driven computing model built around Cloud and HPC and spanning batch, streaming, and edge applications</a:t>
            </a:r>
          </a:p>
          <a:p>
            <a:pPr lvl="1"/>
            <a:r>
              <a:rPr lang="en-US" dirty="0"/>
              <a:t>Highly parallel on cloud; possibly sequential at the edge</a:t>
            </a:r>
          </a:p>
          <a:p>
            <a:r>
              <a:rPr lang="en-US" dirty="0"/>
              <a:t>Integrate current technology of </a:t>
            </a:r>
            <a:r>
              <a:rPr lang="en-US" dirty="0" err="1"/>
              <a:t>FaaS</a:t>
            </a:r>
            <a:r>
              <a:rPr lang="en-US" dirty="0"/>
              <a:t> (Function as a Service) and server-hidden (</a:t>
            </a:r>
            <a:r>
              <a:rPr lang="en-US" dirty="0" err="1"/>
              <a:t>serverless</a:t>
            </a:r>
            <a:r>
              <a:rPr lang="en-US" dirty="0"/>
              <a:t>) computing with HPC and Apache batch/streaming systems</a:t>
            </a:r>
          </a:p>
          <a:p>
            <a:r>
              <a:rPr lang="en-US" dirty="0"/>
              <a:t>We have built a high performance data analysis library SPIDAL</a:t>
            </a:r>
          </a:p>
          <a:p>
            <a:r>
              <a:rPr lang="en-US" dirty="0"/>
              <a:t>We have integrated HPC into many Apache systems with HPC-ABDS</a:t>
            </a:r>
          </a:p>
          <a:p>
            <a:r>
              <a:rPr lang="en-US" dirty="0"/>
              <a:t>We have done a very preliminary analysis of the different runtimes of Hadoop, Spark, Flink, Storm, Heron, Naiad, DARMA (HPC Asynchronous Many Task)</a:t>
            </a:r>
          </a:p>
          <a:p>
            <a:r>
              <a:rPr lang="en-US" dirty="0"/>
              <a:t>There are different technologies for different circumstances but can be unified by high level abstractions such as communication collectives</a:t>
            </a:r>
          </a:p>
          <a:p>
            <a:pPr lvl="1"/>
            <a:r>
              <a:rPr lang="en-US" dirty="0"/>
              <a:t>Obviously MPI best for parallel computing (by definition)</a:t>
            </a:r>
          </a:p>
          <a:p>
            <a:r>
              <a:rPr lang="en-US" dirty="0"/>
              <a:t>Apache systems use dataflow communication which is natural for distributed systems but inevitably slow for classic parallel computing</a:t>
            </a:r>
          </a:p>
          <a:p>
            <a:pPr lvl="1"/>
            <a:r>
              <a:rPr lang="en-US" dirty="0"/>
              <a:t>No standard dataflow library (why?). </a:t>
            </a:r>
            <a:r>
              <a:rPr lang="en-US" b="1" dirty="0"/>
              <a:t>Add Dataflow primitives in MPI-4?</a:t>
            </a:r>
          </a:p>
          <a:p>
            <a:r>
              <a:rPr lang="en-US" dirty="0"/>
              <a:t>MPI could adopt some of tools of Big Data as in Coordination Points (dataflow nodes), State management with RDD (datasets)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C741E-C512-484A-B2F3-50C367D1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927-F9E7-4F1B-BC28-83C18A497B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D753A-F7F1-4C48-AF01-2BCE12DD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7150"/>
            <a:ext cx="12120465" cy="57047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On general principles </a:t>
            </a:r>
            <a:r>
              <a:rPr lang="en-US" sz="2400" b="1" dirty="0"/>
              <a:t>parallel and distributed computing </a:t>
            </a:r>
            <a:r>
              <a:rPr lang="en-US" sz="2400" dirty="0"/>
              <a:t>have different requirements even if sometimes similar functionalities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Large scale simulation requirements are well understood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Big Data requirements are not agreed but there are a few key 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Pleasingly parallel </a:t>
            </a:r>
            <a:r>
              <a:rPr lang="en-US" dirty="0"/>
              <a:t>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Current workloads stress 1) and 2) and are suited to current clouds and to ABDS (with no HPC)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This explains why Spark with poor GML performance is so successful and why it can ignore MPI even though MPI uses best technology for parallel computing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11" y="74726"/>
            <a:ext cx="5735208" cy="55242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Requirements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FDE6EA-59B9-4532-A8D7-51F30749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EA4F-3606-4BDF-AFA7-195D256A47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AFD36-91B1-4F85-B6BB-21FD9E4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247333"/>
            <a:ext cx="12021519" cy="753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12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726264" y="3744321"/>
            <a:ext cx="531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lvl="1"/>
            <a:r>
              <a:rPr lang="en-US" sz="2400" dirty="0"/>
              <a:t>Mutable model</a:t>
            </a:r>
          </a:p>
          <a:p>
            <a:pPr lvl="1"/>
            <a:r>
              <a:rPr lang="en-US" sz="2400" dirty="0"/>
              <a:t>Immutable data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D42906C-A4CD-4951-97FE-C423FBEA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15C6-ACF4-4306-B821-89619162DA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75A58-AEB7-42B6-9E1E-21968A9E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5270"/>
            <a:ext cx="10515600" cy="1499011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Use Case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768" y="3657365"/>
            <a:ext cx="11283582" cy="21711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Very short as described in previous talks and papers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Started with NIST collection of 51 use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“Version 2”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https://bigdatawg.nist.gov/V2_output_docs.php</a:t>
            </a:r>
            <a:r>
              <a:rPr lang="en-US" dirty="0">
                <a:solidFill>
                  <a:schemeClr val="tx1"/>
                </a:solidFill>
              </a:rPr>
              <a:t> just released August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64 Features of Data and Model for large scale big data or simulation use cases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2B5B1-03BA-48AF-8C23-C8224C68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9C6-A9DA-473C-B65E-E946CCC28D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5877-7A2E-4C66-9A9B-51ECC8CF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6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93BC2-C63D-4189-B303-D467C629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A485F-0B07-47E0-AD18-0A85C7DE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54ECF-EE8A-4DB7-A2AB-78071D917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45" b="25243"/>
          <a:stretch/>
        </p:blipFill>
        <p:spPr>
          <a:xfrm>
            <a:off x="-79126" y="0"/>
            <a:ext cx="12350252" cy="6319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9778D-56C7-4105-B33C-1EF491F3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007" y="3149700"/>
            <a:ext cx="48165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NIST Big Data Public Working Group</a:t>
            </a:r>
            <a:br>
              <a:rPr lang="en-US" dirty="0"/>
            </a:br>
            <a:r>
              <a:rPr lang="en-US" sz="3100" dirty="0"/>
              <a:t>Standards</a:t>
            </a:r>
            <a:br>
              <a:rPr lang="en-US" sz="3100" dirty="0"/>
            </a:br>
            <a:r>
              <a:rPr lang="en-US" sz="3100" dirty="0"/>
              <a:t>Best Practice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F2EC6-024D-4783-8996-B6644CE4F9F5}"/>
              </a:ext>
            </a:extLst>
          </p:cNvPr>
          <p:cNvSpPr txBox="1"/>
          <p:nvPr/>
        </p:nvSpPr>
        <p:spPr>
          <a:xfrm>
            <a:off x="4678326" y="5422604"/>
            <a:ext cx="39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Indiana Cloudmesh  launching Twister2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C7B72-C69B-4668-B2CD-2A31F21FB57C}"/>
              </a:ext>
            </a:extLst>
          </p:cNvPr>
          <p:cNvSpPr txBox="1"/>
          <p:nvPr/>
        </p:nvSpPr>
        <p:spPr>
          <a:xfrm>
            <a:off x="4139610" y="324433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F73E4-ECBF-4900-A1AC-CF1E759A8147}"/>
              </a:ext>
            </a:extLst>
          </p:cNvPr>
          <p:cNvSpPr/>
          <p:nvPr/>
        </p:nvSpPr>
        <p:spPr>
          <a:xfrm>
            <a:off x="5783847" y="2372464"/>
            <a:ext cx="472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https://bigdatawg.nist.gov/V2_output_docs.php</a:t>
            </a:r>
          </a:p>
        </p:txBody>
      </p:sp>
    </p:spTree>
    <p:extLst>
      <p:ext uri="{BB962C8B-B14F-4D97-AF65-F5344CB8AC3E}">
        <p14:creationId xmlns:p14="http://schemas.microsoft.com/office/powerpoint/2010/main" val="249357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B449C-D42B-45D6-BBE1-05C856DD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648661" cy="69078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346B8-E0F3-42E1-AC34-53AF479F3E46}"/>
              </a:ext>
            </a:extLst>
          </p:cNvPr>
          <p:cNvSpPr txBox="1"/>
          <p:nvPr/>
        </p:nvSpPr>
        <p:spPr>
          <a:xfrm>
            <a:off x="273269" y="5051798"/>
            <a:ext cx="279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41/51 Streaming</a:t>
            </a:r>
            <a:br>
              <a:rPr lang="en-US" b="1" dirty="0"/>
            </a:br>
            <a:r>
              <a:rPr lang="en-US" b="1" dirty="0"/>
              <a:t>26/51 Pleasingly Parallel</a:t>
            </a:r>
          </a:p>
          <a:p>
            <a:r>
              <a:rPr lang="en-US" b="1" dirty="0"/>
              <a:t>25/51 </a:t>
            </a:r>
            <a:r>
              <a:rPr lang="en-US" b="1" dirty="0" err="1"/>
              <a:t>Mapreduce</a:t>
            </a:r>
            <a:endParaRPr lang="en-US" b="1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9405938" y="1187450"/>
            <a:ext cx="2786062" cy="15636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64 Features in 4 views for Unified Classification of</a:t>
            </a:r>
            <a:r>
              <a:rPr lang="en-US" sz="20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Big Data and Simulation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E806-8517-4F64-96E8-556C4729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0F6C-56C5-434D-95A2-F21307395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0C271-9860-490F-9D46-75C4489B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01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20617</TotalTime>
  <Words>3934</Words>
  <Application>Microsoft Office PowerPoint</Application>
  <PresentationFormat>Widescreen</PresentationFormat>
  <Paragraphs>563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ＭＳ Ｐゴシック</vt:lpstr>
      <vt:lpstr>Arial</vt:lpstr>
      <vt:lpstr>Calibri</vt:lpstr>
      <vt:lpstr>Calibri Light</vt:lpstr>
      <vt:lpstr>Corbel</vt:lpstr>
      <vt:lpstr>Montserrat</vt:lpstr>
      <vt:lpstr>Times New Roman</vt:lpstr>
      <vt:lpstr>1_Office Theme</vt:lpstr>
      <vt:lpstr>2_Office Theme</vt:lpstr>
      <vt:lpstr>7_Office Theme</vt:lpstr>
      <vt:lpstr>3_Office Theme</vt:lpstr>
      <vt:lpstr>Next Generation Grid: Integrating Parallel and Distributed Computing Runtimes from Cloud to Edge Applications</vt:lpstr>
      <vt:lpstr>Abstract</vt:lpstr>
      <vt:lpstr>Predictions/Assumptions</vt:lpstr>
      <vt:lpstr>Background Remarks</vt:lpstr>
      <vt:lpstr>Requirements</vt:lpstr>
      <vt:lpstr>HPC Runtime versus ABDS distributed Computing Model on Data Analytics</vt:lpstr>
      <vt:lpstr>Use Case Analysis</vt:lpstr>
      <vt:lpstr>NIST Big Data Public Working Group Standards Best Practice</vt:lpstr>
      <vt:lpstr>64 Features in 4 views for Unified Classification of Big Data and Simulation Applications</vt:lpstr>
      <vt:lpstr>Problem Architecture View (Meta or MacroPatterns)</vt:lpstr>
      <vt:lpstr>PowerPoint Presentation</vt:lpstr>
      <vt:lpstr>Data and Model in Big Data and Simulations I</vt:lpstr>
      <vt:lpstr>Data and Model in Big Data and Simulations II</vt:lpstr>
      <vt:lpstr>Convergence/Divergence Points for HPC-Cloud-Edge- Big Data-Simulation</vt:lpstr>
      <vt:lpstr>Parallel Computing: Big Data and Simulations</vt:lpstr>
      <vt:lpstr>Difficulty in Parallelism Size of Synchronization constraints</vt:lpstr>
      <vt:lpstr>Software HPC-ABDS HPC-FaaS</vt:lpstr>
      <vt:lpstr>PowerPoint Presentation</vt:lpstr>
      <vt:lpstr>HPC-ABDS  Integrated wide range of HPC and Big Data technologies.  I gave up updating list in January 2016!</vt:lpstr>
      <vt:lpstr>Components of Big Data Stack</vt:lpstr>
      <vt:lpstr>PowerPoint Presentation</vt:lpstr>
      <vt:lpstr>Implementing Twister2 to support a Grid linked to an HPC Cloud</vt:lpstr>
      <vt:lpstr>Twister2: “Next Generation Grid - Edge – HPC Cloud”</vt:lpstr>
      <vt:lpstr>Proposed Twister2 Approach </vt:lpstr>
      <vt:lpstr>Comparing Spark Flink Heron and MPI</vt:lpstr>
      <vt:lpstr>Machine Learning with MPI, Spark and Flink</vt:lpstr>
      <vt:lpstr>Multidimensional Scaling: 3 Nested Parallel Sections</vt:lpstr>
      <vt:lpstr>Terasort</vt:lpstr>
      <vt:lpstr>Dataflow at Different Grain sizes</vt:lpstr>
      <vt:lpstr>NiFi Workflow</vt:lpstr>
      <vt:lpstr>Flink MDS Dataflow Graph</vt:lpstr>
      <vt:lpstr>Implementing  Twister2 in detail I</vt:lpstr>
      <vt:lpstr>Twister2 Components I</vt:lpstr>
      <vt:lpstr>Twister2 Components II</vt:lpstr>
      <vt:lpstr>Scheduling Choices</vt:lpstr>
      <vt:lpstr>Communication Models</vt:lpstr>
      <vt:lpstr>Mahout and SPIDAL</vt:lpstr>
      <vt:lpstr>Qiu/Fox Core SPIDAL Parallel HPC Library with Collective Used</vt:lpstr>
      <vt:lpstr>Harp Plugin for Hadoop: Important part of Twister2</vt:lpstr>
      <vt:lpstr>PowerPoint Presentation</vt:lpstr>
      <vt:lpstr>PowerPoint Presentation</vt:lpstr>
      <vt:lpstr>Implementing  Twister2 in detail II</vt:lpstr>
      <vt:lpstr>Systems State                               Spark Kmeans Dataflow</vt:lpstr>
      <vt:lpstr>Fault Tolerance and State  </vt:lpstr>
      <vt:lpstr>Initial Twister2 Performance</vt:lpstr>
      <vt:lpstr>Summary of Twister2: Next Generation HPC Cloud + Edge +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285</cp:revision>
  <dcterms:created xsi:type="dcterms:W3CDTF">2017-06-12T19:54:34Z</dcterms:created>
  <dcterms:modified xsi:type="dcterms:W3CDTF">2017-12-15T22:14:21Z</dcterms:modified>
</cp:coreProperties>
</file>