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97" r:id="rId3"/>
    <p:sldId id="296" r:id="rId4"/>
    <p:sldId id="307" r:id="rId5"/>
    <p:sldId id="295" r:id="rId6"/>
    <p:sldId id="276" r:id="rId7"/>
    <p:sldId id="264" r:id="rId8"/>
    <p:sldId id="265" r:id="rId9"/>
    <p:sldId id="260" r:id="rId10"/>
    <p:sldId id="259" r:id="rId11"/>
    <p:sldId id="261" r:id="rId12"/>
    <p:sldId id="257" r:id="rId13"/>
    <p:sldId id="258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266" r:id="rId22"/>
    <p:sldId id="305" r:id="rId23"/>
    <p:sldId id="262" r:id="rId24"/>
    <p:sldId id="263" r:id="rId25"/>
    <p:sldId id="273" r:id="rId26"/>
    <p:sldId id="30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67" r:id="rId38"/>
    <p:sldId id="268" r:id="rId39"/>
    <p:sldId id="269" r:id="rId40"/>
    <p:sldId id="270" r:id="rId41"/>
    <p:sldId id="271" r:id="rId42"/>
    <p:sldId id="272" r:id="rId43"/>
    <p:sldId id="308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6" d="100"/>
          <a:sy n="156" d="100"/>
        </p:scale>
        <p:origin x="-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3C7B7-DEF5-D149-AF79-CAB3615D5DF0}" type="datetimeFigureOut">
              <a:rPr lang="en-US" smtClean="0"/>
              <a:t>1/6/11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1410-3AD7-234F-A73A-15530327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4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F7AC757-8857-4BAC-8EF0-01A0FB0EC497}" type="slidenum">
              <a:rPr lang="en-US"/>
              <a:pPr/>
              <a:t>15</a:t>
            </a:fld>
            <a:endParaRPr lang="en-US"/>
          </a:p>
        </p:txBody>
      </p:sp>
      <p:sp>
        <p:nvSpPr>
          <p:cNvPr id="11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4960" y="4342535"/>
            <a:ext cx="5486680" cy="40322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C18E2C-2A33-FC4F-AB47-97F55FACC850}" type="slidenum">
              <a:rPr lang="en-US"/>
              <a:pPr/>
              <a:t>29</a:t>
            </a:fld>
            <a:endParaRPr lang="en-US"/>
          </a:p>
        </p:txBody>
      </p:sp>
      <p:sp>
        <p:nvSpPr>
          <p:cNvPr id="92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F563E5-CB3E-B84D-8D44-191229E7C1F4}" type="slidenum">
              <a:rPr lang="en-US"/>
              <a:pPr/>
              <a:t>30</a:t>
            </a:fld>
            <a:endParaRPr lang="en-US"/>
          </a:p>
        </p:txBody>
      </p:sp>
      <p:sp>
        <p:nvSpPr>
          <p:cNvPr id="102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51E8DA-F037-E54E-BAD8-E5D5A84C2D85}" type="slidenum">
              <a:rPr lang="en-US"/>
              <a:pPr/>
              <a:t>31</a:t>
            </a:fld>
            <a:endParaRPr lang="en-US"/>
          </a:p>
        </p:txBody>
      </p:sp>
      <p:sp>
        <p:nvSpPr>
          <p:cNvPr id="112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9C2790-1F43-2F43-8306-E7036CE2F09F}" type="slidenum">
              <a:rPr lang="en-US"/>
              <a:pPr/>
              <a:t>32</a:t>
            </a:fld>
            <a:endParaRPr lang="en-US"/>
          </a:p>
        </p:txBody>
      </p:sp>
      <p:sp>
        <p:nvSpPr>
          <p:cNvPr id="122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DAC59E-F061-B840-8B85-5C20A33F74BE}" type="slidenum">
              <a:rPr lang="en-US"/>
              <a:pPr/>
              <a:t>33</a:t>
            </a:fld>
            <a:endParaRPr lang="en-US"/>
          </a:p>
        </p:txBody>
      </p:sp>
      <p:sp>
        <p:nvSpPr>
          <p:cNvPr id="133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89F5AB-18D3-6D49-B0BB-87AFE4BCB55D}" type="slidenum">
              <a:rPr lang="en-US"/>
              <a:pPr/>
              <a:t>34</a:t>
            </a:fld>
            <a:endParaRPr lang="en-US"/>
          </a:p>
        </p:txBody>
      </p:sp>
      <p:sp>
        <p:nvSpPr>
          <p:cNvPr id="143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87A3-F2A6-694E-B6B2-80E2B46550A5}" type="datetimeFigureOut">
              <a:rPr lang="en-US" smtClean="0"/>
              <a:t>1/6/11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6D82-72B6-3949-86C3-D41669CEC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87A3-F2A6-694E-B6B2-80E2B46550A5}" type="datetimeFigureOut">
              <a:rPr lang="en-US" smtClean="0"/>
              <a:t>1/6/11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6D82-72B6-3949-86C3-D41669CEC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3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87A3-F2A6-694E-B6B2-80E2B46550A5}" type="datetimeFigureOut">
              <a:rPr lang="en-US" smtClean="0"/>
              <a:t>1/6/11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6D82-72B6-3949-86C3-D41669CEC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84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60" y="620706"/>
            <a:ext cx="7672320" cy="9274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61E68-448B-446E-8642-0E3B6CD75E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1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87A3-F2A6-694E-B6B2-80E2B46550A5}" type="datetimeFigureOut">
              <a:rPr lang="en-US" smtClean="0"/>
              <a:t>1/6/11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6D82-72B6-3949-86C3-D41669CEC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7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87A3-F2A6-694E-B6B2-80E2B46550A5}" type="datetimeFigureOut">
              <a:rPr lang="en-US" smtClean="0"/>
              <a:t>1/6/11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6D82-72B6-3949-86C3-D41669CEC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9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87A3-F2A6-694E-B6B2-80E2B46550A5}" type="datetimeFigureOut">
              <a:rPr lang="en-US" smtClean="0"/>
              <a:t>1/6/11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6D82-72B6-3949-86C3-D41669CEC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9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87A3-F2A6-694E-B6B2-80E2B46550A5}" type="datetimeFigureOut">
              <a:rPr lang="en-US" smtClean="0"/>
              <a:t>1/6/11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6D82-72B6-3949-86C3-D41669CEC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8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87A3-F2A6-694E-B6B2-80E2B46550A5}" type="datetimeFigureOut">
              <a:rPr lang="en-US" smtClean="0"/>
              <a:t>1/6/11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6D82-72B6-3949-86C3-D41669CEC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9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87A3-F2A6-694E-B6B2-80E2B46550A5}" type="datetimeFigureOut">
              <a:rPr lang="en-US" smtClean="0"/>
              <a:t>1/6/11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6D82-72B6-3949-86C3-D41669CEC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87A3-F2A6-694E-B6B2-80E2B46550A5}" type="datetimeFigureOut">
              <a:rPr lang="en-US" smtClean="0"/>
              <a:t>1/6/11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6D82-72B6-3949-86C3-D41669CEC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4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87A3-F2A6-694E-B6B2-80E2B46550A5}" type="datetimeFigureOut">
              <a:rPr lang="en-US" smtClean="0"/>
              <a:t>1/6/11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6D82-72B6-3949-86C3-D41669CEC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8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187A3-F2A6-694E-B6B2-80E2B46550A5}" type="datetimeFigureOut">
              <a:rPr lang="en-US" smtClean="0"/>
              <a:t>1/6/11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6D82-72B6-3949-86C3-D41669CEC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4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earthquake.usgs.gov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IU </a:t>
            </a:r>
            <a:r>
              <a:rPr lang="en-US" dirty="0" err="1" smtClean="0"/>
              <a:t>QuakeSim</a:t>
            </a:r>
            <a:r>
              <a:rPr lang="en-US" dirty="0" smtClean="0"/>
              <a:t> Annual Report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45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Daily RDAHMM – user configurable workflow</a:t>
            </a:r>
            <a:endParaRPr lang="en-US" sz="3600" dirty="0"/>
          </a:p>
        </p:txBody>
      </p:sp>
      <p:pic>
        <p:nvPicPr>
          <p:cNvPr id="5" name="Picture 4" descr="D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2544828"/>
            <a:ext cx="990600" cy="940197"/>
          </a:xfrm>
          <a:prstGeom prst="rect">
            <a:avLst/>
          </a:prstGeom>
          <a:noFill/>
        </p:spPr>
      </p:pic>
      <p:sp>
        <p:nvSpPr>
          <p:cNvPr id="6" name="TextBox 4"/>
          <p:cNvSpPr txBox="1"/>
          <p:nvPr/>
        </p:nvSpPr>
        <p:spPr>
          <a:xfrm>
            <a:off x="342900" y="34056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User/Researcher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  <a:endCxn id="8" idx="1"/>
          </p:cNvCxnSpPr>
          <p:nvPr/>
        </p:nvCxnSpPr>
        <p:spPr>
          <a:xfrm>
            <a:off x="1638300" y="3014927"/>
            <a:ext cx="875984" cy="19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514284" y="2597727"/>
            <a:ext cx="1638615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Workflow composer such as </a:t>
            </a:r>
            <a:r>
              <a:rPr lang="en-US" dirty="0" err="1" smtClean="0"/>
              <a:t>XBaya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9555" y="2483742"/>
            <a:ext cx="85834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>
            <a:stCxn id="8" idx="3"/>
            <a:endCxn id="9" idx="1"/>
          </p:cNvCxnSpPr>
          <p:nvPr/>
        </p:nvCxnSpPr>
        <p:spPr>
          <a:xfrm>
            <a:off x="4152899" y="3016827"/>
            <a:ext cx="1046656" cy="31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/>
          <p:cNvSpPr txBox="1"/>
          <p:nvPr/>
        </p:nvSpPr>
        <p:spPr>
          <a:xfrm>
            <a:off x="4152900" y="352787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Workflow configuration 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648515" y="4297428"/>
            <a:ext cx="1981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Daily RDAHMM workflow runner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2"/>
            <a:endCxn id="12" idx="0"/>
          </p:cNvCxnSpPr>
          <p:nvPr/>
        </p:nvCxnSpPr>
        <p:spPr>
          <a:xfrm rot="16200000" flipH="1">
            <a:off x="5438845" y="4097157"/>
            <a:ext cx="400225" cy="31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23"/>
          <p:cNvSpPr>
            <a:spLocks noEditPoints="1" noChangeArrowheads="1"/>
          </p:cNvSpPr>
          <p:nvPr/>
        </p:nvSpPr>
        <p:spPr bwMode="auto">
          <a:xfrm>
            <a:off x="7581900" y="4411413"/>
            <a:ext cx="457200" cy="6096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TextBox 26"/>
          <p:cNvSpPr txBox="1"/>
          <p:nvPr/>
        </p:nvSpPr>
        <p:spPr>
          <a:xfrm>
            <a:off x="6667500" y="50408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GPS time series data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10"/>
            <a:endCxn id="12" idx="3"/>
          </p:cNvCxnSpPr>
          <p:nvPr/>
        </p:nvCxnSpPr>
        <p:spPr>
          <a:xfrm flipH="1">
            <a:off x="6629715" y="4716213"/>
            <a:ext cx="952185" cy="31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23"/>
          <p:cNvSpPr>
            <a:spLocks noEditPoints="1" noChangeArrowheads="1"/>
          </p:cNvSpPr>
          <p:nvPr/>
        </p:nvSpPr>
        <p:spPr bwMode="auto">
          <a:xfrm>
            <a:off x="3108771" y="4412043"/>
            <a:ext cx="457200" cy="6096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TextBox 31"/>
          <p:cNvSpPr txBox="1"/>
          <p:nvPr/>
        </p:nvSpPr>
        <p:spPr>
          <a:xfrm>
            <a:off x="2917326" y="502575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results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2" idx="1"/>
            <a:endCxn id="17" idx="11"/>
          </p:cNvCxnSpPr>
          <p:nvPr/>
        </p:nvCxnSpPr>
        <p:spPr>
          <a:xfrm rot="10800000" flipV="1">
            <a:off x="3565971" y="4716527"/>
            <a:ext cx="1082544" cy="31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66700" y="4297428"/>
            <a:ext cx="1981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Daily RDAHMM portal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7" idx="10"/>
            <a:endCxn id="20" idx="3"/>
          </p:cNvCxnSpPr>
          <p:nvPr/>
        </p:nvCxnSpPr>
        <p:spPr>
          <a:xfrm flipH="1" flipV="1">
            <a:off x="2247900" y="4716528"/>
            <a:ext cx="860871" cy="31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2"/>
            <a:endCxn id="20" idx="0"/>
          </p:cNvCxnSpPr>
          <p:nvPr/>
        </p:nvCxnSpPr>
        <p:spPr>
          <a:xfrm rot="5400000">
            <a:off x="996102" y="4036229"/>
            <a:ext cx="522397" cy="1588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76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Ideal working mode:</a:t>
            </a:r>
          </a:p>
        </p:txBody>
      </p:sp>
    </p:spTree>
    <p:extLst>
      <p:ext uri="{BB962C8B-B14F-4D97-AF65-F5344CB8AC3E}">
        <p14:creationId xmlns:p14="http://schemas.microsoft.com/office/powerpoint/2010/main" val="2555521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Daily RDAHMM – user configurable workflow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27224"/>
            <a:ext cx="8534400" cy="5334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Prototype RDAHMM modeling workflow in </a:t>
            </a:r>
            <a:r>
              <a:rPr lang="en-US" sz="2300" dirty="0" err="1" smtClean="0"/>
              <a:t>XBaya</a:t>
            </a:r>
            <a:r>
              <a:rPr lang="en-US" sz="2300" dirty="0" smtClean="0"/>
              <a:t>:</a:t>
            </a:r>
            <a:endParaRPr lang="en-US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316362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Pre-defined filtering component template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771676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/>
          <p:nvPr/>
        </p:nvSpPr>
        <p:spPr>
          <a:xfrm>
            <a:off x="609600" y="3352800"/>
            <a:ext cx="4953000" cy="1905000"/>
          </a:xfrm>
          <a:prstGeom prst="wedgeRectCallout">
            <a:avLst>
              <a:gd name="adj1" fmla="val -22344"/>
              <a:gd name="adj2" fmla="val 107886"/>
            </a:avLst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87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Daily RDAHMM – new state change number vs. time plot component 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19200"/>
            <a:ext cx="482359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5486400"/>
            <a:ext cx="8382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300" dirty="0" smtClean="0"/>
              <a:t> Use the "</a:t>
            </a:r>
            <a:r>
              <a:rPr lang="en-US" sz="2300" dirty="0" err="1" smtClean="0"/>
              <a:t>DyGraph</a:t>
            </a:r>
            <a:r>
              <a:rPr lang="en-US" sz="2300" dirty="0" smtClean="0"/>
              <a:t>" </a:t>
            </a:r>
            <a:r>
              <a:rPr lang="en-US" sz="2300" dirty="0" err="1" smtClean="0"/>
              <a:t>Javascript</a:t>
            </a:r>
            <a:r>
              <a:rPr lang="en-US" sz="2300" dirty="0" smtClean="0"/>
              <a:t> component to draw the plot</a:t>
            </a:r>
          </a:p>
          <a:p>
            <a:pPr>
              <a:buFontTx/>
              <a:buChar char="-"/>
            </a:pPr>
            <a:r>
              <a:rPr lang="en-US" sz="2300" dirty="0" smtClean="0"/>
              <a:t> Select data points by moving mouse through the plot</a:t>
            </a:r>
          </a:p>
          <a:p>
            <a:pPr>
              <a:buFontTx/>
              <a:buChar char="-"/>
            </a:pPr>
            <a:r>
              <a:rPr lang="en-US" sz="2300" dirty="0" smtClean="0"/>
              <a:t> Zoom in to a specific time section by selecting an area in the plot</a:t>
            </a:r>
            <a:endParaRPr lang="en-US" sz="2300" dirty="0"/>
          </a:p>
        </p:txBody>
      </p:sp>
      <p:sp>
        <p:nvSpPr>
          <p:cNvPr id="5" name="Oval 4"/>
          <p:cNvSpPr/>
          <p:nvPr/>
        </p:nvSpPr>
        <p:spPr>
          <a:xfrm>
            <a:off x="5181600" y="1219200"/>
            <a:ext cx="1828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87329" y="2819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64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1"/>
            <a:ext cx="8229600" cy="1600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Support for multiple date formats in user input, including '</a:t>
            </a:r>
            <a:r>
              <a:rPr lang="en-US" sz="2200" dirty="0" err="1" smtClean="0"/>
              <a:t>yyyy</a:t>
            </a:r>
            <a:r>
              <a:rPr lang="en-US" sz="2200" dirty="0" smtClean="0"/>
              <a:t>-mm-</a:t>
            </a:r>
            <a:r>
              <a:rPr lang="en-US" sz="2200" dirty="0" err="1" smtClean="0"/>
              <a:t>dd</a:t>
            </a:r>
            <a:r>
              <a:rPr lang="en-US" sz="2200" dirty="0" smtClean="0"/>
              <a:t>', '</a:t>
            </a:r>
            <a:r>
              <a:rPr lang="en-US" sz="2200" dirty="0" err="1" smtClean="0"/>
              <a:t>yyyy</a:t>
            </a:r>
            <a:r>
              <a:rPr lang="en-US" sz="2200" dirty="0" smtClean="0"/>
              <a:t>/MM/</a:t>
            </a:r>
            <a:r>
              <a:rPr lang="en-US" sz="2200" dirty="0" err="1" smtClean="0"/>
              <a:t>dd</a:t>
            </a:r>
            <a:r>
              <a:rPr lang="en-US" sz="2200" dirty="0" smtClean="0"/>
              <a:t>', 'MM/</a:t>
            </a:r>
            <a:r>
              <a:rPr lang="en-US" sz="2200" dirty="0" err="1" smtClean="0"/>
              <a:t>dd</a:t>
            </a:r>
            <a:r>
              <a:rPr lang="en-US" sz="2200" dirty="0" smtClean="0"/>
              <a:t>/</a:t>
            </a:r>
            <a:r>
              <a:rPr lang="en-US" sz="2200" dirty="0" err="1" smtClean="0"/>
              <a:t>yyyy</a:t>
            </a:r>
            <a:r>
              <a:rPr lang="en-US" sz="2200" dirty="0" smtClean="0"/>
              <a:t>', 'MMMM </a:t>
            </a:r>
            <a:r>
              <a:rPr lang="en-US" sz="2200" dirty="0" err="1" smtClean="0"/>
              <a:t>dd</a:t>
            </a:r>
            <a:r>
              <a:rPr lang="en-US" sz="2200" dirty="0" smtClean="0"/>
              <a:t>, </a:t>
            </a:r>
            <a:r>
              <a:rPr lang="en-US" sz="2200" dirty="0" err="1" smtClean="0"/>
              <a:t>yyyy</a:t>
            </a:r>
            <a:r>
              <a:rPr lang="en-US" sz="2200" dirty="0" smtClean="0"/>
              <a:t>', and 'MMM </a:t>
            </a:r>
            <a:r>
              <a:rPr lang="en-US" sz="2200" dirty="0" err="1" smtClean="0"/>
              <a:t>dd</a:t>
            </a:r>
            <a:r>
              <a:rPr lang="en-US" sz="2200" dirty="0" smtClean="0"/>
              <a:t>, </a:t>
            </a:r>
            <a:r>
              <a:rPr lang="en-US" sz="2200" dirty="0" err="1" smtClean="0"/>
              <a:t>yyyy</a:t>
            </a:r>
            <a:r>
              <a:rPr lang="en-US" sz="2200" dirty="0" smtClean="0"/>
              <a:t>'.</a:t>
            </a:r>
          </a:p>
          <a:p>
            <a:r>
              <a:rPr lang="en-US" sz="2200" dirty="0" smtClean="0"/>
              <a:t>Corrected a bug in the GPS plotting component about date display</a:t>
            </a:r>
            <a:endParaRPr lang="en-US" sz="2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Daily RDAHMM – updates to </a:t>
            </a:r>
            <a:r>
              <a:rPr lang="en-US" sz="3600" dirty="0" err="1" smtClean="0"/>
              <a:t>portlet</a:t>
            </a:r>
            <a:r>
              <a:rPr lang="en-US" sz="3600" dirty="0" smtClean="0"/>
              <a:t> user interface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71800"/>
            <a:ext cx="4191000" cy="323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752600" y="3810000"/>
            <a:ext cx="1676400" cy="53340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6"/>
          </p:cNvCxnSpPr>
          <p:nvPr/>
        </p:nvCxnSpPr>
        <p:spPr>
          <a:xfrm flipV="1">
            <a:off x="3429000" y="3657600"/>
            <a:ext cx="2057400" cy="4191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0" y="3429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Used to be “Wed May 5 2010”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74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RDAHMM GPS Viewer Updates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7200" y="1285117"/>
            <a:ext cx="3304758" cy="52267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RDAHMM and GPS user interfaces are described in more detail in a companion talk.</a:t>
            </a:r>
          </a:p>
          <a:p>
            <a:r>
              <a:rPr lang="en-US" dirty="0" smtClean="0"/>
              <a:t>We highlight here some improvements to the GPS results viewer.</a:t>
            </a:r>
          </a:p>
          <a:p>
            <a:r>
              <a:rPr lang="en-US" dirty="0" smtClean="0"/>
              <a:t>This is an Adobe Flash application embedded into Google maps in the “Daily RDAHMM” gadget.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4735" y="1417638"/>
            <a:ext cx="5045760" cy="429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9197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40640" y="150985"/>
            <a:ext cx="8262720" cy="846809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 smtClean="0"/>
              <a:t>New Interactive Plotting Component (More Later)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093229" y="5388628"/>
            <a:ext cx="4700160" cy="1106036"/>
          </a:xfrm>
        </p:spPr>
        <p:txBody>
          <a:bodyPr anchor="ctr"/>
          <a:lstStyle/>
          <a:p>
            <a:pPr marL="0" indent="0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 smtClean="0"/>
              <a:t>- better point and line connections</a:t>
            </a:r>
          </a:p>
          <a:p>
            <a:pPr marL="0" indent="0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 smtClean="0"/>
              <a:t>- zoom-in and zoom-out in time scale</a:t>
            </a:r>
          </a:p>
          <a:p>
            <a:pPr marL="0" indent="0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 smtClean="0"/>
              <a:t>- slide-though along time axis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4560" y="1004086"/>
            <a:ext cx="5045760" cy="429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87295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120" y="757237"/>
            <a:ext cx="64389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972" y="2110163"/>
            <a:ext cx="2157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made several updates to our interactive GPS viewer.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2957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747713"/>
            <a:ext cx="645795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2590800" y="58674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6172200"/>
            <a:ext cx="2220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 Date Chooser</a:t>
            </a:r>
          </a:p>
        </p:txBody>
      </p:sp>
    </p:spTree>
    <p:extLst>
      <p:ext uri="{BB962C8B-B14F-4D97-AF65-F5344CB8AC3E}">
        <p14:creationId xmlns:p14="http://schemas.microsoft.com/office/powerpoint/2010/main" val="1353238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4293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stCxn id="10" idx="0"/>
          </p:cNvCxnSpPr>
          <p:nvPr/>
        </p:nvCxnSpPr>
        <p:spPr>
          <a:xfrm rot="5400000" flipH="1" flipV="1">
            <a:off x="4225670" y="5216270"/>
            <a:ext cx="609600" cy="387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5715000"/>
            <a:ext cx="8673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dual slider allows you to navigate by hand.  The slider also moves as a whole to keep the </a:t>
            </a:r>
          </a:p>
          <a:p>
            <a:r>
              <a:rPr lang="en-US" dirty="0" smtClean="0"/>
              <a:t>Interval static.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00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1000"/>
            <a:ext cx="64198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5943600"/>
            <a:ext cx="7421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three axes can be displayed simultaneously to see the whole picture.  The </a:t>
            </a:r>
          </a:p>
          <a:p>
            <a:r>
              <a:rPr lang="en-US" dirty="0" smtClean="0"/>
              <a:t>date filtering applies to each graph so the data lines up properly.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6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IU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Geoffrey Fox and Marlon Pierce are Co-PIs at IU.</a:t>
            </a:r>
          </a:p>
          <a:p>
            <a:r>
              <a:rPr lang="en-US" dirty="0" err="1" smtClean="0"/>
              <a:t>Xiaoming</a:t>
            </a:r>
            <a:r>
              <a:rPr lang="en-US" dirty="0" smtClean="0"/>
              <a:t> </a:t>
            </a:r>
            <a:r>
              <a:rPr lang="en-US" dirty="0" err="1" smtClean="0"/>
              <a:t>Gao</a:t>
            </a:r>
            <a:r>
              <a:rPr lang="en-US" dirty="0" smtClean="0"/>
              <a:t>: graduate student, developer of the RDAHMM-related Web interfaces and services.</a:t>
            </a:r>
          </a:p>
          <a:p>
            <a:r>
              <a:rPr lang="en-US" dirty="0" smtClean="0"/>
              <a:t>Jun </a:t>
            </a:r>
            <a:r>
              <a:rPr lang="en-US" dirty="0" err="1" smtClean="0"/>
              <a:t>Ji</a:t>
            </a:r>
            <a:r>
              <a:rPr lang="en-US" dirty="0" smtClean="0"/>
              <a:t>: hourly staff, developer of deformation analysis (</a:t>
            </a:r>
            <a:r>
              <a:rPr lang="en-US" dirty="0" err="1" smtClean="0"/>
              <a:t>Disloc</a:t>
            </a:r>
            <a:r>
              <a:rPr lang="en-US" dirty="0" smtClean="0"/>
              <a:t>, Simplex, </a:t>
            </a:r>
            <a:r>
              <a:rPr lang="en-US" dirty="0" err="1" smtClean="0"/>
              <a:t>Geofest</a:t>
            </a:r>
            <a:r>
              <a:rPr lang="en-US" dirty="0" smtClean="0"/>
              <a:t>) Web interfaces and support.</a:t>
            </a:r>
          </a:p>
          <a:p>
            <a:pPr lvl="1"/>
            <a:r>
              <a:rPr lang="en-US" dirty="0" err="1" smtClean="0"/>
              <a:t>Ji</a:t>
            </a:r>
            <a:r>
              <a:rPr lang="en-US" dirty="0" smtClean="0"/>
              <a:t> completed his M.S. in May </a:t>
            </a:r>
            <a:r>
              <a:rPr lang="en-US" dirty="0" smtClean="0"/>
              <a:t>2010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 smtClean="0"/>
              <a:t> worked </a:t>
            </a:r>
            <a:r>
              <a:rPr lang="en-US" dirty="0" smtClean="0"/>
              <a:t>on the project through </a:t>
            </a:r>
            <a:r>
              <a:rPr lang="en-US" dirty="0" smtClean="0"/>
              <a:t>OPT until December 1, 2010 </a:t>
            </a:r>
            <a:endParaRPr lang="en-US" dirty="0" smtClean="0"/>
          </a:p>
          <a:p>
            <a:r>
              <a:rPr lang="en-US" dirty="0" smtClean="0"/>
              <a:t>Jun Wang: full time staff, working on visualization services, GIS, and E-DECIDER related deliverables. </a:t>
            </a:r>
          </a:p>
          <a:p>
            <a:r>
              <a:rPr lang="en-US" dirty="0" smtClean="0"/>
              <a:t>Yu Ma: full time staff, developing deformation and time-series user interfaces and providing infrastructure support</a:t>
            </a:r>
          </a:p>
          <a:p>
            <a:r>
              <a:rPr lang="en-US" dirty="0" smtClean="0"/>
              <a:t>Josh </a:t>
            </a:r>
            <a:r>
              <a:rPr lang="en-US" dirty="0" smtClean="0"/>
              <a:t>Rosen: full time staff, developed the RDAHMM GPS flash viewer.</a:t>
            </a:r>
          </a:p>
          <a:p>
            <a:pPr lvl="1"/>
            <a:r>
              <a:rPr lang="en-US" dirty="0" smtClean="0"/>
              <a:t>Josh worked part time to upgrade the viewer.</a:t>
            </a:r>
          </a:p>
        </p:txBody>
      </p:sp>
    </p:spTree>
    <p:extLst>
      <p:ext uri="{BB962C8B-B14F-4D97-AF65-F5344CB8AC3E}">
        <p14:creationId xmlns:p14="http://schemas.microsoft.com/office/powerpoint/2010/main" val="1291028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"/>
            <a:ext cx="65246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5943600"/>
            <a:ext cx="6723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Pop-ups with detailed. point specific data can be found by moving the</a:t>
            </a:r>
          </a:p>
          <a:p>
            <a:r>
              <a:rPr lang="en-US" dirty="0" smtClean="0"/>
              <a:t>mouse over the graphs.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21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Cloud Updates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Xiaoming</a:t>
            </a:r>
            <a:r>
              <a:rPr lang="en-US" dirty="0" smtClean="0"/>
              <a:t> </a:t>
            </a:r>
            <a:r>
              <a:rPr lang="en-US" dirty="0" err="1" smtClean="0"/>
              <a:t>Gao</a:t>
            </a:r>
            <a:r>
              <a:rPr lang="en-US" dirty="0" smtClean="0"/>
              <a:t>, Yu 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77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Redesigned Virtual Block Store (VBS) research system to build on top of </a:t>
            </a:r>
            <a:r>
              <a:rPr lang="en-US" dirty="0" err="1" smtClean="0"/>
              <a:t>Lustre</a:t>
            </a:r>
            <a:r>
              <a:rPr lang="en-US" dirty="0" smtClean="0"/>
              <a:t> file system.</a:t>
            </a:r>
          </a:p>
          <a:p>
            <a:pPr lvl="1"/>
            <a:r>
              <a:rPr lang="en-US" dirty="0" smtClean="0"/>
              <a:t>Substantial benchmarking and comparison with previous design</a:t>
            </a:r>
          </a:p>
          <a:p>
            <a:r>
              <a:rPr lang="en-US" dirty="0" smtClean="0"/>
              <a:t>Paper presented at CloudCom2010.</a:t>
            </a:r>
          </a:p>
          <a:p>
            <a:r>
              <a:rPr lang="en-US" dirty="0" smtClean="0"/>
              <a:t>Example applications support workflows tested, documented for submission to PNAS</a:t>
            </a:r>
          </a:p>
        </p:txBody>
      </p:sp>
    </p:spTree>
    <p:extLst>
      <p:ext uri="{BB962C8B-B14F-4D97-AF65-F5344CB8AC3E}">
        <p14:creationId xmlns:p14="http://schemas.microsoft.com/office/powerpoint/2010/main" val="1497268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VBS – extended architecture based on </a:t>
            </a:r>
            <a:r>
              <a:rPr lang="en-US" sz="3600" dirty="0" err="1" smtClean="0"/>
              <a:t>Lustre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43000"/>
            <a:ext cx="5029200" cy="409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685800" y="5257800"/>
            <a:ext cx="7772400" cy="1066800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 smtClean="0"/>
              <a:t>Better scalability and reliability</a:t>
            </a:r>
          </a:p>
          <a:p>
            <a:r>
              <a:rPr lang="en-US" sz="2300" dirty="0" smtClean="0"/>
              <a:t>Public key user authentication and access control</a:t>
            </a:r>
          </a:p>
          <a:p>
            <a:r>
              <a:rPr lang="en-US" sz="2300" dirty="0" smtClean="0"/>
              <a:t>Read-only volume sharing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4800" y="6248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Publication: “Building a Distributed Block Storage System for Cloud Infrastructure”, </a:t>
            </a:r>
            <a:r>
              <a:rPr lang="en-US" sz="1400" dirty="0" err="1" smtClean="0"/>
              <a:t>CloudCom</a:t>
            </a:r>
            <a:r>
              <a:rPr lang="en-US" sz="1400" dirty="0" smtClean="0"/>
              <a:t> 2010, Indianapolis, November 30-December 3, 2010.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6277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VBS – application in </a:t>
            </a:r>
            <a:r>
              <a:rPr lang="en-US" sz="3600" dirty="0" err="1" smtClean="0"/>
              <a:t>FloodGrid</a:t>
            </a:r>
            <a:endParaRPr lang="en-US" sz="3600" dirty="0"/>
          </a:p>
        </p:txBody>
      </p:sp>
      <p:sp>
        <p:nvSpPr>
          <p:cNvPr id="5" name="Can 4"/>
          <p:cNvSpPr/>
          <p:nvPr/>
        </p:nvSpPr>
        <p:spPr bwMode="auto">
          <a:xfrm>
            <a:off x="6914356" y="1138064"/>
            <a:ext cx="1440160" cy="1368152"/>
          </a:xfrm>
          <a:prstGeom prst="can">
            <a:avLst/>
          </a:prstGeom>
          <a:solidFill>
            <a:srgbClr val="32B26A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altLang="zh-CN" sz="2000" dirty="0" smtClean="0"/>
              <a:t>Model files, programs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08986" y="3892840"/>
            <a:ext cx="12458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Simulation service</a:t>
            </a:r>
            <a:endParaRPr lang="zh-CN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3794571" y="3874368"/>
            <a:ext cx="12024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Simulation service</a:t>
            </a:r>
            <a:endParaRPr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5242371" y="3874368"/>
            <a:ext cx="11756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Simulation service</a:t>
            </a:r>
            <a:endParaRPr lang="zh-CN" altLang="en-US" dirty="0"/>
          </a:p>
        </p:txBody>
      </p:sp>
      <p:cxnSp>
        <p:nvCxnSpPr>
          <p:cNvPr id="9" name="Straight Arrow Connector 8"/>
          <p:cNvCxnSpPr>
            <a:stCxn id="5" idx="3"/>
            <a:endCxn id="6" idx="0"/>
          </p:cNvCxnSpPr>
          <p:nvPr/>
        </p:nvCxnSpPr>
        <p:spPr>
          <a:xfrm rot="5400000">
            <a:off x="4589859" y="848263"/>
            <a:ext cx="1386624" cy="470253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7" idx="0"/>
          </p:cNvCxnSpPr>
          <p:nvPr/>
        </p:nvCxnSpPr>
        <p:spPr>
          <a:xfrm rot="5400000">
            <a:off x="5331036" y="1570968"/>
            <a:ext cx="1368152" cy="3238649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8" idx="0"/>
          </p:cNvCxnSpPr>
          <p:nvPr/>
        </p:nvCxnSpPr>
        <p:spPr>
          <a:xfrm rot="5400000">
            <a:off x="6048249" y="2288181"/>
            <a:ext cx="1368152" cy="1804223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n 11"/>
          <p:cNvSpPr/>
          <p:nvPr/>
        </p:nvSpPr>
        <p:spPr bwMode="auto">
          <a:xfrm>
            <a:off x="2426492" y="1353104"/>
            <a:ext cx="1008112" cy="10081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Lucida Sans Unicode" pitchFamily="34" charset="0"/>
              </a:rPr>
              <a:t>results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Lucida Sans Unicode" pitchFamily="34" charset="0"/>
            </a:endParaRPr>
          </a:p>
        </p:txBody>
      </p:sp>
      <p:sp>
        <p:nvSpPr>
          <p:cNvPr id="13" name="Can 12"/>
          <p:cNvSpPr/>
          <p:nvPr/>
        </p:nvSpPr>
        <p:spPr bwMode="auto">
          <a:xfrm>
            <a:off x="3870564" y="1334632"/>
            <a:ext cx="1008112" cy="10081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Lucida Sans Unicode" pitchFamily="34" charset="0"/>
              </a:rPr>
              <a:t>results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Lucida Sans Unicode" pitchFamily="34" charset="0"/>
            </a:endParaRPr>
          </a:p>
        </p:txBody>
      </p:sp>
      <p:sp>
        <p:nvSpPr>
          <p:cNvPr id="14" name="Can 13"/>
          <p:cNvSpPr/>
          <p:nvPr/>
        </p:nvSpPr>
        <p:spPr bwMode="auto">
          <a:xfrm>
            <a:off x="5296921" y="1325396"/>
            <a:ext cx="1008112" cy="10081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Lucida Sans Unicode" pitchFamily="34" charset="0"/>
              </a:rPr>
              <a:t>results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Lucida Sans Unicode" pitchFamily="34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6" idx="0"/>
          </p:cNvCxnSpPr>
          <p:nvPr/>
        </p:nvCxnSpPr>
        <p:spPr>
          <a:xfrm rot="16200000" flipH="1">
            <a:off x="2165415" y="3126349"/>
            <a:ext cx="1531624" cy="1358"/>
          </a:xfrm>
          <a:prstGeom prst="straightConnector1">
            <a:avLst/>
          </a:prstGeom>
          <a:ln w="158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3"/>
            <a:endCxn id="7" idx="0"/>
          </p:cNvCxnSpPr>
          <p:nvPr/>
        </p:nvCxnSpPr>
        <p:spPr>
          <a:xfrm rot="16200000" flipH="1">
            <a:off x="3619391" y="3097972"/>
            <a:ext cx="1531624" cy="21167"/>
          </a:xfrm>
          <a:prstGeom prst="straightConnector1">
            <a:avLst/>
          </a:prstGeom>
          <a:ln w="158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3"/>
            <a:endCxn id="8" idx="0"/>
          </p:cNvCxnSpPr>
          <p:nvPr/>
        </p:nvCxnSpPr>
        <p:spPr>
          <a:xfrm rot="16200000" flipH="1">
            <a:off x="5045165" y="3089320"/>
            <a:ext cx="1540860" cy="29236"/>
          </a:xfrm>
          <a:prstGeom prst="straightConnector1">
            <a:avLst/>
          </a:prstGeom>
          <a:ln w="158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83227" y="3893824"/>
            <a:ext cx="11807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Simulation service</a:t>
            </a:r>
            <a:endParaRPr lang="zh-CN" altLang="en-US" dirty="0"/>
          </a:p>
        </p:txBody>
      </p:sp>
      <p:sp>
        <p:nvSpPr>
          <p:cNvPr id="19" name="Can 18"/>
          <p:cNvSpPr/>
          <p:nvPr/>
        </p:nvSpPr>
        <p:spPr bwMode="auto">
          <a:xfrm>
            <a:off x="967860" y="1354088"/>
            <a:ext cx="1008112" cy="10081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Lucida Sans Unicode" pitchFamily="34" charset="0"/>
              </a:rPr>
              <a:t>results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Lucida Sans Unicode" pitchFamily="34" charset="0"/>
            </a:endParaRPr>
          </a:p>
        </p:txBody>
      </p:sp>
      <p:cxnSp>
        <p:nvCxnSpPr>
          <p:cNvPr id="20" name="Straight Arrow Connector 19"/>
          <p:cNvCxnSpPr>
            <a:stCxn id="19" idx="3"/>
            <a:endCxn id="18" idx="0"/>
          </p:cNvCxnSpPr>
          <p:nvPr/>
        </p:nvCxnSpPr>
        <p:spPr>
          <a:xfrm rot="16200000" flipH="1">
            <a:off x="706951" y="3127164"/>
            <a:ext cx="1531624" cy="1695"/>
          </a:xfrm>
          <a:prstGeom prst="straightConnector1">
            <a:avLst/>
          </a:prstGeom>
          <a:ln w="158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  <a:endCxn id="18" idx="0"/>
          </p:cNvCxnSpPr>
          <p:nvPr/>
        </p:nvCxnSpPr>
        <p:spPr>
          <a:xfrm rot="5400000">
            <a:off x="3860220" y="119608"/>
            <a:ext cx="1387608" cy="6160825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7700" y="990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private volume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71700" y="990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private volume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95700" y="990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private volume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51057" y="98715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private volume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896100" y="838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shared volume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27571" y="472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VM 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590485" y="472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VM 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76700" y="471339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VM 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448300" y="472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VM 4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382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500" dirty="0" smtClean="0"/>
              <a:t>Simulation for 10 flood scenarios takes 205 minutes on 4 VMs.</a:t>
            </a:r>
          </a:p>
          <a:p>
            <a:r>
              <a:rPr lang="en-US" altLang="zh-CN" sz="2500" dirty="0" smtClean="0"/>
              <a:t>In comparison, it takes 739 minutes if only 1 VM is used.</a:t>
            </a:r>
            <a:endParaRPr lang="zh-CN" altLang="en-US" sz="2500" dirty="0" smtClean="0"/>
          </a:p>
          <a:p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3402374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Deformation Tools Updates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 Wang, Jun </a:t>
            </a:r>
            <a:r>
              <a:rPr lang="en-US" dirty="0" err="1" smtClean="0"/>
              <a:t>Ji</a:t>
            </a:r>
            <a:r>
              <a:rPr lang="en-US" dirty="0" smtClean="0"/>
              <a:t>, Yu 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76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Added “RSS </a:t>
            </a:r>
            <a:r>
              <a:rPr lang="en-US" dirty="0" err="1" smtClean="0"/>
              <a:t>Disloc</a:t>
            </a:r>
            <a:r>
              <a:rPr lang="en-US" dirty="0" smtClean="0"/>
              <a:t>” service: automatically runs deformation simulation for all earthquakes in the world with M&gt;=5.0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 they are published on USGS’s RSS feed.</a:t>
            </a:r>
          </a:p>
          <a:p>
            <a:r>
              <a:rPr lang="en-US" dirty="0" smtClean="0"/>
              <a:t>Improved plotting and visualization services</a:t>
            </a:r>
          </a:p>
          <a:p>
            <a:pPr lvl="1"/>
            <a:r>
              <a:rPr lang="en-US" dirty="0" smtClean="0"/>
              <a:t>Substantial feedback resulting from Baja earthquake, UAVSAR</a:t>
            </a:r>
          </a:p>
          <a:p>
            <a:r>
              <a:rPr lang="en-US" dirty="0" smtClean="0"/>
              <a:t>Added UNAVCO GPS station velocities to Simplex.</a:t>
            </a:r>
          </a:p>
          <a:p>
            <a:r>
              <a:rPr lang="en-US" dirty="0" smtClean="0"/>
              <a:t>Various user interface improvements</a:t>
            </a:r>
          </a:p>
          <a:p>
            <a:r>
              <a:rPr lang="en-US" dirty="0" smtClean="0"/>
              <a:t>Prototype earthquake animation service (harvested from ANSS, </a:t>
            </a:r>
            <a:r>
              <a:rPr lang="en-US" dirty="0" err="1" smtClean="0"/>
              <a:t>QuakeTables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16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779"/>
            <a:ext cx="8229600" cy="1143000"/>
          </a:xfrm>
        </p:spPr>
        <p:txBody>
          <a:bodyPr/>
          <a:lstStyle/>
          <a:p>
            <a:r>
              <a:rPr lang="en-US" dirty="0" smtClean="0"/>
              <a:t>Deformation Tool Enhancements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308375" y="1168779"/>
            <a:ext cx="8705837" cy="200599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Deformation tools updated to to interact with the upgraded Fault Database.  </a:t>
            </a:r>
          </a:p>
          <a:p>
            <a:r>
              <a:rPr lang="en-US" dirty="0" smtClean="0"/>
              <a:t> Faults now organized into appropriate CGS catalogs and accessible by KML-emitting REST services for each catalog.  </a:t>
            </a:r>
          </a:p>
          <a:p>
            <a:r>
              <a:rPr lang="en-US" dirty="0" smtClean="0"/>
              <a:t> Upgraded map interfaces to display the new KML and integrate its data into the </a:t>
            </a:r>
            <a:r>
              <a:rPr lang="en-US" dirty="0" err="1" smtClean="0"/>
              <a:t>Disloc</a:t>
            </a:r>
            <a:r>
              <a:rPr lang="en-US" dirty="0" smtClean="0"/>
              <a:t>, Simplex, and </a:t>
            </a:r>
            <a:r>
              <a:rPr lang="en-US" dirty="0" err="1" smtClean="0"/>
              <a:t>GeoFEST</a:t>
            </a:r>
            <a:r>
              <a:rPr lang="en-US" dirty="0" smtClean="0"/>
              <a:t> application submission tools. </a:t>
            </a:r>
          </a:p>
          <a:p>
            <a:endParaRPr lang="en-US" dirty="0"/>
          </a:p>
        </p:txBody>
      </p:sp>
      <p:pic>
        <p:nvPicPr>
          <p:cNvPr id="6" name="Picture 5" descr=":Picture 17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795" y="3055716"/>
            <a:ext cx="6077417" cy="360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78589" y="3174770"/>
            <a:ext cx="2758206" cy="34778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Disloc</a:t>
            </a:r>
            <a:r>
              <a:rPr lang="en-US" sz="2000" dirty="0" smtClean="0"/>
              <a:t> </a:t>
            </a:r>
            <a:r>
              <a:rPr lang="en-US" sz="2000" dirty="0" err="1"/>
              <a:t>portlet</a:t>
            </a:r>
            <a:r>
              <a:rPr lang="en-US" sz="2000" dirty="0"/>
              <a:t> showing upgraded map interface.  Faults in the map come from the revised </a:t>
            </a:r>
            <a:r>
              <a:rPr lang="en-US" sz="2000" dirty="0" err="1"/>
              <a:t>QuakeTables</a:t>
            </a:r>
            <a:r>
              <a:rPr lang="en-US" sz="2000" dirty="0"/>
              <a:t> fault database’s KML service. Parameter values for the fault model in the dialog box are extracted and used to set up deformation jobs. </a:t>
            </a:r>
          </a:p>
        </p:txBody>
      </p:sp>
    </p:spTree>
    <p:extLst>
      <p:ext uri="{BB962C8B-B14F-4D97-AF65-F5344CB8AC3E}">
        <p14:creationId xmlns:p14="http://schemas.microsoft.com/office/powerpoint/2010/main" val="2472584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RSS-Driven </a:t>
            </a:r>
            <a:r>
              <a:rPr lang="en-US" dirty="0" err="1" smtClean="0"/>
              <a:t>Disloc</a:t>
            </a:r>
            <a:r>
              <a:rPr lang="en-US" dirty="0" smtClean="0"/>
              <a:t> and </a:t>
            </a:r>
            <a:r>
              <a:rPr lang="en-US" dirty="0" err="1" smtClean="0"/>
              <a:t>InSAR</a:t>
            </a:r>
            <a:r>
              <a:rPr lang="en-US" dirty="0" smtClean="0"/>
              <a:t> Plotting Service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developed a version of the </a:t>
            </a:r>
            <a:r>
              <a:rPr lang="en-US" dirty="0" err="1" smtClean="0"/>
              <a:t>Disloc</a:t>
            </a:r>
            <a:r>
              <a:rPr lang="en-US" dirty="0" smtClean="0"/>
              <a:t> tool that is driven by the USGS M&gt;5.0 Earthquake RSS feed.</a:t>
            </a:r>
          </a:p>
          <a:p>
            <a:r>
              <a:rPr lang="en-US" dirty="0" smtClean="0"/>
              <a:t>You can view results anonymously.  </a:t>
            </a:r>
          </a:p>
          <a:p>
            <a:r>
              <a:rPr lang="en-US" dirty="0"/>
              <a:t>Y</a:t>
            </a:r>
            <a:r>
              <a:rPr lang="en-US" dirty="0" smtClean="0"/>
              <a:t>ou also can log in with Google ID and copy results to your personal workspace.</a:t>
            </a:r>
          </a:p>
          <a:p>
            <a:pPr lvl="1"/>
            <a:r>
              <a:rPr lang="en-US" dirty="0" smtClean="0"/>
              <a:t>Can edit parameters submission parameters.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67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22080" y="207382"/>
            <a:ext cx="7672320" cy="1311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4000" dirty="0" err="1">
                <a:solidFill>
                  <a:srgbClr val="000000"/>
                </a:solidFill>
                <a:latin typeface="Calibri" charset="0"/>
                <a:ea typeface="UnDotum" pitchFamily="16" charset="0"/>
                <a:cs typeface="UnDotum" pitchFamily="16" charset="0"/>
              </a:rPr>
              <a:t>Disloc</a:t>
            </a:r>
            <a:r>
              <a:rPr lang="en-US" sz="4000" dirty="0">
                <a:solidFill>
                  <a:srgbClr val="000000"/>
                </a:solidFill>
                <a:latin typeface="Calibri" charset="0"/>
                <a:ea typeface="UnDotum" pitchFamily="16" charset="0"/>
                <a:cs typeface="UnDotum" pitchFamily="16" charset="0"/>
              </a:rPr>
              <a:t>-RSS Service and User Interface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489120" y="3120808"/>
            <a:ext cx="2488320" cy="829527"/>
          </a:xfrm>
          <a:prstGeom prst="rect">
            <a:avLst/>
          </a:prstGeom>
          <a:solidFill>
            <a:srgbClr val="FFFFFF"/>
          </a:solidFill>
          <a:ln w="36720">
            <a:solidFill>
              <a:srgbClr val="004586"/>
            </a:solidFill>
            <a:round/>
            <a:headEnd/>
            <a:tailEnd/>
          </a:ln>
          <a:effectLst/>
        </p:spPr>
        <p:txBody>
          <a:bodyPr wrap="none" lIns="98293" tIns="57474" rIns="98293" bIns="57474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sz="2000" dirty="0" err="1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AutomatedRssDisloc</a:t>
            </a:r>
            <a:endParaRPr lang="en-US" sz="2000" dirty="0">
              <a:solidFill>
                <a:srgbClr val="000000"/>
              </a:solidFill>
              <a:ea typeface="UnDotum" pitchFamily="16" charset="0"/>
              <a:cs typeface="UnDotum" pitchFamily="16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sz="2000" dirty="0" err="1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Webservice</a:t>
            </a:r>
            <a:endParaRPr lang="en-US" sz="2000" dirty="0">
              <a:solidFill>
                <a:srgbClr val="000000"/>
              </a:solidFill>
              <a:ea typeface="UnDotum" pitchFamily="16" charset="0"/>
              <a:cs typeface="UnDotum" pitchFamily="16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083200" y="5194626"/>
            <a:ext cx="2903040" cy="1244291"/>
          </a:xfrm>
          <a:prstGeom prst="rect">
            <a:avLst/>
          </a:prstGeom>
          <a:solidFill>
            <a:srgbClr val="FFFFFF"/>
          </a:solidFill>
          <a:ln w="36720">
            <a:solidFill>
              <a:srgbClr val="004586"/>
            </a:solidFill>
            <a:round/>
            <a:headEnd/>
            <a:tailEnd/>
          </a:ln>
          <a:effectLst/>
        </p:spPr>
        <p:txBody>
          <a:bodyPr wrap="none" lIns="98293" tIns="57474" rIns="98293" bIns="57474" anchor="ctr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UnDotum" pitchFamily="16" charset="0"/>
                <a:cs typeface="UnDotum" pitchFamily="16" charset="0"/>
              </a:rPr>
              <a:t>USGS earthquake RSS feed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UnDotum" pitchFamily="16" charset="0"/>
                <a:cs typeface="UnDotum" pitchFamily="16" charset="0"/>
                <a:hlinkClick r:id="rId3"/>
              </a:rPr>
              <a:t>http://earthquake.usgs.gov/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UnDotum" pitchFamily="16" charset="0"/>
                <a:cs typeface="UnDotum" pitchFamily="16" charset="0"/>
              </a:rPr>
              <a:t>earthquakes/catalogs/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UnDotum" pitchFamily="16" charset="0"/>
                <a:cs typeface="UnDotum" pitchFamily="16" charset="0"/>
              </a:rPr>
              <a:t>7day-M5.xml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463520" y="3207217"/>
            <a:ext cx="1507680" cy="622145"/>
          </a:xfrm>
          <a:prstGeom prst="rect">
            <a:avLst/>
          </a:prstGeom>
          <a:solidFill>
            <a:srgbClr val="FFFFFF"/>
          </a:solidFill>
          <a:ln w="36720">
            <a:solidFill>
              <a:srgbClr val="004586"/>
            </a:solidFill>
            <a:round/>
            <a:headEnd/>
            <a:tailEnd/>
          </a:ln>
          <a:effectLst/>
        </p:spPr>
        <p:txBody>
          <a:bodyPr wrap="none" lIns="98293" tIns="57474" rIns="98293" bIns="57474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sz="2000" dirty="0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RssDisloc3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5245920" y="4081388"/>
            <a:ext cx="207360" cy="1036909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029280" y="3053121"/>
            <a:ext cx="1244160" cy="367239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lIns="98293" tIns="57474" rIns="98293" bIns="57474">
            <a:prstTxWarp prst="textNoShape">
              <a:avLst/>
            </a:prstTxWarp>
          </a:bodyPr>
          <a:lstStyle/>
          <a:p>
            <a:pPr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1. Request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476320" y="4146196"/>
            <a:ext cx="2280960" cy="871291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lIns="98293" tIns="57474" rIns="98293" bIns="57474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2. Update if it has been an hour since the last update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029280" y="3477966"/>
            <a:ext cx="1244160" cy="429165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lIns="98293" tIns="57474" rIns="98293" bIns="57474">
            <a:prstTxWarp prst="textNoShape">
              <a:avLst/>
            </a:prstTxWarp>
          </a:bodyPr>
          <a:lstStyle/>
          <a:p>
            <a:pPr>
              <a:tabLst>
                <a:tab pos="656650" algn="l"/>
              </a:tabLst>
            </a:pPr>
            <a:r>
              <a:rPr lang="en-US" dirty="0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4. Send</a:t>
            </a: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>
            <a:off x="6121441" y="3416038"/>
            <a:ext cx="1039680" cy="144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6121441" y="3807760"/>
            <a:ext cx="1039680" cy="144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695680" y="1866436"/>
            <a:ext cx="1866240" cy="414764"/>
          </a:xfrm>
          <a:prstGeom prst="rect">
            <a:avLst/>
          </a:prstGeom>
          <a:solidFill>
            <a:srgbClr val="FFFFFF"/>
          </a:solidFill>
          <a:ln w="36720">
            <a:solidFill>
              <a:srgbClr val="004586"/>
            </a:solidFill>
            <a:round/>
            <a:headEnd/>
            <a:tailEnd/>
          </a:ln>
          <a:effectLst/>
        </p:spPr>
        <p:txBody>
          <a:bodyPr wrap="none" lIns="98293" tIns="57474" rIns="98293" bIns="57474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sz="2000" dirty="0" err="1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KMLGenerator</a:t>
            </a:r>
            <a:endParaRPr lang="en-US" sz="2000" dirty="0">
              <a:solidFill>
                <a:srgbClr val="000000"/>
              </a:solidFill>
              <a:ea typeface="UnDotum" pitchFamily="16" charset="0"/>
              <a:cs typeface="UnDotum" pitchFamily="16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40480" y="4529276"/>
            <a:ext cx="2280960" cy="414764"/>
          </a:xfrm>
          <a:prstGeom prst="rect">
            <a:avLst/>
          </a:prstGeom>
          <a:solidFill>
            <a:srgbClr val="FFFFFF"/>
          </a:solidFill>
          <a:ln w="36720">
            <a:solidFill>
              <a:srgbClr val="004586"/>
            </a:solidFill>
            <a:round/>
            <a:headEnd/>
            <a:tailEnd/>
          </a:ln>
          <a:effectLst/>
        </p:spPr>
        <p:txBody>
          <a:bodyPr wrap="none" lIns="98293" tIns="57474" rIns="98293" bIns="57474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Pre-calculated results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40480" y="3318108"/>
            <a:ext cx="2280960" cy="414764"/>
          </a:xfrm>
          <a:prstGeom prst="rect">
            <a:avLst/>
          </a:prstGeom>
          <a:solidFill>
            <a:srgbClr val="FFFFFF"/>
          </a:solidFill>
          <a:ln w="36720">
            <a:solidFill>
              <a:srgbClr val="004586"/>
            </a:solidFill>
            <a:round/>
            <a:headEnd/>
            <a:tailEnd/>
          </a:ln>
          <a:effectLst/>
        </p:spPr>
        <p:txBody>
          <a:bodyPr wrap="none" lIns="98293" tIns="57474" rIns="98293" bIns="57474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sz="2000" dirty="0" err="1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Disloc</a:t>
            </a:r>
            <a:endParaRPr lang="en-US" sz="2000" dirty="0">
              <a:solidFill>
                <a:srgbClr val="000000"/>
              </a:solidFill>
              <a:ea typeface="UnDotum" pitchFamily="16" charset="0"/>
              <a:cs typeface="UnDotum" pitchFamily="16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240480" y="3940253"/>
            <a:ext cx="2280960" cy="381641"/>
          </a:xfrm>
          <a:prstGeom prst="rect">
            <a:avLst/>
          </a:prstGeom>
          <a:solidFill>
            <a:srgbClr val="FFFFFF"/>
          </a:solidFill>
          <a:ln w="36720">
            <a:solidFill>
              <a:srgbClr val="004586"/>
            </a:solidFill>
            <a:round/>
            <a:headEnd/>
            <a:tailEnd/>
          </a:ln>
          <a:effectLst/>
        </p:spPr>
        <p:txBody>
          <a:bodyPr wrap="none" lIns="98293" tIns="57474" rIns="98293" bIns="57474" anchor="ctr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sz="2000" dirty="0" err="1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InsarGenerator</a:t>
            </a:r>
            <a:endParaRPr lang="en-US" sz="2000" dirty="0">
              <a:solidFill>
                <a:srgbClr val="000000"/>
              </a:solidFill>
              <a:ea typeface="UnDotum" pitchFamily="16" charset="0"/>
              <a:cs typeface="UnDotum" pitchFamily="16" charset="0"/>
            </a:endParaRP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3699360" y="2423775"/>
            <a:ext cx="207360" cy="62214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906720" y="2350327"/>
            <a:ext cx="3350880" cy="619265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lIns="98293" tIns="57474" rIns="98293" bIns="57474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dirty="0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3. Generate displacement arrows per earthquake case</a:t>
            </a: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V="1">
            <a:off x="2597760" y="3731433"/>
            <a:ext cx="829440" cy="417644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2695680" y="4257087"/>
            <a:ext cx="2073600" cy="2129984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lIns="98293" tIns="57474" rIns="98293" bIns="57474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3. Read pre-calculated results for the earthquake or run </a:t>
            </a:r>
            <a:r>
              <a:rPr lang="en-US" dirty="0" err="1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Disloc</a:t>
            </a:r>
            <a:r>
              <a:rPr lang="en-US" dirty="0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InsarGenerator</a:t>
            </a:r>
            <a:r>
              <a:rPr lang="en-US" dirty="0">
                <a:solidFill>
                  <a:srgbClr val="000000"/>
                </a:solidFill>
                <a:ea typeface="UnDotum" pitchFamily="16" charset="0"/>
                <a:cs typeface="UnDotum" pitchFamily="16" charset="0"/>
              </a:rPr>
              <a:t> and store the results if the earthquake case isn’t pre-calculated.</a:t>
            </a:r>
          </a:p>
        </p:txBody>
      </p:sp>
    </p:spTree>
    <p:extLst>
      <p:ext uri="{BB962C8B-B14F-4D97-AF65-F5344CB8AC3E}">
        <p14:creationId xmlns:p14="http://schemas.microsoft.com/office/powerpoint/2010/main" val="9405302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Publications and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Publications</a:t>
            </a:r>
          </a:p>
          <a:p>
            <a:pPr lvl="1"/>
            <a:r>
              <a:rPr lang="en-US" dirty="0" smtClean="0"/>
              <a:t>Marlon E. Pierce, </a:t>
            </a:r>
            <a:r>
              <a:rPr lang="en-US" dirty="0" err="1" smtClean="0"/>
              <a:t>Xiaoming</a:t>
            </a:r>
            <a:r>
              <a:rPr lang="en-US" dirty="0" smtClean="0"/>
              <a:t> </a:t>
            </a:r>
            <a:r>
              <a:rPr lang="en-US" dirty="0" err="1" smtClean="0"/>
              <a:t>Gao</a:t>
            </a:r>
            <a:r>
              <a:rPr lang="en-US" dirty="0" smtClean="0"/>
              <a:t>, </a:t>
            </a:r>
            <a:r>
              <a:rPr lang="en-US" dirty="0" err="1" smtClean="0"/>
              <a:t>Sangmi</a:t>
            </a:r>
            <a:r>
              <a:rPr lang="en-US" dirty="0" smtClean="0"/>
              <a:t> Lee </a:t>
            </a:r>
            <a:r>
              <a:rPr lang="en-US" dirty="0" err="1" smtClean="0"/>
              <a:t>Pallickara</a:t>
            </a:r>
            <a:r>
              <a:rPr lang="en-US" dirty="0" smtClean="0"/>
              <a:t>, </a:t>
            </a:r>
            <a:r>
              <a:rPr lang="en-US" dirty="0" err="1" smtClean="0"/>
              <a:t>Zhenhua</a:t>
            </a:r>
            <a:r>
              <a:rPr lang="en-US" dirty="0" smtClean="0"/>
              <a:t> </a:t>
            </a:r>
            <a:r>
              <a:rPr lang="en-US" dirty="0" err="1" smtClean="0"/>
              <a:t>Guo</a:t>
            </a:r>
            <a:r>
              <a:rPr lang="en-US" dirty="0" smtClean="0"/>
              <a:t>, Geoffrey Fox: The </a:t>
            </a:r>
            <a:r>
              <a:rPr lang="en-US" dirty="0" err="1" smtClean="0"/>
              <a:t>Quakesim</a:t>
            </a:r>
            <a:r>
              <a:rPr lang="en-US" dirty="0" smtClean="0"/>
              <a:t> portal and services: new approaches to science gateway development techniques. Concurrency and Computation: Practice and Experience 22(12): 1732-1749 (2010)</a:t>
            </a:r>
          </a:p>
          <a:p>
            <a:pPr lvl="1"/>
            <a:r>
              <a:rPr lang="en-US" dirty="0" err="1" smtClean="0"/>
              <a:t>Xiaoming</a:t>
            </a:r>
            <a:r>
              <a:rPr lang="en-US" dirty="0" smtClean="0"/>
              <a:t> </a:t>
            </a:r>
            <a:r>
              <a:rPr lang="en-US" dirty="0" err="1" smtClean="0"/>
              <a:t>Gao</a:t>
            </a:r>
            <a:r>
              <a:rPr lang="en-US" dirty="0" smtClean="0"/>
              <a:t>, Yu Ma, Marlon Pierce, Mike Lowe, Geoffrey Fox, “Building a Distributed Block Storage System for Cloud Infrastructure” Proceedings of </a:t>
            </a:r>
            <a:r>
              <a:rPr lang="en-US" dirty="0" err="1" smtClean="0"/>
              <a:t>CloudCom</a:t>
            </a:r>
            <a:r>
              <a:rPr lang="en-US" dirty="0" smtClean="0"/>
              <a:t> 2010 Conference IUPUI Conference Center Indianapolis November 30-December 3 2010.</a:t>
            </a:r>
          </a:p>
          <a:p>
            <a:pPr lvl="1"/>
            <a:r>
              <a:rPr lang="en-US" dirty="0" smtClean="0"/>
              <a:t>Marlon E. Pierce, Geoffrey C. Fox, Yu Ma, Jun Wang, “Cloud Computing and Spatial Cyberinfrastructure” Technical Report submitted to PNAS special issue on spatial cyberinfrastructure.</a:t>
            </a:r>
          </a:p>
          <a:p>
            <a:pPr lvl="1"/>
            <a:r>
              <a:rPr lang="en-US" dirty="0" smtClean="0"/>
              <a:t>Andrea </a:t>
            </a:r>
            <a:r>
              <a:rPr lang="en-US" dirty="0" err="1" smtClean="0"/>
              <a:t>Donnellan</a:t>
            </a:r>
            <a:r>
              <a:rPr lang="en-US" dirty="0" smtClean="0"/>
              <a:t>, Marlon Pierce, Dennis McLeod, Jay Parker, John Rundle, Lisa Grant, Rami Al-</a:t>
            </a:r>
            <a:r>
              <a:rPr lang="en-US" dirty="0" err="1" smtClean="0"/>
              <a:t>Ghanmi</a:t>
            </a:r>
            <a:r>
              <a:rPr lang="en-US" dirty="0" smtClean="0"/>
              <a:t>, </a:t>
            </a:r>
            <a:r>
              <a:rPr lang="en-US" dirty="0" err="1" smtClean="0"/>
              <a:t>Gepffrey</a:t>
            </a:r>
            <a:r>
              <a:rPr lang="en-US" dirty="0" smtClean="0"/>
              <a:t> Fox, Robert </a:t>
            </a:r>
            <a:r>
              <a:rPr lang="en-US" dirty="0" err="1" smtClean="0"/>
              <a:t>Granat</a:t>
            </a:r>
            <a:r>
              <a:rPr lang="en-US" dirty="0" smtClean="0"/>
              <a:t>, “Integrating GPS, </a:t>
            </a:r>
            <a:r>
              <a:rPr lang="en-US" dirty="0" err="1" smtClean="0"/>
              <a:t>InSAR</a:t>
            </a:r>
            <a:r>
              <a:rPr lang="en-US" dirty="0" smtClean="0"/>
              <a:t>, and UAVSAR data into the </a:t>
            </a:r>
            <a:r>
              <a:rPr lang="en-US" dirty="0" err="1" smtClean="0"/>
              <a:t>QuakeSim</a:t>
            </a:r>
            <a:r>
              <a:rPr lang="en-US" dirty="0" smtClean="0"/>
              <a:t> Computational Environment” 2011 IEEE Aerospace Conference March 5-12, 2011, Big Sky, Montana</a:t>
            </a:r>
          </a:p>
          <a:p>
            <a:r>
              <a:rPr lang="en-US" dirty="0" smtClean="0"/>
              <a:t>Presentations</a:t>
            </a:r>
          </a:p>
          <a:p>
            <a:pPr lvl="1"/>
            <a:r>
              <a:rPr lang="en-US" dirty="0" smtClean="0"/>
              <a:t>Geoffrey Fox, “Cloud Architecture for Earthquake Science” Abstract for 7th ACES International Workshop OTARU, October 3-8, 2010</a:t>
            </a:r>
          </a:p>
          <a:p>
            <a:pPr lvl="1"/>
            <a:r>
              <a:rPr lang="en-US" dirty="0" err="1" smtClean="0"/>
              <a:t>Donnellan</a:t>
            </a:r>
            <a:r>
              <a:rPr lang="en-US" dirty="0" smtClean="0"/>
              <a:t>, A., Parker, J., </a:t>
            </a:r>
            <a:r>
              <a:rPr lang="en-US" dirty="0" err="1" smtClean="0"/>
              <a:t>Granat</a:t>
            </a:r>
            <a:r>
              <a:rPr lang="en-US" dirty="0" smtClean="0"/>
              <a:t>, R., </a:t>
            </a:r>
            <a:r>
              <a:rPr lang="en-US" dirty="0" err="1" smtClean="0"/>
              <a:t>Lyzenga</a:t>
            </a:r>
            <a:r>
              <a:rPr lang="en-US" dirty="0" smtClean="0"/>
              <a:t>, G., </a:t>
            </a:r>
            <a:r>
              <a:rPr lang="en-US" dirty="0" err="1" smtClean="0"/>
              <a:t>Glasscoe</a:t>
            </a:r>
            <a:r>
              <a:rPr lang="en-US" dirty="0" smtClean="0"/>
              <a:t>, M., Rundle, J., McLeod, D., Al-</a:t>
            </a:r>
            <a:r>
              <a:rPr lang="en-US" dirty="0" err="1" smtClean="0"/>
              <a:t>Ghanmi</a:t>
            </a:r>
            <a:r>
              <a:rPr lang="en-US" dirty="0" smtClean="0"/>
              <a:t>, R., Pierce, M., Fox, G. and Ludwig, L. G., “</a:t>
            </a:r>
            <a:r>
              <a:rPr lang="en-US" dirty="0" err="1" smtClean="0"/>
              <a:t>QuakeSim</a:t>
            </a:r>
            <a:r>
              <a:rPr lang="en-US" dirty="0" smtClean="0"/>
              <a:t> Earthquake Modeling, Forecasting, and Data Access Tools” Abstract for 7th ACES International Workshop OTARU, October 3-8, 2010</a:t>
            </a:r>
          </a:p>
          <a:p>
            <a:pPr lvl="1"/>
            <a:r>
              <a:rPr lang="en-US" dirty="0" err="1" smtClean="0"/>
              <a:t>Gao</a:t>
            </a:r>
            <a:r>
              <a:rPr lang="en-US" dirty="0" smtClean="0"/>
              <a:t>, X., </a:t>
            </a:r>
            <a:r>
              <a:rPr lang="en-US" dirty="0" err="1" smtClean="0"/>
              <a:t>Granat</a:t>
            </a:r>
            <a:r>
              <a:rPr lang="en-US" dirty="0" smtClean="0"/>
              <a:t>, R., Pierce, M. and Wang, J.,  “Building Services and Web Portal for GPS Time Series Data Analysis” Abstract for 7th ACES International Workshop OTARU, October 3-8, 2010</a:t>
            </a:r>
          </a:p>
          <a:p>
            <a:pPr lvl="1"/>
            <a:r>
              <a:rPr lang="en-US" dirty="0" smtClean="0"/>
              <a:t>Pierce, M, Fox, G, </a:t>
            </a:r>
            <a:r>
              <a:rPr lang="en-US" dirty="0" err="1" smtClean="0"/>
              <a:t>Gao</a:t>
            </a:r>
            <a:r>
              <a:rPr lang="en-US" dirty="0" smtClean="0"/>
              <a:t>, X, </a:t>
            </a:r>
            <a:r>
              <a:rPr lang="en-US" dirty="0" err="1" smtClean="0"/>
              <a:t>Ji</a:t>
            </a:r>
            <a:r>
              <a:rPr lang="en-US" dirty="0" smtClean="0"/>
              <a:t>, J, Ma, Y, Wang, J, </a:t>
            </a:r>
            <a:r>
              <a:rPr lang="en-US" dirty="0" err="1" smtClean="0"/>
              <a:t>Donnellan</a:t>
            </a:r>
            <a:r>
              <a:rPr lang="en-US" dirty="0" smtClean="0"/>
              <a:t>, A, Parker, J, </a:t>
            </a:r>
            <a:r>
              <a:rPr lang="en-US" dirty="0" err="1" smtClean="0"/>
              <a:t>Glasscoe</a:t>
            </a:r>
            <a:r>
              <a:rPr lang="en-US" dirty="0" smtClean="0"/>
              <a:t>, M, </a:t>
            </a:r>
            <a:r>
              <a:rPr lang="en-US" dirty="0" err="1" smtClean="0"/>
              <a:t>Granat</a:t>
            </a:r>
            <a:r>
              <a:rPr lang="en-US" dirty="0" smtClean="0"/>
              <a:t>, R, Al-</a:t>
            </a:r>
            <a:r>
              <a:rPr lang="en-US" dirty="0" err="1" smtClean="0"/>
              <a:t>Ghanmi</a:t>
            </a:r>
            <a:r>
              <a:rPr lang="en-US" dirty="0" smtClean="0"/>
              <a:t>, R and McLeod, D, “</a:t>
            </a:r>
            <a:r>
              <a:rPr lang="en-US" dirty="0" err="1" smtClean="0"/>
              <a:t>QuakeSim</a:t>
            </a:r>
            <a:r>
              <a:rPr lang="en-US" dirty="0" smtClean="0"/>
              <a:t> Science Gateway Updates” Abstract for 7th ACES International Workshop OTARU, October 3-8, 2010</a:t>
            </a:r>
          </a:p>
          <a:p>
            <a:r>
              <a:rPr lang="en-US" dirty="0" smtClean="0"/>
              <a:t>[Does not include AGU abstracts.  Others should have these]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51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21" y="414763"/>
            <a:ext cx="8992800" cy="4650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4098" name="Group 2"/>
          <p:cNvGraphicFramePr>
            <a:graphicFrameLocks noGrp="1"/>
          </p:cNvGraphicFramePr>
          <p:nvPr/>
        </p:nvGraphicFramePr>
        <p:xfrm>
          <a:off x="216000" y="5391926"/>
          <a:ext cx="8710560" cy="1019627"/>
        </p:xfrm>
        <a:graphic>
          <a:graphicData uri="http://schemas.openxmlformats.org/drawingml/2006/table">
            <a:tbl>
              <a:tblPr/>
              <a:tblGrid>
                <a:gridCol w="8710560"/>
              </a:tblGrid>
              <a:tr h="101962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Users can copy the earthquakes into their personal workspace to modify the default Disloc settings.</a:t>
                      </a:r>
                    </a:p>
                  </a:txBody>
                  <a:tcPr marL="81638" marR="81638" marT="42456" marB="42456" horzOverflow="overflow">
                    <a:lnL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104" name="Freeform 8"/>
          <p:cNvSpPr>
            <a:spLocks noChangeArrowheads="1"/>
          </p:cNvSpPr>
          <p:nvPr/>
        </p:nvSpPr>
        <p:spPr bwMode="auto">
          <a:xfrm>
            <a:off x="165601" y="4398222"/>
            <a:ext cx="652320" cy="24483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769" y="24"/>
              </a:cxn>
              <a:cxn ang="0">
                <a:pos x="1539" y="0"/>
              </a:cxn>
              <a:cxn ang="0">
                <a:pos x="1780" y="0"/>
              </a:cxn>
              <a:cxn ang="0">
                <a:pos x="1996" y="0"/>
              </a:cxn>
            </a:cxnLst>
            <a:rect l="0" t="0" r="r" b="b"/>
            <a:pathLst>
              <a:path w="1997" h="74">
                <a:moveTo>
                  <a:pt x="0" y="73"/>
                </a:moveTo>
                <a:cubicBezTo>
                  <a:pt x="256" y="57"/>
                  <a:pt x="510" y="16"/>
                  <a:pt x="769" y="24"/>
                </a:cubicBezTo>
                <a:cubicBezTo>
                  <a:pt x="1024" y="32"/>
                  <a:pt x="1283" y="40"/>
                  <a:pt x="1539" y="0"/>
                </a:cubicBezTo>
                <a:lnTo>
                  <a:pt x="1780" y="0"/>
                </a:lnTo>
                <a:lnTo>
                  <a:pt x="1996" y="0"/>
                </a:lnTo>
              </a:path>
            </a:pathLst>
          </a:custGeom>
          <a:noFill/>
          <a:ln w="36720">
            <a:solidFill>
              <a:srgbClr val="DC2300"/>
            </a:solidFill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5" name="Freeform 9"/>
          <p:cNvSpPr>
            <a:spLocks noChangeArrowheads="1"/>
          </p:cNvSpPr>
          <p:nvPr/>
        </p:nvSpPr>
        <p:spPr bwMode="auto">
          <a:xfrm>
            <a:off x="257761" y="2009012"/>
            <a:ext cx="156960" cy="144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4" y="0"/>
              </a:cxn>
              <a:cxn ang="0">
                <a:pos x="481" y="0"/>
              </a:cxn>
            </a:cxnLst>
            <a:rect l="0" t="0" r="r" b="b"/>
            <a:pathLst>
              <a:path w="482" h="1">
                <a:moveTo>
                  <a:pt x="0" y="0"/>
                </a:moveTo>
                <a:lnTo>
                  <a:pt x="264" y="0"/>
                </a:lnTo>
                <a:lnTo>
                  <a:pt x="481" y="0"/>
                </a:lnTo>
              </a:path>
            </a:pathLst>
          </a:custGeom>
          <a:noFill/>
          <a:ln w="36720">
            <a:solidFill>
              <a:srgbClr val="DC2300"/>
            </a:solidFill>
            <a:round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554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20" y="381641"/>
            <a:ext cx="9014400" cy="45955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5122" name="Group 2"/>
          <p:cNvGraphicFramePr>
            <a:graphicFrameLocks noGrp="1"/>
          </p:cNvGraphicFramePr>
          <p:nvPr/>
        </p:nvGraphicFramePr>
        <p:xfrm>
          <a:off x="217441" y="5391926"/>
          <a:ext cx="8710560" cy="1019627"/>
        </p:xfrm>
        <a:graphic>
          <a:graphicData uri="http://schemas.openxmlformats.org/drawingml/2006/table">
            <a:tbl>
              <a:tblPr/>
              <a:tblGrid>
                <a:gridCol w="8710560"/>
              </a:tblGrid>
              <a:tr h="101962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The copied project already has pre-calculated disloc result, displacement arrows kml, insar image kml.</a:t>
                      </a:r>
                    </a:p>
                  </a:txBody>
                  <a:tcPr marL="81638" marR="81638" marT="42456" marB="42456" horzOverflow="overflow">
                    <a:lnL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4815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" name="Group 1"/>
          <p:cNvGraphicFramePr>
            <a:graphicFrameLocks noGrp="1"/>
          </p:cNvGraphicFramePr>
          <p:nvPr/>
        </p:nvGraphicFramePr>
        <p:xfrm>
          <a:off x="197281" y="5317039"/>
          <a:ext cx="8710560" cy="672551"/>
        </p:xfrm>
        <a:graphic>
          <a:graphicData uri="http://schemas.openxmlformats.org/drawingml/2006/table">
            <a:tbl>
              <a:tblPr/>
              <a:tblGrid>
                <a:gridCol w="8710560"/>
              </a:tblGrid>
              <a:tr h="67255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User can see the results at ‘FetchResults’, ‘InSarPlots’.</a:t>
                      </a:r>
                    </a:p>
                  </a:txBody>
                  <a:tcPr marL="81638" marR="81638" marT="42456" marB="42456" horzOverflow="overflow">
                    <a:lnL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763"/>
            <a:ext cx="9142560" cy="15452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88581"/>
            <a:ext cx="9142560" cy="1804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90099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6800" y="76329"/>
            <a:ext cx="7202880" cy="53588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7170" name="Group 2"/>
          <p:cNvGraphicFramePr>
            <a:graphicFrameLocks noGrp="1"/>
          </p:cNvGraphicFramePr>
          <p:nvPr/>
        </p:nvGraphicFramePr>
        <p:xfrm>
          <a:off x="347258" y="4395968"/>
          <a:ext cx="8502816" cy="2301418"/>
        </p:xfrm>
        <a:graphic>
          <a:graphicData uri="http://schemas.openxmlformats.org/drawingml/2006/table">
            <a:tbl>
              <a:tblPr/>
              <a:tblGrid>
                <a:gridCol w="8502816"/>
              </a:tblGrid>
              <a:tr h="20443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Subscribes to USGS earthquake RSS feed, calculates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Disloc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 deformations and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InSAR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interferograms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 for every earthquake in the world with M&gt;5.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UnDotum" pitchFamily="16" charset="0"/>
                        <a:cs typeface="UnDotum" pitchFamily="16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Uses previously developed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Disloc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 services and since the same case number makes same results, it reuses the pre-calculated data from the second run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UnDotum" pitchFamily="16" charset="0"/>
                        <a:cs typeface="UnDotum" pitchFamily="16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Plot is M 5.5 earthquake in southern Iran. Arrows are displacements.  Detailed information in clickable popup.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UnDotum" pitchFamily="16" charset="0"/>
                        <a:cs typeface="UnDotum" pitchFamily="16" charset="0"/>
                      </a:endParaRPr>
                    </a:p>
                  </a:txBody>
                  <a:tcPr marL="81638" marR="81638" marT="42456" marB="42456" horzOverflow="overflow">
                    <a:lnL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1584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Group 1"/>
          <p:cNvGraphicFramePr>
            <a:graphicFrameLocks noGrp="1"/>
          </p:cNvGraphicFramePr>
          <p:nvPr/>
        </p:nvGraphicFramePr>
        <p:xfrm>
          <a:off x="960481" y="5871497"/>
          <a:ext cx="7466400" cy="540057"/>
        </p:xfrm>
        <a:graphic>
          <a:graphicData uri="http://schemas.openxmlformats.org/drawingml/2006/table">
            <a:tbl>
              <a:tblPr/>
              <a:tblGrid>
                <a:gridCol w="7466400"/>
              </a:tblGrid>
              <a:tr h="5400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UnDotum" pitchFamily="16" charset="0"/>
                          <a:cs typeface="UnDotum" pitchFamily="16" charset="0"/>
                        </a:rPr>
                        <a:t>Interferogram plot of the same earthquake in previous slide.</a:t>
                      </a:r>
                    </a:p>
                  </a:txBody>
                  <a:tcPr marL="81638" marR="81638" marT="42456" marB="42456" horzOverflow="overflow">
                    <a:lnL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" y="41766"/>
            <a:ext cx="7850880" cy="5700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37086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Simplex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Simplex is an inversion code that determines best-fit fault models for a particular set of observed displacements or velocities.</a:t>
            </a:r>
          </a:p>
          <a:p>
            <a:r>
              <a:rPr lang="en-US" dirty="0" smtClean="0"/>
              <a:t>We have added UNAVCO GPS station velocities to Simplex’s user interface.</a:t>
            </a:r>
          </a:p>
          <a:p>
            <a:pPr lvl="1"/>
            <a:r>
              <a:rPr lang="en-US" dirty="0" smtClean="0"/>
              <a:t>Using a Web service provided by UNAVCO.</a:t>
            </a:r>
          </a:p>
          <a:p>
            <a:pPr lvl="1"/>
            <a:r>
              <a:rPr lang="en-US" dirty="0" smtClean="0"/>
              <a:t>Supplements JPL GIPSY and Scripps GLOBK values from </a:t>
            </a:r>
            <a:r>
              <a:rPr lang="en-US" dirty="0" err="1" smtClean="0"/>
              <a:t>Yehuda</a:t>
            </a:r>
            <a:r>
              <a:rPr lang="en-US" dirty="0" smtClean="0"/>
              <a:t> Bock’s team’s GRWS service.</a:t>
            </a:r>
          </a:p>
          <a:p>
            <a:r>
              <a:rPr lang="en-US" dirty="0" smtClean="0"/>
              <a:t>This is introduces a problem, since the services give different values.  </a:t>
            </a:r>
          </a:p>
          <a:p>
            <a:pPr lvl="1"/>
            <a:r>
              <a:rPr lang="en-US" dirty="0" smtClean="0"/>
              <a:t>Need an easy interface for selecting the ones you want.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41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A description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3222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" descr="A description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7780" y="2585956"/>
            <a:ext cx="633222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09991" y="525151"/>
            <a:ext cx="2507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GPS stations with map interface. This may have multiple values.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755" y="3031051"/>
            <a:ext cx="2507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 multiple values, select the data source that you want.</a:t>
            </a:r>
            <a:endParaRPr lang="en-US" dirty="0"/>
          </a:p>
        </p:txBody>
      </p:sp>
      <p:pic>
        <p:nvPicPr>
          <p:cNvPr id="7" name="Picture 6" descr="Picture 4.png"/>
          <p:cNvPicPr>
            <a:picLocks noChangeAspect="1"/>
          </p:cNvPicPr>
          <p:nvPr/>
        </p:nvPicPr>
        <p:blipFill>
          <a:blip r:embed="rId4"/>
          <a:srcRect l="3849" t="21989" r="4535" b="10418"/>
          <a:stretch>
            <a:fillRect/>
          </a:stretch>
        </p:blipFill>
        <p:spPr>
          <a:xfrm>
            <a:off x="64346" y="4233333"/>
            <a:ext cx="4986867" cy="25230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76424" y="5469003"/>
            <a:ext cx="2944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Optionally, select multiple GPS stations with </a:t>
            </a:r>
            <a:r>
              <a:rPr lang="en-US" dirty="0" err="1" smtClean="0"/>
              <a:t>draggable</a:t>
            </a:r>
            <a:r>
              <a:rPr lang="en-US" dirty="0" smtClean="0"/>
              <a:t> box.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5051214" y="5875867"/>
            <a:ext cx="725211" cy="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23533" y="3708400"/>
            <a:ext cx="534247" cy="33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5672667" y="1066799"/>
            <a:ext cx="82039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857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Service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Color matching between UAVSAR and </a:t>
            </a:r>
            <a:r>
              <a:rPr lang="en-US" dirty="0" err="1"/>
              <a:t>Disloc</a:t>
            </a:r>
            <a:r>
              <a:rPr lang="en-US" dirty="0"/>
              <a:t> interferogram  </a:t>
            </a:r>
          </a:p>
          <a:p>
            <a:pPr lvl="0"/>
            <a:r>
              <a:rPr lang="en-US" dirty="0"/>
              <a:t>P</a:t>
            </a:r>
            <a:r>
              <a:rPr lang="en-US" dirty="0" smtClean="0"/>
              <a:t>ublication-ready plotting products </a:t>
            </a:r>
            <a:r>
              <a:rPr lang="en-US" dirty="0"/>
              <a:t>for daily RDAHMM GPS data analysis </a:t>
            </a:r>
          </a:p>
          <a:p>
            <a:r>
              <a:rPr lang="en-US" dirty="0" smtClean="0"/>
              <a:t>3D earthquake visualization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92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 matching between UAVSAR and </a:t>
            </a:r>
            <a:r>
              <a:rPr lang="en-US" dirty="0" err="1"/>
              <a:t>Disloc</a:t>
            </a:r>
            <a:r>
              <a:rPr lang="en-US" dirty="0"/>
              <a:t> interferogram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530755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733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Matching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5181600" cy="357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</a:t>
            </a:r>
            <a:r>
              <a:rPr lang="en-US" dirty="0"/>
              <a:t>example of displaying </a:t>
            </a:r>
            <a:r>
              <a:rPr lang="en-US" dirty="0" err="1"/>
              <a:t>disloc</a:t>
            </a:r>
            <a:r>
              <a:rPr lang="en-US" dirty="0"/>
              <a:t> interferogram and UAVSAR interferogram on Google Earth.</a:t>
            </a:r>
          </a:p>
        </p:txBody>
      </p:sp>
    </p:spTree>
    <p:extLst>
      <p:ext uri="{BB962C8B-B14F-4D97-AF65-F5344CB8AC3E}">
        <p14:creationId xmlns:p14="http://schemas.microsoft.com/office/powerpoint/2010/main" val="170105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[Major outreach activity was the “eye in the sky”(?) demo and tutorial.  Maggi will have more information on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529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Publication-Ready Plotting Products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4299857" cy="430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81295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Support high quality output formats: </a:t>
            </a:r>
            <a:r>
              <a:rPr lang="en-US" dirty="0" err="1" smtClean="0"/>
              <a:t>eps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pdf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022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3D </a:t>
            </a:r>
            <a:r>
              <a:rPr lang="en-US" dirty="0" smtClean="0"/>
              <a:t>Earthquake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Visualize earthquakes in 3D for a given region (prototype development)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19400"/>
            <a:ext cx="4884420" cy="36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10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3D Visualization: Spatial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Visualize 2D earthquake spatial distribution in 3D with Google Map overlay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90800"/>
            <a:ext cx="5246370" cy="404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658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01-06 at 9.23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4" y="0"/>
            <a:ext cx="8419481" cy="60434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674" y="5864329"/>
            <a:ext cx="8783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Animated KML of all earthquakes M&gt;=3 from ANSS catalog and UCERF faults from </a:t>
            </a:r>
            <a:r>
              <a:rPr lang="en-US" dirty="0" err="1" smtClean="0"/>
              <a:t>QuakeTables</a:t>
            </a:r>
            <a:r>
              <a:rPr lang="en-US" dirty="0" smtClean="0"/>
              <a:t> database.  KML generated by prototype plotting service developed with Jersey REST libraries.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9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QuakeSim</a:t>
            </a:r>
            <a:r>
              <a:rPr lang="en-US" dirty="0" smtClean="0"/>
              <a:t> Portal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QuakeSim</a:t>
            </a:r>
            <a:r>
              <a:rPr lang="en-US" dirty="0" smtClean="0"/>
              <a:t> is a science gateway that provides Web user and Web service interfaces to earthquake modeling tools:</a:t>
            </a:r>
          </a:p>
          <a:p>
            <a:pPr lvl="1"/>
            <a:r>
              <a:rPr lang="en-US" dirty="0" smtClean="0"/>
              <a:t>Fault deformation analysis: </a:t>
            </a:r>
            <a:r>
              <a:rPr lang="en-US" dirty="0" err="1" smtClean="0"/>
              <a:t>Disloc</a:t>
            </a:r>
            <a:r>
              <a:rPr lang="en-US" dirty="0" smtClean="0"/>
              <a:t>, Simplex, </a:t>
            </a:r>
            <a:r>
              <a:rPr lang="en-US" dirty="0" err="1" smtClean="0"/>
              <a:t>GeoFEST</a:t>
            </a:r>
            <a:endParaRPr lang="en-US" dirty="0" smtClean="0"/>
          </a:p>
          <a:p>
            <a:pPr lvl="1"/>
            <a:r>
              <a:rPr lang="en-US" dirty="0" smtClean="0"/>
              <a:t>GPS time series analysis: RDAHMM </a:t>
            </a:r>
          </a:p>
          <a:p>
            <a:r>
              <a:rPr lang="en-US" dirty="0" smtClean="0"/>
              <a:t>Data sources include</a:t>
            </a:r>
          </a:p>
          <a:p>
            <a:pPr lvl="1"/>
            <a:r>
              <a:rPr lang="en-US" dirty="0" err="1" smtClean="0"/>
              <a:t>QuakeTables</a:t>
            </a:r>
            <a:r>
              <a:rPr lang="en-US" dirty="0" smtClean="0"/>
              <a:t> Fault Database: fault models</a:t>
            </a:r>
          </a:p>
          <a:p>
            <a:pPr lvl="1"/>
            <a:r>
              <a:rPr lang="en-US" dirty="0" smtClean="0"/>
              <a:t>Scripps GRWS: GPS data products</a:t>
            </a:r>
          </a:p>
          <a:p>
            <a:pPr lvl="1"/>
            <a:r>
              <a:rPr lang="en-US" dirty="0" smtClean="0"/>
              <a:t>UNAVCO: GPS data products 	</a:t>
            </a:r>
          </a:p>
          <a:p>
            <a:r>
              <a:rPr lang="en-US" dirty="0" smtClean="0"/>
              <a:t>All tools are exposed as online services.  Inputs and outputs are URLs. We export results as KML for use outside the portal. </a:t>
            </a:r>
          </a:p>
          <a:p>
            <a:r>
              <a:rPr lang="en-US" dirty="0" smtClean="0"/>
              <a:t>All user interface Web components work as both </a:t>
            </a:r>
            <a:r>
              <a:rPr lang="en-US" dirty="0" err="1" smtClean="0"/>
              <a:t>portlets</a:t>
            </a:r>
            <a:r>
              <a:rPr lang="en-US" dirty="0" smtClean="0"/>
              <a:t> and Google gadgets.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202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228600" y="1636990"/>
          <a:ext cx="8686800" cy="3843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891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Application</a:t>
                      </a:r>
                      <a:endParaRPr lang="en-US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Purpose</a:t>
                      </a:r>
                      <a:endParaRPr lang="en-US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n-lt"/>
                          <a:ea typeface="Times New Roman"/>
                          <a:cs typeface="Times New Roman"/>
                        </a:rPr>
                        <a:t>Data Source</a:t>
                      </a:r>
                      <a:endParaRPr lang="en-US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n-lt"/>
                          <a:ea typeface="Times New Roman"/>
                          <a:cs typeface="Times New Roman"/>
                        </a:rPr>
                        <a:t>Compared To</a:t>
                      </a:r>
                      <a:endParaRPr lang="en-US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7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latin typeface="+mn-lt"/>
                          <a:ea typeface="Times New Roman"/>
                          <a:cs typeface="Times New Roman"/>
                        </a:rPr>
                        <a:t>GeoFEST</a:t>
                      </a:r>
                      <a:r>
                        <a:rPr lang="en-US" sz="1800" b="1" i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Finite element deformation model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Faults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GPS and InSAR surface deformation</a:t>
                      </a:r>
                    </a:p>
                  </a:txBody>
                  <a:tcPr marL="68580" marR="68580" marT="0" marB="0"/>
                </a:tc>
              </a:tr>
              <a:tr h="8636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latin typeface="+mn-lt"/>
                          <a:ea typeface="Times New Roman"/>
                          <a:cs typeface="Times New Roman"/>
                        </a:rPr>
                        <a:t>Disloc</a:t>
                      </a:r>
                      <a:endParaRPr lang="en-US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Surface displacements from fault motion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Faults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GPS and InSAR surface deformation</a:t>
                      </a:r>
                    </a:p>
                  </a:txBody>
                  <a:tcPr marL="68580" marR="68580" marT="0" marB="0"/>
                </a:tc>
              </a:tr>
              <a:tr h="8636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+mn-lt"/>
                          <a:ea typeface="Times New Roman"/>
                          <a:cs typeface="Times New Roman"/>
                        </a:rPr>
                        <a:t>Simplex</a:t>
                      </a:r>
                      <a:endParaRPr lang="en-US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Inversion for fault motion from deformation data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InSAR and GPS surface deformation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Fault data constrain model</a:t>
                      </a:r>
                    </a:p>
                  </a:txBody>
                  <a:tcPr marL="68580" marR="68580" marT="0" marB="0"/>
                </a:tc>
              </a:tr>
              <a:tr h="5757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latin typeface="+mn-lt"/>
                          <a:ea typeface="Times New Roman"/>
                          <a:cs typeface="Times New Roman"/>
                        </a:rPr>
                        <a:t>RIPI (results</a:t>
                      </a:r>
                      <a:r>
                        <a:rPr lang="en-US" sz="1800" b="1" i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only)</a:t>
                      </a:r>
                      <a:endParaRPr lang="en-US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Seismic pattern analysis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Seismicity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Earthquake faults</a:t>
                      </a:r>
                    </a:p>
                  </a:txBody>
                  <a:tcPr marL="68580" marR="68580" marT="0" marB="0"/>
                </a:tc>
              </a:tr>
              <a:tr h="5757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+mn-lt"/>
                          <a:ea typeface="Times New Roman"/>
                          <a:cs typeface="Times New Roman"/>
                        </a:rPr>
                        <a:t>RDAHMM</a:t>
                      </a:r>
                      <a:endParaRPr lang="en-US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Time series analysis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Times New Roman"/>
                        </a:rPr>
                        <a:t>GPS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Earthquake, aquifer sources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Gateway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GPS Data Analysis with RDAHMM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Xiaoming</a:t>
            </a:r>
            <a:r>
              <a:rPr lang="en-US" dirty="0" smtClean="0"/>
              <a:t> </a:t>
            </a:r>
            <a:r>
              <a:rPr lang="en-US" dirty="0" err="1" smtClean="0"/>
              <a:t>Gao</a:t>
            </a:r>
            <a:r>
              <a:rPr lang="en-US" dirty="0" smtClean="0"/>
              <a:t>, Josh Rosen, and Yu 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8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Now providing RDAHMM analysis and classification for both JPL and SOPAC solutions.</a:t>
            </a:r>
          </a:p>
          <a:p>
            <a:pPr lvl="1"/>
            <a:r>
              <a:rPr lang="en-US" dirty="0" smtClean="0"/>
              <a:t>Will be adding UNAVCO  </a:t>
            </a:r>
          </a:p>
          <a:p>
            <a:r>
              <a:rPr lang="en-US" dirty="0" smtClean="0"/>
              <a:t>Redesigned processing pipeline as independent services.</a:t>
            </a:r>
          </a:p>
          <a:p>
            <a:pPr lvl="1"/>
            <a:r>
              <a:rPr lang="en-US" dirty="0" smtClean="0"/>
              <a:t>Pipeline now </a:t>
            </a:r>
            <a:r>
              <a:rPr lang="en-US" dirty="0" err="1" smtClean="0"/>
              <a:t>composible</a:t>
            </a:r>
            <a:r>
              <a:rPr lang="en-US" dirty="0" smtClean="0"/>
              <a:t>, executable as a workflow.</a:t>
            </a:r>
          </a:p>
          <a:p>
            <a:pPr lvl="1"/>
            <a:r>
              <a:rPr lang="en-US" dirty="0" smtClean="0"/>
              <a:t>Will give power users more control over the processing pipeline (can add, replace components)</a:t>
            </a:r>
          </a:p>
          <a:p>
            <a:r>
              <a:rPr lang="en-US" dirty="0" smtClean="0"/>
              <a:t>Several user interface improvements resulting from IU visit by Robert </a:t>
            </a:r>
            <a:r>
              <a:rPr lang="en-US" dirty="0" err="1" smtClean="0"/>
              <a:t>Granat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Improved GPS viewer, bug fixes,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4871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Daily RDAHMM – user configurable workflow</a:t>
            </a:r>
            <a:endParaRPr lang="en-US" sz="3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Prototype Web services – RDAHMM processing:</a:t>
            </a:r>
            <a:endParaRPr lang="en-US" sz="23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1828800"/>
          <a:ext cx="8153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020"/>
                <a:gridCol w="570738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Web service 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Functionality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ModelBuilder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Build RDAHMM model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Evaluator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Complete RDAHMM evaluation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5012724"/>
          <a:ext cx="8155458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637"/>
                <a:gridCol w="5708821"/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MissingDataNaNFiller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Fill missing data in GPS time series raw file with “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NaN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BF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InputExtracter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Extract</a:t>
                      </a:r>
                      <a:r>
                        <a:rPr lang="en-US" sz="1600" baseline="0" dirty="0" smtClean="0"/>
                        <a:t> input data columns from GPS time series raw file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FilteredRawComposer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Compose GPS</a:t>
                      </a:r>
                      <a:r>
                        <a:rPr lang="en-US" sz="1600" baseline="0" dirty="0" smtClean="0"/>
                        <a:t> time series raw file with filtered input data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b="0" dirty="0" err="1" smtClean="0"/>
                        <a:t>MissingDataDupFiller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Fill missing data in GPS time series raw file with duplicates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FileConcatenater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Concatenate the modeling input and evaluation input files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33400" y="3429000"/>
          <a:ext cx="8153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57150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DetrendFilter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De-trend the input data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BF5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DenoiseFilter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De-noise the input data</a:t>
                      </a:r>
                      <a:endParaRPr lang="en-US" sz="1600" dirty="0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DenoiseOutputPatcher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Patch the de-noised data with duplicated data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464757" y="28956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300" dirty="0" smtClean="0"/>
              <a:t>User-defined filter Web services: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44958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300" dirty="0" smtClean="0"/>
              <a:t>General auxiliary filter Web services:</a:t>
            </a:r>
          </a:p>
        </p:txBody>
      </p:sp>
    </p:spTree>
    <p:extLst>
      <p:ext uri="{BB962C8B-B14F-4D97-AF65-F5344CB8AC3E}">
        <p14:creationId xmlns:p14="http://schemas.microsoft.com/office/powerpoint/2010/main" val="3217586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2138</Words>
  <Application>Microsoft Macintosh PowerPoint</Application>
  <PresentationFormat>On-screen Show (4:3)</PresentationFormat>
  <Paragraphs>242</Paragraphs>
  <Slides>43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IU QuakeSim Annual Report Slides</vt:lpstr>
      <vt:lpstr>IU People</vt:lpstr>
      <vt:lpstr>Publications and Presentations</vt:lpstr>
      <vt:lpstr>Outreach</vt:lpstr>
      <vt:lpstr>QuakeSim Portal Overview</vt:lpstr>
      <vt:lpstr>Available Gateway Applications</vt:lpstr>
      <vt:lpstr>GPS Data Analysis with RDAHMM</vt:lpstr>
      <vt:lpstr>Accomplishments</vt:lpstr>
      <vt:lpstr>Daily RDAHMM – user configurable workflow</vt:lpstr>
      <vt:lpstr>Daily RDAHMM – user configurable workflow</vt:lpstr>
      <vt:lpstr>Daily RDAHMM – user configurable workflow</vt:lpstr>
      <vt:lpstr>Daily RDAHMM – new state change number vs. time plot component </vt:lpstr>
      <vt:lpstr>Daily RDAHMM – updates to portlet user interface</vt:lpstr>
      <vt:lpstr>RDAHMM GPS Viewer Updates</vt:lpstr>
      <vt:lpstr>New Interactive Plotting Component (More Later)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Cloud Updates</vt:lpstr>
      <vt:lpstr>Accomplishments</vt:lpstr>
      <vt:lpstr>VBS – extended architecture based on Lustre</vt:lpstr>
      <vt:lpstr>VBS – application in FloodGrid</vt:lpstr>
      <vt:lpstr>Deformation Tools Updates</vt:lpstr>
      <vt:lpstr>Accomplishments</vt:lpstr>
      <vt:lpstr>Deformation Tool Enhancements</vt:lpstr>
      <vt:lpstr>RSS-Driven Disloc and InSAR Plotting 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Simplex Updates</vt:lpstr>
      <vt:lpstr>PowerPoint Presentation</vt:lpstr>
      <vt:lpstr>Plotting Service Update</vt:lpstr>
      <vt:lpstr>Color Matching</vt:lpstr>
      <vt:lpstr>Color Matching</vt:lpstr>
      <vt:lpstr>Publication-Ready Plotting Products </vt:lpstr>
      <vt:lpstr>3D Earthquake Visualization</vt:lpstr>
      <vt:lpstr>3D Visualization: Spatial Distribution</vt:lpstr>
      <vt:lpstr>PowerPoint Presentation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Marlon Pierce</dc:creator>
  <cp:lastModifiedBy>Marlon Pierce</cp:lastModifiedBy>
  <cp:revision>9</cp:revision>
  <dcterms:created xsi:type="dcterms:W3CDTF">2011-01-06T13:18:53Z</dcterms:created>
  <dcterms:modified xsi:type="dcterms:W3CDTF">2011-01-06T14:27:54Z</dcterms:modified>
</cp:coreProperties>
</file>