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673" r:id="rId3"/>
    <p:sldMasterId id="2147483681" r:id="rId4"/>
    <p:sldMasterId id="2147483689" r:id="rId5"/>
    <p:sldMasterId id="2147483697" r:id="rId6"/>
    <p:sldMasterId id="2147483705" r:id="rId7"/>
    <p:sldMasterId id="2147483713" r:id="rId8"/>
    <p:sldMasterId id="2147483735" r:id="rId9"/>
  </p:sldMasterIdLst>
  <p:notesMasterIdLst>
    <p:notesMasterId r:id="rId15"/>
  </p:notesMasterIdLst>
  <p:sldIdLst>
    <p:sldId id="265" r:id="rId10"/>
    <p:sldId id="601" r:id="rId11"/>
    <p:sldId id="600" r:id="rId12"/>
    <p:sldId id="599" r:id="rId13"/>
    <p:sldId id="58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1" autoAdjust="0"/>
    <p:restoredTop sz="96086" autoAdjust="0"/>
  </p:normalViewPr>
  <p:slideViewPr>
    <p:cSldViewPr snapToGrid="0" snapToObjects="1">
      <p:cViewPr varScale="1">
        <p:scale>
          <a:sx n="91" d="100"/>
          <a:sy n="91" d="100"/>
        </p:scale>
        <p:origin x="7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1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its integrated services </a:t>
            </a:r>
            <a:r>
              <a:rPr lang="en-US" dirty="0" err="1" smtClean="0"/>
              <a:t>Cloudmesh</a:t>
            </a:r>
            <a:r>
              <a:rPr lang="en-US" dirty="0" smtClean="0"/>
              <a:t> provides the ability to be an onramp for other clouds.</a:t>
            </a:r>
          </a:p>
          <a:p>
            <a:r>
              <a:rPr lang="en-US" dirty="0" smtClean="0"/>
              <a:t>It provides information services to various system level sensors to give access to sensor and utilization data. Internally, it can be used to optimize the system usage.</a:t>
            </a:r>
          </a:p>
          <a:p>
            <a:r>
              <a:rPr lang="en-US" dirty="0" smtClean="0"/>
              <a:t>The provisioning experience from FutureGrid has taught us that we need to provide</a:t>
            </a:r>
          </a:p>
          <a:p>
            <a:pPr lvl="1"/>
            <a:r>
              <a:rPr lang="en-US" dirty="0" smtClean="0"/>
              <a:t>the creation of new clouds (rain)</a:t>
            </a:r>
          </a:p>
          <a:p>
            <a:pPr lvl="1"/>
            <a:r>
              <a:rPr lang="en-US" dirty="0" smtClean="0"/>
              <a:t>the repartitioning of resources between services (cloud shifting)</a:t>
            </a:r>
          </a:p>
          <a:p>
            <a:pPr lvl="1"/>
            <a:r>
              <a:rPr lang="en-US" dirty="0" smtClean="0"/>
              <a:t>and the integration of external cloud resources in case of over provisioning (cloud bursting)</a:t>
            </a:r>
          </a:p>
          <a:p>
            <a:r>
              <a:rPr lang="en-US" dirty="0" smtClean="0"/>
              <a:t>As we deal with many </a:t>
            </a:r>
            <a:r>
              <a:rPr lang="en-US" dirty="0" err="1" smtClean="0"/>
              <a:t>IaaS</a:t>
            </a:r>
            <a:r>
              <a:rPr lang="en-US" dirty="0" smtClean="0"/>
              <a:t> frameworks, we need an abstraction layer on top of the </a:t>
            </a:r>
            <a:r>
              <a:rPr lang="en-US" dirty="0" err="1" smtClean="0"/>
              <a:t>IaaS</a:t>
            </a:r>
            <a:r>
              <a:rPr lang="en-US" dirty="0" smtClean="0"/>
              <a:t> framework.</a:t>
            </a:r>
          </a:p>
          <a:p>
            <a:r>
              <a:rPr lang="en-US" dirty="0" smtClean="0"/>
              <a:t>Experiment management is conducted with workflows controlled in shells, Python/</a:t>
            </a:r>
            <a:r>
              <a:rPr lang="en-US" dirty="0" err="1" smtClean="0"/>
              <a:t>iPython</a:t>
            </a:r>
            <a:r>
              <a:rPr lang="en-US" dirty="0" smtClean="0"/>
              <a:t>, as well as systems such as </a:t>
            </a:r>
            <a:r>
              <a:rPr lang="en-US" dirty="0" err="1" smtClean="0"/>
              <a:t>OpenStack's</a:t>
            </a:r>
            <a:r>
              <a:rPr lang="en-US" dirty="0" smtClean="0"/>
              <a:t> Heat.</a:t>
            </a:r>
          </a:p>
          <a:p>
            <a:r>
              <a:rPr lang="en-US" dirty="0" smtClean="0"/>
              <a:t>Accounting is supported through additional services such as user management and charge rate management.</a:t>
            </a:r>
          </a:p>
          <a:p>
            <a:r>
              <a:rPr lang="en-US" dirty="0" smtClean="0"/>
              <a:t>Not all features are yet implemented. Figure shows the main functionality that we target at this time to implement.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0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45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fomall.org/" TargetMode="External"/><Relationship Id="rId4" Type="http://schemas.openxmlformats.org/officeDocument/2006/relationships/hyperlink" Target="mailto:xqiu@Indiana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oudmesh.github.io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00608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Data Science at </a:t>
            </a:r>
            <a:br>
              <a:rPr lang="en-US" sz="4800" b="1" dirty="0" smtClean="0"/>
            </a:br>
            <a:r>
              <a:rPr lang="en-US" sz="4800" b="1" dirty="0" smtClean="0"/>
              <a:t>Digital Science </a:t>
            </a:r>
            <a:r>
              <a:rPr lang="en-US" sz="4800" b="1" dirty="0" err="1" smtClean="0"/>
              <a:t>Center@SOIC</a:t>
            </a:r>
            <a:endParaRPr lang="en-US" sz="4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072384"/>
            <a:ext cx="9144000" cy="3617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October 22 2014</a:t>
            </a:r>
          </a:p>
          <a:p>
            <a:pPr algn="ctr">
              <a:spcBef>
                <a:spcPct val="20000"/>
              </a:spcBef>
              <a:defRPr/>
            </a:pPr>
            <a:endParaRPr lang="en-US" sz="24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Judy </a:t>
            </a: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Qiu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xqiu@Indiana.edu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http://www.infomall.org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11127"/>
            <a:ext cx="7886700" cy="790574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IU Data Science Masters Features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3048"/>
            <a:ext cx="9086850" cy="60849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Fully approved by University and State October 14 2014</a:t>
            </a:r>
          </a:p>
          <a:p>
            <a:r>
              <a:rPr lang="en-US" dirty="0" smtClean="0"/>
              <a:t>Blended </a:t>
            </a:r>
            <a:r>
              <a:rPr lang="en-US" b="1" dirty="0" smtClean="0"/>
              <a:t>online</a:t>
            </a:r>
            <a:r>
              <a:rPr lang="en-US" dirty="0" smtClean="0"/>
              <a:t> and residential (any combination)</a:t>
            </a:r>
          </a:p>
          <a:p>
            <a:pPr lvl="1"/>
            <a:r>
              <a:rPr lang="en-US" dirty="0" smtClean="0"/>
              <a:t>Online offered at Residential rates (~$1100 per course)</a:t>
            </a:r>
          </a:p>
          <a:p>
            <a:r>
              <a:rPr lang="en-US" b="1" dirty="0" smtClean="0"/>
              <a:t>Informatics</a:t>
            </a:r>
            <a:r>
              <a:rPr lang="en-US" dirty="0" smtClean="0"/>
              <a:t>, </a:t>
            </a:r>
            <a:r>
              <a:rPr lang="en-US" b="1" dirty="0" smtClean="0"/>
              <a:t>Computer Science, </a:t>
            </a:r>
            <a:r>
              <a:rPr lang="en-US" b="1" dirty="0"/>
              <a:t>Information and Library </a:t>
            </a:r>
            <a:r>
              <a:rPr lang="en-US" b="1" dirty="0" smtClean="0"/>
              <a:t>Science</a:t>
            </a:r>
            <a:r>
              <a:rPr lang="en-US" dirty="0" smtClean="0"/>
              <a:t> in </a:t>
            </a:r>
            <a:r>
              <a:rPr lang="en-US" b="1" dirty="0" smtClean="0">
                <a:solidFill>
                  <a:srgbClr val="FF0000"/>
                </a:solidFill>
              </a:rPr>
              <a:t>School </a:t>
            </a:r>
            <a:r>
              <a:rPr lang="en-US" b="1" dirty="0">
                <a:solidFill>
                  <a:srgbClr val="FF0000"/>
                </a:solidFill>
              </a:rPr>
              <a:t>of Informatics and Computing</a:t>
            </a:r>
            <a:r>
              <a:rPr lang="en-US" dirty="0"/>
              <a:t> and the Department of </a:t>
            </a:r>
            <a:r>
              <a:rPr lang="en-US" b="1" dirty="0"/>
              <a:t>Statistics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College of Arts and Science</a:t>
            </a:r>
            <a:r>
              <a:rPr lang="en-US" dirty="0"/>
              <a:t>, </a:t>
            </a:r>
            <a:r>
              <a:rPr lang="en-US" dirty="0" smtClean="0"/>
              <a:t>IUB</a:t>
            </a:r>
          </a:p>
          <a:p>
            <a:r>
              <a:rPr lang="en-US" dirty="0" smtClean="0"/>
              <a:t>30 credits (10 conventional courses)</a:t>
            </a:r>
          </a:p>
          <a:p>
            <a:r>
              <a:rPr lang="en-US" dirty="0" smtClean="0"/>
              <a:t>Basic (general) Masters degree plus tracks</a:t>
            </a:r>
          </a:p>
          <a:p>
            <a:pPr lvl="1"/>
            <a:r>
              <a:rPr lang="en-US" dirty="0" smtClean="0"/>
              <a:t>Currently only track </a:t>
            </a:r>
            <a:r>
              <a:rPr lang="en-US" dirty="0"/>
              <a:t>is “Computational and Analytic Data Science 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Other tracks expected such as m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purely online </a:t>
            </a:r>
            <a:r>
              <a:rPr lang="en-US" dirty="0" smtClean="0"/>
              <a:t>4-course </a:t>
            </a:r>
            <a:r>
              <a:rPr lang="en-US" b="1" dirty="0"/>
              <a:t>Certificate in Data Science </a:t>
            </a:r>
            <a:r>
              <a:rPr lang="en-US" dirty="0"/>
              <a:t>has been </a:t>
            </a:r>
            <a:r>
              <a:rPr lang="en-US" dirty="0" smtClean="0"/>
              <a:t>running since January 2014 (</a:t>
            </a:r>
            <a:r>
              <a:rPr lang="en-US" b="1" dirty="0" smtClean="0"/>
              <a:t>Technical </a:t>
            </a:r>
            <a:r>
              <a:rPr lang="en-US" dirty="0" smtClean="0"/>
              <a:t>and </a:t>
            </a:r>
            <a:r>
              <a:rPr lang="en-US" b="1" dirty="0" smtClean="0"/>
              <a:t>Decision Maker </a:t>
            </a:r>
            <a:r>
              <a:rPr lang="en-US" dirty="0" smtClean="0"/>
              <a:t>paths) with 75 students total in 2 semesters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Ph.D</a:t>
            </a:r>
            <a:r>
              <a:rPr lang="en-US" b="1" dirty="0"/>
              <a:t>. Minor </a:t>
            </a:r>
            <a:r>
              <a:rPr lang="en-US" dirty="0"/>
              <a:t>in Data Science </a:t>
            </a:r>
            <a:r>
              <a:rPr lang="en-US" dirty="0" smtClean="0"/>
              <a:t>has been proposed.</a:t>
            </a:r>
          </a:p>
          <a:p>
            <a:r>
              <a:rPr lang="en-US" dirty="0" smtClean="0"/>
              <a:t>Managed by Faculty in Data Science: expand to full campus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1"/>
            <a:ext cx="8229600" cy="1028069"/>
          </a:xfrm>
        </p:spPr>
        <p:txBody>
          <a:bodyPr/>
          <a:lstStyle/>
          <a:p>
            <a:r>
              <a:rPr lang="en-US" b="1" dirty="0" smtClean="0"/>
              <a:t>DSC Computing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2878"/>
            <a:ext cx="9144000" cy="60751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Working with SDSC on NSF XSEDE Comet System (</a:t>
            </a:r>
            <a:r>
              <a:rPr lang="en-US" dirty="0" err="1" smtClean="0"/>
              <a:t>Haswell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Purchasing 128 node </a:t>
            </a:r>
            <a:r>
              <a:rPr lang="en-US" dirty="0" err="1" smtClean="0"/>
              <a:t>Haswell</a:t>
            </a:r>
            <a:r>
              <a:rPr lang="en-US" dirty="0" smtClean="0"/>
              <a:t> based system (Juliet)</a:t>
            </a:r>
          </a:p>
          <a:p>
            <a:pPr lvl="1"/>
            <a:r>
              <a:rPr lang="en-US" dirty="0" smtClean="0"/>
              <a:t>128-256 GB memory per node</a:t>
            </a:r>
          </a:p>
          <a:p>
            <a:pPr lvl="1"/>
            <a:r>
              <a:rPr lang="en-US" dirty="0" smtClean="0"/>
              <a:t>Substantial conventional disk per node (8TB) plus SSD</a:t>
            </a:r>
          </a:p>
          <a:p>
            <a:pPr lvl="1"/>
            <a:r>
              <a:rPr lang="en-US" dirty="0" err="1" smtClean="0"/>
              <a:t>Infiniband</a:t>
            </a:r>
            <a:r>
              <a:rPr lang="en-US" dirty="0" smtClean="0"/>
              <a:t> SR-IOV</a:t>
            </a:r>
          </a:p>
          <a:p>
            <a:pPr lvl="1"/>
            <a:r>
              <a:rPr lang="en-US" dirty="0" err="1" smtClean="0"/>
              <a:t>Lustre</a:t>
            </a:r>
            <a:r>
              <a:rPr lang="en-US" dirty="0" smtClean="0"/>
              <a:t> access to UITS facilities</a:t>
            </a:r>
          </a:p>
          <a:p>
            <a:r>
              <a:rPr lang="en-US" dirty="0" smtClean="0"/>
              <a:t>Older machines</a:t>
            </a:r>
          </a:p>
          <a:p>
            <a:pPr lvl="1"/>
            <a:r>
              <a:rPr lang="en-US" dirty="0" smtClean="0"/>
              <a:t>India (128 nodes, 1024 cores), Bravo (16 nodes, 128 cores), Delta(16 nodes, 192 cores), Echo(16  nodes, 192 cores), Tempest (32 nodes, 768 cores) with large memory, large disk and GPU</a:t>
            </a:r>
          </a:p>
          <a:p>
            <a:pPr lvl="1"/>
            <a:r>
              <a:rPr lang="en-US" dirty="0"/>
              <a:t>Cray XT5m </a:t>
            </a:r>
            <a:r>
              <a:rPr lang="en-US" dirty="0" smtClean="0"/>
              <a:t>with 672 cores</a:t>
            </a:r>
          </a:p>
          <a:p>
            <a:r>
              <a:rPr lang="en-US" dirty="0"/>
              <a:t>Optimized for Cloud research and Data analytics exploring storage models, algorithms</a:t>
            </a:r>
          </a:p>
          <a:p>
            <a:r>
              <a:rPr lang="en-US" dirty="0" smtClean="0"/>
              <a:t>Bare-metal </a:t>
            </a:r>
            <a:r>
              <a:rPr lang="en-US" dirty="0"/>
              <a:t>v. </a:t>
            </a:r>
            <a:r>
              <a:rPr lang="en-US" dirty="0" err="1"/>
              <a:t>Openstack</a:t>
            </a:r>
            <a:r>
              <a:rPr lang="en-US" dirty="0"/>
              <a:t> virtual </a:t>
            </a:r>
            <a:r>
              <a:rPr lang="en-US" dirty="0" smtClean="0"/>
              <a:t>clusters</a:t>
            </a:r>
          </a:p>
          <a:p>
            <a:r>
              <a:rPr lang="en-US" dirty="0" smtClean="0"/>
              <a:t>Extensively used in Education</a:t>
            </a: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3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3"/>
            <a:ext cx="9144000" cy="736381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Cloudmesh</a:t>
            </a:r>
            <a:r>
              <a:rPr lang="en-US" sz="3600" b="1" dirty="0" smtClean="0"/>
              <a:t> Software Defined System Toolkit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28" y="2487168"/>
            <a:ext cx="6915758" cy="4370832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693323"/>
            <a:ext cx="9144000" cy="189270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Cloudmesh</a:t>
            </a:r>
            <a:r>
              <a:rPr lang="en-US" sz="2400" dirty="0"/>
              <a:t> Open source </a:t>
            </a:r>
            <a:r>
              <a:rPr lang="en-US" sz="2400" dirty="0">
                <a:hlinkClick r:id="rId4"/>
              </a:rPr>
              <a:t>http://cloudmesh.github.io/</a:t>
            </a:r>
            <a:r>
              <a:rPr lang="en-US" sz="2400" dirty="0"/>
              <a:t> </a:t>
            </a:r>
            <a:r>
              <a:rPr lang="en-US" sz="2400" dirty="0" smtClean="0"/>
              <a:t>supporting</a:t>
            </a:r>
          </a:p>
          <a:p>
            <a:pPr lvl="1"/>
            <a:r>
              <a:rPr lang="en-US" sz="2000" dirty="0" smtClean="0"/>
              <a:t>The ability to </a:t>
            </a:r>
            <a:r>
              <a:rPr lang="en-US" sz="2000" b="1" dirty="0" smtClean="0"/>
              <a:t>federate</a:t>
            </a:r>
            <a:r>
              <a:rPr lang="en-US" sz="2000" dirty="0" smtClean="0"/>
              <a:t> a number of </a:t>
            </a:r>
            <a:r>
              <a:rPr lang="en-US" sz="2000" b="1" dirty="0" smtClean="0"/>
              <a:t>resources</a:t>
            </a:r>
            <a:r>
              <a:rPr lang="en-US" sz="2000" dirty="0" smtClean="0"/>
              <a:t> from academia and industry. This includes existing </a:t>
            </a:r>
            <a:r>
              <a:rPr lang="en-US" sz="2000" dirty="0" err="1" smtClean="0">
                <a:solidFill>
                  <a:srgbClr val="FF0000"/>
                </a:solidFill>
              </a:rPr>
              <a:t>FutureSystems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infrastructure</a:t>
            </a:r>
            <a:r>
              <a:rPr lang="en-US" sz="2000" dirty="0" smtClean="0">
                <a:solidFill>
                  <a:srgbClr val="FF0000"/>
                </a:solidFill>
              </a:rPr>
              <a:t>, Amazon Web Services, Azure, HP Cloud, Karlsruhe</a:t>
            </a:r>
            <a:r>
              <a:rPr lang="en-US" sz="2000" dirty="0" smtClean="0"/>
              <a:t> using several </a:t>
            </a:r>
            <a:r>
              <a:rPr lang="en-US" sz="2000" dirty="0" err="1" smtClean="0"/>
              <a:t>IaaS</a:t>
            </a:r>
            <a:r>
              <a:rPr lang="en-US" sz="2000" dirty="0" smtClean="0"/>
              <a:t> frameworks </a:t>
            </a:r>
          </a:p>
          <a:p>
            <a:pPr lvl="1"/>
            <a:r>
              <a:rPr lang="en-US" sz="2000" dirty="0" err="1"/>
              <a:t>IPython</a:t>
            </a:r>
            <a:r>
              <a:rPr lang="en-US" sz="2000" dirty="0"/>
              <a:t>-based </a:t>
            </a:r>
            <a:r>
              <a:rPr lang="en-US" sz="2000" b="1" dirty="0"/>
              <a:t>workflow </a:t>
            </a:r>
            <a:r>
              <a:rPr lang="en-US" sz="2000" dirty="0"/>
              <a:t>as an interoperable </a:t>
            </a:r>
            <a:r>
              <a:rPr lang="en-US" sz="2000" b="1" dirty="0" smtClean="0"/>
              <a:t>onramp</a:t>
            </a:r>
          </a:p>
          <a:p>
            <a:endParaRPr lang="en-US" sz="2400" b="1" dirty="0" smtClean="0"/>
          </a:p>
          <a:p>
            <a:pPr lvl="1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008558" y="2487168"/>
            <a:ext cx="21294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Supports </a:t>
            </a:r>
            <a:r>
              <a:rPr lang="en-US" sz="2000" b="1" dirty="0"/>
              <a:t>reproducible computing </a:t>
            </a:r>
            <a:r>
              <a:rPr lang="en-US" sz="2000" b="1" dirty="0" smtClean="0"/>
              <a:t>environments</a:t>
            </a:r>
          </a:p>
          <a:p>
            <a:endParaRPr lang="en-US" sz="2000" b="1" dirty="0"/>
          </a:p>
          <a:p>
            <a:r>
              <a:rPr lang="en-US" sz="2000" b="1" dirty="0"/>
              <a:t>Uses internally </a:t>
            </a:r>
            <a:r>
              <a:rPr lang="en-US" sz="2000" dirty="0" err="1"/>
              <a:t>Libcloud</a:t>
            </a:r>
            <a:r>
              <a:rPr lang="en-US" sz="2000" dirty="0"/>
              <a:t> and Cobbler</a:t>
            </a:r>
          </a:p>
          <a:p>
            <a:r>
              <a:rPr lang="en-US" sz="2000" dirty="0"/>
              <a:t>Celery Task/Query manager (AMQP - </a:t>
            </a:r>
            <a:r>
              <a:rPr lang="en-US" sz="2000" dirty="0" err="1"/>
              <a:t>RabbitMQ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MongoDB</a:t>
            </a:r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5647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7"/>
    </mc:Choice>
    <mc:Fallback xmlns="">
      <p:transition spd="slow" advTm="5809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7409"/>
          </a:xfrm>
        </p:spPr>
        <p:txBody>
          <a:bodyPr/>
          <a:lstStyle/>
          <a:p>
            <a:r>
              <a:rPr lang="en-US" b="1" dirty="0" smtClean="0"/>
              <a:t>Two NSF Data Science 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5312"/>
            <a:ext cx="9144000" cy="6092687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 yr. XPS</a:t>
            </a:r>
            <a:r>
              <a:rPr lang="en-US" sz="2400" b="1" dirty="0">
                <a:solidFill>
                  <a:srgbClr val="FF0000"/>
                </a:solidFill>
              </a:rPr>
              <a:t>: FULL: DSD: Collaborative Research: Rapid Prototyping HPC Environment for </a:t>
            </a:r>
            <a:r>
              <a:rPr lang="en-US" sz="2400" b="1" dirty="0" smtClean="0">
                <a:solidFill>
                  <a:srgbClr val="FF0000"/>
                </a:solidFill>
              </a:rPr>
              <a:t> Deep Learning </a:t>
            </a:r>
            <a:r>
              <a:rPr lang="en-US" sz="2400" dirty="0" smtClean="0">
                <a:solidFill>
                  <a:srgbClr val="FF0000"/>
                </a:solidFill>
              </a:rPr>
              <a:t>IU, Tennessee (</a:t>
            </a:r>
            <a:r>
              <a:rPr lang="en-US" sz="2400" dirty="0" err="1" smtClean="0">
                <a:solidFill>
                  <a:srgbClr val="FF0000"/>
                </a:solidFill>
              </a:rPr>
              <a:t>Dongarra</a:t>
            </a:r>
            <a:r>
              <a:rPr lang="en-US" sz="2400" dirty="0" smtClean="0">
                <a:solidFill>
                  <a:srgbClr val="FF0000"/>
                </a:solidFill>
              </a:rPr>
              <a:t>), Stanford (Ng)</a:t>
            </a:r>
          </a:p>
          <a:p>
            <a:r>
              <a:rPr lang="en-US" sz="2400" dirty="0"/>
              <a:t>“Rapid Python Deep Learning Infrastructure” (</a:t>
            </a:r>
            <a:r>
              <a:rPr lang="en-US" sz="2400" b="1" dirty="0"/>
              <a:t>RaPyDLI</a:t>
            </a:r>
            <a:r>
              <a:rPr lang="en-US" sz="2400" dirty="0"/>
              <a:t>) </a:t>
            </a:r>
            <a:r>
              <a:rPr lang="en-US" sz="2400" dirty="0" smtClean="0"/>
              <a:t> Builds optimized Multicore/GPU/Xeon Phi kernels (best exascale dataflow) with Python front end for general deep learning problems with </a:t>
            </a:r>
            <a:r>
              <a:rPr lang="en-US" sz="2400" dirty="0" err="1" smtClean="0"/>
              <a:t>ImageNet</a:t>
            </a:r>
            <a:r>
              <a:rPr lang="en-US" sz="2400" dirty="0" smtClean="0"/>
              <a:t> exemplar. Leverage </a:t>
            </a:r>
            <a:r>
              <a:rPr lang="en-US" sz="2400" dirty="0" err="1" smtClean="0"/>
              <a:t>Caffe</a:t>
            </a:r>
            <a:r>
              <a:rPr lang="en-US" sz="2400" dirty="0" smtClean="0"/>
              <a:t> from UCB.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5 yr. </a:t>
            </a:r>
            <a:r>
              <a:rPr lang="en-US" sz="2400" b="1" dirty="0" err="1" smtClean="0">
                <a:solidFill>
                  <a:srgbClr val="FF0000"/>
                </a:solidFill>
              </a:rPr>
              <a:t>Datanet</a:t>
            </a:r>
            <a:r>
              <a:rPr lang="en-US" sz="2400" b="1" dirty="0" smtClean="0">
                <a:solidFill>
                  <a:srgbClr val="FF0000"/>
                </a:solidFill>
              </a:rPr>
              <a:t>: CIF21 </a:t>
            </a:r>
            <a:r>
              <a:rPr lang="en-US" sz="2400" b="1" dirty="0">
                <a:solidFill>
                  <a:srgbClr val="FF0000"/>
                </a:solidFill>
              </a:rPr>
              <a:t>DIBBs: Middleware and High Performance Analytics Libraries for Scalable Data Science </a:t>
            </a:r>
            <a:r>
              <a:rPr lang="en-US" sz="2400" dirty="0" smtClean="0">
                <a:solidFill>
                  <a:srgbClr val="FF0000"/>
                </a:solidFill>
              </a:rPr>
              <a:t>IU, Rutgers (</a:t>
            </a:r>
            <a:r>
              <a:rPr lang="en-US" sz="2400" dirty="0" err="1" smtClean="0">
                <a:solidFill>
                  <a:srgbClr val="FF0000"/>
                </a:solidFill>
              </a:rPr>
              <a:t>Jha</a:t>
            </a:r>
            <a:r>
              <a:rPr lang="en-US" sz="2400" dirty="0" smtClean="0">
                <a:solidFill>
                  <a:srgbClr val="FF0000"/>
                </a:solidFill>
              </a:rPr>
              <a:t>), Virginia Tech (</a:t>
            </a:r>
            <a:r>
              <a:rPr lang="en-US" sz="2400" dirty="0" err="1" smtClean="0">
                <a:solidFill>
                  <a:srgbClr val="FF0000"/>
                </a:solidFill>
              </a:rPr>
              <a:t>Marathe</a:t>
            </a:r>
            <a:r>
              <a:rPr lang="en-US" sz="2400" dirty="0" smtClean="0">
                <a:solidFill>
                  <a:srgbClr val="FF0000"/>
                </a:solidFill>
              </a:rPr>
              <a:t>), Kansas (</a:t>
            </a:r>
            <a:r>
              <a:rPr lang="en-US" sz="2400" dirty="0" err="1" smtClean="0">
                <a:solidFill>
                  <a:srgbClr val="FF0000"/>
                </a:solidFill>
              </a:rPr>
              <a:t>CReSIS</a:t>
            </a:r>
            <a:r>
              <a:rPr lang="en-US" sz="2400" dirty="0" smtClean="0">
                <a:solidFill>
                  <a:srgbClr val="FF0000"/>
                </a:solidFill>
              </a:rPr>
              <a:t>), Emory (Wang), </a:t>
            </a:r>
            <a:r>
              <a:rPr lang="en-US" sz="2400" dirty="0">
                <a:solidFill>
                  <a:srgbClr val="FF0000"/>
                </a:solidFill>
              </a:rPr>
              <a:t>Arizona State(</a:t>
            </a:r>
            <a:r>
              <a:rPr lang="en-US" sz="2400" dirty="0" err="1">
                <a:solidFill>
                  <a:srgbClr val="FF0000"/>
                </a:solidFill>
              </a:rPr>
              <a:t>Beckstein</a:t>
            </a:r>
            <a:r>
              <a:rPr lang="en-US" sz="2400">
                <a:solidFill>
                  <a:srgbClr val="FF0000"/>
                </a:solidFill>
              </a:rPr>
              <a:t>), </a:t>
            </a:r>
            <a:r>
              <a:rPr lang="en-US" sz="2400">
                <a:solidFill>
                  <a:srgbClr val="FF0000"/>
                </a:solidFill>
              </a:rPr>
              <a:t>Utah(Cheatham</a:t>
            </a:r>
            <a:r>
              <a:rPr lang="en-US" sz="2400" smtClean="0">
                <a:solidFill>
                  <a:srgbClr val="FF0000"/>
                </a:solidFill>
              </a:rPr>
              <a:t>)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HPC-ABDS: </a:t>
            </a:r>
            <a:r>
              <a:rPr lang="en-US" sz="2400" dirty="0" smtClean="0"/>
              <a:t>Cloud-HPC </a:t>
            </a:r>
            <a:r>
              <a:rPr lang="en-US" sz="2400" dirty="0"/>
              <a:t>interoperable </a:t>
            </a:r>
            <a:r>
              <a:rPr lang="en-US" sz="2400" dirty="0" smtClean="0"/>
              <a:t>software  </a:t>
            </a:r>
            <a:r>
              <a:rPr lang="en-US" sz="2400" dirty="0"/>
              <a:t>performance of HPC (High Performance Computing) and the rich functionality of the commodity Apache Big Data Stack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SPIDAL (Scalable Parallel Interoperable Data Analytics </a:t>
            </a:r>
            <a:r>
              <a:rPr lang="en-US" sz="2400" b="1" dirty="0" smtClean="0"/>
              <a:t>Library): </a:t>
            </a:r>
            <a:r>
              <a:rPr lang="en-US" sz="2400" dirty="0" smtClean="0"/>
              <a:t>Scalable Analytics for </a:t>
            </a:r>
            <a:r>
              <a:rPr lang="en-US" sz="2400" dirty="0" err="1"/>
              <a:t>Biomolecular</a:t>
            </a:r>
            <a:r>
              <a:rPr lang="en-US" sz="2400" dirty="0"/>
              <a:t> Simulations, Network and Computational Social Science, Epidemiology, Computer Vision, Spatial Geographical Information Systems, Remote Sensing for Polar Science and Pathology Informatics.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67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45521&quot;&gt;&lt;property id=&quot;20148&quot; value=&quot;5&quot;/&gt;&lt;property id=&quot;20300&quot; value=&quot;Slide 1 - &amp;quot;Data Science at  Digital Science Center@SOIC&amp;quot;&quot;/&gt;&lt;property id=&quot;20307&quot; value=&quot;265&quot;/&gt;&lt;/object&gt;&lt;object type=&quot;3&quot; unique_id=&quot;355498&quot;&gt;&lt;property id=&quot;20148&quot; value=&quot;5&quot;/&gt;&lt;property id=&quot;20300&quot; value=&quot;Slide 5 - &amp;quot;Two NSF Data Science Projects&amp;quot;&quot;/&gt;&lt;property id=&quot;20307&quot; value=&quot;580&quot;/&gt;&lt;/object&gt;&lt;object type=&quot;3&quot; unique_id=&quot;396841&quot;&gt;&lt;property id=&quot;20148&quot; value=&quot;5&quot;/&gt;&lt;property id=&quot;20300&quot; value=&quot;Slide 4 - &amp;quot;Cloudmesh Software Defined System Toolkit&amp;quot;&quot;/&gt;&lt;property id=&quot;20307&quot; value=&quot;599&quot;/&gt;&lt;/object&gt;&lt;object type=&quot;3&quot; unique_id=&quot;396842&quot;&gt;&lt;property id=&quot;20148&quot; value=&quot;5&quot;/&gt;&lt;property id=&quot;20300&quot; value=&quot;Slide 3 - &amp;quot;DSC Computing Systems&amp;quot;&quot;/&gt;&lt;property id=&quot;20307&quot; value=&quot;600&quot;/&gt;&lt;/object&gt;&lt;object type=&quot;3&quot; unique_id=&quot;397198&quot;&gt;&lt;property id=&quot;20148&quot; value=&quot;5&quot;/&gt;&lt;property id=&quot;20300&quot; value=&quot;Slide 2 - &amp;quot;IU Data Science Masters Features&amp;quot;&quot;/&gt;&lt;property id=&quot;20307&quot; value=&quot;60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25391</TotalTime>
  <Words>710</Words>
  <Application>Microsoft Office PowerPoint</Application>
  <PresentationFormat>On-screen Show (4:3)</PresentationFormat>
  <Paragraphs>65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Data Science at  Digital Science Center@SOIC</vt:lpstr>
      <vt:lpstr>IU Data Science Masters Features</vt:lpstr>
      <vt:lpstr>DSC Computing Systems</vt:lpstr>
      <vt:lpstr>Cloudmesh Software Defined System Toolkit</vt:lpstr>
      <vt:lpstr>Two NSF Data Science Projects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467</cp:revision>
  <dcterms:created xsi:type="dcterms:W3CDTF">2014-02-25T01:32:12Z</dcterms:created>
  <dcterms:modified xsi:type="dcterms:W3CDTF">2014-11-05T23:23:54Z</dcterms:modified>
</cp:coreProperties>
</file>