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845" r:id="rId4"/>
    <p:sldMasterId id="2147483855" r:id="rId5"/>
    <p:sldMasterId id="2147483888" r:id="rId6"/>
  </p:sldMasterIdLst>
  <p:notesMasterIdLst>
    <p:notesMasterId r:id="rId40"/>
  </p:notesMasterIdLst>
  <p:handoutMasterIdLst>
    <p:handoutMasterId r:id="rId41"/>
  </p:handoutMasterIdLst>
  <p:sldIdLst>
    <p:sldId id="401" r:id="rId7"/>
    <p:sldId id="361" r:id="rId8"/>
    <p:sldId id="414" r:id="rId9"/>
    <p:sldId id="309" r:id="rId10"/>
    <p:sldId id="419" r:id="rId11"/>
    <p:sldId id="386" r:id="rId12"/>
    <p:sldId id="387" r:id="rId13"/>
    <p:sldId id="311" r:id="rId14"/>
    <p:sldId id="392" r:id="rId15"/>
    <p:sldId id="315" r:id="rId16"/>
    <p:sldId id="358" r:id="rId17"/>
    <p:sldId id="316" r:id="rId18"/>
    <p:sldId id="421" r:id="rId19"/>
    <p:sldId id="425" r:id="rId20"/>
    <p:sldId id="393" r:id="rId21"/>
    <p:sldId id="384" r:id="rId22"/>
    <p:sldId id="383" r:id="rId23"/>
    <p:sldId id="385" r:id="rId24"/>
    <p:sldId id="376" r:id="rId25"/>
    <p:sldId id="381" r:id="rId26"/>
    <p:sldId id="378" r:id="rId27"/>
    <p:sldId id="380" r:id="rId28"/>
    <p:sldId id="379" r:id="rId29"/>
    <p:sldId id="396" r:id="rId30"/>
    <p:sldId id="412" r:id="rId31"/>
    <p:sldId id="413" r:id="rId32"/>
    <p:sldId id="409" r:id="rId33"/>
    <p:sldId id="410" r:id="rId34"/>
    <p:sldId id="411" r:id="rId35"/>
    <p:sldId id="402" r:id="rId36"/>
    <p:sldId id="422" r:id="rId37"/>
    <p:sldId id="346" r:id="rId38"/>
    <p:sldId id="424" r:id="rId39"/>
  </p:sldIdLst>
  <p:sldSz cx="12188825" cy="6858000"/>
  <p:notesSz cx="7010400" cy="9236075"/>
  <p:embeddedFontLst>
    <p:embeddedFont>
      <p:font typeface="Segoe UI Semibold" pitchFamily="34" charset="0"/>
      <p:bold r:id="rId42"/>
    </p:embeddedFont>
    <p:embeddedFont>
      <p:font typeface="Segoe UI" pitchFamily="34" charset="0"/>
      <p:regular r:id="rId43"/>
      <p:bold r:id="rId44"/>
      <p:italic r:id="rId45"/>
      <p:boldItalic r:id="rId46"/>
    </p:embeddedFont>
    <p:embeddedFont>
      <p:font typeface="Calibri" pitchFamily="34" charset="0"/>
      <p:regular r:id="rId47"/>
      <p:bold r:id="rId48"/>
      <p:italic r:id="rId49"/>
      <p:boldItalic r:id="rId50"/>
    </p:embeddedFont>
    <p:embeddedFont>
      <p:font typeface="Consolas" pitchFamily="49" charset="0"/>
      <p:regular r:id="rId51"/>
      <p:bold r:id="rId52"/>
      <p:italic r:id="rId53"/>
      <p:boldItalic r:id="rId54"/>
    </p:embeddedFont>
    <p:embeddedFont>
      <p:font typeface="Segoe UI Light" pitchFamily="34" charset="0"/>
      <p:regular r:id="rId55"/>
    </p:embeddedFont>
  </p:embeddedFontLst>
  <p:custDataLst>
    <p:tags r:id="rId56"/>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2DB"/>
    <a:srgbClr val="7EB2D6"/>
    <a:srgbClr val="AB980F"/>
    <a:srgbClr val="000000"/>
    <a:srgbClr val="FFFFFF"/>
    <a:srgbClr val="429A16"/>
    <a:srgbClr val="F8F57B"/>
    <a:srgbClr val="59D01E"/>
    <a:srgbClr val="ACE58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1" autoAdjust="0"/>
    <p:restoredTop sz="74388" autoAdjust="0"/>
  </p:normalViewPr>
  <p:slideViewPr>
    <p:cSldViewPr>
      <p:cViewPr>
        <p:scale>
          <a:sx n="70" d="100"/>
          <a:sy n="70" d="100"/>
        </p:scale>
        <p:origin x="-750" y="-42"/>
      </p:cViewPr>
      <p:guideLst>
        <p:guide orient="horz" pos="144"/>
        <p:guide orient="horz" pos="1200"/>
        <p:guide orient="horz" pos="2736"/>
        <p:guide orient="horz" pos="4176"/>
        <p:guide orient="horz" pos="1488"/>
        <p:guide orient="horz" pos="912"/>
        <p:guide pos="3839"/>
        <p:guide pos="327"/>
        <p:guide pos="1191"/>
        <p:guide pos="7349"/>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70" d="100"/>
          <a:sy n="70" d="100"/>
        </p:scale>
        <p:origin x="-2802"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387253" y="8772668"/>
            <a:ext cx="621524" cy="461804"/>
          </a:xfrm>
          <a:prstGeom prst="rect">
            <a:avLst/>
          </a:prstGeom>
        </p:spPr>
        <p:txBody>
          <a:bodyPr vert="horz" lIns="92830" tIns="46415" rIns="92830" bIns="46415"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309359" y="8772668"/>
            <a:ext cx="699418" cy="461804"/>
          </a:xfrm>
          <a:prstGeom prst="rect">
            <a:avLst/>
          </a:prstGeom>
        </p:spPr>
        <p:txBody>
          <a:bodyPr vert="horz" lIns="92830" tIns="46415" rIns="92830" bIns="46415"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I’m going to give you an</a:t>
            </a:r>
            <a:r>
              <a:rPr lang="en-US" baseline="0" dirty="0" smtClean="0"/>
              <a:t> overview and an introduction to Windows Azure cloud. This will be followed up by a presentation on Twister4Azure, iterative </a:t>
            </a:r>
            <a:r>
              <a:rPr lang="en-US" baseline="0" dirty="0" err="1" smtClean="0"/>
              <a:t>MapREduce</a:t>
            </a:r>
            <a:r>
              <a:rPr lang="en-US" baseline="0" dirty="0" smtClean="0"/>
              <a:t> framework.</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391447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Do we need this,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77880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Web role</a:t>
            </a:r>
            <a:r>
              <a:rPr lang="en-US" baseline="0" dirty="0" smtClean="0"/>
              <a:t> : provides IIS as a service and supports ASP.NET in a managed environment. (firewall, load balance?)</a:t>
            </a:r>
          </a:p>
          <a:p>
            <a:endParaRPr lang="en-US" baseline="0" dirty="0" smtClean="0"/>
          </a:p>
          <a:p>
            <a:r>
              <a:rPr lang="en-US" baseline="0" dirty="0" smtClean="0"/>
              <a:t>Worker Role : </a:t>
            </a:r>
            <a:r>
              <a:rPr lang="en-US" baseline="0" dirty="0" err="1" smtClean="0"/>
              <a:t>.Net</a:t>
            </a:r>
            <a:r>
              <a:rPr lang="en-US" baseline="0" dirty="0" smtClean="0"/>
              <a:t> platform as a service in a managed environment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39266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88644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9723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936933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94582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r>
              <a:rPr lang="en-US" dirty="0" smtClean="0"/>
              <a:t>Eventual </a:t>
            </a:r>
            <a:r>
              <a:rPr lang="en-US" dirty="0" err="1" smtClean="0"/>
              <a:t>consitency</a:t>
            </a:r>
            <a:r>
              <a:rPr lang="en-US" dirty="0" smtClean="0"/>
              <a:t>.. If one of</a:t>
            </a:r>
            <a:r>
              <a:rPr lang="en-US" baseline="0" dirty="0" smtClean="0"/>
              <a:t> your roles </a:t>
            </a:r>
            <a:r>
              <a:rPr lang="en-US" baseline="0" dirty="0" err="1" smtClean="0"/>
              <a:t>perfrom</a:t>
            </a:r>
            <a:r>
              <a:rPr lang="en-US" dirty="0" smtClean="0"/>
              <a:t> an</a:t>
            </a:r>
            <a:r>
              <a:rPr lang="en-US" baseline="0" dirty="0" smtClean="0"/>
              <a:t> update to an entity, other roles will see the update eventually, but it’s not guaranteed that they’ll see it </a:t>
            </a:r>
            <a:r>
              <a:rPr lang="en-US" baseline="0" dirty="0" err="1" smtClean="0"/>
              <a:t>nimmediately</a:t>
            </a:r>
            <a:r>
              <a:rPr lang="en-US" baseline="0" dirty="0" smtClean="0"/>
              <a:t>.</a:t>
            </a:r>
            <a:endParaRPr lang="en-US" dirty="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E22EC4FF-1E22-482A-97BE-F447B5B3565B}"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16</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0F278AC4-8ECA-4FE5-AD46-AA03D95A2712}"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17</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r>
              <a:rPr lang="en-US" dirty="0" smtClean="0"/>
              <a:t>The value of caching blobs in the Windows Azure CDN is realized only when the content is delivered from the CDN edge cache, so content requested only once during the blob’s TTL period will not get performance improvements from edge caching. </a:t>
            </a:r>
            <a:endParaRPr lang="en-US" dirty="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CCB0D9F3-8980-4729-B4DF-E7377C44743D}"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18</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3A914526-B2B5-4753-A015-02D3B7405307}" type="datetime1">
              <a:rPr lang="en-US" smtClean="0">
                <a:solidFill>
                  <a:prstClr val="black"/>
                </a:solidFill>
              </a:rPr>
              <a:pPr/>
              <a:t>8/1/2012</a:t>
            </a:fld>
            <a:endParaRPr lang="en-US">
              <a:solidFill>
                <a:prstClr val="black"/>
              </a:solidFill>
            </a:endParaRPr>
          </a:p>
        </p:txBody>
      </p:sp>
      <p:sp>
        <p:nvSpPr>
          <p:cNvPr id="6" name="Slide Number Placeholder 5"/>
          <p:cNvSpPr>
            <a:spLocks noGrp="1"/>
          </p:cNvSpPr>
          <p:nvPr>
            <p:ph type="sldNum" sz="quarter" idx="11"/>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solidFill>
                  <a:prstClr val="black"/>
                </a:solidFill>
              </a:rPr>
              <a:t>MIX 09</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I’m sure you all</a:t>
            </a:r>
            <a:r>
              <a:rPr lang="en-US" baseline="0" dirty="0" smtClean="0"/>
              <a:t> have heard enough of </a:t>
            </a:r>
            <a:r>
              <a:rPr lang="en-US" baseline="0" dirty="0" err="1" smtClean="0"/>
              <a:t>wat</a:t>
            </a:r>
            <a:r>
              <a:rPr lang="en-US" baseline="0" dirty="0" smtClean="0"/>
              <a:t> is cloud and </a:t>
            </a:r>
            <a:r>
              <a:rPr lang="en-US" baseline="0" dirty="0" err="1" smtClean="0"/>
              <a:t>wat</a:t>
            </a:r>
            <a:r>
              <a:rPr lang="en-US" baseline="0" dirty="0" smtClean="0"/>
              <a:t> is not.</a:t>
            </a:r>
          </a:p>
          <a:p>
            <a:endParaRPr lang="en-US" baseline="0" dirty="0" smtClean="0"/>
          </a:p>
          <a:p>
            <a:r>
              <a:rPr lang="en-US" baseline="0" dirty="0" smtClean="0"/>
              <a:t>Left side graph shows typical data center </a:t>
            </a:r>
            <a:r>
              <a:rPr lang="en-US" baseline="0" dirty="0" err="1" smtClean="0"/>
              <a:t>envrionment</a:t>
            </a:r>
            <a:r>
              <a:rPr lang="en-US" baseline="0" dirty="0" smtClean="0"/>
              <a:t>. Where you provision a certain number of compute  resources and the demand often times is </a:t>
            </a:r>
            <a:r>
              <a:rPr lang="en-US" baseline="0" smtClean="0"/>
              <a:t>not predictable. Sometime you may have over provisioned wasting your money, while in other times you may be under provisioned, affecting your application performance.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17866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r>
              <a:rPr lang="en-US" dirty="0" smtClean="0"/>
              <a:t>Partitions </a:t>
            </a:r>
            <a:r>
              <a:rPr lang="en-US" dirty="0" err="1" smtClean="0"/>
              <a:t>distributedly</a:t>
            </a:r>
            <a:r>
              <a:rPr lang="en-US" dirty="0" smtClean="0"/>
              <a:t> stored. </a:t>
            </a:r>
          </a:p>
          <a:p>
            <a:endParaRPr lang="en-US" dirty="0" smtClean="0"/>
          </a:p>
          <a:p>
            <a:r>
              <a:rPr lang="en-US" dirty="0" smtClean="0"/>
              <a:t>Querying</a:t>
            </a:r>
            <a:r>
              <a:rPr lang="en-US" baseline="0" dirty="0" smtClean="0"/>
              <a:t> using </a:t>
            </a:r>
            <a:r>
              <a:rPr lang="en-US" baseline="0" dirty="0" err="1" smtClean="0"/>
              <a:t>ParititionKey</a:t>
            </a:r>
            <a:r>
              <a:rPr lang="en-US" baseline="0" dirty="0" smtClean="0"/>
              <a:t> and </a:t>
            </a:r>
            <a:r>
              <a:rPr lang="en-US" baseline="0" dirty="0" err="1" smtClean="0"/>
              <a:t>RowKey</a:t>
            </a:r>
            <a:r>
              <a:rPr lang="en-US" baseline="0" dirty="0" smtClean="0"/>
              <a:t> are faster. You can encode data in to the </a:t>
            </a:r>
            <a:r>
              <a:rPr lang="en-US" baseline="0" dirty="0" err="1" smtClean="0"/>
              <a:t>PartitionKey</a:t>
            </a:r>
            <a:r>
              <a:rPr lang="en-US" baseline="0" dirty="0" smtClean="0"/>
              <a:t> and </a:t>
            </a:r>
            <a:r>
              <a:rPr lang="en-US" baseline="0" dirty="0" err="1" smtClean="0"/>
              <a:t>RowKey</a:t>
            </a:r>
            <a:r>
              <a:rPr lang="en-US" baseline="0" dirty="0" smtClean="0"/>
              <a:t>..</a:t>
            </a:r>
          </a:p>
          <a:p>
            <a:endParaRPr lang="en-US" baseline="0" dirty="0" smtClean="0"/>
          </a:p>
          <a:p>
            <a:r>
              <a:rPr lang="en-US" baseline="0" dirty="0" smtClean="0"/>
              <a:t>Eventual consistency </a:t>
            </a:r>
          </a:p>
          <a:p>
            <a:r>
              <a:rPr lang="en-US" baseline="0" dirty="0" smtClean="0"/>
              <a:t>Atomic update operations only inside a partition.</a:t>
            </a:r>
            <a:endParaRPr lang="en-US" dirty="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5C7DE1EA-A4AF-4A13-A6DC-174ABA2BE69B}"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20</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0ECFF45C-96F5-4D9B-BC8A-F92511853FE8}"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21</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r>
              <a:rPr lang="en-US" dirty="0" smtClean="0"/>
              <a:t>Not exactly once..</a:t>
            </a:r>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A8CC4B60-C4F0-4422-94CA-E1E65D7722AD}"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22</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normAutofit/>
          </a:bodyPr>
          <a:lstStyle/>
          <a:p>
            <a:endParaRPr lang="en-US" dirty="0" smtClean="0"/>
          </a:p>
        </p:txBody>
      </p:sp>
      <p:sp>
        <p:nvSpPr>
          <p:cNvPr id="5" name="Date Placeholder 4"/>
          <p:cNvSpPr>
            <a:spLocks noGrp="1"/>
          </p:cNvSpPr>
          <p:nvPr>
            <p:ph type="dt" idx="10"/>
          </p:nvPr>
        </p:nvSpPr>
        <p:spPr>
          <a:xfrm>
            <a:off x="3970938" y="0"/>
            <a:ext cx="3037840" cy="461804"/>
          </a:xfrm>
          <a:prstGeom prst="rect">
            <a:avLst/>
          </a:prstGeom>
        </p:spPr>
        <p:txBody>
          <a:bodyPr lIns="92830" tIns="46415" rIns="92830" bIns="46415"/>
          <a:lstStyle/>
          <a:p>
            <a:fld id="{5F931ECB-5141-4151-9F00-17A2AB763026}" type="datetime1">
              <a:rPr lang="en-US" smtClean="0"/>
              <a:pPr/>
              <a:t>8/1/2012</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23</a:t>
            </a:fld>
            <a:endParaRPr lang="en-US" dirty="0"/>
          </a:p>
        </p:txBody>
      </p:sp>
      <p:sp>
        <p:nvSpPr>
          <p:cNvPr id="7" name="Footer Placeholder 6"/>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a:xfrm>
            <a:off x="0" y="0"/>
            <a:ext cx="3037840" cy="461804"/>
          </a:xfrm>
          <a:prstGeom prst="rect">
            <a:avLst/>
          </a:prstGeom>
        </p:spPr>
        <p:txBody>
          <a:bodyPr lIns="92830" tIns="46415" rIns="92830" bIns="46415"/>
          <a:lstStyle/>
          <a:p>
            <a:r>
              <a:rPr lang="en-US" smtClean="0"/>
              <a:t>MIX 09</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27461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33973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458541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63965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617521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51157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Batch job..</a:t>
            </a:r>
          </a:p>
          <a:p>
            <a:endParaRPr lang="en-US" dirty="0" smtClean="0"/>
          </a:p>
          <a:p>
            <a:r>
              <a:rPr lang="en-US" dirty="0" smtClean="0"/>
              <a:t>Viral </a:t>
            </a:r>
            <a:r>
              <a:rPr lang="en-US" dirty="0" err="1" smtClean="0"/>
              <a:t>facebook</a:t>
            </a:r>
            <a:r>
              <a:rPr lang="en-US" dirty="0" smtClean="0"/>
              <a:t> or android</a:t>
            </a:r>
            <a:r>
              <a:rPr lang="en-US" baseline="0" dirty="0" smtClean="0"/>
              <a:t> application</a:t>
            </a:r>
          </a:p>
          <a:p>
            <a:endParaRPr lang="en-US" baseline="0" dirty="0" smtClean="0"/>
          </a:p>
          <a:p>
            <a:r>
              <a:rPr lang="en-US" baseline="0" dirty="0" smtClean="0"/>
              <a:t>You just got </a:t>
            </a:r>
            <a:r>
              <a:rPr lang="en-US" baseline="0" dirty="0" err="1" smtClean="0"/>
              <a:t>slashdotted</a:t>
            </a:r>
            <a:r>
              <a:rPr lang="en-US" baseline="0" dirty="0" smtClean="0"/>
              <a:t>..</a:t>
            </a:r>
          </a:p>
          <a:p>
            <a:endParaRPr lang="en-US" baseline="0" dirty="0" smtClean="0"/>
          </a:p>
          <a:p>
            <a:r>
              <a:rPr lang="en-US" baseline="0" dirty="0" smtClean="0"/>
              <a:t>Shopping web site during holidays… NBC </a:t>
            </a:r>
            <a:r>
              <a:rPr lang="en-US" baseline="0" dirty="0" err="1" smtClean="0"/>
              <a:t>olympics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8458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03878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090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63201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02678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IAAS Provide the on demand virtual</a:t>
            </a:r>
            <a:r>
              <a:rPr lang="en-US" baseline="0" dirty="0" smtClean="0"/>
              <a:t> servers. You have to take care of all the thing in your VM. OS, updates, firewall’s etc.. You don’t have to worry about the physical node or hardware level details.</a:t>
            </a:r>
          </a:p>
          <a:p>
            <a:endParaRPr lang="en-US" baseline="0" dirty="0" smtClean="0"/>
          </a:p>
          <a:p>
            <a:r>
              <a:rPr lang="en-US" baseline="0" dirty="0" smtClean="0"/>
              <a:t>PAAS: Provides a managed environment to host your application. This environment provides resources and services for your application and you don’t need to worry about it. Worry only about our application..</a:t>
            </a:r>
          </a:p>
          <a:p>
            <a:endParaRPr lang="en-US" baseline="0" dirty="0" smtClean="0"/>
          </a:p>
          <a:p>
            <a:r>
              <a:rPr lang="en-US" baseline="0" dirty="0" err="1" smtClean="0"/>
              <a:t>SaaS</a:t>
            </a:r>
            <a:r>
              <a:rPr lang="en-US" baseline="0" dirty="0" smtClean="0"/>
              <a:t>: provides the application it self. You just go ahead and use it. Now the only thing you  have to worry about is the billing and payments</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24010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endParaRPr lang="en-US" dirty="0" smtClean="0"/>
          </a:p>
          <a:p>
            <a:r>
              <a:rPr lang="en-US" dirty="0" smtClean="0"/>
              <a:t>When go to the right side </a:t>
            </a:r>
            <a:r>
              <a:rPr lang="en-US" dirty="0" err="1" smtClean="0"/>
              <a:t>torwards</a:t>
            </a:r>
            <a:r>
              <a:rPr lang="en-US" dirty="0" smtClean="0"/>
              <a:t> the </a:t>
            </a:r>
            <a:r>
              <a:rPr lang="en-US" dirty="0" err="1" smtClean="0"/>
              <a:t>SaaS</a:t>
            </a:r>
            <a:r>
              <a:rPr lang="en-US" dirty="0" smtClean="0"/>
              <a:t> you</a:t>
            </a:r>
            <a:r>
              <a:rPr lang="en-US" baseline="0" dirty="0" smtClean="0"/>
              <a:t>r efficiency increases.. But so do the cost.</a:t>
            </a:r>
          </a:p>
          <a:p>
            <a:r>
              <a:rPr lang="en-US" baseline="0" dirty="0" smtClean="0"/>
              <a:t>When you go the left side towards </a:t>
            </a:r>
            <a:r>
              <a:rPr lang="en-US" baseline="0" dirty="0" err="1" smtClean="0"/>
              <a:t>IaaS</a:t>
            </a:r>
            <a:r>
              <a:rPr lang="en-US" baseline="0" dirty="0" smtClean="0"/>
              <a:t>, you get lot more work take care of.. But it costs less and you have all the control and flexibility.</a:t>
            </a:r>
          </a:p>
          <a:p>
            <a:endParaRPr lang="en-US" baseline="0" dirty="0" smtClean="0"/>
          </a:p>
          <a:p>
            <a:r>
              <a:rPr lang="en-US" baseline="0" dirty="0" smtClean="0"/>
              <a:t>Lately, we’ve been noticing a convergence of the landscape , where traditional </a:t>
            </a:r>
            <a:r>
              <a:rPr lang="en-US" baseline="0" dirty="0" err="1" smtClean="0"/>
              <a:t>IaaS</a:t>
            </a:r>
            <a:r>
              <a:rPr lang="en-US" baseline="0" dirty="0" smtClean="0"/>
              <a:t> vendors are starting to offer </a:t>
            </a:r>
            <a:r>
              <a:rPr lang="en-US" baseline="0" dirty="0" err="1" smtClean="0"/>
              <a:t>PaaS</a:t>
            </a:r>
            <a:r>
              <a:rPr lang="en-US" baseline="0" dirty="0" smtClean="0"/>
              <a:t> services as </a:t>
            </a:r>
            <a:r>
              <a:rPr lang="en-US" baseline="0" dirty="0" err="1" smtClean="0"/>
              <a:t>well..While</a:t>
            </a:r>
            <a:r>
              <a:rPr lang="en-US" baseline="0" dirty="0" smtClean="0"/>
              <a:t> </a:t>
            </a:r>
            <a:r>
              <a:rPr lang="en-US" baseline="0" dirty="0" err="1" smtClean="0"/>
              <a:t>PaaS</a:t>
            </a:r>
            <a:r>
              <a:rPr lang="en-US" baseline="0" dirty="0" smtClean="0"/>
              <a:t> offer </a:t>
            </a:r>
            <a:r>
              <a:rPr lang="en-US" baseline="0" dirty="0" err="1" smtClean="0"/>
              <a:t>IaaS</a:t>
            </a:r>
            <a:r>
              <a:rPr lang="en-US" baseline="0" dirty="0" smtClean="0"/>
              <a:t> as well..</a:t>
            </a: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42599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endParaRPr lang="en-US" dirty="0" smtClean="0"/>
          </a:p>
          <a:p>
            <a:r>
              <a:rPr lang="en-US" dirty="0" smtClean="0"/>
              <a:t>6)</a:t>
            </a:r>
            <a:r>
              <a:rPr lang="en-US" baseline="0" dirty="0" smtClean="0"/>
              <a:t> Managing the DBMS,, checking whether it has enough space.. Updating the OS’s.. </a:t>
            </a:r>
            <a:endParaRPr lang="en-US" dirty="0"/>
          </a:p>
        </p:txBody>
      </p:sp>
      <p:sp>
        <p:nvSpPr>
          <p:cNvPr id="4" name="Header Placeholder 3"/>
          <p:cNvSpPr>
            <a:spLocks noGrp="1"/>
          </p:cNvSpPr>
          <p:nvPr>
            <p:ph type="hdr" sz="quarter" idx="10"/>
          </p:nvPr>
        </p:nvSpPr>
        <p:spPr>
          <a:xfrm>
            <a:off x="0" y="0"/>
            <a:ext cx="3037840" cy="461804"/>
          </a:xfrm>
          <a:prstGeom prst="rect">
            <a:avLst/>
          </a:prstGeom>
        </p:spPr>
        <p:txBody>
          <a:bodyPr lIns="92830" tIns="46415" rIns="92830" bIns="46415"/>
          <a:lstStyle/>
          <a:p>
            <a:r>
              <a:rPr lang="en-US" smtClean="0"/>
              <a:t>TechReady12</a:t>
            </a:r>
            <a:endParaRPr lang="en-US" dirty="0"/>
          </a:p>
        </p:txBody>
      </p:sp>
      <p:sp>
        <p:nvSpPr>
          <p:cNvPr id="5" name="Date Placeholder 4"/>
          <p:cNvSpPr>
            <a:spLocks noGrp="1"/>
          </p:cNvSpPr>
          <p:nvPr>
            <p:ph type="dt" idx="11"/>
          </p:nvPr>
        </p:nvSpPr>
        <p:spPr>
          <a:xfrm>
            <a:off x="3970938" y="0"/>
            <a:ext cx="3037840" cy="461804"/>
          </a:xfrm>
          <a:prstGeom prst="rect">
            <a:avLst/>
          </a:prstGeom>
        </p:spPr>
        <p:txBody>
          <a:bodyPr lIns="92830" tIns="46415" rIns="92830" bIns="46415"/>
          <a:lstStyle/>
          <a:p>
            <a:fld id="{387E3AE2-3B16-4982-A082-918E78B9F632}" type="datetime1">
              <a:rPr lang="en-US" smtClean="0"/>
              <a:t>8/1/2012</a:t>
            </a:fld>
            <a:endParaRPr lang="en-US" dirty="0"/>
          </a:p>
        </p:txBody>
      </p:sp>
      <p:sp>
        <p:nvSpPr>
          <p:cNvPr id="6" name="Footer Placeholder 5"/>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05695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p:spPr>
      </p:sp>
      <p:sp>
        <p:nvSpPr>
          <p:cNvPr id="3" name="Notes Placeholder 2"/>
          <p:cNvSpPr>
            <a:spLocks noGrp="1"/>
          </p:cNvSpPr>
          <p:nvPr>
            <p:ph type="body" idx="1"/>
          </p:nvPr>
        </p:nvSpPr>
        <p:spPr/>
        <p:txBody>
          <a:bodyPr/>
          <a:lstStyle/>
          <a:p>
            <a:r>
              <a:rPr lang="en-US" dirty="0" smtClean="0"/>
              <a:t>You just provision</a:t>
            </a:r>
            <a:r>
              <a:rPr lang="en-US" baseline="0" dirty="0" smtClean="0"/>
              <a:t> a database, then deploy your application. And everything else is more or less taken care of the platform.</a:t>
            </a:r>
            <a:endParaRPr lang="en-US" dirty="0"/>
          </a:p>
        </p:txBody>
      </p:sp>
      <p:sp>
        <p:nvSpPr>
          <p:cNvPr id="4" name="Header Placeholder 3"/>
          <p:cNvSpPr>
            <a:spLocks noGrp="1"/>
          </p:cNvSpPr>
          <p:nvPr>
            <p:ph type="hdr" sz="quarter" idx="10"/>
          </p:nvPr>
        </p:nvSpPr>
        <p:spPr>
          <a:xfrm>
            <a:off x="0" y="0"/>
            <a:ext cx="3037840" cy="461804"/>
          </a:xfrm>
          <a:prstGeom prst="rect">
            <a:avLst/>
          </a:prstGeom>
        </p:spPr>
        <p:txBody>
          <a:bodyPr lIns="92830" tIns="46415" rIns="92830" bIns="46415"/>
          <a:lstStyle/>
          <a:p>
            <a:r>
              <a:rPr lang="en-US" smtClean="0"/>
              <a:t>TechReady12</a:t>
            </a:r>
            <a:endParaRPr lang="en-US" dirty="0"/>
          </a:p>
        </p:txBody>
      </p:sp>
      <p:sp>
        <p:nvSpPr>
          <p:cNvPr id="5" name="Date Placeholder 4"/>
          <p:cNvSpPr>
            <a:spLocks noGrp="1"/>
          </p:cNvSpPr>
          <p:nvPr>
            <p:ph type="dt" idx="11"/>
          </p:nvPr>
        </p:nvSpPr>
        <p:spPr>
          <a:xfrm>
            <a:off x="3970938" y="0"/>
            <a:ext cx="3037840" cy="461804"/>
          </a:xfrm>
          <a:prstGeom prst="rect">
            <a:avLst/>
          </a:prstGeom>
        </p:spPr>
        <p:txBody>
          <a:bodyPr lIns="92830" tIns="46415" rIns="92830" bIns="46415"/>
          <a:lstStyle/>
          <a:p>
            <a:fld id="{387E3AE2-3B16-4982-A082-918E78B9F632}" type="datetime1">
              <a:rPr lang="en-US" smtClean="0"/>
              <a:t>8/1/2012</a:t>
            </a:fld>
            <a:endParaRPr lang="en-US" dirty="0"/>
          </a:p>
        </p:txBody>
      </p:sp>
      <p:sp>
        <p:nvSpPr>
          <p:cNvPr id="6" name="Footer Placeholder 5"/>
          <p:cNvSpPr>
            <a:spLocks noGrp="1"/>
          </p:cNvSpPr>
          <p:nvPr>
            <p:ph type="ftr" sz="quarter" idx="12"/>
          </p:nvPr>
        </p:nvSpPr>
        <p:spPr>
          <a:xfrm>
            <a:off x="0" y="8772668"/>
            <a:ext cx="6309360" cy="461804"/>
          </a:xfrm>
          <a:prstGeom prst="rect">
            <a:avLst/>
          </a:prstGeom>
        </p:spPr>
        <p:txBody>
          <a:bodyPr lIns="92830" tIns="46415" rIns="92830" bIns="46415"/>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05695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43123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46102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6.png"/><Relationship Id="rId14"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3.xml"/><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Master" Target="../slideMasters/slideMaster3.xml"/><Relationship Id="rId4" Type="http://schemas.microsoft.com/office/2007/relationships/hdphoto" Target="../media/hdphoto4.wdp"/></Relationships>
</file>

<file path=ppt/slideLayouts/_rels/slideLayout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3.xml"/><Relationship Id="rId4" Type="http://schemas.microsoft.com/office/2007/relationships/hdphoto" Target="../media/hdphoto3.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5.wdp"/></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8"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8"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04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27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12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024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158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31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975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750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208" y="3452038"/>
            <a:ext cx="648523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209" y="5482007"/>
            <a:ext cx="648309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2211826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1" y="1901953"/>
            <a:ext cx="6858000" cy="1828193"/>
          </a:xfrm>
        </p:spPr>
        <p:txBody>
          <a:bodyPr anchor="b" anchorCtr="0"/>
          <a:lstStyle>
            <a:lvl1pPr>
              <a:defRPr kumimoji="0" lang="en-US" sz="6600" b="0" i="0" u="none" strike="noStrike" kern="1200" cap="none" spc="-120" normalizeH="0" baseline="0" dirty="0">
                <a:ln w="3175">
                  <a:noFill/>
                </a:ln>
                <a:solidFill>
                  <a:schemeClr val="tx1">
                    <a:alpha val="99000"/>
                  </a:schemeClr>
                </a:soli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27454342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116"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7" cy="461665"/>
          </a:xfrm>
        </p:spPr>
        <p:txBody>
          <a:bodyPr>
            <a:noAutofit/>
          </a:bodyPr>
          <a:lstStyle>
            <a:lvl1pPr marL="0" indent="0" algn="l">
              <a:lnSpc>
                <a:spcPct val="90000"/>
              </a:lnSpc>
              <a:spcBef>
                <a:spcPts val="0"/>
              </a:spcBef>
              <a:buNone/>
              <a:defRPr lang="en-US" sz="3600" kern="1200" spc="-70" baseline="0" dirty="0">
                <a:solidFill>
                  <a:schemeClr val="tx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6"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tx2">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9" y="1447800"/>
            <a:ext cx="10237787" cy="914096"/>
          </a:xfrm>
        </p:spPr>
        <p:txBody>
          <a:bodyPr wrap="square" anchor="b">
            <a:noAutofit/>
          </a:bodyPr>
          <a:lstStyle>
            <a:lvl1pPr marL="0" indent="0">
              <a:buNone/>
              <a:defRPr sz="6600" spc="-150">
                <a:solidFill>
                  <a:schemeClr val="tx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2631918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114" y="1447800"/>
            <a:ext cx="11149012"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622" y="3005011"/>
            <a:ext cx="2400418"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sp>
        <p:nvSpPr>
          <p:cNvPr id="3" name="Subtitle 2"/>
          <p:cNvSpPr>
            <a:spLocks noGrp="1"/>
          </p:cNvSpPr>
          <p:nvPr>
            <p:ph type="subTitle" idx="1" hasCustomPrompt="1"/>
          </p:nvPr>
        </p:nvSpPr>
        <p:spPr>
          <a:xfrm>
            <a:off x="3474720" y="3420709"/>
            <a:ext cx="6949440" cy="1241878"/>
          </a:xfrm>
        </p:spPr>
        <p:txBody>
          <a:bodyPr vert="horz" wrap="square" lIns="182880" tIns="182880" rIns="0" bIns="0" rtlCol="0" anchor="ctr" anchorCtr="0">
            <a:spAutoFit/>
          </a:bodyPr>
          <a:lstStyle>
            <a:lvl1pPr marL="574675" indent="-571500">
              <a:buNone/>
              <a:defRPr lang="en-US" sz="4400" spc="-100" dirty="0" smtClean="0">
                <a:solidFill>
                  <a:schemeClr val="tx1">
                    <a:alpha val="99000"/>
                  </a:schemeClr>
                </a:solidFill>
                <a:latin typeface="Segoe UI Light" pitchFamily="34" charset="0"/>
              </a:defRPr>
            </a:lvl1pPr>
            <a:lvl2pPr marL="346075" indent="-342900">
              <a:buNone/>
              <a:defRPr lang="en-US" spc="-50" dirty="0" smtClean="0">
                <a:solidFill>
                  <a:schemeClr val="tx1">
                    <a:alpha val="99000"/>
                  </a:schemeClr>
                </a:soli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208" y="228601"/>
            <a:ext cx="11146537" cy="747897"/>
          </a:xfrm>
        </p:spPr>
        <p:txBody>
          <a:bodyPr vert="horz" wrap="square" lIns="0" tIns="0" rIns="0" bIns="0" rtlCol="0" anchor="t">
            <a:spAutoFit/>
          </a:bodyPr>
          <a:lstStyle>
            <a:lvl1pPr marL="0" indent="0">
              <a:buNone/>
              <a:defRPr lang="en-US" sz="5400" b="0" cap="none" spc="-100" dirty="0" smtClean="0">
                <a:ln w="3175">
                  <a:noFill/>
                </a:ln>
                <a:solidFill>
                  <a:schemeClr val="tx1">
                    <a:alpha val="99000"/>
                  </a:schemeClr>
                </a:soli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126801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a:solidFill>
                  <a:schemeClr val="tx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799"/>
            <a:ext cx="11149012" cy="2043636"/>
          </a:xfrm>
          <a:prstGeom prst="rect">
            <a:avLst/>
          </a:prstGeom>
        </p:spPr>
        <p:txBody>
          <a:bodyPr/>
          <a:lstStyle>
            <a:lvl1pPr marL="0" indent="0">
              <a:buFont typeface="Wingdings" pitchFamily="2" charset="2"/>
              <a:buNone/>
              <a:defRPr sz="4000">
                <a:solidFill>
                  <a:schemeClr val="tx1">
                    <a:alpha val="99000"/>
                  </a:schemeClr>
                </a:soli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indent="0">
              <a:buFont typeface="Wingdings" pitchFamily="2" charset="2"/>
              <a:buNone/>
              <a:tabLst/>
              <a:defRPr>
                <a:solidFill>
                  <a:schemeClr val="tx1">
                    <a:alpha val="99000"/>
                  </a:schemeClr>
                </a:solidFill>
                <a:latin typeface="+mn-lt"/>
              </a:defRPr>
            </a:lvl3pPr>
            <a:lvl4pPr marL="741362" indent="0">
              <a:buFont typeface="Wingdings" pitchFamily="2" charset="2"/>
              <a:buNone/>
              <a:defRPr>
                <a:solidFill>
                  <a:schemeClr val="tx1">
                    <a:alpha val="99000"/>
                  </a:schemeClr>
                </a:solidFill>
                <a:latin typeface="+mn-lt"/>
              </a:defRPr>
            </a:lvl4pPr>
            <a:lvl5pPr marL="914400" indent="0">
              <a:buFont typeface="Wingdings" pitchFamily="2" charset="2"/>
              <a:buNone/>
              <a:tabLst/>
              <a:defRPr>
                <a:solidFill>
                  <a:schemeClr val="tx1">
                    <a:alpha val="99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297693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4" y="1447799"/>
            <a:ext cx="11149012" cy="2043636"/>
          </a:xfrm>
          <a:prstGeom prst="rect">
            <a:avLst/>
          </a:prstGeom>
        </p:spPr>
        <p:txBody>
          <a:bodyPr/>
          <a:lstStyle>
            <a:lvl1pPr marL="0" indent="0">
              <a:spcBef>
                <a:spcPts val="2400"/>
              </a:spcBef>
              <a:buNone/>
              <a:defRPr sz="4000">
                <a:solidFill>
                  <a:schemeClr val="tx2">
                    <a:alpha val="99000"/>
                  </a:schemeClr>
                </a:solidFill>
                <a:latin typeface="+mj-lt"/>
              </a:defRPr>
            </a:lvl1pPr>
            <a:lvl2pPr marL="0" indent="0">
              <a:buNone/>
              <a:defRPr lang="en-US" sz="2400" kern="1200" spc="0" baseline="0" dirty="0" smtClean="0">
                <a:solidFill>
                  <a:schemeClr val="tx1">
                    <a:alpha val="99000"/>
                  </a:schemeClr>
                </a:solidFill>
                <a:latin typeface="+mn-lt"/>
                <a:ea typeface="+mn-ea"/>
                <a:cs typeface="+mn-cs"/>
              </a:defRPr>
            </a:lvl2pPr>
            <a:lvl3pPr marL="231775" indent="0">
              <a:buNone/>
              <a:defRPr lang="en-US" sz="2400" kern="1200" spc="0" baseline="0" dirty="0" smtClean="0">
                <a:solidFill>
                  <a:schemeClr val="tx1">
                    <a:alpha val="99000"/>
                  </a:schemeClr>
                </a:solidFill>
                <a:latin typeface="+mn-lt"/>
                <a:ea typeface="+mn-ea"/>
                <a:cs typeface="+mn-cs"/>
              </a:defRPr>
            </a:lvl3pPr>
            <a:lvl4pPr marL="457200" indent="0">
              <a:buNone/>
              <a:defRPr lang="en-US" sz="2000" kern="1200" spc="0" baseline="0" dirty="0" smtClean="0">
                <a:solidFill>
                  <a:schemeClr val="tx1">
                    <a:alpha val="99000"/>
                  </a:schemeClr>
                </a:solidFill>
                <a:latin typeface="+mn-lt"/>
                <a:ea typeface="+mn-ea"/>
                <a:cs typeface="+mn-cs"/>
              </a:defRPr>
            </a:lvl4pPr>
            <a:lvl5pPr marL="693738" indent="0">
              <a:buNone/>
              <a:defRPr lang="en-US" sz="200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1520942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4" y="1447799"/>
            <a:ext cx="11149012" cy="2043636"/>
          </a:xfrm>
          <a:prstGeom prst="rect">
            <a:avLst/>
          </a:prstGeom>
        </p:spPr>
        <p:txBody>
          <a:bodyPr/>
          <a:lstStyle>
            <a:lvl1pPr marL="0" indent="0">
              <a:spcBef>
                <a:spcPts val="2400"/>
              </a:spcBef>
              <a:buNone/>
              <a:defRPr sz="4000">
                <a:solidFill>
                  <a:schemeClr val="tx1">
                    <a:alpha val="99000"/>
                  </a:schemeClr>
                </a:solidFill>
                <a:latin typeface="+mj-lt"/>
              </a:defRPr>
            </a:lvl1pPr>
            <a:lvl2pPr marL="0" indent="0">
              <a:buNone/>
              <a:defRPr lang="en-US" sz="2400" kern="1200" spc="0" baseline="0" dirty="0" smtClean="0">
                <a:solidFill>
                  <a:schemeClr val="tx1">
                    <a:alpha val="99000"/>
                  </a:schemeClr>
                </a:solidFill>
                <a:latin typeface="+mn-lt"/>
                <a:ea typeface="+mn-ea"/>
                <a:cs typeface="+mn-cs"/>
              </a:defRPr>
            </a:lvl2pPr>
            <a:lvl3pPr marL="231775" indent="0">
              <a:buNone/>
              <a:defRPr lang="en-US" sz="2400" kern="1200" spc="0" baseline="0" dirty="0" smtClean="0">
                <a:solidFill>
                  <a:schemeClr val="tx1">
                    <a:alpha val="99000"/>
                  </a:schemeClr>
                </a:solidFill>
                <a:latin typeface="+mn-lt"/>
                <a:ea typeface="+mn-ea"/>
                <a:cs typeface="+mn-cs"/>
              </a:defRPr>
            </a:lvl3pPr>
            <a:lvl4pPr marL="457200" indent="0">
              <a:buNone/>
              <a:defRPr lang="en-US" sz="2000" kern="1200" spc="0" baseline="0" dirty="0" smtClean="0">
                <a:solidFill>
                  <a:schemeClr val="tx1">
                    <a:alpha val="99000"/>
                  </a:schemeClr>
                </a:solidFill>
                <a:latin typeface="+mn-lt"/>
                <a:ea typeface="+mn-ea"/>
                <a:cs typeface="+mn-cs"/>
              </a:defRPr>
            </a:lvl4pPr>
            <a:lvl5pPr marL="693738" indent="0">
              <a:buNone/>
              <a:defRPr lang="en-US" sz="2000" kern="1200" spc="0" baseline="0" dirty="0">
                <a:solidFill>
                  <a:schemeClr val="tx1">
                    <a:alpha val="99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200506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1"/>
            <a:ext cx="5394959"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30" y="1447801"/>
            <a:ext cx="5394959" cy="2351413"/>
          </a:xfrm>
        </p:spPr>
        <p:txBody>
          <a:bodyPr>
            <a:spAutoFit/>
          </a:bodyPr>
          <a:lstStyle>
            <a:lvl1pPr marL="339725" indent="-339725">
              <a:spcBef>
                <a:spcPts val="1200"/>
              </a:spcBef>
              <a:buFont typeface="Wingdings" pitchFamily="2" charset="2"/>
              <a:buChar char=""/>
              <a:defRPr lang="en-US" sz="3600" kern="1200" spc="-70" baseline="0" dirty="0" smtClean="0">
                <a:solidFill>
                  <a:schemeClr val="tx1">
                    <a:alpha val="99000"/>
                  </a:schemeClr>
                </a:solidFill>
                <a:latin typeface="+mj-lt"/>
                <a:ea typeface="+mn-ea"/>
                <a:cs typeface="+mn-cs"/>
              </a:defRPr>
            </a:lvl1pPr>
            <a:lvl2pPr marL="635000" indent="-342900">
              <a:defRPr lang="en-US" sz="2000" kern="1200" spc="0" baseline="0" dirty="0" smtClean="0">
                <a:solidFill>
                  <a:schemeClr val="tx1">
                    <a:alpha val="99000"/>
                  </a:schemeClr>
                </a:solidFill>
                <a:latin typeface="+mn-lt"/>
                <a:ea typeface="+mn-ea"/>
                <a:cs typeface="+mn-cs"/>
              </a:defRPr>
            </a:lvl2pPr>
            <a:lvl3pPr marL="863600" indent="-342900">
              <a:defRPr lang="en-US" sz="2000" kern="1200" spc="0" baseline="0" dirty="0" smtClean="0">
                <a:solidFill>
                  <a:schemeClr val="tx1">
                    <a:alpha val="99000"/>
                  </a:schemeClr>
                </a:solidFill>
                <a:latin typeface="+mn-lt"/>
                <a:ea typeface="+mn-ea"/>
                <a:cs typeface="+mn-cs"/>
              </a:defRPr>
            </a:lvl3pPr>
            <a:lvl4pPr marL="1028700" indent="-342900">
              <a:defRPr lang="en-US" sz="2000" kern="1200" spc="0" baseline="0" dirty="0" smtClean="0">
                <a:solidFill>
                  <a:schemeClr val="tx1">
                    <a:alpha val="99000"/>
                  </a:schemeClr>
                </a:solidFill>
                <a:latin typeface="+mn-lt"/>
                <a:ea typeface="+mn-ea"/>
                <a:cs typeface="+mn-cs"/>
              </a:defRPr>
            </a:lvl4pPr>
            <a:lvl5pPr marL="1206500" indent="-342900">
              <a:defRPr lang="en-US" sz="2000" kern="1200" spc="0" baseline="0" dirty="0">
                <a:solidFill>
                  <a:schemeClr val="tx1">
                    <a:alpha val="99000"/>
                  </a:schemeClr>
                </a:soli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269908868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2000548"/>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2000548"/>
          </a:xfrm>
        </p:spPr>
        <p:txBody>
          <a:bodyPr/>
          <a:lstStyle>
            <a:lvl1pPr marL="457200" indent="-457200">
              <a:lnSpc>
                <a:spcPct val="90000"/>
              </a:lnSpc>
              <a:buSzPct val="80000"/>
              <a:buFont typeface="Arial" pitchFamily="34" charset="0"/>
              <a:buChar char="•"/>
              <a:defRPr lang="en-US" sz="3200" kern="1200" spc="-70" baseline="0" dirty="0" smtClean="0">
                <a:solidFill>
                  <a:schemeClr val="tx1">
                    <a:alpha val="99000"/>
                  </a:schemeClr>
                </a:soli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solidFill>
                  <a:schemeClr val="tx1">
                    <a:alpha val="99000"/>
                  </a:schemeClr>
                </a:soli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solidFill>
                  <a:schemeClr val="tx1">
                    <a:alpha val="99000"/>
                  </a:schemeClr>
                </a:soli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solidFill>
                  <a:schemeClr val="tx1">
                    <a:alpha val="99000"/>
                  </a:schemeClr>
                </a:solidFill>
                <a:latin typeface="+mn-lt"/>
                <a:ea typeface="+mn-ea"/>
                <a:cs typeface="+mn-cs"/>
              </a:defRPr>
            </a:lvl4pPr>
            <a:lvl5pPr marL="2055813" indent="-342900">
              <a:lnSpc>
                <a:spcPct val="90000"/>
              </a:lnSpc>
              <a:buSzPct val="80000"/>
              <a:buFont typeface="Arial" pitchFamily="34" charset="0"/>
              <a:buChar char="•"/>
              <a:defRPr lang="en-US" sz="2000" kern="1200" spc="0" baseline="0" dirty="0">
                <a:solidFill>
                  <a:schemeClr val="tx1">
                    <a:alpha val="99000"/>
                  </a:schemeClr>
                </a:soli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251697447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266796"/>
            <a:ext cx="5484971"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266796"/>
            <a:ext cx="5486400"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93524385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0"/>
            <a:ext cx="5394959" cy="2462213"/>
          </a:xfrm>
        </p:spPr>
        <p:txBody>
          <a:bodyPr/>
          <a:lstStyle>
            <a:lvl1pPr marL="0" indent="0">
              <a:spcBef>
                <a:spcPts val="1200"/>
              </a:spcBef>
              <a:buNone/>
              <a:defRPr sz="4000">
                <a:solidFill>
                  <a:schemeClr val="tx2">
                    <a:alpha val="99000"/>
                  </a:schemeClr>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30" y="1447800"/>
            <a:ext cx="5394959" cy="2462213"/>
          </a:xfrm>
        </p:spPr>
        <p:txBody>
          <a:bodyPr/>
          <a:lstStyle>
            <a:lvl1pPr marL="0" indent="0">
              <a:spcBef>
                <a:spcPts val="1200"/>
              </a:spcBef>
              <a:buNone/>
              <a:defRPr lang="en-US" sz="4000" kern="1200" spc="-70" baseline="0" dirty="0" smtClean="0">
                <a:solidFill>
                  <a:schemeClr val="tx2">
                    <a:alpha val="99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solidFill>
                  <a:schemeClr val="tx1">
                    <a:alpha val="99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3345305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0"/>
            <a:ext cx="5394959" cy="2462213"/>
          </a:xfrm>
        </p:spPr>
        <p:txBody>
          <a:bodyPr/>
          <a:lstStyle>
            <a:lvl1pPr marL="0" indent="0">
              <a:spcBef>
                <a:spcPts val="1200"/>
              </a:spcBef>
              <a:buNone/>
              <a:defRPr sz="4000">
                <a:solidFill>
                  <a:schemeClr val="tx1">
                    <a:alpha val="99000"/>
                  </a:schemeClr>
                </a:solidFill>
                <a:latin typeface="+mj-lt"/>
              </a:defRPr>
            </a:lvl1pPr>
            <a:lvl2pPr marL="0" indent="0">
              <a:buNone/>
              <a:defRPr sz="2000">
                <a:solidFill>
                  <a:schemeClr val="tx1">
                    <a:alpha val="99000"/>
                  </a:schemeClr>
                </a:solidFill>
              </a:defRPr>
            </a:lvl2pPr>
            <a:lvl3pPr marL="233363" indent="0">
              <a:buNone/>
              <a:defRPr sz="2000">
                <a:solidFill>
                  <a:schemeClr val="tx1">
                    <a:alpha val="99000"/>
                  </a:schemeClr>
                </a:solidFill>
              </a:defRPr>
            </a:lvl3pPr>
            <a:lvl4pPr marL="457200" indent="0">
              <a:buNone/>
              <a:defRPr sz="2000">
                <a:solidFill>
                  <a:schemeClr val="tx1">
                    <a:alpha val="99000"/>
                  </a:schemeClr>
                </a:solidFill>
              </a:defRPr>
            </a:lvl4pPr>
            <a:lvl5pPr marL="693738" indent="0">
              <a:buNone/>
              <a:defRPr sz="2000">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30" y="1447800"/>
            <a:ext cx="5394959" cy="2462213"/>
          </a:xfrm>
        </p:spPr>
        <p:txBody>
          <a:bodyPr/>
          <a:lstStyle>
            <a:lvl1pPr marL="0" indent="0">
              <a:spcBef>
                <a:spcPts val="1200"/>
              </a:spcBef>
              <a:buNone/>
              <a:defRPr lang="en-US" sz="4000" kern="1200" spc="-70" baseline="0" dirty="0" smtClean="0">
                <a:solidFill>
                  <a:schemeClr val="tx1">
                    <a:alpha val="99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solidFill>
                  <a:schemeClr val="tx1">
                    <a:alpha val="99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91001635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6" y="1447800"/>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2187384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4509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0" y="0"/>
            <a:ext cx="12188825"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319" y="1716025"/>
            <a:ext cx="11152188" cy="19328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64648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40334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1"/>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4" y="1447799"/>
            <a:ext cx="11149012" cy="1988237"/>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88827"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87375358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799"/>
            <a:ext cx="11149012"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309710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799"/>
            <a:ext cx="11149012"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3315736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Divi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209" y="3467676"/>
            <a:ext cx="10693401"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800"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6301" y="6433851"/>
            <a:ext cx="1196373" cy="138112"/>
          </a:xfrm>
          <a:prstGeom prst="rect">
            <a:avLst/>
          </a:prstGeom>
        </p:spPr>
      </p:pic>
      <p:sp>
        <p:nvSpPr>
          <p:cNvPr id="5" name="Rectangle 4"/>
          <p:cNvSpPr/>
          <p:nvPr userDrawn="1"/>
        </p:nvSpPr>
        <p:spPr bwMode="auto">
          <a:xfrm>
            <a:off x="0" y="1"/>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userDrawn="1"/>
        </p:nvSpPr>
        <p:spPr bwMode="auto">
          <a:xfrm>
            <a:off x="0" y="1"/>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11355787" y="-8277"/>
            <a:ext cx="846002"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0133013" y="-8276"/>
            <a:ext cx="1666074"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8910238" y="-8276"/>
            <a:ext cx="1666074" cy="834699"/>
          </a:xfrm>
          <a:prstGeom prst="rect">
            <a:avLst/>
          </a:prstGeom>
        </p:spPr>
      </p:pic>
    </p:spTree>
    <p:extLst>
      <p:ext uri="{BB962C8B-B14F-4D97-AF65-F5344CB8AC3E}">
        <p14:creationId xmlns:p14="http://schemas.microsoft.com/office/powerpoint/2010/main" val="193329284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9130551" y="5358064"/>
            <a:ext cx="641138" cy="323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5950729" y="6096496"/>
            <a:ext cx="985667" cy="76150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31413" y="2973723"/>
            <a:ext cx="2760204" cy="2710018"/>
          </a:xfrm>
          <a:prstGeom prst="rect">
            <a:avLst/>
          </a:prstGeom>
        </p:spPr>
      </p:pic>
      <p:pic>
        <p:nvPicPr>
          <p:cNvPr id="10" name="Picture 2" descr="C:\Users\Justin\Desktop\_Work_in_Progress\_MS\1530\toolbox.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516" y="1416637"/>
            <a:ext cx="3589684" cy="1379555"/>
          </a:xfrm>
          <a:prstGeom prst="rect">
            <a:avLst/>
          </a:prstGeom>
        </p:spPr>
      </p:pic>
      <p:pic>
        <p:nvPicPr>
          <p:cNvPr id="3" name="Picture 2"/>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2" y="6245090"/>
            <a:ext cx="1955837" cy="464313"/>
          </a:xfrm>
          <a:prstGeom prst="rect">
            <a:avLst/>
          </a:prstGeom>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96400" y="4552447"/>
            <a:ext cx="2671596" cy="1103910"/>
          </a:xfrm>
          <a:prstGeom prst="rect">
            <a:avLst/>
          </a:prstGeom>
        </p:spPr>
      </p:pic>
      <p:sp>
        <p:nvSpPr>
          <p:cNvPr id="17" name="TextBox 16"/>
          <p:cNvSpPr txBox="1"/>
          <p:nvPr userDrawn="1"/>
        </p:nvSpPr>
        <p:spPr>
          <a:xfrm>
            <a:off x="2454441" y="6315956"/>
            <a:ext cx="2945331"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335531" y="6132408"/>
            <a:ext cx="1478056" cy="725592"/>
          </a:xfrm>
          <a:prstGeom prst="rect">
            <a:avLst/>
          </a:prstGeom>
        </p:spPr>
      </p:pic>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4226124" y="4463041"/>
            <a:ext cx="1113975" cy="1317695"/>
          </a:xfrm>
          <a:prstGeom prst="rect">
            <a:avLst/>
          </a:prstGeom>
        </p:spPr>
      </p:pic>
      <p:pic>
        <p:nvPicPr>
          <p:cNvPr id="20" name="Picture 19"/>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10912519" y="2862281"/>
            <a:ext cx="1052135" cy="1205812"/>
          </a:xfrm>
          <a:prstGeom prst="rect">
            <a:avLst/>
          </a:prstGeom>
        </p:spPr>
      </p:pic>
    </p:spTree>
    <p:extLst>
      <p:ext uri="{BB962C8B-B14F-4D97-AF65-F5344CB8AC3E}">
        <p14:creationId xmlns:p14="http://schemas.microsoft.com/office/powerpoint/2010/main" val="36259491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5" y="2234114"/>
            <a:ext cx="8373520"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6" y="4612342"/>
            <a:ext cx="5454332"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113" y="228600"/>
            <a:ext cx="2497828" cy="290338"/>
          </a:xfrm>
          <a:prstGeom prst="rect">
            <a:avLst/>
          </a:prstGeom>
        </p:spPr>
      </p:pic>
    </p:spTree>
    <p:extLst>
      <p:ext uri="{BB962C8B-B14F-4D97-AF65-F5344CB8AC3E}">
        <p14:creationId xmlns:p14="http://schemas.microsoft.com/office/powerpoint/2010/main" val="380698559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799"/>
            <a:ext cx="11149012"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4" name="Picture 3"/>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163697843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800"/>
            <a:ext cx="11149012" cy="2035429"/>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75" indent="-342900">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900" indent="-342900">
              <a:spcBef>
                <a:spcPts val="0"/>
              </a:spcBef>
              <a:spcAft>
                <a:spcPts val="400"/>
              </a:spcAft>
              <a:buFont typeface="Arial" pitchFamily="34" charset="0"/>
              <a:buChar char="•"/>
              <a:defRPr/>
            </a:lvl5pPr>
            <a:lvl6pPr marL="1033462" indent="-342900">
              <a:buFont typeface="Arial" pitchFamily="34" charset="0"/>
              <a:buChar char="•"/>
              <a:defRPr sz="2400">
                <a:gradFill>
                  <a:gsLst>
                    <a:gs pos="0">
                      <a:srgbClr val="595959"/>
                    </a:gs>
                    <a:gs pos="86000">
                      <a:srgbClr val="595959"/>
                    </a:gs>
                  </a:gsLst>
                  <a:lin ang="5400000" scaled="0"/>
                </a:gradFill>
              </a:defRPr>
            </a:lvl6pPr>
            <a:lvl7pPr marL="1255713" indent="-225425">
              <a:defRPr>
                <a:gradFill>
                  <a:gsLst>
                    <a:gs pos="0">
                      <a:srgbClr val="595959"/>
                    </a:gs>
                    <a:gs pos="86000">
                      <a:srgbClr val="595959"/>
                    </a:gs>
                  </a:gsLst>
                  <a:lin ang="5400000" scaled="0"/>
                </a:gradFill>
              </a:defRPr>
            </a:lvl7pPr>
            <a:lvl8pPr marL="1487488" indent="-231775">
              <a:defRPr>
                <a:gradFill>
                  <a:gsLst>
                    <a:gs pos="0">
                      <a:srgbClr val="595959"/>
                    </a:gs>
                    <a:gs pos="86000">
                      <a:srgbClr val="595959"/>
                    </a:gs>
                  </a:gsLst>
                  <a:lin ang="5400000" scaled="0"/>
                </a:gradFill>
              </a:defRPr>
            </a:lvl8pPr>
          </a:lstStyle>
          <a:p>
            <a:pPr marL="346075" lvl="0" indent="-346075" algn="l" defTabSz="914363" rtl="0" eaLnBrk="1" latinLnBrk="0" hangingPunct="1">
              <a:lnSpc>
                <a:spcPct val="90000"/>
              </a:lnSpc>
              <a:spcBef>
                <a:spcPct val="20000"/>
              </a:spcBef>
              <a:buSzPct val="90000"/>
              <a:buFont typeface="Arial" pitchFamily="34" charset="0"/>
              <a:buChar char="•"/>
            </a:pPr>
            <a:r>
              <a:rPr lang="en-US" smtClean="0"/>
              <a:t>Click to edit Master text styles</a:t>
            </a:r>
          </a:p>
          <a:p>
            <a:pPr marL="346075" lvl="1" indent="-346075" algn="l" defTabSz="914363" rtl="0" eaLnBrk="1" latinLnBrk="0" hangingPunct="1">
              <a:lnSpc>
                <a:spcPct val="90000"/>
              </a:lnSpc>
              <a:spcBef>
                <a:spcPct val="20000"/>
              </a:spcBef>
              <a:buSzPct val="90000"/>
              <a:buFont typeface="Arial" pitchFamily="34" charset="0"/>
              <a:buChar char="•"/>
            </a:pPr>
            <a:r>
              <a:rPr lang="en-US" smtClean="0"/>
              <a:t>Second level</a:t>
            </a:r>
          </a:p>
          <a:p>
            <a:pPr marL="346075" lvl="2" indent="-346075" algn="l" defTabSz="914363" rtl="0" eaLnBrk="1" latinLnBrk="0" hangingPunct="1">
              <a:lnSpc>
                <a:spcPct val="90000"/>
              </a:lnSpc>
              <a:spcBef>
                <a:spcPct val="20000"/>
              </a:spcBef>
              <a:buSzPct val="90000"/>
              <a:buFont typeface="Arial" pitchFamily="34" charset="0"/>
              <a:buChar char="•"/>
            </a:pPr>
            <a:r>
              <a:rPr lang="en-US" smtClean="0"/>
              <a:t>Third level</a:t>
            </a:r>
          </a:p>
          <a:p>
            <a:pPr marL="346075" lvl="3" indent="-346075" algn="l" defTabSz="914363" rtl="0" eaLnBrk="1" latinLnBrk="0" hangingPunct="1">
              <a:lnSpc>
                <a:spcPct val="90000"/>
              </a:lnSpc>
              <a:spcBef>
                <a:spcPct val="20000"/>
              </a:spcBef>
              <a:buSzPct val="90000"/>
              <a:buFont typeface="Arial" pitchFamily="34" charset="0"/>
              <a:buChar char="•"/>
            </a:pPr>
            <a:r>
              <a:rPr lang="en-US" smtClean="0"/>
              <a:t>Fourth level</a:t>
            </a:r>
          </a:p>
          <a:p>
            <a:pPr marL="346075" lvl="4" indent="-346075" algn="l" defTabSz="91436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39742796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2443746"/>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2443746"/>
          </a:xfrm>
        </p:spPr>
        <p:txBody>
          <a:bodyPr/>
          <a:lstStyle>
            <a:lvl1pPr marL="457200" indent="-457200">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513" indent="-457200">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800"/>
            </a:lvl6pPr>
            <a:lvl7pPr>
              <a:defRPr sz="1800"/>
            </a:lvl7pPr>
            <a:lvl8pPr>
              <a:defRPr sz="1800"/>
            </a:lvl8pPr>
            <a:lvl9pPr>
              <a:defRPr sz="1800"/>
            </a:lvl9pPr>
          </a:lstStyle>
          <a:p>
            <a:pPr marL="341313" lvl="0" indent="-341313" algn="l" defTabSz="914363" rtl="0" eaLnBrk="1" latinLnBrk="0" hangingPunct="1">
              <a:lnSpc>
                <a:spcPct val="90000"/>
              </a:lnSpc>
              <a:spcBef>
                <a:spcPct val="20000"/>
              </a:spcBef>
              <a:buSzPct val="80000"/>
              <a:buFont typeface="Arial" pitchFamily="34" charset="0"/>
              <a:buChar char="•"/>
            </a:pPr>
            <a:r>
              <a:rPr lang="en-US" smtClean="0"/>
              <a:t>Click to edit Master text styles</a:t>
            </a:r>
          </a:p>
          <a:p>
            <a:pPr marL="341313" lvl="1" indent="-341313" algn="l" defTabSz="914363" rtl="0" eaLnBrk="1" latinLnBrk="0" hangingPunct="1">
              <a:lnSpc>
                <a:spcPct val="90000"/>
              </a:lnSpc>
              <a:spcBef>
                <a:spcPct val="20000"/>
              </a:spcBef>
              <a:buSzPct val="80000"/>
              <a:buFont typeface="Arial" pitchFamily="34" charset="0"/>
              <a:buChar char="•"/>
            </a:pPr>
            <a:r>
              <a:rPr lang="en-US" smtClean="0"/>
              <a:t>Second level</a:t>
            </a:r>
          </a:p>
          <a:p>
            <a:pPr marL="341313" lvl="2" indent="-341313" algn="l" defTabSz="914363" rtl="0" eaLnBrk="1" latinLnBrk="0" hangingPunct="1">
              <a:lnSpc>
                <a:spcPct val="90000"/>
              </a:lnSpc>
              <a:spcBef>
                <a:spcPct val="20000"/>
              </a:spcBef>
              <a:buSzPct val="80000"/>
              <a:buFont typeface="Arial" pitchFamily="34" charset="0"/>
              <a:buChar char="•"/>
            </a:pPr>
            <a:r>
              <a:rPr lang="en-US" smtClean="0"/>
              <a:t>Third level</a:t>
            </a:r>
          </a:p>
          <a:p>
            <a:pPr marL="341313" lvl="3" indent="-341313" algn="l" defTabSz="914363" rtl="0" eaLnBrk="1" latinLnBrk="0" hangingPunct="1">
              <a:lnSpc>
                <a:spcPct val="90000"/>
              </a:lnSpc>
              <a:spcBef>
                <a:spcPct val="20000"/>
              </a:spcBef>
              <a:buSzPct val="80000"/>
              <a:buFont typeface="Arial" pitchFamily="34" charset="0"/>
              <a:buChar char="•"/>
            </a:pPr>
            <a:r>
              <a:rPr lang="en-US" smtClean="0"/>
              <a:t>Fourth level</a:t>
            </a:r>
          </a:p>
          <a:p>
            <a:pPr marL="341313" lvl="4" indent="-341313" algn="l" defTabSz="914363"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415560404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266796"/>
            <a:ext cx="5484971"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266796"/>
            <a:ext cx="5486400"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63861324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1"/>
            <a:ext cx="11149012" cy="747897"/>
          </a:xfrm>
        </p:spPr>
        <p:txBody>
          <a:bodyPr/>
          <a:lstStyle>
            <a:lvl1pPr>
              <a:defRPr sz="5400"/>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351257980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220211657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519114" y="1447800"/>
            <a:ext cx="11149012"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3473804" y="3417661"/>
            <a:ext cx="6945313" cy="1241878"/>
          </a:xfrm>
        </p:spPr>
        <p:txBody>
          <a:bodyPr lIns="182880" tIns="182880" anchor="ctr" anchorCtr="0"/>
          <a:lstStyle>
            <a:lvl1pPr marL="574675" indent="-571500">
              <a:spcAft>
                <a:spcPts val="1200"/>
              </a:spcAft>
              <a:buNone/>
              <a:defRPr lang="en-US" sz="4400"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2400" kern="1200" spc="-50" baseline="0" dirty="0">
                <a:gradFill>
                  <a:gsLst>
                    <a:gs pos="0">
                      <a:srgbClr val="595959"/>
                    </a:gs>
                    <a:gs pos="86000">
                      <a:srgbClr val="595959"/>
                    </a:gs>
                  </a:gsLst>
                  <a:lin ang="5400000" scaled="0"/>
                </a:gradFill>
                <a:latin typeface="+mn-lt"/>
                <a:ea typeface="+mn-ea"/>
                <a:cs typeface="+mn-cs"/>
              </a:defRPr>
            </a:lvl2pPr>
          </a:lstStyle>
          <a:p>
            <a:pPr marL="3175" lvl="0" indent="0" algn="l" defTabSz="914363" rtl="0" eaLnBrk="1" latinLnBrk="0" hangingPunct="1">
              <a:lnSpc>
                <a:spcPct val="90000"/>
              </a:lnSpc>
              <a:spcBef>
                <a:spcPts val="0"/>
              </a:spcBef>
              <a:spcAft>
                <a:spcPts val="900"/>
              </a:spcAft>
              <a:buSzPct val="80000"/>
            </a:pPr>
            <a:r>
              <a:rPr lang="en-US" dirty="0" smtClean="0"/>
              <a:t>Click to edit Master text styles</a:t>
            </a:r>
          </a:p>
          <a:p>
            <a:pPr marL="3175" lvl="1" indent="0" algn="l" defTabSz="914363" rtl="0" eaLnBrk="1" latinLnBrk="0" hangingPunct="1">
              <a:lnSpc>
                <a:spcPct val="90000"/>
              </a:lnSpc>
              <a:spcBef>
                <a:spcPts val="0"/>
              </a:spcBef>
              <a:buSzPct val="80000"/>
              <a:buFont typeface="Arial" pitchFamily="34" charset="0"/>
              <a:buNone/>
            </a:pPr>
            <a:r>
              <a:rPr lang="en-US" dirty="0" smtClean="0"/>
              <a:t>Second level</a:t>
            </a:r>
          </a:p>
        </p:txBody>
      </p:sp>
      <p:sp>
        <p:nvSpPr>
          <p:cNvPr id="18" name="Freeform 105"/>
          <p:cNvSpPr>
            <a:spLocks/>
          </p:cNvSpPr>
          <p:nvPr userDrawn="1"/>
        </p:nvSpPr>
        <p:spPr bwMode="black">
          <a:xfrm>
            <a:off x="1200173" y="2133600"/>
            <a:ext cx="1865061"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1218987"/>
            <a:endParaRPr lang="en-US" sz="1600">
              <a:solidFill>
                <a:srgbClr val="292929"/>
              </a:solidFill>
            </a:endParaRPr>
          </a:p>
        </p:txBody>
      </p:sp>
    </p:spTree>
    <p:extLst>
      <p:ext uri="{BB962C8B-B14F-4D97-AF65-F5344CB8AC3E}">
        <p14:creationId xmlns:p14="http://schemas.microsoft.com/office/powerpoint/2010/main" val="321411134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9"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5"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713384" y="2136047"/>
            <a:ext cx="3499128" cy="2114058"/>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987"/>
              <a:endParaRPr lang="en-US" sz="24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987"/>
              <a:endParaRPr lang="en-US" sz="2400">
                <a:solidFill>
                  <a:srgbClr val="292929"/>
                </a:solidFill>
              </a:endParaRPr>
            </a:p>
          </p:txBody>
        </p:sp>
      </p:grpSp>
    </p:spTree>
    <p:extLst>
      <p:ext uri="{BB962C8B-B14F-4D97-AF65-F5344CB8AC3E}">
        <p14:creationId xmlns:p14="http://schemas.microsoft.com/office/powerpoint/2010/main" val="157321506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9"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5"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8291954" y="2008094"/>
            <a:ext cx="2269076" cy="2169610"/>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srgbClr val="292929"/>
              </a:solidFill>
            </a:endParaRPr>
          </a:p>
        </p:txBody>
      </p:sp>
    </p:spTree>
    <p:extLst>
      <p:ext uri="{BB962C8B-B14F-4D97-AF65-F5344CB8AC3E}">
        <p14:creationId xmlns:p14="http://schemas.microsoft.com/office/powerpoint/2010/main" val="193583825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9"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5"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7904572" y="2242931"/>
            <a:ext cx="3176915" cy="1934622"/>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16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16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16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16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1600">
                <a:solidFill>
                  <a:srgbClr val="292929"/>
                </a:solidFill>
              </a:endParaRPr>
            </a:p>
          </p:txBody>
        </p:sp>
      </p:grpSp>
    </p:spTree>
    <p:extLst>
      <p:ext uri="{BB962C8B-B14F-4D97-AF65-F5344CB8AC3E}">
        <p14:creationId xmlns:p14="http://schemas.microsoft.com/office/powerpoint/2010/main" val="350853387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9"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5"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7923610" y="1932605"/>
            <a:ext cx="3013332"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1218987"/>
            <a:endParaRPr lang="en-US" sz="1600">
              <a:solidFill>
                <a:srgbClr val="292929"/>
              </a:solidFill>
            </a:endParaRPr>
          </a:p>
        </p:txBody>
      </p:sp>
    </p:spTree>
    <p:extLst>
      <p:ext uri="{BB962C8B-B14F-4D97-AF65-F5344CB8AC3E}">
        <p14:creationId xmlns:p14="http://schemas.microsoft.com/office/powerpoint/2010/main" val="204968743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9"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5"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8882759" y="1905001"/>
            <a:ext cx="1277596"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srgbClr val="292929"/>
                </a:solidFill>
              </a:endParaRPr>
            </a:p>
          </p:txBody>
        </p:sp>
      </p:grpSp>
    </p:spTree>
    <p:extLst>
      <p:ext uri="{BB962C8B-B14F-4D97-AF65-F5344CB8AC3E}">
        <p14:creationId xmlns:p14="http://schemas.microsoft.com/office/powerpoint/2010/main" val="8616452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209" y="3467676"/>
            <a:ext cx="10693401"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800"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61564" y="6338048"/>
            <a:ext cx="2506561" cy="291353"/>
          </a:xfrm>
          <a:prstGeom prst="rect">
            <a:avLst/>
          </a:prstGeom>
        </p:spPr>
      </p:pic>
    </p:spTree>
    <p:extLst>
      <p:ext uri="{BB962C8B-B14F-4D97-AF65-F5344CB8AC3E}">
        <p14:creationId xmlns:p14="http://schemas.microsoft.com/office/powerpoint/2010/main" val="413328073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black">
          <a:xfrm>
            <a:off x="4321175" y="3140274"/>
            <a:ext cx="3546475"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FFFFFF">
                    <a:alpha val="99000"/>
                  </a:srgbClr>
                </a:solidFill>
                <a:cs typeface="Arial" charset="0"/>
              </a:rPr>
              <a:t>© </a:t>
            </a:r>
            <a:r>
              <a:rPr lang="en-US" sz="700" dirty="0" smtClean="0">
                <a:solidFill>
                  <a:srgbClr val="FFFFFF">
                    <a:alpha val="99000"/>
                  </a:srgbClr>
                </a:solidFill>
                <a:cs typeface="Arial" charset="0"/>
              </a:rPr>
              <a:t>2011 Microsoft </a:t>
            </a:r>
            <a:r>
              <a:rPr lang="en-US" sz="7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rgbClr val="FFFFFF">
                    <a:alpha val="99000"/>
                  </a:srgbClr>
                </a:solidFill>
                <a:cs typeface="Arial" charset="0"/>
              </a:rPr>
              <a:t>MICROSOFT </a:t>
            </a:r>
            <a:r>
              <a:rPr lang="en-US" sz="7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36746977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12765" y="2892710"/>
            <a:ext cx="11228440" cy="1218795"/>
          </a:xfrm>
        </p:spPr>
        <p:txBody>
          <a:bodyPr/>
          <a:lstStyle>
            <a:lvl1pPr marL="0" indent="0">
              <a:buNone/>
              <a:defRPr lang="en-US" sz="8800" i="0" kern="1200" spc="-100" baseline="0" dirty="0" smtClean="0">
                <a:solidFill>
                  <a:schemeClr val="bg1">
                    <a:alpha val="99000"/>
                  </a:schemeClr>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12763" y="4343400"/>
            <a:ext cx="7513637" cy="443198"/>
          </a:xfrm>
        </p:spPr>
        <p:txBody>
          <a:bodyPr/>
          <a:lstStyle>
            <a:lvl1pPr marL="0" indent="0">
              <a:buNone/>
              <a:defRPr lang="en-US" sz="3200" kern="1200" spc="-100" baseline="0" dirty="0">
                <a:solidFill>
                  <a:schemeClr val="bg1">
                    <a:alpha val="99000"/>
                  </a:schemeClr>
                </a:solidFill>
                <a:latin typeface="+mj-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534709" y="6364651"/>
            <a:ext cx="1595652" cy="268366"/>
          </a:xfrm>
          <a:prstGeom prst="rect">
            <a:avLst/>
          </a:prstGeom>
          <a:noFill/>
          <a:ln>
            <a:noFill/>
          </a:ln>
        </p:spPr>
      </p:pic>
      <p:pic>
        <p:nvPicPr>
          <p:cNvPr id="7" name="Picture 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113" y="228600"/>
            <a:ext cx="2497828" cy="290338"/>
          </a:xfrm>
          <a:prstGeom prst="rect">
            <a:avLst/>
          </a:prstGeom>
        </p:spPr>
      </p:pic>
    </p:spTree>
    <p:extLst>
      <p:ext uri="{BB962C8B-B14F-4D97-AF65-F5344CB8AC3E}">
        <p14:creationId xmlns:p14="http://schemas.microsoft.com/office/powerpoint/2010/main" val="306608717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799"/>
            <a:ext cx="11149012"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26256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799"/>
            <a:ext cx="11149012"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88827"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8593235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5778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829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619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01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6" y="228600"/>
            <a:ext cx="11149012"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6"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2" r:id="rId5"/>
    <p:sldLayoutId id="2147483854"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1"/>
            <a:ext cx="11149012"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198823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095215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1">
              <a:alpha val="99000"/>
            </a:schemeClr>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1"/>
            <a:ext cx="11149012"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30726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sdn.microsoft.com/en-us/wazplatformtrainingcourse.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Introduction </a:t>
            </a:r>
            <a:r>
              <a:rPr lang="en-US" dirty="0"/>
              <a:t>T</a:t>
            </a:r>
            <a:r>
              <a:rPr lang="en-US" dirty="0" smtClean="0"/>
              <a:t>o Windows Azure Cloud</a:t>
            </a:r>
            <a:endParaRPr lang="en-US" dirty="0"/>
          </a:p>
        </p:txBody>
      </p:sp>
      <p:sp>
        <p:nvSpPr>
          <p:cNvPr id="4" name="Subtitle 3"/>
          <p:cNvSpPr>
            <a:spLocks noGrp="1"/>
          </p:cNvSpPr>
          <p:nvPr>
            <p:ph type="subTitle" idx="1"/>
          </p:nvPr>
        </p:nvSpPr>
        <p:spPr/>
        <p:txBody>
          <a:bodyPr/>
          <a:lstStyle/>
          <a:p>
            <a:r>
              <a:rPr lang="en-US" dirty="0" err="1"/>
              <a:t>Thilina</a:t>
            </a:r>
            <a:r>
              <a:rPr lang="en-US" dirty="0"/>
              <a:t> </a:t>
            </a:r>
            <a:r>
              <a:rPr lang="en-US" dirty="0" err="1"/>
              <a:t>Gunarathne</a:t>
            </a:r>
            <a:r>
              <a:rPr lang="en-US" dirty="0"/>
              <a:t>, Indiana University</a:t>
            </a:r>
          </a:p>
          <a:p>
            <a:endParaRPr lang="en-US" dirty="0"/>
          </a:p>
        </p:txBody>
      </p:sp>
    </p:spTree>
    <p:extLst>
      <p:ext uri="{BB962C8B-B14F-4D97-AF65-F5344CB8AC3E}">
        <p14:creationId xmlns:p14="http://schemas.microsoft.com/office/powerpoint/2010/main" val="1021586865"/>
      </p:ext>
    </p:extLst>
  </p:cSld>
  <p:clrMapOvr>
    <a:masterClrMapping/>
  </p:clrMapOvr>
  <p:transition advTm="4104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1"/>
            <a:ext cx="11149012" cy="609398"/>
          </a:xfrm>
        </p:spPr>
        <p:txBody>
          <a:bodyPr/>
          <a:lstStyle/>
          <a:p>
            <a:r>
              <a:rPr lang="en-US" dirty="0" smtClean="0"/>
              <a:t>The Windows Azure Service Model</a:t>
            </a:r>
            <a:endParaRPr lang="en-US" dirty="0"/>
          </a:p>
        </p:txBody>
      </p:sp>
      <p:sp>
        <p:nvSpPr>
          <p:cNvPr id="3" name="Content Placeholder 2"/>
          <p:cNvSpPr>
            <a:spLocks noGrp="1"/>
          </p:cNvSpPr>
          <p:nvPr>
            <p:ph idx="1"/>
          </p:nvPr>
        </p:nvSpPr>
        <p:spPr>
          <a:xfrm>
            <a:off x="527135" y="1199147"/>
            <a:ext cx="11149012" cy="5201424"/>
          </a:xfrm>
        </p:spPr>
        <p:txBody>
          <a:bodyPr/>
          <a:lstStyle/>
          <a:p>
            <a:r>
              <a:rPr lang="en-US" dirty="0" smtClean="0"/>
              <a:t>A Windows Azure application is called a “service”</a:t>
            </a:r>
          </a:p>
          <a:p>
            <a:pPr lvl="1"/>
            <a:r>
              <a:rPr lang="en-US" dirty="0" smtClean="0"/>
              <a:t>Definition information</a:t>
            </a:r>
          </a:p>
          <a:p>
            <a:pPr lvl="1"/>
            <a:r>
              <a:rPr lang="en-US" dirty="0" smtClean="0"/>
              <a:t>Configuration information</a:t>
            </a:r>
          </a:p>
          <a:p>
            <a:pPr lvl="1"/>
            <a:r>
              <a:rPr lang="en-US" dirty="0" smtClean="0"/>
              <a:t>At least one “role”</a:t>
            </a:r>
          </a:p>
          <a:p>
            <a:r>
              <a:rPr lang="en-US" dirty="0" smtClean="0"/>
              <a:t>Roles are like DLLs in the service “process”</a:t>
            </a:r>
          </a:p>
          <a:p>
            <a:pPr lvl="1"/>
            <a:r>
              <a:rPr lang="en-US" dirty="0" smtClean="0"/>
              <a:t>Collection of code with an entry point that runs in its own virtual machine</a:t>
            </a:r>
          </a:p>
          <a:p>
            <a:r>
              <a:rPr lang="en-US" dirty="0" smtClean="0"/>
              <a:t>Windows Azure compute SLA requires two instances of each role</a:t>
            </a:r>
          </a:p>
          <a:p>
            <a:pPr lvl="1"/>
            <a:r>
              <a:rPr lang="en-US" dirty="0" smtClean="0"/>
              <a:t>99.95% for connectivity to two instances</a:t>
            </a:r>
          </a:p>
          <a:p>
            <a:pPr lvl="1"/>
            <a:r>
              <a:rPr lang="en-US" dirty="0" smtClean="0"/>
              <a:t>Achieved with update and fault domains</a:t>
            </a:r>
            <a:endParaRPr lang="en-US" dirty="0"/>
          </a:p>
        </p:txBody>
      </p:sp>
    </p:spTree>
    <p:extLst>
      <p:ext uri="{BB962C8B-B14F-4D97-AF65-F5344CB8AC3E}">
        <p14:creationId xmlns:p14="http://schemas.microsoft.com/office/powerpoint/2010/main" val="30033529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6" y="228600"/>
            <a:ext cx="11149012" cy="609398"/>
          </a:xfrm>
        </p:spPr>
        <p:txBody>
          <a:bodyPr/>
          <a:lstStyle/>
          <a:p>
            <a:r>
              <a:rPr lang="en-US" smtClean="0"/>
              <a:t>Role Types</a:t>
            </a:r>
            <a:endParaRPr lang="en-US" dirty="0"/>
          </a:p>
        </p:txBody>
      </p:sp>
      <p:sp>
        <p:nvSpPr>
          <p:cNvPr id="3" name="Content Placeholder 2"/>
          <p:cNvSpPr>
            <a:spLocks noGrp="1"/>
          </p:cNvSpPr>
          <p:nvPr>
            <p:ph idx="1"/>
          </p:nvPr>
        </p:nvSpPr>
        <p:spPr>
          <a:xfrm>
            <a:off x="519116" y="1447801"/>
            <a:ext cx="11149012" cy="5047536"/>
          </a:xfrm>
        </p:spPr>
        <p:txBody>
          <a:bodyPr/>
          <a:lstStyle/>
          <a:p>
            <a:r>
              <a:rPr lang="en-US" dirty="0" smtClean="0"/>
              <a:t>There are currently three role types:</a:t>
            </a:r>
          </a:p>
          <a:p>
            <a:pPr lvl="1"/>
            <a:r>
              <a:rPr lang="en-US" dirty="0" smtClean="0"/>
              <a:t>Web Role: IIS7 and ASP.NET in Windows Azure-supplied OS</a:t>
            </a:r>
          </a:p>
          <a:p>
            <a:pPr lvl="1"/>
            <a:r>
              <a:rPr lang="en-US" dirty="0" smtClean="0"/>
              <a:t>Worker Role: arbitrary code in Windows Azure-supplied OS</a:t>
            </a:r>
          </a:p>
          <a:p>
            <a:pPr lvl="1"/>
            <a:r>
              <a:rPr lang="en-US" dirty="0" smtClean="0"/>
              <a:t>VM Role: uploaded VHD with customer-supplied OS</a:t>
            </a:r>
          </a:p>
          <a:p>
            <a:r>
              <a:rPr lang="en-US" dirty="0" smtClean="0"/>
              <a:t>VM Role: is it a VM?</a:t>
            </a:r>
          </a:p>
          <a:p>
            <a:pPr lvl="1"/>
            <a:r>
              <a:rPr lang="en-US" dirty="0" smtClean="0"/>
              <a:t>No, because it is stateless</a:t>
            </a:r>
          </a:p>
          <a:p>
            <a:pPr lvl="1"/>
            <a:r>
              <a:rPr lang="en-US" dirty="0" smtClean="0"/>
              <a:t>Good for:</a:t>
            </a:r>
          </a:p>
          <a:p>
            <a:pPr lvl="2"/>
            <a:r>
              <a:rPr lang="en-US" dirty="0" smtClean="0"/>
              <a:t>Long install (5+ minutes)</a:t>
            </a:r>
          </a:p>
          <a:p>
            <a:pPr lvl="2"/>
            <a:r>
              <a:rPr lang="en-US" dirty="0" smtClean="0"/>
              <a:t>Manual install/</a:t>
            </a:r>
            <a:r>
              <a:rPr lang="en-US" dirty="0" err="1" smtClean="0"/>
              <a:t>config</a:t>
            </a:r>
            <a:endParaRPr lang="en-US" dirty="0" smtClean="0"/>
          </a:p>
          <a:p>
            <a:pPr lvl="2"/>
            <a:r>
              <a:rPr lang="en-US" dirty="0" smtClean="0"/>
              <a:t>Fragile install/</a:t>
            </a:r>
            <a:r>
              <a:rPr lang="en-US" dirty="0" err="1" smtClean="0"/>
              <a:t>config</a:t>
            </a:r>
            <a:endParaRPr lang="en-US" dirty="0" smtClean="0"/>
          </a:p>
          <a:p>
            <a:pPr lvl="1"/>
            <a:r>
              <a:rPr lang="en-US" dirty="0" smtClean="0"/>
              <a:t>Linux instances as well	</a:t>
            </a:r>
            <a:endParaRPr lang="en-US" dirty="0"/>
          </a:p>
        </p:txBody>
      </p:sp>
    </p:spTree>
    <p:extLst>
      <p:ext uri="{BB962C8B-B14F-4D97-AF65-F5344CB8AC3E}">
        <p14:creationId xmlns:p14="http://schemas.microsoft.com/office/powerpoint/2010/main" val="18721271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6" y="228600"/>
            <a:ext cx="11149012" cy="609398"/>
          </a:xfrm>
        </p:spPr>
        <p:txBody>
          <a:bodyPr/>
          <a:lstStyle/>
          <a:p>
            <a:r>
              <a:rPr lang="en-US" dirty="0" smtClean="0"/>
              <a:t>Role Contents</a:t>
            </a:r>
            <a:endParaRPr lang="en-US" dirty="0"/>
          </a:p>
        </p:txBody>
      </p:sp>
      <p:sp>
        <p:nvSpPr>
          <p:cNvPr id="3" name="Content Placeholder 2"/>
          <p:cNvSpPr>
            <a:spLocks noGrp="1"/>
          </p:cNvSpPr>
          <p:nvPr>
            <p:ph idx="1"/>
          </p:nvPr>
        </p:nvSpPr>
        <p:spPr>
          <a:xfrm>
            <a:off x="519116" y="1389891"/>
            <a:ext cx="11149012" cy="4918269"/>
          </a:xfrm>
        </p:spPr>
        <p:txBody>
          <a:bodyPr/>
          <a:lstStyle/>
          <a:p>
            <a:r>
              <a:rPr lang="en-US" sz="2800" dirty="0"/>
              <a:t>Definition: </a:t>
            </a:r>
          </a:p>
          <a:p>
            <a:pPr lvl="1"/>
            <a:r>
              <a:rPr lang="en-US" sz="2400" dirty="0"/>
              <a:t>Role name</a:t>
            </a:r>
          </a:p>
          <a:p>
            <a:pPr lvl="1"/>
            <a:r>
              <a:rPr lang="en-US" sz="2400" dirty="0"/>
              <a:t>Role </a:t>
            </a:r>
            <a:r>
              <a:rPr lang="en-US" sz="2400" dirty="0" smtClean="0"/>
              <a:t>type </a:t>
            </a:r>
          </a:p>
          <a:p>
            <a:pPr lvl="1"/>
            <a:r>
              <a:rPr lang="en-US" sz="2400" dirty="0" smtClean="0"/>
              <a:t>VM </a:t>
            </a:r>
            <a:r>
              <a:rPr lang="en-US" sz="2400" dirty="0"/>
              <a:t>size (e.g. small, medium, etc.)</a:t>
            </a:r>
          </a:p>
          <a:p>
            <a:pPr lvl="1"/>
            <a:r>
              <a:rPr lang="en-US" sz="2400" dirty="0"/>
              <a:t>Network endpoints</a:t>
            </a:r>
          </a:p>
          <a:p>
            <a:r>
              <a:rPr lang="en-US" sz="2800" dirty="0" smtClean="0"/>
              <a:t>Code: </a:t>
            </a:r>
          </a:p>
          <a:p>
            <a:pPr lvl="1"/>
            <a:r>
              <a:rPr lang="en-US" sz="2400" dirty="0"/>
              <a:t>Web/Worker Role: Hosted DLL </a:t>
            </a:r>
            <a:r>
              <a:rPr lang="en-US" sz="2400" dirty="0" smtClean="0"/>
              <a:t/>
            </a:r>
            <a:br>
              <a:rPr lang="en-US" sz="2400" dirty="0" smtClean="0"/>
            </a:br>
            <a:r>
              <a:rPr lang="en-US" sz="2400" dirty="0" smtClean="0"/>
              <a:t>and </a:t>
            </a:r>
            <a:r>
              <a:rPr lang="en-US" sz="2400" dirty="0"/>
              <a:t>other </a:t>
            </a:r>
            <a:r>
              <a:rPr lang="en-US" sz="2400" dirty="0" err="1" smtClean="0"/>
              <a:t>executables</a:t>
            </a:r>
            <a:endParaRPr lang="en-US" sz="2400" dirty="0"/>
          </a:p>
          <a:p>
            <a:pPr lvl="1"/>
            <a:r>
              <a:rPr lang="en-US" sz="2400" dirty="0"/>
              <a:t>VM Role: VHD</a:t>
            </a:r>
          </a:p>
          <a:p>
            <a:r>
              <a:rPr lang="en-US" sz="2800" dirty="0" smtClean="0"/>
              <a:t>Configuration:</a:t>
            </a:r>
          </a:p>
          <a:p>
            <a:pPr lvl="1"/>
            <a:r>
              <a:rPr lang="en-US" sz="2400" dirty="0" smtClean="0"/>
              <a:t>Number of instances</a:t>
            </a:r>
          </a:p>
          <a:p>
            <a:pPr lvl="1"/>
            <a:r>
              <a:rPr lang="en-US" sz="2400" dirty="0" smtClean="0"/>
              <a:t>Number of update and fault domains</a:t>
            </a:r>
            <a:endParaRPr lang="en-US" sz="2400" dirty="0"/>
          </a:p>
        </p:txBody>
      </p:sp>
      <p:grpSp>
        <p:nvGrpSpPr>
          <p:cNvPr id="14" name="Group 13"/>
          <p:cNvGrpSpPr/>
          <p:nvPr/>
        </p:nvGrpSpPr>
        <p:grpSpPr>
          <a:xfrm>
            <a:off x="6094412" y="1066801"/>
            <a:ext cx="5791201" cy="4307927"/>
            <a:chOff x="5867399" y="1981200"/>
            <a:chExt cx="2591195" cy="2727974"/>
          </a:xfrm>
        </p:grpSpPr>
        <p:sp>
          <p:nvSpPr>
            <p:cNvPr id="7" name="Rectangle 6"/>
            <p:cNvSpPr/>
            <p:nvPr/>
          </p:nvSpPr>
          <p:spPr bwMode="auto">
            <a:xfrm>
              <a:off x="5867399" y="1981200"/>
              <a:ext cx="2471954" cy="2725578"/>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b="1" dirty="0" smtClean="0">
                  <a:solidFill>
                    <a:schemeClr val="bg1"/>
                  </a:solidFill>
                </a:rPr>
                <a:t>Cloud Service</a:t>
              </a: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p:txBody>
        </p:sp>
        <p:sp>
          <p:nvSpPr>
            <p:cNvPr id="8" name="Rectangle 7"/>
            <p:cNvSpPr/>
            <p:nvPr/>
          </p:nvSpPr>
          <p:spPr bwMode="auto">
            <a:xfrm>
              <a:off x="5951291" y="2526316"/>
              <a:ext cx="1094500" cy="2045685"/>
            </a:xfrm>
            <a:prstGeom prst="rect">
              <a:avLst/>
            </a:prstGeom>
            <a:solidFill>
              <a:schemeClr val="accent1"/>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p:txBody>
        </p:sp>
        <p:sp>
          <p:nvSpPr>
            <p:cNvPr id="9" name="Rectangle 8"/>
            <p:cNvSpPr/>
            <p:nvPr/>
          </p:nvSpPr>
          <p:spPr bwMode="auto">
            <a:xfrm>
              <a:off x="7142494" y="2526316"/>
              <a:ext cx="1129391" cy="204568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p:txBody>
        </p:sp>
        <p:sp>
          <p:nvSpPr>
            <p:cNvPr id="10" name="TextBox 9"/>
            <p:cNvSpPr txBox="1"/>
            <p:nvPr/>
          </p:nvSpPr>
          <p:spPr>
            <a:xfrm>
              <a:off x="6096000" y="3686239"/>
              <a:ext cx="29" cy="194898"/>
            </a:xfrm>
            <a:prstGeom prst="rect">
              <a:avLst/>
            </a:prstGeom>
            <a:noFill/>
          </p:spPr>
          <p:txBody>
            <a:bodyPr wrap="none" lIns="0" tIns="0" rIns="0" bIns="0" rtlCol="0">
              <a:spAutoFit/>
            </a:bodyPr>
            <a:lstStyle/>
            <a:p>
              <a:endParaRPr lang="en-US" sz="2000" dirty="0" smtClean="0">
                <a:gradFill>
                  <a:gsLst>
                    <a:gs pos="0">
                      <a:schemeClr val="tx1"/>
                    </a:gs>
                    <a:gs pos="100000">
                      <a:schemeClr val="tx1"/>
                    </a:gs>
                  </a:gsLst>
                  <a:lin ang="5400000" scaled="0"/>
                </a:gradFill>
              </a:endParaRPr>
            </a:p>
          </p:txBody>
        </p:sp>
        <p:sp>
          <p:nvSpPr>
            <p:cNvPr id="11" name="Rectangle 10"/>
            <p:cNvSpPr/>
            <p:nvPr/>
          </p:nvSpPr>
          <p:spPr>
            <a:xfrm>
              <a:off x="5957263" y="2514338"/>
              <a:ext cx="1291195" cy="2182858"/>
            </a:xfrm>
            <a:prstGeom prst="rect">
              <a:avLst/>
            </a:prstGeom>
          </p:spPr>
          <p:txBody>
            <a:bodyPr wrap="square">
              <a:spAutoFit/>
            </a:bodyPr>
            <a:lstStyle/>
            <a:p>
              <a:r>
                <a:rPr lang="en-US" sz="2400" b="1" dirty="0" smtClean="0">
                  <a:solidFill>
                    <a:schemeClr val="bg1"/>
                  </a:solidFill>
                </a:rPr>
                <a:t>Role: Front-End</a:t>
              </a:r>
            </a:p>
            <a:p>
              <a:endParaRPr lang="en-US" sz="1400" b="1" dirty="0" smtClean="0">
                <a:solidFill>
                  <a:schemeClr val="bg1"/>
                </a:solidFill>
              </a:endParaRPr>
            </a:p>
            <a:p>
              <a:r>
                <a:rPr lang="en-US" sz="2000" b="1" dirty="0" smtClean="0">
                  <a:solidFill>
                    <a:schemeClr val="bg1"/>
                  </a:solidFill>
                </a:rPr>
                <a:t>Definition</a:t>
              </a:r>
              <a:endParaRPr lang="en-US" b="1" dirty="0" smtClean="0">
                <a:solidFill>
                  <a:schemeClr val="bg1"/>
                </a:solidFill>
              </a:endParaRPr>
            </a:p>
            <a:p>
              <a:r>
                <a:rPr lang="en-US" sz="2000" dirty="0" smtClean="0">
                  <a:solidFill>
                    <a:schemeClr val="bg1"/>
                  </a:solidFill>
                </a:rPr>
                <a:t>Type: Web</a:t>
              </a:r>
            </a:p>
            <a:p>
              <a:r>
                <a:rPr lang="en-US" sz="2000" dirty="0" smtClean="0">
                  <a:solidFill>
                    <a:schemeClr val="bg1"/>
                  </a:solidFill>
                </a:rPr>
                <a:t>VM </a:t>
              </a:r>
              <a:r>
                <a:rPr lang="en-US" sz="2000" dirty="0">
                  <a:solidFill>
                    <a:schemeClr val="bg1"/>
                  </a:solidFill>
                </a:rPr>
                <a:t>Size: Small</a:t>
              </a:r>
            </a:p>
            <a:p>
              <a:r>
                <a:rPr lang="en-US" sz="2000" dirty="0">
                  <a:solidFill>
                    <a:schemeClr val="bg1"/>
                  </a:solidFill>
                </a:rPr>
                <a:t>Endpoints: </a:t>
              </a:r>
              <a:r>
                <a:rPr lang="en-US" sz="2000" dirty="0" smtClean="0">
                  <a:solidFill>
                    <a:schemeClr val="bg1"/>
                  </a:solidFill>
                </a:rPr>
                <a:t>External-1</a:t>
              </a:r>
            </a:p>
            <a:p>
              <a:r>
                <a:rPr lang="en-US" sz="2000" b="1" dirty="0">
                  <a:solidFill>
                    <a:schemeClr val="bg1"/>
                  </a:solidFill>
                </a:rPr>
                <a:t>Configuration</a:t>
              </a:r>
            </a:p>
            <a:p>
              <a:r>
                <a:rPr lang="en-US" sz="2000" dirty="0">
                  <a:solidFill>
                    <a:schemeClr val="bg1"/>
                  </a:solidFill>
                </a:rPr>
                <a:t>Instances: 2</a:t>
              </a:r>
            </a:p>
            <a:p>
              <a:r>
                <a:rPr lang="en-US" sz="2000" dirty="0">
                  <a:solidFill>
                    <a:schemeClr val="bg1"/>
                  </a:solidFill>
                </a:rPr>
                <a:t>Update Domains: 2</a:t>
              </a:r>
            </a:p>
            <a:p>
              <a:r>
                <a:rPr lang="en-US" sz="2000" dirty="0">
                  <a:solidFill>
                    <a:schemeClr val="bg1"/>
                  </a:solidFill>
                </a:rPr>
                <a:t>Fault Domains: 2</a:t>
              </a:r>
            </a:p>
            <a:p>
              <a:endParaRPr lang="en-US" sz="2000" dirty="0">
                <a:gradFill>
                  <a:gsLst>
                    <a:gs pos="0">
                      <a:schemeClr val="tx1"/>
                    </a:gs>
                    <a:gs pos="100000">
                      <a:schemeClr val="tx1"/>
                    </a:gs>
                  </a:gsLst>
                  <a:lin ang="5400000" scaled="0"/>
                </a:gradFill>
              </a:endParaRPr>
            </a:p>
          </p:txBody>
        </p:sp>
        <p:sp>
          <p:nvSpPr>
            <p:cNvPr id="13" name="Rectangle 12"/>
            <p:cNvSpPr/>
            <p:nvPr/>
          </p:nvSpPr>
          <p:spPr>
            <a:xfrm>
              <a:off x="7167399" y="2526316"/>
              <a:ext cx="1291195" cy="2182858"/>
            </a:xfrm>
            <a:prstGeom prst="rect">
              <a:avLst/>
            </a:prstGeom>
          </p:spPr>
          <p:txBody>
            <a:bodyPr wrap="square">
              <a:spAutoFit/>
            </a:bodyPr>
            <a:lstStyle/>
            <a:p>
              <a:r>
                <a:rPr lang="en-US" sz="2400" b="1" dirty="0" smtClean="0">
                  <a:solidFill>
                    <a:schemeClr val="bg1"/>
                  </a:solidFill>
                </a:rPr>
                <a:t>Role: Middle-Tier</a:t>
              </a:r>
            </a:p>
            <a:p>
              <a:endParaRPr lang="en-US" sz="1400" b="1" dirty="0" smtClean="0">
                <a:solidFill>
                  <a:schemeClr val="bg1"/>
                </a:solidFill>
              </a:endParaRPr>
            </a:p>
            <a:p>
              <a:r>
                <a:rPr lang="en-US" sz="2000" b="1" dirty="0" smtClean="0">
                  <a:solidFill>
                    <a:schemeClr val="bg1"/>
                  </a:solidFill>
                </a:rPr>
                <a:t>Definition</a:t>
              </a:r>
            </a:p>
            <a:p>
              <a:r>
                <a:rPr lang="en-US" sz="2000" dirty="0" smtClean="0">
                  <a:solidFill>
                    <a:schemeClr val="bg1"/>
                  </a:solidFill>
                </a:rPr>
                <a:t>Type: Worker</a:t>
              </a:r>
            </a:p>
            <a:p>
              <a:r>
                <a:rPr lang="en-US" sz="2000" dirty="0" smtClean="0">
                  <a:solidFill>
                    <a:schemeClr val="bg1"/>
                  </a:solidFill>
                </a:rPr>
                <a:t>VM </a:t>
              </a:r>
              <a:r>
                <a:rPr lang="en-US" sz="2000" dirty="0">
                  <a:solidFill>
                    <a:schemeClr val="bg1"/>
                  </a:solidFill>
                </a:rPr>
                <a:t>Size: </a:t>
              </a:r>
              <a:r>
                <a:rPr lang="en-US" sz="2000" dirty="0" smtClean="0">
                  <a:solidFill>
                    <a:schemeClr val="bg1"/>
                  </a:solidFill>
                </a:rPr>
                <a:t>Large</a:t>
              </a:r>
              <a:endParaRPr lang="en-US" sz="2000" dirty="0">
                <a:solidFill>
                  <a:schemeClr val="bg1"/>
                </a:solidFill>
              </a:endParaRPr>
            </a:p>
            <a:p>
              <a:r>
                <a:rPr lang="en-US" sz="2000" dirty="0">
                  <a:solidFill>
                    <a:schemeClr val="bg1"/>
                  </a:solidFill>
                </a:rPr>
                <a:t>Endpoints: </a:t>
              </a:r>
              <a:r>
                <a:rPr lang="en-US" sz="2000" dirty="0" smtClean="0">
                  <a:solidFill>
                    <a:schemeClr val="bg1"/>
                  </a:solidFill>
                </a:rPr>
                <a:t>Internal-1</a:t>
              </a:r>
            </a:p>
            <a:p>
              <a:r>
                <a:rPr lang="en-US" sz="2000" b="1" dirty="0">
                  <a:solidFill>
                    <a:schemeClr val="bg1"/>
                  </a:solidFill>
                </a:rPr>
                <a:t>Configuration</a:t>
              </a:r>
            </a:p>
            <a:p>
              <a:r>
                <a:rPr lang="en-US" sz="2000" dirty="0">
                  <a:solidFill>
                    <a:schemeClr val="bg1"/>
                  </a:solidFill>
                </a:rPr>
                <a:t>Instances: 3</a:t>
              </a:r>
            </a:p>
            <a:p>
              <a:r>
                <a:rPr lang="en-US" sz="2000" dirty="0">
                  <a:solidFill>
                    <a:schemeClr val="bg1"/>
                  </a:solidFill>
                </a:rPr>
                <a:t>Update Domains: 2</a:t>
              </a:r>
            </a:p>
            <a:p>
              <a:r>
                <a:rPr lang="en-US" sz="2000" dirty="0">
                  <a:solidFill>
                    <a:schemeClr val="bg1"/>
                  </a:solidFill>
                </a:rPr>
                <a:t>Fault Domains: 2</a:t>
              </a:r>
            </a:p>
            <a:p>
              <a:endParaRPr lang="en-US" sz="2000" dirty="0">
                <a:solidFill>
                  <a:schemeClr val="bg1"/>
                </a:solidFill>
              </a:endParaRPr>
            </a:p>
          </p:txBody>
        </p:sp>
      </p:grpSp>
    </p:spTree>
    <p:extLst>
      <p:ext uri="{BB962C8B-B14F-4D97-AF65-F5344CB8AC3E}">
        <p14:creationId xmlns:p14="http://schemas.microsoft.com/office/powerpoint/2010/main" val="10968623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4" y="228600"/>
            <a:ext cx="11149012" cy="67710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tx1"/>
                </a:solidFill>
                <a:effectLst/>
                <a:uLnTx/>
                <a:uFillTx/>
              </a:rPr>
              <a:t>Windows Azure </a:t>
            </a:r>
            <a:r>
              <a:rPr kumimoji="0" lang="en-US" b="0" i="0" u="none" strike="noStrike" kern="0" cap="none" spc="0" normalizeH="0" baseline="0" noProof="0" dirty="0">
                <a:ln>
                  <a:noFill/>
                </a:ln>
                <a:solidFill>
                  <a:srgbClr val="00AEEF">
                    <a:alpha val="99000"/>
                  </a:srgbClr>
                </a:solidFill>
                <a:effectLst/>
                <a:uLnTx/>
                <a:uFillTx/>
              </a:rPr>
              <a:t>Instance Sizes</a:t>
            </a:r>
          </a:p>
        </p:txBody>
      </p:sp>
      <p:sp>
        <p:nvSpPr>
          <p:cNvPr id="5" name="Title 33"/>
          <p:cNvSpPr txBox="1">
            <a:spLocks/>
          </p:cNvSpPr>
          <p:nvPr/>
        </p:nvSpPr>
        <p:spPr>
          <a:xfrm>
            <a:off x="634363" y="3285965"/>
            <a:ext cx="9406858" cy="563222"/>
          </a:xfrm>
          <a:prstGeom prst="rect">
            <a:avLst/>
          </a:prstGeom>
          <a:noFill/>
        </p:spPr>
        <p:txBody>
          <a:bodyPr wrap="square" lIns="91436" tIns="182872" rIns="91436" bIns="45719" rtlCol="0">
            <a:spAutoFit/>
          </a:bodyPr>
          <a:lstStyle>
            <a:defPPr>
              <a:defRPr lang="en-US"/>
            </a:defPPr>
            <a:lvl2pPr marL="0" lvl="1" indent="-155569" defTabSz="914325">
              <a:lnSpc>
                <a:spcPct val="90000"/>
              </a:lnSpc>
              <a:spcBef>
                <a:spcPct val="0"/>
              </a:spcBef>
              <a:buClr>
                <a:srgbClr val="FFC000"/>
              </a:buClr>
              <a:defRPr sz="2800" spc="-100">
                <a:ln w="3175">
                  <a:noFill/>
                </a:ln>
                <a:gradFill flip="none" rotWithShape="1">
                  <a:gsLst>
                    <a:gs pos="0">
                      <a:srgbClr val="595959"/>
                    </a:gs>
                    <a:gs pos="86000">
                      <a:srgbClr val="595959"/>
                    </a:gs>
                  </a:gsLst>
                  <a:lin ang="5400000" scaled="0"/>
                  <a:tileRect/>
                </a:gradFill>
                <a:latin typeface="Segoe UI Light" pitchFamily="34" charset="0"/>
                <a:cs typeface="Arial" charset="0"/>
              </a:defRPr>
            </a:lvl2pPr>
          </a:lstStyle>
          <a:p>
            <a:pPr lvl="1"/>
            <a:r>
              <a:rPr lang="en-US" sz="2400" dirty="0">
                <a:solidFill>
                  <a:schemeClr val="tx1"/>
                </a:solidFill>
                <a:latin typeface="Segoe UI" pitchFamily="34" charset="0"/>
                <a:ea typeface="Segoe UI" pitchFamily="34" charset="0"/>
                <a:cs typeface="Segoe UI" pitchFamily="34" charset="0"/>
              </a:rPr>
              <a:t>Unit of Compute Defined </a:t>
            </a:r>
          </a:p>
        </p:txBody>
      </p:sp>
      <p:sp>
        <p:nvSpPr>
          <p:cNvPr id="6" name="TextBox 5"/>
          <p:cNvSpPr txBox="1"/>
          <p:nvPr/>
        </p:nvSpPr>
        <p:spPr bwMode="invGray">
          <a:xfrm>
            <a:off x="633344" y="1093093"/>
            <a:ext cx="9401396" cy="480122"/>
          </a:xfrm>
          <a:prstGeom prst="rect">
            <a:avLst/>
          </a:prstGeom>
          <a:noFill/>
        </p:spPr>
        <p:txBody>
          <a:bodyPr wrap="square" lIns="91436" tIns="182872" rIns="91436" bIns="45719" rtlCol="0">
            <a:spAutoFit/>
          </a:bodyPr>
          <a:lstStyle/>
          <a:p>
            <a:pPr marL="0" lvl="1" indent="-155569" defTabSz="914325">
              <a:lnSpc>
                <a:spcPct val="90000"/>
              </a:lnSpc>
              <a:spcBef>
                <a:spcPct val="0"/>
              </a:spcBef>
              <a:buClr>
                <a:srgbClr val="FFC000"/>
              </a:buClr>
              <a:defRPr/>
            </a:pPr>
            <a:r>
              <a:rPr lang="en-US" spc="-100" dirty="0">
                <a:ln w="3175">
                  <a:noFill/>
                </a:ln>
                <a:latin typeface="Segoe UI" pitchFamily="34" charset="0"/>
                <a:ea typeface="Segoe UI" pitchFamily="34" charset="0"/>
                <a:cs typeface="Segoe UI" pitchFamily="34" charset="0"/>
              </a:rPr>
              <a:t>Variable instance sizes to handle complex workloads of any size </a:t>
            </a:r>
          </a:p>
        </p:txBody>
      </p:sp>
      <p:grpSp>
        <p:nvGrpSpPr>
          <p:cNvPr id="7" name="Group 6"/>
          <p:cNvGrpSpPr/>
          <p:nvPr/>
        </p:nvGrpSpPr>
        <p:grpSpPr>
          <a:xfrm>
            <a:off x="2605837" y="3894132"/>
            <a:ext cx="1828800" cy="2165649"/>
            <a:chOff x="2841550" y="4062546"/>
            <a:chExt cx="1828800" cy="2165649"/>
          </a:xfrm>
        </p:grpSpPr>
        <p:sp>
          <p:nvSpPr>
            <p:cNvPr id="8" name="Rounded Rectangle 7"/>
            <p:cNvSpPr/>
            <p:nvPr/>
          </p:nvSpPr>
          <p:spPr bwMode="auto">
            <a:xfrm>
              <a:off x="2841550" y="4158550"/>
              <a:ext cx="1828800" cy="2069645"/>
            </a:xfrm>
            <a:prstGeom prst="roundRect">
              <a:avLst>
                <a:gd name="adj" fmla="val 0"/>
              </a:avLst>
            </a:prstGeom>
            <a:solidFill>
              <a:srgbClr val="00AEEF"/>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9" name="TextBox 8"/>
            <p:cNvSpPr txBox="1"/>
            <p:nvPr/>
          </p:nvSpPr>
          <p:spPr bwMode="invGray">
            <a:xfrm>
              <a:off x="3221154" y="4062546"/>
              <a:ext cx="1069590" cy="618631"/>
            </a:xfrm>
            <a:prstGeom prst="rect">
              <a:avLst/>
            </a:prstGeom>
            <a:noFill/>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Small</a:t>
              </a:r>
            </a:p>
          </p:txBody>
        </p:sp>
        <p:sp>
          <p:nvSpPr>
            <p:cNvPr id="10" name="Rectangle 9"/>
            <p:cNvSpPr/>
            <p:nvPr/>
          </p:nvSpPr>
          <p:spPr>
            <a:xfrm>
              <a:off x="2916354" y="4764695"/>
              <a:ext cx="1679192"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1 x 1.6Ghz </a:t>
              </a:r>
            </a:p>
          </p:txBody>
        </p:sp>
        <p:sp>
          <p:nvSpPr>
            <p:cNvPr id="11" name="Rectangle 10"/>
            <p:cNvSpPr/>
            <p:nvPr/>
          </p:nvSpPr>
          <p:spPr>
            <a:xfrm>
              <a:off x="2919187" y="5078096"/>
              <a:ext cx="167352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alpha val="99000"/>
                    </a:srgbClr>
                  </a:solidFill>
                  <a:effectLst/>
                  <a:uLnTx/>
                  <a:uFillTx/>
                  <a:latin typeface="Segoe UI"/>
                </a:rPr>
                <a:t>(moderate IO) </a:t>
              </a:r>
              <a:endParaRPr kumimoji="0" lang="en-US" sz="3700" b="1" i="0" u="none" strike="noStrike" kern="0" cap="none" spc="0" normalizeH="0" baseline="0" noProof="0" dirty="0">
                <a:ln>
                  <a:noFill/>
                </a:ln>
                <a:solidFill>
                  <a:srgbClr val="FFFFFF">
                    <a:alpha val="99000"/>
                  </a:srgbClr>
                </a:solidFill>
                <a:effectLst/>
                <a:uLnTx/>
                <a:uFillTx/>
                <a:latin typeface="Segoe UI"/>
              </a:endParaRPr>
            </a:p>
          </p:txBody>
        </p:sp>
        <p:sp>
          <p:nvSpPr>
            <p:cNvPr id="12" name="Rectangle 11"/>
            <p:cNvSpPr/>
            <p:nvPr/>
          </p:nvSpPr>
          <p:spPr>
            <a:xfrm>
              <a:off x="2916354" y="5339718"/>
              <a:ext cx="1679192"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latin typeface="Segoe UI"/>
                </a:rPr>
                <a:t>1.75 GB memory </a:t>
              </a:r>
            </a:p>
          </p:txBody>
        </p:sp>
        <p:sp>
          <p:nvSpPr>
            <p:cNvPr id="13" name="Rectangle 12"/>
            <p:cNvSpPr/>
            <p:nvPr/>
          </p:nvSpPr>
          <p:spPr>
            <a:xfrm>
              <a:off x="2916354" y="5649778"/>
              <a:ext cx="1679192"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alpha val="99000"/>
                    </a:srgbClr>
                  </a:solidFill>
                  <a:effectLst/>
                  <a:uLnTx/>
                  <a:uFillTx/>
                  <a:latin typeface="Segoe UI"/>
                </a:rPr>
                <a:t>225 </a:t>
              </a:r>
              <a:r>
                <a:rPr kumimoji="0" lang="en-US" sz="1300" b="1" i="0" u="none" strike="noStrike" kern="0" cap="none" spc="0" normalizeH="0" baseline="0" noProof="0" dirty="0">
                  <a:ln>
                    <a:noFill/>
                  </a:ln>
                  <a:solidFill>
                    <a:srgbClr val="FFFFFF">
                      <a:alpha val="99000"/>
                    </a:srgbClr>
                  </a:solidFill>
                  <a:effectLst/>
                  <a:uLnTx/>
                  <a:uFillTx/>
                  <a:latin typeface="Segoe UI"/>
                </a:rPr>
                <a:t>GB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alpha val="99000"/>
                    </a:srgbClr>
                  </a:solidFill>
                  <a:effectLst/>
                  <a:uLnTx/>
                  <a:uFillTx/>
                  <a:latin typeface="Segoe UI"/>
                </a:rPr>
                <a:t>(instance storage) </a:t>
              </a:r>
            </a:p>
          </p:txBody>
        </p:sp>
        <p:cxnSp>
          <p:nvCxnSpPr>
            <p:cNvPr id="14" name="Straight Connector 13"/>
            <p:cNvCxnSpPr/>
            <p:nvPr/>
          </p:nvCxnSpPr>
          <p:spPr>
            <a:xfrm>
              <a:off x="2978710" y="4681025"/>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15" name="Group 14"/>
          <p:cNvGrpSpPr/>
          <p:nvPr/>
        </p:nvGrpSpPr>
        <p:grpSpPr>
          <a:xfrm>
            <a:off x="4495202" y="3894131"/>
            <a:ext cx="1828800" cy="2160720"/>
            <a:chOff x="5157632" y="4062546"/>
            <a:chExt cx="1828800" cy="2160720"/>
          </a:xfrm>
        </p:grpSpPr>
        <p:sp>
          <p:nvSpPr>
            <p:cNvPr id="16" name="Rounded Rectangle 15"/>
            <p:cNvSpPr/>
            <p:nvPr/>
          </p:nvSpPr>
          <p:spPr bwMode="auto">
            <a:xfrm>
              <a:off x="5157632" y="4152031"/>
              <a:ext cx="1828800" cy="2071235"/>
            </a:xfrm>
            <a:prstGeom prst="roundRect">
              <a:avLst>
                <a:gd name="adj" fmla="val 0"/>
              </a:avLst>
            </a:prstGeom>
            <a:solidFill>
              <a:srgbClr val="00AEEF"/>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17" name="TextBox 16"/>
            <p:cNvSpPr txBox="1"/>
            <p:nvPr/>
          </p:nvSpPr>
          <p:spPr bwMode="invGray">
            <a:xfrm>
              <a:off x="5270468" y="4062546"/>
              <a:ext cx="1603127" cy="618631"/>
            </a:xfrm>
            <a:prstGeom prst="rect">
              <a:avLst/>
            </a:prstGeom>
            <a:noFill/>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Medium</a:t>
              </a:r>
            </a:p>
          </p:txBody>
        </p:sp>
        <p:sp>
          <p:nvSpPr>
            <p:cNvPr id="18" name="Rectangle 17"/>
            <p:cNvSpPr/>
            <p:nvPr/>
          </p:nvSpPr>
          <p:spPr>
            <a:xfrm>
              <a:off x="5280300" y="4758176"/>
              <a:ext cx="1583464"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2 x 1.6Ghz </a:t>
              </a:r>
            </a:p>
          </p:txBody>
        </p:sp>
        <p:sp>
          <p:nvSpPr>
            <p:cNvPr id="19" name="Rectangle 18"/>
            <p:cNvSpPr/>
            <p:nvPr/>
          </p:nvSpPr>
          <p:spPr>
            <a:xfrm>
              <a:off x="5282972" y="5071577"/>
              <a:ext cx="1578122"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alpha val="99000"/>
                    </a:srgbClr>
                  </a:solidFill>
                  <a:effectLst/>
                  <a:uLnTx/>
                  <a:uFillTx/>
                  <a:latin typeface="Segoe UI"/>
                </a:rPr>
                <a:t>(high IO)</a:t>
              </a:r>
              <a:endParaRPr kumimoji="0" lang="en-US" sz="3700" b="1" i="0" u="none" strike="noStrike" kern="0" cap="none" spc="0" normalizeH="0" baseline="0" noProof="0" dirty="0">
                <a:ln>
                  <a:noFill/>
                </a:ln>
                <a:solidFill>
                  <a:srgbClr val="FFFFFF">
                    <a:alpha val="99000"/>
                  </a:srgbClr>
                </a:solidFill>
                <a:effectLst/>
                <a:uLnTx/>
                <a:uFillTx/>
                <a:latin typeface="Segoe UI"/>
              </a:endParaRPr>
            </a:p>
          </p:txBody>
        </p:sp>
        <p:sp>
          <p:nvSpPr>
            <p:cNvPr id="20" name="Rectangle 19"/>
            <p:cNvSpPr/>
            <p:nvPr/>
          </p:nvSpPr>
          <p:spPr>
            <a:xfrm>
              <a:off x="5280300" y="5333201"/>
              <a:ext cx="1583464"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latin typeface="Segoe UI"/>
                </a:rPr>
                <a:t>3.5 GB memory </a:t>
              </a:r>
            </a:p>
          </p:txBody>
        </p:sp>
        <p:sp>
          <p:nvSpPr>
            <p:cNvPr id="21" name="Rectangle 20"/>
            <p:cNvSpPr/>
            <p:nvPr/>
          </p:nvSpPr>
          <p:spPr>
            <a:xfrm>
              <a:off x="5280300" y="5643261"/>
              <a:ext cx="1583464"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alpha val="99000"/>
                    </a:srgbClr>
                  </a:solidFill>
                  <a:effectLst/>
                  <a:uLnTx/>
                  <a:uFillTx/>
                  <a:latin typeface="Segoe UI"/>
                </a:rPr>
                <a:t>490 </a:t>
              </a:r>
              <a:r>
                <a:rPr kumimoji="0" lang="en-US" sz="1300" b="1" i="0" u="none" strike="noStrike" kern="0" cap="none" spc="0" normalizeH="0" baseline="0" noProof="0" dirty="0">
                  <a:ln>
                    <a:noFill/>
                  </a:ln>
                  <a:solidFill>
                    <a:srgbClr val="FFFFFF">
                      <a:alpha val="99000"/>
                    </a:srgbClr>
                  </a:solidFill>
                  <a:effectLst/>
                  <a:uLnTx/>
                  <a:uFillTx/>
                  <a:latin typeface="Segoe UI"/>
                </a:rPr>
                <a:t>GB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alpha val="99000"/>
                    </a:srgbClr>
                  </a:solidFill>
                  <a:effectLst/>
                  <a:uLnTx/>
                  <a:uFillTx/>
                  <a:latin typeface="Segoe UI"/>
                </a:rPr>
                <a:t>(instance storage) </a:t>
              </a:r>
            </a:p>
          </p:txBody>
        </p:sp>
        <p:cxnSp>
          <p:nvCxnSpPr>
            <p:cNvPr id="22" name="Straight Connector 21"/>
            <p:cNvCxnSpPr/>
            <p:nvPr/>
          </p:nvCxnSpPr>
          <p:spPr>
            <a:xfrm>
              <a:off x="5294792" y="4676094"/>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23" name="Group 22"/>
          <p:cNvGrpSpPr/>
          <p:nvPr/>
        </p:nvGrpSpPr>
        <p:grpSpPr>
          <a:xfrm>
            <a:off x="2605837" y="1663440"/>
            <a:ext cx="1828800" cy="1507633"/>
            <a:chOff x="2847764" y="1767349"/>
            <a:chExt cx="1828800" cy="1507633"/>
          </a:xfrm>
        </p:grpSpPr>
        <p:sp>
          <p:nvSpPr>
            <p:cNvPr id="24" name="Rounded Rectangle 23"/>
            <p:cNvSpPr/>
            <p:nvPr/>
          </p:nvSpPr>
          <p:spPr bwMode="auto">
            <a:xfrm>
              <a:off x="2847764" y="1875673"/>
              <a:ext cx="1828800" cy="1399309"/>
            </a:xfrm>
            <a:prstGeom prst="roundRect">
              <a:avLst>
                <a:gd name="adj" fmla="val 0"/>
              </a:avLst>
            </a:prstGeom>
            <a:solidFill>
              <a:srgbClr val="8CC600"/>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25" name="TextBox 24"/>
            <p:cNvSpPr txBox="1"/>
            <p:nvPr/>
          </p:nvSpPr>
          <p:spPr bwMode="invGray">
            <a:xfrm>
              <a:off x="2981823" y="1767349"/>
              <a:ext cx="1560680" cy="618631"/>
            </a:xfrm>
            <a:prstGeom prst="rect">
              <a:avLst/>
            </a:prstGeom>
            <a:ln>
              <a:headEnd type="none" w="med" len="med"/>
              <a:tailEnd type="none" w="med" len="med"/>
            </a:ln>
            <a:effectLst/>
            <a:scene3d>
              <a:camera prst="orthographicFront">
                <a:rot lat="0" lon="0" rev="0"/>
              </a:camera>
              <a:lightRig rig="threePt" dir="tl"/>
            </a:scene3d>
            <a:sp3d prstMaterial="matte"/>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Small</a:t>
              </a:r>
            </a:p>
          </p:txBody>
        </p:sp>
        <p:sp>
          <p:nvSpPr>
            <p:cNvPr id="26" name="Rectangle 25"/>
            <p:cNvSpPr/>
            <p:nvPr/>
          </p:nvSpPr>
          <p:spPr>
            <a:xfrm>
              <a:off x="2877869" y="2541519"/>
              <a:ext cx="1768590" cy="241689"/>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$0.12 </a:t>
              </a:r>
            </a:p>
          </p:txBody>
        </p:sp>
        <p:sp>
          <p:nvSpPr>
            <p:cNvPr id="27" name="Rectangle 26"/>
            <p:cNvSpPr/>
            <p:nvPr/>
          </p:nvSpPr>
          <p:spPr>
            <a:xfrm>
              <a:off x="2880852" y="2873971"/>
              <a:ext cx="1762622"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16200000" scaled="0"/>
                  </a:gradFill>
                  <a:effectLst/>
                  <a:uLnTx/>
                  <a:uFillTx/>
                  <a:latin typeface="Segoe UI"/>
                </a:rPr>
                <a:t>Per service hour</a:t>
              </a:r>
            </a:p>
          </p:txBody>
        </p:sp>
        <p:cxnSp>
          <p:nvCxnSpPr>
            <p:cNvPr id="28" name="Straight Connector 27"/>
            <p:cNvCxnSpPr/>
            <p:nvPr/>
          </p:nvCxnSpPr>
          <p:spPr>
            <a:xfrm>
              <a:off x="2984924" y="2422552"/>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29" name="Group 28"/>
          <p:cNvGrpSpPr/>
          <p:nvPr/>
        </p:nvGrpSpPr>
        <p:grpSpPr>
          <a:xfrm>
            <a:off x="4495202" y="1663439"/>
            <a:ext cx="1828800" cy="1506045"/>
            <a:chOff x="5184062" y="1767348"/>
            <a:chExt cx="1828800" cy="1506045"/>
          </a:xfrm>
        </p:grpSpPr>
        <p:sp>
          <p:nvSpPr>
            <p:cNvPr id="30" name="Rounded Rectangle 29"/>
            <p:cNvSpPr/>
            <p:nvPr/>
          </p:nvSpPr>
          <p:spPr bwMode="auto">
            <a:xfrm>
              <a:off x="5184062" y="1874084"/>
              <a:ext cx="1828800" cy="1399309"/>
            </a:xfrm>
            <a:prstGeom prst="roundRect">
              <a:avLst>
                <a:gd name="adj" fmla="val 0"/>
              </a:avLst>
            </a:prstGeom>
            <a:solidFill>
              <a:srgbClr val="8CC600"/>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31" name="TextBox 30"/>
            <p:cNvSpPr txBox="1"/>
            <p:nvPr/>
          </p:nvSpPr>
          <p:spPr bwMode="invGray">
            <a:xfrm>
              <a:off x="5270089" y="1767348"/>
              <a:ext cx="1656743" cy="618631"/>
            </a:xfrm>
            <a:prstGeom prst="rect">
              <a:avLst/>
            </a:prstGeom>
            <a:ln>
              <a:headEnd type="none" w="med" len="med"/>
              <a:tailEnd type="none" w="med" len="med"/>
            </a:ln>
            <a:effectLst/>
            <a:scene3d>
              <a:camera prst="orthographicFront">
                <a:rot lat="0" lon="0" rev="0"/>
              </a:camera>
              <a:lightRig rig="threePt" dir="tl"/>
            </a:scene3d>
            <a:sp3d prstMaterial="matte"/>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Medium</a:t>
              </a:r>
            </a:p>
          </p:txBody>
        </p:sp>
        <p:sp>
          <p:nvSpPr>
            <p:cNvPr id="32" name="Rectangle 31"/>
            <p:cNvSpPr/>
            <p:nvPr/>
          </p:nvSpPr>
          <p:spPr>
            <a:xfrm>
              <a:off x="5227823" y="2541518"/>
              <a:ext cx="1741278" cy="241689"/>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$0.24 </a:t>
              </a:r>
            </a:p>
          </p:txBody>
        </p:sp>
        <p:sp>
          <p:nvSpPr>
            <p:cNvPr id="33" name="Rectangle 32"/>
            <p:cNvSpPr/>
            <p:nvPr/>
          </p:nvSpPr>
          <p:spPr>
            <a:xfrm>
              <a:off x="5230761" y="2873970"/>
              <a:ext cx="1735402"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16200000" scaled="0"/>
                  </a:gradFill>
                  <a:effectLst/>
                  <a:uLnTx/>
                  <a:uFillTx/>
                  <a:latin typeface="Segoe UI"/>
                </a:rPr>
                <a:t>Per service hour</a:t>
              </a:r>
            </a:p>
          </p:txBody>
        </p:sp>
        <p:cxnSp>
          <p:nvCxnSpPr>
            <p:cNvPr id="34" name="Straight Connector 33"/>
            <p:cNvCxnSpPr/>
            <p:nvPr/>
          </p:nvCxnSpPr>
          <p:spPr>
            <a:xfrm>
              <a:off x="5321222" y="2422551"/>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35" name="Group 34"/>
          <p:cNvGrpSpPr/>
          <p:nvPr/>
        </p:nvGrpSpPr>
        <p:grpSpPr>
          <a:xfrm>
            <a:off x="8284324" y="1663439"/>
            <a:ext cx="1828800" cy="1500909"/>
            <a:chOff x="9856662" y="1767348"/>
            <a:chExt cx="1828800" cy="1500909"/>
          </a:xfrm>
        </p:grpSpPr>
        <p:sp>
          <p:nvSpPr>
            <p:cNvPr id="36" name="Rounded Rectangle 35"/>
            <p:cNvSpPr/>
            <p:nvPr/>
          </p:nvSpPr>
          <p:spPr bwMode="auto">
            <a:xfrm>
              <a:off x="9856662" y="1868948"/>
              <a:ext cx="1828800" cy="1399309"/>
            </a:xfrm>
            <a:prstGeom prst="roundRect">
              <a:avLst>
                <a:gd name="adj" fmla="val 0"/>
              </a:avLst>
            </a:prstGeom>
            <a:solidFill>
              <a:srgbClr val="8CC600"/>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37" name="TextBox 36"/>
            <p:cNvSpPr txBox="1"/>
            <p:nvPr/>
          </p:nvSpPr>
          <p:spPr bwMode="invGray">
            <a:xfrm>
              <a:off x="9960077" y="1767348"/>
              <a:ext cx="1621970" cy="618631"/>
            </a:xfrm>
            <a:prstGeom prst="rect">
              <a:avLst/>
            </a:prstGeom>
            <a:ln>
              <a:headEnd type="none" w="med" len="med"/>
              <a:tailEnd type="none" w="med" len="med"/>
            </a:ln>
            <a:effectLst/>
            <a:scene3d>
              <a:camera prst="orthographicFront">
                <a:rot lat="0" lon="0" rev="0"/>
              </a:camera>
              <a:lightRig rig="threePt" dir="tl"/>
            </a:scene3d>
            <a:sp3d prstMaterial="matte"/>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X-Large</a:t>
              </a:r>
            </a:p>
          </p:txBody>
        </p:sp>
        <p:sp>
          <p:nvSpPr>
            <p:cNvPr id="38" name="Rectangle 37"/>
            <p:cNvSpPr/>
            <p:nvPr/>
          </p:nvSpPr>
          <p:spPr>
            <a:xfrm>
              <a:off x="9888273" y="2541518"/>
              <a:ext cx="1765578" cy="241689"/>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$0.96 </a:t>
              </a:r>
            </a:p>
          </p:txBody>
        </p:sp>
        <p:sp>
          <p:nvSpPr>
            <p:cNvPr id="39" name="Rectangle 38"/>
            <p:cNvSpPr/>
            <p:nvPr/>
          </p:nvSpPr>
          <p:spPr>
            <a:xfrm>
              <a:off x="9891252" y="2873970"/>
              <a:ext cx="175962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16200000" scaled="0"/>
                  </a:gradFill>
                  <a:effectLst/>
                  <a:uLnTx/>
                  <a:uFillTx/>
                  <a:latin typeface="Segoe UI"/>
                </a:rPr>
                <a:t>Per service hour</a:t>
              </a:r>
            </a:p>
          </p:txBody>
        </p:sp>
        <p:cxnSp>
          <p:nvCxnSpPr>
            <p:cNvPr id="40" name="Straight Connector 39"/>
            <p:cNvCxnSpPr/>
            <p:nvPr/>
          </p:nvCxnSpPr>
          <p:spPr>
            <a:xfrm>
              <a:off x="9993822" y="2422551"/>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41" name="Group 40"/>
          <p:cNvGrpSpPr/>
          <p:nvPr/>
        </p:nvGrpSpPr>
        <p:grpSpPr>
          <a:xfrm>
            <a:off x="6394958" y="1663440"/>
            <a:ext cx="1828800" cy="1502503"/>
            <a:chOff x="7520361" y="1767349"/>
            <a:chExt cx="1828800" cy="1502503"/>
          </a:xfrm>
        </p:grpSpPr>
        <p:sp>
          <p:nvSpPr>
            <p:cNvPr id="42" name="Rounded Rectangle 41"/>
            <p:cNvSpPr/>
            <p:nvPr/>
          </p:nvSpPr>
          <p:spPr bwMode="auto">
            <a:xfrm>
              <a:off x="7520361" y="1870542"/>
              <a:ext cx="1828800" cy="1399310"/>
            </a:xfrm>
            <a:prstGeom prst="roundRect">
              <a:avLst>
                <a:gd name="adj" fmla="val 0"/>
              </a:avLst>
            </a:prstGeom>
            <a:solidFill>
              <a:srgbClr val="8CC600"/>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43" name="TextBox 42"/>
            <p:cNvSpPr txBox="1"/>
            <p:nvPr/>
          </p:nvSpPr>
          <p:spPr bwMode="invGray">
            <a:xfrm>
              <a:off x="7600335" y="1767349"/>
              <a:ext cx="1668852" cy="618631"/>
            </a:xfrm>
            <a:prstGeom prst="rect">
              <a:avLst/>
            </a:prstGeom>
            <a:ln>
              <a:headEnd type="none" w="med" len="med"/>
              <a:tailEnd type="none" w="med" len="med"/>
            </a:ln>
            <a:effectLst/>
            <a:scene3d>
              <a:camera prst="orthographicFront">
                <a:rot lat="0" lon="0" rev="0"/>
              </a:camera>
              <a:lightRig rig="threePt" dir="tl"/>
            </a:scene3d>
            <a:sp3d prstMaterial="matte"/>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Large </a:t>
              </a:r>
            </a:p>
          </p:txBody>
        </p:sp>
        <p:sp>
          <p:nvSpPr>
            <p:cNvPr id="44" name="Rectangle 43"/>
            <p:cNvSpPr/>
            <p:nvPr/>
          </p:nvSpPr>
          <p:spPr>
            <a:xfrm>
              <a:off x="7545541" y="2541520"/>
              <a:ext cx="1778440" cy="241689"/>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$0.48 </a:t>
              </a:r>
            </a:p>
          </p:txBody>
        </p:sp>
        <p:sp>
          <p:nvSpPr>
            <p:cNvPr id="45" name="Rectangle 44"/>
            <p:cNvSpPr/>
            <p:nvPr/>
          </p:nvSpPr>
          <p:spPr>
            <a:xfrm>
              <a:off x="7548540" y="2873972"/>
              <a:ext cx="177244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16200000" scaled="0"/>
                  </a:gradFill>
                  <a:effectLst/>
                  <a:uLnTx/>
                  <a:uFillTx/>
                  <a:latin typeface="Segoe UI"/>
                </a:rPr>
                <a:t>Per service hour</a:t>
              </a:r>
            </a:p>
          </p:txBody>
        </p:sp>
        <p:cxnSp>
          <p:nvCxnSpPr>
            <p:cNvPr id="46" name="Straight Connector 45"/>
            <p:cNvCxnSpPr/>
            <p:nvPr/>
          </p:nvCxnSpPr>
          <p:spPr>
            <a:xfrm>
              <a:off x="7657521" y="2422552"/>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47" name="Group 46"/>
          <p:cNvGrpSpPr/>
          <p:nvPr/>
        </p:nvGrpSpPr>
        <p:grpSpPr>
          <a:xfrm>
            <a:off x="6394958" y="3915157"/>
            <a:ext cx="1828800" cy="2139694"/>
            <a:chOff x="7433126" y="4083572"/>
            <a:chExt cx="1828800" cy="2139694"/>
          </a:xfrm>
        </p:grpSpPr>
        <p:sp>
          <p:nvSpPr>
            <p:cNvPr id="48" name="Rounded Rectangle 47"/>
            <p:cNvSpPr/>
            <p:nvPr/>
          </p:nvSpPr>
          <p:spPr bwMode="auto">
            <a:xfrm>
              <a:off x="7433126" y="4150626"/>
              <a:ext cx="1828800" cy="2072640"/>
            </a:xfrm>
            <a:prstGeom prst="roundRect">
              <a:avLst>
                <a:gd name="adj" fmla="val 0"/>
              </a:avLst>
            </a:prstGeom>
            <a:solidFill>
              <a:srgbClr val="00AEEF"/>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49" name="TextBox 48"/>
            <p:cNvSpPr txBox="1"/>
            <p:nvPr/>
          </p:nvSpPr>
          <p:spPr bwMode="invGray">
            <a:xfrm>
              <a:off x="7486538" y="4083572"/>
              <a:ext cx="1721976" cy="618631"/>
            </a:xfrm>
            <a:prstGeom prst="rect">
              <a:avLst/>
            </a:prstGeom>
            <a:noFill/>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Large </a:t>
              </a:r>
            </a:p>
          </p:txBody>
        </p:sp>
        <p:sp>
          <p:nvSpPr>
            <p:cNvPr id="50" name="Rectangle 49"/>
            <p:cNvSpPr/>
            <p:nvPr/>
          </p:nvSpPr>
          <p:spPr>
            <a:xfrm>
              <a:off x="7537031" y="4756771"/>
              <a:ext cx="1620990"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4 x 1.6Ghz </a:t>
              </a:r>
            </a:p>
          </p:txBody>
        </p:sp>
        <p:sp>
          <p:nvSpPr>
            <p:cNvPr id="51" name="Rectangle 50"/>
            <p:cNvSpPr/>
            <p:nvPr/>
          </p:nvSpPr>
          <p:spPr>
            <a:xfrm>
              <a:off x="7605858" y="5070173"/>
              <a:ext cx="1483336"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alpha val="99000"/>
                    </a:srgbClr>
                  </a:solidFill>
                  <a:effectLst/>
                  <a:uLnTx/>
                  <a:uFillTx/>
                  <a:latin typeface="Segoe UI"/>
                </a:rPr>
                <a:t>(high IO) </a:t>
              </a:r>
              <a:endParaRPr kumimoji="0" lang="en-US" sz="3700" b="1" i="0" u="none" strike="noStrike" kern="0" cap="none" spc="0" normalizeH="0" baseline="0" noProof="0" dirty="0">
                <a:ln>
                  <a:noFill/>
                </a:ln>
                <a:solidFill>
                  <a:srgbClr val="FFFFFF">
                    <a:alpha val="99000"/>
                  </a:srgbClr>
                </a:solidFill>
                <a:effectLst/>
                <a:uLnTx/>
                <a:uFillTx/>
                <a:latin typeface="Segoe UI"/>
              </a:endParaRPr>
            </a:p>
          </p:txBody>
        </p:sp>
        <p:sp>
          <p:nvSpPr>
            <p:cNvPr id="52" name="Rectangle 51"/>
            <p:cNvSpPr/>
            <p:nvPr/>
          </p:nvSpPr>
          <p:spPr>
            <a:xfrm>
              <a:off x="7566528" y="5331794"/>
              <a:ext cx="1561996"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latin typeface="Segoe UI"/>
                </a:rPr>
                <a:t>7.0 GB memory</a:t>
              </a:r>
            </a:p>
          </p:txBody>
        </p:sp>
        <p:sp>
          <p:nvSpPr>
            <p:cNvPr id="53" name="Rectangle 52"/>
            <p:cNvSpPr/>
            <p:nvPr/>
          </p:nvSpPr>
          <p:spPr>
            <a:xfrm>
              <a:off x="7596025" y="5641854"/>
              <a:ext cx="1503002"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alpha val="99000"/>
                    </a:srgbClr>
                  </a:solidFill>
                  <a:effectLst/>
                  <a:uLnTx/>
                  <a:uFillTx/>
                  <a:latin typeface="Segoe UI"/>
                </a:rPr>
                <a:t>1000 </a:t>
              </a:r>
              <a:r>
                <a:rPr kumimoji="0" lang="en-US" sz="1300" b="1" i="0" u="none" strike="noStrike" kern="0" cap="none" spc="0" normalizeH="0" baseline="0" noProof="0" dirty="0">
                  <a:ln>
                    <a:noFill/>
                  </a:ln>
                  <a:solidFill>
                    <a:srgbClr val="FFFFFF">
                      <a:alpha val="99000"/>
                    </a:srgbClr>
                  </a:solidFill>
                  <a:effectLst/>
                  <a:uLnTx/>
                  <a:uFillTx/>
                  <a:latin typeface="Segoe UI"/>
                </a:rPr>
                <a:t>GB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alpha val="99000"/>
                    </a:srgbClr>
                  </a:solidFill>
                  <a:effectLst/>
                  <a:uLnTx/>
                  <a:uFillTx/>
                  <a:latin typeface="Segoe UI"/>
                </a:rPr>
                <a:t>(instance storage)</a:t>
              </a:r>
            </a:p>
          </p:txBody>
        </p:sp>
        <p:cxnSp>
          <p:nvCxnSpPr>
            <p:cNvPr id="54" name="Straight Connector 53"/>
            <p:cNvCxnSpPr/>
            <p:nvPr/>
          </p:nvCxnSpPr>
          <p:spPr>
            <a:xfrm>
              <a:off x="7570286" y="4688990"/>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55" name="Group 54"/>
          <p:cNvGrpSpPr/>
          <p:nvPr/>
        </p:nvGrpSpPr>
        <p:grpSpPr>
          <a:xfrm>
            <a:off x="8284324" y="3915157"/>
            <a:ext cx="1828800" cy="2132312"/>
            <a:chOff x="9842520" y="4083572"/>
            <a:chExt cx="1828800" cy="2132312"/>
          </a:xfrm>
        </p:grpSpPr>
        <p:sp>
          <p:nvSpPr>
            <p:cNvPr id="56" name="Rounded Rectangle 55"/>
            <p:cNvSpPr/>
            <p:nvPr/>
          </p:nvSpPr>
          <p:spPr bwMode="auto">
            <a:xfrm>
              <a:off x="9842520" y="4149408"/>
              <a:ext cx="1828800" cy="2066476"/>
            </a:xfrm>
            <a:prstGeom prst="roundRect">
              <a:avLst>
                <a:gd name="adj" fmla="val 0"/>
              </a:avLst>
            </a:prstGeom>
            <a:solidFill>
              <a:srgbClr val="00AEEF"/>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57" name="TextBox 56"/>
            <p:cNvSpPr txBox="1"/>
            <p:nvPr/>
          </p:nvSpPr>
          <p:spPr bwMode="invGray">
            <a:xfrm>
              <a:off x="9994743" y="4083572"/>
              <a:ext cx="1524355" cy="618631"/>
            </a:xfrm>
            <a:prstGeom prst="rect">
              <a:avLst/>
            </a:prstGeom>
            <a:noFill/>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X-Large</a:t>
              </a:r>
            </a:p>
          </p:txBody>
        </p:sp>
        <p:sp>
          <p:nvSpPr>
            <p:cNvPr id="58" name="Rectangle 57"/>
            <p:cNvSpPr/>
            <p:nvPr/>
          </p:nvSpPr>
          <p:spPr>
            <a:xfrm>
              <a:off x="9975432" y="4755554"/>
              <a:ext cx="1562976"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8 x 1.6Ghz</a:t>
              </a:r>
            </a:p>
          </p:txBody>
        </p:sp>
        <p:sp>
          <p:nvSpPr>
            <p:cNvPr id="59" name="Rectangle 58"/>
            <p:cNvSpPr/>
            <p:nvPr/>
          </p:nvSpPr>
          <p:spPr>
            <a:xfrm>
              <a:off x="9945937" y="5068955"/>
              <a:ext cx="1621969"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alpha val="99000"/>
                    </a:srgbClr>
                  </a:solidFill>
                  <a:effectLst/>
                  <a:uLnTx/>
                  <a:uFillTx/>
                  <a:latin typeface="Segoe UI"/>
                </a:rPr>
                <a:t>(high IO)</a:t>
              </a:r>
              <a:endParaRPr kumimoji="0" lang="en-US" sz="3700" b="1" i="0" u="none" strike="noStrike" kern="0" cap="none" spc="0" normalizeH="0" baseline="0" noProof="0" dirty="0">
                <a:ln>
                  <a:noFill/>
                </a:ln>
                <a:solidFill>
                  <a:srgbClr val="FFFFFF">
                    <a:alpha val="99000"/>
                  </a:srgbClr>
                </a:solidFill>
                <a:effectLst/>
                <a:uLnTx/>
                <a:uFillTx/>
                <a:latin typeface="Segoe UI"/>
              </a:endParaRPr>
            </a:p>
          </p:txBody>
        </p:sp>
        <p:sp>
          <p:nvSpPr>
            <p:cNvPr id="60" name="Rectangle 59"/>
            <p:cNvSpPr/>
            <p:nvPr/>
          </p:nvSpPr>
          <p:spPr>
            <a:xfrm>
              <a:off x="9945935" y="5330578"/>
              <a:ext cx="1621970"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latin typeface="Segoe UI"/>
                </a:rPr>
                <a:t>14 GB memory</a:t>
              </a:r>
            </a:p>
          </p:txBody>
        </p:sp>
        <p:sp>
          <p:nvSpPr>
            <p:cNvPr id="61" name="Rectangle 60"/>
            <p:cNvSpPr/>
            <p:nvPr/>
          </p:nvSpPr>
          <p:spPr>
            <a:xfrm>
              <a:off x="9906606" y="5640638"/>
              <a:ext cx="1700628"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alpha val="99000"/>
                    </a:srgbClr>
                  </a:solidFill>
                  <a:effectLst/>
                  <a:uLnTx/>
                  <a:uFillTx/>
                  <a:latin typeface="Segoe UI"/>
                </a:rPr>
                <a:t>2040 </a:t>
              </a:r>
              <a:r>
                <a:rPr kumimoji="0" lang="en-US" sz="1300" b="1" i="0" u="none" strike="noStrike" kern="0" cap="none" spc="0" normalizeH="0" baseline="0" noProof="0" dirty="0">
                  <a:ln>
                    <a:noFill/>
                  </a:ln>
                  <a:solidFill>
                    <a:srgbClr val="FFFFFF">
                      <a:alpha val="99000"/>
                    </a:srgbClr>
                  </a:solidFill>
                  <a:effectLst/>
                  <a:uLnTx/>
                  <a:uFillTx/>
                  <a:latin typeface="Segoe UI"/>
                </a:rPr>
                <a:t>GB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alpha val="99000"/>
                    </a:srgbClr>
                  </a:solidFill>
                  <a:effectLst/>
                  <a:uLnTx/>
                  <a:uFillTx/>
                  <a:latin typeface="Segoe UI"/>
                </a:rPr>
                <a:t>(instance storage) </a:t>
              </a:r>
            </a:p>
          </p:txBody>
        </p:sp>
        <p:cxnSp>
          <p:nvCxnSpPr>
            <p:cNvPr id="62" name="Straight Connector 61"/>
            <p:cNvCxnSpPr/>
            <p:nvPr/>
          </p:nvCxnSpPr>
          <p:spPr>
            <a:xfrm>
              <a:off x="9979680" y="4700123"/>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grpSp>
        <p:nvGrpSpPr>
          <p:cNvPr id="63" name="Group 62"/>
          <p:cNvGrpSpPr/>
          <p:nvPr/>
        </p:nvGrpSpPr>
        <p:grpSpPr>
          <a:xfrm>
            <a:off x="716469" y="1663440"/>
            <a:ext cx="1828800" cy="1507633"/>
            <a:chOff x="511464" y="1767349"/>
            <a:chExt cx="1828800" cy="1507633"/>
          </a:xfrm>
        </p:grpSpPr>
        <p:sp>
          <p:nvSpPr>
            <p:cNvPr id="64" name="Rounded Rectangle 63"/>
            <p:cNvSpPr/>
            <p:nvPr/>
          </p:nvSpPr>
          <p:spPr bwMode="auto">
            <a:xfrm>
              <a:off x="511464" y="1875673"/>
              <a:ext cx="1828800" cy="1399309"/>
            </a:xfrm>
            <a:prstGeom prst="roundRect">
              <a:avLst>
                <a:gd name="adj" fmla="val 0"/>
              </a:avLst>
            </a:prstGeom>
            <a:solidFill>
              <a:srgbClr val="8CC600"/>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65" name="Rectangle 64"/>
            <p:cNvSpPr/>
            <p:nvPr/>
          </p:nvSpPr>
          <p:spPr>
            <a:xfrm>
              <a:off x="557883" y="2541519"/>
              <a:ext cx="1735962" cy="241689"/>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a:t>
              </a:r>
              <a:r>
                <a:rPr kumimoji="0" lang="en-US" sz="2700" b="1" i="0" u="none" strike="noStrike" kern="0" cap="none" spc="0" normalizeH="0" baseline="0" noProof="0" dirty="0" smtClean="0">
                  <a:ln>
                    <a:noFill/>
                  </a:ln>
                  <a:gradFill>
                    <a:gsLst>
                      <a:gs pos="0">
                        <a:srgbClr val="FFFFFF"/>
                      </a:gs>
                      <a:gs pos="50000">
                        <a:srgbClr val="FFFFFF"/>
                      </a:gs>
                    </a:gsLst>
                    <a:lin ang="10800000" scaled="0"/>
                  </a:gradFill>
                  <a:effectLst/>
                  <a:uLnTx/>
                  <a:uFillTx/>
                  <a:latin typeface="Segoe UI"/>
                </a:rPr>
                <a:t>0.02 </a:t>
              </a:r>
              <a:endParaRPr kumimoji="0" lang="en-US" sz="27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endParaRPr>
            </a:p>
          </p:txBody>
        </p:sp>
        <p:sp>
          <p:nvSpPr>
            <p:cNvPr id="66" name="Rectangle 65"/>
            <p:cNvSpPr/>
            <p:nvPr/>
          </p:nvSpPr>
          <p:spPr>
            <a:xfrm>
              <a:off x="560811" y="2873971"/>
              <a:ext cx="1730104"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16200000" scaled="0"/>
                  </a:gradFill>
                  <a:effectLst/>
                  <a:uLnTx/>
                  <a:uFillTx/>
                  <a:latin typeface="Segoe UI"/>
                </a:rPr>
                <a:t>Per service hour</a:t>
              </a:r>
            </a:p>
          </p:txBody>
        </p:sp>
        <p:cxnSp>
          <p:nvCxnSpPr>
            <p:cNvPr id="67" name="Straight Connector 66"/>
            <p:cNvCxnSpPr/>
            <p:nvPr/>
          </p:nvCxnSpPr>
          <p:spPr>
            <a:xfrm>
              <a:off x="648624" y="2422552"/>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sp>
          <p:nvSpPr>
            <p:cNvPr id="68" name="TextBox 67"/>
            <p:cNvSpPr txBox="1"/>
            <p:nvPr/>
          </p:nvSpPr>
          <p:spPr bwMode="invGray">
            <a:xfrm>
              <a:off x="550981" y="1767349"/>
              <a:ext cx="1749768" cy="618631"/>
            </a:xfrm>
            <a:prstGeom prst="rect">
              <a:avLst/>
            </a:prstGeom>
            <a:ln>
              <a:headEnd type="none" w="med" len="med"/>
              <a:tailEnd type="none" w="med" len="med"/>
            </a:ln>
            <a:effectLst/>
            <a:scene3d>
              <a:camera prst="orthographicFront">
                <a:rot lat="0" lon="0" rev="0"/>
              </a:camera>
              <a:lightRig rig="threePt" dir="tl"/>
            </a:scene3d>
            <a:sp3d prstMaterial="matte"/>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Extra Small</a:t>
              </a:r>
            </a:p>
          </p:txBody>
        </p:sp>
      </p:grpSp>
      <p:grpSp>
        <p:nvGrpSpPr>
          <p:cNvPr id="69" name="Group 68"/>
          <p:cNvGrpSpPr/>
          <p:nvPr/>
        </p:nvGrpSpPr>
        <p:grpSpPr>
          <a:xfrm>
            <a:off x="716469" y="3894132"/>
            <a:ext cx="1828800" cy="2158704"/>
            <a:chOff x="497805" y="4062546"/>
            <a:chExt cx="1828800" cy="2158704"/>
          </a:xfrm>
        </p:grpSpPr>
        <p:sp>
          <p:nvSpPr>
            <p:cNvPr id="70" name="Rounded Rectangle 69"/>
            <p:cNvSpPr/>
            <p:nvPr/>
          </p:nvSpPr>
          <p:spPr bwMode="auto">
            <a:xfrm>
              <a:off x="497805" y="4151603"/>
              <a:ext cx="1828800" cy="2069647"/>
            </a:xfrm>
            <a:prstGeom prst="roundRect">
              <a:avLst>
                <a:gd name="adj" fmla="val 0"/>
              </a:avLst>
            </a:prstGeom>
            <a:solidFill>
              <a:srgbClr val="00AEEF"/>
            </a:solidFill>
            <a:ln w="9525" cap="flat" cmpd="sng" algn="ctr">
              <a:noFill/>
              <a:prstDash val="solid"/>
            </a:ln>
            <a:effectLst/>
          </p:spPr>
          <p:txBody>
            <a:bodyPr lIns="91440" bIns="91440" rtlCol="0" anchor="b" anchorCtr="0"/>
            <a:lstStyle/>
            <a:p>
              <a:pPr marL="0" marR="0" lvl="0" indent="0" defTabSz="1218936"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alpha val="99000"/>
                    </a:srgbClr>
                  </a:solidFill>
                  <a:effectLst/>
                  <a:uLnTx/>
                  <a:uFillTx/>
                  <a:ea typeface="Segoe UI" pitchFamily="34" charset="0"/>
                  <a:cs typeface="Segoe UI" pitchFamily="34" charset="0"/>
                </a:rPr>
                <a:t> </a:t>
              </a:r>
            </a:p>
          </p:txBody>
        </p:sp>
        <p:sp>
          <p:nvSpPr>
            <p:cNvPr id="71" name="TextBox 70"/>
            <p:cNvSpPr txBox="1"/>
            <p:nvPr/>
          </p:nvSpPr>
          <p:spPr bwMode="invGray">
            <a:xfrm>
              <a:off x="540258" y="4062546"/>
              <a:ext cx="1743894" cy="618631"/>
            </a:xfrm>
            <a:prstGeom prst="rect">
              <a:avLst/>
            </a:prstGeom>
            <a:noFill/>
          </p:spPr>
          <p:txBody>
            <a:bodyPr wrap="square" tIns="182880" rtlCol="0">
              <a:spAutoFit/>
            </a:bodyPr>
            <a:lstStyle/>
            <a:p>
              <a:pPr marL="0" marR="0" lvl="1" indent="0" algn="ctr" defTabSz="914061" eaLnBrk="1" fontAlgn="base" latinLnBrk="0" hangingPunct="1">
                <a:lnSpc>
                  <a:spcPct val="90000"/>
                </a:lnSpc>
                <a:spcBef>
                  <a:spcPct val="0"/>
                </a:spcBef>
                <a:spcAft>
                  <a:spcPct val="0"/>
                </a:spcAft>
                <a:buClr>
                  <a:srgbClr val="FFC000"/>
                </a:buClr>
                <a:buSzTx/>
                <a:buFontTx/>
                <a:buNone/>
                <a:tabLst/>
                <a:defRPr/>
              </a:pPr>
              <a:r>
                <a:rPr kumimoji="0" lang="en-US" sz="2800" b="0" i="0" u="none" strike="noStrike" kern="0" cap="none" spc="-51" normalizeH="0" baseline="0" noProof="0" dirty="0">
                  <a:ln>
                    <a:noFill/>
                  </a:ln>
                  <a:solidFill>
                    <a:srgbClr val="FFFFFF">
                      <a:alpha val="99000"/>
                    </a:srgbClr>
                  </a:solidFill>
                  <a:effectLst/>
                  <a:uLnTx/>
                  <a:uFillTx/>
                  <a:latin typeface="Segoe UI Light" pitchFamily="34" charset="0"/>
                </a:rPr>
                <a:t>Extra Small</a:t>
              </a:r>
            </a:p>
          </p:txBody>
        </p:sp>
        <p:sp>
          <p:nvSpPr>
            <p:cNvPr id="72" name="Rectangle 71"/>
            <p:cNvSpPr/>
            <p:nvPr/>
          </p:nvSpPr>
          <p:spPr>
            <a:xfrm>
              <a:off x="606146" y="4757748"/>
              <a:ext cx="1612118"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0">
                        <a:srgbClr val="FFFFFF"/>
                      </a:gs>
                      <a:gs pos="50000">
                        <a:srgbClr val="FFFFFF"/>
                      </a:gs>
                    </a:gsLst>
                    <a:lin ang="10800000" scaled="0"/>
                  </a:gradFill>
                  <a:effectLst/>
                  <a:uLnTx/>
                  <a:uFillTx/>
                  <a:latin typeface="Segoe UI"/>
                </a:rPr>
                <a:t>1 x 1.0Ghz</a:t>
              </a:r>
            </a:p>
          </p:txBody>
        </p:sp>
        <p:sp>
          <p:nvSpPr>
            <p:cNvPr id="73" name="Rectangle 72"/>
            <p:cNvSpPr/>
            <p:nvPr/>
          </p:nvSpPr>
          <p:spPr>
            <a:xfrm>
              <a:off x="625811" y="5071149"/>
              <a:ext cx="1572790"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alpha val="99000"/>
                    </a:srgbClr>
                  </a:solidFill>
                  <a:effectLst/>
                  <a:uLnTx/>
                  <a:uFillTx/>
                  <a:latin typeface="Segoe UI"/>
                </a:rPr>
                <a:t>(low IO) </a:t>
              </a:r>
              <a:endParaRPr kumimoji="0" lang="en-US" sz="3700" b="1" i="0" u="none" strike="noStrike" kern="0" cap="none" spc="0" normalizeH="0" baseline="0" noProof="0" dirty="0">
                <a:ln>
                  <a:noFill/>
                </a:ln>
                <a:solidFill>
                  <a:srgbClr val="FFFFFF">
                    <a:alpha val="99000"/>
                  </a:srgbClr>
                </a:solidFill>
                <a:effectLst/>
                <a:uLnTx/>
                <a:uFillTx/>
                <a:latin typeface="Segoe UI"/>
              </a:endParaRPr>
            </a:p>
          </p:txBody>
        </p:sp>
        <p:sp>
          <p:nvSpPr>
            <p:cNvPr id="74" name="Rectangle 73"/>
            <p:cNvSpPr/>
            <p:nvPr/>
          </p:nvSpPr>
          <p:spPr>
            <a:xfrm>
              <a:off x="556985" y="5627739"/>
              <a:ext cx="1710440" cy="37518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latin typeface="Segoe UI"/>
                </a:rPr>
                <a:t>768 MB memory </a:t>
              </a:r>
              <a:endParaRPr kumimoji="0" lang="en-US" sz="1300" b="1" i="0" u="none" strike="noStrike" kern="0" cap="none" spc="0" normalizeH="0" baseline="0" noProof="0" dirty="0" smtClean="0">
                <a:ln>
                  <a:noFill/>
                </a:ln>
                <a:solidFill>
                  <a:srgbClr val="FFFFFF">
                    <a:alpha val="99000"/>
                  </a:srgbClr>
                </a:solidFill>
                <a:effectLst/>
                <a:uLnTx/>
                <a:uFillTx/>
                <a:latin typeface="Segoe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alpha val="99000"/>
                    </a:srgbClr>
                  </a:solidFill>
                  <a:effectLst/>
                  <a:uLnTx/>
                  <a:uFillTx/>
                </a:rPr>
                <a:t>20 GB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alpha val="99000"/>
                    </a:srgbClr>
                  </a:solidFill>
                  <a:effectLst/>
                  <a:uLnTx/>
                  <a:uFillTx/>
                </a:rPr>
                <a:t>(instance storage)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FFFFFF">
                    <a:alpha val="99000"/>
                  </a:srgbClr>
                </a:solidFill>
                <a:effectLst/>
                <a:uLnTx/>
                <a:uFillTx/>
                <a:latin typeface="Segoe UI"/>
              </a:endParaRPr>
            </a:p>
          </p:txBody>
        </p:sp>
        <p:cxnSp>
          <p:nvCxnSpPr>
            <p:cNvPr id="75" name="Straight Connector 74"/>
            <p:cNvCxnSpPr/>
            <p:nvPr/>
          </p:nvCxnSpPr>
          <p:spPr>
            <a:xfrm>
              <a:off x="634965" y="4674078"/>
              <a:ext cx="1554480" cy="2382"/>
            </a:xfrm>
            <a:prstGeom prst="line">
              <a:avLst/>
            </a:prstGeom>
            <a:noFill/>
            <a:ln w="6350" cap="flat" cmpd="sng" algn="ctr">
              <a:solidFill>
                <a:srgbClr val="FFFFFF"/>
              </a:solidFill>
              <a:prstDash val="solid"/>
            </a:ln>
            <a:effectLst>
              <a:outerShdw blurRad="63500" algn="ctr" rotWithShape="0">
                <a:srgbClr val="FFFFFF">
                  <a:alpha val="40000"/>
                </a:srgbClr>
              </a:outerShdw>
            </a:effectLst>
          </p:spPr>
        </p:cxnSp>
      </p:grpSp>
    </p:spTree>
    <p:extLst>
      <p:ext uri="{BB962C8B-B14F-4D97-AF65-F5344CB8AC3E}">
        <p14:creationId xmlns:p14="http://schemas.microsoft.com/office/powerpoint/2010/main" val="21452680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69968" y="2743200"/>
            <a:ext cx="7796664" cy="1523494"/>
          </a:xfrm>
        </p:spPr>
        <p:txBody>
          <a:bodyPr/>
          <a:lstStyle/>
          <a:p>
            <a:r>
              <a:rPr lang="en-US" dirty="0" smtClean="0"/>
              <a:t>Application</a:t>
            </a:r>
            <a:br>
              <a:rPr lang="en-US" dirty="0" smtClean="0"/>
            </a:br>
            <a:r>
              <a:rPr lang="en-US" dirty="0" smtClean="0"/>
              <a:t>building</a:t>
            </a:r>
            <a:r>
              <a:rPr lang="en-US" dirty="0"/>
              <a:t> </a:t>
            </a:r>
            <a:r>
              <a:rPr lang="en-US" dirty="0" smtClean="0"/>
              <a:t>blocks</a:t>
            </a:r>
            <a:endParaRPr lang="en-US" dirty="0"/>
          </a:p>
        </p:txBody>
      </p:sp>
      <p:sp>
        <p:nvSpPr>
          <p:cNvPr id="7" name="Subtitle 6"/>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grpSp>
        <p:nvGrpSpPr>
          <p:cNvPr id="37" name="Group 36"/>
          <p:cNvGrpSpPr/>
          <p:nvPr/>
        </p:nvGrpSpPr>
        <p:grpSpPr>
          <a:xfrm>
            <a:off x="5674402" y="622717"/>
            <a:ext cx="1896557" cy="1772642"/>
            <a:chOff x="5665775" y="2466267"/>
            <a:chExt cx="1896557" cy="1772642"/>
          </a:xfrm>
        </p:grpSpPr>
        <p:sp>
          <p:nvSpPr>
            <p:cNvPr id="17" name="Rectangle 16"/>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37676" y="622717"/>
            <a:ext cx="1896557" cy="1772642"/>
            <a:chOff x="1685919" y="596839"/>
            <a:chExt cx="1896557" cy="1772642"/>
          </a:xfrm>
        </p:grpSpPr>
        <p:sp>
          <p:nvSpPr>
            <p:cNvPr id="8" name="Rectangle 7"/>
            <p:cNvSpPr/>
            <p:nvPr/>
          </p:nvSpPr>
          <p:spPr bwMode="auto">
            <a:xfrm>
              <a:off x="1685919"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673979" y="2467965"/>
            <a:ext cx="1896557" cy="1772642"/>
            <a:chOff x="3671322" y="4341709"/>
            <a:chExt cx="1896557" cy="1772642"/>
          </a:xfrm>
        </p:grpSpPr>
        <p:sp>
          <p:nvSpPr>
            <p:cNvPr id="26" name="Rectangle 25"/>
            <p:cNvSpPr/>
            <p:nvPr/>
          </p:nvSpPr>
          <p:spPr bwMode="auto">
            <a:xfrm>
              <a:off x="3671322"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673979" y="4315831"/>
            <a:ext cx="1896557" cy="1772642"/>
            <a:chOff x="5656726" y="4341709"/>
            <a:chExt cx="1896557" cy="1772642"/>
          </a:xfrm>
        </p:grpSpPr>
        <p:sp>
          <p:nvSpPr>
            <p:cNvPr id="29" name="Rectangle 28"/>
            <p:cNvSpPr/>
            <p:nvPr/>
          </p:nvSpPr>
          <p:spPr bwMode="auto">
            <a:xfrm>
              <a:off x="5656726"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05828" y="622717"/>
            <a:ext cx="1896557" cy="1772642"/>
            <a:chOff x="3671323" y="596839"/>
            <a:chExt cx="1896557" cy="1772642"/>
          </a:xfrm>
        </p:grpSpPr>
        <p:sp>
          <p:nvSpPr>
            <p:cNvPr id="11" name="Rectangle 10"/>
            <p:cNvSpPr/>
            <p:nvPr/>
          </p:nvSpPr>
          <p:spPr bwMode="auto">
            <a:xfrm>
              <a:off x="3671323"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628380" y="2467965"/>
            <a:ext cx="1896557" cy="1772642"/>
            <a:chOff x="9645631" y="2476591"/>
            <a:chExt cx="1896557" cy="1772642"/>
          </a:xfrm>
        </p:grpSpPr>
        <p:sp>
          <p:nvSpPr>
            <p:cNvPr id="23" name="Rectangle 22"/>
            <p:cNvSpPr/>
            <p:nvPr/>
          </p:nvSpPr>
          <p:spPr bwMode="auto">
            <a:xfrm>
              <a:off x="9645631" y="2476591"/>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705828" y="4315831"/>
            <a:ext cx="1896557" cy="1772642"/>
            <a:chOff x="5665775" y="596839"/>
            <a:chExt cx="1896557" cy="1772642"/>
          </a:xfrm>
        </p:grpSpPr>
        <p:sp>
          <p:nvSpPr>
            <p:cNvPr id="14" name="Rectangle 13"/>
            <p:cNvSpPr/>
            <p:nvPr/>
          </p:nvSpPr>
          <p:spPr bwMode="auto">
            <a:xfrm>
              <a:off x="5665775"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7651181" y="2466267"/>
            <a:ext cx="1896557" cy="1772642"/>
            <a:chOff x="7651179" y="2466267"/>
            <a:chExt cx="1896557" cy="1772642"/>
          </a:xfrm>
        </p:grpSpPr>
        <p:sp>
          <p:nvSpPr>
            <p:cNvPr id="20" name="Rectangle 19"/>
            <p:cNvSpPr/>
            <p:nvPr/>
          </p:nvSpPr>
          <p:spPr bwMode="auto">
            <a:xfrm>
              <a:off x="7651179"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1179" y="4315831"/>
            <a:ext cx="1896557" cy="1772642"/>
            <a:chOff x="7651178" y="4341709"/>
            <a:chExt cx="1896557" cy="1772642"/>
          </a:xfrm>
        </p:grpSpPr>
        <p:sp>
          <p:nvSpPr>
            <p:cNvPr id="32" name="Rectangle 31"/>
            <p:cNvSpPr/>
            <p:nvPr/>
          </p:nvSpPr>
          <p:spPr bwMode="auto">
            <a:xfrm>
              <a:off x="7651178"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659357" y="622717"/>
            <a:ext cx="1896557" cy="1772642"/>
            <a:chOff x="5665775" y="2466267"/>
            <a:chExt cx="1896557" cy="1772642"/>
          </a:xfrm>
        </p:grpSpPr>
        <p:sp>
          <p:nvSpPr>
            <p:cNvPr id="31" name="Rectangle 30"/>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29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Windows Azure Storage</a:t>
            </a:r>
            <a:endParaRPr lang="en-US" dirty="0"/>
          </a:p>
        </p:txBody>
      </p:sp>
    </p:spTree>
    <p:extLst>
      <p:ext uri="{BB962C8B-B14F-4D97-AF65-F5344CB8AC3E}">
        <p14:creationId xmlns:p14="http://schemas.microsoft.com/office/powerpoint/2010/main" val="22344248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Fundamentals</a:t>
            </a:r>
            <a:endParaRPr lang="en-US" dirty="0"/>
          </a:p>
        </p:txBody>
      </p:sp>
      <p:sp>
        <p:nvSpPr>
          <p:cNvPr id="3" name="Content Placeholder 2"/>
          <p:cNvSpPr>
            <a:spLocks noGrp="1"/>
          </p:cNvSpPr>
          <p:nvPr>
            <p:ph type="body" sz="quarter" idx="10"/>
          </p:nvPr>
        </p:nvSpPr>
        <p:spPr>
          <a:xfrm>
            <a:off x="519116" y="1447800"/>
            <a:ext cx="11149012" cy="3828740"/>
          </a:xfrm>
        </p:spPr>
        <p:txBody>
          <a:bodyPr/>
          <a:lstStyle/>
          <a:p>
            <a:r>
              <a:rPr lang="en-US" dirty="0" smtClean="0"/>
              <a:t>Storage characteristics</a:t>
            </a:r>
          </a:p>
          <a:p>
            <a:pPr lvl="1"/>
            <a:r>
              <a:rPr lang="en-US" dirty="0" smtClean="0"/>
              <a:t>Durable – replicated three times</a:t>
            </a:r>
          </a:p>
          <a:p>
            <a:pPr lvl="1"/>
            <a:r>
              <a:rPr lang="en-US" dirty="0" smtClean="0"/>
              <a:t>Scalable (capacity and throughput)</a:t>
            </a:r>
          </a:p>
          <a:p>
            <a:pPr lvl="1"/>
            <a:r>
              <a:rPr lang="en-US" dirty="0" smtClean="0"/>
              <a:t>Highly available</a:t>
            </a:r>
          </a:p>
          <a:p>
            <a:r>
              <a:rPr lang="en-US" dirty="0" smtClean="0"/>
              <a:t>Simple and familiar programming interfaces</a:t>
            </a:r>
          </a:p>
          <a:p>
            <a:pPr lvl="1"/>
            <a:r>
              <a:rPr lang="en-US" dirty="0" smtClean="0"/>
              <a:t>REST  (HTTP and HTTPS)</a:t>
            </a:r>
          </a:p>
          <a:p>
            <a:pPr lvl="1"/>
            <a:r>
              <a:rPr lang="en-US" dirty="0" smtClean="0"/>
              <a:t>.NET accessible</a:t>
            </a:r>
          </a:p>
          <a:p>
            <a:pPr lvl="1"/>
            <a:endParaRPr lang="en-US" dirty="0"/>
          </a:p>
        </p:txBody>
      </p:sp>
    </p:spTree>
    <p:extLst>
      <p:ext uri="{BB962C8B-B14F-4D97-AF65-F5344CB8AC3E}">
        <p14:creationId xmlns:p14="http://schemas.microsoft.com/office/powerpoint/2010/main" val="17491818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dirty="0" smtClean="0"/>
              <a:t>Storage Objects</a:t>
            </a:r>
            <a:endParaRPr lang="en-US" dirty="0"/>
          </a:p>
        </p:txBody>
      </p:sp>
      <p:sp>
        <p:nvSpPr>
          <p:cNvPr id="3" name="Content Placeholder 2"/>
          <p:cNvSpPr>
            <a:spLocks noGrp="1"/>
          </p:cNvSpPr>
          <p:nvPr>
            <p:ph type="body" sz="quarter" idx="10"/>
          </p:nvPr>
        </p:nvSpPr>
        <p:spPr>
          <a:xfrm>
            <a:off x="519114" y="1447800"/>
            <a:ext cx="8215311" cy="4198072"/>
          </a:xfrm>
        </p:spPr>
        <p:txBody>
          <a:bodyPr/>
          <a:lstStyle/>
          <a:p>
            <a:pPr lvl="0"/>
            <a:r>
              <a:rPr lang="en-US" dirty="0" smtClean="0">
                <a:solidFill>
                  <a:srgbClr val="FFFF00"/>
                </a:solidFill>
              </a:rPr>
              <a:t>Blobs</a:t>
            </a:r>
            <a:r>
              <a:rPr lang="en-US" dirty="0" smtClean="0"/>
              <a:t> </a:t>
            </a:r>
          </a:p>
          <a:p>
            <a:pPr lvl="1"/>
            <a:r>
              <a:rPr lang="en-US" dirty="0" smtClean="0"/>
              <a:t>Provide a simple interface for storing named files along with metadata for the file</a:t>
            </a:r>
          </a:p>
          <a:p>
            <a:pPr lvl="0"/>
            <a:r>
              <a:rPr lang="en-US" dirty="0" smtClean="0">
                <a:solidFill>
                  <a:srgbClr val="FFFF00"/>
                </a:solidFill>
              </a:rPr>
              <a:t>Tables</a:t>
            </a:r>
            <a:r>
              <a:rPr lang="en-US" dirty="0" smtClean="0"/>
              <a:t> </a:t>
            </a:r>
          </a:p>
          <a:p>
            <a:pPr lvl="1"/>
            <a:r>
              <a:rPr lang="en-US" dirty="0" smtClean="0"/>
              <a:t>Provide lightly structured storage with a set of entities that contain a set of properties</a:t>
            </a:r>
          </a:p>
          <a:p>
            <a:pPr lvl="0"/>
            <a:r>
              <a:rPr lang="en-US" dirty="0" smtClean="0">
                <a:solidFill>
                  <a:srgbClr val="FFFF00"/>
                </a:solidFill>
              </a:rPr>
              <a:t>Queues</a:t>
            </a:r>
            <a:r>
              <a:rPr lang="en-US" dirty="0" smtClean="0"/>
              <a:t> </a:t>
            </a:r>
          </a:p>
          <a:p>
            <a:pPr lvl="1"/>
            <a:r>
              <a:rPr lang="en-US" dirty="0" smtClean="0"/>
              <a:t>Provide reliable storage and delivery of messages</a:t>
            </a:r>
          </a:p>
          <a:p>
            <a:pPr lvl="1"/>
            <a:endParaRPr lang="en-US" dirty="0" smtClean="0"/>
          </a:p>
        </p:txBody>
      </p:sp>
      <p:sp>
        <p:nvSpPr>
          <p:cNvPr id="6" name="Oval 5"/>
          <p:cNvSpPr/>
          <p:nvPr/>
        </p:nvSpPr>
        <p:spPr bwMode="auto">
          <a:xfrm>
            <a:off x="9363077" y="1314451"/>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 name="Oval 6"/>
          <p:cNvSpPr/>
          <p:nvPr/>
        </p:nvSpPr>
        <p:spPr bwMode="auto">
          <a:xfrm>
            <a:off x="10267952" y="1681163"/>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Oval 7"/>
          <p:cNvSpPr/>
          <p:nvPr/>
        </p:nvSpPr>
        <p:spPr bwMode="auto">
          <a:xfrm>
            <a:off x="8910638" y="2114551"/>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 name="Rectangle 8"/>
          <p:cNvSpPr/>
          <p:nvPr/>
        </p:nvSpPr>
        <p:spPr bwMode="auto">
          <a:xfrm>
            <a:off x="9134477" y="3267075"/>
            <a:ext cx="1714499" cy="10858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Rectangle 9"/>
          <p:cNvSpPr/>
          <p:nvPr/>
        </p:nvSpPr>
        <p:spPr bwMode="auto">
          <a:xfrm>
            <a:off x="9134477" y="3267076"/>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ectangle 11"/>
          <p:cNvSpPr/>
          <p:nvPr/>
        </p:nvSpPr>
        <p:spPr bwMode="auto">
          <a:xfrm>
            <a:off x="9134477" y="3438525"/>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Rectangle 12"/>
          <p:cNvSpPr/>
          <p:nvPr/>
        </p:nvSpPr>
        <p:spPr bwMode="auto">
          <a:xfrm>
            <a:off x="9134477" y="3609975"/>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bwMode="auto">
          <a:xfrm>
            <a:off x="9134477" y="3790950"/>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Rectangle 18"/>
          <p:cNvSpPr/>
          <p:nvPr/>
        </p:nvSpPr>
        <p:spPr bwMode="auto">
          <a:xfrm>
            <a:off x="9134477" y="3962400"/>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Rectangle 19"/>
          <p:cNvSpPr/>
          <p:nvPr/>
        </p:nvSpPr>
        <p:spPr bwMode="auto">
          <a:xfrm>
            <a:off x="9134477" y="4143376"/>
            <a:ext cx="1714499"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Can 20"/>
          <p:cNvSpPr/>
          <p:nvPr/>
        </p:nvSpPr>
        <p:spPr bwMode="auto">
          <a:xfrm rot="16200000">
            <a:off x="10263189" y="4319586"/>
            <a:ext cx="466725" cy="1485901"/>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Snip Single Corner Rectangle 21"/>
          <p:cNvSpPr/>
          <p:nvPr/>
        </p:nvSpPr>
        <p:spPr bwMode="auto">
          <a:xfrm>
            <a:off x="9953625"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Snip Single Corner Rectangle 22"/>
          <p:cNvSpPr/>
          <p:nvPr/>
        </p:nvSpPr>
        <p:spPr bwMode="auto">
          <a:xfrm>
            <a:off x="10620376"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5" name="Straight Arrow Connector 24"/>
          <p:cNvCxnSpPr>
            <a:endCxn id="21" idx="1"/>
          </p:cNvCxnSpPr>
          <p:nvPr/>
        </p:nvCxnSpPr>
        <p:spPr>
          <a:xfrm>
            <a:off x="9134476" y="5062535"/>
            <a:ext cx="6191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72825" y="5062535"/>
            <a:ext cx="6191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Snip Single Corner Rectangle 26"/>
          <p:cNvSpPr/>
          <p:nvPr/>
        </p:nvSpPr>
        <p:spPr bwMode="auto">
          <a:xfrm>
            <a:off x="9067800"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156113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553998"/>
          </a:xfrm>
        </p:spPr>
        <p:txBody>
          <a:bodyPr/>
          <a:lstStyle/>
          <a:p>
            <a:r>
              <a:rPr lang="en-US" sz="4000" dirty="0" smtClean="0"/>
              <a:t>Storage Account and Blob Containers</a:t>
            </a:r>
            <a:endParaRPr lang="en-US" sz="4000" dirty="0"/>
          </a:p>
        </p:txBody>
      </p:sp>
      <p:sp>
        <p:nvSpPr>
          <p:cNvPr id="3" name="Content Placeholder 2"/>
          <p:cNvSpPr>
            <a:spLocks noGrp="1"/>
          </p:cNvSpPr>
          <p:nvPr>
            <p:ph type="body" sz="quarter" idx="10"/>
          </p:nvPr>
        </p:nvSpPr>
        <p:spPr>
          <a:xfrm>
            <a:off x="507868" y="1411553"/>
            <a:ext cx="11173090" cy="4776692"/>
          </a:xfrm>
        </p:spPr>
        <p:txBody>
          <a:bodyPr/>
          <a:lstStyle/>
          <a:p>
            <a:r>
              <a:rPr lang="en-US" dirty="0" smtClean="0"/>
              <a:t>Storage account</a:t>
            </a:r>
          </a:p>
          <a:p>
            <a:pPr lvl="1"/>
            <a:r>
              <a:rPr lang="en-US" dirty="0" smtClean="0"/>
              <a:t>An account can have many blob containers</a:t>
            </a:r>
          </a:p>
          <a:p>
            <a:r>
              <a:rPr lang="en-US" dirty="0" smtClean="0"/>
              <a:t>Container</a:t>
            </a:r>
          </a:p>
          <a:p>
            <a:pPr lvl="1"/>
            <a:r>
              <a:rPr lang="en-US" dirty="0" smtClean="0"/>
              <a:t>A container is a set of blobs</a:t>
            </a:r>
          </a:p>
          <a:p>
            <a:pPr lvl="1"/>
            <a:r>
              <a:rPr lang="en-US" dirty="0" smtClean="0"/>
              <a:t>Sharing policies are set at the container level </a:t>
            </a:r>
          </a:p>
          <a:p>
            <a:pPr lvl="2"/>
            <a:r>
              <a:rPr lang="en-US" dirty="0" smtClean="0"/>
              <a:t>Public READ or Private</a:t>
            </a:r>
          </a:p>
          <a:p>
            <a:pPr lvl="1"/>
            <a:r>
              <a:rPr lang="en-US" dirty="0" smtClean="0"/>
              <a:t>List the blobs in a container</a:t>
            </a:r>
          </a:p>
          <a:p>
            <a:r>
              <a:rPr lang="en-US" dirty="0"/>
              <a:t>Content Delivery Network (CDN) </a:t>
            </a:r>
            <a:endParaRPr lang="en-US" dirty="0" smtClean="0">
              <a:solidFill>
                <a:schemeClr val="tx1"/>
              </a:solidFill>
            </a:endParaRPr>
          </a:p>
          <a:p>
            <a:r>
              <a:rPr lang="en-US" dirty="0" smtClean="0">
                <a:solidFill>
                  <a:schemeClr val="tx1"/>
                </a:solidFill>
              </a:rPr>
              <a:t>Azure Drives</a:t>
            </a:r>
          </a:p>
          <a:p>
            <a:pPr lvl="2"/>
            <a:endParaRPr lang="en-US" dirty="0" smtClean="0"/>
          </a:p>
        </p:txBody>
      </p:sp>
    </p:spTree>
    <p:extLst>
      <p:ext uri="{BB962C8B-B14F-4D97-AF65-F5344CB8AC3E}">
        <p14:creationId xmlns:p14="http://schemas.microsoft.com/office/powerpoint/2010/main" val="42161419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smtClean="0"/>
              <a:t>Blob Storage Concepts</a:t>
            </a:r>
            <a:endParaRPr lang="en-US" dirty="0"/>
          </a:p>
        </p:txBody>
      </p:sp>
      <p:sp>
        <p:nvSpPr>
          <p:cNvPr id="45" name="Rounded Rectangle 44"/>
          <p:cNvSpPr/>
          <p:nvPr/>
        </p:nvSpPr>
        <p:spPr>
          <a:xfrm>
            <a:off x="8214255" y="1669812"/>
            <a:ext cx="3070834"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6" name="Rounded Rectangle 4"/>
          <p:cNvSpPr/>
          <p:nvPr/>
        </p:nvSpPr>
        <p:spPr>
          <a:xfrm>
            <a:off x="8214255" y="1669811"/>
            <a:ext cx="3070834"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Blob</a:t>
            </a:r>
            <a:endParaRPr lang="en-US" sz="3500" dirty="0">
              <a:solidFill>
                <a:srgbClr val="000000"/>
              </a:solidFill>
            </a:endParaRPr>
          </a:p>
        </p:txBody>
      </p:sp>
      <p:sp>
        <p:nvSpPr>
          <p:cNvPr id="43" name="Rounded Rectangle 42"/>
          <p:cNvSpPr/>
          <p:nvPr/>
        </p:nvSpPr>
        <p:spPr>
          <a:xfrm>
            <a:off x="4631615" y="1669812"/>
            <a:ext cx="3070834"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4" name="Rounded Rectangle 6"/>
          <p:cNvSpPr/>
          <p:nvPr/>
        </p:nvSpPr>
        <p:spPr>
          <a:xfrm>
            <a:off x="4469238" y="1669811"/>
            <a:ext cx="3351927"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Container</a:t>
            </a:r>
            <a:endParaRPr lang="en-US" sz="3500" dirty="0">
              <a:solidFill>
                <a:srgbClr val="000000"/>
              </a:solidFill>
            </a:endParaRPr>
          </a:p>
        </p:txBody>
      </p:sp>
      <p:sp>
        <p:nvSpPr>
          <p:cNvPr id="41" name="Rounded Rectangle 40"/>
          <p:cNvSpPr/>
          <p:nvPr/>
        </p:nvSpPr>
        <p:spPr>
          <a:xfrm>
            <a:off x="931763" y="1669812"/>
            <a:ext cx="3070834"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2" name="Rounded Rectangle 8"/>
          <p:cNvSpPr/>
          <p:nvPr/>
        </p:nvSpPr>
        <p:spPr>
          <a:xfrm>
            <a:off x="931763" y="1669811"/>
            <a:ext cx="3070834"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Account</a:t>
            </a:r>
            <a:endParaRPr lang="en-US" sz="3500" dirty="0">
              <a:solidFill>
                <a:srgbClr val="000000"/>
              </a:solidFill>
            </a:endParaRPr>
          </a:p>
        </p:txBody>
      </p:sp>
      <p:sp>
        <p:nvSpPr>
          <p:cNvPr id="39" name="Rounded Rectangle 38"/>
          <p:cNvSpPr/>
          <p:nvPr/>
        </p:nvSpPr>
        <p:spPr>
          <a:xfrm>
            <a:off x="1216794" y="4490218"/>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0" name="Rounded Rectangle 10"/>
          <p:cNvSpPr/>
          <p:nvPr/>
        </p:nvSpPr>
        <p:spPr>
          <a:xfrm>
            <a:off x="1254275" y="4518332"/>
            <a:ext cx="2484076"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sally</a:t>
            </a:r>
            <a:endParaRPr lang="en-US" sz="2800" dirty="0">
              <a:solidFill>
                <a:srgbClr val="FFFFFF"/>
              </a:solidFill>
            </a:endParaRPr>
          </a:p>
        </p:txBody>
      </p:sp>
      <p:grpSp>
        <p:nvGrpSpPr>
          <p:cNvPr id="6" name="Group 8"/>
          <p:cNvGrpSpPr/>
          <p:nvPr/>
        </p:nvGrpSpPr>
        <p:grpSpPr>
          <a:xfrm>
            <a:off x="4288490" y="3826516"/>
            <a:ext cx="86356" cy="1295687"/>
            <a:chOff x="2740453" y="2156701"/>
            <a:chExt cx="64784" cy="1295687"/>
          </a:xfrm>
          <a:solidFill>
            <a:schemeClr val="accent4">
              <a:lumMod val="50000"/>
            </a:schemeClr>
          </a:solidFill>
        </p:grpSpPr>
        <p:sp>
          <p:nvSpPr>
            <p:cNvPr id="37" name="Straight Connector 11"/>
            <p:cNvSpPr/>
            <p:nvPr/>
          </p:nvSpPr>
          <p:spPr>
            <a:xfrm rot="18603934">
              <a:off x="2125002" y="2786549"/>
              <a:ext cx="1295687" cy="35991"/>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2"/>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35" name="Rounded Rectangle 34"/>
          <p:cNvSpPr/>
          <p:nvPr/>
        </p:nvSpPr>
        <p:spPr>
          <a:xfrm>
            <a:off x="4887518" y="3498613"/>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4924996" y="3526727"/>
            <a:ext cx="2484076"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pictures</a:t>
            </a:r>
            <a:endParaRPr lang="en-US" sz="2800" dirty="0">
              <a:solidFill>
                <a:srgbClr val="FFFFFF"/>
              </a:solidFill>
            </a:endParaRPr>
          </a:p>
        </p:txBody>
      </p:sp>
      <p:grpSp>
        <p:nvGrpSpPr>
          <p:cNvPr id="7" name="Group 10"/>
          <p:cNvGrpSpPr/>
          <p:nvPr/>
        </p:nvGrpSpPr>
        <p:grpSpPr>
          <a:xfrm>
            <a:off x="7304883" y="3649241"/>
            <a:ext cx="1306938" cy="49022"/>
            <a:chOff x="5003335" y="1979431"/>
            <a:chExt cx="980459" cy="49022"/>
          </a:xfrm>
          <a:solidFill>
            <a:schemeClr val="accent4">
              <a:lumMod val="50000"/>
            </a:schemeClr>
          </a:solidFill>
        </p:grpSpPr>
        <p:sp>
          <p:nvSpPr>
            <p:cNvPr id="33" name="Straight Connector 15"/>
            <p:cNvSpPr/>
            <p:nvPr/>
          </p:nvSpPr>
          <p:spPr>
            <a:xfrm rot="19293342">
              <a:off x="5003335" y="1985947"/>
              <a:ext cx="980459" cy="35991"/>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6"/>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31" name="Rounded Rectangle 30"/>
          <p:cNvSpPr/>
          <p:nvPr/>
        </p:nvSpPr>
        <p:spPr>
          <a:xfrm>
            <a:off x="8470156" y="2889013"/>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18"/>
          <p:cNvSpPr/>
          <p:nvPr/>
        </p:nvSpPr>
        <p:spPr>
          <a:xfrm>
            <a:off x="8507636" y="2917127"/>
            <a:ext cx="2484076" cy="903657"/>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IMG001.JPG</a:t>
            </a:r>
            <a:endParaRPr lang="en-US" sz="2400" dirty="0">
              <a:solidFill>
                <a:srgbClr val="FFFFFF"/>
              </a:solidFill>
            </a:endParaRPr>
          </a:p>
        </p:txBody>
      </p:sp>
      <p:grpSp>
        <p:nvGrpSpPr>
          <p:cNvPr id="8" name="Group 12"/>
          <p:cNvGrpSpPr/>
          <p:nvPr/>
        </p:nvGrpSpPr>
        <p:grpSpPr>
          <a:xfrm>
            <a:off x="7335193" y="4221885"/>
            <a:ext cx="1246322" cy="46749"/>
            <a:chOff x="5026072" y="2552069"/>
            <a:chExt cx="934985" cy="46749"/>
          </a:xfrm>
          <a:solidFill>
            <a:schemeClr val="accent4">
              <a:lumMod val="50000"/>
            </a:schemeClr>
          </a:solidFill>
        </p:grpSpPr>
        <p:sp>
          <p:nvSpPr>
            <p:cNvPr id="29" name="Straight Connector 19"/>
            <p:cNvSpPr/>
            <p:nvPr/>
          </p:nvSpPr>
          <p:spPr>
            <a:xfrm rot="2087060">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27" name="Rounded Rectangle 26"/>
          <p:cNvSpPr/>
          <p:nvPr/>
        </p:nvSpPr>
        <p:spPr>
          <a:xfrm>
            <a:off x="8470156" y="4032016"/>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2"/>
          <p:cNvSpPr/>
          <p:nvPr/>
        </p:nvSpPr>
        <p:spPr>
          <a:xfrm>
            <a:off x="8507636" y="4060130"/>
            <a:ext cx="2484076"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IMG002.JPG</a:t>
            </a:r>
            <a:endParaRPr lang="en-US" sz="2400" dirty="0">
              <a:solidFill>
                <a:srgbClr val="FFFFFF"/>
              </a:solidFill>
            </a:endParaRPr>
          </a:p>
        </p:txBody>
      </p:sp>
      <p:grpSp>
        <p:nvGrpSpPr>
          <p:cNvPr id="9" name="Group 14"/>
          <p:cNvGrpSpPr/>
          <p:nvPr/>
        </p:nvGrpSpPr>
        <p:grpSpPr>
          <a:xfrm>
            <a:off x="3548446" y="5354732"/>
            <a:ext cx="1566445" cy="58757"/>
            <a:chOff x="2185275" y="3684917"/>
            <a:chExt cx="1175140" cy="58757"/>
          </a:xfrm>
          <a:solidFill>
            <a:schemeClr val="accent4">
              <a:lumMod val="50000"/>
            </a:schemeClr>
          </a:solidFill>
        </p:grpSpPr>
        <p:sp>
          <p:nvSpPr>
            <p:cNvPr id="25" name="Straight Connector 23"/>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23" name="Rounded Rectangle 22"/>
          <p:cNvSpPr/>
          <p:nvPr/>
        </p:nvSpPr>
        <p:spPr>
          <a:xfrm>
            <a:off x="4887518" y="5318119"/>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6"/>
          <p:cNvSpPr/>
          <p:nvPr/>
        </p:nvSpPr>
        <p:spPr>
          <a:xfrm>
            <a:off x="4924996" y="5346233"/>
            <a:ext cx="2484076"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movies</a:t>
            </a:r>
            <a:endParaRPr lang="en-US" sz="2800" dirty="0">
              <a:solidFill>
                <a:srgbClr val="FFFFFF"/>
              </a:solidFill>
            </a:endParaRPr>
          </a:p>
        </p:txBody>
      </p:sp>
      <p:grpSp>
        <p:nvGrpSpPr>
          <p:cNvPr id="10" name="Group 16"/>
          <p:cNvGrpSpPr/>
          <p:nvPr/>
        </p:nvGrpSpPr>
        <p:grpSpPr>
          <a:xfrm>
            <a:off x="7446545" y="5778864"/>
            <a:ext cx="1023611" cy="38395"/>
            <a:chOff x="5109610" y="4109048"/>
            <a:chExt cx="767908" cy="38395"/>
          </a:xfrm>
          <a:solidFill>
            <a:schemeClr val="accent4">
              <a:lumMod val="50000"/>
            </a:schemeClr>
          </a:solidFill>
        </p:grpSpPr>
        <p:sp>
          <p:nvSpPr>
            <p:cNvPr id="21" name="Straight Connector 27"/>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8"/>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grpSp>
        <p:nvGrpSpPr>
          <p:cNvPr id="11" name="Group 17"/>
          <p:cNvGrpSpPr/>
          <p:nvPr/>
        </p:nvGrpSpPr>
        <p:grpSpPr>
          <a:xfrm>
            <a:off x="8470156" y="5318119"/>
            <a:ext cx="2559028" cy="959885"/>
            <a:chOff x="5877519" y="3648303"/>
            <a:chExt cx="1919771" cy="959885"/>
          </a:xfrm>
        </p:grpSpPr>
        <p:sp>
          <p:nvSpPr>
            <p:cNvPr id="19" name="Rounded Rectangle 18"/>
            <p:cNvSpPr/>
            <p:nvPr/>
          </p:nvSpPr>
          <p:spPr>
            <a:xfrm>
              <a:off x="5877519" y="364830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30"/>
            <p:cNvSpPr/>
            <p:nvPr/>
          </p:nvSpPr>
          <p:spPr>
            <a:xfrm>
              <a:off x="5905633" y="3676417"/>
              <a:ext cx="1863543" cy="903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MOV1.AVI</a:t>
              </a:r>
              <a:endParaRPr lang="en-US" sz="2400" dirty="0">
                <a:solidFill>
                  <a:srgbClr val="FFFFFF"/>
                </a:solidFill>
              </a:endParaRPr>
            </a:p>
          </p:txBody>
        </p:sp>
      </p:grpSp>
    </p:spTree>
    <p:extLst>
      <p:ext uri="{BB962C8B-B14F-4D97-AF65-F5344CB8AC3E}">
        <p14:creationId xmlns:p14="http://schemas.microsoft.com/office/powerpoint/2010/main" val="38410098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786370" y="3759706"/>
            <a:ext cx="5025893" cy="1943100"/>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4" name="Freeform 2063"/>
          <p:cNvSpPr/>
          <p:nvPr/>
        </p:nvSpPr>
        <p:spPr>
          <a:xfrm>
            <a:off x="763832" y="3659693"/>
            <a:ext cx="5043488" cy="2038350"/>
          </a:xfrm>
          <a:custGeom>
            <a:avLst/>
            <a:gdLst>
              <a:gd name="connsiteX0" fmla="*/ 4991100 w 5010150"/>
              <a:gd name="connsiteY0" fmla="*/ 2047875 h 2047875"/>
              <a:gd name="connsiteX1" fmla="*/ 0 w 5010150"/>
              <a:gd name="connsiteY1" fmla="*/ 2019300 h 2047875"/>
              <a:gd name="connsiteX2" fmla="*/ 533400 w 5010150"/>
              <a:gd name="connsiteY2" fmla="*/ 1504950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4205288 w 5010150"/>
              <a:gd name="connsiteY6" fmla="*/ 0 h 2047875"/>
              <a:gd name="connsiteX7" fmla="*/ 5010150 w 5010150"/>
              <a:gd name="connsiteY7" fmla="*/ 0 h 2047875"/>
              <a:gd name="connsiteX8" fmla="*/ 4991100 w 5010150"/>
              <a:gd name="connsiteY8" fmla="*/ 2047875 h 2047875"/>
              <a:gd name="connsiteX0" fmla="*/ 5043488 w 5043488"/>
              <a:gd name="connsiteY0" fmla="*/ 2038350 h 2038350"/>
              <a:gd name="connsiteX1" fmla="*/ 0 w 5043488"/>
              <a:gd name="connsiteY1" fmla="*/ 2019300 h 2038350"/>
              <a:gd name="connsiteX2" fmla="*/ 800100 w 5043488"/>
              <a:gd name="connsiteY2" fmla="*/ 1495425 h 2038350"/>
              <a:gd name="connsiteX3" fmla="*/ 1543050 w 5043488"/>
              <a:gd name="connsiteY3" fmla="*/ 1495425 h 2038350"/>
              <a:gd name="connsiteX4" fmla="*/ 2566987 w 5043488"/>
              <a:gd name="connsiteY4" fmla="*/ 757238 h 2038350"/>
              <a:gd name="connsiteX5" fmla="*/ 3429000 w 5043488"/>
              <a:gd name="connsiteY5" fmla="*/ 762000 h 2038350"/>
              <a:gd name="connsiteX6" fmla="*/ 4205288 w 5043488"/>
              <a:gd name="connsiteY6" fmla="*/ 0 h 2038350"/>
              <a:gd name="connsiteX7" fmla="*/ 5010150 w 5043488"/>
              <a:gd name="connsiteY7" fmla="*/ 0 h 2038350"/>
              <a:gd name="connsiteX8" fmla="*/ 5043488 w 5043488"/>
              <a:gd name="connsiteY8"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488" h="2038350">
                <a:moveTo>
                  <a:pt x="5043488" y="2038350"/>
                </a:moveTo>
                <a:lnTo>
                  <a:pt x="0" y="2019300"/>
                </a:lnTo>
                <a:lnTo>
                  <a:pt x="800100" y="1495425"/>
                </a:lnTo>
                <a:lnTo>
                  <a:pt x="1543050" y="1495425"/>
                </a:lnTo>
                <a:lnTo>
                  <a:pt x="2566987" y="757238"/>
                </a:lnTo>
                <a:lnTo>
                  <a:pt x="3429000" y="762000"/>
                </a:lnTo>
                <a:lnTo>
                  <a:pt x="4205288" y="0"/>
                </a:lnTo>
                <a:lnTo>
                  <a:pt x="5010150" y="0"/>
                </a:lnTo>
                <a:lnTo>
                  <a:pt x="5043488" y="203835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 name="Straight Connector 4"/>
          <p:cNvCxnSpPr/>
          <p:nvPr/>
        </p:nvCxnSpPr>
        <p:spPr>
          <a:xfrm>
            <a:off x="763831" y="2731007"/>
            <a:ext cx="0" cy="2962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63831" y="5693281"/>
            <a:ext cx="504843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29849" y="5762814"/>
            <a:ext cx="83837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Time</a:t>
            </a:r>
          </a:p>
        </p:txBody>
      </p:sp>
      <p:sp>
        <p:nvSpPr>
          <p:cNvPr id="9" name="TextBox 8"/>
          <p:cNvSpPr txBox="1"/>
          <p:nvPr/>
        </p:nvSpPr>
        <p:spPr>
          <a:xfrm rot="16200000">
            <a:off x="-340628" y="3837336"/>
            <a:ext cx="1473160"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Demand</a:t>
            </a:r>
          </a:p>
        </p:txBody>
      </p:sp>
      <p:sp>
        <p:nvSpPr>
          <p:cNvPr id="10" name="Freeform 9"/>
          <p:cNvSpPr/>
          <p:nvPr/>
        </p:nvSpPr>
        <p:spPr>
          <a:xfrm>
            <a:off x="771344" y="3750181"/>
            <a:ext cx="5033405"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056" name="Freeform 2055"/>
          <p:cNvSpPr/>
          <p:nvPr/>
        </p:nvSpPr>
        <p:spPr>
          <a:xfrm>
            <a:off x="6557963" y="3581400"/>
            <a:ext cx="5005388" cy="2124075"/>
          </a:xfrm>
          <a:custGeom>
            <a:avLst/>
            <a:gdLst>
              <a:gd name="connsiteX0" fmla="*/ 0 w 5005387"/>
              <a:gd name="connsiteY0" fmla="*/ 2119313 h 2124075"/>
              <a:gd name="connsiteX1" fmla="*/ 4995862 w 5005387"/>
              <a:gd name="connsiteY1" fmla="*/ 2124075 h 2124075"/>
              <a:gd name="connsiteX2" fmla="*/ 5005387 w 5005387"/>
              <a:gd name="connsiteY2" fmla="*/ 1609725 h 2124075"/>
              <a:gd name="connsiteX3" fmla="*/ 4814887 w 5005387"/>
              <a:gd name="connsiteY3" fmla="*/ 1619250 h 2124075"/>
              <a:gd name="connsiteX4" fmla="*/ 4633912 w 5005387"/>
              <a:gd name="connsiteY4" fmla="*/ 1624013 h 2124075"/>
              <a:gd name="connsiteX5" fmla="*/ 4486275 w 5005387"/>
              <a:gd name="connsiteY5" fmla="*/ 1662113 h 2124075"/>
              <a:gd name="connsiteX6" fmla="*/ 4395787 w 5005387"/>
              <a:gd name="connsiteY6" fmla="*/ 1719263 h 2124075"/>
              <a:gd name="connsiteX7" fmla="*/ 4310062 w 5005387"/>
              <a:gd name="connsiteY7" fmla="*/ 1757363 h 2124075"/>
              <a:gd name="connsiteX8" fmla="*/ 4271962 w 5005387"/>
              <a:gd name="connsiteY8" fmla="*/ 1766888 h 2124075"/>
              <a:gd name="connsiteX9" fmla="*/ 4143375 w 5005387"/>
              <a:gd name="connsiteY9" fmla="*/ 1628775 h 2124075"/>
              <a:gd name="connsiteX10" fmla="*/ 4095750 w 5005387"/>
              <a:gd name="connsiteY10" fmla="*/ 1404938 h 2124075"/>
              <a:gd name="connsiteX11" fmla="*/ 4000500 w 5005387"/>
              <a:gd name="connsiteY11" fmla="*/ 1023938 h 2124075"/>
              <a:gd name="connsiteX12" fmla="*/ 3910012 w 5005387"/>
              <a:gd name="connsiteY12" fmla="*/ 747713 h 2124075"/>
              <a:gd name="connsiteX13" fmla="*/ 3824287 w 5005387"/>
              <a:gd name="connsiteY13" fmla="*/ 552450 h 2124075"/>
              <a:gd name="connsiteX14" fmla="*/ 3733800 w 5005387"/>
              <a:gd name="connsiteY14" fmla="*/ 395288 h 2124075"/>
              <a:gd name="connsiteX15" fmla="*/ 3590925 w 5005387"/>
              <a:gd name="connsiteY15" fmla="*/ 190500 h 2124075"/>
              <a:gd name="connsiteX16" fmla="*/ 3495675 w 5005387"/>
              <a:gd name="connsiteY16" fmla="*/ 61913 h 2124075"/>
              <a:gd name="connsiteX17" fmla="*/ 3409950 w 5005387"/>
              <a:gd name="connsiteY17" fmla="*/ 0 h 2124075"/>
              <a:gd name="connsiteX18" fmla="*/ 3357562 w 5005387"/>
              <a:gd name="connsiteY18" fmla="*/ 14288 h 2124075"/>
              <a:gd name="connsiteX19" fmla="*/ 3333750 w 5005387"/>
              <a:gd name="connsiteY19" fmla="*/ 66675 h 2124075"/>
              <a:gd name="connsiteX20" fmla="*/ 3295650 w 5005387"/>
              <a:gd name="connsiteY20" fmla="*/ 328613 h 2124075"/>
              <a:gd name="connsiteX21" fmla="*/ 3281362 w 5005387"/>
              <a:gd name="connsiteY21" fmla="*/ 585788 h 2124075"/>
              <a:gd name="connsiteX22" fmla="*/ 3257550 w 5005387"/>
              <a:gd name="connsiteY22" fmla="*/ 876300 h 2124075"/>
              <a:gd name="connsiteX23" fmla="*/ 3262312 w 5005387"/>
              <a:gd name="connsiteY23" fmla="*/ 1000125 h 2124075"/>
              <a:gd name="connsiteX24" fmla="*/ 3252787 w 5005387"/>
              <a:gd name="connsiteY24" fmla="*/ 1157288 h 2124075"/>
              <a:gd name="connsiteX25" fmla="*/ 3224212 w 5005387"/>
              <a:gd name="connsiteY25" fmla="*/ 1366838 h 2124075"/>
              <a:gd name="connsiteX26" fmla="*/ 3190875 w 5005387"/>
              <a:gd name="connsiteY26" fmla="*/ 1576388 h 2124075"/>
              <a:gd name="connsiteX27" fmla="*/ 3148012 w 5005387"/>
              <a:gd name="connsiteY27" fmla="*/ 1695450 h 2124075"/>
              <a:gd name="connsiteX28" fmla="*/ 3095625 w 5005387"/>
              <a:gd name="connsiteY28" fmla="*/ 1766888 h 2124075"/>
              <a:gd name="connsiteX29" fmla="*/ 2986087 w 5005387"/>
              <a:gd name="connsiteY29" fmla="*/ 1766888 h 2124075"/>
              <a:gd name="connsiteX30" fmla="*/ 2819400 w 5005387"/>
              <a:gd name="connsiteY30" fmla="*/ 1666875 h 2124075"/>
              <a:gd name="connsiteX31" fmla="*/ 2690812 w 5005387"/>
              <a:gd name="connsiteY31" fmla="*/ 1543050 h 2124075"/>
              <a:gd name="connsiteX32" fmla="*/ 2566987 w 5005387"/>
              <a:gd name="connsiteY32" fmla="*/ 1438275 h 2124075"/>
              <a:gd name="connsiteX33" fmla="*/ 2443162 w 5005387"/>
              <a:gd name="connsiteY33" fmla="*/ 1314450 h 2124075"/>
              <a:gd name="connsiteX34" fmla="*/ 2338387 w 5005387"/>
              <a:gd name="connsiteY34" fmla="*/ 1195388 h 2124075"/>
              <a:gd name="connsiteX35" fmla="*/ 2095500 w 5005387"/>
              <a:gd name="connsiteY35" fmla="*/ 981075 h 2124075"/>
              <a:gd name="connsiteX36" fmla="*/ 1895475 w 5005387"/>
              <a:gd name="connsiteY36" fmla="*/ 871538 h 2124075"/>
              <a:gd name="connsiteX37" fmla="*/ 1790700 w 5005387"/>
              <a:gd name="connsiteY37" fmla="*/ 862013 h 2124075"/>
              <a:gd name="connsiteX38" fmla="*/ 1671637 w 5005387"/>
              <a:gd name="connsiteY38" fmla="*/ 895350 h 2124075"/>
              <a:gd name="connsiteX39" fmla="*/ 1585912 w 5005387"/>
              <a:gd name="connsiteY39" fmla="*/ 976313 h 2124075"/>
              <a:gd name="connsiteX40" fmla="*/ 1509712 w 5005387"/>
              <a:gd name="connsiteY40" fmla="*/ 1076325 h 2124075"/>
              <a:gd name="connsiteX41" fmla="*/ 1433512 w 5005387"/>
              <a:gd name="connsiteY41" fmla="*/ 1195388 h 2124075"/>
              <a:gd name="connsiteX42" fmla="*/ 1343025 w 5005387"/>
              <a:gd name="connsiteY42" fmla="*/ 1362075 h 2124075"/>
              <a:gd name="connsiteX43" fmla="*/ 1262062 w 5005387"/>
              <a:gd name="connsiteY43" fmla="*/ 1514475 h 2124075"/>
              <a:gd name="connsiteX44" fmla="*/ 1204912 w 5005387"/>
              <a:gd name="connsiteY44" fmla="*/ 1628775 h 2124075"/>
              <a:gd name="connsiteX45" fmla="*/ 1090612 w 5005387"/>
              <a:gd name="connsiteY45" fmla="*/ 1790700 h 2124075"/>
              <a:gd name="connsiteX46" fmla="*/ 962025 w 5005387"/>
              <a:gd name="connsiteY46" fmla="*/ 1881188 h 2124075"/>
              <a:gd name="connsiteX47" fmla="*/ 866775 w 5005387"/>
              <a:gd name="connsiteY47" fmla="*/ 1885950 h 2124075"/>
              <a:gd name="connsiteX48" fmla="*/ 742950 w 5005387"/>
              <a:gd name="connsiteY48" fmla="*/ 1795463 h 2124075"/>
              <a:gd name="connsiteX49" fmla="*/ 638175 w 5005387"/>
              <a:gd name="connsiteY49" fmla="*/ 1724025 h 2124075"/>
              <a:gd name="connsiteX50" fmla="*/ 547687 w 5005387"/>
              <a:gd name="connsiteY50" fmla="*/ 1619250 h 2124075"/>
              <a:gd name="connsiteX51" fmla="*/ 414337 w 5005387"/>
              <a:gd name="connsiteY51" fmla="*/ 1614488 h 2124075"/>
              <a:gd name="connsiteX52" fmla="*/ 266700 w 5005387"/>
              <a:gd name="connsiteY52" fmla="*/ 1671638 h 2124075"/>
              <a:gd name="connsiteX53" fmla="*/ 147637 w 5005387"/>
              <a:gd name="connsiteY53" fmla="*/ 1847850 h 2124075"/>
              <a:gd name="connsiteX54" fmla="*/ 95250 w 5005387"/>
              <a:gd name="connsiteY54" fmla="*/ 1943100 h 2124075"/>
              <a:gd name="connsiteX55" fmla="*/ 0 w 5005387"/>
              <a:gd name="connsiteY55" fmla="*/ 2119313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05387" h="2124075">
                <a:moveTo>
                  <a:pt x="0" y="2119313"/>
                </a:moveTo>
                <a:lnTo>
                  <a:pt x="4995862" y="2124075"/>
                </a:lnTo>
                <a:lnTo>
                  <a:pt x="5005387" y="1609725"/>
                </a:lnTo>
                <a:lnTo>
                  <a:pt x="4814887" y="1619250"/>
                </a:lnTo>
                <a:lnTo>
                  <a:pt x="4633912" y="1624013"/>
                </a:lnTo>
                <a:lnTo>
                  <a:pt x="4486275" y="1662113"/>
                </a:lnTo>
                <a:lnTo>
                  <a:pt x="4395787" y="1719263"/>
                </a:lnTo>
                <a:lnTo>
                  <a:pt x="4310062" y="1757363"/>
                </a:lnTo>
                <a:lnTo>
                  <a:pt x="4271962" y="1766888"/>
                </a:lnTo>
                <a:lnTo>
                  <a:pt x="4143375" y="1628775"/>
                </a:lnTo>
                <a:lnTo>
                  <a:pt x="4095750" y="1404938"/>
                </a:lnTo>
                <a:lnTo>
                  <a:pt x="4000500" y="1023938"/>
                </a:lnTo>
                <a:lnTo>
                  <a:pt x="3910012" y="747713"/>
                </a:lnTo>
                <a:lnTo>
                  <a:pt x="3824287" y="552450"/>
                </a:lnTo>
                <a:lnTo>
                  <a:pt x="3733800" y="395288"/>
                </a:lnTo>
                <a:lnTo>
                  <a:pt x="3590925" y="190500"/>
                </a:lnTo>
                <a:lnTo>
                  <a:pt x="3495675" y="61913"/>
                </a:lnTo>
                <a:lnTo>
                  <a:pt x="3409950" y="0"/>
                </a:lnTo>
                <a:lnTo>
                  <a:pt x="3357562" y="14288"/>
                </a:lnTo>
                <a:lnTo>
                  <a:pt x="3333750" y="66675"/>
                </a:lnTo>
                <a:lnTo>
                  <a:pt x="3295650" y="328613"/>
                </a:lnTo>
                <a:lnTo>
                  <a:pt x="3281362" y="585788"/>
                </a:lnTo>
                <a:lnTo>
                  <a:pt x="3257550" y="876300"/>
                </a:lnTo>
                <a:lnTo>
                  <a:pt x="3262312" y="1000125"/>
                </a:lnTo>
                <a:lnTo>
                  <a:pt x="3252787" y="1157288"/>
                </a:lnTo>
                <a:lnTo>
                  <a:pt x="3224212" y="1366838"/>
                </a:lnTo>
                <a:lnTo>
                  <a:pt x="3190875" y="1576388"/>
                </a:lnTo>
                <a:lnTo>
                  <a:pt x="3148012" y="1695450"/>
                </a:lnTo>
                <a:lnTo>
                  <a:pt x="3095625" y="1766888"/>
                </a:lnTo>
                <a:lnTo>
                  <a:pt x="2986087" y="1766888"/>
                </a:lnTo>
                <a:lnTo>
                  <a:pt x="2819400" y="1666875"/>
                </a:lnTo>
                <a:lnTo>
                  <a:pt x="2690812" y="1543050"/>
                </a:lnTo>
                <a:lnTo>
                  <a:pt x="2566987" y="1438275"/>
                </a:lnTo>
                <a:lnTo>
                  <a:pt x="2443162" y="1314450"/>
                </a:lnTo>
                <a:lnTo>
                  <a:pt x="2338387" y="1195388"/>
                </a:lnTo>
                <a:lnTo>
                  <a:pt x="2095500" y="981075"/>
                </a:lnTo>
                <a:lnTo>
                  <a:pt x="1895475" y="871538"/>
                </a:lnTo>
                <a:lnTo>
                  <a:pt x="1790700" y="862013"/>
                </a:lnTo>
                <a:lnTo>
                  <a:pt x="1671637" y="895350"/>
                </a:lnTo>
                <a:lnTo>
                  <a:pt x="1585912" y="976313"/>
                </a:lnTo>
                <a:lnTo>
                  <a:pt x="1509712" y="1076325"/>
                </a:lnTo>
                <a:lnTo>
                  <a:pt x="1433512" y="1195388"/>
                </a:lnTo>
                <a:lnTo>
                  <a:pt x="1343025" y="1362075"/>
                </a:lnTo>
                <a:lnTo>
                  <a:pt x="1262062" y="1514475"/>
                </a:lnTo>
                <a:lnTo>
                  <a:pt x="1204912" y="1628775"/>
                </a:lnTo>
                <a:lnTo>
                  <a:pt x="1090612" y="1790700"/>
                </a:lnTo>
                <a:lnTo>
                  <a:pt x="962025" y="1881188"/>
                </a:lnTo>
                <a:lnTo>
                  <a:pt x="866775" y="1885950"/>
                </a:lnTo>
                <a:lnTo>
                  <a:pt x="742950" y="1795463"/>
                </a:lnTo>
                <a:lnTo>
                  <a:pt x="638175" y="1724025"/>
                </a:lnTo>
                <a:lnTo>
                  <a:pt x="547687" y="1619250"/>
                </a:lnTo>
                <a:lnTo>
                  <a:pt x="414337" y="1614488"/>
                </a:lnTo>
                <a:lnTo>
                  <a:pt x="266700" y="1671638"/>
                </a:lnTo>
                <a:lnTo>
                  <a:pt x="147637" y="1847850"/>
                </a:lnTo>
                <a:lnTo>
                  <a:pt x="95250" y="1943100"/>
                </a:lnTo>
                <a:lnTo>
                  <a:pt x="0" y="2119313"/>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53" name="Freeform 2052"/>
          <p:cNvSpPr/>
          <p:nvPr/>
        </p:nvSpPr>
        <p:spPr>
          <a:xfrm>
            <a:off x="9832975" y="3571875"/>
            <a:ext cx="1724026" cy="1955800"/>
          </a:xfrm>
          <a:custGeom>
            <a:avLst/>
            <a:gdLst>
              <a:gd name="connsiteX0" fmla="*/ 0 w 1724025"/>
              <a:gd name="connsiteY0" fmla="*/ 673100 h 1955800"/>
              <a:gd name="connsiteX1" fmla="*/ 0 w 1724025"/>
              <a:gd name="connsiteY1" fmla="*/ 673100 h 1955800"/>
              <a:gd name="connsiteX2" fmla="*/ 31750 w 1724025"/>
              <a:gd name="connsiteY2" fmla="*/ 282575 h 1955800"/>
              <a:gd name="connsiteX3" fmla="*/ 63500 w 1724025"/>
              <a:gd name="connsiteY3" fmla="*/ 88900 h 1955800"/>
              <a:gd name="connsiteX4" fmla="*/ 104775 w 1724025"/>
              <a:gd name="connsiteY4" fmla="*/ 9525 h 1955800"/>
              <a:gd name="connsiteX5" fmla="*/ 139700 w 1724025"/>
              <a:gd name="connsiteY5" fmla="*/ 0 h 1955800"/>
              <a:gd name="connsiteX6" fmla="*/ 190500 w 1724025"/>
              <a:gd name="connsiteY6" fmla="*/ 31750 h 1955800"/>
              <a:gd name="connsiteX7" fmla="*/ 273050 w 1724025"/>
              <a:gd name="connsiteY7" fmla="*/ 130175 h 1955800"/>
              <a:gd name="connsiteX8" fmla="*/ 349250 w 1724025"/>
              <a:gd name="connsiteY8" fmla="*/ 234950 h 1955800"/>
              <a:gd name="connsiteX9" fmla="*/ 425450 w 1724025"/>
              <a:gd name="connsiteY9" fmla="*/ 349250 h 1955800"/>
              <a:gd name="connsiteX10" fmla="*/ 495300 w 1724025"/>
              <a:gd name="connsiteY10" fmla="*/ 454025 h 1955800"/>
              <a:gd name="connsiteX11" fmla="*/ 555625 w 1724025"/>
              <a:gd name="connsiteY11" fmla="*/ 571500 h 1955800"/>
              <a:gd name="connsiteX12" fmla="*/ 590550 w 1724025"/>
              <a:gd name="connsiteY12" fmla="*/ 660400 h 1955800"/>
              <a:gd name="connsiteX13" fmla="*/ 647700 w 1724025"/>
              <a:gd name="connsiteY13" fmla="*/ 796925 h 1955800"/>
              <a:gd name="connsiteX14" fmla="*/ 711200 w 1724025"/>
              <a:gd name="connsiteY14" fmla="*/ 974725 h 1955800"/>
              <a:gd name="connsiteX15" fmla="*/ 755650 w 1724025"/>
              <a:gd name="connsiteY15" fmla="*/ 1136650 h 1955800"/>
              <a:gd name="connsiteX16" fmla="*/ 806450 w 1724025"/>
              <a:gd name="connsiteY16" fmla="*/ 1333500 h 1955800"/>
              <a:gd name="connsiteX17" fmla="*/ 835025 w 1724025"/>
              <a:gd name="connsiteY17" fmla="*/ 1466850 h 1955800"/>
              <a:gd name="connsiteX18" fmla="*/ 869950 w 1724025"/>
              <a:gd name="connsiteY18" fmla="*/ 1600200 h 1955800"/>
              <a:gd name="connsiteX19" fmla="*/ 923925 w 1724025"/>
              <a:gd name="connsiteY19" fmla="*/ 1733550 h 1955800"/>
              <a:gd name="connsiteX20" fmla="*/ 962025 w 1724025"/>
              <a:gd name="connsiteY20" fmla="*/ 1768475 h 1955800"/>
              <a:gd name="connsiteX21" fmla="*/ 1025525 w 1724025"/>
              <a:gd name="connsiteY21" fmla="*/ 1781175 h 1955800"/>
              <a:gd name="connsiteX22" fmla="*/ 1117600 w 1724025"/>
              <a:gd name="connsiteY22" fmla="*/ 1736725 h 1955800"/>
              <a:gd name="connsiteX23" fmla="*/ 1222375 w 1724025"/>
              <a:gd name="connsiteY23" fmla="*/ 1666875 h 1955800"/>
              <a:gd name="connsiteX24" fmla="*/ 1336675 w 1724025"/>
              <a:gd name="connsiteY24" fmla="*/ 1641475 h 1955800"/>
              <a:gd name="connsiteX25" fmla="*/ 1463675 w 1724025"/>
              <a:gd name="connsiteY25" fmla="*/ 1622425 h 1955800"/>
              <a:gd name="connsiteX26" fmla="*/ 1631950 w 1724025"/>
              <a:gd name="connsiteY26" fmla="*/ 1616075 h 1955800"/>
              <a:gd name="connsiteX27" fmla="*/ 1720850 w 1724025"/>
              <a:gd name="connsiteY27" fmla="*/ 1609725 h 1955800"/>
              <a:gd name="connsiteX28" fmla="*/ 1724025 w 1724025"/>
              <a:gd name="connsiteY28" fmla="*/ 1730375 h 1955800"/>
              <a:gd name="connsiteX29" fmla="*/ 1581150 w 1724025"/>
              <a:gd name="connsiteY29" fmla="*/ 1727200 h 1955800"/>
              <a:gd name="connsiteX30" fmla="*/ 1400175 w 1724025"/>
              <a:gd name="connsiteY30" fmla="*/ 1720850 h 1955800"/>
              <a:gd name="connsiteX31" fmla="*/ 1279525 w 1724025"/>
              <a:gd name="connsiteY31" fmla="*/ 1743075 h 1955800"/>
              <a:gd name="connsiteX32" fmla="*/ 1165225 w 1724025"/>
              <a:gd name="connsiteY32" fmla="*/ 1774825 h 1955800"/>
              <a:gd name="connsiteX33" fmla="*/ 1082675 w 1724025"/>
              <a:gd name="connsiteY33" fmla="*/ 1828800 h 1955800"/>
              <a:gd name="connsiteX34" fmla="*/ 1000125 w 1724025"/>
              <a:gd name="connsiteY34" fmla="*/ 1901825 h 1955800"/>
              <a:gd name="connsiteX35" fmla="*/ 911225 w 1724025"/>
              <a:gd name="connsiteY35" fmla="*/ 1933575 h 1955800"/>
              <a:gd name="connsiteX36" fmla="*/ 889000 w 1724025"/>
              <a:gd name="connsiteY36" fmla="*/ 1955800 h 1955800"/>
              <a:gd name="connsiteX37" fmla="*/ 796925 w 1724025"/>
              <a:gd name="connsiteY37" fmla="*/ 1949450 h 1955800"/>
              <a:gd name="connsiteX38" fmla="*/ 733425 w 1724025"/>
              <a:gd name="connsiteY38" fmla="*/ 1885950 h 1955800"/>
              <a:gd name="connsiteX39" fmla="*/ 695325 w 1724025"/>
              <a:gd name="connsiteY39" fmla="*/ 1743075 h 1955800"/>
              <a:gd name="connsiteX40" fmla="*/ 654050 w 1724025"/>
              <a:gd name="connsiteY40" fmla="*/ 1543050 h 1955800"/>
              <a:gd name="connsiteX41" fmla="*/ 619125 w 1724025"/>
              <a:gd name="connsiteY41" fmla="*/ 1355725 h 1955800"/>
              <a:gd name="connsiteX42" fmla="*/ 593725 w 1724025"/>
              <a:gd name="connsiteY42" fmla="*/ 1206500 h 1955800"/>
              <a:gd name="connsiteX43" fmla="*/ 558800 w 1724025"/>
              <a:gd name="connsiteY43" fmla="*/ 1082675 h 1955800"/>
              <a:gd name="connsiteX44" fmla="*/ 523875 w 1724025"/>
              <a:gd name="connsiteY44" fmla="*/ 952500 h 1955800"/>
              <a:gd name="connsiteX45" fmla="*/ 460375 w 1724025"/>
              <a:gd name="connsiteY45" fmla="*/ 781050 h 1955800"/>
              <a:gd name="connsiteX46" fmla="*/ 393700 w 1724025"/>
              <a:gd name="connsiteY46" fmla="*/ 561975 h 1955800"/>
              <a:gd name="connsiteX47" fmla="*/ 320675 w 1724025"/>
              <a:gd name="connsiteY47" fmla="*/ 374650 h 1955800"/>
              <a:gd name="connsiteX48" fmla="*/ 244475 w 1724025"/>
              <a:gd name="connsiteY48" fmla="*/ 244475 h 1955800"/>
              <a:gd name="connsiteX49" fmla="*/ 206375 w 1724025"/>
              <a:gd name="connsiteY49" fmla="*/ 196850 h 1955800"/>
              <a:gd name="connsiteX50" fmla="*/ 165100 w 1724025"/>
              <a:gd name="connsiteY50" fmla="*/ 193675 h 1955800"/>
              <a:gd name="connsiteX51" fmla="*/ 123825 w 1724025"/>
              <a:gd name="connsiteY51" fmla="*/ 222250 h 1955800"/>
              <a:gd name="connsiteX52" fmla="*/ 95250 w 1724025"/>
              <a:gd name="connsiteY52" fmla="*/ 285750 h 1955800"/>
              <a:gd name="connsiteX53" fmla="*/ 60325 w 1724025"/>
              <a:gd name="connsiteY53" fmla="*/ 390525 h 1955800"/>
              <a:gd name="connsiteX54" fmla="*/ 41275 w 1724025"/>
              <a:gd name="connsiteY54" fmla="*/ 469900 h 1955800"/>
              <a:gd name="connsiteX55" fmla="*/ 28575 w 1724025"/>
              <a:gd name="connsiteY55" fmla="*/ 581025 h 1955800"/>
              <a:gd name="connsiteX56" fmla="*/ 0 w 1724025"/>
              <a:gd name="connsiteY56" fmla="*/ 6731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24025" h="1955800">
                <a:moveTo>
                  <a:pt x="0" y="673100"/>
                </a:moveTo>
                <a:lnTo>
                  <a:pt x="0" y="673100"/>
                </a:lnTo>
                <a:lnTo>
                  <a:pt x="31750" y="282575"/>
                </a:lnTo>
                <a:lnTo>
                  <a:pt x="63500" y="88900"/>
                </a:lnTo>
                <a:lnTo>
                  <a:pt x="104775" y="9525"/>
                </a:lnTo>
                <a:lnTo>
                  <a:pt x="139700" y="0"/>
                </a:lnTo>
                <a:lnTo>
                  <a:pt x="190500" y="31750"/>
                </a:lnTo>
                <a:lnTo>
                  <a:pt x="273050" y="130175"/>
                </a:lnTo>
                <a:lnTo>
                  <a:pt x="349250" y="234950"/>
                </a:lnTo>
                <a:lnTo>
                  <a:pt x="425450" y="349250"/>
                </a:lnTo>
                <a:lnTo>
                  <a:pt x="495300" y="454025"/>
                </a:lnTo>
                <a:lnTo>
                  <a:pt x="555625" y="571500"/>
                </a:lnTo>
                <a:lnTo>
                  <a:pt x="590550" y="660400"/>
                </a:lnTo>
                <a:lnTo>
                  <a:pt x="647700" y="796925"/>
                </a:lnTo>
                <a:lnTo>
                  <a:pt x="711200" y="974725"/>
                </a:lnTo>
                <a:lnTo>
                  <a:pt x="755650" y="1136650"/>
                </a:lnTo>
                <a:lnTo>
                  <a:pt x="806450" y="1333500"/>
                </a:lnTo>
                <a:lnTo>
                  <a:pt x="835025" y="1466850"/>
                </a:lnTo>
                <a:lnTo>
                  <a:pt x="869950" y="1600200"/>
                </a:lnTo>
                <a:lnTo>
                  <a:pt x="923925" y="1733550"/>
                </a:lnTo>
                <a:lnTo>
                  <a:pt x="962025" y="1768475"/>
                </a:lnTo>
                <a:lnTo>
                  <a:pt x="1025525" y="1781175"/>
                </a:lnTo>
                <a:lnTo>
                  <a:pt x="1117600" y="1736725"/>
                </a:lnTo>
                <a:lnTo>
                  <a:pt x="1222375" y="1666875"/>
                </a:lnTo>
                <a:lnTo>
                  <a:pt x="1336675" y="1641475"/>
                </a:lnTo>
                <a:lnTo>
                  <a:pt x="1463675" y="1622425"/>
                </a:lnTo>
                <a:lnTo>
                  <a:pt x="1631950" y="1616075"/>
                </a:lnTo>
                <a:lnTo>
                  <a:pt x="1720850" y="1609725"/>
                </a:lnTo>
                <a:cubicBezTo>
                  <a:pt x="1721908" y="1649942"/>
                  <a:pt x="1722967" y="1690158"/>
                  <a:pt x="1724025" y="1730375"/>
                </a:cubicBezTo>
                <a:lnTo>
                  <a:pt x="1581150" y="1727200"/>
                </a:lnTo>
                <a:lnTo>
                  <a:pt x="1400175" y="1720850"/>
                </a:lnTo>
                <a:lnTo>
                  <a:pt x="1279525" y="1743075"/>
                </a:lnTo>
                <a:lnTo>
                  <a:pt x="1165225" y="1774825"/>
                </a:lnTo>
                <a:lnTo>
                  <a:pt x="1082675" y="1828800"/>
                </a:lnTo>
                <a:lnTo>
                  <a:pt x="1000125" y="1901825"/>
                </a:lnTo>
                <a:lnTo>
                  <a:pt x="911225" y="1933575"/>
                </a:lnTo>
                <a:lnTo>
                  <a:pt x="889000" y="1955800"/>
                </a:lnTo>
                <a:lnTo>
                  <a:pt x="796925" y="1949450"/>
                </a:lnTo>
                <a:lnTo>
                  <a:pt x="733425" y="1885950"/>
                </a:lnTo>
                <a:lnTo>
                  <a:pt x="695325" y="1743075"/>
                </a:lnTo>
                <a:lnTo>
                  <a:pt x="654050" y="1543050"/>
                </a:lnTo>
                <a:lnTo>
                  <a:pt x="619125" y="1355725"/>
                </a:lnTo>
                <a:lnTo>
                  <a:pt x="593725" y="1206500"/>
                </a:lnTo>
                <a:lnTo>
                  <a:pt x="558800" y="1082675"/>
                </a:lnTo>
                <a:lnTo>
                  <a:pt x="523875" y="952500"/>
                </a:lnTo>
                <a:lnTo>
                  <a:pt x="460375" y="781050"/>
                </a:lnTo>
                <a:lnTo>
                  <a:pt x="393700" y="561975"/>
                </a:lnTo>
                <a:lnTo>
                  <a:pt x="320675" y="374650"/>
                </a:lnTo>
                <a:lnTo>
                  <a:pt x="244475" y="244475"/>
                </a:lnTo>
                <a:lnTo>
                  <a:pt x="206375" y="196850"/>
                </a:lnTo>
                <a:lnTo>
                  <a:pt x="165100" y="193675"/>
                </a:lnTo>
                <a:lnTo>
                  <a:pt x="123825" y="222250"/>
                </a:lnTo>
                <a:lnTo>
                  <a:pt x="95250" y="285750"/>
                </a:lnTo>
                <a:lnTo>
                  <a:pt x="60325" y="390525"/>
                </a:lnTo>
                <a:lnTo>
                  <a:pt x="41275" y="469900"/>
                </a:lnTo>
                <a:lnTo>
                  <a:pt x="28575" y="581025"/>
                </a:lnTo>
                <a:lnTo>
                  <a:pt x="0" y="6731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Freeform 21"/>
          <p:cNvSpPr/>
          <p:nvPr/>
        </p:nvSpPr>
        <p:spPr>
          <a:xfrm>
            <a:off x="9683751" y="4664075"/>
            <a:ext cx="101600" cy="615950"/>
          </a:xfrm>
          <a:custGeom>
            <a:avLst/>
            <a:gdLst>
              <a:gd name="connsiteX0" fmla="*/ 0 w 101600"/>
              <a:gd name="connsiteY0" fmla="*/ 615950 h 615950"/>
              <a:gd name="connsiteX1" fmla="*/ 0 w 101600"/>
              <a:gd name="connsiteY1" fmla="*/ 615950 h 615950"/>
              <a:gd name="connsiteX2" fmla="*/ 53975 w 101600"/>
              <a:gd name="connsiteY2" fmla="*/ 250825 h 615950"/>
              <a:gd name="connsiteX3" fmla="*/ 101600 w 101600"/>
              <a:gd name="connsiteY3" fmla="*/ 0 h 615950"/>
              <a:gd name="connsiteX4" fmla="*/ 95250 w 101600"/>
              <a:gd name="connsiteY4" fmla="*/ 206375 h 615950"/>
              <a:gd name="connsiteX5" fmla="*/ 82550 w 101600"/>
              <a:gd name="connsiteY5" fmla="*/ 384175 h 615950"/>
              <a:gd name="connsiteX6" fmla="*/ 44450 w 101600"/>
              <a:gd name="connsiteY6" fmla="*/ 539750 h 615950"/>
              <a:gd name="connsiteX7" fmla="*/ 0 w 101600"/>
              <a:gd name="connsiteY7"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615950">
                <a:moveTo>
                  <a:pt x="0" y="615950"/>
                </a:moveTo>
                <a:lnTo>
                  <a:pt x="0" y="615950"/>
                </a:lnTo>
                <a:lnTo>
                  <a:pt x="53975" y="250825"/>
                </a:lnTo>
                <a:lnTo>
                  <a:pt x="101600" y="0"/>
                </a:lnTo>
                <a:lnTo>
                  <a:pt x="95250" y="206375"/>
                </a:lnTo>
                <a:lnTo>
                  <a:pt x="82550" y="384175"/>
                </a:lnTo>
                <a:lnTo>
                  <a:pt x="44450" y="539750"/>
                </a:lnTo>
                <a:lnTo>
                  <a:pt x="0" y="615950"/>
                </a:lnTo>
                <a:close/>
              </a:path>
            </a:pathLst>
          </a:custGeom>
          <a:solidFill>
            <a:srgbClr val="FF0000"/>
          </a:solidFill>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Freeform 20"/>
          <p:cNvSpPr/>
          <p:nvPr/>
        </p:nvSpPr>
        <p:spPr>
          <a:xfrm>
            <a:off x="7975602" y="4441825"/>
            <a:ext cx="1695450" cy="1136650"/>
          </a:xfrm>
          <a:custGeom>
            <a:avLst/>
            <a:gdLst>
              <a:gd name="connsiteX0" fmla="*/ 0 w 1695450"/>
              <a:gd name="connsiteY0" fmla="*/ 371475 h 1136650"/>
              <a:gd name="connsiteX1" fmla="*/ 82550 w 1695450"/>
              <a:gd name="connsiteY1" fmla="*/ 222250 h 1136650"/>
              <a:gd name="connsiteX2" fmla="*/ 212725 w 1695450"/>
              <a:gd name="connsiteY2" fmla="*/ 92075 h 1136650"/>
              <a:gd name="connsiteX3" fmla="*/ 244475 w 1695450"/>
              <a:gd name="connsiteY3" fmla="*/ 69850 h 1136650"/>
              <a:gd name="connsiteX4" fmla="*/ 327025 w 1695450"/>
              <a:gd name="connsiteY4" fmla="*/ 25400 h 1136650"/>
              <a:gd name="connsiteX5" fmla="*/ 412750 w 1695450"/>
              <a:gd name="connsiteY5" fmla="*/ 0 h 1136650"/>
              <a:gd name="connsiteX6" fmla="*/ 469900 w 1695450"/>
              <a:gd name="connsiteY6" fmla="*/ 0 h 1136650"/>
              <a:gd name="connsiteX7" fmla="*/ 590550 w 1695450"/>
              <a:gd name="connsiteY7" fmla="*/ 38100 h 1136650"/>
              <a:gd name="connsiteX8" fmla="*/ 708025 w 1695450"/>
              <a:gd name="connsiteY8" fmla="*/ 136525 h 1136650"/>
              <a:gd name="connsiteX9" fmla="*/ 847725 w 1695450"/>
              <a:gd name="connsiteY9" fmla="*/ 257175 h 1136650"/>
              <a:gd name="connsiteX10" fmla="*/ 1009650 w 1695450"/>
              <a:gd name="connsiteY10" fmla="*/ 409575 h 1136650"/>
              <a:gd name="connsiteX11" fmla="*/ 1139825 w 1695450"/>
              <a:gd name="connsiteY11" fmla="*/ 542925 h 1136650"/>
              <a:gd name="connsiteX12" fmla="*/ 1327150 w 1695450"/>
              <a:gd name="connsiteY12" fmla="*/ 723900 h 1136650"/>
              <a:gd name="connsiteX13" fmla="*/ 1473200 w 1695450"/>
              <a:gd name="connsiteY13" fmla="*/ 844550 h 1136650"/>
              <a:gd name="connsiteX14" fmla="*/ 1568450 w 1695450"/>
              <a:gd name="connsiteY14" fmla="*/ 889000 h 1136650"/>
              <a:gd name="connsiteX15" fmla="*/ 1660525 w 1695450"/>
              <a:gd name="connsiteY15" fmla="*/ 901700 h 1136650"/>
              <a:gd name="connsiteX16" fmla="*/ 1660525 w 1695450"/>
              <a:gd name="connsiteY16" fmla="*/ 901700 h 1136650"/>
              <a:gd name="connsiteX17" fmla="*/ 1695450 w 1695450"/>
              <a:gd name="connsiteY17" fmla="*/ 892175 h 1136650"/>
              <a:gd name="connsiteX18" fmla="*/ 1644650 w 1695450"/>
              <a:gd name="connsiteY18" fmla="*/ 1047750 h 1136650"/>
              <a:gd name="connsiteX19" fmla="*/ 1606550 w 1695450"/>
              <a:gd name="connsiteY19" fmla="*/ 1108075 h 1136650"/>
              <a:gd name="connsiteX20" fmla="*/ 1565275 w 1695450"/>
              <a:gd name="connsiteY20" fmla="*/ 1127125 h 1136650"/>
              <a:gd name="connsiteX21" fmla="*/ 1543050 w 1695450"/>
              <a:gd name="connsiteY21" fmla="*/ 1136650 h 1136650"/>
              <a:gd name="connsiteX22" fmla="*/ 1482725 w 1695450"/>
              <a:gd name="connsiteY22" fmla="*/ 1101725 h 1136650"/>
              <a:gd name="connsiteX23" fmla="*/ 1422400 w 1695450"/>
              <a:gd name="connsiteY23" fmla="*/ 1006475 h 1136650"/>
              <a:gd name="connsiteX24" fmla="*/ 1390650 w 1695450"/>
              <a:gd name="connsiteY24" fmla="*/ 923925 h 1136650"/>
              <a:gd name="connsiteX25" fmla="*/ 1330325 w 1695450"/>
              <a:gd name="connsiteY25" fmla="*/ 831850 h 1136650"/>
              <a:gd name="connsiteX26" fmla="*/ 1254125 w 1695450"/>
              <a:gd name="connsiteY26" fmla="*/ 755650 h 1136650"/>
              <a:gd name="connsiteX27" fmla="*/ 1146175 w 1695450"/>
              <a:gd name="connsiteY27" fmla="*/ 654050 h 1136650"/>
              <a:gd name="connsiteX28" fmla="*/ 1060450 w 1695450"/>
              <a:gd name="connsiteY28" fmla="*/ 568325 h 1136650"/>
              <a:gd name="connsiteX29" fmla="*/ 974725 w 1695450"/>
              <a:gd name="connsiteY29" fmla="*/ 485775 h 1136650"/>
              <a:gd name="connsiteX30" fmla="*/ 914400 w 1695450"/>
              <a:gd name="connsiteY30" fmla="*/ 425450 h 1136650"/>
              <a:gd name="connsiteX31" fmla="*/ 847725 w 1695450"/>
              <a:gd name="connsiteY31" fmla="*/ 358775 h 1136650"/>
              <a:gd name="connsiteX32" fmla="*/ 796925 w 1695450"/>
              <a:gd name="connsiteY32" fmla="*/ 311150 h 1136650"/>
              <a:gd name="connsiteX33" fmla="*/ 736600 w 1695450"/>
              <a:gd name="connsiteY33" fmla="*/ 260350 h 1136650"/>
              <a:gd name="connsiteX34" fmla="*/ 654050 w 1695450"/>
              <a:gd name="connsiteY34" fmla="*/ 203200 h 1136650"/>
              <a:gd name="connsiteX35" fmla="*/ 584200 w 1695450"/>
              <a:gd name="connsiteY35" fmla="*/ 161925 h 1136650"/>
              <a:gd name="connsiteX36" fmla="*/ 473075 w 1695450"/>
              <a:gd name="connsiteY36" fmla="*/ 127000 h 1136650"/>
              <a:gd name="connsiteX37" fmla="*/ 412750 w 1695450"/>
              <a:gd name="connsiteY37" fmla="*/ 117475 h 1136650"/>
              <a:gd name="connsiteX38" fmla="*/ 355600 w 1695450"/>
              <a:gd name="connsiteY38" fmla="*/ 127000 h 1136650"/>
              <a:gd name="connsiteX39" fmla="*/ 292100 w 1695450"/>
              <a:gd name="connsiteY39" fmla="*/ 149225 h 1136650"/>
              <a:gd name="connsiteX40" fmla="*/ 225425 w 1695450"/>
              <a:gd name="connsiteY40" fmla="*/ 180975 h 1136650"/>
              <a:gd name="connsiteX41" fmla="*/ 161925 w 1695450"/>
              <a:gd name="connsiteY41" fmla="*/ 231775 h 1136650"/>
              <a:gd name="connsiteX42" fmla="*/ 76200 w 1695450"/>
              <a:gd name="connsiteY42" fmla="*/ 314325 h 1136650"/>
              <a:gd name="connsiteX43" fmla="*/ 0 w 1695450"/>
              <a:gd name="connsiteY43" fmla="*/ 37147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5450" h="1136650">
                <a:moveTo>
                  <a:pt x="0" y="371475"/>
                </a:moveTo>
                <a:lnTo>
                  <a:pt x="82550" y="222250"/>
                </a:lnTo>
                <a:lnTo>
                  <a:pt x="212725" y="92075"/>
                </a:lnTo>
                <a:lnTo>
                  <a:pt x="244475" y="69850"/>
                </a:lnTo>
                <a:lnTo>
                  <a:pt x="327025" y="25400"/>
                </a:lnTo>
                <a:lnTo>
                  <a:pt x="412750" y="0"/>
                </a:lnTo>
                <a:lnTo>
                  <a:pt x="469900" y="0"/>
                </a:lnTo>
                <a:lnTo>
                  <a:pt x="590550" y="38100"/>
                </a:lnTo>
                <a:lnTo>
                  <a:pt x="708025" y="136525"/>
                </a:lnTo>
                <a:lnTo>
                  <a:pt x="847725" y="257175"/>
                </a:lnTo>
                <a:lnTo>
                  <a:pt x="1009650" y="409575"/>
                </a:lnTo>
                <a:lnTo>
                  <a:pt x="1139825" y="542925"/>
                </a:lnTo>
                <a:lnTo>
                  <a:pt x="1327150" y="723900"/>
                </a:lnTo>
                <a:lnTo>
                  <a:pt x="1473200" y="844550"/>
                </a:lnTo>
                <a:lnTo>
                  <a:pt x="1568450" y="889000"/>
                </a:lnTo>
                <a:lnTo>
                  <a:pt x="1660525" y="901700"/>
                </a:lnTo>
                <a:lnTo>
                  <a:pt x="1660525" y="901700"/>
                </a:lnTo>
                <a:lnTo>
                  <a:pt x="1695450" y="892175"/>
                </a:lnTo>
                <a:lnTo>
                  <a:pt x="1644650" y="1047750"/>
                </a:lnTo>
                <a:lnTo>
                  <a:pt x="1606550" y="1108075"/>
                </a:lnTo>
                <a:lnTo>
                  <a:pt x="1565275" y="1127125"/>
                </a:lnTo>
                <a:lnTo>
                  <a:pt x="1543050" y="1136650"/>
                </a:lnTo>
                <a:lnTo>
                  <a:pt x="1482725" y="1101725"/>
                </a:lnTo>
                <a:lnTo>
                  <a:pt x="1422400" y="1006475"/>
                </a:lnTo>
                <a:lnTo>
                  <a:pt x="1390650" y="923925"/>
                </a:lnTo>
                <a:lnTo>
                  <a:pt x="1330325" y="831850"/>
                </a:lnTo>
                <a:lnTo>
                  <a:pt x="1254125" y="755650"/>
                </a:lnTo>
                <a:lnTo>
                  <a:pt x="1146175" y="654050"/>
                </a:lnTo>
                <a:lnTo>
                  <a:pt x="1060450" y="568325"/>
                </a:lnTo>
                <a:lnTo>
                  <a:pt x="974725" y="485775"/>
                </a:lnTo>
                <a:lnTo>
                  <a:pt x="914400" y="425450"/>
                </a:lnTo>
                <a:lnTo>
                  <a:pt x="847725" y="358775"/>
                </a:lnTo>
                <a:lnTo>
                  <a:pt x="796925" y="311150"/>
                </a:lnTo>
                <a:lnTo>
                  <a:pt x="736600" y="260350"/>
                </a:lnTo>
                <a:lnTo>
                  <a:pt x="654050" y="203200"/>
                </a:lnTo>
                <a:lnTo>
                  <a:pt x="584200" y="161925"/>
                </a:lnTo>
                <a:lnTo>
                  <a:pt x="473075" y="127000"/>
                </a:lnTo>
                <a:lnTo>
                  <a:pt x="412750" y="117475"/>
                </a:lnTo>
                <a:lnTo>
                  <a:pt x="355600" y="127000"/>
                </a:lnTo>
                <a:lnTo>
                  <a:pt x="292100" y="149225"/>
                </a:lnTo>
                <a:lnTo>
                  <a:pt x="225425" y="180975"/>
                </a:lnTo>
                <a:lnTo>
                  <a:pt x="161925" y="231775"/>
                </a:lnTo>
                <a:lnTo>
                  <a:pt x="76200" y="314325"/>
                </a:lnTo>
                <a:lnTo>
                  <a:pt x="0" y="371475"/>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Freeform 33"/>
          <p:cNvSpPr/>
          <p:nvPr/>
        </p:nvSpPr>
        <p:spPr>
          <a:xfrm>
            <a:off x="7404102" y="4989338"/>
            <a:ext cx="442514" cy="465974"/>
          </a:xfrm>
          <a:custGeom>
            <a:avLst/>
            <a:gdLst>
              <a:gd name="connsiteX0" fmla="*/ 0 w 552450"/>
              <a:gd name="connsiteY0" fmla="*/ 82550 h 231775"/>
              <a:gd name="connsiteX1" fmla="*/ 101600 w 552450"/>
              <a:gd name="connsiteY1" fmla="*/ 41275 h 231775"/>
              <a:gd name="connsiteX2" fmla="*/ 212725 w 552450"/>
              <a:gd name="connsiteY2" fmla="*/ 92075 h 231775"/>
              <a:gd name="connsiteX3" fmla="*/ 327025 w 552450"/>
              <a:gd name="connsiteY3" fmla="*/ 193675 h 231775"/>
              <a:gd name="connsiteX4" fmla="*/ 406400 w 552450"/>
              <a:gd name="connsiteY4" fmla="*/ 231775 h 231775"/>
              <a:gd name="connsiteX5" fmla="*/ 514350 w 552450"/>
              <a:gd name="connsiteY5" fmla="*/ 231775 h 231775"/>
              <a:gd name="connsiteX6" fmla="*/ 552450 w 552450"/>
              <a:gd name="connsiteY6" fmla="*/ 215900 h 231775"/>
              <a:gd name="connsiteX7" fmla="*/ 454025 w 552450"/>
              <a:gd name="connsiteY7" fmla="*/ 149225 h 231775"/>
              <a:gd name="connsiteX8" fmla="*/ 336550 w 552450"/>
              <a:gd name="connsiteY8" fmla="*/ 44450 h 231775"/>
              <a:gd name="connsiteX9" fmla="*/ 234950 w 552450"/>
              <a:gd name="connsiteY9" fmla="*/ 0 h 231775"/>
              <a:gd name="connsiteX10" fmla="*/ 142875 w 552450"/>
              <a:gd name="connsiteY10" fmla="*/ 3175 h 231775"/>
              <a:gd name="connsiteX11" fmla="*/ 0 w 552450"/>
              <a:gd name="connsiteY11" fmla="*/ 82550 h 231775"/>
              <a:gd name="connsiteX0" fmla="*/ 0 w 552450"/>
              <a:gd name="connsiteY0" fmla="*/ 85725 h 234950"/>
              <a:gd name="connsiteX1" fmla="*/ 101600 w 552450"/>
              <a:gd name="connsiteY1" fmla="*/ 44450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85725 h 234950"/>
              <a:gd name="connsiteX1" fmla="*/ 107950 w 552450"/>
              <a:gd name="connsiteY1" fmla="*/ 26916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257175 w 552450"/>
              <a:gd name="connsiteY9" fmla="*/ 0 h 259828"/>
              <a:gd name="connsiteX10" fmla="*/ 98425 w 552450"/>
              <a:gd name="connsiteY10" fmla="*/ 24878 h 259828"/>
              <a:gd name="connsiteX11" fmla="*/ 0 w 552450"/>
              <a:gd name="connsiteY11" fmla="*/ 110603 h 259828"/>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23850 w 552450"/>
              <a:gd name="connsiteY9" fmla="*/ 59947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03590 h 252815"/>
              <a:gd name="connsiteX1" fmla="*/ 120650 w 552450"/>
              <a:gd name="connsiteY1" fmla="*/ 23741 h 252815"/>
              <a:gd name="connsiteX2" fmla="*/ 212725 w 552450"/>
              <a:gd name="connsiteY2" fmla="*/ 113115 h 252815"/>
              <a:gd name="connsiteX3" fmla="*/ 327025 w 552450"/>
              <a:gd name="connsiteY3" fmla="*/ 214715 h 252815"/>
              <a:gd name="connsiteX4" fmla="*/ 406400 w 552450"/>
              <a:gd name="connsiteY4" fmla="*/ 252815 h 252815"/>
              <a:gd name="connsiteX5" fmla="*/ 514350 w 552450"/>
              <a:gd name="connsiteY5" fmla="*/ 252815 h 252815"/>
              <a:gd name="connsiteX6" fmla="*/ 552450 w 552450"/>
              <a:gd name="connsiteY6" fmla="*/ 236940 h 252815"/>
              <a:gd name="connsiteX7" fmla="*/ 454025 w 552450"/>
              <a:gd name="connsiteY7" fmla="*/ 170265 h 252815"/>
              <a:gd name="connsiteX8" fmla="*/ 336550 w 552450"/>
              <a:gd name="connsiteY8" fmla="*/ 65490 h 252815"/>
              <a:gd name="connsiteX9" fmla="*/ 323850 w 552450"/>
              <a:gd name="connsiteY9" fmla="*/ 52934 h 252815"/>
              <a:gd name="connsiteX10" fmla="*/ 244475 w 552450"/>
              <a:gd name="connsiteY10" fmla="*/ 0 h 252815"/>
              <a:gd name="connsiteX11" fmla="*/ 98425 w 552450"/>
              <a:gd name="connsiteY11" fmla="*/ 17865 h 252815"/>
              <a:gd name="connsiteX12" fmla="*/ 0 w 552450"/>
              <a:gd name="connsiteY12" fmla="*/ 103590 h 252815"/>
              <a:gd name="connsiteX0" fmla="*/ 0 w 552450"/>
              <a:gd name="connsiteY0" fmla="*/ 261392 h 410617"/>
              <a:gd name="connsiteX1" fmla="*/ 120650 w 552450"/>
              <a:gd name="connsiteY1" fmla="*/ 181543 h 410617"/>
              <a:gd name="connsiteX2" fmla="*/ 212725 w 552450"/>
              <a:gd name="connsiteY2" fmla="*/ 270917 h 410617"/>
              <a:gd name="connsiteX3" fmla="*/ 327025 w 552450"/>
              <a:gd name="connsiteY3" fmla="*/ 372517 h 410617"/>
              <a:gd name="connsiteX4" fmla="*/ 406400 w 552450"/>
              <a:gd name="connsiteY4" fmla="*/ 410617 h 410617"/>
              <a:gd name="connsiteX5" fmla="*/ 514350 w 552450"/>
              <a:gd name="connsiteY5" fmla="*/ 410617 h 410617"/>
              <a:gd name="connsiteX6" fmla="*/ 552450 w 552450"/>
              <a:gd name="connsiteY6" fmla="*/ 394742 h 410617"/>
              <a:gd name="connsiteX7" fmla="*/ 454025 w 552450"/>
              <a:gd name="connsiteY7" fmla="*/ 328067 h 410617"/>
              <a:gd name="connsiteX8" fmla="*/ 336550 w 552450"/>
              <a:gd name="connsiteY8" fmla="*/ 223292 h 410617"/>
              <a:gd name="connsiteX9" fmla="*/ 323850 w 552450"/>
              <a:gd name="connsiteY9" fmla="*/ 210736 h 410617"/>
              <a:gd name="connsiteX10" fmla="*/ 260350 w 552450"/>
              <a:gd name="connsiteY10" fmla="*/ 0 h 410617"/>
              <a:gd name="connsiteX11" fmla="*/ 98425 w 552450"/>
              <a:gd name="connsiteY11" fmla="*/ 175667 h 410617"/>
              <a:gd name="connsiteX12" fmla="*/ 0 w 552450"/>
              <a:gd name="connsiteY12" fmla="*/ 261392 h 410617"/>
              <a:gd name="connsiteX0" fmla="*/ 0 w 552450"/>
              <a:gd name="connsiteY0" fmla="*/ 346442 h 495667"/>
              <a:gd name="connsiteX1" fmla="*/ 120650 w 552450"/>
              <a:gd name="connsiteY1" fmla="*/ 266593 h 495667"/>
              <a:gd name="connsiteX2" fmla="*/ 212725 w 552450"/>
              <a:gd name="connsiteY2" fmla="*/ 355967 h 495667"/>
              <a:gd name="connsiteX3" fmla="*/ 327025 w 552450"/>
              <a:gd name="connsiteY3" fmla="*/ 457567 h 495667"/>
              <a:gd name="connsiteX4" fmla="*/ 406400 w 552450"/>
              <a:gd name="connsiteY4" fmla="*/ 495667 h 495667"/>
              <a:gd name="connsiteX5" fmla="*/ 514350 w 552450"/>
              <a:gd name="connsiteY5" fmla="*/ 495667 h 495667"/>
              <a:gd name="connsiteX6" fmla="*/ 552450 w 552450"/>
              <a:gd name="connsiteY6" fmla="*/ 479792 h 495667"/>
              <a:gd name="connsiteX7" fmla="*/ 454025 w 552450"/>
              <a:gd name="connsiteY7" fmla="*/ 413117 h 495667"/>
              <a:gd name="connsiteX8" fmla="*/ 336550 w 552450"/>
              <a:gd name="connsiteY8" fmla="*/ 308342 h 495667"/>
              <a:gd name="connsiteX9" fmla="*/ 323850 w 552450"/>
              <a:gd name="connsiteY9" fmla="*/ 295786 h 495667"/>
              <a:gd name="connsiteX10" fmla="*/ 260350 w 552450"/>
              <a:gd name="connsiteY10" fmla="*/ 85050 h 495667"/>
              <a:gd name="connsiteX11" fmla="*/ 98425 w 552450"/>
              <a:gd name="connsiteY11" fmla="*/ 260717 h 495667"/>
              <a:gd name="connsiteX12" fmla="*/ 0 w 552450"/>
              <a:gd name="connsiteY12" fmla="*/ 346442 h 495667"/>
              <a:gd name="connsiteX0" fmla="*/ 0 w 552450"/>
              <a:gd name="connsiteY0" fmla="*/ 489504 h 638729"/>
              <a:gd name="connsiteX1" fmla="*/ 120650 w 552450"/>
              <a:gd name="connsiteY1" fmla="*/ 409655 h 638729"/>
              <a:gd name="connsiteX2" fmla="*/ 212725 w 552450"/>
              <a:gd name="connsiteY2" fmla="*/ 499029 h 638729"/>
              <a:gd name="connsiteX3" fmla="*/ 327025 w 552450"/>
              <a:gd name="connsiteY3" fmla="*/ 600629 h 638729"/>
              <a:gd name="connsiteX4" fmla="*/ 406400 w 552450"/>
              <a:gd name="connsiteY4" fmla="*/ 638729 h 638729"/>
              <a:gd name="connsiteX5" fmla="*/ 514350 w 552450"/>
              <a:gd name="connsiteY5" fmla="*/ 638729 h 638729"/>
              <a:gd name="connsiteX6" fmla="*/ 552450 w 552450"/>
              <a:gd name="connsiteY6" fmla="*/ 622854 h 638729"/>
              <a:gd name="connsiteX7" fmla="*/ 454025 w 552450"/>
              <a:gd name="connsiteY7" fmla="*/ 556179 h 638729"/>
              <a:gd name="connsiteX8" fmla="*/ 336550 w 552450"/>
              <a:gd name="connsiteY8" fmla="*/ 451404 h 638729"/>
              <a:gd name="connsiteX9" fmla="*/ 469900 w 552450"/>
              <a:gd name="connsiteY9" fmla="*/ 39083 h 638729"/>
              <a:gd name="connsiteX10" fmla="*/ 260350 w 552450"/>
              <a:gd name="connsiteY10" fmla="*/ 228112 h 638729"/>
              <a:gd name="connsiteX11" fmla="*/ 98425 w 552450"/>
              <a:gd name="connsiteY11" fmla="*/ 403779 h 638729"/>
              <a:gd name="connsiteX12" fmla="*/ 0 w 552450"/>
              <a:gd name="connsiteY12" fmla="*/ 489504 h 638729"/>
              <a:gd name="connsiteX0" fmla="*/ 0 w 552450"/>
              <a:gd name="connsiteY0" fmla="*/ 489504 h 638729"/>
              <a:gd name="connsiteX1" fmla="*/ 120650 w 552450"/>
              <a:gd name="connsiteY1" fmla="*/ 409655 h 638729"/>
              <a:gd name="connsiteX2" fmla="*/ 212725 w 552450"/>
              <a:gd name="connsiteY2" fmla="*/ 499029 h 638729"/>
              <a:gd name="connsiteX3" fmla="*/ 327025 w 552450"/>
              <a:gd name="connsiteY3" fmla="*/ 600629 h 638729"/>
              <a:gd name="connsiteX4" fmla="*/ 406400 w 552450"/>
              <a:gd name="connsiteY4" fmla="*/ 638729 h 638729"/>
              <a:gd name="connsiteX5" fmla="*/ 514350 w 552450"/>
              <a:gd name="connsiteY5" fmla="*/ 638729 h 638729"/>
              <a:gd name="connsiteX6" fmla="*/ 552450 w 552450"/>
              <a:gd name="connsiteY6" fmla="*/ 622854 h 638729"/>
              <a:gd name="connsiteX7" fmla="*/ 454025 w 552450"/>
              <a:gd name="connsiteY7" fmla="*/ 556179 h 638729"/>
              <a:gd name="connsiteX8" fmla="*/ 327025 w 552450"/>
              <a:gd name="connsiteY8" fmla="*/ 335683 h 638729"/>
              <a:gd name="connsiteX9" fmla="*/ 469900 w 552450"/>
              <a:gd name="connsiteY9" fmla="*/ 39083 h 638729"/>
              <a:gd name="connsiteX10" fmla="*/ 260350 w 552450"/>
              <a:gd name="connsiteY10" fmla="*/ 228112 h 638729"/>
              <a:gd name="connsiteX11" fmla="*/ 98425 w 552450"/>
              <a:gd name="connsiteY11" fmla="*/ 403779 h 638729"/>
              <a:gd name="connsiteX12" fmla="*/ 0 w 552450"/>
              <a:gd name="connsiteY12" fmla="*/ 489504 h 638729"/>
              <a:gd name="connsiteX0" fmla="*/ 0 w 514350"/>
              <a:gd name="connsiteY0" fmla="*/ 489504 h 638729"/>
              <a:gd name="connsiteX1" fmla="*/ 120650 w 514350"/>
              <a:gd name="connsiteY1" fmla="*/ 409655 h 638729"/>
              <a:gd name="connsiteX2" fmla="*/ 212725 w 514350"/>
              <a:gd name="connsiteY2" fmla="*/ 499029 h 638729"/>
              <a:gd name="connsiteX3" fmla="*/ 327025 w 514350"/>
              <a:gd name="connsiteY3" fmla="*/ 600629 h 638729"/>
              <a:gd name="connsiteX4" fmla="*/ 406400 w 514350"/>
              <a:gd name="connsiteY4" fmla="*/ 638729 h 638729"/>
              <a:gd name="connsiteX5" fmla="*/ 514350 w 514350"/>
              <a:gd name="connsiteY5" fmla="*/ 638729 h 638729"/>
              <a:gd name="connsiteX6" fmla="*/ 257175 w 514350"/>
              <a:gd name="connsiteY6" fmla="*/ 401931 h 638729"/>
              <a:gd name="connsiteX7" fmla="*/ 454025 w 514350"/>
              <a:gd name="connsiteY7" fmla="*/ 556179 h 638729"/>
              <a:gd name="connsiteX8" fmla="*/ 327025 w 514350"/>
              <a:gd name="connsiteY8" fmla="*/ 335683 h 638729"/>
              <a:gd name="connsiteX9" fmla="*/ 469900 w 514350"/>
              <a:gd name="connsiteY9" fmla="*/ 39083 h 638729"/>
              <a:gd name="connsiteX10" fmla="*/ 260350 w 514350"/>
              <a:gd name="connsiteY10" fmla="*/ 228112 h 638729"/>
              <a:gd name="connsiteX11" fmla="*/ 98425 w 514350"/>
              <a:gd name="connsiteY11" fmla="*/ 403779 h 638729"/>
              <a:gd name="connsiteX12" fmla="*/ 0 w 514350"/>
              <a:gd name="connsiteY12" fmla="*/ 489504 h 638729"/>
              <a:gd name="connsiteX0" fmla="*/ 0 w 470033"/>
              <a:gd name="connsiteY0" fmla="*/ 489504 h 638729"/>
              <a:gd name="connsiteX1" fmla="*/ 120650 w 470033"/>
              <a:gd name="connsiteY1" fmla="*/ 409655 h 638729"/>
              <a:gd name="connsiteX2" fmla="*/ 212725 w 470033"/>
              <a:gd name="connsiteY2" fmla="*/ 499029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142875 w 470033"/>
              <a:gd name="connsiteY2" fmla="*/ 537603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60325 w 470033"/>
              <a:gd name="connsiteY2" fmla="*/ 534096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60325 w 470033"/>
              <a:gd name="connsiteY2" fmla="*/ 534096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00629"/>
              <a:gd name="connsiteX1" fmla="*/ 120650 w 470033"/>
              <a:gd name="connsiteY1" fmla="*/ 409655 h 600629"/>
              <a:gd name="connsiteX2" fmla="*/ 60325 w 470033"/>
              <a:gd name="connsiteY2" fmla="*/ 534096 h 600629"/>
              <a:gd name="connsiteX3" fmla="*/ 327025 w 470033"/>
              <a:gd name="connsiteY3" fmla="*/ 600629 h 600629"/>
              <a:gd name="connsiteX4" fmla="*/ 200025 w 470033"/>
              <a:gd name="connsiteY4" fmla="*/ 463393 h 600629"/>
              <a:gd name="connsiteX5" fmla="*/ 225425 w 470033"/>
              <a:gd name="connsiteY5" fmla="*/ 463393 h 600629"/>
              <a:gd name="connsiteX6" fmla="*/ 257175 w 470033"/>
              <a:gd name="connsiteY6" fmla="*/ 401931 h 600629"/>
              <a:gd name="connsiteX7" fmla="*/ 454025 w 470033"/>
              <a:gd name="connsiteY7" fmla="*/ 556179 h 600629"/>
              <a:gd name="connsiteX8" fmla="*/ 327025 w 470033"/>
              <a:gd name="connsiteY8" fmla="*/ 335683 h 600629"/>
              <a:gd name="connsiteX9" fmla="*/ 469900 w 470033"/>
              <a:gd name="connsiteY9" fmla="*/ 39083 h 600629"/>
              <a:gd name="connsiteX10" fmla="*/ 260350 w 470033"/>
              <a:gd name="connsiteY10" fmla="*/ 228112 h 600629"/>
              <a:gd name="connsiteX11" fmla="*/ 98425 w 470033"/>
              <a:gd name="connsiteY11" fmla="*/ 403779 h 600629"/>
              <a:gd name="connsiteX12" fmla="*/ 0 w 470033"/>
              <a:gd name="connsiteY12" fmla="*/ 489504 h 600629"/>
              <a:gd name="connsiteX0" fmla="*/ 0 w 470033"/>
              <a:gd name="connsiteY0" fmla="*/ 489504 h 556179"/>
              <a:gd name="connsiteX1" fmla="*/ 120650 w 470033"/>
              <a:gd name="connsiteY1" fmla="*/ 409655 h 556179"/>
              <a:gd name="connsiteX2" fmla="*/ 60325 w 470033"/>
              <a:gd name="connsiteY2" fmla="*/ 534096 h 556179"/>
              <a:gd name="connsiteX3" fmla="*/ 142875 w 470033"/>
              <a:gd name="connsiteY3" fmla="*/ 516468 h 556179"/>
              <a:gd name="connsiteX4" fmla="*/ 200025 w 470033"/>
              <a:gd name="connsiteY4" fmla="*/ 463393 h 556179"/>
              <a:gd name="connsiteX5" fmla="*/ 225425 w 470033"/>
              <a:gd name="connsiteY5" fmla="*/ 463393 h 556179"/>
              <a:gd name="connsiteX6" fmla="*/ 257175 w 470033"/>
              <a:gd name="connsiteY6" fmla="*/ 401931 h 556179"/>
              <a:gd name="connsiteX7" fmla="*/ 454025 w 470033"/>
              <a:gd name="connsiteY7" fmla="*/ 556179 h 556179"/>
              <a:gd name="connsiteX8" fmla="*/ 327025 w 470033"/>
              <a:gd name="connsiteY8" fmla="*/ 335683 h 556179"/>
              <a:gd name="connsiteX9" fmla="*/ 469900 w 470033"/>
              <a:gd name="connsiteY9" fmla="*/ 39083 h 556179"/>
              <a:gd name="connsiteX10" fmla="*/ 260350 w 470033"/>
              <a:gd name="connsiteY10" fmla="*/ 228112 h 556179"/>
              <a:gd name="connsiteX11" fmla="*/ 98425 w 470033"/>
              <a:gd name="connsiteY11" fmla="*/ 403779 h 556179"/>
              <a:gd name="connsiteX12" fmla="*/ 0 w 470033"/>
              <a:gd name="connsiteY12" fmla="*/ 489504 h 556179"/>
              <a:gd name="connsiteX0" fmla="*/ 0 w 470033"/>
              <a:gd name="connsiteY0" fmla="*/ 489504 h 534096"/>
              <a:gd name="connsiteX1" fmla="*/ 120650 w 470033"/>
              <a:gd name="connsiteY1" fmla="*/ 409655 h 534096"/>
              <a:gd name="connsiteX2" fmla="*/ 60325 w 470033"/>
              <a:gd name="connsiteY2" fmla="*/ 534096 h 534096"/>
              <a:gd name="connsiteX3" fmla="*/ 142875 w 470033"/>
              <a:gd name="connsiteY3" fmla="*/ 516468 h 534096"/>
              <a:gd name="connsiteX4" fmla="*/ 200025 w 470033"/>
              <a:gd name="connsiteY4" fmla="*/ 463393 h 534096"/>
              <a:gd name="connsiteX5" fmla="*/ 225425 w 470033"/>
              <a:gd name="connsiteY5" fmla="*/ 463393 h 534096"/>
              <a:gd name="connsiteX6" fmla="*/ 257175 w 470033"/>
              <a:gd name="connsiteY6" fmla="*/ 401931 h 534096"/>
              <a:gd name="connsiteX7" fmla="*/ 279400 w 470033"/>
              <a:gd name="connsiteY7" fmla="*/ 384350 h 534096"/>
              <a:gd name="connsiteX8" fmla="*/ 327025 w 470033"/>
              <a:gd name="connsiteY8" fmla="*/ 335683 h 534096"/>
              <a:gd name="connsiteX9" fmla="*/ 469900 w 470033"/>
              <a:gd name="connsiteY9" fmla="*/ 39083 h 534096"/>
              <a:gd name="connsiteX10" fmla="*/ 260350 w 470033"/>
              <a:gd name="connsiteY10" fmla="*/ 228112 h 534096"/>
              <a:gd name="connsiteX11" fmla="*/ 98425 w 470033"/>
              <a:gd name="connsiteY11" fmla="*/ 403779 h 534096"/>
              <a:gd name="connsiteX12" fmla="*/ 0 w 470033"/>
              <a:gd name="connsiteY12" fmla="*/ 489504 h 534096"/>
              <a:gd name="connsiteX0" fmla="*/ 0 w 499161"/>
              <a:gd name="connsiteY0" fmla="*/ 486704 h 531296"/>
              <a:gd name="connsiteX1" fmla="*/ 120650 w 499161"/>
              <a:gd name="connsiteY1" fmla="*/ 406855 h 531296"/>
              <a:gd name="connsiteX2" fmla="*/ 60325 w 499161"/>
              <a:gd name="connsiteY2" fmla="*/ 531296 h 531296"/>
              <a:gd name="connsiteX3" fmla="*/ 142875 w 499161"/>
              <a:gd name="connsiteY3" fmla="*/ 513668 h 531296"/>
              <a:gd name="connsiteX4" fmla="*/ 200025 w 499161"/>
              <a:gd name="connsiteY4" fmla="*/ 460593 h 531296"/>
              <a:gd name="connsiteX5" fmla="*/ 225425 w 499161"/>
              <a:gd name="connsiteY5" fmla="*/ 460593 h 531296"/>
              <a:gd name="connsiteX6" fmla="*/ 257175 w 499161"/>
              <a:gd name="connsiteY6" fmla="*/ 399131 h 531296"/>
              <a:gd name="connsiteX7" fmla="*/ 279400 w 499161"/>
              <a:gd name="connsiteY7" fmla="*/ 381550 h 531296"/>
              <a:gd name="connsiteX8" fmla="*/ 327025 w 499161"/>
              <a:gd name="connsiteY8" fmla="*/ 332883 h 531296"/>
              <a:gd name="connsiteX9" fmla="*/ 499049 w 499161"/>
              <a:gd name="connsiteY9" fmla="*/ 40120 h 531296"/>
              <a:gd name="connsiteX10" fmla="*/ 260350 w 499161"/>
              <a:gd name="connsiteY10" fmla="*/ 225312 h 531296"/>
              <a:gd name="connsiteX11" fmla="*/ 98425 w 499161"/>
              <a:gd name="connsiteY11" fmla="*/ 400979 h 531296"/>
              <a:gd name="connsiteX12" fmla="*/ 0 w 499161"/>
              <a:gd name="connsiteY12" fmla="*/ 486704 h 531296"/>
              <a:gd name="connsiteX0" fmla="*/ 0 w 499963"/>
              <a:gd name="connsiteY0" fmla="*/ 495223 h 539815"/>
              <a:gd name="connsiteX1" fmla="*/ 120650 w 499963"/>
              <a:gd name="connsiteY1" fmla="*/ 415374 h 539815"/>
              <a:gd name="connsiteX2" fmla="*/ 60325 w 499963"/>
              <a:gd name="connsiteY2" fmla="*/ 539815 h 539815"/>
              <a:gd name="connsiteX3" fmla="*/ 142875 w 499963"/>
              <a:gd name="connsiteY3" fmla="*/ 522187 h 539815"/>
              <a:gd name="connsiteX4" fmla="*/ 200025 w 499963"/>
              <a:gd name="connsiteY4" fmla="*/ 469112 h 539815"/>
              <a:gd name="connsiteX5" fmla="*/ 225425 w 499963"/>
              <a:gd name="connsiteY5" fmla="*/ 469112 h 539815"/>
              <a:gd name="connsiteX6" fmla="*/ 257175 w 499963"/>
              <a:gd name="connsiteY6" fmla="*/ 407650 h 539815"/>
              <a:gd name="connsiteX7" fmla="*/ 279400 w 499963"/>
              <a:gd name="connsiteY7" fmla="*/ 390069 h 539815"/>
              <a:gd name="connsiteX8" fmla="*/ 327025 w 499963"/>
              <a:gd name="connsiteY8" fmla="*/ 341402 h 539815"/>
              <a:gd name="connsiteX9" fmla="*/ 499049 w 499963"/>
              <a:gd name="connsiteY9" fmla="*/ 48639 h 539815"/>
              <a:gd name="connsiteX10" fmla="*/ 260350 w 499963"/>
              <a:gd name="connsiteY10" fmla="*/ 233831 h 539815"/>
              <a:gd name="connsiteX11" fmla="*/ 98425 w 499963"/>
              <a:gd name="connsiteY11" fmla="*/ 409498 h 539815"/>
              <a:gd name="connsiteX12" fmla="*/ 0 w 499963"/>
              <a:gd name="connsiteY12" fmla="*/ 495223 h 539815"/>
              <a:gd name="connsiteX0" fmla="*/ 0 w 478612"/>
              <a:gd name="connsiteY0" fmla="*/ 498029 h 542621"/>
              <a:gd name="connsiteX1" fmla="*/ 120650 w 478612"/>
              <a:gd name="connsiteY1" fmla="*/ 418180 h 542621"/>
              <a:gd name="connsiteX2" fmla="*/ 60325 w 478612"/>
              <a:gd name="connsiteY2" fmla="*/ 542621 h 542621"/>
              <a:gd name="connsiteX3" fmla="*/ 142875 w 478612"/>
              <a:gd name="connsiteY3" fmla="*/ 524993 h 542621"/>
              <a:gd name="connsiteX4" fmla="*/ 200025 w 478612"/>
              <a:gd name="connsiteY4" fmla="*/ 471918 h 542621"/>
              <a:gd name="connsiteX5" fmla="*/ 225425 w 478612"/>
              <a:gd name="connsiteY5" fmla="*/ 471918 h 542621"/>
              <a:gd name="connsiteX6" fmla="*/ 257175 w 478612"/>
              <a:gd name="connsiteY6" fmla="*/ 410456 h 542621"/>
              <a:gd name="connsiteX7" fmla="*/ 279400 w 478612"/>
              <a:gd name="connsiteY7" fmla="*/ 392875 h 542621"/>
              <a:gd name="connsiteX8" fmla="*/ 327025 w 478612"/>
              <a:gd name="connsiteY8" fmla="*/ 344208 h 542621"/>
              <a:gd name="connsiteX9" fmla="*/ 477187 w 478612"/>
              <a:gd name="connsiteY9" fmla="*/ 47609 h 542621"/>
              <a:gd name="connsiteX10" fmla="*/ 260350 w 478612"/>
              <a:gd name="connsiteY10" fmla="*/ 236637 h 542621"/>
              <a:gd name="connsiteX11" fmla="*/ 98425 w 478612"/>
              <a:gd name="connsiteY11" fmla="*/ 412304 h 542621"/>
              <a:gd name="connsiteX12" fmla="*/ 0 w 478612"/>
              <a:gd name="connsiteY12" fmla="*/ 498029 h 542621"/>
              <a:gd name="connsiteX0" fmla="*/ 0 w 491439"/>
              <a:gd name="connsiteY0" fmla="*/ 504849 h 549441"/>
              <a:gd name="connsiteX1" fmla="*/ 120650 w 491439"/>
              <a:gd name="connsiteY1" fmla="*/ 425000 h 549441"/>
              <a:gd name="connsiteX2" fmla="*/ 60325 w 491439"/>
              <a:gd name="connsiteY2" fmla="*/ 549441 h 549441"/>
              <a:gd name="connsiteX3" fmla="*/ 142875 w 491439"/>
              <a:gd name="connsiteY3" fmla="*/ 531813 h 549441"/>
              <a:gd name="connsiteX4" fmla="*/ 200025 w 491439"/>
              <a:gd name="connsiteY4" fmla="*/ 478738 h 549441"/>
              <a:gd name="connsiteX5" fmla="*/ 225425 w 491439"/>
              <a:gd name="connsiteY5" fmla="*/ 478738 h 549441"/>
              <a:gd name="connsiteX6" fmla="*/ 257175 w 491439"/>
              <a:gd name="connsiteY6" fmla="*/ 417276 h 549441"/>
              <a:gd name="connsiteX7" fmla="*/ 279400 w 491439"/>
              <a:gd name="connsiteY7" fmla="*/ 399695 h 549441"/>
              <a:gd name="connsiteX8" fmla="*/ 327025 w 491439"/>
              <a:gd name="connsiteY8" fmla="*/ 351028 h 549441"/>
              <a:gd name="connsiteX9" fmla="*/ 477187 w 491439"/>
              <a:gd name="connsiteY9" fmla="*/ 54429 h 549441"/>
              <a:gd name="connsiteX10" fmla="*/ 260350 w 491439"/>
              <a:gd name="connsiteY10" fmla="*/ 243457 h 549441"/>
              <a:gd name="connsiteX11" fmla="*/ 98425 w 491439"/>
              <a:gd name="connsiteY11" fmla="*/ 419124 h 549441"/>
              <a:gd name="connsiteX12" fmla="*/ 0 w 491439"/>
              <a:gd name="connsiteY12" fmla="*/ 504849 h 549441"/>
              <a:gd name="connsiteX0" fmla="*/ 0 w 507835"/>
              <a:gd name="connsiteY0" fmla="*/ 518489 h 563081"/>
              <a:gd name="connsiteX1" fmla="*/ 120650 w 507835"/>
              <a:gd name="connsiteY1" fmla="*/ 438640 h 563081"/>
              <a:gd name="connsiteX2" fmla="*/ 60325 w 507835"/>
              <a:gd name="connsiteY2" fmla="*/ 563081 h 563081"/>
              <a:gd name="connsiteX3" fmla="*/ 142875 w 507835"/>
              <a:gd name="connsiteY3" fmla="*/ 545453 h 563081"/>
              <a:gd name="connsiteX4" fmla="*/ 200025 w 507835"/>
              <a:gd name="connsiteY4" fmla="*/ 492378 h 563081"/>
              <a:gd name="connsiteX5" fmla="*/ 225425 w 507835"/>
              <a:gd name="connsiteY5" fmla="*/ 492378 h 563081"/>
              <a:gd name="connsiteX6" fmla="*/ 257175 w 507835"/>
              <a:gd name="connsiteY6" fmla="*/ 430916 h 563081"/>
              <a:gd name="connsiteX7" fmla="*/ 279400 w 507835"/>
              <a:gd name="connsiteY7" fmla="*/ 413335 h 563081"/>
              <a:gd name="connsiteX8" fmla="*/ 327025 w 507835"/>
              <a:gd name="connsiteY8" fmla="*/ 364668 h 563081"/>
              <a:gd name="connsiteX9" fmla="*/ 477187 w 507835"/>
              <a:gd name="connsiteY9" fmla="*/ 68069 h 563081"/>
              <a:gd name="connsiteX10" fmla="*/ 260350 w 507835"/>
              <a:gd name="connsiteY10" fmla="*/ 257097 h 563081"/>
              <a:gd name="connsiteX11" fmla="*/ 98425 w 507835"/>
              <a:gd name="connsiteY11" fmla="*/ 432764 h 563081"/>
              <a:gd name="connsiteX12" fmla="*/ 0 w 507835"/>
              <a:gd name="connsiteY12" fmla="*/ 518489 h 56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35" h="563081">
                <a:moveTo>
                  <a:pt x="0" y="518489"/>
                </a:moveTo>
                <a:lnTo>
                  <a:pt x="120650" y="438640"/>
                </a:lnTo>
                <a:cubicBezTo>
                  <a:pt x="100542" y="480120"/>
                  <a:pt x="-62442" y="507574"/>
                  <a:pt x="60325" y="563081"/>
                </a:cubicBezTo>
                <a:lnTo>
                  <a:pt x="142875" y="545453"/>
                </a:lnTo>
                <a:lnTo>
                  <a:pt x="200025" y="492378"/>
                </a:lnTo>
                <a:lnTo>
                  <a:pt x="225425" y="492378"/>
                </a:lnTo>
                <a:lnTo>
                  <a:pt x="257175" y="430916"/>
                </a:lnTo>
                <a:lnTo>
                  <a:pt x="279400" y="413335"/>
                </a:lnTo>
                <a:lnTo>
                  <a:pt x="327025" y="364668"/>
                </a:lnTo>
                <a:cubicBezTo>
                  <a:pt x="321733" y="360483"/>
                  <a:pt x="482479" y="72254"/>
                  <a:pt x="477187" y="68069"/>
                </a:cubicBezTo>
                <a:cubicBezTo>
                  <a:pt x="561687" y="-67400"/>
                  <a:pt x="465667" y="1217"/>
                  <a:pt x="260350" y="257097"/>
                </a:cubicBezTo>
                <a:lnTo>
                  <a:pt x="98425" y="432764"/>
                </a:lnTo>
                <a:lnTo>
                  <a:pt x="0" y="518489"/>
                </a:lnTo>
                <a:close/>
              </a:path>
            </a:pathLst>
          </a:cu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Freeform 19"/>
          <p:cNvSpPr/>
          <p:nvPr/>
        </p:nvSpPr>
        <p:spPr>
          <a:xfrm>
            <a:off x="6819900" y="5206699"/>
            <a:ext cx="552450" cy="228900"/>
          </a:xfrm>
          <a:custGeom>
            <a:avLst/>
            <a:gdLst>
              <a:gd name="connsiteX0" fmla="*/ 0 w 552450"/>
              <a:gd name="connsiteY0" fmla="*/ 82550 h 231775"/>
              <a:gd name="connsiteX1" fmla="*/ 101600 w 552450"/>
              <a:gd name="connsiteY1" fmla="*/ 41275 h 231775"/>
              <a:gd name="connsiteX2" fmla="*/ 212725 w 552450"/>
              <a:gd name="connsiteY2" fmla="*/ 92075 h 231775"/>
              <a:gd name="connsiteX3" fmla="*/ 327025 w 552450"/>
              <a:gd name="connsiteY3" fmla="*/ 193675 h 231775"/>
              <a:gd name="connsiteX4" fmla="*/ 406400 w 552450"/>
              <a:gd name="connsiteY4" fmla="*/ 231775 h 231775"/>
              <a:gd name="connsiteX5" fmla="*/ 514350 w 552450"/>
              <a:gd name="connsiteY5" fmla="*/ 231775 h 231775"/>
              <a:gd name="connsiteX6" fmla="*/ 552450 w 552450"/>
              <a:gd name="connsiteY6" fmla="*/ 215900 h 231775"/>
              <a:gd name="connsiteX7" fmla="*/ 454025 w 552450"/>
              <a:gd name="connsiteY7" fmla="*/ 149225 h 231775"/>
              <a:gd name="connsiteX8" fmla="*/ 336550 w 552450"/>
              <a:gd name="connsiteY8" fmla="*/ 44450 h 231775"/>
              <a:gd name="connsiteX9" fmla="*/ 234950 w 552450"/>
              <a:gd name="connsiteY9" fmla="*/ 0 h 231775"/>
              <a:gd name="connsiteX10" fmla="*/ 142875 w 552450"/>
              <a:gd name="connsiteY10" fmla="*/ 3175 h 231775"/>
              <a:gd name="connsiteX11" fmla="*/ 0 w 552450"/>
              <a:gd name="connsiteY11" fmla="*/ 82550 h 231775"/>
              <a:gd name="connsiteX0" fmla="*/ 0 w 552450"/>
              <a:gd name="connsiteY0" fmla="*/ 85725 h 234950"/>
              <a:gd name="connsiteX1" fmla="*/ 101600 w 552450"/>
              <a:gd name="connsiteY1" fmla="*/ 44450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85725 h 234950"/>
              <a:gd name="connsiteX1" fmla="*/ 107950 w 552450"/>
              <a:gd name="connsiteY1" fmla="*/ 26916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257175 w 552450"/>
              <a:gd name="connsiteY9" fmla="*/ 0 h 259828"/>
              <a:gd name="connsiteX10" fmla="*/ 98425 w 552450"/>
              <a:gd name="connsiteY10" fmla="*/ 24878 h 259828"/>
              <a:gd name="connsiteX11" fmla="*/ 0 w 552450"/>
              <a:gd name="connsiteY11" fmla="*/ 110603 h 259828"/>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23850 w 552450"/>
              <a:gd name="connsiteY9" fmla="*/ 59947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03590 h 252815"/>
              <a:gd name="connsiteX1" fmla="*/ 120650 w 552450"/>
              <a:gd name="connsiteY1" fmla="*/ 23741 h 252815"/>
              <a:gd name="connsiteX2" fmla="*/ 212725 w 552450"/>
              <a:gd name="connsiteY2" fmla="*/ 113115 h 252815"/>
              <a:gd name="connsiteX3" fmla="*/ 327025 w 552450"/>
              <a:gd name="connsiteY3" fmla="*/ 214715 h 252815"/>
              <a:gd name="connsiteX4" fmla="*/ 406400 w 552450"/>
              <a:gd name="connsiteY4" fmla="*/ 252815 h 252815"/>
              <a:gd name="connsiteX5" fmla="*/ 514350 w 552450"/>
              <a:gd name="connsiteY5" fmla="*/ 252815 h 252815"/>
              <a:gd name="connsiteX6" fmla="*/ 552450 w 552450"/>
              <a:gd name="connsiteY6" fmla="*/ 236940 h 252815"/>
              <a:gd name="connsiteX7" fmla="*/ 454025 w 552450"/>
              <a:gd name="connsiteY7" fmla="*/ 170265 h 252815"/>
              <a:gd name="connsiteX8" fmla="*/ 336550 w 552450"/>
              <a:gd name="connsiteY8" fmla="*/ 65490 h 252815"/>
              <a:gd name="connsiteX9" fmla="*/ 323850 w 552450"/>
              <a:gd name="connsiteY9" fmla="*/ 52934 h 252815"/>
              <a:gd name="connsiteX10" fmla="*/ 244475 w 552450"/>
              <a:gd name="connsiteY10" fmla="*/ 0 h 252815"/>
              <a:gd name="connsiteX11" fmla="*/ 98425 w 552450"/>
              <a:gd name="connsiteY11" fmla="*/ 17865 h 252815"/>
              <a:gd name="connsiteX12" fmla="*/ 0 w 552450"/>
              <a:gd name="connsiteY12" fmla="*/ 103590 h 2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252815">
                <a:moveTo>
                  <a:pt x="0" y="103590"/>
                </a:moveTo>
                <a:lnTo>
                  <a:pt x="120650" y="23741"/>
                </a:lnTo>
                <a:lnTo>
                  <a:pt x="212725" y="113115"/>
                </a:lnTo>
                <a:lnTo>
                  <a:pt x="327025" y="214715"/>
                </a:lnTo>
                <a:lnTo>
                  <a:pt x="406400" y="252815"/>
                </a:lnTo>
                <a:lnTo>
                  <a:pt x="514350" y="252815"/>
                </a:lnTo>
                <a:lnTo>
                  <a:pt x="552450" y="236940"/>
                </a:lnTo>
                <a:lnTo>
                  <a:pt x="454025" y="170265"/>
                </a:lnTo>
                <a:lnTo>
                  <a:pt x="336550" y="65490"/>
                </a:lnTo>
                <a:cubicBezTo>
                  <a:pt x="331258" y="61305"/>
                  <a:pt x="329142" y="57119"/>
                  <a:pt x="323850" y="52934"/>
                </a:cubicBezTo>
                <a:lnTo>
                  <a:pt x="244475" y="0"/>
                </a:lnTo>
                <a:lnTo>
                  <a:pt x="98425" y="17865"/>
                </a:lnTo>
                <a:lnTo>
                  <a:pt x="0" y="103590"/>
                </a:lnTo>
                <a:close/>
              </a:path>
            </a:pathLst>
          </a:cu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6" y="228600"/>
            <a:ext cx="11149012" cy="609398"/>
          </a:xfrm>
        </p:spPr>
        <p:txBody>
          <a:bodyPr/>
          <a:lstStyle/>
          <a:p>
            <a:r>
              <a:rPr lang="en-US" dirty="0" smtClean="0"/>
              <a:t>What is a “Cloud”?</a:t>
            </a:r>
            <a:endParaRPr lang="en-US" dirty="0"/>
          </a:p>
        </p:txBody>
      </p:sp>
      <p:sp>
        <p:nvSpPr>
          <p:cNvPr id="3" name="Content Placeholder 2"/>
          <p:cNvSpPr>
            <a:spLocks noGrp="1"/>
          </p:cNvSpPr>
          <p:nvPr>
            <p:ph idx="1"/>
          </p:nvPr>
        </p:nvSpPr>
        <p:spPr>
          <a:xfrm>
            <a:off x="515437" y="1321193"/>
            <a:ext cx="11149012" cy="886397"/>
          </a:xfrm>
        </p:spPr>
        <p:txBody>
          <a:bodyPr/>
          <a:lstStyle/>
          <a:p>
            <a:r>
              <a:rPr lang="en-US" dirty="0" smtClean="0"/>
              <a:t>Cloud: on-demand, scalable, multi-tenant, self-service compute and storage resources</a:t>
            </a:r>
            <a:endParaRPr lang="en-US" dirty="0"/>
          </a:p>
        </p:txBody>
      </p:sp>
      <p:grpSp>
        <p:nvGrpSpPr>
          <p:cNvPr id="23" name="Group 22"/>
          <p:cNvGrpSpPr/>
          <p:nvPr/>
        </p:nvGrpSpPr>
        <p:grpSpPr>
          <a:xfrm>
            <a:off x="5900538" y="2745293"/>
            <a:ext cx="5670047" cy="3524250"/>
            <a:chOff x="1135919" y="2590800"/>
            <a:chExt cx="7188931" cy="3524250"/>
          </a:xfrm>
        </p:grpSpPr>
        <p:cxnSp>
          <p:nvCxnSpPr>
            <p:cNvPr id="26" name="Straight Connector 25"/>
            <p:cNvCxnSpPr/>
            <p:nvPr/>
          </p:nvCxnSpPr>
          <p:spPr>
            <a:xfrm>
              <a:off x="1914525" y="2590800"/>
              <a:ext cx="0" cy="2962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14525" y="5553075"/>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33986" y="5622607"/>
              <a:ext cx="1062953"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Time</a:t>
              </a:r>
            </a:p>
          </p:txBody>
        </p:sp>
        <p:sp>
          <p:nvSpPr>
            <p:cNvPr id="29" name="TextBox 28"/>
            <p:cNvSpPr txBox="1"/>
            <p:nvPr/>
          </p:nvSpPr>
          <p:spPr>
            <a:xfrm rot="16200000">
              <a:off x="711518" y="3631172"/>
              <a:ext cx="1473160" cy="624358"/>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Demand</a:t>
              </a:r>
            </a:p>
          </p:txBody>
        </p:sp>
        <p:sp>
          <p:nvSpPr>
            <p:cNvPr id="30" name="Freeform 29"/>
            <p:cNvSpPr/>
            <p:nvPr/>
          </p:nvSpPr>
          <p:spPr>
            <a:xfrm>
              <a:off x="1924050" y="3609975"/>
              <a:ext cx="6381750"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1" name="Freeform 30"/>
            <p:cNvSpPr/>
            <p:nvPr/>
          </p:nvSpPr>
          <p:spPr>
            <a:xfrm>
              <a:off x="1933575" y="3414137"/>
              <a:ext cx="6391275" cy="2157988"/>
            </a:xfrm>
            <a:custGeom>
              <a:avLst/>
              <a:gdLst>
                <a:gd name="connsiteX0" fmla="*/ 0 w 6391275"/>
                <a:gd name="connsiteY0" fmla="*/ 2157988 h 2157988"/>
                <a:gd name="connsiteX1" fmla="*/ 381000 w 6391275"/>
                <a:gd name="connsiteY1" fmla="*/ 1691263 h 2157988"/>
                <a:gd name="connsiteX2" fmla="*/ 733425 w 6391275"/>
                <a:gd name="connsiteY2" fmla="*/ 1643638 h 2157988"/>
                <a:gd name="connsiteX3" fmla="*/ 971550 w 6391275"/>
                <a:gd name="connsiteY3" fmla="*/ 1796038 h 2157988"/>
                <a:gd name="connsiteX4" fmla="*/ 1343025 w 6391275"/>
                <a:gd name="connsiteY4" fmla="*/ 1853188 h 2157988"/>
                <a:gd name="connsiteX5" fmla="*/ 2000250 w 6391275"/>
                <a:gd name="connsiteY5" fmla="*/ 1034038 h 2157988"/>
                <a:gd name="connsiteX6" fmla="*/ 2466975 w 6391275"/>
                <a:gd name="connsiteY6" fmla="*/ 881638 h 2157988"/>
                <a:gd name="connsiteX7" fmla="*/ 2981325 w 6391275"/>
                <a:gd name="connsiteY7" fmla="*/ 1186438 h 2157988"/>
                <a:gd name="connsiteX8" fmla="*/ 3762375 w 6391275"/>
                <a:gd name="connsiteY8" fmla="*/ 1738888 h 2157988"/>
                <a:gd name="connsiteX9" fmla="*/ 4086225 w 6391275"/>
                <a:gd name="connsiteY9" fmla="*/ 1538863 h 2157988"/>
                <a:gd name="connsiteX10" fmla="*/ 4267200 w 6391275"/>
                <a:gd name="connsiteY10" fmla="*/ 81538 h 2157988"/>
                <a:gd name="connsiteX11" fmla="*/ 4648200 w 6391275"/>
                <a:gd name="connsiteY11" fmla="*/ 252988 h 2157988"/>
                <a:gd name="connsiteX12" fmla="*/ 5029200 w 6391275"/>
                <a:gd name="connsiteY12" fmla="*/ 824488 h 2157988"/>
                <a:gd name="connsiteX13" fmla="*/ 5372100 w 6391275"/>
                <a:gd name="connsiteY13" fmla="*/ 1738888 h 2157988"/>
                <a:gd name="connsiteX14" fmla="*/ 5810250 w 6391275"/>
                <a:gd name="connsiteY14" fmla="*/ 1643638 h 2157988"/>
                <a:gd name="connsiteX15" fmla="*/ 6391275 w 6391275"/>
                <a:gd name="connsiteY15" fmla="*/ 1615063 h 2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275" h="2157988">
                  <a:moveTo>
                    <a:pt x="0" y="2157988"/>
                  </a:moveTo>
                  <a:cubicBezTo>
                    <a:pt x="129381" y="1967488"/>
                    <a:pt x="258763" y="1776988"/>
                    <a:pt x="381000" y="1691263"/>
                  </a:cubicBezTo>
                  <a:cubicBezTo>
                    <a:pt x="503238" y="1605538"/>
                    <a:pt x="635000" y="1626175"/>
                    <a:pt x="733425" y="1643638"/>
                  </a:cubicBezTo>
                  <a:cubicBezTo>
                    <a:pt x="831850" y="1661100"/>
                    <a:pt x="869950" y="1761113"/>
                    <a:pt x="971550" y="1796038"/>
                  </a:cubicBezTo>
                  <a:cubicBezTo>
                    <a:pt x="1073150" y="1830963"/>
                    <a:pt x="1171575" y="1980188"/>
                    <a:pt x="1343025" y="1853188"/>
                  </a:cubicBezTo>
                  <a:cubicBezTo>
                    <a:pt x="1514475" y="1726188"/>
                    <a:pt x="1812925" y="1195963"/>
                    <a:pt x="2000250" y="1034038"/>
                  </a:cubicBezTo>
                  <a:cubicBezTo>
                    <a:pt x="2187575" y="872113"/>
                    <a:pt x="2303463" y="856238"/>
                    <a:pt x="2466975" y="881638"/>
                  </a:cubicBezTo>
                  <a:cubicBezTo>
                    <a:pt x="2630488" y="907038"/>
                    <a:pt x="2765425" y="1043563"/>
                    <a:pt x="2981325" y="1186438"/>
                  </a:cubicBezTo>
                  <a:cubicBezTo>
                    <a:pt x="3197225" y="1329313"/>
                    <a:pt x="3578225" y="1680150"/>
                    <a:pt x="3762375" y="1738888"/>
                  </a:cubicBezTo>
                  <a:cubicBezTo>
                    <a:pt x="3946525" y="1797625"/>
                    <a:pt x="4002088" y="1815088"/>
                    <a:pt x="4086225" y="1538863"/>
                  </a:cubicBezTo>
                  <a:cubicBezTo>
                    <a:pt x="4170362" y="1262638"/>
                    <a:pt x="4173538" y="295850"/>
                    <a:pt x="4267200" y="81538"/>
                  </a:cubicBezTo>
                  <a:cubicBezTo>
                    <a:pt x="4360862" y="-132774"/>
                    <a:pt x="4521200" y="129163"/>
                    <a:pt x="4648200" y="252988"/>
                  </a:cubicBezTo>
                  <a:cubicBezTo>
                    <a:pt x="4775200" y="376813"/>
                    <a:pt x="4908550" y="576838"/>
                    <a:pt x="5029200" y="824488"/>
                  </a:cubicBezTo>
                  <a:cubicBezTo>
                    <a:pt x="5149850" y="1072138"/>
                    <a:pt x="5241925" y="1602363"/>
                    <a:pt x="5372100" y="1738888"/>
                  </a:cubicBezTo>
                  <a:cubicBezTo>
                    <a:pt x="5502275" y="1875413"/>
                    <a:pt x="5640388" y="1664275"/>
                    <a:pt x="5810250" y="1643638"/>
                  </a:cubicBezTo>
                  <a:cubicBezTo>
                    <a:pt x="5980112" y="1623001"/>
                    <a:pt x="6185693" y="1619032"/>
                    <a:pt x="6391275" y="161506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
        <p:nvSpPr>
          <p:cNvPr id="2059" name="TextBox 2058"/>
          <p:cNvSpPr txBox="1"/>
          <p:nvPr/>
        </p:nvSpPr>
        <p:spPr>
          <a:xfrm>
            <a:off x="1771651" y="2847976"/>
            <a:ext cx="3293402"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Server Provisioning</a:t>
            </a:r>
          </a:p>
        </p:txBody>
      </p:sp>
      <p:sp>
        <p:nvSpPr>
          <p:cNvPr id="46" name="TextBox 45"/>
          <p:cNvSpPr txBox="1"/>
          <p:nvPr/>
        </p:nvSpPr>
        <p:spPr>
          <a:xfrm>
            <a:off x="7217212" y="2868821"/>
            <a:ext cx="3212226"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Cloud Provisioning</a:t>
            </a:r>
          </a:p>
        </p:txBody>
      </p:sp>
      <p:sp>
        <p:nvSpPr>
          <p:cNvPr id="2060" name="Rectangle 2059"/>
          <p:cNvSpPr/>
          <p:nvPr/>
        </p:nvSpPr>
        <p:spPr bwMode="auto">
          <a:xfrm>
            <a:off x="5009995" y="5937595"/>
            <a:ext cx="194200" cy="171450"/>
          </a:xfrm>
          <a:prstGeom prst="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1" name="TextBox 2060"/>
          <p:cNvSpPr txBox="1"/>
          <p:nvPr/>
        </p:nvSpPr>
        <p:spPr>
          <a:xfrm>
            <a:off x="5314294" y="5869432"/>
            <a:ext cx="1774204"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Overprovisioned</a:t>
            </a:r>
          </a:p>
        </p:txBody>
      </p:sp>
      <p:sp>
        <p:nvSpPr>
          <p:cNvPr id="2062" name="Rectangle 2061"/>
          <p:cNvSpPr/>
          <p:nvPr/>
        </p:nvSpPr>
        <p:spPr bwMode="auto">
          <a:xfrm>
            <a:off x="5009995" y="6261446"/>
            <a:ext cx="194200" cy="190500"/>
          </a:xfrm>
          <a:prstGeom prst="rect">
            <a:avLst/>
          </a:prstGeom>
          <a:solidFill>
            <a:srgbClr val="FF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TextBox 49"/>
          <p:cNvSpPr txBox="1"/>
          <p:nvPr/>
        </p:nvSpPr>
        <p:spPr>
          <a:xfrm>
            <a:off x="5347634" y="6177210"/>
            <a:ext cx="1910459" cy="307777"/>
          </a:xfrm>
          <a:prstGeom prst="rect">
            <a:avLst/>
          </a:prstGeom>
          <a:noFill/>
        </p:spPr>
        <p:txBody>
          <a:bodyPr wrap="none" lIns="0" tIns="0" rIns="0" bIns="0" rtlCol="0">
            <a:spAutoFit/>
          </a:bodyPr>
          <a:lstStyle/>
          <a:p>
            <a:r>
              <a:rPr lang="en-US" sz="2000" dirty="0" err="1" smtClean="0">
                <a:gradFill>
                  <a:gsLst>
                    <a:gs pos="0">
                      <a:schemeClr val="tx1"/>
                    </a:gs>
                    <a:gs pos="86000">
                      <a:schemeClr val="tx1"/>
                    </a:gs>
                  </a:gsLst>
                  <a:lin ang="5400000" scaled="0"/>
                </a:gradFill>
              </a:rPr>
              <a:t>Underprovisioned</a:t>
            </a:r>
            <a:endParaRPr lang="en-US" sz="2000" dirty="0" smtClean="0">
              <a:gradFill>
                <a:gsLst>
                  <a:gs pos="0">
                    <a:schemeClr val="tx1"/>
                  </a:gs>
                  <a:gs pos="86000">
                    <a:schemeClr val="tx1"/>
                  </a:gs>
                </a:gsLst>
                <a:lin ang="5400000" scaled="0"/>
              </a:gradFill>
            </a:endParaRPr>
          </a:p>
        </p:txBody>
      </p:sp>
      <p:sp>
        <p:nvSpPr>
          <p:cNvPr id="2065" name="Freeform 2064"/>
          <p:cNvSpPr/>
          <p:nvPr/>
        </p:nvSpPr>
        <p:spPr>
          <a:xfrm>
            <a:off x="2957515" y="4419600"/>
            <a:ext cx="1095375" cy="1133475"/>
          </a:xfrm>
          <a:custGeom>
            <a:avLst/>
            <a:gdLst>
              <a:gd name="connsiteX0" fmla="*/ 0 w 1095375"/>
              <a:gd name="connsiteY0" fmla="*/ 266700 h 1133475"/>
              <a:gd name="connsiteX1" fmla="*/ 166687 w 1095375"/>
              <a:gd name="connsiteY1" fmla="*/ 395288 h 1133475"/>
              <a:gd name="connsiteX2" fmla="*/ 290512 w 1095375"/>
              <a:gd name="connsiteY2" fmla="*/ 528638 h 1133475"/>
              <a:gd name="connsiteX3" fmla="*/ 423862 w 1095375"/>
              <a:gd name="connsiteY3" fmla="*/ 661988 h 1133475"/>
              <a:gd name="connsiteX4" fmla="*/ 509587 w 1095375"/>
              <a:gd name="connsiteY4" fmla="*/ 723900 h 1133475"/>
              <a:gd name="connsiteX5" fmla="*/ 566737 w 1095375"/>
              <a:gd name="connsiteY5" fmla="*/ 790575 h 1133475"/>
              <a:gd name="connsiteX6" fmla="*/ 657225 w 1095375"/>
              <a:gd name="connsiteY6" fmla="*/ 900113 h 1133475"/>
              <a:gd name="connsiteX7" fmla="*/ 733425 w 1095375"/>
              <a:gd name="connsiteY7" fmla="*/ 1047750 h 1133475"/>
              <a:gd name="connsiteX8" fmla="*/ 785812 w 1095375"/>
              <a:gd name="connsiteY8" fmla="*/ 1133475 h 1133475"/>
              <a:gd name="connsiteX9" fmla="*/ 876300 w 1095375"/>
              <a:gd name="connsiteY9" fmla="*/ 1114425 h 1133475"/>
              <a:gd name="connsiteX10" fmla="*/ 933450 w 1095375"/>
              <a:gd name="connsiteY10" fmla="*/ 947738 h 1133475"/>
              <a:gd name="connsiteX11" fmla="*/ 1000125 w 1095375"/>
              <a:gd name="connsiteY11" fmla="*/ 609600 h 1133475"/>
              <a:gd name="connsiteX12" fmla="*/ 1047750 w 1095375"/>
              <a:gd name="connsiteY12" fmla="*/ 371475 h 1133475"/>
              <a:gd name="connsiteX13" fmla="*/ 1090612 w 1095375"/>
              <a:gd name="connsiteY13" fmla="*/ 38100 h 1133475"/>
              <a:gd name="connsiteX14" fmla="*/ 1095375 w 1095375"/>
              <a:gd name="connsiteY14" fmla="*/ 0 h 1133475"/>
              <a:gd name="connsiteX15" fmla="*/ 395287 w 1095375"/>
              <a:gd name="connsiteY15" fmla="*/ 4763 h 1133475"/>
              <a:gd name="connsiteX16" fmla="*/ 0 w 1095375"/>
              <a:gd name="connsiteY16" fmla="*/ 26670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75" h="1133475">
                <a:moveTo>
                  <a:pt x="0" y="266700"/>
                </a:moveTo>
                <a:lnTo>
                  <a:pt x="166687" y="395288"/>
                </a:lnTo>
                <a:lnTo>
                  <a:pt x="290512" y="528638"/>
                </a:lnTo>
                <a:lnTo>
                  <a:pt x="423862" y="661988"/>
                </a:lnTo>
                <a:lnTo>
                  <a:pt x="509587" y="723900"/>
                </a:lnTo>
                <a:lnTo>
                  <a:pt x="566737" y="790575"/>
                </a:lnTo>
                <a:lnTo>
                  <a:pt x="657225" y="900113"/>
                </a:lnTo>
                <a:lnTo>
                  <a:pt x="733425" y="1047750"/>
                </a:lnTo>
                <a:lnTo>
                  <a:pt x="785812" y="1133475"/>
                </a:lnTo>
                <a:lnTo>
                  <a:pt x="876300" y="1114425"/>
                </a:lnTo>
                <a:lnTo>
                  <a:pt x="933450" y="947738"/>
                </a:lnTo>
                <a:lnTo>
                  <a:pt x="1000125" y="609600"/>
                </a:lnTo>
                <a:lnTo>
                  <a:pt x="1047750" y="371475"/>
                </a:lnTo>
                <a:lnTo>
                  <a:pt x="1090612" y="38100"/>
                </a:lnTo>
                <a:lnTo>
                  <a:pt x="1095375" y="0"/>
                </a:lnTo>
                <a:lnTo>
                  <a:pt x="395287" y="4763"/>
                </a:lnTo>
                <a:lnTo>
                  <a:pt x="0" y="2667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6" name="Freeform 2065"/>
          <p:cNvSpPr/>
          <p:nvPr/>
        </p:nvSpPr>
        <p:spPr>
          <a:xfrm>
            <a:off x="1338264" y="5162550"/>
            <a:ext cx="566738" cy="266700"/>
          </a:xfrm>
          <a:custGeom>
            <a:avLst/>
            <a:gdLst>
              <a:gd name="connsiteX0" fmla="*/ 0 w 566737"/>
              <a:gd name="connsiteY0" fmla="*/ 152400 h 266700"/>
              <a:gd name="connsiteX1" fmla="*/ 90487 w 566737"/>
              <a:gd name="connsiteY1" fmla="*/ 233363 h 266700"/>
              <a:gd name="connsiteX2" fmla="*/ 190500 w 566737"/>
              <a:gd name="connsiteY2" fmla="*/ 266700 h 266700"/>
              <a:gd name="connsiteX3" fmla="*/ 280987 w 566737"/>
              <a:gd name="connsiteY3" fmla="*/ 252413 h 266700"/>
              <a:gd name="connsiteX4" fmla="*/ 366712 w 566737"/>
              <a:gd name="connsiteY4" fmla="*/ 195263 h 266700"/>
              <a:gd name="connsiteX5" fmla="*/ 485775 w 566737"/>
              <a:gd name="connsiteY5" fmla="*/ 61913 h 266700"/>
              <a:gd name="connsiteX6" fmla="*/ 566737 w 566737"/>
              <a:gd name="connsiteY6" fmla="*/ 0 h 266700"/>
              <a:gd name="connsiteX7" fmla="*/ 257175 w 566737"/>
              <a:gd name="connsiteY7" fmla="*/ 0 h 266700"/>
              <a:gd name="connsiteX8" fmla="*/ 223837 w 566737"/>
              <a:gd name="connsiteY8" fmla="*/ 9525 h 266700"/>
              <a:gd name="connsiteX9" fmla="*/ 0 w 566737"/>
              <a:gd name="connsiteY9" fmla="*/ 1524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737" h="266700">
                <a:moveTo>
                  <a:pt x="0" y="152400"/>
                </a:moveTo>
                <a:lnTo>
                  <a:pt x="90487" y="233363"/>
                </a:lnTo>
                <a:lnTo>
                  <a:pt x="190500" y="266700"/>
                </a:lnTo>
                <a:lnTo>
                  <a:pt x="280987" y="252413"/>
                </a:lnTo>
                <a:lnTo>
                  <a:pt x="366712" y="195263"/>
                </a:lnTo>
                <a:lnTo>
                  <a:pt x="485775" y="61913"/>
                </a:lnTo>
                <a:lnTo>
                  <a:pt x="566737" y="0"/>
                </a:lnTo>
                <a:lnTo>
                  <a:pt x="257175" y="0"/>
                </a:lnTo>
                <a:lnTo>
                  <a:pt x="223837" y="9525"/>
                </a:lnTo>
                <a:lnTo>
                  <a:pt x="0" y="1524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7" name="Freeform 2066"/>
          <p:cNvSpPr/>
          <p:nvPr/>
        </p:nvSpPr>
        <p:spPr>
          <a:xfrm>
            <a:off x="4491040" y="3681414"/>
            <a:ext cx="1295399" cy="1824037"/>
          </a:xfrm>
          <a:custGeom>
            <a:avLst/>
            <a:gdLst>
              <a:gd name="connsiteX0" fmla="*/ 0 w 1285875"/>
              <a:gd name="connsiteY0" fmla="*/ 461963 h 1828800"/>
              <a:gd name="connsiteX1" fmla="*/ 80962 w 1285875"/>
              <a:gd name="connsiteY1" fmla="*/ 681038 h 1828800"/>
              <a:gd name="connsiteX2" fmla="*/ 123825 w 1285875"/>
              <a:gd name="connsiteY2" fmla="*/ 847725 h 1828800"/>
              <a:gd name="connsiteX3" fmla="*/ 180975 w 1285875"/>
              <a:gd name="connsiteY3" fmla="*/ 1023938 h 1828800"/>
              <a:gd name="connsiteX4" fmla="*/ 233362 w 1285875"/>
              <a:gd name="connsiteY4" fmla="*/ 1281113 h 1828800"/>
              <a:gd name="connsiteX5" fmla="*/ 257175 w 1285875"/>
              <a:gd name="connsiteY5" fmla="*/ 1547813 h 1828800"/>
              <a:gd name="connsiteX6" fmla="*/ 319087 w 1285875"/>
              <a:gd name="connsiteY6" fmla="*/ 1724025 h 1828800"/>
              <a:gd name="connsiteX7" fmla="*/ 390525 w 1285875"/>
              <a:gd name="connsiteY7" fmla="*/ 1824038 h 1828800"/>
              <a:gd name="connsiteX8" fmla="*/ 476250 w 1285875"/>
              <a:gd name="connsiteY8" fmla="*/ 1828800 h 1828800"/>
              <a:gd name="connsiteX9" fmla="*/ 552450 w 1285875"/>
              <a:gd name="connsiteY9" fmla="*/ 1790700 h 1828800"/>
              <a:gd name="connsiteX10" fmla="*/ 681037 w 1285875"/>
              <a:gd name="connsiteY10" fmla="*/ 1695450 h 1828800"/>
              <a:gd name="connsiteX11" fmla="*/ 852487 w 1285875"/>
              <a:gd name="connsiteY11" fmla="*/ 1609725 h 1828800"/>
              <a:gd name="connsiteX12" fmla="*/ 1028700 w 1285875"/>
              <a:gd name="connsiteY12" fmla="*/ 1595438 h 1828800"/>
              <a:gd name="connsiteX13" fmla="*/ 1243012 w 1285875"/>
              <a:gd name="connsiteY13" fmla="*/ 1595438 h 1828800"/>
              <a:gd name="connsiteX14" fmla="*/ 1243012 w 1285875"/>
              <a:gd name="connsiteY14" fmla="*/ 1595438 h 1828800"/>
              <a:gd name="connsiteX15" fmla="*/ 1285875 w 1285875"/>
              <a:gd name="connsiteY15" fmla="*/ 9525 h 1828800"/>
              <a:gd name="connsiteX16" fmla="*/ 466725 w 1285875"/>
              <a:gd name="connsiteY16" fmla="*/ 0 h 1828800"/>
              <a:gd name="connsiteX17" fmla="*/ 0 w 1285875"/>
              <a:gd name="connsiteY17" fmla="*/ 461963 h 1828800"/>
              <a:gd name="connsiteX0" fmla="*/ 0 w 1295400"/>
              <a:gd name="connsiteY0" fmla="*/ 46196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61963 h 1828800"/>
              <a:gd name="connsiteX0" fmla="*/ 0 w 1295400"/>
              <a:gd name="connsiteY0" fmla="*/ 48101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81013 h 1828800"/>
              <a:gd name="connsiteX0" fmla="*/ 0 w 1295400"/>
              <a:gd name="connsiteY0" fmla="*/ 485775 h 1833562"/>
              <a:gd name="connsiteX1" fmla="*/ 80962 w 1295400"/>
              <a:gd name="connsiteY1" fmla="*/ 685800 h 1833562"/>
              <a:gd name="connsiteX2" fmla="*/ 123825 w 1295400"/>
              <a:gd name="connsiteY2" fmla="*/ 852487 h 1833562"/>
              <a:gd name="connsiteX3" fmla="*/ 180975 w 1295400"/>
              <a:gd name="connsiteY3" fmla="*/ 1028700 h 1833562"/>
              <a:gd name="connsiteX4" fmla="*/ 233362 w 1295400"/>
              <a:gd name="connsiteY4" fmla="*/ 1285875 h 1833562"/>
              <a:gd name="connsiteX5" fmla="*/ 257175 w 1295400"/>
              <a:gd name="connsiteY5" fmla="*/ 1552575 h 1833562"/>
              <a:gd name="connsiteX6" fmla="*/ 319087 w 1295400"/>
              <a:gd name="connsiteY6" fmla="*/ 1728787 h 1833562"/>
              <a:gd name="connsiteX7" fmla="*/ 390525 w 1295400"/>
              <a:gd name="connsiteY7" fmla="*/ 1828800 h 1833562"/>
              <a:gd name="connsiteX8" fmla="*/ 476250 w 1295400"/>
              <a:gd name="connsiteY8" fmla="*/ 1833562 h 1833562"/>
              <a:gd name="connsiteX9" fmla="*/ 552450 w 1295400"/>
              <a:gd name="connsiteY9" fmla="*/ 1795462 h 1833562"/>
              <a:gd name="connsiteX10" fmla="*/ 681037 w 1295400"/>
              <a:gd name="connsiteY10" fmla="*/ 1700212 h 1833562"/>
              <a:gd name="connsiteX11" fmla="*/ 852487 w 1295400"/>
              <a:gd name="connsiteY11" fmla="*/ 1614487 h 1833562"/>
              <a:gd name="connsiteX12" fmla="*/ 1028700 w 1295400"/>
              <a:gd name="connsiteY12" fmla="*/ 1600200 h 1833562"/>
              <a:gd name="connsiteX13" fmla="*/ 1243012 w 1295400"/>
              <a:gd name="connsiteY13" fmla="*/ 1600200 h 1833562"/>
              <a:gd name="connsiteX14" fmla="*/ 1295400 w 1295400"/>
              <a:gd name="connsiteY14" fmla="*/ 1600200 h 1833562"/>
              <a:gd name="connsiteX15" fmla="*/ 1285875 w 1295400"/>
              <a:gd name="connsiteY15" fmla="*/ 14287 h 1833562"/>
              <a:gd name="connsiteX16" fmla="*/ 481013 w 1295400"/>
              <a:gd name="connsiteY16" fmla="*/ 0 h 1833562"/>
              <a:gd name="connsiteX17" fmla="*/ 0 w 1295400"/>
              <a:gd name="connsiteY17" fmla="*/ 485775 h 1833562"/>
              <a:gd name="connsiteX0" fmla="*/ 0 w 1295400"/>
              <a:gd name="connsiteY0" fmla="*/ 476250 h 1824037"/>
              <a:gd name="connsiteX1" fmla="*/ 80962 w 1295400"/>
              <a:gd name="connsiteY1" fmla="*/ 676275 h 1824037"/>
              <a:gd name="connsiteX2" fmla="*/ 123825 w 1295400"/>
              <a:gd name="connsiteY2" fmla="*/ 842962 h 1824037"/>
              <a:gd name="connsiteX3" fmla="*/ 180975 w 1295400"/>
              <a:gd name="connsiteY3" fmla="*/ 1019175 h 1824037"/>
              <a:gd name="connsiteX4" fmla="*/ 233362 w 1295400"/>
              <a:gd name="connsiteY4" fmla="*/ 1276350 h 1824037"/>
              <a:gd name="connsiteX5" fmla="*/ 257175 w 1295400"/>
              <a:gd name="connsiteY5" fmla="*/ 1543050 h 1824037"/>
              <a:gd name="connsiteX6" fmla="*/ 319087 w 1295400"/>
              <a:gd name="connsiteY6" fmla="*/ 1719262 h 1824037"/>
              <a:gd name="connsiteX7" fmla="*/ 390525 w 1295400"/>
              <a:gd name="connsiteY7" fmla="*/ 1819275 h 1824037"/>
              <a:gd name="connsiteX8" fmla="*/ 476250 w 1295400"/>
              <a:gd name="connsiteY8" fmla="*/ 1824037 h 1824037"/>
              <a:gd name="connsiteX9" fmla="*/ 552450 w 1295400"/>
              <a:gd name="connsiteY9" fmla="*/ 1785937 h 1824037"/>
              <a:gd name="connsiteX10" fmla="*/ 681037 w 1295400"/>
              <a:gd name="connsiteY10" fmla="*/ 1690687 h 1824037"/>
              <a:gd name="connsiteX11" fmla="*/ 852487 w 1295400"/>
              <a:gd name="connsiteY11" fmla="*/ 1604962 h 1824037"/>
              <a:gd name="connsiteX12" fmla="*/ 1028700 w 1295400"/>
              <a:gd name="connsiteY12" fmla="*/ 1590675 h 1824037"/>
              <a:gd name="connsiteX13" fmla="*/ 1243012 w 1295400"/>
              <a:gd name="connsiteY13" fmla="*/ 1590675 h 1824037"/>
              <a:gd name="connsiteX14" fmla="*/ 1295400 w 1295400"/>
              <a:gd name="connsiteY14" fmla="*/ 1590675 h 1824037"/>
              <a:gd name="connsiteX15" fmla="*/ 1285875 w 1295400"/>
              <a:gd name="connsiteY15" fmla="*/ 4762 h 1824037"/>
              <a:gd name="connsiteX16" fmla="*/ 481013 w 1295400"/>
              <a:gd name="connsiteY16" fmla="*/ 0 h 1824037"/>
              <a:gd name="connsiteX17" fmla="*/ 0 w 1295400"/>
              <a:gd name="connsiteY17" fmla="*/ 476250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5400" h="1824037">
                <a:moveTo>
                  <a:pt x="0" y="476250"/>
                </a:moveTo>
                <a:lnTo>
                  <a:pt x="80962" y="676275"/>
                </a:lnTo>
                <a:lnTo>
                  <a:pt x="123825" y="842962"/>
                </a:lnTo>
                <a:lnTo>
                  <a:pt x="180975" y="1019175"/>
                </a:lnTo>
                <a:lnTo>
                  <a:pt x="233362" y="1276350"/>
                </a:lnTo>
                <a:lnTo>
                  <a:pt x="257175" y="1543050"/>
                </a:lnTo>
                <a:lnTo>
                  <a:pt x="319087" y="1719262"/>
                </a:lnTo>
                <a:lnTo>
                  <a:pt x="390525" y="1819275"/>
                </a:lnTo>
                <a:lnTo>
                  <a:pt x="476250" y="1824037"/>
                </a:lnTo>
                <a:lnTo>
                  <a:pt x="552450" y="1785937"/>
                </a:lnTo>
                <a:lnTo>
                  <a:pt x="681037" y="1690687"/>
                </a:lnTo>
                <a:lnTo>
                  <a:pt x="852487" y="1604962"/>
                </a:lnTo>
                <a:lnTo>
                  <a:pt x="1028700" y="1590675"/>
                </a:lnTo>
                <a:lnTo>
                  <a:pt x="1243012" y="1590675"/>
                </a:lnTo>
                <a:lnTo>
                  <a:pt x="1295400" y="1590675"/>
                </a:lnTo>
                <a:lnTo>
                  <a:pt x="1285875" y="4762"/>
                </a:lnTo>
                <a:lnTo>
                  <a:pt x="481013" y="0"/>
                </a:lnTo>
                <a:lnTo>
                  <a:pt x="0" y="47625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custDataLst>
      <p:tags r:id="rId1"/>
    </p:custDataLst>
    <p:extLst>
      <p:ext uri="{BB962C8B-B14F-4D97-AF65-F5344CB8AC3E}">
        <p14:creationId xmlns:p14="http://schemas.microsoft.com/office/powerpoint/2010/main" val="14864428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smtClean="0"/>
              <a:t>Table Data Model</a:t>
            </a:r>
            <a:endParaRPr lang="en-US" dirty="0"/>
          </a:p>
        </p:txBody>
      </p:sp>
      <p:sp>
        <p:nvSpPr>
          <p:cNvPr id="3" name="Content Placeholder 2"/>
          <p:cNvSpPr>
            <a:spLocks noGrp="1"/>
          </p:cNvSpPr>
          <p:nvPr>
            <p:ph type="body" sz="quarter" idx="10"/>
          </p:nvPr>
        </p:nvSpPr>
        <p:spPr>
          <a:xfrm>
            <a:off x="531813" y="990600"/>
            <a:ext cx="11149012" cy="4339650"/>
          </a:xfrm>
        </p:spPr>
        <p:txBody>
          <a:bodyPr/>
          <a:lstStyle/>
          <a:p>
            <a:r>
              <a:rPr lang="en-US" dirty="0" smtClean="0"/>
              <a:t>Table</a:t>
            </a:r>
          </a:p>
          <a:p>
            <a:pPr lvl="1"/>
            <a:r>
              <a:rPr lang="en-US" dirty="0" smtClean="0"/>
              <a:t>A storage account can create many tables</a:t>
            </a:r>
          </a:p>
          <a:p>
            <a:r>
              <a:rPr lang="en-US" dirty="0" smtClean="0"/>
              <a:t>A table is a set of entities (rows)</a:t>
            </a:r>
          </a:p>
          <a:p>
            <a:pPr lvl="1"/>
            <a:r>
              <a:rPr lang="en-US" dirty="0" smtClean="0"/>
              <a:t>An entity is a set of properties (columns)</a:t>
            </a:r>
          </a:p>
          <a:p>
            <a:pPr lvl="1"/>
            <a:r>
              <a:rPr lang="en-US" dirty="0"/>
              <a:t>Billions of entities </a:t>
            </a:r>
            <a:r>
              <a:rPr lang="en-US" dirty="0" smtClean="0"/>
              <a:t>and </a:t>
            </a:r>
            <a:r>
              <a:rPr lang="en-US" dirty="0"/>
              <a:t>TBs of </a:t>
            </a:r>
            <a:r>
              <a:rPr lang="en-US" dirty="0" smtClean="0"/>
              <a:t>data</a:t>
            </a:r>
          </a:p>
          <a:p>
            <a:r>
              <a:rPr lang="en-US" dirty="0" smtClean="0"/>
              <a:t>Two “key” properties that together are </a:t>
            </a:r>
            <a:br>
              <a:rPr lang="en-US" dirty="0" smtClean="0"/>
            </a:br>
            <a:r>
              <a:rPr lang="en-US" dirty="0" smtClean="0"/>
              <a:t>the unique ID of the entity in the table</a:t>
            </a:r>
          </a:p>
          <a:p>
            <a:pPr lvl="1"/>
            <a:r>
              <a:rPr lang="en-US" dirty="0" err="1" smtClean="0"/>
              <a:t>PartitionKey</a:t>
            </a:r>
            <a:r>
              <a:rPr lang="en-US" dirty="0" smtClean="0"/>
              <a:t> – enables scalability</a:t>
            </a:r>
          </a:p>
          <a:p>
            <a:pPr lvl="1"/>
            <a:r>
              <a:rPr lang="en-US" dirty="0" err="1" smtClean="0"/>
              <a:t>RowKey</a:t>
            </a:r>
            <a:r>
              <a:rPr lang="en-US" dirty="0" smtClean="0"/>
              <a:t> – uniquely identifies the entity within the partition</a:t>
            </a:r>
          </a:p>
        </p:txBody>
      </p:sp>
    </p:spTree>
    <p:extLst>
      <p:ext uri="{BB962C8B-B14F-4D97-AF65-F5344CB8AC3E}">
        <p14:creationId xmlns:p14="http://schemas.microsoft.com/office/powerpoint/2010/main" val="26417181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1"/>
            <a:ext cx="11149012" cy="1218795"/>
          </a:xfrm>
        </p:spPr>
        <p:txBody>
          <a:bodyPr/>
          <a:lstStyle/>
          <a:p>
            <a:r>
              <a:rPr lang="en-US" smtClean="0"/>
              <a:t>Table Storage Concepts</a:t>
            </a:r>
            <a:br>
              <a:rPr lang="en-US" smtClean="0"/>
            </a:br>
            <a:endParaRPr lang="en-US" dirty="0"/>
          </a:p>
        </p:txBody>
      </p:sp>
      <p:grpSp>
        <p:nvGrpSpPr>
          <p:cNvPr id="3" name="Group 4"/>
          <p:cNvGrpSpPr/>
          <p:nvPr/>
        </p:nvGrpSpPr>
        <p:grpSpPr>
          <a:xfrm>
            <a:off x="2008316" y="1348864"/>
            <a:ext cx="7706892" cy="4876800"/>
            <a:chOff x="1681162" y="990600"/>
            <a:chExt cx="5781675" cy="4876800"/>
          </a:xfrm>
        </p:grpSpPr>
        <p:sp>
          <p:nvSpPr>
            <p:cNvPr id="6" name="Rounded Rectangle 5"/>
            <p:cNvSpPr/>
            <p:nvPr/>
          </p:nvSpPr>
          <p:spPr>
            <a:xfrm>
              <a:off x="5728335"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Entity</a:t>
              </a:r>
              <a:endParaRPr lang="en-US" sz="2800" b="1" kern="1200" dirty="0"/>
            </a:p>
          </p:txBody>
        </p:sp>
        <p:sp>
          <p:nvSpPr>
            <p:cNvPr id="8" name="Rounded Rectangle 7"/>
            <p:cNvSpPr/>
            <p:nvPr/>
          </p:nvSpPr>
          <p:spPr>
            <a:xfrm>
              <a:off x="3704748"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Table</a:t>
              </a:r>
              <a:endParaRPr lang="en-US" sz="2800" b="1" kern="1200" dirty="0"/>
            </a:p>
          </p:txBody>
        </p:sp>
        <p:sp>
          <p:nvSpPr>
            <p:cNvPr id="10" name="Rounded Rectangle 9"/>
            <p:cNvSpPr/>
            <p:nvPr/>
          </p:nvSpPr>
          <p:spPr>
            <a:xfrm>
              <a:off x="1681162"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Account</a:t>
              </a:r>
              <a:endParaRPr lang="en-US" sz="2800" b="1" kern="1200" dirty="0"/>
            </a:p>
          </p:txBody>
        </p:sp>
        <p:sp>
          <p:nvSpPr>
            <p:cNvPr id="12" name="Rounded Rectangle 11"/>
            <p:cNvSpPr/>
            <p:nvPr/>
          </p:nvSpPr>
          <p:spPr>
            <a:xfrm>
              <a:off x="1825704" y="368046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3"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s</a:t>
              </a:r>
              <a:r>
                <a:rPr lang="en-US" sz="2000" b="1" kern="1200" dirty="0" smtClean="0"/>
                <a:t>ally</a:t>
              </a:r>
              <a:endParaRPr lang="en-US" sz="2000" b="1" kern="1200" dirty="0"/>
            </a:p>
          </p:txBody>
        </p:sp>
        <p:sp>
          <p:nvSpPr>
            <p:cNvPr id="14"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16" name="Rounded Rectangle 15"/>
            <p:cNvSpPr/>
            <p:nvPr/>
          </p:nvSpPr>
          <p:spPr>
            <a:xfrm>
              <a:off x="3849290" y="2849346"/>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7"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u</a:t>
              </a:r>
              <a:r>
                <a:rPr lang="en-US" sz="2000" b="1" kern="1200" dirty="0" smtClean="0"/>
                <a:t>sers</a:t>
              </a:r>
              <a:endParaRPr lang="en-US" sz="2000" b="1" kern="1200" dirty="0"/>
            </a:p>
          </p:txBody>
        </p:sp>
        <p:sp>
          <p:nvSpPr>
            <p:cNvPr id="18"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0" name="Rounded Rectangle 19"/>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1"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Name =…</a:t>
              </a:r>
            </a:p>
            <a:p>
              <a:pPr lvl="0" algn="ctr" defTabSz="711200">
                <a:lnSpc>
                  <a:spcPct val="90000"/>
                </a:lnSpc>
                <a:spcBef>
                  <a:spcPct val="0"/>
                </a:spcBef>
                <a:spcAft>
                  <a:spcPct val="35000"/>
                </a:spcAft>
              </a:pPr>
              <a:r>
                <a:rPr lang="en-US" sz="2000" b="1" dirty="0" smtClean="0"/>
                <a:t>Email = …</a:t>
              </a:r>
              <a:endParaRPr lang="en-US" sz="2000" b="1" kern="1200" dirty="0" smtClean="0"/>
            </a:p>
          </p:txBody>
        </p:sp>
        <p:sp>
          <p:nvSpPr>
            <p:cNvPr id="22"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4" name="Rounded Rectangle 23"/>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5" name="Rounded Rectangle 22"/>
            <p:cNvSpPr/>
            <p:nvPr/>
          </p:nvSpPr>
          <p:spPr>
            <a:xfrm>
              <a:off x="5894043" y="3286071"/>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Name =…</a:t>
              </a:r>
            </a:p>
            <a:p>
              <a:pPr lvl="0" algn="ctr" defTabSz="711200">
                <a:lnSpc>
                  <a:spcPct val="90000"/>
                </a:lnSpc>
                <a:spcBef>
                  <a:spcPct val="0"/>
                </a:spcBef>
                <a:spcAft>
                  <a:spcPct val="35000"/>
                </a:spcAft>
              </a:pPr>
              <a:r>
                <a:rPr lang="en-US" sz="2000" b="1" dirty="0" smtClean="0"/>
                <a:t>Email = …</a:t>
              </a:r>
              <a:endParaRPr lang="en-US" sz="2000" b="1" kern="1200" dirty="0" smtClean="0"/>
            </a:p>
          </p:txBody>
        </p:sp>
        <p:sp>
          <p:nvSpPr>
            <p:cNvPr id="26"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8" name="Rounded Rectangle 27"/>
            <p:cNvSpPr/>
            <p:nvPr/>
          </p:nvSpPr>
          <p:spPr>
            <a:xfrm>
              <a:off x="3849290" y="4511578"/>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9"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p</a:t>
              </a:r>
              <a:r>
                <a:rPr lang="en-US" sz="2000" b="1" kern="1200" dirty="0" smtClean="0"/>
                <a:t>hoto </a:t>
              </a:r>
              <a:r>
                <a:rPr lang="en-US" sz="2000" b="1" dirty="0" smtClean="0"/>
                <a:t>i</a:t>
              </a:r>
              <a:r>
                <a:rPr lang="en-US" sz="2000" b="1" kern="1200" dirty="0" smtClean="0"/>
                <a:t>ndex</a:t>
              </a:r>
              <a:endParaRPr lang="en-US" sz="2000" b="1" kern="1200" dirty="0"/>
            </a:p>
          </p:txBody>
        </p:sp>
        <p:sp>
          <p:nvSpPr>
            <p:cNvPr id="30"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32" name="Rounded Rectangle 31"/>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30"/>
            <p:cNvSpPr/>
            <p:nvPr/>
          </p:nvSpPr>
          <p:spPr>
            <a:xfrm>
              <a:off x="5894043" y="4117187"/>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Photo ID =…</a:t>
              </a:r>
            </a:p>
            <a:p>
              <a:pPr lvl="0" algn="ctr" defTabSz="711200">
                <a:lnSpc>
                  <a:spcPct val="90000"/>
                </a:lnSpc>
                <a:spcBef>
                  <a:spcPct val="0"/>
                </a:spcBef>
                <a:spcAft>
                  <a:spcPct val="35000"/>
                </a:spcAft>
              </a:pPr>
              <a:r>
                <a:rPr lang="en-US" sz="2000" b="1" dirty="0" smtClean="0"/>
                <a:t>Date </a:t>
              </a:r>
              <a:r>
                <a:rPr lang="en-US" sz="2000" b="1" kern="1200" dirty="0" smtClean="0"/>
                <a:t>=…</a:t>
              </a:r>
              <a:endParaRPr lang="en-US" sz="2000" b="1" kern="1200" dirty="0"/>
            </a:p>
          </p:txBody>
        </p:sp>
        <p:sp>
          <p:nvSpPr>
            <p:cNvPr id="34"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36" name="Rounded Rectangle 35"/>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4"/>
            <p:cNvSpPr/>
            <p:nvPr/>
          </p:nvSpPr>
          <p:spPr>
            <a:xfrm>
              <a:off x="5894043" y="494830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Photo ID =…</a:t>
              </a:r>
            </a:p>
            <a:p>
              <a:pPr lvl="0" algn="ctr" defTabSz="711200">
                <a:lnSpc>
                  <a:spcPct val="90000"/>
                </a:lnSpc>
                <a:spcBef>
                  <a:spcPct val="0"/>
                </a:spcBef>
                <a:spcAft>
                  <a:spcPct val="35000"/>
                </a:spcAft>
              </a:pPr>
              <a:r>
                <a:rPr lang="en-US" sz="2000" b="1" dirty="0" smtClean="0"/>
                <a:t>Date </a:t>
              </a:r>
              <a:r>
                <a:rPr lang="en-US" sz="2000" b="1" kern="1200" dirty="0" smtClean="0"/>
                <a:t>=…</a:t>
              </a:r>
              <a:endParaRPr lang="en-US" sz="2000" b="1" kern="1200" dirty="0"/>
            </a:p>
          </p:txBody>
        </p:sp>
      </p:grpSp>
    </p:spTree>
    <p:extLst>
      <p:ext uri="{BB962C8B-B14F-4D97-AF65-F5344CB8AC3E}">
        <p14:creationId xmlns:p14="http://schemas.microsoft.com/office/powerpoint/2010/main" val="5989659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smtClean="0"/>
              <a:t>Windows Azure Queues</a:t>
            </a:r>
            <a:endParaRPr lang="en-US" dirty="0"/>
          </a:p>
        </p:txBody>
      </p:sp>
      <p:sp>
        <p:nvSpPr>
          <p:cNvPr id="3" name="Content Placeholder 2"/>
          <p:cNvSpPr>
            <a:spLocks noGrp="1"/>
          </p:cNvSpPr>
          <p:nvPr>
            <p:ph type="body" sz="quarter" idx="10"/>
          </p:nvPr>
        </p:nvSpPr>
        <p:spPr>
          <a:xfrm>
            <a:off x="519116" y="1447800"/>
            <a:ext cx="11149012" cy="4758226"/>
          </a:xfrm>
        </p:spPr>
        <p:txBody>
          <a:bodyPr/>
          <a:lstStyle/>
          <a:p>
            <a:r>
              <a:rPr lang="en-US" dirty="0" smtClean="0"/>
              <a:t>Provide reliable message delivery</a:t>
            </a:r>
          </a:p>
          <a:p>
            <a:pPr lvl="1"/>
            <a:r>
              <a:rPr lang="en-US" dirty="0" smtClean="0"/>
              <a:t>Simple, asynchronous work dispatch</a:t>
            </a:r>
          </a:p>
          <a:p>
            <a:pPr lvl="1"/>
            <a:r>
              <a:rPr lang="en-US" dirty="0" smtClean="0"/>
              <a:t>Programming semantics ensure that a message can be processed </a:t>
            </a:r>
            <a:r>
              <a:rPr lang="en-US" b="1" dirty="0" smtClean="0">
                <a:solidFill>
                  <a:srgbClr val="FFFF00"/>
                </a:solidFill>
              </a:rPr>
              <a:t>at least once</a:t>
            </a:r>
          </a:p>
          <a:p>
            <a:pPr lvl="0"/>
            <a:r>
              <a:rPr lang="en-US" dirty="0" smtClean="0"/>
              <a:t>Queues are highly available, durable and performance efficient</a:t>
            </a:r>
          </a:p>
          <a:p>
            <a:pPr lvl="1"/>
            <a:r>
              <a:rPr lang="en-US" dirty="0" smtClean="0"/>
              <a:t>Maximum size is 64K</a:t>
            </a:r>
          </a:p>
          <a:p>
            <a:pPr lvl="1"/>
            <a:r>
              <a:rPr lang="en-US" dirty="0" smtClean="0"/>
              <a:t>FIFO in general, but not guaranteed</a:t>
            </a:r>
          </a:p>
          <a:p>
            <a:r>
              <a:rPr lang="en-US" dirty="0" smtClean="0"/>
              <a:t>Pulling an item from the queue doesn’t delete it</a:t>
            </a:r>
          </a:p>
          <a:p>
            <a:pPr lvl="1"/>
            <a:r>
              <a:rPr lang="en-US" dirty="0" smtClean="0"/>
              <a:t>It becomes invisible for a visibility timeout</a:t>
            </a:r>
          </a:p>
          <a:p>
            <a:pPr lvl="1"/>
            <a:r>
              <a:rPr lang="en-US" dirty="0" smtClean="0"/>
              <a:t>Item must be deleted before timeout or else it becomes visible</a:t>
            </a:r>
          </a:p>
        </p:txBody>
      </p:sp>
    </p:spTree>
    <p:extLst>
      <p:ext uri="{BB962C8B-B14F-4D97-AF65-F5344CB8AC3E}">
        <p14:creationId xmlns:p14="http://schemas.microsoft.com/office/powerpoint/2010/main" val="18216779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1"/>
            <a:ext cx="11149012" cy="1828193"/>
          </a:xfrm>
        </p:spPr>
        <p:txBody>
          <a:bodyPr/>
          <a:lstStyle/>
          <a:p>
            <a:r>
              <a:rPr lang="en-US" smtClean="0"/>
              <a:t>Queue Storage Concepts</a:t>
            </a:r>
            <a:br>
              <a:rPr lang="en-US" smtClean="0"/>
            </a:br>
            <a:r>
              <a:rPr lang="en-US" smtClean="0"/>
              <a:t/>
            </a:r>
            <a:br>
              <a:rPr lang="en-US" smtClean="0"/>
            </a:br>
            <a:endParaRPr lang="en-US" dirty="0"/>
          </a:p>
        </p:txBody>
      </p:sp>
      <p:grpSp>
        <p:nvGrpSpPr>
          <p:cNvPr id="3" name="Group 52"/>
          <p:cNvGrpSpPr/>
          <p:nvPr/>
        </p:nvGrpSpPr>
        <p:grpSpPr>
          <a:xfrm>
            <a:off x="2243083" y="1600200"/>
            <a:ext cx="7706892" cy="4876800"/>
            <a:chOff x="1681162" y="990600"/>
            <a:chExt cx="5781675" cy="4876800"/>
          </a:xfrm>
        </p:grpSpPr>
        <p:sp>
          <p:nvSpPr>
            <p:cNvPr id="54" name="Rounded Rectangle 53"/>
            <p:cNvSpPr/>
            <p:nvPr/>
          </p:nvSpPr>
          <p:spPr>
            <a:xfrm>
              <a:off x="5728335"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Message</a:t>
              </a:r>
              <a:endParaRPr lang="en-US" sz="2800" b="1" kern="1200" dirty="0"/>
            </a:p>
          </p:txBody>
        </p:sp>
        <p:sp>
          <p:nvSpPr>
            <p:cNvPr id="56" name="Rounded Rectangle 55"/>
            <p:cNvSpPr/>
            <p:nvPr/>
          </p:nvSpPr>
          <p:spPr>
            <a:xfrm>
              <a:off x="3704748"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7"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Queue</a:t>
              </a:r>
              <a:endParaRPr lang="en-US" sz="2800" b="1" kern="1200" dirty="0"/>
            </a:p>
          </p:txBody>
        </p:sp>
        <p:sp>
          <p:nvSpPr>
            <p:cNvPr id="58" name="Rounded Rectangle 57"/>
            <p:cNvSpPr/>
            <p:nvPr/>
          </p:nvSpPr>
          <p:spPr>
            <a:xfrm>
              <a:off x="1681162"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9"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Account</a:t>
              </a:r>
              <a:endParaRPr lang="en-US" sz="2800" b="1" kern="1200" dirty="0"/>
            </a:p>
          </p:txBody>
        </p:sp>
        <p:sp>
          <p:nvSpPr>
            <p:cNvPr id="60" name="Rounded Rectangle 59"/>
            <p:cNvSpPr/>
            <p:nvPr/>
          </p:nvSpPr>
          <p:spPr>
            <a:xfrm>
              <a:off x="1825704" y="3701629"/>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1"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s</a:t>
              </a:r>
              <a:r>
                <a:rPr lang="en-US" sz="2000" b="1" kern="1200" dirty="0" smtClean="0"/>
                <a:t>ally</a:t>
              </a:r>
              <a:endParaRPr lang="en-US" sz="2000" b="1" kern="1200" dirty="0"/>
            </a:p>
          </p:txBody>
        </p:sp>
        <p:sp>
          <p:nvSpPr>
            <p:cNvPr id="62"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64" name="Rounded Rectangle 63"/>
            <p:cNvSpPr/>
            <p:nvPr/>
          </p:nvSpPr>
          <p:spPr>
            <a:xfrm>
              <a:off x="3849290" y="287051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5"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t</a:t>
              </a:r>
              <a:r>
                <a:rPr lang="en-US" sz="2000" b="1" kern="1200" dirty="0" smtClean="0"/>
                <a:t>humbnail </a:t>
              </a:r>
              <a:r>
                <a:rPr lang="en-US" sz="2000" b="1" dirty="0" smtClean="0"/>
                <a:t>j</a:t>
              </a:r>
              <a:r>
                <a:rPr lang="en-US" sz="2000" b="1" kern="1200" dirty="0" smtClean="0"/>
                <a:t>obs</a:t>
              </a:r>
              <a:endParaRPr lang="en-US" sz="2000" b="1" kern="1200" dirty="0"/>
            </a:p>
          </p:txBody>
        </p:sp>
        <p:sp>
          <p:nvSpPr>
            <p:cNvPr id="66"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7"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68" name="Rounded Rectangle 67"/>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9"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128x128, http://…</a:t>
              </a:r>
              <a:endParaRPr lang="en-US" sz="2000" b="1" kern="1200" dirty="0"/>
            </a:p>
          </p:txBody>
        </p:sp>
        <p:sp>
          <p:nvSpPr>
            <p:cNvPr id="70"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72" name="Rounded Rectangle 71"/>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3" name="Rounded Rectangle 22"/>
            <p:cNvSpPr/>
            <p:nvPr/>
          </p:nvSpPr>
          <p:spPr>
            <a:xfrm>
              <a:off x="5894043" y="3307238"/>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256x256, http://…</a:t>
              </a:r>
              <a:endParaRPr lang="en-US" sz="2000" b="1" kern="1200" dirty="0"/>
            </a:p>
          </p:txBody>
        </p:sp>
        <p:sp>
          <p:nvSpPr>
            <p:cNvPr id="74"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76" name="Rounded Rectangle 75"/>
            <p:cNvSpPr/>
            <p:nvPr/>
          </p:nvSpPr>
          <p:spPr>
            <a:xfrm>
              <a:off x="3849290" y="453274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7"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p</a:t>
              </a:r>
              <a:r>
                <a:rPr lang="en-US" sz="2000" b="1" kern="1200" dirty="0" smtClean="0"/>
                <a:t>hoto </a:t>
              </a:r>
              <a:r>
                <a:rPr lang="en-US" sz="2000" b="1" dirty="0" smtClean="0"/>
                <a:t>p</a:t>
              </a:r>
              <a:r>
                <a:rPr lang="en-US" sz="2000" b="1" kern="1200" dirty="0" smtClean="0"/>
                <a:t>rocessing </a:t>
              </a:r>
              <a:r>
                <a:rPr lang="en-US" sz="2000" b="1" dirty="0" smtClean="0"/>
                <a:t>j</a:t>
              </a:r>
              <a:r>
                <a:rPr lang="en-US" sz="2000" b="1" kern="1200" dirty="0" smtClean="0"/>
                <a:t>obs</a:t>
              </a:r>
              <a:endParaRPr lang="en-US" sz="2000" b="1" kern="1200" dirty="0"/>
            </a:p>
          </p:txBody>
        </p:sp>
        <p:sp>
          <p:nvSpPr>
            <p:cNvPr id="78"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9"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80" name="Rounded Rectangle 79"/>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1" name="Rounded Rectangle 30"/>
            <p:cNvSpPr/>
            <p:nvPr/>
          </p:nvSpPr>
          <p:spPr>
            <a:xfrm>
              <a:off x="5894043" y="4138354"/>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http://…</a:t>
              </a:r>
              <a:endParaRPr lang="en-US" sz="2000" b="1" kern="1200" dirty="0"/>
            </a:p>
          </p:txBody>
        </p:sp>
        <p:sp>
          <p:nvSpPr>
            <p:cNvPr id="82"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84" name="Rounded Rectangle 83"/>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5" name="Rounded Rectangle 34"/>
            <p:cNvSpPr/>
            <p:nvPr/>
          </p:nvSpPr>
          <p:spPr>
            <a:xfrm>
              <a:off x="5894043" y="4969469"/>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http://…</a:t>
              </a:r>
              <a:endParaRPr lang="en-US" sz="2000" b="1" kern="1200" dirty="0"/>
            </a:p>
          </p:txBody>
        </p:sp>
      </p:grpSp>
    </p:spTree>
    <p:extLst>
      <p:ext uri="{BB962C8B-B14F-4D97-AF65-F5344CB8AC3E}">
        <p14:creationId xmlns:p14="http://schemas.microsoft.com/office/powerpoint/2010/main" val="31265048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333999" y="1181101"/>
            <a:ext cx="5753101" cy="2436225"/>
          </a:xfrm>
          <a:prstGeom prst="roundRect">
            <a:avLst/>
          </a:prstGeom>
          <a:solidFill>
            <a:srgbClr val="91B2DB"/>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6" y="228600"/>
            <a:ext cx="11149012" cy="609398"/>
          </a:xfrm>
        </p:spPr>
        <p:txBody>
          <a:bodyPr/>
          <a:lstStyle/>
          <a:p>
            <a:r>
              <a:rPr lang="en-US" dirty="0" smtClean="0"/>
              <a:t>Branding Police</a:t>
            </a:r>
            <a:endParaRPr lang="en-US" dirty="0"/>
          </a:p>
        </p:txBody>
      </p:sp>
      <p:sp>
        <p:nvSpPr>
          <p:cNvPr id="145" name="Rectangle 144"/>
          <p:cNvSpPr/>
          <p:nvPr/>
        </p:nvSpPr>
        <p:spPr bwMode="auto">
          <a:xfrm>
            <a:off x="5622539" y="1533524"/>
            <a:ext cx="942976" cy="8191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Web </a:t>
            </a:r>
          </a:p>
          <a:p>
            <a:pPr algn="ctr" defTabSz="914099" fontAlgn="base">
              <a:spcBef>
                <a:spcPct val="0"/>
              </a:spcBef>
              <a:spcAft>
                <a:spcPct val="0"/>
              </a:spcAft>
            </a:pPr>
            <a:r>
              <a:rPr lang="en-US" sz="2200" dirty="0" smtClean="0">
                <a:solidFill>
                  <a:schemeClr val="bg1"/>
                </a:solidFill>
              </a:rPr>
              <a:t>Role</a:t>
            </a:r>
          </a:p>
        </p:txBody>
      </p:sp>
      <p:sp>
        <p:nvSpPr>
          <p:cNvPr id="144" name="Can 143"/>
          <p:cNvSpPr/>
          <p:nvPr/>
        </p:nvSpPr>
        <p:spPr bwMode="auto">
          <a:xfrm rot="16200000">
            <a:off x="7880967" y="1941247"/>
            <a:ext cx="510542" cy="1154322"/>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9" name="Rectangle 148"/>
          <p:cNvSpPr/>
          <p:nvPr/>
        </p:nvSpPr>
        <p:spPr bwMode="auto">
          <a:xfrm>
            <a:off x="5622539" y="2538411"/>
            <a:ext cx="942976" cy="8191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Web </a:t>
            </a:r>
          </a:p>
          <a:p>
            <a:pPr algn="ctr" defTabSz="914099" fontAlgn="base">
              <a:spcBef>
                <a:spcPct val="0"/>
              </a:spcBef>
              <a:spcAft>
                <a:spcPct val="0"/>
              </a:spcAft>
            </a:pPr>
            <a:r>
              <a:rPr lang="en-US" sz="2200" dirty="0" smtClean="0">
                <a:solidFill>
                  <a:schemeClr val="bg1"/>
                </a:solidFill>
              </a:rPr>
              <a:t>Role</a:t>
            </a:r>
          </a:p>
        </p:txBody>
      </p:sp>
      <p:sp>
        <p:nvSpPr>
          <p:cNvPr id="150" name="Rectangle 149"/>
          <p:cNvSpPr/>
          <p:nvPr/>
        </p:nvSpPr>
        <p:spPr bwMode="auto">
          <a:xfrm>
            <a:off x="9727815" y="1533524"/>
            <a:ext cx="1047750" cy="81914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Worker</a:t>
            </a:r>
          </a:p>
          <a:p>
            <a:pPr algn="ctr" defTabSz="914099" fontAlgn="base">
              <a:spcBef>
                <a:spcPct val="0"/>
              </a:spcBef>
              <a:spcAft>
                <a:spcPct val="0"/>
              </a:spcAft>
            </a:pPr>
            <a:r>
              <a:rPr lang="en-US" sz="2200" dirty="0" smtClean="0">
                <a:solidFill>
                  <a:schemeClr val="bg1"/>
                </a:solidFill>
              </a:rPr>
              <a:t>Role</a:t>
            </a:r>
          </a:p>
        </p:txBody>
      </p:sp>
      <p:sp>
        <p:nvSpPr>
          <p:cNvPr id="152" name="Rectangle 151"/>
          <p:cNvSpPr/>
          <p:nvPr/>
        </p:nvSpPr>
        <p:spPr bwMode="auto">
          <a:xfrm>
            <a:off x="9727815" y="2538411"/>
            <a:ext cx="1047750" cy="81914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Worker</a:t>
            </a:r>
          </a:p>
          <a:p>
            <a:pPr algn="ctr" defTabSz="914099" fontAlgn="base">
              <a:spcBef>
                <a:spcPct val="0"/>
              </a:spcBef>
              <a:spcAft>
                <a:spcPct val="0"/>
              </a:spcAft>
            </a:pPr>
            <a:r>
              <a:rPr lang="en-US" sz="2200" dirty="0" smtClean="0">
                <a:solidFill>
                  <a:schemeClr val="bg1"/>
                </a:solidFill>
              </a:rPr>
              <a:t>Role</a:t>
            </a:r>
          </a:p>
        </p:txBody>
      </p:sp>
      <p:sp>
        <p:nvSpPr>
          <p:cNvPr id="148" name="Oval 147"/>
          <p:cNvSpPr/>
          <p:nvPr/>
        </p:nvSpPr>
        <p:spPr bwMode="auto">
          <a:xfrm>
            <a:off x="6094028" y="3835598"/>
            <a:ext cx="1538289" cy="95250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sp>
        <p:nvSpPr>
          <p:cNvPr id="153" name="TextBox 152"/>
          <p:cNvSpPr txBox="1"/>
          <p:nvPr/>
        </p:nvSpPr>
        <p:spPr>
          <a:xfrm>
            <a:off x="5847848" y="4873824"/>
            <a:ext cx="223272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{…-…-...-…}-report.txt</a:t>
            </a:r>
          </a:p>
        </p:txBody>
      </p:sp>
      <p:sp>
        <p:nvSpPr>
          <p:cNvPr id="155" name="Oval 154"/>
          <p:cNvSpPr/>
          <p:nvPr/>
        </p:nvSpPr>
        <p:spPr bwMode="auto">
          <a:xfrm>
            <a:off x="8713401" y="3835598"/>
            <a:ext cx="1538289" cy="95250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sp>
        <p:nvSpPr>
          <p:cNvPr id="156" name="TextBox 155"/>
          <p:cNvSpPr txBox="1"/>
          <p:nvPr/>
        </p:nvSpPr>
        <p:spPr>
          <a:xfrm>
            <a:off x="8912674" y="4863032"/>
            <a:ext cx="113973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t>
            </a:r>
          </a:p>
        </p:txBody>
      </p:sp>
      <p:sp>
        <p:nvSpPr>
          <p:cNvPr id="154" name="Folded Corner 153"/>
          <p:cNvSpPr/>
          <p:nvPr/>
        </p:nvSpPr>
        <p:spPr bwMode="auto">
          <a:xfrm>
            <a:off x="5978771" y="2538411"/>
            <a:ext cx="820616" cy="343876"/>
          </a:xfrm>
          <a:prstGeom prst="foldedCorner">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en-US" sz="1100" b="1" dirty="0" smtClean="0">
                <a:solidFill>
                  <a:schemeClr val="bg1"/>
                </a:solidFill>
              </a:rPr>
              <a:t>{…-…-...-…}</a:t>
            </a:r>
            <a:endParaRPr lang="en-US" sz="11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297" y="1943098"/>
            <a:ext cx="3029124" cy="214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50" y="4843120"/>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Freeform 158"/>
          <p:cNvSpPr/>
          <p:nvPr/>
        </p:nvSpPr>
        <p:spPr>
          <a:xfrm>
            <a:off x="6565513" y="2947985"/>
            <a:ext cx="467747" cy="839155"/>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6565513" y="2940364"/>
            <a:ext cx="2829947" cy="895234"/>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797" y="2940365"/>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448" y="4003847"/>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25" name="Straight Arrow Connector 1024"/>
          <p:cNvCxnSpPr/>
          <p:nvPr/>
        </p:nvCxnSpPr>
        <p:spPr>
          <a:xfrm flipH="1">
            <a:off x="7353301" y="2080260"/>
            <a:ext cx="2374514" cy="1755338"/>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6357900" y="4204125"/>
            <a:ext cx="995401"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Working on…</a:t>
            </a:r>
          </a:p>
        </p:txBody>
      </p:sp>
      <p:sp>
        <p:nvSpPr>
          <p:cNvPr id="172" name="TextBox 171"/>
          <p:cNvSpPr txBox="1"/>
          <p:nvPr/>
        </p:nvSpPr>
        <p:spPr>
          <a:xfrm>
            <a:off x="6301777" y="4204126"/>
            <a:ext cx="888064"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Violations:…</a:t>
            </a:r>
          </a:p>
        </p:txBody>
      </p:sp>
      <p:sp>
        <p:nvSpPr>
          <p:cNvPr id="175" name="Freeform 174"/>
          <p:cNvSpPr/>
          <p:nvPr/>
        </p:nvSpPr>
        <p:spPr>
          <a:xfrm>
            <a:off x="6565513" y="2937982"/>
            <a:ext cx="467747" cy="839155"/>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headEnd type="stealt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298" y="1928482"/>
            <a:ext cx="3049796" cy="215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4" name="Straight Arrow Connector 1033"/>
          <p:cNvCxnSpPr/>
          <p:nvPr/>
        </p:nvCxnSpPr>
        <p:spPr>
          <a:xfrm>
            <a:off x="4358642" y="3512821"/>
            <a:ext cx="1735386" cy="69130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6200000">
            <a:off x="3527112" y="2164900"/>
            <a:ext cx="3079369" cy="307777"/>
          </a:xfrm>
          <a:prstGeom prst="rect">
            <a:avLst/>
          </a:prstGeom>
          <a:noFill/>
        </p:spPr>
        <p:txBody>
          <a:bodyPr wrap="none" lIns="0" tIns="0" rIns="0" bIns="0" rtlCol="0">
            <a:spAutoFit/>
          </a:bodyPr>
          <a:lstStyle/>
          <a:p>
            <a:r>
              <a:rPr lang="en-US" sz="2000" dirty="0">
                <a:gradFill>
                  <a:gsLst>
                    <a:gs pos="0">
                      <a:schemeClr val="tx1"/>
                    </a:gs>
                    <a:gs pos="86000">
                      <a:schemeClr val="tx1"/>
                    </a:gs>
                  </a:gsLst>
                  <a:lin ang="5400000" scaled="0"/>
                </a:gradFill>
              </a:rPr>
              <a:t>b</a:t>
            </a:r>
            <a:r>
              <a:rPr lang="en-US" sz="2000" dirty="0" smtClean="0">
                <a:gradFill>
                  <a:gsLst>
                    <a:gs pos="0">
                      <a:schemeClr val="tx1"/>
                    </a:gs>
                    <a:gs pos="86000">
                      <a:schemeClr val="tx1"/>
                    </a:gs>
                  </a:gsLst>
                  <a:lin ang="5400000" scaled="0"/>
                </a:gradFill>
              </a:rPr>
              <a:t>randingpolice.cloudapp.net</a:t>
            </a:r>
          </a:p>
        </p:txBody>
      </p:sp>
    </p:spTree>
    <p:extLst>
      <p:ext uri="{BB962C8B-B14F-4D97-AF65-F5344CB8AC3E}">
        <p14:creationId xmlns:p14="http://schemas.microsoft.com/office/powerpoint/2010/main" val="1116950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9167E-6 4.44444E-6 C 0.00052 -0.00533 0.00156 -0.0088 0.00209 -0.01389 C 0.00287 -0.03287 0.00443 -0.05394 0.00873 -0.07037 C 0.00951 -0.07686 0.0099 -0.0801 0.01159 -0.08565 C 0.01276 -0.09352 0.01602 -0.10093 0.01771 -0.1088 C 0.01875 -0.11366 0.01953 -0.11899 0.02058 -0.12385 C 0.02253 -0.13287 0.02539 -0.14098 0.02787 -0.14885 C 0.02917 -0.15301 0.02943 -0.15741 0.0306 -0.16112 C 0.03412 -0.1713 0.03802 -0.18102 0.04128 -0.19144 C 0.04597 -0.20672 0.0513 -0.22037 0.05795 -0.23149 C 0.05951 -0.2375 0.06354 -0.24491 0.06641 -0.2463 C 0.0694 -0.25162 0.07227 -0.25649 0.07526 -0.26158 C 0.07643 -0.2632 0.07865 -0.26575 0.07865 -0.26551 " pathEditMode="relative" rAng="0" ptsTypes="ffffffffffffA">
                                      <p:cBhvr>
                                        <p:cTn id="10" dur="2000" fill="hold"/>
                                        <p:tgtEl>
                                          <p:spTgt spid="160"/>
                                        </p:tgtEl>
                                        <p:attrNameLst>
                                          <p:attrName>ppt_x</p:attrName>
                                          <p:attrName>ppt_y</p:attrName>
                                        </p:attrNameLst>
                                      </p:cBhvr>
                                      <p:rCtr x="3932" y="-13287"/>
                                    </p:animMotion>
                                  </p:childTnLst>
                                </p:cTn>
                              </p:par>
                            </p:childTnLst>
                          </p:cTn>
                        </p:par>
                        <p:par>
                          <p:cTn id="11" fill="hold">
                            <p:stCondLst>
                              <p:cond delay="2000"/>
                            </p:stCondLst>
                            <p:childTnLst>
                              <p:par>
                                <p:cTn id="12" presetID="31" presetClass="exit" presetSubtype="0" fill="hold" nodeType="afterEffect">
                                  <p:stCondLst>
                                    <p:cond delay="0"/>
                                  </p:stCondLst>
                                  <p:childTnLst>
                                    <p:anim calcmode="lin" valueType="num">
                                      <p:cBhvr>
                                        <p:cTn id="13" dur="1000"/>
                                        <p:tgtEl>
                                          <p:spTgt spid="160"/>
                                        </p:tgtEl>
                                        <p:attrNameLst>
                                          <p:attrName>ppt_w</p:attrName>
                                        </p:attrNameLst>
                                      </p:cBhvr>
                                      <p:tavLst>
                                        <p:tav tm="0">
                                          <p:val>
                                            <p:strVal val="ppt_w"/>
                                          </p:val>
                                        </p:tav>
                                        <p:tav tm="100000">
                                          <p:val>
                                            <p:fltVal val="0"/>
                                          </p:val>
                                        </p:tav>
                                      </p:tavLst>
                                    </p:anim>
                                    <p:anim calcmode="lin" valueType="num">
                                      <p:cBhvr>
                                        <p:cTn id="14" dur="1000"/>
                                        <p:tgtEl>
                                          <p:spTgt spid="160"/>
                                        </p:tgtEl>
                                        <p:attrNameLst>
                                          <p:attrName>ppt_h</p:attrName>
                                        </p:attrNameLst>
                                      </p:cBhvr>
                                      <p:tavLst>
                                        <p:tav tm="0">
                                          <p:val>
                                            <p:strVal val="ppt_h"/>
                                          </p:val>
                                        </p:tav>
                                        <p:tav tm="100000">
                                          <p:val>
                                            <p:fltVal val="0"/>
                                          </p:val>
                                        </p:tav>
                                      </p:tavLst>
                                    </p:anim>
                                    <p:anim calcmode="lin" valueType="num">
                                      <p:cBhvr>
                                        <p:cTn id="15" dur="1000"/>
                                        <p:tgtEl>
                                          <p:spTgt spid="160"/>
                                        </p:tgtEl>
                                        <p:attrNameLst>
                                          <p:attrName>style.rotation</p:attrName>
                                        </p:attrNameLst>
                                      </p:cBhvr>
                                      <p:tavLst>
                                        <p:tav tm="0">
                                          <p:val>
                                            <p:fltVal val="0"/>
                                          </p:val>
                                        </p:tav>
                                        <p:tav tm="100000">
                                          <p:val>
                                            <p:fltVal val="90"/>
                                          </p:val>
                                        </p:tav>
                                      </p:tavLst>
                                    </p:anim>
                                    <p:animEffect transition="out" filter="fade">
                                      <p:cBhvr>
                                        <p:cTn id="16" dur="1000"/>
                                        <p:tgtEl>
                                          <p:spTgt spid="160"/>
                                        </p:tgtEl>
                                      </p:cBhvr>
                                    </p:animEffect>
                                    <p:set>
                                      <p:cBhvr>
                                        <p:cTn id="17" dur="1" fill="hold">
                                          <p:stCondLst>
                                            <p:cond delay="999"/>
                                          </p:stCondLst>
                                        </p:cTn>
                                        <p:tgtEl>
                                          <p:spTgt spid="160"/>
                                        </p:tgtEl>
                                        <p:attrNameLst>
                                          <p:attrName>style.visibility</p:attrName>
                                        </p:attrNameLst>
                                      </p:cBhvr>
                                      <p:to>
                                        <p:strVal val="hidden"/>
                                      </p:to>
                                    </p:se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anim calcmode="lin" valueType="num">
                                      <p:cBhvr>
                                        <p:cTn id="21" dur="1000" fill="hold"/>
                                        <p:tgtEl>
                                          <p:spTgt spid="165"/>
                                        </p:tgtEl>
                                        <p:attrNameLst>
                                          <p:attrName>ppt_w</p:attrName>
                                        </p:attrNameLst>
                                      </p:cBhvr>
                                      <p:tavLst>
                                        <p:tav tm="0">
                                          <p:val>
                                            <p:fltVal val="0"/>
                                          </p:val>
                                        </p:tav>
                                        <p:tav tm="100000">
                                          <p:val>
                                            <p:strVal val="#ppt_w"/>
                                          </p:val>
                                        </p:tav>
                                      </p:tavLst>
                                    </p:anim>
                                    <p:anim calcmode="lin" valueType="num">
                                      <p:cBhvr>
                                        <p:cTn id="22" dur="1000" fill="hold"/>
                                        <p:tgtEl>
                                          <p:spTgt spid="165"/>
                                        </p:tgtEl>
                                        <p:attrNameLst>
                                          <p:attrName>ppt_h</p:attrName>
                                        </p:attrNameLst>
                                      </p:cBhvr>
                                      <p:tavLst>
                                        <p:tav tm="0">
                                          <p:val>
                                            <p:fltVal val="0"/>
                                          </p:val>
                                        </p:tav>
                                        <p:tav tm="100000">
                                          <p:val>
                                            <p:strVal val="#ppt_h"/>
                                          </p:val>
                                        </p:tav>
                                      </p:tavLst>
                                    </p:anim>
                                    <p:anim calcmode="lin" valueType="num">
                                      <p:cBhvr>
                                        <p:cTn id="23" dur="1000" fill="hold"/>
                                        <p:tgtEl>
                                          <p:spTgt spid="165"/>
                                        </p:tgtEl>
                                        <p:attrNameLst>
                                          <p:attrName>style.rotation</p:attrName>
                                        </p:attrNameLst>
                                      </p:cBhvr>
                                      <p:tavLst>
                                        <p:tav tm="0">
                                          <p:val>
                                            <p:fltVal val="90"/>
                                          </p:val>
                                        </p:tav>
                                        <p:tav tm="100000">
                                          <p:val>
                                            <p:fltVal val="0"/>
                                          </p:val>
                                        </p:tav>
                                      </p:tavLst>
                                    </p:anim>
                                    <p:animEffect transition="in" filter="fade">
                                      <p:cBhvr>
                                        <p:cTn id="24" dur="1000"/>
                                        <p:tgtEl>
                                          <p:spTgt spid="165"/>
                                        </p:tgtEl>
                                      </p:cBhvr>
                                    </p:animEffect>
                                  </p:childTnLst>
                                </p:cTn>
                              </p:par>
                            </p:childTnLst>
                          </p:cTn>
                        </p:par>
                        <p:par>
                          <p:cTn id="25" fill="hold">
                            <p:stCondLst>
                              <p:cond delay="4000"/>
                            </p:stCondLst>
                            <p:childTnLst>
                              <p:par>
                                <p:cTn id="26" presetID="0" presetClass="path" presetSubtype="0" accel="50000" decel="50000" fill="hold" nodeType="afterEffect">
                                  <p:stCondLst>
                                    <p:cond delay="0"/>
                                  </p:stCondLst>
                                  <p:childTnLst>
                                    <p:animMotion origin="layout" path="M 1.875E-6 3.7037E-6 C 0.01758 -0.01505 0.03698 -0.03496 0.05625 -0.04098 C 0.07005 -0.05209 0.12656 -0.04769 0.13802 -0.04815 C 0.15052 -0.05093 0.16354 -0.05093 0.17617 -0.05371 C 0.19075 -0.05926 0.18268 -0.05741 0.21302 -0.05741 C 0.25026 -0.05764 0.28711 -0.05741 0.32552 -0.05741 " pathEditMode="relative" rAng="0" ptsTypes="fffffA">
                                      <p:cBhvr>
                                        <p:cTn id="27" dur="2000" fill="hold"/>
                                        <p:tgtEl>
                                          <p:spTgt spid="165"/>
                                        </p:tgtEl>
                                        <p:attrNameLst>
                                          <p:attrName>ppt_x</p:attrName>
                                          <p:attrName>ppt_y</p:attrName>
                                        </p:attrNameLst>
                                      </p:cBhvr>
                                      <p:rCtr x="16276" y="-2963"/>
                                    </p:animMotion>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childTnLst>
                          </p:cTn>
                        </p:par>
                        <p:par>
                          <p:cTn id="38" fill="hold">
                            <p:stCondLst>
                              <p:cond delay="6500"/>
                            </p:stCondLst>
                            <p:childTnLst>
                              <p:par>
                                <p:cTn id="39" presetID="10" presetClass="exit" presetSubtype="0" fill="hold" grpId="1" nodeType="afterEffect">
                                  <p:stCondLst>
                                    <p:cond delay="0"/>
                                  </p:stCondLst>
                                  <p:childTnLst>
                                    <p:animEffect transition="out" filter="fade">
                                      <p:cBhvr>
                                        <p:cTn id="40" dur="500"/>
                                        <p:tgtEl>
                                          <p:spTgt spid="164"/>
                                        </p:tgtEl>
                                      </p:cBhvr>
                                    </p:animEffect>
                                    <p:set>
                                      <p:cBhvr>
                                        <p:cTn id="41" dur="1" fill="hold">
                                          <p:stCondLst>
                                            <p:cond delay="499"/>
                                          </p:stCondLst>
                                        </p:cTn>
                                        <p:tgtEl>
                                          <p:spTgt spid="16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32552 -0.05741 C 0.34753 -0.07755 0.37318 -0.06088 0.39688 -0.05972 C 0.40326 -0.05718 0.40899 -0.05324 0.41498 -0.05116 C 0.41927 -0.04745 0.42383 -0.04537 0.42826 -0.04421 C 0.43282 -0.03958 0.43763 -0.03843 0.44271 -0.03519 C 0.45092 -0.02986 0.45847 -0.02292 0.46706 -0.01713 C 0.47162 -0.00857 0.478 -0.00671 0.48347 -0.00162 C 0.48737 0.0088 0.49454 0.01481 0.49987 0.01829 C 0.50443 0.02523 0.51029 0.02801 0.51537 0.03218 C 0.52318 0.03935 0.53034 0.04745 0.53815 0.05231 C 0.54362 0.05949 0.54974 0.06296 0.5556 0.06643 C 0.55925 0.07176 0.56355 0.07384 0.56732 0.07847 C 0.56967 0.08449 0.57123 0.08634 0.57435 0.08912 C 0.57735 0.09537 0.58177 0.09861 0.58477 0.10509 C 0.58842 0.11296 0.59037 0.12292 0.59375 0.13194 C 0.59454 0.13866 0.59558 0.15 0.59844 0.15625 " pathEditMode="relative" rAng="0" ptsTypes="fffffffffffffffA">
                                      <p:cBhvr>
                                        <p:cTn id="45" dur="2000" fill="hold"/>
                                        <p:tgtEl>
                                          <p:spTgt spid="165"/>
                                        </p:tgtEl>
                                        <p:attrNameLst>
                                          <p:attrName>ppt_x</p:attrName>
                                          <p:attrName>ppt_y</p:attrName>
                                        </p:attrNameLst>
                                      </p:cBhvr>
                                      <p:rCtr x="13646" y="9676"/>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fade">
                                      <p:cBhvr>
                                        <p:cTn id="50" dur="500"/>
                                        <p:tgtEl>
                                          <p:spTgt spid="15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fade">
                                      <p:cBhvr>
                                        <p:cTn id="54" dur="500"/>
                                        <p:tgtEl>
                                          <p:spTgt spid="1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3"/>
                                        </p:tgtEl>
                                        <p:attrNameLst>
                                          <p:attrName>style.visibility</p:attrName>
                                        </p:attrNameLst>
                                      </p:cBhvr>
                                      <p:to>
                                        <p:strVal val="visible"/>
                                      </p:to>
                                    </p:set>
                                    <p:animEffect transition="in" filter="fade">
                                      <p:cBhvr>
                                        <p:cTn id="60" dur="500"/>
                                        <p:tgtEl>
                                          <p:spTgt spid="153"/>
                                        </p:tgtEl>
                                      </p:cBhvr>
                                    </p:animEffect>
                                  </p:childTnLst>
                                </p:cTn>
                              </p:par>
                              <p:par>
                                <p:cTn id="61" presetID="10" presetClass="exit" presetSubtype="0" fill="hold" grpId="1" nodeType="withEffect">
                                  <p:stCondLst>
                                    <p:cond delay="0"/>
                                  </p:stCondLst>
                                  <p:childTnLst>
                                    <p:animEffect transition="out" filter="fade">
                                      <p:cBhvr>
                                        <p:cTn id="62" dur="500"/>
                                        <p:tgtEl>
                                          <p:spTgt spid="159"/>
                                        </p:tgtEl>
                                      </p:cBhvr>
                                    </p:animEffect>
                                    <p:set>
                                      <p:cBhvr>
                                        <p:cTn id="63" dur="1" fill="hold">
                                          <p:stCondLst>
                                            <p:cond delay="499"/>
                                          </p:stCondLst>
                                        </p:cTn>
                                        <p:tgtEl>
                                          <p:spTgt spid="15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4"/>
                                        </p:tgtEl>
                                        <p:attrNameLst>
                                          <p:attrName>style.visibility</p:attrName>
                                        </p:attrNameLst>
                                      </p:cBhvr>
                                      <p:to>
                                        <p:strVal val="visible"/>
                                      </p:to>
                                    </p:set>
                                  </p:childTnLst>
                                </p:cTn>
                              </p:par>
                            </p:childTnLst>
                          </p:cTn>
                        </p:par>
                        <p:par>
                          <p:cTn id="68" fill="hold">
                            <p:stCondLst>
                              <p:cond delay="0"/>
                            </p:stCondLst>
                            <p:childTnLst>
                              <p:par>
                                <p:cTn id="69" presetID="0" presetClass="path" presetSubtype="0" accel="50000" decel="50000" fill="hold" grpId="1" nodeType="afterEffect">
                                  <p:stCondLst>
                                    <p:cond delay="0"/>
                                  </p:stCondLst>
                                  <p:childTnLst>
                                    <p:animMotion origin="layout" path="M -3.75E-6 4.07407E-6 C 0.003 -0.00487 -3.75E-6 -0.00139 0.00625 -0.00371 C 0.0112 -0.00533 0.01003 -0.00764 0.01628 -0.0088 C 0.02045 -0.01135 0.01758 -0.00996 0.02175 -0.01135 C 0.02357 -0.01181 0.02735 -0.01297 0.02735 -0.01274 C 0.03581 -0.01852 0.05847 -0.0213 0.06914 -0.02223 C 0.08802 -0.02686 0.09258 -0.02778 0.11628 -0.02778 C 0.14245 -0.02732 0.13269 -0.02732 0.14558 -0.02732 " pathEditMode="relative" rAng="0" ptsTypes="fffffffA">
                                      <p:cBhvr>
                                        <p:cTn id="70" dur="2000" fill="hold"/>
                                        <p:tgtEl>
                                          <p:spTgt spid="154"/>
                                        </p:tgtEl>
                                        <p:attrNameLst>
                                          <p:attrName>ppt_x</p:attrName>
                                          <p:attrName>ppt_y</p:attrName>
                                        </p:attrNameLst>
                                      </p:cBhvr>
                                      <p:rCtr x="7279" y="-1389"/>
                                    </p:animMotion>
                                  </p:childTnLst>
                                </p:cTn>
                              </p:par>
                            </p:childTnLst>
                          </p:cTn>
                        </p:par>
                        <p:par>
                          <p:cTn id="71" fill="hold">
                            <p:stCondLst>
                              <p:cond delay="2000"/>
                            </p:stCondLst>
                            <p:childTnLst>
                              <p:par>
                                <p:cTn id="72" presetID="0" presetClass="path" presetSubtype="0" accel="50000" decel="50000" fill="hold" grpId="2" nodeType="afterEffect">
                                  <p:stCondLst>
                                    <p:cond delay="0"/>
                                  </p:stCondLst>
                                  <p:childTnLst>
                                    <p:animMotion origin="layout" path="M 0.14557 -0.02732 C 0.18216 -0.02824 0.17175 -0.02639 0.18997 -0.03056 C 0.19128 -0.03125 0.19245 -0.03218 0.19375 -0.03287 C 0.1944 -0.0331 0.19492 -0.03334 0.19557 -0.0338 C 0.19688 -0.03449 0.19935 -0.03611 0.19935 -0.03588 C 0.20443 -0.04259 0.2099 -0.04746 0.21497 -0.05394 C 0.21862 -0.0588 0.22122 -0.06482 0.22552 -0.06829 C 0.22826 -0.07315 0.23112 -0.07616 0.23438 -0.0794 C 0.23698 -0.08195 0.23919 -0.08634 0.2418 -0.08935 C 0.24375 -0.09167 0.24414 -0.09329 0.24622 -0.09491 C 0.2474 -0.09584 0.25 -0.09722 0.25 -0.09699 C 0.2526 -0.10046 0.25573 -0.10093 0.25872 -0.10278 C 0.26094 -0.10556 0.26406 -0.10718 0.2668 -0.10718 C 0.28164 -0.10764 0.29635 -0.10718 0.3112 -0.10718 " pathEditMode="relative" rAng="0" ptsTypes="fffffffffffffA">
                                      <p:cBhvr>
                                        <p:cTn id="73" dur="2000" fill="hold"/>
                                        <p:tgtEl>
                                          <p:spTgt spid="154"/>
                                        </p:tgtEl>
                                        <p:attrNameLst>
                                          <p:attrName>ppt_x</p:attrName>
                                          <p:attrName>ppt_y</p:attrName>
                                        </p:attrNameLst>
                                      </p:cBhvr>
                                      <p:rCtr x="8281" y="-3981"/>
                                    </p:animMotion>
                                  </p:childTnLst>
                                </p:cTn>
                              </p:par>
                            </p:childTnLst>
                          </p:cTn>
                        </p:par>
                        <p:par>
                          <p:cTn id="74" fill="hold">
                            <p:stCondLst>
                              <p:cond delay="4000"/>
                            </p:stCondLst>
                            <p:childTnLst>
                              <p:par>
                                <p:cTn id="75" presetID="53" presetClass="exit" presetSubtype="32" fill="hold" grpId="3" nodeType="afterEffect">
                                  <p:stCondLst>
                                    <p:cond delay="0"/>
                                  </p:stCondLst>
                                  <p:childTnLst>
                                    <p:anim calcmode="lin" valueType="num">
                                      <p:cBhvr>
                                        <p:cTn id="76" dur="500"/>
                                        <p:tgtEl>
                                          <p:spTgt spid="154"/>
                                        </p:tgtEl>
                                        <p:attrNameLst>
                                          <p:attrName>ppt_w</p:attrName>
                                        </p:attrNameLst>
                                      </p:cBhvr>
                                      <p:tavLst>
                                        <p:tav tm="0">
                                          <p:val>
                                            <p:strVal val="ppt_w"/>
                                          </p:val>
                                        </p:tav>
                                        <p:tav tm="100000">
                                          <p:val>
                                            <p:fltVal val="0"/>
                                          </p:val>
                                        </p:tav>
                                      </p:tavLst>
                                    </p:anim>
                                    <p:anim calcmode="lin" valueType="num">
                                      <p:cBhvr>
                                        <p:cTn id="77" dur="500"/>
                                        <p:tgtEl>
                                          <p:spTgt spid="154"/>
                                        </p:tgtEl>
                                        <p:attrNameLst>
                                          <p:attrName>ppt_h</p:attrName>
                                        </p:attrNameLst>
                                      </p:cBhvr>
                                      <p:tavLst>
                                        <p:tav tm="0">
                                          <p:val>
                                            <p:strVal val="ppt_h"/>
                                          </p:val>
                                        </p:tav>
                                        <p:tav tm="100000">
                                          <p:val>
                                            <p:fltVal val="0"/>
                                          </p:val>
                                        </p:tav>
                                      </p:tavLst>
                                    </p:anim>
                                    <p:animEffect transition="out" filter="fade">
                                      <p:cBhvr>
                                        <p:cTn id="78" dur="500"/>
                                        <p:tgtEl>
                                          <p:spTgt spid="154"/>
                                        </p:tgtEl>
                                      </p:cBhvr>
                                    </p:animEffect>
                                    <p:set>
                                      <p:cBhvr>
                                        <p:cTn id="79" dur="1" fill="hold">
                                          <p:stCondLst>
                                            <p:cond delay="499"/>
                                          </p:stCondLst>
                                        </p:cTn>
                                        <p:tgtEl>
                                          <p:spTgt spid="15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8"/>
                                        </p:tgtEl>
                                        <p:attrNameLst>
                                          <p:attrName>style.visibility</p:attrName>
                                        </p:attrNameLst>
                                      </p:cBhvr>
                                      <p:to>
                                        <p:strVal val="visible"/>
                                      </p:to>
                                    </p:set>
                                  </p:childTnLst>
                                </p:cTn>
                              </p:par>
                            </p:childTnLst>
                          </p:cTn>
                        </p:par>
                        <p:par>
                          <p:cTn id="84" fill="hold">
                            <p:stCondLst>
                              <p:cond delay="0"/>
                            </p:stCondLst>
                            <p:childTnLst>
                              <p:par>
                                <p:cTn id="85" presetID="0" presetClass="path" presetSubtype="0" accel="50000" decel="50000" fill="hold" nodeType="afterEffect">
                                  <p:stCondLst>
                                    <p:cond delay="0"/>
                                  </p:stCondLst>
                                  <p:childTnLst>
                                    <p:animMotion origin="layout" path="M -4.58333E-6 -7.40741E-7 C -0.00039 -0.04676 0.00157 -0.10185 -0.00312 -0.14954 C -0.0026 -0.18565 -0.00312 -0.22523 0.00417 -0.26065 C 0.00652 -0.27222 0.00795 -0.28588 0.01316 -0.29491 C 0.01485 -0.30347 0.01797 -0.3044 0.02214 -0.30972 C 0.02826 -0.31759 0.03555 -0.32616 0.04336 -0.32893 C 0.04844 -0.33356 0.06094 -0.33889 0.06745 -0.33889 " pathEditMode="relative" rAng="0" ptsTypes="ffffffA">
                                      <p:cBhvr>
                                        <p:cTn id="86" dur="2000" fill="hold"/>
                                        <p:tgtEl>
                                          <p:spTgt spid="168"/>
                                        </p:tgtEl>
                                        <p:attrNameLst>
                                          <p:attrName>ppt_x</p:attrName>
                                          <p:attrName>ppt_y</p:attrName>
                                        </p:attrNameLst>
                                      </p:cBhvr>
                                      <p:rCtr x="3216" y="-16944"/>
                                    </p:animMotion>
                                  </p:childTnLst>
                                </p:cTn>
                              </p:par>
                            </p:childTnLst>
                          </p:cTn>
                        </p:par>
                        <p:par>
                          <p:cTn id="87" fill="hold">
                            <p:stCondLst>
                              <p:cond delay="2000"/>
                            </p:stCondLst>
                            <p:childTnLst>
                              <p:par>
                                <p:cTn id="88" presetID="53" presetClass="exit" presetSubtype="32" fill="hold" nodeType="afterEffect">
                                  <p:stCondLst>
                                    <p:cond delay="0"/>
                                  </p:stCondLst>
                                  <p:childTnLst>
                                    <p:anim calcmode="lin" valueType="num">
                                      <p:cBhvr>
                                        <p:cTn id="89" dur="500"/>
                                        <p:tgtEl>
                                          <p:spTgt spid="168"/>
                                        </p:tgtEl>
                                        <p:attrNameLst>
                                          <p:attrName>ppt_w</p:attrName>
                                        </p:attrNameLst>
                                      </p:cBhvr>
                                      <p:tavLst>
                                        <p:tav tm="0">
                                          <p:val>
                                            <p:strVal val="ppt_w"/>
                                          </p:val>
                                        </p:tav>
                                        <p:tav tm="100000">
                                          <p:val>
                                            <p:fltVal val="0"/>
                                          </p:val>
                                        </p:tav>
                                      </p:tavLst>
                                    </p:anim>
                                    <p:anim calcmode="lin" valueType="num">
                                      <p:cBhvr>
                                        <p:cTn id="90" dur="500"/>
                                        <p:tgtEl>
                                          <p:spTgt spid="168"/>
                                        </p:tgtEl>
                                        <p:attrNameLst>
                                          <p:attrName>ppt_h</p:attrName>
                                        </p:attrNameLst>
                                      </p:cBhvr>
                                      <p:tavLst>
                                        <p:tav tm="0">
                                          <p:val>
                                            <p:strVal val="ppt_h"/>
                                          </p:val>
                                        </p:tav>
                                        <p:tav tm="100000">
                                          <p:val>
                                            <p:fltVal val="0"/>
                                          </p:val>
                                        </p:tav>
                                      </p:tavLst>
                                    </p:anim>
                                    <p:animEffect transition="out" filter="fade">
                                      <p:cBhvr>
                                        <p:cTn id="91" dur="500"/>
                                        <p:tgtEl>
                                          <p:spTgt spid="168"/>
                                        </p:tgtEl>
                                      </p:cBhvr>
                                    </p:animEffect>
                                    <p:set>
                                      <p:cBhvr>
                                        <p:cTn id="92" dur="1" fill="hold">
                                          <p:stCondLst>
                                            <p:cond delay="499"/>
                                          </p:stCondLst>
                                        </p:cTn>
                                        <p:tgtEl>
                                          <p:spTgt spid="16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25"/>
                                        </p:tgtEl>
                                        <p:attrNameLst>
                                          <p:attrName>style.visibility</p:attrName>
                                        </p:attrNameLst>
                                      </p:cBhvr>
                                      <p:to>
                                        <p:strVal val="visible"/>
                                      </p:to>
                                    </p:set>
                                    <p:animEffect transition="in" filter="fade">
                                      <p:cBhvr>
                                        <p:cTn id="97" dur="500"/>
                                        <p:tgtEl>
                                          <p:spTgt spid="1025"/>
                                        </p:tgtEl>
                                      </p:cBhvr>
                                    </p:animEffect>
                                  </p:childTnLst>
                                </p:cTn>
                              </p:par>
                            </p:childTnLst>
                          </p:cTn>
                        </p:par>
                        <p:par>
                          <p:cTn id="98" fill="hold">
                            <p:stCondLst>
                              <p:cond delay="500"/>
                            </p:stCondLst>
                            <p:childTnLst>
                              <p:par>
                                <p:cTn id="99" presetID="10" presetClass="exit" presetSubtype="0" fill="hold" grpId="1" nodeType="afterEffect">
                                  <p:stCondLst>
                                    <p:cond delay="0"/>
                                  </p:stCondLst>
                                  <p:childTnLst>
                                    <p:animEffect transition="out" filter="fade">
                                      <p:cBhvr>
                                        <p:cTn id="100" dur="500"/>
                                        <p:tgtEl>
                                          <p:spTgt spid="1029"/>
                                        </p:tgtEl>
                                      </p:cBhvr>
                                    </p:animEffect>
                                    <p:set>
                                      <p:cBhvr>
                                        <p:cTn id="101" dur="1" fill="hold">
                                          <p:stCondLst>
                                            <p:cond delay="499"/>
                                          </p:stCondLst>
                                        </p:cTn>
                                        <p:tgtEl>
                                          <p:spTgt spid="1029"/>
                                        </p:tgtEl>
                                        <p:attrNameLst>
                                          <p:attrName>style.visibility</p:attrName>
                                        </p:attrNameLst>
                                      </p:cBhvr>
                                      <p:to>
                                        <p:strVal val="hidden"/>
                                      </p:to>
                                    </p:se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72"/>
                                        </p:tgtEl>
                                        <p:attrNameLst>
                                          <p:attrName>style.visibility</p:attrName>
                                        </p:attrNameLst>
                                      </p:cBhvr>
                                      <p:to>
                                        <p:strVal val="visible"/>
                                      </p:to>
                                    </p:set>
                                    <p:animEffect transition="in" filter="fade">
                                      <p:cBhvr>
                                        <p:cTn id="105" dur="500"/>
                                        <p:tgtEl>
                                          <p:spTgt spid="172"/>
                                        </p:tgtEl>
                                      </p:cBhvr>
                                    </p:animEffect>
                                  </p:childTnLst>
                                </p:cTn>
                              </p:par>
                              <p:par>
                                <p:cTn id="106" presetID="10" presetClass="exit" presetSubtype="0" fill="hold" nodeType="withEffect">
                                  <p:stCondLst>
                                    <p:cond delay="0"/>
                                  </p:stCondLst>
                                  <p:childTnLst>
                                    <p:animEffect transition="out" filter="fade">
                                      <p:cBhvr>
                                        <p:cTn id="107" dur="500"/>
                                        <p:tgtEl>
                                          <p:spTgt spid="1025"/>
                                        </p:tgtEl>
                                      </p:cBhvr>
                                    </p:animEffect>
                                    <p:set>
                                      <p:cBhvr>
                                        <p:cTn id="108" dur="1" fill="hold">
                                          <p:stCondLst>
                                            <p:cond delay="499"/>
                                          </p:stCondLst>
                                        </p:cTn>
                                        <p:tgtEl>
                                          <p:spTgt spid="102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5"/>
                                        </p:tgtEl>
                                        <p:attrNameLst>
                                          <p:attrName>style.visibility</p:attrName>
                                        </p:attrNameLst>
                                      </p:cBhvr>
                                      <p:to>
                                        <p:strVal val="visible"/>
                                      </p:to>
                                    </p:set>
                                    <p:animEffect transition="in" filter="fade">
                                      <p:cBhvr>
                                        <p:cTn id="113" dur="500"/>
                                        <p:tgtEl>
                                          <p:spTgt spid="175"/>
                                        </p:tgtEl>
                                      </p:cBhvr>
                                    </p:animEffect>
                                  </p:childTnLst>
                                </p:cTn>
                              </p:par>
                            </p:childTnLst>
                          </p:cTn>
                        </p:par>
                        <p:par>
                          <p:cTn id="114" fill="hold">
                            <p:stCondLst>
                              <p:cond delay="500"/>
                            </p:stCondLst>
                            <p:childTnLst>
                              <p:par>
                                <p:cTn id="115" presetID="10" presetClass="exit" presetSubtype="0" fill="hold" grpId="1" nodeType="afterEffect">
                                  <p:stCondLst>
                                    <p:cond delay="0"/>
                                  </p:stCondLst>
                                  <p:childTnLst>
                                    <p:animEffect transition="out" filter="fade">
                                      <p:cBhvr>
                                        <p:cTn id="116" dur="500"/>
                                        <p:tgtEl>
                                          <p:spTgt spid="175"/>
                                        </p:tgtEl>
                                      </p:cBhvr>
                                    </p:animEffect>
                                    <p:set>
                                      <p:cBhvr>
                                        <p:cTn id="117" dur="1" fill="hold">
                                          <p:stCondLst>
                                            <p:cond delay="499"/>
                                          </p:stCondLst>
                                        </p:cTn>
                                        <p:tgtEl>
                                          <p:spTgt spid="175"/>
                                        </p:tgtEl>
                                        <p:attrNameLst>
                                          <p:attrName>style.visibility</p:attrName>
                                        </p:attrNameLst>
                                      </p:cBhvr>
                                      <p:to>
                                        <p:strVal val="hidden"/>
                                      </p:to>
                                    </p:se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1034"/>
                                        </p:tgtEl>
                                        <p:attrNameLst>
                                          <p:attrName>style.visibility</p:attrName>
                                        </p:attrNameLst>
                                      </p:cBhvr>
                                      <p:to>
                                        <p:strVal val="visible"/>
                                      </p:to>
                                    </p:set>
                                    <p:animEffect transition="in" filter="fade">
                                      <p:cBhvr>
                                        <p:cTn id="121" dur="500"/>
                                        <p:tgtEl>
                                          <p:spTgt spid="1034"/>
                                        </p:tgtEl>
                                      </p:cBhvr>
                                    </p:animEffect>
                                  </p:childTnLst>
                                </p:cTn>
                              </p:par>
                            </p:childTnLst>
                          </p:cTn>
                        </p:par>
                        <p:par>
                          <p:cTn id="122" fill="hold">
                            <p:stCondLst>
                              <p:cond delay="1500"/>
                            </p:stCondLst>
                            <p:childTnLst>
                              <p:par>
                                <p:cTn id="123" presetID="10" presetClass="entr" presetSubtype="0" fill="hold" nodeType="afterEffect">
                                  <p:stCondLst>
                                    <p:cond delay="0"/>
                                  </p:stCondLst>
                                  <p:childTnLst>
                                    <p:set>
                                      <p:cBhvr>
                                        <p:cTn id="124" dur="1" fill="hold">
                                          <p:stCondLst>
                                            <p:cond delay="0"/>
                                          </p:stCondLst>
                                        </p:cTn>
                                        <p:tgtEl>
                                          <p:spTgt spid="1032"/>
                                        </p:tgtEl>
                                        <p:attrNameLst>
                                          <p:attrName>style.visibility</p:attrName>
                                        </p:attrNameLst>
                                      </p:cBhvr>
                                      <p:to>
                                        <p:strVal val="visible"/>
                                      </p:to>
                                    </p:set>
                                    <p:animEffect transition="in" filter="fade">
                                      <p:cBhvr>
                                        <p:cTn id="125" dur="500"/>
                                        <p:tgtEl>
                                          <p:spTgt spid="1032"/>
                                        </p:tgtEl>
                                      </p:cBhvr>
                                    </p:animEffect>
                                  </p:childTnLst>
                                </p:cTn>
                              </p:par>
                            </p:childTnLst>
                          </p:cTn>
                        </p:par>
                        <p:par>
                          <p:cTn id="126" fill="hold">
                            <p:stCondLst>
                              <p:cond delay="2000"/>
                            </p:stCondLst>
                            <p:childTnLst>
                              <p:par>
                                <p:cTn id="127" presetID="10" presetClass="exit" presetSubtype="0" fill="hold" nodeType="afterEffect">
                                  <p:stCondLst>
                                    <p:cond delay="0"/>
                                  </p:stCondLst>
                                  <p:childTnLst>
                                    <p:animEffect transition="out" filter="fade">
                                      <p:cBhvr>
                                        <p:cTn id="128" dur="500"/>
                                        <p:tgtEl>
                                          <p:spTgt spid="1034"/>
                                        </p:tgtEl>
                                      </p:cBhvr>
                                    </p:animEffect>
                                    <p:set>
                                      <p:cBhvr>
                                        <p:cTn id="129"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5" grpId="0" animBg="1"/>
      <p:bldP spid="156" grpId="0"/>
      <p:bldP spid="154" grpId="0" animBg="1"/>
      <p:bldP spid="154" grpId="1" animBg="1"/>
      <p:bldP spid="154" grpId="2" animBg="1"/>
      <p:bldP spid="154" grpId="3" animBg="1"/>
      <p:bldP spid="159" grpId="0" animBg="1"/>
      <p:bldP spid="159" grpId="1" animBg="1"/>
      <p:bldP spid="164" grpId="0" animBg="1"/>
      <p:bldP spid="164" grpId="1" animBg="1"/>
      <p:bldP spid="1029" grpId="0"/>
      <p:bldP spid="1029" grpId="1"/>
      <p:bldP spid="172" grpId="0"/>
      <p:bldP spid="175" grpId="0" animBg="1"/>
      <p:bldP spid="17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69968" y="2743200"/>
            <a:ext cx="7796664" cy="1523494"/>
          </a:xfrm>
        </p:spPr>
        <p:txBody>
          <a:bodyPr/>
          <a:lstStyle/>
          <a:p>
            <a:r>
              <a:rPr lang="en-US" dirty="0" smtClean="0"/>
              <a:t>Application</a:t>
            </a:r>
            <a:br>
              <a:rPr lang="en-US" dirty="0" smtClean="0"/>
            </a:br>
            <a:r>
              <a:rPr lang="en-US" dirty="0" smtClean="0"/>
              <a:t>building</a:t>
            </a:r>
            <a:r>
              <a:rPr lang="en-US" dirty="0"/>
              <a:t> </a:t>
            </a:r>
            <a:r>
              <a:rPr lang="en-US" dirty="0" smtClean="0"/>
              <a:t>blocks</a:t>
            </a:r>
            <a:endParaRPr lang="en-US" dirty="0"/>
          </a:p>
        </p:txBody>
      </p:sp>
      <p:sp>
        <p:nvSpPr>
          <p:cNvPr id="7" name="Subtitle 6"/>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grpSp>
        <p:nvGrpSpPr>
          <p:cNvPr id="37" name="Group 36"/>
          <p:cNvGrpSpPr/>
          <p:nvPr/>
        </p:nvGrpSpPr>
        <p:grpSpPr>
          <a:xfrm>
            <a:off x="5674402" y="622717"/>
            <a:ext cx="1896557" cy="1772642"/>
            <a:chOff x="5665775" y="2466267"/>
            <a:chExt cx="1896557" cy="1772642"/>
          </a:xfrm>
        </p:grpSpPr>
        <p:sp>
          <p:nvSpPr>
            <p:cNvPr id="17" name="Rectangle 16"/>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37676" y="622717"/>
            <a:ext cx="1896557" cy="1772642"/>
            <a:chOff x="1685919" y="596839"/>
            <a:chExt cx="1896557" cy="1772642"/>
          </a:xfrm>
        </p:grpSpPr>
        <p:sp>
          <p:nvSpPr>
            <p:cNvPr id="8" name="Rectangle 7"/>
            <p:cNvSpPr/>
            <p:nvPr/>
          </p:nvSpPr>
          <p:spPr bwMode="auto">
            <a:xfrm>
              <a:off x="1685919"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673979" y="2467965"/>
            <a:ext cx="1896557" cy="1772642"/>
            <a:chOff x="3671322" y="4341709"/>
            <a:chExt cx="1896557" cy="1772642"/>
          </a:xfrm>
        </p:grpSpPr>
        <p:sp>
          <p:nvSpPr>
            <p:cNvPr id="26" name="Rectangle 25"/>
            <p:cNvSpPr/>
            <p:nvPr/>
          </p:nvSpPr>
          <p:spPr bwMode="auto">
            <a:xfrm>
              <a:off x="3671322"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673979" y="4315831"/>
            <a:ext cx="1896557" cy="1772642"/>
            <a:chOff x="5656726" y="4341709"/>
            <a:chExt cx="1896557" cy="1772642"/>
          </a:xfrm>
        </p:grpSpPr>
        <p:sp>
          <p:nvSpPr>
            <p:cNvPr id="29" name="Rectangle 28"/>
            <p:cNvSpPr/>
            <p:nvPr/>
          </p:nvSpPr>
          <p:spPr bwMode="auto">
            <a:xfrm>
              <a:off x="5656726"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05828" y="622717"/>
            <a:ext cx="1896557" cy="1772642"/>
            <a:chOff x="3671323" y="596839"/>
            <a:chExt cx="1896557" cy="1772642"/>
          </a:xfrm>
        </p:grpSpPr>
        <p:sp>
          <p:nvSpPr>
            <p:cNvPr id="11" name="Rectangle 10"/>
            <p:cNvSpPr/>
            <p:nvPr/>
          </p:nvSpPr>
          <p:spPr bwMode="auto">
            <a:xfrm>
              <a:off x="3671323"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628380" y="2467965"/>
            <a:ext cx="1896557" cy="1772642"/>
            <a:chOff x="9645631" y="2476591"/>
            <a:chExt cx="1896557" cy="1772642"/>
          </a:xfrm>
        </p:grpSpPr>
        <p:sp>
          <p:nvSpPr>
            <p:cNvPr id="23" name="Rectangle 22"/>
            <p:cNvSpPr/>
            <p:nvPr/>
          </p:nvSpPr>
          <p:spPr bwMode="auto">
            <a:xfrm>
              <a:off x="9645631" y="2476591"/>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705828" y="4315831"/>
            <a:ext cx="1896557" cy="1772642"/>
            <a:chOff x="5665775" y="596839"/>
            <a:chExt cx="1896557" cy="1772642"/>
          </a:xfrm>
        </p:grpSpPr>
        <p:sp>
          <p:nvSpPr>
            <p:cNvPr id="14" name="Rectangle 13"/>
            <p:cNvSpPr/>
            <p:nvPr/>
          </p:nvSpPr>
          <p:spPr bwMode="auto">
            <a:xfrm>
              <a:off x="5665775"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7651181" y="2466267"/>
            <a:ext cx="1896557" cy="1772642"/>
            <a:chOff x="7651179" y="2466267"/>
            <a:chExt cx="1896557" cy="1772642"/>
          </a:xfrm>
        </p:grpSpPr>
        <p:sp>
          <p:nvSpPr>
            <p:cNvPr id="20" name="Rectangle 19"/>
            <p:cNvSpPr/>
            <p:nvPr/>
          </p:nvSpPr>
          <p:spPr bwMode="auto">
            <a:xfrm>
              <a:off x="7651179"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1179" y="4315831"/>
            <a:ext cx="1896557" cy="1772642"/>
            <a:chOff x="7651178" y="4341709"/>
            <a:chExt cx="1896557" cy="1772642"/>
          </a:xfrm>
        </p:grpSpPr>
        <p:sp>
          <p:nvSpPr>
            <p:cNvPr id="32" name="Rectangle 31"/>
            <p:cNvSpPr/>
            <p:nvPr/>
          </p:nvSpPr>
          <p:spPr bwMode="auto">
            <a:xfrm>
              <a:off x="7651178"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659357" y="622717"/>
            <a:ext cx="1896557" cy="1772642"/>
            <a:chOff x="5665775" y="2466267"/>
            <a:chExt cx="1896557" cy="1772642"/>
          </a:xfrm>
        </p:grpSpPr>
        <p:sp>
          <p:nvSpPr>
            <p:cNvPr id="31" name="Rectangle 30"/>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sz="2400"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037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2"/>
          <p:cNvSpPr>
            <a:spLocks noEditPoints="1"/>
          </p:cNvSpPr>
          <p:nvPr/>
        </p:nvSpPr>
        <p:spPr bwMode="auto">
          <a:xfrm flipH="1">
            <a:off x="1495288" y="2252750"/>
            <a:ext cx="2323116" cy="2716558"/>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34295" rtlCol="0" anchor="ctr"/>
          <a:lstStyle/>
          <a:p>
            <a:pPr algn="ctr" defTabSz="914363" fontAlgn="base">
              <a:lnSpc>
                <a:spcPct val="90000"/>
              </a:lnSpc>
              <a:spcBef>
                <a:spcPct val="0"/>
              </a:spcBef>
              <a:spcAft>
                <a:spcPct val="0"/>
              </a:spcAft>
              <a:buSzPct val="90000"/>
            </a:pPr>
            <a:r>
              <a:rPr lang="en-US" sz="7200" b="1" kern="0" dirty="0" smtClean="0">
                <a:gradFill>
                  <a:gsLst>
                    <a:gs pos="85000">
                      <a:srgbClr val="FFFFFF"/>
                    </a:gs>
                    <a:gs pos="0">
                      <a:srgbClr val="FFFFFF"/>
                    </a:gs>
                  </a:gsLst>
                  <a:lin ang="5400000" scaled="0"/>
                </a:gradFill>
                <a:ea typeface="Segoe UI" pitchFamily="34" charset="0"/>
                <a:cs typeface="Segoe UI" pitchFamily="34" charset="0"/>
              </a:rPr>
              <a:t>DB</a:t>
            </a:r>
            <a:endParaRPr lang="en-US" sz="7200" b="1" kern="0" dirty="0">
              <a:gradFill>
                <a:gsLst>
                  <a:gs pos="85000">
                    <a:srgbClr val="FFFFFF"/>
                  </a:gs>
                  <a:gs pos="0">
                    <a:srgbClr val="FFFFFF"/>
                  </a:gs>
                </a:gsLst>
                <a:lin ang="5400000" scaled="0"/>
              </a:gradFill>
              <a:ea typeface="Segoe UI" pitchFamily="34" charset="0"/>
              <a:cs typeface="Segoe UI" pitchFamily="34" charset="0"/>
            </a:endParaRPr>
          </a:p>
        </p:txBody>
      </p:sp>
      <p:sp>
        <p:nvSpPr>
          <p:cNvPr id="8" name="Title 1"/>
          <p:cNvSpPr txBox="1">
            <a:spLocks/>
          </p:cNvSpPr>
          <p:nvPr/>
        </p:nvSpPr>
        <p:spPr>
          <a:xfrm>
            <a:off x="4663442" y="2487169"/>
            <a:ext cx="6369514"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rgbClr val="5F5F5F">
                    <a:alpha val="99000"/>
                  </a:srgbClr>
                </a:solidFill>
              </a:rPr>
              <a:t>SQL database</a:t>
            </a:r>
            <a:endParaRPr dirty="0">
              <a:solidFill>
                <a:srgbClr val="5F5F5F">
                  <a:alpha val="99000"/>
                </a:srgbClr>
              </a:solidFill>
            </a:endParaRPr>
          </a:p>
        </p:txBody>
      </p:sp>
      <p:sp>
        <p:nvSpPr>
          <p:cNvPr id="9" name="Content Placeholder 2"/>
          <p:cNvSpPr txBox="1">
            <a:spLocks/>
          </p:cNvSpPr>
          <p:nvPr/>
        </p:nvSpPr>
        <p:spPr>
          <a:xfrm>
            <a:off x="4686445" y="3286126"/>
            <a:ext cx="6380162" cy="169892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Font typeface="Arial" pitchFamily="34" charset="0"/>
              <a:buNone/>
            </a:pPr>
            <a:r>
              <a:rPr lang="en-US" sz="2400" dirty="0">
                <a:solidFill>
                  <a:srgbClr val="5F5F5F">
                    <a:alpha val="99000"/>
                  </a:srgbClr>
                </a:solidFill>
                <a:latin typeface="Segoe UI"/>
              </a:rPr>
              <a:t>Relational SQL Server Engine in the Cloud</a:t>
            </a:r>
          </a:p>
          <a:p>
            <a:pPr marL="3175" indent="0">
              <a:lnSpc>
                <a:spcPct val="100000"/>
              </a:lnSpc>
              <a:buFont typeface="Arial" pitchFamily="34" charset="0"/>
              <a:buNone/>
            </a:pPr>
            <a:r>
              <a:rPr lang="en-US" sz="2400" dirty="0">
                <a:solidFill>
                  <a:srgbClr val="5F5F5F">
                    <a:alpha val="99000"/>
                  </a:srgbClr>
                </a:solidFill>
                <a:latin typeface="Segoe UI"/>
              </a:rPr>
              <a:t>Clustered for high availability</a:t>
            </a:r>
          </a:p>
          <a:p>
            <a:pPr marL="3175" indent="0">
              <a:lnSpc>
                <a:spcPct val="100000"/>
              </a:lnSpc>
              <a:buFont typeface="Arial" pitchFamily="34" charset="0"/>
              <a:buNone/>
            </a:pPr>
            <a:r>
              <a:rPr lang="en-US" sz="2400" dirty="0">
                <a:solidFill>
                  <a:srgbClr val="5F5F5F">
                    <a:alpha val="99000"/>
                  </a:srgbClr>
                </a:solidFill>
                <a:latin typeface="Segoe UI"/>
              </a:rPr>
              <a:t>Fully Managed Service</a:t>
            </a:r>
          </a:p>
          <a:p>
            <a:pPr marL="3175" indent="0">
              <a:lnSpc>
                <a:spcPct val="100000"/>
              </a:lnSpc>
              <a:buFont typeface="Arial" pitchFamily="34" charset="0"/>
              <a:buNone/>
            </a:pPr>
            <a:r>
              <a:rPr lang="en-US" sz="2400" dirty="0">
                <a:solidFill>
                  <a:srgbClr val="5F5F5F">
                    <a:alpha val="99000"/>
                  </a:srgbClr>
                </a:solidFill>
                <a:latin typeface="Segoe UI"/>
              </a:rPr>
              <a:t>SQL Reporting support</a:t>
            </a:r>
          </a:p>
        </p:txBody>
      </p:sp>
    </p:spTree>
    <p:extLst>
      <p:ext uri="{BB962C8B-B14F-4D97-AF65-F5344CB8AC3E}">
        <p14:creationId xmlns:p14="http://schemas.microsoft.com/office/powerpoint/2010/main" val="152063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50"/>
                                        <p:tgtEl>
                                          <p:spTgt spid="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50"/>
                                        <p:tgtEl>
                                          <p:spTgt spid="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50"/>
                                        <p:tgtEl>
                                          <p:spTgt spid="9">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188722" y="2334640"/>
            <a:ext cx="3055556" cy="3055556"/>
          </a:xfrm>
          <a:prstGeom prst="rect">
            <a:avLst/>
          </a:prstGeom>
        </p:spPr>
      </p:pic>
      <p:sp>
        <p:nvSpPr>
          <p:cNvPr id="5" name="Title 1"/>
          <p:cNvSpPr txBox="1">
            <a:spLocks/>
          </p:cNvSpPr>
          <p:nvPr/>
        </p:nvSpPr>
        <p:spPr>
          <a:xfrm>
            <a:off x="4663442" y="2487169"/>
            <a:ext cx="6369514"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rgbClr val="5F5F5F">
                    <a:alpha val="99000"/>
                  </a:srgbClr>
                </a:solidFill>
              </a:rPr>
              <a:t>Cache</a:t>
            </a:r>
            <a:endParaRPr dirty="0">
              <a:solidFill>
                <a:srgbClr val="5F5F5F">
                  <a:alpha val="99000"/>
                </a:srgbClr>
              </a:solidFill>
            </a:endParaRPr>
          </a:p>
        </p:txBody>
      </p:sp>
      <p:sp>
        <p:nvSpPr>
          <p:cNvPr id="6" name="Content Placeholder 2"/>
          <p:cNvSpPr txBox="1">
            <a:spLocks/>
          </p:cNvSpPr>
          <p:nvPr/>
        </p:nvSpPr>
        <p:spPr>
          <a:xfrm>
            <a:off x="4686445" y="3286126"/>
            <a:ext cx="6380162" cy="169892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Font typeface="Arial" pitchFamily="34" charset="0"/>
              <a:buNone/>
            </a:pPr>
            <a:r>
              <a:rPr lang="en-US" sz="2400" dirty="0">
                <a:solidFill>
                  <a:srgbClr val="5F5F5F">
                    <a:alpha val="99000"/>
                  </a:srgbClr>
                </a:solidFill>
                <a:latin typeface="Segoe UI"/>
              </a:rPr>
              <a:t>Low latency, in-memory distributed cache</a:t>
            </a:r>
          </a:p>
          <a:p>
            <a:pPr marL="3175" indent="0">
              <a:lnSpc>
                <a:spcPct val="100000"/>
              </a:lnSpc>
              <a:buFont typeface="Arial" pitchFamily="34" charset="0"/>
              <a:buNone/>
            </a:pPr>
            <a:r>
              <a:rPr lang="en-US" sz="2400" dirty="0">
                <a:solidFill>
                  <a:srgbClr val="5F5F5F">
                    <a:alpha val="99000"/>
                  </a:srgbClr>
                </a:solidFill>
                <a:latin typeface="Segoe UI"/>
              </a:rPr>
              <a:t>Dynamically grow and shrink cache size</a:t>
            </a:r>
          </a:p>
          <a:p>
            <a:pPr marL="3175" indent="0">
              <a:lnSpc>
                <a:spcPct val="100000"/>
              </a:lnSpc>
              <a:buFont typeface="Arial" pitchFamily="34" charset="0"/>
              <a:buNone/>
            </a:pPr>
            <a:r>
              <a:rPr lang="en-US" sz="2400" dirty="0">
                <a:solidFill>
                  <a:srgbClr val="5F5F5F">
                    <a:alpha val="99000"/>
                  </a:srgbClr>
                </a:solidFill>
                <a:latin typeface="Segoe UI"/>
              </a:rPr>
              <a:t>High availability support</a:t>
            </a:r>
          </a:p>
          <a:p>
            <a:pPr marL="3175" indent="0">
              <a:lnSpc>
                <a:spcPct val="100000"/>
              </a:lnSpc>
              <a:buFont typeface="Arial" pitchFamily="34" charset="0"/>
              <a:buNone/>
            </a:pPr>
            <a:r>
              <a:rPr lang="en-US" sz="2400" dirty="0" err="1">
                <a:solidFill>
                  <a:srgbClr val="5F5F5F">
                    <a:alpha val="99000"/>
                  </a:srgbClr>
                </a:solidFill>
                <a:latin typeface="Segoe UI"/>
              </a:rPr>
              <a:t>Memcached</a:t>
            </a:r>
            <a:r>
              <a:rPr lang="en-US" sz="2400" dirty="0">
                <a:solidFill>
                  <a:srgbClr val="5F5F5F">
                    <a:alpha val="99000"/>
                  </a:srgbClr>
                </a:solidFill>
                <a:latin typeface="Segoe UI"/>
              </a:rPr>
              <a:t> protocol support</a:t>
            </a:r>
          </a:p>
        </p:txBody>
      </p:sp>
    </p:spTree>
    <p:extLst>
      <p:ext uri="{BB962C8B-B14F-4D97-AF65-F5344CB8AC3E}">
        <p14:creationId xmlns:p14="http://schemas.microsoft.com/office/powerpoint/2010/main" val="241765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50"/>
                                        <p:tgtEl>
                                          <p:spTgt spid="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50"/>
                                        <p:tgtEl>
                                          <p:spTgt spid="6">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50"/>
                                        <p:tgtEl>
                                          <p:spTgt spid="6">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381850" y="1958785"/>
            <a:ext cx="3208437" cy="3208438"/>
          </a:xfrm>
          <a:prstGeom prst="rect">
            <a:avLst/>
          </a:prstGeom>
        </p:spPr>
      </p:pic>
      <p:sp>
        <p:nvSpPr>
          <p:cNvPr id="5" name="Title 1"/>
          <p:cNvSpPr txBox="1">
            <a:spLocks/>
          </p:cNvSpPr>
          <p:nvPr/>
        </p:nvSpPr>
        <p:spPr>
          <a:xfrm>
            <a:off x="4663442" y="2487169"/>
            <a:ext cx="6369514"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rgbClr val="5F5F5F">
                    <a:alpha val="99000"/>
                  </a:srgbClr>
                </a:solidFill>
              </a:rPr>
              <a:t>Identity</a:t>
            </a:r>
            <a:endParaRPr dirty="0">
              <a:solidFill>
                <a:srgbClr val="5F5F5F">
                  <a:alpha val="99000"/>
                </a:srgbClr>
              </a:solidFill>
            </a:endParaRPr>
          </a:p>
        </p:txBody>
      </p:sp>
      <p:sp>
        <p:nvSpPr>
          <p:cNvPr id="7" name="Content Placeholder 2"/>
          <p:cNvSpPr txBox="1">
            <a:spLocks/>
          </p:cNvSpPr>
          <p:nvPr/>
        </p:nvSpPr>
        <p:spPr>
          <a:xfrm>
            <a:off x="4686445" y="3286125"/>
            <a:ext cx="6380162" cy="125572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Font typeface="Arial" pitchFamily="34" charset="0"/>
              <a:buNone/>
            </a:pPr>
            <a:r>
              <a:rPr lang="en-US" sz="2400" dirty="0">
                <a:solidFill>
                  <a:srgbClr val="5F5F5F">
                    <a:alpha val="99000"/>
                  </a:srgbClr>
                </a:solidFill>
                <a:latin typeface="Segoe UI"/>
              </a:rPr>
              <a:t>Integrate with enterprise identity</a:t>
            </a:r>
          </a:p>
          <a:p>
            <a:pPr marL="3175" indent="0">
              <a:lnSpc>
                <a:spcPct val="100000"/>
              </a:lnSpc>
              <a:buFont typeface="Arial" pitchFamily="34" charset="0"/>
              <a:buNone/>
            </a:pPr>
            <a:r>
              <a:rPr lang="en-US" sz="2400" dirty="0">
                <a:solidFill>
                  <a:srgbClr val="5F5F5F">
                    <a:alpha val="99000"/>
                  </a:srgbClr>
                </a:solidFill>
                <a:latin typeface="Segoe UI"/>
              </a:rPr>
              <a:t>Enable single sign-on within your apps</a:t>
            </a:r>
          </a:p>
          <a:p>
            <a:pPr marL="3175" indent="0">
              <a:lnSpc>
                <a:spcPct val="100000"/>
              </a:lnSpc>
              <a:buFont typeface="Arial" pitchFamily="34" charset="0"/>
              <a:buNone/>
            </a:pPr>
            <a:r>
              <a:rPr lang="en-US" sz="2400" dirty="0">
                <a:solidFill>
                  <a:srgbClr val="5F5F5F">
                    <a:alpha val="99000"/>
                  </a:srgbClr>
                </a:solidFill>
                <a:latin typeface="Segoe UI"/>
              </a:rPr>
              <a:t>Enterprise Graph REST </a:t>
            </a:r>
            <a:r>
              <a:rPr lang="en-US" sz="2400" dirty="0" smtClean="0">
                <a:solidFill>
                  <a:srgbClr val="5F5F5F">
                    <a:alpha val="99000"/>
                  </a:srgbClr>
                </a:solidFill>
                <a:latin typeface="Segoe UI"/>
              </a:rPr>
              <a:t>API</a:t>
            </a:r>
            <a:endParaRPr lang="en-US" sz="2400" dirty="0">
              <a:solidFill>
                <a:srgbClr val="5F5F5F">
                  <a:alpha val="99000"/>
                </a:srgbClr>
              </a:solidFill>
              <a:latin typeface="Segoe UI"/>
            </a:endParaRPr>
          </a:p>
        </p:txBody>
      </p:sp>
    </p:spTree>
    <p:extLst>
      <p:ext uri="{BB962C8B-B14F-4D97-AF65-F5344CB8AC3E}">
        <p14:creationId xmlns:p14="http://schemas.microsoft.com/office/powerpoint/2010/main" val="1849015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5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413474" y="2060513"/>
            <a:ext cx="2892487" cy="2892488"/>
          </a:xfrm>
          <a:prstGeom prst="rect">
            <a:avLst/>
          </a:prstGeom>
        </p:spPr>
      </p:pic>
      <p:sp>
        <p:nvSpPr>
          <p:cNvPr id="5" name="Title 1"/>
          <p:cNvSpPr txBox="1">
            <a:spLocks/>
          </p:cNvSpPr>
          <p:nvPr/>
        </p:nvSpPr>
        <p:spPr>
          <a:xfrm>
            <a:off x="4663442" y="2487169"/>
            <a:ext cx="6369514"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rgbClr val="5F5F5F">
                    <a:alpha val="99000"/>
                  </a:srgbClr>
                </a:solidFill>
              </a:rPr>
              <a:t>Service </a:t>
            </a:r>
            <a:r>
              <a:rPr dirty="0">
                <a:solidFill>
                  <a:srgbClr val="5F5F5F">
                    <a:alpha val="99000"/>
                  </a:srgbClr>
                </a:solidFill>
              </a:rPr>
              <a:t>bus</a:t>
            </a:r>
          </a:p>
        </p:txBody>
      </p:sp>
      <p:sp>
        <p:nvSpPr>
          <p:cNvPr id="7" name="Content Placeholder 2"/>
          <p:cNvSpPr txBox="1">
            <a:spLocks/>
          </p:cNvSpPr>
          <p:nvPr/>
        </p:nvSpPr>
        <p:spPr>
          <a:xfrm>
            <a:off x="4686445" y="3286125"/>
            <a:ext cx="6380162" cy="125572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Font typeface="Arial" pitchFamily="34" charset="0"/>
              <a:buNone/>
            </a:pPr>
            <a:r>
              <a:rPr lang="en-US" sz="2400" dirty="0">
                <a:solidFill>
                  <a:srgbClr val="5F5F5F">
                    <a:alpha val="99000"/>
                  </a:srgbClr>
                </a:solidFill>
                <a:latin typeface="Segoe UI"/>
              </a:rPr>
              <a:t>Secure messaging and relay capabilities</a:t>
            </a:r>
          </a:p>
          <a:p>
            <a:pPr marL="3175" indent="0">
              <a:lnSpc>
                <a:spcPct val="100000"/>
              </a:lnSpc>
              <a:buFont typeface="Arial" pitchFamily="34" charset="0"/>
              <a:buNone/>
            </a:pPr>
            <a:r>
              <a:rPr lang="en-US" sz="2400" dirty="0">
                <a:solidFill>
                  <a:srgbClr val="5F5F5F">
                    <a:alpha val="99000"/>
                  </a:srgbClr>
                </a:solidFill>
                <a:latin typeface="Segoe UI"/>
              </a:rPr>
              <a:t>Easily build hybrid apps</a:t>
            </a:r>
          </a:p>
          <a:p>
            <a:pPr marL="3175" indent="0">
              <a:lnSpc>
                <a:spcPct val="100000"/>
              </a:lnSpc>
              <a:buFont typeface="Arial" pitchFamily="34" charset="0"/>
              <a:buNone/>
            </a:pPr>
            <a:r>
              <a:rPr lang="en-US" sz="2400" dirty="0">
                <a:solidFill>
                  <a:srgbClr val="5F5F5F">
                    <a:alpha val="99000"/>
                  </a:srgbClr>
                </a:solidFill>
                <a:latin typeface="Segoe UI"/>
              </a:rPr>
              <a:t>Enable loosely coupled solutions</a:t>
            </a:r>
          </a:p>
        </p:txBody>
      </p:sp>
    </p:spTree>
    <p:extLst>
      <p:ext uri="{BB962C8B-B14F-4D97-AF65-F5344CB8AC3E}">
        <p14:creationId xmlns:p14="http://schemas.microsoft.com/office/powerpoint/2010/main" val="763983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5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272" y="767022"/>
            <a:ext cx="4023020" cy="2742289"/>
          </a:xfrm>
        </p:spPr>
        <p:txBody>
          <a:bodyPr/>
          <a:lstStyle/>
          <a:p>
            <a:r>
              <a:rPr lang="en-US" sz="6600" dirty="0" smtClean="0">
                <a:solidFill>
                  <a:schemeClr val="tx1"/>
                </a:solidFill>
                <a:latin typeface="+mn-lt"/>
              </a:rPr>
              <a:t>Cloud Computing Patterns</a:t>
            </a:r>
            <a:endParaRPr lang="en-US" sz="6600" dirty="0">
              <a:solidFill>
                <a:schemeClr val="tx1"/>
              </a:solidFill>
              <a:latin typeface="+mn-lt"/>
            </a:endParaRPr>
          </a:p>
        </p:txBody>
      </p:sp>
      <p:cxnSp>
        <p:nvCxnSpPr>
          <p:cNvPr id="4" name="Straight Arrow Connector 3"/>
          <p:cNvCxnSpPr/>
          <p:nvPr/>
        </p:nvCxnSpPr>
        <p:spPr bwMode="auto">
          <a:xfrm rot="16200000" flipV="1">
            <a:off x="301878" y="1285771"/>
            <a:ext cx="895273" cy="4"/>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bwMode="auto">
          <a:xfrm>
            <a:off x="749516" y="1722693"/>
            <a:ext cx="3152990"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6" name="Text Placeholder 6"/>
          <p:cNvSpPr txBox="1">
            <a:spLocks/>
          </p:cNvSpPr>
          <p:nvPr/>
        </p:nvSpPr>
        <p:spPr bwMode="auto">
          <a:xfrm>
            <a:off x="3957650" y="1624332"/>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chemeClr val="tx1">
                    <a:alpha val="99000"/>
                  </a:schemeClr>
                </a:solidFill>
              </a:rPr>
              <a:t>t</a:t>
            </a:r>
            <a:endParaRPr lang="en-US" sz="1400" i="1" dirty="0">
              <a:solidFill>
                <a:schemeClr val="tx1">
                  <a:alpha val="99000"/>
                </a:schemeClr>
              </a:solidFill>
            </a:endParaRPr>
          </a:p>
        </p:txBody>
      </p:sp>
      <p:sp>
        <p:nvSpPr>
          <p:cNvPr id="7" name="Rectangle 6"/>
          <p:cNvSpPr/>
          <p:nvPr/>
        </p:nvSpPr>
        <p:spPr>
          <a:xfrm rot="16200000">
            <a:off x="16045" y="1238464"/>
            <a:ext cx="1027137"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tx1">
                    <a:alpha val="99000"/>
                  </a:schemeClr>
                </a:solidFill>
              </a:rPr>
              <a:t>Compute </a:t>
            </a:r>
          </a:p>
        </p:txBody>
      </p:sp>
      <p:cxnSp>
        <p:nvCxnSpPr>
          <p:cNvPr id="9" name="Straight Arrow Connector 8"/>
          <p:cNvCxnSpPr/>
          <p:nvPr/>
        </p:nvCxnSpPr>
        <p:spPr bwMode="auto">
          <a:xfrm flipV="1">
            <a:off x="749515" y="1389027"/>
            <a:ext cx="1018711" cy="6536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bwMode="auto">
          <a:xfrm flipV="1">
            <a:off x="2774182" y="1368046"/>
            <a:ext cx="1067313" cy="8634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rot="5400000" flipH="1" flipV="1">
            <a:off x="2349134" y="1296791"/>
            <a:ext cx="853043" cy="1566"/>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1727546" y="1027446"/>
            <a:ext cx="1117021" cy="618114"/>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endParaRPr lang="en-US" sz="1100" dirty="0">
              <a:solidFill>
                <a:schemeClr val="tx1">
                  <a:alpha val="99000"/>
                </a:schemeClr>
              </a:solidFill>
            </a:endParaRPr>
          </a:p>
          <a:p>
            <a:pPr marL="304735" indent="-304735" algn="ctr" defTabSz="1218936" eaLnBrk="0" fontAlgn="base" hangingPunct="0">
              <a:lnSpc>
                <a:spcPts val="1066"/>
              </a:lnSpc>
              <a:spcAft>
                <a:spcPts val="800"/>
              </a:spcAft>
              <a:buClr>
                <a:srgbClr val="000000"/>
              </a:buClr>
            </a:pPr>
            <a:r>
              <a:rPr lang="en-US" sz="1100" dirty="0">
                <a:solidFill>
                  <a:schemeClr val="tx1">
                    <a:alpha val="99000"/>
                  </a:schemeClr>
                </a:solidFill>
              </a:rPr>
              <a:t>Inactivity</a:t>
            </a:r>
          </a:p>
          <a:p>
            <a:pPr marL="304735" indent="-304735" algn="ctr" defTabSz="1218936" eaLnBrk="0" fontAlgn="base" hangingPunct="0">
              <a:lnSpc>
                <a:spcPts val="1066"/>
              </a:lnSpc>
              <a:spcAft>
                <a:spcPts val="800"/>
              </a:spcAft>
              <a:buClr>
                <a:srgbClr val="000000"/>
              </a:buClr>
            </a:pPr>
            <a:r>
              <a:rPr lang="en-US" sz="1100" dirty="0">
                <a:solidFill>
                  <a:schemeClr val="tx1">
                    <a:alpha val="99000"/>
                  </a:schemeClr>
                </a:solidFill>
              </a:rPr>
              <a:t>Period </a:t>
            </a:r>
          </a:p>
        </p:txBody>
      </p:sp>
      <p:cxnSp>
        <p:nvCxnSpPr>
          <p:cNvPr id="14" name="Straight Connector 13"/>
          <p:cNvCxnSpPr/>
          <p:nvPr/>
        </p:nvCxnSpPr>
        <p:spPr bwMode="auto">
          <a:xfrm rot="5400000" flipH="1" flipV="1">
            <a:off x="1363071" y="1296791"/>
            <a:ext cx="853043" cy="1566"/>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52" name="Text Placeholder 6"/>
          <p:cNvSpPr txBox="1">
            <a:spLocks/>
          </p:cNvSpPr>
          <p:nvPr/>
        </p:nvSpPr>
        <p:spPr bwMode="auto">
          <a:xfrm>
            <a:off x="3957650" y="3124201"/>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chemeClr val="tx1">
                    <a:alpha val="99000"/>
                  </a:schemeClr>
                </a:solidFill>
              </a:rPr>
              <a:t>t</a:t>
            </a:r>
            <a:endParaRPr lang="en-US" sz="1400" i="1" dirty="0">
              <a:solidFill>
                <a:schemeClr val="tx1">
                  <a:alpha val="99000"/>
                </a:schemeClr>
              </a:solidFill>
            </a:endParaRPr>
          </a:p>
        </p:txBody>
      </p:sp>
      <p:sp>
        <p:nvSpPr>
          <p:cNvPr id="53" name="Text Placeholder 6"/>
          <p:cNvSpPr txBox="1">
            <a:spLocks/>
          </p:cNvSpPr>
          <p:nvPr/>
        </p:nvSpPr>
        <p:spPr bwMode="auto">
          <a:xfrm>
            <a:off x="3957650" y="4541521"/>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chemeClr val="tx1">
                    <a:alpha val="99000"/>
                  </a:schemeClr>
                </a:solidFill>
              </a:rPr>
              <a:t>t</a:t>
            </a:r>
            <a:endParaRPr lang="en-US" sz="1400" i="1" dirty="0">
              <a:solidFill>
                <a:schemeClr val="tx1">
                  <a:alpha val="99000"/>
                </a:schemeClr>
              </a:solidFill>
            </a:endParaRPr>
          </a:p>
        </p:txBody>
      </p:sp>
      <p:sp>
        <p:nvSpPr>
          <p:cNvPr id="54" name="Text Placeholder 6"/>
          <p:cNvSpPr txBox="1">
            <a:spLocks/>
          </p:cNvSpPr>
          <p:nvPr/>
        </p:nvSpPr>
        <p:spPr bwMode="auto">
          <a:xfrm>
            <a:off x="3957650" y="5982280"/>
            <a:ext cx="1142497" cy="1791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chemeClr val="tx1">
                    <a:alpha val="99000"/>
                  </a:schemeClr>
                </a:solidFill>
              </a:rPr>
              <a:t>t</a:t>
            </a:r>
            <a:endParaRPr lang="en-US" sz="1400" i="1" dirty="0">
              <a:solidFill>
                <a:schemeClr val="tx1">
                  <a:alpha val="99000"/>
                </a:schemeClr>
              </a:solidFill>
            </a:endParaRPr>
          </a:p>
        </p:txBody>
      </p:sp>
      <p:grpSp>
        <p:nvGrpSpPr>
          <p:cNvPr id="57" name="Group 56"/>
          <p:cNvGrpSpPr/>
          <p:nvPr/>
        </p:nvGrpSpPr>
        <p:grpSpPr>
          <a:xfrm>
            <a:off x="4272750" y="691908"/>
            <a:ext cx="3613708" cy="1012674"/>
            <a:chOff x="342904" y="1233639"/>
            <a:chExt cx="3613707" cy="1012674"/>
          </a:xfrm>
        </p:grpSpPr>
        <p:sp>
          <p:nvSpPr>
            <p:cNvPr id="15" name="TextBox 14"/>
            <p:cNvSpPr txBox="1"/>
            <p:nvPr/>
          </p:nvSpPr>
          <p:spPr>
            <a:xfrm>
              <a:off x="342904" y="1233639"/>
              <a:ext cx="3045807" cy="488335"/>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AEEF">
                      <a:alpha val="99000"/>
                    </a:srgbClr>
                  </a:solidFill>
                  <a:latin typeface="Segoe UI" pitchFamily="34" charset="0"/>
                  <a:ea typeface="Segoe UI" pitchFamily="34" charset="0"/>
                  <a:cs typeface="Segoe UI" pitchFamily="34" charset="0"/>
                </a:rPr>
                <a:t>On </a:t>
              </a:r>
              <a:r>
                <a:rPr lang="en-US" sz="2800" dirty="0">
                  <a:solidFill>
                    <a:srgbClr val="00AEEF">
                      <a:alpha val="99000"/>
                    </a:srgbClr>
                  </a:solidFill>
                  <a:latin typeface="Segoe UI" pitchFamily="34" charset="0"/>
                  <a:ea typeface="Segoe UI" pitchFamily="34" charset="0"/>
                  <a:cs typeface="Segoe UI" pitchFamily="34" charset="0"/>
                </a:rPr>
                <a:t>and </a:t>
              </a:r>
              <a:r>
                <a:rPr lang="en-US" sz="2800" dirty="0" smtClean="0">
                  <a:solidFill>
                    <a:srgbClr val="00AEEF">
                      <a:alpha val="99000"/>
                    </a:srgbClr>
                  </a:solidFill>
                  <a:latin typeface="Segoe UI" pitchFamily="34" charset="0"/>
                  <a:ea typeface="Segoe UI" pitchFamily="34" charset="0"/>
                  <a:cs typeface="Segoe UI" pitchFamily="34" charset="0"/>
                </a:rPr>
                <a:t>Off</a:t>
              </a:r>
              <a:endParaRPr lang="en-US" sz="2800" dirty="0">
                <a:solidFill>
                  <a:srgbClr val="00AEEF">
                    <a:alpha val="99000"/>
                  </a:srgbClr>
                </a:solidFill>
                <a:latin typeface="Segoe UI" pitchFamily="34" charset="0"/>
                <a:ea typeface="Segoe UI" pitchFamily="34" charset="0"/>
                <a:cs typeface="Segoe UI" pitchFamily="34" charset="0"/>
              </a:endParaRPr>
            </a:p>
          </p:txBody>
        </p:sp>
        <p:sp>
          <p:nvSpPr>
            <p:cNvPr id="16" name="Rectangle 15"/>
            <p:cNvSpPr/>
            <p:nvPr/>
          </p:nvSpPr>
          <p:spPr>
            <a:xfrm>
              <a:off x="342906" y="1692315"/>
              <a:ext cx="3613705" cy="553998"/>
            </a:xfrm>
            <a:prstGeom prst="rect">
              <a:avLst/>
            </a:prstGeom>
            <a:ln>
              <a:noFill/>
            </a:ln>
          </p:spPr>
          <p:txBody>
            <a:bodyPr wrap="square" lIns="0" tIns="0" rIns="0" bIns="0">
              <a:spAutoFit/>
            </a:bodyPr>
            <a:lstStyle/>
            <a:p>
              <a:pPr marL="0" lvl="1" defTabSz="1218836" fontAlgn="base">
                <a:spcAft>
                  <a:spcPct val="0"/>
                </a:spcAft>
              </a:pPr>
              <a:r>
                <a:rPr lang="en-US" sz="1200" dirty="0">
                  <a:solidFill>
                    <a:schemeClr val="tx1">
                      <a:alpha val="99000"/>
                    </a:schemeClr>
                  </a:solidFill>
                  <a:ea typeface="Kozuka Gothic Pro R" pitchFamily="34" charset="-128"/>
                </a:rPr>
                <a:t>On &amp; off workloads (e.g. batch </a:t>
              </a:r>
              <a:r>
                <a:rPr lang="en-US" sz="1200" dirty="0" smtClean="0">
                  <a:solidFill>
                    <a:schemeClr val="tx1">
                      <a:alpha val="99000"/>
                    </a:schemeClr>
                  </a:solidFill>
                  <a:ea typeface="Kozuka Gothic Pro R" pitchFamily="34" charset="-128"/>
                </a:rPr>
                <a:t>job)</a:t>
              </a:r>
            </a:p>
            <a:p>
              <a:pPr marL="0" lvl="1" defTabSz="1218836" fontAlgn="base">
                <a:spcAft>
                  <a:spcPct val="0"/>
                </a:spcAft>
              </a:pPr>
              <a:r>
                <a:rPr lang="en-US" sz="1200" dirty="0" smtClean="0">
                  <a:solidFill>
                    <a:schemeClr val="tx1">
                      <a:alpha val="99000"/>
                    </a:schemeClr>
                  </a:solidFill>
                  <a:ea typeface="Kozuka Gothic Pro R" pitchFamily="34" charset="-128"/>
                </a:rPr>
                <a:t>Over provisioned capacity is wasted </a:t>
              </a:r>
            </a:p>
            <a:p>
              <a:pPr marL="0" lvl="1" defTabSz="1218836" fontAlgn="base">
                <a:spcAft>
                  <a:spcPct val="0"/>
                </a:spcAft>
              </a:pPr>
              <a:r>
                <a:rPr lang="en-US" sz="1200" dirty="0" smtClean="0">
                  <a:solidFill>
                    <a:schemeClr val="tx1">
                      <a:alpha val="99000"/>
                    </a:schemeClr>
                  </a:solidFill>
                  <a:ea typeface="Kozuka Gothic Pro R" pitchFamily="34" charset="-128"/>
                </a:rPr>
                <a:t>Time </a:t>
              </a:r>
              <a:r>
                <a:rPr lang="en-US" sz="1200" dirty="0">
                  <a:solidFill>
                    <a:schemeClr val="tx1">
                      <a:alpha val="99000"/>
                    </a:schemeClr>
                  </a:solidFill>
                  <a:ea typeface="Kozuka Gothic Pro R" pitchFamily="34" charset="-128"/>
                </a:rPr>
                <a:t>to market can be cumbersome </a:t>
              </a:r>
            </a:p>
          </p:txBody>
        </p:sp>
      </p:grpSp>
      <p:grpSp>
        <p:nvGrpSpPr>
          <p:cNvPr id="59" name="Group 58"/>
          <p:cNvGrpSpPr/>
          <p:nvPr/>
        </p:nvGrpSpPr>
        <p:grpSpPr>
          <a:xfrm>
            <a:off x="4272752" y="3571750"/>
            <a:ext cx="3821938" cy="1068346"/>
            <a:chOff x="342905" y="3877806"/>
            <a:chExt cx="3821938" cy="1068346"/>
          </a:xfrm>
        </p:grpSpPr>
        <p:sp>
          <p:nvSpPr>
            <p:cNvPr id="22" name="TextBox 21"/>
            <p:cNvSpPr txBox="1"/>
            <p:nvPr/>
          </p:nvSpPr>
          <p:spPr>
            <a:xfrm>
              <a:off x="342905" y="3877806"/>
              <a:ext cx="3821938" cy="488336"/>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AEEF">
                      <a:alpha val="99000"/>
                    </a:srgbClr>
                  </a:solidFill>
                  <a:latin typeface="Segoe UI" pitchFamily="34" charset="0"/>
                  <a:ea typeface="Segoe UI" pitchFamily="34" charset="0"/>
                  <a:cs typeface="Segoe UI" pitchFamily="34" charset="0"/>
                </a:rPr>
                <a:t>Unpredictable Bursting</a:t>
              </a:r>
              <a:endParaRPr lang="en-US" sz="2800" dirty="0">
                <a:solidFill>
                  <a:srgbClr val="00AEEF">
                    <a:alpha val="99000"/>
                  </a:srgbClr>
                </a:solidFill>
                <a:latin typeface="Segoe UI" pitchFamily="34" charset="0"/>
                <a:ea typeface="Segoe UI" pitchFamily="34" charset="0"/>
                <a:cs typeface="Segoe UI" pitchFamily="34" charset="0"/>
              </a:endParaRPr>
            </a:p>
          </p:txBody>
        </p:sp>
        <p:sp>
          <p:nvSpPr>
            <p:cNvPr id="24" name="Rectangle 23"/>
            <p:cNvSpPr/>
            <p:nvPr/>
          </p:nvSpPr>
          <p:spPr>
            <a:xfrm>
              <a:off x="342905" y="4392154"/>
              <a:ext cx="3045808" cy="553998"/>
            </a:xfrm>
            <a:prstGeom prst="rect">
              <a:avLst/>
            </a:prstGeom>
            <a:ln>
              <a:noFill/>
            </a:ln>
          </p:spPr>
          <p:txBody>
            <a:bodyPr wrap="square" lIns="0" tIns="0" rIns="0" bIns="0">
              <a:spAutoFit/>
            </a:bodyPr>
            <a:lstStyle/>
            <a:p>
              <a:pPr marL="0" lvl="1" defTabSz="1218836" fontAlgn="base">
                <a:spcAft>
                  <a:spcPct val="0"/>
                </a:spcAft>
              </a:pPr>
              <a:r>
                <a:rPr lang="en-US" sz="1200" dirty="0">
                  <a:solidFill>
                    <a:schemeClr val="tx1">
                      <a:alpha val="99000"/>
                    </a:schemeClr>
                  </a:solidFill>
                  <a:ea typeface="Kozuka Gothic Pro R" pitchFamily="34" charset="-128"/>
                </a:rPr>
                <a:t>Unexpected/unplanned peak in demand  </a:t>
              </a:r>
            </a:p>
            <a:p>
              <a:pPr marL="0" lvl="1" defTabSz="1218836" fontAlgn="base">
                <a:spcAft>
                  <a:spcPct val="0"/>
                </a:spcAft>
              </a:pPr>
              <a:r>
                <a:rPr lang="en-US" sz="1200" dirty="0">
                  <a:solidFill>
                    <a:schemeClr val="tx1">
                      <a:alpha val="99000"/>
                    </a:schemeClr>
                  </a:solidFill>
                  <a:ea typeface="Kozuka Gothic Pro R" pitchFamily="34" charset="-128"/>
                </a:rPr>
                <a:t>Sudden spike impacts performance </a:t>
              </a:r>
            </a:p>
            <a:p>
              <a:pPr marL="0" lvl="1" defTabSz="1218836" fontAlgn="base">
                <a:spcAft>
                  <a:spcPct val="0"/>
                </a:spcAft>
              </a:pPr>
              <a:r>
                <a:rPr lang="en-US" sz="1200" dirty="0">
                  <a:solidFill>
                    <a:schemeClr val="tx1">
                      <a:alpha val="99000"/>
                    </a:schemeClr>
                  </a:solidFill>
                  <a:ea typeface="Kozuka Gothic Pro R" pitchFamily="34" charset="-128"/>
                </a:rPr>
                <a:t>Can’t over provision for extreme cases </a:t>
              </a:r>
            </a:p>
          </p:txBody>
        </p:sp>
      </p:grpSp>
      <p:cxnSp>
        <p:nvCxnSpPr>
          <p:cNvPr id="18" name="Straight Arrow Connector 17"/>
          <p:cNvCxnSpPr/>
          <p:nvPr/>
        </p:nvCxnSpPr>
        <p:spPr bwMode="auto">
          <a:xfrm flipH="1" flipV="1">
            <a:off x="758940" y="3729791"/>
            <a:ext cx="4" cy="897446"/>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bwMode="auto">
          <a:xfrm>
            <a:off x="758939" y="4616446"/>
            <a:ext cx="3152990"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20" name="Rectangle 19"/>
          <p:cNvSpPr/>
          <p:nvPr/>
        </p:nvSpPr>
        <p:spPr>
          <a:xfrm rot="16200000">
            <a:off x="29278" y="4117085"/>
            <a:ext cx="1019525"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tx1">
                    <a:alpha val="99000"/>
                  </a:schemeClr>
                </a:solidFill>
              </a:rPr>
              <a:t>Compute </a:t>
            </a:r>
          </a:p>
        </p:txBody>
      </p:sp>
      <p:grpSp>
        <p:nvGrpSpPr>
          <p:cNvPr id="25" name="Group 24"/>
          <p:cNvGrpSpPr/>
          <p:nvPr/>
        </p:nvGrpSpPr>
        <p:grpSpPr>
          <a:xfrm>
            <a:off x="752991" y="3833714"/>
            <a:ext cx="3152246" cy="492377"/>
            <a:chOff x="5520892" y="5257417"/>
            <a:chExt cx="3307216" cy="721360"/>
          </a:xfrm>
        </p:grpSpPr>
        <p:cxnSp>
          <p:nvCxnSpPr>
            <p:cNvPr id="26" name="Straight Arrow Connector 25"/>
            <p:cNvCxnSpPr/>
            <p:nvPr/>
          </p:nvCxnSpPr>
          <p:spPr bwMode="auto">
            <a:xfrm>
              <a:off x="7600265" y="5975286"/>
              <a:ext cx="1227843" cy="250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27" name="Straight Connector 26"/>
            <p:cNvCxnSpPr>
              <a:endCxn id="28" idx="0"/>
            </p:cNvCxnSpPr>
            <p:nvPr/>
          </p:nvCxnSpPr>
          <p:spPr bwMode="auto">
            <a:xfrm>
              <a:off x="5520892" y="5967876"/>
              <a:ext cx="1168667" cy="0"/>
            </a:xfrm>
            <a:prstGeom prst="line">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28" name="Freeform 27"/>
            <p:cNvSpPr/>
            <p:nvPr/>
          </p:nvSpPr>
          <p:spPr>
            <a:xfrm>
              <a:off x="6689558" y="5257417"/>
              <a:ext cx="899962"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grpSp>
      <p:grpSp>
        <p:nvGrpSpPr>
          <p:cNvPr id="58" name="Group 57"/>
          <p:cNvGrpSpPr/>
          <p:nvPr/>
        </p:nvGrpSpPr>
        <p:grpSpPr>
          <a:xfrm>
            <a:off x="4272753" y="2151242"/>
            <a:ext cx="3119051" cy="1020871"/>
            <a:chOff x="342905" y="2485579"/>
            <a:chExt cx="3119051" cy="1020871"/>
          </a:xfrm>
        </p:grpSpPr>
        <p:sp>
          <p:nvSpPr>
            <p:cNvPr id="35" name="TextBox 34"/>
            <p:cNvSpPr txBox="1"/>
            <p:nvPr/>
          </p:nvSpPr>
          <p:spPr>
            <a:xfrm>
              <a:off x="342905" y="2485579"/>
              <a:ext cx="3119051" cy="488336"/>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AEEF">
                      <a:alpha val="99000"/>
                    </a:srgbClr>
                  </a:solidFill>
                  <a:latin typeface="Segoe UI" pitchFamily="34" charset="0"/>
                  <a:ea typeface="Segoe UI" pitchFamily="34" charset="0"/>
                  <a:cs typeface="Segoe UI" pitchFamily="34" charset="0"/>
                </a:rPr>
                <a:t>Growing Fast</a:t>
              </a:r>
              <a:endParaRPr lang="en-US" sz="2800" dirty="0">
                <a:solidFill>
                  <a:srgbClr val="00AEEF">
                    <a:alpha val="99000"/>
                  </a:srgbClr>
                </a:solidFill>
                <a:latin typeface="Segoe UI" pitchFamily="34" charset="0"/>
                <a:ea typeface="Segoe UI" pitchFamily="34" charset="0"/>
                <a:cs typeface="Segoe UI" pitchFamily="34" charset="0"/>
              </a:endParaRPr>
            </a:p>
          </p:txBody>
        </p:sp>
        <p:sp>
          <p:nvSpPr>
            <p:cNvPr id="36" name="Rectangle 35"/>
            <p:cNvSpPr/>
            <p:nvPr/>
          </p:nvSpPr>
          <p:spPr>
            <a:xfrm>
              <a:off x="342905" y="2952452"/>
              <a:ext cx="3119051" cy="553998"/>
            </a:xfrm>
            <a:prstGeom prst="rect">
              <a:avLst/>
            </a:prstGeom>
            <a:ln>
              <a:noFill/>
            </a:ln>
          </p:spPr>
          <p:txBody>
            <a:bodyPr wrap="square" lIns="0" tIns="0" rIns="0" bIns="0">
              <a:spAutoFit/>
            </a:bodyPr>
            <a:lstStyle/>
            <a:p>
              <a:pPr marL="0" lvl="1" defTabSz="1218836" fontAlgn="base">
                <a:spcAft>
                  <a:spcPct val="0"/>
                </a:spcAft>
              </a:pPr>
              <a:r>
                <a:rPr lang="en-US" sz="1200" dirty="0">
                  <a:solidFill>
                    <a:schemeClr val="tx1">
                      <a:alpha val="99000"/>
                    </a:schemeClr>
                  </a:solidFill>
                  <a:ea typeface="Kozuka Gothic Pro R" pitchFamily="34" charset="-128"/>
                </a:rPr>
                <a:t>Successful services needs to grow/scale   </a:t>
              </a:r>
            </a:p>
            <a:p>
              <a:pPr marL="0" lvl="1" defTabSz="1218836" fontAlgn="base">
                <a:spcAft>
                  <a:spcPct val="0"/>
                </a:spcAft>
              </a:pPr>
              <a:r>
                <a:rPr lang="en-US" sz="1200" dirty="0">
                  <a:solidFill>
                    <a:schemeClr val="tx1">
                      <a:alpha val="99000"/>
                    </a:schemeClr>
                  </a:solidFill>
                  <a:ea typeface="Kozuka Gothic Pro R" pitchFamily="34" charset="-128"/>
                </a:rPr>
                <a:t>Keeping up w/ growth is big IT challenge </a:t>
              </a:r>
            </a:p>
            <a:p>
              <a:pPr marL="0" lvl="1" defTabSz="1218836" fontAlgn="base">
                <a:spcAft>
                  <a:spcPct val="0"/>
                </a:spcAft>
              </a:pPr>
              <a:r>
                <a:rPr lang="en-US" sz="1200" dirty="0">
                  <a:solidFill>
                    <a:schemeClr val="tx1">
                      <a:alpha val="99000"/>
                    </a:schemeClr>
                  </a:solidFill>
                  <a:ea typeface="Kozuka Gothic Pro R" pitchFamily="34" charset="-128"/>
                </a:rPr>
                <a:t>Cannot provision hardware fast enough</a:t>
              </a:r>
            </a:p>
          </p:txBody>
        </p:sp>
      </p:grpSp>
      <p:cxnSp>
        <p:nvCxnSpPr>
          <p:cNvPr id="30" name="Straight Arrow Connector 29"/>
          <p:cNvCxnSpPr/>
          <p:nvPr/>
        </p:nvCxnSpPr>
        <p:spPr bwMode="auto">
          <a:xfrm flipH="1" flipV="1">
            <a:off x="749514" y="2274235"/>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752992" y="3191067"/>
            <a:ext cx="3152990"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33" name="Rectangle 32"/>
          <p:cNvSpPr/>
          <p:nvPr/>
        </p:nvSpPr>
        <p:spPr>
          <a:xfrm rot="16200000">
            <a:off x="22139" y="2712933"/>
            <a:ext cx="1014949"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tx1">
                    <a:alpha val="99000"/>
                  </a:schemeClr>
                </a:solidFill>
              </a:rPr>
              <a:t>Compute </a:t>
            </a:r>
          </a:p>
        </p:txBody>
      </p:sp>
      <p:sp>
        <p:nvSpPr>
          <p:cNvPr id="37" name="Freeform 36"/>
          <p:cNvSpPr/>
          <p:nvPr/>
        </p:nvSpPr>
        <p:spPr>
          <a:xfrm>
            <a:off x="743674" y="2327740"/>
            <a:ext cx="3085701"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chemeClr val="tx1"/>
            </a:solidFill>
            <a:headEnd type="none" w="med" len="med"/>
            <a:tailEnd type="triangle"/>
          </a:ln>
          <a:effectLst/>
        </p:spPr>
        <p:txBody>
          <a:bodyPr lIns="91436" tIns="45718" rIns="91436" bIns="45718" rtlCol="0" anchor="ctr"/>
          <a:lstStyle/>
          <a:p>
            <a:pPr algn="ctr"/>
            <a:endParaRPr lang="en-US" dirty="0"/>
          </a:p>
        </p:txBody>
      </p:sp>
      <p:grpSp>
        <p:nvGrpSpPr>
          <p:cNvPr id="60" name="Group 59"/>
          <p:cNvGrpSpPr/>
          <p:nvPr/>
        </p:nvGrpSpPr>
        <p:grpSpPr>
          <a:xfrm>
            <a:off x="4272753" y="5047623"/>
            <a:ext cx="3941859" cy="1026722"/>
            <a:chOff x="342905" y="5150364"/>
            <a:chExt cx="3941859" cy="1026722"/>
          </a:xfrm>
        </p:grpSpPr>
        <p:sp>
          <p:nvSpPr>
            <p:cNvPr id="44" name="TextBox 43"/>
            <p:cNvSpPr txBox="1"/>
            <p:nvPr/>
          </p:nvSpPr>
          <p:spPr>
            <a:xfrm>
              <a:off x="342905" y="5150364"/>
              <a:ext cx="3941859" cy="488336"/>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AEEF">
                      <a:alpha val="99000"/>
                    </a:srgbClr>
                  </a:solidFill>
                  <a:latin typeface="Segoe UI" pitchFamily="34" charset="0"/>
                  <a:ea typeface="Segoe UI" pitchFamily="34" charset="0"/>
                  <a:cs typeface="Segoe UI" pitchFamily="34" charset="0"/>
                </a:rPr>
                <a:t>Predictable Bursting</a:t>
              </a:r>
              <a:endParaRPr lang="en-US" sz="2800" dirty="0">
                <a:solidFill>
                  <a:srgbClr val="00AEEF">
                    <a:alpha val="99000"/>
                  </a:srgbClr>
                </a:solidFill>
                <a:latin typeface="Segoe UI" pitchFamily="34" charset="0"/>
                <a:ea typeface="Segoe UI" pitchFamily="34" charset="0"/>
                <a:cs typeface="Segoe UI" pitchFamily="34" charset="0"/>
              </a:endParaRPr>
            </a:p>
          </p:txBody>
        </p:sp>
        <p:sp>
          <p:nvSpPr>
            <p:cNvPr id="45" name="Rectangle 44"/>
            <p:cNvSpPr/>
            <p:nvPr/>
          </p:nvSpPr>
          <p:spPr>
            <a:xfrm>
              <a:off x="342905" y="5623088"/>
              <a:ext cx="3190655" cy="553998"/>
            </a:xfrm>
            <a:prstGeom prst="rect">
              <a:avLst/>
            </a:prstGeom>
            <a:ln>
              <a:noFill/>
            </a:ln>
          </p:spPr>
          <p:txBody>
            <a:bodyPr wrap="square" lIns="0" tIns="0" rIns="0" bIns="0">
              <a:spAutoFit/>
            </a:bodyPr>
            <a:lstStyle/>
            <a:p>
              <a:pPr marL="0" lvl="1" defTabSz="1218836" fontAlgn="base">
                <a:spcAft>
                  <a:spcPct val="0"/>
                </a:spcAft>
              </a:pPr>
              <a:r>
                <a:rPr lang="en-US" sz="1200" dirty="0">
                  <a:solidFill>
                    <a:schemeClr val="tx1">
                      <a:alpha val="99000"/>
                    </a:schemeClr>
                  </a:solidFill>
                  <a:ea typeface="Kozuka Gothic Pro R" pitchFamily="34" charset="-128"/>
                </a:rPr>
                <a:t>Services with micro seasonality trends   </a:t>
              </a:r>
            </a:p>
            <a:p>
              <a:pPr marL="0" lvl="1" defTabSz="1218836" fontAlgn="base">
                <a:spcAft>
                  <a:spcPct val="0"/>
                </a:spcAft>
              </a:pPr>
              <a:r>
                <a:rPr lang="en-US" sz="1200" dirty="0">
                  <a:solidFill>
                    <a:schemeClr val="tx1">
                      <a:alpha val="99000"/>
                    </a:schemeClr>
                  </a:solidFill>
                  <a:ea typeface="Kozuka Gothic Pro R" pitchFamily="34" charset="-128"/>
                </a:rPr>
                <a:t>Peaks due to periodic increased demand</a:t>
              </a:r>
            </a:p>
            <a:p>
              <a:pPr marL="0" lvl="1" defTabSz="1218836" fontAlgn="base">
                <a:spcAft>
                  <a:spcPct val="0"/>
                </a:spcAft>
              </a:pPr>
              <a:r>
                <a:rPr lang="en-US" sz="1200" dirty="0">
                  <a:solidFill>
                    <a:schemeClr val="tx1">
                      <a:alpha val="99000"/>
                    </a:schemeClr>
                  </a:solidFill>
                  <a:ea typeface="Kozuka Gothic Pro R" pitchFamily="34" charset="-128"/>
                </a:rPr>
                <a:t>IT complexity and wasted </a:t>
              </a:r>
              <a:r>
                <a:rPr lang="en-US" sz="1200" dirty="0" smtClean="0">
                  <a:solidFill>
                    <a:schemeClr val="tx1">
                      <a:alpha val="99000"/>
                    </a:schemeClr>
                  </a:solidFill>
                  <a:ea typeface="Kozuka Gothic Pro R" pitchFamily="34" charset="-128"/>
                </a:rPr>
                <a:t>capacity</a:t>
              </a:r>
              <a:endParaRPr lang="en-US" sz="1200" dirty="0">
                <a:solidFill>
                  <a:schemeClr val="tx1">
                    <a:alpha val="99000"/>
                  </a:schemeClr>
                </a:solidFill>
                <a:ea typeface="Kozuka Gothic Pro R" pitchFamily="34" charset="-128"/>
              </a:endParaRPr>
            </a:p>
          </p:txBody>
        </p:sp>
      </p:grpSp>
      <p:cxnSp>
        <p:nvCxnSpPr>
          <p:cNvPr id="39" name="Straight Arrow Connector 38"/>
          <p:cNvCxnSpPr/>
          <p:nvPr/>
        </p:nvCxnSpPr>
        <p:spPr bwMode="auto">
          <a:xfrm flipV="1">
            <a:off x="773868" y="5199405"/>
            <a:ext cx="0" cy="89744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bwMode="auto">
          <a:xfrm>
            <a:off x="758628" y="6084305"/>
            <a:ext cx="3152990"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41" name="Rectangle 40"/>
          <p:cNvSpPr/>
          <p:nvPr/>
        </p:nvSpPr>
        <p:spPr>
          <a:xfrm rot="16200000">
            <a:off x="41698" y="5375043"/>
            <a:ext cx="1024540"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tx1">
                    <a:alpha val="99000"/>
                  </a:schemeClr>
                </a:solidFill>
              </a:rPr>
              <a:t>Compute </a:t>
            </a:r>
          </a:p>
        </p:txBody>
      </p:sp>
      <p:sp>
        <p:nvSpPr>
          <p:cNvPr id="48" name="Freeform 47"/>
          <p:cNvSpPr/>
          <p:nvPr/>
        </p:nvSpPr>
        <p:spPr>
          <a:xfrm>
            <a:off x="771774" y="5255754"/>
            <a:ext cx="2919645"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cxnSp>
        <p:nvCxnSpPr>
          <p:cNvPr id="49" name="Straight Connector 48"/>
          <p:cNvCxnSpPr/>
          <p:nvPr/>
        </p:nvCxnSpPr>
        <p:spPr bwMode="auto">
          <a:xfrm>
            <a:off x="797908" y="5630415"/>
            <a:ext cx="2963104" cy="24852"/>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cxnSp>
        <p:nvCxnSpPr>
          <p:cNvPr id="63" name="Straight Connector 62"/>
          <p:cNvCxnSpPr/>
          <p:nvPr/>
        </p:nvCxnSpPr>
        <p:spPr>
          <a:xfrm>
            <a:off x="0" y="3398856"/>
            <a:ext cx="7211473"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0" y="4846656"/>
            <a:ext cx="7211473"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1970314"/>
            <a:ext cx="7211473"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41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Azure HPC Scheduler</a:t>
            </a:r>
            <a:endParaRPr lang="en-US" dirty="0"/>
          </a:p>
        </p:txBody>
      </p:sp>
      <p:sp>
        <p:nvSpPr>
          <p:cNvPr id="3" name="Content Placeholder 2"/>
          <p:cNvSpPr>
            <a:spLocks noGrp="1"/>
          </p:cNvSpPr>
          <p:nvPr>
            <p:ph idx="1"/>
          </p:nvPr>
        </p:nvSpPr>
        <p:spPr>
          <a:xfrm>
            <a:off x="519116" y="1447801"/>
            <a:ext cx="11149012" cy="3828740"/>
          </a:xfrm>
        </p:spPr>
        <p:txBody>
          <a:bodyPr/>
          <a:lstStyle/>
          <a:p>
            <a:r>
              <a:rPr lang="en-US" dirty="0" smtClean="0"/>
              <a:t>Compute intensive, parallel computations on cloud</a:t>
            </a:r>
          </a:p>
          <a:p>
            <a:pPr lvl="1"/>
            <a:r>
              <a:rPr lang="en-US" dirty="0" smtClean="0"/>
              <a:t>Parametric sweeps</a:t>
            </a:r>
          </a:p>
          <a:p>
            <a:pPr lvl="1"/>
            <a:r>
              <a:rPr lang="en-US" dirty="0" smtClean="0"/>
              <a:t>MPI</a:t>
            </a:r>
          </a:p>
          <a:p>
            <a:pPr lvl="1"/>
            <a:r>
              <a:rPr lang="en-US" dirty="0" smtClean="0"/>
              <a:t>SOA</a:t>
            </a:r>
          </a:p>
          <a:p>
            <a:pPr lvl="1"/>
            <a:r>
              <a:rPr lang="en-US" dirty="0" smtClean="0"/>
              <a:t>LINQ to HPC</a:t>
            </a:r>
          </a:p>
          <a:p>
            <a:r>
              <a:rPr lang="en-US" dirty="0" smtClean="0"/>
              <a:t>Cloud bursting</a:t>
            </a:r>
          </a:p>
          <a:p>
            <a:pPr lvl="1"/>
            <a:r>
              <a:rPr lang="en-US" dirty="0"/>
              <a:t>Dynamically adjust how much runs on-premise and in the cloud</a:t>
            </a:r>
          </a:p>
          <a:p>
            <a:pPr lvl="1"/>
            <a:r>
              <a:rPr lang="en-US" dirty="0"/>
              <a:t>“Burst” into cloud on-demand </a:t>
            </a:r>
          </a:p>
        </p:txBody>
      </p:sp>
    </p:spTree>
    <p:extLst>
      <p:ext uri="{BB962C8B-B14F-4D97-AF65-F5344CB8AC3E}">
        <p14:creationId xmlns:p14="http://schemas.microsoft.com/office/powerpoint/2010/main" val="353810260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dirty="0" smtClean="0"/>
              <a:t>Windows Azure SDK</a:t>
            </a:r>
            <a:endParaRPr lang="en-US" dirty="0"/>
          </a:p>
        </p:txBody>
      </p:sp>
      <p:sp>
        <p:nvSpPr>
          <p:cNvPr id="3" name="Text Placeholder 2"/>
          <p:cNvSpPr>
            <a:spLocks noGrp="1"/>
          </p:cNvSpPr>
          <p:nvPr>
            <p:ph type="body" sz="quarter" idx="10"/>
          </p:nvPr>
        </p:nvSpPr>
        <p:spPr>
          <a:xfrm>
            <a:off x="519116" y="1447801"/>
            <a:ext cx="11149012" cy="1932837"/>
          </a:xfrm>
        </p:spPr>
        <p:txBody>
          <a:bodyPr/>
          <a:lstStyle/>
          <a:p>
            <a:r>
              <a:rPr lang="en-US" dirty="0" smtClean="0"/>
              <a:t>Local development emulator</a:t>
            </a:r>
          </a:p>
          <a:p>
            <a:pPr lvl="1"/>
            <a:r>
              <a:rPr lang="en-US" dirty="0" smtClean="0"/>
              <a:t>Compute</a:t>
            </a:r>
          </a:p>
          <a:p>
            <a:pPr lvl="1"/>
            <a:r>
              <a:rPr lang="en-US" dirty="0" smtClean="0"/>
              <a:t>Storage</a:t>
            </a:r>
          </a:p>
          <a:p>
            <a:r>
              <a:rPr lang="en-US" dirty="0" smtClean="0"/>
              <a:t>In several languages</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77" r="2188" b="49849"/>
          <a:stretch/>
        </p:blipFill>
        <p:spPr bwMode="auto">
          <a:xfrm>
            <a:off x="4813746" y="2895600"/>
            <a:ext cx="7098508" cy="358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5597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28600"/>
            <a:ext cx="11149012" cy="609398"/>
          </a:xfrm>
        </p:spPr>
        <p:txBody>
          <a:bodyPr/>
          <a:lstStyle/>
          <a:p>
            <a:r>
              <a:rPr lang="en-US" dirty="0" smtClean="0"/>
              <a:t>Next Up…</a:t>
            </a:r>
            <a:endParaRPr lang="en-US" dirty="0"/>
          </a:p>
        </p:txBody>
      </p:sp>
      <p:sp>
        <p:nvSpPr>
          <p:cNvPr id="3" name="Content Placeholder 2"/>
          <p:cNvSpPr>
            <a:spLocks noGrp="1"/>
          </p:cNvSpPr>
          <p:nvPr>
            <p:ph idx="1"/>
          </p:nvPr>
        </p:nvSpPr>
        <p:spPr>
          <a:xfrm>
            <a:off x="736601" y="1009096"/>
            <a:ext cx="10996613" cy="1969770"/>
          </a:xfrm>
        </p:spPr>
        <p:txBody>
          <a:bodyPr/>
          <a:lstStyle/>
          <a:p>
            <a:r>
              <a:rPr lang="en-US" dirty="0" smtClean="0"/>
              <a:t>Twister4Azure – Iterative MapReduce for Windows Azure Cloud</a:t>
            </a:r>
          </a:p>
          <a:p>
            <a:r>
              <a:rPr lang="en-US" dirty="0" smtClean="0"/>
              <a:t>Demo : </a:t>
            </a:r>
            <a:r>
              <a:rPr lang="en-US" dirty="0" err="1" smtClean="0"/>
              <a:t>KMeansClustering</a:t>
            </a:r>
            <a:r>
              <a:rPr lang="en-US" dirty="0" smtClean="0"/>
              <a:t> on Azure using Twister4Azure</a:t>
            </a:r>
          </a:p>
          <a:p>
            <a:pPr marL="0" indent="0">
              <a:buNone/>
            </a:pPr>
            <a:endParaRPr lang="en-US" dirty="0" smtClean="0"/>
          </a:p>
        </p:txBody>
      </p:sp>
      <p:sp>
        <p:nvSpPr>
          <p:cNvPr id="5" name="Title 1"/>
          <p:cNvSpPr txBox="1">
            <a:spLocks/>
          </p:cNvSpPr>
          <p:nvPr/>
        </p:nvSpPr>
        <p:spPr>
          <a:xfrm>
            <a:off x="736600" y="3635478"/>
            <a:ext cx="11149012"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Windows Azure Training course</a:t>
            </a:r>
          </a:p>
        </p:txBody>
      </p:sp>
      <p:sp>
        <p:nvSpPr>
          <p:cNvPr id="6" name="Content Placeholder 2"/>
          <p:cNvSpPr txBox="1">
            <a:spLocks/>
          </p:cNvSpPr>
          <p:nvPr/>
        </p:nvSpPr>
        <p:spPr>
          <a:xfrm>
            <a:off x="736600" y="4332339"/>
            <a:ext cx="11149012" cy="14988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hlinkClick r:id="rId3"/>
              </a:rPr>
              <a:t>http://msdn.microsoft.com/en-us/wazplatformtrainingcourse.aspx</a:t>
            </a:r>
            <a:endParaRPr lang="en-US" sz="3000" dirty="0" smtClean="0"/>
          </a:p>
          <a:p>
            <a:r>
              <a:rPr lang="en-US" dirty="0" smtClean="0"/>
              <a:t>Hands-on labs, Samples, Presentations</a:t>
            </a:r>
          </a:p>
          <a:p>
            <a:endParaRPr lang="en-US" dirty="0"/>
          </a:p>
        </p:txBody>
      </p:sp>
    </p:spTree>
    <p:extLst>
      <p:ext uri="{BB962C8B-B14F-4D97-AF65-F5344CB8AC3E}">
        <p14:creationId xmlns:p14="http://schemas.microsoft.com/office/powerpoint/2010/main" val="19904154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228600"/>
            <a:ext cx="11149012" cy="609398"/>
          </a:xfrm>
        </p:spPr>
        <p:txBody>
          <a:bodyPr/>
          <a:lstStyle/>
          <a:p>
            <a:r>
              <a:rPr lang="en-US" dirty="0" smtClean="0"/>
              <a:t>Acknowledgements</a:t>
            </a:r>
            <a:endParaRPr lang="en-US" dirty="0"/>
          </a:p>
        </p:txBody>
      </p:sp>
      <p:sp>
        <p:nvSpPr>
          <p:cNvPr id="3" name="Content Placeholder 2"/>
          <p:cNvSpPr>
            <a:spLocks noGrp="1"/>
          </p:cNvSpPr>
          <p:nvPr>
            <p:ph idx="1"/>
          </p:nvPr>
        </p:nvSpPr>
        <p:spPr>
          <a:xfrm>
            <a:off x="519116" y="1447800"/>
            <a:ext cx="11149012" cy="2068259"/>
          </a:xfrm>
        </p:spPr>
        <p:txBody>
          <a:bodyPr/>
          <a:lstStyle/>
          <a:p>
            <a:r>
              <a:rPr lang="en-US" dirty="0" smtClean="0"/>
              <a:t>Roger </a:t>
            </a:r>
            <a:r>
              <a:rPr lang="en-US" dirty="0" err="1" smtClean="0"/>
              <a:t>Barga</a:t>
            </a:r>
            <a:r>
              <a:rPr lang="en-US" dirty="0" smtClean="0"/>
              <a:t> – Microsoft</a:t>
            </a:r>
          </a:p>
          <a:p>
            <a:r>
              <a:rPr lang="en-US" dirty="0" smtClean="0"/>
              <a:t>Windows Azure Platform Training Kit</a:t>
            </a:r>
          </a:p>
          <a:p>
            <a:r>
              <a:rPr lang="en-US" dirty="0" smtClean="0"/>
              <a:t>Salsa Group</a:t>
            </a:r>
            <a:endParaRPr lang="en-US" dirty="0"/>
          </a:p>
          <a:p>
            <a:endParaRPr lang="en-US" dirty="0"/>
          </a:p>
        </p:txBody>
      </p:sp>
    </p:spTree>
    <p:extLst>
      <p:ext uri="{BB962C8B-B14F-4D97-AF65-F5344CB8AC3E}">
        <p14:creationId xmlns:p14="http://schemas.microsoft.com/office/powerpoint/2010/main" val="4776231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9116" y="228600"/>
            <a:ext cx="11149012" cy="609398"/>
          </a:xfrm>
        </p:spPr>
        <p:txBody>
          <a:bodyPr/>
          <a:lstStyle/>
          <a:p>
            <a:r>
              <a:rPr lang="en-US" dirty="0" smtClean="0"/>
              <a:t>Cloud Terminology</a:t>
            </a:r>
            <a:endParaRPr lang="en-US" dirty="0"/>
          </a:p>
        </p:txBody>
      </p:sp>
      <p:sp>
        <p:nvSpPr>
          <p:cNvPr id="9" name="Text Placeholder 8"/>
          <p:cNvSpPr>
            <a:spLocks noGrp="1"/>
          </p:cNvSpPr>
          <p:nvPr>
            <p:ph idx="1"/>
          </p:nvPr>
        </p:nvSpPr>
        <p:spPr>
          <a:xfrm>
            <a:off x="519116" y="1151752"/>
            <a:ext cx="11149012" cy="4567404"/>
          </a:xfrm>
        </p:spPr>
        <p:txBody>
          <a:bodyPr/>
          <a:lstStyle/>
          <a:p>
            <a:r>
              <a:rPr lang="en-US" sz="2800" dirty="0" smtClean="0"/>
              <a:t>Infrastructure as a Service (</a:t>
            </a:r>
            <a:r>
              <a:rPr lang="en-US" sz="2800" dirty="0" err="1" smtClean="0"/>
              <a:t>IaaS</a:t>
            </a:r>
            <a:r>
              <a:rPr lang="en-US" sz="2800" dirty="0" smtClean="0"/>
              <a:t>): </a:t>
            </a:r>
            <a:br>
              <a:rPr lang="en-US" sz="2800" dirty="0" smtClean="0"/>
            </a:br>
            <a:r>
              <a:rPr lang="en-US" sz="2800" dirty="0" smtClean="0"/>
              <a:t>basic compute and storage resources</a:t>
            </a:r>
          </a:p>
          <a:p>
            <a:pPr lvl="1"/>
            <a:r>
              <a:rPr lang="en-US" sz="2400" dirty="0" smtClean="0"/>
              <a:t>On-demand servers</a:t>
            </a:r>
          </a:p>
          <a:p>
            <a:pPr lvl="1"/>
            <a:r>
              <a:rPr lang="en-US" sz="2400" dirty="0" smtClean="0"/>
              <a:t>Amazon EC2, </a:t>
            </a:r>
            <a:r>
              <a:rPr lang="en-US" sz="2400" dirty="0" err="1" smtClean="0"/>
              <a:t>VMWare</a:t>
            </a:r>
            <a:r>
              <a:rPr lang="en-US" sz="2400" dirty="0" smtClean="0"/>
              <a:t> </a:t>
            </a:r>
            <a:r>
              <a:rPr lang="en-US" sz="2400" dirty="0" err="1" smtClean="0"/>
              <a:t>vCloud</a:t>
            </a:r>
            <a:endParaRPr lang="en-US" sz="2400" dirty="0" smtClean="0"/>
          </a:p>
          <a:p>
            <a:r>
              <a:rPr lang="en-US" sz="2800" dirty="0" smtClean="0"/>
              <a:t>Platform as a Service (</a:t>
            </a:r>
            <a:r>
              <a:rPr lang="en-US" sz="2800" dirty="0" err="1" smtClean="0"/>
              <a:t>PaaS</a:t>
            </a:r>
            <a:r>
              <a:rPr lang="en-US" sz="2800" dirty="0" smtClean="0"/>
              <a:t>): cloud application infrastructure</a:t>
            </a:r>
          </a:p>
          <a:p>
            <a:pPr lvl="1"/>
            <a:r>
              <a:rPr lang="en-US" sz="2400" dirty="0" smtClean="0"/>
              <a:t>On-demand application-hosting environment</a:t>
            </a:r>
          </a:p>
          <a:p>
            <a:pPr lvl="1"/>
            <a:r>
              <a:rPr lang="en-US" sz="2400" dirty="0" smtClean="0"/>
              <a:t>E.g. Google </a:t>
            </a:r>
            <a:r>
              <a:rPr lang="en-US" sz="2400" dirty="0" err="1" smtClean="0"/>
              <a:t>AppEngine</a:t>
            </a:r>
            <a:r>
              <a:rPr lang="en-US" sz="2400" dirty="0" smtClean="0"/>
              <a:t>, Salesforce.com, Windows Azure</a:t>
            </a:r>
          </a:p>
          <a:p>
            <a:r>
              <a:rPr lang="en-US" sz="2800" dirty="0" smtClean="0"/>
              <a:t>Software as a Service (</a:t>
            </a:r>
            <a:r>
              <a:rPr lang="en-US" sz="2800" dirty="0" err="1" smtClean="0"/>
              <a:t>SaaS</a:t>
            </a:r>
            <a:r>
              <a:rPr lang="en-US" sz="2800" dirty="0" smtClean="0"/>
              <a:t>): cloud applications</a:t>
            </a:r>
          </a:p>
          <a:p>
            <a:pPr lvl="1"/>
            <a:r>
              <a:rPr lang="en-US" sz="2400" dirty="0" smtClean="0"/>
              <a:t>On-demand applications</a:t>
            </a:r>
          </a:p>
          <a:p>
            <a:pPr lvl="1"/>
            <a:r>
              <a:rPr lang="en-US" sz="2400" dirty="0" smtClean="0"/>
              <a:t>E.g. Office 365, </a:t>
            </a:r>
            <a:r>
              <a:rPr lang="en-US" sz="2400" dirty="0" err="1" smtClean="0"/>
              <a:t>GMail</a:t>
            </a:r>
            <a:r>
              <a:rPr lang="en-US" sz="2400" dirty="0" smtClean="0"/>
              <a:t>, Microsoft Office Web Companions</a:t>
            </a:r>
          </a:p>
          <a:p>
            <a:pPr lvl="1"/>
            <a:endParaRPr lang="en-US" sz="2400" dirty="0"/>
          </a:p>
        </p:txBody>
      </p:sp>
    </p:spTree>
    <p:custDataLst>
      <p:tags r:id="rId1"/>
    </p:custDataLst>
    <p:extLst>
      <p:ext uri="{BB962C8B-B14F-4D97-AF65-F5344CB8AC3E}">
        <p14:creationId xmlns:p14="http://schemas.microsoft.com/office/powerpoint/2010/main" val="351235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3206705" y="990600"/>
            <a:ext cx="8720688" cy="5139864"/>
          </a:xfrm>
          <a:prstGeom prst="rect">
            <a:avLst/>
          </a:prstGeom>
          <a:solidFill>
            <a:srgbClr val="FFFFFF">
              <a:lumMod val="95000"/>
            </a:srgbClr>
          </a:solidFill>
          <a:ln w="9525" cap="flat" cmpd="sng" algn="ctr">
            <a:solidFill>
              <a:srgbClr val="FFFFFF">
                <a:lumMod val="85000"/>
              </a:srgbClr>
            </a:solid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marL="0" marR="0" lvl="0" indent="0" algn="ctr" defTabSz="91378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39" name="Title 1"/>
          <p:cNvSpPr>
            <a:spLocks noGrp="1"/>
          </p:cNvSpPr>
          <p:nvPr>
            <p:ph type="title"/>
          </p:nvPr>
        </p:nvSpPr>
        <p:spPr>
          <a:xfrm>
            <a:off x="519114" y="228600"/>
            <a:ext cx="11149012" cy="67710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tx1"/>
                </a:solidFill>
                <a:effectLst/>
                <a:uLnTx/>
                <a:uFillTx/>
              </a:rPr>
              <a:t>Cloud: Efficiency Versus Control </a:t>
            </a:r>
            <a:endParaRPr kumimoji="0" lang="en-US" b="0" i="0" u="none" strike="noStrike" kern="0" cap="none" spc="0" normalizeH="0" baseline="0" noProof="0" dirty="0">
              <a:ln>
                <a:noFill/>
              </a:ln>
              <a:solidFill>
                <a:schemeClr val="tx1"/>
              </a:solidFill>
              <a:effectLst/>
              <a:uLnTx/>
              <a:uFillTx/>
            </a:endParaRPr>
          </a:p>
        </p:txBody>
      </p:sp>
      <p:grpSp>
        <p:nvGrpSpPr>
          <p:cNvPr id="140" name="Group 139"/>
          <p:cNvGrpSpPr/>
          <p:nvPr/>
        </p:nvGrpSpPr>
        <p:grpSpPr>
          <a:xfrm>
            <a:off x="795378" y="1207407"/>
            <a:ext cx="2427913" cy="4790431"/>
            <a:chOff x="855665" y="1583373"/>
            <a:chExt cx="2427913" cy="4790431"/>
          </a:xfrm>
        </p:grpSpPr>
        <p:sp>
          <p:nvSpPr>
            <p:cNvPr id="141" name="Rectangle 140"/>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1218836"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chemeClr val="tx1">
                      <a:alpha val="99000"/>
                    </a:schemeClr>
                  </a:solidFill>
                  <a:effectLst/>
                  <a:uLnTx/>
                  <a:uFillTx/>
                  <a:latin typeface="Segoe UI"/>
                  <a:ea typeface="Kozuka Gothic Pro R" pitchFamily="34" charset="-128"/>
                  <a:cs typeface="+mn-cs"/>
                </a:rPr>
                <a:t>Packaged Software</a:t>
              </a:r>
            </a:p>
          </p:txBody>
        </p:sp>
        <p:sp>
          <p:nvSpPr>
            <p:cNvPr id="142" name="Rectangle 141"/>
            <p:cNvSpPr/>
            <p:nvPr/>
          </p:nvSpPr>
          <p:spPr>
            <a:xfrm>
              <a:off x="1396458" y="5537987"/>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Storage</a:t>
              </a:r>
            </a:p>
          </p:txBody>
        </p:sp>
        <p:sp>
          <p:nvSpPr>
            <p:cNvPr id="143" name="Rectangle 142"/>
            <p:cNvSpPr/>
            <p:nvPr/>
          </p:nvSpPr>
          <p:spPr>
            <a:xfrm>
              <a:off x="1396458" y="5083168"/>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Servers</a:t>
              </a:r>
            </a:p>
          </p:txBody>
        </p:sp>
        <p:sp>
          <p:nvSpPr>
            <p:cNvPr id="144" name="Rectangle 143"/>
            <p:cNvSpPr/>
            <p:nvPr/>
          </p:nvSpPr>
          <p:spPr>
            <a:xfrm>
              <a:off x="1396458" y="5992804"/>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Networking</a:t>
              </a:r>
            </a:p>
          </p:txBody>
        </p:sp>
        <p:sp>
          <p:nvSpPr>
            <p:cNvPr id="145" name="Rectangle 144"/>
            <p:cNvSpPr/>
            <p:nvPr/>
          </p:nvSpPr>
          <p:spPr>
            <a:xfrm>
              <a:off x="1396458" y="4173530"/>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O/S</a:t>
              </a:r>
            </a:p>
          </p:txBody>
        </p:sp>
        <p:sp>
          <p:nvSpPr>
            <p:cNvPr id="146" name="Rectangle 145"/>
            <p:cNvSpPr/>
            <p:nvPr/>
          </p:nvSpPr>
          <p:spPr>
            <a:xfrm>
              <a:off x="1396458" y="3718711"/>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Middleware</a:t>
              </a:r>
            </a:p>
          </p:txBody>
        </p:sp>
        <p:sp>
          <p:nvSpPr>
            <p:cNvPr id="147" name="Rectangle 146"/>
            <p:cNvSpPr/>
            <p:nvPr/>
          </p:nvSpPr>
          <p:spPr>
            <a:xfrm>
              <a:off x="1396458" y="4628349"/>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Virtualization</a:t>
              </a:r>
            </a:p>
          </p:txBody>
        </p:sp>
        <p:sp>
          <p:nvSpPr>
            <p:cNvPr id="148" name="Rectangle 147"/>
            <p:cNvSpPr/>
            <p:nvPr/>
          </p:nvSpPr>
          <p:spPr>
            <a:xfrm>
              <a:off x="1396458" y="2809073"/>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Data</a:t>
              </a:r>
            </a:p>
          </p:txBody>
        </p:sp>
        <p:sp>
          <p:nvSpPr>
            <p:cNvPr id="149" name="Rectangle 148"/>
            <p:cNvSpPr/>
            <p:nvPr/>
          </p:nvSpPr>
          <p:spPr>
            <a:xfrm>
              <a:off x="1396458" y="2354254"/>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Applications</a:t>
              </a:r>
            </a:p>
          </p:txBody>
        </p:sp>
        <p:sp>
          <p:nvSpPr>
            <p:cNvPr id="150" name="Rectangle 149"/>
            <p:cNvSpPr/>
            <p:nvPr/>
          </p:nvSpPr>
          <p:spPr>
            <a:xfrm>
              <a:off x="1396458" y="3263892"/>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Runtime</a:t>
              </a:r>
            </a:p>
          </p:txBody>
        </p:sp>
        <p:sp>
          <p:nvSpPr>
            <p:cNvPr id="151" name="Left Brace 150"/>
            <p:cNvSpPr/>
            <p:nvPr/>
          </p:nvSpPr>
          <p:spPr>
            <a:xfrm>
              <a:off x="1249156" y="2354254"/>
              <a:ext cx="137875" cy="4019550"/>
            </a:xfrm>
            <a:prstGeom prst="leftBrace">
              <a:avLst>
                <a:gd name="adj1" fmla="val 0"/>
                <a:gd name="adj2" fmla="val 50000"/>
              </a:avLst>
            </a:prstGeom>
            <a:noFill/>
            <a:ln w="19050" cap="flat" cmpd="sng" algn="ctr">
              <a:solidFill>
                <a:srgbClr val="00AEE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52" name="TextBox 52"/>
            <p:cNvSpPr txBox="1"/>
            <p:nvPr/>
          </p:nvSpPr>
          <p:spPr>
            <a:xfrm>
              <a:off x="855665" y="3820893"/>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chemeClr val="tx1">
                      <a:alpha val="99000"/>
                    </a:schemeClr>
                  </a:solidFill>
                  <a:effectLst/>
                  <a:uLnTx/>
                  <a:uFillTx/>
                  <a:latin typeface="Segoe UI"/>
                  <a:ea typeface="Kozuka Gothic Pro R" pitchFamily="34" charset="-128"/>
                  <a:cs typeface="+mn-cs"/>
                </a:rPr>
                <a:t>You manage</a:t>
              </a:r>
            </a:p>
          </p:txBody>
        </p:sp>
      </p:grpSp>
      <p:grpSp>
        <p:nvGrpSpPr>
          <p:cNvPr id="153" name="Group 152"/>
          <p:cNvGrpSpPr/>
          <p:nvPr/>
        </p:nvGrpSpPr>
        <p:grpSpPr>
          <a:xfrm>
            <a:off x="3859670" y="1217456"/>
            <a:ext cx="2771925" cy="4780387"/>
            <a:chOff x="3377366" y="1593421"/>
            <a:chExt cx="2771925" cy="4780387"/>
          </a:xfrm>
        </p:grpSpPr>
        <p:sp>
          <p:nvSpPr>
            <p:cNvPr id="154" name="Rectangle 153"/>
            <p:cNvSpPr/>
            <p:nvPr/>
          </p:nvSpPr>
          <p:spPr>
            <a:xfrm>
              <a:off x="3897998" y="1593421"/>
              <a:ext cx="2108505"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1218836"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Infrastructure</a:t>
              </a:r>
            </a:p>
            <a:p>
              <a:pPr marL="0" marR="0" lvl="0" indent="0" algn="l" defTabSz="121893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(as a Service)</a:t>
              </a:r>
            </a:p>
          </p:txBody>
        </p:sp>
        <p:sp>
          <p:nvSpPr>
            <p:cNvPr id="155" name="Rectangle 154"/>
            <p:cNvSpPr/>
            <p:nvPr/>
          </p:nvSpPr>
          <p:spPr>
            <a:xfrm>
              <a:off x="3928143" y="5537991"/>
              <a:ext cx="1638241" cy="381000"/>
            </a:xfrm>
            <a:prstGeom prst="rect">
              <a:avLst/>
            </a:prstGeom>
            <a:solidFill>
              <a:srgbClr val="8CC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Storage</a:t>
              </a:r>
            </a:p>
          </p:txBody>
        </p:sp>
        <p:sp>
          <p:nvSpPr>
            <p:cNvPr id="156" name="Rectangle 155"/>
            <p:cNvSpPr/>
            <p:nvPr/>
          </p:nvSpPr>
          <p:spPr>
            <a:xfrm>
              <a:off x="3928143" y="5083172"/>
              <a:ext cx="1638241" cy="381000"/>
            </a:xfrm>
            <a:prstGeom prst="rect">
              <a:avLst/>
            </a:prstGeom>
            <a:solidFill>
              <a:srgbClr val="8CC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Servers</a:t>
              </a:r>
            </a:p>
          </p:txBody>
        </p:sp>
        <p:sp>
          <p:nvSpPr>
            <p:cNvPr id="157" name="Rectangle 156"/>
            <p:cNvSpPr/>
            <p:nvPr/>
          </p:nvSpPr>
          <p:spPr>
            <a:xfrm>
              <a:off x="3928143" y="5992808"/>
              <a:ext cx="1638241" cy="381000"/>
            </a:xfrm>
            <a:prstGeom prst="rect">
              <a:avLst/>
            </a:prstGeom>
            <a:solidFill>
              <a:srgbClr val="8CC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Networking</a:t>
              </a:r>
            </a:p>
          </p:txBody>
        </p:sp>
        <p:sp>
          <p:nvSpPr>
            <p:cNvPr id="158" name="Rectangle 157"/>
            <p:cNvSpPr/>
            <p:nvPr/>
          </p:nvSpPr>
          <p:spPr>
            <a:xfrm>
              <a:off x="3928143" y="4173534"/>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O/S</a:t>
              </a:r>
            </a:p>
          </p:txBody>
        </p:sp>
        <p:sp>
          <p:nvSpPr>
            <p:cNvPr id="159" name="Rectangle 158"/>
            <p:cNvSpPr/>
            <p:nvPr/>
          </p:nvSpPr>
          <p:spPr>
            <a:xfrm>
              <a:off x="3928143" y="3718715"/>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Middleware</a:t>
              </a:r>
            </a:p>
          </p:txBody>
        </p:sp>
        <p:sp>
          <p:nvSpPr>
            <p:cNvPr id="160" name="Rectangle 159"/>
            <p:cNvSpPr/>
            <p:nvPr/>
          </p:nvSpPr>
          <p:spPr>
            <a:xfrm>
              <a:off x="3928143" y="4628353"/>
              <a:ext cx="1638241" cy="381000"/>
            </a:xfrm>
            <a:prstGeom prst="rect">
              <a:avLst/>
            </a:prstGeom>
            <a:solidFill>
              <a:srgbClr val="8CC600"/>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893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alpha val="99000"/>
                    </a:srgbClr>
                  </a:solidFill>
                  <a:effectLst/>
                  <a:uLnTx/>
                  <a:uFillTx/>
                  <a:latin typeface="Segoe UI"/>
                  <a:ea typeface="Segoe UI" pitchFamily="34" charset="0"/>
                  <a:cs typeface="Segoe UI" pitchFamily="34" charset="0"/>
                </a:rPr>
                <a:t>Virtualization</a:t>
              </a:r>
            </a:p>
          </p:txBody>
        </p:sp>
        <p:sp>
          <p:nvSpPr>
            <p:cNvPr id="161" name="Rectangle 160"/>
            <p:cNvSpPr/>
            <p:nvPr/>
          </p:nvSpPr>
          <p:spPr>
            <a:xfrm>
              <a:off x="3928143" y="2809077"/>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Data</a:t>
              </a:r>
            </a:p>
          </p:txBody>
        </p:sp>
        <p:sp>
          <p:nvSpPr>
            <p:cNvPr id="162" name="Rectangle 161"/>
            <p:cNvSpPr/>
            <p:nvPr/>
          </p:nvSpPr>
          <p:spPr>
            <a:xfrm>
              <a:off x="3928143" y="2354258"/>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Applications</a:t>
              </a:r>
            </a:p>
          </p:txBody>
        </p:sp>
        <p:sp>
          <p:nvSpPr>
            <p:cNvPr id="163" name="Rectangle 162"/>
            <p:cNvSpPr/>
            <p:nvPr/>
          </p:nvSpPr>
          <p:spPr>
            <a:xfrm>
              <a:off x="3928143" y="3263896"/>
              <a:ext cx="1638241"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Runtime</a:t>
              </a:r>
            </a:p>
          </p:txBody>
        </p:sp>
        <p:sp>
          <p:nvSpPr>
            <p:cNvPr id="164" name="Left Brace 163"/>
            <p:cNvSpPr/>
            <p:nvPr/>
          </p:nvSpPr>
          <p:spPr>
            <a:xfrm flipH="1">
              <a:off x="5575615" y="4587244"/>
              <a:ext cx="228600" cy="1764000"/>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p:txBody>
        </p:sp>
        <p:sp>
          <p:nvSpPr>
            <p:cNvPr id="165" name="TextBox 56"/>
            <p:cNvSpPr txBox="1"/>
            <p:nvPr/>
          </p:nvSpPr>
          <p:spPr>
            <a:xfrm flipH="1">
              <a:off x="5749181" y="4644086"/>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Managed by vendor</a:t>
              </a:r>
            </a:p>
          </p:txBody>
        </p:sp>
        <p:sp>
          <p:nvSpPr>
            <p:cNvPr id="166" name="Left Brace 165"/>
            <p:cNvSpPr/>
            <p:nvPr/>
          </p:nvSpPr>
          <p:spPr>
            <a:xfrm>
              <a:off x="3789635" y="2354258"/>
              <a:ext cx="133350" cy="1752600"/>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p:txBody>
        </p:sp>
        <p:sp>
          <p:nvSpPr>
            <p:cNvPr id="167" name="TextBox 58"/>
            <p:cNvSpPr txBox="1"/>
            <p:nvPr/>
          </p:nvSpPr>
          <p:spPr>
            <a:xfrm>
              <a:off x="3377366" y="2677898"/>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You manage</a:t>
              </a:r>
            </a:p>
          </p:txBody>
        </p:sp>
      </p:grpSp>
      <p:grpSp>
        <p:nvGrpSpPr>
          <p:cNvPr id="168" name="Group 167"/>
          <p:cNvGrpSpPr/>
          <p:nvPr/>
        </p:nvGrpSpPr>
        <p:grpSpPr>
          <a:xfrm>
            <a:off x="6461727" y="1207407"/>
            <a:ext cx="2706420" cy="4798706"/>
            <a:chOff x="5979422" y="1583373"/>
            <a:chExt cx="2706420" cy="4798706"/>
          </a:xfrm>
        </p:grpSpPr>
        <p:sp>
          <p:nvSpPr>
            <p:cNvPr id="169" name="Rectangle 168"/>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1218836"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Platform</a:t>
              </a:r>
            </a:p>
            <a:p>
              <a:pPr marL="0" marR="0" lvl="0" indent="0" algn="l" defTabSz="121893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(as a Service)</a:t>
              </a:r>
            </a:p>
          </p:txBody>
        </p:sp>
        <p:sp>
          <p:nvSpPr>
            <p:cNvPr id="170" name="Left Brace 169"/>
            <p:cNvSpPr/>
            <p:nvPr/>
          </p:nvSpPr>
          <p:spPr>
            <a:xfrm flipH="1">
              <a:off x="8131739" y="3259131"/>
              <a:ext cx="209580" cy="3122948"/>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p:txBody>
        </p:sp>
        <p:sp>
          <p:nvSpPr>
            <p:cNvPr id="171" name="TextBox 54"/>
            <p:cNvSpPr txBox="1"/>
            <p:nvPr/>
          </p:nvSpPr>
          <p:spPr>
            <a:xfrm flipH="1">
              <a:off x="8285732" y="3992249"/>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Managed by vendor</a:t>
              </a:r>
            </a:p>
          </p:txBody>
        </p:sp>
        <p:sp>
          <p:nvSpPr>
            <p:cNvPr id="172" name="Left Brace 171"/>
            <p:cNvSpPr/>
            <p:nvPr/>
          </p:nvSpPr>
          <p:spPr>
            <a:xfrm>
              <a:off x="6322411" y="2335206"/>
              <a:ext cx="152400" cy="847725"/>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p:txBody>
        </p:sp>
        <p:sp>
          <p:nvSpPr>
            <p:cNvPr id="173" name="TextBox 60"/>
            <p:cNvSpPr txBox="1"/>
            <p:nvPr/>
          </p:nvSpPr>
          <p:spPr>
            <a:xfrm>
              <a:off x="5979422" y="2220697"/>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You manage</a:t>
              </a:r>
            </a:p>
          </p:txBody>
        </p:sp>
        <p:sp>
          <p:nvSpPr>
            <p:cNvPr id="174" name="Rectangle 173"/>
            <p:cNvSpPr/>
            <p:nvPr/>
          </p:nvSpPr>
          <p:spPr>
            <a:xfrm>
              <a:off x="6484238" y="5537990"/>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Storage</a:t>
              </a:r>
            </a:p>
          </p:txBody>
        </p:sp>
        <p:sp>
          <p:nvSpPr>
            <p:cNvPr id="175" name="Rectangle 174"/>
            <p:cNvSpPr/>
            <p:nvPr/>
          </p:nvSpPr>
          <p:spPr>
            <a:xfrm>
              <a:off x="6484238" y="5083171"/>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Servers</a:t>
              </a:r>
            </a:p>
          </p:txBody>
        </p:sp>
        <p:sp>
          <p:nvSpPr>
            <p:cNvPr id="176" name="Rectangle 175"/>
            <p:cNvSpPr/>
            <p:nvPr/>
          </p:nvSpPr>
          <p:spPr>
            <a:xfrm>
              <a:off x="6484238" y="5992807"/>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Networking</a:t>
              </a:r>
            </a:p>
          </p:txBody>
        </p:sp>
        <p:sp>
          <p:nvSpPr>
            <p:cNvPr id="177" name="Rectangle 176"/>
            <p:cNvSpPr/>
            <p:nvPr/>
          </p:nvSpPr>
          <p:spPr>
            <a:xfrm>
              <a:off x="6484238" y="4173533"/>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O/S</a:t>
              </a:r>
            </a:p>
          </p:txBody>
        </p:sp>
        <p:sp>
          <p:nvSpPr>
            <p:cNvPr id="178" name="Rectangle 177"/>
            <p:cNvSpPr/>
            <p:nvPr/>
          </p:nvSpPr>
          <p:spPr>
            <a:xfrm>
              <a:off x="6484238" y="3718714"/>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Middleware</a:t>
              </a:r>
            </a:p>
          </p:txBody>
        </p:sp>
        <p:sp>
          <p:nvSpPr>
            <p:cNvPr id="179" name="Rectangle 178"/>
            <p:cNvSpPr/>
            <p:nvPr/>
          </p:nvSpPr>
          <p:spPr>
            <a:xfrm>
              <a:off x="6484238" y="4628352"/>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Virtualization</a:t>
              </a:r>
            </a:p>
          </p:txBody>
        </p:sp>
        <p:sp>
          <p:nvSpPr>
            <p:cNvPr id="180" name="Rectangle 179"/>
            <p:cNvSpPr/>
            <p:nvPr/>
          </p:nvSpPr>
          <p:spPr>
            <a:xfrm>
              <a:off x="6484238" y="2354257"/>
              <a:ext cx="1638240"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Applications</a:t>
              </a:r>
            </a:p>
          </p:txBody>
        </p:sp>
        <p:sp>
          <p:nvSpPr>
            <p:cNvPr id="181" name="Rectangle 180"/>
            <p:cNvSpPr/>
            <p:nvPr/>
          </p:nvSpPr>
          <p:spPr>
            <a:xfrm>
              <a:off x="6484238" y="3263895"/>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Runtime</a:t>
              </a:r>
            </a:p>
          </p:txBody>
        </p:sp>
        <p:sp>
          <p:nvSpPr>
            <p:cNvPr id="182" name="Rectangle 181"/>
            <p:cNvSpPr/>
            <p:nvPr/>
          </p:nvSpPr>
          <p:spPr>
            <a:xfrm>
              <a:off x="6484238" y="2809076"/>
              <a:ext cx="1638240" cy="381000"/>
            </a:xfrm>
            <a:prstGeom prst="rect">
              <a:avLst/>
            </a:prstGeom>
            <a:solidFill>
              <a:srgbClr val="FF8A00"/>
            </a:solidFill>
            <a:ln w="9525" cap="flat" cmpd="sng" algn="ctr">
              <a:solidFill>
                <a:srgbClr val="FFC000">
                  <a:shade val="95000"/>
                  <a:satMod val="105000"/>
                </a:srgbClr>
              </a:solidFill>
              <a:prstDash val="solid"/>
            </a:ln>
            <a:effectLst/>
          </p:spPr>
          <p:txBody>
            <a:bodyPr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Data</a:t>
              </a:r>
            </a:p>
          </p:txBody>
        </p:sp>
      </p:grpSp>
      <p:grpSp>
        <p:nvGrpSpPr>
          <p:cNvPr id="183" name="Group 182"/>
          <p:cNvGrpSpPr/>
          <p:nvPr/>
        </p:nvGrpSpPr>
        <p:grpSpPr>
          <a:xfrm>
            <a:off x="9463135" y="1207407"/>
            <a:ext cx="2323096" cy="4798703"/>
            <a:chOff x="8980831" y="1583373"/>
            <a:chExt cx="2323096" cy="4798703"/>
          </a:xfrm>
        </p:grpSpPr>
        <p:sp>
          <p:nvSpPr>
            <p:cNvPr id="184" name="Rectangle 183"/>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1218836"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Software</a:t>
              </a:r>
            </a:p>
            <a:p>
              <a:pPr marL="0" marR="0" lvl="0" indent="0" algn="l" defTabSz="121893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(as a Service)</a:t>
              </a:r>
            </a:p>
          </p:txBody>
        </p:sp>
        <p:sp>
          <p:nvSpPr>
            <p:cNvPr id="185" name="Left Brace 184"/>
            <p:cNvSpPr/>
            <p:nvPr/>
          </p:nvSpPr>
          <p:spPr>
            <a:xfrm flipH="1">
              <a:off x="10688405" y="2335204"/>
              <a:ext cx="200055" cy="4046872"/>
            </a:xfrm>
            <a:prstGeom prst="leftBrace">
              <a:avLst>
                <a:gd name="adj1" fmla="val 0"/>
                <a:gd name="adj2" fmla="val 50000"/>
              </a:avLst>
            </a:prstGeom>
            <a:noFill/>
            <a:ln w="19050" cap="flat" cmpd="sng" algn="ctr">
              <a:solidFill>
                <a:srgbClr val="00AEEF"/>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p:txBody>
        </p:sp>
        <p:sp>
          <p:nvSpPr>
            <p:cNvPr id="186" name="TextBox 64"/>
            <p:cNvSpPr txBox="1"/>
            <p:nvPr/>
          </p:nvSpPr>
          <p:spPr>
            <a:xfrm flipH="1">
              <a:off x="10903817" y="3520342"/>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1218836"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595959">
                      <a:alpha val="99000"/>
                    </a:srgbClr>
                  </a:solidFill>
                  <a:effectLst/>
                  <a:uLnTx/>
                  <a:uFillTx/>
                  <a:latin typeface="Segoe UI"/>
                  <a:ea typeface="Kozuka Gothic Pro R" pitchFamily="34" charset="-128"/>
                  <a:cs typeface="+mn-cs"/>
                </a:rPr>
                <a:t>Managed by vendor</a:t>
              </a:r>
            </a:p>
          </p:txBody>
        </p:sp>
        <p:sp>
          <p:nvSpPr>
            <p:cNvPr id="187" name="Rectangle 186"/>
            <p:cNvSpPr/>
            <p:nvPr/>
          </p:nvSpPr>
          <p:spPr>
            <a:xfrm>
              <a:off x="9040806" y="5537987"/>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Storage</a:t>
              </a:r>
            </a:p>
          </p:txBody>
        </p:sp>
        <p:sp>
          <p:nvSpPr>
            <p:cNvPr id="188" name="Rectangle 187"/>
            <p:cNvSpPr/>
            <p:nvPr/>
          </p:nvSpPr>
          <p:spPr>
            <a:xfrm>
              <a:off x="9040806" y="5083168"/>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Servers</a:t>
              </a:r>
            </a:p>
          </p:txBody>
        </p:sp>
        <p:sp>
          <p:nvSpPr>
            <p:cNvPr id="189" name="Rectangle 188"/>
            <p:cNvSpPr/>
            <p:nvPr/>
          </p:nvSpPr>
          <p:spPr>
            <a:xfrm>
              <a:off x="9040806" y="5992804"/>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Networking</a:t>
              </a:r>
            </a:p>
          </p:txBody>
        </p:sp>
        <p:sp>
          <p:nvSpPr>
            <p:cNvPr id="190" name="Rectangle 189"/>
            <p:cNvSpPr/>
            <p:nvPr/>
          </p:nvSpPr>
          <p:spPr>
            <a:xfrm>
              <a:off x="9040806" y="4173530"/>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O/S</a:t>
              </a:r>
            </a:p>
          </p:txBody>
        </p:sp>
        <p:sp>
          <p:nvSpPr>
            <p:cNvPr id="191" name="Rectangle 190"/>
            <p:cNvSpPr/>
            <p:nvPr/>
          </p:nvSpPr>
          <p:spPr>
            <a:xfrm>
              <a:off x="9040806" y="3718711"/>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Middleware</a:t>
              </a:r>
            </a:p>
          </p:txBody>
        </p:sp>
        <p:sp>
          <p:nvSpPr>
            <p:cNvPr id="192" name="Rectangle 191"/>
            <p:cNvSpPr/>
            <p:nvPr/>
          </p:nvSpPr>
          <p:spPr>
            <a:xfrm>
              <a:off x="9040806" y="4628349"/>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Virtualization</a:t>
              </a:r>
            </a:p>
          </p:txBody>
        </p:sp>
        <p:sp>
          <p:nvSpPr>
            <p:cNvPr id="193" name="Rectangle 192"/>
            <p:cNvSpPr/>
            <p:nvPr/>
          </p:nvSpPr>
          <p:spPr>
            <a:xfrm>
              <a:off x="9040806" y="2354254"/>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Applications</a:t>
              </a:r>
            </a:p>
          </p:txBody>
        </p:sp>
        <p:sp>
          <p:nvSpPr>
            <p:cNvPr id="194" name="Rectangle 193"/>
            <p:cNvSpPr/>
            <p:nvPr/>
          </p:nvSpPr>
          <p:spPr>
            <a:xfrm>
              <a:off x="9040806" y="3263892"/>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Runtime</a:t>
              </a:r>
            </a:p>
          </p:txBody>
        </p:sp>
        <p:sp>
          <p:nvSpPr>
            <p:cNvPr id="195" name="Rectangle 194"/>
            <p:cNvSpPr/>
            <p:nvPr/>
          </p:nvSpPr>
          <p:spPr>
            <a:xfrm>
              <a:off x="9040806" y="2809073"/>
              <a:ext cx="1638240" cy="381000"/>
            </a:xfrm>
            <a:prstGeom prst="rect">
              <a:avLst/>
            </a:prstGeom>
            <a:solidFill>
              <a:srgbClr val="8CC600"/>
            </a:solidFill>
            <a:ln w="9525" cap="flat" cmpd="sng" algn="ctr">
              <a:noFill/>
              <a:prstDash val="solid"/>
            </a:ln>
            <a:effectLst/>
          </p:spPr>
          <p:txBody>
            <a:bodyPr lIns="0" rIns="0" rtlCol="0" anchor="t" anchorCtr="0"/>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alpha val="99000"/>
                    </a:srgbClr>
                  </a:solidFill>
                  <a:effectLst/>
                  <a:uLnTx/>
                  <a:uFillTx/>
                  <a:ea typeface="Segoe UI" pitchFamily="34" charset="0"/>
                  <a:cs typeface="Segoe UI" pitchFamily="34" charset="0"/>
                </a:rPr>
                <a:t>Data</a:t>
              </a:r>
            </a:p>
          </p:txBody>
        </p:sp>
      </p:grpSp>
      <p:pic>
        <p:nvPicPr>
          <p:cNvPr id="196" name="Picture 11" descr="Cloud 512x512.png"/>
          <p:cNvPicPr>
            <a:picLocks noChangeAspect="1"/>
          </p:cNvPicPr>
          <p:nvPr/>
        </p:nvPicPr>
        <p:blipFill>
          <a:blip r:embed="rId3" cstate="print">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3285814" y="5363244"/>
            <a:ext cx="1014104" cy="1014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7" name="Picture 12" descr="Gift 512x512.png"/>
          <p:cNvPicPr>
            <a:picLocks noChangeAspect="1"/>
          </p:cNvPicPr>
          <p:nvPr/>
        </p:nvPicPr>
        <p:blipFill>
          <a:blip r:embed="rId4" cstate="print">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371794" y="5248223"/>
            <a:ext cx="806274" cy="806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 name="Rectangle 197"/>
          <p:cNvSpPr/>
          <p:nvPr/>
        </p:nvSpPr>
        <p:spPr bwMode="auto">
          <a:xfrm flipH="1">
            <a:off x="251209" y="990600"/>
            <a:ext cx="2955497" cy="5139864"/>
          </a:xfrm>
          <a:prstGeom prst="rect">
            <a:avLst/>
          </a:prstGeom>
          <a:noFill/>
          <a:ln w="9525" cap="flat" cmpd="sng" algn="ctr">
            <a:solidFill>
              <a:srgbClr val="FFFFFF">
                <a:lumMod val="85000"/>
              </a:srgbClr>
            </a:solidFill>
            <a:prstDash val="solid"/>
            <a:headEnd type="none" w="med" len="med"/>
            <a:tailEnd type="none" w="med" len="med"/>
          </a:ln>
          <a:effectLst/>
        </p:spPr>
        <p:txBody>
          <a:bodyPr vert="horz" wrap="square" lIns="91404" tIns="45703" rIns="91404" bIns="45703" numCol="1" spcCol="0" rtlCol="0" anchor="ctr" anchorCtr="0" compatLnSpc="1">
            <a:prstTxWarp prst="textNoShape">
              <a:avLst/>
            </a:prstTxWarp>
          </a:bodyPr>
          <a:lstStyle/>
          <a:p>
            <a:pPr marL="0" marR="0" lvl="0" indent="0" algn="ctr" defTabSz="91378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99" name="Group 198"/>
          <p:cNvGrpSpPr/>
          <p:nvPr/>
        </p:nvGrpSpPr>
        <p:grpSpPr>
          <a:xfrm>
            <a:off x="2267724" y="6175828"/>
            <a:ext cx="4131489" cy="377373"/>
            <a:chOff x="3816743" y="5791200"/>
            <a:chExt cx="4131489" cy="377373"/>
          </a:xfrm>
        </p:grpSpPr>
        <p:sp>
          <p:nvSpPr>
            <p:cNvPr id="200" name="Right Arrow 199"/>
            <p:cNvSpPr/>
            <p:nvPr/>
          </p:nvSpPr>
          <p:spPr bwMode="auto">
            <a:xfrm>
              <a:off x="5314958" y="5791202"/>
              <a:ext cx="2633274" cy="377371"/>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292929">
                    <a:alpha val="99000"/>
                  </a:srgbClr>
                </a:solidFill>
                <a:effectLst/>
                <a:uLnTx/>
                <a:uFillTx/>
                <a:latin typeface="Segoe UI"/>
                <a:ea typeface="+mn-ea"/>
                <a:cs typeface="+mn-cs"/>
              </a:endParaRPr>
            </a:p>
          </p:txBody>
        </p:sp>
        <p:sp>
          <p:nvSpPr>
            <p:cNvPr id="201" name="TextBox 200"/>
            <p:cNvSpPr txBox="1"/>
            <p:nvPr/>
          </p:nvSpPr>
          <p:spPr>
            <a:xfrm>
              <a:off x="3816743" y="5791200"/>
              <a:ext cx="118141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rPr>
                <a:t>Efficiency</a:t>
              </a:r>
            </a:p>
          </p:txBody>
        </p:sp>
      </p:grpSp>
      <p:grpSp>
        <p:nvGrpSpPr>
          <p:cNvPr id="202" name="Group 201"/>
          <p:cNvGrpSpPr/>
          <p:nvPr/>
        </p:nvGrpSpPr>
        <p:grpSpPr>
          <a:xfrm>
            <a:off x="6323676" y="6450816"/>
            <a:ext cx="4749974" cy="407184"/>
            <a:chOff x="5319611" y="6218590"/>
            <a:chExt cx="4749974" cy="407184"/>
          </a:xfrm>
        </p:grpSpPr>
        <p:sp>
          <p:nvSpPr>
            <p:cNvPr id="203" name="Right Arrow 202"/>
            <p:cNvSpPr/>
            <p:nvPr/>
          </p:nvSpPr>
          <p:spPr bwMode="auto">
            <a:xfrm rot="10800000">
              <a:off x="5319611" y="6248403"/>
              <a:ext cx="2633274" cy="377371"/>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292929">
                    <a:alpha val="99000"/>
                  </a:srgbClr>
                </a:solidFill>
                <a:effectLst/>
                <a:uLnTx/>
                <a:uFillTx/>
                <a:latin typeface="Segoe UI"/>
                <a:ea typeface="+mn-ea"/>
                <a:cs typeface="+mn-cs"/>
              </a:endParaRPr>
            </a:p>
          </p:txBody>
        </p:sp>
        <p:sp>
          <p:nvSpPr>
            <p:cNvPr id="204" name="TextBox 203"/>
            <p:cNvSpPr txBox="1"/>
            <p:nvPr/>
          </p:nvSpPr>
          <p:spPr>
            <a:xfrm>
              <a:off x="8336738" y="6218590"/>
              <a:ext cx="1732847"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effectLst/>
                  <a:uLnTx/>
                  <a:uFillTx/>
                </a:rPr>
                <a:t>Control+Cost</a:t>
              </a:r>
              <a:endParaRPr kumimoji="0" lang="en-US" sz="2400" b="1" i="0" u="none" strike="noStrike" kern="0" cap="none" spc="0" normalizeH="0" baseline="0" noProof="0" dirty="0" smtClean="0">
                <a:ln>
                  <a:noFill/>
                </a:ln>
                <a:effectLst/>
                <a:uLnTx/>
                <a:uFillTx/>
              </a:endParaRPr>
            </a:p>
          </p:txBody>
        </p:sp>
      </p:grpSp>
    </p:spTree>
    <p:extLst>
      <p:ext uri="{BB962C8B-B14F-4D97-AF65-F5344CB8AC3E}">
        <p14:creationId xmlns:p14="http://schemas.microsoft.com/office/powerpoint/2010/main" val="209087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fade">
                                      <p:cBhvr>
                                        <p:cTn id="11" dur="250"/>
                                        <p:tgtEl>
                                          <p:spTgt spid="197"/>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wipe(down)">
                                      <p:cBhvr>
                                        <p:cTn id="15" dur="500"/>
                                        <p:tgtEl>
                                          <p:spTgt spid="1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wipe(left)">
                                      <p:cBhvr>
                                        <p:cTn id="20" dur="500"/>
                                        <p:tgtEl>
                                          <p:spTgt spid="13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250"/>
                                        <p:tgtEl>
                                          <p:spTgt spid="196"/>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fade">
                                      <p:cBhvr>
                                        <p:cTn id="32" dur="500"/>
                                        <p:tgtEl>
                                          <p:spTgt spid="168"/>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183"/>
                                        </p:tgtEl>
                                        <p:attrNameLst>
                                          <p:attrName>style.visibility</p:attrName>
                                        </p:attrNameLst>
                                      </p:cBhvr>
                                      <p:to>
                                        <p:strVal val="visible"/>
                                      </p:to>
                                    </p:set>
                                    <p:animEffect transition="in" filter="fade">
                                      <p:cBhvr>
                                        <p:cTn id="36" dur="500"/>
                                        <p:tgtEl>
                                          <p:spTgt spid="18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wipe(left)">
                                      <p:cBhvr>
                                        <p:cTn id="41" dur="500"/>
                                        <p:tgtEl>
                                          <p:spTgt spid="19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wipe(right)">
                                      <p:cBhvr>
                                        <p:cTn id="46"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loud Callout 77"/>
          <p:cNvSpPr/>
          <p:nvPr/>
        </p:nvSpPr>
        <p:spPr>
          <a:xfrm>
            <a:off x="545355" y="3354146"/>
            <a:ext cx="10546551" cy="4646854"/>
          </a:xfrm>
          <a:prstGeom prst="cloudCallout">
            <a:avLst>
              <a:gd name="adj1" fmla="val -4026"/>
              <a:gd name="adj2" fmla="val 29623"/>
            </a:avLst>
          </a:prstGeom>
          <a:solidFill>
            <a:sysClr val="window" lastClr="FFFFFF">
              <a:alpha val="58000"/>
            </a:sys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endParaRPr lang="en-US" sz="1200" dirty="0">
              <a:effectLst/>
              <a:latin typeface="Times New Roman"/>
              <a:ea typeface="Times New Roman"/>
            </a:endParaRPr>
          </a:p>
        </p:txBody>
      </p:sp>
      <p:grpSp>
        <p:nvGrpSpPr>
          <p:cNvPr id="15" name="Group 14"/>
          <p:cNvGrpSpPr/>
          <p:nvPr/>
        </p:nvGrpSpPr>
        <p:grpSpPr>
          <a:xfrm>
            <a:off x="5052546" y="3740036"/>
            <a:ext cx="3490865" cy="2656942"/>
            <a:chOff x="5032263" y="4035311"/>
            <a:chExt cx="3490865" cy="2656942"/>
          </a:xfrm>
        </p:grpSpPr>
        <p:sp>
          <p:nvSpPr>
            <p:cNvPr id="76" name="Rectangle 75"/>
            <p:cNvSpPr/>
            <p:nvPr/>
          </p:nvSpPr>
          <p:spPr bwMode="auto">
            <a:xfrm>
              <a:off x="5184663" y="4187711"/>
              <a:ext cx="3338465" cy="25045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7" name="TextBox 76"/>
            <p:cNvSpPr txBox="1"/>
            <p:nvPr/>
          </p:nvSpPr>
          <p:spPr>
            <a:xfrm>
              <a:off x="5184664" y="5491772"/>
              <a:ext cx="3338464"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16" name="Rectangle 15"/>
            <p:cNvSpPr/>
            <p:nvPr/>
          </p:nvSpPr>
          <p:spPr bwMode="auto">
            <a:xfrm>
              <a:off x="5032263" y="4035311"/>
              <a:ext cx="3338465" cy="25045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7" name="TextBox 16"/>
            <p:cNvSpPr txBox="1"/>
            <p:nvPr/>
          </p:nvSpPr>
          <p:spPr>
            <a:xfrm>
              <a:off x="5032265" y="5339372"/>
              <a:ext cx="3338464"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62" name="TextBox 61"/>
            <p:cNvSpPr txBox="1"/>
            <p:nvPr/>
          </p:nvSpPr>
          <p:spPr>
            <a:xfrm>
              <a:off x="5074017" y="6102555"/>
              <a:ext cx="3296709"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VM</a:t>
              </a:r>
            </a:p>
          </p:txBody>
        </p:sp>
        <p:sp>
          <p:nvSpPr>
            <p:cNvPr id="74" name="TextBox 73"/>
            <p:cNvSpPr txBox="1"/>
            <p:nvPr/>
          </p:nvSpPr>
          <p:spPr>
            <a:xfrm>
              <a:off x="7057426" y="4384221"/>
              <a:ext cx="1194969"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Web</a:t>
              </a:r>
            </a:p>
            <a:p>
              <a:pPr algn="ctr"/>
              <a:r>
                <a:rPr lang="en-US" sz="2000" b="1" dirty="0" smtClean="0">
                  <a:gradFill>
                    <a:gsLst>
                      <a:gs pos="0">
                        <a:schemeClr val="tx1"/>
                      </a:gs>
                      <a:gs pos="86000">
                        <a:schemeClr val="tx1"/>
                      </a:gs>
                    </a:gsLst>
                    <a:lin ang="5400000" scaled="0"/>
                  </a:gradFill>
                </a:rPr>
                <a:t>Server</a:t>
              </a:r>
            </a:p>
          </p:txBody>
        </p:sp>
      </p:grpSp>
      <p:grpSp>
        <p:nvGrpSpPr>
          <p:cNvPr id="22" name="Group 21"/>
          <p:cNvGrpSpPr/>
          <p:nvPr/>
        </p:nvGrpSpPr>
        <p:grpSpPr>
          <a:xfrm>
            <a:off x="2688380" y="3876368"/>
            <a:ext cx="1807083" cy="2486126"/>
            <a:chOff x="2668097" y="4171643"/>
            <a:chExt cx="1807083" cy="2486126"/>
          </a:xfrm>
        </p:grpSpPr>
        <p:sp>
          <p:nvSpPr>
            <p:cNvPr id="63" name="Rectangle 62"/>
            <p:cNvSpPr/>
            <p:nvPr/>
          </p:nvSpPr>
          <p:spPr bwMode="auto">
            <a:xfrm>
              <a:off x="2668099" y="4171643"/>
              <a:ext cx="1807081" cy="2486126"/>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0" name="Can 19"/>
            <p:cNvSpPr/>
            <p:nvPr/>
          </p:nvSpPr>
          <p:spPr bwMode="auto">
            <a:xfrm>
              <a:off x="2950769" y="4301129"/>
              <a:ext cx="1161014" cy="1077938"/>
            </a:xfrm>
            <a:prstGeom prst="can">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4" name="TextBox 63"/>
            <p:cNvSpPr txBox="1"/>
            <p:nvPr/>
          </p:nvSpPr>
          <p:spPr>
            <a:xfrm>
              <a:off x="2668097" y="5495880"/>
              <a:ext cx="1807083"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67" name="TextBox 66"/>
            <p:cNvSpPr txBox="1"/>
            <p:nvPr/>
          </p:nvSpPr>
          <p:spPr>
            <a:xfrm>
              <a:off x="2668097" y="6226789"/>
              <a:ext cx="1807083"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VM</a:t>
              </a:r>
            </a:p>
          </p:txBody>
        </p:sp>
        <p:sp>
          <p:nvSpPr>
            <p:cNvPr id="68" name="TextBox 67"/>
            <p:cNvSpPr txBox="1"/>
            <p:nvPr/>
          </p:nvSpPr>
          <p:spPr>
            <a:xfrm>
              <a:off x="3012557" y="4939580"/>
              <a:ext cx="1037436"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DBMS</a:t>
              </a:r>
            </a:p>
          </p:txBody>
        </p:sp>
      </p:grpSp>
      <p:grpSp>
        <p:nvGrpSpPr>
          <p:cNvPr id="14" name="Group 13"/>
          <p:cNvGrpSpPr/>
          <p:nvPr/>
        </p:nvGrpSpPr>
        <p:grpSpPr>
          <a:xfrm>
            <a:off x="2917981" y="1439640"/>
            <a:ext cx="2665905" cy="2473186"/>
            <a:chOff x="2901446" y="1735004"/>
            <a:chExt cx="3180487" cy="2452705"/>
          </a:xfrm>
        </p:grpSpPr>
        <p:sp>
          <p:nvSpPr>
            <p:cNvPr id="88" name="Freeform 87"/>
            <p:cNvSpPr/>
            <p:nvPr/>
          </p:nvSpPr>
          <p:spPr>
            <a:xfrm>
              <a:off x="2901446" y="1735004"/>
              <a:ext cx="3180487" cy="2452705"/>
            </a:xfrm>
            <a:custGeom>
              <a:avLst/>
              <a:gdLst>
                <a:gd name="connsiteX0" fmla="*/ 2703114 w 2703114"/>
                <a:gd name="connsiteY0" fmla="*/ 0 h 2529444"/>
                <a:gd name="connsiteX1" fmla="*/ 399301 w 2703114"/>
                <a:gd name="connsiteY1" fmla="*/ 938150 h 2529444"/>
                <a:gd name="connsiteX2" fmla="*/ 209295 w 2703114"/>
                <a:gd name="connsiteY2" fmla="*/ 1971304 h 2529444"/>
                <a:gd name="connsiteX3" fmla="*/ 2572485 w 2703114"/>
                <a:gd name="connsiteY3" fmla="*/ 2529444 h 2529444"/>
                <a:gd name="connsiteX0" fmla="*/ 3228764 w 3228764"/>
                <a:gd name="connsiteY0" fmla="*/ 0 h 2540495"/>
                <a:gd name="connsiteX1" fmla="*/ 424420 w 3228764"/>
                <a:gd name="connsiteY1" fmla="*/ 949201 h 2540495"/>
                <a:gd name="connsiteX2" fmla="*/ 234414 w 3228764"/>
                <a:gd name="connsiteY2" fmla="*/ 1982355 h 2540495"/>
                <a:gd name="connsiteX3" fmla="*/ 2597604 w 3228764"/>
                <a:gd name="connsiteY3" fmla="*/ 2540495 h 2540495"/>
                <a:gd name="connsiteX0" fmla="*/ 3180487 w 3180487"/>
                <a:gd name="connsiteY0" fmla="*/ 0 h 2540495"/>
                <a:gd name="connsiteX1" fmla="*/ 2164323 w 3180487"/>
                <a:gd name="connsiteY1" fmla="*/ 229045 h 2540495"/>
                <a:gd name="connsiteX2" fmla="*/ 376143 w 3180487"/>
                <a:gd name="connsiteY2" fmla="*/ 949201 h 2540495"/>
                <a:gd name="connsiteX3" fmla="*/ 186137 w 3180487"/>
                <a:gd name="connsiteY3" fmla="*/ 1982355 h 2540495"/>
                <a:gd name="connsiteX4" fmla="*/ 2549327 w 3180487"/>
                <a:gd name="connsiteY4" fmla="*/ 2540495 h 254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487" h="2540495">
                  <a:moveTo>
                    <a:pt x="3180487" y="0"/>
                  </a:moveTo>
                  <a:cubicBezTo>
                    <a:pt x="3011126" y="52908"/>
                    <a:pt x="2631714" y="70845"/>
                    <a:pt x="2164323" y="229045"/>
                  </a:cubicBezTo>
                  <a:cubicBezTo>
                    <a:pt x="1696932" y="387245"/>
                    <a:pt x="705841" y="656983"/>
                    <a:pt x="376143" y="949201"/>
                  </a:cubicBezTo>
                  <a:cubicBezTo>
                    <a:pt x="46445" y="1241419"/>
                    <a:pt x="-176060" y="1717139"/>
                    <a:pt x="186137" y="1982355"/>
                  </a:cubicBezTo>
                  <a:cubicBezTo>
                    <a:pt x="548334" y="2247571"/>
                    <a:pt x="1548830" y="2394033"/>
                    <a:pt x="2549327" y="254049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60" name="TextBox 59"/>
            <p:cNvSpPr txBox="1"/>
            <p:nvPr/>
          </p:nvSpPr>
          <p:spPr>
            <a:xfrm>
              <a:off x="3105918" y="2130212"/>
              <a:ext cx="2133794" cy="1068297"/>
            </a:xfrm>
            <a:prstGeom prst="rect">
              <a:avLst/>
            </a:prstGeom>
            <a:ln>
              <a:noFill/>
            </a:ln>
          </p:spPr>
          <p:txBody>
            <a:bodyPr wrap="square" rtlCol="0">
              <a:spAutoFit/>
            </a:bodyPr>
            <a:lstStyle/>
            <a:p>
              <a:pPr algn="ctr"/>
              <a:r>
                <a:rPr lang="en-US" sz="1600" b="1" dirty="0"/>
                <a:t>2</a:t>
              </a:r>
              <a:r>
                <a:rPr lang="en-US" sz="1600" b="1" dirty="0" smtClean="0"/>
                <a:t>) Choose image, then create and configure VM(s) for application</a:t>
              </a:r>
            </a:p>
          </p:txBody>
        </p:sp>
      </p:grpSp>
      <p:grpSp>
        <p:nvGrpSpPr>
          <p:cNvPr id="12" name="Group 11"/>
          <p:cNvGrpSpPr/>
          <p:nvPr/>
        </p:nvGrpSpPr>
        <p:grpSpPr>
          <a:xfrm>
            <a:off x="890498" y="1201016"/>
            <a:ext cx="4724385" cy="2671948"/>
            <a:chOff x="870214" y="1496291"/>
            <a:chExt cx="4724386" cy="2671948"/>
          </a:xfrm>
        </p:grpSpPr>
        <p:sp>
          <p:nvSpPr>
            <p:cNvPr id="87" name="Freeform 86"/>
            <p:cNvSpPr/>
            <p:nvPr/>
          </p:nvSpPr>
          <p:spPr>
            <a:xfrm>
              <a:off x="2026492" y="1496291"/>
              <a:ext cx="3568108" cy="2671948"/>
            </a:xfrm>
            <a:custGeom>
              <a:avLst/>
              <a:gdLst>
                <a:gd name="connsiteX0" fmla="*/ 3448033 w 3448033"/>
                <a:gd name="connsiteY0" fmla="*/ 0 h 3028208"/>
                <a:gd name="connsiteX1" fmla="*/ 111066 w 3448033"/>
                <a:gd name="connsiteY1" fmla="*/ 558140 h 3028208"/>
                <a:gd name="connsiteX2" fmla="*/ 1120469 w 3448033"/>
                <a:gd name="connsiteY2" fmla="*/ 3028208 h 3028208"/>
              </a:gdLst>
              <a:ahLst/>
              <a:cxnLst>
                <a:cxn ang="0">
                  <a:pos x="connsiteX0" y="connsiteY0"/>
                </a:cxn>
                <a:cxn ang="0">
                  <a:pos x="connsiteX1" y="connsiteY1"/>
                </a:cxn>
                <a:cxn ang="0">
                  <a:pos x="connsiteX2" y="connsiteY2"/>
                </a:cxn>
              </a:cxnLst>
              <a:rect l="l" t="t" r="r" b="b"/>
              <a:pathLst>
                <a:path w="3448033" h="3028208">
                  <a:moveTo>
                    <a:pt x="3448033" y="0"/>
                  </a:moveTo>
                  <a:cubicBezTo>
                    <a:pt x="1973513" y="26719"/>
                    <a:pt x="498993" y="53439"/>
                    <a:pt x="111066" y="558140"/>
                  </a:cubicBezTo>
                  <a:cubicBezTo>
                    <a:pt x="-276861" y="1062841"/>
                    <a:pt x="421804" y="2045524"/>
                    <a:pt x="1120469" y="302820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1" name="TextBox 70"/>
            <p:cNvSpPr txBox="1"/>
            <p:nvPr/>
          </p:nvSpPr>
          <p:spPr>
            <a:xfrm>
              <a:off x="870214" y="2135386"/>
              <a:ext cx="2123671" cy="830997"/>
            </a:xfrm>
            <a:prstGeom prst="rect">
              <a:avLst/>
            </a:prstGeom>
            <a:ln>
              <a:noFill/>
            </a:ln>
          </p:spPr>
          <p:txBody>
            <a:bodyPr wrap="square" rtlCol="0">
              <a:spAutoFit/>
            </a:bodyPr>
            <a:lstStyle/>
            <a:p>
              <a:pPr algn="ctr"/>
              <a:r>
                <a:rPr lang="en-US" sz="1600" b="1" dirty="0" smtClean="0"/>
                <a:t>1) Choose image, then create</a:t>
              </a:r>
              <a:r>
                <a:rPr lang="en-US" sz="1600" b="1" dirty="0"/>
                <a:t> </a:t>
              </a:r>
              <a:r>
                <a:rPr lang="en-US" sz="1600" b="1" dirty="0" smtClean="0"/>
                <a:t>VM for DBMS and configure DBMS</a:t>
              </a:r>
            </a:p>
          </p:txBody>
        </p:sp>
      </p:grpSp>
      <p:sp>
        <p:nvSpPr>
          <p:cNvPr id="11" name="Rectangle 10"/>
          <p:cNvSpPr/>
          <p:nvPr/>
        </p:nvSpPr>
        <p:spPr>
          <a:xfrm>
            <a:off x="595905" y="2899885"/>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2" name="Title 1"/>
          <p:cNvSpPr>
            <a:spLocks noGrp="1"/>
          </p:cNvSpPr>
          <p:nvPr>
            <p:ph type="title"/>
          </p:nvPr>
        </p:nvSpPr>
        <p:spPr>
          <a:xfrm>
            <a:off x="519114" y="228600"/>
            <a:ext cx="11149012" cy="997196"/>
          </a:xfrm>
        </p:spPr>
        <p:txBody>
          <a:bodyPr/>
          <a:lstStyle/>
          <a:p>
            <a:r>
              <a:rPr lang="en-US" dirty="0" err="1" smtClean="0"/>
              <a:t>IaaS</a:t>
            </a:r>
            <a:r>
              <a:rPr lang="en-US" dirty="0" smtClean="0"/>
              <a:t/>
            </a:r>
            <a:br>
              <a:rPr lang="en-US" dirty="0" smtClean="0"/>
            </a:br>
            <a:endParaRPr lang="en-US" sz="2800" dirty="0">
              <a:gradFill>
                <a:gsLst>
                  <a:gs pos="50000">
                    <a:schemeClr val="tx2"/>
                  </a:gs>
                  <a:gs pos="100000">
                    <a:schemeClr val="tx2"/>
                  </a:gs>
                </a:gsLst>
                <a:lin ang="5400000" scaled="0"/>
              </a:gradFill>
            </a:endParaRPr>
          </a:p>
        </p:txBody>
      </p:sp>
      <p:sp>
        <p:nvSpPr>
          <p:cNvPr id="4" name="Can 3"/>
          <p:cNvSpPr/>
          <p:nvPr/>
        </p:nvSpPr>
        <p:spPr>
          <a:xfrm>
            <a:off x="2078782" y="2754064"/>
            <a:ext cx="1219201" cy="974097"/>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err="1">
              <a:solidFill>
                <a:schemeClr val="tx2"/>
              </a:solidFill>
            </a:endParaRPr>
          </a:p>
        </p:txBody>
      </p:sp>
      <p:sp>
        <p:nvSpPr>
          <p:cNvPr id="5" name="TextBox 4"/>
          <p:cNvSpPr txBox="1"/>
          <p:nvPr/>
        </p:nvSpPr>
        <p:spPr>
          <a:xfrm>
            <a:off x="2078782" y="3132594"/>
            <a:ext cx="1219201" cy="369332"/>
          </a:xfrm>
          <a:prstGeom prst="rect">
            <a:avLst/>
          </a:prstGeom>
          <a:noFill/>
        </p:spPr>
        <p:txBody>
          <a:bodyPr wrap="square" rtlCol="0" anchor="ctr" anchorCtr="0">
            <a:noAutofit/>
          </a:bodyPr>
          <a:lstStyle/>
          <a:p>
            <a:pPr algn="ctr">
              <a:buClr>
                <a:schemeClr val="tx1"/>
              </a:buClr>
            </a:pPr>
            <a:r>
              <a:rPr lang="en-US" b="1" dirty="0" smtClean="0">
                <a:solidFill>
                  <a:schemeClr val="bg1"/>
                </a:solidFill>
              </a:rPr>
              <a:t>Library</a:t>
            </a:r>
            <a:endParaRPr lang="en-US" b="1" dirty="0">
              <a:solidFill>
                <a:schemeClr val="bg1"/>
              </a:solidFill>
            </a:endParaRPr>
          </a:p>
        </p:txBody>
      </p:sp>
      <p:sp>
        <p:nvSpPr>
          <p:cNvPr id="6" name="Trapezoid 3"/>
          <p:cNvSpPr/>
          <p:nvPr/>
        </p:nvSpPr>
        <p:spPr>
          <a:xfrm rot="5400000" flipH="1">
            <a:off x="1422117" y="2720074"/>
            <a:ext cx="763929" cy="89554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101863 w 3209497"/>
              <a:gd name="connsiteY0" fmla="*/ 2986378 h 2994316"/>
              <a:gd name="connsiteX1" fmla="*/ 1029183 w 3209497"/>
              <a:gd name="connsiteY1" fmla="*/ 0 h 2994316"/>
              <a:gd name="connsiteX2" fmla="*/ 1 w 3209497"/>
              <a:gd name="connsiteY2" fmla="*/ 66292 h 2994316"/>
              <a:gd name="connsiteX3" fmla="*/ 3209497 w 3209497"/>
              <a:gd name="connsiteY3" fmla="*/ 2994316 h 2994316"/>
              <a:gd name="connsiteX4" fmla="*/ 101863 w 3209497"/>
              <a:gd name="connsiteY4" fmla="*/ 2986378 h 2994316"/>
              <a:gd name="connsiteX0" fmla="*/ 101863 w 3209497"/>
              <a:gd name="connsiteY0" fmla="*/ 3053180 h 3061118"/>
              <a:gd name="connsiteX1" fmla="*/ 27944 w 3209497"/>
              <a:gd name="connsiteY1" fmla="*/ 0 h 3061118"/>
              <a:gd name="connsiteX2" fmla="*/ 1 w 3209497"/>
              <a:gd name="connsiteY2" fmla="*/ 133094 h 3061118"/>
              <a:gd name="connsiteX3" fmla="*/ 3209497 w 3209497"/>
              <a:gd name="connsiteY3" fmla="*/ 3061118 h 3061118"/>
              <a:gd name="connsiteX4" fmla="*/ 101863 w 3209497"/>
              <a:gd name="connsiteY4" fmla="*/ 3053180 h 3061118"/>
              <a:gd name="connsiteX0" fmla="*/ 79851 w 3187485"/>
              <a:gd name="connsiteY0" fmla="*/ 3053180 h 3061118"/>
              <a:gd name="connsiteX1" fmla="*/ 5932 w 3187485"/>
              <a:gd name="connsiteY1" fmla="*/ 0 h 3061118"/>
              <a:gd name="connsiteX2" fmla="*/ 0 w 3187485"/>
              <a:gd name="connsiteY2" fmla="*/ 13409 h 3061118"/>
              <a:gd name="connsiteX3" fmla="*/ 3187485 w 3187485"/>
              <a:gd name="connsiteY3" fmla="*/ 3061118 h 3061118"/>
              <a:gd name="connsiteX4" fmla="*/ 79851 w 3187485"/>
              <a:gd name="connsiteY4" fmla="*/ 3053180 h 3061118"/>
              <a:gd name="connsiteX0" fmla="*/ 73920 w 3181554"/>
              <a:gd name="connsiteY0" fmla="*/ 3053180 h 3061118"/>
              <a:gd name="connsiteX1" fmla="*/ 1 w 3181554"/>
              <a:gd name="connsiteY1" fmla="*/ 0 h 3061118"/>
              <a:gd name="connsiteX2" fmla="*/ 1926415 w 3181554"/>
              <a:gd name="connsiteY2" fmla="*/ 13417 h 3061118"/>
              <a:gd name="connsiteX3" fmla="*/ 3181554 w 3181554"/>
              <a:gd name="connsiteY3" fmla="*/ 3061118 h 3061118"/>
              <a:gd name="connsiteX4" fmla="*/ 73920 w 3181554"/>
              <a:gd name="connsiteY4" fmla="*/ 3053180 h 3061118"/>
              <a:gd name="connsiteX0" fmla="*/ 1 w 3107635"/>
              <a:gd name="connsiteY0" fmla="*/ 3039765 h 3047703"/>
              <a:gd name="connsiteX1" fmla="*/ 1858427 w 3107635"/>
              <a:gd name="connsiteY1" fmla="*/ 27006 h 3047703"/>
              <a:gd name="connsiteX2" fmla="*/ 1852496 w 3107635"/>
              <a:gd name="connsiteY2" fmla="*/ 2 h 3047703"/>
              <a:gd name="connsiteX3" fmla="*/ 3107635 w 3107635"/>
              <a:gd name="connsiteY3" fmla="*/ 3047703 h 3047703"/>
              <a:gd name="connsiteX4" fmla="*/ 1 w 3107635"/>
              <a:gd name="connsiteY4" fmla="*/ 3039765 h 304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5" h="3047703">
                <a:moveTo>
                  <a:pt x="1" y="3039765"/>
                </a:moveTo>
                <a:lnTo>
                  <a:pt x="1858427" y="27006"/>
                </a:lnTo>
                <a:lnTo>
                  <a:pt x="1852496" y="2"/>
                </a:lnTo>
                <a:lnTo>
                  <a:pt x="3107635" y="3047703"/>
                </a:lnTo>
                <a:lnTo>
                  <a:pt x="1" y="303976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8097" y="3021031"/>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8" name="Rectangle 7"/>
          <p:cNvSpPr/>
          <p:nvPr/>
        </p:nvSpPr>
        <p:spPr>
          <a:xfrm>
            <a:off x="890497" y="3173432"/>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9" name="TextBox 8"/>
          <p:cNvSpPr txBox="1"/>
          <p:nvPr/>
        </p:nvSpPr>
        <p:spPr>
          <a:xfrm>
            <a:off x="166836" y="3543495"/>
            <a:ext cx="1575936" cy="369332"/>
          </a:xfrm>
          <a:prstGeom prst="rect">
            <a:avLst/>
          </a:prstGeom>
          <a:noFill/>
        </p:spPr>
        <p:txBody>
          <a:bodyPr wrap="square" rtlCol="0">
            <a:spAutoFit/>
          </a:bodyPr>
          <a:lstStyle/>
          <a:p>
            <a:pPr algn="ctr">
              <a:buClr>
                <a:schemeClr val="tx1"/>
              </a:buClr>
            </a:pPr>
            <a:r>
              <a:rPr lang="en-US" b="1" dirty="0" smtClean="0"/>
              <a:t>VM Images</a:t>
            </a:r>
            <a:endParaRPr lang="en-US" b="1" dirty="0"/>
          </a:p>
        </p:txBody>
      </p:sp>
      <p:sp>
        <p:nvSpPr>
          <p:cNvPr id="10" name="Rounded Rectangle 9"/>
          <p:cNvSpPr/>
          <p:nvPr/>
        </p:nvSpPr>
        <p:spPr>
          <a:xfrm>
            <a:off x="459747" y="2804243"/>
            <a:ext cx="939961" cy="745568"/>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192" y="813666"/>
            <a:ext cx="51276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91448" y="426638"/>
            <a:ext cx="1410059" cy="369332"/>
          </a:xfrm>
          <a:prstGeom prst="rect">
            <a:avLst/>
          </a:prstGeom>
          <a:noFill/>
        </p:spPr>
        <p:txBody>
          <a:bodyPr wrap="square" rtlCol="0">
            <a:spAutoFit/>
          </a:bodyPr>
          <a:lstStyle/>
          <a:p>
            <a:pPr algn="ctr">
              <a:buClr>
                <a:schemeClr val="tx1"/>
              </a:buClr>
            </a:pPr>
            <a:r>
              <a:rPr lang="en-US" b="1" dirty="0" smtClean="0"/>
              <a:t>Developer</a:t>
            </a:r>
            <a:endParaRPr lang="en-US" b="1" dirty="0"/>
          </a:p>
        </p:txBody>
      </p:sp>
      <p:grpSp>
        <p:nvGrpSpPr>
          <p:cNvPr id="25" name="Group 24"/>
          <p:cNvGrpSpPr/>
          <p:nvPr/>
        </p:nvGrpSpPr>
        <p:grpSpPr>
          <a:xfrm>
            <a:off x="5164340" y="4014296"/>
            <a:ext cx="1795906" cy="729712"/>
            <a:chOff x="5594600" y="4309570"/>
            <a:chExt cx="1795905" cy="729712"/>
          </a:xfrm>
        </p:grpSpPr>
        <p:sp>
          <p:nvSpPr>
            <p:cNvPr id="18" name="Oval 17"/>
            <p:cNvSpPr/>
            <p:nvPr/>
          </p:nvSpPr>
          <p:spPr bwMode="auto">
            <a:xfrm>
              <a:off x="5594601" y="4309570"/>
              <a:ext cx="1795904" cy="72971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9" name="TextBox 18"/>
            <p:cNvSpPr txBox="1"/>
            <p:nvPr/>
          </p:nvSpPr>
          <p:spPr>
            <a:xfrm>
              <a:off x="5594600" y="4509146"/>
              <a:ext cx="1795905" cy="307777"/>
            </a:xfrm>
            <a:prstGeom prst="rect">
              <a:avLst/>
            </a:prstGeom>
            <a:noFill/>
          </p:spPr>
          <p:txBody>
            <a:bodyPr wrap="square" lIns="0" tIns="0" rIns="0" bIns="0" rtlCol="0">
              <a:spAutoFit/>
            </a:bodyPr>
            <a:lstStyle>
              <a:defPPr>
                <a:defRPr lang="en-US"/>
              </a:defPPr>
              <a:lvl1pPr algn="ctr">
                <a:defRPr sz="2400" b="1" i="1">
                  <a:solidFill>
                    <a:schemeClr val="bg1"/>
                  </a:solidFill>
                </a:defRPr>
              </a:lvl1pPr>
            </a:lstStyle>
            <a:p>
              <a:r>
                <a:rPr lang="en-US" sz="2000" i="0" dirty="0" smtClean="0"/>
                <a:t>Application</a:t>
              </a:r>
              <a:endParaRPr lang="en-US" sz="2000" i="0" dirty="0"/>
            </a:p>
          </p:txBody>
        </p:sp>
      </p:grpSp>
      <p:grpSp>
        <p:nvGrpSpPr>
          <p:cNvPr id="23" name="Group 22"/>
          <p:cNvGrpSpPr/>
          <p:nvPr/>
        </p:nvGrpSpPr>
        <p:grpSpPr>
          <a:xfrm>
            <a:off x="2971052" y="4082091"/>
            <a:ext cx="1222046" cy="377861"/>
            <a:chOff x="2950769" y="4377365"/>
            <a:chExt cx="1222047" cy="377861"/>
          </a:xfrm>
        </p:grpSpPr>
        <p:grpSp>
          <p:nvGrpSpPr>
            <p:cNvPr id="34" name="Group 33"/>
            <p:cNvGrpSpPr/>
            <p:nvPr/>
          </p:nvGrpSpPr>
          <p:grpSpPr>
            <a:xfrm>
              <a:off x="3247992" y="4377977"/>
              <a:ext cx="637254" cy="377249"/>
              <a:chOff x="4872038" y="2787652"/>
              <a:chExt cx="1152532" cy="870750"/>
            </a:xfrm>
          </p:grpSpPr>
          <p:sp>
            <p:nvSpPr>
              <p:cNvPr id="35" name="Rectangle 34"/>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u="none" strike="noStrike" cap="none" normalizeH="0" baseline="0" dirty="0" smtClean="0">
                  <a:ln>
                    <a:noFill/>
                  </a:ln>
                  <a:solidFill>
                    <a:schemeClr val="tx1"/>
                  </a:solidFill>
                  <a:effectLst/>
                </a:endParaRPr>
              </a:p>
            </p:txBody>
          </p:sp>
          <p:cxnSp>
            <p:nvCxnSpPr>
              <p:cNvPr id="36" name="Straight Connector 35"/>
              <p:cNvCxnSpPr/>
              <p:nvPr/>
            </p:nvCxnSpPr>
            <p:spPr bwMode="auto">
              <a:xfrm>
                <a:off x="4872038" y="29337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872038" y="30765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872038" y="32194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4872038" y="33623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4657724" y="31480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4801394" y="31472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945064" y="31464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5088734" y="31456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5232404" y="31448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5376074" y="3144048"/>
                <a:ext cx="714380" cy="1588"/>
              </a:xfrm>
              <a:prstGeom prst="line">
                <a:avLst/>
              </a:prstGeom>
              <a:noFill/>
              <a:ln w="19050" cap="flat" cmpd="sng" algn="ctr">
                <a:solidFill>
                  <a:schemeClr val="tx1"/>
                </a:solidFill>
                <a:prstDash val="solid"/>
                <a:round/>
                <a:headEnd type="none" w="med" len="med"/>
                <a:tailEnd type="none" w="med" len="med"/>
              </a:ln>
              <a:effectLst/>
            </p:spPr>
          </p:cxnSp>
          <p:sp>
            <p:nvSpPr>
              <p:cNvPr id="46" name="Rectangle 45"/>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u="none" strike="noStrike" cap="none" normalizeH="0" baseline="0" dirty="0" smtClean="0">
                  <a:ln>
                    <a:noFill/>
                  </a:ln>
                  <a:solidFill>
                    <a:schemeClr val="tx1"/>
                  </a:solidFill>
                  <a:effectLst/>
                </a:endParaRPr>
              </a:p>
            </p:txBody>
          </p:sp>
          <p:cxnSp>
            <p:nvCxnSpPr>
              <p:cNvPr id="47" name="Straight Connector 46"/>
              <p:cNvCxnSpPr/>
              <p:nvPr/>
            </p:nvCxnSpPr>
            <p:spPr bwMode="auto">
              <a:xfrm>
                <a:off x="5024438" y="30861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5024438" y="32289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24438" y="33718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024438" y="35147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4810124" y="33004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4953794" y="32996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5097464" y="32988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5241134" y="32980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5384804" y="32972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5528474" y="3296448"/>
                <a:ext cx="714380" cy="1588"/>
              </a:xfrm>
              <a:prstGeom prst="line">
                <a:avLst/>
              </a:prstGeom>
              <a:noFill/>
              <a:ln w="19050" cap="flat" cmpd="sng" algn="ctr">
                <a:solidFill>
                  <a:schemeClr val="tx1"/>
                </a:solidFill>
                <a:prstDash val="solid"/>
                <a:round/>
                <a:headEnd type="none" w="med" len="med"/>
                <a:tailEnd type="none" w="med" len="med"/>
              </a:ln>
              <a:effectLst/>
            </p:spPr>
          </p:cxnSp>
        </p:grpSp>
        <p:sp>
          <p:nvSpPr>
            <p:cNvPr id="57" name="TextBox 56"/>
            <p:cNvSpPr txBox="1"/>
            <p:nvPr/>
          </p:nvSpPr>
          <p:spPr>
            <a:xfrm>
              <a:off x="2950769" y="4377365"/>
              <a:ext cx="1222047" cy="307777"/>
            </a:xfrm>
            <a:prstGeom prst="rect">
              <a:avLst/>
            </a:prstGeom>
            <a:noFill/>
          </p:spPr>
          <p:txBody>
            <a:bodyPr wrap="square" lIns="0" tIns="0" rIns="0" bIns="0" rtlCol="0">
              <a:spAutoFit/>
            </a:bodyPr>
            <a:lstStyle/>
            <a:p>
              <a:pPr algn="ctr"/>
              <a:r>
                <a:rPr lang="en-US" sz="2000" b="1" dirty="0" smtClean="0">
                  <a:solidFill>
                    <a:schemeClr val="bg1"/>
                  </a:solidFill>
                </a:rPr>
                <a:t>Data</a:t>
              </a:r>
            </a:p>
          </p:txBody>
        </p:sp>
      </p:grpSp>
      <p:sp>
        <p:nvSpPr>
          <p:cNvPr id="69" name="TextBox 68"/>
          <p:cNvSpPr txBox="1"/>
          <p:nvPr/>
        </p:nvSpPr>
        <p:spPr>
          <a:xfrm>
            <a:off x="8994157" y="4284693"/>
            <a:ext cx="1448789" cy="615553"/>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sz="2000" b="1" dirty="0" smtClean="0">
                <a:solidFill>
                  <a:schemeClr val="bg1"/>
                </a:solidFill>
              </a:rPr>
              <a:t>Load Balancer</a:t>
            </a:r>
          </a:p>
        </p:txBody>
      </p:sp>
      <p:grpSp>
        <p:nvGrpSpPr>
          <p:cNvPr id="27" name="Group 26"/>
          <p:cNvGrpSpPr/>
          <p:nvPr/>
        </p:nvGrpSpPr>
        <p:grpSpPr>
          <a:xfrm>
            <a:off x="6488989" y="1201017"/>
            <a:ext cx="2882023" cy="2116244"/>
            <a:chOff x="6468708" y="1496292"/>
            <a:chExt cx="3229562" cy="3038158"/>
          </a:xfrm>
        </p:grpSpPr>
        <p:sp>
          <p:nvSpPr>
            <p:cNvPr id="84" name="Freeform 83"/>
            <p:cNvSpPr/>
            <p:nvPr/>
          </p:nvSpPr>
          <p:spPr>
            <a:xfrm>
              <a:off x="6468708" y="1496292"/>
              <a:ext cx="3229562" cy="3038158"/>
            </a:xfrm>
            <a:custGeom>
              <a:avLst/>
              <a:gdLst>
                <a:gd name="connsiteX0" fmla="*/ 0 w 4275117"/>
                <a:gd name="connsiteY0" fmla="*/ 0 h 3479470"/>
                <a:gd name="connsiteX1" fmla="*/ 2992582 w 4275117"/>
                <a:gd name="connsiteY1" fmla="*/ 866899 h 3479470"/>
                <a:gd name="connsiteX2" fmla="*/ 4275117 w 4275117"/>
                <a:gd name="connsiteY2" fmla="*/ 3479470 h 3479470"/>
                <a:gd name="connsiteX0" fmla="*/ 0 w 4275117"/>
                <a:gd name="connsiteY0" fmla="*/ 0 h 3479470"/>
                <a:gd name="connsiteX1" fmla="*/ 2654725 w 4275117"/>
                <a:gd name="connsiteY1" fmla="*/ 980601 h 3479470"/>
                <a:gd name="connsiteX2" fmla="*/ 4275117 w 4275117"/>
                <a:gd name="connsiteY2" fmla="*/ 3479470 h 3479470"/>
                <a:gd name="connsiteX0" fmla="*/ 0 w 4275117"/>
                <a:gd name="connsiteY0" fmla="*/ 0 h 3479470"/>
                <a:gd name="connsiteX1" fmla="*/ 3037838 w 4275117"/>
                <a:gd name="connsiteY1" fmla="*/ 913278 h 3479470"/>
                <a:gd name="connsiteX2" fmla="*/ 4275117 w 4275117"/>
                <a:gd name="connsiteY2" fmla="*/ 3479470 h 3479470"/>
                <a:gd name="connsiteX0" fmla="*/ 0 w 4275117"/>
                <a:gd name="connsiteY0" fmla="*/ 0 h 3479470"/>
                <a:gd name="connsiteX1" fmla="*/ 2738790 w 4275117"/>
                <a:gd name="connsiteY1" fmla="*/ 925599 h 3479470"/>
                <a:gd name="connsiteX2" fmla="*/ 4275117 w 4275117"/>
                <a:gd name="connsiteY2" fmla="*/ 3479470 h 3479470"/>
              </a:gdLst>
              <a:ahLst/>
              <a:cxnLst>
                <a:cxn ang="0">
                  <a:pos x="connsiteX0" y="connsiteY0"/>
                </a:cxn>
                <a:cxn ang="0">
                  <a:pos x="connsiteX1" y="connsiteY1"/>
                </a:cxn>
                <a:cxn ang="0">
                  <a:pos x="connsiteX2" y="connsiteY2"/>
                </a:cxn>
              </a:cxnLst>
              <a:rect l="l" t="t" r="r" b="b"/>
              <a:pathLst>
                <a:path w="4275117" h="3479470">
                  <a:moveTo>
                    <a:pt x="0" y="0"/>
                  </a:moveTo>
                  <a:cubicBezTo>
                    <a:pt x="1140031" y="143493"/>
                    <a:pt x="2026271" y="345687"/>
                    <a:pt x="2738790" y="925599"/>
                  </a:cubicBezTo>
                  <a:cubicBezTo>
                    <a:pt x="3451309" y="1505511"/>
                    <a:pt x="3990109" y="2463140"/>
                    <a:pt x="4275117" y="347947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3" name="TextBox 72"/>
            <p:cNvSpPr txBox="1"/>
            <p:nvPr/>
          </p:nvSpPr>
          <p:spPr>
            <a:xfrm>
              <a:off x="7939826" y="2150612"/>
              <a:ext cx="1232894" cy="1546494"/>
            </a:xfrm>
            <a:prstGeom prst="rect">
              <a:avLst/>
            </a:prstGeom>
            <a:ln>
              <a:noFill/>
            </a:ln>
          </p:spPr>
          <p:txBody>
            <a:bodyPr wrap="square" rtlCol="0">
              <a:spAutoFit/>
            </a:bodyPr>
            <a:lstStyle/>
            <a:p>
              <a:pPr algn="ctr"/>
              <a:r>
                <a:rPr lang="en-US" sz="1600" b="1" dirty="0"/>
                <a:t>5</a:t>
              </a:r>
              <a:r>
                <a:rPr lang="en-US" sz="1600" b="1" dirty="0" smtClean="0"/>
                <a:t>) Configure load</a:t>
              </a:r>
            </a:p>
            <a:p>
              <a:pPr algn="ctr"/>
              <a:r>
                <a:rPr lang="en-US" sz="1600" b="1" dirty="0" smtClean="0"/>
                <a:t>balancer</a:t>
              </a:r>
            </a:p>
          </p:txBody>
        </p:sp>
      </p:grpSp>
      <p:grpSp>
        <p:nvGrpSpPr>
          <p:cNvPr id="28" name="Group 27"/>
          <p:cNvGrpSpPr/>
          <p:nvPr/>
        </p:nvGrpSpPr>
        <p:grpSpPr>
          <a:xfrm>
            <a:off x="6492335" y="987259"/>
            <a:ext cx="5102754" cy="3657045"/>
            <a:chOff x="6472051" y="1282534"/>
            <a:chExt cx="5102755" cy="3657045"/>
          </a:xfrm>
        </p:grpSpPr>
        <p:sp>
          <p:nvSpPr>
            <p:cNvPr id="89" name="Freeform 88"/>
            <p:cNvSpPr/>
            <p:nvPr/>
          </p:nvSpPr>
          <p:spPr>
            <a:xfrm>
              <a:off x="6472051" y="1282534"/>
              <a:ext cx="4715902" cy="3657045"/>
            </a:xfrm>
            <a:custGeom>
              <a:avLst/>
              <a:gdLst>
                <a:gd name="connsiteX0" fmla="*/ 0 w 4627094"/>
                <a:gd name="connsiteY0" fmla="*/ 0 h 2766951"/>
                <a:gd name="connsiteX1" fmla="*/ 4358244 w 4627094"/>
                <a:gd name="connsiteY1" fmla="*/ 736270 h 2766951"/>
                <a:gd name="connsiteX2" fmla="*/ 3788229 w 4627094"/>
                <a:gd name="connsiteY2" fmla="*/ 2766951 h 2766951"/>
                <a:gd name="connsiteX0" fmla="*/ 0 w 5259796"/>
                <a:gd name="connsiteY0" fmla="*/ 0 h 3383955"/>
                <a:gd name="connsiteX1" fmla="*/ 4358244 w 5259796"/>
                <a:gd name="connsiteY1" fmla="*/ 736270 h 3383955"/>
                <a:gd name="connsiteX2" fmla="*/ 4966557 w 5259796"/>
                <a:gd name="connsiteY2" fmla="*/ 3383955 h 3383955"/>
                <a:gd name="connsiteX0" fmla="*/ 0 w 5138464"/>
                <a:gd name="connsiteY0" fmla="*/ 0 h 3383955"/>
                <a:gd name="connsiteX1" fmla="*/ 4358244 w 5138464"/>
                <a:gd name="connsiteY1" fmla="*/ 736270 h 3383955"/>
                <a:gd name="connsiteX2" fmla="*/ 4966557 w 5138464"/>
                <a:gd name="connsiteY2" fmla="*/ 3383955 h 3383955"/>
              </a:gdLst>
              <a:ahLst/>
              <a:cxnLst>
                <a:cxn ang="0">
                  <a:pos x="connsiteX0" y="connsiteY0"/>
                </a:cxn>
                <a:cxn ang="0">
                  <a:pos x="connsiteX1" y="connsiteY1"/>
                </a:cxn>
                <a:cxn ang="0">
                  <a:pos x="connsiteX2" y="connsiteY2"/>
                </a:cxn>
              </a:cxnLst>
              <a:rect l="l" t="t" r="r" b="b"/>
              <a:pathLst>
                <a:path w="5138464" h="3383955">
                  <a:moveTo>
                    <a:pt x="0" y="0"/>
                  </a:moveTo>
                  <a:cubicBezTo>
                    <a:pt x="1863436" y="137556"/>
                    <a:pt x="3530485" y="172278"/>
                    <a:pt x="4358244" y="736270"/>
                  </a:cubicBezTo>
                  <a:cubicBezTo>
                    <a:pt x="5186004" y="1300263"/>
                    <a:pt x="5294223" y="2393526"/>
                    <a:pt x="4966557" y="338395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5" name="TextBox 74"/>
            <p:cNvSpPr txBox="1"/>
            <p:nvPr/>
          </p:nvSpPr>
          <p:spPr>
            <a:xfrm>
              <a:off x="9270522" y="2163479"/>
              <a:ext cx="2304284" cy="830997"/>
            </a:xfrm>
            <a:prstGeom prst="rect">
              <a:avLst/>
            </a:prstGeom>
            <a:ln>
              <a:noFill/>
            </a:ln>
          </p:spPr>
          <p:txBody>
            <a:bodyPr wrap="square" rtlCol="0">
              <a:spAutoFit/>
            </a:bodyPr>
            <a:lstStyle/>
            <a:p>
              <a:pPr algn="ctr"/>
              <a:r>
                <a:rPr lang="en-US" sz="1600" b="1" dirty="0"/>
                <a:t>6</a:t>
              </a:r>
              <a:r>
                <a:rPr lang="en-US" sz="1600" b="1" dirty="0" smtClean="0"/>
                <a:t>) Manage VMs and DBMS (e.g., deploying new OS images in VMs)</a:t>
              </a:r>
            </a:p>
          </p:txBody>
        </p:sp>
      </p:grpSp>
      <p:grpSp>
        <p:nvGrpSpPr>
          <p:cNvPr id="21" name="Group 20"/>
          <p:cNvGrpSpPr/>
          <p:nvPr/>
        </p:nvGrpSpPr>
        <p:grpSpPr>
          <a:xfrm>
            <a:off x="3927266" y="1664153"/>
            <a:ext cx="2832068" cy="2470068"/>
            <a:chOff x="3906982" y="1959428"/>
            <a:chExt cx="2832067" cy="2470068"/>
          </a:xfrm>
        </p:grpSpPr>
        <p:sp>
          <p:nvSpPr>
            <p:cNvPr id="90" name="Freeform 89"/>
            <p:cNvSpPr/>
            <p:nvPr/>
          </p:nvSpPr>
          <p:spPr>
            <a:xfrm>
              <a:off x="3906982" y="1959428"/>
              <a:ext cx="2296462" cy="2470068"/>
            </a:xfrm>
            <a:custGeom>
              <a:avLst/>
              <a:gdLst>
                <a:gd name="connsiteX0" fmla="*/ 2113808 w 2299084"/>
                <a:gd name="connsiteY0" fmla="*/ 0 h 2446317"/>
                <a:gd name="connsiteX1" fmla="*/ 2090057 w 2299084"/>
                <a:gd name="connsiteY1" fmla="*/ 617517 h 2446317"/>
                <a:gd name="connsiteX2" fmla="*/ 0 w 2299084"/>
                <a:gd name="connsiteY2" fmla="*/ 2446317 h 2446317"/>
                <a:gd name="connsiteX0" fmla="*/ 2196935 w 2342432"/>
                <a:gd name="connsiteY0" fmla="*/ 0 h 2470068"/>
                <a:gd name="connsiteX1" fmla="*/ 2090057 w 2342432"/>
                <a:gd name="connsiteY1" fmla="*/ 641268 h 2470068"/>
                <a:gd name="connsiteX2" fmla="*/ 0 w 2342432"/>
                <a:gd name="connsiteY2" fmla="*/ 2470068 h 2470068"/>
                <a:gd name="connsiteX0" fmla="*/ 2196935 w 2296462"/>
                <a:gd name="connsiteY0" fmla="*/ 0 h 2470068"/>
                <a:gd name="connsiteX1" fmla="*/ 2090057 w 2296462"/>
                <a:gd name="connsiteY1" fmla="*/ 641268 h 2470068"/>
                <a:gd name="connsiteX2" fmla="*/ 0 w 2296462"/>
                <a:gd name="connsiteY2" fmla="*/ 2470068 h 2470068"/>
              </a:gdLst>
              <a:ahLst/>
              <a:cxnLst>
                <a:cxn ang="0">
                  <a:pos x="connsiteX0" y="connsiteY0"/>
                </a:cxn>
                <a:cxn ang="0">
                  <a:pos x="connsiteX1" y="connsiteY1"/>
                </a:cxn>
                <a:cxn ang="0">
                  <a:pos x="connsiteX2" y="connsiteY2"/>
                </a:cxn>
              </a:cxnLst>
              <a:rect l="l" t="t" r="r" b="b"/>
              <a:pathLst>
                <a:path w="2296462" h="2470068">
                  <a:moveTo>
                    <a:pt x="2196935" y="0"/>
                  </a:moveTo>
                  <a:cubicBezTo>
                    <a:pt x="2230582" y="164276"/>
                    <a:pt x="2456213" y="229590"/>
                    <a:pt x="2090057" y="641268"/>
                  </a:cubicBezTo>
                  <a:cubicBezTo>
                    <a:pt x="1723901" y="1052946"/>
                    <a:pt x="868878" y="1759527"/>
                    <a:pt x="0" y="247006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93" name="TextBox 92"/>
            <p:cNvSpPr txBox="1"/>
            <p:nvPr/>
          </p:nvSpPr>
          <p:spPr>
            <a:xfrm>
              <a:off x="4857650" y="2146712"/>
              <a:ext cx="1881399" cy="1077218"/>
            </a:xfrm>
            <a:prstGeom prst="rect">
              <a:avLst/>
            </a:prstGeom>
            <a:ln>
              <a:noFill/>
            </a:ln>
          </p:spPr>
          <p:txBody>
            <a:bodyPr wrap="square" rtlCol="0">
              <a:spAutoFit/>
            </a:bodyPr>
            <a:lstStyle/>
            <a:p>
              <a:pPr algn="ctr"/>
              <a:r>
                <a:rPr lang="en-US" sz="1600" b="1" dirty="0"/>
                <a:t>3</a:t>
              </a:r>
              <a:r>
                <a:rPr lang="en-US" sz="1600" b="1" dirty="0" smtClean="0"/>
                <a:t>) Provision database, then create tables</a:t>
              </a:r>
              <a:r>
                <a:rPr lang="en-US" sz="1600" b="1" dirty="0"/>
                <a:t> </a:t>
              </a:r>
              <a:r>
                <a:rPr lang="en-US" sz="1600" b="1" dirty="0" smtClean="0"/>
                <a:t>and add data</a:t>
              </a:r>
            </a:p>
          </p:txBody>
        </p:sp>
      </p:grpSp>
      <p:grpSp>
        <p:nvGrpSpPr>
          <p:cNvPr id="26" name="Group 25"/>
          <p:cNvGrpSpPr/>
          <p:nvPr/>
        </p:nvGrpSpPr>
        <p:grpSpPr>
          <a:xfrm>
            <a:off x="6428241" y="1450399"/>
            <a:ext cx="1494542" cy="2581827"/>
            <a:chOff x="6407959" y="1745673"/>
            <a:chExt cx="1494542" cy="2581827"/>
          </a:xfrm>
        </p:grpSpPr>
        <p:sp>
          <p:nvSpPr>
            <p:cNvPr id="83" name="Freeform 82"/>
            <p:cNvSpPr/>
            <p:nvPr/>
          </p:nvSpPr>
          <p:spPr>
            <a:xfrm>
              <a:off x="6407959" y="1745673"/>
              <a:ext cx="860233"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0" name="TextBox 69"/>
            <p:cNvSpPr txBox="1"/>
            <p:nvPr/>
          </p:nvSpPr>
          <p:spPr>
            <a:xfrm>
              <a:off x="6784815" y="2137148"/>
              <a:ext cx="1117686" cy="584775"/>
            </a:xfrm>
            <a:prstGeom prst="rect">
              <a:avLst/>
            </a:prstGeom>
            <a:ln>
              <a:noFill/>
            </a:ln>
          </p:spPr>
          <p:txBody>
            <a:bodyPr wrap="square" rtlCol="0">
              <a:spAutoFit/>
            </a:bodyPr>
            <a:lstStyle/>
            <a:p>
              <a:pPr algn="ctr"/>
              <a:r>
                <a:rPr lang="en-US" sz="1600" b="1" dirty="0"/>
                <a:t>4</a:t>
              </a:r>
              <a:r>
                <a:rPr lang="en-US" sz="1600" b="1" dirty="0" smtClean="0"/>
                <a:t>) Install application</a:t>
              </a:r>
            </a:p>
          </p:txBody>
        </p:sp>
      </p:grpSp>
    </p:spTree>
    <p:extLst>
      <p:ext uri="{BB962C8B-B14F-4D97-AF65-F5344CB8AC3E}">
        <p14:creationId xmlns:p14="http://schemas.microsoft.com/office/powerpoint/2010/main" val="65447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loud Callout 58"/>
          <p:cNvSpPr/>
          <p:nvPr/>
        </p:nvSpPr>
        <p:spPr>
          <a:xfrm>
            <a:off x="545355" y="3354146"/>
            <a:ext cx="10546551" cy="4646854"/>
          </a:xfrm>
          <a:prstGeom prst="cloudCallout">
            <a:avLst>
              <a:gd name="adj1" fmla="val -4026"/>
              <a:gd name="adj2" fmla="val 29623"/>
            </a:avLst>
          </a:prstGeom>
          <a:solidFill>
            <a:sysClr val="window" lastClr="FFFFFF">
              <a:alpha val="58000"/>
            </a:sys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endParaRPr lang="en-US" sz="1200" dirty="0">
              <a:effectLst/>
              <a:latin typeface="Times New Roman"/>
              <a:ea typeface="Times New Roman"/>
            </a:endParaRPr>
          </a:p>
        </p:txBody>
      </p:sp>
      <p:sp>
        <p:nvSpPr>
          <p:cNvPr id="76" name="Rectangle 75"/>
          <p:cNvSpPr/>
          <p:nvPr/>
        </p:nvSpPr>
        <p:spPr bwMode="auto">
          <a:xfrm>
            <a:off x="5169759" y="3822070"/>
            <a:ext cx="3338465" cy="2504542"/>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7" name="TextBox 76"/>
          <p:cNvSpPr txBox="1"/>
          <p:nvPr/>
        </p:nvSpPr>
        <p:spPr>
          <a:xfrm>
            <a:off x="5169762" y="5126132"/>
            <a:ext cx="3338464"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16" name="Rectangle 15"/>
          <p:cNvSpPr/>
          <p:nvPr/>
        </p:nvSpPr>
        <p:spPr bwMode="auto">
          <a:xfrm>
            <a:off x="5017360" y="3669670"/>
            <a:ext cx="3338465" cy="2504542"/>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Box 16"/>
          <p:cNvSpPr txBox="1"/>
          <p:nvPr/>
        </p:nvSpPr>
        <p:spPr>
          <a:xfrm>
            <a:off x="5017360" y="4973732"/>
            <a:ext cx="3338464"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62" name="TextBox 61"/>
          <p:cNvSpPr txBox="1"/>
          <p:nvPr/>
        </p:nvSpPr>
        <p:spPr>
          <a:xfrm>
            <a:off x="5059114" y="5736915"/>
            <a:ext cx="3296709" cy="307777"/>
          </a:xfrm>
          <a:prstGeom prst="rect">
            <a:avLst/>
          </a:prstGeom>
          <a:noFill/>
        </p:spPr>
        <p:txBody>
          <a:bodyPr wrap="square" lIns="0" tIns="0" rIns="0" bIns="0" rtlCol="0">
            <a:spAutoFit/>
          </a:bodyPr>
          <a:lstStyle/>
          <a:p>
            <a:pPr algn="ctr"/>
            <a:r>
              <a:rPr lang="en-US" sz="2000" b="1" i="1" dirty="0" smtClean="0">
                <a:gradFill>
                  <a:gsLst>
                    <a:gs pos="0">
                      <a:schemeClr val="tx1"/>
                    </a:gs>
                    <a:gs pos="86000">
                      <a:schemeClr val="tx1"/>
                    </a:gs>
                  </a:gsLst>
                  <a:lin ang="5400000" scaled="0"/>
                </a:gradFill>
              </a:rPr>
              <a:t>VM</a:t>
            </a:r>
          </a:p>
        </p:txBody>
      </p:sp>
      <p:sp>
        <p:nvSpPr>
          <p:cNvPr id="63" name="Rectangle 62"/>
          <p:cNvSpPr/>
          <p:nvPr/>
        </p:nvSpPr>
        <p:spPr bwMode="auto">
          <a:xfrm>
            <a:off x="2653195" y="3806003"/>
            <a:ext cx="1807081" cy="2486126"/>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Can 19"/>
          <p:cNvSpPr/>
          <p:nvPr/>
        </p:nvSpPr>
        <p:spPr bwMode="auto">
          <a:xfrm>
            <a:off x="2935865" y="3935488"/>
            <a:ext cx="1161013" cy="1077938"/>
          </a:xfrm>
          <a:prstGeom prst="can">
            <a:avLst>
              <a:gd name="adj" fmla="val 50000"/>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a:gradFill>
                <a:gsLst>
                  <a:gs pos="0">
                    <a:schemeClr val="tx1"/>
                  </a:gs>
                  <a:gs pos="86000">
                    <a:schemeClr val="tx1"/>
                  </a:gs>
                </a:gsLst>
                <a:lin ang="5400000" scaled="0"/>
              </a:gradFill>
            </a:endParaRPr>
          </a:p>
        </p:txBody>
      </p:sp>
      <p:sp>
        <p:nvSpPr>
          <p:cNvPr id="64" name="TextBox 63"/>
          <p:cNvSpPr txBox="1"/>
          <p:nvPr/>
        </p:nvSpPr>
        <p:spPr>
          <a:xfrm>
            <a:off x="2653194" y="5130240"/>
            <a:ext cx="1807083"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67" name="TextBox 66"/>
          <p:cNvSpPr txBox="1"/>
          <p:nvPr/>
        </p:nvSpPr>
        <p:spPr>
          <a:xfrm>
            <a:off x="2653194" y="5861149"/>
            <a:ext cx="1807083" cy="307777"/>
          </a:xfrm>
          <a:prstGeom prst="rect">
            <a:avLst/>
          </a:prstGeom>
          <a:noFill/>
        </p:spPr>
        <p:txBody>
          <a:bodyPr wrap="square" lIns="0" tIns="0" rIns="0" bIns="0" rtlCol="0">
            <a:spAutoFit/>
          </a:bodyPr>
          <a:lstStyle/>
          <a:p>
            <a:pPr algn="ctr"/>
            <a:r>
              <a:rPr lang="en-US" sz="2000" b="1" i="1" dirty="0" smtClean="0">
                <a:gradFill>
                  <a:gsLst>
                    <a:gs pos="0">
                      <a:schemeClr val="tx1"/>
                    </a:gs>
                    <a:gs pos="86000">
                      <a:schemeClr val="tx1"/>
                    </a:gs>
                  </a:gsLst>
                  <a:lin ang="5400000" scaled="0"/>
                </a:gradFill>
              </a:rPr>
              <a:t>VM</a:t>
            </a:r>
          </a:p>
        </p:txBody>
      </p:sp>
      <p:sp>
        <p:nvSpPr>
          <p:cNvPr id="68" name="TextBox 67"/>
          <p:cNvSpPr txBox="1"/>
          <p:nvPr/>
        </p:nvSpPr>
        <p:spPr>
          <a:xfrm>
            <a:off x="2997653" y="4573939"/>
            <a:ext cx="1037436"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DBMS</a:t>
            </a:r>
          </a:p>
        </p:txBody>
      </p:sp>
      <p:sp>
        <p:nvSpPr>
          <p:cNvPr id="2" name="Title 1"/>
          <p:cNvSpPr>
            <a:spLocks noGrp="1"/>
          </p:cNvSpPr>
          <p:nvPr>
            <p:ph type="title"/>
          </p:nvPr>
        </p:nvSpPr>
        <p:spPr>
          <a:xfrm>
            <a:off x="519114" y="228600"/>
            <a:ext cx="11149012" cy="609398"/>
          </a:xfrm>
        </p:spPr>
        <p:txBody>
          <a:bodyPr/>
          <a:lstStyle/>
          <a:p>
            <a:r>
              <a:rPr lang="en-US" dirty="0" err="1" smtClean="0"/>
              <a:t>PaaS</a:t>
            </a:r>
            <a:endParaRPr lang="en-US" sz="2800" dirty="0">
              <a:gradFill>
                <a:gsLst>
                  <a:gs pos="50000">
                    <a:schemeClr val="tx2"/>
                  </a:gs>
                  <a:gs pos="100000">
                    <a:schemeClr val="tx2"/>
                  </a:gs>
                </a:gsLst>
                <a:lin ang="5400000" scaled="0"/>
              </a:gra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007" y="743300"/>
            <a:ext cx="51276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56261" y="356272"/>
            <a:ext cx="1410059" cy="369332"/>
          </a:xfrm>
          <a:prstGeom prst="rect">
            <a:avLst/>
          </a:prstGeom>
          <a:noFill/>
        </p:spPr>
        <p:txBody>
          <a:bodyPr wrap="square" rtlCol="0">
            <a:spAutoFit/>
          </a:bodyPr>
          <a:lstStyle/>
          <a:p>
            <a:pPr algn="ctr">
              <a:buClr>
                <a:schemeClr val="tx1"/>
              </a:buClr>
            </a:pPr>
            <a:r>
              <a:rPr lang="en-US" b="1" dirty="0" smtClean="0"/>
              <a:t>Developer</a:t>
            </a:r>
            <a:endParaRPr lang="en-US" b="1" dirty="0"/>
          </a:p>
        </p:txBody>
      </p:sp>
      <p:grpSp>
        <p:nvGrpSpPr>
          <p:cNvPr id="25" name="Group 24"/>
          <p:cNvGrpSpPr/>
          <p:nvPr/>
        </p:nvGrpSpPr>
        <p:grpSpPr>
          <a:xfrm>
            <a:off x="5129153" y="3943930"/>
            <a:ext cx="1795906" cy="729712"/>
            <a:chOff x="5594600" y="4309570"/>
            <a:chExt cx="1795905" cy="729712"/>
          </a:xfrm>
        </p:grpSpPr>
        <p:sp>
          <p:nvSpPr>
            <p:cNvPr id="18" name="Oval 17"/>
            <p:cNvSpPr/>
            <p:nvPr/>
          </p:nvSpPr>
          <p:spPr bwMode="auto">
            <a:xfrm>
              <a:off x="5594601" y="4309570"/>
              <a:ext cx="1795904" cy="72971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gradFill>
                  <a:gsLst>
                    <a:gs pos="0">
                      <a:srgbClr val="FFFFFF"/>
                    </a:gs>
                    <a:gs pos="100000">
                      <a:srgbClr val="FFFFFF"/>
                    </a:gs>
                  </a:gsLst>
                  <a:lin ang="5400000" scaled="0"/>
                </a:gradFill>
              </a:endParaRPr>
            </a:p>
          </p:txBody>
        </p:sp>
        <p:sp>
          <p:nvSpPr>
            <p:cNvPr id="19" name="TextBox 18"/>
            <p:cNvSpPr txBox="1"/>
            <p:nvPr/>
          </p:nvSpPr>
          <p:spPr>
            <a:xfrm>
              <a:off x="5594600" y="4509146"/>
              <a:ext cx="1795905" cy="307777"/>
            </a:xfrm>
            <a:prstGeom prst="rect">
              <a:avLst/>
            </a:prstGeom>
            <a:noFill/>
          </p:spPr>
          <p:txBody>
            <a:bodyPr wrap="square" lIns="0" tIns="0" rIns="0" bIns="0" rtlCol="0">
              <a:spAutoFit/>
            </a:bodyPr>
            <a:lstStyle>
              <a:defPPr>
                <a:defRPr lang="en-US"/>
              </a:defPPr>
              <a:lvl1pPr algn="ctr">
                <a:defRPr sz="2400" b="1" i="1">
                  <a:solidFill>
                    <a:schemeClr val="bg1"/>
                  </a:solidFill>
                </a:defRPr>
              </a:lvl1pPr>
            </a:lstStyle>
            <a:p>
              <a:r>
                <a:rPr lang="en-US" sz="2000" i="0" dirty="0" smtClean="0"/>
                <a:t>Application</a:t>
              </a:r>
              <a:endParaRPr lang="en-US" sz="2000" i="0" dirty="0"/>
            </a:p>
          </p:txBody>
        </p:sp>
      </p:grpSp>
      <p:grpSp>
        <p:nvGrpSpPr>
          <p:cNvPr id="23" name="Group 22"/>
          <p:cNvGrpSpPr/>
          <p:nvPr/>
        </p:nvGrpSpPr>
        <p:grpSpPr>
          <a:xfrm>
            <a:off x="2935866" y="4011724"/>
            <a:ext cx="1222046" cy="377861"/>
            <a:chOff x="2950769" y="4377365"/>
            <a:chExt cx="1222047" cy="377861"/>
          </a:xfrm>
        </p:grpSpPr>
        <p:grpSp>
          <p:nvGrpSpPr>
            <p:cNvPr id="34" name="Group 33"/>
            <p:cNvGrpSpPr/>
            <p:nvPr/>
          </p:nvGrpSpPr>
          <p:grpSpPr>
            <a:xfrm>
              <a:off x="3247992" y="4377977"/>
              <a:ext cx="637254" cy="377249"/>
              <a:chOff x="4872038" y="2787652"/>
              <a:chExt cx="1152532" cy="870750"/>
            </a:xfrm>
          </p:grpSpPr>
          <p:sp>
            <p:nvSpPr>
              <p:cNvPr id="35" name="Rectangle 34"/>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endParaRPr>
              </a:p>
            </p:txBody>
          </p:sp>
          <p:cxnSp>
            <p:nvCxnSpPr>
              <p:cNvPr id="36" name="Straight Connector 35"/>
              <p:cNvCxnSpPr/>
              <p:nvPr/>
            </p:nvCxnSpPr>
            <p:spPr bwMode="auto">
              <a:xfrm>
                <a:off x="4872038" y="29337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872038" y="30765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872038" y="32194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4872038" y="33623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4657724" y="31480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4801394" y="31472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945064" y="31464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5088734" y="31456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5232404" y="31448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5376074" y="3144048"/>
                <a:ext cx="714380" cy="1588"/>
              </a:xfrm>
              <a:prstGeom prst="line">
                <a:avLst/>
              </a:prstGeom>
              <a:noFill/>
              <a:ln w="19050" cap="flat" cmpd="sng" algn="ctr">
                <a:solidFill>
                  <a:schemeClr val="tx1"/>
                </a:solidFill>
                <a:prstDash val="solid"/>
                <a:round/>
                <a:headEnd type="none" w="med" len="med"/>
                <a:tailEnd type="none" w="med" len="med"/>
              </a:ln>
              <a:effectLst/>
            </p:spPr>
          </p:cxnSp>
          <p:sp>
            <p:nvSpPr>
              <p:cNvPr id="46" name="Rectangle 45"/>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endParaRPr>
              </a:p>
            </p:txBody>
          </p:sp>
          <p:cxnSp>
            <p:nvCxnSpPr>
              <p:cNvPr id="47" name="Straight Connector 46"/>
              <p:cNvCxnSpPr/>
              <p:nvPr/>
            </p:nvCxnSpPr>
            <p:spPr bwMode="auto">
              <a:xfrm>
                <a:off x="5024438" y="30861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5024438" y="32289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24438" y="33718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024438" y="35147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4810124" y="33004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4953794" y="32996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5097464" y="32988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5241134" y="32980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5384804" y="32972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5528474" y="3296448"/>
                <a:ext cx="714380" cy="1588"/>
              </a:xfrm>
              <a:prstGeom prst="line">
                <a:avLst/>
              </a:prstGeom>
              <a:noFill/>
              <a:ln w="19050" cap="flat" cmpd="sng" algn="ctr">
                <a:solidFill>
                  <a:schemeClr val="tx1"/>
                </a:solidFill>
                <a:prstDash val="solid"/>
                <a:round/>
                <a:headEnd type="none" w="med" len="med"/>
                <a:tailEnd type="none" w="med" len="med"/>
              </a:ln>
              <a:effectLst/>
            </p:spPr>
          </p:cxnSp>
        </p:grpSp>
        <p:sp>
          <p:nvSpPr>
            <p:cNvPr id="57" name="TextBox 56"/>
            <p:cNvSpPr txBox="1"/>
            <p:nvPr/>
          </p:nvSpPr>
          <p:spPr>
            <a:xfrm>
              <a:off x="2950769" y="4377365"/>
              <a:ext cx="1222047" cy="307777"/>
            </a:xfrm>
            <a:prstGeom prst="rect">
              <a:avLst/>
            </a:prstGeom>
            <a:noFill/>
          </p:spPr>
          <p:txBody>
            <a:bodyPr wrap="square" lIns="0" tIns="0" rIns="0" bIns="0" rtlCol="0">
              <a:spAutoFit/>
            </a:bodyPr>
            <a:lstStyle/>
            <a:p>
              <a:pPr algn="ctr"/>
              <a:r>
                <a:rPr lang="en-US" sz="2000" b="1" dirty="0" smtClean="0">
                  <a:solidFill>
                    <a:schemeClr val="bg1"/>
                  </a:solidFill>
                </a:rPr>
                <a:t>Data</a:t>
              </a:r>
            </a:p>
          </p:txBody>
        </p:sp>
      </p:grpSp>
      <p:sp>
        <p:nvSpPr>
          <p:cNvPr id="69" name="TextBox 68"/>
          <p:cNvSpPr txBox="1"/>
          <p:nvPr/>
        </p:nvSpPr>
        <p:spPr>
          <a:xfrm>
            <a:off x="8958971" y="4214327"/>
            <a:ext cx="1448789" cy="615553"/>
          </a:xfrm>
          <a:prstGeom prst="rect">
            <a:avLst/>
          </a:prstGeom>
          <a:solidFill>
            <a:schemeClr val="accent6">
              <a:lumMod val="40000"/>
              <a:lumOff val="60000"/>
            </a:schemeClr>
          </a:solidFill>
          <a:ln>
            <a:prstDash val="sysDash"/>
          </a:ln>
        </p:spPr>
        <p:style>
          <a:lnRef idx="3">
            <a:schemeClr val="lt1"/>
          </a:lnRef>
          <a:fillRef idx="1">
            <a:schemeClr val="accent6"/>
          </a:fillRef>
          <a:effectRef idx="1">
            <a:schemeClr val="accent6"/>
          </a:effectRef>
          <a:fontRef idx="minor">
            <a:schemeClr val="lt1"/>
          </a:fontRef>
        </p:style>
        <p:txBody>
          <a:bodyPr wrap="square" lIns="0" tIns="0" rIns="0" bIns="0" rtlCol="0">
            <a:spAutoFit/>
          </a:bodyPr>
          <a:lstStyle>
            <a:defPPr>
              <a:defRPr lang="en-US"/>
            </a:defPPr>
            <a:lvl1pPr algn="ctr">
              <a:defRPr sz="2000" b="1">
                <a:gradFill>
                  <a:gsLst>
                    <a:gs pos="0">
                      <a:schemeClr val="tx1"/>
                    </a:gs>
                    <a:gs pos="86000">
                      <a:schemeClr val="tx1"/>
                    </a:gs>
                  </a:gsLst>
                  <a:lin ang="5400000" scaled="0"/>
                </a:gradFill>
              </a:defRPr>
            </a:lvl1pPr>
          </a:lstStyle>
          <a:p>
            <a:r>
              <a:rPr lang="en-US" dirty="0">
                <a:solidFill>
                  <a:schemeClr val="bg1"/>
                </a:solidFill>
              </a:rPr>
              <a:t>Load Balancer</a:t>
            </a:r>
          </a:p>
        </p:txBody>
      </p:sp>
      <p:grpSp>
        <p:nvGrpSpPr>
          <p:cNvPr id="26" name="Group 25"/>
          <p:cNvGrpSpPr/>
          <p:nvPr/>
        </p:nvGrpSpPr>
        <p:grpSpPr>
          <a:xfrm>
            <a:off x="6393056" y="1380033"/>
            <a:ext cx="1494542" cy="2581827"/>
            <a:chOff x="6407959" y="1745673"/>
            <a:chExt cx="1494542" cy="2581827"/>
          </a:xfrm>
        </p:grpSpPr>
        <p:sp>
          <p:nvSpPr>
            <p:cNvPr id="83" name="Freeform 82"/>
            <p:cNvSpPr/>
            <p:nvPr/>
          </p:nvSpPr>
          <p:spPr>
            <a:xfrm>
              <a:off x="6407959" y="1745673"/>
              <a:ext cx="860233"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0" name="TextBox 69"/>
            <p:cNvSpPr txBox="1"/>
            <p:nvPr/>
          </p:nvSpPr>
          <p:spPr>
            <a:xfrm>
              <a:off x="6784815" y="2137148"/>
              <a:ext cx="1117686" cy="584775"/>
            </a:xfrm>
            <a:prstGeom prst="rect">
              <a:avLst/>
            </a:prstGeom>
            <a:ln>
              <a:noFill/>
            </a:ln>
          </p:spPr>
          <p:txBody>
            <a:bodyPr wrap="square" rtlCol="0">
              <a:spAutoFit/>
            </a:bodyPr>
            <a:lstStyle/>
            <a:p>
              <a:pPr algn="ctr"/>
              <a:r>
                <a:rPr lang="en-US" sz="1600" b="1" dirty="0"/>
                <a:t>2</a:t>
              </a:r>
              <a:r>
                <a:rPr lang="en-US" sz="1600" b="1" dirty="0" smtClean="0"/>
                <a:t>) Deploy application</a:t>
              </a:r>
            </a:p>
          </p:txBody>
        </p:sp>
      </p:grpSp>
      <p:sp>
        <p:nvSpPr>
          <p:cNvPr id="74" name="TextBox 73"/>
          <p:cNvSpPr txBox="1"/>
          <p:nvPr/>
        </p:nvSpPr>
        <p:spPr>
          <a:xfrm>
            <a:off x="7042522" y="4018581"/>
            <a:ext cx="1194969"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Web</a:t>
            </a:r>
          </a:p>
          <a:p>
            <a:r>
              <a:rPr lang="en-US" dirty="0"/>
              <a:t>Server</a:t>
            </a:r>
          </a:p>
        </p:txBody>
      </p:sp>
      <p:grpSp>
        <p:nvGrpSpPr>
          <p:cNvPr id="15" name="Group 14"/>
          <p:cNvGrpSpPr/>
          <p:nvPr/>
        </p:nvGrpSpPr>
        <p:grpSpPr>
          <a:xfrm>
            <a:off x="3103160" y="1321668"/>
            <a:ext cx="2432883" cy="2669539"/>
            <a:chOff x="3118064" y="1687308"/>
            <a:chExt cx="2432882" cy="2669539"/>
          </a:xfrm>
        </p:grpSpPr>
        <p:sp>
          <p:nvSpPr>
            <p:cNvPr id="3" name="Freeform 2"/>
            <p:cNvSpPr/>
            <p:nvPr/>
          </p:nvSpPr>
          <p:spPr>
            <a:xfrm>
              <a:off x="3462907" y="1687308"/>
              <a:ext cx="2088039" cy="2669539"/>
            </a:xfrm>
            <a:custGeom>
              <a:avLst/>
              <a:gdLst>
                <a:gd name="connsiteX0" fmla="*/ 2248946 w 2248946"/>
                <a:gd name="connsiteY0" fmla="*/ 69547 h 2715928"/>
                <a:gd name="connsiteX1" fmla="*/ 194235 w 2248946"/>
                <a:gd name="connsiteY1" fmla="*/ 338488 h 2715928"/>
                <a:gd name="connsiteX2" fmla="*/ 204993 w 2248946"/>
                <a:gd name="connsiteY2" fmla="*/ 2715928 h 2715928"/>
                <a:gd name="connsiteX0" fmla="*/ 2088039 w 2088039"/>
                <a:gd name="connsiteY0" fmla="*/ 23158 h 2669539"/>
                <a:gd name="connsiteX1" fmla="*/ 592725 w 2088039"/>
                <a:gd name="connsiteY1" fmla="*/ 528767 h 2669539"/>
                <a:gd name="connsiteX2" fmla="*/ 44086 w 2088039"/>
                <a:gd name="connsiteY2" fmla="*/ 2669539 h 2669539"/>
              </a:gdLst>
              <a:ahLst/>
              <a:cxnLst>
                <a:cxn ang="0">
                  <a:pos x="connsiteX0" y="connsiteY0"/>
                </a:cxn>
                <a:cxn ang="0">
                  <a:pos x="connsiteX1" y="connsiteY1"/>
                </a:cxn>
                <a:cxn ang="0">
                  <a:pos x="connsiteX2" y="connsiteY2"/>
                </a:cxn>
              </a:cxnLst>
              <a:rect l="l" t="t" r="r" b="b"/>
              <a:pathLst>
                <a:path w="2088039" h="2669539">
                  <a:moveTo>
                    <a:pt x="2088039" y="23158"/>
                  </a:moveTo>
                  <a:cubicBezTo>
                    <a:pt x="1231013" y="-62903"/>
                    <a:pt x="933384" y="87704"/>
                    <a:pt x="592725" y="528767"/>
                  </a:cubicBezTo>
                  <a:cubicBezTo>
                    <a:pt x="252066" y="969830"/>
                    <a:pt x="-131623" y="1701350"/>
                    <a:pt x="44086" y="2669539"/>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93" name="TextBox 92"/>
            <p:cNvSpPr txBox="1"/>
            <p:nvPr/>
          </p:nvSpPr>
          <p:spPr>
            <a:xfrm>
              <a:off x="3118064" y="2029426"/>
              <a:ext cx="1881399" cy="1077218"/>
            </a:xfrm>
            <a:prstGeom prst="rect">
              <a:avLst/>
            </a:prstGeom>
            <a:ln>
              <a:noFill/>
            </a:ln>
          </p:spPr>
          <p:txBody>
            <a:bodyPr wrap="square" rtlCol="0">
              <a:spAutoFit/>
            </a:bodyPr>
            <a:lstStyle/>
            <a:p>
              <a:pPr algn="ctr"/>
              <a:r>
                <a:rPr lang="en-US" sz="1600" b="1" dirty="0"/>
                <a:t>1</a:t>
              </a:r>
              <a:r>
                <a:rPr lang="en-US" sz="1600" b="1" dirty="0" smtClean="0"/>
                <a:t>) Provision database, then create tables</a:t>
              </a:r>
              <a:r>
                <a:rPr lang="en-US" sz="1600" b="1" dirty="0"/>
                <a:t> </a:t>
              </a:r>
              <a:r>
                <a:rPr lang="en-US" sz="1600" b="1" dirty="0" smtClean="0"/>
                <a:t>and add data</a:t>
              </a:r>
            </a:p>
          </p:txBody>
        </p:sp>
      </p:grpSp>
    </p:spTree>
    <p:custDataLst>
      <p:tags r:id="rId1"/>
    </p:custDataLst>
    <p:extLst>
      <p:ext uri="{BB962C8B-B14F-4D97-AF65-F5344CB8AC3E}">
        <p14:creationId xmlns:p14="http://schemas.microsoft.com/office/powerpoint/2010/main" val="1570278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28600"/>
            <a:ext cx="11149012" cy="609398"/>
          </a:xfrm>
        </p:spPr>
        <p:txBody>
          <a:bodyPr/>
          <a:lstStyle/>
          <a:p>
            <a:r>
              <a:rPr lang="en-US" dirty="0" smtClean="0"/>
              <a:t>Windows Azure</a:t>
            </a:r>
            <a:endParaRPr lang="en-US" dirty="0"/>
          </a:p>
        </p:txBody>
      </p:sp>
      <p:sp>
        <p:nvSpPr>
          <p:cNvPr id="3" name="Content Placeholder 2"/>
          <p:cNvSpPr>
            <a:spLocks noGrp="1"/>
          </p:cNvSpPr>
          <p:nvPr>
            <p:ph idx="1"/>
          </p:nvPr>
        </p:nvSpPr>
        <p:spPr>
          <a:xfrm>
            <a:off x="736600" y="1235323"/>
            <a:ext cx="11377614" cy="3354765"/>
          </a:xfrm>
        </p:spPr>
        <p:txBody>
          <a:bodyPr/>
          <a:lstStyle/>
          <a:p>
            <a:r>
              <a:rPr lang="en-US" dirty="0" smtClean="0"/>
              <a:t>Windows Azure is an OS for the data center</a:t>
            </a:r>
          </a:p>
          <a:p>
            <a:pPr lvl="1"/>
            <a:r>
              <a:rPr lang="en-US" dirty="0" smtClean="0"/>
              <a:t>Handles resource management, provisioning, and monitoring</a:t>
            </a:r>
          </a:p>
          <a:p>
            <a:pPr lvl="1"/>
            <a:r>
              <a:rPr lang="en-US" dirty="0" smtClean="0"/>
              <a:t>Manages application lifecycle</a:t>
            </a:r>
          </a:p>
          <a:p>
            <a:pPr lvl="1"/>
            <a:r>
              <a:rPr lang="en-US" dirty="0" smtClean="0"/>
              <a:t>Allows developers to concentrate on business logic</a:t>
            </a:r>
          </a:p>
          <a:p>
            <a:r>
              <a:rPr lang="en-US" dirty="0" smtClean="0"/>
              <a:t>Provides common building blocks for distributed applications</a:t>
            </a:r>
          </a:p>
          <a:p>
            <a:pPr lvl="1"/>
            <a:r>
              <a:rPr lang="en-US" dirty="0" smtClean="0"/>
              <a:t>Reliable queuing, simple structured storage, SQL storage</a:t>
            </a:r>
          </a:p>
          <a:p>
            <a:pPr lvl="1"/>
            <a:r>
              <a:rPr lang="en-US" dirty="0" smtClean="0"/>
              <a:t>Application services like access control, caching, and connectivity</a:t>
            </a:r>
          </a:p>
        </p:txBody>
      </p:sp>
    </p:spTree>
    <p:extLst>
      <p:ext uri="{BB962C8B-B14F-4D97-AF65-F5344CB8AC3E}">
        <p14:creationId xmlns:p14="http://schemas.microsoft.com/office/powerpoint/2010/main" val="208016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The Windows Azure Service Model</a:t>
            </a:r>
            <a:endParaRPr lang="en-US" dirty="0"/>
          </a:p>
        </p:txBody>
      </p:sp>
    </p:spTree>
    <p:extLst>
      <p:ext uri="{BB962C8B-B14F-4D97-AF65-F5344CB8AC3E}">
        <p14:creationId xmlns:p14="http://schemas.microsoft.com/office/powerpoint/2010/main" val="339919030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5/2011 3:00:04 PM&quot;&gt;&lt;Slide id=&quot;307&quot; dur=&quot;145.3008&quot; bld=&quot;INVLD&quot;/&gt;&lt;Slide id=&quot;368&quot; dur=&quot;133.0469&quot;/&gt;&lt;Slide id=&quot;308&quot; dur=&quot;72.86328&quot;/&gt;&lt;Slide id=&quot;361&quot; dur=&quot;90.53516&quot; bld=&quot;|49.5|15.4|5.8&quot;/&gt;&lt;Slide id=&quot;309&quot; dur=&quot;62.03516&quot; bld=&quot;|24|27.5&quot;/&gt;&lt;Slide id=&quot;310&quot; dur=&quot;105.4063&quot;/&gt;&lt;Slide id=&quot;311&quot; dur=&quot;64.05078&quot;/&gt;&lt;Slide id=&quot;369&quot; dur=&quot;131.7813&quot;/&gt;&lt;Slide id=&quot;313&quot; dur=&quot;3.050781&quot;/&gt;&lt;Slide id=&quot;362&quot; dur=&quot;148.5977&quot;/&gt;&lt;Slide id=&quot;356&quot; dur=&quot;89.64453&quot; bld=&quot;|85.5&quot;/&gt;&lt;Slide id=&quot;364&quot; dur=&quot;6.285156&quot;/&gt;&lt;Slide id=&quot;314&quot; dur=&quot;38.30859&quot;/&gt;&lt;Slide id=&quot;315&quot; dur=&quot;211.8867&quot;/&gt;&lt;Slide id=&quot;359&quot; dur=&quot;173.4336&quot; bld=&quot;|86.6|2|5.3|2|.8|2&quot;/&gt;&lt;Slide id=&quot;360&quot; dur=&quot;97.33594&quot;/&gt;&lt;Slide id=&quot;316&quot; dur=&quot;52.85156&quot;/&gt;&lt;Slide id=&quot;358&quot; dur=&quot;243.0586&quot;/&gt;&lt;Slide id=&quot;317&quot; dur=&quot;385.2852&quot;/&gt;&lt;Slide id=&quot;372&quot; dur=&quot;184.1953&quot; bld=&quot;|19.4|27.1|0|2|3.3|14.1|10.1|1.1|2|2&quot;/&gt;&lt;Slide id=&quot;321&quot; dur=&quot;1.984375&quot;/&gt;&lt;Slide id=&quot;322&quot; dur=&quot;55.77344&quot;/&gt;&lt;Slide id=&quot;370&quot; dur=&quot;34.38672&quot;/&gt;&lt;Slide id=&quot;324&quot; dur=&quot;59.28125&quot;/&gt;&lt;Slide id=&quot;325&quot; dur=&quot;108.1797&quot;/&gt;&lt;Slide id=&quot;326&quot; dur=&quot;65.51563&quot;/&gt;&lt;Slide id=&quot;327&quot; dur=&quot;76.66016&quot; bld=&quot;|27.5|.5|6.5|0|2|3.3|2|13.4|.6|.5|.5|13|0|.5&quot;/&gt;&lt;Slide id=&quot;365&quot; dur=&quot;58.875&quot;/&gt;&lt;Slide id=&quot;328&quot; dur=&quot;4.496094&quot;/&gt;&lt;Slide id=&quot;365&quot; dur=&quot;1.140625&quot;/&gt;&lt;Slide id=&quot;328&quot; dur=&quot;.9179688&quot;/&gt;&lt;Slide id=&quot;329&quot; dur=&quot;75.40625&quot;/&gt;&lt;Slide id=&quot;330&quot; dur=&quot;55.05469&quot;/&gt;&lt;Slide id=&quot;331&quot; dur=&quot;231.4375&quot; bld=&quot;|26.4|8.3|195.4&quot;/&gt;&lt;Slide id=&quot;332&quot; dur=&quot;4.96875&quot;/&gt;&lt;Slide id=&quot;371&quot; dur=&quot;80.55078&quot;/&gt;&lt;Slide id=&quot;334&quot; dur=&quot;313.8633&quot;/&gt;&lt;Slide id=&quot;333&quot; dur=&quot;40.70313&quot; bld=&quot;|2.6|.5|.5|7.9|.5|5.3|.5|.5|.5&quot;/&gt;&lt;Slide id=&quot;336&quot; dur=&quot;2.015625&quot;/&gt;&lt;Slide id=&quot;337&quot; dur=&quot;141.7109&quot; bld=&quot;|15.4|.6|26.6|1.7|1|94.6&quot;/&gt;&lt;Slide id=&quot;373&quot; dur=&quot;48.03906&quot; bld=&quot;|18.7&quot;/&gt;&lt;Slide id=&quot;351&quot; dur=&quot;76.85156&quot;/&gt;&lt;Slide id=&quot;338&quot; dur=&quot;65.34766&quot;/&gt;&lt;Slide id=&quot;339&quot; dur=&quot;3.023438&quot;/&gt;&lt;Slide id=&quot;340&quot; dur=&quot;93.74609&quot;/&gt;&lt;Slide id=&quot;341&quot; dur=&quot;64.07422&quot;/&gt;&lt;Slide id=&quot;342&quot; dur=&quot;27.23828&quot;/&gt;&lt;Slide id=&quot;344&quot; dur=&quot;34.10156&quot;/&gt;&lt;Slide id=&quot;366&quot; dur=&quot;91.71484&quot;/&gt;&lt;Slide id=&quot;352&quot; dur=&quot;114.3242&quot;/&gt;&lt;Slide id=&quot;343&quot; dur=&quot;1.246094&quot;/&gt;&lt;Slide id=&quot;352&quot; dur=&quot;20.85938&quot;/&gt;&lt;Slide id=&quot;343&quot; dur=&quot;23.47266&quot;/&gt;&lt;Slide id=&quot;345&quot; dur=&quot;26.05859&quot;/&gt;&lt;Slide id=&quot;346&quot; dur=&quot;252.9609&quot;/&gt;&lt;/Timings&gt;&lt;Timings time=&quot;7/25/2011 2:59:40 PM&quot;&gt;&lt;Slide id=&quot;307&quot; dur=&quot;2.199219&quot; bld=&quot;INVLD&quot;/&gt;&lt;/Timings&gt;&lt;Timings time=&quot;7/25/2011 2:59:21 PM&quot;&gt;&lt;Slide id=&quot;307&quot; dur=&quot;2.414063&quot; bld=&quot;INVLD&quot;/&gt;&lt;/Timings&gt;&lt;Timings time=&quot;7/25/2011 2:51:30 PM&quot;&gt;&lt;Slide id=&quot;307&quot; dur=&quot;105.3359&quot; bld=&quot;INVLD&quot;/&gt;&lt;/Timings&gt;&lt;Timings time=&quot;7/25/2011 1:45:01 PM&quot;&gt;&lt;Slide id=&quot;309&quot; dur=&quot;4.660156&quot; bld=&quot;INVLD|1.4|1.3&quot;/&gt;&lt;Slide id=&quot;310&quot; dur=&quot;3.675781&quot;/&gt;&lt;Slide id=&quot;311&quot; dur=&quot;2.203125&quot;/&gt;&lt;Slide id=&quot;369&quot; dur=&quot;7.410156&quot;/&gt;&lt;Slide id=&quot;313&quot; dur=&quot;1.726563&quot;/&gt;&lt;Slide id=&quot;369&quot; dur=&quot;4.63281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9.5|15.4|5.8"/>
</p:tagLst>
</file>

<file path=ppt/tags/tag3.xml><?xml version="1.0" encoding="utf-8"?>
<p:tagLst xmlns:a="http://schemas.openxmlformats.org/drawingml/2006/main" xmlns:r="http://schemas.openxmlformats.org/officeDocument/2006/relationships" xmlns:p="http://schemas.openxmlformats.org/presentationml/2006/main">
  <p:tag name="TIMING" val="|24|27.5"/>
</p:tagLst>
</file>

<file path=ppt/tags/tag4.xml><?xml version="1.0" encoding="utf-8"?>
<p:tagLst xmlns:a="http://schemas.openxmlformats.org/drawingml/2006/main" xmlns:r="http://schemas.openxmlformats.org/officeDocument/2006/relationships" xmlns:p="http://schemas.openxmlformats.org/presentationml/2006/main">
  <p:tag name="TIMING" val="|4.8|.5|2.3|.5"/>
</p:tagLst>
</file>

<file path=ppt/theme/_rels/theme3.xml.rels><?xml version="1.0" encoding="UTF-8" standalone="yes"?>
<Relationships xmlns="http://schemas.openxmlformats.org/package/2006/relationships"><Relationship Id="rId1" Type="http://schemas.openxmlformats.org/officeDocument/2006/relationships/image" Target="../media/image16.png"/></Relationships>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indows_Azure_DevCamp_16x9_Template - FINAL2">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E0E9815-B03B-4E5F-83D1-3AD726BA8FE3}">
  <ds:schemaRefs>
    <ds:schemaRef ds:uri="http://schemas.microsoft.com/sharepoint/v3/contenttype/forms"/>
  </ds:schemaRefs>
</ds:datastoreItem>
</file>

<file path=customXml/itemProps2.xml><?xml version="1.0" encoding="utf-8"?>
<ds:datastoreItem xmlns:ds="http://schemas.openxmlformats.org/officeDocument/2006/customXml" ds:itemID="{D25EBA0D-6D4C-4227-9ADC-B311D4A82181}">
  <ds:schemaRef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5C080B2-364D-4B52-B012-17FFA7FB4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PDC10_Template_16x9 - Rev 02 (2)</Template>
  <TotalTime>0</TotalTime>
  <Words>2839</Words>
  <Application>Microsoft Office PowerPoint</Application>
  <PresentationFormat>Custom</PresentationFormat>
  <Paragraphs>551</Paragraphs>
  <Slides>33</Slides>
  <Notes>33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Segoe UI Semibold</vt:lpstr>
      <vt:lpstr>Kozuka Gothic Pro R</vt:lpstr>
      <vt:lpstr>Times New Roman</vt:lpstr>
      <vt:lpstr>Segoe UI</vt:lpstr>
      <vt:lpstr>Calibri</vt:lpstr>
      <vt:lpstr>Wingdings</vt:lpstr>
      <vt:lpstr>Consolas</vt:lpstr>
      <vt:lpstr>Segoe UI Light</vt:lpstr>
      <vt:lpstr>BUILD_Breakout_Template _ SAMPLE for Scott 7.28</vt:lpstr>
      <vt:lpstr>Windows_Azure_DevCamp_16x9_Template - FINAL2</vt:lpstr>
      <vt:lpstr>MS1444_Windows Azure Template 16x9_r08a</vt:lpstr>
      <vt:lpstr>Introduction To Windows Azure Cloud</vt:lpstr>
      <vt:lpstr>What is a “Cloud”?</vt:lpstr>
      <vt:lpstr>Cloud Computing Patterns</vt:lpstr>
      <vt:lpstr>Cloud Terminology</vt:lpstr>
      <vt:lpstr>Cloud: Efficiency Versus Control </vt:lpstr>
      <vt:lpstr>IaaS </vt:lpstr>
      <vt:lpstr>PaaS</vt:lpstr>
      <vt:lpstr>Windows Azure</vt:lpstr>
      <vt:lpstr>The Windows Azure Service Model</vt:lpstr>
      <vt:lpstr>The Windows Azure Service Model</vt:lpstr>
      <vt:lpstr>Role Types</vt:lpstr>
      <vt:lpstr>Role Contents</vt:lpstr>
      <vt:lpstr>Windows Azure Instance Sizes</vt:lpstr>
      <vt:lpstr>Application building blocks</vt:lpstr>
      <vt:lpstr>Windows Azure Storage</vt:lpstr>
      <vt:lpstr>Windows Azure Storage Fundamentals</vt:lpstr>
      <vt:lpstr>Storage Objects</vt:lpstr>
      <vt:lpstr>Storage Account and Blob Containers</vt:lpstr>
      <vt:lpstr>Blob Storage Concepts</vt:lpstr>
      <vt:lpstr>Table Data Model</vt:lpstr>
      <vt:lpstr>Table Storage Concepts </vt:lpstr>
      <vt:lpstr>Windows Azure Queues</vt:lpstr>
      <vt:lpstr>Queue Storage Concepts  </vt:lpstr>
      <vt:lpstr>Branding Police</vt:lpstr>
      <vt:lpstr>Application building blocks</vt:lpstr>
      <vt:lpstr>PowerPoint Presentation</vt:lpstr>
      <vt:lpstr>PowerPoint Presentation</vt:lpstr>
      <vt:lpstr>PowerPoint Presentation</vt:lpstr>
      <vt:lpstr>PowerPoint Presentation</vt:lpstr>
      <vt:lpstr>Window Azure HPC Scheduler</vt:lpstr>
      <vt:lpstr>Windows Azure SDK</vt:lpstr>
      <vt:lpstr>Next Up…</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Windows Azure</dc:title>
  <dc:subject>Summer School</dc:subject>
  <dc:creator/>
  <cp:lastModifiedBy/>
  <cp:revision>1</cp:revision>
  <dcterms:created xsi:type="dcterms:W3CDTF">2011-09-14T19:00:09Z</dcterms:created>
  <dcterms:modified xsi:type="dcterms:W3CDTF">2012-08-01T19:02:49Z</dcterms:modified>
</cp:coreProperties>
</file>