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73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7" r:id="rId3"/>
    <p:sldId id="261" r:id="rId4"/>
    <p:sldId id="267" r:id="rId5"/>
    <p:sldId id="265" r:id="rId6"/>
    <p:sldId id="302" r:id="rId7"/>
    <p:sldId id="268" r:id="rId8"/>
    <p:sldId id="291" r:id="rId9"/>
    <p:sldId id="293" r:id="rId10"/>
    <p:sldId id="292" r:id="rId11"/>
    <p:sldId id="294" r:id="rId12"/>
    <p:sldId id="295" r:id="rId13"/>
    <p:sldId id="300" r:id="rId14"/>
    <p:sldId id="301" r:id="rId15"/>
    <p:sldId id="298" r:id="rId16"/>
    <p:sldId id="299" r:id="rId17"/>
    <p:sldId id="296" r:id="rId18"/>
    <p:sldId id="273" r:id="rId19"/>
    <p:sldId id="30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scaleToFitPaper="1" frameSlides="1"/>
  <p:clrMru>
    <a:srgbClr val="5700FF"/>
    <a:srgbClr val="010000"/>
    <a:srgbClr val="C8995A"/>
    <a:srgbClr val="2F2FA4"/>
    <a:srgbClr val="F30032"/>
    <a:srgbClr val="3100FF"/>
    <a:srgbClr val="D30029"/>
    <a:srgbClr val="E2ED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59" autoAdjust="0"/>
    <p:restoredTop sz="91370" autoAdjust="0"/>
  </p:normalViewPr>
  <p:slideViewPr>
    <p:cSldViewPr snapToObjects="1">
      <p:cViewPr>
        <p:scale>
          <a:sx n="100" d="100"/>
          <a:sy n="100" d="100"/>
        </p:scale>
        <p:origin x="-93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9" d="100"/>
          <a:sy n="99" d="100"/>
        </p:scale>
        <p:origin x="-241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C312-AEA9-FC48-BB46-03BB5D96194D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A29A4-555A-4E4D-9DC8-E45802AF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37FF-6568-F243-BB68-AF24F1D3C5A7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12F6-8783-B54E-BD62-66C75C774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Microarray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600D-AF35-644E-BF02-E330E6F24622}" type="datetime1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132F-3CB9-BA45-A163-DC609162755B}" type="datetime1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407-946F-0844-B5C2-096A960B99D0}" type="datetime1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4BC5-14D8-EA4E-AEE8-9C14A1A08A9F}" type="datetime1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FD76-96C1-7040-982A-387CFA9680C3}" type="datetime1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5BD-0226-3D4D-80AB-AA0A8D5DECA9}" type="datetime1">
              <a:rPr lang="en-US" smtClean="0"/>
              <a:pPr/>
              <a:t>5/19/10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AEB-A381-6C4D-8C07-56BFB5978942}" type="datetime1">
              <a:rPr lang="en-US" smtClean="0"/>
              <a:pPr/>
              <a:t>5/19/10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ACA9-1164-2849-833B-ADBCC3634E89}" type="datetime1">
              <a:rPr lang="en-US" smtClean="0"/>
              <a:pPr/>
              <a:t>5/19/10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DC44-782A-C748-BAC6-888517D39071}" type="datetime1">
              <a:rPr lang="en-US" smtClean="0"/>
              <a:pPr/>
              <a:t>5/19/10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7931-D24E-5E4C-A6AA-FCC1D053D19C}" type="datetime1">
              <a:rPr lang="en-US" smtClean="0"/>
              <a:pPr/>
              <a:t>5/19/10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8BC1-857F-8F44-8D85-21450A5F5392}" type="datetime1">
              <a:rPr lang="en-US" smtClean="0"/>
              <a:pPr/>
              <a:t>5/19/10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42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CC3E-D94A-D347-BF69-09B52EC20201}" type="datetime1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2F2FA4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F2FA4"/>
        </a:buClr>
        <a:buFont typeface="Lucida Grande"/>
        <a:buChar char="▸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df"/><Relationship Id="rId12" Type="http://schemas.openxmlformats.org/officeDocument/2006/relationships/image" Target="../media/image26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1" Type="http://schemas.openxmlformats.org/officeDocument/2006/relationships/video" Target="file://localhost/Users/jychoi/Papers/proposal/GTM3D_ctd_disease.mp4" TargetMode="Externa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057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Performance Dimension Reduction and Visualization for Large </a:t>
            </a:r>
            <a:br>
              <a:rPr lang="en-US" sz="3600" dirty="0" smtClean="0"/>
            </a:br>
            <a:r>
              <a:rPr lang="en-US" sz="3600" dirty="0" smtClean="0"/>
              <a:t>High-dimensional Data Analysis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Jong Youl Choi, </a:t>
            </a:r>
            <a:r>
              <a:rPr lang="en-US" sz="2400" dirty="0" err="1" smtClean="0">
                <a:solidFill>
                  <a:schemeClr val="tx1"/>
                </a:solidFill>
              </a:rPr>
              <a:t>Seung-Hee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Bae</a:t>
            </a:r>
            <a:r>
              <a:rPr lang="en-US" sz="2400" dirty="0" smtClean="0">
                <a:solidFill>
                  <a:schemeClr val="tx1"/>
                </a:solidFill>
              </a:rPr>
              <a:t>, Judy </a:t>
            </a:r>
            <a:r>
              <a:rPr lang="en-US" sz="2400" dirty="0" err="1" smtClean="0">
                <a:solidFill>
                  <a:schemeClr val="tx1"/>
                </a:solidFill>
              </a:rPr>
              <a:t>Qiu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and Geoffrey Fox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School of Informatics and Computing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Pervasive Technology Institute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Indiana University</a:t>
            </a:r>
          </a:p>
        </p:txBody>
      </p:sp>
      <p:pic>
        <p:nvPicPr>
          <p:cNvPr id="11" name="Picture 7" descr="C:\Users\yangruan\Documents\IUB\2nd Semester\RA\CTS09 POSTER\IU_Pervasive_Tech\IU_Pervasive_Tech\VERTICAL\V_TIFF\IU_PrvTchInst.V.CMYKAl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284844"/>
            <a:ext cx="3220423" cy="134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648200" y="5284844"/>
            <a:ext cx="3750702" cy="1420756"/>
            <a:chOff x="4648200" y="5284844"/>
            <a:chExt cx="3750702" cy="1420756"/>
          </a:xfrm>
        </p:grpSpPr>
        <p:sp>
          <p:nvSpPr>
            <p:cNvPr id="12" name="TextBox 11"/>
            <p:cNvSpPr txBox="1"/>
            <p:nvPr/>
          </p:nvSpPr>
          <p:spPr>
            <a:xfrm>
              <a:off x="4648200" y="5953780"/>
              <a:ext cx="37507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800" b="1" dirty="0">
                  <a:solidFill>
                    <a:srgbClr val="0059A0"/>
                  </a:solidFill>
                  <a:latin typeface="+mn-lt"/>
                </a:rPr>
                <a:t>S</a:t>
              </a:r>
              <a:r>
                <a:rPr lang="en-US" sz="2800" b="1" dirty="0">
                  <a:solidFill>
                    <a:srgbClr val="C00000"/>
                  </a:solidFill>
                  <a:latin typeface="+mn-lt"/>
                </a:rPr>
                <a:t>A</a:t>
              </a:r>
              <a:r>
                <a:rPr lang="en-US" sz="2800" b="1" dirty="0">
                  <a:solidFill>
                    <a:srgbClr val="D5D000"/>
                  </a:solidFill>
                  <a:latin typeface="+mn-lt"/>
                </a:rPr>
                <a:t>L</a:t>
              </a:r>
              <a:r>
                <a:rPr lang="en-US" sz="2800" b="1" dirty="0">
                  <a:solidFill>
                    <a:srgbClr val="0059A0"/>
                  </a:solidFill>
                  <a:latin typeface="+mn-lt"/>
                </a:rPr>
                <a:t>S</a:t>
              </a:r>
              <a:r>
                <a:rPr lang="en-US" sz="2800" b="1" dirty="0">
                  <a:solidFill>
                    <a:srgbClr val="00E605"/>
                  </a:solidFill>
                  <a:latin typeface="+mn-lt"/>
                </a:rPr>
                <a:t>A</a:t>
              </a:r>
              <a:r>
                <a:rPr lang="en-US" sz="2800" dirty="0">
                  <a:latin typeface="+mn-lt"/>
                </a:rPr>
                <a:t> project</a:t>
              </a:r>
              <a:r>
                <a:rPr lang="en-US" sz="2800" dirty="0" smtClean="0">
                  <a:latin typeface="+mn-lt"/>
                </a:rPr>
                <a:t> 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pic>
          <p:nvPicPr>
            <p:cNvPr id="13" name="Picture 4" descr="http://salsahpc.indiana.edu/sites/default/files/acquia_slat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7102" y="5284844"/>
              <a:ext cx="2107118" cy="58255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648200" y="6274713"/>
              <a:ext cx="375070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http://</a:t>
              </a:r>
              <a:r>
                <a:rPr lang="en-US" sz="22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salsahpc.indiana.edu</a:t>
              </a:r>
              <a:endPara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GTM vs. MDS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1" y="1524000"/>
            <a:ext cx="3124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GTM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800598" y="1524000"/>
            <a:ext cx="4158441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MDS (SMACOF)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600201" y="32766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 Log-Likelihood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800600" y="32766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Minimize STRESS or SSTRESS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54074" y="32766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Objective</a:t>
            </a:r>
            <a:br>
              <a:rPr lang="en-US" sz="1600" dirty="0" smtClean="0"/>
            </a:br>
            <a:r>
              <a:rPr lang="en-US" sz="1600" dirty="0" smtClean="0"/>
              <a:t>Function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607360" y="39624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O(KN) (K &lt;&lt; N)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807759" y="39624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61233" y="39624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Complexity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612827" y="2057400"/>
            <a:ext cx="7346212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en-US" sz="2000" dirty="0" smtClean="0"/>
              <a:t> Non-linear dimension reduction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Find an optimal configuration in a lower-dimension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Iterative optimization method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66700" y="2057400"/>
            <a:ext cx="1269927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Purpose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1600201" y="46482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4800600" y="46482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Iterative </a:t>
            </a:r>
            <a:r>
              <a:rPr lang="en-US" sz="2000" dirty="0" err="1" smtClean="0"/>
              <a:t>Majorization</a:t>
            </a:r>
            <a:r>
              <a:rPr lang="en-US" sz="2000" dirty="0" smtClean="0"/>
              <a:t> (EM-like)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254074" y="46482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Optimization</a:t>
            </a:r>
          </a:p>
          <a:p>
            <a:pPr algn="ctr"/>
            <a:r>
              <a:rPr lang="en-US" sz="1600" dirty="0" smtClean="0"/>
              <a:t>Method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MDS and GTM Map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040" y="1295400"/>
            <a:ext cx="45949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5949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7200" y="5562600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Calibri" pitchFamily="34" charset="0"/>
              </a:rPr>
              <a:t>PubChem</a:t>
            </a:r>
            <a:r>
              <a:rPr lang="en-US" b="1" i="1" dirty="0" smtClean="0">
                <a:latin typeface="Calibri" pitchFamily="34" charset="0"/>
              </a:rPr>
              <a:t> data with CTD visualization by using MDS (left) and GTM (right)</a:t>
            </a:r>
          </a:p>
          <a:p>
            <a:r>
              <a:rPr lang="en-US" dirty="0" smtClean="0">
                <a:latin typeface="Calibri" pitchFamily="34" charset="0"/>
              </a:rPr>
              <a:t>About 930,000 chemical compounds are visualized as a point in 3D space, annotated by the related genes in Comparative </a:t>
            </a:r>
            <a:r>
              <a:rPr lang="en-US" dirty="0" err="1" smtClean="0">
                <a:latin typeface="Calibri" pitchFamily="34" charset="0"/>
              </a:rPr>
              <a:t>Toxicogenomics</a:t>
            </a:r>
            <a:r>
              <a:rPr lang="en-US" dirty="0" smtClean="0">
                <a:latin typeface="Calibri" pitchFamily="34" charset="0"/>
              </a:rPr>
              <a:t> Database (CTD)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 and GTM Map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" y="5505271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Chemical compounds shown in literatures, visualized by MDS (left) and GTM (right)</a:t>
            </a:r>
          </a:p>
          <a:p>
            <a:r>
              <a:rPr lang="en-US" dirty="0" smtClean="0">
                <a:latin typeface="Calibri" pitchFamily="34" charset="0"/>
              </a:rPr>
              <a:t>Visualized 234,000 chemical compounds which may be related with a set of 5 genes of interest (ABCB1, CHRNB2, DRD2, ESR1, and F2) based on the dataset collected from major journal literatures which is also stored in Chem2Bio2RDF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9700" y="2298700"/>
            <a:ext cx="8851900" cy="292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3136900"/>
            <a:ext cx="8851900" cy="292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441700"/>
            <a:ext cx="8851900" cy="292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0" y="1879600"/>
            <a:ext cx="9181958" cy="310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GTM using 128 cores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GTM_10k_128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71600"/>
            <a:ext cx="4572000" cy="4572000"/>
          </a:xfrm>
          <a:prstGeom prst="rect">
            <a:avLst/>
          </a:prstGeom>
        </p:spPr>
      </p:pic>
      <p:pic>
        <p:nvPicPr>
          <p:cNvPr id="8" name="Picture 7" descr="GTM_20k_128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1371600"/>
            <a:ext cx="45720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6096000"/>
            <a:ext cx="6096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3771900" y="6324598"/>
            <a:ext cx="6096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2133600" y="6095999"/>
            <a:ext cx="3048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3900" y="1066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10,000 </a:t>
            </a:r>
            <a:r>
              <a:rPr lang="en-US" dirty="0" err="1" smtClean="0"/>
              <a:t>PubChem</a:t>
            </a:r>
            <a:r>
              <a:rPr lang="en-US" dirty="0" smtClean="0"/>
              <a:t> dataset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1066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20,000 </a:t>
            </a:r>
            <a:r>
              <a:rPr lang="en-US" dirty="0" err="1" smtClean="0"/>
              <a:t>PubChem</a:t>
            </a:r>
            <a:r>
              <a:rPr lang="en-US" dirty="0" smtClean="0"/>
              <a:t> dataset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MDS using 128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MDS_128core_10k_Tempes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71600"/>
            <a:ext cx="4572000" cy="4572000"/>
          </a:xfrm>
          <a:prstGeom prst="rect">
            <a:avLst/>
          </a:prstGeom>
        </p:spPr>
      </p:pic>
      <p:pic>
        <p:nvPicPr>
          <p:cNvPr id="9" name="Picture 8" descr="MDS_128core_20k_Tempes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1371600"/>
            <a:ext cx="45720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6096000"/>
            <a:ext cx="6096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3771900" y="6340475"/>
            <a:ext cx="6096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2133600" y="6095999"/>
            <a:ext cx="3048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3900" y="1066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10,000 </a:t>
            </a:r>
            <a:r>
              <a:rPr lang="en-US" dirty="0" err="1" smtClean="0"/>
              <a:t>PubChem</a:t>
            </a:r>
            <a:r>
              <a:rPr lang="en-US" dirty="0" smtClean="0"/>
              <a:t> dataset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1066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20,000 </a:t>
            </a:r>
            <a:r>
              <a:rPr lang="en-US" dirty="0" err="1" smtClean="0"/>
              <a:t>PubChem</a:t>
            </a:r>
            <a:r>
              <a:rPr lang="en-US" dirty="0" smtClean="0"/>
              <a:t> dataset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Canonical Correlation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 descr="MDS_100k_2kmea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</mc:Choice>
          <mc:Fallback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</mc:Fallback>
        </mc:AlternateContent>
        <p:spPr>
          <a:xfrm>
            <a:off x="457200" y="3733800"/>
            <a:ext cx="3124200" cy="3124200"/>
          </a:xfrm>
          <a:prstGeom prst="rect">
            <a:avLst/>
          </a:prstGeom>
        </p:spPr>
      </p:pic>
      <p:pic>
        <p:nvPicPr>
          <p:cNvPr id="10" name="Picture 9" descr="GTM_100k_2kmea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</mc:Choice>
          <mc:Fallback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</mc:Fallback>
        </mc:AlternateContent>
        <p:spPr>
          <a:xfrm>
            <a:off x="457200" y="990600"/>
            <a:ext cx="3124200" cy="3124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143000"/>
            <a:ext cx="5092700" cy="5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49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Maximum correlation = 0.90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44800" y="3581400"/>
            <a:ext cx="812800" cy="368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19400" y="6302375"/>
            <a:ext cx="812800" cy="368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parallel GTM and MDS to process large- and high-dimensional dataset </a:t>
            </a:r>
          </a:p>
          <a:p>
            <a:r>
              <a:rPr lang="en-US" dirty="0" smtClean="0"/>
              <a:t>100,000 chemical compounds in </a:t>
            </a:r>
            <a:r>
              <a:rPr lang="en-US" dirty="0" err="1" smtClean="0"/>
              <a:t>PubChem</a:t>
            </a:r>
            <a:r>
              <a:rPr lang="en-US" dirty="0" smtClean="0"/>
              <a:t> database have been processed</a:t>
            </a:r>
          </a:p>
          <a:p>
            <a:r>
              <a:rPr lang="en-US" dirty="0" smtClean="0"/>
              <a:t>Compared MDS and GTM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1861066"/>
            <a:ext cx="3276600" cy="76944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F2FA4"/>
                </a:solidFill>
                <a:latin typeface="Helvetica"/>
                <a:cs typeface="Helvetica"/>
              </a:rPr>
              <a:t>Thank you</a:t>
            </a:r>
            <a:endParaRPr lang="en-US" sz="4400" b="1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429000"/>
            <a:ext cx="3276600" cy="76944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F2FA4"/>
                </a:solidFill>
                <a:latin typeface="Helvetica"/>
                <a:cs typeface="Helvetica"/>
              </a:rPr>
              <a:t>Question?</a:t>
            </a:r>
            <a:endParaRPr lang="en-US" sz="4400" b="1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638800"/>
            <a:ext cx="6781800" cy="46166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Email me at </a:t>
            </a:r>
            <a:r>
              <a:rPr lang="en-US" sz="2400" b="1" dirty="0" err="1" smtClean="0">
                <a:latin typeface="Helvetica"/>
                <a:cs typeface="Helvetica"/>
              </a:rPr>
              <a:t>jychoi@cs.indiana.edu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pubchem_100k_featur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81000" y="-762000"/>
            <a:ext cx="8229600" cy="822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762000"/>
            <a:ext cx="13208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600" y="1371600"/>
            <a:ext cx="11938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5400"/>
            <a:ext cx="1397000" cy="71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400" y="3810000"/>
            <a:ext cx="1676400" cy="12319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V="1">
            <a:off x="1384300" y="4940300"/>
            <a:ext cx="914400" cy="48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4400" y="61823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multiple ring system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00600" y="6019800"/>
            <a:ext cx="228600" cy="162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67600" y="5966936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&gt;1 aliphatic oxygen joined to a ring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715000" y="5857220"/>
            <a:ext cx="1752600" cy="325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9950" y="4938236"/>
            <a:ext cx="1257300" cy="1028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600" y="6019800"/>
            <a:ext cx="1155700" cy="927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6000" y="1066800"/>
            <a:ext cx="1168400" cy="838200"/>
          </a:xfrm>
          <a:prstGeom prst="rect">
            <a:avLst/>
          </a:prstGeom>
        </p:spPr>
      </p:pic>
      <p:pic>
        <p:nvPicPr>
          <p:cNvPr id="31" name="Picture 30" descr="GTM_100k_2kmeans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438900" y="457200"/>
            <a:ext cx="27051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ture03193-i1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620000" cy="61214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Navigating Chemical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248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Christopher Lipinski, “Navigating chemical space for biology and medicine”, Nature,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5399"/>
            <a:ext cx="4495800" cy="4876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Visualize high-dimensional data as points in 2D or 3D by dimension reduction</a:t>
            </a:r>
          </a:p>
          <a:p>
            <a:r>
              <a:rPr lang="en-US" dirty="0" smtClean="0"/>
              <a:t>Distances in target dimension represent similarities in original data</a:t>
            </a:r>
          </a:p>
          <a:p>
            <a:r>
              <a:rPr lang="en-US" dirty="0" smtClean="0"/>
              <a:t>Interactively browse data</a:t>
            </a:r>
          </a:p>
          <a:p>
            <a:r>
              <a:rPr lang="en-US" dirty="0" smtClean="0"/>
              <a:t>Easy to recognize clusters or groups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53001" y="4952999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i="1" dirty="0" smtClean="0"/>
              <a:t>An example of chemical data (</a:t>
            </a:r>
            <a:r>
              <a:rPr lang="en-US" b="1" i="1" dirty="0" err="1" smtClean="0"/>
              <a:t>PubChem</a:t>
            </a:r>
            <a:r>
              <a:rPr lang="en-US" b="1" i="1" dirty="0" smtClean="0"/>
              <a:t>)</a:t>
            </a:r>
          </a:p>
          <a:p>
            <a:pPr marL="0" lvl="1"/>
            <a:r>
              <a:rPr lang="en-US" dirty="0" smtClean="0">
                <a:cs typeface="Arial"/>
              </a:rPr>
              <a:t>Visualization to display disease-gene relationship, aiming at finding cause-effect relationships between disease and genes.</a:t>
            </a:r>
          </a:p>
          <a:p>
            <a:endParaRPr lang="en-US" i="1" dirty="0"/>
          </a:p>
        </p:txBody>
      </p:sp>
      <p:pic>
        <p:nvPicPr>
          <p:cNvPr id="9" name="GTM3D_ctd_diseas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76800" y="1589523"/>
            <a:ext cx="4190999" cy="336347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is getting larger and high-dimensional</a:t>
            </a:r>
          </a:p>
          <a:p>
            <a:pPr lvl="1"/>
            <a:r>
              <a:rPr lang="en-US" dirty="0" err="1" smtClean="0"/>
              <a:t>PubChem</a:t>
            </a:r>
            <a:r>
              <a:rPr lang="en-US" dirty="0" smtClean="0"/>
              <a:t> : database of 60M chemical compounds </a:t>
            </a:r>
          </a:p>
          <a:p>
            <a:pPr lvl="1"/>
            <a:r>
              <a:rPr lang="en-US" dirty="0" smtClean="0"/>
              <a:t>Each compound is represented by multiple features or fingerprint (166, 320, or 880 bit long)</a:t>
            </a:r>
          </a:p>
          <a:p>
            <a:r>
              <a:rPr lang="en-US" dirty="0" smtClean="0"/>
              <a:t>Fast and efficient visualization is needed</a:t>
            </a:r>
          </a:p>
          <a:p>
            <a:pPr lvl="1"/>
            <a:r>
              <a:rPr lang="en-US" dirty="0" smtClean="0"/>
              <a:t>Chemical space visualization is used for early stage of drug-discovery research (e.g., pre-screening, …)</a:t>
            </a:r>
          </a:p>
          <a:p>
            <a:r>
              <a:rPr lang="en-US" dirty="0" smtClean="0"/>
              <a:t>Dimension reduction algorithms are computation- and memory-intensive algorithm</a:t>
            </a:r>
          </a:p>
          <a:p>
            <a:pPr marL="740664" lvl="1" indent="-374904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Parallelization to utilize a distributed memory</a:t>
            </a:r>
          </a:p>
          <a:p>
            <a:pPr marL="740664" lvl="1" indent="-374904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Reduce memory requirement per process</a:t>
            </a:r>
          </a:p>
          <a:p>
            <a:pPr marL="740664" lvl="1" indent="-374904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Increase computational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Generative Topographic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911475"/>
          </a:xfrm>
        </p:spPr>
        <p:txBody>
          <a:bodyPr>
            <a:normAutofit/>
          </a:bodyPr>
          <a:lstStyle/>
          <a:p>
            <a:r>
              <a:rPr lang="en-US" dirty="0" smtClean="0"/>
              <a:t>An algorithm for dimension reduction </a:t>
            </a:r>
          </a:p>
          <a:p>
            <a:r>
              <a:rPr lang="en-US" dirty="0" smtClean="0"/>
              <a:t>Latent Variable Model (LVM)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Define K latent variables 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Map K latent points to the data space by using a non-linear function </a:t>
            </a:r>
            <a:r>
              <a:rPr lang="en-US" i="1" dirty="0" err="1" smtClean="0"/>
              <a:t>f</a:t>
            </a:r>
            <a:endParaRPr lang="en-US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Construct maps of data points in the latent space </a:t>
            </a:r>
          </a:p>
        </p:txBody>
      </p:sp>
      <p:pic>
        <p:nvPicPr>
          <p:cNvPr id="4" name="Picture 3" descr="overvi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38200" y="742563"/>
            <a:ext cx="6705600" cy="31181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39000" y="3200400"/>
            <a:ext cx="1749865" cy="646331"/>
            <a:chOff x="7165535" y="2983468"/>
            <a:chExt cx="1749865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391400" y="2983468"/>
              <a:ext cx="152400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 latent points</a:t>
              </a:r>
            </a:p>
            <a:p>
              <a:r>
                <a:rPr lang="en-US" dirty="0" smtClean="0"/>
                <a:t>N data points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7165535" y="3082216"/>
              <a:ext cx="228600" cy="228600"/>
            </a:xfrm>
            <a:prstGeom prst="ellipse">
              <a:avLst/>
            </a:prstGeom>
            <a:solidFill>
              <a:srgbClr val="D3002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5535" y="3352800"/>
              <a:ext cx="228600" cy="228600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K centers for N data </a:t>
            </a:r>
          </a:p>
          <a:p>
            <a:pPr lvl="1"/>
            <a:r>
              <a:rPr lang="en-US" dirty="0" smtClean="0"/>
              <a:t>K-clustering problem, known as NP-hard</a:t>
            </a:r>
          </a:p>
          <a:p>
            <a:pPr lvl="1"/>
            <a:r>
              <a:rPr lang="en-US" dirty="0" smtClean="0"/>
              <a:t>Use Expectation-Maximization (EM) method</a:t>
            </a:r>
          </a:p>
          <a:p>
            <a:r>
              <a:rPr lang="en-US" dirty="0" smtClean="0"/>
              <a:t>EM algorithm</a:t>
            </a:r>
          </a:p>
          <a:p>
            <a:pPr lvl="1"/>
            <a:r>
              <a:rPr lang="en-US" dirty="0" smtClean="0"/>
              <a:t>Find local optimal solution iteratively until converge</a:t>
            </a:r>
          </a:p>
          <a:p>
            <a:pPr lvl="1"/>
            <a:r>
              <a:rPr lang="en-US" dirty="0" smtClean="0"/>
              <a:t>E-step: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M-step: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55900" y="3740150"/>
            <a:ext cx="44450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59100" y="4565650"/>
            <a:ext cx="43561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GTM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447800" y="3987960"/>
            <a:ext cx="2114904" cy="2558069"/>
            <a:chOff x="7010400" y="1143000"/>
            <a:chExt cx="2114904" cy="2558069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7010400" y="1143000"/>
              <a:ext cx="847548" cy="1905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8153400" y="1143000"/>
              <a:ext cx="847548" cy="1905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7010400" y="3052930"/>
              <a:ext cx="981252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 latent </a:t>
              </a:r>
              <a:br>
                <a:rPr lang="en-US" dirty="0" smtClean="0"/>
              </a:br>
              <a:r>
                <a:rPr lang="en-US" dirty="0" smtClean="0"/>
                <a:t>points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44052" y="3054738"/>
              <a:ext cx="981252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 data </a:t>
              </a:r>
              <a:br>
                <a:rPr lang="en-US" dirty="0" smtClean="0"/>
              </a:br>
              <a:r>
                <a:rPr lang="en-US" dirty="0" smtClean="0"/>
                <a:t>points</a:t>
              </a:r>
            </a:p>
          </p:txBody>
        </p:sp>
        <p:cxnSp>
          <p:nvCxnSpPr>
            <p:cNvPr id="33" name="Straight Connector 32"/>
            <p:cNvCxnSpPr>
              <a:stCxn id="63" idx="6"/>
              <a:endCxn id="24" idx="2"/>
            </p:cNvCxnSpPr>
            <p:nvPr/>
          </p:nvCxnSpPr>
          <p:spPr>
            <a:xfrm flipV="1">
              <a:off x="7665681" y="1504578"/>
              <a:ext cx="716319" cy="228600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3" idx="6"/>
              <a:endCxn id="25" idx="2"/>
            </p:cNvCxnSpPr>
            <p:nvPr/>
          </p:nvCxnSpPr>
          <p:spPr>
            <a:xfrm flipV="1">
              <a:off x="7657356" y="2076822"/>
              <a:ext cx="724644" cy="381000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5" idx="2"/>
              <a:endCxn id="63" idx="6"/>
            </p:cNvCxnSpPr>
            <p:nvPr/>
          </p:nvCxnSpPr>
          <p:spPr>
            <a:xfrm rot="10800000">
              <a:off x="7665682" y="1733178"/>
              <a:ext cx="716319" cy="343644"/>
            </a:xfrm>
            <a:prstGeom prst="straightConnector1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3" idx="6"/>
              <a:endCxn id="26" idx="2"/>
            </p:cNvCxnSpPr>
            <p:nvPr/>
          </p:nvCxnSpPr>
          <p:spPr>
            <a:xfrm>
              <a:off x="7657356" y="2457822"/>
              <a:ext cx="724644" cy="189756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63" idx="6"/>
              <a:endCxn id="26" idx="2"/>
            </p:cNvCxnSpPr>
            <p:nvPr/>
          </p:nvCxnSpPr>
          <p:spPr>
            <a:xfrm>
              <a:off x="7665681" y="1733178"/>
              <a:ext cx="716319" cy="914400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4" idx="2"/>
              <a:endCxn id="23" idx="6"/>
            </p:cNvCxnSpPr>
            <p:nvPr/>
          </p:nvCxnSpPr>
          <p:spPr>
            <a:xfrm rot="10800000" flipV="1">
              <a:off x="7657356" y="1504578"/>
              <a:ext cx="724644" cy="953244"/>
            </a:xfrm>
            <a:prstGeom prst="straightConnector1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7247325" y="1524000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239000" y="2248644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382000" y="1295400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A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382000" y="1867644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B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382000" y="2438400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43400" y="3913909"/>
            <a:ext cx="3685032" cy="2791691"/>
            <a:chOff x="4343400" y="3913909"/>
            <a:chExt cx="3685032" cy="2791691"/>
          </a:xfrm>
        </p:grpSpPr>
        <p:grpSp>
          <p:nvGrpSpPr>
            <p:cNvPr id="52" name="Group 51"/>
            <p:cNvGrpSpPr/>
            <p:nvPr/>
          </p:nvGrpSpPr>
          <p:grpSpPr>
            <a:xfrm>
              <a:off x="4343400" y="3913909"/>
              <a:ext cx="3685032" cy="2791691"/>
              <a:chOff x="2667000" y="4038600"/>
              <a:chExt cx="3685032" cy="2791691"/>
            </a:xfrm>
          </p:grpSpPr>
          <p:pic>
            <p:nvPicPr>
              <p:cNvPr id="4" name="Picture 3" descr="GTM_decomposition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2667000" y="4038600"/>
                <a:ext cx="3685032" cy="2791691"/>
              </a:xfrm>
              <a:prstGeom prst="rect">
                <a:avLst/>
              </a:prstGeom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3483676" y="4112651"/>
                <a:ext cx="685800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Rectangle 47"/>
              <p:cNvSpPr/>
              <p:nvPr/>
            </p:nvSpPr>
            <p:spPr>
              <a:xfrm>
                <a:off x="4419600" y="4114800"/>
                <a:ext cx="685800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9" name="Rectangle 48"/>
              <p:cNvSpPr/>
              <p:nvPr/>
            </p:nvSpPr>
            <p:spPr>
              <a:xfrm>
                <a:off x="5334000" y="4116949"/>
                <a:ext cx="685800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0" name="Rectangle 49"/>
              <p:cNvSpPr/>
              <p:nvPr/>
            </p:nvSpPr>
            <p:spPr>
              <a:xfrm>
                <a:off x="2699286" y="4999647"/>
                <a:ext cx="542952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699286" y="5882345"/>
                <a:ext cx="542952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4458444" y="4874956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458444" y="5757654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296644" y="4028953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A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211044" y="4028953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B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125444" y="4028953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0" name="Content Placeholder 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Finding K clusters for N data points</a:t>
            </a:r>
          </a:p>
          <a:p>
            <a:pPr lvl="1"/>
            <a:r>
              <a:rPr lang="en-US" dirty="0" smtClean="0"/>
              <a:t>Relationship is a bipartite graph (bi-graph)</a:t>
            </a:r>
          </a:p>
          <a:p>
            <a:pPr lvl="1"/>
            <a:r>
              <a:rPr lang="en-US" dirty="0" smtClean="0"/>
              <a:t>Represented by K-by-N matrix (K &lt;&lt; N)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Decomposition for P-by-Q compute grid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Reduce memory requirement by 1/PQ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39000" y="1295400"/>
            <a:ext cx="182880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latin typeface="Helvetica"/>
                <a:cs typeface="Helvetica"/>
              </a:rPr>
              <a:t>Example:</a:t>
            </a:r>
          </a:p>
          <a:p>
            <a:r>
              <a:rPr lang="en-US" dirty="0" smtClean="0">
                <a:latin typeface="Helvetica"/>
                <a:cs typeface="Helvetica"/>
              </a:rPr>
              <a:t>A 8-byte double precision matrix for N=100K and K=8K requires 6.4GB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Pairwise</a:t>
            </a:r>
            <a:r>
              <a:rPr lang="en-US" dirty="0" smtClean="0"/>
              <a:t> dissimilarity matrix</a:t>
            </a:r>
          </a:p>
          <a:p>
            <a:pPr lvl="1"/>
            <a:r>
              <a:rPr lang="en-US" dirty="0" smtClean="0"/>
              <a:t>N-by-N matrix</a:t>
            </a:r>
          </a:p>
          <a:p>
            <a:pPr lvl="1"/>
            <a:r>
              <a:rPr lang="en-US" dirty="0" smtClean="0"/>
              <a:t>Each element can be a distance, rank, etc., … </a:t>
            </a:r>
          </a:p>
          <a:p>
            <a:r>
              <a:rPr lang="en-US" dirty="0" smtClean="0"/>
              <a:t>Given </a:t>
            </a:r>
            <a:r>
              <a:rPr lang="en-US" dirty="0" err="1" smtClean="0"/>
              <a:t>Δ</a:t>
            </a:r>
            <a:r>
              <a:rPr lang="en-US" dirty="0" smtClean="0"/>
              <a:t>, find a map in a target dimension</a:t>
            </a:r>
          </a:p>
          <a:p>
            <a:r>
              <a:rPr lang="en-US" dirty="0" smtClean="0"/>
              <a:t>Criteria (or objective function)</a:t>
            </a:r>
          </a:p>
          <a:p>
            <a:pPr lvl="1"/>
            <a:r>
              <a:rPr lang="en-US" dirty="0" smtClean="0"/>
              <a:t>STRESS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SSTRESS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SMACOF is one of algorithms to solve MDS problem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0" y="3657600"/>
            <a:ext cx="5670550" cy="171286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10200" y="1346200"/>
            <a:ext cx="170180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44" y="1431925"/>
            <a:ext cx="8229600" cy="5426075"/>
          </a:xfrm>
        </p:spPr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Decomposition for P-by-Q compute grid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Reduce memory requirement by 1/PQ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2477244"/>
            <a:ext cx="418356" cy="418356"/>
          </a:xfrm>
          <a:prstGeom prst="ellipse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10844" y="2477244"/>
            <a:ext cx="418356" cy="418356"/>
          </a:xfrm>
          <a:prstGeom prst="ellipse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53844" y="2477244"/>
            <a:ext cx="418356" cy="418356"/>
          </a:xfrm>
          <a:prstGeom prst="ellipse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38400" y="3544044"/>
            <a:ext cx="418356" cy="418356"/>
          </a:xfrm>
          <a:prstGeom prst="ellipse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38400" y="4495800"/>
            <a:ext cx="418356" cy="418356"/>
          </a:xfrm>
          <a:prstGeom prst="ellipse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5562600"/>
            <a:ext cx="418356" cy="418356"/>
          </a:xfrm>
          <a:prstGeom prst="ellipse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 descr="SMACOF_update_BofX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97200" y="2933699"/>
            <a:ext cx="3818570" cy="37877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9000" y="1295400"/>
            <a:ext cx="18288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latin typeface="Helvetica"/>
                <a:cs typeface="Helvetica"/>
              </a:rPr>
              <a:t>Example:</a:t>
            </a:r>
          </a:p>
          <a:p>
            <a:r>
              <a:rPr lang="en-US" dirty="0" smtClean="0">
                <a:latin typeface="Helvetica"/>
                <a:cs typeface="Helvetica"/>
              </a:rPr>
              <a:t>A 8-byte double precision matrix for N=100K requires 80GB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</TotalTime>
  <Words>783</Words>
  <Application>Microsoft Macintosh PowerPoint</Application>
  <PresentationFormat>On-screen Show (4:3)</PresentationFormat>
  <Paragraphs>154</Paragraphs>
  <Slides>19</Slides>
  <Notes>6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High Performance Dimension Reduction and Visualization for Large  High-dimensional Data Analysis</vt:lpstr>
      <vt:lpstr>Navigating Chemical Space</vt:lpstr>
      <vt:lpstr>Data Visualization</vt:lpstr>
      <vt:lpstr>Motivation</vt:lpstr>
      <vt:lpstr>Generative Topographic Mapping</vt:lpstr>
      <vt:lpstr>EM optimization</vt:lpstr>
      <vt:lpstr>Parallel GTM</vt:lpstr>
      <vt:lpstr>Multi-Dimensional Scaling</vt:lpstr>
      <vt:lpstr>Parallel MDS</vt:lpstr>
      <vt:lpstr>GTM vs. MDS</vt:lpstr>
      <vt:lpstr>MDS and GTM Map (1)</vt:lpstr>
      <vt:lpstr>MDS and GTM Map (2)</vt:lpstr>
      <vt:lpstr>Experiment Environments</vt:lpstr>
      <vt:lpstr>Parallel GTM using 128 cores </vt:lpstr>
      <vt:lpstr>Parallel MDS using 128 cores</vt:lpstr>
      <vt:lpstr>Canonical Correlation Analysis</vt:lpstr>
      <vt:lpstr>Conclusion</vt:lpstr>
      <vt:lpstr>Slide 17</vt:lpstr>
      <vt:lpstr>Slide 18</vt:lpstr>
    </vt:vector>
  </TitlesOfParts>
  <Company>Indiana University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with  Generative Topographic Mapping</dc:title>
  <dc:creator>Jong Youl Choi</dc:creator>
  <cp:lastModifiedBy>Jong Youl Choi</cp:lastModifiedBy>
  <cp:revision>501</cp:revision>
  <cp:lastPrinted>2010-04-12T13:19:23Z</cp:lastPrinted>
  <dcterms:created xsi:type="dcterms:W3CDTF">2010-05-19T20:04:33Z</dcterms:created>
  <dcterms:modified xsi:type="dcterms:W3CDTF">2010-05-19T21:53:55Z</dcterms:modified>
</cp:coreProperties>
</file>