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tags/tag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  <p:sldMasterId id="2147483722" r:id="rId4"/>
    <p:sldMasterId id="2147483735" r:id="rId5"/>
    <p:sldMasterId id="2147483748" r:id="rId6"/>
    <p:sldMasterId id="2147483760" r:id="rId7"/>
    <p:sldMasterId id="2147483784" r:id="rId8"/>
    <p:sldMasterId id="2147483809" r:id="rId9"/>
    <p:sldMasterId id="2147483822" r:id="rId10"/>
    <p:sldMasterId id="2147483908" r:id="rId11"/>
    <p:sldMasterId id="2147483920" r:id="rId12"/>
    <p:sldMasterId id="2147483932" r:id="rId13"/>
    <p:sldMasterId id="2147483944" r:id="rId14"/>
  </p:sldMasterIdLst>
  <p:notesMasterIdLst>
    <p:notesMasterId r:id="rId59"/>
  </p:notesMasterIdLst>
  <p:sldIdLst>
    <p:sldId id="266" r:id="rId15"/>
    <p:sldId id="295" r:id="rId16"/>
    <p:sldId id="296" r:id="rId17"/>
    <p:sldId id="361" r:id="rId18"/>
    <p:sldId id="291" r:id="rId19"/>
    <p:sldId id="298" r:id="rId20"/>
    <p:sldId id="363" r:id="rId21"/>
    <p:sldId id="311" r:id="rId22"/>
    <p:sldId id="332" r:id="rId23"/>
    <p:sldId id="339" r:id="rId24"/>
    <p:sldId id="340" r:id="rId25"/>
    <p:sldId id="341" r:id="rId26"/>
    <p:sldId id="391" r:id="rId27"/>
    <p:sldId id="308" r:id="rId28"/>
    <p:sldId id="348" r:id="rId29"/>
    <p:sldId id="349" r:id="rId30"/>
    <p:sldId id="347" r:id="rId31"/>
    <p:sldId id="352" r:id="rId32"/>
    <p:sldId id="350" r:id="rId33"/>
    <p:sldId id="351" r:id="rId34"/>
    <p:sldId id="273" r:id="rId35"/>
    <p:sldId id="274" r:id="rId36"/>
    <p:sldId id="275" r:id="rId37"/>
    <p:sldId id="276" r:id="rId38"/>
    <p:sldId id="396" r:id="rId39"/>
    <p:sldId id="277" r:id="rId40"/>
    <p:sldId id="278" r:id="rId41"/>
    <p:sldId id="336" r:id="rId42"/>
    <p:sldId id="365" r:id="rId43"/>
    <p:sldId id="367" r:id="rId44"/>
    <p:sldId id="368" r:id="rId45"/>
    <p:sldId id="380" r:id="rId46"/>
    <p:sldId id="317" r:id="rId47"/>
    <p:sldId id="390" r:id="rId48"/>
    <p:sldId id="392" r:id="rId49"/>
    <p:sldId id="284" r:id="rId50"/>
    <p:sldId id="335" r:id="rId51"/>
    <p:sldId id="318" r:id="rId52"/>
    <p:sldId id="313" r:id="rId53"/>
    <p:sldId id="315" r:id="rId54"/>
    <p:sldId id="393" r:id="rId55"/>
    <p:sldId id="394" r:id="rId56"/>
    <p:sldId id="395" r:id="rId57"/>
    <p:sldId id="290" r:id="rId58"/>
  </p:sldIdLst>
  <p:sldSz cx="9144000" cy="6858000" type="screen4x3"/>
  <p:notesSz cx="6858000" cy="9144000"/>
  <p:defaultTextStyle>
    <a:defPPr>
      <a:defRPr lang="en-US"/>
    </a:defPPr>
    <a:lvl1pPr marL="0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01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04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04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08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09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12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14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15" algn="l" defTabSz="9134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42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ngbj\Desktop\Twister-MDS%20performance%20result%20after%20improve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yclone-Twister%20Kmeans%20Broadcasting%20Analysi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Twister-MDS</a:t>
            </a:r>
            <a:r>
              <a:rPr lang="en-US" baseline="0" dirty="0">
                <a:solidFill>
                  <a:srgbClr val="00B050"/>
                </a:solidFill>
              </a:rPr>
              <a:t> Execution Time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100 iterations, 40 nodes, under different input data sizes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Original Execution Time (1 broker only)</c:v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(Sheet3!$A$1,Sheet3!$A$4,Sheet3!$A$9,Sheet3!$A$12)</c:f>
              <c:numCache>
                <c:formatCode>General</c:formatCode>
                <c:ptCount val="4"/>
                <c:pt idx="0">
                  <c:v>38400</c:v>
                </c:pt>
                <c:pt idx="1">
                  <c:v>51200</c:v>
                </c:pt>
                <c:pt idx="2">
                  <c:v>76800</c:v>
                </c:pt>
                <c:pt idx="3">
                  <c:v>102400</c:v>
                </c:pt>
              </c:numCache>
            </c:numRef>
          </c:cat>
          <c:val>
            <c:numRef>
              <c:f>Sheet3!$A$40:$A$43</c:f>
              <c:numCache>
                <c:formatCode>0.000</c:formatCode>
                <c:ptCount val="4"/>
                <c:pt idx="0">
                  <c:v>189.28800000000001</c:v>
                </c:pt>
                <c:pt idx="1">
                  <c:v>359.625</c:v>
                </c:pt>
                <c:pt idx="2">
                  <c:v>816.36400000000003</c:v>
                </c:pt>
                <c:pt idx="3">
                  <c:v>1508.4870000000001</c:v>
                </c:pt>
              </c:numCache>
            </c:numRef>
          </c:val>
        </c:ser>
        <c:ser>
          <c:idx val="1"/>
          <c:order val="1"/>
          <c:tx>
            <c:v>Current Execution Time (7 brokers, the best broker number)</c:v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(Sheet3!$A$1,Sheet3!$A$4,Sheet3!$A$9,Sheet3!$A$12)</c:f>
              <c:numCache>
                <c:formatCode>General</c:formatCode>
                <c:ptCount val="4"/>
                <c:pt idx="0">
                  <c:v>38400</c:v>
                </c:pt>
                <c:pt idx="1">
                  <c:v>51200</c:v>
                </c:pt>
                <c:pt idx="2">
                  <c:v>76800</c:v>
                </c:pt>
                <c:pt idx="3">
                  <c:v>102400</c:v>
                </c:pt>
              </c:numCache>
            </c:numRef>
          </c:cat>
          <c:val>
            <c:numRef>
              <c:f>Sheet3!$B$40:$B$43</c:f>
              <c:numCache>
                <c:formatCode>0.000</c:formatCode>
                <c:ptCount val="4"/>
                <c:pt idx="0">
                  <c:v>148.80500000000001</c:v>
                </c:pt>
                <c:pt idx="1">
                  <c:v>303.43200000000002</c:v>
                </c:pt>
                <c:pt idx="2">
                  <c:v>737.07299999999998</c:v>
                </c:pt>
                <c:pt idx="3">
                  <c:v>1404.431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81952"/>
        <c:axId val="76835648"/>
      </c:barChart>
      <c:catAx>
        <c:axId val="4038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835648"/>
        <c:crosses val="autoZero"/>
        <c:auto val="1"/>
        <c:lblAlgn val="ctr"/>
        <c:lblOffset val="100"/>
        <c:noMultiLvlLbl val="0"/>
      </c:catAx>
      <c:valAx>
        <c:axId val="76835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Total</a:t>
                </a:r>
                <a:r>
                  <a:rPr lang="en-US" baseline="0" dirty="0"/>
                  <a:t> Execution Time (Seconds)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40381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Method C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Sheet9!$D$37:$F$37</c:f>
              <c:strCache>
                <c:ptCount val="3"/>
                <c:pt idx="0">
                  <c:v>400M</c:v>
                </c:pt>
                <c:pt idx="1">
                  <c:v>600M</c:v>
                </c:pt>
                <c:pt idx="2">
                  <c:v>800M</c:v>
                </c:pt>
              </c:strCache>
            </c:strRef>
          </c:cat>
          <c:val>
            <c:numRef>
              <c:f>Sheet9!$D$38:$F$38</c:f>
              <c:numCache>
                <c:formatCode>0.00</c:formatCode>
                <c:ptCount val="3"/>
                <c:pt idx="0">
                  <c:v>13.072700000000003</c:v>
                </c:pt>
                <c:pt idx="1">
                  <c:v>18.786899999999999</c:v>
                </c:pt>
                <c:pt idx="2">
                  <c:v>24.502100000000002</c:v>
                </c:pt>
              </c:numCache>
            </c:numRef>
          </c:val>
        </c:ser>
        <c:ser>
          <c:idx val="1"/>
          <c:order val="1"/>
          <c:tx>
            <c:v>Method B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Sheet9!$D$37:$F$37</c:f>
              <c:strCache>
                <c:ptCount val="3"/>
                <c:pt idx="0">
                  <c:v>400M</c:v>
                </c:pt>
                <c:pt idx="1">
                  <c:v>600M</c:v>
                </c:pt>
                <c:pt idx="2">
                  <c:v>800M</c:v>
                </c:pt>
              </c:strCache>
            </c:strRef>
          </c:cat>
          <c:val>
            <c:numRef>
              <c:f>Sheet9!$D$39:$F$39</c:f>
              <c:numCache>
                <c:formatCode>0.00</c:formatCode>
                <c:ptCount val="3"/>
                <c:pt idx="0">
                  <c:v>46.18566666666667</c:v>
                </c:pt>
                <c:pt idx="1">
                  <c:v>70.558899999999994</c:v>
                </c:pt>
                <c:pt idx="2">
                  <c:v>93.137900000000002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5344"/>
        <c:axId val="78538432"/>
      </c:barChart>
      <c:catAx>
        <c:axId val="4146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78538432"/>
        <c:crosses val="autoZero"/>
        <c:auto val="1"/>
        <c:lblAlgn val="ctr"/>
        <c:lblOffset val="100"/>
        <c:noMultiLvlLbl val="0"/>
      </c:catAx>
      <c:valAx>
        <c:axId val="78538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Broadcasting Time (Unit: Second)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41465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Broadcasting Time Comparison on 80 nodes, 600 MB data, 160 pieces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Chain Broadcasting</c:v>
          </c:tx>
          <c:val>
            <c:numRef>
              <c:f>Sheet4!$F$1:$F$50</c:f>
              <c:numCache>
                <c:formatCode>General</c:formatCode>
                <c:ptCount val="50"/>
                <c:pt idx="0">
                  <c:v>15.868</c:v>
                </c:pt>
                <c:pt idx="1">
                  <c:v>26.155000000000001</c:v>
                </c:pt>
                <c:pt idx="2">
                  <c:v>24.056999999999999</c:v>
                </c:pt>
                <c:pt idx="3">
                  <c:v>11.18</c:v>
                </c:pt>
                <c:pt idx="4">
                  <c:v>21.334</c:v>
                </c:pt>
                <c:pt idx="5">
                  <c:v>22.920999999999999</c:v>
                </c:pt>
                <c:pt idx="6">
                  <c:v>11.015000000000001</c:v>
                </c:pt>
                <c:pt idx="7">
                  <c:v>22.835999999999999</c:v>
                </c:pt>
                <c:pt idx="8">
                  <c:v>23.692</c:v>
                </c:pt>
                <c:pt idx="9">
                  <c:v>12.186999999999999</c:v>
                </c:pt>
                <c:pt idx="10">
                  <c:v>21.513000000000002</c:v>
                </c:pt>
                <c:pt idx="11">
                  <c:v>21.434000000000001</c:v>
                </c:pt>
                <c:pt idx="12">
                  <c:v>15.093999999999999</c:v>
                </c:pt>
                <c:pt idx="13">
                  <c:v>22.914000000000001</c:v>
                </c:pt>
                <c:pt idx="14">
                  <c:v>19.18</c:v>
                </c:pt>
                <c:pt idx="15">
                  <c:v>15.78</c:v>
                </c:pt>
                <c:pt idx="16">
                  <c:v>23.303000000000001</c:v>
                </c:pt>
                <c:pt idx="17">
                  <c:v>15.673</c:v>
                </c:pt>
                <c:pt idx="18">
                  <c:v>16.105</c:v>
                </c:pt>
                <c:pt idx="19">
                  <c:v>22.934999999999999</c:v>
                </c:pt>
                <c:pt idx="20">
                  <c:v>14.657</c:v>
                </c:pt>
                <c:pt idx="21">
                  <c:v>17.654</c:v>
                </c:pt>
                <c:pt idx="22">
                  <c:v>23.672999999999998</c:v>
                </c:pt>
                <c:pt idx="23">
                  <c:v>13.407</c:v>
                </c:pt>
                <c:pt idx="24">
                  <c:v>19.896999999999998</c:v>
                </c:pt>
                <c:pt idx="25">
                  <c:v>20.312999999999999</c:v>
                </c:pt>
                <c:pt idx="26">
                  <c:v>12.305</c:v>
                </c:pt>
                <c:pt idx="27">
                  <c:v>22.048999999999999</c:v>
                </c:pt>
                <c:pt idx="28">
                  <c:v>20.542000000000002</c:v>
                </c:pt>
                <c:pt idx="29">
                  <c:v>11.717000000000001</c:v>
                </c:pt>
                <c:pt idx="30">
                  <c:v>21.919</c:v>
                </c:pt>
                <c:pt idx="31">
                  <c:v>19.954000000000001</c:v>
                </c:pt>
                <c:pt idx="32">
                  <c:v>11.448</c:v>
                </c:pt>
                <c:pt idx="33">
                  <c:v>24.625</c:v>
                </c:pt>
                <c:pt idx="34">
                  <c:v>20.646000000000001</c:v>
                </c:pt>
                <c:pt idx="35">
                  <c:v>12.521000000000001</c:v>
                </c:pt>
                <c:pt idx="36">
                  <c:v>22.553999999999998</c:v>
                </c:pt>
                <c:pt idx="37">
                  <c:v>22.567</c:v>
                </c:pt>
                <c:pt idx="38">
                  <c:v>11.815</c:v>
                </c:pt>
                <c:pt idx="39">
                  <c:v>21.048999999999999</c:v>
                </c:pt>
                <c:pt idx="40">
                  <c:v>19.64</c:v>
                </c:pt>
                <c:pt idx="41">
                  <c:v>18.012</c:v>
                </c:pt>
                <c:pt idx="42">
                  <c:v>22.98</c:v>
                </c:pt>
                <c:pt idx="43">
                  <c:v>20.245999999999999</c:v>
                </c:pt>
                <c:pt idx="44">
                  <c:v>14.587</c:v>
                </c:pt>
                <c:pt idx="45">
                  <c:v>22.831</c:v>
                </c:pt>
                <c:pt idx="46">
                  <c:v>19.715</c:v>
                </c:pt>
                <c:pt idx="47">
                  <c:v>15.353999999999999</c:v>
                </c:pt>
                <c:pt idx="48">
                  <c:v>23.492000000000001</c:v>
                </c:pt>
                <c:pt idx="49">
                  <c:v>16.254000000000001</c:v>
                </c:pt>
              </c:numCache>
            </c:numRef>
          </c:val>
          <c:smooth val="0"/>
        </c:ser>
        <c:ser>
          <c:idx val="1"/>
          <c:order val="1"/>
          <c:tx>
            <c:v>All-to-All Broadcasting, 40 brokers</c:v>
          </c:tx>
          <c:val>
            <c:numRef>
              <c:f>Sheet1!$F$1:$F$50</c:f>
              <c:numCache>
                <c:formatCode>General</c:formatCode>
                <c:ptCount val="50"/>
                <c:pt idx="0">
                  <c:v>22.103999999999999</c:v>
                </c:pt>
                <c:pt idx="1">
                  <c:v>20.334</c:v>
                </c:pt>
                <c:pt idx="2">
                  <c:v>20.045999999999999</c:v>
                </c:pt>
                <c:pt idx="3">
                  <c:v>21.181999999999999</c:v>
                </c:pt>
                <c:pt idx="4">
                  <c:v>20.923999999999999</c:v>
                </c:pt>
                <c:pt idx="5">
                  <c:v>20.797999999999998</c:v>
                </c:pt>
                <c:pt idx="6">
                  <c:v>19.734000000000002</c:v>
                </c:pt>
                <c:pt idx="7">
                  <c:v>21.242000000000001</c:v>
                </c:pt>
                <c:pt idx="8">
                  <c:v>22.113</c:v>
                </c:pt>
                <c:pt idx="9">
                  <c:v>21.186</c:v>
                </c:pt>
                <c:pt idx="10">
                  <c:v>19.28</c:v>
                </c:pt>
                <c:pt idx="11">
                  <c:v>20.471</c:v>
                </c:pt>
                <c:pt idx="12">
                  <c:v>19.356999999999999</c:v>
                </c:pt>
                <c:pt idx="13">
                  <c:v>20.524999999999999</c:v>
                </c:pt>
                <c:pt idx="14">
                  <c:v>20.849</c:v>
                </c:pt>
                <c:pt idx="15">
                  <c:v>20.414999999999999</c:v>
                </c:pt>
                <c:pt idx="16">
                  <c:v>20.934000000000001</c:v>
                </c:pt>
                <c:pt idx="17">
                  <c:v>20.148</c:v>
                </c:pt>
                <c:pt idx="18">
                  <c:v>20.756</c:v>
                </c:pt>
                <c:pt idx="19">
                  <c:v>20.93</c:v>
                </c:pt>
                <c:pt idx="20">
                  <c:v>20.527000000000001</c:v>
                </c:pt>
                <c:pt idx="21">
                  <c:v>21.103999999999999</c:v>
                </c:pt>
                <c:pt idx="22">
                  <c:v>21.303999999999998</c:v>
                </c:pt>
                <c:pt idx="23">
                  <c:v>20.405000000000001</c:v>
                </c:pt>
                <c:pt idx="24">
                  <c:v>21.231000000000002</c:v>
                </c:pt>
                <c:pt idx="25">
                  <c:v>19.486999999999998</c:v>
                </c:pt>
                <c:pt idx="26">
                  <c:v>22.242000000000001</c:v>
                </c:pt>
                <c:pt idx="27">
                  <c:v>20.768000000000001</c:v>
                </c:pt>
                <c:pt idx="28">
                  <c:v>19.715</c:v>
                </c:pt>
                <c:pt idx="29">
                  <c:v>20.216000000000001</c:v>
                </c:pt>
                <c:pt idx="30">
                  <c:v>19.751000000000001</c:v>
                </c:pt>
                <c:pt idx="31">
                  <c:v>20.302</c:v>
                </c:pt>
                <c:pt idx="32">
                  <c:v>21.521000000000001</c:v>
                </c:pt>
                <c:pt idx="33">
                  <c:v>20.34</c:v>
                </c:pt>
                <c:pt idx="34">
                  <c:v>21.375</c:v>
                </c:pt>
                <c:pt idx="35">
                  <c:v>21.035</c:v>
                </c:pt>
                <c:pt idx="36">
                  <c:v>20.536000000000001</c:v>
                </c:pt>
                <c:pt idx="37">
                  <c:v>20.398</c:v>
                </c:pt>
                <c:pt idx="38">
                  <c:v>20.638000000000002</c:v>
                </c:pt>
                <c:pt idx="39">
                  <c:v>20.728999999999999</c:v>
                </c:pt>
                <c:pt idx="40">
                  <c:v>20.384</c:v>
                </c:pt>
                <c:pt idx="41">
                  <c:v>20.52</c:v>
                </c:pt>
                <c:pt idx="42">
                  <c:v>20.527999999999999</c:v>
                </c:pt>
                <c:pt idx="43">
                  <c:v>21.376999999999999</c:v>
                </c:pt>
                <c:pt idx="44">
                  <c:v>20.533999999999999</c:v>
                </c:pt>
                <c:pt idx="45">
                  <c:v>21.481999999999999</c:v>
                </c:pt>
                <c:pt idx="46">
                  <c:v>21.318000000000001</c:v>
                </c:pt>
                <c:pt idx="47">
                  <c:v>19.748000000000001</c:v>
                </c:pt>
                <c:pt idx="48">
                  <c:v>20.085000000000001</c:v>
                </c:pt>
                <c:pt idx="49">
                  <c:v>19.901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68992"/>
        <c:axId val="41272448"/>
      </c:lineChart>
      <c:catAx>
        <c:axId val="13966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Execution No.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1272448"/>
        <c:crosses val="autoZero"/>
        <c:auto val="1"/>
        <c:lblAlgn val="ctr"/>
        <c:lblOffset val="100"/>
        <c:noMultiLvlLbl val="0"/>
      </c:catAx>
      <c:valAx>
        <c:axId val="4127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Broadcasting Time (Unit: 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668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70CA8-9DB6-4504-9C99-1F157F12307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DB8B3A5-7AE3-42D0-A578-12CF69CEA231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800" b="1" dirty="0" smtClean="0"/>
            <a:t>Multicore</a:t>
          </a:r>
          <a:endParaRPr lang="en-US" sz="2800" b="1" dirty="0"/>
        </a:p>
      </dgm:t>
    </dgm:pt>
    <dgm:pt modelId="{F425B68A-25DC-437B-B69C-648378C1B8C4}" type="parTrans" cxnId="{877E67E5-A29B-4269-AC3D-DB1C5BA76205}">
      <dgm:prSet/>
      <dgm:spPr/>
      <dgm:t>
        <a:bodyPr/>
        <a:lstStyle/>
        <a:p>
          <a:endParaRPr lang="en-US"/>
        </a:p>
      </dgm:t>
    </dgm:pt>
    <dgm:pt modelId="{8005FE26-C7DE-4DAB-8ADC-40DF38AFE329}" type="sibTrans" cxnId="{877E67E5-A29B-4269-AC3D-DB1C5BA76205}">
      <dgm:prSet/>
      <dgm:spPr/>
      <dgm:t>
        <a:bodyPr/>
        <a:lstStyle/>
        <a:p>
          <a:endParaRPr lang="en-US" dirty="0"/>
        </a:p>
      </dgm:t>
    </dgm:pt>
    <dgm:pt modelId="{272D37A6-A057-4A36-97F6-62C968EA961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 smtClean="0"/>
            <a:t>Clouds</a:t>
          </a:r>
          <a:endParaRPr lang="en-US" sz="2400" b="1" dirty="0"/>
        </a:p>
      </dgm:t>
    </dgm:pt>
    <dgm:pt modelId="{42DF3D39-EFCC-4437-BC19-0CDB9FE8F687}" type="parTrans" cxnId="{EF92C021-7675-4B66-9656-3FC72952E336}">
      <dgm:prSet/>
      <dgm:spPr/>
      <dgm:t>
        <a:bodyPr/>
        <a:lstStyle/>
        <a:p>
          <a:endParaRPr lang="en-US"/>
        </a:p>
      </dgm:t>
    </dgm:pt>
    <dgm:pt modelId="{1D535D58-3957-4DD6-AA7F-59F8BF23F375}" type="sibTrans" cxnId="{EF92C021-7675-4B66-9656-3FC72952E336}">
      <dgm:prSet/>
      <dgm:spPr/>
      <dgm:t>
        <a:bodyPr/>
        <a:lstStyle/>
        <a:p>
          <a:endParaRPr lang="en-US" dirty="0"/>
        </a:p>
      </dgm:t>
    </dgm:pt>
    <dgm:pt modelId="{BD7CECFC-1C87-4114-8DE5-D63114DB4CB6}">
      <dgm:prSet phldrT="[Text]" custT="1"/>
      <dgm:spPr>
        <a:solidFill>
          <a:srgbClr val="C00000"/>
        </a:solidFill>
      </dgm:spPr>
      <dgm:t>
        <a:bodyPr/>
        <a:lstStyle/>
        <a:p>
          <a:endParaRPr lang="en-US" sz="1200" b="1" dirty="0"/>
        </a:p>
      </dgm:t>
    </dgm:pt>
    <dgm:pt modelId="{C49187C9-AA5C-43D1-93B5-F35BB4521E6D}" type="parTrans" cxnId="{9ADF0C35-4779-4A1E-B787-784B2AAEAE9D}">
      <dgm:prSet/>
      <dgm:spPr/>
      <dgm:t>
        <a:bodyPr/>
        <a:lstStyle/>
        <a:p>
          <a:endParaRPr lang="en-US"/>
        </a:p>
      </dgm:t>
    </dgm:pt>
    <dgm:pt modelId="{558AFFCA-4CAF-4C06-838E-9D16224DEEC3}" type="sibTrans" cxnId="{9ADF0C35-4779-4A1E-B787-784B2AAEAE9D}">
      <dgm:prSet/>
      <dgm:spPr/>
      <dgm:t>
        <a:bodyPr/>
        <a:lstStyle/>
        <a:p>
          <a:endParaRPr lang="en-US" dirty="0"/>
        </a:p>
      </dgm:t>
    </dgm:pt>
    <dgm:pt modelId="{A292D8FE-111E-41CF-907B-9FB7C36C5217}" type="pres">
      <dgm:prSet presAssocID="{A9570CA8-9DB6-4504-9C99-1F157F1230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0A448B-04B6-4AB9-A87F-06D866A82CF3}" type="pres">
      <dgm:prSet presAssocID="{FDB8B3A5-7AE3-42D0-A578-12CF69CEA2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AF23-88F0-4453-9155-112BFEC1CBF1}" type="pres">
      <dgm:prSet presAssocID="{FDB8B3A5-7AE3-42D0-A578-12CF69CEA231}" presName="gear1srcNode" presStyleLbl="node1" presStyleIdx="0" presStyleCnt="3"/>
      <dgm:spPr/>
      <dgm:t>
        <a:bodyPr/>
        <a:lstStyle/>
        <a:p>
          <a:endParaRPr lang="en-US"/>
        </a:p>
      </dgm:t>
    </dgm:pt>
    <dgm:pt modelId="{BB02C7FF-71A7-492D-A278-EFB528CBFB12}" type="pres">
      <dgm:prSet presAssocID="{FDB8B3A5-7AE3-42D0-A578-12CF69CEA231}" presName="gear1dstNode" presStyleLbl="node1" presStyleIdx="0" presStyleCnt="3"/>
      <dgm:spPr/>
      <dgm:t>
        <a:bodyPr/>
        <a:lstStyle/>
        <a:p>
          <a:endParaRPr lang="en-US"/>
        </a:p>
      </dgm:t>
    </dgm:pt>
    <dgm:pt modelId="{BFB9B2A6-91D8-417B-B20C-473001B14CB5}" type="pres">
      <dgm:prSet presAssocID="{272D37A6-A057-4A36-97F6-62C968EA96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C750-EDAA-4E92-BC1F-21B732719FED}" type="pres">
      <dgm:prSet presAssocID="{272D37A6-A057-4A36-97F6-62C968EA9611}" presName="gear2srcNode" presStyleLbl="node1" presStyleIdx="1" presStyleCnt="3"/>
      <dgm:spPr/>
      <dgm:t>
        <a:bodyPr/>
        <a:lstStyle/>
        <a:p>
          <a:endParaRPr lang="en-US"/>
        </a:p>
      </dgm:t>
    </dgm:pt>
    <dgm:pt modelId="{9157C930-4617-4F00-9842-2F1EB0AB46E1}" type="pres">
      <dgm:prSet presAssocID="{272D37A6-A057-4A36-97F6-62C968EA9611}" presName="gear2dstNode" presStyleLbl="node1" presStyleIdx="1" presStyleCnt="3"/>
      <dgm:spPr/>
      <dgm:t>
        <a:bodyPr/>
        <a:lstStyle/>
        <a:p>
          <a:endParaRPr lang="en-US"/>
        </a:p>
      </dgm:t>
    </dgm:pt>
    <dgm:pt modelId="{7F9CA8C2-A4B7-4111-B2CA-F08845199D8E}" type="pres">
      <dgm:prSet presAssocID="{BD7CECFC-1C87-4114-8DE5-D63114DB4CB6}" presName="gear3" presStyleLbl="node1" presStyleIdx="2" presStyleCnt="3"/>
      <dgm:spPr/>
      <dgm:t>
        <a:bodyPr/>
        <a:lstStyle/>
        <a:p>
          <a:endParaRPr lang="en-US"/>
        </a:p>
      </dgm:t>
    </dgm:pt>
    <dgm:pt modelId="{5E26902E-A458-40B1-B536-72B4E705E105}" type="pres">
      <dgm:prSet presAssocID="{BD7CECFC-1C87-4114-8DE5-D63114DB4C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B9C0B-626F-4D63-A91B-AFAA05D009B7}" type="pres">
      <dgm:prSet presAssocID="{BD7CECFC-1C87-4114-8DE5-D63114DB4CB6}" presName="gear3srcNode" presStyleLbl="node1" presStyleIdx="2" presStyleCnt="3"/>
      <dgm:spPr/>
      <dgm:t>
        <a:bodyPr/>
        <a:lstStyle/>
        <a:p>
          <a:endParaRPr lang="en-US"/>
        </a:p>
      </dgm:t>
    </dgm:pt>
    <dgm:pt modelId="{6B77F5EF-82AE-4D37-9286-C4B921731A8E}" type="pres">
      <dgm:prSet presAssocID="{BD7CECFC-1C87-4114-8DE5-D63114DB4CB6}" presName="gear3dstNode" presStyleLbl="node1" presStyleIdx="2" presStyleCnt="3"/>
      <dgm:spPr/>
      <dgm:t>
        <a:bodyPr/>
        <a:lstStyle/>
        <a:p>
          <a:endParaRPr lang="en-US"/>
        </a:p>
      </dgm:t>
    </dgm:pt>
    <dgm:pt modelId="{D060117E-BFAA-4207-BBC0-68339EC51B23}" type="pres">
      <dgm:prSet presAssocID="{8005FE26-C7DE-4DAB-8ADC-40DF38AFE32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0316A42-6256-4E99-90ED-F6A8EB219B35}" type="pres">
      <dgm:prSet presAssocID="{1D535D58-3957-4DD6-AA7F-59F8BF23F37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C8166D9-87DB-40F4-8941-16AE68DF2AB7}" type="pres">
      <dgm:prSet presAssocID="{558AFFCA-4CAF-4C06-838E-9D16224DEEC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626A702-F0C6-4FB7-AFC8-E6DC86D974ED}" type="presOf" srcId="{BD7CECFC-1C87-4114-8DE5-D63114DB4CB6}" destId="{5E26902E-A458-40B1-B536-72B4E705E105}" srcOrd="1" destOrd="0" presId="urn:microsoft.com/office/officeart/2005/8/layout/gear1"/>
    <dgm:cxn modelId="{B122DB02-932D-4D71-A0EE-BA29AF2A5385}" type="presOf" srcId="{FDB8B3A5-7AE3-42D0-A578-12CF69CEA231}" destId="{5AD6AF23-88F0-4453-9155-112BFEC1CBF1}" srcOrd="1" destOrd="0" presId="urn:microsoft.com/office/officeart/2005/8/layout/gear1"/>
    <dgm:cxn modelId="{9E051831-4765-4013-A1E2-DAF3E46F7AEB}" type="presOf" srcId="{8005FE26-C7DE-4DAB-8ADC-40DF38AFE329}" destId="{D060117E-BFAA-4207-BBC0-68339EC51B23}" srcOrd="0" destOrd="0" presId="urn:microsoft.com/office/officeart/2005/8/layout/gear1"/>
    <dgm:cxn modelId="{877E67E5-A29B-4269-AC3D-DB1C5BA76205}" srcId="{A9570CA8-9DB6-4504-9C99-1F157F12307C}" destId="{FDB8B3A5-7AE3-42D0-A578-12CF69CEA231}" srcOrd="0" destOrd="0" parTransId="{F425B68A-25DC-437B-B69C-648378C1B8C4}" sibTransId="{8005FE26-C7DE-4DAB-8ADC-40DF38AFE329}"/>
    <dgm:cxn modelId="{773BC9E3-29B3-4E17-A517-9DB79A2496B9}" type="presOf" srcId="{272D37A6-A057-4A36-97F6-62C968EA9611}" destId="{BFB9B2A6-91D8-417B-B20C-473001B14CB5}" srcOrd="0" destOrd="0" presId="urn:microsoft.com/office/officeart/2005/8/layout/gear1"/>
    <dgm:cxn modelId="{61F3AEA7-F1DA-4FC2-89A1-6BC006F1EEC7}" type="presOf" srcId="{BD7CECFC-1C87-4114-8DE5-D63114DB4CB6}" destId="{E42B9C0B-626F-4D63-A91B-AFAA05D009B7}" srcOrd="2" destOrd="0" presId="urn:microsoft.com/office/officeart/2005/8/layout/gear1"/>
    <dgm:cxn modelId="{A80FFC02-5AE0-47B1-AB04-9D783EAB4AF9}" type="presOf" srcId="{1D535D58-3957-4DD6-AA7F-59F8BF23F375}" destId="{A0316A42-6256-4E99-90ED-F6A8EB219B35}" srcOrd="0" destOrd="0" presId="urn:microsoft.com/office/officeart/2005/8/layout/gear1"/>
    <dgm:cxn modelId="{BBC2C464-69CD-4655-8BDF-82DB65FD5845}" type="presOf" srcId="{FDB8B3A5-7AE3-42D0-A578-12CF69CEA231}" destId="{BB02C7FF-71A7-492D-A278-EFB528CBFB12}" srcOrd="2" destOrd="0" presId="urn:microsoft.com/office/officeart/2005/8/layout/gear1"/>
    <dgm:cxn modelId="{40671BB6-EF8D-48DF-A8EF-0AF965FA33AC}" type="presOf" srcId="{FDB8B3A5-7AE3-42D0-A578-12CF69CEA231}" destId="{E80A448B-04B6-4AB9-A87F-06D866A82CF3}" srcOrd="0" destOrd="0" presId="urn:microsoft.com/office/officeart/2005/8/layout/gear1"/>
    <dgm:cxn modelId="{90821463-3E41-46B3-B160-AF66C75FE77C}" type="presOf" srcId="{A9570CA8-9DB6-4504-9C99-1F157F12307C}" destId="{A292D8FE-111E-41CF-907B-9FB7C36C5217}" srcOrd="0" destOrd="0" presId="urn:microsoft.com/office/officeart/2005/8/layout/gear1"/>
    <dgm:cxn modelId="{FE1B9005-52CF-425B-8DA1-CBFF9206791C}" type="presOf" srcId="{558AFFCA-4CAF-4C06-838E-9D16224DEEC3}" destId="{1C8166D9-87DB-40F4-8941-16AE68DF2AB7}" srcOrd="0" destOrd="0" presId="urn:microsoft.com/office/officeart/2005/8/layout/gear1"/>
    <dgm:cxn modelId="{9ADF0C35-4779-4A1E-B787-784B2AAEAE9D}" srcId="{A9570CA8-9DB6-4504-9C99-1F157F12307C}" destId="{BD7CECFC-1C87-4114-8DE5-D63114DB4CB6}" srcOrd="2" destOrd="0" parTransId="{C49187C9-AA5C-43D1-93B5-F35BB4521E6D}" sibTransId="{558AFFCA-4CAF-4C06-838E-9D16224DEEC3}"/>
    <dgm:cxn modelId="{A0CD83EF-8138-44EE-AD6E-9C4C19C51008}" type="presOf" srcId="{272D37A6-A057-4A36-97F6-62C968EA9611}" destId="{9157C930-4617-4F00-9842-2F1EB0AB46E1}" srcOrd="2" destOrd="0" presId="urn:microsoft.com/office/officeart/2005/8/layout/gear1"/>
    <dgm:cxn modelId="{E8E76EF0-F377-4439-A67B-2AC60B61FD4D}" type="presOf" srcId="{BD7CECFC-1C87-4114-8DE5-D63114DB4CB6}" destId="{6B77F5EF-82AE-4D37-9286-C4B921731A8E}" srcOrd="3" destOrd="0" presId="urn:microsoft.com/office/officeart/2005/8/layout/gear1"/>
    <dgm:cxn modelId="{3A57398A-DBD1-4787-8C79-3BF55D9525AF}" type="presOf" srcId="{272D37A6-A057-4A36-97F6-62C968EA9611}" destId="{8CF6C750-EDAA-4E92-BC1F-21B732719FED}" srcOrd="1" destOrd="0" presId="urn:microsoft.com/office/officeart/2005/8/layout/gear1"/>
    <dgm:cxn modelId="{44291620-0C03-467C-87E0-6A6CB11EDA8B}" type="presOf" srcId="{BD7CECFC-1C87-4114-8DE5-D63114DB4CB6}" destId="{7F9CA8C2-A4B7-4111-B2CA-F08845199D8E}" srcOrd="0" destOrd="0" presId="urn:microsoft.com/office/officeart/2005/8/layout/gear1"/>
    <dgm:cxn modelId="{EF92C021-7675-4B66-9656-3FC72952E336}" srcId="{A9570CA8-9DB6-4504-9C99-1F157F12307C}" destId="{272D37A6-A057-4A36-97F6-62C968EA9611}" srcOrd="1" destOrd="0" parTransId="{42DF3D39-EFCC-4437-BC19-0CDB9FE8F687}" sibTransId="{1D535D58-3957-4DD6-AA7F-59F8BF23F375}"/>
    <dgm:cxn modelId="{3FE8C1F4-CF4C-4A6E-BB2C-7093478A5982}" type="presParOf" srcId="{A292D8FE-111E-41CF-907B-9FB7C36C5217}" destId="{E80A448B-04B6-4AB9-A87F-06D866A82CF3}" srcOrd="0" destOrd="0" presId="urn:microsoft.com/office/officeart/2005/8/layout/gear1"/>
    <dgm:cxn modelId="{1433C044-7832-4D34-9D9C-F8D5A0D11376}" type="presParOf" srcId="{A292D8FE-111E-41CF-907B-9FB7C36C5217}" destId="{5AD6AF23-88F0-4453-9155-112BFEC1CBF1}" srcOrd="1" destOrd="0" presId="urn:microsoft.com/office/officeart/2005/8/layout/gear1"/>
    <dgm:cxn modelId="{9BECEBAE-CD68-4AC5-A1D9-03FCA644E48B}" type="presParOf" srcId="{A292D8FE-111E-41CF-907B-9FB7C36C5217}" destId="{BB02C7FF-71A7-492D-A278-EFB528CBFB12}" srcOrd="2" destOrd="0" presId="urn:microsoft.com/office/officeart/2005/8/layout/gear1"/>
    <dgm:cxn modelId="{422AFC6F-CAA6-4371-B4CB-D6B0B299A713}" type="presParOf" srcId="{A292D8FE-111E-41CF-907B-9FB7C36C5217}" destId="{BFB9B2A6-91D8-417B-B20C-473001B14CB5}" srcOrd="3" destOrd="0" presId="urn:microsoft.com/office/officeart/2005/8/layout/gear1"/>
    <dgm:cxn modelId="{A0F9875E-D5A0-4D69-9397-9FBD27571B81}" type="presParOf" srcId="{A292D8FE-111E-41CF-907B-9FB7C36C5217}" destId="{8CF6C750-EDAA-4E92-BC1F-21B732719FED}" srcOrd="4" destOrd="0" presId="urn:microsoft.com/office/officeart/2005/8/layout/gear1"/>
    <dgm:cxn modelId="{AD74260C-B283-47F3-932B-9F2BFC618754}" type="presParOf" srcId="{A292D8FE-111E-41CF-907B-9FB7C36C5217}" destId="{9157C930-4617-4F00-9842-2F1EB0AB46E1}" srcOrd="5" destOrd="0" presId="urn:microsoft.com/office/officeart/2005/8/layout/gear1"/>
    <dgm:cxn modelId="{49C0E1F1-3DF1-4BCE-A61D-0135275B949E}" type="presParOf" srcId="{A292D8FE-111E-41CF-907B-9FB7C36C5217}" destId="{7F9CA8C2-A4B7-4111-B2CA-F08845199D8E}" srcOrd="6" destOrd="0" presId="urn:microsoft.com/office/officeart/2005/8/layout/gear1"/>
    <dgm:cxn modelId="{AD255D0A-EC9B-43F7-A78C-591ECCD12CAF}" type="presParOf" srcId="{A292D8FE-111E-41CF-907B-9FB7C36C5217}" destId="{5E26902E-A458-40B1-B536-72B4E705E105}" srcOrd="7" destOrd="0" presId="urn:microsoft.com/office/officeart/2005/8/layout/gear1"/>
    <dgm:cxn modelId="{28CF5D09-5FE0-4CD6-B59E-59BD167763FB}" type="presParOf" srcId="{A292D8FE-111E-41CF-907B-9FB7C36C5217}" destId="{E42B9C0B-626F-4D63-A91B-AFAA05D009B7}" srcOrd="8" destOrd="0" presId="urn:microsoft.com/office/officeart/2005/8/layout/gear1"/>
    <dgm:cxn modelId="{06124A8C-4859-4882-ACCD-ACDDDDD4EC40}" type="presParOf" srcId="{A292D8FE-111E-41CF-907B-9FB7C36C5217}" destId="{6B77F5EF-82AE-4D37-9286-C4B921731A8E}" srcOrd="9" destOrd="0" presId="urn:microsoft.com/office/officeart/2005/8/layout/gear1"/>
    <dgm:cxn modelId="{A1C18E8E-CDAC-4157-BBDC-5859D7318C3C}" type="presParOf" srcId="{A292D8FE-111E-41CF-907B-9FB7C36C5217}" destId="{D060117E-BFAA-4207-BBC0-68339EC51B23}" srcOrd="10" destOrd="0" presId="urn:microsoft.com/office/officeart/2005/8/layout/gear1"/>
    <dgm:cxn modelId="{DAC7C013-9AA4-4166-9A7E-E8526EEAE1BF}" type="presParOf" srcId="{A292D8FE-111E-41CF-907B-9FB7C36C5217}" destId="{A0316A42-6256-4E99-90ED-F6A8EB219B35}" srcOrd="11" destOrd="0" presId="urn:microsoft.com/office/officeart/2005/8/layout/gear1"/>
    <dgm:cxn modelId="{4D057328-34B2-4289-90CD-CEEC7FE1EA04}" type="presParOf" srcId="{A292D8FE-111E-41CF-907B-9FB7C36C5217}" destId="{1C8166D9-87DB-40F4-8941-16AE68DF2AB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448B-04B6-4AB9-A87F-06D866A82CF3}">
      <dsp:nvSpPr>
        <dsp:cNvPr id="0" name=""/>
        <dsp:cNvSpPr/>
      </dsp:nvSpPr>
      <dsp:spPr>
        <a:xfrm>
          <a:off x="4297680" y="2125979"/>
          <a:ext cx="2598419" cy="2598419"/>
        </a:xfrm>
        <a:prstGeom prst="gear9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Multicore</a:t>
          </a:r>
          <a:endParaRPr lang="en-US" sz="2800" b="1" kern="1200" dirty="0"/>
        </a:p>
      </dsp:txBody>
      <dsp:txXfrm>
        <a:off x="4820078" y="2734646"/>
        <a:ext cx="1553623" cy="1335641"/>
      </dsp:txXfrm>
    </dsp:sp>
    <dsp:sp modelId="{BFB9B2A6-91D8-417B-B20C-473001B14CB5}">
      <dsp:nvSpPr>
        <dsp:cNvPr id="0" name=""/>
        <dsp:cNvSpPr/>
      </dsp:nvSpPr>
      <dsp:spPr>
        <a:xfrm>
          <a:off x="2785872" y="1511808"/>
          <a:ext cx="1889760" cy="1889760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Clouds</a:t>
          </a:r>
          <a:endParaRPr lang="en-US" sz="2400" b="1" kern="1200" dirty="0"/>
        </a:p>
      </dsp:txBody>
      <dsp:txXfrm>
        <a:off x="3261625" y="1990436"/>
        <a:ext cx="938254" cy="932504"/>
      </dsp:txXfrm>
    </dsp:sp>
    <dsp:sp modelId="{7F9CA8C2-A4B7-4111-B2CA-F08845199D8E}">
      <dsp:nvSpPr>
        <dsp:cNvPr id="0" name=""/>
        <dsp:cNvSpPr/>
      </dsp:nvSpPr>
      <dsp:spPr>
        <a:xfrm rot="20700000">
          <a:off x="3844330" y="208066"/>
          <a:ext cx="1851579" cy="1851579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 rot="-20700000">
        <a:off x="4250436" y="614172"/>
        <a:ext cx="1039368" cy="1039368"/>
      </dsp:txXfrm>
    </dsp:sp>
    <dsp:sp modelId="{D060117E-BFAA-4207-BBC0-68339EC51B23}">
      <dsp:nvSpPr>
        <dsp:cNvPr id="0" name=""/>
        <dsp:cNvSpPr/>
      </dsp:nvSpPr>
      <dsp:spPr>
        <a:xfrm>
          <a:off x="4103739" y="1730542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6A42-6256-4E99-90ED-F6A8EB219B35}">
      <dsp:nvSpPr>
        <dsp:cNvPr id="0" name=""/>
        <dsp:cNvSpPr/>
      </dsp:nvSpPr>
      <dsp:spPr>
        <a:xfrm>
          <a:off x="2451199" y="1091400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166D9-87DB-40F4-8941-16AE68DF2AB7}">
      <dsp:nvSpPr>
        <dsp:cNvPr id="0" name=""/>
        <dsp:cNvSpPr/>
      </dsp:nvSpPr>
      <dsp:spPr>
        <a:xfrm>
          <a:off x="3416041" y="-199773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DA0D-84F4-4A7E-9DE3-E47AFB53CB12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32AEE-8600-4898-B84F-E4362D57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01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04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04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08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09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12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14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15" algn="l" defTabSz="913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98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7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6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94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 type study using 76800 data points, 32 instances,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144384 x144384 distance matrix in 64 Azure small instances, 10 iterations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14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6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88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88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1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36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13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38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0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5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9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639"/>
            <a:ext cx="4533900" cy="3425402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722"/>
            <a:ext cx="5029200" cy="41146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C14D40-0F35-42CB-B403-98DB38AC940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http://dss-vm.ncsa.illinois.edu/summerschool2010/bigdata/DistributedData.mov</a:t>
            </a:r>
          </a:p>
          <a:p>
            <a:r>
              <a:rPr lang="en-US" dirty="0" smtClean="0"/>
              <a:t>http://groups.google.com/group/vscse-big-data-for-science-2010/web/course-presentations?hl=en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3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4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2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2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83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523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18891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47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230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52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613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4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927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856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650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011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422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2784013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040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964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41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10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273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503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672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15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718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070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02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96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558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75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53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79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56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5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56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842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426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386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624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60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7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0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05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52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910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42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67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54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203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572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072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3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08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40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846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84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80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134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275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262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122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995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4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0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3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72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3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8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97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40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93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26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5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6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3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35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23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45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9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10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8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35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65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60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1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63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41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8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9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28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87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40380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11/15/2011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36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476" tIns="45672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6701" indent="0" algn="ctr">
              <a:buNone/>
            </a:lvl2pPr>
            <a:lvl3pPr marL="913404" indent="0" algn="ctr">
              <a:buNone/>
            </a:lvl3pPr>
            <a:lvl4pPr marL="1370104" indent="0" algn="ctr">
              <a:buNone/>
            </a:lvl4pPr>
            <a:lvl5pPr marL="1826808" indent="0" algn="ctr">
              <a:buNone/>
            </a:lvl5pPr>
            <a:lvl6pPr marL="2283509" indent="0" algn="ctr">
              <a:buNone/>
            </a:lvl6pPr>
            <a:lvl7pPr marL="2740212" indent="0" algn="ctr">
              <a:buNone/>
            </a:lvl7pPr>
            <a:lvl8pPr marL="3196914" indent="0" algn="ctr">
              <a:buNone/>
            </a:lvl8pPr>
            <a:lvl9pPr marL="365361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2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11/15/2011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1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7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0" tIns="45672" rIns="91340" bIns="45672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07" tIns="45672" bIns="0" anchor="t"/>
          <a:lstStyle>
            <a:lvl1pPr marL="548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3940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52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0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07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09750"/>
            <a:ext cx="4041775" cy="639762"/>
          </a:xfrm>
        </p:spPr>
        <p:txBody>
          <a:bodyPr anchor="ctr"/>
          <a:lstStyle>
            <a:lvl1pPr marL="7307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76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02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0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01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4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5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0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4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56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68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9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279474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09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498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08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0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99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59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9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51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9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28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18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11/15/2011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811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11/15/2011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83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99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52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699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38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60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61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98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74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7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129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67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2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586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326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4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65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40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0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11/15/2011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385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73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2882792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36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0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822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155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81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8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7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8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7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6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7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5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lIns="91340" tIns="45672" rIns="91340" bIns="45672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 lIns="91340" tIns="45672" rIns="91340" bIns="4567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lIns="91340" tIns="45672" rIns="91340" bIns="45672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11/15/2011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lIns="91340" tIns="45672" rIns="91340" bIns="45672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lIns="91340" tIns="45672" rIns="91340" bIns="45672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032" indent="-342528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856" indent="-28543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10" indent="-228352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96" indent="-228352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79714" indent="-21008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064" indent="-21008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880" indent="-1826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1695" indent="-1826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3509" indent="-1826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7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3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 defTabSz="914400"/>
              <a:t>11/15/2011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4EFFF6C-AE4E-4FE6-A064-67A5E3D5DC7A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5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1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http://salsahpc.indiana.edu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8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29.wmf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7" Type="http://schemas.openxmlformats.org/officeDocument/2006/relationships/image" Target="../media/image63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erativemapreduce.org/" TargetMode="External"/><Relationship Id="rId13" Type="http://schemas.openxmlformats.org/officeDocument/2006/relationships/image" Target="../media/image70.png"/><Relationship Id="rId3" Type="http://schemas.openxmlformats.org/officeDocument/2006/relationships/hyperlink" Target="http://salsahpc.indiana.edu/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salsahpc.indiana.edu/plotviz/index.html" TargetMode="External"/><Relationship Id="rId11" Type="http://schemas.openxmlformats.org/officeDocument/2006/relationships/image" Target="../media/image68.gif"/><Relationship Id="rId5" Type="http://schemas.openxmlformats.org/officeDocument/2006/relationships/image" Target="../media/image8.pn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hyperlink" Target="http://salsahpc.indiana.edu/twister4azure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041991" y="3109908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Iterative </a:t>
            </a:r>
            <a:r>
              <a:rPr lang="en-US" b="1" dirty="0" err="1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MapReduce</a:t>
            </a: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nabling HPC-Cloud Interoperability</a:t>
            </a:r>
            <a:endParaRPr lang="en-US" b="1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FF"/>
                  </a:gs>
                  <a:gs pos="42000">
                    <a:srgbClr val="00B0F0"/>
                  </a:gs>
                  <a:gs pos="68738">
                    <a:srgbClr val="0000FF"/>
                  </a:gs>
                  <a:gs pos="18732">
                    <a:srgbClr val="0070C0"/>
                  </a:gs>
                  <a:gs pos="100000">
                    <a:srgbClr val="0000FF"/>
                  </a:gs>
                </a:gsLst>
                <a:lin ang="5400000" scaled="1"/>
                <a:tileRect/>
              </a:gra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4636534"/>
            <a:ext cx="4572000" cy="1631119"/>
          </a:xfrm>
          <a:prstGeom prst="rect">
            <a:avLst/>
          </a:prstGeom>
        </p:spPr>
        <p:txBody>
          <a:bodyPr lIns="91340" tIns="45672" rIns="91340" bIns="45672">
            <a:spAutoFit/>
          </a:bodyPr>
          <a:lstStyle/>
          <a:p>
            <a:pPr marL="342511" indent="-342511" algn="ctr" defTabSz="913358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</a:p>
          <a:p>
            <a:pPr marL="342511" indent="-342511" algn="ctr" defTabSz="913358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5"/>
              </a:rPr>
              <a:t>http://salsahpc.indiana.edu</a:t>
            </a:r>
            <a:endParaRPr lang="en-US" sz="20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511" indent="-342511" algn="ctr" defTabSz="913358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511" indent="-342511" algn="ctr" defTabSz="913358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</a:t>
            </a:r>
          </a:p>
        </p:txBody>
      </p:sp>
      <p:pic>
        <p:nvPicPr>
          <p:cNvPr id="12" name="Picture 2" descr="F:\Docs\Dropbox\poster\plotviz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25905" b="36427"/>
          <a:stretch/>
        </p:blipFill>
        <p:spPr bwMode="auto">
          <a:xfrm>
            <a:off x="5837541" y="3109906"/>
            <a:ext cx="2087263" cy="6238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09907"/>
            <a:ext cx="1954730" cy="62389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1991" y="2339459"/>
            <a:ext cx="732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Workshop on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Petascale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Data Analytics: Challenges,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Opportunities, SC11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1"/>
    </mc:Choice>
    <mc:Fallback xmlns="">
      <p:transition spd="slow" advTm="60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62940" y="617220"/>
            <a:ext cx="7600950" cy="906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Twister v0.9</a:t>
            </a:r>
            <a:b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551814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 smtClean="0">
                <a:solidFill>
                  <a:prstClr val="black"/>
                </a:solidFill>
                <a:latin typeface="Book Antiqua" pitchFamily="18" charset="0"/>
              </a:rPr>
              <a:t>Distinction </a:t>
            </a: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on static and variable data</a:t>
            </a:r>
          </a:p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 Configurable long running (cacheable) map/reduce tasks</a:t>
            </a:r>
          </a:p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 Pub/sub messaging based communication/data transfers</a:t>
            </a:r>
          </a:p>
          <a:p>
            <a:pPr marL="457200" lvl="1" indent="-342900" defTabSz="9144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solidFill>
                  <a:prstClr val="black"/>
                </a:solidFill>
                <a:latin typeface="Book Antiqua" pitchFamily="18" charset="0"/>
              </a:rPr>
              <a:t>Broker Network for facilitating communication</a:t>
            </a:r>
          </a:p>
        </p:txBody>
      </p:sp>
      <p:pic>
        <p:nvPicPr>
          <p:cNvPr id="6" name="Picture 2" descr="D:\Documents\Dropbox\poster\twi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67289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53515" y="1548809"/>
            <a:ext cx="6019800" cy="108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3" lvl="1" indent="0"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New Infrastructure for Iterative MapReduce Programming</a:t>
            </a:r>
          </a:p>
        </p:txBody>
      </p:sp>
    </p:spTree>
    <p:extLst>
      <p:ext uri="{BB962C8B-B14F-4D97-AF65-F5344CB8AC3E}">
        <p14:creationId xmlns:p14="http://schemas.microsoft.com/office/powerpoint/2010/main" val="40361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5"/>
    </mc:Choice>
    <mc:Fallback xmlns="">
      <p:transition spd="slow" advTm="624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4"/>
          <p:cNvGrpSpPr/>
          <p:nvPr/>
        </p:nvGrpSpPr>
        <p:grpSpPr>
          <a:xfrm>
            <a:off x="457200" y="685800"/>
            <a:ext cx="8153400" cy="5791200"/>
            <a:chOff x="304800" y="685800"/>
            <a:chExt cx="8153400" cy="579120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838200" y="762000"/>
              <a:ext cx="7620000" cy="1600200"/>
            </a:xfrm>
            <a:prstGeom prst="roundRect">
              <a:avLst>
                <a:gd name="adj" fmla="val 1120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configureMaps(..)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3352800" y="1143000"/>
              <a:ext cx="538914" cy="183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990600" y="1600200"/>
              <a:ext cx="25146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configureReduce(..)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  <a:stCxn id="1031" idx="3"/>
            </p:cNvCxnSpPr>
            <p:nvPr/>
          </p:nvCxnSpPr>
          <p:spPr bwMode="auto">
            <a:xfrm flipV="1">
              <a:off x="3505200" y="1600201"/>
              <a:ext cx="382203" cy="152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38200" y="2895600"/>
              <a:ext cx="7620000" cy="2209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565107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6179469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22666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6839100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834564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95400" y="3048009"/>
              <a:ext cx="2590383" cy="304513"/>
              <a:chOff x="1453" y="5453"/>
              <a:chExt cx="3605" cy="353"/>
            </a:xfrm>
          </p:grpSpPr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3075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>
                    <a:solidFill>
                      <a:prstClr val="black"/>
                    </a:solidFill>
                    <a:latin typeface="Candara" pitchFamily="34" charset="0"/>
                    <a:cs typeface="Arial" pitchFamily="34" charset="0"/>
                  </a:rPr>
                  <a:t>runMapReduce(..)</a:t>
                </a:r>
                <a:endParaRPr lang="en-US" sz="1600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endParaRPr>
              </a:p>
            </p:txBody>
          </p:sp>
          <p:cxnSp>
            <p:nvCxnSpPr>
              <p:cNvPr id="1041" name="AutoShape 17"/>
              <p:cNvCxnSpPr>
                <a:cxnSpLocks noChangeShapeType="1"/>
                <a:stCxn id="1040" idx="3"/>
              </p:cNvCxnSpPr>
              <p:nvPr/>
            </p:nvCxnSpPr>
            <p:spPr bwMode="auto">
              <a:xfrm>
                <a:off x="4528" y="5630"/>
                <a:ext cx="530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7162449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648772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5683668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6315276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6951195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6584733" y="35958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H="1">
              <a:off x="6951195" y="35958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5338763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5953125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6584733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7278855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while(</a:t>
              </a:r>
              <a:r>
                <a:rPr lang="en-US" sz="1600" b="1" dirty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rPr>
                <a:t>condition</a:t>
              </a: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){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2978317" y="4706002"/>
              <a:ext cx="269457" cy="2802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>
              <a:off x="3118435" y="4544327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>
              <a:off x="3118435" y="4544327"/>
              <a:ext cx="3832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1066800" y="5715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} //end while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68" name="Text Box 44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22860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rPr>
                <a:t>updateCondition()</a:t>
              </a:r>
              <a:endParaRPr lang="en-US" sz="1600" dirty="0">
                <a:solidFill>
                  <a:srgbClr val="7E110D"/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4572000" y="838200"/>
              <a:ext cx="1353753" cy="1293395"/>
              <a:chOff x="4782" y="2508"/>
              <a:chExt cx="1884" cy="1800"/>
            </a:xfrm>
          </p:grpSpPr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4782" y="2508"/>
                <a:ext cx="1884" cy="1800"/>
                <a:chOff x="8145" y="2478"/>
                <a:chExt cx="1884" cy="1800"/>
              </a:xfrm>
            </p:grpSpPr>
            <p:sp>
              <p:nvSpPr>
                <p:cNvPr id="1071" name="AutoShape 47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2" name="Oval 48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3" name="Oval 49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5" name="AutoShape 51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6" name="Oval 52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78" name="Oval 54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cxnSp>
              <p:nvCxnSpPr>
                <p:cNvPr id="1079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0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1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82" name="AutoShape 58"/>
              <p:cNvCxnSpPr>
                <a:cxnSpLocks noChangeShapeType="1"/>
              </p:cNvCxnSpPr>
              <p:nvPr/>
            </p:nvCxnSpPr>
            <p:spPr bwMode="auto">
              <a:xfrm>
                <a:off x="5661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6400800" y="838200"/>
              <a:ext cx="1353753" cy="1293395"/>
              <a:chOff x="7005" y="2508"/>
              <a:chExt cx="1884" cy="1800"/>
            </a:xfrm>
          </p:grpSpPr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7005" y="2508"/>
                <a:ext cx="1884" cy="1800"/>
                <a:chOff x="8145" y="2478"/>
                <a:chExt cx="1884" cy="1800"/>
              </a:xfrm>
            </p:grpSpPr>
            <p:sp>
              <p:nvSpPr>
                <p:cNvPr id="1085" name="AutoShape 61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6" name="Oval 62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8" name="Oval 64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89" name="AutoShape 65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91" name="Oval 67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92" name="Oval 68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cxnSp>
              <p:nvCxnSpPr>
                <p:cNvPr id="1093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4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5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96" name="AutoShape 72"/>
              <p:cNvCxnSpPr>
                <a:cxnSpLocks noChangeShapeType="1"/>
              </p:cNvCxnSpPr>
              <p:nvPr/>
            </p:nvCxnSpPr>
            <p:spPr bwMode="auto">
              <a:xfrm>
                <a:off x="7905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cxnSp>
          <p:nvCxnSpPr>
            <p:cNvPr id="1097" name="AutoShape 73"/>
            <p:cNvCxnSpPr>
              <a:cxnSpLocks noChangeShapeType="1"/>
            </p:cNvCxnSpPr>
            <p:nvPr/>
          </p:nvCxnSpPr>
          <p:spPr bwMode="auto">
            <a:xfrm>
              <a:off x="5683668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8" name="AutoShape 74"/>
            <p:cNvCxnSpPr>
              <a:cxnSpLocks noChangeShapeType="1"/>
            </p:cNvCxnSpPr>
            <p:nvPr/>
          </p:nvCxnSpPr>
          <p:spPr bwMode="auto">
            <a:xfrm>
              <a:off x="6300186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9" name="AutoShape 75"/>
            <p:cNvCxnSpPr>
              <a:cxnSpLocks noChangeShapeType="1"/>
            </p:cNvCxnSpPr>
            <p:nvPr/>
          </p:nvCxnSpPr>
          <p:spPr bwMode="auto">
            <a:xfrm>
              <a:off x="6951195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00" name="Arc 76"/>
            <p:cNvSpPr>
              <a:spLocks/>
            </p:cNvSpPr>
            <p:nvPr/>
          </p:nvSpPr>
          <p:spPr bwMode="auto">
            <a:xfrm flipH="1" flipV="1">
              <a:off x="457199" y="2438399"/>
              <a:ext cx="435443" cy="3581400"/>
            </a:xfrm>
            <a:custGeom>
              <a:avLst/>
              <a:gdLst>
                <a:gd name="G0" fmla="+- 8892 0 0"/>
                <a:gd name="G1" fmla="+- 21600 0 0"/>
                <a:gd name="G2" fmla="+- 21600 0 0"/>
                <a:gd name="T0" fmla="*/ 0 w 30492"/>
                <a:gd name="T1" fmla="*/ 1915 h 43200"/>
                <a:gd name="T2" fmla="*/ 590 w 30492"/>
                <a:gd name="T3" fmla="*/ 41541 h 43200"/>
                <a:gd name="T4" fmla="*/ 8892 w 304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92" h="43200" fill="none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</a:path>
                <a:path w="30492" h="43200" stroke="0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  <a:lnTo>
                    <a:pt x="889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101" name="Text Box 77"/>
            <p:cNvSpPr txBox="1">
              <a:spLocks noChangeArrowheads="1"/>
            </p:cNvSpPr>
            <p:nvPr/>
          </p:nvSpPr>
          <p:spPr bwMode="auto">
            <a:xfrm>
              <a:off x="1066800" y="6096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close()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04800" y="685800"/>
              <a:ext cx="3429000" cy="57912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104" name="Text Box 80"/>
            <p:cNvSpPr txBox="1">
              <a:spLocks noChangeArrowheads="1"/>
            </p:cNvSpPr>
            <p:nvPr/>
          </p:nvSpPr>
          <p:spPr bwMode="auto">
            <a:xfrm>
              <a:off x="1828800" y="4419600"/>
              <a:ext cx="1713748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Combine() </a:t>
              </a:r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operation</a:t>
              </a:r>
            </a:p>
          </p:txBody>
        </p:sp>
        <p:sp>
          <p:nvSpPr>
            <p:cNvPr id="1105" name="Text Box 81"/>
            <p:cNvSpPr txBox="1">
              <a:spLocks noChangeArrowheads="1"/>
            </p:cNvSpPr>
            <p:nvPr/>
          </p:nvSpPr>
          <p:spPr bwMode="auto">
            <a:xfrm>
              <a:off x="7056822" y="4026969"/>
              <a:ext cx="1096578" cy="39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Reduce()</a:t>
              </a:r>
            </a:p>
          </p:txBody>
        </p:sp>
        <p:sp>
          <p:nvSpPr>
            <p:cNvPr id="1106" name="Text Box 82"/>
            <p:cNvSpPr txBox="1">
              <a:spLocks noChangeArrowheads="1"/>
            </p:cNvSpPr>
            <p:nvPr/>
          </p:nvSpPr>
          <p:spPr bwMode="auto">
            <a:xfrm>
              <a:off x="7237897" y="3541946"/>
              <a:ext cx="763103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Map()</a:t>
              </a: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600" y="762000"/>
              <a:ext cx="1752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Worker Nodes</a:t>
              </a:r>
            </a:p>
          </p:txBody>
        </p:sp>
        <p:sp>
          <p:nvSpPr>
            <p:cNvPr id="1108" name="Text Box 84"/>
            <p:cNvSpPr txBox="1">
              <a:spLocks noChangeArrowheads="1"/>
            </p:cNvSpPr>
            <p:nvPr/>
          </p:nvSpPr>
          <p:spPr bwMode="auto">
            <a:xfrm>
              <a:off x="4419600" y="4495800"/>
              <a:ext cx="3886200" cy="74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Communications/data transfers via the pub-sub broker network &amp; direct TCP</a:t>
              </a:r>
              <a:endPara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109" name="AutoShape 85"/>
            <p:cNvCxnSpPr>
              <a:cxnSpLocks noChangeShapeType="1"/>
            </p:cNvCxnSpPr>
            <p:nvPr/>
          </p:nvCxnSpPr>
          <p:spPr bwMode="auto">
            <a:xfrm>
              <a:off x="6096000" y="1600200"/>
              <a:ext cx="135806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304800" y="3810000"/>
              <a:ext cx="1371600" cy="533400"/>
              <a:chOff x="2264" y="5748"/>
              <a:chExt cx="1410" cy="540"/>
            </a:xfrm>
          </p:grpSpPr>
          <p:sp>
            <p:nvSpPr>
              <p:cNvPr id="1111" name="Oval 87"/>
              <p:cNvSpPr>
                <a:spLocks noChangeArrowheads="1"/>
              </p:cNvSpPr>
              <p:nvPr/>
            </p:nvSpPr>
            <p:spPr bwMode="auto">
              <a:xfrm>
                <a:off x="2264" y="5748"/>
                <a:ext cx="1366" cy="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1112" name="Text Box 88"/>
              <p:cNvSpPr txBox="1">
                <a:spLocks noChangeArrowheads="1"/>
              </p:cNvSpPr>
              <p:nvPr/>
            </p:nvSpPr>
            <p:spPr bwMode="auto">
              <a:xfrm>
                <a:off x="2264" y="5825"/>
                <a:ext cx="141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rgbClr val="C00000"/>
                    </a:solidFill>
                    <a:latin typeface="Candara" pitchFamily="34" charset="0"/>
                    <a:cs typeface="Arial" pitchFamily="34" charset="0"/>
                  </a:rPr>
                  <a:t>  </a:t>
                </a:r>
                <a:r>
                  <a:rPr lang="en-US" altLang="zh-CN" b="1" dirty="0">
                    <a:solidFill>
                      <a:srgbClr val="7E110D"/>
                    </a:solidFill>
                    <a:latin typeface="Candara" pitchFamily="34" charset="0"/>
                    <a:cs typeface="Arial" pitchFamily="34" charset="0"/>
                  </a:rPr>
                  <a:t>Iterations</a:t>
                </a:r>
                <a:endParaRPr lang="en-US" b="1" dirty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13" name="Text Box 89"/>
            <p:cNvSpPr txBox="1">
              <a:spLocks noChangeArrowheads="1"/>
            </p:cNvSpPr>
            <p:nvPr/>
          </p:nvSpPr>
          <p:spPr bwMode="auto">
            <a:xfrm>
              <a:off x="1828800" y="3352800"/>
              <a:ext cx="3429000" cy="54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May send &lt;Key,Value&gt; pairs directly</a:t>
              </a:r>
            </a:p>
          </p:txBody>
        </p:sp>
      </p:grpSp>
      <p:sp>
        <p:nvSpPr>
          <p:cNvPr id="94" name="Text Box 83"/>
          <p:cNvSpPr txBox="1">
            <a:spLocks noChangeArrowheads="1"/>
          </p:cNvSpPr>
          <p:nvPr/>
        </p:nvSpPr>
        <p:spPr bwMode="auto">
          <a:xfrm>
            <a:off x="7696200" y="12954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Local Disk</a:t>
            </a:r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5715000" y="2362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Cacheable map/reduce tasks</a:t>
            </a:r>
          </a:p>
        </p:txBody>
      </p:sp>
      <p:cxnSp>
        <p:nvCxnSpPr>
          <p:cNvPr id="96" name="Straight Arrow Connector 95"/>
          <p:cNvCxnSpPr>
            <a:endCxn id="1074" idx="4"/>
          </p:cNvCxnSpPr>
          <p:nvPr/>
        </p:nvCxnSpPr>
        <p:spPr>
          <a:xfrm rot="10800000">
            <a:off x="5182478" y="1959144"/>
            <a:ext cx="1142122" cy="47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324600" y="19812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3246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>
            <a:off x="57912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038183" y="5239503"/>
            <a:ext cx="4648617" cy="12374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Main program may contain many MapReduce invocations or iterative MapReduce invocations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664" y="749075"/>
            <a:ext cx="3135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Main program’s process space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00" y="762000"/>
            <a:ext cx="7467600" cy="5596354"/>
            <a:chOff x="914400" y="762000"/>
            <a:chExt cx="7467600" cy="5596354"/>
          </a:xfrm>
        </p:grpSpPr>
        <p:sp>
          <p:nvSpPr>
            <p:cNvPr id="60" name="Rounded Rectangle 59"/>
            <p:cNvSpPr/>
            <p:nvPr/>
          </p:nvSpPr>
          <p:spPr>
            <a:xfrm>
              <a:off x="9144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6388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295400" y="5181600"/>
              <a:ext cx="6629400" cy="838200"/>
            </a:xfrm>
            <a:prstGeom prst="rect">
              <a:avLst/>
            </a:prstGeom>
            <a:solidFill>
              <a:srgbClr val="E6F1F2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24600" y="6019800"/>
              <a:ext cx="13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Worker Node</a:t>
              </a:r>
            </a:p>
          </p:txBody>
        </p:sp>
        <p:grpSp>
          <p:nvGrpSpPr>
            <p:cNvPr id="4" name="Group 63"/>
            <p:cNvGrpSpPr/>
            <p:nvPr/>
          </p:nvGrpSpPr>
          <p:grpSpPr>
            <a:xfrm>
              <a:off x="6248400" y="5334000"/>
              <a:ext cx="1447800" cy="533400"/>
              <a:chOff x="990600" y="4876800"/>
              <a:chExt cx="1447800" cy="533400"/>
            </a:xfrm>
          </p:grpSpPr>
          <p:sp>
            <p:nvSpPr>
              <p:cNvPr id="91" name="Flowchart: Magnetic Disk 90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219200" y="5029200"/>
                <a:ext cx="105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>
                    <a:solidFill>
                      <a:prstClr val="black"/>
                    </a:solidFill>
                    <a:latin typeface="Candara" pitchFamily="34" charset="0"/>
                  </a:rPr>
                  <a:t>Local Disk</a:t>
                </a:r>
              </a:p>
            </p:txBody>
          </p:sp>
        </p:grpSp>
        <p:grpSp>
          <p:nvGrpSpPr>
            <p:cNvPr id="9" name="Group 72"/>
            <p:cNvGrpSpPr/>
            <p:nvPr/>
          </p:nvGrpSpPr>
          <p:grpSpPr>
            <a:xfrm>
              <a:off x="5867400" y="4191000"/>
              <a:ext cx="2286000" cy="762000"/>
              <a:chOff x="762000" y="4038600"/>
              <a:chExt cx="2286000" cy="7620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52600" y="4038600"/>
                <a:ext cx="1262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>
                    <a:solidFill>
                      <a:prstClr val="black"/>
                    </a:solidFill>
                    <a:latin typeface="Candara" pitchFamily="34" charset="0"/>
                  </a:rPr>
                  <a:t>Worker Pool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57912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43600" y="2667000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Twister Daemon</a:t>
              </a:r>
            </a:p>
          </p:txBody>
        </p:sp>
        <p:grpSp>
          <p:nvGrpSpPr>
            <p:cNvPr id="12" name="Group 51"/>
            <p:cNvGrpSpPr/>
            <p:nvPr/>
          </p:nvGrpSpPr>
          <p:grpSpPr>
            <a:xfrm>
              <a:off x="990600" y="762000"/>
              <a:ext cx="1905000" cy="1600200"/>
              <a:chOff x="609600" y="914400"/>
              <a:chExt cx="1905000" cy="16002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09600" y="1219200"/>
                <a:ext cx="1905000" cy="1295400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200" y="1371600"/>
                <a:ext cx="14478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4400" y="914400"/>
                <a:ext cx="1314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>
                    <a:solidFill>
                      <a:prstClr val="black"/>
                    </a:solidFill>
                    <a:latin typeface="Candara" pitchFamily="34" charset="0"/>
                  </a:rPr>
                  <a:t>Master Node</a:t>
                </a:r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1066800" y="1447800"/>
                <a:ext cx="1019175" cy="609600"/>
                <a:chOff x="990600" y="1447800"/>
                <a:chExt cx="1019175" cy="6096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1447800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51443" y="1447800"/>
                  <a:ext cx="86594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/>
                  <a:r>
                    <a:rPr lang="en-US" sz="1600" dirty="0">
                      <a:solidFill>
                        <a:prstClr val="black"/>
                      </a:solidFill>
                      <a:latin typeface="Candara" pitchFamily="34" charset="0"/>
                    </a:rPr>
                    <a:t>Twister </a:t>
                  </a:r>
                </a:p>
                <a:p>
                  <a:pPr algn="ctr" defTabSz="914400"/>
                  <a:r>
                    <a:rPr lang="en-US" sz="1600" dirty="0">
                      <a:solidFill>
                        <a:prstClr val="black"/>
                      </a:solidFill>
                      <a:latin typeface="Candara" pitchFamily="34" charset="0"/>
                    </a:rPr>
                    <a:t>Driver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838200" y="2057400"/>
                <a:ext cx="14141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>
                    <a:solidFill>
                      <a:prstClr val="black"/>
                    </a:solidFill>
                    <a:latin typeface="Candara" pitchFamily="34" charset="0"/>
                  </a:rPr>
                  <a:t>Main Program</a:t>
                </a:r>
              </a:p>
            </p:txBody>
          </p:sp>
        </p:grpSp>
        <p:grpSp>
          <p:nvGrpSpPr>
            <p:cNvPr id="16" name="Group 50"/>
            <p:cNvGrpSpPr/>
            <p:nvPr/>
          </p:nvGrpSpPr>
          <p:grpSpPr>
            <a:xfrm>
              <a:off x="3352800" y="914400"/>
              <a:ext cx="4490794" cy="1371600"/>
              <a:chOff x="4038600" y="1066800"/>
              <a:chExt cx="4490794" cy="1371600"/>
            </a:xfrm>
          </p:grpSpPr>
          <p:grpSp>
            <p:nvGrpSpPr>
              <p:cNvPr id="17" name="Group 48"/>
              <p:cNvGrpSpPr/>
              <p:nvPr/>
            </p:nvGrpSpPr>
            <p:grpSpPr>
              <a:xfrm>
                <a:off x="4038600" y="1066800"/>
                <a:ext cx="2743200" cy="1371600"/>
                <a:chOff x="4038600" y="1219200"/>
                <a:chExt cx="2590800" cy="1295400"/>
              </a:xfrm>
            </p:grpSpPr>
            <p:sp>
              <p:nvSpPr>
                <p:cNvPr id="48" name="Cloud 47"/>
                <p:cNvSpPr/>
                <p:nvPr/>
              </p:nvSpPr>
              <p:spPr>
                <a:xfrm>
                  <a:off x="4038600" y="1219200"/>
                  <a:ext cx="2590800" cy="1295400"/>
                </a:xfrm>
                <a:prstGeom prst="clou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grpSp>
              <p:nvGrpSpPr>
                <p:cNvPr id="20" name="Group 14"/>
                <p:cNvGrpSpPr/>
                <p:nvPr/>
              </p:nvGrpSpPr>
              <p:grpSpPr>
                <a:xfrm>
                  <a:off x="4724400" y="13716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13" name="Hexagon 12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23" name="Group 16"/>
                <p:cNvGrpSpPr/>
                <p:nvPr/>
              </p:nvGrpSpPr>
              <p:grpSpPr>
                <a:xfrm>
                  <a:off x="5334000" y="1866900"/>
                  <a:ext cx="304800" cy="319745"/>
                  <a:chOff x="4572000" y="1409700"/>
                  <a:chExt cx="304800" cy="319745"/>
                </a:xfrm>
              </p:grpSpPr>
              <p:sp>
                <p:nvSpPr>
                  <p:cNvPr id="18" name="Hexagon 17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572000" y="14097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26" name="Group 19"/>
                <p:cNvGrpSpPr/>
                <p:nvPr/>
              </p:nvGrpSpPr>
              <p:grpSpPr>
                <a:xfrm>
                  <a:off x="6019800" y="16764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21" name="Hexagon 20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28" name="Group 22"/>
                <p:cNvGrpSpPr/>
                <p:nvPr/>
              </p:nvGrpSpPr>
              <p:grpSpPr>
                <a:xfrm>
                  <a:off x="4495800" y="19050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24" name="Hexagon 23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dirty="0">
                      <a:solidFill>
                        <a:prstClr val="black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600" dirty="0">
                        <a:solidFill>
                          <a:prstClr val="black"/>
                        </a:solidFill>
                        <a:latin typeface="Candara" pitchFamily="34" charset="0"/>
                      </a:rPr>
                      <a:t>B</a:t>
                    </a:r>
                  </a:p>
                </p:txBody>
              </p:sp>
            </p:grp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4974167" y="1651000"/>
                  <a:ext cx="431800" cy="287867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19" idx="1"/>
                </p:cNvCxnSpPr>
                <p:nvPr/>
              </p:nvCxnSpPr>
              <p:spPr>
                <a:xfrm rot="10800000" flipV="1">
                  <a:off x="4758267" y="2026773"/>
                  <a:ext cx="575733" cy="119582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14" idx="3"/>
                  <a:endCxn id="22" idx="1"/>
                </p:cNvCxnSpPr>
                <p:nvPr/>
              </p:nvCxnSpPr>
              <p:spPr>
                <a:xfrm>
                  <a:off x="5012353" y="1531473"/>
                  <a:ext cx="1007446" cy="3048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19" idx="3"/>
                  <a:endCxn id="22" idx="1"/>
                </p:cNvCxnSpPr>
                <p:nvPr/>
              </p:nvCxnSpPr>
              <p:spPr>
                <a:xfrm flipV="1">
                  <a:off x="5621954" y="1836273"/>
                  <a:ext cx="397846" cy="1905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14" idx="2"/>
                </p:cNvCxnSpPr>
                <p:nvPr/>
              </p:nvCxnSpPr>
              <p:spPr>
                <a:xfrm rot="5400000">
                  <a:off x="4613362" y="1726184"/>
                  <a:ext cx="289855" cy="220176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6781800" y="1219200"/>
                <a:ext cx="17475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400" dirty="0">
                    <a:solidFill>
                      <a:prstClr val="black"/>
                    </a:solidFill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Pub/sub </a:t>
                </a:r>
              </a:p>
              <a:p>
                <a:pPr defTabSz="914400"/>
                <a:r>
                  <a:rPr lang="en-US" dirty="0">
                    <a:solidFill>
                      <a:prstClr val="black"/>
                    </a:solidFill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Broker Network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600200" y="6019800"/>
              <a:ext cx="13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Worker Node</a:t>
              </a:r>
            </a:p>
          </p:txBody>
        </p:sp>
        <p:grpSp>
          <p:nvGrpSpPr>
            <p:cNvPr id="30" name="Group 63"/>
            <p:cNvGrpSpPr/>
            <p:nvPr/>
          </p:nvGrpSpPr>
          <p:grpSpPr>
            <a:xfrm>
              <a:off x="1524000" y="5334000"/>
              <a:ext cx="1447800" cy="533400"/>
              <a:chOff x="990600" y="4876800"/>
              <a:chExt cx="1447800" cy="533400"/>
            </a:xfrm>
          </p:grpSpPr>
          <p:sp>
            <p:nvSpPr>
              <p:cNvPr id="62" name="Flowchart: Magnetic Disk 61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19200" y="5029200"/>
                <a:ext cx="105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>
                    <a:solidFill>
                      <a:prstClr val="black"/>
                    </a:solidFill>
                    <a:latin typeface="Candara" pitchFamily="34" charset="0"/>
                  </a:rPr>
                  <a:t>Local Disk</a:t>
                </a:r>
              </a:p>
            </p:txBody>
          </p:sp>
        </p:grpSp>
        <p:grpSp>
          <p:nvGrpSpPr>
            <p:cNvPr id="32" name="Group 72"/>
            <p:cNvGrpSpPr/>
            <p:nvPr/>
          </p:nvGrpSpPr>
          <p:grpSpPr>
            <a:xfrm>
              <a:off x="1143000" y="4191000"/>
              <a:ext cx="2286000" cy="762000"/>
              <a:chOff x="762000" y="4038600"/>
              <a:chExt cx="2286000" cy="7620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752600" y="4038600"/>
                <a:ext cx="1262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600" dirty="0">
                    <a:solidFill>
                      <a:prstClr val="black"/>
                    </a:solidFill>
                    <a:latin typeface="Candara" pitchFamily="34" charset="0"/>
                  </a:rPr>
                  <a:t>Worker Pool</a:t>
                </a: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0668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19200" y="2667000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Twister Daemon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95400" y="3124200"/>
              <a:ext cx="6629400" cy="1066800"/>
            </a:xfrm>
            <a:prstGeom prst="roundRect">
              <a:avLst>
                <a:gd name="adj" fmla="val 50000"/>
              </a:avLst>
            </a:prstGeom>
            <a:solidFill>
              <a:srgbClr val="E6EDEE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7526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29718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7" name="Oval 18"/>
            <p:cNvSpPr>
              <a:spLocks noChangeArrowheads="1"/>
            </p:cNvSpPr>
            <p:nvPr/>
          </p:nvSpPr>
          <p:spPr bwMode="auto">
            <a:xfrm>
              <a:off x="41910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1" name="Oval 18"/>
            <p:cNvSpPr>
              <a:spLocks noChangeArrowheads="1"/>
            </p:cNvSpPr>
            <p:nvPr/>
          </p:nvSpPr>
          <p:spPr bwMode="auto">
            <a:xfrm>
              <a:off x="73152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2" name="Oval 19"/>
            <p:cNvSpPr>
              <a:spLocks noChangeArrowheads="1"/>
            </p:cNvSpPr>
            <p:nvPr/>
          </p:nvSpPr>
          <p:spPr bwMode="auto">
            <a:xfrm>
              <a:off x="60960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2357438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>
              <a:off x="4321993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8" name="Oval 13"/>
            <p:cNvSpPr>
              <a:spLocks noChangeArrowheads="1"/>
            </p:cNvSpPr>
            <p:nvPr/>
          </p:nvSpPr>
          <p:spPr bwMode="auto">
            <a:xfrm>
              <a:off x="6553200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110" name="Straight Connector 109"/>
            <p:cNvCxnSpPr>
              <a:stCxn id="95" idx="5"/>
              <a:endCxn id="103" idx="0"/>
            </p:cNvCxnSpPr>
            <p:nvPr/>
          </p:nvCxnSpPr>
          <p:spPr>
            <a:xfrm rot="16200000" flipH="1">
              <a:off x="2052179" y="3370012"/>
              <a:ext cx="370404" cy="509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5" idx="5"/>
              <a:endCxn id="105" idx="1"/>
            </p:cNvCxnSpPr>
            <p:nvPr/>
          </p:nvCxnSpPr>
          <p:spPr>
            <a:xfrm rot="16200000" flipH="1">
              <a:off x="2966303" y="2455889"/>
              <a:ext cx="411444" cy="23788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95" idx="5"/>
              <a:endCxn id="108" idx="0"/>
            </p:cNvCxnSpPr>
            <p:nvPr/>
          </p:nvCxnSpPr>
          <p:spPr>
            <a:xfrm rot="16200000" flipH="1">
              <a:off x="4150060" y="1272131"/>
              <a:ext cx="370404" cy="4705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96" idx="4"/>
              <a:endCxn id="103" idx="0"/>
            </p:cNvCxnSpPr>
            <p:nvPr/>
          </p:nvCxnSpPr>
          <p:spPr>
            <a:xfrm rot="5400000">
              <a:off x="2634666" y="3338137"/>
              <a:ext cx="329364" cy="614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96" idx="4"/>
              <a:endCxn id="105" idx="1"/>
            </p:cNvCxnSpPr>
            <p:nvPr/>
          </p:nvCxnSpPr>
          <p:spPr>
            <a:xfrm rot="16200000" flipH="1">
              <a:off x="3548789" y="3038375"/>
              <a:ext cx="370404" cy="125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96" idx="4"/>
              <a:endCxn id="108" idx="0"/>
            </p:cNvCxnSpPr>
            <p:nvPr/>
          </p:nvCxnSpPr>
          <p:spPr>
            <a:xfrm rot="16200000" flipH="1">
              <a:off x="4732547" y="1854618"/>
              <a:ext cx="329364" cy="3581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97" idx="4"/>
              <a:endCxn id="103" idx="0"/>
            </p:cNvCxnSpPr>
            <p:nvPr/>
          </p:nvCxnSpPr>
          <p:spPr>
            <a:xfrm rot="5400000">
              <a:off x="3244266" y="2728537"/>
              <a:ext cx="329364" cy="1833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97" idx="4"/>
              <a:endCxn id="105" idx="0"/>
            </p:cNvCxnSpPr>
            <p:nvPr/>
          </p:nvCxnSpPr>
          <p:spPr>
            <a:xfrm rot="16200000" flipH="1">
              <a:off x="4226543" y="3579821"/>
              <a:ext cx="329364" cy="130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97" idx="4"/>
              <a:endCxn id="108" idx="0"/>
            </p:cNvCxnSpPr>
            <p:nvPr/>
          </p:nvCxnSpPr>
          <p:spPr>
            <a:xfrm rot="16200000" flipH="1">
              <a:off x="5342147" y="2464218"/>
              <a:ext cx="329364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2" idx="4"/>
            </p:cNvCxnSpPr>
            <p:nvPr/>
          </p:nvCxnSpPr>
          <p:spPr>
            <a:xfrm rot="5400000">
              <a:off x="4207983" y="1787254"/>
              <a:ext cx="329364" cy="371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2" idx="4"/>
              <a:endCxn id="105" idx="7"/>
            </p:cNvCxnSpPr>
            <p:nvPr/>
          </p:nvCxnSpPr>
          <p:spPr>
            <a:xfrm rot="5400000">
              <a:off x="5206157" y="2826468"/>
              <a:ext cx="370404" cy="1678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2" idx="3"/>
              <a:endCxn id="108" idx="7"/>
            </p:cNvCxnSpPr>
            <p:nvPr/>
          </p:nvCxnSpPr>
          <p:spPr>
            <a:xfrm rot="16200000" flipH="1">
              <a:off x="6253606" y="3321450"/>
              <a:ext cx="411444" cy="647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1" idx="4"/>
              <a:endCxn id="103" idx="0"/>
            </p:cNvCxnSpPr>
            <p:nvPr/>
          </p:nvCxnSpPr>
          <p:spPr>
            <a:xfrm rot="5400000">
              <a:off x="4806366" y="1166437"/>
              <a:ext cx="329364" cy="4957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1" idx="4"/>
              <a:endCxn id="105" idx="7"/>
            </p:cNvCxnSpPr>
            <p:nvPr/>
          </p:nvCxnSpPr>
          <p:spPr>
            <a:xfrm rot="5400000">
              <a:off x="5815757" y="2216868"/>
              <a:ext cx="370404" cy="289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1" idx="4"/>
              <a:endCxn id="108" idx="0"/>
            </p:cNvCxnSpPr>
            <p:nvPr/>
          </p:nvCxnSpPr>
          <p:spPr>
            <a:xfrm rot="5400000">
              <a:off x="6904247" y="3264318"/>
              <a:ext cx="329364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4495801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6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8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4495800"/>
              <a:ext cx="762000" cy="513396"/>
            </a:xfrm>
            <a:prstGeom prst="rect">
              <a:avLst/>
            </a:prstGeom>
            <a:noFill/>
          </p:spPr>
        </p:pic>
        <p:sp>
          <p:nvSpPr>
            <p:cNvPr id="171" name="TextBox 170"/>
            <p:cNvSpPr txBox="1"/>
            <p:nvPr/>
          </p:nvSpPr>
          <p:spPr>
            <a:xfrm>
              <a:off x="3200400" y="51816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Scripts perform: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Data distribution, data collection, and </a:t>
              </a:r>
              <a:r>
                <a:rPr lang="en-US" sz="1600" b="1" dirty="0">
                  <a:solidFill>
                    <a:prstClr val="black"/>
                  </a:solidFill>
                  <a:latin typeface="Candara" pitchFamily="34" charset="0"/>
                </a:rPr>
                <a:t>partition file </a:t>
              </a:r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creation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981200" y="3124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map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600199" y="3733800"/>
              <a:ext cx="891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reduce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743200" y="38100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Cacheable tasks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810000" y="22098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ndara" pitchFamily="34" charset="0"/>
                </a:rPr>
                <a:t>One broker serves several Twister daemons</a:t>
              </a: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4419600" y="4800600"/>
              <a:ext cx="457200" cy="0"/>
            </a:xfrm>
            <a:prstGeom prst="line">
              <a:avLst/>
            </a:prstGeom>
            <a:ln w="1016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105400" y="3352800"/>
              <a:ext cx="3048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257800" y="3962400"/>
              <a:ext cx="1524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25" idx="2"/>
            </p:cNvCxnSpPr>
            <p:nvPr/>
          </p:nvCxnSpPr>
          <p:spPr>
            <a:xfrm rot="5400000" flipH="1" flipV="1">
              <a:off x="3098518" y="2080978"/>
              <a:ext cx="992705" cy="78894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16200000" flipV="1">
              <a:off x="4953000" y="2057400"/>
              <a:ext cx="990600" cy="83820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rot="10800000">
              <a:off x="2590800" y="1524000"/>
              <a:ext cx="990600" cy="1588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6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Twister </a:t>
            </a:r>
            <a:endParaRPr lang="en-US" dirty="0"/>
          </a:p>
        </p:txBody>
      </p:sp>
      <p:pic>
        <p:nvPicPr>
          <p:cNvPr id="4" name="Picture 3" descr="D:\academic\phd\Thesis\diagrams\daemon.ep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1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14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2" y="1219200"/>
            <a:ext cx="7781925" cy="443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1524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1972" y="152400"/>
            <a:ext cx="798482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TwisterR4Azure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83" y="5754469"/>
            <a:ext cx="82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Azure Queues for scheduling, Tables to store meta-data and monitoring data, Blobs for input/output/intermediate data storage. </a:t>
            </a:r>
          </a:p>
        </p:txBody>
      </p:sp>
    </p:spTree>
    <p:extLst>
      <p:ext uri="{BB962C8B-B14F-4D97-AF65-F5344CB8AC3E}">
        <p14:creationId xmlns:p14="http://schemas.microsoft.com/office/powerpoint/2010/main" val="36910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"/>
    </mc:Choice>
    <mc:Fallback xmlns="">
      <p:transition spd="slow" advTm="626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019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Iterative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MapReduce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 Azure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1"/>
            <a:ext cx="5424065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8077200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Programming model extensions to support broadcast data</a:t>
            </a:r>
          </a:p>
          <a:p>
            <a:pPr marL="514350" indent="-514350" defTabSz="9144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Merge Step</a:t>
            </a:r>
          </a:p>
          <a:p>
            <a:pPr marL="514350" indent="-514350" defTabSz="9144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In-Memory Caching of static data</a:t>
            </a:r>
          </a:p>
          <a:p>
            <a:pPr marL="514350" indent="-514350" defTabSz="9144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Cache aware hybrid scheduling using Queues, bulletin board (special table)  and execution histories</a:t>
            </a:r>
          </a:p>
          <a:p>
            <a:pPr marL="514350" indent="-514350" defTabSz="9144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Hybrid intermediate data transfer</a:t>
            </a:r>
          </a:p>
          <a:p>
            <a:pPr defTabSz="914400">
              <a:spcBef>
                <a:spcPts val="300"/>
              </a:spcBef>
              <a:buClr>
                <a:srgbClr val="C00000"/>
              </a:buClr>
            </a:pPr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Ite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408304"/>
            <a:ext cx="3130550" cy="224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27572" y="487520"/>
            <a:ext cx="2539428" cy="8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9"/>
    </mc:Choice>
    <mc:Fallback xmlns="">
      <p:transition spd="slow" advTm="606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Twister4Azure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Distributed</a:t>
            </a:r>
            <a:r>
              <a:rPr lang="en-US" sz="2800" dirty="0"/>
              <a:t>, highly scalable and highly available  cloud services as the building blocks.</a:t>
            </a:r>
          </a:p>
          <a:p>
            <a:r>
              <a:rPr lang="en-US" sz="2800" dirty="0" smtClean="0"/>
              <a:t>Utilize </a:t>
            </a:r>
            <a:r>
              <a:rPr lang="en-US" sz="2800" dirty="0"/>
              <a:t>eventually-consistent , high-latency  cloud services effectively to deliver performance comparable to traditional MapReduce runtimes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Decentralized architecture with global queue based dynamic task scheduling</a:t>
            </a:r>
            <a:endParaRPr lang="en-US" sz="2800" dirty="0"/>
          </a:p>
          <a:p>
            <a:r>
              <a:rPr lang="en-US" sz="2800" dirty="0"/>
              <a:t>Minimal management and maintenance overhead</a:t>
            </a:r>
          </a:p>
          <a:p>
            <a:r>
              <a:rPr lang="en-US" sz="2800" dirty="0" smtClean="0"/>
              <a:t>Supports </a:t>
            </a:r>
            <a:r>
              <a:rPr lang="en-US" sz="2800" dirty="0"/>
              <a:t>dynamically scaling up and down of the compute resources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MapReduce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 Comparisons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3997459"/>
            <a:ext cx="4597928" cy="2617178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Cap3 Sequence Assembly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53000" y="3733800"/>
            <a:ext cx="4071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Smith Waterman Sequence Alignment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7917"/>
            <a:ext cx="6960238" cy="20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39432" y="1109246"/>
            <a:ext cx="2194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BLAST Sequence Search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97459"/>
            <a:ext cx="4376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 –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Kmeans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Clustering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Performance with/without</a:t>
              </a:r>
            </a:p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 data caching 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Speedup gained using data cache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Scaling speedup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Increasing number of iterations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Number of Executing Map Task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6313566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Strong Scaling with 128M Data Points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500" y="64615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28327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Task Execution Time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7068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7112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2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70994"/>
              </p:ext>
            </p:extLst>
          </p:nvPr>
        </p:nvGraphicFramePr>
        <p:xfrm>
          <a:off x="310887" y="1446691"/>
          <a:ext cx="8534400" cy="48615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4336026"/>
                <a:gridCol w="4198374"/>
              </a:tblGrid>
              <a:tr h="1584960">
                <a:tc>
                  <a:txBody>
                    <a:bodyPr/>
                    <a:lstStyle/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Twister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571500" lvl="2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Bingjing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Zhang, Richard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Teng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4300" lvl="1" indent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Twister4Azure</a:t>
                      </a:r>
                    </a:p>
                    <a:p>
                      <a:pPr marL="114300" lvl="1" indent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Thilina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Gunarathne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High-Performance </a:t>
                      </a:r>
                      <a:b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Visualization Algorithms </a:t>
                      </a:r>
                      <a:b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 Data-Intensive Analysis</a:t>
                      </a:r>
                    </a:p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Seung-Hee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Bae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 and Jong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Youl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Choi </a:t>
                      </a:r>
                    </a:p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endParaRPr lang="en-US" sz="12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2" descr="http://salsahpc.indiana.edu/sites/default/files/salsa_files/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16" y="1447800"/>
            <a:ext cx="10990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alsahpc.indiana.edu/sites/default/files/salsa_files/Bae_121by154_pixel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4760435" y="4416911"/>
            <a:ext cx="11982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alsahpc.indiana.edu/sites/default/files/salsa_files/jychoi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6911"/>
            <a:ext cx="9762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SALSA HPC Group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023" y="3045311"/>
            <a:ext cx="136888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8001000" cy="261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 – Multi Dimensional Scaling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Performance with/without</a:t>
              </a:r>
            </a:p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 data caching 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Speedup gained using data cache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Scaling speedup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Increasing number of iterations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0" y="1066800"/>
            <a:ext cx="5029200" cy="9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14400" y="6581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Azure Instance Type Study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5716" y="6581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Number of Executing Map Task Histogram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45720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6213" y="44958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Data Size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2666" y="5943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Task Execution Time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9755"/>
            <a:ext cx="6887916" cy="16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2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Twister-MDS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1"/>
            <a:ext cx="7924800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demo is for real time visualization of the process of multidimensional scaling(MDS) calculation.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use Twister to do parallel calculation inside the cluster, and use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PlotViz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show the intermediate results at the user client computer.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process of computation and monitoring is automated by the program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8586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"/>
    </mc:Choice>
    <mc:Fallback xmlns="">
      <p:transition spd="slow" advTm="606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619648" y="5928527"/>
            <a:ext cx="7772400" cy="538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340" tIns="45672" rIns="91340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MDS projection of 100,000 protein sequences showing a few experimentally </a:t>
            </a:r>
          </a:p>
          <a:p>
            <a:pPr algn="ctr"/>
            <a:r>
              <a:rPr lang="en-US" sz="1100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identified clusters in preliminary work with Seattle Children’s Research Institute</a:t>
            </a:r>
            <a:endParaRPr lang="en-US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4" name="Picture 3" descr="C:\Users\Geoffrey Fox\Desktop\100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80" y="1447800"/>
            <a:ext cx="6886321" cy="43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2000" endA="300" endPos="1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3000">
                      <a:srgbClr val="009900"/>
                    </a:gs>
                    <a:gs pos="50000">
                      <a:srgbClr val="9BBB59">
                        <a:lumMod val="50000"/>
                      </a:srgbClr>
                    </a:gs>
                    <a:gs pos="83000">
                      <a:srgbClr val="009900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/>
              </a:rPr>
              <a:t>Twister-MDS Output</a:t>
            </a:r>
          </a:p>
        </p:txBody>
      </p:sp>
    </p:spTree>
    <p:extLst>
      <p:ext uri="{BB962C8B-B14F-4D97-AF65-F5344CB8AC3E}">
        <p14:creationId xmlns:p14="http://schemas.microsoft.com/office/powerpoint/2010/main" val="1129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"/>
    </mc:Choice>
    <mc:Fallback xmlns="">
      <p:transition spd="slow" advTm="650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3000">
                      <a:srgbClr val="009900"/>
                    </a:gs>
                    <a:gs pos="50000">
                      <a:srgbClr val="9BBB59">
                        <a:lumMod val="50000"/>
                      </a:srgbClr>
                    </a:gs>
                    <a:gs pos="83000">
                      <a:srgbClr val="009900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/>
              </a:rPr>
              <a:t>Twister-MDS Work Flow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50390" y="1174694"/>
            <a:ext cx="8436411" cy="3335627"/>
            <a:chOff x="250389" y="2108888"/>
            <a:chExt cx="8436411" cy="3335627"/>
          </a:xfrm>
        </p:grpSpPr>
        <p:sp>
          <p:nvSpPr>
            <p:cNvPr id="96" name="Rounded Rectangle 95"/>
            <p:cNvSpPr/>
            <p:nvPr/>
          </p:nvSpPr>
          <p:spPr>
            <a:xfrm>
              <a:off x="4438289" y="2108888"/>
              <a:ext cx="4248511" cy="3335627"/>
            </a:xfrm>
            <a:prstGeom prst="roundRect">
              <a:avLst>
                <a:gd name="adj" fmla="val 1078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50389" y="3048000"/>
              <a:ext cx="1558135" cy="1367878"/>
              <a:chOff x="250389" y="2970760"/>
              <a:chExt cx="1558135" cy="1367878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250389" y="2970760"/>
                <a:ext cx="1558135" cy="1367878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37365" y="3361582"/>
                <a:ext cx="1184183" cy="8467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457200" y="3045023"/>
                <a:ext cx="11551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Master Node</a:t>
                </a:r>
              </a:p>
            </p:txBody>
          </p:sp>
          <p:grpSp>
            <p:nvGrpSpPr>
              <p:cNvPr id="182" name="Group 8"/>
              <p:cNvGrpSpPr/>
              <p:nvPr/>
            </p:nvGrpSpPr>
            <p:grpSpPr>
              <a:xfrm>
                <a:off x="624341" y="3426719"/>
                <a:ext cx="833602" cy="523220"/>
                <a:chOff x="6553200" y="1463467"/>
                <a:chExt cx="1019175" cy="612084"/>
              </a:xfrm>
            </p:grpSpPr>
            <p:sp>
              <p:nvSpPr>
                <p:cNvPr id="184" name="Rounded Rectangle 183"/>
                <p:cNvSpPr/>
                <p:nvPr/>
              </p:nvSpPr>
              <p:spPr>
                <a:xfrm>
                  <a:off x="6553200" y="1463467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6576339" y="1463467"/>
                  <a:ext cx="941359" cy="612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prstClr val="black"/>
                      </a:solidFill>
                    </a:rPr>
                    <a:t>Twister </a:t>
                  </a:r>
                </a:p>
                <a:p>
                  <a:pPr algn="ctr"/>
                  <a:r>
                    <a:rPr lang="en-US" sz="1400" b="1" dirty="0">
                      <a:solidFill>
                        <a:prstClr val="black"/>
                      </a:solidFill>
                    </a:rPr>
                    <a:t>Driver</a:t>
                  </a:r>
                </a:p>
              </p:txBody>
            </p:sp>
          </p:grpSp>
          <p:sp>
            <p:nvSpPr>
              <p:cNvPr id="183" name="TextBox 182"/>
              <p:cNvSpPr txBox="1"/>
              <p:nvPr/>
            </p:nvSpPr>
            <p:spPr>
              <a:xfrm>
                <a:off x="495554" y="3947816"/>
                <a:ext cx="1140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Twister-MDS</a:t>
                </a:r>
              </a:p>
            </p:txBody>
          </p:sp>
        </p:grpSp>
        <p:sp>
          <p:nvSpPr>
            <p:cNvPr id="99" name="Left-Right Arrow Callout 98"/>
            <p:cNvSpPr/>
            <p:nvPr/>
          </p:nvSpPr>
          <p:spPr>
            <a:xfrm>
              <a:off x="1905000" y="3145854"/>
              <a:ext cx="2446860" cy="1273746"/>
            </a:xfrm>
            <a:prstGeom prst="left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ActiveMQ</a:t>
              </a:r>
            </a:p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Broker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4567727" y="3327388"/>
              <a:ext cx="1676400" cy="862453"/>
              <a:chOff x="4979108" y="1701931"/>
              <a:chExt cx="1676400" cy="862453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4979108" y="1701931"/>
                <a:ext cx="1676400" cy="86245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5105399" y="1997794"/>
                <a:ext cx="1423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</a:rPr>
                  <a:t>MDS Monitor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6311439" y="2590800"/>
              <a:ext cx="2269709" cy="2057400"/>
              <a:chOff x="6148760" y="3733800"/>
              <a:chExt cx="2269709" cy="2057400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6148760" y="3733800"/>
                <a:ext cx="2269709" cy="2057400"/>
                <a:chOff x="5638800" y="4267200"/>
                <a:chExt cx="2132746" cy="1801929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38800" y="4291091"/>
                  <a:ext cx="2132746" cy="177803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74" name="Picture 3" descr="C:\Users\zhangbj\Pictures\Picasa\Exports\Pictures\MDS-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4267200"/>
                  <a:ext cx="1382386" cy="133853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75" name="Picture 3" descr="C:\Users\zhangbj\Pictures\Picasa\Exports\Pictures\MDS-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3771" y="4448783"/>
                  <a:ext cx="1382386" cy="133853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76" name="Picture 3" descr="C:\Users\zhangbj\Pictures\Picasa\Exports\Pictures\MDS-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0727" y="4611564"/>
                  <a:ext cx="1382386" cy="133853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  <a:extLst/>
              </p:spPr>
            </p:pic>
          </p:grpSp>
          <p:sp>
            <p:nvSpPr>
              <p:cNvPr id="172" name="TextBox 171"/>
              <p:cNvSpPr txBox="1"/>
              <p:nvPr/>
            </p:nvSpPr>
            <p:spPr>
              <a:xfrm>
                <a:off x="6886488" y="5469431"/>
                <a:ext cx="707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>
                    <a:solidFill>
                      <a:prstClr val="black"/>
                    </a:solidFill>
                  </a:rPr>
                  <a:t>PlotViz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4" name="Curved Right Arrow 113"/>
            <p:cNvSpPr/>
            <p:nvPr/>
          </p:nvSpPr>
          <p:spPr>
            <a:xfrm rot="5654083" flipV="1">
              <a:off x="2795355" y="465964"/>
              <a:ext cx="845791" cy="4458563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Curved Right Arrow 123"/>
            <p:cNvSpPr/>
            <p:nvPr/>
          </p:nvSpPr>
          <p:spPr>
            <a:xfrm rot="16030576" flipV="1">
              <a:off x="2661114" y="2529182"/>
              <a:ext cx="949227" cy="4653350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057400" y="4648200"/>
              <a:ext cx="1772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I. Send message to start the job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133600" y="2447540"/>
              <a:ext cx="1772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II. Send intermediate results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029964" y="2209800"/>
              <a:ext cx="1056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Client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1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8"/>
    </mc:Choice>
    <mc:Fallback xmlns="">
      <p:transition spd="slow" advTm="552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858647" y="1536047"/>
            <a:ext cx="2741007" cy="2466733"/>
            <a:chOff x="5962603" y="1452669"/>
            <a:chExt cx="3293818" cy="2964228"/>
          </a:xfrm>
        </p:grpSpPr>
        <p:sp>
          <p:nvSpPr>
            <p:cNvPr id="53" name="TextBox 52"/>
            <p:cNvSpPr txBox="1"/>
            <p:nvPr/>
          </p:nvSpPr>
          <p:spPr>
            <a:xfrm>
              <a:off x="5962603" y="1452669"/>
              <a:ext cx="3293818" cy="369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MDS  Output Monitoring Interface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986176" y="1971711"/>
              <a:ext cx="2693860" cy="2445186"/>
              <a:chOff x="5975581" y="2004631"/>
              <a:chExt cx="3320819" cy="3326394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975581" y="2004631"/>
                <a:ext cx="3320819" cy="332639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3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1273" y="2323879"/>
                <a:ext cx="2100727" cy="21731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  <p:pic>
            <p:nvPicPr>
              <p:cNvPr id="64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8714" y="2618686"/>
                <a:ext cx="2100727" cy="21731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  <p:pic>
            <p:nvPicPr>
              <p:cNvPr id="68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8802" y="2882968"/>
                <a:ext cx="2100727" cy="21731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183640" y="1216878"/>
            <a:ext cx="4845560" cy="4582673"/>
            <a:chOff x="-135856" y="1196506"/>
            <a:chExt cx="5291049" cy="5003990"/>
          </a:xfrm>
        </p:grpSpPr>
        <p:grpSp>
          <p:nvGrpSpPr>
            <p:cNvPr id="70" name="Group 51"/>
            <p:cNvGrpSpPr/>
            <p:nvPr/>
          </p:nvGrpSpPr>
          <p:grpSpPr>
            <a:xfrm>
              <a:off x="2722982" y="1404770"/>
              <a:ext cx="1718997" cy="1249291"/>
              <a:chOff x="2209800" y="2362200"/>
              <a:chExt cx="4191000" cy="2779181"/>
            </a:xfrm>
          </p:grpSpPr>
          <p:sp>
            <p:nvSpPr>
              <p:cNvPr id="16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09800" y="2362200"/>
                <a:ext cx="4191000" cy="2362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2986323" y="2674202"/>
                <a:ext cx="2884228" cy="246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Pub/Sub Broker Network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" name="Rounded Rectangle 73"/>
            <p:cNvSpPr/>
            <p:nvPr/>
          </p:nvSpPr>
          <p:spPr>
            <a:xfrm>
              <a:off x="130844" y="2821390"/>
              <a:ext cx="2021713" cy="3350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748509" y="2821390"/>
              <a:ext cx="2056738" cy="3350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41777" y="5864423"/>
              <a:ext cx="1286109" cy="33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Worker Node</a:t>
              </a:r>
            </a:p>
          </p:txBody>
        </p:sp>
        <p:grpSp>
          <p:nvGrpSpPr>
            <p:cNvPr id="78" name="Group 72"/>
            <p:cNvGrpSpPr/>
            <p:nvPr/>
          </p:nvGrpSpPr>
          <p:grpSpPr>
            <a:xfrm>
              <a:off x="3201422" y="5105399"/>
              <a:ext cx="1294378" cy="663674"/>
              <a:chOff x="762001" y="4024206"/>
              <a:chExt cx="2252995" cy="776394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762001" y="4343400"/>
                <a:ext cx="2252995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92855" y="4024206"/>
                <a:ext cx="2105155" cy="393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Worker Pool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2873160" y="3147075"/>
              <a:ext cx="1840854" cy="275936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23839" y="2886527"/>
              <a:ext cx="1528642" cy="33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Twister Daemon</a:t>
              </a:r>
            </a:p>
          </p:txBody>
        </p:sp>
        <p:grpSp>
          <p:nvGrpSpPr>
            <p:cNvPr id="83" name="Group 51"/>
            <p:cNvGrpSpPr/>
            <p:nvPr/>
          </p:nvGrpSpPr>
          <p:grpSpPr>
            <a:xfrm>
              <a:off x="290986" y="1196506"/>
              <a:ext cx="1558135" cy="1367878"/>
              <a:chOff x="6172200" y="930067"/>
              <a:chExt cx="1905000" cy="1600200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6172200" y="1234867"/>
                <a:ext cx="1905000" cy="1295400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400800" y="1387267"/>
                <a:ext cx="14478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477000" y="930067"/>
                <a:ext cx="1542114" cy="39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Master Node</a:t>
                </a:r>
              </a:p>
            </p:txBody>
          </p:sp>
          <p:grpSp>
            <p:nvGrpSpPr>
              <p:cNvPr id="158" name="Group 8"/>
              <p:cNvGrpSpPr/>
              <p:nvPr/>
            </p:nvGrpSpPr>
            <p:grpSpPr>
              <a:xfrm>
                <a:off x="6609263" y="1463467"/>
                <a:ext cx="1039312" cy="668358"/>
                <a:chOff x="6533063" y="1463467"/>
                <a:chExt cx="1039312" cy="668358"/>
              </a:xfrm>
            </p:grpSpPr>
            <p:sp>
              <p:nvSpPr>
                <p:cNvPr id="160" name="Rounded Rectangle 159"/>
                <p:cNvSpPr/>
                <p:nvPr/>
              </p:nvSpPr>
              <p:spPr>
                <a:xfrm>
                  <a:off x="6553200" y="1463467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533063" y="1463467"/>
                  <a:ext cx="1027905" cy="668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prstClr val="black"/>
                      </a:solidFill>
                    </a:rPr>
                    <a:t>Twister </a:t>
                  </a:r>
                </a:p>
                <a:p>
                  <a:pPr algn="ctr"/>
                  <a:r>
                    <a:rPr lang="en-US" sz="1400" b="1" dirty="0">
                      <a:solidFill>
                        <a:prstClr val="black"/>
                      </a:solidFill>
                    </a:rPr>
                    <a:t>Driver</a:t>
                  </a: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6320730" y="2073066"/>
                <a:ext cx="1522255" cy="39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Twister-MDS</a:t>
                </a: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590884" y="5864423"/>
              <a:ext cx="1286109" cy="33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Worker Node</a:t>
              </a:r>
            </a:p>
          </p:txBody>
        </p:sp>
        <p:grpSp>
          <p:nvGrpSpPr>
            <p:cNvPr id="86" name="Group 72"/>
            <p:cNvGrpSpPr/>
            <p:nvPr/>
          </p:nvGrpSpPr>
          <p:grpSpPr>
            <a:xfrm>
              <a:off x="407447" y="5102421"/>
              <a:ext cx="1558134" cy="670295"/>
              <a:chOff x="2179740" y="4016461"/>
              <a:chExt cx="2120839" cy="784139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2179740" y="4343400"/>
                <a:ext cx="2120839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503068" y="4016461"/>
                <a:ext cx="1646221" cy="39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Worker Pool</a:t>
                </a: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255494" y="3147075"/>
              <a:ext cx="1807436" cy="275936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3848" y="2886527"/>
              <a:ext cx="1528642" cy="33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Twister Daemon</a:t>
              </a:r>
            </a:p>
          </p:txBody>
        </p:sp>
        <p:pic>
          <p:nvPicPr>
            <p:cNvPr id="90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3202" y="5366078"/>
              <a:ext cx="603743" cy="425122"/>
            </a:xfrm>
            <a:prstGeom prst="rect">
              <a:avLst/>
            </a:prstGeom>
            <a:noFill/>
          </p:spPr>
        </p:pic>
        <p:pic>
          <p:nvPicPr>
            <p:cNvPr id="91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378" y="5347272"/>
              <a:ext cx="630450" cy="443927"/>
            </a:xfrm>
            <a:prstGeom prst="rect">
              <a:avLst/>
            </a:prstGeom>
            <a:noFill/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2287968" y="5410199"/>
              <a:ext cx="379032" cy="1"/>
            </a:xfrm>
            <a:prstGeom prst="line">
              <a:avLst/>
            </a:prstGeom>
            <a:ln w="1016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407445" y="3200400"/>
              <a:ext cx="4210825" cy="911919"/>
              <a:chOff x="407445" y="3277350"/>
              <a:chExt cx="4210825" cy="911919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407445" y="3277350"/>
                <a:ext cx="4210825" cy="911919"/>
              </a:xfrm>
              <a:prstGeom prst="roundRect">
                <a:avLst>
                  <a:gd name="adj" fmla="val 50000"/>
                </a:avLst>
              </a:prstGeom>
              <a:solidFill>
                <a:srgbClr val="E6EDEE"/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Oval 10"/>
              <p:cNvSpPr>
                <a:spLocks noChangeArrowheads="1"/>
              </p:cNvSpPr>
              <p:nvPr/>
            </p:nvSpPr>
            <p:spPr bwMode="auto">
              <a:xfrm>
                <a:off x="1277713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3" name="Straight Connector 132"/>
              <p:cNvCxnSpPr>
                <a:stCxn id="136" idx="5"/>
                <a:endCxn id="140" idx="0"/>
              </p:cNvCxnSpPr>
              <p:nvPr/>
            </p:nvCxnSpPr>
            <p:spPr>
              <a:xfrm>
                <a:off x="971123" y="3546955"/>
                <a:ext cx="2742881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7" idx="4"/>
                <a:endCxn id="140" idx="0"/>
              </p:cNvCxnSpPr>
              <p:nvPr/>
            </p:nvCxnSpPr>
            <p:spPr>
              <a:xfrm>
                <a:off x="1890408" y="3582037"/>
                <a:ext cx="1823596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39" idx="4"/>
                <a:endCxn id="132" idx="0"/>
              </p:cNvCxnSpPr>
              <p:nvPr/>
            </p:nvCxnSpPr>
            <p:spPr>
              <a:xfrm flipH="1">
                <a:off x="1387910" y="3582037"/>
                <a:ext cx="1844749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2"/>
              <p:cNvSpPr>
                <a:spLocks noChangeArrowheads="1"/>
              </p:cNvSpPr>
              <p:nvPr/>
            </p:nvSpPr>
            <p:spPr bwMode="auto">
              <a:xfrm>
                <a:off x="783005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Oval 14"/>
              <p:cNvSpPr>
                <a:spLocks noChangeArrowheads="1"/>
              </p:cNvSpPr>
              <p:nvPr/>
            </p:nvSpPr>
            <p:spPr bwMode="auto">
              <a:xfrm>
                <a:off x="1780211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Oval 18"/>
              <p:cNvSpPr>
                <a:spLocks noChangeArrowheads="1"/>
              </p:cNvSpPr>
              <p:nvPr/>
            </p:nvSpPr>
            <p:spPr bwMode="auto">
              <a:xfrm>
                <a:off x="4119668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Oval 19"/>
              <p:cNvSpPr>
                <a:spLocks noChangeArrowheads="1"/>
              </p:cNvSpPr>
              <p:nvPr/>
            </p:nvSpPr>
            <p:spPr bwMode="auto">
              <a:xfrm>
                <a:off x="3122462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Oval 13"/>
              <p:cNvSpPr>
                <a:spLocks noChangeArrowheads="1"/>
              </p:cNvSpPr>
              <p:nvPr/>
            </p:nvSpPr>
            <p:spPr bwMode="auto">
              <a:xfrm>
                <a:off x="3603807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1" name="Straight Connector 140"/>
              <p:cNvCxnSpPr>
                <a:stCxn id="136" idx="5"/>
                <a:endCxn id="132" idx="0"/>
              </p:cNvCxnSpPr>
              <p:nvPr/>
            </p:nvCxnSpPr>
            <p:spPr>
              <a:xfrm>
                <a:off x="971123" y="3546955"/>
                <a:ext cx="416788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37" idx="4"/>
                <a:endCxn id="132" idx="0"/>
              </p:cNvCxnSpPr>
              <p:nvPr/>
            </p:nvCxnSpPr>
            <p:spPr>
              <a:xfrm flipH="1">
                <a:off x="1387910" y="3582037"/>
                <a:ext cx="502498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39" idx="3"/>
                <a:endCxn id="140" idx="7"/>
              </p:cNvCxnSpPr>
              <p:nvPr/>
            </p:nvCxnSpPr>
            <p:spPr>
              <a:xfrm>
                <a:off x="3154738" y="3546955"/>
                <a:ext cx="637187" cy="3517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38" idx="4"/>
                <a:endCxn id="132" idx="0"/>
              </p:cNvCxnSpPr>
              <p:nvPr/>
            </p:nvCxnSpPr>
            <p:spPr>
              <a:xfrm flipH="1">
                <a:off x="1387910" y="3582037"/>
                <a:ext cx="2841955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38" idx="4"/>
                <a:endCxn id="140" idx="0"/>
              </p:cNvCxnSpPr>
              <p:nvPr/>
            </p:nvCxnSpPr>
            <p:spPr>
              <a:xfrm flipH="1">
                <a:off x="3714004" y="3582037"/>
                <a:ext cx="515861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1078231" y="3277350"/>
                <a:ext cx="560928" cy="33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map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90884" y="3798445"/>
                <a:ext cx="797024" cy="33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reduce</a:t>
                </a: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2349295" y="3472761"/>
                <a:ext cx="249302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627949" y="3993857"/>
                <a:ext cx="124651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/>
            <p:cNvCxnSpPr/>
            <p:nvPr/>
          </p:nvCxnSpPr>
          <p:spPr>
            <a:xfrm flipH="1">
              <a:off x="2000606" y="2372803"/>
              <a:ext cx="747903" cy="50749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3901070" y="2380275"/>
              <a:ext cx="586191" cy="551185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0800000">
              <a:off x="1891125" y="1987110"/>
              <a:ext cx="810230" cy="1357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381000" y="4182333"/>
              <a:ext cx="4210825" cy="911919"/>
              <a:chOff x="407445" y="3277350"/>
              <a:chExt cx="4210825" cy="911919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407445" y="3277350"/>
                <a:ext cx="4210825" cy="911919"/>
              </a:xfrm>
              <a:prstGeom prst="roundRect">
                <a:avLst>
                  <a:gd name="adj" fmla="val 50000"/>
                </a:avLst>
              </a:prstGeom>
              <a:solidFill>
                <a:srgbClr val="E6EDEE"/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Oval 10"/>
              <p:cNvSpPr>
                <a:spLocks noChangeArrowheads="1"/>
              </p:cNvSpPr>
              <p:nvPr/>
            </p:nvSpPr>
            <p:spPr bwMode="auto">
              <a:xfrm>
                <a:off x="1277713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9" name="Straight Connector 108"/>
              <p:cNvCxnSpPr>
                <a:stCxn id="115" idx="5"/>
                <a:endCxn id="119" idx="0"/>
              </p:cNvCxnSpPr>
              <p:nvPr/>
            </p:nvCxnSpPr>
            <p:spPr>
              <a:xfrm>
                <a:off x="971123" y="3546955"/>
                <a:ext cx="2742881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16" idx="4"/>
                <a:endCxn id="119" idx="0"/>
              </p:cNvCxnSpPr>
              <p:nvPr/>
            </p:nvCxnSpPr>
            <p:spPr>
              <a:xfrm>
                <a:off x="1890408" y="3582037"/>
                <a:ext cx="1823596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8" idx="4"/>
                <a:endCxn id="108" idx="0"/>
              </p:cNvCxnSpPr>
              <p:nvPr/>
            </p:nvCxnSpPr>
            <p:spPr>
              <a:xfrm flipH="1">
                <a:off x="1387910" y="3582037"/>
                <a:ext cx="1844749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783005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Oval 14"/>
              <p:cNvSpPr>
                <a:spLocks noChangeArrowheads="1"/>
              </p:cNvSpPr>
              <p:nvPr/>
            </p:nvSpPr>
            <p:spPr bwMode="auto">
              <a:xfrm>
                <a:off x="1780211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18"/>
              <p:cNvSpPr>
                <a:spLocks noChangeArrowheads="1"/>
              </p:cNvSpPr>
              <p:nvPr/>
            </p:nvSpPr>
            <p:spPr bwMode="auto">
              <a:xfrm>
                <a:off x="4119668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Oval 19"/>
              <p:cNvSpPr>
                <a:spLocks noChangeArrowheads="1"/>
              </p:cNvSpPr>
              <p:nvPr/>
            </p:nvSpPr>
            <p:spPr bwMode="auto">
              <a:xfrm>
                <a:off x="3122462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Oval 13"/>
              <p:cNvSpPr>
                <a:spLocks noChangeArrowheads="1"/>
              </p:cNvSpPr>
              <p:nvPr/>
            </p:nvSpPr>
            <p:spPr bwMode="auto">
              <a:xfrm>
                <a:off x="3603807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0" name="Straight Connector 119"/>
              <p:cNvCxnSpPr>
                <a:stCxn id="115" idx="5"/>
                <a:endCxn id="108" idx="0"/>
              </p:cNvCxnSpPr>
              <p:nvPr/>
            </p:nvCxnSpPr>
            <p:spPr>
              <a:xfrm>
                <a:off x="971123" y="3546955"/>
                <a:ext cx="416788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6" idx="4"/>
                <a:endCxn id="108" idx="0"/>
              </p:cNvCxnSpPr>
              <p:nvPr/>
            </p:nvCxnSpPr>
            <p:spPr>
              <a:xfrm flipH="1">
                <a:off x="1387910" y="3582037"/>
                <a:ext cx="502498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18" idx="3"/>
                <a:endCxn id="119" idx="7"/>
              </p:cNvCxnSpPr>
              <p:nvPr/>
            </p:nvCxnSpPr>
            <p:spPr>
              <a:xfrm>
                <a:off x="3154738" y="3546955"/>
                <a:ext cx="637187" cy="3517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17" idx="4"/>
                <a:endCxn id="108" idx="0"/>
              </p:cNvCxnSpPr>
              <p:nvPr/>
            </p:nvCxnSpPr>
            <p:spPr>
              <a:xfrm flipH="1">
                <a:off x="1387910" y="3582037"/>
                <a:ext cx="2841955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7" idx="4"/>
                <a:endCxn id="119" idx="0"/>
              </p:cNvCxnSpPr>
              <p:nvPr/>
            </p:nvCxnSpPr>
            <p:spPr>
              <a:xfrm flipH="1">
                <a:off x="3714004" y="3582037"/>
                <a:ext cx="515861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078231" y="3277350"/>
                <a:ext cx="560928" cy="33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map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04407" y="3798445"/>
                <a:ext cx="883501" cy="33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reduce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349295" y="3472761"/>
                <a:ext cx="249302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855245" y="3993857"/>
                <a:ext cx="124651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/>
            <p:cNvSpPr txBox="1"/>
            <p:nvPr/>
          </p:nvSpPr>
          <p:spPr>
            <a:xfrm>
              <a:off x="2128135" y="4744951"/>
              <a:ext cx="1475673" cy="33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</a:rPr>
                <a:t>calculateStress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356557" y="3722106"/>
              <a:ext cx="1377243" cy="33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</a:rPr>
                <a:t>calculateBC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05" name="Curved Right Arrow 104"/>
            <p:cNvSpPr/>
            <p:nvPr/>
          </p:nvSpPr>
          <p:spPr>
            <a:xfrm flipV="1">
              <a:off x="-135856" y="3771771"/>
              <a:ext cx="533400" cy="918015"/>
            </a:xfrm>
            <a:prstGeom prst="curved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Curved Left Arrow 105"/>
            <p:cNvSpPr/>
            <p:nvPr/>
          </p:nvSpPr>
          <p:spPr>
            <a:xfrm>
              <a:off x="4598177" y="3849217"/>
              <a:ext cx="557016" cy="919349"/>
            </a:xfrm>
            <a:prstGeom prst="curvedLef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3000">
                      <a:srgbClr val="009900"/>
                    </a:gs>
                    <a:gs pos="50000">
                      <a:srgbClr val="9BBB59">
                        <a:lumMod val="50000"/>
                      </a:srgbClr>
                    </a:gs>
                    <a:gs pos="83000">
                      <a:srgbClr val="009900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/>
              </a:rPr>
              <a:t>Twister-MDS Structure</a:t>
            </a:r>
          </a:p>
        </p:txBody>
      </p:sp>
      <p:sp>
        <p:nvSpPr>
          <p:cNvPr id="167" name="Down Arrow 166"/>
          <p:cNvSpPr/>
          <p:nvPr/>
        </p:nvSpPr>
        <p:spPr>
          <a:xfrm rot="16200000">
            <a:off x="4922330" y="1605150"/>
            <a:ext cx="287911" cy="67401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0" tIns="45672" rIns="91340" bIns="45672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0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7"/>
    </mc:Choice>
    <mc:Fallback xmlns="">
      <p:transition spd="slow" advTm="6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115"/>
          <p:cNvGrpSpPr/>
          <p:nvPr/>
        </p:nvGrpSpPr>
        <p:grpSpPr>
          <a:xfrm>
            <a:off x="729054" y="1490416"/>
            <a:ext cx="6400800" cy="4953000"/>
            <a:chOff x="0" y="0"/>
            <a:chExt cx="2880360" cy="246761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2880360" cy="2467610"/>
            </a:xfrm>
            <a:prstGeom prst="rect">
              <a:avLst/>
            </a:prstGeom>
          </p:spPr>
        </p:sp>
        <p:grpSp>
          <p:nvGrpSpPr>
            <p:cNvPr id="4" name="Group 3"/>
            <p:cNvGrpSpPr/>
            <p:nvPr/>
          </p:nvGrpSpPr>
          <p:grpSpPr>
            <a:xfrm>
              <a:off x="86116" y="35985"/>
              <a:ext cx="2754187" cy="2375440"/>
              <a:chOff x="-127750" y="0"/>
              <a:chExt cx="3747592" cy="296255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27750" y="0"/>
                <a:ext cx="3323847" cy="2962559"/>
                <a:chOff x="-127750" y="0"/>
                <a:chExt cx="3323847" cy="2962559"/>
              </a:xfrm>
            </p:grpSpPr>
            <p:sp>
              <p:nvSpPr>
                <p:cNvPr id="7" name="TextBox 36"/>
                <p:cNvSpPr txBox="1"/>
                <p:nvPr/>
              </p:nvSpPr>
              <p:spPr>
                <a:xfrm>
                  <a:off x="1145489" y="73958"/>
                  <a:ext cx="731419" cy="3141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Input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454629" y="667630"/>
                  <a:ext cx="317521" cy="30238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613389" y="367349"/>
                  <a:ext cx="0" cy="30028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round/>
                  <a:tailEnd type="triangle" w="lg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grpSp>
              <p:nvGrpSpPr>
                <p:cNvPr id="10" name="Group 9"/>
                <p:cNvGrpSpPr/>
                <p:nvPr/>
              </p:nvGrpSpPr>
              <p:grpSpPr>
                <a:xfrm>
                  <a:off x="2018069" y="808280"/>
                  <a:ext cx="237085" cy="24191"/>
                  <a:chOff x="2018045" y="808280"/>
                  <a:chExt cx="170688" cy="18288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2018045" y="808280"/>
                    <a:ext cx="18288" cy="18288"/>
                  </a:xfrm>
                  <a:prstGeom prst="ellipse">
                    <a:avLst/>
                  </a:prstGeom>
                  <a:solidFill>
                    <a:srgbClr val="1F497D">
                      <a:lumMod val="50000"/>
                    </a:srgb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170445" y="808280"/>
                    <a:ext cx="18288" cy="18288"/>
                  </a:xfrm>
                  <a:prstGeom prst="ellipse">
                    <a:avLst/>
                  </a:prstGeom>
                  <a:solidFill>
                    <a:srgbClr val="1F497D">
                      <a:lumMod val="50000"/>
                    </a:srgb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</p:grpSp>
            <p:sp>
              <p:nvSpPr>
                <p:cNvPr id="11" name="TextBox 48"/>
                <p:cNvSpPr txBox="1"/>
                <p:nvPr/>
              </p:nvSpPr>
              <p:spPr>
                <a:xfrm>
                  <a:off x="704604" y="596439"/>
                  <a:ext cx="658077" cy="4021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map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099148" y="667630"/>
                  <a:ext cx="317521" cy="30238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1257909" y="367767"/>
                  <a:ext cx="0" cy="29986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1257909" y="970012"/>
                  <a:ext cx="158760" cy="26921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sp>
              <p:nvSpPr>
                <p:cNvPr id="15" name="Oval 14"/>
                <p:cNvSpPr/>
                <p:nvPr/>
              </p:nvSpPr>
              <p:spPr>
                <a:xfrm>
                  <a:off x="1473368" y="667630"/>
                  <a:ext cx="317521" cy="30238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632128" y="367767"/>
                  <a:ext cx="0" cy="29986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2454629" y="970012"/>
                  <a:ext cx="158761" cy="26916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sp>
              <p:nvSpPr>
                <p:cNvPr id="18" name="Oval 17"/>
                <p:cNvSpPr/>
                <p:nvPr/>
              </p:nvSpPr>
              <p:spPr>
                <a:xfrm>
                  <a:off x="1474112" y="1809823"/>
                  <a:ext cx="316777" cy="30238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203275" y="1798442"/>
                  <a:ext cx="316777" cy="30238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1879979" y="1980981"/>
                  <a:ext cx="236488" cy="23519"/>
                  <a:chOff x="1879968" y="1980981"/>
                  <a:chExt cx="170688" cy="18288"/>
                </a:xfrm>
              </p:grpSpPr>
              <p:sp>
                <p:nvSpPr>
                  <p:cNvPr id="41" name="Oval 40"/>
                  <p:cNvSpPr/>
                  <p:nvPr/>
                </p:nvSpPr>
                <p:spPr>
                  <a:xfrm>
                    <a:off x="1879968" y="1980981"/>
                    <a:ext cx="18288" cy="18288"/>
                  </a:xfrm>
                  <a:prstGeom prst="ellipse">
                    <a:avLst/>
                  </a:prstGeom>
                  <a:solidFill>
                    <a:srgbClr val="1F497D">
                      <a:lumMod val="50000"/>
                    </a:srgb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2032368" y="1980981"/>
                    <a:ext cx="18288" cy="18288"/>
                  </a:xfrm>
                  <a:prstGeom prst="ellipse">
                    <a:avLst/>
                  </a:prstGeom>
                  <a:solidFill>
                    <a:srgbClr val="1F497D">
                      <a:lumMod val="50000"/>
                    </a:srgb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</p:grp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1632129" y="970012"/>
                  <a:ext cx="158760" cy="26916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1626118" y="1594709"/>
                  <a:ext cx="6383" cy="21511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360066" y="1594709"/>
                  <a:ext cx="1598" cy="20373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sp>
              <p:nvSpPr>
                <p:cNvPr id="24" name="TextBox 48"/>
                <p:cNvSpPr txBox="1"/>
                <p:nvPr/>
              </p:nvSpPr>
              <p:spPr>
                <a:xfrm>
                  <a:off x="725468" y="1824783"/>
                  <a:ext cx="815325" cy="3141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reduce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632501" y="2112205"/>
                  <a:ext cx="2874" cy="29128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2359002" y="2100824"/>
                  <a:ext cx="2663" cy="30259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sp>
              <p:nvSpPr>
                <p:cNvPr id="27" name="Arc 26"/>
                <p:cNvSpPr/>
                <p:nvPr/>
              </p:nvSpPr>
              <p:spPr>
                <a:xfrm rot="593999">
                  <a:off x="1943557" y="142724"/>
                  <a:ext cx="1252540" cy="2819835"/>
                </a:xfrm>
                <a:prstGeom prst="arc">
                  <a:avLst>
                    <a:gd name="adj1" fmla="val 14769707"/>
                    <a:gd name="adj2" fmla="val 6208161"/>
                  </a:avLst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sp>
              <p:nvSpPr>
                <p:cNvPr id="28" name="TextBox 36"/>
                <p:cNvSpPr txBox="1"/>
                <p:nvPr/>
              </p:nvSpPr>
              <p:spPr>
                <a:xfrm>
                  <a:off x="1876404" y="0"/>
                  <a:ext cx="992745" cy="314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Iterations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1204850" y="1295401"/>
                  <a:ext cx="1517831" cy="260523"/>
                  <a:chOff x="1204850" y="1295401"/>
                  <a:chExt cx="1517831" cy="260523"/>
                </a:xfrm>
                <a:noFill/>
              </p:grpSpPr>
              <p:sp>
                <p:nvSpPr>
                  <p:cNvPr id="37" name="Hexagon 36"/>
                  <p:cNvSpPr/>
                  <p:nvPr/>
                </p:nvSpPr>
                <p:spPr>
                  <a:xfrm>
                    <a:off x="1204850" y="1295401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38" name="Hexagon 37"/>
                  <p:cNvSpPr/>
                  <p:nvPr/>
                </p:nvSpPr>
                <p:spPr>
                  <a:xfrm>
                    <a:off x="1610058" y="1295401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39" name="Hexagon 38"/>
                  <p:cNvSpPr/>
                  <p:nvPr/>
                </p:nvSpPr>
                <p:spPr>
                  <a:xfrm>
                    <a:off x="2015266" y="1295401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40" name="Hexagon 39"/>
                  <p:cNvSpPr/>
                  <p:nvPr/>
                </p:nvSpPr>
                <p:spPr>
                  <a:xfrm>
                    <a:off x="2420474" y="1295401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1252391" y="2417334"/>
                  <a:ext cx="1517651" cy="260350"/>
                  <a:chOff x="1252393" y="2417334"/>
                  <a:chExt cx="1517831" cy="260523"/>
                </a:xfrm>
                <a:noFill/>
              </p:grpSpPr>
              <p:sp>
                <p:nvSpPr>
                  <p:cNvPr id="33" name="Hexagon 32"/>
                  <p:cNvSpPr/>
                  <p:nvPr/>
                </p:nvSpPr>
                <p:spPr>
                  <a:xfrm>
                    <a:off x="1252393" y="2417334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34" name="Hexagon 33"/>
                  <p:cNvSpPr/>
                  <p:nvPr/>
                </p:nvSpPr>
                <p:spPr>
                  <a:xfrm>
                    <a:off x="1657601" y="2417334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35" name="Hexagon 34"/>
                  <p:cNvSpPr/>
                  <p:nvPr/>
                </p:nvSpPr>
                <p:spPr>
                  <a:xfrm>
                    <a:off x="2062809" y="2417334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  <p:sp>
                <p:nvSpPr>
                  <p:cNvPr id="36" name="Hexagon 35"/>
                  <p:cNvSpPr/>
                  <p:nvPr/>
                </p:nvSpPr>
                <p:spPr>
                  <a:xfrm>
                    <a:off x="2468017" y="2417334"/>
                    <a:ext cx="302207" cy="260523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algn="just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PMingLiU"/>
                    </a:endParaRPr>
                  </a:p>
                </p:txBody>
              </p:sp>
            </p:grpSp>
            <p:sp>
              <p:nvSpPr>
                <p:cNvPr id="31" name="TextBox 92"/>
                <p:cNvSpPr txBox="1"/>
                <p:nvPr/>
              </p:nvSpPr>
              <p:spPr>
                <a:xfrm>
                  <a:off x="-127750" y="1252528"/>
                  <a:ext cx="1313055" cy="44883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noAutofit/>
                </a:bodyPr>
                <a:lstStyle/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Initial Collective Step</a:t>
                  </a:r>
                  <a:b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</a:b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Network of Brokers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  <p:sp>
              <p:nvSpPr>
                <p:cNvPr id="32" name="TextBox 92"/>
                <p:cNvSpPr txBox="1"/>
                <p:nvPr/>
              </p:nvSpPr>
              <p:spPr>
                <a:xfrm>
                  <a:off x="-101788" y="2371603"/>
                  <a:ext cx="1340582" cy="419392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noAutofit/>
                </a:bodyPr>
                <a:lstStyle/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Final Collective Step</a:t>
                  </a:r>
                  <a:b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</a:b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Network of Brokers</a:t>
                  </a:r>
                  <a:endParaRPr lang="en-US" sz="1200">
                    <a:effectLst/>
                    <a:latin typeface="Times New Roman"/>
                    <a:ea typeface="PMingLiU"/>
                  </a:endParaRPr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2772117" y="54798"/>
                <a:ext cx="847725" cy="533400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latin typeface="Arial"/>
                    <a:ea typeface="Times New Roman"/>
                  </a:rPr>
                  <a:t>User Program</a:t>
                </a:r>
                <a:endParaRPr lang="en-US" sz="1200">
                  <a:effectLst/>
                  <a:latin typeface="Times New Roman"/>
                  <a:ea typeface="PMingLiU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54183" y="838200"/>
            <a:ext cx="3869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Map-Collective Model</a:t>
            </a:r>
            <a:endParaRPr lang="en-US" sz="3200" dirty="0"/>
          </a:p>
        </p:txBody>
      </p:sp>
      <p:sp>
        <p:nvSpPr>
          <p:cNvPr id="46" name="Rectangle 45"/>
          <p:cNvSpPr/>
          <p:nvPr/>
        </p:nvSpPr>
        <p:spPr>
          <a:xfrm>
            <a:off x="1376888" y="3288570"/>
            <a:ext cx="6096000" cy="9995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49796" y="5196465"/>
            <a:ext cx="6096000" cy="808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5636"/>
            <a:ext cx="8534400" cy="91356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New Network of Brokers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3869" y="1065964"/>
            <a:ext cx="4701652" cy="3283934"/>
            <a:chOff x="-580995" y="982593"/>
            <a:chExt cx="8228972" cy="5747642"/>
          </a:xfrm>
        </p:grpSpPr>
        <p:sp>
          <p:nvSpPr>
            <p:cNvPr id="120" name="TextBox 119"/>
            <p:cNvSpPr txBox="1"/>
            <p:nvPr/>
          </p:nvSpPr>
          <p:spPr>
            <a:xfrm>
              <a:off x="-257593" y="1822242"/>
              <a:ext cx="2590617" cy="80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Twister Driver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Node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752600" y="1525204"/>
              <a:ext cx="5181600" cy="4800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>
              <a:stCxn id="11" idx="2"/>
              <a:endCxn id="9" idx="7"/>
            </p:cNvCxnSpPr>
            <p:nvPr/>
          </p:nvCxnSpPr>
          <p:spPr>
            <a:xfrm>
              <a:off x="2388805" y="2408728"/>
              <a:ext cx="3895375" cy="1837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6"/>
              <a:endCxn id="10" idx="8"/>
            </p:cNvCxnSpPr>
            <p:nvPr/>
          </p:nvCxnSpPr>
          <p:spPr>
            <a:xfrm>
              <a:off x="1799860" y="3981817"/>
              <a:ext cx="3696281" cy="2032435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4"/>
              <a:endCxn id="9" idx="7"/>
            </p:cNvCxnSpPr>
            <p:nvPr/>
          </p:nvCxnSpPr>
          <p:spPr>
            <a:xfrm flipV="1">
              <a:off x="1820279" y="2410565"/>
              <a:ext cx="4463901" cy="1495052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" idx="3"/>
              <a:endCxn id="129" idx="6"/>
            </p:cNvCxnSpPr>
            <p:nvPr/>
          </p:nvCxnSpPr>
          <p:spPr>
            <a:xfrm flipV="1">
              <a:off x="1799860" y="1579780"/>
              <a:ext cx="2487759" cy="2290474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5" idx="7"/>
              <a:endCxn id="12" idx="9"/>
            </p:cNvCxnSpPr>
            <p:nvPr/>
          </p:nvCxnSpPr>
          <p:spPr>
            <a:xfrm>
              <a:off x="1764498" y="4002236"/>
              <a:ext cx="1086744" cy="1899573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2"/>
              <a:endCxn id="11" idx="5"/>
            </p:cNvCxnSpPr>
            <p:nvPr/>
          </p:nvCxnSpPr>
          <p:spPr>
            <a:xfrm flipV="1">
              <a:off x="1764498" y="2464509"/>
              <a:ext cx="527688" cy="1385327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" idx="9"/>
              <a:endCxn id="12" idx="1"/>
            </p:cNvCxnSpPr>
            <p:nvPr/>
          </p:nvCxnSpPr>
          <p:spPr>
            <a:xfrm flipH="1">
              <a:off x="2983223" y="4018181"/>
              <a:ext cx="3941198" cy="1918990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0" idx="0"/>
              <a:endCxn id="6" idx="9"/>
            </p:cNvCxnSpPr>
            <p:nvPr/>
          </p:nvCxnSpPr>
          <p:spPr>
            <a:xfrm flipV="1">
              <a:off x="5628122" y="4018181"/>
              <a:ext cx="1296299" cy="1960709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0" idx="7"/>
              <a:endCxn id="12" idx="2"/>
            </p:cNvCxnSpPr>
            <p:nvPr/>
          </p:nvCxnSpPr>
          <p:spPr>
            <a:xfrm flipH="1" flipV="1">
              <a:off x="2983223" y="5978009"/>
              <a:ext cx="2512918" cy="7708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9" idx="5"/>
              <a:endCxn id="10" idx="11"/>
            </p:cNvCxnSpPr>
            <p:nvPr/>
          </p:nvCxnSpPr>
          <p:spPr>
            <a:xfrm flipH="1">
              <a:off x="5592760" y="2466346"/>
              <a:ext cx="747201" cy="3492125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1" idx="4"/>
              <a:endCxn id="12" idx="10"/>
            </p:cNvCxnSpPr>
            <p:nvPr/>
          </p:nvCxnSpPr>
          <p:spPr>
            <a:xfrm>
              <a:off x="2333024" y="2464509"/>
              <a:ext cx="553580" cy="341688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" idx="3"/>
              <a:endCxn id="6" idx="10"/>
            </p:cNvCxnSpPr>
            <p:nvPr/>
          </p:nvCxnSpPr>
          <p:spPr>
            <a:xfrm>
              <a:off x="2368386" y="2444090"/>
              <a:ext cx="4535616" cy="1538729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" idx="4"/>
              <a:endCxn id="6" idx="0"/>
            </p:cNvCxnSpPr>
            <p:nvPr/>
          </p:nvCxnSpPr>
          <p:spPr>
            <a:xfrm>
              <a:off x="6380799" y="2466346"/>
              <a:ext cx="543622" cy="1440273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" idx="3"/>
              <a:endCxn id="129" idx="7"/>
            </p:cNvCxnSpPr>
            <p:nvPr/>
          </p:nvCxnSpPr>
          <p:spPr>
            <a:xfrm flipV="1">
              <a:off x="2368386" y="1544419"/>
              <a:ext cx="1898814" cy="89967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9" idx="8"/>
              <a:endCxn id="129" idx="2"/>
            </p:cNvCxnSpPr>
            <p:nvPr/>
          </p:nvCxnSpPr>
          <p:spPr>
            <a:xfrm flipH="1" flipV="1">
              <a:off x="4419600" y="1544419"/>
              <a:ext cx="1864580" cy="825308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Heptagon 107"/>
            <p:cNvSpPr/>
            <p:nvPr/>
          </p:nvSpPr>
          <p:spPr>
            <a:xfrm rot="18696956">
              <a:off x="-534068" y="1148800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Dodecagon 108"/>
            <p:cNvSpPr/>
            <p:nvPr/>
          </p:nvSpPr>
          <p:spPr>
            <a:xfrm>
              <a:off x="-534066" y="1524001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299415" y="982593"/>
              <a:ext cx="3024180" cy="48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Twister Daemon Node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-299415" y="1370448"/>
              <a:ext cx="2956263" cy="48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prstClr val="black"/>
                  </a:solidFill>
                </a:rPr>
                <a:t>ActiveMQ</a:t>
              </a:r>
              <a:r>
                <a:rPr lang="en-US" sz="1200" dirty="0">
                  <a:solidFill>
                    <a:prstClr val="black"/>
                  </a:solidFill>
                </a:rPr>
                <a:t> Broker Node</a:t>
              </a:r>
            </a:p>
          </p:txBody>
        </p:sp>
        <p:sp>
          <p:nvSpPr>
            <p:cNvPr id="11" name="Dodecagon 10"/>
            <p:cNvSpPr/>
            <p:nvPr/>
          </p:nvSpPr>
          <p:spPr>
            <a:xfrm>
              <a:off x="2236405" y="2312109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Heptagon 184"/>
            <p:cNvSpPr/>
            <p:nvPr/>
          </p:nvSpPr>
          <p:spPr>
            <a:xfrm rot="16200000">
              <a:off x="1743233" y="259950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Heptagon 187"/>
            <p:cNvSpPr/>
            <p:nvPr/>
          </p:nvSpPr>
          <p:spPr>
            <a:xfrm rot="18696956">
              <a:off x="2388615" y="1820501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Heptagon 188"/>
            <p:cNvSpPr/>
            <p:nvPr/>
          </p:nvSpPr>
          <p:spPr>
            <a:xfrm rot="18696956">
              <a:off x="2106961" y="188087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Heptagon 189"/>
            <p:cNvSpPr/>
            <p:nvPr/>
          </p:nvSpPr>
          <p:spPr>
            <a:xfrm rot="18696956">
              <a:off x="1831235" y="203677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1" name="Heptagon 190"/>
            <p:cNvSpPr/>
            <p:nvPr/>
          </p:nvSpPr>
          <p:spPr>
            <a:xfrm rot="18696956">
              <a:off x="1711857" y="231210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3" name="Straight Connector 82"/>
            <p:cNvCxnSpPr>
              <a:stCxn id="11" idx="11"/>
              <a:endCxn id="188" idx="3"/>
            </p:cNvCxnSpPr>
            <p:nvPr/>
          </p:nvCxnSpPr>
          <p:spPr>
            <a:xfrm flipV="1">
              <a:off x="2333024" y="1972662"/>
              <a:ext cx="166238" cy="33944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" idx="9"/>
              <a:endCxn id="189" idx="3"/>
            </p:cNvCxnSpPr>
            <p:nvPr/>
          </p:nvCxnSpPr>
          <p:spPr>
            <a:xfrm flipH="1" flipV="1">
              <a:off x="2217608" y="2033034"/>
              <a:ext cx="39216" cy="299494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" idx="8"/>
              <a:endCxn id="190" idx="2"/>
            </p:cNvCxnSpPr>
            <p:nvPr/>
          </p:nvCxnSpPr>
          <p:spPr>
            <a:xfrm flipH="1" flipV="1">
              <a:off x="1986926" y="2138228"/>
              <a:ext cx="249479" cy="22966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" idx="6"/>
              <a:endCxn id="191" idx="2"/>
            </p:cNvCxnSpPr>
            <p:nvPr/>
          </p:nvCxnSpPr>
          <p:spPr>
            <a:xfrm flipH="1" flipV="1">
              <a:off x="1867548" y="2413564"/>
              <a:ext cx="389276" cy="3052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" idx="6"/>
              <a:endCxn id="185" idx="2"/>
            </p:cNvCxnSpPr>
            <p:nvPr/>
          </p:nvCxnSpPr>
          <p:spPr>
            <a:xfrm flipH="1">
              <a:off x="1895634" y="2444090"/>
              <a:ext cx="361190" cy="19770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0" name="Group 549"/>
            <p:cNvGrpSpPr/>
            <p:nvPr/>
          </p:nvGrpSpPr>
          <p:grpSpPr>
            <a:xfrm>
              <a:off x="2158118" y="5649265"/>
              <a:ext cx="987863" cy="947986"/>
              <a:chOff x="1440476" y="4949475"/>
              <a:chExt cx="987863" cy="947986"/>
            </a:xfrm>
          </p:grpSpPr>
          <p:sp>
            <p:nvSpPr>
              <p:cNvPr id="12" name="Dodecagon 11"/>
              <p:cNvSpPr/>
              <p:nvPr/>
            </p:nvSpPr>
            <p:spPr>
              <a:xfrm>
                <a:off x="2113181" y="5181600"/>
                <a:ext cx="152400" cy="152400"/>
              </a:xfrm>
              <a:prstGeom prst="dodec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Heptagon 177"/>
              <p:cNvSpPr/>
              <p:nvPr/>
            </p:nvSpPr>
            <p:spPr>
              <a:xfrm rot="13915147">
                <a:off x="1440476" y="528412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Heptagon 178"/>
              <p:cNvSpPr/>
              <p:nvPr/>
            </p:nvSpPr>
            <p:spPr>
              <a:xfrm rot="13915147">
                <a:off x="1569959" y="558229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Heptagon 179"/>
              <p:cNvSpPr/>
              <p:nvPr/>
            </p:nvSpPr>
            <p:spPr>
              <a:xfrm rot="13915147">
                <a:off x="1885777" y="5739512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Heptagon 180"/>
              <p:cNvSpPr/>
              <p:nvPr/>
            </p:nvSpPr>
            <p:spPr>
              <a:xfrm rot="13915147">
                <a:off x="2275939" y="5745061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Heptagon 185"/>
              <p:cNvSpPr/>
              <p:nvPr/>
            </p:nvSpPr>
            <p:spPr>
              <a:xfrm rot="16200000">
                <a:off x="1471255" y="494947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9" name="Straight Connector 118"/>
              <p:cNvCxnSpPr>
                <a:stCxn id="12" idx="8"/>
                <a:endCxn id="186" idx="2"/>
              </p:cNvCxnSpPr>
              <p:nvPr/>
            </p:nvCxnSpPr>
            <p:spPr>
              <a:xfrm flipH="1" flipV="1">
                <a:off x="1623656" y="4991763"/>
                <a:ext cx="489525" cy="245618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" idx="7"/>
                <a:endCxn id="178" idx="3"/>
              </p:cNvCxnSpPr>
              <p:nvPr/>
            </p:nvCxnSpPr>
            <p:spPr>
              <a:xfrm flipH="1">
                <a:off x="1597573" y="5278219"/>
                <a:ext cx="515608" cy="61801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" idx="6"/>
                <a:endCxn id="179" idx="3"/>
              </p:cNvCxnSpPr>
              <p:nvPr/>
            </p:nvCxnSpPr>
            <p:spPr>
              <a:xfrm flipH="1">
                <a:off x="1727056" y="5313581"/>
                <a:ext cx="406544" cy="324610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" idx="5"/>
                <a:endCxn id="180" idx="2"/>
              </p:cNvCxnSpPr>
              <p:nvPr/>
            </p:nvCxnSpPr>
            <p:spPr>
              <a:xfrm flipH="1">
                <a:off x="2001042" y="5334000"/>
                <a:ext cx="167920" cy="408020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2" idx="5"/>
                <a:endCxn id="181" idx="2"/>
              </p:cNvCxnSpPr>
              <p:nvPr/>
            </p:nvCxnSpPr>
            <p:spPr>
              <a:xfrm>
                <a:off x="2168962" y="5334000"/>
                <a:ext cx="222242" cy="413569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1" name="Group 550"/>
            <p:cNvGrpSpPr/>
            <p:nvPr/>
          </p:nvGrpSpPr>
          <p:grpSpPr>
            <a:xfrm>
              <a:off x="5436001" y="5856509"/>
              <a:ext cx="906582" cy="873726"/>
              <a:chOff x="6307609" y="5101978"/>
              <a:chExt cx="906582" cy="873726"/>
            </a:xfrm>
          </p:grpSpPr>
          <p:sp>
            <p:nvSpPr>
              <p:cNvPr id="10" name="Dodecagon 9"/>
              <p:cNvSpPr/>
              <p:nvPr/>
            </p:nvSpPr>
            <p:spPr>
              <a:xfrm>
                <a:off x="6367749" y="5203940"/>
                <a:ext cx="152400" cy="152400"/>
              </a:xfrm>
              <a:prstGeom prst="dodec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Heptagon 162"/>
              <p:cNvSpPr/>
              <p:nvPr/>
            </p:nvSpPr>
            <p:spPr>
              <a:xfrm rot="5400000">
                <a:off x="7061791" y="5101978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Heptagon 167"/>
              <p:cNvSpPr/>
              <p:nvPr/>
            </p:nvSpPr>
            <p:spPr>
              <a:xfrm rot="7694223">
                <a:off x="6307609" y="582330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Heptagon 168"/>
              <p:cNvSpPr/>
              <p:nvPr/>
            </p:nvSpPr>
            <p:spPr>
              <a:xfrm rot="7694223">
                <a:off x="6616057" y="578330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Heptagon 169"/>
              <p:cNvSpPr/>
              <p:nvPr/>
            </p:nvSpPr>
            <p:spPr>
              <a:xfrm rot="7694223">
                <a:off x="6852589" y="565373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Heptagon 170"/>
              <p:cNvSpPr/>
              <p:nvPr/>
            </p:nvSpPr>
            <p:spPr>
              <a:xfrm rot="7694223">
                <a:off x="7007351" y="5409843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3" name="Straight Connector 192"/>
              <p:cNvCxnSpPr>
                <a:stCxn id="10" idx="4"/>
                <a:endCxn id="168" idx="3"/>
              </p:cNvCxnSpPr>
              <p:nvPr/>
            </p:nvCxnSpPr>
            <p:spPr>
              <a:xfrm flipH="1">
                <a:off x="6344945" y="5356340"/>
                <a:ext cx="119423" cy="469366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0" idx="3"/>
                <a:endCxn id="169" idx="3"/>
              </p:cNvCxnSpPr>
              <p:nvPr/>
            </p:nvCxnSpPr>
            <p:spPr>
              <a:xfrm>
                <a:off x="6499730" y="5335921"/>
                <a:ext cx="153663" cy="449785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0" idx="2"/>
                <a:endCxn id="170" idx="2"/>
              </p:cNvCxnSpPr>
              <p:nvPr/>
            </p:nvCxnSpPr>
            <p:spPr>
              <a:xfrm>
                <a:off x="6520149" y="5300559"/>
                <a:ext cx="327799" cy="408851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0" idx="2"/>
                <a:endCxn id="171" idx="2"/>
              </p:cNvCxnSpPr>
              <p:nvPr/>
            </p:nvCxnSpPr>
            <p:spPr>
              <a:xfrm>
                <a:off x="6520149" y="5300559"/>
                <a:ext cx="482561" cy="164958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0" idx="2"/>
                <a:endCxn id="163" idx="3"/>
              </p:cNvCxnSpPr>
              <p:nvPr/>
            </p:nvCxnSpPr>
            <p:spPr>
              <a:xfrm flipV="1">
                <a:off x="6520149" y="5144266"/>
                <a:ext cx="541641" cy="156293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Dodecagon 5"/>
            <p:cNvSpPr/>
            <p:nvPr/>
          </p:nvSpPr>
          <p:spPr>
            <a:xfrm rot="16200000">
              <a:off x="6904002" y="3886200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Heptagon 163"/>
            <p:cNvSpPr/>
            <p:nvPr/>
          </p:nvSpPr>
          <p:spPr>
            <a:xfrm>
              <a:off x="7056402" y="323548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Heptagon 172"/>
            <p:cNvSpPr/>
            <p:nvPr/>
          </p:nvSpPr>
          <p:spPr>
            <a:xfrm rot="5400000">
              <a:off x="7283309" y="430955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4" name="Heptagon 173"/>
            <p:cNvSpPr/>
            <p:nvPr/>
          </p:nvSpPr>
          <p:spPr>
            <a:xfrm rot="5400000">
              <a:off x="7458295" y="407191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5" name="Heptagon 174"/>
            <p:cNvSpPr/>
            <p:nvPr/>
          </p:nvSpPr>
          <p:spPr>
            <a:xfrm rot="5400000">
              <a:off x="7495577" y="369743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Heptagon 175"/>
            <p:cNvSpPr/>
            <p:nvPr/>
          </p:nvSpPr>
          <p:spPr>
            <a:xfrm rot="5400000">
              <a:off x="7363164" y="343092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Heptagon 183"/>
            <p:cNvSpPr/>
            <p:nvPr/>
          </p:nvSpPr>
          <p:spPr>
            <a:xfrm rot="10800000">
              <a:off x="7044720" y="447336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4" name="Straight Connector 103"/>
            <p:cNvCxnSpPr>
              <a:stCxn id="6" idx="7"/>
              <a:endCxn id="184" idx="2"/>
            </p:cNvCxnSpPr>
            <p:nvPr/>
          </p:nvCxnSpPr>
          <p:spPr>
            <a:xfrm>
              <a:off x="7000621" y="4038600"/>
              <a:ext cx="86387" cy="43476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6" idx="6"/>
              <a:endCxn id="173" idx="4"/>
            </p:cNvCxnSpPr>
            <p:nvPr/>
          </p:nvCxnSpPr>
          <p:spPr>
            <a:xfrm>
              <a:off x="7035983" y="4018181"/>
              <a:ext cx="301717" cy="29137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6" idx="5"/>
              <a:endCxn id="174" idx="2"/>
            </p:cNvCxnSpPr>
            <p:nvPr/>
          </p:nvCxnSpPr>
          <p:spPr>
            <a:xfrm>
              <a:off x="7056402" y="3982819"/>
              <a:ext cx="401892" cy="19920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6" idx="3"/>
              <a:endCxn id="175" idx="2"/>
            </p:cNvCxnSpPr>
            <p:nvPr/>
          </p:nvCxnSpPr>
          <p:spPr>
            <a:xfrm flipV="1">
              <a:off x="7035983" y="3807548"/>
              <a:ext cx="459593" cy="9907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6" idx="3"/>
              <a:endCxn id="176" idx="1"/>
            </p:cNvCxnSpPr>
            <p:nvPr/>
          </p:nvCxnSpPr>
          <p:spPr>
            <a:xfrm flipV="1">
              <a:off x="7035983" y="3583323"/>
              <a:ext cx="381572" cy="32329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6" idx="2"/>
              <a:endCxn id="164" idx="3"/>
            </p:cNvCxnSpPr>
            <p:nvPr/>
          </p:nvCxnSpPr>
          <p:spPr>
            <a:xfrm flipV="1">
              <a:off x="7000621" y="3387883"/>
              <a:ext cx="98069" cy="49831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decagon 8"/>
            <p:cNvSpPr/>
            <p:nvPr/>
          </p:nvSpPr>
          <p:spPr>
            <a:xfrm>
              <a:off x="6284180" y="2313946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Heptagon 157"/>
            <p:cNvSpPr/>
            <p:nvPr/>
          </p:nvSpPr>
          <p:spPr>
            <a:xfrm rot="2708517">
              <a:off x="6775110" y="2410348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9" name="Heptagon 158"/>
            <p:cNvSpPr/>
            <p:nvPr/>
          </p:nvSpPr>
          <p:spPr>
            <a:xfrm rot="2708517">
              <a:off x="6740328" y="210817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0" name="Heptagon 159"/>
            <p:cNvSpPr/>
            <p:nvPr/>
          </p:nvSpPr>
          <p:spPr>
            <a:xfrm rot="2708517">
              <a:off x="6524802" y="192512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Heptagon 160"/>
            <p:cNvSpPr/>
            <p:nvPr/>
          </p:nvSpPr>
          <p:spPr>
            <a:xfrm rot="2708517">
              <a:off x="6221745" y="185746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Heptagon 165"/>
            <p:cNvSpPr/>
            <p:nvPr/>
          </p:nvSpPr>
          <p:spPr>
            <a:xfrm rot="5400000">
              <a:off x="6673915" y="265050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Straight Connector 199"/>
            <p:cNvCxnSpPr>
              <a:stCxn id="9" idx="4"/>
              <a:endCxn id="166" idx="3"/>
            </p:cNvCxnSpPr>
            <p:nvPr/>
          </p:nvCxnSpPr>
          <p:spPr>
            <a:xfrm>
              <a:off x="6380799" y="2466346"/>
              <a:ext cx="293115" cy="22644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9" idx="2"/>
              <a:endCxn id="158" idx="3"/>
            </p:cNvCxnSpPr>
            <p:nvPr/>
          </p:nvCxnSpPr>
          <p:spPr>
            <a:xfrm>
              <a:off x="6436580" y="2410565"/>
              <a:ext cx="336795" cy="10569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9" idx="1"/>
              <a:endCxn id="159" idx="3"/>
            </p:cNvCxnSpPr>
            <p:nvPr/>
          </p:nvCxnSpPr>
          <p:spPr>
            <a:xfrm flipV="1">
              <a:off x="6436580" y="2214086"/>
              <a:ext cx="302013" cy="15564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9" idx="11"/>
              <a:endCxn id="160" idx="2"/>
            </p:cNvCxnSpPr>
            <p:nvPr/>
          </p:nvCxnSpPr>
          <p:spPr>
            <a:xfrm flipV="1">
              <a:off x="6380799" y="2079110"/>
              <a:ext cx="190107" cy="23483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9" idx="10"/>
              <a:endCxn id="161" idx="1"/>
            </p:cNvCxnSpPr>
            <p:nvPr/>
          </p:nvCxnSpPr>
          <p:spPr>
            <a:xfrm flipH="1" flipV="1">
              <a:off x="6336233" y="2003061"/>
              <a:ext cx="3728" cy="31088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odecagon 4"/>
            <p:cNvSpPr/>
            <p:nvPr/>
          </p:nvSpPr>
          <p:spPr>
            <a:xfrm rot="16200000">
              <a:off x="1667879" y="3849836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Heptagon 151"/>
            <p:cNvSpPr/>
            <p:nvPr/>
          </p:nvSpPr>
          <p:spPr>
            <a:xfrm rot="16200000">
              <a:off x="1259130" y="3449494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Heptagon 152"/>
            <p:cNvSpPr/>
            <p:nvPr/>
          </p:nvSpPr>
          <p:spPr>
            <a:xfrm rot="16200000">
              <a:off x="1126006" y="3675108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Heptagon 153"/>
            <p:cNvSpPr/>
            <p:nvPr/>
          </p:nvSpPr>
          <p:spPr>
            <a:xfrm rot="16200000">
              <a:off x="1134551" y="398281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Heptagon 154"/>
            <p:cNvSpPr/>
            <p:nvPr/>
          </p:nvSpPr>
          <p:spPr>
            <a:xfrm rot="16200000">
              <a:off x="1315622" y="424088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Heptagon 164"/>
            <p:cNvSpPr/>
            <p:nvPr/>
          </p:nvSpPr>
          <p:spPr>
            <a:xfrm>
              <a:off x="1473916" y="327852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Heptagon 182"/>
            <p:cNvSpPr/>
            <p:nvPr/>
          </p:nvSpPr>
          <p:spPr>
            <a:xfrm rot="10800000">
              <a:off x="1536049" y="439716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0" name="Straight Connector 99"/>
            <p:cNvCxnSpPr>
              <a:stCxn id="5" idx="8"/>
              <a:endCxn id="183" idx="3"/>
            </p:cNvCxnSpPr>
            <p:nvPr/>
          </p:nvCxnSpPr>
          <p:spPr>
            <a:xfrm rot="16200000" flipH="1" flipV="1">
              <a:off x="1487448" y="4160949"/>
              <a:ext cx="394925" cy="7749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5" idx="1"/>
              <a:endCxn id="165" idx="2"/>
            </p:cNvCxnSpPr>
            <p:nvPr/>
          </p:nvCxnSpPr>
          <p:spPr>
            <a:xfrm flipH="1" flipV="1">
              <a:off x="1584028" y="3430924"/>
              <a:ext cx="139632" cy="41891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5" idx="1"/>
              <a:endCxn id="152" idx="4"/>
            </p:cNvCxnSpPr>
            <p:nvPr/>
          </p:nvCxnSpPr>
          <p:spPr>
            <a:xfrm flipH="1" flipV="1">
              <a:off x="1357139" y="3601894"/>
              <a:ext cx="366521" cy="24794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5" idx="0"/>
              <a:endCxn id="153" idx="3"/>
            </p:cNvCxnSpPr>
            <p:nvPr/>
          </p:nvCxnSpPr>
          <p:spPr>
            <a:xfrm flipH="1" flipV="1">
              <a:off x="1278407" y="3785220"/>
              <a:ext cx="409891" cy="8503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5" idx="9"/>
              <a:endCxn id="154" idx="2"/>
            </p:cNvCxnSpPr>
            <p:nvPr/>
          </p:nvCxnSpPr>
          <p:spPr>
            <a:xfrm flipH="1">
              <a:off x="1286952" y="3981817"/>
              <a:ext cx="401346" cy="43290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5" idx="8"/>
              <a:endCxn id="155" idx="2"/>
            </p:cNvCxnSpPr>
            <p:nvPr/>
          </p:nvCxnSpPr>
          <p:spPr>
            <a:xfrm flipH="1">
              <a:off x="1468023" y="4002236"/>
              <a:ext cx="255637" cy="28093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Sun 117"/>
            <p:cNvSpPr/>
            <p:nvPr/>
          </p:nvSpPr>
          <p:spPr>
            <a:xfrm>
              <a:off x="-580995" y="1909629"/>
              <a:ext cx="246257" cy="228599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Sun 120"/>
            <p:cNvSpPr/>
            <p:nvPr/>
          </p:nvSpPr>
          <p:spPr>
            <a:xfrm>
              <a:off x="4191000" y="1066800"/>
              <a:ext cx="246257" cy="228600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Dodecagon 128"/>
            <p:cNvSpPr/>
            <p:nvPr/>
          </p:nvSpPr>
          <p:spPr>
            <a:xfrm>
              <a:off x="4267200" y="1447800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4" name="Straight Connector 133"/>
            <p:cNvCxnSpPr>
              <a:stCxn id="129" idx="4"/>
              <a:endCxn id="10" idx="10"/>
            </p:cNvCxnSpPr>
            <p:nvPr/>
          </p:nvCxnSpPr>
          <p:spPr>
            <a:xfrm>
              <a:off x="4363819" y="1600200"/>
              <a:ext cx="1188103" cy="435827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9" idx="3"/>
              <a:endCxn id="6" idx="11"/>
            </p:cNvCxnSpPr>
            <p:nvPr/>
          </p:nvCxnSpPr>
          <p:spPr>
            <a:xfrm>
              <a:off x="4399181" y="1579781"/>
              <a:ext cx="2504821" cy="2362200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29" idx="6"/>
              <a:endCxn id="12" idx="11"/>
            </p:cNvCxnSpPr>
            <p:nvPr/>
          </p:nvCxnSpPr>
          <p:spPr>
            <a:xfrm flipH="1">
              <a:off x="2927442" y="1579781"/>
              <a:ext cx="1360177" cy="4301609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29" idx="10"/>
              <a:endCxn id="121" idx="2"/>
            </p:cNvCxnSpPr>
            <p:nvPr/>
          </p:nvCxnSpPr>
          <p:spPr>
            <a:xfrm flipH="1" flipV="1">
              <a:off x="4314129" y="1295400"/>
              <a:ext cx="8852" cy="15240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>
              <a:stCxn id="11" idx="4"/>
              <a:endCxn id="10" idx="9"/>
            </p:cNvCxnSpPr>
            <p:nvPr/>
          </p:nvCxnSpPr>
          <p:spPr>
            <a:xfrm>
              <a:off x="2333024" y="2464509"/>
              <a:ext cx="3183536" cy="3514381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2"/>
            <p:cNvCxnSpPr>
              <a:stCxn id="12" idx="0"/>
              <a:endCxn id="9" idx="5"/>
            </p:cNvCxnSpPr>
            <p:nvPr/>
          </p:nvCxnSpPr>
          <p:spPr>
            <a:xfrm flipV="1">
              <a:off x="2962804" y="2466346"/>
              <a:ext cx="3377157" cy="343546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32"/>
            <p:cNvCxnSpPr>
              <a:stCxn id="5" idx="5"/>
              <a:endCxn id="6" idx="10"/>
            </p:cNvCxnSpPr>
            <p:nvPr/>
          </p:nvCxnSpPr>
          <p:spPr>
            <a:xfrm>
              <a:off x="1820279" y="3946455"/>
              <a:ext cx="5083723" cy="36364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flipH="1">
            <a:off x="711281" y="4951345"/>
            <a:ext cx="144405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1033612" y="5177011"/>
            <a:ext cx="1869172" cy="461568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Broker-Daemon Connection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723869" y="5398348"/>
            <a:ext cx="153316" cy="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1010012" y="5654650"/>
            <a:ext cx="1352188" cy="461568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Broker-Broker Connection</a:t>
            </a:r>
          </a:p>
        </p:txBody>
      </p:sp>
      <p:cxnSp>
        <p:nvCxnSpPr>
          <p:cNvPr id="255" name="Straight Connector 254"/>
          <p:cNvCxnSpPr/>
          <p:nvPr/>
        </p:nvCxnSpPr>
        <p:spPr>
          <a:xfrm flipH="1">
            <a:off x="717304" y="5780999"/>
            <a:ext cx="14440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1040795" y="4724401"/>
            <a:ext cx="1164961" cy="461568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Broker-Driver Connection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46874" y="1805112"/>
            <a:ext cx="2939926" cy="2001137"/>
            <a:chOff x="3993325" y="2691546"/>
            <a:chExt cx="5278661" cy="3593058"/>
          </a:xfrm>
        </p:grpSpPr>
        <p:cxnSp>
          <p:nvCxnSpPr>
            <p:cNvPr id="122" name="Straight Connector 121"/>
            <p:cNvCxnSpPr>
              <a:stCxn id="232" idx="5"/>
              <a:endCxn id="138" idx="4"/>
            </p:cNvCxnSpPr>
            <p:nvPr/>
          </p:nvCxnSpPr>
          <p:spPr>
            <a:xfrm flipV="1">
              <a:off x="4832267" y="3198524"/>
              <a:ext cx="1229175" cy="2309376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8" idx="4"/>
              <a:endCxn id="262" idx="2"/>
            </p:cNvCxnSpPr>
            <p:nvPr/>
          </p:nvCxnSpPr>
          <p:spPr>
            <a:xfrm>
              <a:off x="6061442" y="3198524"/>
              <a:ext cx="548288" cy="2520018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46" idx="11"/>
              <a:endCxn id="138" idx="5"/>
            </p:cNvCxnSpPr>
            <p:nvPr/>
          </p:nvCxnSpPr>
          <p:spPr>
            <a:xfrm flipV="1">
              <a:off x="4270351" y="3183836"/>
              <a:ext cx="1773664" cy="2012915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77" idx="7"/>
              <a:endCxn id="138" idx="3"/>
            </p:cNvCxnSpPr>
            <p:nvPr/>
          </p:nvCxnSpPr>
          <p:spPr>
            <a:xfrm flipH="1" flipV="1">
              <a:off x="6081968" y="3199467"/>
              <a:ext cx="1185433" cy="227722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274" idx="8"/>
              <a:endCxn id="138" idx="4"/>
            </p:cNvCxnSpPr>
            <p:nvPr/>
          </p:nvCxnSpPr>
          <p:spPr>
            <a:xfrm flipV="1">
              <a:off x="5641502" y="3198524"/>
              <a:ext cx="419941" cy="2467327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217" idx="5"/>
              <a:endCxn id="138" idx="2"/>
            </p:cNvCxnSpPr>
            <p:nvPr/>
          </p:nvCxnSpPr>
          <p:spPr>
            <a:xfrm flipH="1" flipV="1">
              <a:off x="6100094" y="3186417"/>
              <a:ext cx="1823868" cy="2025838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Dodecagon 137"/>
            <p:cNvSpPr/>
            <p:nvPr/>
          </p:nvSpPr>
          <p:spPr>
            <a:xfrm rot="1917019">
              <a:off x="6034684" y="3095444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Heptagon 138"/>
            <p:cNvSpPr/>
            <p:nvPr/>
          </p:nvSpPr>
          <p:spPr>
            <a:xfrm rot="11352310">
              <a:off x="4083979" y="545670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2" name="Straight Connector 141"/>
            <p:cNvCxnSpPr>
              <a:stCxn id="146" idx="6"/>
              <a:endCxn id="139" idx="3"/>
            </p:cNvCxnSpPr>
            <p:nvPr/>
          </p:nvCxnSpPr>
          <p:spPr>
            <a:xfrm flipH="1">
              <a:off x="4145271" y="5286454"/>
              <a:ext cx="86755" cy="17460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Heptagon 144"/>
            <p:cNvSpPr/>
            <p:nvPr/>
          </p:nvSpPr>
          <p:spPr>
            <a:xfrm rot="10800000">
              <a:off x="3993325" y="5349418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Dodecagon 145"/>
            <p:cNvSpPr/>
            <p:nvPr/>
          </p:nvSpPr>
          <p:spPr>
            <a:xfrm>
              <a:off x="4221756" y="5196751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Heptagon 147"/>
            <p:cNvSpPr/>
            <p:nvPr/>
          </p:nvSpPr>
          <p:spPr>
            <a:xfrm rot="10800000">
              <a:off x="4200852" y="551389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Heptagon 148"/>
            <p:cNvSpPr/>
            <p:nvPr/>
          </p:nvSpPr>
          <p:spPr>
            <a:xfrm rot="10800000">
              <a:off x="4326707" y="5468124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Heptagon 150"/>
            <p:cNvSpPr/>
            <p:nvPr/>
          </p:nvSpPr>
          <p:spPr>
            <a:xfrm rot="10800000">
              <a:off x="4438327" y="5371769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6" name="Straight Connector 155"/>
            <p:cNvCxnSpPr>
              <a:stCxn id="146" idx="7"/>
              <a:endCxn id="145" idx="3"/>
            </p:cNvCxnSpPr>
            <p:nvPr/>
          </p:nvCxnSpPr>
          <p:spPr>
            <a:xfrm flipH="1">
              <a:off x="4048706" y="5262420"/>
              <a:ext cx="173051" cy="8699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6" idx="5"/>
              <a:endCxn id="148" idx="3"/>
            </p:cNvCxnSpPr>
            <p:nvPr/>
          </p:nvCxnSpPr>
          <p:spPr>
            <a:xfrm>
              <a:off x="4249811" y="5300332"/>
              <a:ext cx="6422" cy="21355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46" idx="3"/>
              <a:endCxn id="149" idx="2"/>
            </p:cNvCxnSpPr>
            <p:nvPr/>
          </p:nvCxnSpPr>
          <p:spPr>
            <a:xfrm>
              <a:off x="4288136" y="5286454"/>
              <a:ext cx="59839" cy="18166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46" idx="2"/>
              <a:endCxn id="151" idx="2"/>
            </p:cNvCxnSpPr>
            <p:nvPr/>
          </p:nvCxnSpPr>
          <p:spPr>
            <a:xfrm>
              <a:off x="4298406" y="5262420"/>
              <a:ext cx="161190" cy="10934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Heptagon 171"/>
            <p:cNvSpPr/>
            <p:nvPr/>
          </p:nvSpPr>
          <p:spPr>
            <a:xfrm rot="10837955">
              <a:off x="7113208" y="5715500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Dodecagon 176"/>
            <p:cNvSpPr/>
            <p:nvPr/>
          </p:nvSpPr>
          <p:spPr>
            <a:xfrm rot="3143732">
              <a:off x="7247133" y="5470925"/>
              <a:ext cx="103582" cy="7665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Heptagon 181"/>
            <p:cNvSpPr/>
            <p:nvPr/>
          </p:nvSpPr>
          <p:spPr>
            <a:xfrm rot="10837955">
              <a:off x="7236502" y="5764795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Heptagon 186"/>
            <p:cNvSpPr/>
            <p:nvPr/>
          </p:nvSpPr>
          <p:spPr>
            <a:xfrm rot="10837955">
              <a:off x="7379568" y="5736338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1" name="Heptagon 210"/>
            <p:cNvSpPr/>
            <p:nvPr/>
          </p:nvSpPr>
          <p:spPr>
            <a:xfrm rot="10837955">
              <a:off x="7483648" y="5644363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2" name="Straight Connector 211"/>
            <p:cNvCxnSpPr>
              <a:stCxn id="177" idx="4"/>
              <a:endCxn id="172" idx="3"/>
            </p:cNvCxnSpPr>
            <p:nvPr/>
          </p:nvCxnSpPr>
          <p:spPr>
            <a:xfrm flipH="1">
              <a:off x="7169011" y="5551848"/>
              <a:ext cx="105817" cy="16390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77" idx="3"/>
              <a:endCxn id="182" idx="3"/>
            </p:cNvCxnSpPr>
            <p:nvPr/>
          </p:nvCxnSpPr>
          <p:spPr>
            <a:xfrm flipH="1">
              <a:off x="7292305" y="5562420"/>
              <a:ext cx="1511" cy="20263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177" idx="2"/>
              <a:endCxn id="187" idx="2"/>
            </p:cNvCxnSpPr>
            <p:nvPr/>
          </p:nvCxnSpPr>
          <p:spPr>
            <a:xfrm>
              <a:off x="7314173" y="5558749"/>
              <a:ext cx="87088" cy="17733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177" idx="1"/>
              <a:endCxn id="211" idx="2"/>
            </p:cNvCxnSpPr>
            <p:nvPr/>
          </p:nvCxnSpPr>
          <p:spPr>
            <a:xfrm>
              <a:off x="7330446" y="5541812"/>
              <a:ext cx="174895" cy="10229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Dodecagon 216"/>
            <p:cNvSpPr/>
            <p:nvPr/>
          </p:nvSpPr>
          <p:spPr>
            <a:xfrm rot="8162615">
              <a:off x="7904846" y="5207380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  <p:sp>
          <p:nvSpPr>
            <p:cNvPr id="218" name="Heptagon 217"/>
            <p:cNvSpPr/>
            <p:nvPr/>
          </p:nvSpPr>
          <p:spPr>
            <a:xfrm rot="10871132">
              <a:off x="7774530" y="5469185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  <p:sp>
          <p:nvSpPr>
            <p:cNvPr id="219" name="Heptagon 218"/>
            <p:cNvSpPr/>
            <p:nvPr/>
          </p:nvSpPr>
          <p:spPr>
            <a:xfrm rot="10871132">
              <a:off x="7909238" y="5520295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  <p:sp>
          <p:nvSpPr>
            <p:cNvPr id="220" name="Heptagon 219"/>
            <p:cNvSpPr/>
            <p:nvPr/>
          </p:nvSpPr>
          <p:spPr>
            <a:xfrm rot="10871132">
              <a:off x="8044869" y="5477688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  <p:sp>
          <p:nvSpPr>
            <p:cNvPr id="221" name="Heptagon 220"/>
            <p:cNvSpPr/>
            <p:nvPr/>
          </p:nvSpPr>
          <p:spPr>
            <a:xfrm rot="10871132">
              <a:off x="8129909" y="536348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  <p:cxnSp>
          <p:nvCxnSpPr>
            <p:cNvPr id="222" name="Straight Connector 221"/>
            <p:cNvCxnSpPr>
              <a:stCxn id="217" idx="2"/>
              <a:endCxn id="218" idx="3"/>
            </p:cNvCxnSpPr>
            <p:nvPr/>
          </p:nvCxnSpPr>
          <p:spPr>
            <a:xfrm flipH="1">
              <a:off x="7830700" y="5285129"/>
              <a:ext cx="77753" cy="184544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7" idx="1"/>
              <a:endCxn id="219" idx="3"/>
            </p:cNvCxnSpPr>
            <p:nvPr/>
          </p:nvCxnSpPr>
          <p:spPr>
            <a:xfrm>
              <a:off x="7922710" y="5305110"/>
              <a:ext cx="42698" cy="21567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17" idx="11"/>
              <a:endCxn id="220" idx="2"/>
            </p:cNvCxnSpPr>
            <p:nvPr/>
          </p:nvCxnSpPr>
          <p:spPr>
            <a:xfrm>
              <a:off x="7962379" y="5306086"/>
              <a:ext cx="104555" cy="17113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7" idx="10"/>
              <a:endCxn id="221" idx="1"/>
            </p:cNvCxnSpPr>
            <p:nvPr/>
          </p:nvCxnSpPr>
          <p:spPr>
            <a:xfrm>
              <a:off x="7977165" y="5286820"/>
              <a:ext cx="152980" cy="11256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Heptagon 229"/>
            <p:cNvSpPr/>
            <p:nvPr/>
          </p:nvSpPr>
          <p:spPr>
            <a:xfrm rot="11352310">
              <a:off x="4536382" y="5671953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Straight Connector 230"/>
            <p:cNvCxnSpPr>
              <a:stCxn id="232" idx="1"/>
              <a:endCxn id="230" idx="3"/>
            </p:cNvCxnSpPr>
            <p:nvPr/>
          </p:nvCxnSpPr>
          <p:spPr>
            <a:xfrm flipH="1">
              <a:off x="4597674" y="5573569"/>
              <a:ext cx="185998" cy="10273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Dodecagon 231"/>
            <p:cNvSpPr/>
            <p:nvPr/>
          </p:nvSpPr>
          <p:spPr>
            <a:xfrm rot="10800000">
              <a:off x="4783673" y="5507900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3" name="Heptagon 232"/>
            <p:cNvSpPr/>
            <p:nvPr/>
          </p:nvSpPr>
          <p:spPr>
            <a:xfrm rot="10800000">
              <a:off x="4636432" y="577899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4" name="Heptagon 233"/>
            <p:cNvSpPr/>
            <p:nvPr/>
          </p:nvSpPr>
          <p:spPr>
            <a:xfrm rot="10800000">
              <a:off x="4765145" y="587194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5" name="Heptagon 234"/>
            <p:cNvSpPr/>
            <p:nvPr/>
          </p:nvSpPr>
          <p:spPr>
            <a:xfrm rot="10800000">
              <a:off x="4916975" y="5795456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6" name="Heptagon 235"/>
            <p:cNvSpPr/>
            <p:nvPr/>
          </p:nvSpPr>
          <p:spPr>
            <a:xfrm rot="10800000">
              <a:off x="5050279" y="5704550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7" name="Straight Connector 236"/>
            <p:cNvCxnSpPr>
              <a:stCxn id="232" idx="0"/>
              <a:endCxn id="233" idx="3"/>
            </p:cNvCxnSpPr>
            <p:nvPr/>
          </p:nvCxnSpPr>
          <p:spPr>
            <a:xfrm flipH="1">
              <a:off x="4691813" y="5597603"/>
              <a:ext cx="102129" cy="18138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2" idx="11"/>
              <a:endCxn id="234" idx="3"/>
            </p:cNvCxnSpPr>
            <p:nvPr/>
          </p:nvCxnSpPr>
          <p:spPr>
            <a:xfrm>
              <a:off x="4811728" y="5611481"/>
              <a:ext cx="8798" cy="26046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32" idx="10"/>
              <a:endCxn id="235" idx="2"/>
            </p:cNvCxnSpPr>
            <p:nvPr/>
          </p:nvCxnSpPr>
          <p:spPr>
            <a:xfrm>
              <a:off x="4832267" y="5611481"/>
              <a:ext cx="105977" cy="183974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2" idx="8"/>
              <a:endCxn id="236" idx="1"/>
            </p:cNvCxnSpPr>
            <p:nvPr/>
          </p:nvCxnSpPr>
          <p:spPr>
            <a:xfrm>
              <a:off x="4860322" y="5573569"/>
              <a:ext cx="189957" cy="16794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Box 244"/>
            <p:cNvSpPr txBox="1"/>
            <p:nvPr/>
          </p:nvSpPr>
          <p:spPr>
            <a:xfrm>
              <a:off x="7236957" y="2691546"/>
              <a:ext cx="2035029" cy="116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7 Brokers and 32 Computing Nodes in total</a:t>
              </a:r>
            </a:p>
          </p:txBody>
        </p:sp>
        <p:sp>
          <p:nvSpPr>
            <p:cNvPr id="248" name="Sun 247"/>
            <p:cNvSpPr/>
            <p:nvPr/>
          </p:nvSpPr>
          <p:spPr>
            <a:xfrm>
              <a:off x="6003285" y="2809971"/>
              <a:ext cx="123855" cy="155372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9" name="Straight Connector 248"/>
            <p:cNvCxnSpPr>
              <a:stCxn id="248" idx="2"/>
              <a:endCxn id="138" idx="3"/>
            </p:cNvCxnSpPr>
            <p:nvPr/>
          </p:nvCxnSpPr>
          <p:spPr>
            <a:xfrm>
              <a:off x="6065213" y="2965343"/>
              <a:ext cx="11539" cy="228908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Heptagon 249"/>
            <p:cNvSpPr/>
            <p:nvPr/>
          </p:nvSpPr>
          <p:spPr>
            <a:xfrm rot="11352310">
              <a:off x="7656394" y="5391113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Heptagon 250"/>
            <p:cNvSpPr/>
            <p:nvPr/>
          </p:nvSpPr>
          <p:spPr>
            <a:xfrm rot="11352310">
              <a:off x="6994106" y="5653400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299317" y="5665851"/>
              <a:ext cx="655796" cy="578696"/>
              <a:chOff x="2834004" y="5625604"/>
              <a:chExt cx="1303898" cy="851438"/>
            </a:xfrm>
          </p:grpSpPr>
          <p:sp>
            <p:nvSpPr>
              <p:cNvPr id="272" name="Heptagon 271"/>
              <p:cNvSpPr/>
              <p:nvPr/>
            </p:nvSpPr>
            <p:spPr>
              <a:xfrm rot="11352310">
                <a:off x="2834004" y="6083653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3" name="Straight Connector 272"/>
              <p:cNvCxnSpPr>
                <a:stCxn id="274" idx="3"/>
                <a:endCxn id="272" idx="3"/>
              </p:cNvCxnSpPr>
              <p:nvPr/>
            </p:nvCxnSpPr>
            <p:spPr>
              <a:xfrm flipH="1">
                <a:off x="2955869" y="5757585"/>
                <a:ext cx="482290" cy="332473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Dodecagon 273"/>
              <p:cNvSpPr/>
              <p:nvPr/>
            </p:nvSpPr>
            <p:spPr>
              <a:xfrm rot="5400000">
                <a:off x="3417740" y="5625604"/>
                <a:ext cx="152400" cy="152400"/>
              </a:xfrm>
              <a:prstGeom prst="dodec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Heptagon 274"/>
              <p:cNvSpPr/>
              <p:nvPr/>
            </p:nvSpPr>
            <p:spPr>
              <a:xfrm rot="10800000">
                <a:off x="2997612" y="622342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Heptagon 275"/>
              <p:cNvSpPr/>
              <p:nvPr/>
            </p:nvSpPr>
            <p:spPr>
              <a:xfrm rot="10800000">
                <a:off x="3257073" y="6324642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7" name="Heptagon 276"/>
              <p:cNvSpPr/>
              <p:nvPr/>
            </p:nvSpPr>
            <p:spPr>
              <a:xfrm rot="10800000">
                <a:off x="3549721" y="632283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Heptagon 277"/>
              <p:cNvSpPr/>
              <p:nvPr/>
            </p:nvSpPr>
            <p:spPr>
              <a:xfrm rot="10800000">
                <a:off x="3985502" y="607244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9" name="Straight Connector 278"/>
              <p:cNvCxnSpPr>
                <a:stCxn id="274" idx="3"/>
                <a:endCxn id="275" idx="3"/>
              </p:cNvCxnSpPr>
              <p:nvPr/>
            </p:nvCxnSpPr>
            <p:spPr>
              <a:xfrm flipH="1">
                <a:off x="3107724" y="5757585"/>
                <a:ext cx="330435" cy="465839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4" idx="2"/>
                <a:endCxn id="276" idx="3"/>
              </p:cNvCxnSpPr>
              <p:nvPr/>
            </p:nvCxnSpPr>
            <p:spPr>
              <a:xfrm flipH="1">
                <a:off x="3367185" y="5778004"/>
                <a:ext cx="106336" cy="546637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74" idx="1"/>
                <a:endCxn id="277" idx="2"/>
              </p:cNvCxnSpPr>
              <p:nvPr/>
            </p:nvCxnSpPr>
            <p:spPr>
              <a:xfrm>
                <a:off x="3514359" y="5778004"/>
                <a:ext cx="77650" cy="544829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74" idx="0"/>
                <a:endCxn id="278" idx="2"/>
              </p:cNvCxnSpPr>
              <p:nvPr/>
            </p:nvCxnSpPr>
            <p:spPr>
              <a:xfrm>
                <a:off x="3549721" y="5757585"/>
                <a:ext cx="478069" cy="314858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Heptagon 282"/>
              <p:cNvSpPr/>
              <p:nvPr/>
            </p:nvSpPr>
            <p:spPr>
              <a:xfrm rot="11352310">
                <a:off x="3789520" y="620983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4" name="Straight Connector 283"/>
              <p:cNvCxnSpPr>
                <a:stCxn id="274" idx="0"/>
                <a:endCxn id="283" idx="1"/>
              </p:cNvCxnSpPr>
              <p:nvPr/>
            </p:nvCxnSpPr>
            <p:spPr>
              <a:xfrm>
                <a:off x="3549721" y="5757585"/>
                <a:ext cx="244269" cy="494732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Connector 252"/>
            <p:cNvCxnSpPr>
              <a:stCxn id="217" idx="3"/>
              <a:endCxn id="250" idx="3"/>
            </p:cNvCxnSpPr>
            <p:nvPr/>
          </p:nvCxnSpPr>
          <p:spPr>
            <a:xfrm flipH="1">
              <a:off x="7717686" y="5258194"/>
              <a:ext cx="185815" cy="13727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177" idx="5"/>
              <a:endCxn id="251" idx="3"/>
            </p:cNvCxnSpPr>
            <p:nvPr/>
          </p:nvCxnSpPr>
          <p:spPr>
            <a:xfrm flipH="1">
              <a:off x="7055398" y="5529858"/>
              <a:ext cx="206896" cy="12789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 256"/>
            <p:cNvGrpSpPr/>
            <p:nvPr/>
          </p:nvGrpSpPr>
          <p:grpSpPr>
            <a:xfrm>
              <a:off x="6232687" y="5718542"/>
              <a:ext cx="754407" cy="566062"/>
              <a:chOff x="4397595" y="5666646"/>
              <a:chExt cx="1499965" cy="832850"/>
            </a:xfrm>
          </p:grpSpPr>
          <p:sp>
            <p:nvSpPr>
              <p:cNvPr id="258" name="Heptagon 257"/>
              <p:cNvSpPr/>
              <p:nvPr/>
            </p:nvSpPr>
            <p:spPr>
              <a:xfrm rot="11352310">
                <a:off x="4397595" y="614315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9" name="Group 258"/>
              <p:cNvGrpSpPr/>
              <p:nvPr/>
            </p:nvGrpSpPr>
            <p:grpSpPr>
              <a:xfrm>
                <a:off x="4519460" y="5666646"/>
                <a:ext cx="1378100" cy="832850"/>
                <a:chOff x="378687" y="5095968"/>
                <a:chExt cx="1378100" cy="832850"/>
              </a:xfrm>
            </p:grpSpPr>
            <p:sp>
              <p:nvSpPr>
                <p:cNvPr id="260" name="Heptagon 259"/>
                <p:cNvSpPr/>
                <p:nvPr/>
              </p:nvSpPr>
              <p:spPr>
                <a:xfrm rot="11352310">
                  <a:off x="508715" y="5683206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1" name="Straight Connector 260"/>
                <p:cNvCxnSpPr>
                  <a:stCxn id="262" idx="9"/>
                  <a:endCxn id="260" idx="2"/>
                </p:cNvCxnSpPr>
                <p:nvPr/>
              </p:nvCxnSpPr>
              <p:spPr>
                <a:xfrm flipH="1">
                  <a:off x="563630" y="5227949"/>
                  <a:ext cx="366655" cy="450812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2" name="Dodecagon 261"/>
                <p:cNvSpPr/>
                <p:nvPr/>
              </p:nvSpPr>
              <p:spPr>
                <a:xfrm rot="16200000">
                  <a:off x="909866" y="5095968"/>
                  <a:ext cx="152400" cy="152400"/>
                </a:xfrm>
                <a:prstGeom prst="dodecagon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Heptagon 262"/>
                <p:cNvSpPr/>
                <p:nvPr/>
              </p:nvSpPr>
              <p:spPr>
                <a:xfrm rot="10800000">
                  <a:off x="793501" y="5762430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Heptagon 263"/>
                <p:cNvSpPr/>
                <p:nvPr/>
              </p:nvSpPr>
              <p:spPr>
                <a:xfrm rot="10800000">
                  <a:off x="1062267" y="5776418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Heptagon 264"/>
                <p:cNvSpPr/>
                <p:nvPr/>
              </p:nvSpPr>
              <p:spPr>
                <a:xfrm rot="10800000">
                  <a:off x="1330307" y="5702914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6" name="Heptagon 265"/>
                <p:cNvSpPr/>
                <p:nvPr/>
              </p:nvSpPr>
              <p:spPr>
                <a:xfrm rot="10800000">
                  <a:off x="1604387" y="5583686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7" name="Straight Connector 266"/>
                <p:cNvCxnSpPr>
                  <a:stCxn id="262" idx="8"/>
                  <a:endCxn id="263" idx="3"/>
                </p:cNvCxnSpPr>
                <p:nvPr/>
              </p:nvCxnSpPr>
              <p:spPr>
                <a:xfrm flipH="1">
                  <a:off x="903613" y="5248368"/>
                  <a:ext cx="62034" cy="514061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>
                  <a:stCxn id="262" idx="7"/>
                  <a:endCxn id="264" idx="2"/>
                </p:cNvCxnSpPr>
                <p:nvPr/>
              </p:nvCxnSpPr>
              <p:spPr>
                <a:xfrm>
                  <a:off x="1006485" y="5248368"/>
                  <a:ext cx="98070" cy="528049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>
                  <a:stCxn id="262" idx="6"/>
                  <a:endCxn id="265" idx="2"/>
                </p:cNvCxnSpPr>
                <p:nvPr/>
              </p:nvCxnSpPr>
              <p:spPr>
                <a:xfrm>
                  <a:off x="1041847" y="5227949"/>
                  <a:ext cx="330748" cy="474964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>
                  <a:stCxn id="262" idx="5"/>
                </p:cNvCxnSpPr>
                <p:nvPr/>
              </p:nvCxnSpPr>
              <p:spPr>
                <a:xfrm>
                  <a:off x="1062266" y="5192587"/>
                  <a:ext cx="510802" cy="476773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>
                  <a:stCxn id="262" idx="10"/>
                  <a:endCxn id="258" idx="3"/>
                </p:cNvCxnSpPr>
                <p:nvPr/>
              </p:nvCxnSpPr>
              <p:spPr>
                <a:xfrm flipH="1">
                  <a:off x="378687" y="5192587"/>
                  <a:ext cx="531179" cy="386296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TextBox 14"/>
          <p:cNvSpPr txBox="1"/>
          <p:nvPr/>
        </p:nvSpPr>
        <p:spPr>
          <a:xfrm>
            <a:off x="2473200" y="4467523"/>
            <a:ext cx="2383613" cy="369235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B050"/>
                </a:solidFill>
              </a:rPr>
              <a:t>A. Full </a:t>
            </a:r>
            <a:r>
              <a:rPr lang="en-US" b="1" dirty="0">
                <a:ln/>
                <a:solidFill>
                  <a:srgbClr val="00B050"/>
                </a:solidFill>
              </a:rPr>
              <a:t>Mesh Network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5777718" y="1301697"/>
            <a:ext cx="2587609" cy="369235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B050"/>
                </a:solidFill>
              </a:rPr>
              <a:t>B. Hierarchical </a:t>
            </a:r>
            <a:r>
              <a:rPr lang="en-US" b="1" dirty="0">
                <a:ln/>
                <a:solidFill>
                  <a:srgbClr val="00B050"/>
                </a:solidFill>
              </a:rPr>
              <a:t>Sending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24" y="4222364"/>
            <a:ext cx="2319891" cy="21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" name="TextBox 209"/>
          <p:cNvSpPr txBox="1"/>
          <p:nvPr/>
        </p:nvSpPr>
        <p:spPr>
          <a:xfrm>
            <a:off x="5638799" y="6386463"/>
            <a:ext cx="1412585" cy="369235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B050"/>
                </a:solidFill>
              </a:rPr>
              <a:t>C. Streaming</a:t>
            </a:r>
            <a:endParaRPr lang="en-US" b="1" dirty="0">
              <a:ln/>
              <a:solidFill>
                <a:srgbClr val="00B05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175252" y="4477155"/>
            <a:ext cx="187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r>
              <a:rPr lang="en-US" sz="1200" dirty="0" smtClean="0"/>
              <a:t> </a:t>
            </a:r>
            <a:r>
              <a:rPr lang="en-US" sz="1200" dirty="0"/>
              <a:t>Brokers </a:t>
            </a:r>
            <a:r>
              <a:rPr lang="en-US" sz="1200" dirty="0" smtClean="0"/>
              <a:t>and 4 </a:t>
            </a:r>
            <a:r>
              <a:rPr lang="en-US" sz="1200" dirty="0"/>
              <a:t>Computing </a:t>
            </a:r>
            <a:r>
              <a:rPr lang="en-US" sz="1200" dirty="0" smtClean="0"/>
              <a:t>Nodes in total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03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3"/>
    </mc:Choice>
    <mc:Fallback xmlns="">
      <p:transition spd="slow" advTm="571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Performance Improvement</a:t>
            </a:r>
            <a:endParaRPr lang="en-US" b="1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057400"/>
            <a:ext cx="8229600" cy="8033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915773"/>
              </p:ext>
            </p:extLst>
          </p:nvPr>
        </p:nvGraphicFramePr>
        <p:xfrm>
          <a:off x="505047" y="14478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3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"/>
    </mc:Choice>
    <mc:Fallback xmlns="">
      <p:transition spd="slow" advTm="5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Broadcasting on 40 Nodes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200" dirty="0" smtClean="0"/>
              <a:t>(In Method C, centroids are split to 160 blocks, sent through 40 brokers in 4 rounds)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3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161"/>
          <p:cNvSpPr/>
          <p:nvPr/>
        </p:nvSpPr>
        <p:spPr>
          <a:xfrm>
            <a:off x="6781800" y="914402"/>
            <a:ext cx="2056738" cy="57075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1" name="Rounded Rectangle 160"/>
          <p:cNvSpPr/>
          <p:nvPr/>
        </p:nvSpPr>
        <p:spPr>
          <a:xfrm>
            <a:off x="3007487" y="914401"/>
            <a:ext cx="2021713" cy="5707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Twister New Architecture</a:t>
            </a:r>
            <a:endParaRPr lang="en-US" sz="4000" dirty="0"/>
          </a:p>
        </p:txBody>
      </p:sp>
      <p:sp>
        <p:nvSpPr>
          <p:cNvPr id="174" name="Rectangle 173"/>
          <p:cNvSpPr/>
          <p:nvPr/>
        </p:nvSpPr>
        <p:spPr>
          <a:xfrm>
            <a:off x="3143329" y="2411560"/>
            <a:ext cx="1807436" cy="3760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889742" y="2411560"/>
            <a:ext cx="1840854" cy="37606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266240" y="1092968"/>
            <a:ext cx="1177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Worker Node</a:t>
            </a:r>
            <a:endParaRPr lang="en-US" sz="14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127025" y="6286677"/>
            <a:ext cx="1399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Twister Daemon</a:t>
            </a:r>
            <a:endParaRPr lang="en-US" sz="1400" b="1" dirty="0"/>
          </a:p>
        </p:txBody>
      </p:sp>
      <p:sp>
        <p:nvSpPr>
          <p:cNvPr id="223" name="Rounded Rectangle 222"/>
          <p:cNvSpPr/>
          <p:nvPr/>
        </p:nvSpPr>
        <p:spPr>
          <a:xfrm>
            <a:off x="280212" y="914400"/>
            <a:ext cx="2148792" cy="5707589"/>
          </a:xfrm>
          <a:prstGeom prst="roundRect">
            <a:avLst>
              <a:gd name="adj" fmla="val 107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224" name="Rectangle 223"/>
          <p:cNvSpPr/>
          <p:nvPr/>
        </p:nvSpPr>
        <p:spPr>
          <a:xfrm>
            <a:off x="331092" y="2362200"/>
            <a:ext cx="2057400" cy="39125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TextBox 228"/>
          <p:cNvSpPr txBox="1"/>
          <p:nvPr/>
        </p:nvSpPr>
        <p:spPr>
          <a:xfrm>
            <a:off x="581339" y="6286677"/>
            <a:ext cx="154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Twister Driver</a:t>
            </a:r>
            <a:endParaRPr lang="en-US" sz="14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3412445" y="1097676"/>
            <a:ext cx="1177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Worker Node</a:t>
            </a:r>
            <a:endParaRPr lang="en-US" sz="1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3347080" y="6274779"/>
            <a:ext cx="1399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Twister Daemon</a:t>
            </a:r>
            <a:endParaRPr lang="en-US" sz="1400" b="1" dirty="0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5572004" y="6281258"/>
            <a:ext cx="712859" cy="5419"/>
          </a:xfrm>
          <a:prstGeom prst="line">
            <a:avLst/>
          </a:prstGeom>
          <a:ln w="1016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ounded Rectangle 175"/>
          <p:cNvSpPr/>
          <p:nvPr/>
        </p:nvSpPr>
        <p:spPr>
          <a:xfrm>
            <a:off x="3276600" y="2501132"/>
            <a:ext cx="5333999" cy="3403403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37" name="Curved Right Arrow 36"/>
          <p:cNvSpPr/>
          <p:nvPr/>
        </p:nvSpPr>
        <p:spPr>
          <a:xfrm flipV="1">
            <a:off x="61075" y="3164746"/>
            <a:ext cx="533400" cy="2245454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Curved Left Arrow 39"/>
          <p:cNvSpPr/>
          <p:nvPr/>
        </p:nvSpPr>
        <p:spPr>
          <a:xfrm>
            <a:off x="2109984" y="3150875"/>
            <a:ext cx="557016" cy="228600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84" name="Straight Connector 183"/>
          <p:cNvCxnSpPr>
            <a:stCxn id="68" idx="4"/>
            <a:endCxn id="72" idx="0"/>
          </p:cNvCxnSpPr>
          <p:nvPr/>
        </p:nvCxnSpPr>
        <p:spPr>
          <a:xfrm>
            <a:off x="3979688" y="4115823"/>
            <a:ext cx="598763" cy="379104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72" idx="4"/>
            <a:endCxn id="71" idx="0"/>
          </p:cNvCxnSpPr>
          <p:nvPr/>
        </p:nvCxnSpPr>
        <p:spPr>
          <a:xfrm>
            <a:off x="4578451" y="4725345"/>
            <a:ext cx="2471966" cy="37918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73" idx="4"/>
            <a:endCxn id="66" idx="0"/>
          </p:cNvCxnSpPr>
          <p:nvPr/>
        </p:nvCxnSpPr>
        <p:spPr>
          <a:xfrm flipH="1">
            <a:off x="4802879" y="4734477"/>
            <a:ext cx="2605072" cy="36457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67" idx="4"/>
            <a:endCxn id="72" idx="0"/>
          </p:cNvCxnSpPr>
          <p:nvPr/>
        </p:nvCxnSpPr>
        <p:spPr>
          <a:xfrm>
            <a:off x="4486518" y="4147332"/>
            <a:ext cx="91933" cy="34759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72" idx="4"/>
            <a:endCxn id="66" idx="0"/>
          </p:cNvCxnSpPr>
          <p:nvPr/>
        </p:nvCxnSpPr>
        <p:spPr>
          <a:xfrm>
            <a:off x="4578451" y="4725345"/>
            <a:ext cx="224428" cy="37370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70" idx="4"/>
            <a:endCxn id="73" idx="0"/>
          </p:cNvCxnSpPr>
          <p:nvPr/>
        </p:nvCxnSpPr>
        <p:spPr>
          <a:xfrm>
            <a:off x="6736657" y="4158952"/>
            <a:ext cx="671294" cy="33597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69" idx="4"/>
            <a:endCxn id="73" idx="0"/>
          </p:cNvCxnSpPr>
          <p:nvPr/>
        </p:nvCxnSpPr>
        <p:spPr>
          <a:xfrm>
            <a:off x="7285055" y="4156058"/>
            <a:ext cx="122896" cy="33886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3" idx="4"/>
            <a:endCxn id="71" idx="0"/>
          </p:cNvCxnSpPr>
          <p:nvPr/>
        </p:nvCxnSpPr>
        <p:spPr>
          <a:xfrm flipH="1">
            <a:off x="7050417" y="4734477"/>
            <a:ext cx="357534" cy="37005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3306517" y="3891999"/>
            <a:ext cx="560928" cy="30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map</a:t>
            </a:r>
            <a:endParaRPr lang="en-US" sz="1400" b="1" dirty="0"/>
          </a:p>
        </p:txBody>
      </p:sp>
      <p:sp>
        <p:nvSpPr>
          <p:cNvPr id="194" name="TextBox 193"/>
          <p:cNvSpPr txBox="1"/>
          <p:nvPr/>
        </p:nvSpPr>
        <p:spPr>
          <a:xfrm>
            <a:off x="3867445" y="4826356"/>
            <a:ext cx="72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reduce</a:t>
            </a:r>
            <a:endParaRPr lang="en-US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653565" y="4417568"/>
            <a:ext cx="72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dirty="0" smtClean="0"/>
              <a:t>erge</a:t>
            </a:r>
            <a:endParaRPr lang="en-US" sz="1400" b="1" dirty="0"/>
          </a:p>
        </p:txBody>
      </p:sp>
      <p:sp>
        <p:nvSpPr>
          <p:cNvPr id="66" name="Oval 10"/>
          <p:cNvSpPr>
            <a:spLocks noChangeArrowheads="1"/>
          </p:cNvSpPr>
          <p:nvPr/>
        </p:nvSpPr>
        <p:spPr bwMode="auto">
          <a:xfrm>
            <a:off x="4678655" y="5099052"/>
            <a:ext cx="248447" cy="2395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4372319" y="3924161"/>
            <a:ext cx="228398" cy="223171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68" name="Oval 14"/>
          <p:cNvSpPr>
            <a:spLocks noChangeArrowheads="1"/>
          </p:cNvSpPr>
          <p:nvPr/>
        </p:nvSpPr>
        <p:spPr bwMode="auto">
          <a:xfrm>
            <a:off x="3867445" y="3892652"/>
            <a:ext cx="224486" cy="223171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7174858" y="3927100"/>
            <a:ext cx="220394" cy="228958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6626460" y="3929994"/>
            <a:ext cx="220394" cy="228958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71" name="Oval 13"/>
          <p:cNvSpPr>
            <a:spLocks noChangeArrowheads="1"/>
          </p:cNvSpPr>
          <p:nvPr/>
        </p:nvSpPr>
        <p:spPr bwMode="auto">
          <a:xfrm>
            <a:off x="6932696" y="5104527"/>
            <a:ext cx="235441" cy="2395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72" name="Oval 10"/>
          <p:cNvSpPr>
            <a:spLocks noChangeArrowheads="1"/>
          </p:cNvSpPr>
          <p:nvPr/>
        </p:nvSpPr>
        <p:spPr bwMode="auto">
          <a:xfrm>
            <a:off x="4468254" y="4494927"/>
            <a:ext cx="220394" cy="23041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73" name="Oval 10"/>
          <p:cNvSpPr>
            <a:spLocks noChangeArrowheads="1"/>
          </p:cNvSpPr>
          <p:nvPr/>
        </p:nvSpPr>
        <p:spPr bwMode="auto">
          <a:xfrm>
            <a:off x="7288804" y="4494927"/>
            <a:ext cx="238293" cy="23955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grpSp>
        <p:nvGrpSpPr>
          <p:cNvPr id="309" name="Group 308"/>
          <p:cNvGrpSpPr/>
          <p:nvPr/>
        </p:nvGrpSpPr>
        <p:grpSpPr>
          <a:xfrm>
            <a:off x="862015" y="1458196"/>
            <a:ext cx="925669" cy="799474"/>
            <a:chOff x="761990" y="1872072"/>
            <a:chExt cx="925669" cy="799474"/>
          </a:xfrm>
        </p:grpSpPr>
        <p:sp>
          <p:nvSpPr>
            <p:cNvPr id="251" name="Hexagon 250"/>
            <p:cNvSpPr/>
            <p:nvPr/>
          </p:nvSpPr>
          <p:spPr>
            <a:xfrm rot="5400000">
              <a:off x="825977" y="1922834"/>
              <a:ext cx="799474" cy="697949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761990" y="2117919"/>
              <a:ext cx="92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Broker</a:t>
              </a:r>
              <a:endParaRPr lang="en-US" sz="1400" b="1" dirty="0"/>
            </a:p>
          </p:txBody>
        </p:sp>
      </p:grpSp>
      <p:sp>
        <p:nvSpPr>
          <p:cNvPr id="260" name="Down Arrow 259"/>
          <p:cNvSpPr/>
          <p:nvPr/>
        </p:nvSpPr>
        <p:spPr>
          <a:xfrm rot="16200000">
            <a:off x="1182093" y="4056186"/>
            <a:ext cx="390594" cy="12602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261" name="TextBox 260"/>
          <p:cNvSpPr txBox="1"/>
          <p:nvPr/>
        </p:nvSpPr>
        <p:spPr>
          <a:xfrm>
            <a:off x="677820" y="4246676"/>
            <a:ext cx="971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Map</a:t>
            </a:r>
            <a:endParaRPr lang="en-US" sz="1400" b="1" dirty="0"/>
          </a:p>
        </p:txBody>
      </p:sp>
      <p:sp>
        <p:nvSpPr>
          <p:cNvPr id="263" name="Down Arrow 262"/>
          <p:cNvSpPr/>
          <p:nvPr/>
        </p:nvSpPr>
        <p:spPr>
          <a:xfrm rot="16200000">
            <a:off x="1147361" y="4773247"/>
            <a:ext cx="390594" cy="132967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677821" y="5018761"/>
            <a:ext cx="85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Reduce</a:t>
            </a:r>
            <a:endParaRPr lang="en-US" sz="1400" b="1" dirty="0"/>
          </a:p>
        </p:txBody>
      </p:sp>
      <p:sp>
        <p:nvSpPr>
          <p:cNvPr id="349" name="TextBox 348"/>
          <p:cNvSpPr txBox="1"/>
          <p:nvPr/>
        </p:nvSpPr>
        <p:spPr>
          <a:xfrm>
            <a:off x="747288" y="1086463"/>
            <a:ext cx="1155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Master Node</a:t>
            </a:r>
            <a:endParaRPr lang="en-US" sz="1400" b="1" dirty="0"/>
          </a:p>
        </p:txBody>
      </p:sp>
      <p:sp>
        <p:nvSpPr>
          <p:cNvPr id="392" name="Down Arrow 391"/>
          <p:cNvSpPr/>
          <p:nvPr/>
        </p:nvSpPr>
        <p:spPr>
          <a:xfrm rot="16200000">
            <a:off x="1157467" y="2580955"/>
            <a:ext cx="319484" cy="113984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393" name="TextBox 392"/>
          <p:cNvSpPr txBox="1"/>
          <p:nvPr/>
        </p:nvSpPr>
        <p:spPr>
          <a:xfrm>
            <a:off x="546833" y="2683357"/>
            <a:ext cx="177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Configure Mapper</a:t>
            </a:r>
            <a:endParaRPr lang="en-US" sz="1400" b="1" dirty="0"/>
          </a:p>
        </p:txBody>
      </p:sp>
      <p:sp>
        <p:nvSpPr>
          <p:cNvPr id="394" name="TextBox 393"/>
          <p:cNvSpPr txBox="1"/>
          <p:nvPr/>
        </p:nvSpPr>
        <p:spPr>
          <a:xfrm>
            <a:off x="546833" y="3591445"/>
            <a:ext cx="202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Add to </a:t>
            </a:r>
            <a:r>
              <a:rPr lang="en-US" sz="1400" b="1" dirty="0" err="1" smtClean="0"/>
              <a:t>MemCache</a:t>
            </a:r>
            <a:endParaRPr lang="en-US" sz="1400" b="1" dirty="0"/>
          </a:p>
        </p:txBody>
      </p:sp>
      <p:sp>
        <p:nvSpPr>
          <p:cNvPr id="395" name="Down Arrow 394"/>
          <p:cNvSpPr/>
          <p:nvPr/>
        </p:nvSpPr>
        <p:spPr>
          <a:xfrm rot="16200000">
            <a:off x="1166036" y="3363992"/>
            <a:ext cx="334918" cy="123194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3516367" y="1458196"/>
            <a:ext cx="925669" cy="799474"/>
            <a:chOff x="761990" y="1872072"/>
            <a:chExt cx="925669" cy="799474"/>
          </a:xfrm>
        </p:grpSpPr>
        <p:sp>
          <p:nvSpPr>
            <p:cNvPr id="86" name="Hexagon 85"/>
            <p:cNvSpPr/>
            <p:nvPr/>
          </p:nvSpPr>
          <p:spPr>
            <a:xfrm rot="5400000">
              <a:off x="825977" y="1922834"/>
              <a:ext cx="799474" cy="697949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1990" y="2117919"/>
              <a:ext cx="92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Broker</a:t>
              </a:r>
              <a:endParaRPr lang="en-US" sz="1400" b="1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406419" y="1458194"/>
            <a:ext cx="925669" cy="799474"/>
            <a:chOff x="761990" y="1872072"/>
            <a:chExt cx="925669" cy="799474"/>
          </a:xfrm>
        </p:grpSpPr>
        <p:sp>
          <p:nvSpPr>
            <p:cNvPr id="90" name="Hexagon 89"/>
            <p:cNvSpPr/>
            <p:nvPr/>
          </p:nvSpPr>
          <p:spPr>
            <a:xfrm rot="5400000">
              <a:off x="825977" y="1922834"/>
              <a:ext cx="799474" cy="697949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61990" y="2117919"/>
              <a:ext cx="92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Broker</a:t>
              </a:r>
              <a:endParaRPr lang="en-US" sz="1400" b="1" dirty="0"/>
            </a:p>
          </p:txBody>
        </p:sp>
      </p:grpSp>
      <p:sp>
        <p:nvSpPr>
          <p:cNvPr id="78" name="Oval 12"/>
          <p:cNvSpPr>
            <a:spLocks noChangeArrowheads="1"/>
          </p:cNvSpPr>
          <p:nvPr/>
        </p:nvSpPr>
        <p:spPr bwMode="auto">
          <a:xfrm>
            <a:off x="4802878" y="3924161"/>
            <a:ext cx="228398" cy="223171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5224750" y="3929994"/>
            <a:ext cx="228398" cy="223171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25" name="Curved Down Arrow 24"/>
          <p:cNvSpPr/>
          <p:nvPr/>
        </p:nvSpPr>
        <p:spPr>
          <a:xfrm>
            <a:off x="3962400" y="3200889"/>
            <a:ext cx="4005706" cy="532911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93" name="Curved Down Arrow 92"/>
          <p:cNvSpPr/>
          <p:nvPr/>
        </p:nvSpPr>
        <p:spPr>
          <a:xfrm rot="10800000">
            <a:off x="4532482" y="5378188"/>
            <a:ext cx="2696701" cy="436573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94" name="TextBox 93"/>
          <p:cNvSpPr txBox="1"/>
          <p:nvPr/>
        </p:nvSpPr>
        <p:spPr>
          <a:xfrm>
            <a:off x="5229115" y="431848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Cacheable tasks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5743300" y="4018614"/>
            <a:ext cx="304800" cy="0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12"/>
          <p:cNvSpPr>
            <a:spLocks noChangeArrowheads="1"/>
          </p:cNvSpPr>
          <p:nvPr/>
        </p:nvSpPr>
        <p:spPr bwMode="auto">
          <a:xfrm>
            <a:off x="7636102" y="3930811"/>
            <a:ext cx="228398" cy="223171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sp>
        <p:nvSpPr>
          <p:cNvPr id="99" name="Oval 12"/>
          <p:cNvSpPr>
            <a:spLocks noChangeArrowheads="1"/>
          </p:cNvSpPr>
          <p:nvPr/>
        </p:nvSpPr>
        <p:spPr bwMode="auto">
          <a:xfrm>
            <a:off x="8097636" y="3935781"/>
            <a:ext cx="228398" cy="223171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</p:txBody>
      </p:sp>
      <p:cxnSp>
        <p:nvCxnSpPr>
          <p:cNvPr id="100" name="Straight Connector 99"/>
          <p:cNvCxnSpPr>
            <a:stCxn id="97" idx="4"/>
            <a:endCxn id="73" idx="0"/>
          </p:cNvCxnSpPr>
          <p:nvPr/>
        </p:nvCxnSpPr>
        <p:spPr>
          <a:xfrm flipH="1">
            <a:off x="7407951" y="4153982"/>
            <a:ext cx="342350" cy="34094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9" idx="3"/>
            <a:endCxn id="73" idx="0"/>
          </p:cNvCxnSpPr>
          <p:nvPr/>
        </p:nvCxnSpPr>
        <p:spPr>
          <a:xfrm flipH="1">
            <a:off x="7407951" y="4126269"/>
            <a:ext cx="723133" cy="36865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8" idx="4"/>
            <a:endCxn id="72" idx="0"/>
          </p:cNvCxnSpPr>
          <p:nvPr/>
        </p:nvCxnSpPr>
        <p:spPr>
          <a:xfrm flipH="1">
            <a:off x="4578451" y="4147332"/>
            <a:ext cx="338626" cy="34759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2" idx="4"/>
            <a:endCxn id="72" idx="0"/>
          </p:cNvCxnSpPr>
          <p:nvPr/>
        </p:nvCxnSpPr>
        <p:spPr>
          <a:xfrm flipH="1">
            <a:off x="4578451" y="4153165"/>
            <a:ext cx="760498" cy="341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858313" y="2859798"/>
            <a:ext cx="2005794" cy="30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dirty="0" smtClean="0"/>
              <a:t>ap broadcasting chain</a:t>
            </a:r>
            <a:endParaRPr lang="en-US" sz="1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975921" y="5328433"/>
            <a:ext cx="2005794" cy="30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</a:t>
            </a:r>
            <a:r>
              <a:rPr lang="en-US" sz="1400" b="1" dirty="0" smtClean="0"/>
              <a:t>educe collection chain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72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089"/>
              </p:ext>
            </p:extLst>
          </p:nvPr>
        </p:nvGraphicFramePr>
        <p:xfrm>
          <a:off x="304782" y="533400"/>
          <a:ext cx="8534400" cy="64922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4336026"/>
                <a:gridCol w="4198374"/>
              </a:tblGrid>
              <a:tr h="15392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DryadLINQ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CTP Evaluation</a:t>
                      </a:r>
                    </a:p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Hui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Li, Yang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Ruan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Yuduo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Zhou </a:t>
                      </a:r>
                    </a:p>
                    <a:p>
                      <a:pPr marL="114300" lvl="1" indent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endParaRPr lang="en-US" sz="14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22120">
                <a:tc>
                  <a:txBody>
                    <a:bodyPr/>
                    <a:lstStyle/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Cloud Storage,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FutureGrid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Xiaoming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Gao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, Stephen Wu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endParaRPr lang="en-US" sz="14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55115">
                <a:tc>
                  <a:txBody>
                    <a:bodyPr/>
                    <a:lstStyle/>
                    <a:p>
                      <a:pPr marL="114300" lvl="1" indent="0" algn="r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Million Sequence Challenge </a:t>
                      </a:r>
                    </a:p>
                    <a:p>
                      <a:pPr marL="114300" lvl="1" indent="0" algn="r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Saliya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Ekanayake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, Adam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Hughs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, Yang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Ruan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75765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Cyberinfrastructure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 Remote Sensing of Ice Sheets </a:t>
                      </a:r>
                    </a:p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Jerome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Mitchell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10" descr="http://salsahpc.indiana.edu/sites/default/files/salsa_files/hui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10411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salsahpc.indiana.edu/sites/default/files/salsa_files/Ry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56" y="609600"/>
            <a:ext cx="970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salsahpc.indiana.edu/sites/default/files/frontpage/yudu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b="34749"/>
          <a:stretch/>
        </p:blipFill>
        <p:spPr bwMode="auto">
          <a:xfrm>
            <a:off x="3383718" y="609600"/>
            <a:ext cx="11882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Adam Hugh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6061" r="19481" b="20740"/>
          <a:stretch/>
        </p:blipFill>
        <p:spPr bwMode="auto">
          <a:xfrm>
            <a:off x="6061406" y="3810000"/>
            <a:ext cx="128919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salsahpc.indiana.edu/sites/default/files/salsa_files/Sal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5"/>
          <a:stretch/>
        </p:blipFill>
        <p:spPr bwMode="auto">
          <a:xfrm>
            <a:off x="4704732" y="3810000"/>
            <a:ext cx="13692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7116" b="17251"/>
          <a:stretch/>
        </p:blipFill>
        <p:spPr bwMode="auto">
          <a:xfrm>
            <a:off x="3502101" y="5410200"/>
            <a:ext cx="9514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82" y="2133600"/>
            <a:ext cx="130751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8" y="152400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Chain/Ring Broadcasting</a:t>
            </a:r>
            <a:endParaRPr lang="en-US" dirty="0"/>
          </a:p>
        </p:txBody>
      </p:sp>
      <p:sp>
        <p:nvSpPr>
          <p:cNvPr id="108" name="Heptagon 107"/>
          <p:cNvSpPr/>
          <p:nvPr/>
        </p:nvSpPr>
        <p:spPr>
          <a:xfrm rot="18696956">
            <a:off x="412375" y="11463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8118" y="1066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Daemon Node</a:t>
            </a:r>
            <a:endParaRPr lang="en-US" sz="1200" dirty="0"/>
          </a:p>
        </p:txBody>
      </p:sp>
      <p:sp>
        <p:nvSpPr>
          <p:cNvPr id="235" name="Sun 234"/>
          <p:cNvSpPr/>
          <p:nvPr/>
        </p:nvSpPr>
        <p:spPr>
          <a:xfrm>
            <a:off x="363343" y="14720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85799" y="1447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Driver Node</a:t>
            </a:r>
            <a:endParaRPr lang="en-US" sz="12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350023" y="1940279"/>
            <a:ext cx="4130216" cy="3917579"/>
            <a:chOff x="154757" y="1644641"/>
            <a:chExt cx="4766680" cy="4450908"/>
          </a:xfrm>
        </p:grpSpPr>
        <p:sp>
          <p:nvSpPr>
            <p:cNvPr id="262" name="Oval 261"/>
            <p:cNvSpPr/>
            <p:nvPr/>
          </p:nvSpPr>
          <p:spPr>
            <a:xfrm>
              <a:off x="219180" y="1761816"/>
              <a:ext cx="4613708" cy="42422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39" name="Sun 138"/>
            <p:cNvSpPr/>
            <p:nvPr/>
          </p:nvSpPr>
          <p:spPr>
            <a:xfrm>
              <a:off x="2353948" y="1644641"/>
              <a:ext cx="246257" cy="228600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Heptagon 162"/>
            <p:cNvSpPr/>
            <p:nvPr/>
          </p:nvSpPr>
          <p:spPr>
            <a:xfrm rot="8108895">
              <a:off x="493727" y="4929990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Heptagon 167"/>
            <p:cNvSpPr/>
            <p:nvPr/>
          </p:nvSpPr>
          <p:spPr>
            <a:xfrm rot="8108895">
              <a:off x="2449834" y="594314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Heptagon 171"/>
            <p:cNvSpPr/>
            <p:nvPr/>
          </p:nvSpPr>
          <p:spPr>
            <a:xfrm rot="8108895">
              <a:off x="154757" y="3783055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Heptagon 182"/>
            <p:cNvSpPr/>
            <p:nvPr/>
          </p:nvSpPr>
          <p:spPr>
            <a:xfrm rot="8108895">
              <a:off x="1192537" y="5586987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/>
            <p:cNvCxnSpPr>
              <a:stCxn id="183" idx="2"/>
              <a:endCxn id="163" idx="6"/>
            </p:cNvCxnSpPr>
            <p:nvPr/>
          </p:nvCxnSpPr>
          <p:spPr>
            <a:xfrm flipH="1" flipV="1">
              <a:off x="623669" y="5060211"/>
              <a:ext cx="567284" cy="57287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51" idx="1"/>
              <a:endCxn id="168" idx="5"/>
            </p:cNvCxnSpPr>
            <p:nvPr/>
          </p:nvCxnSpPr>
          <p:spPr>
            <a:xfrm flipH="1">
              <a:off x="2601809" y="5797918"/>
              <a:ext cx="1011935" cy="21095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163" idx="3"/>
              <a:endCxn id="172" idx="0"/>
            </p:cNvCxnSpPr>
            <p:nvPr/>
          </p:nvCxnSpPr>
          <p:spPr>
            <a:xfrm flipH="1" flipV="1">
              <a:off x="220089" y="3934975"/>
              <a:ext cx="320137" cy="99327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53" idx="1"/>
              <a:endCxn id="51" idx="4"/>
            </p:cNvCxnSpPr>
            <p:nvPr/>
          </p:nvCxnSpPr>
          <p:spPr>
            <a:xfrm flipH="1">
              <a:off x="3721785" y="5113953"/>
              <a:ext cx="660471" cy="57648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168" idx="1"/>
              <a:endCxn id="183" idx="6"/>
            </p:cNvCxnSpPr>
            <p:nvPr/>
          </p:nvCxnSpPr>
          <p:spPr>
            <a:xfrm flipH="1" flipV="1">
              <a:off x="1322479" y="5717208"/>
              <a:ext cx="1134153" cy="34042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Heptagon 50"/>
            <p:cNvSpPr/>
            <p:nvPr/>
          </p:nvSpPr>
          <p:spPr>
            <a:xfrm rot="8108895">
              <a:off x="3606946" y="5683437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ptagon 52"/>
            <p:cNvSpPr/>
            <p:nvPr/>
          </p:nvSpPr>
          <p:spPr>
            <a:xfrm rot="8108895">
              <a:off x="4375458" y="499947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ptagon 53"/>
            <p:cNvSpPr/>
            <p:nvPr/>
          </p:nvSpPr>
          <p:spPr>
            <a:xfrm rot="8108895">
              <a:off x="4483220" y="282098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ptagon 65"/>
            <p:cNvSpPr/>
            <p:nvPr/>
          </p:nvSpPr>
          <p:spPr>
            <a:xfrm rot="8108895">
              <a:off x="4769037" y="390015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ptagon 66"/>
            <p:cNvSpPr/>
            <p:nvPr/>
          </p:nvSpPr>
          <p:spPr>
            <a:xfrm rot="6914255">
              <a:off x="3645782" y="1986221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ptagon 67"/>
            <p:cNvSpPr/>
            <p:nvPr/>
          </p:nvSpPr>
          <p:spPr>
            <a:xfrm rot="8108895">
              <a:off x="455089" y="2742230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ptagon 68"/>
            <p:cNvSpPr/>
            <p:nvPr/>
          </p:nvSpPr>
          <p:spPr>
            <a:xfrm rot="8108895">
              <a:off x="1192538" y="203084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54" idx="6"/>
              <a:endCxn id="66" idx="3"/>
            </p:cNvCxnSpPr>
            <p:nvPr/>
          </p:nvCxnSpPr>
          <p:spPr>
            <a:xfrm>
              <a:off x="4613162" y="2951204"/>
              <a:ext cx="202374" cy="94721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6" idx="0"/>
              <a:endCxn id="53" idx="4"/>
            </p:cNvCxnSpPr>
            <p:nvPr/>
          </p:nvCxnSpPr>
          <p:spPr>
            <a:xfrm flipH="1">
              <a:off x="4490297" y="4052079"/>
              <a:ext cx="344072" cy="954390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7" idx="6"/>
              <a:endCxn id="54" idx="3"/>
            </p:cNvCxnSpPr>
            <p:nvPr/>
          </p:nvCxnSpPr>
          <p:spPr>
            <a:xfrm>
              <a:off x="3790909" y="2094911"/>
              <a:ext cx="738810" cy="72433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8" idx="4"/>
              <a:endCxn id="69" idx="1"/>
            </p:cNvCxnSpPr>
            <p:nvPr/>
          </p:nvCxnSpPr>
          <p:spPr>
            <a:xfrm flipV="1">
              <a:off x="569928" y="2145330"/>
              <a:ext cx="629408" cy="60389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39" idx="3"/>
              <a:endCxn id="67" idx="3"/>
            </p:cNvCxnSpPr>
            <p:nvPr/>
          </p:nvCxnSpPr>
          <p:spPr>
            <a:xfrm>
              <a:off x="2600205" y="1758941"/>
              <a:ext cx="1067309" cy="24031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72" idx="3"/>
              <a:endCxn id="68" idx="0"/>
            </p:cNvCxnSpPr>
            <p:nvPr/>
          </p:nvCxnSpPr>
          <p:spPr>
            <a:xfrm flipV="1">
              <a:off x="201256" y="2894150"/>
              <a:ext cx="319165" cy="88716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69" idx="5"/>
              <a:endCxn id="139" idx="1"/>
            </p:cNvCxnSpPr>
            <p:nvPr/>
          </p:nvCxnSpPr>
          <p:spPr>
            <a:xfrm flipV="1">
              <a:off x="1344513" y="1758941"/>
              <a:ext cx="1009435" cy="33763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4648200" y="1355467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Driver sender: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send broadcasting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g</a:t>
            </a:r>
            <a:r>
              <a:rPr lang="en-US" sz="1600" dirty="0" smtClean="0"/>
              <a:t>et acknowledgement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end next broadcasting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Daemon sender: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receive data from the last daemon (or driver)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cache data to daemon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Send data to next daemon (waits for ACK)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send acknowledgement to </a:t>
            </a:r>
            <a:r>
              <a:rPr lang="en-US" sz="1600" dirty="0" smtClean="0"/>
              <a:t>the last daemon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886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Broadcasting Protocol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774164" y="1175926"/>
            <a:ext cx="8065036" cy="5355858"/>
            <a:chOff x="774163" y="1175925"/>
            <a:chExt cx="7760237" cy="6006611"/>
          </a:xfrm>
        </p:grpSpPr>
        <p:sp>
          <p:nvSpPr>
            <p:cNvPr id="124" name="Rounded Rectangle 123"/>
            <p:cNvSpPr/>
            <p:nvPr/>
          </p:nvSpPr>
          <p:spPr>
            <a:xfrm>
              <a:off x="808667" y="3021538"/>
              <a:ext cx="1616501" cy="175057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74163" y="1545986"/>
              <a:ext cx="1616501" cy="13839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860499" y="4042236"/>
              <a:ext cx="1616501" cy="18251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841334" y="2151638"/>
              <a:ext cx="1616501" cy="15033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662332" y="1545257"/>
              <a:ext cx="1616501" cy="13839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662332" y="3021539"/>
              <a:ext cx="1616501" cy="175057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8250" y="1607951"/>
              <a:ext cx="109961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send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8250" y="2607106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et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8782" y="3094885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send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8558" y="1219199"/>
              <a:ext cx="1183628" cy="26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river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6951" y="1175925"/>
              <a:ext cx="1183628" cy="26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Daemon 0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06950" y="1607951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receive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6950" y="1943396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andle data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06950" y="2268583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send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0862" y="1175925"/>
              <a:ext cx="1183628" cy="26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Daemon 1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4" idx="3"/>
              <a:endCxn id="9" idx="1"/>
            </p:cNvCxnSpPr>
            <p:nvPr/>
          </p:nvCxnSpPr>
          <p:spPr>
            <a:xfrm>
              <a:off x="2117865" y="1743873"/>
              <a:ext cx="789085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906950" y="2607106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1"/>
              <a:endCxn id="5" idx="3"/>
            </p:cNvCxnSpPr>
            <p:nvPr/>
          </p:nvCxnSpPr>
          <p:spPr>
            <a:xfrm flipH="1">
              <a:off x="2145515" y="2743028"/>
              <a:ext cx="76143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3"/>
              <a:endCxn id="33" idx="1"/>
            </p:cNvCxnSpPr>
            <p:nvPr/>
          </p:nvCxnSpPr>
          <p:spPr>
            <a:xfrm>
              <a:off x="4034215" y="2404505"/>
              <a:ext cx="107090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105117" y="2268583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receive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00863" y="2604029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andle data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05117" y="2929216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send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05117" y="3267739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06950" y="3094885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receive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06950" y="3430845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andle data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06950" y="3770392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get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06950" y="4435127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6" idx="3"/>
              <a:endCxn id="42" idx="1"/>
            </p:cNvCxnSpPr>
            <p:nvPr/>
          </p:nvCxnSpPr>
          <p:spPr>
            <a:xfrm>
              <a:off x="2146047" y="3230807"/>
              <a:ext cx="76090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6" idx="1"/>
              <a:endCxn id="44" idx="3"/>
            </p:cNvCxnSpPr>
            <p:nvPr/>
          </p:nvCxnSpPr>
          <p:spPr>
            <a:xfrm flipH="1">
              <a:off x="4034215" y="3403661"/>
              <a:ext cx="1070902" cy="50265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105117" y="4118613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receive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05117" y="4433541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andle data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05117" y="4758728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get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05117" y="5097251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send</a:t>
              </a:r>
            </a:p>
          </p:txBody>
        </p:sp>
        <p:cxnSp>
          <p:nvCxnSpPr>
            <p:cNvPr id="58" name="Straight Arrow Connector 57"/>
            <p:cNvCxnSpPr>
              <a:stCxn id="62" idx="3"/>
              <a:endCxn id="54" idx="1"/>
            </p:cNvCxnSpPr>
            <p:nvPr/>
          </p:nvCxnSpPr>
          <p:spPr>
            <a:xfrm>
              <a:off x="4034215" y="4244837"/>
              <a:ext cx="1070902" cy="969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906950" y="4108915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send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18782" y="4435127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et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76"/>
            <p:cNvCxnSpPr>
              <a:stCxn id="45" idx="1"/>
              <a:endCxn id="76" idx="3"/>
            </p:cNvCxnSpPr>
            <p:nvPr/>
          </p:nvCxnSpPr>
          <p:spPr>
            <a:xfrm flipH="1">
              <a:off x="2146047" y="4571049"/>
              <a:ext cx="76090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6917899" y="5029200"/>
              <a:ext cx="1616501" cy="11223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898734" y="2813001"/>
              <a:ext cx="1616501" cy="12292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198372" y="1175925"/>
              <a:ext cx="1183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Daemon 2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62517" y="2929945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receive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58263" y="3265391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andle data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62517" y="3614356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62517" y="5109213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receive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62517" y="5442765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andle data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62517" y="5770549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35" idx="3"/>
              <a:endCxn id="87" idx="1"/>
            </p:cNvCxnSpPr>
            <p:nvPr/>
          </p:nvCxnSpPr>
          <p:spPr>
            <a:xfrm>
              <a:off x="6232382" y="3065138"/>
              <a:ext cx="930135" cy="72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5100862" y="5422702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00"/>
            <p:cNvCxnSpPr>
              <a:stCxn id="90" idx="1"/>
              <a:endCxn id="56" idx="3"/>
            </p:cNvCxnSpPr>
            <p:nvPr/>
          </p:nvCxnSpPr>
          <p:spPr>
            <a:xfrm flipH="1">
              <a:off x="6232382" y="3750278"/>
              <a:ext cx="930135" cy="114437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57" idx="3"/>
              <a:endCxn id="91" idx="1"/>
            </p:cNvCxnSpPr>
            <p:nvPr/>
          </p:nvCxnSpPr>
          <p:spPr>
            <a:xfrm>
              <a:off x="6232382" y="5233173"/>
              <a:ext cx="930135" cy="119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4860499" y="6075349"/>
              <a:ext cx="1616501" cy="78265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123292" y="6160903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et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644158" y="6400800"/>
              <a:ext cx="1616501" cy="7817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906951" y="6486354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et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Straight Arrow Connector 113"/>
            <p:cNvCxnSpPr>
              <a:stCxn id="94" idx="1"/>
              <a:endCxn id="111" idx="3"/>
            </p:cNvCxnSpPr>
            <p:nvPr/>
          </p:nvCxnSpPr>
          <p:spPr>
            <a:xfrm flipH="1">
              <a:off x="6250557" y="5906471"/>
              <a:ext cx="911960" cy="39035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5" idx="1"/>
              <a:endCxn id="113" idx="3"/>
            </p:cNvCxnSpPr>
            <p:nvPr/>
          </p:nvCxnSpPr>
          <p:spPr>
            <a:xfrm flipH="1">
              <a:off x="4034216" y="6612922"/>
              <a:ext cx="1086919" cy="935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5121135" y="6477000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906951" y="6818014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868960" y="6725336"/>
              <a:ext cx="1616501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74999" y="6810890"/>
              <a:ext cx="1127265" cy="2718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et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26" idx="1"/>
              <a:endCxn id="129" idx="3"/>
            </p:cNvCxnSpPr>
            <p:nvPr/>
          </p:nvCxnSpPr>
          <p:spPr>
            <a:xfrm flipH="1" flipV="1">
              <a:off x="2202264" y="6946812"/>
              <a:ext cx="704687" cy="712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ounded Rectangular Callout 135"/>
          <p:cNvSpPr/>
          <p:nvPr/>
        </p:nvSpPr>
        <p:spPr>
          <a:xfrm>
            <a:off x="7113255" y="1682343"/>
            <a:ext cx="1905000" cy="71025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I know this is the end of Daemon Chain</a:t>
            </a:r>
          </a:p>
        </p:txBody>
      </p:sp>
      <p:sp>
        <p:nvSpPr>
          <p:cNvPr id="137" name="Rounded Rectangular Callout 136"/>
          <p:cNvSpPr/>
          <p:nvPr/>
        </p:nvSpPr>
        <p:spPr>
          <a:xfrm>
            <a:off x="7139290" y="5927346"/>
            <a:ext cx="1905000" cy="710256"/>
          </a:xfrm>
          <a:prstGeom prst="wedgeRoundRectCallout">
            <a:avLst>
              <a:gd name="adj1" fmla="val -12229"/>
              <a:gd name="adj2" fmla="val -856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I know this is the end of </a:t>
            </a:r>
            <a:r>
              <a:rPr lang="en-US" sz="1400" dirty="0" smtClean="0"/>
              <a:t>Cache Block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12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Time Comparison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02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553200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Applications &amp; Different</a:t>
            </a:r>
            <a:r>
              <a:rPr lang="en-US" sz="2400" b="1" dirty="0" smtClean="0"/>
              <a:t> Interconnection Patterns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11498"/>
              </p:ext>
            </p:extLst>
          </p:nvPr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err="1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Twister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Input</a:t>
              </a: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>
                    <a:solidFill>
                      <a:prstClr val="black"/>
                    </a:solidFill>
                  </a:rPr>
                  <a:t>Output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>
                    <a:solidFill>
                      <a:prstClr val="black"/>
                    </a:solidFill>
                  </a:rPr>
                  <a:t>map</a:t>
                </a:r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Input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map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reduce</a:t>
              </a:r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Input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map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reduce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iterations</a:t>
              </a:r>
            </a:p>
          </p:txBody>
        </p:sp>
      </p:grpSp>
      <p:grpSp>
        <p:nvGrpSpPr>
          <p:cNvPr id="11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err="1">
                  <a:solidFill>
                    <a:prstClr val="black"/>
                  </a:solidFill>
                </a:rPr>
                <a:t>Pij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FF0000"/>
                </a:solidFill>
              </a:rPr>
              <a:t>Domain of </a:t>
            </a:r>
            <a:r>
              <a:rPr lang="en-US" dirty="0" err="1">
                <a:solidFill>
                  <a:srgbClr val="FF0000"/>
                </a:solidFill>
              </a:rPr>
              <a:t>MapReduce</a:t>
            </a:r>
            <a:r>
              <a:rPr lang="en-US" dirty="0">
                <a:solidFill>
                  <a:srgbClr val="FF0000"/>
                </a:solidFill>
              </a:rPr>
              <a:t> and Iterative Extensions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FF0000"/>
                </a:solidFill>
              </a:rPr>
              <a:t>MPI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Scheduling vs</a:t>
            </a:r>
            <a:r>
              <a:rPr lang="en-US" sz="2800" dirty="0"/>
              <a:t>. Computation </a:t>
            </a:r>
            <a:r>
              <a:rPr lang="en-US" sz="2800" dirty="0" smtClean="0"/>
              <a:t>of Dryad in a Heterogeneous Environment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4038"/>
            <a:ext cx="86106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712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8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Twister Futures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56938" cy="51054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of Collectives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use at Reduce phase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Broadcast and Gather needed by current applications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Discover other important ones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 efficiently on each platform – especially Azure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software message routing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broker networks using asynchronous I/O with communication fault tolerance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nearby location of data and computing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using data parallel file systems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Clearer application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fault tolerance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based on implicit synchronizations points at iteration end points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Later: Investigate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GPU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support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Later: run time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data parallel languages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like Sawzall, Pig Latin, LINQ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4"/>
    </mc:Choice>
    <mc:Fallback xmlns="">
      <p:transition spd="slow" advTm="575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Convergence is Happening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295400"/>
          <a:ext cx="9067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4194" y="2095500"/>
            <a:ext cx="1197571" cy="495520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Data Intensive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Paradigms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714500"/>
            <a:ext cx="3711722" cy="495520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Data intensive application (three basic activities):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capture, </a:t>
            </a:r>
            <a:r>
              <a:rPr lang="en-US" sz="1400" dirty="0" err="1" smtClean="0">
                <a:solidFill>
                  <a:srgbClr val="C00000"/>
                </a:solidFill>
              </a:rPr>
              <a:t>curation</a:t>
            </a:r>
            <a:r>
              <a:rPr lang="en-US" sz="1400" dirty="0" smtClean="0">
                <a:solidFill>
                  <a:srgbClr val="C00000"/>
                </a:solidFill>
              </a:rPr>
              <a:t>, and analysis (visualization)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8" name="Shape 7"/>
          <p:cNvCxnSpPr>
            <a:endCxn id="6" idx="2"/>
          </p:cNvCxnSpPr>
          <p:nvPr/>
        </p:nvCxnSpPr>
        <p:spPr>
          <a:xfrm flipV="1">
            <a:off x="5000625" y="2210020"/>
            <a:ext cx="2189236" cy="393481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111500"/>
            <a:ext cx="2534284" cy="280077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rgbClr val="F79646">
                    <a:lumMod val="75000"/>
                  </a:srgbClr>
                </a:solidFill>
              </a:rPr>
              <a:t>Cloud infrastructure and runtime</a:t>
            </a:r>
            <a:endParaRPr lang="en-US" sz="140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12" name="Shape 11"/>
          <p:cNvCxnSpPr>
            <a:endCxn id="9" idx="2"/>
          </p:cNvCxnSpPr>
          <p:nvPr/>
        </p:nvCxnSpPr>
        <p:spPr>
          <a:xfrm rot="10800000">
            <a:off x="1495743" y="3391577"/>
            <a:ext cx="1256985" cy="862924"/>
          </a:xfrm>
          <a:prstGeom prst="bentConnector2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4730" y="5191075"/>
            <a:ext cx="2484142" cy="280077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Parallel threading and processes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Shape 14"/>
          <p:cNvCxnSpPr>
            <a:endCxn id="13" idx="2"/>
          </p:cNvCxnSpPr>
          <p:nvPr/>
        </p:nvCxnSpPr>
        <p:spPr>
          <a:xfrm rot="10800000">
            <a:off x="2806801" y="5471152"/>
            <a:ext cx="2098600" cy="497848"/>
          </a:xfrm>
          <a:prstGeom prst="bentConnector2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FutureGrid: a Grid Testbed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           IU</a:t>
            </a:r>
            <a:r>
              <a:rPr lang="en-US" sz="2400" dirty="0" smtClean="0"/>
              <a:t> Cray operational, </a:t>
            </a:r>
            <a:r>
              <a:rPr lang="en-US" sz="2400" b="1" dirty="0" smtClean="0"/>
              <a:t>IU</a:t>
            </a:r>
            <a:r>
              <a:rPr lang="en-US" sz="2400" dirty="0" smtClean="0"/>
              <a:t> IBM (iDataPlex) completed stability test May 6</a:t>
            </a:r>
          </a:p>
          <a:p>
            <a:r>
              <a:rPr lang="en-US" sz="2400" b="1" dirty="0" smtClean="0"/>
              <a:t>           UCSD</a:t>
            </a:r>
            <a:r>
              <a:rPr lang="en-US" sz="2400" dirty="0" smtClean="0"/>
              <a:t> IBM operational, </a:t>
            </a:r>
            <a:r>
              <a:rPr lang="en-US" sz="2400" b="1" dirty="0" smtClean="0"/>
              <a:t>UF</a:t>
            </a:r>
            <a:r>
              <a:rPr lang="en-US" sz="2400" dirty="0" smtClean="0"/>
              <a:t> IBM stability test completes ~ May 12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and </a:t>
            </a:r>
            <a:r>
              <a:rPr lang="en-US" sz="2400" b="1" dirty="0" smtClean="0"/>
              <a:t>PU</a:t>
            </a:r>
            <a:r>
              <a:rPr lang="en-US" sz="2400" dirty="0" smtClean="0"/>
              <a:t> HTC system operational</a:t>
            </a:r>
          </a:p>
          <a:p>
            <a:r>
              <a:rPr lang="en-US" sz="2400" b="1" dirty="0" smtClean="0"/>
              <a:t>UC</a:t>
            </a:r>
            <a:r>
              <a:rPr lang="en-US" sz="2400" dirty="0" smtClean="0"/>
              <a:t> IBM stability test completes ~ May 27; </a:t>
            </a:r>
            <a:r>
              <a:rPr lang="en-US" sz="2400" b="1" dirty="0" smtClean="0"/>
              <a:t>TACC</a:t>
            </a:r>
            <a:r>
              <a:rPr lang="en-US" sz="2400" dirty="0" smtClean="0"/>
              <a:t> Dell awaiting delivery of components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943600"/>
            <a:ext cx="264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NID</a:t>
            </a:r>
            <a:r>
              <a:rPr lang="en-US" sz="1400" dirty="0">
                <a:solidFill>
                  <a:prstClr val="black"/>
                </a:solidFill>
              </a:rPr>
              <a:t>: Network Impairment Device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Private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Public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FG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991600" cy="1143000"/>
          </a:xfrm>
        </p:spPr>
        <p:txBody>
          <a:bodyPr>
            <a:normAutofit/>
          </a:bodyPr>
          <a:lstStyle/>
          <a:p>
            <a:pPr marL="341313" lvl="0" indent="-165100"/>
            <a:r>
              <a:rPr lang="en-US" sz="1400" dirty="0" smtClean="0"/>
              <a:t>Switchable clusters on the same hardware (~5 minutes between different OS such as </a:t>
            </a:r>
            <a:r>
              <a:rPr lang="en-US" sz="1400" dirty="0" err="1" smtClean="0"/>
              <a:t>Linux+Xen</a:t>
            </a:r>
            <a:r>
              <a:rPr lang="en-US" sz="1400" dirty="0" smtClean="0"/>
              <a:t> to </a:t>
            </a:r>
            <a:r>
              <a:rPr lang="en-US" sz="1400" dirty="0" err="1" smtClean="0"/>
              <a:t>Windows+HPCS</a:t>
            </a:r>
            <a:r>
              <a:rPr lang="en-US" sz="1400" dirty="0" smtClean="0"/>
              <a:t>)</a:t>
            </a:r>
          </a:p>
          <a:p>
            <a:pPr marL="341313" lvl="0" indent="-165100"/>
            <a:r>
              <a:rPr lang="en-US" sz="1400" dirty="0" smtClean="0"/>
              <a:t>Support for virtual clusters</a:t>
            </a:r>
          </a:p>
          <a:p>
            <a:pPr marL="341313" indent="-165100"/>
            <a:r>
              <a:rPr lang="en-US" sz="1400" dirty="0" smtClean="0"/>
              <a:t>SW-G : Smith Waterman </a:t>
            </a:r>
            <a:r>
              <a:rPr lang="en-US" sz="1400" dirty="0" err="1" smtClean="0"/>
              <a:t>Gotoh</a:t>
            </a:r>
            <a:r>
              <a:rPr lang="en-US" sz="1400" dirty="0" smtClean="0"/>
              <a:t> Dissimilarity Computation  as an pleasingly parallel problem suitable for MapReduce style applications</a:t>
            </a:r>
            <a:endParaRPr lang="en-US" sz="3400" dirty="0" smtClean="0"/>
          </a:p>
          <a:p>
            <a:pPr lvl="0">
              <a:buNone/>
            </a:pPr>
            <a:endParaRPr lang="en-US" sz="3400" dirty="0" smtClean="0"/>
          </a:p>
          <a:p>
            <a:endParaRPr lang="en-US" sz="3400" dirty="0" smtClean="0"/>
          </a:p>
          <a:p>
            <a:pPr lvl="0"/>
            <a:endParaRPr lang="en-US" sz="3400" dirty="0" smtClean="0"/>
          </a:p>
          <a:p>
            <a:endParaRPr lang="en-US" dirty="0"/>
          </a:p>
        </p:txBody>
      </p:sp>
      <p:grpSp>
        <p:nvGrpSpPr>
          <p:cNvPr id="2" name="Group 52"/>
          <p:cNvGrpSpPr/>
          <p:nvPr/>
        </p:nvGrpSpPr>
        <p:grpSpPr>
          <a:xfrm>
            <a:off x="4613031" y="3113750"/>
            <a:ext cx="328246" cy="878835"/>
            <a:chOff x="1600200" y="1295400"/>
            <a:chExt cx="6096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Down Arrow 25"/>
          <p:cNvSpPr/>
          <p:nvPr/>
        </p:nvSpPr>
        <p:spPr>
          <a:xfrm rot="10800000">
            <a:off x="4736123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51"/>
          <p:cNvGrpSpPr/>
          <p:nvPr/>
        </p:nvGrpSpPr>
        <p:grpSpPr>
          <a:xfrm>
            <a:off x="4859215" y="1649024"/>
            <a:ext cx="1328692" cy="1144638"/>
            <a:chOff x="2209800" y="2362200"/>
            <a:chExt cx="4191000" cy="2768979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2209800" y="2362200"/>
              <a:ext cx="4191000" cy="236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6324" y="2674202"/>
              <a:ext cx="2884228" cy="245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</a:rPr>
                <a:t>Pub/Sub Broker Network</a:t>
              </a:r>
            </a:p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6828692" y="3504343"/>
            <a:ext cx="1395046" cy="1171781"/>
            <a:chOff x="5105400" y="5257801"/>
            <a:chExt cx="3124200" cy="2514600"/>
          </a:xfrm>
        </p:grpSpPr>
        <p:sp>
          <p:nvSpPr>
            <p:cNvPr id="31" name="Rectangle 30"/>
            <p:cNvSpPr/>
            <p:nvPr/>
          </p:nvSpPr>
          <p:spPr>
            <a:xfrm>
              <a:off x="5105400" y="5257801"/>
              <a:ext cx="3124200" cy="25146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33999" y="5486402"/>
              <a:ext cx="2738077" cy="83820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914400"/>
              <a:r>
                <a:rPr lang="en-US" sz="1050" b="1" dirty="0">
                  <a:solidFill>
                    <a:prstClr val="black"/>
                  </a:solidFill>
                </a:rPr>
                <a:t>Summarizer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334000" y="67056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050" b="1" dirty="0">
                  <a:solidFill>
                    <a:prstClr val="black"/>
                  </a:solidFill>
                </a:rPr>
                <a:t>Switcher</a:t>
              </a:r>
            </a:p>
          </p:txBody>
        </p:sp>
      </p:grpSp>
      <p:sp>
        <p:nvSpPr>
          <p:cNvPr id="34" name="Left-Right Arrow 33"/>
          <p:cNvSpPr/>
          <p:nvPr/>
        </p:nvSpPr>
        <p:spPr>
          <a:xfrm rot="3352647">
            <a:off x="6226985" y="2919028"/>
            <a:ext cx="781383" cy="227331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28692" y="1600200"/>
            <a:ext cx="1477108" cy="14159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0132" y="1625599"/>
            <a:ext cx="1303269" cy="21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</a:rPr>
              <a:t>Monitoring Interface</a:t>
            </a:r>
          </a:p>
        </p:txBody>
      </p:sp>
      <p:sp>
        <p:nvSpPr>
          <p:cNvPr id="39" name="Down Arrow 38"/>
          <p:cNvSpPr/>
          <p:nvPr/>
        </p:nvSpPr>
        <p:spPr>
          <a:xfrm rot="16200000">
            <a:off x="6325665" y="1716301"/>
            <a:ext cx="390594" cy="4513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50"/>
          <p:cNvGrpSpPr/>
          <p:nvPr/>
        </p:nvGrpSpPr>
        <p:grpSpPr>
          <a:xfrm>
            <a:off x="4572000" y="4090234"/>
            <a:ext cx="1723292" cy="1040565"/>
            <a:chOff x="0" y="6553200"/>
            <a:chExt cx="4724400" cy="1624012"/>
          </a:xfrm>
        </p:grpSpPr>
        <p:sp>
          <p:nvSpPr>
            <p:cNvPr id="41" name="Rectangle 40"/>
            <p:cNvSpPr/>
            <p:nvPr/>
          </p:nvSpPr>
          <p:spPr>
            <a:xfrm>
              <a:off x="0" y="7239000"/>
              <a:ext cx="4724400" cy="9382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400" b="1" dirty="0" err="1">
                  <a:solidFill>
                    <a:prstClr val="black"/>
                  </a:solidFill>
                </a:rPr>
                <a:t>iDataplex</a:t>
              </a:r>
              <a:r>
                <a:rPr lang="en-US" sz="1400" b="1" dirty="0">
                  <a:solidFill>
                    <a:prstClr val="black"/>
                  </a:solidFill>
                </a:rPr>
                <a:t> Bare-metal Nodes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6553200"/>
              <a:ext cx="47244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</a:rPr>
                <a:t>XCAT Infrastructure</a:t>
              </a:r>
            </a:p>
          </p:txBody>
        </p:sp>
      </p:grpSp>
      <p:sp>
        <p:nvSpPr>
          <p:cNvPr id="43" name="Down Arrow 42"/>
          <p:cNvSpPr/>
          <p:nvPr/>
        </p:nvSpPr>
        <p:spPr>
          <a:xfrm rot="5400000">
            <a:off x="6346180" y="4178025"/>
            <a:ext cx="390594" cy="4103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53"/>
          <p:cNvGrpSpPr/>
          <p:nvPr/>
        </p:nvGrpSpPr>
        <p:grpSpPr>
          <a:xfrm>
            <a:off x="5064369" y="3113750"/>
            <a:ext cx="328246" cy="878835"/>
            <a:chOff x="1600200" y="1295400"/>
            <a:chExt cx="609600" cy="1371600"/>
          </a:xfrm>
        </p:grpSpPr>
        <p:sp>
          <p:nvSpPr>
            <p:cNvPr id="45" name="Rectangle 4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5515708" y="3113750"/>
            <a:ext cx="328246" cy="878835"/>
            <a:chOff x="1600200" y="1295400"/>
            <a:chExt cx="609600" cy="1371600"/>
          </a:xfrm>
        </p:grpSpPr>
        <p:sp>
          <p:nvSpPr>
            <p:cNvPr id="50" name="Rectangle 4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3"/>
          <p:cNvGrpSpPr/>
          <p:nvPr/>
        </p:nvGrpSpPr>
        <p:grpSpPr>
          <a:xfrm>
            <a:off x="5967046" y="3113750"/>
            <a:ext cx="328246" cy="878835"/>
            <a:chOff x="1600200" y="1295400"/>
            <a:chExt cx="609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48200" y="3378200"/>
            <a:ext cx="1600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</a:rPr>
              <a:t>Virtual/Physical Clusters</a:t>
            </a:r>
          </a:p>
        </p:txBody>
      </p:sp>
      <p:sp>
        <p:nvSpPr>
          <p:cNvPr id="70" name="Down Arrow 69"/>
          <p:cNvSpPr/>
          <p:nvPr/>
        </p:nvSpPr>
        <p:spPr>
          <a:xfrm rot="10800000">
            <a:off x="5146431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" name="Down Arrow 70"/>
          <p:cNvSpPr/>
          <p:nvPr/>
        </p:nvSpPr>
        <p:spPr>
          <a:xfrm rot="10800000">
            <a:off x="5597769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 rot="10800000">
            <a:off x="6049108" y="2674332"/>
            <a:ext cx="164123" cy="3417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95800" y="1143000"/>
            <a:ext cx="390525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defTabSz="914400"/>
            <a:r>
              <a:rPr lang="en-US" sz="1700" b="1" dirty="0">
                <a:solidFill>
                  <a:srgbClr val="00B0F0"/>
                </a:solidFill>
              </a:rPr>
              <a:t>Monitoring &amp; Control Infrastructure</a:t>
            </a:r>
            <a:endParaRPr lang="en-US" sz="1700" b="1" dirty="0">
              <a:solidFill>
                <a:prstClr val="white"/>
              </a:solidFill>
            </a:endParaRPr>
          </a:p>
        </p:txBody>
      </p:sp>
      <p:grpSp>
        <p:nvGrpSpPr>
          <p:cNvPr id="17" name="Group 78"/>
          <p:cNvGrpSpPr/>
          <p:nvPr/>
        </p:nvGrpSpPr>
        <p:grpSpPr>
          <a:xfrm>
            <a:off x="409575" y="1143000"/>
            <a:ext cx="3333750" cy="3962400"/>
            <a:chOff x="533400" y="2484120"/>
            <a:chExt cx="5334000" cy="4754880"/>
          </a:xfrm>
        </p:grpSpPr>
        <p:grpSp>
          <p:nvGrpSpPr>
            <p:cNvPr id="18" name="Group 19"/>
            <p:cNvGrpSpPr/>
            <p:nvPr/>
          </p:nvGrpSpPr>
          <p:grpSpPr>
            <a:xfrm>
              <a:off x="533400" y="3048000"/>
              <a:ext cx="5334000" cy="4191000"/>
              <a:chOff x="609600" y="2362200"/>
              <a:chExt cx="5334000" cy="4191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5715000"/>
                <a:ext cx="5334000" cy="838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err="1">
                    <a:solidFill>
                      <a:prstClr val="black"/>
                    </a:solidFill>
                  </a:rPr>
                  <a:t>iDataplex</a:t>
                </a:r>
                <a:r>
                  <a:rPr lang="en-US" dirty="0">
                    <a:solidFill>
                      <a:prstClr val="black"/>
                    </a:solidFill>
                  </a:rPr>
                  <a:t> Bare-metal Nodes </a:t>
                </a:r>
              </a:p>
              <a:p>
                <a:pPr algn="ctr" defTabSz="914400"/>
                <a:r>
                  <a:rPr lang="en-US" dirty="0">
                    <a:solidFill>
                      <a:prstClr val="black"/>
                    </a:solidFill>
                  </a:rPr>
                  <a:t>(32 nodes)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0" y="5129212"/>
                <a:ext cx="5334000" cy="4333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>
                    <a:solidFill>
                      <a:prstClr val="black"/>
                    </a:solidFill>
                  </a:rPr>
                  <a:t>XCAT Infrastructure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b="1" dirty="0">
                    <a:solidFill>
                      <a:prstClr val="black"/>
                    </a:solidFill>
                  </a:rPr>
                  <a:t>Linux </a:t>
                </a:r>
              </a:p>
              <a:p>
                <a:pPr algn="ctr" defTabSz="914400"/>
                <a:r>
                  <a:rPr lang="en-US" sz="1400" b="1" dirty="0">
                    <a:solidFill>
                      <a:prstClr val="black"/>
                    </a:solidFill>
                  </a:rPr>
                  <a:t>Bare-system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622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b="1" dirty="0">
                    <a:solidFill>
                      <a:prstClr val="black"/>
                    </a:solidFill>
                  </a:rPr>
                  <a:t>Linux on Xen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800" y="41386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b="1" dirty="0">
                    <a:solidFill>
                      <a:prstClr val="black"/>
                    </a:solidFill>
                  </a:rPr>
                  <a:t>Windows Server 2008 Bare-system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96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b="1" dirty="0">
                    <a:solidFill>
                      <a:prstClr val="black"/>
                    </a:solidFill>
                  </a:rPr>
                  <a:t>SW-G Using Hadoop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622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b="1" dirty="0">
                    <a:solidFill>
                      <a:prstClr val="black"/>
                    </a:solidFill>
                  </a:rPr>
                  <a:t>SW-G Using Hadoop 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14800" y="31480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b="1" dirty="0">
                    <a:solidFill>
                      <a:prstClr val="black"/>
                    </a:solidFill>
                  </a:rPr>
                  <a:t>SW-G Using DryadLINQ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9600" y="2362200"/>
                <a:ext cx="5334000" cy="6619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>
                    <a:solidFill>
                      <a:prstClr val="black"/>
                    </a:solidFill>
                  </a:rPr>
                  <a:t>Monitoring Infrastructure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975360" y="2484120"/>
              <a:ext cx="446532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700" b="1" dirty="0">
                  <a:solidFill>
                    <a:srgbClr val="00B0F0"/>
                  </a:solidFill>
                </a:rPr>
                <a:t>Dynamic Cluster Architecture</a:t>
              </a:r>
              <a:endParaRPr lang="en-US" sz="17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60" name="Content Placeholder 3" descr="monitor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199" y="1905000"/>
            <a:ext cx="1295401" cy="1052512"/>
          </a:xfrm>
          <a:prstGeom prst="rect">
            <a:avLst/>
          </a:prstGeom>
        </p:spPr>
      </p:pic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SALSAHPC Dynamic Virtual Cluster on </a:t>
            </a:r>
            <a:r>
              <a:rPr lang="en-US" sz="3200" dirty="0" err="1" smtClean="0"/>
              <a:t>FutureGrid</a:t>
            </a:r>
            <a:r>
              <a:rPr lang="en-US" sz="3200" dirty="0" smtClean="0"/>
              <a:t> --  Demo at SC09</a:t>
            </a:r>
            <a:endParaRPr lang="en-US" sz="32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4876800" y="0"/>
            <a:ext cx="4267200" cy="10559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029200" y="3810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B0F0"/>
                </a:solidFill>
              </a:rPr>
              <a:t>Demonstrate the concept of Science on Clouds on FutureGrid </a:t>
            </a:r>
          </a:p>
        </p:txBody>
      </p:sp>
    </p:spTree>
    <p:extLst>
      <p:ext uri="{BB962C8B-B14F-4D97-AF65-F5344CB8AC3E}">
        <p14:creationId xmlns:p14="http://schemas.microsoft.com/office/powerpoint/2010/main" val="6004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Intel’s Application Stack</a:t>
            </a:r>
          </a:p>
        </p:txBody>
      </p:sp>
    </p:spTree>
    <p:extLst>
      <p:ext uri="{BB962C8B-B14F-4D97-AF65-F5344CB8AC3E}">
        <p14:creationId xmlns:p14="http://schemas.microsoft.com/office/powerpoint/2010/main" val="8662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8200"/>
            <a:ext cx="1143000" cy="914400"/>
          </a:xfrm>
          <a:prstGeom prst="rect">
            <a:avLst/>
          </a:prstGeom>
          <a:solidFill>
            <a:srgbClr val="DEE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SALSAHPC Dynamic Virtual Cluster on </a:t>
            </a:r>
            <a:r>
              <a:rPr lang="en-US" sz="3200" dirty="0" err="1" smtClean="0"/>
              <a:t>FutureGrid</a:t>
            </a:r>
            <a:r>
              <a:rPr lang="en-US" sz="3200" dirty="0" smtClean="0"/>
              <a:t> --  Demo at SC09</a:t>
            </a:r>
            <a:endParaRPr lang="en-US" sz="3200" dirty="0"/>
          </a:p>
        </p:txBody>
      </p:sp>
      <p:pic>
        <p:nvPicPr>
          <p:cNvPr id="4" name="Content Placeholder 3" descr="monitor_fu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507"/>
          <a:stretch>
            <a:fillRect/>
          </a:stretch>
        </p:blipFill>
        <p:spPr>
          <a:xfrm>
            <a:off x="533400" y="1143000"/>
            <a:ext cx="8153400" cy="4724400"/>
          </a:xfrm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defTabSz="64008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Top: 3 clusters are switching applications on fixed environment. Takes approximately 30 seconds.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Bottom: Cluster is switching between environments: Linux; Linux +</a:t>
            </a:r>
            <a:r>
              <a:rPr lang="en-US" sz="1400" dirty="0" err="1" smtClean="0">
                <a:solidFill>
                  <a:prstClr val="black"/>
                </a:solidFill>
              </a:rPr>
              <a:t>Xen</a:t>
            </a:r>
            <a:r>
              <a:rPr lang="en-US" sz="1400" dirty="0" smtClean="0">
                <a:solidFill>
                  <a:prstClr val="black"/>
                </a:solidFill>
              </a:rPr>
              <a:t>; Windows + HPCS. </a:t>
            </a:r>
          </a:p>
          <a:p>
            <a:pPr marL="114300" indent="-114300"/>
            <a:r>
              <a:rPr lang="en-US" sz="1400" dirty="0" smtClean="0">
                <a:solidFill>
                  <a:prstClr val="black"/>
                </a:solidFill>
              </a:rPr>
              <a:t>	Takes </a:t>
            </a:r>
            <a:r>
              <a:rPr lang="en-US" sz="1400" dirty="0" err="1" smtClean="0">
                <a:solidFill>
                  <a:prstClr val="black"/>
                </a:solidFill>
              </a:rPr>
              <a:t>approxomately</a:t>
            </a:r>
            <a:r>
              <a:rPr lang="en-US" sz="1400" dirty="0" smtClean="0">
                <a:solidFill>
                  <a:prstClr val="black"/>
                </a:solidFill>
              </a:rPr>
              <a:t> 7 minutes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SALSAHPC Demo at SC09. This demonstrates the concept of Science on Clouds using a FutureGrid </a:t>
            </a:r>
            <a:r>
              <a:rPr lang="en-US" sz="1400" dirty="0" err="1" smtClean="0">
                <a:solidFill>
                  <a:prstClr val="black"/>
                </a:solidFill>
              </a:rPr>
              <a:t>iDataPlex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0"/>
            <a:ext cx="4267200" cy="10559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3810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B0F0"/>
                </a:solidFill>
              </a:rPr>
              <a:t>Demonstrate the concept of Science on Clouds using a FutureGrid cluster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duo\AppData\Local\Microsoft\Windows\Temporary Internet Files\Content.IE5\60RVP0KR\MC9004413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14400"/>
            <a:ext cx="67437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Education and Broader Impact</a:t>
            </a:r>
            <a:endParaRPr lang="en-US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rgbClr val="C00000"/>
                  </a:gs>
                  <a:gs pos="79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44863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We devote a lot to guide students</a:t>
            </a:r>
          </a:p>
          <a:p>
            <a:pPr algn="ctr" defTabSz="914400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who are interested in </a:t>
            </a:r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computing</a:t>
            </a:r>
            <a:endParaRPr lang="en-US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C0504D">
                      <a:lumMod val="20000"/>
                      <a:lumOff val="80000"/>
                    </a:srgbClr>
                  </a:gs>
                  <a:gs pos="9000">
                    <a:srgbClr val="C0504D">
                      <a:lumMod val="75000"/>
                    </a:srgbClr>
                  </a:gs>
                  <a:gs pos="50000">
                    <a:srgbClr val="C00000"/>
                  </a:gs>
                  <a:gs pos="79000">
                    <a:srgbClr val="C0504D">
                      <a:lumMod val="75000"/>
                    </a:srgbClr>
                  </a:gs>
                  <a:gs pos="100000">
                    <a:srgbClr val="C0504D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64" y="2362200"/>
            <a:ext cx="5040536" cy="332836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91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5"/>
    </mc:Choice>
    <mc:Fallback xmlns="">
      <p:transition spd="slow" advTm="5985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Education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19099" r="11858"/>
          <a:stretch/>
        </p:blipFill>
        <p:spPr bwMode="auto">
          <a:xfrm>
            <a:off x="2819400" y="1370427"/>
            <a:ext cx="6124345" cy="207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784" r="44712" b="67215"/>
          <a:stretch/>
        </p:blipFill>
        <p:spPr bwMode="auto">
          <a:xfrm>
            <a:off x="4625592" y="2009940"/>
            <a:ext cx="3583577" cy="18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We offer classes with </a:t>
            </a:r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emerging new topics</a:t>
            </a:r>
            <a:endParaRPr lang="en-US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C0504D">
                      <a:lumMod val="20000"/>
                      <a:lumOff val="80000"/>
                    </a:srgbClr>
                  </a:gs>
                  <a:gs pos="9000">
                    <a:srgbClr val="C0504D">
                      <a:lumMod val="75000"/>
                    </a:srgbClr>
                  </a:gs>
                  <a:gs pos="50000">
                    <a:srgbClr val="C00000"/>
                  </a:gs>
                  <a:gs pos="79000">
                    <a:srgbClr val="C0504D">
                      <a:lumMod val="75000"/>
                    </a:srgbClr>
                  </a:gs>
                  <a:gs pos="100000">
                    <a:srgbClr val="C0504D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7540" r="5173" b="29481"/>
          <a:stretch/>
        </p:blipFill>
        <p:spPr bwMode="auto">
          <a:xfrm>
            <a:off x="241104" y="2511975"/>
            <a:ext cx="6177951" cy="344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267200"/>
            <a:ext cx="23905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Together with tutorials on the most popular cloud computing tools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692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99"/>
    </mc:Choice>
    <mc:Fallback xmlns="">
      <p:transition spd="slow" advTm="11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10929" r="34702" b="54151"/>
          <a:stretch/>
        </p:blipFill>
        <p:spPr bwMode="auto">
          <a:xfrm>
            <a:off x="4222897" y="1315881"/>
            <a:ext cx="4792057" cy="155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5918" r="43536" b="1703"/>
          <a:stretch/>
        </p:blipFill>
        <p:spPr bwMode="auto">
          <a:xfrm>
            <a:off x="76200" y="2241490"/>
            <a:ext cx="4800600" cy="279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Hosting workshops </a:t>
            </a:r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and spreading </a:t>
            </a:r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our technology across the nation</a:t>
            </a:r>
          </a:p>
        </p:txBody>
      </p:sp>
      <p:pic>
        <p:nvPicPr>
          <p:cNvPr id="2054" name="Picture 6" descr="Stem Intiat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5181600"/>
            <a:ext cx="589407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39877" r="18444" b="7819"/>
          <a:stretch/>
        </p:blipFill>
        <p:spPr bwMode="auto">
          <a:xfrm>
            <a:off x="3505200" y="1973490"/>
            <a:ext cx="5048339" cy="333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9369" y="5410200"/>
            <a:ext cx="28098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C0504D">
                        <a:lumMod val="20000"/>
                        <a:lumOff val="80000"/>
                      </a:srgbClr>
                    </a:gs>
                    <a:gs pos="9000">
                      <a:srgbClr val="C0504D">
                        <a:lumMod val="75000"/>
                      </a:srgbClr>
                    </a:gs>
                    <a:gs pos="50000">
                      <a:srgbClr val="C00000"/>
                    </a:gs>
                    <a:gs pos="79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Giving students unforgettable research experience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Broader Impact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6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9"/>
    </mc:Choice>
    <mc:Fallback xmlns="">
      <p:transition spd="slow" advTm="14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Acknowledgement</a:t>
            </a:r>
          </a:p>
        </p:txBody>
      </p:sp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495964"/>
            <a:ext cx="8229600" cy="1323342"/>
          </a:xfrm>
          <a:prstGeom prst="rect">
            <a:avLst/>
          </a:prstGeom>
        </p:spPr>
        <p:txBody>
          <a:bodyPr vert="horz" wrap="square" lIns="91340" tIns="45672" rIns="91340" bIns="45672" rtlCol="0">
            <a:spAutoFit/>
          </a:bodyPr>
          <a:lstStyle/>
          <a:p>
            <a:pPr marL="342511" indent="-342511" algn="ctr" defTabSz="913358">
              <a:spcBef>
                <a:spcPts val="0"/>
              </a:spcBef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</a:p>
          <a:p>
            <a:pPr marL="0" indent="-342511" algn="ctr" defTabSz="913358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Indiana University</a:t>
            </a:r>
          </a:p>
          <a:p>
            <a:pPr marL="0" indent="-342511" algn="ctr" defTabSz="913358"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http://salsahpc.indiana.edu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041991" y="3698343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:\Docs\Dropbox\poster\plotviz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25905" b="36427"/>
          <a:stretch/>
        </p:blipFill>
        <p:spPr bwMode="auto">
          <a:xfrm>
            <a:off x="5837541" y="3698341"/>
            <a:ext cx="2087263" cy="6238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98342"/>
            <a:ext cx="1954730" cy="62389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microsof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4550835"/>
            <a:ext cx="1264706" cy="101176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nih-logo-blue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69906" y="4818219"/>
            <a:ext cx="630120" cy="57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pixture_reloaded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84306" y="4782741"/>
            <a:ext cx="921329" cy="65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97" y="4829684"/>
            <a:ext cx="2195513" cy="5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nsf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41770" y="4794279"/>
            <a:ext cx="630230" cy="63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2" descr="http://iusportcom.files.wordpress.com/2010/07/iu_v_rgb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06" y="4787587"/>
            <a:ext cx="1910766" cy="6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"/>
    </mc:Choice>
    <mc:Fallback xmlns="">
      <p:transition spd="slow" advTm="5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872975" y="381004"/>
            <a:ext cx="7524751" cy="990601"/>
          </a:xfrm>
          <a:prstGeom prst="rect">
            <a:avLst/>
          </a:prstGeom>
        </p:spPr>
        <p:txBody>
          <a:bodyPr lIns="91335" tIns="45667" rIns="91335" bIns="45667" anchor="ctr">
            <a:normAutofit fontScale="92500"/>
          </a:bodyPr>
          <a:lstStyle/>
          <a:p>
            <a:pPr algn="ctr" defTabSz="913358">
              <a:spcBef>
                <a:spcPct val="0"/>
              </a:spcBef>
              <a:defRPr/>
            </a:pP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(Iterative) </a:t>
            </a:r>
            <a:r>
              <a:rPr lang="en-US" sz="4400" b="1" dirty="0" err="1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MapReduce</a:t>
            </a: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 in Context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3999" y="4865491"/>
            <a:ext cx="1295400" cy="1134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Linux HPC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19399" y="4865488"/>
            <a:ext cx="16002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Amazon Cloud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599" y="4865487"/>
            <a:ext cx="1676400" cy="114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Windows Server  HPC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5563935"/>
            <a:ext cx="1752601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4" y="3962372"/>
            <a:ext cx="7381875" cy="396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Cross Platform Iterative </a:t>
            </a:r>
            <a:r>
              <a:rPr lang="en-US" dirty="0" err="1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(Collectives, Fault Tolerance, Scheduling)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1736725"/>
            <a:ext cx="7381876" cy="1100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Kernels, </a:t>
            </a:r>
            <a:r>
              <a:rPr lang="en-US" b="1" dirty="0">
                <a:solidFill>
                  <a:prstClr val="black"/>
                </a:solidFill>
              </a:rPr>
              <a:t>Genomics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Proteomics</a:t>
            </a:r>
            <a:r>
              <a:rPr lang="en-US" dirty="0">
                <a:solidFill>
                  <a:prstClr val="black"/>
                </a:solidFill>
              </a:rPr>
              <a:t>, Information Retrieval, Polar Science, Scientific Simulation Data Analysis and Management, Dissimilarity Computation, </a:t>
            </a:r>
            <a:r>
              <a:rPr lang="en-US" b="1" dirty="0">
                <a:solidFill>
                  <a:prstClr val="black"/>
                </a:solidFill>
              </a:rPr>
              <a:t>Clustering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Multidimensional Scaling</a:t>
            </a:r>
            <a:r>
              <a:rPr lang="en-US" dirty="0">
                <a:solidFill>
                  <a:prstClr val="black"/>
                </a:solidFill>
              </a:rPr>
              <a:t>, Generative Topological Mapping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24001" y="6046500"/>
            <a:ext cx="3962399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CPU Nodes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19399" y="5563935"/>
            <a:ext cx="1600200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1333500" y="1736725"/>
            <a:ext cx="114300" cy="110006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24" y="2138343"/>
            <a:ext cx="1421543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22" name="Left Brace 21"/>
          <p:cNvSpPr/>
          <p:nvPr/>
        </p:nvSpPr>
        <p:spPr bwMode="auto">
          <a:xfrm>
            <a:off x="1320804" y="3200404"/>
            <a:ext cx="101463" cy="7524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-76199" y="3267572"/>
            <a:ext cx="1416917" cy="618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Programming Model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1333501" y="4865688"/>
            <a:ext cx="114300" cy="11350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-34501" y="5365343"/>
            <a:ext cx="1428750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1320801" y="6096000"/>
            <a:ext cx="133350" cy="3476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1604" y="6135394"/>
            <a:ext cx="1165206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4865488"/>
            <a:ext cx="17526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Azure Cloud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23999" y="2862188"/>
            <a:ext cx="7381876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Security, Provenance, Portal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3999" y="3581400"/>
            <a:ext cx="7381876" cy="380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High Level Language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3999" y="4376869"/>
            <a:ext cx="2514601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Distributed File Systems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Data Parallel File System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848601" y="4865490"/>
            <a:ext cx="1066799" cy="1142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Grid Appliance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486400" y="6046500"/>
            <a:ext cx="3429001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GPU Nodes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828804" y="1368427"/>
            <a:ext cx="6492875" cy="3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Support  Scientific Simulations  (Data Mining and Data Analysis)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57200" y="4038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66222" y="4419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524004" y="3194745"/>
            <a:ext cx="7381875" cy="38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Services and Workflow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386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Object Store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9" y="3581400"/>
            <a:ext cx="7381876" cy="125263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724400" y="2479949"/>
            <a:ext cx="838200" cy="1004540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 rot="10800000">
            <a:off x="4838700" y="4974435"/>
            <a:ext cx="838200" cy="1072069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65073"/>
      </p:ext>
    </p:extLst>
  </p:cSld>
  <p:clrMapOvr>
    <a:masterClrMapping/>
  </p:clrMapOvr>
  <p:transition spd="slow" advTm="5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1"/>
          <p:cNvSpPr>
            <a:spLocks noChangeArrowheads="1"/>
          </p:cNvSpPr>
          <p:nvPr/>
        </p:nvSpPr>
        <p:spPr bwMode="auto">
          <a:xfrm>
            <a:off x="209550" y="457200"/>
            <a:ext cx="8763000" cy="52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What are the challenges?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50" y="12192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Providing both cost effectiveness and powerful parallel programming paradigms that is capable of handling the incredible increases in dataset </a:t>
            </a:r>
            <a:r>
              <a:rPr lang="en-US" i="1" dirty="0" smtClean="0"/>
              <a:t>sizes. </a:t>
            </a:r>
          </a:p>
          <a:p>
            <a:r>
              <a:rPr lang="en-US" i="1" dirty="0" smtClean="0"/>
              <a:t>(</a:t>
            </a:r>
            <a:r>
              <a:rPr lang="en-US" dirty="0">
                <a:solidFill>
                  <a:srgbClr val="C00000"/>
                </a:solidFill>
              </a:rPr>
              <a:t>large-scale data analysis for Data Intensive applications 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sz="3600" b="1" dirty="0"/>
              <a:t>Research </a:t>
            </a:r>
            <a:r>
              <a:rPr lang="en-US" sz="3600" b="1" dirty="0" smtClean="0"/>
              <a:t>issues</a:t>
            </a:r>
            <a:endParaRPr lang="en-US" sz="3600" b="1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portability between HPC and Cloud systems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scaling performance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fault </a:t>
            </a:r>
            <a:r>
              <a:rPr lang="en-US" sz="2400" dirty="0" smtClean="0"/>
              <a:t>tolerance</a:t>
            </a:r>
            <a:endParaRPr lang="en-US" sz="2400" dirty="0"/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28725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These challenges </a:t>
            </a:r>
            <a:r>
              <a:rPr lang="en-US" i="1" dirty="0">
                <a:solidFill>
                  <a:prstClr val="black"/>
                </a:solidFill>
              </a:rPr>
              <a:t>must be met for both </a:t>
            </a:r>
            <a:r>
              <a:rPr lang="en-US" b="1" i="1" dirty="0">
                <a:solidFill>
                  <a:srgbClr val="C00000"/>
                </a:solidFill>
              </a:rPr>
              <a:t>computation and storage</a:t>
            </a:r>
            <a:r>
              <a:rPr lang="en-US" i="1" dirty="0">
                <a:solidFill>
                  <a:prstClr val="black"/>
                </a:solidFill>
              </a:rPr>
              <a:t>. If computation and storage are separated, it’s not possible to bring computing to </a:t>
            </a:r>
            <a:r>
              <a:rPr lang="en-US" i="1" dirty="0" smtClean="0">
                <a:solidFill>
                  <a:prstClr val="black"/>
                </a:solidFill>
              </a:rPr>
              <a:t>data.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Data locality</a:t>
            </a:r>
            <a:endParaRPr lang="en-US" sz="24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its impact on performance;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the factors that affect data locality;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the maximum degree of data locality that can be achieved. 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Factors </a:t>
            </a:r>
            <a:r>
              <a:rPr lang="en-US" sz="2400" b="1" dirty="0">
                <a:solidFill>
                  <a:prstClr val="black"/>
                </a:solidFill>
              </a:rPr>
              <a:t>beyond data locality to improve performance</a:t>
            </a: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prstClr val="black"/>
                </a:solidFill>
              </a:rPr>
              <a:t>achieve the best data locality is not always the optimal scheduling decision.  For instance, if the node where input data of a task are stored is overloaded, to run the task on it will result in performance degradation.  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Task granularity and load balance </a:t>
            </a:r>
          </a:p>
          <a:p>
            <a:r>
              <a:rPr lang="en-US" dirty="0">
                <a:solidFill>
                  <a:prstClr val="black"/>
                </a:solidFill>
              </a:rPr>
              <a:t>In </a:t>
            </a:r>
            <a:r>
              <a:rPr lang="en-US" dirty="0" err="1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, task </a:t>
            </a:r>
            <a:r>
              <a:rPr lang="en-US" dirty="0">
                <a:solidFill>
                  <a:prstClr val="black"/>
                </a:solidFill>
              </a:rPr>
              <a:t>granularity is </a:t>
            </a:r>
            <a:r>
              <a:rPr lang="en-US" dirty="0" smtClean="0">
                <a:solidFill>
                  <a:prstClr val="black"/>
                </a:solidFill>
              </a:rPr>
              <a:t>fixed.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This </a:t>
            </a:r>
            <a:r>
              <a:rPr lang="en-US" dirty="0">
                <a:solidFill>
                  <a:prstClr val="black"/>
                </a:solidFill>
              </a:rPr>
              <a:t>mechanism has two drawbacks 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prstClr val="black"/>
                </a:solidFill>
              </a:rPr>
              <a:t>limited </a:t>
            </a:r>
            <a:r>
              <a:rPr lang="en-US" dirty="0">
                <a:solidFill>
                  <a:prstClr val="black"/>
                </a:solidFill>
              </a:rPr>
              <a:t>degree of concurrency 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prstClr val="black"/>
                </a:solidFill>
              </a:rPr>
              <a:t>load </a:t>
            </a:r>
            <a:r>
              <a:rPr lang="en-US" dirty="0">
                <a:solidFill>
                  <a:prstClr val="black"/>
                </a:solidFill>
              </a:rPr>
              <a:t>unbalancing resulting from the variation of task execution time.  </a:t>
            </a:r>
            <a:endParaRPr lang="en-US" i="1" dirty="0">
              <a:solidFill>
                <a:prstClr val="black"/>
              </a:solidFill>
            </a:endParaRPr>
          </a:p>
          <a:p>
            <a:r>
              <a:rPr lang="en-US" i="1" dirty="0" smtClean="0">
                <a:solidFill>
                  <a:prstClr val="black"/>
                </a:solidFill>
              </a:rPr>
              <a:t> 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8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000" spc="-100" dirty="0">
                <a:solidFill>
                  <a:srgbClr val="D6ECFF">
                    <a:satMod val="200000"/>
                  </a:srgbClr>
                </a:solidFill>
                <a:latin typeface="Consolas"/>
              </a:rPr>
              <a:t>Programming Models and Tools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457200" y="6813550"/>
            <a:ext cx="21336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rchitecture_s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8534400" cy="5105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14862"/>
            <a:ext cx="8077200" cy="56356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2800" spc="-100" dirty="0">
                <a:solidFill>
                  <a:srgbClr val="FEB8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MapReduce in H</a:t>
            </a:r>
            <a:r>
              <a:rPr lang="fi-FI" sz="2800" dirty="0">
                <a:solidFill>
                  <a:srgbClr val="FEB8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eterogeneous Environment</a:t>
            </a:r>
            <a:r>
              <a:rPr lang="fi-FI" sz="2800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spc="-100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1453" y="6474996"/>
            <a:ext cx="1266693" cy="338554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600" b="1" i="1" dirty="0">
                <a:solidFill>
                  <a:prstClr val="black"/>
                </a:solidFill>
              </a:rPr>
              <a:t>MICROSOFT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3505200"/>
            <a:ext cx="16764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3505200"/>
            <a:ext cx="1371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29130" y="3581400"/>
            <a:ext cx="1524000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3657600"/>
            <a:ext cx="1600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Motivation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685800"/>
            <a:ext cx="1828800" cy="9144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Data Deluge</a:t>
            </a: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762000"/>
            <a:ext cx="2133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Aharoni" pitchFamily="2" charset="-79"/>
              </a:rPr>
              <a:t>MapReduce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19800" y="762000"/>
            <a:ext cx="22098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haroni" pitchFamily="2" charset="-79"/>
              </a:rPr>
              <a:t>Classic Parallel Runtimes (MPI)</a:t>
            </a:r>
            <a:endParaRPr lang="en-US" sz="2000" dirty="0">
              <a:latin typeface="+mj-lt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Experiencing in many domains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Data Centered, </a:t>
            </a:r>
            <a:r>
              <a:rPr lang="en-US" b="1" dirty="0" err="1" smtClean="0">
                <a:solidFill>
                  <a:srgbClr val="002060"/>
                </a:solidFill>
              </a:rPr>
              <a:t>QoS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60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Efficient and Proven techniques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57200" y="5029200"/>
            <a:ext cx="1524000" cy="1512332"/>
            <a:chOff x="762000" y="1219200"/>
            <a:chExt cx="1524000" cy="1512332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>
                <a:endCxn id="21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>
                <a:endCxn id="24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7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/>
                <p:cNvCxnSpPr>
                  <a:endCxn id="32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10" name="Group 105"/>
          <p:cNvGrpSpPr/>
          <p:nvPr/>
        </p:nvGrpSpPr>
        <p:grpSpPr>
          <a:xfrm>
            <a:off x="2438400" y="4953000"/>
            <a:ext cx="2053274" cy="1600200"/>
            <a:chOff x="6705600" y="1905000"/>
            <a:chExt cx="2053274" cy="1600200"/>
          </a:xfrm>
        </p:grpSpPr>
        <p:sp>
          <p:nvSpPr>
            <p:cNvPr id="36" name="TextBox 35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7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Straight Arrow Connector 38"/>
            <p:cNvCxnSpPr>
              <a:stCxn id="37" idx="4"/>
              <a:endCxn id="49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endCxn id="40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/>
            <p:cNvCxnSpPr>
              <a:stCxn id="40" idx="4"/>
              <a:endCxn id="49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3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44"/>
            <p:cNvCxnSpPr>
              <a:stCxn id="43" idx="4"/>
              <a:endCxn id="49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37" idx="4"/>
              <a:endCxn id="50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/>
            <p:cNvCxnSpPr>
              <a:stCxn id="40" idx="4"/>
              <a:endCxn id="50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52"/>
            <p:cNvCxnSpPr>
              <a:stCxn id="43" idx="4"/>
              <a:endCxn id="50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4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924800" y="2971800"/>
              <a:ext cx="834074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4648200" y="4724400"/>
            <a:ext cx="2053274" cy="1880978"/>
            <a:chOff x="4724400" y="1371600"/>
            <a:chExt cx="2053274" cy="1880978"/>
          </a:xfrm>
        </p:grpSpPr>
        <p:sp>
          <p:nvSpPr>
            <p:cNvPr id="61" name="Arc 60"/>
            <p:cNvSpPr/>
            <p:nvPr/>
          </p:nvSpPr>
          <p:spPr>
            <a:xfrm rot="856400">
              <a:off x="5452446" y="15465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62"/>
            <p:cNvGrpSpPr/>
            <p:nvPr/>
          </p:nvGrpSpPr>
          <p:grpSpPr>
            <a:xfrm>
              <a:off x="4724400" y="1371600"/>
              <a:ext cx="2053274" cy="1828800"/>
              <a:chOff x="4572000" y="1676400"/>
              <a:chExt cx="2053274" cy="182880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724400" y="1905000"/>
                <a:ext cx="684803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</a:t>
                </a:r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>
                <a:endCxn id="64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6" name="Straight Arrow Connector 65"/>
              <p:cNvCxnSpPr>
                <a:stCxn id="64" idx="4"/>
                <a:endCxn id="76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>
                <a:endCxn id="67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>
                <a:stCxn id="67" idx="4"/>
                <a:endCxn id="76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>
                <a:endCxn id="70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>
                <a:stCxn id="70" idx="4"/>
                <a:endCxn id="76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181600" y="2209800"/>
                <a:ext cx="601447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64" idx="4"/>
                <a:endCxn id="77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9" name="Straight Arrow Connector 78"/>
              <p:cNvCxnSpPr>
                <a:stCxn id="67" idx="4"/>
                <a:endCxn id="77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0" name="Straight Arrow Connector 79"/>
              <p:cNvCxnSpPr>
                <a:stCxn id="70" idx="4"/>
                <a:endCxn id="77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49918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7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5791200" y="2971800"/>
                <a:ext cx="83407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86400" y="1676400"/>
                <a:ext cx="1074590" cy="369332"/>
              </a:xfrm>
              <a:prstGeom prst="rect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iterations</a:t>
                </a:r>
                <a:endParaRPr lang="en-US" dirty="0"/>
              </a:p>
            </p:txBody>
          </p:sp>
        </p:grpSp>
      </p:grpSp>
      <p:grpSp>
        <p:nvGrpSpPr>
          <p:cNvPr id="18" name="Group 161"/>
          <p:cNvGrpSpPr/>
          <p:nvPr/>
        </p:nvGrpSpPr>
        <p:grpSpPr>
          <a:xfrm>
            <a:off x="7010400" y="4800600"/>
            <a:ext cx="1752600" cy="1676400"/>
            <a:chOff x="6934200" y="1828800"/>
            <a:chExt cx="1752600" cy="1676400"/>
          </a:xfrm>
          <a:noFill/>
        </p:grpSpPr>
        <p:sp>
          <p:nvSpPr>
            <p:cNvPr id="89" name="Rectangle 88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Arc 95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grpFill/>
            <a:ln w="19050">
              <a:headEnd type="arrow"/>
              <a:tailEnd type="non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Left-Right Arrow 107"/>
          <p:cNvSpPr/>
          <p:nvPr/>
        </p:nvSpPr>
        <p:spPr>
          <a:xfrm>
            <a:off x="1143000" y="2819400"/>
            <a:ext cx="7010400" cy="1524000"/>
          </a:xfrm>
          <a:prstGeom prst="leftRightArrow">
            <a:avLst>
              <a:gd name="adj1" fmla="val 6791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81200" y="3048000"/>
            <a:ext cx="59436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haroni" pitchFamily="2" charset="-79"/>
              </a:rPr>
              <a:t>Expand the Applicability of MapReduce to more </a:t>
            </a:r>
            <a:r>
              <a:rPr lang="en-US" sz="2000" b="1" dirty="0" smtClean="0">
                <a:solidFill>
                  <a:srgbClr val="002060"/>
                </a:solidFill>
                <a:cs typeface="Aharoni" pitchFamily="2" charset="-79"/>
              </a:rPr>
              <a:t>classes</a:t>
            </a:r>
            <a:r>
              <a:rPr lang="en-US" sz="2000" dirty="0" smtClean="0">
                <a:cs typeface="Aharoni" pitchFamily="2" charset="-79"/>
              </a:rPr>
              <a:t> of Applications</a:t>
            </a:r>
            <a:endParaRPr lang="en-US" sz="2000" dirty="0">
              <a:cs typeface="Aharoni" pitchFamily="2" charset="-79"/>
            </a:endParaRPr>
          </a:p>
        </p:txBody>
      </p:sp>
      <p:pic>
        <p:nvPicPr>
          <p:cNvPr id="23554" name="Picture 2" descr="C:\Users\jekanaya\AppData\Local\Microsoft\Windows\Temporary Internet Files\Content.IE5\YZ9VVZR1\MC9003113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810461" cy="919162"/>
          </a:xfrm>
          <a:prstGeom prst="rect">
            <a:avLst/>
          </a:prstGeom>
          <a:noFill/>
        </p:spPr>
      </p:pic>
      <p:sp>
        <p:nvSpPr>
          <p:cNvPr id="98" name="Lightning Bolt 97"/>
          <p:cNvSpPr/>
          <p:nvPr/>
        </p:nvSpPr>
        <p:spPr>
          <a:xfrm>
            <a:off x="3733800" y="2209800"/>
            <a:ext cx="914400" cy="533400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ightning Bolt 98"/>
          <p:cNvSpPr/>
          <p:nvPr/>
        </p:nvSpPr>
        <p:spPr>
          <a:xfrm flipH="1">
            <a:off x="5638800" y="2209800"/>
            <a:ext cx="838200" cy="533400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048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Map-Only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146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MapReduce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958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Iterative MapReduce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104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More Extensions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7|1.1|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|2.2|0.9|3.7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1895</Words>
  <Application>Microsoft Office PowerPoint</Application>
  <PresentationFormat>On-screen Show (4:3)</PresentationFormat>
  <Paragraphs>514</Paragraphs>
  <Slides>44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template2[1]</vt:lpstr>
      <vt:lpstr>1_template2[1]</vt:lpstr>
      <vt:lpstr>2_template2[1]</vt:lpstr>
      <vt:lpstr>Office Theme</vt:lpstr>
      <vt:lpstr>Metro</vt:lpstr>
      <vt:lpstr>3_template2[1]</vt:lpstr>
      <vt:lpstr>1_Metro</vt:lpstr>
      <vt:lpstr>1_Office Theme</vt:lpstr>
      <vt:lpstr>3_Office Theme</vt:lpstr>
      <vt:lpstr>5_Office Theme</vt:lpstr>
      <vt:lpstr>4_template2[1]</vt:lpstr>
      <vt:lpstr>5_template2[1]</vt:lpstr>
      <vt:lpstr>6_template2[1]</vt:lpstr>
      <vt:lpstr>7_template2[1]</vt:lpstr>
      <vt:lpstr>Iterative MapReduce Enabling HPC-Cloud Interoperability</vt:lpstr>
      <vt:lpstr>SALSA HPC Group</vt:lpstr>
      <vt:lpstr>PowerPoint Presentation</vt:lpstr>
      <vt:lpstr>Intel’s Application Stack</vt:lpstr>
      <vt:lpstr>PowerPoint Presentation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PowerPoint Presentation</vt:lpstr>
      <vt:lpstr>Components of Twister </vt:lpstr>
      <vt:lpstr>PowerPoint Presentation</vt:lpstr>
      <vt:lpstr>TwisterR4Azure</vt:lpstr>
      <vt:lpstr>Iterative MapReduce for Azure</vt:lpstr>
      <vt:lpstr>Twister4Azure</vt:lpstr>
      <vt:lpstr>Performance Comparisons</vt:lpstr>
      <vt:lpstr>Performance – Kmeans Clustering</vt:lpstr>
      <vt:lpstr>Performance – Multi Dimensional Scaling</vt:lpstr>
      <vt:lpstr>Twister-MDS Demo</vt:lpstr>
      <vt:lpstr>PowerPoint Presentation</vt:lpstr>
      <vt:lpstr>PowerPoint Presentation</vt:lpstr>
      <vt:lpstr>PowerPoint Presentation</vt:lpstr>
      <vt:lpstr>PowerPoint Presentation</vt:lpstr>
      <vt:lpstr>New Network of Brokers</vt:lpstr>
      <vt:lpstr>Performance Improvement</vt:lpstr>
      <vt:lpstr>Broadcasting on 40 Nodes (In Method C, centroids are split to 160 blocks, sent through 40 brokers in 4 rounds)</vt:lpstr>
      <vt:lpstr>Twister New Architecture</vt:lpstr>
      <vt:lpstr>Chain/Ring Broadcasting</vt:lpstr>
      <vt:lpstr>Chain Broadcasting Protocol</vt:lpstr>
      <vt:lpstr>Broadcasting Time Comparison </vt:lpstr>
      <vt:lpstr>Applications &amp; Different Interconnection Patterns</vt:lpstr>
      <vt:lpstr>Scheduling vs. Computation of Dryad in a Heterogeneous Environment</vt:lpstr>
      <vt:lpstr>Runtime Issues</vt:lpstr>
      <vt:lpstr>Twister Futures</vt:lpstr>
      <vt:lpstr>Convergence is Happening</vt:lpstr>
      <vt:lpstr>FutureGrid: a Grid Testbed</vt:lpstr>
      <vt:lpstr>SALSAHPC Dynamic Virtual Cluster on FutureGrid --  Demo at SC09</vt:lpstr>
      <vt:lpstr>SALSAHPC Dynamic Virtual Cluster on FutureGrid --  Demo at SC09</vt:lpstr>
      <vt:lpstr>Education and Broader Impact</vt:lpstr>
      <vt:lpstr>Education</vt:lpstr>
      <vt:lpstr>Broader Impact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Qiu</dc:creator>
  <cp:lastModifiedBy>Judy Qiu</cp:lastModifiedBy>
  <cp:revision>85</cp:revision>
  <dcterms:created xsi:type="dcterms:W3CDTF">2011-09-29T02:38:54Z</dcterms:created>
  <dcterms:modified xsi:type="dcterms:W3CDTF">2011-11-16T00:23:36Z</dcterms:modified>
</cp:coreProperties>
</file>