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charts/chart7.xml" ContentType="application/vnd.openxmlformats-officedocument.drawingml.chart+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charts/chart3.xml" ContentType="application/vnd.openxmlformats-officedocument.drawingml.char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diagrams/drawing3.xml" ContentType="application/vnd.ms-office.drawingml.diagramDrawing+xml"/>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data3.xml" ContentType="application/vnd.openxmlformats-officedocument.drawingml.diagramData+xml"/>
  <Override PartName="/ppt/charts/chart4.xml" ContentType="application/vnd.openxmlformats-officedocument.drawingml.chart+xml"/>
  <Override PartName="/ppt/slides/slide49.xml" ContentType="application/vnd.openxmlformats-officedocument.presentationml.slide+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Override PartName="/ppt/diagrams/data4.xml" ContentType="application/vnd.openxmlformats-officedocument.drawingml.diagramData+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rawings/drawing1.xml" ContentType="application/vnd.openxmlformats-officedocument.drawingml.chartshapes+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diagrams/layout4.xml" ContentType="application/vnd.openxmlformats-officedocument.drawingml.diagramLayout+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charts/chart6.xml" ContentType="application/vnd.openxmlformats-officedocument.drawingml.chart+xml"/>
  <Override PartName="/ppt/notesSlides/notesSlide6.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charts/chart2.xml" ContentType="application/vnd.openxmlformats-officedocument.drawingml.char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70"/>
  </p:notesMasterIdLst>
  <p:sldIdLst>
    <p:sldId id="256" r:id="rId2"/>
    <p:sldId id="702" r:id="rId3"/>
    <p:sldId id="566" r:id="rId4"/>
    <p:sldId id="589" r:id="rId5"/>
    <p:sldId id="703" r:id="rId6"/>
    <p:sldId id="704" r:id="rId7"/>
    <p:sldId id="711" r:id="rId8"/>
    <p:sldId id="569" r:id="rId9"/>
    <p:sldId id="690" r:id="rId10"/>
    <p:sldId id="516" r:id="rId11"/>
    <p:sldId id="662" r:id="rId12"/>
    <p:sldId id="644" r:id="rId13"/>
    <p:sldId id="651" r:id="rId14"/>
    <p:sldId id="687" r:id="rId15"/>
    <p:sldId id="701" r:id="rId16"/>
    <p:sldId id="670" r:id="rId17"/>
    <p:sldId id="650" r:id="rId18"/>
    <p:sldId id="619" r:id="rId19"/>
    <p:sldId id="673" r:id="rId20"/>
    <p:sldId id="700" r:id="rId21"/>
    <p:sldId id="712" r:id="rId22"/>
    <p:sldId id="714" r:id="rId23"/>
    <p:sldId id="636" r:id="rId24"/>
    <p:sldId id="637" r:id="rId25"/>
    <p:sldId id="663" r:id="rId26"/>
    <p:sldId id="631" r:id="rId27"/>
    <p:sldId id="632" r:id="rId28"/>
    <p:sldId id="620" r:id="rId29"/>
    <p:sldId id="622" r:id="rId30"/>
    <p:sldId id="623" r:id="rId31"/>
    <p:sldId id="624" r:id="rId32"/>
    <p:sldId id="657" r:id="rId33"/>
    <p:sldId id="615" r:id="rId34"/>
    <p:sldId id="688" r:id="rId35"/>
    <p:sldId id="616" r:id="rId36"/>
    <p:sldId id="716" r:id="rId37"/>
    <p:sldId id="594" r:id="rId38"/>
    <p:sldId id="473" r:id="rId39"/>
    <p:sldId id="470" r:id="rId40"/>
    <p:sldId id="707" r:id="rId41"/>
    <p:sldId id="539" r:id="rId42"/>
    <p:sldId id="541" r:id="rId43"/>
    <p:sldId id="710" r:id="rId44"/>
    <p:sldId id="646" r:id="rId45"/>
    <p:sldId id="647" r:id="rId46"/>
    <p:sldId id="691" r:id="rId47"/>
    <p:sldId id="692" r:id="rId48"/>
    <p:sldId id="719" r:id="rId49"/>
    <p:sldId id="720" r:id="rId50"/>
    <p:sldId id="718" r:id="rId51"/>
    <p:sldId id="721" r:id="rId52"/>
    <p:sldId id="666" r:id="rId53"/>
    <p:sldId id="693" r:id="rId54"/>
    <p:sldId id="717" r:id="rId55"/>
    <p:sldId id="661" r:id="rId56"/>
    <p:sldId id="678" r:id="rId57"/>
    <p:sldId id="679" r:id="rId58"/>
    <p:sldId id="680" r:id="rId59"/>
    <p:sldId id="681" r:id="rId60"/>
    <p:sldId id="682" r:id="rId61"/>
    <p:sldId id="683" r:id="rId62"/>
    <p:sldId id="684" r:id="rId63"/>
    <p:sldId id="685" r:id="rId64"/>
    <p:sldId id="686" r:id="rId65"/>
    <p:sldId id="708" r:id="rId66"/>
    <p:sldId id="709" r:id="rId67"/>
    <p:sldId id="715" r:id="rId68"/>
    <p:sldId id="694"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9900"/>
    <a:srgbClr val="00B0F0"/>
    <a:srgbClr val="0000FF"/>
    <a:srgbClr val="DEE7F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19" autoAdjust="0"/>
    <p:restoredTop sz="92743" autoAdjust="0"/>
  </p:normalViewPr>
  <p:slideViewPr>
    <p:cSldViewPr>
      <p:cViewPr varScale="1">
        <p:scale>
          <a:sx n="66" d="100"/>
          <a:sy n="66" d="100"/>
        </p:scale>
        <p:origin x="-1358" y="-82"/>
      </p:cViewPr>
      <p:guideLst>
        <p:guide orient="horz" pos="2160"/>
        <p:guide pos="2880"/>
      </p:guideLst>
    </p:cSldViewPr>
  </p:slideViewPr>
  <p:notesTextViewPr>
    <p:cViewPr>
      <p:scale>
        <a:sx n="125" d="100"/>
        <a:sy n="125"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academic\phd\Publications\eScience2009\eScience_performanc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User\Research\dryadVsHadoop-SWG-Inhomgeneou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User\Research\dryadVsHadoop-SWG-Inhomgeneou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User\Research\pariwise-distance-scalability-idp-dryad.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xqiu\Documents\DICProposal\PWC.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Geoffrey%20Fox\Desktop\CCGrid_multicore\ccr_vs_tpl_alu3533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6"/>
  <c:chart>
    <c:title>
      <c:tx>
        <c:rich>
          <a:bodyPr/>
          <a:lstStyle/>
          <a:p>
            <a:pPr>
              <a:defRPr sz="1600"/>
            </a:pPr>
            <a:r>
              <a:rPr lang="en-US" sz="1400" dirty="0"/>
              <a:t>Time to process 1280 files each with ~375 sequences</a:t>
            </a:r>
          </a:p>
        </c:rich>
      </c:tx>
      <c:layout>
        <c:manualLayout>
          <c:xMode val="edge"/>
          <c:yMode val="edge"/>
          <c:x val="0.20578986220472442"/>
          <c:y val="2.8571428571428612E-2"/>
        </c:manualLayout>
      </c:layout>
    </c:title>
    <c:plotArea>
      <c:layout>
        <c:manualLayout>
          <c:layoutTarget val="inner"/>
          <c:xMode val="edge"/>
          <c:yMode val="edge"/>
          <c:x val="0.22606593818630064"/>
          <c:y val="0.22025778027746701"/>
          <c:w val="0.67189324548718099"/>
          <c:h val="0.68321459817522767"/>
        </c:manualLayout>
      </c:layout>
      <c:barChart>
        <c:barDir val="col"/>
        <c:grouping val="clustered"/>
        <c:ser>
          <c:idx val="0"/>
          <c:order val="0"/>
          <c:tx>
            <c:v>Hadoop</c:v>
          </c:tx>
          <c:cat>
            <c:strRef>
              <c:f>'Cap3'!$J$12:$K$12</c:f>
              <c:strCache>
                <c:ptCount val="2"/>
                <c:pt idx="0">
                  <c:v>Hadoop</c:v>
                </c:pt>
                <c:pt idx="1">
                  <c:v>Dryad</c:v>
                </c:pt>
              </c:strCache>
            </c:strRef>
          </c:cat>
          <c:val>
            <c:numRef>
              <c:f>'Cap3'!$J$17</c:f>
              <c:numCache>
                <c:formatCode>General</c:formatCode>
                <c:ptCount val="1"/>
                <c:pt idx="0">
                  <c:v>573.00099999999998</c:v>
                </c:pt>
              </c:numCache>
            </c:numRef>
          </c:val>
        </c:ser>
        <c:ser>
          <c:idx val="1"/>
          <c:order val="1"/>
          <c:tx>
            <c:v>DryadLINQ</c:v>
          </c:tx>
          <c:cat>
            <c:strRef>
              <c:f>'Cap3'!$J$12:$K$12</c:f>
              <c:strCache>
                <c:ptCount val="2"/>
                <c:pt idx="0">
                  <c:v>Hadoop</c:v>
                </c:pt>
                <c:pt idx="1">
                  <c:v>Dryad</c:v>
                </c:pt>
              </c:strCache>
            </c:strRef>
          </c:cat>
          <c:val>
            <c:numRef>
              <c:f>'Cap3'!$K$17</c:f>
              <c:numCache>
                <c:formatCode>General</c:formatCode>
                <c:ptCount val="1"/>
                <c:pt idx="0">
                  <c:v>478.69299999999993</c:v>
                </c:pt>
              </c:numCache>
            </c:numRef>
          </c:val>
        </c:ser>
        <c:axId val="86114688"/>
        <c:axId val="86116224"/>
      </c:barChart>
      <c:catAx>
        <c:axId val="86114688"/>
        <c:scaling>
          <c:orientation val="minMax"/>
        </c:scaling>
        <c:delete val="1"/>
        <c:axPos val="b"/>
        <c:numFmt formatCode="General" sourceLinked="1"/>
        <c:majorTickMark val="none"/>
        <c:tickLblPos val="none"/>
        <c:crossAx val="86116224"/>
        <c:crosses val="autoZero"/>
        <c:auto val="1"/>
        <c:lblAlgn val="ctr"/>
        <c:lblOffset val="100"/>
      </c:catAx>
      <c:valAx>
        <c:axId val="86116224"/>
        <c:scaling>
          <c:orientation val="minMax"/>
          <c:min val="0"/>
        </c:scaling>
        <c:axPos val="l"/>
        <c:majorGridlines/>
        <c:title>
          <c:tx>
            <c:rich>
              <a:bodyPr/>
              <a:lstStyle/>
              <a:p>
                <a:pPr>
                  <a:defRPr sz="1400"/>
                </a:pPr>
                <a:r>
                  <a:rPr lang="en-US" sz="1400" dirty="0"/>
                  <a:t>Average </a:t>
                </a:r>
                <a:r>
                  <a:rPr lang="en-US" sz="1400" dirty="0" smtClean="0"/>
                  <a:t>Time (Seconds)</a:t>
                </a:r>
                <a:endParaRPr lang="en-US" sz="1400" dirty="0"/>
              </a:p>
            </c:rich>
          </c:tx>
          <c:layout/>
        </c:title>
        <c:numFmt formatCode="General" sourceLinked="1"/>
        <c:majorTickMark val="none"/>
        <c:tickLblPos val="nextTo"/>
        <c:txPr>
          <a:bodyPr/>
          <a:lstStyle/>
          <a:p>
            <a:pPr>
              <a:defRPr sz="1200"/>
            </a:pPr>
            <a:endParaRPr lang="en-US"/>
          </a:p>
        </c:txPr>
        <c:crossAx val="86114688"/>
        <c:crosses val="autoZero"/>
        <c:crossBetween val="between"/>
      </c:valAx>
    </c:plotArea>
    <c:plotVisOnly val="1"/>
  </c:chart>
  <c:txPr>
    <a:bodyPr/>
    <a:lstStyle/>
    <a:p>
      <a:pPr>
        <a:defRPr sz="1800"/>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6"/>
  <c:chart>
    <c:plotArea>
      <c:layout>
        <c:manualLayout>
          <c:layoutTarget val="inner"/>
          <c:xMode val="edge"/>
          <c:yMode val="edge"/>
          <c:x val="0.15081821294077374"/>
          <c:y val="7.4548702245552684E-2"/>
          <c:w val="0.82137328805463306"/>
          <c:h val="0.79822506561679785"/>
        </c:manualLayout>
      </c:layout>
      <c:barChart>
        <c:barDir val="col"/>
        <c:grouping val="clustered"/>
        <c:ser>
          <c:idx val="0"/>
          <c:order val="0"/>
          <c:tx>
            <c:v>DryadLINQ</c:v>
          </c:tx>
          <c:cat>
            <c:numRef>
              <c:f>Sheet1!$A$1:$A$2</c:f>
              <c:numCache>
                <c:formatCode>0</c:formatCode>
                <c:ptCount val="2"/>
                <c:pt idx="0">
                  <c:v>35339</c:v>
                </c:pt>
                <c:pt idx="1">
                  <c:v>50000</c:v>
                </c:pt>
              </c:numCache>
            </c:numRef>
          </c:cat>
          <c:val>
            <c:numRef>
              <c:f>Sheet1!$B$1:$B$2</c:f>
              <c:numCache>
                <c:formatCode>0</c:formatCode>
                <c:ptCount val="2"/>
                <c:pt idx="0">
                  <c:v>8510.4749999997839</c:v>
                </c:pt>
                <c:pt idx="1">
                  <c:v>17200.413</c:v>
                </c:pt>
              </c:numCache>
            </c:numRef>
          </c:val>
        </c:ser>
        <c:ser>
          <c:idx val="1"/>
          <c:order val="1"/>
          <c:tx>
            <c:v>MPI</c:v>
          </c:tx>
          <c:cat>
            <c:numRef>
              <c:f>Sheet1!$A$1:$A$2</c:f>
              <c:numCache>
                <c:formatCode>0</c:formatCode>
                <c:ptCount val="2"/>
                <c:pt idx="0">
                  <c:v>35339</c:v>
                </c:pt>
                <c:pt idx="1">
                  <c:v>50000</c:v>
                </c:pt>
              </c:numCache>
            </c:numRef>
          </c:cat>
          <c:val>
            <c:numRef>
              <c:f>Sheet1!$C$1:$C$2</c:f>
              <c:numCache>
                <c:formatCode>0</c:formatCode>
                <c:ptCount val="2"/>
                <c:pt idx="0">
                  <c:v>8138.3140000000003</c:v>
                </c:pt>
                <c:pt idx="1">
                  <c:v>16588.741000000005</c:v>
                </c:pt>
              </c:numCache>
            </c:numRef>
          </c:val>
        </c:ser>
        <c:axId val="86174336"/>
        <c:axId val="85156224"/>
      </c:barChart>
      <c:catAx>
        <c:axId val="86174336"/>
        <c:scaling>
          <c:orientation val="minMax"/>
        </c:scaling>
        <c:axPos val="b"/>
        <c:numFmt formatCode="0" sourceLinked="1"/>
        <c:tickLblPos val="nextTo"/>
        <c:txPr>
          <a:bodyPr/>
          <a:lstStyle/>
          <a:p>
            <a:pPr>
              <a:defRPr sz="1200"/>
            </a:pPr>
            <a:endParaRPr lang="en-US"/>
          </a:p>
        </c:txPr>
        <c:crossAx val="85156224"/>
        <c:crosses val="autoZero"/>
        <c:auto val="1"/>
        <c:lblAlgn val="ctr"/>
        <c:lblOffset val="100"/>
      </c:catAx>
      <c:valAx>
        <c:axId val="85156224"/>
        <c:scaling>
          <c:orientation val="minMax"/>
        </c:scaling>
        <c:axPos val="l"/>
        <c:majorGridlines/>
        <c:numFmt formatCode="0" sourceLinked="1"/>
        <c:tickLblPos val="nextTo"/>
        <c:txPr>
          <a:bodyPr/>
          <a:lstStyle/>
          <a:p>
            <a:pPr>
              <a:defRPr sz="1200"/>
            </a:pPr>
            <a:endParaRPr lang="en-US"/>
          </a:p>
        </c:txPr>
        <c:crossAx val="86174336"/>
        <c:crosses val="autoZero"/>
        <c:crossBetween val="between"/>
      </c:valAx>
    </c:plotArea>
    <c:legend>
      <c:legendPos val="r"/>
      <c:layout>
        <c:manualLayout>
          <c:xMode val="edge"/>
          <c:yMode val="edge"/>
          <c:x val="0.19739632545931771"/>
          <c:y val="6.368427736855474E-2"/>
          <c:w val="0.32490354330709093"/>
          <c:h val="0.19694564389128977"/>
        </c:manualLayout>
      </c:layout>
      <c:spPr>
        <a:solidFill>
          <a:schemeClr val="bg1"/>
        </a:solidFill>
        <a:ln>
          <a:solidFill>
            <a:schemeClr val="tx1"/>
          </a:solidFill>
        </a:ln>
      </c:spPr>
      <c:txPr>
        <a:bodyPr/>
        <a:lstStyle/>
        <a:p>
          <a:pPr>
            <a:defRPr sz="1200"/>
          </a:pPr>
          <a:endParaRPr lang="en-US"/>
        </a:p>
      </c:txPr>
    </c:legend>
    <c:plotVisOnly val="1"/>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42"/>
  <c:chart>
    <c:title>
      <c:tx>
        <c:rich>
          <a:bodyPr/>
          <a:lstStyle/>
          <a:p>
            <a:pPr>
              <a:defRPr sz="1400"/>
            </a:pPr>
            <a:r>
              <a:rPr lang="en-US" sz="1400" b="0" dirty="0" smtClean="0"/>
              <a:t>Randomly </a:t>
            </a:r>
            <a:r>
              <a:rPr lang="en-US" sz="1400" b="0" dirty="0"/>
              <a:t>Distributed </a:t>
            </a:r>
            <a:r>
              <a:rPr lang="en-US" sz="1400" b="0" dirty="0" smtClean="0"/>
              <a:t>Inhomogeneous </a:t>
            </a:r>
            <a:r>
              <a:rPr lang="en-US" sz="1400" b="0" dirty="0"/>
              <a:t>Data </a:t>
            </a:r>
          </a:p>
          <a:p>
            <a:pPr>
              <a:defRPr sz="1400"/>
            </a:pPr>
            <a:r>
              <a:rPr lang="en-US" sz="1400" b="0" dirty="0"/>
              <a:t>Mean: 400,  Dataset Size: 10000</a:t>
            </a:r>
          </a:p>
        </c:rich>
      </c:tx>
      <c:layout>
        <c:manualLayout>
          <c:xMode val="edge"/>
          <c:yMode val="edge"/>
          <c:x val="0.29369318181818183"/>
          <c:y val="4.940500772942031E-2"/>
        </c:manualLayout>
      </c:layout>
    </c:title>
    <c:plotArea>
      <c:layout/>
      <c:scatterChart>
        <c:scatterStyle val="lineMarker"/>
        <c:ser>
          <c:idx val="0"/>
          <c:order val="0"/>
          <c:tx>
            <c:strRef>
              <c:f>Inhomogeneous_idp!$G$14</c:f>
              <c:strCache>
                <c:ptCount val="1"/>
                <c:pt idx="0">
                  <c:v>DryadLinq SWG</c:v>
                </c:pt>
              </c:strCache>
            </c:strRef>
          </c:tx>
          <c:xVal>
            <c:numRef>
              <c:f>Inhomogeneous_idp!$C$15:$C$21</c:f>
              <c:numCache>
                <c:formatCode>General</c:formatCode>
                <c:ptCount val="7"/>
                <c:pt idx="0">
                  <c:v>0</c:v>
                </c:pt>
                <c:pt idx="1">
                  <c:v>50</c:v>
                </c:pt>
                <c:pt idx="2">
                  <c:v>100</c:v>
                </c:pt>
                <c:pt idx="3">
                  <c:v>150</c:v>
                </c:pt>
                <c:pt idx="4">
                  <c:v>187</c:v>
                </c:pt>
                <c:pt idx="5">
                  <c:v>224.89000000000001</c:v>
                </c:pt>
                <c:pt idx="6">
                  <c:v>255</c:v>
                </c:pt>
              </c:numCache>
            </c:numRef>
          </c:xVal>
          <c:yVal>
            <c:numRef>
              <c:f>Inhomogeneous_idp!$G$15:$G$21</c:f>
              <c:numCache>
                <c:formatCode>General</c:formatCode>
                <c:ptCount val="7"/>
                <c:pt idx="0">
                  <c:v>1712.147091691473</c:v>
                </c:pt>
                <c:pt idx="1">
                  <c:v>1707.4143089295108</c:v>
                </c:pt>
                <c:pt idx="2">
                  <c:v>1689.3589530193292</c:v>
                </c:pt>
                <c:pt idx="3">
                  <c:v>1743.9106906609011</c:v>
                </c:pt>
                <c:pt idx="4">
                  <c:v>1737.7260508952231</c:v>
                </c:pt>
                <c:pt idx="5">
                  <c:v>1711.2448479058048</c:v>
                </c:pt>
                <c:pt idx="6">
                  <c:v>1769.5359141793408</c:v>
                </c:pt>
              </c:numCache>
            </c:numRef>
          </c:yVal>
        </c:ser>
        <c:ser>
          <c:idx val="1"/>
          <c:order val="1"/>
          <c:tx>
            <c:strRef>
              <c:f>Inhomogeneous_idp!$F$27</c:f>
              <c:strCache>
                <c:ptCount val="1"/>
                <c:pt idx="0">
                  <c:v>Hadoop SWG</c:v>
                </c:pt>
              </c:strCache>
            </c:strRef>
          </c:tx>
          <c:xVal>
            <c:numRef>
              <c:f>Inhomogeneous_idp!$C$28:$C$33</c:f>
              <c:numCache>
                <c:formatCode>General</c:formatCode>
                <c:ptCount val="6"/>
                <c:pt idx="0">
                  <c:v>0</c:v>
                </c:pt>
                <c:pt idx="1">
                  <c:v>50</c:v>
                </c:pt>
                <c:pt idx="2">
                  <c:v>100</c:v>
                </c:pt>
                <c:pt idx="3">
                  <c:v>150</c:v>
                </c:pt>
                <c:pt idx="4">
                  <c:v>187</c:v>
                </c:pt>
                <c:pt idx="5">
                  <c:v>255</c:v>
                </c:pt>
              </c:numCache>
            </c:numRef>
          </c:xVal>
          <c:yVal>
            <c:numRef>
              <c:f>Inhomogeneous_idp!$F$28:$F$33</c:f>
              <c:numCache>
                <c:formatCode>General</c:formatCode>
                <c:ptCount val="6"/>
                <c:pt idx="0">
                  <c:v>1662.077</c:v>
                </c:pt>
                <c:pt idx="1">
                  <c:v>1637.6239999999998</c:v>
                </c:pt>
                <c:pt idx="2">
                  <c:v>1618.5170000000001</c:v>
                </c:pt>
                <c:pt idx="3">
                  <c:v>1631.463</c:v>
                </c:pt>
                <c:pt idx="4">
                  <c:v>1619.9356016916715</c:v>
                </c:pt>
                <c:pt idx="5">
                  <c:v>1564.9378321640511</c:v>
                </c:pt>
              </c:numCache>
            </c:numRef>
          </c:yVal>
        </c:ser>
        <c:ser>
          <c:idx val="2"/>
          <c:order val="2"/>
          <c:tx>
            <c:strRef>
              <c:f>Inhomogeneous_idp!$H$27</c:f>
              <c:strCache>
                <c:ptCount val="1"/>
                <c:pt idx="0">
                  <c:v>Hadoop SWG on VM</c:v>
                </c:pt>
              </c:strCache>
            </c:strRef>
          </c:tx>
          <c:xVal>
            <c:numRef>
              <c:f>Inhomogeneous_idp!$C$28:$C$33</c:f>
              <c:numCache>
                <c:formatCode>General</c:formatCode>
                <c:ptCount val="6"/>
                <c:pt idx="0">
                  <c:v>0</c:v>
                </c:pt>
                <c:pt idx="1">
                  <c:v>50</c:v>
                </c:pt>
                <c:pt idx="2">
                  <c:v>100</c:v>
                </c:pt>
                <c:pt idx="3">
                  <c:v>150</c:v>
                </c:pt>
                <c:pt idx="4">
                  <c:v>187</c:v>
                </c:pt>
                <c:pt idx="5">
                  <c:v>255</c:v>
                </c:pt>
              </c:numCache>
            </c:numRef>
          </c:xVal>
          <c:yVal>
            <c:numRef>
              <c:f>Inhomogeneous_idp!$H$28:$H$33</c:f>
              <c:numCache>
                <c:formatCode>General</c:formatCode>
                <c:ptCount val="6"/>
                <c:pt idx="0">
                  <c:v>1786.8619999999999</c:v>
                </c:pt>
                <c:pt idx="1">
                  <c:v>1837.9370000000001</c:v>
                </c:pt>
                <c:pt idx="2">
                  <c:v>1830.377</c:v>
                </c:pt>
                <c:pt idx="3">
                  <c:v>1833.492</c:v>
                </c:pt>
                <c:pt idx="4">
                  <c:v>1824.435793925423</c:v>
                </c:pt>
                <c:pt idx="5">
                  <c:v>1761.6188710969957</c:v>
                </c:pt>
              </c:numCache>
            </c:numRef>
          </c:yVal>
        </c:ser>
        <c:axId val="86220800"/>
        <c:axId val="86222720"/>
      </c:scatterChart>
      <c:valAx>
        <c:axId val="86220800"/>
        <c:scaling>
          <c:orientation val="minMax"/>
        </c:scaling>
        <c:axPos val="b"/>
        <c:title>
          <c:tx>
            <c:rich>
              <a:bodyPr/>
              <a:lstStyle/>
              <a:p>
                <a:pPr>
                  <a:defRPr/>
                </a:pPr>
                <a:r>
                  <a:rPr lang="en-US"/>
                  <a:t>Standard Deviation</a:t>
                </a:r>
              </a:p>
            </c:rich>
          </c:tx>
          <c:layout>
            <c:manualLayout>
              <c:xMode val="edge"/>
              <c:yMode val="edge"/>
              <c:x val="0.4263748813313275"/>
              <c:y val="0.80371152469578122"/>
            </c:manualLayout>
          </c:layout>
        </c:title>
        <c:numFmt formatCode="General" sourceLinked="1"/>
        <c:majorTickMark val="none"/>
        <c:tickLblPos val="nextTo"/>
        <c:txPr>
          <a:bodyPr/>
          <a:lstStyle/>
          <a:p>
            <a:pPr>
              <a:defRPr sz="1400"/>
            </a:pPr>
            <a:endParaRPr lang="en-US"/>
          </a:p>
        </c:txPr>
        <c:crossAx val="86222720"/>
        <c:crosses val="autoZero"/>
        <c:crossBetween val="midCat"/>
      </c:valAx>
      <c:valAx>
        <c:axId val="86222720"/>
        <c:scaling>
          <c:orientation val="minMax"/>
          <c:min val="1500"/>
        </c:scaling>
        <c:axPos val="l"/>
        <c:majorGridlines/>
        <c:title>
          <c:tx>
            <c:rich>
              <a:bodyPr/>
              <a:lstStyle/>
              <a:p>
                <a:pPr>
                  <a:defRPr/>
                </a:pPr>
                <a:r>
                  <a:rPr lang="en-US"/>
                  <a:t>Time (s)</a:t>
                </a:r>
              </a:p>
            </c:rich>
          </c:tx>
          <c:layout/>
        </c:title>
        <c:numFmt formatCode="General" sourceLinked="1"/>
        <c:majorTickMark val="none"/>
        <c:tickLblPos val="nextTo"/>
        <c:txPr>
          <a:bodyPr/>
          <a:lstStyle/>
          <a:p>
            <a:pPr>
              <a:defRPr sz="1400"/>
            </a:pPr>
            <a:endParaRPr lang="en-US"/>
          </a:p>
        </c:txPr>
        <c:crossAx val="86220800"/>
        <c:crosses val="autoZero"/>
        <c:crossBetween val="midCat"/>
      </c:valAx>
    </c:plotArea>
    <c:legend>
      <c:legendPos val="b"/>
      <c:layout>
        <c:manualLayout>
          <c:xMode val="edge"/>
          <c:yMode val="edge"/>
          <c:x val="9.9645377661125703E-2"/>
          <c:y val="0.88197011911972545"/>
          <c:w val="0.9"/>
          <c:h val="7.0088880935337924E-2"/>
        </c:manualLayout>
      </c:layout>
      <c:txPr>
        <a:bodyPr/>
        <a:lstStyle/>
        <a:p>
          <a:pPr>
            <a:defRPr sz="1600"/>
          </a:pPr>
          <a:endParaRPr lang="en-US"/>
        </a:p>
      </c:txPr>
    </c:legend>
    <c:plotVisOnly val="1"/>
  </c:chart>
  <c:spPr>
    <a:noFill/>
  </c:spPr>
  <c:txPr>
    <a:bodyPr/>
    <a:lstStyle/>
    <a:p>
      <a:pPr>
        <a:defRPr sz="1800">
          <a:solidFill>
            <a:schemeClr val="tx1"/>
          </a:solidFill>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42"/>
  <c:chart>
    <c:title>
      <c:tx>
        <c:rich>
          <a:bodyPr/>
          <a:lstStyle/>
          <a:p>
            <a:pPr>
              <a:defRPr/>
            </a:pPr>
            <a:r>
              <a:rPr lang="en-US" sz="1400" b="0" dirty="0"/>
              <a:t>Skewed Distributed Inhomogeneous data</a:t>
            </a:r>
          </a:p>
          <a:p>
            <a:pPr>
              <a:defRPr/>
            </a:pPr>
            <a:r>
              <a:rPr lang="en-US" sz="1400" b="0" dirty="0"/>
              <a:t>Mean: 400, Dataset Size: 10000</a:t>
            </a:r>
          </a:p>
        </c:rich>
      </c:tx>
      <c:layout>
        <c:manualLayout>
          <c:xMode val="edge"/>
          <c:yMode val="edge"/>
          <c:x val="0.35601947078043839"/>
          <c:y val="0.05"/>
        </c:manualLayout>
      </c:layout>
    </c:title>
    <c:plotArea>
      <c:layout>
        <c:manualLayout>
          <c:layoutTarget val="inner"/>
          <c:xMode val="edge"/>
          <c:yMode val="edge"/>
          <c:x val="0.19953115327435259"/>
          <c:y val="0.18399826707837358"/>
          <c:w val="0.76629360783027589"/>
          <c:h val="0.53374365704286963"/>
        </c:manualLayout>
      </c:layout>
      <c:scatterChart>
        <c:scatterStyle val="lineMarker"/>
        <c:ser>
          <c:idx val="0"/>
          <c:order val="0"/>
          <c:tx>
            <c:strRef>
              <c:f>Sheet1!$F$2</c:f>
              <c:strCache>
                <c:ptCount val="1"/>
                <c:pt idx="0">
                  <c:v>DryadLinq SWG</c:v>
                </c:pt>
              </c:strCache>
            </c:strRef>
          </c:tx>
          <c:xVal>
            <c:numRef>
              <c:f>Sheet1!$C$3:$C$9</c:f>
              <c:numCache>
                <c:formatCode>General</c:formatCode>
                <c:ptCount val="7"/>
                <c:pt idx="0">
                  <c:v>0</c:v>
                </c:pt>
                <c:pt idx="1">
                  <c:v>50.157299999999999</c:v>
                </c:pt>
                <c:pt idx="2">
                  <c:v>99.115299999999991</c:v>
                </c:pt>
                <c:pt idx="3">
                  <c:v>147.57499999999999</c:v>
                </c:pt>
                <c:pt idx="4">
                  <c:v>189.59290000000001</c:v>
                </c:pt>
                <c:pt idx="5">
                  <c:v>223.86240000000137</c:v>
                </c:pt>
                <c:pt idx="6">
                  <c:v>251.5008</c:v>
                </c:pt>
              </c:numCache>
            </c:numRef>
          </c:xVal>
          <c:yVal>
            <c:numRef>
              <c:f>Sheet1!$F$3:$F$9</c:f>
              <c:numCache>
                <c:formatCode>#,##0.000</c:formatCode>
                <c:ptCount val="7"/>
                <c:pt idx="0">
                  <c:v>1706.0681109222437</c:v>
                </c:pt>
                <c:pt idx="1">
                  <c:v>2242.8215069338557</c:v>
                </c:pt>
                <c:pt idx="2">
                  <c:v>2958.9847893560159</c:v>
                </c:pt>
                <c:pt idx="3">
                  <c:v>3667.5901052476902</c:v>
                </c:pt>
                <c:pt idx="4">
                  <c:v>4505.9049936328565</c:v>
                </c:pt>
                <c:pt idx="5">
                  <c:v>5050.9011299555259</c:v>
                </c:pt>
                <c:pt idx="6">
                  <c:v>5380.9752519185095</c:v>
                </c:pt>
              </c:numCache>
            </c:numRef>
          </c:yVal>
        </c:ser>
        <c:ser>
          <c:idx val="1"/>
          <c:order val="1"/>
          <c:tx>
            <c:strRef>
              <c:f>Sheet1!$H$2</c:f>
              <c:strCache>
                <c:ptCount val="1"/>
                <c:pt idx="0">
                  <c:v>Hadoop SWG</c:v>
                </c:pt>
              </c:strCache>
            </c:strRef>
          </c:tx>
          <c:xVal>
            <c:numRef>
              <c:f>Sheet1!$C$3:$C$9</c:f>
              <c:numCache>
                <c:formatCode>General</c:formatCode>
                <c:ptCount val="7"/>
                <c:pt idx="0">
                  <c:v>0</c:v>
                </c:pt>
                <c:pt idx="1">
                  <c:v>50.157299999999999</c:v>
                </c:pt>
                <c:pt idx="2">
                  <c:v>99.115299999999991</c:v>
                </c:pt>
                <c:pt idx="3">
                  <c:v>147.57499999999999</c:v>
                </c:pt>
                <c:pt idx="4">
                  <c:v>189.59290000000001</c:v>
                </c:pt>
                <c:pt idx="5">
                  <c:v>223.86240000000137</c:v>
                </c:pt>
                <c:pt idx="6">
                  <c:v>251.5008</c:v>
                </c:pt>
              </c:numCache>
            </c:numRef>
          </c:xVal>
          <c:yVal>
            <c:numRef>
              <c:f>Sheet1!$H$3:$H$9</c:f>
              <c:numCache>
                <c:formatCode>#,##0.000</c:formatCode>
                <c:ptCount val="7"/>
                <c:pt idx="0">
                  <c:v>1453.4970000000001</c:v>
                </c:pt>
                <c:pt idx="1">
                  <c:v>1459.1425716801261</c:v>
                </c:pt>
                <c:pt idx="2">
                  <c:v>1497.4150530435943</c:v>
                </c:pt>
                <c:pt idx="3">
                  <c:v>1565.4876090308931</c:v>
                </c:pt>
                <c:pt idx="4">
                  <c:v>1652.8507679966917</c:v>
                </c:pt>
                <c:pt idx="5">
                  <c:v>1686.7344113519098</c:v>
                </c:pt>
                <c:pt idx="6">
                  <c:v>1667.4681363337356</c:v>
                </c:pt>
              </c:numCache>
            </c:numRef>
          </c:yVal>
        </c:ser>
        <c:ser>
          <c:idx val="2"/>
          <c:order val="2"/>
          <c:tx>
            <c:strRef>
              <c:f>Sheet1!$J$2</c:f>
              <c:strCache>
                <c:ptCount val="1"/>
                <c:pt idx="0">
                  <c:v>Hadoop SWG on VM</c:v>
                </c:pt>
              </c:strCache>
            </c:strRef>
          </c:tx>
          <c:xVal>
            <c:numRef>
              <c:f>Sheet1!$C$3:$C$9</c:f>
              <c:numCache>
                <c:formatCode>General</c:formatCode>
                <c:ptCount val="7"/>
                <c:pt idx="0">
                  <c:v>0</c:v>
                </c:pt>
                <c:pt idx="1">
                  <c:v>50.157299999999999</c:v>
                </c:pt>
                <c:pt idx="2">
                  <c:v>99.115299999999991</c:v>
                </c:pt>
                <c:pt idx="3">
                  <c:v>147.57499999999999</c:v>
                </c:pt>
                <c:pt idx="4">
                  <c:v>189.59290000000001</c:v>
                </c:pt>
                <c:pt idx="5">
                  <c:v>223.86240000000137</c:v>
                </c:pt>
                <c:pt idx="6">
                  <c:v>251.5008</c:v>
                </c:pt>
              </c:numCache>
            </c:numRef>
          </c:xVal>
          <c:yVal>
            <c:numRef>
              <c:f>Sheet1!$J$3:$J$9</c:f>
              <c:numCache>
                <c:formatCode>#,##0.000</c:formatCode>
                <c:ptCount val="7"/>
                <c:pt idx="0">
                  <c:v>1786.8619999999999</c:v>
                </c:pt>
                <c:pt idx="1">
                  <c:v>1885.7500583303058</c:v>
                </c:pt>
                <c:pt idx="2">
                  <c:v>1914.7735180075579</c:v>
                </c:pt>
                <c:pt idx="3">
                  <c:v>1933.9306211782614</c:v>
                </c:pt>
                <c:pt idx="4">
                  <c:v>2030.2572986593698</c:v>
                </c:pt>
                <c:pt idx="5">
                  <c:v>1970.0290970097769</c:v>
                </c:pt>
                <c:pt idx="6">
                  <c:v>2039.3518310450993</c:v>
                </c:pt>
              </c:numCache>
            </c:numRef>
          </c:yVal>
        </c:ser>
        <c:axId val="86876160"/>
        <c:axId val="86878080"/>
      </c:scatterChart>
      <c:valAx>
        <c:axId val="86876160"/>
        <c:scaling>
          <c:orientation val="minMax"/>
          <c:max val="300"/>
        </c:scaling>
        <c:axPos val="b"/>
        <c:title>
          <c:tx>
            <c:rich>
              <a:bodyPr/>
              <a:lstStyle/>
              <a:p>
                <a:pPr>
                  <a:defRPr/>
                </a:pPr>
                <a:r>
                  <a:rPr lang="en-US"/>
                  <a:t>Standard Deviation</a:t>
                </a:r>
              </a:p>
            </c:rich>
          </c:tx>
          <c:layout>
            <c:manualLayout>
              <c:xMode val="edge"/>
              <c:yMode val="edge"/>
              <c:x val="0.43137224919845518"/>
              <c:y val="0.81684142607174626"/>
            </c:manualLayout>
          </c:layout>
        </c:title>
        <c:numFmt formatCode="General" sourceLinked="1"/>
        <c:majorTickMark val="none"/>
        <c:tickLblPos val="nextTo"/>
        <c:txPr>
          <a:bodyPr/>
          <a:lstStyle/>
          <a:p>
            <a:pPr>
              <a:defRPr sz="1400"/>
            </a:pPr>
            <a:endParaRPr lang="en-US"/>
          </a:p>
        </c:txPr>
        <c:crossAx val="86878080"/>
        <c:crosses val="autoZero"/>
        <c:crossBetween val="midCat"/>
      </c:valAx>
      <c:valAx>
        <c:axId val="86878080"/>
        <c:scaling>
          <c:orientation val="minMax"/>
        </c:scaling>
        <c:axPos val="l"/>
        <c:majorGridlines/>
        <c:title>
          <c:tx>
            <c:rich>
              <a:bodyPr rot="-5400000" vert="horz"/>
              <a:lstStyle/>
              <a:p>
                <a:pPr>
                  <a:defRPr/>
                </a:pPr>
                <a:r>
                  <a:rPr lang="en-US"/>
                  <a:t>Total Time (s)</a:t>
                </a:r>
              </a:p>
            </c:rich>
          </c:tx>
          <c:layout/>
        </c:title>
        <c:numFmt formatCode="#,##0" sourceLinked="0"/>
        <c:majorTickMark val="none"/>
        <c:tickLblPos val="nextTo"/>
        <c:txPr>
          <a:bodyPr/>
          <a:lstStyle/>
          <a:p>
            <a:pPr>
              <a:defRPr sz="1400"/>
            </a:pPr>
            <a:endParaRPr lang="en-US"/>
          </a:p>
        </c:txPr>
        <c:crossAx val="86876160"/>
        <c:crosses val="autoZero"/>
        <c:crossBetween val="midCat"/>
      </c:valAx>
    </c:plotArea>
    <c:legend>
      <c:legendPos val="b"/>
      <c:layout>
        <c:manualLayout>
          <c:xMode val="edge"/>
          <c:yMode val="edge"/>
          <c:x val="6.2152777777777772E-2"/>
          <c:y val="0.88401334208223348"/>
          <c:w val="0.9"/>
          <c:h val="7.7097769028871985E-2"/>
        </c:manualLayout>
      </c:layout>
      <c:txPr>
        <a:bodyPr/>
        <a:lstStyle/>
        <a:p>
          <a:pPr>
            <a:defRPr sz="1400"/>
          </a:pPr>
          <a:endParaRPr lang="en-US"/>
        </a:p>
      </c:txPr>
    </c:legend>
    <c:plotVisOnly val="1"/>
  </c:chart>
  <c:spPr>
    <a:noFill/>
  </c:spPr>
  <c:txPr>
    <a:bodyPr/>
    <a:lstStyle/>
    <a:p>
      <a:pPr>
        <a:defRPr sz="1800">
          <a:solidFill>
            <a:schemeClr val="tx1"/>
          </a:solidFill>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42"/>
  <c:chart>
    <c:autoTitleDeleted val="1"/>
    <c:plotArea>
      <c:layout>
        <c:manualLayout>
          <c:layoutTarget val="inner"/>
          <c:xMode val="edge"/>
          <c:yMode val="edge"/>
          <c:x val="0.17857174103237144"/>
          <c:y val="4.2295313085864275E-2"/>
          <c:w val="0.64347180317414499"/>
          <c:h val="0.64705618146164956"/>
        </c:manualLayout>
      </c:layout>
      <c:barChart>
        <c:barDir val="col"/>
        <c:grouping val="clustered"/>
        <c:ser>
          <c:idx val="0"/>
          <c:order val="0"/>
          <c:tx>
            <c:strRef>
              <c:f>'dryad vs hadoop scalability'!$L$1</c:f>
              <c:strCache>
                <c:ptCount val="1"/>
                <c:pt idx="0">
                  <c:v>Perf. Degradation On VM (Hadoop)</c:v>
                </c:pt>
              </c:strCache>
            </c:strRef>
          </c:tx>
          <c:spPr>
            <a:ln w="25400">
              <a:solidFill>
                <a:schemeClr val="bg1"/>
              </a:solidFill>
            </a:ln>
            <a:effectLst>
              <a:outerShdw blurRad="50800" dist="38100" dir="8100000" algn="tr" rotWithShape="0">
                <a:prstClr val="black">
                  <a:alpha val="40000"/>
                </a:prstClr>
              </a:outerShdw>
            </a:effectLst>
          </c:spPr>
          <c:cat>
            <c:numRef>
              <c:f>'dryad vs hadoop scalability'!$A$2:$A$6</c:f>
              <c:numCache>
                <c:formatCode>General</c:formatCode>
                <c:ptCount val="5"/>
                <c:pt idx="0">
                  <c:v>10000</c:v>
                </c:pt>
                <c:pt idx="1">
                  <c:v>20000</c:v>
                </c:pt>
                <c:pt idx="2">
                  <c:v>30000</c:v>
                </c:pt>
                <c:pt idx="3">
                  <c:v>40000</c:v>
                </c:pt>
                <c:pt idx="4">
                  <c:v>50000</c:v>
                </c:pt>
              </c:numCache>
            </c:numRef>
          </c:cat>
          <c:val>
            <c:numRef>
              <c:f>'dryad vs hadoop scalability'!$L$2:$L$6</c:f>
              <c:numCache>
                <c:formatCode>0.00%</c:formatCode>
                <c:ptCount val="5"/>
                <c:pt idx="0">
                  <c:v>0.2602028103590584</c:v>
                </c:pt>
                <c:pt idx="1">
                  <c:v>0.19666569328339961</c:v>
                </c:pt>
                <c:pt idx="2">
                  <c:v>0.16730746351220588</c:v>
                </c:pt>
                <c:pt idx="3">
                  <c:v>0.17009335031696626</c:v>
                </c:pt>
                <c:pt idx="4">
                  <c:v>0.15329492392700494</c:v>
                </c:pt>
              </c:numCache>
            </c:numRef>
          </c:val>
        </c:ser>
        <c:gapWidth val="295"/>
        <c:overlap val="-25"/>
        <c:axId val="86994304"/>
        <c:axId val="86992768"/>
      </c:barChart>
      <c:valAx>
        <c:axId val="86992768"/>
        <c:scaling>
          <c:orientation val="minMax"/>
          <c:max val="0.30000000000000032"/>
        </c:scaling>
        <c:axPos val="r"/>
        <c:majorGridlines/>
        <c:numFmt formatCode="0%" sourceLinked="0"/>
        <c:majorTickMark val="none"/>
        <c:tickLblPos val="nextTo"/>
        <c:crossAx val="86994304"/>
        <c:crosses val="max"/>
        <c:crossBetween val="between"/>
      </c:valAx>
      <c:catAx>
        <c:axId val="86994304"/>
        <c:scaling>
          <c:orientation val="minMax"/>
        </c:scaling>
        <c:axPos val="b"/>
        <c:title>
          <c:tx>
            <c:rich>
              <a:bodyPr/>
              <a:lstStyle/>
              <a:p>
                <a:pPr>
                  <a:defRPr sz="1800"/>
                </a:pPr>
                <a:r>
                  <a:rPr lang="en-US" sz="1800"/>
                  <a:t>No. of Sequences</a:t>
                </a:r>
              </a:p>
            </c:rich>
          </c:tx>
          <c:layout>
            <c:manualLayout>
              <c:xMode val="edge"/>
              <c:yMode val="edge"/>
              <c:x val="0.34166144185247882"/>
              <c:y val="0.77846406155837977"/>
            </c:manualLayout>
          </c:layout>
        </c:title>
        <c:numFmt formatCode="General" sourceLinked="1"/>
        <c:majorTickMark val="none"/>
        <c:tickLblPos val="nextTo"/>
        <c:crossAx val="86992768"/>
        <c:crosses val="autoZero"/>
        <c:auto val="1"/>
        <c:lblAlgn val="ctr"/>
        <c:lblOffset val="100"/>
      </c:catAx>
    </c:plotArea>
    <c:legend>
      <c:legendPos val="b"/>
      <c:layout>
        <c:manualLayout>
          <c:xMode val="edge"/>
          <c:yMode val="edge"/>
          <c:x val="2.9421051340545037E-2"/>
          <c:y val="0.82562430395380215"/>
          <c:w val="0.93095469255663565"/>
          <c:h val="0.17437559159077454"/>
        </c:manualLayout>
      </c:layout>
      <c:spPr>
        <a:effectLst>
          <a:outerShdw blurRad="50800" dist="38100" dir="5400000" algn="t" rotWithShape="0">
            <a:prstClr val="black">
              <a:alpha val="40000"/>
            </a:prstClr>
          </a:outerShdw>
        </a:effectLst>
      </c:spPr>
      <c:txPr>
        <a:bodyPr/>
        <a:lstStyle/>
        <a:p>
          <a:pPr>
            <a:defRPr sz="2000"/>
          </a:pPr>
          <a:endParaRPr lang="en-US"/>
        </a:p>
      </c:txPr>
    </c:legend>
    <c:plotVisOnly val="1"/>
    <c:dispBlanksAs val="gap"/>
  </c:chart>
  <c:spPr>
    <a:noFill/>
  </c:spPr>
  <c:txPr>
    <a:bodyPr/>
    <a:lstStyle/>
    <a:p>
      <a:pPr>
        <a:defRPr sz="1400" b="1">
          <a:solidFill>
            <a:schemeClr val="tx1"/>
          </a:solidFill>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cked"/>
        <c:ser>
          <c:idx val="1"/>
          <c:order val="0"/>
          <c:marker>
            <c:symbol val="none"/>
          </c:marker>
          <c:cat>
            <c:strRef>
              <c:f>PWC!$F$2:$F$82</c:f>
              <c:strCache>
                <c:ptCount val="81"/>
                <c:pt idx="0">
                  <c:v>1x1x1</c:v>
                </c:pt>
                <c:pt idx="1">
                  <c:v>1x1x2</c:v>
                </c:pt>
                <c:pt idx="2">
                  <c:v>1x2x1</c:v>
                </c:pt>
                <c:pt idx="3">
                  <c:v>2x1x1</c:v>
                </c:pt>
                <c:pt idx="4">
                  <c:v>1x2x2</c:v>
                </c:pt>
                <c:pt idx="5">
                  <c:v>1x4x1</c:v>
                </c:pt>
                <c:pt idx="6">
                  <c:v>2x1x2</c:v>
                </c:pt>
                <c:pt idx="7">
                  <c:v>2x2x1</c:v>
                </c:pt>
                <c:pt idx="8">
                  <c:v>2x2x1</c:v>
                </c:pt>
                <c:pt idx="9">
                  <c:v>4x1x1</c:v>
                </c:pt>
                <c:pt idx="10">
                  <c:v>1x1x8</c:v>
                </c:pt>
                <c:pt idx="11">
                  <c:v>1x4x2</c:v>
                </c:pt>
                <c:pt idx="12">
                  <c:v>1x4x2</c:v>
                </c:pt>
                <c:pt idx="13">
                  <c:v>1x8x1</c:v>
                </c:pt>
                <c:pt idx="14">
                  <c:v>2x2x2</c:v>
                </c:pt>
                <c:pt idx="15">
                  <c:v>2x2x2</c:v>
                </c:pt>
                <c:pt idx="16">
                  <c:v>2x4x1</c:v>
                </c:pt>
                <c:pt idx="17">
                  <c:v>2x4x1</c:v>
                </c:pt>
                <c:pt idx="18">
                  <c:v>4x1x2</c:v>
                </c:pt>
                <c:pt idx="19">
                  <c:v>4x1x2</c:v>
                </c:pt>
                <c:pt idx="20">
                  <c:v>4x2x1</c:v>
                </c:pt>
                <c:pt idx="21">
                  <c:v>4x2x1</c:v>
                </c:pt>
                <c:pt idx="22">
                  <c:v>8x1x1</c:v>
                </c:pt>
                <c:pt idx="23">
                  <c:v>1x1x16</c:v>
                </c:pt>
                <c:pt idx="24">
                  <c:v>1x8x2</c:v>
                </c:pt>
                <c:pt idx="25">
                  <c:v>1x16x1</c:v>
                </c:pt>
                <c:pt idx="26">
                  <c:v>2x4x2</c:v>
                </c:pt>
                <c:pt idx="27">
                  <c:v>2x8x1</c:v>
                </c:pt>
                <c:pt idx="28">
                  <c:v>4x2x2</c:v>
                </c:pt>
                <c:pt idx="29">
                  <c:v>4x4x1</c:v>
                </c:pt>
                <c:pt idx="30">
                  <c:v>8x1x2</c:v>
                </c:pt>
                <c:pt idx="31">
                  <c:v>8x2x1</c:v>
                </c:pt>
                <c:pt idx="32">
                  <c:v>16x1x1</c:v>
                </c:pt>
                <c:pt idx="33">
                  <c:v>1x24x1</c:v>
                </c:pt>
                <c:pt idx="34">
                  <c:v>24x1x1</c:v>
                </c:pt>
                <c:pt idx="35">
                  <c:v>2x8x2</c:v>
                </c:pt>
                <c:pt idx="36">
                  <c:v>4x4x2</c:v>
                </c:pt>
                <c:pt idx="37">
                  <c:v>8x2x2</c:v>
                </c:pt>
                <c:pt idx="38">
                  <c:v>16x1x2</c:v>
                </c:pt>
                <c:pt idx="39">
                  <c:v>1x8x6</c:v>
                </c:pt>
                <c:pt idx="40">
                  <c:v>1x16x3</c:v>
                </c:pt>
                <c:pt idx="41">
                  <c:v>1x24x2</c:v>
                </c:pt>
                <c:pt idx="42">
                  <c:v>2x4x6</c:v>
                </c:pt>
                <c:pt idx="43">
                  <c:v>2x8x3</c:v>
                </c:pt>
                <c:pt idx="44">
                  <c:v>4x2x6</c:v>
                </c:pt>
                <c:pt idx="45">
                  <c:v>4x4x3</c:v>
                </c:pt>
                <c:pt idx="46">
                  <c:v>8x2x3</c:v>
                </c:pt>
                <c:pt idx="47">
                  <c:v>16x1x3</c:v>
                </c:pt>
                <c:pt idx="48">
                  <c:v>24x1x2</c:v>
                </c:pt>
                <c:pt idx="49">
                  <c:v>1x8x8</c:v>
                </c:pt>
                <c:pt idx="50">
                  <c:v>1x16x4</c:v>
                </c:pt>
                <c:pt idx="51">
                  <c:v>2x4x8</c:v>
                </c:pt>
                <c:pt idx="52">
                  <c:v>2x8x4</c:v>
                </c:pt>
                <c:pt idx="53">
                  <c:v>4x2x8</c:v>
                </c:pt>
                <c:pt idx="54">
                  <c:v>8x1x8</c:v>
                </c:pt>
                <c:pt idx="55">
                  <c:v>8x2x4</c:v>
                </c:pt>
                <c:pt idx="56">
                  <c:v>16x1x4</c:v>
                </c:pt>
                <c:pt idx="57">
                  <c:v>8x1x10</c:v>
                </c:pt>
                <c:pt idx="58">
                  <c:v>1x24x4</c:v>
                </c:pt>
                <c:pt idx="59">
                  <c:v>4x4x6</c:v>
                </c:pt>
                <c:pt idx="60">
                  <c:v>24x1x4</c:v>
                </c:pt>
                <c:pt idx="61">
                  <c:v>1x16x8</c:v>
                </c:pt>
                <c:pt idx="62">
                  <c:v>2x8x8</c:v>
                </c:pt>
                <c:pt idx="63">
                  <c:v>4x4x8</c:v>
                </c:pt>
                <c:pt idx="64">
                  <c:v>8x2x8</c:v>
                </c:pt>
                <c:pt idx="65">
                  <c:v>16x1x8</c:v>
                </c:pt>
                <c:pt idx="66">
                  <c:v>1x24x8</c:v>
                </c:pt>
                <c:pt idx="67">
                  <c:v>24x1x8</c:v>
                </c:pt>
                <c:pt idx="68">
                  <c:v>1x24x12</c:v>
                </c:pt>
                <c:pt idx="69">
                  <c:v>24x1x12</c:v>
                </c:pt>
                <c:pt idx="70">
                  <c:v>1x24x16</c:v>
                </c:pt>
                <c:pt idx="71">
                  <c:v>1x24x16</c:v>
                </c:pt>
                <c:pt idx="72">
                  <c:v>24x1x16</c:v>
                </c:pt>
                <c:pt idx="73">
                  <c:v>1x24x20</c:v>
                </c:pt>
                <c:pt idx="74">
                  <c:v>24x1x20</c:v>
                </c:pt>
                <c:pt idx="75">
                  <c:v>1x24x24</c:v>
                </c:pt>
                <c:pt idx="76">
                  <c:v>24x1x24</c:v>
                </c:pt>
                <c:pt idx="77">
                  <c:v>1x24x28</c:v>
                </c:pt>
                <c:pt idx="78">
                  <c:v>24x1x28</c:v>
                </c:pt>
                <c:pt idx="79">
                  <c:v>1x24x31</c:v>
                </c:pt>
                <c:pt idx="80">
                  <c:v>24x1x31</c:v>
                </c:pt>
              </c:strCache>
            </c:strRef>
          </c:cat>
          <c:val>
            <c:numRef>
              <c:f>PWC!$H$2:$H$82</c:f>
              <c:numCache>
                <c:formatCode>General</c:formatCode>
                <c:ptCount val="81"/>
                <c:pt idx="0">
                  <c:v>1.1336122749999999</c:v>
                </c:pt>
                <c:pt idx="1">
                  <c:v>0.17594827100000301</c:v>
                </c:pt>
                <c:pt idx="2">
                  <c:v>0.20747389399999999</c:v>
                </c:pt>
                <c:pt idx="3">
                  <c:v>1.3594755599999999</c:v>
                </c:pt>
                <c:pt idx="4">
                  <c:v>-7.4289770000000432E-3</c:v>
                </c:pt>
                <c:pt idx="5">
                  <c:v>0</c:v>
                </c:pt>
                <c:pt idx="6">
                  <c:v>0.1979785540000002</c:v>
                </c:pt>
                <c:pt idx="7">
                  <c:v>0.41362681800000423</c:v>
                </c:pt>
                <c:pt idx="8">
                  <c:v>0.3698296340000049</c:v>
                </c:pt>
                <c:pt idx="9">
                  <c:v>1.4587532619999999</c:v>
                </c:pt>
                <c:pt idx="10">
                  <c:v>-4.6891192000000012E-2</c:v>
                </c:pt>
                <c:pt idx="11">
                  <c:v>4.9918446000000193E-2</c:v>
                </c:pt>
                <c:pt idx="12">
                  <c:v>1.9273361999999999E-2</c:v>
                </c:pt>
                <c:pt idx="13">
                  <c:v>-1.7272780000000029E-2</c:v>
                </c:pt>
                <c:pt idx="14">
                  <c:v>4.4001844999999998E-2</c:v>
                </c:pt>
                <c:pt idx="15">
                  <c:v>9.6014915000000048E-2</c:v>
                </c:pt>
                <c:pt idx="16">
                  <c:v>0.1666168110000002</c:v>
                </c:pt>
                <c:pt idx="17">
                  <c:v>0.16665074899999988</c:v>
                </c:pt>
                <c:pt idx="18">
                  <c:v>0.26765438200000002</c:v>
                </c:pt>
                <c:pt idx="19">
                  <c:v>0.2834299410000049</c:v>
                </c:pt>
                <c:pt idx="20">
                  <c:v>0.89822504600000164</c:v>
                </c:pt>
                <c:pt idx="21">
                  <c:v>0.90352075600000004</c:v>
                </c:pt>
                <c:pt idx="22">
                  <c:v>1.6174134689999999</c:v>
                </c:pt>
                <c:pt idx="23">
                  <c:v>-2.4660521999999987E-2</c:v>
                </c:pt>
                <c:pt idx="24">
                  <c:v>5.6565004999999995E-2</c:v>
                </c:pt>
                <c:pt idx="25">
                  <c:v>1.3559262999999806E-2</c:v>
                </c:pt>
                <c:pt idx="26">
                  <c:v>2.0460396000000002E-2</c:v>
                </c:pt>
                <c:pt idx="27">
                  <c:v>6.7938800000000021E-2</c:v>
                </c:pt>
                <c:pt idx="28">
                  <c:v>0.11258735699999985</c:v>
                </c:pt>
                <c:pt idx="29">
                  <c:v>0.56072074500000002</c:v>
                </c:pt>
                <c:pt idx="30">
                  <c:v>0.30271012500000088</c:v>
                </c:pt>
                <c:pt idx="31">
                  <c:v>1.0436449409999848</c:v>
                </c:pt>
                <c:pt idx="32">
                  <c:v>1.6656527459999999</c:v>
                </c:pt>
                <c:pt idx="33">
                  <c:v>1.889910000000004E-2</c:v>
                </c:pt>
                <c:pt idx="34">
                  <c:v>2.0058193659999999</c:v>
                </c:pt>
                <c:pt idx="35">
                  <c:v>8.0213967000000011E-2</c:v>
                </c:pt>
                <c:pt idx="36">
                  <c:v>9.0098141000000048E-2</c:v>
                </c:pt>
                <c:pt idx="37">
                  <c:v>0.22820784000000049</c:v>
                </c:pt>
                <c:pt idx="38">
                  <c:v>0.36969194100000002</c:v>
                </c:pt>
                <c:pt idx="39">
                  <c:v>0.10823334600000133</c:v>
                </c:pt>
                <c:pt idx="40">
                  <c:v>0.18106932800000144</c:v>
                </c:pt>
                <c:pt idx="41">
                  <c:v>0.18035793700000041</c:v>
                </c:pt>
                <c:pt idx="42">
                  <c:v>9.5822602000000298E-2</c:v>
                </c:pt>
                <c:pt idx="43">
                  <c:v>9.7993563000000047E-2</c:v>
                </c:pt>
                <c:pt idx="44">
                  <c:v>0.10315050100000002</c:v>
                </c:pt>
                <c:pt idx="45">
                  <c:v>9.8778528000000768E-2</c:v>
                </c:pt>
                <c:pt idx="46">
                  <c:v>0.16423220900000041</c:v>
                </c:pt>
                <c:pt idx="47">
                  <c:v>0.26967249400000032</c:v>
                </c:pt>
                <c:pt idx="48">
                  <c:v>0.48301003200000031</c:v>
                </c:pt>
                <c:pt idx="49">
                  <c:v>0.15806871900000041</c:v>
                </c:pt>
                <c:pt idx="50">
                  <c:v>0.20626715000000242</c:v>
                </c:pt>
                <c:pt idx="51">
                  <c:v>0.13289732200000001</c:v>
                </c:pt>
                <c:pt idx="52">
                  <c:v>0.13624788900000254</c:v>
                </c:pt>
                <c:pt idx="53">
                  <c:v>0.10633733899999998</c:v>
                </c:pt>
                <c:pt idx="54">
                  <c:v>9.5415180000000016E-2</c:v>
                </c:pt>
                <c:pt idx="55">
                  <c:v>0.12743347899999999</c:v>
                </c:pt>
                <c:pt idx="56">
                  <c:v>0.17116356599999988</c:v>
                </c:pt>
                <c:pt idx="57">
                  <c:v>0.16816843500000231</c:v>
                </c:pt>
                <c:pt idx="58">
                  <c:v>0.38001790700000676</c:v>
                </c:pt>
                <c:pt idx="59">
                  <c:v>0.16355294200000026</c:v>
                </c:pt>
                <c:pt idx="60">
                  <c:v>0.21251095000000203</c:v>
                </c:pt>
                <c:pt idx="61">
                  <c:v>0.37427151100000378</c:v>
                </c:pt>
                <c:pt idx="62">
                  <c:v>0.26800947300000288</c:v>
                </c:pt>
                <c:pt idx="63">
                  <c:v>0.22024627000000041</c:v>
                </c:pt>
                <c:pt idx="64">
                  <c:v>0.18862658500000001</c:v>
                </c:pt>
                <c:pt idx="65">
                  <c:v>0.16737362499999967</c:v>
                </c:pt>
                <c:pt idx="66">
                  <c:v>0.77236590099999969</c:v>
                </c:pt>
                <c:pt idx="67">
                  <c:v>0.30841248000000687</c:v>
                </c:pt>
                <c:pt idx="68">
                  <c:v>1.257722193999981</c:v>
                </c:pt>
                <c:pt idx="69">
                  <c:v>0.40262594699999998</c:v>
                </c:pt>
                <c:pt idx="70">
                  <c:v>1.846248332</c:v>
                </c:pt>
                <c:pt idx="71">
                  <c:v>1.8628326040000001</c:v>
                </c:pt>
                <c:pt idx="72">
                  <c:v>0.55149373099999999</c:v>
                </c:pt>
                <c:pt idx="73">
                  <c:v>2.451314182</c:v>
                </c:pt>
                <c:pt idx="74">
                  <c:v>0.63743267800000003</c:v>
                </c:pt>
                <c:pt idx="75">
                  <c:v>3.2060343370000002</c:v>
                </c:pt>
                <c:pt idx="76">
                  <c:v>0.8021189399999995</c:v>
                </c:pt>
                <c:pt idx="77">
                  <c:v>4.0361723119999997</c:v>
                </c:pt>
                <c:pt idx="78">
                  <c:v>0.93420556300000002</c:v>
                </c:pt>
                <c:pt idx="79">
                  <c:v>4.7685222479999645</c:v>
                </c:pt>
                <c:pt idx="80">
                  <c:v>1.0130422569999848</c:v>
                </c:pt>
              </c:numCache>
            </c:numRef>
          </c:val>
        </c:ser>
        <c:marker val="1"/>
        <c:axId val="87014400"/>
        <c:axId val="87171840"/>
      </c:lineChart>
      <c:catAx>
        <c:axId val="87014400"/>
        <c:scaling>
          <c:orientation val="minMax"/>
        </c:scaling>
        <c:axPos val="b"/>
        <c:numFmt formatCode="General" sourceLinked="1"/>
        <c:tickLblPos val="nextTo"/>
        <c:txPr>
          <a:bodyPr/>
          <a:lstStyle/>
          <a:p>
            <a:pPr>
              <a:defRPr sz="1200"/>
            </a:pPr>
            <a:endParaRPr lang="en-US"/>
          </a:p>
        </c:txPr>
        <c:crossAx val="87171840"/>
        <c:crosses val="autoZero"/>
        <c:auto val="1"/>
        <c:lblAlgn val="ctr"/>
        <c:lblOffset val="100"/>
      </c:catAx>
      <c:valAx>
        <c:axId val="87171840"/>
        <c:scaling>
          <c:orientation val="minMax"/>
          <c:max val="5"/>
          <c:min val="0"/>
        </c:scaling>
        <c:axPos val="l"/>
        <c:majorGridlines/>
        <c:numFmt formatCode="General" sourceLinked="1"/>
        <c:tickLblPos val="nextTo"/>
        <c:txPr>
          <a:bodyPr/>
          <a:lstStyle/>
          <a:p>
            <a:pPr>
              <a:defRPr sz="1200"/>
            </a:pPr>
            <a:endParaRPr lang="en-US"/>
          </a:p>
        </c:txPr>
        <c:crossAx val="87014400"/>
        <c:crosses val="autoZero"/>
        <c:crossBetween val="between"/>
      </c:valAx>
    </c:plotArea>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600"/>
            </a:pPr>
            <a:r>
              <a:rPr lang="en-US" sz="1600" b="1" i="0" baseline="0" dirty="0" smtClean="0"/>
              <a:t>Concurrent Threading on CCR or TPL Runtime</a:t>
            </a:r>
            <a:endParaRPr lang="en-US" sz="1600" b="1" i="0" baseline="0" dirty="0"/>
          </a:p>
          <a:p>
            <a:pPr>
              <a:defRPr sz="1600"/>
            </a:pPr>
            <a:r>
              <a:rPr lang="en-US" sz="1400" b="0" i="0" baseline="0" dirty="0"/>
              <a:t>(Clustering by Deterministic Annealing </a:t>
            </a:r>
            <a:r>
              <a:rPr lang="en-US" sz="1400" b="0" i="0" baseline="0" dirty="0" smtClean="0"/>
              <a:t>for ALU 35339 data points)</a:t>
            </a:r>
            <a:endParaRPr lang="en-US" sz="1400" b="0" i="0" baseline="0" dirty="0"/>
          </a:p>
        </c:rich>
      </c:tx>
    </c:title>
    <c:plotArea>
      <c:layout/>
      <c:barChart>
        <c:barDir val="col"/>
        <c:grouping val="clustered"/>
        <c:ser>
          <c:idx val="0"/>
          <c:order val="0"/>
          <c:tx>
            <c:v>CCR</c:v>
          </c:tx>
          <c:cat>
            <c:strRef>
              <c:f>[ccr_vs_tpl_alu35339_2.xlsx]BarGraph!$B$2:$B$26</c:f>
              <c:strCache>
                <c:ptCount val="25"/>
                <c:pt idx="0">
                  <c:v>8x1x2</c:v>
                </c:pt>
                <c:pt idx="1">
                  <c:v>2x1x4</c:v>
                </c:pt>
                <c:pt idx="2">
                  <c:v>4x1x4</c:v>
                </c:pt>
                <c:pt idx="3">
                  <c:v>8x1x4</c:v>
                </c:pt>
                <c:pt idx="4">
                  <c:v>16x1x4</c:v>
                </c:pt>
                <c:pt idx="5">
                  <c:v>24x1x4</c:v>
                </c:pt>
                <c:pt idx="6">
                  <c:v>2x1x8</c:v>
                </c:pt>
                <c:pt idx="7">
                  <c:v>4x1x8</c:v>
                </c:pt>
                <c:pt idx="8">
                  <c:v>8x1x8</c:v>
                </c:pt>
                <c:pt idx="9">
                  <c:v>16x1x8</c:v>
                </c:pt>
                <c:pt idx="10">
                  <c:v>24x1x8</c:v>
                </c:pt>
                <c:pt idx="11">
                  <c:v>2x1x16</c:v>
                </c:pt>
                <c:pt idx="12">
                  <c:v>4x1x16</c:v>
                </c:pt>
                <c:pt idx="13">
                  <c:v>8x1x16</c:v>
                </c:pt>
                <c:pt idx="14">
                  <c:v>16x1x16</c:v>
                </c:pt>
                <c:pt idx="15">
                  <c:v>2x1x24</c:v>
                </c:pt>
                <c:pt idx="16">
                  <c:v>4x1x24</c:v>
                </c:pt>
                <c:pt idx="17">
                  <c:v>8x1x24</c:v>
                </c:pt>
                <c:pt idx="18">
                  <c:v>16x1x24</c:v>
                </c:pt>
                <c:pt idx="19">
                  <c:v>24x1x24</c:v>
                </c:pt>
                <c:pt idx="20">
                  <c:v>2x1x32</c:v>
                </c:pt>
                <c:pt idx="21">
                  <c:v>4x1x32</c:v>
                </c:pt>
                <c:pt idx="22">
                  <c:v>8x1x32</c:v>
                </c:pt>
                <c:pt idx="23">
                  <c:v>16x1x32</c:v>
                </c:pt>
                <c:pt idx="24">
                  <c:v>24x1x32</c:v>
                </c:pt>
              </c:strCache>
            </c:strRef>
          </c:cat>
          <c:val>
            <c:numRef>
              <c:f>[ccr_vs_tpl_alu35339_2.xlsx]BarGraph!$I$2:$I$26</c:f>
              <c:numCache>
                <c:formatCode>General</c:formatCode>
                <c:ptCount val="25"/>
                <c:pt idx="0">
                  <c:v>0.39624345573086045</c:v>
                </c:pt>
                <c:pt idx="1">
                  <c:v>0.14914162026857467</c:v>
                </c:pt>
                <c:pt idx="2">
                  <c:v>0.11305780300790035</c:v>
                </c:pt>
                <c:pt idx="3">
                  <c:v>0.22132749877996571</c:v>
                </c:pt>
                <c:pt idx="4">
                  <c:v>0.2436831454956172</c:v>
                </c:pt>
                <c:pt idx="5">
                  <c:v>0.26828763078310974</c:v>
                </c:pt>
                <c:pt idx="6">
                  <c:v>3.4924231286430407E-2</c:v>
                </c:pt>
                <c:pt idx="7">
                  <c:v>0.12962700492684287</c:v>
                </c:pt>
                <c:pt idx="8">
                  <c:v>0.14407075659656179</c:v>
                </c:pt>
                <c:pt idx="9">
                  <c:v>0.22504561378652146</c:v>
                </c:pt>
                <c:pt idx="10">
                  <c:v>0.30034989330315565</c:v>
                </c:pt>
                <c:pt idx="11">
                  <c:v>0.11492245059169252</c:v>
                </c:pt>
                <c:pt idx="12">
                  <c:v>0.17693880381323063</c:v>
                </c:pt>
                <c:pt idx="13">
                  <c:v>0.27999183644969317</c:v>
                </c:pt>
                <c:pt idx="14">
                  <c:v>0.35916607788720922</c:v>
                </c:pt>
                <c:pt idx="15">
                  <c:v>0.10476070059564457</c:v>
                </c:pt>
                <c:pt idx="16">
                  <c:v>0.17832107826758117</c:v>
                </c:pt>
                <c:pt idx="17">
                  <c:v>0.29255508503452632</c:v>
                </c:pt>
                <c:pt idx="18">
                  <c:v>0.46464825460153308</c:v>
                </c:pt>
                <c:pt idx="19">
                  <c:v>0.72858136512103122</c:v>
                </c:pt>
                <c:pt idx="20">
                  <c:v>0.13444646743247479</c:v>
                </c:pt>
                <c:pt idx="21">
                  <c:v>0.24935982143859903</c:v>
                </c:pt>
                <c:pt idx="22">
                  <c:v>0.35736586868606557</c:v>
                </c:pt>
                <c:pt idx="23">
                  <c:v>0.57761422783226857</c:v>
                </c:pt>
                <c:pt idx="24">
                  <c:v>0.93223917840452364</c:v>
                </c:pt>
              </c:numCache>
            </c:numRef>
          </c:val>
        </c:ser>
        <c:ser>
          <c:idx val="1"/>
          <c:order val="1"/>
          <c:tx>
            <c:v>TPL</c:v>
          </c:tx>
          <c:cat>
            <c:strRef>
              <c:f>[ccr_vs_tpl_alu35339_2.xlsx]BarGraph!$B$2:$B$26</c:f>
              <c:strCache>
                <c:ptCount val="25"/>
                <c:pt idx="0">
                  <c:v>8x1x2</c:v>
                </c:pt>
                <c:pt idx="1">
                  <c:v>2x1x4</c:v>
                </c:pt>
                <c:pt idx="2">
                  <c:v>4x1x4</c:v>
                </c:pt>
                <c:pt idx="3">
                  <c:v>8x1x4</c:v>
                </c:pt>
                <c:pt idx="4">
                  <c:v>16x1x4</c:v>
                </c:pt>
                <c:pt idx="5">
                  <c:v>24x1x4</c:v>
                </c:pt>
                <c:pt idx="6">
                  <c:v>2x1x8</c:v>
                </c:pt>
                <c:pt idx="7">
                  <c:v>4x1x8</c:v>
                </c:pt>
                <c:pt idx="8">
                  <c:v>8x1x8</c:v>
                </c:pt>
                <c:pt idx="9">
                  <c:v>16x1x8</c:v>
                </c:pt>
                <c:pt idx="10">
                  <c:v>24x1x8</c:v>
                </c:pt>
                <c:pt idx="11">
                  <c:v>2x1x16</c:v>
                </c:pt>
                <c:pt idx="12">
                  <c:v>4x1x16</c:v>
                </c:pt>
                <c:pt idx="13">
                  <c:v>8x1x16</c:v>
                </c:pt>
                <c:pt idx="14">
                  <c:v>16x1x16</c:v>
                </c:pt>
                <c:pt idx="15">
                  <c:v>2x1x24</c:v>
                </c:pt>
                <c:pt idx="16">
                  <c:v>4x1x24</c:v>
                </c:pt>
                <c:pt idx="17">
                  <c:v>8x1x24</c:v>
                </c:pt>
                <c:pt idx="18">
                  <c:v>16x1x24</c:v>
                </c:pt>
                <c:pt idx="19">
                  <c:v>24x1x24</c:v>
                </c:pt>
                <c:pt idx="20">
                  <c:v>2x1x32</c:v>
                </c:pt>
                <c:pt idx="21">
                  <c:v>4x1x32</c:v>
                </c:pt>
                <c:pt idx="22">
                  <c:v>8x1x32</c:v>
                </c:pt>
                <c:pt idx="23">
                  <c:v>16x1x32</c:v>
                </c:pt>
                <c:pt idx="24">
                  <c:v>24x1x32</c:v>
                </c:pt>
              </c:strCache>
            </c:strRef>
          </c:cat>
          <c:val>
            <c:numRef>
              <c:f>[ccr_vs_tpl_alu35339_2.xlsx]BarGraph!$J$2:$J$26</c:f>
              <c:numCache>
                <c:formatCode>General</c:formatCode>
                <c:ptCount val="25"/>
                <c:pt idx="0">
                  <c:v>0.40144050276574655</c:v>
                </c:pt>
                <c:pt idx="1">
                  <c:v>7.7537415044117416E-2</c:v>
                </c:pt>
                <c:pt idx="2">
                  <c:v>0.19124331165923694</c:v>
                </c:pt>
                <c:pt idx="3">
                  <c:v>0.21601895504828394</c:v>
                </c:pt>
                <c:pt idx="4">
                  <c:v>0.21488345723916191</c:v>
                </c:pt>
                <c:pt idx="5">
                  <c:v>0.25754735827278274</c:v>
                </c:pt>
                <c:pt idx="6">
                  <c:v>2.3141764492652147E-2</c:v>
                </c:pt>
                <c:pt idx="7">
                  <c:v>4.5077748618449695E-2</c:v>
                </c:pt>
                <c:pt idx="8">
                  <c:v>8.8356558508604813E-2</c:v>
                </c:pt>
                <c:pt idx="9">
                  <c:v>0.14811716178602949</c:v>
                </c:pt>
                <c:pt idx="10">
                  <c:v>0.22599735040347738</c:v>
                </c:pt>
                <c:pt idx="11">
                  <c:v>7.3023069296721532E-2</c:v>
                </c:pt>
                <c:pt idx="12">
                  <c:v>9.271560165553791E-2</c:v>
                </c:pt>
                <c:pt idx="13">
                  <c:v>0.1376874944766194</c:v>
                </c:pt>
                <c:pt idx="14">
                  <c:v>0.22811344997256641</c:v>
                </c:pt>
                <c:pt idx="15">
                  <c:v>6.2507924574364937E-2</c:v>
                </c:pt>
                <c:pt idx="16">
                  <c:v>0.11082542976412003</c:v>
                </c:pt>
                <c:pt idx="17">
                  <c:v>0.17525852724856619</c:v>
                </c:pt>
                <c:pt idx="18">
                  <c:v>0.32461490824670985</c:v>
                </c:pt>
                <c:pt idx="19">
                  <c:v>0.56025814585260825</c:v>
                </c:pt>
                <c:pt idx="20">
                  <c:v>7.0321535841081514E-2</c:v>
                </c:pt>
                <c:pt idx="21">
                  <c:v>0.14698532293869726</c:v>
                </c:pt>
                <c:pt idx="22">
                  <c:v>0.21964092066999871</c:v>
                </c:pt>
                <c:pt idx="23">
                  <c:v>0.41794689250727868</c:v>
                </c:pt>
                <c:pt idx="24">
                  <c:v>0.73132314715637969</c:v>
                </c:pt>
              </c:numCache>
            </c:numRef>
          </c:val>
        </c:ser>
        <c:axId val="87659648"/>
        <c:axId val="87661568"/>
      </c:barChart>
      <c:catAx>
        <c:axId val="87659648"/>
        <c:scaling>
          <c:orientation val="minMax"/>
        </c:scaling>
        <c:axPos val="b"/>
        <c:title>
          <c:tx>
            <c:rich>
              <a:bodyPr/>
              <a:lstStyle/>
              <a:p>
                <a:pPr>
                  <a:defRPr sz="1600" b="0"/>
                </a:pPr>
                <a:r>
                  <a:rPr lang="en-US" sz="1600" b="0"/>
                  <a:t>Parallel Patterns (Threads/Processes/Nodes)</a:t>
                </a:r>
              </a:p>
            </c:rich>
          </c:tx>
          <c:layout>
            <c:manualLayout>
              <c:xMode val="edge"/>
              <c:yMode val="edge"/>
              <c:x val="0.28961092906865415"/>
              <c:y val="0.92175437161263929"/>
            </c:manualLayout>
          </c:layout>
        </c:title>
        <c:numFmt formatCode="General" sourceLinked="1"/>
        <c:tickLblPos val="nextTo"/>
        <c:txPr>
          <a:bodyPr rot="-5400000" vert="horz"/>
          <a:lstStyle/>
          <a:p>
            <a:pPr>
              <a:defRPr sz="1200"/>
            </a:pPr>
            <a:endParaRPr lang="en-US"/>
          </a:p>
        </c:txPr>
        <c:crossAx val="87661568"/>
        <c:crosses val="autoZero"/>
        <c:auto val="1"/>
        <c:lblAlgn val="ctr"/>
        <c:lblOffset val="100"/>
      </c:catAx>
      <c:valAx>
        <c:axId val="87661568"/>
        <c:scaling>
          <c:orientation val="minMax"/>
        </c:scaling>
        <c:axPos val="l"/>
        <c:majorGridlines/>
        <c:title>
          <c:tx>
            <c:rich>
              <a:bodyPr rot="-5400000" vert="horz"/>
              <a:lstStyle/>
              <a:p>
                <a:pPr>
                  <a:defRPr sz="1600" b="0"/>
                </a:pPr>
                <a:r>
                  <a:rPr lang="en-US" sz="1600" b="0"/>
                  <a:t>Parallel Overhead
</a:t>
                </a:r>
              </a:p>
            </c:rich>
          </c:tx>
          <c:layout>
            <c:manualLayout>
              <c:xMode val="edge"/>
              <c:yMode val="edge"/>
              <c:x val="2.271016122984628E-2"/>
              <c:y val="0.32270702525820638"/>
            </c:manualLayout>
          </c:layout>
        </c:title>
        <c:numFmt formatCode="General" sourceLinked="1"/>
        <c:tickLblPos val="nextTo"/>
        <c:txPr>
          <a:bodyPr/>
          <a:lstStyle/>
          <a:p>
            <a:pPr>
              <a:defRPr sz="1200"/>
            </a:pPr>
            <a:endParaRPr lang="en-US"/>
          </a:p>
        </c:txPr>
        <c:crossAx val="87659648"/>
        <c:crosses val="autoZero"/>
        <c:crossBetween val="between"/>
      </c:valAx>
    </c:plotArea>
    <c:legend>
      <c:legendPos val="r"/>
      <c:layout>
        <c:manualLayout>
          <c:xMode val="edge"/>
          <c:yMode val="edge"/>
          <c:x val="0.12932739929247974"/>
          <c:y val="0.15647264546477144"/>
          <c:w val="0.17524787662411764"/>
          <c:h val="5.7477860721955217E-2"/>
        </c:manualLayout>
      </c:layout>
      <c:txPr>
        <a:bodyPr/>
        <a:lstStyle/>
        <a:p>
          <a:pPr>
            <a:defRPr sz="1200"/>
          </a:pPr>
          <a:endParaRPr lang="en-US"/>
        </a:p>
      </c:txPr>
    </c:legend>
    <c:plotVisOnly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E55BFE-445B-43E5-B1CD-C943CE449AA9}"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166C7A2C-856F-444B-A758-E00280305A9B}">
      <dgm:prSet phldrT="[Text]" custT="1">
        <dgm:style>
          <a:lnRef idx="1">
            <a:schemeClr val="accent1"/>
          </a:lnRef>
          <a:fillRef idx="2">
            <a:schemeClr val="accent1"/>
          </a:fillRef>
          <a:effectRef idx="1">
            <a:schemeClr val="accent1"/>
          </a:effectRef>
          <a:fontRef idx="minor">
            <a:schemeClr val="dk1"/>
          </a:fontRef>
        </dgm:style>
      </dgm:prSet>
      <dgm:spPr/>
      <dgm:t>
        <a:bodyPr/>
        <a:lstStyle/>
        <a:p>
          <a:pPr>
            <a:lnSpc>
              <a:spcPct val="100000"/>
            </a:lnSpc>
            <a:spcAft>
              <a:spcPts val="0"/>
            </a:spcAft>
          </a:pPr>
          <a:r>
            <a:rPr lang="en-US" sz="1400" dirty="0" smtClean="0">
              <a:solidFill>
                <a:srgbClr val="C00000"/>
              </a:solidFill>
            </a:rPr>
            <a:t>Data is too big and gets bigger to fit into memory </a:t>
          </a:r>
        </a:p>
        <a:p>
          <a:pPr>
            <a:lnSpc>
              <a:spcPct val="100000"/>
            </a:lnSpc>
            <a:spcAft>
              <a:spcPts val="0"/>
            </a:spcAft>
          </a:pPr>
          <a:r>
            <a:rPr lang="en-US" sz="1400" baseline="0" dirty="0" smtClean="0"/>
            <a:t>For “</a:t>
          </a:r>
          <a:r>
            <a:rPr lang="en-US" sz="1400" dirty="0" smtClean="0">
              <a:solidFill>
                <a:schemeClr val="tx1"/>
              </a:solidFill>
            </a:rPr>
            <a:t>All pairs” problem O(N</a:t>
          </a:r>
          <a:r>
            <a:rPr lang="en-US" sz="1400" baseline="30000" dirty="0" smtClean="0">
              <a:solidFill>
                <a:schemeClr val="tx1"/>
              </a:solidFill>
            </a:rPr>
            <a:t>2</a:t>
          </a:r>
          <a:r>
            <a:rPr lang="en-US" sz="1400" dirty="0" smtClean="0">
              <a:solidFill>
                <a:schemeClr val="tx1"/>
              </a:solidFill>
            </a:rPr>
            <a:t>),</a:t>
          </a:r>
          <a:r>
            <a:rPr lang="en-US" sz="1400" baseline="0" dirty="0" smtClean="0"/>
            <a:t>  </a:t>
          </a:r>
        </a:p>
        <a:p>
          <a:pPr>
            <a:lnSpc>
              <a:spcPct val="100000"/>
            </a:lnSpc>
            <a:spcAft>
              <a:spcPts val="0"/>
            </a:spcAft>
          </a:pPr>
          <a:r>
            <a:rPr lang="en-US" sz="1400" baseline="0" dirty="0" smtClean="0"/>
            <a:t>         </a:t>
          </a:r>
          <a:r>
            <a:rPr lang="en-US" sz="1400" baseline="0" dirty="0" err="1" smtClean="0"/>
            <a:t>PubChem</a:t>
          </a:r>
          <a:r>
            <a:rPr lang="en-US" sz="1400" baseline="0" dirty="0" smtClean="0"/>
            <a:t> </a:t>
          </a:r>
          <a:r>
            <a:rPr lang="en-US" sz="1400" dirty="0" smtClean="0"/>
            <a:t>data points</a:t>
          </a:r>
          <a:r>
            <a:rPr lang="en-US" sz="1400" baseline="0" dirty="0" smtClean="0"/>
            <a:t> </a:t>
          </a:r>
          <a:r>
            <a:rPr lang="en-US" sz="1400" dirty="0" smtClean="0"/>
            <a:t>100,000 =&gt; 480 GB</a:t>
          </a:r>
          <a:r>
            <a:rPr lang="en-US" sz="1400" baseline="0" dirty="0" smtClean="0"/>
            <a:t> of main</a:t>
          </a:r>
          <a:r>
            <a:rPr lang="en-US" sz="1400" dirty="0" smtClean="0"/>
            <a:t> memory</a:t>
          </a:r>
        </a:p>
        <a:p>
          <a:pPr>
            <a:lnSpc>
              <a:spcPct val="100000"/>
            </a:lnSpc>
            <a:spcAft>
              <a:spcPts val="0"/>
            </a:spcAft>
          </a:pPr>
          <a:r>
            <a:rPr lang="en-US" sz="1400" baseline="0" dirty="0" smtClean="0"/>
            <a:t>                                           (Tempest Cluster of 768 cores has 1.536TB) </a:t>
          </a:r>
        </a:p>
        <a:p>
          <a:pPr>
            <a:lnSpc>
              <a:spcPct val="100000"/>
            </a:lnSpc>
            <a:spcAft>
              <a:spcPts val="0"/>
            </a:spcAft>
          </a:pPr>
          <a:r>
            <a:rPr lang="en-US" sz="1400" baseline="0" dirty="0" smtClean="0">
              <a:solidFill>
                <a:schemeClr val="tx1"/>
              </a:solidFill>
            </a:rPr>
            <a:t>We need to use distributed memory and new algorithms to solve the problem</a:t>
          </a:r>
          <a:endParaRPr lang="en-US" sz="1400" dirty="0">
            <a:solidFill>
              <a:schemeClr val="tx1"/>
            </a:solidFill>
          </a:endParaRPr>
        </a:p>
      </dgm:t>
    </dgm:pt>
    <dgm:pt modelId="{4350E855-98AF-4A7C-ACB4-296A1E71CB42}" type="parTrans" cxnId="{E9D9EEB2-7760-4291-AC9C-506AD0CB7331}">
      <dgm:prSet/>
      <dgm:spPr/>
      <dgm:t>
        <a:bodyPr/>
        <a:lstStyle/>
        <a:p>
          <a:endParaRPr lang="en-US"/>
        </a:p>
      </dgm:t>
    </dgm:pt>
    <dgm:pt modelId="{5587279F-34C7-4249-94BB-5BF7432D276F}" type="sibTrans" cxnId="{E9D9EEB2-7760-4291-AC9C-506AD0CB7331}">
      <dgm:prSet>
        <dgm:style>
          <a:lnRef idx="1">
            <a:schemeClr val="accent3"/>
          </a:lnRef>
          <a:fillRef idx="3">
            <a:schemeClr val="accent3"/>
          </a:fillRef>
          <a:effectRef idx="2">
            <a:schemeClr val="accent3"/>
          </a:effectRef>
          <a:fontRef idx="minor">
            <a:schemeClr val="lt1"/>
          </a:fontRef>
        </dgm:style>
      </dgm:prSet>
      <dgm:spPr/>
      <dgm:t>
        <a:bodyPr/>
        <a:lstStyle/>
        <a:p>
          <a:endParaRPr lang="en-US"/>
        </a:p>
      </dgm:t>
    </dgm:pt>
    <dgm:pt modelId="{CBDFFF3B-45F4-4840-B76F-597CF4B0F0A6}">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1400" baseline="0" dirty="0" smtClean="0">
              <a:solidFill>
                <a:srgbClr val="C00000"/>
              </a:solidFill>
            </a:rPr>
            <a:t>Communication overhead is large </a:t>
          </a:r>
          <a:r>
            <a:rPr lang="en-US" sz="1400" baseline="0" dirty="0" smtClean="0"/>
            <a:t>as main operations include matrix multiplication (O(N</a:t>
          </a:r>
          <a:r>
            <a:rPr lang="en-US" sz="1400" baseline="30000" dirty="0" smtClean="0"/>
            <a:t>2</a:t>
          </a:r>
          <a:r>
            <a:rPr lang="en-US" sz="1400" baseline="0" dirty="0" smtClean="0"/>
            <a:t>)), moving data between nodes and within one node adds extra overheads</a:t>
          </a:r>
        </a:p>
        <a:p>
          <a:r>
            <a:rPr lang="en-US" sz="1400" baseline="0" dirty="0" smtClean="0">
              <a:solidFill>
                <a:schemeClr val="tx1"/>
              </a:solidFill>
            </a:rPr>
            <a:t>We use hybrid mode of MPI between nodes and concurrent threading internal to node on </a:t>
          </a:r>
          <a:r>
            <a:rPr lang="en-US" sz="1400" baseline="0" dirty="0" err="1" smtClean="0">
              <a:solidFill>
                <a:schemeClr val="tx1"/>
              </a:solidFill>
            </a:rPr>
            <a:t>multicore</a:t>
          </a:r>
          <a:r>
            <a:rPr lang="en-US" sz="1400" baseline="0" dirty="0" smtClean="0">
              <a:solidFill>
                <a:schemeClr val="tx1"/>
              </a:solidFill>
            </a:rPr>
            <a:t> clusters</a:t>
          </a:r>
          <a:endParaRPr lang="en-US" sz="1400" dirty="0">
            <a:solidFill>
              <a:schemeClr val="tx1"/>
            </a:solidFill>
          </a:endParaRPr>
        </a:p>
      </dgm:t>
    </dgm:pt>
    <dgm:pt modelId="{3C56034E-1A83-42C0-B3AB-A039AE0ED578}" type="parTrans" cxnId="{9BA45EBC-0EA6-47B2-9F0B-0C80A0F27314}">
      <dgm:prSet/>
      <dgm:spPr/>
      <dgm:t>
        <a:bodyPr/>
        <a:lstStyle/>
        <a:p>
          <a:endParaRPr lang="en-US"/>
        </a:p>
      </dgm:t>
    </dgm:pt>
    <dgm:pt modelId="{893D378C-271B-4F52-A73D-E3F9D1031F29}" type="sibTrans" cxnId="{9BA45EBC-0EA6-47B2-9F0B-0C80A0F27314}">
      <dgm:prSet>
        <dgm:style>
          <a:lnRef idx="1">
            <a:schemeClr val="accent3"/>
          </a:lnRef>
          <a:fillRef idx="3">
            <a:schemeClr val="accent3"/>
          </a:fillRef>
          <a:effectRef idx="2">
            <a:schemeClr val="accent3"/>
          </a:effectRef>
          <a:fontRef idx="minor">
            <a:schemeClr val="lt1"/>
          </a:fontRef>
        </dgm:style>
      </dgm:prSet>
      <dgm:spPr/>
      <dgm:t>
        <a:bodyPr/>
        <a:lstStyle/>
        <a:p>
          <a:endParaRPr lang="en-US"/>
        </a:p>
      </dgm:t>
    </dgm:pt>
    <dgm:pt modelId="{9F11EC4A-70B9-461B-BADF-DF4D4A2678BC}">
      <dgm:prSet phldrT="[Text]">
        <dgm:style>
          <a:lnRef idx="1">
            <a:schemeClr val="accent1"/>
          </a:lnRef>
          <a:fillRef idx="2">
            <a:schemeClr val="accent1"/>
          </a:fillRef>
          <a:effectRef idx="1">
            <a:schemeClr val="accent1"/>
          </a:effectRef>
          <a:fontRef idx="minor">
            <a:schemeClr val="dk1"/>
          </a:fontRef>
        </dgm:style>
      </dgm:prSet>
      <dgm:spPr/>
      <dgm:t>
        <a:bodyPr/>
        <a:lstStyle/>
        <a:p>
          <a:pPr>
            <a:lnSpc>
              <a:spcPct val="90000"/>
            </a:lnSpc>
            <a:spcAft>
              <a:spcPct val="35000"/>
            </a:spcAft>
          </a:pPr>
          <a:r>
            <a:rPr lang="en-US" baseline="0" dirty="0" smtClean="0">
              <a:solidFill>
                <a:srgbClr val="C00000"/>
              </a:solidFill>
            </a:rPr>
            <a:t>Concurrent threading has side effects   </a:t>
          </a:r>
          <a:r>
            <a:rPr lang="en-US" baseline="0" dirty="0" smtClean="0"/>
            <a:t>(for shared memory model like CCR and </a:t>
          </a:r>
          <a:r>
            <a:rPr lang="en-US" baseline="0" dirty="0" err="1" smtClean="0"/>
            <a:t>OpenMP</a:t>
          </a:r>
          <a:r>
            <a:rPr lang="en-US" baseline="0" dirty="0" smtClean="0"/>
            <a:t>) that impact performance</a:t>
          </a:r>
        </a:p>
        <a:p>
          <a:pPr>
            <a:lnSpc>
              <a:spcPct val="100000"/>
            </a:lnSpc>
            <a:spcAft>
              <a:spcPts val="0"/>
            </a:spcAft>
          </a:pPr>
          <a:r>
            <a:rPr lang="en-US" baseline="0" dirty="0" smtClean="0"/>
            <a:t>sub-block size to fit data into cache </a:t>
          </a:r>
        </a:p>
        <a:p>
          <a:pPr>
            <a:lnSpc>
              <a:spcPct val="100000"/>
            </a:lnSpc>
            <a:spcAft>
              <a:spcPts val="0"/>
            </a:spcAft>
          </a:pPr>
          <a:r>
            <a:rPr lang="en-US" baseline="0" dirty="0" smtClean="0"/>
            <a:t>cache line padding to avoid false sharing</a:t>
          </a:r>
          <a:endParaRPr lang="en-US" dirty="0"/>
        </a:p>
      </dgm:t>
    </dgm:pt>
    <dgm:pt modelId="{D1662514-7BBF-45DF-8A19-2D00AE86EC38}" type="parTrans" cxnId="{3AC747AC-B355-4D95-8FC2-07360FB214C6}">
      <dgm:prSet/>
      <dgm:spPr/>
      <dgm:t>
        <a:bodyPr/>
        <a:lstStyle/>
        <a:p>
          <a:endParaRPr lang="en-US"/>
        </a:p>
      </dgm:t>
    </dgm:pt>
    <dgm:pt modelId="{02AA933D-FB8D-45D9-8717-3BEA3B0B2002}" type="sibTrans" cxnId="{3AC747AC-B355-4D95-8FC2-07360FB214C6}">
      <dgm:prSet/>
      <dgm:spPr/>
      <dgm:t>
        <a:bodyPr/>
        <a:lstStyle/>
        <a:p>
          <a:endParaRPr lang="en-US"/>
        </a:p>
      </dgm:t>
    </dgm:pt>
    <dgm:pt modelId="{6A848970-A9C9-4D06-95B1-B274AEE6E805}" type="pres">
      <dgm:prSet presAssocID="{75E55BFE-445B-43E5-B1CD-C943CE449AA9}" presName="outerComposite" presStyleCnt="0">
        <dgm:presLayoutVars>
          <dgm:chMax val="5"/>
          <dgm:dir/>
          <dgm:resizeHandles val="exact"/>
        </dgm:presLayoutVars>
      </dgm:prSet>
      <dgm:spPr/>
      <dgm:t>
        <a:bodyPr/>
        <a:lstStyle/>
        <a:p>
          <a:endParaRPr lang="en-US"/>
        </a:p>
      </dgm:t>
    </dgm:pt>
    <dgm:pt modelId="{2A999064-266A-42BD-8978-B570B14F8FB2}" type="pres">
      <dgm:prSet presAssocID="{75E55BFE-445B-43E5-B1CD-C943CE449AA9}" presName="dummyMaxCanvas" presStyleCnt="0">
        <dgm:presLayoutVars/>
      </dgm:prSet>
      <dgm:spPr/>
    </dgm:pt>
    <dgm:pt modelId="{D2689B00-B0D6-4551-9B61-F93B4FAA1BF0}" type="pres">
      <dgm:prSet presAssocID="{75E55BFE-445B-43E5-B1CD-C943CE449AA9}" presName="ThreeNodes_1" presStyleLbl="node1" presStyleIdx="0" presStyleCnt="3">
        <dgm:presLayoutVars>
          <dgm:bulletEnabled val="1"/>
        </dgm:presLayoutVars>
      </dgm:prSet>
      <dgm:spPr/>
      <dgm:t>
        <a:bodyPr/>
        <a:lstStyle/>
        <a:p>
          <a:endParaRPr lang="en-US"/>
        </a:p>
      </dgm:t>
    </dgm:pt>
    <dgm:pt modelId="{A213EE29-4877-4FC4-AF31-E96A6836E3D7}" type="pres">
      <dgm:prSet presAssocID="{75E55BFE-445B-43E5-B1CD-C943CE449AA9}" presName="ThreeNodes_2" presStyleLbl="node1" presStyleIdx="1" presStyleCnt="3">
        <dgm:presLayoutVars>
          <dgm:bulletEnabled val="1"/>
        </dgm:presLayoutVars>
      </dgm:prSet>
      <dgm:spPr/>
      <dgm:t>
        <a:bodyPr/>
        <a:lstStyle/>
        <a:p>
          <a:endParaRPr lang="en-US"/>
        </a:p>
      </dgm:t>
    </dgm:pt>
    <dgm:pt modelId="{D998118A-46A8-43C7-A620-95C178269E96}" type="pres">
      <dgm:prSet presAssocID="{75E55BFE-445B-43E5-B1CD-C943CE449AA9}" presName="ThreeNodes_3" presStyleLbl="node1" presStyleIdx="2" presStyleCnt="3">
        <dgm:presLayoutVars>
          <dgm:bulletEnabled val="1"/>
        </dgm:presLayoutVars>
      </dgm:prSet>
      <dgm:spPr/>
      <dgm:t>
        <a:bodyPr/>
        <a:lstStyle/>
        <a:p>
          <a:endParaRPr lang="en-US"/>
        </a:p>
      </dgm:t>
    </dgm:pt>
    <dgm:pt modelId="{A09EDAFE-1BEB-4B31-88F0-63BD90254B78}" type="pres">
      <dgm:prSet presAssocID="{75E55BFE-445B-43E5-B1CD-C943CE449AA9}" presName="ThreeConn_1-2" presStyleLbl="fgAccFollowNode1" presStyleIdx="0" presStyleCnt="2">
        <dgm:presLayoutVars>
          <dgm:bulletEnabled val="1"/>
        </dgm:presLayoutVars>
      </dgm:prSet>
      <dgm:spPr/>
      <dgm:t>
        <a:bodyPr/>
        <a:lstStyle/>
        <a:p>
          <a:endParaRPr lang="en-US"/>
        </a:p>
      </dgm:t>
    </dgm:pt>
    <dgm:pt modelId="{FACA1A84-345B-4F2C-9628-B1971C273AF4}" type="pres">
      <dgm:prSet presAssocID="{75E55BFE-445B-43E5-B1CD-C943CE449AA9}" presName="ThreeConn_2-3" presStyleLbl="fgAccFollowNode1" presStyleIdx="1" presStyleCnt="2">
        <dgm:presLayoutVars>
          <dgm:bulletEnabled val="1"/>
        </dgm:presLayoutVars>
      </dgm:prSet>
      <dgm:spPr/>
      <dgm:t>
        <a:bodyPr/>
        <a:lstStyle/>
        <a:p>
          <a:endParaRPr lang="en-US"/>
        </a:p>
      </dgm:t>
    </dgm:pt>
    <dgm:pt modelId="{97A834F0-BF67-4FDC-A1F6-FB2FCDF7807F}" type="pres">
      <dgm:prSet presAssocID="{75E55BFE-445B-43E5-B1CD-C943CE449AA9}" presName="ThreeNodes_1_text" presStyleLbl="node1" presStyleIdx="2" presStyleCnt="3">
        <dgm:presLayoutVars>
          <dgm:bulletEnabled val="1"/>
        </dgm:presLayoutVars>
      </dgm:prSet>
      <dgm:spPr/>
      <dgm:t>
        <a:bodyPr/>
        <a:lstStyle/>
        <a:p>
          <a:endParaRPr lang="en-US"/>
        </a:p>
      </dgm:t>
    </dgm:pt>
    <dgm:pt modelId="{17052E07-1804-4730-971B-FFA0A16D7105}" type="pres">
      <dgm:prSet presAssocID="{75E55BFE-445B-43E5-B1CD-C943CE449AA9}" presName="ThreeNodes_2_text" presStyleLbl="node1" presStyleIdx="2" presStyleCnt="3">
        <dgm:presLayoutVars>
          <dgm:bulletEnabled val="1"/>
        </dgm:presLayoutVars>
      </dgm:prSet>
      <dgm:spPr/>
      <dgm:t>
        <a:bodyPr/>
        <a:lstStyle/>
        <a:p>
          <a:endParaRPr lang="en-US"/>
        </a:p>
      </dgm:t>
    </dgm:pt>
    <dgm:pt modelId="{722EE259-81C7-4B42-ADB7-DE6FF3EA3858}" type="pres">
      <dgm:prSet presAssocID="{75E55BFE-445B-43E5-B1CD-C943CE449AA9}" presName="ThreeNodes_3_text" presStyleLbl="node1" presStyleIdx="2" presStyleCnt="3">
        <dgm:presLayoutVars>
          <dgm:bulletEnabled val="1"/>
        </dgm:presLayoutVars>
      </dgm:prSet>
      <dgm:spPr/>
      <dgm:t>
        <a:bodyPr/>
        <a:lstStyle/>
        <a:p>
          <a:endParaRPr lang="en-US"/>
        </a:p>
      </dgm:t>
    </dgm:pt>
  </dgm:ptLst>
  <dgm:cxnLst>
    <dgm:cxn modelId="{BE7B7D54-4C21-4B66-B402-779467678307}" type="presOf" srcId="{166C7A2C-856F-444B-A758-E00280305A9B}" destId="{97A834F0-BF67-4FDC-A1F6-FB2FCDF7807F}" srcOrd="1" destOrd="0" presId="urn:microsoft.com/office/officeart/2005/8/layout/vProcess5"/>
    <dgm:cxn modelId="{91B2BA5E-A64C-42B3-8E2D-194350F3D3B2}" type="presOf" srcId="{75E55BFE-445B-43E5-B1CD-C943CE449AA9}" destId="{6A848970-A9C9-4D06-95B1-B274AEE6E805}" srcOrd="0" destOrd="0" presId="urn:microsoft.com/office/officeart/2005/8/layout/vProcess5"/>
    <dgm:cxn modelId="{E9D9EEB2-7760-4291-AC9C-506AD0CB7331}" srcId="{75E55BFE-445B-43E5-B1CD-C943CE449AA9}" destId="{166C7A2C-856F-444B-A758-E00280305A9B}" srcOrd="0" destOrd="0" parTransId="{4350E855-98AF-4A7C-ACB4-296A1E71CB42}" sibTransId="{5587279F-34C7-4249-94BB-5BF7432D276F}"/>
    <dgm:cxn modelId="{A109BBD8-45C6-4F1F-8DE6-B64BA752CD7C}" type="presOf" srcId="{CBDFFF3B-45F4-4840-B76F-597CF4B0F0A6}" destId="{A213EE29-4877-4FC4-AF31-E96A6836E3D7}" srcOrd="0" destOrd="0" presId="urn:microsoft.com/office/officeart/2005/8/layout/vProcess5"/>
    <dgm:cxn modelId="{9BA45EBC-0EA6-47B2-9F0B-0C80A0F27314}" srcId="{75E55BFE-445B-43E5-B1CD-C943CE449AA9}" destId="{CBDFFF3B-45F4-4840-B76F-597CF4B0F0A6}" srcOrd="1" destOrd="0" parTransId="{3C56034E-1A83-42C0-B3AB-A039AE0ED578}" sibTransId="{893D378C-271B-4F52-A73D-E3F9D1031F29}"/>
    <dgm:cxn modelId="{3230C383-6464-4409-9C57-701B3BBF2587}" type="presOf" srcId="{9F11EC4A-70B9-461B-BADF-DF4D4A2678BC}" destId="{D998118A-46A8-43C7-A620-95C178269E96}" srcOrd="0" destOrd="0" presId="urn:microsoft.com/office/officeart/2005/8/layout/vProcess5"/>
    <dgm:cxn modelId="{3AC747AC-B355-4D95-8FC2-07360FB214C6}" srcId="{75E55BFE-445B-43E5-B1CD-C943CE449AA9}" destId="{9F11EC4A-70B9-461B-BADF-DF4D4A2678BC}" srcOrd="2" destOrd="0" parTransId="{D1662514-7BBF-45DF-8A19-2D00AE86EC38}" sibTransId="{02AA933D-FB8D-45D9-8717-3BEA3B0B2002}"/>
    <dgm:cxn modelId="{972F3812-5CD3-4262-B131-00C8955F9B14}" type="presOf" srcId="{5587279F-34C7-4249-94BB-5BF7432D276F}" destId="{A09EDAFE-1BEB-4B31-88F0-63BD90254B78}" srcOrd="0" destOrd="0" presId="urn:microsoft.com/office/officeart/2005/8/layout/vProcess5"/>
    <dgm:cxn modelId="{771AF379-AC50-4EA8-A758-EBD80A472B0A}" type="presOf" srcId="{893D378C-271B-4F52-A73D-E3F9D1031F29}" destId="{FACA1A84-345B-4F2C-9628-B1971C273AF4}" srcOrd="0" destOrd="0" presId="urn:microsoft.com/office/officeart/2005/8/layout/vProcess5"/>
    <dgm:cxn modelId="{B9DCF49C-898F-4119-848E-DF3805750225}" type="presOf" srcId="{166C7A2C-856F-444B-A758-E00280305A9B}" destId="{D2689B00-B0D6-4551-9B61-F93B4FAA1BF0}" srcOrd="0" destOrd="0" presId="urn:microsoft.com/office/officeart/2005/8/layout/vProcess5"/>
    <dgm:cxn modelId="{53598D79-7C59-4346-B7CE-EE4532D31937}" type="presOf" srcId="{9F11EC4A-70B9-461B-BADF-DF4D4A2678BC}" destId="{722EE259-81C7-4B42-ADB7-DE6FF3EA3858}" srcOrd="1" destOrd="0" presId="urn:microsoft.com/office/officeart/2005/8/layout/vProcess5"/>
    <dgm:cxn modelId="{199A997C-8D92-454F-BB6D-521E72C8DD9F}" type="presOf" srcId="{CBDFFF3B-45F4-4840-B76F-597CF4B0F0A6}" destId="{17052E07-1804-4730-971B-FFA0A16D7105}" srcOrd="1" destOrd="0" presId="urn:microsoft.com/office/officeart/2005/8/layout/vProcess5"/>
    <dgm:cxn modelId="{288E70E7-1468-4E7B-BFAC-FFDA47CCB9D4}" type="presParOf" srcId="{6A848970-A9C9-4D06-95B1-B274AEE6E805}" destId="{2A999064-266A-42BD-8978-B570B14F8FB2}" srcOrd="0" destOrd="0" presId="urn:microsoft.com/office/officeart/2005/8/layout/vProcess5"/>
    <dgm:cxn modelId="{34E52732-6D66-49D9-A337-057639D33E1C}" type="presParOf" srcId="{6A848970-A9C9-4D06-95B1-B274AEE6E805}" destId="{D2689B00-B0D6-4551-9B61-F93B4FAA1BF0}" srcOrd="1" destOrd="0" presId="urn:microsoft.com/office/officeart/2005/8/layout/vProcess5"/>
    <dgm:cxn modelId="{29818440-5E0C-4503-A74A-935F641F5065}" type="presParOf" srcId="{6A848970-A9C9-4D06-95B1-B274AEE6E805}" destId="{A213EE29-4877-4FC4-AF31-E96A6836E3D7}" srcOrd="2" destOrd="0" presId="urn:microsoft.com/office/officeart/2005/8/layout/vProcess5"/>
    <dgm:cxn modelId="{0C3BA033-795E-48A2-AA15-C657E34D4C6D}" type="presParOf" srcId="{6A848970-A9C9-4D06-95B1-B274AEE6E805}" destId="{D998118A-46A8-43C7-A620-95C178269E96}" srcOrd="3" destOrd="0" presId="urn:microsoft.com/office/officeart/2005/8/layout/vProcess5"/>
    <dgm:cxn modelId="{DD1BBEA9-5118-4EF9-8E16-AD34CA2A0A64}" type="presParOf" srcId="{6A848970-A9C9-4D06-95B1-B274AEE6E805}" destId="{A09EDAFE-1BEB-4B31-88F0-63BD90254B78}" srcOrd="4" destOrd="0" presId="urn:microsoft.com/office/officeart/2005/8/layout/vProcess5"/>
    <dgm:cxn modelId="{5E626298-65ED-4D98-9B50-3AE4D0CFAE70}" type="presParOf" srcId="{6A848970-A9C9-4D06-95B1-B274AEE6E805}" destId="{FACA1A84-345B-4F2C-9628-B1971C273AF4}" srcOrd="5" destOrd="0" presId="urn:microsoft.com/office/officeart/2005/8/layout/vProcess5"/>
    <dgm:cxn modelId="{58EEC14A-6672-45AA-BAE8-23C95A9745AA}" type="presParOf" srcId="{6A848970-A9C9-4D06-95B1-B274AEE6E805}" destId="{97A834F0-BF67-4FDC-A1F6-FB2FCDF7807F}" srcOrd="6" destOrd="0" presId="urn:microsoft.com/office/officeart/2005/8/layout/vProcess5"/>
    <dgm:cxn modelId="{641ABA09-968D-4B10-91EA-E20730AE2809}" type="presParOf" srcId="{6A848970-A9C9-4D06-95B1-B274AEE6E805}" destId="{17052E07-1804-4730-971B-FFA0A16D7105}" srcOrd="7" destOrd="0" presId="urn:microsoft.com/office/officeart/2005/8/layout/vProcess5"/>
    <dgm:cxn modelId="{B0501242-0422-4A1C-9F01-EE782E5335EA}" type="presParOf" srcId="{6A848970-A9C9-4D06-95B1-B274AEE6E805}" destId="{722EE259-81C7-4B42-ADB7-DE6FF3EA3858}" srcOrd="8"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4633A5-2D9F-446D-8F7B-62BA35AAEEE1}" type="doc">
      <dgm:prSet loTypeId="urn:microsoft.com/office/officeart/2005/8/layout/gear1" loCatId="process" qsTypeId="urn:microsoft.com/office/officeart/2005/8/quickstyle/3d3" qsCatId="3D" csTypeId="urn:microsoft.com/office/officeart/2005/8/colors/accent0_1" csCatId="mainScheme" phldr="1"/>
      <dgm:spPr/>
    </dgm:pt>
    <dgm:pt modelId="{F14F9EA5-7E72-4A6C-8208-325C3BD64C25}">
      <dgm:prSet phldrT="[Text]"/>
      <dgm:spPr/>
      <dgm:t>
        <a:bodyPr/>
        <a:lstStyle/>
        <a:p>
          <a:r>
            <a:rPr lang="en-US" dirty="0" smtClean="0"/>
            <a:t> exe</a:t>
          </a:r>
          <a:endParaRPr lang="en-US" dirty="0"/>
        </a:p>
      </dgm:t>
    </dgm:pt>
    <dgm:pt modelId="{C0C376DC-61AC-4E3D-AE1A-7F0883CDF79C}" type="parTrans" cxnId="{FA7964A6-2A1F-4974-AA25-9B0CC5AF6010}">
      <dgm:prSet/>
      <dgm:spPr/>
      <dgm:t>
        <a:bodyPr/>
        <a:lstStyle/>
        <a:p>
          <a:endParaRPr lang="en-US"/>
        </a:p>
      </dgm:t>
    </dgm:pt>
    <dgm:pt modelId="{C95BCF05-99DF-482D-8571-9DC4CDF89313}" type="sibTrans" cxnId="{FA7964A6-2A1F-4974-AA25-9B0CC5AF6010}">
      <dgm:prSet/>
      <dgm:spPr/>
      <dgm:t>
        <a:bodyPr/>
        <a:lstStyle/>
        <a:p>
          <a:endParaRPr lang="en-US"/>
        </a:p>
      </dgm:t>
    </dgm:pt>
    <dgm:pt modelId="{DA666F09-3C61-4837-891E-73D8E604D5C1}" type="pres">
      <dgm:prSet presAssocID="{7A4633A5-2D9F-446D-8F7B-62BA35AAEEE1}" presName="composite" presStyleCnt="0">
        <dgm:presLayoutVars>
          <dgm:chMax val="3"/>
          <dgm:animLvl val="lvl"/>
          <dgm:resizeHandles val="exact"/>
        </dgm:presLayoutVars>
      </dgm:prSet>
      <dgm:spPr/>
    </dgm:pt>
    <dgm:pt modelId="{EB644CA4-2964-4573-A37B-9D5814C8DA11}" type="pres">
      <dgm:prSet presAssocID="{F14F9EA5-7E72-4A6C-8208-325C3BD64C25}" presName="gear1" presStyleLbl="node1" presStyleIdx="0" presStyleCnt="1">
        <dgm:presLayoutVars>
          <dgm:chMax val="1"/>
          <dgm:bulletEnabled val="1"/>
        </dgm:presLayoutVars>
      </dgm:prSet>
      <dgm:spPr/>
      <dgm:t>
        <a:bodyPr/>
        <a:lstStyle/>
        <a:p>
          <a:endParaRPr lang="en-US"/>
        </a:p>
      </dgm:t>
    </dgm:pt>
    <dgm:pt modelId="{E72F1AA3-9F9F-4B34-83C8-D828D758E96F}" type="pres">
      <dgm:prSet presAssocID="{F14F9EA5-7E72-4A6C-8208-325C3BD64C25}" presName="gear1srcNode" presStyleLbl="node1" presStyleIdx="0" presStyleCnt="1"/>
      <dgm:spPr/>
      <dgm:t>
        <a:bodyPr/>
        <a:lstStyle/>
        <a:p>
          <a:endParaRPr lang="en-US"/>
        </a:p>
      </dgm:t>
    </dgm:pt>
    <dgm:pt modelId="{76CEECF4-525F-41C8-9171-8B53BC8D9FF5}" type="pres">
      <dgm:prSet presAssocID="{F14F9EA5-7E72-4A6C-8208-325C3BD64C25}" presName="gear1dstNode" presStyleLbl="node1" presStyleIdx="0" presStyleCnt="1"/>
      <dgm:spPr/>
      <dgm:t>
        <a:bodyPr/>
        <a:lstStyle/>
        <a:p>
          <a:endParaRPr lang="en-US"/>
        </a:p>
      </dgm:t>
    </dgm:pt>
    <dgm:pt modelId="{8A623E76-B080-41ED-9007-16C36080A552}" type="pres">
      <dgm:prSet presAssocID="{C95BCF05-99DF-482D-8571-9DC4CDF89313}" presName="connector1" presStyleLbl="sibTrans2D1" presStyleIdx="0" presStyleCnt="1"/>
      <dgm:spPr/>
      <dgm:t>
        <a:bodyPr/>
        <a:lstStyle/>
        <a:p>
          <a:endParaRPr lang="en-US"/>
        </a:p>
      </dgm:t>
    </dgm:pt>
  </dgm:ptLst>
  <dgm:cxnLst>
    <dgm:cxn modelId="{FA7964A6-2A1F-4974-AA25-9B0CC5AF6010}" srcId="{7A4633A5-2D9F-446D-8F7B-62BA35AAEEE1}" destId="{F14F9EA5-7E72-4A6C-8208-325C3BD64C25}" srcOrd="0" destOrd="0" parTransId="{C0C376DC-61AC-4E3D-AE1A-7F0883CDF79C}" sibTransId="{C95BCF05-99DF-482D-8571-9DC4CDF89313}"/>
    <dgm:cxn modelId="{BFBCC792-7930-4F42-AAFE-E341C5343369}" type="presOf" srcId="{F14F9EA5-7E72-4A6C-8208-325C3BD64C25}" destId="{EB644CA4-2964-4573-A37B-9D5814C8DA11}" srcOrd="0" destOrd="0" presId="urn:microsoft.com/office/officeart/2005/8/layout/gear1"/>
    <dgm:cxn modelId="{113952BE-3791-4122-B3AC-70B057A8BB2D}" type="presOf" srcId="{7A4633A5-2D9F-446D-8F7B-62BA35AAEEE1}" destId="{DA666F09-3C61-4837-891E-73D8E604D5C1}" srcOrd="0" destOrd="0" presId="urn:microsoft.com/office/officeart/2005/8/layout/gear1"/>
    <dgm:cxn modelId="{5B691149-09CE-412B-93F8-BB378574CCEF}" type="presOf" srcId="{F14F9EA5-7E72-4A6C-8208-325C3BD64C25}" destId="{E72F1AA3-9F9F-4B34-83C8-D828D758E96F}" srcOrd="1" destOrd="0" presId="urn:microsoft.com/office/officeart/2005/8/layout/gear1"/>
    <dgm:cxn modelId="{C576D158-EAAF-48BD-A4CD-9A6C1EF162D6}" type="presOf" srcId="{F14F9EA5-7E72-4A6C-8208-325C3BD64C25}" destId="{76CEECF4-525F-41C8-9171-8B53BC8D9FF5}" srcOrd="2" destOrd="0" presId="urn:microsoft.com/office/officeart/2005/8/layout/gear1"/>
    <dgm:cxn modelId="{8FA1DCD4-BF45-404A-9240-6B1B4F36BC6F}" type="presOf" srcId="{C95BCF05-99DF-482D-8571-9DC4CDF89313}" destId="{8A623E76-B080-41ED-9007-16C36080A552}" srcOrd="0" destOrd="0" presId="urn:microsoft.com/office/officeart/2005/8/layout/gear1"/>
    <dgm:cxn modelId="{E9099B7C-9834-4DFF-BC2D-D6C2686EA34B}" type="presParOf" srcId="{DA666F09-3C61-4837-891E-73D8E604D5C1}" destId="{EB644CA4-2964-4573-A37B-9D5814C8DA11}" srcOrd="0" destOrd="0" presId="urn:microsoft.com/office/officeart/2005/8/layout/gear1"/>
    <dgm:cxn modelId="{E2418106-F1C7-484E-AD3C-75D786E4F881}" type="presParOf" srcId="{DA666F09-3C61-4837-891E-73D8E604D5C1}" destId="{E72F1AA3-9F9F-4B34-83C8-D828D758E96F}" srcOrd="1" destOrd="0" presId="urn:microsoft.com/office/officeart/2005/8/layout/gear1"/>
    <dgm:cxn modelId="{A1946FEA-412C-4BB5-9524-760DA33B0910}" type="presParOf" srcId="{DA666F09-3C61-4837-891E-73D8E604D5C1}" destId="{76CEECF4-525F-41C8-9171-8B53BC8D9FF5}" srcOrd="2" destOrd="0" presId="urn:microsoft.com/office/officeart/2005/8/layout/gear1"/>
    <dgm:cxn modelId="{B57A250F-DFB4-4780-AC7B-22EB99ECFF17}" type="presParOf" srcId="{DA666F09-3C61-4837-891E-73D8E604D5C1}" destId="{8A623E76-B080-41ED-9007-16C36080A552}" srcOrd="3"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4633A5-2D9F-446D-8F7B-62BA35AAEEE1}" type="doc">
      <dgm:prSet loTypeId="urn:microsoft.com/office/officeart/2005/8/layout/gear1" loCatId="process" qsTypeId="urn:microsoft.com/office/officeart/2005/8/quickstyle/3d3" qsCatId="3D" csTypeId="urn:microsoft.com/office/officeart/2005/8/colors/accent0_1" csCatId="mainScheme" phldr="1"/>
      <dgm:spPr/>
    </dgm:pt>
    <dgm:pt modelId="{F14F9EA5-7E72-4A6C-8208-325C3BD64C25}">
      <dgm:prSet phldrT="[Text]"/>
      <dgm:spPr/>
      <dgm:t>
        <a:bodyPr/>
        <a:lstStyle/>
        <a:p>
          <a:r>
            <a:rPr lang="en-US" dirty="0" smtClean="0"/>
            <a:t> exe</a:t>
          </a:r>
          <a:endParaRPr lang="en-US" dirty="0"/>
        </a:p>
      </dgm:t>
    </dgm:pt>
    <dgm:pt modelId="{C0C376DC-61AC-4E3D-AE1A-7F0883CDF79C}" type="parTrans" cxnId="{FA7964A6-2A1F-4974-AA25-9B0CC5AF6010}">
      <dgm:prSet/>
      <dgm:spPr/>
      <dgm:t>
        <a:bodyPr/>
        <a:lstStyle/>
        <a:p>
          <a:endParaRPr lang="en-US"/>
        </a:p>
      </dgm:t>
    </dgm:pt>
    <dgm:pt modelId="{C95BCF05-99DF-482D-8571-9DC4CDF89313}" type="sibTrans" cxnId="{FA7964A6-2A1F-4974-AA25-9B0CC5AF6010}">
      <dgm:prSet/>
      <dgm:spPr/>
      <dgm:t>
        <a:bodyPr/>
        <a:lstStyle/>
        <a:p>
          <a:endParaRPr lang="en-US"/>
        </a:p>
      </dgm:t>
    </dgm:pt>
    <dgm:pt modelId="{DA666F09-3C61-4837-891E-73D8E604D5C1}" type="pres">
      <dgm:prSet presAssocID="{7A4633A5-2D9F-446D-8F7B-62BA35AAEEE1}" presName="composite" presStyleCnt="0">
        <dgm:presLayoutVars>
          <dgm:chMax val="3"/>
          <dgm:animLvl val="lvl"/>
          <dgm:resizeHandles val="exact"/>
        </dgm:presLayoutVars>
      </dgm:prSet>
      <dgm:spPr/>
    </dgm:pt>
    <dgm:pt modelId="{EB644CA4-2964-4573-A37B-9D5814C8DA11}" type="pres">
      <dgm:prSet presAssocID="{F14F9EA5-7E72-4A6C-8208-325C3BD64C25}" presName="gear1" presStyleLbl="node1" presStyleIdx="0" presStyleCnt="1">
        <dgm:presLayoutVars>
          <dgm:chMax val="1"/>
          <dgm:bulletEnabled val="1"/>
        </dgm:presLayoutVars>
      </dgm:prSet>
      <dgm:spPr/>
      <dgm:t>
        <a:bodyPr/>
        <a:lstStyle/>
        <a:p>
          <a:endParaRPr lang="en-US"/>
        </a:p>
      </dgm:t>
    </dgm:pt>
    <dgm:pt modelId="{E72F1AA3-9F9F-4B34-83C8-D828D758E96F}" type="pres">
      <dgm:prSet presAssocID="{F14F9EA5-7E72-4A6C-8208-325C3BD64C25}" presName="gear1srcNode" presStyleLbl="node1" presStyleIdx="0" presStyleCnt="1"/>
      <dgm:spPr/>
      <dgm:t>
        <a:bodyPr/>
        <a:lstStyle/>
        <a:p>
          <a:endParaRPr lang="en-US"/>
        </a:p>
      </dgm:t>
    </dgm:pt>
    <dgm:pt modelId="{76CEECF4-525F-41C8-9171-8B53BC8D9FF5}" type="pres">
      <dgm:prSet presAssocID="{F14F9EA5-7E72-4A6C-8208-325C3BD64C25}" presName="gear1dstNode" presStyleLbl="node1" presStyleIdx="0" presStyleCnt="1"/>
      <dgm:spPr/>
      <dgm:t>
        <a:bodyPr/>
        <a:lstStyle/>
        <a:p>
          <a:endParaRPr lang="en-US"/>
        </a:p>
      </dgm:t>
    </dgm:pt>
    <dgm:pt modelId="{8A623E76-B080-41ED-9007-16C36080A552}" type="pres">
      <dgm:prSet presAssocID="{C95BCF05-99DF-482D-8571-9DC4CDF89313}" presName="connector1" presStyleLbl="sibTrans2D1" presStyleIdx="0" presStyleCnt="1"/>
      <dgm:spPr/>
      <dgm:t>
        <a:bodyPr/>
        <a:lstStyle/>
        <a:p>
          <a:endParaRPr lang="en-US"/>
        </a:p>
      </dgm:t>
    </dgm:pt>
  </dgm:ptLst>
  <dgm:cxnLst>
    <dgm:cxn modelId="{FA7964A6-2A1F-4974-AA25-9B0CC5AF6010}" srcId="{7A4633A5-2D9F-446D-8F7B-62BA35AAEEE1}" destId="{F14F9EA5-7E72-4A6C-8208-325C3BD64C25}" srcOrd="0" destOrd="0" parTransId="{C0C376DC-61AC-4E3D-AE1A-7F0883CDF79C}" sibTransId="{C95BCF05-99DF-482D-8571-9DC4CDF89313}"/>
    <dgm:cxn modelId="{0152A7E8-B9CB-4C6E-949C-67DA446C7539}" type="presOf" srcId="{7A4633A5-2D9F-446D-8F7B-62BA35AAEEE1}" destId="{DA666F09-3C61-4837-891E-73D8E604D5C1}" srcOrd="0" destOrd="0" presId="urn:microsoft.com/office/officeart/2005/8/layout/gear1"/>
    <dgm:cxn modelId="{B809E21D-B5D6-4348-907A-3C97883258BD}" type="presOf" srcId="{F14F9EA5-7E72-4A6C-8208-325C3BD64C25}" destId="{76CEECF4-525F-41C8-9171-8B53BC8D9FF5}" srcOrd="2" destOrd="0" presId="urn:microsoft.com/office/officeart/2005/8/layout/gear1"/>
    <dgm:cxn modelId="{6B996651-974B-46DC-8E0D-FE48873BE8D7}" type="presOf" srcId="{F14F9EA5-7E72-4A6C-8208-325C3BD64C25}" destId="{EB644CA4-2964-4573-A37B-9D5814C8DA11}" srcOrd="0" destOrd="0" presId="urn:microsoft.com/office/officeart/2005/8/layout/gear1"/>
    <dgm:cxn modelId="{A7ED89E6-0416-43BE-89D6-1FFCC925200D}" type="presOf" srcId="{C95BCF05-99DF-482D-8571-9DC4CDF89313}" destId="{8A623E76-B080-41ED-9007-16C36080A552}" srcOrd="0" destOrd="0" presId="urn:microsoft.com/office/officeart/2005/8/layout/gear1"/>
    <dgm:cxn modelId="{0D22AA8B-E5B0-4B7A-8F45-8B901CC86F2C}" type="presOf" srcId="{F14F9EA5-7E72-4A6C-8208-325C3BD64C25}" destId="{E72F1AA3-9F9F-4B34-83C8-D828D758E96F}" srcOrd="1" destOrd="0" presId="urn:microsoft.com/office/officeart/2005/8/layout/gear1"/>
    <dgm:cxn modelId="{2CC36563-D320-4FCE-874B-4C52BD1DE2D3}" type="presParOf" srcId="{DA666F09-3C61-4837-891E-73D8E604D5C1}" destId="{EB644CA4-2964-4573-A37B-9D5814C8DA11}" srcOrd="0" destOrd="0" presId="urn:microsoft.com/office/officeart/2005/8/layout/gear1"/>
    <dgm:cxn modelId="{19A9C9FF-B723-44E1-9BDD-AC48F247EECC}" type="presParOf" srcId="{DA666F09-3C61-4837-891E-73D8E604D5C1}" destId="{E72F1AA3-9F9F-4B34-83C8-D828D758E96F}" srcOrd="1" destOrd="0" presId="urn:microsoft.com/office/officeart/2005/8/layout/gear1"/>
    <dgm:cxn modelId="{EB6F78C6-0F27-440E-A780-A1EBBBA59FFF}" type="presParOf" srcId="{DA666F09-3C61-4837-891E-73D8E604D5C1}" destId="{76CEECF4-525F-41C8-9171-8B53BC8D9FF5}" srcOrd="2" destOrd="0" presId="urn:microsoft.com/office/officeart/2005/8/layout/gear1"/>
    <dgm:cxn modelId="{E5C8EA5C-74A8-4134-882A-879889F4BD21}" type="presParOf" srcId="{DA666F09-3C61-4837-891E-73D8E604D5C1}" destId="{8A623E76-B080-41ED-9007-16C36080A552}" srcOrd="3" destOrd="0" presId="urn:microsoft.com/office/officeart/2005/8/layout/gear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9570CA8-9DB6-4504-9C99-1F157F12307C}" type="doc">
      <dgm:prSet loTypeId="urn:microsoft.com/office/officeart/2005/8/layout/gear1" loCatId="process" qsTypeId="urn:microsoft.com/office/officeart/2005/8/quickstyle/simple1" qsCatId="simple" csTypeId="urn:microsoft.com/office/officeart/2005/8/colors/accent1_2" csCatId="accent1" phldr="1"/>
      <dgm:spPr/>
    </dgm:pt>
    <dgm:pt modelId="{FDB8B3A5-7AE3-42D0-A578-12CF69CEA231}">
      <dgm:prSet phldrT="[Text]" custT="1"/>
      <dgm:spPr>
        <a:solidFill>
          <a:srgbClr val="0000FF"/>
        </a:solidFill>
      </dgm:spPr>
      <dgm:t>
        <a:bodyPr/>
        <a:lstStyle/>
        <a:p>
          <a:r>
            <a:rPr lang="en-US" sz="2800" b="1" dirty="0" err="1" smtClean="0"/>
            <a:t>Multicore</a:t>
          </a:r>
          <a:endParaRPr lang="en-US" sz="2800" b="1" dirty="0"/>
        </a:p>
      </dgm:t>
    </dgm:pt>
    <dgm:pt modelId="{F425B68A-25DC-437B-B69C-648378C1B8C4}" type="parTrans" cxnId="{877E67E5-A29B-4269-AC3D-DB1C5BA76205}">
      <dgm:prSet/>
      <dgm:spPr/>
      <dgm:t>
        <a:bodyPr/>
        <a:lstStyle/>
        <a:p>
          <a:endParaRPr lang="en-US"/>
        </a:p>
      </dgm:t>
    </dgm:pt>
    <dgm:pt modelId="{8005FE26-C7DE-4DAB-8ADC-40DF38AFE329}" type="sibTrans" cxnId="{877E67E5-A29B-4269-AC3D-DB1C5BA76205}">
      <dgm:prSet/>
      <dgm:spPr/>
      <dgm:t>
        <a:bodyPr/>
        <a:lstStyle/>
        <a:p>
          <a:endParaRPr lang="en-US"/>
        </a:p>
      </dgm:t>
    </dgm:pt>
    <dgm:pt modelId="{272D37A6-A057-4A36-97F6-62C968EA9611}">
      <dgm:prSet phldrT="[Text]" custT="1"/>
      <dgm:spPr>
        <a:solidFill>
          <a:srgbClr val="FFC000"/>
        </a:solidFill>
      </dgm:spPr>
      <dgm:t>
        <a:bodyPr/>
        <a:lstStyle/>
        <a:p>
          <a:r>
            <a:rPr lang="en-US" sz="2400" b="1" dirty="0" smtClean="0"/>
            <a:t>Clouds</a:t>
          </a:r>
          <a:endParaRPr lang="en-US" sz="2400" b="1" dirty="0"/>
        </a:p>
      </dgm:t>
    </dgm:pt>
    <dgm:pt modelId="{42DF3D39-EFCC-4437-BC19-0CDB9FE8F687}" type="parTrans" cxnId="{EF92C021-7675-4B66-9656-3FC72952E336}">
      <dgm:prSet/>
      <dgm:spPr/>
      <dgm:t>
        <a:bodyPr/>
        <a:lstStyle/>
        <a:p>
          <a:endParaRPr lang="en-US"/>
        </a:p>
      </dgm:t>
    </dgm:pt>
    <dgm:pt modelId="{1D535D58-3957-4DD6-AA7F-59F8BF23F375}" type="sibTrans" cxnId="{EF92C021-7675-4B66-9656-3FC72952E336}">
      <dgm:prSet/>
      <dgm:spPr/>
      <dgm:t>
        <a:bodyPr/>
        <a:lstStyle/>
        <a:p>
          <a:endParaRPr lang="en-US"/>
        </a:p>
      </dgm:t>
    </dgm:pt>
    <dgm:pt modelId="{BD7CECFC-1C87-4114-8DE5-D63114DB4CB6}">
      <dgm:prSet phldrT="[Text]" custT="1"/>
      <dgm:spPr>
        <a:solidFill>
          <a:srgbClr val="C00000"/>
        </a:solidFill>
      </dgm:spPr>
      <dgm:t>
        <a:bodyPr/>
        <a:lstStyle/>
        <a:p>
          <a:endParaRPr lang="en-US" sz="1200" b="1" dirty="0"/>
        </a:p>
      </dgm:t>
    </dgm:pt>
    <dgm:pt modelId="{C49187C9-AA5C-43D1-93B5-F35BB4521E6D}" type="parTrans" cxnId="{9ADF0C35-4779-4A1E-B787-784B2AAEAE9D}">
      <dgm:prSet/>
      <dgm:spPr/>
      <dgm:t>
        <a:bodyPr/>
        <a:lstStyle/>
        <a:p>
          <a:endParaRPr lang="en-US"/>
        </a:p>
      </dgm:t>
    </dgm:pt>
    <dgm:pt modelId="{558AFFCA-4CAF-4C06-838E-9D16224DEEC3}" type="sibTrans" cxnId="{9ADF0C35-4779-4A1E-B787-784B2AAEAE9D}">
      <dgm:prSet/>
      <dgm:spPr/>
      <dgm:t>
        <a:bodyPr/>
        <a:lstStyle/>
        <a:p>
          <a:endParaRPr lang="en-US"/>
        </a:p>
      </dgm:t>
    </dgm:pt>
    <dgm:pt modelId="{A292D8FE-111E-41CF-907B-9FB7C36C5217}" type="pres">
      <dgm:prSet presAssocID="{A9570CA8-9DB6-4504-9C99-1F157F12307C}" presName="composite" presStyleCnt="0">
        <dgm:presLayoutVars>
          <dgm:chMax val="3"/>
          <dgm:animLvl val="lvl"/>
          <dgm:resizeHandles val="exact"/>
        </dgm:presLayoutVars>
      </dgm:prSet>
      <dgm:spPr/>
    </dgm:pt>
    <dgm:pt modelId="{E80A448B-04B6-4AB9-A87F-06D866A82CF3}" type="pres">
      <dgm:prSet presAssocID="{FDB8B3A5-7AE3-42D0-A578-12CF69CEA231}" presName="gear1" presStyleLbl="node1" presStyleIdx="0" presStyleCnt="3">
        <dgm:presLayoutVars>
          <dgm:chMax val="1"/>
          <dgm:bulletEnabled val="1"/>
        </dgm:presLayoutVars>
      </dgm:prSet>
      <dgm:spPr/>
      <dgm:t>
        <a:bodyPr/>
        <a:lstStyle/>
        <a:p>
          <a:endParaRPr lang="en-US"/>
        </a:p>
      </dgm:t>
    </dgm:pt>
    <dgm:pt modelId="{5AD6AF23-88F0-4453-9155-112BFEC1CBF1}" type="pres">
      <dgm:prSet presAssocID="{FDB8B3A5-7AE3-42D0-A578-12CF69CEA231}" presName="gear1srcNode" presStyleLbl="node1" presStyleIdx="0" presStyleCnt="3"/>
      <dgm:spPr/>
      <dgm:t>
        <a:bodyPr/>
        <a:lstStyle/>
        <a:p>
          <a:endParaRPr lang="en-US"/>
        </a:p>
      </dgm:t>
    </dgm:pt>
    <dgm:pt modelId="{BB02C7FF-71A7-492D-A278-EFB528CBFB12}" type="pres">
      <dgm:prSet presAssocID="{FDB8B3A5-7AE3-42D0-A578-12CF69CEA231}" presName="gear1dstNode" presStyleLbl="node1" presStyleIdx="0" presStyleCnt="3"/>
      <dgm:spPr/>
      <dgm:t>
        <a:bodyPr/>
        <a:lstStyle/>
        <a:p>
          <a:endParaRPr lang="en-US"/>
        </a:p>
      </dgm:t>
    </dgm:pt>
    <dgm:pt modelId="{BFB9B2A6-91D8-417B-B20C-473001B14CB5}" type="pres">
      <dgm:prSet presAssocID="{272D37A6-A057-4A36-97F6-62C968EA9611}" presName="gear2" presStyleLbl="node1" presStyleIdx="1" presStyleCnt="3">
        <dgm:presLayoutVars>
          <dgm:chMax val="1"/>
          <dgm:bulletEnabled val="1"/>
        </dgm:presLayoutVars>
      </dgm:prSet>
      <dgm:spPr/>
      <dgm:t>
        <a:bodyPr/>
        <a:lstStyle/>
        <a:p>
          <a:endParaRPr lang="en-US"/>
        </a:p>
      </dgm:t>
    </dgm:pt>
    <dgm:pt modelId="{8CF6C750-EDAA-4E92-BC1F-21B732719FED}" type="pres">
      <dgm:prSet presAssocID="{272D37A6-A057-4A36-97F6-62C968EA9611}" presName="gear2srcNode" presStyleLbl="node1" presStyleIdx="1" presStyleCnt="3"/>
      <dgm:spPr/>
      <dgm:t>
        <a:bodyPr/>
        <a:lstStyle/>
        <a:p>
          <a:endParaRPr lang="en-US"/>
        </a:p>
      </dgm:t>
    </dgm:pt>
    <dgm:pt modelId="{9157C930-4617-4F00-9842-2F1EB0AB46E1}" type="pres">
      <dgm:prSet presAssocID="{272D37A6-A057-4A36-97F6-62C968EA9611}" presName="gear2dstNode" presStyleLbl="node1" presStyleIdx="1" presStyleCnt="3"/>
      <dgm:spPr/>
      <dgm:t>
        <a:bodyPr/>
        <a:lstStyle/>
        <a:p>
          <a:endParaRPr lang="en-US"/>
        </a:p>
      </dgm:t>
    </dgm:pt>
    <dgm:pt modelId="{7F9CA8C2-A4B7-4111-B2CA-F08845199D8E}" type="pres">
      <dgm:prSet presAssocID="{BD7CECFC-1C87-4114-8DE5-D63114DB4CB6}" presName="gear3" presStyleLbl="node1" presStyleIdx="2" presStyleCnt="3"/>
      <dgm:spPr/>
      <dgm:t>
        <a:bodyPr/>
        <a:lstStyle/>
        <a:p>
          <a:endParaRPr lang="en-US"/>
        </a:p>
      </dgm:t>
    </dgm:pt>
    <dgm:pt modelId="{5E26902E-A458-40B1-B536-72B4E705E105}" type="pres">
      <dgm:prSet presAssocID="{BD7CECFC-1C87-4114-8DE5-D63114DB4CB6}" presName="gear3tx" presStyleLbl="node1" presStyleIdx="2" presStyleCnt="3">
        <dgm:presLayoutVars>
          <dgm:chMax val="1"/>
          <dgm:bulletEnabled val="1"/>
        </dgm:presLayoutVars>
      </dgm:prSet>
      <dgm:spPr/>
      <dgm:t>
        <a:bodyPr/>
        <a:lstStyle/>
        <a:p>
          <a:endParaRPr lang="en-US"/>
        </a:p>
      </dgm:t>
    </dgm:pt>
    <dgm:pt modelId="{E42B9C0B-626F-4D63-A91B-AFAA05D009B7}" type="pres">
      <dgm:prSet presAssocID="{BD7CECFC-1C87-4114-8DE5-D63114DB4CB6}" presName="gear3srcNode" presStyleLbl="node1" presStyleIdx="2" presStyleCnt="3"/>
      <dgm:spPr/>
      <dgm:t>
        <a:bodyPr/>
        <a:lstStyle/>
        <a:p>
          <a:endParaRPr lang="en-US"/>
        </a:p>
      </dgm:t>
    </dgm:pt>
    <dgm:pt modelId="{6B77F5EF-82AE-4D37-9286-C4B921731A8E}" type="pres">
      <dgm:prSet presAssocID="{BD7CECFC-1C87-4114-8DE5-D63114DB4CB6}" presName="gear3dstNode" presStyleLbl="node1" presStyleIdx="2" presStyleCnt="3"/>
      <dgm:spPr/>
      <dgm:t>
        <a:bodyPr/>
        <a:lstStyle/>
        <a:p>
          <a:endParaRPr lang="en-US"/>
        </a:p>
      </dgm:t>
    </dgm:pt>
    <dgm:pt modelId="{D060117E-BFAA-4207-BBC0-68339EC51B23}" type="pres">
      <dgm:prSet presAssocID="{8005FE26-C7DE-4DAB-8ADC-40DF38AFE329}" presName="connector1" presStyleLbl="sibTrans2D1" presStyleIdx="0" presStyleCnt="3"/>
      <dgm:spPr/>
      <dgm:t>
        <a:bodyPr/>
        <a:lstStyle/>
        <a:p>
          <a:endParaRPr lang="en-US"/>
        </a:p>
      </dgm:t>
    </dgm:pt>
    <dgm:pt modelId="{A0316A42-6256-4E99-90ED-F6A8EB219B35}" type="pres">
      <dgm:prSet presAssocID="{1D535D58-3957-4DD6-AA7F-59F8BF23F375}" presName="connector2" presStyleLbl="sibTrans2D1" presStyleIdx="1" presStyleCnt="3"/>
      <dgm:spPr/>
      <dgm:t>
        <a:bodyPr/>
        <a:lstStyle/>
        <a:p>
          <a:endParaRPr lang="en-US"/>
        </a:p>
      </dgm:t>
    </dgm:pt>
    <dgm:pt modelId="{1C8166D9-87DB-40F4-8941-16AE68DF2AB7}" type="pres">
      <dgm:prSet presAssocID="{558AFFCA-4CAF-4C06-838E-9D16224DEEC3}" presName="connector3" presStyleLbl="sibTrans2D1" presStyleIdx="2" presStyleCnt="3"/>
      <dgm:spPr/>
      <dgm:t>
        <a:bodyPr/>
        <a:lstStyle/>
        <a:p>
          <a:endParaRPr lang="en-US"/>
        </a:p>
      </dgm:t>
    </dgm:pt>
  </dgm:ptLst>
  <dgm:cxnLst>
    <dgm:cxn modelId="{EF92C021-7675-4B66-9656-3FC72952E336}" srcId="{A9570CA8-9DB6-4504-9C99-1F157F12307C}" destId="{272D37A6-A057-4A36-97F6-62C968EA9611}" srcOrd="1" destOrd="0" parTransId="{42DF3D39-EFCC-4437-BC19-0CDB9FE8F687}" sibTransId="{1D535D58-3957-4DD6-AA7F-59F8BF23F375}"/>
    <dgm:cxn modelId="{D79EAC49-045A-463B-86BE-17E6808F35F6}" type="presOf" srcId="{FDB8B3A5-7AE3-42D0-A578-12CF69CEA231}" destId="{BB02C7FF-71A7-492D-A278-EFB528CBFB12}" srcOrd="2" destOrd="0" presId="urn:microsoft.com/office/officeart/2005/8/layout/gear1"/>
    <dgm:cxn modelId="{9836DF44-E740-4E90-9367-C4F77BFA1069}" type="presOf" srcId="{BD7CECFC-1C87-4114-8DE5-D63114DB4CB6}" destId="{6B77F5EF-82AE-4D37-9286-C4B921731A8E}" srcOrd="3" destOrd="0" presId="urn:microsoft.com/office/officeart/2005/8/layout/gear1"/>
    <dgm:cxn modelId="{E06A784C-6AC1-4AE7-A9CF-13D80994BA09}" type="presOf" srcId="{8005FE26-C7DE-4DAB-8ADC-40DF38AFE329}" destId="{D060117E-BFAA-4207-BBC0-68339EC51B23}" srcOrd="0" destOrd="0" presId="urn:microsoft.com/office/officeart/2005/8/layout/gear1"/>
    <dgm:cxn modelId="{9ADF0C35-4779-4A1E-B787-784B2AAEAE9D}" srcId="{A9570CA8-9DB6-4504-9C99-1F157F12307C}" destId="{BD7CECFC-1C87-4114-8DE5-D63114DB4CB6}" srcOrd="2" destOrd="0" parTransId="{C49187C9-AA5C-43D1-93B5-F35BB4521E6D}" sibTransId="{558AFFCA-4CAF-4C06-838E-9D16224DEEC3}"/>
    <dgm:cxn modelId="{9EEA2E70-0283-4E08-B6EC-E54A7692A13B}" type="presOf" srcId="{BD7CECFC-1C87-4114-8DE5-D63114DB4CB6}" destId="{E42B9C0B-626F-4D63-A91B-AFAA05D009B7}" srcOrd="2" destOrd="0" presId="urn:microsoft.com/office/officeart/2005/8/layout/gear1"/>
    <dgm:cxn modelId="{ACB49882-B942-4C85-9730-72297BD71A4F}" type="presOf" srcId="{272D37A6-A057-4A36-97F6-62C968EA9611}" destId="{9157C930-4617-4F00-9842-2F1EB0AB46E1}" srcOrd="2" destOrd="0" presId="urn:microsoft.com/office/officeart/2005/8/layout/gear1"/>
    <dgm:cxn modelId="{E79E78BF-669D-47F5-9289-036AC5DB2DD3}" type="presOf" srcId="{558AFFCA-4CAF-4C06-838E-9D16224DEEC3}" destId="{1C8166D9-87DB-40F4-8941-16AE68DF2AB7}" srcOrd="0" destOrd="0" presId="urn:microsoft.com/office/officeart/2005/8/layout/gear1"/>
    <dgm:cxn modelId="{F1A5E839-0E96-4C2C-B954-6E2F8CF1788E}" type="presOf" srcId="{272D37A6-A057-4A36-97F6-62C968EA9611}" destId="{BFB9B2A6-91D8-417B-B20C-473001B14CB5}" srcOrd="0" destOrd="0" presId="urn:microsoft.com/office/officeart/2005/8/layout/gear1"/>
    <dgm:cxn modelId="{2055C1E5-CDAA-4B4D-9187-0B5B571667A0}" type="presOf" srcId="{A9570CA8-9DB6-4504-9C99-1F157F12307C}" destId="{A292D8FE-111E-41CF-907B-9FB7C36C5217}" srcOrd="0" destOrd="0" presId="urn:microsoft.com/office/officeart/2005/8/layout/gear1"/>
    <dgm:cxn modelId="{E60452A9-8E98-436E-AC18-8B52BD94A522}" type="presOf" srcId="{FDB8B3A5-7AE3-42D0-A578-12CF69CEA231}" destId="{E80A448B-04B6-4AB9-A87F-06D866A82CF3}" srcOrd="0" destOrd="0" presId="urn:microsoft.com/office/officeart/2005/8/layout/gear1"/>
    <dgm:cxn modelId="{877E67E5-A29B-4269-AC3D-DB1C5BA76205}" srcId="{A9570CA8-9DB6-4504-9C99-1F157F12307C}" destId="{FDB8B3A5-7AE3-42D0-A578-12CF69CEA231}" srcOrd="0" destOrd="0" parTransId="{F425B68A-25DC-437B-B69C-648378C1B8C4}" sibTransId="{8005FE26-C7DE-4DAB-8ADC-40DF38AFE329}"/>
    <dgm:cxn modelId="{16D4E62D-93F7-4764-BFE1-4111E23E67F9}" type="presOf" srcId="{FDB8B3A5-7AE3-42D0-A578-12CF69CEA231}" destId="{5AD6AF23-88F0-4453-9155-112BFEC1CBF1}" srcOrd="1" destOrd="0" presId="urn:microsoft.com/office/officeart/2005/8/layout/gear1"/>
    <dgm:cxn modelId="{A4ECD492-0392-40C3-A0B1-3DCD15625AEE}" type="presOf" srcId="{272D37A6-A057-4A36-97F6-62C968EA9611}" destId="{8CF6C750-EDAA-4E92-BC1F-21B732719FED}" srcOrd="1" destOrd="0" presId="urn:microsoft.com/office/officeart/2005/8/layout/gear1"/>
    <dgm:cxn modelId="{9DE96971-99C3-4933-9D41-20DBF46A7F06}" type="presOf" srcId="{1D535D58-3957-4DD6-AA7F-59F8BF23F375}" destId="{A0316A42-6256-4E99-90ED-F6A8EB219B35}" srcOrd="0" destOrd="0" presId="urn:microsoft.com/office/officeart/2005/8/layout/gear1"/>
    <dgm:cxn modelId="{25A18B77-28B0-437C-B986-19A49C443458}" type="presOf" srcId="{BD7CECFC-1C87-4114-8DE5-D63114DB4CB6}" destId="{7F9CA8C2-A4B7-4111-B2CA-F08845199D8E}" srcOrd="0" destOrd="0" presId="urn:microsoft.com/office/officeart/2005/8/layout/gear1"/>
    <dgm:cxn modelId="{190EB310-87ED-4692-8E3A-1FF306C9074F}" type="presOf" srcId="{BD7CECFC-1C87-4114-8DE5-D63114DB4CB6}" destId="{5E26902E-A458-40B1-B536-72B4E705E105}" srcOrd="1" destOrd="0" presId="urn:microsoft.com/office/officeart/2005/8/layout/gear1"/>
    <dgm:cxn modelId="{13AFC9D0-BFCF-494D-8ABE-54FF2942985C}" type="presParOf" srcId="{A292D8FE-111E-41CF-907B-9FB7C36C5217}" destId="{E80A448B-04B6-4AB9-A87F-06D866A82CF3}" srcOrd="0" destOrd="0" presId="urn:microsoft.com/office/officeart/2005/8/layout/gear1"/>
    <dgm:cxn modelId="{C56D4C2B-CAEA-40BE-A3F5-24C7D6ED70FD}" type="presParOf" srcId="{A292D8FE-111E-41CF-907B-9FB7C36C5217}" destId="{5AD6AF23-88F0-4453-9155-112BFEC1CBF1}" srcOrd="1" destOrd="0" presId="urn:microsoft.com/office/officeart/2005/8/layout/gear1"/>
    <dgm:cxn modelId="{ECBDC1FC-F144-405A-883D-338C09E4F1A4}" type="presParOf" srcId="{A292D8FE-111E-41CF-907B-9FB7C36C5217}" destId="{BB02C7FF-71A7-492D-A278-EFB528CBFB12}" srcOrd="2" destOrd="0" presId="urn:microsoft.com/office/officeart/2005/8/layout/gear1"/>
    <dgm:cxn modelId="{E5B49831-2C67-4F0C-BC95-AFC82B89A5CF}" type="presParOf" srcId="{A292D8FE-111E-41CF-907B-9FB7C36C5217}" destId="{BFB9B2A6-91D8-417B-B20C-473001B14CB5}" srcOrd="3" destOrd="0" presId="urn:microsoft.com/office/officeart/2005/8/layout/gear1"/>
    <dgm:cxn modelId="{25B76898-90A0-4F92-B66B-2A4B249A47AE}" type="presParOf" srcId="{A292D8FE-111E-41CF-907B-9FB7C36C5217}" destId="{8CF6C750-EDAA-4E92-BC1F-21B732719FED}" srcOrd="4" destOrd="0" presId="urn:microsoft.com/office/officeart/2005/8/layout/gear1"/>
    <dgm:cxn modelId="{4681B952-3B8D-4417-8043-DDDAC1F7A5E8}" type="presParOf" srcId="{A292D8FE-111E-41CF-907B-9FB7C36C5217}" destId="{9157C930-4617-4F00-9842-2F1EB0AB46E1}" srcOrd="5" destOrd="0" presId="urn:microsoft.com/office/officeart/2005/8/layout/gear1"/>
    <dgm:cxn modelId="{38E5824A-9D94-4ADE-AD10-46A6DBD62B73}" type="presParOf" srcId="{A292D8FE-111E-41CF-907B-9FB7C36C5217}" destId="{7F9CA8C2-A4B7-4111-B2CA-F08845199D8E}" srcOrd="6" destOrd="0" presId="urn:microsoft.com/office/officeart/2005/8/layout/gear1"/>
    <dgm:cxn modelId="{FFD32E25-0746-4997-AD0D-9BC4EDB03118}" type="presParOf" srcId="{A292D8FE-111E-41CF-907B-9FB7C36C5217}" destId="{5E26902E-A458-40B1-B536-72B4E705E105}" srcOrd="7" destOrd="0" presId="urn:microsoft.com/office/officeart/2005/8/layout/gear1"/>
    <dgm:cxn modelId="{18C06A5E-0C9A-43A3-AD8A-58896ECC34E5}" type="presParOf" srcId="{A292D8FE-111E-41CF-907B-9FB7C36C5217}" destId="{E42B9C0B-626F-4D63-A91B-AFAA05D009B7}" srcOrd="8" destOrd="0" presId="urn:microsoft.com/office/officeart/2005/8/layout/gear1"/>
    <dgm:cxn modelId="{C560B47F-C61B-4176-AEC8-09BCF5180390}" type="presParOf" srcId="{A292D8FE-111E-41CF-907B-9FB7C36C5217}" destId="{6B77F5EF-82AE-4D37-9286-C4B921731A8E}" srcOrd="9" destOrd="0" presId="urn:microsoft.com/office/officeart/2005/8/layout/gear1"/>
    <dgm:cxn modelId="{CDE9B5DC-DBAD-4F46-B86A-4EAE529B6DB4}" type="presParOf" srcId="{A292D8FE-111E-41CF-907B-9FB7C36C5217}" destId="{D060117E-BFAA-4207-BBC0-68339EC51B23}" srcOrd="10" destOrd="0" presId="urn:microsoft.com/office/officeart/2005/8/layout/gear1"/>
    <dgm:cxn modelId="{EC113908-32F2-47AB-97A2-FEFB2AE87991}" type="presParOf" srcId="{A292D8FE-111E-41CF-907B-9FB7C36C5217}" destId="{A0316A42-6256-4E99-90ED-F6A8EB219B35}" srcOrd="11" destOrd="0" presId="urn:microsoft.com/office/officeart/2005/8/layout/gear1"/>
    <dgm:cxn modelId="{8B52CABE-F528-4A45-A7F5-7357D0956830}" type="presParOf" srcId="{A292D8FE-111E-41CF-907B-9FB7C36C5217}" destId="{1C8166D9-87DB-40F4-8941-16AE68DF2AB7}"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2689B00-B0D6-4551-9B61-F93B4FAA1BF0}">
      <dsp:nvSpPr>
        <dsp:cNvPr id="0" name=""/>
        <dsp:cNvSpPr/>
      </dsp:nvSpPr>
      <dsp:spPr>
        <a:xfrm>
          <a:off x="0" y="0"/>
          <a:ext cx="7189470" cy="1219200"/>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100000"/>
            </a:lnSpc>
            <a:spcBef>
              <a:spcPct val="0"/>
            </a:spcBef>
            <a:spcAft>
              <a:spcPts val="0"/>
            </a:spcAft>
          </a:pPr>
          <a:r>
            <a:rPr lang="en-US" sz="1400" kern="1200" dirty="0" smtClean="0">
              <a:solidFill>
                <a:srgbClr val="C00000"/>
              </a:solidFill>
            </a:rPr>
            <a:t>Data is too big and gets bigger to fit into memory </a:t>
          </a:r>
        </a:p>
        <a:p>
          <a:pPr lvl="0" algn="l" defTabSz="622300">
            <a:lnSpc>
              <a:spcPct val="100000"/>
            </a:lnSpc>
            <a:spcBef>
              <a:spcPct val="0"/>
            </a:spcBef>
            <a:spcAft>
              <a:spcPts val="0"/>
            </a:spcAft>
          </a:pPr>
          <a:r>
            <a:rPr lang="en-US" sz="1400" kern="1200" baseline="0" dirty="0" smtClean="0"/>
            <a:t>For “</a:t>
          </a:r>
          <a:r>
            <a:rPr lang="en-US" sz="1400" kern="1200" dirty="0" smtClean="0">
              <a:solidFill>
                <a:schemeClr val="tx1"/>
              </a:solidFill>
            </a:rPr>
            <a:t>All pairs” problem O(N</a:t>
          </a:r>
          <a:r>
            <a:rPr lang="en-US" sz="1400" kern="1200" baseline="30000" dirty="0" smtClean="0">
              <a:solidFill>
                <a:schemeClr val="tx1"/>
              </a:solidFill>
            </a:rPr>
            <a:t>2</a:t>
          </a:r>
          <a:r>
            <a:rPr lang="en-US" sz="1400" kern="1200" dirty="0" smtClean="0">
              <a:solidFill>
                <a:schemeClr val="tx1"/>
              </a:solidFill>
            </a:rPr>
            <a:t>),</a:t>
          </a:r>
          <a:r>
            <a:rPr lang="en-US" sz="1400" kern="1200" baseline="0" dirty="0" smtClean="0"/>
            <a:t>  </a:t>
          </a:r>
        </a:p>
        <a:p>
          <a:pPr lvl="0" algn="l" defTabSz="622300">
            <a:lnSpc>
              <a:spcPct val="100000"/>
            </a:lnSpc>
            <a:spcBef>
              <a:spcPct val="0"/>
            </a:spcBef>
            <a:spcAft>
              <a:spcPts val="0"/>
            </a:spcAft>
          </a:pPr>
          <a:r>
            <a:rPr lang="en-US" sz="1400" kern="1200" baseline="0" dirty="0" smtClean="0"/>
            <a:t>         </a:t>
          </a:r>
          <a:r>
            <a:rPr lang="en-US" sz="1400" kern="1200" baseline="0" dirty="0" err="1" smtClean="0"/>
            <a:t>PubChem</a:t>
          </a:r>
          <a:r>
            <a:rPr lang="en-US" sz="1400" kern="1200" baseline="0" dirty="0" smtClean="0"/>
            <a:t> </a:t>
          </a:r>
          <a:r>
            <a:rPr lang="en-US" sz="1400" kern="1200" dirty="0" smtClean="0"/>
            <a:t>data points</a:t>
          </a:r>
          <a:r>
            <a:rPr lang="en-US" sz="1400" kern="1200" baseline="0" dirty="0" smtClean="0"/>
            <a:t> </a:t>
          </a:r>
          <a:r>
            <a:rPr lang="en-US" sz="1400" kern="1200" dirty="0" smtClean="0"/>
            <a:t>100,000 =&gt; 480 GB</a:t>
          </a:r>
          <a:r>
            <a:rPr lang="en-US" sz="1400" kern="1200" baseline="0" dirty="0" smtClean="0"/>
            <a:t> of main</a:t>
          </a:r>
          <a:r>
            <a:rPr lang="en-US" sz="1400" kern="1200" dirty="0" smtClean="0"/>
            <a:t> memory</a:t>
          </a:r>
        </a:p>
        <a:p>
          <a:pPr lvl="0" algn="l" defTabSz="622300">
            <a:lnSpc>
              <a:spcPct val="100000"/>
            </a:lnSpc>
            <a:spcBef>
              <a:spcPct val="0"/>
            </a:spcBef>
            <a:spcAft>
              <a:spcPts val="0"/>
            </a:spcAft>
          </a:pPr>
          <a:r>
            <a:rPr lang="en-US" sz="1400" kern="1200" baseline="0" dirty="0" smtClean="0"/>
            <a:t>                                           (Tempest Cluster of 768 cores has 1.536TB) </a:t>
          </a:r>
        </a:p>
        <a:p>
          <a:pPr lvl="0" algn="l" defTabSz="622300">
            <a:lnSpc>
              <a:spcPct val="100000"/>
            </a:lnSpc>
            <a:spcBef>
              <a:spcPct val="0"/>
            </a:spcBef>
            <a:spcAft>
              <a:spcPts val="0"/>
            </a:spcAft>
          </a:pPr>
          <a:r>
            <a:rPr lang="en-US" sz="1400" kern="1200" baseline="0" dirty="0" smtClean="0">
              <a:solidFill>
                <a:schemeClr val="tx1"/>
              </a:solidFill>
            </a:rPr>
            <a:t>We need to use distributed memory and new algorithms to solve the problem</a:t>
          </a:r>
          <a:endParaRPr lang="en-US" sz="1400" kern="1200" dirty="0">
            <a:solidFill>
              <a:schemeClr val="tx1"/>
            </a:solidFill>
          </a:endParaRPr>
        </a:p>
      </dsp:txBody>
      <dsp:txXfrm>
        <a:off x="0" y="0"/>
        <a:ext cx="5945276" cy="1219200"/>
      </dsp:txXfrm>
    </dsp:sp>
    <dsp:sp modelId="{A213EE29-4877-4FC4-AF31-E96A6836E3D7}">
      <dsp:nvSpPr>
        <dsp:cNvPr id="0" name=""/>
        <dsp:cNvSpPr/>
      </dsp:nvSpPr>
      <dsp:spPr>
        <a:xfrm>
          <a:off x="634364" y="1422399"/>
          <a:ext cx="7189470" cy="1219200"/>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baseline="0" dirty="0" smtClean="0">
              <a:solidFill>
                <a:srgbClr val="C00000"/>
              </a:solidFill>
            </a:rPr>
            <a:t>Communication overhead is large </a:t>
          </a:r>
          <a:r>
            <a:rPr lang="en-US" sz="1400" kern="1200" baseline="0" dirty="0" smtClean="0"/>
            <a:t>as main operations include matrix multiplication (O(N</a:t>
          </a:r>
          <a:r>
            <a:rPr lang="en-US" sz="1400" kern="1200" baseline="30000" dirty="0" smtClean="0"/>
            <a:t>2</a:t>
          </a:r>
          <a:r>
            <a:rPr lang="en-US" sz="1400" kern="1200" baseline="0" dirty="0" smtClean="0"/>
            <a:t>)), moving data between nodes and within one node adds extra overheads</a:t>
          </a:r>
        </a:p>
        <a:p>
          <a:pPr lvl="0" algn="l" defTabSz="622300">
            <a:lnSpc>
              <a:spcPct val="90000"/>
            </a:lnSpc>
            <a:spcBef>
              <a:spcPct val="0"/>
            </a:spcBef>
            <a:spcAft>
              <a:spcPct val="35000"/>
            </a:spcAft>
          </a:pPr>
          <a:r>
            <a:rPr lang="en-US" sz="1400" kern="1200" baseline="0" dirty="0" smtClean="0">
              <a:solidFill>
                <a:schemeClr val="tx1"/>
              </a:solidFill>
            </a:rPr>
            <a:t>We use hybrid mode of MPI between nodes and concurrent threading internal to node on </a:t>
          </a:r>
          <a:r>
            <a:rPr lang="en-US" sz="1400" kern="1200" baseline="0" dirty="0" err="1" smtClean="0">
              <a:solidFill>
                <a:schemeClr val="tx1"/>
              </a:solidFill>
            </a:rPr>
            <a:t>multicore</a:t>
          </a:r>
          <a:r>
            <a:rPr lang="en-US" sz="1400" kern="1200" baseline="0" dirty="0" smtClean="0">
              <a:solidFill>
                <a:schemeClr val="tx1"/>
              </a:solidFill>
            </a:rPr>
            <a:t> clusters</a:t>
          </a:r>
          <a:endParaRPr lang="en-US" sz="1400" kern="1200" dirty="0">
            <a:solidFill>
              <a:schemeClr val="tx1"/>
            </a:solidFill>
          </a:endParaRPr>
        </a:p>
      </dsp:txBody>
      <dsp:txXfrm>
        <a:off x="634364" y="1422399"/>
        <a:ext cx="5762625" cy="1219200"/>
      </dsp:txXfrm>
    </dsp:sp>
    <dsp:sp modelId="{D998118A-46A8-43C7-A620-95C178269E96}">
      <dsp:nvSpPr>
        <dsp:cNvPr id="0" name=""/>
        <dsp:cNvSpPr/>
      </dsp:nvSpPr>
      <dsp:spPr>
        <a:xfrm>
          <a:off x="1268729" y="2844799"/>
          <a:ext cx="7189470" cy="1219200"/>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kern="1200" baseline="0" dirty="0" smtClean="0">
              <a:solidFill>
                <a:srgbClr val="C00000"/>
              </a:solidFill>
            </a:rPr>
            <a:t>Concurrent threading has side effects   </a:t>
          </a:r>
          <a:r>
            <a:rPr lang="en-US" sz="1500" kern="1200" baseline="0" dirty="0" smtClean="0"/>
            <a:t>(for shared memory model like CCR and </a:t>
          </a:r>
          <a:r>
            <a:rPr lang="en-US" sz="1500" kern="1200" baseline="0" dirty="0" err="1" smtClean="0"/>
            <a:t>OpenMP</a:t>
          </a:r>
          <a:r>
            <a:rPr lang="en-US" sz="1500" kern="1200" baseline="0" dirty="0" smtClean="0"/>
            <a:t>) that impact performance</a:t>
          </a:r>
        </a:p>
        <a:p>
          <a:pPr lvl="0" algn="l" defTabSz="666750">
            <a:lnSpc>
              <a:spcPct val="100000"/>
            </a:lnSpc>
            <a:spcBef>
              <a:spcPct val="0"/>
            </a:spcBef>
            <a:spcAft>
              <a:spcPts val="0"/>
            </a:spcAft>
          </a:pPr>
          <a:r>
            <a:rPr lang="en-US" sz="1500" kern="1200" baseline="0" dirty="0" smtClean="0"/>
            <a:t>sub-block size to fit data into cache </a:t>
          </a:r>
        </a:p>
        <a:p>
          <a:pPr lvl="0" algn="l" defTabSz="666750">
            <a:lnSpc>
              <a:spcPct val="100000"/>
            </a:lnSpc>
            <a:spcBef>
              <a:spcPct val="0"/>
            </a:spcBef>
            <a:spcAft>
              <a:spcPts val="0"/>
            </a:spcAft>
          </a:pPr>
          <a:r>
            <a:rPr lang="en-US" sz="1500" kern="1200" baseline="0" dirty="0" smtClean="0"/>
            <a:t>cache line padding to avoid false sharing</a:t>
          </a:r>
          <a:endParaRPr lang="en-US" sz="1500" kern="1200" dirty="0"/>
        </a:p>
      </dsp:txBody>
      <dsp:txXfrm>
        <a:off x="1268729" y="2844799"/>
        <a:ext cx="5762625" cy="1219200"/>
      </dsp:txXfrm>
    </dsp:sp>
    <dsp:sp modelId="{A09EDAFE-1BEB-4B31-88F0-63BD90254B78}">
      <dsp:nvSpPr>
        <dsp:cNvPr id="0" name=""/>
        <dsp:cNvSpPr/>
      </dsp:nvSpPr>
      <dsp:spPr>
        <a:xfrm>
          <a:off x="6396990" y="924560"/>
          <a:ext cx="792480" cy="792480"/>
        </a:xfrm>
        <a:prstGeom prst="downArrow">
          <a:avLst>
            <a:gd name="adj1" fmla="val 55000"/>
            <a:gd name="adj2" fmla="val 45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396990" y="924560"/>
        <a:ext cx="792480" cy="792480"/>
      </dsp:txXfrm>
    </dsp:sp>
    <dsp:sp modelId="{FACA1A84-345B-4F2C-9628-B1971C273AF4}">
      <dsp:nvSpPr>
        <dsp:cNvPr id="0" name=""/>
        <dsp:cNvSpPr/>
      </dsp:nvSpPr>
      <dsp:spPr>
        <a:xfrm>
          <a:off x="7031355" y="2338832"/>
          <a:ext cx="792480" cy="792480"/>
        </a:xfrm>
        <a:prstGeom prst="downArrow">
          <a:avLst>
            <a:gd name="adj1" fmla="val 55000"/>
            <a:gd name="adj2" fmla="val 45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7031355" y="2338832"/>
        <a:ext cx="792480" cy="79248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B644CA4-2964-4573-A37B-9D5814C8DA11}">
      <dsp:nvSpPr>
        <dsp:cNvPr id="0" name=""/>
        <dsp:cNvSpPr/>
      </dsp:nvSpPr>
      <dsp:spPr>
        <a:xfrm>
          <a:off x="171449" y="272194"/>
          <a:ext cx="377190" cy="377190"/>
        </a:xfrm>
        <a:prstGeom prst="gear9">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 exe</a:t>
          </a:r>
          <a:endParaRPr lang="en-US" sz="900" kern="1200" dirty="0"/>
        </a:p>
      </dsp:txBody>
      <dsp:txXfrm>
        <a:off x="171449" y="272194"/>
        <a:ext cx="377190" cy="377190"/>
      </dsp:txXfrm>
    </dsp:sp>
    <dsp:sp modelId="{8A623E76-B080-41ED-9007-16C36080A552}">
      <dsp:nvSpPr>
        <dsp:cNvPr id="0" name=""/>
        <dsp:cNvSpPr/>
      </dsp:nvSpPr>
      <dsp:spPr>
        <a:xfrm>
          <a:off x="144186" y="230733"/>
          <a:ext cx="463943" cy="463943"/>
        </a:xfrm>
        <a:prstGeom prst="circularArrow">
          <a:avLst>
            <a:gd name="adj1" fmla="val 4878"/>
            <a:gd name="adj2" fmla="val 312630"/>
            <a:gd name="adj3" fmla="val 2523610"/>
            <a:gd name="adj4" fmla="val 16473002"/>
            <a:gd name="adj5" fmla="val 5691"/>
          </a:avLst>
        </a:prstGeom>
        <a:solidFill>
          <a:schemeClr val="dk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B644CA4-2964-4573-A37B-9D5814C8DA11}">
      <dsp:nvSpPr>
        <dsp:cNvPr id="0" name=""/>
        <dsp:cNvSpPr/>
      </dsp:nvSpPr>
      <dsp:spPr>
        <a:xfrm>
          <a:off x="171449" y="272194"/>
          <a:ext cx="377190" cy="377190"/>
        </a:xfrm>
        <a:prstGeom prst="gear9">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 exe</a:t>
          </a:r>
          <a:endParaRPr lang="en-US" sz="900" kern="1200" dirty="0"/>
        </a:p>
      </dsp:txBody>
      <dsp:txXfrm>
        <a:off x="171449" y="272194"/>
        <a:ext cx="377190" cy="377190"/>
      </dsp:txXfrm>
    </dsp:sp>
    <dsp:sp modelId="{8A623E76-B080-41ED-9007-16C36080A552}">
      <dsp:nvSpPr>
        <dsp:cNvPr id="0" name=""/>
        <dsp:cNvSpPr/>
      </dsp:nvSpPr>
      <dsp:spPr>
        <a:xfrm>
          <a:off x="144186" y="230733"/>
          <a:ext cx="463943" cy="463943"/>
        </a:xfrm>
        <a:prstGeom prst="circularArrow">
          <a:avLst>
            <a:gd name="adj1" fmla="val 4878"/>
            <a:gd name="adj2" fmla="val 312630"/>
            <a:gd name="adj3" fmla="val 2523610"/>
            <a:gd name="adj4" fmla="val 16473002"/>
            <a:gd name="adj5" fmla="val 5691"/>
          </a:avLst>
        </a:prstGeom>
        <a:solidFill>
          <a:schemeClr val="dk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80A448B-04B6-4AB9-A87F-06D866A82CF3}">
      <dsp:nvSpPr>
        <dsp:cNvPr id="0" name=""/>
        <dsp:cNvSpPr/>
      </dsp:nvSpPr>
      <dsp:spPr>
        <a:xfrm>
          <a:off x="4297679" y="2125980"/>
          <a:ext cx="2598419" cy="2598419"/>
        </a:xfrm>
        <a:prstGeom prst="gear9">
          <a:avLst/>
        </a:prstGeom>
        <a:solidFill>
          <a:srgbClr val="00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err="1" smtClean="0"/>
            <a:t>Multicore</a:t>
          </a:r>
          <a:endParaRPr lang="en-US" sz="2800" b="1" kern="1200" dirty="0"/>
        </a:p>
      </dsp:txBody>
      <dsp:txXfrm>
        <a:off x="4297679" y="2125980"/>
        <a:ext cx="2598419" cy="2598419"/>
      </dsp:txXfrm>
    </dsp:sp>
    <dsp:sp modelId="{BFB9B2A6-91D8-417B-B20C-473001B14CB5}">
      <dsp:nvSpPr>
        <dsp:cNvPr id="0" name=""/>
        <dsp:cNvSpPr/>
      </dsp:nvSpPr>
      <dsp:spPr>
        <a:xfrm>
          <a:off x="2785872" y="1511808"/>
          <a:ext cx="1889759" cy="1889759"/>
        </a:xfrm>
        <a:prstGeom prst="gear6">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t>Clouds</a:t>
          </a:r>
          <a:endParaRPr lang="en-US" sz="2400" b="1" kern="1200" dirty="0"/>
        </a:p>
      </dsp:txBody>
      <dsp:txXfrm>
        <a:off x="2785872" y="1511808"/>
        <a:ext cx="1889759" cy="1889759"/>
      </dsp:txXfrm>
    </dsp:sp>
    <dsp:sp modelId="{7F9CA8C2-A4B7-4111-B2CA-F08845199D8E}">
      <dsp:nvSpPr>
        <dsp:cNvPr id="0" name=""/>
        <dsp:cNvSpPr/>
      </dsp:nvSpPr>
      <dsp:spPr>
        <a:xfrm rot="20700000">
          <a:off x="3844330" y="208066"/>
          <a:ext cx="1851579" cy="1851579"/>
        </a:xfrm>
        <a:prstGeom prst="gear6">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lang="en-US" sz="1200" b="1" kern="1200" dirty="0"/>
        </a:p>
      </dsp:txBody>
      <dsp:txXfrm>
        <a:off x="4250436" y="614172"/>
        <a:ext cx="1039367" cy="1039367"/>
      </dsp:txXfrm>
    </dsp:sp>
    <dsp:sp modelId="{D060117E-BFAA-4207-BBC0-68339EC51B23}">
      <dsp:nvSpPr>
        <dsp:cNvPr id="0" name=""/>
        <dsp:cNvSpPr/>
      </dsp:nvSpPr>
      <dsp:spPr>
        <a:xfrm>
          <a:off x="4103739" y="1730542"/>
          <a:ext cx="3325977" cy="3325977"/>
        </a:xfrm>
        <a:prstGeom prst="circularArrow">
          <a:avLst>
            <a:gd name="adj1" fmla="val 4687"/>
            <a:gd name="adj2" fmla="val 299029"/>
            <a:gd name="adj3" fmla="val 2527521"/>
            <a:gd name="adj4" fmla="val 15837027"/>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0316A42-6256-4E99-90ED-F6A8EB219B35}">
      <dsp:nvSpPr>
        <dsp:cNvPr id="0" name=""/>
        <dsp:cNvSpPr/>
      </dsp:nvSpPr>
      <dsp:spPr>
        <a:xfrm>
          <a:off x="2451199" y="1091400"/>
          <a:ext cx="2416530" cy="2416530"/>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C8166D9-87DB-40F4-8941-16AE68DF2AB7}">
      <dsp:nvSpPr>
        <dsp:cNvPr id="0" name=""/>
        <dsp:cNvSpPr/>
      </dsp:nvSpPr>
      <dsp:spPr>
        <a:xfrm>
          <a:off x="3416041" y="-199773"/>
          <a:ext cx="2605506" cy="2605506"/>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0.36735</cdr:x>
      <cdr:y>0.2439</cdr:y>
    </cdr:from>
    <cdr:to>
      <cdr:x>0.57143</cdr:x>
      <cdr:y>0.32192</cdr:y>
    </cdr:to>
    <cdr:sp macro="" textlink="">
      <cdr:nvSpPr>
        <cdr:cNvPr id="2" name="TextBox 1"/>
        <cdr:cNvSpPr txBox="1"/>
      </cdr:nvSpPr>
      <cdr:spPr>
        <a:xfrm xmlns:a="http://schemas.openxmlformats.org/drawingml/2006/main">
          <a:off x="1371600" y="762000"/>
          <a:ext cx="762000" cy="2437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b="1" dirty="0" smtClean="0">
              <a:solidFill>
                <a:schemeClr val="tx1"/>
              </a:solidFill>
            </a:rPr>
            <a:t>Hadoop</a:t>
          </a:r>
          <a:endParaRPr lang="en-US" sz="1200" b="1" dirty="0">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2C4FAC-5D83-482A-9809-B34FBC9884EF}" type="datetimeFigureOut">
              <a:rPr lang="en-US" smtClean="0"/>
              <a:pPr/>
              <a:t>5/16/2010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D4677B-C5CE-4183-A13D-EB29CCD2130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SALSA is </a:t>
            </a:r>
          </a:p>
          <a:p>
            <a:r>
              <a:rPr lang="en-US" dirty="0" smtClean="0"/>
              <a:t>Service Aggregated Linked Sequential Activities</a:t>
            </a:r>
          </a:p>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662CCD20-670A-4CCE-8CAE-D16DFABAC07D}"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lnSpc>
                <a:spcPct val="140000"/>
              </a:lnSpc>
            </a:pPr>
            <a:r>
              <a:rPr lang="en-US" sz="1600" dirty="0" smtClean="0"/>
              <a:t>To create his favorite mix fruit juice he can use a </a:t>
            </a:r>
            <a:r>
              <a:rPr lang="en-US" sz="1600" i="1" dirty="0" smtClean="0">
                <a:solidFill>
                  <a:srgbClr val="0070C0"/>
                </a:solidFill>
              </a:rPr>
              <a:t>combiner</a:t>
            </a:r>
            <a:r>
              <a:rPr lang="en-US" sz="1600" dirty="0" smtClean="0"/>
              <a:t> after the reducers</a:t>
            </a:r>
          </a:p>
          <a:p>
            <a:pPr lvl="1">
              <a:lnSpc>
                <a:spcPct val="120000"/>
              </a:lnSpc>
              <a:spcBef>
                <a:spcPts val="1200"/>
              </a:spcBef>
            </a:pPr>
            <a:r>
              <a:rPr lang="en-US" sz="1600" dirty="0" smtClean="0"/>
              <a:t>If several &lt;key, value-list&gt; fall into the same group (based on the grouping/hashing algorithm) then use the blender (reducer) separately on each of them</a:t>
            </a:r>
          </a:p>
          <a:p>
            <a:pPr lvl="1">
              <a:lnSpc>
                <a:spcPct val="120000"/>
              </a:lnSpc>
              <a:spcBef>
                <a:spcPts val="1200"/>
              </a:spcBef>
            </a:pPr>
            <a:r>
              <a:rPr lang="en-US" sz="1600" dirty="0" smtClean="0"/>
              <a:t>The knife (</a:t>
            </a:r>
            <a:r>
              <a:rPr lang="en-US" sz="1600" dirty="0" err="1" smtClean="0"/>
              <a:t>mapper</a:t>
            </a:r>
            <a:r>
              <a:rPr lang="en-US" sz="1600" dirty="0" smtClean="0"/>
              <a:t>) and blender (reducer) should not contain residue after use – </a:t>
            </a:r>
            <a:r>
              <a:rPr lang="en-US" sz="1600" i="1" dirty="0" smtClean="0">
                <a:solidFill>
                  <a:srgbClr val="0070C0"/>
                </a:solidFill>
              </a:rPr>
              <a:t>Side Effect Free</a:t>
            </a:r>
          </a:p>
          <a:p>
            <a:pPr lvl="1">
              <a:lnSpc>
                <a:spcPct val="150000"/>
              </a:lnSpc>
              <a:spcBef>
                <a:spcPts val="1200"/>
              </a:spcBef>
            </a:pPr>
            <a:r>
              <a:rPr lang="en-US" sz="1600" dirty="0" smtClean="0"/>
              <a:t>In general reducer should be </a:t>
            </a:r>
            <a:r>
              <a:rPr lang="en-US" sz="1600" i="1" dirty="0" smtClean="0">
                <a:solidFill>
                  <a:srgbClr val="0070C0"/>
                </a:solidFill>
              </a:rPr>
              <a:t>associative </a:t>
            </a:r>
            <a:r>
              <a:rPr lang="en-US" sz="1600" dirty="0" smtClean="0"/>
              <a:t>and </a:t>
            </a:r>
            <a:r>
              <a:rPr lang="en-US" sz="1600" i="1" dirty="0" smtClean="0">
                <a:solidFill>
                  <a:srgbClr val="0070C0"/>
                </a:solidFill>
              </a:rPr>
              <a:t>commutative</a:t>
            </a:r>
          </a:p>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4EC547-398A-4BEA-B97B-98F7CF26DFDE}"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simple</a:t>
            </a:r>
            <a:r>
              <a:rPr lang="en-US" baseline="0" dirty="0" smtClean="0"/>
              <a:t> MapReduce model and </a:t>
            </a:r>
            <a:r>
              <a:rPr lang="en-US" dirty="0" smtClean="0"/>
              <a:t>Performance depends on disk access speeds</a:t>
            </a:r>
          </a:p>
          <a:p>
            <a:r>
              <a:rPr lang="en-US" dirty="0" err="1" smtClean="0"/>
              <a:t>Hadoop</a:t>
            </a:r>
            <a:r>
              <a:rPr lang="en-US" dirty="0" smtClean="0"/>
              <a:t> implementation uses a shared parallel file system (</a:t>
            </a:r>
            <a:r>
              <a:rPr lang="en-US" dirty="0" err="1" smtClean="0"/>
              <a:t>Lustre</a:t>
            </a:r>
            <a:r>
              <a:rPr lang="en-US" dirty="0" smtClean="0"/>
              <a:t>)</a:t>
            </a:r>
          </a:p>
          <a:p>
            <a:pPr lvl="1"/>
            <a:r>
              <a:rPr lang="en-US" dirty="0" smtClean="0"/>
              <a:t>ROOT scripts cannot access data from HDFS</a:t>
            </a:r>
          </a:p>
          <a:p>
            <a:pPr lvl="1"/>
            <a:r>
              <a:rPr lang="en-US" dirty="0" smtClean="0"/>
              <a:t>On demand data movement has significant overhead</a:t>
            </a:r>
          </a:p>
          <a:p>
            <a:r>
              <a:rPr lang="en-US" dirty="0" smtClean="0"/>
              <a:t>Dryad and Twister both store data in local disks and have better performance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Data analysis requires ROOT framework (ROOT Interpreted Scripts)</a:t>
            </a:r>
          </a:p>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4EC547-398A-4BEA-B97B-98F7CF26DFDE}"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Arial" pitchFamily="34" charset="0"/>
              <a:buChar char="•"/>
            </a:pPr>
            <a:r>
              <a:rPr lang="en-US" dirty="0" smtClean="0"/>
              <a:t>describes our approach to </a:t>
            </a:r>
            <a:r>
              <a:rPr lang="en-US" dirty="0" err="1" smtClean="0"/>
              <a:t>multicore</a:t>
            </a:r>
            <a:r>
              <a:rPr lang="en-US" dirty="0" smtClean="0"/>
              <a:t> computing where we used services as modules to capture key functionalities implemented with </a:t>
            </a:r>
            <a:r>
              <a:rPr lang="en-US" dirty="0" err="1" smtClean="0"/>
              <a:t>multicore</a:t>
            </a:r>
            <a:r>
              <a:rPr lang="en-US" dirty="0" smtClean="0"/>
              <a:t> threading.  </a:t>
            </a:r>
          </a:p>
          <a:p>
            <a:pPr marL="685777" lvl="1" indent="-228600">
              <a:buFont typeface="Courier New" pitchFamily="49" charset="0"/>
              <a:buChar char="o"/>
            </a:pPr>
            <a:r>
              <a:rPr lang="en-US" dirty="0" smtClean="0"/>
              <a:t>This will be expanded as a proposed approach to parallel computing where one produces libraries of parallelized components and combines them with a generalized service integration (workflow) model</a:t>
            </a:r>
          </a:p>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Emerging technologies we cannot draw too much conclusion yet but all look promising at the moment</a:t>
            </a:r>
          </a:p>
          <a:p>
            <a:r>
              <a:rPr lang="en-US" dirty="0" smtClean="0"/>
              <a:t>Ease of development.  Dryad</a:t>
            </a:r>
            <a:r>
              <a:rPr lang="en-US" baseline="0" dirty="0" smtClean="0"/>
              <a:t> and </a:t>
            </a:r>
            <a:r>
              <a:rPr lang="en-US" baseline="0" dirty="0" err="1" smtClean="0"/>
              <a:t>Hadoop</a:t>
            </a:r>
            <a:r>
              <a:rPr lang="en-US" baseline="0" dirty="0" smtClean="0"/>
              <a:t> &gt;&gt; EC2 and Azure</a:t>
            </a:r>
          </a:p>
          <a:p>
            <a:r>
              <a:rPr lang="en-US" baseline="0" dirty="0" smtClean="0"/>
              <a:t>Why Azure is worse than EC2 although less code lines?</a:t>
            </a:r>
          </a:p>
          <a:p>
            <a:endParaRPr lang="en-US" baseline="0" dirty="0" smtClean="0"/>
          </a:p>
          <a:p>
            <a:r>
              <a:rPr lang="en-US" baseline="0" dirty="0" smtClean="0"/>
              <a:t>Simplest model</a:t>
            </a:r>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#core x 1Ghz</a:t>
            </a:r>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Within</a:t>
            </a:r>
            <a:r>
              <a:rPr lang="en-US" baseline="0" dirty="0" smtClean="0"/>
              <a:t> past 5 year</a:t>
            </a:r>
            <a:endParaRPr lang="en-US" dirty="0" smtClean="0"/>
          </a:p>
          <a:p>
            <a:r>
              <a:rPr lang="en-US" dirty="0" smtClean="0"/>
              <a:t>Data -&gt; Hardware</a:t>
            </a:r>
            <a:r>
              <a:rPr lang="en-US" baseline="0" dirty="0" smtClean="0"/>
              <a:t> -&gt; Software -&gt; Application</a:t>
            </a:r>
            <a:endParaRPr lang="en-US" dirty="0" smtClean="0"/>
          </a:p>
          <a:p>
            <a:r>
              <a:rPr lang="en-US" dirty="0" smtClean="0"/>
              <a:t>Data coming from everywhere 24/7.</a:t>
            </a:r>
          </a:p>
          <a:p>
            <a:r>
              <a:rPr lang="en-US" dirty="0" smtClean="0"/>
              <a:t>Data are too large to fit into memory</a:t>
            </a:r>
            <a:r>
              <a:rPr lang="en-US" baseline="0" dirty="0" smtClean="0"/>
              <a:t> and take impractical time to run and get results</a:t>
            </a:r>
          </a:p>
          <a:p>
            <a:r>
              <a:rPr lang="en-US" baseline="0" dirty="0" smtClean="0"/>
              <a:t>e.g. 50K all pairs SWG (O(N2)) takes ~5 hours on 768 cores.  A sequential run takes 160 days.</a:t>
            </a:r>
            <a:endParaRPr lang="en-US" dirty="0" smtClean="0"/>
          </a:p>
          <a:p>
            <a:endParaRPr lang="en-US" dirty="0" smtClean="0"/>
          </a:p>
          <a:p>
            <a:r>
              <a:rPr lang="en-US" dirty="0" smtClean="0"/>
              <a:t>MPI </a:t>
            </a:r>
            <a:r>
              <a:rPr lang="en-US" dirty="0" err="1" smtClean="0"/>
              <a:t>OpenMP</a:t>
            </a:r>
            <a:r>
              <a:rPr lang="en-US" dirty="0" smtClean="0"/>
              <a:t> RPC RMI</a:t>
            </a:r>
            <a:r>
              <a:rPr lang="en-US" baseline="0" dirty="0" smtClean="0"/>
              <a:t>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10k data</a:t>
            </a:r>
            <a:r>
              <a:rPr lang="en-US" baseline="0" dirty="0" smtClean="0"/>
              <a:t> size</a:t>
            </a:r>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Within</a:t>
            </a:r>
            <a:r>
              <a:rPr lang="en-US" baseline="0" dirty="0" smtClean="0"/>
              <a:t> past 5 year, </a:t>
            </a:r>
            <a:r>
              <a:rPr lang="en-US" dirty="0" smtClean="0"/>
              <a:t>Data -&gt; Hardware</a:t>
            </a:r>
            <a:r>
              <a:rPr lang="en-US" baseline="0" dirty="0" smtClean="0"/>
              <a:t> -&gt; Software -&gt; Application</a:t>
            </a:r>
            <a:endParaRPr lang="en-US" dirty="0" smtClean="0"/>
          </a:p>
          <a:p>
            <a:r>
              <a:rPr lang="en-US" dirty="0" smtClean="0"/>
              <a:t>Data coming from everywhere 24/7.</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Science faces a data </a:t>
            </a:r>
            <a:r>
              <a:rPr lang="en-US" smtClean="0"/>
              <a:t>deluge.</a:t>
            </a:r>
            <a:br>
              <a:rPr lang="en-US" smtClean="0"/>
            </a:br>
            <a:r>
              <a:rPr lang="en-US" smtClean="0"/>
              <a:t>How </a:t>
            </a:r>
            <a:r>
              <a:rPr lang="en-US" dirty="0" smtClean="0"/>
              <a:t>to manage and analyze information? </a:t>
            </a:r>
          </a:p>
          <a:p>
            <a:endParaRPr lang="en-US" dirty="0" smtClean="0"/>
          </a:p>
          <a:p>
            <a:endParaRPr lang="en-US" smtClean="0"/>
          </a:p>
          <a:p>
            <a:endParaRPr lang="en-US" dirty="0" smtClean="0"/>
          </a:p>
          <a:p>
            <a:r>
              <a:rPr lang="en-US" dirty="0" smtClean="0"/>
              <a:t>Data are too large to fit into memory</a:t>
            </a:r>
            <a:r>
              <a:rPr lang="en-US" baseline="0" dirty="0" smtClean="0"/>
              <a:t> and take impractical time to run and get results</a:t>
            </a:r>
          </a:p>
          <a:p>
            <a:r>
              <a:rPr lang="en-US" baseline="0" dirty="0" smtClean="0"/>
              <a:t>e.g. 50K all pairs SWG (O(N2)) takes ~5 hours on 768 cores.  A sequential run takes 160 days.</a:t>
            </a:r>
            <a:endParaRPr lang="en-US" dirty="0" smtClean="0"/>
          </a:p>
          <a:p>
            <a:endParaRPr lang="en-US" dirty="0" smtClean="0"/>
          </a:p>
          <a:p>
            <a:r>
              <a:rPr lang="en-US" dirty="0" smtClean="0"/>
              <a:t>MPI </a:t>
            </a:r>
            <a:r>
              <a:rPr lang="en-US" dirty="0" err="1" smtClean="0"/>
              <a:t>OpenMP</a:t>
            </a:r>
            <a:r>
              <a:rPr lang="en-US" dirty="0" smtClean="0"/>
              <a:t> RPC RMI</a:t>
            </a:r>
            <a:r>
              <a:rPr lang="en-US" baseline="0" dirty="0" smtClean="0"/>
              <a:t>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10k data</a:t>
            </a:r>
            <a:r>
              <a:rPr lang="en-US" baseline="0" dirty="0" smtClean="0"/>
              <a:t> size</a:t>
            </a:r>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Overhead is independent of computation time. With the size of data go up, overall overhead is reduced.</a:t>
            </a:r>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Within</a:t>
            </a:r>
            <a:r>
              <a:rPr lang="en-US" baseline="0" dirty="0" smtClean="0"/>
              <a:t> past 5 year</a:t>
            </a:r>
            <a:endParaRPr lang="en-US" dirty="0" smtClean="0"/>
          </a:p>
          <a:p>
            <a:r>
              <a:rPr lang="en-US" dirty="0" smtClean="0"/>
              <a:t>Data -&gt; Hardware</a:t>
            </a:r>
            <a:r>
              <a:rPr lang="en-US" baseline="0" dirty="0" smtClean="0"/>
              <a:t> -&gt; Software -&gt; Application</a:t>
            </a:r>
            <a:endParaRPr lang="en-US" dirty="0" smtClean="0"/>
          </a:p>
          <a:p>
            <a:r>
              <a:rPr lang="en-US" dirty="0" smtClean="0"/>
              <a:t>Data coming from everywhere 24/7.</a:t>
            </a:r>
          </a:p>
          <a:p>
            <a:r>
              <a:rPr lang="en-US" dirty="0" smtClean="0"/>
              <a:t>Data are too large to fit into memory</a:t>
            </a:r>
            <a:r>
              <a:rPr lang="en-US" baseline="0" dirty="0" smtClean="0"/>
              <a:t> and take impractical time to run and get results</a:t>
            </a:r>
          </a:p>
          <a:p>
            <a:r>
              <a:rPr lang="en-US" baseline="0" dirty="0" smtClean="0"/>
              <a:t>e.g. 50K all pairs SWG (O(N2)) takes ~5 hours on 768 cores.  A sequential run takes 160 days.</a:t>
            </a:r>
            <a:endParaRPr lang="en-US" dirty="0" smtClean="0"/>
          </a:p>
          <a:p>
            <a:endParaRPr lang="en-US" dirty="0" smtClean="0"/>
          </a:p>
          <a:p>
            <a:r>
              <a:rPr lang="en-US" dirty="0" smtClean="0"/>
              <a:t>MPI </a:t>
            </a:r>
            <a:r>
              <a:rPr lang="en-US" dirty="0" err="1" smtClean="0"/>
              <a:t>OpenMP</a:t>
            </a:r>
            <a:r>
              <a:rPr lang="en-US" dirty="0" smtClean="0"/>
              <a:t> RPC RMI</a:t>
            </a:r>
            <a:r>
              <a:rPr lang="en-US" baseline="0" dirty="0" smtClean="0"/>
              <a:t>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MapReduce did some things very well but we needed MPI for MDS and Clustering.</a:t>
            </a:r>
          </a:p>
          <a:p>
            <a:r>
              <a:rPr lang="en-US" dirty="0" smtClean="0"/>
              <a:t>BUT we realize not all MPI – just map and reduce iterate</a:t>
            </a:r>
          </a:p>
          <a:p>
            <a:r>
              <a:rPr lang="en-US" dirty="0" smtClean="0"/>
              <a:t>Thus</a:t>
            </a:r>
            <a:r>
              <a:rPr lang="en-US" baseline="0" dirty="0" smtClean="0"/>
              <a:t> we designed Twister</a:t>
            </a:r>
          </a:p>
          <a:p>
            <a:endParaRPr lang="en-US" baseline="0" dirty="0" smtClean="0"/>
          </a:p>
          <a:p>
            <a:r>
              <a:rPr lang="en-US" baseline="0" dirty="0" smtClean="0"/>
              <a:t>Add new release</a:t>
            </a:r>
            <a:endParaRPr lang="en-US" dirty="0"/>
          </a:p>
        </p:txBody>
      </p:sp>
      <p:sp>
        <p:nvSpPr>
          <p:cNvPr id="4" name="Slide Number Placeholder 3"/>
          <p:cNvSpPr>
            <a:spLocks noGrp="1"/>
          </p:cNvSpPr>
          <p:nvPr>
            <p:ph type="sldNum" sz="quarter" idx="10"/>
          </p:nvPr>
        </p:nvSpPr>
        <p:spPr/>
        <p:txBody>
          <a:bodyPr/>
          <a:lstStyle/>
          <a:p>
            <a:fld id="{144EC547-398A-4BEA-B97B-98F7CF26DFDE}"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a:t>
            </a:r>
            <a:r>
              <a:rPr lang="en-US" baseline="0" dirty="0" smtClean="0"/>
              <a:t> a lot of data analysis algorithms are built on linear algebra, by using Twister, we can support many data analysis algorithms.</a:t>
            </a:r>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Within</a:t>
            </a:r>
            <a:r>
              <a:rPr lang="en-US" baseline="0" dirty="0" smtClean="0"/>
              <a:t> past 5 year</a:t>
            </a:r>
            <a:endParaRPr lang="en-US" dirty="0" smtClean="0"/>
          </a:p>
          <a:p>
            <a:r>
              <a:rPr lang="en-US" dirty="0" smtClean="0"/>
              <a:t>Data -&gt; Hardware</a:t>
            </a:r>
            <a:r>
              <a:rPr lang="en-US" baseline="0" dirty="0" smtClean="0"/>
              <a:t> -&gt; Software -&gt; Application</a:t>
            </a:r>
            <a:endParaRPr lang="en-US" dirty="0" smtClean="0"/>
          </a:p>
          <a:p>
            <a:r>
              <a:rPr lang="en-US" dirty="0" smtClean="0"/>
              <a:t>Data coming from everywhere 24/7.</a:t>
            </a:r>
          </a:p>
          <a:p>
            <a:r>
              <a:rPr lang="en-US" dirty="0" smtClean="0"/>
              <a:t>Data are too large to fit into memory</a:t>
            </a:r>
            <a:r>
              <a:rPr lang="en-US" baseline="0" dirty="0" smtClean="0"/>
              <a:t> and take impractical time to run and get results</a:t>
            </a:r>
          </a:p>
          <a:p>
            <a:r>
              <a:rPr lang="en-US" baseline="0" dirty="0" smtClean="0"/>
              <a:t>e.g. 50K all pairs SWG (O(N2)) takes ~5 hours on 768 cores.  A sequential run takes 160 days.</a:t>
            </a:r>
            <a:endParaRPr lang="en-US" dirty="0" smtClean="0"/>
          </a:p>
          <a:p>
            <a:endParaRPr lang="en-US" dirty="0" smtClean="0"/>
          </a:p>
          <a:p>
            <a:r>
              <a:rPr lang="en-US" dirty="0" smtClean="0"/>
              <a:t>MPI </a:t>
            </a:r>
            <a:r>
              <a:rPr lang="en-US" dirty="0" err="1" smtClean="0"/>
              <a:t>OpenMP</a:t>
            </a:r>
            <a:r>
              <a:rPr lang="en-US" dirty="0" smtClean="0"/>
              <a:t> RPC RMI</a:t>
            </a:r>
            <a:r>
              <a:rPr lang="en-US" baseline="0" dirty="0" smtClean="0"/>
              <a:t>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0188" indent="-230188">
              <a:lnSpc>
                <a:spcPct val="85000"/>
              </a:lnSpc>
              <a:spcBef>
                <a:spcPct val="15000"/>
              </a:spcBef>
              <a:buFont typeface="Wingdings" pitchFamily="2" charset="2"/>
              <a:buChar char="§"/>
            </a:pPr>
            <a:r>
              <a:rPr lang="en-US" dirty="0" smtClean="0"/>
              <a:t>Results</a:t>
            </a:r>
          </a:p>
          <a:p>
            <a:pPr lvl="1">
              <a:lnSpc>
                <a:spcPct val="85000"/>
              </a:lnSpc>
              <a:spcBef>
                <a:spcPct val="15000"/>
              </a:spcBef>
              <a:buFont typeface="Wingdings" pitchFamily="2" charset="2"/>
              <a:buChar char="§"/>
            </a:pPr>
            <a:r>
              <a:rPr lang="en-US" dirty="0" smtClean="0">
                <a:solidFill>
                  <a:srgbClr val="C00000"/>
                </a:solidFill>
              </a:rPr>
              <a:t>Microsoft CCR </a:t>
            </a:r>
            <a:r>
              <a:rPr lang="en-US" dirty="0" smtClean="0"/>
              <a:t>supports MPI, dynamic threading</a:t>
            </a:r>
          </a:p>
          <a:p>
            <a:pPr lvl="1">
              <a:lnSpc>
                <a:spcPct val="85000"/>
              </a:lnSpc>
              <a:spcBef>
                <a:spcPct val="15000"/>
              </a:spcBef>
              <a:buFont typeface="Wingdings" pitchFamily="2" charset="2"/>
              <a:buChar char="§"/>
            </a:pPr>
            <a:r>
              <a:rPr lang="en-US" dirty="0" smtClean="0">
                <a:solidFill>
                  <a:srgbClr val="C00000"/>
                </a:solidFill>
              </a:rPr>
              <a:t>Detailed performance measurements </a:t>
            </a:r>
            <a:r>
              <a:rPr lang="en-US" dirty="0" smtClean="0"/>
              <a:t>with </a:t>
            </a:r>
            <a:r>
              <a:rPr lang="en-US" dirty="0" smtClean="0">
                <a:solidFill>
                  <a:srgbClr val="ECD700"/>
                </a:solidFill>
              </a:rPr>
              <a:t> </a:t>
            </a:r>
            <a:r>
              <a:rPr lang="en-US" dirty="0" smtClean="0">
                <a:solidFill>
                  <a:srgbClr val="C00000"/>
                </a:solidFill>
              </a:rPr>
              <a:t>Speedups</a:t>
            </a:r>
            <a:r>
              <a:rPr lang="en-US" dirty="0" smtClean="0">
                <a:solidFill>
                  <a:srgbClr val="ECD700"/>
                </a:solidFill>
              </a:rPr>
              <a:t>  </a:t>
            </a:r>
            <a:r>
              <a:rPr lang="en-US" dirty="0" smtClean="0"/>
              <a:t>of 7.5 or above on 8-core systems for “large problems” using deterministic annealed (avoid local minima) algorithms for </a:t>
            </a:r>
            <a:r>
              <a:rPr lang="en-US" dirty="0" smtClean="0">
                <a:solidFill>
                  <a:srgbClr val="C00000"/>
                </a:solidFill>
              </a:rPr>
              <a:t>clustering, Gaussian Mixtures, GTM </a:t>
            </a:r>
            <a:r>
              <a:rPr lang="en-US" dirty="0" smtClean="0"/>
              <a:t>(dimensional reduction) etc.</a:t>
            </a:r>
          </a:p>
        </p:txBody>
      </p:sp>
      <p:sp>
        <p:nvSpPr>
          <p:cNvPr id="4" name="Slide Number Placeholder 3"/>
          <p:cNvSpPr>
            <a:spLocks noGrp="1"/>
          </p:cNvSpPr>
          <p:nvPr>
            <p:ph type="sldNum" sz="quarter" idx="10"/>
          </p:nvPr>
        </p:nvSpPr>
        <p:spPr/>
        <p:txBody>
          <a:bodyPr/>
          <a:lstStyle/>
          <a:p>
            <a:fld id="{33D4677B-C5CE-4183-A13D-EB29CCD21300}"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With David Wild</a:t>
            </a:r>
          </a:p>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MDS implemented</a:t>
            </a:r>
            <a:r>
              <a:rPr lang="en-US" baseline="0" dirty="0" smtClean="0"/>
              <a:t> in C#;  GTM in R and C/C++</a:t>
            </a:r>
            <a:endParaRPr lang="en-US" dirty="0"/>
          </a:p>
        </p:txBody>
      </p:sp>
      <p:sp>
        <p:nvSpPr>
          <p:cNvPr id="4" name="Slide Number Placeholder 3"/>
          <p:cNvSpPr>
            <a:spLocks noGrp="1"/>
          </p:cNvSpPr>
          <p:nvPr>
            <p:ph type="sldNum" sz="quarter" idx="10"/>
          </p:nvPr>
        </p:nvSpPr>
        <p:spPr/>
        <p:txBody>
          <a:bodyPr/>
          <a:lstStyle/>
          <a:p>
            <a:fld id="{144EC547-398A-4BEA-B97B-98F7CF26DFDE}"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Jim Gray’s talk to the Computer Science and Telecommunications Board</a:t>
            </a:r>
            <a:r>
              <a:rPr lang="en-US" baseline="0" dirty="0" smtClean="0"/>
              <a:t> in 2007</a:t>
            </a:r>
          </a:p>
          <a:p>
            <a:r>
              <a:rPr lang="en-US" baseline="0" dirty="0" smtClean="0"/>
              <a:t>His vision of the fourth paradigm of scientific research is to focus on Data-intensive Systems and Scientific communications</a:t>
            </a:r>
          </a:p>
          <a:p>
            <a:endParaRPr lang="en-US" baseline="0" dirty="0" smtClean="0"/>
          </a:p>
          <a:p>
            <a:r>
              <a:rPr lang="en-US" baseline="0" dirty="0" smtClean="0"/>
              <a:t>New scientific research is highlighted by “data science”</a:t>
            </a:r>
            <a:endParaRPr lang="en-US" dirty="0" smtClean="0"/>
          </a:p>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4EC547-398A-4BEA-B97B-98F7CF26DFDE}"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4D0B9E-36BE-4E91-8A4D-9782CF2C2059}"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12.5K</a:t>
            </a:r>
            <a:r>
              <a:rPr lang="en-US" baseline="0" dirty="0" smtClean="0"/>
              <a:t> </a:t>
            </a:r>
            <a:r>
              <a:rPr lang="en-US" dirty="0" smtClean="0"/>
              <a:t>25K 50K</a:t>
            </a:r>
            <a:r>
              <a:rPr lang="en-US" baseline="0" dirty="0" smtClean="0"/>
              <a:t> 100K Run on 16 nodes of Tempest </a:t>
            </a:r>
            <a:endParaRPr lang="en-US" dirty="0" smtClean="0"/>
          </a:p>
          <a:p>
            <a:r>
              <a:rPr lang="en-US" baseline="0" dirty="0" smtClean="0"/>
              <a:t>Note that we gain performance of over a factor of 100 for this data size. It would be more for larger data set.</a:t>
            </a:r>
          </a:p>
          <a:p>
            <a:endParaRPr lang="en-US" baseline="0" dirty="0" smtClean="0"/>
          </a:p>
        </p:txBody>
      </p:sp>
      <p:sp>
        <p:nvSpPr>
          <p:cNvPr id="4" name="Slide Number Placeholder 3"/>
          <p:cNvSpPr>
            <a:spLocks noGrp="1"/>
          </p:cNvSpPr>
          <p:nvPr>
            <p:ph type="sldNum" sz="quarter" idx="10"/>
          </p:nvPr>
        </p:nvSpPr>
        <p:spPr/>
        <p:txBody>
          <a:bodyPr/>
          <a:lstStyle/>
          <a:p>
            <a:fld id="{F74D0B9E-36BE-4E91-8A4D-9782CF2C2059}"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Jim Gray’s talk to the Computer Science and Telecommunications Board</a:t>
            </a:r>
            <a:r>
              <a:rPr lang="en-US" baseline="0" dirty="0" smtClean="0"/>
              <a:t> in 2007</a:t>
            </a:r>
          </a:p>
          <a:p>
            <a:r>
              <a:rPr lang="en-US" baseline="0" dirty="0" smtClean="0"/>
              <a:t>His vision of the fourth paradigm of scientific research.  Focus on Data-intensive Systems and Scientific communications</a:t>
            </a:r>
          </a:p>
          <a:p>
            <a:endParaRPr lang="en-US" baseline="0" dirty="0" smtClean="0"/>
          </a:p>
          <a:p>
            <a:r>
              <a:rPr lang="en-US" baseline="0" dirty="0" smtClean="0"/>
              <a:t>New scientific research is highlighted by “data science”</a:t>
            </a:r>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640080" rtl="0" eaLnBrk="1" fontAlgn="auto" latinLnBrk="0" hangingPunct="1">
              <a:lnSpc>
                <a:spcPct val="100000"/>
              </a:lnSpc>
              <a:spcBef>
                <a:spcPts val="0"/>
              </a:spcBef>
              <a:spcAft>
                <a:spcPts val="0"/>
              </a:spcAft>
              <a:buClrTx/>
              <a:buSzTx/>
              <a:buFontTx/>
              <a:buNone/>
              <a:tabLst/>
              <a:defRPr/>
            </a:pPr>
            <a:endParaRPr lang="en-US" dirty="0" smtClean="0">
              <a:solidFill>
                <a:schemeClr val="bg1"/>
              </a:solidFill>
            </a:endParaRPr>
          </a:p>
          <a:p>
            <a:endParaRPr lang="en-US" dirty="0"/>
          </a:p>
        </p:txBody>
      </p:sp>
      <p:sp>
        <p:nvSpPr>
          <p:cNvPr id="4" name="Slide Number Placeholder 3"/>
          <p:cNvSpPr>
            <a:spLocks noGrp="1"/>
          </p:cNvSpPr>
          <p:nvPr>
            <p:ph type="sldNum" sz="quarter" idx="10"/>
          </p:nvPr>
        </p:nvSpPr>
        <p:spPr/>
        <p:txBody>
          <a:bodyPr/>
          <a:lstStyle/>
          <a:p>
            <a:fld id="{144EC547-398A-4BEA-B97B-98F7CF26DFDE}"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solidFill>
                  <a:prstClr val="black"/>
                </a:solidFill>
              </a:rPr>
              <a:pPr/>
              <a:t>49</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Within</a:t>
            </a:r>
            <a:r>
              <a:rPr lang="en-US" baseline="0" dirty="0" smtClean="0"/>
              <a:t> past 5 year</a:t>
            </a:r>
            <a:endParaRPr lang="en-US" dirty="0" smtClean="0"/>
          </a:p>
          <a:p>
            <a:r>
              <a:rPr lang="en-US" dirty="0" smtClean="0"/>
              <a:t>Data -&gt; Hardware</a:t>
            </a:r>
            <a:r>
              <a:rPr lang="en-US" baseline="0" dirty="0" smtClean="0"/>
              <a:t> -&gt; Software -&gt; Application</a:t>
            </a:r>
            <a:endParaRPr lang="en-US" dirty="0" smtClean="0"/>
          </a:p>
          <a:p>
            <a:r>
              <a:rPr lang="en-US" dirty="0" smtClean="0"/>
              <a:t>Data coming from everywhere 24/7.</a:t>
            </a:r>
          </a:p>
          <a:p>
            <a:r>
              <a:rPr lang="en-US" dirty="0" smtClean="0"/>
              <a:t>Data are too large to fit into memory</a:t>
            </a:r>
            <a:r>
              <a:rPr lang="en-US" baseline="0" dirty="0" smtClean="0"/>
              <a:t> and take impractical time to run and get results</a:t>
            </a:r>
          </a:p>
          <a:p>
            <a:r>
              <a:rPr lang="en-US" baseline="0" dirty="0" smtClean="0"/>
              <a:t>e.g. 50K all pairs SWG (O(N2)) takes ~5 hours on 768 cores.  A sequential run takes 160 days.</a:t>
            </a:r>
            <a:endParaRPr lang="en-US" dirty="0" smtClean="0"/>
          </a:p>
          <a:p>
            <a:endParaRPr lang="en-US" dirty="0" smtClean="0"/>
          </a:p>
          <a:p>
            <a:r>
              <a:rPr lang="en-US" dirty="0" smtClean="0"/>
              <a:t>MPI </a:t>
            </a:r>
            <a:r>
              <a:rPr lang="en-US" dirty="0" err="1" smtClean="0"/>
              <a:t>OpenMP</a:t>
            </a:r>
            <a:r>
              <a:rPr lang="en-US" dirty="0" smtClean="0"/>
              <a:t> RPC RMI</a:t>
            </a:r>
            <a:r>
              <a:rPr lang="en-US" baseline="0" dirty="0" smtClean="0"/>
              <a:t>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FE2EF6-2C29-45ED-84E7-564F5EB11090}" type="slidenum">
              <a:rPr lang="en-US" smtClean="0"/>
              <a:pPr/>
              <a:t>51</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glimpse of the future and motivation</a:t>
            </a:r>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Within</a:t>
            </a:r>
            <a:r>
              <a:rPr lang="en-US" baseline="0" dirty="0" smtClean="0"/>
              <a:t> past 5 year</a:t>
            </a:r>
            <a:endParaRPr lang="en-US" dirty="0" smtClean="0"/>
          </a:p>
          <a:p>
            <a:r>
              <a:rPr lang="en-US" dirty="0" smtClean="0"/>
              <a:t>Data -&gt; Hardware</a:t>
            </a:r>
            <a:r>
              <a:rPr lang="en-US" baseline="0" dirty="0" smtClean="0"/>
              <a:t> -&gt; Software -&gt; Application</a:t>
            </a:r>
            <a:endParaRPr lang="en-US" dirty="0" smtClean="0"/>
          </a:p>
          <a:p>
            <a:r>
              <a:rPr lang="en-US" dirty="0" smtClean="0"/>
              <a:t>Data coming from everywhere 24/7.</a:t>
            </a:r>
          </a:p>
          <a:p>
            <a:r>
              <a:rPr lang="en-US" dirty="0" smtClean="0"/>
              <a:t>Data are too large to fit into memory</a:t>
            </a:r>
            <a:r>
              <a:rPr lang="en-US" baseline="0" dirty="0" smtClean="0"/>
              <a:t> and take impractical time to run and get results</a:t>
            </a:r>
          </a:p>
          <a:p>
            <a:r>
              <a:rPr lang="en-US" baseline="0" dirty="0" smtClean="0"/>
              <a:t>e.g. 50K all pairs SWG (O(N2)) takes ~5 hours on 768 cores.  A sequential run takes 160 days.</a:t>
            </a:r>
            <a:endParaRPr lang="en-US" dirty="0" smtClean="0"/>
          </a:p>
          <a:p>
            <a:endParaRPr lang="en-US" dirty="0" smtClean="0"/>
          </a:p>
          <a:p>
            <a:r>
              <a:rPr lang="en-US" dirty="0" smtClean="0"/>
              <a:t>MPI </a:t>
            </a:r>
            <a:r>
              <a:rPr lang="en-US" dirty="0" err="1" smtClean="0"/>
              <a:t>OpenMP</a:t>
            </a:r>
            <a:r>
              <a:rPr lang="en-US" dirty="0" smtClean="0"/>
              <a:t> RPC RMI</a:t>
            </a:r>
            <a:r>
              <a:rPr lang="en-US" baseline="0" dirty="0" smtClean="0"/>
              <a:t>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4050" name="Rectangle 2"/>
          <p:cNvSpPr>
            <a:spLocks noGrp="1" noRot="1" noChangeAspect="1" noChangeArrowheads="1" noTextEdit="1"/>
          </p:cNvSpPr>
          <p:nvPr>
            <p:ph type="sldImg"/>
          </p:nvPr>
        </p:nvSpPr>
        <p:spPr>
          <a:ln/>
        </p:spPr>
      </p:sp>
      <p:sp>
        <p:nvSpPr>
          <p:cNvPr id="115405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6098" name="Rectangle 2"/>
          <p:cNvSpPr>
            <a:spLocks noGrp="1" noRot="1" noChangeAspect="1" noChangeArrowheads="1" noTextEdit="1"/>
          </p:cNvSpPr>
          <p:nvPr>
            <p:ph type="sldImg"/>
          </p:nvPr>
        </p:nvSpPr>
        <p:spPr>
          <a:xfrm>
            <a:off x="1146175" y="687388"/>
            <a:ext cx="4565650" cy="3425825"/>
          </a:xfrm>
          <a:ln/>
        </p:spPr>
      </p:sp>
      <p:sp>
        <p:nvSpPr>
          <p:cNvPr id="1156099" name="Rectangle 3"/>
          <p:cNvSpPr>
            <a:spLocks noGrp="1" noChangeArrowheads="1"/>
          </p:cNvSpPr>
          <p:nvPr>
            <p:ph type="body" idx="1"/>
          </p:nvPr>
        </p:nvSpPr>
        <p:spPr>
          <a:xfrm>
            <a:off x="914400" y="4341722"/>
            <a:ext cx="5029200" cy="4114640"/>
          </a:xfrm>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If people need to understand the information, first computer program needs to “understand” the volume information</a:t>
            </a:r>
            <a:endParaRPr lang="en-US" dirty="0" smtClean="0"/>
          </a:p>
          <a:p>
            <a:endParaRPr lang="en-US" dirty="0" smtClean="0"/>
          </a:p>
          <a:p>
            <a:endParaRPr lang="en-US" baseline="0" dirty="0" smtClean="0"/>
          </a:p>
          <a:p>
            <a:endParaRPr lang="en-US" baseline="0" dirty="0" smtClean="0"/>
          </a:p>
          <a:p>
            <a:endParaRPr lang="en-US" baseline="0" dirty="0" smtClean="0"/>
          </a:p>
          <a:p>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754" name="Rectangle 2"/>
          <p:cNvSpPr>
            <a:spLocks noGrp="1" noRot="1" noChangeAspect="1" noChangeArrowheads="1" noTextEdit="1"/>
          </p:cNvSpPr>
          <p:nvPr>
            <p:ph type="sldImg"/>
          </p:nvPr>
        </p:nvSpPr>
        <p:spPr>
          <a:ln/>
        </p:spPr>
      </p:sp>
      <p:sp>
        <p:nvSpPr>
          <p:cNvPr id="84275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lgn="r" rtl="0" fontAlgn="base">
              <a:spcBef>
                <a:spcPct val="0"/>
              </a:spcBef>
              <a:spcAft>
                <a:spcPct val="0"/>
              </a:spcAft>
              <a:defRPr/>
            </a:pPr>
            <a:fld id="{370173B2-124D-4BC8-AF9F-167E85A21D5D}" type="slidenum">
              <a:rPr lang="en-US" sz="1200" b="1" kern="1200">
                <a:solidFill>
                  <a:prstClr val="black"/>
                </a:solidFill>
                <a:latin typeface="Times New Roman" pitchFamily="18" charset="0"/>
                <a:ea typeface="+mn-ea"/>
                <a:cs typeface="+mn-cs"/>
              </a:rPr>
              <a:pPr algn="r" rtl="0" fontAlgn="base">
                <a:spcBef>
                  <a:spcPct val="0"/>
                </a:spcBef>
                <a:spcAft>
                  <a:spcPct val="0"/>
                </a:spcAft>
                <a:defRPr/>
              </a:pPr>
              <a:t>62</a:t>
            </a:fld>
            <a:endParaRPr lang="en-US" sz="1200" b="1" kern="1200">
              <a:solidFill>
                <a:prstClr val="black"/>
              </a:solidFill>
              <a:latin typeface="Times New Roman" pitchFamily="18" charset="0"/>
              <a:ea typeface="+mn-ea"/>
              <a:cs typeface="+mn-cs"/>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Blue and Red </a:t>
            </a:r>
            <a:r>
              <a:rPr lang="en-US" dirty="0" err="1" smtClean="0"/>
              <a:t>baloon</a:t>
            </a:r>
            <a:r>
              <a:rPr lang="en-US" baseline="0" dirty="0" smtClean="0"/>
              <a:t> shows different resolutions.</a:t>
            </a:r>
          </a:p>
          <a:p>
            <a:r>
              <a:rPr lang="en-US" baseline="0" dirty="0" smtClean="0"/>
              <a:t/>
            </a:r>
            <a:br>
              <a:rPr lang="en-US" baseline="0" dirty="0" smtClean="0"/>
            </a:br>
            <a:r>
              <a:rPr lang="en-US" baseline="0" dirty="0" smtClean="0"/>
              <a:t>Notice that the Coarse resolution (in red) doesn’t show Purdue.</a:t>
            </a:r>
          </a:p>
          <a:p>
            <a:endParaRPr lang="en-US" baseline="0" dirty="0" smtClean="0"/>
          </a:p>
          <a:p>
            <a:r>
              <a:rPr lang="en-US" baseline="0" dirty="0" smtClean="0"/>
              <a:t>Census data are provided by Polis Center at IUPUI with GIS work as main area</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C674EB6-0896-4120-A35A-64B18633A36F}" type="slidenum">
              <a:rPr lang="en-US" smtClean="0"/>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As SALSA project is partially funded by Microsoft Research, w</a:t>
            </a:r>
            <a:r>
              <a:rPr lang="en-US" dirty="0" smtClean="0"/>
              <a:t>e produced the evaluation of Dryad for Microsoft</a:t>
            </a:r>
            <a:r>
              <a:rPr lang="en-US" baseline="0" dirty="0" smtClean="0"/>
              <a:t> as a report so study it’s applicability for support of large scale scientific applications. These are highlights of some of our conclusions.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dirty="0" smtClean="0"/>
              <a:t>Partitioning Strategies</a:t>
            </a:r>
          </a:p>
          <a:p>
            <a:pPr lvl="1"/>
            <a:r>
              <a:rPr lang="en-US" dirty="0" smtClean="0"/>
              <a:t>Hash-Partitioning, Range Partitioning, Round-Robin Partitioning</a:t>
            </a:r>
          </a:p>
          <a:p>
            <a:r>
              <a:rPr lang="en-US" dirty="0" smtClean="0"/>
              <a:t>Operations</a:t>
            </a:r>
          </a:p>
          <a:p>
            <a:pPr lvl="1"/>
            <a:r>
              <a:rPr lang="en-US" dirty="0" smtClean="0"/>
              <a:t>Apply</a:t>
            </a:r>
          </a:p>
          <a:p>
            <a:pPr lvl="2"/>
            <a:r>
              <a:rPr lang="en-US" dirty="0" smtClean="0"/>
              <a:t>Performance Penalty</a:t>
            </a:r>
          </a:p>
          <a:p>
            <a:pPr lvl="2"/>
            <a:r>
              <a:rPr lang="en-US" dirty="0" smtClean="0"/>
              <a:t>Annotations</a:t>
            </a:r>
          </a:p>
          <a:p>
            <a:pPr lvl="1"/>
            <a:r>
              <a:rPr lang="en-US" dirty="0" smtClean="0"/>
              <a:t>Fork</a:t>
            </a:r>
          </a:p>
          <a:p>
            <a:r>
              <a:rPr lang="en-US" dirty="0" smtClean="0"/>
              <a:t>Annotations</a:t>
            </a:r>
          </a:p>
          <a:p>
            <a:pPr lvl="1"/>
            <a:r>
              <a:rPr lang="en-US" dirty="0" smtClean="0"/>
              <a:t>Semantic Preserving Optimization Hints</a:t>
            </a:r>
          </a:p>
          <a:p>
            <a:pPr lvl="1"/>
            <a:r>
              <a:rPr lang="en-US" dirty="0" smtClean="0"/>
              <a:t>Correctness is Not Enforced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144EC547-398A-4BEA-B97B-98F7CF26DFDE}" type="slidenum">
              <a:rPr lang="en-US" smtClean="0"/>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Twister is an example of MapReduce++ -- supports MapReduce model with iteration (data stays in memory and communication via streams not files)</a:t>
            </a:r>
          </a:p>
          <a:p>
            <a:r>
              <a:rPr lang="en-US" dirty="0" smtClean="0"/>
              <a:t>Synchronous and loosely Synchronous classes are classic simulations – Particle dynamics and solve Partial Differential Equations</a:t>
            </a:r>
          </a:p>
          <a:p>
            <a:r>
              <a:rPr lang="en-US" dirty="0" smtClean="0"/>
              <a:t>Asynchronous class is uncommon in Science</a:t>
            </a:r>
          </a:p>
          <a:p>
            <a:endParaRPr lang="en-US" dirty="0" smtClean="0"/>
          </a:p>
          <a:p>
            <a:r>
              <a:rPr lang="en-US" dirty="0" smtClean="0"/>
              <a:t>Pleasingly Parallel </a:t>
            </a:r>
            <a:r>
              <a:rPr lang="en-US" dirty="0" err="1" smtClean="0"/>
              <a:t>Metaproblems</a:t>
            </a:r>
            <a:r>
              <a:rPr lang="en-US" dirty="0" smtClean="0"/>
              <a:t> and MapReduce++ important classes for data analysis</a:t>
            </a:r>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68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Within</a:t>
            </a:r>
            <a:r>
              <a:rPr lang="en-US" baseline="0" dirty="0" smtClean="0"/>
              <a:t> past 5 year</a:t>
            </a:r>
            <a:endParaRPr lang="en-US" dirty="0" smtClean="0"/>
          </a:p>
          <a:p>
            <a:r>
              <a:rPr lang="en-US" dirty="0" smtClean="0"/>
              <a:t>Data -&gt; Hardware</a:t>
            </a:r>
            <a:r>
              <a:rPr lang="en-US" baseline="0" dirty="0" smtClean="0"/>
              <a:t> -&gt; Software -&gt; Application</a:t>
            </a:r>
            <a:endParaRPr lang="en-US" dirty="0" smtClean="0"/>
          </a:p>
          <a:p>
            <a:r>
              <a:rPr lang="en-US" dirty="0" smtClean="0"/>
              <a:t>Data coming from everywhere 24/7.</a:t>
            </a:r>
          </a:p>
          <a:p>
            <a:r>
              <a:rPr lang="en-US" dirty="0" smtClean="0"/>
              <a:t>Data are too large to fit into memory</a:t>
            </a:r>
            <a:r>
              <a:rPr lang="en-US" baseline="0" dirty="0" smtClean="0"/>
              <a:t> and take impractical time to run and get results</a:t>
            </a:r>
          </a:p>
          <a:p>
            <a:r>
              <a:rPr lang="en-US" baseline="0" dirty="0" smtClean="0"/>
              <a:t>e.g. 50K all pairs SWG (O(N2)) takes ~5 hours on 768 cores.  A sequential run takes 160 days.</a:t>
            </a:r>
            <a:endParaRPr lang="en-US" dirty="0" smtClean="0"/>
          </a:p>
          <a:p>
            <a:endParaRPr lang="en-US" dirty="0" smtClean="0"/>
          </a:p>
          <a:p>
            <a:r>
              <a:rPr lang="en-US" dirty="0" smtClean="0"/>
              <a:t>MPI </a:t>
            </a:r>
            <a:r>
              <a:rPr lang="en-US" dirty="0" err="1" smtClean="0"/>
              <a:t>OpenMP</a:t>
            </a:r>
            <a:r>
              <a:rPr lang="en-US" dirty="0" smtClean="0"/>
              <a:t> RPC RMI</a:t>
            </a:r>
            <a:r>
              <a:rPr lang="en-US" baseline="0" dirty="0" smtClean="0"/>
              <a:t>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p:spPr>
        <p:txBody>
          <a:bodyPr/>
          <a:lstStyle/>
          <a:p>
            <a:endParaRPr lang="en-US" smtClean="0"/>
          </a:p>
        </p:txBody>
      </p:sp>
      <p:sp>
        <p:nvSpPr>
          <p:cNvPr id="144388" name="Slide Number Placeholder 3"/>
          <p:cNvSpPr>
            <a:spLocks noGrp="1"/>
          </p:cNvSpPr>
          <p:nvPr>
            <p:ph type="sldNum" sz="quarter" idx="5"/>
          </p:nvPr>
        </p:nvSpPr>
        <p:spPr>
          <a:noFill/>
        </p:spPr>
        <p:txBody>
          <a:bodyPr/>
          <a:lstStyle/>
          <a:p>
            <a:pPr algn="r" rtl="0" fontAlgn="base">
              <a:spcBef>
                <a:spcPct val="0"/>
              </a:spcBef>
              <a:spcAft>
                <a:spcPct val="0"/>
              </a:spcAft>
            </a:pPr>
            <a:fld id="{7353CC8D-5389-4B02-B9D8-2B0D253C4F54}" type="slidenum">
              <a:rPr lang="en-US" sz="1200" b="1" kern="1200">
                <a:solidFill>
                  <a:prstClr val="black"/>
                </a:solidFill>
                <a:latin typeface="Times New Roman" pitchFamily="18" charset="0"/>
                <a:ea typeface="+mn-ea"/>
                <a:cs typeface="+mn-cs"/>
              </a:rPr>
              <a:pPr algn="r" rtl="0" fontAlgn="base">
                <a:spcBef>
                  <a:spcPct val="0"/>
                </a:spcBef>
                <a:spcAft>
                  <a:spcPct val="0"/>
                </a:spcAft>
              </a:pPr>
              <a:t>9</a:t>
            </a:fld>
            <a:endParaRPr lang="en-US" sz="1200" b="1" kern="1200">
              <a:solidFill>
                <a:prstClr val="black"/>
              </a:solidFill>
              <a:latin typeface="Times New Roman" pitchFamily="18"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25"/>
          <p:cNvSpPr>
            <a:spLocks noChangeArrowheads="1"/>
          </p:cNvSpPr>
          <p:nvPr userDrawn="1"/>
        </p:nvSpPr>
        <p:spPr bwMode="auto">
          <a:xfrm>
            <a:off x="8374063" y="6491287"/>
            <a:ext cx="769937" cy="366713"/>
          </a:xfrm>
          <a:prstGeom prst="rect">
            <a:avLst/>
          </a:prstGeom>
          <a:noFill/>
          <a:ln w="9525">
            <a:noFill/>
            <a:miter lim="800000"/>
            <a:headEnd/>
            <a:tailEnd/>
          </a:ln>
        </p:spPr>
        <p:txBody>
          <a:bodyPr wrap="none" lIns="91425" tIns="45713" rIns="91425" bIns="45713">
            <a:spAutoFit/>
          </a:bodyPr>
          <a:lstStyle/>
          <a:p>
            <a:pPr fontAlgn="auto">
              <a:spcBef>
                <a:spcPts val="0"/>
              </a:spcBef>
              <a:spcAft>
                <a:spcPts val="0"/>
              </a:spcAft>
              <a:defRPr/>
            </a:pPr>
            <a:r>
              <a:rPr lang="en-US" b="1" i="1" dirty="0">
                <a:solidFill>
                  <a:srgbClr val="1851CE"/>
                </a:solidFill>
                <a:latin typeface="Calibri" pitchFamily="34" charset="0"/>
              </a:rPr>
              <a:t>S</a:t>
            </a:r>
            <a:r>
              <a:rPr lang="en-US" b="1" i="1" dirty="0">
                <a:solidFill>
                  <a:srgbClr val="E40701"/>
                </a:solidFill>
                <a:latin typeface="Calibri" pitchFamily="34" charset="0"/>
              </a:rPr>
              <a:t>A</a:t>
            </a:r>
            <a:r>
              <a:rPr lang="en-US" b="1" i="1" dirty="0">
                <a:solidFill>
                  <a:srgbClr val="EFBA00"/>
                </a:solidFill>
                <a:latin typeface="Calibri" pitchFamily="34" charset="0"/>
              </a:rPr>
              <a:t>L</a:t>
            </a:r>
            <a:r>
              <a:rPr lang="en-US" b="1" i="1" dirty="0">
                <a:solidFill>
                  <a:srgbClr val="1851CE"/>
                </a:solidFill>
                <a:latin typeface="Calibri" pitchFamily="34" charset="0"/>
              </a:rPr>
              <a:t>S</a:t>
            </a:r>
            <a:r>
              <a:rPr lang="en-US" b="1" i="1" dirty="0">
                <a:solidFill>
                  <a:srgbClr val="18A221"/>
                </a:solidFill>
                <a:latin typeface="Calibri" pitchFamily="34" charset="0"/>
              </a:rPr>
              <a:t>A</a:t>
            </a:r>
            <a:endParaRPr lang="en-US" dirty="0">
              <a:latin typeface="Corbel" pitchFamily="34" charset="0"/>
            </a:endParaRPr>
          </a:p>
        </p:txBody>
      </p:sp>
      <p:pic>
        <p:nvPicPr>
          <p:cNvPr id="7" name="Picture 6" descr="350px-Zuoshangjiao.jpg"/>
          <p:cNvPicPr>
            <a:picLocks noChangeAspect="1"/>
          </p:cNvPicPr>
          <p:nvPr userDrawn="1"/>
        </p:nvPicPr>
        <p:blipFill>
          <a:blip r:embed="rId2" cstate="print"/>
          <a:stretch>
            <a:fillRect/>
          </a:stretch>
        </p:blipFill>
        <p:spPr>
          <a:xfrm>
            <a:off x="0" y="0"/>
            <a:ext cx="1600200" cy="1540764"/>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pPr/>
              <a:t>5/16/2010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pPr/>
              <a:t>5/16/2010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pPr/>
              <a:t>5/16/2010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pPr/>
              <a:t>5/16/2010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24600" y="6492875"/>
            <a:ext cx="2133600" cy="365125"/>
          </a:xfrm>
        </p:spPr>
        <p:txBody>
          <a:bodyPr/>
          <a:lstStyle/>
          <a:p>
            <a:fld id="{B3999606-967B-419A-9AEC-8752E61A74DA}"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015A1C-A950-4BF7-9F1F-2CA7C903A8EE}" type="datetimeFigureOut">
              <a:rPr lang="en-US" smtClean="0"/>
              <a:pPr/>
              <a:t>5/16/2010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015A1C-A950-4BF7-9F1F-2CA7C903A8EE}" type="datetimeFigureOut">
              <a:rPr lang="en-US" smtClean="0"/>
              <a:pPr/>
              <a:t>5/16/2010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015A1C-A950-4BF7-9F1F-2CA7C903A8EE}" type="datetimeFigureOut">
              <a:rPr lang="en-US" smtClean="0"/>
              <a:pPr/>
              <a:t>5/16/2010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015A1C-A950-4BF7-9F1F-2CA7C903A8EE}" type="datetimeFigureOut">
              <a:rPr lang="en-US" smtClean="0"/>
              <a:pPr/>
              <a:t>5/16/2010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15A1C-A950-4BF7-9F1F-2CA7C903A8EE}" type="datetimeFigureOut">
              <a:rPr lang="en-US" smtClean="0"/>
              <a:pPr/>
              <a:t>5/16/2010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pPr/>
              <a:t>5/16/2010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pPr/>
              <a:t>5/16/2010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EE7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15A1C-A950-4BF7-9F1F-2CA7C903A8EE}" type="datetimeFigureOut">
              <a:rPr lang="en-US" smtClean="0"/>
              <a:pPr/>
              <a:t>5/16/2010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FFF6C-AE4E-4FE6-A064-67A5E3D5DC7A}" type="slidenum">
              <a:rPr lang="en-US" smtClean="0"/>
              <a:pPr/>
              <a:t>‹#›</a:t>
            </a:fld>
            <a:endParaRPr lang="en-US"/>
          </a:p>
        </p:txBody>
      </p:sp>
      <p:pic>
        <p:nvPicPr>
          <p:cNvPr id="7" name="Picture 6" descr="350px-Zuoshangjiao.jpg"/>
          <p:cNvPicPr>
            <a:picLocks noChangeAspect="1"/>
          </p:cNvPicPr>
          <p:nvPr/>
        </p:nvPicPr>
        <p:blipFill>
          <a:blip r:embed="rId13" cstate="print"/>
          <a:stretch>
            <a:fillRect/>
          </a:stretch>
        </p:blipFill>
        <p:spPr>
          <a:xfrm>
            <a:off x="0" y="0"/>
            <a:ext cx="1600200" cy="1540764"/>
          </a:xfrm>
          <a:prstGeom prst="rect">
            <a:avLst/>
          </a:prstGeom>
        </p:spPr>
      </p:pic>
      <p:sp>
        <p:nvSpPr>
          <p:cNvPr id="8" name="Rectangle 25"/>
          <p:cNvSpPr>
            <a:spLocks noChangeArrowheads="1"/>
          </p:cNvSpPr>
          <p:nvPr/>
        </p:nvSpPr>
        <p:spPr bwMode="auto">
          <a:xfrm>
            <a:off x="8374063" y="6491287"/>
            <a:ext cx="769937" cy="366713"/>
          </a:xfrm>
          <a:prstGeom prst="rect">
            <a:avLst/>
          </a:prstGeom>
          <a:noFill/>
          <a:ln w="9525">
            <a:noFill/>
            <a:miter lim="800000"/>
            <a:headEnd/>
            <a:tailEnd/>
          </a:ln>
        </p:spPr>
        <p:txBody>
          <a:bodyPr wrap="none" lIns="91425" tIns="45713" rIns="91425" bIns="45713">
            <a:spAutoFit/>
          </a:bodyPr>
          <a:lstStyle/>
          <a:p>
            <a:pPr fontAlgn="auto">
              <a:spcBef>
                <a:spcPts val="0"/>
              </a:spcBef>
              <a:spcAft>
                <a:spcPts val="0"/>
              </a:spcAft>
              <a:defRPr/>
            </a:pPr>
            <a:r>
              <a:rPr lang="en-US" b="1" i="1" dirty="0">
                <a:solidFill>
                  <a:srgbClr val="1851CE"/>
                </a:solidFill>
                <a:latin typeface="Calibri" pitchFamily="34" charset="0"/>
              </a:rPr>
              <a:t>S</a:t>
            </a:r>
            <a:r>
              <a:rPr lang="en-US" b="1" i="1" dirty="0">
                <a:solidFill>
                  <a:srgbClr val="E40701"/>
                </a:solidFill>
                <a:latin typeface="Calibri" pitchFamily="34" charset="0"/>
              </a:rPr>
              <a:t>A</a:t>
            </a:r>
            <a:r>
              <a:rPr lang="en-US" b="1" i="1" dirty="0">
                <a:solidFill>
                  <a:srgbClr val="EFBA00"/>
                </a:solidFill>
                <a:latin typeface="Calibri" pitchFamily="34" charset="0"/>
              </a:rPr>
              <a:t>L</a:t>
            </a:r>
            <a:r>
              <a:rPr lang="en-US" b="1" i="1" dirty="0">
                <a:solidFill>
                  <a:srgbClr val="1851CE"/>
                </a:solidFill>
                <a:latin typeface="Calibri" pitchFamily="34" charset="0"/>
              </a:rPr>
              <a:t>S</a:t>
            </a:r>
            <a:r>
              <a:rPr lang="en-US" b="1" i="1" dirty="0">
                <a:solidFill>
                  <a:srgbClr val="18A221"/>
                </a:solidFill>
                <a:latin typeface="Calibri" pitchFamily="34" charset="0"/>
              </a:rPr>
              <a:t>A</a:t>
            </a:r>
            <a:endParaRPr lang="en-US" dirty="0">
              <a:latin typeface="Corbe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5.png"/><Relationship Id="rId3" Type="http://schemas.openxmlformats.org/officeDocument/2006/relationships/image" Target="../media/image18.jpeg"/><Relationship Id="rId7" Type="http://schemas.openxmlformats.org/officeDocument/2006/relationships/image" Target="../media/image22.jpeg"/><Relationship Id="rId12"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image" Target="../media/image23.jpeg"/><Relationship Id="rId5" Type="http://schemas.openxmlformats.org/officeDocument/2006/relationships/image" Target="../media/image20.jpeg"/><Relationship Id="rId15" Type="http://schemas.openxmlformats.org/officeDocument/2006/relationships/image" Target="../media/image27.png"/><Relationship Id="rId10" Type="http://schemas.openxmlformats.org/officeDocument/2006/relationships/image" Target="../media/image15.jpeg"/><Relationship Id="rId4" Type="http://schemas.openxmlformats.org/officeDocument/2006/relationships/image" Target="../media/image19.jpeg"/><Relationship Id="rId9" Type="http://schemas.openxmlformats.org/officeDocument/2006/relationships/image" Target="../media/image13.jpeg"/><Relationship Id="rId1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34.emf"/><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alsahpc.indiana.edu/"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CGL+SC09/DataforPlotviz/GENE_Chimp.bat"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hyperlink" Target="../../CGL+SC09/DataforPlotviz/BIOLOGY_Metagenomics.bat" TargetMode="External"/><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2.xml"/><Relationship Id="rId1" Type="http://schemas.openxmlformats.org/officeDocument/2006/relationships/slideLayout" Target="../slideLayouts/slideLayout5.xml"/><Relationship Id="rId5" Type="http://schemas.openxmlformats.org/officeDocument/2006/relationships/image" Target="../media/image59.png"/><Relationship Id="rId4" Type="http://schemas.openxmlformats.org/officeDocument/2006/relationships/image" Target="../media/image58.png"/></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msdn.microsoft.com/robotics/" TargetMode="External"/><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457200"/>
            <a:ext cx="6781800" cy="1470025"/>
          </a:xfrm>
        </p:spPr>
        <p:txBody>
          <a:bodyPr>
            <a:noAutofit/>
          </a:bodyPr>
          <a:lstStyle/>
          <a:p>
            <a:r>
              <a:rPr lang="en-US" sz="4000" b="1" dirty="0" smtClean="0"/>
              <a:t>Cloud Technologies and </a:t>
            </a:r>
            <a:br>
              <a:rPr lang="en-US" sz="4000" b="1" dirty="0" smtClean="0"/>
            </a:br>
            <a:r>
              <a:rPr lang="en-US" sz="4000" b="1" dirty="0" smtClean="0"/>
              <a:t>Their Applications</a:t>
            </a:r>
            <a:endParaRPr lang="en-US" sz="4000" dirty="0"/>
          </a:p>
        </p:txBody>
      </p:sp>
      <p:sp>
        <p:nvSpPr>
          <p:cNvPr id="3" name="Subtitle 2"/>
          <p:cNvSpPr>
            <a:spLocks noGrp="1"/>
          </p:cNvSpPr>
          <p:nvPr>
            <p:ph type="subTitle" idx="1"/>
          </p:nvPr>
        </p:nvSpPr>
        <p:spPr>
          <a:xfrm>
            <a:off x="2362200" y="1905000"/>
            <a:ext cx="4495800" cy="304800"/>
          </a:xfrm>
        </p:spPr>
        <p:txBody>
          <a:bodyPr>
            <a:noAutofit/>
          </a:bodyPr>
          <a:lstStyle/>
          <a:p>
            <a:r>
              <a:rPr lang="en-US" sz="1600" i="1" dirty="0" smtClean="0">
                <a:solidFill>
                  <a:schemeClr val="accent4"/>
                </a:solidFill>
              </a:rPr>
              <a:t>May 17, 2010  Melbourne, Australia</a:t>
            </a:r>
          </a:p>
        </p:txBody>
      </p:sp>
      <p:sp>
        <p:nvSpPr>
          <p:cNvPr id="5" name="Subtitle 2"/>
          <p:cNvSpPr txBox="1">
            <a:spLocks/>
          </p:cNvSpPr>
          <p:nvPr/>
        </p:nvSpPr>
        <p:spPr>
          <a:xfrm>
            <a:off x="990600" y="2590800"/>
            <a:ext cx="7239000" cy="33528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ts val="600"/>
              </a:spcBef>
              <a:spcAft>
                <a:spcPts val="0"/>
              </a:spcAft>
              <a:buClrTx/>
              <a:buSzTx/>
              <a:buFont typeface="Arial" pitchFamily="34" charset="0"/>
              <a:buNone/>
              <a:tabLst/>
              <a:defRPr/>
            </a:pPr>
            <a:r>
              <a:rPr lang="en-US" sz="2800" b="1" baseline="0" dirty="0" smtClean="0">
                <a:latin typeface="+mj-lt"/>
                <a:cs typeface="Times New Roman" pitchFamily="18" charset="0"/>
              </a:rPr>
              <a:t>Judy Qiu</a:t>
            </a:r>
          </a:p>
          <a:p>
            <a:pPr marL="0" marR="0" lvl="0" indent="0" algn="ctr" defTabSz="914400" rtl="0" eaLnBrk="1" fontAlgn="auto" latinLnBrk="0" hangingPunct="1">
              <a:lnSpc>
                <a:spcPct val="100000"/>
              </a:lnSpc>
              <a:spcBef>
                <a:spcPts val="600"/>
              </a:spcBef>
              <a:spcAft>
                <a:spcPts val="0"/>
              </a:spcAft>
              <a:buClrTx/>
              <a:buSzTx/>
              <a:buFont typeface="Arial" pitchFamily="34" charset="0"/>
              <a:buNone/>
              <a:tabLst/>
              <a:defRPr/>
            </a:pPr>
            <a:r>
              <a:rPr lang="en-US" sz="1600" baseline="0" dirty="0" smtClean="0">
                <a:solidFill>
                  <a:srgbClr val="0000FF"/>
                </a:solidFill>
                <a:latin typeface="Times New Roman" pitchFamily="18" charset="0"/>
                <a:cs typeface="Times New Roman" pitchFamily="18" charset="0"/>
              </a:rPr>
              <a:t>xqiu@indiana.edu</a:t>
            </a:r>
            <a:endParaRPr lang="en-US" sz="1600" dirty="0" smtClean="0">
              <a:solidFill>
                <a:srgbClr val="0000FF"/>
              </a:solidFill>
              <a:latin typeface="Times New Roman" pitchFamily="18" charset="0"/>
              <a:cs typeface="Times New Roman" pitchFamily="18" charset="0"/>
            </a:endParaRPr>
          </a:p>
          <a:p>
            <a:pPr lvl="0" algn="ctr">
              <a:defRPr/>
            </a:pPr>
            <a:r>
              <a:rPr lang="en-US" sz="1600" dirty="0" smtClean="0">
                <a:solidFill>
                  <a:srgbClr val="0000FF"/>
                </a:solidFill>
                <a:latin typeface="Times New Roman" pitchFamily="18" charset="0"/>
                <a:cs typeface="Times New Roman" pitchFamily="18" charset="0"/>
              </a:rPr>
              <a:t>http://salsahpc.indiana.edu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2400" baseline="0" dirty="0"/>
          </a:p>
          <a:p>
            <a:pPr lvl="0" algn="ctr">
              <a:spcBef>
                <a:spcPct val="20000"/>
              </a:spcBef>
            </a:pPr>
            <a:r>
              <a:rPr lang="en-US" sz="1900" dirty="0" smtClean="0">
                <a:latin typeface="Times New Roman" pitchFamily="18" charset="0"/>
                <a:cs typeface="Times New Roman" pitchFamily="18" charset="0"/>
              </a:rPr>
              <a:t>Pervasive Technology Institute</a:t>
            </a:r>
          </a:p>
          <a:p>
            <a:pPr lvl="0" algn="ctr">
              <a:spcBef>
                <a:spcPct val="20000"/>
              </a:spcBef>
            </a:pPr>
            <a:r>
              <a:rPr lang="en-US" sz="1900" dirty="0" smtClean="0">
                <a:latin typeface="Times New Roman" pitchFamily="18" charset="0"/>
                <a:cs typeface="Times New Roman" pitchFamily="18" charset="0"/>
              </a:rPr>
              <a:t>Indiana University</a:t>
            </a:r>
            <a:endParaRPr kumimoji="0" lang="en-US" sz="2400" b="0" i="0" u="none" strike="noStrike" kern="1200" cap="none" spc="0" normalizeH="0" baseline="0" noProof="0" dirty="0" smtClean="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09600"/>
          </a:xfrm>
        </p:spPr>
        <p:txBody>
          <a:bodyPr>
            <a:normAutofit fontScale="90000"/>
          </a:bodyPr>
          <a:lstStyle/>
          <a:p>
            <a:r>
              <a:rPr lang="en-US" dirty="0" smtClean="0"/>
              <a:t>Clouds hide Complexity</a:t>
            </a:r>
            <a:endParaRPr lang="en-US" dirty="0"/>
          </a:p>
        </p:txBody>
      </p:sp>
      <p:sp>
        <p:nvSpPr>
          <p:cNvPr id="4" name="Slide Number Placeholder 3"/>
          <p:cNvSpPr>
            <a:spLocks noGrp="1"/>
          </p:cNvSpPr>
          <p:nvPr>
            <p:ph type="sldNum" sz="quarter" idx="12"/>
          </p:nvPr>
        </p:nvSpPr>
        <p:spPr/>
        <p:txBody>
          <a:bodyPr/>
          <a:lstStyle/>
          <a:p>
            <a:pPr algn="r" rtl="0" fontAlgn="base">
              <a:spcBef>
                <a:spcPct val="0"/>
              </a:spcBef>
              <a:spcAft>
                <a:spcPct val="0"/>
              </a:spcAft>
              <a:defRPr/>
            </a:pPr>
            <a:fld id="{91464232-CAAE-48C8-B8B7-230EFFAF9A01}" type="slidenum">
              <a:rPr lang="en-US" sz="1000" kern="1200" smtClean="0">
                <a:solidFill>
                  <a:srgbClr val="FFFFFF"/>
                </a:solidFill>
                <a:effectLst>
                  <a:outerShdw blurRad="38100" dist="38100" dir="2700000" algn="tl">
                    <a:srgbClr val="000000"/>
                  </a:outerShdw>
                </a:effectLst>
                <a:latin typeface="Verdana" pitchFamily="34" charset="0"/>
                <a:ea typeface="+mn-ea"/>
                <a:cs typeface="+mn-cs"/>
              </a:rPr>
              <a:pPr algn="r" rtl="0" fontAlgn="base">
                <a:spcBef>
                  <a:spcPct val="0"/>
                </a:spcBef>
                <a:spcAft>
                  <a:spcPct val="0"/>
                </a:spcAft>
                <a:defRPr/>
              </a:pPr>
              <a:t>10</a:t>
            </a:fld>
            <a:endParaRPr lang="en-US" sz="1000" kern="1200" dirty="0">
              <a:solidFill>
                <a:srgbClr val="FFFFFF"/>
              </a:solidFill>
              <a:effectLst>
                <a:outerShdw blurRad="38100" dist="38100" dir="2700000" algn="tl">
                  <a:srgbClr val="000000"/>
                </a:outerShdw>
              </a:effectLst>
              <a:latin typeface="Verdana" pitchFamily="34" charset="0"/>
              <a:ea typeface="+mn-ea"/>
              <a:cs typeface="+mn-cs"/>
            </a:endParaRPr>
          </a:p>
        </p:txBody>
      </p:sp>
      <p:sp>
        <p:nvSpPr>
          <p:cNvPr id="11" name="Freeform 10"/>
          <p:cNvSpPr/>
          <p:nvPr/>
        </p:nvSpPr>
        <p:spPr>
          <a:xfrm>
            <a:off x="2362199" y="2272506"/>
            <a:ext cx="4572001" cy="900906"/>
          </a:xfrm>
          <a:custGeom>
            <a:avLst/>
            <a:gdLst>
              <a:gd name="connsiteX0" fmla="*/ 0 w 6091499"/>
              <a:gd name="connsiteY0" fmla="*/ 128191 h 1281906"/>
              <a:gd name="connsiteX1" fmla="*/ 37546 w 6091499"/>
              <a:gd name="connsiteY1" fmla="*/ 37546 h 1281906"/>
              <a:gd name="connsiteX2" fmla="*/ 128191 w 6091499"/>
              <a:gd name="connsiteY2" fmla="*/ 0 h 1281906"/>
              <a:gd name="connsiteX3" fmla="*/ 5963308 w 6091499"/>
              <a:gd name="connsiteY3" fmla="*/ 0 h 1281906"/>
              <a:gd name="connsiteX4" fmla="*/ 6053953 w 6091499"/>
              <a:gd name="connsiteY4" fmla="*/ 37546 h 1281906"/>
              <a:gd name="connsiteX5" fmla="*/ 6091499 w 6091499"/>
              <a:gd name="connsiteY5" fmla="*/ 128191 h 1281906"/>
              <a:gd name="connsiteX6" fmla="*/ 6091499 w 6091499"/>
              <a:gd name="connsiteY6" fmla="*/ 1153715 h 1281906"/>
              <a:gd name="connsiteX7" fmla="*/ 6053953 w 6091499"/>
              <a:gd name="connsiteY7" fmla="*/ 1244360 h 1281906"/>
              <a:gd name="connsiteX8" fmla="*/ 5963308 w 6091499"/>
              <a:gd name="connsiteY8" fmla="*/ 1281906 h 1281906"/>
              <a:gd name="connsiteX9" fmla="*/ 128191 w 6091499"/>
              <a:gd name="connsiteY9" fmla="*/ 1281906 h 1281906"/>
              <a:gd name="connsiteX10" fmla="*/ 37546 w 6091499"/>
              <a:gd name="connsiteY10" fmla="*/ 1244360 h 1281906"/>
              <a:gd name="connsiteX11" fmla="*/ 0 w 6091499"/>
              <a:gd name="connsiteY11" fmla="*/ 1153715 h 1281906"/>
              <a:gd name="connsiteX12" fmla="*/ 0 w 6091499"/>
              <a:gd name="connsiteY12" fmla="*/ 128191 h 1281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1499" h="1281906">
                <a:moveTo>
                  <a:pt x="0" y="128191"/>
                </a:moveTo>
                <a:cubicBezTo>
                  <a:pt x="0" y="94193"/>
                  <a:pt x="13506" y="61587"/>
                  <a:pt x="37546" y="37546"/>
                </a:cubicBezTo>
                <a:cubicBezTo>
                  <a:pt x="61587" y="13506"/>
                  <a:pt x="94192" y="0"/>
                  <a:pt x="128191" y="0"/>
                </a:cubicBezTo>
                <a:lnTo>
                  <a:pt x="5963308" y="0"/>
                </a:lnTo>
                <a:cubicBezTo>
                  <a:pt x="5997306" y="0"/>
                  <a:pt x="6029912" y="13506"/>
                  <a:pt x="6053953" y="37546"/>
                </a:cubicBezTo>
                <a:cubicBezTo>
                  <a:pt x="6077993" y="61587"/>
                  <a:pt x="6091499" y="94192"/>
                  <a:pt x="6091499" y="128191"/>
                </a:cubicBezTo>
                <a:lnTo>
                  <a:pt x="6091499" y="1153715"/>
                </a:lnTo>
                <a:cubicBezTo>
                  <a:pt x="6091499" y="1187713"/>
                  <a:pt x="6077993" y="1220319"/>
                  <a:pt x="6053953" y="1244360"/>
                </a:cubicBezTo>
                <a:cubicBezTo>
                  <a:pt x="6029913" y="1268400"/>
                  <a:pt x="5997307" y="1281906"/>
                  <a:pt x="5963308" y="1281906"/>
                </a:cubicBezTo>
                <a:lnTo>
                  <a:pt x="128191" y="1281906"/>
                </a:lnTo>
                <a:cubicBezTo>
                  <a:pt x="94193" y="1281906"/>
                  <a:pt x="61587" y="1268400"/>
                  <a:pt x="37546" y="1244360"/>
                </a:cubicBezTo>
                <a:cubicBezTo>
                  <a:pt x="13506" y="1220319"/>
                  <a:pt x="0" y="1187714"/>
                  <a:pt x="0" y="1153715"/>
                </a:cubicBezTo>
                <a:lnTo>
                  <a:pt x="0" y="128191"/>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148036" tIns="148036" rIns="148036" bIns="148036" numCol="1" spcCol="1270" anchor="ctr" anchorCtr="0">
            <a:noAutofit/>
          </a:bodyPr>
          <a:lstStyle/>
          <a:p>
            <a:pPr lvl="0" algn="ctr" defTabSz="1289050">
              <a:lnSpc>
                <a:spcPct val="90000"/>
              </a:lnSpc>
              <a:spcBef>
                <a:spcPct val="0"/>
              </a:spcBef>
              <a:spcAft>
                <a:spcPct val="35000"/>
              </a:spcAft>
            </a:pPr>
            <a:r>
              <a:rPr lang="en-US" sz="2000" kern="1200" dirty="0" err="1" smtClean="0">
                <a:solidFill>
                  <a:srgbClr val="0000FF"/>
                </a:solidFill>
              </a:rPr>
              <a:t>SaaS</a:t>
            </a:r>
            <a:r>
              <a:rPr lang="en-US" sz="2000" kern="1200" dirty="0" smtClean="0"/>
              <a:t>: Software as a Service</a:t>
            </a:r>
          </a:p>
          <a:p>
            <a:pPr lvl="0" algn="ctr" defTabSz="1289050">
              <a:lnSpc>
                <a:spcPct val="90000"/>
              </a:lnSpc>
              <a:spcBef>
                <a:spcPct val="0"/>
              </a:spcBef>
              <a:spcAft>
                <a:spcPct val="35000"/>
              </a:spcAft>
            </a:pPr>
            <a:r>
              <a:rPr lang="en-US" sz="1600" kern="1200" dirty="0" smtClean="0"/>
              <a:t>(e.g. Clustering is a service)</a:t>
            </a:r>
            <a:endParaRPr lang="en-US" sz="1600" kern="1200" dirty="0"/>
          </a:p>
        </p:txBody>
      </p:sp>
      <p:sp>
        <p:nvSpPr>
          <p:cNvPr id="12" name="Freeform 11"/>
          <p:cNvSpPr/>
          <p:nvPr/>
        </p:nvSpPr>
        <p:spPr>
          <a:xfrm>
            <a:off x="1371600" y="4329906"/>
            <a:ext cx="6400800" cy="914400"/>
          </a:xfrm>
          <a:custGeom>
            <a:avLst/>
            <a:gdLst>
              <a:gd name="connsiteX0" fmla="*/ 0 w 2922984"/>
              <a:gd name="connsiteY0" fmla="*/ 128191 h 1281906"/>
              <a:gd name="connsiteX1" fmla="*/ 37546 w 2922984"/>
              <a:gd name="connsiteY1" fmla="*/ 37546 h 1281906"/>
              <a:gd name="connsiteX2" fmla="*/ 128191 w 2922984"/>
              <a:gd name="connsiteY2" fmla="*/ 0 h 1281906"/>
              <a:gd name="connsiteX3" fmla="*/ 2794793 w 2922984"/>
              <a:gd name="connsiteY3" fmla="*/ 0 h 1281906"/>
              <a:gd name="connsiteX4" fmla="*/ 2885438 w 2922984"/>
              <a:gd name="connsiteY4" fmla="*/ 37546 h 1281906"/>
              <a:gd name="connsiteX5" fmla="*/ 2922984 w 2922984"/>
              <a:gd name="connsiteY5" fmla="*/ 128191 h 1281906"/>
              <a:gd name="connsiteX6" fmla="*/ 2922984 w 2922984"/>
              <a:gd name="connsiteY6" fmla="*/ 1153715 h 1281906"/>
              <a:gd name="connsiteX7" fmla="*/ 2885438 w 2922984"/>
              <a:gd name="connsiteY7" fmla="*/ 1244360 h 1281906"/>
              <a:gd name="connsiteX8" fmla="*/ 2794793 w 2922984"/>
              <a:gd name="connsiteY8" fmla="*/ 1281906 h 1281906"/>
              <a:gd name="connsiteX9" fmla="*/ 128191 w 2922984"/>
              <a:gd name="connsiteY9" fmla="*/ 1281906 h 1281906"/>
              <a:gd name="connsiteX10" fmla="*/ 37546 w 2922984"/>
              <a:gd name="connsiteY10" fmla="*/ 1244360 h 1281906"/>
              <a:gd name="connsiteX11" fmla="*/ 0 w 2922984"/>
              <a:gd name="connsiteY11" fmla="*/ 1153715 h 1281906"/>
              <a:gd name="connsiteX12" fmla="*/ 0 w 2922984"/>
              <a:gd name="connsiteY12" fmla="*/ 128191 h 1281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22984" h="1281906">
                <a:moveTo>
                  <a:pt x="0" y="128191"/>
                </a:moveTo>
                <a:cubicBezTo>
                  <a:pt x="0" y="94193"/>
                  <a:pt x="13506" y="61587"/>
                  <a:pt x="37546" y="37546"/>
                </a:cubicBezTo>
                <a:cubicBezTo>
                  <a:pt x="61587" y="13506"/>
                  <a:pt x="94192" y="0"/>
                  <a:pt x="128191" y="0"/>
                </a:cubicBezTo>
                <a:lnTo>
                  <a:pt x="2794793" y="0"/>
                </a:lnTo>
                <a:cubicBezTo>
                  <a:pt x="2828791" y="0"/>
                  <a:pt x="2861397" y="13506"/>
                  <a:pt x="2885438" y="37546"/>
                </a:cubicBezTo>
                <a:cubicBezTo>
                  <a:pt x="2909478" y="61587"/>
                  <a:pt x="2922984" y="94192"/>
                  <a:pt x="2922984" y="128191"/>
                </a:cubicBezTo>
                <a:lnTo>
                  <a:pt x="2922984" y="1153715"/>
                </a:lnTo>
                <a:cubicBezTo>
                  <a:pt x="2922984" y="1187713"/>
                  <a:pt x="2909478" y="1220319"/>
                  <a:pt x="2885438" y="1244360"/>
                </a:cubicBezTo>
                <a:cubicBezTo>
                  <a:pt x="2861398" y="1268400"/>
                  <a:pt x="2828792" y="1281906"/>
                  <a:pt x="2794793" y="1281906"/>
                </a:cubicBezTo>
                <a:lnTo>
                  <a:pt x="128191" y="1281906"/>
                </a:lnTo>
                <a:cubicBezTo>
                  <a:pt x="94193" y="1281906"/>
                  <a:pt x="61587" y="1268400"/>
                  <a:pt x="37546" y="1244360"/>
                </a:cubicBezTo>
                <a:cubicBezTo>
                  <a:pt x="13506" y="1220319"/>
                  <a:pt x="0" y="1187714"/>
                  <a:pt x="0" y="1153715"/>
                </a:cubicBezTo>
                <a:lnTo>
                  <a:pt x="0" y="128191"/>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98506" tIns="98506" rIns="98506" bIns="98506" numCol="1" spcCol="1270" anchor="ctr" anchorCtr="0">
            <a:noAutofit/>
          </a:bodyPr>
          <a:lstStyle/>
          <a:p>
            <a:pPr lvl="0" algn="ctr" defTabSz="711200">
              <a:lnSpc>
                <a:spcPct val="90000"/>
              </a:lnSpc>
              <a:spcBef>
                <a:spcPct val="0"/>
              </a:spcBef>
              <a:spcAft>
                <a:spcPct val="35000"/>
              </a:spcAft>
            </a:pPr>
            <a:r>
              <a:rPr lang="en-US" sz="2000" kern="1200" dirty="0" err="1" smtClean="0">
                <a:solidFill>
                  <a:srgbClr val="0000FF"/>
                </a:solidFill>
              </a:rPr>
              <a:t>IaaS</a:t>
            </a:r>
            <a:r>
              <a:rPr lang="en-US" sz="1600" kern="1200" dirty="0" smtClean="0">
                <a:solidFill>
                  <a:srgbClr val="0000FF"/>
                </a:solidFill>
              </a:rPr>
              <a:t> </a:t>
            </a:r>
            <a:r>
              <a:rPr lang="en-US" sz="1600" kern="1200" dirty="0" smtClean="0"/>
              <a:t>(</a:t>
            </a:r>
            <a:r>
              <a:rPr lang="en-US" sz="2000" kern="1200" dirty="0" err="1" smtClean="0">
                <a:solidFill>
                  <a:srgbClr val="0000FF"/>
                </a:solidFill>
              </a:rPr>
              <a:t>HaaS</a:t>
            </a:r>
            <a:r>
              <a:rPr lang="en-US" sz="1600" kern="1200" dirty="0" smtClean="0"/>
              <a:t>): </a:t>
            </a:r>
            <a:r>
              <a:rPr lang="en-US" sz="1600" kern="1200" dirty="0" err="1" smtClean="0"/>
              <a:t>Infrasturcture</a:t>
            </a:r>
            <a:r>
              <a:rPr lang="en-US" sz="1600" kern="1200" dirty="0" smtClean="0"/>
              <a:t> as a Service </a:t>
            </a:r>
          </a:p>
          <a:p>
            <a:pPr lvl="0" algn="ctr" defTabSz="711200">
              <a:lnSpc>
                <a:spcPct val="90000"/>
              </a:lnSpc>
              <a:spcBef>
                <a:spcPct val="0"/>
              </a:spcBef>
              <a:spcAft>
                <a:spcPct val="35000"/>
              </a:spcAft>
            </a:pPr>
            <a:r>
              <a:rPr lang="en-US" sz="1600" kern="1200" dirty="0" smtClean="0"/>
              <a:t>(get computer time with a credit card and with a Web interface like EC2)</a:t>
            </a:r>
            <a:endParaRPr lang="en-US" sz="1600" kern="1200" dirty="0"/>
          </a:p>
        </p:txBody>
      </p:sp>
      <p:sp>
        <p:nvSpPr>
          <p:cNvPr id="13" name="Freeform 12"/>
          <p:cNvSpPr/>
          <p:nvPr/>
        </p:nvSpPr>
        <p:spPr>
          <a:xfrm>
            <a:off x="1828800" y="3263106"/>
            <a:ext cx="5334000" cy="977106"/>
          </a:xfrm>
          <a:custGeom>
            <a:avLst/>
            <a:gdLst>
              <a:gd name="connsiteX0" fmla="*/ 0 w 2922984"/>
              <a:gd name="connsiteY0" fmla="*/ 128191 h 1281906"/>
              <a:gd name="connsiteX1" fmla="*/ 37546 w 2922984"/>
              <a:gd name="connsiteY1" fmla="*/ 37546 h 1281906"/>
              <a:gd name="connsiteX2" fmla="*/ 128191 w 2922984"/>
              <a:gd name="connsiteY2" fmla="*/ 0 h 1281906"/>
              <a:gd name="connsiteX3" fmla="*/ 2794793 w 2922984"/>
              <a:gd name="connsiteY3" fmla="*/ 0 h 1281906"/>
              <a:gd name="connsiteX4" fmla="*/ 2885438 w 2922984"/>
              <a:gd name="connsiteY4" fmla="*/ 37546 h 1281906"/>
              <a:gd name="connsiteX5" fmla="*/ 2922984 w 2922984"/>
              <a:gd name="connsiteY5" fmla="*/ 128191 h 1281906"/>
              <a:gd name="connsiteX6" fmla="*/ 2922984 w 2922984"/>
              <a:gd name="connsiteY6" fmla="*/ 1153715 h 1281906"/>
              <a:gd name="connsiteX7" fmla="*/ 2885438 w 2922984"/>
              <a:gd name="connsiteY7" fmla="*/ 1244360 h 1281906"/>
              <a:gd name="connsiteX8" fmla="*/ 2794793 w 2922984"/>
              <a:gd name="connsiteY8" fmla="*/ 1281906 h 1281906"/>
              <a:gd name="connsiteX9" fmla="*/ 128191 w 2922984"/>
              <a:gd name="connsiteY9" fmla="*/ 1281906 h 1281906"/>
              <a:gd name="connsiteX10" fmla="*/ 37546 w 2922984"/>
              <a:gd name="connsiteY10" fmla="*/ 1244360 h 1281906"/>
              <a:gd name="connsiteX11" fmla="*/ 0 w 2922984"/>
              <a:gd name="connsiteY11" fmla="*/ 1153715 h 1281906"/>
              <a:gd name="connsiteX12" fmla="*/ 0 w 2922984"/>
              <a:gd name="connsiteY12" fmla="*/ 128191 h 1281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22984" h="1281906">
                <a:moveTo>
                  <a:pt x="0" y="128191"/>
                </a:moveTo>
                <a:cubicBezTo>
                  <a:pt x="0" y="94193"/>
                  <a:pt x="13506" y="61587"/>
                  <a:pt x="37546" y="37546"/>
                </a:cubicBezTo>
                <a:cubicBezTo>
                  <a:pt x="61587" y="13506"/>
                  <a:pt x="94192" y="0"/>
                  <a:pt x="128191" y="0"/>
                </a:cubicBezTo>
                <a:lnTo>
                  <a:pt x="2794793" y="0"/>
                </a:lnTo>
                <a:cubicBezTo>
                  <a:pt x="2828791" y="0"/>
                  <a:pt x="2861397" y="13506"/>
                  <a:pt x="2885438" y="37546"/>
                </a:cubicBezTo>
                <a:cubicBezTo>
                  <a:pt x="2909478" y="61587"/>
                  <a:pt x="2922984" y="94192"/>
                  <a:pt x="2922984" y="128191"/>
                </a:cubicBezTo>
                <a:lnTo>
                  <a:pt x="2922984" y="1153715"/>
                </a:lnTo>
                <a:cubicBezTo>
                  <a:pt x="2922984" y="1187713"/>
                  <a:pt x="2909478" y="1220319"/>
                  <a:pt x="2885438" y="1244360"/>
                </a:cubicBezTo>
                <a:cubicBezTo>
                  <a:pt x="2861398" y="1268400"/>
                  <a:pt x="2828792" y="1281906"/>
                  <a:pt x="2794793" y="1281906"/>
                </a:cubicBezTo>
                <a:lnTo>
                  <a:pt x="128191" y="1281906"/>
                </a:lnTo>
                <a:cubicBezTo>
                  <a:pt x="94193" y="1281906"/>
                  <a:pt x="61587" y="1268400"/>
                  <a:pt x="37546" y="1244360"/>
                </a:cubicBezTo>
                <a:cubicBezTo>
                  <a:pt x="13506" y="1220319"/>
                  <a:pt x="0" y="1187714"/>
                  <a:pt x="0" y="1153715"/>
                </a:cubicBezTo>
                <a:lnTo>
                  <a:pt x="0" y="128191"/>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98506" tIns="98506" rIns="98506" bIns="98506" numCol="1" spcCol="1270" anchor="ctr" anchorCtr="0">
            <a:noAutofit/>
          </a:bodyPr>
          <a:lstStyle/>
          <a:p>
            <a:pPr lvl="0" algn="ctr" defTabSz="711200">
              <a:lnSpc>
                <a:spcPct val="90000"/>
              </a:lnSpc>
              <a:spcBef>
                <a:spcPct val="0"/>
              </a:spcBef>
              <a:spcAft>
                <a:spcPct val="35000"/>
              </a:spcAft>
            </a:pPr>
            <a:r>
              <a:rPr lang="en-US" sz="2000" kern="1200" dirty="0" err="1" smtClean="0">
                <a:solidFill>
                  <a:srgbClr val="0000FF"/>
                </a:solidFill>
              </a:rPr>
              <a:t>PaaS</a:t>
            </a:r>
            <a:r>
              <a:rPr lang="en-US" sz="1600" kern="1200" dirty="0" smtClean="0"/>
              <a:t>: Platform as a Service</a:t>
            </a:r>
          </a:p>
          <a:p>
            <a:pPr lvl="0" algn="ctr" defTabSz="711200">
              <a:lnSpc>
                <a:spcPct val="90000"/>
              </a:lnSpc>
              <a:spcBef>
                <a:spcPct val="0"/>
              </a:spcBef>
              <a:spcAft>
                <a:spcPct val="35000"/>
              </a:spcAft>
            </a:pPr>
            <a:r>
              <a:rPr lang="en-US" sz="1600" dirty="0" err="1" smtClean="0">
                <a:solidFill>
                  <a:schemeClr val="tx1"/>
                </a:solidFill>
              </a:rPr>
              <a:t>IaaS</a:t>
            </a:r>
            <a:r>
              <a:rPr lang="en-US" sz="1600" dirty="0" smtClean="0"/>
              <a:t> plus core software capabilities on which you build  </a:t>
            </a:r>
            <a:r>
              <a:rPr lang="en-US" sz="1600" dirty="0" err="1" smtClean="0">
                <a:solidFill>
                  <a:schemeClr val="tx1"/>
                </a:solidFill>
              </a:rPr>
              <a:t>SaaS</a:t>
            </a:r>
            <a:endParaRPr lang="en-US" sz="1600" dirty="0" smtClean="0">
              <a:solidFill>
                <a:schemeClr val="tx1"/>
              </a:solidFill>
            </a:endParaRPr>
          </a:p>
          <a:p>
            <a:pPr lvl="0" algn="ctr" defTabSz="711200">
              <a:lnSpc>
                <a:spcPct val="90000"/>
              </a:lnSpc>
              <a:spcBef>
                <a:spcPct val="0"/>
              </a:spcBef>
              <a:spcAft>
                <a:spcPct val="35000"/>
              </a:spcAft>
            </a:pPr>
            <a:r>
              <a:rPr lang="en-US" sz="1600" dirty="0" smtClean="0">
                <a:solidFill>
                  <a:schemeClr val="tx1"/>
                </a:solidFill>
              </a:rPr>
              <a:t>(e.g. Azure is a </a:t>
            </a:r>
            <a:r>
              <a:rPr lang="en-US" sz="1600" dirty="0" err="1" smtClean="0">
                <a:solidFill>
                  <a:schemeClr val="tx1"/>
                </a:solidFill>
              </a:rPr>
              <a:t>PaaS</a:t>
            </a:r>
            <a:r>
              <a:rPr lang="en-US" sz="1600" dirty="0" smtClean="0">
                <a:solidFill>
                  <a:schemeClr val="tx1"/>
                </a:solidFill>
              </a:rPr>
              <a:t>; MapReduce is a Platform)</a:t>
            </a:r>
            <a:r>
              <a:rPr lang="en-US" sz="1600" dirty="0" smtClean="0">
                <a:solidFill>
                  <a:srgbClr val="FF0000"/>
                </a:solidFill>
              </a:rPr>
              <a:t> </a:t>
            </a:r>
            <a:endParaRPr lang="en-US" sz="1600" kern="1200" dirty="0"/>
          </a:p>
        </p:txBody>
      </p:sp>
      <p:sp>
        <p:nvSpPr>
          <p:cNvPr id="15" name="Freeform 14"/>
          <p:cNvSpPr/>
          <p:nvPr/>
        </p:nvSpPr>
        <p:spPr>
          <a:xfrm>
            <a:off x="2819400" y="1371600"/>
            <a:ext cx="3657600" cy="824706"/>
          </a:xfrm>
          <a:custGeom>
            <a:avLst/>
            <a:gdLst>
              <a:gd name="connsiteX0" fmla="*/ 0 w 2922984"/>
              <a:gd name="connsiteY0" fmla="*/ 128191 h 1281906"/>
              <a:gd name="connsiteX1" fmla="*/ 37546 w 2922984"/>
              <a:gd name="connsiteY1" fmla="*/ 37546 h 1281906"/>
              <a:gd name="connsiteX2" fmla="*/ 128191 w 2922984"/>
              <a:gd name="connsiteY2" fmla="*/ 0 h 1281906"/>
              <a:gd name="connsiteX3" fmla="*/ 2794793 w 2922984"/>
              <a:gd name="connsiteY3" fmla="*/ 0 h 1281906"/>
              <a:gd name="connsiteX4" fmla="*/ 2885438 w 2922984"/>
              <a:gd name="connsiteY4" fmla="*/ 37546 h 1281906"/>
              <a:gd name="connsiteX5" fmla="*/ 2922984 w 2922984"/>
              <a:gd name="connsiteY5" fmla="*/ 128191 h 1281906"/>
              <a:gd name="connsiteX6" fmla="*/ 2922984 w 2922984"/>
              <a:gd name="connsiteY6" fmla="*/ 1153715 h 1281906"/>
              <a:gd name="connsiteX7" fmla="*/ 2885438 w 2922984"/>
              <a:gd name="connsiteY7" fmla="*/ 1244360 h 1281906"/>
              <a:gd name="connsiteX8" fmla="*/ 2794793 w 2922984"/>
              <a:gd name="connsiteY8" fmla="*/ 1281906 h 1281906"/>
              <a:gd name="connsiteX9" fmla="*/ 128191 w 2922984"/>
              <a:gd name="connsiteY9" fmla="*/ 1281906 h 1281906"/>
              <a:gd name="connsiteX10" fmla="*/ 37546 w 2922984"/>
              <a:gd name="connsiteY10" fmla="*/ 1244360 h 1281906"/>
              <a:gd name="connsiteX11" fmla="*/ 0 w 2922984"/>
              <a:gd name="connsiteY11" fmla="*/ 1153715 h 1281906"/>
              <a:gd name="connsiteX12" fmla="*/ 0 w 2922984"/>
              <a:gd name="connsiteY12" fmla="*/ 128191 h 1281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22984" h="1281906">
                <a:moveTo>
                  <a:pt x="0" y="128191"/>
                </a:moveTo>
                <a:cubicBezTo>
                  <a:pt x="0" y="94193"/>
                  <a:pt x="13506" y="61587"/>
                  <a:pt x="37546" y="37546"/>
                </a:cubicBezTo>
                <a:cubicBezTo>
                  <a:pt x="61587" y="13506"/>
                  <a:pt x="94192" y="0"/>
                  <a:pt x="128191" y="0"/>
                </a:cubicBezTo>
                <a:lnTo>
                  <a:pt x="2794793" y="0"/>
                </a:lnTo>
                <a:cubicBezTo>
                  <a:pt x="2828791" y="0"/>
                  <a:pt x="2861397" y="13506"/>
                  <a:pt x="2885438" y="37546"/>
                </a:cubicBezTo>
                <a:cubicBezTo>
                  <a:pt x="2909478" y="61587"/>
                  <a:pt x="2922984" y="94192"/>
                  <a:pt x="2922984" y="128191"/>
                </a:cubicBezTo>
                <a:lnTo>
                  <a:pt x="2922984" y="1153715"/>
                </a:lnTo>
                <a:cubicBezTo>
                  <a:pt x="2922984" y="1187713"/>
                  <a:pt x="2909478" y="1220319"/>
                  <a:pt x="2885438" y="1244360"/>
                </a:cubicBezTo>
                <a:cubicBezTo>
                  <a:pt x="2861398" y="1268400"/>
                  <a:pt x="2828792" y="1281906"/>
                  <a:pt x="2794793" y="1281906"/>
                </a:cubicBezTo>
                <a:lnTo>
                  <a:pt x="128191" y="1281906"/>
                </a:lnTo>
                <a:cubicBezTo>
                  <a:pt x="94193" y="1281906"/>
                  <a:pt x="61587" y="1268400"/>
                  <a:pt x="37546" y="1244360"/>
                </a:cubicBezTo>
                <a:cubicBezTo>
                  <a:pt x="13506" y="1220319"/>
                  <a:pt x="0" y="1187714"/>
                  <a:pt x="0" y="1153715"/>
                </a:cubicBezTo>
                <a:lnTo>
                  <a:pt x="0" y="128191"/>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98506" tIns="98506" rIns="98506" bIns="98506" numCol="1" spcCol="1270" anchor="ctr" anchorCtr="0">
            <a:noAutofit/>
          </a:bodyPr>
          <a:lstStyle/>
          <a:p>
            <a:pPr algn="ctr"/>
            <a:r>
              <a:rPr lang="en-US" sz="2000" dirty="0" err="1" smtClean="0">
                <a:solidFill>
                  <a:srgbClr val="0000FF"/>
                </a:solidFill>
              </a:rPr>
              <a:t>Cyberinfrastructure</a:t>
            </a:r>
            <a:r>
              <a:rPr lang="en-US" sz="1600" dirty="0" smtClean="0">
                <a:solidFill>
                  <a:srgbClr val="FFFF00"/>
                </a:solidFill>
              </a:rPr>
              <a:t> </a:t>
            </a:r>
          </a:p>
          <a:p>
            <a:pPr algn="ctr"/>
            <a:r>
              <a:rPr lang="en-US" sz="1600" dirty="0" smtClean="0"/>
              <a:t>Is </a:t>
            </a:r>
            <a:r>
              <a:rPr lang="en-US" sz="1600" dirty="0" smtClean="0">
                <a:solidFill>
                  <a:schemeClr val="tx1"/>
                </a:solidFill>
              </a:rPr>
              <a:t>“Research as a Service”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338" name="Picture 2"/>
          <p:cNvPicPr>
            <a:picLocks noChangeAspect="1" noChangeArrowheads="1"/>
          </p:cNvPicPr>
          <p:nvPr/>
        </p:nvPicPr>
        <p:blipFill>
          <a:blip r:embed="rId3" cstate="print"/>
          <a:srcRect l="12384" t="14520" r="13426" b="2506"/>
          <a:stretch>
            <a:fillRect/>
          </a:stretch>
        </p:blipFill>
        <p:spPr bwMode="auto">
          <a:xfrm>
            <a:off x="1447800" y="1219200"/>
            <a:ext cx="6172200" cy="5334000"/>
          </a:xfrm>
          <a:prstGeom prst="rect">
            <a:avLst/>
          </a:prstGeom>
          <a:noFill/>
          <a:ln w="9525">
            <a:noFill/>
            <a:miter lim="800000"/>
            <a:headEnd/>
            <a:tailEnd/>
          </a:ln>
        </p:spPr>
      </p:pic>
      <p:grpSp>
        <p:nvGrpSpPr>
          <p:cNvPr id="2" name="Group 12"/>
          <p:cNvGrpSpPr/>
          <p:nvPr/>
        </p:nvGrpSpPr>
        <p:grpSpPr>
          <a:xfrm>
            <a:off x="0" y="1219200"/>
            <a:ext cx="9144000" cy="5334000"/>
            <a:chOff x="0" y="1295400"/>
            <a:chExt cx="9144000" cy="5181600"/>
          </a:xfrm>
        </p:grpSpPr>
        <p:pic>
          <p:nvPicPr>
            <p:cNvPr id="11" name="Picture 10" descr="clouds-0001.jpg"/>
            <p:cNvPicPr>
              <a:picLocks noChangeAspect="1"/>
            </p:cNvPicPr>
            <p:nvPr/>
          </p:nvPicPr>
          <p:blipFill>
            <a:blip r:embed="rId4" cstate="print"/>
            <a:stretch>
              <a:fillRect/>
            </a:stretch>
          </p:blipFill>
          <p:spPr>
            <a:xfrm>
              <a:off x="0" y="1295400"/>
              <a:ext cx="9144000" cy="5181600"/>
            </a:xfrm>
            <a:prstGeom prst="rect">
              <a:avLst/>
            </a:prstGeom>
          </p:spPr>
        </p:pic>
        <p:pic>
          <p:nvPicPr>
            <p:cNvPr id="4" name="Picture 3" descr="3tera.jpg"/>
            <p:cNvPicPr>
              <a:picLocks noChangeAspect="1"/>
            </p:cNvPicPr>
            <p:nvPr/>
          </p:nvPicPr>
          <p:blipFill>
            <a:blip r:embed="rId5" cstate="print"/>
            <a:stretch>
              <a:fillRect/>
            </a:stretch>
          </p:blipFill>
          <p:spPr>
            <a:xfrm>
              <a:off x="7391400" y="6096000"/>
              <a:ext cx="1688758" cy="381000"/>
            </a:xfrm>
            <a:prstGeom prst="rect">
              <a:avLst/>
            </a:prstGeom>
          </p:spPr>
        </p:pic>
        <p:pic>
          <p:nvPicPr>
            <p:cNvPr id="5" name="Picture 4" descr="AmazonEC2.jpg"/>
            <p:cNvPicPr>
              <a:picLocks noChangeAspect="1"/>
            </p:cNvPicPr>
            <p:nvPr/>
          </p:nvPicPr>
          <p:blipFill>
            <a:blip r:embed="rId6" cstate="print"/>
            <a:stretch>
              <a:fillRect/>
            </a:stretch>
          </p:blipFill>
          <p:spPr>
            <a:xfrm>
              <a:off x="3200400" y="2895600"/>
              <a:ext cx="2105799" cy="685800"/>
            </a:xfrm>
            <a:prstGeom prst="rect">
              <a:avLst/>
            </a:prstGeom>
          </p:spPr>
        </p:pic>
        <p:pic>
          <p:nvPicPr>
            <p:cNvPr id="6" name="Picture 5" descr="Azure.jpg"/>
            <p:cNvPicPr>
              <a:picLocks noChangeAspect="1"/>
            </p:cNvPicPr>
            <p:nvPr/>
          </p:nvPicPr>
          <p:blipFill>
            <a:blip r:embed="rId7" cstate="print"/>
            <a:stretch>
              <a:fillRect/>
            </a:stretch>
          </p:blipFill>
          <p:spPr>
            <a:xfrm>
              <a:off x="5116314" y="1600200"/>
              <a:ext cx="3951486" cy="381000"/>
            </a:xfrm>
            <a:prstGeom prst="rect">
              <a:avLst/>
            </a:prstGeom>
          </p:spPr>
        </p:pic>
        <p:pic>
          <p:nvPicPr>
            <p:cNvPr id="7" name="Picture 6" descr="b-hive.jpg"/>
            <p:cNvPicPr>
              <a:picLocks noChangeAspect="1"/>
            </p:cNvPicPr>
            <p:nvPr/>
          </p:nvPicPr>
          <p:blipFill>
            <a:blip r:embed="rId8" cstate="print"/>
            <a:stretch>
              <a:fillRect/>
            </a:stretch>
          </p:blipFill>
          <p:spPr>
            <a:xfrm>
              <a:off x="1828800" y="4648200"/>
              <a:ext cx="1416907" cy="219894"/>
            </a:xfrm>
            <a:prstGeom prst="rect">
              <a:avLst/>
            </a:prstGeom>
          </p:spPr>
        </p:pic>
        <p:pic>
          <p:nvPicPr>
            <p:cNvPr id="8" name="Picture 7" descr="engineyard.jpg"/>
            <p:cNvPicPr>
              <a:picLocks noChangeAspect="1"/>
            </p:cNvPicPr>
            <p:nvPr/>
          </p:nvPicPr>
          <p:blipFill>
            <a:blip r:embed="rId9" cstate="print"/>
            <a:stretch>
              <a:fillRect/>
            </a:stretch>
          </p:blipFill>
          <p:spPr>
            <a:xfrm>
              <a:off x="8184848" y="4267200"/>
              <a:ext cx="959152" cy="1179871"/>
            </a:xfrm>
            <a:prstGeom prst="rect">
              <a:avLst/>
            </a:prstGeom>
          </p:spPr>
        </p:pic>
        <p:pic>
          <p:nvPicPr>
            <p:cNvPr id="9" name="Picture 8" descr="Eucalyptus.jpg"/>
            <p:cNvPicPr>
              <a:picLocks noChangeAspect="1"/>
            </p:cNvPicPr>
            <p:nvPr/>
          </p:nvPicPr>
          <p:blipFill>
            <a:blip r:embed="rId10" cstate="print"/>
            <a:stretch>
              <a:fillRect/>
            </a:stretch>
          </p:blipFill>
          <p:spPr>
            <a:xfrm>
              <a:off x="0" y="1524000"/>
              <a:ext cx="1524000" cy="533400"/>
            </a:xfrm>
            <a:prstGeom prst="rect">
              <a:avLst/>
            </a:prstGeom>
          </p:spPr>
        </p:pic>
        <p:pic>
          <p:nvPicPr>
            <p:cNvPr id="10" name="Picture 9" descr="GoGrid.jpg"/>
            <p:cNvPicPr>
              <a:picLocks noChangeAspect="1"/>
            </p:cNvPicPr>
            <p:nvPr/>
          </p:nvPicPr>
          <p:blipFill>
            <a:blip r:embed="rId11" cstate="print"/>
            <a:stretch>
              <a:fillRect/>
            </a:stretch>
          </p:blipFill>
          <p:spPr>
            <a:xfrm>
              <a:off x="4419600" y="5562600"/>
              <a:ext cx="1977081" cy="255639"/>
            </a:xfrm>
            <a:prstGeom prst="rect">
              <a:avLst/>
            </a:prstGeom>
          </p:spPr>
        </p:pic>
      </p:grpSp>
      <p:sp>
        <p:nvSpPr>
          <p:cNvPr id="12" name="Title 1"/>
          <p:cNvSpPr txBox="1">
            <a:spLocks/>
          </p:cNvSpPr>
          <p:nvPr/>
        </p:nvSpPr>
        <p:spPr>
          <a:xfrm>
            <a:off x="990600" y="381000"/>
            <a:ext cx="6629400" cy="731838"/>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Commercial Cloud</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4" name="TextBox 13"/>
          <p:cNvSpPr txBox="1"/>
          <p:nvPr/>
        </p:nvSpPr>
        <p:spPr>
          <a:xfrm>
            <a:off x="227660" y="2054423"/>
            <a:ext cx="839140" cy="307777"/>
          </a:xfrm>
          <a:prstGeom prst="rect">
            <a:avLst/>
          </a:prstGeom>
          <a:noFill/>
        </p:spPr>
        <p:txBody>
          <a:bodyPr wrap="none" rtlCol="0">
            <a:spAutoFit/>
          </a:bodyPr>
          <a:lstStyle/>
          <a:p>
            <a:r>
              <a:rPr lang="en-US" sz="1400" dirty="0" smtClean="0"/>
              <a:t>Software</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270338"/>
                                        </p:tgtEl>
                                      </p:cBhvr>
                                      <p:by x="25000" y="25000"/>
                                    </p:animScale>
                                  </p:childTnLst>
                                </p:cTn>
                              </p:par>
                              <p:par>
                                <p:cTn id="7" presetID="10"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2000"/>
                                        <p:tgtEl>
                                          <p:spTgt spid="2"/>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143000"/>
          </a:xfrm>
        </p:spPr>
        <p:txBody>
          <a:bodyPr/>
          <a:lstStyle/>
          <a:p>
            <a:r>
              <a:rPr lang="en-US" dirty="0" smtClean="0">
                <a:solidFill>
                  <a:srgbClr val="002060"/>
                </a:solidFill>
              </a:rPr>
              <a:t>MapReduce</a:t>
            </a:r>
            <a:endParaRPr lang="en-US" dirty="0">
              <a:solidFill>
                <a:srgbClr val="002060"/>
              </a:solidFill>
            </a:endParaRPr>
          </a:p>
        </p:txBody>
      </p:sp>
      <p:sp>
        <p:nvSpPr>
          <p:cNvPr id="5" name="Content Placeholder 2"/>
          <p:cNvSpPr>
            <a:spLocks noGrp="1"/>
          </p:cNvSpPr>
          <p:nvPr>
            <p:ph idx="1"/>
          </p:nvPr>
        </p:nvSpPr>
        <p:spPr>
          <a:xfrm>
            <a:off x="533400" y="4114800"/>
            <a:ext cx="8077200" cy="2438400"/>
          </a:xfrm>
        </p:spPr>
        <p:txBody>
          <a:bodyPr>
            <a:normAutofit fontScale="85000" lnSpcReduction="10000"/>
          </a:bodyPr>
          <a:lstStyle/>
          <a:p>
            <a:r>
              <a:rPr lang="en-US" dirty="0" smtClean="0">
                <a:solidFill>
                  <a:srgbClr val="002060"/>
                </a:solidFill>
              </a:rPr>
              <a:t>Implementations support:</a:t>
            </a:r>
          </a:p>
          <a:p>
            <a:pPr lvl="1"/>
            <a:r>
              <a:rPr lang="en-US" dirty="0" smtClean="0">
                <a:solidFill>
                  <a:srgbClr val="002060"/>
                </a:solidFill>
              </a:rPr>
              <a:t>Splitting of data</a:t>
            </a:r>
          </a:p>
          <a:p>
            <a:pPr lvl="1"/>
            <a:r>
              <a:rPr lang="en-US" dirty="0" smtClean="0">
                <a:solidFill>
                  <a:srgbClr val="002060"/>
                </a:solidFill>
              </a:rPr>
              <a:t>Passing the output of map functions to reduce functions</a:t>
            </a:r>
          </a:p>
          <a:p>
            <a:pPr lvl="1"/>
            <a:r>
              <a:rPr lang="en-US" dirty="0" smtClean="0">
                <a:solidFill>
                  <a:srgbClr val="002060"/>
                </a:solidFill>
              </a:rPr>
              <a:t>Sorting the inputs to the reduce function based on the intermediate keys</a:t>
            </a:r>
          </a:p>
          <a:p>
            <a:pPr lvl="1"/>
            <a:r>
              <a:rPr lang="en-US" dirty="0" smtClean="0">
                <a:solidFill>
                  <a:srgbClr val="002060"/>
                </a:solidFill>
              </a:rPr>
              <a:t>Quality of services</a:t>
            </a:r>
          </a:p>
          <a:p>
            <a:endParaRPr lang="en-US" dirty="0"/>
          </a:p>
        </p:txBody>
      </p:sp>
      <p:grpSp>
        <p:nvGrpSpPr>
          <p:cNvPr id="2" name="Group 5"/>
          <p:cNvGrpSpPr/>
          <p:nvPr/>
        </p:nvGrpSpPr>
        <p:grpSpPr>
          <a:xfrm>
            <a:off x="609600" y="1295400"/>
            <a:ext cx="7848600" cy="2590800"/>
            <a:chOff x="685800" y="1447800"/>
            <a:chExt cx="7848600" cy="2590800"/>
          </a:xfrm>
        </p:grpSpPr>
        <p:sp>
          <p:nvSpPr>
            <p:cNvPr id="7" name="AutoShape 9"/>
            <p:cNvSpPr>
              <a:spLocks noChangeArrowheads="1"/>
            </p:cNvSpPr>
            <p:nvPr/>
          </p:nvSpPr>
          <p:spPr bwMode="auto">
            <a:xfrm>
              <a:off x="685800" y="1447800"/>
              <a:ext cx="7848600" cy="2590800"/>
            </a:xfrm>
            <a:prstGeom prst="roundRect">
              <a:avLst>
                <a:gd name="adj" fmla="val 7556"/>
              </a:avLst>
            </a:prstGeom>
            <a:gradFill rotWithShape="0">
              <a:gsLst>
                <a:gs pos="0">
                  <a:srgbClr val="FFFFFF"/>
                </a:gs>
                <a:gs pos="100000">
                  <a:srgbClr val="B8CCE4"/>
                </a:gs>
              </a:gsLst>
              <a:lin ang="54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8" name="Oval 10"/>
            <p:cNvSpPr>
              <a:spLocks noChangeArrowheads="1"/>
            </p:cNvSpPr>
            <p:nvPr/>
          </p:nvSpPr>
          <p:spPr bwMode="auto">
            <a:xfrm>
              <a:off x="4345907" y="3036369"/>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Oval 11"/>
            <p:cNvSpPr>
              <a:spLocks noChangeArrowheads="1"/>
            </p:cNvSpPr>
            <p:nvPr/>
          </p:nvSpPr>
          <p:spPr bwMode="auto">
            <a:xfrm>
              <a:off x="4960269" y="3036369"/>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Oval 12"/>
            <p:cNvSpPr>
              <a:spLocks noChangeArrowheads="1"/>
            </p:cNvSpPr>
            <p:nvPr/>
          </p:nvSpPr>
          <p:spPr bwMode="auto">
            <a:xfrm>
              <a:off x="4007468"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Oval 13"/>
            <p:cNvSpPr>
              <a:spLocks noChangeArrowheads="1"/>
            </p:cNvSpPr>
            <p:nvPr/>
          </p:nvSpPr>
          <p:spPr bwMode="auto">
            <a:xfrm>
              <a:off x="5619900" y="3036369"/>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Oval 14"/>
            <p:cNvSpPr>
              <a:spLocks noChangeArrowheads="1"/>
            </p:cNvSpPr>
            <p:nvPr/>
          </p:nvSpPr>
          <p:spPr bwMode="auto">
            <a:xfrm>
              <a:off x="4615364"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3" name="Group 15"/>
            <p:cNvGrpSpPr>
              <a:grpSpLocks/>
            </p:cNvGrpSpPr>
            <p:nvPr/>
          </p:nvGrpSpPr>
          <p:grpSpPr bwMode="auto">
            <a:xfrm>
              <a:off x="990600" y="2362200"/>
              <a:ext cx="2590383" cy="304513"/>
              <a:chOff x="1453" y="5453"/>
              <a:chExt cx="3605" cy="353"/>
            </a:xfrm>
          </p:grpSpPr>
          <p:sp>
            <p:nvSpPr>
              <p:cNvPr id="52" name="Text Box 16"/>
              <p:cNvSpPr txBox="1">
                <a:spLocks noChangeArrowheads="1"/>
              </p:cNvSpPr>
              <p:nvPr/>
            </p:nvSpPr>
            <p:spPr bwMode="auto">
              <a:xfrm>
                <a:off x="1453" y="5453"/>
                <a:ext cx="2863" cy="353"/>
              </a:xfrm>
              <a:prstGeom prst="rect">
                <a:avLst/>
              </a:prstGeom>
              <a:solidFill>
                <a:srgbClr val="DDD8C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1600" b="1" dirty="0" smtClean="0">
                    <a:cs typeface="Courier New" pitchFamily="49" charset="0"/>
                  </a:rPr>
                  <a:t>Map(Key, Value)  </a:t>
                </a:r>
              </a:p>
            </p:txBody>
          </p:sp>
          <p:cxnSp>
            <p:nvCxnSpPr>
              <p:cNvPr id="53" name="AutoShape 17"/>
              <p:cNvCxnSpPr>
                <a:cxnSpLocks noChangeShapeType="1"/>
              </p:cNvCxnSpPr>
              <p:nvPr/>
            </p:nvCxnSpPr>
            <p:spPr bwMode="auto">
              <a:xfrm>
                <a:off x="4316" y="5630"/>
                <a:ext cx="742" cy="2"/>
              </a:xfrm>
              <a:prstGeom prst="straightConnector1">
                <a:avLst/>
              </a:prstGeom>
              <a:noFill/>
              <a:ln w="9525">
                <a:solidFill>
                  <a:srgbClr val="000000"/>
                </a:solidFill>
                <a:round/>
                <a:headEnd/>
                <a:tailEnd type="triangle" w="med" len="med"/>
              </a:ln>
            </p:spPr>
          </p:cxnSp>
        </p:grpSp>
        <p:sp>
          <p:nvSpPr>
            <p:cNvPr id="14" name="Oval 18"/>
            <p:cNvSpPr>
              <a:spLocks noChangeArrowheads="1"/>
            </p:cNvSpPr>
            <p:nvPr/>
          </p:nvSpPr>
          <p:spPr bwMode="auto">
            <a:xfrm>
              <a:off x="5943249"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Oval 19"/>
            <p:cNvSpPr>
              <a:spLocks noChangeArrowheads="1"/>
            </p:cNvSpPr>
            <p:nvPr/>
          </p:nvSpPr>
          <p:spPr bwMode="auto">
            <a:xfrm>
              <a:off x="5268528"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16" name="AutoShape 20"/>
            <p:cNvCxnSpPr>
              <a:cxnSpLocks noChangeShapeType="1"/>
            </p:cNvCxnSpPr>
            <p:nvPr/>
          </p:nvCxnSpPr>
          <p:spPr bwMode="auto">
            <a:xfrm>
              <a:off x="4464468" y="2874695"/>
              <a:ext cx="0" cy="161674"/>
            </a:xfrm>
            <a:prstGeom prst="straightConnector1">
              <a:avLst/>
            </a:prstGeom>
            <a:noFill/>
            <a:ln w="9525">
              <a:solidFill>
                <a:srgbClr val="000000"/>
              </a:solidFill>
              <a:round/>
              <a:headEnd/>
              <a:tailEnd type="triangle" w="med" len="med"/>
            </a:ln>
          </p:spPr>
        </p:cxnSp>
        <p:cxnSp>
          <p:nvCxnSpPr>
            <p:cNvPr id="17" name="AutoShape 21"/>
            <p:cNvCxnSpPr>
              <a:cxnSpLocks noChangeShapeType="1"/>
            </p:cNvCxnSpPr>
            <p:nvPr/>
          </p:nvCxnSpPr>
          <p:spPr bwMode="auto">
            <a:xfrm>
              <a:off x="5096076" y="2874695"/>
              <a:ext cx="0" cy="161674"/>
            </a:xfrm>
            <a:prstGeom prst="straightConnector1">
              <a:avLst/>
            </a:prstGeom>
            <a:noFill/>
            <a:ln w="9525">
              <a:solidFill>
                <a:srgbClr val="000000"/>
              </a:solidFill>
              <a:round/>
              <a:headEnd/>
              <a:tailEnd type="triangle" w="med" len="med"/>
            </a:ln>
          </p:spPr>
        </p:cxnSp>
        <p:cxnSp>
          <p:nvCxnSpPr>
            <p:cNvPr id="18" name="AutoShape 22"/>
            <p:cNvCxnSpPr>
              <a:cxnSpLocks noChangeShapeType="1"/>
            </p:cNvCxnSpPr>
            <p:nvPr/>
          </p:nvCxnSpPr>
          <p:spPr bwMode="auto">
            <a:xfrm>
              <a:off x="5731995" y="2874695"/>
              <a:ext cx="0" cy="161674"/>
            </a:xfrm>
            <a:prstGeom prst="straightConnector1">
              <a:avLst/>
            </a:prstGeom>
            <a:noFill/>
            <a:ln w="9525">
              <a:solidFill>
                <a:srgbClr val="000000"/>
              </a:solidFill>
              <a:round/>
              <a:headEnd/>
              <a:tailEnd type="triangle" w="med" len="med"/>
            </a:ln>
          </p:spPr>
        </p:cxnSp>
        <p:cxnSp>
          <p:nvCxnSpPr>
            <p:cNvPr id="19" name="AutoShape 23"/>
            <p:cNvCxnSpPr>
              <a:cxnSpLocks noChangeShapeType="1"/>
            </p:cNvCxnSpPr>
            <p:nvPr/>
          </p:nvCxnSpPr>
          <p:spPr bwMode="auto">
            <a:xfrm>
              <a:off x="4190699" y="2605238"/>
              <a:ext cx="273769" cy="269457"/>
            </a:xfrm>
            <a:prstGeom prst="straightConnector1">
              <a:avLst/>
            </a:prstGeom>
            <a:noFill/>
            <a:ln w="9525">
              <a:solidFill>
                <a:srgbClr val="000000"/>
              </a:solidFill>
              <a:round/>
              <a:headEnd/>
              <a:tailEnd/>
            </a:ln>
          </p:spPr>
        </p:cxnSp>
        <p:cxnSp>
          <p:nvCxnSpPr>
            <p:cNvPr id="20" name="AutoShape 24"/>
            <p:cNvCxnSpPr>
              <a:cxnSpLocks noChangeShapeType="1"/>
            </p:cNvCxnSpPr>
            <p:nvPr/>
          </p:nvCxnSpPr>
          <p:spPr bwMode="auto">
            <a:xfrm flipH="1">
              <a:off x="4464468" y="2605238"/>
              <a:ext cx="269457" cy="269457"/>
            </a:xfrm>
            <a:prstGeom prst="straightConnector1">
              <a:avLst/>
            </a:prstGeom>
            <a:noFill/>
            <a:ln w="9525">
              <a:solidFill>
                <a:srgbClr val="000000"/>
              </a:solidFill>
              <a:round/>
              <a:headEnd/>
              <a:tailEnd/>
            </a:ln>
          </p:spPr>
        </p:cxnSp>
        <p:cxnSp>
          <p:nvCxnSpPr>
            <p:cNvPr id="21" name="AutoShape 25"/>
            <p:cNvCxnSpPr>
              <a:cxnSpLocks noChangeShapeType="1"/>
            </p:cNvCxnSpPr>
            <p:nvPr/>
          </p:nvCxnSpPr>
          <p:spPr bwMode="auto">
            <a:xfrm flipH="1">
              <a:off x="4464468" y="2605238"/>
              <a:ext cx="901065" cy="269457"/>
            </a:xfrm>
            <a:prstGeom prst="straightConnector1">
              <a:avLst/>
            </a:prstGeom>
            <a:noFill/>
            <a:ln w="9525">
              <a:solidFill>
                <a:srgbClr val="000000"/>
              </a:solidFill>
              <a:round/>
              <a:headEnd/>
              <a:tailEnd/>
            </a:ln>
          </p:spPr>
        </p:cxnSp>
        <p:cxnSp>
          <p:nvCxnSpPr>
            <p:cNvPr id="22" name="AutoShape 26"/>
            <p:cNvCxnSpPr>
              <a:cxnSpLocks noChangeShapeType="1"/>
            </p:cNvCxnSpPr>
            <p:nvPr/>
          </p:nvCxnSpPr>
          <p:spPr bwMode="auto">
            <a:xfrm flipH="1">
              <a:off x="4464468" y="2605238"/>
              <a:ext cx="1595187" cy="269457"/>
            </a:xfrm>
            <a:prstGeom prst="straightConnector1">
              <a:avLst/>
            </a:prstGeom>
            <a:noFill/>
            <a:ln w="9525">
              <a:solidFill>
                <a:srgbClr val="000000"/>
              </a:solidFill>
              <a:round/>
              <a:headEnd/>
              <a:tailEnd/>
            </a:ln>
          </p:spPr>
        </p:cxnSp>
        <p:cxnSp>
          <p:nvCxnSpPr>
            <p:cNvPr id="23" name="AutoShape 27"/>
            <p:cNvCxnSpPr>
              <a:cxnSpLocks noChangeShapeType="1"/>
            </p:cNvCxnSpPr>
            <p:nvPr/>
          </p:nvCxnSpPr>
          <p:spPr bwMode="auto">
            <a:xfrm>
              <a:off x="4190699" y="2605238"/>
              <a:ext cx="905376" cy="269457"/>
            </a:xfrm>
            <a:prstGeom prst="straightConnector1">
              <a:avLst/>
            </a:prstGeom>
            <a:noFill/>
            <a:ln w="9525">
              <a:solidFill>
                <a:srgbClr val="000000"/>
              </a:solidFill>
              <a:round/>
              <a:headEnd/>
              <a:tailEnd/>
            </a:ln>
          </p:spPr>
        </p:cxnSp>
        <p:cxnSp>
          <p:nvCxnSpPr>
            <p:cNvPr id="24" name="AutoShape 28"/>
            <p:cNvCxnSpPr>
              <a:cxnSpLocks noChangeShapeType="1"/>
            </p:cNvCxnSpPr>
            <p:nvPr/>
          </p:nvCxnSpPr>
          <p:spPr bwMode="auto">
            <a:xfrm>
              <a:off x="4733925" y="2605238"/>
              <a:ext cx="362151" cy="269457"/>
            </a:xfrm>
            <a:prstGeom prst="straightConnector1">
              <a:avLst/>
            </a:prstGeom>
            <a:noFill/>
            <a:ln w="9525">
              <a:solidFill>
                <a:srgbClr val="000000"/>
              </a:solidFill>
              <a:round/>
              <a:headEnd/>
              <a:tailEnd/>
            </a:ln>
          </p:spPr>
        </p:cxnSp>
        <p:cxnSp>
          <p:nvCxnSpPr>
            <p:cNvPr id="25" name="AutoShape 29"/>
            <p:cNvCxnSpPr>
              <a:cxnSpLocks noChangeShapeType="1"/>
            </p:cNvCxnSpPr>
            <p:nvPr/>
          </p:nvCxnSpPr>
          <p:spPr bwMode="auto">
            <a:xfrm flipH="1">
              <a:off x="5096076" y="2605238"/>
              <a:ext cx="269457" cy="269457"/>
            </a:xfrm>
            <a:prstGeom prst="straightConnector1">
              <a:avLst/>
            </a:prstGeom>
            <a:noFill/>
            <a:ln w="9525">
              <a:solidFill>
                <a:srgbClr val="000000"/>
              </a:solidFill>
              <a:round/>
              <a:headEnd/>
              <a:tailEnd/>
            </a:ln>
          </p:spPr>
        </p:cxnSp>
        <p:cxnSp>
          <p:nvCxnSpPr>
            <p:cNvPr id="26" name="AutoShape 30"/>
            <p:cNvCxnSpPr>
              <a:cxnSpLocks noChangeShapeType="1"/>
            </p:cNvCxnSpPr>
            <p:nvPr/>
          </p:nvCxnSpPr>
          <p:spPr bwMode="auto">
            <a:xfrm flipH="1">
              <a:off x="5096076" y="2605238"/>
              <a:ext cx="905376" cy="269457"/>
            </a:xfrm>
            <a:prstGeom prst="straightConnector1">
              <a:avLst/>
            </a:prstGeom>
            <a:noFill/>
            <a:ln w="9525">
              <a:solidFill>
                <a:srgbClr val="000000"/>
              </a:solidFill>
              <a:round/>
              <a:headEnd/>
              <a:tailEnd/>
            </a:ln>
          </p:spPr>
        </p:cxnSp>
        <p:cxnSp>
          <p:nvCxnSpPr>
            <p:cNvPr id="27" name="AutoShape 31"/>
            <p:cNvCxnSpPr>
              <a:cxnSpLocks noChangeShapeType="1"/>
            </p:cNvCxnSpPr>
            <p:nvPr/>
          </p:nvCxnSpPr>
          <p:spPr bwMode="auto">
            <a:xfrm>
              <a:off x="4190699" y="2605238"/>
              <a:ext cx="1541295" cy="269457"/>
            </a:xfrm>
            <a:prstGeom prst="straightConnector1">
              <a:avLst/>
            </a:prstGeom>
            <a:noFill/>
            <a:ln w="9525">
              <a:solidFill>
                <a:srgbClr val="000000"/>
              </a:solidFill>
              <a:round/>
              <a:headEnd/>
              <a:tailEnd/>
            </a:ln>
          </p:spPr>
        </p:cxnSp>
        <p:cxnSp>
          <p:nvCxnSpPr>
            <p:cNvPr id="28" name="AutoShape 32"/>
            <p:cNvCxnSpPr>
              <a:cxnSpLocks noChangeShapeType="1"/>
            </p:cNvCxnSpPr>
            <p:nvPr/>
          </p:nvCxnSpPr>
          <p:spPr bwMode="auto">
            <a:xfrm>
              <a:off x="4733925" y="2605238"/>
              <a:ext cx="998070" cy="269457"/>
            </a:xfrm>
            <a:prstGeom prst="straightConnector1">
              <a:avLst/>
            </a:prstGeom>
            <a:noFill/>
            <a:ln w="9525">
              <a:solidFill>
                <a:srgbClr val="000000"/>
              </a:solidFill>
              <a:round/>
              <a:headEnd/>
              <a:tailEnd/>
            </a:ln>
          </p:spPr>
        </p:cxnSp>
        <p:cxnSp>
          <p:nvCxnSpPr>
            <p:cNvPr id="29" name="AutoShape 33"/>
            <p:cNvCxnSpPr>
              <a:cxnSpLocks noChangeShapeType="1"/>
            </p:cNvCxnSpPr>
            <p:nvPr/>
          </p:nvCxnSpPr>
          <p:spPr bwMode="auto">
            <a:xfrm>
              <a:off x="5365533" y="2605238"/>
              <a:ext cx="366462" cy="269457"/>
            </a:xfrm>
            <a:prstGeom prst="straightConnector1">
              <a:avLst/>
            </a:prstGeom>
            <a:noFill/>
            <a:ln w="9525">
              <a:solidFill>
                <a:srgbClr val="000000"/>
              </a:solidFill>
              <a:round/>
              <a:headEnd/>
              <a:tailEnd/>
            </a:ln>
          </p:spPr>
        </p:cxnSp>
        <p:cxnSp>
          <p:nvCxnSpPr>
            <p:cNvPr id="30" name="AutoShape 34"/>
            <p:cNvCxnSpPr>
              <a:cxnSpLocks noChangeShapeType="1"/>
            </p:cNvCxnSpPr>
            <p:nvPr/>
          </p:nvCxnSpPr>
          <p:spPr bwMode="auto">
            <a:xfrm flipH="1">
              <a:off x="5731995" y="2605238"/>
              <a:ext cx="327660" cy="269457"/>
            </a:xfrm>
            <a:prstGeom prst="straightConnector1">
              <a:avLst/>
            </a:prstGeom>
            <a:noFill/>
            <a:ln w="9525">
              <a:solidFill>
                <a:srgbClr val="000000"/>
              </a:solidFill>
              <a:round/>
              <a:headEnd/>
              <a:tailEnd/>
            </a:ln>
          </p:spPr>
        </p:cxnSp>
        <p:cxnSp>
          <p:nvCxnSpPr>
            <p:cNvPr id="31" name="AutoShape 35"/>
            <p:cNvCxnSpPr>
              <a:cxnSpLocks noChangeShapeType="1"/>
            </p:cNvCxnSpPr>
            <p:nvPr/>
          </p:nvCxnSpPr>
          <p:spPr bwMode="auto">
            <a:xfrm>
              <a:off x="4119563" y="2055545"/>
              <a:ext cx="0" cy="269457"/>
            </a:xfrm>
            <a:prstGeom prst="straightConnector1">
              <a:avLst/>
            </a:prstGeom>
            <a:noFill/>
            <a:ln w="9525">
              <a:solidFill>
                <a:srgbClr val="000000"/>
              </a:solidFill>
              <a:round/>
              <a:headEnd/>
              <a:tailEnd type="triangle" w="med" len="med"/>
            </a:ln>
          </p:spPr>
        </p:cxnSp>
        <p:cxnSp>
          <p:nvCxnSpPr>
            <p:cNvPr id="32" name="AutoShape 36"/>
            <p:cNvCxnSpPr>
              <a:cxnSpLocks noChangeShapeType="1"/>
            </p:cNvCxnSpPr>
            <p:nvPr/>
          </p:nvCxnSpPr>
          <p:spPr bwMode="auto">
            <a:xfrm>
              <a:off x="4733925" y="2055545"/>
              <a:ext cx="0" cy="269457"/>
            </a:xfrm>
            <a:prstGeom prst="straightConnector1">
              <a:avLst/>
            </a:prstGeom>
            <a:noFill/>
            <a:ln w="9525">
              <a:solidFill>
                <a:srgbClr val="000000"/>
              </a:solidFill>
              <a:round/>
              <a:headEnd/>
              <a:tailEnd type="triangle" w="med" len="med"/>
            </a:ln>
          </p:spPr>
        </p:cxnSp>
        <p:cxnSp>
          <p:nvCxnSpPr>
            <p:cNvPr id="33" name="AutoShape 37"/>
            <p:cNvCxnSpPr>
              <a:cxnSpLocks noChangeShapeType="1"/>
            </p:cNvCxnSpPr>
            <p:nvPr/>
          </p:nvCxnSpPr>
          <p:spPr bwMode="auto">
            <a:xfrm>
              <a:off x="5365533" y="2044767"/>
              <a:ext cx="0" cy="269457"/>
            </a:xfrm>
            <a:prstGeom prst="straightConnector1">
              <a:avLst/>
            </a:prstGeom>
            <a:noFill/>
            <a:ln w="9525">
              <a:solidFill>
                <a:srgbClr val="000000"/>
              </a:solidFill>
              <a:round/>
              <a:headEnd/>
              <a:tailEnd type="triangle" w="med" len="med"/>
            </a:ln>
          </p:spPr>
        </p:cxnSp>
        <p:cxnSp>
          <p:nvCxnSpPr>
            <p:cNvPr id="34" name="AutoShape 38"/>
            <p:cNvCxnSpPr>
              <a:cxnSpLocks noChangeShapeType="1"/>
            </p:cNvCxnSpPr>
            <p:nvPr/>
          </p:nvCxnSpPr>
          <p:spPr bwMode="auto">
            <a:xfrm>
              <a:off x="6059655" y="2044767"/>
              <a:ext cx="0" cy="269457"/>
            </a:xfrm>
            <a:prstGeom prst="straightConnector1">
              <a:avLst/>
            </a:prstGeom>
            <a:noFill/>
            <a:ln w="9525">
              <a:solidFill>
                <a:srgbClr val="000000"/>
              </a:solidFill>
              <a:round/>
              <a:headEnd/>
              <a:tailEnd type="triangle" w="med" len="med"/>
            </a:ln>
          </p:spPr>
        </p:cxnSp>
        <p:cxnSp>
          <p:nvCxnSpPr>
            <p:cNvPr id="35" name="AutoShape 73"/>
            <p:cNvCxnSpPr>
              <a:cxnSpLocks noChangeShapeType="1"/>
            </p:cNvCxnSpPr>
            <p:nvPr/>
          </p:nvCxnSpPr>
          <p:spPr bwMode="auto">
            <a:xfrm>
              <a:off x="4464468" y="3316605"/>
              <a:ext cx="0" cy="237122"/>
            </a:xfrm>
            <a:prstGeom prst="straightConnector1">
              <a:avLst/>
            </a:prstGeom>
            <a:noFill/>
            <a:ln w="9525">
              <a:solidFill>
                <a:srgbClr val="000000"/>
              </a:solidFill>
              <a:round/>
              <a:headEnd/>
              <a:tailEnd type="triangle" w="med" len="med"/>
            </a:ln>
          </p:spPr>
        </p:cxnSp>
        <p:cxnSp>
          <p:nvCxnSpPr>
            <p:cNvPr id="36" name="AutoShape 74"/>
            <p:cNvCxnSpPr>
              <a:cxnSpLocks noChangeShapeType="1"/>
            </p:cNvCxnSpPr>
            <p:nvPr/>
          </p:nvCxnSpPr>
          <p:spPr bwMode="auto">
            <a:xfrm>
              <a:off x="5080986" y="3316605"/>
              <a:ext cx="0" cy="237122"/>
            </a:xfrm>
            <a:prstGeom prst="straightConnector1">
              <a:avLst/>
            </a:prstGeom>
            <a:noFill/>
            <a:ln w="9525">
              <a:solidFill>
                <a:srgbClr val="000000"/>
              </a:solidFill>
              <a:round/>
              <a:headEnd/>
              <a:tailEnd type="triangle" w="med" len="med"/>
            </a:ln>
          </p:spPr>
        </p:cxnSp>
        <p:cxnSp>
          <p:nvCxnSpPr>
            <p:cNvPr id="37" name="AutoShape 75"/>
            <p:cNvCxnSpPr>
              <a:cxnSpLocks noChangeShapeType="1"/>
            </p:cNvCxnSpPr>
            <p:nvPr/>
          </p:nvCxnSpPr>
          <p:spPr bwMode="auto">
            <a:xfrm>
              <a:off x="5731995" y="3316605"/>
              <a:ext cx="0" cy="237122"/>
            </a:xfrm>
            <a:prstGeom prst="straightConnector1">
              <a:avLst/>
            </a:prstGeom>
            <a:noFill/>
            <a:ln w="9525">
              <a:solidFill>
                <a:srgbClr val="000000"/>
              </a:solidFill>
              <a:round/>
              <a:headEnd/>
              <a:tailEnd type="triangle" w="med" len="med"/>
            </a:ln>
          </p:spPr>
        </p:cxnSp>
        <p:grpSp>
          <p:nvGrpSpPr>
            <p:cNvPr id="6" name="Group 15"/>
            <p:cNvGrpSpPr>
              <a:grpSpLocks/>
            </p:cNvGrpSpPr>
            <p:nvPr/>
          </p:nvGrpSpPr>
          <p:grpSpPr bwMode="auto">
            <a:xfrm>
              <a:off x="990600" y="3048000"/>
              <a:ext cx="3275883" cy="304513"/>
              <a:chOff x="499" y="5453"/>
              <a:chExt cx="4559" cy="353"/>
            </a:xfrm>
          </p:grpSpPr>
          <p:sp>
            <p:nvSpPr>
              <p:cNvPr id="50" name="Text Box 16"/>
              <p:cNvSpPr txBox="1">
                <a:spLocks noChangeArrowheads="1"/>
              </p:cNvSpPr>
              <p:nvPr/>
            </p:nvSpPr>
            <p:spPr bwMode="auto">
              <a:xfrm>
                <a:off x="499" y="5453"/>
                <a:ext cx="3817" cy="353"/>
              </a:xfrm>
              <a:prstGeom prst="rect">
                <a:avLst/>
              </a:prstGeom>
              <a:solidFill>
                <a:srgbClr val="DDD8C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1600" b="1" dirty="0" smtClean="0">
                    <a:cs typeface="Courier New" pitchFamily="49" charset="0"/>
                  </a:rPr>
                  <a:t>Reduce(Key, List&lt;Value&gt;)  </a:t>
                </a:r>
              </a:p>
            </p:txBody>
          </p:sp>
          <p:cxnSp>
            <p:nvCxnSpPr>
              <p:cNvPr id="51" name="AutoShape 17"/>
              <p:cNvCxnSpPr>
                <a:cxnSpLocks noChangeShapeType="1"/>
              </p:cNvCxnSpPr>
              <p:nvPr/>
            </p:nvCxnSpPr>
            <p:spPr bwMode="auto">
              <a:xfrm>
                <a:off x="4316" y="5630"/>
                <a:ext cx="742" cy="2"/>
              </a:xfrm>
              <a:prstGeom prst="straightConnector1">
                <a:avLst/>
              </a:prstGeom>
              <a:noFill/>
              <a:ln w="9525">
                <a:solidFill>
                  <a:srgbClr val="000000"/>
                </a:solidFill>
                <a:round/>
                <a:headEnd/>
                <a:tailEnd type="triangle" w="med" len="med"/>
              </a:ln>
            </p:spPr>
          </p:cxnSp>
        </p:grpSp>
        <p:grpSp>
          <p:nvGrpSpPr>
            <p:cNvPr id="13" name="Group 188"/>
            <p:cNvGrpSpPr/>
            <p:nvPr/>
          </p:nvGrpSpPr>
          <p:grpSpPr>
            <a:xfrm>
              <a:off x="3810000" y="1600200"/>
              <a:ext cx="2590800" cy="381000"/>
              <a:chOff x="5181600" y="1600200"/>
              <a:chExt cx="2590800" cy="381000"/>
            </a:xfrm>
          </p:grpSpPr>
          <p:sp>
            <p:nvSpPr>
              <p:cNvPr id="45" name="Rectangle 44"/>
              <p:cNvSpPr/>
              <p:nvPr/>
            </p:nvSpPr>
            <p:spPr>
              <a:xfrm>
                <a:off x="5181600" y="1600200"/>
                <a:ext cx="25908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cxnSp>
            <p:nvCxnSpPr>
              <p:cNvPr id="46" name="Straight Connector 45"/>
              <p:cNvCxnSpPr/>
              <p:nvPr/>
            </p:nvCxnSpPr>
            <p:spPr>
              <a:xfrm rot="5400000">
                <a:off x="5295900" y="179070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5600700" y="179070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7277100" y="179070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 Box 82"/>
              <p:cNvSpPr txBox="1">
                <a:spLocks noChangeArrowheads="1"/>
              </p:cNvSpPr>
              <p:nvPr/>
            </p:nvSpPr>
            <p:spPr bwMode="auto">
              <a:xfrm>
                <a:off x="5791200" y="1600200"/>
                <a:ext cx="1600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1600" b="1" dirty="0" smtClean="0">
                    <a:latin typeface="Cambria" pitchFamily="18" charset="0"/>
                    <a:cs typeface="Arial" pitchFamily="34" charset="0"/>
                  </a:rPr>
                  <a:t>Data Partitions</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p:txBody>
          </p:sp>
        </p:grpSp>
        <p:sp>
          <p:nvSpPr>
            <p:cNvPr id="40" name="Rectangle 39"/>
            <p:cNvSpPr/>
            <p:nvPr/>
          </p:nvSpPr>
          <p:spPr>
            <a:xfrm>
              <a:off x="4343400" y="3581400"/>
              <a:ext cx="2286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1" name="Rectangle 40"/>
            <p:cNvSpPr/>
            <p:nvPr/>
          </p:nvSpPr>
          <p:spPr>
            <a:xfrm>
              <a:off x="4953000" y="3581400"/>
              <a:ext cx="2286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2" name="Rectangle 41"/>
            <p:cNvSpPr/>
            <p:nvPr/>
          </p:nvSpPr>
          <p:spPr>
            <a:xfrm>
              <a:off x="5638800" y="3581400"/>
              <a:ext cx="2286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3" name="Text Box 82"/>
            <p:cNvSpPr txBox="1">
              <a:spLocks noChangeArrowheads="1"/>
            </p:cNvSpPr>
            <p:nvPr/>
          </p:nvSpPr>
          <p:spPr bwMode="auto">
            <a:xfrm>
              <a:off x="2590800" y="3581400"/>
              <a:ext cx="16764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1600" b="1" dirty="0" smtClean="0">
                  <a:latin typeface="Cambria" pitchFamily="18" charset="0"/>
                  <a:cs typeface="Arial" pitchFamily="34" charset="0"/>
                </a:rPr>
                <a:t>Reduce Outputs</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44" name="Text Box 82"/>
            <p:cNvSpPr txBox="1">
              <a:spLocks noChangeArrowheads="1"/>
            </p:cNvSpPr>
            <p:nvPr/>
          </p:nvSpPr>
          <p:spPr bwMode="auto">
            <a:xfrm>
              <a:off x="6019800" y="2590800"/>
              <a:ext cx="2514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1600" b="1" dirty="0" smtClean="0">
                  <a:latin typeface="Cambria" pitchFamily="18" charset="0"/>
                </a:rPr>
                <a:t>A hash function maps the results of the map tasks to r  reduce tasks</a:t>
              </a:r>
            </a:p>
          </p:txBody>
        </p:sp>
      </p:grpSp>
      <p:sp>
        <p:nvSpPr>
          <p:cNvPr id="54" name="TextBox 53"/>
          <p:cNvSpPr txBox="1"/>
          <p:nvPr/>
        </p:nvSpPr>
        <p:spPr>
          <a:xfrm>
            <a:off x="2209800" y="838200"/>
            <a:ext cx="5251566" cy="369332"/>
          </a:xfrm>
          <a:prstGeom prst="rect">
            <a:avLst/>
          </a:prstGeom>
          <a:noFill/>
        </p:spPr>
        <p:txBody>
          <a:bodyPr wrap="none" rtlCol="0">
            <a:spAutoFit/>
          </a:bodyPr>
          <a:lstStyle/>
          <a:p>
            <a:r>
              <a:rPr lang="en-US" dirty="0" smtClean="0">
                <a:solidFill>
                  <a:schemeClr val="accent4"/>
                </a:solidFill>
              </a:rPr>
              <a:t>A parallel Runtime coming from Information Retrieval</a:t>
            </a:r>
            <a:endParaRPr lang="en-US" dirty="0">
              <a:solidFill>
                <a:schemeClr val="accent4"/>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knife2.jpg"/>
          <p:cNvPicPr>
            <a:picLocks noChangeAspect="1"/>
          </p:cNvPicPr>
          <p:nvPr/>
        </p:nvPicPr>
        <p:blipFill>
          <a:blip r:embed="rId3" cstate="print"/>
          <a:stretch>
            <a:fillRect/>
          </a:stretch>
        </p:blipFill>
        <p:spPr>
          <a:xfrm rot="20472147">
            <a:off x="6402283" y="2481770"/>
            <a:ext cx="872067" cy="784860"/>
          </a:xfrm>
          <a:prstGeom prst="rect">
            <a:avLst/>
          </a:prstGeom>
        </p:spPr>
      </p:pic>
      <p:sp>
        <p:nvSpPr>
          <p:cNvPr id="2" name="Content Placeholder 1"/>
          <p:cNvSpPr>
            <a:spLocks noGrp="1"/>
          </p:cNvSpPr>
          <p:nvPr>
            <p:ph idx="1"/>
          </p:nvPr>
        </p:nvSpPr>
        <p:spPr>
          <a:xfrm>
            <a:off x="457200" y="1524000"/>
            <a:ext cx="8229600" cy="838200"/>
          </a:xfrm>
        </p:spPr>
        <p:txBody>
          <a:bodyPr/>
          <a:lstStyle/>
          <a:p>
            <a:r>
              <a:rPr lang="en-US" dirty="0" smtClean="0"/>
              <a:t>Sam thought of “drinking” the apple</a:t>
            </a:r>
            <a:endParaRPr lang="en-US" dirty="0"/>
          </a:p>
        </p:txBody>
      </p:sp>
      <p:sp>
        <p:nvSpPr>
          <p:cNvPr id="3" name="Title 2"/>
          <p:cNvSpPr>
            <a:spLocks noGrp="1"/>
          </p:cNvSpPr>
          <p:nvPr>
            <p:ph type="title"/>
          </p:nvPr>
        </p:nvSpPr>
        <p:spPr/>
        <p:txBody>
          <a:bodyPr/>
          <a:lstStyle/>
          <a:p>
            <a:r>
              <a:rPr lang="en-US" dirty="0" smtClean="0"/>
              <a:t>Sam’s Problem</a:t>
            </a:r>
            <a:endParaRPr lang="en-US" dirty="0"/>
          </a:p>
        </p:txBody>
      </p:sp>
      <p:sp>
        <p:nvSpPr>
          <p:cNvPr id="4" name="Content Placeholder 1"/>
          <p:cNvSpPr txBox="1">
            <a:spLocks/>
          </p:cNvSpPr>
          <p:nvPr/>
        </p:nvSpPr>
        <p:spPr>
          <a:xfrm>
            <a:off x="4876800" y="2617270"/>
            <a:ext cx="3276600" cy="1905000"/>
          </a:xfrm>
          <a:prstGeom prst="rect">
            <a:avLst/>
          </a:prstGeom>
        </p:spPr>
        <p:txBody>
          <a:bodyPr vert="horz">
            <a:normAutofit/>
          </a:bodyPr>
          <a:lstStyle/>
          <a:p>
            <a:pPr marL="365760" marR="0" lvl="0" indent="-256032" algn="l" defTabSz="914400" rtl="0" eaLnBrk="1" fontAlgn="auto" latinLnBrk="0" hangingPunct="1">
              <a:lnSpc>
                <a:spcPct val="200000"/>
              </a:lnSpc>
              <a:spcBef>
                <a:spcPts val="400"/>
              </a:spcBef>
              <a:spcAft>
                <a:spcPts val="0"/>
              </a:spcAft>
              <a:buClr>
                <a:schemeClr val="accent1"/>
              </a:buClr>
              <a:buSzPct val="68000"/>
              <a:buFont typeface="Wingdings 3"/>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He used a        to cut  the          and a          to make juice.     </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4" descr="sam.jpg"/>
          <p:cNvPicPr>
            <a:picLocks noChangeAspect="1"/>
          </p:cNvPicPr>
          <p:nvPr/>
        </p:nvPicPr>
        <p:blipFill>
          <a:blip r:embed="rId4" cstate="print"/>
          <a:stretch>
            <a:fillRect/>
          </a:stretch>
        </p:blipFill>
        <p:spPr>
          <a:xfrm>
            <a:off x="1066800" y="4267200"/>
            <a:ext cx="1097280" cy="1371600"/>
          </a:xfrm>
          <a:prstGeom prst="rect">
            <a:avLst/>
          </a:prstGeom>
        </p:spPr>
      </p:pic>
      <p:sp>
        <p:nvSpPr>
          <p:cNvPr id="6" name="Cloud Callout 5"/>
          <p:cNvSpPr/>
          <p:nvPr/>
        </p:nvSpPr>
        <p:spPr>
          <a:xfrm>
            <a:off x="1371600" y="1981200"/>
            <a:ext cx="2438400" cy="1600200"/>
          </a:xfrm>
          <a:prstGeom prst="cloudCallout">
            <a:avLst>
              <a:gd name="adj1" fmla="val -31459"/>
              <a:gd name="adj2" fmla="val 81862"/>
            </a:avLst>
          </a:prstGeom>
          <a:no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pic>
        <p:nvPicPr>
          <p:cNvPr id="8" name="Picture 7" descr="apple2.jpg"/>
          <p:cNvPicPr>
            <a:picLocks noChangeAspect="1"/>
          </p:cNvPicPr>
          <p:nvPr/>
        </p:nvPicPr>
        <p:blipFill>
          <a:blip r:embed="rId5" cstate="print">
            <a:clrChange>
              <a:clrFrom>
                <a:srgbClr val="FFFFFF"/>
              </a:clrFrom>
              <a:clrTo>
                <a:srgbClr val="FFFFFF">
                  <a:alpha val="0"/>
                </a:srgbClr>
              </a:clrTo>
            </a:clrChange>
          </a:blip>
          <a:stretch>
            <a:fillRect/>
          </a:stretch>
        </p:blipFill>
        <p:spPr>
          <a:xfrm>
            <a:off x="1664746" y="2438400"/>
            <a:ext cx="555453" cy="655743"/>
          </a:xfrm>
          <a:prstGeom prst="rect">
            <a:avLst/>
          </a:prstGeom>
        </p:spPr>
      </p:pic>
      <p:sp>
        <p:nvSpPr>
          <p:cNvPr id="10" name="Right Arrow 9"/>
          <p:cNvSpPr/>
          <p:nvPr/>
        </p:nvSpPr>
        <p:spPr>
          <a:xfrm>
            <a:off x="2362200" y="2667000"/>
            <a:ext cx="381000" cy="152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juice.jpg"/>
          <p:cNvPicPr>
            <a:picLocks noChangeAspect="1"/>
          </p:cNvPicPr>
          <p:nvPr/>
        </p:nvPicPr>
        <p:blipFill>
          <a:blip r:embed="rId6" cstate="print">
            <a:clrChange>
              <a:clrFrom>
                <a:srgbClr val="FFFFFF"/>
              </a:clrFrom>
              <a:clrTo>
                <a:srgbClr val="FFFFFF">
                  <a:alpha val="0"/>
                </a:srgbClr>
              </a:clrTo>
            </a:clrChange>
          </a:blip>
          <a:stretch>
            <a:fillRect/>
          </a:stretch>
        </p:blipFill>
        <p:spPr>
          <a:xfrm>
            <a:off x="2590800" y="2286000"/>
            <a:ext cx="843160" cy="838200"/>
          </a:xfrm>
          <a:prstGeom prst="rect">
            <a:avLst/>
          </a:prstGeom>
        </p:spPr>
      </p:pic>
      <p:pic>
        <p:nvPicPr>
          <p:cNvPr id="12" name="Picture 11" descr="apple2.jpg"/>
          <p:cNvPicPr>
            <a:picLocks noChangeAspect="1"/>
          </p:cNvPicPr>
          <p:nvPr/>
        </p:nvPicPr>
        <p:blipFill>
          <a:blip r:embed="rId5" cstate="print">
            <a:clrChange>
              <a:clrFrom>
                <a:srgbClr val="FFFFFF"/>
              </a:clrFrom>
              <a:clrTo>
                <a:srgbClr val="FFFFFF">
                  <a:alpha val="0"/>
                </a:srgbClr>
              </a:clrTo>
            </a:clrChange>
          </a:blip>
          <a:stretch>
            <a:fillRect/>
          </a:stretch>
        </p:blipFill>
        <p:spPr>
          <a:xfrm>
            <a:off x="5791200" y="3303070"/>
            <a:ext cx="555453" cy="655743"/>
          </a:xfrm>
          <a:prstGeom prst="rect">
            <a:avLst/>
          </a:prstGeom>
        </p:spPr>
      </p:pic>
      <p:pic>
        <p:nvPicPr>
          <p:cNvPr id="13" name="Picture 12" descr="blender.jpg"/>
          <p:cNvPicPr>
            <a:picLocks noChangeAspect="1"/>
          </p:cNvPicPr>
          <p:nvPr/>
        </p:nvPicPr>
        <p:blipFill>
          <a:blip r:embed="rId7" cstate="print"/>
          <a:stretch>
            <a:fillRect/>
          </a:stretch>
        </p:blipFill>
        <p:spPr>
          <a:xfrm>
            <a:off x="7315200" y="3226870"/>
            <a:ext cx="609600" cy="822449"/>
          </a:xfrm>
          <a:prstGeom prst="rect">
            <a:avLst/>
          </a:prstGeom>
        </p:spPr>
      </p:pic>
      <p:pic>
        <p:nvPicPr>
          <p:cNvPr id="14" name="Picture 13" descr="apple-pieces.jpg"/>
          <p:cNvPicPr>
            <a:picLocks noChangeAspect="1"/>
          </p:cNvPicPr>
          <p:nvPr/>
        </p:nvPicPr>
        <p:blipFill>
          <a:blip r:embed="rId8" cstate="print">
            <a:clrChange>
              <a:clrFrom>
                <a:srgbClr val="FFFFFF"/>
              </a:clrFrom>
              <a:clrTo>
                <a:srgbClr val="FFFFFF">
                  <a:alpha val="0"/>
                </a:srgbClr>
              </a:clrTo>
            </a:clrChange>
          </a:blip>
          <a:stretch>
            <a:fillRect/>
          </a:stretch>
        </p:blipFill>
        <p:spPr>
          <a:xfrm>
            <a:off x="5791200" y="5562600"/>
            <a:ext cx="990600" cy="990600"/>
          </a:xfrm>
          <a:prstGeom prst="rect">
            <a:avLst/>
          </a:prstGeom>
        </p:spPr>
      </p:pic>
      <p:pic>
        <p:nvPicPr>
          <p:cNvPr id="15" name="Picture 14" descr="apple2.jpg"/>
          <p:cNvPicPr>
            <a:picLocks noChangeAspect="1"/>
          </p:cNvPicPr>
          <p:nvPr/>
        </p:nvPicPr>
        <p:blipFill>
          <a:blip r:embed="rId5" cstate="print">
            <a:clrChange>
              <a:clrFrom>
                <a:srgbClr val="FFFFFF"/>
              </a:clrFrom>
              <a:clrTo>
                <a:srgbClr val="FFFFFF">
                  <a:alpha val="0"/>
                </a:srgbClr>
              </a:clrTo>
            </a:clrChange>
          </a:blip>
          <a:stretch>
            <a:fillRect/>
          </a:stretch>
        </p:blipFill>
        <p:spPr>
          <a:xfrm>
            <a:off x="3733800" y="5715000"/>
            <a:ext cx="555453" cy="655743"/>
          </a:xfrm>
          <a:prstGeom prst="rect">
            <a:avLst/>
          </a:prstGeom>
        </p:spPr>
      </p:pic>
      <p:pic>
        <p:nvPicPr>
          <p:cNvPr id="16" name="Picture 15" descr="knife2.jpg"/>
          <p:cNvPicPr>
            <a:picLocks noChangeAspect="1"/>
          </p:cNvPicPr>
          <p:nvPr/>
        </p:nvPicPr>
        <p:blipFill>
          <a:blip r:embed="rId3" cstate="print"/>
          <a:stretch>
            <a:fillRect/>
          </a:stretch>
        </p:blipFill>
        <p:spPr>
          <a:xfrm rot="20472147">
            <a:off x="4751394" y="5224970"/>
            <a:ext cx="872067" cy="784860"/>
          </a:xfrm>
          <a:prstGeom prst="rect">
            <a:avLst/>
          </a:prstGeom>
        </p:spPr>
      </p:pic>
      <p:pic>
        <p:nvPicPr>
          <p:cNvPr id="17" name="Picture 16" descr="juice.jpg"/>
          <p:cNvPicPr>
            <a:picLocks noChangeAspect="1"/>
          </p:cNvPicPr>
          <p:nvPr/>
        </p:nvPicPr>
        <p:blipFill>
          <a:blip r:embed="rId6" cstate="print">
            <a:clrChange>
              <a:clrFrom>
                <a:srgbClr val="FFFFFF"/>
              </a:clrFrom>
              <a:clrTo>
                <a:srgbClr val="FFFFFF">
                  <a:alpha val="0"/>
                </a:srgbClr>
              </a:clrTo>
            </a:clrChange>
          </a:blip>
          <a:stretch>
            <a:fillRect/>
          </a:stretch>
        </p:blipFill>
        <p:spPr>
          <a:xfrm>
            <a:off x="8001000" y="5562600"/>
            <a:ext cx="843160" cy="838200"/>
          </a:xfrm>
          <a:prstGeom prst="rect">
            <a:avLst/>
          </a:prstGeom>
        </p:spPr>
      </p:pic>
      <p:pic>
        <p:nvPicPr>
          <p:cNvPr id="18" name="Picture 17" descr="blender.jpg"/>
          <p:cNvPicPr>
            <a:picLocks noChangeAspect="1"/>
          </p:cNvPicPr>
          <p:nvPr/>
        </p:nvPicPr>
        <p:blipFill>
          <a:blip r:embed="rId7" cstate="print"/>
          <a:stretch>
            <a:fillRect/>
          </a:stretch>
        </p:blipFill>
        <p:spPr>
          <a:xfrm>
            <a:off x="7010400" y="5181600"/>
            <a:ext cx="609600" cy="822449"/>
          </a:xfrm>
          <a:prstGeom prst="rect">
            <a:avLst/>
          </a:prstGeom>
        </p:spPr>
      </p:pic>
      <p:sp>
        <p:nvSpPr>
          <p:cNvPr id="19" name="Right Arrow 18"/>
          <p:cNvSpPr/>
          <p:nvPr/>
        </p:nvSpPr>
        <p:spPr>
          <a:xfrm>
            <a:off x="4572000" y="6019800"/>
            <a:ext cx="1219200" cy="152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ight Arrow 20"/>
          <p:cNvSpPr/>
          <p:nvPr/>
        </p:nvSpPr>
        <p:spPr>
          <a:xfrm>
            <a:off x="6781800" y="6019800"/>
            <a:ext cx="1219200" cy="152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childTnLst>
                                </p:cTn>
                              </p:par>
                            </p:childTnLst>
                          </p:cTn>
                        </p:par>
                        <p:par>
                          <p:cTn id="20" fill="hold">
                            <p:stCondLst>
                              <p:cond delay="1000"/>
                            </p:stCondLst>
                            <p:childTnLst>
                              <p:par>
                                <p:cTn id="21" presetID="10" presetClass="entr" presetSubtype="0" fill="hold" grpId="0" nodeType="afterEffect">
                                  <p:stCondLst>
                                    <p:cond delay="20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childTnLst>
                                </p:cTn>
                              </p:par>
                              <p:par>
                                <p:cTn id="24" presetID="1" presetClass="entr" presetSubtype="0" fill="hold" nodeType="withEffect">
                                  <p:stCondLst>
                                    <p:cond delay="1200"/>
                                  </p:stCondLst>
                                  <p:childTnLst>
                                    <p:set>
                                      <p:cBhvr>
                                        <p:cTn id="25" dur="1" fill="hold">
                                          <p:stCondLst>
                                            <p:cond delay="0"/>
                                          </p:stCondLst>
                                        </p:cTn>
                                        <p:tgtEl>
                                          <p:spTgt spid="9"/>
                                        </p:tgtEl>
                                        <p:attrNameLst>
                                          <p:attrName>style.visibility</p:attrName>
                                        </p:attrNameLst>
                                      </p:cBhvr>
                                      <p:to>
                                        <p:strVal val="visible"/>
                                      </p:to>
                                    </p:set>
                                  </p:childTnLst>
                                </p:cTn>
                              </p:par>
                              <p:par>
                                <p:cTn id="26" presetID="1" presetClass="entr" presetSubtype="0" fill="hold" nodeType="withEffect">
                                  <p:stCondLst>
                                    <p:cond delay="1600"/>
                                  </p:stCondLst>
                                  <p:childTnLst>
                                    <p:set>
                                      <p:cBhvr>
                                        <p:cTn id="27" dur="1" fill="hold">
                                          <p:stCondLst>
                                            <p:cond delay="0"/>
                                          </p:stCondLst>
                                        </p:cTn>
                                        <p:tgtEl>
                                          <p:spTgt spid="12"/>
                                        </p:tgtEl>
                                        <p:attrNameLst>
                                          <p:attrName>style.visibility</p:attrName>
                                        </p:attrNameLst>
                                      </p:cBhvr>
                                      <p:to>
                                        <p:strVal val="visible"/>
                                      </p:to>
                                    </p:set>
                                  </p:childTnLst>
                                </p:cTn>
                              </p:par>
                              <p:par>
                                <p:cTn id="28" presetID="1" presetClass="entr" presetSubtype="0" fill="hold" nodeType="withEffect">
                                  <p:stCondLst>
                                    <p:cond delay="2100"/>
                                  </p:stCondLst>
                                  <p:childTnLst>
                                    <p:set>
                                      <p:cBhvr>
                                        <p:cTn id="29" dur="1" fill="hold">
                                          <p:stCondLst>
                                            <p:cond delay="0"/>
                                          </p:stCondLst>
                                        </p:cTn>
                                        <p:tgtEl>
                                          <p:spTgt spid="13"/>
                                        </p:tgtEl>
                                        <p:attrNameLst>
                                          <p:attrName>style.visibility</p:attrName>
                                        </p:attrNameLst>
                                      </p:cBhvr>
                                      <p:to>
                                        <p:strVal val="visible"/>
                                      </p:to>
                                    </p:set>
                                  </p:childTnLst>
                                </p:cTn>
                              </p:par>
                            </p:childTnLst>
                          </p:cTn>
                        </p:par>
                        <p:par>
                          <p:cTn id="30" fill="hold">
                            <p:stCondLst>
                              <p:cond delay="3100"/>
                            </p:stCondLst>
                            <p:childTnLst>
                              <p:par>
                                <p:cTn id="31" presetID="1" presetClass="entr" presetSubtype="0" fill="hold" nodeType="afterEffect">
                                  <p:stCondLst>
                                    <p:cond delay="500"/>
                                  </p:stCondLst>
                                  <p:childTnLst>
                                    <p:set>
                                      <p:cBhvr>
                                        <p:cTn id="32" dur="1" fill="hold">
                                          <p:stCondLst>
                                            <p:cond delay="0"/>
                                          </p:stCondLst>
                                        </p:cTn>
                                        <p:tgtEl>
                                          <p:spTgt spid="15"/>
                                        </p:tgtEl>
                                        <p:attrNameLst>
                                          <p:attrName>style.visibility</p:attrName>
                                        </p:attrNameLst>
                                      </p:cBhvr>
                                      <p:to>
                                        <p:strVal val="visible"/>
                                      </p:to>
                                    </p:set>
                                  </p:childTnLst>
                                </p:cTn>
                              </p:par>
                            </p:childTnLst>
                          </p:cTn>
                        </p:par>
                        <p:par>
                          <p:cTn id="33" fill="hold">
                            <p:stCondLst>
                              <p:cond delay="3600"/>
                            </p:stCondLst>
                            <p:childTnLst>
                              <p:par>
                                <p:cTn id="34" presetID="17" presetClass="entr" presetSubtype="8" fill="hold" grpId="0" nodeType="afterEffect">
                                  <p:stCondLst>
                                    <p:cond delay="20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ppt_x</p:attrName>
                                        </p:attrNameLst>
                                      </p:cBhvr>
                                      <p:tavLst>
                                        <p:tav tm="0">
                                          <p:val>
                                            <p:strVal val="#ppt_x-#ppt_w/2"/>
                                          </p:val>
                                        </p:tav>
                                        <p:tav tm="100000">
                                          <p:val>
                                            <p:strVal val="#ppt_x"/>
                                          </p:val>
                                        </p:tav>
                                      </p:tavLst>
                                    </p:anim>
                                    <p:anim calcmode="lin" valueType="num">
                                      <p:cBhvr>
                                        <p:cTn id="37" dur="500" fill="hold"/>
                                        <p:tgtEl>
                                          <p:spTgt spid="19"/>
                                        </p:tgtEl>
                                        <p:attrNameLst>
                                          <p:attrName>ppt_y</p:attrName>
                                        </p:attrNameLst>
                                      </p:cBhvr>
                                      <p:tavLst>
                                        <p:tav tm="0">
                                          <p:val>
                                            <p:strVal val="#ppt_y"/>
                                          </p:val>
                                        </p:tav>
                                        <p:tav tm="100000">
                                          <p:val>
                                            <p:strVal val="#ppt_y"/>
                                          </p:val>
                                        </p:tav>
                                      </p:tavLst>
                                    </p:anim>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strVal val="#ppt_h"/>
                                          </p:val>
                                        </p:tav>
                                        <p:tav tm="100000">
                                          <p:val>
                                            <p:strVal val="#ppt_h"/>
                                          </p:val>
                                        </p:tav>
                                      </p:tavLst>
                                    </p:anim>
                                  </p:childTnLst>
                                </p:cTn>
                              </p:par>
                            </p:childTnLst>
                          </p:cTn>
                        </p:par>
                        <p:par>
                          <p:cTn id="40" fill="hold">
                            <p:stCondLst>
                              <p:cond delay="4300"/>
                            </p:stCondLst>
                            <p:childTnLst>
                              <p:par>
                                <p:cTn id="41" presetID="1"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par>
                          <p:cTn id="43" fill="hold">
                            <p:stCondLst>
                              <p:cond delay="4300"/>
                            </p:stCondLst>
                            <p:childTnLst>
                              <p:par>
                                <p:cTn id="44" presetID="1" presetClass="entr" presetSubtype="0" fill="hold" nodeType="afterEffect">
                                  <p:stCondLst>
                                    <p:cond delay="100"/>
                                  </p:stCondLst>
                                  <p:childTnLst>
                                    <p:set>
                                      <p:cBhvr>
                                        <p:cTn id="45" dur="1" fill="hold">
                                          <p:stCondLst>
                                            <p:cond delay="0"/>
                                          </p:stCondLst>
                                        </p:cTn>
                                        <p:tgtEl>
                                          <p:spTgt spid="14"/>
                                        </p:tgtEl>
                                        <p:attrNameLst>
                                          <p:attrName>style.visibility</p:attrName>
                                        </p:attrNameLst>
                                      </p:cBhvr>
                                      <p:to>
                                        <p:strVal val="visible"/>
                                      </p:to>
                                    </p:set>
                                  </p:childTnLst>
                                </p:cTn>
                              </p:par>
                            </p:childTnLst>
                          </p:cTn>
                        </p:par>
                        <p:par>
                          <p:cTn id="46" fill="hold">
                            <p:stCondLst>
                              <p:cond delay="4400"/>
                            </p:stCondLst>
                            <p:childTnLst>
                              <p:par>
                                <p:cTn id="47" presetID="17" presetClass="entr" presetSubtype="8" fill="hold" grpId="0" nodeType="afterEffect">
                                  <p:stCondLst>
                                    <p:cond delay="200"/>
                                  </p:stCondLst>
                                  <p:childTnLst>
                                    <p:set>
                                      <p:cBhvr>
                                        <p:cTn id="48" dur="1" fill="hold">
                                          <p:stCondLst>
                                            <p:cond delay="0"/>
                                          </p:stCondLst>
                                        </p:cTn>
                                        <p:tgtEl>
                                          <p:spTgt spid="21"/>
                                        </p:tgtEl>
                                        <p:attrNameLst>
                                          <p:attrName>style.visibility</p:attrName>
                                        </p:attrNameLst>
                                      </p:cBhvr>
                                      <p:to>
                                        <p:strVal val="visible"/>
                                      </p:to>
                                    </p:set>
                                    <p:anim calcmode="lin" valueType="num">
                                      <p:cBhvr>
                                        <p:cTn id="49" dur="500" fill="hold"/>
                                        <p:tgtEl>
                                          <p:spTgt spid="21"/>
                                        </p:tgtEl>
                                        <p:attrNameLst>
                                          <p:attrName>ppt_x</p:attrName>
                                        </p:attrNameLst>
                                      </p:cBhvr>
                                      <p:tavLst>
                                        <p:tav tm="0">
                                          <p:val>
                                            <p:strVal val="#ppt_x-#ppt_w/2"/>
                                          </p:val>
                                        </p:tav>
                                        <p:tav tm="100000">
                                          <p:val>
                                            <p:strVal val="#ppt_x"/>
                                          </p:val>
                                        </p:tav>
                                      </p:tavLst>
                                    </p:anim>
                                    <p:anim calcmode="lin" valueType="num">
                                      <p:cBhvr>
                                        <p:cTn id="50" dur="500" fill="hold"/>
                                        <p:tgtEl>
                                          <p:spTgt spid="21"/>
                                        </p:tgtEl>
                                        <p:attrNameLst>
                                          <p:attrName>ppt_y</p:attrName>
                                        </p:attrNameLst>
                                      </p:cBhvr>
                                      <p:tavLst>
                                        <p:tav tm="0">
                                          <p:val>
                                            <p:strVal val="#ppt_y"/>
                                          </p:val>
                                        </p:tav>
                                        <p:tav tm="100000">
                                          <p:val>
                                            <p:strVal val="#ppt_y"/>
                                          </p:val>
                                        </p:tav>
                                      </p:tavLst>
                                    </p:anim>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strVal val="#ppt_h"/>
                                          </p:val>
                                        </p:tav>
                                        <p:tav tm="100000">
                                          <p:val>
                                            <p:strVal val="#ppt_h"/>
                                          </p:val>
                                        </p:tav>
                                      </p:tavLst>
                                    </p:anim>
                                  </p:childTnLst>
                                </p:cTn>
                              </p:par>
                            </p:childTnLst>
                          </p:cTn>
                        </p:par>
                        <p:par>
                          <p:cTn id="53" fill="hold">
                            <p:stCondLst>
                              <p:cond delay="5100"/>
                            </p:stCondLst>
                            <p:childTnLst>
                              <p:par>
                                <p:cTn id="54" presetID="1"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childTnLst>
                                </p:cTn>
                              </p:par>
                            </p:childTnLst>
                          </p:cTn>
                        </p:par>
                        <p:par>
                          <p:cTn id="56" fill="hold">
                            <p:stCondLst>
                              <p:cond delay="5100"/>
                            </p:stCondLst>
                            <p:childTnLst>
                              <p:par>
                                <p:cTn id="57" presetID="1" presetClass="entr" presetSubtype="0" fill="hold" nodeType="afterEffect">
                                  <p:stCondLst>
                                    <p:cond delay="100"/>
                                  </p:stCondLst>
                                  <p:childTnLst>
                                    <p:set>
                                      <p:cBhvr>
                                        <p:cTn id="5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10" grpId="0" animBg="1"/>
      <p:bldP spid="19"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70"/>
          <p:cNvGrpSpPr/>
          <p:nvPr/>
        </p:nvGrpSpPr>
        <p:grpSpPr>
          <a:xfrm>
            <a:off x="4443876" y="3669268"/>
            <a:ext cx="2725939" cy="369332"/>
            <a:chOff x="4443876" y="3669268"/>
            <a:chExt cx="2725939" cy="369332"/>
          </a:xfrm>
        </p:grpSpPr>
        <p:sp>
          <p:nvSpPr>
            <p:cNvPr id="163" name="TextBox 162"/>
            <p:cNvSpPr txBox="1"/>
            <p:nvPr/>
          </p:nvSpPr>
          <p:spPr>
            <a:xfrm>
              <a:off x="4443876" y="3669268"/>
              <a:ext cx="2725939" cy="369332"/>
            </a:xfrm>
            <a:prstGeom prst="rect">
              <a:avLst/>
            </a:prstGeom>
            <a:noFill/>
          </p:spPr>
          <p:txBody>
            <a:bodyPr wrap="none" rtlCol="0">
              <a:spAutoFit/>
            </a:bodyPr>
            <a:lstStyle/>
            <a:p>
              <a:r>
                <a:rPr lang="en-US" dirty="0" smtClean="0"/>
                <a:t>(&lt;a’,     &gt; , &lt;o’,    &gt; , &lt;p’,    &gt; )</a:t>
              </a:r>
              <a:endParaRPr lang="en-US" dirty="0"/>
            </a:p>
          </p:txBody>
        </p:sp>
        <p:pic>
          <p:nvPicPr>
            <p:cNvPr id="168" name="Picture 167" descr="apple-pieces.jpg"/>
            <p:cNvPicPr>
              <a:picLocks noChangeAspect="1"/>
            </p:cNvPicPr>
            <p:nvPr/>
          </p:nvPicPr>
          <p:blipFill>
            <a:blip r:embed="rId3" cstate="print">
              <a:clrChange>
                <a:clrFrom>
                  <a:srgbClr val="FFFFFF"/>
                </a:clrFrom>
                <a:clrTo>
                  <a:srgbClr val="FFFFFF">
                    <a:alpha val="0"/>
                  </a:srgbClr>
                </a:clrTo>
              </a:clrChange>
            </a:blip>
            <a:srcRect l="14286" t="14286" r="14286" b="14286"/>
            <a:stretch>
              <a:fillRect/>
            </a:stretch>
          </p:blipFill>
          <p:spPr>
            <a:xfrm>
              <a:off x="4975673" y="3733800"/>
              <a:ext cx="228600" cy="228600"/>
            </a:xfrm>
            <a:prstGeom prst="rect">
              <a:avLst/>
            </a:prstGeom>
          </p:spPr>
        </p:pic>
        <p:pic>
          <p:nvPicPr>
            <p:cNvPr id="169" name="Picture 168" descr="orangeslice.jpg"/>
            <p:cNvPicPr>
              <a:picLocks noChangeAspect="1"/>
            </p:cNvPicPr>
            <p:nvPr/>
          </p:nvPicPr>
          <p:blipFill>
            <a:blip r:embed="rId4" cstate="print">
              <a:clrChange>
                <a:clrFrom>
                  <a:srgbClr val="FFFFFF"/>
                </a:clrFrom>
                <a:clrTo>
                  <a:srgbClr val="FFFFFF">
                    <a:alpha val="0"/>
                  </a:srgbClr>
                </a:clrTo>
              </a:clrChange>
            </a:blip>
            <a:stretch>
              <a:fillRect/>
            </a:stretch>
          </p:blipFill>
          <p:spPr>
            <a:xfrm>
              <a:off x="5791200" y="3788734"/>
              <a:ext cx="188694" cy="152506"/>
            </a:xfrm>
            <a:prstGeom prst="rect">
              <a:avLst/>
            </a:prstGeom>
          </p:spPr>
        </p:pic>
        <p:pic>
          <p:nvPicPr>
            <p:cNvPr id="170" name="Picture 169" descr="pineappleslice.jpg"/>
            <p:cNvPicPr>
              <a:picLocks noChangeAspect="1"/>
            </p:cNvPicPr>
            <p:nvPr/>
          </p:nvPicPr>
          <p:blipFill>
            <a:blip r:embed="rId5" cstate="print">
              <a:clrChange>
                <a:clrFrom>
                  <a:srgbClr val="FFFFFF"/>
                </a:clrFrom>
                <a:clrTo>
                  <a:srgbClr val="FFFFFF">
                    <a:alpha val="0"/>
                  </a:srgbClr>
                </a:clrTo>
              </a:clrChange>
            </a:blip>
            <a:stretch>
              <a:fillRect/>
            </a:stretch>
          </p:blipFill>
          <p:spPr>
            <a:xfrm>
              <a:off x="6569383" y="3733800"/>
              <a:ext cx="212417" cy="223037"/>
            </a:xfrm>
            <a:prstGeom prst="rect">
              <a:avLst/>
            </a:prstGeom>
          </p:spPr>
        </p:pic>
      </p:grpSp>
      <p:sp>
        <p:nvSpPr>
          <p:cNvPr id="2" name="Content Placeholder 1"/>
          <p:cNvSpPr>
            <a:spLocks noGrp="1"/>
          </p:cNvSpPr>
          <p:nvPr>
            <p:ph idx="1"/>
          </p:nvPr>
        </p:nvSpPr>
        <p:spPr>
          <a:xfrm>
            <a:off x="457200" y="1481329"/>
            <a:ext cx="8229600" cy="804672"/>
          </a:xfrm>
        </p:spPr>
        <p:txBody>
          <a:bodyPr>
            <a:normAutofit fontScale="92500"/>
          </a:bodyPr>
          <a:lstStyle/>
          <a:p>
            <a:r>
              <a:rPr lang="en-US" dirty="0" smtClean="0"/>
              <a:t>Implemented a </a:t>
            </a:r>
            <a:r>
              <a:rPr lang="en-US" i="1" dirty="0" smtClean="0">
                <a:solidFill>
                  <a:srgbClr val="0070C0"/>
                </a:solidFill>
              </a:rPr>
              <a:t>parallel</a:t>
            </a:r>
            <a:r>
              <a:rPr lang="en-US" i="1" dirty="0" smtClean="0"/>
              <a:t> </a:t>
            </a:r>
            <a:r>
              <a:rPr lang="en-US" dirty="0" smtClean="0"/>
              <a:t>version of his innovation </a:t>
            </a:r>
            <a:endParaRPr lang="en-US" dirty="0"/>
          </a:p>
        </p:txBody>
      </p:sp>
      <p:sp>
        <p:nvSpPr>
          <p:cNvPr id="3" name="Title 2"/>
          <p:cNvSpPr>
            <a:spLocks noGrp="1"/>
          </p:cNvSpPr>
          <p:nvPr>
            <p:ph type="title"/>
          </p:nvPr>
        </p:nvSpPr>
        <p:spPr/>
        <p:txBody>
          <a:bodyPr/>
          <a:lstStyle/>
          <a:p>
            <a:r>
              <a:rPr lang="en-US" dirty="0" smtClean="0"/>
              <a:t>Creative Sam</a:t>
            </a:r>
            <a:endParaRPr lang="en-US" dirty="0"/>
          </a:p>
        </p:txBody>
      </p:sp>
      <p:grpSp>
        <p:nvGrpSpPr>
          <p:cNvPr id="13" name="Group 3"/>
          <p:cNvGrpSpPr/>
          <p:nvPr/>
        </p:nvGrpSpPr>
        <p:grpSpPr>
          <a:xfrm>
            <a:off x="1956924" y="1971418"/>
            <a:ext cx="1066800" cy="533400"/>
            <a:chOff x="4038600" y="2362200"/>
            <a:chExt cx="1300167" cy="946230"/>
          </a:xfrm>
        </p:grpSpPr>
        <p:pic>
          <p:nvPicPr>
            <p:cNvPr id="5" name="Picture 4" descr="container2.jpg"/>
            <p:cNvPicPr>
              <a:picLocks noChangeAspect="1"/>
            </p:cNvPicPr>
            <p:nvPr/>
          </p:nvPicPr>
          <p:blipFill>
            <a:blip r:embed="rId6" cstate="print">
              <a:clrChange>
                <a:clrFrom>
                  <a:srgbClr val="FEFEFE"/>
                </a:clrFrom>
                <a:clrTo>
                  <a:srgbClr val="FEFEFE">
                    <a:alpha val="0"/>
                  </a:srgbClr>
                </a:clrTo>
              </a:clrChange>
            </a:blip>
            <a:stretch>
              <a:fillRect/>
            </a:stretch>
          </p:blipFill>
          <p:spPr>
            <a:xfrm flipH="1">
              <a:off x="4038600" y="2362200"/>
              <a:ext cx="1143000" cy="946230"/>
            </a:xfrm>
            <a:prstGeom prst="rect">
              <a:avLst/>
            </a:prstGeom>
          </p:spPr>
        </p:pic>
        <p:sp>
          <p:nvSpPr>
            <p:cNvPr id="6" name="TextBox 5"/>
            <p:cNvSpPr txBox="1"/>
            <p:nvPr/>
          </p:nvSpPr>
          <p:spPr>
            <a:xfrm rot="948003">
              <a:off x="4451986" y="2650859"/>
              <a:ext cx="886781" cy="400109"/>
            </a:xfrm>
            <a:prstGeom prst="rect">
              <a:avLst/>
            </a:prstGeom>
            <a:noFill/>
            <a:scene3d>
              <a:camera prst="isometricOffAxis2Right"/>
              <a:lightRig rig="threePt" dir="t"/>
            </a:scene3d>
          </p:spPr>
          <p:txBody>
            <a:bodyPr wrap="none" rtlCol="0">
              <a:spAutoFit/>
            </a:bodyPr>
            <a:lstStyle/>
            <a:p>
              <a:pPr algn="ctr"/>
              <a:r>
                <a:rPr lang="en-US" sz="2000" dirty="0" smtClean="0">
                  <a:solidFill>
                    <a:schemeClr val="bg1"/>
                  </a:solidFill>
                </a:rPr>
                <a:t>Fruits</a:t>
              </a:r>
              <a:endParaRPr lang="en-US" sz="2000" dirty="0">
                <a:solidFill>
                  <a:schemeClr val="bg1"/>
                </a:solidFill>
              </a:endParaRPr>
            </a:p>
          </p:txBody>
        </p:sp>
      </p:grpSp>
      <p:pic>
        <p:nvPicPr>
          <p:cNvPr id="7" name="Picture 6" descr="fruitbasket.jpg"/>
          <p:cNvPicPr>
            <a:picLocks noChangeAspect="1"/>
          </p:cNvPicPr>
          <p:nvPr/>
        </p:nvPicPr>
        <p:blipFill>
          <a:blip r:embed="rId7" cstate="print">
            <a:clrChange>
              <a:clrFrom>
                <a:srgbClr val="FEFEFE"/>
              </a:clrFrom>
              <a:clrTo>
                <a:srgbClr val="FEFEFE">
                  <a:alpha val="0"/>
                </a:srgbClr>
              </a:clrTo>
            </a:clrChange>
          </a:blip>
          <a:stretch>
            <a:fillRect/>
          </a:stretch>
        </p:blipFill>
        <p:spPr>
          <a:xfrm>
            <a:off x="838201" y="2642300"/>
            <a:ext cx="395932" cy="483582"/>
          </a:xfrm>
          <a:prstGeom prst="rect">
            <a:avLst/>
          </a:prstGeom>
        </p:spPr>
      </p:pic>
      <p:pic>
        <p:nvPicPr>
          <p:cNvPr id="8" name="Picture 7" descr="fruitbasket.jpg"/>
          <p:cNvPicPr>
            <a:picLocks noChangeAspect="1"/>
          </p:cNvPicPr>
          <p:nvPr/>
        </p:nvPicPr>
        <p:blipFill>
          <a:blip r:embed="rId7" cstate="print">
            <a:clrChange>
              <a:clrFrom>
                <a:srgbClr val="FEFEFE"/>
              </a:clrFrom>
              <a:clrTo>
                <a:srgbClr val="FEFEFE">
                  <a:alpha val="0"/>
                </a:srgbClr>
              </a:clrTo>
            </a:clrChange>
          </a:blip>
          <a:stretch>
            <a:fillRect/>
          </a:stretch>
        </p:blipFill>
        <p:spPr>
          <a:xfrm>
            <a:off x="1535465" y="2642300"/>
            <a:ext cx="395932" cy="483582"/>
          </a:xfrm>
          <a:prstGeom prst="rect">
            <a:avLst/>
          </a:prstGeom>
        </p:spPr>
      </p:pic>
      <p:pic>
        <p:nvPicPr>
          <p:cNvPr id="9" name="Picture 8" descr="fruitbasket.jpg"/>
          <p:cNvPicPr>
            <a:picLocks noChangeAspect="1"/>
          </p:cNvPicPr>
          <p:nvPr/>
        </p:nvPicPr>
        <p:blipFill>
          <a:blip r:embed="rId7" cstate="print">
            <a:clrChange>
              <a:clrFrom>
                <a:srgbClr val="FEFEFE"/>
              </a:clrFrom>
              <a:clrTo>
                <a:srgbClr val="FEFEFE">
                  <a:alpha val="0"/>
                </a:srgbClr>
              </a:clrTo>
            </a:clrChange>
          </a:blip>
          <a:stretch>
            <a:fillRect/>
          </a:stretch>
        </p:blipFill>
        <p:spPr>
          <a:xfrm>
            <a:off x="2225984" y="2642300"/>
            <a:ext cx="395932" cy="483582"/>
          </a:xfrm>
          <a:prstGeom prst="rect">
            <a:avLst/>
          </a:prstGeom>
        </p:spPr>
      </p:pic>
      <p:pic>
        <p:nvPicPr>
          <p:cNvPr id="10" name="Picture 9" descr="fruitbasket.jpg"/>
          <p:cNvPicPr>
            <a:picLocks noChangeAspect="1"/>
          </p:cNvPicPr>
          <p:nvPr/>
        </p:nvPicPr>
        <p:blipFill>
          <a:blip r:embed="rId7" cstate="print">
            <a:clrChange>
              <a:clrFrom>
                <a:srgbClr val="FEFEFE"/>
              </a:clrFrom>
              <a:clrTo>
                <a:srgbClr val="FEFEFE">
                  <a:alpha val="0"/>
                </a:srgbClr>
              </a:clrTo>
            </a:clrChange>
          </a:blip>
          <a:stretch>
            <a:fillRect/>
          </a:stretch>
        </p:blipFill>
        <p:spPr>
          <a:xfrm>
            <a:off x="2915157" y="2642300"/>
            <a:ext cx="395932" cy="483582"/>
          </a:xfrm>
          <a:prstGeom prst="rect">
            <a:avLst/>
          </a:prstGeom>
        </p:spPr>
      </p:pic>
      <p:pic>
        <p:nvPicPr>
          <p:cNvPr id="11" name="Picture 10" descr="fruitbasket.jpg"/>
          <p:cNvPicPr>
            <a:picLocks noChangeAspect="1"/>
          </p:cNvPicPr>
          <p:nvPr/>
        </p:nvPicPr>
        <p:blipFill>
          <a:blip r:embed="rId7" cstate="print">
            <a:clrChange>
              <a:clrFrom>
                <a:srgbClr val="FEFEFE"/>
              </a:clrFrom>
              <a:clrTo>
                <a:srgbClr val="FEFEFE">
                  <a:alpha val="0"/>
                </a:srgbClr>
              </a:clrTo>
            </a:clrChange>
          </a:blip>
          <a:stretch>
            <a:fillRect/>
          </a:stretch>
        </p:blipFill>
        <p:spPr>
          <a:xfrm>
            <a:off x="3590744" y="2642300"/>
            <a:ext cx="395932" cy="483582"/>
          </a:xfrm>
          <a:prstGeom prst="rect">
            <a:avLst/>
          </a:prstGeom>
        </p:spPr>
      </p:pic>
      <p:pic>
        <p:nvPicPr>
          <p:cNvPr id="12" name="Picture 11" descr="blender.jpg"/>
          <p:cNvPicPr>
            <a:picLocks noChangeAspect="1"/>
          </p:cNvPicPr>
          <p:nvPr/>
        </p:nvPicPr>
        <p:blipFill>
          <a:blip r:embed="rId8" cstate="print">
            <a:clrChange>
              <a:clrFrom>
                <a:srgbClr val="FEFEFE"/>
              </a:clrFrom>
              <a:clrTo>
                <a:srgbClr val="FEFEFE">
                  <a:alpha val="0"/>
                </a:srgbClr>
              </a:clrTo>
            </a:clrChange>
          </a:blip>
          <a:stretch>
            <a:fillRect/>
          </a:stretch>
        </p:blipFill>
        <p:spPr>
          <a:xfrm>
            <a:off x="1387785" y="5016790"/>
            <a:ext cx="364816" cy="492196"/>
          </a:xfrm>
          <a:prstGeom prst="rect">
            <a:avLst/>
          </a:prstGeom>
        </p:spPr>
      </p:pic>
      <p:pic>
        <p:nvPicPr>
          <p:cNvPr id="26" name="Picture 25" descr="knife2.jpg"/>
          <p:cNvPicPr>
            <a:picLocks noChangeAspect="1"/>
          </p:cNvPicPr>
          <p:nvPr/>
        </p:nvPicPr>
        <p:blipFill>
          <a:blip r:embed="rId9" cstate="print">
            <a:clrChange>
              <a:clrFrom>
                <a:srgbClr val="FFFFFF"/>
              </a:clrFrom>
              <a:clrTo>
                <a:srgbClr val="FFFFFF">
                  <a:alpha val="0"/>
                </a:srgbClr>
              </a:clrTo>
            </a:clrChange>
          </a:blip>
          <a:stretch>
            <a:fillRect/>
          </a:stretch>
        </p:blipFill>
        <p:spPr>
          <a:xfrm rot="20472147">
            <a:off x="803844" y="3162902"/>
            <a:ext cx="353608" cy="318247"/>
          </a:xfrm>
          <a:prstGeom prst="rect">
            <a:avLst/>
          </a:prstGeom>
        </p:spPr>
      </p:pic>
      <p:pic>
        <p:nvPicPr>
          <p:cNvPr id="27" name="Picture 26" descr="knife2.jpg"/>
          <p:cNvPicPr>
            <a:picLocks noChangeAspect="1"/>
          </p:cNvPicPr>
          <p:nvPr/>
        </p:nvPicPr>
        <p:blipFill>
          <a:blip r:embed="rId9" cstate="print">
            <a:clrChange>
              <a:clrFrom>
                <a:srgbClr val="FFFFFF"/>
              </a:clrFrom>
              <a:clrTo>
                <a:srgbClr val="FFFFFF">
                  <a:alpha val="0"/>
                </a:srgbClr>
              </a:clrTo>
            </a:clrChange>
          </a:blip>
          <a:stretch>
            <a:fillRect/>
          </a:stretch>
        </p:blipFill>
        <p:spPr>
          <a:xfrm rot="20472147">
            <a:off x="1509549" y="3162902"/>
            <a:ext cx="353608" cy="318247"/>
          </a:xfrm>
          <a:prstGeom prst="rect">
            <a:avLst/>
          </a:prstGeom>
        </p:spPr>
      </p:pic>
      <p:pic>
        <p:nvPicPr>
          <p:cNvPr id="28" name="Picture 27" descr="knife2.jpg"/>
          <p:cNvPicPr>
            <a:picLocks noChangeAspect="1"/>
          </p:cNvPicPr>
          <p:nvPr/>
        </p:nvPicPr>
        <p:blipFill>
          <a:blip r:embed="rId9" cstate="print">
            <a:clrChange>
              <a:clrFrom>
                <a:srgbClr val="FFFFFF"/>
              </a:clrFrom>
              <a:clrTo>
                <a:srgbClr val="FFFFFF">
                  <a:alpha val="0"/>
                </a:srgbClr>
              </a:clrTo>
            </a:clrChange>
          </a:blip>
          <a:stretch>
            <a:fillRect/>
          </a:stretch>
        </p:blipFill>
        <p:spPr>
          <a:xfrm rot="20472147">
            <a:off x="2175445" y="3162902"/>
            <a:ext cx="353608" cy="318247"/>
          </a:xfrm>
          <a:prstGeom prst="rect">
            <a:avLst/>
          </a:prstGeom>
        </p:spPr>
      </p:pic>
      <p:pic>
        <p:nvPicPr>
          <p:cNvPr id="29" name="Picture 28" descr="knife2.jpg"/>
          <p:cNvPicPr>
            <a:picLocks noChangeAspect="1"/>
          </p:cNvPicPr>
          <p:nvPr/>
        </p:nvPicPr>
        <p:blipFill>
          <a:blip r:embed="rId9" cstate="print">
            <a:clrChange>
              <a:clrFrom>
                <a:srgbClr val="FFFFFF"/>
              </a:clrFrom>
              <a:clrTo>
                <a:srgbClr val="FFFFFF">
                  <a:alpha val="0"/>
                </a:srgbClr>
              </a:clrTo>
            </a:clrChange>
          </a:blip>
          <a:stretch>
            <a:fillRect/>
          </a:stretch>
        </p:blipFill>
        <p:spPr>
          <a:xfrm rot="20472147">
            <a:off x="2861245" y="3162902"/>
            <a:ext cx="353608" cy="318247"/>
          </a:xfrm>
          <a:prstGeom prst="rect">
            <a:avLst/>
          </a:prstGeom>
        </p:spPr>
      </p:pic>
      <p:pic>
        <p:nvPicPr>
          <p:cNvPr id="30" name="Picture 29" descr="knife2.jpg"/>
          <p:cNvPicPr>
            <a:picLocks noChangeAspect="1"/>
          </p:cNvPicPr>
          <p:nvPr/>
        </p:nvPicPr>
        <p:blipFill>
          <a:blip r:embed="rId9" cstate="print">
            <a:clrChange>
              <a:clrFrom>
                <a:srgbClr val="FFFFFF"/>
              </a:clrFrom>
              <a:clrTo>
                <a:srgbClr val="FFFFFF">
                  <a:alpha val="0"/>
                </a:srgbClr>
              </a:clrTo>
            </a:clrChange>
          </a:blip>
          <a:stretch>
            <a:fillRect/>
          </a:stretch>
        </p:blipFill>
        <p:spPr>
          <a:xfrm rot="20472147">
            <a:off x="3547045" y="3162902"/>
            <a:ext cx="353608" cy="318247"/>
          </a:xfrm>
          <a:prstGeom prst="rect">
            <a:avLst/>
          </a:prstGeom>
        </p:spPr>
      </p:pic>
      <p:grpSp>
        <p:nvGrpSpPr>
          <p:cNvPr id="14" name="Group 58"/>
          <p:cNvGrpSpPr/>
          <p:nvPr/>
        </p:nvGrpSpPr>
        <p:grpSpPr>
          <a:xfrm>
            <a:off x="878660" y="3498790"/>
            <a:ext cx="432924" cy="440981"/>
            <a:chOff x="2157876" y="3432372"/>
            <a:chExt cx="432924" cy="440981"/>
          </a:xfrm>
        </p:grpSpPr>
        <p:pic>
          <p:nvPicPr>
            <p:cNvPr id="31" name="Picture 30" descr="orangeslice.jpg"/>
            <p:cNvPicPr>
              <a:picLocks noChangeAspect="1"/>
            </p:cNvPicPr>
            <p:nvPr/>
          </p:nvPicPr>
          <p:blipFill>
            <a:blip r:embed="rId4" cstate="print">
              <a:clrChange>
                <a:clrFrom>
                  <a:srgbClr val="FEFEFE"/>
                </a:clrFrom>
                <a:clrTo>
                  <a:srgbClr val="FEFEFE">
                    <a:alpha val="0"/>
                  </a:srgbClr>
                </a:clrTo>
              </a:clrChange>
            </a:blip>
            <a:stretch>
              <a:fillRect/>
            </a:stretch>
          </p:blipFill>
          <p:spPr>
            <a:xfrm>
              <a:off x="2402106" y="3480818"/>
              <a:ext cx="188694" cy="152506"/>
            </a:xfrm>
            <a:prstGeom prst="rect">
              <a:avLst/>
            </a:prstGeom>
          </p:spPr>
        </p:pic>
        <p:pic>
          <p:nvPicPr>
            <p:cNvPr id="32" name="Picture 31" descr="pineappleslice.jpg"/>
            <p:cNvPicPr>
              <a:picLocks noChangeAspect="1"/>
            </p:cNvPicPr>
            <p:nvPr/>
          </p:nvPicPr>
          <p:blipFill>
            <a:blip r:embed="rId5" cstate="print">
              <a:clrChange>
                <a:clrFrom>
                  <a:srgbClr val="FEFEFE"/>
                </a:clrFrom>
                <a:clrTo>
                  <a:srgbClr val="FEFEFE">
                    <a:alpha val="0"/>
                  </a:srgbClr>
                </a:clrTo>
              </a:clrChange>
            </a:blip>
            <a:stretch>
              <a:fillRect/>
            </a:stretch>
          </p:blipFill>
          <p:spPr>
            <a:xfrm>
              <a:off x="2286000" y="3633324"/>
              <a:ext cx="228600" cy="240029"/>
            </a:xfrm>
            <a:prstGeom prst="rect">
              <a:avLst/>
            </a:prstGeom>
          </p:spPr>
        </p:pic>
        <p:pic>
          <p:nvPicPr>
            <p:cNvPr id="33" name="Picture 32" descr="apple-pieces.jpg"/>
            <p:cNvPicPr>
              <a:picLocks noChangeAspect="1"/>
            </p:cNvPicPr>
            <p:nvPr/>
          </p:nvPicPr>
          <p:blipFill>
            <a:blip r:embed="rId3" cstate="print">
              <a:clrChange>
                <a:clrFrom>
                  <a:srgbClr val="FEFEFE"/>
                </a:clrFrom>
                <a:clrTo>
                  <a:srgbClr val="FEFEFE">
                    <a:alpha val="0"/>
                  </a:srgbClr>
                </a:clrTo>
              </a:clrChange>
            </a:blip>
            <a:srcRect l="14286" t="14286" r="14286" b="14286"/>
            <a:stretch>
              <a:fillRect/>
            </a:stretch>
          </p:blipFill>
          <p:spPr>
            <a:xfrm>
              <a:off x="2157876" y="3432372"/>
              <a:ext cx="228600" cy="228600"/>
            </a:xfrm>
            <a:prstGeom prst="rect">
              <a:avLst/>
            </a:prstGeom>
          </p:spPr>
        </p:pic>
      </p:grpSp>
      <p:grpSp>
        <p:nvGrpSpPr>
          <p:cNvPr id="18" name="Group 57"/>
          <p:cNvGrpSpPr/>
          <p:nvPr/>
        </p:nvGrpSpPr>
        <p:grpSpPr>
          <a:xfrm>
            <a:off x="1600200" y="3495418"/>
            <a:ext cx="432924" cy="440981"/>
            <a:chOff x="2895600" y="3429000"/>
            <a:chExt cx="432924" cy="440981"/>
          </a:xfrm>
        </p:grpSpPr>
        <p:pic>
          <p:nvPicPr>
            <p:cNvPr id="37" name="Picture 36" descr="orangeslice.jpg"/>
            <p:cNvPicPr>
              <a:picLocks noChangeAspect="1"/>
            </p:cNvPicPr>
            <p:nvPr/>
          </p:nvPicPr>
          <p:blipFill>
            <a:blip r:embed="rId4" cstate="print">
              <a:clrChange>
                <a:clrFrom>
                  <a:srgbClr val="FEFEFE"/>
                </a:clrFrom>
                <a:clrTo>
                  <a:srgbClr val="FEFEFE">
                    <a:alpha val="0"/>
                  </a:srgbClr>
                </a:clrTo>
              </a:clrChange>
            </a:blip>
            <a:stretch>
              <a:fillRect/>
            </a:stretch>
          </p:blipFill>
          <p:spPr>
            <a:xfrm>
              <a:off x="3139830" y="3477446"/>
              <a:ext cx="188694" cy="152506"/>
            </a:xfrm>
            <a:prstGeom prst="rect">
              <a:avLst/>
            </a:prstGeom>
          </p:spPr>
        </p:pic>
        <p:pic>
          <p:nvPicPr>
            <p:cNvPr id="38" name="Picture 37" descr="pineappleslice.jpg"/>
            <p:cNvPicPr>
              <a:picLocks noChangeAspect="1"/>
            </p:cNvPicPr>
            <p:nvPr/>
          </p:nvPicPr>
          <p:blipFill>
            <a:blip r:embed="rId5" cstate="print">
              <a:clrChange>
                <a:clrFrom>
                  <a:srgbClr val="FEFEFE"/>
                </a:clrFrom>
                <a:clrTo>
                  <a:srgbClr val="FEFEFE">
                    <a:alpha val="0"/>
                  </a:srgbClr>
                </a:clrTo>
              </a:clrChange>
            </a:blip>
            <a:stretch>
              <a:fillRect/>
            </a:stretch>
          </p:blipFill>
          <p:spPr>
            <a:xfrm>
              <a:off x="3023724" y="3629952"/>
              <a:ext cx="228600" cy="240029"/>
            </a:xfrm>
            <a:prstGeom prst="rect">
              <a:avLst/>
            </a:prstGeom>
          </p:spPr>
        </p:pic>
        <p:pic>
          <p:nvPicPr>
            <p:cNvPr id="39" name="Picture 38" descr="apple-pieces.jpg"/>
            <p:cNvPicPr>
              <a:picLocks noChangeAspect="1"/>
            </p:cNvPicPr>
            <p:nvPr/>
          </p:nvPicPr>
          <p:blipFill>
            <a:blip r:embed="rId3" cstate="print">
              <a:clrChange>
                <a:clrFrom>
                  <a:srgbClr val="FEFEFE"/>
                </a:clrFrom>
                <a:clrTo>
                  <a:srgbClr val="FEFEFE">
                    <a:alpha val="0"/>
                  </a:srgbClr>
                </a:clrTo>
              </a:clrChange>
            </a:blip>
            <a:srcRect l="14286" t="14286" r="14286" b="14286"/>
            <a:stretch>
              <a:fillRect/>
            </a:stretch>
          </p:blipFill>
          <p:spPr>
            <a:xfrm>
              <a:off x="2895600" y="3429000"/>
              <a:ext cx="228600" cy="228600"/>
            </a:xfrm>
            <a:prstGeom prst="rect">
              <a:avLst/>
            </a:prstGeom>
          </p:spPr>
        </p:pic>
      </p:grpSp>
      <p:grpSp>
        <p:nvGrpSpPr>
          <p:cNvPr id="19" name="Group 56"/>
          <p:cNvGrpSpPr/>
          <p:nvPr/>
        </p:nvGrpSpPr>
        <p:grpSpPr>
          <a:xfrm>
            <a:off x="2258353" y="3498790"/>
            <a:ext cx="432924" cy="440981"/>
            <a:chOff x="3629952" y="3432372"/>
            <a:chExt cx="432924" cy="440981"/>
          </a:xfrm>
        </p:grpSpPr>
        <p:pic>
          <p:nvPicPr>
            <p:cNvPr id="40" name="Picture 39" descr="orangeslice.jpg"/>
            <p:cNvPicPr>
              <a:picLocks noChangeAspect="1"/>
            </p:cNvPicPr>
            <p:nvPr/>
          </p:nvPicPr>
          <p:blipFill>
            <a:blip r:embed="rId4" cstate="print">
              <a:clrChange>
                <a:clrFrom>
                  <a:srgbClr val="FEFEFE"/>
                </a:clrFrom>
                <a:clrTo>
                  <a:srgbClr val="FEFEFE">
                    <a:alpha val="0"/>
                  </a:srgbClr>
                </a:clrTo>
              </a:clrChange>
            </a:blip>
            <a:stretch>
              <a:fillRect/>
            </a:stretch>
          </p:blipFill>
          <p:spPr>
            <a:xfrm>
              <a:off x="3874182" y="3480818"/>
              <a:ext cx="188694" cy="152506"/>
            </a:xfrm>
            <a:prstGeom prst="rect">
              <a:avLst/>
            </a:prstGeom>
          </p:spPr>
        </p:pic>
        <p:pic>
          <p:nvPicPr>
            <p:cNvPr id="41" name="Picture 40" descr="pineappleslice.jpg"/>
            <p:cNvPicPr>
              <a:picLocks noChangeAspect="1"/>
            </p:cNvPicPr>
            <p:nvPr/>
          </p:nvPicPr>
          <p:blipFill>
            <a:blip r:embed="rId5" cstate="print">
              <a:clrChange>
                <a:clrFrom>
                  <a:srgbClr val="FEFEFE"/>
                </a:clrFrom>
                <a:clrTo>
                  <a:srgbClr val="FEFEFE">
                    <a:alpha val="0"/>
                  </a:srgbClr>
                </a:clrTo>
              </a:clrChange>
            </a:blip>
            <a:stretch>
              <a:fillRect/>
            </a:stretch>
          </p:blipFill>
          <p:spPr>
            <a:xfrm>
              <a:off x="3758076" y="3633324"/>
              <a:ext cx="228600" cy="240029"/>
            </a:xfrm>
            <a:prstGeom prst="rect">
              <a:avLst/>
            </a:prstGeom>
          </p:spPr>
        </p:pic>
        <p:pic>
          <p:nvPicPr>
            <p:cNvPr id="42" name="Picture 41" descr="apple-pieces.jpg"/>
            <p:cNvPicPr>
              <a:picLocks noChangeAspect="1"/>
            </p:cNvPicPr>
            <p:nvPr/>
          </p:nvPicPr>
          <p:blipFill>
            <a:blip r:embed="rId3" cstate="print">
              <a:clrChange>
                <a:clrFrom>
                  <a:srgbClr val="FEFEFE"/>
                </a:clrFrom>
                <a:clrTo>
                  <a:srgbClr val="FEFEFE">
                    <a:alpha val="0"/>
                  </a:srgbClr>
                </a:clrTo>
              </a:clrChange>
            </a:blip>
            <a:srcRect l="14286" t="14286" r="14286" b="14286"/>
            <a:stretch>
              <a:fillRect/>
            </a:stretch>
          </p:blipFill>
          <p:spPr>
            <a:xfrm>
              <a:off x="3629952" y="3432372"/>
              <a:ext cx="228600" cy="228600"/>
            </a:xfrm>
            <a:prstGeom prst="rect">
              <a:avLst/>
            </a:prstGeom>
          </p:spPr>
        </p:pic>
      </p:grpSp>
      <p:grpSp>
        <p:nvGrpSpPr>
          <p:cNvPr id="20" name="Group 55"/>
          <p:cNvGrpSpPr/>
          <p:nvPr/>
        </p:nvGrpSpPr>
        <p:grpSpPr>
          <a:xfrm>
            <a:off x="2979893" y="3495418"/>
            <a:ext cx="432924" cy="440981"/>
            <a:chOff x="4367676" y="3429000"/>
            <a:chExt cx="432924" cy="440981"/>
          </a:xfrm>
        </p:grpSpPr>
        <p:pic>
          <p:nvPicPr>
            <p:cNvPr id="43" name="Picture 42" descr="orangeslice.jpg"/>
            <p:cNvPicPr>
              <a:picLocks noChangeAspect="1"/>
            </p:cNvPicPr>
            <p:nvPr/>
          </p:nvPicPr>
          <p:blipFill>
            <a:blip r:embed="rId4" cstate="print">
              <a:clrChange>
                <a:clrFrom>
                  <a:srgbClr val="FEFEFE"/>
                </a:clrFrom>
                <a:clrTo>
                  <a:srgbClr val="FEFEFE">
                    <a:alpha val="0"/>
                  </a:srgbClr>
                </a:clrTo>
              </a:clrChange>
            </a:blip>
            <a:stretch>
              <a:fillRect/>
            </a:stretch>
          </p:blipFill>
          <p:spPr>
            <a:xfrm>
              <a:off x="4611906" y="3477446"/>
              <a:ext cx="188694" cy="152506"/>
            </a:xfrm>
            <a:prstGeom prst="rect">
              <a:avLst/>
            </a:prstGeom>
          </p:spPr>
        </p:pic>
        <p:pic>
          <p:nvPicPr>
            <p:cNvPr id="44" name="Picture 43" descr="pineappleslice.jpg"/>
            <p:cNvPicPr>
              <a:picLocks noChangeAspect="1"/>
            </p:cNvPicPr>
            <p:nvPr/>
          </p:nvPicPr>
          <p:blipFill>
            <a:blip r:embed="rId5" cstate="print">
              <a:clrChange>
                <a:clrFrom>
                  <a:srgbClr val="FEFEFE"/>
                </a:clrFrom>
                <a:clrTo>
                  <a:srgbClr val="FEFEFE">
                    <a:alpha val="0"/>
                  </a:srgbClr>
                </a:clrTo>
              </a:clrChange>
            </a:blip>
            <a:stretch>
              <a:fillRect/>
            </a:stretch>
          </p:blipFill>
          <p:spPr>
            <a:xfrm>
              <a:off x="4495800" y="3629952"/>
              <a:ext cx="228600" cy="240029"/>
            </a:xfrm>
            <a:prstGeom prst="rect">
              <a:avLst/>
            </a:prstGeom>
          </p:spPr>
        </p:pic>
        <p:pic>
          <p:nvPicPr>
            <p:cNvPr id="45" name="Picture 44" descr="apple-pieces.jpg"/>
            <p:cNvPicPr>
              <a:picLocks noChangeAspect="1"/>
            </p:cNvPicPr>
            <p:nvPr/>
          </p:nvPicPr>
          <p:blipFill>
            <a:blip r:embed="rId3" cstate="print">
              <a:clrChange>
                <a:clrFrom>
                  <a:srgbClr val="FEFEFE"/>
                </a:clrFrom>
                <a:clrTo>
                  <a:srgbClr val="FEFEFE">
                    <a:alpha val="0"/>
                  </a:srgbClr>
                </a:clrTo>
              </a:clrChange>
            </a:blip>
            <a:srcRect l="14286" t="14286" r="14286" b="14286"/>
            <a:stretch>
              <a:fillRect/>
            </a:stretch>
          </p:blipFill>
          <p:spPr>
            <a:xfrm>
              <a:off x="4367676" y="3429000"/>
              <a:ext cx="228600" cy="228600"/>
            </a:xfrm>
            <a:prstGeom prst="rect">
              <a:avLst/>
            </a:prstGeom>
          </p:spPr>
        </p:pic>
      </p:grpSp>
      <p:grpSp>
        <p:nvGrpSpPr>
          <p:cNvPr id="21" name="Group 54"/>
          <p:cNvGrpSpPr/>
          <p:nvPr/>
        </p:nvGrpSpPr>
        <p:grpSpPr>
          <a:xfrm>
            <a:off x="3649509" y="3495453"/>
            <a:ext cx="432924" cy="440981"/>
            <a:chOff x="5077752" y="3429035"/>
            <a:chExt cx="432924" cy="440981"/>
          </a:xfrm>
        </p:grpSpPr>
        <p:pic>
          <p:nvPicPr>
            <p:cNvPr id="46" name="Picture 45" descr="orangeslice.jpg"/>
            <p:cNvPicPr>
              <a:picLocks noChangeAspect="1"/>
            </p:cNvPicPr>
            <p:nvPr/>
          </p:nvPicPr>
          <p:blipFill>
            <a:blip r:embed="rId4" cstate="print">
              <a:clrChange>
                <a:clrFrom>
                  <a:srgbClr val="FEFEFE"/>
                </a:clrFrom>
                <a:clrTo>
                  <a:srgbClr val="FEFEFE">
                    <a:alpha val="0"/>
                  </a:srgbClr>
                </a:clrTo>
              </a:clrChange>
            </a:blip>
            <a:stretch>
              <a:fillRect/>
            </a:stretch>
          </p:blipFill>
          <p:spPr>
            <a:xfrm>
              <a:off x="5321982" y="3477481"/>
              <a:ext cx="188694" cy="152506"/>
            </a:xfrm>
            <a:prstGeom prst="rect">
              <a:avLst/>
            </a:prstGeom>
          </p:spPr>
        </p:pic>
        <p:pic>
          <p:nvPicPr>
            <p:cNvPr id="47" name="Picture 46" descr="pineappleslice.jpg"/>
            <p:cNvPicPr>
              <a:picLocks noChangeAspect="1"/>
            </p:cNvPicPr>
            <p:nvPr/>
          </p:nvPicPr>
          <p:blipFill>
            <a:blip r:embed="rId5" cstate="print">
              <a:clrChange>
                <a:clrFrom>
                  <a:srgbClr val="FEFEFE"/>
                </a:clrFrom>
                <a:clrTo>
                  <a:srgbClr val="FEFEFE">
                    <a:alpha val="0"/>
                  </a:srgbClr>
                </a:clrTo>
              </a:clrChange>
            </a:blip>
            <a:stretch>
              <a:fillRect/>
            </a:stretch>
          </p:blipFill>
          <p:spPr>
            <a:xfrm>
              <a:off x="5205876" y="3629987"/>
              <a:ext cx="228600" cy="240029"/>
            </a:xfrm>
            <a:prstGeom prst="rect">
              <a:avLst/>
            </a:prstGeom>
          </p:spPr>
        </p:pic>
        <p:pic>
          <p:nvPicPr>
            <p:cNvPr id="48" name="Picture 47" descr="apple-pieces.jpg"/>
            <p:cNvPicPr>
              <a:picLocks noChangeAspect="1"/>
            </p:cNvPicPr>
            <p:nvPr/>
          </p:nvPicPr>
          <p:blipFill>
            <a:blip r:embed="rId3" cstate="print">
              <a:clrChange>
                <a:clrFrom>
                  <a:srgbClr val="FEFEFE"/>
                </a:clrFrom>
                <a:clrTo>
                  <a:srgbClr val="FEFEFE">
                    <a:alpha val="0"/>
                  </a:srgbClr>
                </a:clrTo>
              </a:clrChange>
            </a:blip>
            <a:srcRect l="14286" t="14286" r="14286" b="14286"/>
            <a:stretch>
              <a:fillRect/>
            </a:stretch>
          </p:blipFill>
          <p:spPr>
            <a:xfrm>
              <a:off x="5077752" y="3429035"/>
              <a:ext cx="228600" cy="228600"/>
            </a:xfrm>
            <a:prstGeom prst="rect">
              <a:avLst/>
            </a:prstGeom>
          </p:spPr>
        </p:pic>
      </p:grpSp>
      <p:cxnSp>
        <p:nvCxnSpPr>
          <p:cNvPr id="66" name="Straight Arrow Connector 65"/>
          <p:cNvCxnSpPr>
            <a:stCxn id="32" idx="2"/>
            <a:endCxn id="17" idx="0"/>
          </p:cNvCxnSpPr>
          <p:nvPr/>
        </p:nvCxnSpPr>
        <p:spPr>
          <a:xfrm rot="16200000" flipH="1">
            <a:off x="1027923" y="4032931"/>
            <a:ext cx="556029" cy="369707"/>
          </a:xfrm>
          <a:prstGeom prst="straightConnector1">
            <a:avLst/>
          </a:prstGeom>
          <a:ln w="9525">
            <a:solidFill>
              <a:schemeClr val="accent2">
                <a:lumMod val="75000"/>
              </a:schemeClr>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68" name="Straight Arrow Connector 67"/>
          <p:cNvCxnSpPr>
            <a:stCxn id="32" idx="2"/>
            <a:endCxn id="15" idx="0"/>
          </p:cNvCxnSpPr>
          <p:nvPr/>
        </p:nvCxnSpPr>
        <p:spPr>
          <a:xfrm rot="16200000" flipH="1">
            <a:off x="1453515" y="3607339"/>
            <a:ext cx="622447" cy="1287309"/>
          </a:xfrm>
          <a:prstGeom prst="straightConnector1">
            <a:avLst/>
          </a:prstGeom>
          <a:ln w="9525">
            <a:solidFill>
              <a:srgbClr val="FF99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32" idx="2"/>
            <a:endCxn id="16" idx="0"/>
          </p:cNvCxnSpPr>
          <p:nvPr/>
        </p:nvCxnSpPr>
        <p:spPr>
          <a:xfrm rot="16200000" flipH="1">
            <a:off x="1913686" y="3147168"/>
            <a:ext cx="602969" cy="2188173"/>
          </a:xfrm>
          <a:prstGeom prst="straightConnector1">
            <a:avLst/>
          </a:prstGeom>
          <a:ln w="9525">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38" idx="2"/>
            <a:endCxn id="17" idx="0"/>
          </p:cNvCxnSpPr>
          <p:nvPr/>
        </p:nvCxnSpPr>
        <p:spPr>
          <a:xfrm rot="5400000">
            <a:off x="1387008" y="4040183"/>
            <a:ext cx="559401" cy="351833"/>
          </a:xfrm>
          <a:prstGeom prst="straightConnector1">
            <a:avLst/>
          </a:prstGeom>
          <a:ln w="9525">
            <a:solidFill>
              <a:schemeClr val="accent2">
                <a:lumMod val="75000"/>
              </a:schemeClr>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74" name="Straight Arrow Connector 73"/>
          <p:cNvCxnSpPr>
            <a:stCxn id="38" idx="2"/>
            <a:endCxn id="15" idx="0"/>
          </p:cNvCxnSpPr>
          <p:nvPr/>
        </p:nvCxnSpPr>
        <p:spPr>
          <a:xfrm rot="16200000" flipH="1">
            <a:off x="1812599" y="3966423"/>
            <a:ext cx="625819" cy="565769"/>
          </a:xfrm>
          <a:prstGeom prst="straightConnector1">
            <a:avLst/>
          </a:prstGeom>
          <a:ln w="9525">
            <a:solidFill>
              <a:srgbClr val="FF99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41" idx="2"/>
            <a:endCxn id="15" idx="0"/>
          </p:cNvCxnSpPr>
          <p:nvPr/>
        </p:nvCxnSpPr>
        <p:spPr>
          <a:xfrm rot="5400000">
            <a:off x="2143362" y="4204802"/>
            <a:ext cx="622447" cy="92384"/>
          </a:xfrm>
          <a:prstGeom prst="straightConnector1">
            <a:avLst/>
          </a:prstGeom>
          <a:ln w="9525">
            <a:solidFill>
              <a:srgbClr val="FF99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38" idx="2"/>
            <a:endCxn id="16" idx="0"/>
          </p:cNvCxnSpPr>
          <p:nvPr/>
        </p:nvCxnSpPr>
        <p:spPr>
          <a:xfrm rot="16200000" flipH="1">
            <a:off x="2272770" y="3506252"/>
            <a:ext cx="606341" cy="1466633"/>
          </a:xfrm>
          <a:prstGeom prst="straightConnector1">
            <a:avLst/>
          </a:prstGeom>
          <a:ln w="9525">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41" idx="2"/>
            <a:endCxn id="17" idx="0"/>
          </p:cNvCxnSpPr>
          <p:nvPr/>
        </p:nvCxnSpPr>
        <p:spPr>
          <a:xfrm rot="5400000">
            <a:off x="1717770" y="3712792"/>
            <a:ext cx="556029" cy="1009986"/>
          </a:xfrm>
          <a:prstGeom prst="straightConnector1">
            <a:avLst/>
          </a:prstGeom>
          <a:ln w="9525">
            <a:solidFill>
              <a:schemeClr val="accent2">
                <a:lumMod val="75000"/>
              </a:schemeClr>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84" name="Straight Arrow Connector 83"/>
          <p:cNvCxnSpPr>
            <a:stCxn id="41" idx="2"/>
            <a:endCxn id="16" idx="0"/>
          </p:cNvCxnSpPr>
          <p:nvPr/>
        </p:nvCxnSpPr>
        <p:spPr>
          <a:xfrm rot="16200000" flipH="1">
            <a:off x="2603533" y="3837015"/>
            <a:ext cx="602969" cy="808480"/>
          </a:xfrm>
          <a:prstGeom prst="straightConnector1">
            <a:avLst/>
          </a:prstGeom>
          <a:ln w="9525">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44" idx="2"/>
            <a:endCxn id="17" idx="0"/>
          </p:cNvCxnSpPr>
          <p:nvPr/>
        </p:nvCxnSpPr>
        <p:spPr>
          <a:xfrm rot="5400000">
            <a:off x="2076854" y="3350336"/>
            <a:ext cx="559401" cy="1731526"/>
          </a:xfrm>
          <a:prstGeom prst="straightConnector1">
            <a:avLst/>
          </a:prstGeom>
          <a:ln w="9525">
            <a:solidFill>
              <a:schemeClr val="accent2">
                <a:lumMod val="75000"/>
              </a:schemeClr>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88" name="Straight Arrow Connector 87"/>
          <p:cNvCxnSpPr>
            <a:stCxn id="44" idx="2"/>
            <a:endCxn id="15" idx="0"/>
          </p:cNvCxnSpPr>
          <p:nvPr/>
        </p:nvCxnSpPr>
        <p:spPr>
          <a:xfrm rot="5400000">
            <a:off x="2502446" y="3842346"/>
            <a:ext cx="625819" cy="813924"/>
          </a:xfrm>
          <a:prstGeom prst="straightConnector1">
            <a:avLst/>
          </a:prstGeom>
          <a:ln w="9525">
            <a:solidFill>
              <a:srgbClr val="FF99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44" idx="2"/>
            <a:endCxn id="16" idx="0"/>
          </p:cNvCxnSpPr>
          <p:nvPr/>
        </p:nvCxnSpPr>
        <p:spPr>
          <a:xfrm rot="16200000" flipH="1">
            <a:off x="2962617" y="4196099"/>
            <a:ext cx="606341" cy="86940"/>
          </a:xfrm>
          <a:prstGeom prst="straightConnector1">
            <a:avLst/>
          </a:prstGeom>
          <a:ln w="9525">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stCxn id="47" idx="2"/>
            <a:endCxn id="17" idx="0"/>
          </p:cNvCxnSpPr>
          <p:nvPr/>
        </p:nvCxnSpPr>
        <p:spPr>
          <a:xfrm rot="5400000">
            <a:off x="2411679" y="3015546"/>
            <a:ext cx="559366" cy="2401142"/>
          </a:xfrm>
          <a:prstGeom prst="straightConnector1">
            <a:avLst/>
          </a:prstGeom>
          <a:ln w="9525">
            <a:solidFill>
              <a:schemeClr val="accent2">
                <a:lumMod val="75000"/>
              </a:schemeClr>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95" name="Straight Arrow Connector 94"/>
          <p:cNvCxnSpPr>
            <a:stCxn id="47" idx="2"/>
            <a:endCxn id="15" idx="0"/>
          </p:cNvCxnSpPr>
          <p:nvPr/>
        </p:nvCxnSpPr>
        <p:spPr>
          <a:xfrm rot="5400000">
            <a:off x="2837271" y="3507556"/>
            <a:ext cx="625784" cy="1483540"/>
          </a:xfrm>
          <a:prstGeom prst="straightConnector1">
            <a:avLst/>
          </a:prstGeom>
          <a:ln w="9525">
            <a:solidFill>
              <a:srgbClr val="FF99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stCxn id="47" idx="2"/>
            <a:endCxn id="16" idx="0"/>
          </p:cNvCxnSpPr>
          <p:nvPr/>
        </p:nvCxnSpPr>
        <p:spPr>
          <a:xfrm rot="5400000">
            <a:off x="3297442" y="3948249"/>
            <a:ext cx="606306" cy="582676"/>
          </a:xfrm>
          <a:prstGeom prst="straightConnector1">
            <a:avLst/>
          </a:prstGeom>
          <a:ln w="9525">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3" name="Right Arrow 102"/>
          <p:cNvSpPr/>
          <p:nvPr/>
        </p:nvSpPr>
        <p:spPr>
          <a:xfrm rot="5400000">
            <a:off x="876300" y="3162300"/>
            <a:ext cx="152400" cy="76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Right Arrow 103"/>
          <p:cNvSpPr/>
          <p:nvPr/>
        </p:nvSpPr>
        <p:spPr>
          <a:xfrm rot="5400000">
            <a:off x="1028700" y="3347068"/>
            <a:ext cx="152400" cy="76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Right Arrow 104"/>
          <p:cNvSpPr/>
          <p:nvPr/>
        </p:nvSpPr>
        <p:spPr>
          <a:xfrm rot="5400000">
            <a:off x="1562100" y="3162300"/>
            <a:ext cx="152400" cy="76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Right Arrow 105"/>
          <p:cNvSpPr/>
          <p:nvPr/>
        </p:nvSpPr>
        <p:spPr>
          <a:xfrm rot="5400000">
            <a:off x="1714500" y="3347068"/>
            <a:ext cx="152400" cy="76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Right Arrow 106"/>
          <p:cNvSpPr/>
          <p:nvPr/>
        </p:nvSpPr>
        <p:spPr>
          <a:xfrm rot="5400000">
            <a:off x="2247900" y="3162300"/>
            <a:ext cx="152400" cy="76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ight Arrow 107"/>
          <p:cNvSpPr/>
          <p:nvPr/>
        </p:nvSpPr>
        <p:spPr>
          <a:xfrm rot="5400000">
            <a:off x="2400300" y="3347068"/>
            <a:ext cx="152400" cy="76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Right Arrow 108"/>
          <p:cNvSpPr/>
          <p:nvPr/>
        </p:nvSpPr>
        <p:spPr>
          <a:xfrm rot="5400000">
            <a:off x="2933700" y="3162300"/>
            <a:ext cx="152400" cy="76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Right Arrow 109"/>
          <p:cNvSpPr/>
          <p:nvPr/>
        </p:nvSpPr>
        <p:spPr>
          <a:xfrm rot="5400000">
            <a:off x="3086100" y="3347068"/>
            <a:ext cx="152400" cy="76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Right Arrow 110"/>
          <p:cNvSpPr/>
          <p:nvPr/>
        </p:nvSpPr>
        <p:spPr>
          <a:xfrm rot="5400000">
            <a:off x="3619499" y="3162300"/>
            <a:ext cx="152400" cy="76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ight Arrow 111"/>
          <p:cNvSpPr/>
          <p:nvPr/>
        </p:nvSpPr>
        <p:spPr>
          <a:xfrm rot="5400000">
            <a:off x="3771899" y="3347068"/>
            <a:ext cx="152400" cy="76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Right Arrow 112"/>
          <p:cNvSpPr/>
          <p:nvPr/>
        </p:nvSpPr>
        <p:spPr>
          <a:xfrm rot="5400000">
            <a:off x="1485900" y="4862976"/>
            <a:ext cx="152400" cy="76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Right Arrow 113"/>
          <p:cNvSpPr/>
          <p:nvPr/>
        </p:nvSpPr>
        <p:spPr>
          <a:xfrm rot="5400000">
            <a:off x="1638300" y="5568332"/>
            <a:ext cx="152400" cy="76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5" name="Picture 114" descr="blender.jpg"/>
          <p:cNvPicPr>
            <a:picLocks noChangeAspect="1"/>
          </p:cNvPicPr>
          <p:nvPr/>
        </p:nvPicPr>
        <p:blipFill>
          <a:blip r:embed="rId8" cstate="print">
            <a:clrChange>
              <a:clrFrom>
                <a:srgbClr val="FEFEFE"/>
              </a:clrFrom>
              <a:clrTo>
                <a:srgbClr val="FEFEFE">
                  <a:alpha val="0"/>
                </a:srgbClr>
              </a:clrTo>
            </a:clrChange>
          </a:blip>
          <a:stretch>
            <a:fillRect/>
          </a:stretch>
        </p:blipFill>
        <p:spPr>
          <a:xfrm>
            <a:off x="2302184" y="5029200"/>
            <a:ext cx="364816" cy="492196"/>
          </a:xfrm>
          <a:prstGeom prst="rect">
            <a:avLst/>
          </a:prstGeom>
        </p:spPr>
      </p:pic>
      <p:pic>
        <p:nvPicPr>
          <p:cNvPr id="116" name="Picture 115" descr="blender.jpg"/>
          <p:cNvPicPr>
            <a:picLocks noChangeAspect="1"/>
          </p:cNvPicPr>
          <p:nvPr/>
        </p:nvPicPr>
        <p:blipFill>
          <a:blip r:embed="rId8" cstate="print">
            <a:clrChange>
              <a:clrFrom>
                <a:srgbClr val="FEFEFE"/>
              </a:clrFrom>
              <a:clrTo>
                <a:srgbClr val="FEFEFE">
                  <a:alpha val="0"/>
                </a:srgbClr>
              </a:clrTo>
            </a:clrChange>
          </a:blip>
          <a:stretch>
            <a:fillRect/>
          </a:stretch>
        </p:blipFill>
        <p:spPr>
          <a:xfrm>
            <a:off x="3216584" y="5021108"/>
            <a:ext cx="364816" cy="492196"/>
          </a:xfrm>
          <a:prstGeom prst="rect">
            <a:avLst/>
          </a:prstGeom>
        </p:spPr>
      </p:pic>
      <p:sp>
        <p:nvSpPr>
          <p:cNvPr id="117" name="Right Arrow 116"/>
          <p:cNvSpPr/>
          <p:nvPr/>
        </p:nvSpPr>
        <p:spPr>
          <a:xfrm rot="5400000">
            <a:off x="2392208" y="4879160"/>
            <a:ext cx="152400" cy="76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Right Arrow 117"/>
          <p:cNvSpPr/>
          <p:nvPr/>
        </p:nvSpPr>
        <p:spPr>
          <a:xfrm rot="5400000">
            <a:off x="2544608" y="5584516"/>
            <a:ext cx="152400" cy="76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Right Arrow 118"/>
          <p:cNvSpPr/>
          <p:nvPr/>
        </p:nvSpPr>
        <p:spPr>
          <a:xfrm rot="5400000">
            <a:off x="3278960" y="4854884"/>
            <a:ext cx="152400" cy="76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Right Arrow 119"/>
          <p:cNvSpPr/>
          <p:nvPr/>
        </p:nvSpPr>
        <p:spPr>
          <a:xfrm rot="5400000">
            <a:off x="3431360" y="5560240"/>
            <a:ext cx="152400" cy="76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5" name="Straight Arrow Connector 124"/>
          <p:cNvCxnSpPr>
            <a:stCxn id="5" idx="2"/>
            <a:endCxn id="7" idx="0"/>
          </p:cNvCxnSpPr>
          <p:nvPr/>
        </p:nvCxnSpPr>
        <p:spPr>
          <a:xfrm rot="5400000">
            <a:off x="1662265" y="1878720"/>
            <a:ext cx="137482" cy="1389678"/>
          </a:xfrm>
          <a:prstGeom prst="straightConnector1">
            <a:avLst/>
          </a:prstGeom>
          <a:ln w="952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a:stCxn id="5" idx="2"/>
            <a:endCxn id="8" idx="0"/>
          </p:cNvCxnSpPr>
          <p:nvPr/>
        </p:nvCxnSpPr>
        <p:spPr>
          <a:xfrm rot="5400000">
            <a:off x="2010897" y="2227352"/>
            <a:ext cx="137482" cy="692414"/>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a:stCxn id="5" idx="2"/>
            <a:endCxn id="9" idx="0"/>
          </p:cNvCxnSpPr>
          <p:nvPr/>
        </p:nvCxnSpPr>
        <p:spPr>
          <a:xfrm rot="5400000">
            <a:off x="2356157" y="2572612"/>
            <a:ext cx="137482" cy="1895"/>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a:stCxn id="5" idx="2"/>
            <a:endCxn id="10" idx="0"/>
          </p:cNvCxnSpPr>
          <p:nvPr/>
        </p:nvCxnSpPr>
        <p:spPr>
          <a:xfrm rot="16200000" flipH="1">
            <a:off x="2700743" y="2229920"/>
            <a:ext cx="137482" cy="687278"/>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a:stCxn id="5" idx="2"/>
            <a:endCxn id="11" idx="0"/>
          </p:cNvCxnSpPr>
          <p:nvPr/>
        </p:nvCxnSpPr>
        <p:spPr>
          <a:xfrm rot="16200000" flipH="1">
            <a:off x="3038536" y="1892126"/>
            <a:ext cx="137482" cy="1362865"/>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3" name="Right Arrow 142"/>
          <p:cNvSpPr/>
          <p:nvPr/>
        </p:nvSpPr>
        <p:spPr>
          <a:xfrm rot="10800000">
            <a:off x="4191000" y="2770848"/>
            <a:ext cx="273540" cy="15240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nvGrpSpPr>
          <p:cNvPr id="22" name="Group 147"/>
          <p:cNvGrpSpPr/>
          <p:nvPr/>
        </p:nvGrpSpPr>
        <p:grpSpPr>
          <a:xfrm>
            <a:off x="4443876" y="2743200"/>
            <a:ext cx="2984150" cy="444388"/>
            <a:chOff x="4648200" y="2847048"/>
            <a:chExt cx="2984150" cy="444388"/>
          </a:xfrm>
        </p:grpSpPr>
        <p:sp>
          <p:nvSpPr>
            <p:cNvPr id="144" name="TextBox 143"/>
            <p:cNvSpPr txBox="1"/>
            <p:nvPr/>
          </p:nvSpPr>
          <p:spPr>
            <a:xfrm>
              <a:off x="4648200" y="2922104"/>
              <a:ext cx="2984150" cy="369332"/>
            </a:xfrm>
            <a:prstGeom prst="rect">
              <a:avLst/>
            </a:prstGeom>
            <a:noFill/>
          </p:spPr>
          <p:txBody>
            <a:bodyPr wrap="none" rtlCol="0">
              <a:spAutoFit/>
            </a:bodyPr>
            <a:lstStyle/>
            <a:p>
              <a:r>
                <a:rPr lang="en-US" dirty="0" smtClean="0"/>
                <a:t>(&lt;a,     &gt; , &lt;o,     &gt; , &lt;p,     &gt; , …)</a:t>
              </a:r>
              <a:endParaRPr lang="en-US" dirty="0"/>
            </a:p>
          </p:txBody>
        </p:sp>
        <p:pic>
          <p:nvPicPr>
            <p:cNvPr id="145" name="Picture 144" descr="apple2.jpg"/>
            <p:cNvPicPr>
              <a:picLocks noChangeAspect="1"/>
            </p:cNvPicPr>
            <p:nvPr/>
          </p:nvPicPr>
          <p:blipFill>
            <a:blip r:embed="rId10" cstate="print">
              <a:clrChange>
                <a:clrFrom>
                  <a:srgbClr val="FFFFFF"/>
                </a:clrFrom>
                <a:clrTo>
                  <a:srgbClr val="FFFFFF">
                    <a:alpha val="0"/>
                  </a:srgbClr>
                </a:clrTo>
              </a:clrChange>
            </a:blip>
            <a:stretch>
              <a:fillRect/>
            </a:stretch>
          </p:blipFill>
          <p:spPr>
            <a:xfrm>
              <a:off x="5157324" y="2994966"/>
              <a:ext cx="152400" cy="179917"/>
            </a:xfrm>
            <a:prstGeom prst="rect">
              <a:avLst/>
            </a:prstGeom>
          </p:spPr>
        </p:pic>
        <p:pic>
          <p:nvPicPr>
            <p:cNvPr id="146" name="Picture 145" descr="orange.jpg"/>
            <p:cNvPicPr>
              <a:picLocks noChangeAspect="1"/>
            </p:cNvPicPr>
            <p:nvPr/>
          </p:nvPicPr>
          <p:blipFill>
            <a:blip r:embed="rId11" cstate="print">
              <a:clrChange>
                <a:clrFrom>
                  <a:srgbClr val="FFFFFF"/>
                </a:clrFrom>
                <a:clrTo>
                  <a:srgbClr val="FFFFFF">
                    <a:alpha val="0"/>
                  </a:srgbClr>
                </a:clrTo>
              </a:clrChange>
            </a:blip>
            <a:stretch>
              <a:fillRect/>
            </a:stretch>
          </p:blipFill>
          <p:spPr>
            <a:xfrm flipH="1">
              <a:off x="5963625" y="3032840"/>
              <a:ext cx="152400" cy="148366"/>
            </a:xfrm>
            <a:prstGeom prst="rect">
              <a:avLst/>
            </a:prstGeom>
          </p:spPr>
        </p:pic>
        <p:pic>
          <p:nvPicPr>
            <p:cNvPr id="147" name="Picture 146" descr="pineapple.jpg"/>
            <p:cNvPicPr>
              <a:picLocks noChangeAspect="1"/>
            </p:cNvPicPr>
            <p:nvPr/>
          </p:nvPicPr>
          <p:blipFill>
            <a:blip r:embed="rId12" cstate="print">
              <a:clrChange>
                <a:clrFrom>
                  <a:srgbClr val="FFFFFF"/>
                </a:clrFrom>
                <a:clrTo>
                  <a:srgbClr val="FFFFFF">
                    <a:alpha val="0"/>
                  </a:srgbClr>
                </a:clrTo>
              </a:clrChange>
            </a:blip>
            <a:stretch>
              <a:fillRect/>
            </a:stretch>
          </p:blipFill>
          <p:spPr>
            <a:xfrm>
              <a:off x="6833724" y="2847048"/>
              <a:ext cx="169881" cy="367893"/>
            </a:xfrm>
            <a:prstGeom prst="rect">
              <a:avLst/>
            </a:prstGeom>
          </p:spPr>
        </p:pic>
      </p:grpSp>
      <p:sp>
        <p:nvSpPr>
          <p:cNvPr id="160" name="TextBox 159"/>
          <p:cNvSpPr txBox="1"/>
          <p:nvPr/>
        </p:nvSpPr>
        <p:spPr>
          <a:xfrm>
            <a:off x="4443876" y="2501788"/>
            <a:ext cx="4517583" cy="307777"/>
          </a:xfrm>
          <a:prstGeom prst="rect">
            <a:avLst/>
          </a:prstGeom>
          <a:noFill/>
        </p:spPr>
        <p:txBody>
          <a:bodyPr wrap="none" rtlCol="0">
            <a:spAutoFit/>
          </a:bodyPr>
          <a:lstStyle/>
          <a:p>
            <a:r>
              <a:rPr lang="en-US" sz="1400" dirty="0" smtClean="0"/>
              <a:t>Each input to a map is a </a:t>
            </a:r>
            <a:r>
              <a:rPr lang="en-US" sz="1400" dirty="0" smtClean="0">
                <a:solidFill>
                  <a:srgbClr val="C00000"/>
                </a:solidFill>
              </a:rPr>
              <a:t>list of &lt;key, value&gt; pairs</a:t>
            </a:r>
            <a:endParaRPr lang="en-US" sz="1400" dirty="0">
              <a:solidFill>
                <a:srgbClr val="C00000"/>
              </a:solidFill>
            </a:endParaRPr>
          </a:p>
        </p:txBody>
      </p:sp>
      <p:sp>
        <p:nvSpPr>
          <p:cNvPr id="161" name="Right Arrow 160"/>
          <p:cNvSpPr/>
          <p:nvPr/>
        </p:nvSpPr>
        <p:spPr>
          <a:xfrm rot="10800000">
            <a:off x="4191000" y="3597584"/>
            <a:ext cx="273540" cy="15240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67" name="TextBox 166"/>
          <p:cNvSpPr txBox="1"/>
          <p:nvPr/>
        </p:nvSpPr>
        <p:spPr>
          <a:xfrm>
            <a:off x="4443876" y="3352800"/>
            <a:ext cx="3658437" cy="307777"/>
          </a:xfrm>
          <a:prstGeom prst="rect">
            <a:avLst/>
          </a:prstGeom>
          <a:noFill/>
        </p:spPr>
        <p:txBody>
          <a:bodyPr wrap="none" rtlCol="0">
            <a:spAutoFit/>
          </a:bodyPr>
          <a:lstStyle/>
          <a:p>
            <a:r>
              <a:rPr lang="en-US" sz="1400" dirty="0" smtClean="0"/>
              <a:t>Each output of slice is a </a:t>
            </a:r>
            <a:r>
              <a:rPr lang="en-US" sz="1400" dirty="0" smtClean="0">
                <a:solidFill>
                  <a:srgbClr val="C00000"/>
                </a:solidFill>
              </a:rPr>
              <a:t>list of &lt;key, value&gt; pairs</a:t>
            </a:r>
            <a:endParaRPr lang="en-US" sz="1400" dirty="0">
              <a:solidFill>
                <a:srgbClr val="C00000"/>
              </a:solidFill>
            </a:endParaRPr>
          </a:p>
        </p:txBody>
      </p:sp>
      <p:sp>
        <p:nvSpPr>
          <p:cNvPr id="172" name="Right Arrow 171"/>
          <p:cNvSpPr/>
          <p:nvPr/>
        </p:nvSpPr>
        <p:spPr>
          <a:xfrm rot="10800000">
            <a:off x="4172306" y="4215276"/>
            <a:ext cx="273540" cy="15240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73" name="TextBox 172"/>
          <p:cNvSpPr txBox="1"/>
          <p:nvPr/>
        </p:nvSpPr>
        <p:spPr>
          <a:xfrm>
            <a:off x="4425182" y="4139076"/>
            <a:ext cx="1552028" cy="307777"/>
          </a:xfrm>
          <a:prstGeom prst="rect">
            <a:avLst/>
          </a:prstGeom>
          <a:noFill/>
        </p:spPr>
        <p:txBody>
          <a:bodyPr wrap="none" rtlCol="0">
            <a:spAutoFit/>
          </a:bodyPr>
          <a:lstStyle/>
          <a:p>
            <a:r>
              <a:rPr lang="en-US" sz="1400" dirty="0" smtClean="0"/>
              <a:t>Grouped by key</a:t>
            </a:r>
            <a:endParaRPr lang="en-US" sz="1400" dirty="0"/>
          </a:p>
        </p:txBody>
      </p:sp>
      <p:sp>
        <p:nvSpPr>
          <p:cNvPr id="175" name="Right Arrow 174"/>
          <p:cNvSpPr/>
          <p:nvPr/>
        </p:nvSpPr>
        <p:spPr>
          <a:xfrm rot="10800000">
            <a:off x="4191001" y="4800599"/>
            <a:ext cx="273540" cy="15240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76" name="TextBox 175"/>
          <p:cNvSpPr txBox="1"/>
          <p:nvPr/>
        </p:nvSpPr>
        <p:spPr>
          <a:xfrm>
            <a:off x="4443877" y="4492823"/>
            <a:ext cx="4090523" cy="954107"/>
          </a:xfrm>
          <a:prstGeom prst="rect">
            <a:avLst/>
          </a:prstGeom>
          <a:noFill/>
        </p:spPr>
        <p:txBody>
          <a:bodyPr wrap="square" rtlCol="0">
            <a:spAutoFit/>
          </a:bodyPr>
          <a:lstStyle/>
          <a:p>
            <a:r>
              <a:rPr lang="en-US" sz="1400" dirty="0" smtClean="0"/>
              <a:t>Each input to a reduce is a &lt;key, value-list&gt; (possibly a list of these, depending on the grouping/hashing mechanism)</a:t>
            </a:r>
          </a:p>
          <a:p>
            <a:r>
              <a:rPr lang="en-US" sz="1400" dirty="0" smtClean="0"/>
              <a:t>e.g. &lt;</a:t>
            </a:r>
            <a:r>
              <a:rPr lang="en-US" sz="1400" dirty="0" err="1" smtClean="0"/>
              <a:t>ao</a:t>
            </a:r>
            <a:r>
              <a:rPr lang="en-US" sz="1400" dirty="0" smtClean="0"/>
              <a:t>, (                        …)&gt;</a:t>
            </a:r>
            <a:endParaRPr lang="en-US" sz="1400" dirty="0"/>
          </a:p>
        </p:txBody>
      </p:sp>
      <p:pic>
        <p:nvPicPr>
          <p:cNvPr id="177" name="Picture 176" descr="apple-pieces.jpg"/>
          <p:cNvPicPr>
            <a:picLocks noChangeAspect="1"/>
          </p:cNvPicPr>
          <p:nvPr/>
        </p:nvPicPr>
        <p:blipFill>
          <a:blip r:embed="rId3" cstate="print">
            <a:clrChange>
              <a:clrFrom>
                <a:srgbClr val="FFFFFF"/>
              </a:clrFrom>
              <a:clrTo>
                <a:srgbClr val="FFFFFF">
                  <a:alpha val="0"/>
                </a:srgbClr>
              </a:clrTo>
            </a:clrChange>
          </a:blip>
          <a:srcRect l="14286" t="14286" r="14286" b="14286"/>
          <a:stretch>
            <a:fillRect/>
          </a:stretch>
        </p:blipFill>
        <p:spPr>
          <a:xfrm>
            <a:off x="5219700" y="5165416"/>
            <a:ext cx="228600" cy="228600"/>
          </a:xfrm>
          <a:prstGeom prst="rect">
            <a:avLst/>
          </a:prstGeom>
        </p:spPr>
      </p:pic>
      <p:sp>
        <p:nvSpPr>
          <p:cNvPr id="180" name="Right Arrow 179"/>
          <p:cNvSpPr/>
          <p:nvPr/>
        </p:nvSpPr>
        <p:spPr>
          <a:xfrm rot="10800000">
            <a:off x="4191001" y="5641776"/>
            <a:ext cx="273540" cy="15240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81" name="TextBox 180"/>
          <p:cNvSpPr txBox="1"/>
          <p:nvPr/>
        </p:nvSpPr>
        <p:spPr>
          <a:xfrm>
            <a:off x="4419600" y="5562600"/>
            <a:ext cx="2630848" cy="307777"/>
          </a:xfrm>
          <a:prstGeom prst="rect">
            <a:avLst/>
          </a:prstGeom>
          <a:noFill/>
        </p:spPr>
        <p:txBody>
          <a:bodyPr wrap="none" rtlCol="0">
            <a:spAutoFit/>
          </a:bodyPr>
          <a:lstStyle/>
          <a:p>
            <a:r>
              <a:rPr lang="en-US" sz="1400" dirty="0" smtClean="0"/>
              <a:t>Reduced into a </a:t>
            </a:r>
            <a:r>
              <a:rPr lang="en-US" sz="1400" dirty="0" smtClean="0">
                <a:solidFill>
                  <a:srgbClr val="C00000"/>
                </a:solidFill>
              </a:rPr>
              <a:t>list of values</a:t>
            </a:r>
            <a:endParaRPr lang="en-US" sz="1400" dirty="0">
              <a:solidFill>
                <a:srgbClr val="C00000"/>
              </a:solidFill>
            </a:endParaRPr>
          </a:p>
        </p:txBody>
      </p:sp>
      <p:sp>
        <p:nvSpPr>
          <p:cNvPr id="194" name="TextBox 193"/>
          <p:cNvSpPr txBox="1"/>
          <p:nvPr/>
        </p:nvSpPr>
        <p:spPr>
          <a:xfrm>
            <a:off x="4648200" y="4426000"/>
            <a:ext cx="3200400" cy="523220"/>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1400" dirty="0" smtClean="0"/>
              <a:t>The idea of Map Reduce in Data Intensive Computing</a:t>
            </a:r>
            <a:endParaRPr lang="en-US" sz="1400" dirty="0"/>
          </a:p>
        </p:txBody>
      </p:sp>
      <p:sp>
        <p:nvSpPr>
          <p:cNvPr id="195" name="TextBox 194"/>
          <p:cNvSpPr txBox="1"/>
          <p:nvPr/>
        </p:nvSpPr>
        <p:spPr>
          <a:xfrm>
            <a:off x="4495800" y="2743200"/>
            <a:ext cx="3733800" cy="954107"/>
          </a:xfrm>
          <a:prstGeom prst="rect">
            <a:avLst/>
          </a:prstGeom>
          <a:noFill/>
        </p:spPr>
        <p:txBody>
          <a:bodyPr wrap="square" rtlCol="0">
            <a:spAutoFit/>
          </a:bodyPr>
          <a:lstStyle/>
          <a:p>
            <a:pPr algn="ctr"/>
            <a:r>
              <a:rPr lang="en-US" sz="1400" dirty="0" smtClean="0"/>
              <a:t>A </a:t>
            </a:r>
            <a:r>
              <a:rPr lang="en-US" sz="1400" i="1" dirty="0" smtClean="0">
                <a:solidFill>
                  <a:schemeClr val="accent2">
                    <a:lumMod val="75000"/>
                  </a:schemeClr>
                </a:solidFill>
              </a:rPr>
              <a:t>list of  &lt;key, value&gt; </a:t>
            </a:r>
            <a:r>
              <a:rPr lang="en-US" sz="1400" dirty="0" smtClean="0"/>
              <a:t> pairs mapped into another </a:t>
            </a:r>
            <a:r>
              <a:rPr lang="en-US" sz="1400" i="1" dirty="0" smtClean="0">
                <a:solidFill>
                  <a:schemeClr val="accent2">
                    <a:lumMod val="75000"/>
                  </a:schemeClr>
                </a:solidFill>
              </a:rPr>
              <a:t>list of &lt;key, value&gt; </a:t>
            </a:r>
            <a:r>
              <a:rPr lang="en-US" sz="1400" dirty="0" smtClean="0"/>
              <a:t> pairs which gets grouped by the key and reduced into a </a:t>
            </a:r>
            <a:r>
              <a:rPr lang="en-US" sz="1400" i="1" dirty="0" smtClean="0">
                <a:solidFill>
                  <a:schemeClr val="accent2">
                    <a:lumMod val="75000"/>
                  </a:schemeClr>
                </a:solidFill>
              </a:rPr>
              <a:t>list of values</a:t>
            </a:r>
            <a:endParaRPr lang="en-US" sz="1400" i="1" dirty="0">
              <a:solidFill>
                <a:schemeClr val="accent2">
                  <a:lumMod val="75000"/>
                </a:schemeClr>
              </a:solidFill>
            </a:endParaRPr>
          </a:p>
        </p:txBody>
      </p:sp>
      <p:sp>
        <p:nvSpPr>
          <p:cNvPr id="196" name="Right Arrow 195"/>
          <p:cNvSpPr/>
          <p:nvPr/>
        </p:nvSpPr>
        <p:spPr>
          <a:xfrm rot="16200000">
            <a:off x="6035430" y="3923435"/>
            <a:ext cx="425940" cy="1524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grpSp>
        <p:nvGrpSpPr>
          <p:cNvPr id="34" name="Group 133"/>
          <p:cNvGrpSpPr/>
          <p:nvPr/>
        </p:nvGrpSpPr>
        <p:grpSpPr>
          <a:xfrm>
            <a:off x="1371600" y="4495800"/>
            <a:ext cx="441016" cy="270741"/>
            <a:chOff x="1463984" y="4486018"/>
            <a:chExt cx="441016" cy="270741"/>
          </a:xfrm>
        </p:grpSpPr>
        <p:pic>
          <p:nvPicPr>
            <p:cNvPr id="17" name="Picture 16" descr="apple-pieces.jpg"/>
            <p:cNvPicPr>
              <a:picLocks noChangeAspect="1"/>
            </p:cNvPicPr>
            <p:nvPr/>
          </p:nvPicPr>
          <p:blipFill>
            <a:blip r:embed="rId3" cstate="print">
              <a:clrChange>
                <a:clrFrom>
                  <a:srgbClr val="FFFFFF"/>
                </a:clrFrom>
                <a:clrTo>
                  <a:srgbClr val="FFFFFF">
                    <a:alpha val="0"/>
                  </a:srgbClr>
                </a:clrTo>
              </a:clrChange>
            </a:blip>
            <a:srcRect l="14286" t="14286" r="14286" b="14286"/>
            <a:stretch>
              <a:fillRect/>
            </a:stretch>
          </p:blipFill>
          <p:spPr>
            <a:xfrm>
              <a:off x="1463984" y="4486018"/>
              <a:ext cx="238382" cy="238382"/>
            </a:xfrm>
            <a:prstGeom prst="rect">
              <a:avLst/>
            </a:prstGeom>
          </p:spPr>
        </p:pic>
        <p:pic>
          <p:nvPicPr>
            <p:cNvPr id="123" name="Picture 122" descr="orangeslice.jpg"/>
            <p:cNvPicPr>
              <a:picLocks noChangeAspect="1"/>
            </p:cNvPicPr>
            <p:nvPr/>
          </p:nvPicPr>
          <p:blipFill>
            <a:blip r:embed="rId4" cstate="print">
              <a:clrChange>
                <a:clrFrom>
                  <a:srgbClr val="FEFEFE"/>
                </a:clrFrom>
                <a:clrTo>
                  <a:srgbClr val="FEFEFE">
                    <a:alpha val="0"/>
                  </a:srgbClr>
                </a:clrTo>
              </a:clrChange>
            </a:blip>
            <a:stretch>
              <a:fillRect/>
            </a:stretch>
          </p:blipFill>
          <p:spPr>
            <a:xfrm>
              <a:off x="1676400" y="4572000"/>
              <a:ext cx="228600" cy="184759"/>
            </a:xfrm>
            <a:prstGeom prst="rect">
              <a:avLst/>
            </a:prstGeom>
          </p:spPr>
        </p:pic>
      </p:grpSp>
      <p:grpSp>
        <p:nvGrpSpPr>
          <p:cNvPr id="35" name="Group 140"/>
          <p:cNvGrpSpPr/>
          <p:nvPr/>
        </p:nvGrpSpPr>
        <p:grpSpPr>
          <a:xfrm>
            <a:off x="2302185" y="4562218"/>
            <a:ext cx="462438" cy="238381"/>
            <a:chOff x="2302185" y="4562218"/>
            <a:chExt cx="462438" cy="238381"/>
          </a:xfrm>
        </p:grpSpPr>
        <p:pic>
          <p:nvPicPr>
            <p:cNvPr id="15" name="Picture 14" descr="orangeslice.jpg"/>
            <p:cNvPicPr>
              <a:picLocks noChangeAspect="1"/>
            </p:cNvPicPr>
            <p:nvPr/>
          </p:nvPicPr>
          <p:blipFill>
            <a:blip r:embed="rId4" cstate="print">
              <a:clrChange>
                <a:clrFrom>
                  <a:srgbClr val="FEFEFE"/>
                </a:clrFrom>
                <a:clrTo>
                  <a:srgbClr val="FEFEFE">
                    <a:alpha val="0"/>
                  </a:srgbClr>
                </a:clrTo>
              </a:clrChange>
            </a:blip>
            <a:stretch>
              <a:fillRect/>
            </a:stretch>
          </p:blipFill>
          <p:spPr>
            <a:xfrm>
              <a:off x="2302185" y="4562218"/>
              <a:ext cx="212416" cy="171678"/>
            </a:xfrm>
            <a:prstGeom prst="rect">
              <a:avLst/>
            </a:prstGeom>
          </p:spPr>
        </p:pic>
        <p:pic>
          <p:nvPicPr>
            <p:cNvPr id="135" name="Picture 134" descr="pineappleslice.jpg"/>
            <p:cNvPicPr>
              <a:picLocks noChangeAspect="1"/>
            </p:cNvPicPr>
            <p:nvPr/>
          </p:nvPicPr>
          <p:blipFill>
            <a:blip r:embed="rId5" cstate="print">
              <a:clrChange>
                <a:clrFrom>
                  <a:srgbClr val="FEFEFE"/>
                </a:clrFrom>
                <a:clrTo>
                  <a:srgbClr val="FEFEFE">
                    <a:alpha val="0"/>
                  </a:srgbClr>
                </a:clrTo>
              </a:clrChange>
            </a:blip>
            <a:stretch>
              <a:fillRect/>
            </a:stretch>
          </p:blipFill>
          <p:spPr>
            <a:xfrm>
              <a:off x="2546910" y="4572000"/>
              <a:ext cx="217713" cy="228599"/>
            </a:xfrm>
            <a:prstGeom prst="rect">
              <a:avLst/>
            </a:prstGeom>
          </p:spPr>
        </p:pic>
      </p:grpSp>
      <p:grpSp>
        <p:nvGrpSpPr>
          <p:cNvPr id="36" name="Group 165"/>
          <p:cNvGrpSpPr/>
          <p:nvPr/>
        </p:nvGrpSpPr>
        <p:grpSpPr>
          <a:xfrm>
            <a:off x="3200400" y="4542740"/>
            <a:ext cx="466982" cy="267642"/>
            <a:chOff x="3200400" y="4542740"/>
            <a:chExt cx="466982" cy="267642"/>
          </a:xfrm>
        </p:grpSpPr>
        <p:pic>
          <p:nvPicPr>
            <p:cNvPr id="16" name="Picture 15" descr="pineappleslice.jpg"/>
            <p:cNvPicPr>
              <a:picLocks noChangeAspect="1"/>
            </p:cNvPicPr>
            <p:nvPr/>
          </p:nvPicPr>
          <p:blipFill>
            <a:blip r:embed="rId5" cstate="print">
              <a:clrChange>
                <a:clrFrom>
                  <a:srgbClr val="FEFEFE"/>
                </a:clrFrom>
                <a:clrTo>
                  <a:srgbClr val="FEFEFE">
                    <a:alpha val="0"/>
                  </a:srgbClr>
                </a:clrTo>
              </a:clrChange>
            </a:blip>
            <a:stretch>
              <a:fillRect/>
            </a:stretch>
          </p:blipFill>
          <p:spPr>
            <a:xfrm>
              <a:off x="3200400" y="4542740"/>
              <a:ext cx="217714" cy="228599"/>
            </a:xfrm>
            <a:prstGeom prst="rect">
              <a:avLst/>
            </a:prstGeom>
          </p:spPr>
        </p:pic>
        <p:pic>
          <p:nvPicPr>
            <p:cNvPr id="142" name="Picture 141" descr="apple-pieces.jpg"/>
            <p:cNvPicPr>
              <a:picLocks noChangeAspect="1"/>
            </p:cNvPicPr>
            <p:nvPr/>
          </p:nvPicPr>
          <p:blipFill>
            <a:blip r:embed="rId3" cstate="print">
              <a:clrChange>
                <a:clrFrom>
                  <a:srgbClr val="FFFFFF"/>
                </a:clrFrom>
                <a:clrTo>
                  <a:srgbClr val="FFFFFF">
                    <a:alpha val="0"/>
                  </a:srgbClr>
                </a:clrTo>
              </a:clrChange>
            </a:blip>
            <a:srcRect l="14286" t="14286" r="14286" b="14286"/>
            <a:stretch>
              <a:fillRect/>
            </a:stretch>
          </p:blipFill>
          <p:spPr>
            <a:xfrm>
              <a:off x="3429000" y="4572000"/>
              <a:ext cx="238382" cy="238382"/>
            </a:xfrm>
            <a:prstGeom prst="rect">
              <a:avLst/>
            </a:prstGeom>
          </p:spPr>
        </p:pic>
      </p:grpSp>
      <p:grpSp>
        <p:nvGrpSpPr>
          <p:cNvPr id="49" name="Group 190"/>
          <p:cNvGrpSpPr/>
          <p:nvPr/>
        </p:nvGrpSpPr>
        <p:grpSpPr>
          <a:xfrm>
            <a:off x="1524662" y="5552818"/>
            <a:ext cx="181144" cy="609855"/>
            <a:chOff x="1524662" y="5552818"/>
            <a:chExt cx="181144" cy="609855"/>
          </a:xfrm>
        </p:grpSpPr>
        <p:grpSp>
          <p:nvGrpSpPr>
            <p:cNvPr id="50" name="Group 139"/>
            <p:cNvGrpSpPr/>
            <p:nvPr/>
          </p:nvGrpSpPr>
          <p:grpSpPr>
            <a:xfrm>
              <a:off x="1524662" y="5552818"/>
              <a:ext cx="181144" cy="609855"/>
              <a:chOff x="1524662" y="5552818"/>
              <a:chExt cx="181144" cy="609855"/>
            </a:xfrm>
          </p:grpSpPr>
          <p:pic>
            <p:nvPicPr>
              <p:cNvPr id="23" name="Picture 22" descr="applejuice.png"/>
              <p:cNvPicPr>
                <a:picLocks noChangeAspect="1"/>
              </p:cNvPicPr>
              <p:nvPr/>
            </p:nvPicPr>
            <p:blipFill>
              <a:blip r:embed="rId13" cstate="print"/>
              <a:stretch>
                <a:fillRect/>
              </a:stretch>
            </p:blipFill>
            <p:spPr>
              <a:xfrm>
                <a:off x="1524662" y="5552818"/>
                <a:ext cx="181144" cy="609855"/>
              </a:xfrm>
              <a:prstGeom prst="rect">
                <a:avLst/>
              </a:prstGeom>
            </p:spPr>
          </p:pic>
          <p:pic>
            <p:nvPicPr>
              <p:cNvPr id="52" name="Picture 51" descr="apple2.jpg"/>
              <p:cNvPicPr>
                <a:picLocks noChangeAspect="1"/>
              </p:cNvPicPr>
              <p:nvPr/>
            </p:nvPicPr>
            <p:blipFill>
              <a:blip r:embed="rId10" cstate="print">
                <a:clrChange>
                  <a:clrFrom>
                    <a:srgbClr val="FEFEFE"/>
                  </a:clrFrom>
                  <a:clrTo>
                    <a:srgbClr val="FEFEFE">
                      <a:alpha val="0"/>
                    </a:srgbClr>
                  </a:clrTo>
                </a:clrChange>
              </a:blip>
              <a:stretch>
                <a:fillRect/>
              </a:stretch>
            </p:blipFill>
            <p:spPr>
              <a:xfrm>
                <a:off x="1532092" y="5784526"/>
                <a:ext cx="152400" cy="179917"/>
              </a:xfrm>
              <a:prstGeom prst="rect">
                <a:avLst/>
              </a:prstGeom>
            </p:spPr>
          </p:pic>
        </p:grpSp>
        <p:pic>
          <p:nvPicPr>
            <p:cNvPr id="171" name="Picture 170" descr="orange.jpg"/>
            <p:cNvPicPr>
              <a:picLocks noChangeAspect="1"/>
            </p:cNvPicPr>
            <p:nvPr/>
          </p:nvPicPr>
          <p:blipFill>
            <a:blip r:embed="rId11" cstate="print">
              <a:clrChange>
                <a:clrFrom>
                  <a:srgbClr val="FFFFFF"/>
                </a:clrFrom>
                <a:clrTo>
                  <a:srgbClr val="FFFFFF">
                    <a:alpha val="0"/>
                  </a:srgbClr>
                </a:clrTo>
              </a:clrChange>
            </a:blip>
            <a:stretch>
              <a:fillRect/>
            </a:stretch>
          </p:blipFill>
          <p:spPr>
            <a:xfrm flipH="1">
              <a:off x="1548995" y="5867400"/>
              <a:ext cx="152400" cy="148366"/>
            </a:xfrm>
            <a:prstGeom prst="rect">
              <a:avLst/>
            </a:prstGeom>
          </p:spPr>
        </p:pic>
      </p:grpSp>
      <p:grpSp>
        <p:nvGrpSpPr>
          <p:cNvPr id="51" name="Group 187"/>
          <p:cNvGrpSpPr/>
          <p:nvPr/>
        </p:nvGrpSpPr>
        <p:grpSpPr>
          <a:xfrm>
            <a:off x="2390720" y="5552818"/>
            <a:ext cx="193556" cy="619382"/>
            <a:chOff x="2390720" y="5552818"/>
            <a:chExt cx="193556" cy="619382"/>
          </a:xfrm>
        </p:grpSpPr>
        <p:grpSp>
          <p:nvGrpSpPr>
            <p:cNvPr id="55" name="Group 122"/>
            <p:cNvGrpSpPr/>
            <p:nvPr/>
          </p:nvGrpSpPr>
          <p:grpSpPr>
            <a:xfrm>
              <a:off x="2390720" y="5552818"/>
              <a:ext cx="193556" cy="619382"/>
              <a:chOff x="2390720" y="5552818"/>
              <a:chExt cx="193556" cy="619382"/>
            </a:xfrm>
          </p:grpSpPr>
          <p:pic>
            <p:nvPicPr>
              <p:cNvPr id="24" name="Picture 23" descr="orangejuice.png"/>
              <p:cNvPicPr>
                <a:picLocks noChangeAspect="1"/>
              </p:cNvPicPr>
              <p:nvPr/>
            </p:nvPicPr>
            <p:blipFill>
              <a:blip r:embed="rId14" cstate="print"/>
              <a:stretch>
                <a:fillRect/>
              </a:stretch>
            </p:blipFill>
            <p:spPr>
              <a:xfrm>
                <a:off x="2390720" y="5552818"/>
                <a:ext cx="193556" cy="619382"/>
              </a:xfrm>
              <a:prstGeom prst="rect">
                <a:avLst/>
              </a:prstGeom>
            </p:spPr>
          </p:pic>
          <p:pic>
            <p:nvPicPr>
              <p:cNvPr id="53" name="Picture 52" descr="orange.jpg"/>
              <p:cNvPicPr>
                <a:picLocks noChangeAspect="1"/>
              </p:cNvPicPr>
              <p:nvPr/>
            </p:nvPicPr>
            <p:blipFill>
              <a:blip r:embed="rId11" cstate="print">
                <a:clrChange>
                  <a:clrFrom>
                    <a:srgbClr val="FFFFFF"/>
                  </a:clrFrom>
                  <a:clrTo>
                    <a:srgbClr val="FFFFFF">
                      <a:alpha val="0"/>
                    </a:srgbClr>
                  </a:clrTo>
                </a:clrChange>
              </a:blip>
              <a:stretch>
                <a:fillRect/>
              </a:stretch>
            </p:blipFill>
            <p:spPr>
              <a:xfrm flipH="1">
                <a:off x="2410752" y="5839417"/>
                <a:ext cx="152400" cy="148366"/>
              </a:xfrm>
              <a:prstGeom prst="rect">
                <a:avLst/>
              </a:prstGeom>
            </p:spPr>
          </p:pic>
        </p:grpSp>
        <p:pic>
          <p:nvPicPr>
            <p:cNvPr id="174" name="Picture 173" descr="pineapple.jpg"/>
            <p:cNvPicPr>
              <a:picLocks noChangeAspect="1"/>
            </p:cNvPicPr>
            <p:nvPr/>
          </p:nvPicPr>
          <p:blipFill>
            <a:blip r:embed="rId12" cstate="print">
              <a:clrChange>
                <a:clrFrom>
                  <a:srgbClr val="FEFEFE"/>
                </a:clrFrom>
                <a:clrTo>
                  <a:srgbClr val="FEFEFE">
                    <a:alpha val="0"/>
                  </a:srgbClr>
                </a:clrTo>
              </a:clrChange>
            </a:blip>
            <a:stretch>
              <a:fillRect/>
            </a:stretch>
          </p:blipFill>
          <p:spPr>
            <a:xfrm>
              <a:off x="2409140" y="5791200"/>
              <a:ext cx="93681" cy="202875"/>
            </a:xfrm>
            <a:prstGeom prst="rect">
              <a:avLst/>
            </a:prstGeom>
          </p:spPr>
        </p:pic>
      </p:grpSp>
      <p:grpSp>
        <p:nvGrpSpPr>
          <p:cNvPr id="56" name="Group 184"/>
          <p:cNvGrpSpPr/>
          <p:nvPr/>
        </p:nvGrpSpPr>
        <p:grpSpPr>
          <a:xfrm>
            <a:off x="3329411" y="5581393"/>
            <a:ext cx="173601" cy="581025"/>
            <a:chOff x="3329411" y="5581393"/>
            <a:chExt cx="173601" cy="581025"/>
          </a:xfrm>
        </p:grpSpPr>
        <p:grpSp>
          <p:nvGrpSpPr>
            <p:cNvPr id="57" name="Group 141"/>
            <p:cNvGrpSpPr/>
            <p:nvPr/>
          </p:nvGrpSpPr>
          <p:grpSpPr>
            <a:xfrm>
              <a:off x="3329411" y="5581393"/>
              <a:ext cx="170199" cy="581025"/>
              <a:chOff x="3329411" y="5581393"/>
              <a:chExt cx="170199" cy="581025"/>
            </a:xfrm>
          </p:grpSpPr>
          <p:pic>
            <p:nvPicPr>
              <p:cNvPr id="25" name="Picture 24" descr="pineapplejuice.jpg"/>
              <p:cNvPicPr>
                <a:picLocks noChangeAspect="1"/>
              </p:cNvPicPr>
              <p:nvPr/>
            </p:nvPicPr>
            <p:blipFill>
              <a:blip r:embed="rId15" cstate="print"/>
              <a:stretch>
                <a:fillRect/>
              </a:stretch>
            </p:blipFill>
            <p:spPr>
              <a:xfrm>
                <a:off x="3329411" y="5581393"/>
                <a:ext cx="170199" cy="581025"/>
              </a:xfrm>
              <a:prstGeom prst="rect">
                <a:avLst/>
              </a:prstGeom>
            </p:spPr>
          </p:pic>
          <p:pic>
            <p:nvPicPr>
              <p:cNvPr id="54" name="Picture 53" descr="pineapple.jpg"/>
              <p:cNvPicPr>
                <a:picLocks noChangeAspect="1"/>
              </p:cNvPicPr>
              <p:nvPr/>
            </p:nvPicPr>
            <p:blipFill>
              <a:blip r:embed="rId12" cstate="print">
                <a:clrChange>
                  <a:clrFrom>
                    <a:srgbClr val="FEFEFE"/>
                  </a:clrFrom>
                  <a:clrTo>
                    <a:srgbClr val="FEFEFE">
                      <a:alpha val="0"/>
                    </a:srgbClr>
                  </a:clrTo>
                </a:clrChange>
              </a:blip>
              <a:stretch>
                <a:fillRect/>
              </a:stretch>
            </p:blipFill>
            <p:spPr>
              <a:xfrm>
                <a:off x="3357264" y="5809843"/>
                <a:ext cx="93681" cy="202875"/>
              </a:xfrm>
              <a:prstGeom prst="rect">
                <a:avLst/>
              </a:prstGeom>
            </p:spPr>
          </p:pic>
        </p:grpSp>
        <p:pic>
          <p:nvPicPr>
            <p:cNvPr id="182" name="Picture 181" descr="apple2.jpg"/>
            <p:cNvPicPr>
              <a:picLocks noChangeAspect="1"/>
            </p:cNvPicPr>
            <p:nvPr/>
          </p:nvPicPr>
          <p:blipFill>
            <a:blip r:embed="rId10" cstate="print">
              <a:clrChange>
                <a:clrFrom>
                  <a:srgbClr val="FEFEFE"/>
                </a:clrFrom>
                <a:clrTo>
                  <a:srgbClr val="FEFEFE">
                    <a:alpha val="0"/>
                  </a:srgbClr>
                </a:clrTo>
              </a:clrChange>
            </a:blip>
            <a:stretch>
              <a:fillRect/>
            </a:stretch>
          </p:blipFill>
          <p:spPr>
            <a:xfrm>
              <a:off x="3380117" y="5874714"/>
              <a:ext cx="122895" cy="145085"/>
            </a:xfrm>
            <a:prstGeom prst="rect">
              <a:avLst/>
            </a:prstGeom>
          </p:spPr>
        </p:pic>
      </p:grpSp>
      <p:grpSp>
        <p:nvGrpSpPr>
          <p:cNvPr id="58" name="Group 191"/>
          <p:cNvGrpSpPr/>
          <p:nvPr/>
        </p:nvGrpSpPr>
        <p:grpSpPr>
          <a:xfrm>
            <a:off x="4572000" y="5791200"/>
            <a:ext cx="181144" cy="609855"/>
            <a:chOff x="1524662" y="5552818"/>
            <a:chExt cx="181144" cy="609855"/>
          </a:xfrm>
        </p:grpSpPr>
        <p:grpSp>
          <p:nvGrpSpPr>
            <p:cNvPr id="59" name="Group 139"/>
            <p:cNvGrpSpPr/>
            <p:nvPr/>
          </p:nvGrpSpPr>
          <p:grpSpPr>
            <a:xfrm>
              <a:off x="1524662" y="5552818"/>
              <a:ext cx="181144" cy="609855"/>
              <a:chOff x="1524662" y="5552818"/>
              <a:chExt cx="181144" cy="609855"/>
            </a:xfrm>
          </p:grpSpPr>
          <p:pic>
            <p:nvPicPr>
              <p:cNvPr id="198" name="Picture 197" descr="applejuice.png"/>
              <p:cNvPicPr>
                <a:picLocks noChangeAspect="1"/>
              </p:cNvPicPr>
              <p:nvPr/>
            </p:nvPicPr>
            <p:blipFill>
              <a:blip r:embed="rId13" cstate="print"/>
              <a:stretch>
                <a:fillRect/>
              </a:stretch>
            </p:blipFill>
            <p:spPr>
              <a:xfrm>
                <a:off x="1524662" y="5552818"/>
                <a:ext cx="181144" cy="609855"/>
              </a:xfrm>
              <a:prstGeom prst="rect">
                <a:avLst/>
              </a:prstGeom>
            </p:spPr>
          </p:pic>
          <p:pic>
            <p:nvPicPr>
              <p:cNvPr id="199" name="Picture 198" descr="apple2.jpg"/>
              <p:cNvPicPr>
                <a:picLocks noChangeAspect="1"/>
              </p:cNvPicPr>
              <p:nvPr/>
            </p:nvPicPr>
            <p:blipFill>
              <a:blip r:embed="rId10" cstate="print">
                <a:clrChange>
                  <a:clrFrom>
                    <a:srgbClr val="FEFEFE"/>
                  </a:clrFrom>
                  <a:clrTo>
                    <a:srgbClr val="FEFEFE">
                      <a:alpha val="0"/>
                    </a:srgbClr>
                  </a:clrTo>
                </a:clrChange>
              </a:blip>
              <a:stretch>
                <a:fillRect/>
              </a:stretch>
            </p:blipFill>
            <p:spPr>
              <a:xfrm>
                <a:off x="1532092" y="5784526"/>
                <a:ext cx="152400" cy="179917"/>
              </a:xfrm>
              <a:prstGeom prst="rect">
                <a:avLst/>
              </a:prstGeom>
            </p:spPr>
          </p:pic>
        </p:grpSp>
        <p:pic>
          <p:nvPicPr>
            <p:cNvPr id="197" name="Picture 196" descr="orange.jpg"/>
            <p:cNvPicPr>
              <a:picLocks noChangeAspect="1"/>
            </p:cNvPicPr>
            <p:nvPr/>
          </p:nvPicPr>
          <p:blipFill>
            <a:blip r:embed="rId11" cstate="print">
              <a:clrChange>
                <a:clrFrom>
                  <a:srgbClr val="FFFFFF"/>
                </a:clrFrom>
                <a:clrTo>
                  <a:srgbClr val="FFFFFF">
                    <a:alpha val="0"/>
                  </a:srgbClr>
                </a:clrTo>
              </a:clrChange>
            </a:blip>
            <a:stretch>
              <a:fillRect/>
            </a:stretch>
          </p:blipFill>
          <p:spPr>
            <a:xfrm flipH="1">
              <a:off x="1548995" y="5867400"/>
              <a:ext cx="152400" cy="148366"/>
            </a:xfrm>
            <a:prstGeom prst="rect">
              <a:avLst/>
            </a:prstGeom>
          </p:spPr>
        </p:pic>
      </p:grpSp>
      <p:grpSp>
        <p:nvGrpSpPr>
          <p:cNvPr id="60" name="Group 199"/>
          <p:cNvGrpSpPr/>
          <p:nvPr/>
        </p:nvGrpSpPr>
        <p:grpSpPr>
          <a:xfrm>
            <a:off x="4800600" y="5791200"/>
            <a:ext cx="193556" cy="619382"/>
            <a:chOff x="2390720" y="5552818"/>
            <a:chExt cx="193556" cy="619382"/>
          </a:xfrm>
        </p:grpSpPr>
        <p:grpSp>
          <p:nvGrpSpPr>
            <p:cNvPr id="61" name="Group 122"/>
            <p:cNvGrpSpPr/>
            <p:nvPr/>
          </p:nvGrpSpPr>
          <p:grpSpPr>
            <a:xfrm>
              <a:off x="2390720" y="5552818"/>
              <a:ext cx="193556" cy="619382"/>
              <a:chOff x="2390720" y="5552818"/>
              <a:chExt cx="193556" cy="619382"/>
            </a:xfrm>
          </p:grpSpPr>
          <p:pic>
            <p:nvPicPr>
              <p:cNvPr id="203" name="Picture 202" descr="orangejuice.png"/>
              <p:cNvPicPr>
                <a:picLocks noChangeAspect="1"/>
              </p:cNvPicPr>
              <p:nvPr/>
            </p:nvPicPr>
            <p:blipFill>
              <a:blip r:embed="rId14" cstate="print"/>
              <a:stretch>
                <a:fillRect/>
              </a:stretch>
            </p:blipFill>
            <p:spPr>
              <a:xfrm>
                <a:off x="2390720" y="5552818"/>
                <a:ext cx="193556" cy="619382"/>
              </a:xfrm>
              <a:prstGeom prst="rect">
                <a:avLst/>
              </a:prstGeom>
            </p:spPr>
          </p:pic>
          <p:pic>
            <p:nvPicPr>
              <p:cNvPr id="204" name="Picture 203" descr="orange.jpg"/>
              <p:cNvPicPr>
                <a:picLocks noChangeAspect="1"/>
              </p:cNvPicPr>
              <p:nvPr/>
            </p:nvPicPr>
            <p:blipFill>
              <a:blip r:embed="rId11" cstate="print">
                <a:clrChange>
                  <a:clrFrom>
                    <a:srgbClr val="FFFFFF"/>
                  </a:clrFrom>
                  <a:clrTo>
                    <a:srgbClr val="FFFFFF">
                      <a:alpha val="0"/>
                    </a:srgbClr>
                  </a:clrTo>
                </a:clrChange>
              </a:blip>
              <a:stretch>
                <a:fillRect/>
              </a:stretch>
            </p:blipFill>
            <p:spPr>
              <a:xfrm flipH="1">
                <a:off x="2410752" y="5839417"/>
                <a:ext cx="152400" cy="148366"/>
              </a:xfrm>
              <a:prstGeom prst="rect">
                <a:avLst/>
              </a:prstGeom>
            </p:spPr>
          </p:pic>
        </p:grpSp>
        <p:pic>
          <p:nvPicPr>
            <p:cNvPr id="202" name="Picture 201" descr="pineapple.jpg"/>
            <p:cNvPicPr>
              <a:picLocks noChangeAspect="1"/>
            </p:cNvPicPr>
            <p:nvPr/>
          </p:nvPicPr>
          <p:blipFill>
            <a:blip r:embed="rId12" cstate="print">
              <a:clrChange>
                <a:clrFrom>
                  <a:srgbClr val="FEFEFE"/>
                </a:clrFrom>
                <a:clrTo>
                  <a:srgbClr val="FEFEFE">
                    <a:alpha val="0"/>
                  </a:srgbClr>
                </a:clrTo>
              </a:clrChange>
            </a:blip>
            <a:stretch>
              <a:fillRect/>
            </a:stretch>
          </p:blipFill>
          <p:spPr>
            <a:xfrm>
              <a:off x="2409140" y="5791200"/>
              <a:ext cx="93681" cy="202875"/>
            </a:xfrm>
            <a:prstGeom prst="rect">
              <a:avLst/>
            </a:prstGeom>
          </p:spPr>
        </p:pic>
      </p:grpSp>
      <p:grpSp>
        <p:nvGrpSpPr>
          <p:cNvPr id="62" name="Group 209"/>
          <p:cNvGrpSpPr/>
          <p:nvPr/>
        </p:nvGrpSpPr>
        <p:grpSpPr>
          <a:xfrm>
            <a:off x="5029200" y="5791200"/>
            <a:ext cx="228600" cy="609600"/>
            <a:chOff x="3329411" y="5581393"/>
            <a:chExt cx="173601" cy="581025"/>
          </a:xfrm>
        </p:grpSpPr>
        <p:grpSp>
          <p:nvGrpSpPr>
            <p:cNvPr id="63" name="Group 141"/>
            <p:cNvGrpSpPr/>
            <p:nvPr/>
          </p:nvGrpSpPr>
          <p:grpSpPr>
            <a:xfrm>
              <a:off x="3329411" y="5581393"/>
              <a:ext cx="170199" cy="581025"/>
              <a:chOff x="3329411" y="5581393"/>
              <a:chExt cx="170199" cy="581025"/>
            </a:xfrm>
          </p:grpSpPr>
          <p:pic>
            <p:nvPicPr>
              <p:cNvPr id="213" name="Picture 212" descr="pineapplejuice.jpg"/>
              <p:cNvPicPr>
                <a:picLocks noChangeAspect="1"/>
              </p:cNvPicPr>
              <p:nvPr/>
            </p:nvPicPr>
            <p:blipFill>
              <a:blip r:embed="rId15" cstate="print"/>
              <a:stretch>
                <a:fillRect/>
              </a:stretch>
            </p:blipFill>
            <p:spPr>
              <a:xfrm>
                <a:off x="3329411" y="5581393"/>
                <a:ext cx="170199" cy="581025"/>
              </a:xfrm>
              <a:prstGeom prst="rect">
                <a:avLst/>
              </a:prstGeom>
            </p:spPr>
          </p:pic>
          <p:pic>
            <p:nvPicPr>
              <p:cNvPr id="214" name="Picture 213" descr="pineapple.jpg"/>
              <p:cNvPicPr>
                <a:picLocks noChangeAspect="1"/>
              </p:cNvPicPr>
              <p:nvPr/>
            </p:nvPicPr>
            <p:blipFill>
              <a:blip r:embed="rId12" cstate="print">
                <a:clrChange>
                  <a:clrFrom>
                    <a:srgbClr val="FEFEFE"/>
                  </a:clrFrom>
                  <a:clrTo>
                    <a:srgbClr val="FEFEFE">
                      <a:alpha val="0"/>
                    </a:srgbClr>
                  </a:clrTo>
                </a:clrChange>
              </a:blip>
              <a:stretch>
                <a:fillRect/>
              </a:stretch>
            </p:blipFill>
            <p:spPr>
              <a:xfrm>
                <a:off x="3357264" y="5809843"/>
                <a:ext cx="93681" cy="202875"/>
              </a:xfrm>
              <a:prstGeom prst="rect">
                <a:avLst/>
              </a:prstGeom>
            </p:spPr>
          </p:pic>
        </p:grpSp>
        <p:pic>
          <p:nvPicPr>
            <p:cNvPr id="212" name="Picture 211" descr="apple2.jpg"/>
            <p:cNvPicPr>
              <a:picLocks noChangeAspect="1"/>
            </p:cNvPicPr>
            <p:nvPr/>
          </p:nvPicPr>
          <p:blipFill>
            <a:blip r:embed="rId10" cstate="print">
              <a:clrChange>
                <a:clrFrom>
                  <a:srgbClr val="FEFEFE"/>
                </a:clrFrom>
                <a:clrTo>
                  <a:srgbClr val="FEFEFE">
                    <a:alpha val="0"/>
                  </a:srgbClr>
                </a:clrTo>
              </a:clrChange>
            </a:blip>
            <a:stretch>
              <a:fillRect/>
            </a:stretch>
          </p:blipFill>
          <p:spPr>
            <a:xfrm>
              <a:off x="3380117" y="5874714"/>
              <a:ext cx="122895" cy="145085"/>
            </a:xfrm>
            <a:prstGeom prst="rect">
              <a:avLst/>
            </a:prstGeom>
          </p:spPr>
        </p:pic>
      </p:grpSp>
      <p:pic>
        <p:nvPicPr>
          <p:cNvPr id="151" name="Picture 150" descr="orangeslice.jpg"/>
          <p:cNvPicPr>
            <a:picLocks noChangeAspect="1"/>
          </p:cNvPicPr>
          <p:nvPr/>
        </p:nvPicPr>
        <p:blipFill>
          <a:blip r:embed="rId4" cstate="print">
            <a:clrChange>
              <a:clrFrom>
                <a:srgbClr val="FFFFFF"/>
              </a:clrFrom>
              <a:clrTo>
                <a:srgbClr val="FFFFFF">
                  <a:alpha val="0"/>
                </a:srgbClr>
              </a:clrTo>
            </a:clrChange>
          </a:blip>
          <a:stretch>
            <a:fillRect/>
          </a:stretch>
        </p:blipFill>
        <p:spPr>
          <a:xfrm>
            <a:off x="5457140" y="5188915"/>
            <a:ext cx="188694" cy="152506"/>
          </a:xfrm>
          <a:prstGeom prst="rect">
            <a:avLst/>
          </a:prstGeom>
        </p:spPr>
      </p:pic>
      <p:pic>
        <p:nvPicPr>
          <p:cNvPr id="152" name="Picture 151" descr="apple-pieces.jpg"/>
          <p:cNvPicPr>
            <a:picLocks noChangeAspect="1"/>
          </p:cNvPicPr>
          <p:nvPr/>
        </p:nvPicPr>
        <p:blipFill>
          <a:blip r:embed="rId3" cstate="print">
            <a:clrChange>
              <a:clrFrom>
                <a:srgbClr val="FFFFFF"/>
              </a:clrFrom>
              <a:clrTo>
                <a:srgbClr val="FFFFFF">
                  <a:alpha val="0"/>
                </a:srgbClr>
              </a:clrTo>
            </a:clrChange>
          </a:blip>
          <a:srcRect l="14286" t="14286" r="14286" b="14286"/>
          <a:stretch>
            <a:fillRect/>
          </a:stretch>
        </p:blipFill>
        <p:spPr>
          <a:xfrm>
            <a:off x="5669866" y="5181600"/>
            <a:ext cx="228600" cy="228600"/>
          </a:xfrm>
          <a:prstGeom prst="rect">
            <a:avLst/>
          </a:prstGeom>
        </p:spPr>
      </p:pic>
      <p:pic>
        <p:nvPicPr>
          <p:cNvPr id="153" name="Picture 152" descr="orangeslice.jpg"/>
          <p:cNvPicPr>
            <a:picLocks noChangeAspect="1"/>
          </p:cNvPicPr>
          <p:nvPr/>
        </p:nvPicPr>
        <p:blipFill>
          <a:blip r:embed="rId4" cstate="print">
            <a:clrChange>
              <a:clrFrom>
                <a:srgbClr val="FFFFFF"/>
              </a:clrFrom>
              <a:clrTo>
                <a:srgbClr val="FFFFFF">
                  <a:alpha val="0"/>
                </a:srgbClr>
              </a:clrTo>
            </a:clrChange>
          </a:blip>
          <a:stretch>
            <a:fillRect/>
          </a:stretch>
        </p:blipFill>
        <p:spPr>
          <a:xfrm>
            <a:off x="5907306" y="5205099"/>
            <a:ext cx="188694" cy="1525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childTnLst>
                                </p:cTn>
                              </p:par>
                            </p:childTnLst>
                          </p:cTn>
                        </p:par>
                        <p:par>
                          <p:cTn id="12" fill="hold">
                            <p:stCondLst>
                              <p:cond delay="2000"/>
                            </p:stCondLst>
                            <p:childTnLst>
                              <p:par>
                                <p:cTn id="13" presetID="17" presetClass="entr" presetSubtype="2" fill="hold" nodeType="afterEffect">
                                  <p:stCondLst>
                                    <p:cond delay="300"/>
                                  </p:stCondLst>
                                  <p:childTnLst>
                                    <p:set>
                                      <p:cBhvr>
                                        <p:cTn id="14" dur="1" fill="hold">
                                          <p:stCondLst>
                                            <p:cond delay="0"/>
                                          </p:stCondLst>
                                        </p:cTn>
                                        <p:tgtEl>
                                          <p:spTgt spid="125"/>
                                        </p:tgtEl>
                                        <p:attrNameLst>
                                          <p:attrName>style.visibility</p:attrName>
                                        </p:attrNameLst>
                                      </p:cBhvr>
                                      <p:to>
                                        <p:strVal val="visible"/>
                                      </p:to>
                                    </p:set>
                                    <p:anim calcmode="lin" valueType="num">
                                      <p:cBhvr>
                                        <p:cTn id="15" dur="500" fill="hold"/>
                                        <p:tgtEl>
                                          <p:spTgt spid="125"/>
                                        </p:tgtEl>
                                        <p:attrNameLst>
                                          <p:attrName>ppt_x</p:attrName>
                                        </p:attrNameLst>
                                      </p:cBhvr>
                                      <p:tavLst>
                                        <p:tav tm="0">
                                          <p:val>
                                            <p:strVal val="#ppt_x+#ppt_w/2"/>
                                          </p:val>
                                        </p:tav>
                                        <p:tav tm="100000">
                                          <p:val>
                                            <p:strVal val="#ppt_x"/>
                                          </p:val>
                                        </p:tav>
                                      </p:tavLst>
                                    </p:anim>
                                    <p:anim calcmode="lin" valueType="num">
                                      <p:cBhvr>
                                        <p:cTn id="16" dur="500" fill="hold"/>
                                        <p:tgtEl>
                                          <p:spTgt spid="125"/>
                                        </p:tgtEl>
                                        <p:attrNameLst>
                                          <p:attrName>ppt_y</p:attrName>
                                        </p:attrNameLst>
                                      </p:cBhvr>
                                      <p:tavLst>
                                        <p:tav tm="0">
                                          <p:val>
                                            <p:strVal val="#ppt_y"/>
                                          </p:val>
                                        </p:tav>
                                        <p:tav tm="100000">
                                          <p:val>
                                            <p:strVal val="#ppt_y"/>
                                          </p:val>
                                        </p:tav>
                                      </p:tavLst>
                                    </p:anim>
                                    <p:anim calcmode="lin" valueType="num">
                                      <p:cBhvr>
                                        <p:cTn id="17" dur="500" fill="hold"/>
                                        <p:tgtEl>
                                          <p:spTgt spid="125"/>
                                        </p:tgtEl>
                                        <p:attrNameLst>
                                          <p:attrName>ppt_w</p:attrName>
                                        </p:attrNameLst>
                                      </p:cBhvr>
                                      <p:tavLst>
                                        <p:tav tm="0">
                                          <p:val>
                                            <p:fltVal val="0"/>
                                          </p:val>
                                        </p:tav>
                                        <p:tav tm="100000">
                                          <p:val>
                                            <p:strVal val="#ppt_w"/>
                                          </p:val>
                                        </p:tav>
                                      </p:tavLst>
                                    </p:anim>
                                    <p:anim calcmode="lin" valueType="num">
                                      <p:cBhvr>
                                        <p:cTn id="18" dur="500" fill="hold"/>
                                        <p:tgtEl>
                                          <p:spTgt spid="125"/>
                                        </p:tgtEl>
                                        <p:attrNameLst>
                                          <p:attrName>ppt_h</p:attrName>
                                        </p:attrNameLst>
                                      </p:cBhvr>
                                      <p:tavLst>
                                        <p:tav tm="0">
                                          <p:val>
                                            <p:strVal val="#ppt_h"/>
                                          </p:val>
                                        </p:tav>
                                        <p:tav tm="100000">
                                          <p:val>
                                            <p:strVal val="#ppt_h"/>
                                          </p:val>
                                        </p:tav>
                                      </p:tavLst>
                                    </p:anim>
                                  </p:childTnLst>
                                </p:cTn>
                              </p:par>
                              <p:par>
                                <p:cTn id="19" presetID="17" presetClass="entr" presetSubtype="2" fill="hold" nodeType="withEffect">
                                  <p:stCondLst>
                                    <p:cond delay="300"/>
                                  </p:stCondLst>
                                  <p:childTnLst>
                                    <p:set>
                                      <p:cBhvr>
                                        <p:cTn id="20" dur="1" fill="hold">
                                          <p:stCondLst>
                                            <p:cond delay="0"/>
                                          </p:stCondLst>
                                        </p:cTn>
                                        <p:tgtEl>
                                          <p:spTgt spid="127"/>
                                        </p:tgtEl>
                                        <p:attrNameLst>
                                          <p:attrName>style.visibility</p:attrName>
                                        </p:attrNameLst>
                                      </p:cBhvr>
                                      <p:to>
                                        <p:strVal val="visible"/>
                                      </p:to>
                                    </p:set>
                                    <p:anim calcmode="lin" valueType="num">
                                      <p:cBhvr>
                                        <p:cTn id="21" dur="500" fill="hold"/>
                                        <p:tgtEl>
                                          <p:spTgt spid="127"/>
                                        </p:tgtEl>
                                        <p:attrNameLst>
                                          <p:attrName>ppt_x</p:attrName>
                                        </p:attrNameLst>
                                      </p:cBhvr>
                                      <p:tavLst>
                                        <p:tav tm="0">
                                          <p:val>
                                            <p:strVal val="#ppt_x+#ppt_w/2"/>
                                          </p:val>
                                        </p:tav>
                                        <p:tav tm="100000">
                                          <p:val>
                                            <p:strVal val="#ppt_x"/>
                                          </p:val>
                                        </p:tav>
                                      </p:tavLst>
                                    </p:anim>
                                    <p:anim calcmode="lin" valueType="num">
                                      <p:cBhvr>
                                        <p:cTn id="22" dur="500" fill="hold"/>
                                        <p:tgtEl>
                                          <p:spTgt spid="127"/>
                                        </p:tgtEl>
                                        <p:attrNameLst>
                                          <p:attrName>ppt_y</p:attrName>
                                        </p:attrNameLst>
                                      </p:cBhvr>
                                      <p:tavLst>
                                        <p:tav tm="0">
                                          <p:val>
                                            <p:strVal val="#ppt_y"/>
                                          </p:val>
                                        </p:tav>
                                        <p:tav tm="100000">
                                          <p:val>
                                            <p:strVal val="#ppt_y"/>
                                          </p:val>
                                        </p:tav>
                                      </p:tavLst>
                                    </p:anim>
                                    <p:anim calcmode="lin" valueType="num">
                                      <p:cBhvr>
                                        <p:cTn id="23" dur="500" fill="hold"/>
                                        <p:tgtEl>
                                          <p:spTgt spid="127"/>
                                        </p:tgtEl>
                                        <p:attrNameLst>
                                          <p:attrName>ppt_w</p:attrName>
                                        </p:attrNameLst>
                                      </p:cBhvr>
                                      <p:tavLst>
                                        <p:tav tm="0">
                                          <p:val>
                                            <p:fltVal val="0"/>
                                          </p:val>
                                        </p:tav>
                                        <p:tav tm="100000">
                                          <p:val>
                                            <p:strVal val="#ppt_w"/>
                                          </p:val>
                                        </p:tav>
                                      </p:tavLst>
                                    </p:anim>
                                    <p:anim calcmode="lin" valueType="num">
                                      <p:cBhvr>
                                        <p:cTn id="24" dur="500" fill="hold"/>
                                        <p:tgtEl>
                                          <p:spTgt spid="127"/>
                                        </p:tgtEl>
                                        <p:attrNameLst>
                                          <p:attrName>ppt_h</p:attrName>
                                        </p:attrNameLst>
                                      </p:cBhvr>
                                      <p:tavLst>
                                        <p:tav tm="0">
                                          <p:val>
                                            <p:strVal val="#ppt_h"/>
                                          </p:val>
                                        </p:tav>
                                        <p:tav tm="100000">
                                          <p:val>
                                            <p:strVal val="#ppt_h"/>
                                          </p:val>
                                        </p:tav>
                                      </p:tavLst>
                                    </p:anim>
                                  </p:childTnLst>
                                </p:cTn>
                              </p:par>
                              <p:par>
                                <p:cTn id="25" presetID="17" presetClass="entr" presetSubtype="1" fill="hold" nodeType="withEffect">
                                  <p:stCondLst>
                                    <p:cond delay="300"/>
                                  </p:stCondLst>
                                  <p:childTnLst>
                                    <p:set>
                                      <p:cBhvr>
                                        <p:cTn id="26" dur="1" fill="hold">
                                          <p:stCondLst>
                                            <p:cond delay="0"/>
                                          </p:stCondLst>
                                        </p:cTn>
                                        <p:tgtEl>
                                          <p:spTgt spid="129"/>
                                        </p:tgtEl>
                                        <p:attrNameLst>
                                          <p:attrName>style.visibility</p:attrName>
                                        </p:attrNameLst>
                                      </p:cBhvr>
                                      <p:to>
                                        <p:strVal val="visible"/>
                                      </p:to>
                                    </p:set>
                                    <p:anim calcmode="lin" valueType="num">
                                      <p:cBhvr>
                                        <p:cTn id="27" dur="500" fill="hold"/>
                                        <p:tgtEl>
                                          <p:spTgt spid="129"/>
                                        </p:tgtEl>
                                        <p:attrNameLst>
                                          <p:attrName>ppt_x</p:attrName>
                                        </p:attrNameLst>
                                      </p:cBhvr>
                                      <p:tavLst>
                                        <p:tav tm="0">
                                          <p:val>
                                            <p:strVal val="#ppt_x"/>
                                          </p:val>
                                        </p:tav>
                                        <p:tav tm="100000">
                                          <p:val>
                                            <p:strVal val="#ppt_x"/>
                                          </p:val>
                                        </p:tav>
                                      </p:tavLst>
                                    </p:anim>
                                    <p:anim calcmode="lin" valueType="num">
                                      <p:cBhvr>
                                        <p:cTn id="28" dur="500" fill="hold"/>
                                        <p:tgtEl>
                                          <p:spTgt spid="129"/>
                                        </p:tgtEl>
                                        <p:attrNameLst>
                                          <p:attrName>ppt_y</p:attrName>
                                        </p:attrNameLst>
                                      </p:cBhvr>
                                      <p:tavLst>
                                        <p:tav tm="0">
                                          <p:val>
                                            <p:strVal val="#ppt_y-#ppt_h/2"/>
                                          </p:val>
                                        </p:tav>
                                        <p:tav tm="100000">
                                          <p:val>
                                            <p:strVal val="#ppt_y"/>
                                          </p:val>
                                        </p:tav>
                                      </p:tavLst>
                                    </p:anim>
                                    <p:anim calcmode="lin" valueType="num">
                                      <p:cBhvr>
                                        <p:cTn id="29" dur="500" fill="hold"/>
                                        <p:tgtEl>
                                          <p:spTgt spid="129"/>
                                        </p:tgtEl>
                                        <p:attrNameLst>
                                          <p:attrName>ppt_w</p:attrName>
                                        </p:attrNameLst>
                                      </p:cBhvr>
                                      <p:tavLst>
                                        <p:tav tm="0">
                                          <p:val>
                                            <p:strVal val="#ppt_w"/>
                                          </p:val>
                                        </p:tav>
                                        <p:tav tm="100000">
                                          <p:val>
                                            <p:strVal val="#ppt_w"/>
                                          </p:val>
                                        </p:tav>
                                      </p:tavLst>
                                    </p:anim>
                                    <p:anim calcmode="lin" valueType="num">
                                      <p:cBhvr>
                                        <p:cTn id="30" dur="500" fill="hold"/>
                                        <p:tgtEl>
                                          <p:spTgt spid="129"/>
                                        </p:tgtEl>
                                        <p:attrNameLst>
                                          <p:attrName>ppt_h</p:attrName>
                                        </p:attrNameLst>
                                      </p:cBhvr>
                                      <p:tavLst>
                                        <p:tav tm="0">
                                          <p:val>
                                            <p:fltVal val="0"/>
                                          </p:val>
                                        </p:tav>
                                        <p:tav tm="100000">
                                          <p:val>
                                            <p:strVal val="#ppt_h"/>
                                          </p:val>
                                        </p:tav>
                                      </p:tavLst>
                                    </p:anim>
                                  </p:childTnLst>
                                </p:cTn>
                              </p:par>
                              <p:par>
                                <p:cTn id="31" presetID="17" presetClass="entr" presetSubtype="8" fill="hold" nodeType="withEffect">
                                  <p:stCondLst>
                                    <p:cond delay="300"/>
                                  </p:stCondLst>
                                  <p:childTnLst>
                                    <p:set>
                                      <p:cBhvr>
                                        <p:cTn id="32" dur="1" fill="hold">
                                          <p:stCondLst>
                                            <p:cond delay="0"/>
                                          </p:stCondLst>
                                        </p:cTn>
                                        <p:tgtEl>
                                          <p:spTgt spid="131"/>
                                        </p:tgtEl>
                                        <p:attrNameLst>
                                          <p:attrName>style.visibility</p:attrName>
                                        </p:attrNameLst>
                                      </p:cBhvr>
                                      <p:to>
                                        <p:strVal val="visible"/>
                                      </p:to>
                                    </p:set>
                                    <p:anim calcmode="lin" valueType="num">
                                      <p:cBhvr>
                                        <p:cTn id="33" dur="500" fill="hold"/>
                                        <p:tgtEl>
                                          <p:spTgt spid="131"/>
                                        </p:tgtEl>
                                        <p:attrNameLst>
                                          <p:attrName>ppt_x</p:attrName>
                                        </p:attrNameLst>
                                      </p:cBhvr>
                                      <p:tavLst>
                                        <p:tav tm="0">
                                          <p:val>
                                            <p:strVal val="#ppt_x-#ppt_w/2"/>
                                          </p:val>
                                        </p:tav>
                                        <p:tav tm="100000">
                                          <p:val>
                                            <p:strVal val="#ppt_x"/>
                                          </p:val>
                                        </p:tav>
                                      </p:tavLst>
                                    </p:anim>
                                    <p:anim calcmode="lin" valueType="num">
                                      <p:cBhvr>
                                        <p:cTn id="34" dur="500" fill="hold"/>
                                        <p:tgtEl>
                                          <p:spTgt spid="131"/>
                                        </p:tgtEl>
                                        <p:attrNameLst>
                                          <p:attrName>ppt_y</p:attrName>
                                        </p:attrNameLst>
                                      </p:cBhvr>
                                      <p:tavLst>
                                        <p:tav tm="0">
                                          <p:val>
                                            <p:strVal val="#ppt_y"/>
                                          </p:val>
                                        </p:tav>
                                        <p:tav tm="100000">
                                          <p:val>
                                            <p:strVal val="#ppt_y"/>
                                          </p:val>
                                        </p:tav>
                                      </p:tavLst>
                                    </p:anim>
                                    <p:anim calcmode="lin" valueType="num">
                                      <p:cBhvr>
                                        <p:cTn id="35" dur="500" fill="hold"/>
                                        <p:tgtEl>
                                          <p:spTgt spid="131"/>
                                        </p:tgtEl>
                                        <p:attrNameLst>
                                          <p:attrName>ppt_w</p:attrName>
                                        </p:attrNameLst>
                                      </p:cBhvr>
                                      <p:tavLst>
                                        <p:tav tm="0">
                                          <p:val>
                                            <p:fltVal val="0"/>
                                          </p:val>
                                        </p:tav>
                                        <p:tav tm="100000">
                                          <p:val>
                                            <p:strVal val="#ppt_w"/>
                                          </p:val>
                                        </p:tav>
                                      </p:tavLst>
                                    </p:anim>
                                    <p:anim calcmode="lin" valueType="num">
                                      <p:cBhvr>
                                        <p:cTn id="36" dur="500" fill="hold"/>
                                        <p:tgtEl>
                                          <p:spTgt spid="131"/>
                                        </p:tgtEl>
                                        <p:attrNameLst>
                                          <p:attrName>ppt_h</p:attrName>
                                        </p:attrNameLst>
                                      </p:cBhvr>
                                      <p:tavLst>
                                        <p:tav tm="0">
                                          <p:val>
                                            <p:strVal val="#ppt_h"/>
                                          </p:val>
                                        </p:tav>
                                        <p:tav tm="100000">
                                          <p:val>
                                            <p:strVal val="#ppt_h"/>
                                          </p:val>
                                        </p:tav>
                                      </p:tavLst>
                                    </p:anim>
                                  </p:childTnLst>
                                </p:cTn>
                              </p:par>
                              <p:par>
                                <p:cTn id="37" presetID="17" presetClass="entr" presetSubtype="8" fill="hold" nodeType="withEffect">
                                  <p:stCondLst>
                                    <p:cond delay="300"/>
                                  </p:stCondLst>
                                  <p:childTnLst>
                                    <p:set>
                                      <p:cBhvr>
                                        <p:cTn id="38" dur="1" fill="hold">
                                          <p:stCondLst>
                                            <p:cond delay="0"/>
                                          </p:stCondLst>
                                        </p:cTn>
                                        <p:tgtEl>
                                          <p:spTgt spid="133"/>
                                        </p:tgtEl>
                                        <p:attrNameLst>
                                          <p:attrName>style.visibility</p:attrName>
                                        </p:attrNameLst>
                                      </p:cBhvr>
                                      <p:to>
                                        <p:strVal val="visible"/>
                                      </p:to>
                                    </p:set>
                                    <p:anim calcmode="lin" valueType="num">
                                      <p:cBhvr>
                                        <p:cTn id="39" dur="500" fill="hold"/>
                                        <p:tgtEl>
                                          <p:spTgt spid="133"/>
                                        </p:tgtEl>
                                        <p:attrNameLst>
                                          <p:attrName>ppt_x</p:attrName>
                                        </p:attrNameLst>
                                      </p:cBhvr>
                                      <p:tavLst>
                                        <p:tav tm="0">
                                          <p:val>
                                            <p:strVal val="#ppt_x-#ppt_w/2"/>
                                          </p:val>
                                        </p:tav>
                                        <p:tav tm="100000">
                                          <p:val>
                                            <p:strVal val="#ppt_x"/>
                                          </p:val>
                                        </p:tav>
                                      </p:tavLst>
                                    </p:anim>
                                    <p:anim calcmode="lin" valueType="num">
                                      <p:cBhvr>
                                        <p:cTn id="40" dur="500" fill="hold"/>
                                        <p:tgtEl>
                                          <p:spTgt spid="133"/>
                                        </p:tgtEl>
                                        <p:attrNameLst>
                                          <p:attrName>ppt_y</p:attrName>
                                        </p:attrNameLst>
                                      </p:cBhvr>
                                      <p:tavLst>
                                        <p:tav tm="0">
                                          <p:val>
                                            <p:strVal val="#ppt_y"/>
                                          </p:val>
                                        </p:tav>
                                        <p:tav tm="100000">
                                          <p:val>
                                            <p:strVal val="#ppt_y"/>
                                          </p:val>
                                        </p:tav>
                                      </p:tavLst>
                                    </p:anim>
                                    <p:anim calcmode="lin" valueType="num">
                                      <p:cBhvr>
                                        <p:cTn id="41" dur="500" fill="hold"/>
                                        <p:tgtEl>
                                          <p:spTgt spid="133"/>
                                        </p:tgtEl>
                                        <p:attrNameLst>
                                          <p:attrName>ppt_w</p:attrName>
                                        </p:attrNameLst>
                                      </p:cBhvr>
                                      <p:tavLst>
                                        <p:tav tm="0">
                                          <p:val>
                                            <p:fltVal val="0"/>
                                          </p:val>
                                        </p:tav>
                                        <p:tav tm="100000">
                                          <p:val>
                                            <p:strVal val="#ppt_w"/>
                                          </p:val>
                                        </p:tav>
                                      </p:tavLst>
                                    </p:anim>
                                    <p:anim calcmode="lin" valueType="num">
                                      <p:cBhvr>
                                        <p:cTn id="42" dur="500" fill="hold"/>
                                        <p:tgtEl>
                                          <p:spTgt spid="133"/>
                                        </p:tgtEl>
                                        <p:attrNameLst>
                                          <p:attrName>ppt_h</p:attrName>
                                        </p:attrNameLst>
                                      </p:cBhvr>
                                      <p:tavLst>
                                        <p:tav tm="0">
                                          <p:val>
                                            <p:strVal val="#ppt_h"/>
                                          </p:val>
                                        </p:tav>
                                        <p:tav tm="100000">
                                          <p:val>
                                            <p:strVal val="#ppt_h"/>
                                          </p:val>
                                        </p:tav>
                                      </p:tavLst>
                                    </p:anim>
                                  </p:childTnLst>
                                </p:cTn>
                              </p:par>
                            </p:childTnLst>
                          </p:cTn>
                        </p:par>
                        <p:par>
                          <p:cTn id="43" fill="hold">
                            <p:stCondLst>
                              <p:cond delay="2800"/>
                            </p:stCondLst>
                            <p:childTnLst>
                              <p:par>
                                <p:cTn id="44" presetID="10" presetClass="entr" presetSubtype="0" fill="hold"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childTnLst>
                                </p:cTn>
                              </p:par>
                              <p:par>
                                <p:cTn id="47" presetID="10" presetClass="entr" presetSubtype="0" fill="hold"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1000"/>
                                        <p:tgtEl>
                                          <p:spTgt spid="9"/>
                                        </p:tgtEl>
                                      </p:cBhvr>
                                    </p:animEffect>
                                  </p:childTnLst>
                                </p:cTn>
                              </p:par>
                              <p:par>
                                <p:cTn id="53" presetID="10" presetClass="entr" presetSubtype="0" fill="hold"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1000"/>
                                        <p:tgtEl>
                                          <p:spTgt spid="10"/>
                                        </p:tgtEl>
                                      </p:cBhvr>
                                    </p:animEffect>
                                  </p:childTnLst>
                                </p:cTn>
                              </p:par>
                              <p:par>
                                <p:cTn id="56" presetID="10" presetClass="entr" presetSubtype="0" fill="hold" nodeType="with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1000"/>
                                        <p:tgtEl>
                                          <p:spTgt spid="11"/>
                                        </p:tgtEl>
                                      </p:cBhvr>
                                    </p:animEffect>
                                  </p:childTnLst>
                                </p:cTn>
                              </p:par>
                            </p:childTnLst>
                          </p:cTn>
                        </p:par>
                        <p:par>
                          <p:cTn id="59" fill="hold">
                            <p:stCondLst>
                              <p:cond delay="3800"/>
                            </p:stCondLst>
                            <p:childTnLst>
                              <p:par>
                                <p:cTn id="60" presetID="10" presetClass="entr" presetSubtype="0" fill="hold" grpId="0" nodeType="afterEffect">
                                  <p:stCondLst>
                                    <p:cond delay="0"/>
                                  </p:stCondLst>
                                  <p:childTnLst>
                                    <p:set>
                                      <p:cBhvr>
                                        <p:cTn id="61" dur="1" fill="hold">
                                          <p:stCondLst>
                                            <p:cond delay="0"/>
                                          </p:stCondLst>
                                        </p:cTn>
                                        <p:tgtEl>
                                          <p:spTgt spid="103"/>
                                        </p:tgtEl>
                                        <p:attrNameLst>
                                          <p:attrName>style.visibility</p:attrName>
                                        </p:attrNameLst>
                                      </p:cBhvr>
                                      <p:to>
                                        <p:strVal val="visible"/>
                                      </p:to>
                                    </p:set>
                                    <p:animEffect transition="in" filter="fade">
                                      <p:cBhvr>
                                        <p:cTn id="62" dur="1000"/>
                                        <p:tgtEl>
                                          <p:spTgt spid="10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05"/>
                                        </p:tgtEl>
                                        <p:attrNameLst>
                                          <p:attrName>style.visibility</p:attrName>
                                        </p:attrNameLst>
                                      </p:cBhvr>
                                      <p:to>
                                        <p:strVal val="visible"/>
                                      </p:to>
                                    </p:set>
                                    <p:animEffect transition="in" filter="fade">
                                      <p:cBhvr>
                                        <p:cTn id="65" dur="1000"/>
                                        <p:tgtEl>
                                          <p:spTgt spid="10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07"/>
                                        </p:tgtEl>
                                        <p:attrNameLst>
                                          <p:attrName>style.visibility</p:attrName>
                                        </p:attrNameLst>
                                      </p:cBhvr>
                                      <p:to>
                                        <p:strVal val="visible"/>
                                      </p:to>
                                    </p:set>
                                    <p:animEffect transition="in" filter="fade">
                                      <p:cBhvr>
                                        <p:cTn id="68" dur="1000"/>
                                        <p:tgtEl>
                                          <p:spTgt spid="107"/>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09"/>
                                        </p:tgtEl>
                                        <p:attrNameLst>
                                          <p:attrName>style.visibility</p:attrName>
                                        </p:attrNameLst>
                                      </p:cBhvr>
                                      <p:to>
                                        <p:strVal val="visible"/>
                                      </p:to>
                                    </p:set>
                                    <p:animEffect transition="in" filter="fade">
                                      <p:cBhvr>
                                        <p:cTn id="71" dur="1000"/>
                                        <p:tgtEl>
                                          <p:spTgt spid="10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11"/>
                                        </p:tgtEl>
                                        <p:attrNameLst>
                                          <p:attrName>style.visibility</p:attrName>
                                        </p:attrNameLst>
                                      </p:cBhvr>
                                      <p:to>
                                        <p:strVal val="visible"/>
                                      </p:to>
                                    </p:set>
                                    <p:animEffect transition="in" filter="fade">
                                      <p:cBhvr>
                                        <p:cTn id="74" dur="1000"/>
                                        <p:tgtEl>
                                          <p:spTgt spid="111"/>
                                        </p:tgtEl>
                                      </p:cBhvr>
                                    </p:animEffect>
                                  </p:childTnLst>
                                </p:cTn>
                              </p:par>
                            </p:childTnLst>
                          </p:cTn>
                        </p:par>
                        <p:par>
                          <p:cTn id="75" fill="hold">
                            <p:stCondLst>
                              <p:cond delay="4800"/>
                            </p:stCondLst>
                            <p:childTnLst>
                              <p:par>
                                <p:cTn id="76" presetID="10" presetClass="entr" presetSubtype="0" fill="hold" nodeType="after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fade">
                                      <p:cBhvr>
                                        <p:cTn id="78" dur="1000"/>
                                        <p:tgtEl>
                                          <p:spTgt spid="26"/>
                                        </p:tgtEl>
                                      </p:cBhvr>
                                    </p:animEffect>
                                  </p:childTnLst>
                                </p:cTn>
                              </p:par>
                              <p:par>
                                <p:cTn id="79" presetID="10" presetClass="entr" presetSubtype="0" fill="hold" nodeType="with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fade">
                                      <p:cBhvr>
                                        <p:cTn id="81" dur="1000"/>
                                        <p:tgtEl>
                                          <p:spTgt spid="27"/>
                                        </p:tgtEl>
                                      </p:cBhvr>
                                    </p:animEffect>
                                  </p:childTnLst>
                                </p:cTn>
                              </p:par>
                              <p:par>
                                <p:cTn id="82" presetID="10" presetClass="entr" presetSubtype="0" fill="hold" nodeType="with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fade">
                                      <p:cBhvr>
                                        <p:cTn id="84" dur="1000"/>
                                        <p:tgtEl>
                                          <p:spTgt spid="28"/>
                                        </p:tgtEl>
                                      </p:cBhvr>
                                    </p:animEffect>
                                  </p:childTnLst>
                                </p:cTn>
                              </p:par>
                              <p:par>
                                <p:cTn id="85" presetID="10" presetClass="entr" presetSubtype="0" fill="hold" nodeType="with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fade">
                                      <p:cBhvr>
                                        <p:cTn id="87" dur="1000"/>
                                        <p:tgtEl>
                                          <p:spTgt spid="29"/>
                                        </p:tgtEl>
                                      </p:cBhvr>
                                    </p:animEffect>
                                  </p:childTnLst>
                                </p:cTn>
                              </p:par>
                              <p:par>
                                <p:cTn id="88" presetID="10" presetClass="entr" presetSubtype="0" fill="hold"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fade">
                                      <p:cBhvr>
                                        <p:cTn id="90" dur="1000"/>
                                        <p:tgtEl>
                                          <p:spTgt spid="30"/>
                                        </p:tgtEl>
                                      </p:cBhvr>
                                    </p:animEffect>
                                  </p:childTnLst>
                                </p:cTn>
                              </p:par>
                            </p:childTnLst>
                          </p:cTn>
                        </p:par>
                        <p:par>
                          <p:cTn id="91" fill="hold">
                            <p:stCondLst>
                              <p:cond delay="5800"/>
                            </p:stCondLst>
                            <p:childTnLst>
                              <p:par>
                                <p:cTn id="92" presetID="10" presetClass="entr" presetSubtype="0" fill="hold" grpId="0" nodeType="afterEffect">
                                  <p:stCondLst>
                                    <p:cond delay="0"/>
                                  </p:stCondLst>
                                  <p:childTnLst>
                                    <p:set>
                                      <p:cBhvr>
                                        <p:cTn id="93" dur="1" fill="hold">
                                          <p:stCondLst>
                                            <p:cond delay="0"/>
                                          </p:stCondLst>
                                        </p:cTn>
                                        <p:tgtEl>
                                          <p:spTgt spid="104"/>
                                        </p:tgtEl>
                                        <p:attrNameLst>
                                          <p:attrName>style.visibility</p:attrName>
                                        </p:attrNameLst>
                                      </p:cBhvr>
                                      <p:to>
                                        <p:strVal val="visible"/>
                                      </p:to>
                                    </p:set>
                                    <p:animEffect transition="in" filter="fade">
                                      <p:cBhvr>
                                        <p:cTn id="94" dur="1000"/>
                                        <p:tgtEl>
                                          <p:spTgt spid="104"/>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06"/>
                                        </p:tgtEl>
                                        <p:attrNameLst>
                                          <p:attrName>style.visibility</p:attrName>
                                        </p:attrNameLst>
                                      </p:cBhvr>
                                      <p:to>
                                        <p:strVal val="visible"/>
                                      </p:to>
                                    </p:set>
                                    <p:animEffect transition="in" filter="fade">
                                      <p:cBhvr>
                                        <p:cTn id="97" dur="1000"/>
                                        <p:tgtEl>
                                          <p:spTgt spid="106"/>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108"/>
                                        </p:tgtEl>
                                        <p:attrNameLst>
                                          <p:attrName>style.visibility</p:attrName>
                                        </p:attrNameLst>
                                      </p:cBhvr>
                                      <p:to>
                                        <p:strVal val="visible"/>
                                      </p:to>
                                    </p:set>
                                    <p:animEffect transition="in" filter="fade">
                                      <p:cBhvr>
                                        <p:cTn id="100" dur="1000"/>
                                        <p:tgtEl>
                                          <p:spTgt spid="108"/>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110"/>
                                        </p:tgtEl>
                                        <p:attrNameLst>
                                          <p:attrName>style.visibility</p:attrName>
                                        </p:attrNameLst>
                                      </p:cBhvr>
                                      <p:to>
                                        <p:strVal val="visible"/>
                                      </p:to>
                                    </p:set>
                                    <p:animEffect transition="in" filter="fade">
                                      <p:cBhvr>
                                        <p:cTn id="103" dur="1000"/>
                                        <p:tgtEl>
                                          <p:spTgt spid="110"/>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112"/>
                                        </p:tgtEl>
                                        <p:attrNameLst>
                                          <p:attrName>style.visibility</p:attrName>
                                        </p:attrNameLst>
                                      </p:cBhvr>
                                      <p:to>
                                        <p:strVal val="visible"/>
                                      </p:to>
                                    </p:set>
                                    <p:animEffect transition="in" filter="fade">
                                      <p:cBhvr>
                                        <p:cTn id="106" dur="1000"/>
                                        <p:tgtEl>
                                          <p:spTgt spid="112"/>
                                        </p:tgtEl>
                                      </p:cBhvr>
                                    </p:animEffect>
                                  </p:childTnLst>
                                </p:cTn>
                              </p:par>
                            </p:childTnLst>
                          </p:cTn>
                        </p:par>
                        <p:par>
                          <p:cTn id="107" fill="hold">
                            <p:stCondLst>
                              <p:cond delay="6800"/>
                            </p:stCondLst>
                            <p:childTnLst>
                              <p:par>
                                <p:cTn id="108" presetID="10" presetClass="entr" presetSubtype="0" fill="hold"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childTnLst>
                                </p:cTn>
                              </p:par>
                              <p:par>
                                <p:cTn id="111" presetID="10" presetClass="entr" presetSubtype="0" fill="hold" nodeType="withEffect">
                                  <p:stCondLst>
                                    <p:cond delay="0"/>
                                  </p:stCondLst>
                                  <p:childTnLst>
                                    <p:set>
                                      <p:cBhvr>
                                        <p:cTn id="112" dur="1" fill="hold">
                                          <p:stCondLst>
                                            <p:cond delay="0"/>
                                          </p:stCondLst>
                                        </p:cTn>
                                        <p:tgtEl>
                                          <p:spTgt spid="18"/>
                                        </p:tgtEl>
                                        <p:attrNameLst>
                                          <p:attrName>style.visibility</p:attrName>
                                        </p:attrNameLst>
                                      </p:cBhvr>
                                      <p:to>
                                        <p:strVal val="visible"/>
                                      </p:to>
                                    </p:set>
                                    <p:animEffect transition="in" filter="fade">
                                      <p:cBhvr>
                                        <p:cTn id="113" dur="1000"/>
                                        <p:tgtEl>
                                          <p:spTgt spid="18"/>
                                        </p:tgtEl>
                                      </p:cBhvr>
                                    </p:animEffect>
                                  </p:childTnLst>
                                </p:cTn>
                              </p:par>
                              <p:par>
                                <p:cTn id="114" presetID="10" presetClass="entr" presetSubtype="0" fill="hold" nodeType="withEffect">
                                  <p:stCondLst>
                                    <p:cond delay="0"/>
                                  </p:stCondLst>
                                  <p:childTnLst>
                                    <p:set>
                                      <p:cBhvr>
                                        <p:cTn id="115" dur="1" fill="hold">
                                          <p:stCondLst>
                                            <p:cond delay="0"/>
                                          </p:stCondLst>
                                        </p:cTn>
                                        <p:tgtEl>
                                          <p:spTgt spid="19"/>
                                        </p:tgtEl>
                                        <p:attrNameLst>
                                          <p:attrName>style.visibility</p:attrName>
                                        </p:attrNameLst>
                                      </p:cBhvr>
                                      <p:to>
                                        <p:strVal val="visible"/>
                                      </p:to>
                                    </p:set>
                                    <p:animEffect transition="in" filter="fade">
                                      <p:cBhvr>
                                        <p:cTn id="116" dur="1000"/>
                                        <p:tgtEl>
                                          <p:spTgt spid="19"/>
                                        </p:tgtEl>
                                      </p:cBhvr>
                                    </p:animEffect>
                                  </p:childTnLst>
                                </p:cTn>
                              </p:par>
                              <p:par>
                                <p:cTn id="117" presetID="10" presetClass="entr" presetSubtype="0" fill="hold" nodeType="withEffect">
                                  <p:stCondLst>
                                    <p:cond delay="0"/>
                                  </p:stCondLst>
                                  <p:childTnLst>
                                    <p:set>
                                      <p:cBhvr>
                                        <p:cTn id="118" dur="1" fill="hold">
                                          <p:stCondLst>
                                            <p:cond delay="0"/>
                                          </p:stCondLst>
                                        </p:cTn>
                                        <p:tgtEl>
                                          <p:spTgt spid="20"/>
                                        </p:tgtEl>
                                        <p:attrNameLst>
                                          <p:attrName>style.visibility</p:attrName>
                                        </p:attrNameLst>
                                      </p:cBhvr>
                                      <p:to>
                                        <p:strVal val="visible"/>
                                      </p:to>
                                    </p:set>
                                    <p:animEffect transition="in" filter="fade">
                                      <p:cBhvr>
                                        <p:cTn id="119" dur="1000"/>
                                        <p:tgtEl>
                                          <p:spTgt spid="20"/>
                                        </p:tgtEl>
                                      </p:cBhvr>
                                    </p:animEffect>
                                  </p:childTnLst>
                                </p:cTn>
                              </p:par>
                              <p:par>
                                <p:cTn id="120" presetID="10" presetClass="entr" presetSubtype="0" fill="hold" nodeType="withEffect">
                                  <p:stCondLst>
                                    <p:cond delay="0"/>
                                  </p:stCondLst>
                                  <p:childTnLst>
                                    <p:set>
                                      <p:cBhvr>
                                        <p:cTn id="121" dur="1" fill="hold">
                                          <p:stCondLst>
                                            <p:cond delay="0"/>
                                          </p:stCondLst>
                                        </p:cTn>
                                        <p:tgtEl>
                                          <p:spTgt spid="21"/>
                                        </p:tgtEl>
                                        <p:attrNameLst>
                                          <p:attrName>style.visibility</p:attrName>
                                        </p:attrNameLst>
                                      </p:cBhvr>
                                      <p:to>
                                        <p:strVal val="visible"/>
                                      </p:to>
                                    </p:set>
                                    <p:animEffect transition="in" filter="fade">
                                      <p:cBhvr>
                                        <p:cTn id="122" dur="1000"/>
                                        <p:tgtEl>
                                          <p:spTgt spid="21"/>
                                        </p:tgtEl>
                                      </p:cBhvr>
                                    </p:animEffect>
                                  </p:childTnLst>
                                </p:cTn>
                              </p:par>
                            </p:childTnLst>
                          </p:cTn>
                        </p:par>
                        <p:par>
                          <p:cTn id="123" fill="hold">
                            <p:stCondLst>
                              <p:cond delay="7800"/>
                            </p:stCondLst>
                            <p:childTnLst>
                              <p:par>
                                <p:cTn id="124" presetID="17" presetClass="entr" presetSubtype="8" fill="hold" nodeType="afterEffect">
                                  <p:stCondLst>
                                    <p:cond delay="0"/>
                                  </p:stCondLst>
                                  <p:childTnLst>
                                    <p:set>
                                      <p:cBhvr>
                                        <p:cTn id="125" dur="1" fill="hold">
                                          <p:stCondLst>
                                            <p:cond delay="0"/>
                                          </p:stCondLst>
                                        </p:cTn>
                                        <p:tgtEl>
                                          <p:spTgt spid="66"/>
                                        </p:tgtEl>
                                        <p:attrNameLst>
                                          <p:attrName>style.visibility</p:attrName>
                                        </p:attrNameLst>
                                      </p:cBhvr>
                                      <p:to>
                                        <p:strVal val="visible"/>
                                      </p:to>
                                    </p:set>
                                    <p:anim calcmode="lin" valueType="num">
                                      <p:cBhvr>
                                        <p:cTn id="126" dur="500" fill="hold"/>
                                        <p:tgtEl>
                                          <p:spTgt spid="66"/>
                                        </p:tgtEl>
                                        <p:attrNameLst>
                                          <p:attrName>ppt_x</p:attrName>
                                        </p:attrNameLst>
                                      </p:cBhvr>
                                      <p:tavLst>
                                        <p:tav tm="0">
                                          <p:val>
                                            <p:strVal val="#ppt_x-#ppt_w/2"/>
                                          </p:val>
                                        </p:tav>
                                        <p:tav tm="100000">
                                          <p:val>
                                            <p:strVal val="#ppt_x"/>
                                          </p:val>
                                        </p:tav>
                                      </p:tavLst>
                                    </p:anim>
                                    <p:anim calcmode="lin" valueType="num">
                                      <p:cBhvr>
                                        <p:cTn id="127" dur="500" fill="hold"/>
                                        <p:tgtEl>
                                          <p:spTgt spid="66"/>
                                        </p:tgtEl>
                                        <p:attrNameLst>
                                          <p:attrName>ppt_y</p:attrName>
                                        </p:attrNameLst>
                                      </p:cBhvr>
                                      <p:tavLst>
                                        <p:tav tm="0">
                                          <p:val>
                                            <p:strVal val="#ppt_y"/>
                                          </p:val>
                                        </p:tav>
                                        <p:tav tm="100000">
                                          <p:val>
                                            <p:strVal val="#ppt_y"/>
                                          </p:val>
                                        </p:tav>
                                      </p:tavLst>
                                    </p:anim>
                                    <p:anim calcmode="lin" valueType="num">
                                      <p:cBhvr>
                                        <p:cTn id="128" dur="500" fill="hold"/>
                                        <p:tgtEl>
                                          <p:spTgt spid="66"/>
                                        </p:tgtEl>
                                        <p:attrNameLst>
                                          <p:attrName>ppt_w</p:attrName>
                                        </p:attrNameLst>
                                      </p:cBhvr>
                                      <p:tavLst>
                                        <p:tav tm="0">
                                          <p:val>
                                            <p:fltVal val="0"/>
                                          </p:val>
                                        </p:tav>
                                        <p:tav tm="100000">
                                          <p:val>
                                            <p:strVal val="#ppt_w"/>
                                          </p:val>
                                        </p:tav>
                                      </p:tavLst>
                                    </p:anim>
                                    <p:anim calcmode="lin" valueType="num">
                                      <p:cBhvr>
                                        <p:cTn id="129" dur="500" fill="hold"/>
                                        <p:tgtEl>
                                          <p:spTgt spid="66"/>
                                        </p:tgtEl>
                                        <p:attrNameLst>
                                          <p:attrName>ppt_h</p:attrName>
                                        </p:attrNameLst>
                                      </p:cBhvr>
                                      <p:tavLst>
                                        <p:tav tm="0">
                                          <p:val>
                                            <p:strVal val="#ppt_h"/>
                                          </p:val>
                                        </p:tav>
                                        <p:tav tm="100000">
                                          <p:val>
                                            <p:strVal val="#ppt_h"/>
                                          </p:val>
                                        </p:tav>
                                      </p:tavLst>
                                    </p:anim>
                                  </p:childTnLst>
                                </p:cTn>
                              </p:par>
                              <p:par>
                                <p:cTn id="130" presetID="17" presetClass="entr" presetSubtype="8" fill="hold" nodeType="withEffect">
                                  <p:stCondLst>
                                    <p:cond delay="0"/>
                                  </p:stCondLst>
                                  <p:childTnLst>
                                    <p:set>
                                      <p:cBhvr>
                                        <p:cTn id="131" dur="1" fill="hold">
                                          <p:stCondLst>
                                            <p:cond delay="0"/>
                                          </p:stCondLst>
                                        </p:cTn>
                                        <p:tgtEl>
                                          <p:spTgt spid="68"/>
                                        </p:tgtEl>
                                        <p:attrNameLst>
                                          <p:attrName>style.visibility</p:attrName>
                                        </p:attrNameLst>
                                      </p:cBhvr>
                                      <p:to>
                                        <p:strVal val="visible"/>
                                      </p:to>
                                    </p:set>
                                    <p:anim calcmode="lin" valueType="num">
                                      <p:cBhvr>
                                        <p:cTn id="132" dur="500" fill="hold"/>
                                        <p:tgtEl>
                                          <p:spTgt spid="68"/>
                                        </p:tgtEl>
                                        <p:attrNameLst>
                                          <p:attrName>ppt_x</p:attrName>
                                        </p:attrNameLst>
                                      </p:cBhvr>
                                      <p:tavLst>
                                        <p:tav tm="0">
                                          <p:val>
                                            <p:strVal val="#ppt_x-#ppt_w/2"/>
                                          </p:val>
                                        </p:tav>
                                        <p:tav tm="100000">
                                          <p:val>
                                            <p:strVal val="#ppt_x"/>
                                          </p:val>
                                        </p:tav>
                                      </p:tavLst>
                                    </p:anim>
                                    <p:anim calcmode="lin" valueType="num">
                                      <p:cBhvr>
                                        <p:cTn id="133" dur="500" fill="hold"/>
                                        <p:tgtEl>
                                          <p:spTgt spid="68"/>
                                        </p:tgtEl>
                                        <p:attrNameLst>
                                          <p:attrName>ppt_y</p:attrName>
                                        </p:attrNameLst>
                                      </p:cBhvr>
                                      <p:tavLst>
                                        <p:tav tm="0">
                                          <p:val>
                                            <p:strVal val="#ppt_y"/>
                                          </p:val>
                                        </p:tav>
                                        <p:tav tm="100000">
                                          <p:val>
                                            <p:strVal val="#ppt_y"/>
                                          </p:val>
                                        </p:tav>
                                      </p:tavLst>
                                    </p:anim>
                                    <p:anim calcmode="lin" valueType="num">
                                      <p:cBhvr>
                                        <p:cTn id="134" dur="500" fill="hold"/>
                                        <p:tgtEl>
                                          <p:spTgt spid="68"/>
                                        </p:tgtEl>
                                        <p:attrNameLst>
                                          <p:attrName>ppt_w</p:attrName>
                                        </p:attrNameLst>
                                      </p:cBhvr>
                                      <p:tavLst>
                                        <p:tav tm="0">
                                          <p:val>
                                            <p:fltVal val="0"/>
                                          </p:val>
                                        </p:tav>
                                        <p:tav tm="100000">
                                          <p:val>
                                            <p:strVal val="#ppt_w"/>
                                          </p:val>
                                        </p:tav>
                                      </p:tavLst>
                                    </p:anim>
                                    <p:anim calcmode="lin" valueType="num">
                                      <p:cBhvr>
                                        <p:cTn id="135" dur="500" fill="hold"/>
                                        <p:tgtEl>
                                          <p:spTgt spid="68"/>
                                        </p:tgtEl>
                                        <p:attrNameLst>
                                          <p:attrName>ppt_h</p:attrName>
                                        </p:attrNameLst>
                                      </p:cBhvr>
                                      <p:tavLst>
                                        <p:tav tm="0">
                                          <p:val>
                                            <p:strVal val="#ppt_h"/>
                                          </p:val>
                                        </p:tav>
                                        <p:tav tm="100000">
                                          <p:val>
                                            <p:strVal val="#ppt_h"/>
                                          </p:val>
                                        </p:tav>
                                      </p:tavLst>
                                    </p:anim>
                                  </p:childTnLst>
                                </p:cTn>
                              </p:par>
                              <p:par>
                                <p:cTn id="136" presetID="17" presetClass="entr" presetSubtype="8" fill="hold" nodeType="withEffect">
                                  <p:stCondLst>
                                    <p:cond delay="0"/>
                                  </p:stCondLst>
                                  <p:childTnLst>
                                    <p:set>
                                      <p:cBhvr>
                                        <p:cTn id="137" dur="1" fill="hold">
                                          <p:stCondLst>
                                            <p:cond delay="0"/>
                                          </p:stCondLst>
                                        </p:cTn>
                                        <p:tgtEl>
                                          <p:spTgt spid="70"/>
                                        </p:tgtEl>
                                        <p:attrNameLst>
                                          <p:attrName>style.visibility</p:attrName>
                                        </p:attrNameLst>
                                      </p:cBhvr>
                                      <p:to>
                                        <p:strVal val="visible"/>
                                      </p:to>
                                    </p:set>
                                    <p:anim calcmode="lin" valueType="num">
                                      <p:cBhvr>
                                        <p:cTn id="138" dur="500" fill="hold"/>
                                        <p:tgtEl>
                                          <p:spTgt spid="70"/>
                                        </p:tgtEl>
                                        <p:attrNameLst>
                                          <p:attrName>ppt_x</p:attrName>
                                        </p:attrNameLst>
                                      </p:cBhvr>
                                      <p:tavLst>
                                        <p:tav tm="0">
                                          <p:val>
                                            <p:strVal val="#ppt_x-#ppt_w/2"/>
                                          </p:val>
                                        </p:tav>
                                        <p:tav tm="100000">
                                          <p:val>
                                            <p:strVal val="#ppt_x"/>
                                          </p:val>
                                        </p:tav>
                                      </p:tavLst>
                                    </p:anim>
                                    <p:anim calcmode="lin" valueType="num">
                                      <p:cBhvr>
                                        <p:cTn id="139" dur="500" fill="hold"/>
                                        <p:tgtEl>
                                          <p:spTgt spid="70"/>
                                        </p:tgtEl>
                                        <p:attrNameLst>
                                          <p:attrName>ppt_y</p:attrName>
                                        </p:attrNameLst>
                                      </p:cBhvr>
                                      <p:tavLst>
                                        <p:tav tm="0">
                                          <p:val>
                                            <p:strVal val="#ppt_y"/>
                                          </p:val>
                                        </p:tav>
                                        <p:tav tm="100000">
                                          <p:val>
                                            <p:strVal val="#ppt_y"/>
                                          </p:val>
                                        </p:tav>
                                      </p:tavLst>
                                    </p:anim>
                                    <p:anim calcmode="lin" valueType="num">
                                      <p:cBhvr>
                                        <p:cTn id="140" dur="500" fill="hold"/>
                                        <p:tgtEl>
                                          <p:spTgt spid="70"/>
                                        </p:tgtEl>
                                        <p:attrNameLst>
                                          <p:attrName>ppt_w</p:attrName>
                                        </p:attrNameLst>
                                      </p:cBhvr>
                                      <p:tavLst>
                                        <p:tav tm="0">
                                          <p:val>
                                            <p:fltVal val="0"/>
                                          </p:val>
                                        </p:tav>
                                        <p:tav tm="100000">
                                          <p:val>
                                            <p:strVal val="#ppt_w"/>
                                          </p:val>
                                        </p:tav>
                                      </p:tavLst>
                                    </p:anim>
                                    <p:anim calcmode="lin" valueType="num">
                                      <p:cBhvr>
                                        <p:cTn id="141" dur="500" fill="hold"/>
                                        <p:tgtEl>
                                          <p:spTgt spid="70"/>
                                        </p:tgtEl>
                                        <p:attrNameLst>
                                          <p:attrName>ppt_h</p:attrName>
                                        </p:attrNameLst>
                                      </p:cBhvr>
                                      <p:tavLst>
                                        <p:tav tm="0">
                                          <p:val>
                                            <p:strVal val="#ppt_h"/>
                                          </p:val>
                                        </p:tav>
                                        <p:tav tm="100000">
                                          <p:val>
                                            <p:strVal val="#ppt_h"/>
                                          </p:val>
                                        </p:tav>
                                      </p:tavLst>
                                    </p:anim>
                                  </p:childTnLst>
                                </p:cTn>
                              </p:par>
                              <p:par>
                                <p:cTn id="142" presetID="17" presetClass="entr" presetSubtype="2" fill="hold" nodeType="withEffect">
                                  <p:stCondLst>
                                    <p:cond delay="0"/>
                                  </p:stCondLst>
                                  <p:childTnLst>
                                    <p:set>
                                      <p:cBhvr>
                                        <p:cTn id="143" dur="1" fill="hold">
                                          <p:stCondLst>
                                            <p:cond delay="0"/>
                                          </p:stCondLst>
                                        </p:cTn>
                                        <p:tgtEl>
                                          <p:spTgt spid="72"/>
                                        </p:tgtEl>
                                        <p:attrNameLst>
                                          <p:attrName>style.visibility</p:attrName>
                                        </p:attrNameLst>
                                      </p:cBhvr>
                                      <p:to>
                                        <p:strVal val="visible"/>
                                      </p:to>
                                    </p:set>
                                    <p:anim calcmode="lin" valueType="num">
                                      <p:cBhvr>
                                        <p:cTn id="144" dur="500" fill="hold"/>
                                        <p:tgtEl>
                                          <p:spTgt spid="72"/>
                                        </p:tgtEl>
                                        <p:attrNameLst>
                                          <p:attrName>ppt_x</p:attrName>
                                        </p:attrNameLst>
                                      </p:cBhvr>
                                      <p:tavLst>
                                        <p:tav tm="0">
                                          <p:val>
                                            <p:strVal val="#ppt_x+#ppt_w/2"/>
                                          </p:val>
                                        </p:tav>
                                        <p:tav tm="100000">
                                          <p:val>
                                            <p:strVal val="#ppt_x"/>
                                          </p:val>
                                        </p:tav>
                                      </p:tavLst>
                                    </p:anim>
                                    <p:anim calcmode="lin" valueType="num">
                                      <p:cBhvr>
                                        <p:cTn id="145" dur="500" fill="hold"/>
                                        <p:tgtEl>
                                          <p:spTgt spid="72"/>
                                        </p:tgtEl>
                                        <p:attrNameLst>
                                          <p:attrName>ppt_y</p:attrName>
                                        </p:attrNameLst>
                                      </p:cBhvr>
                                      <p:tavLst>
                                        <p:tav tm="0">
                                          <p:val>
                                            <p:strVal val="#ppt_y"/>
                                          </p:val>
                                        </p:tav>
                                        <p:tav tm="100000">
                                          <p:val>
                                            <p:strVal val="#ppt_y"/>
                                          </p:val>
                                        </p:tav>
                                      </p:tavLst>
                                    </p:anim>
                                    <p:anim calcmode="lin" valueType="num">
                                      <p:cBhvr>
                                        <p:cTn id="146" dur="500" fill="hold"/>
                                        <p:tgtEl>
                                          <p:spTgt spid="72"/>
                                        </p:tgtEl>
                                        <p:attrNameLst>
                                          <p:attrName>ppt_w</p:attrName>
                                        </p:attrNameLst>
                                      </p:cBhvr>
                                      <p:tavLst>
                                        <p:tav tm="0">
                                          <p:val>
                                            <p:fltVal val="0"/>
                                          </p:val>
                                        </p:tav>
                                        <p:tav tm="100000">
                                          <p:val>
                                            <p:strVal val="#ppt_w"/>
                                          </p:val>
                                        </p:tav>
                                      </p:tavLst>
                                    </p:anim>
                                    <p:anim calcmode="lin" valueType="num">
                                      <p:cBhvr>
                                        <p:cTn id="147" dur="500" fill="hold"/>
                                        <p:tgtEl>
                                          <p:spTgt spid="72"/>
                                        </p:tgtEl>
                                        <p:attrNameLst>
                                          <p:attrName>ppt_h</p:attrName>
                                        </p:attrNameLst>
                                      </p:cBhvr>
                                      <p:tavLst>
                                        <p:tav tm="0">
                                          <p:val>
                                            <p:strVal val="#ppt_h"/>
                                          </p:val>
                                        </p:tav>
                                        <p:tav tm="100000">
                                          <p:val>
                                            <p:strVal val="#ppt_h"/>
                                          </p:val>
                                        </p:tav>
                                      </p:tavLst>
                                    </p:anim>
                                  </p:childTnLst>
                                </p:cTn>
                              </p:par>
                              <p:par>
                                <p:cTn id="148" presetID="17" presetClass="entr" presetSubtype="8" fill="hold" nodeType="with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ppt_x</p:attrName>
                                        </p:attrNameLst>
                                      </p:cBhvr>
                                      <p:tavLst>
                                        <p:tav tm="0">
                                          <p:val>
                                            <p:strVal val="#ppt_x-#ppt_w/2"/>
                                          </p:val>
                                        </p:tav>
                                        <p:tav tm="100000">
                                          <p:val>
                                            <p:strVal val="#ppt_x"/>
                                          </p:val>
                                        </p:tav>
                                      </p:tavLst>
                                    </p:anim>
                                    <p:anim calcmode="lin" valueType="num">
                                      <p:cBhvr>
                                        <p:cTn id="151" dur="500" fill="hold"/>
                                        <p:tgtEl>
                                          <p:spTgt spid="74"/>
                                        </p:tgtEl>
                                        <p:attrNameLst>
                                          <p:attrName>ppt_y</p:attrName>
                                        </p:attrNameLst>
                                      </p:cBhvr>
                                      <p:tavLst>
                                        <p:tav tm="0">
                                          <p:val>
                                            <p:strVal val="#ppt_y"/>
                                          </p:val>
                                        </p:tav>
                                        <p:tav tm="100000">
                                          <p:val>
                                            <p:strVal val="#ppt_y"/>
                                          </p:val>
                                        </p:tav>
                                      </p:tavLst>
                                    </p:anim>
                                    <p:anim calcmode="lin" valueType="num">
                                      <p:cBhvr>
                                        <p:cTn id="152" dur="500" fill="hold"/>
                                        <p:tgtEl>
                                          <p:spTgt spid="74"/>
                                        </p:tgtEl>
                                        <p:attrNameLst>
                                          <p:attrName>ppt_w</p:attrName>
                                        </p:attrNameLst>
                                      </p:cBhvr>
                                      <p:tavLst>
                                        <p:tav tm="0">
                                          <p:val>
                                            <p:fltVal val="0"/>
                                          </p:val>
                                        </p:tav>
                                        <p:tav tm="100000">
                                          <p:val>
                                            <p:strVal val="#ppt_w"/>
                                          </p:val>
                                        </p:tav>
                                      </p:tavLst>
                                    </p:anim>
                                    <p:anim calcmode="lin" valueType="num">
                                      <p:cBhvr>
                                        <p:cTn id="153" dur="500" fill="hold"/>
                                        <p:tgtEl>
                                          <p:spTgt spid="74"/>
                                        </p:tgtEl>
                                        <p:attrNameLst>
                                          <p:attrName>ppt_h</p:attrName>
                                        </p:attrNameLst>
                                      </p:cBhvr>
                                      <p:tavLst>
                                        <p:tav tm="0">
                                          <p:val>
                                            <p:strVal val="#ppt_h"/>
                                          </p:val>
                                        </p:tav>
                                        <p:tav tm="100000">
                                          <p:val>
                                            <p:strVal val="#ppt_h"/>
                                          </p:val>
                                        </p:tav>
                                      </p:tavLst>
                                    </p:anim>
                                  </p:childTnLst>
                                </p:cTn>
                              </p:par>
                              <p:par>
                                <p:cTn id="154" presetID="17" presetClass="entr" presetSubtype="1" fill="hold" nodeType="withEffect">
                                  <p:stCondLst>
                                    <p:cond delay="0"/>
                                  </p:stCondLst>
                                  <p:childTnLst>
                                    <p:set>
                                      <p:cBhvr>
                                        <p:cTn id="155" dur="1" fill="hold">
                                          <p:stCondLst>
                                            <p:cond delay="0"/>
                                          </p:stCondLst>
                                        </p:cTn>
                                        <p:tgtEl>
                                          <p:spTgt spid="76"/>
                                        </p:tgtEl>
                                        <p:attrNameLst>
                                          <p:attrName>style.visibility</p:attrName>
                                        </p:attrNameLst>
                                      </p:cBhvr>
                                      <p:to>
                                        <p:strVal val="visible"/>
                                      </p:to>
                                    </p:set>
                                    <p:anim calcmode="lin" valueType="num">
                                      <p:cBhvr>
                                        <p:cTn id="156" dur="500" fill="hold"/>
                                        <p:tgtEl>
                                          <p:spTgt spid="76"/>
                                        </p:tgtEl>
                                        <p:attrNameLst>
                                          <p:attrName>ppt_x</p:attrName>
                                        </p:attrNameLst>
                                      </p:cBhvr>
                                      <p:tavLst>
                                        <p:tav tm="0">
                                          <p:val>
                                            <p:strVal val="#ppt_x"/>
                                          </p:val>
                                        </p:tav>
                                        <p:tav tm="100000">
                                          <p:val>
                                            <p:strVal val="#ppt_x"/>
                                          </p:val>
                                        </p:tav>
                                      </p:tavLst>
                                    </p:anim>
                                    <p:anim calcmode="lin" valueType="num">
                                      <p:cBhvr>
                                        <p:cTn id="157" dur="500" fill="hold"/>
                                        <p:tgtEl>
                                          <p:spTgt spid="76"/>
                                        </p:tgtEl>
                                        <p:attrNameLst>
                                          <p:attrName>ppt_y</p:attrName>
                                        </p:attrNameLst>
                                      </p:cBhvr>
                                      <p:tavLst>
                                        <p:tav tm="0">
                                          <p:val>
                                            <p:strVal val="#ppt_y-#ppt_h/2"/>
                                          </p:val>
                                        </p:tav>
                                        <p:tav tm="100000">
                                          <p:val>
                                            <p:strVal val="#ppt_y"/>
                                          </p:val>
                                        </p:tav>
                                      </p:tavLst>
                                    </p:anim>
                                    <p:anim calcmode="lin" valueType="num">
                                      <p:cBhvr>
                                        <p:cTn id="158" dur="500" fill="hold"/>
                                        <p:tgtEl>
                                          <p:spTgt spid="76"/>
                                        </p:tgtEl>
                                        <p:attrNameLst>
                                          <p:attrName>ppt_w</p:attrName>
                                        </p:attrNameLst>
                                      </p:cBhvr>
                                      <p:tavLst>
                                        <p:tav tm="0">
                                          <p:val>
                                            <p:strVal val="#ppt_w"/>
                                          </p:val>
                                        </p:tav>
                                        <p:tav tm="100000">
                                          <p:val>
                                            <p:strVal val="#ppt_w"/>
                                          </p:val>
                                        </p:tav>
                                      </p:tavLst>
                                    </p:anim>
                                    <p:anim calcmode="lin" valueType="num">
                                      <p:cBhvr>
                                        <p:cTn id="159" dur="500" fill="hold"/>
                                        <p:tgtEl>
                                          <p:spTgt spid="76"/>
                                        </p:tgtEl>
                                        <p:attrNameLst>
                                          <p:attrName>ppt_h</p:attrName>
                                        </p:attrNameLst>
                                      </p:cBhvr>
                                      <p:tavLst>
                                        <p:tav tm="0">
                                          <p:val>
                                            <p:fltVal val="0"/>
                                          </p:val>
                                        </p:tav>
                                        <p:tav tm="100000">
                                          <p:val>
                                            <p:strVal val="#ppt_h"/>
                                          </p:val>
                                        </p:tav>
                                      </p:tavLst>
                                    </p:anim>
                                  </p:childTnLst>
                                </p:cTn>
                              </p:par>
                              <p:par>
                                <p:cTn id="160" presetID="17" presetClass="entr" presetSubtype="8" fill="hold" nodeType="withEffect">
                                  <p:stCondLst>
                                    <p:cond delay="0"/>
                                  </p:stCondLst>
                                  <p:childTnLst>
                                    <p:set>
                                      <p:cBhvr>
                                        <p:cTn id="161" dur="1" fill="hold">
                                          <p:stCondLst>
                                            <p:cond delay="0"/>
                                          </p:stCondLst>
                                        </p:cTn>
                                        <p:tgtEl>
                                          <p:spTgt spid="78"/>
                                        </p:tgtEl>
                                        <p:attrNameLst>
                                          <p:attrName>style.visibility</p:attrName>
                                        </p:attrNameLst>
                                      </p:cBhvr>
                                      <p:to>
                                        <p:strVal val="visible"/>
                                      </p:to>
                                    </p:set>
                                    <p:anim calcmode="lin" valueType="num">
                                      <p:cBhvr>
                                        <p:cTn id="162" dur="500" fill="hold"/>
                                        <p:tgtEl>
                                          <p:spTgt spid="78"/>
                                        </p:tgtEl>
                                        <p:attrNameLst>
                                          <p:attrName>ppt_x</p:attrName>
                                        </p:attrNameLst>
                                      </p:cBhvr>
                                      <p:tavLst>
                                        <p:tav tm="0">
                                          <p:val>
                                            <p:strVal val="#ppt_x-#ppt_w/2"/>
                                          </p:val>
                                        </p:tav>
                                        <p:tav tm="100000">
                                          <p:val>
                                            <p:strVal val="#ppt_x"/>
                                          </p:val>
                                        </p:tav>
                                      </p:tavLst>
                                    </p:anim>
                                    <p:anim calcmode="lin" valueType="num">
                                      <p:cBhvr>
                                        <p:cTn id="163" dur="500" fill="hold"/>
                                        <p:tgtEl>
                                          <p:spTgt spid="78"/>
                                        </p:tgtEl>
                                        <p:attrNameLst>
                                          <p:attrName>ppt_y</p:attrName>
                                        </p:attrNameLst>
                                      </p:cBhvr>
                                      <p:tavLst>
                                        <p:tav tm="0">
                                          <p:val>
                                            <p:strVal val="#ppt_y"/>
                                          </p:val>
                                        </p:tav>
                                        <p:tav tm="100000">
                                          <p:val>
                                            <p:strVal val="#ppt_y"/>
                                          </p:val>
                                        </p:tav>
                                      </p:tavLst>
                                    </p:anim>
                                    <p:anim calcmode="lin" valueType="num">
                                      <p:cBhvr>
                                        <p:cTn id="164" dur="500" fill="hold"/>
                                        <p:tgtEl>
                                          <p:spTgt spid="78"/>
                                        </p:tgtEl>
                                        <p:attrNameLst>
                                          <p:attrName>ppt_w</p:attrName>
                                        </p:attrNameLst>
                                      </p:cBhvr>
                                      <p:tavLst>
                                        <p:tav tm="0">
                                          <p:val>
                                            <p:fltVal val="0"/>
                                          </p:val>
                                        </p:tav>
                                        <p:tav tm="100000">
                                          <p:val>
                                            <p:strVal val="#ppt_w"/>
                                          </p:val>
                                        </p:tav>
                                      </p:tavLst>
                                    </p:anim>
                                    <p:anim calcmode="lin" valueType="num">
                                      <p:cBhvr>
                                        <p:cTn id="165" dur="500" fill="hold"/>
                                        <p:tgtEl>
                                          <p:spTgt spid="78"/>
                                        </p:tgtEl>
                                        <p:attrNameLst>
                                          <p:attrName>ppt_h</p:attrName>
                                        </p:attrNameLst>
                                      </p:cBhvr>
                                      <p:tavLst>
                                        <p:tav tm="0">
                                          <p:val>
                                            <p:strVal val="#ppt_h"/>
                                          </p:val>
                                        </p:tav>
                                        <p:tav tm="100000">
                                          <p:val>
                                            <p:strVal val="#ppt_h"/>
                                          </p:val>
                                        </p:tav>
                                      </p:tavLst>
                                    </p:anim>
                                  </p:childTnLst>
                                </p:cTn>
                              </p:par>
                              <p:par>
                                <p:cTn id="166" presetID="17" presetClass="entr" presetSubtype="2" fill="hold" nodeType="withEffect">
                                  <p:stCondLst>
                                    <p:cond delay="0"/>
                                  </p:stCondLst>
                                  <p:childTnLst>
                                    <p:set>
                                      <p:cBhvr>
                                        <p:cTn id="167" dur="1" fill="hold">
                                          <p:stCondLst>
                                            <p:cond delay="0"/>
                                          </p:stCondLst>
                                        </p:cTn>
                                        <p:tgtEl>
                                          <p:spTgt spid="81"/>
                                        </p:tgtEl>
                                        <p:attrNameLst>
                                          <p:attrName>style.visibility</p:attrName>
                                        </p:attrNameLst>
                                      </p:cBhvr>
                                      <p:to>
                                        <p:strVal val="visible"/>
                                      </p:to>
                                    </p:set>
                                    <p:anim calcmode="lin" valueType="num">
                                      <p:cBhvr>
                                        <p:cTn id="168" dur="500" fill="hold"/>
                                        <p:tgtEl>
                                          <p:spTgt spid="81"/>
                                        </p:tgtEl>
                                        <p:attrNameLst>
                                          <p:attrName>ppt_x</p:attrName>
                                        </p:attrNameLst>
                                      </p:cBhvr>
                                      <p:tavLst>
                                        <p:tav tm="0">
                                          <p:val>
                                            <p:strVal val="#ppt_x+#ppt_w/2"/>
                                          </p:val>
                                        </p:tav>
                                        <p:tav tm="100000">
                                          <p:val>
                                            <p:strVal val="#ppt_x"/>
                                          </p:val>
                                        </p:tav>
                                      </p:tavLst>
                                    </p:anim>
                                    <p:anim calcmode="lin" valueType="num">
                                      <p:cBhvr>
                                        <p:cTn id="169" dur="500" fill="hold"/>
                                        <p:tgtEl>
                                          <p:spTgt spid="81"/>
                                        </p:tgtEl>
                                        <p:attrNameLst>
                                          <p:attrName>ppt_y</p:attrName>
                                        </p:attrNameLst>
                                      </p:cBhvr>
                                      <p:tavLst>
                                        <p:tav tm="0">
                                          <p:val>
                                            <p:strVal val="#ppt_y"/>
                                          </p:val>
                                        </p:tav>
                                        <p:tav tm="100000">
                                          <p:val>
                                            <p:strVal val="#ppt_y"/>
                                          </p:val>
                                        </p:tav>
                                      </p:tavLst>
                                    </p:anim>
                                    <p:anim calcmode="lin" valueType="num">
                                      <p:cBhvr>
                                        <p:cTn id="170" dur="500" fill="hold"/>
                                        <p:tgtEl>
                                          <p:spTgt spid="81"/>
                                        </p:tgtEl>
                                        <p:attrNameLst>
                                          <p:attrName>ppt_w</p:attrName>
                                        </p:attrNameLst>
                                      </p:cBhvr>
                                      <p:tavLst>
                                        <p:tav tm="0">
                                          <p:val>
                                            <p:fltVal val="0"/>
                                          </p:val>
                                        </p:tav>
                                        <p:tav tm="100000">
                                          <p:val>
                                            <p:strVal val="#ppt_w"/>
                                          </p:val>
                                        </p:tav>
                                      </p:tavLst>
                                    </p:anim>
                                    <p:anim calcmode="lin" valueType="num">
                                      <p:cBhvr>
                                        <p:cTn id="171" dur="500" fill="hold"/>
                                        <p:tgtEl>
                                          <p:spTgt spid="81"/>
                                        </p:tgtEl>
                                        <p:attrNameLst>
                                          <p:attrName>ppt_h</p:attrName>
                                        </p:attrNameLst>
                                      </p:cBhvr>
                                      <p:tavLst>
                                        <p:tav tm="0">
                                          <p:val>
                                            <p:strVal val="#ppt_h"/>
                                          </p:val>
                                        </p:tav>
                                        <p:tav tm="100000">
                                          <p:val>
                                            <p:strVal val="#ppt_h"/>
                                          </p:val>
                                        </p:tav>
                                      </p:tavLst>
                                    </p:anim>
                                  </p:childTnLst>
                                </p:cTn>
                              </p:par>
                              <p:par>
                                <p:cTn id="172" presetID="17" presetClass="entr" presetSubtype="8" fill="hold" nodeType="withEffect">
                                  <p:stCondLst>
                                    <p:cond delay="0"/>
                                  </p:stCondLst>
                                  <p:childTnLst>
                                    <p:set>
                                      <p:cBhvr>
                                        <p:cTn id="173" dur="1" fill="hold">
                                          <p:stCondLst>
                                            <p:cond delay="0"/>
                                          </p:stCondLst>
                                        </p:cTn>
                                        <p:tgtEl>
                                          <p:spTgt spid="84"/>
                                        </p:tgtEl>
                                        <p:attrNameLst>
                                          <p:attrName>style.visibility</p:attrName>
                                        </p:attrNameLst>
                                      </p:cBhvr>
                                      <p:to>
                                        <p:strVal val="visible"/>
                                      </p:to>
                                    </p:set>
                                    <p:anim calcmode="lin" valueType="num">
                                      <p:cBhvr>
                                        <p:cTn id="174" dur="500" fill="hold"/>
                                        <p:tgtEl>
                                          <p:spTgt spid="84"/>
                                        </p:tgtEl>
                                        <p:attrNameLst>
                                          <p:attrName>ppt_x</p:attrName>
                                        </p:attrNameLst>
                                      </p:cBhvr>
                                      <p:tavLst>
                                        <p:tav tm="0">
                                          <p:val>
                                            <p:strVal val="#ppt_x-#ppt_w/2"/>
                                          </p:val>
                                        </p:tav>
                                        <p:tav tm="100000">
                                          <p:val>
                                            <p:strVal val="#ppt_x"/>
                                          </p:val>
                                        </p:tav>
                                      </p:tavLst>
                                    </p:anim>
                                    <p:anim calcmode="lin" valueType="num">
                                      <p:cBhvr>
                                        <p:cTn id="175" dur="500" fill="hold"/>
                                        <p:tgtEl>
                                          <p:spTgt spid="84"/>
                                        </p:tgtEl>
                                        <p:attrNameLst>
                                          <p:attrName>ppt_y</p:attrName>
                                        </p:attrNameLst>
                                      </p:cBhvr>
                                      <p:tavLst>
                                        <p:tav tm="0">
                                          <p:val>
                                            <p:strVal val="#ppt_y"/>
                                          </p:val>
                                        </p:tav>
                                        <p:tav tm="100000">
                                          <p:val>
                                            <p:strVal val="#ppt_y"/>
                                          </p:val>
                                        </p:tav>
                                      </p:tavLst>
                                    </p:anim>
                                    <p:anim calcmode="lin" valueType="num">
                                      <p:cBhvr>
                                        <p:cTn id="176" dur="500" fill="hold"/>
                                        <p:tgtEl>
                                          <p:spTgt spid="84"/>
                                        </p:tgtEl>
                                        <p:attrNameLst>
                                          <p:attrName>ppt_w</p:attrName>
                                        </p:attrNameLst>
                                      </p:cBhvr>
                                      <p:tavLst>
                                        <p:tav tm="0">
                                          <p:val>
                                            <p:fltVal val="0"/>
                                          </p:val>
                                        </p:tav>
                                        <p:tav tm="100000">
                                          <p:val>
                                            <p:strVal val="#ppt_w"/>
                                          </p:val>
                                        </p:tav>
                                      </p:tavLst>
                                    </p:anim>
                                    <p:anim calcmode="lin" valueType="num">
                                      <p:cBhvr>
                                        <p:cTn id="177" dur="500" fill="hold"/>
                                        <p:tgtEl>
                                          <p:spTgt spid="84"/>
                                        </p:tgtEl>
                                        <p:attrNameLst>
                                          <p:attrName>ppt_h</p:attrName>
                                        </p:attrNameLst>
                                      </p:cBhvr>
                                      <p:tavLst>
                                        <p:tav tm="0">
                                          <p:val>
                                            <p:strVal val="#ppt_h"/>
                                          </p:val>
                                        </p:tav>
                                        <p:tav tm="100000">
                                          <p:val>
                                            <p:strVal val="#ppt_h"/>
                                          </p:val>
                                        </p:tav>
                                      </p:tavLst>
                                    </p:anim>
                                  </p:childTnLst>
                                </p:cTn>
                              </p:par>
                              <p:par>
                                <p:cTn id="178" presetID="17" presetClass="entr" presetSubtype="2" fill="hold" nodeType="withEffect">
                                  <p:stCondLst>
                                    <p:cond delay="0"/>
                                  </p:stCondLst>
                                  <p:childTnLst>
                                    <p:set>
                                      <p:cBhvr>
                                        <p:cTn id="179" dur="1" fill="hold">
                                          <p:stCondLst>
                                            <p:cond delay="0"/>
                                          </p:stCondLst>
                                        </p:cTn>
                                        <p:tgtEl>
                                          <p:spTgt spid="86"/>
                                        </p:tgtEl>
                                        <p:attrNameLst>
                                          <p:attrName>style.visibility</p:attrName>
                                        </p:attrNameLst>
                                      </p:cBhvr>
                                      <p:to>
                                        <p:strVal val="visible"/>
                                      </p:to>
                                    </p:set>
                                    <p:anim calcmode="lin" valueType="num">
                                      <p:cBhvr>
                                        <p:cTn id="180" dur="500" fill="hold"/>
                                        <p:tgtEl>
                                          <p:spTgt spid="86"/>
                                        </p:tgtEl>
                                        <p:attrNameLst>
                                          <p:attrName>ppt_x</p:attrName>
                                        </p:attrNameLst>
                                      </p:cBhvr>
                                      <p:tavLst>
                                        <p:tav tm="0">
                                          <p:val>
                                            <p:strVal val="#ppt_x+#ppt_w/2"/>
                                          </p:val>
                                        </p:tav>
                                        <p:tav tm="100000">
                                          <p:val>
                                            <p:strVal val="#ppt_x"/>
                                          </p:val>
                                        </p:tav>
                                      </p:tavLst>
                                    </p:anim>
                                    <p:anim calcmode="lin" valueType="num">
                                      <p:cBhvr>
                                        <p:cTn id="181" dur="500" fill="hold"/>
                                        <p:tgtEl>
                                          <p:spTgt spid="86"/>
                                        </p:tgtEl>
                                        <p:attrNameLst>
                                          <p:attrName>ppt_y</p:attrName>
                                        </p:attrNameLst>
                                      </p:cBhvr>
                                      <p:tavLst>
                                        <p:tav tm="0">
                                          <p:val>
                                            <p:strVal val="#ppt_y"/>
                                          </p:val>
                                        </p:tav>
                                        <p:tav tm="100000">
                                          <p:val>
                                            <p:strVal val="#ppt_y"/>
                                          </p:val>
                                        </p:tav>
                                      </p:tavLst>
                                    </p:anim>
                                    <p:anim calcmode="lin" valueType="num">
                                      <p:cBhvr>
                                        <p:cTn id="182" dur="500" fill="hold"/>
                                        <p:tgtEl>
                                          <p:spTgt spid="86"/>
                                        </p:tgtEl>
                                        <p:attrNameLst>
                                          <p:attrName>ppt_w</p:attrName>
                                        </p:attrNameLst>
                                      </p:cBhvr>
                                      <p:tavLst>
                                        <p:tav tm="0">
                                          <p:val>
                                            <p:fltVal val="0"/>
                                          </p:val>
                                        </p:tav>
                                        <p:tav tm="100000">
                                          <p:val>
                                            <p:strVal val="#ppt_w"/>
                                          </p:val>
                                        </p:tav>
                                      </p:tavLst>
                                    </p:anim>
                                    <p:anim calcmode="lin" valueType="num">
                                      <p:cBhvr>
                                        <p:cTn id="183" dur="500" fill="hold"/>
                                        <p:tgtEl>
                                          <p:spTgt spid="86"/>
                                        </p:tgtEl>
                                        <p:attrNameLst>
                                          <p:attrName>ppt_h</p:attrName>
                                        </p:attrNameLst>
                                      </p:cBhvr>
                                      <p:tavLst>
                                        <p:tav tm="0">
                                          <p:val>
                                            <p:strVal val="#ppt_h"/>
                                          </p:val>
                                        </p:tav>
                                        <p:tav tm="100000">
                                          <p:val>
                                            <p:strVal val="#ppt_h"/>
                                          </p:val>
                                        </p:tav>
                                      </p:tavLst>
                                    </p:anim>
                                  </p:childTnLst>
                                </p:cTn>
                              </p:par>
                              <p:par>
                                <p:cTn id="184" presetID="17" presetClass="entr" presetSubtype="2" fill="hold" nodeType="withEffect">
                                  <p:stCondLst>
                                    <p:cond delay="0"/>
                                  </p:stCondLst>
                                  <p:childTnLst>
                                    <p:set>
                                      <p:cBhvr>
                                        <p:cTn id="185" dur="1" fill="hold">
                                          <p:stCondLst>
                                            <p:cond delay="0"/>
                                          </p:stCondLst>
                                        </p:cTn>
                                        <p:tgtEl>
                                          <p:spTgt spid="88"/>
                                        </p:tgtEl>
                                        <p:attrNameLst>
                                          <p:attrName>style.visibility</p:attrName>
                                        </p:attrNameLst>
                                      </p:cBhvr>
                                      <p:to>
                                        <p:strVal val="visible"/>
                                      </p:to>
                                    </p:set>
                                    <p:anim calcmode="lin" valueType="num">
                                      <p:cBhvr>
                                        <p:cTn id="186" dur="500" fill="hold"/>
                                        <p:tgtEl>
                                          <p:spTgt spid="88"/>
                                        </p:tgtEl>
                                        <p:attrNameLst>
                                          <p:attrName>ppt_x</p:attrName>
                                        </p:attrNameLst>
                                      </p:cBhvr>
                                      <p:tavLst>
                                        <p:tav tm="0">
                                          <p:val>
                                            <p:strVal val="#ppt_x+#ppt_w/2"/>
                                          </p:val>
                                        </p:tav>
                                        <p:tav tm="100000">
                                          <p:val>
                                            <p:strVal val="#ppt_x"/>
                                          </p:val>
                                        </p:tav>
                                      </p:tavLst>
                                    </p:anim>
                                    <p:anim calcmode="lin" valueType="num">
                                      <p:cBhvr>
                                        <p:cTn id="187" dur="500" fill="hold"/>
                                        <p:tgtEl>
                                          <p:spTgt spid="88"/>
                                        </p:tgtEl>
                                        <p:attrNameLst>
                                          <p:attrName>ppt_y</p:attrName>
                                        </p:attrNameLst>
                                      </p:cBhvr>
                                      <p:tavLst>
                                        <p:tav tm="0">
                                          <p:val>
                                            <p:strVal val="#ppt_y"/>
                                          </p:val>
                                        </p:tav>
                                        <p:tav tm="100000">
                                          <p:val>
                                            <p:strVal val="#ppt_y"/>
                                          </p:val>
                                        </p:tav>
                                      </p:tavLst>
                                    </p:anim>
                                    <p:anim calcmode="lin" valueType="num">
                                      <p:cBhvr>
                                        <p:cTn id="188" dur="500" fill="hold"/>
                                        <p:tgtEl>
                                          <p:spTgt spid="88"/>
                                        </p:tgtEl>
                                        <p:attrNameLst>
                                          <p:attrName>ppt_w</p:attrName>
                                        </p:attrNameLst>
                                      </p:cBhvr>
                                      <p:tavLst>
                                        <p:tav tm="0">
                                          <p:val>
                                            <p:fltVal val="0"/>
                                          </p:val>
                                        </p:tav>
                                        <p:tav tm="100000">
                                          <p:val>
                                            <p:strVal val="#ppt_w"/>
                                          </p:val>
                                        </p:tav>
                                      </p:tavLst>
                                    </p:anim>
                                    <p:anim calcmode="lin" valueType="num">
                                      <p:cBhvr>
                                        <p:cTn id="189" dur="500" fill="hold"/>
                                        <p:tgtEl>
                                          <p:spTgt spid="88"/>
                                        </p:tgtEl>
                                        <p:attrNameLst>
                                          <p:attrName>ppt_h</p:attrName>
                                        </p:attrNameLst>
                                      </p:cBhvr>
                                      <p:tavLst>
                                        <p:tav tm="0">
                                          <p:val>
                                            <p:strVal val="#ppt_h"/>
                                          </p:val>
                                        </p:tav>
                                        <p:tav tm="100000">
                                          <p:val>
                                            <p:strVal val="#ppt_h"/>
                                          </p:val>
                                        </p:tav>
                                      </p:tavLst>
                                    </p:anim>
                                  </p:childTnLst>
                                </p:cTn>
                              </p:par>
                              <p:par>
                                <p:cTn id="190" presetID="17" presetClass="entr" presetSubtype="8" fill="hold" nodeType="withEffect">
                                  <p:stCondLst>
                                    <p:cond delay="0"/>
                                  </p:stCondLst>
                                  <p:childTnLst>
                                    <p:set>
                                      <p:cBhvr>
                                        <p:cTn id="191" dur="1" fill="hold">
                                          <p:stCondLst>
                                            <p:cond delay="0"/>
                                          </p:stCondLst>
                                        </p:cTn>
                                        <p:tgtEl>
                                          <p:spTgt spid="90"/>
                                        </p:tgtEl>
                                        <p:attrNameLst>
                                          <p:attrName>style.visibility</p:attrName>
                                        </p:attrNameLst>
                                      </p:cBhvr>
                                      <p:to>
                                        <p:strVal val="visible"/>
                                      </p:to>
                                    </p:set>
                                    <p:anim calcmode="lin" valueType="num">
                                      <p:cBhvr>
                                        <p:cTn id="192" dur="500" fill="hold"/>
                                        <p:tgtEl>
                                          <p:spTgt spid="90"/>
                                        </p:tgtEl>
                                        <p:attrNameLst>
                                          <p:attrName>ppt_x</p:attrName>
                                        </p:attrNameLst>
                                      </p:cBhvr>
                                      <p:tavLst>
                                        <p:tav tm="0">
                                          <p:val>
                                            <p:strVal val="#ppt_x-#ppt_w/2"/>
                                          </p:val>
                                        </p:tav>
                                        <p:tav tm="100000">
                                          <p:val>
                                            <p:strVal val="#ppt_x"/>
                                          </p:val>
                                        </p:tav>
                                      </p:tavLst>
                                    </p:anim>
                                    <p:anim calcmode="lin" valueType="num">
                                      <p:cBhvr>
                                        <p:cTn id="193" dur="500" fill="hold"/>
                                        <p:tgtEl>
                                          <p:spTgt spid="90"/>
                                        </p:tgtEl>
                                        <p:attrNameLst>
                                          <p:attrName>ppt_y</p:attrName>
                                        </p:attrNameLst>
                                      </p:cBhvr>
                                      <p:tavLst>
                                        <p:tav tm="0">
                                          <p:val>
                                            <p:strVal val="#ppt_y"/>
                                          </p:val>
                                        </p:tav>
                                        <p:tav tm="100000">
                                          <p:val>
                                            <p:strVal val="#ppt_y"/>
                                          </p:val>
                                        </p:tav>
                                      </p:tavLst>
                                    </p:anim>
                                    <p:anim calcmode="lin" valueType="num">
                                      <p:cBhvr>
                                        <p:cTn id="194" dur="500" fill="hold"/>
                                        <p:tgtEl>
                                          <p:spTgt spid="90"/>
                                        </p:tgtEl>
                                        <p:attrNameLst>
                                          <p:attrName>ppt_w</p:attrName>
                                        </p:attrNameLst>
                                      </p:cBhvr>
                                      <p:tavLst>
                                        <p:tav tm="0">
                                          <p:val>
                                            <p:fltVal val="0"/>
                                          </p:val>
                                        </p:tav>
                                        <p:tav tm="100000">
                                          <p:val>
                                            <p:strVal val="#ppt_w"/>
                                          </p:val>
                                        </p:tav>
                                      </p:tavLst>
                                    </p:anim>
                                    <p:anim calcmode="lin" valueType="num">
                                      <p:cBhvr>
                                        <p:cTn id="195" dur="500" fill="hold"/>
                                        <p:tgtEl>
                                          <p:spTgt spid="90"/>
                                        </p:tgtEl>
                                        <p:attrNameLst>
                                          <p:attrName>ppt_h</p:attrName>
                                        </p:attrNameLst>
                                      </p:cBhvr>
                                      <p:tavLst>
                                        <p:tav tm="0">
                                          <p:val>
                                            <p:strVal val="#ppt_h"/>
                                          </p:val>
                                        </p:tav>
                                        <p:tav tm="100000">
                                          <p:val>
                                            <p:strVal val="#ppt_h"/>
                                          </p:val>
                                        </p:tav>
                                      </p:tavLst>
                                    </p:anim>
                                  </p:childTnLst>
                                </p:cTn>
                              </p:par>
                              <p:par>
                                <p:cTn id="196" presetID="17" presetClass="entr" presetSubtype="2" fill="hold" nodeType="withEffect">
                                  <p:stCondLst>
                                    <p:cond delay="0"/>
                                  </p:stCondLst>
                                  <p:childTnLst>
                                    <p:set>
                                      <p:cBhvr>
                                        <p:cTn id="197" dur="1" fill="hold">
                                          <p:stCondLst>
                                            <p:cond delay="0"/>
                                          </p:stCondLst>
                                        </p:cTn>
                                        <p:tgtEl>
                                          <p:spTgt spid="93"/>
                                        </p:tgtEl>
                                        <p:attrNameLst>
                                          <p:attrName>style.visibility</p:attrName>
                                        </p:attrNameLst>
                                      </p:cBhvr>
                                      <p:to>
                                        <p:strVal val="visible"/>
                                      </p:to>
                                    </p:set>
                                    <p:anim calcmode="lin" valueType="num">
                                      <p:cBhvr>
                                        <p:cTn id="198" dur="500" fill="hold"/>
                                        <p:tgtEl>
                                          <p:spTgt spid="93"/>
                                        </p:tgtEl>
                                        <p:attrNameLst>
                                          <p:attrName>ppt_x</p:attrName>
                                        </p:attrNameLst>
                                      </p:cBhvr>
                                      <p:tavLst>
                                        <p:tav tm="0">
                                          <p:val>
                                            <p:strVal val="#ppt_x+#ppt_w/2"/>
                                          </p:val>
                                        </p:tav>
                                        <p:tav tm="100000">
                                          <p:val>
                                            <p:strVal val="#ppt_x"/>
                                          </p:val>
                                        </p:tav>
                                      </p:tavLst>
                                    </p:anim>
                                    <p:anim calcmode="lin" valueType="num">
                                      <p:cBhvr>
                                        <p:cTn id="199" dur="500" fill="hold"/>
                                        <p:tgtEl>
                                          <p:spTgt spid="93"/>
                                        </p:tgtEl>
                                        <p:attrNameLst>
                                          <p:attrName>ppt_y</p:attrName>
                                        </p:attrNameLst>
                                      </p:cBhvr>
                                      <p:tavLst>
                                        <p:tav tm="0">
                                          <p:val>
                                            <p:strVal val="#ppt_y"/>
                                          </p:val>
                                        </p:tav>
                                        <p:tav tm="100000">
                                          <p:val>
                                            <p:strVal val="#ppt_y"/>
                                          </p:val>
                                        </p:tav>
                                      </p:tavLst>
                                    </p:anim>
                                    <p:anim calcmode="lin" valueType="num">
                                      <p:cBhvr>
                                        <p:cTn id="200" dur="500" fill="hold"/>
                                        <p:tgtEl>
                                          <p:spTgt spid="93"/>
                                        </p:tgtEl>
                                        <p:attrNameLst>
                                          <p:attrName>ppt_w</p:attrName>
                                        </p:attrNameLst>
                                      </p:cBhvr>
                                      <p:tavLst>
                                        <p:tav tm="0">
                                          <p:val>
                                            <p:fltVal val="0"/>
                                          </p:val>
                                        </p:tav>
                                        <p:tav tm="100000">
                                          <p:val>
                                            <p:strVal val="#ppt_w"/>
                                          </p:val>
                                        </p:tav>
                                      </p:tavLst>
                                    </p:anim>
                                    <p:anim calcmode="lin" valueType="num">
                                      <p:cBhvr>
                                        <p:cTn id="201" dur="500" fill="hold"/>
                                        <p:tgtEl>
                                          <p:spTgt spid="93"/>
                                        </p:tgtEl>
                                        <p:attrNameLst>
                                          <p:attrName>ppt_h</p:attrName>
                                        </p:attrNameLst>
                                      </p:cBhvr>
                                      <p:tavLst>
                                        <p:tav tm="0">
                                          <p:val>
                                            <p:strVal val="#ppt_h"/>
                                          </p:val>
                                        </p:tav>
                                        <p:tav tm="100000">
                                          <p:val>
                                            <p:strVal val="#ppt_h"/>
                                          </p:val>
                                        </p:tav>
                                      </p:tavLst>
                                    </p:anim>
                                  </p:childTnLst>
                                </p:cTn>
                              </p:par>
                              <p:par>
                                <p:cTn id="202" presetID="17" presetClass="entr" presetSubtype="2" fill="hold" nodeType="withEffect">
                                  <p:stCondLst>
                                    <p:cond delay="0"/>
                                  </p:stCondLst>
                                  <p:childTnLst>
                                    <p:set>
                                      <p:cBhvr>
                                        <p:cTn id="203" dur="1" fill="hold">
                                          <p:stCondLst>
                                            <p:cond delay="0"/>
                                          </p:stCondLst>
                                        </p:cTn>
                                        <p:tgtEl>
                                          <p:spTgt spid="95"/>
                                        </p:tgtEl>
                                        <p:attrNameLst>
                                          <p:attrName>style.visibility</p:attrName>
                                        </p:attrNameLst>
                                      </p:cBhvr>
                                      <p:to>
                                        <p:strVal val="visible"/>
                                      </p:to>
                                    </p:set>
                                    <p:anim calcmode="lin" valueType="num">
                                      <p:cBhvr>
                                        <p:cTn id="204" dur="500" fill="hold"/>
                                        <p:tgtEl>
                                          <p:spTgt spid="95"/>
                                        </p:tgtEl>
                                        <p:attrNameLst>
                                          <p:attrName>ppt_x</p:attrName>
                                        </p:attrNameLst>
                                      </p:cBhvr>
                                      <p:tavLst>
                                        <p:tav tm="0">
                                          <p:val>
                                            <p:strVal val="#ppt_x+#ppt_w/2"/>
                                          </p:val>
                                        </p:tav>
                                        <p:tav tm="100000">
                                          <p:val>
                                            <p:strVal val="#ppt_x"/>
                                          </p:val>
                                        </p:tav>
                                      </p:tavLst>
                                    </p:anim>
                                    <p:anim calcmode="lin" valueType="num">
                                      <p:cBhvr>
                                        <p:cTn id="205" dur="500" fill="hold"/>
                                        <p:tgtEl>
                                          <p:spTgt spid="95"/>
                                        </p:tgtEl>
                                        <p:attrNameLst>
                                          <p:attrName>ppt_y</p:attrName>
                                        </p:attrNameLst>
                                      </p:cBhvr>
                                      <p:tavLst>
                                        <p:tav tm="0">
                                          <p:val>
                                            <p:strVal val="#ppt_y"/>
                                          </p:val>
                                        </p:tav>
                                        <p:tav tm="100000">
                                          <p:val>
                                            <p:strVal val="#ppt_y"/>
                                          </p:val>
                                        </p:tav>
                                      </p:tavLst>
                                    </p:anim>
                                    <p:anim calcmode="lin" valueType="num">
                                      <p:cBhvr>
                                        <p:cTn id="206" dur="500" fill="hold"/>
                                        <p:tgtEl>
                                          <p:spTgt spid="95"/>
                                        </p:tgtEl>
                                        <p:attrNameLst>
                                          <p:attrName>ppt_w</p:attrName>
                                        </p:attrNameLst>
                                      </p:cBhvr>
                                      <p:tavLst>
                                        <p:tav tm="0">
                                          <p:val>
                                            <p:fltVal val="0"/>
                                          </p:val>
                                        </p:tav>
                                        <p:tav tm="100000">
                                          <p:val>
                                            <p:strVal val="#ppt_w"/>
                                          </p:val>
                                        </p:tav>
                                      </p:tavLst>
                                    </p:anim>
                                    <p:anim calcmode="lin" valueType="num">
                                      <p:cBhvr>
                                        <p:cTn id="207" dur="500" fill="hold"/>
                                        <p:tgtEl>
                                          <p:spTgt spid="95"/>
                                        </p:tgtEl>
                                        <p:attrNameLst>
                                          <p:attrName>ppt_h</p:attrName>
                                        </p:attrNameLst>
                                      </p:cBhvr>
                                      <p:tavLst>
                                        <p:tav tm="0">
                                          <p:val>
                                            <p:strVal val="#ppt_h"/>
                                          </p:val>
                                        </p:tav>
                                        <p:tav tm="100000">
                                          <p:val>
                                            <p:strVal val="#ppt_h"/>
                                          </p:val>
                                        </p:tav>
                                      </p:tavLst>
                                    </p:anim>
                                  </p:childTnLst>
                                </p:cTn>
                              </p:par>
                              <p:par>
                                <p:cTn id="208" presetID="17" presetClass="entr" presetSubtype="2" fill="hold" nodeType="withEffect">
                                  <p:stCondLst>
                                    <p:cond delay="0"/>
                                  </p:stCondLst>
                                  <p:childTnLst>
                                    <p:set>
                                      <p:cBhvr>
                                        <p:cTn id="209" dur="1" fill="hold">
                                          <p:stCondLst>
                                            <p:cond delay="0"/>
                                          </p:stCondLst>
                                        </p:cTn>
                                        <p:tgtEl>
                                          <p:spTgt spid="97"/>
                                        </p:tgtEl>
                                        <p:attrNameLst>
                                          <p:attrName>style.visibility</p:attrName>
                                        </p:attrNameLst>
                                      </p:cBhvr>
                                      <p:to>
                                        <p:strVal val="visible"/>
                                      </p:to>
                                    </p:set>
                                    <p:anim calcmode="lin" valueType="num">
                                      <p:cBhvr>
                                        <p:cTn id="210" dur="500" fill="hold"/>
                                        <p:tgtEl>
                                          <p:spTgt spid="97"/>
                                        </p:tgtEl>
                                        <p:attrNameLst>
                                          <p:attrName>ppt_x</p:attrName>
                                        </p:attrNameLst>
                                      </p:cBhvr>
                                      <p:tavLst>
                                        <p:tav tm="0">
                                          <p:val>
                                            <p:strVal val="#ppt_x+#ppt_w/2"/>
                                          </p:val>
                                        </p:tav>
                                        <p:tav tm="100000">
                                          <p:val>
                                            <p:strVal val="#ppt_x"/>
                                          </p:val>
                                        </p:tav>
                                      </p:tavLst>
                                    </p:anim>
                                    <p:anim calcmode="lin" valueType="num">
                                      <p:cBhvr>
                                        <p:cTn id="211" dur="500" fill="hold"/>
                                        <p:tgtEl>
                                          <p:spTgt spid="97"/>
                                        </p:tgtEl>
                                        <p:attrNameLst>
                                          <p:attrName>ppt_y</p:attrName>
                                        </p:attrNameLst>
                                      </p:cBhvr>
                                      <p:tavLst>
                                        <p:tav tm="0">
                                          <p:val>
                                            <p:strVal val="#ppt_y"/>
                                          </p:val>
                                        </p:tav>
                                        <p:tav tm="100000">
                                          <p:val>
                                            <p:strVal val="#ppt_y"/>
                                          </p:val>
                                        </p:tav>
                                      </p:tavLst>
                                    </p:anim>
                                    <p:anim calcmode="lin" valueType="num">
                                      <p:cBhvr>
                                        <p:cTn id="212" dur="500" fill="hold"/>
                                        <p:tgtEl>
                                          <p:spTgt spid="97"/>
                                        </p:tgtEl>
                                        <p:attrNameLst>
                                          <p:attrName>ppt_w</p:attrName>
                                        </p:attrNameLst>
                                      </p:cBhvr>
                                      <p:tavLst>
                                        <p:tav tm="0">
                                          <p:val>
                                            <p:fltVal val="0"/>
                                          </p:val>
                                        </p:tav>
                                        <p:tav tm="100000">
                                          <p:val>
                                            <p:strVal val="#ppt_w"/>
                                          </p:val>
                                        </p:tav>
                                      </p:tavLst>
                                    </p:anim>
                                    <p:anim calcmode="lin" valueType="num">
                                      <p:cBhvr>
                                        <p:cTn id="213" dur="500" fill="hold"/>
                                        <p:tgtEl>
                                          <p:spTgt spid="97"/>
                                        </p:tgtEl>
                                        <p:attrNameLst>
                                          <p:attrName>ppt_h</p:attrName>
                                        </p:attrNameLst>
                                      </p:cBhvr>
                                      <p:tavLst>
                                        <p:tav tm="0">
                                          <p:val>
                                            <p:strVal val="#ppt_h"/>
                                          </p:val>
                                        </p:tav>
                                        <p:tav tm="100000">
                                          <p:val>
                                            <p:strVal val="#ppt_h"/>
                                          </p:val>
                                        </p:tav>
                                      </p:tavLst>
                                    </p:anim>
                                  </p:childTnLst>
                                </p:cTn>
                              </p:par>
                              <p:par>
                                <p:cTn id="214" presetID="10" presetClass="entr" presetSubtype="0" fill="hold" nodeType="withEffect">
                                  <p:stCondLst>
                                    <p:cond delay="0"/>
                                  </p:stCondLst>
                                  <p:childTnLst>
                                    <p:set>
                                      <p:cBhvr>
                                        <p:cTn id="215" dur="1" fill="hold">
                                          <p:stCondLst>
                                            <p:cond delay="0"/>
                                          </p:stCondLst>
                                        </p:cTn>
                                        <p:tgtEl>
                                          <p:spTgt spid="34"/>
                                        </p:tgtEl>
                                        <p:attrNameLst>
                                          <p:attrName>style.visibility</p:attrName>
                                        </p:attrNameLst>
                                      </p:cBhvr>
                                      <p:to>
                                        <p:strVal val="visible"/>
                                      </p:to>
                                    </p:set>
                                    <p:animEffect transition="in" filter="fade">
                                      <p:cBhvr>
                                        <p:cTn id="216" dur="1000"/>
                                        <p:tgtEl>
                                          <p:spTgt spid="34"/>
                                        </p:tgtEl>
                                      </p:cBhvr>
                                    </p:animEffect>
                                  </p:childTnLst>
                                </p:cTn>
                              </p:par>
                              <p:par>
                                <p:cTn id="217" presetID="10" presetClass="entr" presetSubtype="0" fill="hold" nodeType="withEffect">
                                  <p:stCondLst>
                                    <p:cond delay="0"/>
                                  </p:stCondLst>
                                  <p:childTnLst>
                                    <p:set>
                                      <p:cBhvr>
                                        <p:cTn id="218" dur="1" fill="hold">
                                          <p:stCondLst>
                                            <p:cond delay="0"/>
                                          </p:stCondLst>
                                        </p:cTn>
                                        <p:tgtEl>
                                          <p:spTgt spid="35"/>
                                        </p:tgtEl>
                                        <p:attrNameLst>
                                          <p:attrName>style.visibility</p:attrName>
                                        </p:attrNameLst>
                                      </p:cBhvr>
                                      <p:to>
                                        <p:strVal val="visible"/>
                                      </p:to>
                                    </p:set>
                                    <p:animEffect transition="in" filter="fade">
                                      <p:cBhvr>
                                        <p:cTn id="219" dur="1000"/>
                                        <p:tgtEl>
                                          <p:spTgt spid="35"/>
                                        </p:tgtEl>
                                      </p:cBhvr>
                                    </p:animEffect>
                                  </p:childTnLst>
                                </p:cTn>
                              </p:par>
                              <p:par>
                                <p:cTn id="220" presetID="10" presetClass="entr" presetSubtype="0" fill="hold" nodeType="withEffect">
                                  <p:stCondLst>
                                    <p:cond delay="0"/>
                                  </p:stCondLst>
                                  <p:childTnLst>
                                    <p:set>
                                      <p:cBhvr>
                                        <p:cTn id="221" dur="1" fill="hold">
                                          <p:stCondLst>
                                            <p:cond delay="0"/>
                                          </p:stCondLst>
                                        </p:cTn>
                                        <p:tgtEl>
                                          <p:spTgt spid="36"/>
                                        </p:tgtEl>
                                        <p:attrNameLst>
                                          <p:attrName>style.visibility</p:attrName>
                                        </p:attrNameLst>
                                      </p:cBhvr>
                                      <p:to>
                                        <p:strVal val="visible"/>
                                      </p:to>
                                    </p:set>
                                    <p:animEffect transition="in" filter="fade">
                                      <p:cBhvr>
                                        <p:cTn id="222" dur="1000"/>
                                        <p:tgtEl>
                                          <p:spTgt spid="36"/>
                                        </p:tgtEl>
                                      </p:cBhvr>
                                    </p:animEffect>
                                  </p:childTnLst>
                                </p:cTn>
                              </p:par>
                            </p:childTnLst>
                          </p:cTn>
                        </p:par>
                        <p:par>
                          <p:cTn id="223" fill="hold">
                            <p:stCondLst>
                              <p:cond delay="8800"/>
                            </p:stCondLst>
                            <p:childTnLst>
                              <p:par>
                                <p:cTn id="224" presetID="10" presetClass="entr" presetSubtype="0" fill="hold" grpId="0" nodeType="afterEffect">
                                  <p:stCondLst>
                                    <p:cond delay="0"/>
                                  </p:stCondLst>
                                  <p:childTnLst>
                                    <p:set>
                                      <p:cBhvr>
                                        <p:cTn id="225" dur="1" fill="hold">
                                          <p:stCondLst>
                                            <p:cond delay="0"/>
                                          </p:stCondLst>
                                        </p:cTn>
                                        <p:tgtEl>
                                          <p:spTgt spid="113"/>
                                        </p:tgtEl>
                                        <p:attrNameLst>
                                          <p:attrName>style.visibility</p:attrName>
                                        </p:attrNameLst>
                                      </p:cBhvr>
                                      <p:to>
                                        <p:strVal val="visible"/>
                                      </p:to>
                                    </p:set>
                                    <p:animEffect transition="in" filter="fade">
                                      <p:cBhvr>
                                        <p:cTn id="226" dur="1000"/>
                                        <p:tgtEl>
                                          <p:spTgt spid="113"/>
                                        </p:tgtEl>
                                      </p:cBhvr>
                                    </p:animEffect>
                                  </p:childTnLst>
                                </p:cTn>
                              </p:par>
                              <p:par>
                                <p:cTn id="227" presetID="10" presetClass="entr" presetSubtype="0" fill="hold" grpId="0" nodeType="withEffect">
                                  <p:stCondLst>
                                    <p:cond delay="0"/>
                                  </p:stCondLst>
                                  <p:childTnLst>
                                    <p:set>
                                      <p:cBhvr>
                                        <p:cTn id="228" dur="1" fill="hold">
                                          <p:stCondLst>
                                            <p:cond delay="0"/>
                                          </p:stCondLst>
                                        </p:cTn>
                                        <p:tgtEl>
                                          <p:spTgt spid="117"/>
                                        </p:tgtEl>
                                        <p:attrNameLst>
                                          <p:attrName>style.visibility</p:attrName>
                                        </p:attrNameLst>
                                      </p:cBhvr>
                                      <p:to>
                                        <p:strVal val="visible"/>
                                      </p:to>
                                    </p:set>
                                    <p:animEffect transition="in" filter="fade">
                                      <p:cBhvr>
                                        <p:cTn id="229" dur="1000"/>
                                        <p:tgtEl>
                                          <p:spTgt spid="117"/>
                                        </p:tgtEl>
                                      </p:cBhvr>
                                    </p:animEffect>
                                  </p:childTnLst>
                                </p:cTn>
                              </p:par>
                              <p:par>
                                <p:cTn id="230" presetID="10" presetClass="entr" presetSubtype="0" fill="hold" grpId="0" nodeType="withEffect">
                                  <p:stCondLst>
                                    <p:cond delay="0"/>
                                  </p:stCondLst>
                                  <p:childTnLst>
                                    <p:set>
                                      <p:cBhvr>
                                        <p:cTn id="231" dur="1" fill="hold">
                                          <p:stCondLst>
                                            <p:cond delay="0"/>
                                          </p:stCondLst>
                                        </p:cTn>
                                        <p:tgtEl>
                                          <p:spTgt spid="119"/>
                                        </p:tgtEl>
                                        <p:attrNameLst>
                                          <p:attrName>style.visibility</p:attrName>
                                        </p:attrNameLst>
                                      </p:cBhvr>
                                      <p:to>
                                        <p:strVal val="visible"/>
                                      </p:to>
                                    </p:set>
                                    <p:animEffect transition="in" filter="fade">
                                      <p:cBhvr>
                                        <p:cTn id="232" dur="1000"/>
                                        <p:tgtEl>
                                          <p:spTgt spid="119"/>
                                        </p:tgtEl>
                                      </p:cBhvr>
                                    </p:animEffect>
                                  </p:childTnLst>
                                </p:cTn>
                              </p:par>
                            </p:childTnLst>
                          </p:cTn>
                        </p:par>
                        <p:par>
                          <p:cTn id="233" fill="hold">
                            <p:stCondLst>
                              <p:cond delay="9800"/>
                            </p:stCondLst>
                            <p:childTnLst>
                              <p:par>
                                <p:cTn id="234" presetID="10" presetClass="entr" presetSubtype="0" fill="hold" nodeType="afterEffect">
                                  <p:stCondLst>
                                    <p:cond delay="0"/>
                                  </p:stCondLst>
                                  <p:childTnLst>
                                    <p:set>
                                      <p:cBhvr>
                                        <p:cTn id="235" dur="1" fill="hold">
                                          <p:stCondLst>
                                            <p:cond delay="0"/>
                                          </p:stCondLst>
                                        </p:cTn>
                                        <p:tgtEl>
                                          <p:spTgt spid="12"/>
                                        </p:tgtEl>
                                        <p:attrNameLst>
                                          <p:attrName>style.visibility</p:attrName>
                                        </p:attrNameLst>
                                      </p:cBhvr>
                                      <p:to>
                                        <p:strVal val="visible"/>
                                      </p:to>
                                    </p:set>
                                    <p:animEffect transition="in" filter="fade">
                                      <p:cBhvr>
                                        <p:cTn id="236" dur="1000"/>
                                        <p:tgtEl>
                                          <p:spTgt spid="12"/>
                                        </p:tgtEl>
                                      </p:cBhvr>
                                    </p:animEffect>
                                  </p:childTnLst>
                                </p:cTn>
                              </p:par>
                              <p:par>
                                <p:cTn id="237" presetID="10" presetClass="entr" presetSubtype="0" fill="hold" nodeType="withEffect">
                                  <p:stCondLst>
                                    <p:cond delay="0"/>
                                  </p:stCondLst>
                                  <p:childTnLst>
                                    <p:set>
                                      <p:cBhvr>
                                        <p:cTn id="238" dur="1" fill="hold">
                                          <p:stCondLst>
                                            <p:cond delay="0"/>
                                          </p:stCondLst>
                                        </p:cTn>
                                        <p:tgtEl>
                                          <p:spTgt spid="115"/>
                                        </p:tgtEl>
                                        <p:attrNameLst>
                                          <p:attrName>style.visibility</p:attrName>
                                        </p:attrNameLst>
                                      </p:cBhvr>
                                      <p:to>
                                        <p:strVal val="visible"/>
                                      </p:to>
                                    </p:set>
                                    <p:animEffect transition="in" filter="fade">
                                      <p:cBhvr>
                                        <p:cTn id="239" dur="1000"/>
                                        <p:tgtEl>
                                          <p:spTgt spid="115"/>
                                        </p:tgtEl>
                                      </p:cBhvr>
                                    </p:animEffect>
                                  </p:childTnLst>
                                </p:cTn>
                              </p:par>
                              <p:par>
                                <p:cTn id="240" presetID="10" presetClass="entr" presetSubtype="0" fill="hold" nodeType="withEffect">
                                  <p:stCondLst>
                                    <p:cond delay="0"/>
                                  </p:stCondLst>
                                  <p:childTnLst>
                                    <p:set>
                                      <p:cBhvr>
                                        <p:cTn id="241" dur="1" fill="hold">
                                          <p:stCondLst>
                                            <p:cond delay="0"/>
                                          </p:stCondLst>
                                        </p:cTn>
                                        <p:tgtEl>
                                          <p:spTgt spid="116"/>
                                        </p:tgtEl>
                                        <p:attrNameLst>
                                          <p:attrName>style.visibility</p:attrName>
                                        </p:attrNameLst>
                                      </p:cBhvr>
                                      <p:to>
                                        <p:strVal val="visible"/>
                                      </p:to>
                                    </p:set>
                                    <p:animEffect transition="in" filter="fade">
                                      <p:cBhvr>
                                        <p:cTn id="242" dur="1000"/>
                                        <p:tgtEl>
                                          <p:spTgt spid="116"/>
                                        </p:tgtEl>
                                      </p:cBhvr>
                                    </p:animEffect>
                                  </p:childTnLst>
                                </p:cTn>
                              </p:par>
                            </p:childTnLst>
                          </p:cTn>
                        </p:par>
                        <p:par>
                          <p:cTn id="243" fill="hold">
                            <p:stCondLst>
                              <p:cond delay="10800"/>
                            </p:stCondLst>
                            <p:childTnLst>
                              <p:par>
                                <p:cTn id="244" presetID="10" presetClass="entr" presetSubtype="0" fill="hold" grpId="0" nodeType="afterEffect">
                                  <p:stCondLst>
                                    <p:cond delay="0"/>
                                  </p:stCondLst>
                                  <p:childTnLst>
                                    <p:set>
                                      <p:cBhvr>
                                        <p:cTn id="245" dur="1" fill="hold">
                                          <p:stCondLst>
                                            <p:cond delay="0"/>
                                          </p:stCondLst>
                                        </p:cTn>
                                        <p:tgtEl>
                                          <p:spTgt spid="114"/>
                                        </p:tgtEl>
                                        <p:attrNameLst>
                                          <p:attrName>style.visibility</p:attrName>
                                        </p:attrNameLst>
                                      </p:cBhvr>
                                      <p:to>
                                        <p:strVal val="visible"/>
                                      </p:to>
                                    </p:set>
                                    <p:animEffect transition="in" filter="fade">
                                      <p:cBhvr>
                                        <p:cTn id="246" dur="1000"/>
                                        <p:tgtEl>
                                          <p:spTgt spid="114"/>
                                        </p:tgtEl>
                                      </p:cBhvr>
                                    </p:animEffect>
                                  </p:childTnLst>
                                </p:cTn>
                              </p:par>
                              <p:par>
                                <p:cTn id="247" presetID="10" presetClass="entr" presetSubtype="0" fill="hold" grpId="0" nodeType="withEffect">
                                  <p:stCondLst>
                                    <p:cond delay="0"/>
                                  </p:stCondLst>
                                  <p:childTnLst>
                                    <p:set>
                                      <p:cBhvr>
                                        <p:cTn id="248" dur="1" fill="hold">
                                          <p:stCondLst>
                                            <p:cond delay="0"/>
                                          </p:stCondLst>
                                        </p:cTn>
                                        <p:tgtEl>
                                          <p:spTgt spid="118"/>
                                        </p:tgtEl>
                                        <p:attrNameLst>
                                          <p:attrName>style.visibility</p:attrName>
                                        </p:attrNameLst>
                                      </p:cBhvr>
                                      <p:to>
                                        <p:strVal val="visible"/>
                                      </p:to>
                                    </p:set>
                                    <p:animEffect transition="in" filter="fade">
                                      <p:cBhvr>
                                        <p:cTn id="249" dur="1000"/>
                                        <p:tgtEl>
                                          <p:spTgt spid="118"/>
                                        </p:tgtEl>
                                      </p:cBhvr>
                                    </p:animEffect>
                                  </p:childTnLst>
                                </p:cTn>
                              </p:par>
                              <p:par>
                                <p:cTn id="250" presetID="10" presetClass="entr" presetSubtype="0" fill="hold" grpId="0" nodeType="withEffect">
                                  <p:stCondLst>
                                    <p:cond delay="0"/>
                                  </p:stCondLst>
                                  <p:childTnLst>
                                    <p:set>
                                      <p:cBhvr>
                                        <p:cTn id="251" dur="1" fill="hold">
                                          <p:stCondLst>
                                            <p:cond delay="0"/>
                                          </p:stCondLst>
                                        </p:cTn>
                                        <p:tgtEl>
                                          <p:spTgt spid="120"/>
                                        </p:tgtEl>
                                        <p:attrNameLst>
                                          <p:attrName>style.visibility</p:attrName>
                                        </p:attrNameLst>
                                      </p:cBhvr>
                                      <p:to>
                                        <p:strVal val="visible"/>
                                      </p:to>
                                    </p:set>
                                    <p:animEffect transition="in" filter="fade">
                                      <p:cBhvr>
                                        <p:cTn id="252" dur="1000"/>
                                        <p:tgtEl>
                                          <p:spTgt spid="120"/>
                                        </p:tgtEl>
                                      </p:cBhvr>
                                    </p:animEffect>
                                  </p:childTnLst>
                                </p:cTn>
                              </p:par>
                              <p:par>
                                <p:cTn id="253" presetID="10" presetClass="entr" presetSubtype="0" fill="hold" nodeType="withEffect">
                                  <p:stCondLst>
                                    <p:cond delay="0"/>
                                  </p:stCondLst>
                                  <p:childTnLst>
                                    <p:set>
                                      <p:cBhvr>
                                        <p:cTn id="254" dur="1" fill="hold">
                                          <p:stCondLst>
                                            <p:cond delay="0"/>
                                          </p:stCondLst>
                                        </p:cTn>
                                        <p:tgtEl>
                                          <p:spTgt spid="56"/>
                                        </p:tgtEl>
                                        <p:attrNameLst>
                                          <p:attrName>style.visibility</p:attrName>
                                        </p:attrNameLst>
                                      </p:cBhvr>
                                      <p:to>
                                        <p:strVal val="visible"/>
                                      </p:to>
                                    </p:set>
                                    <p:animEffect transition="in" filter="fade">
                                      <p:cBhvr>
                                        <p:cTn id="255" dur="1000"/>
                                        <p:tgtEl>
                                          <p:spTgt spid="56"/>
                                        </p:tgtEl>
                                      </p:cBhvr>
                                    </p:animEffect>
                                  </p:childTnLst>
                                </p:cTn>
                              </p:par>
                              <p:par>
                                <p:cTn id="256" presetID="10" presetClass="entr" presetSubtype="0" fill="hold" nodeType="withEffect">
                                  <p:stCondLst>
                                    <p:cond delay="0"/>
                                  </p:stCondLst>
                                  <p:childTnLst>
                                    <p:set>
                                      <p:cBhvr>
                                        <p:cTn id="257" dur="1" fill="hold">
                                          <p:stCondLst>
                                            <p:cond delay="0"/>
                                          </p:stCondLst>
                                        </p:cTn>
                                        <p:tgtEl>
                                          <p:spTgt spid="49"/>
                                        </p:tgtEl>
                                        <p:attrNameLst>
                                          <p:attrName>style.visibility</p:attrName>
                                        </p:attrNameLst>
                                      </p:cBhvr>
                                      <p:to>
                                        <p:strVal val="visible"/>
                                      </p:to>
                                    </p:set>
                                    <p:animEffect transition="in" filter="fade">
                                      <p:cBhvr>
                                        <p:cTn id="258" dur="1000"/>
                                        <p:tgtEl>
                                          <p:spTgt spid="49"/>
                                        </p:tgtEl>
                                      </p:cBhvr>
                                    </p:animEffect>
                                  </p:childTnLst>
                                </p:cTn>
                              </p:par>
                              <p:par>
                                <p:cTn id="259" presetID="10" presetClass="entr" presetSubtype="0" fill="hold" nodeType="withEffect">
                                  <p:stCondLst>
                                    <p:cond delay="0"/>
                                  </p:stCondLst>
                                  <p:childTnLst>
                                    <p:set>
                                      <p:cBhvr>
                                        <p:cTn id="260" dur="1" fill="hold">
                                          <p:stCondLst>
                                            <p:cond delay="0"/>
                                          </p:stCondLst>
                                        </p:cTn>
                                        <p:tgtEl>
                                          <p:spTgt spid="51"/>
                                        </p:tgtEl>
                                        <p:attrNameLst>
                                          <p:attrName>style.visibility</p:attrName>
                                        </p:attrNameLst>
                                      </p:cBhvr>
                                      <p:to>
                                        <p:strVal val="visible"/>
                                      </p:to>
                                    </p:set>
                                    <p:animEffect transition="in" filter="fade">
                                      <p:cBhvr>
                                        <p:cTn id="261" dur="1000"/>
                                        <p:tgtEl>
                                          <p:spTgt spid="51"/>
                                        </p:tgtEl>
                                      </p:cBhvr>
                                    </p:animEffect>
                                  </p:childTnLst>
                                </p:cTn>
                              </p:par>
                            </p:childTnLst>
                          </p:cTn>
                        </p:par>
                        <p:par>
                          <p:cTn id="262" fill="hold">
                            <p:stCondLst>
                              <p:cond delay="11800"/>
                            </p:stCondLst>
                            <p:childTnLst>
                              <p:par>
                                <p:cTn id="263" presetID="10" presetClass="entr" presetSubtype="0" fill="hold" nodeType="afterEffect">
                                  <p:stCondLst>
                                    <p:cond delay="0"/>
                                  </p:stCondLst>
                                  <p:childTnLst>
                                    <p:set>
                                      <p:cBhvr>
                                        <p:cTn id="264" dur="1" fill="hold">
                                          <p:stCondLst>
                                            <p:cond delay="0"/>
                                          </p:stCondLst>
                                        </p:cTn>
                                        <p:tgtEl>
                                          <p:spTgt spid="22"/>
                                        </p:tgtEl>
                                        <p:attrNameLst>
                                          <p:attrName>style.visibility</p:attrName>
                                        </p:attrNameLst>
                                      </p:cBhvr>
                                      <p:to>
                                        <p:strVal val="visible"/>
                                      </p:to>
                                    </p:set>
                                    <p:animEffect transition="in" filter="fade">
                                      <p:cBhvr>
                                        <p:cTn id="265" dur="1000"/>
                                        <p:tgtEl>
                                          <p:spTgt spid="22"/>
                                        </p:tgtEl>
                                      </p:cBhvr>
                                    </p:animEffect>
                                  </p:childTnLst>
                                </p:cTn>
                              </p:par>
                              <p:par>
                                <p:cTn id="266" presetID="10" presetClass="entr" presetSubtype="0" fill="hold" grpId="0" nodeType="withEffect">
                                  <p:stCondLst>
                                    <p:cond delay="0"/>
                                  </p:stCondLst>
                                  <p:childTnLst>
                                    <p:set>
                                      <p:cBhvr>
                                        <p:cTn id="267" dur="1" fill="hold">
                                          <p:stCondLst>
                                            <p:cond delay="0"/>
                                          </p:stCondLst>
                                        </p:cTn>
                                        <p:tgtEl>
                                          <p:spTgt spid="160"/>
                                        </p:tgtEl>
                                        <p:attrNameLst>
                                          <p:attrName>style.visibility</p:attrName>
                                        </p:attrNameLst>
                                      </p:cBhvr>
                                      <p:to>
                                        <p:strVal val="visible"/>
                                      </p:to>
                                    </p:set>
                                    <p:animEffect transition="in" filter="fade">
                                      <p:cBhvr>
                                        <p:cTn id="268" dur="1000"/>
                                        <p:tgtEl>
                                          <p:spTgt spid="160"/>
                                        </p:tgtEl>
                                      </p:cBhvr>
                                    </p:animEffect>
                                  </p:childTnLst>
                                </p:cTn>
                              </p:par>
                              <p:par>
                                <p:cTn id="269" presetID="10" presetClass="entr" presetSubtype="0" fill="hold" grpId="0" nodeType="withEffect">
                                  <p:stCondLst>
                                    <p:cond delay="0"/>
                                  </p:stCondLst>
                                  <p:childTnLst>
                                    <p:set>
                                      <p:cBhvr>
                                        <p:cTn id="270" dur="1" fill="hold">
                                          <p:stCondLst>
                                            <p:cond delay="0"/>
                                          </p:stCondLst>
                                        </p:cTn>
                                        <p:tgtEl>
                                          <p:spTgt spid="143"/>
                                        </p:tgtEl>
                                        <p:attrNameLst>
                                          <p:attrName>style.visibility</p:attrName>
                                        </p:attrNameLst>
                                      </p:cBhvr>
                                      <p:to>
                                        <p:strVal val="visible"/>
                                      </p:to>
                                    </p:set>
                                    <p:animEffect transition="in" filter="fade">
                                      <p:cBhvr>
                                        <p:cTn id="271" dur="1000"/>
                                        <p:tgtEl>
                                          <p:spTgt spid="143"/>
                                        </p:tgtEl>
                                      </p:cBhvr>
                                    </p:animEffect>
                                  </p:childTnLst>
                                </p:cTn>
                              </p:par>
                            </p:childTnLst>
                          </p:cTn>
                        </p:par>
                        <p:par>
                          <p:cTn id="272" fill="hold">
                            <p:stCondLst>
                              <p:cond delay="12800"/>
                            </p:stCondLst>
                            <p:childTnLst>
                              <p:par>
                                <p:cTn id="273" presetID="10" presetClass="entr" presetSubtype="0" fill="hold" grpId="0" nodeType="afterEffect">
                                  <p:stCondLst>
                                    <p:cond delay="500"/>
                                  </p:stCondLst>
                                  <p:childTnLst>
                                    <p:set>
                                      <p:cBhvr>
                                        <p:cTn id="274" dur="1" fill="hold">
                                          <p:stCondLst>
                                            <p:cond delay="0"/>
                                          </p:stCondLst>
                                        </p:cTn>
                                        <p:tgtEl>
                                          <p:spTgt spid="161"/>
                                        </p:tgtEl>
                                        <p:attrNameLst>
                                          <p:attrName>style.visibility</p:attrName>
                                        </p:attrNameLst>
                                      </p:cBhvr>
                                      <p:to>
                                        <p:strVal val="visible"/>
                                      </p:to>
                                    </p:set>
                                    <p:animEffect transition="in" filter="fade">
                                      <p:cBhvr>
                                        <p:cTn id="275" dur="1000"/>
                                        <p:tgtEl>
                                          <p:spTgt spid="161"/>
                                        </p:tgtEl>
                                      </p:cBhvr>
                                    </p:animEffect>
                                  </p:childTnLst>
                                </p:cTn>
                              </p:par>
                              <p:par>
                                <p:cTn id="276" presetID="10" presetClass="entr" presetSubtype="0" fill="hold" grpId="0" nodeType="withEffect">
                                  <p:stCondLst>
                                    <p:cond delay="500"/>
                                  </p:stCondLst>
                                  <p:childTnLst>
                                    <p:set>
                                      <p:cBhvr>
                                        <p:cTn id="277" dur="1" fill="hold">
                                          <p:stCondLst>
                                            <p:cond delay="0"/>
                                          </p:stCondLst>
                                        </p:cTn>
                                        <p:tgtEl>
                                          <p:spTgt spid="167"/>
                                        </p:tgtEl>
                                        <p:attrNameLst>
                                          <p:attrName>style.visibility</p:attrName>
                                        </p:attrNameLst>
                                      </p:cBhvr>
                                      <p:to>
                                        <p:strVal val="visible"/>
                                      </p:to>
                                    </p:set>
                                    <p:animEffect transition="in" filter="fade">
                                      <p:cBhvr>
                                        <p:cTn id="278" dur="1000"/>
                                        <p:tgtEl>
                                          <p:spTgt spid="167"/>
                                        </p:tgtEl>
                                      </p:cBhvr>
                                    </p:animEffect>
                                  </p:childTnLst>
                                </p:cTn>
                              </p:par>
                              <p:par>
                                <p:cTn id="279" presetID="10" presetClass="entr" presetSubtype="0" fill="hold" nodeType="withEffect">
                                  <p:stCondLst>
                                    <p:cond delay="500"/>
                                  </p:stCondLst>
                                  <p:childTnLst>
                                    <p:set>
                                      <p:cBhvr>
                                        <p:cTn id="280" dur="1" fill="hold">
                                          <p:stCondLst>
                                            <p:cond delay="0"/>
                                          </p:stCondLst>
                                        </p:cTn>
                                        <p:tgtEl>
                                          <p:spTgt spid="4"/>
                                        </p:tgtEl>
                                        <p:attrNameLst>
                                          <p:attrName>style.visibility</p:attrName>
                                        </p:attrNameLst>
                                      </p:cBhvr>
                                      <p:to>
                                        <p:strVal val="visible"/>
                                      </p:to>
                                    </p:set>
                                    <p:animEffect transition="in" filter="fade">
                                      <p:cBhvr>
                                        <p:cTn id="281" dur="1000"/>
                                        <p:tgtEl>
                                          <p:spTgt spid="4"/>
                                        </p:tgtEl>
                                      </p:cBhvr>
                                    </p:animEffect>
                                  </p:childTnLst>
                                </p:cTn>
                              </p:par>
                            </p:childTnLst>
                          </p:cTn>
                        </p:par>
                        <p:par>
                          <p:cTn id="282" fill="hold">
                            <p:stCondLst>
                              <p:cond delay="14300"/>
                            </p:stCondLst>
                            <p:childTnLst>
                              <p:par>
                                <p:cTn id="283" presetID="10" presetClass="entr" presetSubtype="0" fill="hold" grpId="0" nodeType="afterEffect">
                                  <p:stCondLst>
                                    <p:cond delay="500"/>
                                  </p:stCondLst>
                                  <p:childTnLst>
                                    <p:set>
                                      <p:cBhvr>
                                        <p:cTn id="284" dur="1" fill="hold">
                                          <p:stCondLst>
                                            <p:cond delay="0"/>
                                          </p:stCondLst>
                                        </p:cTn>
                                        <p:tgtEl>
                                          <p:spTgt spid="173"/>
                                        </p:tgtEl>
                                        <p:attrNameLst>
                                          <p:attrName>style.visibility</p:attrName>
                                        </p:attrNameLst>
                                      </p:cBhvr>
                                      <p:to>
                                        <p:strVal val="visible"/>
                                      </p:to>
                                    </p:set>
                                    <p:animEffect transition="in" filter="fade">
                                      <p:cBhvr>
                                        <p:cTn id="285" dur="1000"/>
                                        <p:tgtEl>
                                          <p:spTgt spid="173"/>
                                        </p:tgtEl>
                                      </p:cBhvr>
                                    </p:animEffect>
                                  </p:childTnLst>
                                </p:cTn>
                              </p:par>
                              <p:par>
                                <p:cTn id="286" presetID="10" presetClass="entr" presetSubtype="0" fill="hold" grpId="0" nodeType="withEffect">
                                  <p:stCondLst>
                                    <p:cond delay="500"/>
                                  </p:stCondLst>
                                  <p:childTnLst>
                                    <p:set>
                                      <p:cBhvr>
                                        <p:cTn id="287" dur="1" fill="hold">
                                          <p:stCondLst>
                                            <p:cond delay="0"/>
                                          </p:stCondLst>
                                        </p:cTn>
                                        <p:tgtEl>
                                          <p:spTgt spid="172"/>
                                        </p:tgtEl>
                                        <p:attrNameLst>
                                          <p:attrName>style.visibility</p:attrName>
                                        </p:attrNameLst>
                                      </p:cBhvr>
                                      <p:to>
                                        <p:strVal val="visible"/>
                                      </p:to>
                                    </p:set>
                                    <p:animEffect transition="in" filter="fade">
                                      <p:cBhvr>
                                        <p:cTn id="288" dur="1000"/>
                                        <p:tgtEl>
                                          <p:spTgt spid="172"/>
                                        </p:tgtEl>
                                      </p:cBhvr>
                                    </p:animEffect>
                                  </p:childTnLst>
                                </p:cTn>
                              </p:par>
                            </p:childTnLst>
                          </p:cTn>
                        </p:par>
                        <p:par>
                          <p:cTn id="289" fill="hold">
                            <p:stCondLst>
                              <p:cond delay="15800"/>
                            </p:stCondLst>
                            <p:childTnLst>
                              <p:par>
                                <p:cTn id="290" presetID="10" presetClass="entr" presetSubtype="0" fill="hold" grpId="0" nodeType="afterEffect">
                                  <p:stCondLst>
                                    <p:cond delay="500"/>
                                  </p:stCondLst>
                                  <p:childTnLst>
                                    <p:set>
                                      <p:cBhvr>
                                        <p:cTn id="291" dur="1" fill="hold">
                                          <p:stCondLst>
                                            <p:cond delay="0"/>
                                          </p:stCondLst>
                                        </p:cTn>
                                        <p:tgtEl>
                                          <p:spTgt spid="175"/>
                                        </p:tgtEl>
                                        <p:attrNameLst>
                                          <p:attrName>style.visibility</p:attrName>
                                        </p:attrNameLst>
                                      </p:cBhvr>
                                      <p:to>
                                        <p:strVal val="visible"/>
                                      </p:to>
                                    </p:set>
                                    <p:animEffect transition="in" filter="fade">
                                      <p:cBhvr>
                                        <p:cTn id="292" dur="1000"/>
                                        <p:tgtEl>
                                          <p:spTgt spid="175"/>
                                        </p:tgtEl>
                                      </p:cBhvr>
                                    </p:animEffect>
                                  </p:childTnLst>
                                </p:cTn>
                              </p:par>
                              <p:par>
                                <p:cTn id="293" presetID="10" presetClass="entr" presetSubtype="0" fill="hold" grpId="0" nodeType="withEffect">
                                  <p:stCondLst>
                                    <p:cond delay="500"/>
                                  </p:stCondLst>
                                  <p:childTnLst>
                                    <p:set>
                                      <p:cBhvr>
                                        <p:cTn id="294" dur="1" fill="hold">
                                          <p:stCondLst>
                                            <p:cond delay="0"/>
                                          </p:stCondLst>
                                        </p:cTn>
                                        <p:tgtEl>
                                          <p:spTgt spid="176"/>
                                        </p:tgtEl>
                                        <p:attrNameLst>
                                          <p:attrName>style.visibility</p:attrName>
                                        </p:attrNameLst>
                                      </p:cBhvr>
                                      <p:to>
                                        <p:strVal val="visible"/>
                                      </p:to>
                                    </p:set>
                                    <p:animEffect transition="in" filter="fade">
                                      <p:cBhvr>
                                        <p:cTn id="295" dur="1000"/>
                                        <p:tgtEl>
                                          <p:spTgt spid="176"/>
                                        </p:tgtEl>
                                      </p:cBhvr>
                                    </p:animEffect>
                                  </p:childTnLst>
                                </p:cTn>
                              </p:par>
                              <p:par>
                                <p:cTn id="296" presetID="10" presetClass="entr" presetSubtype="0" fill="hold" nodeType="withEffect">
                                  <p:stCondLst>
                                    <p:cond delay="500"/>
                                  </p:stCondLst>
                                  <p:childTnLst>
                                    <p:set>
                                      <p:cBhvr>
                                        <p:cTn id="297" dur="1" fill="hold">
                                          <p:stCondLst>
                                            <p:cond delay="0"/>
                                          </p:stCondLst>
                                        </p:cTn>
                                        <p:tgtEl>
                                          <p:spTgt spid="152"/>
                                        </p:tgtEl>
                                        <p:attrNameLst>
                                          <p:attrName>style.visibility</p:attrName>
                                        </p:attrNameLst>
                                      </p:cBhvr>
                                      <p:to>
                                        <p:strVal val="visible"/>
                                      </p:to>
                                    </p:set>
                                    <p:animEffect transition="in" filter="fade">
                                      <p:cBhvr>
                                        <p:cTn id="298" dur="1000"/>
                                        <p:tgtEl>
                                          <p:spTgt spid="152"/>
                                        </p:tgtEl>
                                      </p:cBhvr>
                                    </p:animEffect>
                                  </p:childTnLst>
                                </p:cTn>
                              </p:par>
                              <p:par>
                                <p:cTn id="299" presetID="10" presetClass="entr" presetSubtype="0" fill="hold" nodeType="withEffect">
                                  <p:stCondLst>
                                    <p:cond delay="500"/>
                                  </p:stCondLst>
                                  <p:childTnLst>
                                    <p:set>
                                      <p:cBhvr>
                                        <p:cTn id="300" dur="1" fill="hold">
                                          <p:stCondLst>
                                            <p:cond delay="0"/>
                                          </p:stCondLst>
                                        </p:cTn>
                                        <p:tgtEl>
                                          <p:spTgt spid="151"/>
                                        </p:tgtEl>
                                        <p:attrNameLst>
                                          <p:attrName>style.visibility</p:attrName>
                                        </p:attrNameLst>
                                      </p:cBhvr>
                                      <p:to>
                                        <p:strVal val="visible"/>
                                      </p:to>
                                    </p:set>
                                    <p:animEffect transition="in" filter="fade">
                                      <p:cBhvr>
                                        <p:cTn id="301" dur="1000"/>
                                        <p:tgtEl>
                                          <p:spTgt spid="151"/>
                                        </p:tgtEl>
                                      </p:cBhvr>
                                    </p:animEffect>
                                  </p:childTnLst>
                                </p:cTn>
                              </p:par>
                              <p:par>
                                <p:cTn id="302" presetID="10" presetClass="entr" presetSubtype="0" fill="hold" nodeType="withEffect">
                                  <p:stCondLst>
                                    <p:cond delay="500"/>
                                  </p:stCondLst>
                                  <p:childTnLst>
                                    <p:set>
                                      <p:cBhvr>
                                        <p:cTn id="303" dur="1" fill="hold">
                                          <p:stCondLst>
                                            <p:cond delay="0"/>
                                          </p:stCondLst>
                                        </p:cTn>
                                        <p:tgtEl>
                                          <p:spTgt spid="153"/>
                                        </p:tgtEl>
                                        <p:attrNameLst>
                                          <p:attrName>style.visibility</p:attrName>
                                        </p:attrNameLst>
                                      </p:cBhvr>
                                      <p:to>
                                        <p:strVal val="visible"/>
                                      </p:to>
                                    </p:set>
                                    <p:animEffect transition="in" filter="fade">
                                      <p:cBhvr>
                                        <p:cTn id="304" dur="1000"/>
                                        <p:tgtEl>
                                          <p:spTgt spid="153"/>
                                        </p:tgtEl>
                                      </p:cBhvr>
                                    </p:animEffect>
                                  </p:childTnLst>
                                </p:cTn>
                              </p:par>
                              <p:par>
                                <p:cTn id="305" presetID="10" presetClass="entr" presetSubtype="0" fill="hold" nodeType="withEffect">
                                  <p:stCondLst>
                                    <p:cond delay="500"/>
                                  </p:stCondLst>
                                  <p:childTnLst>
                                    <p:set>
                                      <p:cBhvr>
                                        <p:cTn id="306" dur="1" fill="hold">
                                          <p:stCondLst>
                                            <p:cond delay="0"/>
                                          </p:stCondLst>
                                        </p:cTn>
                                        <p:tgtEl>
                                          <p:spTgt spid="177"/>
                                        </p:tgtEl>
                                        <p:attrNameLst>
                                          <p:attrName>style.visibility</p:attrName>
                                        </p:attrNameLst>
                                      </p:cBhvr>
                                      <p:to>
                                        <p:strVal val="visible"/>
                                      </p:to>
                                    </p:set>
                                    <p:animEffect transition="in" filter="fade">
                                      <p:cBhvr>
                                        <p:cTn id="307" dur="1000"/>
                                        <p:tgtEl>
                                          <p:spTgt spid="177"/>
                                        </p:tgtEl>
                                      </p:cBhvr>
                                    </p:animEffect>
                                  </p:childTnLst>
                                </p:cTn>
                              </p:par>
                            </p:childTnLst>
                          </p:cTn>
                        </p:par>
                        <p:par>
                          <p:cTn id="308" fill="hold">
                            <p:stCondLst>
                              <p:cond delay="17300"/>
                            </p:stCondLst>
                            <p:childTnLst>
                              <p:par>
                                <p:cTn id="309" presetID="10" presetClass="entr" presetSubtype="0" fill="hold" grpId="0" nodeType="afterEffect">
                                  <p:stCondLst>
                                    <p:cond delay="500"/>
                                  </p:stCondLst>
                                  <p:childTnLst>
                                    <p:set>
                                      <p:cBhvr>
                                        <p:cTn id="310" dur="1" fill="hold">
                                          <p:stCondLst>
                                            <p:cond delay="0"/>
                                          </p:stCondLst>
                                        </p:cTn>
                                        <p:tgtEl>
                                          <p:spTgt spid="180"/>
                                        </p:tgtEl>
                                        <p:attrNameLst>
                                          <p:attrName>style.visibility</p:attrName>
                                        </p:attrNameLst>
                                      </p:cBhvr>
                                      <p:to>
                                        <p:strVal val="visible"/>
                                      </p:to>
                                    </p:set>
                                    <p:animEffect transition="in" filter="fade">
                                      <p:cBhvr>
                                        <p:cTn id="311" dur="2000"/>
                                        <p:tgtEl>
                                          <p:spTgt spid="180"/>
                                        </p:tgtEl>
                                      </p:cBhvr>
                                    </p:animEffect>
                                  </p:childTnLst>
                                </p:cTn>
                              </p:par>
                              <p:par>
                                <p:cTn id="312" presetID="10" presetClass="entr" presetSubtype="0" fill="hold" grpId="0" nodeType="withEffect">
                                  <p:stCondLst>
                                    <p:cond delay="500"/>
                                  </p:stCondLst>
                                  <p:childTnLst>
                                    <p:set>
                                      <p:cBhvr>
                                        <p:cTn id="313" dur="1" fill="hold">
                                          <p:stCondLst>
                                            <p:cond delay="0"/>
                                          </p:stCondLst>
                                        </p:cTn>
                                        <p:tgtEl>
                                          <p:spTgt spid="181"/>
                                        </p:tgtEl>
                                        <p:attrNameLst>
                                          <p:attrName>style.visibility</p:attrName>
                                        </p:attrNameLst>
                                      </p:cBhvr>
                                      <p:to>
                                        <p:strVal val="visible"/>
                                      </p:to>
                                    </p:set>
                                    <p:animEffect transition="in" filter="fade">
                                      <p:cBhvr>
                                        <p:cTn id="314" dur="2000"/>
                                        <p:tgtEl>
                                          <p:spTgt spid="181"/>
                                        </p:tgtEl>
                                      </p:cBhvr>
                                    </p:animEffect>
                                  </p:childTnLst>
                                </p:cTn>
                              </p:par>
                              <p:par>
                                <p:cTn id="315" presetID="10" presetClass="entr" presetSubtype="0" fill="hold" nodeType="withEffect">
                                  <p:stCondLst>
                                    <p:cond delay="500"/>
                                  </p:stCondLst>
                                  <p:childTnLst>
                                    <p:set>
                                      <p:cBhvr>
                                        <p:cTn id="316" dur="1" fill="hold">
                                          <p:stCondLst>
                                            <p:cond delay="0"/>
                                          </p:stCondLst>
                                        </p:cTn>
                                        <p:tgtEl>
                                          <p:spTgt spid="58"/>
                                        </p:tgtEl>
                                        <p:attrNameLst>
                                          <p:attrName>style.visibility</p:attrName>
                                        </p:attrNameLst>
                                      </p:cBhvr>
                                      <p:to>
                                        <p:strVal val="visible"/>
                                      </p:to>
                                    </p:set>
                                    <p:animEffect transition="in" filter="fade">
                                      <p:cBhvr>
                                        <p:cTn id="317" dur="1000"/>
                                        <p:tgtEl>
                                          <p:spTgt spid="58"/>
                                        </p:tgtEl>
                                      </p:cBhvr>
                                    </p:animEffect>
                                  </p:childTnLst>
                                </p:cTn>
                              </p:par>
                              <p:par>
                                <p:cTn id="318" presetID="10" presetClass="entr" presetSubtype="0" fill="hold" nodeType="withEffect">
                                  <p:stCondLst>
                                    <p:cond delay="500"/>
                                  </p:stCondLst>
                                  <p:childTnLst>
                                    <p:set>
                                      <p:cBhvr>
                                        <p:cTn id="319" dur="1" fill="hold">
                                          <p:stCondLst>
                                            <p:cond delay="0"/>
                                          </p:stCondLst>
                                        </p:cTn>
                                        <p:tgtEl>
                                          <p:spTgt spid="60"/>
                                        </p:tgtEl>
                                        <p:attrNameLst>
                                          <p:attrName>style.visibility</p:attrName>
                                        </p:attrNameLst>
                                      </p:cBhvr>
                                      <p:to>
                                        <p:strVal val="visible"/>
                                      </p:to>
                                    </p:set>
                                    <p:animEffect transition="in" filter="fade">
                                      <p:cBhvr>
                                        <p:cTn id="320" dur="1000"/>
                                        <p:tgtEl>
                                          <p:spTgt spid="60"/>
                                        </p:tgtEl>
                                      </p:cBhvr>
                                    </p:animEffect>
                                  </p:childTnLst>
                                </p:cTn>
                              </p:par>
                              <p:par>
                                <p:cTn id="321" presetID="10" presetClass="entr" presetSubtype="0" fill="hold" nodeType="withEffect">
                                  <p:stCondLst>
                                    <p:cond delay="500"/>
                                  </p:stCondLst>
                                  <p:childTnLst>
                                    <p:set>
                                      <p:cBhvr>
                                        <p:cTn id="322" dur="1" fill="hold">
                                          <p:stCondLst>
                                            <p:cond delay="0"/>
                                          </p:stCondLst>
                                        </p:cTn>
                                        <p:tgtEl>
                                          <p:spTgt spid="62"/>
                                        </p:tgtEl>
                                        <p:attrNameLst>
                                          <p:attrName>style.visibility</p:attrName>
                                        </p:attrNameLst>
                                      </p:cBhvr>
                                      <p:to>
                                        <p:strVal val="visible"/>
                                      </p:to>
                                    </p:set>
                                    <p:animEffect transition="in" filter="fade">
                                      <p:cBhvr>
                                        <p:cTn id="323" dur="1000"/>
                                        <p:tgtEl>
                                          <p:spTgt spid="62"/>
                                        </p:tgtEl>
                                      </p:cBhvr>
                                    </p:animEffect>
                                  </p:childTnLst>
                                </p:cTn>
                              </p:par>
                            </p:childTnLst>
                          </p:cTn>
                        </p:par>
                      </p:childTnLst>
                    </p:cTn>
                  </p:par>
                  <p:par>
                    <p:cTn id="324" fill="hold">
                      <p:stCondLst>
                        <p:cond delay="indefinite"/>
                      </p:stCondLst>
                      <p:childTnLst>
                        <p:par>
                          <p:cTn id="325" fill="hold">
                            <p:stCondLst>
                              <p:cond delay="0"/>
                            </p:stCondLst>
                            <p:childTnLst>
                              <p:par>
                                <p:cTn id="326" presetID="1" presetClass="exit" presetSubtype="0" fill="hold" grpId="1" nodeType="clickEffect">
                                  <p:stCondLst>
                                    <p:cond delay="0"/>
                                  </p:stCondLst>
                                  <p:childTnLst>
                                    <p:set>
                                      <p:cBhvr>
                                        <p:cTn id="327" dur="1" fill="hold">
                                          <p:stCondLst>
                                            <p:cond delay="0"/>
                                          </p:stCondLst>
                                        </p:cTn>
                                        <p:tgtEl>
                                          <p:spTgt spid="143"/>
                                        </p:tgtEl>
                                        <p:attrNameLst>
                                          <p:attrName>style.visibility</p:attrName>
                                        </p:attrNameLst>
                                      </p:cBhvr>
                                      <p:to>
                                        <p:strVal val="hidden"/>
                                      </p:to>
                                    </p:set>
                                  </p:childTnLst>
                                </p:cTn>
                              </p:par>
                              <p:par>
                                <p:cTn id="328" presetID="1" presetClass="exit" presetSubtype="0" fill="hold" nodeType="withEffect">
                                  <p:stCondLst>
                                    <p:cond delay="0"/>
                                  </p:stCondLst>
                                  <p:childTnLst>
                                    <p:set>
                                      <p:cBhvr>
                                        <p:cTn id="329" dur="1" fill="hold">
                                          <p:stCondLst>
                                            <p:cond delay="0"/>
                                          </p:stCondLst>
                                        </p:cTn>
                                        <p:tgtEl>
                                          <p:spTgt spid="22"/>
                                        </p:tgtEl>
                                        <p:attrNameLst>
                                          <p:attrName>style.visibility</p:attrName>
                                        </p:attrNameLst>
                                      </p:cBhvr>
                                      <p:to>
                                        <p:strVal val="hidden"/>
                                      </p:to>
                                    </p:set>
                                  </p:childTnLst>
                                </p:cTn>
                              </p:par>
                              <p:par>
                                <p:cTn id="330" presetID="1" presetClass="exit" presetSubtype="0" fill="hold" grpId="1" nodeType="withEffect">
                                  <p:stCondLst>
                                    <p:cond delay="0"/>
                                  </p:stCondLst>
                                  <p:childTnLst>
                                    <p:set>
                                      <p:cBhvr>
                                        <p:cTn id="331" dur="1" fill="hold">
                                          <p:stCondLst>
                                            <p:cond delay="0"/>
                                          </p:stCondLst>
                                        </p:cTn>
                                        <p:tgtEl>
                                          <p:spTgt spid="160"/>
                                        </p:tgtEl>
                                        <p:attrNameLst>
                                          <p:attrName>style.visibility</p:attrName>
                                        </p:attrNameLst>
                                      </p:cBhvr>
                                      <p:to>
                                        <p:strVal val="hidden"/>
                                      </p:to>
                                    </p:set>
                                  </p:childTnLst>
                                </p:cTn>
                              </p:par>
                              <p:par>
                                <p:cTn id="332" presetID="1" presetClass="exit" presetSubtype="0" fill="hold" grpId="1" nodeType="withEffect">
                                  <p:stCondLst>
                                    <p:cond delay="0"/>
                                  </p:stCondLst>
                                  <p:childTnLst>
                                    <p:set>
                                      <p:cBhvr>
                                        <p:cTn id="333" dur="1" fill="hold">
                                          <p:stCondLst>
                                            <p:cond delay="0"/>
                                          </p:stCondLst>
                                        </p:cTn>
                                        <p:tgtEl>
                                          <p:spTgt spid="161"/>
                                        </p:tgtEl>
                                        <p:attrNameLst>
                                          <p:attrName>style.visibility</p:attrName>
                                        </p:attrNameLst>
                                      </p:cBhvr>
                                      <p:to>
                                        <p:strVal val="hidden"/>
                                      </p:to>
                                    </p:set>
                                  </p:childTnLst>
                                </p:cTn>
                              </p:par>
                              <p:par>
                                <p:cTn id="334" presetID="1" presetClass="exit" presetSubtype="0" fill="hold" nodeType="withEffect">
                                  <p:stCondLst>
                                    <p:cond delay="0"/>
                                  </p:stCondLst>
                                  <p:childTnLst>
                                    <p:set>
                                      <p:cBhvr>
                                        <p:cTn id="335" dur="1" fill="hold">
                                          <p:stCondLst>
                                            <p:cond delay="0"/>
                                          </p:stCondLst>
                                        </p:cTn>
                                        <p:tgtEl>
                                          <p:spTgt spid="4"/>
                                        </p:tgtEl>
                                        <p:attrNameLst>
                                          <p:attrName>style.visibility</p:attrName>
                                        </p:attrNameLst>
                                      </p:cBhvr>
                                      <p:to>
                                        <p:strVal val="hidden"/>
                                      </p:to>
                                    </p:set>
                                  </p:childTnLst>
                                </p:cTn>
                              </p:par>
                              <p:par>
                                <p:cTn id="336" presetID="1" presetClass="exit" presetSubtype="0" fill="hold" grpId="1" nodeType="withEffect">
                                  <p:stCondLst>
                                    <p:cond delay="0"/>
                                  </p:stCondLst>
                                  <p:childTnLst>
                                    <p:set>
                                      <p:cBhvr>
                                        <p:cTn id="337" dur="1" fill="hold">
                                          <p:stCondLst>
                                            <p:cond delay="0"/>
                                          </p:stCondLst>
                                        </p:cTn>
                                        <p:tgtEl>
                                          <p:spTgt spid="172"/>
                                        </p:tgtEl>
                                        <p:attrNameLst>
                                          <p:attrName>style.visibility</p:attrName>
                                        </p:attrNameLst>
                                      </p:cBhvr>
                                      <p:to>
                                        <p:strVal val="hidden"/>
                                      </p:to>
                                    </p:set>
                                  </p:childTnLst>
                                </p:cTn>
                              </p:par>
                              <p:par>
                                <p:cTn id="338" presetID="1" presetClass="exit" presetSubtype="0" fill="hold" grpId="1" nodeType="withEffect">
                                  <p:stCondLst>
                                    <p:cond delay="0"/>
                                  </p:stCondLst>
                                  <p:childTnLst>
                                    <p:set>
                                      <p:cBhvr>
                                        <p:cTn id="339" dur="1" fill="hold">
                                          <p:stCondLst>
                                            <p:cond delay="0"/>
                                          </p:stCondLst>
                                        </p:cTn>
                                        <p:tgtEl>
                                          <p:spTgt spid="173"/>
                                        </p:tgtEl>
                                        <p:attrNameLst>
                                          <p:attrName>style.visibility</p:attrName>
                                        </p:attrNameLst>
                                      </p:cBhvr>
                                      <p:to>
                                        <p:strVal val="hidden"/>
                                      </p:to>
                                    </p:set>
                                  </p:childTnLst>
                                </p:cTn>
                              </p:par>
                              <p:par>
                                <p:cTn id="340" presetID="1" presetClass="exit" presetSubtype="0" fill="hold" grpId="1" nodeType="withEffect">
                                  <p:stCondLst>
                                    <p:cond delay="0"/>
                                  </p:stCondLst>
                                  <p:childTnLst>
                                    <p:set>
                                      <p:cBhvr>
                                        <p:cTn id="341" dur="1" fill="hold">
                                          <p:stCondLst>
                                            <p:cond delay="0"/>
                                          </p:stCondLst>
                                        </p:cTn>
                                        <p:tgtEl>
                                          <p:spTgt spid="175"/>
                                        </p:tgtEl>
                                        <p:attrNameLst>
                                          <p:attrName>style.visibility</p:attrName>
                                        </p:attrNameLst>
                                      </p:cBhvr>
                                      <p:to>
                                        <p:strVal val="hidden"/>
                                      </p:to>
                                    </p:set>
                                  </p:childTnLst>
                                </p:cTn>
                              </p:par>
                              <p:par>
                                <p:cTn id="342" presetID="1" presetClass="exit" presetSubtype="0" fill="hold" grpId="1" nodeType="withEffect">
                                  <p:stCondLst>
                                    <p:cond delay="0"/>
                                  </p:stCondLst>
                                  <p:childTnLst>
                                    <p:set>
                                      <p:cBhvr>
                                        <p:cTn id="343" dur="1" fill="hold">
                                          <p:stCondLst>
                                            <p:cond delay="0"/>
                                          </p:stCondLst>
                                        </p:cTn>
                                        <p:tgtEl>
                                          <p:spTgt spid="176"/>
                                        </p:tgtEl>
                                        <p:attrNameLst>
                                          <p:attrName>style.visibility</p:attrName>
                                        </p:attrNameLst>
                                      </p:cBhvr>
                                      <p:to>
                                        <p:strVal val="hidden"/>
                                      </p:to>
                                    </p:set>
                                  </p:childTnLst>
                                </p:cTn>
                              </p:par>
                              <p:par>
                                <p:cTn id="344" presetID="1" presetClass="exit" presetSubtype="0" fill="hold" nodeType="withEffect">
                                  <p:stCondLst>
                                    <p:cond delay="0"/>
                                  </p:stCondLst>
                                  <p:childTnLst>
                                    <p:set>
                                      <p:cBhvr>
                                        <p:cTn id="345" dur="1" fill="hold">
                                          <p:stCondLst>
                                            <p:cond delay="0"/>
                                          </p:stCondLst>
                                        </p:cTn>
                                        <p:tgtEl>
                                          <p:spTgt spid="177"/>
                                        </p:tgtEl>
                                        <p:attrNameLst>
                                          <p:attrName>style.visibility</p:attrName>
                                        </p:attrNameLst>
                                      </p:cBhvr>
                                      <p:to>
                                        <p:strVal val="hidden"/>
                                      </p:to>
                                    </p:set>
                                  </p:childTnLst>
                                </p:cTn>
                              </p:par>
                              <p:par>
                                <p:cTn id="346" presetID="1" presetClass="exit" presetSubtype="0" fill="hold" nodeType="withEffect">
                                  <p:stCondLst>
                                    <p:cond delay="0"/>
                                  </p:stCondLst>
                                  <p:childTnLst>
                                    <p:set>
                                      <p:cBhvr>
                                        <p:cTn id="347" dur="1" fill="hold">
                                          <p:stCondLst>
                                            <p:cond delay="0"/>
                                          </p:stCondLst>
                                        </p:cTn>
                                        <p:tgtEl>
                                          <p:spTgt spid="180"/>
                                        </p:tgtEl>
                                        <p:attrNameLst>
                                          <p:attrName>style.visibility</p:attrName>
                                        </p:attrNameLst>
                                      </p:cBhvr>
                                      <p:to>
                                        <p:strVal val="hidden"/>
                                      </p:to>
                                    </p:set>
                                  </p:childTnLst>
                                </p:cTn>
                              </p:par>
                              <p:par>
                                <p:cTn id="348" presetID="1" presetClass="exit" presetSubtype="0" fill="hold" nodeType="withEffect">
                                  <p:stCondLst>
                                    <p:cond delay="0"/>
                                  </p:stCondLst>
                                  <p:childTnLst>
                                    <p:set>
                                      <p:cBhvr>
                                        <p:cTn id="349" dur="1" fill="hold">
                                          <p:stCondLst>
                                            <p:cond delay="0"/>
                                          </p:stCondLst>
                                        </p:cTn>
                                        <p:tgtEl>
                                          <p:spTgt spid="181"/>
                                        </p:tgtEl>
                                        <p:attrNameLst>
                                          <p:attrName>style.visibility</p:attrName>
                                        </p:attrNameLst>
                                      </p:cBhvr>
                                      <p:to>
                                        <p:strVal val="hidden"/>
                                      </p:to>
                                    </p:set>
                                  </p:childTnLst>
                                </p:cTn>
                              </p:par>
                              <p:par>
                                <p:cTn id="350" presetID="1" presetClass="exit" presetSubtype="0" fill="hold" nodeType="withEffect">
                                  <p:stCondLst>
                                    <p:cond delay="0"/>
                                  </p:stCondLst>
                                  <p:childTnLst>
                                    <p:set>
                                      <p:cBhvr>
                                        <p:cTn id="351" dur="1" fill="hold">
                                          <p:stCondLst>
                                            <p:cond delay="0"/>
                                          </p:stCondLst>
                                        </p:cTn>
                                        <p:tgtEl>
                                          <p:spTgt spid="167"/>
                                        </p:tgtEl>
                                        <p:attrNameLst>
                                          <p:attrName>style.visibility</p:attrName>
                                        </p:attrNameLst>
                                      </p:cBhvr>
                                      <p:to>
                                        <p:strVal val="hidden"/>
                                      </p:to>
                                    </p:set>
                                  </p:childTnLst>
                                </p:cTn>
                              </p:par>
                              <p:par>
                                <p:cTn id="352" presetID="1" presetClass="exit" presetSubtype="0" fill="hold" nodeType="withEffect">
                                  <p:stCondLst>
                                    <p:cond delay="0"/>
                                  </p:stCondLst>
                                  <p:childTnLst>
                                    <p:set>
                                      <p:cBhvr>
                                        <p:cTn id="353" dur="1" fill="hold">
                                          <p:stCondLst>
                                            <p:cond delay="0"/>
                                          </p:stCondLst>
                                        </p:cTn>
                                        <p:tgtEl>
                                          <p:spTgt spid="58"/>
                                        </p:tgtEl>
                                        <p:attrNameLst>
                                          <p:attrName>style.visibility</p:attrName>
                                        </p:attrNameLst>
                                      </p:cBhvr>
                                      <p:to>
                                        <p:strVal val="hidden"/>
                                      </p:to>
                                    </p:set>
                                  </p:childTnLst>
                                </p:cTn>
                              </p:par>
                              <p:par>
                                <p:cTn id="354" presetID="1" presetClass="exit" presetSubtype="0" fill="hold" nodeType="withEffect">
                                  <p:stCondLst>
                                    <p:cond delay="0"/>
                                  </p:stCondLst>
                                  <p:childTnLst>
                                    <p:set>
                                      <p:cBhvr>
                                        <p:cTn id="355" dur="1" fill="hold">
                                          <p:stCondLst>
                                            <p:cond delay="0"/>
                                          </p:stCondLst>
                                        </p:cTn>
                                        <p:tgtEl>
                                          <p:spTgt spid="60"/>
                                        </p:tgtEl>
                                        <p:attrNameLst>
                                          <p:attrName>style.visibility</p:attrName>
                                        </p:attrNameLst>
                                      </p:cBhvr>
                                      <p:to>
                                        <p:strVal val="hidden"/>
                                      </p:to>
                                    </p:set>
                                  </p:childTnLst>
                                </p:cTn>
                              </p:par>
                              <p:par>
                                <p:cTn id="356" presetID="1" presetClass="exit" presetSubtype="0" fill="hold" nodeType="withEffect">
                                  <p:stCondLst>
                                    <p:cond delay="0"/>
                                  </p:stCondLst>
                                  <p:childTnLst>
                                    <p:set>
                                      <p:cBhvr>
                                        <p:cTn id="357" dur="1" fill="hold">
                                          <p:stCondLst>
                                            <p:cond delay="0"/>
                                          </p:stCondLst>
                                        </p:cTn>
                                        <p:tgtEl>
                                          <p:spTgt spid="62"/>
                                        </p:tgtEl>
                                        <p:attrNameLst>
                                          <p:attrName>style.visibility</p:attrName>
                                        </p:attrNameLst>
                                      </p:cBhvr>
                                      <p:to>
                                        <p:strVal val="hidden"/>
                                      </p:to>
                                    </p:set>
                                  </p:childTnLst>
                                </p:cTn>
                              </p:par>
                              <p:par>
                                <p:cTn id="358" presetID="1" presetClass="exit" presetSubtype="0" fill="hold" nodeType="withEffect">
                                  <p:stCondLst>
                                    <p:cond delay="0"/>
                                  </p:stCondLst>
                                  <p:childTnLst>
                                    <p:set>
                                      <p:cBhvr>
                                        <p:cTn id="359" dur="1" fill="hold">
                                          <p:stCondLst>
                                            <p:cond delay="0"/>
                                          </p:stCondLst>
                                        </p:cTn>
                                        <p:tgtEl>
                                          <p:spTgt spid="152"/>
                                        </p:tgtEl>
                                        <p:attrNameLst>
                                          <p:attrName>style.visibility</p:attrName>
                                        </p:attrNameLst>
                                      </p:cBhvr>
                                      <p:to>
                                        <p:strVal val="hidden"/>
                                      </p:to>
                                    </p:set>
                                  </p:childTnLst>
                                </p:cTn>
                              </p:par>
                              <p:par>
                                <p:cTn id="360" presetID="1" presetClass="exit" presetSubtype="0" fill="hold" nodeType="withEffect">
                                  <p:stCondLst>
                                    <p:cond delay="0"/>
                                  </p:stCondLst>
                                  <p:childTnLst>
                                    <p:set>
                                      <p:cBhvr>
                                        <p:cTn id="361" dur="1" fill="hold">
                                          <p:stCondLst>
                                            <p:cond delay="0"/>
                                          </p:stCondLst>
                                        </p:cTn>
                                        <p:tgtEl>
                                          <p:spTgt spid="153"/>
                                        </p:tgtEl>
                                        <p:attrNameLst>
                                          <p:attrName>style.visibility</p:attrName>
                                        </p:attrNameLst>
                                      </p:cBhvr>
                                      <p:to>
                                        <p:strVal val="hidden"/>
                                      </p:to>
                                    </p:set>
                                  </p:childTnLst>
                                </p:cTn>
                              </p:par>
                              <p:par>
                                <p:cTn id="362" presetID="1" presetClass="exit" presetSubtype="0" fill="hold" nodeType="withEffect">
                                  <p:stCondLst>
                                    <p:cond delay="0"/>
                                  </p:stCondLst>
                                  <p:childTnLst>
                                    <p:set>
                                      <p:cBhvr>
                                        <p:cTn id="363" dur="1" fill="hold">
                                          <p:stCondLst>
                                            <p:cond delay="0"/>
                                          </p:stCondLst>
                                        </p:cTn>
                                        <p:tgtEl>
                                          <p:spTgt spid="151"/>
                                        </p:tgtEl>
                                        <p:attrNameLst>
                                          <p:attrName>style.visibility</p:attrName>
                                        </p:attrNameLst>
                                      </p:cBhvr>
                                      <p:to>
                                        <p:strVal val="hidden"/>
                                      </p:to>
                                    </p:set>
                                  </p:childTnLst>
                                </p:cTn>
                              </p:par>
                            </p:childTnLst>
                          </p:cTn>
                        </p:par>
                        <p:par>
                          <p:cTn id="364" fill="hold">
                            <p:stCondLst>
                              <p:cond delay="0"/>
                            </p:stCondLst>
                            <p:childTnLst>
                              <p:par>
                                <p:cTn id="365" presetID="10" presetClass="entr" presetSubtype="0" fill="hold" grpId="0" nodeType="afterEffect">
                                  <p:stCondLst>
                                    <p:cond delay="400"/>
                                  </p:stCondLst>
                                  <p:childTnLst>
                                    <p:set>
                                      <p:cBhvr>
                                        <p:cTn id="366" dur="1" fill="hold">
                                          <p:stCondLst>
                                            <p:cond delay="0"/>
                                          </p:stCondLst>
                                        </p:cTn>
                                        <p:tgtEl>
                                          <p:spTgt spid="194"/>
                                        </p:tgtEl>
                                        <p:attrNameLst>
                                          <p:attrName>style.visibility</p:attrName>
                                        </p:attrNameLst>
                                      </p:cBhvr>
                                      <p:to>
                                        <p:strVal val="visible"/>
                                      </p:to>
                                    </p:set>
                                    <p:animEffect transition="in" filter="fade">
                                      <p:cBhvr>
                                        <p:cTn id="367" dur="2000"/>
                                        <p:tgtEl>
                                          <p:spTgt spid="194"/>
                                        </p:tgtEl>
                                      </p:cBhvr>
                                    </p:animEffect>
                                  </p:childTnLst>
                                </p:cTn>
                              </p:par>
                              <p:par>
                                <p:cTn id="368" presetID="10" presetClass="entr" presetSubtype="0" fill="hold" grpId="0" nodeType="withEffect">
                                  <p:stCondLst>
                                    <p:cond delay="400"/>
                                  </p:stCondLst>
                                  <p:childTnLst>
                                    <p:set>
                                      <p:cBhvr>
                                        <p:cTn id="369" dur="1" fill="hold">
                                          <p:stCondLst>
                                            <p:cond delay="0"/>
                                          </p:stCondLst>
                                        </p:cTn>
                                        <p:tgtEl>
                                          <p:spTgt spid="195"/>
                                        </p:tgtEl>
                                        <p:attrNameLst>
                                          <p:attrName>style.visibility</p:attrName>
                                        </p:attrNameLst>
                                      </p:cBhvr>
                                      <p:to>
                                        <p:strVal val="visible"/>
                                      </p:to>
                                    </p:set>
                                    <p:animEffect transition="in" filter="fade">
                                      <p:cBhvr>
                                        <p:cTn id="370" dur="2000"/>
                                        <p:tgtEl>
                                          <p:spTgt spid="195"/>
                                        </p:tgtEl>
                                      </p:cBhvr>
                                    </p:animEffect>
                                  </p:childTnLst>
                                </p:cTn>
                              </p:par>
                              <p:par>
                                <p:cTn id="371" presetID="10" presetClass="entr" presetSubtype="0" fill="hold" grpId="0" nodeType="withEffect">
                                  <p:stCondLst>
                                    <p:cond delay="400"/>
                                  </p:stCondLst>
                                  <p:childTnLst>
                                    <p:set>
                                      <p:cBhvr>
                                        <p:cTn id="372" dur="1" fill="hold">
                                          <p:stCondLst>
                                            <p:cond delay="0"/>
                                          </p:stCondLst>
                                        </p:cTn>
                                        <p:tgtEl>
                                          <p:spTgt spid="196"/>
                                        </p:tgtEl>
                                        <p:attrNameLst>
                                          <p:attrName>style.visibility</p:attrName>
                                        </p:attrNameLst>
                                      </p:cBhvr>
                                      <p:to>
                                        <p:strVal val="visible"/>
                                      </p:to>
                                    </p:set>
                                    <p:animEffect transition="in" filter="fade">
                                      <p:cBhvr>
                                        <p:cTn id="373" dur="200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7" grpId="0" animBg="1"/>
      <p:bldP spid="118" grpId="0" animBg="1"/>
      <p:bldP spid="119" grpId="0" animBg="1"/>
      <p:bldP spid="120" grpId="0" animBg="1"/>
      <p:bldP spid="143" grpId="0" animBg="1"/>
      <p:bldP spid="143" grpId="1" animBg="1"/>
      <p:bldP spid="160" grpId="0"/>
      <p:bldP spid="160" grpId="1"/>
      <p:bldP spid="161" grpId="0" animBg="1"/>
      <p:bldP spid="161" grpId="1" animBg="1"/>
      <p:bldP spid="167" grpId="0"/>
      <p:bldP spid="172" grpId="0" animBg="1"/>
      <p:bldP spid="172" grpId="1" animBg="1"/>
      <p:bldP spid="173" grpId="0"/>
      <p:bldP spid="173" grpId="1"/>
      <p:bldP spid="175" grpId="0" animBg="1"/>
      <p:bldP spid="175" grpId="1" animBg="1"/>
      <p:bldP spid="176" grpId="0"/>
      <p:bldP spid="176" grpId="1"/>
      <p:bldP spid="180" grpId="0" animBg="1"/>
      <p:bldP spid="181" grpId="0"/>
      <p:bldP spid="194" grpId="0" animBg="1"/>
      <p:bldP spid="195" grpId="0"/>
      <p:bldP spid="19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sz="4000" dirty="0" smtClean="0">
                <a:solidFill>
                  <a:srgbClr val="002060"/>
                </a:solidFill>
              </a:rPr>
              <a:t>Hadoop &amp; </a:t>
            </a:r>
            <a:r>
              <a:rPr lang="en-US" sz="4000" dirty="0" err="1" smtClean="0">
                <a:solidFill>
                  <a:srgbClr val="002060"/>
                </a:solidFill>
              </a:rPr>
              <a:t>DryadLINQ</a:t>
            </a:r>
            <a:endParaRPr lang="en-US" sz="4000" dirty="0">
              <a:solidFill>
                <a:srgbClr val="002060"/>
              </a:solidFill>
            </a:endParaRPr>
          </a:p>
        </p:txBody>
      </p:sp>
      <p:sp>
        <p:nvSpPr>
          <p:cNvPr id="4" name="Content Placeholder 3"/>
          <p:cNvSpPr>
            <a:spLocks noGrp="1"/>
          </p:cNvSpPr>
          <p:nvPr>
            <p:ph sz="half" idx="1"/>
          </p:nvPr>
        </p:nvSpPr>
        <p:spPr>
          <a:xfrm>
            <a:off x="228600" y="4343400"/>
            <a:ext cx="4343400" cy="990600"/>
          </a:xfrm>
        </p:spPr>
        <p:txBody>
          <a:bodyPr>
            <a:normAutofit fontScale="55000" lnSpcReduction="20000"/>
          </a:bodyPr>
          <a:lstStyle/>
          <a:p>
            <a:pPr marL="228600" indent="-228600"/>
            <a:r>
              <a:rPr lang="en-US" sz="2500" dirty="0" smtClean="0">
                <a:solidFill>
                  <a:srgbClr val="002060"/>
                </a:solidFill>
              </a:rPr>
              <a:t>Apache Implementation of Google’s MapReduce</a:t>
            </a:r>
          </a:p>
          <a:p>
            <a:pPr marL="228600" indent="-228600"/>
            <a:r>
              <a:rPr lang="en-US" sz="2500" dirty="0" err="1" smtClean="0">
                <a:solidFill>
                  <a:srgbClr val="002060"/>
                </a:solidFill>
              </a:rPr>
              <a:t>Hadoop</a:t>
            </a:r>
            <a:r>
              <a:rPr lang="en-US" sz="2500" dirty="0" smtClean="0">
                <a:solidFill>
                  <a:srgbClr val="002060"/>
                </a:solidFill>
              </a:rPr>
              <a:t> Distributed File System (HDFS) manage data</a:t>
            </a:r>
          </a:p>
          <a:p>
            <a:pPr marL="228600" indent="-228600"/>
            <a:r>
              <a:rPr lang="en-US" sz="2500" dirty="0" smtClean="0">
                <a:solidFill>
                  <a:srgbClr val="002060"/>
                </a:solidFill>
              </a:rPr>
              <a:t>Map/Reduce tasks are scheduled based on data locality in HDFS (replicated data blocks)</a:t>
            </a:r>
          </a:p>
          <a:p>
            <a:pPr lvl="1"/>
            <a:endParaRPr lang="en-US" dirty="0" smtClean="0">
              <a:solidFill>
                <a:schemeClr val="tx2">
                  <a:lumMod val="75000"/>
                </a:schemeClr>
              </a:solidFill>
            </a:endParaRPr>
          </a:p>
          <a:p>
            <a:pPr lvl="1"/>
            <a:endParaRPr lang="en-US" dirty="0" smtClean="0">
              <a:solidFill>
                <a:schemeClr val="tx2">
                  <a:lumMod val="75000"/>
                </a:schemeClr>
              </a:solidFill>
            </a:endParaRPr>
          </a:p>
          <a:p>
            <a:pPr lvl="1"/>
            <a:endParaRPr lang="en-US" dirty="0" smtClean="0"/>
          </a:p>
          <a:p>
            <a:endParaRPr lang="en-US" dirty="0"/>
          </a:p>
        </p:txBody>
      </p:sp>
      <p:sp>
        <p:nvSpPr>
          <p:cNvPr id="5" name="Content Placeholder 4"/>
          <p:cNvSpPr>
            <a:spLocks noGrp="1"/>
          </p:cNvSpPr>
          <p:nvPr>
            <p:ph sz="half" idx="2"/>
          </p:nvPr>
        </p:nvSpPr>
        <p:spPr>
          <a:xfrm>
            <a:off x="4648200" y="4267200"/>
            <a:ext cx="4343400" cy="914400"/>
          </a:xfrm>
        </p:spPr>
        <p:txBody>
          <a:bodyPr>
            <a:noAutofit/>
          </a:bodyPr>
          <a:lstStyle/>
          <a:p>
            <a:pPr marL="174625" indent="-174625"/>
            <a:r>
              <a:rPr lang="en-US" sz="1400" dirty="0" smtClean="0">
                <a:solidFill>
                  <a:srgbClr val="002060"/>
                </a:solidFill>
              </a:rPr>
              <a:t>Dryad process the DAG executing vertices on compute clusters</a:t>
            </a:r>
          </a:p>
          <a:p>
            <a:pPr marL="174625" indent="-174625"/>
            <a:r>
              <a:rPr lang="en-US" sz="1400" dirty="0" smtClean="0">
                <a:solidFill>
                  <a:srgbClr val="002060"/>
                </a:solidFill>
              </a:rPr>
              <a:t>LINQ provides a query interface for structured data</a:t>
            </a:r>
          </a:p>
          <a:p>
            <a:pPr marL="174625" indent="-174625"/>
            <a:r>
              <a:rPr lang="en-US" sz="1400" dirty="0" smtClean="0">
                <a:solidFill>
                  <a:srgbClr val="002060"/>
                </a:solidFill>
              </a:rPr>
              <a:t>Provide Hash, Range, and Round-Robin partition patterns </a:t>
            </a:r>
          </a:p>
        </p:txBody>
      </p:sp>
      <p:grpSp>
        <p:nvGrpSpPr>
          <p:cNvPr id="3" name="Group 61"/>
          <p:cNvGrpSpPr/>
          <p:nvPr/>
        </p:nvGrpSpPr>
        <p:grpSpPr>
          <a:xfrm>
            <a:off x="304800" y="1447800"/>
            <a:ext cx="4191000" cy="2362200"/>
            <a:chOff x="152400" y="1143000"/>
            <a:chExt cx="4191000" cy="2362200"/>
          </a:xfrm>
        </p:grpSpPr>
        <p:sp>
          <p:nvSpPr>
            <p:cNvPr id="8" name="Rectangle 7"/>
            <p:cNvSpPr/>
            <p:nvPr/>
          </p:nvSpPr>
          <p:spPr>
            <a:xfrm>
              <a:off x="228600" y="1447800"/>
              <a:ext cx="1143000" cy="20574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9" name="Rounded Rectangle 8"/>
            <p:cNvSpPr/>
            <p:nvPr/>
          </p:nvSpPr>
          <p:spPr>
            <a:xfrm>
              <a:off x="304800" y="1600200"/>
              <a:ext cx="990600" cy="533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Job</a:t>
              </a:r>
            </a:p>
            <a:p>
              <a:pPr algn="ctr"/>
              <a:r>
                <a:rPr lang="en-US" dirty="0" smtClean="0"/>
                <a:t>Tracker</a:t>
              </a:r>
              <a:endParaRPr lang="en-US" dirty="0"/>
            </a:p>
          </p:txBody>
        </p:sp>
        <p:sp>
          <p:nvSpPr>
            <p:cNvPr id="11" name="Rounded Rectangle 10"/>
            <p:cNvSpPr/>
            <p:nvPr/>
          </p:nvSpPr>
          <p:spPr>
            <a:xfrm>
              <a:off x="304800" y="2438400"/>
              <a:ext cx="990600" cy="838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Name</a:t>
              </a:r>
            </a:p>
            <a:p>
              <a:pPr algn="ctr"/>
              <a:r>
                <a:rPr lang="en-US" dirty="0" smtClean="0"/>
                <a:t>Node</a:t>
              </a:r>
              <a:endParaRPr lang="en-US" dirty="0"/>
            </a:p>
          </p:txBody>
        </p:sp>
        <p:sp>
          <p:nvSpPr>
            <p:cNvPr id="19" name="Rectangle 18"/>
            <p:cNvSpPr/>
            <p:nvPr/>
          </p:nvSpPr>
          <p:spPr>
            <a:xfrm>
              <a:off x="1676400" y="1447800"/>
              <a:ext cx="1143000" cy="20574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0" name="Rounded Rectangle 19"/>
            <p:cNvSpPr/>
            <p:nvPr/>
          </p:nvSpPr>
          <p:spPr>
            <a:xfrm>
              <a:off x="1752600" y="1600200"/>
              <a:ext cx="990600" cy="685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1" name="Rounded Rectangle 20"/>
            <p:cNvSpPr/>
            <p:nvPr/>
          </p:nvSpPr>
          <p:spPr>
            <a:xfrm>
              <a:off x="1752600" y="2438400"/>
              <a:ext cx="990600" cy="838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2" name="Rectangle 21"/>
            <p:cNvSpPr/>
            <p:nvPr/>
          </p:nvSpPr>
          <p:spPr>
            <a:xfrm>
              <a:off x="3124200" y="1447800"/>
              <a:ext cx="1143000" cy="20574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3" name="Rounded Rectangle 22"/>
            <p:cNvSpPr/>
            <p:nvPr/>
          </p:nvSpPr>
          <p:spPr>
            <a:xfrm>
              <a:off x="3200400" y="1600200"/>
              <a:ext cx="990600" cy="685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4" name="Rounded Rectangle 23"/>
            <p:cNvSpPr/>
            <p:nvPr/>
          </p:nvSpPr>
          <p:spPr>
            <a:xfrm>
              <a:off x="3200400" y="2438400"/>
              <a:ext cx="990600" cy="838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5" name="Rectangle 24"/>
            <p:cNvSpPr/>
            <p:nvPr/>
          </p:nvSpPr>
          <p:spPr>
            <a:xfrm>
              <a:off x="1905000" y="2590800"/>
              <a:ext cx="228600" cy="2286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1</a:t>
              </a:r>
              <a:endParaRPr lang="en-US" dirty="0"/>
            </a:p>
          </p:txBody>
        </p:sp>
        <p:sp>
          <p:nvSpPr>
            <p:cNvPr id="26" name="Rectangle 25"/>
            <p:cNvSpPr/>
            <p:nvPr/>
          </p:nvSpPr>
          <p:spPr>
            <a:xfrm>
              <a:off x="3352800" y="2590800"/>
              <a:ext cx="228600" cy="2286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2</a:t>
              </a:r>
              <a:endParaRPr lang="en-US" dirty="0"/>
            </a:p>
          </p:txBody>
        </p:sp>
        <p:sp>
          <p:nvSpPr>
            <p:cNvPr id="27" name="Rectangle 26"/>
            <p:cNvSpPr/>
            <p:nvPr/>
          </p:nvSpPr>
          <p:spPr>
            <a:xfrm>
              <a:off x="1905000" y="2971800"/>
              <a:ext cx="228600" cy="2286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3</a:t>
              </a:r>
              <a:endParaRPr lang="en-US" dirty="0"/>
            </a:p>
          </p:txBody>
        </p:sp>
        <p:sp>
          <p:nvSpPr>
            <p:cNvPr id="28" name="Rectangle 27"/>
            <p:cNvSpPr/>
            <p:nvPr/>
          </p:nvSpPr>
          <p:spPr>
            <a:xfrm>
              <a:off x="2362200" y="2743200"/>
              <a:ext cx="228600" cy="2286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2</a:t>
              </a:r>
              <a:endParaRPr lang="en-US" dirty="0"/>
            </a:p>
          </p:txBody>
        </p:sp>
        <p:sp>
          <p:nvSpPr>
            <p:cNvPr id="29" name="Rectangle 28"/>
            <p:cNvSpPr/>
            <p:nvPr/>
          </p:nvSpPr>
          <p:spPr>
            <a:xfrm>
              <a:off x="3352800" y="2971800"/>
              <a:ext cx="228600" cy="2286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3</a:t>
              </a:r>
              <a:endParaRPr lang="en-US" dirty="0"/>
            </a:p>
          </p:txBody>
        </p:sp>
        <p:sp>
          <p:nvSpPr>
            <p:cNvPr id="30" name="Rectangle 29"/>
            <p:cNvSpPr/>
            <p:nvPr/>
          </p:nvSpPr>
          <p:spPr>
            <a:xfrm>
              <a:off x="3810000" y="2971800"/>
              <a:ext cx="228600" cy="2286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4</a:t>
              </a:r>
              <a:endParaRPr lang="en-US" dirty="0"/>
            </a:p>
          </p:txBody>
        </p:sp>
        <p:sp>
          <p:nvSpPr>
            <p:cNvPr id="31" name="Rectangle 30"/>
            <p:cNvSpPr/>
            <p:nvPr/>
          </p:nvSpPr>
          <p:spPr>
            <a:xfrm>
              <a:off x="1905000" y="1676400"/>
              <a:ext cx="228600" cy="2286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M</a:t>
              </a:r>
              <a:endParaRPr lang="en-US" dirty="0"/>
            </a:p>
          </p:txBody>
        </p:sp>
        <p:sp>
          <p:nvSpPr>
            <p:cNvPr id="32" name="Rectangle 31"/>
            <p:cNvSpPr/>
            <p:nvPr/>
          </p:nvSpPr>
          <p:spPr>
            <a:xfrm>
              <a:off x="3276600" y="1676400"/>
              <a:ext cx="228600" cy="2286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M</a:t>
              </a:r>
              <a:endParaRPr lang="en-US" dirty="0"/>
            </a:p>
          </p:txBody>
        </p:sp>
        <p:sp>
          <p:nvSpPr>
            <p:cNvPr id="33" name="Rectangle 32"/>
            <p:cNvSpPr/>
            <p:nvPr/>
          </p:nvSpPr>
          <p:spPr>
            <a:xfrm>
              <a:off x="2362200" y="1676400"/>
              <a:ext cx="228600" cy="2286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M</a:t>
              </a:r>
              <a:endParaRPr lang="en-US" dirty="0"/>
            </a:p>
          </p:txBody>
        </p:sp>
        <p:sp>
          <p:nvSpPr>
            <p:cNvPr id="34" name="Rectangle 33"/>
            <p:cNvSpPr/>
            <p:nvPr/>
          </p:nvSpPr>
          <p:spPr>
            <a:xfrm>
              <a:off x="3810000" y="1676400"/>
              <a:ext cx="228600" cy="2286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M</a:t>
              </a:r>
              <a:endParaRPr lang="en-US" dirty="0"/>
            </a:p>
          </p:txBody>
        </p:sp>
        <p:sp>
          <p:nvSpPr>
            <p:cNvPr id="35" name="Rectangle 34"/>
            <p:cNvSpPr/>
            <p:nvPr/>
          </p:nvSpPr>
          <p:spPr>
            <a:xfrm>
              <a:off x="1905000" y="1981200"/>
              <a:ext cx="2286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a:t>
              </a:r>
              <a:endParaRPr lang="en-US" dirty="0"/>
            </a:p>
          </p:txBody>
        </p:sp>
        <p:sp>
          <p:nvSpPr>
            <p:cNvPr id="40" name="Rectangle 39"/>
            <p:cNvSpPr/>
            <p:nvPr/>
          </p:nvSpPr>
          <p:spPr>
            <a:xfrm>
              <a:off x="2362200" y="1981200"/>
              <a:ext cx="2286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a:t>
              </a:r>
              <a:endParaRPr lang="en-US" dirty="0"/>
            </a:p>
          </p:txBody>
        </p:sp>
        <p:sp>
          <p:nvSpPr>
            <p:cNvPr id="41" name="Rectangle 40"/>
            <p:cNvSpPr/>
            <p:nvPr/>
          </p:nvSpPr>
          <p:spPr>
            <a:xfrm>
              <a:off x="3276600" y="1981200"/>
              <a:ext cx="2286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a:t>
              </a:r>
              <a:endParaRPr lang="en-US" dirty="0"/>
            </a:p>
          </p:txBody>
        </p:sp>
        <p:sp>
          <p:nvSpPr>
            <p:cNvPr id="42" name="Rectangle 41"/>
            <p:cNvSpPr/>
            <p:nvPr/>
          </p:nvSpPr>
          <p:spPr>
            <a:xfrm>
              <a:off x="3810000" y="1981200"/>
              <a:ext cx="2286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a:t>
              </a:r>
              <a:endParaRPr lang="en-US" dirty="0"/>
            </a:p>
          </p:txBody>
        </p:sp>
        <p:cxnSp>
          <p:nvCxnSpPr>
            <p:cNvPr id="44" name="Straight Connector 43"/>
            <p:cNvCxnSpPr/>
            <p:nvPr/>
          </p:nvCxnSpPr>
          <p:spPr>
            <a:xfrm>
              <a:off x="2209800" y="1828800"/>
              <a:ext cx="152400" cy="0"/>
            </a:xfrm>
            <a:prstGeom prst="line">
              <a:avLst/>
            </a:prstGeom>
            <a:ln w="50800" cap="rnd">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209800" y="2057400"/>
              <a:ext cx="152400" cy="0"/>
            </a:xfrm>
            <a:prstGeom prst="line">
              <a:avLst/>
            </a:prstGeom>
            <a:ln w="50800" cap="rnd">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581400" y="1828800"/>
              <a:ext cx="152400" cy="0"/>
            </a:xfrm>
            <a:prstGeom prst="line">
              <a:avLst/>
            </a:prstGeom>
            <a:ln w="50800" cap="rnd">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581400" y="2057400"/>
              <a:ext cx="152400" cy="0"/>
            </a:xfrm>
            <a:prstGeom prst="line">
              <a:avLst/>
            </a:prstGeom>
            <a:ln w="50800" cap="rnd">
              <a:prstDash val="sysDot"/>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152400" y="2362200"/>
              <a:ext cx="4191000" cy="990600"/>
            </a:xfrm>
            <a:prstGeom prst="rect">
              <a:avLst/>
            </a:prstGeom>
            <a:noFill/>
            <a:ln w="158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295400" y="2316644"/>
              <a:ext cx="440313" cy="1112356"/>
            </a:xfrm>
            <a:prstGeom prst="rect">
              <a:avLst/>
            </a:prstGeom>
            <a:noFill/>
          </p:spPr>
          <p:txBody>
            <a:bodyPr vert="wordArtVert" wrap="none" rtlCol="0">
              <a:spAutoFit/>
            </a:bodyPr>
            <a:lstStyle/>
            <a:p>
              <a:r>
                <a:rPr lang="en-US" sz="1400" dirty="0" smtClean="0">
                  <a:solidFill>
                    <a:schemeClr val="accent2"/>
                  </a:solidFill>
                </a:rPr>
                <a:t>HDFS</a:t>
              </a:r>
              <a:endParaRPr lang="en-US" sz="1400" dirty="0">
                <a:solidFill>
                  <a:schemeClr val="accent2"/>
                </a:solidFill>
              </a:endParaRPr>
            </a:p>
          </p:txBody>
        </p:sp>
        <p:sp>
          <p:nvSpPr>
            <p:cNvPr id="59" name="TextBox 58"/>
            <p:cNvSpPr txBox="1"/>
            <p:nvPr/>
          </p:nvSpPr>
          <p:spPr>
            <a:xfrm>
              <a:off x="3561879" y="2438400"/>
              <a:ext cx="705321" cy="584775"/>
            </a:xfrm>
            <a:prstGeom prst="rect">
              <a:avLst/>
            </a:prstGeom>
            <a:noFill/>
          </p:spPr>
          <p:txBody>
            <a:bodyPr wrap="none" rtlCol="0">
              <a:spAutoFit/>
            </a:bodyPr>
            <a:lstStyle/>
            <a:p>
              <a:r>
                <a:rPr lang="en-US" sz="1600" dirty="0" smtClean="0">
                  <a:solidFill>
                    <a:schemeClr val="accent2"/>
                  </a:solidFill>
                </a:rPr>
                <a:t>Data</a:t>
              </a:r>
            </a:p>
            <a:p>
              <a:r>
                <a:rPr lang="en-US" sz="1600" dirty="0" smtClean="0">
                  <a:solidFill>
                    <a:schemeClr val="accent2"/>
                  </a:solidFill>
                </a:rPr>
                <a:t>blocks</a:t>
              </a:r>
              <a:endParaRPr lang="en-US" sz="1600" dirty="0">
                <a:solidFill>
                  <a:schemeClr val="accent2"/>
                </a:solidFill>
              </a:endParaRPr>
            </a:p>
          </p:txBody>
        </p:sp>
        <p:sp>
          <p:nvSpPr>
            <p:cNvPr id="60" name="TextBox 59"/>
            <p:cNvSpPr txBox="1"/>
            <p:nvPr/>
          </p:nvSpPr>
          <p:spPr>
            <a:xfrm>
              <a:off x="2057400" y="1143000"/>
              <a:ext cx="1994264" cy="338554"/>
            </a:xfrm>
            <a:prstGeom prst="rect">
              <a:avLst/>
            </a:prstGeom>
            <a:noFill/>
          </p:spPr>
          <p:txBody>
            <a:bodyPr wrap="none" rtlCol="0">
              <a:spAutoFit/>
            </a:bodyPr>
            <a:lstStyle/>
            <a:p>
              <a:r>
                <a:rPr lang="en-US" sz="1600" dirty="0" smtClean="0"/>
                <a:t>Data/Compute Nodes</a:t>
              </a:r>
              <a:endParaRPr lang="en-US" sz="1600" dirty="0"/>
            </a:p>
          </p:txBody>
        </p:sp>
        <p:sp>
          <p:nvSpPr>
            <p:cNvPr id="61" name="TextBox 60"/>
            <p:cNvSpPr txBox="1"/>
            <p:nvPr/>
          </p:nvSpPr>
          <p:spPr>
            <a:xfrm>
              <a:off x="152400" y="1143000"/>
              <a:ext cx="1275029" cy="338554"/>
            </a:xfrm>
            <a:prstGeom prst="rect">
              <a:avLst/>
            </a:prstGeom>
            <a:noFill/>
          </p:spPr>
          <p:txBody>
            <a:bodyPr wrap="none" rtlCol="0">
              <a:spAutoFit/>
            </a:bodyPr>
            <a:lstStyle/>
            <a:p>
              <a:r>
                <a:rPr lang="en-US" sz="1600" dirty="0" smtClean="0"/>
                <a:t>Master Node</a:t>
              </a:r>
              <a:endParaRPr lang="en-US" sz="1600" dirty="0"/>
            </a:p>
          </p:txBody>
        </p:sp>
      </p:grpSp>
      <p:sp>
        <p:nvSpPr>
          <p:cNvPr id="63" name="TextBox 62"/>
          <p:cNvSpPr txBox="1"/>
          <p:nvPr/>
        </p:nvSpPr>
        <p:spPr>
          <a:xfrm>
            <a:off x="1170563" y="971490"/>
            <a:ext cx="1877437" cy="400110"/>
          </a:xfrm>
          <a:prstGeom prst="rect">
            <a:avLst/>
          </a:prstGeom>
          <a:noFill/>
        </p:spPr>
        <p:txBody>
          <a:bodyPr wrap="none" rtlCol="0">
            <a:spAutoFit/>
          </a:bodyPr>
          <a:lstStyle/>
          <a:p>
            <a:r>
              <a:rPr lang="en-US" sz="2000" b="1" dirty="0" smtClean="0">
                <a:solidFill>
                  <a:srgbClr val="00B0F0"/>
                </a:solidFill>
              </a:rPr>
              <a:t>Apache Hadoop</a:t>
            </a:r>
            <a:endParaRPr lang="en-US" sz="2000" b="1" dirty="0">
              <a:solidFill>
                <a:srgbClr val="00B0F0"/>
              </a:solidFill>
            </a:endParaRPr>
          </a:p>
        </p:txBody>
      </p:sp>
      <p:sp>
        <p:nvSpPr>
          <p:cNvPr id="64" name="TextBox 63"/>
          <p:cNvSpPr txBox="1"/>
          <p:nvPr/>
        </p:nvSpPr>
        <p:spPr>
          <a:xfrm>
            <a:off x="5416011" y="990600"/>
            <a:ext cx="2432589" cy="400110"/>
          </a:xfrm>
          <a:prstGeom prst="rect">
            <a:avLst/>
          </a:prstGeom>
          <a:noFill/>
        </p:spPr>
        <p:txBody>
          <a:bodyPr wrap="none" rtlCol="0">
            <a:spAutoFit/>
          </a:bodyPr>
          <a:lstStyle/>
          <a:p>
            <a:r>
              <a:rPr lang="en-US" sz="2000" b="1" dirty="0" smtClean="0">
                <a:solidFill>
                  <a:srgbClr val="00B0F0"/>
                </a:solidFill>
              </a:rPr>
              <a:t>Microsoft </a:t>
            </a:r>
            <a:r>
              <a:rPr lang="en-US" sz="2000" b="1" dirty="0" err="1" smtClean="0">
                <a:solidFill>
                  <a:srgbClr val="00B0F0"/>
                </a:solidFill>
              </a:rPr>
              <a:t>DryadLINQ</a:t>
            </a:r>
            <a:endParaRPr lang="en-US" sz="2000" b="1" dirty="0">
              <a:solidFill>
                <a:srgbClr val="00B0F0"/>
              </a:solidFill>
            </a:endParaRPr>
          </a:p>
        </p:txBody>
      </p:sp>
      <p:grpSp>
        <p:nvGrpSpPr>
          <p:cNvPr id="6" name="Group 5"/>
          <p:cNvGrpSpPr/>
          <p:nvPr/>
        </p:nvGrpSpPr>
        <p:grpSpPr>
          <a:xfrm>
            <a:off x="4648200" y="1447800"/>
            <a:ext cx="4419600" cy="2667000"/>
            <a:chOff x="152400" y="762000"/>
            <a:chExt cx="6248400" cy="4876800"/>
          </a:xfrm>
        </p:grpSpPr>
        <p:sp>
          <p:nvSpPr>
            <p:cNvPr id="45" name="AutoShape 9"/>
            <p:cNvSpPr>
              <a:spLocks noChangeArrowheads="1"/>
            </p:cNvSpPr>
            <p:nvPr/>
          </p:nvSpPr>
          <p:spPr bwMode="auto">
            <a:xfrm>
              <a:off x="152400" y="762000"/>
              <a:ext cx="6248400" cy="4876800"/>
            </a:xfrm>
            <a:prstGeom prst="roundRect">
              <a:avLst>
                <a:gd name="adj" fmla="val 7556"/>
              </a:avLst>
            </a:prstGeom>
            <a:gradFill rotWithShape="0">
              <a:gsLst>
                <a:gs pos="0">
                  <a:srgbClr val="FFFFFF"/>
                </a:gs>
                <a:gs pos="100000">
                  <a:srgbClr val="B8CCE4"/>
                </a:gs>
              </a:gsLst>
              <a:lin ang="54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endParaRPr lang="en-US" dirty="0"/>
            </a:p>
          </p:txBody>
        </p:sp>
        <p:grpSp>
          <p:nvGrpSpPr>
            <p:cNvPr id="7" name="Group 15"/>
            <p:cNvGrpSpPr>
              <a:grpSpLocks/>
            </p:cNvGrpSpPr>
            <p:nvPr/>
          </p:nvGrpSpPr>
          <p:grpSpPr bwMode="auto">
            <a:xfrm>
              <a:off x="381000" y="4033999"/>
              <a:ext cx="2134107" cy="975650"/>
              <a:chOff x="1369" y="4829"/>
              <a:chExt cx="2348" cy="1131"/>
            </a:xfrm>
          </p:grpSpPr>
          <p:sp>
            <p:nvSpPr>
              <p:cNvPr id="100" name="Text Box 16"/>
              <p:cNvSpPr txBox="1">
                <a:spLocks noChangeArrowheads="1"/>
              </p:cNvSpPr>
              <p:nvPr/>
            </p:nvSpPr>
            <p:spPr bwMode="auto">
              <a:xfrm>
                <a:off x="1369" y="4829"/>
                <a:ext cx="1761" cy="1131"/>
              </a:xfrm>
              <a:prstGeom prst="rect">
                <a:avLst/>
              </a:prstGeom>
              <a:solidFill>
                <a:srgbClr val="DDD8C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1100" b="1" dirty="0" smtClean="0">
                    <a:cs typeface="Courier New" pitchFamily="49" charset="0"/>
                  </a:rPr>
                  <a:t>Edge : </a:t>
                </a:r>
              </a:p>
              <a:p>
                <a:r>
                  <a:rPr lang="en-US" sz="1100" b="1" dirty="0" smtClean="0">
                    <a:cs typeface="Courier New" pitchFamily="49" charset="0"/>
                  </a:rPr>
                  <a:t>communication path</a:t>
                </a:r>
              </a:p>
            </p:txBody>
          </p:sp>
          <p:cxnSp>
            <p:nvCxnSpPr>
              <p:cNvPr id="101" name="AutoShape 17"/>
              <p:cNvCxnSpPr>
                <a:cxnSpLocks noChangeShapeType="1"/>
                <a:stCxn id="100" idx="3"/>
              </p:cNvCxnSpPr>
              <p:nvPr/>
            </p:nvCxnSpPr>
            <p:spPr bwMode="auto">
              <a:xfrm flipV="1">
                <a:off x="3130" y="4829"/>
                <a:ext cx="587" cy="394"/>
              </a:xfrm>
              <a:prstGeom prst="straightConnector1">
                <a:avLst/>
              </a:prstGeom>
              <a:noFill/>
              <a:ln w="9525">
                <a:solidFill>
                  <a:srgbClr val="000000"/>
                </a:solidFill>
                <a:round/>
                <a:headEnd/>
                <a:tailEnd type="triangle" w="med" len="med"/>
              </a:ln>
            </p:spPr>
          </p:cxnSp>
        </p:grpSp>
        <p:grpSp>
          <p:nvGrpSpPr>
            <p:cNvPr id="10" name="Group 15"/>
            <p:cNvGrpSpPr>
              <a:grpSpLocks/>
            </p:cNvGrpSpPr>
            <p:nvPr/>
          </p:nvGrpSpPr>
          <p:grpSpPr bwMode="auto">
            <a:xfrm>
              <a:off x="381000" y="3200398"/>
              <a:ext cx="1904199" cy="766026"/>
              <a:chOff x="1347" y="5453"/>
              <a:chExt cx="2208" cy="888"/>
            </a:xfrm>
          </p:grpSpPr>
          <p:sp>
            <p:nvSpPr>
              <p:cNvPr id="98" name="Text Box 16"/>
              <p:cNvSpPr txBox="1">
                <a:spLocks noChangeArrowheads="1"/>
              </p:cNvSpPr>
              <p:nvPr/>
            </p:nvSpPr>
            <p:spPr bwMode="auto">
              <a:xfrm>
                <a:off x="1347" y="5453"/>
                <a:ext cx="1944" cy="888"/>
              </a:xfrm>
              <a:prstGeom prst="rect">
                <a:avLst/>
              </a:prstGeom>
              <a:solidFill>
                <a:srgbClr val="DDD8C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1100" b="1" dirty="0" smtClean="0">
                    <a:cs typeface="Courier New" pitchFamily="49" charset="0"/>
                  </a:rPr>
                  <a:t>Vertex :</a:t>
                </a:r>
              </a:p>
              <a:p>
                <a:r>
                  <a:rPr lang="en-US" sz="1100" b="1" dirty="0" smtClean="0">
                    <a:cs typeface="Courier New" pitchFamily="49" charset="0"/>
                  </a:rPr>
                  <a:t>execution task  </a:t>
                </a:r>
              </a:p>
            </p:txBody>
          </p:sp>
          <p:cxnSp>
            <p:nvCxnSpPr>
              <p:cNvPr id="99" name="AutoShape 17"/>
              <p:cNvCxnSpPr>
                <a:cxnSpLocks noChangeShapeType="1"/>
              </p:cNvCxnSpPr>
              <p:nvPr/>
            </p:nvCxnSpPr>
            <p:spPr bwMode="auto">
              <a:xfrm flipV="1">
                <a:off x="3291" y="5718"/>
                <a:ext cx="264" cy="0"/>
              </a:xfrm>
              <a:prstGeom prst="straightConnector1">
                <a:avLst/>
              </a:prstGeom>
              <a:noFill/>
              <a:ln w="9525">
                <a:solidFill>
                  <a:srgbClr val="000000"/>
                </a:solidFill>
                <a:round/>
                <a:headEnd/>
                <a:tailEnd type="triangle" w="med" len="med"/>
              </a:ln>
            </p:spPr>
          </p:cxnSp>
        </p:grpSp>
        <p:grpSp>
          <p:nvGrpSpPr>
            <p:cNvPr id="12" name="Group 145"/>
            <p:cNvGrpSpPr/>
            <p:nvPr/>
          </p:nvGrpSpPr>
          <p:grpSpPr>
            <a:xfrm>
              <a:off x="2362200" y="3352798"/>
              <a:ext cx="1559692" cy="977965"/>
              <a:chOff x="3886200" y="2325002"/>
              <a:chExt cx="2250306" cy="1460434"/>
            </a:xfrm>
          </p:grpSpPr>
          <p:sp>
            <p:nvSpPr>
              <p:cNvPr id="69" name="Oval 10"/>
              <p:cNvSpPr>
                <a:spLocks noChangeArrowheads="1"/>
              </p:cNvSpPr>
              <p:nvPr/>
            </p:nvSpPr>
            <p:spPr bwMode="auto">
              <a:xfrm>
                <a:off x="4191000" y="2743200"/>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Oval 11"/>
              <p:cNvSpPr>
                <a:spLocks noChangeArrowheads="1"/>
              </p:cNvSpPr>
              <p:nvPr/>
            </p:nvSpPr>
            <p:spPr bwMode="auto">
              <a:xfrm>
                <a:off x="4876800" y="2743200"/>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Oval 12"/>
              <p:cNvSpPr>
                <a:spLocks noChangeArrowheads="1"/>
              </p:cNvSpPr>
              <p:nvPr/>
            </p:nvSpPr>
            <p:spPr bwMode="auto">
              <a:xfrm>
                <a:off x="3931268"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Oval 13"/>
              <p:cNvSpPr>
                <a:spLocks noChangeArrowheads="1"/>
              </p:cNvSpPr>
              <p:nvPr/>
            </p:nvSpPr>
            <p:spPr bwMode="auto">
              <a:xfrm>
                <a:off x="5486400" y="2743200"/>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Oval 14"/>
              <p:cNvSpPr>
                <a:spLocks noChangeArrowheads="1"/>
              </p:cNvSpPr>
              <p:nvPr/>
            </p:nvSpPr>
            <p:spPr bwMode="auto">
              <a:xfrm>
                <a:off x="4539164"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Oval 18"/>
              <p:cNvSpPr>
                <a:spLocks noChangeArrowheads="1"/>
              </p:cNvSpPr>
              <p:nvPr/>
            </p:nvSpPr>
            <p:spPr bwMode="auto">
              <a:xfrm>
                <a:off x="5867049"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Oval 19"/>
              <p:cNvSpPr>
                <a:spLocks noChangeArrowheads="1"/>
              </p:cNvSpPr>
              <p:nvPr/>
            </p:nvSpPr>
            <p:spPr bwMode="auto">
              <a:xfrm>
                <a:off x="5192328"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76" name="AutoShape 23"/>
              <p:cNvCxnSpPr>
                <a:cxnSpLocks noChangeShapeType="1"/>
              </p:cNvCxnSpPr>
              <p:nvPr/>
            </p:nvCxnSpPr>
            <p:spPr bwMode="auto">
              <a:xfrm>
                <a:off x="4114499" y="2605238"/>
                <a:ext cx="228901" cy="137962"/>
              </a:xfrm>
              <a:prstGeom prst="straightConnector1">
                <a:avLst/>
              </a:prstGeom>
              <a:noFill/>
              <a:ln w="9525">
                <a:solidFill>
                  <a:srgbClr val="000000"/>
                </a:solidFill>
                <a:round/>
                <a:headEnd/>
                <a:tailEnd/>
              </a:ln>
            </p:spPr>
          </p:cxnSp>
          <p:cxnSp>
            <p:nvCxnSpPr>
              <p:cNvPr id="77" name="AutoShape 24"/>
              <p:cNvCxnSpPr>
                <a:cxnSpLocks noChangeShapeType="1"/>
              </p:cNvCxnSpPr>
              <p:nvPr/>
            </p:nvCxnSpPr>
            <p:spPr bwMode="auto">
              <a:xfrm rot="10800000" flipV="1">
                <a:off x="4343400" y="2605238"/>
                <a:ext cx="314326" cy="137962"/>
              </a:xfrm>
              <a:prstGeom prst="straightConnector1">
                <a:avLst/>
              </a:prstGeom>
              <a:noFill/>
              <a:ln w="9525">
                <a:solidFill>
                  <a:srgbClr val="000000"/>
                </a:solidFill>
                <a:round/>
                <a:headEnd/>
                <a:tailEnd/>
              </a:ln>
            </p:spPr>
          </p:cxnSp>
          <p:cxnSp>
            <p:nvCxnSpPr>
              <p:cNvPr id="78" name="AutoShape 28"/>
              <p:cNvCxnSpPr>
                <a:cxnSpLocks noChangeShapeType="1"/>
              </p:cNvCxnSpPr>
              <p:nvPr/>
            </p:nvCxnSpPr>
            <p:spPr bwMode="auto">
              <a:xfrm>
                <a:off x="4657725" y="2605238"/>
                <a:ext cx="371475" cy="137962"/>
              </a:xfrm>
              <a:prstGeom prst="straightConnector1">
                <a:avLst/>
              </a:prstGeom>
              <a:noFill/>
              <a:ln w="9525">
                <a:solidFill>
                  <a:srgbClr val="000000"/>
                </a:solidFill>
                <a:round/>
                <a:headEnd/>
                <a:tailEnd/>
              </a:ln>
            </p:spPr>
          </p:cxnSp>
          <p:cxnSp>
            <p:nvCxnSpPr>
              <p:cNvPr id="79" name="AutoShape 29"/>
              <p:cNvCxnSpPr>
                <a:cxnSpLocks noChangeShapeType="1"/>
              </p:cNvCxnSpPr>
              <p:nvPr/>
            </p:nvCxnSpPr>
            <p:spPr bwMode="auto">
              <a:xfrm rot="10800000" flipV="1">
                <a:off x="5029200" y="2605238"/>
                <a:ext cx="260134" cy="137962"/>
              </a:xfrm>
              <a:prstGeom prst="straightConnector1">
                <a:avLst/>
              </a:prstGeom>
              <a:noFill/>
              <a:ln w="9525">
                <a:solidFill>
                  <a:srgbClr val="000000"/>
                </a:solidFill>
                <a:round/>
                <a:headEnd/>
                <a:tailEnd/>
              </a:ln>
            </p:spPr>
          </p:cxnSp>
          <p:cxnSp>
            <p:nvCxnSpPr>
              <p:cNvPr id="80" name="AutoShape 33"/>
              <p:cNvCxnSpPr>
                <a:cxnSpLocks noChangeShapeType="1"/>
              </p:cNvCxnSpPr>
              <p:nvPr/>
            </p:nvCxnSpPr>
            <p:spPr bwMode="auto">
              <a:xfrm>
                <a:off x="5289333" y="2605238"/>
                <a:ext cx="349467" cy="137962"/>
              </a:xfrm>
              <a:prstGeom prst="straightConnector1">
                <a:avLst/>
              </a:prstGeom>
              <a:noFill/>
              <a:ln w="9525">
                <a:solidFill>
                  <a:srgbClr val="000000"/>
                </a:solidFill>
                <a:round/>
                <a:headEnd/>
                <a:tailEnd/>
              </a:ln>
            </p:spPr>
          </p:cxnSp>
          <p:cxnSp>
            <p:nvCxnSpPr>
              <p:cNvPr id="81" name="AutoShape 34"/>
              <p:cNvCxnSpPr>
                <a:cxnSpLocks noChangeShapeType="1"/>
              </p:cNvCxnSpPr>
              <p:nvPr/>
            </p:nvCxnSpPr>
            <p:spPr bwMode="auto">
              <a:xfrm rot="10800000" flipV="1">
                <a:off x="5638801" y="2605238"/>
                <a:ext cx="344655" cy="137962"/>
              </a:xfrm>
              <a:prstGeom prst="straightConnector1">
                <a:avLst/>
              </a:prstGeom>
              <a:noFill/>
              <a:ln w="9525">
                <a:solidFill>
                  <a:srgbClr val="000000"/>
                </a:solidFill>
                <a:round/>
                <a:headEnd/>
                <a:tailEnd/>
              </a:ln>
            </p:spPr>
          </p:cxnSp>
          <p:sp>
            <p:nvSpPr>
              <p:cNvPr id="82" name="Oval 10"/>
              <p:cNvSpPr>
                <a:spLocks noChangeArrowheads="1"/>
              </p:cNvSpPr>
              <p:nvPr/>
            </p:nvSpPr>
            <p:spPr bwMode="auto">
              <a:xfrm>
                <a:off x="3886200" y="3124200"/>
                <a:ext cx="269457" cy="280236"/>
              </a:xfrm>
              <a:prstGeom prst="ellipse">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Oval 11"/>
              <p:cNvSpPr>
                <a:spLocks noChangeArrowheads="1"/>
              </p:cNvSpPr>
              <p:nvPr/>
            </p:nvSpPr>
            <p:spPr bwMode="auto">
              <a:xfrm>
                <a:off x="4495800" y="3124200"/>
                <a:ext cx="269457" cy="280236"/>
              </a:xfrm>
              <a:prstGeom prst="ellipse">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Oval 13"/>
              <p:cNvSpPr>
                <a:spLocks noChangeArrowheads="1"/>
              </p:cNvSpPr>
              <p:nvPr/>
            </p:nvSpPr>
            <p:spPr bwMode="auto">
              <a:xfrm>
                <a:off x="5181600" y="3124200"/>
                <a:ext cx="269457" cy="280236"/>
              </a:xfrm>
              <a:prstGeom prst="ellipse">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Oval 10"/>
              <p:cNvSpPr>
                <a:spLocks noChangeArrowheads="1"/>
              </p:cNvSpPr>
              <p:nvPr/>
            </p:nvSpPr>
            <p:spPr bwMode="auto">
              <a:xfrm>
                <a:off x="4191000" y="3505200"/>
                <a:ext cx="269457" cy="280236"/>
              </a:xfrm>
              <a:prstGeom prst="ellipse">
                <a:avLst/>
              </a:prstGeom>
              <a:solidFill>
                <a:schemeClr val="accent4">
                  <a:lumMod val="60000"/>
                  <a:lumOff val="4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Oval 11"/>
              <p:cNvSpPr>
                <a:spLocks noChangeArrowheads="1"/>
              </p:cNvSpPr>
              <p:nvPr/>
            </p:nvSpPr>
            <p:spPr bwMode="auto">
              <a:xfrm>
                <a:off x="4805362" y="3505200"/>
                <a:ext cx="269457" cy="280236"/>
              </a:xfrm>
              <a:prstGeom prst="ellipse">
                <a:avLst/>
              </a:prstGeom>
              <a:solidFill>
                <a:schemeClr val="accent4">
                  <a:lumMod val="60000"/>
                  <a:lumOff val="4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Oval 13"/>
              <p:cNvSpPr>
                <a:spLocks noChangeArrowheads="1"/>
              </p:cNvSpPr>
              <p:nvPr/>
            </p:nvSpPr>
            <p:spPr bwMode="auto">
              <a:xfrm>
                <a:off x="5410200" y="3505200"/>
                <a:ext cx="269457" cy="280236"/>
              </a:xfrm>
              <a:prstGeom prst="ellipse">
                <a:avLst/>
              </a:prstGeom>
              <a:solidFill>
                <a:schemeClr val="accent4">
                  <a:lumMod val="60000"/>
                  <a:lumOff val="4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88" name="AutoShape 23"/>
              <p:cNvCxnSpPr>
                <a:cxnSpLocks noChangeShapeType="1"/>
              </p:cNvCxnSpPr>
              <p:nvPr/>
            </p:nvCxnSpPr>
            <p:spPr bwMode="auto">
              <a:xfrm flipV="1">
                <a:off x="4038600" y="3024290"/>
                <a:ext cx="271262" cy="99910"/>
              </a:xfrm>
              <a:prstGeom prst="straightConnector1">
                <a:avLst/>
              </a:prstGeom>
              <a:noFill/>
              <a:ln w="9525">
                <a:solidFill>
                  <a:srgbClr val="000000"/>
                </a:solidFill>
                <a:round/>
                <a:headEnd/>
                <a:tailEnd/>
              </a:ln>
            </p:spPr>
          </p:cxnSp>
          <p:cxnSp>
            <p:nvCxnSpPr>
              <p:cNvPr id="89" name="AutoShape 23"/>
              <p:cNvCxnSpPr>
                <a:cxnSpLocks noChangeShapeType="1"/>
              </p:cNvCxnSpPr>
              <p:nvPr/>
            </p:nvCxnSpPr>
            <p:spPr bwMode="auto">
              <a:xfrm rot="16200000" flipH="1">
                <a:off x="4436582" y="2912582"/>
                <a:ext cx="100766" cy="322473"/>
              </a:xfrm>
              <a:prstGeom prst="straightConnector1">
                <a:avLst/>
              </a:prstGeom>
              <a:noFill/>
              <a:ln w="9525">
                <a:solidFill>
                  <a:srgbClr val="000000"/>
                </a:solidFill>
                <a:round/>
                <a:headEnd/>
                <a:tailEnd/>
              </a:ln>
            </p:spPr>
          </p:cxnSp>
          <p:cxnSp>
            <p:nvCxnSpPr>
              <p:cNvPr id="90" name="AutoShape 23"/>
              <p:cNvCxnSpPr>
                <a:cxnSpLocks noChangeShapeType="1"/>
              </p:cNvCxnSpPr>
              <p:nvPr/>
            </p:nvCxnSpPr>
            <p:spPr bwMode="auto">
              <a:xfrm rot="16200000" flipH="1">
                <a:off x="5122382" y="2912582"/>
                <a:ext cx="100766" cy="322473"/>
              </a:xfrm>
              <a:prstGeom prst="straightConnector1">
                <a:avLst/>
              </a:prstGeom>
              <a:noFill/>
              <a:ln w="9525">
                <a:solidFill>
                  <a:srgbClr val="000000"/>
                </a:solidFill>
                <a:round/>
                <a:headEnd/>
                <a:tailEnd/>
              </a:ln>
            </p:spPr>
          </p:cxnSp>
          <p:cxnSp>
            <p:nvCxnSpPr>
              <p:cNvPr id="91" name="AutoShape 23"/>
              <p:cNvCxnSpPr>
                <a:cxnSpLocks noChangeShapeType="1"/>
                <a:endCxn id="70" idx="4"/>
              </p:cNvCxnSpPr>
              <p:nvPr/>
            </p:nvCxnSpPr>
            <p:spPr bwMode="auto">
              <a:xfrm flipV="1">
                <a:off x="5334000" y="3023436"/>
                <a:ext cx="287129" cy="100764"/>
              </a:xfrm>
              <a:prstGeom prst="straightConnector1">
                <a:avLst/>
              </a:prstGeom>
              <a:noFill/>
              <a:ln w="9525">
                <a:solidFill>
                  <a:srgbClr val="000000"/>
                </a:solidFill>
                <a:round/>
                <a:headEnd/>
                <a:tailEnd/>
              </a:ln>
            </p:spPr>
          </p:cxnSp>
          <p:cxnSp>
            <p:nvCxnSpPr>
              <p:cNvPr id="92" name="AutoShape 23"/>
              <p:cNvCxnSpPr>
                <a:cxnSpLocks noChangeShapeType="1"/>
                <a:endCxn id="70" idx="4"/>
              </p:cNvCxnSpPr>
              <p:nvPr/>
            </p:nvCxnSpPr>
            <p:spPr bwMode="auto">
              <a:xfrm rot="5400000" flipH="1" flipV="1">
                <a:off x="5350983" y="3235055"/>
                <a:ext cx="481764" cy="58527"/>
              </a:xfrm>
              <a:prstGeom prst="straightConnector1">
                <a:avLst/>
              </a:prstGeom>
              <a:noFill/>
              <a:ln w="9525">
                <a:solidFill>
                  <a:srgbClr val="000000"/>
                </a:solidFill>
                <a:round/>
                <a:headEnd/>
                <a:tailEnd/>
              </a:ln>
            </p:spPr>
          </p:cxnSp>
          <p:cxnSp>
            <p:nvCxnSpPr>
              <p:cNvPr id="93" name="AutoShape 23"/>
              <p:cNvCxnSpPr>
                <a:cxnSpLocks noChangeShapeType="1"/>
                <a:stCxn id="84" idx="4"/>
              </p:cNvCxnSpPr>
              <p:nvPr/>
            </p:nvCxnSpPr>
            <p:spPr bwMode="auto">
              <a:xfrm rot="16200000" flipH="1">
                <a:off x="5389082" y="3331682"/>
                <a:ext cx="100766" cy="246273"/>
              </a:xfrm>
              <a:prstGeom prst="straightConnector1">
                <a:avLst/>
              </a:prstGeom>
              <a:noFill/>
              <a:ln w="9525">
                <a:solidFill>
                  <a:srgbClr val="000000"/>
                </a:solidFill>
                <a:round/>
                <a:headEnd/>
                <a:tailEnd/>
              </a:ln>
            </p:spPr>
          </p:cxnSp>
          <p:cxnSp>
            <p:nvCxnSpPr>
              <p:cNvPr id="94" name="AutoShape 23"/>
              <p:cNvCxnSpPr>
                <a:cxnSpLocks noChangeShapeType="1"/>
                <a:endCxn id="84" idx="4"/>
              </p:cNvCxnSpPr>
              <p:nvPr/>
            </p:nvCxnSpPr>
            <p:spPr bwMode="auto">
              <a:xfrm flipV="1">
                <a:off x="4953000" y="3404436"/>
                <a:ext cx="363329" cy="100764"/>
              </a:xfrm>
              <a:prstGeom prst="straightConnector1">
                <a:avLst/>
              </a:prstGeom>
              <a:noFill/>
              <a:ln w="9525">
                <a:solidFill>
                  <a:srgbClr val="000000"/>
                </a:solidFill>
                <a:round/>
                <a:headEnd/>
                <a:tailEnd/>
              </a:ln>
            </p:spPr>
          </p:cxnSp>
          <p:cxnSp>
            <p:nvCxnSpPr>
              <p:cNvPr id="95" name="AutoShape 23"/>
              <p:cNvCxnSpPr>
                <a:cxnSpLocks noChangeShapeType="1"/>
                <a:stCxn id="83" idx="4"/>
              </p:cNvCxnSpPr>
              <p:nvPr/>
            </p:nvCxnSpPr>
            <p:spPr bwMode="auto">
              <a:xfrm rot="16200000" flipH="1">
                <a:off x="4741382" y="3293582"/>
                <a:ext cx="100766" cy="322473"/>
              </a:xfrm>
              <a:prstGeom prst="straightConnector1">
                <a:avLst/>
              </a:prstGeom>
              <a:noFill/>
              <a:ln w="9525">
                <a:solidFill>
                  <a:srgbClr val="000000"/>
                </a:solidFill>
                <a:round/>
                <a:headEnd/>
                <a:tailEnd/>
              </a:ln>
            </p:spPr>
          </p:cxnSp>
          <p:cxnSp>
            <p:nvCxnSpPr>
              <p:cNvPr id="96" name="AutoShape 23"/>
              <p:cNvCxnSpPr>
                <a:cxnSpLocks noChangeShapeType="1"/>
                <a:endCxn id="83" idx="4"/>
              </p:cNvCxnSpPr>
              <p:nvPr/>
            </p:nvCxnSpPr>
            <p:spPr bwMode="auto">
              <a:xfrm flipV="1">
                <a:off x="4343400" y="3404436"/>
                <a:ext cx="287129" cy="100764"/>
              </a:xfrm>
              <a:prstGeom prst="straightConnector1">
                <a:avLst/>
              </a:prstGeom>
              <a:noFill/>
              <a:ln w="9525">
                <a:solidFill>
                  <a:srgbClr val="000000"/>
                </a:solidFill>
                <a:round/>
                <a:headEnd/>
                <a:tailEnd/>
              </a:ln>
            </p:spPr>
          </p:cxnSp>
          <p:cxnSp>
            <p:nvCxnSpPr>
              <p:cNvPr id="97" name="AutoShape 23"/>
              <p:cNvCxnSpPr>
                <a:cxnSpLocks noChangeShapeType="1"/>
                <a:stCxn id="82" idx="4"/>
              </p:cNvCxnSpPr>
              <p:nvPr/>
            </p:nvCxnSpPr>
            <p:spPr bwMode="auto">
              <a:xfrm rot="16200000" flipH="1">
                <a:off x="4131782" y="3293582"/>
                <a:ext cx="100766" cy="322473"/>
              </a:xfrm>
              <a:prstGeom prst="straightConnector1">
                <a:avLst/>
              </a:prstGeom>
              <a:noFill/>
              <a:ln w="9525">
                <a:solidFill>
                  <a:srgbClr val="000000"/>
                </a:solidFill>
                <a:round/>
                <a:headEnd/>
                <a:tailEnd/>
              </a:ln>
            </p:spPr>
          </p:cxnSp>
        </p:grpSp>
        <p:pic>
          <p:nvPicPr>
            <p:cNvPr id="49" name="Picture 2"/>
            <p:cNvPicPr>
              <a:picLocks noChangeAspect="1" noChangeArrowheads="1"/>
            </p:cNvPicPr>
            <p:nvPr/>
          </p:nvPicPr>
          <p:blipFill>
            <a:blip r:embed="rId3" cstate="print"/>
            <a:srcRect/>
            <a:stretch>
              <a:fillRect/>
            </a:stretch>
          </p:blipFill>
          <p:spPr bwMode="auto">
            <a:xfrm>
              <a:off x="3048000" y="914400"/>
              <a:ext cx="3126550" cy="1442534"/>
            </a:xfrm>
            <a:prstGeom prst="rect">
              <a:avLst/>
            </a:prstGeom>
            <a:noFill/>
            <a:ln w="9525">
              <a:noFill/>
              <a:miter lim="800000"/>
              <a:headEnd/>
              <a:tailEnd/>
            </a:ln>
            <a:effectLst/>
          </p:spPr>
        </p:pic>
        <p:sp>
          <p:nvSpPr>
            <p:cNvPr id="50" name="TextBox 49"/>
            <p:cNvSpPr txBox="1"/>
            <p:nvPr/>
          </p:nvSpPr>
          <p:spPr>
            <a:xfrm>
              <a:off x="381000" y="1066801"/>
              <a:ext cx="2592936" cy="506512"/>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1200" b="1" dirty="0" smtClean="0"/>
                <a:t>Standard LINQ operations</a:t>
              </a:r>
              <a:endParaRPr lang="en-US" sz="1200" b="1" dirty="0"/>
            </a:p>
          </p:txBody>
        </p:sp>
        <p:sp>
          <p:nvSpPr>
            <p:cNvPr id="51" name="TextBox 50"/>
            <p:cNvSpPr txBox="1"/>
            <p:nvPr/>
          </p:nvSpPr>
          <p:spPr>
            <a:xfrm>
              <a:off x="381000" y="1524000"/>
              <a:ext cx="2266768" cy="506512"/>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1200" b="1" dirty="0" smtClean="0"/>
                <a:t>DryadLINQ operations</a:t>
              </a:r>
              <a:endParaRPr lang="en-US" sz="1200" b="1" dirty="0"/>
            </a:p>
          </p:txBody>
        </p:sp>
        <p:sp>
          <p:nvSpPr>
            <p:cNvPr id="52" name="TextBox 51"/>
            <p:cNvSpPr txBox="1"/>
            <p:nvPr/>
          </p:nvSpPr>
          <p:spPr>
            <a:xfrm>
              <a:off x="381001" y="2590800"/>
              <a:ext cx="5791200" cy="503894"/>
            </a:xfrm>
            <a:prstGeom prst="rect">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1600" dirty="0" smtClean="0"/>
                <a:t>DryadLINQ Compiler</a:t>
              </a:r>
              <a:endParaRPr lang="en-US" sz="1600" dirty="0"/>
            </a:p>
          </p:txBody>
        </p:sp>
        <p:sp>
          <p:nvSpPr>
            <p:cNvPr id="55" name="Down Arrow 54"/>
            <p:cNvSpPr/>
            <p:nvPr/>
          </p:nvSpPr>
          <p:spPr>
            <a:xfrm>
              <a:off x="1295400" y="2286000"/>
              <a:ext cx="228600" cy="304800"/>
            </a:xfrm>
            <a:prstGeom prst="down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Down Arrow 61"/>
            <p:cNvSpPr/>
            <p:nvPr/>
          </p:nvSpPr>
          <p:spPr>
            <a:xfrm>
              <a:off x="4572000" y="2286000"/>
              <a:ext cx="228600" cy="304800"/>
            </a:xfrm>
            <a:prstGeom prst="down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Down Arrow 64"/>
            <p:cNvSpPr/>
            <p:nvPr/>
          </p:nvSpPr>
          <p:spPr>
            <a:xfrm>
              <a:off x="3048000" y="3048000"/>
              <a:ext cx="228600" cy="304800"/>
            </a:xfrm>
            <a:prstGeom prst="down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381000" y="5053584"/>
              <a:ext cx="3505200" cy="551775"/>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dirty="0" smtClean="0"/>
                <a:t>Dryad Execution Engine</a:t>
              </a:r>
              <a:endParaRPr lang="en-US" dirty="0"/>
            </a:p>
          </p:txBody>
        </p:sp>
        <p:sp>
          <p:nvSpPr>
            <p:cNvPr id="67" name="Down Arrow 66"/>
            <p:cNvSpPr/>
            <p:nvPr/>
          </p:nvSpPr>
          <p:spPr>
            <a:xfrm>
              <a:off x="2895600" y="4495800"/>
              <a:ext cx="228600" cy="304800"/>
            </a:xfrm>
            <a:prstGeom prst="down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3962400" y="3124200"/>
              <a:ext cx="2209800" cy="2420003"/>
            </a:xfrm>
            <a:prstGeom prst="rect">
              <a:avLst/>
            </a:prstGeom>
            <a:noFill/>
          </p:spPr>
          <p:txBody>
            <a:bodyPr wrap="square" rtlCol="0">
              <a:spAutoFit/>
            </a:bodyPr>
            <a:lstStyle/>
            <a:p>
              <a:r>
                <a:rPr lang="en-US" sz="1600" b="1" dirty="0" smtClean="0">
                  <a:latin typeface="Cambria" pitchFamily="18" charset="0"/>
                </a:rPr>
                <a:t>Directed Acyclic Graph (</a:t>
              </a:r>
              <a:r>
                <a:rPr lang="en-US" sz="1600" b="1" dirty="0" smtClean="0">
                  <a:solidFill>
                    <a:schemeClr val="accent2"/>
                  </a:solidFill>
                  <a:latin typeface="Cambria" pitchFamily="18" charset="0"/>
                </a:rPr>
                <a:t>DAG</a:t>
              </a:r>
              <a:r>
                <a:rPr lang="en-US" sz="1600" b="1" dirty="0" smtClean="0">
                  <a:latin typeface="Cambria" pitchFamily="18" charset="0"/>
                </a:rPr>
                <a:t>) based execution flows</a:t>
              </a:r>
              <a:endParaRPr lang="en-US" sz="1600" b="1" dirty="0">
                <a:latin typeface="Cambria" pitchFamily="18" charset="0"/>
              </a:endParaRPr>
            </a:p>
          </p:txBody>
        </p:sp>
      </p:grpSp>
      <p:sp>
        <p:nvSpPr>
          <p:cNvPr id="103" name="Content Placeholder 4"/>
          <p:cNvSpPr txBox="1">
            <a:spLocks/>
          </p:cNvSpPr>
          <p:nvPr/>
        </p:nvSpPr>
        <p:spPr>
          <a:xfrm>
            <a:off x="533400" y="5867400"/>
            <a:ext cx="7848600" cy="381000"/>
          </a:xfrm>
          <a:prstGeom prst="rect">
            <a:avLst/>
          </a:prstGeom>
        </p:spPr>
        <p:txBody>
          <a:bodyPr vert="horz" lIns="91440" tIns="45720" rIns="91440" bIns="45720" rtlCol="0">
            <a:noAutofit/>
          </a:bodyPr>
          <a:lstStyle/>
          <a:p>
            <a:pPr marL="742950" marR="0" lvl="1" indent="-285750" algn="l" defTabSz="914400" rtl="0" eaLnBrk="1" fontAlgn="auto" latinLnBrk="0" hangingPunct="1">
              <a:lnSpc>
                <a:spcPct val="100000"/>
              </a:lnSpc>
              <a:spcBef>
                <a:spcPct val="20000"/>
              </a:spcBef>
              <a:spcAft>
                <a:spcPts val="0"/>
              </a:spcAft>
              <a:buClrTx/>
              <a:buSzTx/>
              <a:tabLst/>
              <a:defRPr/>
            </a:pPr>
            <a:r>
              <a:rPr kumimoji="0" lang="en-US" sz="1400" b="0" i="0" u="none" strike="noStrike" kern="1200" cap="none" spc="0" normalizeH="0" baseline="0" noProof="0" dirty="0" smtClean="0">
                <a:ln>
                  <a:noFill/>
                </a:ln>
                <a:solidFill>
                  <a:srgbClr val="002060"/>
                </a:solidFill>
                <a:effectLst/>
                <a:uLnTx/>
                <a:uFillTx/>
                <a:latin typeface="+mn-lt"/>
                <a:ea typeface="+mn-ea"/>
                <a:cs typeface="+mn-cs"/>
              </a:rPr>
              <a:t>Job creation; Resource management; Fault tolerance&amp; re-execution of failed </a:t>
            </a:r>
            <a:r>
              <a:rPr kumimoji="0" lang="en-US" sz="1400" b="0" i="0" u="none" strike="noStrike" kern="1200" cap="none" spc="0" normalizeH="0" baseline="0" noProof="0" dirty="0" err="1" smtClean="0">
                <a:ln>
                  <a:noFill/>
                </a:ln>
                <a:solidFill>
                  <a:srgbClr val="002060"/>
                </a:solidFill>
                <a:effectLst/>
                <a:uLnTx/>
                <a:uFillTx/>
                <a:latin typeface="+mn-lt"/>
                <a:ea typeface="+mn-ea"/>
                <a:cs typeface="+mn-cs"/>
              </a:rPr>
              <a:t>taskes</a:t>
            </a:r>
            <a:r>
              <a:rPr kumimoji="0" lang="en-US" sz="1400" b="0" i="0" u="none" strike="noStrike" kern="1200" cap="none" spc="0" normalizeH="0" baseline="0" noProof="0" dirty="0" smtClean="0">
                <a:ln>
                  <a:noFill/>
                </a:ln>
                <a:solidFill>
                  <a:srgbClr val="002060"/>
                </a:solidFill>
                <a:effectLst/>
                <a:uLnTx/>
                <a:uFillTx/>
                <a:latin typeface="+mn-lt"/>
                <a:ea typeface="+mn-ea"/>
                <a:cs typeface="+mn-cs"/>
              </a:rPr>
              <a:t>/vertices</a:t>
            </a:r>
            <a:endParaRPr kumimoji="0" lang="en-US" sz="1400" b="0" i="0" u="none" strike="noStrike" kern="1200" cap="none" spc="0" normalizeH="0" baseline="0" noProof="0" dirty="0">
              <a:ln>
                <a:noFill/>
              </a:ln>
              <a:solidFill>
                <a:srgbClr val="002060"/>
              </a:solidFill>
              <a:effectLst/>
              <a:uLnTx/>
              <a:uFillTx/>
              <a:latin typeface="+mn-lt"/>
              <a:ea typeface="+mn-ea"/>
              <a:cs typeface="+mn-cs"/>
            </a:endParaRPr>
          </a:p>
        </p:txBody>
      </p:sp>
      <p:sp>
        <p:nvSpPr>
          <p:cNvPr id="104" name="Left Brace 103"/>
          <p:cNvSpPr/>
          <p:nvPr/>
        </p:nvSpPr>
        <p:spPr>
          <a:xfrm rot="16200000">
            <a:off x="4324350" y="4895851"/>
            <a:ext cx="266700" cy="1447800"/>
          </a:xfrm>
          <a:prstGeom prst="leftBrace">
            <a:avLst>
              <a:gd name="adj1" fmla="val 8333"/>
              <a:gd name="adj2" fmla="val 51111"/>
            </a:avLst>
          </a:pr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762000"/>
          </a:xfrm>
        </p:spPr>
        <p:txBody>
          <a:bodyPr>
            <a:normAutofit/>
          </a:bodyPr>
          <a:lstStyle/>
          <a:p>
            <a:r>
              <a:rPr lang="en-US" sz="3600" dirty="0" smtClean="0"/>
              <a:t>High Energy Physics Data Analysis</a:t>
            </a:r>
            <a:endParaRPr lang="en-US" sz="3600" dirty="0"/>
          </a:p>
        </p:txBody>
      </p:sp>
      <p:pic>
        <p:nvPicPr>
          <p:cNvPr id="4" name="Picture 3" descr="HEP_color.png"/>
          <p:cNvPicPr>
            <a:picLocks noChangeAspect="1"/>
          </p:cNvPicPr>
          <p:nvPr/>
        </p:nvPicPr>
        <p:blipFill>
          <a:blip r:embed="rId3" cstate="print"/>
          <a:stretch>
            <a:fillRect/>
          </a:stretch>
        </p:blipFill>
        <p:spPr>
          <a:xfrm>
            <a:off x="457200" y="1219200"/>
            <a:ext cx="3701484" cy="4343400"/>
          </a:xfrm>
          <a:prstGeom prst="rect">
            <a:avLst/>
          </a:prstGeom>
        </p:spPr>
      </p:pic>
      <p:sp>
        <p:nvSpPr>
          <p:cNvPr id="5" name="Right Arrow 4"/>
          <p:cNvSpPr/>
          <p:nvPr/>
        </p:nvSpPr>
        <p:spPr>
          <a:xfrm rot="10800000">
            <a:off x="4267200" y="1982950"/>
            <a:ext cx="273540" cy="15240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8" name="TextBox 7"/>
          <p:cNvSpPr txBox="1"/>
          <p:nvPr/>
        </p:nvSpPr>
        <p:spPr>
          <a:xfrm>
            <a:off x="4823033" y="1722025"/>
            <a:ext cx="3361626" cy="640175"/>
          </a:xfrm>
          <a:prstGeom prst="rect">
            <a:avLst/>
          </a:prstGeom>
          <a:noFill/>
        </p:spPr>
        <p:txBody>
          <a:bodyPr wrap="none" rtlCol="0">
            <a:spAutoFit/>
          </a:bodyPr>
          <a:lstStyle/>
          <a:p>
            <a:pPr algn="ctr">
              <a:lnSpc>
                <a:spcPct val="120000"/>
              </a:lnSpc>
            </a:pPr>
            <a:r>
              <a:rPr lang="en-US" dirty="0" smtClean="0"/>
              <a:t>Input to a map task: &lt;key, value&gt;  </a:t>
            </a:r>
          </a:p>
          <a:p>
            <a:pPr algn="ctr"/>
            <a:r>
              <a:rPr lang="en-US" sz="1400" dirty="0" smtClean="0"/>
              <a:t>key = Some Id    value = HEP file Name</a:t>
            </a:r>
            <a:endParaRPr lang="en-US" sz="1400" dirty="0"/>
          </a:p>
        </p:txBody>
      </p:sp>
      <p:sp>
        <p:nvSpPr>
          <p:cNvPr id="9" name="Right Arrow 8"/>
          <p:cNvSpPr/>
          <p:nvPr/>
        </p:nvSpPr>
        <p:spPr>
          <a:xfrm rot="10800000">
            <a:off x="4267200" y="2801980"/>
            <a:ext cx="273540" cy="15240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 name="TextBox 9"/>
          <p:cNvSpPr txBox="1"/>
          <p:nvPr/>
        </p:nvSpPr>
        <p:spPr>
          <a:xfrm>
            <a:off x="4734822" y="2573381"/>
            <a:ext cx="3570978" cy="855619"/>
          </a:xfrm>
          <a:prstGeom prst="rect">
            <a:avLst/>
          </a:prstGeom>
          <a:noFill/>
        </p:spPr>
        <p:txBody>
          <a:bodyPr wrap="none" rtlCol="0">
            <a:spAutoFit/>
          </a:bodyPr>
          <a:lstStyle/>
          <a:p>
            <a:pPr algn="ctr">
              <a:lnSpc>
                <a:spcPct val="120000"/>
              </a:lnSpc>
            </a:pPr>
            <a:r>
              <a:rPr lang="en-US" dirty="0" smtClean="0"/>
              <a:t>Output of a map task: &lt;key, value&gt;  </a:t>
            </a:r>
          </a:p>
          <a:p>
            <a:pPr algn="ctr"/>
            <a:r>
              <a:rPr lang="en-US" sz="1400" dirty="0" smtClean="0"/>
              <a:t>key = random # (0&lt;= num&lt;= max reduce tasks)</a:t>
            </a:r>
          </a:p>
          <a:p>
            <a:pPr algn="ctr"/>
            <a:r>
              <a:rPr lang="en-US" sz="1400" dirty="0" smtClean="0"/>
              <a:t>    value = Histogram as binary data</a:t>
            </a:r>
            <a:endParaRPr lang="en-US" sz="1400" dirty="0"/>
          </a:p>
        </p:txBody>
      </p:sp>
      <p:sp>
        <p:nvSpPr>
          <p:cNvPr id="11" name="Right Arrow 10"/>
          <p:cNvSpPr/>
          <p:nvPr/>
        </p:nvSpPr>
        <p:spPr>
          <a:xfrm rot="10800000">
            <a:off x="4267200" y="3886200"/>
            <a:ext cx="273540" cy="15240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2" name="TextBox 11"/>
          <p:cNvSpPr txBox="1"/>
          <p:nvPr/>
        </p:nvSpPr>
        <p:spPr>
          <a:xfrm>
            <a:off x="4525244" y="3581400"/>
            <a:ext cx="4192814" cy="855619"/>
          </a:xfrm>
          <a:prstGeom prst="rect">
            <a:avLst/>
          </a:prstGeom>
          <a:noFill/>
        </p:spPr>
        <p:txBody>
          <a:bodyPr wrap="none" rtlCol="0">
            <a:spAutoFit/>
          </a:bodyPr>
          <a:lstStyle/>
          <a:p>
            <a:pPr algn="ctr">
              <a:lnSpc>
                <a:spcPct val="120000"/>
              </a:lnSpc>
            </a:pPr>
            <a:r>
              <a:rPr lang="en-US" dirty="0" smtClean="0"/>
              <a:t>Input to a reduce task: &lt;key, List&lt;value&gt;&gt;   </a:t>
            </a:r>
          </a:p>
          <a:p>
            <a:pPr algn="ctr"/>
            <a:r>
              <a:rPr lang="en-US" sz="1400" dirty="0" smtClean="0"/>
              <a:t>key = random # (0&lt;= num&lt;= max reduce tasks)</a:t>
            </a:r>
          </a:p>
          <a:p>
            <a:pPr algn="ctr"/>
            <a:r>
              <a:rPr lang="en-US" sz="1400" dirty="0" smtClean="0"/>
              <a:t>    value = List of histogram as binary data</a:t>
            </a:r>
            <a:endParaRPr lang="en-US" sz="1400" dirty="0"/>
          </a:p>
        </p:txBody>
      </p:sp>
      <p:sp>
        <p:nvSpPr>
          <p:cNvPr id="13" name="Right Arrow 12"/>
          <p:cNvSpPr/>
          <p:nvPr/>
        </p:nvSpPr>
        <p:spPr>
          <a:xfrm rot="10800000">
            <a:off x="4267201" y="4783180"/>
            <a:ext cx="273540" cy="15240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4" name="TextBox 13"/>
          <p:cNvSpPr txBox="1"/>
          <p:nvPr/>
        </p:nvSpPr>
        <p:spPr>
          <a:xfrm>
            <a:off x="4903938" y="4554581"/>
            <a:ext cx="3435428" cy="640175"/>
          </a:xfrm>
          <a:prstGeom prst="rect">
            <a:avLst/>
          </a:prstGeom>
          <a:noFill/>
        </p:spPr>
        <p:txBody>
          <a:bodyPr wrap="none" rtlCol="0">
            <a:spAutoFit/>
          </a:bodyPr>
          <a:lstStyle/>
          <a:p>
            <a:pPr algn="ctr">
              <a:lnSpc>
                <a:spcPct val="120000"/>
              </a:lnSpc>
            </a:pPr>
            <a:r>
              <a:rPr lang="en-US" dirty="0" smtClean="0"/>
              <a:t>Output from a reduce task: value   </a:t>
            </a:r>
          </a:p>
          <a:p>
            <a:pPr algn="ctr"/>
            <a:r>
              <a:rPr lang="en-US" sz="1400" dirty="0" smtClean="0"/>
              <a:t>value = Histogram file</a:t>
            </a:r>
            <a:endParaRPr lang="en-US" sz="1400" dirty="0"/>
          </a:p>
        </p:txBody>
      </p:sp>
      <p:sp>
        <p:nvSpPr>
          <p:cNvPr id="16" name="Right Arrow 15"/>
          <p:cNvSpPr/>
          <p:nvPr/>
        </p:nvSpPr>
        <p:spPr>
          <a:xfrm rot="10800000">
            <a:off x="4267201" y="5410199"/>
            <a:ext cx="273540" cy="1524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7" name="TextBox 16"/>
          <p:cNvSpPr txBox="1"/>
          <p:nvPr/>
        </p:nvSpPr>
        <p:spPr>
          <a:xfrm>
            <a:off x="4800600" y="5267980"/>
            <a:ext cx="3629253" cy="523220"/>
          </a:xfrm>
          <a:prstGeom prst="rect">
            <a:avLst/>
          </a:prstGeom>
          <a:noFill/>
        </p:spPr>
        <p:txBody>
          <a:bodyPr wrap="square" rtlCol="0">
            <a:spAutoFit/>
          </a:bodyPr>
          <a:lstStyle/>
          <a:p>
            <a:pPr algn="ctr"/>
            <a:r>
              <a:rPr lang="en-US" sz="1400" dirty="0" smtClean="0">
                <a:solidFill>
                  <a:schemeClr val="accent6">
                    <a:lumMod val="75000"/>
                  </a:schemeClr>
                </a:solidFill>
              </a:rPr>
              <a:t>Combine outputs from reduce tasks to form the final histogram</a:t>
            </a:r>
            <a:endParaRPr lang="en-US" sz="1400" dirty="0">
              <a:solidFill>
                <a:schemeClr val="accent6">
                  <a:lumMod val="75000"/>
                </a:schemeClr>
              </a:solidFill>
            </a:endParaRPr>
          </a:p>
        </p:txBody>
      </p:sp>
      <p:sp>
        <p:nvSpPr>
          <p:cNvPr id="15" name="TextBox 14"/>
          <p:cNvSpPr txBox="1"/>
          <p:nvPr/>
        </p:nvSpPr>
        <p:spPr>
          <a:xfrm>
            <a:off x="914400" y="621268"/>
            <a:ext cx="7894982" cy="338554"/>
          </a:xfrm>
          <a:prstGeom prst="rect">
            <a:avLst/>
          </a:prstGeom>
          <a:noFill/>
        </p:spPr>
        <p:txBody>
          <a:bodyPr wrap="none" rtlCol="0">
            <a:spAutoFit/>
          </a:bodyPr>
          <a:lstStyle/>
          <a:p>
            <a:r>
              <a:rPr lang="en-US" sz="1600" dirty="0" smtClean="0">
                <a:solidFill>
                  <a:srgbClr val="0033CC"/>
                </a:solidFill>
              </a:rPr>
              <a:t>An application analyzing data from Large </a:t>
            </a:r>
            <a:r>
              <a:rPr lang="en-US" sz="1600" dirty="0" err="1" smtClean="0">
                <a:solidFill>
                  <a:srgbClr val="0033CC"/>
                </a:solidFill>
              </a:rPr>
              <a:t>Hadron</a:t>
            </a:r>
            <a:r>
              <a:rPr lang="en-US" sz="1600" dirty="0" smtClean="0">
                <a:solidFill>
                  <a:srgbClr val="0033CC"/>
                </a:solidFill>
              </a:rPr>
              <a:t> Collider</a:t>
            </a:r>
            <a:r>
              <a:rPr lang="en-US" sz="1600" dirty="0" smtClean="0">
                <a:solidFill>
                  <a:srgbClr val="009900"/>
                </a:solidFill>
              </a:rPr>
              <a:t>  </a:t>
            </a:r>
            <a:r>
              <a:rPr lang="en-US" sz="1600" dirty="0" smtClean="0"/>
              <a:t>(1TB but 100 </a:t>
            </a:r>
            <a:r>
              <a:rPr lang="en-US" sz="1600" dirty="0" err="1" smtClean="0"/>
              <a:t>Petabytes</a:t>
            </a:r>
            <a:r>
              <a:rPr lang="en-US" sz="1600" dirty="0" smtClean="0"/>
              <a:t> eventually)</a:t>
            </a:r>
            <a:endParaRPr lang="en-US" sz="1600" dirty="0"/>
          </a:p>
        </p:txBody>
      </p:sp>
      <p:pic>
        <p:nvPicPr>
          <p:cNvPr id="18" name="Picture 17" descr="hep_color.png"/>
          <p:cNvPicPr>
            <a:picLocks noChangeAspect="1"/>
          </p:cNvPicPr>
          <p:nvPr/>
        </p:nvPicPr>
        <p:blipFill>
          <a:blip r:embed="rId4" cstate="print"/>
          <a:stretch>
            <a:fillRect/>
          </a:stretch>
        </p:blipFill>
        <p:spPr>
          <a:xfrm>
            <a:off x="4267200" y="1143000"/>
            <a:ext cx="4724400" cy="457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childTnLst>
                                </p:cTn>
                              </p:par>
                            </p:childTnLst>
                          </p:cTn>
                        </p:par>
                        <p:par>
                          <p:cTn id="22" fill="hold">
                            <p:stCondLst>
                              <p:cond delay="3000"/>
                            </p:stCondLst>
                            <p:childTnLst>
                              <p:par>
                                <p:cTn id="23" presetID="10"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childTnLst>
                                </p:cTn>
                              </p:par>
                            </p:childTnLst>
                          </p:cTn>
                        </p:par>
                        <p:par>
                          <p:cTn id="36" fill="hold">
                            <p:stCondLst>
                              <p:cond delay="5000"/>
                            </p:stCondLst>
                            <p:childTnLst>
                              <p:par>
                                <p:cTn id="37" presetID="10" presetClass="entr" presetSubtype="0"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9" grpId="0" animBg="1"/>
      <p:bldP spid="10" grpId="0"/>
      <p:bldP spid="11" grpId="0" animBg="1"/>
      <p:bldP spid="12" grpId="0"/>
      <p:bldP spid="13" grpId="0" animBg="1"/>
      <p:bldP spid="14" grpId="0"/>
      <p:bldP spid="16" grpId="0" animBg="1"/>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76200"/>
            <a:ext cx="7010400" cy="1143000"/>
          </a:xfrm>
        </p:spPr>
        <p:txBody>
          <a:bodyPr>
            <a:normAutofit/>
          </a:bodyPr>
          <a:lstStyle/>
          <a:p>
            <a:r>
              <a:rPr lang="en-US" sz="3200" dirty="0" smtClean="0"/>
              <a:t>Reduce Phase of Particle Physics </a:t>
            </a:r>
            <a:br>
              <a:rPr lang="en-US" sz="3200" dirty="0" smtClean="0"/>
            </a:br>
            <a:r>
              <a:rPr lang="en-US" sz="3200" dirty="0" smtClean="0"/>
              <a:t>“Find the Higgs” using Dryad</a:t>
            </a:r>
            <a:endParaRPr lang="en-US" sz="3200" dirty="0"/>
          </a:p>
        </p:txBody>
      </p:sp>
      <p:sp>
        <p:nvSpPr>
          <p:cNvPr id="3" name="Content Placeholder 2"/>
          <p:cNvSpPr>
            <a:spLocks noGrp="1"/>
          </p:cNvSpPr>
          <p:nvPr>
            <p:ph idx="1"/>
          </p:nvPr>
        </p:nvSpPr>
        <p:spPr>
          <a:xfrm>
            <a:off x="381000" y="5943600"/>
            <a:ext cx="8001000" cy="914400"/>
          </a:xfrm>
        </p:spPr>
        <p:txBody>
          <a:bodyPr>
            <a:noAutofit/>
          </a:bodyPr>
          <a:lstStyle/>
          <a:p>
            <a:r>
              <a:rPr lang="en-US" sz="1200" dirty="0" smtClean="0"/>
              <a:t>Combine Histograms produced by separate Root “Maps” (of event data to partial histograms) into a single Histogram delivered to Client</a:t>
            </a:r>
          </a:p>
          <a:p>
            <a:r>
              <a:rPr lang="en-US" sz="1200" dirty="0" smtClean="0"/>
              <a:t>This is an example using MapReduce to do distributed </a:t>
            </a:r>
            <a:r>
              <a:rPr lang="en-US" sz="1200" dirty="0" err="1" smtClean="0"/>
              <a:t>histogramming</a:t>
            </a:r>
            <a:r>
              <a:rPr lang="en-US" sz="1200" dirty="0" smtClean="0"/>
              <a:t>.</a:t>
            </a:r>
          </a:p>
          <a:p>
            <a:pPr>
              <a:buNone/>
            </a:pPr>
            <a:endParaRPr lang="en-US" sz="2000" dirty="0"/>
          </a:p>
        </p:txBody>
      </p:sp>
      <p:pic>
        <p:nvPicPr>
          <p:cNvPr id="1026" name="Picture 2" descr="C:\Documents and Settings\Geoffrey Fox\Desktop\hep_screen.png"/>
          <p:cNvPicPr>
            <a:picLocks noChangeAspect="1" noChangeArrowheads="1"/>
          </p:cNvPicPr>
          <p:nvPr/>
        </p:nvPicPr>
        <p:blipFill>
          <a:blip r:embed="rId3" cstate="print"/>
          <a:srcRect/>
          <a:stretch>
            <a:fillRect/>
          </a:stretch>
        </p:blipFill>
        <p:spPr bwMode="auto">
          <a:xfrm>
            <a:off x="0" y="1219200"/>
            <a:ext cx="9148611" cy="4724400"/>
          </a:xfrm>
          <a:prstGeom prst="rect">
            <a:avLst/>
          </a:prstGeom>
          <a:noFill/>
        </p:spPr>
      </p:pic>
      <p:sp>
        <p:nvSpPr>
          <p:cNvPr id="5" name="TextBox 4"/>
          <p:cNvSpPr txBox="1"/>
          <p:nvPr/>
        </p:nvSpPr>
        <p:spPr>
          <a:xfrm>
            <a:off x="2133600" y="2895600"/>
            <a:ext cx="2172582" cy="369332"/>
          </a:xfrm>
          <a:prstGeom prst="rect">
            <a:avLst/>
          </a:prstGeom>
          <a:noFill/>
        </p:spPr>
        <p:txBody>
          <a:bodyPr wrap="none" rtlCol="0">
            <a:spAutoFit/>
          </a:bodyPr>
          <a:lstStyle/>
          <a:p>
            <a:r>
              <a:rPr lang="en-US" b="1" dirty="0" smtClean="0"/>
              <a:t>Higgs in Monte Carlo</a:t>
            </a:r>
            <a:endParaRPr lang="en-US"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152400"/>
            <a:ext cx="8458200" cy="990600"/>
          </a:xfrm>
          <a:prstGeom prst="rect">
            <a:avLst/>
          </a:prstGeom>
        </p:spPr>
        <p:txBody>
          <a:bodyPr vert="horz" lIns="91435" tIns="45718" rIns="91435" bIns="45718" rtlCol="0" anchor="ctr">
            <a:normAutofit fontScale="97500"/>
          </a:bodyPr>
          <a:lstStyle/>
          <a:p>
            <a:pPr marL="0" marR="0" lvl="0" indent="0" algn="ctr" defTabSz="914354"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mj-lt"/>
                <a:ea typeface="+mj-ea"/>
                <a:cs typeface="+mj-cs"/>
              </a:rPr>
              <a:t>Applications using Dryad &amp; </a:t>
            </a:r>
            <a:r>
              <a:rPr kumimoji="0" lang="en-US" sz="3600" b="0" i="0" u="none" strike="noStrike" kern="1200" cap="none" spc="0" normalizeH="0" baseline="0" noProof="0" dirty="0" err="1" smtClean="0">
                <a:ln>
                  <a:noFill/>
                </a:ln>
                <a:solidFill>
                  <a:schemeClr val="tx1"/>
                </a:solidFill>
                <a:effectLst/>
                <a:uLnTx/>
                <a:uFillTx/>
                <a:latin typeface="+mj-lt"/>
                <a:ea typeface="+mj-ea"/>
                <a:cs typeface="+mj-cs"/>
              </a:rPr>
              <a:t>DryadLINQ</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36" name="Content Placeholder 2"/>
          <p:cNvSpPr>
            <a:spLocks noGrp="1"/>
          </p:cNvSpPr>
          <p:nvPr>
            <p:ph idx="1"/>
          </p:nvPr>
        </p:nvSpPr>
        <p:spPr>
          <a:xfrm>
            <a:off x="609600" y="5029200"/>
            <a:ext cx="7772400" cy="990600"/>
          </a:xfrm>
        </p:spPr>
        <p:txBody>
          <a:bodyPr>
            <a:normAutofit/>
          </a:bodyPr>
          <a:lstStyle/>
          <a:p>
            <a:pPr marL="228600" indent="-228600"/>
            <a:r>
              <a:rPr lang="en-US" sz="1600" dirty="0" smtClean="0"/>
              <a:t>Perform using DryadLINQ and Apache Hadoop implementations</a:t>
            </a:r>
          </a:p>
          <a:p>
            <a:pPr marL="228600" indent="-228600"/>
            <a:r>
              <a:rPr lang="en-US" sz="1600" dirty="0" smtClean="0"/>
              <a:t>Single “Select” operation in DryadLINQ</a:t>
            </a:r>
          </a:p>
          <a:p>
            <a:pPr marL="228600" indent="-228600"/>
            <a:r>
              <a:rPr lang="en-US" sz="1600" dirty="0" smtClean="0"/>
              <a:t>“Map only” operation in Hadoop</a:t>
            </a:r>
          </a:p>
          <a:p>
            <a:pPr>
              <a:buClr>
                <a:srgbClr val="C00000"/>
              </a:buClr>
              <a:buNone/>
            </a:pPr>
            <a:endParaRPr lang="en-US" dirty="0" smtClean="0">
              <a:solidFill>
                <a:schemeClr val="tx2">
                  <a:lumMod val="50000"/>
                </a:schemeClr>
              </a:solidFill>
            </a:endParaRPr>
          </a:p>
          <a:p>
            <a:endParaRPr lang="en-US" dirty="0"/>
          </a:p>
        </p:txBody>
      </p:sp>
      <p:sp>
        <p:nvSpPr>
          <p:cNvPr id="37" name="TextBox 36"/>
          <p:cNvSpPr txBox="1"/>
          <p:nvPr/>
        </p:nvSpPr>
        <p:spPr>
          <a:xfrm>
            <a:off x="457200" y="1295400"/>
            <a:ext cx="4876800" cy="923330"/>
          </a:xfrm>
          <a:prstGeom prst="rect">
            <a:avLst/>
          </a:prstGeom>
          <a:noFill/>
        </p:spPr>
        <p:txBody>
          <a:bodyPr wrap="square" rtlCol="0">
            <a:spAutoFit/>
          </a:bodyPr>
          <a:lstStyle/>
          <a:p>
            <a:pPr lvl="0"/>
            <a:r>
              <a:rPr lang="en-US" b="1" dirty="0" smtClean="0">
                <a:solidFill>
                  <a:srgbClr val="B3110D"/>
                </a:solidFill>
              </a:rPr>
              <a:t>CAP3</a:t>
            </a:r>
            <a:r>
              <a:rPr lang="en-US" b="1" dirty="0" smtClean="0">
                <a:solidFill>
                  <a:schemeClr val="tx2"/>
                </a:solidFill>
              </a:rPr>
              <a:t> - </a:t>
            </a:r>
            <a:r>
              <a:rPr lang="en-US" b="1" dirty="0" smtClean="0">
                <a:solidFill>
                  <a:srgbClr val="0033CC"/>
                </a:solidFill>
              </a:rPr>
              <a:t>Expressed Sequence Tag assembly  to re-construct full-length mRNA</a:t>
            </a:r>
          </a:p>
          <a:p>
            <a:endParaRPr lang="en-US" b="1" dirty="0">
              <a:solidFill>
                <a:schemeClr val="bg1"/>
              </a:solidFill>
            </a:endParaRPr>
          </a:p>
        </p:txBody>
      </p:sp>
      <p:grpSp>
        <p:nvGrpSpPr>
          <p:cNvPr id="2" name="Group 37"/>
          <p:cNvGrpSpPr/>
          <p:nvPr/>
        </p:nvGrpSpPr>
        <p:grpSpPr>
          <a:xfrm>
            <a:off x="914400" y="2057401"/>
            <a:ext cx="2514600" cy="2666999"/>
            <a:chOff x="685800" y="1219200"/>
            <a:chExt cx="2667000" cy="2746177"/>
          </a:xfrm>
        </p:grpSpPr>
        <p:grpSp>
          <p:nvGrpSpPr>
            <p:cNvPr id="3" name="Group 32"/>
            <p:cNvGrpSpPr/>
            <p:nvPr/>
          </p:nvGrpSpPr>
          <p:grpSpPr>
            <a:xfrm>
              <a:off x="685800" y="1600200"/>
              <a:ext cx="685800" cy="2057400"/>
              <a:chOff x="457200" y="2133600"/>
              <a:chExt cx="685800" cy="2057400"/>
            </a:xfrm>
          </p:grpSpPr>
          <p:sp>
            <p:nvSpPr>
              <p:cNvPr id="60" name="Oval 7"/>
              <p:cNvSpPr/>
              <p:nvPr/>
            </p:nvSpPr>
            <p:spPr>
              <a:xfrm>
                <a:off x="457200" y="3048000"/>
                <a:ext cx="6096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pic>
            <p:nvPicPr>
              <p:cNvPr id="61" name="Picture 3" descr="C:\Users\jaliya\AppData\Local\Microsoft\Windows\Temporary Internet Files\Content.IE5\ZADX9HCR\MCj04325990000[1].png"/>
              <p:cNvPicPr>
                <a:picLocks noChangeAspect="1" noChangeArrowheads="1"/>
              </p:cNvPicPr>
              <p:nvPr/>
            </p:nvPicPr>
            <p:blipFill>
              <a:blip r:embed="rId3" cstate="print"/>
              <a:srcRect/>
              <a:stretch>
                <a:fillRect/>
              </a:stretch>
            </p:blipFill>
            <p:spPr bwMode="auto">
              <a:xfrm>
                <a:off x="457200" y="2133600"/>
                <a:ext cx="685800" cy="685800"/>
              </a:xfrm>
              <a:prstGeom prst="rect">
                <a:avLst/>
              </a:prstGeom>
              <a:noFill/>
            </p:spPr>
          </p:pic>
          <p:pic>
            <p:nvPicPr>
              <p:cNvPr id="62" name="Picture 4" descr="C:\Users\jaliya\AppData\Local\Microsoft\Windows\Temporary Internet Files\Content.IE5\FAU9V9F3\MCj04326050000[1].png"/>
              <p:cNvPicPr>
                <a:picLocks noChangeAspect="1" noChangeArrowheads="1"/>
              </p:cNvPicPr>
              <p:nvPr/>
            </p:nvPicPr>
            <p:blipFill>
              <a:blip r:embed="rId4" cstate="print"/>
              <a:srcRect/>
              <a:stretch>
                <a:fillRect/>
              </a:stretch>
            </p:blipFill>
            <p:spPr bwMode="auto">
              <a:xfrm>
                <a:off x="457200" y="3581400"/>
                <a:ext cx="609600" cy="609600"/>
              </a:xfrm>
              <a:prstGeom prst="rect">
                <a:avLst/>
              </a:prstGeom>
              <a:noFill/>
            </p:spPr>
          </p:pic>
          <p:cxnSp>
            <p:nvCxnSpPr>
              <p:cNvPr id="63" name="Straight Arrow Connector 62"/>
              <p:cNvCxnSpPr/>
              <p:nvPr/>
            </p:nvCxnSpPr>
            <p:spPr>
              <a:xfrm rot="5400000">
                <a:off x="648494" y="2932906"/>
                <a:ext cx="2286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5400000">
                <a:off x="648494" y="3542506"/>
                <a:ext cx="2286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grpSp>
        <p:grpSp>
          <p:nvGrpSpPr>
            <p:cNvPr id="5" name="Group 28"/>
            <p:cNvGrpSpPr/>
            <p:nvPr/>
          </p:nvGrpSpPr>
          <p:grpSpPr>
            <a:xfrm>
              <a:off x="1524000" y="1600200"/>
              <a:ext cx="685800" cy="2057400"/>
              <a:chOff x="1371600" y="2133600"/>
              <a:chExt cx="685800" cy="2057400"/>
            </a:xfrm>
          </p:grpSpPr>
          <p:sp>
            <p:nvSpPr>
              <p:cNvPr id="55" name="Oval 54"/>
              <p:cNvSpPr/>
              <p:nvPr/>
            </p:nvSpPr>
            <p:spPr>
              <a:xfrm>
                <a:off x="1371600" y="3048000"/>
                <a:ext cx="6096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pic>
            <p:nvPicPr>
              <p:cNvPr id="56" name="Picture 3" descr="C:\Users\jaliya\AppData\Local\Microsoft\Windows\Temporary Internet Files\Content.IE5\ZADX9HCR\MCj04325990000[1].png"/>
              <p:cNvPicPr>
                <a:picLocks noChangeAspect="1" noChangeArrowheads="1"/>
              </p:cNvPicPr>
              <p:nvPr/>
            </p:nvPicPr>
            <p:blipFill>
              <a:blip r:embed="rId3" cstate="print"/>
              <a:srcRect/>
              <a:stretch>
                <a:fillRect/>
              </a:stretch>
            </p:blipFill>
            <p:spPr bwMode="auto">
              <a:xfrm>
                <a:off x="1371600" y="2133600"/>
                <a:ext cx="685800" cy="685800"/>
              </a:xfrm>
              <a:prstGeom prst="rect">
                <a:avLst/>
              </a:prstGeom>
              <a:noFill/>
            </p:spPr>
          </p:pic>
          <p:pic>
            <p:nvPicPr>
              <p:cNvPr id="57" name="Picture 4" descr="C:\Users\jaliya\AppData\Local\Microsoft\Windows\Temporary Internet Files\Content.IE5\FAU9V9F3\MCj04326050000[1].png"/>
              <p:cNvPicPr>
                <a:picLocks noChangeAspect="1" noChangeArrowheads="1"/>
              </p:cNvPicPr>
              <p:nvPr/>
            </p:nvPicPr>
            <p:blipFill>
              <a:blip r:embed="rId4" cstate="print"/>
              <a:srcRect/>
              <a:stretch>
                <a:fillRect/>
              </a:stretch>
            </p:blipFill>
            <p:spPr bwMode="auto">
              <a:xfrm>
                <a:off x="1371600" y="3581400"/>
                <a:ext cx="609600" cy="609600"/>
              </a:xfrm>
              <a:prstGeom prst="rect">
                <a:avLst/>
              </a:prstGeom>
              <a:noFill/>
            </p:spPr>
          </p:pic>
          <p:cxnSp>
            <p:nvCxnSpPr>
              <p:cNvPr id="58" name="Straight Arrow Connector 57"/>
              <p:cNvCxnSpPr/>
              <p:nvPr/>
            </p:nvCxnSpPr>
            <p:spPr>
              <a:xfrm rot="5400000">
                <a:off x="1562894" y="2932906"/>
                <a:ext cx="2286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rot="5400000">
                <a:off x="1562894" y="3542506"/>
                <a:ext cx="2286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grpSp>
        <p:grpSp>
          <p:nvGrpSpPr>
            <p:cNvPr id="6" name="Group 31"/>
            <p:cNvGrpSpPr/>
            <p:nvPr/>
          </p:nvGrpSpPr>
          <p:grpSpPr>
            <a:xfrm>
              <a:off x="2286000" y="2667000"/>
              <a:ext cx="228600" cy="76200"/>
              <a:chOff x="1219200" y="3200400"/>
              <a:chExt cx="228600" cy="76200"/>
            </a:xfrm>
          </p:grpSpPr>
          <p:sp>
            <p:nvSpPr>
              <p:cNvPr id="53" name="Oval 52"/>
              <p:cNvSpPr/>
              <p:nvPr/>
            </p:nvSpPr>
            <p:spPr>
              <a:xfrm>
                <a:off x="1371600" y="3200400"/>
                <a:ext cx="76200" cy="76200"/>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4" name="Oval 53"/>
              <p:cNvSpPr/>
              <p:nvPr/>
            </p:nvSpPr>
            <p:spPr>
              <a:xfrm>
                <a:off x="1219200" y="3200400"/>
                <a:ext cx="76200" cy="76200"/>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sp>
          <p:nvSpPr>
            <p:cNvPr id="42" name="TextBox 41"/>
            <p:cNvSpPr txBox="1"/>
            <p:nvPr/>
          </p:nvSpPr>
          <p:spPr>
            <a:xfrm>
              <a:off x="1219200" y="1219200"/>
              <a:ext cx="1530804" cy="307777"/>
            </a:xfrm>
            <a:prstGeom prst="rect">
              <a:avLst/>
            </a:prstGeom>
            <a:noFill/>
          </p:spPr>
          <p:txBody>
            <a:bodyPr wrap="none" rtlCol="0">
              <a:spAutoFit/>
            </a:bodyPr>
            <a:lstStyle/>
            <a:p>
              <a:r>
                <a:rPr lang="en-US" sz="1400" b="1" dirty="0" smtClean="0"/>
                <a:t>Input files (FASTA)</a:t>
              </a:r>
              <a:endParaRPr lang="en-US" sz="1400" b="1" dirty="0"/>
            </a:p>
          </p:txBody>
        </p:sp>
        <p:sp>
          <p:nvSpPr>
            <p:cNvPr id="43" name="TextBox 42"/>
            <p:cNvSpPr txBox="1"/>
            <p:nvPr/>
          </p:nvSpPr>
          <p:spPr>
            <a:xfrm>
              <a:off x="1371600" y="3657600"/>
              <a:ext cx="1067921" cy="307777"/>
            </a:xfrm>
            <a:prstGeom prst="rect">
              <a:avLst/>
            </a:prstGeom>
            <a:noFill/>
          </p:spPr>
          <p:txBody>
            <a:bodyPr wrap="none" rtlCol="0">
              <a:spAutoFit/>
            </a:bodyPr>
            <a:lstStyle/>
            <a:p>
              <a:r>
                <a:rPr lang="en-US" sz="1400" b="1" dirty="0" smtClean="0"/>
                <a:t>Output files</a:t>
              </a:r>
              <a:endParaRPr lang="en-US" sz="1400" b="1" dirty="0"/>
            </a:p>
          </p:txBody>
        </p:sp>
        <p:sp>
          <p:nvSpPr>
            <p:cNvPr id="44" name="TextBox 43"/>
            <p:cNvSpPr txBox="1"/>
            <p:nvPr/>
          </p:nvSpPr>
          <p:spPr>
            <a:xfrm>
              <a:off x="685800" y="2514600"/>
              <a:ext cx="575799" cy="307777"/>
            </a:xfrm>
            <a:prstGeom prst="rect">
              <a:avLst/>
            </a:prstGeom>
            <a:noFill/>
          </p:spPr>
          <p:txBody>
            <a:bodyPr wrap="none" rtlCol="0">
              <a:spAutoFit/>
            </a:bodyPr>
            <a:lstStyle/>
            <a:p>
              <a:r>
                <a:rPr lang="en-US" sz="1400" b="1" dirty="0" smtClean="0"/>
                <a:t>CAP3</a:t>
              </a:r>
              <a:endParaRPr lang="en-US" sz="1400" b="1" dirty="0"/>
            </a:p>
          </p:txBody>
        </p:sp>
        <p:sp>
          <p:nvSpPr>
            <p:cNvPr id="45" name="TextBox 44"/>
            <p:cNvSpPr txBox="1"/>
            <p:nvPr/>
          </p:nvSpPr>
          <p:spPr>
            <a:xfrm>
              <a:off x="1524000" y="2514600"/>
              <a:ext cx="575799" cy="307777"/>
            </a:xfrm>
            <a:prstGeom prst="rect">
              <a:avLst/>
            </a:prstGeom>
            <a:noFill/>
          </p:spPr>
          <p:txBody>
            <a:bodyPr wrap="none" rtlCol="0">
              <a:spAutoFit/>
            </a:bodyPr>
            <a:lstStyle/>
            <a:p>
              <a:r>
                <a:rPr lang="en-US" sz="1400" b="1" dirty="0" smtClean="0"/>
                <a:t>CAP3</a:t>
              </a:r>
              <a:endParaRPr lang="en-US" sz="1400" b="1" dirty="0"/>
            </a:p>
          </p:txBody>
        </p:sp>
        <p:grpSp>
          <p:nvGrpSpPr>
            <p:cNvPr id="7" name="Group 28"/>
            <p:cNvGrpSpPr/>
            <p:nvPr/>
          </p:nvGrpSpPr>
          <p:grpSpPr>
            <a:xfrm>
              <a:off x="2667000" y="1600200"/>
              <a:ext cx="685800" cy="2057400"/>
              <a:chOff x="1371600" y="2133600"/>
              <a:chExt cx="685800" cy="2057400"/>
            </a:xfrm>
          </p:grpSpPr>
          <p:sp>
            <p:nvSpPr>
              <p:cNvPr id="48" name="Oval 47"/>
              <p:cNvSpPr/>
              <p:nvPr/>
            </p:nvSpPr>
            <p:spPr>
              <a:xfrm>
                <a:off x="1371600" y="3048000"/>
                <a:ext cx="6096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pic>
            <p:nvPicPr>
              <p:cNvPr id="49" name="Picture 3" descr="C:\Users\jaliya\AppData\Local\Microsoft\Windows\Temporary Internet Files\Content.IE5\ZADX9HCR\MCj04325990000[1].png"/>
              <p:cNvPicPr>
                <a:picLocks noChangeAspect="1" noChangeArrowheads="1"/>
              </p:cNvPicPr>
              <p:nvPr/>
            </p:nvPicPr>
            <p:blipFill>
              <a:blip r:embed="rId3" cstate="print"/>
              <a:srcRect/>
              <a:stretch>
                <a:fillRect/>
              </a:stretch>
            </p:blipFill>
            <p:spPr bwMode="auto">
              <a:xfrm>
                <a:off x="1371600" y="2133600"/>
                <a:ext cx="685800" cy="685800"/>
              </a:xfrm>
              <a:prstGeom prst="rect">
                <a:avLst/>
              </a:prstGeom>
              <a:noFill/>
            </p:spPr>
          </p:pic>
          <p:pic>
            <p:nvPicPr>
              <p:cNvPr id="50" name="Picture 4" descr="C:\Users\jaliya\AppData\Local\Microsoft\Windows\Temporary Internet Files\Content.IE5\FAU9V9F3\MCj04326050000[1].png"/>
              <p:cNvPicPr>
                <a:picLocks noChangeAspect="1" noChangeArrowheads="1"/>
              </p:cNvPicPr>
              <p:nvPr/>
            </p:nvPicPr>
            <p:blipFill>
              <a:blip r:embed="rId4" cstate="print"/>
              <a:srcRect/>
              <a:stretch>
                <a:fillRect/>
              </a:stretch>
            </p:blipFill>
            <p:spPr bwMode="auto">
              <a:xfrm>
                <a:off x="1371600" y="3581400"/>
                <a:ext cx="609600" cy="609600"/>
              </a:xfrm>
              <a:prstGeom prst="rect">
                <a:avLst/>
              </a:prstGeom>
              <a:noFill/>
            </p:spPr>
          </p:pic>
          <p:cxnSp>
            <p:nvCxnSpPr>
              <p:cNvPr id="51" name="Straight Arrow Connector 50"/>
              <p:cNvCxnSpPr/>
              <p:nvPr/>
            </p:nvCxnSpPr>
            <p:spPr>
              <a:xfrm rot="5400000">
                <a:off x="1562894" y="2932906"/>
                <a:ext cx="2286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5400000">
                <a:off x="1562894" y="3542506"/>
                <a:ext cx="2286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grpSp>
        <p:sp>
          <p:nvSpPr>
            <p:cNvPr id="47" name="TextBox 46"/>
            <p:cNvSpPr txBox="1"/>
            <p:nvPr/>
          </p:nvSpPr>
          <p:spPr>
            <a:xfrm>
              <a:off x="2667000" y="2514600"/>
              <a:ext cx="575799" cy="307777"/>
            </a:xfrm>
            <a:prstGeom prst="rect">
              <a:avLst/>
            </a:prstGeom>
            <a:noFill/>
          </p:spPr>
          <p:txBody>
            <a:bodyPr wrap="none" rtlCol="0">
              <a:spAutoFit/>
            </a:bodyPr>
            <a:lstStyle/>
            <a:p>
              <a:r>
                <a:rPr lang="en-US" sz="1400" b="1" dirty="0" smtClean="0"/>
                <a:t>CAP3</a:t>
              </a:r>
              <a:endParaRPr lang="en-US" sz="1400" b="1" dirty="0"/>
            </a:p>
          </p:txBody>
        </p:sp>
      </p:grpSp>
      <p:graphicFrame>
        <p:nvGraphicFramePr>
          <p:cNvPr id="65" name="Chart 64"/>
          <p:cNvGraphicFramePr/>
          <p:nvPr/>
        </p:nvGraphicFramePr>
        <p:xfrm>
          <a:off x="4876800" y="1828800"/>
          <a:ext cx="3733800" cy="3124200"/>
        </p:xfrm>
        <a:graphic>
          <a:graphicData uri="http://schemas.openxmlformats.org/drawingml/2006/chart">
            <c:chart xmlns:c="http://schemas.openxmlformats.org/drawingml/2006/chart" xmlns:r="http://schemas.openxmlformats.org/officeDocument/2006/relationships" r:id="rId5"/>
          </a:graphicData>
        </a:graphic>
      </p:graphicFrame>
      <p:sp>
        <p:nvSpPr>
          <p:cNvPr id="66" name="TextBox 1"/>
          <p:cNvSpPr txBox="1"/>
          <p:nvPr/>
        </p:nvSpPr>
        <p:spPr>
          <a:xfrm>
            <a:off x="6934200" y="2895600"/>
            <a:ext cx="1009650" cy="3048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smtClean="0">
                <a:solidFill>
                  <a:schemeClr val="tx1"/>
                </a:solidFill>
              </a:rPr>
              <a:t>DryadLINQ</a:t>
            </a:r>
            <a:endParaRPr lang="en-US" sz="1200" b="1" dirty="0">
              <a:solidFill>
                <a:schemeClr val="tx1"/>
              </a:solidFill>
            </a:endParaRPr>
          </a:p>
        </p:txBody>
      </p:sp>
      <p:sp>
        <p:nvSpPr>
          <p:cNvPr id="34" name="TextBox 33"/>
          <p:cNvSpPr txBox="1"/>
          <p:nvPr/>
        </p:nvSpPr>
        <p:spPr>
          <a:xfrm>
            <a:off x="609600" y="6096000"/>
            <a:ext cx="7687380" cy="553998"/>
          </a:xfrm>
          <a:prstGeom prst="rect">
            <a:avLst/>
          </a:prstGeom>
          <a:noFill/>
        </p:spPr>
        <p:txBody>
          <a:bodyPr wrap="square" rtlCol="0">
            <a:spAutoFit/>
          </a:bodyPr>
          <a:lstStyle/>
          <a:p>
            <a:r>
              <a:rPr lang="en-US" sz="1200" dirty="0" smtClean="0">
                <a:solidFill>
                  <a:schemeClr val="tx2">
                    <a:lumMod val="50000"/>
                  </a:schemeClr>
                </a:solidFill>
              </a:rPr>
              <a:t> X. Huang, A. </a:t>
            </a:r>
            <a:r>
              <a:rPr lang="en-US" sz="1200" dirty="0" err="1" smtClean="0">
                <a:solidFill>
                  <a:schemeClr val="tx2">
                    <a:lumMod val="50000"/>
                  </a:schemeClr>
                </a:solidFill>
              </a:rPr>
              <a:t>Madan</a:t>
            </a:r>
            <a:r>
              <a:rPr lang="en-US" sz="1200" dirty="0" smtClean="0">
                <a:solidFill>
                  <a:schemeClr val="tx2">
                    <a:lumMod val="50000"/>
                  </a:schemeClr>
                </a:solidFill>
              </a:rPr>
              <a:t>, “CAP3: A DNA Sequence Assembly Program,” Genome Research, vol. 9, no. 9, pp. 868-877, 1999.</a:t>
            </a:r>
          </a:p>
          <a:p>
            <a:endParaRPr lang="en-US"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648200" y="1600200"/>
            <a:ext cx="4136105" cy="3429000"/>
            <a:chOff x="2503947" y="1714500"/>
            <a:chExt cx="4136105" cy="3429000"/>
          </a:xfrm>
        </p:grpSpPr>
        <p:sp>
          <p:nvSpPr>
            <p:cNvPr id="3" name="Rounded Rectangle 2"/>
            <p:cNvSpPr/>
            <p:nvPr/>
          </p:nvSpPr>
          <p:spPr>
            <a:xfrm>
              <a:off x="3646947" y="2705100"/>
              <a:ext cx="609600" cy="533400"/>
            </a:xfrm>
            <a:prstGeom prst="roundRect">
              <a:avLst/>
            </a:prstGeom>
          </p:spPr>
          <p:style>
            <a:lnRef idx="2">
              <a:schemeClr val="dk1"/>
            </a:lnRef>
            <a:fillRef idx="1">
              <a:schemeClr val="lt1"/>
            </a:fillRef>
            <a:effectRef idx="0">
              <a:schemeClr val="dk1"/>
            </a:effectRef>
            <a:fontRef idx="minor">
              <a:schemeClr val="dk1"/>
            </a:fontRef>
          </p:style>
          <p:txBody>
            <a:bodyPr lIns="0" rtlCol="0" anchor="t"/>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100" dirty="0" smtClean="0"/>
                <a:t>Map()</a:t>
              </a:r>
            </a:p>
          </p:txBody>
        </p:sp>
        <p:sp>
          <p:nvSpPr>
            <p:cNvPr id="4" name="Rounded Rectangle 3"/>
            <p:cNvSpPr/>
            <p:nvPr/>
          </p:nvSpPr>
          <p:spPr>
            <a:xfrm>
              <a:off x="4942347" y="2705100"/>
              <a:ext cx="609600" cy="533400"/>
            </a:xfrm>
            <a:prstGeom prst="roundRect">
              <a:avLst/>
            </a:prstGeom>
          </p:spPr>
          <p:style>
            <a:lnRef idx="2">
              <a:schemeClr val="dk1"/>
            </a:lnRef>
            <a:fillRef idx="1">
              <a:schemeClr val="lt1"/>
            </a:fillRef>
            <a:effectRef idx="0">
              <a:schemeClr val="dk1"/>
            </a:effectRef>
            <a:fontRef idx="minor">
              <a:schemeClr val="dk1"/>
            </a:fontRef>
          </p:style>
          <p:txBody>
            <a:bodyPr lIns="0" rtlCol="0" anchor="t"/>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100" dirty="0" smtClean="0"/>
                <a:t>Map()</a:t>
              </a:r>
            </a:p>
          </p:txBody>
        </p:sp>
        <p:cxnSp>
          <p:nvCxnSpPr>
            <p:cNvPr id="5" name="Straight Arrow Connector 4"/>
            <p:cNvCxnSpPr>
              <a:endCxn id="3" idx="0"/>
            </p:cNvCxnSpPr>
            <p:nvPr/>
          </p:nvCxnSpPr>
          <p:spPr>
            <a:xfrm rot="5400000">
              <a:off x="3532647" y="2286000"/>
              <a:ext cx="838200" cy="1588"/>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6" name="Straight Arrow Connector 5"/>
            <p:cNvCxnSpPr/>
            <p:nvPr/>
          </p:nvCxnSpPr>
          <p:spPr>
            <a:xfrm rot="5400000">
              <a:off x="4905041" y="2285206"/>
              <a:ext cx="838200" cy="1588"/>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sp>
          <p:nvSpPr>
            <p:cNvPr id="7" name="Oval 6"/>
            <p:cNvSpPr/>
            <p:nvPr/>
          </p:nvSpPr>
          <p:spPr>
            <a:xfrm>
              <a:off x="4180347" y="3695700"/>
              <a:ext cx="914400" cy="533400"/>
            </a:xfrm>
            <a:prstGeom prst="ellipse">
              <a:avLst/>
            </a:prstGeom>
            <a:ln>
              <a:solidFill>
                <a:schemeClr val="bg1">
                  <a:lumMod val="50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200" dirty="0" smtClean="0">
                  <a:solidFill>
                    <a:schemeClr val="bg1">
                      <a:lumMod val="50000"/>
                    </a:schemeClr>
                  </a:solidFill>
                </a:rPr>
                <a:t>Reduce</a:t>
              </a:r>
              <a:endParaRPr lang="en-US" sz="1200" dirty="0">
                <a:solidFill>
                  <a:schemeClr val="bg1">
                    <a:lumMod val="50000"/>
                  </a:schemeClr>
                </a:solidFill>
              </a:endParaRPr>
            </a:p>
          </p:txBody>
        </p:sp>
        <p:cxnSp>
          <p:nvCxnSpPr>
            <p:cNvPr id="8" name="Straight Arrow Connector 7"/>
            <p:cNvCxnSpPr>
              <a:stCxn id="3" idx="2"/>
              <a:endCxn id="7" idx="0"/>
            </p:cNvCxnSpPr>
            <p:nvPr/>
          </p:nvCxnSpPr>
          <p:spPr>
            <a:xfrm rot="16200000" flipH="1">
              <a:off x="4066047" y="3124200"/>
              <a:ext cx="457200" cy="685800"/>
            </a:xfrm>
            <a:prstGeom prst="straightConnector1">
              <a:avLst/>
            </a:prstGeom>
            <a:ln>
              <a:solidFill>
                <a:schemeClr val="bg1">
                  <a:lumMod val="50000"/>
                </a:schemeClr>
              </a:solidFill>
              <a:prstDash val="sysDash"/>
              <a:tailEnd type="arrow"/>
            </a:ln>
          </p:spPr>
          <p:style>
            <a:lnRef idx="2">
              <a:schemeClr val="dk1"/>
            </a:lnRef>
            <a:fillRef idx="1">
              <a:schemeClr val="lt1"/>
            </a:fillRef>
            <a:effectRef idx="0">
              <a:schemeClr val="dk1"/>
            </a:effectRef>
            <a:fontRef idx="minor">
              <a:schemeClr val="dk1"/>
            </a:fontRef>
          </p:style>
        </p:cxnSp>
        <p:cxnSp>
          <p:nvCxnSpPr>
            <p:cNvPr id="9" name="Straight Arrow Connector 8"/>
            <p:cNvCxnSpPr>
              <a:stCxn id="4" idx="2"/>
              <a:endCxn id="7" idx="0"/>
            </p:cNvCxnSpPr>
            <p:nvPr/>
          </p:nvCxnSpPr>
          <p:spPr>
            <a:xfrm rot="5400000">
              <a:off x="4713747" y="3162300"/>
              <a:ext cx="457200" cy="609600"/>
            </a:xfrm>
            <a:prstGeom prst="straightConnector1">
              <a:avLst/>
            </a:prstGeom>
            <a:ln>
              <a:solidFill>
                <a:schemeClr val="bg1">
                  <a:lumMod val="50000"/>
                </a:schemeClr>
              </a:solidFill>
              <a:prstDash val="sysDash"/>
              <a:tailEnd type="arrow"/>
            </a:ln>
          </p:spPr>
          <p:style>
            <a:lnRef idx="2">
              <a:schemeClr val="dk1"/>
            </a:lnRef>
            <a:fillRef idx="1">
              <a:schemeClr val="lt1"/>
            </a:fillRef>
            <a:effectRef idx="0">
              <a:schemeClr val="dk1"/>
            </a:effectRef>
            <a:fontRef idx="minor">
              <a:schemeClr val="dk1"/>
            </a:fontRef>
          </p:style>
        </p:cxnSp>
        <p:sp>
          <p:nvSpPr>
            <p:cNvPr id="10" name="Can 9"/>
            <p:cNvSpPr/>
            <p:nvPr/>
          </p:nvSpPr>
          <p:spPr>
            <a:xfrm>
              <a:off x="3723147" y="4686300"/>
              <a:ext cx="1828800" cy="457200"/>
            </a:xfrm>
            <a:prstGeom prst="can">
              <a:avLst/>
            </a:prstGeom>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dirty="0" smtClean="0"/>
                <a:t>Results</a:t>
              </a:r>
              <a:endParaRPr lang="en-US" dirty="0"/>
            </a:p>
          </p:txBody>
        </p:sp>
        <p:cxnSp>
          <p:nvCxnSpPr>
            <p:cNvPr id="11" name="Straight Arrow Connector 10"/>
            <p:cNvCxnSpPr>
              <a:stCxn id="3" idx="2"/>
            </p:cNvCxnSpPr>
            <p:nvPr/>
          </p:nvCxnSpPr>
          <p:spPr>
            <a:xfrm rot="16200000" flipH="1">
              <a:off x="3342147" y="3848100"/>
              <a:ext cx="1447800" cy="228600"/>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12" name="Straight Arrow Connector 11"/>
            <p:cNvCxnSpPr>
              <a:stCxn id="4" idx="2"/>
            </p:cNvCxnSpPr>
            <p:nvPr/>
          </p:nvCxnSpPr>
          <p:spPr>
            <a:xfrm rot="5400000">
              <a:off x="4447047" y="3886200"/>
              <a:ext cx="1447800" cy="152400"/>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13" name="Straight Arrow Connector 12"/>
            <p:cNvCxnSpPr>
              <a:stCxn id="7" idx="4"/>
              <a:endCxn id="10" idx="1"/>
            </p:cNvCxnSpPr>
            <p:nvPr/>
          </p:nvCxnSpPr>
          <p:spPr>
            <a:xfrm rot="5400000">
              <a:off x="4408947" y="4457700"/>
              <a:ext cx="457200" cy="1588"/>
            </a:xfrm>
            <a:prstGeom prst="straightConnector1">
              <a:avLst/>
            </a:prstGeom>
            <a:ln>
              <a:solidFill>
                <a:schemeClr val="bg1">
                  <a:lumMod val="50000"/>
                </a:schemeClr>
              </a:solidFill>
              <a:prstDash val="sysDash"/>
              <a:tailEnd type="arrow"/>
            </a:ln>
          </p:spPr>
          <p:style>
            <a:lnRef idx="2">
              <a:schemeClr val="dk1"/>
            </a:lnRef>
            <a:fillRef idx="1">
              <a:schemeClr val="lt1"/>
            </a:fillRef>
            <a:effectRef idx="0">
              <a:schemeClr val="dk1"/>
            </a:effectRef>
            <a:fontRef idx="minor">
              <a:schemeClr val="dk1"/>
            </a:fontRef>
          </p:style>
        </p:cxnSp>
        <p:cxnSp>
          <p:nvCxnSpPr>
            <p:cNvPr id="14" name="Straight Connector 13"/>
            <p:cNvCxnSpPr/>
            <p:nvPr/>
          </p:nvCxnSpPr>
          <p:spPr>
            <a:xfrm>
              <a:off x="4332747" y="3009900"/>
              <a:ext cx="533400" cy="0"/>
            </a:xfrm>
            <a:prstGeom prst="line">
              <a:avLst/>
            </a:prstGeom>
            <a:ln>
              <a:prstDash val="sysDot"/>
            </a:ln>
          </p:spPr>
          <p:style>
            <a:lnRef idx="2">
              <a:schemeClr val="dk1"/>
            </a:lnRef>
            <a:fillRef idx="1">
              <a:schemeClr val="lt1"/>
            </a:fillRef>
            <a:effectRef idx="0">
              <a:schemeClr val="dk1"/>
            </a:effectRef>
            <a:fontRef idx="minor">
              <a:schemeClr val="dk1"/>
            </a:fontRef>
          </p:style>
        </p:cxnSp>
        <p:sp>
          <p:nvSpPr>
            <p:cNvPr id="15" name="Can 14"/>
            <p:cNvSpPr/>
            <p:nvPr/>
          </p:nvSpPr>
          <p:spPr>
            <a:xfrm>
              <a:off x="3570747" y="1714500"/>
              <a:ext cx="1981200" cy="457200"/>
            </a:xfrm>
            <a:prstGeom prst="can">
              <a:avLst/>
            </a:prstGeom>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dirty="0" smtClean="0"/>
            </a:p>
          </p:txBody>
        </p:sp>
        <p:sp>
          <p:nvSpPr>
            <p:cNvPr id="16" name="Left Brace 15"/>
            <p:cNvSpPr/>
            <p:nvPr/>
          </p:nvSpPr>
          <p:spPr>
            <a:xfrm>
              <a:off x="3418347" y="3390900"/>
              <a:ext cx="228600" cy="1143000"/>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17" name="TextBox 30"/>
            <p:cNvSpPr txBox="1"/>
            <p:nvPr/>
          </p:nvSpPr>
          <p:spPr>
            <a:xfrm>
              <a:off x="2503947" y="3543300"/>
              <a:ext cx="994759" cy="92333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Optional</a:t>
              </a:r>
            </a:p>
            <a:p>
              <a:r>
                <a:rPr lang="en-US" dirty="0" smtClean="0"/>
                <a:t>Reduce</a:t>
              </a:r>
            </a:p>
            <a:p>
              <a:pPr algn="ctr"/>
              <a:r>
                <a:rPr lang="en-US" dirty="0" smtClean="0"/>
                <a:t>Phase</a:t>
              </a:r>
              <a:endParaRPr lang="en-US" dirty="0"/>
            </a:p>
          </p:txBody>
        </p:sp>
        <p:sp>
          <p:nvSpPr>
            <p:cNvPr id="18" name="Left Brace 17"/>
            <p:cNvSpPr/>
            <p:nvPr/>
          </p:nvSpPr>
          <p:spPr>
            <a:xfrm>
              <a:off x="3418347" y="4610100"/>
              <a:ext cx="228600" cy="533400"/>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19" name="TextBox 33"/>
            <p:cNvSpPr txBox="1"/>
            <p:nvPr/>
          </p:nvSpPr>
          <p:spPr>
            <a:xfrm>
              <a:off x="2656347" y="4774168"/>
              <a:ext cx="67993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HDFS</a:t>
              </a:r>
              <a:endParaRPr lang="en-US" dirty="0"/>
            </a:p>
          </p:txBody>
        </p:sp>
        <p:sp>
          <p:nvSpPr>
            <p:cNvPr id="20" name="Left Brace 19"/>
            <p:cNvSpPr/>
            <p:nvPr/>
          </p:nvSpPr>
          <p:spPr>
            <a:xfrm>
              <a:off x="3265947" y="1714500"/>
              <a:ext cx="228600" cy="533400"/>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21" name="TextBox 35"/>
            <p:cNvSpPr txBox="1"/>
            <p:nvPr/>
          </p:nvSpPr>
          <p:spPr>
            <a:xfrm>
              <a:off x="2586017" y="1790700"/>
              <a:ext cx="67993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HDFS</a:t>
              </a:r>
              <a:endParaRPr lang="en-US" dirty="0"/>
            </a:p>
          </p:txBody>
        </p:sp>
        <p:graphicFrame>
          <p:nvGraphicFramePr>
            <p:cNvPr id="22" name="Diagram 21"/>
            <p:cNvGraphicFramePr/>
            <p:nvPr/>
          </p:nvGraphicFramePr>
          <p:xfrm>
            <a:off x="3833343" y="2654300"/>
            <a:ext cx="685800" cy="88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p:cNvGraphicFramePr/>
            <p:nvPr/>
          </p:nvGraphicFramePr>
          <p:xfrm>
            <a:off x="5170947" y="2628900"/>
            <a:ext cx="685800" cy="889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4" name="Flowchart: Multidocument 23"/>
            <p:cNvSpPr/>
            <p:nvPr/>
          </p:nvSpPr>
          <p:spPr>
            <a:xfrm>
              <a:off x="4104147" y="1885950"/>
              <a:ext cx="228600" cy="228600"/>
            </a:xfrm>
            <a:prstGeom prst="flowChartMultidocument">
              <a:avLst/>
            </a:prstGeom>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sp>
          <p:nvSpPr>
            <p:cNvPr id="25" name="Flowchart: Multidocument 24"/>
            <p:cNvSpPr/>
            <p:nvPr/>
          </p:nvSpPr>
          <p:spPr>
            <a:xfrm>
              <a:off x="4447047" y="1885950"/>
              <a:ext cx="228600" cy="228600"/>
            </a:xfrm>
            <a:prstGeom prst="flowChartMultidocument">
              <a:avLst/>
            </a:prstGeom>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sp>
          <p:nvSpPr>
            <p:cNvPr id="26" name="Flowchart: Multidocument 25"/>
            <p:cNvSpPr/>
            <p:nvPr/>
          </p:nvSpPr>
          <p:spPr>
            <a:xfrm>
              <a:off x="4789947" y="1885950"/>
              <a:ext cx="228600" cy="228600"/>
            </a:xfrm>
            <a:prstGeom prst="flowChartMultidocument">
              <a:avLst/>
            </a:prstGeom>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sp>
          <p:nvSpPr>
            <p:cNvPr id="27" name="Rectangle 26"/>
            <p:cNvSpPr/>
            <p:nvPr/>
          </p:nvSpPr>
          <p:spPr>
            <a:xfrm>
              <a:off x="3799347" y="1790700"/>
              <a:ext cx="1523430"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t>Input Data Set</a:t>
              </a:r>
            </a:p>
          </p:txBody>
        </p:sp>
        <p:sp>
          <p:nvSpPr>
            <p:cNvPr id="28" name="Flowchart: Multidocument 27"/>
            <p:cNvSpPr/>
            <p:nvPr/>
          </p:nvSpPr>
          <p:spPr>
            <a:xfrm>
              <a:off x="3875547" y="2247900"/>
              <a:ext cx="152400" cy="228600"/>
            </a:xfrm>
            <a:prstGeom prst="flowChartMultidocument">
              <a:avLst/>
            </a:prstGeom>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sp>
          <p:nvSpPr>
            <p:cNvPr id="29" name="Flowchart: Multidocument 28"/>
            <p:cNvSpPr/>
            <p:nvPr/>
          </p:nvSpPr>
          <p:spPr>
            <a:xfrm>
              <a:off x="5247147" y="2247900"/>
              <a:ext cx="152400" cy="228600"/>
            </a:xfrm>
            <a:prstGeom prst="flowChartMultidocument">
              <a:avLst/>
            </a:prstGeom>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sp>
          <p:nvSpPr>
            <p:cNvPr id="30" name="TextBox 50"/>
            <p:cNvSpPr txBox="1"/>
            <p:nvPr/>
          </p:nvSpPr>
          <p:spPr>
            <a:xfrm>
              <a:off x="5342306" y="2212687"/>
              <a:ext cx="790666" cy="29238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00" b="1" dirty="0" smtClean="0"/>
                <a:t>Data File</a:t>
              </a:r>
            </a:p>
          </p:txBody>
        </p:sp>
        <p:sp>
          <p:nvSpPr>
            <p:cNvPr id="31" name="TextBox 51"/>
            <p:cNvSpPr txBox="1"/>
            <p:nvPr/>
          </p:nvSpPr>
          <p:spPr>
            <a:xfrm>
              <a:off x="5704347" y="2933700"/>
              <a:ext cx="935705" cy="29238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00" b="1" dirty="0" smtClean="0"/>
                <a:t>Executable</a:t>
              </a:r>
            </a:p>
          </p:txBody>
        </p:sp>
      </p:grpSp>
      <p:pic>
        <p:nvPicPr>
          <p:cNvPr id="32" name="Picture 31" descr="C:\Users\thilina\Documents\papers\pubchem\classic_cloud_1.emf"/>
          <p:cNvPicPr/>
          <p:nvPr/>
        </p:nvPicPr>
        <p:blipFill>
          <a:blip r:embed="rId13" cstate="print"/>
          <a:srcRect/>
          <a:stretch>
            <a:fillRect/>
          </a:stretch>
        </p:blipFill>
        <p:spPr bwMode="auto">
          <a:xfrm>
            <a:off x="609600" y="1524000"/>
            <a:ext cx="3810000" cy="3581400"/>
          </a:xfrm>
          <a:prstGeom prst="rect">
            <a:avLst/>
          </a:prstGeom>
          <a:noFill/>
          <a:ln w="9525">
            <a:noFill/>
            <a:miter lim="800000"/>
            <a:headEnd/>
            <a:tailEnd/>
          </a:ln>
        </p:spPr>
      </p:pic>
      <p:sp>
        <p:nvSpPr>
          <p:cNvPr id="33" name="Title 1"/>
          <p:cNvSpPr txBox="1">
            <a:spLocks/>
          </p:cNvSpPr>
          <p:nvPr/>
        </p:nvSpPr>
        <p:spPr>
          <a:xfrm>
            <a:off x="685800" y="152400"/>
            <a:ext cx="8458200" cy="990600"/>
          </a:xfrm>
          <a:prstGeom prst="rect">
            <a:avLst/>
          </a:prstGeom>
        </p:spPr>
        <p:txBody>
          <a:bodyPr vert="horz" lIns="91435" tIns="45718" rIns="91435" bIns="45718" rtlCol="0" anchor="ctr">
            <a:normAutofit fontScale="97500"/>
          </a:bodyPr>
          <a:lstStyle/>
          <a:p>
            <a:pPr marL="0" marR="0" lvl="0" indent="0" algn="ctr" defTabSz="914354"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Architecture</a:t>
            </a:r>
            <a:r>
              <a:rPr kumimoji="0" lang="en-US" sz="3200" b="0" i="0" u="none" strike="noStrike" kern="1200" cap="none" spc="0" normalizeH="0" noProof="0" dirty="0" smtClean="0">
                <a:ln>
                  <a:noFill/>
                </a:ln>
                <a:solidFill>
                  <a:schemeClr val="tx1"/>
                </a:solidFill>
                <a:effectLst/>
                <a:uLnTx/>
                <a:uFillTx/>
                <a:latin typeface="+mj-lt"/>
                <a:ea typeface="+mj-ea"/>
                <a:cs typeface="+mj-cs"/>
              </a:rPr>
              <a:t> of EC2 and Azure Cloud for Cap3</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0800" y="1981200"/>
            <a:ext cx="4267200" cy="1064907"/>
          </a:xfrm>
          <a:prstGeom prst="rect">
            <a:avLst/>
          </a:prstGeom>
        </p:spPr>
        <p:txBody>
          <a:bodyPr wrap="square">
            <a:spAutoFit/>
          </a:bodyPr>
          <a:lstStyle/>
          <a:p>
            <a:pPr marL="342883" lvl="0" indent="-342883" algn="ctr" defTabSz="914354">
              <a:spcBef>
                <a:spcPct val="20000"/>
              </a:spcBef>
              <a:defRPr/>
            </a:pPr>
            <a:r>
              <a:rPr lang="en-US" sz="2000" b="1" i="1" dirty="0" smtClean="0">
                <a:solidFill>
                  <a:srgbClr val="0000CC"/>
                </a:solidFill>
                <a:latin typeface="Arial" pitchFamily="34" charset="0"/>
              </a:rPr>
              <a:t>S</a:t>
            </a:r>
            <a:r>
              <a:rPr lang="en-US" sz="2000" b="1" i="1" dirty="0" smtClean="0">
                <a:solidFill>
                  <a:srgbClr val="D20000"/>
                </a:solidFill>
                <a:latin typeface="Arial" pitchFamily="34" charset="0"/>
              </a:rPr>
              <a:t>A</a:t>
            </a:r>
            <a:r>
              <a:rPr lang="en-US" sz="2000" b="1" i="1" dirty="0" smtClean="0">
                <a:solidFill>
                  <a:srgbClr val="FFC000"/>
                </a:solidFill>
                <a:latin typeface="Arial" pitchFamily="34" charset="0"/>
              </a:rPr>
              <a:t>L</a:t>
            </a:r>
            <a:r>
              <a:rPr lang="en-US" sz="2000" b="1" i="1" dirty="0" smtClean="0">
                <a:solidFill>
                  <a:srgbClr val="0000CC"/>
                </a:solidFill>
                <a:latin typeface="Arial" pitchFamily="34" charset="0"/>
              </a:rPr>
              <a:t>S</a:t>
            </a:r>
            <a:r>
              <a:rPr lang="en-US" sz="2000" b="1" i="1" dirty="0" smtClean="0">
                <a:solidFill>
                  <a:srgbClr val="33CC33"/>
                </a:solidFill>
                <a:latin typeface="Arial" pitchFamily="34" charset="0"/>
              </a:rPr>
              <a:t>A</a:t>
            </a:r>
            <a:r>
              <a:rPr lang="en-US" sz="2000" dirty="0" smtClean="0"/>
              <a:t>  Group</a:t>
            </a:r>
          </a:p>
          <a:p>
            <a:pPr marL="342883" lvl="0" indent="-342883" algn="ctr" defTabSz="914354">
              <a:spcBef>
                <a:spcPct val="20000"/>
              </a:spcBef>
              <a:defRPr/>
            </a:pPr>
            <a:r>
              <a:rPr lang="en-US" dirty="0" smtClean="0">
                <a:hlinkClick r:id="rId3"/>
              </a:rPr>
              <a:t>http://salsahpc.indiana.edu</a:t>
            </a:r>
            <a:endParaRPr lang="en-US" dirty="0" smtClean="0"/>
          </a:p>
          <a:p>
            <a:pPr marL="342883" lvl="0" indent="-342883" algn="ctr" defTabSz="914354">
              <a:spcBef>
                <a:spcPct val="20000"/>
              </a:spcBef>
              <a:defRPr/>
            </a:pPr>
            <a:endParaRPr lang="en-US" dirty="0" smtClean="0"/>
          </a:p>
        </p:txBody>
      </p:sp>
      <p:sp>
        <p:nvSpPr>
          <p:cNvPr id="4" name="TextBox 3"/>
          <p:cNvSpPr txBox="1"/>
          <p:nvPr/>
        </p:nvSpPr>
        <p:spPr>
          <a:xfrm>
            <a:off x="1524000" y="1066800"/>
            <a:ext cx="6553200" cy="646331"/>
          </a:xfrm>
          <a:prstGeom prst="rect">
            <a:avLst/>
          </a:prstGeom>
          <a:noFill/>
        </p:spPr>
        <p:txBody>
          <a:bodyPr wrap="square" rtlCol="0">
            <a:spAutoFit/>
          </a:bodyPr>
          <a:lstStyle/>
          <a:p>
            <a:pPr marL="228600" indent="-228600"/>
            <a:r>
              <a:rPr lang="en-US" dirty="0" smtClean="0"/>
              <a:t>The term SALSA or </a:t>
            </a:r>
            <a:r>
              <a:rPr lang="en-US" i="1" dirty="0" smtClean="0"/>
              <a:t>Service Aggregated Linked Sequential Activities</a:t>
            </a:r>
            <a:r>
              <a:rPr lang="en-US" dirty="0" smtClean="0"/>
              <a:t>, is derived from Hoare’s Concurrent Sequential Processes  (CSP)</a:t>
            </a:r>
            <a:endParaRPr lang="en-US" dirty="0"/>
          </a:p>
        </p:txBody>
      </p:sp>
      <p:sp>
        <p:nvSpPr>
          <p:cNvPr id="5" name="TextBox 4"/>
          <p:cNvSpPr txBox="1"/>
          <p:nvPr/>
        </p:nvSpPr>
        <p:spPr>
          <a:xfrm>
            <a:off x="381000" y="2895601"/>
            <a:ext cx="8610600" cy="2111347"/>
          </a:xfrm>
          <a:prstGeom prst="rect">
            <a:avLst/>
          </a:prstGeom>
          <a:noFill/>
        </p:spPr>
        <p:txBody>
          <a:bodyPr wrap="square" rtlCol="0">
            <a:spAutoFit/>
          </a:bodyPr>
          <a:lstStyle/>
          <a:p>
            <a:pPr marL="342883" lvl="0" indent="-342883" algn="ctr" defTabSz="914354">
              <a:spcBef>
                <a:spcPct val="20000"/>
              </a:spcBef>
              <a:defRPr/>
            </a:pPr>
            <a:r>
              <a:rPr lang="en-US" sz="1200" dirty="0" smtClean="0">
                <a:latin typeface="Times New Roman" pitchFamily="18" charset="0"/>
                <a:cs typeface="Times New Roman" pitchFamily="18" charset="0"/>
              </a:rPr>
              <a:t>Group Leader: </a:t>
            </a:r>
            <a:r>
              <a:rPr lang="en-US" sz="1600" dirty="0" smtClean="0"/>
              <a:t>Judy </a:t>
            </a:r>
            <a:r>
              <a:rPr lang="en-US" sz="1600" dirty="0" err="1" smtClean="0"/>
              <a:t>Qiu</a:t>
            </a:r>
            <a:endParaRPr lang="en-US" sz="1600" dirty="0" smtClean="0"/>
          </a:p>
          <a:p>
            <a:pPr marL="342883" lvl="0" indent="-342883" algn="ctr" defTabSz="914354">
              <a:spcBef>
                <a:spcPct val="20000"/>
              </a:spcBef>
              <a:defRPr/>
            </a:pPr>
            <a:r>
              <a:rPr lang="en-US" sz="1200" dirty="0" smtClean="0">
                <a:latin typeface="Times New Roman" pitchFamily="18" charset="0"/>
                <a:cs typeface="Times New Roman" pitchFamily="18" charset="0"/>
              </a:rPr>
              <a:t>Staff : </a:t>
            </a:r>
            <a:r>
              <a:rPr lang="en-US" sz="1600" dirty="0" smtClean="0"/>
              <a:t>Adam </a:t>
            </a:r>
            <a:r>
              <a:rPr lang="en-US" sz="1600" dirty="0" err="1" smtClean="0"/>
              <a:t>Huges</a:t>
            </a:r>
            <a:endParaRPr lang="en-US" sz="1600" dirty="0" smtClean="0"/>
          </a:p>
          <a:p>
            <a:pPr marL="342883" lvl="0" indent="-342883" algn="ctr" defTabSz="914354">
              <a:spcBef>
                <a:spcPct val="20000"/>
              </a:spcBef>
              <a:defRPr/>
            </a:pPr>
            <a:r>
              <a:rPr lang="en-US" sz="1200" dirty="0" smtClean="0">
                <a:latin typeface="Times New Roman" pitchFamily="18" charset="0"/>
                <a:cs typeface="Times New Roman" pitchFamily="18" charset="0"/>
              </a:rPr>
              <a:t>CS PhD: </a:t>
            </a:r>
            <a:r>
              <a:rPr lang="en-US" sz="1600" dirty="0" err="1" smtClean="0"/>
              <a:t>Jaliya</a:t>
            </a:r>
            <a:r>
              <a:rPr lang="en-US" sz="1600" dirty="0" smtClean="0"/>
              <a:t> </a:t>
            </a:r>
            <a:r>
              <a:rPr lang="en-US" sz="1600" dirty="0" err="1" smtClean="0"/>
              <a:t>Ekanayake</a:t>
            </a:r>
            <a:r>
              <a:rPr lang="en-US" sz="1600" dirty="0" smtClean="0"/>
              <a:t>, </a:t>
            </a:r>
            <a:r>
              <a:rPr lang="en-US" sz="1600" dirty="0" err="1" smtClean="0"/>
              <a:t>Thilina</a:t>
            </a:r>
            <a:r>
              <a:rPr lang="en-US" sz="1600" dirty="0" smtClean="0"/>
              <a:t> </a:t>
            </a:r>
            <a:r>
              <a:rPr lang="en-US" sz="1600" dirty="0" err="1" smtClean="0"/>
              <a:t>Gunarathne</a:t>
            </a:r>
            <a:r>
              <a:rPr lang="en-US" sz="1600" dirty="0" smtClean="0"/>
              <a:t>, </a:t>
            </a:r>
            <a:r>
              <a:rPr lang="en-US" sz="1600" dirty="0" err="1" smtClean="0"/>
              <a:t>Jong</a:t>
            </a:r>
            <a:r>
              <a:rPr lang="en-US" sz="1600" dirty="0" smtClean="0"/>
              <a:t> </a:t>
            </a:r>
            <a:r>
              <a:rPr lang="en-US" sz="1600" dirty="0" err="1" smtClean="0"/>
              <a:t>Youl</a:t>
            </a:r>
            <a:r>
              <a:rPr lang="en-US" sz="1600" dirty="0" smtClean="0"/>
              <a:t> </a:t>
            </a:r>
            <a:r>
              <a:rPr lang="en-US" sz="1600" dirty="0" err="1" smtClean="0"/>
              <a:t>Choi</a:t>
            </a:r>
            <a:r>
              <a:rPr lang="en-US" sz="1600" dirty="0" smtClean="0"/>
              <a:t>, </a:t>
            </a:r>
            <a:r>
              <a:rPr lang="en-US" sz="1600" dirty="0" err="1" smtClean="0"/>
              <a:t>Seung-Hee</a:t>
            </a:r>
            <a:r>
              <a:rPr lang="en-US" sz="1600" dirty="0" smtClean="0"/>
              <a:t> </a:t>
            </a:r>
            <a:r>
              <a:rPr lang="en-US" sz="1600" dirty="0" err="1" smtClean="0"/>
              <a:t>Bae</a:t>
            </a:r>
            <a:r>
              <a:rPr lang="en-US" sz="1600" dirty="0" smtClean="0"/>
              <a:t>,  </a:t>
            </a:r>
          </a:p>
          <a:p>
            <a:pPr marL="342883" lvl="0" indent="-342883" algn="ctr" defTabSz="914354">
              <a:spcBef>
                <a:spcPct val="20000"/>
              </a:spcBef>
              <a:defRPr/>
            </a:pPr>
            <a:r>
              <a:rPr lang="en-US" sz="1600" dirty="0" smtClean="0"/>
              <a:t>Yang </a:t>
            </a:r>
            <a:r>
              <a:rPr lang="en-US" sz="1600" dirty="0" err="1" smtClean="0"/>
              <a:t>Ruan</a:t>
            </a:r>
            <a:r>
              <a:rPr lang="en-US" sz="1600" dirty="0" smtClean="0"/>
              <a:t>, </a:t>
            </a:r>
            <a:r>
              <a:rPr lang="en-US" sz="1600" dirty="0" err="1" smtClean="0"/>
              <a:t>Hui</a:t>
            </a:r>
            <a:r>
              <a:rPr lang="en-US" sz="1600" dirty="0" smtClean="0"/>
              <a:t> Li, </a:t>
            </a:r>
            <a:r>
              <a:rPr lang="en-US" sz="1600" dirty="0" err="1" smtClean="0"/>
              <a:t>Bingjing</a:t>
            </a:r>
            <a:r>
              <a:rPr lang="en-US" sz="1600" dirty="0" smtClean="0"/>
              <a:t> Zhang, </a:t>
            </a:r>
            <a:r>
              <a:rPr lang="en-US" sz="1600" dirty="0" err="1" smtClean="0"/>
              <a:t>Saliya</a:t>
            </a:r>
            <a:r>
              <a:rPr lang="en-US" sz="1600" dirty="0" smtClean="0"/>
              <a:t> </a:t>
            </a:r>
            <a:r>
              <a:rPr lang="en-US" sz="1600" dirty="0" err="1" smtClean="0"/>
              <a:t>Ekanayake</a:t>
            </a:r>
            <a:r>
              <a:rPr lang="en-US" sz="1600" dirty="0" smtClean="0"/>
              <a:t>,</a:t>
            </a:r>
          </a:p>
          <a:p>
            <a:pPr marL="342883" lvl="0" indent="-342883" algn="ctr" defTabSz="914354">
              <a:spcBef>
                <a:spcPct val="20000"/>
              </a:spcBef>
              <a:defRPr/>
            </a:pPr>
            <a:r>
              <a:rPr lang="en-US" sz="1200" dirty="0" smtClean="0">
                <a:latin typeface="Times New Roman" pitchFamily="18" charset="0"/>
                <a:cs typeface="Times New Roman" pitchFamily="18" charset="0"/>
              </a:rPr>
              <a:t>CS Masters: </a:t>
            </a:r>
            <a:r>
              <a:rPr lang="en-US" sz="1600" dirty="0" smtClean="0"/>
              <a:t>Stephen Wu </a:t>
            </a:r>
          </a:p>
          <a:p>
            <a:pPr marL="342883" indent="-342883" algn="ctr" defTabSz="914354">
              <a:spcBef>
                <a:spcPct val="20000"/>
              </a:spcBef>
              <a:defRPr/>
            </a:pPr>
            <a:r>
              <a:rPr lang="en-US" sz="1200" dirty="0" smtClean="0">
                <a:latin typeface="Times New Roman" pitchFamily="18" charset="0"/>
                <a:cs typeface="Times New Roman" pitchFamily="18" charset="0"/>
              </a:rPr>
              <a:t>Undergraduates: </a:t>
            </a:r>
            <a:r>
              <a:rPr lang="en-US" sz="1600" dirty="0" smtClean="0"/>
              <a:t>Zachary </a:t>
            </a:r>
            <a:r>
              <a:rPr lang="en-US" sz="1600" dirty="0" err="1" smtClean="0"/>
              <a:t>Adda</a:t>
            </a:r>
            <a:r>
              <a:rPr lang="en-US" sz="1600" dirty="0" smtClean="0"/>
              <a:t>, Jeremy </a:t>
            </a:r>
            <a:r>
              <a:rPr lang="en-US" sz="1600" dirty="0" err="1" smtClean="0"/>
              <a:t>Kasting</a:t>
            </a:r>
            <a:r>
              <a:rPr lang="en-US" sz="1600" dirty="0" smtClean="0"/>
              <a:t>, William Bowman </a:t>
            </a:r>
          </a:p>
          <a:p>
            <a:pPr marL="342883" indent="-342883" defTabSz="914354">
              <a:spcBef>
                <a:spcPct val="20000"/>
              </a:spcBef>
              <a:defRPr/>
            </a:pPr>
            <a:endParaRPr lang="en-US" sz="16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4724400" y="1295400"/>
            <a:ext cx="4267200" cy="3962400"/>
            <a:chOff x="4724400" y="1295400"/>
            <a:chExt cx="4267200" cy="3962400"/>
          </a:xfrm>
        </p:grpSpPr>
        <p:sp>
          <p:nvSpPr>
            <p:cNvPr id="2" name="Title 1"/>
            <p:cNvSpPr txBox="1">
              <a:spLocks/>
            </p:cNvSpPr>
            <p:nvPr/>
          </p:nvSpPr>
          <p:spPr>
            <a:xfrm>
              <a:off x="5181600" y="1295400"/>
              <a:ext cx="3048000" cy="411162"/>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mj-lt"/>
                  <a:ea typeface="+mj-ea"/>
                  <a:cs typeface="+mj-cs"/>
                </a:rPr>
                <a:t>Cap3 Efficiency</a:t>
              </a:r>
              <a:endParaRPr kumimoji="0" lang="en-US" sz="2000" b="0" i="0" u="none" strike="noStrike" kern="1200" cap="none" spc="0" normalizeH="0" baseline="0" noProof="0" dirty="0">
                <a:ln>
                  <a:noFill/>
                </a:ln>
                <a:solidFill>
                  <a:schemeClr val="tx1"/>
                </a:solidFill>
                <a:effectLst/>
                <a:uLnTx/>
                <a:uFillTx/>
                <a:latin typeface="+mj-lt"/>
                <a:ea typeface="+mj-ea"/>
                <a:cs typeface="+mj-cs"/>
              </a:endParaRPr>
            </a:p>
          </p:txBody>
        </p:sp>
        <p:pic>
          <p:nvPicPr>
            <p:cNvPr id="3" name="Content Placeholder 3" descr="cap3_EC2_Hadoop_Dryad_eff.png"/>
            <p:cNvPicPr>
              <a:picLocks noChangeAspect="1"/>
            </p:cNvPicPr>
            <p:nvPr/>
          </p:nvPicPr>
          <p:blipFill>
            <a:blip r:embed="rId3" cstate="print"/>
            <a:stretch>
              <a:fillRect/>
            </a:stretch>
          </p:blipFill>
          <p:spPr>
            <a:xfrm>
              <a:off x="4724400" y="1828800"/>
              <a:ext cx="4267200" cy="3429000"/>
            </a:xfrm>
            <a:prstGeom prst="rect">
              <a:avLst/>
            </a:prstGeom>
          </p:spPr>
        </p:pic>
      </p:grpSp>
      <p:sp>
        <p:nvSpPr>
          <p:cNvPr id="8" name="TextBox 7"/>
          <p:cNvSpPr txBox="1"/>
          <p:nvPr/>
        </p:nvSpPr>
        <p:spPr>
          <a:xfrm>
            <a:off x="304800" y="5380672"/>
            <a:ext cx="3810000" cy="923330"/>
          </a:xfrm>
          <a:prstGeom prst="rect">
            <a:avLst/>
          </a:prstGeom>
          <a:noFill/>
        </p:spPr>
        <p:txBody>
          <a:bodyPr wrap="square" rtlCol="0">
            <a:spAutoFit/>
          </a:bodyPr>
          <a:lstStyle/>
          <a:p>
            <a:pPr>
              <a:buFont typeface="Arial" pitchFamily="34" charset="0"/>
              <a:buChar char="•"/>
            </a:pPr>
            <a:r>
              <a:rPr lang="en-US" sz="1400" dirty="0" smtClean="0"/>
              <a:t>Ease of Use – Dryad/</a:t>
            </a:r>
            <a:r>
              <a:rPr lang="en-US" sz="1400" dirty="0" err="1" smtClean="0"/>
              <a:t>Hadoop</a:t>
            </a:r>
            <a:r>
              <a:rPr lang="en-US" sz="1400" dirty="0" smtClean="0"/>
              <a:t> are easier than EC2/Azure as higher level models</a:t>
            </a:r>
          </a:p>
          <a:p>
            <a:pPr>
              <a:buFont typeface="Arial" pitchFamily="34" charset="0"/>
              <a:buChar char="•"/>
            </a:pPr>
            <a:r>
              <a:rPr lang="en-US" sz="1400" dirty="0" smtClean="0"/>
              <a:t>Lines of code including  file copy</a:t>
            </a:r>
          </a:p>
          <a:p>
            <a:pPr marL="117475" lvl="1"/>
            <a:r>
              <a:rPr lang="en-US" sz="1200" dirty="0" smtClean="0"/>
              <a:t>Azure : ~300  </a:t>
            </a:r>
            <a:r>
              <a:rPr lang="en-US" sz="1200" dirty="0" err="1" smtClean="0"/>
              <a:t>Hadoop</a:t>
            </a:r>
            <a:r>
              <a:rPr lang="en-US" sz="1200" dirty="0" smtClean="0"/>
              <a:t>: ~400  </a:t>
            </a:r>
            <a:r>
              <a:rPr lang="en-US" sz="1200" dirty="0" err="1" smtClean="0"/>
              <a:t>Dyrad</a:t>
            </a:r>
            <a:r>
              <a:rPr lang="en-US" sz="1200" dirty="0" smtClean="0"/>
              <a:t>: ~450  EC2 : ~700</a:t>
            </a:r>
          </a:p>
        </p:txBody>
      </p:sp>
      <p:sp>
        <p:nvSpPr>
          <p:cNvPr id="9" name="TextBox 8"/>
          <p:cNvSpPr txBox="1"/>
          <p:nvPr/>
        </p:nvSpPr>
        <p:spPr>
          <a:xfrm>
            <a:off x="1066800" y="457200"/>
            <a:ext cx="7696200" cy="461665"/>
          </a:xfrm>
          <a:prstGeom prst="rect">
            <a:avLst/>
          </a:prstGeom>
          <a:noFill/>
        </p:spPr>
        <p:txBody>
          <a:bodyPr wrap="square" rtlCol="0">
            <a:spAutoFit/>
          </a:bodyPr>
          <a:lstStyle/>
          <a:p>
            <a:r>
              <a:rPr lang="en-US" sz="2400" dirty="0" smtClean="0"/>
              <a:t>Usability and Performance of Different Cloud Approaches</a:t>
            </a:r>
            <a:endParaRPr lang="en-US" sz="2400" dirty="0"/>
          </a:p>
        </p:txBody>
      </p:sp>
      <p:sp>
        <p:nvSpPr>
          <p:cNvPr id="10" name="TextBox 9"/>
          <p:cNvSpPr txBox="1"/>
          <p:nvPr/>
        </p:nvSpPr>
        <p:spPr>
          <a:xfrm>
            <a:off x="4343400" y="5307449"/>
            <a:ext cx="4724400" cy="1077218"/>
          </a:xfrm>
          <a:prstGeom prst="rect">
            <a:avLst/>
          </a:prstGeom>
          <a:noFill/>
        </p:spPr>
        <p:txBody>
          <a:bodyPr wrap="square" rtlCol="0">
            <a:spAutoFit/>
          </a:bodyPr>
          <a:lstStyle/>
          <a:p>
            <a:pPr>
              <a:buFont typeface="Arial" pitchFamily="34" charset="0"/>
              <a:buChar char="•"/>
            </a:pPr>
            <a:r>
              <a:rPr lang="en-US" sz="1400" dirty="0" smtClean="0"/>
              <a:t>Efficiency = absolute sequential run time / (number of cores * parallel run time)</a:t>
            </a:r>
          </a:p>
          <a:p>
            <a:pPr>
              <a:buFont typeface="Arial" pitchFamily="34" charset="0"/>
              <a:buChar char="•"/>
            </a:pPr>
            <a:r>
              <a:rPr lang="en-US" sz="1200" dirty="0" err="1" smtClean="0"/>
              <a:t>Hadoop</a:t>
            </a:r>
            <a:r>
              <a:rPr lang="en-US" sz="1200" dirty="0" smtClean="0"/>
              <a:t>, </a:t>
            </a:r>
            <a:r>
              <a:rPr lang="en-US" sz="1200" dirty="0" err="1" smtClean="0"/>
              <a:t>DryadLINQ</a:t>
            </a:r>
            <a:r>
              <a:rPr lang="en-US" sz="1200" dirty="0" smtClean="0"/>
              <a:t>  - 32 nodes (256 cores </a:t>
            </a:r>
            <a:r>
              <a:rPr lang="en-US" sz="1200" dirty="0" err="1" smtClean="0"/>
              <a:t>IDataPlex</a:t>
            </a:r>
            <a:r>
              <a:rPr lang="en-US" sz="1200" dirty="0" smtClean="0"/>
              <a:t>)</a:t>
            </a:r>
          </a:p>
          <a:p>
            <a:pPr>
              <a:buFont typeface="Arial" pitchFamily="34" charset="0"/>
              <a:buChar char="•"/>
            </a:pPr>
            <a:r>
              <a:rPr lang="en-US" sz="1200" dirty="0" smtClean="0"/>
              <a:t>EC2 - 16 High CPU extra large instances (128 cores)</a:t>
            </a:r>
          </a:p>
          <a:p>
            <a:pPr>
              <a:buFont typeface="Arial" pitchFamily="34" charset="0"/>
              <a:buChar char="•"/>
            </a:pPr>
            <a:r>
              <a:rPr lang="en-US" sz="1200" dirty="0" smtClean="0"/>
              <a:t>Azure- 128 small instances (128 cores)</a:t>
            </a:r>
            <a:endParaRPr lang="en-US" sz="1200" dirty="0"/>
          </a:p>
        </p:txBody>
      </p:sp>
      <p:grpSp>
        <p:nvGrpSpPr>
          <p:cNvPr id="14" name="Group 13"/>
          <p:cNvGrpSpPr/>
          <p:nvPr/>
        </p:nvGrpSpPr>
        <p:grpSpPr>
          <a:xfrm>
            <a:off x="152399" y="1276290"/>
            <a:ext cx="4495801" cy="3981510"/>
            <a:chOff x="152399" y="1276290"/>
            <a:chExt cx="4495801" cy="3981510"/>
          </a:xfrm>
        </p:grpSpPr>
        <p:pic>
          <p:nvPicPr>
            <p:cNvPr id="11" name="Picture 10" descr="cap3_ec2_hadoop_azure_talk.png"/>
            <p:cNvPicPr>
              <a:picLocks noChangeAspect="1"/>
            </p:cNvPicPr>
            <p:nvPr/>
          </p:nvPicPr>
          <p:blipFill>
            <a:blip r:embed="rId4" cstate="print"/>
            <a:stretch>
              <a:fillRect/>
            </a:stretch>
          </p:blipFill>
          <p:spPr>
            <a:xfrm>
              <a:off x="152399" y="1828800"/>
              <a:ext cx="4495801" cy="3429000"/>
            </a:xfrm>
            <a:prstGeom prst="rect">
              <a:avLst/>
            </a:prstGeom>
          </p:spPr>
        </p:pic>
        <p:sp>
          <p:nvSpPr>
            <p:cNvPr id="12" name="TextBox 11"/>
            <p:cNvSpPr txBox="1"/>
            <p:nvPr/>
          </p:nvSpPr>
          <p:spPr>
            <a:xfrm>
              <a:off x="914400" y="1276290"/>
              <a:ext cx="2491580" cy="400110"/>
            </a:xfrm>
            <a:prstGeom prst="rect">
              <a:avLst/>
            </a:prstGeom>
            <a:noFill/>
          </p:spPr>
          <p:txBody>
            <a:bodyPr wrap="square" rtlCol="0">
              <a:spAutoFit/>
            </a:bodyPr>
            <a:lstStyle/>
            <a:p>
              <a:pPr lvl="0"/>
              <a:r>
                <a:rPr lang="en-US" sz="2000" dirty="0" smtClean="0"/>
                <a:t>Cap3 Performance</a:t>
              </a:r>
              <a:endParaRPr lang="en-US" dirty="0"/>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685800" y="1600200"/>
          <a:ext cx="7239000" cy="4100998"/>
        </p:xfrm>
        <a:graphic>
          <a:graphicData uri="http://schemas.openxmlformats.org/drawingml/2006/table">
            <a:tbl>
              <a:tblPr/>
              <a:tblGrid>
                <a:gridCol w="1376987"/>
                <a:gridCol w="977003"/>
                <a:gridCol w="1277617"/>
                <a:gridCol w="1352773"/>
                <a:gridCol w="1127310"/>
                <a:gridCol w="1127310"/>
              </a:tblGrid>
              <a:tr h="700581">
                <a:tc>
                  <a:txBody>
                    <a:bodyPr/>
                    <a:lstStyle/>
                    <a:p>
                      <a:pPr marL="0" marR="0" algn="ctr">
                        <a:spcBef>
                          <a:spcPts val="0"/>
                        </a:spcBef>
                        <a:spcAft>
                          <a:spcPts val="400"/>
                        </a:spcAft>
                      </a:pPr>
                      <a:r>
                        <a:rPr lang="en-US" sz="1800" b="1" dirty="0">
                          <a:latin typeface="Times New Roman"/>
                          <a:ea typeface="Times New Roman"/>
                        </a:rPr>
                        <a:t>Instance Type</a:t>
                      </a:r>
                      <a:endParaRPr lang="en-US" sz="1800" dirty="0">
                        <a:latin typeface="Times New Roman"/>
                        <a:ea typeface="Times New Roman"/>
                      </a:endParaRP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400"/>
                        </a:spcAft>
                      </a:pPr>
                      <a:r>
                        <a:rPr lang="en-US" sz="1800" b="1" dirty="0">
                          <a:latin typeface="Times New Roman"/>
                          <a:ea typeface="Times New Roman"/>
                        </a:rPr>
                        <a:t>Memory</a:t>
                      </a:r>
                      <a:endParaRPr lang="en-US" sz="1800" dirty="0">
                        <a:latin typeface="Times New Roman"/>
                        <a:ea typeface="Times New Roman"/>
                      </a:endParaRP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400"/>
                        </a:spcAft>
                      </a:pPr>
                      <a:r>
                        <a:rPr lang="en-US" sz="1800" b="1" dirty="0">
                          <a:latin typeface="Times New Roman"/>
                          <a:ea typeface="Times New Roman"/>
                        </a:rPr>
                        <a:t>EC2 compute units</a:t>
                      </a:r>
                      <a:endParaRPr lang="en-US" sz="1800" dirty="0">
                        <a:latin typeface="Times New Roman"/>
                        <a:ea typeface="Times New Roman"/>
                      </a:endParaRP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400"/>
                        </a:spcAft>
                      </a:pPr>
                      <a:r>
                        <a:rPr lang="en-US" sz="1800" b="1" dirty="0">
                          <a:latin typeface="Times New Roman"/>
                          <a:ea typeface="Times New Roman"/>
                        </a:rPr>
                        <a:t>Actual CPU cores</a:t>
                      </a:r>
                      <a:endParaRPr lang="en-US" sz="1800" dirty="0">
                        <a:latin typeface="Times New Roman"/>
                        <a:ea typeface="Times New Roman"/>
                      </a:endParaRP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400"/>
                        </a:spcAft>
                      </a:pPr>
                      <a:r>
                        <a:rPr lang="en-US" sz="1800" b="1" dirty="0">
                          <a:latin typeface="Times New Roman"/>
                          <a:ea typeface="Times New Roman"/>
                        </a:rPr>
                        <a:t>Cost per hour</a:t>
                      </a:r>
                      <a:endParaRPr lang="en-US" sz="1800" dirty="0">
                        <a:latin typeface="Times New Roman"/>
                        <a:ea typeface="Times New Roman"/>
                      </a:endParaRP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400"/>
                        </a:spcAft>
                        <a:buClrTx/>
                        <a:buSzTx/>
                        <a:buFontTx/>
                        <a:buNone/>
                        <a:tabLst/>
                        <a:defRPr/>
                      </a:pPr>
                      <a:r>
                        <a:rPr lang="en-US" sz="1800" b="1" dirty="0" smtClean="0">
                          <a:latin typeface="Times New Roman"/>
                          <a:ea typeface="Times New Roman"/>
                        </a:rPr>
                        <a:t>Cost per Core per hour</a:t>
                      </a:r>
                      <a:endParaRPr lang="en-US" sz="1800" dirty="0">
                        <a:latin typeface="Times New Roman"/>
                        <a:ea typeface="Times New Roman"/>
                      </a:endParaRP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524">
                <a:tc>
                  <a:txBody>
                    <a:bodyPr/>
                    <a:lstStyle/>
                    <a:p>
                      <a:pPr marL="0" marR="0" algn="l">
                        <a:spcBef>
                          <a:spcPts val="0"/>
                        </a:spcBef>
                        <a:spcAft>
                          <a:spcPts val="400"/>
                        </a:spcAft>
                      </a:pPr>
                      <a:r>
                        <a:rPr lang="en-US" sz="1800">
                          <a:latin typeface="Times New Roman"/>
                          <a:ea typeface="Times New Roman"/>
                        </a:rPr>
                        <a:t>Large (L)</a:t>
                      </a: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0810" algn="ctr">
                        <a:spcBef>
                          <a:spcPts val="0"/>
                        </a:spcBef>
                        <a:spcAft>
                          <a:spcPts val="400"/>
                        </a:spcAft>
                      </a:pPr>
                      <a:r>
                        <a:rPr lang="en-US" sz="1800">
                          <a:latin typeface="Times New Roman"/>
                          <a:ea typeface="Times New Roman"/>
                        </a:rPr>
                        <a:t>7.5 GB</a:t>
                      </a: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400"/>
                        </a:spcAft>
                      </a:pPr>
                      <a:r>
                        <a:rPr lang="en-US" sz="1800" dirty="0">
                          <a:latin typeface="Times New Roman"/>
                          <a:ea typeface="Times New Roman"/>
                        </a:rPr>
                        <a:t>4</a:t>
                      </a: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5885" marR="0" algn="ctr">
                        <a:spcBef>
                          <a:spcPts val="0"/>
                        </a:spcBef>
                        <a:spcAft>
                          <a:spcPts val="400"/>
                        </a:spcAft>
                      </a:pPr>
                      <a:r>
                        <a:rPr lang="en-US" sz="1800" dirty="0">
                          <a:latin typeface="Times New Roman"/>
                          <a:ea typeface="Times New Roman"/>
                        </a:rPr>
                        <a:t>2 X (~2Ghz)</a:t>
                      </a: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5885" marR="0" algn="ctr">
                        <a:spcBef>
                          <a:spcPts val="0"/>
                        </a:spcBef>
                        <a:spcAft>
                          <a:spcPts val="400"/>
                        </a:spcAft>
                      </a:pPr>
                      <a:r>
                        <a:rPr lang="en-US" sz="1800" dirty="0">
                          <a:latin typeface="Times New Roman"/>
                          <a:ea typeface="Times New Roman"/>
                        </a:rPr>
                        <a:t>0.34$</a:t>
                      </a: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5885" marR="0" algn="ctr">
                        <a:spcBef>
                          <a:spcPts val="0"/>
                        </a:spcBef>
                        <a:spcAft>
                          <a:spcPts val="400"/>
                        </a:spcAft>
                      </a:pPr>
                      <a:r>
                        <a:rPr lang="en-US" sz="1800" b="1" dirty="0" smtClean="0">
                          <a:latin typeface="Times New Roman"/>
                          <a:ea typeface="Times New Roman"/>
                        </a:rPr>
                        <a:t>0.17$</a:t>
                      </a:r>
                      <a:endParaRPr lang="en-US" sz="1800" b="1" dirty="0">
                        <a:latin typeface="Times New Roman"/>
                        <a:ea typeface="Times New Roman"/>
                      </a:endParaRP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419">
                <a:tc>
                  <a:txBody>
                    <a:bodyPr/>
                    <a:lstStyle/>
                    <a:p>
                      <a:pPr marL="0" marR="0" algn="l">
                        <a:spcBef>
                          <a:spcPts val="0"/>
                        </a:spcBef>
                        <a:spcAft>
                          <a:spcPts val="400"/>
                        </a:spcAft>
                      </a:pPr>
                      <a:r>
                        <a:rPr lang="en-US" sz="1800">
                          <a:latin typeface="Times New Roman"/>
                          <a:ea typeface="Times New Roman"/>
                        </a:rPr>
                        <a:t>Extra Large (XL)</a:t>
                      </a: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0810" algn="ctr">
                        <a:spcBef>
                          <a:spcPts val="0"/>
                        </a:spcBef>
                        <a:spcAft>
                          <a:spcPts val="400"/>
                        </a:spcAft>
                      </a:pPr>
                      <a:r>
                        <a:rPr lang="en-US" sz="1800">
                          <a:latin typeface="Times New Roman"/>
                          <a:ea typeface="Times New Roman"/>
                        </a:rPr>
                        <a:t>15 GB</a:t>
                      </a: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400"/>
                        </a:spcAft>
                      </a:pPr>
                      <a:r>
                        <a:rPr lang="en-US" sz="1800">
                          <a:latin typeface="Times New Roman"/>
                          <a:ea typeface="Times New Roman"/>
                        </a:rPr>
                        <a:t>8</a:t>
                      </a: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5885" marR="0" algn="ctr">
                        <a:spcBef>
                          <a:spcPts val="0"/>
                        </a:spcBef>
                        <a:spcAft>
                          <a:spcPts val="400"/>
                        </a:spcAft>
                      </a:pPr>
                      <a:r>
                        <a:rPr lang="en-US" sz="1800">
                          <a:latin typeface="Times New Roman"/>
                          <a:ea typeface="Times New Roman"/>
                        </a:rPr>
                        <a:t>4 X (~2Ghz)</a:t>
                      </a: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5885" marR="0" algn="ctr">
                        <a:spcBef>
                          <a:spcPts val="0"/>
                        </a:spcBef>
                        <a:spcAft>
                          <a:spcPts val="400"/>
                        </a:spcAft>
                      </a:pPr>
                      <a:r>
                        <a:rPr lang="en-US" sz="1800" dirty="0">
                          <a:latin typeface="Times New Roman"/>
                          <a:ea typeface="Times New Roman"/>
                        </a:rPr>
                        <a:t>0.68$</a:t>
                      </a: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5885" marR="0" algn="ctr">
                        <a:spcBef>
                          <a:spcPts val="0"/>
                        </a:spcBef>
                        <a:spcAft>
                          <a:spcPts val="400"/>
                        </a:spcAft>
                      </a:pPr>
                      <a:r>
                        <a:rPr lang="en-US" sz="1800" b="1" dirty="0" smtClean="0">
                          <a:latin typeface="Times New Roman"/>
                          <a:ea typeface="Times New Roman"/>
                        </a:rPr>
                        <a:t>0.17$</a:t>
                      </a:r>
                      <a:endParaRPr lang="en-US" sz="1800" b="1" dirty="0">
                        <a:latin typeface="Times New Roman"/>
                        <a:ea typeface="Times New Roman"/>
                      </a:endParaRP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4838">
                <a:tc>
                  <a:txBody>
                    <a:bodyPr/>
                    <a:lstStyle/>
                    <a:p>
                      <a:pPr marL="0" marR="0" algn="l">
                        <a:spcBef>
                          <a:spcPts val="0"/>
                        </a:spcBef>
                        <a:spcAft>
                          <a:spcPts val="400"/>
                        </a:spcAft>
                      </a:pPr>
                      <a:r>
                        <a:rPr lang="en-US" sz="1800">
                          <a:latin typeface="Times New Roman"/>
                          <a:ea typeface="Times New Roman"/>
                        </a:rPr>
                        <a:t>High CPU Extra Large (HCXL)</a:t>
                      </a: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0810" algn="ctr">
                        <a:spcBef>
                          <a:spcPts val="0"/>
                        </a:spcBef>
                        <a:spcAft>
                          <a:spcPts val="400"/>
                        </a:spcAft>
                      </a:pPr>
                      <a:r>
                        <a:rPr lang="en-US" sz="1800" dirty="0">
                          <a:latin typeface="Times New Roman"/>
                          <a:ea typeface="Times New Roman"/>
                        </a:rPr>
                        <a:t>7  GB</a:t>
                      </a: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400"/>
                        </a:spcAft>
                      </a:pPr>
                      <a:r>
                        <a:rPr lang="en-US" sz="1800">
                          <a:latin typeface="Times New Roman"/>
                          <a:ea typeface="Times New Roman"/>
                        </a:rPr>
                        <a:t>20</a:t>
                      </a: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5885" marR="0" algn="ctr">
                        <a:spcBef>
                          <a:spcPts val="0"/>
                        </a:spcBef>
                        <a:spcAft>
                          <a:spcPts val="400"/>
                        </a:spcAft>
                      </a:pPr>
                      <a:r>
                        <a:rPr lang="en-US" sz="1800">
                          <a:latin typeface="Times New Roman"/>
                          <a:ea typeface="Times New Roman"/>
                        </a:rPr>
                        <a:t>8  X  (~2.5Ghz)</a:t>
                      </a: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5885" marR="0" algn="ctr">
                        <a:spcBef>
                          <a:spcPts val="0"/>
                        </a:spcBef>
                        <a:spcAft>
                          <a:spcPts val="400"/>
                        </a:spcAft>
                      </a:pPr>
                      <a:r>
                        <a:rPr lang="en-US" sz="1800" dirty="0">
                          <a:latin typeface="Times New Roman"/>
                          <a:ea typeface="Times New Roman"/>
                        </a:rPr>
                        <a:t>0.68$</a:t>
                      </a: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5885" marR="0" algn="ctr">
                        <a:spcBef>
                          <a:spcPts val="0"/>
                        </a:spcBef>
                        <a:spcAft>
                          <a:spcPts val="400"/>
                        </a:spcAft>
                      </a:pPr>
                      <a:r>
                        <a:rPr lang="en-US" sz="1800" b="1" dirty="0" smtClean="0">
                          <a:latin typeface="Times New Roman"/>
                          <a:ea typeface="Times New Roman"/>
                        </a:rPr>
                        <a:t>0.09$</a:t>
                      </a:r>
                      <a:endParaRPr lang="en-US" sz="1800" b="1" dirty="0">
                        <a:latin typeface="Times New Roman"/>
                        <a:ea typeface="Times New Roman"/>
                      </a:endParaRP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4838">
                <a:tc>
                  <a:txBody>
                    <a:bodyPr/>
                    <a:lstStyle/>
                    <a:p>
                      <a:pPr marL="0" marR="0" algn="l">
                        <a:spcBef>
                          <a:spcPts val="0"/>
                        </a:spcBef>
                        <a:spcAft>
                          <a:spcPts val="400"/>
                        </a:spcAft>
                      </a:pPr>
                      <a:r>
                        <a:rPr lang="en-US" sz="1800" dirty="0">
                          <a:latin typeface="Times New Roman"/>
                          <a:ea typeface="Times New Roman"/>
                        </a:rPr>
                        <a:t>High Memory 4XL (HM4XL)</a:t>
                      </a: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0810" algn="ctr">
                        <a:spcBef>
                          <a:spcPts val="0"/>
                        </a:spcBef>
                        <a:spcAft>
                          <a:spcPts val="400"/>
                        </a:spcAft>
                      </a:pPr>
                      <a:r>
                        <a:rPr lang="en-US" sz="1800" dirty="0">
                          <a:latin typeface="Times New Roman"/>
                          <a:ea typeface="Times New Roman"/>
                        </a:rPr>
                        <a:t>68.4 GB</a:t>
                      </a: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400"/>
                        </a:spcAft>
                      </a:pPr>
                      <a:r>
                        <a:rPr lang="en-US" sz="1800" dirty="0">
                          <a:latin typeface="Times New Roman"/>
                          <a:ea typeface="Times New Roman"/>
                        </a:rPr>
                        <a:t>26</a:t>
                      </a: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5885" marR="0" algn="ctr">
                        <a:spcBef>
                          <a:spcPts val="0"/>
                        </a:spcBef>
                        <a:spcAft>
                          <a:spcPts val="400"/>
                        </a:spcAft>
                      </a:pPr>
                      <a:r>
                        <a:rPr lang="en-US" sz="1800" dirty="0">
                          <a:latin typeface="Times New Roman"/>
                          <a:ea typeface="Times New Roman"/>
                        </a:rPr>
                        <a:t>8X (~3.25Ghz)</a:t>
                      </a: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5885" marR="0" algn="ctr">
                        <a:spcBef>
                          <a:spcPts val="0"/>
                        </a:spcBef>
                        <a:spcAft>
                          <a:spcPts val="400"/>
                        </a:spcAft>
                      </a:pPr>
                      <a:r>
                        <a:rPr lang="en-US" sz="1800" dirty="0">
                          <a:latin typeface="Times New Roman"/>
                          <a:ea typeface="Times New Roman"/>
                        </a:rPr>
                        <a:t>2.40$</a:t>
                      </a: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5885" marR="0" algn="ctr">
                        <a:spcBef>
                          <a:spcPts val="0"/>
                        </a:spcBef>
                        <a:spcAft>
                          <a:spcPts val="400"/>
                        </a:spcAft>
                      </a:pPr>
                      <a:r>
                        <a:rPr lang="en-US" sz="1800" b="1" dirty="0" smtClean="0">
                          <a:latin typeface="Times New Roman"/>
                          <a:ea typeface="Times New Roman"/>
                        </a:rPr>
                        <a:t>0.3$</a:t>
                      </a:r>
                      <a:endParaRPr lang="en-US" sz="1800" b="1" dirty="0">
                        <a:latin typeface="Times New Roman"/>
                        <a:ea typeface="Times New Roman"/>
                      </a:endParaRP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4838">
                <a:tc>
                  <a:txBody>
                    <a:bodyPr/>
                    <a:lstStyle/>
                    <a:p>
                      <a:pPr marL="0" marR="0" algn="l">
                        <a:spcBef>
                          <a:spcPts val="0"/>
                        </a:spcBef>
                        <a:spcAft>
                          <a:spcPts val="400"/>
                        </a:spcAft>
                      </a:pPr>
                      <a:r>
                        <a:rPr lang="en-US" sz="1800" dirty="0" err="1" smtClean="0">
                          <a:solidFill>
                            <a:srgbClr val="FF0000"/>
                          </a:solidFill>
                          <a:latin typeface="Times New Roman"/>
                          <a:ea typeface="Times New Roman"/>
                        </a:rPr>
                        <a:t>Tempest@IU</a:t>
                      </a:r>
                      <a:endParaRPr lang="en-US" sz="1800" dirty="0">
                        <a:solidFill>
                          <a:srgbClr val="FF0000"/>
                        </a:solidFill>
                        <a:latin typeface="Times New Roman"/>
                        <a:ea typeface="Times New Roman"/>
                      </a:endParaRP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0810" algn="ctr">
                        <a:spcBef>
                          <a:spcPts val="0"/>
                        </a:spcBef>
                        <a:spcAft>
                          <a:spcPts val="400"/>
                        </a:spcAft>
                      </a:pPr>
                      <a:r>
                        <a:rPr lang="en-US" sz="1800" dirty="0" smtClean="0">
                          <a:solidFill>
                            <a:srgbClr val="FF0000"/>
                          </a:solidFill>
                          <a:latin typeface="Times New Roman"/>
                          <a:ea typeface="Times New Roman"/>
                        </a:rPr>
                        <a:t>48GB</a:t>
                      </a:r>
                      <a:endParaRPr lang="en-US" sz="1800" dirty="0">
                        <a:solidFill>
                          <a:srgbClr val="FF0000"/>
                        </a:solidFill>
                        <a:latin typeface="Times New Roman"/>
                        <a:ea typeface="Times New Roman"/>
                      </a:endParaRP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400"/>
                        </a:spcAft>
                      </a:pPr>
                      <a:r>
                        <a:rPr lang="en-US" sz="1800" dirty="0" smtClean="0">
                          <a:solidFill>
                            <a:srgbClr val="FF0000"/>
                          </a:solidFill>
                          <a:latin typeface="Times New Roman"/>
                          <a:ea typeface="Times New Roman"/>
                        </a:rPr>
                        <a:t>n/a</a:t>
                      </a:r>
                      <a:endParaRPr lang="en-US" sz="1800" dirty="0">
                        <a:solidFill>
                          <a:srgbClr val="FF0000"/>
                        </a:solidFill>
                        <a:latin typeface="Times New Roman"/>
                        <a:ea typeface="Times New Roman"/>
                      </a:endParaRP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5885" marR="0" algn="ctr">
                        <a:spcBef>
                          <a:spcPts val="0"/>
                        </a:spcBef>
                        <a:spcAft>
                          <a:spcPts val="400"/>
                        </a:spcAft>
                      </a:pPr>
                      <a:r>
                        <a:rPr lang="en-US" sz="1800" dirty="0" smtClean="0">
                          <a:solidFill>
                            <a:srgbClr val="FF0000"/>
                          </a:solidFill>
                          <a:latin typeface="Times New Roman"/>
                          <a:ea typeface="Times New Roman"/>
                        </a:rPr>
                        <a:t>24</a:t>
                      </a:r>
                      <a:endParaRPr lang="en-US" sz="1800" dirty="0">
                        <a:solidFill>
                          <a:srgbClr val="FF0000"/>
                        </a:solidFill>
                        <a:latin typeface="Times New Roman"/>
                        <a:ea typeface="Times New Roman"/>
                      </a:endParaRP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5885" marR="0" algn="ctr">
                        <a:spcBef>
                          <a:spcPts val="0"/>
                        </a:spcBef>
                        <a:spcAft>
                          <a:spcPts val="400"/>
                        </a:spcAft>
                      </a:pPr>
                      <a:r>
                        <a:rPr lang="en-US" sz="1800" dirty="0" smtClean="0">
                          <a:solidFill>
                            <a:srgbClr val="FF0000"/>
                          </a:solidFill>
                          <a:latin typeface="Times New Roman"/>
                          <a:ea typeface="Times New Roman"/>
                        </a:rPr>
                        <a:t>1.62$</a:t>
                      </a:r>
                      <a:endParaRPr lang="en-US" sz="1800" dirty="0">
                        <a:solidFill>
                          <a:srgbClr val="FF0000"/>
                        </a:solidFill>
                        <a:latin typeface="Times New Roman"/>
                        <a:ea typeface="Times New Roman"/>
                      </a:endParaRP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5885" marR="0" algn="ctr">
                        <a:spcBef>
                          <a:spcPts val="0"/>
                        </a:spcBef>
                        <a:spcAft>
                          <a:spcPts val="400"/>
                        </a:spcAft>
                      </a:pPr>
                      <a:r>
                        <a:rPr lang="en-US" sz="1800" b="1" dirty="0" smtClean="0">
                          <a:solidFill>
                            <a:srgbClr val="FF0000"/>
                          </a:solidFill>
                          <a:latin typeface="Times New Roman"/>
                          <a:ea typeface="Times New Roman"/>
                        </a:rPr>
                        <a:t>0.07$</a:t>
                      </a:r>
                      <a:endParaRPr lang="en-US" sz="1800" b="1" dirty="0">
                        <a:solidFill>
                          <a:srgbClr val="FF0000"/>
                        </a:solidFill>
                        <a:latin typeface="Times New Roman"/>
                        <a:ea typeface="Times New Roman"/>
                      </a:endParaRP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Title 1"/>
          <p:cNvSpPr txBox="1">
            <a:spLocks/>
          </p:cNvSpPr>
          <p:nvPr/>
        </p:nvSpPr>
        <p:spPr>
          <a:xfrm>
            <a:off x="1676400" y="990600"/>
            <a:ext cx="5943600" cy="427038"/>
          </a:xfrm>
          <a:prstGeom prst="rect">
            <a:avLst/>
          </a:prstGeom>
        </p:spPr>
        <p:txBody>
          <a:bodyPr>
            <a:normAutofit fontScale="67500" lnSpcReduction="20000"/>
          </a:bodyPr>
          <a:lstStyle/>
          <a:p>
            <a:pPr algn="ctr">
              <a:spcBef>
                <a:spcPct val="0"/>
              </a:spcBef>
            </a:pPr>
            <a:r>
              <a:rPr lang="en-US" sz="4000" b="1" dirty="0" smtClean="0"/>
              <a:t>Table 1 : Selected EC2 Instance Types</a:t>
            </a:r>
          </a:p>
          <a:p>
            <a:pPr lvl="0" algn="ctr">
              <a:spcBef>
                <a:spcPct val="0"/>
              </a:spcBef>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52400"/>
            <a:ext cx="7696200" cy="646331"/>
          </a:xfrm>
          <a:prstGeom prst="rect">
            <a:avLst/>
          </a:prstGeom>
          <a:noFill/>
        </p:spPr>
        <p:txBody>
          <a:bodyPr wrap="square" rtlCol="0">
            <a:spAutoFit/>
          </a:bodyPr>
          <a:lstStyle/>
          <a:p>
            <a:r>
              <a:rPr lang="en-US" dirty="0" smtClean="0"/>
              <a:t>4096 Cap3 data files :  1.06 GB / 1875968 reads (458 readsX4096)..</a:t>
            </a:r>
          </a:p>
          <a:p>
            <a:r>
              <a:rPr lang="en-US" dirty="0" smtClean="0"/>
              <a:t>Following is the cost to process 4096 CAP3 files..</a:t>
            </a:r>
            <a:endParaRPr lang="en-US" dirty="0"/>
          </a:p>
        </p:txBody>
      </p:sp>
      <p:graphicFrame>
        <p:nvGraphicFramePr>
          <p:cNvPr id="3" name="Table 2"/>
          <p:cNvGraphicFramePr>
            <a:graphicFrameLocks noGrp="1"/>
          </p:cNvGraphicFramePr>
          <p:nvPr/>
        </p:nvGraphicFramePr>
        <p:xfrm>
          <a:off x="1524000" y="914400"/>
          <a:ext cx="4724400" cy="6059424"/>
        </p:xfrm>
        <a:graphic>
          <a:graphicData uri="http://schemas.openxmlformats.org/drawingml/2006/table">
            <a:tbl>
              <a:tblPr/>
              <a:tblGrid>
                <a:gridCol w="4724400"/>
              </a:tblGrid>
              <a:tr h="533400">
                <a:tc>
                  <a:txBody>
                    <a:bodyPr/>
                    <a:lstStyle/>
                    <a:p>
                      <a:pPr marL="0" marR="0">
                        <a:lnSpc>
                          <a:spcPct val="115000"/>
                        </a:lnSpc>
                        <a:spcBef>
                          <a:spcPts val="0"/>
                        </a:spcBef>
                        <a:spcAft>
                          <a:spcPts val="0"/>
                        </a:spcAft>
                      </a:pPr>
                      <a:r>
                        <a:rPr lang="en-US" sz="1400" dirty="0">
                          <a:latin typeface="Calibri"/>
                          <a:ea typeface="SimSun"/>
                          <a:cs typeface="Times New Roman"/>
                        </a:rPr>
                        <a:t>Cost to process 4096 FASTA files (~1GB) on</a:t>
                      </a:r>
                      <a:r>
                        <a:rPr lang="en-US" sz="1400" dirty="0">
                          <a:solidFill>
                            <a:srgbClr val="FF0000"/>
                          </a:solidFill>
                          <a:latin typeface="Calibri"/>
                          <a:ea typeface="SimSun"/>
                          <a:cs typeface="Times New Roman"/>
                        </a:rPr>
                        <a:t> EC2 </a:t>
                      </a:r>
                      <a:r>
                        <a:rPr lang="en-US" sz="1400" dirty="0">
                          <a:latin typeface="Calibri"/>
                          <a:ea typeface="SimSun"/>
                          <a:cs typeface="Times New Roman"/>
                        </a:rPr>
                        <a:t>(58 minutes)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0200">
                <a:tc>
                  <a:txBody>
                    <a:bodyPr/>
                    <a:lstStyle/>
                    <a:p>
                      <a:pPr marL="0" marR="0">
                        <a:lnSpc>
                          <a:spcPct val="115000"/>
                        </a:lnSpc>
                        <a:spcBef>
                          <a:spcPts val="0"/>
                        </a:spcBef>
                        <a:spcAft>
                          <a:spcPts val="0"/>
                        </a:spcAft>
                      </a:pPr>
                      <a:r>
                        <a:rPr lang="en-US" sz="1400" dirty="0" smtClean="0">
                          <a:latin typeface="Calibri"/>
                          <a:ea typeface="SimSun"/>
                          <a:cs typeface="Times New Roman"/>
                        </a:rPr>
                        <a:t>Amortized compute cost </a:t>
                      </a:r>
                      <a:r>
                        <a:rPr lang="en-US" sz="1400" baseline="0" dirty="0" smtClean="0">
                          <a:latin typeface="Calibri"/>
                          <a:ea typeface="SimSun"/>
                          <a:cs typeface="Times New Roman"/>
                        </a:rPr>
                        <a:t>      </a:t>
                      </a:r>
                      <a:r>
                        <a:rPr lang="en-US" sz="1400" dirty="0" smtClean="0">
                          <a:latin typeface="Calibri"/>
                          <a:ea typeface="SimSun"/>
                          <a:cs typeface="Times New Roman"/>
                        </a:rPr>
                        <a:t>              = 10.41 </a:t>
                      </a:r>
                      <a:r>
                        <a:rPr lang="en-US" sz="1400" dirty="0" smtClean="0">
                          <a:latin typeface="+mn-lt"/>
                          <a:ea typeface="SimSun"/>
                          <a:cs typeface="Times New Roman"/>
                        </a:rPr>
                        <a:t>$</a:t>
                      </a:r>
                      <a:br>
                        <a:rPr lang="en-US" sz="1400" dirty="0" smtClean="0">
                          <a:latin typeface="+mn-lt"/>
                          <a:ea typeface="SimSun"/>
                          <a:cs typeface="Times New Roman"/>
                        </a:rPr>
                      </a:br>
                      <a:r>
                        <a:rPr lang="en-US" sz="1400" dirty="0" smtClean="0">
                          <a:latin typeface="+mn-lt"/>
                          <a:ea typeface="SimSun"/>
                          <a:cs typeface="Times New Roman"/>
                        </a:rPr>
                        <a:t>          (0.68$ </a:t>
                      </a:r>
                      <a:r>
                        <a:rPr lang="en-US" sz="1400" baseline="0" dirty="0" smtClean="0">
                          <a:latin typeface="+mn-lt"/>
                          <a:ea typeface="SimSun"/>
                          <a:cs typeface="Times New Roman"/>
                        </a:rPr>
                        <a:t> per high CPU extra large instance per hour)</a:t>
                      </a:r>
                      <a:endParaRPr lang="en-US" sz="1400" dirty="0">
                        <a:latin typeface="Calibri"/>
                        <a:ea typeface="SimSun"/>
                        <a:cs typeface="Times New Roman"/>
                      </a:endParaRPr>
                    </a:p>
                    <a:p>
                      <a:pPr marL="0" marR="0">
                        <a:lnSpc>
                          <a:spcPct val="115000"/>
                        </a:lnSpc>
                        <a:spcBef>
                          <a:spcPts val="0"/>
                        </a:spcBef>
                        <a:spcAft>
                          <a:spcPts val="0"/>
                        </a:spcAft>
                      </a:pPr>
                      <a:r>
                        <a:rPr lang="en-US" sz="1400" dirty="0">
                          <a:latin typeface="Calibri"/>
                          <a:ea typeface="SimSun"/>
                          <a:cs typeface="Times New Roman"/>
                        </a:rPr>
                        <a:t>10000 SQS </a:t>
                      </a:r>
                      <a:r>
                        <a:rPr lang="en-US" sz="1400" dirty="0" smtClean="0">
                          <a:latin typeface="Calibri"/>
                          <a:ea typeface="SimSun"/>
                          <a:cs typeface="Times New Roman"/>
                        </a:rPr>
                        <a:t>messages                            = </a:t>
                      </a:r>
                      <a:r>
                        <a:rPr lang="en-US" sz="1400" dirty="0">
                          <a:latin typeface="Calibri"/>
                          <a:ea typeface="SimSun"/>
                          <a:cs typeface="Times New Roman"/>
                        </a:rPr>
                        <a:t>0.01 $</a:t>
                      </a:r>
                    </a:p>
                    <a:p>
                      <a:pPr marL="0" marR="0">
                        <a:lnSpc>
                          <a:spcPct val="115000"/>
                        </a:lnSpc>
                        <a:spcBef>
                          <a:spcPts val="0"/>
                        </a:spcBef>
                        <a:spcAft>
                          <a:spcPts val="0"/>
                        </a:spcAft>
                      </a:pPr>
                      <a:r>
                        <a:rPr lang="en-US" sz="1400" dirty="0">
                          <a:latin typeface="Calibri"/>
                          <a:ea typeface="SimSun"/>
                          <a:cs typeface="Times New Roman"/>
                        </a:rPr>
                        <a:t>Storage per 1GB per month                </a:t>
                      </a:r>
                      <a:r>
                        <a:rPr lang="en-US" sz="1400" dirty="0" smtClean="0">
                          <a:latin typeface="Calibri"/>
                          <a:ea typeface="SimSun"/>
                          <a:cs typeface="Times New Roman"/>
                        </a:rPr>
                        <a:t>= </a:t>
                      </a:r>
                      <a:r>
                        <a:rPr lang="en-US" sz="1400" dirty="0">
                          <a:latin typeface="Calibri"/>
                          <a:ea typeface="SimSun"/>
                          <a:cs typeface="Times New Roman"/>
                        </a:rPr>
                        <a:t>0.15 $</a:t>
                      </a:r>
                    </a:p>
                    <a:p>
                      <a:pPr marL="0" marR="0">
                        <a:lnSpc>
                          <a:spcPct val="115000"/>
                        </a:lnSpc>
                        <a:spcBef>
                          <a:spcPts val="0"/>
                        </a:spcBef>
                        <a:spcAft>
                          <a:spcPts val="0"/>
                        </a:spcAft>
                      </a:pPr>
                      <a:r>
                        <a:rPr lang="en-US" sz="1400" dirty="0">
                          <a:latin typeface="Calibri"/>
                          <a:ea typeface="SimSun"/>
                          <a:cs typeface="Times New Roman"/>
                        </a:rPr>
                        <a:t>Data transfer out per 1 GB                  </a:t>
                      </a:r>
                      <a:r>
                        <a:rPr lang="en-US" sz="1400" dirty="0" smtClean="0">
                          <a:latin typeface="Calibri"/>
                          <a:ea typeface="SimSun"/>
                          <a:cs typeface="Times New Roman"/>
                        </a:rPr>
                        <a:t>= </a:t>
                      </a:r>
                      <a:r>
                        <a:rPr lang="en-US" sz="1400" dirty="0">
                          <a:latin typeface="Calibri"/>
                          <a:ea typeface="SimSun"/>
                          <a:cs typeface="Times New Roman"/>
                        </a:rPr>
                        <a:t>0.15 $</a:t>
                      </a:r>
                    </a:p>
                    <a:p>
                      <a:pPr marL="0" marR="0">
                        <a:lnSpc>
                          <a:spcPct val="115000"/>
                        </a:lnSpc>
                        <a:spcBef>
                          <a:spcPts val="0"/>
                        </a:spcBef>
                        <a:spcAft>
                          <a:spcPts val="0"/>
                        </a:spcAft>
                      </a:pPr>
                      <a:r>
                        <a:rPr lang="en-US" sz="1400" dirty="0">
                          <a:latin typeface="Calibri"/>
                          <a:ea typeface="SimSun"/>
                          <a:cs typeface="Times New Roman"/>
                        </a:rPr>
                        <a:t>Total                                                        </a:t>
                      </a:r>
                      <a:r>
                        <a:rPr lang="en-US" sz="1400" dirty="0" smtClean="0">
                          <a:latin typeface="Calibri"/>
                          <a:ea typeface="SimSun"/>
                          <a:cs typeface="Times New Roman"/>
                        </a:rPr>
                        <a:t> = </a:t>
                      </a:r>
                      <a:r>
                        <a:rPr lang="en-US" sz="1400" dirty="0" smtClean="0">
                          <a:solidFill>
                            <a:srgbClr val="FF0000"/>
                          </a:solidFill>
                          <a:latin typeface="Calibri"/>
                          <a:ea typeface="SimSun"/>
                          <a:cs typeface="Times New Roman"/>
                        </a:rPr>
                        <a:t>10.72 </a:t>
                      </a:r>
                      <a:r>
                        <a:rPr lang="en-US" sz="1400" dirty="0">
                          <a:solidFill>
                            <a:srgbClr val="FF0000"/>
                          </a:solidFill>
                          <a:latin typeface="Calibri"/>
                          <a:ea typeface="SimSun"/>
                          <a:cs typeface="Times New Roman"/>
                        </a:rPr>
                        <a:t>$</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9200">
                <a:tc>
                  <a:txBody>
                    <a:bodyPr/>
                    <a:lstStyle/>
                    <a:p>
                      <a:pPr marL="0" marR="0">
                        <a:lnSpc>
                          <a:spcPct val="115000"/>
                        </a:lnSpc>
                        <a:spcBef>
                          <a:spcPts val="0"/>
                        </a:spcBef>
                        <a:spcAft>
                          <a:spcPts val="0"/>
                        </a:spcAft>
                      </a:pPr>
                      <a:endParaRPr lang="en-US" sz="1400" dirty="0" smtClean="0">
                        <a:solidFill>
                          <a:srgbClr val="FF0000"/>
                        </a:solidFill>
                        <a:latin typeface="Calibri"/>
                        <a:ea typeface="SimSun"/>
                        <a:cs typeface="Times New Roman"/>
                      </a:endParaRPr>
                    </a:p>
                    <a:p>
                      <a:pPr marL="0" marR="0">
                        <a:lnSpc>
                          <a:spcPct val="115000"/>
                        </a:lnSpc>
                        <a:spcBef>
                          <a:spcPts val="0"/>
                        </a:spcBef>
                        <a:spcAft>
                          <a:spcPts val="0"/>
                        </a:spcAft>
                      </a:pPr>
                      <a:endParaRPr lang="en-US" sz="1400" dirty="0" smtClean="0">
                        <a:solidFill>
                          <a:srgbClr val="FF0000"/>
                        </a:solidFill>
                        <a:latin typeface="Calibri"/>
                        <a:ea typeface="SimSun"/>
                        <a:cs typeface="Times New Roman"/>
                      </a:endParaRPr>
                    </a:p>
                    <a:p>
                      <a:pPr marL="0" marR="0">
                        <a:lnSpc>
                          <a:spcPct val="115000"/>
                        </a:lnSpc>
                        <a:spcBef>
                          <a:spcPts val="0"/>
                        </a:spcBef>
                        <a:spcAft>
                          <a:spcPts val="0"/>
                        </a:spcAft>
                      </a:pPr>
                      <a:endParaRPr lang="en-US" sz="1400" dirty="0" smtClean="0">
                        <a:solidFill>
                          <a:srgbClr val="FF0000"/>
                        </a:solidFill>
                        <a:latin typeface="Calibri"/>
                        <a:ea typeface="SimSun"/>
                        <a:cs typeface="Times New Roman"/>
                      </a:endParaRPr>
                    </a:p>
                    <a:p>
                      <a:pPr marL="0" marR="0">
                        <a:lnSpc>
                          <a:spcPct val="115000"/>
                        </a:lnSpc>
                        <a:spcBef>
                          <a:spcPts val="0"/>
                        </a:spcBef>
                        <a:spcAft>
                          <a:spcPts val="0"/>
                        </a:spcAft>
                      </a:pPr>
                      <a:endParaRPr lang="en-US" sz="1400" dirty="0" smtClean="0">
                        <a:solidFill>
                          <a:srgbClr val="FF0000"/>
                        </a:solidFill>
                        <a:latin typeface="Calibri"/>
                        <a:ea typeface="SimSun"/>
                        <a:cs typeface="Times New Roman"/>
                      </a:endParaRPr>
                    </a:p>
                    <a:p>
                      <a:pPr marL="0" marR="0">
                        <a:lnSpc>
                          <a:spcPct val="115000"/>
                        </a:lnSpc>
                        <a:spcBef>
                          <a:spcPts val="0"/>
                        </a:spcBef>
                        <a:spcAft>
                          <a:spcPts val="0"/>
                        </a:spcAft>
                      </a:pPr>
                      <a:endParaRPr lang="en-US" sz="1400" dirty="0" smtClean="0">
                        <a:solidFill>
                          <a:srgbClr val="FF0000"/>
                        </a:solidFill>
                        <a:latin typeface="Calibri"/>
                        <a:ea typeface="SimSun"/>
                        <a:cs typeface="Times New Roman"/>
                      </a:endParaRPr>
                    </a:p>
                    <a:p>
                      <a:pPr marL="0" marR="0">
                        <a:lnSpc>
                          <a:spcPct val="115000"/>
                        </a:lnSpc>
                        <a:spcBef>
                          <a:spcPts val="0"/>
                        </a:spcBef>
                        <a:spcAft>
                          <a:spcPts val="0"/>
                        </a:spcAft>
                      </a:pPr>
                      <a:endParaRPr lang="en-US" sz="1400" dirty="0" smtClean="0">
                        <a:solidFill>
                          <a:srgbClr val="FF0000"/>
                        </a:solidFill>
                        <a:latin typeface="Calibri"/>
                        <a:ea typeface="SimSun"/>
                        <a:cs typeface="Times New Roman"/>
                      </a:endParaRPr>
                    </a:p>
                    <a:p>
                      <a:pPr marL="0" marR="0">
                        <a:lnSpc>
                          <a:spcPct val="115000"/>
                        </a:lnSpc>
                        <a:spcBef>
                          <a:spcPts val="0"/>
                        </a:spcBef>
                        <a:spcAft>
                          <a:spcPts val="0"/>
                        </a:spcAft>
                      </a:pPr>
                      <a:endParaRPr lang="en-US" sz="1400" dirty="0" smtClean="0">
                        <a:solidFill>
                          <a:srgbClr val="FF0000"/>
                        </a:solidFill>
                        <a:latin typeface="Calibri"/>
                        <a:ea typeface="SimSun"/>
                        <a:cs typeface="Times New Roman"/>
                      </a:endParaRPr>
                    </a:p>
                    <a:p>
                      <a:pPr marL="0" marR="0">
                        <a:lnSpc>
                          <a:spcPct val="115000"/>
                        </a:lnSpc>
                        <a:spcBef>
                          <a:spcPts val="0"/>
                        </a:spcBef>
                        <a:spcAft>
                          <a:spcPts val="0"/>
                        </a:spcAft>
                      </a:pPr>
                      <a:endParaRPr lang="en-US" sz="1400" dirty="0" smtClean="0">
                        <a:solidFill>
                          <a:srgbClr val="FF0000"/>
                        </a:solidFill>
                        <a:latin typeface="Calibri"/>
                        <a:ea typeface="SimSun"/>
                        <a:cs typeface="Times New Roman"/>
                      </a:endParaRPr>
                    </a:p>
                    <a:p>
                      <a:pPr marL="0" marR="0">
                        <a:lnSpc>
                          <a:spcPct val="115000"/>
                        </a:lnSpc>
                        <a:spcBef>
                          <a:spcPts val="0"/>
                        </a:spcBef>
                        <a:spcAft>
                          <a:spcPts val="0"/>
                        </a:spcAft>
                      </a:pPr>
                      <a:endParaRPr lang="en-US" sz="1400" dirty="0" smtClean="0">
                        <a:solidFill>
                          <a:srgbClr val="FF0000"/>
                        </a:solidFill>
                        <a:latin typeface="Calibri"/>
                        <a:ea typeface="SimSun"/>
                        <a:cs typeface="Times New Roman"/>
                      </a:endParaRPr>
                    </a:p>
                    <a:p>
                      <a:pPr marL="0" marR="0">
                        <a:lnSpc>
                          <a:spcPct val="115000"/>
                        </a:lnSpc>
                        <a:spcBef>
                          <a:spcPts val="0"/>
                        </a:spcBef>
                        <a:spcAft>
                          <a:spcPts val="0"/>
                        </a:spcAft>
                      </a:pPr>
                      <a:endParaRPr lang="en-US" sz="1400" dirty="0" smtClean="0">
                        <a:solidFill>
                          <a:srgbClr val="FF0000"/>
                        </a:solidFill>
                        <a:latin typeface="Calibri"/>
                        <a:ea typeface="SimSun"/>
                        <a:cs typeface="Times New Roman"/>
                      </a:endParaRPr>
                    </a:p>
                    <a:p>
                      <a:pPr marL="0" marR="0">
                        <a:lnSpc>
                          <a:spcPct val="115000"/>
                        </a:lnSpc>
                        <a:spcBef>
                          <a:spcPts val="0"/>
                        </a:spcBef>
                        <a:spcAft>
                          <a:spcPts val="0"/>
                        </a:spcAft>
                      </a:pPr>
                      <a:endParaRPr lang="en-US" sz="1400" dirty="0" smtClean="0">
                        <a:solidFill>
                          <a:srgbClr val="FF0000"/>
                        </a:solidFill>
                        <a:latin typeface="Calibri"/>
                        <a:ea typeface="SimSun"/>
                        <a:cs typeface="Times New Roman"/>
                      </a:endParaRPr>
                    </a:p>
                    <a:p>
                      <a:pPr marL="0" marR="0">
                        <a:lnSpc>
                          <a:spcPct val="115000"/>
                        </a:lnSpc>
                        <a:spcBef>
                          <a:spcPts val="0"/>
                        </a:spcBef>
                        <a:spcAft>
                          <a:spcPts val="0"/>
                        </a:spcAft>
                      </a:pPr>
                      <a:endParaRPr lang="en-US" sz="1400" dirty="0" smtClean="0">
                        <a:solidFill>
                          <a:srgbClr val="FF0000"/>
                        </a:solidFill>
                        <a:latin typeface="Calibri"/>
                        <a:ea typeface="SimSun"/>
                        <a:cs typeface="Times New Roman"/>
                      </a:endParaRPr>
                    </a:p>
                    <a:p>
                      <a:pPr marL="0" marR="0">
                        <a:lnSpc>
                          <a:spcPct val="115000"/>
                        </a:lnSpc>
                        <a:spcBef>
                          <a:spcPts val="0"/>
                        </a:spcBef>
                        <a:spcAft>
                          <a:spcPts val="0"/>
                        </a:spcAft>
                      </a:pPr>
                      <a:endParaRPr lang="en-US" sz="1400" dirty="0" smtClean="0">
                        <a:solidFill>
                          <a:srgbClr val="FF0000"/>
                        </a:solidFill>
                        <a:latin typeface="Calibri"/>
                        <a:ea typeface="SimSun"/>
                        <a:cs typeface="Times New Roman"/>
                      </a:endParaRPr>
                    </a:p>
                    <a:p>
                      <a:pPr marL="0" marR="0">
                        <a:lnSpc>
                          <a:spcPct val="115000"/>
                        </a:lnSpc>
                        <a:spcBef>
                          <a:spcPts val="0"/>
                        </a:spcBef>
                        <a:spcAft>
                          <a:spcPts val="0"/>
                        </a:spcAft>
                      </a:pPr>
                      <a:endParaRPr lang="en-US" sz="1400" dirty="0" smtClean="0">
                        <a:solidFill>
                          <a:srgbClr val="FF0000"/>
                        </a:solidFill>
                        <a:latin typeface="Calibri"/>
                        <a:ea typeface="SimSun"/>
                        <a:cs typeface="Times New Roman"/>
                      </a:endParaRPr>
                    </a:p>
                    <a:p>
                      <a:pPr marL="0" marR="0">
                        <a:lnSpc>
                          <a:spcPct val="115000"/>
                        </a:lnSpc>
                        <a:spcBef>
                          <a:spcPts val="0"/>
                        </a:spcBef>
                        <a:spcAft>
                          <a:spcPts val="0"/>
                        </a:spcAft>
                      </a:pPr>
                      <a:endParaRPr lang="en-US" sz="1400" dirty="0" smtClean="0">
                        <a:solidFill>
                          <a:srgbClr val="FF0000"/>
                        </a:solidFill>
                        <a:latin typeface="Calibri"/>
                        <a:ea typeface="SimSun"/>
                        <a:cs typeface="Times New Roman"/>
                      </a:endParaRPr>
                    </a:p>
                    <a:p>
                      <a:pPr marL="0" marR="0">
                        <a:lnSpc>
                          <a:spcPct val="115000"/>
                        </a:lnSpc>
                        <a:spcBef>
                          <a:spcPts val="0"/>
                        </a:spcBef>
                        <a:spcAft>
                          <a:spcPts val="0"/>
                        </a:spcAft>
                      </a:pPr>
                      <a:endParaRPr lang="en-US" sz="1400" dirty="0">
                        <a:solidFill>
                          <a:srgbClr val="FF0000"/>
                        </a:solidFill>
                        <a:latin typeface="Calibri"/>
                        <a:ea typeface="SimSu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4" name="Table 3"/>
          <p:cNvGraphicFramePr>
            <a:graphicFrameLocks noGrp="1"/>
          </p:cNvGraphicFramePr>
          <p:nvPr/>
        </p:nvGraphicFramePr>
        <p:xfrm>
          <a:off x="1524000" y="3292030"/>
          <a:ext cx="5486400" cy="1751584"/>
        </p:xfrm>
        <a:graphic>
          <a:graphicData uri="http://schemas.openxmlformats.org/drawingml/2006/table">
            <a:tbl>
              <a:tblPr/>
              <a:tblGrid>
                <a:gridCol w="5486400"/>
              </a:tblGrid>
              <a:tr h="279400">
                <a:tc>
                  <a:txBody>
                    <a:bodyPr/>
                    <a:lstStyle/>
                    <a:p>
                      <a:pPr marL="0" marR="0">
                        <a:lnSpc>
                          <a:spcPct val="115000"/>
                        </a:lnSpc>
                        <a:spcBef>
                          <a:spcPts val="0"/>
                        </a:spcBef>
                        <a:spcAft>
                          <a:spcPts val="0"/>
                        </a:spcAft>
                      </a:pPr>
                      <a:r>
                        <a:rPr lang="en-US" sz="1400" dirty="0">
                          <a:latin typeface="Calibri"/>
                          <a:ea typeface="SimSun"/>
                          <a:cs typeface="Times New Roman"/>
                        </a:rPr>
                        <a:t>Cost to process 4096 FASTA files (~1GB) on </a:t>
                      </a:r>
                      <a:r>
                        <a:rPr lang="en-US" sz="1400" dirty="0">
                          <a:solidFill>
                            <a:srgbClr val="FF0000"/>
                          </a:solidFill>
                          <a:latin typeface="Calibri"/>
                          <a:ea typeface="SimSun"/>
                          <a:cs typeface="Times New Roman"/>
                        </a:rPr>
                        <a:t>Azure</a:t>
                      </a:r>
                      <a:r>
                        <a:rPr lang="en-US" sz="1400" dirty="0">
                          <a:latin typeface="Calibri"/>
                          <a:ea typeface="SimSun"/>
                          <a:cs typeface="Times New Roman"/>
                        </a:rPr>
                        <a:t> (59 minutes)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7000">
                <a:tc>
                  <a:txBody>
                    <a:bodyPr/>
                    <a:lstStyle/>
                    <a:p>
                      <a:pPr marL="0" marR="0">
                        <a:lnSpc>
                          <a:spcPct val="115000"/>
                        </a:lnSpc>
                        <a:spcBef>
                          <a:spcPts val="0"/>
                        </a:spcBef>
                        <a:spcAft>
                          <a:spcPts val="0"/>
                        </a:spcAft>
                      </a:pPr>
                      <a:r>
                        <a:rPr lang="en-US" sz="1400" dirty="0" smtClean="0">
                          <a:latin typeface="Calibri"/>
                          <a:ea typeface="SimSun"/>
                          <a:cs typeface="Times New Roman"/>
                        </a:rPr>
                        <a:t>Amortized</a:t>
                      </a:r>
                      <a:r>
                        <a:rPr lang="en-US" sz="1400" baseline="0" dirty="0" smtClean="0">
                          <a:latin typeface="Calibri"/>
                          <a:ea typeface="SimSun"/>
                          <a:cs typeface="Times New Roman"/>
                        </a:rPr>
                        <a:t> compute cost                     </a:t>
                      </a:r>
                      <a:r>
                        <a:rPr lang="en-US" sz="1400" dirty="0" smtClean="0">
                          <a:latin typeface="Calibri"/>
                          <a:ea typeface="SimSun"/>
                          <a:cs typeface="Times New Roman"/>
                        </a:rPr>
                        <a:t>= 15.10 $</a:t>
                      </a:r>
                    </a:p>
                    <a:p>
                      <a:pPr marL="0" marR="0">
                        <a:lnSpc>
                          <a:spcPct val="115000"/>
                        </a:lnSpc>
                        <a:spcBef>
                          <a:spcPts val="0"/>
                        </a:spcBef>
                        <a:spcAft>
                          <a:spcPts val="0"/>
                        </a:spcAft>
                      </a:pPr>
                      <a:r>
                        <a:rPr lang="en-US" sz="1400" dirty="0" smtClean="0">
                          <a:latin typeface="Calibri"/>
                          <a:ea typeface="SimSun"/>
                          <a:cs typeface="Times New Roman"/>
                        </a:rPr>
                        <a:t>         (0.12$</a:t>
                      </a:r>
                      <a:r>
                        <a:rPr lang="en-US" sz="1400" baseline="0" dirty="0" smtClean="0">
                          <a:latin typeface="Calibri"/>
                          <a:ea typeface="SimSun"/>
                          <a:cs typeface="Times New Roman"/>
                        </a:rPr>
                        <a:t> per small instance per hour)</a:t>
                      </a:r>
                      <a:endParaRPr lang="en-US" sz="1400" dirty="0">
                        <a:latin typeface="Calibri"/>
                        <a:ea typeface="SimSun"/>
                        <a:cs typeface="Times New Roman"/>
                      </a:endParaRPr>
                    </a:p>
                    <a:p>
                      <a:pPr marL="0" marR="0">
                        <a:lnSpc>
                          <a:spcPct val="115000"/>
                        </a:lnSpc>
                        <a:spcBef>
                          <a:spcPts val="0"/>
                        </a:spcBef>
                        <a:spcAft>
                          <a:spcPts val="0"/>
                        </a:spcAft>
                      </a:pPr>
                      <a:r>
                        <a:rPr lang="en-US" sz="1400" dirty="0">
                          <a:latin typeface="Calibri"/>
                          <a:ea typeface="SimSun"/>
                          <a:cs typeface="Times New Roman"/>
                        </a:rPr>
                        <a:t>10000 </a:t>
                      </a:r>
                      <a:r>
                        <a:rPr lang="en-US" sz="1400" dirty="0" smtClean="0">
                          <a:latin typeface="Calibri"/>
                          <a:ea typeface="SimSun"/>
                          <a:cs typeface="Times New Roman"/>
                        </a:rPr>
                        <a:t>queue messages                       = </a:t>
                      </a:r>
                      <a:r>
                        <a:rPr lang="en-US" sz="1400" dirty="0">
                          <a:latin typeface="Calibri"/>
                          <a:ea typeface="SimSun"/>
                          <a:cs typeface="Times New Roman"/>
                        </a:rPr>
                        <a:t>0.01 $</a:t>
                      </a:r>
                    </a:p>
                    <a:p>
                      <a:pPr marL="0" marR="0">
                        <a:lnSpc>
                          <a:spcPct val="115000"/>
                        </a:lnSpc>
                        <a:spcBef>
                          <a:spcPts val="0"/>
                        </a:spcBef>
                        <a:spcAft>
                          <a:spcPts val="0"/>
                        </a:spcAft>
                      </a:pPr>
                      <a:r>
                        <a:rPr lang="en-US" sz="1400" dirty="0">
                          <a:latin typeface="Calibri"/>
                          <a:ea typeface="SimSun"/>
                          <a:cs typeface="Times New Roman"/>
                        </a:rPr>
                        <a:t>Storage per 1GB per month               </a:t>
                      </a:r>
                      <a:r>
                        <a:rPr lang="en-US" sz="1400" dirty="0" smtClean="0">
                          <a:latin typeface="Calibri"/>
                          <a:ea typeface="SimSun"/>
                          <a:cs typeface="Times New Roman"/>
                        </a:rPr>
                        <a:t> = </a:t>
                      </a:r>
                      <a:r>
                        <a:rPr lang="en-US" sz="1400" dirty="0">
                          <a:latin typeface="Calibri"/>
                          <a:ea typeface="SimSun"/>
                          <a:cs typeface="Times New Roman"/>
                        </a:rPr>
                        <a:t>0.15 $</a:t>
                      </a:r>
                    </a:p>
                    <a:p>
                      <a:pPr marL="0" marR="0">
                        <a:lnSpc>
                          <a:spcPct val="115000"/>
                        </a:lnSpc>
                        <a:spcBef>
                          <a:spcPts val="0"/>
                        </a:spcBef>
                        <a:spcAft>
                          <a:spcPts val="0"/>
                        </a:spcAft>
                      </a:pPr>
                      <a:r>
                        <a:rPr lang="en-US" sz="1400" dirty="0">
                          <a:latin typeface="Calibri"/>
                          <a:ea typeface="SimSun"/>
                          <a:cs typeface="Times New Roman"/>
                        </a:rPr>
                        <a:t>Data transfer in/out per 1 GB             </a:t>
                      </a:r>
                      <a:r>
                        <a:rPr lang="en-US" sz="1400" dirty="0" smtClean="0">
                          <a:latin typeface="Calibri"/>
                          <a:ea typeface="SimSun"/>
                          <a:cs typeface="Times New Roman"/>
                        </a:rPr>
                        <a:t>=0.10 </a:t>
                      </a:r>
                      <a:r>
                        <a:rPr lang="en-US" sz="1400" dirty="0">
                          <a:latin typeface="Calibri"/>
                          <a:ea typeface="SimSun"/>
                          <a:cs typeface="Times New Roman"/>
                        </a:rPr>
                        <a:t>$ + 0.15 $</a:t>
                      </a:r>
                    </a:p>
                    <a:p>
                      <a:pPr marL="0" marR="0">
                        <a:lnSpc>
                          <a:spcPct val="115000"/>
                        </a:lnSpc>
                        <a:spcBef>
                          <a:spcPts val="0"/>
                        </a:spcBef>
                        <a:spcAft>
                          <a:spcPts val="0"/>
                        </a:spcAft>
                      </a:pPr>
                      <a:r>
                        <a:rPr lang="en-US" sz="1400" dirty="0">
                          <a:latin typeface="Calibri"/>
                          <a:ea typeface="SimSun"/>
                          <a:cs typeface="Times New Roman"/>
                        </a:rPr>
                        <a:t>Total                                                         = </a:t>
                      </a:r>
                      <a:r>
                        <a:rPr lang="en-US" sz="1400" dirty="0" smtClean="0">
                          <a:solidFill>
                            <a:srgbClr val="FF0000"/>
                          </a:solidFill>
                          <a:latin typeface="Calibri"/>
                          <a:ea typeface="SimSun"/>
                          <a:cs typeface="Times New Roman"/>
                        </a:rPr>
                        <a:t>15.51 </a:t>
                      </a:r>
                      <a:r>
                        <a:rPr lang="en-US" sz="1400" dirty="0">
                          <a:solidFill>
                            <a:srgbClr val="FF0000"/>
                          </a:solidFill>
                          <a:latin typeface="Calibri"/>
                          <a:ea typeface="SimSun"/>
                          <a:cs typeface="Times New Roman"/>
                        </a:rPr>
                        <a:t>$</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914400" y="5029200"/>
            <a:ext cx="7224222" cy="923330"/>
          </a:xfrm>
          <a:prstGeom prst="rect">
            <a:avLst/>
          </a:prstGeom>
          <a:noFill/>
        </p:spPr>
        <p:txBody>
          <a:bodyPr wrap="square" rtlCol="0">
            <a:spAutoFit/>
          </a:bodyPr>
          <a:lstStyle/>
          <a:p>
            <a:endParaRPr lang="en-US" dirty="0" smtClean="0">
              <a:solidFill>
                <a:srgbClr val="FF0000"/>
              </a:solidFill>
            </a:endParaRPr>
          </a:p>
          <a:p>
            <a:r>
              <a:rPr lang="en-US" dirty="0" smtClean="0">
                <a:solidFill>
                  <a:srgbClr val="FF0000"/>
                </a:solidFill>
              </a:rPr>
              <a:t>Amortized cost in Tempest  </a:t>
            </a:r>
            <a:r>
              <a:rPr lang="en-US" dirty="0" smtClean="0"/>
              <a:t>(24 core X 32 nodes, 48 GB per node)</a:t>
            </a:r>
            <a:r>
              <a:rPr lang="en-US" dirty="0" smtClean="0">
                <a:solidFill>
                  <a:srgbClr val="FF0000"/>
                </a:solidFill>
              </a:rPr>
              <a:t>    = 9.43$</a:t>
            </a:r>
          </a:p>
          <a:p>
            <a:r>
              <a:rPr lang="en-US" dirty="0" smtClean="0"/>
              <a:t>(Assume 70% utilization, write off over 3 years, include support)</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81000"/>
            <a:ext cx="5943600" cy="655638"/>
          </a:xfrm>
        </p:spPr>
        <p:txBody>
          <a:bodyPr>
            <a:normAutofit fontScale="90000"/>
          </a:bodyPr>
          <a:lstStyle/>
          <a:p>
            <a:r>
              <a:rPr lang="en-US" dirty="0" smtClean="0"/>
              <a:t>Data Intensive Applications</a:t>
            </a:r>
            <a:endParaRPr lang="en-US" dirty="0"/>
          </a:p>
        </p:txBody>
      </p:sp>
      <p:sp>
        <p:nvSpPr>
          <p:cNvPr id="12" name="Freeform 11"/>
          <p:cNvSpPr/>
          <p:nvPr/>
        </p:nvSpPr>
        <p:spPr>
          <a:xfrm>
            <a:off x="4507737" y="3948936"/>
            <a:ext cx="2166645" cy="2166646"/>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2166645" y="0"/>
                </a:moveTo>
                <a:cubicBezTo>
                  <a:pt x="2166644" y="574630"/>
                  <a:pt x="1938373" y="1125725"/>
                  <a:pt x="1532047" y="1532049"/>
                </a:cubicBezTo>
                <a:cubicBezTo>
                  <a:pt x="1125721" y="1938373"/>
                  <a:pt x="574626" y="2166643"/>
                  <a:pt x="-3" y="2166642"/>
                </a:cubicBezTo>
                <a:cubicBezTo>
                  <a:pt x="-2" y="1444428"/>
                  <a:pt x="0" y="722214"/>
                  <a:pt x="0" y="0"/>
                </a:cubicBezTo>
                <a:lnTo>
                  <a:pt x="2166645"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2976513"/>
              <a:satOff val="17933"/>
              <a:lumOff val="1437"/>
              <a:alphaOff val="0"/>
            </a:schemeClr>
          </a:fillRef>
          <a:effectRef idx="2">
            <a:schemeClr val="accent4">
              <a:hueOff val="-2976513"/>
              <a:satOff val="17933"/>
              <a:lumOff val="1437"/>
              <a:alphaOff val="0"/>
            </a:schemeClr>
          </a:effectRef>
          <a:fontRef idx="minor">
            <a:schemeClr val="lt1"/>
          </a:fontRef>
        </p:style>
        <p:txBody>
          <a:bodyPr spcFirstLastPara="0" vert="horz" wrap="square" lIns="128016" tIns="128017" rIns="762613" bIns="762610" numCol="1" spcCol="1270" anchor="ctr" anchorCtr="0">
            <a:noAutofit/>
          </a:bodyPr>
          <a:lstStyle/>
          <a:p>
            <a:pPr lvl="0" algn="ctr" defTabSz="800100">
              <a:lnSpc>
                <a:spcPct val="90000"/>
              </a:lnSpc>
              <a:spcBef>
                <a:spcPct val="0"/>
              </a:spcBef>
              <a:spcAft>
                <a:spcPct val="35000"/>
              </a:spcAft>
            </a:pPr>
            <a:r>
              <a:rPr lang="en-US" b="1" dirty="0" smtClean="0"/>
              <a:t>eScience</a:t>
            </a:r>
            <a:endParaRPr lang="en-US" sz="1800" b="1" kern="1200" dirty="0"/>
          </a:p>
        </p:txBody>
      </p:sp>
      <p:grpSp>
        <p:nvGrpSpPr>
          <p:cNvPr id="16" name="Group 15"/>
          <p:cNvGrpSpPr/>
          <p:nvPr/>
        </p:nvGrpSpPr>
        <p:grpSpPr>
          <a:xfrm>
            <a:off x="2241016" y="1682216"/>
            <a:ext cx="4433366" cy="4433366"/>
            <a:chOff x="2241016" y="1682216"/>
            <a:chExt cx="4433366" cy="4433366"/>
          </a:xfrm>
        </p:grpSpPr>
        <p:sp>
          <p:nvSpPr>
            <p:cNvPr id="13" name="Freeform 12"/>
            <p:cNvSpPr/>
            <p:nvPr/>
          </p:nvSpPr>
          <p:spPr>
            <a:xfrm>
              <a:off x="2241016" y="3948937"/>
              <a:ext cx="2166645" cy="2166645"/>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2166645" y="2166645"/>
                  </a:moveTo>
                  <a:cubicBezTo>
                    <a:pt x="1592015" y="2166644"/>
                    <a:pt x="1040920" y="1938373"/>
                    <a:pt x="634596" y="1532047"/>
                  </a:cubicBezTo>
                  <a:cubicBezTo>
                    <a:pt x="228272" y="1125721"/>
                    <a:pt x="2" y="574626"/>
                    <a:pt x="3" y="-4"/>
                  </a:cubicBezTo>
                  <a:cubicBezTo>
                    <a:pt x="722217" y="-3"/>
                    <a:pt x="1444431" y="-1"/>
                    <a:pt x="2166645" y="0"/>
                  </a:cubicBezTo>
                  <a:lnTo>
                    <a:pt x="2166645" y="216664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4464770"/>
                <a:satOff val="26899"/>
                <a:lumOff val="2156"/>
                <a:alphaOff val="0"/>
              </a:schemeClr>
            </a:fillRef>
            <a:effectRef idx="2">
              <a:schemeClr val="accent4">
                <a:hueOff val="-4464770"/>
                <a:satOff val="26899"/>
                <a:lumOff val="2156"/>
                <a:alphaOff val="0"/>
              </a:schemeClr>
            </a:effectRef>
            <a:fontRef idx="minor">
              <a:schemeClr val="lt1"/>
            </a:fontRef>
          </p:style>
          <p:txBody>
            <a:bodyPr spcFirstLastPara="0" vert="horz" wrap="square" lIns="762611" tIns="128016" rIns="128015" bIns="762613" numCol="1" spcCol="1270" anchor="ctr" anchorCtr="0">
              <a:noAutofit/>
            </a:bodyPr>
            <a:lstStyle/>
            <a:p>
              <a:pPr algn="ctr" defTabSz="800100">
                <a:lnSpc>
                  <a:spcPct val="90000"/>
                </a:lnSpc>
                <a:spcBef>
                  <a:spcPct val="0"/>
                </a:spcBef>
                <a:spcAft>
                  <a:spcPct val="35000"/>
                </a:spcAft>
              </a:pPr>
              <a:endParaRPr lang="en-US" b="1" dirty="0" smtClean="0"/>
            </a:p>
            <a:p>
              <a:pPr algn="ctr" defTabSz="800100">
                <a:lnSpc>
                  <a:spcPct val="90000"/>
                </a:lnSpc>
                <a:spcBef>
                  <a:spcPct val="0"/>
                </a:spcBef>
                <a:spcAft>
                  <a:spcPct val="35000"/>
                </a:spcAft>
              </a:pPr>
              <a:r>
                <a:rPr lang="en-US" b="1" dirty="0" smtClean="0"/>
                <a:t>Multicore</a:t>
              </a:r>
            </a:p>
            <a:p>
              <a:pPr lvl="0" algn="ctr" defTabSz="800100">
                <a:lnSpc>
                  <a:spcPct val="90000"/>
                </a:lnSpc>
                <a:spcBef>
                  <a:spcPct val="0"/>
                </a:spcBef>
                <a:spcAft>
                  <a:spcPct val="35000"/>
                </a:spcAft>
              </a:pPr>
              <a:endParaRPr lang="en-US" sz="1800" b="1" kern="1200" dirty="0"/>
            </a:p>
          </p:txBody>
        </p:sp>
        <p:sp>
          <p:nvSpPr>
            <p:cNvPr id="11" name="Freeform 10"/>
            <p:cNvSpPr/>
            <p:nvPr/>
          </p:nvSpPr>
          <p:spPr>
            <a:xfrm>
              <a:off x="4507737" y="1682216"/>
              <a:ext cx="2166645" cy="2166645"/>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0" y="0"/>
                  </a:moveTo>
                  <a:cubicBezTo>
                    <a:pt x="574630" y="1"/>
                    <a:pt x="1125725" y="228272"/>
                    <a:pt x="1532049" y="634598"/>
                  </a:cubicBezTo>
                  <a:cubicBezTo>
                    <a:pt x="1938373" y="1040924"/>
                    <a:pt x="2166643" y="1592019"/>
                    <a:pt x="2166642" y="2166649"/>
                  </a:cubicBezTo>
                  <a:cubicBezTo>
                    <a:pt x="1444428" y="2166648"/>
                    <a:pt x="722214" y="2166646"/>
                    <a:pt x="0" y="2166645"/>
                  </a:cubicBez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1488257"/>
                <a:satOff val="8966"/>
                <a:lumOff val="719"/>
                <a:alphaOff val="0"/>
              </a:schemeClr>
            </a:fillRef>
            <a:effectRef idx="2">
              <a:schemeClr val="accent4">
                <a:hueOff val="-1488257"/>
                <a:satOff val="8966"/>
                <a:lumOff val="719"/>
                <a:alphaOff val="0"/>
              </a:schemeClr>
            </a:effectRef>
            <a:fontRef idx="minor">
              <a:schemeClr val="lt1"/>
            </a:fontRef>
          </p:style>
          <p:txBody>
            <a:bodyPr spcFirstLastPara="0" vert="horz" wrap="square" lIns="128017" tIns="762613" rIns="762609" bIns="128016" numCol="1" spcCol="1270" anchor="ctr" anchorCtr="0">
              <a:noAutofit/>
            </a:bodyPr>
            <a:lstStyle/>
            <a:p>
              <a:pPr algn="ctr" defTabSz="800100">
                <a:lnSpc>
                  <a:spcPct val="90000"/>
                </a:lnSpc>
                <a:spcBef>
                  <a:spcPct val="0"/>
                </a:spcBef>
                <a:spcAft>
                  <a:spcPct val="35000"/>
                </a:spcAft>
              </a:pPr>
              <a:r>
                <a:rPr lang="en-US" b="1" dirty="0" smtClean="0"/>
                <a:t>Cloud Technologies</a:t>
              </a:r>
            </a:p>
            <a:p>
              <a:pPr lvl="0" algn="ctr" defTabSz="800100">
                <a:lnSpc>
                  <a:spcPct val="90000"/>
                </a:lnSpc>
                <a:spcBef>
                  <a:spcPct val="0"/>
                </a:spcBef>
                <a:spcAft>
                  <a:spcPct val="35000"/>
                </a:spcAft>
              </a:pPr>
              <a:endParaRPr lang="en-US" sz="1800" b="1" kern="1200" dirty="0"/>
            </a:p>
          </p:txBody>
        </p:sp>
        <p:sp>
          <p:nvSpPr>
            <p:cNvPr id="10" name="Freeform 9"/>
            <p:cNvSpPr/>
            <p:nvPr/>
          </p:nvSpPr>
          <p:spPr>
            <a:xfrm>
              <a:off x="2241016" y="1682216"/>
              <a:ext cx="2166645" cy="2166645"/>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0" y="2166645"/>
                  </a:moveTo>
                  <a:cubicBezTo>
                    <a:pt x="1" y="1592015"/>
                    <a:pt x="228272" y="1040920"/>
                    <a:pt x="634598" y="634596"/>
                  </a:cubicBezTo>
                  <a:cubicBezTo>
                    <a:pt x="1040924" y="228272"/>
                    <a:pt x="1592019" y="2"/>
                    <a:pt x="2166649" y="3"/>
                  </a:cubicBezTo>
                  <a:cubicBezTo>
                    <a:pt x="2166648" y="722217"/>
                    <a:pt x="2166646" y="1444431"/>
                    <a:pt x="2166645" y="2166645"/>
                  </a:cubicBezTo>
                  <a:lnTo>
                    <a:pt x="0" y="216664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762613" tIns="762610"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Data Deluge</a:t>
              </a:r>
              <a:endParaRPr lang="en-US" sz="1800" b="1" kern="1200" dirty="0"/>
            </a:p>
          </p:txBody>
        </p:sp>
        <p:sp>
          <p:nvSpPr>
            <p:cNvPr id="14" name="Circular Arrow 13"/>
            <p:cNvSpPr/>
            <p:nvPr/>
          </p:nvSpPr>
          <p:spPr>
            <a:xfrm>
              <a:off x="4083665" y="3448557"/>
              <a:ext cx="748068" cy="650494"/>
            </a:xfrm>
            <a:prstGeom prst="circularArrow">
              <a:avLst/>
            </a:prstGeom>
            <a:scene3d>
              <a:camera prst="orthographicFront"/>
              <a:lightRig rig="flat" dir="t"/>
            </a:scene3d>
            <a:sp3d z="190500" prstMaterial="plastic">
              <a:bevelT w="120900" h="88900"/>
              <a:bevelB w="88900" h="31750" prst="angle"/>
            </a:sp3d>
          </p:spPr>
          <p:style>
            <a:lnRef idx="0">
              <a:schemeClr val="lt1">
                <a:hueOff val="0"/>
                <a:satOff val="0"/>
                <a:lumOff val="0"/>
                <a:alphaOff val="0"/>
              </a:schemeClr>
            </a:lnRef>
            <a:fillRef idx="1">
              <a:schemeClr val="accent4">
                <a:tint val="40000"/>
                <a:hueOff val="0"/>
                <a:satOff val="0"/>
                <a:lumOff val="0"/>
                <a:alphaOff val="0"/>
              </a:schemeClr>
            </a:fillRef>
            <a:effectRef idx="3">
              <a:schemeClr val="accent4">
                <a:tint val="40000"/>
                <a:hueOff val="0"/>
                <a:satOff val="0"/>
                <a:lumOff val="0"/>
                <a:alphaOff val="0"/>
              </a:schemeClr>
            </a:effectRef>
            <a:fontRef idx="minor">
              <a:schemeClr val="dk1">
                <a:hueOff val="0"/>
                <a:satOff val="0"/>
                <a:lumOff val="0"/>
                <a:alphaOff val="0"/>
              </a:schemeClr>
            </a:fontRef>
          </p:style>
        </p:sp>
        <p:sp>
          <p:nvSpPr>
            <p:cNvPr id="15" name="Circular Arrow 14"/>
            <p:cNvSpPr/>
            <p:nvPr/>
          </p:nvSpPr>
          <p:spPr>
            <a:xfrm rot="10800000">
              <a:off x="4083665" y="3698747"/>
              <a:ext cx="748068" cy="650494"/>
            </a:xfrm>
            <a:prstGeom prst="circularArrow">
              <a:avLst/>
            </a:prstGeom>
            <a:scene3d>
              <a:camera prst="orthographicFront"/>
              <a:lightRig rig="flat" dir="t"/>
            </a:scene3d>
            <a:sp3d z="190500" prstMaterial="plastic">
              <a:bevelT w="120900" h="88900"/>
              <a:bevelB w="88900" h="31750" prst="angle"/>
            </a:sp3d>
          </p:spPr>
          <p:style>
            <a:lnRef idx="0">
              <a:schemeClr val="lt1">
                <a:hueOff val="0"/>
                <a:satOff val="0"/>
                <a:lumOff val="0"/>
                <a:alphaOff val="0"/>
              </a:schemeClr>
            </a:lnRef>
            <a:fillRef idx="1">
              <a:schemeClr val="accent4">
                <a:tint val="40000"/>
                <a:hueOff val="0"/>
                <a:satOff val="0"/>
                <a:lumOff val="0"/>
                <a:alphaOff val="0"/>
              </a:schemeClr>
            </a:fillRef>
            <a:effectRef idx="3">
              <a:schemeClr val="accent4">
                <a:tint val="40000"/>
                <a:hueOff val="0"/>
                <a:satOff val="0"/>
                <a:lumOff val="0"/>
                <a:alphaOff val="0"/>
              </a:schemeClr>
            </a:effectRef>
            <a:fontRef idx="minor">
              <a:schemeClr val="dk1">
                <a:hueOff val="0"/>
                <a:satOff val="0"/>
                <a:lumOff val="0"/>
                <a:alphaOff val="0"/>
              </a:schemeClr>
            </a:fontRef>
          </p:style>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16"/>
                                        </p:tgtEl>
                                        <p:attrNameLst>
                                          <p:attrName>style.opacity</p:attrName>
                                        </p:attrNameLst>
                                      </p:cBhvr>
                                      <p:to>
                                        <p:strVal val="0.1"/>
                                      </p:to>
                                    </p:set>
                                    <p:animEffect filter="image" prLst="opacity: 0.1">
                                      <p:cBhvr rctx="IE">
                                        <p:cTn id="7" dur="indefinite"/>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229600" cy="1143000"/>
          </a:xfrm>
        </p:spPr>
        <p:txBody>
          <a:bodyPr>
            <a:normAutofit/>
          </a:bodyPr>
          <a:lstStyle/>
          <a:p>
            <a:r>
              <a:rPr lang="en-US" sz="4000" dirty="0" smtClean="0"/>
              <a:t>Some Life Sciences Applications</a:t>
            </a:r>
            <a:endParaRPr lang="en-US" sz="4000" dirty="0"/>
          </a:p>
        </p:txBody>
      </p:sp>
      <p:sp>
        <p:nvSpPr>
          <p:cNvPr id="3" name="Content Placeholder 2"/>
          <p:cNvSpPr>
            <a:spLocks noGrp="1"/>
          </p:cNvSpPr>
          <p:nvPr>
            <p:ph idx="1"/>
          </p:nvPr>
        </p:nvSpPr>
        <p:spPr>
          <a:xfrm>
            <a:off x="533400" y="1371600"/>
            <a:ext cx="8077200" cy="4572000"/>
          </a:xfrm>
        </p:spPr>
        <p:txBody>
          <a:bodyPr>
            <a:normAutofit fontScale="55000" lnSpcReduction="20000"/>
          </a:bodyPr>
          <a:lstStyle/>
          <a:p>
            <a:r>
              <a:rPr lang="en-US" dirty="0" smtClean="0">
                <a:solidFill>
                  <a:srgbClr val="C00000"/>
                </a:solidFill>
              </a:rPr>
              <a:t>EST (Expressed Sequence Tag)</a:t>
            </a:r>
            <a:r>
              <a:rPr lang="en-US" dirty="0" smtClean="0">
                <a:solidFill>
                  <a:srgbClr val="00B0F0"/>
                </a:solidFill>
              </a:rPr>
              <a:t> </a:t>
            </a:r>
            <a:r>
              <a:rPr lang="en-US" dirty="0" smtClean="0"/>
              <a:t>sequence assembly program using DNA sequence assembly program software </a:t>
            </a:r>
            <a:r>
              <a:rPr lang="en-US" dirty="0" smtClean="0">
                <a:solidFill>
                  <a:srgbClr val="C00000"/>
                </a:solidFill>
              </a:rPr>
              <a:t>CAP3</a:t>
            </a:r>
            <a:r>
              <a:rPr lang="en-US" dirty="0" smtClean="0"/>
              <a:t>.</a:t>
            </a:r>
          </a:p>
          <a:p>
            <a:pPr>
              <a:buNone/>
            </a:pPr>
            <a:endParaRPr lang="en-US" dirty="0" smtClean="0"/>
          </a:p>
          <a:p>
            <a:r>
              <a:rPr lang="en-US" dirty="0" smtClean="0">
                <a:solidFill>
                  <a:srgbClr val="C00000"/>
                </a:solidFill>
              </a:rPr>
              <a:t>Metagenomics</a:t>
            </a:r>
            <a:r>
              <a:rPr lang="en-US" dirty="0" smtClean="0"/>
              <a:t> and </a:t>
            </a:r>
            <a:r>
              <a:rPr lang="en-US" dirty="0" smtClean="0">
                <a:solidFill>
                  <a:srgbClr val="C00000"/>
                </a:solidFill>
              </a:rPr>
              <a:t>Alu</a:t>
            </a:r>
            <a:r>
              <a:rPr lang="en-US" dirty="0" smtClean="0"/>
              <a:t> repetition alignment using Smith Waterman dissimilarity computations followed by MPI applications for Clustering and MDS (Multi Dimensional Scaling) for dimension reduction before visualization</a:t>
            </a:r>
          </a:p>
          <a:p>
            <a:pPr>
              <a:buNone/>
            </a:pPr>
            <a:endParaRPr lang="en-US" dirty="0" smtClean="0"/>
          </a:p>
          <a:p>
            <a:r>
              <a:rPr lang="en-US" dirty="0" smtClean="0">
                <a:solidFill>
                  <a:srgbClr val="C00000"/>
                </a:solidFill>
              </a:rPr>
              <a:t>Mapping the 60 million entries in </a:t>
            </a:r>
            <a:r>
              <a:rPr lang="en-US" dirty="0" err="1" smtClean="0">
                <a:solidFill>
                  <a:srgbClr val="C00000"/>
                </a:solidFill>
              </a:rPr>
              <a:t>PubChem</a:t>
            </a:r>
            <a:r>
              <a:rPr lang="en-US" dirty="0" smtClean="0">
                <a:solidFill>
                  <a:srgbClr val="C00000"/>
                </a:solidFill>
              </a:rPr>
              <a:t> </a:t>
            </a:r>
            <a:r>
              <a:rPr lang="en-US" dirty="0" smtClean="0"/>
              <a:t>into two or three dimensions to aid selection of related chemicals with convenient Google Earth like Browser. This uses either hierarchical MDS (which cannot be applied directly as O(N</a:t>
            </a:r>
            <a:r>
              <a:rPr lang="en-US" baseline="30000" dirty="0" smtClean="0"/>
              <a:t>2</a:t>
            </a:r>
            <a:r>
              <a:rPr lang="en-US" dirty="0" smtClean="0"/>
              <a:t>)) or GTM (Generative Topographic Mapping).</a:t>
            </a:r>
          </a:p>
          <a:p>
            <a:pPr>
              <a:buNone/>
            </a:pPr>
            <a:endParaRPr lang="en-US" dirty="0" smtClean="0">
              <a:solidFill>
                <a:srgbClr val="FF0000"/>
              </a:solidFill>
            </a:endParaRPr>
          </a:p>
          <a:p>
            <a:r>
              <a:rPr lang="en-US" dirty="0" smtClean="0">
                <a:solidFill>
                  <a:srgbClr val="C00000"/>
                </a:solidFill>
              </a:rPr>
              <a:t>Correlating Childhood obesity with environmental factors</a:t>
            </a:r>
            <a:r>
              <a:rPr lang="en-US" dirty="0" smtClean="0">
                <a:solidFill>
                  <a:srgbClr val="FF0000"/>
                </a:solidFill>
              </a:rPr>
              <a:t> </a:t>
            </a:r>
            <a:r>
              <a:rPr lang="en-US" dirty="0" smtClean="0"/>
              <a:t>by combining medical records with Geographical Information data with over 100 attributes using correlation computation, MDS and genetic algorithms for choosing optimal environmental factors.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
                                            <p:txEl>
                                              <p:pRg st="0" end="0"/>
                                            </p:txEl>
                                          </p:spTgt>
                                        </p:tgtEl>
                                        <p:attrNameLst>
                                          <p:attrName>style.opacity</p:attrName>
                                        </p:attrNameLst>
                                      </p:cBhvr>
                                      <p:to>
                                        <p:strVal val="0.1"/>
                                      </p:to>
                                    </p:set>
                                    <p:animEffect filter="image" prLst="opacity: 0.1">
                                      <p:cBhvr rctx="IE">
                                        <p:cTn id="7" dur="indefinite"/>
                                        <p:tgtEl>
                                          <p:spTgt spid="3">
                                            <p:txEl>
                                              <p:pRg st="0" end="0"/>
                                            </p:txEl>
                                          </p:spTgt>
                                        </p:tgtEl>
                                      </p:cBhvr>
                                    </p:animEffect>
                                  </p:childTnLst>
                                </p:cTn>
                              </p:par>
                              <p:par>
                                <p:cTn id="8" presetID="9" presetClass="emph" presetSubtype="0" nodeType="withEffect">
                                  <p:stCondLst>
                                    <p:cond delay="0"/>
                                  </p:stCondLst>
                                  <p:childTnLst>
                                    <p:set>
                                      <p:cBhvr rctx="PPT">
                                        <p:cTn id="9" dur="indefinite"/>
                                        <p:tgtEl>
                                          <p:spTgt spid="3">
                                            <p:txEl>
                                              <p:pRg st="6" end="6"/>
                                            </p:txEl>
                                          </p:spTgt>
                                        </p:tgtEl>
                                        <p:attrNameLst>
                                          <p:attrName>style.opacity</p:attrName>
                                        </p:attrNameLst>
                                      </p:cBhvr>
                                      <p:to>
                                        <p:strVal val="0.1"/>
                                      </p:to>
                                    </p:set>
                                    <p:animEffect filter="image" prLst="opacity: 0.1">
                                      <p:cBhvr rctx="IE">
                                        <p:cTn id="10" dur="indefinite"/>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rmAutofit/>
          </a:bodyPr>
          <a:lstStyle/>
          <a:p>
            <a:r>
              <a:rPr lang="en-US" sz="4000" dirty="0" smtClean="0"/>
              <a:t>DNA Sequencing Pipeline</a:t>
            </a:r>
            <a:endParaRPr lang="en-US" sz="4000" dirty="0"/>
          </a:p>
        </p:txBody>
      </p:sp>
      <p:grpSp>
        <p:nvGrpSpPr>
          <p:cNvPr id="82" name="Group 81"/>
          <p:cNvGrpSpPr/>
          <p:nvPr/>
        </p:nvGrpSpPr>
        <p:grpSpPr>
          <a:xfrm>
            <a:off x="914400" y="4371201"/>
            <a:ext cx="4876800" cy="1191399"/>
            <a:chOff x="1752600" y="1524000"/>
            <a:chExt cx="4876800" cy="1191399"/>
          </a:xfrm>
        </p:grpSpPr>
        <p:grpSp>
          <p:nvGrpSpPr>
            <p:cNvPr id="17" name="Group 66"/>
            <p:cNvGrpSpPr/>
            <p:nvPr/>
          </p:nvGrpSpPr>
          <p:grpSpPr>
            <a:xfrm>
              <a:off x="1752600" y="1524000"/>
              <a:ext cx="4876800" cy="914398"/>
              <a:chOff x="870532" y="1382486"/>
              <a:chExt cx="6305317" cy="1567542"/>
            </a:xfrm>
          </p:grpSpPr>
          <p:sp>
            <p:nvSpPr>
              <p:cNvPr id="61" name="TextBox 60"/>
              <p:cNvSpPr txBox="1"/>
              <p:nvPr/>
            </p:nvSpPr>
            <p:spPr>
              <a:xfrm>
                <a:off x="870532" y="1382486"/>
                <a:ext cx="6305317" cy="474855"/>
              </a:xfrm>
              <a:prstGeom prst="rect">
                <a:avLst/>
              </a:prstGeom>
              <a:noFill/>
            </p:spPr>
            <p:txBody>
              <a:bodyPr wrap="square" rtlCol="0">
                <a:spAutoFit/>
              </a:bodyPr>
              <a:lstStyle/>
              <a:p>
                <a:r>
                  <a:rPr lang="en-US" sz="1200" dirty="0" err="1" smtClean="0"/>
                  <a:t>Illumina</a:t>
                </a:r>
                <a:r>
                  <a:rPr lang="en-US" sz="1200" dirty="0" smtClean="0"/>
                  <a:t>/</a:t>
                </a:r>
                <a:r>
                  <a:rPr lang="en-US" sz="1200" dirty="0" err="1" smtClean="0"/>
                  <a:t>Solexa</a:t>
                </a:r>
                <a:r>
                  <a:rPr lang="en-US" sz="1200" dirty="0" smtClean="0"/>
                  <a:t>           Roche/454 Life Sciences     Applied </a:t>
                </a:r>
                <a:r>
                  <a:rPr lang="en-US" sz="1200" dirty="0" err="1" smtClean="0"/>
                  <a:t>Biosystems</a:t>
                </a:r>
                <a:r>
                  <a:rPr lang="en-US" sz="1200" dirty="0" smtClean="0"/>
                  <a:t>/</a:t>
                </a:r>
                <a:r>
                  <a:rPr lang="en-US" sz="1200" dirty="0" err="1" smtClean="0"/>
                  <a:t>SOLiD</a:t>
                </a:r>
                <a:endParaRPr lang="en-US" sz="1200" dirty="0"/>
              </a:p>
            </p:txBody>
          </p:sp>
          <p:grpSp>
            <p:nvGrpSpPr>
              <p:cNvPr id="28" name="Group 63"/>
              <p:cNvGrpSpPr/>
              <p:nvPr/>
            </p:nvGrpSpPr>
            <p:grpSpPr>
              <a:xfrm>
                <a:off x="1166094" y="1774372"/>
                <a:ext cx="5294002" cy="1175656"/>
                <a:chOff x="1130574" y="1727884"/>
                <a:chExt cx="4956087" cy="1034994"/>
              </a:xfrm>
            </p:grpSpPr>
            <p:pic>
              <p:nvPicPr>
                <p:cNvPr id="262146" name="Picture 2"/>
                <p:cNvPicPr>
                  <a:picLocks noChangeAspect="1" noChangeArrowheads="1"/>
                </p:cNvPicPr>
                <p:nvPr/>
              </p:nvPicPr>
              <p:blipFill>
                <a:blip r:embed="rId3" cstate="print"/>
                <a:srcRect/>
                <a:stretch>
                  <a:fillRect/>
                </a:stretch>
              </p:blipFill>
              <p:spPr bwMode="auto">
                <a:xfrm>
                  <a:off x="1130574" y="1842884"/>
                  <a:ext cx="898603" cy="804995"/>
                </a:xfrm>
                <a:prstGeom prst="rect">
                  <a:avLst/>
                </a:prstGeom>
                <a:noFill/>
                <a:ln w="9525">
                  <a:noFill/>
                  <a:miter lim="800000"/>
                  <a:headEnd/>
                  <a:tailEnd/>
                </a:ln>
              </p:spPr>
            </p:pic>
            <p:pic>
              <p:nvPicPr>
                <p:cNvPr id="262147" name="Picture 3"/>
                <p:cNvPicPr>
                  <a:picLocks noChangeAspect="1" noChangeArrowheads="1"/>
                </p:cNvPicPr>
                <p:nvPr/>
              </p:nvPicPr>
              <p:blipFill>
                <a:blip r:embed="rId4" cstate="print"/>
                <a:stretch>
                  <a:fillRect/>
                </a:stretch>
              </p:blipFill>
              <p:spPr bwMode="auto">
                <a:xfrm>
                  <a:off x="3067446" y="1727886"/>
                  <a:ext cx="953892" cy="950920"/>
                </a:xfrm>
                <a:prstGeom prst="rect">
                  <a:avLst/>
                </a:prstGeom>
                <a:noFill/>
                <a:ln w="9525">
                  <a:noFill/>
                  <a:miter lim="800000"/>
                  <a:headEnd/>
                  <a:tailEnd/>
                </a:ln>
              </p:spPr>
            </p:pic>
            <p:pic>
              <p:nvPicPr>
                <p:cNvPr id="262148" name="Picture 4"/>
                <p:cNvPicPr>
                  <a:picLocks noChangeAspect="1" noChangeArrowheads="1"/>
                </p:cNvPicPr>
                <p:nvPr/>
              </p:nvPicPr>
              <p:blipFill>
                <a:blip r:embed="rId5" cstate="print"/>
                <a:stretch>
                  <a:fillRect/>
                </a:stretch>
              </p:blipFill>
              <p:spPr bwMode="auto">
                <a:xfrm>
                  <a:off x="5096551" y="1727884"/>
                  <a:ext cx="990110" cy="1034994"/>
                </a:xfrm>
                <a:prstGeom prst="rect">
                  <a:avLst/>
                </a:prstGeom>
                <a:noFill/>
                <a:ln w="9525">
                  <a:noFill/>
                  <a:miter lim="800000"/>
                  <a:headEnd/>
                  <a:tailEnd/>
                </a:ln>
              </p:spPr>
            </p:pic>
          </p:grpSp>
        </p:grpSp>
        <p:sp>
          <p:nvSpPr>
            <p:cNvPr id="75" name="TextBox 74"/>
            <p:cNvSpPr txBox="1"/>
            <p:nvPr/>
          </p:nvSpPr>
          <p:spPr>
            <a:xfrm>
              <a:off x="2819400" y="2438400"/>
              <a:ext cx="2543004" cy="276999"/>
            </a:xfrm>
            <a:prstGeom prst="rect">
              <a:avLst/>
            </a:prstGeom>
            <a:noFill/>
          </p:spPr>
          <p:txBody>
            <a:bodyPr wrap="none" rtlCol="0">
              <a:spAutoFit/>
            </a:bodyPr>
            <a:lstStyle/>
            <a:p>
              <a:r>
                <a:rPr lang="en-US" sz="1200" dirty="0" smtClean="0"/>
                <a:t>Modern </a:t>
              </a:r>
              <a:r>
                <a:rPr lang="en-US" sz="1200" dirty="0" err="1" smtClean="0"/>
                <a:t>Commerical</a:t>
              </a:r>
              <a:r>
                <a:rPr lang="en-US" sz="1200" dirty="0" smtClean="0"/>
                <a:t> Gene Sequences</a:t>
              </a:r>
              <a:endParaRPr lang="en-US" sz="1200" dirty="0"/>
            </a:p>
          </p:txBody>
        </p:sp>
      </p:grpSp>
      <p:sp>
        <p:nvSpPr>
          <p:cNvPr id="65" name="Down Arrow 64"/>
          <p:cNvSpPr/>
          <p:nvPr/>
        </p:nvSpPr>
        <p:spPr>
          <a:xfrm rot="9556009">
            <a:off x="2067563" y="3861112"/>
            <a:ext cx="228600" cy="529714"/>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9" name="Down Arrow 68"/>
          <p:cNvSpPr/>
          <p:nvPr/>
        </p:nvSpPr>
        <p:spPr>
          <a:xfrm rot="10800000">
            <a:off x="228600" y="3200397"/>
            <a:ext cx="228600" cy="609602"/>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71" name="Down Arrow 70"/>
          <p:cNvSpPr/>
          <p:nvPr/>
        </p:nvSpPr>
        <p:spPr>
          <a:xfrm rot="14023295">
            <a:off x="1255068" y="3730174"/>
            <a:ext cx="228600" cy="593932"/>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8" name="TextBox 67"/>
          <p:cNvSpPr txBox="1"/>
          <p:nvPr/>
        </p:nvSpPr>
        <p:spPr>
          <a:xfrm>
            <a:off x="228600" y="4676001"/>
            <a:ext cx="688907" cy="276999"/>
          </a:xfrm>
          <a:prstGeom prst="rect">
            <a:avLst/>
          </a:prstGeom>
          <a:noFill/>
        </p:spPr>
        <p:txBody>
          <a:bodyPr wrap="none" rtlCol="0">
            <a:spAutoFit/>
          </a:bodyPr>
          <a:lstStyle/>
          <a:p>
            <a:r>
              <a:rPr lang="en-US" sz="1200" dirty="0" smtClean="0"/>
              <a:t>Internet</a:t>
            </a:r>
            <a:endParaRPr lang="en-US" sz="1200" dirty="0"/>
          </a:p>
        </p:txBody>
      </p:sp>
      <p:pic>
        <p:nvPicPr>
          <p:cNvPr id="262149" name="Picture 5"/>
          <p:cNvPicPr>
            <a:picLocks noChangeAspect="1" noChangeArrowheads="1"/>
          </p:cNvPicPr>
          <p:nvPr/>
        </p:nvPicPr>
        <p:blipFill>
          <a:blip r:embed="rId6" cstate="print"/>
          <a:stretch>
            <a:fillRect/>
          </a:stretch>
        </p:blipFill>
        <p:spPr bwMode="auto">
          <a:xfrm>
            <a:off x="76199" y="3723503"/>
            <a:ext cx="914400" cy="914400"/>
          </a:xfrm>
          <a:prstGeom prst="rect">
            <a:avLst/>
          </a:prstGeom>
          <a:noFill/>
          <a:ln w="9525">
            <a:noFill/>
            <a:miter lim="800000"/>
            <a:headEnd/>
            <a:tailEnd/>
          </a:ln>
        </p:spPr>
      </p:pic>
      <p:pic>
        <p:nvPicPr>
          <p:cNvPr id="55" name="Picture 54" descr="eglobal.png"/>
          <p:cNvPicPr>
            <a:picLocks noChangeAspect="1"/>
          </p:cNvPicPr>
          <p:nvPr/>
        </p:nvPicPr>
        <p:blipFill>
          <a:blip r:embed="rId7" cstate="print"/>
          <a:stretch>
            <a:fillRect/>
          </a:stretch>
        </p:blipFill>
        <p:spPr>
          <a:xfrm>
            <a:off x="0" y="3609201"/>
            <a:ext cx="1371600" cy="1028701"/>
          </a:xfrm>
          <a:prstGeom prst="rect">
            <a:avLst/>
          </a:prstGeom>
        </p:spPr>
      </p:pic>
      <p:sp>
        <p:nvSpPr>
          <p:cNvPr id="70" name="Oval 69"/>
          <p:cNvSpPr/>
          <p:nvPr/>
        </p:nvSpPr>
        <p:spPr>
          <a:xfrm>
            <a:off x="1143000" y="3228201"/>
            <a:ext cx="1828800" cy="609600"/>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solidFill>
                  <a:srgbClr val="009900"/>
                </a:solidFill>
              </a:rPr>
              <a:t>Read Alignment</a:t>
            </a:r>
            <a:endParaRPr lang="en-US" sz="1400" dirty="0">
              <a:solidFill>
                <a:srgbClr val="009900"/>
              </a:solidFill>
            </a:endParaRPr>
          </a:p>
        </p:txBody>
      </p:sp>
      <p:cxnSp>
        <p:nvCxnSpPr>
          <p:cNvPr id="5" name="Straight Arrow Connector 4"/>
          <p:cNvCxnSpPr/>
          <p:nvPr/>
        </p:nvCxnSpPr>
        <p:spPr>
          <a:xfrm>
            <a:off x="1569720" y="2507195"/>
            <a:ext cx="182880" cy="1588"/>
          </a:xfrm>
          <a:prstGeom prst="straightConnector1">
            <a:avLst/>
          </a:prstGeom>
          <a:ln>
            <a:headEnd type="none"/>
            <a:tailEnd type="triangle" w="sm" len="sm"/>
          </a:ln>
        </p:spPr>
        <p:style>
          <a:lnRef idx="3">
            <a:schemeClr val="accent2"/>
          </a:lnRef>
          <a:fillRef idx="0">
            <a:schemeClr val="accent2"/>
          </a:fillRef>
          <a:effectRef idx="2">
            <a:schemeClr val="accent2"/>
          </a:effectRef>
          <a:fontRef idx="minor">
            <a:schemeClr val="tx1"/>
          </a:fontRef>
        </p:style>
      </p:cxnSp>
      <p:cxnSp>
        <p:nvCxnSpPr>
          <p:cNvPr id="6" name="Straight Arrow Connector 5"/>
          <p:cNvCxnSpPr/>
          <p:nvPr/>
        </p:nvCxnSpPr>
        <p:spPr>
          <a:xfrm flipV="1">
            <a:off x="3531308" y="2541453"/>
            <a:ext cx="146304" cy="1"/>
          </a:xfrm>
          <a:prstGeom prst="straightConnector1">
            <a:avLst/>
          </a:prstGeom>
          <a:ln>
            <a:tailEnd type="triangle" w="sm" len="sm"/>
          </a:ln>
        </p:spPr>
        <p:style>
          <a:lnRef idx="3">
            <a:schemeClr val="accent2"/>
          </a:lnRef>
          <a:fillRef idx="0">
            <a:schemeClr val="accent2"/>
          </a:fillRef>
          <a:effectRef idx="2">
            <a:schemeClr val="accent2"/>
          </a:effectRef>
          <a:fontRef idx="minor">
            <a:schemeClr val="tx1"/>
          </a:fontRef>
        </p:style>
      </p:cxnSp>
      <p:cxnSp>
        <p:nvCxnSpPr>
          <p:cNvPr id="8" name="Straight Arrow Connector 228"/>
          <p:cNvCxnSpPr>
            <a:stCxn id="31" idx="3"/>
            <a:endCxn id="21" idx="2"/>
          </p:cNvCxnSpPr>
          <p:nvPr/>
        </p:nvCxnSpPr>
        <p:spPr>
          <a:xfrm flipV="1">
            <a:off x="6114478" y="1809961"/>
            <a:ext cx="667322" cy="485468"/>
          </a:xfrm>
          <a:prstGeom prst="bentConnector3">
            <a:avLst>
              <a:gd name="adj1" fmla="val 50000"/>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4" name="Group 8"/>
          <p:cNvGrpSpPr/>
          <p:nvPr/>
        </p:nvGrpSpPr>
        <p:grpSpPr>
          <a:xfrm>
            <a:off x="8026270" y="1752596"/>
            <a:ext cx="965331" cy="954457"/>
            <a:chOff x="8173853" y="2680593"/>
            <a:chExt cx="758883" cy="594360"/>
          </a:xfrm>
        </p:grpSpPr>
        <p:sp>
          <p:nvSpPr>
            <p:cNvPr id="39" name="Oval 38"/>
            <p:cNvSpPr/>
            <p:nvPr/>
          </p:nvSpPr>
          <p:spPr>
            <a:xfrm>
              <a:off x="8193827" y="2680593"/>
              <a:ext cx="738909" cy="594360"/>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38" name="TextBox 167"/>
            <p:cNvSpPr txBox="1"/>
            <p:nvPr/>
          </p:nvSpPr>
          <p:spPr>
            <a:xfrm>
              <a:off x="8173853" y="2874963"/>
              <a:ext cx="758883" cy="249157"/>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00" dirty="0" smtClean="0">
                  <a:solidFill>
                    <a:schemeClr val="accent2">
                      <a:lumMod val="75000"/>
                    </a:schemeClr>
                  </a:solidFill>
                  <a:latin typeface="Arial" pitchFamily="34" charset="0"/>
                  <a:cs typeface="Arial" pitchFamily="34" charset="0"/>
                </a:rPr>
                <a:t>Visualization</a:t>
              </a:r>
            </a:p>
            <a:p>
              <a:pPr algn="l"/>
              <a:r>
                <a:rPr lang="en-US" sz="1000" dirty="0" smtClean="0">
                  <a:solidFill>
                    <a:schemeClr val="accent2">
                      <a:lumMod val="75000"/>
                    </a:schemeClr>
                  </a:solidFill>
                  <a:latin typeface="Arial" pitchFamily="34" charset="0"/>
                  <a:cs typeface="Arial" pitchFamily="34" charset="0"/>
                </a:rPr>
                <a:t>    </a:t>
              </a:r>
              <a:r>
                <a:rPr lang="en-US" sz="1000" dirty="0" err="1" smtClean="0">
                  <a:solidFill>
                    <a:schemeClr val="accent2">
                      <a:lumMod val="75000"/>
                    </a:schemeClr>
                  </a:solidFill>
                  <a:latin typeface="Arial" pitchFamily="34" charset="0"/>
                  <a:cs typeface="Arial" pitchFamily="34" charset="0"/>
                </a:rPr>
                <a:t>Plotviz</a:t>
              </a:r>
              <a:endParaRPr lang="en-US" sz="1000" dirty="0">
                <a:solidFill>
                  <a:schemeClr val="accent2">
                    <a:lumMod val="75000"/>
                  </a:schemeClr>
                </a:solidFill>
                <a:latin typeface="Arial" pitchFamily="34" charset="0"/>
                <a:cs typeface="Arial" pitchFamily="34" charset="0"/>
              </a:endParaRPr>
            </a:p>
          </p:txBody>
        </p:sp>
      </p:grpSp>
      <p:grpSp>
        <p:nvGrpSpPr>
          <p:cNvPr id="7" name="Group 9"/>
          <p:cNvGrpSpPr/>
          <p:nvPr/>
        </p:nvGrpSpPr>
        <p:grpSpPr>
          <a:xfrm>
            <a:off x="1760358" y="2069124"/>
            <a:ext cx="813491" cy="876143"/>
            <a:chOff x="1614216" y="1569720"/>
            <a:chExt cx="639516" cy="545592"/>
          </a:xfrm>
        </p:grpSpPr>
        <p:sp>
          <p:nvSpPr>
            <p:cNvPr id="36" name="Oval 35"/>
            <p:cNvSpPr/>
            <p:nvPr/>
          </p:nvSpPr>
          <p:spPr>
            <a:xfrm>
              <a:off x="1614216" y="1569720"/>
              <a:ext cx="598086" cy="545592"/>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37" name="TextBox 166"/>
            <p:cNvSpPr txBox="1"/>
            <p:nvPr/>
          </p:nvSpPr>
          <p:spPr>
            <a:xfrm>
              <a:off x="1633470" y="1713034"/>
              <a:ext cx="620262" cy="158119"/>
            </a:xfrm>
            <a:prstGeom prst="rect">
              <a:avLst/>
            </a:prstGeom>
            <a:noFill/>
            <a:ln>
              <a:noFill/>
            </a:ln>
            <a:effectLst>
              <a:outerShdw blurRad="40000" dist="20000" dir="5400000" rotWithShape="0">
                <a:schemeClr val="bg1">
                  <a:alpha val="38000"/>
                </a:schemeClr>
              </a:outerShdw>
            </a:effectLst>
          </p:spPr>
          <p:style>
            <a:lnRef idx="1">
              <a:schemeClr val="accent1"/>
            </a:lnRef>
            <a:fillRef idx="2">
              <a:schemeClr val="accent1"/>
            </a:fillRef>
            <a:effectRef idx="1">
              <a:schemeClr val="accent1"/>
            </a:effectRef>
            <a:fontRef idx="minor">
              <a:schemeClr val="dk1"/>
            </a:fontRef>
          </p:style>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a:r>
                <a:rPr lang="en-US" sz="1050" dirty="0" smtClean="0"/>
                <a:t>Blocking </a:t>
              </a:r>
            </a:p>
          </p:txBody>
        </p:sp>
      </p:grpSp>
      <p:grpSp>
        <p:nvGrpSpPr>
          <p:cNvPr id="9" name="Group 10"/>
          <p:cNvGrpSpPr/>
          <p:nvPr/>
        </p:nvGrpSpPr>
        <p:grpSpPr>
          <a:xfrm>
            <a:off x="3669607" y="2038529"/>
            <a:ext cx="895167" cy="876143"/>
            <a:chOff x="4286234" y="2819400"/>
            <a:chExt cx="703725" cy="545592"/>
          </a:xfrm>
        </p:grpSpPr>
        <p:sp>
          <p:nvSpPr>
            <p:cNvPr id="34" name="Oval 33"/>
            <p:cNvSpPr/>
            <p:nvPr/>
          </p:nvSpPr>
          <p:spPr>
            <a:xfrm>
              <a:off x="4296213" y="2819400"/>
              <a:ext cx="693746" cy="545592"/>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35" name="TextBox 164"/>
            <p:cNvSpPr txBox="1"/>
            <p:nvPr/>
          </p:nvSpPr>
          <p:spPr>
            <a:xfrm>
              <a:off x="4286234" y="2907268"/>
              <a:ext cx="645465" cy="258739"/>
            </a:xfrm>
            <a:prstGeom prst="rect">
              <a:avLst/>
            </a:prstGeom>
            <a:noFill/>
            <a:ln>
              <a:noFill/>
            </a:ln>
            <a:effectLst>
              <a:outerShdw blurRad="40000" dist="20000" dir="5400000" rotWithShape="0">
                <a:schemeClr val="bg1">
                  <a:alpha val="38000"/>
                </a:schemeClr>
              </a:outerShdw>
            </a:effectLst>
          </p:spPr>
          <p:style>
            <a:lnRef idx="1">
              <a:schemeClr val="accent1"/>
            </a:lnRef>
            <a:fillRef idx="2">
              <a:schemeClr val="accent1"/>
            </a:fillRef>
            <a:effectRef idx="1">
              <a:schemeClr val="accent1"/>
            </a:effectRef>
            <a:fontRef idx="minor">
              <a:schemeClr val="dk1"/>
            </a:fontRef>
          </p:style>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a:r>
                <a:rPr lang="en-US" sz="1050" dirty="0" smtClean="0"/>
                <a:t>Sequence</a:t>
              </a:r>
            </a:p>
            <a:p>
              <a:pPr algn="ctr"/>
              <a:r>
                <a:rPr lang="en-US" sz="1050" dirty="0" smtClean="0"/>
                <a:t>alignment</a:t>
              </a:r>
              <a:endParaRPr lang="en-US" sz="1050" dirty="0"/>
            </a:p>
          </p:txBody>
        </p:sp>
      </p:grpSp>
      <p:grpSp>
        <p:nvGrpSpPr>
          <p:cNvPr id="10" name="Group 11"/>
          <p:cNvGrpSpPr/>
          <p:nvPr/>
        </p:nvGrpSpPr>
        <p:grpSpPr>
          <a:xfrm>
            <a:off x="6806922" y="2629321"/>
            <a:ext cx="660678" cy="685800"/>
            <a:chOff x="4831656" y="1593348"/>
            <a:chExt cx="519384" cy="427062"/>
          </a:xfrm>
        </p:grpSpPr>
        <p:sp>
          <p:nvSpPr>
            <p:cNvPr id="32" name="Oval 31"/>
            <p:cNvSpPr/>
            <p:nvPr/>
          </p:nvSpPr>
          <p:spPr>
            <a:xfrm>
              <a:off x="4831656" y="1593348"/>
              <a:ext cx="519384" cy="427062"/>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33" name="TextBox 162"/>
            <p:cNvSpPr txBox="1"/>
            <p:nvPr/>
          </p:nvSpPr>
          <p:spPr>
            <a:xfrm>
              <a:off x="4882121" y="1722120"/>
              <a:ext cx="380827" cy="158119"/>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r>
                <a:rPr lang="en-US" sz="1050" dirty="0" smtClean="0">
                  <a:solidFill>
                    <a:schemeClr val="accent6">
                      <a:lumMod val="50000"/>
                    </a:schemeClr>
                  </a:solidFill>
                </a:rPr>
                <a:t>MDS</a:t>
              </a:r>
              <a:endParaRPr lang="en-US" sz="1050" dirty="0">
                <a:solidFill>
                  <a:schemeClr val="accent6">
                    <a:lumMod val="50000"/>
                  </a:schemeClr>
                </a:solidFill>
              </a:endParaRPr>
            </a:p>
          </p:txBody>
        </p:sp>
      </p:grpSp>
      <p:grpSp>
        <p:nvGrpSpPr>
          <p:cNvPr id="11" name="Group 12"/>
          <p:cNvGrpSpPr/>
          <p:nvPr/>
        </p:nvGrpSpPr>
        <p:grpSpPr>
          <a:xfrm>
            <a:off x="4793511" y="1895423"/>
            <a:ext cx="1320968" cy="1346008"/>
            <a:chOff x="5076182" y="2819400"/>
            <a:chExt cx="695529" cy="533400"/>
          </a:xfrm>
        </p:grpSpPr>
        <p:grpSp>
          <p:nvGrpSpPr>
            <p:cNvPr id="12" name="Group 27"/>
            <p:cNvGrpSpPr/>
            <p:nvPr/>
          </p:nvGrpSpPr>
          <p:grpSpPr>
            <a:xfrm>
              <a:off x="5076182" y="2819400"/>
              <a:ext cx="695529" cy="533400"/>
              <a:chOff x="1135433" y="2057400"/>
              <a:chExt cx="540967" cy="381000"/>
            </a:xfrm>
          </p:grpSpPr>
          <p:sp>
            <p:nvSpPr>
              <p:cNvPr id="30" name="Flowchart: Multidocument 29"/>
              <p:cNvSpPr/>
              <p:nvPr/>
            </p:nvSpPr>
            <p:spPr>
              <a:xfrm>
                <a:off x="1135433" y="2057400"/>
                <a:ext cx="533400" cy="381000"/>
              </a:xfrm>
              <a:prstGeom prst="flowChartMultidocument">
                <a:avLst/>
              </a:prstGeom>
              <a:ln/>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31" name="TextBox 6"/>
              <p:cNvSpPr txBox="1"/>
              <p:nvPr/>
            </p:nvSpPr>
            <p:spPr>
              <a:xfrm>
                <a:off x="1143000" y="2133600"/>
                <a:ext cx="533400" cy="74051"/>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en-US" sz="1100" dirty="0"/>
              </a:p>
            </p:txBody>
          </p:sp>
        </p:grpSp>
        <p:sp>
          <p:nvSpPr>
            <p:cNvPr id="29" name="TextBox 158"/>
            <p:cNvSpPr txBox="1"/>
            <p:nvPr/>
          </p:nvSpPr>
          <p:spPr>
            <a:xfrm>
              <a:off x="5104882" y="2919378"/>
              <a:ext cx="605946" cy="289670"/>
            </a:xfrm>
            <a:prstGeom prst="rect">
              <a:avLst/>
            </a:prstGeom>
            <a:noFill/>
            <a:ln>
              <a:noFill/>
            </a:ln>
            <a:effectLst>
              <a:outerShdw blurRad="40000" dist="20000" dir="5400000" rotWithShape="0">
                <a:schemeClr val="bg1">
                  <a:alpha val="38000"/>
                </a:scheme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50" dirty="0" smtClean="0">
                  <a:solidFill>
                    <a:srgbClr val="009900"/>
                  </a:solidFill>
                </a:rPr>
                <a:t>Dissimilarity</a:t>
              </a:r>
            </a:p>
            <a:p>
              <a:pPr algn="l"/>
              <a:r>
                <a:rPr lang="en-US" sz="1050" dirty="0" smtClean="0">
                  <a:solidFill>
                    <a:srgbClr val="009900"/>
                  </a:solidFill>
                </a:rPr>
                <a:t>Matrix</a:t>
              </a:r>
              <a:br>
                <a:rPr lang="en-US" sz="1050" dirty="0" smtClean="0">
                  <a:solidFill>
                    <a:srgbClr val="009900"/>
                  </a:solidFill>
                </a:rPr>
              </a:br>
              <a:endParaRPr lang="en-US" sz="1050" dirty="0" smtClean="0">
                <a:solidFill>
                  <a:srgbClr val="009900"/>
                </a:solidFill>
              </a:endParaRPr>
            </a:p>
            <a:p>
              <a:pPr algn="l"/>
              <a:r>
                <a:rPr lang="en-US" sz="1000" dirty="0" smtClean="0">
                  <a:solidFill>
                    <a:srgbClr val="009900"/>
                  </a:solidFill>
                </a:rPr>
                <a:t>N(N-1)/2 values</a:t>
              </a:r>
            </a:p>
          </p:txBody>
        </p:sp>
      </p:grpSp>
      <p:cxnSp>
        <p:nvCxnSpPr>
          <p:cNvPr id="14" name="Straight Arrow Connector 247"/>
          <p:cNvCxnSpPr/>
          <p:nvPr/>
        </p:nvCxnSpPr>
        <p:spPr>
          <a:xfrm flipV="1">
            <a:off x="7467600" y="2248320"/>
            <a:ext cx="562682" cy="699086"/>
          </a:xfrm>
          <a:prstGeom prst="bentConnector3">
            <a:avLst>
              <a:gd name="adj1" fmla="val 50000"/>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13" name="Group 14"/>
          <p:cNvGrpSpPr/>
          <p:nvPr/>
        </p:nvGrpSpPr>
        <p:grpSpPr>
          <a:xfrm>
            <a:off x="228600" y="1846563"/>
            <a:ext cx="1335698" cy="1321264"/>
            <a:chOff x="1473124" y="2753860"/>
            <a:chExt cx="1036196" cy="827540"/>
          </a:xfrm>
        </p:grpSpPr>
        <p:sp>
          <p:nvSpPr>
            <p:cNvPr id="26" name="Flowchart: Multidocument 25"/>
            <p:cNvSpPr/>
            <p:nvPr/>
          </p:nvSpPr>
          <p:spPr>
            <a:xfrm>
              <a:off x="1473124" y="2753860"/>
              <a:ext cx="1036196" cy="827540"/>
            </a:xfrm>
            <a:prstGeom prst="flowChartMultidocument">
              <a:avLst/>
            </a:prstGeom>
            <a:ln/>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27" name="TextBox 6"/>
            <p:cNvSpPr txBox="1"/>
            <p:nvPr/>
          </p:nvSpPr>
          <p:spPr>
            <a:xfrm>
              <a:off x="1532238" y="3018244"/>
              <a:ext cx="827593" cy="260237"/>
            </a:xfrm>
            <a:prstGeom prst="rect">
              <a:avLst/>
            </a:prstGeom>
            <a:noFill/>
            <a:ln>
              <a:noFill/>
            </a:ln>
            <a:effectLst>
              <a:outerShdw blurRad="40000" dist="20000" dir="5400000" rotWithShape="0">
                <a:schemeClr val="bg1">
                  <a:alpha val="38000"/>
                </a:scheme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50" dirty="0" smtClean="0">
                  <a:solidFill>
                    <a:srgbClr val="009900"/>
                  </a:solidFill>
                </a:rPr>
                <a:t>FASTA File</a:t>
              </a:r>
              <a:br>
                <a:rPr lang="en-US" sz="1050" dirty="0" smtClean="0">
                  <a:solidFill>
                    <a:srgbClr val="009900"/>
                  </a:solidFill>
                </a:rPr>
              </a:br>
              <a:r>
                <a:rPr lang="en-US" sz="1050" dirty="0" smtClean="0">
                  <a:solidFill>
                    <a:srgbClr val="009900"/>
                  </a:solidFill>
                </a:rPr>
                <a:t>N Sequences</a:t>
              </a:r>
            </a:p>
          </p:txBody>
        </p:sp>
      </p:grpSp>
      <p:grpSp>
        <p:nvGrpSpPr>
          <p:cNvPr id="15" name="Group 15"/>
          <p:cNvGrpSpPr/>
          <p:nvPr/>
        </p:nvGrpSpPr>
        <p:grpSpPr>
          <a:xfrm>
            <a:off x="2658943" y="1931853"/>
            <a:ext cx="872366" cy="1071832"/>
            <a:chOff x="3465576" y="2787072"/>
            <a:chExt cx="685800" cy="667452"/>
          </a:xfrm>
        </p:grpSpPr>
        <p:sp>
          <p:nvSpPr>
            <p:cNvPr id="23" name="Flowchart: Multidocument 22"/>
            <p:cNvSpPr/>
            <p:nvPr/>
          </p:nvSpPr>
          <p:spPr>
            <a:xfrm>
              <a:off x="3465576" y="2787072"/>
              <a:ext cx="685800" cy="667452"/>
            </a:xfrm>
            <a:prstGeom prst="flowChartMultidocumen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24" name="TextBox 6"/>
            <p:cNvSpPr txBox="1"/>
            <p:nvPr/>
          </p:nvSpPr>
          <p:spPr>
            <a:xfrm>
              <a:off x="3465576" y="2956560"/>
              <a:ext cx="685800" cy="158119"/>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en-US" sz="1050" dirty="0"/>
            </a:p>
          </p:txBody>
        </p:sp>
        <p:sp>
          <p:nvSpPr>
            <p:cNvPr id="25" name="TextBox 154"/>
            <p:cNvSpPr txBox="1"/>
            <p:nvPr/>
          </p:nvSpPr>
          <p:spPr>
            <a:xfrm>
              <a:off x="3475673" y="2976877"/>
              <a:ext cx="643553" cy="258739"/>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a:r>
                <a:rPr lang="en-US" sz="1050" dirty="0" smtClean="0">
                  <a:solidFill>
                    <a:srgbClr val="009900"/>
                  </a:solidFill>
                </a:rPr>
                <a:t>block</a:t>
              </a:r>
            </a:p>
            <a:p>
              <a:pPr algn="ctr"/>
              <a:r>
                <a:rPr lang="en-US" sz="1050" dirty="0" smtClean="0">
                  <a:solidFill>
                    <a:srgbClr val="009900"/>
                  </a:solidFill>
                </a:rPr>
                <a:t>Pairings</a:t>
              </a:r>
              <a:endParaRPr lang="en-US" sz="1050" dirty="0">
                <a:solidFill>
                  <a:srgbClr val="009900"/>
                </a:solidFill>
              </a:endParaRPr>
            </a:p>
          </p:txBody>
        </p:sp>
      </p:grpSp>
      <p:grpSp>
        <p:nvGrpSpPr>
          <p:cNvPr id="16" name="Group 16"/>
          <p:cNvGrpSpPr/>
          <p:nvPr/>
        </p:nvGrpSpPr>
        <p:grpSpPr>
          <a:xfrm>
            <a:off x="6781800" y="1447800"/>
            <a:ext cx="838201" cy="724322"/>
            <a:chOff x="4808472" y="1569721"/>
            <a:chExt cx="658942" cy="451050"/>
          </a:xfrm>
        </p:grpSpPr>
        <p:sp>
          <p:nvSpPr>
            <p:cNvPr id="21" name="Oval 20"/>
            <p:cNvSpPr/>
            <p:nvPr/>
          </p:nvSpPr>
          <p:spPr>
            <a:xfrm>
              <a:off x="4808472" y="1569721"/>
              <a:ext cx="601816" cy="451050"/>
            </a:xfrm>
            <a:prstGeom prst="ellipse">
              <a:avLst/>
            </a:prstGeom>
            <a:ln/>
          </p:spPr>
          <p:style>
            <a:lnRef idx="1">
              <a:schemeClr val="accent4"/>
            </a:lnRef>
            <a:fillRef idx="2">
              <a:schemeClr val="accent4"/>
            </a:fillRef>
            <a:effectRef idx="1">
              <a:schemeClr val="accent4"/>
            </a:effectRef>
            <a:fontRef idx="minor">
              <a:schemeClr val="dk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22" name="TextBox 151"/>
            <p:cNvSpPr txBox="1"/>
            <p:nvPr/>
          </p:nvSpPr>
          <p:spPr>
            <a:xfrm>
              <a:off x="4808473" y="1664622"/>
              <a:ext cx="658941" cy="258739"/>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50" dirty="0" err="1" smtClean="0">
                  <a:solidFill>
                    <a:srgbClr val="7030A0"/>
                  </a:solidFill>
                </a:rPr>
                <a:t>Pairwise</a:t>
              </a:r>
              <a:endParaRPr lang="en-US" sz="1050" dirty="0" smtClean="0">
                <a:solidFill>
                  <a:srgbClr val="7030A0"/>
                </a:solidFill>
              </a:endParaRPr>
            </a:p>
            <a:p>
              <a:pPr algn="l"/>
              <a:r>
                <a:rPr lang="en-US" sz="1050" dirty="0" smtClean="0">
                  <a:solidFill>
                    <a:srgbClr val="7030A0"/>
                  </a:solidFill>
                </a:rPr>
                <a:t>clustering</a:t>
              </a:r>
            </a:p>
          </p:txBody>
        </p:sp>
      </p:grpSp>
      <p:cxnSp>
        <p:nvCxnSpPr>
          <p:cNvPr id="18" name="Straight Arrow Connector 263"/>
          <p:cNvCxnSpPr/>
          <p:nvPr/>
        </p:nvCxnSpPr>
        <p:spPr>
          <a:xfrm>
            <a:off x="7543801" y="1816029"/>
            <a:ext cx="453457" cy="441540"/>
          </a:xfrm>
          <a:prstGeom prst="bentConnector3">
            <a:avLst>
              <a:gd name="adj1" fmla="val 44346"/>
            </a:avLst>
          </a:prstGeom>
          <a:ln w="3175">
            <a:solidFill>
              <a:schemeClr val="tx1"/>
            </a:solidFill>
            <a:tailEnd type="none" w="sm" len="sm"/>
          </a:ln>
        </p:spPr>
        <p:style>
          <a:lnRef idx="1">
            <a:schemeClr val="accent1"/>
          </a:lnRef>
          <a:fillRef idx="0">
            <a:schemeClr val="accent1"/>
          </a:fillRef>
          <a:effectRef idx="0">
            <a:schemeClr val="accent1"/>
          </a:effectRef>
          <a:fontRef idx="minor">
            <a:schemeClr val="tx1"/>
          </a:fontRef>
        </p:style>
      </p:cxnSp>
      <p:cxnSp>
        <p:nvCxnSpPr>
          <p:cNvPr id="19" name="Straight Arrow Connector 264"/>
          <p:cNvCxnSpPr>
            <a:stCxn id="31" idx="3"/>
            <a:endCxn id="32" idx="2"/>
          </p:cNvCxnSpPr>
          <p:nvPr/>
        </p:nvCxnSpPr>
        <p:spPr>
          <a:xfrm>
            <a:off x="6114478" y="2295431"/>
            <a:ext cx="692445" cy="676792"/>
          </a:xfrm>
          <a:prstGeom prst="bentConnector3">
            <a:avLst>
              <a:gd name="adj1" fmla="val 50000"/>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36" idx="6"/>
          </p:cNvCxnSpPr>
          <p:nvPr/>
        </p:nvCxnSpPr>
        <p:spPr>
          <a:xfrm>
            <a:off x="2521148" y="2507195"/>
            <a:ext cx="145852" cy="7403"/>
          </a:xfrm>
          <a:prstGeom prst="straightConnector1">
            <a:avLst/>
          </a:prstGeom>
          <a:ln>
            <a:headEnd type="none"/>
            <a:tailEnd type="triangle" w="sm" len="sm"/>
          </a:ln>
        </p:spPr>
        <p:style>
          <a:lnRef idx="3">
            <a:schemeClr val="accent2"/>
          </a:lnRef>
          <a:fillRef idx="0">
            <a:schemeClr val="accent2"/>
          </a:fillRef>
          <a:effectRef idx="2">
            <a:schemeClr val="accent2"/>
          </a:effectRef>
          <a:fontRef idx="minor">
            <a:schemeClr val="tx1"/>
          </a:fontRef>
        </p:style>
      </p:cxnSp>
      <p:cxnSp>
        <p:nvCxnSpPr>
          <p:cNvPr id="57" name="Straight Arrow Connector 56"/>
          <p:cNvCxnSpPr/>
          <p:nvPr/>
        </p:nvCxnSpPr>
        <p:spPr>
          <a:xfrm flipV="1">
            <a:off x="4572000" y="2465253"/>
            <a:ext cx="228600" cy="8532"/>
          </a:xfrm>
          <a:prstGeom prst="straightConnector1">
            <a:avLst/>
          </a:prstGeom>
          <a:ln>
            <a:tailEnd type="triangle" w="sm" len="sm"/>
          </a:ln>
        </p:spPr>
        <p:style>
          <a:lnRef idx="3">
            <a:schemeClr val="accent2"/>
          </a:lnRef>
          <a:fillRef idx="0">
            <a:schemeClr val="accent2"/>
          </a:fillRef>
          <a:effectRef idx="2">
            <a:schemeClr val="accent2"/>
          </a:effectRef>
          <a:fontRef idx="minor">
            <a:schemeClr val="tx1"/>
          </a:fontRef>
        </p:style>
      </p:cxnSp>
      <p:cxnSp>
        <p:nvCxnSpPr>
          <p:cNvPr id="73" name="Straight Arrow Connector 72"/>
          <p:cNvCxnSpPr>
            <a:endCxn id="36" idx="4"/>
          </p:cNvCxnSpPr>
          <p:nvPr/>
        </p:nvCxnSpPr>
        <p:spPr>
          <a:xfrm rot="5400000" flipH="1" flipV="1">
            <a:off x="1995786" y="3082287"/>
            <a:ext cx="281986" cy="794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76" name="TextBox 75"/>
          <p:cNvSpPr txBox="1"/>
          <p:nvPr/>
        </p:nvSpPr>
        <p:spPr>
          <a:xfrm>
            <a:off x="2590800" y="1219200"/>
            <a:ext cx="1324209" cy="369332"/>
          </a:xfrm>
          <a:prstGeom prst="rect">
            <a:avLst/>
          </a:prstGeom>
          <a:noFill/>
        </p:spPr>
        <p:txBody>
          <a:bodyPr wrap="none" rtlCol="0">
            <a:spAutoFit/>
          </a:bodyPr>
          <a:lstStyle/>
          <a:p>
            <a:r>
              <a:rPr lang="en-US" b="1" dirty="0" smtClean="0">
                <a:solidFill>
                  <a:srgbClr val="009900"/>
                </a:solidFill>
              </a:rPr>
              <a:t>MapReduce</a:t>
            </a:r>
            <a:endParaRPr lang="en-US" b="1" dirty="0">
              <a:solidFill>
                <a:srgbClr val="009900"/>
              </a:solidFill>
            </a:endParaRPr>
          </a:p>
        </p:txBody>
      </p:sp>
      <p:sp>
        <p:nvSpPr>
          <p:cNvPr id="77" name="TextBox 76"/>
          <p:cNvSpPr txBox="1"/>
          <p:nvPr/>
        </p:nvSpPr>
        <p:spPr>
          <a:xfrm>
            <a:off x="6896610" y="2248321"/>
            <a:ext cx="570990" cy="369332"/>
          </a:xfrm>
          <a:prstGeom prst="rect">
            <a:avLst/>
          </a:prstGeom>
          <a:noFill/>
        </p:spPr>
        <p:txBody>
          <a:bodyPr wrap="none" rtlCol="0">
            <a:spAutoFit/>
          </a:bodyPr>
          <a:lstStyle/>
          <a:p>
            <a:r>
              <a:rPr lang="en-US" b="1" dirty="0" smtClean="0">
                <a:solidFill>
                  <a:srgbClr val="0033CC"/>
                </a:solidFill>
              </a:rPr>
              <a:t>MPI</a:t>
            </a:r>
            <a:endParaRPr lang="en-US" b="1" dirty="0">
              <a:solidFill>
                <a:srgbClr val="0033CC"/>
              </a:solidFill>
            </a:endParaRPr>
          </a:p>
        </p:txBody>
      </p:sp>
      <p:cxnSp>
        <p:nvCxnSpPr>
          <p:cNvPr id="72" name="Straight Arrow Connector 71"/>
          <p:cNvCxnSpPr>
            <a:stCxn id="31" idx="3"/>
          </p:cNvCxnSpPr>
          <p:nvPr/>
        </p:nvCxnSpPr>
        <p:spPr>
          <a:xfrm>
            <a:off x="6114478" y="2295430"/>
            <a:ext cx="362522" cy="1742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78" name="Straight Arrow Connector 77"/>
          <p:cNvCxnSpPr/>
          <p:nvPr/>
        </p:nvCxnSpPr>
        <p:spPr>
          <a:xfrm>
            <a:off x="7726680" y="2245797"/>
            <a:ext cx="329184" cy="158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87" name="Right Brace 86"/>
          <p:cNvSpPr/>
          <p:nvPr/>
        </p:nvSpPr>
        <p:spPr>
          <a:xfrm rot="16200000">
            <a:off x="3124200" y="-609600"/>
            <a:ext cx="304800" cy="4572000"/>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88" name="TextBox 87"/>
          <p:cNvSpPr txBox="1"/>
          <p:nvPr/>
        </p:nvSpPr>
        <p:spPr>
          <a:xfrm>
            <a:off x="457200" y="3581400"/>
            <a:ext cx="8454750" cy="523220"/>
          </a:xfrm>
          <a:prstGeom prst="rect">
            <a:avLst/>
          </a:prstGeom>
          <a:noFill/>
        </p:spPr>
        <p:txBody>
          <a:bodyPr wrap="none" rtlCol="0">
            <a:spAutoFit/>
          </a:bodyPr>
          <a:lstStyle/>
          <a:p>
            <a:pPr marL="114300" indent="-114300">
              <a:buFont typeface="Arial" pitchFamily="34" charset="0"/>
              <a:buChar char="•"/>
            </a:pPr>
            <a:r>
              <a:rPr lang="en-US" sz="1400" dirty="0" smtClean="0"/>
              <a:t>This chart illustrate our research of a pipeline mode to provide services on demand (Software as a Service </a:t>
            </a:r>
            <a:r>
              <a:rPr lang="en-US" sz="1400" dirty="0" err="1" smtClean="0"/>
              <a:t>SaaS</a:t>
            </a:r>
            <a:r>
              <a:rPr lang="en-US" sz="1400" dirty="0" smtClean="0"/>
              <a:t>) </a:t>
            </a:r>
          </a:p>
          <a:p>
            <a:pPr marL="114300" indent="-114300">
              <a:buFont typeface="Arial" pitchFamily="34" charset="0"/>
              <a:buChar char="•"/>
            </a:pPr>
            <a:r>
              <a:rPr lang="en-US" sz="1400" dirty="0" smtClean="0"/>
              <a:t>User submit their jobs to the pipeline.  The components are services and so is the whole pipeline.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82"/>
                                        </p:tgtEl>
                                        <p:attrNameLst>
                                          <p:attrName>style.opacity</p:attrName>
                                        </p:attrNameLst>
                                      </p:cBhvr>
                                      <p:to>
                                        <p:strVal val="0"/>
                                      </p:to>
                                    </p:set>
                                    <p:animEffect filter="image" prLst="opacity: 0">
                                      <p:cBhvr rctx="IE">
                                        <p:cTn id="7" dur="indefinite"/>
                                        <p:tgtEl>
                                          <p:spTgt spid="82"/>
                                        </p:tgtEl>
                                      </p:cBhvr>
                                    </p:animEffect>
                                  </p:childTnLst>
                                </p:cTn>
                              </p:par>
                              <p:par>
                                <p:cTn id="8" presetID="9" presetClass="emph" presetSubtype="0" grpId="0" nodeType="withEffect">
                                  <p:stCondLst>
                                    <p:cond delay="0"/>
                                  </p:stCondLst>
                                  <p:childTnLst>
                                    <p:set>
                                      <p:cBhvr rctx="PPT">
                                        <p:cTn id="9" dur="indefinite"/>
                                        <p:tgtEl>
                                          <p:spTgt spid="65"/>
                                        </p:tgtEl>
                                        <p:attrNameLst>
                                          <p:attrName>style.opacity</p:attrName>
                                        </p:attrNameLst>
                                      </p:cBhvr>
                                      <p:to>
                                        <p:strVal val="0"/>
                                      </p:to>
                                    </p:set>
                                    <p:animEffect filter="image" prLst="opacity: 0">
                                      <p:cBhvr rctx="IE">
                                        <p:cTn id="10" dur="indefinite"/>
                                        <p:tgtEl>
                                          <p:spTgt spid="65"/>
                                        </p:tgtEl>
                                      </p:cBhvr>
                                    </p:animEffect>
                                  </p:childTnLst>
                                </p:cTn>
                              </p:par>
                              <p:par>
                                <p:cTn id="11" presetID="9" presetClass="emph" presetSubtype="0" grpId="0" nodeType="withEffect">
                                  <p:stCondLst>
                                    <p:cond delay="0"/>
                                  </p:stCondLst>
                                  <p:childTnLst>
                                    <p:set>
                                      <p:cBhvr rctx="PPT">
                                        <p:cTn id="12" dur="indefinite"/>
                                        <p:tgtEl>
                                          <p:spTgt spid="69"/>
                                        </p:tgtEl>
                                        <p:attrNameLst>
                                          <p:attrName>style.opacity</p:attrName>
                                        </p:attrNameLst>
                                      </p:cBhvr>
                                      <p:to>
                                        <p:strVal val="0"/>
                                      </p:to>
                                    </p:set>
                                    <p:animEffect filter="image" prLst="opacity: 0">
                                      <p:cBhvr rctx="IE">
                                        <p:cTn id="13" dur="indefinite"/>
                                        <p:tgtEl>
                                          <p:spTgt spid="69"/>
                                        </p:tgtEl>
                                      </p:cBhvr>
                                    </p:animEffect>
                                  </p:childTnLst>
                                </p:cTn>
                              </p:par>
                              <p:par>
                                <p:cTn id="14" presetID="9" presetClass="emph" presetSubtype="0" grpId="0" nodeType="withEffect">
                                  <p:stCondLst>
                                    <p:cond delay="0"/>
                                  </p:stCondLst>
                                  <p:childTnLst>
                                    <p:set>
                                      <p:cBhvr rctx="PPT">
                                        <p:cTn id="15" dur="indefinite"/>
                                        <p:tgtEl>
                                          <p:spTgt spid="71"/>
                                        </p:tgtEl>
                                        <p:attrNameLst>
                                          <p:attrName>style.opacity</p:attrName>
                                        </p:attrNameLst>
                                      </p:cBhvr>
                                      <p:to>
                                        <p:strVal val="0"/>
                                      </p:to>
                                    </p:set>
                                    <p:animEffect filter="image" prLst="opacity: 0">
                                      <p:cBhvr rctx="IE">
                                        <p:cTn id="16" dur="indefinite"/>
                                        <p:tgtEl>
                                          <p:spTgt spid="71"/>
                                        </p:tgtEl>
                                      </p:cBhvr>
                                    </p:animEffect>
                                  </p:childTnLst>
                                </p:cTn>
                              </p:par>
                              <p:par>
                                <p:cTn id="17" presetID="9" presetClass="emph" presetSubtype="0" grpId="0" nodeType="withEffect">
                                  <p:stCondLst>
                                    <p:cond delay="0"/>
                                  </p:stCondLst>
                                  <p:childTnLst>
                                    <p:set>
                                      <p:cBhvr rctx="PPT">
                                        <p:cTn id="18" dur="indefinite"/>
                                        <p:tgtEl>
                                          <p:spTgt spid="68"/>
                                        </p:tgtEl>
                                        <p:attrNameLst>
                                          <p:attrName>style.opacity</p:attrName>
                                        </p:attrNameLst>
                                      </p:cBhvr>
                                      <p:to>
                                        <p:strVal val="0"/>
                                      </p:to>
                                    </p:set>
                                    <p:animEffect filter="image" prLst="opacity: 0">
                                      <p:cBhvr rctx="IE">
                                        <p:cTn id="19" dur="indefinite"/>
                                        <p:tgtEl>
                                          <p:spTgt spid="68"/>
                                        </p:tgtEl>
                                      </p:cBhvr>
                                    </p:animEffect>
                                  </p:childTnLst>
                                </p:cTn>
                              </p:par>
                              <p:par>
                                <p:cTn id="20" presetID="9" presetClass="emph" presetSubtype="0" nodeType="withEffect">
                                  <p:stCondLst>
                                    <p:cond delay="0"/>
                                  </p:stCondLst>
                                  <p:childTnLst>
                                    <p:set>
                                      <p:cBhvr rctx="PPT">
                                        <p:cTn id="21" dur="indefinite"/>
                                        <p:tgtEl>
                                          <p:spTgt spid="262149"/>
                                        </p:tgtEl>
                                        <p:attrNameLst>
                                          <p:attrName>style.opacity</p:attrName>
                                        </p:attrNameLst>
                                      </p:cBhvr>
                                      <p:to>
                                        <p:strVal val="0"/>
                                      </p:to>
                                    </p:set>
                                    <p:animEffect filter="image" prLst="opacity: 0">
                                      <p:cBhvr rctx="IE">
                                        <p:cTn id="22" dur="indefinite"/>
                                        <p:tgtEl>
                                          <p:spTgt spid="262149"/>
                                        </p:tgtEl>
                                      </p:cBhvr>
                                    </p:animEffect>
                                  </p:childTnLst>
                                </p:cTn>
                              </p:par>
                              <p:par>
                                <p:cTn id="23" presetID="9" presetClass="emph" presetSubtype="0" nodeType="withEffect">
                                  <p:stCondLst>
                                    <p:cond delay="0"/>
                                  </p:stCondLst>
                                  <p:childTnLst>
                                    <p:set>
                                      <p:cBhvr rctx="PPT">
                                        <p:cTn id="24" dur="indefinite"/>
                                        <p:tgtEl>
                                          <p:spTgt spid="55"/>
                                        </p:tgtEl>
                                        <p:attrNameLst>
                                          <p:attrName>style.opacity</p:attrName>
                                        </p:attrNameLst>
                                      </p:cBhvr>
                                      <p:to>
                                        <p:strVal val="0"/>
                                      </p:to>
                                    </p:set>
                                    <p:animEffect filter="image" prLst="opacity: 0">
                                      <p:cBhvr rctx="IE">
                                        <p:cTn id="25" dur="indefinite"/>
                                        <p:tgtEl>
                                          <p:spTgt spid="55"/>
                                        </p:tgtEl>
                                      </p:cBhvr>
                                    </p:animEffect>
                                  </p:childTnLst>
                                </p:cTn>
                              </p:par>
                              <p:par>
                                <p:cTn id="26" presetID="9" presetClass="emph" presetSubtype="0" grpId="0" nodeType="withEffect">
                                  <p:stCondLst>
                                    <p:cond delay="0"/>
                                  </p:stCondLst>
                                  <p:childTnLst>
                                    <p:set>
                                      <p:cBhvr rctx="PPT">
                                        <p:cTn id="27" dur="indefinite"/>
                                        <p:tgtEl>
                                          <p:spTgt spid="70"/>
                                        </p:tgtEl>
                                        <p:attrNameLst>
                                          <p:attrName>style.opacity</p:attrName>
                                        </p:attrNameLst>
                                      </p:cBhvr>
                                      <p:to>
                                        <p:strVal val="0"/>
                                      </p:to>
                                    </p:set>
                                    <p:animEffect filter="image" prLst="opacity: 0">
                                      <p:cBhvr rctx="IE">
                                        <p:cTn id="28" dur="indefinite"/>
                                        <p:tgtEl>
                                          <p:spTgt spid="70"/>
                                        </p:tgtEl>
                                      </p:cBhvr>
                                    </p:animEffect>
                                  </p:childTnLst>
                                </p:cTn>
                              </p:par>
                              <p:par>
                                <p:cTn id="29" presetID="9" presetClass="emph" presetSubtype="0" nodeType="withEffect">
                                  <p:stCondLst>
                                    <p:cond delay="0"/>
                                  </p:stCondLst>
                                  <p:childTnLst>
                                    <p:set>
                                      <p:cBhvr rctx="PPT">
                                        <p:cTn id="30" dur="indefinite"/>
                                        <p:tgtEl>
                                          <p:spTgt spid="73"/>
                                        </p:tgtEl>
                                        <p:attrNameLst>
                                          <p:attrName>style.opacity</p:attrName>
                                        </p:attrNameLst>
                                      </p:cBhvr>
                                      <p:to>
                                        <p:strVal val="0"/>
                                      </p:to>
                                    </p:set>
                                    <p:animEffect filter="image" prLst="opacity: 0">
                                      <p:cBhvr rctx="IE">
                                        <p:cTn id="31" dur="indefinite"/>
                                        <p:tgtEl>
                                          <p:spTgt spid="7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8"/>
                                        </p:tgtEl>
                                        <p:attrNameLst>
                                          <p:attrName>style.visibility</p:attrName>
                                        </p:attrNameLst>
                                      </p:cBhvr>
                                      <p:to>
                                        <p:strVal val="visible"/>
                                      </p:to>
                                    </p:set>
                                    <p:animEffect transition="in" filter="fade">
                                      <p:cBhvr>
                                        <p:cTn id="34" dur="2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1" grpId="0" animBg="1"/>
      <p:bldP spid="68" grpId="0"/>
      <p:bldP spid="70" grpId="0" animBg="1"/>
      <p:bldP spid="8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200" dirty="0" smtClean="0"/>
              <a:t>Alu and </a:t>
            </a:r>
            <a:r>
              <a:rPr lang="en-US" sz="3200" dirty="0" err="1" smtClean="0"/>
              <a:t>Metagenomics</a:t>
            </a:r>
            <a:r>
              <a:rPr lang="en-US" sz="3200" dirty="0" smtClean="0"/>
              <a:t> Workflow</a:t>
            </a:r>
            <a:endParaRPr lang="en-US" sz="3200" dirty="0"/>
          </a:p>
        </p:txBody>
      </p:sp>
      <p:sp>
        <p:nvSpPr>
          <p:cNvPr id="3" name="Content Placeholder 2"/>
          <p:cNvSpPr>
            <a:spLocks noGrp="1"/>
          </p:cNvSpPr>
          <p:nvPr>
            <p:ph idx="1"/>
          </p:nvPr>
        </p:nvSpPr>
        <p:spPr>
          <a:xfrm>
            <a:off x="762000" y="1447800"/>
            <a:ext cx="8229600" cy="4648200"/>
          </a:xfrm>
        </p:spPr>
        <p:txBody>
          <a:bodyPr>
            <a:normAutofit fontScale="77500" lnSpcReduction="20000"/>
          </a:bodyPr>
          <a:lstStyle/>
          <a:p>
            <a:pPr>
              <a:buNone/>
            </a:pPr>
            <a:r>
              <a:rPr lang="en-US" sz="2000" dirty="0" smtClean="0">
                <a:solidFill>
                  <a:srgbClr val="0033CC"/>
                </a:solidFill>
              </a:rPr>
              <a:t>“All pairs” problem       </a:t>
            </a:r>
          </a:p>
          <a:p>
            <a:pPr>
              <a:buNone/>
            </a:pPr>
            <a:r>
              <a:rPr lang="en-US" sz="2000" dirty="0" smtClean="0">
                <a:solidFill>
                  <a:srgbClr val="0033CC"/>
                </a:solidFill>
              </a:rPr>
              <a:t>         Data is a collection of N sequences. Need to </a:t>
            </a:r>
            <a:r>
              <a:rPr lang="en-US" sz="2000" dirty="0" err="1" smtClean="0">
                <a:solidFill>
                  <a:srgbClr val="0033CC"/>
                </a:solidFill>
              </a:rPr>
              <a:t>calcuate</a:t>
            </a:r>
            <a:r>
              <a:rPr lang="en-US" sz="2000" dirty="0" smtClean="0">
                <a:solidFill>
                  <a:srgbClr val="0033CC"/>
                </a:solidFill>
              </a:rPr>
              <a:t> N</a:t>
            </a:r>
            <a:r>
              <a:rPr lang="en-US" sz="2000" baseline="30000" dirty="0" smtClean="0">
                <a:solidFill>
                  <a:srgbClr val="0033CC"/>
                </a:solidFill>
              </a:rPr>
              <a:t>2</a:t>
            </a:r>
            <a:r>
              <a:rPr lang="en-US" sz="2000" dirty="0" smtClean="0"/>
              <a:t> </a:t>
            </a:r>
            <a:r>
              <a:rPr lang="en-US" sz="2000" dirty="0" smtClean="0">
                <a:solidFill>
                  <a:srgbClr val="0033CC"/>
                </a:solidFill>
              </a:rPr>
              <a:t>dissimilarities (distances) between </a:t>
            </a:r>
            <a:r>
              <a:rPr lang="en-US" sz="2000" dirty="0" err="1" smtClean="0">
                <a:solidFill>
                  <a:srgbClr val="0033CC"/>
                </a:solidFill>
              </a:rPr>
              <a:t>sequnces</a:t>
            </a:r>
            <a:r>
              <a:rPr lang="en-US" sz="2000" dirty="0" smtClean="0">
                <a:solidFill>
                  <a:srgbClr val="0033CC"/>
                </a:solidFill>
              </a:rPr>
              <a:t> (all pairs).</a:t>
            </a:r>
          </a:p>
          <a:p>
            <a:pPr>
              <a:buNone/>
            </a:pPr>
            <a:endParaRPr lang="en-US" sz="1900" dirty="0" smtClean="0">
              <a:solidFill>
                <a:srgbClr val="0033CC"/>
              </a:solidFill>
            </a:endParaRPr>
          </a:p>
          <a:p>
            <a:pPr marL="228600" lvl="1" indent="-228600">
              <a:buFont typeface="Arial" pitchFamily="34" charset="0"/>
              <a:buChar char="•"/>
            </a:pPr>
            <a:r>
              <a:rPr lang="en-US" sz="1900" dirty="0" smtClean="0"/>
              <a:t>These cannot be thought of as vectors because there are missing characters</a:t>
            </a:r>
          </a:p>
          <a:p>
            <a:pPr marL="228600" lvl="1" indent="-228600">
              <a:buFont typeface="Arial" pitchFamily="34" charset="0"/>
              <a:buChar char="•"/>
            </a:pPr>
            <a:r>
              <a:rPr lang="en-US" sz="1900" dirty="0" smtClean="0"/>
              <a:t>“Multiple Sequence Alignment” (creating vectors of characters) doesn’t seem to work if N larger than O(100), where 100’s of characters long.</a:t>
            </a:r>
          </a:p>
          <a:p>
            <a:pPr lvl="1">
              <a:buNone/>
            </a:pPr>
            <a:endParaRPr lang="en-US" sz="1800" dirty="0" smtClean="0">
              <a:solidFill>
                <a:srgbClr val="0033CC"/>
              </a:solidFill>
            </a:endParaRPr>
          </a:p>
          <a:p>
            <a:pPr marL="457200" indent="-457200">
              <a:buNone/>
            </a:pPr>
            <a:r>
              <a:rPr lang="en-US" sz="1900" dirty="0" smtClean="0"/>
              <a:t>Step 1: Can calculate N</a:t>
            </a:r>
            <a:r>
              <a:rPr lang="en-US" sz="1900" baseline="30000" dirty="0" smtClean="0"/>
              <a:t>2</a:t>
            </a:r>
            <a:r>
              <a:rPr lang="en-US" sz="1900" dirty="0" smtClean="0"/>
              <a:t> dissimilarities (distances) between sequences</a:t>
            </a:r>
          </a:p>
          <a:p>
            <a:pPr marL="457200" indent="-457200">
              <a:buNone/>
            </a:pPr>
            <a:r>
              <a:rPr lang="en-US" sz="1900" dirty="0" smtClean="0"/>
              <a:t>Step 2: Find families by </a:t>
            </a:r>
            <a:r>
              <a:rPr lang="en-US" sz="1900" dirty="0" smtClean="0">
                <a:solidFill>
                  <a:srgbClr val="C00000"/>
                </a:solidFill>
              </a:rPr>
              <a:t>clustering </a:t>
            </a:r>
            <a:r>
              <a:rPr lang="en-US" sz="1900" dirty="0" smtClean="0"/>
              <a:t>(using much better methods than Kmeans). As no vectors, use vector free O(N</a:t>
            </a:r>
            <a:r>
              <a:rPr lang="en-US" sz="1900" baseline="30000" dirty="0" smtClean="0"/>
              <a:t>2</a:t>
            </a:r>
            <a:r>
              <a:rPr lang="en-US" sz="1900" dirty="0" smtClean="0"/>
              <a:t>) methods</a:t>
            </a:r>
          </a:p>
          <a:p>
            <a:pPr marL="457200" indent="-457200">
              <a:buNone/>
            </a:pPr>
            <a:r>
              <a:rPr lang="en-US" sz="1900" dirty="0" smtClean="0"/>
              <a:t>Step 3: Map to 3D for visualization using Multidimensional Scaling (</a:t>
            </a:r>
            <a:r>
              <a:rPr lang="en-US" sz="1900" dirty="0" smtClean="0">
                <a:solidFill>
                  <a:srgbClr val="C00000"/>
                </a:solidFill>
              </a:rPr>
              <a:t>MDS</a:t>
            </a:r>
            <a:r>
              <a:rPr lang="en-US" sz="1900" dirty="0" smtClean="0"/>
              <a:t>) – also O(N</a:t>
            </a:r>
            <a:r>
              <a:rPr lang="en-US" sz="1900" baseline="30000" dirty="0" smtClean="0"/>
              <a:t>2</a:t>
            </a:r>
            <a:r>
              <a:rPr lang="en-US" sz="1900" dirty="0" smtClean="0"/>
              <a:t>)</a:t>
            </a:r>
          </a:p>
          <a:p>
            <a:pPr>
              <a:buNone/>
            </a:pPr>
            <a:endParaRPr lang="en-US" sz="2000" dirty="0" smtClean="0"/>
          </a:p>
          <a:p>
            <a:pPr>
              <a:buNone/>
            </a:pPr>
            <a:r>
              <a:rPr lang="en-US" sz="2000" dirty="0" smtClean="0"/>
              <a:t>Results: </a:t>
            </a:r>
          </a:p>
          <a:p>
            <a:pPr marL="228600" indent="-228600">
              <a:buNone/>
            </a:pPr>
            <a:r>
              <a:rPr lang="en-US" sz="2000" dirty="0" smtClean="0"/>
              <a:t>       N = 50,000 runs in </a:t>
            </a:r>
            <a:r>
              <a:rPr lang="en-US" sz="2000" dirty="0" smtClean="0">
                <a:solidFill>
                  <a:srgbClr val="C00000"/>
                </a:solidFill>
              </a:rPr>
              <a:t>10</a:t>
            </a:r>
            <a:r>
              <a:rPr lang="en-US" sz="2000" dirty="0" smtClean="0"/>
              <a:t> hours (the complete pipeline above) on </a:t>
            </a:r>
            <a:r>
              <a:rPr lang="en-US" sz="2000" dirty="0" smtClean="0">
                <a:solidFill>
                  <a:srgbClr val="C00000"/>
                </a:solidFill>
              </a:rPr>
              <a:t>768</a:t>
            </a:r>
            <a:r>
              <a:rPr lang="en-US" sz="2000" dirty="0" smtClean="0"/>
              <a:t> cores</a:t>
            </a:r>
          </a:p>
          <a:p>
            <a:pPr marL="228600" indent="-228600">
              <a:buNone/>
            </a:pPr>
            <a:endParaRPr lang="en-US" sz="2000" dirty="0" smtClean="0"/>
          </a:p>
          <a:p>
            <a:pPr marL="228600" indent="-228600">
              <a:buNone/>
            </a:pPr>
            <a:r>
              <a:rPr lang="en-US" sz="2000" dirty="0" smtClean="0"/>
              <a:t>Discussions:</a:t>
            </a:r>
          </a:p>
          <a:p>
            <a:r>
              <a:rPr lang="en-US" sz="2000" dirty="0" smtClean="0"/>
              <a:t>Need to address millions of sequences …..</a:t>
            </a:r>
          </a:p>
          <a:p>
            <a:r>
              <a:rPr lang="en-US" sz="2000" dirty="0" smtClean="0"/>
              <a:t>Currently using a mix of MapReduce and MPI</a:t>
            </a:r>
          </a:p>
          <a:p>
            <a:r>
              <a:rPr lang="en-US" sz="2000" dirty="0" smtClean="0">
                <a:solidFill>
                  <a:srgbClr val="C00000"/>
                </a:solidFill>
              </a:rPr>
              <a:t>Twister will do all steps as MDS, Clustering just need MPI Broadcast/Reduce</a:t>
            </a:r>
            <a:endParaRPr lang="en-US" sz="2000" dirty="0">
              <a:solidFill>
                <a:srgbClr val="C0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162800" cy="762000"/>
          </a:xfrm>
        </p:spPr>
        <p:txBody>
          <a:bodyPr>
            <a:normAutofit fontScale="90000"/>
          </a:bodyPr>
          <a:lstStyle/>
          <a:p>
            <a:r>
              <a:rPr lang="en-US" sz="4000" dirty="0" smtClean="0"/>
              <a:t>Biology MDS and Clustering Results</a:t>
            </a:r>
            <a:endParaRPr lang="en-US" sz="4000" dirty="0"/>
          </a:p>
        </p:txBody>
      </p:sp>
      <p:pic>
        <p:nvPicPr>
          <p:cNvPr id="4" name="Picture 2" descr="C:\gcf\multicore_msft09\ACTIVEMDSProg\ALU35339\AllAlu35339A.png">
            <a:hlinkClick r:id="rId3" action="ppaction://hlinkfile"/>
          </p:cNvPr>
          <p:cNvPicPr>
            <a:picLocks noChangeAspect="1" noChangeArrowheads="1"/>
          </p:cNvPicPr>
          <p:nvPr/>
        </p:nvPicPr>
        <p:blipFill>
          <a:blip r:embed="rId4" cstate="print"/>
          <a:srcRect/>
          <a:stretch>
            <a:fillRect/>
          </a:stretch>
        </p:blipFill>
        <p:spPr bwMode="auto">
          <a:xfrm>
            <a:off x="228600" y="753440"/>
            <a:ext cx="4391025" cy="3945561"/>
          </a:xfrm>
          <a:prstGeom prst="rect">
            <a:avLst/>
          </a:prstGeom>
        </p:spPr>
        <p:style>
          <a:lnRef idx="0">
            <a:schemeClr val="accent1"/>
          </a:lnRef>
          <a:fillRef idx="3">
            <a:schemeClr val="accent1"/>
          </a:fillRef>
          <a:effectRef idx="3">
            <a:schemeClr val="accent1"/>
          </a:effectRef>
          <a:fontRef idx="minor">
            <a:schemeClr val="lt1"/>
          </a:fontRef>
        </p:style>
      </p:pic>
      <p:pic>
        <p:nvPicPr>
          <p:cNvPr id="5" name="Picture 4" descr="MG30000-17clustersC.png">
            <a:hlinkClick r:id="rId5" action="ppaction://hlinkfile"/>
          </p:cNvPr>
          <p:cNvPicPr>
            <a:picLocks noChangeAspect="1"/>
          </p:cNvPicPr>
          <p:nvPr/>
        </p:nvPicPr>
        <p:blipFill>
          <a:blip r:embed="rId6" cstate="print"/>
          <a:stretch>
            <a:fillRect/>
          </a:stretch>
        </p:blipFill>
        <p:spPr>
          <a:xfrm>
            <a:off x="4804587" y="762000"/>
            <a:ext cx="4101288" cy="3937000"/>
          </a:xfrm>
          <a:prstGeom prst="rect">
            <a:avLst/>
          </a:prstGeom>
        </p:spPr>
        <p:style>
          <a:lnRef idx="0">
            <a:schemeClr val="accent1"/>
          </a:lnRef>
          <a:fillRef idx="3">
            <a:schemeClr val="accent1"/>
          </a:fillRef>
          <a:effectRef idx="3">
            <a:schemeClr val="accent1"/>
          </a:effectRef>
          <a:fontRef idx="minor">
            <a:schemeClr val="lt1"/>
          </a:fontRef>
        </p:style>
      </p:pic>
      <p:sp>
        <p:nvSpPr>
          <p:cNvPr id="8" name="TextBox 7"/>
          <p:cNvSpPr txBox="1"/>
          <p:nvPr/>
        </p:nvSpPr>
        <p:spPr>
          <a:xfrm>
            <a:off x="228600" y="4724400"/>
            <a:ext cx="4419600" cy="1600438"/>
          </a:xfrm>
          <a:prstGeom prst="rect">
            <a:avLst/>
          </a:prstGeom>
          <a:noFill/>
        </p:spPr>
        <p:txBody>
          <a:bodyPr wrap="square" rtlCol="0">
            <a:spAutoFit/>
          </a:bodyPr>
          <a:lstStyle/>
          <a:p>
            <a:pPr algn="ctr"/>
            <a:r>
              <a:rPr lang="en-US" sz="1400" b="1" dirty="0" err="1" smtClean="0"/>
              <a:t>Alu</a:t>
            </a:r>
            <a:r>
              <a:rPr lang="en-US" sz="1400" b="1" dirty="0" smtClean="0"/>
              <a:t> Families</a:t>
            </a:r>
          </a:p>
          <a:p>
            <a:pPr algn="ctr"/>
            <a:endParaRPr lang="en-US" sz="1400" dirty="0" smtClean="0"/>
          </a:p>
          <a:p>
            <a:r>
              <a:rPr lang="en-US" sz="1400" dirty="0" smtClean="0"/>
              <a:t>This visualizes results of </a:t>
            </a:r>
            <a:r>
              <a:rPr lang="en-US" sz="1400" dirty="0" err="1" smtClean="0"/>
              <a:t>Alu</a:t>
            </a:r>
            <a:r>
              <a:rPr lang="en-US" sz="1400" dirty="0" smtClean="0"/>
              <a:t> repeats from Chimpanzee and Human Genomes. Young families (green, yellow) are seen as tight clusters. This is projection of MDS dimension reduction to 3D of 35399 repeats – each with about  400 base pairs</a:t>
            </a:r>
            <a:endParaRPr lang="en-US" sz="1400" dirty="0"/>
          </a:p>
        </p:txBody>
      </p:sp>
      <p:sp>
        <p:nvSpPr>
          <p:cNvPr id="9" name="TextBox 8"/>
          <p:cNvSpPr txBox="1"/>
          <p:nvPr/>
        </p:nvSpPr>
        <p:spPr>
          <a:xfrm>
            <a:off x="4800600" y="4724400"/>
            <a:ext cx="4191000" cy="1384995"/>
          </a:xfrm>
          <a:prstGeom prst="rect">
            <a:avLst/>
          </a:prstGeom>
          <a:noFill/>
        </p:spPr>
        <p:txBody>
          <a:bodyPr wrap="square" rtlCol="0">
            <a:spAutoFit/>
          </a:bodyPr>
          <a:lstStyle/>
          <a:p>
            <a:pPr algn="ctr"/>
            <a:r>
              <a:rPr lang="en-US" sz="1400" b="1" dirty="0" err="1" smtClean="0"/>
              <a:t>Metagenomics</a:t>
            </a:r>
            <a:endParaRPr lang="en-US" sz="1400" b="1" dirty="0" smtClean="0"/>
          </a:p>
          <a:p>
            <a:pPr algn="ctr"/>
            <a:endParaRPr lang="en-US" sz="1400" dirty="0" smtClean="0"/>
          </a:p>
          <a:p>
            <a:r>
              <a:rPr lang="en-US" sz="1400" dirty="0" smtClean="0"/>
              <a:t>This visualizes results of dimension reduction to 3D of 30000 gene sequences from an environmental sample. The many different genes are classified by clustering algorithm and visualized by MDS dimension reduction</a:t>
            </a:r>
            <a:endParaRPr lang="en-US" sz="1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0"/>
            <a:ext cx="8229600" cy="1143000"/>
          </a:xfrm>
        </p:spPr>
        <p:txBody>
          <a:bodyPr>
            <a:normAutofit/>
          </a:bodyPr>
          <a:lstStyle/>
          <a:p>
            <a:r>
              <a:rPr lang="en-US" sz="4000" dirty="0" smtClean="0"/>
              <a:t>All-Pairs Using DryadLINQ</a:t>
            </a:r>
            <a:endParaRPr lang="en-US" sz="4000" dirty="0"/>
          </a:p>
        </p:txBody>
      </p:sp>
      <p:graphicFrame>
        <p:nvGraphicFramePr>
          <p:cNvPr id="23" name="Chart 22"/>
          <p:cNvGraphicFramePr/>
          <p:nvPr/>
        </p:nvGraphicFramePr>
        <p:xfrm>
          <a:off x="5791200" y="1828800"/>
          <a:ext cx="3048000" cy="2362200"/>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p:cNvSpPr txBox="1"/>
          <p:nvPr/>
        </p:nvSpPr>
        <p:spPr>
          <a:xfrm>
            <a:off x="609600" y="4035623"/>
            <a:ext cx="4343400" cy="307777"/>
          </a:xfrm>
          <a:prstGeom prst="rect">
            <a:avLst/>
          </a:prstGeom>
          <a:noFill/>
        </p:spPr>
        <p:txBody>
          <a:bodyPr wrap="square" rtlCol="0">
            <a:spAutoFit/>
          </a:bodyPr>
          <a:lstStyle/>
          <a:p>
            <a:r>
              <a:rPr lang="en-US" sz="1400" b="1" dirty="0" smtClean="0">
                <a:solidFill>
                  <a:srgbClr val="00B0F0"/>
                </a:solidFill>
              </a:rPr>
              <a:t>Calculate  Pairwise Distances (Smith Waterman Gotoh)</a:t>
            </a:r>
            <a:endParaRPr lang="en-US" sz="1400" b="1" dirty="0">
              <a:solidFill>
                <a:srgbClr val="00B0F0"/>
              </a:solidFill>
            </a:endParaRPr>
          </a:p>
        </p:txBody>
      </p:sp>
      <p:sp>
        <p:nvSpPr>
          <p:cNvPr id="25" name="Down Arrow Callout 24"/>
          <p:cNvSpPr/>
          <p:nvPr/>
        </p:nvSpPr>
        <p:spPr>
          <a:xfrm>
            <a:off x="7010400" y="1371600"/>
            <a:ext cx="1981200" cy="838200"/>
          </a:xfrm>
          <a:prstGeom prst="downArrow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dirty="0" smtClean="0"/>
              <a:t>125 million distances</a:t>
            </a:r>
          </a:p>
          <a:p>
            <a:pPr algn="ctr"/>
            <a:r>
              <a:rPr lang="en-US" sz="1600" dirty="0" smtClean="0"/>
              <a:t>4 hours &amp; 46 minutes</a:t>
            </a:r>
            <a:endParaRPr lang="en-US" sz="1600" dirty="0"/>
          </a:p>
        </p:txBody>
      </p:sp>
      <p:sp>
        <p:nvSpPr>
          <p:cNvPr id="27" name="Content Placeholder 28"/>
          <p:cNvSpPr>
            <a:spLocks noGrp="1"/>
          </p:cNvSpPr>
          <p:nvPr>
            <p:ph idx="1"/>
          </p:nvPr>
        </p:nvSpPr>
        <p:spPr>
          <a:xfrm>
            <a:off x="381000" y="4419600"/>
            <a:ext cx="7924800" cy="1447800"/>
          </a:xfrm>
        </p:spPr>
        <p:txBody>
          <a:bodyPr>
            <a:normAutofit/>
          </a:bodyPr>
          <a:lstStyle/>
          <a:p>
            <a:pPr marL="136525" indent="-158750">
              <a:lnSpc>
                <a:spcPct val="120000"/>
              </a:lnSpc>
              <a:spcBef>
                <a:spcPts val="0"/>
              </a:spcBef>
              <a:defRPr/>
            </a:pPr>
            <a:r>
              <a:rPr lang="en-US" sz="1600" dirty="0" smtClean="0"/>
              <a:t>Calculate pairwise distances for a collection of genes (used for clustering, MDS)</a:t>
            </a:r>
          </a:p>
          <a:p>
            <a:pPr marL="136525" indent="-158750">
              <a:lnSpc>
                <a:spcPct val="120000"/>
              </a:lnSpc>
              <a:spcBef>
                <a:spcPts val="0"/>
              </a:spcBef>
              <a:defRPr/>
            </a:pPr>
            <a:r>
              <a:rPr lang="en-US" sz="1600" dirty="0" smtClean="0"/>
              <a:t>Fine grained tasks in MPI</a:t>
            </a:r>
          </a:p>
          <a:p>
            <a:pPr marL="136525" indent="-158750">
              <a:lnSpc>
                <a:spcPct val="120000"/>
              </a:lnSpc>
              <a:spcBef>
                <a:spcPts val="0"/>
              </a:spcBef>
              <a:defRPr/>
            </a:pPr>
            <a:r>
              <a:rPr lang="en-US" sz="1600" dirty="0" smtClean="0"/>
              <a:t>Coarse grained tasks in DryadLINQ</a:t>
            </a:r>
          </a:p>
          <a:p>
            <a:pPr marL="136525" indent="-158750">
              <a:lnSpc>
                <a:spcPct val="120000"/>
              </a:lnSpc>
              <a:spcBef>
                <a:spcPts val="0"/>
              </a:spcBef>
              <a:defRPr/>
            </a:pPr>
            <a:r>
              <a:rPr lang="en-US" sz="1600" dirty="0" smtClean="0"/>
              <a:t>Performed on 768 cores (Tempest Cluster)</a:t>
            </a:r>
          </a:p>
          <a:p>
            <a:pPr marL="320040" lvl="1">
              <a:lnSpc>
                <a:spcPct val="150000"/>
              </a:lnSpc>
              <a:buClr>
                <a:srgbClr val="C00000"/>
              </a:buClr>
              <a:defRPr/>
            </a:pPr>
            <a:endParaRPr lang="en-US" sz="2000" b="1" dirty="0" smtClean="0"/>
          </a:p>
          <a:p>
            <a:pPr>
              <a:lnSpc>
                <a:spcPct val="150000"/>
              </a:lnSpc>
              <a:buClr>
                <a:srgbClr val="C00000"/>
              </a:buClr>
            </a:pPr>
            <a:endParaRPr lang="en-US" sz="2000" dirty="0"/>
          </a:p>
        </p:txBody>
      </p:sp>
      <p:sp>
        <p:nvSpPr>
          <p:cNvPr id="8" name="TextBox 7"/>
          <p:cNvSpPr txBox="1"/>
          <p:nvPr/>
        </p:nvSpPr>
        <p:spPr>
          <a:xfrm>
            <a:off x="381000" y="5943600"/>
            <a:ext cx="8534400" cy="646331"/>
          </a:xfrm>
          <a:prstGeom prst="rect">
            <a:avLst/>
          </a:prstGeom>
          <a:noFill/>
        </p:spPr>
        <p:txBody>
          <a:bodyPr wrap="square" rtlCol="0">
            <a:spAutoFit/>
          </a:bodyPr>
          <a:lstStyle/>
          <a:p>
            <a:r>
              <a:rPr lang="en-US" sz="1200" dirty="0" err="1" smtClean="0"/>
              <a:t>Moretti</a:t>
            </a:r>
            <a:r>
              <a:rPr lang="en-US" sz="1200" dirty="0" smtClean="0"/>
              <a:t>, C., Bui, H., Hollingsworth, K., Rich, B., Flynn, P., &amp; </a:t>
            </a:r>
            <a:r>
              <a:rPr lang="en-US" sz="1200" dirty="0" err="1" smtClean="0"/>
              <a:t>Thain</a:t>
            </a:r>
            <a:r>
              <a:rPr lang="en-US" sz="1200" dirty="0" smtClean="0"/>
              <a:t>, D. (2009). All-Pairs: An Abstraction for Data Intensive Computing on Campus Grids. </a:t>
            </a:r>
            <a:r>
              <a:rPr lang="en-US" sz="1200" i="1" dirty="0" smtClean="0"/>
              <a:t>IEEE Transactions on Parallel and Distributed Systems</a:t>
            </a:r>
            <a:r>
              <a:rPr lang="en-US" sz="1200" dirty="0" smtClean="0"/>
              <a:t> </a:t>
            </a:r>
            <a:r>
              <a:rPr lang="en-US" sz="1200" i="1" dirty="0" smtClean="0"/>
              <a:t>, 21</a:t>
            </a:r>
            <a:r>
              <a:rPr lang="en-US" sz="1200" dirty="0" smtClean="0"/>
              <a:t>, 21-36.</a:t>
            </a:r>
          </a:p>
          <a:p>
            <a:endParaRPr lang="en-US" sz="1200" dirty="0"/>
          </a:p>
        </p:txBody>
      </p:sp>
      <p:pic>
        <p:nvPicPr>
          <p:cNvPr id="1026" name="Picture 2" descr="D:\academic\phd\Publications\HandbookOfCloudComputing\dryad-swg.png"/>
          <p:cNvPicPr>
            <a:picLocks noChangeAspect="1" noChangeArrowheads="1"/>
          </p:cNvPicPr>
          <p:nvPr/>
        </p:nvPicPr>
        <p:blipFill>
          <a:blip r:embed="rId4" cstate="print"/>
          <a:srcRect/>
          <a:stretch>
            <a:fillRect/>
          </a:stretch>
        </p:blipFill>
        <p:spPr bwMode="auto">
          <a:xfrm>
            <a:off x="304801" y="1219200"/>
            <a:ext cx="5333999" cy="2819400"/>
          </a:xfrm>
          <a:prstGeom prst="rect">
            <a:avLst/>
          </a:prstGeom>
          <a:noFill/>
          <a:effectLst>
            <a:outerShdw blurRad="50800" dist="50800" dir="5400000" algn="ctr" rotWithShape="0">
              <a:schemeClr val="bg1">
                <a:lumMod val="50000"/>
              </a:schemeClr>
            </a:outerShdw>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6248400" cy="990600"/>
          </a:xfrm>
        </p:spPr>
        <p:txBody>
          <a:bodyPr>
            <a:normAutofit/>
          </a:bodyPr>
          <a:lstStyle/>
          <a:p>
            <a:r>
              <a:rPr lang="en-US" sz="3200" dirty="0" smtClean="0"/>
              <a:t>Hadoop/Dryad Comparison</a:t>
            </a:r>
            <a:br>
              <a:rPr lang="en-US" sz="3200" dirty="0" smtClean="0"/>
            </a:br>
            <a:r>
              <a:rPr lang="en-US" sz="2000" dirty="0" smtClean="0"/>
              <a:t>Inhomogeneous Data I</a:t>
            </a:r>
            <a:endParaRPr lang="en-US" sz="2000" dirty="0"/>
          </a:p>
        </p:txBody>
      </p:sp>
      <p:graphicFrame>
        <p:nvGraphicFramePr>
          <p:cNvPr id="6" name="Chart 5"/>
          <p:cNvGraphicFramePr/>
          <p:nvPr/>
        </p:nvGraphicFramePr>
        <p:xfrm>
          <a:off x="1066800" y="1219199"/>
          <a:ext cx="6705600" cy="4535269"/>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914400" y="5638801"/>
            <a:ext cx="7543800" cy="892552"/>
          </a:xfrm>
          <a:prstGeom prst="rect">
            <a:avLst/>
          </a:prstGeom>
        </p:spPr>
        <p:txBody>
          <a:bodyPr wrap="square">
            <a:spAutoFit/>
          </a:bodyPr>
          <a:lstStyle/>
          <a:p>
            <a:r>
              <a:rPr lang="en-US" b="1" dirty="0" smtClean="0"/>
              <a:t>Inhomogeneity of data does not have a significant effect when the sequence lengths are randomly distributed</a:t>
            </a:r>
          </a:p>
          <a:p>
            <a:r>
              <a:rPr lang="en-US" sz="1600" dirty="0" smtClean="0"/>
              <a:t>Dryad with Windows HPCS compared to </a:t>
            </a:r>
            <a:r>
              <a:rPr lang="en-US" sz="1600" dirty="0" err="1" smtClean="0"/>
              <a:t>Hadoop</a:t>
            </a:r>
            <a:r>
              <a:rPr lang="en-US" sz="1600" dirty="0" smtClean="0"/>
              <a:t> with Linux RHEL on </a:t>
            </a:r>
            <a:r>
              <a:rPr lang="en-US" sz="1600" dirty="0" err="1" smtClean="0"/>
              <a:t>Idataplex</a:t>
            </a:r>
            <a:r>
              <a:rPr lang="en-US" sz="1600" dirty="0" smtClean="0"/>
              <a:t> (32 nodes)</a:t>
            </a:r>
            <a:endParaRPr lang="en-US" sz="20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5486400" cy="655638"/>
          </a:xfrm>
        </p:spPr>
        <p:txBody>
          <a:bodyPr>
            <a:normAutofit fontScale="90000"/>
          </a:bodyPr>
          <a:lstStyle/>
          <a:p>
            <a:r>
              <a:rPr lang="en-US" dirty="0" smtClean="0"/>
              <a:t>Important Trends</a:t>
            </a:r>
            <a:endParaRPr lang="en-US" dirty="0"/>
          </a:p>
        </p:txBody>
      </p:sp>
      <p:grpSp>
        <p:nvGrpSpPr>
          <p:cNvPr id="16" name="Group 15"/>
          <p:cNvGrpSpPr/>
          <p:nvPr/>
        </p:nvGrpSpPr>
        <p:grpSpPr>
          <a:xfrm>
            <a:off x="304800" y="1397000"/>
            <a:ext cx="8458200" cy="5079999"/>
            <a:chOff x="304800" y="1397000"/>
            <a:chExt cx="8458200" cy="5079999"/>
          </a:xfrm>
        </p:grpSpPr>
        <p:sp>
          <p:nvSpPr>
            <p:cNvPr id="6" name="Freeform 5"/>
            <p:cNvSpPr/>
            <p:nvPr/>
          </p:nvSpPr>
          <p:spPr>
            <a:xfrm>
              <a:off x="5357844" y="4799582"/>
              <a:ext cx="3405156" cy="1677417"/>
            </a:xfrm>
            <a:custGeom>
              <a:avLst/>
              <a:gdLst>
                <a:gd name="connsiteX0" fmla="*/ 0 w 2871752"/>
                <a:gd name="connsiteY0" fmla="*/ 160122 h 1601216"/>
                <a:gd name="connsiteX1" fmla="*/ 46899 w 2871752"/>
                <a:gd name="connsiteY1" fmla="*/ 46899 h 1601216"/>
                <a:gd name="connsiteX2" fmla="*/ 160122 w 2871752"/>
                <a:gd name="connsiteY2" fmla="*/ 1 h 1601216"/>
                <a:gd name="connsiteX3" fmla="*/ 2711630 w 2871752"/>
                <a:gd name="connsiteY3" fmla="*/ 0 h 1601216"/>
                <a:gd name="connsiteX4" fmla="*/ 2824853 w 2871752"/>
                <a:gd name="connsiteY4" fmla="*/ 46899 h 1601216"/>
                <a:gd name="connsiteX5" fmla="*/ 2871751 w 2871752"/>
                <a:gd name="connsiteY5" fmla="*/ 160122 h 1601216"/>
                <a:gd name="connsiteX6" fmla="*/ 2871752 w 2871752"/>
                <a:gd name="connsiteY6" fmla="*/ 1441094 h 1601216"/>
                <a:gd name="connsiteX7" fmla="*/ 2824853 w 2871752"/>
                <a:gd name="connsiteY7" fmla="*/ 1554317 h 1601216"/>
                <a:gd name="connsiteX8" fmla="*/ 2711630 w 2871752"/>
                <a:gd name="connsiteY8" fmla="*/ 1601216 h 1601216"/>
                <a:gd name="connsiteX9" fmla="*/ 160122 w 2871752"/>
                <a:gd name="connsiteY9" fmla="*/ 1601216 h 1601216"/>
                <a:gd name="connsiteX10" fmla="*/ 46899 w 2871752"/>
                <a:gd name="connsiteY10" fmla="*/ 1554317 h 1601216"/>
                <a:gd name="connsiteX11" fmla="*/ 0 w 2871752"/>
                <a:gd name="connsiteY11" fmla="*/ 1441094 h 1601216"/>
                <a:gd name="connsiteX12" fmla="*/ 0 w 2871752"/>
                <a:gd name="connsiteY12" fmla="*/ 160122 h 160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71752" h="1601216">
                  <a:moveTo>
                    <a:pt x="0" y="160122"/>
                  </a:moveTo>
                  <a:cubicBezTo>
                    <a:pt x="0" y="117655"/>
                    <a:pt x="16870" y="76927"/>
                    <a:pt x="46899" y="46899"/>
                  </a:cubicBezTo>
                  <a:cubicBezTo>
                    <a:pt x="76928" y="16870"/>
                    <a:pt x="117655" y="0"/>
                    <a:pt x="160122" y="1"/>
                  </a:cubicBezTo>
                  <a:lnTo>
                    <a:pt x="2711630" y="0"/>
                  </a:lnTo>
                  <a:cubicBezTo>
                    <a:pt x="2754097" y="0"/>
                    <a:pt x="2794825" y="16870"/>
                    <a:pt x="2824853" y="46899"/>
                  </a:cubicBezTo>
                  <a:cubicBezTo>
                    <a:pt x="2854882" y="76928"/>
                    <a:pt x="2871752" y="117655"/>
                    <a:pt x="2871751" y="160122"/>
                  </a:cubicBezTo>
                  <a:cubicBezTo>
                    <a:pt x="2871751" y="587113"/>
                    <a:pt x="2871752" y="1014103"/>
                    <a:pt x="2871752" y="1441094"/>
                  </a:cubicBezTo>
                  <a:cubicBezTo>
                    <a:pt x="2871752" y="1483561"/>
                    <a:pt x="2854882" y="1524289"/>
                    <a:pt x="2824853" y="1554317"/>
                  </a:cubicBezTo>
                  <a:cubicBezTo>
                    <a:pt x="2794824" y="1584346"/>
                    <a:pt x="2754097" y="1601216"/>
                    <a:pt x="2711630" y="1601216"/>
                  </a:cubicBezTo>
                  <a:lnTo>
                    <a:pt x="160122" y="1601216"/>
                  </a:lnTo>
                  <a:cubicBezTo>
                    <a:pt x="117655" y="1601216"/>
                    <a:pt x="76927" y="1584346"/>
                    <a:pt x="46899" y="1554317"/>
                  </a:cubicBezTo>
                  <a:cubicBezTo>
                    <a:pt x="16870" y="1524288"/>
                    <a:pt x="0" y="1483561"/>
                    <a:pt x="0" y="1441094"/>
                  </a:cubicBezTo>
                  <a:lnTo>
                    <a:pt x="0" y="160122"/>
                  </a:lnTo>
                  <a:close/>
                </a:path>
              </a:pathLst>
            </a:custGeom>
            <a:scene3d>
              <a:camera prst="orthographicFront"/>
              <a:lightRig rig="flat" dir="t"/>
            </a:scene3d>
            <a:sp3d z="-190500" extrusionH="12700" prstMaterial="plastic">
              <a:bevelT w="50800" h="50800"/>
            </a:sp3d>
          </p:spPr>
          <p:style>
            <a:lnRef idx="1">
              <a:schemeClr val="accent4">
                <a:hueOff val="-2976513"/>
                <a:satOff val="17933"/>
                <a:lumOff val="1437"/>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57659" tIns="496438" rIns="96135" bIns="96134" numCol="1" spcCol="1270" anchor="t" anchorCtr="0">
              <a:noAutofit/>
            </a:bodyPr>
            <a:lstStyle/>
            <a:p>
              <a:pPr marL="114300" lvl="1" indent="-114300" algn="l" defTabSz="533400">
                <a:lnSpc>
                  <a:spcPct val="90000"/>
                </a:lnSpc>
                <a:spcBef>
                  <a:spcPct val="0"/>
                </a:spcBef>
                <a:spcAft>
                  <a:spcPct val="15000"/>
                </a:spcAft>
                <a:buChar char="••"/>
              </a:pPr>
              <a:endParaRPr lang="en-US" sz="1200" kern="1200" dirty="0"/>
            </a:p>
          </p:txBody>
        </p:sp>
        <p:sp>
          <p:nvSpPr>
            <p:cNvPr id="7" name="Freeform 6"/>
            <p:cNvSpPr/>
            <p:nvPr/>
          </p:nvSpPr>
          <p:spPr>
            <a:xfrm>
              <a:off x="381000" y="4799582"/>
              <a:ext cx="3681991" cy="1677417"/>
            </a:xfrm>
            <a:custGeom>
              <a:avLst/>
              <a:gdLst>
                <a:gd name="connsiteX0" fmla="*/ 0 w 3204788"/>
                <a:gd name="connsiteY0" fmla="*/ 160122 h 1601216"/>
                <a:gd name="connsiteX1" fmla="*/ 46899 w 3204788"/>
                <a:gd name="connsiteY1" fmla="*/ 46899 h 1601216"/>
                <a:gd name="connsiteX2" fmla="*/ 160122 w 3204788"/>
                <a:gd name="connsiteY2" fmla="*/ 1 h 1601216"/>
                <a:gd name="connsiteX3" fmla="*/ 3044666 w 3204788"/>
                <a:gd name="connsiteY3" fmla="*/ 0 h 1601216"/>
                <a:gd name="connsiteX4" fmla="*/ 3157889 w 3204788"/>
                <a:gd name="connsiteY4" fmla="*/ 46899 h 1601216"/>
                <a:gd name="connsiteX5" fmla="*/ 3204787 w 3204788"/>
                <a:gd name="connsiteY5" fmla="*/ 160122 h 1601216"/>
                <a:gd name="connsiteX6" fmla="*/ 3204788 w 3204788"/>
                <a:gd name="connsiteY6" fmla="*/ 1441094 h 1601216"/>
                <a:gd name="connsiteX7" fmla="*/ 3157889 w 3204788"/>
                <a:gd name="connsiteY7" fmla="*/ 1554317 h 1601216"/>
                <a:gd name="connsiteX8" fmla="*/ 3044666 w 3204788"/>
                <a:gd name="connsiteY8" fmla="*/ 1601216 h 1601216"/>
                <a:gd name="connsiteX9" fmla="*/ 160122 w 3204788"/>
                <a:gd name="connsiteY9" fmla="*/ 1601216 h 1601216"/>
                <a:gd name="connsiteX10" fmla="*/ 46899 w 3204788"/>
                <a:gd name="connsiteY10" fmla="*/ 1554317 h 1601216"/>
                <a:gd name="connsiteX11" fmla="*/ 0 w 3204788"/>
                <a:gd name="connsiteY11" fmla="*/ 1441094 h 1601216"/>
                <a:gd name="connsiteX12" fmla="*/ 0 w 3204788"/>
                <a:gd name="connsiteY12" fmla="*/ 160122 h 160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4788" h="1601216">
                  <a:moveTo>
                    <a:pt x="0" y="160122"/>
                  </a:moveTo>
                  <a:cubicBezTo>
                    <a:pt x="0" y="117655"/>
                    <a:pt x="16870" y="76927"/>
                    <a:pt x="46899" y="46899"/>
                  </a:cubicBezTo>
                  <a:cubicBezTo>
                    <a:pt x="76928" y="16870"/>
                    <a:pt x="117655" y="0"/>
                    <a:pt x="160122" y="1"/>
                  </a:cubicBezTo>
                  <a:lnTo>
                    <a:pt x="3044666" y="0"/>
                  </a:lnTo>
                  <a:cubicBezTo>
                    <a:pt x="3087133" y="0"/>
                    <a:pt x="3127861" y="16870"/>
                    <a:pt x="3157889" y="46899"/>
                  </a:cubicBezTo>
                  <a:cubicBezTo>
                    <a:pt x="3187918" y="76928"/>
                    <a:pt x="3204788" y="117655"/>
                    <a:pt x="3204787" y="160122"/>
                  </a:cubicBezTo>
                  <a:cubicBezTo>
                    <a:pt x="3204787" y="587113"/>
                    <a:pt x="3204788" y="1014103"/>
                    <a:pt x="3204788" y="1441094"/>
                  </a:cubicBezTo>
                  <a:cubicBezTo>
                    <a:pt x="3204788" y="1483561"/>
                    <a:pt x="3187918" y="1524289"/>
                    <a:pt x="3157889" y="1554317"/>
                  </a:cubicBezTo>
                  <a:cubicBezTo>
                    <a:pt x="3127860" y="1584346"/>
                    <a:pt x="3087133" y="1601216"/>
                    <a:pt x="3044666" y="1601216"/>
                  </a:cubicBezTo>
                  <a:lnTo>
                    <a:pt x="160122" y="1601216"/>
                  </a:lnTo>
                  <a:cubicBezTo>
                    <a:pt x="117655" y="1601216"/>
                    <a:pt x="76927" y="1584346"/>
                    <a:pt x="46899" y="1554317"/>
                  </a:cubicBezTo>
                  <a:cubicBezTo>
                    <a:pt x="16870" y="1524288"/>
                    <a:pt x="0" y="1483561"/>
                    <a:pt x="0" y="1441094"/>
                  </a:cubicBezTo>
                  <a:lnTo>
                    <a:pt x="0" y="160122"/>
                  </a:lnTo>
                  <a:close/>
                </a:path>
              </a:pathLst>
            </a:custGeom>
            <a:scene3d>
              <a:camera prst="orthographicFront"/>
              <a:lightRig rig="flat" dir="t"/>
            </a:scene3d>
            <a:sp3d z="-190500" extrusionH="12700" prstMaterial="plastic">
              <a:bevelT w="50800" h="50800"/>
            </a:sp3d>
          </p:spPr>
          <p:style>
            <a:lnRef idx="1">
              <a:schemeClr val="accent4">
                <a:hueOff val="-4464770"/>
                <a:satOff val="26899"/>
                <a:lumOff val="2156"/>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2324" tIns="492628" rIns="1053760" bIns="92324" numCol="1" spcCol="1270" anchor="t" anchorCtr="0">
              <a:noAutofit/>
            </a:bodyPr>
            <a:lstStyle/>
            <a:p>
              <a:pPr marL="114300" lvl="1" indent="-114300" defTabSz="533400">
                <a:lnSpc>
                  <a:spcPct val="90000"/>
                </a:lnSpc>
                <a:spcBef>
                  <a:spcPct val="0"/>
                </a:spcBef>
                <a:spcAft>
                  <a:spcPct val="15000"/>
                </a:spcAft>
                <a:buChar char="••"/>
              </a:pPr>
              <a:r>
                <a:rPr lang="en-US" sz="1600" dirty="0" smtClean="0"/>
                <a:t>Implies parallel computing important again</a:t>
              </a:r>
            </a:p>
            <a:p>
              <a:pPr marL="228600" lvl="2" indent="-114300" defTabSz="533400">
                <a:lnSpc>
                  <a:spcPct val="90000"/>
                </a:lnSpc>
                <a:spcBef>
                  <a:spcPct val="0"/>
                </a:spcBef>
                <a:spcAft>
                  <a:spcPct val="15000"/>
                </a:spcAft>
                <a:buChar char="••"/>
              </a:pPr>
              <a:r>
                <a:rPr lang="en-US" sz="1600" dirty="0" smtClean="0"/>
                <a:t>Performance from extra cores – not extra clock speed</a:t>
              </a:r>
            </a:p>
          </p:txBody>
        </p:sp>
        <p:sp>
          <p:nvSpPr>
            <p:cNvPr id="8" name="Freeform 7"/>
            <p:cNvSpPr/>
            <p:nvPr/>
          </p:nvSpPr>
          <p:spPr>
            <a:xfrm>
              <a:off x="5049194" y="1397000"/>
              <a:ext cx="3332806" cy="1651000"/>
            </a:xfrm>
            <a:custGeom>
              <a:avLst/>
              <a:gdLst>
                <a:gd name="connsiteX0" fmla="*/ 0 w 3127072"/>
                <a:gd name="connsiteY0" fmla="*/ 160122 h 1601216"/>
                <a:gd name="connsiteX1" fmla="*/ 46899 w 3127072"/>
                <a:gd name="connsiteY1" fmla="*/ 46899 h 1601216"/>
                <a:gd name="connsiteX2" fmla="*/ 160122 w 3127072"/>
                <a:gd name="connsiteY2" fmla="*/ 1 h 1601216"/>
                <a:gd name="connsiteX3" fmla="*/ 2966950 w 3127072"/>
                <a:gd name="connsiteY3" fmla="*/ 0 h 1601216"/>
                <a:gd name="connsiteX4" fmla="*/ 3080173 w 3127072"/>
                <a:gd name="connsiteY4" fmla="*/ 46899 h 1601216"/>
                <a:gd name="connsiteX5" fmla="*/ 3127071 w 3127072"/>
                <a:gd name="connsiteY5" fmla="*/ 160122 h 1601216"/>
                <a:gd name="connsiteX6" fmla="*/ 3127072 w 3127072"/>
                <a:gd name="connsiteY6" fmla="*/ 1441094 h 1601216"/>
                <a:gd name="connsiteX7" fmla="*/ 3080173 w 3127072"/>
                <a:gd name="connsiteY7" fmla="*/ 1554317 h 1601216"/>
                <a:gd name="connsiteX8" fmla="*/ 2966950 w 3127072"/>
                <a:gd name="connsiteY8" fmla="*/ 1601216 h 1601216"/>
                <a:gd name="connsiteX9" fmla="*/ 160122 w 3127072"/>
                <a:gd name="connsiteY9" fmla="*/ 1601216 h 1601216"/>
                <a:gd name="connsiteX10" fmla="*/ 46899 w 3127072"/>
                <a:gd name="connsiteY10" fmla="*/ 1554317 h 1601216"/>
                <a:gd name="connsiteX11" fmla="*/ 0 w 3127072"/>
                <a:gd name="connsiteY11" fmla="*/ 1441094 h 1601216"/>
                <a:gd name="connsiteX12" fmla="*/ 0 w 3127072"/>
                <a:gd name="connsiteY12" fmla="*/ 160122 h 160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27072" h="1601216">
                  <a:moveTo>
                    <a:pt x="0" y="160122"/>
                  </a:moveTo>
                  <a:cubicBezTo>
                    <a:pt x="0" y="117655"/>
                    <a:pt x="16870" y="76927"/>
                    <a:pt x="46899" y="46899"/>
                  </a:cubicBezTo>
                  <a:cubicBezTo>
                    <a:pt x="76928" y="16870"/>
                    <a:pt x="117655" y="0"/>
                    <a:pt x="160122" y="1"/>
                  </a:cubicBezTo>
                  <a:lnTo>
                    <a:pt x="2966950" y="0"/>
                  </a:lnTo>
                  <a:cubicBezTo>
                    <a:pt x="3009417" y="0"/>
                    <a:pt x="3050145" y="16870"/>
                    <a:pt x="3080173" y="46899"/>
                  </a:cubicBezTo>
                  <a:cubicBezTo>
                    <a:pt x="3110202" y="76928"/>
                    <a:pt x="3127072" y="117655"/>
                    <a:pt x="3127071" y="160122"/>
                  </a:cubicBezTo>
                  <a:cubicBezTo>
                    <a:pt x="3127071" y="587113"/>
                    <a:pt x="3127072" y="1014103"/>
                    <a:pt x="3127072" y="1441094"/>
                  </a:cubicBezTo>
                  <a:cubicBezTo>
                    <a:pt x="3127072" y="1483561"/>
                    <a:pt x="3110202" y="1524289"/>
                    <a:pt x="3080173" y="1554317"/>
                  </a:cubicBezTo>
                  <a:cubicBezTo>
                    <a:pt x="3050144" y="1584346"/>
                    <a:pt x="3009417" y="1601216"/>
                    <a:pt x="2966950" y="1601216"/>
                  </a:cubicBezTo>
                  <a:lnTo>
                    <a:pt x="160122" y="1601216"/>
                  </a:lnTo>
                  <a:cubicBezTo>
                    <a:pt x="117655" y="1601216"/>
                    <a:pt x="76927" y="1584346"/>
                    <a:pt x="46899" y="1554317"/>
                  </a:cubicBezTo>
                  <a:cubicBezTo>
                    <a:pt x="16870" y="1524288"/>
                    <a:pt x="0" y="1483561"/>
                    <a:pt x="0" y="1441094"/>
                  </a:cubicBezTo>
                  <a:lnTo>
                    <a:pt x="0" y="160122"/>
                  </a:lnTo>
                  <a:close/>
                </a:path>
              </a:pathLst>
            </a:custGeom>
            <a:scene3d>
              <a:camera prst="orthographicFront"/>
              <a:lightRig rig="flat" dir="t"/>
            </a:scene3d>
            <a:sp3d z="-190500" extrusionH="12700" prstMaterial="plastic">
              <a:bevelT w="50800" h="50800"/>
            </a:sp3d>
          </p:spPr>
          <p:style>
            <a:lnRef idx="1">
              <a:schemeClr val="accent4">
                <a:hueOff val="-1488257"/>
                <a:satOff val="8966"/>
                <a:lumOff val="719"/>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34256" tIns="96134" rIns="96133" bIns="496438" numCol="1" spcCol="1270" anchor="t" anchorCtr="0">
              <a:noAutofit/>
            </a:bodyPr>
            <a:lstStyle/>
            <a:p>
              <a:pPr marL="228600" lvl="2" indent="-114300" defTabSz="533400">
                <a:lnSpc>
                  <a:spcPct val="90000"/>
                </a:lnSpc>
                <a:spcBef>
                  <a:spcPct val="0"/>
                </a:spcBef>
                <a:spcAft>
                  <a:spcPct val="15000"/>
                </a:spcAft>
                <a:buFontTx/>
                <a:buChar char="••"/>
              </a:pPr>
              <a:r>
                <a:rPr lang="en-US" sz="1600" dirty="0" smtClean="0"/>
                <a:t>new commercially supported data center model building on compute grids</a:t>
              </a:r>
            </a:p>
            <a:p>
              <a:pPr marL="228600" lvl="2" indent="-114300" algn="l" defTabSz="533400">
                <a:lnSpc>
                  <a:spcPct val="90000"/>
                </a:lnSpc>
                <a:spcBef>
                  <a:spcPct val="0"/>
                </a:spcBef>
                <a:spcAft>
                  <a:spcPct val="15000"/>
                </a:spcAft>
                <a:buChar char="••"/>
              </a:pPr>
              <a:endParaRPr lang="en-US" sz="1200" kern="1200" dirty="0" smtClean="0"/>
            </a:p>
          </p:txBody>
        </p:sp>
        <p:sp>
          <p:nvSpPr>
            <p:cNvPr id="9" name="Freeform 8"/>
            <p:cNvSpPr/>
            <p:nvPr/>
          </p:nvSpPr>
          <p:spPr>
            <a:xfrm>
              <a:off x="304800" y="1397000"/>
              <a:ext cx="3718196" cy="1651000"/>
            </a:xfrm>
            <a:custGeom>
              <a:avLst/>
              <a:gdLst>
                <a:gd name="connsiteX0" fmla="*/ 0 w 3124798"/>
                <a:gd name="connsiteY0" fmla="*/ 160122 h 1601216"/>
                <a:gd name="connsiteX1" fmla="*/ 46899 w 3124798"/>
                <a:gd name="connsiteY1" fmla="*/ 46899 h 1601216"/>
                <a:gd name="connsiteX2" fmla="*/ 160122 w 3124798"/>
                <a:gd name="connsiteY2" fmla="*/ 1 h 1601216"/>
                <a:gd name="connsiteX3" fmla="*/ 2964676 w 3124798"/>
                <a:gd name="connsiteY3" fmla="*/ 0 h 1601216"/>
                <a:gd name="connsiteX4" fmla="*/ 3077899 w 3124798"/>
                <a:gd name="connsiteY4" fmla="*/ 46899 h 1601216"/>
                <a:gd name="connsiteX5" fmla="*/ 3124797 w 3124798"/>
                <a:gd name="connsiteY5" fmla="*/ 160122 h 1601216"/>
                <a:gd name="connsiteX6" fmla="*/ 3124798 w 3124798"/>
                <a:gd name="connsiteY6" fmla="*/ 1441094 h 1601216"/>
                <a:gd name="connsiteX7" fmla="*/ 3077899 w 3124798"/>
                <a:gd name="connsiteY7" fmla="*/ 1554317 h 1601216"/>
                <a:gd name="connsiteX8" fmla="*/ 2964676 w 3124798"/>
                <a:gd name="connsiteY8" fmla="*/ 1601216 h 1601216"/>
                <a:gd name="connsiteX9" fmla="*/ 160122 w 3124798"/>
                <a:gd name="connsiteY9" fmla="*/ 1601216 h 1601216"/>
                <a:gd name="connsiteX10" fmla="*/ 46899 w 3124798"/>
                <a:gd name="connsiteY10" fmla="*/ 1554317 h 1601216"/>
                <a:gd name="connsiteX11" fmla="*/ 0 w 3124798"/>
                <a:gd name="connsiteY11" fmla="*/ 1441094 h 1601216"/>
                <a:gd name="connsiteX12" fmla="*/ 0 w 3124798"/>
                <a:gd name="connsiteY12" fmla="*/ 160122 h 160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24798" h="1601216">
                  <a:moveTo>
                    <a:pt x="0" y="160122"/>
                  </a:moveTo>
                  <a:cubicBezTo>
                    <a:pt x="0" y="117655"/>
                    <a:pt x="16870" y="76927"/>
                    <a:pt x="46899" y="46899"/>
                  </a:cubicBezTo>
                  <a:cubicBezTo>
                    <a:pt x="76928" y="16870"/>
                    <a:pt x="117655" y="0"/>
                    <a:pt x="160122" y="1"/>
                  </a:cubicBezTo>
                  <a:lnTo>
                    <a:pt x="2964676" y="0"/>
                  </a:lnTo>
                  <a:cubicBezTo>
                    <a:pt x="3007143" y="0"/>
                    <a:pt x="3047871" y="16870"/>
                    <a:pt x="3077899" y="46899"/>
                  </a:cubicBezTo>
                  <a:cubicBezTo>
                    <a:pt x="3107928" y="76928"/>
                    <a:pt x="3124798" y="117655"/>
                    <a:pt x="3124797" y="160122"/>
                  </a:cubicBezTo>
                  <a:cubicBezTo>
                    <a:pt x="3124797" y="587113"/>
                    <a:pt x="3124798" y="1014103"/>
                    <a:pt x="3124798" y="1441094"/>
                  </a:cubicBezTo>
                  <a:cubicBezTo>
                    <a:pt x="3124798" y="1483561"/>
                    <a:pt x="3107928" y="1524289"/>
                    <a:pt x="3077899" y="1554317"/>
                  </a:cubicBezTo>
                  <a:cubicBezTo>
                    <a:pt x="3047870" y="1584346"/>
                    <a:pt x="3007143" y="1601216"/>
                    <a:pt x="2964676" y="1601216"/>
                  </a:cubicBezTo>
                  <a:lnTo>
                    <a:pt x="160122" y="1601216"/>
                  </a:lnTo>
                  <a:cubicBezTo>
                    <a:pt x="117655" y="1601216"/>
                    <a:pt x="76927" y="1584346"/>
                    <a:pt x="46899" y="1554317"/>
                  </a:cubicBezTo>
                  <a:cubicBezTo>
                    <a:pt x="16870" y="1524288"/>
                    <a:pt x="0" y="1483561"/>
                    <a:pt x="0" y="1441094"/>
                  </a:cubicBezTo>
                  <a:lnTo>
                    <a:pt x="0" y="160122"/>
                  </a:lnTo>
                  <a:close/>
                </a:path>
              </a:pathLst>
            </a:custGeom>
            <a:scene3d>
              <a:camera prst="orthographicFront"/>
              <a:lightRig rig="flat" dir="t"/>
            </a:scene3d>
            <a:sp3d z="-190500" extrusionH="12700" prstMaterial="plastic">
              <a:bevelT w="50800" h="50800"/>
            </a:sp3d>
          </p:spPr>
          <p:style>
            <a:lnRef idx="1">
              <a:schemeClr val="accent4">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0894" tIns="80894" rIns="1018333" bIns="481198" numCol="1" spcCol="1270" anchor="t" anchorCtr="0">
              <a:noAutofit/>
            </a:bodyPr>
            <a:lstStyle/>
            <a:p>
              <a:pPr marL="114300" lvl="1" indent="-114300" algn="l" defTabSz="533400">
                <a:lnSpc>
                  <a:spcPct val="90000"/>
                </a:lnSpc>
                <a:spcBef>
                  <a:spcPct val="0"/>
                </a:spcBef>
                <a:spcAft>
                  <a:spcPct val="15000"/>
                </a:spcAft>
                <a:buChar char="••"/>
              </a:pPr>
              <a:r>
                <a:rPr lang="en-US" sz="1600" kern="1200" dirty="0" smtClean="0"/>
                <a:t>In all fields of science and throughout life (e.g. web!) </a:t>
              </a:r>
              <a:endParaRPr lang="en-US" sz="1600" kern="1200" dirty="0"/>
            </a:p>
            <a:p>
              <a:pPr marL="114300" lvl="1" indent="-114300" algn="l" defTabSz="533400">
                <a:lnSpc>
                  <a:spcPct val="90000"/>
                </a:lnSpc>
                <a:spcBef>
                  <a:spcPct val="0"/>
                </a:spcBef>
                <a:spcAft>
                  <a:spcPct val="15000"/>
                </a:spcAft>
                <a:buChar char="••"/>
              </a:pPr>
              <a:r>
                <a:rPr lang="en-US" sz="1600" kern="1200" dirty="0" smtClean="0"/>
                <a:t>Impacts preservation, access/use, programming model</a:t>
              </a:r>
              <a:endParaRPr lang="en-US" sz="1600" kern="1200" dirty="0"/>
            </a:p>
            <a:p>
              <a:pPr marL="57150" lvl="1" indent="-57150" algn="l" defTabSz="444500">
                <a:lnSpc>
                  <a:spcPct val="90000"/>
                </a:lnSpc>
                <a:spcBef>
                  <a:spcPct val="0"/>
                </a:spcBef>
                <a:spcAft>
                  <a:spcPct val="15000"/>
                </a:spcAft>
                <a:buChar char="••"/>
              </a:pPr>
              <a:endParaRPr lang="en-US" sz="1000" kern="1200" dirty="0"/>
            </a:p>
          </p:txBody>
        </p:sp>
      </p:grpSp>
      <p:sp>
        <p:nvSpPr>
          <p:cNvPr id="10" name="Freeform 9"/>
          <p:cNvSpPr/>
          <p:nvPr/>
        </p:nvSpPr>
        <p:spPr>
          <a:xfrm>
            <a:off x="2241016" y="1682216"/>
            <a:ext cx="2166645" cy="2166645"/>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0" y="2166645"/>
                </a:moveTo>
                <a:cubicBezTo>
                  <a:pt x="1" y="1592015"/>
                  <a:pt x="228272" y="1040920"/>
                  <a:pt x="634598" y="634596"/>
                </a:cubicBezTo>
                <a:cubicBezTo>
                  <a:pt x="1040924" y="228272"/>
                  <a:pt x="1592019" y="2"/>
                  <a:pt x="2166649" y="3"/>
                </a:cubicBezTo>
                <a:cubicBezTo>
                  <a:pt x="2166648" y="722217"/>
                  <a:pt x="2166646" y="1444431"/>
                  <a:pt x="2166645" y="2166645"/>
                </a:cubicBezTo>
                <a:lnTo>
                  <a:pt x="0" y="216664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762613" tIns="762610"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Data Deluge</a:t>
            </a:r>
            <a:endParaRPr lang="en-US" sz="1800" b="1" kern="1200" dirty="0"/>
          </a:p>
        </p:txBody>
      </p:sp>
      <p:sp>
        <p:nvSpPr>
          <p:cNvPr id="11" name="Freeform 10"/>
          <p:cNvSpPr/>
          <p:nvPr/>
        </p:nvSpPr>
        <p:spPr>
          <a:xfrm>
            <a:off x="4507737" y="1682216"/>
            <a:ext cx="2166645" cy="2166645"/>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0" y="0"/>
                </a:moveTo>
                <a:cubicBezTo>
                  <a:pt x="574630" y="1"/>
                  <a:pt x="1125725" y="228272"/>
                  <a:pt x="1532049" y="634598"/>
                </a:cubicBezTo>
                <a:cubicBezTo>
                  <a:pt x="1938373" y="1040924"/>
                  <a:pt x="2166643" y="1592019"/>
                  <a:pt x="2166642" y="2166649"/>
                </a:cubicBezTo>
                <a:cubicBezTo>
                  <a:pt x="1444428" y="2166648"/>
                  <a:pt x="722214" y="2166646"/>
                  <a:pt x="0" y="2166645"/>
                </a:cubicBez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1488257"/>
              <a:satOff val="8966"/>
              <a:lumOff val="719"/>
              <a:alphaOff val="0"/>
            </a:schemeClr>
          </a:fillRef>
          <a:effectRef idx="2">
            <a:schemeClr val="accent4">
              <a:hueOff val="-1488257"/>
              <a:satOff val="8966"/>
              <a:lumOff val="719"/>
              <a:alphaOff val="0"/>
            </a:schemeClr>
          </a:effectRef>
          <a:fontRef idx="minor">
            <a:schemeClr val="lt1"/>
          </a:fontRef>
        </p:style>
        <p:txBody>
          <a:bodyPr spcFirstLastPara="0" vert="horz" wrap="square" lIns="128017" tIns="762613" rIns="762609" bIns="128016" numCol="1" spcCol="1270" anchor="ctr" anchorCtr="0">
            <a:noAutofit/>
          </a:bodyPr>
          <a:lstStyle/>
          <a:p>
            <a:pPr lvl="0" algn="ctr" defTabSz="800100">
              <a:lnSpc>
                <a:spcPct val="90000"/>
              </a:lnSpc>
              <a:spcBef>
                <a:spcPct val="0"/>
              </a:spcBef>
              <a:spcAft>
                <a:spcPct val="35000"/>
              </a:spcAft>
            </a:pPr>
            <a:r>
              <a:rPr lang="en-US" b="1" dirty="0" smtClean="0"/>
              <a:t>Cloud Technologies</a:t>
            </a:r>
            <a:endParaRPr lang="en-US" sz="1800" b="1" kern="1200" dirty="0"/>
          </a:p>
        </p:txBody>
      </p:sp>
      <p:sp>
        <p:nvSpPr>
          <p:cNvPr id="12" name="Freeform 11"/>
          <p:cNvSpPr/>
          <p:nvPr/>
        </p:nvSpPr>
        <p:spPr>
          <a:xfrm rot="21600000">
            <a:off x="4507737" y="3948936"/>
            <a:ext cx="2166645" cy="2166646"/>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2166645" y="0"/>
                </a:moveTo>
                <a:cubicBezTo>
                  <a:pt x="2166644" y="574630"/>
                  <a:pt x="1938373" y="1125725"/>
                  <a:pt x="1532047" y="1532049"/>
                </a:cubicBezTo>
                <a:cubicBezTo>
                  <a:pt x="1125721" y="1938373"/>
                  <a:pt x="574626" y="2166643"/>
                  <a:pt x="-3" y="2166642"/>
                </a:cubicBezTo>
                <a:cubicBezTo>
                  <a:pt x="-2" y="1444428"/>
                  <a:pt x="0" y="722214"/>
                  <a:pt x="0" y="0"/>
                </a:cubicBezTo>
                <a:lnTo>
                  <a:pt x="2166645"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2976513"/>
              <a:satOff val="17933"/>
              <a:lumOff val="1437"/>
              <a:alphaOff val="0"/>
            </a:schemeClr>
          </a:fillRef>
          <a:effectRef idx="2">
            <a:schemeClr val="accent4">
              <a:hueOff val="-2976513"/>
              <a:satOff val="17933"/>
              <a:lumOff val="1437"/>
              <a:alphaOff val="0"/>
            </a:schemeClr>
          </a:effectRef>
          <a:fontRef idx="minor">
            <a:schemeClr val="lt1"/>
          </a:fontRef>
        </p:style>
        <p:txBody>
          <a:bodyPr spcFirstLastPara="0" vert="horz" wrap="square" lIns="128016" tIns="128017" rIns="762613" bIns="762610" numCol="1" spcCol="1270" anchor="ctr" anchorCtr="0">
            <a:noAutofit/>
          </a:bodyPr>
          <a:lstStyle/>
          <a:p>
            <a:pPr lvl="0" algn="ctr" defTabSz="800100">
              <a:lnSpc>
                <a:spcPct val="90000"/>
              </a:lnSpc>
              <a:spcBef>
                <a:spcPct val="0"/>
              </a:spcBef>
              <a:spcAft>
                <a:spcPct val="35000"/>
              </a:spcAft>
            </a:pPr>
            <a:r>
              <a:rPr lang="en-US" b="1" dirty="0" err="1" smtClean="0"/>
              <a:t>eScience</a:t>
            </a:r>
            <a:endParaRPr lang="en-US" b="1" dirty="0"/>
          </a:p>
        </p:txBody>
      </p:sp>
      <p:sp>
        <p:nvSpPr>
          <p:cNvPr id="13" name="Freeform 12"/>
          <p:cNvSpPr/>
          <p:nvPr/>
        </p:nvSpPr>
        <p:spPr>
          <a:xfrm rot="21600000">
            <a:off x="2241016" y="3948937"/>
            <a:ext cx="2166645" cy="2166645"/>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2166645" y="2166645"/>
                </a:moveTo>
                <a:cubicBezTo>
                  <a:pt x="1592015" y="2166644"/>
                  <a:pt x="1040920" y="1938373"/>
                  <a:pt x="634596" y="1532047"/>
                </a:cubicBezTo>
                <a:cubicBezTo>
                  <a:pt x="228272" y="1125721"/>
                  <a:pt x="2" y="574626"/>
                  <a:pt x="3" y="-4"/>
                </a:cubicBezTo>
                <a:cubicBezTo>
                  <a:pt x="722217" y="-3"/>
                  <a:pt x="1444431" y="-1"/>
                  <a:pt x="2166645" y="0"/>
                </a:cubicBezTo>
                <a:lnTo>
                  <a:pt x="2166645" y="216664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4464770"/>
              <a:satOff val="26899"/>
              <a:lumOff val="2156"/>
              <a:alphaOff val="0"/>
            </a:schemeClr>
          </a:fillRef>
          <a:effectRef idx="2">
            <a:schemeClr val="accent4">
              <a:hueOff val="-4464770"/>
              <a:satOff val="26899"/>
              <a:lumOff val="2156"/>
              <a:alphaOff val="0"/>
            </a:schemeClr>
          </a:effectRef>
          <a:fontRef idx="minor">
            <a:schemeClr val="lt1"/>
          </a:fontRef>
        </p:style>
        <p:txBody>
          <a:bodyPr spcFirstLastPara="0" vert="horz" wrap="square" lIns="762611" tIns="128016" rIns="128015" bIns="762613" numCol="1" spcCol="1270" anchor="ctr" anchorCtr="0">
            <a:noAutofit/>
          </a:bodyPr>
          <a:lstStyle/>
          <a:p>
            <a:pPr algn="ctr" defTabSz="800100">
              <a:lnSpc>
                <a:spcPct val="90000"/>
              </a:lnSpc>
              <a:spcBef>
                <a:spcPct val="0"/>
              </a:spcBef>
              <a:spcAft>
                <a:spcPct val="35000"/>
              </a:spcAft>
            </a:pPr>
            <a:r>
              <a:rPr lang="en-US" b="1" dirty="0" smtClean="0"/>
              <a:t>Multicore/</a:t>
            </a:r>
          </a:p>
          <a:p>
            <a:pPr algn="ctr" defTabSz="800100">
              <a:lnSpc>
                <a:spcPct val="90000"/>
              </a:lnSpc>
              <a:spcBef>
                <a:spcPct val="0"/>
              </a:spcBef>
              <a:spcAft>
                <a:spcPct val="35000"/>
              </a:spcAft>
            </a:pPr>
            <a:r>
              <a:rPr lang="en-US" b="1" dirty="0" smtClean="0"/>
              <a:t>Parallel Computing</a:t>
            </a:r>
          </a:p>
        </p:txBody>
      </p:sp>
      <p:sp>
        <p:nvSpPr>
          <p:cNvPr id="14" name="Circular Arrow 13"/>
          <p:cNvSpPr/>
          <p:nvPr/>
        </p:nvSpPr>
        <p:spPr>
          <a:xfrm>
            <a:off x="4083665" y="3448557"/>
            <a:ext cx="748068" cy="650494"/>
          </a:xfrm>
          <a:prstGeom prst="circularArrow">
            <a:avLst/>
          </a:prstGeom>
          <a:scene3d>
            <a:camera prst="orthographicFront"/>
            <a:lightRig rig="flat" dir="t"/>
          </a:scene3d>
          <a:sp3d z="190500" prstMaterial="plastic">
            <a:bevelT w="120900" h="88900"/>
            <a:bevelB w="88900" h="31750" prst="angle"/>
          </a:sp3d>
        </p:spPr>
        <p:style>
          <a:lnRef idx="0">
            <a:schemeClr val="lt1">
              <a:hueOff val="0"/>
              <a:satOff val="0"/>
              <a:lumOff val="0"/>
              <a:alphaOff val="0"/>
            </a:schemeClr>
          </a:lnRef>
          <a:fillRef idx="1">
            <a:schemeClr val="accent4">
              <a:tint val="40000"/>
              <a:hueOff val="0"/>
              <a:satOff val="0"/>
              <a:lumOff val="0"/>
              <a:alphaOff val="0"/>
            </a:schemeClr>
          </a:fillRef>
          <a:effectRef idx="3">
            <a:schemeClr val="accent4">
              <a:tint val="40000"/>
              <a:hueOff val="0"/>
              <a:satOff val="0"/>
              <a:lumOff val="0"/>
              <a:alphaOff val="0"/>
            </a:schemeClr>
          </a:effectRef>
          <a:fontRef idx="minor">
            <a:schemeClr val="dk1">
              <a:hueOff val="0"/>
              <a:satOff val="0"/>
              <a:lumOff val="0"/>
              <a:alphaOff val="0"/>
            </a:schemeClr>
          </a:fontRef>
        </p:style>
      </p:sp>
      <p:sp>
        <p:nvSpPr>
          <p:cNvPr id="15" name="Circular Arrow 14"/>
          <p:cNvSpPr/>
          <p:nvPr/>
        </p:nvSpPr>
        <p:spPr>
          <a:xfrm rot="10800000">
            <a:off x="4083665" y="3698747"/>
            <a:ext cx="748068" cy="650494"/>
          </a:xfrm>
          <a:prstGeom prst="circularArrow">
            <a:avLst/>
          </a:prstGeom>
          <a:scene3d>
            <a:camera prst="orthographicFront"/>
            <a:lightRig rig="flat" dir="t"/>
          </a:scene3d>
          <a:sp3d z="190500" prstMaterial="plastic">
            <a:bevelT w="120900" h="88900"/>
            <a:bevelB w="88900" h="31750" prst="angle"/>
          </a:sp3d>
        </p:spPr>
        <p:style>
          <a:lnRef idx="0">
            <a:schemeClr val="lt1">
              <a:hueOff val="0"/>
              <a:satOff val="0"/>
              <a:lumOff val="0"/>
              <a:alphaOff val="0"/>
            </a:schemeClr>
          </a:lnRef>
          <a:fillRef idx="1">
            <a:schemeClr val="accent4">
              <a:tint val="40000"/>
              <a:hueOff val="0"/>
              <a:satOff val="0"/>
              <a:lumOff val="0"/>
              <a:alphaOff val="0"/>
            </a:schemeClr>
          </a:fillRef>
          <a:effectRef idx="3">
            <a:schemeClr val="accent4">
              <a:tint val="40000"/>
              <a:hueOff val="0"/>
              <a:satOff val="0"/>
              <a:lumOff val="0"/>
              <a:alphaOff val="0"/>
            </a:schemeClr>
          </a:effectRef>
          <a:fontRef idx="minor">
            <a:schemeClr val="dk1">
              <a:hueOff val="0"/>
              <a:satOff val="0"/>
              <a:lumOff val="0"/>
              <a:alphaOff val="0"/>
            </a:schemeClr>
          </a:fontRef>
        </p:style>
      </p:sp>
      <p:sp>
        <p:nvSpPr>
          <p:cNvPr id="18" name="TextBox 17"/>
          <p:cNvSpPr txBox="1"/>
          <p:nvPr/>
        </p:nvSpPr>
        <p:spPr>
          <a:xfrm>
            <a:off x="6324600" y="4800600"/>
            <a:ext cx="2971800" cy="1754326"/>
          </a:xfrm>
          <a:prstGeom prst="rect">
            <a:avLst/>
          </a:prstGeom>
          <a:noFill/>
        </p:spPr>
        <p:txBody>
          <a:bodyPr wrap="square" rtlCol="0">
            <a:spAutoFit/>
          </a:bodyPr>
          <a:lstStyle/>
          <a:p>
            <a:pPr marL="114300" lvl="1" indent="-114300" defTabSz="533400">
              <a:lnSpc>
                <a:spcPct val="90000"/>
              </a:lnSpc>
              <a:spcBef>
                <a:spcPct val="0"/>
              </a:spcBef>
              <a:spcAft>
                <a:spcPct val="15000"/>
              </a:spcAft>
              <a:buChar char="••"/>
            </a:pPr>
            <a:r>
              <a:rPr lang="en-US" sz="1600" dirty="0" smtClean="0"/>
              <a:t>A  spectrum of </a:t>
            </a:r>
            <a:r>
              <a:rPr lang="en-US" sz="1600" dirty="0" err="1" smtClean="0"/>
              <a:t>eScience</a:t>
            </a:r>
            <a:r>
              <a:rPr lang="en-US" sz="1600" dirty="0" smtClean="0"/>
              <a:t> or </a:t>
            </a:r>
            <a:r>
              <a:rPr lang="en-US" sz="1600" dirty="0" err="1" smtClean="0"/>
              <a:t>eResearch</a:t>
            </a:r>
            <a:r>
              <a:rPr lang="en-US" sz="1600" dirty="0" smtClean="0"/>
              <a:t>  applications (biology, chemistry, physics social science and </a:t>
            </a:r>
          </a:p>
          <a:p>
            <a:pPr marL="114300" lvl="1" indent="-114300" defTabSz="533400">
              <a:lnSpc>
                <a:spcPct val="90000"/>
              </a:lnSpc>
              <a:spcBef>
                <a:spcPct val="0"/>
              </a:spcBef>
              <a:spcAft>
                <a:spcPct val="15000"/>
              </a:spcAft>
            </a:pPr>
            <a:r>
              <a:rPr lang="en-US" sz="1600" dirty="0" smtClean="0"/>
              <a:t>   humanities …)</a:t>
            </a:r>
          </a:p>
          <a:p>
            <a:pPr marL="114300" lvl="1" indent="-114300" defTabSz="533400">
              <a:lnSpc>
                <a:spcPct val="90000"/>
              </a:lnSpc>
              <a:spcBef>
                <a:spcPct val="0"/>
              </a:spcBef>
              <a:spcAft>
                <a:spcPct val="15000"/>
              </a:spcAft>
              <a:buChar char="••"/>
            </a:pPr>
            <a:r>
              <a:rPr lang="en-US" sz="1600" dirty="0" smtClean="0"/>
              <a:t>Data Analysis</a:t>
            </a:r>
          </a:p>
          <a:p>
            <a:pPr marL="114300" lvl="1" indent="-114300" defTabSz="533400">
              <a:lnSpc>
                <a:spcPct val="90000"/>
              </a:lnSpc>
              <a:spcBef>
                <a:spcPct val="0"/>
              </a:spcBef>
              <a:spcAft>
                <a:spcPct val="15000"/>
              </a:spcAft>
              <a:buChar char="••"/>
            </a:pPr>
            <a:r>
              <a:rPr lang="en-US" sz="1600" dirty="0" smtClean="0"/>
              <a:t>Machine learning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4)">
                                      <p:cBhvr>
                                        <p:cTn id="7" dur="500"/>
                                        <p:tgtEl>
                                          <p:spTgt spid="14"/>
                                        </p:tgtEl>
                                      </p:cBhvr>
                                    </p:animEffect>
                                  </p:childTnLst>
                                </p:cTn>
                              </p:par>
                              <p:par>
                                <p:cTn id="8" presetID="21" presetClass="entr" presetSubtype="4"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heel(4)">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dirty="0" smtClean="0"/>
              <a:t>Hadoop/Dryad Comparison</a:t>
            </a:r>
            <a:br>
              <a:rPr lang="en-US" sz="3200" dirty="0" smtClean="0"/>
            </a:br>
            <a:r>
              <a:rPr lang="en-US" sz="2000" dirty="0" smtClean="0"/>
              <a:t>Inhomogeneous Data II</a:t>
            </a:r>
            <a:endParaRPr lang="en-US" sz="2000" dirty="0"/>
          </a:p>
        </p:txBody>
      </p:sp>
      <p:graphicFrame>
        <p:nvGraphicFramePr>
          <p:cNvPr id="7" name="Chart 6"/>
          <p:cNvGraphicFramePr/>
          <p:nvPr/>
        </p:nvGraphicFramePr>
        <p:xfrm>
          <a:off x="762000" y="990600"/>
          <a:ext cx="7467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1143000" y="5462826"/>
            <a:ext cx="7620000" cy="861774"/>
          </a:xfrm>
          <a:prstGeom prst="rect">
            <a:avLst/>
          </a:prstGeom>
        </p:spPr>
        <p:txBody>
          <a:bodyPr wrap="square">
            <a:spAutoFit/>
          </a:bodyPr>
          <a:lstStyle/>
          <a:p>
            <a:r>
              <a:rPr lang="en-US" b="1" dirty="0" smtClean="0"/>
              <a:t>This shows the natural load balancing of Hadoop MR dynamic task assignment using a global pipe line in contrast to the  </a:t>
            </a:r>
            <a:r>
              <a:rPr lang="en-US" b="1" dirty="0" err="1" smtClean="0"/>
              <a:t>DryadLinq</a:t>
            </a:r>
            <a:r>
              <a:rPr lang="en-US" b="1" dirty="0" smtClean="0"/>
              <a:t> static assignment</a:t>
            </a:r>
          </a:p>
          <a:p>
            <a:r>
              <a:rPr lang="en-US" sz="1400" dirty="0" smtClean="0"/>
              <a:t>Dryad with Windows HPCS compared to </a:t>
            </a:r>
            <a:r>
              <a:rPr lang="en-US" sz="1400" dirty="0" err="1" smtClean="0"/>
              <a:t>Hadoop</a:t>
            </a:r>
            <a:r>
              <a:rPr lang="en-US" sz="1400" dirty="0" smtClean="0"/>
              <a:t> with Linux RHEL on </a:t>
            </a:r>
            <a:r>
              <a:rPr lang="en-US" sz="1400" dirty="0" err="1" smtClean="0"/>
              <a:t>Idataplex</a:t>
            </a:r>
            <a:r>
              <a:rPr lang="en-US" sz="1400" dirty="0" smtClean="0"/>
              <a:t> (32 nodes)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rmAutofit fontScale="90000"/>
          </a:bodyPr>
          <a:lstStyle/>
          <a:p>
            <a:r>
              <a:rPr lang="en-US" dirty="0" smtClean="0"/>
              <a:t>Hadoop VM Performance Degradation</a:t>
            </a:r>
            <a:endParaRPr lang="en-US" dirty="0"/>
          </a:p>
        </p:txBody>
      </p:sp>
      <p:sp>
        <p:nvSpPr>
          <p:cNvPr id="3" name="Content Placeholder 2"/>
          <p:cNvSpPr>
            <a:spLocks noGrp="1"/>
          </p:cNvSpPr>
          <p:nvPr>
            <p:ph idx="1"/>
          </p:nvPr>
        </p:nvSpPr>
        <p:spPr>
          <a:xfrm>
            <a:off x="152400" y="5791200"/>
            <a:ext cx="8229600" cy="868363"/>
          </a:xfrm>
        </p:spPr>
        <p:txBody>
          <a:bodyPr/>
          <a:lstStyle/>
          <a:p>
            <a:r>
              <a:rPr lang="en-US" dirty="0" smtClean="0"/>
              <a:t>15.3% Degradation at largest data set size</a:t>
            </a:r>
            <a:endParaRPr lang="en-US" dirty="0"/>
          </a:p>
        </p:txBody>
      </p:sp>
      <p:graphicFrame>
        <p:nvGraphicFramePr>
          <p:cNvPr id="4" name="Chart 3"/>
          <p:cNvGraphicFramePr/>
          <p:nvPr/>
        </p:nvGraphicFramePr>
        <p:xfrm>
          <a:off x="914400" y="1524000"/>
          <a:ext cx="5867400" cy="450850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990600" y="1066800"/>
            <a:ext cx="6728189" cy="523220"/>
          </a:xfrm>
          <a:prstGeom prst="rect">
            <a:avLst/>
          </a:prstGeom>
          <a:solidFill>
            <a:schemeClr val="tx1">
              <a:alpha val="55000"/>
            </a:schemeClr>
          </a:solidFill>
          <a:ln>
            <a:solidFill>
              <a:schemeClr val="accent1">
                <a:lumMod val="60000"/>
                <a:lumOff val="40000"/>
              </a:schemeClr>
            </a:solidFill>
          </a:ln>
          <a:effectLst>
            <a:outerShdw blurRad="50800" dist="38100" dir="2700000" algn="tl" rotWithShape="0">
              <a:prstClr val="black">
                <a:alpha val="40000"/>
              </a:prstClr>
            </a:outerShdw>
          </a:effectLst>
        </p:spPr>
        <p:txBody>
          <a:bodyPr wrap="none" rtlCol="0">
            <a:spAutoFit/>
            <a:scene3d>
              <a:camera prst="orthographicFront"/>
              <a:lightRig rig="threePt" dir="t"/>
            </a:scene3d>
            <a:sp3d extrusionH="57150">
              <a:bevelT w="38100" h="38100"/>
            </a:sp3d>
          </a:bodyPr>
          <a:lstStyle/>
          <a:p>
            <a:r>
              <a:rPr lang="en-US" sz="2800" b="1" dirty="0" err="1" smtClean="0">
                <a:solidFill>
                  <a:schemeClr val="bg1"/>
                </a:solidFill>
                <a:effectLst>
                  <a:outerShdw blurRad="38100" dist="38100" dir="2700000" algn="tl">
                    <a:srgbClr val="000000">
                      <a:alpha val="43137"/>
                    </a:srgbClr>
                  </a:outerShdw>
                </a:effectLst>
              </a:rPr>
              <a:t>Perf</a:t>
            </a:r>
            <a:r>
              <a:rPr lang="en-US" sz="2800" b="1" dirty="0" smtClean="0">
                <a:solidFill>
                  <a:schemeClr val="bg1"/>
                </a:solidFill>
                <a:effectLst>
                  <a:outerShdw blurRad="38100" dist="38100" dir="2700000" algn="tl">
                    <a:srgbClr val="000000">
                      <a:alpha val="43137"/>
                    </a:srgbClr>
                  </a:outerShdw>
                </a:effectLst>
              </a:rPr>
              <a:t>. Degradation = (</a:t>
            </a:r>
            <a:r>
              <a:rPr lang="en-US" sz="2800" b="1" dirty="0" err="1" smtClean="0">
                <a:solidFill>
                  <a:schemeClr val="bg1"/>
                </a:solidFill>
                <a:effectLst>
                  <a:outerShdw blurRad="38100" dist="38100" dir="2700000" algn="tl">
                    <a:srgbClr val="000000">
                      <a:alpha val="43137"/>
                    </a:srgbClr>
                  </a:outerShdw>
                </a:effectLst>
              </a:rPr>
              <a:t>T</a:t>
            </a:r>
            <a:r>
              <a:rPr lang="en-US" sz="2800" b="1" baseline="-25000" dirty="0" err="1" smtClean="0">
                <a:solidFill>
                  <a:schemeClr val="bg1"/>
                </a:solidFill>
                <a:effectLst>
                  <a:outerShdw blurRad="38100" dist="38100" dir="2700000" algn="tl">
                    <a:srgbClr val="000000">
                      <a:alpha val="43137"/>
                    </a:srgbClr>
                  </a:outerShdw>
                </a:effectLst>
              </a:rPr>
              <a:t>vm</a:t>
            </a:r>
            <a:r>
              <a:rPr lang="en-US" sz="2800" b="1" dirty="0" smtClean="0">
                <a:solidFill>
                  <a:schemeClr val="bg1"/>
                </a:solidFill>
                <a:effectLst>
                  <a:outerShdw blurRad="38100" dist="38100" dir="2700000" algn="tl">
                    <a:srgbClr val="000000">
                      <a:alpha val="43137"/>
                    </a:srgbClr>
                  </a:outerShdw>
                </a:effectLst>
              </a:rPr>
              <a:t> – </a:t>
            </a:r>
            <a:r>
              <a:rPr lang="en-US" sz="2800" b="1" dirty="0" err="1" smtClean="0">
                <a:solidFill>
                  <a:schemeClr val="bg1"/>
                </a:solidFill>
                <a:effectLst>
                  <a:outerShdw blurRad="38100" dist="38100" dir="2700000" algn="tl">
                    <a:srgbClr val="000000">
                      <a:alpha val="43137"/>
                    </a:srgbClr>
                  </a:outerShdw>
                </a:effectLst>
              </a:rPr>
              <a:t>T</a:t>
            </a:r>
            <a:r>
              <a:rPr lang="en-US" sz="2800" b="1" baseline="-25000" dirty="0" err="1" smtClean="0">
                <a:solidFill>
                  <a:schemeClr val="bg1"/>
                </a:solidFill>
                <a:effectLst>
                  <a:outerShdw blurRad="38100" dist="38100" dir="2700000" algn="tl">
                    <a:srgbClr val="000000">
                      <a:alpha val="43137"/>
                    </a:srgbClr>
                  </a:outerShdw>
                </a:effectLst>
              </a:rPr>
              <a:t>baremetal</a:t>
            </a:r>
            <a:r>
              <a:rPr lang="en-US" sz="2800" b="1" dirty="0" smtClean="0">
                <a:solidFill>
                  <a:schemeClr val="bg1"/>
                </a:solidFill>
                <a:effectLst>
                  <a:outerShdw blurRad="38100" dist="38100" dir="2700000" algn="tl">
                    <a:srgbClr val="000000">
                      <a:alpha val="43137"/>
                    </a:srgbClr>
                  </a:outerShdw>
                </a:effectLst>
              </a:rPr>
              <a:t>)/</a:t>
            </a:r>
            <a:r>
              <a:rPr lang="en-US" sz="2800" b="1" dirty="0" err="1" smtClean="0">
                <a:solidFill>
                  <a:schemeClr val="bg1"/>
                </a:solidFill>
                <a:effectLst>
                  <a:outerShdw blurRad="38100" dist="38100" dir="2700000" algn="tl">
                    <a:srgbClr val="000000">
                      <a:alpha val="43137"/>
                    </a:srgbClr>
                  </a:outerShdw>
                </a:effectLst>
              </a:rPr>
              <a:t>T</a:t>
            </a:r>
            <a:r>
              <a:rPr lang="en-US" sz="2800" b="1" baseline="-25000" dirty="0" err="1" smtClean="0">
                <a:solidFill>
                  <a:schemeClr val="bg1"/>
                </a:solidFill>
                <a:effectLst>
                  <a:outerShdw blurRad="38100" dist="38100" dir="2700000" algn="tl">
                    <a:srgbClr val="000000">
                      <a:alpha val="43137"/>
                    </a:srgbClr>
                  </a:outerShdw>
                </a:effectLst>
              </a:rPr>
              <a:t>baremetal</a:t>
            </a:r>
            <a:endParaRPr lang="en-US" sz="2800" b="1" baseline="-25000"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7391400" cy="655638"/>
          </a:xfrm>
        </p:spPr>
        <p:txBody>
          <a:bodyPr>
            <a:normAutofit fontScale="90000"/>
          </a:bodyPr>
          <a:lstStyle/>
          <a:p>
            <a:r>
              <a:rPr lang="en-US" dirty="0" smtClean="0"/>
              <a:t>Parallel Computing and Software</a:t>
            </a:r>
            <a:endParaRPr lang="en-US" dirty="0"/>
          </a:p>
        </p:txBody>
      </p:sp>
      <p:sp>
        <p:nvSpPr>
          <p:cNvPr id="13" name="Freeform 12"/>
          <p:cNvSpPr/>
          <p:nvPr/>
        </p:nvSpPr>
        <p:spPr>
          <a:xfrm>
            <a:off x="2241016" y="3948937"/>
            <a:ext cx="2166645" cy="2166645"/>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2166645" y="2166645"/>
                </a:moveTo>
                <a:cubicBezTo>
                  <a:pt x="1592015" y="2166644"/>
                  <a:pt x="1040920" y="1938373"/>
                  <a:pt x="634596" y="1532047"/>
                </a:cubicBezTo>
                <a:cubicBezTo>
                  <a:pt x="228272" y="1125721"/>
                  <a:pt x="2" y="574626"/>
                  <a:pt x="3" y="-4"/>
                </a:cubicBezTo>
                <a:cubicBezTo>
                  <a:pt x="722217" y="-3"/>
                  <a:pt x="1444431" y="-1"/>
                  <a:pt x="2166645" y="0"/>
                </a:cubicBezTo>
                <a:lnTo>
                  <a:pt x="2166645" y="216664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4464770"/>
              <a:satOff val="26899"/>
              <a:lumOff val="2156"/>
              <a:alphaOff val="0"/>
            </a:schemeClr>
          </a:fillRef>
          <a:effectRef idx="2">
            <a:schemeClr val="accent4">
              <a:hueOff val="-4464770"/>
              <a:satOff val="26899"/>
              <a:lumOff val="2156"/>
              <a:alphaOff val="0"/>
            </a:schemeClr>
          </a:effectRef>
          <a:fontRef idx="minor">
            <a:schemeClr val="lt1"/>
          </a:fontRef>
        </p:style>
        <p:txBody>
          <a:bodyPr spcFirstLastPara="0" vert="horz" wrap="square" lIns="762611" tIns="128016" rIns="128015" bIns="762613" numCol="1" spcCol="1270" anchor="ctr" anchorCtr="0">
            <a:noAutofit/>
          </a:bodyPr>
          <a:lstStyle/>
          <a:p>
            <a:pPr algn="ctr" defTabSz="800100">
              <a:lnSpc>
                <a:spcPct val="90000"/>
              </a:lnSpc>
              <a:spcBef>
                <a:spcPct val="0"/>
              </a:spcBef>
              <a:spcAft>
                <a:spcPct val="35000"/>
              </a:spcAft>
            </a:pPr>
            <a:r>
              <a:rPr lang="en-US" b="1" dirty="0" smtClean="0"/>
              <a:t>Parallel Computing</a:t>
            </a:r>
          </a:p>
        </p:txBody>
      </p:sp>
      <p:grpSp>
        <p:nvGrpSpPr>
          <p:cNvPr id="3" name="Group 15"/>
          <p:cNvGrpSpPr/>
          <p:nvPr/>
        </p:nvGrpSpPr>
        <p:grpSpPr>
          <a:xfrm>
            <a:off x="2241016" y="1682216"/>
            <a:ext cx="4433366" cy="4433366"/>
            <a:chOff x="2241016" y="1682216"/>
            <a:chExt cx="4433366" cy="4433366"/>
          </a:xfrm>
        </p:grpSpPr>
        <p:sp>
          <p:nvSpPr>
            <p:cNvPr id="11" name="Freeform 10"/>
            <p:cNvSpPr/>
            <p:nvPr/>
          </p:nvSpPr>
          <p:spPr>
            <a:xfrm>
              <a:off x="4507737" y="1682216"/>
              <a:ext cx="2166645" cy="2166645"/>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0" y="0"/>
                  </a:moveTo>
                  <a:cubicBezTo>
                    <a:pt x="574630" y="1"/>
                    <a:pt x="1125725" y="228272"/>
                    <a:pt x="1532049" y="634598"/>
                  </a:cubicBezTo>
                  <a:cubicBezTo>
                    <a:pt x="1938373" y="1040924"/>
                    <a:pt x="2166643" y="1592019"/>
                    <a:pt x="2166642" y="2166649"/>
                  </a:cubicBezTo>
                  <a:cubicBezTo>
                    <a:pt x="1444428" y="2166648"/>
                    <a:pt x="722214" y="2166646"/>
                    <a:pt x="0" y="2166645"/>
                  </a:cubicBez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1488257"/>
                <a:satOff val="8966"/>
                <a:lumOff val="719"/>
                <a:alphaOff val="0"/>
              </a:schemeClr>
            </a:fillRef>
            <a:effectRef idx="2">
              <a:schemeClr val="accent4">
                <a:hueOff val="-1488257"/>
                <a:satOff val="8966"/>
                <a:lumOff val="719"/>
                <a:alphaOff val="0"/>
              </a:schemeClr>
            </a:effectRef>
            <a:fontRef idx="minor">
              <a:schemeClr val="lt1"/>
            </a:fontRef>
          </p:style>
          <p:txBody>
            <a:bodyPr spcFirstLastPara="0" vert="horz" wrap="square" lIns="128017" tIns="762613" rIns="762609" bIns="128016" numCol="1" spcCol="1270" anchor="ctr" anchorCtr="0">
              <a:noAutofit/>
            </a:bodyPr>
            <a:lstStyle/>
            <a:p>
              <a:pPr algn="ctr" defTabSz="800100">
                <a:lnSpc>
                  <a:spcPct val="90000"/>
                </a:lnSpc>
                <a:spcBef>
                  <a:spcPct val="0"/>
                </a:spcBef>
                <a:spcAft>
                  <a:spcPct val="35000"/>
                </a:spcAft>
              </a:pPr>
              <a:r>
                <a:rPr lang="en-US" b="1" dirty="0" smtClean="0"/>
                <a:t>Cloud Technologies</a:t>
              </a:r>
            </a:p>
          </p:txBody>
        </p:sp>
        <p:sp>
          <p:nvSpPr>
            <p:cNvPr id="10" name="Freeform 9"/>
            <p:cNvSpPr/>
            <p:nvPr/>
          </p:nvSpPr>
          <p:spPr>
            <a:xfrm>
              <a:off x="2241016" y="1682216"/>
              <a:ext cx="2166645" cy="2166645"/>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0" y="2166645"/>
                  </a:moveTo>
                  <a:cubicBezTo>
                    <a:pt x="1" y="1592015"/>
                    <a:pt x="228272" y="1040920"/>
                    <a:pt x="634598" y="634596"/>
                  </a:cubicBezTo>
                  <a:cubicBezTo>
                    <a:pt x="1040924" y="228272"/>
                    <a:pt x="1592019" y="2"/>
                    <a:pt x="2166649" y="3"/>
                  </a:cubicBezTo>
                  <a:cubicBezTo>
                    <a:pt x="2166648" y="722217"/>
                    <a:pt x="2166646" y="1444431"/>
                    <a:pt x="2166645" y="2166645"/>
                  </a:cubicBezTo>
                  <a:lnTo>
                    <a:pt x="0" y="216664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762613" tIns="762610"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Data Deluge</a:t>
              </a:r>
              <a:endParaRPr lang="en-US" sz="1800" b="1" kern="1200" dirty="0"/>
            </a:p>
          </p:txBody>
        </p:sp>
        <p:sp>
          <p:nvSpPr>
            <p:cNvPr id="12" name="Freeform 11"/>
            <p:cNvSpPr/>
            <p:nvPr/>
          </p:nvSpPr>
          <p:spPr>
            <a:xfrm>
              <a:off x="4507737" y="3948936"/>
              <a:ext cx="2166645" cy="2166646"/>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2166645" y="0"/>
                  </a:moveTo>
                  <a:cubicBezTo>
                    <a:pt x="2166644" y="574630"/>
                    <a:pt x="1938373" y="1125725"/>
                    <a:pt x="1532047" y="1532049"/>
                  </a:cubicBezTo>
                  <a:cubicBezTo>
                    <a:pt x="1125721" y="1938373"/>
                    <a:pt x="574626" y="2166643"/>
                    <a:pt x="-3" y="2166642"/>
                  </a:cubicBezTo>
                  <a:cubicBezTo>
                    <a:pt x="-2" y="1444428"/>
                    <a:pt x="0" y="722214"/>
                    <a:pt x="0" y="0"/>
                  </a:cubicBezTo>
                  <a:lnTo>
                    <a:pt x="2166645"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2976513"/>
                <a:satOff val="17933"/>
                <a:lumOff val="1437"/>
                <a:alphaOff val="0"/>
              </a:schemeClr>
            </a:fillRef>
            <a:effectRef idx="2">
              <a:schemeClr val="accent4">
                <a:hueOff val="-2976513"/>
                <a:satOff val="17933"/>
                <a:lumOff val="1437"/>
                <a:alphaOff val="0"/>
              </a:schemeClr>
            </a:effectRef>
            <a:fontRef idx="minor">
              <a:schemeClr val="lt1"/>
            </a:fontRef>
          </p:style>
          <p:txBody>
            <a:bodyPr spcFirstLastPara="0" vert="horz" wrap="square" lIns="128016" tIns="128017" rIns="762613" bIns="762610" numCol="1" spcCol="1270" anchor="ctr" anchorCtr="0">
              <a:noAutofit/>
            </a:bodyPr>
            <a:lstStyle/>
            <a:p>
              <a:pPr algn="ctr" defTabSz="800100">
                <a:lnSpc>
                  <a:spcPct val="90000"/>
                </a:lnSpc>
                <a:spcBef>
                  <a:spcPct val="0"/>
                </a:spcBef>
                <a:spcAft>
                  <a:spcPct val="35000"/>
                </a:spcAft>
              </a:pPr>
              <a:endParaRPr lang="en-US" b="1" dirty="0" smtClean="0"/>
            </a:p>
            <a:p>
              <a:pPr algn="ctr" defTabSz="800100">
                <a:lnSpc>
                  <a:spcPct val="90000"/>
                </a:lnSpc>
                <a:spcBef>
                  <a:spcPct val="0"/>
                </a:spcBef>
                <a:spcAft>
                  <a:spcPct val="35000"/>
                </a:spcAft>
              </a:pPr>
              <a:r>
                <a:rPr lang="en-US" b="1" dirty="0" smtClean="0"/>
                <a:t>eScience</a:t>
              </a:r>
            </a:p>
            <a:p>
              <a:pPr lvl="0" algn="ctr" defTabSz="800100">
                <a:lnSpc>
                  <a:spcPct val="90000"/>
                </a:lnSpc>
                <a:spcBef>
                  <a:spcPct val="0"/>
                </a:spcBef>
                <a:spcAft>
                  <a:spcPct val="35000"/>
                </a:spcAft>
              </a:pPr>
              <a:endParaRPr lang="en-US" sz="1800" b="1" kern="1200" dirty="0"/>
            </a:p>
          </p:txBody>
        </p:sp>
        <p:sp>
          <p:nvSpPr>
            <p:cNvPr id="14" name="Circular Arrow 13"/>
            <p:cNvSpPr/>
            <p:nvPr/>
          </p:nvSpPr>
          <p:spPr>
            <a:xfrm>
              <a:off x="4083665" y="3448557"/>
              <a:ext cx="748068" cy="650494"/>
            </a:xfrm>
            <a:prstGeom prst="circularArrow">
              <a:avLst/>
            </a:prstGeom>
            <a:scene3d>
              <a:camera prst="orthographicFront"/>
              <a:lightRig rig="flat" dir="t"/>
            </a:scene3d>
            <a:sp3d z="190500" prstMaterial="plastic">
              <a:bevelT w="120900" h="88900"/>
              <a:bevelB w="88900" h="31750" prst="angle"/>
            </a:sp3d>
          </p:spPr>
          <p:style>
            <a:lnRef idx="0">
              <a:schemeClr val="lt1">
                <a:hueOff val="0"/>
                <a:satOff val="0"/>
                <a:lumOff val="0"/>
                <a:alphaOff val="0"/>
              </a:schemeClr>
            </a:lnRef>
            <a:fillRef idx="1">
              <a:schemeClr val="accent4">
                <a:tint val="40000"/>
                <a:hueOff val="0"/>
                <a:satOff val="0"/>
                <a:lumOff val="0"/>
                <a:alphaOff val="0"/>
              </a:schemeClr>
            </a:fillRef>
            <a:effectRef idx="3">
              <a:schemeClr val="accent4">
                <a:tint val="40000"/>
                <a:hueOff val="0"/>
                <a:satOff val="0"/>
                <a:lumOff val="0"/>
                <a:alphaOff val="0"/>
              </a:schemeClr>
            </a:effectRef>
            <a:fontRef idx="minor">
              <a:schemeClr val="dk1">
                <a:hueOff val="0"/>
                <a:satOff val="0"/>
                <a:lumOff val="0"/>
                <a:alphaOff val="0"/>
              </a:schemeClr>
            </a:fontRef>
          </p:style>
        </p:sp>
        <p:sp>
          <p:nvSpPr>
            <p:cNvPr id="15" name="Circular Arrow 14"/>
            <p:cNvSpPr/>
            <p:nvPr/>
          </p:nvSpPr>
          <p:spPr>
            <a:xfrm rot="10800000">
              <a:off x="4083665" y="3698747"/>
              <a:ext cx="748068" cy="650494"/>
            </a:xfrm>
            <a:prstGeom prst="circularArrow">
              <a:avLst/>
            </a:prstGeom>
            <a:scene3d>
              <a:camera prst="orthographicFront"/>
              <a:lightRig rig="flat" dir="t"/>
            </a:scene3d>
            <a:sp3d z="190500" prstMaterial="plastic">
              <a:bevelT w="120900" h="88900"/>
              <a:bevelB w="88900" h="31750" prst="angle"/>
            </a:sp3d>
          </p:spPr>
          <p:style>
            <a:lnRef idx="0">
              <a:schemeClr val="lt1">
                <a:hueOff val="0"/>
                <a:satOff val="0"/>
                <a:lumOff val="0"/>
                <a:alphaOff val="0"/>
              </a:schemeClr>
            </a:lnRef>
            <a:fillRef idx="1">
              <a:schemeClr val="accent4">
                <a:tint val="40000"/>
                <a:hueOff val="0"/>
                <a:satOff val="0"/>
                <a:lumOff val="0"/>
                <a:alphaOff val="0"/>
              </a:schemeClr>
            </a:fillRef>
            <a:effectRef idx="3">
              <a:schemeClr val="accent4">
                <a:tint val="40000"/>
                <a:hueOff val="0"/>
                <a:satOff val="0"/>
                <a:lumOff val="0"/>
                <a:alphaOff val="0"/>
              </a:schemeClr>
            </a:effectRef>
            <a:fontRef idx="minor">
              <a:schemeClr val="dk1">
                <a:hueOff val="0"/>
                <a:satOff val="0"/>
                <a:lumOff val="0"/>
                <a:alphaOff val="0"/>
              </a:schemeClr>
            </a:fontRef>
          </p:style>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
                                        </p:tgtEl>
                                        <p:attrNameLst>
                                          <p:attrName>style.opacity</p:attrName>
                                        </p:attrNameLst>
                                      </p:cBhvr>
                                      <p:to>
                                        <p:strVal val="0.1"/>
                                      </p:to>
                                    </p:set>
                                    <p:animEffect filter="image" prLst="opacity: 0.1">
                                      <p:cBhvr rctx="IE">
                                        <p:cTn id="7" dur="indefinite"/>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4000" dirty="0" smtClean="0"/>
              <a:t>Twister(MapReduce++)</a:t>
            </a:r>
            <a:endParaRPr lang="en-US" sz="4000" dirty="0"/>
          </a:p>
        </p:txBody>
      </p:sp>
      <p:sp>
        <p:nvSpPr>
          <p:cNvPr id="192" name="Content Placeholder 2"/>
          <p:cNvSpPr txBox="1">
            <a:spLocks/>
          </p:cNvSpPr>
          <p:nvPr/>
        </p:nvSpPr>
        <p:spPr>
          <a:xfrm>
            <a:off x="5715000" y="914400"/>
            <a:ext cx="3429000" cy="2514600"/>
          </a:xfrm>
          <a:prstGeom prst="rect">
            <a:avLst/>
          </a:prstGeom>
        </p:spPr>
        <p:txBody>
          <a:bodyPr vert="horz" lIns="91435" tIns="45718" rIns="91435" bIns="45718" rtlCol="0">
            <a:normAutofit fontScale="40000" lnSpcReduction="20000"/>
          </a:bodyPr>
          <a:lstStyle/>
          <a:p>
            <a:pPr marL="342883" indent="-342883">
              <a:spcBef>
                <a:spcPct val="20000"/>
              </a:spcBef>
              <a:buFont typeface="Arial" pitchFamily="34" charset="0"/>
              <a:buChar char="•"/>
              <a:defRPr/>
            </a:pPr>
            <a:r>
              <a:rPr lang="en-US" sz="3500" dirty="0" smtClean="0">
                <a:solidFill>
                  <a:srgbClr val="990033"/>
                </a:solidFill>
              </a:rPr>
              <a:t>Streaming based </a:t>
            </a:r>
            <a:r>
              <a:rPr lang="en-US" sz="3500" dirty="0" smtClean="0"/>
              <a:t>communication</a:t>
            </a:r>
          </a:p>
          <a:p>
            <a:pPr marL="342883" indent="-342883">
              <a:spcBef>
                <a:spcPct val="20000"/>
              </a:spcBef>
              <a:buFont typeface="Arial" pitchFamily="34" charset="0"/>
              <a:buChar char="•"/>
              <a:defRPr/>
            </a:pPr>
            <a:r>
              <a:rPr lang="en-US" sz="3500" dirty="0" smtClean="0"/>
              <a:t>Intermediate results are directly transferred from the map tasks to the reduce tasks – </a:t>
            </a:r>
            <a:r>
              <a:rPr lang="en-US" sz="3500" b="1" dirty="0" smtClean="0"/>
              <a:t>eliminates local files</a:t>
            </a:r>
          </a:p>
          <a:p>
            <a:pPr marL="342883" indent="-342883">
              <a:spcBef>
                <a:spcPct val="20000"/>
              </a:spcBef>
              <a:buFont typeface="Arial" pitchFamily="34" charset="0"/>
              <a:buChar char="•"/>
              <a:defRPr/>
            </a:pPr>
            <a:r>
              <a:rPr lang="en-US" sz="3500" dirty="0" smtClean="0">
                <a:solidFill>
                  <a:srgbClr val="990033"/>
                </a:solidFill>
              </a:rPr>
              <a:t>Cacheable</a:t>
            </a:r>
            <a:r>
              <a:rPr lang="en-US" sz="3500" dirty="0" smtClean="0">
                <a:solidFill>
                  <a:srgbClr val="E4CFA0"/>
                </a:solidFill>
              </a:rPr>
              <a:t> </a:t>
            </a:r>
            <a:r>
              <a:rPr lang="en-US" sz="3500" dirty="0" smtClean="0"/>
              <a:t>map/reduce tasks</a:t>
            </a:r>
          </a:p>
          <a:p>
            <a:pPr marL="569913" lvl="1" indent="-112713">
              <a:spcBef>
                <a:spcPct val="20000"/>
              </a:spcBef>
              <a:buFont typeface="Arial" pitchFamily="34" charset="0"/>
              <a:buChar char="•"/>
              <a:defRPr/>
            </a:pPr>
            <a:r>
              <a:rPr lang="en-US" sz="3500" dirty="0" smtClean="0"/>
              <a:t>Static data remains in memory</a:t>
            </a:r>
          </a:p>
          <a:p>
            <a:pPr marL="342883" indent="-342883">
              <a:spcBef>
                <a:spcPct val="20000"/>
              </a:spcBef>
              <a:buFont typeface="Arial" pitchFamily="34" charset="0"/>
              <a:buChar char="•"/>
              <a:defRPr/>
            </a:pPr>
            <a:r>
              <a:rPr lang="en-US" sz="3500" dirty="0" smtClean="0">
                <a:solidFill>
                  <a:srgbClr val="990033"/>
                </a:solidFill>
              </a:rPr>
              <a:t>Combine </a:t>
            </a:r>
            <a:r>
              <a:rPr lang="en-US" sz="3500" dirty="0" smtClean="0"/>
              <a:t>phase to combine reductions</a:t>
            </a:r>
          </a:p>
          <a:p>
            <a:pPr marL="342883" indent="-342883">
              <a:spcBef>
                <a:spcPct val="20000"/>
              </a:spcBef>
              <a:buFont typeface="Arial" pitchFamily="34" charset="0"/>
              <a:buChar char="•"/>
              <a:defRPr/>
            </a:pPr>
            <a:r>
              <a:rPr lang="en-US" sz="3500" dirty="0" smtClean="0"/>
              <a:t>User Program is the </a:t>
            </a:r>
            <a:r>
              <a:rPr lang="en-US" sz="3500" b="1" dirty="0" smtClean="0"/>
              <a:t>composer</a:t>
            </a:r>
            <a:r>
              <a:rPr lang="en-US" sz="3500" dirty="0" smtClean="0"/>
              <a:t> of MapReduce computations</a:t>
            </a:r>
          </a:p>
          <a:p>
            <a:pPr marL="342883" indent="-342883">
              <a:spcBef>
                <a:spcPct val="20000"/>
              </a:spcBef>
              <a:buFont typeface="Arial" pitchFamily="34" charset="0"/>
              <a:buChar char="•"/>
              <a:defRPr/>
            </a:pPr>
            <a:r>
              <a:rPr lang="en-US" sz="3500" b="1" dirty="0" smtClean="0">
                <a:solidFill>
                  <a:srgbClr val="990033"/>
                </a:solidFill>
              </a:rPr>
              <a:t>Extends</a:t>
            </a:r>
            <a:r>
              <a:rPr lang="en-US" sz="3500" b="1" dirty="0" smtClean="0">
                <a:solidFill>
                  <a:srgbClr val="E4CFA0"/>
                </a:solidFill>
              </a:rPr>
              <a:t> </a:t>
            </a:r>
            <a:r>
              <a:rPr lang="en-US" sz="3500" b="1" dirty="0" smtClean="0"/>
              <a:t>the MapReduce model to </a:t>
            </a:r>
            <a:r>
              <a:rPr lang="en-US" sz="3500" b="1" dirty="0" smtClean="0">
                <a:solidFill>
                  <a:srgbClr val="00B0F0"/>
                </a:solidFill>
              </a:rPr>
              <a:t>iterative</a:t>
            </a:r>
            <a:r>
              <a:rPr lang="en-US" sz="3500" b="1" dirty="0" smtClean="0">
                <a:solidFill>
                  <a:srgbClr val="E4CFA0"/>
                </a:solidFill>
              </a:rPr>
              <a:t> </a:t>
            </a:r>
            <a:r>
              <a:rPr lang="en-US" sz="3500" b="1" dirty="0" smtClean="0"/>
              <a:t>computations</a:t>
            </a:r>
          </a:p>
          <a:p>
            <a:pPr marL="342883" indent="-342883">
              <a:spcBef>
                <a:spcPct val="20000"/>
              </a:spcBef>
              <a:defRPr/>
            </a:pPr>
            <a:endParaRPr lang="en-US" sz="3200" dirty="0" smtClean="0">
              <a:solidFill>
                <a:srgbClr val="E4CFA0"/>
              </a:solidFill>
            </a:endParaRPr>
          </a:p>
          <a:p>
            <a:pPr marL="342883" indent="-342883">
              <a:spcBef>
                <a:spcPct val="20000"/>
              </a:spcBef>
              <a:buFont typeface="Arial" pitchFamily="34" charset="0"/>
              <a:buChar char="•"/>
              <a:defRPr/>
            </a:pPr>
            <a:endParaRPr lang="en-US" sz="3200" dirty="0">
              <a:solidFill>
                <a:srgbClr val="E4CFA0"/>
              </a:solidFill>
            </a:endParaRPr>
          </a:p>
        </p:txBody>
      </p:sp>
      <p:grpSp>
        <p:nvGrpSpPr>
          <p:cNvPr id="3" name="Group 195"/>
          <p:cNvGrpSpPr/>
          <p:nvPr/>
        </p:nvGrpSpPr>
        <p:grpSpPr>
          <a:xfrm>
            <a:off x="304800" y="762000"/>
            <a:ext cx="3733800" cy="2413000"/>
            <a:chOff x="1371600" y="762000"/>
            <a:chExt cx="4572000" cy="2438400"/>
          </a:xfrm>
        </p:grpSpPr>
        <p:sp>
          <p:nvSpPr>
            <p:cNvPr id="197" name="Rounded Rectangle 196"/>
            <p:cNvSpPr/>
            <p:nvPr/>
          </p:nvSpPr>
          <p:spPr>
            <a:xfrm>
              <a:off x="1371600" y="1524000"/>
              <a:ext cx="1066800" cy="914400"/>
            </a:xfrm>
            <a:prstGeom prst="roundRect">
              <a:avLst>
                <a:gd name="adj" fmla="val 12870"/>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sz="1400" dirty="0"/>
            </a:p>
          </p:txBody>
        </p:sp>
        <p:sp>
          <p:nvSpPr>
            <p:cNvPr id="198" name="Rounded Rectangle 197"/>
            <p:cNvSpPr/>
            <p:nvPr/>
          </p:nvSpPr>
          <p:spPr>
            <a:xfrm>
              <a:off x="1371600" y="762000"/>
              <a:ext cx="4495800" cy="38100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400" dirty="0"/>
            </a:p>
          </p:txBody>
        </p:sp>
        <p:sp>
          <p:nvSpPr>
            <p:cNvPr id="199" name="Rounded Rectangle 198"/>
            <p:cNvSpPr/>
            <p:nvPr/>
          </p:nvSpPr>
          <p:spPr>
            <a:xfrm>
              <a:off x="1371600" y="2743200"/>
              <a:ext cx="4495800" cy="457200"/>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400" dirty="0"/>
            </a:p>
          </p:txBody>
        </p:sp>
        <p:sp>
          <p:nvSpPr>
            <p:cNvPr id="200" name="Rectangle 199"/>
            <p:cNvSpPr/>
            <p:nvPr/>
          </p:nvSpPr>
          <p:spPr>
            <a:xfrm>
              <a:off x="1447800" y="2819400"/>
              <a:ext cx="2209800" cy="304800"/>
            </a:xfrm>
            <a:prstGeom prst="rect">
              <a:avLst/>
            </a:prstGeom>
            <a:solidFill>
              <a:srgbClr val="E6CF7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chemeClr val="tx2">
                      <a:lumMod val="75000"/>
                    </a:schemeClr>
                  </a:solidFill>
                </a:rPr>
                <a:t>Data Split</a:t>
              </a:r>
              <a:endParaRPr lang="en-US" sz="1400" b="1" dirty="0">
                <a:solidFill>
                  <a:schemeClr val="tx2">
                    <a:lumMod val="75000"/>
                  </a:schemeClr>
                </a:solidFill>
              </a:endParaRPr>
            </a:p>
          </p:txBody>
        </p:sp>
        <p:sp>
          <p:nvSpPr>
            <p:cNvPr id="201" name="Rounded Rectangle 200"/>
            <p:cNvSpPr/>
            <p:nvPr/>
          </p:nvSpPr>
          <p:spPr>
            <a:xfrm>
              <a:off x="4038600" y="1524001"/>
              <a:ext cx="838200" cy="68580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400" dirty="0"/>
            </a:p>
          </p:txBody>
        </p:sp>
        <p:sp>
          <p:nvSpPr>
            <p:cNvPr id="202" name="Rounded Rectangle 201"/>
            <p:cNvSpPr/>
            <p:nvPr/>
          </p:nvSpPr>
          <p:spPr>
            <a:xfrm>
              <a:off x="5029200" y="1524000"/>
              <a:ext cx="838200" cy="6858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400" dirty="0"/>
            </a:p>
          </p:txBody>
        </p:sp>
        <p:sp>
          <p:nvSpPr>
            <p:cNvPr id="203" name="Rectangle 202"/>
            <p:cNvSpPr/>
            <p:nvPr/>
          </p:nvSpPr>
          <p:spPr>
            <a:xfrm>
              <a:off x="1752600" y="1524000"/>
              <a:ext cx="304800" cy="22860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D</a:t>
              </a:r>
              <a:endParaRPr lang="en-US" sz="1400" b="1" dirty="0">
                <a:solidFill>
                  <a:schemeClr val="bg1"/>
                </a:solidFill>
              </a:endParaRPr>
            </a:p>
          </p:txBody>
        </p:sp>
        <p:sp>
          <p:nvSpPr>
            <p:cNvPr id="204" name="TextBox 203"/>
            <p:cNvSpPr txBox="1"/>
            <p:nvPr/>
          </p:nvSpPr>
          <p:spPr>
            <a:xfrm>
              <a:off x="4038600" y="1524001"/>
              <a:ext cx="834100" cy="497627"/>
            </a:xfrm>
            <a:prstGeom prst="rect">
              <a:avLst/>
            </a:prstGeom>
            <a:noFill/>
          </p:spPr>
          <p:txBody>
            <a:bodyPr wrap="square" rtlCol="0">
              <a:spAutoFit/>
            </a:bodyPr>
            <a:lstStyle/>
            <a:p>
              <a:pPr algn="ctr"/>
              <a:r>
                <a:rPr lang="en-US" sz="1300" b="1" dirty="0" smtClean="0">
                  <a:solidFill>
                    <a:schemeClr val="tx2">
                      <a:lumMod val="75000"/>
                    </a:schemeClr>
                  </a:solidFill>
                </a:rPr>
                <a:t>MR</a:t>
              </a:r>
            </a:p>
            <a:p>
              <a:pPr algn="ctr"/>
              <a:r>
                <a:rPr lang="en-US" sz="1300" b="1" dirty="0" smtClean="0">
                  <a:solidFill>
                    <a:schemeClr val="tx2">
                      <a:lumMod val="75000"/>
                    </a:schemeClr>
                  </a:solidFill>
                </a:rPr>
                <a:t>Driver</a:t>
              </a:r>
              <a:endParaRPr lang="en-US" sz="1300" b="1" dirty="0">
                <a:solidFill>
                  <a:schemeClr val="tx2">
                    <a:lumMod val="75000"/>
                  </a:schemeClr>
                </a:solidFill>
              </a:endParaRPr>
            </a:p>
          </p:txBody>
        </p:sp>
        <p:sp>
          <p:nvSpPr>
            <p:cNvPr id="205" name="TextBox 204"/>
            <p:cNvSpPr txBox="1"/>
            <p:nvPr/>
          </p:nvSpPr>
          <p:spPr>
            <a:xfrm>
              <a:off x="4953000" y="1524001"/>
              <a:ext cx="990600" cy="497627"/>
            </a:xfrm>
            <a:prstGeom prst="rect">
              <a:avLst/>
            </a:prstGeom>
            <a:noFill/>
          </p:spPr>
          <p:txBody>
            <a:bodyPr wrap="square" rtlCol="0">
              <a:spAutoFit/>
            </a:bodyPr>
            <a:lstStyle/>
            <a:p>
              <a:pPr algn="ctr"/>
              <a:r>
                <a:rPr lang="en-US" sz="1300" b="1" dirty="0" smtClean="0">
                  <a:solidFill>
                    <a:schemeClr val="tx2">
                      <a:lumMod val="75000"/>
                    </a:schemeClr>
                  </a:solidFill>
                </a:rPr>
                <a:t>User</a:t>
              </a:r>
            </a:p>
            <a:p>
              <a:pPr algn="ctr"/>
              <a:r>
                <a:rPr lang="en-US" sz="1300" b="1" dirty="0" smtClean="0">
                  <a:solidFill>
                    <a:schemeClr val="tx2">
                      <a:lumMod val="75000"/>
                    </a:schemeClr>
                  </a:solidFill>
                </a:rPr>
                <a:t>Program</a:t>
              </a:r>
              <a:endParaRPr lang="en-US" sz="1300" b="1" dirty="0">
                <a:solidFill>
                  <a:schemeClr val="tx2">
                    <a:lumMod val="75000"/>
                  </a:schemeClr>
                </a:solidFill>
              </a:endParaRPr>
            </a:p>
          </p:txBody>
        </p:sp>
        <p:sp>
          <p:nvSpPr>
            <p:cNvPr id="206" name="TextBox 205"/>
            <p:cNvSpPr txBox="1"/>
            <p:nvPr/>
          </p:nvSpPr>
          <p:spPr>
            <a:xfrm>
              <a:off x="1447800" y="762000"/>
              <a:ext cx="4495800" cy="311017"/>
            </a:xfrm>
            <a:prstGeom prst="rect">
              <a:avLst/>
            </a:prstGeom>
            <a:noFill/>
          </p:spPr>
          <p:txBody>
            <a:bodyPr wrap="square" rtlCol="0">
              <a:spAutoFit/>
            </a:bodyPr>
            <a:lstStyle/>
            <a:p>
              <a:pPr algn="ctr"/>
              <a:r>
                <a:rPr lang="en-US" sz="1400" b="1" dirty="0" smtClean="0">
                  <a:solidFill>
                    <a:schemeClr val="tx2">
                      <a:lumMod val="75000"/>
                    </a:schemeClr>
                  </a:solidFill>
                </a:rPr>
                <a:t>Pub/Sub Broker Network</a:t>
              </a:r>
              <a:endParaRPr lang="en-US" sz="1400" b="1" dirty="0">
                <a:solidFill>
                  <a:schemeClr val="tx2">
                    <a:lumMod val="75000"/>
                  </a:schemeClr>
                </a:solidFill>
              </a:endParaRPr>
            </a:p>
          </p:txBody>
        </p:sp>
        <p:sp>
          <p:nvSpPr>
            <p:cNvPr id="207" name="Rounded Rectangle 206"/>
            <p:cNvSpPr/>
            <p:nvPr/>
          </p:nvSpPr>
          <p:spPr>
            <a:xfrm>
              <a:off x="2667000" y="1524000"/>
              <a:ext cx="1066800" cy="914400"/>
            </a:xfrm>
            <a:prstGeom prst="roundRect">
              <a:avLst>
                <a:gd name="adj" fmla="val 12870"/>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sz="1400" dirty="0"/>
            </a:p>
          </p:txBody>
        </p:sp>
        <p:sp>
          <p:nvSpPr>
            <p:cNvPr id="208" name="Rectangle 207"/>
            <p:cNvSpPr/>
            <p:nvPr/>
          </p:nvSpPr>
          <p:spPr>
            <a:xfrm>
              <a:off x="3048000" y="1524000"/>
              <a:ext cx="304800" cy="22860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D</a:t>
              </a:r>
              <a:endParaRPr lang="en-US" sz="1400" b="1" dirty="0">
                <a:solidFill>
                  <a:schemeClr val="bg1"/>
                </a:solidFill>
              </a:endParaRPr>
            </a:p>
          </p:txBody>
        </p:sp>
        <p:cxnSp>
          <p:nvCxnSpPr>
            <p:cNvPr id="209" name="Straight Connector 208"/>
            <p:cNvCxnSpPr/>
            <p:nvPr/>
          </p:nvCxnSpPr>
          <p:spPr>
            <a:xfrm rot="5400000">
              <a:off x="3276600" y="2971800"/>
              <a:ext cx="304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5400000">
              <a:off x="2667794" y="2971006"/>
              <a:ext cx="304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a:off x="2896394" y="2971006"/>
              <a:ext cx="304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2" name="TextBox 211"/>
            <p:cNvSpPr txBox="1"/>
            <p:nvPr/>
          </p:nvSpPr>
          <p:spPr>
            <a:xfrm>
              <a:off x="4038600" y="2743201"/>
              <a:ext cx="1296581" cy="311017"/>
            </a:xfrm>
            <a:prstGeom prst="rect">
              <a:avLst/>
            </a:prstGeom>
            <a:noFill/>
          </p:spPr>
          <p:txBody>
            <a:bodyPr wrap="none" rtlCol="0">
              <a:spAutoFit/>
            </a:bodyPr>
            <a:lstStyle/>
            <a:p>
              <a:r>
                <a:rPr lang="en-US" sz="1400" b="1" dirty="0" smtClean="0">
                  <a:solidFill>
                    <a:schemeClr val="tx2">
                      <a:lumMod val="75000"/>
                    </a:schemeClr>
                  </a:solidFill>
                </a:rPr>
                <a:t>File System</a:t>
              </a:r>
              <a:endParaRPr lang="en-US" sz="1400" b="1" dirty="0">
                <a:solidFill>
                  <a:schemeClr val="tx2">
                    <a:lumMod val="75000"/>
                  </a:schemeClr>
                </a:solidFill>
              </a:endParaRPr>
            </a:p>
          </p:txBody>
        </p:sp>
        <p:cxnSp>
          <p:nvCxnSpPr>
            <p:cNvPr id="213" name="Straight Arrow Connector 212"/>
            <p:cNvCxnSpPr/>
            <p:nvPr/>
          </p:nvCxnSpPr>
          <p:spPr>
            <a:xfrm rot="5400000">
              <a:off x="1639094" y="1332706"/>
              <a:ext cx="3810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214" name="Straight Arrow Connector 213"/>
            <p:cNvCxnSpPr/>
            <p:nvPr/>
          </p:nvCxnSpPr>
          <p:spPr>
            <a:xfrm rot="5400000">
              <a:off x="3010694" y="1332706"/>
              <a:ext cx="3810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215" name="Straight Arrow Connector 214"/>
            <p:cNvCxnSpPr/>
            <p:nvPr/>
          </p:nvCxnSpPr>
          <p:spPr>
            <a:xfrm rot="5400000">
              <a:off x="4306094" y="1332706"/>
              <a:ext cx="3810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216" name="Straight Arrow Connector 215"/>
            <p:cNvCxnSpPr/>
            <p:nvPr/>
          </p:nvCxnSpPr>
          <p:spPr>
            <a:xfrm rot="5400000">
              <a:off x="5220494" y="1332706"/>
              <a:ext cx="3810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sp>
          <p:nvSpPr>
            <p:cNvPr id="217" name="Up-Down Arrow 216"/>
            <p:cNvSpPr/>
            <p:nvPr/>
          </p:nvSpPr>
          <p:spPr>
            <a:xfrm>
              <a:off x="1828800" y="2438400"/>
              <a:ext cx="152400" cy="304800"/>
            </a:xfrm>
            <a:prstGeom prst="upDownArrow">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18" name="Up-Down Arrow 217"/>
            <p:cNvSpPr/>
            <p:nvPr/>
          </p:nvSpPr>
          <p:spPr>
            <a:xfrm>
              <a:off x="3124200" y="2438400"/>
              <a:ext cx="152400" cy="304800"/>
            </a:xfrm>
            <a:prstGeom prst="upDownArrow">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19" name="Up-Down Arrow 218"/>
            <p:cNvSpPr/>
            <p:nvPr/>
          </p:nvSpPr>
          <p:spPr>
            <a:xfrm>
              <a:off x="5334000" y="2209800"/>
              <a:ext cx="152400" cy="533400"/>
            </a:xfrm>
            <a:prstGeom prst="upDownArrow">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20" name="Hexagon 219"/>
            <p:cNvSpPr/>
            <p:nvPr/>
          </p:nvSpPr>
          <p:spPr>
            <a:xfrm>
              <a:off x="1447800" y="18288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M</a:t>
              </a:r>
              <a:endParaRPr lang="en-US" sz="1400" b="1" dirty="0">
                <a:solidFill>
                  <a:schemeClr val="tx2">
                    <a:lumMod val="75000"/>
                  </a:schemeClr>
                </a:solidFill>
              </a:endParaRPr>
            </a:p>
          </p:txBody>
        </p:sp>
        <p:sp>
          <p:nvSpPr>
            <p:cNvPr id="221" name="Oval 220"/>
            <p:cNvSpPr/>
            <p:nvPr/>
          </p:nvSpPr>
          <p:spPr>
            <a:xfrm>
              <a:off x="1447800" y="21336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R</a:t>
              </a:r>
              <a:endParaRPr lang="en-US" sz="1400" b="1" dirty="0">
                <a:solidFill>
                  <a:schemeClr val="tx2">
                    <a:lumMod val="75000"/>
                  </a:schemeClr>
                </a:solidFill>
              </a:endParaRPr>
            </a:p>
          </p:txBody>
        </p:sp>
        <p:sp>
          <p:nvSpPr>
            <p:cNvPr id="222" name="Hexagon 221"/>
            <p:cNvSpPr/>
            <p:nvPr/>
          </p:nvSpPr>
          <p:spPr>
            <a:xfrm>
              <a:off x="2057400" y="18288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M</a:t>
              </a:r>
              <a:endParaRPr lang="en-US" sz="1400" b="1" dirty="0">
                <a:solidFill>
                  <a:schemeClr val="tx2">
                    <a:lumMod val="75000"/>
                  </a:schemeClr>
                </a:solidFill>
              </a:endParaRPr>
            </a:p>
          </p:txBody>
        </p:sp>
        <p:sp>
          <p:nvSpPr>
            <p:cNvPr id="223" name="Oval 222"/>
            <p:cNvSpPr/>
            <p:nvPr/>
          </p:nvSpPr>
          <p:spPr>
            <a:xfrm>
              <a:off x="2133600" y="21336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R</a:t>
              </a:r>
              <a:endParaRPr lang="en-US" sz="1400" b="1" dirty="0">
                <a:solidFill>
                  <a:schemeClr val="tx2">
                    <a:lumMod val="75000"/>
                  </a:schemeClr>
                </a:solidFill>
              </a:endParaRPr>
            </a:p>
          </p:txBody>
        </p:sp>
        <p:sp>
          <p:nvSpPr>
            <p:cNvPr id="224" name="Hexagon 223"/>
            <p:cNvSpPr/>
            <p:nvPr/>
          </p:nvSpPr>
          <p:spPr>
            <a:xfrm>
              <a:off x="2743200" y="18288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M</a:t>
              </a:r>
              <a:endParaRPr lang="en-US" sz="1400" b="1" dirty="0">
                <a:solidFill>
                  <a:schemeClr val="tx2">
                    <a:lumMod val="75000"/>
                  </a:schemeClr>
                </a:solidFill>
              </a:endParaRPr>
            </a:p>
          </p:txBody>
        </p:sp>
        <p:sp>
          <p:nvSpPr>
            <p:cNvPr id="225" name="Oval 224"/>
            <p:cNvSpPr/>
            <p:nvPr/>
          </p:nvSpPr>
          <p:spPr>
            <a:xfrm>
              <a:off x="2743200" y="21336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R</a:t>
              </a:r>
              <a:endParaRPr lang="en-US" sz="1400" b="1" dirty="0">
                <a:solidFill>
                  <a:schemeClr val="tx2">
                    <a:lumMod val="75000"/>
                  </a:schemeClr>
                </a:solidFill>
              </a:endParaRPr>
            </a:p>
          </p:txBody>
        </p:sp>
        <p:sp>
          <p:nvSpPr>
            <p:cNvPr id="226" name="Hexagon 225"/>
            <p:cNvSpPr/>
            <p:nvPr/>
          </p:nvSpPr>
          <p:spPr>
            <a:xfrm>
              <a:off x="3352800" y="18288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M</a:t>
              </a:r>
              <a:endParaRPr lang="en-US" sz="1400" b="1" dirty="0">
                <a:solidFill>
                  <a:schemeClr val="tx2">
                    <a:lumMod val="75000"/>
                  </a:schemeClr>
                </a:solidFill>
              </a:endParaRPr>
            </a:p>
          </p:txBody>
        </p:sp>
        <p:sp>
          <p:nvSpPr>
            <p:cNvPr id="227" name="Oval 226"/>
            <p:cNvSpPr/>
            <p:nvPr/>
          </p:nvSpPr>
          <p:spPr>
            <a:xfrm>
              <a:off x="3429000" y="21336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R</a:t>
              </a:r>
              <a:endParaRPr lang="en-US" sz="1400" b="1" dirty="0">
                <a:solidFill>
                  <a:schemeClr val="tx2">
                    <a:lumMod val="75000"/>
                  </a:schemeClr>
                </a:solidFill>
              </a:endParaRPr>
            </a:p>
          </p:txBody>
        </p:sp>
        <p:sp>
          <p:nvSpPr>
            <p:cNvPr id="228" name="Flowchart: Connector 227"/>
            <p:cNvSpPr/>
            <p:nvPr/>
          </p:nvSpPr>
          <p:spPr>
            <a:xfrm>
              <a:off x="1828800" y="19050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29" name="Flowchart: Connector 228"/>
            <p:cNvSpPr/>
            <p:nvPr/>
          </p:nvSpPr>
          <p:spPr>
            <a:xfrm>
              <a:off x="1905000" y="19050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30" name="Flowchart: Connector 229"/>
            <p:cNvSpPr/>
            <p:nvPr/>
          </p:nvSpPr>
          <p:spPr>
            <a:xfrm>
              <a:off x="1828800" y="2209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31" name="Flowchart: Connector 230"/>
            <p:cNvSpPr/>
            <p:nvPr/>
          </p:nvSpPr>
          <p:spPr>
            <a:xfrm>
              <a:off x="1905000" y="2209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nvGrpSpPr>
            <p:cNvPr id="4" name="Group 108"/>
            <p:cNvGrpSpPr/>
            <p:nvPr/>
          </p:nvGrpSpPr>
          <p:grpSpPr>
            <a:xfrm>
              <a:off x="2514600" y="1981200"/>
              <a:ext cx="121919" cy="45719"/>
              <a:chOff x="3200400" y="3352800"/>
              <a:chExt cx="121919" cy="45719"/>
            </a:xfrm>
          </p:grpSpPr>
          <p:sp>
            <p:nvSpPr>
              <p:cNvPr id="243" name="Flowchart: Connector 43"/>
              <p:cNvSpPr/>
              <p:nvPr/>
            </p:nvSpPr>
            <p:spPr>
              <a:xfrm>
                <a:off x="32004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44" name="Flowchart: Connector 44"/>
              <p:cNvSpPr/>
              <p:nvPr/>
            </p:nvSpPr>
            <p:spPr>
              <a:xfrm>
                <a:off x="32766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grpSp>
          <p:nvGrpSpPr>
            <p:cNvPr id="5" name="Group 45"/>
            <p:cNvGrpSpPr/>
            <p:nvPr/>
          </p:nvGrpSpPr>
          <p:grpSpPr>
            <a:xfrm>
              <a:off x="3124200" y="1905000"/>
              <a:ext cx="121919" cy="45719"/>
              <a:chOff x="3200400" y="3352800"/>
              <a:chExt cx="121919" cy="45719"/>
            </a:xfrm>
          </p:grpSpPr>
          <p:sp>
            <p:nvSpPr>
              <p:cNvPr id="241" name="Flowchart: Connector 240"/>
              <p:cNvSpPr/>
              <p:nvPr/>
            </p:nvSpPr>
            <p:spPr>
              <a:xfrm>
                <a:off x="32004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42" name="Flowchart: Connector 241"/>
              <p:cNvSpPr/>
              <p:nvPr/>
            </p:nvSpPr>
            <p:spPr>
              <a:xfrm>
                <a:off x="32766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grpSp>
          <p:nvGrpSpPr>
            <p:cNvPr id="6" name="Group 48"/>
            <p:cNvGrpSpPr/>
            <p:nvPr/>
          </p:nvGrpSpPr>
          <p:grpSpPr>
            <a:xfrm>
              <a:off x="3124200" y="2209800"/>
              <a:ext cx="121919" cy="45719"/>
              <a:chOff x="3200400" y="3352800"/>
              <a:chExt cx="121919" cy="45719"/>
            </a:xfrm>
          </p:grpSpPr>
          <p:sp>
            <p:nvSpPr>
              <p:cNvPr id="239" name="Flowchart: Connector 238"/>
              <p:cNvSpPr/>
              <p:nvPr/>
            </p:nvSpPr>
            <p:spPr>
              <a:xfrm>
                <a:off x="32004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40" name="Flowchart: Connector 239"/>
              <p:cNvSpPr/>
              <p:nvPr/>
            </p:nvSpPr>
            <p:spPr>
              <a:xfrm>
                <a:off x="32766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grpSp>
          <p:nvGrpSpPr>
            <p:cNvPr id="7" name="Group 51"/>
            <p:cNvGrpSpPr/>
            <p:nvPr/>
          </p:nvGrpSpPr>
          <p:grpSpPr>
            <a:xfrm>
              <a:off x="3200400" y="2971800"/>
              <a:ext cx="121919" cy="45719"/>
              <a:chOff x="3200400" y="3352800"/>
              <a:chExt cx="121919" cy="45719"/>
            </a:xfrm>
          </p:grpSpPr>
          <p:sp>
            <p:nvSpPr>
              <p:cNvPr id="237" name="Flowchart: Connector 236"/>
              <p:cNvSpPr/>
              <p:nvPr/>
            </p:nvSpPr>
            <p:spPr>
              <a:xfrm>
                <a:off x="32004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38" name="Flowchart: Connector 237"/>
              <p:cNvSpPr/>
              <p:nvPr/>
            </p:nvSpPr>
            <p:spPr>
              <a:xfrm>
                <a:off x="32766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sp>
          <p:nvSpPr>
            <p:cNvPr id="236" name="TextBox 235"/>
            <p:cNvSpPr txBox="1"/>
            <p:nvPr/>
          </p:nvSpPr>
          <p:spPr>
            <a:xfrm>
              <a:off x="1828801" y="1219201"/>
              <a:ext cx="1591458" cy="311017"/>
            </a:xfrm>
            <a:prstGeom prst="rect">
              <a:avLst/>
            </a:prstGeom>
            <a:noFill/>
          </p:spPr>
          <p:txBody>
            <a:bodyPr wrap="none" rtlCol="0">
              <a:spAutoFit/>
            </a:bodyPr>
            <a:lstStyle/>
            <a:p>
              <a:r>
                <a:rPr lang="en-US" sz="1400" b="1" dirty="0" smtClean="0"/>
                <a:t>Worker Nodes</a:t>
              </a:r>
              <a:endParaRPr lang="en-US" sz="1400" b="1" dirty="0"/>
            </a:p>
          </p:txBody>
        </p:sp>
      </p:grpSp>
      <p:sp>
        <p:nvSpPr>
          <p:cNvPr id="245" name="Hexagon 244"/>
          <p:cNvSpPr/>
          <p:nvPr/>
        </p:nvSpPr>
        <p:spPr>
          <a:xfrm>
            <a:off x="4029074" y="9652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r>
              <a:rPr lang="en-US" sz="1400" b="1" dirty="0" smtClean="0">
                <a:solidFill>
                  <a:schemeClr val="tx2">
                    <a:lumMod val="75000"/>
                  </a:schemeClr>
                </a:solidFill>
              </a:rPr>
              <a:t>M</a:t>
            </a:r>
            <a:endParaRPr lang="en-US" sz="1400" b="1" dirty="0">
              <a:solidFill>
                <a:schemeClr val="tx2">
                  <a:lumMod val="75000"/>
                </a:schemeClr>
              </a:solidFill>
            </a:endParaRPr>
          </a:p>
        </p:txBody>
      </p:sp>
      <p:sp>
        <p:nvSpPr>
          <p:cNvPr id="246" name="Oval 245"/>
          <p:cNvSpPr/>
          <p:nvPr/>
        </p:nvSpPr>
        <p:spPr>
          <a:xfrm>
            <a:off x="4029074" y="13462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r>
              <a:rPr lang="en-US" sz="1400" b="1" dirty="0" smtClean="0">
                <a:solidFill>
                  <a:schemeClr val="tx2">
                    <a:lumMod val="75000"/>
                  </a:schemeClr>
                </a:solidFill>
              </a:rPr>
              <a:t>R</a:t>
            </a:r>
            <a:endParaRPr lang="en-US" sz="1400" b="1" dirty="0">
              <a:solidFill>
                <a:schemeClr val="tx2">
                  <a:lumMod val="75000"/>
                </a:schemeClr>
              </a:solidFill>
            </a:endParaRPr>
          </a:p>
        </p:txBody>
      </p:sp>
      <p:sp>
        <p:nvSpPr>
          <p:cNvPr id="247" name="Up-Down Arrow 246"/>
          <p:cNvSpPr/>
          <p:nvPr/>
        </p:nvSpPr>
        <p:spPr>
          <a:xfrm>
            <a:off x="4105274" y="2184400"/>
            <a:ext cx="152400" cy="304800"/>
          </a:xfrm>
          <a:prstGeom prst="upDownArrow">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US" sz="1400" b="1" dirty="0"/>
          </a:p>
        </p:txBody>
      </p:sp>
      <p:sp>
        <p:nvSpPr>
          <p:cNvPr id="248" name="Rectangle 247"/>
          <p:cNvSpPr/>
          <p:nvPr/>
        </p:nvSpPr>
        <p:spPr>
          <a:xfrm>
            <a:off x="4029074" y="1803400"/>
            <a:ext cx="304800" cy="22860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r>
              <a:rPr lang="en-US" sz="1400" b="1" dirty="0" smtClean="0">
                <a:solidFill>
                  <a:schemeClr val="bg1"/>
                </a:solidFill>
              </a:rPr>
              <a:t>D</a:t>
            </a:r>
            <a:endParaRPr lang="en-US" sz="1400" b="1" dirty="0">
              <a:solidFill>
                <a:schemeClr val="bg1"/>
              </a:solidFill>
            </a:endParaRPr>
          </a:p>
        </p:txBody>
      </p:sp>
      <p:sp>
        <p:nvSpPr>
          <p:cNvPr id="249" name="TextBox 248"/>
          <p:cNvSpPr txBox="1"/>
          <p:nvPr/>
        </p:nvSpPr>
        <p:spPr>
          <a:xfrm>
            <a:off x="4333875" y="889000"/>
            <a:ext cx="1118501" cy="307773"/>
          </a:xfrm>
          <a:prstGeom prst="rect">
            <a:avLst/>
          </a:prstGeom>
          <a:noFill/>
        </p:spPr>
        <p:txBody>
          <a:bodyPr wrap="none" lIns="91435" tIns="45718" rIns="91435" bIns="45718" rtlCol="0">
            <a:spAutoFit/>
          </a:bodyPr>
          <a:lstStyle/>
          <a:p>
            <a:r>
              <a:rPr lang="en-US" sz="1400" b="1" dirty="0" smtClean="0"/>
              <a:t>Map Worker</a:t>
            </a:r>
            <a:endParaRPr lang="en-US" sz="1400" b="1" dirty="0"/>
          </a:p>
        </p:txBody>
      </p:sp>
      <p:sp>
        <p:nvSpPr>
          <p:cNvPr id="250" name="TextBox 249"/>
          <p:cNvSpPr txBox="1"/>
          <p:nvPr/>
        </p:nvSpPr>
        <p:spPr>
          <a:xfrm>
            <a:off x="4333875" y="1270000"/>
            <a:ext cx="1322660" cy="307773"/>
          </a:xfrm>
          <a:prstGeom prst="rect">
            <a:avLst/>
          </a:prstGeom>
          <a:noFill/>
        </p:spPr>
        <p:txBody>
          <a:bodyPr wrap="none" lIns="91435" tIns="45718" rIns="91435" bIns="45718" rtlCol="0">
            <a:spAutoFit/>
          </a:bodyPr>
          <a:lstStyle/>
          <a:p>
            <a:r>
              <a:rPr lang="en-US" sz="1400" b="1" dirty="0" smtClean="0"/>
              <a:t>Reduce Worker</a:t>
            </a:r>
            <a:endParaRPr lang="en-US" sz="1400" b="1" dirty="0"/>
          </a:p>
        </p:txBody>
      </p:sp>
      <p:sp>
        <p:nvSpPr>
          <p:cNvPr id="251" name="TextBox 250"/>
          <p:cNvSpPr txBox="1"/>
          <p:nvPr/>
        </p:nvSpPr>
        <p:spPr>
          <a:xfrm>
            <a:off x="4333875" y="1727200"/>
            <a:ext cx="1072719" cy="307773"/>
          </a:xfrm>
          <a:prstGeom prst="rect">
            <a:avLst/>
          </a:prstGeom>
          <a:noFill/>
        </p:spPr>
        <p:txBody>
          <a:bodyPr wrap="none" lIns="91435" tIns="45718" rIns="91435" bIns="45718" rtlCol="0">
            <a:spAutoFit/>
          </a:bodyPr>
          <a:lstStyle/>
          <a:p>
            <a:r>
              <a:rPr lang="en-US" sz="1400" b="1" dirty="0" smtClean="0"/>
              <a:t>MRDeamon</a:t>
            </a:r>
            <a:endParaRPr lang="en-US" sz="1400" b="1" dirty="0"/>
          </a:p>
        </p:txBody>
      </p:sp>
      <p:sp>
        <p:nvSpPr>
          <p:cNvPr id="252" name="TextBox 251"/>
          <p:cNvSpPr txBox="1"/>
          <p:nvPr/>
        </p:nvSpPr>
        <p:spPr>
          <a:xfrm>
            <a:off x="4333875" y="2108200"/>
            <a:ext cx="1441090" cy="307773"/>
          </a:xfrm>
          <a:prstGeom prst="rect">
            <a:avLst/>
          </a:prstGeom>
          <a:noFill/>
        </p:spPr>
        <p:txBody>
          <a:bodyPr wrap="none" lIns="91435" tIns="45718" rIns="91435" bIns="45718" rtlCol="0">
            <a:spAutoFit/>
          </a:bodyPr>
          <a:lstStyle/>
          <a:p>
            <a:r>
              <a:rPr lang="en-US" sz="1400" b="1" dirty="0" smtClean="0"/>
              <a:t>Data Read/Write</a:t>
            </a:r>
            <a:endParaRPr lang="en-US" sz="1400" b="1" dirty="0"/>
          </a:p>
        </p:txBody>
      </p:sp>
      <p:cxnSp>
        <p:nvCxnSpPr>
          <p:cNvPr id="253" name="Straight Arrow Connector 252"/>
          <p:cNvCxnSpPr/>
          <p:nvPr/>
        </p:nvCxnSpPr>
        <p:spPr>
          <a:xfrm rot="5400000">
            <a:off x="4029868" y="2793207"/>
            <a:ext cx="3048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sp>
        <p:nvSpPr>
          <p:cNvPr id="254" name="TextBox 253"/>
          <p:cNvSpPr txBox="1"/>
          <p:nvPr/>
        </p:nvSpPr>
        <p:spPr>
          <a:xfrm>
            <a:off x="4333875" y="2565400"/>
            <a:ext cx="1364979" cy="307773"/>
          </a:xfrm>
          <a:prstGeom prst="rect">
            <a:avLst/>
          </a:prstGeom>
          <a:noFill/>
        </p:spPr>
        <p:txBody>
          <a:bodyPr wrap="none" lIns="91435" tIns="45718" rIns="91435" bIns="45718" rtlCol="0">
            <a:spAutoFit/>
          </a:bodyPr>
          <a:lstStyle/>
          <a:p>
            <a:r>
              <a:rPr lang="en-US" sz="1400" b="1" dirty="0" smtClean="0"/>
              <a:t>Communication</a:t>
            </a:r>
            <a:endParaRPr lang="en-US" sz="1400" b="1" dirty="0"/>
          </a:p>
        </p:txBody>
      </p:sp>
      <p:grpSp>
        <p:nvGrpSpPr>
          <p:cNvPr id="8" name="Group 148"/>
          <p:cNvGrpSpPr/>
          <p:nvPr/>
        </p:nvGrpSpPr>
        <p:grpSpPr>
          <a:xfrm>
            <a:off x="4648200" y="3598954"/>
            <a:ext cx="4191000" cy="2954245"/>
            <a:chOff x="1807721" y="808977"/>
            <a:chExt cx="4648200" cy="3370355"/>
          </a:xfrm>
        </p:grpSpPr>
        <p:grpSp>
          <p:nvGrpSpPr>
            <p:cNvPr id="9" name="Group 26"/>
            <p:cNvGrpSpPr/>
            <p:nvPr/>
          </p:nvGrpSpPr>
          <p:grpSpPr>
            <a:xfrm>
              <a:off x="2743200" y="808977"/>
              <a:ext cx="3712721" cy="3094411"/>
              <a:chOff x="304800" y="1694153"/>
              <a:chExt cx="3712721" cy="3094411"/>
            </a:xfrm>
          </p:grpSpPr>
          <p:sp>
            <p:nvSpPr>
              <p:cNvPr id="159" name="Arc 158"/>
              <p:cNvSpPr/>
              <p:nvPr/>
            </p:nvSpPr>
            <p:spPr>
              <a:xfrm rot="3177236">
                <a:off x="1648167" y="2620252"/>
                <a:ext cx="2942011" cy="1394613"/>
              </a:xfrm>
              <a:prstGeom prst="arc">
                <a:avLst>
                  <a:gd name="adj1" fmla="val 9813537"/>
                  <a:gd name="adj2" fmla="val 1099694"/>
                </a:avLst>
              </a:prstGeom>
              <a:ln w="50800">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160" name="TextBox 159"/>
              <p:cNvSpPr txBox="1"/>
              <p:nvPr/>
            </p:nvSpPr>
            <p:spPr>
              <a:xfrm>
                <a:off x="664721" y="3323575"/>
                <a:ext cx="2590800" cy="350007"/>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400" b="1" dirty="0" smtClean="0">
                    <a:solidFill>
                      <a:schemeClr val="tx1"/>
                    </a:solidFill>
                    <a:latin typeface="+mj-lt"/>
                    <a:cs typeface="Courier New" pitchFamily="49" charset="0"/>
                  </a:rPr>
                  <a:t>Reduce (Key, List&lt;Value&gt;) </a:t>
                </a:r>
              </a:p>
            </p:txBody>
          </p:sp>
          <p:sp>
            <p:nvSpPr>
              <p:cNvPr id="161" name="TextBox 160"/>
              <p:cNvSpPr txBox="1"/>
              <p:nvPr/>
            </p:nvSpPr>
            <p:spPr>
              <a:xfrm>
                <a:off x="2264921" y="1694153"/>
                <a:ext cx="882047" cy="360424"/>
              </a:xfrm>
              <a:prstGeom prst="rect">
                <a:avLst/>
              </a:prstGeom>
              <a:noFill/>
            </p:spPr>
            <p:txBody>
              <a:bodyPr wrap="none" rtlCol="0">
                <a:spAutoFit/>
              </a:bodyPr>
              <a:lstStyle/>
              <a:p>
                <a:r>
                  <a:rPr lang="en-US" sz="1400" b="1" dirty="0" smtClean="0">
                    <a:solidFill>
                      <a:srgbClr val="C00000"/>
                    </a:solidFill>
                  </a:rPr>
                  <a:t>Iterate</a:t>
                </a:r>
                <a:endParaRPr lang="en-US" sz="1400" b="1" dirty="0">
                  <a:solidFill>
                    <a:srgbClr val="C00000"/>
                  </a:solidFill>
                </a:endParaRPr>
              </a:p>
            </p:txBody>
          </p:sp>
          <p:cxnSp>
            <p:nvCxnSpPr>
              <p:cNvPr id="162" name="Straight Arrow Connector 161"/>
              <p:cNvCxnSpPr/>
              <p:nvPr/>
            </p:nvCxnSpPr>
            <p:spPr>
              <a:xfrm rot="16200000" flipH="1">
                <a:off x="1296194" y="2972594"/>
                <a:ext cx="381000" cy="37941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63" name="TextBox 162"/>
              <p:cNvSpPr txBox="1"/>
              <p:nvPr/>
            </p:nvSpPr>
            <p:spPr>
              <a:xfrm>
                <a:off x="304800" y="2667000"/>
                <a:ext cx="1916468" cy="360424"/>
              </a:xfrm>
              <a:prstGeom prst="rect">
                <a:avLst/>
              </a:prstGeom>
              <a:ln/>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1400" b="1" dirty="0" smtClean="0">
                    <a:solidFill>
                      <a:schemeClr val="tx1"/>
                    </a:solidFill>
                    <a:cs typeface="Courier New" pitchFamily="49" charset="0"/>
                  </a:rPr>
                  <a:t>Map(Key, Value)  </a:t>
                </a:r>
              </a:p>
            </p:txBody>
          </p:sp>
          <p:sp>
            <p:nvSpPr>
              <p:cNvPr id="164" name="TextBox 163"/>
              <p:cNvSpPr txBox="1"/>
              <p:nvPr/>
            </p:nvSpPr>
            <p:spPr>
              <a:xfrm>
                <a:off x="1198120" y="4009377"/>
                <a:ext cx="2743199" cy="359669"/>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400" b="1" dirty="0" smtClean="0">
                    <a:solidFill>
                      <a:schemeClr val="tx1"/>
                    </a:solidFill>
                    <a:latin typeface="+mj-lt"/>
                    <a:cs typeface="Courier New" pitchFamily="49" charset="0"/>
                  </a:rPr>
                  <a:t>Combine (Key, List&lt;Value&gt;)</a:t>
                </a:r>
                <a:endParaRPr lang="en-US" sz="1400" b="1" dirty="0">
                  <a:solidFill>
                    <a:schemeClr val="tx1"/>
                  </a:solidFill>
                  <a:latin typeface="+mj-lt"/>
                  <a:cs typeface="Courier New" pitchFamily="49" charset="0"/>
                </a:endParaRPr>
              </a:p>
            </p:txBody>
          </p:sp>
          <p:sp>
            <p:nvSpPr>
              <p:cNvPr id="165" name="Oval 164"/>
              <p:cNvSpPr/>
              <p:nvPr/>
            </p:nvSpPr>
            <p:spPr>
              <a:xfrm>
                <a:off x="2666999" y="2180576"/>
                <a:ext cx="1350522" cy="762000"/>
              </a:xfrm>
              <a:prstGeom prst="ellipse">
                <a:avLst/>
              </a:prstGeom>
              <a:ln w="25400"/>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smtClean="0"/>
                  <a:t>User Program</a:t>
                </a:r>
                <a:endParaRPr lang="en-US" sz="1400" b="1" dirty="0"/>
              </a:p>
            </p:txBody>
          </p:sp>
          <p:cxnSp>
            <p:nvCxnSpPr>
              <p:cNvPr id="166" name="Straight Arrow Connector 165"/>
              <p:cNvCxnSpPr/>
              <p:nvPr/>
            </p:nvCxnSpPr>
            <p:spPr>
              <a:xfrm rot="16200000" flipH="1">
                <a:off x="1883921" y="3704576"/>
                <a:ext cx="304800" cy="304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
          <p:nvSpPr>
            <p:cNvPr id="151" name="TextBox 150"/>
            <p:cNvSpPr txBox="1"/>
            <p:nvPr/>
          </p:nvSpPr>
          <p:spPr>
            <a:xfrm>
              <a:off x="4550921" y="3810000"/>
              <a:ext cx="990600" cy="369332"/>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400" b="1" dirty="0" smtClean="0">
                  <a:solidFill>
                    <a:schemeClr val="tx1"/>
                  </a:solidFill>
                  <a:latin typeface="+mj-lt"/>
                  <a:cs typeface="Courier New" pitchFamily="49" charset="0"/>
                </a:rPr>
                <a:t>Close()</a:t>
              </a:r>
              <a:endParaRPr lang="en-US" sz="1400" b="1" dirty="0">
                <a:solidFill>
                  <a:schemeClr val="tx1"/>
                </a:solidFill>
                <a:latin typeface="+mj-lt"/>
                <a:cs typeface="Courier New" pitchFamily="49" charset="0"/>
              </a:endParaRPr>
            </a:p>
          </p:txBody>
        </p:sp>
        <p:sp>
          <p:nvSpPr>
            <p:cNvPr id="152" name="TextBox 151"/>
            <p:cNvSpPr txBox="1"/>
            <p:nvPr/>
          </p:nvSpPr>
          <p:spPr>
            <a:xfrm>
              <a:off x="3026922" y="1066801"/>
              <a:ext cx="1295400" cy="351128"/>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400" b="1" dirty="0" smtClean="0">
                  <a:solidFill>
                    <a:schemeClr val="tx1"/>
                  </a:solidFill>
                  <a:latin typeface="+mj-lt"/>
                  <a:cs typeface="Courier New" pitchFamily="49" charset="0"/>
                </a:rPr>
                <a:t>Configure()</a:t>
              </a:r>
              <a:endParaRPr lang="en-US" sz="1400" b="1" dirty="0">
                <a:solidFill>
                  <a:schemeClr val="tx1"/>
                </a:solidFill>
                <a:latin typeface="+mj-lt"/>
                <a:cs typeface="Courier New" pitchFamily="49" charset="0"/>
              </a:endParaRPr>
            </a:p>
          </p:txBody>
        </p:sp>
        <p:cxnSp>
          <p:nvCxnSpPr>
            <p:cNvPr id="153" name="Straight Arrow Connector 152"/>
            <p:cNvCxnSpPr>
              <a:stCxn id="152" idx="2"/>
            </p:cNvCxnSpPr>
            <p:nvPr/>
          </p:nvCxnSpPr>
          <p:spPr>
            <a:xfrm rot="5400000">
              <a:off x="3489272" y="1596474"/>
              <a:ext cx="363895" cy="680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p:nvPr/>
          </p:nvCxnSpPr>
          <p:spPr>
            <a:xfrm rot="5400000">
              <a:off x="4762479" y="3674642"/>
              <a:ext cx="345692" cy="680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5" name="Left Arrow Callout 154"/>
            <p:cNvSpPr/>
            <p:nvPr/>
          </p:nvSpPr>
          <p:spPr>
            <a:xfrm flipH="1">
              <a:off x="1807721" y="990600"/>
              <a:ext cx="1143000" cy="533400"/>
            </a:xfrm>
            <a:prstGeom prst="leftArrowCallout">
              <a:avLst>
                <a:gd name="adj1" fmla="val 25000"/>
                <a:gd name="adj2" fmla="val 25000"/>
                <a:gd name="adj3" fmla="val 25000"/>
                <a:gd name="adj4" fmla="val 7953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smtClean="0">
                  <a:solidFill>
                    <a:schemeClr val="tx1"/>
                  </a:solidFill>
                </a:rPr>
                <a:t>Static</a:t>
              </a:r>
            </a:p>
            <a:p>
              <a:pPr algn="ctr"/>
              <a:r>
                <a:rPr lang="en-US" sz="1400" b="1" dirty="0" smtClean="0">
                  <a:solidFill>
                    <a:schemeClr val="tx1"/>
                  </a:solidFill>
                </a:rPr>
                <a:t>data</a:t>
              </a:r>
            </a:p>
          </p:txBody>
        </p:sp>
        <p:sp>
          <p:nvSpPr>
            <p:cNvPr id="156" name="Left Arrow Callout 155"/>
            <p:cNvSpPr/>
            <p:nvPr/>
          </p:nvSpPr>
          <p:spPr>
            <a:xfrm flipH="1">
              <a:off x="1828800" y="2256777"/>
              <a:ext cx="1143000" cy="533400"/>
            </a:xfrm>
            <a:prstGeom prst="leftArrowCallout">
              <a:avLst>
                <a:gd name="adj1" fmla="val 25000"/>
                <a:gd name="adj2" fmla="val 25000"/>
                <a:gd name="adj3" fmla="val 25000"/>
                <a:gd name="adj4" fmla="val 80756"/>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l-GR" sz="1400" b="1" dirty="0" smtClean="0">
                  <a:solidFill>
                    <a:schemeClr val="tx1"/>
                  </a:solidFill>
                </a:rPr>
                <a:t>δ</a:t>
              </a:r>
              <a:r>
                <a:rPr lang="en-US" sz="1400" b="1" dirty="0" smtClean="0">
                  <a:solidFill>
                    <a:schemeClr val="tx1"/>
                  </a:solidFill>
                </a:rPr>
                <a:t> flow</a:t>
              </a:r>
            </a:p>
          </p:txBody>
        </p:sp>
        <p:cxnSp>
          <p:nvCxnSpPr>
            <p:cNvPr id="157" name="Straight Arrow Connector 156"/>
            <p:cNvCxnSpPr>
              <a:stCxn id="156" idx="1"/>
            </p:cNvCxnSpPr>
            <p:nvPr/>
          </p:nvCxnSpPr>
          <p:spPr>
            <a:xfrm flipV="1">
              <a:off x="2971800" y="2256777"/>
              <a:ext cx="914400" cy="266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a:stCxn id="156" idx="1"/>
            </p:cNvCxnSpPr>
            <p:nvPr/>
          </p:nvCxnSpPr>
          <p:spPr>
            <a:xfrm>
              <a:off x="2971800" y="2523477"/>
              <a:ext cx="1371600" cy="4483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pic>
        <p:nvPicPr>
          <p:cNvPr id="167" name="Picture 3"/>
          <p:cNvPicPr>
            <a:picLocks noChangeAspect="1" noChangeArrowheads="1"/>
          </p:cNvPicPr>
          <p:nvPr/>
        </p:nvPicPr>
        <p:blipFill>
          <a:blip r:embed="rId3" cstate="print"/>
          <a:srcRect/>
          <a:stretch>
            <a:fillRect/>
          </a:stretch>
        </p:blipFill>
        <p:spPr bwMode="auto">
          <a:xfrm>
            <a:off x="381000" y="3505200"/>
            <a:ext cx="3962400" cy="2733798"/>
          </a:xfrm>
          <a:prstGeom prst="rect">
            <a:avLst/>
          </a:prstGeom>
          <a:noFill/>
          <a:ln w="12700">
            <a:solidFill>
              <a:schemeClr val="tx2">
                <a:lumMod val="50000"/>
              </a:schemeClr>
            </a:solidFill>
            <a:miter lim="800000"/>
            <a:headEnd/>
            <a:tailEnd/>
          </a:ln>
          <a:effectLst/>
        </p:spPr>
      </p:pic>
      <p:sp>
        <p:nvSpPr>
          <p:cNvPr id="168" name="TextBox 167"/>
          <p:cNvSpPr txBox="1"/>
          <p:nvPr/>
        </p:nvSpPr>
        <p:spPr>
          <a:xfrm>
            <a:off x="304800" y="6257835"/>
            <a:ext cx="4038600" cy="523220"/>
          </a:xfrm>
          <a:prstGeom prst="rect">
            <a:avLst/>
          </a:prstGeom>
          <a:noFill/>
        </p:spPr>
        <p:txBody>
          <a:bodyPr wrap="square" rtlCol="0">
            <a:spAutoFit/>
          </a:bodyPr>
          <a:lstStyle/>
          <a:p>
            <a:pPr algn="ctr"/>
            <a:r>
              <a:rPr lang="en-US" sz="1400" b="1" dirty="0" smtClean="0"/>
              <a:t>Different synchronization and intercommunication mechanisms used by the parallel runtimes</a:t>
            </a:r>
            <a:endParaRPr lang="en-US" sz="1400" b="1" dirty="0"/>
          </a:p>
        </p:txBody>
      </p:sp>
      <p:pic>
        <p:nvPicPr>
          <p:cNvPr id="1026" name="Picture 2" descr="D:\academic\phd\Publications\MapReduce++\logo.png"/>
          <p:cNvPicPr>
            <a:picLocks noChangeAspect="1" noChangeArrowheads="1"/>
          </p:cNvPicPr>
          <p:nvPr/>
        </p:nvPicPr>
        <p:blipFill>
          <a:blip r:embed="rId4" cstate="print"/>
          <a:srcRect/>
          <a:stretch>
            <a:fillRect/>
          </a:stretch>
        </p:blipFill>
        <p:spPr bwMode="auto">
          <a:xfrm>
            <a:off x="7010400" y="152400"/>
            <a:ext cx="501094" cy="6096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Twister New Release</a:t>
            </a:r>
            <a:endParaRPr lang="en-US" dirty="0"/>
          </a:p>
        </p:txBody>
      </p:sp>
      <p:pic>
        <p:nvPicPr>
          <p:cNvPr id="4" name="Picture 3" descr="twister.png"/>
          <p:cNvPicPr>
            <a:picLocks noChangeAspect="1"/>
          </p:cNvPicPr>
          <p:nvPr/>
        </p:nvPicPr>
        <p:blipFill>
          <a:blip r:embed="rId3" cstate="print"/>
          <a:stretch>
            <a:fillRect/>
          </a:stretch>
        </p:blipFill>
        <p:spPr>
          <a:xfrm>
            <a:off x="0" y="1371600"/>
            <a:ext cx="9144000" cy="510540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838200"/>
          </a:xfrm>
        </p:spPr>
        <p:txBody>
          <a:bodyPr>
            <a:normAutofit/>
          </a:bodyPr>
          <a:lstStyle/>
          <a:p>
            <a:r>
              <a:rPr lang="en-US" sz="3600" b="1" dirty="0" smtClean="0">
                <a:solidFill>
                  <a:schemeClr val="tx2">
                    <a:lumMod val="75000"/>
                  </a:schemeClr>
                </a:solidFill>
              </a:rPr>
              <a:t>Iterative Computations</a:t>
            </a:r>
            <a:endParaRPr lang="en-US" sz="3600" b="1" dirty="0">
              <a:solidFill>
                <a:schemeClr val="tx2">
                  <a:lumMod val="75000"/>
                </a:schemeClr>
              </a:solidFill>
            </a:endParaRPr>
          </a:p>
        </p:txBody>
      </p:sp>
      <p:pic>
        <p:nvPicPr>
          <p:cNvPr id="4" name="Picture 2" descr="D:\Academic\Ph.D\eScience2008\images\eps\kmeans_color.png"/>
          <p:cNvPicPr>
            <a:picLocks noChangeAspect="1" noChangeArrowheads="1"/>
          </p:cNvPicPr>
          <p:nvPr/>
        </p:nvPicPr>
        <p:blipFill>
          <a:blip r:embed="rId3" cstate="print"/>
          <a:srcRect/>
          <a:stretch>
            <a:fillRect/>
          </a:stretch>
        </p:blipFill>
        <p:spPr bwMode="auto">
          <a:xfrm>
            <a:off x="1371600" y="762000"/>
            <a:ext cx="3405613" cy="2844509"/>
          </a:xfrm>
          <a:prstGeom prst="rect">
            <a:avLst/>
          </a:prstGeom>
          <a:noFill/>
        </p:spPr>
      </p:pic>
      <p:pic>
        <p:nvPicPr>
          <p:cNvPr id="40965" name="Picture 5" descr="D:\academic\phd\Publications\CloudComp09\figures\matrix.png"/>
          <p:cNvPicPr>
            <a:picLocks noChangeAspect="1" noChangeArrowheads="1"/>
          </p:cNvPicPr>
          <p:nvPr/>
        </p:nvPicPr>
        <p:blipFill>
          <a:blip r:embed="rId4" cstate="print"/>
          <a:srcRect/>
          <a:stretch>
            <a:fillRect/>
          </a:stretch>
        </p:blipFill>
        <p:spPr bwMode="auto">
          <a:xfrm>
            <a:off x="6705600" y="685800"/>
            <a:ext cx="2286000" cy="2843349"/>
          </a:xfrm>
          <a:prstGeom prst="rect">
            <a:avLst/>
          </a:prstGeom>
          <a:noFill/>
        </p:spPr>
      </p:pic>
      <p:sp>
        <p:nvSpPr>
          <p:cNvPr id="11" name="Right Arrow Callout 10"/>
          <p:cNvSpPr/>
          <p:nvPr/>
        </p:nvSpPr>
        <p:spPr>
          <a:xfrm>
            <a:off x="152400" y="1447800"/>
            <a:ext cx="1371600" cy="685800"/>
          </a:xfrm>
          <a:prstGeom prst="rightArrowCallout">
            <a:avLst>
              <a:gd name="adj1" fmla="val 25000"/>
              <a:gd name="adj2" fmla="val 25000"/>
              <a:gd name="adj3" fmla="val 25000"/>
              <a:gd name="adj4" fmla="val 81395"/>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b="1" dirty="0" smtClean="0">
              <a:solidFill>
                <a:schemeClr val="tx2">
                  <a:lumMod val="75000"/>
                </a:schemeClr>
              </a:solidFill>
            </a:endParaRPr>
          </a:p>
          <a:p>
            <a:pPr algn="ctr"/>
            <a:r>
              <a:rPr lang="en-US" b="1" dirty="0" smtClean="0">
                <a:solidFill>
                  <a:schemeClr val="tx2">
                    <a:lumMod val="75000"/>
                  </a:schemeClr>
                </a:solidFill>
              </a:rPr>
              <a:t>K-means</a:t>
            </a:r>
          </a:p>
          <a:p>
            <a:pPr algn="ctr"/>
            <a:endParaRPr lang="en-US" dirty="0"/>
          </a:p>
        </p:txBody>
      </p:sp>
      <p:sp>
        <p:nvSpPr>
          <p:cNvPr id="12" name="Right Arrow Callout 11"/>
          <p:cNvSpPr/>
          <p:nvPr/>
        </p:nvSpPr>
        <p:spPr>
          <a:xfrm>
            <a:off x="4876800" y="1447800"/>
            <a:ext cx="2057400" cy="685800"/>
          </a:xfrm>
          <a:prstGeom prst="rightArrowCallout">
            <a:avLst>
              <a:gd name="adj1" fmla="val 25000"/>
              <a:gd name="adj2" fmla="val 25000"/>
              <a:gd name="adj3" fmla="val 25000"/>
              <a:gd name="adj4" fmla="val 81395"/>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b="1" dirty="0" smtClean="0">
              <a:solidFill>
                <a:schemeClr val="tx2">
                  <a:lumMod val="75000"/>
                </a:schemeClr>
              </a:solidFill>
            </a:endParaRPr>
          </a:p>
          <a:p>
            <a:pPr algn="ctr"/>
            <a:r>
              <a:rPr lang="en-US" b="1" dirty="0" smtClean="0">
                <a:solidFill>
                  <a:schemeClr val="tx2">
                    <a:lumMod val="75000"/>
                  </a:schemeClr>
                </a:solidFill>
              </a:rPr>
              <a:t>Matrix Multiplication</a:t>
            </a:r>
          </a:p>
          <a:p>
            <a:pPr algn="ctr"/>
            <a:endParaRPr lang="en-US" dirty="0"/>
          </a:p>
        </p:txBody>
      </p:sp>
      <p:sp>
        <p:nvSpPr>
          <p:cNvPr id="9" name="TextBox 8"/>
          <p:cNvSpPr txBox="1"/>
          <p:nvPr/>
        </p:nvSpPr>
        <p:spPr>
          <a:xfrm>
            <a:off x="152400" y="3581400"/>
            <a:ext cx="2559547" cy="369332"/>
          </a:xfrm>
          <a:prstGeom prst="rect">
            <a:avLst/>
          </a:prstGeom>
          <a:noFill/>
        </p:spPr>
        <p:txBody>
          <a:bodyPr wrap="none" rtlCol="0">
            <a:spAutoFit/>
          </a:bodyPr>
          <a:lstStyle/>
          <a:p>
            <a:r>
              <a:rPr lang="en-US" b="1" dirty="0" smtClean="0"/>
              <a:t>Performance of K-Means</a:t>
            </a:r>
            <a:endParaRPr lang="en-US" b="1" dirty="0"/>
          </a:p>
        </p:txBody>
      </p:sp>
      <p:sp>
        <p:nvSpPr>
          <p:cNvPr id="10" name="TextBox 9"/>
          <p:cNvSpPr txBox="1"/>
          <p:nvPr/>
        </p:nvSpPr>
        <p:spPr>
          <a:xfrm>
            <a:off x="4648200" y="3581400"/>
            <a:ext cx="4072333" cy="369332"/>
          </a:xfrm>
          <a:prstGeom prst="rect">
            <a:avLst/>
          </a:prstGeom>
          <a:noFill/>
        </p:spPr>
        <p:txBody>
          <a:bodyPr wrap="none" rtlCol="0">
            <a:spAutoFit/>
          </a:bodyPr>
          <a:lstStyle/>
          <a:p>
            <a:r>
              <a:rPr lang="en-US" b="1" dirty="0" smtClean="0"/>
              <a:t> Parallel Overhead  Matrix Multiplication</a:t>
            </a:r>
            <a:endParaRPr lang="en-US" b="1" dirty="0"/>
          </a:p>
        </p:txBody>
      </p:sp>
      <p:pic>
        <p:nvPicPr>
          <p:cNvPr id="15" name="Picture 14" descr="kmeans-color-log.png"/>
          <p:cNvPicPr>
            <a:picLocks noChangeAspect="1"/>
          </p:cNvPicPr>
          <p:nvPr/>
        </p:nvPicPr>
        <p:blipFill>
          <a:blip r:embed="rId5" cstate="print"/>
          <a:stretch>
            <a:fillRect/>
          </a:stretch>
        </p:blipFill>
        <p:spPr>
          <a:xfrm>
            <a:off x="228600" y="3886200"/>
            <a:ext cx="4129088" cy="2667000"/>
          </a:xfrm>
          <a:prstGeom prst="rect">
            <a:avLst/>
          </a:prstGeom>
        </p:spPr>
      </p:pic>
      <p:pic>
        <p:nvPicPr>
          <p:cNvPr id="16" name="Picture 15" descr="mat-mult-log.png"/>
          <p:cNvPicPr>
            <a:picLocks noChangeAspect="1"/>
          </p:cNvPicPr>
          <p:nvPr/>
        </p:nvPicPr>
        <p:blipFill>
          <a:blip r:embed="rId6" cstate="print"/>
          <a:stretch>
            <a:fillRect/>
          </a:stretch>
        </p:blipFill>
        <p:spPr>
          <a:xfrm>
            <a:off x="4800599" y="3886200"/>
            <a:ext cx="4038601" cy="2697278"/>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7391400" cy="655638"/>
          </a:xfrm>
        </p:spPr>
        <p:txBody>
          <a:bodyPr>
            <a:normAutofit fontScale="90000"/>
          </a:bodyPr>
          <a:lstStyle/>
          <a:p>
            <a:r>
              <a:rPr lang="en-US" dirty="0" smtClean="0"/>
              <a:t>Parallel Computing and Algorithms</a:t>
            </a:r>
            <a:endParaRPr lang="en-US" dirty="0"/>
          </a:p>
        </p:txBody>
      </p:sp>
      <p:sp>
        <p:nvSpPr>
          <p:cNvPr id="13" name="Freeform 12"/>
          <p:cNvSpPr/>
          <p:nvPr/>
        </p:nvSpPr>
        <p:spPr>
          <a:xfrm>
            <a:off x="2241016" y="3948937"/>
            <a:ext cx="2166645" cy="2166645"/>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2166645" y="2166645"/>
                </a:moveTo>
                <a:cubicBezTo>
                  <a:pt x="1592015" y="2166644"/>
                  <a:pt x="1040920" y="1938373"/>
                  <a:pt x="634596" y="1532047"/>
                </a:cubicBezTo>
                <a:cubicBezTo>
                  <a:pt x="228272" y="1125721"/>
                  <a:pt x="2" y="574626"/>
                  <a:pt x="3" y="-4"/>
                </a:cubicBezTo>
                <a:cubicBezTo>
                  <a:pt x="722217" y="-3"/>
                  <a:pt x="1444431" y="-1"/>
                  <a:pt x="2166645" y="0"/>
                </a:cubicBezTo>
                <a:lnTo>
                  <a:pt x="2166645" y="216664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4464770"/>
              <a:satOff val="26899"/>
              <a:lumOff val="2156"/>
              <a:alphaOff val="0"/>
            </a:schemeClr>
          </a:fillRef>
          <a:effectRef idx="2">
            <a:schemeClr val="accent4">
              <a:hueOff val="-4464770"/>
              <a:satOff val="26899"/>
              <a:lumOff val="2156"/>
              <a:alphaOff val="0"/>
            </a:schemeClr>
          </a:effectRef>
          <a:fontRef idx="minor">
            <a:schemeClr val="lt1"/>
          </a:fontRef>
        </p:style>
        <p:txBody>
          <a:bodyPr spcFirstLastPara="0" vert="horz" wrap="square" lIns="762611" tIns="128016" rIns="128015" bIns="762613" numCol="1" spcCol="1270" anchor="ctr" anchorCtr="0">
            <a:noAutofit/>
          </a:bodyPr>
          <a:lstStyle/>
          <a:p>
            <a:pPr algn="ctr" defTabSz="800100">
              <a:lnSpc>
                <a:spcPct val="90000"/>
              </a:lnSpc>
              <a:spcBef>
                <a:spcPct val="0"/>
              </a:spcBef>
              <a:spcAft>
                <a:spcPct val="35000"/>
              </a:spcAft>
            </a:pPr>
            <a:r>
              <a:rPr lang="en-US" b="1" dirty="0" smtClean="0"/>
              <a:t>Parallel Computing</a:t>
            </a:r>
          </a:p>
        </p:txBody>
      </p:sp>
      <p:grpSp>
        <p:nvGrpSpPr>
          <p:cNvPr id="3" name="Group 15"/>
          <p:cNvGrpSpPr/>
          <p:nvPr/>
        </p:nvGrpSpPr>
        <p:grpSpPr>
          <a:xfrm>
            <a:off x="2241016" y="1682216"/>
            <a:ext cx="4433366" cy="4433366"/>
            <a:chOff x="2241016" y="1682216"/>
            <a:chExt cx="4433366" cy="4433366"/>
          </a:xfrm>
        </p:grpSpPr>
        <p:sp>
          <p:nvSpPr>
            <p:cNvPr id="11" name="Freeform 10"/>
            <p:cNvSpPr/>
            <p:nvPr/>
          </p:nvSpPr>
          <p:spPr>
            <a:xfrm>
              <a:off x="4507737" y="1682216"/>
              <a:ext cx="2166645" cy="2166645"/>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0" y="0"/>
                  </a:moveTo>
                  <a:cubicBezTo>
                    <a:pt x="574630" y="1"/>
                    <a:pt x="1125725" y="228272"/>
                    <a:pt x="1532049" y="634598"/>
                  </a:cubicBezTo>
                  <a:cubicBezTo>
                    <a:pt x="1938373" y="1040924"/>
                    <a:pt x="2166643" y="1592019"/>
                    <a:pt x="2166642" y="2166649"/>
                  </a:cubicBezTo>
                  <a:cubicBezTo>
                    <a:pt x="1444428" y="2166648"/>
                    <a:pt x="722214" y="2166646"/>
                    <a:pt x="0" y="2166645"/>
                  </a:cubicBez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1488257"/>
                <a:satOff val="8966"/>
                <a:lumOff val="719"/>
                <a:alphaOff val="0"/>
              </a:schemeClr>
            </a:fillRef>
            <a:effectRef idx="2">
              <a:schemeClr val="accent4">
                <a:hueOff val="-1488257"/>
                <a:satOff val="8966"/>
                <a:lumOff val="719"/>
                <a:alphaOff val="0"/>
              </a:schemeClr>
            </a:effectRef>
            <a:fontRef idx="minor">
              <a:schemeClr val="lt1"/>
            </a:fontRef>
          </p:style>
          <p:txBody>
            <a:bodyPr spcFirstLastPara="0" vert="horz" wrap="square" lIns="128017" tIns="762613" rIns="762609" bIns="128016" numCol="1" spcCol="1270" anchor="ctr" anchorCtr="0">
              <a:noAutofit/>
            </a:bodyPr>
            <a:lstStyle/>
            <a:p>
              <a:pPr algn="ctr" defTabSz="800100">
                <a:lnSpc>
                  <a:spcPct val="90000"/>
                </a:lnSpc>
                <a:spcBef>
                  <a:spcPct val="0"/>
                </a:spcBef>
                <a:spcAft>
                  <a:spcPct val="35000"/>
                </a:spcAft>
              </a:pPr>
              <a:r>
                <a:rPr lang="en-US" b="1" dirty="0" smtClean="0"/>
                <a:t>Cloud Technologies</a:t>
              </a:r>
            </a:p>
          </p:txBody>
        </p:sp>
        <p:sp>
          <p:nvSpPr>
            <p:cNvPr id="10" name="Freeform 9"/>
            <p:cNvSpPr/>
            <p:nvPr/>
          </p:nvSpPr>
          <p:spPr>
            <a:xfrm>
              <a:off x="2241016" y="1682216"/>
              <a:ext cx="2166645" cy="2166645"/>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0" y="2166645"/>
                  </a:moveTo>
                  <a:cubicBezTo>
                    <a:pt x="1" y="1592015"/>
                    <a:pt x="228272" y="1040920"/>
                    <a:pt x="634598" y="634596"/>
                  </a:cubicBezTo>
                  <a:cubicBezTo>
                    <a:pt x="1040924" y="228272"/>
                    <a:pt x="1592019" y="2"/>
                    <a:pt x="2166649" y="3"/>
                  </a:cubicBezTo>
                  <a:cubicBezTo>
                    <a:pt x="2166648" y="722217"/>
                    <a:pt x="2166646" y="1444431"/>
                    <a:pt x="2166645" y="2166645"/>
                  </a:cubicBezTo>
                  <a:lnTo>
                    <a:pt x="0" y="216664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762613" tIns="762610"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Data Deluge</a:t>
              </a:r>
              <a:endParaRPr lang="en-US" sz="1800" b="1" kern="1200" dirty="0"/>
            </a:p>
          </p:txBody>
        </p:sp>
        <p:sp>
          <p:nvSpPr>
            <p:cNvPr id="12" name="Freeform 11"/>
            <p:cNvSpPr/>
            <p:nvPr/>
          </p:nvSpPr>
          <p:spPr>
            <a:xfrm>
              <a:off x="4507737" y="3948936"/>
              <a:ext cx="2166645" cy="2166646"/>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2166645" y="0"/>
                  </a:moveTo>
                  <a:cubicBezTo>
                    <a:pt x="2166644" y="574630"/>
                    <a:pt x="1938373" y="1125725"/>
                    <a:pt x="1532047" y="1532049"/>
                  </a:cubicBezTo>
                  <a:cubicBezTo>
                    <a:pt x="1125721" y="1938373"/>
                    <a:pt x="574626" y="2166643"/>
                    <a:pt x="-3" y="2166642"/>
                  </a:cubicBezTo>
                  <a:cubicBezTo>
                    <a:pt x="-2" y="1444428"/>
                    <a:pt x="0" y="722214"/>
                    <a:pt x="0" y="0"/>
                  </a:cubicBezTo>
                  <a:lnTo>
                    <a:pt x="2166645"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2976513"/>
                <a:satOff val="17933"/>
                <a:lumOff val="1437"/>
                <a:alphaOff val="0"/>
              </a:schemeClr>
            </a:fillRef>
            <a:effectRef idx="2">
              <a:schemeClr val="accent4">
                <a:hueOff val="-2976513"/>
                <a:satOff val="17933"/>
                <a:lumOff val="1437"/>
                <a:alphaOff val="0"/>
              </a:schemeClr>
            </a:effectRef>
            <a:fontRef idx="minor">
              <a:schemeClr val="lt1"/>
            </a:fontRef>
          </p:style>
          <p:txBody>
            <a:bodyPr spcFirstLastPara="0" vert="horz" wrap="square" lIns="128016" tIns="128017" rIns="762613" bIns="762610" numCol="1" spcCol="1270" anchor="ctr" anchorCtr="0">
              <a:noAutofit/>
            </a:bodyPr>
            <a:lstStyle/>
            <a:p>
              <a:pPr algn="ctr" defTabSz="800100">
                <a:lnSpc>
                  <a:spcPct val="90000"/>
                </a:lnSpc>
                <a:spcBef>
                  <a:spcPct val="0"/>
                </a:spcBef>
                <a:spcAft>
                  <a:spcPct val="35000"/>
                </a:spcAft>
              </a:pPr>
              <a:endParaRPr lang="en-US" b="1" dirty="0" smtClean="0"/>
            </a:p>
            <a:p>
              <a:pPr algn="ctr" defTabSz="800100">
                <a:lnSpc>
                  <a:spcPct val="90000"/>
                </a:lnSpc>
                <a:spcBef>
                  <a:spcPct val="0"/>
                </a:spcBef>
                <a:spcAft>
                  <a:spcPct val="35000"/>
                </a:spcAft>
              </a:pPr>
              <a:r>
                <a:rPr lang="en-US" b="1" dirty="0" smtClean="0"/>
                <a:t>eScience</a:t>
              </a:r>
            </a:p>
            <a:p>
              <a:pPr lvl="0" algn="ctr" defTabSz="800100">
                <a:lnSpc>
                  <a:spcPct val="90000"/>
                </a:lnSpc>
                <a:spcBef>
                  <a:spcPct val="0"/>
                </a:spcBef>
                <a:spcAft>
                  <a:spcPct val="35000"/>
                </a:spcAft>
              </a:pPr>
              <a:endParaRPr lang="en-US" sz="1800" b="1" kern="1200" dirty="0"/>
            </a:p>
          </p:txBody>
        </p:sp>
        <p:sp>
          <p:nvSpPr>
            <p:cNvPr id="14" name="Circular Arrow 13"/>
            <p:cNvSpPr/>
            <p:nvPr/>
          </p:nvSpPr>
          <p:spPr>
            <a:xfrm>
              <a:off x="4083665" y="3448557"/>
              <a:ext cx="748068" cy="650494"/>
            </a:xfrm>
            <a:prstGeom prst="circularArrow">
              <a:avLst/>
            </a:prstGeom>
            <a:scene3d>
              <a:camera prst="orthographicFront"/>
              <a:lightRig rig="flat" dir="t"/>
            </a:scene3d>
            <a:sp3d z="190500" prstMaterial="plastic">
              <a:bevelT w="120900" h="88900"/>
              <a:bevelB w="88900" h="31750" prst="angle"/>
            </a:sp3d>
          </p:spPr>
          <p:style>
            <a:lnRef idx="0">
              <a:schemeClr val="lt1">
                <a:hueOff val="0"/>
                <a:satOff val="0"/>
                <a:lumOff val="0"/>
                <a:alphaOff val="0"/>
              </a:schemeClr>
            </a:lnRef>
            <a:fillRef idx="1">
              <a:schemeClr val="accent4">
                <a:tint val="40000"/>
                <a:hueOff val="0"/>
                <a:satOff val="0"/>
                <a:lumOff val="0"/>
                <a:alphaOff val="0"/>
              </a:schemeClr>
            </a:fillRef>
            <a:effectRef idx="3">
              <a:schemeClr val="accent4">
                <a:tint val="40000"/>
                <a:hueOff val="0"/>
                <a:satOff val="0"/>
                <a:lumOff val="0"/>
                <a:alphaOff val="0"/>
              </a:schemeClr>
            </a:effectRef>
            <a:fontRef idx="minor">
              <a:schemeClr val="dk1">
                <a:hueOff val="0"/>
                <a:satOff val="0"/>
                <a:lumOff val="0"/>
                <a:alphaOff val="0"/>
              </a:schemeClr>
            </a:fontRef>
          </p:style>
        </p:sp>
        <p:sp>
          <p:nvSpPr>
            <p:cNvPr id="15" name="Circular Arrow 14"/>
            <p:cNvSpPr/>
            <p:nvPr/>
          </p:nvSpPr>
          <p:spPr>
            <a:xfrm rot="10800000">
              <a:off x="4083665" y="3698747"/>
              <a:ext cx="748068" cy="650494"/>
            </a:xfrm>
            <a:prstGeom prst="circularArrow">
              <a:avLst/>
            </a:prstGeom>
            <a:scene3d>
              <a:camera prst="orthographicFront"/>
              <a:lightRig rig="flat" dir="t"/>
            </a:scene3d>
            <a:sp3d z="190500" prstMaterial="plastic">
              <a:bevelT w="120900" h="88900"/>
              <a:bevelB w="88900" h="31750" prst="angle"/>
            </a:sp3d>
          </p:spPr>
          <p:style>
            <a:lnRef idx="0">
              <a:schemeClr val="lt1">
                <a:hueOff val="0"/>
                <a:satOff val="0"/>
                <a:lumOff val="0"/>
                <a:alphaOff val="0"/>
              </a:schemeClr>
            </a:lnRef>
            <a:fillRef idx="1">
              <a:schemeClr val="accent4">
                <a:tint val="40000"/>
                <a:hueOff val="0"/>
                <a:satOff val="0"/>
                <a:lumOff val="0"/>
                <a:alphaOff val="0"/>
              </a:schemeClr>
            </a:fillRef>
            <a:effectRef idx="3">
              <a:schemeClr val="accent4">
                <a:tint val="40000"/>
                <a:hueOff val="0"/>
                <a:satOff val="0"/>
                <a:lumOff val="0"/>
                <a:alphaOff val="0"/>
              </a:schemeClr>
            </a:effectRef>
            <a:fontRef idx="minor">
              <a:schemeClr val="dk1">
                <a:hueOff val="0"/>
                <a:satOff val="0"/>
                <a:lumOff val="0"/>
                <a:alphaOff val="0"/>
              </a:schemeClr>
            </a:fontRef>
          </p:style>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
                                        </p:tgtEl>
                                        <p:attrNameLst>
                                          <p:attrName>style.opacity</p:attrName>
                                        </p:attrNameLst>
                                      </p:cBhvr>
                                      <p:to>
                                        <p:strVal val="0.1"/>
                                      </p:to>
                                    </p:set>
                                    <p:animEffect filter="image" prLst="opacity: 0.1">
                                      <p:cBhvr rctx="IE">
                                        <p:cTn id="7" dur="indefinite"/>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7315200" cy="685800"/>
          </a:xfrm>
        </p:spPr>
        <p:txBody>
          <a:bodyPr>
            <a:normAutofit/>
          </a:bodyPr>
          <a:lstStyle/>
          <a:p>
            <a:r>
              <a:rPr lang="en-US" sz="2800" dirty="0" smtClean="0"/>
              <a:t>Parallel Data Analysis Algorithms on Multicore</a:t>
            </a:r>
            <a:endParaRPr lang="en-US" sz="2800" dirty="0"/>
          </a:p>
        </p:txBody>
      </p:sp>
      <p:sp>
        <p:nvSpPr>
          <p:cNvPr id="3" name="Content Placeholder 2"/>
          <p:cNvSpPr>
            <a:spLocks noGrp="1"/>
          </p:cNvSpPr>
          <p:nvPr>
            <p:ph idx="1"/>
          </p:nvPr>
        </p:nvSpPr>
        <p:spPr>
          <a:xfrm>
            <a:off x="533400" y="2133600"/>
            <a:ext cx="8229600" cy="3048000"/>
          </a:xfrm>
        </p:spPr>
        <p:txBody>
          <a:bodyPr>
            <a:normAutofit/>
          </a:bodyPr>
          <a:lstStyle/>
          <a:p>
            <a:pPr lvl="1">
              <a:lnSpc>
                <a:spcPct val="85000"/>
              </a:lnSpc>
              <a:spcBef>
                <a:spcPts val="1200"/>
              </a:spcBef>
              <a:buFont typeface="Wingdings" pitchFamily="2" charset="2"/>
              <a:buChar char="§"/>
            </a:pPr>
            <a:r>
              <a:rPr lang="en-US" sz="2200" dirty="0" smtClean="0">
                <a:solidFill>
                  <a:srgbClr val="C00000"/>
                </a:solidFill>
              </a:rPr>
              <a:t>Clustering</a:t>
            </a:r>
            <a:r>
              <a:rPr lang="en-US" sz="2200" dirty="0" smtClean="0"/>
              <a:t> with deterministic annealing (DA)</a:t>
            </a:r>
          </a:p>
          <a:p>
            <a:pPr lvl="1">
              <a:lnSpc>
                <a:spcPct val="85000"/>
              </a:lnSpc>
              <a:spcBef>
                <a:spcPts val="1200"/>
              </a:spcBef>
              <a:buFont typeface="Wingdings" pitchFamily="2" charset="2"/>
              <a:buChar char="§"/>
            </a:pPr>
            <a:r>
              <a:rPr lang="en-US" sz="2200" dirty="0" smtClean="0">
                <a:solidFill>
                  <a:srgbClr val="C00000"/>
                </a:solidFill>
              </a:rPr>
              <a:t>Dimension Reduction </a:t>
            </a:r>
            <a:r>
              <a:rPr lang="en-US" sz="2200" dirty="0" smtClean="0"/>
              <a:t>for visualization and analysis (MDS, GTM)</a:t>
            </a:r>
          </a:p>
          <a:p>
            <a:pPr lvl="1">
              <a:lnSpc>
                <a:spcPct val="85000"/>
              </a:lnSpc>
              <a:spcBef>
                <a:spcPts val="1200"/>
              </a:spcBef>
              <a:buFont typeface="Wingdings" pitchFamily="2" charset="2"/>
              <a:buChar char="§"/>
            </a:pPr>
            <a:r>
              <a:rPr lang="en-US" sz="2200" dirty="0" smtClean="0">
                <a:solidFill>
                  <a:srgbClr val="C00000"/>
                </a:solidFill>
              </a:rPr>
              <a:t>Matrix algebra</a:t>
            </a:r>
            <a:r>
              <a:rPr lang="en-US" sz="2200" dirty="0" smtClean="0">
                <a:solidFill>
                  <a:srgbClr val="ECD700"/>
                </a:solidFill>
              </a:rPr>
              <a:t> </a:t>
            </a:r>
            <a:r>
              <a:rPr lang="en-US" sz="2200" dirty="0" smtClean="0"/>
              <a:t>as needed </a:t>
            </a:r>
          </a:p>
          <a:p>
            <a:pPr lvl="2">
              <a:lnSpc>
                <a:spcPct val="85000"/>
              </a:lnSpc>
              <a:spcBef>
                <a:spcPts val="1200"/>
              </a:spcBef>
              <a:buFont typeface="Wingdings" pitchFamily="2" charset="2"/>
              <a:buChar char="§"/>
            </a:pPr>
            <a:r>
              <a:rPr lang="en-US" sz="2000" dirty="0" smtClean="0"/>
              <a:t>Matrix Multiplication</a:t>
            </a:r>
          </a:p>
          <a:p>
            <a:pPr lvl="2">
              <a:lnSpc>
                <a:spcPct val="85000"/>
              </a:lnSpc>
              <a:spcBef>
                <a:spcPts val="1200"/>
              </a:spcBef>
              <a:buFont typeface="Wingdings" pitchFamily="2" charset="2"/>
              <a:buChar char="§"/>
            </a:pPr>
            <a:r>
              <a:rPr lang="en-US" sz="2000" dirty="0" smtClean="0"/>
              <a:t>Equation Solving</a:t>
            </a:r>
          </a:p>
          <a:p>
            <a:pPr lvl="2">
              <a:lnSpc>
                <a:spcPct val="85000"/>
              </a:lnSpc>
              <a:spcBef>
                <a:spcPts val="1200"/>
              </a:spcBef>
              <a:buFont typeface="Wingdings" pitchFamily="2" charset="2"/>
              <a:buChar char="§"/>
            </a:pPr>
            <a:r>
              <a:rPr lang="en-US" sz="2000" dirty="0" smtClean="0"/>
              <a:t>Eigenvector/value Calculation</a:t>
            </a:r>
          </a:p>
          <a:p>
            <a:endParaRPr lang="en-US" dirty="0"/>
          </a:p>
        </p:txBody>
      </p:sp>
      <p:sp>
        <p:nvSpPr>
          <p:cNvPr id="5" name="TextBox 4"/>
          <p:cNvSpPr txBox="1"/>
          <p:nvPr/>
        </p:nvSpPr>
        <p:spPr>
          <a:xfrm>
            <a:off x="711931" y="1550313"/>
            <a:ext cx="6450869" cy="430887"/>
          </a:xfrm>
          <a:prstGeom prst="rect">
            <a:avLst/>
          </a:prstGeom>
          <a:noFill/>
        </p:spPr>
        <p:txBody>
          <a:bodyPr wrap="none" rtlCol="0">
            <a:spAutoFit/>
          </a:bodyPr>
          <a:lstStyle/>
          <a:p>
            <a:r>
              <a:rPr lang="en-US" sz="2200" dirty="0" smtClean="0"/>
              <a:t>Developing a suite of parallel data-analysis capabilities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
                                            <p:txEl>
                                              <p:pRg st="0" end="0"/>
                                            </p:txEl>
                                          </p:spTgt>
                                        </p:tgtEl>
                                        <p:attrNameLst>
                                          <p:attrName>style.opacity</p:attrName>
                                        </p:attrNameLst>
                                      </p:cBhvr>
                                      <p:to>
                                        <p:strVal val="0.1"/>
                                      </p:to>
                                    </p:set>
                                    <p:animEffect filter="image" prLst="opacity: 0.1">
                                      <p:cBhvr rctx="IE">
                                        <p:cTn id="7" dur="indefinite"/>
                                        <p:tgtEl>
                                          <p:spTgt spid="3">
                                            <p:txEl>
                                              <p:pRg st="0" end="0"/>
                                            </p:txEl>
                                          </p:spTgt>
                                        </p:tgtEl>
                                      </p:cBhvr>
                                    </p:animEffect>
                                  </p:childTnLst>
                                </p:cTn>
                              </p:par>
                              <p:par>
                                <p:cTn id="8" presetID="9" presetClass="emph" presetSubtype="0" nodeType="withEffect">
                                  <p:stCondLst>
                                    <p:cond delay="0"/>
                                  </p:stCondLst>
                                  <p:childTnLst>
                                    <p:set>
                                      <p:cBhvr rctx="PPT">
                                        <p:cTn id="9" dur="indefinite"/>
                                        <p:tgtEl>
                                          <p:spTgt spid="3">
                                            <p:txEl>
                                              <p:pRg st="2" end="2"/>
                                            </p:txEl>
                                          </p:spTgt>
                                        </p:tgtEl>
                                        <p:attrNameLst>
                                          <p:attrName>style.opacity</p:attrName>
                                        </p:attrNameLst>
                                      </p:cBhvr>
                                      <p:to>
                                        <p:strVal val="0.1"/>
                                      </p:to>
                                    </p:set>
                                    <p:animEffect filter="image" prLst="opacity: 0.1">
                                      <p:cBhvr rctx="IE">
                                        <p:cTn id="10" dur="indefinite"/>
                                        <p:tgtEl>
                                          <p:spTgt spid="3">
                                            <p:txEl>
                                              <p:pRg st="2" end="2"/>
                                            </p:txEl>
                                          </p:spTgt>
                                        </p:tgtEl>
                                      </p:cBhvr>
                                    </p:animEffect>
                                  </p:childTnLst>
                                </p:cTn>
                              </p:par>
                              <p:par>
                                <p:cTn id="11" presetID="9" presetClass="emph" presetSubtype="0" nodeType="withEffect">
                                  <p:stCondLst>
                                    <p:cond delay="0"/>
                                  </p:stCondLst>
                                  <p:childTnLst>
                                    <p:set>
                                      <p:cBhvr rctx="PPT">
                                        <p:cTn id="12" dur="indefinite"/>
                                        <p:tgtEl>
                                          <p:spTgt spid="3">
                                            <p:txEl>
                                              <p:pRg st="3" end="3"/>
                                            </p:txEl>
                                          </p:spTgt>
                                        </p:tgtEl>
                                        <p:attrNameLst>
                                          <p:attrName>style.opacity</p:attrName>
                                        </p:attrNameLst>
                                      </p:cBhvr>
                                      <p:to>
                                        <p:strVal val="0.1"/>
                                      </p:to>
                                    </p:set>
                                    <p:animEffect filter="image" prLst="opacity: 0.1">
                                      <p:cBhvr rctx="IE">
                                        <p:cTn id="13" dur="indefinite"/>
                                        <p:tgtEl>
                                          <p:spTgt spid="3">
                                            <p:txEl>
                                              <p:pRg st="3" end="3"/>
                                            </p:txEl>
                                          </p:spTgt>
                                        </p:tgtEl>
                                      </p:cBhvr>
                                    </p:animEffect>
                                  </p:childTnLst>
                                </p:cTn>
                              </p:par>
                              <p:par>
                                <p:cTn id="14" presetID="9" presetClass="emph" presetSubtype="0" nodeType="withEffect">
                                  <p:stCondLst>
                                    <p:cond delay="0"/>
                                  </p:stCondLst>
                                  <p:childTnLst>
                                    <p:set>
                                      <p:cBhvr rctx="PPT">
                                        <p:cTn id="15" dur="indefinite"/>
                                        <p:tgtEl>
                                          <p:spTgt spid="3">
                                            <p:txEl>
                                              <p:pRg st="4" end="4"/>
                                            </p:txEl>
                                          </p:spTgt>
                                        </p:tgtEl>
                                        <p:attrNameLst>
                                          <p:attrName>style.opacity</p:attrName>
                                        </p:attrNameLst>
                                      </p:cBhvr>
                                      <p:to>
                                        <p:strVal val="0.1"/>
                                      </p:to>
                                    </p:set>
                                    <p:animEffect filter="image" prLst="opacity: 0.1">
                                      <p:cBhvr rctx="IE">
                                        <p:cTn id="16" dur="indefinite"/>
                                        <p:tgtEl>
                                          <p:spTgt spid="3">
                                            <p:txEl>
                                              <p:pRg st="4" end="4"/>
                                            </p:txEl>
                                          </p:spTgt>
                                        </p:tgtEl>
                                      </p:cBhvr>
                                    </p:animEffect>
                                  </p:childTnLst>
                                </p:cTn>
                              </p:par>
                              <p:par>
                                <p:cTn id="17" presetID="9" presetClass="emph" presetSubtype="0" nodeType="withEffect">
                                  <p:stCondLst>
                                    <p:cond delay="0"/>
                                  </p:stCondLst>
                                  <p:childTnLst>
                                    <p:set>
                                      <p:cBhvr rctx="PPT">
                                        <p:cTn id="18" dur="indefinite"/>
                                        <p:tgtEl>
                                          <p:spTgt spid="3">
                                            <p:txEl>
                                              <p:pRg st="5" end="5"/>
                                            </p:txEl>
                                          </p:spTgt>
                                        </p:tgtEl>
                                        <p:attrNameLst>
                                          <p:attrName>style.opacity</p:attrName>
                                        </p:attrNameLst>
                                      </p:cBhvr>
                                      <p:to>
                                        <p:strVal val="0.1"/>
                                      </p:to>
                                    </p:set>
                                    <p:animEffect filter="image" prLst="opacity: 0.1">
                                      <p:cBhvr rctx="IE">
                                        <p:cTn id="19" dur="indefinite"/>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 y="152400"/>
            <a:ext cx="9048750" cy="1143000"/>
          </a:xfrm>
        </p:spPr>
        <p:txBody>
          <a:bodyPr>
            <a:noAutofit/>
          </a:bodyPr>
          <a:lstStyle/>
          <a:p>
            <a:r>
              <a:rPr lang="en-US" sz="3200" dirty="0" smtClean="0"/>
              <a:t>High Performance </a:t>
            </a:r>
            <a:br>
              <a:rPr lang="en-US" sz="3200" dirty="0" smtClean="0"/>
            </a:br>
            <a:r>
              <a:rPr lang="en-US" sz="3200" dirty="0" smtClean="0"/>
              <a:t>Dimension Reduction and Visualization</a:t>
            </a:r>
            <a:endParaRPr lang="en-US" sz="3200" dirty="0"/>
          </a:p>
        </p:txBody>
      </p:sp>
      <p:sp>
        <p:nvSpPr>
          <p:cNvPr id="3" name="Content Placeholder 2"/>
          <p:cNvSpPr>
            <a:spLocks noGrp="1"/>
          </p:cNvSpPr>
          <p:nvPr>
            <p:ph idx="1"/>
          </p:nvPr>
        </p:nvSpPr>
        <p:spPr>
          <a:xfrm>
            <a:off x="457200" y="1447800"/>
            <a:ext cx="8153400" cy="5181599"/>
          </a:xfrm>
        </p:spPr>
        <p:txBody>
          <a:bodyPr>
            <a:noAutofit/>
          </a:bodyPr>
          <a:lstStyle/>
          <a:p>
            <a:r>
              <a:rPr lang="en-US" sz="2000" dirty="0" smtClean="0"/>
              <a:t>Need is pervasive</a:t>
            </a:r>
          </a:p>
          <a:p>
            <a:pPr lvl="1"/>
            <a:r>
              <a:rPr lang="en-US" sz="2000" dirty="0" smtClean="0"/>
              <a:t>Large and high dimensional data are everywhere: biology, physics, Internet, …</a:t>
            </a:r>
          </a:p>
          <a:p>
            <a:pPr lvl="1"/>
            <a:r>
              <a:rPr lang="en-US" sz="2000" dirty="0" smtClean="0"/>
              <a:t>Visualization can help data analysis</a:t>
            </a:r>
          </a:p>
          <a:p>
            <a:r>
              <a:rPr lang="en-US" sz="2000" dirty="0" smtClean="0"/>
              <a:t> Visualization of large datasets with high performance</a:t>
            </a:r>
          </a:p>
          <a:p>
            <a:pPr lvl="1"/>
            <a:r>
              <a:rPr lang="en-US" sz="2000" dirty="0" smtClean="0"/>
              <a:t>Map high-dimensional data into low dimensions (2D or 3D).</a:t>
            </a:r>
          </a:p>
          <a:p>
            <a:pPr lvl="1"/>
            <a:r>
              <a:rPr lang="en-US" sz="2000" dirty="0" smtClean="0"/>
              <a:t>Need Parallel programming for processing large data sets</a:t>
            </a:r>
          </a:p>
          <a:p>
            <a:pPr lvl="1">
              <a:lnSpc>
                <a:spcPct val="120000"/>
              </a:lnSpc>
              <a:spcBef>
                <a:spcPts val="0"/>
              </a:spcBef>
            </a:pPr>
            <a:r>
              <a:rPr lang="en-US" sz="2000" dirty="0" smtClean="0"/>
              <a:t>Developing high performance dimension reduction algorithms: </a:t>
            </a:r>
          </a:p>
          <a:p>
            <a:pPr lvl="2">
              <a:lnSpc>
                <a:spcPct val="120000"/>
              </a:lnSpc>
              <a:spcBef>
                <a:spcPts val="0"/>
              </a:spcBef>
            </a:pPr>
            <a:r>
              <a:rPr lang="en-US" sz="1600" dirty="0" smtClean="0"/>
              <a:t>MDS(Multi-dimensional Scaling),  used earlier in DNA sequencing application</a:t>
            </a:r>
          </a:p>
          <a:p>
            <a:pPr lvl="2">
              <a:lnSpc>
                <a:spcPct val="120000"/>
              </a:lnSpc>
              <a:spcBef>
                <a:spcPts val="0"/>
              </a:spcBef>
            </a:pPr>
            <a:r>
              <a:rPr lang="en-US" sz="1600" dirty="0" smtClean="0"/>
              <a:t>GTM(Generative Topographic Mapping)</a:t>
            </a:r>
          </a:p>
          <a:p>
            <a:pPr lvl="2">
              <a:lnSpc>
                <a:spcPct val="120000"/>
              </a:lnSpc>
              <a:spcBef>
                <a:spcPts val="0"/>
              </a:spcBef>
            </a:pPr>
            <a:r>
              <a:rPr lang="en-US" sz="1600" dirty="0" smtClean="0"/>
              <a:t>DA-MDS(Deterministic Annealing MDS) </a:t>
            </a:r>
          </a:p>
          <a:p>
            <a:pPr lvl="2">
              <a:lnSpc>
                <a:spcPct val="120000"/>
              </a:lnSpc>
              <a:spcBef>
                <a:spcPts val="0"/>
              </a:spcBef>
            </a:pPr>
            <a:r>
              <a:rPr lang="en-US" sz="1600" dirty="0" smtClean="0"/>
              <a:t>DA-GTM(Deterministic Annealing GTM) </a:t>
            </a:r>
          </a:p>
          <a:p>
            <a:pPr lvl="1">
              <a:lnSpc>
                <a:spcPct val="120000"/>
              </a:lnSpc>
              <a:spcBef>
                <a:spcPts val="0"/>
              </a:spcBef>
            </a:pPr>
            <a:r>
              <a:rPr lang="en-US" sz="2000" dirty="0" smtClean="0"/>
              <a:t>Interactive visualization tool </a:t>
            </a:r>
            <a:r>
              <a:rPr lang="en-US" sz="2000" dirty="0" err="1" smtClean="0">
                <a:solidFill>
                  <a:srgbClr val="990033"/>
                </a:solidFill>
              </a:rPr>
              <a:t>PlotViz</a:t>
            </a:r>
            <a:endParaRPr lang="en-US" sz="2000" dirty="0" smtClean="0">
              <a:solidFill>
                <a:srgbClr val="990033"/>
              </a:solidFill>
            </a:endParaRPr>
          </a:p>
          <a:p>
            <a:r>
              <a:rPr lang="en-US" sz="2000" dirty="0" smtClean="0"/>
              <a:t>We are supporting drug discovery by browsing 60 million compounds in </a:t>
            </a:r>
            <a:r>
              <a:rPr lang="en-US" sz="2000" dirty="0" err="1" smtClean="0"/>
              <a:t>PubChem</a:t>
            </a:r>
            <a:r>
              <a:rPr lang="en-US" sz="2000" dirty="0" smtClean="0"/>
              <a:t> database with 166 features</a:t>
            </a:r>
            <a:r>
              <a:rPr lang="en-US" sz="2400" dirty="0" smtClean="0"/>
              <a:t> </a:t>
            </a:r>
            <a:r>
              <a:rPr lang="en-US" sz="2000" dirty="0" smtClean="0"/>
              <a:t>each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0"/>
            <a:ext cx="8229600" cy="1143000"/>
          </a:xfrm>
        </p:spPr>
        <p:txBody>
          <a:bodyPr>
            <a:normAutofit/>
          </a:bodyPr>
          <a:lstStyle/>
          <a:p>
            <a:r>
              <a:rPr lang="en-US" sz="4000" dirty="0" smtClean="0"/>
              <a:t>Dimension Reduction Algorithms</a:t>
            </a:r>
            <a:endParaRPr lang="en-US" sz="4000" dirty="0"/>
          </a:p>
        </p:txBody>
      </p:sp>
      <p:sp>
        <p:nvSpPr>
          <p:cNvPr id="10" name="Content Placeholder 9"/>
          <p:cNvSpPr>
            <a:spLocks noGrp="1"/>
          </p:cNvSpPr>
          <p:nvPr>
            <p:ph sz="half" idx="1"/>
          </p:nvPr>
        </p:nvSpPr>
        <p:spPr>
          <a:xfrm>
            <a:off x="152400" y="1143000"/>
            <a:ext cx="4495800" cy="4525963"/>
          </a:xfrm>
        </p:spPr>
        <p:txBody>
          <a:bodyPr>
            <a:normAutofit lnSpcReduction="10000"/>
          </a:bodyPr>
          <a:lstStyle/>
          <a:p>
            <a:pPr marL="228600" indent="-228600"/>
            <a:r>
              <a:rPr lang="en-US" sz="2000" b="1" dirty="0" smtClean="0"/>
              <a:t>Multidimensional Scaling (MDS) [1]</a:t>
            </a:r>
          </a:p>
          <a:p>
            <a:pPr marL="512763" lvl="1" indent="-284163">
              <a:buFont typeface="Courier New" pitchFamily="49" charset="0"/>
              <a:buChar char="o"/>
            </a:pPr>
            <a:r>
              <a:rPr lang="en-US" sz="1600" dirty="0" smtClean="0"/>
              <a:t>Given the proximity information among points.</a:t>
            </a:r>
          </a:p>
          <a:p>
            <a:pPr marL="512763" lvl="1" indent="-284163">
              <a:buFont typeface="Courier New" pitchFamily="49" charset="0"/>
              <a:buChar char="o"/>
            </a:pPr>
            <a:r>
              <a:rPr lang="en-US" sz="1600" dirty="0" smtClean="0"/>
              <a:t>Optimization problem to find mapping in target dimension of the given data based on pairwise proximity information while minimize the objective function.</a:t>
            </a:r>
          </a:p>
          <a:p>
            <a:pPr marL="512763" lvl="1" indent="-284163">
              <a:buFont typeface="Courier New" pitchFamily="49" charset="0"/>
              <a:buChar char="o"/>
            </a:pPr>
            <a:r>
              <a:rPr lang="en-US" sz="1600" dirty="0" smtClean="0"/>
              <a:t>Objective functions: STRESS (1) or SSTRESS (2)</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endParaRPr lang="en-US" sz="1600" dirty="0" smtClean="0"/>
          </a:p>
          <a:p>
            <a:pPr marL="512763" lvl="1" indent="-284163">
              <a:buFont typeface="Courier New" pitchFamily="49" charset="0"/>
              <a:buChar char="o"/>
            </a:pPr>
            <a:r>
              <a:rPr lang="en-US" sz="1600" dirty="0" smtClean="0"/>
              <a:t>Only needs pairwise distances </a:t>
            </a:r>
            <a:r>
              <a:rPr lang="en-US" sz="1600" dirty="0" smtClean="0">
                <a:sym typeface="Symbol"/>
              </a:rPr>
              <a:t></a:t>
            </a:r>
            <a:r>
              <a:rPr lang="en-US" sz="1600" i="1" baseline="-25000" dirty="0" err="1" smtClean="0">
                <a:sym typeface="Symbol"/>
              </a:rPr>
              <a:t>ij</a:t>
            </a:r>
            <a:r>
              <a:rPr lang="en-US" sz="1600" dirty="0" smtClean="0">
                <a:sym typeface="Symbol"/>
              </a:rPr>
              <a:t> </a:t>
            </a:r>
            <a:r>
              <a:rPr lang="en-US" sz="1600" dirty="0" smtClean="0"/>
              <a:t>between original points (typically not Euclidean)</a:t>
            </a:r>
          </a:p>
          <a:p>
            <a:pPr marL="512763" lvl="1" indent="-284163">
              <a:buFont typeface="Courier New" pitchFamily="49" charset="0"/>
              <a:buChar char="o"/>
            </a:pPr>
            <a:r>
              <a:rPr lang="en-US" sz="1600" dirty="0" err="1" smtClean="0"/>
              <a:t>d</a:t>
            </a:r>
            <a:r>
              <a:rPr lang="en-US" sz="1600" i="1" baseline="-25000" dirty="0" err="1" smtClean="0"/>
              <a:t>ij</a:t>
            </a:r>
            <a:r>
              <a:rPr lang="en-US" sz="1600" dirty="0" smtClean="0"/>
              <a:t>(</a:t>
            </a:r>
            <a:r>
              <a:rPr lang="en-US" sz="1600" b="1" dirty="0" smtClean="0"/>
              <a:t>X</a:t>
            </a:r>
            <a:r>
              <a:rPr lang="en-US" sz="1600" dirty="0" smtClean="0"/>
              <a:t>) is Euclidean distance between mapped (3D) points</a:t>
            </a:r>
          </a:p>
        </p:txBody>
      </p:sp>
      <p:sp>
        <p:nvSpPr>
          <p:cNvPr id="14" name="Content Placeholder 13"/>
          <p:cNvSpPr>
            <a:spLocks noGrp="1"/>
          </p:cNvSpPr>
          <p:nvPr>
            <p:ph sz="half" idx="2"/>
          </p:nvPr>
        </p:nvSpPr>
        <p:spPr>
          <a:xfrm>
            <a:off x="4419600" y="1143000"/>
            <a:ext cx="4724400" cy="4525963"/>
          </a:xfrm>
        </p:spPr>
        <p:txBody>
          <a:bodyPr>
            <a:normAutofit lnSpcReduction="10000"/>
          </a:bodyPr>
          <a:lstStyle/>
          <a:p>
            <a:pPr marL="228600" indent="-228600"/>
            <a:r>
              <a:rPr lang="en-US" sz="2000" b="1" dirty="0" smtClean="0"/>
              <a:t>Generative Topographic Mapping </a:t>
            </a:r>
            <a:br>
              <a:rPr lang="en-US" sz="2000" b="1" dirty="0" smtClean="0"/>
            </a:br>
            <a:r>
              <a:rPr lang="en-US" sz="2000" b="1" dirty="0" smtClean="0"/>
              <a:t>(GTM) [2]</a:t>
            </a:r>
          </a:p>
          <a:p>
            <a:pPr marL="569913" lvl="1" indent="-284163">
              <a:buFont typeface="Courier New" pitchFamily="49" charset="0"/>
              <a:buChar char="o"/>
            </a:pPr>
            <a:r>
              <a:rPr lang="en-US" sz="1600" dirty="0" smtClean="0"/>
              <a:t>Find optimal K-representations for the given data (in 3D), known as </a:t>
            </a:r>
            <a:br>
              <a:rPr lang="en-US" sz="1600" dirty="0" smtClean="0"/>
            </a:br>
            <a:r>
              <a:rPr lang="en-US" sz="1600" dirty="0" smtClean="0"/>
              <a:t>K-cluster problem (NP-hard)</a:t>
            </a:r>
          </a:p>
          <a:p>
            <a:pPr marL="569913" lvl="1" indent="-284163">
              <a:buFont typeface="Courier New" pitchFamily="49" charset="0"/>
              <a:buChar char="o"/>
            </a:pPr>
            <a:r>
              <a:rPr lang="en-US" sz="1600" dirty="0" smtClean="0"/>
              <a:t>Original algorithm use EM method for optimization</a:t>
            </a:r>
          </a:p>
          <a:p>
            <a:pPr marL="569913" lvl="1" indent="-284163">
              <a:buFont typeface="Courier New" pitchFamily="49" charset="0"/>
              <a:buChar char="o"/>
            </a:pPr>
            <a:r>
              <a:rPr lang="en-US" sz="1600" dirty="0" smtClean="0"/>
              <a:t>Deterministic Annealing algorithm can be used for finding a global solution</a:t>
            </a:r>
          </a:p>
          <a:p>
            <a:pPr marL="569913" lvl="1" indent="-284163">
              <a:buFont typeface="Courier New" pitchFamily="49" charset="0"/>
              <a:buChar char="o"/>
            </a:pPr>
            <a:r>
              <a:rPr lang="en-US" sz="1600" dirty="0" smtClean="0"/>
              <a:t>Objective functions is to maximize log-likelihood:</a:t>
            </a:r>
          </a:p>
          <a:p>
            <a:pPr>
              <a:buNone/>
            </a:pPr>
            <a:endParaRPr lang="en-US" dirty="0"/>
          </a:p>
        </p:txBody>
      </p:sp>
      <p:pic>
        <p:nvPicPr>
          <p:cNvPr id="12" name="Picture 11" descr="MDS_eqs.png"/>
          <p:cNvPicPr>
            <a:picLocks noChangeAspect="1"/>
          </p:cNvPicPr>
          <p:nvPr/>
        </p:nvPicPr>
        <p:blipFill>
          <a:blip r:embed="rId3" cstate="print"/>
          <a:stretch>
            <a:fillRect/>
          </a:stretch>
        </p:blipFill>
        <p:spPr>
          <a:xfrm>
            <a:off x="381000" y="3352800"/>
            <a:ext cx="4220449" cy="1066800"/>
          </a:xfrm>
          <a:prstGeom prst="rect">
            <a:avLst/>
          </a:prstGeom>
        </p:spPr>
      </p:pic>
      <p:pic>
        <p:nvPicPr>
          <p:cNvPr id="1027" name="Picture 3"/>
          <p:cNvPicPr>
            <a:picLocks noChangeAspect="1" noChangeArrowheads="1"/>
          </p:cNvPicPr>
          <p:nvPr/>
        </p:nvPicPr>
        <p:blipFill>
          <a:blip r:embed="rId4" cstate="print"/>
          <a:srcRect/>
          <a:stretch>
            <a:fillRect/>
          </a:stretch>
        </p:blipFill>
        <p:spPr bwMode="auto">
          <a:xfrm>
            <a:off x="4953000" y="4038600"/>
            <a:ext cx="3810000" cy="736914"/>
          </a:xfrm>
          <a:prstGeom prst="rect">
            <a:avLst/>
          </a:prstGeom>
          <a:noFill/>
          <a:ln w="9525">
            <a:noFill/>
            <a:miter lim="800000"/>
            <a:headEnd/>
            <a:tailEnd/>
          </a:ln>
        </p:spPr>
      </p:pic>
      <p:sp>
        <p:nvSpPr>
          <p:cNvPr id="7" name="TextBox 6"/>
          <p:cNvSpPr txBox="1"/>
          <p:nvPr/>
        </p:nvSpPr>
        <p:spPr>
          <a:xfrm>
            <a:off x="457200" y="5715000"/>
            <a:ext cx="8686800" cy="646331"/>
          </a:xfrm>
          <a:prstGeom prst="rect">
            <a:avLst/>
          </a:prstGeom>
          <a:noFill/>
        </p:spPr>
        <p:txBody>
          <a:bodyPr wrap="square" rtlCol="0">
            <a:spAutoFit/>
          </a:bodyPr>
          <a:lstStyle/>
          <a:p>
            <a:r>
              <a:rPr lang="en-US" sz="1200" dirty="0" smtClean="0">
                <a:solidFill>
                  <a:schemeClr val="tx2">
                    <a:lumMod val="75000"/>
                  </a:schemeClr>
                </a:solidFill>
              </a:rPr>
              <a:t>[1]</a:t>
            </a:r>
            <a:r>
              <a:rPr lang="en-US" sz="1200" dirty="0" smtClean="0"/>
              <a:t> I. Borg and P. J. </a:t>
            </a:r>
            <a:r>
              <a:rPr lang="en-US" sz="1200" dirty="0" err="1" smtClean="0"/>
              <a:t>Groenen</a:t>
            </a:r>
            <a:r>
              <a:rPr lang="en-US" sz="1200" dirty="0" smtClean="0"/>
              <a:t>. </a:t>
            </a:r>
            <a:r>
              <a:rPr lang="en-US" sz="1200" i="1" dirty="0" smtClean="0"/>
              <a:t>Modern Multidimensional Scaling: Theory and Applications. Springer, New </a:t>
            </a:r>
            <a:r>
              <a:rPr lang="en-US" sz="1200" dirty="0" smtClean="0"/>
              <a:t>York, NY, U.S.A., 2005.</a:t>
            </a:r>
          </a:p>
          <a:p>
            <a:r>
              <a:rPr lang="en-US" sz="1200" dirty="0" smtClean="0"/>
              <a:t>[2] C. Bishop, M. </a:t>
            </a:r>
            <a:r>
              <a:rPr lang="en-US" sz="1200" dirty="0" err="1" smtClean="0"/>
              <a:t>Svens´en</a:t>
            </a:r>
            <a:r>
              <a:rPr lang="en-US" sz="1200" dirty="0" smtClean="0"/>
              <a:t>, and C. Williams. GTM: The generative topographic mapping. </a:t>
            </a:r>
            <a:r>
              <a:rPr lang="en-US" sz="1200" i="1" dirty="0" smtClean="0"/>
              <a:t>Neural computation, </a:t>
            </a:r>
            <a:r>
              <a:rPr lang="en-US" sz="1200" dirty="0" smtClean="0"/>
              <a:t>10(1):215–234, 1998.</a:t>
            </a:r>
          </a:p>
          <a:p>
            <a:endParaRPr lang="en-US" sz="1200"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for CS Research</a:t>
            </a:r>
            <a:endParaRPr lang="en-US" dirty="0"/>
          </a:p>
        </p:txBody>
      </p:sp>
      <p:sp>
        <p:nvSpPr>
          <p:cNvPr id="3" name="Content Placeholder 2"/>
          <p:cNvSpPr>
            <a:spLocks noGrp="1"/>
          </p:cNvSpPr>
          <p:nvPr>
            <p:ph idx="1"/>
          </p:nvPr>
        </p:nvSpPr>
        <p:spPr>
          <a:xfrm>
            <a:off x="685800" y="2971800"/>
            <a:ext cx="8229600" cy="3078163"/>
          </a:xfrm>
        </p:spPr>
        <p:txBody>
          <a:bodyPr>
            <a:normAutofit fontScale="92500" lnSpcReduction="20000"/>
          </a:bodyPr>
          <a:lstStyle/>
          <a:p>
            <a:pPr marL="0" indent="0">
              <a:buNone/>
            </a:pPr>
            <a:r>
              <a:rPr lang="en-US" sz="2400" dirty="0" smtClean="0"/>
              <a:t>There’re several challenges to realizing the vision on data intensive systems and building generic tools (Workflow, Databases, Algorithms, Visualization ).</a:t>
            </a:r>
          </a:p>
          <a:p>
            <a:pPr marL="914400"/>
            <a:r>
              <a:rPr lang="en-US" sz="2400" dirty="0" smtClean="0"/>
              <a:t>Cluster-management software</a:t>
            </a:r>
          </a:p>
          <a:p>
            <a:pPr marL="914400"/>
            <a:r>
              <a:rPr lang="en-US" sz="2400" dirty="0" smtClean="0"/>
              <a:t>Distributed-execution engine</a:t>
            </a:r>
          </a:p>
          <a:p>
            <a:pPr marL="914400"/>
            <a:r>
              <a:rPr lang="en-US" sz="2400" dirty="0" smtClean="0"/>
              <a:t>Language constructs</a:t>
            </a:r>
          </a:p>
          <a:p>
            <a:pPr marL="914400"/>
            <a:r>
              <a:rPr lang="en-US" sz="2400" dirty="0" smtClean="0"/>
              <a:t>Parallel compilers</a:t>
            </a:r>
          </a:p>
          <a:p>
            <a:pPr marL="914400"/>
            <a:r>
              <a:rPr lang="en-US" sz="2400" dirty="0" smtClean="0"/>
              <a:t>Program Development tools</a:t>
            </a:r>
          </a:p>
          <a:p>
            <a:pPr marL="914400">
              <a:buNone/>
            </a:pPr>
            <a:r>
              <a:rPr lang="en-US" sz="2400" b="1" dirty="0" smtClean="0"/>
              <a:t>      . . . </a:t>
            </a:r>
            <a:endParaRPr lang="en-US" sz="2400" b="1" dirty="0"/>
          </a:p>
        </p:txBody>
      </p:sp>
      <p:sp>
        <p:nvSpPr>
          <p:cNvPr id="4" name="TextBox 3"/>
          <p:cNvSpPr txBox="1"/>
          <p:nvPr/>
        </p:nvSpPr>
        <p:spPr>
          <a:xfrm>
            <a:off x="1295400" y="1524000"/>
            <a:ext cx="6629400" cy="1261884"/>
          </a:xfrm>
          <a:prstGeom prst="rect">
            <a:avLst/>
          </a:prstGeom>
          <a:noFill/>
        </p:spPr>
        <p:txBody>
          <a:bodyPr wrap="square" rtlCol="0">
            <a:spAutoFit/>
          </a:bodyPr>
          <a:lstStyle/>
          <a:p>
            <a:r>
              <a:rPr lang="en-US" sz="1600" dirty="0" smtClean="0">
                <a:latin typeface="Times New Roman" pitchFamily="18" charset="0"/>
                <a:cs typeface="Times New Roman" pitchFamily="18" charset="0"/>
              </a:rPr>
              <a:t>Science faces a data deluge. How to manage and analyze information? </a:t>
            </a:r>
          </a:p>
          <a:p>
            <a:r>
              <a:rPr lang="en-US" sz="1600" dirty="0" smtClean="0">
                <a:latin typeface="Times New Roman" pitchFamily="18" charset="0"/>
                <a:cs typeface="Times New Roman" pitchFamily="18" charset="0"/>
              </a:rPr>
              <a:t>Recommend CSTB foster tools for data </a:t>
            </a:r>
            <a:r>
              <a:rPr lang="en-US" sz="1600" b="1" dirty="0" smtClean="0">
                <a:latin typeface="Times New Roman" pitchFamily="18" charset="0"/>
                <a:cs typeface="Times New Roman" pitchFamily="18" charset="0"/>
              </a:rPr>
              <a:t>capture</a:t>
            </a:r>
            <a:r>
              <a:rPr lang="en-US" sz="1600" dirty="0" smtClean="0">
                <a:latin typeface="Times New Roman" pitchFamily="18" charset="0"/>
                <a:cs typeface="Times New Roman" pitchFamily="18" charset="0"/>
              </a:rPr>
              <a:t>, data </a:t>
            </a:r>
            <a:r>
              <a:rPr lang="en-US" sz="1600" b="1" dirty="0" err="1" smtClean="0">
                <a:latin typeface="Times New Roman" pitchFamily="18" charset="0"/>
                <a:cs typeface="Times New Roman" pitchFamily="18" charset="0"/>
              </a:rPr>
              <a:t>curation</a:t>
            </a:r>
            <a:r>
              <a:rPr lang="en-US" sz="1600" dirty="0" smtClean="0">
                <a:latin typeface="Times New Roman" pitchFamily="18" charset="0"/>
                <a:cs typeface="Times New Roman" pitchFamily="18" charset="0"/>
              </a:rPr>
              <a:t>, data </a:t>
            </a:r>
            <a:r>
              <a:rPr lang="en-US" sz="1600" b="1" dirty="0" smtClean="0">
                <a:latin typeface="Times New Roman" pitchFamily="18" charset="0"/>
                <a:cs typeface="Times New Roman" pitchFamily="18" charset="0"/>
              </a:rPr>
              <a:t>analysis</a:t>
            </a:r>
          </a:p>
          <a:p>
            <a:pPr algn="r"/>
            <a:endParaRPr lang="en-US" sz="1600" b="1" dirty="0" smtClean="0">
              <a:latin typeface="Times New Roman" pitchFamily="18" charset="0"/>
              <a:cs typeface="Times New Roman" pitchFamily="18" charset="0"/>
            </a:endParaRPr>
          </a:p>
          <a:p>
            <a:pPr algn="r"/>
            <a:r>
              <a:rPr lang="en-US" sz="1600" i="1" dirty="0" smtClean="0"/>
              <a:t>―Jim  Gray’s</a:t>
            </a:r>
            <a:r>
              <a:rPr lang="en-US" sz="1600" dirty="0" smtClean="0"/>
              <a:t> </a:t>
            </a:r>
          </a:p>
          <a:p>
            <a:pPr algn="r"/>
            <a:r>
              <a:rPr lang="en-US" sz="1200" i="1" dirty="0" smtClean="0">
                <a:solidFill>
                  <a:srgbClr val="7030A0"/>
                </a:solidFill>
              </a:rPr>
              <a:t>Talk to Computer Science and Telecommunication Board (CSTB), Jan 11, 2007 </a:t>
            </a:r>
            <a:endParaRPr lang="en-US" sz="1200" i="1"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normAutofit fontScale="90000"/>
          </a:bodyPr>
          <a:lstStyle/>
          <a:p>
            <a:r>
              <a:rPr lang="en-US" dirty="0" smtClean="0"/>
              <a:t>High Performance Data Visualization..</a:t>
            </a:r>
            <a:endParaRPr lang="en-US" dirty="0"/>
          </a:p>
        </p:txBody>
      </p:sp>
      <p:sp>
        <p:nvSpPr>
          <p:cNvPr id="4" name="Content Placeholder 3"/>
          <p:cNvSpPr>
            <a:spLocks noGrp="1"/>
          </p:cNvSpPr>
          <p:nvPr>
            <p:ph idx="1"/>
          </p:nvPr>
        </p:nvSpPr>
        <p:spPr>
          <a:xfrm>
            <a:off x="228600" y="1143000"/>
            <a:ext cx="8763000" cy="1143000"/>
          </a:xfrm>
        </p:spPr>
        <p:txBody>
          <a:bodyPr>
            <a:normAutofit fontScale="55000" lnSpcReduction="20000"/>
          </a:bodyPr>
          <a:lstStyle/>
          <a:p>
            <a:pPr marL="228600" indent="-228600"/>
            <a:r>
              <a:rPr lang="en-US" dirty="0" smtClean="0"/>
              <a:t>First time using Deterministic Annealing for parallel MDS and GTM algorithms to visualize large and high-dimensional data</a:t>
            </a:r>
          </a:p>
          <a:p>
            <a:pPr marL="228600" indent="-228600"/>
            <a:r>
              <a:rPr lang="en-US" dirty="0" smtClean="0"/>
              <a:t>Processed 0.1 million </a:t>
            </a:r>
            <a:r>
              <a:rPr lang="en-US" dirty="0" err="1" smtClean="0"/>
              <a:t>PubChem</a:t>
            </a:r>
            <a:r>
              <a:rPr lang="en-US" dirty="0" smtClean="0"/>
              <a:t> data having 166 dimensions</a:t>
            </a:r>
          </a:p>
          <a:p>
            <a:pPr marL="228600" indent="-228600"/>
            <a:r>
              <a:rPr lang="en-US" dirty="0" smtClean="0"/>
              <a:t>Parallel interpolation can process 60 million </a:t>
            </a:r>
            <a:r>
              <a:rPr lang="en-US" dirty="0" err="1" smtClean="0"/>
              <a:t>PubChem</a:t>
            </a:r>
            <a:r>
              <a:rPr lang="en-US" dirty="0" smtClean="0"/>
              <a:t> points</a:t>
            </a:r>
          </a:p>
        </p:txBody>
      </p:sp>
      <p:pic>
        <p:nvPicPr>
          <p:cNvPr id="19" name="Picture 3"/>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3429000" y="2209800"/>
            <a:ext cx="2454250" cy="2403855"/>
          </a:xfrm>
          <a:prstGeom prst="rect">
            <a:avLst/>
          </a:prstGeom>
          <a:noFill/>
          <a:ln w="9525">
            <a:noFill/>
            <a:miter lim="800000"/>
            <a:headEnd/>
            <a:tailEnd/>
          </a:ln>
        </p:spPr>
      </p:pic>
      <p:pic>
        <p:nvPicPr>
          <p:cNvPr id="21" name="Picture 4"/>
          <p:cNvPicPr>
            <a:picLocks noChangeAspect="1" noChangeArrowheads="1"/>
          </p:cNvPicPr>
          <p:nvPr/>
        </p:nvPicPr>
        <p:blipFill>
          <a:blip r:embed="rId4" cstate="print">
            <a:clrChange>
              <a:clrFrom>
                <a:srgbClr val="F5F5F5"/>
              </a:clrFrom>
              <a:clrTo>
                <a:srgbClr val="F5F5F5">
                  <a:alpha val="0"/>
                </a:srgbClr>
              </a:clrTo>
            </a:clrChange>
          </a:blip>
          <a:srcRect/>
          <a:stretch>
            <a:fillRect/>
          </a:stretch>
        </p:blipFill>
        <p:spPr bwMode="auto">
          <a:xfrm>
            <a:off x="6324600" y="2209800"/>
            <a:ext cx="2473948" cy="2264945"/>
          </a:xfrm>
          <a:prstGeom prst="rect">
            <a:avLst/>
          </a:prstGeom>
          <a:noFill/>
          <a:ln w="9525">
            <a:noFill/>
            <a:miter lim="800000"/>
            <a:headEnd/>
            <a:tailEnd/>
          </a:ln>
        </p:spPr>
      </p:pic>
      <p:pic>
        <p:nvPicPr>
          <p:cNvPr id="22" name="Picture 5"/>
          <p:cNvPicPr>
            <a:picLocks noChangeAspect="1" noChangeArrowheads="1"/>
          </p:cNvPicPr>
          <p:nvPr/>
        </p:nvPicPr>
        <p:blipFill>
          <a:blip r:embed="rId5" cstate="print">
            <a:clrChange>
              <a:clrFrom>
                <a:srgbClr val="000000"/>
              </a:clrFrom>
              <a:clrTo>
                <a:srgbClr val="000000">
                  <a:alpha val="0"/>
                </a:srgbClr>
              </a:clrTo>
            </a:clrChange>
          </a:blip>
          <a:srcRect/>
          <a:stretch>
            <a:fillRect/>
          </a:stretch>
        </p:blipFill>
        <p:spPr bwMode="auto">
          <a:xfrm>
            <a:off x="304800" y="2057400"/>
            <a:ext cx="2743200" cy="2647949"/>
          </a:xfrm>
          <a:prstGeom prst="rect">
            <a:avLst/>
          </a:prstGeom>
          <a:noFill/>
          <a:ln w="9525">
            <a:noFill/>
            <a:miter lim="800000"/>
            <a:headEnd/>
            <a:tailEnd/>
          </a:ln>
        </p:spPr>
      </p:pic>
      <p:sp>
        <p:nvSpPr>
          <p:cNvPr id="24" name="Rectangle 8"/>
          <p:cNvSpPr>
            <a:spLocks noChangeArrowheads="1"/>
          </p:cNvSpPr>
          <p:nvPr/>
        </p:nvSpPr>
        <p:spPr bwMode="auto">
          <a:xfrm>
            <a:off x="228600" y="4724400"/>
            <a:ext cx="2895600" cy="1384995"/>
          </a:xfrm>
          <a:prstGeom prst="rect">
            <a:avLst/>
          </a:prstGeom>
          <a:noFill/>
          <a:ln w="9525">
            <a:noFill/>
            <a:miter lim="800000"/>
            <a:headEnd/>
            <a:tailEnd/>
          </a:ln>
        </p:spPr>
        <p:txBody>
          <a:bodyPr wrap="square">
            <a:spAutoFit/>
          </a:bodyPr>
          <a:lstStyle/>
          <a:p>
            <a:r>
              <a:rPr lang="en-US" sz="1400" b="1" i="1" dirty="0" smtClean="0">
                <a:latin typeface="Calibri" pitchFamily="34" charset="0"/>
              </a:rPr>
              <a:t>MDS for 100k </a:t>
            </a:r>
            <a:r>
              <a:rPr lang="en-US" sz="1400" b="1" i="1" dirty="0" err="1" smtClean="0">
                <a:latin typeface="Calibri" pitchFamily="34" charset="0"/>
              </a:rPr>
              <a:t>PubChem</a:t>
            </a:r>
            <a:r>
              <a:rPr lang="en-US" sz="1400" b="1" i="1" dirty="0" smtClean="0">
                <a:latin typeface="Calibri" pitchFamily="34" charset="0"/>
              </a:rPr>
              <a:t> data</a:t>
            </a:r>
          </a:p>
          <a:p>
            <a:r>
              <a:rPr lang="en-US" sz="1400" dirty="0" smtClean="0">
                <a:latin typeface="Calibri" pitchFamily="34" charset="0"/>
              </a:rPr>
              <a:t>100k </a:t>
            </a:r>
            <a:r>
              <a:rPr lang="en-US" sz="1400" dirty="0" err="1" smtClean="0">
                <a:latin typeface="Calibri" pitchFamily="34" charset="0"/>
              </a:rPr>
              <a:t>PubChem</a:t>
            </a:r>
            <a:r>
              <a:rPr lang="en-US" sz="1400" dirty="0" smtClean="0">
                <a:latin typeface="Calibri" pitchFamily="34" charset="0"/>
              </a:rPr>
              <a:t> data having 166 dimensions are visualized in 3D space. Colors represent 2 clusters separated by their structural proximity.</a:t>
            </a:r>
            <a:endParaRPr lang="en-US" sz="1400" dirty="0">
              <a:latin typeface="Calibri" pitchFamily="34" charset="0"/>
            </a:endParaRPr>
          </a:p>
        </p:txBody>
      </p:sp>
      <p:sp>
        <p:nvSpPr>
          <p:cNvPr id="26" name="Rectangle 8"/>
          <p:cNvSpPr>
            <a:spLocks noChangeArrowheads="1"/>
          </p:cNvSpPr>
          <p:nvPr/>
        </p:nvSpPr>
        <p:spPr bwMode="auto">
          <a:xfrm>
            <a:off x="3200400" y="4724400"/>
            <a:ext cx="2895600" cy="1169551"/>
          </a:xfrm>
          <a:prstGeom prst="rect">
            <a:avLst/>
          </a:prstGeom>
          <a:noFill/>
          <a:ln w="9525">
            <a:noFill/>
            <a:miter lim="800000"/>
            <a:headEnd/>
            <a:tailEnd/>
          </a:ln>
        </p:spPr>
        <p:txBody>
          <a:bodyPr wrap="square">
            <a:spAutoFit/>
          </a:bodyPr>
          <a:lstStyle/>
          <a:p>
            <a:r>
              <a:rPr lang="en-US" sz="1400" b="1" i="1" dirty="0" smtClean="0">
                <a:latin typeface="Calibri" pitchFamily="34" charset="0"/>
              </a:rPr>
              <a:t>GTM for 930k genes and diseases</a:t>
            </a:r>
          </a:p>
          <a:p>
            <a:r>
              <a:rPr lang="en-US" sz="1400" dirty="0" smtClean="0">
                <a:latin typeface="Calibri" pitchFamily="34" charset="0"/>
              </a:rPr>
              <a:t>Genes (green color) and diseases (others) are plotted in 3D space, aiming at finding  cause-and-effect relationships.</a:t>
            </a:r>
            <a:endParaRPr lang="en-US" sz="1400" dirty="0">
              <a:latin typeface="Calibri" pitchFamily="34" charset="0"/>
            </a:endParaRPr>
          </a:p>
        </p:txBody>
      </p:sp>
      <p:sp>
        <p:nvSpPr>
          <p:cNvPr id="27" name="Rectangle 8"/>
          <p:cNvSpPr>
            <a:spLocks noChangeArrowheads="1"/>
          </p:cNvSpPr>
          <p:nvPr/>
        </p:nvSpPr>
        <p:spPr bwMode="auto">
          <a:xfrm>
            <a:off x="6096000" y="4571762"/>
            <a:ext cx="2895600" cy="1600438"/>
          </a:xfrm>
          <a:prstGeom prst="rect">
            <a:avLst/>
          </a:prstGeom>
          <a:noFill/>
          <a:ln w="9525">
            <a:noFill/>
            <a:miter lim="800000"/>
            <a:headEnd/>
            <a:tailEnd/>
          </a:ln>
        </p:spPr>
        <p:txBody>
          <a:bodyPr wrap="square">
            <a:spAutoFit/>
          </a:bodyPr>
          <a:lstStyle/>
          <a:p>
            <a:r>
              <a:rPr lang="en-US" sz="1400" b="1" i="1" dirty="0" smtClean="0">
                <a:latin typeface="Calibri" pitchFamily="34" charset="0"/>
              </a:rPr>
              <a:t>GTM with interpolation for </a:t>
            </a:r>
            <a:br>
              <a:rPr lang="en-US" sz="1400" b="1" i="1" dirty="0" smtClean="0">
                <a:latin typeface="Calibri" pitchFamily="34" charset="0"/>
              </a:rPr>
            </a:br>
            <a:r>
              <a:rPr lang="en-US" sz="1400" b="1" i="1" dirty="0" smtClean="0">
                <a:latin typeface="Calibri" pitchFamily="34" charset="0"/>
              </a:rPr>
              <a:t>2M </a:t>
            </a:r>
            <a:r>
              <a:rPr lang="en-US" sz="1400" b="1" i="1" dirty="0" err="1" smtClean="0">
                <a:latin typeface="Calibri" pitchFamily="34" charset="0"/>
              </a:rPr>
              <a:t>PubChem</a:t>
            </a:r>
            <a:r>
              <a:rPr lang="en-US" sz="1400" b="1" i="1" dirty="0" smtClean="0">
                <a:latin typeface="Calibri" pitchFamily="34" charset="0"/>
              </a:rPr>
              <a:t> data</a:t>
            </a:r>
          </a:p>
          <a:p>
            <a:r>
              <a:rPr lang="en-US" sz="1400" dirty="0" smtClean="0">
                <a:latin typeface="Calibri" pitchFamily="34" charset="0"/>
              </a:rPr>
              <a:t>2M </a:t>
            </a:r>
            <a:r>
              <a:rPr lang="en-US" sz="1400" dirty="0" err="1" smtClean="0">
                <a:latin typeface="Calibri" pitchFamily="34" charset="0"/>
              </a:rPr>
              <a:t>PubChem</a:t>
            </a:r>
            <a:r>
              <a:rPr lang="en-US" sz="1400" dirty="0" smtClean="0">
                <a:latin typeface="Calibri" pitchFamily="34" charset="0"/>
              </a:rPr>
              <a:t> data is plotted in 3D with GTM interpolation approach. Blue points are 100k sampled data and red points are 2M interpolated points.</a:t>
            </a:r>
            <a:endParaRPr lang="en-US" sz="1400" dirty="0">
              <a:latin typeface="Calibri" pitchFamily="34" charset="0"/>
            </a:endParaRPr>
          </a:p>
        </p:txBody>
      </p:sp>
      <p:sp>
        <p:nvSpPr>
          <p:cNvPr id="10" name="TextBox 9"/>
          <p:cNvSpPr txBox="1"/>
          <p:nvPr/>
        </p:nvSpPr>
        <p:spPr>
          <a:xfrm>
            <a:off x="228600" y="6248400"/>
            <a:ext cx="3886200" cy="276999"/>
          </a:xfrm>
          <a:prstGeom prst="rect">
            <a:avLst/>
          </a:prstGeom>
          <a:noFill/>
        </p:spPr>
        <p:txBody>
          <a:bodyPr wrap="square" rtlCol="0">
            <a:spAutoFit/>
          </a:bodyPr>
          <a:lstStyle/>
          <a:p>
            <a:r>
              <a:rPr lang="en-US" sz="1200" dirty="0" err="1" smtClean="0"/>
              <a:t>PubChem</a:t>
            </a:r>
            <a:r>
              <a:rPr lang="en-US" sz="1200" dirty="0" smtClean="0"/>
              <a:t> project, http://pubchem.ncbi.nlm.nih.gov/</a:t>
            </a:r>
            <a:endParaRPr lang="en-US" sz="1200"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Interpolation Method</a:t>
            </a:r>
            <a:endParaRPr lang="en-US" dirty="0"/>
          </a:p>
        </p:txBody>
      </p:sp>
      <p:sp>
        <p:nvSpPr>
          <p:cNvPr id="8" name="Content Placeholder 7"/>
          <p:cNvSpPr>
            <a:spLocks noGrp="1"/>
          </p:cNvSpPr>
          <p:nvPr>
            <p:ph idx="1"/>
          </p:nvPr>
        </p:nvSpPr>
        <p:spPr>
          <a:xfrm>
            <a:off x="457200" y="1600200"/>
            <a:ext cx="8229600" cy="2590800"/>
          </a:xfrm>
        </p:spPr>
        <p:txBody>
          <a:bodyPr>
            <a:normAutofit fontScale="77500" lnSpcReduction="20000"/>
          </a:bodyPr>
          <a:lstStyle/>
          <a:p>
            <a:r>
              <a:rPr lang="en-US" dirty="0" smtClean="0"/>
              <a:t>MDS and GTM are highly memory and time consuming process for large dataset such as millions of data points</a:t>
            </a:r>
          </a:p>
          <a:p>
            <a:r>
              <a:rPr lang="en-US" dirty="0" smtClean="0"/>
              <a:t>MDS requires O(N</a:t>
            </a:r>
            <a:r>
              <a:rPr lang="en-US" baseline="30000" dirty="0" smtClean="0"/>
              <a:t>2</a:t>
            </a:r>
            <a:r>
              <a:rPr lang="en-US" dirty="0" smtClean="0"/>
              <a:t>) and GTM does O(KN) (N is the number of data points and K is the number of latent variables)</a:t>
            </a:r>
          </a:p>
          <a:p>
            <a:r>
              <a:rPr lang="en-US" dirty="0" smtClean="0"/>
              <a:t>Training only for sampled data and interpolating for out-of-sample set can improve performance</a:t>
            </a:r>
          </a:p>
          <a:p>
            <a:r>
              <a:rPr lang="en-US" dirty="0" smtClean="0"/>
              <a:t>Interpolation is a pleasingly parallel application</a:t>
            </a:r>
          </a:p>
          <a:p>
            <a:endParaRPr lang="en-US" dirty="0" smtClean="0"/>
          </a:p>
        </p:txBody>
      </p:sp>
      <p:sp>
        <p:nvSpPr>
          <p:cNvPr id="9" name="Rectangle 8"/>
          <p:cNvSpPr/>
          <p:nvPr/>
        </p:nvSpPr>
        <p:spPr>
          <a:xfrm>
            <a:off x="838200" y="4355068"/>
            <a:ext cx="1600200" cy="609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n </a:t>
            </a:r>
            <a:br>
              <a:rPr lang="en-US" dirty="0" smtClean="0"/>
            </a:br>
            <a:r>
              <a:rPr lang="en-US" dirty="0" smtClean="0"/>
              <a:t>in-sample</a:t>
            </a:r>
            <a:endParaRPr lang="en-US" dirty="0"/>
          </a:p>
        </p:txBody>
      </p:sp>
      <p:sp>
        <p:nvSpPr>
          <p:cNvPr id="11" name="Rectangle 10"/>
          <p:cNvSpPr/>
          <p:nvPr/>
        </p:nvSpPr>
        <p:spPr>
          <a:xfrm>
            <a:off x="838200" y="4964668"/>
            <a:ext cx="1600200" cy="9144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N-n</a:t>
            </a:r>
          </a:p>
          <a:p>
            <a:pPr algn="ctr"/>
            <a:r>
              <a:rPr lang="en-US" dirty="0" smtClean="0"/>
              <a:t>out-of-sample</a:t>
            </a:r>
            <a:endParaRPr lang="en-US" dirty="0"/>
          </a:p>
        </p:txBody>
      </p:sp>
      <p:sp>
        <p:nvSpPr>
          <p:cNvPr id="12" name="TextBox 11"/>
          <p:cNvSpPr txBox="1"/>
          <p:nvPr/>
        </p:nvSpPr>
        <p:spPr>
          <a:xfrm>
            <a:off x="838200" y="5879068"/>
            <a:ext cx="1600200" cy="369332"/>
          </a:xfrm>
          <a:prstGeom prst="rect">
            <a:avLst/>
          </a:prstGeom>
          <a:noFill/>
        </p:spPr>
        <p:txBody>
          <a:bodyPr wrap="square" rtlCol="0">
            <a:spAutoFit/>
          </a:bodyPr>
          <a:lstStyle/>
          <a:p>
            <a:pPr algn="ctr"/>
            <a:r>
              <a:rPr lang="en-US" dirty="0" smtClean="0"/>
              <a:t>Total N data</a:t>
            </a:r>
            <a:endParaRPr lang="en-US" dirty="0"/>
          </a:p>
        </p:txBody>
      </p:sp>
      <p:sp>
        <p:nvSpPr>
          <p:cNvPr id="13" name="Rectangle 12"/>
          <p:cNvSpPr/>
          <p:nvPr/>
        </p:nvSpPr>
        <p:spPr>
          <a:xfrm>
            <a:off x="2895600" y="4420382"/>
            <a:ext cx="1447800" cy="475343"/>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Training</a:t>
            </a:r>
          </a:p>
        </p:txBody>
      </p:sp>
      <p:sp>
        <p:nvSpPr>
          <p:cNvPr id="14" name="Rectangle 13"/>
          <p:cNvSpPr/>
          <p:nvPr/>
        </p:nvSpPr>
        <p:spPr>
          <a:xfrm>
            <a:off x="4572000" y="5146096"/>
            <a:ext cx="1447800" cy="551543"/>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Interpolation</a:t>
            </a:r>
          </a:p>
        </p:txBody>
      </p:sp>
      <p:cxnSp>
        <p:nvCxnSpPr>
          <p:cNvPr id="16" name="Straight Arrow Connector 15"/>
          <p:cNvCxnSpPr>
            <a:stCxn id="9" idx="3"/>
            <a:endCxn id="13" idx="1"/>
          </p:cNvCxnSpPr>
          <p:nvPr/>
        </p:nvCxnSpPr>
        <p:spPr>
          <a:xfrm flipV="1">
            <a:off x="2438400" y="4658054"/>
            <a:ext cx="457200" cy="181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7" name="Shape 26"/>
          <p:cNvCxnSpPr>
            <a:stCxn id="13" idx="3"/>
            <a:endCxn id="14" idx="0"/>
          </p:cNvCxnSpPr>
          <p:nvPr/>
        </p:nvCxnSpPr>
        <p:spPr>
          <a:xfrm>
            <a:off x="4343400" y="4658054"/>
            <a:ext cx="952500" cy="488042"/>
          </a:xfrm>
          <a:prstGeom prst="bentConnector2">
            <a:avLst/>
          </a:prstGeom>
          <a:ln w="38100">
            <a:prstDash val="sysDash"/>
            <a:tailEnd type="triangle"/>
          </a:ln>
        </p:spPr>
        <p:style>
          <a:lnRef idx="3">
            <a:schemeClr val="dk1"/>
          </a:lnRef>
          <a:fillRef idx="0">
            <a:schemeClr val="dk1"/>
          </a:fillRef>
          <a:effectRef idx="2">
            <a:schemeClr val="dk1"/>
          </a:effectRef>
          <a:fontRef idx="minor">
            <a:schemeClr val="tx1"/>
          </a:fontRef>
        </p:style>
      </p:cxnSp>
      <p:cxnSp>
        <p:nvCxnSpPr>
          <p:cNvPr id="29" name="Straight Arrow Connector 28"/>
          <p:cNvCxnSpPr>
            <a:stCxn id="11" idx="3"/>
            <a:endCxn id="14" idx="1"/>
          </p:cNvCxnSpPr>
          <p:nvPr/>
        </p:nvCxnSpPr>
        <p:spPr>
          <a:xfrm>
            <a:off x="2438400" y="5421868"/>
            <a:ext cx="2133600" cy="158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7" name="TextBox 36"/>
          <p:cNvSpPr txBox="1"/>
          <p:nvPr/>
        </p:nvSpPr>
        <p:spPr>
          <a:xfrm>
            <a:off x="4724400" y="4355068"/>
            <a:ext cx="1600200" cy="307777"/>
          </a:xfrm>
          <a:prstGeom prst="rect">
            <a:avLst/>
          </a:prstGeom>
          <a:noFill/>
        </p:spPr>
        <p:txBody>
          <a:bodyPr wrap="square" rtlCol="0">
            <a:spAutoFit/>
          </a:bodyPr>
          <a:lstStyle/>
          <a:p>
            <a:pPr algn="ctr"/>
            <a:r>
              <a:rPr lang="en-US" sz="1400" dirty="0" smtClean="0"/>
              <a:t>Trained data</a:t>
            </a:r>
            <a:endParaRPr lang="en-US" sz="1400" dirty="0"/>
          </a:p>
        </p:txBody>
      </p:sp>
      <p:cxnSp>
        <p:nvCxnSpPr>
          <p:cNvPr id="38" name="Straight Arrow Connector 37"/>
          <p:cNvCxnSpPr>
            <a:stCxn id="14" idx="3"/>
          </p:cNvCxnSpPr>
          <p:nvPr/>
        </p:nvCxnSpPr>
        <p:spPr>
          <a:xfrm>
            <a:off x="6019800" y="5421868"/>
            <a:ext cx="762000" cy="158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1" name="Rectangle 40"/>
          <p:cNvSpPr/>
          <p:nvPr/>
        </p:nvSpPr>
        <p:spPr>
          <a:xfrm>
            <a:off x="6781800" y="4964668"/>
            <a:ext cx="1600200" cy="9144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Interpolated </a:t>
            </a:r>
          </a:p>
          <a:p>
            <a:pPr algn="ctr"/>
            <a:r>
              <a:rPr lang="en-US" dirty="0" smtClean="0"/>
              <a:t>MDS/GTM map</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44562"/>
          </a:xfrm>
        </p:spPr>
        <p:txBody>
          <a:bodyPr>
            <a:noAutofit/>
          </a:bodyPr>
          <a:lstStyle/>
          <a:p>
            <a:r>
              <a:rPr lang="en-US" sz="3200" dirty="0" smtClean="0"/>
              <a:t>Quality Comparison </a:t>
            </a:r>
            <a:br>
              <a:rPr lang="en-US" sz="3200" dirty="0" smtClean="0"/>
            </a:br>
            <a:r>
              <a:rPr lang="en-US" sz="1800" dirty="0" smtClean="0"/>
              <a:t>(Original vs. Interpolation)</a:t>
            </a:r>
            <a:endParaRPr lang="en-US" sz="1800" dirty="0"/>
          </a:p>
        </p:txBody>
      </p:sp>
      <p:sp>
        <p:nvSpPr>
          <p:cNvPr id="3" name="Text Placeholder 2"/>
          <p:cNvSpPr>
            <a:spLocks noGrp="1"/>
          </p:cNvSpPr>
          <p:nvPr>
            <p:ph type="body" idx="1"/>
          </p:nvPr>
        </p:nvSpPr>
        <p:spPr>
          <a:xfrm>
            <a:off x="457200" y="1085671"/>
            <a:ext cx="4040188" cy="446087"/>
          </a:xfrm>
        </p:spPr>
        <p:txBody>
          <a:bodyPr>
            <a:normAutofit lnSpcReduction="10000"/>
          </a:bodyPr>
          <a:lstStyle/>
          <a:p>
            <a:pPr algn="ctr"/>
            <a:r>
              <a:rPr lang="en-US" dirty="0" smtClean="0"/>
              <a:t>MDS</a:t>
            </a:r>
            <a:endParaRPr lang="en-US" dirty="0"/>
          </a:p>
        </p:txBody>
      </p:sp>
      <p:sp>
        <p:nvSpPr>
          <p:cNvPr id="4" name="Content Placeholder 3"/>
          <p:cNvSpPr>
            <a:spLocks noGrp="1"/>
          </p:cNvSpPr>
          <p:nvPr>
            <p:ph sz="half" idx="2"/>
          </p:nvPr>
        </p:nvSpPr>
        <p:spPr>
          <a:xfrm>
            <a:off x="457200" y="1828800"/>
            <a:ext cx="4040188" cy="4800599"/>
          </a:xfrm>
        </p:spPr>
        <p:txBody>
          <a:bodyPr>
            <a:normAutofit/>
          </a:bodyPr>
          <a:lstStyle/>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r>
              <a:rPr lang="en-US" sz="1400" dirty="0" smtClean="0"/>
              <a:t>Quality </a:t>
            </a:r>
            <a:r>
              <a:rPr lang="en-US" sz="1400" dirty="0"/>
              <a:t>comparison between </a:t>
            </a:r>
            <a:r>
              <a:rPr lang="en-US" sz="1400" dirty="0" smtClean="0"/>
              <a:t>Interpolated result </a:t>
            </a:r>
            <a:r>
              <a:rPr lang="en-US" sz="1400" dirty="0" err="1"/>
              <a:t>upto</a:t>
            </a:r>
            <a:r>
              <a:rPr lang="en-US" sz="1400" dirty="0"/>
              <a:t> 100k based on the sample </a:t>
            </a:r>
            <a:r>
              <a:rPr lang="en-US" sz="1400" dirty="0" smtClean="0"/>
              <a:t>data (12.5k, 25k, and 50k) </a:t>
            </a:r>
            <a:r>
              <a:rPr lang="en-US" sz="1400" dirty="0"/>
              <a:t>and </a:t>
            </a:r>
            <a:r>
              <a:rPr lang="en-US" sz="1400" dirty="0" smtClean="0"/>
              <a:t>original MDS result w/ 100k.</a:t>
            </a:r>
          </a:p>
          <a:p>
            <a:r>
              <a:rPr lang="en-US" sz="1400" dirty="0" smtClean="0"/>
              <a:t>STRESS: </a:t>
            </a:r>
          </a:p>
          <a:p>
            <a:endParaRPr lang="en-US" sz="1400" dirty="0"/>
          </a:p>
          <a:p>
            <a:pPr>
              <a:buNone/>
            </a:pP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w</a:t>
            </a:r>
            <a:r>
              <a:rPr lang="en-US" sz="1400" i="1" baseline="-25000" dirty="0" err="1" smtClean="0">
                <a:latin typeface="Times New Roman" pitchFamily="18" charset="0"/>
                <a:cs typeface="Times New Roman" pitchFamily="18" charset="0"/>
              </a:rPr>
              <a:t>ij</a:t>
            </a:r>
            <a:r>
              <a:rPr lang="en-US" sz="1400" i="1" dirty="0" smtClean="0">
                <a:latin typeface="Times New Roman" pitchFamily="18" charset="0"/>
                <a:cs typeface="Times New Roman" pitchFamily="18" charset="0"/>
              </a:rPr>
              <a:t>  = </a:t>
            </a:r>
            <a:r>
              <a:rPr lang="en-US" sz="1400" dirty="0" smtClean="0">
                <a:latin typeface="Times New Roman" pitchFamily="18" charset="0"/>
                <a:cs typeface="Times New Roman" pitchFamily="18" charset="0"/>
              </a:rPr>
              <a:t>1</a:t>
            </a:r>
            <a:r>
              <a:rPr lang="en-US" sz="1400" i="1" dirty="0" smtClean="0">
                <a:latin typeface="Times New Roman" pitchFamily="18" charset="0"/>
                <a:cs typeface="Times New Roman" pitchFamily="18" charset="0"/>
              </a:rPr>
              <a:t> / </a:t>
            </a:r>
            <a:r>
              <a:rPr lang="en-US" sz="1400" dirty="0" smtClean="0">
                <a:latin typeface="Times New Roman" pitchFamily="18" charset="0"/>
                <a:cs typeface="Times New Roman" pitchFamily="18" charset="0"/>
              </a:rPr>
              <a:t>∑</a:t>
            </a:r>
            <a:r>
              <a:rPr lang="el-GR" sz="1400" i="1" dirty="0" smtClean="0">
                <a:latin typeface="Times New Roman" pitchFamily="18" charset="0"/>
                <a:cs typeface="Times New Roman" pitchFamily="18" charset="0"/>
              </a:rPr>
              <a:t>δ</a:t>
            </a:r>
            <a:r>
              <a:rPr lang="en-US" sz="1400" i="1" baseline="-25000" dirty="0" smtClean="0">
                <a:latin typeface="Times New Roman" pitchFamily="18" charset="0"/>
                <a:cs typeface="Times New Roman" pitchFamily="18" charset="0"/>
              </a:rPr>
              <a:t>ij</a:t>
            </a:r>
            <a:r>
              <a:rPr lang="en-US" sz="1400" i="1" baseline="30000" dirty="0" smtClean="0">
                <a:latin typeface="Times New Roman" pitchFamily="18" charset="0"/>
                <a:cs typeface="Times New Roman" pitchFamily="18" charset="0"/>
              </a:rPr>
              <a:t>2</a:t>
            </a:r>
            <a:endParaRPr lang="en-US" sz="1400" i="1" baseline="30000" dirty="0">
              <a:latin typeface="Times New Roman" pitchFamily="18" charset="0"/>
              <a:cs typeface="Times New Roman" pitchFamily="18" charset="0"/>
            </a:endParaRPr>
          </a:p>
        </p:txBody>
      </p:sp>
      <p:pic>
        <p:nvPicPr>
          <p:cNvPr id="8" name="Picture 7" descr="MDS_quality_upto_100k.png"/>
          <p:cNvPicPr>
            <a:picLocks noChangeAspect="1"/>
          </p:cNvPicPr>
          <p:nvPr/>
        </p:nvPicPr>
        <p:blipFill>
          <a:blip r:embed="rId3" cstate="print"/>
          <a:stretch>
            <a:fillRect/>
          </a:stretch>
        </p:blipFill>
        <p:spPr>
          <a:xfrm>
            <a:off x="914400" y="1466671"/>
            <a:ext cx="3096057" cy="3072241"/>
          </a:xfrm>
          <a:prstGeom prst="rect">
            <a:avLst/>
          </a:prstGeom>
        </p:spPr>
      </p:pic>
      <p:pic>
        <p:nvPicPr>
          <p:cNvPr id="9" name="Picture 8" descr="STRESS_eq.png"/>
          <p:cNvPicPr>
            <a:picLocks noChangeAspect="1"/>
          </p:cNvPicPr>
          <p:nvPr/>
        </p:nvPicPr>
        <p:blipFill>
          <a:blip r:embed="rId4" cstate="print"/>
          <a:stretch>
            <a:fillRect/>
          </a:stretch>
        </p:blipFill>
        <p:spPr>
          <a:xfrm>
            <a:off x="1523999" y="5334000"/>
            <a:ext cx="2995725" cy="533400"/>
          </a:xfrm>
          <a:prstGeom prst="rect">
            <a:avLst/>
          </a:prstGeom>
        </p:spPr>
      </p:pic>
      <p:pic>
        <p:nvPicPr>
          <p:cNvPr id="1026" name="Picture 2"/>
          <p:cNvPicPr>
            <a:picLocks noChangeAspect="1" noChangeArrowheads="1"/>
          </p:cNvPicPr>
          <p:nvPr/>
        </p:nvPicPr>
        <p:blipFill>
          <a:blip r:embed="rId5" cstate="print"/>
          <a:srcRect/>
          <a:stretch>
            <a:fillRect/>
          </a:stretch>
        </p:blipFill>
        <p:spPr bwMode="auto">
          <a:xfrm>
            <a:off x="5105400" y="1466670"/>
            <a:ext cx="3429000" cy="3052237"/>
          </a:xfrm>
          <a:prstGeom prst="rect">
            <a:avLst/>
          </a:prstGeom>
          <a:noFill/>
          <a:ln w="9525">
            <a:noFill/>
            <a:miter lim="800000"/>
            <a:headEnd/>
            <a:tailEnd/>
          </a:ln>
        </p:spPr>
      </p:pic>
      <p:sp>
        <p:nvSpPr>
          <p:cNvPr id="10" name="Text Placeholder 9"/>
          <p:cNvSpPr>
            <a:spLocks noGrp="1"/>
          </p:cNvSpPr>
          <p:nvPr>
            <p:ph type="body" sz="quarter" idx="3"/>
          </p:nvPr>
        </p:nvSpPr>
        <p:spPr>
          <a:xfrm>
            <a:off x="4724400" y="1085671"/>
            <a:ext cx="4041775" cy="457200"/>
          </a:xfrm>
        </p:spPr>
        <p:txBody>
          <a:bodyPr>
            <a:normAutofit/>
          </a:bodyPr>
          <a:lstStyle/>
          <a:p>
            <a:pPr algn="ctr"/>
            <a:r>
              <a:rPr lang="en-US" dirty="0" smtClean="0"/>
              <a:t>GTM</a:t>
            </a:r>
            <a:endParaRPr lang="en-US" dirty="0"/>
          </a:p>
        </p:txBody>
      </p:sp>
      <p:sp>
        <p:nvSpPr>
          <p:cNvPr id="11" name="TextBox 10"/>
          <p:cNvSpPr txBox="1"/>
          <p:nvPr/>
        </p:nvSpPr>
        <p:spPr>
          <a:xfrm>
            <a:off x="5410200" y="4667071"/>
            <a:ext cx="3124200" cy="1200329"/>
          </a:xfrm>
          <a:prstGeom prst="rect">
            <a:avLst/>
          </a:prstGeom>
          <a:noFill/>
        </p:spPr>
        <p:txBody>
          <a:bodyPr wrap="square" rtlCol="0">
            <a:spAutoFit/>
          </a:bodyPr>
          <a:lstStyle/>
          <a:p>
            <a:r>
              <a:rPr lang="en-US" i="1" dirty="0" smtClean="0"/>
              <a:t>Interpolation result (blue) is getting close to the original (read) result as sample size is increasing.</a:t>
            </a:r>
          </a:p>
        </p:txBody>
      </p:sp>
      <p:sp>
        <p:nvSpPr>
          <p:cNvPr id="12" name="TextBox 11"/>
          <p:cNvSpPr txBox="1"/>
          <p:nvPr/>
        </p:nvSpPr>
        <p:spPr>
          <a:xfrm>
            <a:off x="914400" y="6248400"/>
            <a:ext cx="6944915" cy="461665"/>
          </a:xfrm>
          <a:prstGeom prst="rect">
            <a:avLst/>
          </a:prstGeom>
          <a:noFill/>
        </p:spPr>
        <p:txBody>
          <a:bodyPr wrap="none" rtlCol="0">
            <a:spAutoFit/>
          </a:bodyPr>
          <a:lstStyle/>
          <a:p>
            <a:pPr>
              <a:defRPr/>
            </a:pPr>
            <a:r>
              <a:rPr lang="en-US" sz="1200" dirty="0" smtClean="0"/>
              <a:t>12.5K 25K 50K 100K Run on 16 nodes of Tempest </a:t>
            </a:r>
          </a:p>
          <a:p>
            <a:r>
              <a:rPr lang="en-US" sz="1200" dirty="0" smtClean="0"/>
              <a:t>Note that we gain performance of over a factor of 100 for this data size. It would be more for larger data set.</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Convergence is Happening</a:t>
            </a:r>
            <a:endParaRPr lang="en-US" dirty="0"/>
          </a:p>
        </p:txBody>
      </p:sp>
      <p:graphicFrame>
        <p:nvGraphicFramePr>
          <p:cNvPr id="4" name="Diagram 3"/>
          <p:cNvGraphicFramePr/>
          <p:nvPr/>
        </p:nvGraphicFramePr>
        <p:xfrm>
          <a:off x="-152400" y="1295400"/>
          <a:ext cx="90678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924194" y="2095500"/>
            <a:ext cx="1197571" cy="495520"/>
          </a:xfrm>
          <a:prstGeom prst="rect">
            <a:avLst/>
          </a:prstGeom>
          <a:noFill/>
        </p:spPr>
        <p:txBody>
          <a:bodyPr wrap="none" lIns="64008" tIns="32004" rIns="64008" bIns="32004" rtlCol="0">
            <a:spAutoFit/>
          </a:bodyPr>
          <a:lstStyle/>
          <a:p>
            <a:pPr algn="ctr"/>
            <a:r>
              <a:rPr lang="en-US" sz="1400" b="1" dirty="0" smtClean="0">
                <a:solidFill>
                  <a:schemeClr val="bg1"/>
                </a:solidFill>
              </a:rPr>
              <a:t>Data Intensive</a:t>
            </a:r>
          </a:p>
          <a:p>
            <a:pPr algn="ctr"/>
            <a:r>
              <a:rPr lang="en-US" sz="1400" b="1" dirty="0" smtClean="0">
                <a:solidFill>
                  <a:schemeClr val="bg1"/>
                </a:solidFill>
              </a:rPr>
              <a:t>Paradigms</a:t>
            </a:r>
            <a:endParaRPr lang="en-US" sz="1400" b="1" dirty="0">
              <a:solidFill>
                <a:schemeClr val="bg1"/>
              </a:solidFill>
            </a:endParaRPr>
          </a:p>
        </p:txBody>
      </p:sp>
      <p:sp>
        <p:nvSpPr>
          <p:cNvPr id="6" name="TextBox 5"/>
          <p:cNvSpPr txBox="1"/>
          <p:nvPr/>
        </p:nvSpPr>
        <p:spPr>
          <a:xfrm>
            <a:off x="5334000" y="1447800"/>
            <a:ext cx="3711722" cy="710964"/>
          </a:xfrm>
          <a:prstGeom prst="rect">
            <a:avLst/>
          </a:prstGeom>
          <a:noFill/>
        </p:spPr>
        <p:txBody>
          <a:bodyPr wrap="square" lIns="64008" tIns="32004" rIns="64008" bIns="32004" rtlCol="0">
            <a:spAutoFit/>
          </a:bodyPr>
          <a:lstStyle/>
          <a:p>
            <a:r>
              <a:rPr lang="en-US" sz="1400" dirty="0" smtClean="0">
                <a:solidFill>
                  <a:srgbClr val="C00000"/>
                </a:solidFill>
              </a:rPr>
              <a:t>Data intensive application with basic activities:</a:t>
            </a:r>
          </a:p>
          <a:p>
            <a:r>
              <a:rPr lang="en-US" sz="1400" dirty="0" smtClean="0">
                <a:solidFill>
                  <a:srgbClr val="C00000"/>
                </a:solidFill>
              </a:rPr>
              <a:t>capture, curation, preservation, and analysis (visualization)</a:t>
            </a:r>
            <a:endParaRPr lang="en-US" sz="1400" dirty="0">
              <a:solidFill>
                <a:srgbClr val="C00000"/>
              </a:solidFill>
            </a:endParaRPr>
          </a:p>
        </p:txBody>
      </p:sp>
      <p:cxnSp>
        <p:nvCxnSpPr>
          <p:cNvPr id="8" name="Shape 7"/>
          <p:cNvCxnSpPr>
            <a:endCxn id="6" idx="2"/>
          </p:cNvCxnSpPr>
          <p:nvPr/>
        </p:nvCxnSpPr>
        <p:spPr>
          <a:xfrm flipV="1">
            <a:off x="5000625" y="2158764"/>
            <a:ext cx="2189236" cy="444738"/>
          </a:xfrm>
          <a:prstGeom prst="bentConnector2">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28600" y="3111500"/>
            <a:ext cx="2534284" cy="280077"/>
          </a:xfrm>
          <a:prstGeom prst="rect">
            <a:avLst/>
          </a:prstGeom>
          <a:noFill/>
        </p:spPr>
        <p:txBody>
          <a:bodyPr wrap="none" lIns="64008" tIns="32004" rIns="64008" bIns="32004" rtlCol="0">
            <a:spAutoFit/>
          </a:bodyPr>
          <a:lstStyle/>
          <a:p>
            <a:r>
              <a:rPr lang="en-US" sz="1400" dirty="0" smtClean="0">
                <a:solidFill>
                  <a:schemeClr val="accent6">
                    <a:lumMod val="75000"/>
                  </a:schemeClr>
                </a:solidFill>
              </a:rPr>
              <a:t>Cloud infrastructure and runtime</a:t>
            </a:r>
            <a:endParaRPr lang="en-US" sz="1400" dirty="0">
              <a:solidFill>
                <a:schemeClr val="accent6">
                  <a:lumMod val="75000"/>
                </a:schemeClr>
              </a:solidFill>
            </a:endParaRPr>
          </a:p>
        </p:txBody>
      </p:sp>
      <p:cxnSp>
        <p:nvCxnSpPr>
          <p:cNvPr id="12" name="Shape 11"/>
          <p:cNvCxnSpPr>
            <a:endCxn id="9" idx="2"/>
          </p:cNvCxnSpPr>
          <p:nvPr/>
        </p:nvCxnSpPr>
        <p:spPr>
          <a:xfrm rot="10800000">
            <a:off x="1495743" y="3391577"/>
            <a:ext cx="1256985" cy="862924"/>
          </a:xfrm>
          <a:prstGeom prst="bentConnector2">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564730" y="5191075"/>
            <a:ext cx="2484142" cy="280077"/>
          </a:xfrm>
          <a:prstGeom prst="rect">
            <a:avLst/>
          </a:prstGeom>
          <a:noFill/>
        </p:spPr>
        <p:txBody>
          <a:bodyPr wrap="none" lIns="64008" tIns="32004" rIns="64008" bIns="32004" rtlCol="0">
            <a:spAutoFit/>
          </a:bodyPr>
          <a:lstStyle/>
          <a:p>
            <a:r>
              <a:rPr lang="en-US" sz="1400" dirty="0" smtClean="0">
                <a:solidFill>
                  <a:srgbClr val="0000FF"/>
                </a:solidFill>
              </a:rPr>
              <a:t>Parallel threading and processes</a:t>
            </a:r>
            <a:endParaRPr lang="en-US" sz="1400" dirty="0">
              <a:solidFill>
                <a:srgbClr val="0000FF"/>
              </a:solidFill>
            </a:endParaRPr>
          </a:p>
        </p:txBody>
      </p:sp>
      <p:cxnSp>
        <p:nvCxnSpPr>
          <p:cNvPr id="15" name="Shape 14"/>
          <p:cNvCxnSpPr>
            <a:endCxn id="13" idx="2"/>
          </p:cNvCxnSpPr>
          <p:nvPr/>
        </p:nvCxnSpPr>
        <p:spPr>
          <a:xfrm rot="10800000">
            <a:off x="2806801" y="5471152"/>
            <a:ext cx="2098600" cy="497848"/>
          </a:xfrm>
          <a:prstGeom prst="bentConnector2">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57250" y="5651501"/>
            <a:ext cx="6915150" cy="1141534"/>
          </a:xfrm>
        </p:spPr>
        <p:txBody>
          <a:bodyPr>
            <a:normAutofit fontScale="77500" lnSpcReduction="20000"/>
          </a:bodyPr>
          <a:lstStyle/>
          <a:p>
            <a:r>
              <a:rPr lang="en-US" dirty="0" smtClean="0"/>
              <a:t>Dynamic Virtual Cluster provisioning via XCAT</a:t>
            </a:r>
          </a:p>
          <a:p>
            <a:r>
              <a:rPr lang="en-US" dirty="0" smtClean="0"/>
              <a:t>Supports both </a:t>
            </a:r>
            <a:r>
              <a:rPr lang="en-US" dirty="0" err="1" smtClean="0"/>
              <a:t>stateful</a:t>
            </a:r>
            <a:r>
              <a:rPr lang="en-US" dirty="0" smtClean="0"/>
              <a:t> and stateless OS images</a:t>
            </a:r>
          </a:p>
          <a:p>
            <a:endParaRPr lang="en-US" dirty="0"/>
          </a:p>
        </p:txBody>
      </p:sp>
      <p:sp>
        <p:nvSpPr>
          <p:cNvPr id="6" name="Rectangle 5"/>
          <p:cNvSpPr/>
          <p:nvPr/>
        </p:nvSpPr>
        <p:spPr>
          <a:xfrm>
            <a:off x="1524000" y="5016500"/>
            <a:ext cx="7381875" cy="361157"/>
          </a:xfrm>
          <a:prstGeom prst="rect">
            <a:avLst/>
          </a:prstGeom>
        </p:spPr>
        <p:style>
          <a:lnRef idx="1">
            <a:schemeClr val="accent2"/>
          </a:lnRef>
          <a:fillRef idx="2">
            <a:schemeClr val="accent2"/>
          </a:fillRef>
          <a:effectRef idx="1">
            <a:schemeClr val="accent2"/>
          </a:effectRef>
          <a:fontRef idx="minor">
            <a:schemeClr val="dk1"/>
          </a:fontRef>
        </p:style>
        <p:txBody>
          <a:bodyPr lIns="64008" tIns="32004" rIns="64008" bIns="32004" rtlCol="0" anchor="ctr"/>
          <a:lstStyle/>
          <a:p>
            <a:pPr algn="ctr"/>
            <a:r>
              <a:rPr lang="en-US" dirty="0" err="1" smtClean="0"/>
              <a:t>iDataplex</a:t>
            </a:r>
            <a:r>
              <a:rPr lang="en-US" dirty="0" smtClean="0"/>
              <a:t> Bare-metal Nodes</a:t>
            </a:r>
            <a:endParaRPr lang="en-US" dirty="0"/>
          </a:p>
        </p:txBody>
      </p:sp>
      <p:sp>
        <p:nvSpPr>
          <p:cNvPr id="7" name="Rectangle 6"/>
          <p:cNvSpPr/>
          <p:nvPr/>
        </p:nvSpPr>
        <p:spPr>
          <a:xfrm>
            <a:off x="1524000" y="3302000"/>
            <a:ext cx="1714500" cy="1135063"/>
          </a:xfrm>
          <a:prstGeom prst="rect">
            <a:avLst/>
          </a:prstGeom>
        </p:spPr>
        <p:style>
          <a:lnRef idx="1">
            <a:schemeClr val="accent3"/>
          </a:lnRef>
          <a:fillRef idx="2">
            <a:schemeClr val="accent3"/>
          </a:fillRef>
          <a:effectRef idx="1">
            <a:schemeClr val="accent3"/>
          </a:effectRef>
          <a:fontRef idx="minor">
            <a:schemeClr val="dk1"/>
          </a:fontRef>
        </p:style>
        <p:txBody>
          <a:bodyPr lIns="64008" tIns="32004" rIns="64008" bIns="32004" rtlCol="0" anchor="ctr"/>
          <a:lstStyle/>
          <a:p>
            <a:pPr algn="ctr"/>
            <a:r>
              <a:rPr lang="en-US" dirty="0" smtClean="0"/>
              <a:t>Linux Bare-system</a:t>
            </a:r>
            <a:endParaRPr lang="en-US" dirty="0"/>
          </a:p>
        </p:txBody>
      </p:sp>
      <p:sp>
        <p:nvSpPr>
          <p:cNvPr id="8" name="Rectangle 7"/>
          <p:cNvSpPr/>
          <p:nvPr/>
        </p:nvSpPr>
        <p:spPr>
          <a:xfrm>
            <a:off x="3286125" y="3302001"/>
            <a:ext cx="1905000" cy="670719"/>
          </a:xfrm>
          <a:prstGeom prst="rect">
            <a:avLst/>
          </a:prstGeom>
        </p:spPr>
        <p:style>
          <a:lnRef idx="1">
            <a:schemeClr val="accent3"/>
          </a:lnRef>
          <a:fillRef idx="2">
            <a:schemeClr val="accent3"/>
          </a:fillRef>
          <a:effectRef idx="1">
            <a:schemeClr val="accent3"/>
          </a:effectRef>
          <a:fontRef idx="minor">
            <a:schemeClr val="dk1"/>
          </a:fontRef>
        </p:style>
        <p:txBody>
          <a:bodyPr lIns="64008" tIns="32004" rIns="64008" bIns="32004" rtlCol="0" anchor="ctr"/>
          <a:lstStyle/>
          <a:p>
            <a:pPr algn="ctr"/>
            <a:r>
              <a:rPr lang="en-US" dirty="0" smtClean="0"/>
              <a:t>Linux  Virtual Machines</a:t>
            </a:r>
            <a:endParaRPr lang="en-US" dirty="0"/>
          </a:p>
        </p:txBody>
      </p:sp>
      <p:sp>
        <p:nvSpPr>
          <p:cNvPr id="10" name="Rectangle 9"/>
          <p:cNvSpPr/>
          <p:nvPr/>
        </p:nvSpPr>
        <p:spPr>
          <a:xfrm>
            <a:off x="5238750" y="3302000"/>
            <a:ext cx="1714500" cy="1143000"/>
          </a:xfrm>
          <a:prstGeom prst="rect">
            <a:avLst/>
          </a:prstGeom>
        </p:spPr>
        <p:style>
          <a:lnRef idx="1">
            <a:schemeClr val="accent3"/>
          </a:lnRef>
          <a:fillRef idx="2">
            <a:schemeClr val="accent3"/>
          </a:fillRef>
          <a:effectRef idx="1">
            <a:schemeClr val="accent3"/>
          </a:effectRef>
          <a:fontRef idx="minor">
            <a:schemeClr val="dk1"/>
          </a:fontRef>
        </p:style>
        <p:txBody>
          <a:bodyPr lIns="64008" tIns="32004" rIns="64008" bIns="32004" rtlCol="0" anchor="ctr"/>
          <a:lstStyle/>
          <a:p>
            <a:pPr algn="ctr"/>
            <a:endParaRPr lang="en-US" dirty="0" smtClean="0"/>
          </a:p>
          <a:p>
            <a:pPr algn="ctr"/>
            <a:r>
              <a:rPr lang="en-US" dirty="0" smtClean="0"/>
              <a:t>Windows Server 2008  HPC</a:t>
            </a:r>
          </a:p>
          <a:p>
            <a:pPr algn="ctr"/>
            <a:r>
              <a:rPr lang="en-US" dirty="0" smtClean="0"/>
              <a:t>Bare-system</a:t>
            </a:r>
          </a:p>
          <a:p>
            <a:pPr algn="ctr"/>
            <a:endParaRPr lang="en-US" dirty="0"/>
          </a:p>
        </p:txBody>
      </p:sp>
      <p:sp>
        <p:nvSpPr>
          <p:cNvPr id="12" name="Rectangle 11"/>
          <p:cNvSpPr/>
          <p:nvPr/>
        </p:nvSpPr>
        <p:spPr>
          <a:xfrm>
            <a:off x="7000875" y="4000500"/>
            <a:ext cx="1905000" cy="444500"/>
          </a:xfrm>
          <a:prstGeom prst="rect">
            <a:avLst/>
          </a:prstGeom>
        </p:spPr>
        <p:style>
          <a:lnRef idx="1">
            <a:schemeClr val="dk1"/>
          </a:lnRef>
          <a:fillRef idx="2">
            <a:schemeClr val="dk1"/>
          </a:fillRef>
          <a:effectRef idx="1">
            <a:schemeClr val="dk1"/>
          </a:effectRef>
          <a:fontRef idx="minor">
            <a:schemeClr val="dk1"/>
          </a:fontRef>
        </p:style>
        <p:txBody>
          <a:bodyPr lIns="64008" tIns="32004" rIns="64008" bIns="32004" rtlCol="0" anchor="ctr"/>
          <a:lstStyle/>
          <a:p>
            <a:pPr algn="ctr"/>
            <a:r>
              <a:rPr lang="en-US" dirty="0" smtClean="0"/>
              <a:t>Xen Virtualization</a:t>
            </a:r>
            <a:endParaRPr lang="en-US" dirty="0"/>
          </a:p>
        </p:txBody>
      </p:sp>
      <p:sp>
        <p:nvSpPr>
          <p:cNvPr id="13" name="Rectangle 12"/>
          <p:cNvSpPr/>
          <p:nvPr/>
        </p:nvSpPr>
        <p:spPr>
          <a:xfrm>
            <a:off x="5238750" y="2540000"/>
            <a:ext cx="3667125" cy="698500"/>
          </a:xfrm>
          <a:prstGeom prst="rect">
            <a:avLst/>
          </a:prstGeom>
        </p:spPr>
        <p:style>
          <a:lnRef idx="1">
            <a:schemeClr val="accent4"/>
          </a:lnRef>
          <a:fillRef idx="2">
            <a:schemeClr val="accent4"/>
          </a:fillRef>
          <a:effectRef idx="1">
            <a:schemeClr val="accent4"/>
          </a:effectRef>
          <a:fontRef idx="minor">
            <a:schemeClr val="dk1"/>
          </a:fontRef>
        </p:style>
        <p:txBody>
          <a:bodyPr lIns="64008" tIns="32004" rIns="64008" bIns="32004" rtlCol="0" anchor="ctr"/>
          <a:lstStyle/>
          <a:p>
            <a:pPr algn="ctr"/>
            <a:r>
              <a:rPr lang="en-US" dirty="0" smtClean="0"/>
              <a:t>Microsoft DryadLINQ  / MPI</a:t>
            </a:r>
            <a:endParaRPr lang="en-US" dirty="0"/>
          </a:p>
        </p:txBody>
      </p:sp>
      <p:sp>
        <p:nvSpPr>
          <p:cNvPr id="14" name="Rectangle 13"/>
          <p:cNvSpPr/>
          <p:nvPr/>
        </p:nvSpPr>
        <p:spPr>
          <a:xfrm>
            <a:off x="1524001" y="2540000"/>
            <a:ext cx="3667124" cy="698500"/>
          </a:xfrm>
          <a:prstGeom prst="rect">
            <a:avLst/>
          </a:prstGeom>
        </p:spPr>
        <p:style>
          <a:lnRef idx="1">
            <a:schemeClr val="accent6"/>
          </a:lnRef>
          <a:fillRef idx="2">
            <a:schemeClr val="accent6"/>
          </a:fillRef>
          <a:effectRef idx="1">
            <a:schemeClr val="accent6"/>
          </a:effectRef>
          <a:fontRef idx="minor">
            <a:schemeClr val="dk1"/>
          </a:fontRef>
        </p:style>
        <p:txBody>
          <a:bodyPr lIns="64008" tIns="32004" rIns="64008" bIns="32004" rtlCol="0" anchor="ctr"/>
          <a:lstStyle/>
          <a:p>
            <a:pPr algn="ctr"/>
            <a:r>
              <a:rPr lang="en-US" dirty="0" smtClean="0"/>
              <a:t>Apache Hadoop / Twister/ MPI</a:t>
            </a:r>
            <a:endParaRPr lang="en-US" dirty="0"/>
          </a:p>
        </p:txBody>
      </p:sp>
      <p:sp>
        <p:nvSpPr>
          <p:cNvPr id="15" name="Rectangle 14"/>
          <p:cNvSpPr/>
          <p:nvPr/>
        </p:nvSpPr>
        <p:spPr>
          <a:xfrm>
            <a:off x="1524000" y="1219200"/>
            <a:ext cx="7381875" cy="889000"/>
          </a:xfrm>
          <a:prstGeom prst="rect">
            <a:avLst/>
          </a:prstGeom>
        </p:spPr>
        <p:style>
          <a:lnRef idx="1">
            <a:schemeClr val="accent1"/>
          </a:lnRef>
          <a:fillRef idx="2">
            <a:schemeClr val="accent1"/>
          </a:fillRef>
          <a:effectRef idx="1">
            <a:schemeClr val="accent1"/>
          </a:effectRef>
          <a:fontRef idx="minor">
            <a:schemeClr val="dk1"/>
          </a:fontRef>
        </p:style>
        <p:txBody>
          <a:bodyPr lIns="64008" tIns="32004" rIns="64008" bIns="32004" rtlCol="0" anchor="ctr"/>
          <a:lstStyle/>
          <a:p>
            <a:pPr algn="ctr"/>
            <a:r>
              <a:rPr lang="en-US" dirty="0" smtClean="0"/>
              <a:t>Smith Waterman Dissimilarities, CAP-3 Gene Assembly, </a:t>
            </a:r>
            <a:r>
              <a:rPr lang="en-US" dirty="0" err="1" smtClean="0"/>
              <a:t>PhyloD</a:t>
            </a:r>
            <a:r>
              <a:rPr lang="en-US" dirty="0" smtClean="0"/>
              <a:t> Using </a:t>
            </a:r>
            <a:r>
              <a:rPr lang="en-US" dirty="0" err="1" smtClean="0"/>
              <a:t>DryadLINQ</a:t>
            </a:r>
            <a:r>
              <a:rPr lang="en-US" dirty="0" smtClean="0"/>
              <a:t>, High Energy Physics, Clustering, Multidimensional Scaling, Generative Topological Mapping</a:t>
            </a:r>
            <a:endParaRPr lang="en-US" dirty="0"/>
          </a:p>
        </p:txBody>
      </p:sp>
      <p:sp>
        <p:nvSpPr>
          <p:cNvPr id="16" name="Rectangle 15"/>
          <p:cNvSpPr/>
          <p:nvPr/>
        </p:nvSpPr>
        <p:spPr>
          <a:xfrm>
            <a:off x="1524000" y="4528343"/>
            <a:ext cx="7381875" cy="361157"/>
          </a:xfrm>
          <a:prstGeom prst="rect">
            <a:avLst/>
          </a:prstGeom>
        </p:spPr>
        <p:style>
          <a:lnRef idx="1">
            <a:schemeClr val="accent5"/>
          </a:lnRef>
          <a:fillRef idx="2">
            <a:schemeClr val="accent5"/>
          </a:fillRef>
          <a:effectRef idx="1">
            <a:schemeClr val="accent5"/>
          </a:effectRef>
          <a:fontRef idx="minor">
            <a:schemeClr val="dk1"/>
          </a:fontRef>
        </p:style>
        <p:txBody>
          <a:bodyPr lIns="64008" tIns="32004" rIns="64008" bIns="32004" rtlCol="0" anchor="ctr"/>
          <a:lstStyle/>
          <a:p>
            <a:pPr algn="ctr"/>
            <a:r>
              <a:rPr lang="en-US" dirty="0" smtClean="0"/>
              <a:t>XCAT Infrastructure</a:t>
            </a:r>
            <a:endParaRPr lang="en-US" dirty="0"/>
          </a:p>
        </p:txBody>
      </p:sp>
      <p:sp>
        <p:nvSpPr>
          <p:cNvPr id="18" name="Rectangle 17"/>
          <p:cNvSpPr/>
          <p:nvPr/>
        </p:nvSpPr>
        <p:spPr>
          <a:xfrm>
            <a:off x="3286125" y="4000500"/>
            <a:ext cx="1905000" cy="444500"/>
          </a:xfrm>
          <a:prstGeom prst="rect">
            <a:avLst/>
          </a:prstGeom>
        </p:spPr>
        <p:style>
          <a:lnRef idx="1">
            <a:schemeClr val="dk1"/>
          </a:lnRef>
          <a:fillRef idx="2">
            <a:schemeClr val="dk1"/>
          </a:fillRef>
          <a:effectRef idx="1">
            <a:schemeClr val="dk1"/>
          </a:effectRef>
          <a:fontRef idx="minor">
            <a:schemeClr val="dk1"/>
          </a:fontRef>
        </p:style>
        <p:txBody>
          <a:bodyPr lIns="64008" tIns="32004" rIns="64008" bIns="32004" rtlCol="0" anchor="ctr"/>
          <a:lstStyle/>
          <a:p>
            <a:pPr algn="ctr"/>
            <a:r>
              <a:rPr lang="en-US" dirty="0" smtClean="0"/>
              <a:t>Xen Virtualization</a:t>
            </a:r>
            <a:endParaRPr lang="en-US" dirty="0"/>
          </a:p>
        </p:txBody>
      </p:sp>
      <p:sp>
        <p:nvSpPr>
          <p:cNvPr id="20" name="Left Brace 19"/>
          <p:cNvSpPr/>
          <p:nvPr/>
        </p:nvSpPr>
        <p:spPr>
          <a:xfrm>
            <a:off x="1333501" y="1282700"/>
            <a:ext cx="120894" cy="698500"/>
          </a:xfrm>
          <a:prstGeom prst="leftBrace">
            <a:avLst/>
          </a:prstGeom>
        </p:spPr>
        <p:style>
          <a:lnRef idx="3">
            <a:schemeClr val="accent3"/>
          </a:lnRef>
          <a:fillRef idx="0">
            <a:schemeClr val="accent3"/>
          </a:fillRef>
          <a:effectRef idx="2">
            <a:schemeClr val="accent3"/>
          </a:effectRef>
          <a:fontRef idx="minor">
            <a:schemeClr val="tx1"/>
          </a:fontRef>
        </p:style>
        <p:txBody>
          <a:bodyPr lIns="64008" tIns="32004" rIns="64008" bIns="32004" rtlCol="0" anchor="ctr"/>
          <a:lstStyle/>
          <a:p>
            <a:pPr algn="ctr"/>
            <a:endParaRPr lang="en-US"/>
          </a:p>
        </p:txBody>
      </p:sp>
      <p:sp>
        <p:nvSpPr>
          <p:cNvPr id="21" name="TextBox 20"/>
          <p:cNvSpPr txBox="1"/>
          <p:nvPr/>
        </p:nvSpPr>
        <p:spPr>
          <a:xfrm>
            <a:off x="721" y="1409700"/>
            <a:ext cx="1421543" cy="341632"/>
          </a:xfrm>
          <a:prstGeom prst="rect">
            <a:avLst/>
          </a:prstGeom>
          <a:noFill/>
        </p:spPr>
        <p:txBody>
          <a:bodyPr wrap="square" lIns="64008" tIns="32004" rIns="64008" bIns="32004" rtlCol="0">
            <a:spAutoFit/>
          </a:bodyPr>
          <a:lstStyle/>
          <a:p>
            <a:r>
              <a:rPr lang="en-US" dirty="0" smtClean="0"/>
              <a:t>Applications</a:t>
            </a:r>
            <a:endParaRPr lang="en-US" dirty="0"/>
          </a:p>
        </p:txBody>
      </p:sp>
      <p:sp>
        <p:nvSpPr>
          <p:cNvPr id="22" name="Left Brace 21"/>
          <p:cNvSpPr/>
          <p:nvPr/>
        </p:nvSpPr>
        <p:spPr>
          <a:xfrm>
            <a:off x="1381125" y="2540000"/>
            <a:ext cx="95250" cy="571500"/>
          </a:xfrm>
          <a:prstGeom prst="leftBrace">
            <a:avLst/>
          </a:prstGeom>
        </p:spPr>
        <p:style>
          <a:lnRef idx="3">
            <a:schemeClr val="accent3"/>
          </a:lnRef>
          <a:fillRef idx="0">
            <a:schemeClr val="accent3"/>
          </a:fillRef>
          <a:effectRef idx="2">
            <a:schemeClr val="accent3"/>
          </a:effectRef>
          <a:fontRef idx="minor">
            <a:schemeClr val="tx1"/>
          </a:fontRef>
        </p:style>
        <p:txBody>
          <a:bodyPr lIns="64008" tIns="32004" rIns="64008" bIns="32004" rtlCol="0" anchor="ctr"/>
          <a:lstStyle/>
          <a:p>
            <a:pPr algn="ctr"/>
            <a:endParaRPr lang="en-US"/>
          </a:p>
        </p:txBody>
      </p:sp>
      <p:sp>
        <p:nvSpPr>
          <p:cNvPr id="23" name="TextBox 22"/>
          <p:cNvSpPr txBox="1"/>
          <p:nvPr/>
        </p:nvSpPr>
        <p:spPr>
          <a:xfrm>
            <a:off x="172948" y="2603501"/>
            <a:ext cx="1128016" cy="341632"/>
          </a:xfrm>
          <a:prstGeom prst="rect">
            <a:avLst/>
          </a:prstGeom>
          <a:noFill/>
        </p:spPr>
        <p:txBody>
          <a:bodyPr wrap="square" lIns="64008" tIns="32004" rIns="64008" bIns="32004" rtlCol="0">
            <a:spAutoFit/>
          </a:bodyPr>
          <a:lstStyle/>
          <a:p>
            <a:r>
              <a:rPr lang="en-US" dirty="0" smtClean="0"/>
              <a:t>Runtimes</a:t>
            </a:r>
            <a:endParaRPr lang="en-US" dirty="0"/>
          </a:p>
        </p:txBody>
      </p:sp>
      <p:sp>
        <p:nvSpPr>
          <p:cNvPr id="24" name="Left Brace 23"/>
          <p:cNvSpPr/>
          <p:nvPr/>
        </p:nvSpPr>
        <p:spPr>
          <a:xfrm>
            <a:off x="1381125" y="3302000"/>
            <a:ext cx="95250" cy="1524000"/>
          </a:xfrm>
          <a:prstGeom prst="leftBrace">
            <a:avLst/>
          </a:prstGeom>
        </p:spPr>
        <p:style>
          <a:lnRef idx="3">
            <a:schemeClr val="accent3"/>
          </a:lnRef>
          <a:fillRef idx="0">
            <a:schemeClr val="accent3"/>
          </a:fillRef>
          <a:effectRef idx="2">
            <a:schemeClr val="accent3"/>
          </a:effectRef>
          <a:fontRef idx="minor">
            <a:schemeClr val="tx1"/>
          </a:fontRef>
        </p:style>
        <p:txBody>
          <a:bodyPr lIns="64008" tIns="32004" rIns="64008" bIns="32004" rtlCol="0" anchor="ctr"/>
          <a:lstStyle/>
          <a:p>
            <a:pPr algn="ctr"/>
            <a:endParaRPr lang="en-US"/>
          </a:p>
        </p:txBody>
      </p:sp>
      <p:sp>
        <p:nvSpPr>
          <p:cNvPr id="25" name="TextBox 24"/>
          <p:cNvSpPr txBox="1"/>
          <p:nvPr/>
        </p:nvSpPr>
        <p:spPr>
          <a:xfrm>
            <a:off x="1" y="3683000"/>
            <a:ext cx="1428750" cy="618631"/>
          </a:xfrm>
          <a:prstGeom prst="rect">
            <a:avLst/>
          </a:prstGeom>
          <a:noFill/>
        </p:spPr>
        <p:txBody>
          <a:bodyPr wrap="square" lIns="64008" tIns="32004" rIns="64008" bIns="32004" rtlCol="0">
            <a:spAutoFit/>
          </a:bodyPr>
          <a:lstStyle/>
          <a:p>
            <a:pPr algn="ctr"/>
            <a:r>
              <a:rPr lang="en-US" dirty="0" smtClean="0"/>
              <a:t>Infrastructure software</a:t>
            </a:r>
          </a:p>
        </p:txBody>
      </p:sp>
      <p:sp>
        <p:nvSpPr>
          <p:cNvPr id="26" name="Left Brace 25"/>
          <p:cNvSpPr/>
          <p:nvPr/>
        </p:nvSpPr>
        <p:spPr>
          <a:xfrm>
            <a:off x="1381125" y="4953000"/>
            <a:ext cx="95250" cy="444500"/>
          </a:xfrm>
          <a:prstGeom prst="leftBrace">
            <a:avLst/>
          </a:prstGeom>
        </p:spPr>
        <p:style>
          <a:lnRef idx="3">
            <a:schemeClr val="accent3"/>
          </a:lnRef>
          <a:fillRef idx="0">
            <a:schemeClr val="accent3"/>
          </a:fillRef>
          <a:effectRef idx="2">
            <a:schemeClr val="accent3"/>
          </a:effectRef>
          <a:fontRef idx="minor">
            <a:schemeClr val="tx1"/>
          </a:fontRef>
        </p:style>
        <p:txBody>
          <a:bodyPr lIns="64008" tIns="32004" rIns="64008" bIns="32004" rtlCol="0" anchor="ctr"/>
          <a:lstStyle/>
          <a:p>
            <a:pPr algn="ctr"/>
            <a:endParaRPr lang="en-US"/>
          </a:p>
        </p:txBody>
      </p:sp>
      <p:sp>
        <p:nvSpPr>
          <p:cNvPr id="28" name="TextBox 27"/>
          <p:cNvSpPr txBox="1"/>
          <p:nvPr/>
        </p:nvSpPr>
        <p:spPr>
          <a:xfrm>
            <a:off x="121605" y="4889501"/>
            <a:ext cx="1165206" cy="341632"/>
          </a:xfrm>
          <a:prstGeom prst="rect">
            <a:avLst/>
          </a:prstGeom>
          <a:noFill/>
        </p:spPr>
        <p:txBody>
          <a:bodyPr wrap="square" lIns="64008" tIns="32004" rIns="64008" bIns="32004" rtlCol="0">
            <a:spAutoFit/>
          </a:bodyPr>
          <a:lstStyle/>
          <a:p>
            <a:r>
              <a:rPr lang="en-US" dirty="0" smtClean="0"/>
              <a:t>Hardware</a:t>
            </a:r>
            <a:endParaRPr lang="en-US" dirty="0"/>
          </a:p>
        </p:txBody>
      </p:sp>
      <p:sp>
        <p:nvSpPr>
          <p:cNvPr id="27" name="Rectangle 26"/>
          <p:cNvSpPr/>
          <p:nvPr/>
        </p:nvSpPr>
        <p:spPr>
          <a:xfrm>
            <a:off x="7000875" y="3302001"/>
            <a:ext cx="1905000" cy="670719"/>
          </a:xfrm>
          <a:prstGeom prst="rect">
            <a:avLst/>
          </a:prstGeom>
        </p:spPr>
        <p:style>
          <a:lnRef idx="1">
            <a:schemeClr val="accent3"/>
          </a:lnRef>
          <a:fillRef idx="2">
            <a:schemeClr val="accent3"/>
          </a:fillRef>
          <a:effectRef idx="1">
            <a:schemeClr val="accent3"/>
          </a:effectRef>
          <a:fontRef idx="minor">
            <a:schemeClr val="dk1"/>
          </a:fontRef>
        </p:style>
        <p:txBody>
          <a:bodyPr lIns="64008" tIns="32004" rIns="64008" bIns="32004" rtlCol="0" anchor="ctr"/>
          <a:lstStyle/>
          <a:p>
            <a:pPr algn="ctr"/>
            <a:r>
              <a:rPr lang="en-US" dirty="0" smtClean="0"/>
              <a:t>Windows Server 2008 HPC</a:t>
            </a:r>
            <a:endParaRPr lang="en-US" dirty="0"/>
          </a:p>
        </p:txBody>
      </p:sp>
      <p:sp>
        <p:nvSpPr>
          <p:cNvPr id="30" name="Title 3"/>
          <p:cNvSpPr txBox="1">
            <a:spLocks/>
          </p:cNvSpPr>
          <p:nvPr/>
        </p:nvSpPr>
        <p:spPr>
          <a:xfrm>
            <a:off x="381000" y="152400"/>
            <a:ext cx="8763000" cy="952499"/>
          </a:xfrm>
          <a:prstGeom prst="rect">
            <a:avLst/>
          </a:prstGeom>
        </p:spPr>
        <p:txBody>
          <a:bodyPr vert="horz" lIns="91435" tIns="45718" rIns="91435" bIns="45718" rtlCol="0" anchor="ctr">
            <a:normAutofit fontScale="77500" lnSpcReduction="20000"/>
          </a:bodyPr>
          <a:lstStyle/>
          <a:p>
            <a:pPr algn="ctr" defTabSz="914354">
              <a:spcBef>
                <a:spcPct val="0"/>
              </a:spcBef>
              <a:defRPr/>
            </a:pPr>
            <a:r>
              <a:rPr lang="en-US" sz="4400" b="1" dirty="0" smtClean="0">
                <a:latin typeface="+mj-lt"/>
                <a:ea typeface="+mj-ea"/>
                <a:cs typeface="+mj-cs"/>
              </a:rPr>
              <a:t>Science Cloud (Dynamic Virtual Cluster) Architecture</a:t>
            </a:r>
            <a:endParaRPr lang="en-US" sz="4400" b="1" dirty="0">
              <a:latin typeface="+mj-lt"/>
              <a:ea typeface="+mj-ea"/>
              <a:cs typeface="+mj-cs"/>
            </a:endParaRPr>
          </a:p>
        </p:txBody>
      </p:sp>
      <p:sp>
        <p:nvSpPr>
          <p:cNvPr id="29" name="Rectangle 28"/>
          <p:cNvSpPr/>
          <p:nvPr/>
        </p:nvSpPr>
        <p:spPr>
          <a:xfrm>
            <a:off x="1524000" y="2133600"/>
            <a:ext cx="7381875" cy="361157"/>
          </a:xfrm>
          <a:prstGeom prst="rect">
            <a:avLst/>
          </a:prstGeom>
        </p:spPr>
        <p:style>
          <a:lnRef idx="1">
            <a:schemeClr val="accent5"/>
          </a:lnRef>
          <a:fillRef idx="2">
            <a:schemeClr val="accent5"/>
          </a:fillRef>
          <a:effectRef idx="1">
            <a:schemeClr val="accent5"/>
          </a:effectRef>
          <a:fontRef idx="minor">
            <a:schemeClr val="dk1"/>
          </a:fontRef>
        </p:style>
        <p:txBody>
          <a:bodyPr lIns="64008" tIns="32004" rIns="64008" bIns="32004" rtlCol="0" anchor="ctr"/>
          <a:lstStyle/>
          <a:p>
            <a:pPr algn="ctr"/>
            <a:r>
              <a:rPr lang="en-US" dirty="0" smtClean="0"/>
              <a:t>Services and Workflow</a:t>
            </a:r>
            <a:endParaRPr lang="en-US" dirty="0"/>
          </a:p>
        </p:txBody>
      </p:sp>
      <p:cxnSp>
        <p:nvCxnSpPr>
          <p:cNvPr id="32" name="Straight Connector 31"/>
          <p:cNvCxnSpPr/>
          <p:nvPr/>
        </p:nvCxnSpPr>
        <p:spPr>
          <a:xfrm>
            <a:off x="1066800" y="3276600"/>
            <a:ext cx="8001000" cy="0"/>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0"/>
            <a:ext cx="8229600" cy="1066800"/>
          </a:xfrm>
        </p:spPr>
        <p:txBody>
          <a:bodyPr>
            <a:normAutofit/>
          </a:bodyPr>
          <a:lstStyle/>
          <a:p>
            <a:r>
              <a:rPr lang="en-US" sz="4000" dirty="0" smtClean="0"/>
              <a:t>Dynamic Virtual Clusters</a:t>
            </a:r>
            <a:endParaRPr lang="en-US" sz="4000" dirty="0"/>
          </a:p>
        </p:txBody>
      </p:sp>
      <p:sp>
        <p:nvSpPr>
          <p:cNvPr id="78" name="Content Placeholder 2"/>
          <p:cNvSpPr>
            <a:spLocks noGrp="1"/>
          </p:cNvSpPr>
          <p:nvPr>
            <p:ph idx="1"/>
          </p:nvPr>
        </p:nvSpPr>
        <p:spPr>
          <a:xfrm>
            <a:off x="152400" y="5105400"/>
            <a:ext cx="8991600" cy="1143000"/>
          </a:xfrm>
        </p:spPr>
        <p:txBody>
          <a:bodyPr>
            <a:normAutofit/>
          </a:bodyPr>
          <a:lstStyle/>
          <a:p>
            <a:pPr marL="341313" lvl="0" indent="-165100"/>
            <a:r>
              <a:rPr lang="en-US" sz="1400" dirty="0" smtClean="0"/>
              <a:t>Switchable clusters on the same hardware (~5 minutes between different OS such as </a:t>
            </a:r>
            <a:r>
              <a:rPr lang="en-US" sz="1400" dirty="0" err="1" smtClean="0"/>
              <a:t>Linux+Xen</a:t>
            </a:r>
            <a:r>
              <a:rPr lang="en-US" sz="1400" dirty="0" smtClean="0"/>
              <a:t> to </a:t>
            </a:r>
            <a:r>
              <a:rPr lang="en-US" sz="1400" dirty="0" err="1" smtClean="0"/>
              <a:t>Windows+HPCS</a:t>
            </a:r>
            <a:r>
              <a:rPr lang="en-US" sz="1400" dirty="0" smtClean="0"/>
              <a:t>)</a:t>
            </a:r>
          </a:p>
          <a:p>
            <a:pPr marL="341313" lvl="0" indent="-165100"/>
            <a:r>
              <a:rPr lang="en-US" sz="1400" dirty="0" smtClean="0"/>
              <a:t>Support for virtual clusters</a:t>
            </a:r>
          </a:p>
          <a:p>
            <a:pPr marL="341313" indent="-165100"/>
            <a:r>
              <a:rPr lang="en-US" sz="1400" dirty="0" smtClean="0"/>
              <a:t>SW-G : Smith Waterman </a:t>
            </a:r>
            <a:r>
              <a:rPr lang="en-US" sz="1400" dirty="0" err="1" smtClean="0"/>
              <a:t>Gotoh</a:t>
            </a:r>
            <a:r>
              <a:rPr lang="en-US" sz="1400" dirty="0" smtClean="0"/>
              <a:t> Dissimilarity Computation  as an pleasingly parallel problem suitable for MapReduce style applications</a:t>
            </a:r>
            <a:endParaRPr lang="en-US" sz="3400" dirty="0" smtClean="0"/>
          </a:p>
          <a:p>
            <a:pPr lvl="0">
              <a:buNone/>
            </a:pPr>
            <a:endParaRPr lang="en-US" sz="3400" dirty="0" smtClean="0"/>
          </a:p>
          <a:p>
            <a:endParaRPr lang="en-US" sz="3400" dirty="0" smtClean="0"/>
          </a:p>
          <a:p>
            <a:pPr lvl="0"/>
            <a:endParaRPr lang="en-US" sz="3400" dirty="0" smtClean="0"/>
          </a:p>
          <a:p>
            <a:endParaRPr lang="en-US" dirty="0"/>
          </a:p>
        </p:txBody>
      </p:sp>
      <p:grpSp>
        <p:nvGrpSpPr>
          <p:cNvPr id="7" name="Group 52"/>
          <p:cNvGrpSpPr/>
          <p:nvPr/>
        </p:nvGrpSpPr>
        <p:grpSpPr>
          <a:xfrm>
            <a:off x="4613031" y="2961350"/>
            <a:ext cx="328246" cy="878835"/>
            <a:chOff x="1600200" y="1295400"/>
            <a:chExt cx="609600" cy="1371600"/>
          </a:xfrm>
        </p:grpSpPr>
        <p:sp>
          <p:nvSpPr>
            <p:cNvPr id="22" name="Rectangle 21"/>
            <p:cNvSpPr/>
            <p:nvPr/>
          </p:nvSpPr>
          <p:spPr>
            <a:xfrm>
              <a:off x="1600200" y="1295400"/>
              <a:ext cx="609600" cy="1371600"/>
            </a:xfrm>
            <a:prstGeom prst="rect">
              <a:avLst/>
            </a:prstGeom>
            <a:solidFill>
              <a:srgbClr val="E4CFA0"/>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3" name="Oval 22"/>
            <p:cNvSpPr/>
            <p:nvPr/>
          </p:nvSpPr>
          <p:spPr>
            <a:xfrm>
              <a:off x="1752600" y="1447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4" name="Oval 23"/>
            <p:cNvSpPr/>
            <p:nvPr/>
          </p:nvSpPr>
          <p:spPr>
            <a:xfrm>
              <a:off x="1752600" y="1828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5" name="Oval 24"/>
            <p:cNvSpPr/>
            <p:nvPr/>
          </p:nvSpPr>
          <p:spPr>
            <a:xfrm>
              <a:off x="1752600" y="22860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sp>
        <p:nvSpPr>
          <p:cNvPr id="26" name="Down Arrow 25"/>
          <p:cNvSpPr/>
          <p:nvPr/>
        </p:nvSpPr>
        <p:spPr>
          <a:xfrm rot="10800000">
            <a:off x="4736123" y="2521932"/>
            <a:ext cx="164123" cy="341769"/>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8" name="Group 51"/>
          <p:cNvGrpSpPr/>
          <p:nvPr/>
        </p:nvGrpSpPr>
        <p:grpSpPr>
          <a:xfrm>
            <a:off x="4859215" y="1496624"/>
            <a:ext cx="1328692" cy="1144638"/>
            <a:chOff x="2209800" y="2362200"/>
            <a:chExt cx="4191000" cy="2768979"/>
          </a:xfrm>
        </p:grpSpPr>
        <p:sp>
          <p:nvSpPr>
            <p:cNvPr id="28" name="Cloud"/>
            <p:cNvSpPr>
              <a:spLocks noChangeAspect="1" noEditPoints="1" noChangeArrowheads="1"/>
            </p:cNvSpPr>
            <p:nvPr/>
          </p:nvSpPr>
          <p:spPr bwMode="auto">
            <a:xfrm>
              <a:off x="2209800" y="2362200"/>
              <a:ext cx="4191000" cy="23622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sp>
          <p:nvSpPr>
            <p:cNvPr id="29" name="TextBox 28"/>
            <p:cNvSpPr txBox="1"/>
            <p:nvPr/>
          </p:nvSpPr>
          <p:spPr>
            <a:xfrm>
              <a:off x="2986324" y="2674202"/>
              <a:ext cx="2884228" cy="2456977"/>
            </a:xfrm>
            <a:prstGeom prst="rect">
              <a:avLst/>
            </a:prstGeom>
            <a:noFill/>
          </p:spPr>
          <p:txBody>
            <a:bodyPr wrap="square" rtlCol="0">
              <a:spAutoFit/>
            </a:bodyPr>
            <a:lstStyle/>
            <a:p>
              <a:r>
                <a:rPr lang="en-US" sz="1400" b="1" dirty="0" smtClean="0"/>
                <a:t>Pub/Sub Broker Network</a:t>
              </a:r>
            </a:p>
            <a:p>
              <a:endParaRPr lang="en-US" dirty="0"/>
            </a:p>
          </p:txBody>
        </p:sp>
      </p:grpSp>
      <p:grpSp>
        <p:nvGrpSpPr>
          <p:cNvPr id="11" name="Group 49"/>
          <p:cNvGrpSpPr/>
          <p:nvPr/>
        </p:nvGrpSpPr>
        <p:grpSpPr>
          <a:xfrm>
            <a:off x="6828692" y="3351943"/>
            <a:ext cx="1395046" cy="1171781"/>
            <a:chOff x="5105400" y="5257801"/>
            <a:chExt cx="3124200" cy="2514600"/>
          </a:xfrm>
        </p:grpSpPr>
        <p:sp>
          <p:nvSpPr>
            <p:cNvPr id="31" name="Rectangle 30"/>
            <p:cNvSpPr/>
            <p:nvPr/>
          </p:nvSpPr>
          <p:spPr>
            <a:xfrm>
              <a:off x="5105400" y="5257801"/>
              <a:ext cx="3124200" cy="2514600"/>
            </a:xfrm>
            <a:prstGeom prst="rect">
              <a:avLst/>
            </a:prstGeom>
            <a:ln w="25400">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2" name="Oval 31"/>
            <p:cNvSpPr/>
            <p:nvPr/>
          </p:nvSpPr>
          <p:spPr>
            <a:xfrm>
              <a:off x="5333999" y="5486402"/>
              <a:ext cx="2738077" cy="838201"/>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1050" b="1" dirty="0" smtClean="0"/>
                <a:t>Summarizer</a:t>
              </a:r>
              <a:endParaRPr lang="en-US" sz="1050" b="1" dirty="0"/>
            </a:p>
          </p:txBody>
        </p:sp>
        <p:sp>
          <p:nvSpPr>
            <p:cNvPr id="33" name="Oval 32"/>
            <p:cNvSpPr/>
            <p:nvPr/>
          </p:nvSpPr>
          <p:spPr>
            <a:xfrm>
              <a:off x="5334000" y="6705601"/>
              <a:ext cx="2667000" cy="8382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50" b="1" dirty="0" smtClean="0"/>
                <a:t>Switcher</a:t>
              </a:r>
              <a:endParaRPr lang="en-US" sz="1050" b="1" dirty="0"/>
            </a:p>
          </p:txBody>
        </p:sp>
      </p:grpSp>
      <p:sp>
        <p:nvSpPr>
          <p:cNvPr id="34" name="Left-Right Arrow 33"/>
          <p:cNvSpPr/>
          <p:nvPr/>
        </p:nvSpPr>
        <p:spPr>
          <a:xfrm rot="3352647">
            <a:off x="6226985" y="2766628"/>
            <a:ext cx="781383" cy="227331"/>
          </a:xfrm>
          <a:prstGeom prst="lef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6" name="Rectangle 35"/>
          <p:cNvSpPr/>
          <p:nvPr/>
        </p:nvSpPr>
        <p:spPr>
          <a:xfrm>
            <a:off x="6828692" y="1447800"/>
            <a:ext cx="1477108" cy="141590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38" name="TextBox 37"/>
          <p:cNvSpPr txBox="1"/>
          <p:nvPr/>
        </p:nvSpPr>
        <p:spPr>
          <a:xfrm>
            <a:off x="6850132" y="1473199"/>
            <a:ext cx="1303269" cy="212980"/>
          </a:xfrm>
          <a:prstGeom prst="rect">
            <a:avLst/>
          </a:prstGeom>
          <a:noFill/>
        </p:spPr>
        <p:txBody>
          <a:bodyPr wrap="none" rtlCol="0">
            <a:spAutoFit/>
          </a:bodyPr>
          <a:lstStyle/>
          <a:p>
            <a:r>
              <a:rPr lang="en-US" sz="1200" b="1" dirty="0" smtClean="0"/>
              <a:t>Monitoring Interface</a:t>
            </a:r>
            <a:endParaRPr lang="en-US" sz="1200" b="1" dirty="0"/>
          </a:p>
        </p:txBody>
      </p:sp>
      <p:sp>
        <p:nvSpPr>
          <p:cNvPr id="39" name="Down Arrow 38"/>
          <p:cNvSpPr/>
          <p:nvPr/>
        </p:nvSpPr>
        <p:spPr>
          <a:xfrm rot="16200000">
            <a:off x="6325665" y="1563901"/>
            <a:ext cx="390594" cy="451338"/>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16" name="Group 50"/>
          <p:cNvGrpSpPr/>
          <p:nvPr/>
        </p:nvGrpSpPr>
        <p:grpSpPr>
          <a:xfrm>
            <a:off x="4572000" y="3937834"/>
            <a:ext cx="1723292" cy="1040565"/>
            <a:chOff x="0" y="6553200"/>
            <a:chExt cx="4724400" cy="1624012"/>
          </a:xfrm>
        </p:grpSpPr>
        <p:sp>
          <p:nvSpPr>
            <p:cNvPr id="41" name="Rectangle 40"/>
            <p:cNvSpPr/>
            <p:nvPr/>
          </p:nvSpPr>
          <p:spPr>
            <a:xfrm>
              <a:off x="0" y="7239000"/>
              <a:ext cx="4724400" cy="93821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b="1" dirty="0" err="1" smtClean="0"/>
                <a:t>iDataplex</a:t>
              </a:r>
              <a:r>
                <a:rPr lang="en-US" sz="1400" b="1" dirty="0" smtClean="0"/>
                <a:t> Bare-metal Nodes </a:t>
              </a:r>
            </a:p>
          </p:txBody>
        </p:sp>
        <p:sp>
          <p:nvSpPr>
            <p:cNvPr id="42" name="Rectangle 41"/>
            <p:cNvSpPr/>
            <p:nvPr/>
          </p:nvSpPr>
          <p:spPr>
            <a:xfrm>
              <a:off x="0" y="6553200"/>
              <a:ext cx="4724400" cy="609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smtClean="0"/>
                <a:t>XCAT Infrastructure</a:t>
              </a:r>
              <a:endParaRPr lang="en-US" sz="1400" b="1" dirty="0"/>
            </a:p>
          </p:txBody>
        </p:sp>
      </p:grpSp>
      <p:sp>
        <p:nvSpPr>
          <p:cNvPr id="43" name="Down Arrow 42"/>
          <p:cNvSpPr/>
          <p:nvPr/>
        </p:nvSpPr>
        <p:spPr>
          <a:xfrm rot="5400000">
            <a:off x="6346180" y="4025625"/>
            <a:ext cx="390594" cy="410308"/>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nvGrpSpPr>
          <p:cNvPr id="17" name="Group 53"/>
          <p:cNvGrpSpPr/>
          <p:nvPr/>
        </p:nvGrpSpPr>
        <p:grpSpPr>
          <a:xfrm>
            <a:off x="5064369" y="2961350"/>
            <a:ext cx="328246" cy="878835"/>
            <a:chOff x="1600200" y="1295400"/>
            <a:chExt cx="609600" cy="1371600"/>
          </a:xfrm>
        </p:grpSpPr>
        <p:sp>
          <p:nvSpPr>
            <p:cNvPr id="45" name="Rectangle 44"/>
            <p:cNvSpPr/>
            <p:nvPr/>
          </p:nvSpPr>
          <p:spPr>
            <a:xfrm>
              <a:off x="1600200" y="1295400"/>
              <a:ext cx="609600" cy="1371600"/>
            </a:xfrm>
            <a:prstGeom prst="rect">
              <a:avLst/>
            </a:prstGeom>
            <a:solidFill>
              <a:srgbClr val="E4CFA0"/>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46" name="Oval 45"/>
            <p:cNvSpPr/>
            <p:nvPr/>
          </p:nvSpPr>
          <p:spPr>
            <a:xfrm>
              <a:off x="1752600" y="1447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7" name="Oval 46"/>
            <p:cNvSpPr/>
            <p:nvPr/>
          </p:nvSpPr>
          <p:spPr>
            <a:xfrm>
              <a:off x="1752600" y="1828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8" name="Oval 47"/>
            <p:cNvSpPr/>
            <p:nvPr/>
          </p:nvSpPr>
          <p:spPr>
            <a:xfrm>
              <a:off x="1752600" y="22860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grpSp>
        <p:nvGrpSpPr>
          <p:cNvPr id="18" name="Group 58"/>
          <p:cNvGrpSpPr/>
          <p:nvPr/>
        </p:nvGrpSpPr>
        <p:grpSpPr>
          <a:xfrm>
            <a:off x="5515708" y="2961350"/>
            <a:ext cx="328246" cy="878835"/>
            <a:chOff x="1600200" y="1295400"/>
            <a:chExt cx="609600" cy="1371600"/>
          </a:xfrm>
        </p:grpSpPr>
        <p:sp>
          <p:nvSpPr>
            <p:cNvPr id="50" name="Rectangle 49"/>
            <p:cNvSpPr/>
            <p:nvPr/>
          </p:nvSpPr>
          <p:spPr>
            <a:xfrm>
              <a:off x="1600200" y="1295400"/>
              <a:ext cx="609600" cy="1371600"/>
            </a:xfrm>
            <a:prstGeom prst="rect">
              <a:avLst/>
            </a:prstGeom>
            <a:solidFill>
              <a:srgbClr val="E4CFA0"/>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51" name="Oval 50"/>
            <p:cNvSpPr/>
            <p:nvPr/>
          </p:nvSpPr>
          <p:spPr>
            <a:xfrm>
              <a:off x="1752600" y="1447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2" name="Oval 51"/>
            <p:cNvSpPr/>
            <p:nvPr/>
          </p:nvSpPr>
          <p:spPr>
            <a:xfrm>
              <a:off x="1752600" y="1828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3" name="Oval 52"/>
            <p:cNvSpPr/>
            <p:nvPr/>
          </p:nvSpPr>
          <p:spPr>
            <a:xfrm>
              <a:off x="1752600" y="22860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grpSp>
        <p:nvGrpSpPr>
          <p:cNvPr id="20" name="Group 63"/>
          <p:cNvGrpSpPr/>
          <p:nvPr/>
        </p:nvGrpSpPr>
        <p:grpSpPr>
          <a:xfrm>
            <a:off x="5967046" y="2961350"/>
            <a:ext cx="328246" cy="878835"/>
            <a:chOff x="1600200" y="1295400"/>
            <a:chExt cx="609600" cy="1371600"/>
          </a:xfrm>
        </p:grpSpPr>
        <p:sp>
          <p:nvSpPr>
            <p:cNvPr id="55" name="Rectangle 54"/>
            <p:cNvSpPr/>
            <p:nvPr/>
          </p:nvSpPr>
          <p:spPr>
            <a:xfrm>
              <a:off x="1600200" y="1295400"/>
              <a:ext cx="609600" cy="1371600"/>
            </a:xfrm>
            <a:prstGeom prst="rect">
              <a:avLst/>
            </a:prstGeom>
            <a:solidFill>
              <a:srgbClr val="E4CFA0"/>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56" name="Oval 55"/>
            <p:cNvSpPr/>
            <p:nvPr/>
          </p:nvSpPr>
          <p:spPr>
            <a:xfrm>
              <a:off x="1752600" y="1447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7" name="Oval 56"/>
            <p:cNvSpPr/>
            <p:nvPr/>
          </p:nvSpPr>
          <p:spPr>
            <a:xfrm>
              <a:off x="1752600" y="1828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8" name="Oval 57"/>
            <p:cNvSpPr/>
            <p:nvPr/>
          </p:nvSpPr>
          <p:spPr>
            <a:xfrm>
              <a:off x="1752600" y="22860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sp>
        <p:nvSpPr>
          <p:cNvPr id="69" name="TextBox 68"/>
          <p:cNvSpPr txBox="1"/>
          <p:nvPr/>
        </p:nvSpPr>
        <p:spPr>
          <a:xfrm>
            <a:off x="4648200" y="3225800"/>
            <a:ext cx="1600200" cy="461665"/>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US" sz="1200" b="1" dirty="0" smtClean="0"/>
              <a:t>Virtual/Physical Clusters</a:t>
            </a:r>
            <a:endParaRPr lang="en-US" sz="1200" b="1" dirty="0"/>
          </a:p>
        </p:txBody>
      </p:sp>
      <p:sp>
        <p:nvSpPr>
          <p:cNvPr id="70" name="Down Arrow 69"/>
          <p:cNvSpPr/>
          <p:nvPr/>
        </p:nvSpPr>
        <p:spPr>
          <a:xfrm rot="10800000">
            <a:off x="5146431" y="2521932"/>
            <a:ext cx="164123" cy="341769"/>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71" name="Down Arrow 70"/>
          <p:cNvSpPr/>
          <p:nvPr/>
        </p:nvSpPr>
        <p:spPr>
          <a:xfrm rot="10800000">
            <a:off x="5597769" y="2521932"/>
            <a:ext cx="164123" cy="341769"/>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2" name="Down Arrow 71"/>
          <p:cNvSpPr/>
          <p:nvPr/>
        </p:nvSpPr>
        <p:spPr>
          <a:xfrm rot="10800000">
            <a:off x="6049108" y="2521932"/>
            <a:ext cx="164123" cy="341769"/>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6" name="TextBox 75"/>
          <p:cNvSpPr txBox="1"/>
          <p:nvPr/>
        </p:nvSpPr>
        <p:spPr>
          <a:xfrm>
            <a:off x="4495800" y="990600"/>
            <a:ext cx="3905250" cy="326243"/>
          </a:xfrm>
          <a:prstGeom prst="rect">
            <a:avLst/>
          </a:prstGeom>
          <a:noFill/>
        </p:spPr>
        <p:txBody>
          <a:bodyPr wrap="square" lIns="64008" tIns="32004" rIns="64008" bIns="32004" rtlCol="0">
            <a:spAutoFit/>
          </a:bodyPr>
          <a:lstStyle/>
          <a:p>
            <a:pPr lvl="0"/>
            <a:r>
              <a:rPr lang="en-US" sz="1700" b="1" dirty="0" smtClean="0">
                <a:solidFill>
                  <a:srgbClr val="00B0F0"/>
                </a:solidFill>
              </a:rPr>
              <a:t>Monitoring &amp; Control Infrastructure</a:t>
            </a:r>
            <a:endParaRPr lang="en-US" sz="1700" b="1" dirty="0">
              <a:solidFill>
                <a:schemeClr val="bg1"/>
              </a:solidFill>
            </a:endParaRPr>
          </a:p>
        </p:txBody>
      </p:sp>
      <p:grpSp>
        <p:nvGrpSpPr>
          <p:cNvPr id="21" name="Group 78"/>
          <p:cNvGrpSpPr/>
          <p:nvPr/>
        </p:nvGrpSpPr>
        <p:grpSpPr>
          <a:xfrm>
            <a:off x="409575" y="990600"/>
            <a:ext cx="3333750" cy="3962400"/>
            <a:chOff x="533400" y="2484120"/>
            <a:chExt cx="5334000" cy="4754880"/>
          </a:xfrm>
        </p:grpSpPr>
        <p:grpSp>
          <p:nvGrpSpPr>
            <p:cNvPr id="27" name="Group 19"/>
            <p:cNvGrpSpPr/>
            <p:nvPr/>
          </p:nvGrpSpPr>
          <p:grpSpPr>
            <a:xfrm>
              <a:off x="533400" y="3048000"/>
              <a:ext cx="5334000" cy="4191000"/>
              <a:chOff x="609600" y="2362200"/>
              <a:chExt cx="5334000" cy="4191000"/>
            </a:xfrm>
          </p:grpSpPr>
          <p:sp>
            <p:nvSpPr>
              <p:cNvPr id="4" name="Rectangle 3"/>
              <p:cNvSpPr/>
              <p:nvPr/>
            </p:nvSpPr>
            <p:spPr>
              <a:xfrm>
                <a:off x="609600" y="5715000"/>
                <a:ext cx="5334000" cy="838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err="1" smtClean="0"/>
                  <a:t>iDataplex</a:t>
                </a:r>
                <a:r>
                  <a:rPr lang="en-US" dirty="0" smtClean="0"/>
                  <a:t> Bare-metal Nodes </a:t>
                </a:r>
              </a:p>
              <a:p>
                <a:pPr algn="ctr"/>
                <a:r>
                  <a:rPr lang="en-US" dirty="0" smtClean="0"/>
                  <a:t>(32 nodes)</a:t>
                </a:r>
                <a:endParaRPr lang="en-US" dirty="0"/>
              </a:p>
            </p:txBody>
          </p:sp>
          <p:sp>
            <p:nvSpPr>
              <p:cNvPr id="5" name="Rectangle 4"/>
              <p:cNvSpPr/>
              <p:nvPr/>
            </p:nvSpPr>
            <p:spPr>
              <a:xfrm>
                <a:off x="609600" y="5129212"/>
                <a:ext cx="5334000" cy="43338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XCAT Infrastructure</a:t>
                </a:r>
                <a:endParaRPr lang="en-US" dirty="0"/>
              </a:p>
            </p:txBody>
          </p:sp>
          <p:sp>
            <p:nvSpPr>
              <p:cNvPr id="6" name="Rectangle 5"/>
              <p:cNvSpPr/>
              <p:nvPr/>
            </p:nvSpPr>
            <p:spPr>
              <a:xfrm>
                <a:off x="609600" y="4138612"/>
                <a:ext cx="1676400" cy="89058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b="1" dirty="0" smtClean="0"/>
                  <a:t>Linux </a:t>
                </a:r>
              </a:p>
              <a:p>
                <a:pPr algn="ctr"/>
                <a:r>
                  <a:rPr lang="en-US" sz="1400" b="1" dirty="0" smtClean="0"/>
                  <a:t>Bare-system</a:t>
                </a:r>
                <a:endParaRPr lang="en-US" sz="1400" b="1" dirty="0"/>
              </a:p>
            </p:txBody>
          </p:sp>
          <p:sp>
            <p:nvSpPr>
              <p:cNvPr id="9" name="Rectangle 8"/>
              <p:cNvSpPr/>
              <p:nvPr/>
            </p:nvSpPr>
            <p:spPr>
              <a:xfrm>
                <a:off x="2362200" y="4138612"/>
                <a:ext cx="1676400" cy="8905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b="1" dirty="0" smtClean="0"/>
                  <a:t>Linux on Xen</a:t>
                </a:r>
                <a:endParaRPr lang="en-US" sz="1400" b="1" dirty="0"/>
              </a:p>
            </p:txBody>
          </p:sp>
          <p:sp>
            <p:nvSpPr>
              <p:cNvPr id="10" name="Rectangle 9"/>
              <p:cNvSpPr/>
              <p:nvPr/>
            </p:nvSpPr>
            <p:spPr>
              <a:xfrm>
                <a:off x="4114800" y="4138612"/>
                <a:ext cx="1828800" cy="89058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t>Windows Server 2008 Bare-system</a:t>
                </a:r>
                <a:endParaRPr lang="en-US" sz="1400" b="1" dirty="0"/>
              </a:p>
            </p:txBody>
          </p:sp>
          <p:sp>
            <p:nvSpPr>
              <p:cNvPr id="12" name="Rectangle 11"/>
              <p:cNvSpPr/>
              <p:nvPr/>
            </p:nvSpPr>
            <p:spPr>
              <a:xfrm>
                <a:off x="609600" y="3148012"/>
                <a:ext cx="1676400" cy="89058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SW-G Using Hadoop </a:t>
                </a:r>
                <a:endParaRPr lang="en-US" sz="1400" b="1" dirty="0"/>
              </a:p>
            </p:txBody>
          </p:sp>
          <p:sp>
            <p:nvSpPr>
              <p:cNvPr id="14" name="Rectangle 13"/>
              <p:cNvSpPr/>
              <p:nvPr/>
            </p:nvSpPr>
            <p:spPr>
              <a:xfrm>
                <a:off x="2362200" y="3148012"/>
                <a:ext cx="1676400" cy="89058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SW-G Using Hadoop </a:t>
                </a:r>
                <a:endParaRPr lang="en-US" sz="1400" b="1" dirty="0"/>
              </a:p>
            </p:txBody>
          </p:sp>
          <p:sp>
            <p:nvSpPr>
              <p:cNvPr id="15" name="Rectangle 14"/>
              <p:cNvSpPr/>
              <p:nvPr/>
            </p:nvSpPr>
            <p:spPr>
              <a:xfrm>
                <a:off x="4114800" y="3148012"/>
                <a:ext cx="1828800" cy="89058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smtClean="0"/>
                  <a:t>SW-G Using DryadLINQ</a:t>
                </a:r>
                <a:endParaRPr lang="en-US" sz="1400" b="1" dirty="0"/>
              </a:p>
            </p:txBody>
          </p:sp>
          <p:sp>
            <p:nvSpPr>
              <p:cNvPr id="19" name="Rectangle 18"/>
              <p:cNvSpPr/>
              <p:nvPr/>
            </p:nvSpPr>
            <p:spPr>
              <a:xfrm>
                <a:off x="609600" y="2362200"/>
                <a:ext cx="5334000" cy="66198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Monitoring Infrastructure</a:t>
                </a:r>
                <a:endParaRPr lang="en-US" dirty="0"/>
              </a:p>
            </p:txBody>
          </p:sp>
        </p:grpSp>
        <p:sp>
          <p:nvSpPr>
            <p:cNvPr id="77" name="TextBox 76"/>
            <p:cNvSpPr txBox="1"/>
            <p:nvPr/>
          </p:nvSpPr>
          <p:spPr>
            <a:xfrm>
              <a:off x="975360" y="2484120"/>
              <a:ext cx="4465320" cy="424732"/>
            </a:xfrm>
            <a:prstGeom prst="rect">
              <a:avLst/>
            </a:prstGeom>
            <a:noFill/>
          </p:spPr>
          <p:txBody>
            <a:bodyPr wrap="square" rtlCol="0">
              <a:spAutoFit/>
            </a:bodyPr>
            <a:lstStyle/>
            <a:p>
              <a:pPr lvl="0"/>
              <a:r>
                <a:rPr lang="en-US" sz="1700" b="1" dirty="0" smtClean="0">
                  <a:solidFill>
                    <a:srgbClr val="00B0F0"/>
                  </a:solidFill>
                </a:rPr>
                <a:t>Dynamic Cluster Architecture</a:t>
              </a:r>
              <a:endParaRPr lang="en-US" sz="1700" b="1" dirty="0">
                <a:solidFill>
                  <a:schemeClr val="bg1"/>
                </a:solidFill>
              </a:endParaRPr>
            </a:p>
          </p:txBody>
        </p:sp>
      </p:grpSp>
      <p:pic>
        <p:nvPicPr>
          <p:cNvPr id="60" name="Content Placeholder 3" descr="monitor_full.png"/>
          <p:cNvPicPr>
            <a:picLocks noChangeAspect="1"/>
          </p:cNvPicPr>
          <p:nvPr/>
        </p:nvPicPr>
        <p:blipFill>
          <a:blip r:embed="rId3" cstate="print"/>
          <a:stretch>
            <a:fillRect/>
          </a:stretch>
        </p:blipFill>
        <p:spPr>
          <a:xfrm>
            <a:off x="6934199" y="1752600"/>
            <a:ext cx="1295401" cy="1052512"/>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8153400" cy="533400"/>
          </a:xfrm>
        </p:spPr>
        <p:txBody>
          <a:bodyPr>
            <a:noAutofit/>
          </a:bodyPr>
          <a:lstStyle/>
          <a:p>
            <a:r>
              <a:rPr lang="en-US" sz="3200" dirty="0" smtClean="0"/>
              <a:t>SALSA HPC  Dynamic Virtual Clusters Demo</a:t>
            </a:r>
            <a:endParaRPr lang="en-US" sz="3200" dirty="0"/>
          </a:p>
        </p:txBody>
      </p:sp>
      <p:pic>
        <p:nvPicPr>
          <p:cNvPr id="4" name="Content Placeholder 3" descr="monitor_full.png"/>
          <p:cNvPicPr>
            <a:picLocks noGrp="1" noChangeAspect="1"/>
          </p:cNvPicPr>
          <p:nvPr>
            <p:ph idx="1"/>
          </p:nvPr>
        </p:nvPicPr>
        <p:blipFill>
          <a:blip r:embed="rId3" cstate="print"/>
          <a:stretch>
            <a:fillRect/>
          </a:stretch>
        </p:blipFill>
        <p:spPr>
          <a:xfrm>
            <a:off x="533400" y="838200"/>
            <a:ext cx="8153400" cy="5004010"/>
          </a:xfrm>
        </p:spPr>
      </p:pic>
      <p:sp>
        <p:nvSpPr>
          <p:cNvPr id="7" name="TextBox 6"/>
          <p:cNvSpPr txBox="1"/>
          <p:nvPr/>
        </p:nvSpPr>
        <p:spPr>
          <a:xfrm>
            <a:off x="457200" y="5867400"/>
            <a:ext cx="8305800" cy="954107"/>
          </a:xfrm>
          <a:prstGeom prst="rect">
            <a:avLst/>
          </a:prstGeom>
          <a:noFill/>
        </p:spPr>
        <p:txBody>
          <a:bodyPr wrap="square" rtlCol="0">
            <a:spAutoFit/>
          </a:bodyPr>
          <a:lstStyle/>
          <a:p>
            <a:pPr marL="114300" indent="-114300" defTabSz="640080">
              <a:buFont typeface="Arial" pitchFamily="34" charset="0"/>
              <a:buChar char="•"/>
              <a:defRPr/>
            </a:pPr>
            <a:r>
              <a:rPr lang="en-US" sz="1400" dirty="0" smtClean="0"/>
              <a:t>At top, these 3 clusters are switching applications on fixed environment. Takes ~30 Seconds.</a:t>
            </a:r>
          </a:p>
          <a:p>
            <a:pPr marL="114300" indent="-114300">
              <a:buFont typeface="Arial" pitchFamily="34" charset="0"/>
              <a:buChar char="•"/>
            </a:pPr>
            <a:r>
              <a:rPr lang="en-US" sz="1400" dirty="0" smtClean="0"/>
              <a:t>At bottom, this cluster is switching between Environments – Linux; Linux +</a:t>
            </a:r>
            <a:r>
              <a:rPr lang="en-US" sz="1400" dirty="0" err="1" smtClean="0"/>
              <a:t>Xen</a:t>
            </a:r>
            <a:r>
              <a:rPr lang="en-US" sz="1400" dirty="0" smtClean="0"/>
              <a:t>; Windows + HPCS. Takes about ~7 minutes.</a:t>
            </a:r>
          </a:p>
          <a:p>
            <a:pPr marL="114300" indent="-114300">
              <a:buFont typeface="Arial" pitchFamily="34" charset="0"/>
              <a:buChar char="•"/>
            </a:pPr>
            <a:r>
              <a:rPr lang="en-US" sz="1400" dirty="0" smtClean="0"/>
              <a:t>It demonstrates the concept of Science on Clouds using a </a:t>
            </a:r>
            <a:r>
              <a:rPr lang="en-US" sz="1400" dirty="0" err="1" smtClean="0"/>
              <a:t>FutureGrid</a:t>
            </a:r>
            <a:r>
              <a:rPr lang="en-US" sz="1400" dirty="0" smtClean="0"/>
              <a:t> cluster.</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6248400" cy="685800"/>
          </a:xfrm>
        </p:spPr>
        <p:txBody>
          <a:bodyPr>
            <a:noAutofit/>
          </a:bodyPr>
          <a:lstStyle/>
          <a:p>
            <a:r>
              <a:rPr lang="en-US" sz="4000" dirty="0" smtClean="0"/>
              <a:t>Summary of Initial Results</a:t>
            </a:r>
            <a:endParaRPr lang="en-US" sz="4000" dirty="0"/>
          </a:p>
        </p:txBody>
      </p:sp>
      <p:sp>
        <p:nvSpPr>
          <p:cNvPr id="3" name="Content Placeholder 2"/>
          <p:cNvSpPr>
            <a:spLocks noGrp="1"/>
          </p:cNvSpPr>
          <p:nvPr>
            <p:ph idx="1"/>
          </p:nvPr>
        </p:nvSpPr>
        <p:spPr>
          <a:xfrm>
            <a:off x="304800" y="1447800"/>
            <a:ext cx="8534400" cy="3810000"/>
          </a:xfrm>
        </p:spPr>
        <p:txBody>
          <a:bodyPr>
            <a:normAutofit/>
          </a:bodyPr>
          <a:lstStyle/>
          <a:p>
            <a:r>
              <a:rPr lang="en-US" sz="2200" dirty="0" smtClean="0"/>
              <a:t>Cloud technologies (Dryad/</a:t>
            </a:r>
            <a:r>
              <a:rPr lang="en-US" sz="2200" dirty="0" err="1" smtClean="0"/>
              <a:t>Hadoop</a:t>
            </a:r>
            <a:r>
              <a:rPr lang="en-US" sz="2200" dirty="0" smtClean="0"/>
              <a:t>/Azure/EC2) promising for Biology computations</a:t>
            </a:r>
          </a:p>
          <a:p>
            <a:r>
              <a:rPr lang="en-US" sz="2200" dirty="0" smtClean="0"/>
              <a:t>Dynamic Virtual Clusters allow one to switch between different modes</a:t>
            </a:r>
          </a:p>
          <a:p>
            <a:r>
              <a:rPr lang="en-US" sz="2200" dirty="0" smtClean="0"/>
              <a:t>Overhead of VM’s on </a:t>
            </a:r>
            <a:r>
              <a:rPr lang="en-US" sz="2200" dirty="0" err="1" smtClean="0"/>
              <a:t>Hadoop</a:t>
            </a:r>
            <a:r>
              <a:rPr lang="en-US" sz="2200" dirty="0" smtClean="0"/>
              <a:t> (15%) acceptable</a:t>
            </a:r>
          </a:p>
          <a:p>
            <a:r>
              <a:rPr lang="en-US" sz="2200" dirty="0" smtClean="0"/>
              <a:t>Inhomogeneous problems currently favors </a:t>
            </a:r>
            <a:r>
              <a:rPr lang="en-US" sz="2200" dirty="0" err="1" smtClean="0"/>
              <a:t>Hadoop</a:t>
            </a:r>
            <a:r>
              <a:rPr lang="en-US" sz="2200" dirty="0" smtClean="0"/>
              <a:t> over Dryad</a:t>
            </a:r>
          </a:p>
          <a:p>
            <a:r>
              <a:rPr lang="en-US" sz="2200" dirty="0" smtClean="0"/>
              <a:t>Twister allows iterative problems (classic linear algebra/</a:t>
            </a:r>
            <a:r>
              <a:rPr lang="en-US" sz="2200" dirty="0" err="1" smtClean="0"/>
              <a:t>datamining</a:t>
            </a:r>
            <a:r>
              <a:rPr lang="en-US" sz="2200" dirty="0" smtClean="0"/>
              <a:t>) to use MapReduce model efficiently</a:t>
            </a:r>
          </a:p>
          <a:p>
            <a:pPr lvl="1"/>
            <a:r>
              <a:rPr lang="en-US" sz="2200" dirty="0" smtClean="0"/>
              <a:t>Prototype Twister released</a:t>
            </a:r>
          </a:p>
          <a:p>
            <a:pPr lvl="1">
              <a:buNone/>
            </a:pPr>
            <a:endParaRPr lang="en-US" sz="2400" dirty="0" smtClean="0"/>
          </a:p>
          <a:p>
            <a:pPr lvl="1">
              <a:buNone/>
            </a:pPr>
            <a:endParaRPr lang="en-US" sz="2400" dirty="0" smtClean="0"/>
          </a:p>
          <a:p>
            <a:pPr lvl="1"/>
            <a:endParaRPr lang="en-US" sz="20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FutureGrid: a Grid Testbed</a:t>
            </a:r>
            <a:endParaRPr lang="en-US" dirty="0"/>
          </a:p>
        </p:txBody>
      </p:sp>
      <p:sp>
        <p:nvSpPr>
          <p:cNvPr id="4" name="Content Placeholder 3"/>
          <p:cNvSpPr>
            <a:spLocks noGrp="1"/>
          </p:cNvSpPr>
          <p:nvPr>
            <p:ph idx="1"/>
          </p:nvPr>
        </p:nvSpPr>
        <p:spPr>
          <a:xfrm>
            <a:off x="0" y="685800"/>
            <a:ext cx="9144000" cy="1219200"/>
          </a:xfrm>
        </p:spPr>
        <p:txBody>
          <a:bodyPr>
            <a:normAutofit fontScale="77500" lnSpcReduction="20000"/>
          </a:bodyPr>
          <a:lstStyle/>
          <a:p>
            <a:r>
              <a:rPr lang="en-US" sz="2400" b="1" dirty="0" smtClean="0"/>
              <a:t>           IU</a:t>
            </a:r>
            <a:r>
              <a:rPr lang="en-US" sz="2400" dirty="0" smtClean="0"/>
              <a:t> Cray operational, </a:t>
            </a:r>
            <a:r>
              <a:rPr lang="en-US" sz="2400" b="1" dirty="0" smtClean="0"/>
              <a:t>IU</a:t>
            </a:r>
            <a:r>
              <a:rPr lang="en-US" sz="2400" dirty="0" smtClean="0"/>
              <a:t> IBM (iDataPlex) completed stability test May 6</a:t>
            </a:r>
          </a:p>
          <a:p>
            <a:r>
              <a:rPr lang="en-US" sz="2400" b="1" dirty="0" smtClean="0"/>
              <a:t>           UCSD</a:t>
            </a:r>
            <a:r>
              <a:rPr lang="en-US" sz="2400" dirty="0" smtClean="0"/>
              <a:t> IBM operational, </a:t>
            </a:r>
            <a:r>
              <a:rPr lang="en-US" sz="2400" b="1" dirty="0" smtClean="0"/>
              <a:t>UF</a:t>
            </a:r>
            <a:r>
              <a:rPr lang="en-US" sz="2400" dirty="0" smtClean="0"/>
              <a:t> IBM stability test completes ~ May 12</a:t>
            </a:r>
          </a:p>
          <a:p>
            <a:r>
              <a:rPr lang="en-US" sz="2400" b="1" dirty="0" smtClean="0"/>
              <a:t>Network</a:t>
            </a:r>
            <a:r>
              <a:rPr lang="en-US" sz="2400" dirty="0" smtClean="0"/>
              <a:t>, </a:t>
            </a:r>
            <a:r>
              <a:rPr lang="en-US" sz="2400" b="1" dirty="0" smtClean="0"/>
              <a:t>NID</a:t>
            </a:r>
            <a:r>
              <a:rPr lang="en-US" sz="2400" dirty="0" smtClean="0"/>
              <a:t> and </a:t>
            </a:r>
            <a:r>
              <a:rPr lang="en-US" sz="2400" b="1" dirty="0" smtClean="0"/>
              <a:t>PU</a:t>
            </a:r>
            <a:r>
              <a:rPr lang="en-US" sz="2400" dirty="0" smtClean="0"/>
              <a:t> HTC system operational</a:t>
            </a:r>
          </a:p>
          <a:p>
            <a:r>
              <a:rPr lang="en-US" sz="2400" b="1" dirty="0" smtClean="0"/>
              <a:t>UC</a:t>
            </a:r>
            <a:r>
              <a:rPr lang="en-US" sz="2400" dirty="0" smtClean="0"/>
              <a:t> IBM stability test completes ~ May 27; </a:t>
            </a:r>
            <a:r>
              <a:rPr lang="en-US" sz="2400" b="1" dirty="0" smtClean="0"/>
              <a:t>TACC</a:t>
            </a:r>
            <a:r>
              <a:rPr lang="en-US" sz="2400" dirty="0" smtClean="0"/>
              <a:t> Dell awaiting delivery of components</a:t>
            </a:r>
          </a:p>
          <a:p>
            <a:endParaRPr lang="en-US" sz="2400" dirty="0"/>
          </a:p>
        </p:txBody>
      </p:sp>
      <p:pic>
        <p:nvPicPr>
          <p:cNvPr id="6" name="Picture 5" descr="gtb network v15.png"/>
          <p:cNvPicPr>
            <a:picLocks noChangeAspect="1"/>
          </p:cNvPicPr>
          <p:nvPr/>
        </p:nvPicPr>
        <p:blipFill>
          <a:blip r:embed="rId3" cstate="print"/>
          <a:stretch>
            <a:fillRect/>
          </a:stretch>
        </p:blipFill>
        <p:spPr>
          <a:xfrm>
            <a:off x="0" y="2293826"/>
            <a:ext cx="9100728" cy="4564174"/>
          </a:xfrm>
          <a:prstGeom prst="rect">
            <a:avLst/>
          </a:prstGeom>
        </p:spPr>
      </p:pic>
      <p:sp>
        <p:nvSpPr>
          <p:cNvPr id="5" name="TextBox 4"/>
          <p:cNvSpPr txBox="1"/>
          <p:nvPr/>
        </p:nvSpPr>
        <p:spPr>
          <a:xfrm>
            <a:off x="6400800" y="5943600"/>
            <a:ext cx="2649700" cy="338554"/>
          </a:xfrm>
          <a:prstGeom prst="rect">
            <a:avLst/>
          </a:prstGeom>
          <a:noFill/>
        </p:spPr>
        <p:txBody>
          <a:bodyPr wrap="none" rtlCol="0">
            <a:spAutoFit/>
          </a:bodyPr>
          <a:lstStyle/>
          <a:p>
            <a:r>
              <a:rPr lang="en-US" sz="1600" b="1" dirty="0" smtClean="0"/>
              <a:t>NID</a:t>
            </a:r>
            <a:r>
              <a:rPr lang="en-US" sz="1400" dirty="0" smtClean="0"/>
              <a:t>: Network Impairment Device</a:t>
            </a:r>
            <a:endParaRPr lang="en-US" sz="1400" dirty="0"/>
          </a:p>
        </p:txBody>
      </p:sp>
      <p:grpSp>
        <p:nvGrpSpPr>
          <p:cNvPr id="3" name="Group 11"/>
          <p:cNvGrpSpPr/>
          <p:nvPr/>
        </p:nvGrpSpPr>
        <p:grpSpPr>
          <a:xfrm>
            <a:off x="152400" y="6172200"/>
            <a:ext cx="2820573" cy="646331"/>
            <a:chOff x="152400" y="6172200"/>
            <a:chExt cx="2820573" cy="646331"/>
          </a:xfrm>
        </p:grpSpPr>
        <p:sp>
          <p:nvSpPr>
            <p:cNvPr id="7" name="TextBox 6"/>
            <p:cNvSpPr txBox="1"/>
            <p:nvPr/>
          </p:nvSpPr>
          <p:spPr>
            <a:xfrm>
              <a:off x="838200" y="6172200"/>
              <a:ext cx="835485" cy="646331"/>
            </a:xfrm>
            <a:prstGeom prst="rect">
              <a:avLst/>
            </a:prstGeom>
            <a:noFill/>
          </p:spPr>
          <p:txBody>
            <a:bodyPr wrap="none" rtlCol="0">
              <a:spAutoFit/>
            </a:bodyPr>
            <a:lstStyle/>
            <a:p>
              <a:r>
                <a:rPr lang="en-US" dirty="0" smtClean="0"/>
                <a:t>Private</a:t>
              </a:r>
              <a:br>
                <a:rPr lang="en-US" dirty="0" smtClean="0"/>
              </a:br>
              <a:r>
                <a:rPr lang="en-US" dirty="0" smtClean="0"/>
                <a:t>Public</a:t>
              </a:r>
              <a:endParaRPr lang="en-US" dirty="0"/>
            </a:p>
          </p:txBody>
        </p:sp>
        <p:cxnSp>
          <p:nvCxnSpPr>
            <p:cNvPr id="9" name="Straight Connector 8"/>
            <p:cNvCxnSpPr/>
            <p:nvPr/>
          </p:nvCxnSpPr>
          <p:spPr>
            <a:xfrm>
              <a:off x="152400" y="6400800"/>
              <a:ext cx="4572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52400" y="6629400"/>
              <a:ext cx="457200"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676400" y="6324600"/>
              <a:ext cx="1296573" cy="369332"/>
            </a:xfrm>
            <a:prstGeom prst="rect">
              <a:avLst/>
            </a:prstGeom>
            <a:noFill/>
          </p:spPr>
          <p:txBody>
            <a:bodyPr wrap="none" rtlCol="0">
              <a:spAutoFit/>
            </a:bodyPr>
            <a:lstStyle/>
            <a:p>
              <a:r>
                <a:rPr lang="en-US" dirty="0" smtClean="0"/>
                <a:t>FG Network</a:t>
              </a:r>
              <a:endParaRPr lang="en-US" dirty="0"/>
            </a:p>
          </p:txBody>
        </p:sp>
      </p:gr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FutureGrid Partners</a:t>
            </a:r>
            <a:endParaRPr lang="en-US" dirty="0"/>
          </a:p>
        </p:txBody>
      </p:sp>
      <p:sp>
        <p:nvSpPr>
          <p:cNvPr id="5" name="Content Placeholder 4"/>
          <p:cNvSpPr>
            <a:spLocks noGrp="1"/>
          </p:cNvSpPr>
          <p:nvPr>
            <p:ph idx="1"/>
          </p:nvPr>
        </p:nvSpPr>
        <p:spPr>
          <a:xfrm>
            <a:off x="130629" y="1295400"/>
            <a:ext cx="9013371" cy="4876800"/>
          </a:xfrm>
        </p:spPr>
        <p:txBody>
          <a:bodyPr>
            <a:normAutofit fontScale="70000" lnSpcReduction="20000"/>
          </a:bodyPr>
          <a:lstStyle/>
          <a:p>
            <a:r>
              <a:rPr lang="en-US" dirty="0" smtClean="0">
                <a:solidFill>
                  <a:srgbClr val="00B0F0"/>
                </a:solidFill>
              </a:rPr>
              <a:t>Indiana </a:t>
            </a:r>
            <a:r>
              <a:rPr lang="en-US" dirty="0" smtClean="0">
                <a:solidFill>
                  <a:srgbClr val="00B0F0"/>
                </a:solidFill>
              </a:rPr>
              <a:t>University </a:t>
            </a:r>
            <a:r>
              <a:rPr lang="en-US" dirty="0" smtClean="0"/>
              <a:t>(Architecture, core software, Support)</a:t>
            </a:r>
          </a:p>
          <a:p>
            <a:r>
              <a:rPr lang="en-US" dirty="0" smtClean="0">
                <a:solidFill>
                  <a:srgbClr val="00B0F0"/>
                </a:solidFill>
              </a:rPr>
              <a:t>Purdue University </a:t>
            </a:r>
            <a:r>
              <a:rPr lang="en-US" dirty="0" smtClean="0"/>
              <a:t>(HTC Hardware)</a:t>
            </a:r>
          </a:p>
          <a:p>
            <a:r>
              <a:rPr lang="en-US" dirty="0" smtClean="0">
                <a:solidFill>
                  <a:srgbClr val="00B0F0"/>
                </a:solidFill>
              </a:rPr>
              <a:t>San Diego Supercomputer Center </a:t>
            </a:r>
            <a:r>
              <a:rPr lang="en-US" dirty="0" smtClean="0"/>
              <a:t>at University of California San Diego (INCA, Monitoring)</a:t>
            </a:r>
          </a:p>
          <a:p>
            <a:r>
              <a:rPr lang="en-US" dirty="0" smtClean="0">
                <a:solidFill>
                  <a:srgbClr val="00B0F0"/>
                </a:solidFill>
              </a:rPr>
              <a:t>University of Chicago</a:t>
            </a:r>
            <a:r>
              <a:rPr lang="en-US" dirty="0" smtClean="0"/>
              <a:t>/Argonne National Labs (Nimbus)</a:t>
            </a:r>
          </a:p>
          <a:p>
            <a:r>
              <a:rPr lang="en-US" dirty="0" smtClean="0">
                <a:solidFill>
                  <a:srgbClr val="00B0F0"/>
                </a:solidFill>
              </a:rPr>
              <a:t>University of Florida </a:t>
            </a:r>
            <a:r>
              <a:rPr lang="en-US" dirty="0" smtClean="0"/>
              <a:t>(</a:t>
            </a:r>
            <a:r>
              <a:rPr lang="en-US" dirty="0" err="1" smtClean="0"/>
              <a:t>ViNE</a:t>
            </a:r>
            <a:r>
              <a:rPr lang="en-US" dirty="0" smtClean="0"/>
              <a:t>, Education and Outreach)</a:t>
            </a:r>
          </a:p>
          <a:p>
            <a:r>
              <a:rPr lang="en-US" dirty="0" smtClean="0"/>
              <a:t>University of Southern California Information Sciences (Pegasus to manage experiments) </a:t>
            </a:r>
          </a:p>
          <a:p>
            <a:r>
              <a:rPr lang="en-US" dirty="0" smtClean="0"/>
              <a:t>University of Tennessee Knoxville (Benchmarking)</a:t>
            </a:r>
          </a:p>
          <a:p>
            <a:r>
              <a:rPr lang="en-US" dirty="0" smtClean="0">
                <a:solidFill>
                  <a:srgbClr val="00B0F0"/>
                </a:solidFill>
              </a:rPr>
              <a:t>University of Texas at Austin</a:t>
            </a:r>
            <a:r>
              <a:rPr lang="en-US" dirty="0" smtClean="0"/>
              <a:t>/Texas Advanced Computing Center (Portal)</a:t>
            </a:r>
          </a:p>
          <a:p>
            <a:r>
              <a:rPr lang="en-US" dirty="0" smtClean="0"/>
              <a:t>University of Virginia (OGF, Advisory Board and allocation)</a:t>
            </a:r>
          </a:p>
          <a:p>
            <a:r>
              <a:rPr lang="en-US" dirty="0" smtClean="0"/>
              <a:t>Center for Information Services and GWT-TUD from </a:t>
            </a:r>
            <a:r>
              <a:rPr lang="en-US" dirty="0" err="1" smtClean="0"/>
              <a:t>Technische</a:t>
            </a:r>
            <a:r>
              <a:rPr lang="en-US" dirty="0" smtClean="0"/>
              <a:t> </a:t>
            </a:r>
            <a:r>
              <a:rPr lang="en-US" dirty="0" err="1" smtClean="0"/>
              <a:t>Universtität</a:t>
            </a:r>
            <a:r>
              <a:rPr lang="en-US" dirty="0" smtClean="0"/>
              <a:t> Dresden. (VAMPIR)</a:t>
            </a:r>
            <a:br>
              <a:rPr lang="en-US" dirty="0" smtClean="0"/>
            </a:br>
            <a:endParaRPr lang="en-US" dirty="0" smtClean="0"/>
          </a:p>
          <a:p>
            <a:r>
              <a:rPr lang="en-US" dirty="0" smtClean="0">
                <a:solidFill>
                  <a:srgbClr val="00B0F0"/>
                </a:solidFill>
              </a:rPr>
              <a:t>Blue institutions </a:t>
            </a:r>
            <a:r>
              <a:rPr lang="en-US" dirty="0" smtClean="0"/>
              <a:t>have </a:t>
            </a:r>
            <a:r>
              <a:rPr lang="en-US" dirty="0" err="1" smtClean="0"/>
              <a:t>FutureGrid</a:t>
            </a:r>
            <a:r>
              <a:rPr lang="en-US" dirty="0" smtClean="0"/>
              <a:t> hardware</a:t>
            </a:r>
            <a:endParaRPr lang="en-US" dirty="0"/>
          </a:p>
        </p:txBody>
      </p:sp>
      <p:sp>
        <p:nvSpPr>
          <p:cNvPr id="4" name="Slide Number Placeholder 3"/>
          <p:cNvSpPr>
            <a:spLocks noGrp="1"/>
          </p:cNvSpPr>
          <p:nvPr>
            <p:ph type="sldNum" sz="quarter" idx="12"/>
          </p:nvPr>
        </p:nvSpPr>
        <p:spPr/>
        <p:txBody>
          <a:bodyPr/>
          <a:lstStyle/>
          <a:p>
            <a:fld id="{3990A9DD-81D6-F043-A7F1-9B91BC7564A7}" type="slidenum">
              <a:rPr lang="en-US" smtClean="0">
                <a:solidFill>
                  <a:prstClr val="black">
                    <a:tint val="75000"/>
                  </a:prstClr>
                </a:solidFill>
              </a:rPr>
              <a:pPr/>
              <a:t>49</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848600" cy="655638"/>
          </a:xfrm>
        </p:spPr>
        <p:txBody>
          <a:bodyPr>
            <a:normAutofit fontScale="90000"/>
          </a:bodyPr>
          <a:lstStyle/>
          <a:p>
            <a:r>
              <a:rPr lang="en-US" dirty="0" smtClean="0"/>
              <a:t>Data Explosion and Challenges</a:t>
            </a:r>
            <a:endParaRPr lang="en-US" dirty="0"/>
          </a:p>
        </p:txBody>
      </p:sp>
      <p:sp>
        <p:nvSpPr>
          <p:cNvPr id="10" name="Freeform 9"/>
          <p:cNvSpPr/>
          <p:nvPr/>
        </p:nvSpPr>
        <p:spPr>
          <a:xfrm>
            <a:off x="2241016" y="1682216"/>
            <a:ext cx="2166645" cy="2166645"/>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0" y="2166645"/>
                </a:moveTo>
                <a:cubicBezTo>
                  <a:pt x="1" y="1592015"/>
                  <a:pt x="228272" y="1040920"/>
                  <a:pt x="634598" y="634596"/>
                </a:cubicBezTo>
                <a:cubicBezTo>
                  <a:pt x="1040924" y="228272"/>
                  <a:pt x="1592019" y="2"/>
                  <a:pt x="2166649" y="3"/>
                </a:cubicBezTo>
                <a:cubicBezTo>
                  <a:pt x="2166648" y="722217"/>
                  <a:pt x="2166646" y="1444431"/>
                  <a:pt x="2166645" y="2166645"/>
                </a:cubicBezTo>
                <a:lnTo>
                  <a:pt x="0" y="216664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762613" tIns="762610"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Data Deluge</a:t>
            </a:r>
            <a:endParaRPr lang="en-US" sz="1800" b="1" kern="1200" dirty="0"/>
          </a:p>
        </p:txBody>
      </p:sp>
      <p:grpSp>
        <p:nvGrpSpPr>
          <p:cNvPr id="16" name="Group 15"/>
          <p:cNvGrpSpPr/>
          <p:nvPr/>
        </p:nvGrpSpPr>
        <p:grpSpPr>
          <a:xfrm>
            <a:off x="2241016" y="1682216"/>
            <a:ext cx="4433366" cy="4433366"/>
            <a:chOff x="2241016" y="1682216"/>
            <a:chExt cx="4433366" cy="4433366"/>
          </a:xfrm>
        </p:grpSpPr>
        <p:sp>
          <p:nvSpPr>
            <p:cNvPr id="11" name="Freeform 10"/>
            <p:cNvSpPr/>
            <p:nvPr/>
          </p:nvSpPr>
          <p:spPr>
            <a:xfrm>
              <a:off x="4507737" y="1682216"/>
              <a:ext cx="2166645" cy="2166645"/>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0" y="0"/>
                  </a:moveTo>
                  <a:cubicBezTo>
                    <a:pt x="574630" y="1"/>
                    <a:pt x="1125725" y="228272"/>
                    <a:pt x="1532049" y="634598"/>
                  </a:cubicBezTo>
                  <a:cubicBezTo>
                    <a:pt x="1938373" y="1040924"/>
                    <a:pt x="2166643" y="1592019"/>
                    <a:pt x="2166642" y="2166649"/>
                  </a:cubicBezTo>
                  <a:cubicBezTo>
                    <a:pt x="1444428" y="2166648"/>
                    <a:pt x="722214" y="2166646"/>
                    <a:pt x="0" y="2166645"/>
                  </a:cubicBez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1488257"/>
                <a:satOff val="8966"/>
                <a:lumOff val="719"/>
                <a:alphaOff val="0"/>
              </a:schemeClr>
            </a:fillRef>
            <a:effectRef idx="2">
              <a:schemeClr val="accent4">
                <a:hueOff val="-1488257"/>
                <a:satOff val="8966"/>
                <a:lumOff val="719"/>
                <a:alphaOff val="0"/>
              </a:schemeClr>
            </a:effectRef>
            <a:fontRef idx="minor">
              <a:schemeClr val="lt1"/>
            </a:fontRef>
          </p:style>
          <p:txBody>
            <a:bodyPr spcFirstLastPara="0" vert="horz" wrap="square" lIns="128017" tIns="762613" rIns="762609" bIns="128016" numCol="1" spcCol="1270" anchor="ctr" anchorCtr="0">
              <a:noAutofit/>
            </a:bodyPr>
            <a:lstStyle/>
            <a:p>
              <a:pPr algn="ctr" defTabSz="800100">
                <a:lnSpc>
                  <a:spcPct val="90000"/>
                </a:lnSpc>
                <a:spcBef>
                  <a:spcPct val="0"/>
                </a:spcBef>
                <a:spcAft>
                  <a:spcPct val="35000"/>
                </a:spcAft>
              </a:pPr>
              <a:r>
                <a:rPr lang="en-US" b="1" dirty="0" smtClean="0"/>
                <a:t>Cloud Technologies</a:t>
              </a:r>
            </a:p>
            <a:p>
              <a:pPr lvl="0" algn="ctr" defTabSz="800100">
                <a:lnSpc>
                  <a:spcPct val="90000"/>
                </a:lnSpc>
                <a:spcBef>
                  <a:spcPct val="0"/>
                </a:spcBef>
                <a:spcAft>
                  <a:spcPct val="35000"/>
                </a:spcAft>
              </a:pPr>
              <a:endParaRPr lang="en-US" sz="1800" b="1" kern="1200" dirty="0"/>
            </a:p>
          </p:txBody>
        </p:sp>
        <p:sp>
          <p:nvSpPr>
            <p:cNvPr id="12" name="Freeform 11"/>
            <p:cNvSpPr/>
            <p:nvPr/>
          </p:nvSpPr>
          <p:spPr>
            <a:xfrm>
              <a:off x="4507737" y="3948936"/>
              <a:ext cx="2166645" cy="2166646"/>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2166645" y="0"/>
                  </a:moveTo>
                  <a:cubicBezTo>
                    <a:pt x="2166644" y="574630"/>
                    <a:pt x="1938373" y="1125725"/>
                    <a:pt x="1532047" y="1532049"/>
                  </a:cubicBezTo>
                  <a:cubicBezTo>
                    <a:pt x="1125721" y="1938373"/>
                    <a:pt x="574626" y="2166643"/>
                    <a:pt x="-3" y="2166642"/>
                  </a:cubicBezTo>
                  <a:cubicBezTo>
                    <a:pt x="-2" y="1444428"/>
                    <a:pt x="0" y="722214"/>
                    <a:pt x="0" y="0"/>
                  </a:cubicBezTo>
                  <a:lnTo>
                    <a:pt x="2166645"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2976513"/>
                <a:satOff val="17933"/>
                <a:lumOff val="1437"/>
                <a:alphaOff val="0"/>
              </a:schemeClr>
            </a:fillRef>
            <a:effectRef idx="2">
              <a:schemeClr val="accent4">
                <a:hueOff val="-2976513"/>
                <a:satOff val="17933"/>
                <a:lumOff val="1437"/>
                <a:alphaOff val="0"/>
              </a:schemeClr>
            </a:effectRef>
            <a:fontRef idx="minor">
              <a:schemeClr val="lt1"/>
            </a:fontRef>
          </p:style>
          <p:txBody>
            <a:bodyPr spcFirstLastPara="0" vert="horz" wrap="square" lIns="128016" tIns="128017" rIns="762613" bIns="762610" numCol="1" spcCol="1270" anchor="ctr" anchorCtr="0">
              <a:noAutofit/>
            </a:bodyPr>
            <a:lstStyle/>
            <a:p>
              <a:pPr lvl="0" algn="ctr" defTabSz="800100">
                <a:lnSpc>
                  <a:spcPct val="90000"/>
                </a:lnSpc>
                <a:spcBef>
                  <a:spcPct val="0"/>
                </a:spcBef>
                <a:spcAft>
                  <a:spcPct val="35000"/>
                </a:spcAft>
              </a:pPr>
              <a:r>
                <a:rPr lang="en-US" b="1" dirty="0" smtClean="0"/>
                <a:t>eScience</a:t>
              </a:r>
              <a:endParaRPr lang="en-US" sz="1800" b="1" kern="1200" dirty="0"/>
            </a:p>
          </p:txBody>
        </p:sp>
        <p:sp>
          <p:nvSpPr>
            <p:cNvPr id="13" name="Freeform 12"/>
            <p:cNvSpPr/>
            <p:nvPr/>
          </p:nvSpPr>
          <p:spPr>
            <a:xfrm>
              <a:off x="2241016" y="3948937"/>
              <a:ext cx="2166645" cy="2166645"/>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2166645" y="2166645"/>
                  </a:moveTo>
                  <a:cubicBezTo>
                    <a:pt x="1592015" y="2166644"/>
                    <a:pt x="1040920" y="1938373"/>
                    <a:pt x="634596" y="1532047"/>
                  </a:cubicBezTo>
                  <a:cubicBezTo>
                    <a:pt x="228272" y="1125721"/>
                    <a:pt x="2" y="574626"/>
                    <a:pt x="3" y="-4"/>
                  </a:cubicBezTo>
                  <a:cubicBezTo>
                    <a:pt x="722217" y="-3"/>
                    <a:pt x="1444431" y="-1"/>
                    <a:pt x="2166645" y="0"/>
                  </a:cubicBezTo>
                  <a:lnTo>
                    <a:pt x="2166645" y="216664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4464770"/>
                <a:satOff val="26899"/>
                <a:lumOff val="2156"/>
                <a:alphaOff val="0"/>
              </a:schemeClr>
            </a:fillRef>
            <a:effectRef idx="2">
              <a:schemeClr val="accent4">
                <a:hueOff val="-4464770"/>
                <a:satOff val="26899"/>
                <a:lumOff val="2156"/>
                <a:alphaOff val="0"/>
              </a:schemeClr>
            </a:effectRef>
            <a:fontRef idx="minor">
              <a:schemeClr val="lt1"/>
            </a:fontRef>
          </p:style>
          <p:txBody>
            <a:bodyPr spcFirstLastPara="0" vert="horz" wrap="square" lIns="762611" tIns="128016" rIns="128015" bIns="762613" numCol="1" spcCol="1270" anchor="ctr" anchorCtr="0">
              <a:noAutofit/>
            </a:bodyPr>
            <a:lstStyle/>
            <a:p>
              <a:pPr lvl="0" algn="ctr" defTabSz="800100">
                <a:lnSpc>
                  <a:spcPct val="90000"/>
                </a:lnSpc>
                <a:spcBef>
                  <a:spcPct val="0"/>
                </a:spcBef>
                <a:spcAft>
                  <a:spcPct val="35000"/>
                </a:spcAft>
              </a:pPr>
              <a:r>
                <a:rPr lang="en-US" b="1" dirty="0" smtClean="0"/>
                <a:t>Multicore/</a:t>
              </a:r>
            </a:p>
            <a:p>
              <a:pPr lvl="0" algn="ctr" defTabSz="800100">
                <a:lnSpc>
                  <a:spcPct val="90000"/>
                </a:lnSpc>
                <a:spcBef>
                  <a:spcPct val="0"/>
                </a:spcBef>
                <a:spcAft>
                  <a:spcPct val="35000"/>
                </a:spcAft>
              </a:pPr>
              <a:r>
                <a:rPr lang="en-US" b="1" dirty="0" smtClean="0"/>
                <a:t>Parallel Computing</a:t>
              </a:r>
              <a:endParaRPr lang="en-US" sz="1800" b="1" kern="1200" dirty="0"/>
            </a:p>
          </p:txBody>
        </p:sp>
        <p:sp>
          <p:nvSpPr>
            <p:cNvPr id="14" name="Circular Arrow 13"/>
            <p:cNvSpPr/>
            <p:nvPr/>
          </p:nvSpPr>
          <p:spPr>
            <a:xfrm>
              <a:off x="4083665" y="3448557"/>
              <a:ext cx="748068" cy="650494"/>
            </a:xfrm>
            <a:prstGeom prst="circularArrow">
              <a:avLst/>
            </a:prstGeom>
            <a:scene3d>
              <a:camera prst="orthographicFront"/>
              <a:lightRig rig="flat" dir="t"/>
            </a:scene3d>
            <a:sp3d z="190500" prstMaterial="plastic">
              <a:bevelT w="120900" h="88900"/>
              <a:bevelB w="88900" h="31750" prst="angle"/>
            </a:sp3d>
          </p:spPr>
          <p:style>
            <a:lnRef idx="0">
              <a:schemeClr val="lt1">
                <a:hueOff val="0"/>
                <a:satOff val="0"/>
                <a:lumOff val="0"/>
                <a:alphaOff val="0"/>
              </a:schemeClr>
            </a:lnRef>
            <a:fillRef idx="1">
              <a:schemeClr val="accent4">
                <a:tint val="40000"/>
                <a:hueOff val="0"/>
                <a:satOff val="0"/>
                <a:lumOff val="0"/>
                <a:alphaOff val="0"/>
              </a:schemeClr>
            </a:fillRef>
            <a:effectRef idx="3">
              <a:schemeClr val="accent4">
                <a:tint val="40000"/>
                <a:hueOff val="0"/>
                <a:satOff val="0"/>
                <a:lumOff val="0"/>
                <a:alphaOff val="0"/>
              </a:schemeClr>
            </a:effectRef>
            <a:fontRef idx="minor">
              <a:schemeClr val="dk1">
                <a:hueOff val="0"/>
                <a:satOff val="0"/>
                <a:lumOff val="0"/>
                <a:alphaOff val="0"/>
              </a:schemeClr>
            </a:fontRef>
          </p:style>
        </p:sp>
        <p:sp>
          <p:nvSpPr>
            <p:cNvPr id="15" name="Circular Arrow 14"/>
            <p:cNvSpPr/>
            <p:nvPr/>
          </p:nvSpPr>
          <p:spPr>
            <a:xfrm rot="10800000">
              <a:off x="4083665" y="3698747"/>
              <a:ext cx="748068" cy="650494"/>
            </a:xfrm>
            <a:prstGeom prst="circularArrow">
              <a:avLst/>
            </a:prstGeom>
            <a:scene3d>
              <a:camera prst="orthographicFront"/>
              <a:lightRig rig="flat" dir="t"/>
            </a:scene3d>
            <a:sp3d z="190500" prstMaterial="plastic">
              <a:bevelT w="120900" h="88900"/>
              <a:bevelB w="88900" h="31750" prst="angle"/>
            </a:sp3d>
          </p:spPr>
          <p:style>
            <a:lnRef idx="0">
              <a:schemeClr val="lt1">
                <a:hueOff val="0"/>
                <a:satOff val="0"/>
                <a:lumOff val="0"/>
                <a:alphaOff val="0"/>
              </a:schemeClr>
            </a:lnRef>
            <a:fillRef idx="1">
              <a:schemeClr val="accent4">
                <a:tint val="40000"/>
                <a:hueOff val="0"/>
                <a:satOff val="0"/>
                <a:lumOff val="0"/>
                <a:alphaOff val="0"/>
              </a:schemeClr>
            </a:fillRef>
            <a:effectRef idx="3">
              <a:schemeClr val="accent4">
                <a:tint val="40000"/>
                <a:hueOff val="0"/>
                <a:satOff val="0"/>
                <a:lumOff val="0"/>
                <a:alphaOff val="0"/>
              </a:schemeClr>
            </a:effectRef>
            <a:fontRef idx="minor">
              <a:schemeClr val="dk1">
                <a:hueOff val="0"/>
                <a:satOff val="0"/>
                <a:lumOff val="0"/>
                <a:alphaOff val="0"/>
              </a:schemeClr>
            </a:fontRef>
          </p:style>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16"/>
                                        </p:tgtEl>
                                        <p:attrNameLst>
                                          <p:attrName>style.opacity</p:attrName>
                                        </p:attrNameLst>
                                      </p:cBhvr>
                                      <p:to>
                                        <p:strVal val="0.1"/>
                                      </p:to>
                                    </p:set>
                                    <p:animEffect filter="image" prLst="opacity: 0.1">
                                      <p:cBhvr rctx="IE">
                                        <p:cTn id="7" dur="indefinite"/>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normAutofit fontScale="90000"/>
          </a:bodyPr>
          <a:lstStyle/>
          <a:p>
            <a:r>
              <a:rPr lang="en-US" dirty="0" smtClean="0"/>
              <a:t>FutureGrid Concepts</a:t>
            </a:r>
            <a:endParaRPr lang="en-US" dirty="0"/>
          </a:p>
        </p:txBody>
      </p:sp>
      <p:sp>
        <p:nvSpPr>
          <p:cNvPr id="3" name="Content Placeholder 2"/>
          <p:cNvSpPr>
            <a:spLocks noGrp="1"/>
          </p:cNvSpPr>
          <p:nvPr>
            <p:ph idx="1"/>
          </p:nvPr>
        </p:nvSpPr>
        <p:spPr>
          <a:xfrm>
            <a:off x="228600" y="1143000"/>
            <a:ext cx="8610600" cy="5334000"/>
          </a:xfrm>
        </p:spPr>
        <p:txBody>
          <a:bodyPr>
            <a:normAutofit fontScale="92500"/>
          </a:bodyPr>
          <a:lstStyle/>
          <a:p>
            <a:r>
              <a:rPr lang="en-US" sz="2600" dirty="0" smtClean="0"/>
              <a:t>Support development of new applications and new middleware using Cloud, Grid and Parallel computing (Nimbus, Eucalyptus, </a:t>
            </a:r>
            <a:r>
              <a:rPr lang="en-US" sz="2600" dirty="0" err="1" smtClean="0"/>
              <a:t>Hadoop</a:t>
            </a:r>
            <a:r>
              <a:rPr lang="en-US" sz="2600" dirty="0" smtClean="0"/>
              <a:t>, </a:t>
            </a:r>
            <a:r>
              <a:rPr lang="en-US" sz="2600" dirty="0" err="1" smtClean="0"/>
              <a:t>Globus</a:t>
            </a:r>
            <a:r>
              <a:rPr lang="en-US" sz="2600" dirty="0" smtClean="0"/>
              <a:t>, Unicore, MPI, </a:t>
            </a:r>
            <a:r>
              <a:rPr lang="en-US" sz="2600" dirty="0" err="1" smtClean="0"/>
              <a:t>OpenMP</a:t>
            </a:r>
            <a:r>
              <a:rPr lang="en-US" sz="2600" dirty="0" smtClean="0"/>
              <a:t>. Linux, Windows …) looking at functionality, interoperability, performance </a:t>
            </a:r>
          </a:p>
          <a:p>
            <a:r>
              <a:rPr lang="en-US" sz="2600" dirty="0" smtClean="0"/>
              <a:t>Put the “science” back in the computer science of grid computing by enabling replicable experiments</a:t>
            </a:r>
          </a:p>
          <a:p>
            <a:r>
              <a:rPr lang="en-US" sz="2600" dirty="0" smtClean="0"/>
              <a:t>Open source software built around Moab/</a:t>
            </a:r>
            <a:r>
              <a:rPr lang="en-US" sz="2600" dirty="0" err="1" smtClean="0"/>
              <a:t>xCAT</a:t>
            </a:r>
            <a:r>
              <a:rPr lang="en-US" sz="2600" dirty="0" smtClean="0"/>
              <a:t> to support dynamic provisioning from Cloud to HPC environment, Linux to Windows ….. with monitoring, benchmarks and support of important existing middleware</a:t>
            </a:r>
          </a:p>
          <a:p>
            <a:r>
              <a:rPr lang="en-US" sz="2600" b="1" dirty="0" smtClean="0"/>
              <a:t>June 2010 </a:t>
            </a:r>
            <a:r>
              <a:rPr lang="en-US" sz="2600" dirty="0" smtClean="0"/>
              <a:t>Initial users; </a:t>
            </a:r>
            <a:r>
              <a:rPr lang="en-US" sz="2600" b="1" dirty="0" smtClean="0"/>
              <a:t>September 2010 </a:t>
            </a:r>
            <a:r>
              <a:rPr lang="en-US" sz="2600" dirty="0" smtClean="0"/>
              <a:t>All hardware (except IU shared memory system) accepted and major use starts; </a:t>
            </a:r>
            <a:r>
              <a:rPr lang="en-US" sz="2600" b="1" dirty="0" smtClean="0"/>
              <a:t>October 2011</a:t>
            </a:r>
            <a:r>
              <a:rPr lang="en-US" sz="2600" dirty="0" smtClean="0"/>
              <a:t> FutureGrid allocatable via TeraGrid process </a:t>
            </a:r>
          </a:p>
          <a:p>
            <a:pPr>
              <a:buNone/>
            </a:pPr>
            <a:endParaRPr lang="en-US" sz="28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Dynamic Provisioning</a:t>
            </a:r>
            <a:endParaRPr lang="en-US" dirty="0"/>
          </a:p>
        </p:txBody>
      </p:sp>
      <p:sp>
        <p:nvSpPr>
          <p:cNvPr id="4" name="Slide Number Placeholder 3"/>
          <p:cNvSpPr>
            <a:spLocks noGrp="1"/>
          </p:cNvSpPr>
          <p:nvPr>
            <p:ph type="sldNum" sz="quarter" idx="12"/>
          </p:nvPr>
        </p:nvSpPr>
        <p:spPr>
          <a:xfrm>
            <a:off x="6324600" y="6492875"/>
            <a:ext cx="2133600" cy="365125"/>
          </a:xfrm>
        </p:spPr>
        <p:txBody>
          <a:bodyPr/>
          <a:lstStyle/>
          <a:p>
            <a:fld id="{3990A9DD-81D6-F043-A7F1-9B91BC7564A7}" type="slidenum">
              <a:rPr lang="en-US" smtClean="0">
                <a:solidFill>
                  <a:prstClr val="black">
                    <a:tint val="75000"/>
                  </a:prstClr>
                </a:solidFill>
              </a:rPr>
              <a:pPr/>
              <a:t>51</a:t>
            </a:fld>
            <a:endParaRPr lang="en-US" dirty="0">
              <a:solidFill>
                <a:prstClr val="black">
                  <a:tint val="75000"/>
                </a:prstClr>
              </a:solidFill>
            </a:endParaRPr>
          </a:p>
        </p:txBody>
      </p:sp>
      <p:pic>
        <p:nvPicPr>
          <p:cNvPr id="5" name="Picture 2" descr="C:\Users\Geoffrey Fox\Desktop\dynamic-provisoning.png"/>
          <p:cNvPicPr>
            <a:picLocks noChangeAspect="1" noChangeArrowheads="1"/>
          </p:cNvPicPr>
          <p:nvPr/>
        </p:nvPicPr>
        <p:blipFill>
          <a:blip r:embed="rId3" cstate="print"/>
          <a:srcRect/>
          <a:stretch>
            <a:fillRect/>
          </a:stretch>
        </p:blipFill>
        <p:spPr bwMode="auto">
          <a:xfrm>
            <a:off x="762000" y="77788"/>
            <a:ext cx="7516813" cy="6780212"/>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5791200" cy="685800"/>
          </a:xfrm>
        </p:spPr>
        <p:txBody>
          <a:bodyPr>
            <a:noAutofit/>
          </a:bodyPr>
          <a:lstStyle/>
          <a:p>
            <a:r>
              <a:rPr lang="en-US" sz="4000" dirty="0" smtClean="0"/>
              <a:t>Summary</a:t>
            </a:r>
            <a:endParaRPr lang="en-US" sz="4000" dirty="0"/>
          </a:p>
        </p:txBody>
      </p:sp>
      <p:sp>
        <p:nvSpPr>
          <p:cNvPr id="3" name="Content Placeholder 2"/>
          <p:cNvSpPr>
            <a:spLocks noGrp="1"/>
          </p:cNvSpPr>
          <p:nvPr>
            <p:ph idx="1"/>
          </p:nvPr>
        </p:nvSpPr>
        <p:spPr>
          <a:xfrm>
            <a:off x="762000" y="1219200"/>
            <a:ext cx="7924800" cy="5029200"/>
          </a:xfrm>
        </p:spPr>
        <p:txBody>
          <a:bodyPr>
            <a:normAutofit fontScale="92500"/>
          </a:bodyPr>
          <a:lstStyle/>
          <a:p>
            <a:r>
              <a:rPr lang="en-US" sz="2000" dirty="0" smtClean="0"/>
              <a:t>Intend to implement range of biology applications with Dryad/</a:t>
            </a:r>
            <a:r>
              <a:rPr lang="en-US" sz="2000" dirty="0" err="1" smtClean="0"/>
              <a:t>Hadoop</a:t>
            </a:r>
            <a:r>
              <a:rPr lang="en-US" sz="2000" dirty="0" smtClean="0"/>
              <a:t>/Twister</a:t>
            </a:r>
          </a:p>
          <a:p>
            <a:r>
              <a:rPr lang="en-US" sz="2000" dirty="0" smtClean="0"/>
              <a:t>FutureGrid allows easy Windows v Linux with and without VM comparison</a:t>
            </a:r>
          </a:p>
          <a:p>
            <a:r>
              <a:rPr lang="en-US" sz="2000" dirty="0" smtClean="0"/>
              <a:t>Initially we will make key capabilities available as services that we eventually implement on virtual clusters (clouds) to address very large problems</a:t>
            </a:r>
          </a:p>
          <a:p>
            <a:pPr lvl="1"/>
            <a:r>
              <a:rPr lang="en-US" sz="2000" dirty="0" smtClean="0"/>
              <a:t>Basic Pairwise dissimilarity calculations</a:t>
            </a:r>
          </a:p>
          <a:p>
            <a:pPr lvl="1"/>
            <a:r>
              <a:rPr lang="en-US" sz="2000" dirty="0" smtClean="0"/>
              <a:t>Capabilities already in R (done already by us and others)</a:t>
            </a:r>
          </a:p>
          <a:p>
            <a:pPr lvl="1"/>
            <a:r>
              <a:rPr lang="en-US" sz="2000" dirty="0" smtClean="0"/>
              <a:t>MDS in various forms</a:t>
            </a:r>
          </a:p>
          <a:p>
            <a:pPr lvl="1"/>
            <a:r>
              <a:rPr lang="en-US" sz="2000" dirty="0" smtClean="0"/>
              <a:t>GTM Generative Topographic Mapping</a:t>
            </a:r>
          </a:p>
          <a:p>
            <a:pPr lvl="1"/>
            <a:r>
              <a:rPr lang="en-US" sz="2000" dirty="0" smtClean="0"/>
              <a:t>Vector and </a:t>
            </a:r>
            <a:r>
              <a:rPr lang="en-US" sz="2000" dirty="0" err="1" smtClean="0"/>
              <a:t>Pairwise</a:t>
            </a:r>
            <a:r>
              <a:rPr lang="en-US" sz="2000" dirty="0" smtClean="0"/>
              <a:t> Deterministic annealing clustering</a:t>
            </a:r>
          </a:p>
          <a:p>
            <a:r>
              <a:rPr lang="en-US" sz="2000" dirty="0" smtClean="0"/>
              <a:t>Point viewer (</a:t>
            </a:r>
            <a:r>
              <a:rPr lang="en-US" sz="2000" dirty="0" err="1" smtClean="0"/>
              <a:t>Plotviz</a:t>
            </a:r>
            <a:r>
              <a:rPr lang="en-US" sz="2000" dirty="0" smtClean="0"/>
              <a:t>) either as download (to Windows!) or as  a Web service gives Browsing</a:t>
            </a:r>
          </a:p>
          <a:p>
            <a:r>
              <a:rPr lang="en-US" sz="2000" dirty="0" smtClean="0"/>
              <a:t>Should enable much larger problems than existing systems</a:t>
            </a:r>
          </a:p>
          <a:p>
            <a:pPr marL="342900" lvl="1" indent="-342900">
              <a:buFont typeface="Arial" pitchFamily="34" charset="0"/>
              <a:buChar char="•"/>
            </a:pPr>
            <a:r>
              <a:rPr lang="en-US" sz="2000" dirty="0" smtClean="0"/>
              <a:t>Will look at Twister as a “universal” solution</a:t>
            </a:r>
          </a:p>
          <a:p>
            <a:pPr>
              <a:buNone/>
            </a:pPr>
            <a:endParaRPr lang="en-US" sz="2000" dirty="0" smtClean="0"/>
          </a:p>
          <a:p>
            <a:pPr lvl="1"/>
            <a:endParaRPr lang="en-US" sz="20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Future Work</a:t>
            </a:r>
            <a:endParaRPr lang="en-US" sz="4000" dirty="0"/>
          </a:p>
        </p:txBody>
      </p:sp>
      <p:sp>
        <p:nvSpPr>
          <p:cNvPr id="3" name="Content Placeholder 2"/>
          <p:cNvSpPr>
            <a:spLocks noGrp="1"/>
          </p:cNvSpPr>
          <p:nvPr>
            <p:ph idx="1"/>
          </p:nvPr>
        </p:nvSpPr>
        <p:spPr>
          <a:xfrm>
            <a:off x="685800" y="1524000"/>
            <a:ext cx="7696200" cy="4038600"/>
          </a:xfrm>
        </p:spPr>
        <p:txBody>
          <a:bodyPr>
            <a:normAutofit fontScale="77500" lnSpcReduction="20000"/>
          </a:bodyPr>
          <a:lstStyle/>
          <a:p>
            <a:r>
              <a:rPr lang="en-US" dirty="0" smtClean="0"/>
              <a:t>The support for handling large data sets, the concept of moving computation to data, and the better quality of services provided by cloud technologies, make data analysis feasible on an unprecedented scale for assisting new scientific discovery. </a:t>
            </a:r>
          </a:p>
          <a:p>
            <a:pPr>
              <a:buNone/>
            </a:pPr>
            <a:endParaRPr lang="en-US" dirty="0" smtClean="0"/>
          </a:p>
          <a:p>
            <a:r>
              <a:rPr lang="en-US" dirty="0" smtClean="0"/>
              <a:t>Combine "computational thinking“ with the “fourth paradigm” (Jim Gray on data intensive computing)</a:t>
            </a:r>
          </a:p>
          <a:p>
            <a:pPr>
              <a:buNone/>
            </a:pPr>
            <a:endParaRPr lang="en-US" dirty="0" smtClean="0"/>
          </a:p>
          <a:p>
            <a:r>
              <a:rPr lang="en-US" dirty="0" smtClean="0"/>
              <a:t>Research from advance in Computer Science and Applications (scientific discovery)</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pic>
        <p:nvPicPr>
          <p:cNvPr id="269316" name="Picture 4" descr="C:\Documents and Settings\Geoffrey Fox\Desktop\cloud_com_mockup_11_4_Page_1.jpg"/>
          <p:cNvPicPr>
            <a:picLocks noChangeAspect="1" noChangeArrowheads="1"/>
          </p:cNvPicPr>
          <p:nvPr/>
        </p:nvPicPr>
        <p:blipFill>
          <a:blip r:embed="rId3" cstate="print"/>
          <a:srcRect/>
          <a:stretch>
            <a:fillRect/>
          </a:stretch>
        </p:blipFill>
        <p:spPr bwMode="auto">
          <a:xfrm>
            <a:off x="0" y="0"/>
            <a:ext cx="9144000" cy="5916707"/>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6600" y="1371600"/>
            <a:ext cx="2743200" cy="584775"/>
          </a:xfrm>
          <a:prstGeom prst="rect">
            <a:avLst/>
          </a:prstGeom>
          <a:noFill/>
        </p:spPr>
        <p:txBody>
          <a:bodyPr wrap="square" rtlCol="0">
            <a:spAutoFit/>
          </a:bodyPr>
          <a:lstStyle/>
          <a:p>
            <a:pPr algn="ctr"/>
            <a:r>
              <a:rPr lang="en-US" sz="3200" dirty="0" smtClean="0"/>
              <a:t>Thank you!</a:t>
            </a:r>
            <a:endParaRPr lang="en-US" sz="3200" dirty="0"/>
          </a:p>
        </p:txBody>
      </p:sp>
      <p:sp>
        <p:nvSpPr>
          <p:cNvPr id="3" name="TextBox 2"/>
          <p:cNvSpPr txBox="1"/>
          <p:nvPr/>
        </p:nvSpPr>
        <p:spPr>
          <a:xfrm>
            <a:off x="381000" y="2438400"/>
            <a:ext cx="8610600" cy="1606594"/>
          </a:xfrm>
          <a:prstGeom prst="rect">
            <a:avLst/>
          </a:prstGeom>
          <a:noFill/>
        </p:spPr>
        <p:txBody>
          <a:bodyPr wrap="square" rtlCol="0">
            <a:spAutoFit/>
          </a:bodyPr>
          <a:lstStyle/>
          <a:p>
            <a:pPr marL="342883" indent="-342883" algn="ctr" defTabSz="914354">
              <a:spcBef>
                <a:spcPct val="20000"/>
              </a:spcBef>
              <a:defRPr/>
            </a:pPr>
            <a:r>
              <a:rPr lang="en-US" sz="1200" dirty="0" smtClean="0">
                <a:latin typeface="Times New Roman" pitchFamily="18" charset="0"/>
                <a:cs typeface="Times New Roman" pitchFamily="18" charset="0"/>
              </a:rPr>
              <a:t>Collaborators</a:t>
            </a:r>
          </a:p>
          <a:p>
            <a:pPr marL="342883" indent="-342883" algn="ctr" defTabSz="914354">
              <a:spcBef>
                <a:spcPct val="20000"/>
              </a:spcBef>
              <a:defRPr/>
            </a:pPr>
            <a:r>
              <a:rPr lang="en-US" sz="1600" dirty="0" smtClean="0"/>
              <a:t>Yves </a:t>
            </a:r>
            <a:r>
              <a:rPr lang="en-US" sz="1600" dirty="0" err="1" smtClean="0"/>
              <a:t>Brun</a:t>
            </a:r>
            <a:r>
              <a:rPr lang="en-US" sz="1600" dirty="0" smtClean="0"/>
              <a:t>, Peter </a:t>
            </a:r>
            <a:r>
              <a:rPr lang="en-US" sz="1600" dirty="0" err="1" smtClean="0"/>
              <a:t>Cherbas</a:t>
            </a:r>
            <a:r>
              <a:rPr lang="en-US" sz="1600" dirty="0" smtClean="0"/>
              <a:t>, Dennis </a:t>
            </a:r>
            <a:r>
              <a:rPr lang="en-US" sz="1600" dirty="0" err="1" smtClean="0"/>
              <a:t>Fortenberry</a:t>
            </a:r>
            <a:r>
              <a:rPr lang="en-US" sz="1600" dirty="0" smtClean="0"/>
              <a:t>, Roger Innes, David Nelson, Homer </a:t>
            </a:r>
            <a:r>
              <a:rPr lang="en-US" sz="1600" dirty="0" err="1" smtClean="0"/>
              <a:t>Twigg</a:t>
            </a:r>
            <a:r>
              <a:rPr lang="en-US" sz="1600" dirty="0" smtClean="0"/>
              <a:t>, </a:t>
            </a:r>
          </a:p>
          <a:p>
            <a:pPr marL="342883" indent="-342883" algn="ctr" defTabSz="914354">
              <a:spcBef>
                <a:spcPct val="20000"/>
              </a:spcBef>
              <a:defRPr/>
            </a:pPr>
            <a:r>
              <a:rPr lang="en-US" sz="1600" dirty="0" smtClean="0"/>
              <a:t>Craig Stewart, </a:t>
            </a:r>
            <a:r>
              <a:rPr lang="en-US" sz="1600" dirty="0" err="1" smtClean="0"/>
              <a:t>Haixu</a:t>
            </a:r>
            <a:r>
              <a:rPr lang="en-US" sz="1600" dirty="0" smtClean="0"/>
              <a:t> Tang, Mina Rho, David Wild, Bin Cao, </a:t>
            </a:r>
            <a:r>
              <a:rPr lang="en-US" sz="1600" dirty="0" err="1" smtClean="0"/>
              <a:t>Qian</a:t>
            </a:r>
            <a:r>
              <a:rPr lang="en-US" sz="1600" dirty="0" smtClean="0"/>
              <a:t> </a:t>
            </a:r>
            <a:r>
              <a:rPr lang="en-US" sz="1600" smtClean="0"/>
              <a:t>Zhu, Gilbert </a:t>
            </a:r>
            <a:r>
              <a:rPr lang="en-US" sz="1600" dirty="0" smtClean="0"/>
              <a:t>Liu</a:t>
            </a:r>
            <a:r>
              <a:rPr lang="en-US" sz="1600" smtClean="0"/>
              <a:t>, Neil </a:t>
            </a:r>
            <a:r>
              <a:rPr lang="en-US" sz="1600" dirty="0" err="1" smtClean="0"/>
              <a:t>Devadasan</a:t>
            </a:r>
            <a:endParaRPr lang="en-US" sz="1600" dirty="0" smtClean="0"/>
          </a:p>
          <a:p>
            <a:pPr marL="342883" indent="-342883" algn="ctr" defTabSz="914354">
              <a:spcBef>
                <a:spcPct val="20000"/>
              </a:spcBef>
              <a:defRPr/>
            </a:pPr>
            <a:endParaRPr lang="en-US" sz="1200" dirty="0" smtClean="0">
              <a:latin typeface="Times New Roman" pitchFamily="18" charset="0"/>
              <a:cs typeface="Times New Roman" pitchFamily="18" charset="0"/>
            </a:endParaRPr>
          </a:p>
          <a:p>
            <a:pPr marL="342883" indent="-342883" algn="ctr" defTabSz="914354">
              <a:spcBef>
                <a:spcPct val="20000"/>
              </a:spcBef>
              <a:defRPr/>
            </a:pPr>
            <a:r>
              <a:rPr lang="en-US" sz="1200" dirty="0" smtClean="0">
                <a:latin typeface="Times New Roman" pitchFamily="18" charset="0"/>
                <a:cs typeface="Times New Roman" pitchFamily="18" charset="0"/>
              </a:rPr>
              <a:t>Sponsors</a:t>
            </a:r>
          </a:p>
          <a:p>
            <a:pPr marL="342883" indent="-342883" algn="ctr" defTabSz="914354">
              <a:spcBef>
                <a:spcPct val="20000"/>
              </a:spcBef>
              <a:defRPr/>
            </a:pPr>
            <a:r>
              <a:rPr lang="en-US" sz="1600" dirty="0" smtClean="0"/>
              <a:t>Microsoft Research, NIH, NSF, PTI</a:t>
            </a:r>
            <a:endParaRPr lang="en-US" sz="16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81000"/>
            <a:ext cx="5486400" cy="655638"/>
          </a:xfrm>
        </p:spPr>
        <p:txBody>
          <a:bodyPr>
            <a:normAutofit fontScale="90000"/>
          </a:bodyPr>
          <a:lstStyle/>
          <a:p>
            <a:r>
              <a:rPr lang="en-US" dirty="0" smtClean="0"/>
              <a:t>Important Trends</a:t>
            </a:r>
            <a:endParaRPr lang="en-US" dirty="0"/>
          </a:p>
        </p:txBody>
      </p:sp>
      <p:sp>
        <p:nvSpPr>
          <p:cNvPr id="13" name="Freeform 12"/>
          <p:cNvSpPr/>
          <p:nvPr/>
        </p:nvSpPr>
        <p:spPr>
          <a:xfrm>
            <a:off x="2241016" y="3948937"/>
            <a:ext cx="2166645" cy="2166645"/>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2166645" y="2166645"/>
                </a:moveTo>
                <a:cubicBezTo>
                  <a:pt x="1592015" y="2166644"/>
                  <a:pt x="1040920" y="1938373"/>
                  <a:pt x="634596" y="1532047"/>
                </a:cubicBezTo>
                <a:cubicBezTo>
                  <a:pt x="228272" y="1125721"/>
                  <a:pt x="2" y="574626"/>
                  <a:pt x="3" y="-4"/>
                </a:cubicBezTo>
                <a:cubicBezTo>
                  <a:pt x="722217" y="-3"/>
                  <a:pt x="1444431" y="-1"/>
                  <a:pt x="2166645" y="0"/>
                </a:cubicBezTo>
                <a:lnTo>
                  <a:pt x="2166645" y="216664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4464770"/>
              <a:satOff val="26899"/>
              <a:lumOff val="2156"/>
              <a:alphaOff val="0"/>
            </a:schemeClr>
          </a:fillRef>
          <a:effectRef idx="2">
            <a:schemeClr val="accent4">
              <a:hueOff val="-4464770"/>
              <a:satOff val="26899"/>
              <a:lumOff val="2156"/>
              <a:alphaOff val="0"/>
            </a:schemeClr>
          </a:effectRef>
          <a:fontRef idx="minor">
            <a:schemeClr val="lt1"/>
          </a:fontRef>
        </p:style>
        <p:txBody>
          <a:bodyPr spcFirstLastPara="0" vert="horz" wrap="square" lIns="762611" tIns="128016" rIns="128015" bIns="762613" numCol="1" spcCol="1270" anchor="ctr" anchorCtr="0">
            <a:noAutofit/>
          </a:bodyPr>
          <a:lstStyle/>
          <a:p>
            <a:pPr algn="ctr" defTabSz="800100">
              <a:lnSpc>
                <a:spcPct val="90000"/>
              </a:lnSpc>
              <a:spcBef>
                <a:spcPct val="0"/>
              </a:spcBef>
              <a:spcAft>
                <a:spcPct val="35000"/>
              </a:spcAft>
            </a:pPr>
            <a:r>
              <a:rPr lang="en-US" b="1" dirty="0" smtClean="0"/>
              <a:t>Multicore</a:t>
            </a:r>
          </a:p>
        </p:txBody>
      </p:sp>
      <p:grpSp>
        <p:nvGrpSpPr>
          <p:cNvPr id="3" name="Group 15"/>
          <p:cNvGrpSpPr/>
          <p:nvPr/>
        </p:nvGrpSpPr>
        <p:grpSpPr>
          <a:xfrm>
            <a:off x="2241016" y="1682216"/>
            <a:ext cx="4433366" cy="4433366"/>
            <a:chOff x="2241016" y="1682216"/>
            <a:chExt cx="4433366" cy="4433366"/>
          </a:xfrm>
        </p:grpSpPr>
        <p:sp>
          <p:nvSpPr>
            <p:cNvPr id="11" name="Freeform 10"/>
            <p:cNvSpPr/>
            <p:nvPr/>
          </p:nvSpPr>
          <p:spPr>
            <a:xfrm>
              <a:off x="4507737" y="1682216"/>
              <a:ext cx="2166645" cy="2166645"/>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0" y="0"/>
                  </a:moveTo>
                  <a:cubicBezTo>
                    <a:pt x="574630" y="1"/>
                    <a:pt x="1125725" y="228272"/>
                    <a:pt x="1532049" y="634598"/>
                  </a:cubicBezTo>
                  <a:cubicBezTo>
                    <a:pt x="1938373" y="1040924"/>
                    <a:pt x="2166643" y="1592019"/>
                    <a:pt x="2166642" y="2166649"/>
                  </a:cubicBezTo>
                  <a:cubicBezTo>
                    <a:pt x="1444428" y="2166648"/>
                    <a:pt x="722214" y="2166646"/>
                    <a:pt x="0" y="2166645"/>
                  </a:cubicBez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1488257"/>
                <a:satOff val="8966"/>
                <a:lumOff val="719"/>
                <a:alphaOff val="0"/>
              </a:schemeClr>
            </a:fillRef>
            <a:effectRef idx="2">
              <a:schemeClr val="accent4">
                <a:hueOff val="-1488257"/>
                <a:satOff val="8966"/>
                <a:lumOff val="719"/>
                <a:alphaOff val="0"/>
              </a:schemeClr>
            </a:effectRef>
            <a:fontRef idx="minor">
              <a:schemeClr val="lt1"/>
            </a:fontRef>
          </p:style>
          <p:txBody>
            <a:bodyPr spcFirstLastPara="0" vert="horz" wrap="square" lIns="128017" tIns="762613" rIns="762609" bIns="128016" numCol="1" spcCol="1270" anchor="ctr" anchorCtr="0">
              <a:noAutofit/>
            </a:bodyPr>
            <a:lstStyle/>
            <a:p>
              <a:pPr algn="ctr" defTabSz="800100">
                <a:lnSpc>
                  <a:spcPct val="90000"/>
                </a:lnSpc>
                <a:spcBef>
                  <a:spcPct val="0"/>
                </a:spcBef>
                <a:spcAft>
                  <a:spcPct val="35000"/>
                </a:spcAft>
              </a:pPr>
              <a:r>
                <a:rPr lang="en-US" b="1" dirty="0" smtClean="0"/>
                <a:t>Cloud Technologies</a:t>
              </a:r>
            </a:p>
          </p:txBody>
        </p:sp>
        <p:sp>
          <p:nvSpPr>
            <p:cNvPr id="10" name="Freeform 9"/>
            <p:cNvSpPr/>
            <p:nvPr/>
          </p:nvSpPr>
          <p:spPr>
            <a:xfrm>
              <a:off x="2241016" y="1682216"/>
              <a:ext cx="2166645" cy="2166645"/>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0" y="2166645"/>
                  </a:moveTo>
                  <a:cubicBezTo>
                    <a:pt x="1" y="1592015"/>
                    <a:pt x="228272" y="1040920"/>
                    <a:pt x="634598" y="634596"/>
                  </a:cubicBezTo>
                  <a:cubicBezTo>
                    <a:pt x="1040924" y="228272"/>
                    <a:pt x="1592019" y="2"/>
                    <a:pt x="2166649" y="3"/>
                  </a:cubicBezTo>
                  <a:cubicBezTo>
                    <a:pt x="2166648" y="722217"/>
                    <a:pt x="2166646" y="1444431"/>
                    <a:pt x="2166645" y="2166645"/>
                  </a:cubicBezTo>
                  <a:lnTo>
                    <a:pt x="0" y="216664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762613" tIns="762610"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Data Deluge</a:t>
              </a:r>
              <a:endParaRPr lang="en-US" sz="1800" b="1" kern="1200" dirty="0"/>
            </a:p>
          </p:txBody>
        </p:sp>
        <p:sp>
          <p:nvSpPr>
            <p:cNvPr id="12" name="Freeform 11"/>
            <p:cNvSpPr/>
            <p:nvPr/>
          </p:nvSpPr>
          <p:spPr>
            <a:xfrm>
              <a:off x="4507737" y="3948936"/>
              <a:ext cx="2166645" cy="2166646"/>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2166645" y="0"/>
                  </a:moveTo>
                  <a:cubicBezTo>
                    <a:pt x="2166644" y="574630"/>
                    <a:pt x="1938373" y="1125725"/>
                    <a:pt x="1532047" y="1532049"/>
                  </a:cubicBezTo>
                  <a:cubicBezTo>
                    <a:pt x="1125721" y="1938373"/>
                    <a:pt x="574626" y="2166643"/>
                    <a:pt x="-3" y="2166642"/>
                  </a:cubicBezTo>
                  <a:cubicBezTo>
                    <a:pt x="-2" y="1444428"/>
                    <a:pt x="0" y="722214"/>
                    <a:pt x="0" y="0"/>
                  </a:cubicBezTo>
                  <a:lnTo>
                    <a:pt x="2166645"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2976513"/>
                <a:satOff val="17933"/>
                <a:lumOff val="1437"/>
                <a:alphaOff val="0"/>
              </a:schemeClr>
            </a:fillRef>
            <a:effectRef idx="2">
              <a:schemeClr val="accent4">
                <a:hueOff val="-2976513"/>
                <a:satOff val="17933"/>
                <a:lumOff val="1437"/>
                <a:alphaOff val="0"/>
              </a:schemeClr>
            </a:effectRef>
            <a:fontRef idx="minor">
              <a:schemeClr val="lt1"/>
            </a:fontRef>
          </p:style>
          <p:txBody>
            <a:bodyPr spcFirstLastPara="0" vert="horz" wrap="square" lIns="128016" tIns="128017" rIns="762613" bIns="762610" numCol="1" spcCol="1270" anchor="ctr" anchorCtr="0">
              <a:noAutofit/>
            </a:bodyPr>
            <a:lstStyle/>
            <a:p>
              <a:pPr algn="ctr" defTabSz="800100">
                <a:lnSpc>
                  <a:spcPct val="90000"/>
                </a:lnSpc>
                <a:spcBef>
                  <a:spcPct val="0"/>
                </a:spcBef>
                <a:spcAft>
                  <a:spcPct val="35000"/>
                </a:spcAft>
              </a:pPr>
              <a:endParaRPr lang="en-US" b="1" dirty="0" smtClean="0"/>
            </a:p>
            <a:p>
              <a:pPr algn="ctr" defTabSz="800100">
                <a:lnSpc>
                  <a:spcPct val="90000"/>
                </a:lnSpc>
                <a:spcBef>
                  <a:spcPct val="0"/>
                </a:spcBef>
                <a:spcAft>
                  <a:spcPct val="35000"/>
                </a:spcAft>
              </a:pPr>
              <a:r>
                <a:rPr lang="en-US" b="1" dirty="0" smtClean="0"/>
                <a:t>eScience</a:t>
              </a:r>
            </a:p>
            <a:p>
              <a:pPr lvl="0" algn="ctr" defTabSz="800100">
                <a:lnSpc>
                  <a:spcPct val="90000"/>
                </a:lnSpc>
                <a:spcBef>
                  <a:spcPct val="0"/>
                </a:spcBef>
                <a:spcAft>
                  <a:spcPct val="35000"/>
                </a:spcAft>
              </a:pPr>
              <a:endParaRPr lang="en-US" sz="1800" b="1" kern="1200" dirty="0"/>
            </a:p>
          </p:txBody>
        </p:sp>
        <p:sp>
          <p:nvSpPr>
            <p:cNvPr id="14" name="Circular Arrow 13"/>
            <p:cNvSpPr/>
            <p:nvPr/>
          </p:nvSpPr>
          <p:spPr>
            <a:xfrm>
              <a:off x="4083665" y="3448557"/>
              <a:ext cx="748068" cy="650494"/>
            </a:xfrm>
            <a:prstGeom prst="circularArrow">
              <a:avLst/>
            </a:prstGeom>
            <a:scene3d>
              <a:camera prst="orthographicFront"/>
              <a:lightRig rig="flat" dir="t"/>
            </a:scene3d>
            <a:sp3d z="190500" prstMaterial="plastic">
              <a:bevelT w="120900" h="88900"/>
              <a:bevelB w="88900" h="31750" prst="angle"/>
            </a:sp3d>
          </p:spPr>
          <p:style>
            <a:lnRef idx="0">
              <a:schemeClr val="lt1">
                <a:hueOff val="0"/>
                <a:satOff val="0"/>
                <a:lumOff val="0"/>
                <a:alphaOff val="0"/>
              </a:schemeClr>
            </a:lnRef>
            <a:fillRef idx="1">
              <a:schemeClr val="accent4">
                <a:tint val="40000"/>
                <a:hueOff val="0"/>
                <a:satOff val="0"/>
                <a:lumOff val="0"/>
                <a:alphaOff val="0"/>
              </a:schemeClr>
            </a:fillRef>
            <a:effectRef idx="3">
              <a:schemeClr val="accent4">
                <a:tint val="40000"/>
                <a:hueOff val="0"/>
                <a:satOff val="0"/>
                <a:lumOff val="0"/>
                <a:alphaOff val="0"/>
              </a:schemeClr>
            </a:effectRef>
            <a:fontRef idx="minor">
              <a:schemeClr val="dk1">
                <a:hueOff val="0"/>
                <a:satOff val="0"/>
                <a:lumOff val="0"/>
                <a:alphaOff val="0"/>
              </a:schemeClr>
            </a:fontRef>
          </p:style>
        </p:sp>
        <p:sp>
          <p:nvSpPr>
            <p:cNvPr id="15" name="Circular Arrow 14"/>
            <p:cNvSpPr/>
            <p:nvPr/>
          </p:nvSpPr>
          <p:spPr>
            <a:xfrm rot="10800000">
              <a:off x="4083665" y="3698747"/>
              <a:ext cx="748068" cy="650494"/>
            </a:xfrm>
            <a:prstGeom prst="circularArrow">
              <a:avLst/>
            </a:prstGeom>
            <a:scene3d>
              <a:camera prst="orthographicFront"/>
              <a:lightRig rig="flat" dir="t"/>
            </a:scene3d>
            <a:sp3d z="190500" prstMaterial="plastic">
              <a:bevelT w="120900" h="88900"/>
              <a:bevelB w="88900" h="31750" prst="angle"/>
            </a:sp3d>
          </p:spPr>
          <p:style>
            <a:lnRef idx="0">
              <a:schemeClr val="lt1">
                <a:hueOff val="0"/>
                <a:satOff val="0"/>
                <a:lumOff val="0"/>
                <a:alphaOff val="0"/>
              </a:schemeClr>
            </a:lnRef>
            <a:fillRef idx="1">
              <a:schemeClr val="accent4">
                <a:tint val="40000"/>
                <a:hueOff val="0"/>
                <a:satOff val="0"/>
                <a:lumOff val="0"/>
                <a:alphaOff val="0"/>
              </a:schemeClr>
            </a:fillRef>
            <a:effectRef idx="3">
              <a:schemeClr val="accent4">
                <a:tint val="40000"/>
                <a:hueOff val="0"/>
                <a:satOff val="0"/>
                <a:lumOff val="0"/>
                <a:alphaOff val="0"/>
              </a:schemeClr>
            </a:effectRef>
            <a:fontRef idx="minor">
              <a:schemeClr val="dk1">
                <a:hueOff val="0"/>
                <a:satOff val="0"/>
                <a:lumOff val="0"/>
                <a:alphaOff val="0"/>
              </a:schemeClr>
            </a:fontRef>
          </p:style>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
                                        </p:tgtEl>
                                        <p:attrNameLst>
                                          <p:attrName>style.opacity</p:attrName>
                                        </p:attrNameLst>
                                      </p:cBhvr>
                                      <p:to>
                                        <p:strVal val="0.1"/>
                                      </p:to>
                                    </p:set>
                                    <p:animEffect filter="image" prLst="opacity: 0.1">
                                      <p:cBhvr rctx="IE">
                                        <p:cTn id="7" dur="indefinite"/>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3026" name="Rectangle 2"/>
          <p:cNvSpPr>
            <a:spLocks noGrp="1" noChangeArrowheads="1"/>
          </p:cNvSpPr>
          <p:nvPr>
            <p:ph type="title"/>
          </p:nvPr>
        </p:nvSpPr>
        <p:spPr>
          <a:xfrm>
            <a:off x="0" y="152400"/>
            <a:ext cx="9144000" cy="762000"/>
          </a:xfrm>
        </p:spPr>
        <p:txBody>
          <a:bodyPr/>
          <a:lstStyle/>
          <a:p>
            <a:r>
              <a:rPr lang="en-US"/>
              <a:t>Intel’s Projection</a:t>
            </a:r>
          </a:p>
        </p:txBody>
      </p:sp>
      <p:pic>
        <p:nvPicPr>
          <p:cNvPr id="1153027" name="Picture 3"/>
          <p:cNvPicPr>
            <a:picLocks noChangeAspect="1" noChangeArrowheads="1"/>
          </p:cNvPicPr>
          <p:nvPr/>
        </p:nvPicPr>
        <p:blipFill>
          <a:blip r:embed="rId3" cstate="print"/>
          <a:srcRect l="4112" t="20338" r="4587" b="14125"/>
          <a:stretch>
            <a:fillRect/>
          </a:stretch>
        </p:blipFill>
        <p:spPr bwMode="auto">
          <a:xfrm>
            <a:off x="76200" y="990600"/>
            <a:ext cx="8991600" cy="5565775"/>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7" name="Picture 4"/>
          <p:cNvPicPr>
            <a:picLocks noChangeAspect="1" noChangeArrowheads="1"/>
          </p:cNvPicPr>
          <p:nvPr/>
        </p:nvPicPr>
        <p:blipFill>
          <a:blip r:embed="rId3" cstate="print"/>
          <a:srcRect l="10930" t="17251" r="9434"/>
          <a:stretch>
            <a:fillRect/>
          </a:stretch>
        </p:blipFill>
        <p:spPr bwMode="auto">
          <a:xfrm>
            <a:off x="0" y="-22412"/>
            <a:ext cx="9144000" cy="6880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5074" name="Picture 2"/>
          <p:cNvPicPr>
            <a:picLocks noChangeAspect="1" noChangeArrowheads="1"/>
          </p:cNvPicPr>
          <p:nvPr/>
        </p:nvPicPr>
        <p:blipFill>
          <a:blip r:embed="rId3" cstate="print"/>
          <a:srcRect/>
          <a:stretch>
            <a:fillRect/>
          </a:stretch>
        </p:blipFill>
        <p:spPr bwMode="auto">
          <a:xfrm>
            <a:off x="0" y="0"/>
            <a:ext cx="9220200" cy="6842125"/>
          </a:xfrm>
          <a:prstGeom prst="rect">
            <a:avLst/>
          </a:prstGeom>
          <a:noFill/>
          <a:ln w="9525" algn="ctr">
            <a:noFill/>
            <a:miter lim="800000"/>
            <a:headEnd/>
            <a:tailEnd/>
          </a:ln>
          <a:effectLst/>
        </p:spPr>
      </p:pic>
      <p:sp>
        <p:nvSpPr>
          <p:cNvPr id="1155075" name="Rectangle 3"/>
          <p:cNvSpPr>
            <a:spLocks noGrp="1" noChangeArrowheads="1"/>
          </p:cNvSpPr>
          <p:nvPr>
            <p:ph type="title"/>
          </p:nvPr>
        </p:nvSpPr>
        <p:spPr>
          <a:xfrm>
            <a:off x="0" y="6096000"/>
            <a:ext cx="9144000" cy="762000"/>
          </a:xfrm>
          <a:solidFill>
            <a:schemeClr val="bg2"/>
          </a:solidFill>
        </p:spPr>
        <p:txBody>
          <a:bodyPr/>
          <a:lstStyle/>
          <a:p>
            <a:r>
              <a:rPr lang="en-US" dirty="0"/>
              <a:t>Intel’s </a:t>
            </a:r>
            <a:r>
              <a:rPr lang="en-US" dirty="0" smtClean="0"/>
              <a:t>Multicore Application </a:t>
            </a:r>
            <a:r>
              <a:rPr lang="en-US" dirty="0"/>
              <a:t>Stack</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5486400" cy="609600"/>
          </a:xfrm>
        </p:spPr>
        <p:txBody>
          <a:bodyPr>
            <a:normAutofit fontScale="90000"/>
          </a:bodyPr>
          <a:lstStyle/>
          <a:p>
            <a:r>
              <a:rPr lang="en-US" dirty="0" smtClean="0"/>
              <a:t>Data We’re Looking at</a:t>
            </a:r>
            <a:br>
              <a:rPr lang="en-US" dirty="0" smtClean="0"/>
            </a:br>
            <a:endParaRPr lang="en-US" sz="1800" dirty="0"/>
          </a:p>
        </p:txBody>
      </p:sp>
      <p:sp>
        <p:nvSpPr>
          <p:cNvPr id="4" name="Content Placeholder 3"/>
          <p:cNvSpPr txBox="1">
            <a:spLocks noGrp="1"/>
          </p:cNvSpPr>
          <p:nvPr>
            <p:ph idx="1"/>
          </p:nvPr>
        </p:nvSpPr>
        <p:spPr>
          <a:xfrm>
            <a:off x="1752600" y="1447800"/>
            <a:ext cx="6096000" cy="2406813"/>
          </a:xfrm>
          <a:prstGeom prst="rect">
            <a:avLst/>
          </a:prstGeom>
          <a:noFill/>
        </p:spPr>
        <p:txBody>
          <a:bodyPr wrap="square" rtlCol="0">
            <a:spAutoFit/>
          </a:bodyPr>
          <a:lstStyle/>
          <a:p>
            <a:pPr marL="290513" lvl="1" indent="-171450">
              <a:buFont typeface="Arial" pitchFamily="34" charset="0"/>
              <a:buChar char="•"/>
            </a:pPr>
            <a:r>
              <a:rPr lang="en-US" sz="1600" dirty="0" smtClean="0"/>
              <a:t>Public Health Data   (IU Medical School &amp; IUPUI Polis Center)</a:t>
            </a:r>
          </a:p>
          <a:p>
            <a:pPr marL="290513" lvl="1" indent="-171450">
              <a:buNone/>
            </a:pPr>
            <a:r>
              <a:rPr lang="en-US" sz="1600" dirty="0" smtClean="0">
                <a:solidFill>
                  <a:schemeClr val="bg1"/>
                </a:solidFill>
              </a:rPr>
              <a:t>    </a:t>
            </a:r>
            <a:r>
              <a:rPr lang="en-US" sz="1600" dirty="0" smtClean="0">
                <a:solidFill>
                  <a:srgbClr val="C00000"/>
                </a:solidFill>
              </a:rPr>
              <a:t>(65535 Patient/GIS records / 54 dimensions each)</a:t>
            </a:r>
          </a:p>
          <a:p>
            <a:pPr marL="290513" lvl="1" indent="-171450">
              <a:buFont typeface="Arial" pitchFamily="34" charset="0"/>
              <a:buChar char="•"/>
            </a:pPr>
            <a:r>
              <a:rPr lang="en-US" sz="1600" dirty="0" smtClean="0"/>
              <a:t>Biology DNA sequence alignments  (IU Medical School &amp; CGB)</a:t>
            </a:r>
          </a:p>
          <a:p>
            <a:pPr marL="290513" lvl="1" indent="-171450">
              <a:buNone/>
            </a:pPr>
            <a:r>
              <a:rPr lang="en-US" sz="1600" dirty="0" smtClean="0">
                <a:solidFill>
                  <a:srgbClr val="C00000"/>
                </a:solidFill>
              </a:rPr>
              <a:t>    (several million Sequences / at least 300 to 400 base pair each)</a:t>
            </a:r>
          </a:p>
          <a:p>
            <a:pPr marL="290513" lvl="1" indent="-171450">
              <a:buFont typeface="Arial" pitchFamily="34" charset="0"/>
              <a:buChar char="•"/>
            </a:pPr>
            <a:r>
              <a:rPr lang="en-US" sz="1600" dirty="0" smtClean="0"/>
              <a:t>NIH </a:t>
            </a:r>
            <a:r>
              <a:rPr lang="en-US" sz="1600" dirty="0" err="1" smtClean="0"/>
              <a:t>PubChem</a:t>
            </a:r>
            <a:r>
              <a:rPr lang="en-US" sz="1600" dirty="0" smtClean="0"/>
              <a:t>  (David Wild)</a:t>
            </a:r>
          </a:p>
          <a:p>
            <a:pPr marL="290513" lvl="1" indent="-171450">
              <a:buNone/>
            </a:pPr>
            <a:r>
              <a:rPr lang="en-US" sz="1600" dirty="0" smtClean="0">
                <a:solidFill>
                  <a:srgbClr val="C00000"/>
                </a:solidFill>
              </a:rPr>
              <a:t>    (60 million chemical compounds/166 fingerprints each)</a:t>
            </a:r>
          </a:p>
          <a:p>
            <a:pPr marL="290513" lvl="1" indent="-171450">
              <a:buFont typeface="Arial" pitchFamily="34" charset="0"/>
              <a:buChar char="•"/>
            </a:pPr>
            <a:r>
              <a:rPr lang="en-US" sz="1600" dirty="0" smtClean="0"/>
              <a:t>Particle physics LHC (Caltech)</a:t>
            </a:r>
          </a:p>
          <a:p>
            <a:pPr marL="290513" lvl="1" indent="-171450">
              <a:buNone/>
            </a:pPr>
            <a:r>
              <a:rPr lang="en-US" sz="1600" dirty="0" smtClean="0">
                <a:solidFill>
                  <a:schemeClr val="tx2"/>
                </a:solidFill>
              </a:rPr>
              <a:t>    </a:t>
            </a:r>
            <a:r>
              <a:rPr lang="en-US" sz="1600" dirty="0" smtClean="0">
                <a:solidFill>
                  <a:srgbClr val="C00000"/>
                </a:solidFill>
              </a:rPr>
              <a:t>(1 Terabyte data placed in IU Data Capacitor)</a:t>
            </a:r>
            <a:endParaRPr lang="en-US" sz="1600" dirty="0"/>
          </a:p>
        </p:txBody>
      </p:sp>
      <p:sp>
        <p:nvSpPr>
          <p:cNvPr id="5" name="TextBox 4"/>
          <p:cNvSpPr txBox="1"/>
          <p:nvPr/>
        </p:nvSpPr>
        <p:spPr>
          <a:xfrm>
            <a:off x="990600" y="3962400"/>
            <a:ext cx="7924800" cy="369332"/>
          </a:xfrm>
          <a:prstGeom prst="rect">
            <a:avLst/>
          </a:prstGeom>
          <a:noFill/>
        </p:spPr>
        <p:txBody>
          <a:bodyPr wrap="square" rtlCol="0">
            <a:spAutoFit/>
          </a:bodyPr>
          <a:lstStyle/>
          <a:p>
            <a:r>
              <a:rPr lang="en-US" dirty="0" smtClean="0"/>
              <a:t>High volume and high dimension require new efficient computing approaches!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1730" name="Rectangle 2"/>
          <p:cNvSpPr>
            <a:spLocks noGrp="1" noChangeArrowheads="1"/>
          </p:cNvSpPr>
          <p:nvPr>
            <p:ph type="ctrTitle"/>
          </p:nvPr>
        </p:nvSpPr>
        <p:spPr>
          <a:xfrm>
            <a:off x="1524000" y="152400"/>
            <a:ext cx="5715000" cy="838200"/>
          </a:xfrm>
        </p:spPr>
        <p:txBody>
          <a:bodyPr>
            <a:normAutofit/>
          </a:bodyPr>
          <a:lstStyle/>
          <a:p>
            <a:r>
              <a:rPr lang="en-US" sz="4000" dirty="0" smtClean="0">
                <a:latin typeface="Arial" pitchFamily="34" charset="0"/>
              </a:rPr>
              <a:t>Runtime System Used</a:t>
            </a:r>
          </a:p>
        </p:txBody>
      </p:sp>
      <p:sp>
        <p:nvSpPr>
          <p:cNvPr id="841731" name="Rectangle 3"/>
          <p:cNvSpPr>
            <a:spLocks noGrp="1" noChangeArrowheads="1"/>
          </p:cNvSpPr>
          <p:nvPr>
            <p:ph type="subTitle" idx="1"/>
          </p:nvPr>
        </p:nvSpPr>
        <p:spPr>
          <a:xfrm>
            <a:off x="0" y="1295400"/>
            <a:ext cx="8839200" cy="5410200"/>
          </a:xfrm>
        </p:spPr>
        <p:txBody>
          <a:bodyPr>
            <a:normAutofit fontScale="92500" lnSpcReduction="10000"/>
          </a:bodyPr>
          <a:lstStyle/>
          <a:p>
            <a:pPr marL="344488" indent="-166688" algn="l">
              <a:lnSpc>
                <a:spcPct val="80000"/>
              </a:lnSpc>
              <a:buFont typeface="Wingdings" pitchFamily="2" charset="2"/>
              <a:buChar char="§"/>
            </a:pPr>
            <a:r>
              <a:rPr lang="en-US" sz="2000" dirty="0" smtClean="0">
                <a:solidFill>
                  <a:schemeClr val="tx1"/>
                </a:solidFill>
                <a:latin typeface="Times New Roman" pitchFamily="18" charset="0"/>
              </a:rPr>
              <a:t>We implement micro-parallelism using Microsoft CCR</a:t>
            </a:r>
            <a:r>
              <a:rPr lang="en-US" sz="2000" dirty="0" smtClean="0">
                <a:latin typeface="Times New Roman" pitchFamily="18" charset="0"/>
              </a:rPr>
              <a:t/>
            </a:r>
            <a:br>
              <a:rPr lang="en-US" sz="2000" dirty="0" smtClean="0">
                <a:latin typeface="Times New Roman" pitchFamily="18" charset="0"/>
              </a:rPr>
            </a:br>
            <a:r>
              <a:rPr lang="en-US" sz="2000" dirty="0" smtClean="0">
                <a:latin typeface="Times New Roman" pitchFamily="18" charset="0"/>
              </a:rPr>
              <a:t>(</a:t>
            </a:r>
            <a:r>
              <a:rPr lang="en-US" altLang="ja-JP" sz="2000" dirty="0" smtClean="0">
                <a:solidFill>
                  <a:srgbClr val="0000FF"/>
                </a:solidFill>
                <a:latin typeface="Times New Roman" pitchFamily="18" charset="0"/>
                <a:ea typeface="ＭＳ Ｐゴシック" pitchFamily="34" charset="-128"/>
              </a:rPr>
              <a:t>Concurrency and Coordination Runtime</a:t>
            </a:r>
            <a:r>
              <a:rPr lang="en-US" altLang="ja-JP" sz="2000" dirty="0" smtClean="0">
                <a:latin typeface="Times New Roman" pitchFamily="18" charset="0"/>
                <a:ea typeface="ＭＳ Ｐゴシック" pitchFamily="34" charset="-128"/>
              </a:rPr>
              <a:t>)</a:t>
            </a:r>
            <a:r>
              <a:rPr lang="en-US" sz="2000" dirty="0" smtClean="0">
                <a:latin typeface="Times New Roman" pitchFamily="18" charset="0"/>
              </a:rPr>
              <a:t> </a:t>
            </a:r>
            <a:r>
              <a:rPr lang="en-US" sz="2000" dirty="0" smtClean="0">
                <a:solidFill>
                  <a:schemeClr val="tx1"/>
                </a:solidFill>
                <a:latin typeface="Times New Roman" pitchFamily="18" charset="0"/>
              </a:rPr>
              <a:t>as it supports both MPI rendezvous and dynamic (spawned) threading style of parallelism </a:t>
            </a:r>
            <a:r>
              <a:rPr lang="en-US" sz="2000" dirty="0" smtClean="0">
                <a:latin typeface="Times New Roman" pitchFamily="18" charset="0"/>
                <a:hlinkClick r:id="rId3"/>
              </a:rPr>
              <a:t>http://msdn.microsoft.com/robotics/</a:t>
            </a:r>
            <a:r>
              <a:rPr lang="en-US" sz="2000" dirty="0" smtClean="0">
                <a:latin typeface="Times New Roman" pitchFamily="18" charset="0"/>
              </a:rPr>
              <a:t> </a:t>
            </a:r>
          </a:p>
          <a:p>
            <a:pPr marL="344488" indent="-166688" algn="l">
              <a:lnSpc>
                <a:spcPct val="80000"/>
              </a:lnSpc>
              <a:buFont typeface="Wingdings" pitchFamily="2" charset="2"/>
              <a:buChar char="§"/>
            </a:pPr>
            <a:endParaRPr lang="en-US" sz="2000" dirty="0" smtClean="0">
              <a:latin typeface="Times New Roman" pitchFamily="18" charset="0"/>
            </a:endParaRPr>
          </a:p>
          <a:p>
            <a:pPr marL="344488" indent="-166688" algn="l">
              <a:lnSpc>
                <a:spcPct val="80000"/>
              </a:lnSpc>
              <a:buFont typeface="Wingdings" pitchFamily="2" charset="2"/>
              <a:buChar char="§"/>
            </a:pPr>
            <a:r>
              <a:rPr lang="en-US" sz="2000" dirty="0" smtClean="0">
                <a:solidFill>
                  <a:schemeClr val="tx1"/>
                </a:solidFill>
                <a:latin typeface="Times New Roman" pitchFamily="18" charset="0"/>
              </a:rPr>
              <a:t>CCR Supports exchange of messages between threads using named ports and has primitives like:</a:t>
            </a:r>
          </a:p>
          <a:p>
            <a:pPr marL="344488" indent="-166688" algn="l">
              <a:lnSpc>
                <a:spcPct val="80000"/>
              </a:lnSpc>
              <a:buFont typeface="Wingdings" pitchFamily="2" charset="2"/>
              <a:buChar char="§"/>
            </a:pPr>
            <a:endParaRPr lang="en-US" sz="2000" dirty="0" smtClean="0">
              <a:solidFill>
                <a:srgbClr val="FFFF00"/>
              </a:solidFill>
              <a:latin typeface="Times New Roman" pitchFamily="18" charset="0"/>
            </a:endParaRPr>
          </a:p>
          <a:p>
            <a:pPr marL="801688" lvl="1" indent="-166688" algn="l">
              <a:lnSpc>
                <a:spcPct val="80000"/>
              </a:lnSpc>
              <a:buFont typeface="Wingdings" pitchFamily="2" charset="2"/>
              <a:buChar char="§"/>
            </a:pPr>
            <a:r>
              <a:rPr lang="en-US" sz="1800" dirty="0" err="1" smtClean="0">
                <a:solidFill>
                  <a:srgbClr val="0000FF"/>
                </a:solidFill>
                <a:latin typeface="Times New Roman" pitchFamily="18" charset="0"/>
              </a:rPr>
              <a:t>FromHandler</a:t>
            </a:r>
            <a:r>
              <a:rPr lang="en-US" sz="1800" dirty="0" smtClean="0">
                <a:solidFill>
                  <a:srgbClr val="0000FF"/>
                </a:solidFill>
                <a:latin typeface="Times New Roman" pitchFamily="18" charset="0"/>
              </a:rPr>
              <a:t>:</a:t>
            </a:r>
            <a:r>
              <a:rPr lang="en-US" sz="1800" dirty="0" smtClean="0">
                <a:latin typeface="Times New Roman" pitchFamily="18" charset="0"/>
              </a:rPr>
              <a:t> </a:t>
            </a:r>
            <a:r>
              <a:rPr lang="en-US" sz="1800" dirty="0" smtClean="0">
                <a:solidFill>
                  <a:schemeClr val="tx1"/>
                </a:solidFill>
                <a:latin typeface="Times New Roman" pitchFamily="18" charset="0"/>
              </a:rPr>
              <a:t>Spawn threads without reading ports</a:t>
            </a:r>
          </a:p>
          <a:p>
            <a:pPr marL="344488" indent="-166688" algn="l">
              <a:lnSpc>
                <a:spcPct val="80000"/>
              </a:lnSpc>
            </a:pPr>
            <a:endParaRPr lang="en-US" sz="2000" dirty="0" smtClean="0">
              <a:latin typeface="Times New Roman" pitchFamily="18" charset="0"/>
            </a:endParaRPr>
          </a:p>
          <a:p>
            <a:pPr marL="801688" lvl="1" indent="-166688" algn="l">
              <a:lnSpc>
                <a:spcPct val="80000"/>
              </a:lnSpc>
              <a:buFont typeface="Wingdings" pitchFamily="2" charset="2"/>
              <a:buChar char="§"/>
            </a:pPr>
            <a:r>
              <a:rPr lang="en-US" sz="1800" dirty="0" smtClean="0">
                <a:solidFill>
                  <a:srgbClr val="0000FF"/>
                </a:solidFill>
                <a:latin typeface="Times New Roman" pitchFamily="18" charset="0"/>
              </a:rPr>
              <a:t>Receive:</a:t>
            </a:r>
            <a:r>
              <a:rPr lang="en-US" sz="1800" dirty="0" smtClean="0">
                <a:latin typeface="Times New Roman" pitchFamily="18" charset="0"/>
              </a:rPr>
              <a:t> </a:t>
            </a:r>
            <a:r>
              <a:rPr lang="en-US" sz="1800" dirty="0" smtClean="0">
                <a:solidFill>
                  <a:schemeClr val="tx1"/>
                </a:solidFill>
                <a:latin typeface="Times New Roman" pitchFamily="18" charset="0"/>
              </a:rPr>
              <a:t>Each handler reads one item from a single port</a:t>
            </a:r>
          </a:p>
          <a:p>
            <a:pPr marL="344488" indent="-166688" algn="l">
              <a:lnSpc>
                <a:spcPct val="80000"/>
              </a:lnSpc>
            </a:pPr>
            <a:endParaRPr lang="en-US" sz="2000" dirty="0" smtClean="0">
              <a:latin typeface="Times New Roman" pitchFamily="18" charset="0"/>
            </a:endParaRPr>
          </a:p>
          <a:p>
            <a:pPr marL="801688" lvl="1" indent="-166688" algn="l">
              <a:lnSpc>
                <a:spcPct val="80000"/>
              </a:lnSpc>
              <a:buFont typeface="Wingdings" pitchFamily="2" charset="2"/>
              <a:buChar char="§"/>
            </a:pPr>
            <a:r>
              <a:rPr lang="en-US" sz="1800" dirty="0" err="1" smtClean="0">
                <a:solidFill>
                  <a:srgbClr val="0000FF"/>
                </a:solidFill>
                <a:latin typeface="Times New Roman" pitchFamily="18" charset="0"/>
              </a:rPr>
              <a:t>MultipleItemReceive</a:t>
            </a:r>
            <a:r>
              <a:rPr lang="en-US" sz="1800" dirty="0" smtClean="0">
                <a:solidFill>
                  <a:srgbClr val="0000FF"/>
                </a:solidFill>
                <a:latin typeface="Times New Roman" pitchFamily="18" charset="0"/>
              </a:rPr>
              <a:t>: </a:t>
            </a:r>
            <a:r>
              <a:rPr lang="en-US" sz="1800" dirty="0" smtClean="0">
                <a:solidFill>
                  <a:schemeClr val="tx1"/>
                </a:solidFill>
                <a:latin typeface="Times New Roman" pitchFamily="18" charset="0"/>
              </a:rPr>
              <a:t>Each handler reads a prescribed number of items of a given type from a given port. Note items in a port can be general structures but all must have same type.</a:t>
            </a:r>
          </a:p>
          <a:p>
            <a:pPr marL="344488" indent="-166688" algn="l">
              <a:lnSpc>
                <a:spcPct val="80000"/>
              </a:lnSpc>
            </a:pPr>
            <a:endParaRPr lang="en-US" sz="2000" dirty="0" smtClean="0">
              <a:latin typeface="Times New Roman" pitchFamily="18" charset="0"/>
            </a:endParaRPr>
          </a:p>
          <a:p>
            <a:pPr marL="801688" lvl="1" indent="-166688" algn="l">
              <a:lnSpc>
                <a:spcPct val="80000"/>
              </a:lnSpc>
              <a:buFont typeface="Wingdings" pitchFamily="2" charset="2"/>
              <a:buChar char="§"/>
            </a:pPr>
            <a:r>
              <a:rPr lang="en-US" sz="1800" dirty="0" err="1" smtClean="0">
                <a:solidFill>
                  <a:srgbClr val="0000FF"/>
                </a:solidFill>
                <a:latin typeface="Times New Roman" pitchFamily="18" charset="0"/>
              </a:rPr>
              <a:t>MultiplePortReceive</a:t>
            </a:r>
            <a:r>
              <a:rPr lang="en-US" sz="1800" dirty="0" smtClean="0">
                <a:solidFill>
                  <a:srgbClr val="0000FF"/>
                </a:solidFill>
                <a:latin typeface="Times New Roman" pitchFamily="18" charset="0"/>
              </a:rPr>
              <a:t>: </a:t>
            </a:r>
            <a:r>
              <a:rPr lang="en-US" sz="1800" dirty="0" smtClean="0">
                <a:solidFill>
                  <a:schemeClr val="tx1"/>
                </a:solidFill>
                <a:latin typeface="Times New Roman" pitchFamily="18" charset="0"/>
              </a:rPr>
              <a:t>Each handler reads a one item of a given type from multiple ports.</a:t>
            </a:r>
          </a:p>
          <a:p>
            <a:pPr marL="344488" indent="-166688" algn="l">
              <a:lnSpc>
                <a:spcPct val="80000"/>
              </a:lnSpc>
            </a:pPr>
            <a:endParaRPr lang="en-US" sz="2000" dirty="0" smtClean="0">
              <a:latin typeface="Times New Roman" pitchFamily="18" charset="0"/>
            </a:endParaRPr>
          </a:p>
          <a:p>
            <a:pPr marL="344488" indent="-166688" algn="l">
              <a:lnSpc>
                <a:spcPct val="80000"/>
              </a:lnSpc>
              <a:buFont typeface="Wingdings" pitchFamily="2" charset="2"/>
              <a:buChar char="§"/>
            </a:pPr>
            <a:r>
              <a:rPr lang="en-US" sz="2000" dirty="0" smtClean="0">
                <a:solidFill>
                  <a:schemeClr val="tx1"/>
                </a:solidFill>
                <a:latin typeface="Times New Roman" pitchFamily="18" charset="0"/>
              </a:rPr>
              <a:t>CCR has fewer primitives than MPI but can implement MPI collectives efficiently</a:t>
            </a:r>
          </a:p>
          <a:p>
            <a:pPr marL="344488" indent="-166688" algn="l">
              <a:lnSpc>
                <a:spcPct val="80000"/>
              </a:lnSpc>
              <a:buFont typeface="Wingdings" pitchFamily="2" charset="2"/>
              <a:buChar char="§"/>
            </a:pPr>
            <a:endParaRPr lang="en-US" sz="2000" dirty="0" smtClean="0">
              <a:latin typeface="Times New Roman" pitchFamily="18" charset="0"/>
            </a:endParaRPr>
          </a:p>
          <a:p>
            <a:pPr marL="344488" indent="-166688" algn="l">
              <a:lnSpc>
                <a:spcPct val="80000"/>
              </a:lnSpc>
              <a:buFont typeface="Wingdings" pitchFamily="2" charset="2"/>
              <a:buChar char="§"/>
            </a:pPr>
            <a:r>
              <a:rPr lang="en-US" sz="2000" dirty="0" smtClean="0">
                <a:solidFill>
                  <a:schemeClr val="tx1"/>
                </a:solidFill>
                <a:latin typeface="Times New Roman" pitchFamily="18" charset="0"/>
              </a:rPr>
              <a:t>Use DSS </a:t>
            </a:r>
            <a:r>
              <a:rPr lang="en-US" altLang="ja-JP" sz="2000" dirty="0" smtClean="0">
                <a:solidFill>
                  <a:schemeClr val="tx1"/>
                </a:solidFill>
                <a:latin typeface="Times New Roman" pitchFamily="18" charset="0"/>
                <a:ea typeface="ＭＳ Ｐゴシック" pitchFamily="34" charset="-128"/>
              </a:rPr>
              <a:t>(</a:t>
            </a:r>
            <a:r>
              <a:rPr lang="en-US" altLang="ja-JP" sz="2000" dirty="0" smtClean="0">
                <a:solidFill>
                  <a:srgbClr val="0000FF"/>
                </a:solidFill>
                <a:latin typeface="Times New Roman" pitchFamily="18" charset="0"/>
                <a:ea typeface="ＭＳ Ｐゴシック" pitchFamily="34" charset="-128"/>
              </a:rPr>
              <a:t>Decentralized System Services</a:t>
            </a:r>
            <a:r>
              <a:rPr lang="en-US" altLang="ja-JP" sz="2000" dirty="0" smtClean="0">
                <a:solidFill>
                  <a:schemeClr val="tx1"/>
                </a:solidFill>
                <a:latin typeface="Times New Roman" pitchFamily="18" charset="0"/>
                <a:ea typeface="ＭＳ Ｐゴシック" pitchFamily="34" charset="-128"/>
              </a:rPr>
              <a:t>) </a:t>
            </a:r>
            <a:r>
              <a:rPr lang="en-US" sz="2000" dirty="0" smtClean="0">
                <a:solidFill>
                  <a:schemeClr val="tx1"/>
                </a:solidFill>
                <a:latin typeface="Times New Roman" pitchFamily="18" charset="0"/>
              </a:rPr>
              <a:t>built in terms of CCR for </a:t>
            </a:r>
            <a:r>
              <a:rPr lang="en-US" sz="2000" dirty="0" smtClean="0">
                <a:solidFill>
                  <a:srgbClr val="0000FF"/>
                </a:solidFill>
                <a:latin typeface="Times New Roman" pitchFamily="18" charset="0"/>
              </a:rPr>
              <a:t>service</a:t>
            </a:r>
            <a:r>
              <a:rPr lang="en-US" sz="2000" dirty="0" smtClean="0">
                <a:latin typeface="Times New Roman" pitchFamily="18" charset="0"/>
              </a:rPr>
              <a:t> </a:t>
            </a:r>
            <a:r>
              <a:rPr lang="en-US" sz="2000" dirty="0" smtClean="0">
                <a:solidFill>
                  <a:schemeClr val="tx1"/>
                </a:solidFill>
                <a:latin typeface="Times New Roman" pitchFamily="18" charset="0"/>
              </a:rPr>
              <a:t>model</a:t>
            </a:r>
          </a:p>
          <a:p>
            <a:pPr marL="344488" indent="-166688" algn="l">
              <a:lnSpc>
                <a:spcPct val="80000"/>
              </a:lnSpc>
              <a:buFont typeface="Wingdings" pitchFamily="2" charset="2"/>
              <a:buChar char="§"/>
            </a:pPr>
            <a:endParaRPr lang="en-US" sz="2000" dirty="0" smtClean="0">
              <a:latin typeface="Times New Roman" pitchFamily="18" charset="0"/>
            </a:endParaRPr>
          </a:p>
          <a:p>
            <a:pPr marL="344488" indent="-166688" algn="l">
              <a:lnSpc>
                <a:spcPct val="80000"/>
              </a:lnSpc>
              <a:buFont typeface="Wingdings" pitchFamily="2" charset="2"/>
              <a:buChar char="§"/>
            </a:pPr>
            <a:r>
              <a:rPr lang="en-US" sz="2000" dirty="0" smtClean="0">
                <a:solidFill>
                  <a:schemeClr val="tx1"/>
                </a:solidFill>
                <a:latin typeface="Times New Roman" pitchFamily="18" charset="0"/>
              </a:rPr>
              <a:t>DSS has ~35 </a:t>
            </a:r>
            <a:r>
              <a:rPr lang="en-US" sz="2000" dirty="0" smtClean="0">
                <a:solidFill>
                  <a:schemeClr val="tx1"/>
                </a:solidFill>
                <a:latin typeface="Times New Roman" pitchFamily="18" charset="0"/>
                <a:cs typeface="Arial" pitchFamily="34" charset="0"/>
              </a:rPr>
              <a:t>µs</a:t>
            </a:r>
            <a:r>
              <a:rPr lang="en-US" sz="2000" dirty="0" smtClean="0">
                <a:solidFill>
                  <a:schemeClr val="tx1"/>
                </a:solidFill>
                <a:latin typeface="Times New Roman" pitchFamily="18" charset="0"/>
              </a:rPr>
              <a:t> and CCR a few </a:t>
            </a:r>
            <a:r>
              <a:rPr lang="en-US" sz="2200" i="1" dirty="0" smtClean="0">
                <a:solidFill>
                  <a:schemeClr val="tx1"/>
                </a:solidFill>
                <a:latin typeface="Times New Roman" pitchFamily="18" charset="0"/>
                <a:cs typeface="Arial" pitchFamily="34" charset="0"/>
              </a:rPr>
              <a:t>µ</a:t>
            </a:r>
            <a:r>
              <a:rPr lang="en-US" sz="2000" dirty="0" smtClean="0">
                <a:solidFill>
                  <a:schemeClr val="tx1"/>
                </a:solidFill>
                <a:latin typeface="Times New Roman" pitchFamily="18" charset="0"/>
                <a:cs typeface="Arial" pitchFamily="34" charset="0"/>
              </a:rPr>
              <a:t>s overhead (latency, details later)</a:t>
            </a:r>
            <a:endParaRPr lang="en-US" sz="2400" dirty="0" smtClean="0">
              <a:solidFill>
                <a:schemeClr val="tx1"/>
              </a:solidFill>
              <a:latin typeface="Times New Roman"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64"/>
          <p:cNvGraphicFramePr>
            <a:graphicFrameLocks noGrp="1"/>
          </p:cNvGraphicFramePr>
          <p:nvPr/>
        </p:nvGraphicFramePr>
        <p:xfrm>
          <a:off x="685800" y="1219200"/>
          <a:ext cx="7848600" cy="4927733"/>
        </p:xfrm>
        <a:graphic>
          <a:graphicData uri="http://schemas.openxmlformats.org/drawingml/2006/table">
            <a:tbl>
              <a:tblPr/>
              <a:tblGrid>
                <a:gridCol w="1461549"/>
                <a:gridCol w="1171493"/>
                <a:gridCol w="1323560"/>
                <a:gridCol w="958878"/>
                <a:gridCol w="1134883"/>
                <a:gridCol w="1798237"/>
              </a:tblGrid>
              <a:tr h="314477">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ea typeface="MS Mincho"/>
                          <a:cs typeface="Times New Roman" pitchFamily="18" charset="0"/>
                        </a:rPr>
                        <a:t>Machine</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ea typeface="MS Mincho"/>
                          <a:cs typeface="Times New Roman" pitchFamily="18" charset="0"/>
                        </a:rPr>
                        <a:t>OS</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ea typeface="MS Mincho"/>
                          <a:cs typeface="Times New Roman" pitchFamily="18" charset="0"/>
                        </a:rPr>
                        <a:t>Runtime</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ea typeface="MS Mincho"/>
                          <a:cs typeface="Times New Roman" pitchFamily="18" charset="0"/>
                        </a:rPr>
                        <a:t>Grains</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ea typeface="MS Mincho"/>
                          <a:cs typeface="Times New Roman" pitchFamily="18" charset="0"/>
                        </a:rPr>
                        <a:t>Parallelism</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ea typeface="MS Mincho"/>
                          <a:cs typeface="Times New Roman" pitchFamily="18" charset="0"/>
                        </a:rPr>
                        <a:t>MPI Latency </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5894">
                <a:tc rowSpan="4">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ea typeface="MS Mincho"/>
                          <a:cs typeface="Times New Roman" pitchFamily="18" charset="0"/>
                        </a:rPr>
                        <a:t>Intel8</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ea typeface="MS Mincho"/>
                          <a:cs typeface="Times New Roman" pitchFamily="18" charset="0"/>
                        </a:rPr>
                        <a:t>(8 core, Intel Xeon CPU, E5345, 2.33 </a:t>
                      </a:r>
                      <a:r>
                        <a:rPr kumimoji="0" lang="en-US" sz="800" b="0" i="0" u="none" strike="noStrike" cap="none" normalizeH="0" baseline="0" dirty="0" err="1" smtClean="0">
                          <a:ln>
                            <a:noFill/>
                          </a:ln>
                          <a:solidFill>
                            <a:schemeClr val="tx1"/>
                          </a:solidFill>
                          <a:effectLst/>
                          <a:latin typeface="Arial" charset="0"/>
                          <a:ea typeface="MS Mincho"/>
                          <a:cs typeface="Times New Roman" pitchFamily="18" charset="0"/>
                        </a:rPr>
                        <a:t>Ghz</a:t>
                      </a:r>
                      <a:r>
                        <a:rPr kumimoji="0" lang="en-US" sz="800" b="0" i="0" u="none" strike="noStrike" cap="none" normalizeH="0" baseline="0" dirty="0" smtClean="0">
                          <a:ln>
                            <a:noFill/>
                          </a:ln>
                          <a:solidFill>
                            <a:schemeClr val="tx1"/>
                          </a:solidFill>
                          <a:effectLst/>
                          <a:latin typeface="Arial" charset="0"/>
                          <a:ea typeface="MS Mincho"/>
                          <a:cs typeface="Times New Roman" pitchFamily="18" charset="0"/>
                        </a:rPr>
                        <a:t>, 8MB cache, 8GB memory)</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ea typeface="MS Mincho"/>
                          <a:cs typeface="Times New Roman" pitchFamily="18" charset="0"/>
                        </a:rPr>
                        <a:t>(in 2 chips)</a:t>
                      </a:r>
                    </a:p>
                  </a:txBody>
                  <a:tcPr marL="72378" marR="72378" marT="48253" marB="4825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1"/>
                          </a:solidFill>
                          <a:effectLst/>
                          <a:latin typeface="Arial" charset="0"/>
                          <a:ea typeface="MS Mincho"/>
                          <a:cs typeface="Times New Roman" pitchFamily="18" charset="0"/>
                        </a:rPr>
                        <a:t>Redhat</a:t>
                      </a:r>
                      <a:endParaRPr kumimoji="0" lang="en-US" sz="1000" b="0" i="0" u="none" strike="noStrike" cap="none" normalizeH="0" baseline="0" dirty="0" smtClean="0">
                        <a:ln>
                          <a:noFill/>
                        </a:ln>
                        <a:solidFill>
                          <a:schemeClr val="tx1"/>
                        </a:solidFill>
                        <a:effectLst/>
                        <a:latin typeface="Arial" charset="0"/>
                        <a:ea typeface="MS Mincho"/>
                        <a:cs typeface="Times New Roman" pitchFamily="18" charset="0"/>
                      </a:endParaRP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MPJE(Java)</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Process</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8</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181</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5894">
                <a:tc vMerge="1">
                  <a:txBody>
                    <a:bodyPr/>
                    <a:lstStyle/>
                    <a:p>
                      <a:endParaRPr lang="en-US"/>
                    </a:p>
                  </a:txBody>
                  <a:tcPr/>
                </a:tc>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MPICH2 (C)</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Process</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8</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40.0</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5894">
                <a:tc vMerge="1">
                  <a:txBody>
                    <a:bodyPr/>
                    <a:lstStyle/>
                    <a:p>
                      <a:endParaRPr lang="en-US"/>
                    </a:p>
                  </a:txBody>
                  <a:tcPr/>
                </a:tc>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MPICH2:Fast</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Process</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8</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39.3</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5894">
                <a:tc vMerge="1">
                  <a:txBody>
                    <a:bodyPr/>
                    <a:lstStyle/>
                    <a:p>
                      <a:endParaRPr lang="en-US"/>
                    </a:p>
                  </a:txBody>
                  <a:tcPr/>
                </a:tc>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Nemesis</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Process</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8</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4.21</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5894">
                <a:tc rowSpan="3">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ea typeface="MS Mincho"/>
                          <a:cs typeface="Times New Roman" pitchFamily="18" charset="0"/>
                        </a:rPr>
                        <a:t>Intel8</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ea typeface="MS Mincho"/>
                          <a:cs typeface="Times New Roman" pitchFamily="18" charset="0"/>
                        </a:rPr>
                        <a:t>(8 core, Intel Xeon CPU, E5345, 2.33 </a:t>
                      </a:r>
                      <a:r>
                        <a:rPr kumimoji="0" lang="en-US" sz="800" b="0" i="0" u="none" strike="noStrike" cap="none" normalizeH="0" baseline="0" dirty="0" err="1" smtClean="0">
                          <a:ln>
                            <a:noFill/>
                          </a:ln>
                          <a:solidFill>
                            <a:schemeClr val="tx1"/>
                          </a:solidFill>
                          <a:effectLst/>
                          <a:latin typeface="Arial" charset="0"/>
                          <a:ea typeface="MS Mincho"/>
                          <a:cs typeface="Times New Roman" pitchFamily="18" charset="0"/>
                        </a:rPr>
                        <a:t>Ghz</a:t>
                      </a:r>
                      <a:r>
                        <a:rPr kumimoji="0" lang="en-US" sz="800" b="0" i="0" u="none" strike="noStrike" cap="none" normalizeH="0" baseline="0" dirty="0" smtClean="0">
                          <a:ln>
                            <a:noFill/>
                          </a:ln>
                          <a:solidFill>
                            <a:schemeClr val="tx1"/>
                          </a:solidFill>
                          <a:effectLst/>
                          <a:latin typeface="Arial" charset="0"/>
                          <a:ea typeface="MS Mincho"/>
                          <a:cs typeface="Times New Roman" pitchFamily="18" charset="0"/>
                        </a:rPr>
                        <a:t>, 8MB cache, 8GB memory)</a:t>
                      </a:r>
                    </a:p>
                  </a:txBody>
                  <a:tcPr marL="72378" marR="72378" marT="48253" marB="4825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Fedora</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MPJE</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Process</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8</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157</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5894">
                <a:tc vMerge="1">
                  <a:txBody>
                    <a:bodyPr/>
                    <a:lstStyle/>
                    <a:p>
                      <a:endParaRPr lang="en-US"/>
                    </a:p>
                  </a:txBody>
                  <a:tcPr/>
                </a:tc>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1"/>
                          </a:solidFill>
                          <a:effectLst/>
                          <a:latin typeface="Arial" charset="0"/>
                          <a:ea typeface="MS Mincho"/>
                          <a:cs typeface="Times New Roman" pitchFamily="18" charset="0"/>
                        </a:rPr>
                        <a:t>mpiJava</a:t>
                      </a:r>
                      <a:endParaRPr kumimoji="0" lang="en-US" sz="1000" b="0" i="0" u="none" strike="noStrike" cap="none" normalizeH="0" baseline="0" dirty="0" smtClean="0">
                        <a:ln>
                          <a:noFill/>
                        </a:ln>
                        <a:solidFill>
                          <a:schemeClr val="tx1"/>
                        </a:solidFill>
                        <a:effectLst/>
                        <a:latin typeface="Arial" charset="0"/>
                        <a:ea typeface="MS Mincho"/>
                        <a:cs typeface="Times New Roman" pitchFamily="18" charset="0"/>
                      </a:endParaRP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Process</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8</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111</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5894">
                <a:tc vMerge="1">
                  <a:txBody>
                    <a:bodyPr/>
                    <a:lstStyle/>
                    <a:p>
                      <a:endParaRPr lang="en-US"/>
                    </a:p>
                  </a:txBody>
                  <a:tcPr/>
                </a:tc>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MPICH2</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Process</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8</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64.2</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5894">
                <a:tc rowSpan="4">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ea typeface="MS Mincho"/>
                          <a:cs typeface="Times New Roman" pitchFamily="18" charset="0"/>
                        </a:rPr>
                        <a:t>Intel8</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ea typeface="MS Mincho"/>
                          <a:cs typeface="Times New Roman" pitchFamily="18" charset="0"/>
                        </a:rPr>
                        <a:t>(8 core, Intel Xeon CPU, x5355, 2.66 </a:t>
                      </a:r>
                      <a:r>
                        <a:rPr kumimoji="0" lang="en-US" sz="800" b="0" i="0" u="none" strike="noStrike" cap="none" normalizeH="0" baseline="0" dirty="0" err="1" smtClean="0">
                          <a:ln>
                            <a:noFill/>
                          </a:ln>
                          <a:solidFill>
                            <a:schemeClr val="tx1"/>
                          </a:solidFill>
                          <a:effectLst/>
                          <a:latin typeface="Arial" charset="0"/>
                          <a:ea typeface="MS Mincho"/>
                          <a:cs typeface="Times New Roman" pitchFamily="18" charset="0"/>
                        </a:rPr>
                        <a:t>Ghz</a:t>
                      </a:r>
                      <a:r>
                        <a:rPr kumimoji="0" lang="en-US" sz="800" b="0" i="0" u="none" strike="noStrike" cap="none" normalizeH="0" baseline="0" dirty="0" smtClean="0">
                          <a:ln>
                            <a:noFill/>
                          </a:ln>
                          <a:solidFill>
                            <a:schemeClr val="tx1"/>
                          </a:solidFill>
                          <a:effectLst/>
                          <a:latin typeface="Arial" charset="0"/>
                          <a:ea typeface="MS Mincho"/>
                          <a:cs typeface="Times New Roman" pitchFamily="18" charset="0"/>
                        </a:rPr>
                        <a:t>, 8 MB cache, 4GB memory)</a:t>
                      </a:r>
                    </a:p>
                  </a:txBody>
                  <a:tcPr marL="72378" marR="72378" marT="48253" marB="4825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Vista</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MPJE</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Process</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8</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170</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5894">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Fedora</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MPJE</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Process</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8</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142</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5894">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Fedora</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1"/>
                          </a:solidFill>
                          <a:effectLst/>
                          <a:latin typeface="Arial" charset="0"/>
                          <a:ea typeface="MS Mincho"/>
                          <a:cs typeface="Times New Roman" pitchFamily="18" charset="0"/>
                        </a:rPr>
                        <a:t>mpiJava</a:t>
                      </a:r>
                      <a:endParaRPr kumimoji="0" lang="en-US" sz="1000" b="0" i="0" u="none" strike="noStrike" cap="none" normalizeH="0" baseline="0" dirty="0" smtClean="0">
                        <a:ln>
                          <a:noFill/>
                        </a:ln>
                        <a:solidFill>
                          <a:schemeClr val="tx1"/>
                        </a:solidFill>
                        <a:effectLst/>
                        <a:latin typeface="Arial" charset="0"/>
                        <a:ea typeface="MS Mincho"/>
                        <a:cs typeface="Times New Roman" pitchFamily="18" charset="0"/>
                      </a:endParaRP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Process</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8</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100</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5894">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990033"/>
                          </a:solidFill>
                          <a:effectLst/>
                          <a:latin typeface="Arial" charset="0"/>
                          <a:ea typeface="MS Mincho"/>
                          <a:cs typeface="Times New Roman" pitchFamily="18" charset="0"/>
                        </a:rPr>
                        <a:t>Vista</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990033"/>
                          </a:solidFill>
                          <a:effectLst/>
                          <a:latin typeface="Arial" charset="0"/>
                          <a:ea typeface="MS Mincho"/>
                          <a:cs typeface="Times New Roman" pitchFamily="18" charset="0"/>
                        </a:rPr>
                        <a:t>CCR (C#)</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990033"/>
                          </a:solidFill>
                          <a:effectLst/>
                          <a:latin typeface="Arial" charset="0"/>
                          <a:ea typeface="MS Mincho"/>
                          <a:cs typeface="Times New Roman" pitchFamily="18" charset="0"/>
                        </a:rPr>
                        <a:t>Thread</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990033"/>
                          </a:solidFill>
                          <a:effectLst/>
                          <a:latin typeface="Arial" charset="0"/>
                          <a:ea typeface="MS Mincho"/>
                          <a:cs typeface="Times New Roman" pitchFamily="18" charset="0"/>
                        </a:rPr>
                        <a:t>8</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990033"/>
                          </a:solidFill>
                          <a:effectLst/>
                          <a:latin typeface="Arial" charset="0"/>
                          <a:ea typeface="MS Mincho"/>
                          <a:cs typeface="Times New Roman" pitchFamily="18" charset="0"/>
                        </a:rPr>
                        <a:t>20.2</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5894">
                <a:tc rowSpan="5">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ea typeface="MS Mincho"/>
                          <a:cs typeface="Times New Roman" pitchFamily="18" charset="0"/>
                        </a:rPr>
                        <a:t>AMD4</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ea typeface="MS Mincho"/>
                          <a:cs typeface="Times New Roman" pitchFamily="18" charset="0"/>
                        </a:rPr>
                        <a:t>(4 core, AMD </a:t>
                      </a:r>
                      <a:r>
                        <a:rPr kumimoji="0" lang="en-US" sz="800" b="0" i="0" u="none" strike="noStrike" cap="none" normalizeH="0" baseline="0" dirty="0" err="1" smtClean="0">
                          <a:ln>
                            <a:noFill/>
                          </a:ln>
                          <a:solidFill>
                            <a:schemeClr val="tx1"/>
                          </a:solidFill>
                          <a:effectLst/>
                          <a:latin typeface="Arial" charset="0"/>
                          <a:ea typeface="MS Mincho"/>
                          <a:cs typeface="Times New Roman" pitchFamily="18" charset="0"/>
                        </a:rPr>
                        <a:t>Opteron</a:t>
                      </a:r>
                      <a:r>
                        <a:rPr kumimoji="0" lang="en-US" sz="800" b="0" i="0" u="none" strike="noStrike" cap="none" normalizeH="0" baseline="0" dirty="0" smtClean="0">
                          <a:ln>
                            <a:noFill/>
                          </a:ln>
                          <a:solidFill>
                            <a:schemeClr val="tx1"/>
                          </a:solidFill>
                          <a:effectLst/>
                          <a:latin typeface="Arial" charset="0"/>
                          <a:ea typeface="MS Mincho"/>
                          <a:cs typeface="Times New Roman" pitchFamily="18" charset="0"/>
                        </a:rPr>
                        <a:t> CPU, 2.19 </a:t>
                      </a:r>
                      <a:r>
                        <a:rPr kumimoji="0" lang="en-US" sz="800" b="0" i="0" u="none" strike="noStrike" cap="none" normalizeH="0" baseline="0" dirty="0" err="1" smtClean="0">
                          <a:ln>
                            <a:noFill/>
                          </a:ln>
                          <a:solidFill>
                            <a:schemeClr val="tx1"/>
                          </a:solidFill>
                          <a:effectLst/>
                          <a:latin typeface="Arial" charset="0"/>
                          <a:ea typeface="MS Mincho"/>
                          <a:cs typeface="Times New Roman" pitchFamily="18" charset="0"/>
                        </a:rPr>
                        <a:t>Ghz</a:t>
                      </a:r>
                      <a:r>
                        <a:rPr kumimoji="0" lang="en-US" sz="800" b="0" i="0" u="none" strike="noStrike" cap="none" normalizeH="0" baseline="0" dirty="0" smtClean="0">
                          <a:ln>
                            <a:noFill/>
                          </a:ln>
                          <a:solidFill>
                            <a:schemeClr val="tx1"/>
                          </a:solidFill>
                          <a:effectLst/>
                          <a:latin typeface="Arial" charset="0"/>
                          <a:ea typeface="MS Mincho"/>
                          <a:cs typeface="Times New Roman" pitchFamily="18" charset="0"/>
                        </a:rPr>
                        <a:t>, processor 275, 4MB cache, 4GB memory)</a:t>
                      </a:r>
                    </a:p>
                  </a:txBody>
                  <a:tcPr marL="72378" marR="72378" marT="48253" marB="4825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XP</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MPJE</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Process</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4</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185</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5894">
                <a:tc vMerge="1">
                  <a:txBody>
                    <a:bodyPr/>
                    <a:lstStyle/>
                    <a:p>
                      <a:endParaRPr lang="en-US"/>
                    </a:p>
                  </a:txBody>
                  <a:tcPr/>
                </a:tc>
                <a:tc row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1"/>
                          </a:solidFill>
                          <a:effectLst/>
                          <a:latin typeface="Arial" charset="0"/>
                          <a:ea typeface="MS Mincho"/>
                          <a:cs typeface="Times New Roman" pitchFamily="18" charset="0"/>
                        </a:rPr>
                        <a:t>Redhat</a:t>
                      </a:r>
                      <a:endParaRPr kumimoji="0" lang="en-US" sz="1000" b="0" i="0" u="none" strike="noStrike" cap="none" normalizeH="0" baseline="0" dirty="0" smtClean="0">
                        <a:ln>
                          <a:noFill/>
                        </a:ln>
                        <a:solidFill>
                          <a:schemeClr val="tx1"/>
                        </a:solidFill>
                        <a:effectLst/>
                        <a:latin typeface="Arial" charset="0"/>
                        <a:ea typeface="MS Mincho"/>
                        <a:cs typeface="Times New Roman" pitchFamily="18" charset="0"/>
                      </a:endParaRP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MPJE</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Process</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4</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152</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5894">
                <a:tc vMerge="1">
                  <a:txBody>
                    <a:bodyPr/>
                    <a:lstStyle/>
                    <a:p>
                      <a:endParaRPr lang="en-US"/>
                    </a:p>
                  </a:txBody>
                  <a:tcPr/>
                </a:tc>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1"/>
                          </a:solidFill>
                          <a:effectLst/>
                          <a:latin typeface="Arial" charset="0"/>
                          <a:ea typeface="MS Mincho"/>
                          <a:cs typeface="Times New Roman" pitchFamily="18" charset="0"/>
                        </a:rPr>
                        <a:t>mpiJava</a:t>
                      </a:r>
                      <a:endParaRPr kumimoji="0" lang="en-US" sz="1000" b="0" i="0" u="none" strike="noStrike" cap="none" normalizeH="0" baseline="0" dirty="0" smtClean="0">
                        <a:ln>
                          <a:noFill/>
                        </a:ln>
                        <a:solidFill>
                          <a:schemeClr val="tx1"/>
                        </a:solidFill>
                        <a:effectLst/>
                        <a:latin typeface="Arial" charset="0"/>
                        <a:ea typeface="MS Mincho"/>
                        <a:cs typeface="Times New Roman" pitchFamily="18" charset="0"/>
                      </a:endParaRP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Process</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MS Mincho"/>
                          <a:cs typeface="Times New Roman" pitchFamily="18" charset="0"/>
                        </a:rPr>
                        <a:t>4</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99.4</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5894">
                <a:tc vMerge="1">
                  <a:txBody>
                    <a:bodyPr/>
                    <a:lstStyle/>
                    <a:p>
                      <a:endParaRPr lang="en-US"/>
                    </a:p>
                  </a:txBody>
                  <a:tcPr/>
                </a:tc>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MPICH2</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Process</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MS Mincho"/>
                          <a:cs typeface="Times New Roman" pitchFamily="18" charset="0"/>
                        </a:rPr>
                        <a:t>4</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39.3</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5894">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990033"/>
                          </a:solidFill>
                          <a:effectLst/>
                          <a:latin typeface="Arial" charset="0"/>
                          <a:ea typeface="MS Mincho"/>
                          <a:cs typeface="Times New Roman" pitchFamily="18" charset="0"/>
                        </a:rPr>
                        <a:t>XP</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990033"/>
                          </a:solidFill>
                          <a:effectLst/>
                          <a:latin typeface="Arial" charset="0"/>
                          <a:ea typeface="MS Mincho"/>
                          <a:cs typeface="Times New Roman" pitchFamily="18" charset="0"/>
                        </a:rPr>
                        <a:t>CCR</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990033"/>
                          </a:solidFill>
                          <a:effectLst/>
                          <a:latin typeface="Arial" charset="0"/>
                          <a:ea typeface="MS Mincho"/>
                          <a:cs typeface="Times New Roman" pitchFamily="18" charset="0"/>
                        </a:rPr>
                        <a:t>Thread</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990033"/>
                          </a:solidFill>
                          <a:effectLst/>
                          <a:latin typeface="Arial" charset="0"/>
                          <a:ea typeface="MS Mincho"/>
                          <a:cs typeface="Times New Roman" pitchFamily="18" charset="0"/>
                        </a:rPr>
                        <a:t>4</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990033"/>
                          </a:solidFill>
                          <a:effectLst/>
                          <a:latin typeface="Arial" charset="0"/>
                          <a:ea typeface="MS Mincho"/>
                          <a:cs typeface="Times New Roman" pitchFamily="18" charset="0"/>
                        </a:rPr>
                        <a:t>16.3</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076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ea typeface="MS Mincho"/>
                          <a:cs typeface="Times New Roman" pitchFamily="18" charset="0"/>
                        </a:rPr>
                        <a:t>Intel4</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ea typeface="MS Mincho"/>
                          <a:cs typeface="Times New Roman" pitchFamily="18" charset="0"/>
                        </a:rPr>
                        <a:t>(4 core, Intel Xeon CPU, 2.80GHz, 4MB cache, 4GB memory)</a:t>
                      </a:r>
                    </a:p>
                  </a:txBody>
                  <a:tcPr marL="72378" marR="72378" marT="48253" marB="4825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990033"/>
                          </a:solidFill>
                          <a:effectLst/>
                          <a:latin typeface="Arial" charset="0"/>
                          <a:ea typeface="MS Mincho"/>
                          <a:cs typeface="Times New Roman" pitchFamily="18" charset="0"/>
                        </a:rPr>
                        <a:t>XP</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990033"/>
                          </a:solidFill>
                          <a:effectLst/>
                          <a:latin typeface="Arial" charset="0"/>
                          <a:ea typeface="MS Mincho"/>
                          <a:cs typeface="Times New Roman" pitchFamily="18" charset="0"/>
                        </a:rPr>
                        <a:t>CCR</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990033"/>
                          </a:solidFill>
                          <a:effectLst/>
                          <a:latin typeface="Arial" charset="0"/>
                          <a:ea typeface="MS Mincho"/>
                          <a:cs typeface="Times New Roman" pitchFamily="18" charset="0"/>
                        </a:rPr>
                        <a:t>Thread</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990033"/>
                          </a:solidFill>
                          <a:effectLst/>
                          <a:latin typeface="Arial" charset="0"/>
                          <a:ea typeface="MS Mincho"/>
                          <a:cs typeface="Times New Roman" pitchFamily="18" charset="0"/>
                        </a:rPr>
                        <a:t>4</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990033"/>
                          </a:solidFill>
                          <a:effectLst/>
                          <a:latin typeface="Arial" charset="0"/>
                          <a:ea typeface="MS Mincho"/>
                          <a:cs typeface="Times New Roman" pitchFamily="18" charset="0"/>
                        </a:rPr>
                        <a:t>25.8</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 name="Rectangle 2"/>
          <p:cNvSpPr/>
          <p:nvPr/>
        </p:nvSpPr>
        <p:spPr>
          <a:xfrm>
            <a:off x="609600" y="6248400"/>
            <a:ext cx="7848600" cy="461665"/>
          </a:xfrm>
          <a:prstGeom prst="rect">
            <a:avLst/>
          </a:prstGeom>
        </p:spPr>
        <p:txBody>
          <a:bodyPr wrap="square">
            <a:spAutoFit/>
          </a:bodyPr>
          <a:lstStyle/>
          <a:p>
            <a:pPr marL="114300" lvl="0" indent="-114300" defTabSz="914400" eaLnBrk="0" fontAlgn="base" hangingPunct="0">
              <a:spcBef>
                <a:spcPct val="0"/>
              </a:spcBef>
              <a:spcAft>
                <a:spcPct val="0"/>
              </a:spcAft>
              <a:buFont typeface="Arial" pitchFamily="34" charset="0"/>
              <a:buChar char="•"/>
            </a:pPr>
            <a:r>
              <a:rPr lang="en-US" sz="1200" dirty="0" smtClean="0">
                <a:latin typeface="Arial" charset="0"/>
                <a:ea typeface="MS Mincho"/>
                <a:cs typeface="Times New Roman" pitchFamily="18" charset="0"/>
              </a:rPr>
              <a:t>MPI Exchange Latency in µs (20-30 µs computation between messaging)</a:t>
            </a:r>
          </a:p>
          <a:p>
            <a:pPr marL="114300" lvl="0" indent="-114300" defTabSz="914400" eaLnBrk="0" fontAlgn="base" hangingPunct="0">
              <a:spcBef>
                <a:spcPct val="0"/>
              </a:spcBef>
              <a:spcAft>
                <a:spcPct val="0"/>
              </a:spcAft>
              <a:buFont typeface="Arial" pitchFamily="34" charset="0"/>
              <a:buChar char="•"/>
            </a:pPr>
            <a:r>
              <a:rPr lang="en-US" sz="1200" dirty="0" smtClean="0">
                <a:latin typeface="Arial" charset="0"/>
                <a:ea typeface="MS Mincho"/>
                <a:cs typeface="Times New Roman" pitchFamily="18" charset="0"/>
              </a:rPr>
              <a:t>CCR outperforms Java always and even standard C except for optimized Nemesis</a:t>
            </a:r>
          </a:p>
        </p:txBody>
      </p:sp>
      <p:sp>
        <p:nvSpPr>
          <p:cNvPr id="5" name="Rectangle 4"/>
          <p:cNvSpPr/>
          <p:nvPr/>
        </p:nvSpPr>
        <p:spPr>
          <a:xfrm>
            <a:off x="1143000" y="838200"/>
            <a:ext cx="6934200" cy="369332"/>
          </a:xfrm>
          <a:prstGeom prst="rect">
            <a:avLst/>
          </a:prstGeom>
        </p:spPr>
        <p:txBody>
          <a:bodyPr wrap="square">
            <a:spAutoFit/>
          </a:bodyPr>
          <a:lstStyle/>
          <a:p>
            <a:pPr marL="114300" lvl="0" indent="-114300" defTabSz="914400" eaLnBrk="0" fontAlgn="base" hangingPunct="0">
              <a:spcBef>
                <a:spcPct val="0"/>
              </a:spcBef>
              <a:spcAft>
                <a:spcPct val="0"/>
              </a:spcAft>
            </a:pPr>
            <a:r>
              <a:rPr lang="en-US" dirty="0" smtClean="0">
                <a:latin typeface="Arial" charset="0"/>
                <a:ea typeface="MS Mincho"/>
                <a:cs typeface="Times New Roman" pitchFamily="18" charset="0"/>
              </a:rPr>
              <a:t>Performance of CCR </a:t>
            </a:r>
            <a:r>
              <a:rPr lang="en-US" dirty="0" err="1" smtClean="0">
                <a:latin typeface="Arial" charset="0"/>
                <a:ea typeface="MS Mincho"/>
                <a:cs typeface="Times New Roman" pitchFamily="18" charset="0"/>
              </a:rPr>
              <a:t>vs</a:t>
            </a:r>
            <a:r>
              <a:rPr lang="en-US" dirty="0" smtClean="0">
                <a:latin typeface="Arial" charset="0"/>
                <a:ea typeface="MS Mincho"/>
                <a:cs typeface="Times New Roman" pitchFamily="18" charset="0"/>
              </a:rPr>
              <a:t> MPI for MPI Exchange Communication</a:t>
            </a:r>
          </a:p>
        </p:txBody>
      </p:sp>
      <p:sp>
        <p:nvSpPr>
          <p:cNvPr id="6" name="Title 5"/>
          <p:cNvSpPr>
            <a:spLocks noGrp="1"/>
          </p:cNvSpPr>
          <p:nvPr>
            <p:ph type="title"/>
          </p:nvPr>
        </p:nvSpPr>
        <p:spPr>
          <a:xfrm>
            <a:off x="1219200" y="0"/>
            <a:ext cx="6858000" cy="762000"/>
          </a:xfrm>
        </p:spPr>
        <p:txBody>
          <a:bodyPr>
            <a:normAutofit/>
          </a:bodyPr>
          <a:lstStyle/>
          <a:p>
            <a:r>
              <a:rPr lang="en-US" sz="2800" dirty="0" smtClean="0"/>
              <a:t>Typical CCR Performance Measurement</a:t>
            </a:r>
            <a:endParaRPr lang="en-US" sz="28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000" dirty="0" smtClean="0"/>
              <a:t>Notes on Performance</a:t>
            </a:r>
            <a:endParaRPr lang="en-US" sz="4000" dirty="0"/>
          </a:p>
        </p:txBody>
      </p:sp>
      <p:sp>
        <p:nvSpPr>
          <p:cNvPr id="3" name="Content Placeholder 2"/>
          <p:cNvSpPr>
            <a:spLocks noGrp="1"/>
          </p:cNvSpPr>
          <p:nvPr>
            <p:ph idx="1"/>
          </p:nvPr>
        </p:nvSpPr>
        <p:spPr>
          <a:xfrm>
            <a:off x="228600" y="1371600"/>
            <a:ext cx="8610600" cy="4038600"/>
          </a:xfrm>
        </p:spPr>
        <p:txBody>
          <a:bodyPr>
            <a:noAutofit/>
          </a:bodyPr>
          <a:lstStyle/>
          <a:p>
            <a:pPr>
              <a:spcBef>
                <a:spcPts val="0"/>
              </a:spcBef>
            </a:pPr>
            <a:r>
              <a:rPr lang="en-US" sz="2000" dirty="0" smtClean="0">
                <a:solidFill>
                  <a:srgbClr val="0070C0"/>
                </a:solidFill>
              </a:rPr>
              <a:t>Speed up </a:t>
            </a:r>
            <a:r>
              <a:rPr lang="en-US" sz="2000" dirty="0" smtClean="0"/>
              <a:t>= T(1)/T(P) = </a:t>
            </a:r>
            <a:r>
              <a:rPr lang="en-US" sz="2000" dirty="0" smtClean="0">
                <a:solidFill>
                  <a:srgbClr val="0070C0"/>
                </a:solidFill>
                <a:sym typeface="Symbol"/>
              </a:rPr>
              <a:t></a:t>
            </a:r>
            <a:r>
              <a:rPr lang="en-US" sz="2000" dirty="0" smtClean="0">
                <a:sym typeface="Symbol"/>
              </a:rPr>
              <a:t> (</a:t>
            </a:r>
            <a:r>
              <a:rPr lang="en-US" sz="2000" dirty="0" smtClean="0"/>
              <a:t>efficiency ) </a:t>
            </a:r>
            <a:r>
              <a:rPr lang="en-US" sz="2000" dirty="0" smtClean="0">
                <a:sym typeface="Symbol"/>
              </a:rPr>
              <a:t>P </a:t>
            </a:r>
          </a:p>
          <a:p>
            <a:pPr lvl="1">
              <a:spcBef>
                <a:spcPts val="0"/>
              </a:spcBef>
            </a:pPr>
            <a:r>
              <a:rPr lang="en-US" sz="2000" dirty="0" smtClean="0">
                <a:sym typeface="Symbol"/>
              </a:rPr>
              <a:t>with </a:t>
            </a:r>
            <a:r>
              <a:rPr lang="en-US" sz="2000" dirty="0" smtClean="0">
                <a:solidFill>
                  <a:srgbClr val="0070C0"/>
                </a:solidFill>
                <a:sym typeface="Symbol"/>
              </a:rPr>
              <a:t>P</a:t>
            </a:r>
            <a:r>
              <a:rPr lang="en-US" sz="2000" dirty="0" smtClean="0">
                <a:sym typeface="Symbol"/>
              </a:rPr>
              <a:t> processors</a:t>
            </a:r>
          </a:p>
          <a:p>
            <a:pPr>
              <a:spcBef>
                <a:spcPts val="1200"/>
              </a:spcBef>
            </a:pPr>
            <a:r>
              <a:rPr lang="en-US" sz="2000" dirty="0" smtClean="0">
                <a:solidFill>
                  <a:srgbClr val="0070C0"/>
                </a:solidFill>
                <a:sym typeface="Symbol"/>
              </a:rPr>
              <a:t>Overhead </a:t>
            </a:r>
            <a:r>
              <a:rPr lang="en-US" sz="2000" i="1" dirty="0" smtClean="0">
                <a:solidFill>
                  <a:srgbClr val="0070C0"/>
                </a:solidFill>
                <a:sym typeface="Symbol"/>
              </a:rPr>
              <a:t>f</a:t>
            </a:r>
            <a:r>
              <a:rPr lang="en-US" sz="2000" dirty="0" smtClean="0">
                <a:solidFill>
                  <a:srgbClr val="FFFF00"/>
                </a:solidFill>
                <a:sym typeface="Symbol"/>
              </a:rPr>
              <a:t> </a:t>
            </a:r>
            <a:r>
              <a:rPr lang="en-US" sz="2000" dirty="0" smtClean="0">
                <a:sym typeface="Symbol"/>
              </a:rPr>
              <a:t>= (PT(P)/T(1)-1) = (1/ -1)</a:t>
            </a:r>
            <a:br>
              <a:rPr lang="en-US" sz="2000" dirty="0" smtClean="0">
                <a:sym typeface="Symbol"/>
              </a:rPr>
            </a:br>
            <a:r>
              <a:rPr lang="en-US" sz="2000" dirty="0" smtClean="0">
                <a:sym typeface="Symbol"/>
              </a:rPr>
              <a:t>is linear in overheads and usually best way to record results if overhead small</a:t>
            </a:r>
          </a:p>
          <a:p>
            <a:pPr>
              <a:spcBef>
                <a:spcPts val="1200"/>
              </a:spcBef>
            </a:pPr>
            <a:r>
              <a:rPr lang="en-US" sz="2000" dirty="0" smtClean="0">
                <a:sym typeface="Symbol"/>
              </a:rPr>
              <a:t>For </a:t>
            </a:r>
            <a:r>
              <a:rPr lang="en-US" sz="2000" dirty="0" smtClean="0">
                <a:solidFill>
                  <a:srgbClr val="0070C0"/>
                </a:solidFill>
                <a:sym typeface="Symbol"/>
              </a:rPr>
              <a:t>communication</a:t>
            </a:r>
            <a:r>
              <a:rPr lang="en-US" sz="2000" dirty="0" smtClean="0">
                <a:sym typeface="Symbol"/>
              </a:rPr>
              <a:t> </a:t>
            </a:r>
            <a:r>
              <a:rPr lang="en-US" sz="2000" i="1" dirty="0" smtClean="0">
                <a:sym typeface="Symbol"/>
              </a:rPr>
              <a:t>f</a:t>
            </a:r>
            <a:r>
              <a:rPr lang="en-US" sz="2000" dirty="0" smtClean="0">
                <a:sym typeface="Symbol"/>
              </a:rPr>
              <a:t>  ratio of data communicated to calculation complexity = </a:t>
            </a:r>
            <a:r>
              <a:rPr lang="en-US" sz="2000" i="1" dirty="0" smtClean="0">
                <a:solidFill>
                  <a:srgbClr val="0070C0"/>
                </a:solidFill>
                <a:sym typeface="Symbol"/>
              </a:rPr>
              <a:t>n</a:t>
            </a:r>
            <a:r>
              <a:rPr lang="en-US" sz="2000" baseline="30000" dirty="0" smtClean="0">
                <a:solidFill>
                  <a:srgbClr val="0070C0"/>
                </a:solidFill>
                <a:sym typeface="Symbol"/>
              </a:rPr>
              <a:t>-0.5</a:t>
            </a:r>
            <a:r>
              <a:rPr lang="en-US" sz="2000" dirty="0" smtClean="0">
                <a:sym typeface="Symbol"/>
              </a:rPr>
              <a:t> for matrix multiplication where  </a:t>
            </a:r>
            <a:r>
              <a:rPr lang="en-US" sz="2000" i="1" dirty="0" smtClean="0">
                <a:solidFill>
                  <a:srgbClr val="0070C0"/>
                </a:solidFill>
                <a:sym typeface="Symbol"/>
              </a:rPr>
              <a:t>n</a:t>
            </a:r>
            <a:r>
              <a:rPr lang="en-US" sz="2000" dirty="0" smtClean="0">
                <a:solidFill>
                  <a:srgbClr val="0070C0"/>
                </a:solidFill>
                <a:sym typeface="Symbol"/>
              </a:rPr>
              <a:t> (grain size) </a:t>
            </a:r>
            <a:r>
              <a:rPr lang="en-US" sz="2000" dirty="0" smtClean="0">
                <a:sym typeface="Symbol"/>
              </a:rPr>
              <a:t>matrix elements per node</a:t>
            </a:r>
          </a:p>
          <a:p>
            <a:pPr>
              <a:spcBef>
                <a:spcPts val="1200"/>
              </a:spcBef>
            </a:pPr>
            <a:r>
              <a:rPr lang="en-US" sz="2000" dirty="0" smtClean="0">
                <a:solidFill>
                  <a:srgbClr val="0070C0"/>
                </a:solidFill>
                <a:sym typeface="Symbol"/>
              </a:rPr>
              <a:t>Overheads decrease in size</a:t>
            </a:r>
            <a:r>
              <a:rPr lang="en-US" sz="2000" dirty="0" smtClean="0">
                <a:solidFill>
                  <a:srgbClr val="FFFF00"/>
                </a:solidFill>
                <a:sym typeface="Symbol"/>
              </a:rPr>
              <a:t> </a:t>
            </a:r>
            <a:r>
              <a:rPr lang="en-US" sz="2000" dirty="0" smtClean="0">
                <a:sym typeface="Symbol"/>
              </a:rPr>
              <a:t>as problem sizes </a:t>
            </a:r>
            <a:r>
              <a:rPr lang="en-US" sz="2000" i="1" dirty="0" smtClean="0">
                <a:sym typeface="Symbol"/>
              </a:rPr>
              <a:t>n </a:t>
            </a:r>
            <a:r>
              <a:rPr lang="en-US" sz="2000" dirty="0" smtClean="0">
                <a:sym typeface="Symbol"/>
              </a:rPr>
              <a:t>increase (edge over area rule)</a:t>
            </a:r>
          </a:p>
          <a:p>
            <a:pPr>
              <a:spcBef>
                <a:spcPts val="1200"/>
              </a:spcBef>
            </a:pPr>
            <a:r>
              <a:rPr lang="en-US" sz="2000" dirty="0" smtClean="0">
                <a:solidFill>
                  <a:srgbClr val="0070C0"/>
                </a:solidFill>
                <a:sym typeface="Symbol"/>
              </a:rPr>
              <a:t>Scaled Speed up</a:t>
            </a:r>
            <a:r>
              <a:rPr lang="en-US" sz="2000" dirty="0" smtClean="0">
                <a:sym typeface="Symbol"/>
              </a:rPr>
              <a:t>: keep grain size </a:t>
            </a:r>
            <a:r>
              <a:rPr lang="en-US" sz="2000" i="1" dirty="0" smtClean="0">
                <a:sym typeface="Symbol"/>
              </a:rPr>
              <a:t>n </a:t>
            </a:r>
            <a:r>
              <a:rPr lang="en-US" sz="2000" dirty="0" smtClean="0">
                <a:sym typeface="Symbol"/>
              </a:rPr>
              <a:t>fixed as P increases</a:t>
            </a:r>
          </a:p>
          <a:p>
            <a:pPr>
              <a:spcBef>
                <a:spcPts val="1200"/>
              </a:spcBef>
            </a:pPr>
            <a:r>
              <a:rPr lang="en-US" sz="2000" dirty="0" smtClean="0">
                <a:solidFill>
                  <a:srgbClr val="0070C0"/>
                </a:solidFill>
                <a:sym typeface="Symbol"/>
              </a:rPr>
              <a:t>Conventional Speed up</a:t>
            </a:r>
            <a:r>
              <a:rPr lang="en-US" sz="2000" dirty="0" smtClean="0">
                <a:sym typeface="Symbol"/>
              </a:rPr>
              <a:t>: keep Problem size fixed </a:t>
            </a:r>
            <a:r>
              <a:rPr lang="en-US" sz="2000" i="1" dirty="0" smtClean="0">
                <a:sym typeface="Symbol"/>
              </a:rPr>
              <a:t>n </a:t>
            </a:r>
            <a:r>
              <a:rPr lang="en-US" sz="2000" dirty="0" smtClean="0">
                <a:sym typeface="Symbol"/>
              </a:rPr>
              <a:t> 1/P</a:t>
            </a:r>
          </a:p>
          <a:p>
            <a:pPr>
              <a:buNone/>
            </a:pPr>
            <a:endParaRPr lang="en-US" sz="2400" dirty="0" smtClean="0">
              <a:sym typeface="Symbol"/>
            </a:endParaRPr>
          </a:p>
          <a:p>
            <a:endParaRPr lang="en-US" sz="2400" dirty="0" smtClean="0">
              <a:sym typeface="Symbol"/>
            </a:endParaRPr>
          </a:p>
          <a:p>
            <a:endParaRPr lang="en-US" sz="2400" dirty="0" smtClean="0">
              <a:sym typeface="Symbo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838200" y="1079500"/>
            <a:ext cx="7086600" cy="4371777"/>
            <a:chOff x="528935" y="762000"/>
            <a:chExt cx="7700665" cy="5246132"/>
          </a:xfrm>
        </p:grpSpPr>
        <p:grpSp>
          <p:nvGrpSpPr>
            <p:cNvPr id="3" name="Group 3"/>
            <p:cNvGrpSpPr/>
            <p:nvPr/>
          </p:nvGrpSpPr>
          <p:grpSpPr>
            <a:xfrm>
              <a:off x="528935" y="762000"/>
              <a:ext cx="7700665" cy="5246132"/>
              <a:chOff x="528935" y="762000"/>
              <a:chExt cx="7700665" cy="5246132"/>
            </a:xfrm>
          </p:grpSpPr>
          <p:graphicFrame>
            <p:nvGraphicFramePr>
              <p:cNvPr id="23" name="Chart 22"/>
              <p:cNvGraphicFramePr/>
              <p:nvPr/>
            </p:nvGraphicFramePr>
            <p:xfrm>
              <a:off x="838200" y="1143000"/>
              <a:ext cx="73914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p:cNvSpPr txBox="1"/>
              <p:nvPr/>
            </p:nvSpPr>
            <p:spPr>
              <a:xfrm>
                <a:off x="1191358" y="762000"/>
                <a:ext cx="6872637" cy="590932"/>
              </a:xfrm>
              <a:prstGeom prst="rect">
                <a:avLst/>
              </a:prstGeom>
              <a:noFill/>
            </p:spPr>
            <p:txBody>
              <a:bodyPr wrap="square" rtlCol="0">
                <a:spAutoFit/>
              </a:bodyPr>
              <a:lstStyle/>
              <a:p>
                <a:pPr algn="ctr"/>
                <a:r>
                  <a:rPr lang="en-US" sz="1400" b="1" dirty="0" smtClean="0"/>
                  <a:t>Clustering by Deterministic Annealing</a:t>
                </a:r>
              </a:p>
              <a:p>
                <a:pPr algn="ctr"/>
                <a:r>
                  <a:rPr lang="en-US" sz="1200" dirty="0" smtClean="0"/>
                  <a:t>(Parallel Overhead = [PT(P) – T(1)]/T(1),  where T time and P number of parallel units)</a:t>
                </a:r>
                <a:endParaRPr lang="en-US" sz="1200" dirty="0"/>
              </a:p>
            </p:txBody>
          </p:sp>
          <p:sp>
            <p:nvSpPr>
              <p:cNvPr id="25" name="TextBox 24"/>
              <p:cNvSpPr txBox="1"/>
              <p:nvPr/>
            </p:nvSpPr>
            <p:spPr>
              <a:xfrm>
                <a:off x="2438400" y="5638800"/>
                <a:ext cx="4419600" cy="369332"/>
              </a:xfrm>
              <a:prstGeom prst="rect">
                <a:avLst/>
              </a:prstGeom>
              <a:noFill/>
            </p:spPr>
            <p:txBody>
              <a:bodyPr wrap="square" rtlCol="0">
                <a:spAutoFit/>
              </a:bodyPr>
              <a:lstStyle/>
              <a:p>
                <a:pPr algn="ctr"/>
                <a:r>
                  <a:rPr lang="en-US" sz="1400" dirty="0" smtClean="0"/>
                  <a:t>Parallel Patterns (</a:t>
                </a:r>
                <a:r>
                  <a:rPr lang="en-US" sz="1400" dirty="0" err="1" smtClean="0"/>
                  <a:t>ThreadsxProcessesxNodes</a:t>
                </a:r>
                <a:r>
                  <a:rPr lang="en-US" sz="1400" dirty="0" smtClean="0"/>
                  <a:t>)</a:t>
                </a:r>
                <a:endParaRPr lang="en-US" sz="1400" dirty="0"/>
              </a:p>
            </p:txBody>
          </p:sp>
          <p:sp>
            <p:nvSpPr>
              <p:cNvPr id="26" name="TextBox 7"/>
              <p:cNvSpPr txBox="1"/>
              <p:nvPr/>
            </p:nvSpPr>
            <p:spPr>
              <a:xfrm>
                <a:off x="528935" y="2209800"/>
                <a:ext cx="434780" cy="1828800"/>
              </a:xfrm>
              <a:prstGeom prst="rect">
                <a:avLst/>
              </a:prstGeom>
              <a:noFill/>
            </p:spPr>
            <p:txBody>
              <a:bodyPr vert="vert270" wrap="square" rtlCol="0">
                <a:spAutoFit/>
              </a:bodyPr>
              <a:lstStyle/>
              <a:p>
                <a:pPr algn="ctr"/>
                <a:r>
                  <a:rPr lang="en-US" sz="1400" dirty="0" smtClean="0"/>
                  <a:t>Parallel Overhead</a:t>
                </a:r>
                <a:endParaRPr lang="en-US" sz="1400" dirty="0"/>
              </a:p>
            </p:txBody>
          </p:sp>
        </p:grpSp>
        <p:sp>
          <p:nvSpPr>
            <p:cNvPr id="6" name="Rectangular Callout 5"/>
            <p:cNvSpPr/>
            <p:nvPr/>
          </p:nvSpPr>
          <p:spPr>
            <a:xfrm>
              <a:off x="1466263" y="3548481"/>
              <a:ext cx="457200" cy="228600"/>
            </a:xfrm>
            <a:prstGeom prst="wedgeRectCallout">
              <a:avLst>
                <a:gd name="adj1" fmla="val -16369"/>
                <a:gd name="adj2" fmla="val 95000"/>
              </a:avLst>
            </a:prstGeom>
            <a:solidFill>
              <a:schemeClr val="bg1">
                <a:lumMod val="95000"/>
              </a:schemeClr>
            </a:solidFill>
            <a:ln>
              <a:noFill/>
            </a:ln>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Narrow" pitchFamily="34" charset="0"/>
                </a:rPr>
                <a:t>Thread</a:t>
              </a:r>
              <a:endParaRPr lang="en-US" sz="800" b="1" dirty="0">
                <a:solidFill>
                  <a:schemeClr val="tx1"/>
                </a:solidFill>
                <a:latin typeface="Arial Narrow" pitchFamily="34" charset="0"/>
              </a:endParaRPr>
            </a:p>
          </p:txBody>
        </p:sp>
        <p:sp>
          <p:nvSpPr>
            <p:cNvPr id="7" name="Rectangular Callout 6"/>
            <p:cNvSpPr/>
            <p:nvPr/>
          </p:nvSpPr>
          <p:spPr>
            <a:xfrm>
              <a:off x="7239000" y="2362200"/>
              <a:ext cx="457200" cy="152400"/>
            </a:xfrm>
            <a:prstGeom prst="wedgeRectCallout">
              <a:avLst>
                <a:gd name="adj1" fmla="val 39881"/>
                <a:gd name="adj2" fmla="val 101250"/>
              </a:avLst>
            </a:prstGeom>
            <a:solidFill>
              <a:schemeClr val="bg1">
                <a:lumMod val="95000"/>
              </a:schemeClr>
            </a:solidFill>
            <a:ln>
              <a:noFill/>
            </a:ln>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Narrow" pitchFamily="34" charset="0"/>
                </a:rPr>
                <a:t>MPI</a:t>
              </a:r>
              <a:endParaRPr lang="en-US" sz="800" b="1" dirty="0">
                <a:solidFill>
                  <a:schemeClr val="tx1"/>
                </a:solidFill>
                <a:latin typeface="Arial Narrow" pitchFamily="34" charset="0"/>
              </a:endParaRPr>
            </a:p>
          </p:txBody>
        </p:sp>
        <p:sp>
          <p:nvSpPr>
            <p:cNvPr id="9" name="Rectangular Callout 8"/>
            <p:cNvSpPr/>
            <p:nvPr/>
          </p:nvSpPr>
          <p:spPr>
            <a:xfrm>
              <a:off x="6490740" y="4038600"/>
              <a:ext cx="457200" cy="152400"/>
            </a:xfrm>
            <a:prstGeom prst="wedgeRectCallout">
              <a:avLst>
                <a:gd name="adj1" fmla="val 29464"/>
                <a:gd name="adj2" fmla="val 126250"/>
              </a:avLst>
            </a:prstGeom>
            <a:solidFill>
              <a:schemeClr val="bg1">
                <a:lumMod val="95000"/>
              </a:schemeClr>
            </a:solidFill>
            <a:ln>
              <a:noFill/>
            </a:ln>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Narrow" pitchFamily="34" charset="0"/>
                </a:rPr>
                <a:t>MPI</a:t>
              </a:r>
              <a:endParaRPr lang="en-US" sz="800" b="1" dirty="0">
                <a:solidFill>
                  <a:schemeClr val="tx1"/>
                </a:solidFill>
                <a:latin typeface="Arial Narrow" pitchFamily="34" charset="0"/>
              </a:endParaRPr>
            </a:p>
          </p:txBody>
        </p:sp>
        <p:grpSp>
          <p:nvGrpSpPr>
            <p:cNvPr id="4" name="Group 24"/>
            <p:cNvGrpSpPr/>
            <p:nvPr/>
          </p:nvGrpSpPr>
          <p:grpSpPr>
            <a:xfrm>
              <a:off x="7567177" y="4382414"/>
              <a:ext cx="520195" cy="258533"/>
              <a:chOff x="7567177" y="4382414"/>
              <a:chExt cx="520195" cy="258533"/>
            </a:xfrm>
          </p:grpSpPr>
          <p:sp>
            <p:nvSpPr>
              <p:cNvPr id="21" name="Rectangular Callout 15"/>
              <p:cNvSpPr/>
              <p:nvPr/>
            </p:nvSpPr>
            <p:spPr>
              <a:xfrm rot="10800000">
                <a:off x="7607808" y="4391799"/>
                <a:ext cx="457200" cy="228600"/>
              </a:xfrm>
              <a:prstGeom prst="wedgeRectCallout">
                <a:avLst>
                  <a:gd name="adj1" fmla="val -8036"/>
                  <a:gd name="adj2" fmla="val 115833"/>
                </a:avLst>
              </a:prstGeom>
              <a:solidFill>
                <a:schemeClr val="bg1">
                  <a:lumMod val="95000"/>
                </a:schemeClr>
              </a:solidFill>
              <a:ln>
                <a:noFill/>
              </a:ln>
              <a:effectLst>
                <a:outerShdw blurRad="50800" dist="38100" dir="1404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scene3d>
                  <a:camera prst="orthographicFront">
                    <a:rot lat="0" lon="0" rev="10800000"/>
                  </a:camera>
                  <a:lightRig rig="threePt" dir="t"/>
                </a:scene3d>
              </a:bodyPr>
              <a:lstStyle/>
              <a:p>
                <a:pPr algn="ctr"/>
                <a:endParaRPr lang="en-US" sz="800" b="1" dirty="0">
                  <a:solidFill>
                    <a:schemeClr val="tx1"/>
                  </a:solidFill>
                  <a:effectLst>
                    <a:outerShdw blurRad="50800" dist="38100" dir="16200000" rotWithShape="0">
                      <a:prstClr val="black">
                        <a:alpha val="40000"/>
                      </a:prstClr>
                    </a:outerShdw>
                  </a:effectLst>
                  <a:latin typeface="Arial Narrow" pitchFamily="34" charset="0"/>
                </a:endParaRPr>
              </a:p>
            </p:txBody>
          </p:sp>
          <p:sp>
            <p:nvSpPr>
              <p:cNvPr id="22" name="TextBox 21"/>
              <p:cNvSpPr txBox="1"/>
              <p:nvPr/>
            </p:nvSpPr>
            <p:spPr>
              <a:xfrm>
                <a:off x="7567177" y="4382414"/>
                <a:ext cx="520195" cy="258533"/>
              </a:xfrm>
              <a:prstGeom prst="rect">
                <a:avLst/>
              </a:prstGeom>
              <a:noFill/>
            </p:spPr>
            <p:txBody>
              <a:bodyPr wrap="square" rtlCol="0">
                <a:spAutoFit/>
              </a:bodyPr>
              <a:lstStyle/>
              <a:p>
                <a:r>
                  <a:rPr lang="en-US" sz="800" b="1" dirty="0" smtClean="0">
                    <a:effectLst>
                      <a:outerShdw blurRad="60007" dist="200025" dir="15000000" sy="30000" kx="-1800000" algn="bl" rotWithShape="0">
                        <a:prstClr val="black">
                          <a:alpha val="32000"/>
                        </a:prstClr>
                      </a:outerShdw>
                    </a:effectLst>
                    <a:latin typeface="Arial Narrow" pitchFamily="34" charset="0"/>
                  </a:rPr>
                  <a:t>Thread</a:t>
                </a:r>
                <a:endParaRPr lang="en-US" sz="800" b="1" dirty="0">
                  <a:effectLst>
                    <a:outerShdw blurRad="60007" dist="200025" dir="15000000" sy="30000" kx="-1800000" algn="bl" rotWithShape="0">
                      <a:prstClr val="black">
                        <a:alpha val="32000"/>
                      </a:prstClr>
                    </a:outerShdw>
                  </a:effectLst>
                  <a:latin typeface="Arial Narrow" pitchFamily="34" charset="0"/>
                </a:endParaRPr>
              </a:p>
            </p:txBody>
          </p:sp>
        </p:grpSp>
        <p:sp>
          <p:nvSpPr>
            <p:cNvPr id="11" name="Rectangular Callout 10"/>
            <p:cNvSpPr/>
            <p:nvPr/>
          </p:nvSpPr>
          <p:spPr>
            <a:xfrm>
              <a:off x="1981200" y="3482645"/>
              <a:ext cx="457200" cy="228600"/>
            </a:xfrm>
            <a:prstGeom prst="wedgeRectCallout">
              <a:avLst>
                <a:gd name="adj1" fmla="val -16369"/>
                <a:gd name="adj2" fmla="val 95000"/>
              </a:avLst>
            </a:prstGeom>
            <a:solidFill>
              <a:schemeClr val="bg1">
                <a:lumMod val="95000"/>
              </a:schemeClr>
            </a:solidFill>
            <a:ln>
              <a:noFill/>
            </a:ln>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Narrow" pitchFamily="34" charset="0"/>
                </a:rPr>
                <a:t>Thread</a:t>
              </a:r>
              <a:endParaRPr lang="en-US" sz="800" b="1" dirty="0">
                <a:solidFill>
                  <a:schemeClr val="tx1"/>
                </a:solidFill>
                <a:latin typeface="Arial Narrow" pitchFamily="34" charset="0"/>
              </a:endParaRPr>
            </a:p>
          </p:txBody>
        </p:sp>
        <p:sp>
          <p:nvSpPr>
            <p:cNvPr id="12" name="Rectangular Callout 11"/>
            <p:cNvSpPr/>
            <p:nvPr/>
          </p:nvSpPr>
          <p:spPr>
            <a:xfrm>
              <a:off x="3657600" y="3276600"/>
              <a:ext cx="457200" cy="228600"/>
            </a:xfrm>
            <a:prstGeom prst="wedgeRectCallout">
              <a:avLst>
                <a:gd name="adj1" fmla="val 33631"/>
                <a:gd name="adj2" fmla="val 99167"/>
              </a:avLst>
            </a:prstGeom>
            <a:solidFill>
              <a:schemeClr val="bg1">
                <a:lumMod val="95000"/>
              </a:schemeClr>
            </a:solidFill>
            <a:ln>
              <a:noFill/>
            </a:ln>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Narrow" pitchFamily="34" charset="0"/>
                </a:rPr>
                <a:t>Thread</a:t>
              </a:r>
              <a:endParaRPr lang="en-US" sz="800" b="1" dirty="0">
                <a:solidFill>
                  <a:schemeClr val="tx1"/>
                </a:solidFill>
                <a:latin typeface="Arial Narrow" pitchFamily="34" charset="0"/>
              </a:endParaRPr>
            </a:p>
          </p:txBody>
        </p:sp>
        <p:sp>
          <p:nvSpPr>
            <p:cNvPr id="13" name="Rectangular Callout 12"/>
            <p:cNvSpPr/>
            <p:nvPr/>
          </p:nvSpPr>
          <p:spPr>
            <a:xfrm>
              <a:off x="2819400" y="3352800"/>
              <a:ext cx="457200" cy="228600"/>
            </a:xfrm>
            <a:prstGeom prst="wedgeRectCallout">
              <a:avLst>
                <a:gd name="adj1" fmla="val 33631"/>
                <a:gd name="adj2" fmla="val 99167"/>
              </a:avLst>
            </a:prstGeom>
            <a:solidFill>
              <a:schemeClr val="bg1">
                <a:lumMod val="95000"/>
              </a:schemeClr>
            </a:solidFill>
            <a:ln>
              <a:noFill/>
            </a:ln>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Narrow" pitchFamily="34" charset="0"/>
                </a:rPr>
                <a:t>Thread</a:t>
              </a:r>
              <a:endParaRPr lang="en-US" sz="800" b="1" dirty="0">
                <a:solidFill>
                  <a:schemeClr val="tx1"/>
                </a:solidFill>
                <a:latin typeface="Arial Narrow" pitchFamily="34" charset="0"/>
              </a:endParaRPr>
            </a:p>
          </p:txBody>
        </p:sp>
        <p:sp>
          <p:nvSpPr>
            <p:cNvPr id="14" name="Rectangular Callout 13"/>
            <p:cNvSpPr/>
            <p:nvPr/>
          </p:nvSpPr>
          <p:spPr>
            <a:xfrm>
              <a:off x="4586275" y="4459224"/>
              <a:ext cx="381000" cy="152400"/>
            </a:xfrm>
            <a:prstGeom prst="wedgeRectCallout">
              <a:avLst>
                <a:gd name="adj1" fmla="val -40536"/>
                <a:gd name="adj2" fmla="val 107500"/>
              </a:avLst>
            </a:prstGeom>
            <a:solidFill>
              <a:schemeClr val="bg1">
                <a:lumMod val="95000"/>
              </a:schemeClr>
            </a:solidFill>
            <a:ln>
              <a:noFill/>
            </a:ln>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Narrow" pitchFamily="34" charset="0"/>
                </a:rPr>
                <a:t>MPI</a:t>
              </a:r>
              <a:endParaRPr lang="en-US" sz="800" b="1" dirty="0">
                <a:solidFill>
                  <a:schemeClr val="tx1"/>
                </a:solidFill>
                <a:latin typeface="Arial Narrow" pitchFamily="34" charset="0"/>
              </a:endParaRPr>
            </a:p>
          </p:txBody>
        </p:sp>
        <p:sp>
          <p:nvSpPr>
            <p:cNvPr id="15" name="Rectangular Callout 14"/>
            <p:cNvSpPr/>
            <p:nvPr/>
          </p:nvSpPr>
          <p:spPr>
            <a:xfrm>
              <a:off x="5083092" y="4130040"/>
              <a:ext cx="457200" cy="228600"/>
            </a:xfrm>
            <a:prstGeom prst="wedgeRectCallout">
              <a:avLst>
                <a:gd name="adj1" fmla="val 6548"/>
                <a:gd name="adj2" fmla="val 82500"/>
              </a:avLst>
            </a:prstGeom>
            <a:solidFill>
              <a:schemeClr val="bg1">
                <a:lumMod val="95000"/>
              </a:schemeClr>
            </a:solidFill>
            <a:ln>
              <a:noFill/>
            </a:ln>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Narrow" pitchFamily="34" charset="0"/>
                </a:rPr>
                <a:t>Thread</a:t>
              </a:r>
              <a:endParaRPr lang="en-US" sz="800" b="1" dirty="0">
                <a:solidFill>
                  <a:schemeClr val="tx1"/>
                </a:solidFill>
                <a:latin typeface="Arial Narrow" pitchFamily="34" charset="0"/>
              </a:endParaRPr>
            </a:p>
          </p:txBody>
        </p:sp>
        <p:grpSp>
          <p:nvGrpSpPr>
            <p:cNvPr id="5" name="Group 25"/>
            <p:cNvGrpSpPr/>
            <p:nvPr/>
          </p:nvGrpSpPr>
          <p:grpSpPr>
            <a:xfrm>
              <a:off x="7070360" y="4525061"/>
              <a:ext cx="609600" cy="258533"/>
              <a:chOff x="7527560" y="4296461"/>
              <a:chExt cx="609600" cy="258533"/>
            </a:xfrm>
          </p:grpSpPr>
          <p:sp>
            <p:nvSpPr>
              <p:cNvPr id="19" name="Rectangular Callout 18"/>
              <p:cNvSpPr/>
              <p:nvPr/>
            </p:nvSpPr>
            <p:spPr>
              <a:xfrm rot="10800000">
                <a:off x="7607808" y="4344009"/>
                <a:ext cx="416569" cy="197511"/>
              </a:xfrm>
              <a:prstGeom prst="wedgeRectCallout">
                <a:avLst>
                  <a:gd name="adj1" fmla="val -8036"/>
                  <a:gd name="adj2" fmla="val 115833"/>
                </a:avLst>
              </a:prstGeom>
              <a:solidFill>
                <a:schemeClr val="bg1">
                  <a:lumMod val="95000"/>
                </a:schemeClr>
              </a:solidFill>
              <a:ln>
                <a:noFill/>
              </a:ln>
              <a:effectLst>
                <a:outerShdw blurRad="50800" dist="38100" dir="1404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scene3d>
                  <a:camera prst="orthographicFront">
                    <a:rot lat="0" lon="0" rev="10800000"/>
                  </a:camera>
                  <a:lightRig rig="threePt" dir="t"/>
                </a:scene3d>
              </a:bodyPr>
              <a:lstStyle/>
              <a:p>
                <a:pPr algn="ctr"/>
                <a:endParaRPr lang="en-US" sz="800" b="1" dirty="0">
                  <a:solidFill>
                    <a:schemeClr val="tx1"/>
                  </a:solidFill>
                  <a:effectLst>
                    <a:outerShdw blurRad="50800" dist="38100" dir="16200000" rotWithShape="0">
                      <a:prstClr val="black">
                        <a:alpha val="40000"/>
                      </a:prstClr>
                    </a:outerShdw>
                  </a:effectLst>
                  <a:latin typeface="Arial Narrow" pitchFamily="34" charset="0"/>
                </a:endParaRPr>
              </a:p>
            </p:txBody>
          </p:sp>
          <p:sp>
            <p:nvSpPr>
              <p:cNvPr id="20" name="TextBox 19"/>
              <p:cNvSpPr txBox="1"/>
              <p:nvPr/>
            </p:nvSpPr>
            <p:spPr>
              <a:xfrm>
                <a:off x="7527560" y="4296461"/>
                <a:ext cx="609600" cy="258533"/>
              </a:xfrm>
              <a:prstGeom prst="rect">
                <a:avLst/>
              </a:prstGeom>
              <a:noFill/>
            </p:spPr>
            <p:txBody>
              <a:bodyPr wrap="square" rtlCol="0" anchor="b">
                <a:spAutoFit/>
              </a:bodyPr>
              <a:lstStyle/>
              <a:p>
                <a:pPr algn="ctr"/>
                <a:r>
                  <a:rPr lang="en-US" sz="800" b="1" dirty="0" smtClean="0">
                    <a:effectLst>
                      <a:outerShdw blurRad="60007" dist="200025" dir="15000000" sy="30000" kx="-1800000" algn="bl" rotWithShape="0">
                        <a:prstClr val="black">
                          <a:alpha val="32000"/>
                        </a:prstClr>
                      </a:outerShdw>
                    </a:effectLst>
                    <a:latin typeface="Arial Narrow" pitchFamily="34" charset="0"/>
                  </a:rPr>
                  <a:t>Thread</a:t>
                </a:r>
                <a:endParaRPr lang="en-US" sz="800" b="1" dirty="0">
                  <a:effectLst>
                    <a:outerShdw blurRad="60007" dist="200025" dir="15000000" sy="30000" kx="-1800000" algn="bl" rotWithShape="0">
                      <a:prstClr val="black">
                        <a:alpha val="32000"/>
                      </a:prstClr>
                    </a:outerShdw>
                  </a:effectLst>
                  <a:latin typeface="Arial Narrow" pitchFamily="34" charset="0"/>
                </a:endParaRPr>
              </a:p>
            </p:txBody>
          </p:sp>
        </p:grpSp>
        <p:sp>
          <p:nvSpPr>
            <p:cNvPr id="17" name="Rectangular Callout 16"/>
            <p:cNvSpPr/>
            <p:nvPr/>
          </p:nvSpPr>
          <p:spPr>
            <a:xfrm>
              <a:off x="3344232" y="4495800"/>
              <a:ext cx="304800" cy="152400"/>
            </a:xfrm>
            <a:prstGeom prst="wedgeRectCallout">
              <a:avLst>
                <a:gd name="adj1" fmla="val -33036"/>
                <a:gd name="adj2" fmla="val 126250"/>
              </a:avLst>
            </a:prstGeom>
            <a:solidFill>
              <a:schemeClr val="bg1">
                <a:lumMod val="95000"/>
              </a:schemeClr>
            </a:solidFill>
            <a:ln>
              <a:noFill/>
            </a:ln>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Narrow" pitchFamily="34" charset="0"/>
                </a:rPr>
                <a:t>MPI</a:t>
              </a:r>
              <a:endParaRPr lang="en-US" sz="800" b="1" dirty="0">
                <a:solidFill>
                  <a:schemeClr val="tx1"/>
                </a:solidFill>
                <a:latin typeface="Arial Narrow" pitchFamily="34" charset="0"/>
              </a:endParaRPr>
            </a:p>
          </p:txBody>
        </p:sp>
        <p:sp>
          <p:nvSpPr>
            <p:cNvPr id="18" name="Rectangular Callout 17"/>
            <p:cNvSpPr/>
            <p:nvPr/>
          </p:nvSpPr>
          <p:spPr>
            <a:xfrm>
              <a:off x="2267795" y="4514088"/>
              <a:ext cx="304800" cy="152400"/>
            </a:xfrm>
            <a:prstGeom prst="wedgeRectCallout">
              <a:avLst>
                <a:gd name="adj1" fmla="val -11161"/>
                <a:gd name="adj2" fmla="val 107500"/>
              </a:avLst>
            </a:prstGeom>
            <a:solidFill>
              <a:schemeClr val="bg1">
                <a:lumMod val="95000"/>
              </a:schemeClr>
            </a:solidFill>
            <a:ln>
              <a:noFill/>
            </a:ln>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Narrow" pitchFamily="34" charset="0"/>
                </a:rPr>
                <a:t>MPI</a:t>
              </a:r>
              <a:endParaRPr lang="en-US" sz="800" b="1" dirty="0">
                <a:solidFill>
                  <a:schemeClr val="tx1"/>
                </a:solidFill>
                <a:latin typeface="Arial Narrow" pitchFamily="34" charset="0"/>
              </a:endParaRPr>
            </a:p>
          </p:txBody>
        </p:sp>
      </p:grpSp>
      <p:sp>
        <p:nvSpPr>
          <p:cNvPr id="27" name="Title 26"/>
          <p:cNvSpPr>
            <a:spLocks noGrp="1"/>
          </p:cNvSpPr>
          <p:nvPr>
            <p:ph type="title"/>
          </p:nvPr>
        </p:nvSpPr>
        <p:spPr>
          <a:xfrm>
            <a:off x="457200" y="0"/>
            <a:ext cx="8229600" cy="1143000"/>
          </a:xfrm>
        </p:spPr>
        <p:txBody>
          <a:bodyPr>
            <a:normAutofit fontScale="90000"/>
          </a:bodyPr>
          <a:lstStyle/>
          <a:p>
            <a:r>
              <a:rPr lang="en-US" dirty="0" smtClean="0"/>
              <a:t>Threading versus MPI on node</a:t>
            </a:r>
            <a:br>
              <a:rPr lang="en-US" dirty="0" smtClean="0"/>
            </a:br>
            <a:r>
              <a:rPr lang="en-US" sz="3100" dirty="0" smtClean="0"/>
              <a:t>Always MPI between nodes </a:t>
            </a:r>
            <a:endParaRPr lang="en-US" dirty="0"/>
          </a:p>
        </p:txBody>
      </p:sp>
      <p:sp>
        <p:nvSpPr>
          <p:cNvPr id="28" name="TextBox 27"/>
          <p:cNvSpPr txBox="1"/>
          <p:nvPr/>
        </p:nvSpPr>
        <p:spPr>
          <a:xfrm>
            <a:off x="1524000" y="5486400"/>
            <a:ext cx="5229701" cy="738664"/>
          </a:xfrm>
          <a:prstGeom prst="rect">
            <a:avLst/>
          </a:prstGeom>
          <a:noFill/>
        </p:spPr>
        <p:txBody>
          <a:bodyPr wrap="none" rtlCol="0">
            <a:spAutoFit/>
          </a:bodyPr>
          <a:lstStyle/>
          <a:p>
            <a:pPr marL="233363" indent="-233363">
              <a:buFont typeface="Arial" pitchFamily="34" charset="0"/>
              <a:buChar char="•"/>
            </a:pPr>
            <a:r>
              <a:rPr lang="en-US" sz="1400" dirty="0" smtClean="0"/>
              <a:t>Note MPI best at low levels of parallelism</a:t>
            </a:r>
          </a:p>
          <a:p>
            <a:pPr marL="233363" indent="-233363">
              <a:buFont typeface="Arial" pitchFamily="34" charset="0"/>
              <a:buChar char="•"/>
            </a:pPr>
            <a:r>
              <a:rPr lang="en-US" sz="1400" dirty="0" smtClean="0"/>
              <a:t>Threading best at Highest levels of parallelism (64 way breakeven)</a:t>
            </a:r>
          </a:p>
          <a:p>
            <a:pPr marL="233363" indent="-233363">
              <a:buFont typeface="Arial" pitchFamily="34" charset="0"/>
              <a:buChar char="•"/>
            </a:pPr>
            <a:r>
              <a:rPr lang="en-US" sz="1400" dirty="0" smtClean="0"/>
              <a:t>Uses </a:t>
            </a:r>
            <a:r>
              <a:rPr lang="en-US" sz="1400" dirty="0" err="1" smtClean="0"/>
              <a:t>MPI.Net</a:t>
            </a:r>
            <a:r>
              <a:rPr lang="en-US" sz="1400" dirty="0" smtClean="0"/>
              <a:t> as an interface to MS-MPI</a:t>
            </a:r>
            <a:endParaRPr lang="en-US" sz="1400" dirty="0"/>
          </a:p>
        </p:txBody>
      </p:sp>
      <p:sp>
        <p:nvSpPr>
          <p:cNvPr id="29" name="Rectangular Callout 28"/>
          <p:cNvSpPr/>
          <p:nvPr/>
        </p:nvSpPr>
        <p:spPr>
          <a:xfrm>
            <a:off x="7083316" y="1905000"/>
            <a:ext cx="420742" cy="127000"/>
          </a:xfrm>
          <a:prstGeom prst="wedgeRectCallout">
            <a:avLst>
              <a:gd name="adj1" fmla="val 44048"/>
              <a:gd name="adj2" fmla="val 113750"/>
            </a:avLst>
          </a:prstGeom>
          <a:solidFill>
            <a:schemeClr val="bg1">
              <a:lumMod val="95000"/>
            </a:schemeClr>
          </a:solidFill>
          <a:ln>
            <a:noFill/>
          </a:ln>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Narrow" pitchFamily="34" charset="0"/>
              </a:rPr>
              <a:t>MPI</a:t>
            </a:r>
            <a:endParaRPr lang="en-US" sz="800" b="1" dirty="0">
              <a:solidFill>
                <a:schemeClr val="tx1"/>
              </a:solidFill>
              <a:latin typeface="Arial Narrow" pitchFamily="34" charset="0"/>
            </a:endParaRPr>
          </a:p>
        </p:txBody>
      </p:sp>
      <p:sp>
        <p:nvSpPr>
          <p:cNvPr id="30" name="Rectangular Callout 29"/>
          <p:cNvSpPr/>
          <p:nvPr/>
        </p:nvSpPr>
        <p:spPr>
          <a:xfrm>
            <a:off x="7315200" y="1524000"/>
            <a:ext cx="420742" cy="127000"/>
          </a:xfrm>
          <a:prstGeom prst="wedgeRectCallout">
            <a:avLst>
              <a:gd name="adj1" fmla="val 44048"/>
              <a:gd name="adj2" fmla="val 113750"/>
            </a:avLst>
          </a:prstGeom>
          <a:solidFill>
            <a:schemeClr val="bg1">
              <a:lumMod val="95000"/>
            </a:schemeClr>
          </a:solidFill>
          <a:ln>
            <a:noFill/>
          </a:ln>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Narrow" pitchFamily="34" charset="0"/>
              </a:rPr>
              <a:t>MPI</a:t>
            </a:r>
            <a:endParaRPr lang="en-US" sz="800" b="1" dirty="0">
              <a:solidFill>
                <a:schemeClr val="tx1"/>
              </a:solidFill>
              <a:latin typeface="Arial Narrow" pitchFamily="34"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1143000" y="838200"/>
          <a:ext cx="7362825"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a:spLocks noGrp="1"/>
          </p:cNvSpPr>
          <p:nvPr>
            <p:ph type="title"/>
          </p:nvPr>
        </p:nvSpPr>
        <p:spPr>
          <a:xfrm>
            <a:off x="533400" y="0"/>
            <a:ext cx="8229600" cy="1016000"/>
          </a:xfrm>
        </p:spPr>
        <p:txBody>
          <a:bodyPr>
            <a:normAutofit/>
          </a:bodyPr>
          <a:lstStyle/>
          <a:p>
            <a:r>
              <a:rPr lang="en-US" sz="4000" dirty="0" smtClean="0"/>
              <a:t>Typical CCR Comparison with TPL</a:t>
            </a:r>
            <a:endParaRPr lang="en-US" sz="4000" dirty="0"/>
          </a:p>
        </p:txBody>
      </p:sp>
      <p:sp>
        <p:nvSpPr>
          <p:cNvPr id="6" name="Content Placeholder 2"/>
          <p:cNvSpPr>
            <a:spLocks noGrp="1"/>
          </p:cNvSpPr>
          <p:nvPr>
            <p:ph idx="1"/>
          </p:nvPr>
        </p:nvSpPr>
        <p:spPr>
          <a:xfrm>
            <a:off x="1066800" y="5638800"/>
            <a:ext cx="7772400" cy="990600"/>
          </a:xfrm>
        </p:spPr>
        <p:txBody>
          <a:bodyPr>
            <a:normAutofit lnSpcReduction="10000"/>
          </a:bodyPr>
          <a:lstStyle/>
          <a:p>
            <a:pPr marL="228600" indent="-228600"/>
            <a:r>
              <a:rPr lang="en-US" sz="1400" dirty="0" smtClean="0"/>
              <a:t>Hybrid internal threading/MPI as intra-node model works well on Windows HPC cluster</a:t>
            </a:r>
          </a:p>
          <a:p>
            <a:pPr marL="228600" indent="-228600"/>
            <a:r>
              <a:rPr lang="en-US" sz="1400" dirty="0" smtClean="0"/>
              <a:t>Within a single node TPL or CCR outperforms MPI for computation intensive applications like clustering of </a:t>
            </a:r>
            <a:r>
              <a:rPr lang="en-US" sz="1400" dirty="0" err="1" smtClean="0"/>
              <a:t>Alu</a:t>
            </a:r>
            <a:r>
              <a:rPr lang="en-US" sz="1400" dirty="0" smtClean="0"/>
              <a:t> sequences (“all pairs” problem)</a:t>
            </a:r>
          </a:p>
          <a:p>
            <a:pPr marL="228600" indent="-228600"/>
            <a:r>
              <a:rPr lang="en-US" sz="1400" dirty="0" smtClean="0"/>
              <a:t>TPL outperforms CCR in major applications</a:t>
            </a:r>
          </a:p>
          <a:p>
            <a:pPr marL="228600" indent="-228600"/>
            <a:endParaRPr lang="en-US" sz="1400" dirty="0" smtClean="0"/>
          </a:p>
          <a:p>
            <a:pPr marL="228600" indent="-228600"/>
            <a:endParaRPr lang="en-US" sz="1400" dirty="0" smtClean="0"/>
          </a:p>
          <a:p>
            <a:pPr marL="228600" indent="-228600"/>
            <a:endParaRPr lang="en-US" sz="1400" dirty="0" smtClean="0"/>
          </a:p>
          <a:p>
            <a:pPr>
              <a:buClr>
                <a:srgbClr val="C00000"/>
              </a:buClr>
              <a:buNone/>
            </a:pPr>
            <a:endParaRPr lang="en-US" dirty="0" smtClean="0">
              <a:solidFill>
                <a:schemeClr val="tx2">
                  <a:lumMod val="50000"/>
                </a:schemeClr>
              </a:solidFill>
            </a:endParaRPr>
          </a:p>
          <a:p>
            <a:endParaRPr lang="en-US" dirty="0"/>
          </a:p>
        </p:txBody>
      </p:sp>
      <p:sp>
        <p:nvSpPr>
          <p:cNvPr id="7" name="TextBox 6"/>
          <p:cNvSpPr txBox="1"/>
          <p:nvPr/>
        </p:nvSpPr>
        <p:spPr>
          <a:xfrm>
            <a:off x="2819400" y="2133600"/>
            <a:ext cx="3056734" cy="369332"/>
          </a:xfrm>
          <a:prstGeom prst="rect">
            <a:avLst/>
          </a:prstGeom>
          <a:noFill/>
        </p:spPr>
        <p:txBody>
          <a:bodyPr wrap="none" rtlCol="0">
            <a:spAutoFit/>
          </a:bodyPr>
          <a:lstStyle/>
          <a:p>
            <a:r>
              <a:rPr lang="en-US" dirty="0" smtClean="0"/>
              <a:t>Efficiency = 1  / (1 + Overhead)</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458200" cy="393192"/>
          </a:xfrm>
        </p:spPr>
        <p:txBody>
          <a:bodyPr>
            <a:normAutofit fontScale="90000"/>
          </a:bodyPr>
          <a:lstStyle/>
          <a:p>
            <a:r>
              <a:rPr sz="2400" dirty="0" smtClean="0"/>
              <a:t>Deterministic Annealing Clustering of Indiana Census Data</a:t>
            </a:r>
            <a:endParaRPr lang="en-US" sz="2400" dirty="0"/>
          </a:p>
        </p:txBody>
      </p:sp>
      <p:sp>
        <p:nvSpPr>
          <p:cNvPr id="3" name="Text Placeholder 2"/>
          <p:cNvSpPr>
            <a:spLocks noGrp="1"/>
          </p:cNvSpPr>
          <p:nvPr>
            <p:ph type="body" idx="1"/>
          </p:nvPr>
        </p:nvSpPr>
        <p:spPr>
          <a:xfrm>
            <a:off x="1143000" y="304800"/>
            <a:ext cx="6175248" cy="343336"/>
          </a:xfrm>
        </p:spPr>
        <p:txBody>
          <a:bodyPr>
            <a:normAutofit fontScale="85000" lnSpcReduction="10000"/>
          </a:bodyPr>
          <a:lstStyle/>
          <a:p>
            <a:r>
              <a:rPr lang="en-US" dirty="0" smtClean="0">
                <a:solidFill>
                  <a:schemeClr val="tx1"/>
                </a:solidFill>
              </a:rPr>
              <a:t>Decrease temperature (distance scale) to discover more clusters</a:t>
            </a:r>
            <a:endParaRPr lang="en-US" dirty="0">
              <a:solidFill>
                <a:schemeClr val="tx1"/>
              </a:solidFill>
            </a:endParaRPr>
          </a:p>
        </p:txBody>
      </p:sp>
      <p:pic>
        <p:nvPicPr>
          <p:cNvPr id="4" name="Picture 5"/>
          <p:cNvPicPr>
            <a:picLocks noChangeAspect="1" noChangeArrowheads="1"/>
          </p:cNvPicPr>
          <p:nvPr/>
        </p:nvPicPr>
        <p:blipFill>
          <a:blip r:embed="rId3" cstate="print"/>
          <a:srcRect l="18527" t="18552" r="2151" b="14189"/>
          <a:stretch>
            <a:fillRect/>
          </a:stretch>
        </p:blipFill>
        <p:spPr bwMode="auto">
          <a:xfrm>
            <a:off x="0" y="609600"/>
            <a:ext cx="9144000" cy="624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Dryad &amp; </a:t>
            </a:r>
            <a:r>
              <a:rPr lang="en-US" sz="4000" dirty="0" err="1" smtClean="0"/>
              <a:t>DryadLINQ</a:t>
            </a:r>
            <a:r>
              <a:rPr lang="en-US" sz="4000" dirty="0" smtClean="0"/>
              <a:t> Evaluation</a:t>
            </a:r>
            <a:endParaRPr lang="en-US" sz="4000" dirty="0"/>
          </a:p>
        </p:txBody>
      </p:sp>
      <p:sp>
        <p:nvSpPr>
          <p:cNvPr id="3" name="Content Placeholder 2"/>
          <p:cNvSpPr>
            <a:spLocks noGrp="1"/>
          </p:cNvSpPr>
          <p:nvPr>
            <p:ph idx="1"/>
          </p:nvPr>
        </p:nvSpPr>
        <p:spPr>
          <a:xfrm>
            <a:off x="4419600" y="1752600"/>
            <a:ext cx="4191000" cy="4267200"/>
          </a:xfrm>
        </p:spPr>
        <p:txBody>
          <a:bodyPr>
            <a:normAutofit fontScale="32500" lnSpcReduction="20000"/>
          </a:bodyPr>
          <a:lstStyle/>
          <a:p>
            <a:pPr marL="231775" indent="-231775"/>
            <a:r>
              <a:rPr lang="en-US" sz="4900" dirty="0" smtClean="0"/>
              <a:t>Higher Jumpstart cost</a:t>
            </a:r>
          </a:p>
          <a:p>
            <a:pPr marL="458788" lvl="2" indent="-231775">
              <a:buFont typeface="Courier New" pitchFamily="49" charset="0"/>
              <a:buChar char="o"/>
            </a:pPr>
            <a:r>
              <a:rPr lang="en-US" sz="4900" dirty="0" smtClean="0"/>
              <a:t>User needs to </a:t>
            </a:r>
            <a:r>
              <a:rPr lang="en-US" sz="4900" b="1" dirty="0" smtClean="0"/>
              <a:t>be familiar with LINQ constructs</a:t>
            </a:r>
          </a:p>
          <a:p>
            <a:pPr marL="231775" indent="-231775"/>
            <a:r>
              <a:rPr lang="en-US" sz="4900" dirty="0" smtClean="0"/>
              <a:t>Higher continuing development efficiency</a:t>
            </a:r>
          </a:p>
          <a:p>
            <a:pPr marL="458788" lvl="2" indent="-231775">
              <a:buFont typeface="Courier New" pitchFamily="49" charset="0"/>
              <a:buChar char="o"/>
            </a:pPr>
            <a:r>
              <a:rPr lang="en-US" sz="4900" b="1" dirty="0" smtClean="0"/>
              <a:t>Minimal parallel thinking</a:t>
            </a:r>
          </a:p>
          <a:p>
            <a:pPr marL="458788" lvl="2" indent="-231775">
              <a:buFont typeface="Courier New" pitchFamily="49" charset="0"/>
              <a:buChar char="o"/>
            </a:pPr>
            <a:r>
              <a:rPr lang="en-US" sz="4900" b="1" dirty="0" smtClean="0"/>
              <a:t>Easy querying on structured data </a:t>
            </a:r>
            <a:r>
              <a:rPr lang="en-US" sz="4900" dirty="0" smtClean="0"/>
              <a:t>(e.g. Select, Join etc..)</a:t>
            </a:r>
          </a:p>
          <a:p>
            <a:pPr marL="231775" indent="-231775"/>
            <a:r>
              <a:rPr lang="en-US" sz="4900" dirty="0" smtClean="0"/>
              <a:t>Many scientific applications using DryadLINQ including a High Energy Physics data analysis</a:t>
            </a:r>
          </a:p>
          <a:p>
            <a:pPr marL="231775" indent="-231775"/>
            <a:r>
              <a:rPr lang="en-US" sz="4900" dirty="0" smtClean="0"/>
              <a:t>Comparable performance with Apache Hadoop</a:t>
            </a:r>
          </a:p>
          <a:p>
            <a:pPr marL="458788" lvl="2" indent="-231775">
              <a:buFont typeface="Courier New" pitchFamily="49" charset="0"/>
              <a:buChar char="o"/>
            </a:pPr>
            <a:r>
              <a:rPr lang="en-US" sz="4900" dirty="0" smtClean="0"/>
              <a:t>Smith Waterman </a:t>
            </a:r>
            <a:r>
              <a:rPr lang="en-US" sz="4900" dirty="0" err="1" smtClean="0"/>
              <a:t>Gotoh</a:t>
            </a:r>
            <a:r>
              <a:rPr lang="en-US" sz="4900" dirty="0" smtClean="0"/>
              <a:t> 250 million sequence alignments, performed comparatively or better than Hadoop &amp; MPI</a:t>
            </a:r>
          </a:p>
          <a:p>
            <a:pPr marL="231775" indent="-231775"/>
            <a:r>
              <a:rPr lang="en-US" sz="4900" dirty="0" smtClean="0"/>
              <a:t>Applications with </a:t>
            </a:r>
            <a:r>
              <a:rPr lang="en-US" sz="4900" b="1" dirty="0" smtClean="0"/>
              <a:t>complex communication topologies are harder to implement</a:t>
            </a:r>
            <a:r>
              <a:rPr lang="en-US" sz="2300" dirty="0" smtClean="0"/>
              <a:t/>
            </a:r>
            <a:br>
              <a:rPr lang="en-US" sz="2300" dirty="0" smtClean="0"/>
            </a:br>
            <a:endParaRPr lang="en-US" sz="2300" dirty="0" smtClean="0"/>
          </a:p>
          <a:p>
            <a:endParaRPr lang="en-US" dirty="0" smtClean="0"/>
          </a:p>
          <a:p>
            <a:pPr lvl="1">
              <a:buNone/>
            </a:pPr>
            <a:endParaRPr lang="en-US" dirty="0"/>
          </a:p>
        </p:txBody>
      </p:sp>
      <p:pic>
        <p:nvPicPr>
          <p:cNvPr id="4" name="Picture 2"/>
          <p:cNvPicPr>
            <a:picLocks noChangeAspect="1" noChangeArrowheads="1"/>
          </p:cNvPicPr>
          <p:nvPr/>
        </p:nvPicPr>
        <p:blipFill>
          <a:blip r:embed="rId3" cstate="print"/>
          <a:srcRect/>
          <a:stretch>
            <a:fillRect/>
          </a:stretch>
        </p:blipFill>
        <p:spPr bwMode="auto">
          <a:xfrm>
            <a:off x="152400" y="1676400"/>
            <a:ext cx="4219575" cy="4405608"/>
          </a:xfrm>
          <a:prstGeom prst="rect">
            <a:avLst/>
          </a:prstGeom>
          <a:noFill/>
          <a:ln w="9525">
            <a:noFill/>
            <a:miter lim="800000"/>
            <a:headEnd/>
            <a:tailEnd/>
          </a:ln>
        </p:spPr>
      </p:pic>
      <p:sp>
        <p:nvSpPr>
          <p:cNvPr id="5" name="Content Placeholder 5"/>
          <p:cNvSpPr txBox="1">
            <a:spLocks/>
          </p:cNvSpPr>
          <p:nvPr/>
        </p:nvSpPr>
        <p:spPr>
          <a:xfrm>
            <a:off x="228600" y="1600200"/>
            <a:ext cx="38862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Programming Model for Dryad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Illusion of a Single Computer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Distributed Implementation of LINQ Collections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err="1" smtClean="0">
                <a:ln>
                  <a:noFill/>
                </a:ln>
                <a:solidFill>
                  <a:schemeClr val="tx1"/>
                </a:solidFill>
                <a:effectLst/>
                <a:uLnTx/>
                <a:uFillTx/>
                <a:latin typeface="+mn-lt"/>
                <a:ea typeface="+mn-ea"/>
                <a:cs typeface="+mn-cs"/>
              </a:rPr>
              <a:t>Input/Output</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is </a:t>
            </a:r>
            <a:r>
              <a:rPr kumimoji="0" lang="en-US" sz="1800" b="0" i="0" u="none" strike="noStrike" kern="1200" cap="none" spc="0" normalizeH="0" baseline="0" noProof="0" dirty="0" err="1" smtClean="0">
                <a:ln>
                  <a:noFill/>
                </a:ln>
                <a:solidFill>
                  <a:schemeClr val="tx1"/>
                </a:solidFill>
                <a:effectLst/>
                <a:uLnTx/>
                <a:uFillTx/>
                <a:latin typeface="+mn-lt"/>
                <a:ea typeface="+mn-ea"/>
                <a:cs typeface="+mn-cs"/>
              </a:rPr>
              <a:t>DryadTable</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&lt;T&gt;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Subtype of </a:t>
            </a:r>
            <a:r>
              <a:rPr kumimoji="0" lang="en-US" sz="1800" b="0" i="0" u="none" strike="noStrike" kern="1200" cap="none" spc="0" normalizeH="0" baseline="0" noProof="0" dirty="0" err="1" smtClean="0">
                <a:ln>
                  <a:noFill/>
                </a:ln>
                <a:solidFill>
                  <a:schemeClr val="tx1"/>
                </a:solidFill>
                <a:effectLst/>
                <a:uLnTx/>
                <a:uFillTx/>
                <a:latin typeface="+mn-lt"/>
                <a:ea typeface="+mn-ea"/>
                <a:cs typeface="+mn-cs"/>
              </a:rPr>
              <a:t>IQueryable</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&lt;T&gt;</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04800"/>
            <a:ext cx="5867400" cy="609600"/>
          </a:xfrm>
        </p:spPr>
        <p:txBody>
          <a:bodyPr>
            <a:normAutofit fontScale="90000"/>
          </a:bodyPr>
          <a:lstStyle/>
          <a:p>
            <a:r>
              <a:rPr lang="en-US" sz="3600" b="1" dirty="0" smtClean="0"/>
              <a:t>Application Classes</a:t>
            </a:r>
            <a:endParaRPr lang="en-US" b="1" dirty="0"/>
          </a:p>
        </p:txBody>
      </p:sp>
      <p:graphicFrame>
        <p:nvGraphicFramePr>
          <p:cNvPr id="5" name="Table 4"/>
          <p:cNvGraphicFramePr>
            <a:graphicFrameLocks noGrp="1"/>
          </p:cNvGraphicFramePr>
          <p:nvPr/>
        </p:nvGraphicFramePr>
        <p:xfrm>
          <a:off x="304800" y="1295400"/>
          <a:ext cx="8534400" cy="5278038"/>
        </p:xfrm>
        <a:graphic>
          <a:graphicData uri="http://schemas.openxmlformats.org/drawingml/2006/table">
            <a:tbl>
              <a:tblPr firstRow="1" bandRow="1">
                <a:tableStyleId>{5C22544A-7EE6-4342-B048-85BDC9FD1C3A}</a:tableStyleId>
              </a:tblPr>
              <a:tblGrid>
                <a:gridCol w="406400"/>
                <a:gridCol w="1727200"/>
                <a:gridCol w="4876800"/>
                <a:gridCol w="1524000"/>
              </a:tblGrid>
              <a:tr h="561144">
                <a:tc>
                  <a:txBody>
                    <a:bodyPr/>
                    <a:lstStyle/>
                    <a:p>
                      <a:r>
                        <a:rPr lang="en-US" b="0" dirty="0" smtClean="0">
                          <a:solidFill>
                            <a:schemeClr val="tx1"/>
                          </a:solidFill>
                        </a:rPr>
                        <a:t>1</a:t>
                      </a:r>
                      <a:endParaRPr lang="en-US" b="0" dirty="0">
                        <a:solidFill>
                          <a:schemeClr val="tx1"/>
                        </a:solidFill>
                      </a:endParaRPr>
                    </a:p>
                  </a:txBody>
                  <a:tcPr>
                    <a:solidFill>
                      <a:schemeClr val="bg2"/>
                    </a:solidFill>
                  </a:tcPr>
                </a:tc>
                <a:tc>
                  <a:txBody>
                    <a:bodyPr/>
                    <a:lstStyle/>
                    <a:p>
                      <a:r>
                        <a:rPr lang="en-US" sz="1600" b="0" dirty="0" smtClean="0">
                          <a:solidFill>
                            <a:schemeClr val="tx1"/>
                          </a:solidFill>
                          <a:cs typeface="Arial" pitchFamily="34" charset="0"/>
                        </a:rPr>
                        <a:t>Synchronous</a:t>
                      </a:r>
                      <a:endParaRPr lang="en-US" sz="1600" b="0" dirty="0">
                        <a:solidFill>
                          <a:schemeClr val="tx1"/>
                        </a:solidFill>
                      </a:endParaRPr>
                    </a:p>
                  </a:txBody>
                  <a:tcPr>
                    <a:solidFill>
                      <a:schemeClr val="bg2"/>
                    </a:solidFill>
                  </a:tcPr>
                </a:tc>
                <a:tc>
                  <a:txBody>
                    <a:bodyPr/>
                    <a:lstStyle/>
                    <a:p>
                      <a:r>
                        <a:rPr lang="en-US" sz="1600" b="0" dirty="0" smtClean="0">
                          <a:solidFill>
                            <a:schemeClr val="tx1"/>
                          </a:solidFill>
                          <a:cs typeface="Arial" pitchFamily="34" charset="0"/>
                        </a:rPr>
                        <a:t>Lockstep Operation as in SIMD architectures</a:t>
                      </a:r>
                      <a:endParaRPr lang="en-US" sz="1600" b="0" dirty="0">
                        <a:solidFill>
                          <a:schemeClr val="tx1"/>
                        </a:solidFill>
                      </a:endParaRPr>
                    </a:p>
                  </a:txBody>
                  <a:tcPr>
                    <a:solidFill>
                      <a:schemeClr val="bg2"/>
                    </a:solidFill>
                  </a:tcPr>
                </a:tc>
                <a:tc>
                  <a:txBody>
                    <a:bodyPr/>
                    <a:lstStyle/>
                    <a:p>
                      <a:r>
                        <a:rPr lang="en-US" b="1" dirty="0" smtClean="0">
                          <a:solidFill>
                            <a:schemeClr val="tx1"/>
                          </a:solidFill>
                        </a:rPr>
                        <a:t>SIMD</a:t>
                      </a:r>
                      <a:endParaRPr lang="en-US" b="1" dirty="0">
                        <a:solidFill>
                          <a:schemeClr val="tx1"/>
                        </a:solidFill>
                      </a:endParaRPr>
                    </a:p>
                  </a:txBody>
                  <a:tcPr>
                    <a:solidFill>
                      <a:schemeClr val="bg2"/>
                    </a:solidFill>
                  </a:tcPr>
                </a:tc>
              </a:tr>
              <a:tr h="813658">
                <a:tc>
                  <a:txBody>
                    <a:bodyPr/>
                    <a:lstStyle/>
                    <a:p>
                      <a:r>
                        <a:rPr lang="en-US" dirty="0" smtClean="0"/>
                        <a:t>2</a:t>
                      </a:r>
                      <a:endParaRPr lang="en-US" dirty="0"/>
                    </a:p>
                  </a:txBody>
                  <a:tcPr/>
                </a:tc>
                <a:tc>
                  <a:txBody>
                    <a:bodyPr/>
                    <a:lstStyle/>
                    <a:p>
                      <a:r>
                        <a:rPr lang="en-US" sz="1600" dirty="0" smtClean="0">
                          <a:solidFill>
                            <a:schemeClr val="tx1"/>
                          </a:solidFill>
                          <a:cs typeface="Arial" pitchFamily="34" charset="0"/>
                        </a:rPr>
                        <a:t>Loosely Synchronous</a:t>
                      </a:r>
                      <a:endParaRPr lang="en-US" sz="1600" dirty="0">
                        <a:solidFill>
                          <a:schemeClr val="tx1"/>
                        </a:solidFill>
                      </a:endParaRPr>
                    </a:p>
                  </a:txBody>
                  <a:tcPr/>
                </a:tc>
                <a:tc>
                  <a:txBody>
                    <a:bodyPr/>
                    <a:lstStyle/>
                    <a:p>
                      <a:r>
                        <a:rPr lang="en-US" sz="1600" dirty="0" smtClean="0">
                          <a:solidFill>
                            <a:schemeClr val="tx1"/>
                          </a:solidFill>
                          <a:cs typeface="Arial" pitchFamily="34" charset="0"/>
                        </a:rPr>
                        <a:t>Iterative Compute-Communication stages with independent compute (map) operations for each CPU. Heart of most MPI jobs</a:t>
                      </a:r>
                      <a:endParaRPr lang="en-US" sz="1600" dirty="0">
                        <a:solidFill>
                          <a:schemeClr val="tx1"/>
                        </a:solidFill>
                      </a:endParaRPr>
                    </a:p>
                  </a:txBody>
                  <a:tcPr/>
                </a:tc>
                <a:tc>
                  <a:txBody>
                    <a:bodyPr/>
                    <a:lstStyle/>
                    <a:p>
                      <a:r>
                        <a:rPr lang="en-US" b="1" dirty="0" smtClean="0">
                          <a:solidFill>
                            <a:schemeClr val="tx1"/>
                          </a:solidFill>
                        </a:rPr>
                        <a:t>MPP</a:t>
                      </a:r>
                      <a:endParaRPr lang="en-US" b="1" dirty="0">
                        <a:solidFill>
                          <a:schemeClr val="tx1"/>
                        </a:solidFill>
                      </a:endParaRPr>
                    </a:p>
                  </a:txBody>
                  <a:tcPr/>
                </a:tc>
              </a:tr>
              <a:tr h="659344">
                <a:tc>
                  <a:txBody>
                    <a:bodyPr/>
                    <a:lstStyle/>
                    <a:p>
                      <a:r>
                        <a:rPr lang="en-US" dirty="0" smtClean="0"/>
                        <a:t>3</a:t>
                      </a:r>
                      <a:endParaRPr lang="en-US" dirty="0"/>
                    </a:p>
                  </a:txBody>
                  <a:tcPr/>
                </a:tc>
                <a:tc>
                  <a:txBody>
                    <a:bodyPr/>
                    <a:lstStyle/>
                    <a:p>
                      <a:r>
                        <a:rPr lang="en-US" sz="1600" dirty="0" smtClean="0">
                          <a:solidFill>
                            <a:schemeClr val="tx1"/>
                          </a:solidFill>
                          <a:cs typeface="Arial" pitchFamily="34" charset="0"/>
                        </a:rPr>
                        <a:t>Asynchronous</a:t>
                      </a:r>
                      <a:endParaRPr lang="en-US" sz="1600" dirty="0">
                        <a:solidFill>
                          <a:schemeClr val="tx1"/>
                        </a:solidFill>
                      </a:endParaRPr>
                    </a:p>
                  </a:txBody>
                  <a:tcPr/>
                </a:tc>
                <a:tc>
                  <a:txBody>
                    <a:bodyPr/>
                    <a:lstStyle/>
                    <a:p>
                      <a:r>
                        <a:rPr lang="en-US" sz="1600" dirty="0" smtClean="0">
                          <a:cs typeface="Arial" pitchFamily="34" charset="0"/>
                        </a:rPr>
                        <a:t>Compute Chess; Combinatorial Search often supported by dynamic threads</a:t>
                      </a:r>
                      <a:endParaRPr lang="en-US" sz="1600" dirty="0"/>
                    </a:p>
                  </a:txBody>
                  <a:tcPr/>
                </a:tc>
                <a:tc>
                  <a:txBody>
                    <a:bodyPr/>
                    <a:lstStyle/>
                    <a:p>
                      <a:r>
                        <a:rPr lang="en-US" b="1" dirty="0" smtClean="0"/>
                        <a:t>MPP</a:t>
                      </a:r>
                      <a:endParaRPr lang="en-US" b="1" dirty="0"/>
                    </a:p>
                  </a:txBody>
                  <a:tcPr/>
                </a:tc>
              </a:tr>
              <a:tr h="561144">
                <a:tc>
                  <a:txBody>
                    <a:bodyPr/>
                    <a:lstStyle/>
                    <a:p>
                      <a:r>
                        <a:rPr lang="en-US" dirty="0" smtClean="0"/>
                        <a:t>4</a:t>
                      </a:r>
                      <a:endParaRPr lang="en-US" dirty="0"/>
                    </a:p>
                  </a:txBody>
                  <a:tcPr>
                    <a:solidFill>
                      <a:schemeClr val="bg1">
                        <a:lumMod val="85000"/>
                      </a:schemeClr>
                    </a:solidFill>
                  </a:tcPr>
                </a:tc>
                <a:tc>
                  <a:txBody>
                    <a:bodyPr/>
                    <a:lstStyle/>
                    <a:p>
                      <a:r>
                        <a:rPr lang="en-US" sz="1600" b="1" dirty="0" smtClean="0">
                          <a:solidFill>
                            <a:schemeClr val="tx1"/>
                          </a:solidFill>
                          <a:cs typeface="Arial" pitchFamily="34" charset="0"/>
                        </a:rPr>
                        <a:t>Pleasingly Parallel </a:t>
                      </a:r>
                      <a:endParaRPr lang="en-US" sz="1600" b="1" dirty="0">
                        <a:solidFill>
                          <a:schemeClr val="tx1"/>
                        </a:solidFill>
                      </a:endParaRPr>
                    </a:p>
                  </a:txBody>
                  <a:tcPr>
                    <a:solidFill>
                      <a:schemeClr val="bg1">
                        <a:lumMod val="85000"/>
                      </a:schemeClr>
                    </a:solidFill>
                  </a:tcPr>
                </a:tc>
                <a:tc>
                  <a:txBody>
                    <a:bodyPr/>
                    <a:lstStyle/>
                    <a:p>
                      <a:r>
                        <a:rPr lang="en-US" sz="1600" dirty="0" smtClean="0">
                          <a:cs typeface="Arial" pitchFamily="34" charset="0"/>
                        </a:rPr>
                        <a:t>Each component independent</a:t>
                      </a:r>
                      <a:endParaRPr lang="en-US" sz="1600" dirty="0">
                        <a:solidFill>
                          <a:srgbClr val="FF0000"/>
                        </a:solidFill>
                      </a:endParaRPr>
                    </a:p>
                  </a:txBody>
                  <a:tcPr>
                    <a:solidFill>
                      <a:schemeClr val="bg1">
                        <a:lumMod val="85000"/>
                      </a:schemeClr>
                    </a:solidFill>
                  </a:tcPr>
                </a:tc>
                <a:tc>
                  <a:txBody>
                    <a:bodyPr/>
                    <a:lstStyle/>
                    <a:p>
                      <a:r>
                        <a:rPr lang="en-US" b="1" dirty="0" smtClean="0">
                          <a:solidFill>
                            <a:schemeClr val="tx1"/>
                          </a:solidFill>
                        </a:rPr>
                        <a:t>Grids</a:t>
                      </a:r>
                      <a:endParaRPr lang="en-US" b="1" dirty="0">
                        <a:solidFill>
                          <a:schemeClr val="tx1"/>
                        </a:solidFill>
                      </a:endParaRPr>
                    </a:p>
                  </a:txBody>
                  <a:tcPr>
                    <a:solidFill>
                      <a:schemeClr val="bg1">
                        <a:lumMod val="85000"/>
                      </a:schemeClr>
                    </a:solidFill>
                  </a:tcPr>
                </a:tc>
              </a:tr>
              <a:tr h="631286">
                <a:tc>
                  <a:txBody>
                    <a:bodyPr/>
                    <a:lstStyle/>
                    <a:p>
                      <a:r>
                        <a:rPr lang="en-US" dirty="0" smtClean="0"/>
                        <a:t>5</a:t>
                      </a:r>
                      <a:endParaRPr lang="en-US" dirty="0"/>
                    </a:p>
                  </a:txBody>
                  <a:tcPr>
                    <a:solidFill>
                      <a:schemeClr val="accent3">
                        <a:lumMod val="40000"/>
                        <a:lumOff val="60000"/>
                      </a:schemeClr>
                    </a:solidFill>
                  </a:tcPr>
                </a:tc>
                <a:tc>
                  <a:txBody>
                    <a:bodyPr/>
                    <a:lstStyle/>
                    <a:p>
                      <a:r>
                        <a:rPr lang="en-US" sz="1600" b="1" dirty="0" err="1" smtClean="0">
                          <a:solidFill>
                            <a:schemeClr val="tx1"/>
                          </a:solidFill>
                          <a:cs typeface="Arial" pitchFamily="34" charset="0"/>
                        </a:rPr>
                        <a:t>Metaproblems</a:t>
                      </a:r>
                      <a:r>
                        <a:rPr lang="en-US" sz="1600" b="1" dirty="0" smtClean="0">
                          <a:solidFill>
                            <a:schemeClr val="tx1"/>
                          </a:solidFill>
                          <a:cs typeface="Arial" pitchFamily="34" charset="0"/>
                        </a:rPr>
                        <a:t> </a:t>
                      </a:r>
                      <a:endParaRPr lang="en-US" sz="1600" b="1" dirty="0">
                        <a:solidFill>
                          <a:schemeClr val="tx1"/>
                        </a:solidFill>
                      </a:endParaRPr>
                    </a:p>
                  </a:txBody>
                  <a:tcPr>
                    <a:solidFill>
                      <a:schemeClr val="accent3">
                        <a:lumMod val="40000"/>
                        <a:lumOff val="60000"/>
                      </a:schemeClr>
                    </a:solidFill>
                  </a:tcPr>
                </a:tc>
                <a:tc>
                  <a:txBody>
                    <a:bodyPr/>
                    <a:lstStyle/>
                    <a:p>
                      <a:r>
                        <a:rPr lang="en-US" sz="1600" dirty="0" smtClean="0">
                          <a:cs typeface="Arial" pitchFamily="34" charset="0"/>
                        </a:rPr>
                        <a:t>Coarse grain (asynchronous) combinations of classes 1)-4). </a:t>
                      </a:r>
                      <a:r>
                        <a:rPr lang="en-US" sz="1600" dirty="0" smtClean="0">
                          <a:solidFill>
                            <a:srgbClr val="FF0000"/>
                          </a:solidFill>
                          <a:cs typeface="Arial" pitchFamily="34" charset="0"/>
                        </a:rPr>
                        <a:t>The preserve of workflow.</a:t>
                      </a:r>
                      <a:endParaRPr lang="en-US" sz="1600" dirty="0">
                        <a:solidFill>
                          <a:srgbClr val="FF0000"/>
                        </a:solidFill>
                      </a:endParaRPr>
                    </a:p>
                  </a:txBody>
                  <a:tcPr>
                    <a:solidFill>
                      <a:schemeClr val="accent3">
                        <a:lumMod val="40000"/>
                        <a:lumOff val="60000"/>
                      </a:schemeClr>
                    </a:solidFill>
                  </a:tcPr>
                </a:tc>
                <a:tc>
                  <a:txBody>
                    <a:bodyPr/>
                    <a:lstStyle/>
                    <a:p>
                      <a:r>
                        <a:rPr lang="en-US" b="1" dirty="0" smtClean="0">
                          <a:solidFill>
                            <a:schemeClr val="tx1"/>
                          </a:solidFill>
                        </a:rPr>
                        <a:t>Grids</a:t>
                      </a:r>
                      <a:endParaRPr lang="en-US" b="1" dirty="0">
                        <a:solidFill>
                          <a:schemeClr val="tx1"/>
                        </a:solidFill>
                      </a:endParaRPr>
                    </a:p>
                  </a:txBody>
                  <a:tcPr>
                    <a:solidFill>
                      <a:schemeClr val="accent3">
                        <a:lumMod val="40000"/>
                        <a:lumOff val="60000"/>
                      </a:schemeClr>
                    </a:solidFill>
                  </a:tcPr>
                </a:tc>
              </a:tr>
              <a:tr h="1955024">
                <a:tc>
                  <a:txBody>
                    <a:bodyPr/>
                    <a:lstStyle/>
                    <a:p>
                      <a:r>
                        <a:rPr lang="en-US" dirty="0" smtClean="0"/>
                        <a:t>6</a:t>
                      </a:r>
                      <a:endParaRPr lang="en-US" dirty="0"/>
                    </a:p>
                  </a:txBody>
                  <a:tcPr>
                    <a:solidFill>
                      <a:schemeClr val="tx2">
                        <a:lumMod val="20000"/>
                        <a:lumOff val="80000"/>
                      </a:schemeClr>
                    </a:solidFill>
                  </a:tcPr>
                </a:tc>
                <a:tc>
                  <a:txBody>
                    <a:bodyPr/>
                    <a:lstStyle/>
                    <a:p>
                      <a:r>
                        <a:rPr lang="en-US" sz="1600" b="1" kern="1200" dirty="0" err="1" smtClean="0">
                          <a:solidFill>
                            <a:schemeClr val="dk1"/>
                          </a:solidFill>
                          <a:latin typeface="+mn-lt"/>
                          <a:ea typeface="+mn-ea"/>
                          <a:cs typeface="+mn-cs"/>
                        </a:rPr>
                        <a:t>MapReduce</a:t>
                      </a:r>
                      <a:r>
                        <a:rPr lang="en-US" sz="1600" b="1" kern="1200" dirty="0" smtClean="0">
                          <a:solidFill>
                            <a:schemeClr val="dk1"/>
                          </a:solidFill>
                          <a:latin typeface="+mn-lt"/>
                          <a:ea typeface="+mn-ea"/>
                          <a:cs typeface="+mn-cs"/>
                        </a:rPr>
                        <a:t>++</a:t>
                      </a:r>
                      <a:endParaRPr lang="en-US" sz="1600" b="1" dirty="0">
                        <a:solidFill>
                          <a:schemeClr val="tx1"/>
                        </a:solidFill>
                      </a:endParaRPr>
                    </a:p>
                  </a:txBody>
                  <a:tcPr>
                    <a:solidFill>
                      <a:schemeClr val="tx2">
                        <a:lumMod val="20000"/>
                        <a:lumOff val="80000"/>
                      </a:schemeClr>
                    </a:solidFill>
                  </a:tcPr>
                </a:tc>
                <a:tc>
                  <a:txBody>
                    <a:bodyPr/>
                    <a:lstStyle/>
                    <a:p>
                      <a:r>
                        <a:rPr lang="en-US" sz="1600" kern="1200" dirty="0" smtClean="0">
                          <a:solidFill>
                            <a:schemeClr val="dk1"/>
                          </a:solidFill>
                          <a:latin typeface="+mn-lt"/>
                          <a:ea typeface="+mn-ea"/>
                          <a:cs typeface="+mn-cs"/>
                        </a:rPr>
                        <a:t>It describes file(database) to file(database) operations which has subcategories including.</a:t>
                      </a:r>
                    </a:p>
                    <a:p>
                      <a:pPr marL="800100" lvl="1" indent="-342900">
                        <a:buFont typeface="+mj-lt"/>
                        <a:buAutoNum type="arabicParenR"/>
                      </a:pPr>
                      <a:r>
                        <a:rPr lang="en-US" sz="1600" kern="1200" dirty="0" smtClean="0">
                          <a:solidFill>
                            <a:schemeClr val="dk1"/>
                          </a:solidFill>
                          <a:latin typeface="+mn-lt"/>
                          <a:ea typeface="+mn-ea"/>
                          <a:cs typeface="+mn-cs"/>
                        </a:rPr>
                        <a:t>Pleasingly Parallel Map Only </a:t>
                      </a:r>
                      <a:r>
                        <a:rPr lang="en-US" sz="1600" dirty="0" smtClean="0">
                          <a:cs typeface="Arial" pitchFamily="34" charset="0"/>
                        </a:rPr>
                        <a:t> (e.g. Cap3)</a:t>
                      </a:r>
                      <a:endParaRPr lang="en-US" sz="1600" kern="1200" dirty="0" smtClean="0">
                        <a:solidFill>
                          <a:schemeClr val="dk1"/>
                        </a:solidFill>
                        <a:latin typeface="+mn-lt"/>
                        <a:ea typeface="+mn-ea"/>
                        <a:cs typeface="+mn-cs"/>
                      </a:endParaRPr>
                    </a:p>
                    <a:p>
                      <a:pPr marL="800100" lvl="1" indent="-342900">
                        <a:buFont typeface="+mj-lt"/>
                        <a:buAutoNum type="arabicParenR"/>
                      </a:pPr>
                      <a:r>
                        <a:rPr lang="en-US" sz="1600" kern="1200" dirty="0" smtClean="0">
                          <a:solidFill>
                            <a:schemeClr val="dk1"/>
                          </a:solidFill>
                          <a:latin typeface="+mn-lt"/>
                          <a:ea typeface="+mn-ea"/>
                          <a:cs typeface="+mn-cs"/>
                        </a:rPr>
                        <a:t>Map followed by reductions  (e.g. HEP)</a:t>
                      </a:r>
                    </a:p>
                    <a:p>
                      <a:pPr marL="800100" lvl="1" indent="-342900">
                        <a:buFont typeface="+mj-lt"/>
                        <a:buAutoNum type="arabicParenR"/>
                      </a:pPr>
                      <a:r>
                        <a:rPr lang="en-US" sz="1600" kern="1200" dirty="0" smtClean="0">
                          <a:solidFill>
                            <a:schemeClr val="dk1"/>
                          </a:solidFill>
                          <a:latin typeface="+mn-lt"/>
                          <a:ea typeface="+mn-ea"/>
                          <a:cs typeface="+mn-cs"/>
                        </a:rPr>
                        <a:t>Iterative “Map followed by reductions” – Extension of Current Technologies that supports much linear algebra and </a:t>
                      </a:r>
                      <a:r>
                        <a:rPr lang="en-US" sz="1600" kern="1200" dirty="0" err="1" smtClean="0">
                          <a:solidFill>
                            <a:schemeClr val="dk1"/>
                          </a:solidFill>
                          <a:latin typeface="+mn-lt"/>
                          <a:ea typeface="+mn-ea"/>
                          <a:cs typeface="+mn-cs"/>
                        </a:rPr>
                        <a:t>datamining</a:t>
                      </a:r>
                      <a:endParaRPr lang="en-US" sz="1600" kern="1200" dirty="0" smtClean="0">
                        <a:solidFill>
                          <a:schemeClr val="dk1"/>
                        </a:solidFill>
                        <a:latin typeface="+mn-lt"/>
                        <a:ea typeface="+mn-ea"/>
                        <a:cs typeface="+mn-cs"/>
                      </a:endParaRPr>
                    </a:p>
                    <a:p>
                      <a:endParaRPr lang="en-US" sz="1600" dirty="0"/>
                    </a:p>
                  </a:txBody>
                  <a:tcPr>
                    <a:solidFill>
                      <a:schemeClr val="tx2">
                        <a:lumMod val="20000"/>
                        <a:lumOff val="80000"/>
                      </a:schemeClr>
                    </a:solidFill>
                  </a:tcPr>
                </a:tc>
                <a:tc>
                  <a:txBody>
                    <a:bodyPr/>
                    <a:lstStyle/>
                    <a:p>
                      <a:r>
                        <a:rPr lang="en-US" b="1" dirty="0" smtClean="0">
                          <a:solidFill>
                            <a:schemeClr val="tx1"/>
                          </a:solidFill>
                        </a:rPr>
                        <a:t>Clouds</a:t>
                      </a:r>
                    </a:p>
                    <a:p>
                      <a:endParaRPr lang="en-US" sz="1200" b="1" dirty="0" smtClean="0">
                        <a:solidFill>
                          <a:schemeClr val="tx1"/>
                        </a:solidFill>
                      </a:endParaRPr>
                    </a:p>
                    <a:p>
                      <a:r>
                        <a:rPr lang="en-US" b="1" dirty="0" err="1" smtClean="0">
                          <a:solidFill>
                            <a:schemeClr val="tx1"/>
                          </a:solidFill>
                        </a:rPr>
                        <a:t>Hadoop</a:t>
                      </a:r>
                      <a:r>
                        <a:rPr lang="en-US" b="1" dirty="0" smtClean="0">
                          <a:solidFill>
                            <a:schemeClr val="tx1"/>
                          </a:solidFill>
                        </a:rPr>
                        <a:t>/</a:t>
                      </a:r>
                      <a:br>
                        <a:rPr lang="en-US" b="1" dirty="0" smtClean="0">
                          <a:solidFill>
                            <a:schemeClr val="tx1"/>
                          </a:solidFill>
                        </a:rPr>
                      </a:br>
                      <a:r>
                        <a:rPr lang="en-US" b="1" dirty="0" smtClean="0">
                          <a:solidFill>
                            <a:schemeClr val="tx1"/>
                          </a:solidFill>
                        </a:rPr>
                        <a:t>Dryad</a:t>
                      </a:r>
                    </a:p>
                    <a:p>
                      <a:r>
                        <a:rPr lang="en-US" b="1" dirty="0" smtClean="0">
                          <a:solidFill>
                            <a:schemeClr val="tx1"/>
                          </a:solidFill>
                        </a:rPr>
                        <a:t>             </a:t>
                      </a:r>
                      <a:r>
                        <a:rPr lang="en-US" sz="1600" b="1" dirty="0" smtClean="0">
                          <a:solidFill>
                            <a:schemeClr val="tx1"/>
                          </a:solidFill>
                        </a:rPr>
                        <a:t>Twister</a:t>
                      </a:r>
                      <a:endParaRPr lang="en-US" b="1" dirty="0">
                        <a:solidFill>
                          <a:schemeClr val="tx1"/>
                        </a:solidFill>
                      </a:endParaRPr>
                    </a:p>
                  </a:txBody>
                  <a:tcPr>
                    <a:solidFill>
                      <a:schemeClr val="tx2">
                        <a:lumMod val="20000"/>
                        <a:lumOff val="80000"/>
                      </a:schemeClr>
                    </a:solidFill>
                  </a:tcPr>
                </a:tc>
              </a:tr>
            </a:tbl>
          </a:graphicData>
        </a:graphic>
      </p:graphicFrame>
      <p:sp>
        <p:nvSpPr>
          <p:cNvPr id="4" name="TextBox 3"/>
          <p:cNvSpPr txBox="1"/>
          <p:nvPr/>
        </p:nvSpPr>
        <p:spPr>
          <a:xfrm>
            <a:off x="1143000" y="835223"/>
            <a:ext cx="7620000" cy="307777"/>
          </a:xfrm>
          <a:prstGeom prst="rect">
            <a:avLst/>
          </a:prstGeom>
          <a:noFill/>
        </p:spPr>
        <p:txBody>
          <a:bodyPr wrap="square" rtlCol="0">
            <a:spAutoFit/>
          </a:bodyPr>
          <a:lstStyle/>
          <a:p>
            <a:r>
              <a:rPr lang="en-US" sz="1400" dirty="0" smtClean="0"/>
              <a:t>Classification of P</a:t>
            </a:r>
            <a:r>
              <a:rPr lang="en-US" sz="1400" dirty="0" smtClean="0">
                <a:cs typeface="Arial" pitchFamily="34" charset="0"/>
              </a:rPr>
              <a:t>arallel software/hardware use in terms of “Application architecture” Structures</a:t>
            </a:r>
            <a:endParaRPr lang="en-US" sz="1400" dirty="0"/>
          </a:p>
        </p:txBody>
      </p:sp>
      <p:pic>
        <p:nvPicPr>
          <p:cNvPr id="6" name="Picture 2" descr="D:\academic\phd\Publications\MapReduce++\logo.png"/>
          <p:cNvPicPr>
            <a:picLocks noChangeAspect="1" noChangeArrowheads="1"/>
          </p:cNvPicPr>
          <p:nvPr/>
        </p:nvPicPr>
        <p:blipFill>
          <a:blip r:embed="rId3" cstate="print"/>
          <a:srcRect/>
          <a:stretch>
            <a:fillRect/>
          </a:stretch>
        </p:blipFill>
        <p:spPr bwMode="auto">
          <a:xfrm>
            <a:off x="7467600" y="5638800"/>
            <a:ext cx="501094" cy="609600"/>
          </a:xfrm>
          <a:prstGeom prst="rect">
            <a:avLst/>
          </a:prstGeom>
          <a:noFill/>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MapReduce Code Segment</a:t>
            </a:r>
            <a:endParaRPr lang="en-US" sz="3600" dirty="0"/>
          </a:p>
        </p:txBody>
      </p:sp>
      <p:sp>
        <p:nvSpPr>
          <p:cNvPr id="4" name="Rectangle 3"/>
          <p:cNvSpPr/>
          <p:nvPr/>
        </p:nvSpPr>
        <p:spPr>
          <a:xfrm>
            <a:off x="914400" y="1524000"/>
            <a:ext cx="7010400" cy="5047536"/>
          </a:xfrm>
          <a:prstGeom prst="rect">
            <a:avLst/>
          </a:prstGeom>
        </p:spPr>
        <p:txBody>
          <a:bodyPr wrap="square">
            <a:spAutoFit/>
          </a:bodyPr>
          <a:lstStyle/>
          <a:p>
            <a:r>
              <a:rPr lang="en-US" sz="1400" dirty="0" smtClean="0"/>
              <a:t>String </a:t>
            </a:r>
            <a:r>
              <a:rPr lang="en-US" sz="1400" dirty="0" err="1" smtClean="0"/>
              <a:t>execCommand</a:t>
            </a:r>
            <a:r>
              <a:rPr lang="en-US" sz="1400" dirty="0" smtClean="0"/>
              <a:t> =cap3Dir+File.separator+execName+ " "+</a:t>
            </a:r>
            <a:r>
              <a:rPr lang="en-US" sz="1400" dirty="0" err="1" smtClean="0"/>
              <a:t>inputFileName</a:t>
            </a:r>
            <a:r>
              <a:rPr lang="en-US" sz="1400" dirty="0" smtClean="0"/>
              <a:t>+" "+ </a:t>
            </a:r>
            <a:r>
              <a:rPr lang="en-US" sz="1400" dirty="0" err="1" smtClean="0"/>
              <a:t>cmdArgs</a:t>
            </a:r>
            <a:r>
              <a:rPr lang="en-US" sz="1400" dirty="0" smtClean="0"/>
              <a:t>;	</a:t>
            </a:r>
          </a:p>
          <a:p>
            <a:endParaRPr lang="en-US" sz="1400" dirty="0" smtClean="0"/>
          </a:p>
          <a:p>
            <a:r>
              <a:rPr lang="en-US" sz="1400" dirty="0" err="1" smtClean="0"/>
              <a:t>JavaProcess</a:t>
            </a:r>
            <a:r>
              <a:rPr lang="en-US" sz="1400" dirty="0" smtClean="0"/>
              <a:t> p = </a:t>
            </a:r>
            <a:r>
              <a:rPr lang="en-US" sz="1400" dirty="0" err="1" smtClean="0"/>
              <a:t>Runtime.getRuntime</a:t>
            </a:r>
            <a:r>
              <a:rPr lang="en-US" sz="1400" dirty="0" smtClean="0"/>
              <a:t>().exec(</a:t>
            </a:r>
            <a:r>
              <a:rPr lang="en-US" sz="1400" dirty="0" err="1" smtClean="0"/>
              <a:t>execCommand</a:t>
            </a:r>
            <a:r>
              <a:rPr lang="en-US" sz="1400" dirty="0" smtClean="0"/>
              <a:t>);</a:t>
            </a:r>
          </a:p>
          <a:p>
            <a:r>
              <a:rPr lang="en-US" sz="1400" dirty="0" smtClean="0"/>
              <a:t>...</a:t>
            </a:r>
            <a:r>
              <a:rPr lang="en-US" sz="1400" dirty="0" err="1" smtClean="0"/>
              <a:t>p.waitFor</a:t>
            </a:r>
            <a:r>
              <a:rPr lang="en-US" sz="1400" dirty="0" smtClean="0"/>
              <a:t>();</a:t>
            </a:r>
          </a:p>
          <a:p>
            <a:endParaRPr lang="en-US" sz="1400" dirty="0" smtClean="0"/>
          </a:p>
          <a:p>
            <a:r>
              <a:rPr lang="en-US" sz="1400" dirty="0" smtClean="0"/>
              <a:t>//HEP</a:t>
            </a:r>
          </a:p>
          <a:p>
            <a:r>
              <a:rPr lang="en-US" sz="1400" dirty="0" smtClean="0"/>
              <a:t>String command = </a:t>
            </a:r>
            <a:r>
              <a:rPr lang="en-US" sz="1400" dirty="0" err="1" smtClean="0"/>
              <a:t>dirPath</a:t>
            </a:r>
            <a:r>
              <a:rPr lang="en-US" sz="1400" dirty="0" smtClean="0"/>
              <a:t> + </a:t>
            </a:r>
            <a:r>
              <a:rPr lang="en-US" sz="1400" dirty="0" err="1" smtClean="0"/>
              <a:t>File.separator+execScript</a:t>
            </a:r>
            <a:r>
              <a:rPr lang="en-US" sz="1400" dirty="0" smtClean="0"/>
              <a:t>;</a:t>
            </a:r>
          </a:p>
          <a:p>
            <a:r>
              <a:rPr lang="en-US" sz="1400" dirty="0" err="1" smtClean="0"/>
              <a:t>C#Process</a:t>
            </a:r>
            <a:r>
              <a:rPr lang="en-US" sz="1400" dirty="0" smtClean="0"/>
              <a:t> p = new Process();</a:t>
            </a:r>
          </a:p>
          <a:p>
            <a:r>
              <a:rPr lang="en-US" sz="1400" dirty="0" err="1" smtClean="0"/>
              <a:t>p.StartInfo.FileName</a:t>
            </a:r>
            <a:r>
              <a:rPr lang="en-US" sz="1400" dirty="0" smtClean="0"/>
              <a:t> = </a:t>
            </a:r>
            <a:r>
              <a:rPr lang="en-US" sz="1400" dirty="0" err="1" smtClean="0"/>
              <a:t>rootExecutable</a:t>
            </a:r>
            <a:r>
              <a:rPr lang="en-US" sz="1400" dirty="0" smtClean="0"/>
              <a:t>; </a:t>
            </a:r>
          </a:p>
          <a:p>
            <a:r>
              <a:rPr lang="en-US" sz="1400" dirty="0" smtClean="0"/>
              <a:t>...</a:t>
            </a:r>
            <a:r>
              <a:rPr lang="en-US" sz="1400" dirty="0" err="1" smtClean="0"/>
              <a:t>p.Start</a:t>
            </a:r>
            <a:r>
              <a:rPr lang="en-US" sz="1400" dirty="0" smtClean="0"/>
              <a:t>()</a:t>
            </a:r>
          </a:p>
          <a:p>
            <a:endParaRPr lang="en-US" sz="1400" dirty="0" smtClean="0"/>
          </a:p>
          <a:p>
            <a:r>
              <a:rPr lang="en-US" sz="1400" dirty="0" smtClean="0"/>
              <a:t>//CAP3 using </a:t>
            </a:r>
            <a:r>
              <a:rPr lang="en-US" sz="1400" dirty="0" err="1" smtClean="0"/>
              <a:t>Hadoop</a:t>
            </a:r>
            <a:endParaRPr lang="en-US" sz="1400" dirty="0" smtClean="0"/>
          </a:p>
          <a:p>
            <a:r>
              <a:rPr lang="en-US" sz="1400" dirty="0" smtClean="0"/>
              <a:t>public void map(Object key, Text value, Context </a:t>
            </a:r>
            <a:r>
              <a:rPr lang="en-US" sz="1400" dirty="0" err="1" smtClean="0"/>
              <a:t>context</a:t>
            </a:r>
            <a:r>
              <a:rPr lang="en-US" sz="1400" dirty="0" smtClean="0"/>
              <a:t>) throws </a:t>
            </a:r>
            <a:r>
              <a:rPr lang="en-US" sz="1400" dirty="0" err="1" smtClean="0"/>
              <a:t>IOException</a:t>
            </a:r>
            <a:r>
              <a:rPr lang="en-US" sz="1400" dirty="0" smtClean="0"/>
              <a:t>, </a:t>
            </a:r>
            <a:r>
              <a:rPr lang="en-US" sz="1400" dirty="0" err="1" smtClean="0"/>
              <a:t>InterruptedException</a:t>
            </a:r>
            <a:r>
              <a:rPr lang="en-US" sz="1400" dirty="0" smtClean="0"/>
              <a:t> {    	   </a:t>
            </a:r>
          </a:p>
          <a:p>
            <a:r>
              <a:rPr lang="en-US" sz="1400" dirty="0" smtClean="0"/>
              <a:t>       Configuration conf=</a:t>
            </a:r>
            <a:r>
              <a:rPr lang="en-US" sz="1400" dirty="0" err="1" smtClean="0"/>
              <a:t>context.getConfiguration</a:t>
            </a:r>
            <a:r>
              <a:rPr lang="en-US" sz="1400" dirty="0" smtClean="0"/>
              <a:t>();    	      	   </a:t>
            </a:r>
          </a:p>
          <a:p>
            <a:r>
              <a:rPr lang="en-US" sz="1400" dirty="0" smtClean="0"/>
              <a:t>       String cap3Dir=</a:t>
            </a:r>
            <a:r>
              <a:rPr lang="en-US" sz="1400" dirty="0" err="1" smtClean="0"/>
              <a:t>conf.get</a:t>
            </a:r>
            <a:r>
              <a:rPr lang="en-US" sz="1400" dirty="0" smtClean="0"/>
              <a:t>(Cap3Analysis.prop_cap3_dir);	   </a:t>
            </a:r>
          </a:p>
          <a:p>
            <a:r>
              <a:rPr lang="en-US" sz="1400" dirty="0" smtClean="0"/>
              <a:t>       String </a:t>
            </a:r>
            <a:r>
              <a:rPr lang="en-US" sz="1400" dirty="0" err="1" smtClean="0"/>
              <a:t>execName</a:t>
            </a:r>
            <a:r>
              <a:rPr lang="en-US" sz="1400" dirty="0" smtClean="0"/>
              <a:t>=</a:t>
            </a:r>
            <a:r>
              <a:rPr lang="en-US" sz="1400" dirty="0" err="1" smtClean="0"/>
              <a:t>conf.get</a:t>
            </a:r>
            <a:r>
              <a:rPr lang="en-US" sz="1400" dirty="0" smtClean="0"/>
              <a:t>(Cap3Analysis.prop_exec_name);		   </a:t>
            </a:r>
          </a:p>
          <a:p>
            <a:r>
              <a:rPr lang="en-US" sz="1400" dirty="0" smtClean="0"/>
              <a:t>       String </a:t>
            </a:r>
            <a:r>
              <a:rPr lang="en-US" sz="1400" dirty="0" err="1" smtClean="0"/>
              <a:t>inputFileName</a:t>
            </a:r>
            <a:r>
              <a:rPr lang="en-US" sz="1400" dirty="0" smtClean="0"/>
              <a:t> = </a:t>
            </a:r>
            <a:r>
              <a:rPr lang="en-US" sz="1400" dirty="0" err="1" smtClean="0"/>
              <a:t>value.toString</a:t>
            </a:r>
            <a:r>
              <a:rPr lang="en-US" sz="1400" dirty="0" smtClean="0"/>
              <a:t>();      </a:t>
            </a:r>
          </a:p>
          <a:p>
            <a:r>
              <a:rPr lang="en-US" sz="1400" dirty="0" smtClean="0"/>
              <a:t>       String </a:t>
            </a:r>
            <a:r>
              <a:rPr lang="en-US" sz="1400" dirty="0" err="1" smtClean="0"/>
              <a:t>execCommand</a:t>
            </a:r>
            <a:r>
              <a:rPr lang="en-US" sz="1400" dirty="0" smtClean="0"/>
              <a:t> =cap3Dir+File.separator+execName+ " "+</a:t>
            </a:r>
            <a:r>
              <a:rPr lang="en-US" sz="1400" dirty="0" err="1" smtClean="0"/>
              <a:t>inputFileName</a:t>
            </a:r>
            <a:r>
              <a:rPr lang="en-US" sz="1400" dirty="0" smtClean="0"/>
              <a:t>;   </a:t>
            </a:r>
          </a:p>
          <a:p>
            <a:r>
              <a:rPr lang="en-US" sz="1400" dirty="0" smtClean="0"/>
              <a:t>       Process p = </a:t>
            </a:r>
            <a:r>
              <a:rPr lang="en-US" sz="1400" dirty="0" err="1" smtClean="0"/>
              <a:t>Runtime.getRuntime</a:t>
            </a:r>
            <a:r>
              <a:rPr lang="en-US" sz="1400" dirty="0" smtClean="0"/>
              <a:t>().exec(</a:t>
            </a:r>
            <a:r>
              <a:rPr lang="en-US" sz="1400" dirty="0" err="1" smtClean="0"/>
              <a:t>execCommand</a:t>
            </a:r>
            <a:r>
              <a:rPr lang="en-US" sz="1400" dirty="0" smtClean="0"/>
              <a:t>);   </a:t>
            </a:r>
          </a:p>
          <a:p>
            <a:r>
              <a:rPr lang="en-US" sz="1400" dirty="0" smtClean="0"/>
              <a:t>       ...</a:t>
            </a:r>
          </a:p>
          <a:p>
            <a:r>
              <a:rPr lang="en-US" sz="1400" dirty="0" smtClean="0"/>
              <a:t>} </a:t>
            </a:r>
            <a:endParaRPr lang="en-US" sz="1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228600" y="1295400"/>
          <a:ext cx="84582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a:spLocks noGrp="1"/>
          </p:cNvSpPr>
          <p:nvPr>
            <p:ph type="title"/>
          </p:nvPr>
        </p:nvSpPr>
        <p:spPr>
          <a:xfrm>
            <a:off x="1066800" y="457200"/>
            <a:ext cx="6553200" cy="609600"/>
          </a:xfrm>
        </p:spPr>
        <p:txBody>
          <a:bodyPr>
            <a:normAutofit fontScale="90000"/>
          </a:bodyPr>
          <a:lstStyle/>
          <a:p>
            <a:r>
              <a:rPr lang="en-US" dirty="0" smtClean="0"/>
              <a:t>Data Explosion and Challenges</a:t>
            </a:r>
            <a:br>
              <a:rPr lang="en-US" dirty="0" smtClean="0"/>
            </a:br>
            <a:endParaRPr lang="en-US" sz="1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848600" cy="655638"/>
          </a:xfrm>
        </p:spPr>
        <p:txBody>
          <a:bodyPr>
            <a:normAutofit fontScale="90000"/>
          </a:bodyPr>
          <a:lstStyle/>
          <a:p>
            <a:r>
              <a:rPr lang="en-US" dirty="0" smtClean="0"/>
              <a:t>Cloud Services and MapReduce</a:t>
            </a:r>
            <a:endParaRPr lang="en-US" dirty="0"/>
          </a:p>
        </p:txBody>
      </p:sp>
      <p:sp>
        <p:nvSpPr>
          <p:cNvPr id="11" name="Freeform 10"/>
          <p:cNvSpPr/>
          <p:nvPr/>
        </p:nvSpPr>
        <p:spPr>
          <a:xfrm>
            <a:off x="4507737" y="1682216"/>
            <a:ext cx="2166645" cy="2166645"/>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0" y="0"/>
                </a:moveTo>
                <a:cubicBezTo>
                  <a:pt x="574630" y="1"/>
                  <a:pt x="1125725" y="228272"/>
                  <a:pt x="1532049" y="634598"/>
                </a:cubicBezTo>
                <a:cubicBezTo>
                  <a:pt x="1938373" y="1040924"/>
                  <a:pt x="2166643" y="1592019"/>
                  <a:pt x="2166642" y="2166649"/>
                </a:cubicBezTo>
                <a:cubicBezTo>
                  <a:pt x="1444428" y="2166648"/>
                  <a:pt x="722214" y="2166646"/>
                  <a:pt x="0" y="2166645"/>
                </a:cubicBez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1488257"/>
              <a:satOff val="8966"/>
              <a:lumOff val="719"/>
              <a:alphaOff val="0"/>
            </a:schemeClr>
          </a:fillRef>
          <a:effectRef idx="2">
            <a:schemeClr val="accent4">
              <a:hueOff val="-1488257"/>
              <a:satOff val="8966"/>
              <a:lumOff val="719"/>
              <a:alphaOff val="0"/>
            </a:schemeClr>
          </a:effectRef>
          <a:fontRef idx="minor">
            <a:schemeClr val="lt1"/>
          </a:fontRef>
        </p:style>
        <p:txBody>
          <a:bodyPr spcFirstLastPara="0" vert="horz" wrap="square" lIns="128017" tIns="762613" rIns="762609" bIns="128016" numCol="1" spcCol="1270" anchor="ctr" anchorCtr="0">
            <a:noAutofit/>
          </a:bodyPr>
          <a:lstStyle/>
          <a:p>
            <a:pPr algn="ctr" defTabSz="800100">
              <a:lnSpc>
                <a:spcPct val="90000"/>
              </a:lnSpc>
              <a:spcBef>
                <a:spcPct val="0"/>
              </a:spcBef>
              <a:spcAft>
                <a:spcPct val="35000"/>
              </a:spcAft>
            </a:pPr>
            <a:r>
              <a:rPr lang="en-US" b="1" dirty="0" smtClean="0"/>
              <a:t>Cloud Technologies</a:t>
            </a:r>
          </a:p>
          <a:p>
            <a:pPr lvl="0" algn="ctr" defTabSz="800100">
              <a:lnSpc>
                <a:spcPct val="90000"/>
              </a:lnSpc>
              <a:spcBef>
                <a:spcPct val="0"/>
              </a:spcBef>
              <a:spcAft>
                <a:spcPct val="35000"/>
              </a:spcAft>
            </a:pPr>
            <a:endParaRPr lang="en-US" sz="1800" b="1" kern="1200" dirty="0"/>
          </a:p>
        </p:txBody>
      </p:sp>
      <p:grpSp>
        <p:nvGrpSpPr>
          <p:cNvPr id="18" name="Group 17"/>
          <p:cNvGrpSpPr/>
          <p:nvPr/>
        </p:nvGrpSpPr>
        <p:grpSpPr>
          <a:xfrm>
            <a:off x="2241016" y="1682216"/>
            <a:ext cx="4433366" cy="4433366"/>
            <a:chOff x="2241016" y="1682216"/>
            <a:chExt cx="4433366" cy="4433366"/>
          </a:xfrm>
        </p:grpSpPr>
        <p:sp>
          <p:nvSpPr>
            <p:cNvPr id="12" name="Freeform 11"/>
            <p:cNvSpPr/>
            <p:nvPr/>
          </p:nvSpPr>
          <p:spPr>
            <a:xfrm>
              <a:off x="4507737" y="3948936"/>
              <a:ext cx="2166645" cy="2166646"/>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2166645" y="0"/>
                  </a:moveTo>
                  <a:cubicBezTo>
                    <a:pt x="2166644" y="574630"/>
                    <a:pt x="1938373" y="1125725"/>
                    <a:pt x="1532047" y="1532049"/>
                  </a:cubicBezTo>
                  <a:cubicBezTo>
                    <a:pt x="1125721" y="1938373"/>
                    <a:pt x="574626" y="2166643"/>
                    <a:pt x="-3" y="2166642"/>
                  </a:cubicBezTo>
                  <a:cubicBezTo>
                    <a:pt x="-2" y="1444428"/>
                    <a:pt x="0" y="722214"/>
                    <a:pt x="0" y="0"/>
                  </a:cubicBezTo>
                  <a:lnTo>
                    <a:pt x="2166645"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2976513"/>
                <a:satOff val="17933"/>
                <a:lumOff val="1437"/>
                <a:alphaOff val="0"/>
              </a:schemeClr>
            </a:fillRef>
            <a:effectRef idx="2">
              <a:schemeClr val="accent4">
                <a:hueOff val="-2976513"/>
                <a:satOff val="17933"/>
                <a:lumOff val="1437"/>
                <a:alphaOff val="0"/>
              </a:schemeClr>
            </a:effectRef>
            <a:fontRef idx="minor">
              <a:schemeClr val="lt1"/>
            </a:fontRef>
          </p:style>
          <p:txBody>
            <a:bodyPr spcFirstLastPara="0" vert="horz" wrap="square" lIns="128016" tIns="128017" rIns="762613" bIns="762610" numCol="1" spcCol="1270" anchor="ctr" anchorCtr="0">
              <a:noAutofit/>
            </a:bodyPr>
            <a:lstStyle/>
            <a:p>
              <a:pPr lvl="0" algn="ctr" defTabSz="800100">
                <a:lnSpc>
                  <a:spcPct val="90000"/>
                </a:lnSpc>
                <a:spcBef>
                  <a:spcPct val="0"/>
                </a:spcBef>
                <a:spcAft>
                  <a:spcPct val="35000"/>
                </a:spcAft>
              </a:pPr>
              <a:r>
                <a:rPr lang="en-US" b="1" dirty="0" smtClean="0"/>
                <a:t>eScience</a:t>
              </a:r>
              <a:endParaRPr lang="en-US" sz="1800" b="1" kern="1200" dirty="0"/>
            </a:p>
          </p:txBody>
        </p:sp>
        <p:sp>
          <p:nvSpPr>
            <p:cNvPr id="10" name="Freeform 9"/>
            <p:cNvSpPr/>
            <p:nvPr/>
          </p:nvSpPr>
          <p:spPr>
            <a:xfrm>
              <a:off x="2241016" y="1682216"/>
              <a:ext cx="2166645" cy="2166645"/>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0" y="2166645"/>
                  </a:moveTo>
                  <a:cubicBezTo>
                    <a:pt x="1" y="1592015"/>
                    <a:pt x="228272" y="1040920"/>
                    <a:pt x="634598" y="634596"/>
                  </a:cubicBezTo>
                  <a:cubicBezTo>
                    <a:pt x="1040924" y="228272"/>
                    <a:pt x="1592019" y="2"/>
                    <a:pt x="2166649" y="3"/>
                  </a:cubicBezTo>
                  <a:cubicBezTo>
                    <a:pt x="2166648" y="722217"/>
                    <a:pt x="2166646" y="1444431"/>
                    <a:pt x="2166645" y="2166645"/>
                  </a:cubicBezTo>
                  <a:lnTo>
                    <a:pt x="0" y="216664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762613" tIns="762610"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Data Deluge</a:t>
              </a:r>
              <a:endParaRPr lang="en-US" sz="1800" b="1" kern="1200" dirty="0"/>
            </a:p>
          </p:txBody>
        </p:sp>
        <p:sp>
          <p:nvSpPr>
            <p:cNvPr id="13" name="Freeform 12"/>
            <p:cNvSpPr/>
            <p:nvPr/>
          </p:nvSpPr>
          <p:spPr>
            <a:xfrm>
              <a:off x="2241016" y="3948937"/>
              <a:ext cx="2166645" cy="2166645"/>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2166645" y="2166645"/>
                  </a:moveTo>
                  <a:cubicBezTo>
                    <a:pt x="1592015" y="2166644"/>
                    <a:pt x="1040920" y="1938373"/>
                    <a:pt x="634596" y="1532047"/>
                  </a:cubicBezTo>
                  <a:cubicBezTo>
                    <a:pt x="228272" y="1125721"/>
                    <a:pt x="2" y="574626"/>
                    <a:pt x="3" y="-4"/>
                  </a:cubicBezTo>
                  <a:cubicBezTo>
                    <a:pt x="722217" y="-3"/>
                    <a:pt x="1444431" y="-1"/>
                    <a:pt x="2166645" y="0"/>
                  </a:cubicBezTo>
                  <a:lnTo>
                    <a:pt x="2166645" y="216664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4464770"/>
                <a:satOff val="26899"/>
                <a:lumOff val="2156"/>
                <a:alphaOff val="0"/>
              </a:schemeClr>
            </a:fillRef>
            <a:effectRef idx="2">
              <a:schemeClr val="accent4">
                <a:hueOff val="-4464770"/>
                <a:satOff val="26899"/>
                <a:lumOff val="2156"/>
                <a:alphaOff val="0"/>
              </a:schemeClr>
            </a:effectRef>
            <a:fontRef idx="minor">
              <a:schemeClr val="lt1"/>
            </a:fontRef>
          </p:style>
          <p:txBody>
            <a:bodyPr spcFirstLastPara="0" vert="horz" wrap="square" lIns="762611" tIns="128016" rIns="128015" bIns="762613" numCol="1" spcCol="1270" anchor="ctr" anchorCtr="0">
              <a:noAutofit/>
            </a:bodyPr>
            <a:lstStyle/>
            <a:p>
              <a:pPr lvl="0" algn="ctr" defTabSz="800100">
                <a:lnSpc>
                  <a:spcPct val="90000"/>
                </a:lnSpc>
                <a:spcBef>
                  <a:spcPct val="0"/>
                </a:spcBef>
                <a:spcAft>
                  <a:spcPct val="35000"/>
                </a:spcAft>
              </a:pPr>
              <a:r>
                <a:rPr lang="en-US" b="1" dirty="0" smtClean="0"/>
                <a:t>Multicore/</a:t>
              </a:r>
            </a:p>
            <a:p>
              <a:pPr lvl="0" algn="ctr" defTabSz="800100">
                <a:lnSpc>
                  <a:spcPct val="90000"/>
                </a:lnSpc>
                <a:spcBef>
                  <a:spcPct val="0"/>
                </a:spcBef>
                <a:spcAft>
                  <a:spcPct val="35000"/>
                </a:spcAft>
              </a:pPr>
              <a:r>
                <a:rPr lang="en-US" b="1" dirty="0" smtClean="0"/>
                <a:t>Parallel Computing</a:t>
              </a:r>
              <a:endParaRPr lang="en-US" sz="1800" b="1" kern="1200" dirty="0"/>
            </a:p>
          </p:txBody>
        </p:sp>
        <p:sp>
          <p:nvSpPr>
            <p:cNvPr id="14" name="Circular Arrow 13"/>
            <p:cNvSpPr/>
            <p:nvPr/>
          </p:nvSpPr>
          <p:spPr>
            <a:xfrm>
              <a:off x="4083665" y="3448557"/>
              <a:ext cx="748068" cy="650494"/>
            </a:xfrm>
            <a:prstGeom prst="circularArrow">
              <a:avLst/>
            </a:prstGeom>
            <a:scene3d>
              <a:camera prst="orthographicFront"/>
              <a:lightRig rig="flat" dir="t"/>
            </a:scene3d>
            <a:sp3d z="190500" prstMaterial="plastic">
              <a:bevelT w="120900" h="88900"/>
              <a:bevelB w="88900" h="31750" prst="angle"/>
            </a:sp3d>
          </p:spPr>
          <p:style>
            <a:lnRef idx="0">
              <a:schemeClr val="lt1">
                <a:hueOff val="0"/>
                <a:satOff val="0"/>
                <a:lumOff val="0"/>
                <a:alphaOff val="0"/>
              </a:schemeClr>
            </a:lnRef>
            <a:fillRef idx="1">
              <a:schemeClr val="accent4">
                <a:tint val="40000"/>
                <a:hueOff val="0"/>
                <a:satOff val="0"/>
                <a:lumOff val="0"/>
                <a:alphaOff val="0"/>
              </a:schemeClr>
            </a:fillRef>
            <a:effectRef idx="3">
              <a:schemeClr val="accent4">
                <a:tint val="40000"/>
                <a:hueOff val="0"/>
                <a:satOff val="0"/>
                <a:lumOff val="0"/>
                <a:alphaOff val="0"/>
              </a:schemeClr>
            </a:effectRef>
            <a:fontRef idx="minor">
              <a:schemeClr val="dk1">
                <a:hueOff val="0"/>
                <a:satOff val="0"/>
                <a:lumOff val="0"/>
                <a:alphaOff val="0"/>
              </a:schemeClr>
            </a:fontRef>
          </p:style>
        </p:sp>
        <p:sp>
          <p:nvSpPr>
            <p:cNvPr id="15" name="Circular Arrow 14"/>
            <p:cNvSpPr/>
            <p:nvPr/>
          </p:nvSpPr>
          <p:spPr>
            <a:xfrm rot="10800000">
              <a:off x="4083665" y="3698747"/>
              <a:ext cx="748068" cy="650494"/>
            </a:xfrm>
            <a:prstGeom prst="circularArrow">
              <a:avLst/>
            </a:prstGeom>
            <a:scene3d>
              <a:camera prst="orthographicFront"/>
              <a:lightRig rig="flat" dir="t"/>
            </a:scene3d>
            <a:sp3d z="190500" prstMaterial="plastic">
              <a:bevelT w="120900" h="88900"/>
              <a:bevelB w="88900" h="31750" prst="angle"/>
            </a:sp3d>
          </p:spPr>
          <p:style>
            <a:lnRef idx="0">
              <a:schemeClr val="lt1">
                <a:hueOff val="0"/>
                <a:satOff val="0"/>
                <a:lumOff val="0"/>
                <a:alphaOff val="0"/>
              </a:schemeClr>
            </a:lnRef>
            <a:fillRef idx="1">
              <a:schemeClr val="accent4">
                <a:tint val="40000"/>
                <a:hueOff val="0"/>
                <a:satOff val="0"/>
                <a:lumOff val="0"/>
                <a:alphaOff val="0"/>
              </a:schemeClr>
            </a:fillRef>
            <a:effectRef idx="3">
              <a:schemeClr val="accent4">
                <a:tint val="40000"/>
                <a:hueOff val="0"/>
                <a:satOff val="0"/>
                <a:lumOff val="0"/>
                <a:alphaOff val="0"/>
              </a:schemeClr>
            </a:effectRef>
            <a:fontRef idx="minor">
              <a:schemeClr val="dk1">
                <a:hueOff val="0"/>
                <a:satOff val="0"/>
                <a:lumOff val="0"/>
                <a:alphaOff val="0"/>
              </a:schemeClr>
            </a:fontRef>
          </p:style>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18"/>
                                        </p:tgtEl>
                                        <p:attrNameLst>
                                          <p:attrName>style.opacity</p:attrName>
                                        </p:attrNameLst>
                                      </p:cBhvr>
                                      <p:to>
                                        <p:strVal val="0.1"/>
                                      </p:to>
                                    </p:set>
                                    <p:animEffect filter="image" prLst="opacity: 0.1">
                                      <p:cBhvr rctx="IE">
                                        <p:cTn id="7" dur="indefinite"/>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0" y="152400"/>
            <a:ext cx="9144000" cy="838200"/>
          </a:xfrm>
        </p:spPr>
        <p:txBody>
          <a:bodyPr/>
          <a:lstStyle/>
          <a:p>
            <a:r>
              <a:rPr lang="en-US" sz="3600" dirty="0" smtClean="0"/>
              <a:t>Clouds as Cost Effective Data Centers</a:t>
            </a:r>
          </a:p>
        </p:txBody>
      </p:sp>
      <p:sp>
        <p:nvSpPr>
          <p:cNvPr id="4" name="Slide Number Placeholder 3"/>
          <p:cNvSpPr>
            <a:spLocks noGrp="1"/>
          </p:cNvSpPr>
          <p:nvPr>
            <p:ph type="sldNum" sz="quarter" idx="12"/>
          </p:nvPr>
        </p:nvSpPr>
        <p:spPr/>
        <p:txBody>
          <a:bodyPr/>
          <a:lstStyle/>
          <a:p>
            <a:pPr algn="r" rtl="0" fontAlgn="base">
              <a:spcBef>
                <a:spcPct val="0"/>
              </a:spcBef>
              <a:spcAft>
                <a:spcPct val="0"/>
              </a:spcAft>
              <a:defRPr/>
            </a:pPr>
            <a:fld id="{6FCC8C1C-C7DF-4071-8522-5AB5116975BF}" type="slidenum">
              <a:rPr lang="en-US" sz="1000" kern="1200">
                <a:solidFill>
                  <a:srgbClr val="FFFFFF"/>
                </a:solidFill>
                <a:effectLst>
                  <a:outerShdw blurRad="38100" dist="38100" dir="2700000" algn="tl">
                    <a:srgbClr val="000000"/>
                  </a:outerShdw>
                </a:effectLst>
                <a:latin typeface="Verdana" pitchFamily="34" charset="0"/>
                <a:ea typeface="+mn-ea"/>
                <a:cs typeface="+mn-cs"/>
              </a:rPr>
              <a:pPr algn="r" rtl="0" fontAlgn="base">
                <a:spcBef>
                  <a:spcPct val="0"/>
                </a:spcBef>
                <a:spcAft>
                  <a:spcPct val="0"/>
                </a:spcAft>
                <a:defRPr/>
              </a:pPr>
              <a:t>9</a:t>
            </a:fld>
            <a:endParaRPr lang="en-US" sz="1000" kern="1200" dirty="0">
              <a:solidFill>
                <a:srgbClr val="FFFFFF"/>
              </a:solidFill>
              <a:effectLst>
                <a:outerShdw blurRad="38100" dist="38100" dir="2700000" algn="tl">
                  <a:srgbClr val="000000"/>
                </a:outerShdw>
              </a:effectLst>
              <a:latin typeface="Verdana" pitchFamily="34" charset="0"/>
              <a:ea typeface="+mn-ea"/>
              <a:cs typeface="+mn-cs"/>
            </a:endParaRPr>
          </a:p>
        </p:txBody>
      </p:sp>
      <p:pic>
        <p:nvPicPr>
          <p:cNvPr id="273410" name="Picture 2"/>
          <p:cNvPicPr>
            <a:picLocks noChangeAspect="1" noChangeArrowheads="1"/>
          </p:cNvPicPr>
          <p:nvPr/>
        </p:nvPicPr>
        <p:blipFill>
          <a:blip r:embed="rId3" cstate="print"/>
          <a:stretch>
            <a:fillRect/>
          </a:stretch>
        </p:blipFill>
        <p:spPr bwMode="auto">
          <a:xfrm>
            <a:off x="6629400" y="3174229"/>
            <a:ext cx="2514600" cy="3677366"/>
          </a:xfrm>
          <a:prstGeom prst="rect">
            <a:avLst/>
          </a:prstGeom>
          <a:noFill/>
          <a:ln w="9525">
            <a:noFill/>
            <a:miter lim="800000"/>
            <a:headEnd/>
            <a:tailEnd/>
          </a:ln>
          <a:effectLst/>
        </p:spPr>
      </p:pic>
      <p:pic>
        <p:nvPicPr>
          <p:cNvPr id="273411" name="Picture 3"/>
          <p:cNvPicPr>
            <a:picLocks noChangeAspect="1" noChangeArrowheads="1"/>
          </p:cNvPicPr>
          <p:nvPr/>
        </p:nvPicPr>
        <p:blipFill>
          <a:blip r:embed="rId4" cstate="print"/>
          <a:stretch>
            <a:fillRect/>
          </a:stretch>
        </p:blipFill>
        <p:spPr bwMode="auto">
          <a:xfrm>
            <a:off x="7697" y="3153707"/>
            <a:ext cx="6385405" cy="3704293"/>
          </a:xfrm>
          <a:prstGeom prst="rect">
            <a:avLst/>
          </a:prstGeom>
          <a:noFill/>
          <a:ln w="9525">
            <a:noFill/>
            <a:miter lim="800000"/>
            <a:headEnd/>
            <a:tailEnd/>
          </a:ln>
          <a:effectLst/>
        </p:spPr>
      </p:pic>
      <p:sp>
        <p:nvSpPr>
          <p:cNvPr id="64515" name="Content Placeholder 2"/>
          <p:cNvSpPr>
            <a:spLocks noGrp="1"/>
          </p:cNvSpPr>
          <p:nvPr>
            <p:ph idx="1"/>
          </p:nvPr>
        </p:nvSpPr>
        <p:spPr>
          <a:xfrm>
            <a:off x="0" y="1143000"/>
            <a:ext cx="9067800" cy="1905000"/>
          </a:xfrm>
        </p:spPr>
        <p:txBody>
          <a:bodyPr>
            <a:normAutofit/>
          </a:bodyPr>
          <a:lstStyle/>
          <a:p>
            <a:pPr marL="231775" indent="-231775"/>
            <a:r>
              <a:rPr lang="en-US" sz="1800" dirty="0" smtClean="0"/>
              <a:t>Builds giant data centers with 100,000’s of computers; ~ 200-1000 to a shipping container with Internet access</a:t>
            </a:r>
          </a:p>
          <a:p>
            <a:pPr marL="231775" indent="-231775">
              <a:buNone/>
            </a:pPr>
            <a:r>
              <a:rPr lang="en-US" sz="1800" dirty="0" smtClean="0"/>
              <a:t>    “</a:t>
            </a:r>
            <a:r>
              <a:rPr lang="en-US" sz="1400" dirty="0" smtClean="0">
                <a:solidFill>
                  <a:srgbClr val="7030A0"/>
                </a:solidFill>
              </a:rPr>
              <a:t>Microsoft will cram between 150 and 220 shipping containers filled with data center gear into a new 500,000 square foot Chicago facility. This move marks the most significant, public use of the shipping container systems popularized by the likes of Sun Microsystems and </a:t>
            </a:r>
            <a:r>
              <a:rPr lang="en-US" sz="1400" dirty="0" err="1" smtClean="0">
                <a:solidFill>
                  <a:srgbClr val="7030A0"/>
                </a:solidFill>
              </a:rPr>
              <a:t>Rackable</a:t>
            </a:r>
            <a:r>
              <a:rPr lang="en-US" sz="1400" dirty="0" smtClean="0">
                <a:solidFill>
                  <a:srgbClr val="7030A0"/>
                </a:solidFill>
              </a:rPr>
              <a:t> Systems to date</a:t>
            </a:r>
            <a:r>
              <a:rPr lang="en-US" sz="1800" dirty="0" smtClean="0"/>
              <a:t>.”</a:t>
            </a:r>
          </a:p>
          <a:p>
            <a:pPr marL="231775" indent="-231775" algn="r">
              <a:buNone/>
            </a:pPr>
            <a:r>
              <a:rPr lang="en-US" sz="1300" i="1" dirty="0" smtClean="0"/>
              <a:t>―News Release from Web</a:t>
            </a:r>
            <a:r>
              <a:rPr lang="en-US" sz="1300" dirty="0" smtClean="0"/>
              <a:t> </a:t>
            </a:r>
          </a:p>
          <a:p>
            <a:pPr marL="231775" indent="-231775">
              <a:buNone/>
            </a:pPr>
            <a:endParaRPr lang="en-US" sz="1800" dirty="0" smtClean="0"/>
          </a:p>
          <a:p>
            <a:pPr marL="231775" indent="-231775">
              <a:buNone/>
            </a:pPr>
            <a:endParaRPr lang="en-US" sz="18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salsa_ppt_template_black</Template>
  <TotalTime>30423</TotalTime>
  <Words>5785</Words>
  <Application>Microsoft Office PowerPoint</Application>
  <PresentationFormat>On-screen Show (4:3)</PresentationFormat>
  <Paragraphs>1086</Paragraphs>
  <Slides>68</Slides>
  <Notes>68</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Office Theme</vt:lpstr>
      <vt:lpstr>Cloud Technologies and  Their Applications</vt:lpstr>
      <vt:lpstr>Slide 2</vt:lpstr>
      <vt:lpstr>Important Trends</vt:lpstr>
      <vt:lpstr>Challenges for CS Research</vt:lpstr>
      <vt:lpstr>Data Explosion and Challenges</vt:lpstr>
      <vt:lpstr>Data We’re Looking at </vt:lpstr>
      <vt:lpstr>Data Explosion and Challenges </vt:lpstr>
      <vt:lpstr>Cloud Services and MapReduce</vt:lpstr>
      <vt:lpstr>Clouds as Cost Effective Data Centers</vt:lpstr>
      <vt:lpstr>Clouds hide Complexity</vt:lpstr>
      <vt:lpstr>Slide 11</vt:lpstr>
      <vt:lpstr>MapReduce</vt:lpstr>
      <vt:lpstr>Sam’s Problem</vt:lpstr>
      <vt:lpstr>Creative Sam</vt:lpstr>
      <vt:lpstr>Hadoop &amp; DryadLINQ</vt:lpstr>
      <vt:lpstr>High Energy Physics Data Analysis</vt:lpstr>
      <vt:lpstr>Reduce Phase of Particle Physics  “Find the Higgs” using Dryad</vt:lpstr>
      <vt:lpstr>Slide 18</vt:lpstr>
      <vt:lpstr>Slide 19</vt:lpstr>
      <vt:lpstr>Slide 20</vt:lpstr>
      <vt:lpstr>Slide 21</vt:lpstr>
      <vt:lpstr>Slide 22</vt:lpstr>
      <vt:lpstr>Data Intensive Applications</vt:lpstr>
      <vt:lpstr>Some Life Sciences Applications</vt:lpstr>
      <vt:lpstr>DNA Sequencing Pipeline</vt:lpstr>
      <vt:lpstr>Alu and Metagenomics Workflow</vt:lpstr>
      <vt:lpstr>Biology MDS and Clustering Results</vt:lpstr>
      <vt:lpstr>All-Pairs Using DryadLINQ</vt:lpstr>
      <vt:lpstr>Hadoop/Dryad Comparison Inhomogeneous Data I</vt:lpstr>
      <vt:lpstr>Hadoop/Dryad Comparison Inhomogeneous Data II</vt:lpstr>
      <vt:lpstr>Hadoop VM Performance Degradation</vt:lpstr>
      <vt:lpstr>Parallel Computing and Software</vt:lpstr>
      <vt:lpstr>Twister(MapReduce++)</vt:lpstr>
      <vt:lpstr>Twister New Release</vt:lpstr>
      <vt:lpstr>Iterative Computations</vt:lpstr>
      <vt:lpstr>Parallel Computing and Algorithms</vt:lpstr>
      <vt:lpstr>Parallel Data Analysis Algorithms on Multicore</vt:lpstr>
      <vt:lpstr>High Performance  Dimension Reduction and Visualization</vt:lpstr>
      <vt:lpstr>Dimension Reduction Algorithms</vt:lpstr>
      <vt:lpstr>High Performance Data Visualization..</vt:lpstr>
      <vt:lpstr>Interpolation Method</vt:lpstr>
      <vt:lpstr>Quality Comparison  (Original vs. Interpolation)</vt:lpstr>
      <vt:lpstr>Convergence is Happening</vt:lpstr>
      <vt:lpstr>Slide 44</vt:lpstr>
      <vt:lpstr>Dynamic Virtual Clusters</vt:lpstr>
      <vt:lpstr>SALSA HPC  Dynamic Virtual Clusters Demo</vt:lpstr>
      <vt:lpstr>Summary of Initial Results</vt:lpstr>
      <vt:lpstr>FutureGrid: a Grid Testbed</vt:lpstr>
      <vt:lpstr>FutureGrid Partners</vt:lpstr>
      <vt:lpstr>FutureGrid Concepts</vt:lpstr>
      <vt:lpstr>Dynamic Provisioning</vt:lpstr>
      <vt:lpstr>Summary</vt:lpstr>
      <vt:lpstr>Future Work</vt:lpstr>
      <vt:lpstr>Slide 54</vt:lpstr>
      <vt:lpstr>Slide 55</vt:lpstr>
      <vt:lpstr>Important Trends</vt:lpstr>
      <vt:lpstr>Intel’s Projection</vt:lpstr>
      <vt:lpstr>Slide 58</vt:lpstr>
      <vt:lpstr>Intel’s Multicore Application Stack</vt:lpstr>
      <vt:lpstr>Runtime System Used</vt:lpstr>
      <vt:lpstr>Typical CCR Performance Measurement</vt:lpstr>
      <vt:lpstr>Notes on Performance</vt:lpstr>
      <vt:lpstr>Threading versus MPI on node Always MPI between nodes </vt:lpstr>
      <vt:lpstr>Typical CCR Comparison with TPL</vt:lpstr>
      <vt:lpstr>Deterministic Annealing Clustering of Indiana Census Data</vt:lpstr>
      <vt:lpstr>Dryad &amp; DryadLINQ Evaluation</vt:lpstr>
      <vt:lpstr>Application Classes</vt:lpstr>
      <vt:lpstr>MapReduce Code Segment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ptl</dc:creator>
  <cp:lastModifiedBy>Judy Qiu</cp:lastModifiedBy>
  <cp:revision>1592</cp:revision>
  <dcterms:created xsi:type="dcterms:W3CDTF">2009-02-17T15:34:47Z</dcterms:created>
  <dcterms:modified xsi:type="dcterms:W3CDTF">2010-05-17T02:01:46Z</dcterms:modified>
</cp:coreProperties>
</file>