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9"/>
  </p:notesMasterIdLst>
  <p:sldIdLst>
    <p:sldId id="284" r:id="rId2"/>
    <p:sldId id="954" r:id="rId3"/>
    <p:sldId id="948" r:id="rId4"/>
    <p:sldId id="949" r:id="rId5"/>
    <p:sldId id="950" r:id="rId6"/>
    <p:sldId id="951" r:id="rId7"/>
    <p:sldId id="947" r:id="rId8"/>
    <p:sldId id="946" r:id="rId9"/>
    <p:sldId id="942" r:id="rId10"/>
    <p:sldId id="258" r:id="rId11"/>
    <p:sldId id="859" r:id="rId12"/>
    <p:sldId id="955" r:id="rId13"/>
    <p:sldId id="304" r:id="rId14"/>
    <p:sldId id="861" r:id="rId15"/>
    <p:sldId id="259" r:id="rId16"/>
    <p:sldId id="943" r:id="rId17"/>
    <p:sldId id="944" r:id="rId18"/>
    <p:sldId id="945" r:id="rId19"/>
    <p:sldId id="275" r:id="rId20"/>
    <p:sldId id="276" r:id="rId21"/>
    <p:sldId id="278" r:id="rId22"/>
    <p:sldId id="860" r:id="rId23"/>
    <p:sldId id="393" r:id="rId24"/>
    <p:sldId id="387" r:id="rId25"/>
    <p:sldId id="409" r:id="rId26"/>
    <p:sldId id="392" r:id="rId27"/>
    <p:sldId id="283" r:id="rId28"/>
    <p:sldId id="265" r:id="rId29"/>
    <p:sldId id="405" r:id="rId30"/>
    <p:sldId id="289" r:id="rId31"/>
    <p:sldId id="952" r:id="rId32"/>
    <p:sldId id="277" r:id="rId33"/>
    <p:sldId id="282" r:id="rId34"/>
    <p:sldId id="941" r:id="rId35"/>
    <p:sldId id="953" r:id="rId36"/>
    <p:sldId id="862" r:id="rId37"/>
    <p:sldId id="3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63"/>
  </p:normalViewPr>
  <p:slideViewPr>
    <p:cSldViewPr snapToGrid="0" snapToObjects="1">
      <p:cViewPr varScale="1">
        <p:scale>
          <a:sx n="114" d="100"/>
          <a:sy n="114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5A0C8-5A2E-42AF-BA63-5D363A300D4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C441F-9C8C-476B-8E60-2B5D086F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b99d50a2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33b99d50a2_2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3b99d50a2_2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 to many particle essentially has the same story here we compare average positional deviation and energy deviation of MD different delta T vs RNN different dT compared to ground truth result of MD with velocity </a:t>
            </a:r>
            <a:r>
              <a:rPr lang="en-US" dirty="0" err="1"/>
              <a:t>verlet</a:t>
            </a:r>
            <a:r>
              <a:rPr lang="en-US" dirty="0"/>
              <a:t> dt=0.001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7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51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b5efff2d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b5efff2d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a953da481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a953da481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4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ba47bae29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ba47bae29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40bf1d149_2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8" name="Google Shape;278;g740bf1d149_2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8f7dc25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8f7dc25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82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8f7dc25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8f7dc25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968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0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C441F-9C8C-476B-8E60-2B5D086F34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3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40bf1d14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40bf1d14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70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5c387cd87f_2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5c387cd87f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451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40bf1d149_2_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740bf1d149_2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8f7dc25d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8f7dc25d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 lucky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40bf1d149_2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740bf1d149_2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3B040-9C90-49C6-A4C9-C40AEC9BBC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1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B2E3D00-A53B-496C-BBF6-F814D4EA4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41598" y="6463619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134838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838200" y="28199"/>
            <a:ext cx="10515600" cy="10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60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308810" y="1305861"/>
            <a:ext cx="11592827" cy="482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Char char="•"/>
              <a:defRPr sz="2400">
                <a:latin typeface="+mn-lt"/>
              </a:defRPr>
            </a:lvl1pPr>
            <a:lvl2pPr marL="1219170" lvl="1" indent="-42332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Char char="•"/>
              <a:defRPr sz="2000">
                <a:latin typeface="+mn-lt"/>
              </a:defRPr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Click</a:t>
            </a:r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6F8319C-E64B-415C-80CB-126EEBEB0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734" y="6463619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62331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A7042999-09E3-437F-A9CB-8F806D30D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4705" y="6445507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8405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60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76CDAAC-79D5-43C6-82DD-A6ABD3DD1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99395" y="6450134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16652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9700" y="12855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360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9199" y="1028633"/>
            <a:ext cx="1206569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400">
                <a:latin typeface="+mn-lt"/>
              </a:defRPr>
            </a:lvl1pPr>
            <a:lvl2pPr marL="1219170" lvl="1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2438339" lvl="3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3047924" lvl="4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3657509" lvl="5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4267093" lvl="6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4876678" lvl="7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5486263" lvl="8" indent="-397923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457007"/>
            <a:ext cx="731600" cy="3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5244999-8D4D-4206-B554-1C22A3BCC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13573" y="6432905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12675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/>
          <p:nvPr/>
        </p:nvSpPr>
        <p:spPr>
          <a:xfrm>
            <a:off x="0" y="6422300"/>
            <a:ext cx="2331600" cy="435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Science Center</a:t>
            </a:r>
            <a:endParaRPr sz="1467"/>
          </a:p>
        </p:txBody>
      </p:sp>
      <p:sp>
        <p:nvSpPr>
          <p:cNvPr id="11" name="Google Shape;11;p1"/>
          <p:cNvSpPr txBox="1"/>
          <p:nvPr/>
        </p:nvSpPr>
        <p:spPr>
          <a:xfrm>
            <a:off x="2331601" y="6389459"/>
            <a:ext cx="6510079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BBD6EE"/>
                </a:solidFill>
                <a:latin typeface="Calibri"/>
                <a:ea typeface="Calibri"/>
                <a:cs typeface="Calibri"/>
                <a:sym typeface="Calibri"/>
              </a:rPr>
              <a:t>Science Data Benchmarking</a:t>
            </a:r>
            <a:endParaRPr lang="en-US" sz="1467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4B53F4-3138-45EA-83E0-7FE380FFD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9129" y="6457009"/>
            <a:ext cx="115415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1/23/2020</a:t>
            </a:r>
          </a:p>
        </p:txBody>
      </p:sp>
    </p:spTree>
    <p:extLst>
      <p:ext uri="{BB962C8B-B14F-4D97-AF65-F5344CB8AC3E}">
        <p14:creationId xmlns:p14="http://schemas.microsoft.com/office/powerpoint/2010/main" val="1633535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http://www.dsc.soic.indiana.ed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9.0236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arxiv.org/pdf/2001.08055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>
            <a:spLocks noGrp="1"/>
          </p:cNvSpPr>
          <p:nvPr>
            <p:ph type="title"/>
          </p:nvPr>
        </p:nvSpPr>
        <p:spPr>
          <a:xfrm>
            <a:off x="-139565" y="674281"/>
            <a:ext cx="12179599" cy="66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Benchmarking Science: Datasets and Exascale Infrastructure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7" name="Google Shape;107;p23"/>
          <p:cNvSpPr/>
          <p:nvPr/>
        </p:nvSpPr>
        <p:spPr>
          <a:xfrm>
            <a:off x="182619" y="3957082"/>
            <a:ext cx="12179600" cy="234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MLSys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Austin Texas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Geoffrey Fox</a:t>
            </a:r>
            <a:r>
              <a:rPr lang="en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March 2020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Digital Science Center, Indiana University</a:t>
            </a:r>
            <a:b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gcf@indiana.edu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http://www.dsc.soic.indiana.edu/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u="sng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http://spidal.org/</a:t>
            </a:r>
          </a:p>
          <a:p>
            <a:pPr lvl="0" algn="ctr">
              <a:defRPr/>
            </a:pPr>
            <a:r>
              <a:rPr lang="en" sz="2400" dirty="0">
                <a:solidFill>
                  <a:srgbClr val="000000"/>
                </a:solidFill>
                <a:latin typeface="Arial"/>
                <a:sym typeface="Arial"/>
              </a:rPr>
              <a:t>Collaborators: </a:t>
            </a:r>
            <a:r>
              <a:rPr lang="en-US" sz="2400" dirty="0">
                <a:solidFill>
                  <a:srgbClr val="000000"/>
                </a:solidFill>
                <a:latin typeface="Arial"/>
                <a:sym typeface="Arial"/>
              </a:rPr>
              <a:t>Tony Hey, Shantenu Jha, </a:t>
            </a:r>
            <a:r>
              <a:rPr lang="sv-SE" sz="2400" dirty="0">
                <a:solidFill>
                  <a:srgbClr val="000000"/>
                </a:solidFill>
                <a:sym typeface="Arial"/>
              </a:rPr>
              <a:t>JCS Kadupitiya and Vikram Jadhao </a:t>
            </a:r>
          </a:p>
          <a:p>
            <a:pPr lvl="0"/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MLPerf </a:t>
            </a:r>
            <a:r>
              <a:rPr lang="sv-SE" sz="2400" dirty="0">
                <a:solidFill>
                  <a:srgbClr val="000000"/>
                </a:solidFill>
                <a:latin typeface="Arial"/>
                <a:sym typeface="Arial"/>
              </a:rPr>
              <a:t>DeepTS and HPC working groups</a:t>
            </a:r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10995471" y="6370638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FAA20A-2C7B-46CE-A96F-BC2F7D80F712}"/>
              </a:ext>
            </a:extLst>
          </p:cNvPr>
          <p:cNvGrpSpPr/>
          <p:nvPr/>
        </p:nvGrpSpPr>
        <p:grpSpPr>
          <a:xfrm>
            <a:off x="539022" y="1249824"/>
            <a:ext cx="11087702" cy="2686050"/>
            <a:chOff x="202131" y="1293141"/>
            <a:chExt cx="11087702" cy="268605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2B29C32-55C2-4570-BF18-44CE9FD1E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1" y="1293141"/>
              <a:ext cx="3105150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mlsys 2020">
              <a:extLst>
                <a:ext uri="{FF2B5EF4-FFF2-40B4-BE49-F238E27FC236}">
                  <a16:creationId xmlns:a16="http://schemas.microsoft.com/office/drawing/2014/main" id="{E801D3D6-6172-41EB-A40A-4BEC1E64B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653" y="1405522"/>
              <a:ext cx="3698658" cy="246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AD9765C-98C5-4D83-9EDB-9356CA9B3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683" y="1293141"/>
              <a:ext cx="3105150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5B14-E12E-478F-9AAE-8E550C0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" y="26453"/>
            <a:ext cx="11896824" cy="857284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HPCforML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Integrated HPC and Cloud Deep Learning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AB74C-8402-4CDE-9AC3-097FFE83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9626"/>
            <a:ext cx="12192000" cy="4822968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buFont typeface="Arial"/>
              <a:buChar char="●"/>
            </a:pPr>
            <a:r>
              <a:rPr lang="en-US" dirty="0"/>
              <a:t>Suggest a collaboration between </a:t>
            </a:r>
            <a:r>
              <a:rPr lang="en-US" b="1" dirty="0"/>
              <a:t>HPC</a:t>
            </a:r>
            <a:r>
              <a:rPr lang="en-US" dirty="0"/>
              <a:t> and </a:t>
            </a:r>
            <a:r>
              <a:rPr lang="en-US" b="1" dirty="0"/>
              <a:t>MLPerf/</a:t>
            </a:r>
            <a:r>
              <a:rPr lang="en-US" b="1" dirty="0" err="1"/>
              <a:t>MLSys</a:t>
            </a:r>
            <a:r>
              <a:rPr lang="en-US" b="1" dirty="0"/>
              <a:t> </a:t>
            </a:r>
            <a:r>
              <a:rPr lang="en-US" dirty="0"/>
              <a:t>community to produce good deep learning implementations that cross from clouds to HPC clusters to exascale supercomputers including accelerators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dirty="0" err="1">
                <a:latin typeface="+mn-lt"/>
              </a:rPr>
              <a:t>MLSys</a:t>
            </a:r>
            <a:r>
              <a:rPr lang="en-US" sz="2000" dirty="0">
                <a:latin typeface="+mn-lt"/>
              </a:rPr>
              <a:t> conference showed systems work on issues reducing cloud performance – not present in classic HPC systems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dirty="0">
                <a:latin typeface="+mn-lt"/>
              </a:rPr>
              <a:t>Don’t think network and GPU interference addressed in MLPerf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/>
              <a:buChar char="●"/>
            </a:pPr>
            <a:r>
              <a:rPr lang="en-US" dirty="0"/>
              <a:t>Need a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Tensorflow</a:t>
            </a:r>
            <a:r>
              <a:rPr lang="en-US" dirty="0"/>
              <a:t>/</a:t>
            </a:r>
            <a:r>
              <a:rPr lang="en-US" dirty="0" err="1"/>
              <a:t>MXNet</a:t>
            </a:r>
            <a:r>
              <a:rPr lang="en-US" dirty="0"/>
              <a:t> based environment addressing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b="1" dirty="0">
                <a:latin typeface="+mj-lt"/>
              </a:rPr>
              <a:t>Data-parallelism</a:t>
            </a:r>
            <a:r>
              <a:rPr lang="en-US" sz="2000" dirty="0">
                <a:latin typeface="+mj-lt"/>
              </a:rPr>
              <a:t>: Decompose tensor index corresponding to data into blocks i.e. divide the mini-batch into micro-batches on parallel nodes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b="1" dirty="0">
                <a:latin typeface="+mj-lt"/>
              </a:rPr>
              <a:t>Intra-layer model </a:t>
            </a:r>
            <a:r>
              <a:rPr lang="en-US" sz="2000" dirty="0">
                <a:latin typeface="+mj-lt"/>
              </a:rPr>
              <a:t>parallelism: Decompose one or more other tensor indices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b="1" dirty="0">
                <a:latin typeface="+mj-lt"/>
              </a:rPr>
              <a:t>Inter-layer model </a:t>
            </a:r>
            <a:r>
              <a:rPr lang="en-US" sz="2000" dirty="0">
                <a:latin typeface="+mj-lt"/>
              </a:rPr>
              <a:t>(pipeline) parallelism: Decompose model by groups of layers in the model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●"/>
            </a:pPr>
            <a:r>
              <a:rPr lang="en-US" sz="2000" b="1" dirty="0">
                <a:latin typeface="+mj-lt"/>
              </a:rPr>
              <a:t>Hyper-parameter search </a:t>
            </a:r>
            <a:r>
              <a:rPr lang="en-US" sz="2000" dirty="0">
                <a:latin typeface="+mj-lt"/>
              </a:rPr>
              <a:t>parallelism often with genetic algorithm or ASHA Monday </a:t>
            </a:r>
            <a:r>
              <a:rPr lang="en-US" sz="2000" dirty="0" err="1">
                <a:latin typeface="+mj-lt"/>
              </a:rPr>
              <a:t>MLSys</a:t>
            </a:r>
            <a:endParaRPr lang="en-US" sz="2000" dirty="0">
              <a:latin typeface="+mj-lt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buFont typeface="Arial"/>
              <a:buChar char="●"/>
            </a:pPr>
            <a:r>
              <a:rPr lang="en-US" dirty="0"/>
              <a:t>All need to be efficiently integrated into system which needs to do more than deep learning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C31523A-6A57-4CA2-BCB4-7DB428A1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2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42DD6-776B-4BE1-9C71-243CC57A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E4998-FE0A-42BB-AF06-536A49854847}"/>
              </a:ext>
            </a:extLst>
          </p:cNvPr>
          <p:cNvGrpSpPr/>
          <p:nvPr/>
        </p:nvGrpSpPr>
        <p:grpSpPr>
          <a:xfrm>
            <a:off x="321953" y="536500"/>
            <a:ext cx="7816207" cy="5628481"/>
            <a:chOff x="2719263" y="956308"/>
            <a:chExt cx="5567786" cy="38778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3B1721-4932-4AA6-9F0B-E0DC1BC8D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8" t="3995" r="13239" b="5579"/>
            <a:stretch/>
          </p:blipFill>
          <p:spPr>
            <a:xfrm>
              <a:off x="2719263" y="956308"/>
              <a:ext cx="5567786" cy="387782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85429C-1E5F-4E14-88F4-F884D38BB6EC}"/>
                </a:ext>
              </a:extLst>
            </p:cNvPr>
            <p:cNvSpPr/>
            <p:nvPr/>
          </p:nvSpPr>
          <p:spPr>
            <a:xfrm>
              <a:off x="4824426" y="3238344"/>
              <a:ext cx="277479" cy="1986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/>
                <a:t>ML Code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A3270A-1B5D-47EA-B3B5-DF769AD64BBB}"/>
              </a:ext>
            </a:extLst>
          </p:cNvPr>
          <p:cNvSpPr/>
          <p:nvPr/>
        </p:nvSpPr>
        <p:spPr>
          <a:xfrm>
            <a:off x="0" y="6086823"/>
            <a:ext cx="8522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NIPS 2015 http://papers.nips.cc/paper/5656-hidden-technical-debt-in-machine-learning-systems.pdf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3D024-C0FD-42A1-9364-0D1D73AD0CC0}"/>
              </a:ext>
            </a:extLst>
          </p:cNvPr>
          <p:cNvSpPr txBox="1"/>
          <p:nvPr/>
        </p:nvSpPr>
        <p:spPr>
          <a:xfrm>
            <a:off x="8138160" y="357355"/>
            <a:ext cx="36789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well-known paper points out that parallel high-performance machine learning is perhaps most fun but just a part of system. We need to integrate in the other data and orchestration components.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integration is not very good or easy partly because data management systems like Spark are JVM-based which doesn’t cleanly link to C++, Python world of high-performance ML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project Twister2 at IU addresses this problem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much addressed at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MLSys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4A3A24-0189-4ACA-83BE-6A705ECFFA1C}"/>
              </a:ext>
            </a:extLst>
          </p:cNvPr>
          <p:cNvSpPr/>
          <p:nvPr/>
        </p:nvSpPr>
        <p:spPr>
          <a:xfrm>
            <a:off x="450368" y="93447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HPCforML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Integration Challenges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023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DA68-FD74-440D-B683-8A662A5E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ML for HPC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15C0F-755A-4224-A054-0C9506396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in science the ML is used to enhance simulations and dominantly the ML used is Deep Learning</a:t>
            </a:r>
          </a:p>
          <a:p>
            <a:r>
              <a:rPr lang="en-US" dirty="0"/>
              <a:t>Introduced 3 major categories and 8 subcategories</a:t>
            </a:r>
          </a:p>
          <a:p>
            <a:pPr marL="1253047" lvl="1" indent="-457200">
              <a:buFont typeface="+mj-lt"/>
              <a:buAutoNum type="arabicPeriod"/>
            </a:pPr>
            <a:r>
              <a:rPr lang="en-US" dirty="0"/>
              <a:t>Improving Simulation with ML-controlled Configurations and Integration of Data</a:t>
            </a:r>
          </a:p>
          <a:p>
            <a:pPr marL="1253047" lvl="1" indent="-457200">
              <a:buFont typeface="+mj-lt"/>
              <a:buAutoNum type="arabicPeriod"/>
            </a:pPr>
            <a:r>
              <a:rPr lang="en-US" dirty="0"/>
              <a:t>Use ML to Learn Structure, Theory and Model for Simulation</a:t>
            </a:r>
          </a:p>
          <a:p>
            <a:pPr marL="1253047" lvl="1" indent="-457200">
              <a:buFont typeface="+mj-lt"/>
              <a:buAutoNum type="arabicPeriod"/>
            </a:pPr>
            <a:r>
              <a:rPr lang="en-US" dirty="0"/>
              <a:t>Use ML to Learn Surrogates for Simulation</a:t>
            </a:r>
          </a:p>
          <a:p>
            <a:r>
              <a:rPr lang="en-US" dirty="0"/>
              <a:t>Work with Shantenu Jha</a:t>
            </a:r>
          </a:p>
          <a:p>
            <a:pPr lvl="1"/>
            <a:r>
              <a:rPr lang="en-US" dirty="0"/>
              <a:t>https://arxiv.org/abs/1909.13340</a:t>
            </a:r>
          </a:p>
          <a:p>
            <a:pPr lvl="1"/>
            <a:r>
              <a:rPr lang="en-US" dirty="0">
                <a:hlinkClick r:id="rId2"/>
              </a:rPr>
              <a:t>https://arxiv.org/abs/1909.02363</a:t>
            </a:r>
            <a:endParaRPr lang="en-US" dirty="0"/>
          </a:p>
          <a:p>
            <a:pPr lvl="1"/>
            <a:r>
              <a:rPr lang="en-US" dirty="0"/>
              <a:t>100 refs classified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A8102-72D3-48A9-900B-687A878C4F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206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90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0193"/>
          <a:stretch/>
        </p:blipFill>
        <p:spPr>
          <a:xfrm>
            <a:off x="5536220" y="530156"/>
            <a:ext cx="2466267" cy="154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0"/>
          <p:cNvPicPr preferRelativeResize="0"/>
          <p:nvPr/>
        </p:nvPicPr>
        <p:blipFill rotWithShape="1">
          <a:blip r:embed="rId4">
            <a:alphaModFix/>
          </a:blip>
          <a:srcRect b="13636"/>
          <a:stretch/>
        </p:blipFill>
        <p:spPr>
          <a:xfrm>
            <a:off x="5622567" y="2786259"/>
            <a:ext cx="2872471" cy="165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90" descr="A picture containing text, 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5218"/>
          <a:stretch/>
        </p:blipFill>
        <p:spPr>
          <a:xfrm>
            <a:off x="9244394" y="849572"/>
            <a:ext cx="2549071" cy="14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0" descr="A picture containing text, 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10193"/>
          <a:stretch/>
        </p:blipFill>
        <p:spPr>
          <a:xfrm>
            <a:off x="9372594" y="3040768"/>
            <a:ext cx="2354580" cy="141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90" descr="A picture containing map,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11878"/>
          <a:stretch/>
        </p:blipFill>
        <p:spPr>
          <a:xfrm>
            <a:off x="2201353" y="579269"/>
            <a:ext cx="2956671" cy="1826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B10C1-CB7C-4544-93E2-67A76CB0A2C1}"/>
              </a:ext>
            </a:extLst>
          </p:cNvPr>
          <p:cNvSpPr txBox="1"/>
          <p:nvPr/>
        </p:nvSpPr>
        <p:spPr>
          <a:xfrm>
            <a:off x="2505009" y="34064"/>
            <a:ext cx="246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1.1 </a:t>
            </a:r>
            <a:r>
              <a:rPr lang="en-US" sz="1600" b="1" dirty="0" err="1"/>
              <a:t>MLAutotuningHPC</a:t>
            </a:r>
            <a:r>
              <a:rPr lang="en-US" sz="1600" b="1" dirty="0"/>
              <a:t> – Learn configurations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89F7B0-3E0D-4722-B8D9-FD3A1617F6B6}"/>
              </a:ext>
            </a:extLst>
          </p:cNvPr>
          <p:cNvGrpSpPr/>
          <p:nvPr/>
        </p:nvGrpSpPr>
        <p:grpSpPr>
          <a:xfrm>
            <a:off x="2210610" y="2333995"/>
            <a:ext cx="2923529" cy="2152925"/>
            <a:chOff x="2210608" y="2333993"/>
            <a:chExt cx="2923529" cy="2152925"/>
          </a:xfrm>
        </p:grpSpPr>
        <p:pic>
          <p:nvPicPr>
            <p:cNvPr id="746" name="Google Shape;746;p90" descr="A close up of a logo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b="10193"/>
            <a:stretch/>
          </p:blipFill>
          <p:spPr>
            <a:xfrm>
              <a:off x="2210608" y="2625587"/>
              <a:ext cx="2923529" cy="1861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FDF37A-D13A-459E-A0D1-871BDCA64727}"/>
                </a:ext>
              </a:extLst>
            </p:cNvPr>
            <p:cNvSpPr txBox="1"/>
            <p:nvPr/>
          </p:nvSpPr>
          <p:spPr>
            <a:xfrm>
              <a:off x="2439239" y="2333993"/>
              <a:ext cx="2466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2.1 </a:t>
              </a:r>
              <a:r>
                <a:rPr lang="en-US" sz="1600" b="1" dirty="0" err="1"/>
                <a:t>MLAutotuningHPC</a:t>
              </a:r>
              <a:r>
                <a:rPr lang="en-US" sz="1600" b="1" dirty="0"/>
                <a:t> – Smart ensembles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479E273-9ADE-44B1-88FA-A176DADD9FAE}"/>
              </a:ext>
            </a:extLst>
          </p:cNvPr>
          <p:cNvSpPr txBox="1"/>
          <p:nvPr/>
        </p:nvSpPr>
        <p:spPr>
          <a:xfrm>
            <a:off x="5428419" y="42465"/>
            <a:ext cx="2713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1.2 </a:t>
            </a:r>
            <a:r>
              <a:rPr lang="en-US" sz="1600" b="1" dirty="0" err="1"/>
              <a:t>MLAutotuningHPC</a:t>
            </a:r>
            <a:r>
              <a:rPr lang="en-US" sz="1600" b="1" dirty="0"/>
              <a:t> – Learn models from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085E13-C376-498D-8AE9-1A46AD4E819B}"/>
              </a:ext>
            </a:extLst>
          </p:cNvPr>
          <p:cNvGrpSpPr/>
          <p:nvPr/>
        </p:nvGrpSpPr>
        <p:grpSpPr>
          <a:xfrm>
            <a:off x="6920759" y="4624405"/>
            <a:ext cx="3148557" cy="2218411"/>
            <a:chOff x="6481893" y="4624404"/>
            <a:chExt cx="3148557" cy="2218410"/>
          </a:xfrm>
        </p:grpSpPr>
        <p:pic>
          <p:nvPicPr>
            <p:cNvPr id="748" name="Google Shape;748;p90" descr="A picture containing text, map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b="11878"/>
            <a:stretch/>
          </p:blipFill>
          <p:spPr>
            <a:xfrm>
              <a:off x="6720317" y="5209179"/>
              <a:ext cx="2671709" cy="1633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71DC3B-BF83-4CD7-A2AA-4653AD0C2E1F}"/>
                </a:ext>
              </a:extLst>
            </p:cNvPr>
            <p:cNvSpPr txBox="1"/>
            <p:nvPr/>
          </p:nvSpPr>
          <p:spPr>
            <a:xfrm>
              <a:off x="6481893" y="4624404"/>
              <a:ext cx="3148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3.2 </a:t>
              </a:r>
              <a:r>
                <a:rPr lang="en" sz="1600" b="1" dirty="0">
                  <a:latin typeface="Open Sans"/>
                  <a:ea typeface="Open Sans"/>
                  <a:cs typeface="Open Sans"/>
                  <a:sym typeface="Open Sans"/>
                </a:rPr>
                <a:t>MLaroundHPC: Learning Outputs from Inputs (</a:t>
              </a:r>
              <a:r>
                <a:rPr lang="en-US" sz="1600" b="1" dirty="0">
                  <a:latin typeface="Open Sans"/>
                  <a:ea typeface="Open Sans"/>
                  <a:cs typeface="Open Sans"/>
                  <a:sym typeface="Open Sans"/>
                </a:rPr>
                <a:t>fields</a:t>
              </a:r>
              <a:r>
                <a:rPr lang="en-US" sz="1600" b="1" dirty="0">
                  <a:solidFill>
                    <a:srgbClr val="515151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lang="en-US" sz="16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A4FAC-A59C-42EF-8FD9-630F92C5B638}"/>
              </a:ext>
            </a:extLst>
          </p:cNvPr>
          <p:cNvGrpSpPr/>
          <p:nvPr/>
        </p:nvGrpSpPr>
        <p:grpSpPr>
          <a:xfrm>
            <a:off x="2886483" y="4622458"/>
            <a:ext cx="4038803" cy="2235543"/>
            <a:chOff x="2122268" y="4624404"/>
            <a:chExt cx="4038803" cy="2235542"/>
          </a:xfrm>
        </p:grpSpPr>
        <p:pic>
          <p:nvPicPr>
            <p:cNvPr id="749" name="Google Shape;749;p90" descr="A close up of a map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 b="15218"/>
            <a:stretch/>
          </p:blipFill>
          <p:spPr>
            <a:xfrm>
              <a:off x="2122268" y="5102678"/>
              <a:ext cx="4038803" cy="17572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0FB749-A97F-495E-9C85-9BE5BD023BE8}"/>
                </a:ext>
              </a:extLst>
            </p:cNvPr>
            <p:cNvSpPr txBox="1"/>
            <p:nvPr/>
          </p:nvSpPr>
          <p:spPr>
            <a:xfrm>
              <a:off x="2257263" y="4624404"/>
              <a:ext cx="3768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3.1 </a:t>
              </a:r>
              <a:r>
                <a:rPr lang="en" sz="1600" b="1" dirty="0">
                  <a:latin typeface="Open Sans"/>
                  <a:ea typeface="Open Sans"/>
                  <a:cs typeface="Open Sans"/>
                  <a:sym typeface="Open Sans"/>
                </a:rPr>
                <a:t>MLaroundHPC: Learning Outputs from Inputs (</a:t>
              </a:r>
              <a:r>
                <a:rPr lang="en-US" sz="1600" b="1" dirty="0">
                  <a:latin typeface="Open Sans"/>
                  <a:ea typeface="Open Sans"/>
                  <a:cs typeface="Open Sans"/>
                  <a:sym typeface="Open Sans"/>
                </a:rPr>
                <a:t>parameters)</a:t>
              </a:r>
              <a:endParaRPr lang="en-US" sz="1600" b="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507FF5A-A2E7-4872-8B4A-B6C4A13E5B2A}"/>
              </a:ext>
            </a:extLst>
          </p:cNvPr>
          <p:cNvSpPr txBox="1"/>
          <p:nvPr/>
        </p:nvSpPr>
        <p:spPr>
          <a:xfrm>
            <a:off x="5280340" y="2333993"/>
            <a:ext cx="3148557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2.2 </a:t>
            </a:r>
            <a:r>
              <a:rPr lang="en" sz="1467" b="1" dirty="0">
                <a:latin typeface="Open Sans"/>
                <a:ea typeface="Open Sans"/>
                <a:cs typeface="Open Sans"/>
                <a:sym typeface="Open Sans"/>
              </a:rPr>
              <a:t>MLaroundHPC: Learning </a:t>
            </a:r>
            <a:r>
              <a:rPr lang="en-US" sz="1467" b="1" dirty="0">
                <a:latin typeface="Open Sans"/>
                <a:ea typeface="Open Sans"/>
                <a:cs typeface="Open Sans"/>
                <a:sym typeface="Open Sans"/>
              </a:rPr>
              <a:t>Model Details (coarse graining, effective potentials)</a:t>
            </a:r>
            <a:endParaRPr lang="en-US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4C1E80-2453-4FA3-8D00-549A73CF37DE}"/>
              </a:ext>
            </a:extLst>
          </p:cNvPr>
          <p:cNvSpPr txBox="1"/>
          <p:nvPr/>
        </p:nvSpPr>
        <p:spPr>
          <a:xfrm>
            <a:off x="8814099" y="-32067"/>
            <a:ext cx="302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1.3 </a:t>
            </a:r>
            <a:r>
              <a:rPr lang="en" sz="1600" b="1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MLaroundHPC: Learning </a:t>
            </a:r>
            <a:r>
              <a:rPr lang="en-US" sz="1600" b="1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Model Details (ML based data assimilation)</a:t>
            </a:r>
            <a:endParaRPr lang="en-US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E11376-C180-4D1E-87A9-CDC3005A087E}"/>
              </a:ext>
            </a:extLst>
          </p:cNvPr>
          <p:cNvSpPr txBox="1"/>
          <p:nvPr/>
        </p:nvSpPr>
        <p:spPr>
          <a:xfrm>
            <a:off x="9075908" y="2376423"/>
            <a:ext cx="294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2.3 </a:t>
            </a:r>
            <a:r>
              <a:rPr lang="en" sz="1600" b="1" dirty="0">
                <a:latin typeface="Open Sans"/>
                <a:ea typeface="Open Sans"/>
                <a:cs typeface="Open Sans"/>
                <a:sym typeface="Open Sans"/>
              </a:rPr>
              <a:t>MLaroundHPC: </a:t>
            </a:r>
            <a:r>
              <a:rPr lang="en-US" sz="1600" b="1" dirty="0">
                <a:latin typeface="Open Sans"/>
                <a:ea typeface="Open Sans"/>
                <a:cs typeface="Open Sans"/>
                <a:sym typeface="Open Sans"/>
              </a:rPr>
              <a:t>Improve Model or Theory</a:t>
            </a:r>
            <a:endParaRPr lang="en-US" sz="1600" b="1" dirty="0"/>
          </a:p>
        </p:txBody>
      </p:sp>
      <p:sp>
        <p:nvSpPr>
          <p:cNvPr id="30" name="Google Shape;754;p90">
            <a:extLst>
              <a:ext uri="{FF2B5EF4-FFF2-40B4-BE49-F238E27FC236}">
                <a16:creationId xmlns:a16="http://schemas.microsoft.com/office/drawing/2014/main" id="{96D481C0-8E62-4B02-8B08-43EE25AE733E}"/>
              </a:ext>
            </a:extLst>
          </p:cNvPr>
          <p:cNvSpPr/>
          <p:nvPr/>
        </p:nvSpPr>
        <p:spPr>
          <a:xfrm>
            <a:off x="10264683" y="5226979"/>
            <a:ext cx="285200" cy="285200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758;p90">
            <a:extLst>
              <a:ext uri="{FF2B5EF4-FFF2-40B4-BE49-F238E27FC236}">
                <a16:creationId xmlns:a16="http://schemas.microsoft.com/office/drawing/2014/main" id="{C03A0640-7436-489A-9C53-95309E3A5882}"/>
              </a:ext>
            </a:extLst>
          </p:cNvPr>
          <p:cNvSpPr txBox="1"/>
          <p:nvPr/>
        </p:nvSpPr>
        <p:spPr>
          <a:xfrm>
            <a:off x="10521751" y="5134947"/>
            <a:ext cx="1064000" cy="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733">
                <a:latin typeface="Open Sans SemiBold"/>
                <a:ea typeface="Open Sans SemiBold"/>
                <a:cs typeface="Open Sans SemiBold"/>
                <a:sym typeface="Open Sans SemiBold"/>
              </a:rPr>
              <a:t>INPUT</a:t>
            </a:r>
            <a:endParaRPr sz="1733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" name="Google Shape;759;p90">
            <a:extLst>
              <a:ext uri="{FF2B5EF4-FFF2-40B4-BE49-F238E27FC236}">
                <a16:creationId xmlns:a16="http://schemas.microsoft.com/office/drawing/2014/main" id="{61173F7B-1719-4AAE-A8A6-4A0CCEDB01C9}"/>
              </a:ext>
            </a:extLst>
          </p:cNvPr>
          <p:cNvSpPr/>
          <p:nvPr/>
        </p:nvSpPr>
        <p:spPr>
          <a:xfrm>
            <a:off x="10264683" y="5734979"/>
            <a:ext cx="285200" cy="2852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760;p90">
            <a:extLst>
              <a:ext uri="{FF2B5EF4-FFF2-40B4-BE49-F238E27FC236}">
                <a16:creationId xmlns:a16="http://schemas.microsoft.com/office/drawing/2014/main" id="{D4022F94-26C0-41FC-8663-65DC78F7B729}"/>
              </a:ext>
            </a:extLst>
          </p:cNvPr>
          <p:cNvSpPr txBox="1"/>
          <p:nvPr/>
        </p:nvSpPr>
        <p:spPr>
          <a:xfrm>
            <a:off x="10521751" y="5642947"/>
            <a:ext cx="1252400" cy="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733" dirty="0">
                <a:latin typeface="Open Sans SemiBold"/>
                <a:ea typeface="Open Sans SemiBold"/>
                <a:cs typeface="Open Sans SemiBold"/>
                <a:sym typeface="Open Sans SemiBold"/>
              </a:rPr>
              <a:t>OUTPUT</a:t>
            </a:r>
            <a:endParaRPr sz="1733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14377-4663-4628-B86A-374FF17AF848}"/>
              </a:ext>
            </a:extLst>
          </p:cNvPr>
          <p:cNvSpPr txBox="1"/>
          <p:nvPr/>
        </p:nvSpPr>
        <p:spPr>
          <a:xfrm>
            <a:off x="33491" y="42468"/>
            <a:ext cx="250757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1. Improving Simulation with Configurations and Integration of Data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E2A4AC-365F-4EF8-823C-E097A18D96F7}"/>
              </a:ext>
            </a:extLst>
          </p:cNvPr>
          <p:cNvSpPr txBox="1"/>
          <p:nvPr/>
        </p:nvSpPr>
        <p:spPr>
          <a:xfrm>
            <a:off x="-22405" y="2383002"/>
            <a:ext cx="209332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2. Learn Structure, Theory and Model for Simulation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08DCA6-8E9A-4BF6-9E39-B5D4802361FF}"/>
              </a:ext>
            </a:extLst>
          </p:cNvPr>
          <p:cNvSpPr txBox="1"/>
          <p:nvPr/>
        </p:nvSpPr>
        <p:spPr>
          <a:xfrm>
            <a:off x="28948" y="4667268"/>
            <a:ext cx="2093320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3. Learn Surrogates for Simulation</a:t>
            </a:r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3D3977-46A9-4662-8B55-9E20472F69EF}"/>
              </a:ext>
            </a:extLst>
          </p:cNvPr>
          <p:cNvCxnSpPr>
            <a:cxnSpLocks/>
          </p:cNvCxnSpPr>
          <p:nvPr/>
        </p:nvCxnSpPr>
        <p:spPr>
          <a:xfrm flipV="1">
            <a:off x="0" y="2313409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9B0B02-DA90-4FF8-81C1-9BCA23AF51FA}"/>
              </a:ext>
            </a:extLst>
          </p:cNvPr>
          <p:cNvCxnSpPr>
            <a:cxnSpLocks/>
          </p:cNvCxnSpPr>
          <p:nvPr/>
        </p:nvCxnSpPr>
        <p:spPr>
          <a:xfrm flipV="1">
            <a:off x="-9512" y="461847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F9644F0-BC41-487B-891E-65DC333C5567}"/>
              </a:ext>
            </a:extLst>
          </p:cNvPr>
          <p:cNvSpPr txBox="1"/>
          <p:nvPr/>
        </p:nvSpPr>
        <p:spPr>
          <a:xfrm>
            <a:off x="0" y="6043807"/>
            <a:ext cx="29966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F8F5E2-0105-49E3-B0C5-983ACEA4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1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5B14-E12E-478F-9AAE-8E550C0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" y="18255"/>
            <a:ext cx="12021954" cy="819143"/>
          </a:xfrm>
        </p:spPr>
        <p:txBody>
          <a:bodyPr>
            <a:normAutofit/>
          </a:bodyPr>
          <a:lstStyle/>
          <a:p>
            <a:r>
              <a:rPr lang="en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of Ions near Polarizable Nanoparticles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AB74C-8402-4CDE-9AC3-097FFE83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" y="837399"/>
            <a:ext cx="7851513" cy="240631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Choose time step dynamically using ML</a:t>
            </a:r>
          </a:p>
          <a:p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Choose consistency parameter (94.3% success) with ML</a:t>
            </a:r>
          </a:p>
          <a:p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peedup of  3 from </a:t>
            </a:r>
            <a:r>
              <a:rPr lang="en" b="1" dirty="0">
                <a:latin typeface="Open Sans"/>
                <a:ea typeface="Open Sans"/>
                <a:cs typeface="Open Sans"/>
                <a:sym typeface="Open Sans"/>
              </a:rPr>
              <a:t>MLAutoTuning</a:t>
            </a: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 and a maximum speedup of  600 from the combination of ML and parallel computing.</a:t>
            </a:r>
            <a:endParaRPr lang="en-US" dirty="0"/>
          </a:p>
        </p:txBody>
      </p:sp>
      <p:pic>
        <p:nvPicPr>
          <p:cNvPr id="4" name="Google Shape;785;p92" descr="channel.jpg">
            <a:extLst>
              <a:ext uri="{FF2B5EF4-FFF2-40B4-BE49-F238E27FC236}">
                <a16:creationId xmlns:a16="http://schemas.microsoft.com/office/drawing/2014/main" id="{03D5306E-36E3-435B-A360-9D2D0A6DEC4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1454" y="837398"/>
            <a:ext cx="4270000" cy="2791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13;p93">
            <a:extLst>
              <a:ext uri="{FF2B5EF4-FFF2-40B4-BE49-F238E27FC236}">
                <a16:creationId xmlns:a16="http://schemas.microsoft.com/office/drawing/2014/main" id="{82C89B86-2071-47A4-89A4-5A04BED34277}"/>
              </a:ext>
            </a:extLst>
          </p:cNvPr>
          <p:cNvSpPr txBox="1">
            <a:spLocks/>
          </p:cNvSpPr>
          <p:nvPr/>
        </p:nvSpPr>
        <p:spPr>
          <a:xfrm>
            <a:off x="6490539" y="3962644"/>
            <a:ext cx="4270000" cy="140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067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Quality of simulation measured by time simulated per step with increasing use of ML enhancements. (Larger is better).</a:t>
            </a:r>
          </a:p>
          <a:p>
            <a:pPr marL="0" indent="0">
              <a:lnSpc>
                <a:spcPct val="115000"/>
              </a:lnSpc>
              <a:spcBef>
                <a:spcPts val="1067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Open Sans"/>
                <a:ea typeface="Open Sans"/>
                <a:cs typeface="Open Sans"/>
                <a:sym typeface="Open Sans"/>
              </a:rPr>
              <a:t>Inset is timestep used</a:t>
            </a:r>
          </a:p>
        </p:txBody>
      </p:sp>
      <p:pic>
        <p:nvPicPr>
          <p:cNvPr id="6" name="Google Shape;809;p93">
            <a:extLst>
              <a:ext uri="{FF2B5EF4-FFF2-40B4-BE49-F238E27FC236}">
                <a16:creationId xmlns:a16="http://schemas.microsoft.com/office/drawing/2014/main" id="{3F1387F1-EA26-4F69-858F-DA10F512B7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2266"/>
          <a:stretch/>
        </p:blipFill>
        <p:spPr>
          <a:xfrm>
            <a:off x="-12925" y="3163869"/>
            <a:ext cx="6062403" cy="3694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3C386-E31C-44EA-A399-7913D36D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6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5B14-E12E-478F-9AAE-8E550C0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" y="17160"/>
            <a:ext cx="12103769" cy="8095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Examples of ML for HPC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(work with JCS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Kadupitiya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, Vikram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Jadhao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ncoconfinement_movie">
            <a:hlinkClick r:id="" action="ppaction://media"/>
            <a:extLst>
              <a:ext uri="{FF2B5EF4-FFF2-40B4-BE49-F238E27FC236}">
                <a16:creationId xmlns:a16="http://schemas.microsoft.com/office/drawing/2014/main" id="{240653EF-077C-4A2A-B267-BDA6F4718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31" y="783372"/>
            <a:ext cx="2323398" cy="1742549"/>
          </a:xfrm>
          <a:prstGeom prst="rect">
            <a:avLst/>
          </a:prstGeom>
          <a:noFill/>
        </p:spPr>
      </p:pic>
      <p:pic>
        <p:nvPicPr>
          <p:cNvPr id="6" name="Google Shape;872;p98">
            <a:extLst>
              <a:ext uri="{FF2B5EF4-FFF2-40B4-BE49-F238E27FC236}">
                <a16:creationId xmlns:a16="http://schemas.microsoft.com/office/drawing/2014/main" id="{49487C31-59F2-4B5C-B57C-3B966454E3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941" y="1121984"/>
            <a:ext cx="3866835" cy="191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4;p100">
            <a:extLst>
              <a:ext uri="{FF2B5EF4-FFF2-40B4-BE49-F238E27FC236}">
                <a16:creationId xmlns:a16="http://schemas.microsoft.com/office/drawing/2014/main" id="{0D159CED-6D04-4572-ADF3-E539EB9408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5360" y="3797168"/>
            <a:ext cx="3504416" cy="247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2;p102">
            <a:extLst>
              <a:ext uri="{FF2B5EF4-FFF2-40B4-BE49-F238E27FC236}">
                <a16:creationId xmlns:a16="http://schemas.microsoft.com/office/drawing/2014/main" id="{B39C0E56-4B93-4B35-9E96-4988052506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70919"/>
            <a:ext cx="6481349" cy="9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B6914-B36B-498C-A844-C6E36F62D755}"/>
              </a:ext>
            </a:extLst>
          </p:cNvPr>
          <p:cNvSpPr txBox="1"/>
          <p:nvPr/>
        </p:nvSpPr>
        <p:spPr>
          <a:xfrm>
            <a:off x="6133831" y="6145889"/>
            <a:ext cx="243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→ 10</a:t>
            </a:r>
            <a:r>
              <a:rPr lang="en-US" sz="2000" b="1" baseline="30000" dirty="0">
                <a:solidFill>
                  <a:srgbClr val="FF0000"/>
                </a:solidFill>
              </a:rPr>
              <a:t>5</a:t>
            </a:r>
            <a:r>
              <a:rPr lang="en-US" sz="2000" b="1" dirty="0">
                <a:solidFill>
                  <a:srgbClr val="FF0000"/>
                </a:solidFill>
              </a:rPr>
              <a:t> as </a:t>
            </a:r>
            <a:r>
              <a:rPr lang="en-US" sz="2000" b="1" i="1" dirty="0" err="1">
                <a:solidFill>
                  <a:srgbClr val="FF0000"/>
                </a:solidFill>
              </a:rPr>
              <a:t>N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lookup</a:t>
            </a:r>
            <a:r>
              <a:rPr lang="en-US" sz="2000" b="1" dirty="0">
                <a:solidFill>
                  <a:srgbClr val="FF0000"/>
                </a:solidFill>
              </a:rPr>
              <a:t> →  ∞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53A23-563E-4DF5-899F-9815B6319155}"/>
              </a:ext>
            </a:extLst>
          </p:cNvPr>
          <p:cNvSpPr txBox="1"/>
          <p:nvPr/>
        </p:nvSpPr>
        <p:spPr>
          <a:xfrm>
            <a:off x="9008930" y="761467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Learning 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03257-FDE0-4F8A-BFF1-43EF2B35D79A}"/>
              </a:ext>
            </a:extLst>
          </p:cNvPr>
          <p:cNvSpPr txBox="1"/>
          <p:nvPr/>
        </p:nvSpPr>
        <p:spPr>
          <a:xfrm>
            <a:off x="9148497" y="3247366"/>
            <a:ext cx="267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simulation compared to Surrogates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E41DCD-BF2F-4F58-93D4-D05D3CA9300D}"/>
              </a:ext>
            </a:extLst>
          </p:cNvPr>
          <p:cNvSpPr txBox="1">
            <a:spLocks/>
          </p:cNvSpPr>
          <p:nvPr/>
        </p:nvSpPr>
        <p:spPr>
          <a:xfrm>
            <a:off x="2002575" y="961522"/>
            <a:ext cx="6230366" cy="174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Extraction of </a:t>
            </a:r>
            <a:r>
              <a:rPr lang="en-US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ionic structure in electrolyte solutions confined by planar and spherical surfaces</a:t>
            </a: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.</a:t>
            </a: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Classic HPC code written with C++ and accelerated with hybrid MPI-OpenMP.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AB74C-8402-4CDE-9AC3-097FFE83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390" y="2944165"/>
            <a:ext cx="8598553" cy="4175317"/>
          </a:xfrm>
        </p:spPr>
        <p:txBody>
          <a:bodyPr>
            <a:normAutofit/>
          </a:bodyPr>
          <a:lstStyle/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Uses quite small Multi-layer perceptron MLP to predict 3 observables from 5  input parameters (~5000 in training set) </a:t>
            </a: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MLP outperforms other ML choices </a:t>
            </a: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Deployed on </a:t>
            </a:r>
            <a:r>
              <a:rPr lang="en-US" sz="2000" dirty="0" err="1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nanoHUB</a:t>
            </a: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for</a:t>
            </a:r>
            <a:r>
              <a:rPr lang="en-US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education </a:t>
            </a: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(an attractive use of surrogates  so students get answers fast) </a:t>
            </a: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General Electric uses similar approach to give interactive Engine design options (200 in training set)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BC0FB1E-7857-4695-94BC-7DF9D7F1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780C-C26A-4C60-9ED1-939D1DA3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45" y="47368"/>
            <a:ext cx="11044990" cy="1006518"/>
          </a:xfrm>
        </p:spPr>
        <p:txBody>
          <a:bodyPr/>
          <a:lstStyle/>
          <a:p>
            <a:r>
              <a:rPr lang="en-US" dirty="0"/>
              <a:t>Up to two billion times acceleration of scientiﬁc simulations with deep neural architecture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D800A-224C-4AD4-8ECB-A7927E171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15" y="1166295"/>
            <a:ext cx="12102967" cy="2587558"/>
          </a:xfrm>
        </p:spPr>
        <p:txBody>
          <a:bodyPr/>
          <a:lstStyle/>
          <a:p>
            <a:r>
              <a:rPr lang="en-US" dirty="0"/>
              <a:t>January 23 2020 </a:t>
            </a:r>
            <a:r>
              <a:rPr lang="en-US" dirty="0">
                <a:hlinkClick r:id="rId2"/>
              </a:rPr>
              <a:t>https://arxiv.org/pdf/2001.08055.pdf</a:t>
            </a:r>
            <a:r>
              <a:rPr lang="en-US" dirty="0"/>
              <a:t> </a:t>
            </a:r>
          </a:p>
          <a:p>
            <a:r>
              <a:rPr lang="en-US" dirty="0"/>
              <a:t>10 scientiﬁc cases including astrophysics, climate science, biogeochemistry, high energy density physics, fusion energy, and seismology, using the same super-architecture, algorithm, and hyperparameters. </a:t>
            </a:r>
          </a:p>
          <a:p>
            <a:r>
              <a:rPr lang="en-US" dirty="0"/>
              <a:t>Approach also inherently provides emulator (=surrogate) uncertainty estimation, adding further conﬁdence in their use.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EB03B-F088-4CF7-89D3-95C78D5C60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085AE-470F-45BB-A845-FAEA4409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64" y="3646517"/>
            <a:ext cx="11364072" cy="25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35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E59E-91E9-480C-8CFF-8E9D3B5E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455"/>
            <a:ext cx="2217820" cy="785136"/>
          </a:xfrm>
        </p:spPr>
        <p:txBody>
          <a:bodyPr/>
          <a:lstStyle/>
          <a:p>
            <a:r>
              <a:rPr lang="en-US" dirty="0"/>
              <a:t>Sample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B211-6707-40D6-A07E-5E08DBAABE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B629D-CA2D-44C7-B5A1-0EBDA5F2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22" y="-33687"/>
            <a:ext cx="10415478" cy="64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8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B554-6948-4F73-87CD-B591852A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199"/>
            <a:ext cx="10846869" cy="1006518"/>
          </a:xfrm>
        </p:spPr>
        <p:txBody>
          <a:bodyPr/>
          <a:lstStyle/>
          <a:p>
            <a:r>
              <a:rPr lang="en-US" dirty="0"/>
              <a:t>The 10 examples in the “two billion times paper”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81FEC-481C-4EE1-B715-1D7B8D8E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30" y="884744"/>
            <a:ext cx="5957235" cy="2537026"/>
          </a:xfrm>
        </p:spPr>
        <p:txBody>
          <a:bodyPr/>
          <a:lstStyle/>
          <a:p>
            <a:r>
              <a:rPr lang="en-US" sz="2000" dirty="0"/>
              <a:t>X-ray Thomson scattering (XRTS)</a:t>
            </a:r>
          </a:p>
          <a:p>
            <a:r>
              <a:rPr lang="en-US" sz="2000" dirty="0"/>
              <a:t>Optical Thomson scattering (OTS) </a:t>
            </a:r>
          </a:p>
          <a:p>
            <a:r>
              <a:rPr lang="en-US" sz="2000" dirty="0"/>
              <a:t>X-ray emission spectroscopy (XES)</a:t>
            </a:r>
          </a:p>
          <a:p>
            <a:r>
              <a:rPr lang="en-US" sz="2000" dirty="0"/>
              <a:t>Edge-Localized Modes (ELMs) diagnostics</a:t>
            </a:r>
          </a:p>
          <a:p>
            <a:r>
              <a:rPr lang="en-US" sz="2000" dirty="0"/>
              <a:t>Galaxy halo occupation distribution modelling (Halo)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30C5D-7F1E-4F68-AD81-6BCD7A38C3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40696-DC27-438C-A06E-22CC0C69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69" y="3397974"/>
            <a:ext cx="9753656" cy="292443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927FE3-A692-4039-BF1A-F60674E25813}"/>
              </a:ext>
            </a:extLst>
          </p:cNvPr>
          <p:cNvSpPr txBox="1">
            <a:spLocks/>
          </p:cNvSpPr>
          <p:nvPr/>
        </p:nvSpPr>
        <p:spPr>
          <a:xfrm>
            <a:off x="5865797" y="865574"/>
            <a:ext cx="6502666" cy="253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kern="0" dirty="0"/>
              <a:t>JAG model for Inertial Conﬁnement Fusion (ICF JAG)</a:t>
            </a:r>
          </a:p>
          <a:p>
            <a:r>
              <a:rPr lang="en-US" sz="2000" kern="0" dirty="0" err="1"/>
              <a:t>Shatsky</a:t>
            </a:r>
            <a:r>
              <a:rPr lang="en-US" sz="2000" kern="0" dirty="0"/>
              <a:t> Rise seismic tomography (</a:t>
            </a:r>
            <a:r>
              <a:rPr lang="en-US" sz="2000" kern="0" dirty="0" err="1"/>
              <a:t>SeisTomo</a:t>
            </a:r>
            <a:r>
              <a:rPr lang="en-US" sz="2000" kern="0" dirty="0"/>
              <a:t>)</a:t>
            </a:r>
          </a:p>
          <a:p>
            <a:r>
              <a:rPr lang="en-US" sz="2000" kern="0" dirty="0"/>
              <a:t>The Model of Oceanic Pelagic Stoichiometry (MOPS) </a:t>
            </a:r>
          </a:p>
          <a:p>
            <a:r>
              <a:rPr lang="en-US" sz="2000" kern="0" dirty="0"/>
              <a:t>Global aerosol-climate modelling (GCM)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30299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>
            <a:spLocks noGrp="1"/>
          </p:cNvSpPr>
          <p:nvPr>
            <p:ph type="title"/>
          </p:nvPr>
        </p:nvSpPr>
        <p:spPr>
          <a:xfrm>
            <a:off x="12732" y="724292"/>
            <a:ext cx="121920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3000"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INSILICO MEDICINE USED CREATIVE AI TO DESIGN POTENTIAL DRUGS IN JUST 21 DAYS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8"/>
          <p:cNvSpPr txBox="1">
            <a:spLocks noGrp="1"/>
          </p:cNvSpPr>
          <p:nvPr>
            <p:ph type="body" idx="1"/>
          </p:nvPr>
        </p:nvSpPr>
        <p:spPr>
          <a:xfrm>
            <a:off x="12733" y="1444700"/>
            <a:ext cx="12029200" cy="47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237061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n" sz="2133" b="1">
                <a:latin typeface="Arial"/>
                <a:ea typeface="Arial"/>
                <a:cs typeface="Arial"/>
                <a:sym typeface="Arial"/>
              </a:rPr>
              <a:t>Map Drug (Material) Structure to Drug (Material) Properties</a:t>
            </a:r>
            <a:endParaRPr sz="2133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n" sz="2133">
                <a:latin typeface="Arial"/>
                <a:ea typeface="Arial"/>
                <a:cs typeface="Arial"/>
                <a:sym typeface="Arial"/>
              </a:rPr>
              <a:t>Hong Kong-based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Insilico Medicine 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sent shockwaves through the pharma industry after publishing research in Nature Biotechnology that proves its AI-powered drug discovery system was capable of producing at least one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potential treatment for fibrosis 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in less than a month's time.</a:t>
            </a:r>
            <a:endParaRPr sz="2133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n" sz="2133">
                <a:latin typeface="Arial"/>
                <a:ea typeface="Arial"/>
                <a:cs typeface="Arial"/>
                <a:sym typeface="Arial"/>
              </a:rPr>
              <a:t> The system uses a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Deep Reinforcement Learning 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algorithm that can imagine potential protein structures based on existing research and certain preprogrammed design criteria. </a:t>
            </a:r>
            <a:endParaRPr sz="2133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n" sz="2133">
                <a:latin typeface="Arial"/>
                <a:ea typeface="Arial"/>
                <a:cs typeface="Arial"/>
                <a:sym typeface="Arial"/>
              </a:rPr>
              <a:t>Insilico's system initially produced 30,000 possible designs, which the research team whittled down to six that were synthesized in the lab, with one design eventually tested on mice to promising results.</a:t>
            </a:r>
            <a:endParaRPr sz="2133">
              <a:latin typeface="Arial"/>
              <a:ea typeface="Arial"/>
              <a:cs typeface="Arial"/>
              <a:sym typeface="Arial"/>
            </a:endParaRPr>
          </a:p>
          <a:p>
            <a:pPr marL="237061" indent="-253994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" sz="2133">
                <a:latin typeface="Arial"/>
                <a:ea typeface="Arial"/>
                <a:cs typeface="Arial"/>
                <a:sym typeface="Arial"/>
              </a:rPr>
              <a:t>Insilico's AI-powered research process could offer a massive push forward for the pharmaceutical industry, which faces increasingly high drug development costs. In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just a handful of weeks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 and for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approximately $150,000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, Insilico delivered what typically takes pharmaceutical companies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$2.6 billion 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over </a:t>
            </a:r>
            <a:r>
              <a:rPr lang="en" sz="2133" b="1">
                <a:latin typeface="Arial"/>
                <a:ea typeface="Arial"/>
                <a:cs typeface="Arial"/>
                <a:sym typeface="Arial"/>
              </a:rPr>
              <a:t>seven years</a:t>
            </a:r>
            <a:r>
              <a:rPr lang="en" sz="2133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8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19</a:t>
            </a:fld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214800" y="109033"/>
            <a:ext cx="58812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70000"/>
              </a:lnSpc>
            </a:pPr>
            <a:r>
              <a:rPr lang="en" sz="2400" i="1">
                <a:solidFill>
                  <a:schemeClr val="dk1"/>
                </a:solidFill>
              </a:rPr>
              <a:t>September 4 2019 News Item</a:t>
            </a:r>
            <a:endParaRPr sz="2400" i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45CFF-6F47-42EE-A17C-1E819715A6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1/7/2020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DA68-FD74-440D-B683-8A662A5E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Simple </a:t>
            </a:r>
            <a:r>
              <a:rPr lang="en-US" dirty="0" err="1"/>
              <a:t>Sugggestions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15C0F-755A-4224-A054-0C9506396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Science Research Benchmarks in MLPerf</a:t>
            </a:r>
          </a:p>
          <a:p>
            <a:r>
              <a:rPr lang="en-US" dirty="0"/>
              <a:t>Enhance collaboration between HPC and MLPerf </a:t>
            </a:r>
            <a:r>
              <a:rPr lang="en-US" dirty="0" err="1"/>
              <a:t>MLSys</a:t>
            </a:r>
            <a:r>
              <a:rPr lang="en-US" dirty="0"/>
              <a:t> communities</a:t>
            </a:r>
          </a:p>
          <a:p>
            <a:r>
              <a:rPr lang="en-US" dirty="0"/>
              <a:t>Support common environments from Cloud to HPC systems that lead to exascale MLPerf submissions and improved science use of HPC and clouds</a:t>
            </a:r>
          </a:p>
          <a:p>
            <a:r>
              <a:rPr lang="en-US" dirty="0"/>
              <a:t>Emphasize simulation-based and theory-based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A8102-72D3-48A9-900B-687A878C4F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096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>
            <a:spLocks noGrp="1"/>
          </p:cNvSpPr>
          <p:nvPr>
            <p:ph type="title"/>
          </p:nvPr>
        </p:nvSpPr>
        <p:spPr>
          <a:xfrm>
            <a:off x="281633" y="124433"/>
            <a:ext cx="7743600" cy="7636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/>
              <a:t>DeepDriveMD Smart Ensemble</a:t>
            </a: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502" y="992600"/>
            <a:ext cx="8239500" cy="58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9"/>
          <p:cNvSpPr txBox="1"/>
          <p:nvPr/>
        </p:nvSpPr>
        <p:spPr>
          <a:xfrm>
            <a:off x="73433" y="776513"/>
            <a:ext cx="4080000" cy="351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O(10) improvement in sampling efficiency with DL model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previous ML model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57189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O(1000) concurrent simulations on Summit supercomputer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57189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 (BNL/Rutgers) and Ramanathan (ANL)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344375-8356-4D83-A9E5-B45F1915B0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03B1D-0974-46A6-B022-791C0E1348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1/7/2020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>
            <a:spLocks noGrp="1"/>
          </p:cNvSpPr>
          <p:nvPr>
            <p:ph type="title"/>
          </p:nvPr>
        </p:nvSpPr>
        <p:spPr>
          <a:xfrm>
            <a:off x="44967" y="-48833"/>
            <a:ext cx="121472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SzPts val="3300"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Operator Formulation of Deep Learning Inference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1"/>
          <p:cNvSpPr txBox="1">
            <a:spLocks noGrp="1"/>
          </p:cNvSpPr>
          <p:nvPr>
            <p:ph type="body" idx="1"/>
          </p:nvPr>
        </p:nvSpPr>
        <p:spPr>
          <a:xfrm>
            <a:off x="154379" y="834033"/>
            <a:ext cx="12037621" cy="5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228594">
              <a:lnSpc>
                <a:spcPct val="80000"/>
              </a:lnSpc>
              <a:spcBef>
                <a:spcPts val="0"/>
              </a:spcBef>
              <a:buSzPts val="1900"/>
            </a:pPr>
            <a:r>
              <a:rPr lang="en" sz="2533" dirty="0"/>
              <a:t>Suppose we are solving PDE’s or sets of coupled ODE’s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Typically we solve iteratively </a:t>
            </a:r>
            <a:r>
              <a:rPr lang="en" sz="2533" b="1" dirty="0"/>
              <a:t>New Values = (Differential Operator) Previous Values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Classic applied math tells you nifty difference equations and spectral methods to represent Operator numerically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Deep Learning learns the operator from classic numerics or observational data or their combination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Inference is </a:t>
            </a:r>
            <a:r>
              <a:rPr lang="en" sz="2533" b="1" dirty="0"/>
              <a:t>New Values = (DL Operator) Previous Values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This new nonlinear trained DL operator can allow much larger time steps, incorporate variations in parameters, </a:t>
            </a:r>
            <a:r>
              <a:rPr lang="en-US" sz="2533" dirty="0"/>
              <a:t>learn potentials</a:t>
            </a:r>
            <a:r>
              <a:rPr lang="en" sz="2533" dirty="0"/>
              <a:t> etc.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b="1" dirty="0"/>
              <a:t>DL Operator </a:t>
            </a:r>
            <a:r>
              <a:rPr lang="en" sz="2533" dirty="0"/>
              <a:t>is the new </a:t>
            </a:r>
            <a:r>
              <a:rPr lang="en" sz="2533" b="1" dirty="0"/>
              <a:t>theory </a:t>
            </a:r>
            <a:r>
              <a:rPr lang="en" sz="2533" dirty="0"/>
              <a:t>(Newton’s laws) of science</a:t>
            </a:r>
            <a:endParaRPr sz="1467" dirty="0"/>
          </a:p>
          <a:p>
            <a:pPr marL="237061" indent="-228594">
              <a:lnSpc>
                <a:spcPct val="80000"/>
              </a:lnSpc>
              <a:buSzPts val="1900"/>
            </a:pPr>
            <a:r>
              <a:rPr lang="en" sz="2533" dirty="0"/>
              <a:t>High order approximations are traditionally very sensitive to noise and one was taught to avoid but </a:t>
            </a:r>
            <a:r>
              <a:rPr lang="en-US" sz="2533" dirty="0"/>
              <a:t>Deep </a:t>
            </a:r>
            <a:r>
              <a:rPr lang="en" sz="2533" dirty="0"/>
              <a:t>NN</a:t>
            </a:r>
            <a:r>
              <a:rPr lang="en-US" sz="2533" dirty="0"/>
              <a:t>s</a:t>
            </a:r>
            <a:r>
              <a:rPr lang="en" sz="2533" dirty="0"/>
              <a:t> are the opposite – both verbose and robust</a:t>
            </a:r>
            <a:endParaRPr sz="1467" dirty="0"/>
          </a:p>
          <a:p>
            <a:pPr marL="694249" lvl="1" indent="-245527">
              <a:lnSpc>
                <a:spcPct val="80000"/>
              </a:lnSpc>
              <a:buSzPts val="1700"/>
            </a:pPr>
            <a:r>
              <a:rPr lang="en" sz="2267" dirty="0"/>
              <a:t>See DL operator </a:t>
            </a:r>
            <a:r>
              <a:rPr lang="en-US" sz="2267" dirty="0"/>
              <a:t>and multiple </a:t>
            </a:r>
            <a:r>
              <a:rPr lang="en" sz="2267" dirty="0"/>
              <a:t>LSTM layers </a:t>
            </a:r>
            <a:r>
              <a:rPr lang="en-US" sz="2267" dirty="0"/>
              <a:t>with 100s-100,000 parameters</a:t>
            </a:r>
            <a:endParaRPr sz="1467" dirty="0"/>
          </a:p>
          <a:p>
            <a:pPr marL="694249" lvl="1" indent="-245527">
              <a:lnSpc>
                <a:spcPct val="80000"/>
              </a:lnSpc>
              <a:buSzPts val="1700"/>
            </a:pPr>
            <a:r>
              <a:rPr lang="en" sz="2267" dirty="0"/>
              <a:t>Newton’s laws for this have 2-4 parameters</a:t>
            </a:r>
            <a:endParaRPr sz="1467" dirty="0"/>
          </a:p>
        </p:txBody>
      </p:sp>
      <p:sp>
        <p:nvSpPr>
          <p:cNvPr id="295" name="Google Shape;295;p31"/>
          <p:cNvSpPr txBox="1">
            <a:spLocks noGrp="1"/>
          </p:cNvSpPr>
          <p:nvPr>
            <p:ph type="sldNum" idx="12"/>
          </p:nvPr>
        </p:nvSpPr>
        <p:spPr>
          <a:xfrm>
            <a:off x="10995471" y="6445507"/>
            <a:ext cx="1091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21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3FE40-2482-4965-A26D-2E89869E60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1/7/2020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5B14-E12E-478F-9AAE-8E550C0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" y="0"/>
            <a:ext cx="12112592" cy="7988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Learn Newton’s laws with Recurrent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AB74C-8402-4CDE-9AC3-097FFE83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" y="627280"/>
            <a:ext cx="6585970" cy="29003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Deep Learning is revolutionizing (spatial) Time series Analysis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example is integrating sets of differential equations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 the network on traditional 5 time step series from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Verlet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difference equations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Verlet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needs time step .001 for reliable integration but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Learnt LSTM network is reliable for time steps which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3F227-B3E5-4BBD-8A3F-C52B6CF24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27" y="666669"/>
            <a:ext cx="5338278" cy="30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83424-AE69-47E4-B676-04D007FD0A8E}"/>
              </a:ext>
            </a:extLst>
          </p:cNvPr>
          <p:cNvSpPr/>
          <p:nvPr/>
        </p:nvSpPr>
        <p:spPr>
          <a:xfrm>
            <a:off x="-28077" y="3527659"/>
            <a:ext cx="36187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are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4000 times longer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also learn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Speedup is 30000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16 particles interacting with Lennard-Jones potentials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 layer-64 units per layer LSTM network: 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65,072 trainable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5000 training simulations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7003D-3316-4EE2-B673-E9E2E3E9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22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A218C5-8267-4DF6-952A-56DBF145A1DE}"/>
              </a:ext>
            </a:extLst>
          </p:cNvPr>
          <p:cNvGrpSpPr/>
          <p:nvPr/>
        </p:nvGrpSpPr>
        <p:grpSpPr>
          <a:xfrm>
            <a:off x="3569339" y="3748126"/>
            <a:ext cx="8479553" cy="3077308"/>
            <a:chOff x="3569339" y="3748126"/>
            <a:chExt cx="8479553" cy="3077308"/>
          </a:xfrm>
        </p:grpSpPr>
        <p:pic>
          <p:nvPicPr>
            <p:cNvPr id="4" name="Google Shape;438;p58">
              <a:extLst>
                <a:ext uri="{FF2B5EF4-FFF2-40B4-BE49-F238E27FC236}">
                  <a16:creationId xmlns:a16="http://schemas.microsoft.com/office/drawing/2014/main" id="{EBE8A5F5-E07D-4F2F-8A0C-C15A5A261EB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90692" y="3748126"/>
              <a:ext cx="8458200" cy="3077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8A46B8-E3B2-4CA2-8065-D1E5990CA80B}"/>
                </a:ext>
              </a:extLst>
            </p:cNvPr>
            <p:cNvSpPr txBox="1"/>
            <p:nvPr/>
          </p:nvSpPr>
          <p:spPr>
            <a:xfrm>
              <a:off x="8407667" y="3915471"/>
              <a:ext cx="2608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RNN Error</a:t>
              </a:r>
              <a:r>
                <a:rPr lang="en-US" sz="1600" baseline="30000" dirty="0"/>
                <a:t>2</a:t>
              </a:r>
              <a:r>
                <a:rPr lang="en-US" sz="1600" dirty="0"/>
                <a:t> up to step size dT=4 and total time 10</a:t>
              </a:r>
              <a:r>
                <a:rPr lang="en-US" sz="1600" baseline="30000" dirty="0"/>
                <a:t>6</a:t>
              </a:r>
              <a:r>
                <a:rPr lang="en-US" sz="1600" dirty="0"/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8A46F8-C2F7-4903-AEBA-69BABA79F504}"/>
                </a:ext>
              </a:extLst>
            </p:cNvPr>
            <p:cNvSpPr txBox="1"/>
            <p:nvPr/>
          </p:nvSpPr>
          <p:spPr>
            <a:xfrm>
              <a:off x="5866843" y="5654053"/>
              <a:ext cx="1451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Verlet</a:t>
              </a:r>
              <a:r>
                <a:rPr lang="en-US" dirty="0"/>
                <a:t> error</a:t>
              </a:r>
              <a:r>
                <a:rPr lang="en-US" baseline="30000" dirty="0"/>
                <a:t>2</a:t>
              </a:r>
              <a:br>
                <a:rPr lang="en-US" dirty="0"/>
              </a:br>
              <a:r>
                <a:rPr lang="en-US" dirty="0"/>
                <a:t>dT = 0.01, 0.1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8B4AF5-7C08-4F90-A36A-2DAC15E8D48D}"/>
                </a:ext>
              </a:extLst>
            </p:cNvPr>
            <p:cNvSpPr/>
            <p:nvPr/>
          </p:nvSpPr>
          <p:spPr>
            <a:xfrm>
              <a:off x="7861610" y="4539887"/>
              <a:ext cx="434898" cy="1437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F48EC3-7041-451F-A033-F1C8DFEBA3E9}"/>
                </a:ext>
              </a:extLst>
            </p:cNvPr>
            <p:cNvSpPr txBox="1"/>
            <p:nvPr/>
          </p:nvSpPr>
          <p:spPr>
            <a:xfrm>
              <a:off x="7895902" y="5141816"/>
              <a:ext cx="3663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10</a:t>
              </a:r>
              <a:r>
                <a:rPr lang="en-US" sz="1600" b="1" baseline="30000" dirty="0"/>
                <a:t>-5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6121CA-FA55-425E-A339-96BB1B7CD196}"/>
                </a:ext>
              </a:extLst>
            </p:cNvPr>
            <p:cNvSpPr txBox="1"/>
            <p:nvPr/>
          </p:nvSpPr>
          <p:spPr>
            <a:xfrm>
              <a:off x="3569339" y="3849384"/>
              <a:ext cx="42998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/>
                <a:t>10</a:t>
              </a:r>
              <a:r>
                <a:rPr lang="en-US" sz="1400" b="1" baseline="30000" dirty="0"/>
                <a:t>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92ED5F-02C6-4321-9E26-4510D1A602E3}"/>
                </a:ext>
              </a:extLst>
            </p:cNvPr>
            <p:cNvSpPr txBox="1"/>
            <p:nvPr/>
          </p:nvSpPr>
          <p:spPr>
            <a:xfrm>
              <a:off x="4362454" y="5571215"/>
              <a:ext cx="3663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/>
                <a:t>10</a:t>
              </a:r>
              <a:r>
                <a:rPr lang="en-US" b="1" baseline="300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367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 (LSTM)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D8D-DE41-4E98-8084-C6F6AE272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866" y="1428821"/>
            <a:ext cx="7405861" cy="2662959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Input dimensions: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size(B) * Time sequence(T) * Input features (F)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# of particles * 3D * [positions, velocity, force, etc.]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 dimensions: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size(B) * Output features (O)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= # of particles * 3D * [positions, velocity, force, etc.]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53EE07-2FBD-4E23-A383-C95952E0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" y="4379119"/>
            <a:ext cx="7089989" cy="19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C9FB413-9586-42CE-BD2C-19FA61C4D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99" y="924127"/>
            <a:ext cx="4660430" cy="58463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77D0-93E3-4092-AF40-69D0DD94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2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on different potentials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AE2586-E5B4-4C91-A762-2E2FFD56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1145"/>
            <a:ext cx="3331100" cy="4537515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Simple harmonic Oscillator: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Hooke's law in VV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T=100, ∆T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RuntimeMD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sec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Mass(m) and spring constant(k) varied: 500 initial configs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Lennard-Jones: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Lennard-Jones (LJ) in VV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T=100, ∆T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RuntimeMD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2.7 sec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Mass(m) and initial position (x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varied: 500 initial configs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Double Well: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[U(X)=X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/4 - X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/2]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T=100,  ∆T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RuntimeMD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1.9 sec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Mass(m) and initial position (x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varied: 500 initial configs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B58DD9-DD1E-469B-8AA1-79319630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03"/>
          <a:stretch/>
        </p:blipFill>
        <p:spPr bwMode="auto">
          <a:xfrm>
            <a:off x="3416159" y="1067918"/>
            <a:ext cx="8690781" cy="5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907BE-5884-4CED-8DBC-27F76ED2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36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68"/>
            <a:ext cx="12191999" cy="86221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Particle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PB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E97C-0F27-49C7-8EF7-1D3A0094A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49310"/>
            <a:ext cx="12191999" cy="816565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 truth (black line) ) is computed with velocity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verlet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(dt=0.001)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Lennard-Jones (LJ) potential (eps=1.0, m=1.0) with 16 particle and PB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∆T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[0.001(ground truth), 0.01, 0.05, 0.1] and different ∆T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[0.1, 0.4, 1.0, 4.0]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black triangles (∆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0.1) is outside the range as the ∆E ≈ 10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(bottom-left) plot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E7A47B8-B772-4698-A55E-77524ADB2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DA29C-A8CE-4FFF-9358-6661D6444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328" y="5413569"/>
            <a:ext cx="1306748" cy="37565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252BB34-173C-4B07-9816-31F44E67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42" y="2267817"/>
            <a:ext cx="9105607" cy="42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15BAA-9E18-4A5D-942B-BE144DE7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69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Asymptotic Speedup of LSTM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0FE3F8-EBE0-4098-BFDA-D817CA48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43" y="2439992"/>
            <a:ext cx="4921707" cy="4077765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 velocity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verlet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required dt of 0.001 to get an accurate result and all the simulations ran with dt=0.001 and up to 1million in time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particle PB 16: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Runtime MD =146.42 min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Runtime MD(OMP=16) =733.9518sec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Speedup (LSTM(dt=4.0))(Compared to sequential MD)=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32000X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Speedup(LSTM(dt=4.0))(Compared to OMP)=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5100X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523029-4764-4E9E-BA89-B5802CEF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01" y="2477306"/>
            <a:ext cx="6132035" cy="250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3B762E-B06D-4898-9FE4-CBE7768F7E1D}"/>
                  </a:ext>
                </a:extLst>
              </p:cNvPr>
              <p:cNvSpPr txBox="1"/>
              <p:nvPr/>
            </p:nvSpPr>
            <p:spPr>
              <a:xfrm>
                <a:off x="571228" y="1335366"/>
                <a:ext cx="4874631" cy="565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Speedup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time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RNN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init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time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RNN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run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time</m:t>
                          </m:r>
                          <m:r>
                            <m:rPr>
                              <m:nor/>
                            </m:rPr>
                            <a:rPr lang="en-US" b="1" baseline="-25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3B762E-B06D-4898-9FE4-CBE7768F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28" y="1335366"/>
                <a:ext cx="4874631" cy="565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021F0-D4F1-43C1-92F0-FE7D489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7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63795" y="0"/>
            <a:ext cx="11749605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0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Lyapunov Instability of LSTM </a:t>
            </a:r>
            <a:r>
              <a:rPr lang="en-US" sz="30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V</a:t>
            </a:r>
            <a:r>
              <a:rPr lang="en" sz="30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erlet simulation </a:t>
            </a:r>
            <a:r>
              <a:rPr lang="en-US" sz="30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methods</a:t>
            </a:r>
            <a:r>
              <a:rPr lang="en" sz="30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</a:t>
            </a:r>
            <a:endParaRPr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body" idx="1"/>
          </p:nvPr>
        </p:nvSpPr>
        <p:spPr>
          <a:xfrm>
            <a:off x="6797" y="666472"/>
            <a:ext cx="11863600" cy="8668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389457">
              <a:buSzPts val="1000"/>
            </a:pPr>
            <a:r>
              <a:rPr lang="en-US" sz="1600" dirty="0">
                <a:latin typeface="+mn-lt"/>
              </a:rPr>
              <a:t>Compare 2 </a:t>
            </a:r>
            <a:r>
              <a:rPr lang="en" sz="1600" dirty="0">
                <a:latin typeface="+mn-lt"/>
              </a:rPr>
              <a:t>simulations 1) with Δt=0.001 m=1, x</a:t>
            </a:r>
            <a:r>
              <a:rPr lang="en" sz="1600" baseline="-25000" dirty="0">
                <a:latin typeface="+mn-lt"/>
              </a:rPr>
              <a:t>0</a:t>
            </a:r>
            <a:r>
              <a:rPr lang="en" sz="1600" dirty="0">
                <a:latin typeface="+mn-lt"/>
              </a:rPr>
              <a:t>= 5.1, v</a:t>
            </a:r>
            <a:r>
              <a:rPr lang="en" sz="1600" baseline="-25000" dirty="0">
                <a:latin typeface="+mn-lt"/>
              </a:rPr>
              <a:t>o</a:t>
            </a:r>
            <a:r>
              <a:rPr lang="en" sz="1600" dirty="0">
                <a:latin typeface="+mn-lt"/>
              </a:rPr>
              <a:t>=0.0, and 2) v</a:t>
            </a:r>
            <a:r>
              <a:rPr lang="en" sz="1600" baseline="-25000" dirty="0">
                <a:latin typeface="+mn-lt"/>
              </a:rPr>
              <a:t>o</a:t>
            </a:r>
            <a:r>
              <a:rPr lang="en" sz="1600" dirty="0">
                <a:latin typeface="+mn-lt"/>
              </a:rPr>
              <a:t>(𝛿𝑝) = </a:t>
            </a:r>
            <a:r>
              <a:rPr lang="en" sz="1600" dirty="0">
                <a:latin typeface="+mj-lt"/>
              </a:rPr>
              <a:t>10</a:t>
            </a:r>
            <a:r>
              <a:rPr lang="en" sz="1600" baseline="30000" dirty="0">
                <a:latin typeface="+mj-lt"/>
              </a:rPr>
              <a:t>-3</a:t>
            </a:r>
            <a:r>
              <a:rPr lang="en" sz="1600" dirty="0">
                <a:latin typeface="+mj-lt"/>
              </a:rPr>
              <a:t>,10</a:t>
            </a:r>
            <a:r>
              <a:rPr lang="en" sz="1600" baseline="30000" dirty="0">
                <a:latin typeface="+mj-lt"/>
              </a:rPr>
              <a:t>-4</a:t>
            </a:r>
            <a:endParaRPr sz="1600" baseline="30000" dirty="0">
              <a:latin typeface="+mj-lt"/>
            </a:endParaRPr>
          </a:p>
          <a:p>
            <a:pPr indent="-389457">
              <a:buSzPts val="1000"/>
            </a:pPr>
            <a:r>
              <a:rPr lang="en" sz="1600" dirty="0">
                <a:latin typeface="+mn-lt"/>
              </a:rPr>
              <a:t>LSTM initial 5 time frames are set with initial data from simulations with small v</a:t>
            </a:r>
            <a:r>
              <a:rPr lang="en" sz="1600" baseline="-25000" dirty="0">
                <a:latin typeface="+mn-lt"/>
              </a:rPr>
              <a:t>o</a:t>
            </a:r>
            <a:r>
              <a:rPr lang="en" sz="1600" dirty="0">
                <a:latin typeface="+mn-lt"/>
              </a:rPr>
              <a:t>(𝛿𝑝) values.</a:t>
            </a:r>
            <a:endParaRPr sz="1600" baseline="30000" dirty="0">
              <a:latin typeface="+mn-lt"/>
            </a:endParaRPr>
          </a:p>
          <a:p>
            <a:pPr indent="-389457">
              <a:buSzPts val="1000"/>
            </a:pPr>
            <a:r>
              <a:rPr lang="en" sz="1600" dirty="0">
                <a:latin typeface="+mn-lt"/>
              </a:rPr>
              <a:t>Following plots show results diverge exponentially </a:t>
            </a:r>
            <a:r>
              <a:rPr lang="en-US" sz="1600" dirty="0">
                <a:latin typeface="+mn-lt"/>
              </a:rPr>
              <a:t>in same way for MD and LSTM</a:t>
            </a:r>
            <a:endParaRPr sz="1600" baseline="30000" dirty="0">
              <a:latin typeface="+mn-lt"/>
            </a:endParaRPr>
          </a:p>
          <a:p>
            <a:pPr indent="0">
              <a:spcBef>
                <a:spcPts val="2133"/>
              </a:spcBef>
              <a:buNone/>
            </a:pPr>
            <a:endParaRPr sz="1600" baseline="30000" dirty="0">
              <a:latin typeface="+mn-lt"/>
            </a:endParaRPr>
          </a:p>
          <a:p>
            <a:pPr marL="0" indent="0">
              <a:spcBef>
                <a:spcPts val="2133"/>
              </a:spcBef>
              <a:buSzPts val="1100"/>
              <a:buNone/>
            </a:pPr>
            <a:endParaRPr sz="1600" dirty="0">
              <a:latin typeface="+mn-lt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1600" b="1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973F89-C96F-4246-B6B9-0E286A6A44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E01066-CC2E-4626-A83B-4CC26D12F9D0}"/>
              </a:ext>
            </a:extLst>
          </p:cNvPr>
          <p:cNvGrpSpPr/>
          <p:nvPr/>
        </p:nvGrpSpPr>
        <p:grpSpPr>
          <a:xfrm>
            <a:off x="136619" y="1557375"/>
            <a:ext cx="12141499" cy="4603400"/>
            <a:chOff x="-104462" y="2012596"/>
            <a:chExt cx="12141499" cy="4603400"/>
          </a:xfrm>
        </p:grpSpPr>
        <p:pic>
          <p:nvPicPr>
            <p:cNvPr id="27" name="Google Shape;430;p57">
              <a:extLst>
                <a:ext uri="{FF2B5EF4-FFF2-40B4-BE49-F238E27FC236}">
                  <a16:creationId xmlns:a16="http://schemas.microsoft.com/office/drawing/2014/main" id="{0C30B12D-C0CE-45DF-894D-887997A1A96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4462" y="2012596"/>
              <a:ext cx="12141499" cy="460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DFB60B-46E5-4492-8092-0236073301F3}"/>
                </a:ext>
              </a:extLst>
            </p:cNvPr>
            <p:cNvSpPr txBox="1"/>
            <p:nvPr/>
          </p:nvSpPr>
          <p:spPr>
            <a:xfrm>
              <a:off x="7608277" y="5324678"/>
              <a:ext cx="4205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Difference </a:t>
              </a:r>
              <a:r>
                <a:rPr lang="en-US" sz="1600" dirty="0" err="1"/>
                <a:t>v</a:t>
              </a:r>
              <a:r>
                <a:rPr lang="en-US" sz="1600" baseline="-25000" dirty="0" err="1"/>
                <a:t>o</a:t>
              </a:r>
              <a:r>
                <a:rPr lang="en-US" sz="1600" dirty="0"/>
                <a:t>(𝛿𝑝) = 0 and </a:t>
              </a:r>
              <a:r>
                <a:rPr lang="en-US" sz="1600" dirty="0" err="1"/>
                <a:t>v</a:t>
              </a:r>
              <a:r>
                <a:rPr lang="en-US" sz="1600" baseline="-25000" dirty="0" err="1"/>
                <a:t>o</a:t>
              </a:r>
              <a:r>
                <a:rPr lang="en-US" sz="1600" dirty="0"/>
                <a:t>(𝛿𝑝) = 10</a:t>
              </a:r>
              <a:r>
                <a:rPr lang="en-US" sz="1600" baseline="30000" dirty="0"/>
                <a:t>-3</a:t>
              </a:r>
              <a:r>
                <a:rPr lang="en-US" sz="1600" dirty="0"/>
                <a:t>,10</a:t>
              </a:r>
              <a:r>
                <a:rPr lang="en-US" sz="1600" baseline="30000" dirty="0"/>
                <a:t>-4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9F7299-1C71-4C63-899A-FBD1FDA84C43}"/>
                </a:ext>
              </a:extLst>
            </p:cNvPr>
            <p:cNvSpPr txBox="1"/>
            <p:nvPr/>
          </p:nvSpPr>
          <p:spPr>
            <a:xfrm>
              <a:off x="1166447" y="5324678"/>
              <a:ext cx="4205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Difference </a:t>
              </a:r>
              <a:r>
                <a:rPr lang="en-US" sz="1600" dirty="0" err="1"/>
                <a:t>v</a:t>
              </a:r>
              <a:r>
                <a:rPr lang="en-US" sz="1600" baseline="-25000" dirty="0" err="1"/>
                <a:t>o</a:t>
              </a:r>
              <a:r>
                <a:rPr lang="en-US" sz="1600" dirty="0"/>
                <a:t>(𝛿𝑝) = 0 and </a:t>
              </a:r>
              <a:r>
                <a:rPr lang="en-US" sz="1600" dirty="0" err="1"/>
                <a:t>v</a:t>
              </a:r>
              <a:r>
                <a:rPr lang="en-US" sz="1600" baseline="-25000" dirty="0" err="1"/>
                <a:t>o</a:t>
              </a:r>
              <a:r>
                <a:rPr lang="en-US" sz="1600" dirty="0"/>
                <a:t>(𝛿𝑝) = 10</a:t>
              </a:r>
              <a:r>
                <a:rPr lang="en-US" sz="1600" baseline="30000" dirty="0"/>
                <a:t>-3</a:t>
              </a:r>
              <a:r>
                <a:rPr lang="en-US" sz="1600" dirty="0"/>
                <a:t>,10</a:t>
              </a:r>
              <a:r>
                <a:rPr lang="en-US" sz="1600" baseline="30000" dirty="0"/>
                <a:t>-4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58776" y="48386"/>
            <a:ext cx="12133223" cy="5655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dirty="0"/>
              <a:t>Does too m</a:t>
            </a:r>
            <a:r>
              <a:rPr lang="en-US" sz="2667" dirty="0"/>
              <a:t>any</a:t>
            </a:r>
            <a:r>
              <a:rPr lang="en" sz="2667" dirty="0"/>
              <a:t> parameters in Rugged potential model causes overfitting?</a:t>
            </a:r>
            <a:endParaRPr sz="2667" dirty="0"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448600" y="685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06390">
              <a:buSzPts val="1200"/>
            </a:pPr>
            <a:r>
              <a:rPr lang="en" sz="1600"/>
              <a:t>The following study is done keeping all the hyperparameters constant other than the unit size of the LSTM layers.</a:t>
            </a:r>
            <a:endParaRPr sz="1600"/>
          </a:p>
          <a:p>
            <a:pPr indent="-406390">
              <a:buSzPts val="1200"/>
            </a:pPr>
            <a:r>
              <a:rPr lang="en" sz="1600"/>
              <a:t>learningRate = 0.0005, batchSize = 512, dropout_rate=0.2, epochs=100, time_frames=5</a:t>
            </a:r>
            <a:endParaRPr sz="1600"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733" y="1519967"/>
            <a:ext cx="92710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628DF-E0A8-4E56-A7DF-4E2A8B0EB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8"/>
            <a:ext cx="12191999" cy="675755"/>
          </a:xfrm>
        </p:spPr>
        <p:txBody>
          <a:bodyPr>
            <a:noAutofit/>
          </a:bodyPr>
          <a:lstStyle/>
          <a:p>
            <a:pPr algn="ctr"/>
            <a:r>
              <a:rPr lang="nn-NO" sz="3000" dirty="0">
                <a:cs typeface="Times New Roman" panose="02020603050405020304" pitchFamily="18" charset="0"/>
              </a:rPr>
              <a:t>LSTM vs Regression Transformer for Simple Harmonic Oscillator </a:t>
            </a:r>
            <a:endParaRPr lang="en-US" sz="3000" dirty="0"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AE2586-E5B4-4C91-A762-2E2FFD56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515" y="557027"/>
            <a:ext cx="12036392" cy="15027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Arial" panose="020B0604020202020204" pitchFamily="34" charset="0"/>
              </a:rPr>
              <a:t>Training data: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mass(m): 1-10,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spring constant(k): 1-10 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starting point (x0) : 1.0 to 2.0 with a step size of 0.2.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cs typeface="Arial" panose="020B0604020202020204" pitchFamily="34" charset="0"/>
              </a:rPr>
              <a:t>Randomly selected 10 simulations from those 600 for training and validation.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cs typeface="Times New Roman" panose="02020603050405020304" pitchFamily="18" charset="0"/>
              </a:rPr>
              <a:t>Transformer has from 381 (too small) to 665025 (overfits) parameters; values in between good but needs more study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ABECF2-770B-456D-8A9B-0B3607315D86}"/>
              </a:ext>
            </a:extLst>
          </p:cNvPr>
          <p:cNvGrpSpPr/>
          <p:nvPr/>
        </p:nvGrpSpPr>
        <p:grpSpPr>
          <a:xfrm>
            <a:off x="0" y="2518980"/>
            <a:ext cx="10590776" cy="4341195"/>
            <a:chOff x="2713974" y="3367457"/>
            <a:chExt cx="8496630" cy="3490543"/>
          </a:xfrm>
          <a:solidFill>
            <a:schemeClr val="bg1"/>
          </a:solidFill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45EECA0C-97FF-4D57-A8B7-015CF1B36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384" y="3367457"/>
              <a:ext cx="4257220" cy="3488956"/>
            </a:xfrm>
            <a:prstGeom prst="rect">
              <a:avLst/>
            </a:prstGeom>
            <a:grpFill/>
          </p:spPr>
        </p:pic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81A7F32C-E4E2-4C7B-92EC-3EBBD26D0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74" y="3369044"/>
              <a:ext cx="4182126" cy="3488956"/>
            </a:xfrm>
            <a:prstGeom prst="rect">
              <a:avLst/>
            </a:prstGeom>
            <a:grpFill/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4F236-1343-4260-AC96-9F1330E5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8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B3DA-F5F4-43FC-8F36-C25F79AD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Data and MLPerf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6863-B98A-42A0-B598-4BB8D72CC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 that </a:t>
            </a:r>
            <a:r>
              <a:rPr lang="en-US" b="1" dirty="0"/>
              <a:t>MLPerf </a:t>
            </a:r>
            <a:r>
              <a:rPr lang="en-US" dirty="0"/>
              <a:t>should address </a:t>
            </a:r>
            <a:r>
              <a:rPr lang="en-US" b="1" dirty="0"/>
              <a:t>Science Research Data</a:t>
            </a:r>
          </a:p>
          <a:p>
            <a:r>
              <a:rPr lang="en-US" dirty="0"/>
              <a:t>There is </a:t>
            </a:r>
            <a:r>
              <a:rPr lang="en-US" b="1" dirty="0"/>
              <a:t>no existing scientific data benchmarking </a:t>
            </a:r>
            <a:r>
              <a:rPr lang="en-US" dirty="0"/>
              <a:t>activity with a similar flavor to MLPerf -- namely addressing important realistic problems aiming at modern data analytics including deep learning on modern high-performance analysis systems.</a:t>
            </a:r>
          </a:p>
          <a:p>
            <a:r>
              <a:rPr lang="en-US" dirty="0"/>
              <a:t>Further, the challenges of science data benchmarking both benefit from the approach of MLPerf and will be synergistic with existing working groups. </a:t>
            </a:r>
          </a:p>
          <a:p>
            <a:r>
              <a:rPr lang="en-US" dirty="0"/>
              <a:t>Science like industry involves </a:t>
            </a:r>
            <a:r>
              <a:rPr lang="en-US" b="1" dirty="0"/>
              <a:t>edge and data-center issues, inference, and training</a:t>
            </a:r>
            <a:r>
              <a:rPr lang="en-US" dirty="0"/>
              <a:t>, There are some similarities in the datasets and analytics as both industry and science involve </a:t>
            </a:r>
            <a:r>
              <a:rPr lang="en-US" b="1" dirty="0"/>
              <a:t>image data </a:t>
            </a:r>
            <a:r>
              <a:rPr lang="en-US" dirty="0"/>
              <a:t>but also differences; science data associated with </a:t>
            </a:r>
            <a:r>
              <a:rPr lang="en-US" b="1" dirty="0"/>
              <a:t>simulations</a:t>
            </a:r>
            <a:r>
              <a:rPr lang="en-US" dirty="0"/>
              <a:t> and particle physics experiments are quite different from most industry exemplars. </a:t>
            </a:r>
          </a:p>
          <a:p>
            <a:r>
              <a:rPr lang="en-US" dirty="0"/>
              <a:t>Science datasets are often large and growing in size, while the multitude of active areas gives diverse challenges. </a:t>
            </a:r>
            <a:r>
              <a:rPr lang="en-US" b="1" dirty="0"/>
              <a:t>The best practice science algorithms are shifting to deep learning approaches </a:t>
            </a:r>
            <a:r>
              <a:rPr lang="en-US" dirty="0"/>
              <a:t>as in industry today.</a:t>
            </a:r>
          </a:p>
          <a:p>
            <a:r>
              <a:rPr lang="en-US" dirty="0"/>
              <a:t>Benchmarks will help </a:t>
            </a:r>
            <a:r>
              <a:rPr lang="en-US" b="1" dirty="0"/>
              <a:t>more science fields </a:t>
            </a:r>
            <a:r>
              <a:rPr lang="en-US" dirty="0"/>
              <a:t>take advantage of modern ML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Limits on research funding does not make it easy to shift approaches in some areas quickly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33271-9128-4F5D-9E76-E828E97FFB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6634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6A2B6-B222-49E0-8194-1A5442DA0B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1/23/2020</a:t>
            </a:r>
          </a:p>
        </p:txBody>
      </p:sp>
      <p:sp>
        <p:nvSpPr>
          <p:cNvPr id="331" name="Google Shape;331;p46"/>
          <p:cNvSpPr txBox="1">
            <a:spLocks noGrp="1"/>
          </p:cNvSpPr>
          <p:nvPr>
            <p:ph type="title"/>
          </p:nvPr>
        </p:nvSpPr>
        <p:spPr>
          <a:xfrm>
            <a:off x="375133" y="158400"/>
            <a:ext cx="3438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Sizes of </a:t>
            </a:r>
            <a:r>
              <a:rPr lang="en" dirty="0"/>
              <a:t>datasets </a:t>
            </a:r>
            <a:endParaRPr dirty="0"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1"/>
          </p:nvPr>
        </p:nvSpPr>
        <p:spPr>
          <a:xfrm>
            <a:off x="415600" y="1486033"/>
            <a:ext cx="3286400" cy="5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.</a:t>
            </a:r>
            <a:endParaRPr/>
          </a:p>
        </p:txBody>
      </p:sp>
      <p:graphicFrame>
        <p:nvGraphicFramePr>
          <p:cNvPr id="333" name="Google Shape;333;p46"/>
          <p:cNvGraphicFramePr/>
          <p:nvPr>
            <p:extLst>
              <p:ext uri="{D42A27DB-BD31-4B8C-83A1-F6EECF244321}">
                <p14:modId xmlns:p14="http://schemas.microsoft.com/office/powerpoint/2010/main" val="3065019823"/>
              </p:ext>
            </p:extLst>
          </p:nvPr>
        </p:nvGraphicFramePr>
        <p:xfrm>
          <a:off x="4024423" y="5240"/>
          <a:ext cx="8167577" cy="6847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27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Simulation </a:t>
                      </a:r>
                      <a:r>
                        <a:rPr lang="en" sz="1300" b="1" dirty="0"/>
                        <a:t>Name</a:t>
                      </a:r>
                      <a:endParaRPr sz="1300" b="1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 dirty="0">
                          <a:solidFill>
                            <a:schemeClr val="dk1"/>
                          </a:solidFill>
                        </a:rPr>
                        <a:t># of Simulations/(datasize)</a:t>
                      </a:r>
                      <a:endParaRPr sz="1300" b="1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/>
                        <a:t>Optimized LSTM configs</a:t>
                      </a:r>
                      <a:endParaRPr sz="13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Simple harmonic oscillator</a:t>
                      </a:r>
                      <a:endParaRPr sz="1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(~5GB -&gt; 500MB)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Full  -&gt;  Subsample size</a:t>
                      </a:r>
                      <a:endParaRPr lang="en-US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873 parms,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8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timeframes=4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en-US" sz="1100" dirty="0">
                          <a:solidFill>
                            <a:schemeClr val="dk1"/>
                          </a:solidFill>
                        </a:rPr>
                        <a:t>MSE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)~0.005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Double well</a:t>
                      </a:r>
                      <a:endParaRPr sz="1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 (~6GB -&gt; 600MB)</a:t>
                      </a:r>
                      <a:endParaRPr lang="en-US" sz="36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3281 parms,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16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timeframes=4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(MSE)~0.005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 dirty="0">
                          <a:solidFill>
                            <a:schemeClr val="dk1"/>
                          </a:solidFill>
                        </a:rPr>
                        <a:t>LJ potential</a:t>
                      </a:r>
                      <a:endParaRPr sz="1400" b="1" dirty="0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 (~5GB -&gt; 500MB)</a:t>
                      </a:r>
                      <a:endParaRPr lang="en-US" sz="36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12705 parms,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32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timeframes=4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(MSE)~0.01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Rugged potential</a:t>
                      </a:r>
                      <a:endParaRPr sz="14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2460 (~25GB -&gt; 2.5GB)</a:t>
                      </a:r>
                      <a:endParaRPr lang="en-US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198273 parms,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128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timeframes=5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(MSE)~0.005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Many particle (3)</a:t>
                      </a:r>
                      <a:endParaRPr sz="14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 (~5GB -&gt; 500MB)</a:t>
                      </a:r>
                      <a:endParaRPr lang="en-US" sz="36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13993 </a:t>
                      </a:r>
                      <a:r>
                        <a:rPr lang="en-US" sz="1100" b="1" dirty="0" err="1">
                          <a:solidFill>
                            <a:schemeClr val="dk1"/>
                          </a:solidFill>
                        </a:rPr>
                        <a:t>parms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</a:rPr>
                        <a:t>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32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timeframes=5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(MSE)~0.005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</a:rPr>
                        <a:t>Many particle (8)</a:t>
                      </a:r>
                      <a:endParaRPr sz="14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5200 (~100GB-&gt;1GB)</a:t>
                      </a:r>
                      <a:endParaRPr lang="en-US" sz="3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57368 </a:t>
                      </a:r>
                      <a:r>
                        <a:rPr lang="en-US" sz="1100" b="1" dirty="0" err="1">
                          <a:solidFill>
                            <a:schemeClr val="dk1"/>
                          </a:solidFill>
                        </a:rPr>
                        <a:t>parms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</a:rPr>
                        <a:t>, </a:t>
                      </a: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2 layers,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64 units in each layer, 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timeframes=5</a:t>
                      </a:r>
                      <a:endParaRPr sz="11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</a:rPr>
                        <a:t>(MSE)~0.005</a:t>
                      </a:r>
                      <a:endParaRPr sz="25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626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 dirty="0">
                          <a:solidFill>
                            <a:schemeClr val="dk1"/>
                          </a:solidFill>
                        </a:rPr>
                        <a:t>Many particle (16)</a:t>
                      </a:r>
                      <a:endParaRPr sz="1400" b="1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5200 (~200GB-&gt;2GB)</a:t>
                      </a:r>
                      <a:endParaRPr lang="en-US" sz="3600" dirty="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</a:rPr>
                        <a:t>65702 parms, 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2 layers,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64 units in each layer,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timeframes=5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</a:rPr>
                        <a:t>(MSE)~0.005</a:t>
                      </a:r>
                      <a:endParaRPr lang="en-US" sz="1100" dirty="0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CF900-718F-420D-949F-20F14305B2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B630-2EF7-4A72-B4FC-E9152CDA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Theories and Hidden Instances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0B538-C021-46FD-B122-FBD83911A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810159"/>
            <a:ext cx="9081436" cy="2115253"/>
          </a:xfrm>
        </p:spPr>
        <p:txBody>
          <a:bodyPr/>
          <a:lstStyle/>
          <a:p>
            <a:r>
              <a:rPr lang="en-US" sz="2000" dirty="0"/>
              <a:t>The LSTM description of particle dynamics suggests that the DNN has learnt “Newton’s laws” and then you look at different instances in the inference</a:t>
            </a:r>
          </a:p>
          <a:p>
            <a:r>
              <a:rPr lang="en-US" sz="2000" dirty="0"/>
              <a:t>This approach of a general theory given in simulations refined by observed data could be a powerful model in Earthquake Science, Virtual Tissues, Epidemics and other socio-technical studies</a:t>
            </a:r>
          </a:p>
          <a:p>
            <a:r>
              <a:rPr lang="en-US" sz="2000" dirty="0"/>
              <a:t>Below are two predictions compared to observation for annual earthquake activity in Southern California (each pixel is about 11 km square)</a:t>
            </a:r>
          </a:p>
          <a:p>
            <a:r>
              <a:rPr lang="en-US" sz="2000" dirty="0"/>
              <a:t>Uses Convolutional LSTM with 5 time steps and data is log of aggregated energy released (can’t use energy as too large a dynamic range)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9C8B1-5A16-4E38-9128-EDDC223FFA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FB22C2-0B46-4088-B213-E362EF929C35}"/>
              </a:ext>
            </a:extLst>
          </p:cNvPr>
          <p:cNvGrpSpPr/>
          <p:nvPr/>
        </p:nvGrpSpPr>
        <p:grpSpPr>
          <a:xfrm>
            <a:off x="80913" y="4139956"/>
            <a:ext cx="12111087" cy="2305551"/>
            <a:chOff x="80913" y="3932588"/>
            <a:chExt cx="12111087" cy="2305551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985642F-AB1F-41D1-A28F-A2C5C852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13" y="3932588"/>
              <a:ext cx="6148137" cy="2305551"/>
            </a:xfrm>
            <a:prstGeom prst="rect">
              <a:avLst/>
            </a:prstGeom>
          </p:spPr>
        </p:pic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27544902-DF67-450B-80BA-581538E76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9041" y="3959809"/>
              <a:ext cx="6002959" cy="225110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A2E957B-9C61-4A5D-8A24-E0FB2559F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90" y="172950"/>
            <a:ext cx="2487384" cy="16948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95783F-D1B3-44D3-A774-5ECC172EE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910" y="1895006"/>
            <a:ext cx="2383743" cy="16399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968983-DBFE-4EB1-9EAB-03272AE348C9}"/>
              </a:ext>
            </a:extLst>
          </p:cNvPr>
          <p:cNvSpPr txBox="1"/>
          <p:nvPr/>
        </p:nvSpPr>
        <p:spPr>
          <a:xfrm>
            <a:off x="9484090" y="3534972"/>
            <a:ext cx="248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DNN learns theories</a:t>
            </a:r>
          </a:p>
        </p:txBody>
      </p:sp>
    </p:spTree>
    <p:extLst>
      <p:ext uri="{BB962C8B-B14F-4D97-AF65-F5344CB8AC3E}">
        <p14:creationId xmlns:p14="http://schemas.microsoft.com/office/powerpoint/2010/main" val="4082032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30"/>
          <p:cNvCxnSpPr/>
          <p:nvPr/>
        </p:nvCxnSpPr>
        <p:spPr>
          <a:xfrm>
            <a:off x="574233" y="1291933"/>
            <a:ext cx="25172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86108" y="189284"/>
            <a:ext cx="109564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115000"/>
              </a:lnSpc>
              <a:buSzPts val="2200"/>
            </a:pPr>
            <a:r>
              <a:rPr lang="en-US" sz="2933" dirty="0">
                <a:latin typeface="Open Sans"/>
                <a:ea typeface="Open Sans"/>
                <a:cs typeface="Open Sans"/>
                <a:sym typeface="Open Sans"/>
              </a:rPr>
              <a:t>Multiple versions of </a:t>
            </a:r>
            <a:r>
              <a:rPr lang="en-US" sz="2933" dirty="0" err="1">
                <a:latin typeface="Open Sans"/>
                <a:ea typeface="Open Sans"/>
                <a:cs typeface="Open Sans"/>
                <a:sym typeface="Open Sans"/>
              </a:rPr>
              <a:t>MLforHPC</a:t>
            </a:r>
            <a:r>
              <a:rPr lang="en-US" sz="2933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33">
                <a:latin typeface="Open Sans"/>
                <a:ea typeface="Open Sans"/>
                <a:cs typeface="Open Sans"/>
                <a:sym typeface="Open Sans"/>
              </a:rPr>
              <a:t>used in</a:t>
            </a:r>
            <a:br>
              <a:rPr lang="en" sz="2933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933" dirty="0">
                <a:latin typeface="Open Sans"/>
                <a:ea typeface="Open Sans"/>
                <a:cs typeface="Open Sans"/>
                <a:sym typeface="Open Sans"/>
              </a:rPr>
              <a:t>Simulating Biological Organisms (with James Glazier @IU) </a:t>
            </a:r>
            <a:endParaRPr sz="2933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11488660" y="6268384"/>
            <a:ext cx="548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32</a:t>
            </a:fld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58685"/>
            <a:ext cx="12192000" cy="383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0"/>
          <p:cNvSpPr txBox="1"/>
          <p:nvPr/>
        </p:nvSpPr>
        <p:spPr>
          <a:xfrm>
            <a:off x="86108" y="1289067"/>
            <a:ext cx="5048875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Model (Agent) Behavior</a:t>
            </a:r>
            <a:b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 components by </a:t>
            </a: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learned surrogates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(Reaction Kinetics Coupled ODE’s)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8273435" y="2049000"/>
            <a:ext cx="36536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Data Assimilation</a:t>
            </a:r>
          </a:p>
          <a:p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Theory to Instance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0"/>
          <p:cNvSpPr txBox="1"/>
          <p:nvPr/>
        </p:nvSpPr>
        <p:spPr>
          <a:xfrm>
            <a:off x="4783492" y="1939968"/>
            <a:ext cx="30128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Ensembles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0"/>
          <p:cNvSpPr/>
          <p:nvPr/>
        </p:nvSpPr>
        <p:spPr>
          <a:xfrm rot="-3329700">
            <a:off x="2276299" y="2339592"/>
            <a:ext cx="335405" cy="725733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5823933" y="1322984"/>
            <a:ext cx="44576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steps use MLAutotuning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6D60-AD43-4608-AAB9-1B03EEC586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1/7/2020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1282283" y="33688"/>
            <a:ext cx="9483574" cy="7636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Futures</a:t>
            </a:r>
            <a:r>
              <a:rPr lang="en" sz="4000" b="1" dirty="0">
                <a:latin typeface="Arial" panose="020B0604020202020204" pitchFamily="34" charset="0"/>
                <a:cs typeface="Arial" panose="020B0604020202020204" pitchFamily="34" charset="0"/>
              </a:rPr>
              <a:t> of 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 for </a:t>
            </a:r>
            <a:r>
              <a:rPr lang="en" sz="4000" b="1" dirty="0">
                <a:latin typeface="Arial" panose="020B0604020202020204" pitchFamily="34" charset="0"/>
                <a:cs typeface="Arial" panose="020B0604020202020204" pitchFamily="34" charset="0"/>
              </a:rPr>
              <a:t>HPC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0" y="789264"/>
            <a:ext cx="12192000" cy="55184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indent="-457189">
              <a:buSzPts val="1800"/>
            </a:pP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ML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HPC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broadly but current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use is nonuniform 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across domains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lvl="1" indent="-457189">
              <a:spcBef>
                <a:spcPts val="0"/>
              </a:spcBef>
              <a:buSzPts val="1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dirty="0">
                <a:latin typeface="Arial"/>
                <a:ea typeface="Arial"/>
                <a:cs typeface="Arial"/>
                <a:sym typeface="Arial"/>
              </a:rPr>
              <a:t>e need to improve Cyberinfrastructure support to make MLforHPC more effective for </a:t>
            </a:r>
            <a:r>
              <a:rPr lang="en" b="1" dirty="0">
                <a:latin typeface="Arial"/>
                <a:ea typeface="Arial"/>
                <a:cs typeface="Arial"/>
                <a:sym typeface="Arial"/>
              </a:rPr>
              <a:t>more users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Use of modest DL network to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map material/potential drug structure to properties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(generalized QSAR) with simulation and observation: Advanced Progress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Learn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surrogates 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large scale simulations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: initial small scale results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Use of MLforHPC in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agent-based systems 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(learn agents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replaing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by surrogates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): Very promising but few results</a:t>
            </a:r>
          </a:p>
          <a:p>
            <a:pPr lvl="1" indent="-457189">
              <a:spcBef>
                <a:spcPts val="600"/>
              </a:spcBef>
              <a:buSzPts val="1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 in Sociotechnical simulations and in virtual tissues (agents are people or cells)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Macroscopic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Structure as in learn complex multi-particle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potentials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scaling to N</a:t>
            </a:r>
            <a:r>
              <a:rPr lang="en" sz="2400" baseline="30000" dirty="0"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: many great successes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Learn Collective coordinates and guide ensemble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 computations: dramatic progress with speedups up to 10</a:t>
            </a:r>
            <a:r>
              <a:rPr lang="en" sz="2400" baseline="30000" dirty="0">
                <a:latin typeface="Arial"/>
                <a:ea typeface="Arial"/>
                <a:cs typeface="Arial"/>
                <a:sym typeface="Arial"/>
              </a:rPr>
              <a:t>8</a:t>
            </a:r>
            <a:endParaRPr sz="2400" baseline="30000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Microscale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; learn dynamics of small scale such as clouds, turbulence: Interesting results but much more to do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indent="-457189">
              <a:buSzPts val="1800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Use of 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Recurrent NN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’s to represent dynamics (</a:t>
            </a:r>
            <a:r>
              <a:rPr lang="en" sz="2400" b="1" dirty="0">
                <a:latin typeface="Arial"/>
                <a:ea typeface="Arial"/>
                <a:cs typeface="Arial"/>
                <a:sym typeface="Arial"/>
              </a:rPr>
              <a:t>learn numerical differential operators</a:t>
            </a: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): Promising but only studied in small problems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/>
            <a:fld id="{00000000-1234-1234-1234-123412341234}" type="slidenum">
              <a:rPr lang="en" kern="0"/>
              <a:pPr defTabSz="1219170"/>
              <a:t>33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644162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0" y="526178"/>
            <a:ext cx="12192000" cy="633182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as well as values in differential equation solutions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Look at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advanced solver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methods such as fast multipole or ML learnt potentials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Quantify Deep Learning for (geospatial) Time Series for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applications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different methods: Looking at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Virtual biological tissues – apply surrogates to virtual cell-based simulations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Snow layers from polar science  radar data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Earthquake Forecasting (are there actually hidden variables as phase transition?)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Epidemic Forecasting  with mix of simulation and observation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Industry is Ride Hailing and Transportation as well as audio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MLPerf has a Deep Learning for Time Series working group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methods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RNN (LSTM, GRU), RNN-T, non-recurrent with attention: Transformer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Software systems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support AI dynamically mixed with simulation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optimized hardware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 CPU, Accelerator, Storage, Network for AI dynamically mixed with simulation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does this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hardware and software compare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that for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Edge to Cloud data-center use case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Simulation supercomputer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Classic data-center big data problem</a:t>
            </a:r>
          </a:p>
        </p:txBody>
      </p:sp>
      <p:sp>
        <p:nvSpPr>
          <p:cNvPr id="351" name="Google Shape;351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/>
            <a:fld id="{00000000-1234-1234-1234-123412341234}" type="slidenum">
              <a:rPr lang="en" kern="0"/>
              <a:pPr defTabSz="1219170"/>
              <a:t>34</a:t>
            </a:fld>
            <a:endParaRPr kern="0"/>
          </a:p>
        </p:txBody>
      </p:sp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1282283" y="33688"/>
            <a:ext cx="9483574" cy="7636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Futures</a:t>
            </a:r>
            <a:r>
              <a:rPr lang="en" sz="4000" b="1" dirty="0">
                <a:latin typeface="Arial" panose="020B0604020202020204" pitchFamily="34" charset="0"/>
                <a:cs typeface="Arial" panose="020B0604020202020204" pitchFamily="34" charset="0"/>
              </a:rPr>
              <a:t> of ML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" sz="4000" b="1" dirty="0">
                <a:latin typeface="Arial" panose="020B0604020202020204" pitchFamily="34" charset="0"/>
                <a:cs typeface="Arial" panose="020B0604020202020204" pitchFamily="34" charset="0"/>
              </a:rPr>
              <a:t>HPC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11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7DDC-D10A-43C5-8510-C439CF354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CD21C-7A63-454D-8E00-828CE0D98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869" y="891975"/>
            <a:ext cx="11592827" cy="4825432"/>
          </a:xfrm>
        </p:spPr>
        <p:txBody>
          <a:bodyPr/>
          <a:lstStyle/>
          <a:p>
            <a:r>
              <a:rPr lang="en-US" dirty="0"/>
              <a:t>Science has many exciting big data problems with both similarities and differences from those in industry</a:t>
            </a:r>
          </a:p>
          <a:p>
            <a:pPr lvl="1"/>
            <a:r>
              <a:rPr lang="en-US" dirty="0"/>
              <a:t>Science data analysis can learn from and illuminate methods pioneered in Industry</a:t>
            </a:r>
          </a:p>
          <a:p>
            <a:pPr lvl="1"/>
            <a:r>
              <a:rPr lang="en-US" dirty="0"/>
              <a:t>Image based science deep learning such as pathology also made good progress with natural MLPerf links</a:t>
            </a:r>
          </a:p>
          <a:p>
            <a:pPr lvl="1"/>
            <a:r>
              <a:rPr lang="en-US" dirty="0"/>
              <a:t>I expect other areas of science data analytics to adopt deep learning quite quickly</a:t>
            </a:r>
          </a:p>
          <a:p>
            <a:pPr lvl="1"/>
            <a:r>
              <a:rPr lang="en-US" dirty="0"/>
              <a:t>Geospatial time series very promising (</a:t>
            </a:r>
            <a:r>
              <a:rPr lang="en-US" dirty="0" err="1"/>
              <a:t>DeepTS</a:t>
            </a:r>
            <a:r>
              <a:rPr lang="en-US" dirty="0"/>
              <a:t> MLPerf WG)</a:t>
            </a:r>
          </a:p>
          <a:p>
            <a:r>
              <a:rPr lang="en-US" dirty="0"/>
              <a:t>The role of simulation is distinctive and the intersection of deep learning DL and simulation </a:t>
            </a:r>
            <a:r>
              <a:rPr lang="en-US" dirty="0" err="1"/>
              <a:t>MLforHPC</a:t>
            </a:r>
            <a:r>
              <a:rPr lang="en-US" dirty="0"/>
              <a:t> has made remarkable progress in last 3 years</a:t>
            </a:r>
          </a:p>
          <a:p>
            <a:r>
              <a:rPr lang="en-US" dirty="0"/>
              <a:t>The existence of hidden theories that DL can learn could be important</a:t>
            </a:r>
          </a:p>
          <a:p>
            <a:r>
              <a:rPr lang="en-US" dirty="0"/>
              <a:t>I suggest increased collaboration HPC/Science research-Cloud/</a:t>
            </a:r>
            <a:r>
              <a:rPr lang="en-US" dirty="0" err="1"/>
              <a:t>MLSys</a:t>
            </a:r>
            <a:r>
              <a:rPr lang="en-US" dirty="0"/>
              <a:t>/MLPerf communities in benchmarking and software and hardware environments spanning Clouds to HPC; CPUs to GPUs to accelerators.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8B482-15AE-4F0C-A6CB-14D3845A8B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3279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824" y="105603"/>
            <a:ext cx="10540819" cy="70274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Status of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for HPC and HPC for ML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C3B742-8977-440C-8C88-9563960F8709}"/>
              </a:ext>
            </a:extLst>
          </p:cNvPr>
          <p:cNvSpPr/>
          <p:nvPr/>
        </p:nvSpPr>
        <p:spPr>
          <a:xfrm>
            <a:off x="97808" y="669009"/>
            <a:ext cx="120941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challenges for ML for HPC and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HPCfor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importance of deep learning and dominance of Industry in deep learning algorithms and systems needs to be understood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new AI accelerators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middleware integrating simulations and ML for HPC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challenges and opportunities to form cross-disciplinary collaborations for ML for HPC and HPC for ML?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Speedups of up to 2.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reported  in ML for HPC but only in some fields and need significant changes in application code while nature and requirements of cyberinfrastructure (HPC system) unclear.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have interdisciplinary teams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both develop new approaches to applications and give requirements to Cyberinfrastructure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 for ML: Deep Learning broadly used in industry; many science areas need to examine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see the future of ML for HPC and HPC for ML?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will have transformative impact on computational and data science with effective performance of zetta and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yottascale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expected from ML for HPC.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enhance interactions between science and industry; MLPerf,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MLSys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common software stacks in workflow, deep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6A274-F5C4-473C-91BB-0B4A5AFB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9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9137-2FCF-4F2E-B1FE-567FD330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"/>
            <a:ext cx="12191999" cy="6818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Architecture for ODE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D8D-DE41-4E98-8084-C6F6AE272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2748"/>
            <a:ext cx="4936868" cy="629856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 Transformer is traditional encoder followed by a dense network for regression.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dimensions: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size(B) * Time sequence(T) * Input features (F)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F= # of particles * 3D * [positions, velocity, force, etc.]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 dimensions: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size(B) * Output features (O)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O= # of particles * 3D * [positions, velocity, force, etc.]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 details: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size=8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Heads(h)=4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layers(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network units/layer=32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Activations=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in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2.x</a:t>
            </a: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99A2B06-612B-426E-8EB8-52185DEB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68" y="1318661"/>
            <a:ext cx="7265439" cy="54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21D0-5073-4C2C-A865-F637621B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667A-449B-49F6-B6AB-CE814A26B2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B3DA-F5F4-43FC-8F36-C25F79AD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Data and MLPerf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6863-B98A-42A0-B598-4BB8D72CC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benchmark collection can offer the following: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Possibility to do </a:t>
            </a:r>
            <a:r>
              <a:rPr lang="en-US" sz="2000" b="1" dirty="0">
                <a:latin typeface="+mn-lt"/>
              </a:rPr>
              <a:t>end-to-end benchmarking</a:t>
            </a:r>
            <a:r>
              <a:rPr lang="en-US" sz="2000" dirty="0">
                <a:latin typeface="+mn-lt"/>
              </a:rPr>
              <a:t>: most of the scientific tasks often encompass a number of stages, where machine learning is often a component among storage access, data wrangling, and decision making. 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Offer enhanced insights into </a:t>
            </a:r>
            <a:r>
              <a:rPr lang="en-US" sz="2000" b="1" dirty="0">
                <a:latin typeface="+mn-lt"/>
              </a:rPr>
              <a:t>architectures, application design, and even on scientific aspects</a:t>
            </a:r>
            <a:r>
              <a:rPr lang="en-US" sz="2000" dirty="0">
                <a:latin typeface="+mn-lt"/>
              </a:rPr>
              <a:t>. </a:t>
            </a:r>
            <a:r>
              <a:rPr lang="en-US" dirty="0"/>
              <a:t>(Such as insights from new algorithms)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Extended understanding of inferencing: Outcomes from these </a:t>
            </a:r>
            <a:r>
              <a:rPr lang="en-US" sz="2000" b="1" dirty="0">
                <a:latin typeface="+mn-lt"/>
              </a:rPr>
              <a:t>scientific benchmarks often demand detailed inferencing</a:t>
            </a:r>
            <a:r>
              <a:rPr lang="en-US" sz="2000" dirty="0">
                <a:latin typeface="+mn-lt"/>
              </a:rPr>
              <a:t>, differing from conventional machine learning benchmarks.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Ability to benchmark </a:t>
            </a:r>
            <a:r>
              <a:rPr lang="en-US" sz="2000" b="1" dirty="0">
                <a:latin typeface="+mn-lt"/>
              </a:rPr>
              <a:t>complex models</a:t>
            </a:r>
            <a:r>
              <a:rPr lang="en-US" sz="2000" dirty="0">
                <a:latin typeface="+mn-lt"/>
              </a:rPr>
              <a:t>: As scientific solutions can include more than one type of machine learning solution, it will be a perfect testing ground for complex machine learning models. 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Comparisons and collaborations between scientific fields and industry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latin typeface="+mn-lt"/>
              </a:rPr>
              <a:t>Requirements for future cyberinfrastructure to support scientific data analysis</a:t>
            </a:r>
          </a:p>
          <a:p>
            <a:pPr fontAlgn="base"/>
            <a:r>
              <a:rPr lang="en-US" dirty="0"/>
              <a:t>Bring simulation-based and theory-based learning to forefront</a:t>
            </a:r>
          </a:p>
          <a:p>
            <a:pPr fontAlgn="base"/>
            <a:r>
              <a:rPr lang="en-US" b="1" dirty="0"/>
              <a:t>Unify and compare Industry and Research best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33271-9128-4F5D-9E76-E828E97FFB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56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B3DA-F5F4-43FC-8F36-C25F79AD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1391"/>
            <a:ext cx="11360800" cy="763600"/>
          </a:xfrm>
        </p:spPr>
        <p:txBody>
          <a:bodyPr/>
          <a:lstStyle/>
          <a:p>
            <a:r>
              <a:rPr lang="en-US" dirty="0"/>
              <a:t>Science Data and MLPerf III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6863-B98A-42A0-B598-4BB8D72CC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72386"/>
            <a:ext cx="12065693" cy="4555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We foresee that scientific machine learning benchmarks for MLPerf will include a number of datasets, from each of the scientific domains, along with a representative problem from those domains. Some example benchmarks where we already have contacted scientists are: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Classifying cloud types from </a:t>
            </a:r>
            <a:r>
              <a:rPr lang="en-US" sz="2000" b="1" dirty="0"/>
              <a:t>satellite</a:t>
            </a:r>
            <a:r>
              <a:rPr lang="en-US" sz="2000" dirty="0"/>
              <a:t> imagery (</a:t>
            </a:r>
            <a:r>
              <a:rPr lang="en-US" sz="2000" b="1" dirty="0"/>
              <a:t>environmental sciences</a:t>
            </a:r>
            <a:r>
              <a:rPr lang="en-US" sz="2000" dirty="0"/>
              <a:t>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Photometric redshift estimation based on observational data (</a:t>
            </a:r>
            <a:r>
              <a:rPr lang="en-US" sz="2000" b="1" dirty="0"/>
              <a:t>astronomy</a:t>
            </a:r>
            <a:r>
              <a:rPr lang="en-US" sz="2000" dirty="0"/>
              <a:t>), and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Removing noise from </a:t>
            </a:r>
            <a:r>
              <a:rPr lang="en-US" sz="2000" b="1" dirty="0"/>
              <a:t>microscopic</a:t>
            </a:r>
            <a:r>
              <a:rPr lang="en-US" sz="2000" dirty="0"/>
              <a:t> datasets (</a:t>
            </a:r>
            <a:r>
              <a:rPr lang="en-US" sz="2000" b="1" dirty="0"/>
              <a:t>life and material sciences</a:t>
            </a:r>
            <a:r>
              <a:rPr lang="en-US" sz="2000" dirty="0"/>
              <a:t>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Real-time monitoring and archival analysis of data from </a:t>
            </a:r>
            <a:r>
              <a:rPr lang="en-US" sz="2000" b="1" dirty="0"/>
              <a:t>light sources </a:t>
            </a:r>
            <a:r>
              <a:rPr lang="en-US" sz="2000" dirty="0"/>
              <a:t>at DIAMOND (UK) and DoE Laboratories (US) (</a:t>
            </a:r>
            <a:r>
              <a:rPr lang="en-US" sz="2000" b="1" dirty="0"/>
              <a:t>Biological and Material sciences</a:t>
            </a:r>
            <a:r>
              <a:rPr lang="en-US" sz="2000" dirty="0"/>
              <a:t>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Simulations </a:t>
            </a:r>
            <a:r>
              <a:rPr lang="en-US" sz="2000" dirty="0"/>
              <a:t>covering near term recurrent neural networks and long term studies with fully connected and convolutional networks. This would initially be taken from </a:t>
            </a:r>
            <a:r>
              <a:rPr lang="en-US" sz="2000" b="1" dirty="0"/>
              <a:t>biomolecular and material science </a:t>
            </a:r>
            <a:r>
              <a:rPr lang="en-US" sz="2000" dirty="0"/>
              <a:t>areas but these examples will lead to work across many fields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Time series of </a:t>
            </a:r>
            <a:r>
              <a:rPr lang="en-US" sz="2000" b="1" dirty="0"/>
              <a:t>geographically distributed disease </a:t>
            </a:r>
            <a:r>
              <a:rPr lang="en-US" sz="2000" dirty="0"/>
              <a:t>occurrences with simulated and observed data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Monitoring of </a:t>
            </a:r>
            <a:r>
              <a:rPr lang="en-US" sz="2000" b="1" dirty="0"/>
              <a:t>plasma instabilities </a:t>
            </a:r>
            <a:r>
              <a:rPr lang="en-US" sz="2000" dirty="0"/>
              <a:t>in </a:t>
            </a:r>
            <a:r>
              <a:rPr lang="en-US" sz="2000" b="1" dirty="0"/>
              <a:t>fusion</a:t>
            </a:r>
            <a:r>
              <a:rPr lang="en-US" sz="2000" dirty="0"/>
              <a:t> Tokamaks with observation and simulation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When fully contributed, the benchmark suite will cover the following domains: material sciences, environmental sciences, life sciences, fusion, particle physics, astronomy, earthquake and earth sciences, with more than one representative problem from each of these 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33271-9128-4F5D-9E76-E828E97FFB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788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B3DA-F5F4-43FC-8F36-C25F79AD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Data and MLPerf IV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6863-B98A-42A0-B598-4BB8D72CC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07" y="744688"/>
            <a:ext cx="12065693" cy="4555200"/>
          </a:xfrm>
        </p:spPr>
        <p:txBody>
          <a:bodyPr/>
          <a:lstStyle/>
          <a:p>
            <a:pPr fontAlgn="base"/>
            <a:r>
              <a:rPr lang="en-US" dirty="0"/>
              <a:t>We would have a special relationship with the </a:t>
            </a:r>
            <a:r>
              <a:rPr lang="en-US" b="1" dirty="0"/>
              <a:t>HPC MLPerf </a:t>
            </a:r>
            <a:r>
              <a:rPr lang="en-US" dirty="0"/>
              <a:t>working group as much scientific data is analyzed by HPC systems.</a:t>
            </a:r>
          </a:p>
          <a:p>
            <a:pPr fontAlgn="base"/>
            <a:r>
              <a:rPr lang="en-US" dirty="0"/>
              <a:t>We would have synergy with the </a:t>
            </a:r>
            <a:r>
              <a:rPr lang="en-US" b="1" dirty="0"/>
              <a:t>Deep Learning for Time Series </a:t>
            </a:r>
            <a:r>
              <a:rPr lang="en-US" b="1" dirty="0" err="1"/>
              <a:t>DeepTS</a:t>
            </a:r>
            <a:r>
              <a:rPr lang="en-US" b="1" dirty="0"/>
              <a:t> MLPerf </a:t>
            </a:r>
            <a:r>
              <a:rPr lang="en-US" dirty="0"/>
              <a:t>working group as many scientific datasets correspond to time series; this includes, for example, astronomy, earthquake science, light source data, and results from simulations.</a:t>
            </a:r>
          </a:p>
          <a:p>
            <a:pPr fontAlgn="base"/>
            <a:r>
              <a:rPr lang="en-US" dirty="0"/>
              <a:t>The </a:t>
            </a:r>
            <a:r>
              <a:rPr lang="en-US" b="1" dirty="0" err="1"/>
              <a:t>TinyML</a:t>
            </a:r>
            <a:r>
              <a:rPr lang="en-US" b="1" dirty="0"/>
              <a:t> MLPerf </a:t>
            </a:r>
            <a:r>
              <a:rPr lang="en-US" dirty="0"/>
              <a:t>working group is addressing small edge devices; these are very common in science.</a:t>
            </a:r>
          </a:p>
          <a:p>
            <a:pPr fontAlgn="base"/>
            <a:r>
              <a:rPr lang="en-US" dirty="0"/>
              <a:t>Broadly science data has issues in common with all other MLPerf working groups e.g. involve Training and Inference.</a:t>
            </a:r>
          </a:p>
          <a:p>
            <a:pPr marL="186262" indent="0">
              <a:buNone/>
            </a:pPr>
            <a:br>
              <a:rPr lang="en-US" dirty="0"/>
            </a:br>
            <a:r>
              <a:rPr lang="en-US" b="1" dirty="0"/>
              <a:t>Initial Organization</a:t>
            </a:r>
            <a:endParaRPr lang="en-US" dirty="0"/>
          </a:p>
          <a:p>
            <a:r>
              <a:rPr lang="en-US" dirty="0"/>
              <a:t>The initial group would be led by Tony Hey (Chief Data Scientist, Rutherford Appleton Laboratory UK) and Geoffrey Fox (Indiana University). </a:t>
            </a:r>
          </a:p>
          <a:p>
            <a:r>
              <a:rPr lang="en-US" dirty="0"/>
              <a:t>We will evolve leadership as working group meetings are held. We will coordinate with activities such as the DoE “AI for Science” initiative.</a:t>
            </a:r>
          </a:p>
          <a:p>
            <a:r>
              <a:rPr lang="en-US" dirty="0"/>
              <a:t>Happy to have others interested!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33271-9128-4F5D-9E76-E828E97FFB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444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8139-6B1F-480D-AB13-B5D40678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" y="128550"/>
            <a:ext cx="11719435" cy="763600"/>
          </a:xfrm>
        </p:spPr>
        <p:txBody>
          <a:bodyPr/>
          <a:lstStyle/>
          <a:p>
            <a:r>
              <a:rPr lang="en-US" dirty="0">
                <a:ea typeface="Arial"/>
                <a:cs typeface="Arial"/>
                <a:sym typeface="Arial"/>
              </a:rPr>
              <a:t>Deep Learning in Particle Physics Data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CB736-6EB5-4700-B18A-A569E7782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6" name="Google Shape;76;p12">
            <a:extLst>
              <a:ext uri="{FF2B5EF4-FFF2-40B4-BE49-F238E27FC236}">
                <a16:creationId xmlns:a16="http://schemas.microsoft.com/office/drawing/2014/main" id="{B2252D77-5AF8-46E7-B219-905D621437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0340"/>
          <a:stretch/>
        </p:blipFill>
        <p:spPr>
          <a:xfrm>
            <a:off x="0" y="2945555"/>
            <a:ext cx="12191999" cy="387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C78B5-AFA7-46E3-9C29-ED16FF00F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36196"/>
            <a:ext cx="12065693" cy="594923"/>
          </a:xfrm>
        </p:spPr>
        <p:txBody>
          <a:bodyPr/>
          <a:lstStyle/>
          <a:p>
            <a:r>
              <a:rPr lang="en-US" dirty="0"/>
              <a:t>Train on LHC and simulation events with input as angular distribution of momentum in a 4</a:t>
            </a:r>
            <a:r>
              <a:rPr lang="el-GR" dirty="0"/>
              <a:t>π</a:t>
            </a:r>
            <a:r>
              <a:rPr lang="en-US" dirty="0"/>
              <a:t> steradian detector i.e. you have total energy transmitted in each direction on sphere surrounding interaction point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A65F9B-AA84-4314-B44D-5AC72B1D1762}"/>
              </a:ext>
            </a:extLst>
          </p:cNvPr>
          <p:cNvGrpSpPr/>
          <p:nvPr/>
        </p:nvGrpSpPr>
        <p:grpSpPr>
          <a:xfrm>
            <a:off x="8440755" y="1389976"/>
            <a:ext cx="3874384" cy="1963335"/>
            <a:chOff x="7887302" y="1399796"/>
            <a:chExt cx="3874384" cy="196333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2775BAF-2A66-4E6D-AE97-B38386E92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302" y="1399796"/>
              <a:ext cx="1970372" cy="196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F8A62C7-6019-4813-823D-27276491AF8C}"/>
                </a:ext>
              </a:extLst>
            </p:cNvPr>
            <p:cNvSpPr/>
            <p:nvPr/>
          </p:nvSpPr>
          <p:spPr>
            <a:xfrm rot="21186448">
              <a:off x="9576134" y="1982733"/>
              <a:ext cx="563078" cy="15672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89E29FE-75A6-4F52-A530-402B36C50DC3}"/>
                </a:ext>
              </a:extLst>
            </p:cNvPr>
            <p:cNvSpPr/>
            <p:nvPr/>
          </p:nvSpPr>
          <p:spPr>
            <a:xfrm rot="1418868">
              <a:off x="9357960" y="2701126"/>
              <a:ext cx="563078" cy="15672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429329-0BBA-4338-AEA8-018A6F66C5EC}"/>
                </a:ext>
              </a:extLst>
            </p:cNvPr>
            <p:cNvSpPr txBox="1"/>
            <p:nvPr/>
          </p:nvSpPr>
          <p:spPr>
            <a:xfrm>
              <a:off x="10216832" y="1716593"/>
              <a:ext cx="15448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Energy flowing in each direction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6455518-30A5-4944-83E7-5DB94373F1DE}"/>
                </a:ext>
              </a:extLst>
            </p:cNvPr>
            <p:cNvSpPr/>
            <p:nvPr/>
          </p:nvSpPr>
          <p:spPr>
            <a:xfrm rot="12622106">
              <a:off x="7953361" y="1845918"/>
              <a:ext cx="563078" cy="15672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69EE8A-7CB3-4F30-9605-BE6B21C08665}"/>
              </a:ext>
            </a:extLst>
          </p:cNvPr>
          <p:cNvSpPr txBox="1"/>
          <p:nvPr/>
        </p:nvSpPr>
        <p:spPr>
          <a:xfrm>
            <a:off x="106078" y="1805030"/>
            <a:ext cx="2228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physics gives different patterns of particles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3B762-ADAF-4FC5-BF50-13D877CAB6E9}"/>
              </a:ext>
            </a:extLst>
          </p:cNvPr>
          <p:cNvSpPr txBox="1"/>
          <p:nvPr/>
        </p:nvSpPr>
        <p:spPr>
          <a:xfrm>
            <a:off x="2698687" y="1983771"/>
            <a:ext cx="99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Events</a:t>
            </a:r>
          </a:p>
        </p:txBody>
      </p:sp>
      <p:pic>
        <p:nvPicPr>
          <p:cNvPr id="17" name="Picture 2" descr="https://encrypted-tbn1.gstatic.com/images?q=tbn:ANd9GcTJzt08Dkd5E30CzdO9a3q1q-HiblnyWr44N9fCM12y33g7aboB">
            <a:extLst>
              <a:ext uri="{FF2B5EF4-FFF2-40B4-BE49-F238E27FC236}">
                <a16:creationId xmlns:a16="http://schemas.microsoft.com/office/drawing/2014/main" id="{D90D94CF-EEDE-4293-9FA1-5C2CAB52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25" y="1458513"/>
            <a:ext cx="1716984" cy="15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mbined image showing Higgs candidates from ATLAS (left) and CMS (right)">
            <a:extLst>
              <a:ext uri="{FF2B5EF4-FFF2-40B4-BE49-F238E27FC236}">
                <a16:creationId xmlns:a16="http://schemas.microsoft.com/office/drawing/2014/main" id="{E8176803-5160-49FD-980B-13169DD0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60" y="1719818"/>
            <a:ext cx="2911642" cy="14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33" tIns="91433" rIns="91433" bIns="91433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0" y="1106567"/>
            <a:ext cx="6382400" cy="57512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indent="-440256">
              <a:buSzPts val="1600"/>
            </a:pP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(Caltech) </a:t>
            </a:r>
            <a:r>
              <a:rPr lang="en" sz="2133" i="1" dirty="0">
                <a:latin typeface="Arial"/>
                <a:ea typeface="Arial"/>
                <a:cs typeface="Arial"/>
                <a:sym typeface="Arial"/>
              </a:rPr>
              <a:t>Observables for the analysis of event shapes in e+ e− annihilation and other processe</a:t>
            </a: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s, GC Fox, S Wolfram, Physical Review Letters </a:t>
            </a:r>
            <a:r>
              <a:rPr lang="en" sz="2133" b="1" dirty="0">
                <a:latin typeface="Arial"/>
                <a:ea typeface="Arial"/>
                <a:cs typeface="Arial"/>
                <a:sym typeface="Arial"/>
              </a:rPr>
              <a:t>1978, 1648 citations (50 in 2019) </a:t>
            </a: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introduced quantities to characterize shapes of collections of particles. They were invariant exactly to rotations and approximately to </a:t>
            </a:r>
            <a:r>
              <a:rPr lang="en-US" sz="2133" dirty="0">
                <a:latin typeface="Arial"/>
                <a:ea typeface="Arial"/>
                <a:cs typeface="Arial"/>
                <a:sym typeface="Arial"/>
              </a:rPr>
              <a:t>unknown details of </a:t>
            </a: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decays of hidden particles (quarks, gluons, Higgs, W/Z bosons) as involved sums over momenta preserved in decays</a:t>
            </a:r>
          </a:p>
          <a:p>
            <a:pPr lvl="1" indent="-44025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Need tiny computing!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indent="-440256">
              <a:buSzPts val="1600"/>
            </a:pP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(Caltech, Fermilab, CERN) arXiv:1908.05318 from CMS introduces JEDI-NET with 3 DNN’s for this</a:t>
            </a:r>
            <a:endParaRPr sz="2133" dirty="0">
              <a:latin typeface="Arial"/>
              <a:ea typeface="Arial"/>
              <a:cs typeface="Arial"/>
              <a:sym typeface="Arial"/>
            </a:endParaRPr>
          </a:p>
          <a:p>
            <a:pPr indent="-440256">
              <a:buSzPts val="1600"/>
            </a:pPr>
            <a:r>
              <a:rPr lang="en" sz="2133" dirty="0">
                <a:latin typeface="Arial"/>
                <a:ea typeface="Arial"/>
                <a:cs typeface="Arial"/>
                <a:sym typeface="Arial"/>
              </a:rPr>
              <a:t>This just one of many classic ideas replaced by deep learning</a:t>
            </a:r>
            <a:r>
              <a:rPr lang="en-US" sz="2133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133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333" y="1"/>
            <a:ext cx="5881367" cy="2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6334" y="2359167"/>
            <a:ext cx="5198965" cy="44988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6756400" cy="9540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Deep Learning in Particle Physics Data Analysis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2"/>
          <p:cNvSpPr txBox="1"/>
          <p:nvPr/>
        </p:nvSpPr>
        <p:spPr>
          <a:xfrm>
            <a:off x="7410000" y="2315000"/>
            <a:ext cx="1636800" cy="5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" sz="2400" b="1">
                <a:solidFill>
                  <a:schemeClr val="dk1"/>
                </a:solidFill>
              </a:rPr>
              <a:t>JEDI-NET</a:t>
            </a:r>
            <a:endParaRPr sz="2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27C16E-248F-4831-846F-DFCB60AC9F50}"/>
              </a:ext>
            </a:extLst>
          </p:cNvPr>
          <p:cNvSpPr txBox="1"/>
          <p:nvPr/>
        </p:nvSpPr>
        <p:spPr>
          <a:xfrm>
            <a:off x="10308658" y="1155032"/>
            <a:ext cx="175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Fox Wolfram Moments</a:t>
            </a:r>
          </a:p>
        </p:txBody>
      </p:sp>
    </p:spTree>
    <p:extLst>
      <p:ext uri="{BB962C8B-B14F-4D97-AF65-F5344CB8AC3E}">
        <p14:creationId xmlns:p14="http://schemas.microsoft.com/office/powerpoint/2010/main" val="23654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291A3-746A-41C6-8028-2400B5B0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65" y="577516"/>
            <a:ext cx="12142269" cy="6280484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On general principles, </a:t>
            </a:r>
            <a:r>
              <a:rPr lang="en-US" sz="2000" b="1" dirty="0"/>
              <a:t>Big data </a:t>
            </a:r>
            <a:r>
              <a:rPr lang="en-US" sz="2000" dirty="0"/>
              <a:t>stresses capabilities of compute/data platforms and needs best possible performance and </a:t>
            </a:r>
            <a:r>
              <a:rPr lang="en-US" sz="2000" b="1" dirty="0"/>
              <a:t>naturally uses HPC</a:t>
            </a:r>
          </a:p>
          <a:p>
            <a:pPr lvl="1">
              <a:spcAft>
                <a:spcPts val="0"/>
              </a:spcAft>
            </a:pPr>
            <a:r>
              <a:rPr lang="en-US" sz="1800" b="1" dirty="0"/>
              <a:t>Don’t </a:t>
            </a:r>
            <a:r>
              <a:rPr lang="en-US" sz="1800" dirty="0"/>
              <a:t>think of </a:t>
            </a:r>
            <a:r>
              <a:rPr lang="en-US" sz="1800" b="1" dirty="0"/>
              <a:t>HPC as just Supercomputers</a:t>
            </a:r>
          </a:p>
          <a:p>
            <a:r>
              <a:rPr lang="en-US" sz="2000" dirty="0"/>
              <a:t>The </a:t>
            </a:r>
            <a:r>
              <a:rPr lang="en-US" sz="2000" b="1" dirty="0"/>
              <a:t>use of HPC </a:t>
            </a:r>
            <a:r>
              <a:rPr lang="en-US" sz="2000" dirty="0"/>
              <a:t>(GPUs, FPGA, …) for deep learning is  pervasive in</a:t>
            </a:r>
            <a:r>
              <a:rPr lang="en-US" sz="2000" b="1" dirty="0"/>
              <a:t> </a:t>
            </a:r>
            <a:r>
              <a:rPr lang="en-US" sz="2000" b="1" dirty="0" err="1"/>
              <a:t>MLSys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/>
              <a:t>MLPerf</a:t>
            </a:r>
          </a:p>
          <a:p>
            <a:r>
              <a:rPr lang="en-US" sz="2000" dirty="0"/>
              <a:t>Much scientific data is analyzed in collaboration with HPC community and has been for last 20 years with initiatives like eScience (</a:t>
            </a:r>
            <a:r>
              <a:rPr lang="en-US" sz="2000" b="1" dirty="0"/>
              <a:t>High Performance Big Data Computing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E.g. Astronomy and Particle Physics run on NSF and DoE </a:t>
            </a:r>
            <a:r>
              <a:rPr lang="en-US" sz="1800" dirty="0" err="1"/>
              <a:t>supercomuters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Supercomputers run giant simulation jobs but individual data science jobs smaller</a:t>
            </a:r>
          </a:p>
          <a:p>
            <a:r>
              <a:rPr lang="en-US" sz="2000" b="1" dirty="0"/>
              <a:t>Department of Energy </a:t>
            </a:r>
            <a:r>
              <a:rPr lang="en-US" sz="2000" dirty="0"/>
              <a:t>(DoE) has a really strong program in HPC  and itself generates several large datasets as in particle physics and light sources</a:t>
            </a:r>
          </a:p>
          <a:p>
            <a:pPr lvl="1"/>
            <a:r>
              <a:rPr lang="en-US" sz="1800" dirty="0"/>
              <a:t>DoE is a mission-driven agency with progress in Science as a major mission</a:t>
            </a:r>
          </a:p>
          <a:p>
            <a:r>
              <a:rPr lang="en-US" sz="2000" dirty="0"/>
              <a:t>DoE is very likely to have major new program on “</a:t>
            </a:r>
            <a:r>
              <a:rPr lang="en-US" sz="2000" b="1" dirty="0"/>
              <a:t>AI for Science</a:t>
            </a:r>
            <a:r>
              <a:rPr lang="en-US" sz="2000" dirty="0"/>
              <a:t>” following on and building on the Exascale Program </a:t>
            </a:r>
          </a:p>
          <a:p>
            <a:r>
              <a:rPr lang="en-US" sz="2000" dirty="0"/>
              <a:t>As well as HPC for AI (GPU’s for deep learning), dramatic progress on AI for HPC enhancing simulations with 100’s of papers in last 3 years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+mn-lt"/>
              </a:rPr>
              <a:t>See </a:t>
            </a:r>
            <a:r>
              <a:rPr lang="en-US" sz="1800" b="1" dirty="0">
                <a:latin typeface="+mn-lt"/>
              </a:rPr>
              <a:t>Systems for ML and ML for Systems </a:t>
            </a:r>
            <a:r>
              <a:rPr lang="en-US" sz="1800" dirty="0">
                <a:latin typeface="+mn-lt"/>
              </a:rPr>
              <a:t>in Dean’s talk at </a:t>
            </a:r>
            <a:r>
              <a:rPr lang="en-US" sz="1800" dirty="0" err="1">
                <a:latin typeface="+mn-lt"/>
              </a:rPr>
              <a:t>NeurIPS</a:t>
            </a:r>
            <a:r>
              <a:rPr lang="en-US" sz="1800" dirty="0">
                <a:latin typeface="+mn-lt"/>
              </a:rPr>
              <a:t> 2017 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latin typeface="+mn-lt"/>
              </a:rPr>
              <a:t>Performance </a:t>
            </a:r>
            <a:r>
              <a:rPr lang="en-US" sz="1800" b="1" dirty="0">
                <a:latin typeface="+mn-lt"/>
              </a:rPr>
              <a:t>boosts of up to 2.10</a:t>
            </a:r>
            <a:r>
              <a:rPr lang="en-US" sz="1800" b="1" baseline="30000" dirty="0">
                <a:latin typeface="+mn-lt"/>
              </a:rPr>
              <a:t>9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reported in https://arxiv.org/pdf/2001.08055.pdf  giving Zettascale and </a:t>
            </a:r>
            <a:r>
              <a:rPr lang="en-US" sz="1800" dirty="0" err="1">
                <a:latin typeface="+mn-lt"/>
              </a:rPr>
              <a:t>Yottascale</a:t>
            </a:r>
            <a:r>
              <a:rPr lang="en-US" sz="1800" dirty="0">
                <a:latin typeface="+mn-lt"/>
              </a:rPr>
              <a:t> performance. </a:t>
            </a:r>
            <a:r>
              <a:rPr lang="en-US" sz="1800" dirty="0"/>
              <a:t>See Ramanathan’s talk this morning</a:t>
            </a:r>
            <a:endParaRPr lang="en-US" sz="1800" dirty="0">
              <a:latin typeface="+mn-lt"/>
            </a:endParaRPr>
          </a:p>
          <a:p>
            <a:pPr lvl="1">
              <a:spcAft>
                <a:spcPts val="0"/>
              </a:spcAft>
            </a:pPr>
            <a:r>
              <a:rPr lang="en-US" sz="1800" b="1" dirty="0">
                <a:latin typeface="+mn-lt"/>
              </a:rPr>
              <a:t>Can these ideas also work in data analytics with surrogates for ML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B927F-F084-41C0-8CC8-EC01A3E7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2211"/>
          </a:xfrm>
        </p:spPr>
        <p:txBody>
          <a:bodyPr/>
          <a:lstStyle/>
          <a:p>
            <a:pPr algn="ctr"/>
            <a:r>
              <a:rPr lang="en-US" sz="3000" dirty="0"/>
              <a:t>Linkage of Deep Learning (AI) and High Performance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73AF5-438E-4E50-B525-6F2F05968C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0185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4428</Words>
  <Application>Microsoft Office PowerPoint</Application>
  <PresentationFormat>Widescreen</PresentationFormat>
  <Paragraphs>415</Paragraphs>
  <Slides>37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Cambria Math</vt:lpstr>
      <vt:lpstr>Courier New</vt:lpstr>
      <vt:lpstr>Open Sans</vt:lpstr>
      <vt:lpstr>Open Sans SemiBold</vt:lpstr>
      <vt:lpstr>Roboto</vt:lpstr>
      <vt:lpstr>Times New Roman</vt:lpstr>
      <vt:lpstr>1_Office Theme</vt:lpstr>
      <vt:lpstr>Benchmarking Science: Datasets and Exascale Infrastructure</vt:lpstr>
      <vt:lpstr>Some Simple Sugggestions</vt:lpstr>
      <vt:lpstr>Science Data and MLPerf I</vt:lpstr>
      <vt:lpstr>Science Data and MLPerf II</vt:lpstr>
      <vt:lpstr>Science Data and MLPerf III</vt:lpstr>
      <vt:lpstr>Science Data and MLPerf IV</vt:lpstr>
      <vt:lpstr>Deep Learning in Particle Physics Data Analysis</vt:lpstr>
      <vt:lpstr>Deep Learning in Particle Physics Data Analysis</vt:lpstr>
      <vt:lpstr>Linkage of Deep Learning (AI) and High Performance Computing</vt:lpstr>
      <vt:lpstr>HPCforML: Integrated HPC and Cloud Deep Learning Environment</vt:lpstr>
      <vt:lpstr>PowerPoint Presentation</vt:lpstr>
      <vt:lpstr>Let’s look at ML for HPC</vt:lpstr>
      <vt:lpstr>PowerPoint Presentation</vt:lpstr>
      <vt:lpstr>Dynamics of Ions near Polarizable Nanoparticles</vt:lpstr>
      <vt:lpstr>Examples of ML for HPC (work with JCS Kadupitiya, Vikram Jadhao)</vt:lpstr>
      <vt:lpstr>Up to two billion times acceleration of scientiﬁc simulations with deep neural architecture search</vt:lpstr>
      <vt:lpstr>Sample Results</vt:lpstr>
      <vt:lpstr>The 10 examples in the “two billion times paper”</vt:lpstr>
      <vt:lpstr>INSILICO MEDICINE USED CREATIVE AI TO DESIGN POTENTIAL DRUGS IN JUST 21 DAYS</vt:lpstr>
      <vt:lpstr>DeepDriveMD Smart Ensemble</vt:lpstr>
      <vt:lpstr>Operator Formulation of Deep Learning Inference</vt:lpstr>
      <vt:lpstr>Learn Newton’s laws with Recurrent Neural Networks</vt:lpstr>
      <vt:lpstr>RNN (LSTM) model</vt:lpstr>
      <vt:lpstr>Results on different potentials</vt:lpstr>
      <vt:lpstr>Many Particle results with 16 particles and PB</vt:lpstr>
      <vt:lpstr>Asymptotic Speedup of LSTM approch</vt:lpstr>
      <vt:lpstr>Lyapunov Instability of LSTM and Verlet simulation methods?</vt:lpstr>
      <vt:lpstr>Does too many parameters in Rugged potential model causes overfitting?</vt:lpstr>
      <vt:lpstr>LSTM vs Regression Transformer for Simple Harmonic Oscillator </vt:lpstr>
      <vt:lpstr>Sizes of datasets </vt:lpstr>
      <vt:lpstr>Hidden Theories and Hidden Instances</vt:lpstr>
      <vt:lpstr>Multiple versions of MLforHPC used in Simulating Biological Organisms (with James Glazier @IU) </vt:lpstr>
      <vt:lpstr>Futures of Ml for HPC I</vt:lpstr>
      <vt:lpstr>Futures of ML for HPC II</vt:lpstr>
      <vt:lpstr>Conclusions</vt:lpstr>
      <vt:lpstr>Status of ML for HPC and HPC for ML</vt:lpstr>
      <vt:lpstr>Transformer Architecture for ODE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Geoffrey Fox</cp:lastModifiedBy>
  <cp:revision>125</cp:revision>
  <dcterms:created xsi:type="dcterms:W3CDTF">2019-12-01T23:22:22Z</dcterms:created>
  <dcterms:modified xsi:type="dcterms:W3CDTF">2020-04-01T14:20:26Z</dcterms:modified>
</cp:coreProperties>
</file>