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3" r:id="rId1"/>
  </p:sldMasterIdLst>
  <p:notesMasterIdLst>
    <p:notesMasterId r:id="rId5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</p:sldIdLst>
  <p:sldSz cx="10058400" cy="7772400"/>
  <p:notesSz cx="10058400" cy="77724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F4EAC84-236A-4BD0-8B8B-AE14534C31E3}">
  <a:tblStyle styleId="{7F4EAC84-236A-4BD0-8B8B-AE14534C31E3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66163" autoAdjust="0"/>
  </p:normalViewPr>
  <p:slideViewPr>
    <p:cSldViewPr snapToGrid="0">
      <p:cViewPr varScale="1">
        <p:scale>
          <a:sx n="67" d="100"/>
          <a:sy n="67" d="100"/>
        </p:scale>
        <p:origin x="2682" y="78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4359275" cy="388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5697538" y="0"/>
            <a:ext cx="4359275" cy="388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332163" y="971550"/>
            <a:ext cx="3394075" cy="26225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1006475" y="3740150"/>
            <a:ext cx="8045450" cy="306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7383463"/>
            <a:ext cx="4359275" cy="388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5697538" y="7383463"/>
            <a:ext cx="4359275" cy="388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32163" y="971550"/>
            <a:ext cx="3394075" cy="26225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" name="Google Shape;63;p1:notes"/>
          <p:cNvSpPr txBox="1">
            <a:spLocks noGrp="1"/>
          </p:cNvSpPr>
          <p:nvPr>
            <p:ph type="body" idx="1"/>
          </p:nvPr>
        </p:nvSpPr>
        <p:spPr>
          <a:xfrm>
            <a:off x="1006475" y="3740150"/>
            <a:ext cx="8045450" cy="306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64;p1:notes"/>
          <p:cNvSpPr txBox="1">
            <a:spLocks noGrp="1"/>
          </p:cNvSpPr>
          <p:nvPr>
            <p:ph type="sldNum" idx="12"/>
          </p:nvPr>
        </p:nvSpPr>
        <p:spPr>
          <a:xfrm>
            <a:off x="5697538" y="7383463"/>
            <a:ext cx="4359275" cy="388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32163" y="971550"/>
            <a:ext cx="3394075" cy="26225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1" name="Google Shape;161;p10:notes"/>
          <p:cNvSpPr txBox="1">
            <a:spLocks noGrp="1"/>
          </p:cNvSpPr>
          <p:nvPr>
            <p:ph type="body" idx="1"/>
          </p:nvPr>
        </p:nvSpPr>
        <p:spPr>
          <a:xfrm>
            <a:off x="1006475" y="3740150"/>
            <a:ext cx="8045450" cy="306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" name="Google Shape;162;p10:notes"/>
          <p:cNvSpPr txBox="1">
            <a:spLocks noGrp="1"/>
          </p:cNvSpPr>
          <p:nvPr>
            <p:ph type="sldNum" idx="12"/>
          </p:nvPr>
        </p:nvSpPr>
        <p:spPr>
          <a:xfrm>
            <a:off x="5697538" y="7383463"/>
            <a:ext cx="4359275" cy="388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1:notes"/>
          <p:cNvSpPr txBox="1">
            <a:spLocks noGrp="1"/>
          </p:cNvSpPr>
          <p:nvPr>
            <p:ph type="body" idx="1"/>
          </p:nvPr>
        </p:nvSpPr>
        <p:spPr>
          <a:xfrm>
            <a:off x="1006475" y="3740150"/>
            <a:ext cx="8045450" cy="3060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32163" y="971550"/>
            <a:ext cx="3394075" cy="26225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2:notes"/>
          <p:cNvSpPr txBox="1">
            <a:spLocks noGrp="1"/>
          </p:cNvSpPr>
          <p:nvPr>
            <p:ph type="body" idx="1"/>
          </p:nvPr>
        </p:nvSpPr>
        <p:spPr>
          <a:xfrm>
            <a:off x="1006475" y="3740150"/>
            <a:ext cx="8045450" cy="3060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32163" y="971550"/>
            <a:ext cx="3394075" cy="26225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32163" y="971550"/>
            <a:ext cx="3394075" cy="26225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0" name="Google Shape;180;p13:notes"/>
          <p:cNvSpPr txBox="1">
            <a:spLocks noGrp="1"/>
          </p:cNvSpPr>
          <p:nvPr>
            <p:ph type="body" idx="1"/>
          </p:nvPr>
        </p:nvSpPr>
        <p:spPr>
          <a:xfrm>
            <a:off x="1006475" y="3740150"/>
            <a:ext cx="8045450" cy="306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1" name="Google Shape;181;p13:notes"/>
          <p:cNvSpPr txBox="1">
            <a:spLocks noGrp="1"/>
          </p:cNvSpPr>
          <p:nvPr>
            <p:ph type="sldNum" idx="12"/>
          </p:nvPr>
        </p:nvSpPr>
        <p:spPr>
          <a:xfrm>
            <a:off x="5697538" y="7383463"/>
            <a:ext cx="4359275" cy="388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32163" y="971550"/>
            <a:ext cx="3394075" cy="26225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7" name="Google Shape;187;p14:notes"/>
          <p:cNvSpPr txBox="1">
            <a:spLocks noGrp="1"/>
          </p:cNvSpPr>
          <p:nvPr>
            <p:ph type="body" idx="1"/>
          </p:nvPr>
        </p:nvSpPr>
        <p:spPr>
          <a:xfrm>
            <a:off x="1006475" y="3740150"/>
            <a:ext cx="8045450" cy="306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Google Shape;188;p14:notes"/>
          <p:cNvSpPr txBox="1">
            <a:spLocks noGrp="1"/>
          </p:cNvSpPr>
          <p:nvPr>
            <p:ph type="sldNum" idx="12"/>
          </p:nvPr>
        </p:nvSpPr>
        <p:spPr>
          <a:xfrm>
            <a:off x="5697538" y="7383463"/>
            <a:ext cx="4359275" cy="388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32163" y="971550"/>
            <a:ext cx="3394075" cy="26225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6" name="Google Shape;196;p15:notes"/>
          <p:cNvSpPr txBox="1">
            <a:spLocks noGrp="1"/>
          </p:cNvSpPr>
          <p:nvPr>
            <p:ph type="body" idx="1"/>
          </p:nvPr>
        </p:nvSpPr>
        <p:spPr>
          <a:xfrm>
            <a:off x="1006475" y="3740150"/>
            <a:ext cx="8045450" cy="306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7" name="Google Shape;197;p15:notes"/>
          <p:cNvSpPr txBox="1">
            <a:spLocks noGrp="1"/>
          </p:cNvSpPr>
          <p:nvPr>
            <p:ph type="sldNum" idx="12"/>
          </p:nvPr>
        </p:nvSpPr>
        <p:spPr>
          <a:xfrm>
            <a:off x="5697538" y="7383463"/>
            <a:ext cx="4359275" cy="388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32163" y="971550"/>
            <a:ext cx="3394075" cy="26225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4" name="Google Shape;204;p16:notes"/>
          <p:cNvSpPr txBox="1">
            <a:spLocks noGrp="1"/>
          </p:cNvSpPr>
          <p:nvPr>
            <p:ph type="body" idx="1"/>
          </p:nvPr>
        </p:nvSpPr>
        <p:spPr>
          <a:xfrm>
            <a:off x="1006475" y="3740150"/>
            <a:ext cx="8045450" cy="306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5" name="Google Shape;205;p16:notes"/>
          <p:cNvSpPr txBox="1">
            <a:spLocks noGrp="1"/>
          </p:cNvSpPr>
          <p:nvPr>
            <p:ph type="sldNum" idx="12"/>
          </p:nvPr>
        </p:nvSpPr>
        <p:spPr>
          <a:xfrm>
            <a:off x="5697538" y="7383463"/>
            <a:ext cx="4359275" cy="388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16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7:notes"/>
          <p:cNvSpPr txBox="1">
            <a:spLocks noGrp="1"/>
          </p:cNvSpPr>
          <p:nvPr>
            <p:ph type="body" idx="1"/>
          </p:nvPr>
        </p:nvSpPr>
        <p:spPr>
          <a:xfrm>
            <a:off x="1006475" y="3740150"/>
            <a:ext cx="8045450" cy="3060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32163" y="971550"/>
            <a:ext cx="3394075" cy="26225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32163" y="971550"/>
            <a:ext cx="3394075" cy="26225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9" name="Google Shape;219;p18:notes"/>
          <p:cNvSpPr txBox="1">
            <a:spLocks noGrp="1"/>
          </p:cNvSpPr>
          <p:nvPr>
            <p:ph type="body" idx="1"/>
          </p:nvPr>
        </p:nvSpPr>
        <p:spPr>
          <a:xfrm>
            <a:off x="1006475" y="3740150"/>
            <a:ext cx="8045450" cy="306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0" name="Google Shape;220;p18:notes"/>
          <p:cNvSpPr txBox="1">
            <a:spLocks noGrp="1"/>
          </p:cNvSpPr>
          <p:nvPr>
            <p:ph type="sldNum" idx="12"/>
          </p:nvPr>
        </p:nvSpPr>
        <p:spPr>
          <a:xfrm>
            <a:off x="5697538" y="7383463"/>
            <a:ext cx="4359275" cy="388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18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19:notes"/>
          <p:cNvSpPr txBox="1">
            <a:spLocks noGrp="1"/>
          </p:cNvSpPr>
          <p:nvPr>
            <p:ph type="body" idx="1"/>
          </p:nvPr>
        </p:nvSpPr>
        <p:spPr>
          <a:xfrm>
            <a:off x="1006475" y="3740150"/>
            <a:ext cx="8045450" cy="3060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32163" y="971550"/>
            <a:ext cx="3394075" cy="26225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2:notes"/>
          <p:cNvSpPr txBox="1">
            <a:spLocks noGrp="1"/>
          </p:cNvSpPr>
          <p:nvPr>
            <p:ph type="body" idx="1"/>
          </p:nvPr>
        </p:nvSpPr>
        <p:spPr>
          <a:xfrm>
            <a:off x="1006475" y="3740150"/>
            <a:ext cx="8045450" cy="3060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32163" y="971550"/>
            <a:ext cx="3394075" cy="26225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20:notes"/>
          <p:cNvSpPr txBox="1">
            <a:spLocks noGrp="1"/>
          </p:cNvSpPr>
          <p:nvPr>
            <p:ph type="body" idx="1"/>
          </p:nvPr>
        </p:nvSpPr>
        <p:spPr>
          <a:xfrm>
            <a:off x="1006475" y="3740150"/>
            <a:ext cx="8045450" cy="3060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32163" y="971550"/>
            <a:ext cx="3394075" cy="26225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21:notes"/>
          <p:cNvSpPr txBox="1">
            <a:spLocks noGrp="1"/>
          </p:cNvSpPr>
          <p:nvPr>
            <p:ph type="body" idx="1"/>
          </p:nvPr>
        </p:nvSpPr>
        <p:spPr>
          <a:xfrm>
            <a:off x="1006475" y="3740150"/>
            <a:ext cx="8045450" cy="3060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32163" y="971550"/>
            <a:ext cx="3394075" cy="26225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32163" y="971550"/>
            <a:ext cx="3394075" cy="26225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1" name="Google Shape;251;p22:notes"/>
          <p:cNvSpPr txBox="1">
            <a:spLocks noGrp="1"/>
          </p:cNvSpPr>
          <p:nvPr>
            <p:ph type="body" idx="1"/>
          </p:nvPr>
        </p:nvSpPr>
        <p:spPr>
          <a:xfrm>
            <a:off x="1006475" y="3740150"/>
            <a:ext cx="8045450" cy="306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2" name="Google Shape;252;p22:notes"/>
          <p:cNvSpPr txBox="1">
            <a:spLocks noGrp="1"/>
          </p:cNvSpPr>
          <p:nvPr>
            <p:ph type="sldNum" idx="12"/>
          </p:nvPr>
        </p:nvSpPr>
        <p:spPr>
          <a:xfrm>
            <a:off x="5697538" y="7383463"/>
            <a:ext cx="4359275" cy="388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22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23:notes"/>
          <p:cNvSpPr txBox="1">
            <a:spLocks noGrp="1"/>
          </p:cNvSpPr>
          <p:nvPr>
            <p:ph type="body" idx="1"/>
          </p:nvPr>
        </p:nvSpPr>
        <p:spPr>
          <a:xfrm>
            <a:off x="1006475" y="3740150"/>
            <a:ext cx="8045450" cy="3060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32163" y="971550"/>
            <a:ext cx="3394075" cy="26225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32163" y="971550"/>
            <a:ext cx="3394075" cy="26225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4" name="Google Shape;264;p24:notes"/>
          <p:cNvSpPr txBox="1">
            <a:spLocks noGrp="1"/>
          </p:cNvSpPr>
          <p:nvPr>
            <p:ph type="body" idx="1"/>
          </p:nvPr>
        </p:nvSpPr>
        <p:spPr>
          <a:xfrm>
            <a:off x="1006475" y="3740150"/>
            <a:ext cx="8045450" cy="306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5" name="Google Shape;265;p24:notes"/>
          <p:cNvSpPr txBox="1">
            <a:spLocks noGrp="1"/>
          </p:cNvSpPr>
          <p:nvPr>
            <p:ph type="sldNum" idx="12"/>
          </p:nvPr>
        </p:nvSpPr>
        <p:spPr>
          <a:xfrm>
            <a:off x="5697538" y="7383463"/>
            <a:ext cx="4359275" cy="388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24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25:notes"/>
          <p:cNvSpPr txBox="1">
            <a:spLocks noGrp="1"/>
          </p:cNvSpPr>
          <p:nvPr>
            <p:ph type="body" idx="1"/>
          </p:nvPr>
        </p:nvSpPr>
        <p:spPr>
          <a:xfrm>
            <a:off x="1006475" y="3740150"/>
            <a:ext cx="8045450" cy="3060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32163" y="971550"/>
            <a:ext cx="3394075" cy="26225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32163" y="971550"/>
            <a:ext cx="3394075" cy="26225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4" name="Google Shape;284;p26:notes"/>
          <p:cNvSpPr txBox="1">
            <a:spLocks noGrp="1"/>
          </p:cNvSpPr>
          <p:nvPr>
            <p:ph type="body" idx="1"/>
          </p:nvPr>
        </p:nvSpPr>
        <p:spPr>
          <a:xfrm>
            <a:off x="1006475" y="3740150"/>
            <a:ext cx="8045450" cy="306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5" name="Google Shape;285;p26:notes"/>
          <p:cNvSpPr txBox="1">
            <a:spLocks noGrp="1"/>
          </p:cNvSpPr>
          <p:nvPr>
            <p:ph type="sldNum" idx="12"/>
          </p:nvPr>
        </p:nvSpPr>
        <p:spPr>
          <a:xfrm>
            <a:off x="5697538" y="7383463"/>
            <a:ext cx="4359275" cy="388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26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27:notes"/>
          <p:cNvSpPr txBox="1">
            <a:spLocks noGrp="1"/>
          </p:cNvSpPr>
          <p:nvPr>
            <p:ph type="body" idx="1"/>
          </p:nvPr>
        </p:nvSpPr>
        <p:spPr>
          <a:xfrm>
            <a:off x="1006475" y="3740150"/>
            <a:ext cx="8045450" cy="3060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32163" y="971550"/>
            <a:ext cx="3394075" cy="26225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32163" y="971550"/>
            <a:ext cx="3394075" cy="26225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8" name="Google Shape;298;p28:notes"/>
          <p:cNvSpPr txBox="1">
            <a:spLocks noGrp="1"/>
          </p:cNvSpPr>
          <p:nvPr>
            <p:ph type="body" idx="1"/>
          </p:nvPr>
        </p:nvSpPr>
        <p:spPr>
          <a:xfrm>
            <a:off x="1006475" y="3740150"/>
            <a:ext cx="8045450" cy="306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9" name="Google Shape;299;p28:notes"/>
          <p:cNvSpPr txBox="1">
            <a:spLocks noGrp="1"/>
          </p:cNvSpPr>
          <p:nvPr>
            <p:ph type="sldNum" idx="12"/>
          </p:nvPr>
        </p:nvSpPr>
        <p:spPr>
          <a:xfrm>
            <a:off x="5697538" y="7383463"/>
            <a:ext cx="4359275" cy="388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28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32163" y="971550"/>
            <a:ext cx="3394075" cy="26225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7" name="Google Shape;307;p29:notes"/>
          <p:cNvSpPr txBox="1">
            <a:spLocks noGrp="1"/>
          </p:cNvSpPr>
          <p:nvPr>
            <p:ph type="body" idx="1"/>
          </p:nvPr>
        </p:nvSpPr>
        <p:spPr>
          <a:xfrm>
            <a:off x="1006475" y="3740150"/>
            <a:ext cx="8045450" cy="306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8" name="Google Shape;308;p29:notes"/>
          <p:cNvSpPr txBox="1">
            <a:spLocks noGrp="1"/>
          </p:cNvSpPr>
          <p:nvPr>
            <p:ph type="sldNum" idx="12"/>
          </p:nvPr>
        </p:nvSpPr>
        <p:spPr>
          <a:xfrm>
            <a:off x="5697538" y="7383463"/>
            <a:ext cx="4359275" cy="388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29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3:notes"/>
          <p:cNvSpPr txBox="1">
            <a:spLocks noGrp="1"/>
          </p:cNvSpPr>
          <p:nvPr>
            <p:ph type="body" idx="1"/>
          </p:nvPr>
        </p:nvSpPr>
        <p:spPr>
          <a:xfrm>
            <a:off x="1006475" y="3740150"/>
            <a:ext cx="8045450" cy="3060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32163" y="971550"/>
            <a:ext cx="3394075" cy="26225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32163" y="971550"/>
            <a:ext cx="3394075" cy="26225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4" name="Google Shape;314;p30:notes"/>
          <p:cNvSpPr txBox="1">
            <a:spLocks noGrp="1"/>
          </p:cNvSpPr>
          <p:nvPr>
            <p:ph type="body" idx="1"/>
          </p:nvPr>
        </p:nvSpPr>
        <p:spPr>
          <a:xfrm>
            <a:off x="1006475" y="3740150"/>
            <a:ext cx="8045450" cy="306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5" name="Google Shape;315;p30:notes"/>
          <p:cNvSpPr txBox="1">
            <a:spLocks noGrp="1"/>
          </p:cNvSpPr>
          <p:nvPr>
            <p:ph type="sldNum" idx="12"/>
          </p:nvPr>
        </p:nvSpPr>
        <p:spPr>
          <a:xfrm>
            <a:off x="5697538" y="7383463"/>
            <a:ext cx="4359275" cy="388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30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32163" y="971550"/>
            <a:ext cx="3394075" cy="26225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6" name="Google Shape;326;p31:notes"/>
          <p:cNvSpPr txBox="1">
            <a:spLocks noGrp="1"/>
          </p:cNvSpPr>
          <p:nvPr>
            <p:ph type="body" idx="1"/>
          </p:nvPr>
        </p:nvSpPr>
        <p:spPr>
          <a:xfrm>
            <a:off x="1006475" y="3740150"/>
            <a:ext cx="8045450" cy="306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7" name="Google Shape;327;p31:notes"/>
          <p:cNvSpPr txBox="1">
            <a:spLocks noGrp="1"/>
          </p:cNvSpPr>
          <p:nvPr>
            <p:ph type="sldNum" idx="12"/>
          </p:nvPr>
        </p:nvSpPr>
        <p:spPr>
          <a:xfrm>
            <a:off x="5697538" y="7383463"/>
            <a:ext cx="4359275" cy="388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31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32163" y="971550"/>
            <a:ext cx="3394075" cy="26225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3" name="Google Shape;333;p32:notes"/>
          <p:cNvSpPr txBox="1">
            <a:spLocks noGrp="1"/>
          </p:cNvSpPr>
          <p:nvPr>
            <p:ph type="body" idx="1"/>
          </p:nvPr>
        </p:nvSpPr>
        <p:spPr>
          <a:xfrm>
            <a:off x="1006475" y="3740150"/>
            <a:ext cx="8045450" cy="306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4" name="Google Shape;334;p32:notes"/>
          <p:cNvSpPr txBox="1">
            <a:spLocks noGrp="1"/>
          </p:cNvSpPr>
          <p:nvPr>
            <p:ph type="sldNum" idx="12"/>
          </p:nvPr>
        </p:nvSpPr>
        <p:spPr>
          <a:xfrm>
            <a:off x="5697538" y="7383463"/>
            <a:ext cx="4359275" cy="388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32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33:notes"/>
          <p:cNvSpPr txBox="1">
            <a:spLocks noGrp="1"/>
          </p:cNvSpPr>
          <p:nvPr>
            <p:ph type="body" idx="1"/>
          </p:nvPr>
        </p:nvSpPr>
        <p:spPr>
          <a:xfrm>
            <a:off x="1006475" y="3740150"/>
            <a:ext cx="8045450" cy="3060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Google Shape;344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32163" y="971550"/>
            <a:ext cx="3394075" cy="26225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32163" y="971550"/>
            <a:ext cx="3394075" cy="26225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0" name="Google Shape;350;p34:notes"/>
          <p:cNvSpPr txBox="1">
            <a:spLocks noGrp="1"/>
          </p:cNvSpPr>
          <p:nvPr>
            <p:ph type="body" idx="1"/>
          </p:nvPr>
        </p:nvSpPr>
        <p:spPr>
          <a:xfrm>
            <a:off x="1006475" y="3740150"/>
            <a:ext cx="8045450" cy="306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1" name="Google Shape;351;p34:notes"/>
          <p:cNvSpPr txBox="1">
            <a:spLocks noGrp="1"/>
          </p:cNvSpPr>
          <p:nvPr>
            <p:ph type="sldNum" idx="12"/>
          </p:nvPr>
        </p:nvSpPr>
        <p:spPr>
          <a:xfrm>
            <a:off x="5697538" y="7383463"/>
            <a:ext cx="4359275" cy="388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34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32163" y="971550"/>
            <a:ext cx="3394075" cy="26225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7" name="Google Shape;357;p35:notes"/>
          <p:cNvSpPr txBox="1">
            <a:spLocks noGrp="1"/>
          </p:cNvSpPr>
          <p:nvPr>
            <p:ph type="body" idx="1"/>
          </p:nvPr>
        </p:nvSpPr>
        <p:spPr>
          <a:xfrm>
            <a:off x="1006475" y="3740150"/>
            <a:ext cx="8045450" cy="306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8" name="Google Shape;358;p35:notes"/>
          <p:cNvSpPr txBox="1">
            <a:spLocks noGrp="1"/>
          </p:cNvSpPr>
          <p:nvPr>
            <p:ph type="sldNum" idx="12"/>
          </p:nvPr>
        </p:nvSpPr>
        <p:spPr>
          <a:xfrm>
            <a:off x="5697538" y="7383463"/>
            <a:ext cx="4359275" cy="388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35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32163" y="971550"/>
            <a:ext cx="3394075" cy="26225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4" name="Google Shape;364;p36:notes"/>
          <p:cNvSpPr txBox="1">
            <a:spLocks noGrp="1"/>
          </p:cNvSpPr>
          <p:nvPr>
            <p:ph type="body" idx="1"/>
          </p:nvPr>
        </p:nvSpPr>
        <p:spPr>
          <a:xfrm>
            <a:off x="1006475" y="3740150"/>
            <a:ext cx="8045450" cy="306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5" name="Google Shape;365;p36:notes"/>
          <p:cNvSpPr txBox="1">
            <a:spLocks noGrp="1"/>
          </p:cNvSpPr>
          <p:nvPr>
            <p:ph type="sldNum" idx="12"/>
          </p:nvPr>
        </p:nvSpPr>
        <p:spPr>
          <a:xfrm>
            <a:off x="5697538" y="7383463"/>
            <a:ext cx="4359275" cy="388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36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37:notes"/>
          <p:cNvSpPr txBox="1">
            <a:spLocks noGrp="1"/>
          </p:cNvSpPr>
          <p:nvPr>
            <p:ph type="body" idx="1"/>
          </p:nvPr>
        </p:nvSpPr>
        <p:spPr>
          <a:xfrm>
            <a:off x="1006475" y="3740150"/>
            <a:ext cx="8045450" cy="3060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32163" y="971550"/>
            <a:ext cx="3394075" cy="26225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32163" y="971550"/>
            <a:ext cx="3394075" cy="26225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7" name="Google Shape;377;p38:notes"/>
          <p:cNvSpPr txBox="1">
            <a:spLocks noGrp="1"/>
          </p:cNvSpPr>
          <p:nvPr>
            <p:ph type="body" idx="1"/>
          </p:nvPr>
        </p:nvSpPr>
        <p:spPr>
          <a:xfrm>
            <a:off x="1006475" y="3740150"/>
            <a:ext cx="8045450" cy="306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8" name="Google Shape;378;p38:notes"/>
          <p:cNvSpPr txBox="1">
            <a:spLocks noGrp="1"/>
          </p:cNvSpPr>
          <p:nvPr>
            <p:ph type="sldNum" idx="12"/>
          </p:nvPr>
        </p:nvSpPr>
        <p:spPr>
          <a:xfrm>
            <a:off x="5697538" y="7383463"/>
            <a:ext cx="4359275" cy="388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38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39:notes"/>
          <p:cNvSpPr txBox="1">
            <a:spLocks noGrp="1"/>
          </p:cNvSpPr>
          <p:nvPr>
            <p:ph type="body" idx="1"/>
          </p:nvPr>
        </p:nvSpPr>
        <p:spPr>
          <a:xfrm>
            <a:off x="1006475" y="3740150"/>
            <a:ext cx="8045450" cy="3060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32163" y="971550"/>
            <a:ext cx="3394075" cy="26225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:notes"/>
          <p:cNvSpPr txBox="1">
            <a:spLocks noGrp="1"/>
          </p:cNvSpPr>
          <p:nvPr>
            <p:ph type="body" idx="1"/>
          </p:nvPr>
        </p:nvSpPr>
        <p:spPr>
          <a:xfrm>
            <a:off x="1006475" y="3740150"/>
            <a:ext cx="8045450" cy="3060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32163" y="971550"/>
            <a:ext cx="3394075" cy="26225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40:notes"/>
          <p:cNvSpPr txBox="1">
            <a:spLocks noGrp="1"/>
          </p:cNvSpPr>
          <p:nvPr>
            <p:ph type="body" idx="1"/>
          </p:nvPr>
        </p:nvSpPr>
        <p:spPr>
          <a:xfrm>
            <a:off x="1006475" y="3740150"/>
            <a:ext cx="8045450" cy="3060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32163" y="971550"/>
            <a:ext cx="3394075" cy="26225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41:notes"/>
          <p:cNvSpPr txBox="1">
            <a:spLocks noGrp="1"/>
          </p:cNvSpPr>
          <p:nvPr>
            <p:ph type="body" idx="1"/>
          </p:nvPr>
        </p:nvSpPr>
        <p:spPr>
          <a:xfrm>
            <a:off x="1006475" y="3740150"/>
            <a:ext cx="8045450" cy="3060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Google Shape;404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32163" y="971550"/>
            <a:ext cx="3394075" cy="26225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42:notes"/>
          <p:cNvSpPr txBox="1">
            <a:spLocks noGrp="1"/>
          </p:cNvSpPr>
          <p:nvPr>
            <p:ph type="body" idx="1"/>
          </p:nvPr>
        </p:nvSpPr>
        <p:spPr>
          <a:xfrm>
            <a:off x="1006475" y="3740150"/>
            <a:ext cx="8045450" cy="3060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" name="Google Shape;410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32163" y="971550"/>
            <a:ext cx="3394075" cy="26225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43:notes"/>
          <p:cNvSpPr txBox="1">
            <a:spLocks noGrp="1"/>
          </p:cNvSpPr>
          <p:nvPr>
            <p:ph type="body" idx="1"/>
          </p:nvPr>
        </p:nvSpPr>
        <p:spPr>
          <a:xfrm>
            <a:off x="1006475" y="3740150"/>
            <a:ext cx="8045450" cy="3060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6" name="Google Shape;416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32163" y="971550"/>
            <a:ext cx="3394075" cy="26225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44:notes"/>
          <p:cNvSpPr txBox="1">
            <a:spLocks noGrp="1"/>
          </p:cNvSpPr>
          <p:nvPr>
            <p:ph type="body" idx="1"/>
          </p:nvPr>
        </p:nvSpPr>
        <p:spPr>
          <a:xfrm>
            <a:off x="1006475" y="3740150"/>
            <a:ext cx="8045450" cy="3060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32163" y="971550"/>
            <a:ext cx="3394075" cy="26225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45:notes"/>
          <p:cNvSpPr txBox="1">
            <a:spLocks noGrp="1"/>
          </p:cNvSpPr>
          <p:nvPr>
            <p:ph type="body" idx="1"/>
          </p:nvPr>
        </p:nvSpPr>
        <p:spPr>
          <a:xfrm>
            <a:off x="1006475" y="3740150"/>
            <a:ext cx="8045450" cy="3060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2" name="Google Shape;432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32163" y="971550"/>
            <a:ext cx="3394075" cy="26225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46:notes"/>
          <p:cNvSpPr txBox="1">
            <a:spLocks noGrp="1"/>
          </p:cNvSpPr>
          <p:nvPr>
            <p:ph type="body" idx="1"/>
          </p:nvPr>
        </p:nvSpPr>
        <p:spPr>
          <a:xfrm>
            <a:off x="1006475" y="3740150"/>
            <a:ext cx="8045450" cy="3060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" name="Google Shape;437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32163" y="971550"/>
            <a:ext cx="3394075" cy="26225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32163" y="971550"/>
            <a:ext cx="3394075" cy="26225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8" name="Google Shape;448;p47:notes"/>
          <p:cNvSpPr txBox="1">
            <a:spLocks noGrp="1"/>
          </p:cNvSpPr>
          <p:nvPr>
            <p:ph type="body" idx="1"/>
          </p:nvPr>
        </p:nvSpPr>
        <p:spPr>
          <a:xfrm>
            <a:off x="1006475" y="3740150"/>
            <a:ext cx="8045450" cy="306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9" name="Google Shape;449;p47:notes"/>
          <p:cNvSpPr txBox="1">
            <a:spLocks noGrp="1"/>
          </p:cNvSpPr>
          <p:nvPr>
            <p:ph type="sldNum" idx="12"/>
          </p:nvPr>
        </p:nvSpPr>
        <p:spPr>
          <a:xfrm>
            <a:off x="5697538" y="7383463"/>
            <a:ext cx="4359275" cy="388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47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48:notes"/>
          <p:cNvSpPr txBox="1">
            <a:spLocks noGrp="1"/>
          </p:cNvSpPr>
          <p:nvPr>
            <p:ph type="body" idx="1"/>
          </p:nvPr>
        </p:nvSpPr>
        <p:spPr>
          <a:xfrm>
            <a:off x="1006475" y="3740150"/>
            <a:ext cx="8045450" cy="3060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1" name="Google Shape;461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32163" y="971550"/>
            <a:ext cx="3394075" cy="26225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49:notes"/>
          <p:cNvSpPr txBox="1">
            <a:spLocks noGrp="1"/>
          </p:cNvSpPr>
          <p:nvPr>
            <p:ph type="body" idx="1"/>
          </p:nvPr>
        </p:nvSpPr>
        <p:spPr>
          <a:xfrm>
            <a:off x="1006475" y="3740150"/>
            <a:ext cx="8045450" cy="3060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7" name="Google Shape;467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32163" y="971550"/>
            <a:ext cx="3394075" cy="26225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32163" y="971550"/>
            <a:ext cx="3394075" cy="26225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9" name="Google Shape;89;p5:notes"/>
          <p:cNvSpPr txBox="1">
            <a:spLocks noGrp="1"/>
          </p:cNvSpPr>
          <p:nvPr>
            <p:ph type="body" idx="1"/>
          </p:nvPr>
        </p:nvSpPr>
        <p:spPr>
          <a:xfrm>
            <a:off x="1006475" y="3740150"/>
            <a:ext cx="8045450" cy="306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" name="Google Shape;90;p5:notes"/>
          <p:cNvSpPr txBox="1">
            <a:spLocks noGrp="1"/>
          </p:cNvSpPr>
          <p:nvPr>
            <p:ph type="sldNum" idx="12"/>
          </p:nvPr>
        </p:nvSpPr>
        <p:spPr>
          <a:xfrm>
            <a:off x="5697538" y="7383463"/>
            <a:ext cx="4359275" cy="388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50:notes"/>
          <p:cNvSpPr txBox="1">
            <a:spLocks noGrp="1"/>
          </p:cNvSpPr>
          <p:nvPr>
            <p:ph type="body" idx="1"/>
          </p:nvPr>
        </p:nvSpPr>
        <p:spPr>
          <a:xfrm>
            <a:off x="1006475" y="3740150"/>
            <a:ext cx="8045450" cy="3060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3" name="Google Shape;473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32163" y="971550"/>
            <a:ext cx="3394075" cy="26225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51:notes"/>
          <p:cNvSpPr txBox="1">
            <a:spLocks noGrp="1"/>
          </p:cNvSpPr>
          <p:nvPr>
            <p:ph type="body" idx="1"/>
          </p:nvPr>
        </p:nvSpPr>
        <p:spPr>
          <a:xfrm>
            <a:off x="1006475" y="3740150"/>
            <a:ext cx="8045450" cy="3060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9" name="Google Shape;479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32163" y="971550"/>
            <a:ext cx="3394075" cy="26225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52:notes"/>
          <p:cNvSpPr txBox="1">
            <a:spLocks noGrp="1"/>
          </p:cNvSpPr>
          <p:nvPr>
            <p:ph type="body" idx="1"/>
          </p:nvPr>
        </p:nvSpPr>
        <p:spPr>
          <a:xfrm>
            <a:off x="1006475" y="3740150"/>
            <a:ext cx="8045450" cy="3060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5" name="Google Shape;485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32163" y="971550"/>
            <a:ext cx="3394075" cy="26225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53:notes"/>
          <p:cNvSpPr txBox="1">
            <a:spLocks noGrp="1"/>
          </p:cNvSpPr>
          <p:nvPr>
            <p:ph type="body" idx="1"/>
          </p:nvPr>
        </p:nvSpPr>
        <p:spPr>
          <a:xfrm>
            <a:off x="1006475" y="3740150"/>
            <a:ext cx="8045450" cy="3060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1" name="Google Shape;491;p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32163" y="971550"/>
            <a:ext cx="3394075" cy="26225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32163" y="971550"/>
            <a:ext cx="3394075" cy="26225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p6:notes"/>
          <p:cNvSpPr txBox="1">
            <a:spLocks noGrp="1"/>
          </p:cNvSpPr>
          <p:nvPr>
            <p:ph type="body" idx="1"/>
          </p:nvPr>
        </p:nvSpPr>
        <p:spPr>
          <a:xfrm>
            <a:off x="1006475" y="3740150"/>
            <a:ext cx="8045450" cy="306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" name="Google Shape;106;p6:notes"/>
          <p:cNvSpPr txBox="1">
            <a:spLocks noGrp="1"/>
          </p:cNvSpPr>
          <p:nvPr>
            <p:ph type="sldNum" idx="12"/>
          </p:nvPr>
        </p:nvSpPr>
        <p:spPr>
          <a:xfrm>
            <a:off x="5697538" y="7383463"/>
            <a:ext cx="4359275" cy="388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7:notes"/>
          <p:cNvSpPr txBox="1">
            <a:spLocks noGrp="1"/>
          </p:cNvSpPr>
          <p:nvPr>
            <p:ph type="body" idx="1"/>
          </p:nvPr>
        </p:nvSpPr>
        <p:spPr>
          <a:xfrm>
            <a:off x="1006475" y="3740150"/>
            <a:ext cx="8045450" cy="3060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32163" y="971550"/>
            <a:ext cx="3394075" cy="26225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8:notes"/>
          <p:cNvSpPr txBox="1">
            <a:spLocks noGrp="1"/>
          </p:cNvSpPr>
          <p:nvPr>
            <p:ph type="body" idx="1"/>
          </p:nvPr>
        </p:nvSpPr>
        <p:spPr>
          <a:xfrm>
            <a:off x="1006475" y="3740150"/>
            <a:ext cx="8045450" cy="3060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32163" y="971550"/>
            <a:ext cx="3394075" cy="26225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9:notes"/>
          <p:cNvSpPr txBox="1">
            <a:spLocks noGrp="1"/>
          </p:cNvSpPr>
          <p:nvPr>
            <p:ph type="body" idx="1"/>
          </p:nvPr>
        </p:nvSpPr>
        <p:spPr>
          <a:xfrm>
            <a:off x="1006475" y="3740150"/>
            <a:ext cx="8045450" cy="3060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32163" y="971550"/>
            <a:ext cx="3394075" cy="26225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obj">
  <p:cSld name="OBJECT">
    <p:bg>
      <p:bgPr>
        <a:solidFill>
          <a:schemeClr val="lt1"/>
        </a:solid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2"/>
          <p:cNvSpPr/>
          <p:nvPr/>
        </p:nvSpPr>
        <p:spPr>
          <a:xfrm>
            <a:off x="457200" y="457200"/>
            <a:ext cx="9144000" cy="4648200"/>
          </a:xfrm>
          <a:custGeom>
            <a:avLst/>
            <a:gdLst/>
            <a:ahLst/>
            <a:cxnLst/>
            <a:rect l="0" t="0" r="0" b="0"/>
            <a:pathLst>
              <a:path w="9144000" h="4648200" extrusionOk="0">
                <a:moveTo>
                  <a:pt x="0" y="4648200"/>
                </a:moveTo>
                <a:lnTo>
                  <a:pt x="9144000" y="4648200"/>
                </a:lnTo>
                <a:lnTo>
                  <a:pt x="9144000" y="0"/>
                </a:lnTo>
                <a:lnTo>
                  <a:pt x="0" y="0"/>
                </a:lnTo>
                <a:lnTo>
                  <a:pt x="0" y="4648200"/>
                </a:lnTo>
                <a:close/>
              </a:path>
            </a:pathLst>
          </a:custGeom>
          <a:solidFill>
            <a:srgbClr val="911E0C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21;p2"/>
          <p:cNvSpPr/>
          <p:nvPr/>
        </p:nvSpPr>
        <p:spPr>
          <a:xfrm>
            <a:off x="2563812" y="3008312"/>
            <a:ext cx="4904105" cy="0"/>
          </a:xfrm>
          <a:custGeom>
            <a:avLst/>
            <a:gdLst/>
            <a:ahLst/>
            <a:cxnLst/>
            <a:rect l="0" t="0" r="0" b="0"/>
            <a:pathLst>
              <a:path w="4904105" h="120000" extrusionOk="0">
                <a:moveTo>
                  <a:pt x="0" y="0"/>
                </a:moveTo>
                <a:lnTo>
                  <a:pt x="4903786" y="0"/>
                </a:lnTo>
              </a:path>
            </a:pathLst>
          </a:cu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22;p2"/>
          <p:cNvSpPr/>
          <p:nvPr/>
        </p:nvSpPr>
        <p:spPr>
          <a:xfrm>
            <a:off x="457200" y="5105400"/>
            <a:ext cx="9144000" cy="0"/>
          </a:xfrm>
          <a:custGeom>
            <a:avLst/>
            <a:gdLst/>
            <a:ahLst/>
            <a:cxnLst/>
            <a:rect l="0" t="0" r="0" b="0"/>
            <a:pathLst>
              <a:path w="9144000" h="120000" extrusionOk="0">
                <a:moveTo>
                  <a:pt x="0" y="0"/>
                </a:moveTo>
                <a:lnTo>
                  <a:pt x="9143993" y="0"/>
                </a:lnTo>
              </a:path>
            </a:pathLst>
          </a:custGeom>
          <a:noFill/>
          <a:ln w="476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Google Shape;23;p2"/>
          <p:cNvSpPr txBox="1">
            <a:spLocks noGrp="1"/>
          </p:cNvSpPr>
          <p:nvPr>
            <p:ph type="ctrTitle"/>
          </p:nvPr>
        </p:nvSpPr>
        <p:spPr>
          <a:xfrm>
            <a:off x="1167418" y="1841030"/>
            <a:ext cx="7723563" cy="10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4" name="Google Shape;24;p2"/>
          <p:cNvSpPr txBox="1">
            <a:spLocks noGrp="1"/>
          </p:cNvSpPr>
          <p:nvPr>
            <p:ph type="subTitle" idx="1"/>
          </p:nvPr>
        </p:nvSpPr>
        <p:spPr>
          <a:xfrm>
            <a:off x="1508760" y="4352544"/>
            <a:ext cx="7040880" cy="194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" name="Google Shape;25;p2"/>
          <p:cNvSpPr txBox="1">
            <a:spLocks noGrp="1"/>
          </p:cNvSpPr>
          <p:nvPr>
            <p:ph type="ftr" idx="11"/>
          </p:nvPr>
        </p:nvSpPr>
        <p:spPr>
          <a:xfrm>
            <a:off x="3419856" y="7228332"/>
            <a:ext cx="3218688" cy="388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" name="Google Shape;26;p2"/>
          <p:cNvSpPr txBox="1">
            <a:spLocks noGrp="1"/>
          </p:cNvSpPr>
          <p:nvPr>
            <p:ph type="dt" idx="10"/>
          </p:nvPr>
        </p:nvSpPr>
        <p:spPr>
          <a:xfrm>
            <a:off x="502920" y="7228332"/>
            <a:ext cx="2313432" cy="388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" name="Google Shape;27;p2"/>
          <p:cNvSpPr txBox="1">
            <a:spLocks noGrp="1"/>
          </p:cNvSpPr>
          <p:nvPr>
            <p:ph type="sldNum" idx="12"/>
          </p:nvPr>
        </p:nvSpPr>
        <p:spPr>
          <a:xfrm>
            <a:off x="7242048" y="7228332"/>
            <a:ext cx="2313432" cy="388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3"/>
          <p:cNvSpPr txBox="1">
            <a:spLocks noGrp="1"/>
          </p:cNvSpPr>
          <p:nvPr>
            <p:ph type="title"/>
          </p:nvPr>
        </p:nvSpPr>
        <p:spPr>
          <a:xfrm>
            <a:off x="762951" y="1069340"/>
            <a:ext cx="8532497" cy="10090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1" i="0" u="none" strike="noStrike" cap="none">
                <a:solidFill>
                  <a:srgbClr val="7D110C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0" name="Google Shape;30;p3"/>
          <p:cNvSpPr txBox="1">
            <a:spLocks noGrp="1"/>
          </p:cNvSpPr>
          <p:nvPr>
            <p:ph type="body" idx="1"/>
          </p:nvPr>
        </p:nvSpPr>
        <p:spPr>
          <a:xfrm>
            <a:off x="764540" y="2199640"/>
            <a:ext cx="7899400" cy="3222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" name="Google Shape;31;p3"/>
          <p:cNvSpPr txBox="1">
            <a:spLocks noGrp="1"/>
          </p:cNvSpPr>
          <p:nvPr>
            <p:ph type="ftr" idx="11"/>
          </p:nvPr>
        </p:nvSpPr>
        <p:spPr>
          <a:xfrm>
            <a:off x="3419856" y="7228332"/>
            <a:ext cx="3218688" cy="388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" name="Google Shape;32;p3"/>
          <p:cNvSpPr txBox="1">
            <a:spLocks noGrp="1"/>
          </p:cNvSpPr>
          <p:nvPr>
            <p:ph type="dt" idx="10"/>
          </p:nvPr>
        </p:nvSpPr>
        <p:spPr>
          <a:xfrm>
            <a:off x="502920" y="7228332"/>
            <a:ext cx="2313432" cy="388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" name="Google Shape;33;p3"/>
          <p:cNvSpPr txBox="1">
            <a:spLocks noGrp="1"/>
          </p:cNvSpPr>
          <p:nvPr>
            <p:ph type="sldNum" idx="12"/>
          </p:nvPr>
        </p:nvSpPr>
        <p:spPr>
          <a:xfrm>
            <a:off x="7242048" y="7228332"/>
            <a:ext cx="2313432" cy="388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>
  <p:cSld name="Blank">
    <p:bg>
      <p:bgPr>
        <a:solidFill>
          <a:schemeClr val="lt1"/>
        </a:solid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4"/>
          <p:cNvSpPr/>
          <p:nvPr/>
        </p:nvSpPr>
        <p:spPr>
          <a:xfrm>
            <a:off x="457200" y="6629400"/>
            <a:ext cx="9144000" cy="685800"/>
          </a:xfrm>
          <a:custGeom>
            <a:avLst/>
            <a:gdLst/>
            <a:ahLst/>
            <a:cxnLst/>
            <a:rect l="0" t="0" r="0" b="0"/>
            <a:pathLst>
              <a:path w="9144000" h="685800" extrusionOk="0">
                <a:moveTo>
                  <a:pt x="0" y="685800"/>
                </a:moveTo>
                <a:lnTo>
                  <a:pt x="9144000" y="6858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"/>
                </a:lnTo>
                <a:close/>
              </a:path>
            </a:pathLst>
          </a:custGeom>
          <a:solidFill>
            <a:srgbClr val="911E0C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" name="Google Shape;36;p4"/>
          <p:cNvSpPr/>
          <p:nvPr/>
        </p:nvSpPr>
        <p:spPr>
          <a:xfrm>
            <a:off x="457200" y="900112"/>
            <a:ext cx="9144000" cy="0"/>
          </a:xfrm>
          <a:custGeom>
            <a:avLst/>
            <a:gdLst/>
            <a:ahLst/>
            <a:cxnLst/>
            <a:rect l="0" t="0" r="0" b="0"/>
            <a:pathLst>
              <a:path w="9144000" h="120000" extrusionOk="0">
                <a:moveTo>
                  <a:pt x="0" y="0"/>
                </a:moveTo>
                <a:lnTo>
                  <a:pt x="9143993" y="0"/>
                </a:lnTo>
              </a:path>
            </a:pathLst>
          </a:custGeom>
          <a:noFill/>
          <a:ln w="9525" cap="flat" cmpd="sng">
            <a:solidFill>
              <a:srgbClr val="BEBFC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37;p4"/>
          <p:cNvSpPr/>
          <p:nvPr/>
        </p:nvSpPr>
        <p:spPr>
          <a:xfrm>
            <a:off x="457200" y="6613525"/>
            <a:ext cx="9144000" cy="0"/>
          </a:xfrm>
          <a:custGeom>
            <a:avLst/>
            <a:gdLst/>
            <a:ahLst/>
            <a:cxnLst/>
            <a:rect l="0" t="0" r="0" b="0"/>
            <a:pathLst>
              <a:path w="9144000" h="120000" extrusionOk="0">
                <a:moveTo>
                  <a:pt x="0" y="0"/>
                </a:moveTo>
                <a:lnTo>
                  <a:pt x="9143993" y="0"/>
                </a:lnTo>
              </a:path>
            </a:pathLst>
          </a:custGeom>
          <a:noFill/>
          <a:ln w="476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" name="Google Shape;38;p4"/>
          <p:cNvSpPr/>
          <p:nvPr/>
        </p:nvSpPr>
        <p:spPr>
          <a:xfrm>
            <a:off x="838200" y="6781800"/>
            <a:ext cx="2209800" cy="3683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" name="Google Shape;39;p4"/>
          <p:cNvSpPr/>
          <p:nvPr/>
        </p:nvSpPr>
        <p:spPr>
          <a:xfrm>
            <a:off x="5854700" y="1206500"/>
            <a:ext cx="2832100" cy="22098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40;p4"/>
          <p:cNvSpPr/>
          <p:nvPr/>
        </p:nvSpPr>
        <p:spPr>
          <a:xfrm>
            <a:off x="1397000" y="4114800"/>
            <a:ext cx="2819400" cy="220980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41;p4"/>
          <p:cNvSpPr/>
          <p:nvPr/>
        </p:nvSpPr>
        <p:spPr>
          <a:xfrm>
            <a:off x="1397000" y="1206500"/>
            <a:ext cx="2819400" cy="2235200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" name="Google Shape;42;p4"/>
          <p:cNvSpPr/>
          <p:nvPr/>
        </p:nvSpPr>
        <p:spPr>
          <a:xfrm>
            <a:off x="5842000" y="4102100"/>
            <a:ext cx="2844800" cy="2222500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" name="Google Shape;43;p4"/>
          <p:cNvSpPr txBox="1">
            <a:spLocks noGrp="1"/>
          </p:cNvSpPr>
          <p:nvPr>
            <p:ph type="ftr" idx="11"/>
          </p:nvPr>
        </p:nvSpPr>
        <p:spPr>
          <a:xfrm>
            <a:off x="3419856" y="7228332"/>
            <a:ext cx="3218688" cy="388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" name="Google Shape;44;p4"/>
          <p:cNvSpPr txBox="1">
            <a:spLocks noGrp="1"/>
          </p:cNvSpPr>
          <p:nvPr>
            <p:ph type="dt" idx="10"/>
          </p:nvPr>
        </p:nvSpPr>
        <p:spPr>
          <a:xfrm>
            <a:off x="502920" y="7228332"/>
            <a:ext cx="2313432" cy="388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" name="Google Shape;45;p4"/>
          <p:cNvSpPr txBox="1">
            <a:spLocks noGrp="1"/>
          </p:cNvSpPr>
          <p:nvPr>
            <p:ph type="sldNum" idx="12"/>
          </p:nvPr>
        </p:nvSpPr>
        <p:spPr>
          <a:xfrm>
            <a:off x="7242048" y="7228332"/>
            <a:ext cx="2313432" cy="388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>
  <p:cSld name="Title Only">
    <p:bg>
      <p:bgPr>
        <a:solidFill>
          <a:schemeClr val="lt1"/>
        </a:solidFill>
        <a:effectLst/>
      </p:bgPr>
    </p:bg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5"/>
          <p:cNvSpPr/>
          <p:nvPr/>
        </p:nvSpPr>
        <p:spPr>
          <a:xfrm>
            <a:off x="457200" y="457200"/>
            <a:ext cx="9144000" cy="4648200"/>
          </a:xfrm>
          <a:custGeom>
            <a:avLst/>
            <a:gdLst/>
            <a:ahLst/>
            <a:cxnLst/>
            <a:rect l="0" t="0" r="0" b="0"/>
            <a:pathLst>
              <a:path w="9144000" h="4648200" extrusionOk="0">
                <a:moveTo>
                  <a:pt x="0" y="4648200"/>
                </a:moveTo>
                <a:lnTo>
                  <a:pt x="9144000" y="4648200"/>
                </a:lnTo>
                <a:lnTo>
                  <a:pt x="9144000" y="0"/>
                </a:lnTo>
                <a:lnTo>
                  <a:pt x="0" y="0"/>
                </a:lnTo>
                <a:lnTo>
                  <a:pt x="0" y="4648200"/>
                </a:lnTo>
                <a:close/>
              </a:path>
            </a:pathLst>
          </a:custGeom>
          <a:solidFill>
            <a:srgbClr val="911E0C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" name="Google Shape;48;p5"/>
          <p:cNvSpPr/>
          <p:nvPr/>
        </p:nvSpPr>
        <p:spPr>
          <a:xfrm>
            <a:off x="2563812" y="3008312"/>
            <a:ext cx="4904105" cy="0"/>
          </a:xfrm>
          <a:custGeom>
            <a:avLst/>
            <a:gdLst/>
            <a:ahLst/>
            <a:cxnLst/>
            <a:rect l="0" t="0" r="0" b="0"/>
            <a:pathLst>
              <a:path w="4904105" h="120000" extrusionOk="0">
                <a:moveTo>
                  <a:pt x="0" y="0"/>
                </a:moveTo>
                <a:lnTo>
                  <a:pt x="4903786" y="0"/>
                </a:lnTo>
              </a:path>
            </a:pathLst>
          </a:cu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" name="Google Shape;49;p5"/>
          <p:cNvSpPr/>
          <p:nvPr/>
        </p:nvSpPr>
        <p:spPr>
          <a:xfrm>
            <a:off x="457200" y="5105400"/>
            <a:ext cx="9144000" cy="0"/>
          </a:xfrm>
          <a:custGeom>
            <a:avLst/>
            <a:gdLst/>
            <a:ahLst/>
            <a:cxnLst/>
            <a:rect l="0" t="0" r="0" b="0"/>
            <a:pathLst>
              <a:path w="9144000" h="120000" extrusionOk="0">
                <a:moveTo>
                  <a:pt x="0" y="0"/>
                </a:moveTo>
                <a:lnTo>
                  <a:pt x="9143993" y="0"/>
                </a:lnTo>
              </a:path>
            </a:pathLst>
          </a:custGeom>
          <a:noFill/>
          <a:ln w="476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" name="Google Shape;50;p5"/>
          <p:cNvSpPr txBox="1">
            <a:spLocks noGrp="1"/>
          </p:cNvSpPr>
          <p:nvPr>
            <p:ph type="title"/>
          </p:nvPr>
        </p:nvSpPr>
        <p:spPr>
          <a:xfrm>
            <a:off x="762951" y="1069340"/>
            <a:ext cx="8532497" cy="10090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1" i="0" u="none" strike="noStrike" cap="none">
                <a:solidFill>
                  <a:srgbClr val="7D110C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1" name="Google Shape;51;p5"/>
          <p:cNvSpPr txBox="1">
            <a:spLocks noGrp="1"/>
          </p:cNvSpPr>
          <p:nvPr>
            <p:ph type="ftr" idx="11"/>
          </p:nvPr>
        </p:nvSpPr>
        <p:spPr>
          <a:xfrm>
            <a:off x="3419856" y="7228332"/>
            <a:ext cx="3218688" cy="388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Google Shape;52;p5"/>
          <p:cNvSpPr txBox="1">
            <a:spLocks noGrp="1"/>
          </p:cNvSpPr>
          <p:nvPr>
            <p:ph type="dt" idx="10"/>
          </p:nvPr>
        </p:nvSpPr>
        <p:spPr>
          <a:xfrm>
            <a:off x="502920" y="7228332"/>
            <a:ext cx="2313432" cy="388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Google Shape;53;p5"/>
          <p:cNvSpPr txBox="1">
            <a:spLocks noGrp="1"/>
          </p:cNvSpPr>
          <p:nvPr>
            <p:ph type="sldNum" idx="12"/>
          </p:nvPr>
        </p:nvSpPr>
        <p:spPr>
          <a:xfrm>
            <a:off x="7242048" y="7228332"/>
            <a:ext cx="2313432" cy="388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6"/>
          <p:cNvSpPr txBox="1">
            <a:spLocks noGrp="1"/>
          </p:cNvSpPr>
          <p:nvPr>
            <p:ph type="title"/>
          </p:nvPr>
        </p:nvSpPr>
        <p:spPr>
          <a:xfrm>
            <a:off x="762951" y="1069340"/>
            <a:ext cx="8532497" cy="10090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1" i="0" u="none" strike="noStrike" cap="none">
                <a:solidFill>
                  <a:srgbClr val="7D110C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6" name="Google Shape;56;p6"/>
          <p:cNvSpPr txBox="1">
            <a:spLocks noGrp="1"/>
          </p:cNvSpPr>
          <p:nvPr>
            <p:ph type="body" idx="1"/>
          </p:nvPr>
        </p:nvSpPr>
        <p:spPr>
          <a:xfrm>
            <a:off x="502920" y="1787652"/>
            <a:ext cx="4375404" cy="51297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Google Shape;57;p6"/>
          <p:cNvSpPr txBox="1">
            <a:spLocks noGrp="1"/>
          </p:cNvSpPr>
          <p:nvPr>
            <p:ph type="body" idx="2"/>
          </p:nvPr>
        </p:nvSpPr>
        <p:spPr>
          <a:xfrm>
            <a:off x="5180076" y="1787652"/>
            <a:ext cx="4375404" cy="51297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8" name="Google Shape;58;p6"/>
          <p:cNvSpPr txBox="1">
            <a:spLocks noGrp="1"/>
          </p:cNvSpPr>
          <p:nvPr>
            <p:ph type="ftr" idx="11"/>
          </p:nvPr>
        </p:nvSpPr>
        <p:spPr>
          <a:xfrm>
            <a:off x="3419856" y="7228332"/>
            <a:ext cx="3218688" cy="388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9" name="Google Shape;59;p6"/>
          <p:cNvSpPr txBox="1">
            <a:spLocks noGrp="1"/>
          </p:cNvSpPr>
          <p:nvPr>
            <p:ph type="dt" idx="10"/>
          </p:nvPr>
        </p:nvSpPr>
        <p:spPr>
          <a:xfrm>
            <a:off x="502920" y="7228332"/>
            <a:ext cx="2313432" cy="388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0" name="Google Shape;60;p6"/>
          <p:cNvSpPr txBox="1">
            <a:spLocks noGrp="1"/>
          </p:cNvSpPr>
          <p:nvPr>
            <p:ph type="sldNum" idx="12"/>
          </p:nvPr>
        </p:nvSpPr>
        <p:spPr>
          <a:xfrm>
            <a:off x="7242048" y="7228332"/>
            <a:ext cx="2313432" cy="388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/>
          <p:nvPr/>
        </p:nvSpPr>
        <p:spPr>
          <a:xfrm>
            <a:off x="457200" y="6629400"/>
            <a:ext cx="9144000" cy="685800"/>
          </a:xfrm>
          <a:custGeom>
            <a:avLst/>
            <a:gdLst/>
            <a:ahLst/>
            <a:cxnLst/>
            <a:rect l="0" t="0" r="0" b="0"/>
            <a:pathLst>
              <a:path w="9144000" h="685800" extrusionOk="0">
                <a:moveTo>
                  <a:pt x="0" y="685800"/>
                </a:moveTo>
                <a:lnTo>
                  <a:pt x="9144000" y="6858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"/>
                </a:lnTo>
                <a:close/>
              </a:path>
            </a:pathLst>
          </a:custGeom>
          <a:solidFill>
            <a:srgbClr val="911E0C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1;p1"/>
          <p:cNvSpPr/>
          <p:nvPr/>
        </p:nvSpPr>
        <p:spPr>
          <a:xfrm>
            <a:off x="457200" y="900112"/>
            <a:ext cx="9144000" cy="0"/>
          </a:xfrm>
          <a:custGeom>
            <a:avLst/>
            <a:gdLst/>
            <a:ahLst/>
            <a:cxnLst/>
            <a:rect l="0" t="0" r="0" b="0"/>
            <a:pathLst>
              <a:path w="9144000" h="120000" extrusionOk="0">
                <a:moveTo>
                  <a:pt x="0" y="0"/>
                </a:moveTo>
                <a:lnTo>
                  <a:pt x="9143993" y="0"/>
                </a:lnTo>
              </a:path>
            </a:pathLst>
          </a:custGeom>
          <a:noFill/>
          <a:ln w="9525" cap="flat" cmpd="sng">
            <a:solidFill>
              <a:srgbClr val="BEBFC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2;p1"/>
          <p:cNvSpPr/>
          <p:nvPr/>
        </p:nvSpPr>
        <p:spPr>
          <a:xfrm>
            <a:off x="457200" y="6613525"/>
            <a:ext cx="9144000" cy="0"/>
          </a:xfrm>
          <a:custGeom>
            <a:avLst/>
            <a:gdLst/>
            <a:ahLst/>
            <a:cxnLst/>
            <a:rect l="0" t="0" r="0" b="0"/>
            <a:pathLst>
              <a:path w="9144000" h="120000" extrusionOk="0">
                <a:moveTo>
                  <a:pt x="0" y="0"/>
                </a:moveTo>
                <a:lnTo>
                  <a:pt x="9143993" y="0"/>
                </a:lnTo>
              </a:path>
            </a:pathLst>
          </a:custGeom>
          <a:noFill/>
          <a:ln w="476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;p1"/>
          <p:cNvSpPr/>
          <p:nvPr/>
        </p:nvSpPr>
        <p:spPr>
          <a:xfrm>
            <a:off x="838200" y="6781800"/>
            <a:ext cx="2209800" cy="368300"/>
          </a:xfrm>
          <a:prstGeom prst="rect">
            <a:avLst/>
          </a:pr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4;p1"/>
          <p:cNvSpPr txBox="1">
            <a:spLocks noGrp="1"/>
          </p:cNvSpPr>
          <p:nvPr>
            <p:ph type="title"/>
          </p:nvPr>
        </p:nvSpPr>
        <p:spPr>
          <a:xfrm>
            <a:off x="762951" y="1069340"/>
            <a:ext cx="8532497" cy="10090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1" i="0" u="none" strike="noStrike" cap="none">
                <a:solidFill>
                  <a:srgbClr val="7D110C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5" name="Google Shape;15;p1"/>
          <p:cNvSpPr txBox="1">
            <a:spLocks noGrp="1"/>
          </p:cNvSpPr>
          <p:nvPr>
            <p:ph type="body" idx="1"/>
          </p:nvPr>
        </p:nvSpPr>
        <p:spPr>
          <a:xfrm>
            <a:off x="764540" y="2199640"/>
            <a:ext cx="7899400" cy="3222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" name="Google Shape;16;p1"/>
          <p:cNvSpPr txBox="1">
            <a:spLocks noGrp="1"/>
          </p:cNvSpPr>
          <p:nvPr>
            <p:ph type="ftr" idx="11"/>
          </p:nvPr>
        </p:nvSpPr>
        <p:spPr>
          <a:xfrm>
            <a:off x="3419856" y="7228332"/>
            <a:ext cx="3218688" cy="388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" name="Google Shape;17;p1"/>
          <p:cNvSpPr txBox="1">
            <a:spLocks noGrp="1"/>
          </p:cNvSpPr>
          <p:nvPr>
            <p:ph type="dt" idx="10"/>
          </p:nvPr>
        </p:nvSpPr>
        <p:spPr>
          <a:xfrm>
            <a:off x="502920" y="7228332"/>
            <a:ext cx="2313432" cy="388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" name="Google Shape;18;p1"/>
          <p:cNvSpPr txBox="1">
            <a:spLocks noGrp="1"/>
          </p:cNvSpPr>
          <p:nvPr>
            <p:ph type="sldNum" idx="12"/>
          </p:nvPr>
        </p:nvSpPr>
        <p:spPr>
          <a:xfrm>
            <a:off x="7242048" y="7228332"/>
            <a:ext cx="2313432" cy="388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b="0" u="none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jpg"/><Relationship Id="rId7" Type="http://schemas.openxmlformats.org/officeDocument/2006/relationships/image" Target="../media/image23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jpg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3" Type="http://schemas.openxmlformats.org/officeDocument/2006/relationships/image" Target="../media/image25.jpg"/><Relationship Id="rId7" Type="http://schemas.openxmlformats.org/officeDocument/2006/relationships/image" Target="../media/image29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g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7"/>
          <p:cNvSpPr txBox="1">
            <a:spLocks noGrp="1"/>
          </p:cNvSpPr>
          <p:nvPr>
            <p:ph type="ctrTitle"/>
          </p:nvPr>
        </p:nvSpPr>
        <p:spPr>
          <a:xfrm>
            <a:off x="495300" y="747987"/>
            <a:ext cx="9067800" cy="2205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698500" marR="5080" lvl="0" indent="-686435" algn="ctr" rtl="0">
              <a:lnSpc>
                <a:spcPct val="11944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 PROGRESSIVE STUDY FOR THE AUTOMATIC ANALYSIS OF INTERNAL LAYERS FROM POLAR RADAR IMAGERY</a:t>
            </a:r>
            <a:endParaRPr sz="3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" name="Google Shape;67;p7"/>
          <p:cNvSpPr txBox="1"/>
          <p:nvPr/>
        </p:nvSpPr>
        <p:spPr>
          <a:xfrm>
            <a:off x="1059497" y="3124200"/>
            <a:ext cx="8015605" cy="1752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028315" marR="5080" lvl="0" indent="-3016250" algn="ctr" rtl="0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Jerome E. Mitchell</a:t>
            </a: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028315" marR="5080" lvl="0" indent="-3016250" algn="ctr" rtl="0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2013 NASA Earth and Space Science Fellow </a:t>
            </a:r>
            <a:endParaRPr/>
          </a:p>
          <a:p>
            <a:pPr marL="3028315" marR="5080" lvl="0" indent="-3016250" algn="ctr" rtl="0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Ph.D Dissertation Defense</a:t>
            </a:r>
            <a:endParaRPr/>
          </a:p>
          <a:p>
            <a:pPr marL="3028315" marR="5080" lvl="0" indent="-3016250" algn="ctr" rtl="0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Advisor: Geoffrey C. Fox </a:t>
            </a:r>
            <a:endParaRPr/>
          </a:p>
          <a:p>
            <a:pPr marL="3028315" marR="5080" lvl="0" indent="-3016250" algn="ctr" rtl="0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Committee: David J. Crandall, Judy Qiu, Minje Kim, and John D. Paden*</a:t>
            </a:r>
            <a:endParaRPr/>
          </a:p>
        </p:txBody>
      </p:sp>
      <p:sp>
        <p:nvSpPr>
          <p:cNvPr id="68" name="Google Shape;68;p7"/>
          <p:cNvSpPr/>
          <p:nvPr/>
        </p:nvSpPr>
        <p:spPr>
          <a:xfrm>
            <a:off x="3505200" y="5260526"/>
            <a:ext cx="3124200" cy="1540776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6"/>
          <p:cNvSpPr txBox="1">
            <a:spLocks noGrp="1"/>
          </p:cNvSpPr>
          <p:nvPr>
            <p:ph type="title"/>
          </p:nvPr>
        </p:nvSpPr>
        <p:spPr>
          <a:xfrm>
            <a:off x="748297" y="762000"/>
            <a:ext cx="8532497" cy="10090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33675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b="1" i="0" u="none" strike="noStrike" cap="none">
                <a:solidFill>
                  <a:srgbClr val="7D110C"/>
                </a:solidFill>
                <a:latin typeface="Arial"/>
                <a:ea typeface="Arial"/>
                <a:cs typeface="Arial"/>
                <a:sym typeface="Arial"/>
              </a:rPr>
              <a:t>Internal Layer Approaches…</a:t>
            </a:r>
            <a:endParaRPr/>
          </a:p>
        </p:txBody>
      </p:sp>
      <p:sp>
        <p:nvSpPr>
          <p:cNvPr id="165" name="Google Shape;165;p16"/>
          <p:cNvSpPr txBox="1"/>
          <p:nvPr/>
        </p:nvSpPr>
        <p:spPr>
          <a:xfrm>
            <a:off x="748296" y="1771014"/>
            <a:ext cx="9081503" cy="45422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556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Cross-correlation and a Peak following routine</a:t>
            </a:r>
            <a:endParaRPr/>
          </a:p>
          <a:p>
            <a:pPr marL="12700" marR="830580" lvl="0" indent="0" algn="l" rtl="0">
              <a:lnSpc>
                <a:spcPct val="100000"/>
              </a:lnSpc>
              <a:spcBef>
                <a:spcPts val="37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Internal Layer Tracing and Age Depth Accumulation Relationships for the  Northern Greenland Ice Sheet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615440" marR="0" lvl="0" indent="0" algn="l" rtl="0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M. Fahnestock, W. Abdalati, S. Luo, and S. Gogineni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55600" marR="0" lvl="0" indent="-342900" algn="l" rtl="0">
              <a:lnSpc>
                <a:spcPct val="100000"/>
              </a:lnSpc>
              <a:spcBef>
                <a:spcPts val="665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Ramp based function</a:t>
            </a:r>
            <a:endParaRPr/>
          </a:p>
          <a:p>
            <a:pPr marL="12700" marR="602615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Tracing the Depth of the Holocene Ice in North Greenland from Radio-Echo  Sounding Data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64819" marR="0" lvl="0" indent="0" algn="ctr" rtl="0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N. Karlsson, D. Dahl-Jensen, S. Gogineni, and J. Paden</a:t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Radon Transform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Automated MultiLayer Picking Algorithm for Ice Sheet Radar Echograms Applied to Ground-Based Near Surface Data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V. de Paul Onana, L. Koenig, J. Ruth, M. Studinger, and J. Harbeck</a:t>
            </a:r>
            <a:endParaRPr sz="1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7"/>
          <p:cNvSpPr txBox="1">
            <a:spLocks noGrp="1"/>
          </p:cNvSpPr>
          <p:nvPr>
            <p:ph type="title"/>
          </p:nvPr>
        </p:nvSpPr>
        <p:spPr>
          <a:xfrm>
            <a:off x="762951" y="1069340"/>
            <a:ext cx="8532497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b="1" i="0" u="none" strike="noStrike" cap="none">
                <a:solidFill>
                  <a:srgbClr val="7D110C"/>
                </a:solidFill>
                <a:latin typeface="Arial"/>
                <a:ea typeface="Arial"/>
                <a:cs typeface="Arial"/>
                <a:sym typeface="Arial"/>
              </a:rPr>
              <a:t>Internal Layer Approaches…</a:t>
            </a:r>
            <a:endParaRPr sz="3400" b="1" i="0" u="none" strike="noStrike" cap="none">
              <a:solidFill>
                <a:srgbClr val="7D110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" name="Google Shape;171;p17"/>
          <p:cNvSpPr txBox="1">
            <a:spLocks noGrp="1"/>
          </p:cNvSpPr>
          <p:nvPr>
            <p:ph type="body" idx="1"/>
          </p:nvPr>
        </p:nvSpPr>
        <p:spPr>
          <a:xfrm>
            <a:off x="304800" y="1752600"/>
            <a:ext cx="9677400" cy="5827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556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Several Semi-Automated Methods</a:t>
            </a:r>
            <a:endParaRPr/>
          </a:p>
          <a:p>
            <a:pPr marL="12700" marR="830580" lvl="0" indent="0" algn="ctr" rtl="0">
              <a:lnSpc>
                <a:spcPct val="100000"/>
              </a:lnSpc>
              <a:spcBef>
                <a:spcPts val="37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Radiostratigraphy and Age Structure of the Greenland Ice Sheet</a:t>
            </a:r>
            <a:endParaRPr/>
          </a:p>
          <a:p>
            <a:pPr marL="12700" marR="830580" lvl="0" indent="0" algn="ctr" rtl="0">
              <a:lnSpc>
                <a:spcPct val="100000"/>
              </a:lnSpc>
              <a:spcBef>
                <a:spcPts val="37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J. MacGregor, M. Fahnestock, G. Catania, J. Paden, S. Gogineni, S. Young, S. Rybarski, A. Mabrey, B. Wagman, and M. Morlighem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ARESP 6 Phases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Automated Processing to Derive Dip Angles of Englacial Radar Reflectors in Ice Sheets</a:t>
            </a:r>
            <a:endParaRPr sz="2400" b="1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1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latin typeface="Arial"/>
                <a:ea typeface="Arial"/>
                <a:cs typeface="Arial"/>
                <a:sym typeface="Arial"/>
              </a:rPr>
              <a:t>L. Sime, R. Hindmarsh, and H. Corr</a:t>
            </a:r>
            <a:endParaRPr sz="1400" b="1" i="0" u="none" strike="noStrike" cap="none"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Active Contours (‘Snakes’) [Layer Position: Dynamic Time Warping ]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Detection of layer slopes and mapping of discrete reflectors in radio echograms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C. Panton</a:t>
            </a:r>
            <a:endParaRPr/>
          </a:p>
          <a:p>
            <a:pPr marL="457200" marR="0" lvl="0" indent="-279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279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279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8"/>
          <p:cNvSpPr txBox="1">
            <a:spLocks noGrp="1"/>
          </p:cNvSpPr>
          <p:nvPr>
            <p:ph type="title"/>
          </p:nvPr>
        </p:nvSpPr>
        <p:spPr>
          <a:xfrm>
            <a:off x="762951" y="1069340"/>
            <a:ext cx="8532497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b="1" i="0" u="none" strike="noStrike" cap="none">
                <a:solidFill>
                  <a:srgbClr val="7D110C"/>
                </a:solidFill>
                <a:latin typeface="Arial"/>
                <a:ea typeface="Arial"/>
                <a:cs typeface="Arial"/>
                <a:sym typeface="Arial"/>
              </a:rPr>
              <a:t>Data Disclaimer </a:t>
            </a:r>
            <a:endParaRPr/>
          </a:p>
        </p:txBody>
      </p:sp>
      <p:sp>
        <p:nvSpPr>
          <p:cNvPr id="177" name="Google Shape;177;p18"/>
          <p:cNvSpPr txBox="1">
            <a:spLocks noGrp="1"/>
          </p:cNvSpPr>
          <p:nvPr>
            <p:ph type="body" idx="1"/>
          </p:nvPr>
        </p:nvSpPr>
        <p:spPr>
          <a:xfrm>
            <a:off x="572769" y="1777930"/>
            <a:ext cx="8912860" cy="4216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Used data only collected by the Center for Remote Sensing of Ice Sheets (CReSIS)</a:t>
            </a:r>
            <a:endParaRPr/>
          </a:p>
          <a:p>
            <a:pPr marL="914400" marR="0" lvl="1" indent="-304800" algn="l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</a:pPr>
            <a:endParaRPr sz="2400" b="0" i="0" u="none" strike="noStrike" cap="none">
              <a:latin typeface="Arial"/>
              <a:ea typeface="Arial"/>
              <a:cs typeface="Arial"/>
              <a:sym typeface="Arial"/>
            </a:endParaRPr>
          </a:p>
          <a:p>
            <a:pPr marL="914400" marR="0" lvl="1" indent="-457200" algn="l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sz="2400" b="0" i="0" u="none" strike="noStrike" cap="none">
                <a:latin typeface="Arial"/>
                <a:ea typeface="Arial"/>
                <a:cs typeface="Arial"/>
                <a:sym typeface="Arial"/>
              </a:rPr>
              <a:t>Approaches tested on:</a:t>
            </a:r>
            <a:endParaRPr/>
          </a:p>
          <a:p>
            <a:pPr marL="1371600" marR="0" lvl="2" indent="-457200" algn="l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sz="2400" b="0" i="0" u="none" strike="noStrike" cap="none">
                <a:latin typeface="Arial"/>
                <a:ea typeface="Arial"/>
                <a:cs typeface="Arial"/>
                <a:sym typeface="Arial"/>
              </a:rPr>
              <a:t>Multichannel Coherent Depth Sounder (MCORDS)  (ground-truth), </a:t>
            </a:r>
            <a:endParaRPr/>
          </a:p>
          <a:p>
            <a:pPr marL="1371600" marR="0" lvl="2" indent="-457200" algn="l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sz="2400" b="0" i="0" u="none" strike="noStrike" cap="none">
                <a:latin typeface="Arial"/>
                <a:ea typeface="Arial"/>
                <a:cs typeface="Arial"/>
                <a:sym typeface="Arial"/>
              </a:rPr>
              <a:t>Snow and Accumulation Radar Imageries (no to little ground-truth)</a:t>
            </a:r>
            <a:endParaRPr/>
          </a:p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CReSIS data is publicly accessible and documented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9"/>
          <p:cNvSpPr txBox="1">
            <a:spLocks noGrp="1"/>
          </p:cNvSpPr>
          <p:nvPr>
            <p:ph type="title"/>
          </p:nvPr>
        </p:nvSpPr>
        <p:spPr>
          <a:xfrm>
            <a:off x="419100" y="5227320"/>
            <a:ext cx="8801100" cy="406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40" b="1" i="0" u="none" strike="noStrike" cap="none">
                <a:solidFill>
                  <a:srgbClr val="7D110C"/>
                </a:solidFill>
                <a:latin typeface="Arial"/>
                <a:ea typeface="Arial"/>
                <a:cs typeface="Arial"/>
                <a:sym typeface="Arial"/>
              </a:rPr>
              <a:t>Estimating Near Surface Internal Layers</a:t>
            </a:r>
            <a:endParaRPr/>
          </a:p>
        </p:txBody>
      </p:sp>
      <p:pic>
        <p:nvPicPr>
          <p:cNvPr id="184" name="Google Shape;184;p19" descr="image_28.jpg"/>
          <p:cNvPicPr preferRelativeResize="0"/>
          <p:nvPr/>
        </p:nvPicPr>
        <p:blipFill rotWithShape="1">
          <a:blip r:embed="rId3">
            <a:alphaModFix/>
          </a:blip>
          <a:srcRect l="20691" r="20692"/>
          <a:stretch/>
        </p:blipFill>
        <p:spPr>
          <a:xfrm>
            <a:off x="0" y="114300"/>
            <a:ext cx="10058400" cy="44256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0"/>
          <p:cNvSpPr txBox="1">
            <a:spLocks noGrp="1"/>
          </p:cNvSpPr>
          <p:nvPr>
            <p:ph type="title"/>
          </p:nvPr>
        </p:nvSpPr>
        <p:spPr>
          <a:xfrm>
            <a:off x="762951" y="1069340"/>
            <a:ext cx="8532497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b="1" i="0" u="none" strike="noStrike" cap="none">
                <a:solidFill>
                  <a:srgbClr val="7D110C"/>
                </a:solidFill>
                <a:latin typeface="Arial"/>
                <a:ea typeface="Arial"/>
                <a:cs typeface="Arial"/>
                <a:sym typeface="Arial"/>
              </a:rPr>
              <a:t>Snakes</a:t>
            </a:r>
            <a:endParaRPr/>
          </a:p>
        </p:txBody>
      </p:sp>
      <p:sp>
        <p:nvSpPr>
          <p:cNvPr id="191" name="Google Shape;191;p20"/>
          <p:cNvSpPr txBox="1">
            <a:spLocks noGrp="1"/>
          </p:cNvSpPr>
          <p:nvPr>
            <p:ph type="body" idx="1"/>
          </p:nvPr>
        </p:nvSpPr>
        <p:spPr>
          <a:xfrm>
            <a:off x="502920" y="1757522"/>
            <a:ext cx="9403080" cy="51927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4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 snake is defined in the (x,y) plane of an image as a parametric curve</a:t>
            </a:r>
            <a:endParaRPr/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8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8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64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4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 contour has an energy (</a:t>
            </a:r>
            <a:r>
              <a:rPr lang="en-US" sz="264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</a:t>
            </a:r>
            <a:r>
              <a:rPr lang="en-US" sz="2640" b="0" i="1" u="none" strike="noStrike" cap="none" baseline="-2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snake</a:t>
            </a:r>
            <a:r>
              <a:rPr lang="en-US" sz="264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), which is defined as the sum of the three energy terms.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2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4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4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Detecting Layers reduces to an energy minimization problem.</a:t>
            </a:r>
            <a:endParaRPr sz="264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2" name="Google Shape;192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95500" y="4640580"/>
            <a:ext cx="6450648" cy="670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33700" y="2796540"/>
            <a:ext cx="3604260" cy="4835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1"/>
          <p:cNvSpPr txBox="1">
            <a:spLocks noGrp="1"/>
          </p:cNvSpPr>
          <p:nvPr>
            <p:ph type="title"/>
          </p:nvPr>
        </p:nvSpPr>
        <p:spPr>
          <a:xfrm>
            <a:off x="502920" y="4472940"/>
            <a:ext cx="8801100" cy="406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40" b="1" i="0" u="none" strike="noStrike" cap="none">
                <a:solidFill>
                  <a:srgbClr val="7D110C"/>
                </a:solidFill>
                <a:latin typeface="Arial"/>
                <a:ea typeface="Arial"/>
                <a:cs typeface="Arial"/>
                <a:sym typeface="Arial"/>
              </a:rPr>
              <a:t>Algorithm for Estimating Near Surface Internal Layers</a:t>
            </a:r>
            <a:endParaRPr/>
          </a:p>
        </p:txBody>
      </p:sp>
      <p:sp>
        <p:nvSpPr>
          <p:cNvPr id="200" name="Google Shape;200;p21"/>
          <p:cNvSpPr txBox="1"/>
          <p:nvPr/>
        </p:nvSpPr>
        <p:spPr>
          <a:xfrm>
            <a:off x="335280" y="4975860"/>
            <a:ext cx="9723120" cy="12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  <a:buFont typeface="Arial"/>
              <a:buAutoNum type="arabicPeriod"/>
            </a:pPr>
            <a:r>
              <a:rPr lang="en-US" sz="1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Identify Ice Surface </a:t>
            </a:r>
            <a:endParaRPr/>
          </a:p>
          <a:p>
            <a:pPr marL="342900" marR="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AutoNum type="arabicPeriod"/>
            </a:pPr>
            <a:r>
              <a:rPr lang="en-US" sz="18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Classify Curve Points</a:t>
            </a:r>
            <a:endParaRPr/>
          </a:p>
          <a:p>
            <a:pPr marL="342900" marR="0" lvl="0" indent="-342900" algn="l" rtl="0">
              <a:spcBef>
                <a:spcPts val="44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AutoNum type="arabicPeriod"/>
            </a:pPr>
            <a:r>
              <a:rPr lang="en-US" sz="18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Active Contours (Snakes</a:t>
            </a:r>
            <a:r>
              <a:rPr lang="en-US" sz="220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/>
          </a:p>
          <a:p>
            <a:pPr marL="342900" marR="0" lvl="0" indent="-203200" algn="l" rtl="0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</a:pP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217170" algn="l" rtl="0">
              <a:spcBef>
                <a:spcPts val="396"/>
              </a:spcBef>
              <a:spcAft>
                <a:spcPts val="0"/>
              </a:spcAft>
              <a:buClr>
                <a:schemeClr val="dk1"/>
              </a:buClr>
              <a:buSzPts val="1980"/>
              <a:buFont typeface="Calibri"/>
              <a:buNone/>
            </a:pPr>
            <a:endParaRPr sz="1979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1" name="Google Shape;201;p21" descr="edge_detect.jpg"/>
          <p:cNvPicPr preferRelativeResize="0"/>
          <p:nvPr/>
        </p:nvPicPr>
        <p:blipFill rotWithShape="1">
          <a:blip r:embed="rId3">
            <a:alphaModFix/>
          </a:blip>
          <a:srcRect l="6481" t="5010" r="6480" b="9819"/>
          <a:stretch/>
        </p:blipFill>
        <p:spPr>
          <a:xfrm>
            <a:off x="0" y="114300"/>
            <a:ext cx="10058400" cy="44256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22"/>
          <p:cNvSpPr txBox="1">
            <a:spLocks noGrp="1"/>
          </p:cNvSpPr>
          <p:nvPr>
            <p:ph type="title"/>
          </p:nvPr>
        </p:nvSpPr>
        <p:spPr>
          <a:xfrm>
            <a:off x="502920" y="4472940"/>
            <a:ext cx="8801100" cy="406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40" b="1" i="0" u="none" strike="noStrike" cap="none">
                <a:solidFill>
                  <a:srgbClr val="7D110C"/>
                </a:solidFill>
                <a:latin typeface="Arial"/>
                <a:ea typeface="Arial"/>
                <a:cs typeface="Arial"/>
                <a:sym typeface="Arial"/>
              </a:rPr>
              <a:t>Algorithm for Estimating Near Surface Internal Layers</a:t>
            </a:r>
            <a:endParaRPr/>
          </a:p>
        </p:txBody>
      </p:sp>
      <p:sp>
        <p:nvSpPr>
          <p:cNvPr id="208" name="Google Shape;208;p22"/>
          <p:cNvSpPr txBox="1"/>
          <p:nvPr/>
        </p:nvSpPr>
        <p:spPr>
          <a:xfrm>
            <a:off x="335280" y="4975860"/>
            <a:ext cx="9723120" cy="12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AutoNum type="arabicPeriod"/>
            </a:pPr>
            <a:r>
              <a:rPr lang="en-US" sz="18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Identify Ice Surface</a:t>
            </a:r>
            <a:endParaRPr/>
          </a:p>
          <a:p>
            <a:pPr marL="342900" marR="0" lvl="0" indent="-342900" algn="l" rtl="0">
              <a:spcBef>
                <a:spcPts val="360"/>
              </a:spcBef>
              <a:spcAft>
                <a:spcPts val="0"/>
              </a:spcAft>
              <a:buClr>
                <a:srgbClr val="FF0000"/>
              </a:buClr>
              <a:buSzPts val="1800"/>
              <a:buFont typeface="Arial"/>
              <a:buAutoNum type="arabicPeriod"/>
            </a:pPr>
            <a:r>
              <a:rPr lang="en-US" sz="1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Classify Curve Points</a:t>
            </a:r>
            <a:endParaRPr/>
          </a:p>
          <a:p>
            <a:pPr marL="342900" marR="0" lvl="0" indent="-342900" algn="l" rtl="0">
              <a:spcBef>
                <a:spcPts val="44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AutoNum type="arabicPeriod"/>
            </a:pPr>
            <a:r>
              <a:rPr lang="en-US" sz="18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Active Contours (Snakes</a:t>
            </a:r>
            <a:r>
              <a:rPr lang="en-US" sz="220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/>
          </a:p>
          <a:p>
            <a:pPr marL="0" marR="0" lvl="0" indent="0" algn="l" rtl="0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</a:pPr>
            <a:endParaRPr sz="2200">
              <a:solidFill>
                <a:srgbClr val="80808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203200" algn="l" rtl="0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</a:pP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217170" algn="l" rtl="0">
              <a:spcBef>
                <a:spcPts val="396"/>
              </a:spcBef>
              <a:spcAft>
                <a:spcPts val="0"/>
              </a:spcAft>
              <a:buClr>
                <a:schemeClr val="dk1"/>
              </a:buClr>
              <a:buSzPts val="1980"/>
              <a:buFont typeface="Calibri"/>
              <a:buNone/>
            </a:pPr>
            <a:endParaRPr sz="1979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9" name="Google Shape;209;p22" descr="curvepoint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14300"/>
            <a:ext cx="10058400" cy="44256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Google Shape;214;p23" descr="zoomin.jpg"/>
          <p:cNvPicPr preferRelativeResize="0"/>
          <p:nvPr/>
        </p:nvPicPr>
        <p:blipFill rotWithShape="1">
          <a:blip r:embed="rId3">
            <a:alphaModFix/>
          </a:blip>
          <a:srcRect l="6666" t="4280" r="6665" b="10837"/>
          <a:stretch/>
        </p:blipFill>
        <p:spPr>
          <a:xfrm>
            <a:off x="0" y="118872"/>
            <a:ext cx="10056305" cy="4425696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23"/>
          <p:cNvSpPr txBox="1">
            <a:spLocks noGrp="1"/>
          </p:cNvSpPr>
          <p:nvPr>
            <p:ph type="title"/>
          </p:nvPr>
        </p:nvSpPr>
        <p:spPr>
          <a:xfrm>
            <a:off x="502920" y="4471416"/>
            <a:ext cx="8801100" cy="406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40" b="1" i="0" u="none" strike="noStrike" cap="none">
                <a:solidFill>
                  <a:srgbClr val="7D110C"/>
                </a:solidFill>
                <a:latin typeface="Arial"/>
                <a:ea typeface="Arial"/>
                <a:cs typeface="Arial"/>
                <a:sym typeface="Arial"/>
              </a:rPr>
              <a:t>Algorithm for Estimating Near Surface Internal Layers</a:t>
            </a:r>
            <a:endParaRPr/>
          </a:p>
        </p:txBody>
      </p:sp>
      <p:sp>
        <p:nvSpPr>
          <p:cNvPr id="216" name="Google Shape;216;p23"/>
          <p:cNvSpPr txBox="1"/>
          <p:nvPr/>
        </p:nvSpPr>
        <p:spPr>
          <a:xfrm>
            <a:off x="338328" y="4974336"/>
            <a:ext cx="9723120" cy="12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AutoNum type="arabicPeriod"/>
            </a:pPr>
            <a:r>
              <a:rPr lang="en-US" sz="18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Identify Ice Surface</a:t>
            </a:r>
            <a:endParaRPr/>
          </a:p>
          <a:p>
            <a:pPr marL="342900" marR="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AutoNum type="arabicPeriod"/>
            </a:pPr>
            <a:r>
              <a:rPr lang="en-US" sz="18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Classify Curve Points</a:t>
            </a:r>
            <a:endParaRPr/>
          </a:p>
          <a:p>
            <a:pPr marL="342900" marR="0" lvl="0" indent="-342900" algn="l" rtl="0">
              <a:spcBef>
                <a:spcPts val="360"/>
              </a:spcBef>
              <a:spcAft>
                <a:spcPts val="0"/>
              </a:spcAft>
              <a:buClr>
                <a:srgbClr val="FF0000"/>
              </a:buClr>
              <a:buSzPts val="1800"/>
              <a:buFont typeface="Arial"/>
              <a:buAutoNum type="arabicPeriod"/>
            </a:pPr>
            <a:r>
              <a:rPr lang="en-US" sz="1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Active Contours (Snakes)</a:t>
            </a:r>
            <a:endParaRPr/>
          </a:p>
          <a:p>
            <a:pPr marL="0" marR="0" lvl="0" indent="0" algn="l" rtl="0">
              <a:spcBef>
                <a:spcPts val="440"/>
              </a:spcBef>
              <a:spcAft>
                <a:spcPts val="0"/>
              </a:spcAft>
              <a:buClr>
                <a:srgbClr val="FF0000"/>
              </a:buClr>
              <a:buSzPts val="2200"/>
              <a:buFont typeface="Calibri"/>
              <a:buNone/>
            </a:pPr>
            <a:r>
              <a:rPr lang="en-US" sz="22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  <a:p>
            <a:pPr marL="342900" marR="0" lvl="0" indent="-203200" algn="l" rtl="0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</a:pP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217170" algn="l" rtl="0">
              <a:spcBef>
                <a:spcPts val="396"/>
              </a:spcBef>
              <a:spcAft>
                <a:spcPts val="0"/>
              </a:spcAft>
              <a:buClr>
                <a:schemeClr val="dk1"/>
              </a:buClr>
              <a:buSzPts val="1980"/>
              <a:buFont typeface="Calibri"/>
              <a:buNone/>
            </a:pPr>
            <a:endParaRPr sz="1979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24"/>
          <p:cNvSpPr txBox="1">
            <a:spLocks noGrp="1"/>
          </p:cNvSpPr>
          <p:nvPr>
            <p:ph type="title"/>
          </p:nvPr>
        </p:nvSpPr>
        <p:spPr>
          <a:xfrm>
            <a:off x="502920" y="4472940"/>
            <a:ext cx="8801100" cy="406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40" b="1" i="0" u="none" strike="noStrike" cap="none">
                <a:solidFill>
                  <a:srgbClr val="7D110C"/>
                </a:solidFill>
                <a:latin typeface="Arial"/>
                <a:ea typeface="Arial"/>
                <a:cs typeface="Arial"/>
                <a:sym typeface="Arial"/>
              </a:rPr>
              <a:t>Algorithm for Estimating Near Surface Internal Layers</a:t>
            </a:r>
            <a:endParaRPr/>
          </a:p>
        </p:txBody>
      </p:sp>
      <p:sp>
        <p:nvSpPr>
          <p:cNvPr id="223" name="Google Shape;223;p24"/>
          <p:cNvSpPr txBox="1"/>
          <p:nvPr/>
        </p:nvSpPr>
        <p:spPr>
          <a:xfrm>
            <a:off x="335280" y="4975860"/>
            <a:ext cx="9723120" cy="12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AutoNum type="arabicPeriod"/>
            </a:pPr>
            <a:r>
              <a:rPr lang="en-US" sz="18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Identify Ice Surface</a:t>
            </a:r>
            <a:endParaRPr/>
          </a:p>
          <a:p>
            <a:pPr marL="342900" marR="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AutoNum type="arabicPeriod"/>
            </a:pPr>
            <a:r>
              <a:rPr lang="en-US" sz="18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Classify Curve Points</a:t>
            </a:r>
            <a:endParaRPr/>
          </a:p>
          <a:p>
            <a:pPr marL="342900" marR="0" lvl="0" indent="-342900" algn="l" rtl="0">
              <a:spcBef>
                <a:spcPts val="360"/>
              </a:spcBef>
              <a:spcAft>
                <a:spcPts val="0"/>
              </a:spcAft>
              <a:buClr>
                <a:srgbClr val="FF0000"/>
              </a:buClr>
              <a:buSzPts val="1800"/>
              <a:buFont typeface="Arial"/>
              <a:buAutoNum type="arabicPeriod"/>
            </a:pPr>
            <a:r>
              <a:rPr lang="en-US" sz="1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Active Contours (Snakes)</a:t>
            </a:r>
            <a:endParaRPr/>
          </a:p>
          <a:p>
            <a:pPr marL="342900" marR="0" lvl="0" indent="-217170" algn="l" rtl="0">
              <a:spcBef>
                <a:spcPts val="396"/>
              </a:spcBef>
              <a:spcAft>
                <a:spcPts val="0"/>
              </a:spcAft>
              <a:buClr>
                <a:schemeClr val="dk1"/>
              </a:buClr>
              <a:buSzPts val="1980"/>
              <a:buFont typeface="Calibri"/>
              <a:buNone/>
            </a:pPr>
            <a:endParaRPr sz="1979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4" name="Google Shape;224;p24" descr="detected_curves.jpg"/>
          <p:cNvPicPr preferRelativeResize="0"/>
          <p:nvPr/>
        </p:nvPicPr>
        <p:blipFill rotWithShape="1">
          <a:blip r:embed="rId3">
            <a:alphaModFix/>
          </a:blip>
          <a:srcRect l="6481" t="4808" r="6480" b="9333"/>
          <a:stretch/>
        </p:blipFill>
        <p:spPr>
          <a:xfrm>
            <a:off x="0" y="114300"/>
            <a:ext cx="10058400" cy="44256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25"/>
          <p:cNvSpPr txBox="1">
            <a:spLocks noGrp="1"/>
          </p:cNvSpPr>
          <p:nvPr>
            <p:ph type="title"/>
          </p:nvPr>
        </p:nvSpPr>
        <p:spPr>
          <a:xfrm>
            <a:off x="502920" y="4472940"/>
            <a:ext cx="8801100" cy="406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40" b="1" i="0" u="none" strike="noStrike" cap="none">
                <a:solidFill>
                  <a:srgbClr val="7D110C"/>
                </a:solidFill>
                <a:latin typeface="Arial"/>
                <a:ea typeface="Arial"/>
                <a:cs typeface="Arial"/>
                <a:sym typeface="Arial"/>
              </a:rPr>
              <a:t>Algorithm for Estimating Near Surface Internal Layers</a:t>
            </a:r>
            <a:endParaRPr/>
          </a:p>
        </p:txBody>
      </p:sp>
      <p:sp>
        <p:nvSpPr>
          <p:cNvPr id="230" name="Google Shape;230;p25"/>
          <p:cNvSpPr txBox="1"/>
          <p:nvPr/>
        </p:nvSpPr>
        <p:spPr>
          <a:xfrm>
            <a:off x="335280" y="4975860"/>
            <a:ext cx="9723120" cy="12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800"/>
              <a:buFont typeface="Arial"/>
              <a:buAutoNum type="arabicPeriod"/>
            </a:pPr>
            <a:r>
              <a:rPr lang="en-US" sz="1800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rPr>
              <a:t>Identify Ice Surface </a:t>
            </a:r>
            <a:endParaRPr/>
          </a:p>
          <a:p>
            <a:pPr marL="342900" marR="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AutoNum type="arabicPeriod"/>
            </a:pPr>
            <a:r>
              <a:rPr lang="en-US" sz="18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Classify Curve Points</a:t>
            </a:r>
            <a:endParaRPr/>
          </a:p>
          <a:p>
            <a:pPr marL="342900" marR="0" lvl="0" indent="-342900" algn="l" rtl="0">
              <a:spcBef>
                <a:spcPts val="360"/>
              </a:spcBef>
              <a:spcAft>
                <a:spcPts val="0"/>
              </a:spcAft>
              <a:buClr>
                <a:srgbClr val="FF0000"/>
              </a:buClr>
              <a:buSzPts val="1800"/>
              <a:buFont typeface="Arial"/>
              <a:buAutoNum type="arabicPeriod"/>
            </a:pPr>
            <a:r>
              <a:rPr lang="en-US" sz="1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Active Contours (Snakes) </a:t>
            </a:r>
            <a:endParaRPr/>
          </a:p>
          <a:p>
            <a:pPr marL="342900" marR="0" lvl="0" indent="-203200" algn="l" rtl="0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</a:pP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217170" algn="l" rtl="0">
              <a:spcBef>
                <a:spcPts val="396"/>
              </a:spcBef>
              <a:spcAft>
                <a:spcPts val="0"/>
              </a:spcAft>
              <a:buClr>
                <a:schemeClr val="dk1"/>
              </a:buClr>
              <a:buSzPts val="1980"/>
              <a:buFont typeface="Calibri"/>
              <a:buNone/>
            </a:pPr>
            <a:endParaRPr sz="1979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1" name="Google Shape;231;p25" descr="resultimage_28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14301"/>
            <a:ext cx="10058400" cy="4421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8"/>
          <p:cNvSpPr txBox="1">
            <a:spLocks noGrp="1"/>
          </p:cNvSpPr>
          <p:nvPr>
            <p:ph type="title"/>
          </p:nvPr>
        </p:nvSpPr>
        <p:spPr>
          <a:xfrm>
            <a:off x="762951" y="1069340"/>
            <a:ext cx="8532497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b="1" i="0" u="none" strike="noStrike" cap="none">
                <a:solidFill>
                  <a:srgbClr val="7D110C"/>
                </a:solidFill>
                <a:latin typeface="Arial"/>
                <a:ea typeface="Arial"/>
                <a:cs typeface="Arial"/>
                <a:sym typeface="Arial"/>
              </a:rPr>
              <a:t>Overview	</a:t>
            </a:r>
            <a:endParaRPr/>
          </a:p>
        </p:txBody>
      </p:sp>
      <p:sp>
        <p:nvSpPr>
          <p:cNvPr id="74" name="Google Shape;74;p8"/>
          <p:cNvSpPr txBox="1">
            <a:spLocks noGrp="1"/>
          </p:cNvSpPr>
          <p:nvPr>
            <p:ph type="body" idx="1"/>
          </p:nvPr>
        </p:nvSpPr>
        <p:spPr>
          <a:xfrm>
            <a:off x="266699" y="1905000"/>
            <a:ext cx="9525000" cy="43088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Introduction: Motivation and Background</a:t>
            </a:r>
            <a:endParaRPr/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Related Literature</a:t>
            </a:r>
            <a:endParaRPr/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Semi-Automated Approach (</a:t>
            </a:r>
            <a:r>
              <a:rPr lang="en-US" sz="2800" b="0" i="0" u="none" strike="noStrike" cap="none">
                <a:solidFill>
                  <a:srgbClr val="538CD5"/>
                </a:solidFill>
                <a:latin typeface="Arial"/>
                <a:ea typeface="Arial"/>
                <a:cs typeface="Arial"/>
                <a:sym typeface="Arial"/>
              </a:rPr>
              <a:t>using active contours for near surface layers</a:t>
            </a:r>
            <a:r>
              <a:rPr lang="en-US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/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Automated Approach (</a:t>
            </a:r>
            <a:r>
              <a:rPr lang="en-US" sz="2800" b="0" i="0" u="none" strike="noStrike" cap="none">
                <a:solidFill>
                  <a:srgbClr val="538CD5"/>
                </a:solidFill>
                <a:latin typeface="Arial"/>
                <a:ea typeface="Arial"/>
                <a:cs typeface="Arial"/>
                <a:sym typeface="Arial"/>
              </a:rPr>
              <a:t>improved probabilistic graphical model with MCMC sampling for bedrock and surface layers</a:t>
            </a:r>
            <a:r>
              <a:rPr lang="en-US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/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Automated Approach (</a:t>
            </a:r>
            <a:r>
              <a:rPr lang="en-US" sz="2800" b="0" i="0" u="none" strike="noStrike" cap="none">
                <a:solidFill>
                  <a:srgbClr val="538CD5"/>
                </a:solidFill>
                <a:latin typeface="Arial"/>
                <a:ea typeface="Arial"/>
                <a:cs typeface="Arial"/>
                <a:sym typeface="Arial"/>
              </a:rPr>
              <a:t>probabilistic graphical model with advanced MCMC sampling</a:t>
            </a:r>
            <a:r>
              <a:rPr lang="en-US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 </a:t>
            </a:r>
            <a:endParaRPr/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Conclusion and Future Directions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Google Shape;236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057275"/>
            <a:ext cx="10058400" cy="5657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27"/>
          <p:cNvSpPr txBox="1">
            <a:spLocks noGrp="1"/>
          </p:cNvSpPr>
          <p:nvPr>
            <p:ph type="title"/>
          </p:nvPr>
        </p:nvSpPr>
        <p:spPr>
          <a:xfrm>
            <a:off x="762951" y="1069340"/>
            <a:ext cx="8532497" cy="10090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33675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b="1" i="0" u="none" strike="noStrike" cap="none">
                <a:solidFill>
                  <a:srgbClr val="7D110C"/>
                </a:solidFill>
                <a:latin typeface="Arial"/>
                <a:ea typeface="Arial"/>
                <a:cs typeface="Arial"/>
                <a:sym typeface="Arial"/>
              </a:rPr>
              <a:t>Near Surface Internal Layers</a:t>
            </a:r>
            <a:endParaRPr/>
          </a:p>
        </p:txBody>
      </p:sp>
      <p:sp>
        <p:nvSpPr>
          <p:cNvPr id="242" name="Google Shape;242;p27"/>
          <p:cNvSpPr/>
          <p:nvPr/>
        </p:nvSpPr>
        <p:spPr>
          <a:xfrm>
            <a:off x="4949952" y="2130551"/>
            <a:ext cx="3950207" cy="1243584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3" name="Google Shape;243;p27"/>
          <p:cNvSpPr/>
          <p:nvPr/>
        </p:nvSpPr>
        <p:spPr>
          <a:xfrm>
            <a:off x="758951" y="2130551"/>
            <a:ext cx="3950208" cy="1243584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4" name="Google Shape;244;p27"/>
          <p:cNvSpPr/>
          <p:nvPr/>
        </p:nvSpPr>
        <p:spPr>
          <a:xfrm>
            <a:off x="4953000" y="3601111"/>
            <a:ext cx="3904361" cy="921917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5" name="Google Shape;245;p27"/>
          <p:cNvSpPr/>
          <p:nvPr/>
        </p:nvSpPr>
        <p:spPr>
          <a:xfrm>
            <a:off x="762000" y="3581401"/>
            <a:ext cx="3904361" cy="921917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6" name="Google Shape;246;p27"/>
          <p:cNvSpPr/>
          <p:nvPr/>
        </p:nvSpPr>
        <p:spPr>
          <a:xfrm>
            <a:off x="4943437" y="4572000"/>
            <a:ext cx="3904488" cy="1069848"/>
          </a:xfrm>
          <a:prstGeom prst="rect">
            <a:avLst/>
          </a:pr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7" name="Google Shape;247;p27"/>
          <p:cNvSpPr/>
          <p:nvPr/>
        </p:nvSpPr>
        <p:spPr>
          <a:xfrm>
            <a:off x="762000" y="4572000"/>
            <a:ext cx="3941191" cy="1069848"/>
          </a:xfrm>
          <a:prstGeom prst="rect">
            <a:avLst/>
          </a:pr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8" name="Google Shape;248;p27"/>
          <p:cNvSpPr txBox="1"/>
          <p:nvPr/>
        </p:nvSpPr>
        <p:spPr>
          <a:xfrm>
            <a:off x="132919" y="5943600"/>
            <a:ext cx="9945878" cy="487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2700" marR="5080" lvl="0" indent="0" algn="l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Mitchell, Crandall, Fox, and Paden, </a:t>
            </a:r>
            <a:r>
              <a:rPr lang="en-US" sz="1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“A Semi-Automated Approach to Estimating Near  Surface Internal Layers from Snow Radar Imagery”, </a:t>
            </a: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International Geoscience and Remote Sensing (IGARSS), 2013.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28"/>
          <p:cNvSpPr txBox="1">
            <a:spLocks noGrp="1"/>
          </p:cNvSpPr>
          <p:nvPr>
            <p:ph type="title"/>
          </p:nvPr>
        </p:nvSpPr>
        <p:spPr>
          <a:xfrm>
            <a:off x="762951" y="1069340"/>
            <a:ext cx="8532497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b="1" i="0" u="none" strike="noStrike" cap="none">
                <a:solidFill>
                  <a:srgbClr val="7D110C"/>
                </a:solidFill>
                <a:latin typeface="Arial"/>
                <a:ea typeface="Arial"/>
                <a:cs typeface="Arial"/>
                <a:sym typeface="Arial"/>
              </a:rPr>
              <a:t>Conclusion</a:t>
            </a:r>
            <a:endParaRPr/>
          </a:p>
        </p:txBody>
      </p:sp>
      <p:sp>
        <p:nvSpPr>
          <p:cNvPr id="255" name="Google Shape;255;p28"/>
          <p:cNvSpPr txBox="1">
            <a:spLocks noGrp="1"/>
          </p:cNvSpPr>
          <p:nvPr>
            <p:ph type="body" idx="1"/>
          </p:nvPr>
        </p:nvSpPr>
        <p:spPr>
          <a:xfrm>
            <a:off x="758952" y="1828800"/>
            <a:ext cx="8989060" cy="4862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2011 Antarctica Near Surface Internal Layers</a:t>
            </a:r>
            <a:endParaRPr/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Specialized approach, which uses an active contours in addition to “off-the-shelf” image processing techniques to identify near surface internal layers</a:t>
            </a:r>
            <a:endParaRPr/>
          </a:p>
          <a:p>
            <a:pPr marL="457200" marR="0" lvl="0" indent="-279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Limitations: </a:t>
            </a:r>
            <a:endParaRPr/>
          </a:p>
          <a:p>
            <a:pPr marL="800100" marR="0" lvl="1" indent="-342900" algn="l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sz="2400" b="0" i="0" u="none" strike="noStrike" cap="none">
                <a:latin typeface="Arial"/>
                <a:ea typeface="Arial"/>
                <a:cs typeface="Arial"/>
                <a:sym typeface="Arial"/>
              </a:rPr>
              <a:t>(Semi) automated approach requires specifying a global parameter for determining number of visible layers</a:t>
            </a:r>
            <a:endParaRPr/>
          </a:p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latin typeface="Arial"/>
              <a:ea typeface="Arial"/>
              <a:cs typeface="Arial"/>
              <a:sym typeface="Arial"/>
            </a:endParaRPr>
          </a:p>
          <a:p>
            <a:pPr marL="800100" marR="0" lvl="1" indent="-342900" algn="l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sz="2400" b="0" i="0" u="none" strike="noStrike" cap="none">
                <a:latin typeface="Arial"/>
                <a:ea typeface="Arial"/>
                <a:cs typeface="Arial"/>
                <a:sym typeface="Arial"/>
              </a:rPr>
              <a:t>Each layer requires tuning active contour model parameters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279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29"/>
          <p:cNvSpPr txBox="1">
            <a:spLocks noGrp="1"/>
          </p:cNvSpPr>
          <p:nvPr>
            <p:ph type="title"/>
          </p:nvPr>
        </p:nvSpPr>
        <p:spPr>
          <a:xfrm>
            <a:off x="762951" y="1069340"/>
            <a:ext cx="8532497" cy="10090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b="1" i="0" u="none" strike="noStrike" cap="none">
                <a:solidFill>
                  <a:srgbClr val="7D110C"/>
                </a:solidFill>
                <a:latin typeface="Arial"/>
                <a:ea typeface="Arial"/>
                <a:cs typeface="Arial"/>
                <a:sym typeface="Arial"/>
              </a:rPr>
              <a:t>Probabilistic Graphical Models</a:t>
            </a:r>
            <a:endParaRPr/>
          </a:p>
        </p:txBody>
      </p:sp>
      <p:sp>
        <p:nvSpPr>
          <p:cNvPr id="261" name="Google Shape;261;p29"/>
          <p:cNvSpPr txBox="1">
            <a:spLocks noGrp="1"/>
          </p:cNvSpPr>
          <p:nvPr>
            <p:ph type="body" idx="1"/>
          </p:nvPr>
        </p:nvSpPr>
        <p:spPr>
          <a:xfrm>
            <a:off x="762951" y="1778933"/>
            <a:ext cx="9065260" cy="4893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 graph comprises nodes (or vertices) and links (or edges),</a:t>
            </a:r>
            <a:endParaRPr/>
          </a:p>
          <a:p>
            <a:pPr marL="800100" marR="0" lvl="1" indent="-342900" algn="l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sz="2400" b="0" i="0" u="none" strike="noStrike" cap="none">
                <a:latin typeface="Arial"/>
                <a:ea typeface="Arial"/>
                <a:cs typeface="Arial"/>
                <a:sym typeface="Arial"/>
              </a:rPr>
              <a:t>where each node represents a random variable and the link    	probabilistic relationship between these variables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Models</a:t>
            </a:r>
            <a:endParaRPr/>
          </a:p>
          <a:p>
            <a:pPr marL="800100" marR="0" lvl="1" indent="-342900" algn="l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sz="2400" b="0" i="0" u="none" strike="noStrike" cap="none">
                <a:latin typeface="Arial"/>
                <a:ea typeface="Arial"/>
                <a:cs typeface="Arial"/>
                <a:sym typeface="Arial"/>
              </a:rPr>
              <a:t>Bayesian Network </a:t>
            </a:r>
            <a:endParaRPr/>
          </a:p>
          <a:p>
            <a:pPr marL="800100" marR="0" lvl="1" indent="-34290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Markov Random Field </a:t>
            </a:r>
            <a:r>
              <a:rPr lang="en-US" sz="2400" b="0" i="0" u="none" strike="noStrike" cap="none">
                <a:latin typeface="Arial"/>
                <a:ea typeface="Arial"/>
                <a:cs typeface="Arial"/>
                <a:sym typeface="Arial"/>
              </a:rPr>
              <a:t>encode contextual constraints visual information </a:t>
            </a:r>
            <a:endParaRPr/>
          </a:p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Inference </a:t>
            </a:r>
            <a:endParaRPr/>
          </a:p>
          <a:p>
            <a:pPr marL="914400" marR="0" lvl="1" indent="-457200" algn="l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sz="2400" b="0" i="0" u="none" strike="noStrike" cap="none">
                <a:latin typeface="Arial"/>
                <a:ea typeface="Arial"/>
                <a:cs typeface="Arial"/>
                <a:sym typeface="Arial"/>
              </a:rPr>
              <a:t>process of computing posterior probabilities of one or more nodes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30"/>
          <p:cNvSpPr txBox="1">
            <a:spLocks noGrp="1"/>
          </p:cNvSpPr>
          <p:nvPr>
            <p:ph type="title"/>
          </p:nvPr>
        </p:nvSpPr>
        <p:spPr>
          <a:xfrm>
            <a:off x="130011" y="1143000"/>
            <a:ext cx="10004589" cy="1292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270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Crandall et al, “Layer-finding in Radar Echograms using  Probabilistic Graphical Models”, International Conference on  Pattern Recognition (ICPR), 2012</a:t>
            </a:r>
            <a:endParaRPr sz="2800" b="1" i="0" u="none" strike="noStrike" cap="none">
              <a:solidFill>
                <a:srgbClr val="7D110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" name="Google Shape;268;p30"/>
          <p:cNvSpPr txBox="1"/>
          <p:nvPr/>
        </p:nvSpPr>
        <p:spPr>
          <a:xfrm>
            <a:off x="-14654" y="2743200"/>
            <a:ext cx="10134600" cy="2449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631825" marR="693420" lvl="0" indent="-28701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Developed an automated layer detection method, which used an  probabilistic graphical model for integrating local and global features.</a:t>
            </a:r>
            <a:endParaRPr/>
          </a:p>
          <a:p>
            <a:pPr marL="1172845" marR="0" lvl="1" indent="-370204" algn="l" rtl="0">
              <a:lnSpc>
                <a:spcPct val="100000"/>
              </a:lnSpc>
              <a:spcBef>
                <a:spcPts val="595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</a:pPr>
            <a:r>
              <a:rPr lang="en-US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Technique developed from simplistic model and solved for layer</a:t>
            </a:r>
            <a:endParaRPr sz="2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089025" marR="0" lvl="0" indent="0" algn="l" rtl="0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boundaries incrementally, producing a single answer</a:t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55"/>
              </a:spcBef>
              <a:spcAft>
                <a:spcPts val="0"/>
              </a:spcAft>
              <a:buNone/>
            </a:pPr>
            <a:endParaRPr sz="225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31"/>
          <p:cNvSpPr txBox="1">
            <a:spLocks noGrp="1"/>
          </p:cNvSpPr>
          <p:nvPr>
            <p:ph type="title"/>
          </p:nvPr>
        </p:nvSpPr>
        <p:spPr>
          <a:xfrm>
            <a:off x="457200" y="980751"/>
            <a:ext cx="9295449" cy="759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33675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b="1" i="0" u="none" strike="noStrike" cap="none">
                <a:solidFill>
                  <a:srgbClr val="7D110C"/>
                </a:solidFill>
                <a:latin typeface="Arial"/>
                <a:ea typeface="Arial"/>
                <a:cs typeface="Arial"/>
                <a:sym typeface="Arial"/>
              </a:rPr>
              <a:t>Surface and Bedrock (Hidden Markov Model)</a:t>
            </a:r>
            <a:endParaRPr/>
          </a:p>
        </p:txBody>
      </p:sp>
      <p:sp>
        <p:nvSpPr>
          <p:cNvPr id="274" name="Google Shape;274;p31"/>
          <p:cNvSpPr/>
          <p:nvPr/>
        </p:nvSpPr>
        <p:spPr>
          <a:xfrm>
            <a:off x="762000" y="2362212"/>
            <a:ext cx="3948404" cy="1239824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5" name="Google Shape;275;p31"/>
          <p:cNvSpPr/>
          <p:nvPr/>
        </p:nvSpPr>
        <p:spPr>
          <a:xfrm>
            <a:off x="4874920" y="2362212"/>
            <a:ext cx="3948404" cy="1239824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p31"/>
          <p:cNvSpPr/>
          <p:nvPr/>
        </p:nvSpPr>
        <p:spPr>
          <a:xfrm>
            <a:off x="762000" y="3657601"/>
            <a:ext cx="3948404" cy="980387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7" name="Google Shape;277;p31"/>
          <p:cNvSpPr/>
          <p:nvPr/>
        </p:nvSpPr>
        <p:spPr>
          <a:xfrm>
            <a:off x="4857775" y="3664225"/>
            <a:ext cx="3948404" cy="973763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8" name="Google Shape;278;p31"/>
          <p:cNvSpPr/>
          <p:nvPr/>
        </p:nvSpPr>
        <p:spPr>
          <a:xfrm>
            <a:off x="762000" y="4731029"/>
            <a:ext cx="3948404" cy="1059878"/>
          </a:xfrm>
          <a:prstGeom prst="rect">
            <a:avLst/>
          </a:pr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9" name="Google Shape;279;p31"/>
          <p:cNvSpPr/>
          <p:nvPr/>
        </p:nvSpPr>
        <p:spPr>
          <a:xfrm>
            <a:off x="4857775" y="4724405"/>
            <a:ext cx="3948404" cy="1066502"/>
          </a:xfrm>
          <a:prstGeom prst="rect">
            <a:avLst/>
          </a:pr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0" name="Google Shape;280;p31"/>
          <p:cNvSpPr txBox="1"/>
          <p:nvPr/>
        </p:nvSpPr>
        <p:spPr>
          <a:xfrm>
            <a:off x="535940" y="5999479"/>
            <a:ext cx="8302625" cy="485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2700" marR="5080" lvl="0" indent="0" algn="l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Crandall, Fox, Paden, “</a:t>
            </a:r>
            <a:r>
              <a:rPr lang="en-US" sz="1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Layer-finding in Radar Echograms using Probabilistic Graphical  Models</a:t>
            </a: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”, International Conference on Pattern Recognition (ICPR), 2012.</a:t>
            </a:r>
            <a:endParaRPr/>
          </a:p>
        </p:txBody>
      </p:sp>
      <p:sp>
        <p:nvSpPr>
          <p:cNvPr id="281" name="Google Shape;281;p31"/>
          <p:cNvSpPr txBox="1"/>
          <p:nvPr/>
        </p:nvSpPr>
        <p:spPr>
          <a:xfrm>
            <a:off x="2298114" y="2103120"/>
            <a:ext cx="5334000" cy="243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Approach	Ground-Truth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32"/>
          <p:cNvSpPr txBox="1">
            <a:spLocks noGrp="1"/>
          </p:cNvSpPr>
          <p:nvPr>
            <p:ph type="title"/>
          </p:nvPr>
        </p:nvSpPr>
        <p:spPr>
          <a:xfrm>
            <a:off x="130011" y="1143000"/>
            <a:ext cx="10004589" cy="1292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270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Crandall et al, “Layer-finding in Radar Echograms using  Probabilistic Graphical Models”, International Conference on  Pattern Recognition (ICPR), 2012</a:t>
            </a:r>
            <a:endParaRPr sz="2800" b="1" i="0" u="none" strike="noStrike" cap="none">
              <a:solidFill>
                <a:srgbClr val="7D110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8" name="Google Shape;288;p32"/>
          <p:cNvSpPr txBox="1"/>
          <p:nvPr/>
        </p:nvSpPr>
        <p:spPr>
          <a:xfrm>
            <a:off x="-14654" y="2743200"/>
            <a:ext cx="10134600" cy="2449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631825" marR="693420" lvl="0" indent="-28701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Developed an automated layer detection method, which used an  probabilistic graphical model for integrating local and global features.</a:t>
            </a:r>
            <a:endParaRPr/>
          </a:p>
          <a:p>
            <a:pPr marL="1172845" marR="0" lvl="1" indent="-370204" algn="l" rtl="0">
              <a:lnSpc>
                <a:spcPct val="100000"/>
              </a:lnSpc>
              <a:spcBef>
                <a:spcPts val="595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</a:pPr>
            <a:r>
              <a:rPr lang="en-US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Technique developed from simplistic model and solved for layer</a:t>
            </a:r>
            <a:endParaRPr sz="2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089025" marR="0" lvl="0" indent="0" algn="l" rtl="0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boundaries incrementally, producing a single answer</a:t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55"/>
              </a:spcBef>
              <a:spcAft>
                <a:spcPts val="0"/>
              </a:spcAft>
              <a:buNone/>
            </a:pPr>
            <a:endParaRPr sz="225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89" name="Google Shape;289;p32"/>
          <p:cNvSpPr txBox="1"/>
          <p:nvPr/>
        </p:nvSpPr>
        <p:spPr>
          <a:xfrm>
            <a:off x="571500" y="4800600"/>
            <a:ext cx="8915400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Improved the model by solving for layer boundaries simultaneously and providing confidence intervals, which can aid glaciologists in determining correct layer boundaries    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33"/>
          <p:cNvSpPr txBox="1">
            <a:spLocks noGrp="1"/>
          </p:cNvSpPr>
          <p:nvPr>
            <p:ph type="title"/>
          </p:nvPr>
        </p:nvSpPr>
        <p:spPr>
          <a:xfrm>
            <a:off x="457200" y="1066800"/>
            <a:ext cx="9372600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b="1" i="0" u="none" strike="noStrike" cap="none">
                <a:solidFill>
                  <a:srgbClr val="7D110C"/>
                </a:solidFill>
                <a:latin typeface="Arial"/>
                <a:ea typeface="Arial"/>
                <a:cs typeface="Arial"/>
                <a:sym typeface="Arial"/>
              </a:rPr>
              <a:t>Estimating Bedrock and Surface Boundaries with Confidence Intervals in Ice Sheet  Radar Imagery using MCMC</a:t>
            </a:r>
            <a:endParaRPr/>
          </a:p>
        </p:txBody>
      </p:sp>
      <p:sp>
        <p:nvSpPr>
          <p:cNvPr id="295" name="Google Shape;295;p33"/>
          <p:cNvSpPr txBox="1">
            <a:spLocks noGrp="1"/>
          </p:cNvSpPr>
          <p:nvPr>
            <p:ph type="body" idx="1"/>
          </p:nvPr>
        </p:nvSpPr>
        <p:spPr>
          <a:xfrm>
            <a:off x="304800" y="2971800"/>
            <a:ext cx="8838249" cy="32316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marR="0" lvl="0" indent="-4572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Improved the model by solving for layer boundaries  simultaneously and providing confidence intervals, which can  aid in glaciologists in determining correct layer boundaries</a:t>
            </a:r>
            <a:endParaRPr/>
          </a:p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>
              <a:latin typeface="Arial"/>
              <a:ea typeface="Arial"/>
              <a:cs typeface="Arial"/>
              <a:sym typeface="Arial"/>
            </a:endParaRPr>
          </a:p>
          <a:p>
            <a:pPr marL="800100" marR="0" lvl="1" indent="-342900" algn="l" rtl="0"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en-US" sz="2000" b="0" i="0" u="none" strike="noStrike" cap="none">
                <a:latin typeface="Arial"/>
                <a:ea typeface="Arial"/>
                <a:cs typeface="Arial"/>
                <a:sym typeface="Arial"/>
              </a:rPr>
              <a:t>using Gibbs sampling for performing inference instead of the dynamic programming</a:t>
            </a:r>
            <a:endParaRPr/>
          </a:p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b="0" i="0" u="none" strike="noStrike" cap="none">
              <a:latin typeface="Calibri"/>
              <a:ea typeface="Calibri"/>
              <a:cs typeface="Calibri"/>
              <a:sym typeface="Calibri"/>
            </a:endParaRPr>
          </a:p>
          <a:p>
            <a:pPr marL="800100" marR="0" lvl="1" indent="-342900" algn="l" rtl="0"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en-US" sz="2000" b="0" i="0" u="none" strike="noStrike" cap="none">
                <a:latin typeface="Arial"/>
                <a:ea typeface="Arial"/>
                <a:cs typeface="Arial"/>
                <a:sym typeface="Arial"/>
              </a:rPr>
              <a:t>Gibbs sampler produces explicit confidence intervals, thus giving bands of uncertainty in the layer boundary locations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34"/>
          <p:cNvSpPr txBox="1">
            <a:spLocks noGrp="1"/>
          </p:cNvSpPr>
          <p:nvPr>
            <p:ph type="title"/>
          </p:nvPr>
        </p:nvSpPr>
        <p:spPr>
          <a:xfrm>
            <a:off x="762951" y="1069340"/>
            <a:ext cx="8532497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b="1" i="0" u="none" strike="noStrike" cap="none">
                <a:solidFill>
                  <a:srgbClr val="7D110C"/>
                </a:solidFill>
                <a:latin typeface="Arial"/>
                <a:ea typeface="Arial"/>
                <a:cs typeface="Arial"/>
                <a:sym typeface="Arial"/>
              </a:rPr>
              <a:t>The Model</a:t>
            </a:r>
            <a:endParaRPr/>
          </a:p>
        </p:txBody>
      </p:sp>
      <p:sp>
        <p:nvSpPr>
          <p:cNvPr id="302" name="Google Shape;302;p34"/>
          <p:cNvSpPr txBox="1">
            <a:spLocks noGrp="1"/>
          </p:cNvSpPr>
          <p:nvPr>
            <p:ph type="body" idx="1"/>
          </p:nvPr>
        </p:nvSpPr>
        <p:spPr>
          <a:xfrm>
            <a:off x="304798" y="1828800"/>
            <a:ext cx="9753602" cy="3222625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l="-2062" t="-3401" r="-311"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i="0" u="none" strike="noStrike" cap="none"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  <p:sp>
        <p:nvSpPr>
          <p:cNvPr id="303" name="Google Shape;303;p34"/>
          <p:cNvSpPr txBox="1"/>
          <p:nvPr/>
        </p:nvSpPr>
        <p:spPr>
          <a:xfrm>
            <a:off x="1483041" y="6019800"/>
            <a:ext cx="7092315" cy="4298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Goal: Find a labeling for entire image</a:t>
            </a:r>
            <a:r>
              <a:rPr lang="en-US" sz="24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, 𝐿 = (𝐿</a:t>
            </a:r>
            <a:r>
              <a:rPr lang="en-US" sz="2625" baseline="-250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1</a:t>
            </a:r>
            <a:r>
              <a:rPr lang="en-US" sz="24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, … ,  𝐿</a:t>
            </a:r>
            <a:r>
              <a:rPr lang="en-US" sz="2625" baseline="-250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𝑘</a:t>
            </a:r>
            <a:r>
              <a:rPr lang="en-US" sz="24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)</a:t>
            </a:r>
            <a:endParaRPr sz="24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304" name="Google Shape;304;p34" descr="ice-mrf.pdf"/>
          <p:cNvPicPr preferRelativeResize="0"/>
          <p:nvPr/>
        </p:nvPicPr>
        <p:blipFill rotWithShape="1">
          <a:blip r:embed="rId4">
            <a:alphaModFix/>
          </a:blip>
          <a:srcRect t="390" b="389"/>
          <a:stretch/>
        </p:blipFill>
        <p:spPr>
          <a:xfrm>
            <a:off x="2590800" y="3276600"/>
            <a:ext cx="4514910" cy="24830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35"/>
          <p:cNvSpPr txBox="1">
            <a:spLocks noGrp="1"/>
          </p:cNvSpPr>
          <p:nvPr>
            <p:ph type="title"/>
          </p:nvPr>
        </p:nvSpPr>
        <p:spPr>
          <a:xfrm>
            <a:off x="762951" y="1069340"/>
            <a:ext cx="8532497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b="1" i="0" u="none" strike="noStrike" cap="none">
                <a:solidFill>
                  <a:srgbClr val="7D110C"/>
                </a:solidFill>
                <a:latin typeface="Arial"/>
                <a:ea typeface="Arial"/>
                <a:cs typeface="Arial"/>
                <a:sym typeface="Arial"/>
              </a:rPr>
              <a:t>Probabilistic Formula</a:t>
            </a:r>
            <a:endParaRPr/>
          </a:p>
        </p:txBody>
      </p:sp>
      <p:sp>
        <p:nvSpPr>
          <p:cNvPr id="311" name="Google Shape;311;p35"/>
          <p:cNvSpPr txBox="1">
            <a:spLocks noGrp="1"/>
          </p:cNvSpPr>
          <p:nvPr>
            <p:ph type="body" idx="1"/>
          </p:nvPr>
        </p:nvSpPr>
        <p:spPr>
          <a:xfrm>
            <a:off x="764540" y="2199640"/>
            <a:ext cx="9065260" cy="36933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problem of layer detection is posed as a probabilistic graphical model based on the following assumptions: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AutoNum type="arabicPeriod"/>
            </a:pP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Image characteristics determined by local layer boundaries </a:t>
            </a:r>
            <a:endParaRPr/>
          </a:p>
          <a:p>
            <a:pPr marL="457200" marR="0" lvl="0" indent="-279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AutoNum type="arabicPeriod"/>
            </a:pP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Variables in L exhibit a Markov property with respect to their local neighbors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9"/>
          <p:cNvSpPr txBox="1">
            <a:spLocks noGrp="1"/>
          </p:cNvSpPr>
          <p:nvPr>
            <p:ph type="title"/>
          </p:nvPr>
        </p:nvSpPr>
        <p:spPr>
          <a:xfrm>
            <a:off x="762951" y="1069340"/>
            <a:ext cx="8532497" cy="10090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33675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b="1" i="0" u="none" strike="noStrike" cap="none">
                <a:solidFill>
                  <a:srgbClr val="7D110C"/>
                </a:solidFill>
                <a:latin typeface="Arial"/>
                <a:ea typeface="Arial"/>
                <a:cs typeface="Arial"/>
                <a:sym typeface="Arial"/>
              </a:rPr>
              <a:t>Introduction</a:t>
            </a:r>
            <a:endParaRPr/>
          </a:p>
        </p:txBody>
      </p:sp>
      <p:sp>
        <p:nvSpPr>
          <p:cNvPr id="80" name="Google Shape;80;p9"/>
          <p:cNvSpPr txBox="1"/>
          <p:nvPr/>
        </p:nvSpPr>
        <p:spPr>
          <a:xfrm>
            <a:off x="457200" y="2078354"/>
            <a:ext cx="9371331" cy="35573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556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Problem</a:t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55600" marR="0" lvl="0" indent="-342900" algn="l" rtl="0">
              <a:lnSpc>
                <a:spcPct val="100000"/>
              </a:lnSpc>
              <a:spcBef>
                <a:spcPts val="74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Understanding Layers in the radar images:</a:t>
            </a:r>
            <a:endParaRPr/>
          </a:p>
          <a:p>
            <a:pPr marL="883285" marR="0" lvl="0" indent="-342900" algn="l" rtl="0">
              <a:lnSpc>
                <a:spcPct val="100000"/>
              </a:lnSpc>
              <a:spcBef>
                <a:spcPts val="84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ice thickness and accumulation rate maps</a:t>
            </a:r>
            <a:endParaRPr/>
          </a:p>
          <a:p>
            <a:pPr marL="812800" marR="302895" lvl="0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help studies relating to the ice sheets, their volume, and how they  contribute to climate change</a:t>
            </a:r>
            <a:endParaRPr/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699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Need for an automated approach (to include the detection of a varying number of layers)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36"/>
          <p:cNvSpPr txBox="1">
            <a:spLocks noGrp="1"/>
          </p:cNvSpPr>
          <p:nvPr>
            <p:ph type="title"/>
          </p:nvPr>
        </p:nvSpPr>
        <p:spPr>
          <a:xfrm>
            <a:off x="762951" y="1069340"/>
            <a:ext cx="8532497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b="1" i="0" u="none" strike="noStrike" cap="none">
                <a:solidFill>
                  <a:srgbClr val="7D110C"/>
                </a:solidFill>
                <a:latin typeface="Arial"/>
                <a:ea typeface="Arial"/>
                <a:cs typeface="Arial"/>
                <a:sym typeface="Arial"/>
              </a:rPr>
              <a:t>Probabilistic Formulation</a:t>
            </a:r>
            <a:endParaRPr/>
          </a:p>
        </p:txBody>
      </p:sp>
      <p:sp>
        <p:nvSpPr>
          <p:cNvPr id="318" name="Google Shape;318;p36"/>
          <p:cNvSpPr txBox="1">
            <a:spLocks noGrp="1"/>
          </p:cNvSpPr>
          <p:nvPr>
            <p:ph type="body" idx="1"/>
          </p:nvPr>
        </p:nvSpPr>
        <p:spPr>
          <a:xfrm>
            <a:off x="291861" y="1842819"/>
            <a:ext cx="9474676" cy="861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problem of layer detection is posed as a probabilistic graphical model based on the following assumptions:</a:t>
            </a:r>
            <a:endParaRPr/>
          </a:p>
        </p:txBody>
      </p:sp>
      <p:sp>
        <p:nvSpPr>
          <p:cNvPr id="319" name="Google Shape;319;p36"/>
          <p:cNvSpPr/>
          <p:nvPr/>
        </p:nvSpPr>
        <p:spPr>
          <a:xfrm>
            <a:off x="1066800" y="3657600"/>
            <a:ext cx="6933248" cy="584775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t="-24999" b="-21873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sp>
        <p:nvSpPr>
          <p:cNvPr id="320" name="Google Shape;320;p36"/>
          <p:cNvSpPr txBox="1"/>
          <p:nvPr/>
        </p:nvSpPr>
        <p:spPr>
          <a:xfrm>
            <a:off x="3581400" y="4953000"/>
            <a:ext cx="3008630" cy="833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2700" marR="508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Likelihood term </a:t>
            </a: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models how  well labeling agrees with  image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1" name="Google Shape;321;p36"/>
          <p:cNvSpPr txBox="1"/>
          <p:nvPr/>
        </p:nvSpPr>
        <p:spPr>
          <a:xfrm>
            <a:off x="6722364" y="4543552"/>
            <a:ext cx="2496820" cy="1108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2700" marR="5080" lvl="0" indent="825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Prior term </a:t>
            </a: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models how  well labeling agrees with  typical ice layer  properties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2" name="Google Shape;322;p36"/>
          <p:cNvSpPr/>
          <p:nvPr/>
        </p:nvSpPr>
        <p:spPr>
          <a:xfrm>
            <a:off x="5317109" y="4119626"/>
            <a:ext cx="629412" cy="885443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3" name="Google Shape;323;p36"/>
          <p:cNvSpPr/>
          <p:nvPr/>
        </p:nvSpPr>
        <p:spPr>
          <a:xfrm>
            <a:off x="6812153" y="4034282"/>
            <a:ext cx="841248" cy="559307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37"/>
          <p:cNvSpPr txBox="1">
            <a:spLocks noGrp="1"/>
          </p:cNvSpPr>
          <p:nvPr>
            <p:ph type="title"/>
          </p:nvPr>
        </p:nvSpPr>
        <p:spPr>
          <a:xfrm>
            <a:off x="762951" y="1069340"/>
            <a:ext cx="8532497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b="1" i="0" u="none" strike="noStrike" cap="none">
                <a:solidFill>
                  <a:srgbClr val="7D110C"/>
                </a:solidFill>
                <a:latin typeface="Arial"/>
                <a:ea typeface="Arial"/>
                <a:cs typeface="Arial"/>
                <a:sym typeface="Arial"/>
              </a:rPr>
              <a:t>Probabilistic Formulation</a:t>
            </a:r>
            <a:endParaRPr/>
          </a:p>
        </p:txBody>
      </p:sp>
      <p:sp>
        <p:nvSpPr>
          <p:cNvPr id="330" name="Google Shape;330;p37"/>
          <p:cNvSpPr txBox="1">
            <a:spLocks noGrp="1"/>
          </p:cNvSpPr>
          <p:nvPr>
            <p:ph type="body" idx="1"/>
          </p:nvPr>
        </p:nvSpPr>
        <p:spPr>
          <a:xfrm>
            <a:off x="764540" y="2199640"/>
            <a:ext cx="9065260" cy="4965718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l="-2351" t="-2210" r="-2620"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i="0" u="none" strike="noStrike" cap="none"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38"/>
          <p:cNvSpPr txBox="1">
            <a:spLocks noGrp="1"/>
          </p:cNvSpPr>
          <p:nvPr>
            <p:ph type="title"/>
          </p:nvPr>
        </p:nvSpPr>
        <p:spPr>
          <a:xfrm>
            <a:off x="762951" y="1069340"/>
            <a:ext cx="8532497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b="1" i="0" u="none" strike="noStrike" cap="none">
                <a:solidFill>
                  <a:srgbClr val="7D110C"/>
                </a:solidFill>
                <a:latin typeface="Arial"/>
                <a:ea typeface="Arial"/>
                <a:cs typeface="Arial"/>
                <a:sym typeface="Arial"/>
              </a:rPr>
              <a:t>Probabilistic Formulation</a:t>
            </a:r>
            <a:endParaRPr/>
          </a:p>
        </p:txBody>
      </p:sp>
      <p:sp>
        <p:nvSpPr>
          <p:cNvPr id="337" name="Google Shape;337;p38"/>
          <p:cNvSpPr txBox="1">
            <a:spLocks noGrp="1"/>
          </p:cNvSpPr>
          <p:nvPr>
            <p:ph type="body" idx="1"/>
          </p:nvPr>
        </p:nvSpPr>
        <p:spPr>
          <a:xfrm>
            <a:off x="764540" y="2199640"/>
            <a:ext cx="9143682" cy="5270161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l="-2331" t="-2082" r="-1799"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i="0" u="none" strike="noStrike" cap="none"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  <p:sp>
        <p:nvSpPr>
          <p:cNvPr id="338" name="Google Shape;338;p38"/>
          <p:cNvSpPr/>
          <p:nvPr/>
        </p:nvSpPr>
        <p:spPr>
          <a:xfrm>
            <a:off x="7158228" y="5087111"/>
            <a:ext cx="856487" cy="928116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9" name="Google Shape;339;p38"/>
          <p:cNvSpPr txBox="1"/>
          <p:nvPr/>
        </p:nvSpPr>
        <p:spPr>
          <a:xfrm>
            <a:off x="973327" y="5882030"/>
            <a:ext cx="4817873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2065" marR="5080" lvl="0" indent="63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Zero-mean Gaussian penalizes  discontinuities in layer boundaries across  columns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0" name="Google Shape;340;p38"/>
          <p:cNvSpPr txBox="1"/>
          <p:nvPr/>
        </p:nvSpPr>
        <p:spPr>
          <a:xfrm>
            <a:off x="6097103" y="6023792"/>
            <a:ext cx="4345622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Repulsive term prevents boundary crossing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1" name="Google Shape;341;p38"/>
          <p:cNvSpPr/>
          <p:nvPr/>
        </p:nvSpPr>
        <p:spPr>
          <a:xfrm>
            <a:off x="4149852" y="5087111"/>
            <a:ext cx="1178052" cy="778763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39"/>
          <p:cNvSpPr txBox="1">
            <a:spLocks noGrp="1"/>
          </p:cNvSpPr>
          <p:nvPr>
            <p:ph type="title"/>
          </p:nvPr>
        </p:nvSpPr>
        <p:spPr>
          <a:xfrm>
            <a:off x="762951" y="1069340"/>
            <a:ext cx="8532497" cy="10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b="1" i="0" u="none" strike="noStrike" cap="none">
                <a:solidFill>
                  <a:srgbClr val="7D110C"/>
                </a:solidFill>
                <a:latin typeface="Arial"/>
                <a:ea typeface="Arial"/>
                <a:cs typeface="Arial"/>
                <a:sym typeface="Arial"/>
              </a:rPr>
              <a:t>Introduction to Markov Chain Markov Random Fields (MCMC)</a:t>
            </a:r>
            <a:endParaRPr/>
          </a:p>
        </p:txBody>
      </p:sp>
      <p:sp>
        <p:nvSpPr>
          <p:cNvPr id="347" name="Google Shape;347;p39"/>
          <p:cNvSpPr txBox="1">
            <a:spLocks noGrp="1"/>
          </p:cNvSpPr>
          <p:nvPr>
            <p:ph type="body" idx="1"/>
          </p:nvPr>
        </p:nvSpPr>
        <p:spPr>
          <a:xfrm>
            <a:off x="762951" y="2624316"/>
            <a:ext cx="7899400" cy="29546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Markov Chain Monte Carlo</a:t>
            </a:r>
            <a:endParaRPr/>
          </a:p>
          <a:p>
            <a:pPr marL="914400" marR="0" lvl="1" indent="-457200" algn="l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sz="2400" b="0" i="0" u="none" strike="noStrike" cap="none">
                <a:latin typeface="Arial"/>
                <a:ea typeface="Arial"/>
                <a:cs typeface="Arial"/>
                <a:sym typeface="Arial"/>
              </a:rPr>
              <a:t>characterizes a distribution without knowing all the distribution’s mathematical properties</a:t>
            </a:r>
            <a:endParaRPr/>
          </a:p>
          <a:p>
            <a:pPr marL="1828800" marR="0" lvl="3" indent="-457200" algn="l" rtl="0"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en-US" sz="2000" b="0" i="0" u="none" strike="noStrike" cap="none">
                <a:latin typeface="Arial"/>
                <a:ea typeface="Arial"/>
                <a:cs typeface="Arial"/>
                <a:sym typeface="Arial"/>
              </a:rPr>
              <a:t>Solution: Estimates properties of distribution by examining random samples from it</a:t>
            </a:r>
            <a:endParaRPr/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Techniques:</a:t>
            </a:r>
            <a:endParaRPr/>
          </a:p>
          <a:p>
            <a:pPr marL="914400" marR="0" lvl="1" indent="-457200" algn="l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sz="2400" b="0" i="0" u="none" strike="noStrike" cap="none">
                <a:latin typeface="Arial"/>
                <a:ea typeface="Arial"/>
                <a:cs typeface="Arial"/>
                <a:sym typeface="Arial"/>
              </a:rPr>
              <a:t>Metropolis Hastings	</a:t>
            </a:r>
            <a:endParaRPr/>
          </a:p>
          <a:p>
            <a:pPr marL="914400" marR="0" lvl="1" indent="-457200" algn="l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sz="2400" b="0" i="0" u="none" strike="noStrike" cap="none">
                <a:latin typeface="Arial"/>
                <a:ea typeface="Arial"/>
                <a:cs typeface="Arial"/>
                <a:sym typeface="Arial"/>
              </a:rPr>
              <a:t>Gibbs Sampling</a:t>
            </a: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40"/>
          <p:cNvSpPr txBox="1">
            <a:spLocks noGrp="1"/>
          </p:cNvSpPr>
          <p:nvPr>
            <p:ph type="title"/>
          </p:nvPr>
        </p:nvSpPr>
        <p:spPr>
          <a:xfrm>
            <a:off x="762951" y="1069340"/>
            <a:ext cx="8532497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b="1" i="0" u="none" strike="noStrike" cap="none">
                <a:solidFill>
                  <a:srgbClr val="7D110C"/>
                </a:solidFill>
                <a:latin typeface="Arial"/>
                <a:ea typeface="Arial"/>
                <a:cs typeface="Arial"/>
                <a:sym typeface="Arial"/>
              </a:rPr>
              <a:t>Statistical Inference</a:t>
            </a:r>
            <a:endParaRPr/>
          </a:p>
        </p:txBody>
      </p:sp>
      <p:sp>
        <p:nvSpPr>
          <p:cNvPr id="354" name="Google Shape;354;p40"/>
          <p:cNvSpPr txBox="1">
            <a:spLocks noGrp="1"/>
          </p:cNvSpPr>
          <p:nvPr>
            <p:ph type="body" idx="1"/>
          </p:nvPr>
        </p:nvSpPr>
        <p:spPr>
          <a:xfrm>
            <a:off x="266699" y="1828800"/>
            <a:ext cx="9525000" cy="4984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55600" marR="39370" lvl="0" indent="-342900" algn="l" rtl="0">
              <a:lnSpc>
                <a:spcPct val="1008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Finding </a:t>
            </a:r>
            <a:r>
              <a:rPr lang="en-US" sz="28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L, </a:t>
            </a:r>
            <a:r>
              <a:rPr lang="en-US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which maximizes P</a:t>
            </a:r>
            <a:r>
              <a:rPr lang="en-US" sz="28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(L | I) </a:t>
            </a:r>
            <a:r>
              <a:rPr lang="en-US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involves inference on  a Markov Random Field</a:t>
            </a:r>
            <a:endParaRPr sz="2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812800" marR="0" lvl="1" indent="-342900" algn="l" rtl="0">
              <a:lnSpc>
                <a:spcPct val="100000"/>
              </a:lnSpc>
              <a:spcBef>
                <a:spcPts val="484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sz="2400" b="0" i="0" u="none" strike="noStrike" cap="none">
                <a:latin typeface="Arial"/>
                <a:ea typeface="Arial"/>
                <a:cs typeface="Arial"/>
                <a:sym typeface="Arial"/>
              </a:rPr>
              <a:t>estimate full joint distribution using Gibbs sampling</a:t>
            </a:r>
            <a:endParaRPr/>
          </a:p>
          <a:p>
            <a: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Arial"/>
              <a:buNone/>
            </a:pPr>
            <a:endParaRPr sz="2200" b="0" i="0" u="none" strike="noStrike" cap="none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55600" marR="0" lvl="0" indent="-3429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Gibbs Sampling (MCMC)</a:t>
            </a:r>
            <a:endParaRPr/>
          </a:p>
          <a:p>
            <a:pPr marL="812800" marR="260984" lvl="1" indent="-342900" algn="l" rtl="0">
              <a:lnSpc>
                <a:spcPct val="100000"/>
              </a:lnSpc>
              <a:spcBef>
                <a:spcPts val="484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sz="2400" b="0" i="0" u="none" strike="noStrike" cap="none">
                <a:latin typeface="Arial"/>
                <a:ea typeface="Arial"/>
                <a:cs typeface="Arial"/>
                <a:sym typeface="Arial"/>
              </a:rPr>
              <a:t>approximates the joint distribution by iteratively sampling from  the conditional distribution</a:t>
            </a:r>
            <a:endParaRPr/>
          </a:p>
          <a:p>
            <a:pPr marL="355600" marR="5080" lvl="0" indent="-342900" algn="l" rtl="0"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Layer location determined by the mean of posterior  samples, which approximates the expectation of the joint  distribution</a:t>
            </a:r>
            <a:endParaRPr sz="2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41"/>
          <p:cNvSpPr txBox="1">
            <a:spLocks noGrp="1"/>
          </p:cNvSpPr>
          <p:nvPr>
            <p:ph type="title"/>
          </p:nvPr>
        </p:nvSpPr>
        <p:spPr>
          <a:xfrm>
            <a:off x="762951" y="1069340"/>
            <a:ext cx="8532497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b="1" i="0" u="none" strike="noStrike" cap="none">
                <a:solidFill>
                  <a:srgbClr val="7D110C"/>
                </a:solidFill>
                <a:latin typeface="Arial"/>
                <a:ea typeface="Arial"/>
                <a:cs typeface="Arial"/>
                <a:sym typeface="Arial"/>
              </a:rPr>
              <a:t>Confidence Intervals</a:t>
            </a:r>
            <a:endParaRPr/>
          </a:p>
        </p:txBody>
      </p:sp>
      <p:sp>
        <p:nvSpPr>
          <p:cNvPr id="361" name="Google Shape;361;p41"/>
          <p:cNvSpPr txBox="1">
            <a:spLocks noGrp="1"/>
          </p:cNvSpPr>
          <p:nvPr>
            <p:ph type="body" idx="1"/>
          </p:nvPr>
        </p:nvSpPr>
        <p:spPr>
          <a:xfrm>
            <a:off x="764540" y="2199640"/>
            <a:ext cx="9141460" cy="3927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Confidence intervals provide quality control for label accuracy in distinguishing between bedrock and surface boundaries  </a:t>
            </a:r>
            <a:endParaRPr/>
          </a:p>
          <a:p>
            <a:pPr marL="342900" marR="0" lvl="0" indent="-1905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/>
          </a:p>
          <a:p>
            <a:pPr marL="342900" marR="0" lvl="0" indent="-3429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latin typeface="Arial"/>
                <a:ea typeface="Arial"/>
                <a:cs typeface="Arial"/>
                <a:sym typeface="Arial"/>
              </a:rPr>
              <a:t>94.7% of surface boundaries and 78.1% of bedrock boundaries are within confidence intervals</a:t>
            </a:r>
            <a:endParaRPr sz="280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42"/>
          <p:cNvSpPr txBox="1">
            <a:spLocks noGrp="1"/>
          </p:cNvSpPr>
          <p:nvPr>
            <p:ph type="title"/>
          </p:nvPr>
        </p:nvSpPr>
        <p:spPr>
          <a:xfrm>
            <a:off x="762951" y="1069340"/>
            <a:ext cx="8532497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b="1" i="0" u="none" strike="noStrike" cap="none">
                <a:solidFill>
                  <a:srgbClr val="7D110C"/>
                </a:solidFill>
                <a:latin typeface="Arial"/>
                <a:ea typeface="Arial"/>
                <a:cs typeface="Arial"/>
                <a:sym typeface="Arial"/>
              </a:rPr>
              <a:t>Gibbs Sampling</a:t>
            </a:r>
            <a:endParaRPr/>
          </a:p>
        </p:txBody>
      </p:sp>
      <p:pic>
        <p:nvPicPr>
          <p:cNvPr id="368" name="Google Shape;368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62200" y="1752600"/>
            <a:ext cx="6019800" cy="46820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43"/>
          <p:cNvSpPr txBox="1">
            <a:spLocks noGrp="1"/>
          </p:cNvSpPr>
          <p:nvPr>
            <p:ph type="title"/>
          </p:nvPr>
        </p:nvSpPr>
        <p:spPr>
          <a:xfrm>
            <a:off x="762951" y="1069340"/>
            <a:ext cx="8532497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b="1" i="0" u="none" strike="noStrike" cap="none">
                <a:solidFill>
                  <a:srgbClr val="7D110C"/>
                </a:solidFill>
                <a:latin typeface="Arial"/>
                <a:ea typeface="Arial"/>
                <a:cs typeface="Arial"/>
                <a:sym typeface="Arial"/>
              </a:rPr>
              <a:t>Results</a:t>
            </a:r>
            <a:endParaRPr/>
          </a:p>
        </p:txBody>
      </p:sp>
      <p:sp>
        <p:nvSpPr>
          <p:cNvPr id="374" name="Google Shape;374;p43"/>
          <p:cNvSpPr txBox="1">
            <a:spLocks noGrp="1"/>
          </p:cNvSpPr>
          <p:nvPr>
            <p:ph type="body" idx="1"/>
          </p:nvPr>
        </p:nvSpPr>
        <p:spPr>
          <a:xfrm>
            <a:off x="152400" y="1828800"/>
            <a:ext cx="9525000" cy="4611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99085" marR="18415" lvl="0" indent="-286385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Dataset contained 826 images acquired from an airborne  multichannel coherent radar depth sounder</a:t>
            </a:r>
            <a:endParaRPr/>
          </a:p>
          <a:p>
            <a:pPr marL="299085" marR="18415" lvl="0" indent="-156209" algn="just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2050"/>
              <a:buFont typeface="Arial"/>
              <a:buNone/>
            </a:pPr>
            <a:endParaRPr sz="205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2700" marR="18415" lvl="0" indent="0" algn="just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endParaRPr sz="205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99085" marR="0" lvl="0" indent="-286385" algn="l" rtl="0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Labeled images (ground-truth) are often noisy</a:t>
            </a:r>
            <a:endParaRPr sz="2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8128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sz="2400" b="0" i="0" u="none" strike="noStrike" cap="none">
                <a:latin typeface="Arial"/>
                <a:ea typeface="Arial"/>
                <a:cs typeface="Arial"/>
                <a:sym typeface="Arial"/>
              </a:rPr>
              <a:t>automatically removed images with either incomplete or partially</a:t>
            </a:r>
            <a:endParaRPr/>
          </a:p>
          <a:p>
            <a:pPr marL="8128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defined layers, leaving 560 images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45"/>
              </a:spcBef>
              <a:spcAft>
                <a:spcPts val="0"/>
              </a:spcAft>
              <a:buNone/>
            </a:pPr>
            <a:endParaRPr sz="205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45"/>
              </a:spcBef>
              <a:spcAft>
                <a:spcPts val="0"/>
              </a:spcAft>
              <a:buNone/>
            </a:pPr>
            <a:endParaRPr sz="205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99085" marR="2349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44"/>
          <p:cNvSpPr txBox="1">
            <a:spLocks noGrp="1"/>
          </p:cNvSpPr>
          <p:nvPr>
            <p:ph type="title"/>
          </p:nvPr>
        </p:nvSpPr>
        <p:spPr>
          <a:xfrm>
            <a:off x="762951" y="1069340"/>
            <a:ext cx="8532497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b="1" i="0" u="none" strike="noStrike" cap="none">
                <a:solidFill>
                  <a:srgbClr val="7D110C"/>
                </a:solidFill>
                <a:latin typeface="Arial"/>
                <a:ea typeface="Arial"/>
                <a:cs typeface="Arial"/>
                <a:sym typeface="Arial"/>
              </a:rPr>
              <a:t>Quantitative Results</a:t>
            </a:r>
            <a:endParaRPr/>
          </a:p>
        </p:txBody>
      </p:sp>
      <p:graphicFrame>
        <p:nvGraphicFramePr>
          <p:cNvPr id="381" name="Google Shape;381;p44"/>
          <p:cNvGraphicFramePr/>
          <p:nvPr/>
        </p:nvGraphicFramePr>
        <p:xfrm>
          <a:off x="222135" y="1974850"/>
          <a:ext cx="8686125" cy="1679575"/>
        </p:xfrm>
        <a:graphic>
          <a:graphicData uri="http://schemas.openxmlformats.org/drawingml/2006/table">
            <a:tbl>
              <a:tblPr firstRow="1" bandRow="1">
                <a:noFill/>
                <a:tableStyleId>{7F4EAC84-236A-4BD0-8B8B-AE14534C31E3}</a:tableStyleId>
              </a:tblPr>
              <a:tblGrid>
                <a:gridCol w="17373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373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373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373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367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marL="1270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Approach</a:t>
                      </a:r>
                      <a:endParaRPr sz="1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4000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gridSpan="2">
                  <a:txBody>
                    <a:bodyPr/>
                    <a:lstStyle/>
                    <a:p>
                      <a:pPr marL="1270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Mean Error</a:t>
                      </a:r>
                      <a:endParaRPr sz="1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1778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Surface	Bedrock</a:t>
                      </a:r>
                      <a:endParaRPr sz="1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4000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168910" marR="149860" lvl="0" indent="54673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Median Mean Error  Surface	Bedrock</a:t>
                      </a:r>
                      <a:endParaRPr sz="1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4000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8025">
                <a:tc>
                  <a:txBody>
                    <a:bodyPr/>
                    <a:lstStyle/>
                    <a:p>
                      <a:pPr marL="1651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Crandall et. al</a:t>
                      </a:r>
                      <a:endParaRPr/>
                    </a:p>
                  </a:txBody>
                  <a:tcPr marL="0" marR="0" marT="4000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270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22.3</a:t>
                      </a:r>
                      <a:endParaRPr sz="1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4000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3334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43.1</a:t>
                      </a:r>
                      <a:endParaRPr sz="1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4000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397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10.6</a:t>
                      </a:r>
                      <a:endParaRPr sz="1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4000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651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14.4</a:t>
                      </a:r>
                      <a:endParaRPr sz="1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4000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50">
                <a:tc>
                  <a:txBody>
                    <a:bodyPr/>
                    <a:lstStyle/>
                    <a:p>
                      <a:pPr marL="13334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Our</a:t>
                      </a:r>
                      <a:endParaRPr/>
                    </a:p>
                  </a:txBody>
                  <a:tcPr marL="0" marR="0" marT="4065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4604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9.3</a:t>
                      </a:r>
                      <a:endParaRPr sz="1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4065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3334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37.4</a:t>
                      </a:r>
                      <a:endParaRPr sz="1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4065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5875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5.9</a:t>
                      </a:r>
                      <a:endParaRPr sz="1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4065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524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9.1</a:t>
                      </a:r>
                      <a:endParaRPr sz="1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4065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82" name="Google Shape;382;p44"/>
          <p:cNvSpPr txBox="1"/>
          <p:nvPr/>
        </p:nvSpPr>
        <p:spPr>
          <a:xfrm>
            <a:off x="305815" y="3828033"/>
            <a:ext cx="8382000" cy="851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775" rIns="0" bIns="0" anchor="t" anchorCtr="0">
            <a:noAutofit/>
          </a:bodyPr>
          <a:lstStyle/>
          <a:p>
            <a:pPr marL="12700" marR="5080" lvl="0" indent="0" algn="just" rtl="0">
              <a:lnSpc>
                <a:spcPct val="1006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Error measured in terms of absolute column-wise difference compared to ground-truth,  summarized with average mean deviation and median mean deviation across  echograms, in pixels.</a:t>
            </a:r>
            <a:endParaRPr sz="18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45"/>
          <p:cNvSpPr txBox="1">
            <a:spLocks noGrp="1"/>
          </p:cNvSpPr>
          <p:nvPr>
            <p:ph type="title"/>
          </p:nvPr>
        </p:nvSpPr>
        <p:spPr>
          <a:xfrm>
            <a:off x="662354" y="969757"/>
            <a:ext cx="8532497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b="1" i="0" u="none" strike="noStrike" cap="none">
                <a:solidFill>
                  <a:srgbClr val="7D110C"/>
                </a:solidFill>
                <a:latin typeface="Arial"/>
                <a:ea typeface="Arial"/>
                <a:cs typeface="Arial"/>
                <a:sym typeface="Arial"/>
              </a:rPr>
              <a:t>Surface and Bedrock </a:t>
            </a:r>
            <a:endParaRPr/>
          </a:p>
        </p:txBody>
      </p:sp>
      <p:sp>
        <p:nvSpPr>
          <p:cNvPr id="388" name="Google Shape;388;p45"/>
          <p:cNvSpPr txBox="1"/>
          <p:nvPr/>
        </p:nvSpPr>
        <p:spPr>
          <a:xfrm>
            <a:off x="228600" y="6019800"/>
            <a:ext cx="9829800" cy="487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2700" marR="5080" lvl="0" indent="0" algn="l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Lee, Mitchell, Crandall, and Fox “</a:t>
            </a:r>
            <a:r>
              <a:rPr lang="en-US" sz="1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Estimating Bedrock and Surface Boundaries with Confidence Intervals in Ice Sheet Radar Imagery using MCMC</a:t>
            </a: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”, International Conference on Image Processing (ICIP), 2014.</a:t>
            </a:r>
            <a:endParaRPr/>
          </a:p>
        </p:txBody>
      </p:sp>
      <p:sp>
        <p:nvSpPr>
          <p:cNvPr id="389" name="Google Shape;389;p45"/>
          <p:cNvSpPr/>
          <p:nvPr/>
        </p:nvSpPr>
        <p:spPr>
          <a:xfrm>
            <a:off x="685800" y="1871411"/>
            <a:ext cx="3950208" cy="1243584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0" name="Google Shape;390;p45"/>
          <p:cNvSpPr/>
          <p:nvPr/>
        </p:nvSpPr>
        <p:spPr>
          <a:xfrm>
            <a:off x="4750308" y="1881449"/>
            <a:ext cx="3950208" cy="1243584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1" name="Google Shape;391;p45"/>
          <p:cNvSpPr/>
          <p:nvPr/>
        </p:nvSpPr>
        <p:spPr>
          <a:xfrm>
            <a:off x="685800" y="3205925"/>
            <a:ext cx="3950208" cy="1243584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2" name="Google Shape;392;p45"/>
          <p:cNvSpPr/>
          <p:nvPr/>
        </p:nvSpPr>
        <p:spPr>
          <a:xfrm>
            <a:off x="4750308" y="3246593"/>
            <a:ext cx="3950208" cy="1243584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3" name="Google Shape;393;p45"/>
          <p:cNvSpPr/>
          <p:nvPr/>
        </p:nvSpPr>
        <p:spPr>
          <a:xfrm>
            <a:off x="662354" y="4581107"/>
            <a:ext cx="3950208" cy="1243584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4" name="Google Shape;394;p45"/>
          <p:cNvSpPr/>
          <p:nvPr/>
        </p:nvSpPr>
        <p:spPr>
          <a:xfrm>
            <a:off x="4750308" y="4581107"/>
            <a:ext cx="3950208" cy="1243584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5" name="Google Shape;395;p45"/>
          <p:cNvSpPr txBox="1"/>
          <p:nvPr/>
        </p:nvSpPr>
        <p:spPr>
          <a:xfrm>
            <a:off x="1702308" y="1598422"/>
            <a:ext cx="5334000" cy="243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Approach	Ground-Truth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0" descr="orion_fina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8600" y="36786"/>
            <a:ext cx="7543800" cy="6455639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0"/>
          <p:cNvSpPr txBox="1"/>
          <p:nvPr/>
        </p:nvSpPr>
        <p:spPr>
          <a:xfrm>
            <a:off x="5791200" y="152400"/>
            <a:ext cx="4391025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>
                <a:solidFill>
                  <a:srgbClr val="7D110C"/>
                </a:solidFill>
                <a:latin typeface="Arial"/>
                <a:ea typeface="Arial"/>
                <a:cs typeface="Arial"/>
                <a:sym typeface="Arial"/>
              </a:rPr>
              <a:t>Illustration of the airborne depth-sounding radar</a:t>
            </a:r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46"/>
          <p:cNvSpPr txBox="1">
            <a:spLocks noGrp="1"/>
          </p:cNvSpPr>
          <p:nvPr>
            <p:ph type="title"/>
          </p:nvPr>
        </p:nvSpPr>
        <p:spPr>
          <a:xfrm>
            <a:off x="384941" y="914400"/>
            <a:ext cx="8532497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b="1" i="0" u="none" strike="noStrike" cap="none">
                <a:solidFill>
                  <a:srgbClr val="7D110C"/>
                </a:solidFill>
                <a:latin typeface="Arial"/>
                <a:ea typeface="Arial"/>
                <a:cs typeface="Arial"/>
                <a:sym typeface="Arial"/>
              </a:rPr>
              <a:t>Conclusion</a:t>
            </a:r>
            <a:endParaRPr/>
          </a:p>
        </p:txBody>
      </p:sp>
      <p:sp>
        <p:nvSpPr>
          <p:cNvPr id="401" name="Google Shape;401;p46"/>
          <p:cNvSpPr txBox="1">
            <a:spLocks noGrp="1"/>
          </p:cNvSpPr>
          <p:nvPr>
            <p:ph type="body" idx="1"/>
          </p:nvPr>
        </p:nvSpPr>
        <p:spPr>
          <a:xfrm>
            <a:off x="419100" y="1717080"/>
            <a:ext cx="9220200" cy="5724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Improved Detection of Surface and Bedrock Layer Boundaries</a:t>
            </a:r>
            <a:endParaRPr/>
          </a:p>
          <a:p>
            <a:pPr marL="914400" marR="0" lvl="1" indent="-457200" algn="l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sz="2400" b="0" i="0" u="none" strike="noStrike" cap="none">
                <a:latin typeface="Arial"/>
                <a:ea typeface="Arial"/>
                <a:cs typeface="Arial"/>
                <a:sym typeface="Arial"/>
              </a:rPr>
              <a:t>Used MCMC to sample from the joint distribution over all possible layers</a:t>
            </a:r>
            <a:endParaRPr/>
          </a:p>
          <a:p>
            <a:pPr marL="914400" marR="0" lvl="1" indent="-457200" algn="l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sz="2400" b="0" i="0" u="none" strike="noStrike" cap="none">
                <a:latin typeface="Arial"/>
                <a:ea typeface="Arial"/>
                <a:cs typeface="Arial"/>
                <a:sym typeface="Arial"/>
              </a:rPr>
              <a:t>Reduced labeling error by 50% with respect to Crandall et al.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Estimated confidence intervals to improve climate models based upon a belief of correct layer boundary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Limitations: </a:t>
            </a:r>
            <a:endParaRPr/>
          </a:p>
          <a:p>
            <a:pPr marL="914400" marR="0" lvl="1" indent="-457200" algn="l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sz="2400" b="0" i="0" u="none" strike="noStrike" cap="none">
                <a:latin typeface="Arial"/>
                <a:ea typeface="Arial"/>
                <a:cs typeface="Arial"/>
                <a:sym typeface="Arial"/>
              </a:rPr>
              <a:t>Fixed K for specifying the number of layers (i.e K = 2) focused on ice thickness estimates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47"/>
          <p:cNvSpPr txBox="1">
            <a:spLocks noGrp="1"/>
          </p:cNvSpPr>
          <p:nvPr>
            <p:ph type="body" idx="1"/>
          </p:nvPr>
        </p:nvSpPr>
        <p:spPr>
          <a:xfrm>
            <a:off x="-304800" y="2286000"/>
            <a:ext cx="10287000" cy="49859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914400" marR="0" lvl="1" indent="-457200" algn="l" rtl="0">
              <a:spcBef>
                <a:spcPts val="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en-US" sz="2800" b="0" i="0" u="none" strike="noStrike" cap="none">
                <a:latin typeface="Arial"/>
                <a:ea typeface="Arial"/>
                <a:cs typeface="Arial"/>
                <a:sym typeface="Arial"/>
              </a:rPr>
              <a:t>Reversible Jumps Markov Chain Monte Carlo (RJMCMC) based Sampling procedure</a:t>
            </a:r>
            <a:endParaRPr/>
          </a:p>
          <a:p>
            <a:pPr marL="1257300" marR="0" lvl="2" indent="-342900" algn="l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sz="2400" b="0" i="0" u="none" strike="noStrike" cap="none">
                <a:latin typeface="Arial"/>
                <a:ea typeface="Arial"/>
                <a:cs typeface="Arial"/>
                <a:sym typeface="Arial"/>
              </a:rPr>
              <a:t>Extension of Metropolis Hastings, which explores configurations of different dimensionality, in this case, the number of layer boundaries</a:t>
            </a:r>
            <a:endParaRPr/>
          </a:p>
          <a:p>
            <a:pPr marL="1371600" marR="0" lvl="2" indent="-304800" algn="l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</a:pPr>
            <a:endParaRPr sz="2400" b="0" i="0" u="none" strike="noStrike" cap="none">
              <a:latin typeface="Arial"/>
              <a:ea typeface="Arial"/>
              <a:cs typeface="Arial"/>
              <a:sym typeface="Arial"/>
            </a:endParaRPr>
          </a:p>
          <a:p>
            <a:pPr marL="1371600" marR="0" lvl="2" indent="-457200" algn="l" rtl="0">
              <a:spcBef>
                <a:spcPts val="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en-US" sz="2800" b="0" i="0" u="none" strike="noStrike" cap="none">
                <a:latin typeface="Arial"/>
                <a:ea typeface="Arial"/>
                <a:cs typeface="Arial"/>
                <a:sym typeface="Arial"/>
              </a:rPr>
              <a:t>Informative, Data Driven Proposals </a:t>
            </a:r>
            <a:endParaRPr/>
          </a:p>
          <a:p>
            <a:pPr marL="1714500" marR="0" lvl="3" indent="-342900" algn="l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sz="2400" b="0" i="0" u="none" strike="noStrike" cap="none">
                <a:latin typeface="Arial"/>
                <a:ea typeface="Arial"/>
                <a:cs typeface="Arial"/>
                <a:sym typeface="Arial"/>
              </a:rPr>
              <a:t>	Birth and Death, Update</a:t>
            </a:r>
            <a:endParaRPr/>
          </a:p>
          <a:p>
            <a:pPr marL="1371600" marR="0" lvl="3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latin typeface="Arial"/>
                <a:ea typeface="Arial"/>
                <a:cs typeface="Arial"/>
                <a:sym typeface="Arial"/>
              </a:rPr>
              <a:t>		</a:t>
            </a:r>
            <a:endParaRPr/>
          </a:p>
          <a:p>
            <a:pPr marL="1828800" marR="0" lvl="3" indent="-457200" algn="l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sz="2400" b="0" i="0" u="none" strike="noStrike" cap="none">
                <a:latin typeface="Arial"/>
                <a:ea typeface="Arial"/>
                <a:cs typeface="Arial"/>
                <a:sym typeface="Arial"/>
              </a:rPr>
              <a:t>A Layer is proposed  by choosing a move from all candidates based on move probability distribution</a:t>
            </a:r>
            <a:endParaRPr/>
          </a:p>
          <a:p>
            <a:pPr marL="914400" marR="0" lvl="2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latin typeface="Arial"/>
              <a:ea typeface="Arial"/>
              <a:cs typeface="Arial"/>
              <a:sym typeface="Arial"/>
            </a:endParaRPr>
          </a:p>
          <a:p>
            <a:pPr marL="2171700" marR="0" lvl="4" indent="-190500" algn="l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</a:pPr>
            <a:endParaRPr sz="24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7" name="Google Shape;407;p47"/>
          <p:cNvSpPr txBox="1"/>
          <p:nvPr/>
        </p:nvSpPr>
        <p:spPr>
          <a:xfrm>
            <a:off x="228600" y="914400"/>
            <a:ext cx="10134600" cy="10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b="1" i="0">
                <a:solidFill>
                  <a:srgbClr val="7D110C"/>
                </a:solidFill>
                <a:latin typeface="Arial"/>
                <a:ea typeface="Arial"/>
                <a:cs typeface="Arial"/>
                <a:sym typeface="Arial"/>
              </a:rPr>
              <a:t>An Sampling-based Approach to the Automatic Analysis of Layers from Polar Radar Imagery</a:t>
            </a:r>
            <a:endParaRPr sz="3400" b="1" i="0">
              <a:solidFill>
                <a:srgbClr val="7D110C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48"/>
          <p:cNvSpPr txBox="1">
            <a:spLocks noGrp="1"/>
          </p:cNvSpPr>
          <p:nvPr>
            <p:ph type="title"/>
          </p:nvPr>
        </p:nvSpPr>
        <p:spPr>
          <a:xfrm>
            <a:off x="228600" y="914400"/>
            <a:ext cx="10134600" cy="10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b="1" i="0" u="none" strike="noStrike" cap="none">
                <a:solidFill>
                  <a:srgbClr val="7D110C"/>
                </a:solidFill>
                <a:latin typeface="Arial"/>
                <a:ea typeface="Arial"/>
                <a:cs typeface="Arial"/>
                <a:sym typeface="Arial"/>
              </a:rPr>
              <a:t>An Sampling-based Approach to the Automatic Analysis of Layers from Polar Radar Imagery</a:t>
            </a:r>
            <a:endParaRPr/>
          </a:p>
        </p:txBody>
      </p:sp>
      <p:sp>
        <p:nvSpPr>
          <p:cNvPr id="413" name="Google Shape;413;p48"/>
          <p:cNvSpPr txBox="1">
            <a:spLocks noGrp="1"/>
          </p:cNvSpPr>
          <p:nvPr>
            <p:ph type="body" idx="1"/>
          </p:nvPr>
        </p:nvSpPr>
        <p:spPr>
          <a:xfrm>
            <a:off x="146763" y="2209801"/>
            <a:ext cx="9536274" cy="54784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Reversible Jumps Markov Chain Monte Carlo (RJMCMC) based Sampling procedure</a:t>
            </a:r>
            <a:endParaRPr/>
          </a:p>
          <a:p>
            <a:pPr marL="914400" marR="0" lvl="1" indent="-304800" algn="l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</a:pPr>
            <a:endParaRPr sz="2400" b="0" i="0" u="none" strike="noStrike" cap="none">
              <a:latin typeface="Arial"/>
              <a:ea typeface="Arial"/>
              <a:cs typeface="Arial"/>
              <a:sym typeface="Arial"/>
            </a:endParaRPr>
          </a:p>
          <a:p>
            <a:pPr marL="914400" marR="0" lvl="1" indent="-457200" algn="l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sz="2400" b="0" i="0" u="none" strike="noStrike" cap="none">
                <a:latin typeface="Arial"/>
                <a:ea typeface="Arial"/>
                <a:cs typeface="Arial"/>
                <a:sym typeface="Arial"/>
              </a:rPr>
              <a:t>Birth</a:t>
            </a:r>
            <a:endParaRPr/>
          </a:p>
          <a:p>
            <a:pPr marL="914400" marR="0" lvl="2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latin typeface="Arial"/>
                <a:ea typeface="Arial"/>
                <a:cs typeface="Arial"/>
                <a:sym typeface="Arial"/>
              </a:rPr>
              <a:t>a layer is added to the configuration</a:t>
            </a:r>
            <a:endParaRPr/>
          </a:p>
          <a:p>
            <a:pPr marL="914400" marR="0" lvl="1" indent="-304800" algn="l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</a:pPr>
            <a:endParaRPr sz="2400" b="0" i="0" u="none" strike="noStrike" cap="none">
              <a:latin typeface="Arial"/>
              <a:ea typeface="Arial"/>
              <a:cs typeface="Arial"/>
              <a:sym typeface="Arial"/>
            </a:endParaRPr>
          </a:p>
          <a:p>
            <a:pPr marL="914400" marR="0" lvl="1" indent="-457200" algn="l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sz="2400" b="0" i="0" u="none" strike="noStrike" cap="none">
                <a:latin typeface="Arial"/>
                <a:ea typeface="Arial"/>
                <a:cs typeface="Arial"/>
                <a:sym typeface="Arial"/>
              </a:rPr>
              <a:t>Update</a:t>
            </a:r>
            <a:endParaRPr sz="1800" b="0" i="0" u="none" strike="noStrike" cap="none">
              <a:latin typeface="Arial"/>
              <a:ea typeface="Arial"/>
              <a:cs typeface="Arial"/>
              <a:sym typeface="Arial"/>
            </a:endParaRPr>
          </a:p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latin typeface="Arial"/>
                <a:ea typeface="Arial"/>
                <a:cs typeface="Arial"/>
                <a:sym typeface="Arial"/>
              </a:rPr>
              <a:t>	a layer is adjusted</a:t>
            </a:r>
            <a:endParaRPr/>
          </a:p>
          <a:p>
            <a:pPr marL="914400" marR="0" lvl="1" indent="-304800" algn="l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</a:pPr>
            <a:endParaRPr sz="2400" b="0" i="0" u="none" strike="noStrike" cap="none">
              <a:latin typeface="Arial"/>
              <a:ea typeface="Arial"/>
              <a:cs typeface="Arial"/>
              <a:sym typeface="Arial"/>
            </a:endParaRPr>
          </a:p>
          <a:p>
            <a:pPr marL="914400" marR="0" lvl="1" indent="-457200" algn="l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sz="2400" b="0" i="0" u="none" strike="noStrike" cap="none">
                <a:latin typeface="Arial"/>
                <a:ea typeface="Arial"/>
                <a:cs typeface="Arial"/>
                <a:sym typeface="Arial"/>
              </a:rPr>
              <a:t>Death</a:t>
            </a:r>
            <a:endParaRPr/>
          </a:p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latin typeface="Arial"/>
                <a:ea typeface="Arial"/>
                <a:cs typeface="Arial"/>
                <a:sym typeface="Arial"/>
              </a:rPr>
              <a:t>	</a:t>
            </a:r>
            <a:r>
              <a:rPr lang="en-US" sz="1800" b="0" i="0" u="none" strike="noStrike" cap="none">
                <a:latin typeface="Arial"/>
                <a:ea typeface="Arial"/>
                <a:cs typeface="Arial"/>
                <a:sym typeface="Arial"/>
              </a:rPr>
              <a:t>a layer is deleted from configuration</a:t>
            </a:r>
            <a:endParaRPr/>
          </a:p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latin typeface="Arial"/>
              <a:ea typeface="Arial"/>
              <a:cs typeface="Arial"/>
              <a:sym typeface="Arial"/>
            </a:endParaRPr>
          </a:p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latin typeface="Arial"/>
              <a:ea typeface="Arial"/>
              <a:cs typeface="Arial"/>
              <a:sym typeface="Arial"/>
            </a:endParaRPr>
          </a:p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latin typeface="Arial"/>
              <a:ea typeface="Arial"/>
              <a:cs typeface="Arial"/>
              <a:sym typeface="Arial"/>
            </a:endParaRPr>
          </a:p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8" name="Google Shape;418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0970" y="1435702"/>
            <a:ext cx="4317618" cy="1979822"/>
          </a:xfrm>
          <a:prstGeom prst="rect">
            <a:avLst/>
          </a:prstGeom>
          <a:noFill/>
          <a:ln>
            <a:noFill/>
          </a:ln>
        </p:spPr>
      </p:pic>
      <p:pic>
        <p:nvPicPr>
          <p:cNvPr id="419" name="Google Shape;419;p4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47290" y="1418827"/>
            <a:ext cx="4317617" cy="1979821"/>
          </a:xfrm>
          <a:prstGeom prst="rect">
            <a:avLst/>
          </a:prstGeom>
          <a:noFill/>
          <a:ln>
            <a:noFill/>
          </a:ln>
        </p:spPr>
      </p:pic>
      <p:pic>
        <p:nvPicPr>
          <p:cNvPr id="420" name="Google Shape;420;p4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870390" y="4038600"/>
            <a:ext cx="4317619" cy="1979822"/>
          </a:xfrm>
          <a:prstGeom prst="rect">
            <a:avLst/>
          </a:prstGeom>
          <a:noFill/>
          <a:ln>
            <a:noFill/>
          </a:ln>
        </p:spPr>
      </p:pic>
      <p:sp>
        <p:nvSpPr>
          <p:cNvPr id="421" name="Google Shape;421;p49"/>
          <p:cNvSpPr txBox="1"/>
          <p:nvPr/>
        </p:nvSpPr>
        <p:spPr>
          <a:xfrm>
            <a:off x="1121979" y="1026030"/>
            <a:ext cx="28956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Birth</a:t>
            </a:r>
            <a:endParaRPr/>
          </a:p>
        </p:txBody>
      </p:sp>
      <p:sp>
        <p:nvSpPr>
          <p:cNvPr id="422" name="Google Shape;422;p49"/>
          <p:cNvSpPr txBox="1"/>
          <p:nvPr/>
        </p:nvSpPr>
        <p:spPr>
          <a:xfrm>
            <a:off x="6161690" y="1066370"/>
            <a:ext cx="28956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Death</a:t>
            </a:r>
            <a:endParaRPr/>
          </a:p>
        </p:txBody>
      </p:sp>
      <p:sp>
        <p:nvSpPr>
          <p:cNvPr id="423" name="Google Shape;423;p49"/>
          <p:cNvSpPr txBox="1"/>
          <p:nvPr/>
        </p:nvSpPr>
        <p:spPr>
          <a:xfrm>
            <a:off x="3479990" y="3582135"/>
            <a:ext cx="28956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Update</a:t>
            </a:r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50"/>
          <p:cNvSpPr txBox="1">
            <a:spLocks noGrp="1"/>
          </p:cNvSpPr>
          <p:nvPr>
            <p:ph type="title"/>
          </p:nvPr>
        </p:nvSpPr>
        <p:spPr>
          <a:xfrm>
            <a:off x="762951" y="1069340"/>
            <a:ext cx="8532497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b="1" i="0" u="none" strike="noStrike" cap="none">
                <a:solidFill>
                  <a:srgbClr val="7D110C"/>
                </a:solidFill>
                <a:latin typeface="Arial"/>
                <a:ea typeface="Arial"/>
                <a:cs typeface="Arial"/>
                <a:sym typeface="Arial"/>
              </a:rPr>
              <a:t>Experimental Results</a:t>
            </a:r>
            <a:endParaRPr/>
          </a:p>
        </p:txBody>
      </p:sp>
      <p:sp>
        <p:nvSpPr>
          <p:cNvPr id="429" name="Google Shape;429;p50"/>
          <p:cNvSpPr txBox="1">
            <a:spLocks noGrp="1"/>
          </p:cNvSpPr>
          <p:nvPr>
            <p:ph type="body" idx="1"/>
          </p:nvPr>
        </p:nvSpPr>
        <p:spPr>
          <a:xfrm>
            <a:off x="764540" y="2199640"/>
            <a:ext cx="7899400" cy="37548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Comparison of over – and under – seeding initialization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RJMCMC sampler coupled with simulated annealing to ensure convergence</a:t>
            </a:r>
            <a:endParaRPr/>
          </a:p>
          <a:p>
            <a:pPr marL="914400" marR="0" lvl="1" indent="-457200" algn="l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sz="2400" b="0" i="0" u="none" strike="noStrike" cap="none">
                <a:latin typeface="Arial"/>
                <a:ea typeface="Arial"/>
                <a:cs typeface="Arial"/>
                <a:sym typeface="Arial"/>
              </a:rPr>
              <a:t>achieved from birth and death moves</a:t>
            </a:r>
            <a:endParaRPr/>
          </a:p>
          <a:p>
            <a:pPr marL="914400" marR="0" lvl="1" indent="-304800" algn="l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</a:pPr>
            <a:endParaRPr sz="2400" b="0" i="0" u="none" strike="noStrike" cap="none"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2014 Greenland Accumulation Radar Imagery and 2014 Antarctica Snow Radar Imagery</a:t>
            </a:r>
            <a:endParaRPr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4" name="Google Shape;434;p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914400"/>
            <a:ext cx="10058400" cy="5657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9" name="Google Shape;439;p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7043" y="1009650"/>
            <a:ext cx="4072694" cy="2724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p5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8663" y="1009650"/>
            <a:ext cx="4072694" cy="2724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Google Shape;441;p5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257043" y="3886200"/>
            <a:ext cx="4067932" cy="2683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442" name="Google Shape;442;p5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28663" y="3883059"/>
            <a:ext cx="4072694" cy="2686533"/>
          </a:xfrm>
          <a:prstGeom prst="rect">
            <a:avLst/>
          </a:prstGeom>
          <a:noFill/>
          <a:ln>
            <a:noFill/>
          </a:ln>
        </p:spPr>
      </p:pic>
      <p:sp>
        <p:nvSpPr>
          <p:cNvPr id="443" name="Google Shape;443;p52"/>
          <p:cNvSpPr txBox="1"/>
          <p:nvPr/>
        </p:nvSpPr>
        <p:spPr>
          <a:xfrm>
            <a:off x="728663" y="503218"/>
            <a:ext cx="376713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Original Echogram</a:t>
            </a:r>
            <a:endParaRPr/>
          </a:p>
        </p:txBody>
      </p:sp>
      <p:sp>
        <p:nvSpPr>
          <p:cNvPr id="444" name="Google Shape;444;p52"/>
          <p:cNvSpPr txBox="1"/>
          <p:nvPr/>
        </p:nvSpPr>
        <p:spPr>
          <a:xfrm>
            <a:off x="5557838" y="571768"/>
            <a:ext cx="376713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Layer Detected Echogram</a:t>
            </a:r>
            <a:endParaRPr/>
          </a:p>
        </p:txBody>
      </p:sp>
      <p:sp>
        <p:nvSpPr>
          <p:cNvPr id="445" name="Google Shape;445;p52"/>
          <p:cNvSpPr txBox="1"/>
          <p:nvPr/>
        </p:nvSpPr>
        <p:spPr>
          <a:xfrm>
            <a:off x="1943100" y="103108"/>
            <a:ext cx="6172200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Accumulation Radar Imagery</a:t>
            </a:r>
            <a:endParaRPr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53"/>
          <p:cNvSpPr txBox="1"/>
          <p:nvPr/>
        </p:nvSpPr>
        <p:spPr>
          <a:xfrm>
            <a:off x="114300" y="6019800"/>
            <a:ext cx="9829800" cy="487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2700" marR="5080" lvl="0" indent="0" algn="l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Mitchell, Lee, Crandall, and Fox “</a:t>
            </a:r>
            <a:r>
              <a:rPr lang="en-US" sz="1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 Sampling-based Approach to the Automatic Analysis of Layers from Polar Radar Imagery </a:t>
            </a: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”, 2018.</a:t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2" name="Google Shape;452;p5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30996" y="944514"/>
            <a:ext cx="4265404" cy="2423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53" name="Google Shape;453;p5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7200" y="959754"/>
            <a:ext cx="4238582" cy="2408286"/>
          </a:xfrm>
          <a:prstGeom prst="rect">
            <a:avLst/>
          </a:prstGeom>
          <a:noFill/>
          <a:ln>
            <a:noFill/>
          </a:ln>
        </p:spPr>
      </p:pic>
      <p:pic>
        <p:nvPicPr>
          <p:cNvPr id="454" name="Google Shape;454;p5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29200" y="3509487"/>
            <a:ext cx="4187774" cy="2368866"/>
          </a:xfrm>
          <a:prstGeom prst="rect">
            <a:avLst/>
          </a:prstGeom>
          <a:noFill/>
          <a:ln>
            <a:noFill/>
          </a:ln>
        </p:spPr>
      </p:pic>
      <p:pic>
        <p:nvPicPr>
          <p:cNvPr id="455" name="Google Shape;455;p5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57200" y="3509488"/>
            <a:ext cx="4208102" cy="2368866"/>
          </a:xfrm>
          <a:prstGeom prst="rect">
            <a:avLst/>
          </a:prstGeom>
          <a:noFill/>
          <a:ln>
            <a:noFill/>
          </a:ln>
        </p:spPr>
      </p:pic>
      <p:sp>
        <p:nvSpPr>
          <p:cNvPr id="456" name="Google Shape;456;p53"/>
          <p:cNvSpPr txBox="1"/>
          <p:nvPr/>
        </p:nvSpPr>
        <p:spPr>
          <a:xfrm>
            <a:off x="728663" y="503218"/>
            <a:ext cx="376713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Original Echogram</a:t>
            </a:r>
            <a:endParaRPr/>
          </a:p>
        </p:txBody>
      </p:sp>
      <p:sp>
        <p:nvSpPr>
          <p:cNvPr id="457" name="Google Shape;457;p53"/>
          <p:cNvSpPr txBox="1"/>
          <p:nvPr/>
        </p:nvSpPr>
        <p:spPr>
          <a:xfrm>
            <a:off x="1943100" y="103108"/>
            <a:ext cx="6172200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Snow Radar Imagery</a:t>
            </a:r>
            <a:endParaRPr/>
          </a:p>
        </p:txBody>
      </p:sp>
      <p:sp>
        <p:nvSpPr>
          <p:cNvPr id="458" name="Google Shape;458;p53"/>
          <p:cNvSpPr txBox="1"/>
          <p:nvPr/>
        </p:nvSpPr>
        <p:spPr>
          <a:xfrm>
            <a:off x="5557838" y="571768"/>
            <a:ext cx="376713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Layer Detected Echogram</a:t>
            </a:r>
            <a:endParaRPr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54"/>
          <p:cNvSpPr txBox="1">
            <a:spLocks noGrp="1"/>
          </p:cNvSpPr>
          <p:nvPr>
            <p:ph type="title"/>
          </p:nvPr>
        </p:nvSpPr>
        <p:spPr>
          <a:xfrm>
            <a:off x="762951" y="1069340"/>
            <a:ext cx="8532497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b="1" i="0" u="none" strike="noStrike" cap="none">
                <a:solidFill>
                  <a:srgbClr val="7D110C"/>
                </a:solidFill>
                <a:latin typeface="Arial"/>
                <a:ea typeface="Arial"/>
                <a:cs typeface="Arial"/>
                <a:sym typeface="Arial"/>
              </a:rPr>
              <a:t>Conclusion</a:t>
            </a:r>
            <a:endParaRPr/>
          </a:p>
        </p:txBody>
      </p:sp>
      <p:sp>
        <p:nvSpPr>
          <p:cNvPr id="464" name="Google Shape;464;p54"/>
          <p:cNvSpPr txBox="1">
            <a:spLocks noGrp="1"/>
          </p:cNvSpPr>
          <p:nvPr>
            <p:ph type="body" idx="1"/>
          </p:nvPr>
        </p:nvSpPr>
        <p:spPr>
          <a:xfrm>
            <a:off x="762951" y="1752600"/>
            <a:ext cx="7899400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Accumulation and Snow Radar Imageries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RJMCMC</a:t>
            </a:r>
            <a:endParaRPr/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Automated approach to detect an unknown number of layer irrespective of radar and layer resolution </a:t>
            </a:r>
            <a:endParaRPr/>
          </a:p>
          <a:p>
            <a:pPr marL="914400" marR="0" lvl="1" indent="-457200" algn="l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sz="2400" b="0" i="0" u="none" strike="noStrike" cap="none">
                <a:latin typeface="Arial"/>
                <a:ea typeface="Arial"/>
                <a:cs typeface="Arial"/>
                <a:sym typeface="Arial"/>
              </a:rPr>
              <a:t>Fast convergence for any number of layers</a:t>
            </a:r>
            <a:endParaRPr/>
          </a:p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279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279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55"/>
          <p:cNvSpPr txBox="1">
            <a:spLocks noGrp="1"/>
          </p:cNvSpPr>
          <p:nvPr>
            <p:ph type="title"/>
          </p:nvPr>
        </p:nvSpPr>
        <p:spPr>
          <a:xfrm>
            <a:off x="762951" y="1069340"/>
            <a:ext cx="8532497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b="1" i="0" u="none" strike="noStrike" cap="none">
                <a:solidFill>
                  <a:srgbClr val="7D110C"/>
                </a:solidFill>
                <a:latin typeface="Arial"/>
                <a:ea typeface="Arial"/>
                <a:cs typeface="Arial"/>
                <a:sym typeface="Arial"/>
              </a:rPr>
              <a:t>Conclusion: Comparative Model Analysis</a:t>
            </a:r>
            <a:endParaRPr/>
          </a:p>
        </p:txBody>
      </p:sp>
      <p:sp>
        <p:nvSpPr>
          <p:cNvPr id="470" name="Google Shape;470;p55"/>
          <p:cNvSpPr txBox="1">
            <a:spLocks noGrp="1"/>
          </p:cNvSpPr>
          <p:nvPr>
            <p:ph type="body" idx="1"/>
          </p:nvPr>
        </p:nvSpPr>
        <p:spPr>
          <a:xfrm>
            <a:off x="457200" y="2057400"/>
            <a:ext cx="9372600" cy="5047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Active Contour Models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Advantages: fast convergence 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Disadvantages: sensitivity to initialization, either trial and error  or heuristic for tuning model parameters, single boundary of interest</a:t>
            </a:r>
            <a:endParaRPr/>
          </a:p>
          <a:p>
            <a:pPr marL="342900" marR="0" lvl="0" indent="-190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Probabilistic Graphical Models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Advantages: encode complex relationships between graph attributes 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Disadvantages: domain knowledge, a lot of training data, inference is computationally challenging, NP-hard inference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1"/>
          <p:cNvSpPr/>
          <p:nvPr/>
        </p:nvSpPr>
        <p:spPr>
          <a:xfrm>
            <a:off x="152400" y="152400"/>
            <a:ext cx="9601200" cy="65532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93;p11"/>
          <p:cNvSpPr/>
          <p:nvPr/>
        </p:nvSpPr>
        <p:spPr>
          <a:xfrm>
            <a:off x="1981200" y="1219200"/>
            <a:ext cx="228600" cy="5486400"/>
          </a:xfrm>
          <a:custGeom>
            <a:avLst/>
            <a:gdLst/>
            <a:ahLst/>
            <a:cxnLst/>
            <a:rect l="0" t="0" r="0" b="0"/>
            <a:pathLst>
              <a:path w="152400" h="4945380" extrusionOk="0">
                <a:moveTo>
                  <a:pt x="0" y="4945380"/>
                </a:moveTo>
                <a:lnTo>
                  <a:pt x="152400" y="4945380"/>
                </a:lnTo>
                <a:lnTo>
                  <a:pt x="152400" y="0"/>
                </a:lnTo>
                <a:lnTo>
                  <a:pt x="0" y="0"/>
                </a:lnTo>
                <a:lnTo>
                  <a:pt x="0" y="494538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p11"/>
          <p:cNvSpPr/>
          <p:nvPr/>
        </p:nvSpPr>
        <p:spPr>
          <a:xfrm>
            <a:off x="533400" y="6195482"/>
            <a:ext cx="2133600" cy="56094"/>
          </a:xfrm>
          <a:custGeom>
            <a:avLst/>
            <a:gdLst/>
            <a:ahLst/>
            <a:cxnLst/>
            <a:rect l="0" t="0" r="0" b="0"/>
            <a:pathLst>
              <a:path w="1580514" h="120000" extrusionOk="0">
                <a:moveTo>
                  <a:pt x="1580388" y="0"/>
                </a:moveTo>
                <a:lnTo>
                  <a:pt x="0" y="0"/>
                </a:lnTo>
              </a:path>
            </a:pathLst>
          </a:custGeom>
          <a:noFill/>
          <a:ln w="28950" cap="flat" cmpd="sng">
            <a:solidFill>
              <a:srgbClr val="00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11"/>
          <p:cNvSpPr txBox="1"/>
          <p:nvPr/>
        </p:nvSpPr>
        <p:spPr>
          <a:xfrm>
            <a:off x="3124263" y="5797697"/>
            <a:ext cx="609126" cy="2851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Pixel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Google Shape;96;p11"/>
          <p:cNvSpPr/>
          <p:nvPr/>
        </p:nvSpPr>
        <p:spPr>
          <a:xfrm>
            <a:off x="2287651" y="4629151"/>
            <a:ext cx="612140" cy="555625"/>
          </a:xfrm>
          <a:custGeom>
            <a:avLst/>
            <a:gdLst/>
            <a:ahLst/>
            <a:cxnLst/>
            <a:rect l="0" t="0" r="0" b="0"/>
            <a:pathLst>
              <a:path w="612139" h="555625" extrusionOk="0">
                <a:moveTo>
                  <a:pt x="514151" y="62455"/>
                </a:moveTo>
                <a:lnTo>
                  <a:pt x="0" y="526884"/>
                </a:lnTo>
                <a:lnTo>
                  <a:pt x="25654" y="555155"/>
                </a:lnTo>
                <a:lnTo>
                  <a:pt x="539723" y="90737"/>
                </a:lnTo>
                <a:lnTo>
                  <a:pt x="514151" y="62455"/>
                </a:lnTo>
                <a:close/>
              </a:path>
              <a:path w="612139" h="555625" extrusionOk="0">
                <a:moveTo>
                  <a:pt x="592362" y="49657"/>
                </a:moveTo>
                <a:lnTo>
                  <a:pt x="528319" y="49657"/>
                </a:lnTo>
                <a:lnTo>
                  <a:pt x="553847" y="77978"/>
                </a:lnTo>
                <a:lnTo>
                  <a:pt x="539723" y="90737"/>
                </a:lnTo>
                <a:lnTo>
                  <a:pt x="565276" y="118999"/>
                </a:lnTo>
                <a:lnTo>
                  <a:pt x="592362" y="49657"/>
                </a:lnTo>
                <a:close/>
              </a:path>
              <a:path w="612139" h="555625" extrusionOk="0">
                <a:moveTo>
                  <a:pt x="528319" y="49657"/>
                </a:moveTo>
                <a:lnTo>
                  <a:pt x="514151" y="62455"/>
                </a:lnTo>
                <a:lnTo>
                  <a:pt x="539723" y="90737"/>
                </a:lnTo>
                <a:lnTo>
                  <a:pt x="553847" y="77978"/>
                </a:lnTo>
                <a:lnTo>
                  <a:pt x="528319" y="49657"/>
                </a:lnTo>
                <a:close/>
              </a:path>
              <a:path w="612139" h="555625" extrusionOk="0">
                <a:moveTo>
                  <a:pt x="611759" y="0"/>
                </a:moveTo>
                <a:lnTo>
                  <a:pt x="488569" y="34163"/>
                </a:lnTo>
                <a:lnTo>
                  <a:pt x="514151" y="62455"/>
                </a:lnTo>
                <a:lnTo>
                  <a:pt x="528319" y="49657"/>
                </a:lnTo>
                <a:lnTo>
                  <a:pt x="592362" y="49657"/>
                </a:lnTo>
                <a:lnTo>
                  <a:pt x="611759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" name="Google Shape;97;p11"/>
          <p:cNvSpPr/>
          <p:nvPr/>
        </p:nvSpPr>
        <p:spPr>
          <a:xfrm>
            <a:off x="2831069" y="5981398"/>
            <a:ext cx="281051" cy="177723"/>
          </a:xfrm>
          <a:custGeom>
            <a:avLst/>
            <a:gdLst/>
            <a:ahLst/>
            <a:cxnLst/>
            <a:rect l="0" t="0" r="0" b="0"/>
            <a:pathLst>
              <a:path w="483870" h="173354" extrusionOk="0">
                <a:moveTo>
                  <a:pt x="368215" y="36774"/>
                </a:moveTo>
                <a:lnTo>
                  <a:pt x="0" y="136448"/>
                </a:lnTo>
                <a:lnTo>
                  <a:pt x="9906" y="173227"/>
                </a:lnTo>
                <a:lnTo>
                  <a:pt x="378161" y="73542"/>
                </a:lnTo>
                <a:lnTo>
                  <a:pt x="368215" y="36774"/>
                </a:lnTo>
                <a:close/>
              </a:path>
              <a:path w="483870" h="173354" extrusionOk="0">
                <a:moveTo>
                  <a:pt x="476195" y="31800"/>
                </a:moveTo>
                <a:lnTo>
                  <a:pt x="386588" y="31800"/>
                </a:lnTo>
                <a:lnTo>
                  <a:pt x="396494" y="68579"/>
                </a:lnTo>
                <a:lnTo>
                  <a:pt x="378161" y="73542"/>
                </a:lnTo>
                <a:lnTo>
                  <a:pt x="388112" y="110324"/>
                </a:lnTo>
                <a:lnTo>
                  <a:pt x="476195" y="31800"/>
                </a:lnTo>
                <a:close/>
              </a:path>
              <a:path w="483870" h="173354" extrusionOk="0">
                <a:moveTo>
                  <a:pt x="386588" y="31800"/>
                </a:moveTo>
                <a:lnTo>
                  <a:pt x="368215" y="36774"/>
                </a:lnTo>
                <a:lnTo>
                  <a:pt x="378161" y="73542"/>
                </a:lnTo>
                <a:lnTo>
                  <a:pt x="396494" y="68579"/>
                </a:lnTo>
                <a:lnTo>
                  <a:pt x="386588" y="31800"/>
                </a:lnTo>
                <a:close/>
              </a:path>
              <a:path w="483870" h="173354" extrusionOk="0">
                <a:moveTo>
                  <a:pt x="358267" y="0"/>
                </a:moveTo>
                <a:lnTo>
                  <a:pt x="368215" y="36774"/>
                </a:lnTo>
                <a:lnTo>
                  <a:pt x="386588" y="31800"/>
                </a:lnTo>
                <a:lnTo>
                  <a:pt x="476195" y="31800"/>
                </a:lnTo>
                <a:lnTo>
                  <a:pt x="483488" y="25298"/>
                </a:lnTo>
                <a:lnTo>
                  <a:pt x="358267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11"/>
          <p:cNvSpPr/>
          <p:nvPr/>
        </p:nvSpPr>
        <p:spPr>
          <a:xfrm>
            <a:off x="2740284" y="6274085"/>
            <a:ext cx="440558" cy="254645"/>
          </a:xfrm>
          <a:custGeom>
            <a:avLst/>
            <a:gdLst/>
            <a:ahLst/>
            <a:cxnLst/>
            <a:rect l="0" t="0" r="0" b="0"/>
            <a:pathLst>
              <a:path w="1073150" h="321945" extrusionOk="0">
                <a:moveTo>
                  <a:pt x="0" y="160781"/>
                </a:moveTo>
                <a:lnTo>
                  <a:pt x="16382" y="121192"/>
                </a:lnTo>
                <a:lnTo>
                  <a:pt x="62849" y="85197"/>
                </a:lnTo>
                <a:lnTo>
                  <a:pt x="135380" y="53999"/>
                </a:lnTo>
                <a:lnTo>
                  <a:pt x="180163" y="40577"/>
                </a:lnTo>
                <a:lnTo>
                  <a:pt x="229955" y="28806"/>
                </a:lnTo>
                <a:lnTo>
                  <a:pt x="284252" y="18837"/>
                </a:lnTo>
                <a:lnTo>
                  <a:pt x="342553" y="10822"/>
                </a:lnTo>
                <a:lnTo>
                  <a:pt x="404354" y="4910"/>
                </a:lnTo>
                <a:lnTo>
                  <a:pt x="469153" y="1252"/>
                </a:lnTo>
                <a:lnTo>
                  <a:pt x="536447" y="0"/>
                </a:lnTo>
                <a:lnTo>
                  <a:pt x="603742" y="1252"/>
                </a:lnTo>
                <a:lnTo>
                  <a:pt x="668541" y="4910"/>
                </a:lnTo>
                <a:lnTo>
                  <a:pt x="730342" y="10822"/>
                </a:lnTo>
                <a:lnTo>
                  <a:pt x="788643" y="18837"/>
                </a:lnTo>
                <a:lnTo>
                  <a:pt x="842940" y="28806"/>
                </a:lnTo>
                <a:lnTo>
                  <a:pt x="892732" y="40577"/>
                </a:lnTo>
                <a:lnTo>
                  <a:pt x="937515" y="53999"/>
                </a:lnTo>
                <a:lnTo>
                  <a:pt x="976787" y="68923"/>
                </a:lnTo>
                <a:lnTo>
                  <a:pt x="1036789" y="102670"/>
                </a:lnTo>
                <a:lnTo>
                  <a:pt x="1068716" y="140613"/>
                </a:lnTo>
                <a:lnTo>
                  <a:pt x="1072896" y="160781"/>
                </a:lnTo>
                <a:lnTo>
                  <a:pt x="1068716" y="180950"/>
                </a:lnTo>
                <a:lnTo>
                  <a:pt x="1036789" y="218892"/>
                </a:lnTo>
                <a:lnTo>
                  <a:pt x="976787" y="252640"/>
                </a:lnTo>
                <a:lnTo>
                  <a:pt x="937515" y="267563"/>
                </a:lnTo>
                <a:lnTo>
                  <a:pt x="892732" y="280986"/>
                </a:lnTo>
                <a:lnTo>
                  <a:pt x="842940" y="292757"/>
                </a:lnTo>
                <a:lnTo>
                  <a:pt x="788643" y="302725"/>
                </a:lnTo>
                <a:lnTo>
                  <a:pt x="730342" y="310741"/>
                </a:lnTo>
                <a:lnTo>
                  <a:pt x="668541" y="316653"/>
                </a:lnTo>
                <a:lnTo>
                  <a:pt x="603742" y="320311"/>
                </a:lnTo>
                <a:lnTo>
                  <a:pt x="536447" y="321563"/>
                </a:lnTo>
                <a:lnTo>
                  <a:pt x="469153" y="320311"/>
                </a:lnTo>
                <a:lnTo>
                  <a:pt x="404354" y="316653"/>
                </a:lnTo>
                <a:lnTo>
                  <a:pt x="342553" y="310741"/>
                </a:lnTo>
                <a:lnTo>
                  <a:pt x="284252" y="302725"/>
                </a:lnTo>
                <a:lnTo>
                  <a:pt x="229955" y="292757"/>
                </a:lnTo>
                <a:lnTo>
                  <a:pt x="180163" y="280986"/>
                </a:lnTo>
                <a:lnTo>
                  <a:pt x="135380" y="267563"/>
                </a:lnTo>
                <a:lnTo>
                  <a:pt x="96108" y="252640"/>
                </a:lnTo>
                <a:lnTo>
                  <a:pt x="36106" y="218892"/>
                </a:lnTo>
                <a:lnTo>
                  <a:pt x="4179" y="180950"/>
                </a:lnTo>
                <a:lnTo>
                  <a:pt x="0" y="160781"/>
                </a:lnTo>
                <a:close/>
              </a:path>
            </a:pathLst>
          </a:custGeom>
          <a:noFill/>
          <a:ln w="28950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" name="Google Shape;99;p11"/>
          <p:cNvSpPr txBox="1"/>
          <p:nvPr/>
        </p:nvSpPr>
        <p:spPr>
          <a:xfrm>
            <a:off x="2952369" y="4419855"/>
            <a:ext cx="810895" cy="2851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Column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Google Shape;100;p11"/>
          <p:cNvSpPr/>
          <p:nvPr/>
        </p:nvSpPr>
        <p:spPr>
          <a:xfrm rot="-461064">
            <a:off x="2697721" y="6268757"/>
            <a:ext cx="70787" cy="454812"/>
          </a:xfrm>
          <a:custGeom>
            <a:avLst/>
            <a:gdLst/>
            <a:ahLst/>
            <a:cxnLst/>
            <a:rect l="0" t="0" r="0" b="0"/>
            <a:pathLst>
              <a:path w="7619" h="387350" extrusionOk="0">
                <a:moveTo>
                  <a:pt x="0" y="387096"/>
                </a:moveTo>
                <a:lnTo>
                  <a:pt x="7619" y="0"/>
                </a:lnTo>
              </a:path>
            </a:pathLst>
          </a:custGeom>
          <a:noFill/>
          <a:ln w="28950" cap="flat" cmpd="sng">
            <a:solidFill>
              <a:srgbClr val="00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11"/>
          <p:cNvSpPr/>
          <p:nvPr/>
        </p:nvSpPr>
        <p:spPr>
          <a:xfrm>
            <a:off x="2665012" y="6141805"/>
            <a:ext cx="145542" cy="124261"/>
          </a:xfrm>
          <a:custGeom>
            <a:avLst/>
            <a:gdLst/>
            <a:ahLst/>
            <a:cxnLst/>
            <a:rect l="0" t="0" r="0" b="0"/>
            <a:pathLst>
              <a:path w="93344" h="109854" extrusionOk="0">
                <a:moveTo>
                  <a:pt x="0" y="109728"/>
                </a:moveTo>
                <a:lnTo>
                  <a:pt x="92963" y="109728"/>
                </a:lnTo>
                <a:lnTo>
                  <a:pt x="92963" y="0"/>
                </a:lnTo>
                <a:lnTo>
                  <a:pt x="0" y="0"/>
                </a:lnTo>
                <a:lnTo>
                  <a:pt x="0" y="109728"/>
                </a:lnTo>
                <a:close/>
              </a:path>
            </a:pathLst>
          </a:custGeom>
          <a:noFill/>
          <a:ln w="121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11"/>
          <p:cNvSpPr txBox="1"/>
          <p:nvPr/>
        </p:nvSpPr>
        <p:spPr>
          <a:xfrm>
            <a:off x="2786455" y="6298883"/>
            <a:ext cx="597206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100</a:t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56"/>
          <p:cNvSpPr txBox="1">
            <a:spLocks noGrp="1"/>
          </p:cNvSpPr>
          <p:nvPr>
            <p:ph type="title"/>
          </p:nvPr>
        </p:nvSpPr>
        <p:spPr>
          <a:xfrm>
            <a:off x="152400" y="896919"/>
            <a:ext cx="9753600" cy="759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33675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b="1" i="0" u="none" strike="noStrike" cap="none">
                <a:solidFill>
                  <a:srgbClr val="7D110C"/>
                </a:solidFill>
                <a:latin typeface="Arial"/>
                <a:ea typeface="Arial"/>
                <a:cs typeface="Arial"/>
                <a:sym typeface="Arial"/>
              </a:rPr>
              <a:t>Conclusion and Future Directions: Conclusion</a:t>
            </a:r>
            <a:endParaRPr sz="3400" b="1" i="0" u="none" strike="noStrike" cap="none">
              <a:solidFill>
                <a:srgbClr val="7D110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6" name="Google Shape;476;p56"/>
          <p:cNvSpPr txBox="1"/>
          <p:nvPr/>
        </p:nvSpPr>
        <p:spPr>
          <a:xfrm>
            <a:off x="152400" y="1981200"/>
            <a:ext cx="9141460" cy="45550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556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Understanding internal layers can aid in forecasting global change</a:t>
            </a:r>
            <a:endParaRPr/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699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Progressive Approach: From approach to an automated approach a semi-automated, which detects an unknown number of layers</a:t>
            </a:r>
            <a:endParaRPr/>
          </a:p>
          <a:p>
            <a:pPr marL="1384300" marR="0" lvl="2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Active Contour</a:t>
            </a:r>
            <a:endParaRPr/>
          </a:p>
          <a:p>
            <a:pPr marL="927100" marR="0" lvl="2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84300" marR="0" lvl="2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Probabilistic Graphical Model </a:t>
            </a:r>
            <a:endParaRPr/>
          </a:p>
          <a:p>
            <a:pPr marL="1384300" marR="0" lvl="3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699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57"/>
          <p:cNvSpPr txBox="1">
            <a:spLocks noGrp="1"/>
          </p:cNvSpPr>
          <p:nvPr>
            <p:ph type="title"/>
          </p:nvPr>
        </p:nvSpPr>
        <p:spPr>
          <a:xfrm>
            <a:off x="762951" y="1069340"/>
            <a:ext cx="9295449" cy="10090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b="1" i="0" u="none" strike="noStrike" cap="none">
                <a:solidFill>
                  <a:srgbClr val="7D110C"/>
                </a:solidFill>
                <a:latin typeface="Arial"/>
                <a:ea typeface="Arial"/>
                <a:cs typeface="Arial"/>
                <a:sym typeface="Arial"/>
              </a:rPr>
              <a:t>Conclusion and Future Directions: Future Directions</a:t>
            </a:r>
            <a:endParaRPr/>
          </a:p>
        </p:txBody>
      </p:sp>
      <p:sp>
        <p:nvSpPr>
          <p:cNvPr id="482" name="Google Shape;482;p57"/>
          <p:cNvSpPr txBox="1">
            <a:spLocks noGrp="1"/>
          </p:cNvSpPr>
          <p:nvPr>
            <p:ph type="body" idx="1"/>
          </p:nvPr>
        </p:nvSpPr>
        <p:spPr>
          <a:xfrm>
            <a:off x="762950" y="2590800"/>
            <a:ext cx="8990649" cy="5170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Validation of proposed techniques to datasets with different characteristics (e.g layer slopes) acquired from Antarctica and Greenland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Improve layer accuracy by incorporating a ‘cross-sectional’ prior to discriminate the selection of layer boundaries</a:t>
            </a:r>
            <a:endParaRPr/>
          </a:p>
          <a:p>
            <a:pPr marL="457200" marR="0" lvl="0" indent="-279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  <a:p>
            <a:pPr marL="457200" marR="0" lvl="0" indent="-279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279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58"/>
          <p:cNvSpPr txBox="1">
            <a:spLocks noGrp="1"/>
          </p:cNvSpPr>
          <p:nvPr>
            <p:ph type="title"/>
          </p:nvPr>
        </p:nvSpPr>
        <p:spPr>
          <a:xfrm>
            <a:off x="762951" y="1069340"/>
            <a:ext cx="8532497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b="1" i="0" u="none" strike="noStrike" cap="none">
                <a:solidFill>
                  <a:srgbClr val="7D110C"/>
                </a:solidFill>
                <a:latin typeface="Arial"/>
                <a:ea typeface="Arial"/>
                <a:cs typeface="Arial"/>
                <a:sym typeface="Arial"/>
              </a:rPr>
              <a:t>Acknowledgments </a:t>
            </a:r>
            <a:endParaRPr/>
          </a:p>
        </p:txBody>
      </p:sp>
      <p:sp>
        <p:nvSpPr>
          <p:cNvPr id="488" name="Google Shape;488;p58"/>
          <p:cNvSpPr txBox="1">
            <a:spLocks noGrp="1"/>
          </p:cNvSpPr>
          <p:nvPr>
            <p:ph type="body" idx="1"/>
          </p:nvPr>
        </p:nvSpPr>
        <p:spPr>
          <a:xfrm>
            <a:off x="762951" y="1981200"/>
            <a:ext cx="9065260" cy="43088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Advisor: Geoffrey C. Fox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Committee: David J. Crandall (and IU Computer Vision), Judy Qiu, Minje Kim, and John D. Paden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Linda Hayden and Prasad Gogineni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Center for Remote Sensing of Ice Sheets (CReSIS)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NASA Earth and Space Science Fellowship </a:t>
            </a:r>
            <a:endParaRPr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59"/>
          <p:cNvSpPr txBox="1">
            <a:spLocks noGrp="1"/>
          </p:cNvSpPr>
          <p:nvPr>
            <p:ph type="title"/>
          </p:nvPr>
        </p:nvSpPr>
        <p:spPr>
          <a:xfrm>
            <a:off x="457200" y="2277910"/>
            <a:ext cx="91440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012314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   Questions?</a:t>
            </a:r>
            <a:endParaRPr sz="4200" b="1" i="0" u="none" strike="noStrike" cap="none">
              <a:solidFill>
                <a:srgbClr val="7D110C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2"/>
          <p:cNvSpPr txBox="1">
            <a:spLocks noGrp="1"/>
          </p:cNvSpPr>
          <p:nvPr>
            <p:ph type="title"/>
          </p:nvPr>
        </p:nvSpPr>
        <p:spPr>
          <a:xfrm>
            <a:off x="457200" y="1066800"/>
            <a:ext cx="8532497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b="1" i="0" u="none" strike="noStrike" cap="none">
                <a:solidFill>
                  <a:srgbClr val="7D110C"/>
                </a:solidFill>
                <a:latin typeface="Arial"/>
                <a:ea typeface="Arial"/>
                <a:cs typeface="Arial"/>
                <a:sym typeface="Arial"/>
              </a:rPr>
              <a:t>The Layers</a:t>
            </a:r>
            <a:endParaRPr/>
          </a:p>
        </p:txBody>
      </p:sp>
      <p:sp>
        <p:nvSpPr>
          <p:cNvPr id="109" name="Google Shape;109;p12"/>
          <p:cNvSpPr txBox="1">
            <a:spLocks noGrp="1"/>
          </p:cNvSpPr>
          <p:nvPr>
            <p:ph type="body" idx="1"/>
          </p:nvPr>
        </p:nvSpPr>
        <p:spPr>
          <a:xfrm>
            <a:off x="127075" y="1828800"/>
            <a:ext cx="9906000" cy="5293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Information from Layers are incorporated into climate models for determining ice thickness, internal stratigraphy, subglacial topography, and basal conditions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556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Layer:</a:t>
            </a:r>
            <a:endParaRPr sz="2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812800" marR="17145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continuity </a:t>
            </a:r>
            <a:r>
              <a:rPr lang="en-US" sz="2400" b="0" i="0" u="none" strike="noStrike" cap="none">
                <a:latin typeface="Arial"/>
                <a:ea typeface="Arial"/>
                <a:cs typeface="Arial"/>
                <a:sym typeface="Arial"/>
              </a:rPr>
              <a:t>across an ice sheet links cores and time  scales, shows correlations</a:t>
            </a:r>
            <a:endParaRPr sz="2400" b="0" i="0" u="none" strike="noStrike" cap="none">
              <a:latin typeface="Arial"/>
              <a:ea typeface="Arial"/>
              <a:cs typeface="Arial"/>
              <a:sym typeface="Arial"/>
            </a:endParaRPr>
          </a:p>
          <a:p>
            <a:pPr marL="812800" marR="0" lvl="1" indent="-342900" algn="l" rtl="0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>
                <a:srgbClr val="C0504D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C0504D"/>
                </a:solidFill>
                <a:latin typeface="Arial"/>
                <a:ea typeface="Arial"/>
                <a:cs typeface="Arial"/>
                <a:sym typeface="Arial"/>
              </a:rPr>
              <a:t>discontinuity </a:t>
            </a:r>
            <a:r>
              <a:rPr lang="en-US" sz="2400" b="0" i="0" u="none" strike="noStrike" cap="none">
                <a:latin typeface="Arial"/>
                <a:ea typeface="Arial"/>
                <a:cs typeface="Arial"/>
                <a:sym typeface="Arial"/>
              </a:rPr>
              <a:t>suggest problems (crevasses, etc)</a:t>
            </a:r>
            <a:endParaRPr sz="2400" b="0" i="0" u="none" strike="noStrike" cap="none">
              <a:latin typeface="Arial"/>
              <a:ea typeface="Arial"/>
              <a:cs typeface="Arial"/>
              <a:sym typeface="Arial"/>
            </a:endParaRPr>
          </a:p>
          <a:p>
            <a:pPr marL="8128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BBA58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9BBA58"/>
                </a:solidFill>
                <a:latin typeface="Arial"/>
                <a:ea typeface="Arial"/>
                <a:cs typeface="Arial"/>
                <a:sym typeface="Arial"/>
              </a:rPr>
              <a:t>diving </a:t>
            </a:r>
            <a:r>
              <a:rPr lang="en-US" sz="2400" b="0" i="0" u="none" strike="noStrike" cap="none">
                <a:latin typeface="Arial"/>
                <a:ea typeface="Arial"/>
                <a:cs typeface="Arial"/>
                <a:sym typeface="Arial"/>
              </a:rPr>
              <a:t>into bed show basal melting</a:t>
            </a:r>
            <a:endParaRPr sz="2400" b="0" i="0" u="none" strike="noStrike" cap="none">
              <a:latin typeface="Arial"/>
              <a:ea typeface="Arial"/>
              <a:cs typeface="Arial"/>
              <a:sym typeface="Arial"/>
            </a:endParaRPr>
          </a:p>
          <a:p>
            <a:pPr marL="8128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36C09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shape </a:t>
            </a:r>
            <a:r>
              <a:rPr lang="en-US" sz="2400" b="0" i="0" u="none" strike="noStrike" cap="none">
                <a:latin typeface="Arial"/>
                <a:ea typeface="Arial"/>
                <a:cs typeface="Arial"/>
                <a:sym typeface="Arial"/>
              </a:rPr>
              <a:t>contributes to climate record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3"/>
          <p:cNvSpPr txBox="1"/>
          <p:nvPr/>
        </p:nvSpPr>
        <p:spPr>
          <a:xfrm>
            <a:off x="7114964" y="2341437"/>
            <a:ext cx="3177117" cy="4308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Example Echogram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Ice sheet Surface</a:t>
            </a:r>
            <a:endParaRPr/>
          </a:p>
          <a:p>
            <a:pPr marL="171450" marR="0" lvl="0" indent="-1079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endParaRPr sz="1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Bed Topography</a:t>
            </a:r>
            <a:endParaRPr/>
          </a:p>
          <a:p>
            <a:pPr marL="171450" marR="0" lvl="0" indent="-1079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endParaRPr sz="1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Snow Layers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5" name="Google Shape;115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8545" y="1063427"/>
            <a:ext cx="6721855" cy="526117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6" name="Google Shape;116;p13"/>
          <p:cNvCxnSpPr/>
          <p:nvPr/>
        </p:nvCxnSpPr>
        <p:spPr>
          <a:xfrm rot="10800000">
            <a:off x="4800597" y="2341436"/>
            <a:ext cx="2314365" cy="673967"/>
          </a:xfrm>
          <a:prstGeom prst="straightConnector1">
            <a:avLst/>
          </a:prstGeom>
          <a:noFill/>
          <a:ln w="9525" cap="flat" cmpd="sng">
            <a:solidFill>
              <a:srgbClr val="800080"/>
            </a:solidFill>
            <a:prstDash val="lgDash"/>
            <a:round/>
            <a:headEnd type="none" w="med" len="med"/>
            <a:tailEnd type="triangle" w="med" len="med"/>
          </a:ln>
        </p:spPr>
      </p:cxnSp>
      <p:cxnSp>
        <p:nvCxnSpPr>
          <p:cNvPr id="117" name="Google Shape;117;p13"/>
          <p:cNvCxnSpPr/>
          <p:nvPr/>
        </p:nvCxnSpPr>
        <p:spPr>
          <a:xfrm rot="10800000">
            <a:off x="5181600" y="3028526"/>
            <a:ext cx="1933362" cy="552874"/>
          </a:xfrm>
          <a:prstGeom prst="straightConnector1">
            <a:avLst/>
          </a:prstGeom>
          <a:noFill/>
          <a:ln w="9525" cap="flat" cmpd="sng">
            <a:solidFill>
              <a:srgbClr val="00EE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18" name="Google Shape;118;p13"/>
          <p:cNvCxnSpPr/>
          <p:nvPr/>
        </p:nvCxnSpPr>
        <p:spPr>
          <a:xfrm rot="10800000">
            <a:off x="2743200" y="2667000"/>
            <a:ext cx="4267200" cy="1371600"/>
          </a:xfrm>
          <a:prstGeom prst="straightConnector1">
            <a:avLst/>
          </a:prstGeom>
          <a:noFill/>
          <a:ln w="9525" cap="flat" cmpd="sng">
            <a:solidFill>
              <a:srgbClr val="0000FF"/>
            </a:solidFill>
            <a:prstDash val="lgDash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4"/>
          <p:cNvSpPr txBox="1"/>
          <p:nvPr/>
        </p:nvSpPr>
        <p:spPr>
          <a:xfrm>
            <a:off x="2255824" y="960119"/>
            <a:ext cx="1299845" cy="2247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Depth Sounder</a:t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" name="Google Shape;124;p14"/>
          <p:cNvSpPr txBox="1"/>
          <p:nvPr/>
        </p:nvSpPr>
        <p:spPr>
          <a:xfrm>
            <a:off x="6758419" y="3855720"/>
            <a:ext cx="1053465" cy="2247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Snow Radar</a:t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" name="Google Shape;125;p14"/>
          <p:cNvSpPr txBox="1"/>
          <p:nvPr/>
        </p:nvSpPr>
        <p:spPr>
          <a:xfrm>
            <a:off x="1929815" y="3779520"/>
            <a:ext cx="1579880" cy="2247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Ku-Band Altimeter</a:t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" name="Google Shape;126;p14"/>
          <p:cNvSpPr/>
          <p:nvPr/>
        </p:nvSpPr>
        <p:spPr>
          <a:xfrm>
            <a:off x="1611471" y="2743200"/>
            <a:ext cx="65405" cy="130175"/>
          </a:xfrm>
          <a:custGeom>
            <a:avLst/>
            <a:gdLst/>
            <a:ahLst/>
            <a:cxnLst/>
            <a:rect l="0" t="0" r="0" b="0"/>
            <a:pathLst>
              <a:path w="65405" h="130175" extrusionOk="0">
                <a:moveTo>
                  <a:pt x="64927" y="0"/>
                </a:moveTo>
                <a:lnTo>
                  <a:pt x="0" y="129855"/>
                </a:lnTo>
              </a:path>
            </a:pathLst>
          </a:custGeom>
          <a:noFill/>
          <a:ln w="12675" cap="flat" cmpd="sng">
            <a:solidFill>
              <a:srgbClr val="911A0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" name="Google Shape;127;p14"/>
          <p:cNvSpPr/>
          <p:nvPr/>
        </p:nvSpPr>
        <p:spPr>
          <a:xfrm>
            <a:off x="1592668" y="2771901"/>
            <a:ext cx="107314" cy="123825"/>
          </a:xfrm>
          <a:custGeom>
            <a:avLst/>
            <a:gdLst/>
            <a:ahLst/>
            <a:cxnLst/>
            <a:rect l="0" t="0" r="0" b="0"/>
            <a:pathLst>
              <a:path w="107314" h="123825" extrusionOk="0">
                <a:moveTo>
                  <a:pt x="19304" y="0"/>
                </a:moveTo>
                <a:lnTo>
                  <a:pt x="5308" y="901"/>
                </a:lnTo>
                <a:lnTo>
                  <a:pt x="0" y="6934"/>
                </a:lnTo>
                <a:lnTo>
                  <a:pt x="7531" y="123698"/>
                </a:lnTo>
                <a:lnTo>
                  <a:pt x="76481" y="78612"/>
                </a:lnTo>
                <a:lnTo>
                  <a:pt x="30073" y="78612"/>
                </a:lnTo>
                <a:lnTo>
                  <a:pt x="25349" y="5308"/>
                </a:lnTo>
                <a:lnTo>
                  <a:pt x="19304" y="0"/>
                </a:lnTo>
                <a:close/>
              </a:path>
              <a:path w="107314" h="123825" extrusionOk="0">
                <a:moveTo>
                  <a:pt x="91554" y="38404"/>
                </a:moveTo>
                <a:lnTo>
                  <a:pt x="30073" y="78612"/>
                </a:lnTo>
                <a:lnTo>
                  <a:pt x="76481" y="78612"/>
                </a:lnTo>
                <a:lnTo>
                  <a:pt x="105460" y="59664"/>
                </a:lnTo>
                <a:lnTo>
                  <a:pt x="107099" y="51803"/>
                </a:lnTo>
                <a:lnTo>
                  <a:pt x="99428" y="40055"/>
                </a:lnTo>
                <a:lnTo>
                  <a:pt x="91554" y="38404"/>
                </a:lnTo>
                <a:close/>
              </a:path>
            </a:pathLst>
          </a:custGeom>
          <a:solidFill>
            <a:srgbClr val="911A06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" name="Google Shape;128;p14"/>
          <p:cNvSpPr txBox="1"/>
          <p:nvPr/>
        </p:nvSpPr>
        <p:spPr>
          <a:xfrm>
            <a:off x="1450339" y="2560320"/>
            <a:ext cx="567690" cy="194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bedrock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" name="Google Shape;129;p14"/>
          <p:cNvSpPr/>
          <p:nvPr/>
        </p:nvSpPr>
        <p:spPr>
          <a:xfrm>
            <a:off x="3733800" y="1243112"/>
            <a:ext cx="68580" cy="205104"/>
          </a:xfrm>
          <a:custGeom>
            <a:avLst/>
            <a:gdLst/>
            <a:ahLst/>
            <a:cxnLst/>
            <a:rect l="0" t="0" r="0" b="0"/>
            <a:pathLst>
              <a:path w="68579" h="205105" extrusionOk="0">
                <a:moveTo>
                  <a:pt x="0" y="204688"/>
                </a:moveTo>
                <a:lnTo>
                  <a:pt x="68229" y="0"/>
                </a:lnTo>
              </a:path>
            </a:pathLst>
          </a:custGeom>
          <a:noFill/>
          <a:ln w="12675" cap="flat" cmpd="sng">
            <a:solidFill>
              <a:srgbClr val="911A0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14"/>
          <p:cNvSpPr/>
          <p:nvPr/>
        </p:nvSpPr>
        <p:spPr>
          <a:xfrm>
            <a:off x="3721595" y="1219200"/>
            <a:ext cx="112395" cy="124460"/>
          </a:xfrm>
          <a:custGeom>
            <a:avLst/>
            <a:gdLst/>
            <a:ahLst/>
            <a:cxnLst/>
            <a:rect l="0" t="0" r="0" b="0"/>
            <a:pathLst>
              <a:path w="112395" h="124459" extrusionOk="0">
                <a:moveTo>
                  <a:pt x="98412" y="47828"/>
                </a:moveTo>
                <a:lnTo>
                  <a:pt x="72466" y="47828"/>
                </a:lnTo>
                <a:lnTo>
                  <a:pt x="87515" y="119722"/>
                </a:lnTo>
                <a:lnTo>
                  <a:pt x="94246" y="124129"/>
                </a:lnTo>
                <a:lnTo>
                  <a:pt x="107975" y="121246"/>
                </a:lnTo>
                <a:lnTo>
                  <a:pt x="112369" y="114528"/>
                </a:lnTo>
                <a:lnTo>
                  <a:pt x="98412" y="47828"/>
                </a:lnTo>
                <a:close/>
              </a:path>
              <a:path w="112395" h="124459" extrusionOk="0">
                <a:moveTo>
                  <a:pt x="88404" y="0"/>
                </a:moveTo>
                <a:lnTo>
                  <a:pt x="520" y="77241"/>
                </a:lnTo>
                <a:lnTo>
                  <a:pt x="0" y="85255"/>
                </a:lnTo>
                <a:lnTo>
                  <a:pt x="9258" y="95796"/>
                </a:lnTo>
                <a:lnTo>
                  <a:pt x="17284" y="96316"/>
                </a:lnTo>
                <a:lnTo>
                  <a:pt x="72466" y="47828"/>
                </a:lnTo>
                <a:lnTo>
                  <a:pt x="98412" y="47828"/>
                </a:lnTo>
                <a:lnTo>
                  <a:pt x="88404" y="0"/>
                </a:lnTo>
                <a:close/>
              </a:path>
            </a:pathLst>
          </a:custGeom>
          <a:solidFill>
            <a:srgbClr val="911A06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14"/>
          <p:cNvSpPr/>
          <p:nvPr/>
        </p:nvSpPr>
        <p:spPr>
          <a:xfrm>
            <a:off x="2362200" y="1828799"/>
            <a:ext cx="138430" cy="207645"/>
          </a:xfrm>
          <a:custGeom>
            <a:avLst/>
            <a:gdLst/>
            <a:ahLst/>
            <a:cxnLst/>
            <a:rect l="0" t="0" r="0" b="0"/>
            <a:pathLst>
              <a:path w="138430" h="207644" extrusionOk="0">
                <a:moveTo>
                  <a:pt x="0" y="0"/>
                </a:moveTo>
                <a:lnTo>
                  <a:pt x="138418" y="207627"/>
                </a:lnTo>
              </a:path>
            </a:pathLst>
          </a:custGeom>
          <a:noFill/>
          <a:ln w="12675" cap="flat" cmpd="sng">
            <a:solidFill>
              <a:srgbClr val="911A0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14"/>
          <p:cNvSpPr/>
          <p:nvPr/>
        </p:nvSpPr>
        <p:spPr>
          <a:xfrm>
            <a:off x="2406878" y="1935276"/>
            <a:ext cx="107950" cy="122555"/>
          </a:xfrm>
          <a:custGeom>
            <a:avLst/>
            <a:gdLst/>
            <a:ahLst/>
            <a:cxnLst/>
            <a:rect l="0" t="0" r="0" b="0"/>
            <a:pathLst>
              <a:path w="107950" h="122555" extrusionOk="0">
                <a:moveTo>
                  <a:pt x="13766" y="47917"/>
                </a:moveTo>
                <a:lnTo>
                  <a:pt x="6159" y="50533"/>
                </a:lnTo>
                <a:lnTo>
                  <a:pt x="0" y="63131"/>
                </a:lnTo>
                <a:lnTo>
                  <a:pt x="2603" y="70738"/>
                </a:lnTo>
                <a:lnTo>
                  <a:pt x="107721" y="122123"/>
                </a:lnTo>
                <a:lnTo>
                  <a:pt x="105203" y="80175"/>
                </a:lnTo>
                <a:lnTo>
                  <a:pt x="79756" y="80175"/>
                </a:lnTo>
                <a:lnTo>
                  <a:pt x="13766" y="47917"/>
                </a:lnTo>
                <a:close/>
              </a:path>
              <a:path w="107950" h="122555" extrusionOk="0">
                <a:moveTo>
                  <a:pt x="94691" y="0"/>
                </a:moveTo>
                <a:lnTo>
                  <a:pt x="80695" y="838"/>
                </a:lnTo>
                <a:lnTo>
                  <a:pt x="75361" y="6857"/>
                </a:lnTo>
                <a:lnTo>
                  <a:pt x="79756" y="80175"/>
                </a:lnTo>
                <a:lnTo>
                  <a:pt x="105203" y="80175"/>
                </a:lnTo>
                <a:lnTo>
                  <a:pt x="100711" y="5333"/>
                </a:lnTo>
                <a:lnTo>
                  <a:pt x="94691" y="0"/>
                </a:lnTo>
                <a:close/>
              </a:path>
            </a:pathLst>
          </a:custGeom>
          <a:solidFill>
            <a:srgbClr val="911A06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14"/>
          <p:cNvSpPr txBox="1"/>
          <p:nvPr/>
        </p:nvSpPr>
        <p:spPr>
          <a:xfrm>
            <a:off x="1755139" y="1427480"/>
            <a:ext cx="974725" cy="361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63500" marR="5080" lvl="0" indent="-50800" algn="l" rtl="0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internal layers  (millennial +)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p14"/>
          <p:cNvSpPr txBox="1"/>
          <p:nvPr/>
        </p:nvSpPr>
        <p:spPr>
          <a:xfrm>
            <a:off x="3313226" y="1493520"/>
            <a:ext cx="762635" cy="194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ice surface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" name="Google Shape;135;p14"/>
          <p:cNvSpPr/>
          <p:nvPr/>
        </p:nvSpPr>
        <p:spPr>
          <a:xfrm>
            <a:off x="7485422" y="1371600"/>
            <a:ext cx="134620" cy="134620"/>
          </a:xfrm>
          <a:custGeom>
            <a:avLst/>
            <a:gdLst/>
            <a:ahLst/>
            <a:cxnLst/>
            <a:rect l="0" t="0" r="0" b="0"/>
            <a:pathLst>
              <a:path w="134620" h="134619" extrusionOk="0">
                <a:moveTo>
                  <a:pt x="134577" y="0"/>
                </a:moveTo>
                <a:lnTo>
                  <a:pt x="0" y="134577"/>
                </a:lnTo>
              </a:path>
            </a:pathLst>
          </a:custGeom>
          <a:noFill/>
          <a:ln w="12675" cap="flat" cmpd="sng">
            <a:solidFill>
              <a:srgbClr val="911A0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14"/>
          <p:cNvSpPr/>
          <p:nvPr/>
        </p:nvSpPr>
        <p:spPr>
          <a:xfrm>
            <a:off x="7467600" y="1406804"/>
            <a:ext cx="117475" cy="117475"/>
          </a:xfrm>
          <a:custGeom>
            <a:avLst/>
            <a:gdLst/>
            <a:ahLst/>
            <a:cxnLst/>
            <a:rect l="0" t="0" r="0" b="0"/>
            <a:pathLst>
              <a:path w="117475" h="117475" extrusionOk="0">
                <a:moveTo>
                  <a:pt x="36715" y="0"/>
                </a:moveTo>
                <a:lnTo>
                  <a:pt x="29768" y="4051"/>
                </a:lnTo>
                <a:lnTo>
                  <a:pt x="0" y="117195"/>
                </a:lnTo>
                <a:lnTo>
                  <a:pt x="113144" y="87414"/>
                </a:lnTo>
                <a:lnTo>
                  <a:pt x="116572" y="81546"/>
                </a:lnTo>
                <a:lnTo>
                  <a:pt x="35648" y="81546"/>
                </a:lnTo>
                <a:lnTo>
                  <a:pt x="54343" y="10515"/>
                </a:lnTo>
                <a:lnTo>
                  <a:pt x="50292" y="3568"/>
                </a:lnTo>
                <a:lnTo>
                  <a:pt x="36715" y="0"/>
                </a:lnTo>
                <a:close/>
              </a:path>
              <a:path w="117475" h="117475" extrusionOk="0">
                <a:moveTo>
                  <a:pt x="106679" y="62852"/>
                </a:moveTo>
                <a:lnTo>
                  <a:pt x="35648" y="81546"/>
                </a:lnTo>
                <a:lnTo>
                  <a:pt x="116572" y="81546"/>
                </a:lnTo>
                <a:lnTo>
                  <a:pt x="117195" y="80479"/>
                </a:lnTo>
                <a:lnTo>
                  <a:pt x="113626" y="66903"/>
                </a:lnTo>
                <a:lnTo>
                  <a:pt x="106679" y="62852"/>
                </a:lnTo>
                <a:close/>
              </a:path>
            </a:pathLst>
          </a:custGeom>
          <a:solidFill>
            <a:srgbClr val="911A06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14"/>
          <p:cNvSpPr txBox="1"/>
          <p:nvPr/>
        </p:nvSpPr>
        <p:spPr>
          <a:xfrm>
            <a:off x="6652514" y="960119"/>
            <a:ext cx="1660525" cy="4229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Accumulation</a:t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09955" marR="0" lvl="0" indent="0" algn="l" rtl="0">
              <a:lnSpc>
                <a:spcPct val="100000"/>
              </a:lnSpc>
              <a:spcBef>
                <a:spcPts val="12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ice surface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p14"/>
          <p:cNvSpPr/>
          <p:nvPr/>
        </p:nvSpPr>
        <p:spPr>
          <a:xfrm>
            <a:off x="6553200" y="2005111"/>
            <a:ext cx="68580" cy="205104"/>
          </a:xfrm>
          <a:custGeom>
            <a:avLst/>
            <a:gdLst/>
            <a:ahLst/>
            <a:cxnLst/>
            <a:rect l="0" t="0" r="0" b="0"/>
            <a:pathLst>
              <a:path w="68579" h="205105" extrusionOk="0">
                <a:moveTo>
                  <a:pt x="0" y="204688"/>
                </a:moveTo>
                <a:lnTo>
                  <a:pt x="68229" y="0"/>
                </a:lnTo>
              </a:path>
            </a:pathLst>
          </a:custGeom>
          <a:noFill/>
          <a:ln w="12675" cap="flat" cmpd="sng">
            <a:solidFill>
              <a:srgbClr val="911A0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14"/>
          <p:cNvSpPr/>
          <p:nvPr/>
        </p:nvSpPr>
        <p:spPr>
          <a:xfrm>
            <a:off x="6540995" y="1981200"/>
            <a:ext cx="112395" cy="124460"/>
          </a:xfrm>
          <a:custGeom>
            <a:avLst/>
            <a:gdLst/>
            <a:ahLst/>
            <a:cxnLst/>
            <a:rect l="0" t="0" r="0" b="0"/>
            <a:pathLst>
              <a:path w="112395" h="124460" extrusionOk="0">
                <a:moveTo>
                  <a:pt x="98413" y="47828"/>
                </a:moveTo>
                <a:lnTo>
                  <a:pt x="72466" y="47828"/>
                </a:lnTo>
                <a:lnTo>
                  <a:pt x="87515" y="119722"/>
                </a:lnTo>
                <a:lnTo>
                  <a:pt x="94246" y="124129"/>
                </a:lnTo>
                <a:lnTo>
                  <a:pt x="107975" y="121246"/>
                </a:lnTo>
                <a:lnTo>
                  <a:pt x="112369" y="114515"/>
                </a:lnTo>
                <a:lnTo>
                  <a:pt x="98413" y="47828"/>
                </a:lnTo>
                <a:close/>
              </a:path>
              <a:path w="112395" h="124460" extrusionOk="0">
                <a:moveTo>
                  <a:pt x="88404" y="0"/>
                </a:moveTo>
                <a:lnTo>
                  <a:pt x="520" y="77241"/>
                </a:lnTo>
                <a:lnTo>
                  <a:pt x="0" y="85255"/>
                </a:lnTo>
                <a:lnTo>
                  <a:pt x="9258" y="95796"/>
                </a:lnTo>
                <a:lnTo>
                  <a:pt x="17284" y="96316"/>
                </a:lnTo>
                <a:lnTo>
                  <a:pt x="72466" y="47828"/>
                </a:lnTo>
                <a:lnTo>
                  <a:pt x="98413" y="47828"/>
                </a:lnTo>
                <a:lnTo>
                  <a:pt x="88404" y="0"/>
                </a:lnTo>
                <a:close/>
              </a:path>
            </a:pathLst>
          </a:custGeom>
          <a:solidFill>
            <a:srgbClr val="911A06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14"/>
          <p:cNvSpPr txBox="1"/>
          <p:nvPr/>
        </p:nvSpPr>
        <p:spPr>
          <a:xfrm>
            <a:off x="5933440" y="2265680"/>
            <a:ext cx="1161415" cy="361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2700" marR="5080" lvl="0" indent="88900" algn="l" rtl="0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Internal layers  (annual/decadal)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" name="Google Shape;141;p14"/>
          <p:cNvSpPr/>
          <p:nvPr/>
        </p:nvSpPr>
        <p:spPr>
          <a:xfrm>
            <a:off x="3276600" y="4800600"/>
            <a:ext cx="138430" cy="207645"/>
          </a:xfrm>
          <a:custGeom>
            <a:avLst/>
            <a:gdLst/>
            <a:ahLst/>
            <a:cxnLst/>
            <a:rect l="0" t="0" r="0" b="0"/>
            <a:pathLst>
              <a:path w="138429" h="207645" extrusionOk="0">
                <a:moveTo>
                  <a:pt x="0" y="0"/>
                </a:moveTo>
                <a:lnTo>
                  <a:pt x="138419" y="207627"/>
                </a:lnTo>
              </a:path>
            </a:pathLst>
          </a:custGeom>
          <a:noFill/>
          <a:ln w="12675" cap="flat" cmpd="sng">
            <a:solidFill>
              <a:srgbClr val="911A0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" name="Google Shape;142;p14"/>
          <p:cNvSpPr/>
          <p:nvPr/>
        </p:nvSpPr>
        <p:spPr>
          <a:xfrm>
            <a:off x="3321278" y="4907076"/>
            <a:ext cx="107950" cy="122555"/>
          </a:xfrm>
          <a:custGeom>
            <a:avLst/>
            <a:gdLst/>
            <a:ahLst/>
            <a:cxnLst/>
            <a:rect l="0" t="0" r="0" b="0"/>
            <a:pathLst>
              <a:path w="107950" h="122554" extrusionOk="0">
                <a:moveTo>
                  <a:pt x="13766" y="47917"/>
                </a:moveTo>
                <a:lnTo>
                  <a:pt x="6159" y="50533"/>
                </a:lnTo>
                <a:lnTo>
                  <a:pt x="0" y="63131"/>
                </a:lnTo>
                <a:lnTo>
                  <a:pt x="2603" y="70738"/>
                </a:lnTo>
                <a:lnTo>
                  <a:pt x="107721" y="122123"/>
                </a:lnTo>
                <a:lnTo>
                  <a:pt x="105203" y="80175"/>
                </a:lnTo>
                <a:lnTo>
                  <a:pt x="79756" y="80175"/>
                </a:lnTo>
                <a:lnTo>
                  <a:pt x="13766" y="47917"/>
                </a:lnTo>
                <a:close/>
              </a:path>
              <a:path w="107950" h="122554" extrusionOk="0">
                <a:moveTo>
                  <a:pt x="94691" y="0"/>
                </a:moveTo>
                <a:lnTo>
                  <a:pt x="80695" y="838"/>
                </a:lnTo>
                <a:lnTo>
                  <a:pt x="75361" y="6857"/>
                </a:lnTo>
                <a:lnTo>
                  <a:pt x="79756" y="80175"/>
                </a:lnTo>
                <a:lnTo>
                  <a:pt x="105203" y="80175"/>
                </a:lnTo>
                <a:lnTo>
                  <a:pt x="100711" y="5333"/>
                </a:lnTo>
                <a:lnTo>
                  <a:pt x="94691" y="0"/>
                </a:lnTo>
                <a:close/>
              </a:path>
            </a:pathLst>
          </a:custGeom>
          <a:solidFill>
            <a:srgbClr val="911A06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" name="Google Shape;143;p14"/>
          <p:cNvSpPr txBox="1"/>
          <p:nvPr/>
        </p:nvSpPr>
        <p:spPr>
          <a:xfrm>
            <a:off x="2669539" y="4617720"/>
            <a:ext cx="770890" cy="194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Ice surface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" name="Google Shape;144;p14"/>
          <p:cNvSpPr/>
          <p:nvPr/>
        </p:nvSpPr>
        <p:spPr>
          <a:xfrm>
            <a:off x="2217770" y="5486400"/>
            <a:ext cx="144780" cy="433705"/>
          </a:xfrm>
          <a:custGeom>
            <a:avLst/>
            <a:gdLst/>
            <a:ahLst/>
            <a:cxnLst/>
            <a:rect l="0" t="0" r="0" b="0"/>
            <a:pathLst>
              <a:path w="144780" h="433704" extrusionOk="0">
                <a:moveTo>
                  <a:pt x="144429" y="0"/>
                </a:moveTo>
                <a:lnTo>
                  <a:pt x="0" y="433288"/>
                </a:lnTo>
              </a:path>
            </a:pathLst>
          </a:custGeom>
          <a:noFill/>
          <a:ln w="12675" cap="flat" cmpd="sng">
            <a:solidFill>
              <a:srgbClr val="911A0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" name="Google Shape;145;p14"/>
          <p:cNvSpPr/>
          <p:nvPr/>
        </p:nvSpPr>
        <p:spPr>
          <a:xfrm>
            <a:off x="2185835" y="5819470"/>
            <a:ext cx="112395" cy="124460"/>
          </a:xfrm>
          <a:custGeom>
            <a:avLst/>
            <a:gdLst/>
            <a:ahLst/>
            <a:cxnLst/>
            <a:rect l="0" t="0" r="0" b="0"/>
            <a:pathLst>
              <a:path w="112394" h="124460" extrusionOk="0">
                <a:moveTo>
                  <a:pt x="18122" y="0"/>
                </a:moveTo>
                <a:lnTo>
                  <a:pt x="4394" y="2882"/>
                </a:lnTo>
                <a:lnTo>
                  <a:pt x="0" y="9613"/>
                </a:lnTo>
                <a:lnTo>
                  <a:pt x="23964" y="124129"/>
                </a:lnTo>
                <a:lnTo>
                  <a:pt x="78383" y="76301"/>
                </a:lnTo>
                <a:lnTo>
                  <a:pt x="39903" y="76301"/>
                </a:lnTo>
                <a:lnTo>
                  <a:pt x="24853" y="4406"/>
                </a:lnTo>
                <a:lnTo>
                  <a:pt x="18122" y="0"/>
                </a:lnTo>
                <a:close/>
              </a:path>
              <a:path w="112394" h="124460" extrusionOk="0">
                <a:moveTo>
                  <a:pt x="95084" y="27812"/>
                </a:moveTo>
                <a:lnTo>
                  <a:pt x="39903" y="76301"/>
                </a:lnTo>
                <a:lnTo>
                  <a:pt x="78383" y="76301"/>
                </a:lnTo>
                <a:lnTo>
                  <a:pt x="111848" y="46888"/>
                </a:lnTo>
                <a:lnTo>
                  <a:pt x="112369" y="38874"/>
                </a:lnTo>
                <a:lnTo>
                  <a:pt x="103111" y="28333"/>
                </a:lnTo>
                <a:lnTo>
                  <a:pt x="95084" y="27812"/>
                </a:lnTo>
                <a:close/>
              </a:path>
            </a:pathLst>
          </a:custGeom>
          <a:solidFill>
            <a:srgbClr val="911A06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" name="Google Shape;146;p14"/>
          <p:cNvSpPr txBox="1"/>
          <p:nvPr/>
        </p:nvSpPr>
        <p:spPr>
          <a:xfrm>
            <a:off x="1920239" y="5085079"/>
            <a:ext cx="974725" cy="361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15900" marR="5080" lvl="0" indent="-203200" algn="l" rtl="0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internal layers  (annual)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Google Shape;147;p14"/>
          <p:cNvSpPr/>
          <p:nvPr/>
        </p:nvSpPr>
        <p:spPr>
          <a:xfrm>
            <a:off x="7620000" y="4876800"/>
            <a:ext cx="138430" cy="207645"/>
          </a:xfrm>
          <a:custGeom>
            <a:avLst/>
            <a:gdLst/>
            <a:ahLst/>
            <a:cxnLst/>
            <a:rect l="0" t="0" r="0" b="0"/>
            <a:pathLst>
              <a:path w="138429" h="207645" extrusionOk="0">
                <a:moveTo>
                  <a:pt x="0" y="0"/>
                </a:moveTo>
                <a:lnTo>
                  <a:pt x="138419" y="207627"/>
                </a:lnTo>
              </a:path>
            </a:pathLst>
          </a:custGeom>
          <a:noFill/>
          <a:ln w="12675" cap="flat" cmpd="sng">
            <a:solidFill>
              <a:srgbClr val="911A0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" name="Google Shape;148;p14"/>
          <p:cNvSpPr/>
          <p:nvPr/>
        </p:nvSpPr>
        <p:spPr>
          <a:xfrm>
            <a:off x="7664678" y="4983276"/>
            <a:ext cx="107950" cy="122555"/>
          </a:xfrm>
          <a:custGeom>
            <a:avLst/>
            <a:gdLst/>
            <a:ahLst/>
            <a:cxnLst/>
            <a:rect l="0" t="0" r="0" b="0"/>
            <a:pathLst>
              <a:path w="107950" h="122554" extrusionOk="0">
                <a:moveTo>
                  <a:pt x="13766" y="47917"/>
                </a:moveTo>
                <a:lnTo>
                  <a:pt x="6159" y="50533"/>
                </a:lnTo>
                <a:lnTo>
                  <a:pt x="0" y="63131"/>
                </a:lnTo>
                <a:lnTo>
                  <a:pt x="2603" y="70738"/>
                </a:lnTo>
                <a:lnTo>
                  <a:pt x="107721" y="122123"/>
                </a:lnTo>
                <a:lnTo>
                  <a:pt x="105203" y="80175"/>
                </a:lnTo>
                <a:lnTo>
                  <a:pt x="79755" y="80175"/>
                </a:lnTo>
                <a:lnTo>
                  <a:pt x="13766" y="47917"/>
                </a:lnTo>
                <a:close/>
              </a:path>
              <a:path w="107950" h="122554" extrusionOk="0">
                <a:moveTo>
                  <a:pt x="94691" y="0"/>
                </a:moveTo>
                <a:lnTo>
                  <a:pt x="80695" y="838"/>
                </a:lnTo>
                <a:lnTo>
                  <a:pt x="75361" y="6857"/>
                </a:lnTo>
                <a:lnTo>
                  <a:pt x="79755" y="80175"/>
                </a:lnTo>
                <a:lnTo>
                  <a:pt x="105203" y="80175"/>
                </a:lnTo>
                <a:lnTo>
                  <a:pt x="100710" y="5333"/>
                </a:lnTo>
                <a:lnTo>
                  <a:pt x="94691" y="0"/>
                </a:lnTo>
                <a:close/>
              </a:path>
            </a:pathLst>
          </a:custGeom>
          <a:solidFill>
            <a:srgbClr val="911A06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" name="Google Shape;149;p14"/>
          <p:cNvSpPr txBox="1"/>
          <p:nvPr/>
        </p:nvSpPr>
        <p:spPr>
          <a:xfrm>
            <a:off x="7016863" y="4693920"/>
            <a:ext cx="762635" cy="194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ice surface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" name="Google Shape;150;p14"/>
          <p:cNvSpPr/>
          <p:nvPr/>
        </p:nvSpPr>
        <p:spPr>
          <a:xfrm>
            <a:off x="6624670" y="5486400"/>
            <a:ext cx="144780" cy="433705"/>
          </a:xfrm>
          <a:custGeom>
            <a:avLst/>
            <a:gdLst/>
            <a:ahLst/>
            <a:cxnLst/>
            <a:rect l="0" t="0" r="0" b="0"/>
            <a:pathLst>
              <a:path w="144779" h="433704" extrusionOk="0">
                <a:moveTo>
                  <a:pt x="144428" y="0"/>
                </a:moveTo>
                <a:lnTo>
                  <a:pt x="0" y="433288"/>
                </a:lnTo>
              </a:path>
            </a:pathLst>
          </a:custGeom>
          <a:noFill/>
          <a:ln w="12675" cap="flat" cmpd="sng">
            <a:solidFill>
              <a:srgbClr val="911A0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" name="Google Shape;151;p14"/>
          <p:cNvSpPr/>
          <p:nvPr/>
        </p:nvSpPr>
        <p:spPr>
          <a:xfrm>
            <a:off x="6592734" y="5819470"/>
            <a:ext cx="112395" cy="124460"/>
          </a:xfrm>
          <a:custGeom>
            <a:avLst/>
            <a:gdLst/>
            <a:ahLst/>
            <a:cxnLst/>
            <a:rect l="0" t="0" r="0" b="0"/>
            <a:pathLst>
              <a:path w="112395" h="124460" extrusionOk="0">
                <a:moveTo>
                  <a:pt x="18122" y="0"/>
                </a:moveTo>
                <a:lnTo>
                  <a:pt x="4394" y="2882"/>
                </a:lnTo>
                <a:lnTo>
                  <a:pt x="0" y="9613"/>
                </a:lnTo>
                <a:lnTo>
                  <a:pt x="23964" y="124129"/>
                </a:lnTo>
                <a:lnTo>
                  <a:pt x="78383" y="76301"/>
                </a:lnTo>
                <a:lnTo>
                  <a:pt x="39903" y="76301"/>
                </a:lnTo>
                <a:lnTo>
                  <a:pt x="24853" y="4406"/>
                </a:lnTo>
                <a:lnTo>
                  <a:pt x="18122" y="0"/>
                </a:lnTo>
                <a:close/>
              </a:path>
              <a:path w="112395" h="124460" extrusionOk="0">
                <a:moveTo>
                  <a:pt x="95084" y="27812"/>
                </a:moveTo>
                <a:lnTo>
                  <a:pt x="39903" y="76301"/>
                </a:lnTo>
                <a:lnTo>
                  <a:pt x="78383" y="76301"/>
                </a:lnTo>
                <a:lnTo>
                  <a:pt x="111848" y="46888"/>
                </a:lnTo>
                <a:lnTo>
                  <a:pt x="112369" y="38874"/>
                </a:lnTo>
                <a:lnTo>
                  <a:pt x="103111" y="28333"/>
                </a:lnTo>
                <a:lnTo>
                  <a:pt x="95084" y="27812"/>
                </a:lnTo>
                <a:close/>
              </a:path>
            </a:pathLst>
          </a:custGeom>
          <a:solidFill>
            <a:srgbClr val="911A06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" name="Google Shape;152;p14"/>
          <p:cNvSpPr txBox="1"/>
          <p:nvPr/>
        </p:nvSpPr>
        <p:spPr>
          <a:xfrm>
            <a:off x="6327140" y="5085079"/>
            <a:ext cx="974725" cy="361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15900" marR="5080" lvl="0" indent="-203200" algn="l" rtl="0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internal layers  (annual)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5"/>
          <p:cNvSpPr txBox="1">
            <a:spLocks noGrp="1"/>
          </p:cNvSpPr>
          <p:nvPr>
            <p:ph type="title"/>
          </p:nvPr>
        </p:nvSpPr>
        <p:spPr>
          <a:xfrm>
            <a:off x="762951" y="1069340"/>
            <a:ext cx="9066849" cy="5129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2700" marR="5080" lvl="0" indent="0" algn="l" rtl="0">
              <a:lnSpc>
                <a:spcPct val="11764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b="1" i="0" u="none" strike="noStrike" cap="none">
                <a:solidFill>
                  <a:srgbClr val="7D110C"/>
                </a:solidFill>
                <a:latin typeface="Arial"/>
                <a:ea typeface="Arial"/>
                <a:cs typeface="Arial"/>
                <a:sym typeface="Arial"/>
              </a:rPr>
              <a:t>Challenges in Processing RADAR  Imagery</a:t>
            </a:r>
            <a:endParaRPr/>
          </a:p>
        </p:txBody>
      </p:sp>
      <p:sp>
        <p:nvSpPr>
          <p:cNvPr id="158" name="Google Shape;158;p15"/>
          <p:cNvSpPr txBox="1"/>
          <p:nvPr/>
        </p:nvSpPr>
        <p:spPr>
          <a:xfrm>
            <a:off x="762950" y="1905000"/>
            <a:ext cx="8457249" cy="3906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-1778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Bedrock/Surface Layers</a:t>
            </a:r>
            <a:endParaRPr/>
          </a:p>
          <a:p>
            <a:pPr marL="457200" marR="0" lvl="1" indent="-152400" algn="l" rtl="0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Two Layers (but, false positives)</a:t>
            </a:r>
            <a:endParaRPr/>
          </a:p>
          <a:p>
            <a:pPr marL="457200" marR="0" lvl="1" indent="-152400" algn="l" rtl="0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Low magnitude, faint, or non-existent bedrock reflections</a:t>
            </a:r>
            <a:endParaRPr/>
          </a:p>
          <a:p>
            <a:pPr marL="457200" marR="0" lvl="1" indent="-152400" algn="l" rtl="0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Strong surface reflections can be repeated in an image causing surface multiples</a:t>
            </a:r>
            <a:endParaRPr/>
          </a:p>
          <a:p>
            <a:pPr marL="12700" marR="0" lvl="0" indent="0" algn="l" rtl="0">
              <a:lnSpc>
                <a:spcPct val="100000"/>
              </a:lnSpc>
              <a:spcBef>
                <a:spcPts val="14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69900" marR="0" lvl="0" indent="-457200" algn="l" rtl="0">
              <a:lnSpc>
                <a:spcPct val="100000"/>
              </a:lnSpc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Internal Layers</a:t>
            </a:r>
            <a:endParaRPr/>
          </a:p>
          <a:p>
            <a:pPr marL="755650" marR="0" lvl="1" indent="-285750" algn="l" rtl="0">
              <a:lnSpc>
                <a:spcPct val="100000"/>
              </a:lnSpc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Multiple Layers (a couple dozen)</a:t>
            </a: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55650" marR="0" lvl="1" indent="-285750" algn="l" rtl="0">
              <a:lnSpc>
                <a:spcPct val="100000"/>
              </a:lnSpc>
              <a:spcBef>
                <a:spcPts val="219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Fuse into existing Layers</a:t>
            </a:r>
            <a:endParaRPr/>
          </a:p>
          <a:p>
            <a:pPr marL="755650" marR="0" lvl="1" indent="-28575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Disappear and Reappear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1959</Words>
  <Application>Microsoft Office PowerPoint</Application>
  <PresentationFormat>Custom</PresentationFormat>
  <Paragraphs>340</Paragraphs>
  <Slides>53</Slides>
  <Notes>53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8" baseType="lpstr">
      <vt:lpstr>Arial</vt:lpstr>
      <vt:lpstr>Calibri</vt:lpstr>
      <vt:lpstr>Cambria</vt:lpstr>
      <vt:lpstr>Times New Roman</vt:lpstr>
      <vt:lpstr>Office Theme</vt:lpstr>
      <vt:lpstr>A PROGRESSIVE STUDY FOR THE AUTOMATIC ANALYSIS OF INTERNAL LAYERS FROM POLAR RADAR IMAGERY</vt:lpstr>
      <vt:lpstr>Overview </vt:lpstr>
      <vt:lpstr>Introduction</vt:lpstr>
      <vt:lpstr>PowerPoint Presentation</vt:lpstr>
      <vt:lpstr>PowerPoint Presentation</vt:lpstr>
      <vt:lpstr>The Layers</vt:lpstr>
      <vt:lpstr>PowerPoint Presentation</vt:lpstr>
      <vt:lpstr>PowerPoint Presentation</vt:lpstr>
      <vt:lpstr>Challenges in Processing RADAR  Imagery</vt:lpstr>
      <vt:lpstr>Internal Layer Approaches…</vt:lpstr>
      <vt:lpstr>Internal Layer Approaches…</vt:lpstr>
      <vt:lpstr>Data Disclaimer </vt:lpstr>
      <vt:lpstr>Estimating Near Surface Internal Layers</vt:lpstr>
      <vt:lpstr>Snakes</vt:lpstr>
      <vt:lpstr>Algorithm for Estimating Near Surface Internal Layers</vt:lpstr>
      <vt:lpstr>Algorithm for Estimating Near Surface Internal Layers</vt:lpstr>
      <vt:lpstr>Algorithm for Estimating Near Surface Internal Layers</vt:lpstr>
      <vt:lpstr>Algorithm for Estimating Near Surface Internal Layers</vt:lpstr>
      <vt:lpstr>Algorithm for Estimating Near Surface Internal Layers</vt:lpstr>
      <vt:lpstr>PowerPoint Presentation</vt:lpstr>
      <vt:lpstr>Near Surface Internal Layers</vt:lpstr>
      <vt:lpstr>Conclusion</vt:lpstr>
      <vt:lpstr>Probabilistic Graphical Models</vt:lpstr>
      <vt:lpstr>Crandall et al, “Layer-finding in Radar Echograms using  Probabilistic Graphical Models”, International Conference on  Pattern Recognition (ICPR), 2012</vt:lpstr>
      <vt:lpstr>Surface and Bedrock (Hidden Markov Model)</vt:lpstr>
      <vt:lpstr>Crandall et al, “Layer-finding in Radar Echograms using  Probabilistic Graphical Models”, International Conference on  Pattern Recognition (ICPR), 2012</vt:lpstr>
      <vt:lpstr>Estimating Bedrock and Surface Boundaries with Confidence Intervals in Ice Sheet  Radar Imagery using MCMC</vt:lpstr>
      <vt:lpstr>The Model</vt:lpstr>
      <vt:lpstr>Probabilistic Formula</vt:lpstr>
      <vt:lpstr>Probabilistic Formulation</vt:lpstr>
      <vt:lpstr>Probabilistic Formulation</vt:lpstr>
      <vt:lpstr>Probabilistic Formulation</vt:lpstr>
      <vt:lpstr>Introduction to Markov Chain Markov Random Fields (MCMC)</vt:lpstr>
      <vt:lpstr>Statistical Inference</vt:lpstr>
      <vt:lpstr>Confidence Intervals</vt:lpstr>
      <vt:lpstr>Gibbs Sampling</vt:lpstr>
      <vt:lpstr>Results</vt:lpstr>
      <vt:lpstr>Quantitative Results</vt:lpstr>
      <vt:lpstr>Surface and Bedrock </vt:lpstr>
      <vt:lpstr>Conclusion</vt:lpstr>
      <vt:lpstr>PowerPoint Presentation</vt:lpstr>
      <vt:lpstr>An Sampling-based Approach to the Automatic Analysis of Layers from Polar Radar Imagery</vt:lpstr>
      <vt:lpstr>PowerPoint Presentation</vt:lpstr>
      <vt:lpstr>Experimental Results</vt:lpstr>
      <vt:lpstr>PowerPoint Presentation</vt:lpstr>
      <vt:lpstr>PowerPoint Presentation</vt:lpstr>
      <vt:lpstr>PowerPoint Presentation</vt:lpstr>
      <vt:lpstr>Conclusion</vt:lpstr>
      <vt:lpstr>Conclusion: Comparative Model Analysis</vt:lpstr>
      <vt:lpstr>Conclusion and Future Directions: Conclusion</vt:lpstr>
      <vt:lpstr>Conclusion and Future Directions: Future Directions</vt:lpstr>
      <vt:lpstr>Acknowledgments </vt:lpstr>
      <vt:lpstr>      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PROGRESSIVE STUDY FOR THE AUTOMATIC ANALYSIS OF INTERNAL LAYERS FROM POLAR RADAR IMAGERY</dc:title>
  <cp:lastModifiedBy>Mitchell, Jerome Elijah</cp:lastModifiedBy>
  <cp:revision>1</cp:revision>
  <dcterms:modified xsi:type="dcterms:W3CDTF">2018-07-29T17:51:41Z</dcterms:modified>
</cp:coreProperties>
</file>