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338" r:id="rId2"/>
    <p:sldId id="377" r:id="rId3"/>
    <p:sldId id="344" r:id="rId4"/>
    <p:sldId id="309" r:id="rId5"/>
    <p:sldId id="310" r:id="rId6"/>
    <p:sldId id="311" r:id="rId7"/>
    <p:sldId id="366" r:id="rId8"/>
    <p:sldId id="313" r:id="rId9"/>
    <p:sldId id="375" r:id="rId10"/>
    <p:sldId id="376" r:id="rId11"/>
    <p:sldId id="373" r:id="rId12"/>
    <p:sldId id="315" r:id="rId13"/>
    <p:sldId id="316" r:id="rId14"/>
    <p:sldId id="317" r:id="rId15"/>
    <p:sldId id="346" r:id="rId16"/>
    <p:sldId id="347" r:id="rId17"/>
    <p:sldId id="348" r:id="rId18"/>
    <p:sldId id="349" r:id="rId19"/>
    <p:sldId id="350" r:id="rId20"/>
    <p:sldId id="351" r:id="rId21"/>
    <p:sldId id="352" r:id="rId22"/>
    <p:sldId id="353" r:id="rId23"/>
    <p:sldId id="354" r:id="rId24"/>
    <p:sldId id="355" r:id="rId25"/>
    <p:sldId id="356" r:id="rId26"/>
    <p:sldId id="357" r:id="rId27"/>
    <p:sldId id="358" r:id="rId28"/>
    <p:sldId id="378" r:id="rId29"/>
    <p:sldId id="360" r:id="rId30"/>
    <p:sldId id="361" r:id="rId31"/>
    <p:sldId id="362" r:id="rId32"/>
    <p:sldId id="363" r:id="rId33"/>
    <p:sldId id="364" r:id="rId34"/>
    <p:sldId id="345" r:id="rId35"/>
    <p:sldId id="314" r:id="rId36"/>
    <p:sldId id="318" r:id="rId37"/>
    <p:sldId id="319" r:id="rId38"/>
    <p:sldId id="322" r:id="rId39"/>
    <p:sldId id="323" r:id="rId40"/>
    <p:sldId id="337" r:id="rId41"/>
    <p:sldId id="369" r:id="rId42"/>
    <p:sldId id="301" r:id="rId43"/>
    <p:sldId id="365" r:id="rId44"/>
    <p:sldId id="302" r:id="rId45"/>
    <p:sldId id="324" r:id="rId46"/>
    <p:sldId id="331" r:id="rId47"/>
    <p:sldId id="335" r:id="rId48"/>
    <p:sldId id="329" r:id="rId49"/>
    <p:sldId id="330" r:id="rId50"/>
    <p:sldId id="328" r:id="rId51"/>
    <p:sldId id="304" r:id="rId52"/>
    <p:sldId id="320" r:id="rId53"/>
    <p:sldId id="263" r:id="rId54"/>
    <p:sldId id="285" r:id="rId55"/>
    <p:sldId id="370" r:id="rId56"/>
    <p:sldId id="371" r:id="rId57"/>
    <p:sldId id="287" r:id="rId58"/>
    <p:sldId id="288" r:id="rId59"/>
    <p:sldId id="327" r:id="rId60"/>
    <p:sldId id="269" r:id="rId61"/>
    <p:sldId id="374"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7" autoAdjust="0"/>
    <p:restoredTop sz="94586" autoAdjust="0"/>
  </p:normalViewPr>
  <p:slideViewPr>
    <p:cSldViewPr snapToGrid="0">
      <p:cViewPr varScale="1">
        <p:scale>
          <a:sx n="63" d="100"/>
          <a:sy n="63" d="100"/>
        </p:scale>
        <p:origin x="72"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E6778-B450-423B-B7B7-BF6DF9015041}" type="datetimeFigureOut">
              <a:rPr lang="en-US" smtClean="0"/>
              <a:t>8/17/2017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FAF46-25CC-458C-9F6F-FEB9EF0EFEE4}" type="slidenum">
              <a:rPr lang="en-US" smtClean="0"/>
              <a:t>‹#›</a:t>
            </a:fld>
            <a:endParaRPr lang="en-US"/>
          </a:p>
        </p:txBody>
      </p:sp>
    </p:spTree>
    <p:extLst>
      <p:ext uri="{BB962C8B-B14F-4D97-AF65-F5344CB8AC3E}">
        <p14:creationId xmlns:p14="http://schemas.microsoft.com/office/powerpoint/2010/main" val="120431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11</a:t>
            </a:fld>
            <a:endParaRPr lang="en-US"/>
          </a:p>
        </p:txBody>
      </p:sp>
    </p:spTree>
    <p:extLst>
      <p:ext uri="{BB962C8B-B14F-4D97-AF65-F5344CB8AC3E}">
        <p14:creationId xmlns:p14="http://schemas.microsoft.com/office/powerpoint/2010/main" val="131802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a:t>Note the differences</a:t>
            </a:r>
            <a:r>
              <a:rPr lang="en-US" baseline="0" dirty="0"/>
              <a:t> in communication architectures</a:t>
            </a:r>
          </a:p>
          <a:p>
            <a:pPr marL="232943" indent="-232943">
              <a:buAutoNum type="arabicPeriod"/>
            </a:pPr>
            <a:r>
              <a:rPr lang="en-US" baseline="0" dirty="0"/>
              <a:t>Note times are in log scale</a:t>
            </a:r>
          </a:p>
          <a:p>
            <a:pPr marL="232943" indent="-232943">
              <a:buAutoNum type="arabicPeriod"/>
            </a:pPr>
            <a:r>
              <a:rPr lang="en-US" baseline="0" dirty="0"/>
              <a:t>Bars indicate compute only times, which is similar across these frameworks</a:t>
            </a:r>
          </a:p>
          <a:p>
            <a:pPr marL="232943" indent="-232943">
              <a:buAutoNum type="arabicPeriod"/>
            </a:pPr>
            <a:r>
              <a:rPr lang="en-US" baseline="0" dirty="0"/>
              <a:t>Overhead is dominated by communications in </a:t>
            </a:r>
            <a:r>
              <a:rPr lang="en-US" baseline="0" dirty="0" err="1"/>
              <a:t>Flink</a:t>
            </a:r>
            <a:r>
              <a:rPr lang="en-US" baseline="0" dirty="0"/>
              <a:t> and Spark</a:t>
            </a:r>
          </a:p>
          <a:p>
            <a:pPr marL="232943" indent="-232943">
              <a:buAutoNum type="arabicPeriod"/>
            </a:pPr>
            <a:endParaRPr lang="en-US" dirty="0"/>
          </a:p>
        </p:txBody>
      </p:sp>
      <p:sp>
        <p:nvSpPr>
          <p:cNvPr id="4" name="Slide Number Placeholder 3"/>
          <p:cNvSpPr>
            <a:spLocks noGrp="1"/>
          </p:cNvSpPr>
          <p:nvPr>
            <p:ph type="sldNum" sz="quarter" idx="10"/>
          </p:nvPr>
        </p:nvSpPr>
        <p:spPr/>
        <p:txBody>
          <a:bodyPr/>
          <a:lstStyle/>
          <a:p>
            <a:fld id="{629804DD-E327-412A-BEC9-AE4F0CAF37FE}" type="slidenum">
              <a:rPr lang="en-US" smtClean="0"/>
              <a:t>58</a:t>
            </a:fld>
            <a:endParaRPr lang="en-US"/>
          </a:p>
        </p:txBody>
      </p:sp>
    </p:spTree>
    <p:extLst>
      <p:ext uri="{BB962C8B-B14F-4D97-AF65-F5344CB8AC3E}">
        <p14:creationId xmlns:p14="http://schemas.microsoft.com/office/powerpoint/2010/main" val="62839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16</a:t>
            </a:fld>
            <a:endParaRPr lang="en-US"/>
          </a:p>
        </p:txBody>
      </p:sp>
    </p:spTree>
    <p:extLst>
      <p:ext uri="{BB962C8B-B14F-4D97-AF65-F5344CB8AC3E}">
        <p14:creationId xmlns:p14="http://schemas.microsoft.com/office/powerpoint/2010/main" val="509210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pPr>
                <a:defRPr/>
              </a:pPr>
              <a:t>17</a:t>
            </a:fld>
            <a:endParaRPr lang="en-US"/>
          </a:p>
        </p:txBody>
      </p:sp>
    </p:spTree>
    <p:extLst>
      <p:ext uri="{BB962C8B-B14F-4D97-AF65-F5344CB8AC3E}">
        <p14:creationId xmlns:p14="http://schemas.microsoft.com/office/powerpoint/2010/main" val="3793766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70173B2-124D-4BC8-AF9F-167E85A21D5D}"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741626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0188" indent="-230188">
              <a:lnSpc>
                <a:spcPct val="85000"/>
              </a:lnSpc>
              <a:spcBef>
                <a:spcPct val="15000"/>
              </a:spcBef>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19</a:t>
            </a:fld>
            <a:endParaRPr lang="en-US"/>
          </a:p>
        </p:txBody>
      </p:sp>
    </p:spTree>
    <p:extLst>
      <p:ext uri="{BB962C8B-B14F-4D97-AF65-F5344CB8AC3E}">
        <p14:creationId xmlns:p14="http://schemas.microsoft.com/office/powerpoint/2010/main" val="4293078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defRPr>
            </a:lvl1pPr>
            <a:lvl2pPr eaLnBrk="0">
              <a:tabLst>
                <a:tab pos="723900" algn="l"/>
                <a:tab pos="1447800" algn="l"/>
                <a:tab pos="2171700" algn="l"/>
                <a:tab pos="2895600" algn="l"/>
              </a:tabLst>
              <a:defRPr>
                <a:solidFill>
                  <a:schemeClr val="tx1"/>
                </a:solidFill>
                <a:latin typeface="Arial" panose="020B0604020202020204" pitchFamily="34" charset="0"/>
              </a:defRPr>
            </a:lvl2pPr>
            <a:lvl3pPr eaLnBrk="0">
              <a:tabLst>
                <a:tab pos="723900" algn="l"/>
                <a:tab pos="1447800" algn="l"/>
                <a:tab pos="2171700" algn="l"/>
                <a:tab pos="2895600" algn="l"/>
              </a:tabLst>
              <a:defRPr>
                <a:solidFill>
                  <a:schemeClr val="tx1"/>
                </a:solidFill>
                <a:latin typeface="Arial" panose="020B0604020202020204" pitchFamily="34" charset="0"/>
              </a:defRPr>
            </a:lvl3pPr>
            <a:lvl4pPr eaLnBrk="0">
              <a:tabLst>
                <a:tab pos="723900" algn="l"/>
                <a:tab pos="1447800" algn="l"/>
                <a:tab pos="2171700" algn="l"/>
                <a:tab pos="2895600" algn="l"/>
              </a:tabLst>
              <a:defRPr>
                <a:solidFill>
                  <a:schemeClr val="tx1"/>
                </a:solidFill>
                <a:latin typeface="Arial" panose="020B0604020202020204" pitchFamily="34" charset="0"/>
              </a:defRPr>
            </a:lvl4pPr>
            <a:lvl5pPr eaLnBrk="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9pPr>
          </a:lstStyle>
          <a:p>
            <a:pPr eaLnBrk="1"/>
            <a:fld id="{BF5851CB-82FA-415F-BEA0-1FB8CA8D59CB}" type="slidenum">
              <a:rPr lang="en-US">
                <a:solidFill>
                  <a:srgbClr val="000000"/>
                </a:solidFill>
                <a:latin typeface="Times New Roman" panose="02020603050405020304" pitchFamily="18" charset="0"/>
              </a:rPr>
              <a:pPr eaLnBrk="1"/>
              <a:t>26</a:t>
            </a:fld>
            <a:endParaRPr lang="en-US">
              <a:solidFill>
                <a:srgbClr val="000000"/>
              </a:solidFill>
              <a:latin typeface="Times New Roman" panose="02020603050405020304" pitchFamily="18" charset="0"/>
            </a:endParaRPr>
          </a:p>
        </p:txBody>
      </p:sp>
      <p:sp>
        <p:nvSpPr>
          <p:cNvPr id="47107"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47108" name="Rectangle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Times New Roman" panose="02020603050405020304" pitchFamily="18" charset="0"/>
            </a:endParaRPr>
          </a:p>
        </p:txBody>
      </p:sp>
    </p:spTree>
    <p:extLst>
      <p:ext uri="{BB962C8B-B14F-4D97-AF65-F5344CB8AC3E}">
        <p14:creationId xmlns:p14="http://schemas.microsoft.com/office/powerpoint/2010/main" val="1701938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a:solidFill>
                  <a:schemeClr val="tx1"/>
                </a:solidFill>
                <a:latin typeface="Arial" charset="0"/>
              </a:defRPr>
            </a:lvl1pPr>
            <a:lvl2pPr eaLnBrk="0">
              <a:tabLst>
                <a:tab pos="649628" algn="l"/>
                <a:tab pos="1299256" algn="l"/>
                <a:tab pos="1948884" algn="l"/>
                <a:tab pos="2598511" algn="l"/>
              </a:tabLst>
              <a:defRPr>
                <a:solidFill>
                  <a:schemeClr val="tx1"/>
                </a:solidFill>
                <a:latin typeface="Arial" charset="0"/>
              </a:defRPr>
            </a:lvl2pPr>
            <a:lvl3pPr eaLnBrk="0">
              <a:tabLst>
                <a:tab pos="649628" algn="l"/>
                <a:tab pos="1299256" algn="l"/>
                <a:tab pos="1948884" algn="l"/>
                <a:tab pos="2598511" algn="l"/>
              </a:tabLst>
              <a:defRPr>
                <a:solidFill>
                  <a:schemeClr val="tx1"/>
                </a:solidFill>
                <a:latin typeface="Arial" charset="0"/>
              </a:defRPr>
            </a:lvl3pPr>
            <a:lvl4pPr eaLnBrk="0">
              <a:tabLst>
                <a:tab pos="649628" algn="l"/>
                <a:tab pos="1299256" algn="l"/>
                <a:tab pos="1948884" algn="l"/>
                <a:tab pos="2598511" algn="l"/>
              </a:tabLst>
              <a:defRPr>
                <a:solidFill>
                  <a:schemeClr val="tx1"/>
                </a:solidFill>
                <a:latin typeface="Arial" charset="0"/>
              </a:defRPr>
            </a:lvl4pPr>
            <a:lvl5pPr eaLnBrk="0">
              <a:tabLst>
                <a:tab pos="649628" algn="l"/>
                <a:tab pos="1299256" algn="l"/>
                <a:tab pos="1948884" algn="l"/>
                <a:tab pos="2598511" algn="l"/>
              </a:tabLst>
              <a:defRPr>
                <a:solidFill>
                  <a:schemeClr val="tx1"/>
                </a:solidFill>
                <a:latin typeface="Arial"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9pPr>
          </a:lstStyle>
          <a:p>
            <a:pPr eaLnBrk="1"/>
            <a:fld id="{D5D0003C-1ED3-4FA4-B50A-C2711DE5819A}" type="slidenum">
              <a:rPr lang="en-US">
                <a:solidFill>
                  <a:srgbClr val="000000"/>
                </a:solidFill>
                <a:latin typeface="Times New Roman" pitchFamily="18" charset="0"/>
              </a:rPr>
              <a:pPr eaLnBrk="1"/>
              <a:t>27</a:t>
            </a:fld>
            <a:endParaRPr lang="en-US">
              <a:solidFill>
                <a:srgbClr val="000000"/>
              </a:solidFill>
              <a:latin typeface="Times New Roman" pitchFamily="18" charset="0"/>
            </a:endParaRPr>
          </a:p>
        </p:txBody>
      </p:sp>
      <p:sp>
        <p:nvSpPr>
          <p:cNvPr id="58371" name="Rectangle 1"/>
          <p:cNvSpPr>
            <a:spLocks noGrp="1" noRot="1" noChangeAspect="1" noChangeArrowheads="1" noTextEdit="1"/>
          </p:cNvSpPr>
          <p:nvPr>
            <p:ph type="sldImg"/>
          </p:nvPr>
        </p:nvSpPr>
        <p:spPr>
          <a:xfrm>
            <a:off x="381000" y="693738"/>
            <a:ext cx="6096000" cy="3429000"/>
          </a:xfrm>
          <a:solidFill>
            <a:srgbClr val="FFFFFF"/>
          </a:solidFill>
          <a:ln>
            <a:solidFill>
              <a:srgbClr val="000000"/>
            </a:solidFill>
            <a:miter lim="800000"/>
            <a:headEnd/>
            <a:tailEnd/>
          </a:ln>
        </p:spPr>
      </p:sp>
      <p:sp>
        <p:nvSpPr>
          <p:cNvPr id="58372" name="Rectangle 2"/>
          <p:cNvSpPr>
            <a:spLocks noGrp="1" noChangeArrowheads="1"/>
          </p:cNvSpPr>
          <p:nvPr>
            <p:ph type="body" idx="1"/>
          </p:nvPr>
        </p:nvSpPr>
        <p:spPr>
          <a:xfrm>
            <a:off x="686360" y="4342535"/>
            <a:ext cx="5486681" cy="41145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704757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52</a:t>
            </a:fld>
            <a:endParaRPr lang="en-US" altLang="en-US"/>
          </a:p>
        </p:txBody>
      </p:sp>
    </p:spTree>
    <p:extLst>
      <p:ext uri="{BB962C8B-B14F-4D97-AF65-F5344CB8AC3E}">
        <p14:creationId xmlns:p14="http://schemas.microsoft.com/office/powerpoint/2010/main" val="2906107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a:t>Note the differences</a:t>
            </a:r>
            <a:r>
              <a:rPr lang="en-US" baseline="0" dirty="0"/>
              <a:t> in communication architectures</a:t>
            </a:r>
          </a:p>
          <a:p>
            <a:pPr marL="232943" indent="-232943">
              <a:buAutoNum type="arabicPeriod"/>
            </a:pPr>
            <a:r>
              <a:rPr lang="en-US" baseline="0" dirty="0"/>
              <a:t>Note times are in log scale</a:t>
            </a:r>
          </a:p>
          <a:p>
            <a:pPr marL="232943" indent="-232943">
              <a:buAutoNum type="arabicPeriod"/>
            </a:pPr>
            <a:r>
              <a:rPr lang="en-US" baseline="0" dirty="0"/>
              <a:t>Bars indicate compute only times, which is similar across these frameworks</a:t>
            </a:r>
          </a:p>
          <a:p>
            <a:pPr marL="232943" indent="-232943">
              <a:buAutoNum type="arabicPeriod"/>
            </a:pPr>
            <a:r>
              <a:rPr lang="en-US" baseline="0" dirty="0"/>
              <a:t>Overhead is dominated by communications in </a:t>
            </a:r>
            <a:r>
              <a:rPr lang="en-US" baseline="0" dirty="0" err="1"/>
              <a:t>Flink</a:t>
            </a:r>
            <a:r>
              <a:rPr lang="en-US" baseline="0" dirty="0"/>
              <a:t> and Spark</a:t>
            </a:r>
          </a:p>
          <a:p>
            <a:pPr marL="232943" indent="-232943">
              <a:buAutoNum type="arabicPeriod"/>
            </a:pPr>
            <a:endParaRPr lang="en-US" dirty="0"/>
          </a:p>
        </p:txBody>
      </p:sp>
      <p:sp>
        <p:nvSpPr>
          <p:cNvPr id="4" name="Slide Number Placeholder 3"/>
          <p:cNvSpPr>
            <a:spLocks noGrp="1"/>
          </p:cNvSpPr>
          <p:nvPr>
            <p:ph type="sldNum" sz="quarter" idx="10"/>
          </p:nvPr>
        </p:nvSpPr>
        <p:spPr/>
        <p:txBody>
          <a:bodyPr/>
          <a:lstStyle/>
          <a:p>
            <a:fld id="{629804DD-E327-412A-BEC9-AE4F0CAF37FE}" type="slidenum">
              <a:rPr lang="en-US" smtClean="0"/>
              <a:t>57</a:t>
            </a:fld>
            <a:endParaRPr lang="en-US"/>
          </a:p>
        </p:txBody>
      </p:sp>
    </p:spTree>
    <p:extLst>
      <p:ext uri="{BB962C8B-B14F-4D97-AF65-F5344CB8AC3E}">
        <p14:creationId xmlns:p14="http://schemas.microsoft.com/office/powerpoint/2010/main" val="319752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976B59-ACCC-4766-A436-8F527E1498DA}" type="datetime1">
              <a:rPr lang="en-US" smtClean="0">
                <a:solidFill>
                  <a:prstClr val="black">
                    <a:tint val="75000"/>
                  </a:prstClr>
                </a:solidFill>
              </a:rPr>
              <a:t>8/17/2017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pic>
        <p:nvPicPr>
          <p:cNvPr id="7" name="Picture 2"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4"/>
            <a:ext cx="12192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825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F3085A3-C1D9-48F8-95AD-F1BFDFC26EC5}" type="datetime1">
              <a:rPr lang="en-US" smtClean="0">
                <a:solidFill>
                  <a:prstClr val="black">
                    <a:tint val="75000"/>
                  </a:prstClr>
                </a:solidFill>
              </a:rPr>
              <a:t>8/17/2017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pic>
        <p:nvPicPr>
          <p:cNvPr id="7" name="Picture 2"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999163"/>
            <a:ext cx="12192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869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2"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350" y="6116638"/>
            <a:ext cx="12192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362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24B6B9-3823-40E6-AAD9-FAF80F925D83}" type="datetime1">
              <a:rPr lang="en-US" smtClean="0">
                <a:solidFill>
                  <a:prstClr val="black">
                    <a:tint val="75000"/>
                  </a:prstClr>
                </a:solidFill>
              </a:rPr>
              <a:t>8/17/2017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pic>
        <p:nvPicPr>
          <p:cNvPr id="8" name="Picture 2"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4"/>
            <a:ext cx="12192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705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3F3373-9EBD-4E28-BC43-B9CEC5179AF0}" type="datetime1">
              <a:rPr lang="en-US" smtClean="0">
                <a:solidFill>
                  <a:prstClr val="black">
                    <a:tint val="75000"/>
                  </a:prstClr>
                </a:solidFill>
              </a:rPr>
              <a:t>8/17/2017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pic>
        <p:nvPicPr>
          <p:cNvPr id="10" name="Picture 2"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4"/>
            <a:ext cx="12192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356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D22832-80E7-4E23-9DF9-58C956F4D88E}" type="datetime1">
              <a:rPr lang="en-US" smtClean="0">
                <a:solidFill>
                  <a:prstClr val="black">
                    <a:tint val="75000"/>
                  </a:prstClr>
                </a:solidFill>
              </a:rPr>
              <a:t>8/17/2017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pic>
        <p:nvPicPr>
          <p:cNvPr id="6" name="Picture 2"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4"/>
            <a:ext cx="12192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980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52D037-DFF3-4F1F-968D-F339D519F354}" type="datetime1">
              <a:rPr lang="en-US" smtClean="0">
                <a:solidFill>
                  <a:prstClr val="black">
                    <a:tint val="75000"/>
                  </a:prstClr>
                </a:solidFill>
              </a:rPr>
              <a:t>8/17/2017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pic>
        <p:nvPicPr>
          <p:cNvPr id="5" name="Picture 2"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4"/>
            <a:ext cx="12192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386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B5105-4CC6-4F23-9A62-0711E03370BF}" type="datetime1">
              <a:rPr lang="en-US" smtClean="0">
                <a:solidFill>
                  <a:prstClr val="black">
                    <a:tint val="75000"/>
                  </a:prstClr>
                </a:solidFill>
              </a:rPr>
              <a:t>8/17/2017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1947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sc.soic.indiana.edu/" TargetMode="External"/><Relationship Id="rId2" Type="http://schemas.openxmlformats.org/officeDocument/2006/relationships/hyperlink" Target="mailto:gcf@indiana.edu" TargetMode="Externa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pidal.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57.pn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101" y="0"/>
            <a:ext cx="11430000" cy="1554772"/>
          </a:xfrm>
        </p:spPr>
        <p:txBody>
          <a:bodyPr>
            <a:noAutofit/>
          </a:bodyPr>
          <a:lstStyle/>
          <a:p>
            <a:r>
              <a:rPr lang="en-US" sz="5400" b="1" dirty="0"/>
              <a:t>Big Data and High-Performance Technologies for Natural Computation</a:t>
            </a:r>
            <a:endParaRPr lang="en-US" sz="2800" b="1" dirty="0">
              <a:latin typeface="Arial Black" panose="020B0A04020102020204" pitchFamily="34" charset="0"/>
            </a:endParaRPr>
          </a:p>
        </p:txBody>
      </p:sp>
      <p:sp>
        <p:nvSpPr>
          <p:cNvPr id="3" name="Subtitle 2"/>
          <p:cNvSpPr>
            <a:spLocks noGrp="1"/>
          </p:cNvSpPr>
          <p:nvPr>
            <p:ph type="subTitle" idx="1"/>
          </p:nvPr>
        </p:nvSpPr>
        <p:spPr/>
        <p:txBody>
          <a:bodyPr>
            <a:normAutofit/>
          </a:bodyPr>
          <a:lstStyle/>
          <a:p>
            <a:r>
              <a:rPr lang="en-US" sz="2000" dirty="0"/>
              <a:t>`</a:t>
            </a:r>
          </a:p>
        </p:txBody>
      </p:sp>
      <p:sp>
        <p:nvSpPr>
          <p:cNvPr id="4" name="Rectangle 3">
            <a:extLst>
              <a:ext uri="{FF2B5EF4-FFF2-40B4-BE49-F238E27FC236}">
                <a16:creationId xmlns:a16="http://schemas.microsoft.com/office/drawing/2014/main" id="{6ED00E1E-723F-4497-B46A-9D6B4B743B2E}"/>
              </a:ext>
            </a:extLst>
          </p:cNvPr>
          <p:cNvSpPr/>
          <p:nvPr/>
        </p:nvSpPr>
        <p:spPr>
          <a:xfrm>
            <a:off x="-80813" y="4408198"/>
            <a:ext cx="12179456" cy="1791260"/>
          </a:xfrm>
          <a:prstGeom prst="rect">
            <a:avLst/>
          </a:prstGeom>
        </p:spPr>
        <p:txBody>
          <a:bodyPr wrap="square">
            <a:spAutoFit/>
          </a:bodyPr>
          <a:lstStyle/>
          <a:p>
            <a:pPr lvl="0" algn="ctr" defTabSz="457200">
              <a:spcBef>
                <a:spcPct val="20000"/>
              </a:spcBef>
              <a:defRPr/>
            </a:pPr>
            <a:r>
              <a:rPr lang="en-US" sz="2400" b="1" dirty="0">
                <a:solidFill>
                  <a:prstClr val="black"/>
                </a:solidFill>
                <a:cs typeface="Times New Roman" pitchFamily="18" charset="0"/>
              </a:rPr>
              <a:t>Geoffrey Fox July 29, 2017 </a:t>
            </a:r>
          </a:p>
          <a:p>
            <a:pPr lvl="0" algn="ctr" defTabSz="457200">
              <a:spcBef>
                <a:spcPct val="20000"/>
              </a:spcBef>
              <a:defRPr/>
            </a:pPr>
            <a:r>
              <a:rPr lang="en-US" sz="2400" dirty="0">
                <a:solidFill>
                  <a:prstClr val="black"/>
                </a:solidFill>
                <a:latin typeface="Arial"/>
                <a:hlinkClick r:id="rId2"/>
              </a:rPr>
              <a:t>gcf@indiana.edu</a:t>
            </a:r>
            <a:r>
              <a:rPr lang="en-US" sz="2400" dirty="0">
                <a:solidFill>
                  <a:prstClr val="black"/>
                </a:solidFill>
                <a:latin typeface="Arial"/>
              </a:rPr>
              <a:t>, </a:t>
            </a:r>
            <a:r>
              <a:rPr lang="en-US" sz="2400" dirty="0">
                <a:solidFill>
                  <a:prstClr val="black"/>
                </a:solidFill>
                <a:latin typeface="Arial"/>
                <a:hlinkClick r:id="rId3"/>
              </a:rPr>
              <a:t>http://www.dsc.soic.indiana.edu/</a:t>
            </a:r>
            <a:r>
              <a:rPr lang="en-US" sz="2400" dirty="0">
                <a:solidFill>
                  <a:prstClr val="black"/>
                </a:solidFill>
                <a:latin typeface="Arial"/>
              </a:rPr>
              <a:t>, </a:t>
            </a:r>
            <a:r>
              <a:rPr lang="en-US" sz="2400" dirty="0">
                <a:solidFill>
                  <a:prstClr val="black"/>
                </a:solidFill>
                <a:latin typeface="Arial"/>
                <a:hlinkClick r:id="rId4"/>
              </a:rPr>
              <a:t>http://spidal.org</a:t>
            </a:r>
            <a:r>
              <a:rPr lang="en-US" sz="2400" dirty="0">
                <a:solidFill>
                  <a:prstClr val="black"/>
                </a:solidFill>
                <a:latin typeface="Arial"/>
              </a:rPr>
              <a:t>/</a:t>
            </a:r>
          </a:p>
          <a:p>
            <a:pPr algn="ctr" defTabSz="457200">
              <a:spcBef>
                <a:spcPct val="20000"/>
              </a:spcBef>
              <a:defRPr/>
            </a:pPr>
            <a:r>
              <a:rPr lang="en-US" sz="2400" dirty="0">
                <a:solidFill>
                  <a:prstClr val="black"/>
                </a:solidFill>
                <a:latin typeface="Arial"/>
                <a:cs typeface="Times New Roman" pitchFamily="18" charset="0"/>
              </a:rPr>
              <a:t>Digital Science Center</a:t>
            </a:r>
            <a:endParaRPr lang="en-US" sz="2400" dirty="0">
              <a:solidFill>
                <a:prstClr val="black"/>
              </a:solidFill>
              <a:latin typeface="Arial"/>
            </a:endParaRPr>
          </a:p>
          <a:p>
            <a:pPr lvl="0" algn="ctr" defTabSz="457200">
              <a:spcBef>
                <a:spcPct val="20000"/>
              </a:spcBef>
              <a:defRPr/>
            </a:pPr>
            <a:r>
              <a:rPr lang="en-US" sz="2400" b="1" dirty="0">
                <a:solidFill>
                  <a:prstClr val="black"/>
                </a:solidFill>
                <a:latin typeface="Arial"/>
                <a:cs typeface="Times New Roman" pitchFamily="18" charset="0"/>
              </a:rPr>
              <a:t>Department of Intelligent Systems Engineering</a:t>
            </a:r>
          </a:p>
        </p:txBody>
      </p:sp>
      <p:sp>
        <p:nvSpPr>
          <p:cNvPr id="5" name="Slide Number Placeholder 4">
            <a:extLst>
              <a:ext uri="{FF2B5EF4-FFF2-40B4-BE49-F238E27FC236}">
                <a16:creationId xmlns:a16="http://schemas.microsoft.com/office/drawing/2014/main" id="{119B10C2-6B84-4C33-92C0-4C65925F7CA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a:t>
            </a:fld>
            <a:endParaRPr lang="en-US">
              <a:solidFill>
                <a:prstClr val="black">
                  <a:tint val="75000"/>
                </a:prstClr>
              </a:solidFill>
            </a:endParaRPr>
          </a:p>
        </p:txBody>
      </p:sp>
      <p:sp>
        <p:nvSpPr>
          <p:cNvPr id="6" name="AutoShape 2" descr="http://icnc-fskd.guet.cn/icnc_fskd/images/2.jpg">
            <a:extLst>
              <a:ext uri="{FF2B5EF4-FFF2-40B4-BE49-F238E27FC236}">
                <a16:creationId xmlns:a16="http://schemas.microsoft.com/office/drawing/2014/main" id="{3214D794-0A14-4F14-832C-E0E3C249B71E}"/>
              </a:ext>
            </a:extLst>
          </p:cNvPr>
          <p:cNvSpPr>
            <a:spLocks noChangeAspect="1" noChangeArrowheads="1"/>
          </p:cNvSpPr>
          <p:nvPr/>
        </p:nvSpPr>
        <p:spPr bwMode="auto">
          <a:xfrm>
            <a:off x="5943600" y="328814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2413FE8E-7895-4860-8D42-F3FF68ECCD6B}"/>
              </a:ext>
            </a:extLst>
          </p:cNvPr>
          <p:cNvPicPr>
            <a:picLocks noChangeAspect="1"/>
          </p:cNvPicPr>
          <p:nvPr/>
        </p:nvPicPr>
        <p:blipFill>
          <a:blip r:embed="rId5"/>
          <a:stretch>
            <a:fillRect/>
          </a:stretch>
        </p:blipFill>
        <p:spPr>
          <a:xfrm>
            <a:off x="0" y="1427529"/>
            <a:ext cx="12179456" cy="2946642"/>
          </a:xfrm>
          <a:prstGeom prst="rect">
            <a:avLst/>
          </a:prstGeom>
        </p:spPr>
      </p:pic>
    </p:spTree>
    <p:extLst>
      <p:ext uri="{BB962C8B-B14F-4D97-AF65-F5344CB8AC3E}">
        <p14:creationId xmlns:p14="http://schemas.microsoft.com/office/powerpoint/2010/main" val="224901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30695" y="0"/>
            <a:ext cx="9137526" cy="6858000"/>
            <a:chOff x="31026" y="1"/>
            <a:chExt cx="9137526" cy="6858000"/>
          </a:xfrm>
        </p:grpSpPr>
        <p:pic>
          <p:nvPicPr>
            <p:cNvPr id="15" name="Picture 14"/>
            <p:cNvPicPr/>
            <p:nvPr/>
          </p:nvPicPr>
          <p:blipFill rotWithShape="1">
            <a:blip r:embed="rId2" cstate="print">
              <a:extLst>
                <a:ext uri="{28A0092B-C50C-407E-A947-70E740481C1C}">
                  <a14:useLocalDpi xmlns:a14="http://schemas.microsoft.com/office/drawing/2010/main" val="0"/>
                </a:ext>
              </a:extLst>
            </a:blip>
            <a:srcRect b="43133"/>
            <a:stretch/>
          </p:blipFill>
          <p:spPr>
            <a:xfrm>
              <a:off x="31026" y="1"/>
              <a:ext cx="9137526" cy="6858000"/>
            </a:xfrm>
            <a:prstGeom prst="rect">
              <a:avLst/>
            </a:prstGeom>
          </p:spPr>
        </p:pic>
        <p:pic>
          <p:nvPicPr>
            <p:cNvPr id="7" name="Picture 6"/>
            <p:cNvPicPr>
              <a:picLocks noChangeAspect="1"/>
            </p:cNvPicPr>
            <p:nvPr/>
          </p:nvPicPr>
          <p:blipFill>
            <a:blip r:embed="rId3"/>
            <a:stretch>
              <a:fillRect/>
            </a:stretch>
          </p:blipFill>
          <p:spPr>
            <a:xfrm>
              <a:off x="1019679" y="2155520"/>
              <a:ext cx="1027410" cy="489994"/>
            </a:xfrm>
            <a:prstGeom prst="rect">
              <a:avLst/>
            </a:prstGeom>
          </p:spPr>
        </p:pic>
        <p:pic>
          <p:nvPicPr>
            <p:cNvPr id="9" name="Picture 2" descr="https://lh3.googleusercontent.com/-QTh7oYlVSfs/AAAAAAAAAAI/AAAAAAAAAl8/PD6AyVW6Tqs/s0-c-k-no-ns/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46053"/>
              <a:ext cx="847726" cy="8477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1663" t="21984" r="36829" b="19773"/>
            <a:stretch/>
          </p:blipFill>
          <p:spPr>
            <a:xfrm>
              <a:off x="7829640" y="2160096"/>
              <a:ext cx="952500" cy="970836"/>
            </a:xfrm>
            <a:prstGeom prst="rect">
              <a:avLst/>
            </a:prstGeom>
          </p:spPr>
        </p:pic>
        <p:pic>
          <p:nvPicPr>
            <p:cNvPr id="8" name="Picture 4" descr="Stony Brook University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9120" y="5814847"/>
              <a:ext cx="1054710" cy="870555"/>
            </a:xfrm>
            <a:prstGeom prst="rect">
              <a:avLst/>
            </a:prstGeom>
            <a:solidFill>
              <a:schemeClr val="bg1"/>
            </a:solidFill>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2768" t="17564" r="19740" b="18436"/>
            <a:stretch/>
          </p:blipFill>
          <p:spPr>
            <a:xfrm>
              <a:off x="7878754" y="355213"/>
              <a:ext cx="1138054" cy="83856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9500" t="18519" r="62088" b="21296"/>
            <a:stretch/>
          </p:blipFill>
          <p:spPr>
            <a:xfrm>
              <a:off x="7147486" y="5694802"/>
              <a:ext cx="1504841" cy="990600"/>
            </a:xfrm>
            <a:prstGeom prst="rect">
              <a:avLst/>
            </a:prstGeom>
          </p:spPr>
        </p:pic>
        <p:sp>
          <p:nvSpPr>
            <p:cNvPr id="13" name="TextBox 12"/>
            <p:cNvSpPr txBox="1"/>
            <p:nvPr/>
          </p:nvSpPr>
          <p:spPr>
            <a:xfrm>
              <a:off x="7047905" y="4980402"/>
              <a:ext cx="2088802" cy="646331"/>
            </a:xfrm>
            <a:prstGeom prst="rect">
              <a:avLst/>
            </a:prstGeom>
            <a:solidFill>
              <a:schemeClr val="tx1"/>
            </a:solidFill>
          </p:spPr>
          <p:txBody>
            <a:bodyPr wrap="square" rtlCol="0">
              <a:spAutoFit/>
            </a:bodyPr>
            <a:lstStyle/>
            <a:p>
              <a:r>
                <a:rPr lang="en-US" b="1" dirty="0">
                  <a:solidFill>
                    <a:schemeClr val="bg1"/>
                  </a:solidFill>
                </a:rPr>
                <a:t>Software: MIDAS</a:t>
              </a:r>
              <a:br>
                <a:rPr lang="en-US" b="1" dirty="0">
                  <a:solidFill>
                    <a:schemeClr val="bg1"/>
                  </a:solidFill>
                </a:rPr>
              </a:br>
              <a:r>
                <a:rPr lang="en-US" b="1" dirty="0">
                  <a:solidFill>
                    <a:schemeClr val="bg1"/>
                  </a:solidFill>
                </a:rPr>
                <a:t>HPC-ABDS</a:t>
              </a:r>
            </a:p>
          </p:txBody>
        </p:sp>
      </p:grpSp>
      <p:sp>
        <p:nvSpPr>
          <p:cNvPr id="3" name="Rectangle 2"/>
          <p:cNvSpPr/>
          <p:nvPr/>
        </p:nvSpPr>
        <p:spPr>
          <a:xfrm>
            <a:off x="0" y="0"/>
            <a:ext cx="3030695" cy="5687711"/>
          </a:xfrm>
          <a:prstGeom prst="rect">
            <a:avLst/>
          </a:prstGeom>
          <a:solidFill>
            <a:schemeClr val="bg1"/>
          </a:solidFill>
        </p:spPr>
        <p:txBody>
          <a:bodyPr wrap="square">
            <a:spAutoFit/>
          </a:bodyPr>
          <a:lstStyle/>
          <a:p>
            <a:pPr>
              <a:lnSpc>
                <a:spcPct val="115000"/>
              </a:lnSpc>
              <a:spcBef>
                <a:spcPts val="1800"/>
              </a:spcBef>
              <a:spcAft>
                <a:spcPts val="600"/>
              </a:spcAft>
            </a:pPr>
            <a:r>
              <a:rPr lang="en-US" sz="2400" dirty="0">
                <a:latin typeface="Times New Roman" panose="02020603050405020304" pitchFamily="18" charset="0"/>
              </a:rPr>
              <a:t>NSF 1443054: CIF21 DIBBs: Middleware and High Performance Analytics Libraries for Scalable Data Science</a:t>
            </a:r>
          </a:p>
          <a:p>
            <a:pPr>
              <a:lnSpc>
                <a:spcPct val="115000"/>
              </a:lnSpc>
              <a:spcBef>
                <a:spcPts val="1800"/>
              </a:spcBef>
              <a:spcAft>
                <a:spcPts val="600"/>
              </a:spcAft>
            </a:pPr>
            <a:endParaRPr lang="en-US" sz="2400" dirty="0">
              <a:latin typeface="Times New Roman" panose="02020603050405020304" pitchFamily="18" charset="0"/>
            </a:endParaRPr>
          </a:p>
          <a:p>
            <a:pPr>
              <a:lnSpc>
                <a:spcPct val="115000"/>
              </a:lnSpc>
              <a:spcBef>
                <a:spcPts val="1800"/>
              </a:spcBef>
              <a:spcAft>
                <a:spcPts val="600"/>
              </a:spcAft>
            </a:pPr>
            <a:r>
              <a:rPr lang="en-US" sz="2400" dirty="0">
                <a:latin typeface="Times New Roman" panose="02020603050405020304" pitchFamily="18" charset="0"/>
              </a:rPr>
              <a:t>HPC-ABDS Software</a:t>
            </a:r>
            <a:br>
              <a:rPr lang="en-US" sz="2400" dirty="0">
                <a:latin typeface="Times New Roman" panose="02020603050405020304" pitchFamily="18" charset="0"/>
              </a:rPr>
            </a:br>
            <a:r>
              <a:rPr lang="en-US" sz="2400" dirty="0">
                <a:latin typeface="Times New Roman" panose="02020603050405020304" pitchFamily="18" charset="0"/>
              </a:rPr>
              <a:t>Harp and Twister2 Building Blocks</a:t>
            </a:r>
          </a:p>
          <a:p>
            <a:pPr>
              <a:lnSpc>
                <a:spcPct val="115000"/>
              </a:lnSpc>
              <a:spcBef>
                <a:spcPts val="1800"/>
              </a:spcBef>
              <a:spcAft>
                <a:spcPts val="600"/>
              </a:spcAft>
            </a:pPr>
            <a:r>
              <a:rPr lang="en-US" sz="2400" dirty="0">
                <a:latin typeface="Times New Roman" panose="02020603050405020304" pitchFamily="18" charset="0"/>
              </a:rPr>
              <a:t>SPIDAL Data Analytics Library</a:t>
            </a:r>
            <a:endParaRPr lang="en-US" sz="2400" dirty="0"/>
          </a:p>
        </p:txBody>
      </p:sp>
      <p:sp>
        <p:nvSpPr>
          <p:cNvPr id="4" name="Slide Number Placeholder 3"/>
          <p:cNvSpPr>
            <a:spLocks noGrp="1"/>
          </p:cNvSpPr>
          <p:nvPr>
            <p:ph type="sldNum" sz="quarter" idx="12"/>
          </p:nvPr>
        </p:nvSpPr>
        <p:spPr/>
        <p:txBody>
          <a:bodyPr/>
          <a:lstStyle/>
          <a:p>
            <a:fld id="{C4B85148-DB98-4269-ACE6-2DF49F9918C9}" type="slidenum">
              <a:rPr lang="en-US" smtClean="0"/>
              <a:pPr/>
              <a:t>10</a:t>
            </a:fld>
            <a:endParaRPr lang="en-US" dirty="0"/>
          </a:p>
        </p:txBody>
      </p:sp>
    </p:spTree>
    <p:extLst>
      <p:ext uri="{BB962C8B-B14F-4D97-AF65-F5344CB8AC3E}">
        <p14:creationId xmlns:p14="http://schemas.microsoft.com/office/powerpoint/2010/main" val="338388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ACD081-4AC4-4C8D-9D9C-E5BBD087FE67}"/>
              </a:ext>
            </a:extLst>
          </p:cNvPr>
          <p:cNvSpPr>
            <a:spLocks noGrp="1"/>
          </p:cNvSpPr>
          <p:nvPr>
            <p:ph type="title"/>
          </p:nvPr>
        </p:nvSpPr>
        <p:spPr>
          <a:xfrm>
            <a:off x="134243" y="3064546"/>
            <a:ext cx="10515600" cy="2852737"/>
          </a:xfrm>
        </p:spPr>
        <p:txBody>
          <a:bodyPr/>
          <a:lstStyle/>
          <a:p>
            <a:pPr algn="ctr"/>
            <a:r>
              <a:rPr lang="en-US" b="1" dirty="0"/>
              <a:t>Implementing these ideas </a:t>
            </a:r>
            <a:br>
              <a:rPr lang="en-US" b="1" dirty="0"/>
            </a:br>
            <a:r>
              <a:rPr lang="en-US" b="1" dirty="0"/>
              <a:t>at a high level</a:t>
            </a:r>
          </a:p>
        </p:txBody>
      </p:sp>
      <p:sp>
        <p:nvSpPr>
          <p:cNvPr id="2" name="Slide Number Placeholder 1">
            <a:extLst>
              <a:ext uri="{FF2B5EF4-FFF2-40B4-BE49-F238E27FC236}">
                <a16:creationId xmlns:a16="http://schemas.microsoft.com/office/drawing/2014/main" id="{5E58F1CB-C920-43BA-A097-D0615BFB420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11</a:t>
            </a:fld>
            <a:endParaRPr lang="en-US">
              <a:solidFill>
                <a:prstClr val="black">
                  <a:tint val="75000"/>
                </a:prstClr>
              </a:solidFill>
            </a:endParaRPr>
          </a:p>
        </p:txBody>
      </p:sp>
      <p:grpSp>
        <p:nvGrpSpPr>
          <p:cNvPr id="18" name="Group 17">
            <a:extLst>
              <a:ext uri="{FF2B5EF4-FFF2-40B4-BE49-F238E27FC236}">
                <a16:creationId xmlns:a16="http://schemas.microsoft.com/office/drawing/2014/main" id="{A4BA8669-A2EA-4691-825A-85A08E853E29}"/>
              </a:ext>
            </a:extLst>
          </p:cNvPr>
          <p:cNvGrpSpPr/>
          <p:nvPr/>
        </p:nvGrpSpPr>
        <p:grpSpPr>
          <a:xfrm>
            <a:off x="1157885" y="512225"/>
            <a:ext cx="9055233" cy="3749728"/>
            <a:chOff x="1288514" y="426144"/>
            <a:chExt cx="9055233" cy="3749728"/>
          </a:xfrm>
        </p:grpSpPr>
        <p:grpSp>
          <p:nvGrpSpPr>
            <p:cNvPr id="16" name="Group 15">
              <a:extLst>
                <a:ext uri="{FF2B5EF4-FFF2-40B4-BE49-F238E27FC236}">
                  <a16:creationId xmlns:a16="http://schemas.microsoft.com/office/drawing/2014/main" id="{9A9EF228-3C31-45C0-B050-64967551A367}"/>
                </a:ext>
              </a:extLst>
            </p:cNvPr>
            <p:cNvGrpSpPr/>
            <p:nvPr/>
          </p:nvGrpSpPr>
          <p:grpSpPr>
            <a:xfrm>
              <a:off x="1288514" y="426144"/>
              <a:ext cx="9055233" cy="3749728"/>
              <a:chOff x="1855528" y="390791"/>
              <a:chExt cx="9055233" cy="3749728"/>
            </a:xfrm>
          </p:grpSpPr>
          <p:grpSp>
            <p:nvGrpSpPr>
              <p:cNvPr id="10" name="Group 9">
                <a:extLst>
                  <a:ext uri="{FF2B5EF4-FFF2-40B4-BE49-F238E27FC236}">
                    <a16:creationId xmlns:a16="http://schemas.microsoft.com/office/drawing/2014/main" id="{6838FF88-EDE0-4FC8-8953-D448DFFAB774}"/>
                  </a:ext>
                </a:extLst>
              </p:cNvPr>
              <p:cNvGrpSpPr/>
              <p:nvPr/>
            </p:nvGrpSpPr>
            <p:grpSpPr>
              <a:xfrm>
                <a:off x="1855528" y="390791"/>
                <a:ext cx="8126672" cy="3425430"/>
                <a:chOff x="0" y="605395"/>
                <a:chExt cx="8126672" cy="3425430"/>
              </a:xfrm>
            </p:grpSpPr>
            <p:pic>
              <p:nvPicPr>
                <p:cNvPr id="6" name="Picture 5">
                  <a:extLst>
                    <a:ext uri="{FF2B5EF4-FFF2-40B4-BE49-F238E27FC236}">
                      <a16:creationId xmlns:a16="http://schemas.microsoft.com/office/drawing/2014/main" id="{81BF276B-E4F9-4373-886C-DAC1D55CEEE4}"/>
                    </a:ext>
                  </a:extLst>
                </p:cNvPr>
                <p:cNvPicPr>
                  <a:picLocks noChangeAspect="1"/>
                </p:cNvPicPr>
                <p:nvPr/>
              </p:nvPicPr>
              <p:blipFill rotWithShape="1">
                <a:blip r:embed="rId3">
                  <a:extLst>
                    <a:ext uri="{28A0092B-C50C-407E-A947-70E740481C1C}">
                      <a14:useLocalDpi xmlns:a14="http://schemas.microsoft.com/office/drawing/2010/main" val="0"/>
                    </a:ext>
                  </a:extLst>
                </a:blip>
                <a:srcRect b="12482"/>
                <a:stretch/>
              </p:blipFill>
              <p:spPr>
                <a:xfrm>
                  <a:off x="0" y="605395"/>
                  <a:ext cx="8126672" cy="3425430"/>
                </a:xfrm>
                <a:prstGeom prst="rect">
                  <a:avLst/>
                </a:prstGeom>
              </p:spPr>
            </p:pic>
            <p:sp>
              <p:nvSpPr>
                <p:cNvPr id="5" name="AutoShape 2" descr="Image result for clouds">
                  <a:extLst>
                    <a:ext uri="{FF2B5EF4-FFF2-40B4-BE49-F238E27FC236}">
                      <a16:creationId xmlns:a16="http://schemas.microsoft.com/office/drawing/2014/main" id="{A37E76CC-88EE-4121-906A-E2F577B3CC5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oup 7">
                  <a:extLst>
                    <a:ext uri="{FF2B5EF4-FFF2-40B4-BE49-F238E27FC236}">
                      <a16:creationId xmlns:a16="http://schemas.microsoft.com/office/drawing/2014/main" id="{CE5F0219-0F6F-4553-8CD0-E2CA59E052C7}"/>
                    </a:ext>
                  </a:extLst>
                </p:cNvPr>
                <p:cNvGrpSpPr/>
                <p:nvPr/>
              </p:nvGrpSpPr>
              <p:grpSpPr>
                <a:xfrm>
                  <a:off x="1219937" y="1502386"/>
                  <a:ext cx="5450633" cy="1343787"/>
                  <a:chOff x="6090517" y="1408744"/>
                  <a:chExt cx="5450633" cy="1343787"/>
                </a:xfrm>
              </p:grpSpPr>
              <p:sp>
                <p:nvSpPr>
                  <p:cNvPr id="3" name="Oval 2">
                    <a:extLst>
                      <a:ext uri="{FF2B5EF4-FFF2-40B4-BE49-F238E27FC236}">
                        <a16:creationId xmlns:a16="http://schemas.microsoft.com/office/drawing/2014/main" id="{EDB5F2B5-8362-4398-9EF0-C34E719E87E4}"/>
                      </a:ext>
                    </a:extLst>
                  </p:cNvPr>
                  <p:cNvSpPr/>
                  <p:nvPr/>
                </p:nvSpPr>
                <p:spPr>
                  <a:xfrm>
                    <a:off x="10273004" y="1511559"/>
                    <a:ext cx="1240972" cy="12409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CF54FC4-1080-4196-AAE8-52F69312C09A}"/>
                      </a:ext>
                    </a:extLst>
                  </p:cNvPr>
                  <p:cNvPicPr>
                    <a:picLocks noChangeAspect="1"/>
                  </p:cNvPicPr>
                  <p:nvPr/>
                </p:nvPicPr>
                <p:blipFill>
                  <a:blip r:embed="rId4"/>
                  <a:stretch>
                    <a:fillRect/>
                  </a:stretch>
                </p:blipFill>
                <p:spPr>
                  <a:xfrm>
                    <a:off x="10516630" y="1688602"/>
                    <a:ext cx="793912" cy="444590"/>
                  </a:xfrm>
                  <a:prstGeom prst="rect">
                    <a:avLst/>
                  </a:prstGeom>
                </p:spPr>
              </p:pic>
              <p:pic>
                <p:nvPicPr>
                  <p:cNvPr id="9" name="Picture 4" descr="Related image">
                    <a:extLst>
                      <a:ext uri="{FF2B5EF4-FFF2-40B4-BE49-F238E27FC236}">
                        <a16:creationId xmlns:a16="http://schemas.microsoft.com/office/drawing/2014/main" id="{440D13DF-FDDE-4380-A7DE-B0B68F9082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10463464" y="2150900"/>
                    <a:ext cx="914400" cy="411480"/>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D405D0A-A6C4-428F-96B6-A0E061F0CE05}"/>
                      </a:ext>
                    </a:extLst>
                  </p:cNvPr>
                  <p:cNvSpPr/>
                  <p:nvPr/>
                </p:nvSpPr>
                <p:spPr>
                  <a:xfrm>
                    <a:off x="10300178" y="1511559"/>
                    <a:ext cx="1240972" cy="12409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Cloud</a:t>
                    </a:r>
                    <a:br>
                      <a:rPr lang="en-US" sz="1400" b="1" dirty="0">
                        <a:solidFill>
                          <a:srgbClr val="FF0000"/>
                        </a:solidFill>
                      </a:rPr>
                    </a:br>
                    <a:r>
                      <a:rPr lang="en-US" sz="1200" b="1" dirty="0">
                        <a:solidFill>
                          <a:srgbClr val="FF0000"/>
                        </a:solidFill>
                      </a:rPr>
                      <a:t>    </a:t>
                    </a:r>
                    <a:br>
                      <a:rPr lang="en-US" sz="2000" b="1" dirty="0">
                        <a:solidFill>
                          <a:srgbClr val="FF0000"/>
                        </a:solidFill>
                      </a:rPr>
                    </a:br>
                    <a:r>
                      <a:rPr lang="en-US" sz="2000" b="1" dirty="0">
                        <a:solidFill>
                          <a:schemeClr val="bg1"/>
                        </a:solidFill>
                      </a:rPr>
                      <a:t>HPC</a:t>
                    </a:r>
                  </a:p>
                </p:txBody>
              </p:sp>
              <p:sp>
                <p:nvSpPr>
                  <p:cNvPr id="22" name="Oval 21">
                    <a:extLst>
                      <a:ext uri="{FF2B5EF4-FFF2-40B4-BE49-F238E27FC236}">
                        <a16:creationId xmlns:a16="http://schemas.microsoft.com/office/drawing/2014/main" id="{4FC3DA5F-4497-4DE3-907A-57F6EFB617A6}"/>
                      </a:ext>
                    </a:extLst>
                  </p:cNvPr>
                  <p:cNvSpPr/>
                  <p:nvPr/>
                </p:nvSpPr>
                <p:spPr>
                  <a:xfrm>
                    <a:off x="6090517" y="1408744"/>
                    <a:ext cx="1240972" cy="12409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Cloud</a:t>
                    </a:r>
                    <a:br>
                      <a:rPr lang="en-US" sz="1400" b="1" dirty="0">
                        <a:solidFill>
                          <a:srgbClr val="FF0000"/>
                        </a:solidFill>
                      </a:rPr>
                    </a:br>
                    <a:r>
                      <a:rPr lang="en-US" sz="1200" b="1" dirty="0">
                        <a:solidFill>
                          <a:srgbClr val="FF0000"/>
                        </a:solidFill>
                      </a:rPr>
                      <a:t>    </a:t>
                    </a:r>
                    <a:br>
                      <a:rPr lang="en-US" sz="2000" b="1" dirty="0">
                        <a:solidFill>
                          <a:srgbClr val="FF0000"/>
                        </a:solidFill>
                      </a:rPr>
                    </a:br>
                    <a:r>
                      <a:rPr lang="en-US" sz="2000" b="1" dirty="0">
                        <a:solidFill>
                          <a:srgbClr val="FF0000"/>
                        </a:solidFill>
                      </a:rPr>
                      <a:t>HPC</a:t>
                    </a:r>
                  </a:p>
                </p:txBody>
              </p:sp>
            </p:grpSp>
            <p:grpSp>
              <p:nvGrpSpPr>
                <p:cNvPr id="11" name="Group 10">
                  <a:extLst>
                    <a:ext uri="{FF2B5EF4-FFF2-40B4-BE49-F238E27FC236}">
                      <a16:creationId xmlns:a16="http://schemas.microsoft.com/office/drawing/2014/main" id="{A3D0E4E3-619A-4670-B334-2CDA41B3041A}"/>
                    </a:ext>
                  </a:extLst>
                </p:cNvPr>
                <p:cNvGrpSpPr/>
                <p:nvPr/>
              </p:nvGrpSpPr>
              <p:grpSpPr>
                <a:xfrm>
                  <a:off x="1029477" y="1605201"/>
                  <a:ext cx="1240972" cy="1240972"/>
                  <a:chOff x="10273004" y="1511559"/>
                  <a:chExt cx="1240972" cy="1240972"/>
                </a:xfrm>
              </p:grpSpPr>
              <p:sp>
                <p:nvSpPr>
                  <p:cNvPr id="12" name="Oval 11">
                    <a:extLst>
                      <a:ext uri="{FF2B5EF4-FFF2-40B4-BE49-F238E27FC236}">
                        <a16:creationId xmlns:a16="http://schemas.microsoft.com/office/drawing/2014/main" id="{A6B579C8-8DE7-425F-B766-99C859EA7130}"/>
                      </a:ext>
                    </a:extLst>
                  </p:cNvPr>
                  <p:cNvSpPr/>
                  <p:nvPr/>
                </p:nvSpPr>
                <p:spPr>
                  <a:xfrm>
                    <a:off x="10273004" y="1511559"/>
                    <a:ext cx="1240972" cy="12409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410BC9-6F66-4F0C-A1F1-A9484733A106}"/>
                      </a:ext>
                    </a:extLst>
                  </p:cNvPr>
                  <p:cNvPicPr>
                    <a:picLocks noChangeAspect="1"/>
                  </p:cNvPicPr>
                  <p:nvPr/>
                </p:nvPicPr>
                <p:blipFill>
                  <a:blip r:embed="rId4"/>
                  <a:stretch>
                    <a:fillRect/>
                  </a:stretch>
                </p:blipFill>
                <p:spPr>
                  <a:xfrm>
                    <a:off x="10516630" y="1688602"/>
                    <a:ext cx="793912" cy="444590"/>
                  </a:xfrm>
                  <a:prstGeom prst="rect">
                    <a:avLst/>
                  </a:prstGeom>
                </p:spPr>
              </p:pic>
              <p:pic>
                <p:nvPicPr>
                  <p:cNvPr id="14" name="Picture 4" descr="Related image">
                    <a:extLst>
                      <a:ext uri="{FF2B5EF4-FFF2-40B4-BE49-F238E27FC236}">
                        <a16:creationId xmlns:a16="http://schemas.microsoft.com/office/drawing/2014/main" id="{F3E7A30B-328A-4687-944E-59BD3758C4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10463464" y="2150900"/>
                    <a:ext cx="914400" cy="41148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 name="TextBox 14">
                <a:extLst>
                  <a:ext uri="{FF2B5EF4-FFF2-40B4-BE49-F238E27FC236}">
                    <a16:creationId xmlns:a16="http://schemas.microsoft.com/office/drawing/2014/main" id="{3ED61D05-CDB7-4626-97BD-BA9D75F21E48}"/>
                  </a:ext>
                </a:extLst>
              </p:cNvPr>
              <p:cNvSpPr txBox="1"/>
              <p:nvPr/>
            </p:nvSpPr>
            <p:spPr>
              <a:xfrm>
                <a:off x="1950098" y="3771187"/>
                <a:ext cx="3552191" cy="369332"/>
              </a:xfrm>
              <a:prstGeom prst="rect">
                <a:avLst/>
              </a:prstGeom>
              <a:noFill/>
            </p:spPr>
            <p:txBody>
              <a:bodyPr wrap="none" rtlCol="0">
                <a:spAutoFit/>
              </a:bodyPr>
              <a:lstStyle/>
              <a:p>
                <a:r>
                  <a:rPr lang="en-US" dirty="0"/>
                  <a:t>Centralized HPC Cloud + IoT Devices</a:t>
                </a:r>
              </a:p>
            </p:txBody>
          </p:sp>
          <p:sp>
            <p:nvSpPr>
              <p:cNvPr id="17" name="TextBox 16">
                <a:extLst>
                  <a:ext uri="{FF2B5EF4-FFF2-40B4-BE49-F238E27FC236}">
                    <a16:creationId xmlns:a16="http://schemas.microsoft.com/office/drawing/2014/main" id="{2438E9CA-8680-4A18-B0DE-F9A75D0A3A1E}"/>
                  </a:ext>
                </a:extLst>
              </p:cNvPr>
              <p:cNvSpPr txBox="1"/>
              <p:nvPr/>
            </p:nvSpPr>
            <p:spPr>
              <a:xfrm>
                <a:off x="6129516" y="3771187"/>
                <a:ext cx="4781245" cy="369332"/>
              </a:xfrm>
              <a:prstGeom prst="rect">
                <a:avLst/>
              </a:prstGeom>
              <a:noFill/>
            </p:spPr>
            <p:txBody>
              <a:bodyPr wrap="none" rtlCol="0">
                <a:spAutoFit/>
              </a:bodyPr>
              <a:lstStyle/>
              <a:p>
                <a:r>
                  <a:rPr lang="en-US" dirty="0"/>
                  <a:t>Centralized HPC Cloud + Edge = Fog + IoT Devices</a:t>
                </a:r>
              </a:p>
            </p:txBody>
          </p:sp>
        </p:grpSp>
        <p:sp>
          <p:nvSpPr>
            <p:cNvPr id="24" name="Oval 23">
              <a:extLst>
                <a:ext uri="{FF2B5EF4-FFF2-40B4-BE49-F238E27FC236}">
                  <a16:creationId xmlns:a16="http://schemas.microsoft.com/office/drawing/2014/main" id="{E9ACB23D-0765-495D-87C9-4BEE5154C869}"/>
                </a:ext>
              </a:extLst>
            </p:cNvPr>
            <p:cNvSpPr/>
            <p:nvPr/>
          </p:nvSpPr>
          <p:spPr>
            <a:xfrm>
              <a:off x="2338087" y="1444643"/>
              <a:ext cx="1240972" cy="12409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Cloud</a:t>
              </a:r>
              <a:br>
                <a:rPr lang="en-US" sz="1400" b="1" dirty="0">
                  <a:solidFill>
                    <a:srgbClr val="FF0000"/>
                  </a:solidFill>
                </a:rPr>
              </a:br>
              <a:r>
                <a:rPr lang="en-US" sz="1200" b="1" dirty="0">
                  <a:solidFill>
                    <a:srgbClr val="FF0000"/>
                  </a:solidFill>
                </a:rPr>
                <a:t>    </a:t>
              </a:r>
              <a:br>
                <a:rPr lang="en-US" sz="2000" b="1" dirty="0">
                  <a:solidFill>
                    <a:srgbClr val="FF0000"/>
                  </a:solidFill>
                </a:rPr>
              </a:br>
              <a:r>
                <a:rPr lang="en-US" sz="2000" b="1" dirty="0">
                  <a:solidFill>
                    <a:schemeClr val="bg1"/>
                  </a:solidFill>
                </a:rPr>
                <a:t>HPC</a:t>
              </a:r>
            </a:p>
          </p:txBody>
        </p:sp>
      </p:grpSp>
    </p:spTree>
    <p:extLst>
      <p:ext uri="{BB962C8B-B14F-4D97-AF65-F5344CB8AC3E}">
        <p14:creationId xmlns:p14="http://schemas.microsoft.com/office/powerpoint/2010/main" val="2571463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4467" y="712922"/>
            <a:ext cx="11546238" cy="5532895"/>
          </a:xfrm>
        </p:spPr>
        <p:txBody>
          <a:bodyPr>
            <a:normAutofit lnSpcReduction="10000"/>
          </a:bodyPr>
          <a:lstStyle/>
          <a:p>
            <a:r>
              <a:rPr lang="en-US" b="1" dirty="0"/>
              <a:t>Integrate systems </a:t>
            </a:r>
            <a:r>
              <a:rPr lang="en-US" dirty="0"/>
              <a:t>that offer full capabilities</a:t>
            </a:r>
          </a:p>
          <a:p>
            <a:pPr lvl="1"/>
            <a:r>
              <a:rPr lang="en-US" dirty="0"/>
              <a:t>Scheduling</a:t>
            </a:r>
          </a:p>
          <a:p>
            <a:pPr lvl="1"/>
            <a:r>
              <a:rPr lang="en-US" dirty="0"/>
              <a:t>Storage</a:t>
            </a:r>
          </a:p>
          <a:p>
            <a:pPr lvl="1"/>
            <a:r>
              <a:rPr lang="en-US" dirty="0"/>
              <a:t>“Database”</a:t>
            </a:r>
          </a:p>
          <a:p>
            <a:pPr lvl="1"/>
            <a:r>
              <a:rPr lang="en-US" dirty="0"/>
              <a:t>Programming Model (dataflow and/or “in-place” control-flow) and corresponding runtime</a:t>
            </a:r>
          </a:p>
          <a:p>
            <a:pPr lvl="1"/>
            <a:r>
              <a:rPr lang="en-US" dirty="0"/>
              <a:t>High Performance Analytics</a:t>
            </a:r>
          </a:p>
          <a:p>
            <a:pPr lvl="1"/>
            <a:r>
              <a:rPr lang="en-US" dirty="0"/>
              <a:t>Workflow</a:t>
            </a:r>
          </a:p>
          <a:p>
            <a:pPr lvl="1"/>
            <a:r>
              <a:rPr lang="en-US" dirty="0"/>
              <a:t>Function as a Service and Event-based Programming</a:t>
            </a:r>
          </a:p>
          <a:p>
            <a:r>
              <a:rPr lang="en-US" b="1" dirty="0"/>
              <a:t>With a broad scope</a:t>
            </a:r>
          </a:p>
          <a:p>
            <a:pPr lvl="1"/>
            <a:r>
              <a:rPr lang="en-US" dirty="0"/>
              <a:t>For both </a:t>
            </a:r>
            <a:r>
              <a:rPr lang="en-US" b="1" dirty="0"/>
              <a:t>Batch</a:t>
            </a:r>
            <a:r>
              <a:rPr lang="en-US" dirty="0"/>
              <a:t> and </a:t>
            </a:r>
            <a:r>
              <a:rPr lang="en-US" b="1" dirty="0"/>
              <a:t>Streaming</a:t>
            </a:r>
          </a:p>
          <a:p>
            <a:pPr lvl="1"/>
            <a:r>
              <a:rPr lang="en-US" b="1" dirty="0"/>
              <a:t>Distributed</a:t>
            </a:r>
            <a:r>
              <a:rPr lang="en-US" dirty="0"/>
              <a:t> and </a:t>
            </a:r>
            <a:r>
              <a:rPr lang="en-US" b="1" dirty="0"/>
              <a:t>Centralized</a:t>
            </a:r>
            <a:r>
              <a:rPr lang="en-US" dirty="0"/>
              <a:t> (</a:t>
            </a:r>
            <a:r>
              <a:rPr lang="en-US" b="1" dirty="0"/>
              <a:t>Grid</a:t>
            </a:r>
            <a:r>
              <a:rPr lang="en-US" dirty="0"/>
              <a:t> versus </a:t>
            </a:r>
            <a:r>
              <a:rPr lang="en-US" b="1" dirty="0"/>
              <a:t>Cluster</a:t>
            </a:r>
            <a:r>
              <a:rPr lang="en-US" dirty="0"/>
              <a:t>)</a:t>
            </a:r>
          </a:p>
          <a:p>
            <a:pPr lvl="1"/>
            <a:r>
              <a:rPr lang="en-US" dirty="0"/>
              <a:t>Pleasingly parallel (</a:t>
            </a:r>
            <a:r>
              <a:rPr lang="en-US" b="1" dirty="0"/>
              <a:t>Local machine learning</a:t>
            </a:r>
            <a:r>
              <a:rPr lang="en-US" dirty="0"/>
              <a:t>) and </a:t>
            </a:r>
            <a:r>
              <a:rPr lang="en-US" b="1" dirty="0"/>
              <a:t>Global machine learning </a:t>
            </a:r>
            <a:r>
              <a:rPr lang="en-US" dirty="0"/>
              <a:t>(large scale parallel codes)</a:t>
            </a:r>
          </a:p>
          <a:p>
            <a:pPr algn="ctr"/>
            <a:r>
              <a:rPr lang="en-US" b="1" dirty="0">
                <a:solidFill>
                  <a:srgbClr val="FF0000"/>
                </a:solidFill>
              </a:rPr>
              <a:t>How do we do this?</a:t>
            </a:r>
          </a:p>
        </p:txBody>
      </p:sp>
      <p:sp>
        <p:nvSpPr>
          <p:cNvPr id="3" name="Title 2"/>
          <p:cNvSpPr>
            <a:spLocks noGrp="1"/>
          </p:cNvSpPr>
          <p:nvPr>
            <p:ph type="title"/>
          </p:nvPr>
        </p:nvSpPr>
        <p:spPr>
          <a:xfrm>
            <a:off x="3583982" y="1"/>
            <a:ext cx="4967207" cy="914400"/>
          </a:xfrm>
        </p:spPr>
        <p:txBody>
          <a:bodyPr/>
          <a:lstStyle/>
          <a:p>
            <a:r>
              <a:rPr lang="en-US" sz="3600" b="1" dirty="0"/>
              <a:t>What is the challenge?</a:t>
            </a:r>
            <a:endParaRPr lang="en-US" b="1" dirty="0"/>
          </a:p>
        </p:txBody>
      </p:sp>
      <p:sp>
        <p:nvSpPr>
          <p:cNvPr id="4" name="Slide Number Placeholder 3">
            <a:extLst>
              <a:ext uri="{FF2B5EF4-FFF2-40B4-BE49-F238E27FC236}">
                <a16:creationId xmlns:a16="http://schemas.microsoft.com/office/drawing/2014/main" id="{6108C1B1-929E-4F47-84A0-3EB5F27B092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26432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616FB8-592C-4E5E-9050-B60982ABB591}"/>
              </a:ext>
            </a:extLst>
          </p:cNvPr>
          <p:cNvSpPr>
            <a:spLocks noGrp="1"/>
          </p:cNvSpPr>
          <p:nvPr>
            <p:ph idx="1"/>
          </p:nvPr>
        </p:nvSpPr>
        <p:spPr>
          <a:xfrm>
            <a:off x="0" y="792656"/>
            <a:ext cx="12011186" cy="5391575"/>
          </a:xfrm>
        </p:spPr>
        <p:txBody>
          <a:bodyPr>
            <a:normAutofit fontScale="92500" lnSpcReduction="10000"/>
          </a:bodyPr>
          <a:lstStyle/>
          <a:p>
            <a:r>
              <a:rPr lang="en-US" dirty="0"/>
              <a:t>Unit of Processing is an Event driven Function (a service)</a:t>
            </a:r>
          </a:p>
          <a:p>
            <a:pPr lvl="1"/>
            <a:r>
              <a:rPr lang="en-US" sz="2800" dirty="0"/>
              <a:t>Can have state that may need to be preserved in place (Iterative MapReduce)</a:t>
            </a:r>
          </a:p>
          <a:p>
            <a:pPr lvl="1"/>
            <a:r>
              <a:rPr lang="en-US" sz="2800" dirty="0"/>
              <a:t>Can be hierarchical as in invoking a parallel job</a:t>
            </a:r>
          </a:p>
          <a:p>
            <a:pPr lvl="1"/>
            <a:r>
              <a:rPr lang="en-US" sz="2800" dirty="0"/>
              <a:t>Functions can be single or 1 of 100,000 maps in large parallel code</a:t>
            </a:r>
          </a:p>
          <a:p>
            <a:r>
              <a:rPr lang="en-US" dirty="0"/>
              <a:t>Processing units run in clouds, fogs or devices but these all have similar architecture</a:t>
            </a:r>
          </a:p>
          <a:p>
            <a:pPr lvl="1"/>
            <a:r>
              <a:rPr lang="en-US" sz="2800" dirty="0"/>
              <a:t>Fog (e.g. car) looks like a cloud to a device (radar sensor) while public cloud looks like a cloud to the fog (car)</a:t>
            </a:r>
          </a:p>
          <a:p>
            <a:r>
              <a:rPr lang="en-US" dirty="0"/>
              <a:t>Use polymorphic runtime that uses different implementations depending on environment e.g. on fault-tolerance – latency (performance) tradeoffs</a:t>
            </a:r>
          </a:p>
          <a:p>
            <a:r>
              <a:rPr lang="en-US" dirty="0"/>
              <a:t>Data locality (minimize explicit dataflow) properly supported as in HPF alignment commands (specify which data and computing needs to be kept together)</a:t>
            </a:r>
          </a:p>
          <a:p>
            <a:r>
              <a:rPr lang="en-US" dirty="0"/>
              <a:t>Support the federation of the heterogeneous (in function – not just interface that characterized old Grid) resources that form the new Grid</a:t>
            </a:r>
          </a:p>
          <a:p>
            <a:pPr lvl="1"/>
            <a:endParaRPr lang="en-US" sz="2800" dirty="0"/>
          </a:p>
        </p:txBody>
      </p:sp>
      <p:sp>
        <p:nvSpPr>
          <p:cNvPr id="3" name="Title 2">
            <a:extLst>
              <a:ext uri="{FF2B5EF4-FFF2-40B4-BE49-F238E27FC236}">
                <a16:creationId xmlns:a16="http://schemas.microsoft.com/office/drawing/2014/main" id="{9B919EF5-2DE8-4875-9E28-DE0F822C9E29}"/>
              </a:ext>
            </a:extLst>
          </p:cNvPr>
          <p:cNvSpPr>
            <a:spLocks noGrp="1"/>
          </p:cNvSpPr>
          <p:nvPr>
            <p:ph type="title"/>
          </p:nvPr>
        </p:nvSpPr>
        <p:spPr>
          <a:xfrm>
            <a:off x="652221" y="0"/>
            <a:ext cx="10515600" cy="1069383"/>
          </a:xfrm>
        </p:spPr>
        <p:txBody>
          <a:bodyPr/>
          <a:lstStyle/>
          <a:p>
            <a:pPr algn="ctr"/>
            <a:r>
              <a:rPr lang="en-US" b="1" dirty="0"/>
              <a:t>Proposed Approach I</a:t>
            </a:r>
          </a:p>
        </p:txBody>
      </p:sp>
      <p:sp>
        <p:nvSpPr>
          <p:cNvPr id="4" name="Slide Number Placeholder 3">
            <a:extLst>
              <a:ext uri="{FF2B5EF4-FFF2-40B4-BE49-F238E27FC236}">
                <a16:creationId xmlns:a16="http://schemas.microsoft.com/office/drawing/2014/main" id="{0D4F9500-47E6-49F8-846F-51992A307A3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3675590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616FB8-592C-4E5E-9050-B60982ABB591}"/>
              </a:ext>
            </a:extLst>
          </p:cNvPr>
          <p:cNvSpPr>
            <a:spLocks noGrp="1"/>
          </p:cNvSpPr>
          <p:nvPr>
            <p:ph idx="1"/>
          </p:nvPr>
        </p:nvSpPr>
        <p:spPr>
          <a:xfrm>
            <a:off x="0" y="960895"/>
            <a:ext cx="12192000" cy="5093776"/>
          </a:xfrm>
        </p:spPr>
        <p:txBody>
          <a:bodyPr>
            <a:normAutofit fontScale="92500" lnSpcReduction="10000"/>
          </a:bodyPr>
          <a:lstStyle/>
          <a:p>
            <a:r>
              <a:rPr lang="en-US" dirty="0"/>
              <a:t>Analyze the runtime of existing systems</a:t>
            </a:r>
          </a:p>
          <a:p>
            <a:pPr lvl="1"/>
            <a:r>
              <a:rPr lang="en-US" sz="2800" dirty="0"/>
              <a:t>Hadoop, Spark, Flink, Naiad Big Data Processing</a:t>
            </a:r>
          </a:p>
          <a:p>
            <a:pPr lvl="1"/>
            <a:r>
              <a:rPr lang="en-US" sz="2800" dirty="0"/>
              <a:t>Storm, Heron Streaming Dataflow</a:t>
            </a:r>
          </a:p>
          <a:p>
            <a:pPr lvl="1"/>
            <a:r>
              <a:rPr lang="en-US" sz="2800" dirty="0"/>
              <a:t>Kepler, Pegasus, </a:t>
            </a:r>
            <a:r>
              <a:rPr lang="en-US" sz="2800" dirty="0" err="1"/>
              <a:t>NiFi</a:t>
            </a:r>
            <a:r>
              <a:rPr lang="en-US" sz="2800" dirty="0"/>
              <a:t> workflow systems</a:t>
            </a:r>
          </a:p>
          <a:p>
            <a:pPr lvl="1"/>
            <a:r>
              <a:rPr lang="en-US" sz="2800" dirty="0"/>
              <a:t>Harp Map-Collective, MPI and HPC AMT runtime like DARMA</a:t>
            </a:r>
          </a:p>
          <a:p>
            <a:pPr lvl="1"/>
            <a:r>
              <a:rPr lang="en-US" sz="2800" dirty="0"/>
              <a:t>And approaches such as </a:t>
            </a:r>
            <a:r>
              <a:rPr lang="en-US" sz="2800" dirty="0" err="1"/>
              <a:t>GridFTP</a:t>
            </a:r>
            <a:r>
              <a:rPr lang="en-US" sz="2800" dirty="0"/>
              <a:t> and CORBA/HLA (!) for wide area data links</a:t>
            </a:r>
          </a:p>
          <a:p>
            <a:pPr lvl="1"/>
            <a:r>
              <a:rPr lang="en-US" sz="2800" b="1" dirty="0">
                <a:solidFill>
                  <a:srgbClr val="FF0000"/>
                </a:solidFill>
              </a:rPr>
              <a:t>Include High Performance Data Analysis Library</a:t>
            </a:r>
          </a:p>
          <a:p>
            <a:r>
              <a:rPr lang="en-US" dirty="0"/>
              <a:t>Propose polymorphic unification (given function can have different implementations)</a:t>
            </a:r>
          </a:p>
          <a:p>
            <a:r>
              <a:rPr lang="en-US" dirty="0"/>
              <a:t>Choose powerful scheduler (</a:t>
            </a:r>
            <a:r>
              <a:rPr lang="en-US" dirty="0" err="1"/>
              <a:t>Mesos</a:t>
            </a:r>
            <a:r>
              <a:rPr lang="en-US" dirty="0"/>
              <a:t>?)</a:t>
            </a:r>
          </a:p>
          <a:p>
            <a:r>
              <a:rPr lang="en-US" dirty="0"/>
              <a:t>Support processing locality/alignment including MPI’s never move model with grain size consideration</a:t>
            </a:r>
          </a:p>
          <a:p>
            <a:r>
              <a:rPr lang="en-US" dirty="0"/>
              <a:t>This should integrate HPC and Clouds </a:t>
            </a:r>
          </a:p>
          <a:p>
            <a:endParaRPr lang="en-US" dirty="0"/>
          </a:p>
          <a:p>
            <a:pPr lvl="1"/>
            <a:endParaRPr lang="en-US" sz="2800" dirty="0"/>
          </a:p>
        </p:txBody>
      </p:sp>
      <p:sp>
        <p:nvSpPr>
          <p:cNvPr id="3" name="Title 2">
            <a:extLst>
              <a:ext uri="{FF2B5EF4-FFF2-40B4-BE49-F238E27FC236}">
                <a16:creationId xmlns:a16="http://schemas.microsoft.com/office/drawing/2014/main" id="{9B919EF5-2DE8-4875-9E28-DE0F822C9E29}"/>
              </a:ext>
            </a:extLst>
          </p:cNvPr>
          <p:cNvSpPr>
            <a:spLocks noGrp="1"/>
          </p:cNvSpPr>
          <p:nvPr>
            <p:ph type="title"/>
          </p:nvPr>
        </p:nvSpPr>
        <p:spPr>
          <a:xfrm>
            <a:off x="528233" y="170481"/>
            <a:ext cx="10515600" cy="960895"/>
          </a:xfrm>
        </p:spPr>
        <p:txBody>
          <a:bodyPr/>
          <a:lstStyle/>
          <a:p>
            <a:pPr algn="ctr"/>
            <a:r>
              <a:rPr lang="en-US" b="1" dirty="0"/>
              <a:t>Proposed Approach II</a:t>
            </a:r>
          </a:p>
        </p:txBody>
      </p:sp>
      <p:sp>
        <p:nvSpPr>
          <p:cNvPr id="4" name="Slide Number Placeholder 3">
            <a:extLst>
              <a:ext uri="{FF2B5EF4-FFF2-40B4-BE49-F238E27FC236}">
                <a16:creationId xmlns:a16="http://schemas.microsoft.com/office/drawing/2014/main" id="{90E607CE-7F65-4D94-AB49-7787A04513AA}"/>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889844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0481"/>
            <a:ext cx="8229600" cy="655320"/>
          </a:xfrm>
        </p:spPr>
        <p:txBody>
          <a:bodyPr>
            <a:normAutofit fontScale="90000"/>
          </a:bodyPr>
          <a:lstStyle/>
          <a:p>
            <a:r>
              <a:rPr lang="en-US" b="1" dirty="0"/>
              <a:t>Motivation of Deterministic Annealing</a:t>
            </a:r>
          </a:p>
        </p:txBody>
      </p:sp>
      <p:sp>
        <p:nvSpPr>
          <p:cNvPr id="3" name="Content Placeholder 2"/>
          <p:cNvSpPr>
            <a:spLocks noGrp="1"/>
          </p:cNvSpPr>
          <p:nvPr>
            <p:ph idx="1"/>
          </p:nvPr>
        </p:nvSpPr>
        <p:spPr>
          <a:xfrm>
            <a:off x="65314" y="602130"/>
            <a:ext cx="12126686" cy="3838116"/>
          </a:xfrm>
        </p:spPr>
        <p:txBody>
          <a:bodyPr>
            <a:normAutofit fontScale="92500"/>
          </a:bodyPr>
          <a:lstStyle/>
          <a:p>
            <a:r>
              <a:rPr lang="en-US" dirty="0">
                <a:solidFill>
                  <a:srgbClr val="FF0000"/>
                </a:solidFill>
              </a:rPr>
              <a:t>Big Data </a:t>
            </a:r>
            <a:r>
              <a:rPr lang="en-US" dirty="0"/>
              <a:t>requires </a:t>
            </a:r>
            <a:r>
              <a:rPr lang="en-US" dirty="0">
                <a:solidFill>
                  <a:srgbClr val="FF0000"/>
                </a:solidFill>
              </a:rPr>
              <a:t>high performance </a:t>
            </a:r>
            <a:r>
              <a:rPr lang="en-US" dirty="0"/>
              <a:t>– achieve with parallel computing</a:t>
            </a:r>
          </a:p>
          <a:p>
            <a:r>
              <a:rPr lang="en-US" dirty="0">
                <a:solidFill>
                  <a:srgbClr val="FF0000"/>
                </a:solidFill>
              </a:rPr>
              <a:t>Big Data </a:t>
            </a:r>
            <a:r>
              <a:rPr lang="en-US" dirty="0"/>
              <a:t>sometimes requires </a:t>
            </a:r>
            <a:r>
              <a:rPr lang="en-US" dirty="0">
                <a:solidFill>
                  <a:srgbClr val="FF0000"/>
                </a:solidFill>
              </a:rPr>
              <a:t>robust algorithms </a:t>
            </a:r>
            <a:r>
              <a:rPr lang="en-US" dirty="0"/>
              <a:t>as more opportunity to make mistakes</a:t>
            </a:r>
          </a:p>
          <a:p>
            <a:r>
              <a:rPr lang="en-US" sz="2600" b="1" dirty="0">
                <a:solidFill>
                  <a:srgbClr val="FF0000"/>
                </a:solidFill>
              </a:rPr>
              <a:t>Deterministic annealing (DA)  </a:t>
            </a:r>
            <a:r>
              <a:rPr lang="en-US" sz="2600" dirty="0"/>
              <a:t>is one of better approaches</a:t>
            </a:r>
            <a:br>
              <a:rPr lang="en-US" sz="2600" dirty="0"/>
            </a:br>
            <a:r>
              <a:rPr lang="en-US" sz="2600" dirty="0"/>
              <a:t> to robust optimization and broadly applicable</a:t>
            </a:r>
          </a:p>
          <a:p>
            <a:pPr lvl="1"/>
            <a:r>
              <a:rPr lang="en-US" sz="2600" dirty="0"/>
              <a:t>Started as “Elastic Net” by Durbin for </a:t>
            </a:r>
            <a:br>
              <a:rPr lang="en-US" sz="2600" dirty="0"/>
            </a:br>
            <a:r>
              <a:rPr lang="en-US" sz="2600" dirty="0"/>
              <a:t>Travelling Salesman Problem TSP</a:t>
            </a:r>
          </a:p>
          <a:p>
            <a:pPr lvl="1"/>
            <a:r>
              <a:rPr lang="en-US" sz="2600" dirty="0"/>
              <a:t>Tends to remove local optima</a:t>
            </a:r>
          </a:p>
          <a:p>
            <a:pPr lvl="1"/>
            <a:r>
              <a:rPr lang="en-US" sz="2600" dirty="0"/>
              <a:t>Addresses overfitting</a:t>
            </a:r>
          </a:p>
          <a:p>
            <a:pPr lvl="1"/>
            <a:r>
              <a:rPr lang="en-US" sz="2600" dirty="0"/>
              <a:t>Much Faster than simulated annealing</a:t>
            </a:r>
          </a:p>
          <a:p>
            <a:pPr lvl="1"/>
            <a:endParaRPr lang="en-US" sz="1700" dirty="0"/>
          </a:p>
          <a:p>
            <a:endParaRPr lang="en-US" dirty="0"/>
          </a:p>
        </p:txBody>
      </p:sp>
      <p:sp>
        <p:nvSpPr>
          <p:cNvPr id="4" name="TextBox 3"/>
          <p:cNvSpPr txBox="1"/>
          <p:nvPr/>
        </p:nvSpPr>
        <p:spPr>
          <a:xfrm>
            <a:off x="1399592" y="4142100"/>
            <a:ext cx="6394580" cy="2215991"/>
          </a:xfrm>
          <a:prstGeom prst="rect">
            <a:avLst/>
          </a:prstGeom>
          <a:solidFill>
            <a:srgbClr val="FFFF00"/>
          </a:solidFill>
          <a:ln w="28575">
            <a:solidFill>
              <a:schemeClr val="tx1"/>
            </a:solidFill>
          </a:ln>
        </p:spPr>
        <p:txBody>
          <a:bodyPr wrap="square" lIns="0" rIns="0" rtlCol="0">
            <a:spAutoFit/>
          </a:bodyPr>
          <a:lstStyle/>
          <a:p>
            <a:pPr marL="285750" indent="-285750">
              <a:buFont typeface="Arial" pitchFamily="34" charset="0"/>
              <a:buChar char="•"/>
            </a:pPr>
            <a:r>
              <a:rPr lang="en-US" sz="2200" dirty="0"/>
              <a:t>Physics systems find true lowest energy state if you anneal i.e. you equilibrate at each temperature as you cool</a:t>
            </a:r>
          </a:p>
          <a:p>
            <a:pPr marL="285750" indent="-285750">
              <a:buFont typeface="Arial" pitchFamily="34" charset="0"/>
              <a:buChar char="•"/>
            </a:pPr>
            <a:r>
              <a:rPr lang="en-US" sz="2400" dirty="0"/>
              <a:t>Uses</a:t>
            </a:r>
            <a:r>
              <a:rPr lang="en-US" sz="2400" dirty="0">
                <a:solidFill>
                  <a:srgbClr val="FF0000"/>
                </a:solidFill>
              </a:rPr>
              <a:t> mean field </a:t>
            </a:r>
            <a:r>
              <a:rPr lang="en-US" sz="2400" dirty="0"/>
              <a:t>approximation, which is also used in “Variational Bayes” and “Variational inference”</a:t>
            </a:r>
            <a:endParaRPr lang="en-US" sz="2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3698" y="1583295"/>
            <a:ext cx="4298302" cy="5117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1528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45" y="76201"/>
            <a:ext cx="12117355" cy="608461"/>
          </a:xfrm>
        </p:spPr>
        <p:txBody>
          <a:bodyPr>
            <a:normAutofit fontScale="90000"/>
          </a:bodyPr>
          <a:lstStyle/>
          <a:p>
            <a:pPr algn="ctr"/>
            <a:r>
              <a:rPr lang="en-US" b="1" dirty="0"/>
              <a:t>(Deterministic) Annealing follows Nature (Physics)</a:t>
            </a:r>
          </a:p>
        </p:txBody>
      </p:sp>
      <p:sp>
        <p:nvSpPr>
          <p:cNvPr id="3" name="Content Placeholder 2"/>
          <p:cNvSpPr>
            <a:spLocks noGrp="1"/>
          </p:cNvSpPr>
          <p:nvPr>
            <p:ph idx="1"/>
          </p:nvPr>
        </p:nvSpPr>
        <p:spPr>
          <a:xfrm>
            <a:off x="149290" y="497518"/>
            <a:ext cx="10778023" cy="1905568"/>
          </a:xfrm>
        </p:spPr>
        <p:txBody>
          <a:bodyPr>
            <a:normAutofit lnSpcReduction="10000"/>
          </a:bodyPr>
          <a:lstStyle/>
          <a:p>
            <a:r>
              <a:rPr lang="en-US" dirty="0"/>
              <a:t>Find minimum at high temperature when trivial</a:t>
            </a:r>
          </a:p>
          <a:p>
            <a:r>
              <a:rPr lang="en-US" dirty="0"/>
              <a:t>Small change avoiding local minima as lower temperature</a:t>
            </a:r>
          </a:p>
          <a:p>
            <a:r>
              <a:rPr lang="en-US" dirty="0"/>
              <a:t>Typically gets better answers than standard libraries- R and Mahout</a:t>
            </a:r>
          </a:p>
          <a:p>
            <a:r>
              <a:rPr lang="en-US" dirty="0"/>
              <a:t>And can be parallelized and put on GPU’s etc.</a:t>
            </a:r>
          </a:p>
        </p:txBody>
      </p:sp>
      <p:pic>
        <p:nvPicPr>
          <p:cNvPr id="2051" name="Picture 3" descr="C:\Users\Geoffrey Fox\Desktop\Untitle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135" y="2399559"/>
            <a:ext cx="7776150" cy="4458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561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967" y="0"/>
            <a:ext cx="9878008" cy="685800"/>
          </a:xfrm>
        </p:spPr>
        <p:txBody>
          <a:bodyPr>
            <a:normAutofit fontScale="90000"/>
          </a:bodyPr>
          <a:lstStyle/>
          <a:p>
            <a:r>
              <a:rPr lang="en-US" b="1" dirty="0"/>
              <a:t>General Features of Deterministic Annealing DA</a:t>
            </a:r>
          </a:p>
        </p:txBody>
      </p:sp>
      <p:sp>
        <p:nvSpPr>
          <p:cNvPr id="3" name="Content Placeholder 2"/>
          <p:cNvSpPr>
            <a:spLocks noGrp="1"/>
          </p:cNvSpPr>
          <p:nvPr>
            <p:ph idx="1"/>
          </p:nvPr>
        </p:nvSpPr>
        <p:spPr>
          <a:xfrm>
            <a:off x="195943" y="609600"/>
            <a:ext cx="11996057" cy="5638800"/>
          </a:xfrm>
        </p:spPr>
        <p:txBody>
          <a:bodyPr>
            <a:noAutofit/>
          </a:bodyPr>
          <a:lstStyle/>
          <a:p>
            <a:pPr>
              <a:spcBef>
                <a:spcPts val="300"/>
              </a:spcBef>
            </a:pPr>
            <a:r>
              <a:rPr lang="en-US" dirty="0"/>
              <a:t>In many problems, decreasing temperature is classic </a:t>
            </a:r>
            <a:r>
              <a:rPr lang="en-US" dirty="0" err="1">
                <a:solidFill>
                  <a:srgbClr val="FF0000"/>
                </a:solidFill>
              </a:rPr>
              <a:t>multiscale</a:t>
            </a:r>
            <a:r>
              <a:rPr lang="en-US" dirty="0"/>
              <a:t> – finer resolution (√T is “just” distance scale)</a:t>
            </a:r>
          </a:p>
          <a:p>
            <a:pPr>
              <a:spcBef>
                <a:spcPts val="300"/>
              </a:spcBef>
            </a:pPr>
            <a:r>
              <a:rPr lang="en-US" dirty="0"/>
              <a:t>In clustering √T is distance in space of points (and centroids), for MDS scale in mapped Euclidean space</a:t>
            </a:r>
          </a:p>
          <a:p>
            <a:pPr>
              <a:spcBef>
                <a:spcPts val="300"/>
              </a:spcBef>
            </a:pPr>
            <a:r>
              <a:rPr lang="en-US" b="1" dirty="0">
                <a:sym typeface="Symbol"/>
              </a:rPr>
              <a:t>T = </a:t>
            </a:r>
            <a:r>
              <a:rPr lang="en-US" dirty="0">
                <a:latin typeface="Arial" pitchFamily="34" charset="0"/>
                <a:cs typeface="Arial" pitchFamily="34" charset="0"/>
                <a:sym typeface="Symbol"/>
              </a:rPr>
              <a:t>∞, </a:t>
            </a:r>
            <a:r>
              <a:rPr lang="en-US" dirty="0">
                <a:sym typeface="Symbol"/>
              </a:rPr>
              <a:t>all points are in same place – the center of universe</a:t>
            </a:r>
          </a:p>
          <a:p>
            <a:pPr>
              <a:spcBef>
                <a:spcPts val="300"/>
              </a:spcBef>
            </a:pPr>
            <a:r>
              <a:rPr lang="en-US" dirty="0">
                <a:sym typeface="Symbol"/>
              </a:rPr>
              <a:t>For MDS all Euclidean points are at center and distances are zero. For clustering, there is one cluster</a:t>
            </a:r>
          </a:p>
          <a:p>
            <a:pPr>
              <a:spcBef>
                <a:spcPts val="300"/>
              </a:spcBef>
            </a:pPr>
            <a:r>
              <a:rPr lang="en-US" dirty="0">
                <a:sym typeface="Symbol"/>
              </a:rPr>
              <a:t>As Temperature lowered there are phase transitions in clustering cases where clusters split</a:t>
            </a:r>
          </a:p>
          <a:p>
            <a:pPr lvl="1">
              <a:spcBef>
                <a:spcPts val="300"/>
              </a:spcBef>
            </a:pPr>
            <a:r>
              <a:rPr lang="en-US" sz="2800" dirty="0">
                <a:sym typeface="Symbol"/>
              </a:rPr>
              <a:t>Algorithm determines whether split needed as second derivative matrix singular</a:t>
            </a:r>
          </a:p>
          <a:p>
            <a:pPr>
              <a:spcBef>
                <a:spcPts val="300"/>
              </a:spcBef>
            </a:pPr>
            <a:r>
              <a:rPr lang="en-US" dirty="0">
                <a:sym typeface="Symbol"/>
              </a:rPr>
              <a:t>Note DA has similar features to hierarchical methods and you do not have to specify a number of clusters; you need to specify a final distance scale</a:t>
            </a:r>
            <a:endParaRPr lang="en-US" dirty="0"/>
          </a:p>
        </p:txBody>
      </p:sp>
    </p:spTree>
    <p:extLst>
      <p:ext uri="{BB962C8B-B14F-4D97-AF65-F5344CB8AC3E}">
        <p14:creationId xmlns:p14="http://schemas.microsoft.com/office/powerpoint/2010/main" val="1069877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8229600" cy="685800"/>
          </a:xfrm>
        </p:spPr>
        <p:txBody>
          <a:bodyPr>
            <a:normAutofit fontScale="90000"/>
          </a:bodyPr>
          <a:lstStyle/>
          <a:p>
            <a:r>
              <a:rPr lang="en-US" b="1" dirty="0"/>
              <a:t>Math of Deterministic Annealing</a:t>
            </a:r>
          </a:p>
        </p:txBody>
      </p:sp>
      <p:sp>
        <p:nvSpPr>
          <p:cNvPr id="3" name="Content Placeholder 2"/>
          <p:cNvSpPr>
            <a:spLocks noGrp="1"/>
          </p:cNvSpPr>
          <p:nvPr>
            <p:ph idx="1"/>
          </p:nvPr>
        </p:nvSpPr>
        <p:spPr>
          <a:xfrm>
            <a:off x="0" y="564503"/>
            <a:ext cx="12192000" cy="5051425"/>
          </a:xfrm>
        </p:spPr>
        <p:txBody>
          <a:bodyPr>
            <a:noAutofit/>
          </a:bodyPr>
          <a:lstStyle/>
          <a:p>
            <a:pPr>
              <a:spcBef>
                <a:spcPts val="400"/>
              </a:spcBef>
            </a:pPr>
            <a:r>
              <a:rPr lang="en-US" sz="2600" b="1" dirty="0">
                <a:solidFill>
                  <a:srgbClr val="FF0000"/>
                </a:solidFill>
              </a:rPr>
              <a:t>H</a:t>
            </a:r>
            <a:r>
              <a:rPr lang="en-US" sz="2600" dirty="0">
                <a:solidFill>
                  <a:srgbClr val="FF0000"/>
                </a:solidFill>
              </a:rPr>
              <a:t>(</a:t>
            </a:r>
            <a:r>
              <a:rPr lang="en-US" sz="2600" u="sng" dirty="0">
                <a:solidFill>
                  <a:srgbClr val="FF0000"/>
                </a:solidFill>
                <a:sym typeface="Symbol"/>
              </a:rPr>
              <a:t></a:t>
            </a:r>
            <a:r>
              <a:rPr lang="en-US" sz="2600" dirty="0">
                <a:solidFill>
                  <a:srgbClr val="FF0000"/>
                </a:solidFill>
              </a:rPr>
              <a:t>)</a:t>
            </a:r>
            <a:r>
              <a:rPr lang="en-US" sz="2600" b="1" dirty="0">
                <a:solidFill>
                  <a:srgbClr val="FF0000"/>
                </a:solidFill>
              </a:rPr>
              <a:t> is objective function </a:t>
            </a:r>
            <a:r>
              <a:rPr lang="en-US" sz="2600" dirty="0"/>
              <a:t>to be minimized as a function of parameters </a:t>
            </a:r>
            <a:r>
              <a:rPr lang="en-US" sz="2600" u="sng" dirty="0">
                <a:sym typeface="Symbol"/>
              </a:rPr>
              <a:t></a:t>
            </a:r>
            <a:r>
              <a:rPr lang="en-US" sz="2600" dirty="0">
                <a:sym typeface="Symbol"/>
              </a:rPr>
              <a:t> (as in Stress formula given earlier for MDS)</a:t>
            </a:r>
          </a:p>
          <a:p>
            <a:pPr>
              <a:spcBef>
                <a:spcPts val="400"/>
              </a:spcBef>
            </a:pPr>
            <a:r>
              <a:rPr lang="en-US" sz="2600" dirty="0">
                <a:solidFill>
                  <a:srgbClr val="FF0000"/>
                </a:solidFill>
              </a:rPr>
              <a:t>Gibbs</a:t>
            </a:r>
            <a:r>
              <a:rPr lang="en-US" sz="2600" dirty="0"/>
              <a:t> Distribution at Temperature T</a:t>
            </a:r>
            <a:br>
              <a:rPr lang="en-US" sz="2600" dirty="0"/>
            </a:br>
            <a:r>
              <a:rPr lang="en-US" sz="2600" dirty="0">
                <a:solidFill>
                  <a:srgbClr val="FF0000"/>
                </a:solidFill>
              </a:rPr>
              <a:t>P(</a:t>
            </a:r>
            <a:r>
              <a:rPr lang="en-US" sz="2600" u="sng" dirty="0">
                <a:solidFill>
                  <a:srgbClr val="FF0000"/>
                </a:solidFill>
                <a:sym typeface="Symbol"/>
              </a:rPr>
              <a:t></a:t>
            </a:r>
            <a:r>
              <a:rPr lang="en-US" sz="2600" dirty="0">
                <a:solidFill>
                  <a:srgbClr val="FF0000"/>
                </a:solidFill>
              </a:rPr>
              <a:t>) = exp( - H(</a:t>
            </a:r>
            <a:r>
              <a:rPr lang="en-US" sz="2600" u="sng" dirty="0">
                <a:solidFill>
                  <a:srgbClr val="FF0000"/>
                </a:solidFill>
                <a:sym typeface="Symbol"/>
              </a:rPr>
              <a:t></a:t>
            </a:r>
            <a:r>
              <a:rPr lang="en-US" sz="2600" dirty="0">
                <a:solidFill>
                  <a:srgbClr val="FF0000"/>
                </a:solidFill>
              </a:rPr>
              <a:t>)/T) / </a:t>
            </a:r>
            <a:r>
              <a:rPr lang="en-US" sz="2600" dirty="0">
                <a:solidFill>
                  <a:srgbClr val="FF0000"/>
                </a:solidFill>
                <a:sym typeface="Symbol"/>
              </a:rPr>
              <a:t></a:t>
            </a:r>
            <a:r>
              <a:rPr lang="en-US" sz="2600" dirty="0">
                <a:solidFill>
                  <a:srgbClr val="FF0000"/>
                </a:solidFill>
              </a:rPr>
              <a:t> d</a:t>
            </a:r>
            <a:r>
              <a:rPr lang="en-US" sz="2600" u="sng" dirty="0">
                <a:solidFill>
                  <a:srgbClr val="FF0000"/>
                </a:solidFill>
                <a:sym typeface="Symbol"/>
              </a:rPr>
              <a:t></a:t>
            </a:r>
            <a:r>
              <a:rPr lang="en-US" sz="2600" dirty="0">
                <a:solidFill>
                  <a:srgbClr val="FF0000"/>
                </a:solidFill>
              </a:rPr>
              <a:t> exp( - H(</a:t>
            </a:r>
            <a:r>
              <a:rPr lang="en-US" sz="2600" u="sng" dirty="0">
                <a:solidFill>
                  <a:srgbClr val="FF0000"/>
                </a:solidFill>
                <a:sym typeface="Symbol"/>
              </a:rPr>
              <a:t></a:t>
            </a:r>
            <a:r>
              <a:rPr lang="en-US" sz="2600" dirty="0">
                <a:solidFill>
                  <a:srgbClr val="FF0000"/>
                </a:solidFill>
              </a:rPr>
              <a:t>)/T)</a:t>
            </a:r>
          </a:p>
          <a:p>
            <a:pPr>
              <a:spcBef>
                <a:spcPts val="400"/>
              </a:spcBef>
            </a:pPr>
            <a:r>
              <a:rPr lang="en-US" sz="2600" dirty="0"/>
              <a:t>Or </a:t>
            </a:r>
            <a:r>
              <a:rPr lang="en-US" sz="2600" dirty="0">
                <a:solidFill>
                  <a:srgbClr val="FF0000"/>
                </a:solidFill>
              </a:rPr>
              <a:t>P(</a:t>
            </a:r>
            <a:r>
              <a:rPr lang="en-US" sz="2600" u="sng" dirty="0">
                <a:solidFill>
                  <a:srgbClr val="FF0000"/>
                </a:solidFill>
                <a:sym typeface="Symbol"/>
              </a:rPr>
              <a:t></a:t>
            </a:r>
            <a:r>
              <a:rPr lang="en-US" sz="2600" dirty="0">
                <a:solidFill>
                  <a:srgbClr val="FF0000"/>
                </a:solidFill>
              </a:rPr>
              <a:t>) = exp( - H(</a:t>
            </a:r>
            <a:r>
              <a:rPr lang="en-US" sz="2600" u="sng" dirty="0">
                <a:solidFill>
                  <a:srgbClr val="FF0000"/>
                </a:solidFill>
                <a:sym typeface="Symbol"/>
              </a:rPr>
              <a:t></a:t>
            </a:r>
            <a:r>
              <a:rPr lang="en-US" sz="2600" dirty="0">
                <a:solidFill>
                  <a:srgbClr val="FF0000"/>
                </a:solidFill>
              </a:rPr>
              <a:t>)/T + F/T ) </a:t>
            </a:r>
            <a:r>
              <a:rPr lang="en-US" sz="2600" dirty="0"/>
              <a:t>				</a:t>
            </a:r>
          </a:p>
          <a:p>
            <a:pPr>
              <a:spcBef>
                <a:spcPts val="400"/>
              </a:spcBef>
            </a:pPr>
            <a:r>
              <a:rPr lang="en-US" sz="2600" dirty="0"/>
              <a:t>Minimize the </a:t>
            </a:r>
            <a:r>
              <a:rPr lang="en-US" sz="2600" dirty="0">
                <a:solidFill>
                  <a:srgbClr val="FF0000"/>
                </a:solidFill>
              </a:rPr>
              <a:t>Free Energy </a:t>
            </a:r>
            <a:r>
              <a:rPr lang="en-US" sz="2600" dirty="0"/>
              <a:t>combining Objective Function and Entropy</a:t>
            </a:r>
            <a:br>
              <a:rPr lang="en-US" sz="2600" dirty="0"/>
            </a:br>
            <a:r>
              <a:rPr lang="en-US" sz="2600" dirty="0">
                <a:solidFill>
                  <a:srgbClr val="FF0000"/>
                </a:solidFill>
              </a:rPr>
              <a:t>F</a:t>
            </a:r>
            <a:r>
              <a:rPr lang="en-US" sz="2600" baseline="-25000" dirty="0">
                <a:solidFill>
                  <a:srgbClr val="FF0000"/>
                </a:solidFill>
              </a:rPr>
              <a:t> </a:t>
            </a:r>
            <a:r>
              <a:rPr lang="en-US" sz="2600" dirty="0">
                <a:solidFill>
                  <a:srgbClr val="FF0000"/>
                </a:solidFill>
              </a:rPr>
              <a:t>= &lt; H</a:t>
            </a:r>
            <a:r>
              <a:rPr lang="en-US" sz="2600" baseline="-25000" dirty="0">
                <a:solidFill>
                  <a:srgbClr val="FF0000"/>
                </a:solidFill>
              </a:rPr>
              <a:t> </a:t>
            </a:r>
            <a:r>
              <a:rPr lang="en-US" sz="2600" dirty="0">
                <a:solidFill>
                  <a:srgbClr val="FF0000"/>
                </a:solidFill>
              </a:rPr>
              <a:t>- T S(P) &gt; = </a:t>
            </a:r>
            <a:r>
              <a:rPr lang="en-US" sz="2600" dirty="0">
                <a:solidFill>
                  <a:srgbClr val="FF0000"/>
                </a:solidFill>
                <a:sym typeface="Symbol"/>
              </a:rPr>
              <a:t></a:t>
            </a:r>
            <a:r>
              <a:rPr lang="en-US" sz="2600" dirty="0">
                <a:solidFill>
                  <a:srgbClr val="FF0000"/>
                </a:solidFill>
              </a:rPr>
              <a:t> d</a:t>
            </a:r>
            <a:r>
              <a:rPr lang="en-US" sz="2600" u="sng" dirty="0">
                <a:solidFill>
                  <a:srgbClr val="FF0000"/>
                </a:solidFill>
                <a:sym typeface="Symbol"/>
              </a:rPr>
              <a:t></a:t>
            </a:r>
            <a:r>
              <a:rPr lang="en-US" sz="2600" dirty="0">
                <a:solidFill>
                  <a:srgbClr val="FF0000"/>
                </a:solidFill>
              </a:rPr>
              <a:t> {P(</a:t>
            </a:r>
            <a:r>
              <a:rPr lang="en-US" sz="2600" u="sng" dirty="0">
                <a:solidFill>
                  <a:srgbClr val="FF0000"/>
                </a:solidFill>
                <a:sym typeface="Symbol"/>
              </a:rPr>
              <a:t></a:t>
            </a:r>
            <a:r>
              <a:rPr lang="en-US" sz="2600" dirty="0">
                <a:solidFill>
                  <a:srgbClr val="FF0000"/>
                </a:solidFill>
              </a:rPr>
              <a:t>)H</a:t>
            </a:r>
            <a:r>
              <a:rPr lang="en-US" sz="2600" baseline="-25000" dirty="0">
                <a:solidFill>
                  <a:srgbClr val="FF0000"/>
                </a:solidFill>
              </a:rPr>
              <a:t> </a:t>
            </a:r>
            <a:r>
              <a:rPr lang="en-US" sz="2600" dirty="0">
                <a:solidFill>
                  <a:srgbClr val="FF0000"/>
                </a:solidFill>
              </a:rPr>
              <a:t>+ T P(</a:t>
            </a:r>
            <a:r>
              <a:rPr lang="en-US" sz="2600" u="sng" dirty="0">
                <a:solidFill>
                  <a:srgbClr val="FF0000"/>
                </a:solidFill>
                <a:sym typeface="Symbol"/>
              </a:rPr>
              <a:t></a:t>
            </a:r>
            <a:r>
              <a:rPr lang="en-US" sz="2600" dirty="0">
                <a:solidFill>
                  <a:srgbClr val="FF0000"/>
                </a:solidFill>
              </a:rPr>
              <a:t>) </a:t>
            </a:r>
            <a:r>
              <a:rPr lang="en-US" sz="2600" dirty="0" err="1">
                <a:solidFill>
                  <a:srgbClr val="FF0000"/>
                </a:solidFill>
              </a:rPr>
              <a:t>lnP</a:t>
            </a:r>
            <a:r>
              <a:rPr lang="en-US" sz="2600" dirty="0">
                <a:solidFill>
                  <a:srgbClr val="FF0000"/>
                </a:solidFill>
              </a:rPr>
              <a:t>(</a:t>
            </a:r>
            <a:r>
              <a:rPr lang="en-US" sz="2600" u="sng" dirty="0">
                <a:solidFill>
                  <a:srgbClr val="FF0000"/>
                </a:solidFill>
                <a:sym typeface="Symbol"/>
              </a:rPr>
              <a:t></a:t>
            </a:r>
            <a:r>
              <a:rPr lang="en-US" sz="2600" dirty="0">
                <a:solidFill>
                  <a:srgbClr val="FF0000"/>
                </a:solidFill>
              </a:rPr>
              <a:t>)}</a:t>
            </a:r>
          </a:p>
          <a:p>
            <a:pPr>
              <a:spcBef>
                <a:spcPts val="400"/>
              </a:spcBef>
            </a:pPr>
            <a:r>
              <a:rPr lang="en-US" sz="2600" dirty="0">
                <a:solidFill>
                  <a:srgbClr val="FF0000"/>
                </a:solidFill>
                <a:sym typeface="Symbol"/>
              </a:rPr>
              <a:t>Simulated annealing </a:t>
            </a:r>
            <a:r>
              <a:rPr lang="en-US" sz="2600" dirty="0">
                <a:sym typeface="Symbol"/>
              </a:rPr>
              <a:t>performs these integrals by Monte Carlo</a:t>
            </a:r>
          </a:p>
          <a:p>
            <a:pPr>
              <a:spcBef>
                <a:spcPts val="400"/>
              </a:spcBef>
            </a:pPr>
            <a:r>
              <a:rPr lang="en-US" sz="2600" dirty="0">
                <a:solidFill>
                  <a:srgbClr val="FF0000"/>
                </a:solidFill>
                <a:sym typeface="Symbol"/>
              </a:rPr>
              <a:t>Deterministic annealing </a:t>
            </a:r>
            <a:r>
              <a:rPr lang="en-US" sz="2600" dirty="0">
                <a:sym typeface="Symbol"/>
              </a:rPr>
              <a:t>corresponds to doing integrals analytically (by mean field approximation) and is much </a:t>
            </a:r>
            <a:r>
              <a:rPr lang="en-US" sz="2600" dirty="0" err="1">
                <a:sym typeface="Symbol"/>
              </a:rPr>
              <a:t>much</a:t>
            </a:r>
            <a:r>
              <a:rPr lang="en-US" sz="2600" dirty="0">
                <a:sym typeface="Symbol"/>
              </a:rPr>
              <a:t> faster </a:t>
            </a:r>
          </a:p>
          <a:p>
            <a:pPr>
              <a:spcBef>
                <a:spcPts val="400"/>
              </a:spcBef>
            </a:pPr>
            <a:r>
              <a:rPr lang="en-US" sz="2600" dirty="0">
                <a:sym typeface="Symbol"/>
              </a:rPr>
              <a:t>Need to introduce a </a:t>
            </a:r>
            <a:r>
              <a:rPr lang="en-US" sz="2600" dirty="0">
                <a:solidFill>
                  <a:srgbClr val="FF0000"/>
                </a:solidFill>
                <a:sym typeface="Symbol"/>
              </a:rPr>
              <a:t>modified Hamiltonian for some cases </a:t>
            </a:r>
            <a:r>
              <a:rPr lang="en-US" sz="2600" dirty="0">
                <a:sym typeface="Symbol"/>
              </a:rPr>
              <a:t>so that integrals are tractable. Introduce extra parameters to be varied so that modified Hamiltonian matches original</a:t>
            </a:r>
          </a:p>
          <a:p>
            <a:pPr>
              <a:spcBef>
                <a:spcPts val="400"/>
              </a:spcBef>
            </a:pPr>
            <a:r>
              <a:rPr lang="en-US" sz="2600" dirty="0">
                <a:sym typeface="Symbol"/>
              </a:rPr>
              <a:t>Temperature is lowered slowly – say by a factor 0.95 to 0.9999 at each iteration</a:t>
            </a:r>
          </a:p>
        </p:txBody>
      </p:sp>
    </p:spTree>
    <p:extLst>
      <p:ext uri="{BB962C8B-B14F-4D97-AF65-F5344CB8AC3E}">
        <p14:creationId xmlns:p14="http://schemas.microsoft.com/office/powerpoint/2010/main" val="3009783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671804"/>
          </a:xfrm>
        </p:spPr>
        <p:txBody>
          <a:bodyPr>
            <a:noAutofit/>
          </a:bodyPr>
          <a:lstStyle/>
          <a:p>
            <a:r>
              <a:rPr lang="en-US" sz="3200" b="1" dirty="0">
                <a:latin typeface="+mn-lt"/>
              </a:rPr>
              <a:t>Some Uses of Deterministic Annealing DA</a:t>
            </a:r>
          </a:p>
        </p:txBody>
      </p:sp>
      <p:sp>
        <p:nvSpPr>
          <p:cNvPr id="3" name="Content Placeholder 2"/>
          <p:cNvSpPr>
            <a:spLocks noGrp="1"/>
          </p:cNvSpPr>
          <p:nvPr>
            <p:ph idx="1"/>
          </p:nvPr>
        </p:nvSpPr>
        <p:spPr>
          <a:xfrm>
            <a:off x="0" y="597161"/>
            <a:ext cx="12192000" cy="5346440"/>
          </a:xfrm>
        </p:spPr>
        <p:txBody>
          <a:bodyPr>
            <a:noAutofit/>
          </a:bodyPr>
          <a:lstStyle/>
          <a:p>
            <a:pPr marL="0">
              <a:lnSpc>
                <a:spcPct val="80000"/>
              </a:lnSpc>
            </a:pPr>
            <a:r>
              <a:rPr lang="en-US" sz="2000" b="1" dirty="0">
                <a:solidFill>
                  <a:srgbClr val="FF0000"/>
                </a:solidFill>
              </a:rPr>
              <a:t>Clustering </a:t>
            </a:r>
            <a:r>
              <a:rPr lang="en-US" sz="2000" dirty="0"/>
              <a:t>improved K-means</a:t>
            </a:r>
          </a:p>
          <a:p>
            <a:pPr marL="457200" lvl="2">
              <a:lnSpc>
                <a:spcPct val="80000"/>
              </a:lnSpc>
              <a:spcBef>
                <a:spcPts val="1000"/>
              </a:spcBef>
            </a:pPr>
            <a:r>
              <a:rPr lang="en-US" sz="1800" dirty="0">
                <a:solidFill>
                  <a:srgbClr val="FF0000"/>
                </a:solidFill>
              </a:rPr>
              <a:t>Vectors</a:t>
            </a:r>
            <a:r>
              <a:rPr lang="en-US" sz="1800" dirty="0">
                <a:solidFill>
                  <a:srgbClr val="000000"/>
                </a:solidFill>
              </a:rPr>
              <a:t>:  Rose (</a:t>
            </a:r>
            <a:r>
              <a:rPr lang="en-US" sz="1800" dirty="0" err="1">
                <a:solidFill>
                  <a:srgbClr val="000000"/>
                </a:solidFill>
              </a:rPr>
              <a:t>Gurewitz</a:t>
            </a:r>
            <a:r>
              <a:rPr lang="en-US" sz="1800" dirty="0">
                <a:solidFill>
                  <a:srgbClr val="000000"/>
                </a:solidFill>
              </a:rPr>
              <a:t> and Fox 1990 – 486 citations encouraged me to revisit) </a:t>
            </a:r>
          </a:p>
          <a:p>
            <a:pPr marL="457200" lvl="2">
              <a:lnSpc>
                <a:spcPct val="80000"/>
              </a:lnSpc>
              <a:spcBef>
                <a:spcPts val="1000"/>
              </a:spcBef>
            </a:pPr>
            <a:r>
              <a:rPr lang="en-US" sz="1800" dirty="0">
                <a:solidFill>
                  <a:srgbClr val="FF0000"/>
                </a:solidFill>
              </a:rPr>
              <a:t>Clusters with fixed sizes </a:t>
            </a:r>
            <a:r>
              <a:rPr lang="en-US" sz="1800" dirty="0">
                <a:solidFill>
                  <a:srgbClr val="000000"/>
                </a:solidFill>
              </a:rPr>
              <a:t>and no tails (Proteomics team at Broad)</a:t>
            </a:r>
          </a:p>
          <a:p>
            <a:pPr marL="457200" lvl="2">
              <a:lnSpc>
                <a:spcPct val="80000"/>
              </a:lnSpc>
              <a:spcBef>
                <a:spcPts val="1000"/>
              </a:spcBef>
            </a:pPr>
            <a:r>
              <a:rPr lang="en-US" sz="1800" dirty="0">
                <a:solidFill>
                  <a:srgbClr val="FF0000"/>
                </a:solidFill>
              </a:rPr>
              <a:t>No Vectors</a:t>
            </a:r>
            <a:r>
              <a:rPr lang="en-US" sz="1800" dirty="0">
                <a:solidFill>
                  <a:srgbClr val="000000"/>
                </a:solidFill>
              </a:rPr>
              <a:t>: Hofmann and </a:t>
            </a:r>
            <a:r>
              <a:rPr lang="en-US" sz="1800" dirty="0" err="1">
                <a:solidFill>
                  <a:srgbClr val="000000"/>
                </a:solidFill>
              </a:rPr>
              <a:t>Buhmann</a:t>
            </a:r>
            <a:r>
              <a:rPr lang="en-US" sz="1800" dirty="0">
                <a:solidFill>
                  <a:srgbClr val="000000"/>
                </a:solidFill>
              </a:rPr>
              <a:t> (Just use pairwise distances)</a:t>
            </a:r>
          </a:p>
          <a:p>
            <a:pPr marL="457200" lvl="2">
              <a:lnSpc>
                <a:spcPct val="80000"/>
              </a:lnSpc>
              <a:spcBef>
                <a:spcPts val="1000"/>
              </a:spcBef>
            </a:pPr>
            <a:r>
              <a:rPr lang="en-US" sz="1800" dirty="0"/>
              <a:t>Many clustering methods – not clear what is best although DA pretty good and improves K-means at increased computing cost which is not always useful</a:t>
            </a:r>
            <a:endParaRPr lang="en-US" sz="1800" dirty="0">
              <a:solidFill>
                <a:srgbClr val="000000"/>
              </a:solidFill>
            </a:endParaRPr>
          </a:p>
          <a:p>
            <a:pPr marL="0">
              <a:lnSpc>
                <a:spcPct val="80000"/>
              </a:lnSpc>
            </a:pPr>
            <a:r>
              <a:rPr lang="en-US" sz="2000" b="1" dirty="0">
                <a:solidFill>
                  <a:srgbClr val="FF0000"/>
                </a:solidFill>
              </a:rPr>
              <a:t>Dimension Reduction </a:t>
            </a:r>
            <a:r>
              <a:rPr lang="en-US" sz="2000" dirty="0"/>
              <a:t>for visualization and analysis </a:t>
            </a:r>
          </a:p>
          <a:p>
            <a:pPr marL="457200" lvl="2">
              <a:lnSpc>
                <a:spcPct val="80000"/>
              </a:lnSpc>
              <a:spcBef>
                <a:spcPts val="1000"/>
              </a:spcBef>
            </a:pPr>
            <a:r>
              <a:rPr lang="en-US" sz="1800" dirty="0">
                <a:solidFill>
                  <a:srgbClr val="FF0000"/>
                </a:solidFill>
              </a:rPr>
              <a:t>Vectors</a:t>
            </a:r>
            <a:r>
              <a:rPr lang="en-US" sz="1800" dirty="0"/>
              <a:t>: GTM Generative Topographic Mapping</a:t>
            </a:r>
          </a:p>
          <a:p>
            <a:pPr marL="457200" lvl="2">
              <a:lnSpc>
                <a:spcPct val="80000"/>
              </a:lnSpc>
              <a:spcBef>
                <a:spcPts val="1000"/>
              </a:spcBef>
            </a:pPr>
            <a:r>
              <a:rPr lang="en-US" sz="1800" dirty="0">
                <a:solidFill>
                  <a:srgbClr val="FF0000"/>
                </a:solidFill>
              </a:rPr>
              <a:t>No vectors SMACOF</a:t>
            </a:r>
            <a:r>
              <a:rPr lang="en-US" sz="1800" dirty="0"/>
              <a:t>: Multidimensional Scaling) MDS </a:t>
            </a:r>
            <a:r>
              <a:rPr lang="en-US" sz="1800" dirty="0">
                <a:solidFill>
                  <a:srgbClr val="000000"/>
                </a:solidFill>
              </a:rPr>
              <a:t>(Just use pairwise distances)</a:t>
            </a:r>
          </a:p>
          <a:p>
            <a:pPr marL="457200" lvl="2">
              <a:lnSpc>
                <a:spcPct val="80000"/>
              </a:lnSpc>
              <a:spcBef>
                <a:spcPts val="1000"/>
              </a:spcBef>
            </a:pPr>
            <a:r>
              <a:rPr lang="en-US" sz="1800" dirty="0"/>
              <a:t>DA clearly improves MDS which is most reliable dimension reduction method?</a:t>
            </a:r>
          </a:p>
          <a:p>
            <a:pPr marL="0">
              <a:lnSpc>
                <a:spcPct val="80000"/>
              </a:lnSpc>
            </a:pPr>
            <a:r>
              <a:rPr lang="en-US" sz="2000" dirty="0"/>
              <a:t>Can apply to </a:t>
            </a:r>
            <a:r>
              <a:rPr lang="en-US" sz="2000" b="1" dirty="0">
                <a:solidFill>
                  <a:srgbClr val="FF0000"/>
                </a:solidFill>
              </a:rPr>
              <a:t>HMM</a:t>
            </a:r>
            <a:r>
              <a:rPr lang="en-US" sz="2000" dirty="0"/>
              <a:t> &amp;  </a:t>
            </a:r>
            <a:r>
              <a:rPr lang="en-US" sz="2000" b="1" dirty="0">
                <a:solidFill>
                  <a:srgbClr val="FF0000"/>
                </a:solidFill>
              </a:rPr>
              <a:t>general mixture models</a:t>
            </a:r>
            <a:r>
              <a:rPr lang="en-US" sz="2000" b="1" dirty="0"/>
              <a:t> </a:t>
            </a:r>
            <a:r>
              <a:rPr lang="en-US" sz="2000" dirty="0"/>
              <a:t>(less study)</a:t>
            </a:r>
          </a:p>
          <a:p>
            <a:pPr marL="0" lvl="1">
              <a:lnSpc>
                <a:spcPct val="80000"/>
              </a:lnSpc>
              <a:spcBef>
                <a:spcPts val="1000"/>
              </a:spcBef>
            </a:pPr>
            <a:r>
              <a:rPr lang="en-US" sz="2000" b="1" dirty="0">
                <a:solidFill>
                  <a:srgbClr val="FF0000"/>
                </a:solidFill>
              </a:rPr>
              <a:t>Gaussian Mixture </a:t>
            </a:r>
            <a:r>
              <a:rPr lang="en-US" sz="2000" dirty="0"/>
              <a:t>Models</a:t>
            </a:r>
          </a:p>
          <a:p>
            <a:pPr marL="0" lvl="1">
              <a:lnSpc>
                <a:spcPct val="100000"/>
              </a:lnSpc>
              <a:spcBef>
                <a:spcPts val="1000"/>
              </a:spcBef>
            </a:pPr>
            <a:r>
              <a:rPr lang="en-US" sz="2000" b="1" dirty="0">
                <a:solidFill>
                  <a:srgbClr val="FF0000"/>
                </a:solidFill>
              </a:rPr>
              <a:t>Probabilistic Latent Semantic Analysis </a:t>
            </a:r>
            <a:r>
              <a:rPr lang="en-US" sz="2000" dirty="0"/>
              <a:t>with Deterministic Annealing DA-PLSA as alternative to </a:t>
            </a:r>
            <a:r>
              <a:rPr lang="en-US" sz="2000" dirty="0">
                <a:solidFill>
                  <a:srgbClr val="FF0000"/>
                </a:solidFill>
              </a:rPr>
              <a:t>Latent Dirichlet Allocation </a:t>
            </a:r>
            <a:r>
              <a:rPr lang="en-US" sz="2000" dirty="0"/>
              <a:t>for finding “hidden factors” </a:t>
            </a:r>
          </a:p>
          <a:p>
            <a:pPr marL="0">
              <a:lnSpc>
                <a:spcPct val="80000"/>
              </a:lnSpc>
            </a:pPr>
            <a:r>
              <a:rPr lang="en-US" sz="2000" b="1" dirty="0">
                <a:solidFill>
                  <a:srgbClr val="FF0000"/>
                </a:solidFill>
              </a:rPr>
              <a:t>Have scalable parallel versions of most of these– mainly Java</a:t>
            </a:r>
          </a:p>
        </p:txBody>
      </p:sp>
    </p:spTree>
    <p:extLst>
      <p:ext uri="{BB962C8B-B14F-4D97-AF65-F5344CB8AC3E}">
        <p14:creationId xmlns:p14="http://schemas.microsoft.com/office/powerpoint/2010/main" val="329995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6BEDF-0F59-4D5C-A4F9-C1B62AE17CA9}"/>
              </a:ext>
            </a:extLst>
          </p:cNvPr>
          <p:cNvSpPr>
            <a:spLocks noGrp="1"/>
          </p:cNvSpPr>
          <p:nvPr>
            <p:ph type="title"/>
          </p:nvPr>
        </p:nvSpPr>
        <p:spPr>
          <a:xfrm>
            <a:off x="94622" y="83772"/>
            <a:ext cx="7188680" cy="1213400"/>
          </a:xfrm>
        </p:spPr>
        <p:txBody>
          <a:bodyPr>
            <a:normAutofit fontScale="90000"/>
          </a:bodyPr>
          <a:lstStyle/>
          <a:p>
            <a:r>
              <a:rPr lang="en-US" b="1" dirty="0">
                <a:latin typeface="+mn-lt"/>
              </a:rPr>
              <a:t>Intelligent Systems Engineering at Indiana University</a:t>
            </a:r>
          </a:p>
        </p:txBody>
      </p:sp>
      <p:sp>
        <p:nvSpPr>
          <p:cNvPr id="3" name="Content Placeholder 2">
            <a:extLst>
              <a:ext uri="{FF2B5EF4-FFF2-40B4-BE49-F238E27FC236}">
                <a16:creationId xmlns:a16="http://schemas.microsoft.com/office/drawing/2014/main" id="{F828F0AA-5F5E-4CC9-AC40-A0668C317773}"/>
              </a:ext>
            </a:extLst>
          </p:cNvPr>
          <p:cNvSpPr>
            <a:spLocks noGrp="1"/>
          </p:cNvSpPr>
          <p:nvPr>
            <p:ph idx="1"/>
          </p:nvPr>
        </p:nvSpPr>
        <p:spPr>
          <a:xfrm>
            <a:off x="0" y="1297171"/>
            <a:ext cx="6358270" cy="4784651"/>
          </a:xfrm>
        </p:spPr>
        <p:txBody>
          <a:bodyPr>
            <a:normAutofit fontScale="92500" lnSpcReduction="10000"/>
          </a:bodyPr>
          <a:lstStyle/>
          <a:p>
            <a:r>
              <a:rPr lang="en-US" dirty="0"/>
              <a:t>All students do basic engineering plus machine learning (AI), Modelling&amp; Simulation, Internet of Things</a:t>
            </a:r>
          </a:p>
          <a:p>
            <a:r>
              <a:rPr lang="en-US" dirty="0"/>
              <a:t>Also courses on HPC, cloud computing, edge computing, deep learning and physical optimization (this conference)</a:t>
            </a:r>
          </a:p>
          <a:p>
            <a:r>
              <a:rPr lang="en-US" dirty="0"/>
              <a:t>Fits recent headlines:</a:t>
            </a:r>
          </a:p>
          <a:p>
            <a:r>
              <a:rPr lang="en-US" sz="2600" i="1" dirty="0"/>
              <a:t>Google, Facebook, And Microsoft Are Remaking Themselves Around AI</a:t>
            </a:r>
          </a:p>
          <a:p>
            <a:r>
              <a:rPr lang="en-US" sz="2600" i="1" dirty="0"/>
              <a:t>How Google Is Remaking Itself As A “Machine Learning First” Company</a:t>
            </a:r>
          </a:p>
          <a:p>
            <a:r>
              <a:rPr lang="en-US" sz="2600" i="1" dirty="0"/>
              <a:t>If You Love Machine Learning, You Should Check Out General Electric</a:t>
            </a:r>
          </a:p>
          <a:p>
            <a:endParaRPr lang="en-US" dirty="0"/>
          </a:p>
          <a:p>
            <a:endParaRPr lang="en-US" dirty="0"/>
          </a:p>
        </p:txBody>
      </p:sp>
      <p:sp>
        <p:nvSpPr>
          <p:cNvPr id="4" name="Slide Number Placeholder 3">
            <a:extLst>
              <a:ext uri="{FF2B5EF4-FFF2-40B4-BE49-F238E27FC236}">
                <a16:creationId xmlns:a16="http://schemas.microsoft.com/office/drawing/2014/main" id="{67953772-17FB-4C98-AA66-8A9267D06D3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a:t>
            </a:fld>
            <a:endParaRPr lang="en-US">
              <a:solidFill>
                <a:prstClr val="black">
                  <a:tint val="75000"/>
                </a:prstClr>
              </a:solidFill>
            </a:endParaRPr>
          </a:p>
        </p:txBody>
      </p:sp>
      <p:pic>
        <p:nvPicPr>
          <p:cNvPr id="5" name="Picture 4">
            <a:extLst>
              <a:ext uri="{FF2B5EF4-FFF2-40B4-BE49-F238E27FC236}">
                <a16:creationId xmlns:a16="http://schemas.microsoft.com/office/drawing/2014/main" id="{4A5334AD-3411-4B87-ACE8-89F496D7EBD1}"/>
              </a:ext>
            </a:extLst>
          </p:cNvPr>
          <p:cNvPicPr>
            <a:picLocks noChangeAspect="1"/>
          </p:cNvPicPr>
          <p:nvPr/>
        </p:nvPicPr>
        <p:blipFill>
          <a:blip r:embed="rId2"/>
          <a:stretch>
            <a:fillRect/>
          </a:stretch>
        </p:blipFill>
        <p:spPr>
          <a:xfrm>
            <a:off x="6484932" y="80963"/>
            <a:ext cx="5707068" cy="6096000"/>
          </a:xfrm>
          <a:prstGeom prst="rect">
            <a:avLst/>
          </a:prstGeom>
        </p:spPr>
      </p:pic>
    </p:spTree>
    <p:extLst>
      <p:ext uri="{BB962C8B-B14F-4D97-AF65-F5344CB8AC3E}">
        <p14:creationId xmlns:p14="http://schemas.microsoft.com/office/powerpoint/2010/main" val="1970818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6313" y="1688085"/>
            <a:ext cx="7772400" cy="1362075"/>
          </a:xfrm>
        </p:spPr>
        <p:txBody>
          <a:bodyPr>
            <a:normAutofit fontScale="90000"/>
          </a:bodyPr>
          <a:lstStyle/>
          <a:p>
            <a:r>
              <a:rPr lang="en-US" dirty="0"/>
              <a:t>Metagenomics  -- Sequence clustering</a:t>
            </a:r>
          </a:p>
        </p:txBody>
      </p:sp>
      <p:sp>
        <p:nvSpPr>
          <p:cNvPr id="5" name="Text Placeholder 4"/>
          <p:cNvSpPr>
            <a:spLocks noGrp="1"/>
          </p:cNvSpPr>
          <p:nvPr>
            <p:ph type="body" idx="1"/>
          </p:nvPr>
        </p:nvSpPr>
        <p:spPr>
          <a:xfrm>
            <a:off x="2246313" y="3377184"/>
            <a:ext cx="7772400" cy="984694"/>
          </a:xfrm>
        </p:spPr>
        <p:txBody>
          <a:bodyPr>
            <a:normAutofit/>
          </a:bodyPr>
          <a:lstStyle/>
          <a:p>
            <a:r>
              <a:rPr lang="en-US" dirty="0">
                <a:solidFill>
                  <a:schemeClr val="bg2">
                    <a:lumMod val="25000"/>
                  </a:schemeClr>
                </a:solidFill>
              </a:rPr>
              <a:t>Non-metric Spaces</a:t>
            </a:r>
          </a:p>
          <a:p>
            <a:r>
              <a:rPr lang="en-US" dirty="0">
                <a:solidFill>
                  <a:schemeClr val="bg2">
                    <a:lumMod val="25000"/>
                  </a:schemeClr>
                </a:solidFill>
              </a:rPr>
              <a:t>O(N</a:t>
            </a:r>
            <a:r>
              <a:rPr lang="en-US" baseline="30000" dirty="0">
                <a:solidFill>
                  <a:schemeClr val="bg2">
                    <a:lumMod val="25000"/>
                  </a:schemeClr>
                </a:solidFill>
              </a:rPr>
              <a:t>2</a:t>
            </a:r>
            <a:r>
              <a:rPr lang="en-US" dirty="0">
                <a:solidFill>
                  <a:schemeClr val="bg2">
                    <a:lumMod val="25000"/>
                  </a:schemeClr>
                </a:solidFill>
              </a:rPr>
              <a:t>) Algorithms – Illustrate Phase Transitions</a:t>
            </a:r>
          </a:p>
        </p:txBody>
      </p:sp>
    </p:spTree>
    <p:extLst>
      <p:ext uri="{BB962C8B-B14F-4D97-AF65-F5344CB8AC3E}">
        <p14:creationId xmlns:p14="http://schemas.microsoft.com/office/powerpoint/2010/main" val="2324018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Geoffrey Fox\Downloads\haixu_100K_K2.png"/>
          <p:cNvPicPr>
            <a:picLocks noChangeAspect="1" noChangeArrowheads="1"/>
          </p:cNvPicPr>
          <p:nvPr/>
        </p:nvPicPr>
        <p:blipFill rotWithShape="1">
          <a:blip r:embed="rId2">
            <a:extLst>
              <a:ext uri="{28A0092B-C50C-407E-A947-70E740481C1C}">
                <a14:useLocalDpi xmlns:a14="http://schemas.microsoft.com/office/drawing/2010/main" val="0"/>
              </a:ext>
            </a:extLst>
          </a:blip>
          <a:srcRect l="5671" r="32641"/>
          <a:stretch/>
        </p:blipFill>
        <p:spPr bwMode="auto">
          <a:xfrm>
            <a:off x="4550682" y="0"/>
            <a:ext cx="764131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1318" y="1102568"/>
            <a:ext cx="4572000" cy="2133600"/>
          </a:xfrm>
          <a:solidFill>
            <a:schemeClr val="bg1"/>
          </a:solidFill>
        </p:spPr>
        <p:txBody>
          <a:bodyPr>
            <a:normAutofit lnSpcReduction="10000"/>
          </a:bodyPr>
          <a:lstStyle/>
          <a:p>
            <a:r>
              <a:rPr lang="en-US" dirty="0"/>
              <a:t>Start at T= “</a:t>
            </a:r>
            <a:r>
              <a:rPr lang="en-US" dirty="0">
                <a:sym typeface="Symbol"/>
              </a:rPr>
              <a:t>” with 1 Cluster</a:t>
            </a:r>
          </a:p>
          <a:p>
            <a:r>
              <a:rPr lang="en-US" dirty="0">
                <a:sym typeface="Symbol"/>
              </a:rPr>
              <a:t>Decrease T, Clusters emerge at instabilities</a:t>
            </a:r>
          </a:p>
          <a:p>
            <a:r>
              <a:rPr lang="en-US" dirty="0">
                <a:sym typeface="Symbol"/>
              </a:rPr>
              <a:t>2 in this visualization</a:t>
            </a:r>
            <a:endParaRPr lang="en-US" dirty="0"/>
          </a:p>
        </p:txBody>
      </p:sp>
    </p:spTree>
    <p:extLst>
      <p:ext uri="{BB962C8B-B14F-4D97-AF65-F5344CB8AC3E}">
        <p14:creationId xmlns:p14="http://schemas.microsoft.com/office/powerpoint/2010/main" val="4075627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Geoffrey Fox\Downloads\haixu_100K_K4.png"/>
          <p:cNvPicPr>
            <a:picLocks noChangeAspect="1" noChangeArrowheads="1"/>
          </p:cNvPicPr>
          <p:nvPr/>
        </p:nvPicPr>
        <p:blipFill rotWithShape="1">
          <a:blip r:embed="rId2">
            <a:extLst>
              <a:ext uri="{28A0092B-C50C-407E-A947-70E740481C1C}">
                <a14:useLocalDpi xmlns:a14="http://schemas.microsoft.com/office/drawing/2010/main" val="0"/>
              </a:ext>
            </a:extLst>
          </a:blip>
          <a:srcRect l="7134" r="23195"/>
          <a:stretch/>
        </p:blipFill>
        <p:spPr bwMode="auto">
          <a:xfrm>
            <a:off x="3492759" y="-65314"/>
            <a:ext cx="863010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4A07994-8A9A-457A-BDFA-6379AA838F7C}"/>
              </a:ext>
            </a:extLst>
          </p:cNvPr>
          <p:cNvSpPr>
            <a:spLocks noGrp="1"/>
          </p:cNvSpPr>
          <p:nvPr>
            <p:ph idx="1"/>
          </p:nvPr>
        </p:nvSpPr>
        <p:spPr>
          <a:xfrm>
            <a:off x="-21318" y="1643743"/>
            <a:ext cx="3514077" cy="3198844"/>
          </a:xfrm>
          <a:solidFill>
            <a:schemeClr val="bg1"/>
          </a:solidFill>
        </p:spPr>
        <p:txBody>
          <a:bodyPr>
            <a:normAutofit/>
          </a:bodyPr>
          <a:lstStyle/>
          <a:p>
            <a:r>
              <a:rPr lang="en-US" dirty="0"/>
              <a:t>Start at T= “</a:t>
            </a:r>
            <a:r>
              <a:rPr lang="en-US" dirty="0">
                <a:sym typeface="Symbol"/>
              </a:rPr>
              <a:t>” with 1 Cluster</a:t>
            </a:r>
          </a:p>
          <a:p>
            <a:r>
              <a:rPr lang="en-US" dirty="0">
                <a:sym typeface="Symbol"/>
              </a:rPr>
              <a:t>Decrease T, Clusters emerge at instabilities</a:t>
            </a:r>
          </a:p>
          <a:p>
            <a:r>
              <a:rPr lang="en-US" dirty="0">
                <a:sym typeface="Symbol"/>
              </a:rPr>
              <a:t>4 in this visualization</a:t>
            </a:r>
            <a:endParaRPr lang="en-US" dirty="0"/>
          </a:p>
        </p:txBody>
      </p:sp>
    </p:spTree>
    <p:extLst>
      <p:ext uri="{BB962C8B-B14F-4D97-AF65-F5344CB8AC3E}">
        <p14:creationId xmlns:p14="http://schemas.microsoft.com/office/powerpoint/2010/main" val="780011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Geoffrey Fox\Downloads\haixu_100K_K6B.png"/>
          <p:cNvPicPr>
            <a:picLocks noChangeAspect="1" noChangeArrowheads="1"/>
          </p:cNvPicPr>
          <p:nvPr/>
        </p:nvPicPr>
        <p:blipFill rotWithShape="1">
          <a:blip r:embed="rId2">
            <a:extLst>
              <a:ext uri="{28A0092B-C50C-407E-A947-70E740481C1C}">
                <a14:useLocalDpi xmlns:a14="http://schemas.microsoft.com/office/drawing/2010/main" val="0"/>
              </a:ext>
            </a:extLst>
          </a:blip>
          <a:srcRect r="15486"/>
          <a:stretch/>
        </p:blipFill>
        <p:spPr bwMode="auto">
          <a:xfrm>
            <a:off x="3124200" y="0"/>
            <a:ext cx="9067800" cy="687069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7500EA2-A8D2-492B-A488-5A39451226FC}"/>
              </a:ext>
            </a:extLst>
          </p:cNvPr>
          <p:cNvSpPr>
            <a:spLocks noGrp="1"/>
          </p:cNvSpPr>
          <p:nvPr>
            <p:ph idx="1"/>
          </p:nvPr>
        </p:nvSpPr>
        <p:spPr>
          <a:xfrm>
            <a:off x="-21318" y="1102567"/>
            <a:ext cx="3145518" cy="4094584"/>
          </a:xfrm>
          <a:solidFill>
            <a:schemeClr val="bg1"/>
          </a:solidFill>
        </p:spPr>
        <p:txBody>
          <a:bodyPr>
            <a:normAutofit/>
          </a:bodyPr>
          <a:lstStyle/>
          <a:p>
            <a:r>
              <a:rPr lang="en-US" dirty="0"/>
              <a:t>Start at T= “</a:t>
            </a:r>
            <a:r>
              <a:rPr lang="en-US" dirty="0">
                <a:sym typeface="Symbol"/>
              </a:rPr>
              <a:t>” with 1 Cluster</a:t>
            </a:r>
          </a:p>
          <a:p>
            <a:r>
              <a:rPr lang="en-US" dirty="0">
                <a:sym typeface="Symbol"/>
              </a:rPr>
              <a:t>Decrease T, Clusters emerge at instabilities</a:t>
            </a:r>
          </a:p>
          <a:p>
            <a:r>
              <a:rPr lang="en-US" dirty="0">
                <a:sym typeface="Symbol"/>
              </a:rPr>
              <a:t>6 clusters in this visualization</a:t>
            </a:r>
            <a:endParaRPr lang="en-US" dirty="0"/>
          </a:p>
        </p:txBody>
      </p:sp>
    </p:spTree>
    <p:extLst>
      <p:ext uri="{BB962C8B-B14F-4D97-AF65-F5344CB8AC3E}">
        <p14:creationId xmlns:p14="http://schemas.microsoft.com/office/powerpoint/2010/main" val="2545507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4"/>
          <p:cNvSpPr txBox="1"/>
          <p:nvPr/>
        </p:nvSpPr>
        <p:spPr>
          <a:xfrm>
            <a:off x="2438399" y="211016"/>
            <a:ext cx="2198038" cy="830997"/>
          </a:xfrm>
          <a:prstGeom prst="rect">
            <a:avLst/>
          </a:prstGeom>
          <a:noFill/>
        </p:spPr>
        <p:txBody>
          <a:bodyPr wrap="none" rtlCol="0">
            <a:spAutoFit/>
          </a:bodyPr>
          <a:lstStyle/>
          <a:p>
            <a:r>
              <a:rPr lang="en-US" sz="2400" dirty="0">
                <a:solidFill>
                  <a:schemeClr val="bg1"/>
                </a:solidFill>
              </a:rPr>
              <a:t>446K sequences</a:t>
            </a:r>
          </a:p>
          <a:p>
            <a:r>
              <a:rPr lang="en-US" sz="2400" dirty="0">
                <a:solidFill>
                  <a:schemeClr val="bg1"/>
                </a:solidFill>
              </a:rPr>
              <a:t>~100 clusters</a:t>
            </a:r>
          </a:p>
        </p:txBody>
      </p:sp>
    </p:spTree>
    <p:extLst>
      <p:ext uri="{BB962C8B-B14F-4D97-AF65-F5344CB8AC3E}">
        <p14:creationId xmlns:p14="http://schemas.microsoft.com/office/powerpoint/2010/main" val="1664426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55618" y="1807160"/>
            <a:ext cx="7772400" cy="1362075"/>
          </a:xfrm>
        </p:spPr>
        <p:txBody>
          <a:bodyPr>
            <a:normAutofit/>
          </a:bodyPr>
          <a:lstStyle/>
          <a:p>
            <a:pPr algn="ctr"/>
            <a:r>
              <a:rPr lang="en-US" b="1" dirty="0"/>
              <a:t>Proteomics</a:t>
            </a:r>
          </a:p>
        </p:txBody>
      </p:sp>
      <p:sp>
        <p:nvSpPr>
          <p:cNvPr id="2" name="Text Placeholder 1"/>
          <p:cNvSpPr>
            <a:spLocks noGrp="1"/>
          </p:cNvSpPr>
          <p:nvPr>
            <p:ph type="body" idx="1"/>
          </p:nvPr>
        </p:nvSpPr>
        <p:spPr>
          <a:xfrm>
            <a:off x="4292082" y="4589463"/>
            <a:ext cx="7055368" cy="1500187"/>
          </a:xfrm>
        </p:spPr>
        <p:txBody>
          <a:bodyPr>
            <a:normAutofit/>
          </a:bodyPr>
          <a:lstStyle/>
          <a:p>
            <a:r>
              <a:rPr lang="en-US" sz="2800" dirty="0">
                <a:solidFill>
                  <a:schemeClr val="bg2">
                    <a:lumMod val="25000"/>
                  </a:schemeClr>
                </a:solidFill>
              </a:rPr>
              <a:t>No clear clusters</a:t>
            </a:r>
          </a:p>
        </p:txBody>
      </p:sp>
    </p:spTree>
    <p:extLst>
      <p:ext uri="{BB962C8B-B14F-4D97-AF65-F5344CB8AC3E}">
        <p14:creationId xmlns:p14="http://schemas.microsoft.com/office/powerpoint/2010/main" val="4218753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idx="4294967295"/>
          </p:nvPr>
        </p:nvSpPr>
        <p:spPr>
          <a:xfrm>
            <a:off x="0" y="87313"/>
            <a:ext cx="12266613" cy="654050"/>
          </a:xfrm>
        </p:spPr>
        <p:txBody>
          <a:bodyPr vert="horz" wrap="square" lIns="100794" tIns="35202" rIns="100794" bIns="50397" numCol="1" rtlCol="0" anchor="ctr" anchorCtr="0" compatLnSpc="1">
            <a:prstTxWarp prst="textNoShape">
              <a:avLst/>
            </a:prstTxWarp>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3600" b="1" dirty="0">
                <a:latin typeface="Calibri" panose="020F0502020204030204" pitchFamily="34" charset="0"/>
                <a:cs typeface="Calibri" panose="020F0502020204030204" pitchFamily="34" charset="0"/>
              </a:rPr>
              <a:t>Protein Universe Browser for COG Sequences</a:t>
            </a:r>
          </a:p>
        </p:txBody>
      </p:sp>
      <p:pic>
        <p:nvPicPr>
          <p:cNvPr id="194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778" y="806500"/>
            <a:ext cx="9121798" cy="598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Rectangle 1">
            <a:extLst>
              <a:ext uri="{FF2B5EF4-FFF2-40B4-BE49-F238E27FC236}">
                <a16:creationId xmlns:a16="http://schemas.microsoft.com/office/drawing/2014/main" id="{BA923F18-50D7-45AF-A9FA-F68089C7E5C4}"/>
              </a:ext>
            </a:extLst>
          </p:cNvPr>
          <p:cNvSpPr/>
          <p:nvPr/>
        </p:nvSpPr>
        <p:spPr>
          <a:xfrm>
            <a:off x="131421" y="1200930"/>
            <a:ext cx="2870357" cy="1815882"/>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with a few illustrative biologically identified clusters</a:t>
            </a:r>
            <a:endParaRPr lang="en-US" sz="2800" dirty="0"/>
          </a:p>
        </p:txBody>
      </p:sp>
    </p:spTree>
    <p:extLst>
      <p:ext uri="{BB962C8B-B14F-4D97-AF65-F5344CB8AC3E}">
        <p14:creationId xmlns:p14="http://schemas.microsoft.com/office/powerpoint/2010/main" val="3084250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0" y="158750"/>
            <a:ext cx="12192000" cy="1381125"/>
          </a:xfrm>
        </p:spPr>
        <p:txBody>
          <a:bodyPr vert="horz" lIns="91440" tIns="35199" rIns="91440" bIns="45720" rtlCol="0" anchor="ctr">
            <a:normAutofit/>
          </a:bodyPr>
          <a:lstStyle/>
          <a:p>
            <a:pPr>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defRPr/>
            </a:pPr>
            <a:r>
              <a:rPr lang="en-US" b="1" dirty="0"/>
              <a:t>Heatmap of biology distance (Needleman-</a:t>
            </a:r>
            <a:r>
              <a:rPr lang="en-US" b="1" dirty="0" err="1"/>
              <a:t>Wunsch</a:t>
            </a:r>
            <a:r>
              <a:rPr lang="en-US" b="1" dirty="0"/>
              <a:t>)</a:t>
            </a:r>
            <a:br>
              <a:rPr lang="en-US" b="1" dirty="0"/>
            </a:br>
            <a:r>
              <a:rPr lang="en-US" b="1" dirty="0"/>
              <a:t> vs 3D Euclidean Distances</a:t>
            </a:r>
          </a:p>
        </p:txBody>
      </p:sp>
      <p:pic>
        <p:nvPicPr>
          <p:cNvPr id="276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73162"/>
            <a:ext cx="9144000" cy="457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Box 1"/>
          <p:cNvSpPr txBox="1"/>
          <p:nvPr/>
        </p:nvSpPr>
        <p:spPr>
          <a:xfrm>
            <a:off x="1921748" y="5645631"/>
            <a:ext cx="8991600" cy="461665"/>
          </a:xfrm>
          <a:prstGeom prst="rect">
            <a:avLst/>
          </a:prstGeom>
          <a:solidFill>
            <a:schemeClr val="bg1"/>
          </a:solidFill>
        </p:spPr>
        <p:txBody>
          <a:bodyPr wrap="square" rtlCol="0">
            <a:spAutoFit/>
          </a:bodyPr>
          <a:lstStyle/>
          <a:p>
            <a:pPr defTabSz="457200"/>
            <a:r>
              <a:rPr lang="en-US" sz="2400" dirty="0">
                <a:solidFill>
                  <a:prstClr val="black"/>
                </a:solidFill>
              </a:rPr>
              <a:t>If d a distance, so is f(d) for any monotonic f. Optimize choice of f</a:t>
            </a:r>
          </a:p>
        </p:txBody>
      </p:sp>
    </p:spTree>
    <p:extLst>
      <p:ext uri="{BB962C8B-B14F-4D97-AF65-F5344CB8AC3E}">
        <p14:creationId xmlns:p14="http://schemas.microsoft.com/office/powerpoint/2010/main" val="23093982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3B3DE1-9D10-41D8-9B77-A165F29E769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28</a:t>
            </a:fld>
            <a:endParaRPr lang="en-US">
              <a:solidFill>
                <a:prstClr val="black">
                  <a:tint val="75000"/>
                </a:prstClr>
              </a:solidFill>
            </a:endParaRPr>
          </a:p>
        </p:txBody>
      </p:sp>
      <p:sp>
        <p:nvSpPr>
          <p:cNvPr id="4" name="TextBox 3">
            <a:extLst>
              <a:ext uri="{FF2B5EF4-FFF2-40B4-BE49-F238E27FC236}">
                <a16:creationId xmlns:a16="http://schemas.microsoft.com/office/drawing/2014/main" id="{AB8C6564-8E97-483A-A81B-6BEADA118FE4}"/>
              </a:ext>
            </a:extLst>
          </p:cNvPr>
          <p:cNvSpPr txBox="1"/>
          <p:nvPr/>
        </p:nvSpPr>
        <p:spPr>
          <a:xfrm flipH="1">
            <a:off x="128851" y="299603"/>
            <a:ext cx="2869530" cy="5632311"/>
          </a:xfrm>
          <a:prstGeom prst="rect">
            <a:avLst/>
          </a:prstGeom>
          <a:solidFill>
            <a:schemeClr val="bg1"/>
          </a:solidFill>
        </p:spPr>
        <p:txBody>
          <a:bodyPr wrap="square" rtlCol="0">
            <a:spAutoFit/>
          </a:bodyPr>
          <a:lstStyle/>
          <a:p>
            <a:r>
              <a:rPr lang="en-US" sz="2400" dirty="0"/>
              <a:t>Global Machine Learning for O(N</a:t>
            </a:r>
            <a:r>
              <a:rPr lang="en-US" sz="2400" baseline="30000" dirty="0"/>
              <a:t>2</a:t>
            </a:r>
            <a:r>
              <a:rPr lang="en-US" sz="2400" dirty="0"/>
              <a:t>) Clustering and Dimension Reduction MDS to 3D for 170,000 Fungi sequences – Performance analysis follows</a:t>
            </a:r>
          </a:p>
          <a:p>
            <a:endParaRPr lang="en-US" sz="2400" dirty="0"/>
          </a:p>
          <a:p>
            <a:r>
              <a:rPr lang="en-US" sz="2400" dirty="0"/>
              <a:t>211 Clusters</a:t>
            </a:r>
          </a:p>
          <a:p>
            <a:endParaRPr lang="en-US" sz="2400" dirty="0"/>
          </a:p>
          <a:p>
            <a:r>
              <a:rPr lang="en-US" sz="2400" dirty="0"/>
              <a:t>MDS allows user (visual) control of clustering process</a:t>
            </a:r>
          </a:p>
        </p:txBody>
      </p:sp>
      <p:pic>
        <p:nvPicPr>
          <p:cNvPr id="5" name="Picture 4">
            <a:extLst>
              <a:ext uri="{FF2B5EF4-FFF2-40B4-BE49-F238E27FC236}">
                <a16:creationId xmlns:a16="http://schemas.microsoft.com/office/drawing/2014/main" id="{6E49E0C2-6599-4A5A-A69D-C95F9B64AF6F}"/>
              </a:ext>
            </a:extLst>
          </p:cNvPr>
          <p:cNvPicPr>
            <a:picLocks noChangeAspect="1"/>
          </p:cNvPicPr>
          <p:nvPr/>
        </p:nvPicPr>
        <p:blipFill rotWithShape="1">
          <a:blip r:embed="rId2">
            <a:extLst>
              <a:ext uri="{28A0092B-C50C-407E-A947-70E740481C1C}">
                <a14:useLocalDpi xmlns:a14="http://schemas.microsoft.com/office/drawing/2010/main" val="0"/>
              </a:ext>
            </a:extLst>
          </a:blip>
          <a:srcRect l="24167" r="32500"/>
          <a:stretch/>
        </p:blipFill>
        <p:spPr>
          <a:xfrm>
            <a:off x="3171825" y="-14770"/>
            <a:ext cx="9020175" cy="6872770"/>
          </a:xfrm>
          <a:prstGeom prst="rect">
            <a:avLst/>
          </a:prstGeom>
        </p:spPr>
      </p:pic>
      <p:sp>
        <p:nvSpPr>
          <p:cNvPr id="6" name="Rectangle 5">
            <a:extLst>
              <a:ext uri="{FF2B5EF4-FFF2-40B4-BE49-F238E27FC236}">
                <a16:creationId xmlns:a16="http://schemas.microsoft.com/office/drawing/2014/main" id="{1E5828D7-4623-4938-8696-1E5200E8B7A6}"/>
              </a:ext>
            </a:extLst>
          </p:cNvPr>
          <p:cNvSpPr/>
          <p:nvPr/>
        </p:nvSpPr>
        <p:spPr>
          <a:xfrm>
            <a:off x="3171824" y="0"/>
            <a:ext cx="7343775" cy="400110"/>
          </a:xfrm>
          <a:prstGeom prst="rect">
            <a:avLst/>
          </a:prstGeom>
          <a:solidFill>
            <a:schemeClr val="accent3"/>
          </a:solidFill>
        </p:spPr>
        <p:txBody>
          <a:bodyPr wrap="square">
            <a:spAutoFit/>
          </a:bodyPr>
          <a:lstStyle/>
          <a:p>
            <a:r>
              <a:rPr lang="en-US" sz="2000" dirty="0"/>
              <a:t>https://spidal-gw.dsc.soic.indiana.edu/public/resultsets/668018718</a:t>
            </a:r>
          </a:p>
        </p:txBody>
      </p:sp>
    </p:spTree>
    <p:extLst>
      <p:ext uri="{BB962C8B-B14F-4D97-AF65-F5344CB8AC3E}">
        <p14:creationId xmlns:p14="http://schemas.microsoft.com/office/powerpoint/2010/main" val="3167436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4051" y="1"/>
            <a:ext cx="10515600" cy="854110"/>
          </a:xfrm>
        </p:spPr>
        <p:txBody>
          <a:bodyPr>
            <a:normAutofit/>
          </a:bodyPr>
          <a:lstStyle/>
          <a:p>
            <a:r>
              <a:rPr lang="en-US" dirty="0"/>
              <a:t>2D Vector Clustering with cutoff at 3 </a:t>
            </a:r>
            <a:r>
              <a:rPr lang="el-GR" dirty="0">
                <a:latin typeface="Century Gothic" panose="020B0502020202020204" pitchFamily="34" charset="0"/>
              </a:rPr>
              <a:t>σ</a:t>
            </a:r>
            <a:endParaRPr lang="en-US" dirty="0"/>
          </a:p>
        </p:txBody>
      </p:sp>
      <p:sp>
        <p:nvSpPr>
          <p:cNvPr id="20" name="TextBox 19"/>
          <p:cNvSpPr txBox="1"/>
          <p:nvPr/>
        </p:nvSpPr>
        <p:spPr>
          <a:xfrm>
            <a:off x="1524000" y="1248594"/>
            <a:ext cx="9191072" cy="646331"/>
          </a:xfrm>
          <a:prstGeom prst="rect">
            <a:avLst/>
          </a:prstGeom>
          <a:solidFill>
            <a:schemeClr val="tx1"/>
          </a:solidFill>
        </p:spPr>
        <p:txBody>
          <a:bodyPr wrap="square" rtlCol="0">
            <a:spAutoFit/>
          </a:bodyPr>
          <a:lstStyle/>
          <a:p>
            <a:r>
              <a:rPr lang="en-US" dirty="0">
                <a:solidFill>
                  <a:schemeClr val="bg1"/>
                </a:solidFill>
              </a:rPr>
              <a:t>LCMS Mass Spectrometer Peak Clustering. Charge 2 Sample with 10.9 million points and 420,000 clusters visualized in </a:t>
            </a:r>
            <a:r>
              <a:rPr lang="en-US" dirty="0" err="1">
                <a:solidFill>
                  <a:schemeClr val="bg1"/>
                </a:solidFill>
              </a:rPr>
              <a:t>WebPlotViz</a:t>
            </a:r>
            <a:endParaRPr lang="en-US" dirty="0">
              <a:solidFill>
                <a:schemeClr val="bg1"/>
              </a:solidFill>
            </a:endParaRPr>
          </a:p>
        </p:txBody>
      </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l="35833" r="26667"/>
          <a:stretch/>
        </p:blipFill>
        <p:spPr>
          <a:xfrm>
            <a:off x="1524000" y="1911088"/>
            <a:ext cx="9135702" cy="4978294"/>
          </a:xfrm>
          <a:prstGeom prst="rect">
            <a:avLst/>
          </a:prstGeom>
        </p:spPr>
      </p:pic>
      <p:sp>
        <p:nvSpPr>
          <p:cNvPr id="23" name="TextBox 22"/>
          <p:cNvSpPr txBox="1"/>
          <p:nvPr/>
        </p:nvSpPr>
        <p:spPr>
          <a:xfrm>
            <a:off x="1720159" y="631429"/>
            <a:ext cx="8752113" cy="369332"/>
          </a:xfrm>
          <a:prstGeom prst="rect">
            <a:avLst/>
          </a:prstGeom>
          <a:noFill/>
        </p:spPr>
        <p:txBody>
          <a:bodyPr wrap="square" rtlCol="0">
            <a:spAutoFit/>
          </a:bodyPr>
          <a:lstStyle/>
          <a:p>
            <a:r>
              <a:rPr lang="en-US" dirty="0"/>
              <a:t>Orange Star – outside all clusters; yellow circle cluster centers</a:t>
            </a:r>
          </a:p>
        </p:txBody>
      </p:sp>
      <p:grpSp>
        <p:nvGrpSpPr>
          <p:cNvPr id="8" name="Group 7"/>
          <p:cNvGrpSpPr/>
          <p:nvPr/>
        </p:nvGrpSpPr>
        <p:grpSpPr>
          <a:xfrm>
            <a:off x="1462362" y="1885688"/>
            <a:ext cx="9144000" cy="4972312"/>
            <a:chOff x="16596" y="1885688"/>
            <a:chExt cx="9144000" cy="4972312"/>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6" y="3118152"/>
              <a:ext cx="9144000" cy="3739848"/>
            </a:xfrm>
            <a:prstGeom prst="rect">
              <a:avLst/>
            </a:prstGeom>
          </p:spPr>
        </p:pic>
        <p:sp>
          <p:nvSpPr>
            <p:cNvPr id="7" name="Rectangle 6"/>
            <p:cNvSpPr/>
            <p:nvPr/>
          </p:nvSpPr>
          <p:spPr bwMode="auto">
            <a:xfrm>
              <a:off x="16596" y="1885688"/>
              <a:ext cx="9135702" cy="123246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latin typeface="Arial" charset="0"/>
                <a:ea typeface="ＭＳ Ｐゴシック" charset="-128"/>
              </a:endParaRPr>
            </a:p>
          </p:txBody>
        </p:sp>
      </p:grpSp>
    </p:spTree>
    <p:extLst>
      <p:ext uri="{BB962C8B-B14F-4D97-AF65-F5344CB8AC3E}">
        <p14:creationId xmlns:p14="http://schemas.microsoft.com/office/powerpoint/2010/main" val="205263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8DC2B-C2F7-4FBA-9067-4F8DC90809BE}"/>
              </a:ext>
            </a:extLst>
          </p:cNvPr>
          <p:cNvSpPr>
            <a:spLocks noGrp="1"/>
          </p:cNvSpPr>
          <p:nvPr>
            <p:ph type="title"/>
          </p:nvPr>
        </p:nvSpPr>
        <p:spPr>
          <a:xfrm>
            <a:off x="838200" y="131861"/>
            <a:ext cx="10515600" cy="1040622"/>
          </a:xfrm>
        </p:spPr>
        <p:txBody>
          <a:bodyPr/>
          <a:lstStyle/>
          <a:p>
            <a:pPr algn="ctr"/>
            <a:r>
              <a:rPr lang="en-US" b="1" dirty="0"/>
              <a:t>Abstract</a:t>
            </a:r>
          </a:p>
        </p:txBody>
      </p:sp>
      <p:sp>
        <p:nvSpPr>
          <p:cNvPr id="3" name="Content Placeholder 2">
            <a:extLst>
              <a:ext uri="{FF2B5EF4-FFF2-40B4-BE49-F238E27FC236}">
                <a16:creationId xmlns:a16="http://schemas.microsoft.com/office/drawing/2014/main" id="{9F93A6BB-723E-4E7D-AE17-3DDA4C744554}"/>
              </a:ext>
            </a:extLst>
          </p:cNvPr>
          <p:cNvSpPr>
            <a:spLocks noGrp="1"/>
          </p:cNvSpPr>
          <p:nvPr>
            <p:ph idx="1"/>
          </p:nvPr>
        </p:nvSpPr>
        <p:spPr>
          <a:xfrm>
            <a:off x="586274" y="1172482"/>
            <a:ext cx="10515600" cy="4677811"/>
          </a:xfrm>
        </p:spPr>
        <p:txBody>
          <a:bodyPr>
            <a:normAutofit lnSpcReduction="10000"/>
          </a:bodyPr>
          <a:lstStyle/>
          <a:p>
            <a:r>
              <a:rPr lang="en-US" dirty="0"/>
              <a:t>We examine the current state of Big Data and High-Performance Computing (HPC) and its significance for large-scale machine learning.</a:t>
            </a:r>
          </a:p>
          <a:p>
            <a:r>
              <a:rPr lang="en-US" dirty="0"/>
              <a:t>We cover hardware and software systems with applications including deep learning and the deterministic annealing approach to both clustering and dimension reduction. </a:t>
            </a:r>
          </a:p>
          <a:p>
            <a:r>
              <a:rPr lang="en-US" dirty="0"/>
              <a:t>We analyze results on machines with up to 1,000-10,000 cores and extrapolate to larger systems. </a:t>
            </a:r>
          </a:p>
          <a:p>
            <a:r>
              <a:rPr lang="en-US" dirty="0"/>
              <a:t>The software model is built around the Apache Big Data Stack with HPC enhancements. </a:t>
            </a:r>
          </a:p>
          <a:p>
            <a:r>
              <a:rPr lang="en-US" dirty="0"/>
              <a:t>The tension between HPC and cloud systems is explored stressing need for interoperable approaches.</a:t>
            </a:r>
          </a:p>
        </p:txBody>
      </p:sp>
      <p:sp>
        <p:nvSpPr>
          <p:cNvPr id="4" name="Slide Number Placeholder 3">
            <a:extLst>
              <a:ext uri="{FF2B5EF4-FFF2-40B4-BE49-F238E27FC236}">
                <a16:creationId xmlns:a16="http://schemas.microsoft.com/office/drawing/2014/main" id="{4A1CCBA9-D5C3-4AA4-B2F5-8675037FD59B}"/>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2111898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3" y="1439448"/>
            <a:ext cx="1524000" cy="1325563"/>
          </a:xfrm>
        </p:spPr>
        <p:txBody>
          <a:bodyPr>
            <a:noAutofit/>
          </a:bodyPr>
          <a:lstStyle/>
          <a:p>
            <a:r>
              <a:rPr lang="en-US" sz="2800" b="1" dirty="0"/>
              <a:t>Relative Changes in Stock Values using one day values</a:t>
            </a:r>
          </a:p>
        </p:txBody>
      </p:sp>
      <p:sp>
        <p:nvSpPr>
          <p:cNvPr id="18" name="Date Placeholder 2"/>
          <p:cNvSpPr txBox="1">
            <a:spLocks/>
          </p:cNvSpPr>
          <p:nvPr/>
        </p:nvSpPr>
        <p:spPr>
          <a:xfrm>
            <a:off x="7239000" y="6274797"/>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398B3E-B74F-4582-A4A4-3AE16323AAE4}" type="datetime1">
              <a:rPr lang="en-US"/>
              <a:pPr/>
              <a:t>8/17/2017</a:t>
            </a:fld>
            <a:endParaRPr lang="en-US"/>
          </a:p>
        </p:txBody>
      </p:sp>
      <p:sp>
        <p:nvSpPr>
          <p:cNvPr id="19" name="Slide Number Placeholder 3"/>
          <p:cNvSpPr txBox="1">
            <a:spLocks/>
          </p:cNvSpPr>
          <p:nvPr/>
        </p:nvSpPr>
        <p:spPr>
          <a:xfrm>
            <a:off x="9882415" y="6282483"/>
            <a:ext cx="656771" cy="300062"/>
          </a:xfrm>
          <a:prstGeom prst="rect">
            <a:avLst/>
          </a:prstGeom>
        </p:spPr>
        <p:txBody>
          <a:bodyPr/>
          <a:lstStyle>
            <a:defPPr>
              <a:defRPr lang="en-US"/>
            </a:defPPr>
            <a:lvl1pPr marL="0" algn="l" defTabSz="457200" rtl="0" eaLnBrk="1" latinLnBrk="0" hangingPunct="1">
              <a:defRPr sz="2000" b="0" i="1"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403DF6-46F5-4637-8175-331CACCBFD4C}" type="slidenum">
              <a:rPr lang="en-US"/>
              <a:pPr/>
              <a:t>30</a:t>
            </a:fld>
            <a:endParaRPr lang="en-US"/>
          </a:p>
        </p:txBody>
      </p:sp>
      <p:grpSp>
        <p:nvGrpSpPr>
          <p:cNvPr id="3" name="Group 2">
            <a:extLst>
              <a:ext uri="{FF2B5EF4-FFF2-40B4-BE49-F238E27FC236}">
                <a16:creationId xmlns:a16="http://schemas.microsoft.com/office/drawing/2014/main" id="{3B0E98C1-5F9B-4F13-A002-BC672F4D9A37}"/>
              </a:ext>
            </a:extLst>
          </p:cNvPr>
          <p:cNvGrpSpPr/>
          <p:nvPr/>
        </p:nvGrpSpPr>
        <p:grpSpPr>
          <a:xfrm>
            <a:off x="1304378" y="12108"/>
            <a:ext cx="10887622" cy="6588788"/>
            <a:chOff x="1524000" y="859360"/>
            <a:chExt cx="9144000" cy="6036740"/>
          </a:xfrm>
        </p:grpSpPr>
        <p:pic>
          <p:nvPicPr>
            <p:cNvPr id="5" name="Picture 4"/>
            <p:cNvPicPr>
              <a:picLocks noChangeAspect="1"/>
            </p:cNvPicPr>
            <p:nvPr/>
          </p:nvPicPr>
          <p:blipFill rotWithShape="1">
            <a:blip r:embed="rId2"/>
            <a:srcRect l="10001" r="22166"/>
            <a:stretch/>
          </p:blipFill>
          <p:spPr>
            <a:xfrm>
              <a:off x="1524000" y="859360"/>
              <a:ext cx="9144000" cy="6036740"/>
            </a:xfrm>
            <a:prstGeom prst="rect">
              <a:avLst/>
            </a:prstGeom>
          </p:spPr>
        </p:pic>
        <p:sp>
          <p:nvSpPr>
            <p:cNvPr id="6" name="TextBox 5"/>
            <p:cNvSpPr txBox="1"/>
            <p:nvPr/>
          </p:nvSpPr>
          <p:spPr>
            <a:xfrm>
              <a:off x="9189191" y="1620685"/>
              <a:ext cx="779381" cy="300082"/>
            </a:xfrm>
            <a:prstGeom prst="rect">
              <a:avLst/>
            </a:prstGeom>
            <a:noFill/>
          </p:spPr>
          <p:txBody>
            <a:bodyPr wrap="none" rtlCol="0">
              <a:spAutoFit/>
            </a:bodyPr>
            <a:lstStyle/>
            <a:p>
              <a:r>
                <a:rPr lang="en-US" sz="1350" b="1" dirty="0">
                  <a:solidFill>
                    <a:srgbClr val="FF99FF"/>
                  </a:solidFill>
                </a:rPr>
                <a:t>Mid Cap</a:t>
              </a:r>
            </a:p>
          </p:txBody>
        </p:sp>
        <p:sp>
          <p:nvSpPr>
            <p:cNvPr id="7" name="Oval 6"/>
            <p:cNvSpPr>
              <a:spLocks noChangeAspect="1"/>
            </p:cNvSpPr>
            <p:nvPr/>
          </p:nvSpPr>
          <p:spPr bwMode="auto">
            <a:xfrm>
              <a:off x="9512287" y="1932198"/>
              <a:ext cx="182880" cy="182880"/>
            </a:xfrm>
            <a:prstGeom prst="ellipse">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latin typeface="Arial" charset="0"/>
                <a:ea typeface="ＭＳ Ｐゴシック" charset="-128"/>
              </a:endParaRPr>
            </a:p>
          </p:txBody>
        </p:sp>
        <p:sp>
          <p:nvSpPr>
            <p:cNvPr id="8" name="TextBox 7"/>
            <p:cNvSpPr txBox="1"/>
            <p:nvPr/>
          </p:nvSpPr>
          <p:spPr>
            <a:xfrm>
              <a:off x="7534807" y="3535688"/>
              <a:ext cx="671530" cy="300082"/>
            </a:xfrm>
            <a:prstGeom prst="rect">
              <a:avLst/>
            </a:prstGeom>
            <a:noFill/>
          </p:spPr>
          <p:txBody>
            <a:bodyPr wrap="none" rtlCol="0">
              <a:spAutoFit/>
            </a:bodyPr>
            <a:lstStyle/>
            <a:p>
              <a:r>
                <a:rPr lang="en-US" sz="1350" b="1" dirty="0">
                  <a:solidFill>
                    <a:srgbClr val="FFFF00"/>
                  </a:solidFill>
                </a:rPr>
                <a:t>Energy</a:t>
              </a:r>
            </a:p>
          </p:txBody>
        </p:sp>
        <p:sp>
          <p:nvSpPr>
            <p:cNvPr id="9" name="Oval 8"/>
            <p:cNvSpPr>
              <a:spLocks noChangeAspect="1"/>
            </p:cNvSpPr>
            <p:nvPr/>
          </p:nvSpPr>
          <p:spPr bwMode="auto">
            <a:xfrm>
              <a:off x="8138160" y="3854870"/>
              <a:ext cx="182880" cy="18288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latin typeface="Arial" charset="0"/>
                <a:ea typeface="ＭＳ Ｐゴシック" charset="-128"/>
              </a:endParaRPr>
            </a:p>
          </p:txBody>
        </p:sp>
        <p:sp>
          <p:nvSpPr>
            <p:cNvPr id="10" name="Oval 9"/>
            <p:cNvSpPr>
              <a:spLocks noChangeAspect="1"/>
            </p:cNvSpPr>
            <p:nvPr/>
          </p:nvSpPr>
          <p:spPr bwMode="auto">
            <a:xfrm>
              <a:off x="7680273" y="2137228"/>
              <a:ext cx="182880" cy="182880"/>
            </a:xfrm>
            <a:prstGeom prst="ellipse">
              <a:avLst/>
            </a:prstGeom>
            <a:solidFill>
              <a:srgbClr val="B0FEC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latin typeface="Arial" charset="0"/>
                <a:ea typeface="ＭＳ Ｐゴシック" charset="-128"/>
              </a:endParaRPr>
            </a:p>
          </p:txBody>
        </p:sp>
        <p:sp>
          <p:nvSpPr>
            <p:cNvPr id="11" name="Oval 10"/>
            <p:cNvSpPr>
              <a:spLocks noChangeAspect="1"/>
            </p:cNvSpPr>
            <p:nvPr/>
          </p:nvSpPr>
          <p:spPr bwMode="auto">
            <a:xfrm>
              <a:off x="8130540" y="1939818"/>
              <a:ext cx="182880" cy="182880"/>
            </a:xfrm>
            <a:prstGeom prst="ellipse">
              <a:avLst/>
            </a:prstGeom>
            <a:solidFill>
              <a:srgbClr val="00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latin typeface="Arial" charset="0"/>
                <a:ea typeface="ＭＳ Ｐゴシック" charset="-128"/>
              </a:endParaRPr>
            </a:p>
          </p:txBody>
        </p:sp>
        <p:sp>
          <p:nvSpPr>
            <p:cNvPr id="12" name="TextBox 11"/>
            <p:cNvSpPr txBox="1"/>
            <p:nvPr/>
          </p:nvSpPr>
          <p:spPr>
            <a:xfrm>
              <a:off x="7966456" y="1635968"/>
              <a:ext cx="1032764" cy="276999"/>
            </a:xfrm>
            <a:prstGeom prst="rect">
              <a:avLst/>
            </a:prstGeom>
            <a:noFill/>
          </p:spPr>
          <p:txBody>
            <a:bodyPr wrap="square" rtlCol="0">
              <a:spAutoFit/>
            </a:bodyPr>
            <a:lstStyle/>
            <a:p>
              <a:r>
                <a:rPr lang="en-US" sz="1200" b="1" dirty="0">
                  <a:solidFill>
                    <a:srgbClr val="00FF00"/>
                  </a:solidFill>
                </a:rPr>
                <a:t>S&amp;P </a:t>
              </a:r>
            </a:p>
          </p:txBody>
        </p:sp>
        <p:sp>
          <p:nvSpPr>
            <p:cNvPr id="13" name="TextBox 12"/>
            <p:cNvSpPr txBox="1"/>
            <p:nvPr/>
          </p:nvSpPr>
          <p:spPr>
            <a:xfrm>
              <a:off x="7863153" y="2053396"/>
              <a:ext cx="1032764" cy="276999"/>
            </a:xfrm>
            <a:prstGeom prst="rect">
              <a:avLst/>
            </a:prstGeom>
            <a:noFill/>
          </p:spPr>
          <p:txBody>
            <a:bodyPr wrap="square" rtlCol="0">
              <a:spAutoFit/>
            </a:bodyPr>
            <a:lstStyle/>
            <a:p>
              <a:r>
                <a:rPr lang="en-US" sz="1200" b="1" dirty="0">
                  <a:solidFill>
                    <a:srgbClr val="B0FEC4"/>
                  </a:solidFill>
                </a:rPr>
                <a:t>Dow Jones</a:t>
              </a:r>
              <a:endParaRPr lang="en-US" sz="1200" b="1" dirty="0">
                <a:solidFill>
                  <a:schemeClr val="accent1">
                    <a:lumMod val="20000"/>
                    <a:lumOff val="80000"/>
                  </a:schemeClr>
                </a:solidFill>
              </a:endParaRPr>
            </a:p>
          </p:txBody>
        </p:sp>
        <p:sp>
          <p:nvSpPr>
            <p:cNvPr id="16" name="TextBox 15"/>
            <p:cNvSpPr txBox="1"/>
            <p:nvPr/>
          </p:nvSpPr>
          <p:spPr>
            <a:xfrm>
              <a:off x="4111764" y="2404548"/>
              <a:ext cx="737702" cy="300082"/>
            </a:xfrm>
            <a:prstGeom prst="rect">
              <a:avLst/>
            </a:prstGeom>
            <a:noFill/>
          </p:spPr>
          <p:txBody>
            <a:bodyPr wrap="none" rtlCol="0">
              <a:spAutoFit/>
            </a:bodyPr>
            <a:lstStyle/>
            <a:p>
              <a:r>
                <a:rPr lang="en-US" sz="1350" b="1" dirty="0">
                  <a:solidFill>
                    <a:srgbClr val="00FFFF"/>
                  </a:solidFill>
                </a:rPr>
                <a:t>Finance</a:t>
              </a:r>
            </a:p>
          </p:txBody>
        </p:sp>
        <p:sp>
          <p:nvSpPr>
            <p:cNvPr id="17" name="Oval 16"/>
            <p:cNvSpPr>
              <a:spLocks noChangeAspect="1"/>
            </p:cNvSpPr>
            <p:nvPr/>
          </p:nvSpPr>
          <p:spPr bwMode="auto">
            <a:xfrm>
              <a:off x="5167200" y="2267388"/>
              <a:ext cx="182880" cy="182880"/>
            </a:xfrm>
            <a:prstGeom prst="ellipse">
              <a:avLst/>
            </a:prstGeom>
            <a:solidFill>
              <a:srgbClr val="00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latin typeface="Arial" charset="0"/>
                <a:ea typeface="ＭＳ Ｐゴシック" charset="-128"/>
              </a:endParaRPr>
            </a:p>
          </p:txBody>
        </p:sp>
        <p:pic>
          <p:nvPicPr>
            <p:cNvPr id="20" name="Picture 19"/>
            <p:cNvPicPr>
              <a:picLocks noChangeAspect="1"/>
            </p:cNvPicPr>
            <p:nvPr/>
          </p:nvPicPr>
          <p:blipFill rotWithShape="1">
            <a:blip r:embed="rId2"/>
            <a:srcRect l="10001" r="22166"/>
            <a:stretch/>
          </p:blipFill>
          <p:spPr>
            <a:xfrm>
              <a:off x="1524000" y="859360"/>
              <a:ext cx="9144000" cy="6036740"/>
            </a:xfrm>
            <a:prstGeom prst="rect">
              <a:avLst/>
            </a:prstGeom>
          </p:spPr>
        </p:pic>
        <p:grpSp>
          <p:nvGrpSpPr>
            <p:cNvPr id="31" name="Group 30"/>
            <p:cNvGrpSpPr/>
            <p:nvPr/>
          </p:nvGrpSpPr>
          <p:grpSpPr>
            <a:xfrm>
              <a:off x="4111765" y="1649124"/>
              <a:ext cx="5856807" cy="2417065"/>
              <a:chOff x="2587764" y="1649123"/>
              <a:chExt cx="5856807" cy="2417065"/>
            </a:xfrm>
          </p:grpSpPr>
          <p:sp>
            <p:nvSpPr>
              <p:cNvPr id="21" name="TextBox 20"/>
              <p:cNvSpPr txBox="1"/>
              <p:nvPr/>
            </p:nvSpPr>
            <p:spPr>
              <a:xfrm>
                <a:off x="7665190" y="1649123"/>
                <a:ext cx="779381" cy="300082"/>
              </a:xfrm>
              <a:prstGeom prst="rect">
                <a:avLst/>
              </a:prstGeom>
              <a:noFill/>
            </p:spPr>
            <p:txBody>
              <a:bodyPr wrap="none" rtlCol="0">
                <a:spAutoFit/>
              </a:bodyPr>
              <a:lstStyle/>
              <a:p>
                <a:r>
                  <a:rPr lang="en-US" sz="1350" b="1" dirty="0">
                    <a:solidFill>
                      <a:srgbClr val="FF99FF"/>
                    </a:solidFill>
                  </a:rPr>
                  <a:t>Mid Cap</a:t>
                </a:r>
              </a:p>
            </p:txBody>
          </p:sp>
          <p:sp>
            <p:nvSpPr>
              <p:cNvPr id="22" name="Oval 21"/>
              <p:cNvSpPr>
                <a:spLocks noChangeAspect="1"/>
              </p:cNvSpPr>
              <p:nvPr/>
            </p:nvSpPr>
            <p:spPr bwMode="auto">
              <a:xfrm>
                <a:off x="7988287" y="1960636"/>
                <a:ext cx="182880" cy="182880"/>
              </a:xfrm>
              <a:prstGeom prst="ellipse">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latin typeface="Arial" charset="0"/>
                  <a:ea typeface="ＭＳ Ｐゴシック" charset="-128"/>
                </a:endParaRPr>
              </a:p>
            </p:txBody>
          </p:sp>
          <p:sp>
            <p:nvSpPr>
              <p:cNvPr id="23" name="TextBox 22"/>
              <p:cNvSpPr txBox="1"/>
              <p:nvPr/>
            </p:nvSpPr>
            <p:spPr>
              <a:xfrm>
                <a:off x="6010807" y="3564126"/>
                <a:ext cx="671530" cy="300082"/>
              </a:xfrm>
              <a:prstGeom prst="rect">
                <a:avLst/>
              </a:prstGeom>
              <a:noFill/>
            </p:spPr>
            <p:txBody>
              <a:bodyPr wrap="none" rtlCol="0">
                <a:spAutoFit/>
              </a:bodyPr>
              <a:lstStyle/>
              <a:p>
                <a:r>
                  <a:rPr lang="en-US" sz="1350" b="1" dirty="0">
                    <a:solidFill>
                      <a:srgbClr val="FFFF00"/>
                    </a:solidFill>
                  </a:rPr>
                  <a:t>Energy</a:t>
                </a:r>
              </a:p>
            </p:txBody>
          </p:sp>
          <p:sp>
            <p:nvSpPr>
              <p:cNvPr id="24" name="Oval 23"/>
              <p:cNvSpPr>
                <a:spLocks noChangeAspect="1"/>
              </p:cNvSpPr>
              <p:nvPr/>
            </p:nvSpPr>
            <p:spPr bwMode="auto">
              <a:xfrm>
                <a:off x="6614160" y="3883308"/>
                <a:ext cx="182880" cy="18288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latin typeface="Arial" charset="0"/>
                  <a:ea typeface="ＭＳ Ｐゴシック" charset="-128"/>
                </a:endParaRPr>
              </a:p>
            </p:txBody>
          </p:sp>
          <p:sp>
            <p:nvSpPr>
              <p:cNvPr id="25" name="Oval 24"/>
              <p:cNvSpPr>
                <a:spLocks noChangeAspect="1"/>
              </p:cNvSpPr>
              <p:nvPr/>
            </p:nvSpPr>
            <p:spPr bwMode="auto">
              <a:xfrm>
                <a:off x="6156273" y="2165666"/>
                <a:ext cx="182880" cy="182880"/>
              </a:xfrm>
              <a:prstGeom prst="ellipse">
                <a:avLst/>
              </a:prstGeom>
              <a:solidFill>
                <a:srgbClr val="B0FEC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latin typeface="Arial" charset="0"/>
                  <a:ea typeface="ＭＳ Ｐゴシック" charset="-128"/>
                </a:endParaRPr>
              </a:p>
            </p:txBody>
          </p:sp>
          <p:sp>
            <p:nvSpPr>
              <p:cNvPr id="26" name="Oval 25"/>
              <p:cNvSpPr>
                <a:spLocks noChangeAspect="1"/>
              </p:cNvSpPr>
              <p:nvPr/>
            </p:nvSpPr>
            <p:spPr bwMode="auto">
              <a:xfrm>
                <a:off x="6606540" y="1968256"/>
                <a:ext cx="182880" cy="182880"/>
              </a:xfrm>
              <a:prstGeom prst="ellipse">
                <a:avLst/>
              </a:prstGeom>
              <a:solidFill>
                <a:srgbClr val="00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latin typeface="Arial" charset="0"/>
                  <a:ea typeface="ＭＳ Ｐゴシック" charset="-128"/>
                </a:endParaRPr>
              </a:p>
            </p:txBody>
          </p:sp>
          <p:sp>
            <p:nvSpPr>
              <p:cNvPr id="27" name="TextBox 26"/>
              <p:cNvSpPr txBox="1"/>
              <p:nvPr/>
            </p:nvSpPr>
            <p:spPr>
              <a:xfrm>
                <a:off x="6442456" y="1664405"/>
                <a:ext cx="1032764" cy="276999"/>
              </a:xfrm>
              <a:prstGeom prst="rect">
                <a:avLst/>
              </a:prstGeom>
              <a:noFill/>
            </p:spPr>
            <p:txBody>
              <a:bodyPr wrap="square" rtlCol="0">
                <a:spAutoFit/>
              </a:bodyPr>
              <a:lstStyle/>
              <a:p>
                <a:r>
                  <a:rPr lang="en-US" sz="1200" b="1" dirty="0">
                    <a:solidFill>
                      <a:srgbClr val="00FF00"/>
                    </a:solidFill>
                  </a:rPr>
                  <a:t>S&amp;P </a:t>
                </a:r>
              </a:p>
            </p:txBody>
          </p:sp>
          <p:sp>
            <p:nvSpPr>
              <p:cNvPr id="28" name="TextBox 27"/>
              <p:cNvSpPr txBox="1"/>
              <p:nvPr/>
            </p:nvSpPr>
            <p:spPr>
              <a:xfrm>
                <a:off x="6339153" y="2081833"/>
                <a:ext cx="1032764" cy="276999"/>
              </a:xfrm>
              <a:prstGeom prst="rect">
                <a:avLst/>
              </a:prstGeom>
              <a:noFill/>
            </p:spPr>
            <p:txBody>
              <a:bodyPr wrap="square" rtlCol="0">
                <a:spAutoFit/>
              </a:bodyPr>
              <a:lstStyle/>
              <a:p>
                <a:r>
                  <a:rPr lang="en-US" sz="1200" b="1" dirty="0">
                    <a:solidFill>
                      <a:srgbClr val="B0FEC4"/>
                    </a:solidFill>
                  </a:rPr>
                  <a:t>Dow Jones</a:t>
                </a:r>
                <a:endParaRPr lang="en-US" sz="1200" b="1" dirty="0">
                  <a:solidFill>
                    <a:schemeClr val="accent1">
                      <a:lumMod val="20000"/>
                      <a:lumOff val="80000"/>
                    </a:schemeClr>
                  </a:solidFill>
                </a:endParaRPr>
              </a:p>
            </p:txBody>
          </p:sp>
          <p:sp>
            <p:nvSpPr>
              <p:cNvPr id="29" name="TextBox 28"/>
              <p:cNvSpPr txBox="1"/>
              <p:nvPr/>
            </p:nvSpPr>
            <p:spPr>
              <a:xfrm>
                <a:off x="2587764" y="2432986"/>
                <a:ext cx="737702" cy="300082"/>
              </a:xfrm>
              <a:prstGeom prst="rect">
                <a:avLst/>
              </a:prstGeom>
              <a:noFill/>
            </p:spPr>
            <p:txBody>
              <a:bodyPr wrap="none" rtlCol="0">
                <a:spAutoFit/>
              </a:bodyPr>
              <a:lstStyle/>
              <a:p>
                <a:r>
                  <a:rPr lang="en-US" sz="1350" b="1" dirty="0">
                    <a:solidFill>
                      <a:srgbClr val="00FFFF"/>
                    </a:solidFill>
                  </a:rPr>
                  <a:t>Finance</a:t>
                </a:r>
              </a:p>
            </p:txBody>
          </p:sp>
          <p:sp>
            <p:nvSpPr>
              <p:cNvPr id="30" name="Oval 29"/>
              <p:cNvSpPr>
                <a:spLocks noChangeAspect="1"/>
              </p:cNvSpPr>
              <p:nvPr/>
            </p:nvSpPr>
            <p:spPr bwMode="auto">
              <a:xfrm>
                <a:off x="3643200" y="2295826"/>
                <a:ext cx="182880" cy="182880"/>
              </a:xfrm>
              <a:prstGeom prst="ellipse">
                <a:avLst/>
              </a:prstGeom>
              <a:solidFill>
                <a:srgbClr val="00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latin typeface="Arial" charset="0"/>
                  <a:ea typeface="ＭＳ Ｐゴシック" charset="-128"/>
                </a:endParaRPr>
              </a:p>
            </p:txBody>
          </p:sp>
        </p:grpSp>
        <p:sp>
          <p:nvSpPr>
            <p:cNvPr id="32" name="TextBox 31"/>
            <p:cNvSpPr txBox="1"/>
            <p:nvPr/>
          </p:nvSpPr>
          <p:spPr>
            <a:xfrm>
              <a:off x="5050712" y="2583028"/>
              <a:ext cx="856645" cy="461665"/>
            </a:xfrm>
            <a:prstGeom prst="rect">
              <a:avLst/>
            </a:prstGeom>
            <a:noFill/>
          </p:spPr>
          <p:txBody>
            <a:bodyPr wrap="none" rtlCol="0">
              <a:spAutoFit/>
            </a:bodyPr>
            <a:lstStyle/>
            <a:p>
              <a:r>
                <a:rPr lang="en-US" sz="1200" dirty="0">
                  <a:solidFill>
                    <a:schemeClr val="bg1"/>
                  </a:solidFill>
                </a:rPr>
                <a:t>Origin</a:t>
              </a:r>
            </a:p>
            <a:p>
              <a:r>
                <a:rPr lang="en-US" sz="1200" dirty="0">
                  <a:solidFill>
                    <a:schemeClr val="bg1"/>
                  </a:solidFill>
                </a:rPr>
                <a:t>0% change</a:t>
              </a:r>
            </a:p>
          </p:txBody>
        </p:sp>
        <p:sp>
          <p:nvSpPr>
            <p:cNvPr id="33" name="TextBox 32"/>
            <p:cNvSpPr txBox="1"/>
            <p:nvPr/>
          </p:nvSpPr>
          <p:spPr>
            <a:xfrm>
              <a:off x="10047117" y="2201708"/>
              <a:ext cx="529312" cy="276999"/>
            </a:xfrm>
            <a:prstGeom prst="rect">
              <a:avLst/>
            </a:prstGeom>
            <a:noFill/>
          </p:spPr>
          <p:txBody>
            <a:bodyPr wrap="none" rtlCol="0">
              <a:spAutoFit/>
            </a:bodyPr>
            <a:lstStyle/>
            <a:p>
              <a:r>
                <a:rPr lang="en-US" sz="1200" dirty="0">
                  <a:solidFill>
                    <a:srgbClr val="99CCFF"/>
                  </a:solidFill>
                </a:rPr>
                <a:t>+10%</a:t>
              </a:r>
            </a:p>
          </p:txBody>
        </p:sp>
      </p:grpSp>
    </p:spTree>
    <p:extLst>
      <p:ext uri="{BB962C8B-B14F-4D97-AF65-F5344CB8AC3E}">
        <p14:creationId xmlns:p14="http://schemas.microsoft.com/office/powerpoint/2010/main" val="4251878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8883" y="539147"/>
            <a:ext cx="10643118" cy="6318853"/>
          </a:xfrm>
        </p:spPr>
      </p:pic>
      <p:sp>
        <p:nvSpPr>
          <p:cNvPr id="11" name="TextBox 10"/>
          <p:cNvSpPr txBox="1"/>
          <p:nvPr/>
        </p:nvSpPr>
        <p:spPr>
          <a:xfrm>
            <a:off x="7484707" y="940870"/>
            <a:ext cx="3648496" cy="646331"/>
          </a:xfrm>
          <a:prstGeom prst="rect">
            <a:avLst/>
          </a:prstGeom>
          <a:solidFill>
            <a:schemeClr val="bg1"/>
          </a:solidFill>
        </p:spPr>
        <p:txBody>
          <a:bodyPr wrap="square" rtlCol="0">
            <a:spAutoFit/>
          </a:bodyPr>
          <a:lstStyle/>
          <a:p>
            <a:r>
              <a:rPr lang="en-US" dirty="0"/>
              <a:t>Speedup compared to 1 process per node on 48 nodes</a:t>
            </a:r>
          </a:p>
        </p:txBody>
      </p:sp>
      <p:sp>
        <p:nvSpPr>
          <p:cNvPr id="17" name="Title 1"/>
          <p:cNvSpPr txBox="1">
            <a:spLocks/>
          </p:cNvSpPr>
          <p:nvPr/>
        </p:nvSpPr>
        <p:spPr bwMode="auto">
          <a:xfrm>
            <a:off x="1626031" y="-1766"/>
            <a:ext cx="9143999" cy="54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400" b="1" i="0" u="none">
                <a:solidFill>
                  <a:srgbClr val="B30838"/>
                </a:solidFill>
                <a:latin typeface="+mj-lt"/>
                <a:ea typeface="+mj-ea"/>
                <a:cs typeface="ＭＳ Ｐゴシック" pitchFamily="-107" charset="-128"/>
              </a:defRPr>
            </a:lvl1pPr>
            <a:lvl2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1" fontAlgn="base" hangingPunct="1">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eaLnBrk="1" fontAlgn="base" hangingPunct="1">
              <a:spcBef>
                <a:spcPct val="0"/>
              </a:spcBef>
              <a:spcAft>
                <a:spcPct val="0"/>
              </a:spcAft>
              <a:defRPr sz="3400" b="1">
                <a:solidFill>
                  <a:schemeClr val="accent1"/>
                </a:solidFill>
                <a:latin typeface="Arial" charset="0"/>
                <a:ea typeface="ＭＳ Ｐゴシック" charset="-128"/>
              </a:defRPr>
            </a:lvl6pPr>
            <a:lvl7pPr marL="914400" algn="l" rtl="0" eaLnBrk="1" fontAlgn="base" hangingPunct="1">
              <a:spcBef>
                <a:spcPct val="0"/>
              </a:spcBef>
              <a:spcAft>
                <a:spcPct val="0"/>
              </a:spcAft>
              <a:defRPr sz="3400" b="1">
                <a:solidFill>
                  <a:schemeClr val="accent1"/>
                </a:solidFill>
                <a:latin typeface="Arial" charset="0"/>
                <a:ea typeface="ＭＳ Ｐゴシック" charset="-128"/>
              </a:defRPr>
            </a:lvl7pPr>
            <a:lvl8pPr marL="1371600" algn="l" rtl="0" eaLnBrk="1" fontAlgn="base" hangingPunct="1">
              <a:spcBef>
                <a:spcPct val="0"/>
              </a:spcBef>
              <a:spcAft>
                <a:spcPct val="0"/>
              </a:spcAft>
              <a:defRPr sz="3400" b="1">
                <a:solidFill>
                  <a:schemeClr val="accent1"/>
                </a:solidFill>
                <a:latin typeface="Arial" charset="0"/>
                <a:ea typeface="ＭＳ Ｐゴシック" charset="-128"/>
              </a:defRPr>
            </a:lvl8pPr>
            <a:lvl9pPr marL="1828800" algn="l" rtl="0" eaLnBrk="1" fontAlgn="base" hangingPunct="1">
              <a:spcBef>
                <a:spcPct val="0"/>
              </a:spcBef>
              <a:spcAft>
                <a:spcPct val="0"/>
              </a:spcAft>
              <a:defRPr sz="3400" b="1">
                <a:solidFill>
                  <a:schemeClr val="accent1"/>
                </a:solidFill>
                <a:latin typeface="Arial" charset="0"/>
                <a:ea typeface="ＭＳ Ｐゴシック" charset="-128"/>
              </a:defRPr>
            </a:lvl9pPr>
          </a:lstStyle>
          <a:p>
            <a:pPr algn="ctr"/>
            <a:r>
              <a:rPr lang="en-US" sz="3300" kern="0" dirty="0">
                <a:latin typeface="+mn-lt"/>
              </a:rPr>
              <a:t>Java MPI performs better than FJ Threads</a:t>
            </a:r>
            <a:endParaRPr lang="en-US" kern="0" dirty="0">
              <a:latin typeface="+mn-lt"/>
            </a:endParaRPr>
          </a:p>
        </p:txBody>
      </p:sp>
      <p:sp>
        <p:nvSpPr>
          <p:cNvPr id="18" name="TextBox 17"/>
          <p:cNvSpPr txBox="1"/>
          <p:nvPr/>
        </p:nvSpPr>
        <p:spPr>
          <a:xfrm>
            <a:off x="9403345" y="2700918"/>
            <a:ext cx="2035567" cy="646331"/>
          </a:xfrm>
          <a:prstGeom prst="rect">
            <a:avLst/>
          </a:prstGeom>
          <a:solidFill>
            <a:schemeClr val="tx1"/>
          </a:solidFill>
        </p:spPr>
        <p:txBody>
          <a:bodyPr wrap="square" rtlCol="0">
            <a:spAutoFit/>
          </a:bodyPr>
          <a:lstStyle/>
          <a:p>
            <a:pPr>
              <a:defRPr/>
            </a:pPr>
            <a:r>
              <a:rPr lang="en-US" b="1" kern="0" dirty="0">
                <a:solidFill>
                  <a:srgbClr val="00B14F"/>
                </a:solidFill>
              </a:rPr>
              <a:t>Best MPI; inter and intra node</a:t>
            </a:r>
          </a:p>
        </p:txBody>
      </p:sp>
      <p:sp>
        <p:nvSpPr>
          <p:cNvPr id="19" name="TextBox 18"/>
          <p:cNvSpPr txBox="1"/>
          <p:nvPr/>
        </p:nvSpPr>
        <p:spPr>
          <a:xfrm>
            <a:off x="9560640" y="4046808"/>
            <a:ext cx="1986921" cy="492443"/>
          </a:xfrm>
          <a:prstGeom prst="rect">
            <a:avLst/>
          </a:prstGeom>
          <a:solidFill>
            <a:schemeClr val="bg1"/>
          </a:solidFill>
        </p:spPr>
        <p:txBody>
          <a:bodyPr wrap="square" lIns="0" tIns="0" rIns="0" bIns="0" rtlCol="0">
            <a:spAutoFit/>
          </a:bodyPr>
          <a:lstStyle/>
          <a:p>
            <a:pPr>
              <a:defRPr/>
            </a:pPr>
            <a:r>
              <a:rPr lang="en-US" sz="1600" b="1" kern="0" dirty="0">
                <a:solidFill>
                  <a:srgbClr val="0033CC"/>
                </a:solidFill>
              </a:rPr>
              <a:t>MPI; inter/intra node; Java not optimized</a:t>
            </a:r>
          </a:p>
        </p:txBody>
      </p:sp>
      <p:sp>
        <p:nvSpPr>
          <p:cNvPr id="22" name="TextBox 21"/>
          <p:cNvSpPr txBox="1"/>
          <p:nvPr/>
        </p:nvSpPr>
        <p:spPr>
          <a:xfrm>
            <a:off x="7977097" y="4526166"/>
            <a:ext cx="2577003" cy="553998"/>
          </a:xfrm>
          <a:prstGeom prst="rect">
            <a:avLst/>
          </a:prstGeom>
          <a:solidFill>
            <a:schemeClr val="bg1"/>
          </a:solidFill>
        </p:spPr>
        <p:txBody>
          <a:bodyPr wrap="square" lIns="0" tIns="0" rIns="0" bIns="0" rtlCol="0">
            <a:spAutoFit/>
          </a:bodyPr>
          <a:lstStyle/>
          <a:p>
            <a:pPr>
              <a:defRPr/>
            </a:pPr>
            <a:r>
              <a:rPr lang="en-US" b="1" kern="0" dirty="0"/>
              <a:t>Best FJ Threads intra node; MPI inter node</a:t>
            </a:r>
          </a:p>
        </p:txBody>
      </p:sp>
      <p:sp>
        <p:nvSpPr>
          <p:cNvPr id="4" name="TextBox 3"/>
          <p:cNvSpPr txBox="1"/>
          <p:nvPr/>
        </p:nvSpPr>
        <p:spPr>
          <a:xfrm>
            <a:off x="8396118" y="1804948"/>
            <a:ext cx="3465372" cy="646331"/>
          </a:xfrm>
          <a:prstGeom prst="rect">
            <a:avLst/>
          </a:prstGeom>
          <a:solidFill>
            <a:schemeClr val="bg1"/>
          </a:solidFill>
        </p:spPr>
        <p:txBody>
          <a:bodyPr wrap="square" rtlCol="0">
            <a:spAutoFit/>
          </a:bodyPr>
          <a:lstStyle/>
          <a:p>
            <a:r>
              <a:rPr lang="en-US" b="1" dirty="0">
                <a:solidFill>
                  <a:srgbClr val="7030A0"/>
                </a:solidFill>
              </a:rPr>
              <a:t>BSP Threads are better than FJ and at best match Java MPI</a:t>
            </a:r>
          </a:p>
        </p:txBody>
      </p:sp>
      <p:sp>
        <p:nvSpPr>
          <p:cNvPr id="2" name="Rectangle 1">
            <a:extLst>
              <a:ext uri="{FF2B5EF4-FFF2-40B4-BE49-F238E27FC236}">
                <a16:creationId xmlns:a16="http://schemas.microsoft.com/office/drawing/2014/main" id="{EE5AB210-DCF8-4684-AFFF-5A97D3DE9056}"/>
              </a:ext>
            </a:extLst>
          </p:cNvPr>
          <p:cNvSpPr/>
          <p:nvPr/>
        </p:nvSpPr>
        <p:spPr>
          <a:xfrm>
            <a:off x="0" y="2469598"/>
            <a:ext cx="1548883" cy="2677656"/>
          </a:xfrm>
          <a:prstGeom prst="rect">
            <a:avLst/>
          </a:prstGeom>
        </p:spPr>
        <p:txBody>
          <a:bodyPr wrap="square">
            <a:spAutoFit/>
          </a:bodyPr>
          <a:lstStyle/>
          <a:p>
            <a:r>
              <a:rPr lang="en-US" sz="2400" kern="0" dirty="0"/>
              <a:t>128 24 core Haswell nodes on SPIDAL 200K DA-MDS Code</a:t>
            </a:r>
            <a:endParaRPr lang="en-US" sz="2400" dirty="0"/>
          </a:p>
        </p:txBody>
      </p:sp>
    </p:spTree>
    <p:extLst>
      <p:ext uri="{BB962C8B-B14F-4D97-AF65-F5344CB8AC3E}">
        <p14:creationId xmlns:p14="http://schemas.microsoft.com/office/powerpoint/2010/main" val="105339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92"/>
            <a:ext cx="12192000" cy="1143000"/>
          </a:xfrm>
        </p:spPr>
        <p:txBody>
          <a:bodyPr>
            <a:normAutofit/>
          </a:bodyPr>
          <a:lstStyle/>
          <a:p>
            <a:pPr algn="ctr"/>
            <a:r>
              <a:rPr lang="en-US" b="1" dirty="0"/>
              <a:t>Performance Dependence on Number of Cores</a:t>
            </a:r>
          </a:p>
        </p:txBody>
      </p:sp>
      <p:sp>
        <p:nvSpPr>
          <p:cNvPr id="3" name="Content Placeholder 2"/>
          <p:cNvSpPr>
            <a:spLocks noGrp="1"/>
          </p:cNvSpPr>
          <p:nvPr>
            <p:ph idx="1"/>
          </p:nvPr>
        </p:nvSpPr>
        <p:spPr>
          <a:xfrm>
            <a:off x="9003056" y="923424"/>
            <a:ext cx="2954518" cy="4749169"/>
          </a:xfrm>
          <a:solidFill>
            <a:schemeClr val="bg1"/>
          </a:solidFill>
        </p:spPr>
        <p:txBody>
          <a:bodyPr>
            <a:normAutofit fontScale="92500" lnSpcReduction="10000"/>
          </a:bodyPr>
          <a:lstStyle/>
          <a:p>
            <a:r>
              <a:rPr lang="en-US" dirty="0"/>
              <a:t>All MPI internode</a:t>
            </a:r>
          </a:p>
          <a:p>
            <a:pPr marL="750888" lvl="1" indent="0">
              <a:buNone/>
            </a:pPr>
            <a:r>
              <a:rPr lang="en-US" dirty="0">
                <a:solidFill>
                  <a:srgbClr val="00B050"/>
                </a:solidFill>
              </a:rPr>
              <a:t>All Processes </a:t>
            </a:r>
            <a:endParaRPr lang="en-US" dirty="0"/>
          </a:p>
          <a:p>
            <a:r>
              <a:rPr lang="en-US" dirty="0"/>
              <a:t>LRT BSP Java</a:t>
            </a:r>
          </a:p>
          <a:p>
            <a:pPr marL="750888" lvl="1" indent="0">
              <a:buNone/>
            </a:pPr>
            <a:r>
              <a:rPr lang="en-US" dirty="0">
                <a:solidFill>
                  <a:srgbClr val="7030A0"/>
                </a:solidFill>
              </a:rPr>
              <a:t>All Threads internal to node</a:t>
            </a:r>
          </a:p>
          <a:p>
            <a:pPr marL="750888" lvl="1" indent="0">
              <a:buNone/>
            </a:pPr>
            <a:r>
              <a:rPr lang="en-US" dirty="0">
                <a:solidFill>
                  <a:srgbClr val="7030A0"/>
                </a:solidFill>
              </a:rPr>
              <a:t>Hybrid – Use one process per chip</a:t>
            </a:r>
            <a:endParaRPr lang="en-US" dirty="0"/>
          </a:p>
          <a:p>
            <a:r>
              <a:rPr lang="en-US" dirty="0"/>
              <a:t>LRT Fork Join Java </a:t>
            </a:r>
          </a:p>
          <a:p>
            <a:pPr marL="750888" lvl="1" indent="0">
              <a:buNone/>
            </a:pPr>
            <a:r>
              <a:rPr lang="en-US" dirty="0">
                <a:solidFill>
                  <a:srgbClr val="EE7D31"/>
                </a:solidFill>
              </a:rPr>
              <a:t>All Threads</a:t>
            </a:r>
          </a:p>
          <a:p>
            <a:pPr marL="750888" lvl="1" indent="0">
              <a:buNone/>
            </a:pPr>
            <a:r>
              <a:rPr lang="en-US" dirty="0">
                <a:solidFill>
                  <a:srgbClr val="EE7D31"/>
                </a:solidFill>
              </a:rPr>
              <a:t>Hybrid – Use one process per chip</a:t>
            </a:r>
          </a:p>
          <a:p>
            <a:r>
              <a:rPr lang="en-US" dirty="0"/>
              <a:t>Fork Join C</a:t>
            </a:r>
          </a:p>
          <a:p>
            <a:pPr marL="750888" indent="0">
              <a:buNone/>
            </a:pPr>
            <a:r>
              <a:rPr lang="en-US" dirty="0">
                <a:solidFill>
                  <a:srgbClr val="F9C545"/>
                </a:solidFill>
              </a:rPr>
              <a:t>All Threads</a:t>
            </a:r>
          </a:p>
        </p:txBody>
      </p:sp>
      <p:pic>
        <p:nvPicPr>
          <p:cNvPr id="15"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747227" y="923424"/>
            <a:ext cx="7021404" cy="504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stretch>
            <a:fillRect/>
          </a:stretch>
        </p:blipFill>
        <p:spPr>
          <a:xfrm>
            <a:off x="7757835" y="5457434"/>
            <a:ext cx="4434165" cy="1596299"/>
          </a:xfrm>
          <a:prstGeom prst="rect">
            <a:avLst/>
          </a:prstGeom>
        </p:spPr>
      </p:pic>
      <p:sp>
        <p:nvSpPr>
          <p:cNvPr id="17" name="TextBox 16"/>
          <p:cNvSpPr txBox="1"/>
          <p:nvPr/>
        </p:nvSpPr>
        <p:spPr>
          <a:xfrm>
            <a:off x="9928687" y="5934670"/>
            <a:ext cx="894242" cy="923330"/>
          </a:xfrm>
          <a:prstGeom prst="rect">
            <a:avLst/>
          </a:prstGeom>
          <a:solidFill>
            <a:sysClr val="window" lastClr="FFFFFF"/>
          </a:solidFill>
        </p:spPr>
        <p:txBody>
          <a:bodyPr wrap="square" rtlCol="0">
            <a:spAutoFit/>
          </a:bodyPr>
          <a:lstStyle/>
          <a:p>
            <a:pPr algn="ctr">
              <a:defRPr/>
            </a:pPr>
            <a:r>
              <a:rPr lang="en-US" kern="0" dirty="0">
                <a:solidFill>
                  <a:srgbClr val="FF0000"/>
                </a:solidFill>
                <a:latin typeface="Century Schoolbook" panose="02040604050505020304"/>
              </a:rPr>
              <a:t>15x</a:t>
            </a:r>
          </a:p>
          <a:p>
            <a:pPr algn="ctr">
              <a:defRPr/>
            </a:pPr>
            <a:r>
              <a:rPr lang="en-US" kern="0" dirty="0">
                <a:solidFill>
                  <a:srgbClr val="FF0000"/>
                </a:solidFill>
                <a:latin typeface="Century Schoolbook" panose="02040604050505020304"/>
              </a:rPr>
              <a:t>74x</a:t>
            </a:r>
          </a:p>
          <a:p>
            <a:pPr algn="ctr">
              <a:defRPr/>
            </a:pPr>
            <a:r>
              <a:rPr lang="en-US" kern="0" dirty="0">
                <a:solidFill>
                  <a:srgbClr val="FF0000"/>
                </a:solidFill>
                <a:latin typeface="Century Schoolbook" panose="02040604050505020304"/>
              </a:rPr>
              <a:t>2.6x</a:t>
            </a:r>
          </a:p>
        </p:txBody>
      </p:sp>
      <p:cxnSp>
        <p:nvCxnSpPr>
          <p:cNvPr id="8" name="Straight Connector 7"/>
          <p:cNvCxnSpPr/>
          <p:nvPr/>
        </p:nvCxnSpPr>
        <p:spPr bwMode="auto">
          <a:xfrm>
            <a:off x="9139301" y="1519692"/>
            <a:ext cx="609600" cy="0"/>
          </a:xfrm>
          <a:prstGeom prst="line">
            <a:avLst/>
          </a:prstGeom>
          <a:solidFill>
            <a:schemeClr val="accent1"/>
          </a:solidFill>
          <a:ln w="28575" cap="flat" cmpd="sng" algn="ctr">
            <a:solidFill>
              <a:srgbClr val="00B14F"/>
            </a:solidFill>
            <a:prstDash val="solid"/>
            <a:round/>
            <a:headEnd type="none" w="med" len="med"/>
            <a:tailEnd type="none" w="med" len="med"/>
          </a:ln>
          <a:effectLst/>
        </p:spPr>
      </p:cxnSp>
      <p:sp>
        <p:nvSpPr>
          <p:cNvPr id="9" name="Oval 8"/>
          <p:cNvSpPr/>
          <p:nvPr/>
        </p:nvSpPr>
        <p:spPr bwMode="auto">
          <a:xfrm>
            <a:off x="9329801" y="1405392"/>
            <a:ext cx="228600" cy="228600"/>
          </a:xfrm>
          <a:prstGeom prst="ellipse">
            <a:avLst/>
          </a:prstGeom>
          <a:solidFill>
            <a:srgbClr val="00B14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latin typeface="Arial" charset="0"/>
              <a:ea typeface="ＭＳ Ｐゴシック" charset="-128"/>
            </a:endParaRPr>
          </a:p>
        </p:txBody>
      </p:sp>
      <p:cxnSp>
        <p:nvCxnSpPr>
          <p:cNvPr id="21" name="Straight Connector 20"/>
          <p:cNvCxnSpPr/>
          <p:nvPr/>
        </p:nvCxnSpPr>
        <p:spPr bwMode="auto">
          <a:xfrm>
            <a:off x="9139301" y="2313196"/>
            <a:ext cx="609600" cy="0"/>
          </a:xfrm>
          <a:prstGeom prst="line">
            <a:avLst/>
          </a:prstGeom>
          <a:solidFill>
            <a:schemeClr val="accent1"/>
          </a:solidFill>
          <a:ln w="28575" cap="flat" cmpd="sng" algn="ctr">
            <a:solidFill>
              <a:srgbClr val="7030A0"/>
            </a:solidFill>
            <a:prstDash val="solid"/>
            <a:round/>
            <a:headEnd type="none" w="med" len="med"/>
            <a:tailEnd type="none" w="med" len="med"/>
          </a:ln>
          <a:effectLst/>
        </p:spPr>
      </p:cxnSp>
      <p:sp>
        <p:nvSpPr>
          <p:cNvPr id="23" name="Oval 22"/>
          <p:cNvSpPr/>
          <p:nvPr/>
        </p:nvSpPr>
        <p:spPr bwMode="auto">
          <a:xfrm>
            <a:off x="9329801" y="2198896"/>
            <a:ext cx="228600" cy="228600"/>
          </a:xfrm>
          <a:prstGeom prst="ellipse">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latin typeface="Arial" charset="0"/>
              <a:ea typeface="ＭＳ Ｐゴシック" charset="-128"/>
            </a:endParaRPr>
          </a:p>
        </p:txBody>
      </p:sp>
      <p:cxnSp>
        <p:nvCxnSpPr>
          <p:cNvPr id="24" name="Straight Connector 23"/>
          <p:cNvCxnSpPr/>
          <p:nvPr/>
        </p:nvCxnSpPr>
        <p:spPr bwMode="auto">
          <a:xfrm>
            <a:off x="9139301" y="2922796"/>
            <a:ext cx="609600" cy="0"/>
          </a:xfrm>
          <a:prstGeom prst="line">
            <a:avLst/>
          </a:prstGeom>
          <a:solidFill>
            <a:schemeClr val="accent1"/>
          </a:solidFill>
          <a:ln w="28575" cap="flat" cmpd="sng" algn="ctr">
            <a:solidFill>
              <a:srgbClr val="7030A0"/>
            </a:solidFill>
            <a:prstDash val="sysDash"/>
            <a:round/>
            <a:headEnd type="none" w="med" len="med"/>
            <a:tailEnd type="none" w="med" len="med"/>
          </a:ln>
          <a:effectLst/>
        </p:spPr>
      </p:cxnSp>
      <p:sp>
        <p:nvSpPr>
          <p:cNvPr id="25" name="Triangle 24"/>
          <p:cNvSpPr/>
          <p:nvPr/>
        </p:nvSpPr>
        <p:spPr bwMode="auto">
          <a:xfrm>
            <a:off x="9329801" y="2808496"/>
            <a:ext cx="228600" cy="228600"/>
          </a:xfrm>
          <a:prstGeom prst="triangle">
            <a:avLst/>
          </a:prstGeom>
          <a:solidFill>
            <a:srgbClr val="7030A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latin typeface="Arial" charset="0"/>
              <a:ea typeface="ＭＳ Ｐゴシック" charset="-128"/>
            </a:endParaRPr>
          </a:p>
        </p:txBody>
      </p:sp>
      <p:cxnSp>
        <p:nvCxnSpPr>
          <p:cNvPr id="26" name="Straight Connector 25"/>
          <p:cNvCxnSpPr/>
          <p:nvPr/>
        </p:nvCxnSpPr>
        <p:spPr bwMode="auto">
          <a:xfrm>
            <a:off x="9139301" y="4373894"/>
            <a:ext cx="609600" cy="0"/>
          </a:xfrm>
          <a:prstGeom prst="line">
            <a:avLst/>
          </a:prstGeom>
          <a:solidFill>
            <a:schemeClr val="accent1"/>
          </a:solidFill>
          <a:ln w="28575" cap="flat" cmpd="sng" algn="ctr">
            <a:solidFill>
              <a:srgbClr val="EE7D31"/>
            </a:solidFill>
            <a:prstDash val="sysDash"/>
            <a:round/>
            <a:headEnd type="none" w="med" len="med"/>
            <a:tailEnd type="none" w="med" len="med"/>
          </a:ln>
          <a:effectLst/>
        </p:spPr>
      </p:cxnSp>
      <p:sp>
        <p:nvSpPr>
          <p:cNvPr id="27" name="Triangle 26"/>
          <p:cNvSpPr/>
          <p:nvPr/>
        </p:nvSpPr>
        <p:spPr bwMode="auto">
          <a:xfrm>
            <a:off x="9329801" y="4259594"/>
            <a:ext cx="228600" cy="228600"/>
          </a:xfrm>
          <a:prstGeom prst="triangle">
            <a:avLst/>
          </a:prstGeom>
          <a:solidFill>
            <a:srgbClr val="EE7D3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latin typeface="Arial" charset="0"/>
              <a:ea typeface="ＭＳ Ｐゴシック" charset="-128"/>
            </a:endParaRPr>
          </a:p>
        </p:txBody>
      </p:sp>
      <p:cxnSp>
        <p:nvCxnSpPr>
          <p:cNvPr id="28" name="Straight Connector 27"/>
          <p:cNvCxnSpPr/>
          <p:nvPr/>
        </p:nvCxnSpPr>
        <p:spPr bwMode="auto">
          <a:xfrm>
            <a:off x="9139301" y="3945826"/>
            <a:ext cx="609600" cy="0"/>
          </a:xfrm>
          <a:prstGeom prst="line">
            <a:avLst/>
          </a:prstGeom>
          <a:solidFill>
            <a:schemeClr val="accent1"/>
          </a:solidFill>
          <a:ln w="28575" cap="flat" cmpd="sng" algn="ctr">
            <a:solidFill>
              <a:srgbClr val="EE7D31"/>
            </a:solidFill>
            <a:prstDash val="solid"/>
            <a:round/>
            <a:headEnd type="none" w="med" len="med"/>
            <a:tailEnd type="none" w="med" len="med"/>
          </a:ln>
          <a:effectLst/>
        </p:spPr>
      </p:cxnSp>
      <p:sp>
        <p:nvSpPr>
          <p:cNvPr id="29" name="Oval 28"/>
          <p:cNvSpPr/>
          <p:nvPr/>
        </p:nvSpPr>
        <p:spPr bwMode="auto">
          <a:xfrm>
            <a:off x="9329801" y="3831526"/>
            <a:ext cx="228600" cy="228600"/>
          </a:xfrm>
          <a:prstGeom prst="ellipse">
            <a:avLst/>
          </a:prstGeom>
          <a:solidFill>
            <a:srgbClr val="EE7D3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latin typeface="Arial" charset="0"/>
              <a:ea typeface="ＭＳ Ｐゴシック" charset="-128"/>
            </a:endParaRPr>
          </a:p>
        </p:txBody>
      </p:sp>
      <p:cxnSp>
        <p:nvCxnSpPr>
          <p:cNvPr id="30" name="Straight Connector 29"/>
          <p:cNvCxnSpPr/>
          <p:nvPr/>
        </p:nvCxnSpPr>
        <p:spPr bwMode="auto">
          <a:xfrm>
            <a:off x="9139301" y="5328043"/>
            <a:ext cx="609600" cy="0"/>
          </a:xfrm>
          <a:prstGeom prst="line">
            <a:avLst/>
          </a:prstGeom>
          <a:solidFill>
            <a:schemeClr val="accent1"/>
          </a:solidFill>
          <a:ln w="28575" cap="flat" cmpd="sng" algn="ctr">
            <a:solidFill>
              <a:srgbClr val="F9C545"/>
            </a:solidFill>
            <a:prstDash val="solid"/>
            <a:round/>
            <a:headEnd type="none" w="med" len="med"/>
            <a:tailEnd type="none" w="med" len="med"/>
          </a:ln>
          <a:effectLst/>
        </p:spPr>
      </p:cxnSp>
      <p:sp>
        <p:nvSpPr>
          <p:cNvPr id="31" name="Oval 30"/>
          <p:cNvSpPr/>
          <p:nvPr/>
        </p:nvSpPr>
        <p:spPr bwMode="auto">
          <a:xfrm>
            <a:off x="9329801" y="5213743"/>
            <a:ext cx="228600" cy="228600"/>
          </a:xfrm>
          <a:prstGeom prst="ellipse">
            <a:avLst/>
          </a:prstGeom>
          <a:noFill/>
          <a:ln w="28575" cap="flat" cmpd="sng" algn="ctr">
            <a:solidFill>
              <a:srgbClr val="F9C54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latin typeface="Arial" charset="0"/>
              <a:ea typeface="ＭＳ Ｐゴシック" charset="-128"/>
            </a:endParaRPr>
          </a:p>
        </p:txBody>
      </p:sp>
      <p:sp>
        <p:nvSpPr>
          <p:cNvPr id="4" name="Rectangle 3">
            <a:extLst>
              <a:ext uri="{FF2B5EF4-FFF2-40B4-BE49-F238E27FC236}">
                <a16:creationId xmlns:a16="http://schemas.microsoft.com/office/drawing/2014/main" id="{4B6E9CD7-C332-4776-B589-3F5CC6F13AA9}"/>
              </a:ext>
            </a:extLst>
          </p:cNvPr>
          <p:cNvSpPr/>
          <p:nvPr/>
        </p:nvSpPr>
        <p:spPr>
          <a:xfrm>
            <a:off x="140050" y="1193081"/>
            <a:ext cx="1637539" cy="1569660"/>
          </a:xfrm>
          <a:prstGeom prst="rect">
            <a:avLst/>
          </a:prstGeom>
        </p:spPr>
        <p:txBody>
          <a:bodyPr wrap="square">
            <a:spAutoFit/>
          </a:bodyPr>
          <a:lstStyle/>
          <a:p>
            <a:r>
              <a:rPr lang="en-US" sz="2400" b="1" dirty="0"/>
              <a:t>24-core node (16 nodes total)</a:t>
            </a:r>
            <a:endParaRPr lang="en-US" sz="2400" dirty="0"/>
          </a:p>
        </p:txBody>
      </p:sp>
    </p:spTree>
    <p:extLst>
      <p:ext uri="{BB962C8B-B14F-4D97-AF65-F5344CB8AC3E}">
        <p14:creationId xmlns:p14="http://schemas.microsoft.com/office/powerpoint/2010/main" val="151247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7930"/>
            <a:ext cx="8382000" cy="896471"/>
          </a:xfrm>
        </p:spPr>
        <p:txBody>
          <a:bodyPr/>
          <a:lstStyle/>
          <a:p>
            <a:pPr algn="ctr"/>
            <a:r>
              <a:rPr lang="en-US" dirty="0">
                <a:solidFill>
                  <a:srgbClr val="0083E6"/>
                </a:solidFill>
              </a:rPr>
              <a:t>Java</a:t>
            </a:r>
            <a:r>
              <a:rPr lang="en-US" dirty="0"/>
              <a:t> </a:t>
            </a:r>
            <a:r>
              <a:rPr lang="en-US" dirty="0">
                <a:solidFill>
                  <a:schemeClr val="tx1"/>
                </a:solidFill>
              </a:rPr>
              <a:t>versus</a:t>
            </a:r>
            <a:r>
              <a:rPr lang="en-US" dirty="0"/>
              <a:t> </a:t>
            </a:r>
            <a:r>
              <a:rPr lang="en-US" dirty="0">
                <a:solidFill>
                  <a:srgbClr val="7030A0"/>
                </a:solidFill>
              </a:rPr>
              <a:t>C</a:t>
            </a:r>
            <a:r>
              <a:rPr lang="en-US" dirty="0"/>
              <a:t> </a:t>
            </a:r>
            <a:r>
              <a:rPr lang="en-US" dirty="0">
                <a:solidFill>
                  <a:schemeClr val="tx1"/>
                </a:solidFill>
              </a:rPr>
              <a:t>Performance</a:t>
            </a:r>
          </a:p>
        </p:txBody>
      </p:sp>
      <p:sp>
        <p:nvSpPr>
          <p:cNvPr id="3" name="Content Placeholder 2"/>
          <p:cNvSpPr>
            <a:spLocks noGrp="1"/>
          </p:cNvSpPr>
          <p:nvPr>
            <p:ph idx="1"/>
          </p:nvPr>
        </p:nvSpPr>
        <p:spPr>
          <a:xfrm>
            <a:off x="0" y="708224"/>
            <a:ext cx="12083143" cy="1195144"/>
          </a:xfrm>
        </p:spPr>
        <p:txBody>
          <a:bodyPr>
            <a:normAutofit fontScale="92500" lnSpcReduction="10000"/>
          </a:bodyPr>
          <a:lstStyle/>
          <a:p>
            <a:r>
              <a:rPr lang="en-US" dirty="0"/>
              <a:t>C and Java Comparable with Java doing better on larger problem sizes</a:t>
            </a:r>
          </a:p>
          <a:p>
            <a:r>
              <a:rPr lang="en-US" dirty="0"/>
              <a:t>All data from one million point dataset with varying number of centers on 16 nodes 24 core Haswell </a:t>
            </a:r>
          </a:p>
        </p:txBody>
      </p:sp>
      <p:pic>
        <p:nvPicPr>
          <p:cNvPr id="8" name="Picture 7"/>
          <p:cNvPicPr>
            <a:picLocks noChangeAspect="1"/>
          </p:cNvPicPr>
          <p:nvPr/>
        </p:nvPicPr>
        <p:blipFill>
          <a:blip r:embed="rId2"/>
          <a:stretch>
            <a:fillRect/>
          </a:stretch>
        </p:blipFill>
        <p:spPr>
          <a:xfrm>
            <a:off x="2190009" y="1604695"/>
            <a:ext cx="10001991" cy="5159999"/>
          </a:xfrm>
          <a:prstGeom prst="rect">
            <a:avLst/>
          </a:prstGeom>
        </p:spPr>
      </p:pic>
    </p:spTree>
    <p:extLst>
      <p:ext uri="{BB962C8B-B14F-4D97-AF65-F5344CB8AC3E}">
        <p14:creationId xmlns:p14="http://schemas.microsoft.com/office/powerpoint/2010/main" val="1978211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E3EF-B262-4D75-A72C-5C13A488B586}"/>
              </a:ext>
            </a:extLst>
          </p:cNvPr>
          <p:cNvSpPr>
            <a:spLocks noGrp="1"/>
          </p:cNvSpPr>
          <p:nvPr>
            <p:ph type="title"/>
          </p:nvPr>
        </p:nvSpPr>
        <p:spPr>
          <a:xfrm>
            <a:off x="93306" y="18255"/>
            <a:ext cx="5850294" cy="1126333"/>
          </a:xfrm>
        </p:spPr>
        <p:txBody>
          <a:bodyPr/>
          <a:lstStyle/>
          <a:p>
            <a:pPr algn="ctr"/>
            <a:r>
              <a:rPr lang="en-US" b="1" dirty="0"/>
              <a:t>Mahout and SPIDAL</a:t>
            </a:r>
          </a:p>
        </p:txBody>
      </p:sp>
      <p:sp>
        <p:nvSpPr>
          <p:cNvPr id="3" name="Content Placeholder 2">
            <a:extLst>
              <a:ext uri="{FF2B5EF4-FFF2-40B4-BE49-F238E27FC236}">
                <a16:creationId xmlns:a16="http://schemas.microsoft.com/office/drawing/2014/main" id="{8C2D61B9-CC3C-4FF5-9158-30DECB8A6A33}"/>
              </a:ext>
            </a:extLst>
          </p:cNvPr>
          <p:cNvSpPr>
            <a:spLocks noGrp="1"/>
          </p:cNvSpPr>
          <p:nvPr>
            <p:ph idx="1"/>
          </p:nvPr>
        </p:nvSpPr>
        <p:spPr>
          <a:xfrm>
            <a:off x="93306" y="911225"/>
            <a:ext cx="5943600" cy="5200326"/>
          </a:xfrm>
        </p:spPr>
        <p:txBody>
          <a:bodyPr>
            <a:normAutofit/>
          </a:bodyPr>
          <a:lstStyle/>
          <a:p>
            <a:r>
              <a:rPr lang="en-US" dirty="0"/>
              <a:t>Mahout was Hadoop machine learning library but largely abandoned as Spark outperformed Hadoop</a:t>
            </a:r>
          </a:p>
          <a:p>
            <a:r>
              <a:rPr lang="en-US" dirty="0"/>
              <a:t>SPIDAL outperforms Spark </a:t>
            </a:r>
            <a:r>
              <a:rPr lang="en-US" dirty="0" err="1"/>
              <a:t>Mllib</a:t>
            </a:r>
            <a:r>
              <a:rPr lang="en-US" dirty="0"/>
              <a:t> and Flink due to better communication and in-place dataflow.</a:t>
            </a:r>
          </a:p>
          <a:p>
            <a:r>
              <a:rPr lang="en-US" dirty="0"/>
              <a:t>SPIDAL will also have community algorithms</a:t>
            </a:r>
          </a:p>
          <a:p>
            <a:pPr lvl="1"/>
            <a:r>
              <a:rPr lang="en-US" dirty="0"/>
              <a:t>Biomolecular Simulation</a:t>
            </a:r>
          </a:p>
          <a:p>
            <a:pPr lvl="1"/>
            <a:r>
              <a:rPr lang="en-US" dirty="0"/>
              <a:t>Graphs for Network Science</a:t>
            </a:r>
          </a:p>
          <a:p>
            <a:pPr lvl="1"/>
            <a:r>
              <a:rPr lang="en-US" dirty="0"/>
              <a:t>Image processing for pathology and polar science</a:t>
            </a:r>
          </a:p>
        </p:txBody>
      </p:sp>
      <p:sp>
        <p:nvSpPr>
          <p:cNvPr id="4" name="Slide Number Placeholder 3">
            <a:extLst>
              <a:ext uri="{FF2B5EF4-FFF2-40B4-BE49-F238E27FC236}">
                <a16:creationId xmlns:a16="http://schemas.microsoft.com/office/drawing/2014/main" id="{C0259248-BA3D-4566-8ECB-B1D3CEFDBF2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34</a:t>
            </a:fld>
            <a:endParaRPr lang="en-US">
              <a:solidFill>
                <a:prstClr val="black">
                  <a:tint val="75000"/>
                </a:prstClr>
              </a:solidFill>
            </a:endParaRPr>
          </a:p>
        </p:txBody>
      </p:sp>
      <p:sp>
        <p:nvSpPr>
          <p:cNvPr id="5" name="AutoShape 2" descr="Inline image 1">
            <a:extLst>
              <a:ext uri="{FF2B5EF4-FFF2-40B4-BE49-F238E27FC236}">
                <a16:creationId xmlns:a16="http://schemas.microsoft.com/office/drawing/2014/main" id="{4C1A3C20-4C3C-402B-B0C6-AB4A39E96D4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4B33D3AF-1EBE-46C7-91B3-FFD965982DA9}"/>
              </a:ext>
            </a:extLst>
          </p:cNvPr>
          <p:cNvPicPr>
            <a:picLocks noChangeAspect="1"/>
          </p:cNvPicPr>
          <p:nvPr/>
        </p:nvPicPr>
        <p:blipFill>
          <a:blip r:embed="rId2"/>
          <a:stretch>
            <a:fillRect/>
          </a:stretch>
        </p:blipFill>
        <p:spPr>
          <a:xfrm>
            <a:off x="5887335" y="0"/>
            <a:ext cx="6304665" cy="6858000"/>
          </a:xfrm>
          <a:prstGeom prst="rect">
            <a:avLst/>
          </a:prstGeom>
        </p:spPr>
      </p:pic>
    </p:spTree>
    <p:extLst>
      <p:ext uri="{BB962C8B-B14F-4D97-AF65-F5344CB8AC3E}">
        <p14:creationId xmlns:p14="http://schemas.microsoft.com/office/powerpoint/2010/main" val="1382045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ACD081-4AC4-4C8D-9D9C-E5BBD087FE67}"/>
              </a:ext>
            </a:extLst>
          </p:cNvPr>
          <p:cNvSpPr>
            <a:spLocks noGrp="1"/>
          </p:cNvSpPr>
          <p:nvPr>
            <p:ph type="title"/>
          </p:nvPr>
        </p:nvSpPr>
        <p:spPr>
          <a:xfrm>
            <a:off x="831850" y="1415270"/>
            <a:ext cx="10515600" cy="2852737"/>
          </a:xfrm>
        </p:spPr>
        <p:txBody>
          <a:bodyPr/>
          <a:lstStyle/>
          <a:p>
            <a:pPr algn="ctr"/>
            <a:r>
              <a:rPr lang="en-US" b="1" dirty="0"/>
              <a:t>Implementing these ideas</a:t>
            </a:r>
            <a:br>
              <a:rPr lang="en-US" b="1" dirty="0"/>
            </a:br>
            <a:r>
              <a:rPr lang="en-US" b="1" dirty="0"/>
              <a:t>in detail</a:t>
            </a:r>
          </a:p>
        </p:txBody>
      </p:sp>
      <p:sp>
        <p:nvSpPr>
          <p:cNvPr id="5" name="Text Placeholder 4">
            <a:extLst>
              <a:ext uri="{FF2B5EF4-FFF2-40B4-BE49-F238E27FC236}">
                <a16:creationId xmlns:a16="http://schemas.microsoft.com/office/drawing/2014/main" id="{3A907510-0817-460E-987A-9062819297C5}"/>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C752EB84-89EA-4A3C-99E7-1DB6920F092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3484783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2384" y="751180"/>
            <a:ext cx="11654726" cy="5325612"/>
          </a:xfrm>
        </p:spPr>
        <p:txBody>
          <a:bodyPr>
            <a:normAutofit fontScale="85000" lnSpcReduction="20000"/>
          </a:bodyPr>
          <a:lstStyle/>
          <a:p>
            <a:r>
              <a:rPr lang="en-US" dirty="0"/>
              <a:t>Google likes to show a timeline; we can build on (Apache version of) this</a:t>
            </a:r>
          </a:p>
          <a:p>
            <a:r>
              <a:rPr lang="en-US" dirty="0"/>
              <a:t>2002 </a:t>
            </a:r>
            <a:r>
              <a:rPr lang="en-US" b="1" dirty="0"/>
              <a:t>Google File System </a:t>
            </a:r>
            <a:r>
              <a:rPr lang="en-US" dirty="0"/>
              <a:t>GFS ~HDFS</a:t>
            </a:r>
          </a:p>
          <a:p>
            <a:r>
              <a:rPr lang="en-US" dirty="0"/>
              <a:t>2004 </a:t>
            </a:r>
            <a:r>
              <a:rPr lang="en-US" b="1" dirty="0"/>
              <a:t>MapReduce</a:t>
            </a:r>
            <a:r>
              <a:rPr lang="en-US" dirty="0"/>
              <a:t> Apache Hadoop</a:t>
            </a:r>
          </a:p>
          <a:p>
            <a:r>
              <a:rPr lang="en-US" dirty="0"/>
              <a:t>2006 </a:t>
            </a:r>
            <a:r>
              <a:rPr lang="en-US" b="1" dirty="0"/>
              <a:t>Big Table </a:t>
            </a:r>
            <a:r>
              <a:rPr lang="en-US" dirty="0"/>
              <a:t>Apache Hbase</a:t>
            </a:r>
          </a:p>
          <a:p>
            <a:r>
              <a:rPr lang="en-US" dirty="0"/>
              <a:t>2008 </a:t>
            </a:r>
            <a:r>
              <a:rPr lang="en-US" b="1" dirty="0"/>
              <a:t>Dremel </a:t>
            </a:r>
            <a:r>
              <a:rPr lang="en-US" dirty="0"/>
              <a:t>Apache Drill</a:t>
            </a:r>
          </a:p>
          <a:p>
            <a:r>
              <a:rPr lang="en-US" dirty="0"/>
              <a:t>2009 </a:t>
            </a:r>
            <a:r>
              <a:rPr lang="en-US" b="1" dirty="0"/>
              <a:t>Pregel</a:t>
            </a:r>
            <a:r>
              <a:rPr lang="en-US" dirty="0"/>
              <a:t> Apache </a:t>
            </a:r>
            <a:r>
              <a:rPr lang="en-US" dirty="0" err="1"/>
              <a:t>Giraph</a:t>
            </a:r>
            <a:endParaRPr lang="en-US" dirty="0"/>
          </a:p>
          <a:p>
            <a:r>
              <a:rPr lang="en-US" dirty="0"/>
              <a:t>2010 </a:t>
            </a:r>
            <a:r>
              <a:rPr lang="en-US" b="1" dirty="0" err="1"/>
              <a:t>FlumeJava</a:t>
            </a:r>
            <a:r>
              <a:rPr lang="en-US" b="1" dirty="0"/>
              <a:t> </a:t>
            </a:r>
            <a:r>
              <a:rPr lang="en-US" dirty="0"/>
              <a:t>Apache Crunch</a:t>
            </a:r>
          </a:p>
          <a:p>
            <a:r>
              <a:rPr lang="en-US" dirty="0"/>
              <a:t>2010 </a:t>
            </a:r>
            <a:r>
              <a:rPr lang="en-US" b="1" dirty="0"/>
              <a:t>Colossus </a:t>
            </a:r>
            <a:r>
              <a:rPr lang="en-US" dirty="0"/>
              <a:t>better GFS</a:t>
            </a:r>
          </a:p>
          <a:p>
            <a:r>
              <a:rPr lang="en-US" dirty="0"/>
              <a:t>2012 </a:t>
            </a:r>
            <a:r>
              <a:rPr lang="en-US" b="1" dirty="0"/>
              <a:t>Spanner</a:t>
            </a:r>
            <a:r>
              <a:rPr lang="en-US" dirty="0"/>
              <a:t> horizontally scalable NewSQL database ~</a:t>
            </a:r>
            <a:r>
              <a:rPr lang="en-US" dirty="0" err="1"/>
              <a:t>CockroachDB</a:t>
            </a:r>
            <a:endParaRPr lang="en-US" dirty="0"/>
          </a:p>
          <a:p>
            <a:r>
              <a:rPr lang="en-US" dirty="0"/>
              <a:t>2013</a:t>
            </a:r>
            <a:r>
              <a:rPr lang="en-US" b="1" dirty="0"/>
              <a:t> F1</a:t>
            </a:r>
            <a:r>
              <a:rPr lang="en-US" dirty="0"/>
              <a:t> horizontally scalable SQL database</a:t>
            </a:r>
          </a:p>
          <a:p>
            <a:r>
              <a:rPr lang="en-US" dirty="0"/>
              <a:t>2013 </a:t>
            </a:r>
            <a:r>
              <a:rPr lang="en-US" b="1" dirty="0" err="1"/>
              <a:t>MillWheel</a:t>
            </a:r>
            <a:r>
              <a:rPr lang="en-US" dirty="0"/>
              <a:t> ~Apache Storm, Twitter Heron (Google not first!)</a:t>
            </a:r>
          </a:p>
          <a:p>
            <a:r>
              <a:rPr lang="en-US" dirty="0"/>
              <a:t>2015 </a:t>
            </a:r>
            <a:r>
              <a:rPr lang="en-US" b="1" dirty="0"/>
              <a:t>Cloud Dataflow </a:t>
            </a:r>
            <a:r>
              <a:rPr lang="en-US" dirty="0"/>
              <a:t>Apache Beam with Spark  or Flink (dataflow) engine</a:t>
            </a:r>
          </a:p>
          <a:p>
            <a:r>
              <a:rPr lang="en-US" dirty="0"/>
              <a:t>Functionalities not identified: </a:t>
            </a:r>
            <a:r>
              <a:rPr lang="en-US" b="1" dirty="0"/>
              <a:t>Security, Data Transfer, Scheduling, DevOps, </a:t>
            </a:r>
            <a:r>
              <a:rPr lang="en-US" b="1" dirty="0" err="1"/>
              <a:t>serverless</a:t>
            </a:r>
            <a:r>
              <a:rPr lang="en-US" b="1" dirty="0"/>
              <a:t> computing </a:t>
            </a:r>
            <a:r>
              <a:rPr lang="en-US" dirty="0"/>
              <a:t>(assume </a:t>
            </a:r>
            <a:r>
              <a:rPr lang="en-US" b="1" dirty="0" err="1"/>
              <a:t>OpenWhisk</a:t>
            </a:r>
            <a:r>
              <a:rPr lang="en-US" b="1" dirty="0"/>
              <a:t> </a:t>
            </a:r>
            <a:r>
              <a:rPr lang="en-US" dirty="0"/>
              <a:t>will improve to handle robustly lots of large functions)</a:t>
            </a:r>
          </a:p>
        </p:txBody>
      </p:sp>
      <p:sp>
        <p:nvSpPr>
          <p:cNvPr id="3" name="Title 2"/>
          <p:cNvSpPr>
            <a:spLocks noGrp="1"/>
          </p:cNvSpPr>
          <p:nvPr>
            <p:ph type="title"/>
          </p:nvPr>
        </p:nvSpPr>
        <p:spPr>
          <a:xfrm>
            <a:off x="621224" y="67010"/>
            <a:ext cx="10515600" cy="684170"/>
          </a:xfrm>
        </p:spPr>
        <p:txBody>
          <a:bodyPr>
            <a:normAutofit/>
          </a:bodyPr>
          <a:lstStyle/>
          <a:p>
            <a:pPr algn="ctr"/>
            <a:r>
              <a:rPr lang="en-US" sz="4000" b="1" dirty="0"/>
              <a:t>Components of Big Data Stack</a:t>
            </a:r>
          </a:p>
        </p:txBody>
      </p:sp>
      <p:sp>
        <p:nvSpPr>
          <p:cNvPr id="4" name="Slide Number Placeholder 3">
            <a:extLst>
              <a:ext uri="{FF2B5EF4-FFF2-40B4-BE49-F238E27FC236}">
                <a16:creationId xmlns:a16="http://schemas.microsoft.com/office/drawing/2014/main" id="{7A2BE2D6-039B-4EA5-B80C-09BE5C56F1F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1714792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102037-BF66-4710-87FB-F646B0BBB3D6}"/>
              </a:ext>
            </a:extLst>
          </p:cNvPr>
          <p:cNvSpPr>
            <a:spLocks noGrp="1"/>
          </p:cNvSpPr>
          <p:nvPr>
            <p:ph type="title"/>
          </p:nvPr>
        </p:nvSpPr>
        <p:spPr>
          <a:xfrm>
            <a:off x="-1" y="1986549"/>
            <a:ext cx="2699245" cy="1434662"/>
          </a:xfrm>
        </p:spPr>
        <p:txBody>
          <a:bodyPr>
            <a:normAutofit fontScale="90000"/>
          </a:bodyPr>
          <a:lstStyle/>
          <a:p>
            <a:r>
              <a:rPr lang="en-US" sz="4000" b="1" dirty="0"/>
              <a:t>HPC-ABDS</a:t>
            </a:r>
            <a:br>
              <a:rPr lang="en-US" sz="4000" b="1" dirty="0"/>
            </a:br>
            <a:br>
              <a:rPr lang="en-US" sz="4000" b="1" dirty="0"/>
            </a:br>
            <a:r>
              <a:rPr lang="en-US" sz="4000" dirty="0"/>
              <a:t>Integrated wide range of HPC and Big Data technologies</a:t>
            </a:r>
            <a:r>
              <a:rPr lang="en-US" dirty="0"/>
              <a:t>.</a:t>
            </a:r>
            <a:br>
              <a:rPr lang="en-US" sz="4000" dirty="0"/>
            </a:br>
            <a:r>
              <a:rPr lang="en-US" sz="4000" dirty="0"/>
              <a:t>I gave up updating!</a:t>
            </a:r>
          </a:p>
        </p:txBody>
      </p:sp>
      <p:pic>
        <p:nvPicPr>
          <p:cNvPr id="5" name="Picture 4">
            <a:extLst>
              <a:ext uri="{FF2B5EF4-FFF2-40B4-BE49-F238E27FC236}">
                <a16:creationId xmlns:a16="http://schemas.microsoft.com/office/drawing/2014/main" id="{C2115D3B-01E2-4BD4-B2DE-B5A3C59B1F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15"/>
          <a:stretch/>
        </p:blipFill>
        <p:spPr bwMode="auto">
          <a:xfrm>
            <a:off x="2699245" y="0"/>
            <a:ext cx="9492755" cy="6919112"/>
          </a:xfrm>
          <a:prstGeom prst="rect">
            <a:avLst/>
          </a:prstGeom>
          <a:noFill/>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184795D3-E0F8-40EF-93E6-2EE093FFBF8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1838207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8488" y="1066799"/>
            <a:ext cx="11778712" cy="4977539"/>
          </a:xfrm>
        </p:spPr>
        <p:txBody>
          <a:bodyPr>
            <a:normAutofit lnSpcReduction="10000"/>
          </a:bodyPr>
          <a:lstStyle/>
          <a:p>
            <a:r>
              <a:rPr lang="en-US" dirty="0"/>
              <a:t>Yes if you value </a:t>
            </a:r>
            <a:r>
              <a:rPr lang="en-US" b="1" dirty="0"/>
              <a:t>ease of programming </a:t>
            </a:r>
            <a:r>
              <a:rPr lang="en-US" dirty="0"/>
              <a:t>over </a:t>
            </a:r>
            <a:r>
              <a:rPr lang="en-US" b="1" dirty="0"/>
              <a:t>performance</a:t>
            </a:r>
            <a:r>
              <a:rPr lang="en-US" dirty="0"/>
              <a:t>. </a:t>
            </a:r>
          </a:p>
          <a:p>
            <a:pPr lvl="1"/>
            <a:r>
              <a:rPr lang="en-US" dirty="0"/>
              <a:t>This could be the case for most companies where they can find people who can </a:t>
            </a:r>
            <a:r>
              <a:rPr lang="en-US" b="1" dirty="0"/>
              <a:t>program in Spark/Hadoop</a:t>
            </a:r>
            <a:r>
              <a:rPr lang="en-US" dirty="0"/>
              <a:t> much more easily than people who can program in MPI. </a:t>
            </a:r>
          </a:p>
          <a:p>
            <a:pPr lvl="1"/>
            <a:r>
              <a:rPr lang="en-US" dirty="0"/>
              <a:t>Most of the complications including data, communications are abstracted away to </a:t>
            </a:r>
            <a:r>
              <a:rPr lang="en-US" b="1" dirty="0"/>
              <a:t>hide the parallelism </a:t>
            </a:r>
            <a:r>
              <a:rPr lang="en-US" dirty="0"/>
              <a:t>so that average programmer can use Spark/Flink easily and doesn't need to manage state, deal with file systems etc.</a:t>
            </a:r>
          </a:p>
          <a:p>
            <a:pPr lvl="1"/>
            <a:r>
              <a:rPr lang="en-US" b="1" dirty="0"/>
              <a:t>RDD data support </a:t>
            </a:r>
            <a:r>
              <a:rPr lang="en-US" dirty="0"/>
              <a:t>very helpful</a:t>
            </a:r>
          </a:p>
          <a:p>
            <a:r>
              <a:rPr lang="en-US" dirty="0"/>
              <a:t>For large data problems involving </a:t>
            </a:r>
            <a:r>
              <a:rPr lang="en-US" b="1" dirty="0"/>
              <a:t>heterogeneous data sources </a:t>
            </a:r>
            <a:r>
              <a:rPr lang="en-US" dirty="0"/>
              <a:t>such as HDFS with unstructured data, databases such as HBase </a:t>
            </a:r>
            <a:r>
              <a:rPr lang="en-US" dirty="0" err="1"/>
              <a:t>etc</a:t>
            </a:r>
            <a:endParaRPr lang="en-US" dirty="0"/>
          </a:p>
          <a:p>
            <a:r>
              <a:rPr lang="en-US" dirty="0"/>
              <a:t>Yes if one needs </a:t>
            </a:r>
            <a:r>
              <a:rPr lang="en-US" b="1" dirty="0"/>
              <a:t>fault tolerance </a:t>
            </a:r>
            <a:r>
              <a:rPr lang="en-US" dirty="0"/>
              <a:t>for our programs. </a:t>
            </a:r>
          </a:p>
          <a:p>
            <a:pPr lvl="1"/>
            <a:r>
              <a:rPr lang="en-US" dirty="0"/>
              <a:t>Our 13-node Moe “big data” (Hadoop twitter analysis) cluster at IU faces such problems around once per month. One can always restart the job, but automatic fault tolerance is convenient.</a:t>
            </a:r>
            <a:br>
              <a:rPr lang="en-US" dirty="0"/>
            </a:br>
            <a:endParaRPr lang="en-US" dirty="0"/>
          </a:p>
        </p:txBody>
      </p:sp>
      <p:sp>
        <p:nvSpPr>
          <p:cNvPr id="3" name="Title 2"/>
          <p:cNvSpPr>
            <a:spLocks noGrp="1"/>
          </p:cNvSpPr>
          <p:nvPr>
            <p:ph type="title"/>
          </p:nvPr>
        </p:nvSpPr>
        <p:spPr>
          <a:xfrm>
            <a:off x="108488" y="152400"/>
            <a:ext cx="11778712" cy="731520"/>
          </a:xfrm>
        </p:spPr>
        <p:txBody>
          <a:bodyPr>
            <a:normAutofit/>
          </a:bodyPr>
          <a:lstStyle/>
          <a:p>
            <a:pPr algn="ctr"/>
            <a:r>
              <a:rPr lang="en-US" sz="4000" b="1" dirty="0">
                <a:latin typeface="Arial" panose="020B0604020202020204" pitchFamily="34" charset="0"/>
                <a:cs typeface="Arial" panose="020B0604020202020204" pitchFamily="34" charset="0"/>
              </a:rPr>
              <a:t>Why use Spark Hadoop Flink rather than HPC?</a:t>
            </a:r>
          </a:p>
        </p:txBody>
      </p:sp>
      <p:sp>
        <p:nvSpPr>
          <p:cNvPr id="4" name="Slide Number Placeholder 3">
            <a:extLst>
              <a:ext uri="{FF2B5EF4-FFF2-40B4-BE49-F238E27FC236}">
                <a16:creationId xmlns:a16="http://schemas.microsoft.com/office/drawing/2014/main" id="{2E26A4C3-B325-4448-A261-4ADFCBD1944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4097778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69384"/>
            <a:ext cx="12011186" cy="4928460"/>
          </a:xfrm>
        </p:spPr>
        <p:txBody>
          <a:bodyPr>
            <a:normAutofit lnSpcReduction="10000"/>
          </a:bodyPr>
          <a:lstStyle/>
          <a:p>
            <a:r>
              <a:rPr lang="en-US" dirty="0"/>
              <a:t>The performance of Spark, Flink, Hadoop on classic parallel data analytics is </a:t>
            </a:r>
            <a:r>
              <a:rPr lang="en-US" b="1" dirty="0"/>
              <a:t>poor/dreadful</a:t>
            </a:r>
            <a:r>
              <a:rPr lang="en-US" dirty="0"/>
              <a:t>  whereas HPC (MPI) is </a:t>
            </a:r>
            <a:r>
              <a:rPr lang="en-US" b="1" dirty="0"/>
              <a:t>good</a:t>
            </a:r>
          </a:p>
          <a:p>
            <a:r>
              <a:rPr lang="en-US" dirty="0"/>
              <a:t>One way to understand  this is to note most Apache systems deliberately support a </a:t>
            </a:r>
            <a:r>
              <a:rPr lang="en-US" b="1" dirty="0"/>
              <a:t>dataflow programming model</a:t>
            </a:r>
          </a:p>
          <a:p>
            <a:r>
              <a:rPr lang="en-US" dirty="0"/>
              <a:t>e.g. for Reduce, Apache </a:t>
            </a:r>
            <a:r>
              <a:rPr lang="en-US" b="1" dirty="0"/>
              <a:t>will launch a bunch of tasks </a:t>
            </a:r>
            <a:r>
              <a:rPr lang="en-US" dirty="0"/>
              <a:t>and eventually bring results back</a:t>
            </a:r>
          </a:p>
          <a:p>
            <a:pPr lvl="1"/>
            <a:r>
              <a:rPr lang="en-US" sz="2800" dirty="0"/>
              <a:t>MPI runs a clever </a:t>
            </a:r>
            <a:r>
              <a:rPr lang="en-US" sz="2800" dirty="0" err="1"/>
              <a:t>AllReduce</a:t>
            </a:r>
            <a:r>
              <a:rPr lang="en-US" sz="2800" dirty="0"/>
              <a:t> interleaved </a:t>
            </a:r>
            <a:r>
              <a:rPr lang="en-US" sz="2800" b="1" dirty="0"/>
              <a:t>“in-place” (dataflow) tree</a:t>
            </a:r>
          </a:p>
          <a:p>
            <a:r>
              <a:rPr lang="en-US" dirty="0"/>
              <a:t>Goal is to preserve Spark, Flink programming model but </a:t>
            </a:r>
            <a:r>
              <a:rPr lang="en-US" b="1" dirty="0"/>
              <a:t>change implementation </a:t>
            </a:r>
            <a:r>
              <a:rPr lang="en-US" dirty="0"/>
              <a:t>“under the hood” where optimization important.</a:t>
            </a:r>
          </a:p>
          <a:p>
            <a:r>
              <a:rPr lang="en-US" dirty="0"/>
              <a:t>Note explicit </a:t>
            </a:r>
            <a:r>
              <a:rPr lang="en-US" b="1" dirty="0"/>
              <a:t>dataflow</a:t>
            </a:r>
            <a:r>
              <a:rPr lang="en-US" dirty="0"/>
              <a:t> is efficient and preferred at </a:t>
            </a:r>
            <a:r>
              <a:rPr lang="en-US" b="1" dirty="0"/>
              <a:t>coarse scale </a:t>
            </a:r>
            <a:r>
              <a:rPr lang="en-US" dirty="0"/>
              <a:t>as used in workflow systems</a:t>
            </a:r>
          </a:p>
          <a:p>
            <a:pPr lvl="1"/>
            <a:r>
              <a:rPr lang="en-US" sz="2800" dirty="0"/>
              <a:t>Need to change implementations for different problems</a:t>
            </a:r>
          </a:p>
          <a:p>
            <a:endParaRPr lang="en-US" dirty="0"/>
          </a:p>
        </p:txBody>
      </p:sp>
      <p:sp>
        <p:nvSpPr>
          <p:cNvPr id="3" name="Title 2"/>
          <p:cNvSpPr>
            <a:spLocks noGrp="1"/>
          </p:cNvSpPr>
          <p:nvPr>
            <p:ph type="title"/>
          </p:nvPr>
        </p:nvSpPr>
        <p:spPr>
          <a:xfrm>
            <a:off x="826168" y="132651"/>
            <a:ext cx="10515600" cy="936733"/>
          </a:xfrm>
        </p:spPr>
        <p:txBody>
          <a:bodyPr/>
          <a:lstStyle/>
          <a:p>
            <a:r>
              <a:rPr lang="en-US" sz="3300" b="1" dirty="0">
                <a:latin typeface="Arial" panose="020B0604020202020204" pitchFamily="34" charset="0"/>
                <a:cs typeface="Arial" panose="020B0604020202020204" pitchFamily="34" charset="0"/>
              </a:rPr>
              <a:t>Why use HPC and not Spark, Flink, Hadoop?</a:t>
            </a:r>
          </a:p>
        </p:txBody>
      </p:sp>
      <p:sp>
        <p:nvSpPr>
          <p:cNvPr id="4" name="Slide Number Placeholder 3">
            <a:extLst>
              <a:ext uri="{FF2B5EF4-FFF2-40B4-BE49-F238E27FC236}">
                <a16:creationId xmlns:a16="http://schemas.microsoft.com/office/drawing/2014/main" id="{7DD2F1B8-BE7F-48B8-82EE-C8F2E9709A7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3553793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5B4247-6A3F-42DF-8774-69B152E977A8}"/>
              </a:ext>
            </a:extLst>
          </p:cNvPr>
          <p:cNvSpPr>
            <a:spLocks noGrp="1"/>
          </p:cNvSpPr>
          <p:nvPr>
            <p:ph idx="1"/>
          </p:nvPr>
        </p:nvSpPr>
        <p:spPr>
          <a:xfrm>
            <a:off x="387458" y="1061389"/>
            <a:ext cx="11468745" cy="4967451"/>
          </a:xfrm>
        </p:spPr>
        <p:txBody>
          <a:bodyPr/>
          <a:lstStyle/>
          <a:p>
            <a:r>
              <a:rPr lang="en-US" sz="2400" dirty="0"/>
              <a:t>Data gaining in importance compared to simulations</a:t>
            </a:r>
          </a:p>
          <a:p>
            <a:pPr lvl="1"/>
            <a:r>
              <a:rPr lang="en-US" dirty="0"/>
              <a:t>Data analysis techniques changing with old and new applications</a:t>
            </a:r>
          </a:p>
          <a:p>
            <a:r>
              <a:rPr lang="en-US" sz="2400" dirty="0"/>
              <a:t>All forms of IT increasing in importance; both data and simulations increasing</a:t>
            </a:r>
          </a:p>
          <a:p>
            <a:r>
              <a:rPr lang="en-US" sz="2400" dirty="0"/>
              <a:t>Internet of Things and Edge Computing growing in importance</a:t>
            </a:r>
          </a:p>
          <a:p>
            <a:r>
              <a:rPr lang="en-US" sz="2400" dirty="0"/>
              <a:t>Exascale initiative driving large supercomputers</a:t>
            </a:r>
          </a:p>
          <a:p>
            <a:r>
              <a:rPr lang="en-US" sz="2400" dirty="0"/>
              <a:t>Use of public clouds increasing rapidly</a:t>
            </a:r>
          </a:p>
          <a:p>
            <a:pPr lvl="1"/>
            <a:r>
              <a:rPr lang="en-US" dirty="0"/>
              <a:t>Clouds becoming diverse with subsystems containing GPU’s, FPGA’s, high performance networks, storage, memory …</a:t>
            </a:r>
          </a:p>
          <a:p>
            <a:pPr lvl="1"/>
            <a:r>
              <a:rPr lang="en-US" dirty="0"/>
              <a:t>They have economies of scale; hard to compete with</a:t>
            </a:r>
          </a:p>
          <a:p>
            <a:r>
              <a:rPr lang="en-US" sz="2400" dirty="0" err="1"/>
              <a:t>Serverless</a:t>
            </a:r>
            <a:r>
              <a:rPr lang="en-US" sz="2400" dirty="0"/>
              <a:t> (server hidden) computing attractive to user: </a:t>
            </a:r>
            <a:br>
              <a:rPr lang="en-US" sz="2400" dirty="0"/>
            </a:br>
            <a:r>
              <a:rPr lang="en-US" sz="2400" dirty="0"/>
              <a:t>“No server is easier to manage than no server”</a:t>
            </a:r>
          </a:p>
        </p:txBody>
      </p:sp>
      <p:sp>
        <p:nvSpPr>
          <p:cNvPr id="3" name="Title 2">
            <a:extLst>
              <a:ext uri="{FF2B5EF4-FFF2-40B4-BE49-F238E27FC236}">
                <a16:creationId xmlns:a16="http://schemas.microsoft.com/office/drawing/2014/main" id="{8253B89F-D053-42B0-9B04-95C17E1F28F5}"/>
              </a:ext>
            </a:extLst>
          </p:cNvPr>
          <p:cNvSpPr>
            <a:spLocks noGrp="1"/>
          </p:cNvSpPr>
          <p:nvPr>
            <p:ph type="title"/>
          </p:nvPr>
        </p:nvSpPr>
        <p:spPr>
          <a:xfrm>
            <a:off x="347209" y="0"/>
            <a:ext cx="10515600" cy="1061389"/>
          </a:xfrm>
        </p:spPr>
        <p:txBody>
          <a:bodyPr/>
          <a:lstStyle/>
          <a:p>
            <a:pPr algn="ctr"/>
            <a:r>
              <a:rPr lang="en-US" b="1" dirty="0"/>
              <a:t>Important Trends I</a:t>
            </a:r>
          </a:p>
        </p:txBody>
      </p:sp>
      <p:sp>
        <p:nvSpPr>
          <p:cNvPr id="2" name="Slide Number Placeholder 1">
            <a:extLst>
              <a:ext uri="{FF2B5EF4-FFF2-40B4-BE49-F238E27FC236}">
                <a16:creationId xmlns:a16="http://schemas.microsoft.com/office/drawing/2014/main" id="{DC8FDB55-2F68-4AA1-A53E-1520EAA6D2AC}"/>
              </a:ext>
            </a:extLst>
          </p:cNvPr>
          <p:cNvSpPr>
            <a:spLocks noGrp="1"/>
          </p:cNvSpPr>
          <p:nvPr>
            <p:ph type="sldNum" sz="quarter" idx="4294967295"/>
          </p:nvPr>
        </p:nvSpPr>
        <p:spPr>
          <a:xfrm>
            <a:off x="10010776" y="6291264"/>
            <a:ext cx="657225" cy="295275"/>
          </a:xfrm>
        </p:spPr>
        <p:txBody>
          <a:bodyPr/>
          <a:lstStyle/>
          <a:p>
            <a:fld id="{C4B85148-DB98-4269-ACE6-2DF49F9918C9}"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753988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2702-C70D-470A-8BB6-6C1C7075AE29}"/>
              </a:ext>
            </a:extLst>
          </p:cNvPr>
          <p:cNvSpPr>
            <a:spLocks noGrp="1"/>
          </p:cNvSpPr>
          <p:nvPr>
            <p:ph type="title"/>
          </p:nvPr>
        </p:nvSpPr>
        <p:spPr>
          <a:xfrm>
            <a:off x="0" y="100432"/>
            <a:ext cx="12192000" cy="886158"/>
          </a:xfrm>
        </p:spPr>
        <p:txBody>
          <a:bodyPr/>
          <a:lstStyle/>
          <a:p>
            <a:r>
              <a:rPr lang="en-US" b="1" dirty="0"/>
              <a:t>What do we need in runtime for distributed HPC </a:t>
            </a:r>
            <a:r>
              <a:rPr lang="en-US" b="1" dirty="0" err="1"/>
              <a:t>FaaS</a:t>
            </a:r>
            <a:endParaRPr lang="en-US" b="1" dirty="0"/>
          </a:p>
        </p:txBody>
      </p:sp>
      <p:sp>
        <p:nvSpPr>
          <p:cNvPr id="3" name="Content Placeholder 2">
            <a:extLst>
              <a:ext uri="{FF2B5EF4-FFF2-40B4-BE49-F238E27FC236}">
                <a16:creationId xmlns:a16="http://schemas.microsoft.com/office/drawing/2014/main" id="{4DFAB98C-2766-4260-8DD9-603C416763BC}"/>
              </a:ext>
            </a:extLst>
          </p:cNvPr>
          <p:cNvSpPr>
            <a:spLocks noGrp="1"/>
          </p:cNvSpPr>
          <p:nvPr>
            <p:ph idx="1"/>
          </p:nvPr>
        </p:nvSpPr>
        <p:spPr>
          <a:xfrm>
            <a:off x="288758" y="878305"/>
            <a:ext cx="11614483" cy="5281864"/>
          </a:xfrm>
        </p:spPr>
        <p:txBody>
          <a:bodyPr>
            <a:normAutofit fontScale="85000" lnSpcReduction="20000"/>
          </a:bodyPr>
          <a:lstStyle/>
          <a:p>
            <a:r>
              <a:rPr lang="en-US" dirty="0">
                <a:solidFill>
                  <a:schemeClr val="accent6">
                    <a:lumMod val="75000"/>
                  </a:schemeClr>
                </a:solidFill>
              </a:rPr>
              <a:t>Finish examination of all the current tools</a:t>
            </a:r>
            <a:endParaRPr lang="en-US" dirty="0"/>
          </a:p>
          <a:p>
            <a:r>
              <a:rPr lang="en-US" dirty="0">
                <a:solidFill>
                  <a:schemeClr val="accent6">
                    <a:lumMod val="75000"/>
                  </a:schemeClr>
                </a:solidFill>
              </a:rPr>
              <a:t>Handle Events</a:t>
            </a:r>
          </a:p>
          <a:p>
            <a:r>
              <a:rPr lang="en-US" dirty="0"/>
              <a:t>Handle State</a:t>
            </a:r>
          </a:p>
          <a:p>
            <a:r>
              <a:rPr lang="en-US" dirty="0">
                <a:solidFill>
                  <a:schemeClr val="accent6">
                    <a:lumMod val="75000"/>
                  </a:schemeClr>
                </a:solidFill>
              </a:rPr>
              <a:t>Handle Scheduling and Invocation of Function</a:t>
            </a:r>
          </a:p>
          <a:p>
            <a:r>
              <a:rPr lang="en-US" dirty="0">
                <a:solidFill>
                  <a:schemeClr val="accent6">
                    <a:lumMod val="75000"/>
                  </a:schemeClr>
                </a:solidFill>
              </a:rPr>
              <a:t>Define and build infrastructure for data-flow graph that needs to be analyzed including data access API for different applications</a:t>
            </a:r>
          </a:p>
          <a:p>
            <a:r>
              <a:rPr lang="en-US" dirty="0">
                <a:solidFill>
                  <a:schemeClr val="accent6">
                    <a:lumMod val="75000"/>
                  </a:schemeClr>
                </a:solidFill>
              </a:rPr>
              <a:t>Handle data flow execution graph with internal event-driven model</a:t>
            </a:r>
          </a:p>
          <a:p>
            <a:r>
              <a:rPr lang="en-US" dirty="0"/>
              <a:t>Handle geographic distribution of Functions and Events</a:t>
            </a:r>
          </a:p>
          <a:p>
            <a:r>
              <a:rPr lang="en-US" dirty="0">
                <a:solidFill>
                  <a:schemeClr val="accent6">
                    <a:lumMod val="75000"/>
                  </a:schemeClr>
                </a:solidFill>
              </a:rPr>
              <a:t>Design and build dataflow collective and P2P communication model (build on Harp)</a:t>
            </a:r>
          </a:p>
          <a:p>
            <a:r>
              <a:rPr lang="en-US" dirty="0"/>
              <a:t>Decide which streaming approach to adopt and integrate</a:t>
            </a:r>
          </a:p>
          <a:p>
            <a:r>
              <a:rPr lang="en-US" dirty="0"/>
              <a:t>Design and build in-memory dataset model for backup and exchange of data in data flow (fault tolerance)</a:t>
            </a:r>
          </a:p>
          <a:p>
            <a:r>
              <a:rPr lang="en-US" dirty="0"/>
              <a:t>Support DevOps and server-hidden cloud models</a:t>
            </a:r>
          </a:p>
          <a:p>
            <a:r>
              <a:rPr lang="en-US" dirty="0"/>
              <a:t>Support elasticity for </a:t>
            </a:r>
            <a:r>
              <a:rPr lang="en-US" dirty="0" err="1"/>
              <a:t>FaaS</a:t>
            </a:r>
            <a:r>
              <a:rPr lang="en-US" dirty="0"/>
              <a:t> (connected to server-hidden)</a:t>
            </a:r>
          </a:p>
          <a:p>
            <a:endParaRPr lang="en-US" dirty="0"/>
          </a:p>
        </p:txBody>
      </p:sp>
      <p:sp>
        <p:nvSpPr>
          <p:cNvPr id="4" name="Slide Number Placeholder 3">
            <a:extLst>
              <a:ext uri="{FF2B5EF4-FFF2-40B4-BE49-F238E27FC236}">
                <a16:creationId xmlns:a16="http://schemas.microsoft.com/office/drawing/2014/main" id="{69267DFE-C3C6-4F19-B8FE-EC9AB2A166C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40</a:t>
            </a:fld>
            <a:endParaRPr lang="en-US">
              <a:solidFill>
                <a:prstClr val="black">
                  <a:tint val="75000"/>
                </a:prstClr>
              </a:solidFill>
            </a:endParaRPr>
          </a:p>
        </p:txBody>
      </p:sp>
      <p:sp>
        <p:nvSpPr>
          <p:cNvPr id="5" name="TextBox 4">
            <a:extLst>
              <a:ext uri="{FF2B5EF4-FFF2-40B4-BE49-F238E27FC236}">
                <a16:creationId xmlns:a16="http://schemas.microsoft.com/office/drawing/2014/main" id="{EEA55302-5DC0-4D50-B596-5B40BBA91CEB}"/>
              </a:ext>
            </a:extLst>
          </p:cNvPr>
          <p:cNvSpPr txBox="1"/>
          <p:nvPr/>
        </p:nvSpPr>
        <p:spPr>
          <a:xfrm>
            <a:off x="8610600" y="1075174"/>
            <a:ext cx="2960426" cy="369332"/>
          </a:xfrm>
          <a:prstGeom prst="rect">
            <a:avLst/>
          </a:prstGeom>
          <a:noFill/>
        </p:spPr>
        <p:txBody>
          <a:bodyPr wrap="none" rtlCol="0">
            <a:spAutoFit/>
          </a:bodyPr>
          <a:lstStyle/>
          <a:p>
            <a:r>
              <a:rPr lang="en-US" dirty="0">
                <a:solidFill>
                  <a:schemeClr val="accent6">
                    <a:lumMod val="75000"/>
                  </a:schemeClr>
                </a:solidFill>
              </a:rPr>
              <a:t>Green is initial (current) work</a:t>
            </a:r>
          </a:p>
        </p:txBody>
      </p:sp>
    </p:spTree>
    <p:extLst>
      <p:ext uri="{BB962C8B-B14F-4D97-AF65-F5344CB8AC3E}">
        <p14:creationId xmlns:p14="http://schemas.microsoft.com/office/powerpoint/2010/main" val="1906750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EAF3E-776A-4ED9-A4CD-227DC075D6FD}"/>
              </a:ext>
            </a:extLst>
          </p:cNvPr>
          <p:cNvSpPr>
            <a:spLocks noGrp="1"/>
          </p:cNvSpPr>
          <p:nvPr>
            <p:ph type="title"/>
          </p:nvPr>
        </p:nvSpPr>
        <p:spPr>
          <a:xfrm>
            <a:off x="838200" y="0"/>
            <a:ext cx="10515600" cy="892280"/>
          </a:xfrm>
        </p:spPr>
        <p:txBody>
          <a:bodyPr/>
          <a:lstStyle/>
          <a:p>
            <a:pPr algn="ctr"/>
            <a:r>
              <a:rPr lang="en-US" b="1" dirty="0"/>
              <a:t>Communication Support</a:t>
            </a:r>
          </a:p>
        </p:txBody>
      </p:sp>
      <p:sp>
        <p:nvSpPr>
          <p:cNvPr id="3" name="Content Placeholder 2">
            <a:extLst>
              <a:ext uri="{FF2B5EF4-FFF2-40B4-BE49-F238E27FC236}">
                <a16:creationId xmlns:a16="http://schemas.microsoft.com/office/drawing/2014/main" id="{880D7369-0EE7-4C45-8B74-98E8E2455978}"/>
              </a:ext>
            </a:extLst>
          </p:cNvPr>
          <p:cNvSpPr>
            <a:spLocks noGrp="1"/>
          </p:cNvSpPr>
          <p:nvPr>
            <p:ph idx="1"/>
          </p:nvPr>
        </p:nvSpPr>
        <p:spPr>
          <a:xfrm>
            <a:off x="74525" y="751602"/>
            <a:ext cx="11747574" cy="5604748"/>
          </a:xfrm>
        </p:spPr>
        <p:txBody>
          <a:bodyPr>
            <a:normAutofit fontScale="92500" lnSpcReduction="10000"/>
          </a:bodyPr>
          <a:lstStyle/>
          <a:p>
            <a:r>
              <a:rPr lang="en-US" sz="2400" b="1" dirty="0"/>
              <a:t>MPI Characteristics: </a:t>
            </a:r>
            <a:r>
              <a:rPr lang="en-US" sz="2400" dirty="0"/>
              <a:t>Tightly synchronized applications</a:t>
            </a:r>
          </a:p>
          <a:p>
            <a:pPr lvl="1"/>
            <a:r>
              <a:rPr lang="en-US" dirty="0"/>
              <a:t>Efficient communications (µs latency) with use of advanced hardware </a:t>
            </a:r>
          </a:p>
          <a:p>
            <a:pPr lvl="1"/>
            <a:r>
              <a:rPr lang="en-US" dirty="0"/>
              <a:t>In place communications and computations (Process scope state)</a:t>
            </a:r>
          </a:p>
          <a:p>
            <a:r>
              <a:rPr lang="en-US" b="1" dirty="0"/>
              <a:t>Basic dataflow: </a:t>
            </a:r>
            <a:r>
              <a:rPr lang="en-US" dirty="0"/>
              <a:t>Model a computation as a graph</a:t>
            </a:r>
          </a:p>
          <a:p>
            <a:pPr lvl="1"/>
            <a:r>
              <a:rPr lang="en-US" dirty="0"/>
              <a:t>Nodes do computations with Task as computations and </a:t>
            </a:r>
            <a:br>
              <a:rPr lang="en-US" dirty="0"/>
            </a:br>
            <a:r>
              <a:rPr lang="en-US" dirty="0"/>
              <a:t>edges are asynchronous  communications</a:t>
            </a:r>
          </a:p>
          <a:p>
            <a:pPr lvl="1"/>
            <a:r>
              <a:rPr lang="en-US" dirty="0"/>
              <a:t>A computation is activated when its input data dependencies</a:t>
            </a:r>
            <a:br>
              <a:rPr lang="en-US" dirty="0"/>
            </a:br>
            <a:r>
              <a:rPr lang="en-US" dirty="0"/>
              <a:t> are satisfied</a:t>
            </a:r>
          </a:p>
          <a:p>
            <a:r>
              <a:rPr lang="en-US" b="1" dirty="0"/>
              <a:t>Streaming dataflow: </a:t>
            </a:r>
            <a:r>
              <a:rPr lang="en-US" dirty="0"/>
              <a:t>with data partitioned into streams</a:t>
            </a:r>
          </a:p>
          <a:p>
            <a:pPr lvl="1"/>
            <a:r>
              <a:rPr lang="en-US" dirty="0"/>
              <a:t>Streams are unbounded, ordered data tuples</a:t>
            </a:r>
          </a:p>
          <a:p>
            <a:pPr lvl="1"/>
            <a:r>
              <a:rPr lang="en-US" dirty="0"/>
              <a:t>Order of events important and group data into time windows</a:t>
            </a:r>
          </a:p>
          <a:p>
            <a:r>
              <a:rPr lang="en-US" b="1" dirty="0"/>
              <a:t>Machine Learning dataflow: </a:t>
            </a:r>
            <a:r>
              <a:rPr lang="en-US" dirty="0"/>
              <a:t>Iterative computations and keep track of state</a:t>
            </a:r>
          </a:p>
          <a:p>
            <a:pPr lvl="1"/>
            <a:r>
              <a:rPr lang="en-US" dirty="0"/>
              <a:t>There is both Model and Data, but only communicate model</a:t>
            </a:r>
          </a:p>
          <a:p>
            <a:pPr lvl="1"/>
            <a:r>
              <a:rPr lang="en-US" dirty="0"/>
              <a:t>Complex communication operations such as </a:t>
            </a:r>
            <a:r>
              <a:rPr lang="en-US" dirty="0" err="1"/>
              <a:t>AllReduce</a:t>
            </a:r>
            <a:endParaRPr lang="en-US" dirty="0"/>
          </a:p>
          <a:p>
            <a:pPr lvl="1"/>
            <a:r>
              <a:rPr lang="en-US" dirty="0"/>
              <a:t>Can use in-place MPI style communication</a:t>
            </a:r>
          </a:p>
          <a:p>
            <a:endParaRPr lang="en-US" dirty="0"/>
          </a:p>
          <a:p>
            <a:endParaRPr lang="en-US" dirty="0"/>
          </a:p>
          <a:p>
            <a:pPr lvl="1"/>
            <a:endParaRPr lang="en-US" sz="2000" dirty="0"/>
          </a:p>
          <a:p>
            <a:endParaRPr lang="en-US" dirty="0"/>
          </a:p>
        </p:txBody>
      </p:sp>
      <p:sp>
        <p:nvSpPr>
          <p:cNvPr id="4" name="Slide Number Placeholder 3">
            <a:extLst>
              <a:ext uri="{FF2B5EF4-FFF2-40B4-BE49-F238E27FC236}">
                <a16:creationId xmlns:a16="http://schemas.microsoft.com/office/drawing/2014/main" id="{ABB1C458-CC84-42A3-BF50-B2586216A47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41</a:t>
            </a:fld>
            <a:endParaRPr lang="en-US">
              <a:solidFill>
                <a:prstClr val="black">
                  <a:tint val="75000"/>
                </a:prstClr>
              </a:solidFill>
            </a:endParaRPr>
          </a:p>
        </p:txBody>
      </p:sp>
      <p:grpSp>
        <p:nvGrpSpPr>
          <p:cNvPr id="26" name="Group 25">
            <a:extLst>
              <a:ext uri="{FF2B5EF4-FFF2-40B4-BE49-F238E27FC236}">
                <a16:creationId xmlns:a16="http://schemas.microsoft.com/office/drawing/2014/main" id="{E94F9FE4-E43F-4496-B830-80313DED5C9B}"/>
              </a:ext>
            </a:extLst>
          </p:cNvPr>
          <p:cNvGrpSpPr/>
          <p:nvPr/>
        </p:nvGrpSpPr>
        <p:grpSpPr>
          <a:xfrm>
            <a:off x="8145651" y="1657943"/>
            <a:ext cx="3905672" cy="1834714"/>
            <a:chOff x="8142301" y="892280"/>
            <a:chExt cx="3905672" cy="1834714"/>
          </a:xfrm>
        </p:grpSpPr>
        <p:grpSp>
          <p:nvGrpSpPr>
            <p:cNvPr id="5" name="Group 4">
              <a:extLst>
                <a:ext uri="{FF2B5EF4-FFF2-40B4-BE49-F238E27FC236}">
                  <a16:creationId xmlns:a16="http://schemas.microsoft.com/office/drawing/2014/main" id="{B2A4A876-11D0-419B-9CCF-A1642F469BBC}"/>
                </a:ext>
              </a:extLst>
            </p:cNvPr>
            <p:cNvGrpSpPr/>
            <p:nvPr/>
          </p:nvGrpSpPr>
          <p:grpSpPr>
            <a:xfrm>
              <a:off x="8142301" y="892280"/>
              <a:ext cx="3679798" cy="1834714"/>
              <a:chOff x="2289697" y="2647765"/>
              <a:chExt cx="3679798" cy="1834714"/>
            </a:xfrm>
          </p:grpSpPr>
          <p:grpSp>
            <p:nvGrpSpPr>
              <p:cNvPr id="6" name="Group 5">
                <a:extLst>
                  <a:ext uri="{FF2B5EF4-FFF2-40B4-BE49-F238E27FC236}">
                    <a16:creationId xmlns:a16="http://schemas.microsoft.com/office/drawing/2014/main" id="{0093281B-5E32-4839-9CDE-0269D78A2D8E}"/>
                  </a:ext>
                </a:extLst>
              </p:cNvPr>
              <p:cNvGrpSpPr/>
              <p:nvPr/>
            </p:nvGrpSpPr>
            <p:grpSpPr>
              <a:xfrm>
                <a:off x="2289698" y="2870446"/>
                <a:ext cx="3679797" cy="859655"/>
                <a:chOff x="2289698" y="1324252"/>
                <a:chExt cx="3679797" cy="859655"/>
              </a:xfrm>
            </p:grpSpPr>
            <p:sp>
              <p:nvSpPr>
                <p:cNvPr id="18" name="Rounded Rectangle 24">
                  <a:extLst>
                    <a:ext uri="{FF2B5EF4-FFF2-40B4-BE49-F238E27FC236}">
                      <a16:creationId xmlns:a16="http://schemas.microsoft.com/office/drawing/2014/main" id="{934AA500-9FDD-4294-BA5D-DEE65BBB0454}"/>
                    </a:ext>
                  </a:extLst>
                </p:cNvPr>
                <p:cNvSpPr/>
                <p:nvPr/>
              </p:nvSpPr>
              <p:spPr>
                <a:xfrm>
                  <a:off x="2689194" y="1324252"/>
                  <a:ext cx="692458" cy="3728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S</a:t>
                  </a:r>
                </a:p>
              </p:txBody>
            </p:sp>
            <p:sp>
              <p:nvSpPr>
                <p:cNvPr id="19" name="Rounded Rectangle 25">
                  <a:extLst>
                    <a:ext uri="{FF2B5EF4-FFF2-40B4-BE49-F238E27FC236}">
                      <a16:creationId xmlns:a16="http://schemas.microsoft.com/office/drawing/2014/main" id="{644605A2-9505-4539-9811-BEAB0BAFF14F}"/>
                    </a:ext>
                  </a:extLst>
                </p:cNvPr>
                <p:cNvSpPr/>
                <p:nvPr/>
              </p:nvSpPr>
              <p:spPr>
                <a:xfrm>
                  <a:off x="3783368" y="1811045"/>
                  <a:ext cx="692458" cy="3728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W</a:t>
                  </a:r>
                </a:p>
              </p:txBody>
            </p:sp>
            <p:sp>
              <p:nvSpPr>
                <p:cNvPr id="20" name="Rounded Rectangle 26">
                  <a:extLst>
                    <a:ext uri="{FF2B5EF4-FFF2-40B4-BE49-F238E27FC236}">
                      <a16:creationId xmlns:a16="http://schemas.microsoft.com/office/drawing/2014/main" id="{88C3AEAD-D8E4-4861-A75F-94356737AEB7}"/>
                    </a:ext>
                  </a:extLst>
                </p:cNvPr>
                <p:cNvSpPr/>
                <p:nvPr/>
              </p:nvSpPr>
              <p:spPr>
                <a:xfrm>
                  <a:off x="4877542" y="1811045"/>
                  <a:ext cx="692458" cy="3728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G</a:t>
                  </a:r>
                </a:p>
              </p:txBody>
            </p:sp>
            <p:cxnSp>
              <p:nvCxnSpPr>
                <p:cNvPr id="21" name="Straight Arrow Connector 20">
                  <a:extLst>
                    <a:ext uri="{FF2B5EF4-FFF2-40B4-BE49-F238E27FC236}">
                      <a16:creationId xmlns:a16="http://schemas.microsoft.com/office/drawing/2014/main" id="{2C92C765-5D9D-4FAB-B6D3-37AAEE9AD08D}"/>
                    </a:ext>
                  </a:extLst>
                </p:cNvPr>
                <p:cNvCxnSpPr>
                  <a:stCxn id="18" idx="3"/>
                  <a:endCxn id="19" idx="1"/>
                </p:cNvCxnSpPr>
                <p:nvPr/>
              </p:nvCxnSpPr>
              <p:spPr>
                <a:xfrm>
                  <a:off x="3381652" y="1510683"/>
                  <a:ext cx="401716" cy="486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751238A-0718-471A-811A-DE0915C92A7E}"/>
                    </a:ext>
                  </a:extLst>
                </p:cNvPr>
                <p:cNvCxnSpPr>
                  <a:stCxn id="19" idx="3"/>
                  <a:endCxn id="20" idx="1"/>
                </p:cNvCxnSpPr>
                <p:nvPr/>
              </p:nvCxnSpPr>
              <p:spPr>
                <a:xfrm>
                  <a:off x="4475826" y="1997476"/>
                  <a:ext cx="4017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B6E7D0A-2732-40BE-97C3-4742E8C9489F}"/>
                    </a:ext>
                  </a:extLst>
                </p:cNvPr>
                <p:cNvCxnSpPr/>
                <p:nvPr/>
              </p:nvCxnSpPr>
              <p:spPr>
                <a:xfrm>
                  <a:off x="2289698" y="1503285"/>
                  <a:ext cx="3994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C1172E7-8D94-47CF-94F0-88265FB63EEE}"/>
                    </a:ext>
                  </a:extLst>
                </p:cNvPr>
                <p:cNvCxnSpPr/>
                <p:nvPr/>
              </p:nvCxnSpPr>
              <p:spPr>
                <a:xfrm>
                  <a:off x="5570000" y="1997476"/>
                  <a:ext cx="3994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 name="Rounded Rectangle 13">
                <a:extLst>
                  <a:ext uri="{FF2B5EF4-FFF2-40B4-BE49-F238E27FC236}">
                    <a16:creationId xmlns:a16="http://schemas.microsoft.com/office/drawing/2014/main" id="{FCAB2942-BF47-4F10-8572-296656CAAD89}"/>
                  </a:ext>
                </a:extLst>
              </p:cNvPr>
              <p:cNvSpPr/>
              <p:nvPr/>
            </p:nvSpPr>
            <p:spPr>
              <a:xfrm>
                <a:off x="2689194" y="3730100"/>
                <a:ext cx="692458" cy="3728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S</a:t>
                </a:r>
              </a:p>
            </p:txBody>
          </p:sp>
          <p:sp>
            <p:nvSpPr>
              <p:cNvPr id="8" name="Rounded Rectangle 14">
                <a:extLst>
                  <a:ext uri="{FF2B5EF4-FFF2-40B4-BE49-F238E27FC236}">
                    <a16:creationId xmlns:a16="http://schemas.microsoft.com/office/drawing/2014/main" id="{E4FA497F-7649-4A3E-8313-02CC4687F98A}"/>
                  </a:ext>
                </a:extLst>
              </p:cNvPr>
              <p:cNvSpPr/>
              <p:nvPr/>
            </p:nvSpPr>
            <p:spPr>
              <a:xfrm>
                <a:off x="3783368" y="2647765"/>
                <a:ext cx="692458" cy="3728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W</a:t>
                </a:r>
              </a:p>
            </p:txBody>
          </p:sp>
          <p:sp>
            <p:nvSpPr>
              <p:cNvPr id="9" name="Rounded Rectangle 15">
                <a:extLst>
                  <a:ext uri="{FF2B5EF4-FFF2-40B4-BE49-F238E27FC236}">
                    <a16:creationId xmlns:a16="http://schemas.microsoft.com/office/drawing/2014/main" id="{79A0288C-B427-48AE-8FB1-766A5F787D45}"/>
                  </a:ext>
                </a:extLst>
              </p:cNvPr>
              <p:cNvSpPr/>
              <p:nvPr/>
            </p:nvSpPr>
            <p:spPr>
              <a:xfrm>
                <a:off x="3783368" y="4109617"/>
                <a:ext cx="692458" cy="3728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W</a:t>
                </a:r>
              </a:p>
            </p:txBody>
          </p:sp>
          <p:cxnSp>
            <p:nvCxnSpPr>
              <p:cNvPr id="10" name="Straight Arrow Connector 9">
                <a:extLst>
                  <a:ext uri="{FF2B5EF4-FFF2-40B4-BE49-F238E27FC236}">
                    <a16:creationId xmlns:a16="http://schemas.microsoft.com/office/drawing/2014/main" id="{839834C1-15A8-4A44-8F16-A3AFE9DD533E}"/>
                  </a:ext>
                </a:extLst>
              </p:cNvPr>
              <p:cNvCxnSpPr/>
              <p:nvPr/>
            </p:nvCxnSpPr>
            <p:spPr>
              <a:xfrm>
                <a:off x="2289697" y="3916531"/>
                <a:ext cx="3994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9484747-9D60-41C2-9B3C-07689357A382}"/>
                  </a:ext>
                </a:extLst>
              </p:cNvPr>
              <p:cNvCxnSpPr>
                <a:stCxn id="18" idx="3"/>
                <a:endCxn id="8" idx="1"/>
              </p:cNvCxnSpPr>
              <p:nvPr/>
            </p:nvCxnSpPr>
            <p:spPr>
              <a:xfrm flipV="1">
                <a:off x="3381652" y="2834196"/>
                <a:ext cx="401716" cy="222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DA10452-41C6-4632-BB92-574C923978B1}"/>
                  </a:ext>
                </a:extLst>
              </p:cNvPr>
              <p:cNvCxnSpPr>
                <a:stCxn id="18" idx="3"/>
                <a:endCxn id="9" idx="1"/>
              </p:cNvCxnSpPr>
              <p:nvPr/>
            </p:nvCxnSpPr>
            <p:spPr>
              <a:xfrm>
                <a:off x="3381652" y="3056877"/>
                <a:ext cx="401716" cy="12391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7FD9C56-AE25-465F-ACF6-41625B6826AD}"/>
                  </a:ext>
                </a:extLst>
              </p:cNvPr>
              <p:cNvCxnSpPr>
                <a:stCxn id="7" idx="3"/>
                <a:endCxn id="9" idx="1"/>
              </p:cNvCxnSpPr>
              <p:nvPr/>
            </p:nvCxnSpPr>
            <p:spPr>
              <a:xfrm>
                <a:off x="3381652" y="3916531"/>
                <a:ext cx="401716" cy="379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CF0C8E9-00BD-4445-A43E-7416E5EC149F}"/>
                  </a:ext>
                </a:extLst>
              </p:cNvPr>
              <p:cNvCxnSpPr>
                <a:stCxn id="7" idx="3"/>
                <a:endCxn id="19" idx="1"/>
              </p:cNvCxnSpPr>
              <p:nvPr/>
            </p:nvCxnSpPr>
            <p:spPr>
              <a:xfrm flipV="1">
                <a:off x="3381652" y="3543670"/>
                <a:ext cx="401716" cy="372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E5ED828-1DA1-4316-920C-16DCD378AEFD}"/>
                  </a:ext>
                </a:extLst>
              </p:cNvPr>
              <p:cNvCxnSpPr>
                <a:stCxn id="7" idx="3"/>
                <a:endCxn id="8" idx="1"/>
              </p:cNvCxnSpPr>
              <p:nvPr/>
            </p:nvCxnSpPr>
            <p:spPr>
              <a:xfrm flipV="1">
                <a:off x="3381652" y="2834196"/>
                <a:ext cx="401716" cy="1082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0BA6D83-4690-4011-AD17-39AA7E258402}"/>
                  </a:ext>
                </a:extLst>
              </p:cNvPr>
              <p:cNvCxnSpPr>
                <a:endCxn id="20" idx="1"/>
              </p:cNvCxnSpPr>
              <p:nvPr/>
            </p:nvCxnSpPr>
            <p:spPr>
              <a:xfrm>
                <a:off x="4483963" y="2844553"/>
                <a:ext cx="393579" cy="699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2A1CD7E-CF93-43CA-8675-708C1371B18C}"/>
                  </a:ext>
                </a:extLst>
              </p:cNvPr>
              <p:cNvCxnSpPr>
                <a:stCxn id="9" idx="3"/>
                <a:endCxn id="20" idx="1"/>
              </p:cNvCxnSpPr>
              <p:nvPr/>
            </p:nvCxnSpPr>
            <p:spPr>
              <a:xfrm flipV="1">
                <a:off x="4475826" y="3543670"/>
                <a:ext cx="401716" cy="752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05BCE14B-955C-4990-9787-6C472467FA6F}"/>
                </a:ext>
              </a:extLst>
            </p:cNvPr>
            <p:cNvSpPr txBox="1"/>
            <p:nvPr/>
          </p:nvSpPr>
          <p:spPr>
            <a:xfrm flipH="1">
              <a:off x="10766561" y="2171231"/>
              <a:ext cx="1281412" cy="400110"/>
            </a:xfrm>
            <a:prstGeom prst="rect">
              <a:avLst/>
            </a:prstGeom>
            <a:noFill/>
          </p:spPr>
          <p:txBody>
            <a:bodyPr wrap="square" rtlCol="0">
              <a:spAutoFit/>
            </a:bodyPr>
            <a:lstStyle/>
            <a:p>
              <a:r>
                <a:rPr lang="en-US" sz="2000" b="1" dirty="0"/>
                <a:t>Dataflow</a:t>
              </a:r>
            </a:p>
          </p:txBody>
        </p:sp>
      </p:grpSp>
    </p:spTree>
    <p:extLst>
      <p:ext uri="{BB962C8B-B14F-4D97-AF65-F5344CB8AC3E}">
        <p14:creationId xmlns:p14="http://schemas.microsoft.com/office/powerpoint/2010/main" val="1178860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960895"/>
          </a:xfrm>
        </p:spPr>
        <p:txBody>
          <a:bodyPr/>
          <a:lstStyle/>
          <a:p>
            <a:r>
              <a:rPr lang="en-US" b="1" dirty="0"/>
              <a:t>Communication Primitives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28" b="5505"/>
          <a:stretch/>
        </p:blipFill>
        <p:spPr>
          <a:xfrm>
            <a:off x="4803183" y="1065118"/>
            <a:ext cx="7184483" cy="4936989"/>
          </a:xfrm>
        </p:spPr>
      </p:pic>
      <p:sp>
        <p:nvSpPr>
          <p:cNvPr id="5" name="Content Placeholder 2"/>
          <p:cNvSpPr txBox="1">
            <a:spLocks/>
          </p:cNvSpPr>
          <p:nvPr/>
        </p:nvSpPr>
        <p:spPr>
          <a:xfrm>
            <a:off x="0" y="960895"/>
            <a:ext cx="4803183" cy="514543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Need Collectives and Point to point</a:t>
            </a:r>
          </a:p>
          <a:p>
            <a:r>
              <a:rPr lang="en-US" sz="3200" dirty="0"/>
              <a:t>Real Dataflow and in-place</a:t>
            </a:r>
          </a:p>
          <a:p>
            <a:r>
              <a:rPr lang="en-US" sz="3200" dirty="0"/>
              <a:t>Big data systems do not implement optimized communications</a:t>
            </a:r>
          </a:p>
          <a:p>
            <a:r>
              <a:rPr lang="en-US" sz="3200" dirty="0"/>
              <a:t>It is interesting to see no Big data </a:t>
            </a:r>
            <a:r>
              <a:rPr lang="en-US" sz="3200" dirty="0" err="1"/>
              <a:t>AllReduce</a:t>
            </a:r>
            <a:r>
              <a:rPr lang="en-US" sz="3200" dirty="0"/>
              <a:t> implementations</a:t>
            </a:r>
          </a:p>
          <a:p>
            <a:pPr lvl="1"/>
            <a:r>
              <a:rPr lang="en-US" sz="2800" dirty="0"/>
              <a:t>AllReduce has to be done with Reduce + Broadcast</a:t>
            </a:r>
          </a:p>
          <a:p>
            <a:r>
              <a:rPr lang="en-US" sz="3200" dirty="0"/>
              <a:t>Should consider RDMA</a:t>
            </a:r>
            <a:endParaRPr lang="en-US" sz="1800" dirty="0"/>
          </a:p>
          <a:p>
            <a:pPr marL="0" indent="0">
              <a:buFont typeface="Arial" panose="020B0604020202020204" pitchFamily="34" charset="0"/>
              <a:buNone/>
            </a:pPr>
            <a:endParaRPr lang="en-US" sz="3200" dirty="0"/>
          </a:p>
          <a:p>
            <a:endParaRPr lang="en-US" sz="3200" dirty="0"/>
          </a:p>
        </p:txBody>
      </p:sp>
      <p:sp>
        <p:nvSpPr>
          <p:cNvPr id="3" name="Slide Number Placeholder 2">
            <a:extLst>
              <a:ext uri="{FF2B5EF4-FFF2-40B4-BE49-F238E27FC236}">
                <a16:creationId xmlns:a16="http://schemas.microsoft.com/office/drawing/2014/main" id="{839FD431-818A-4E01-A46F-E8E02D3F8AE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1254816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DF78B3-B7B9-45A2-B2A6-D77BD6073E4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43</a:t>
            </a:fld>
            <a:endParaRPr lang="en-US">
              <a:solidFill>
                <a:prstClr val="black">
                  <a:tint val="75000"/>
                </a:prstClr>
              </a:solidFill>
            </a:endParaRPr>
          </a:p>
        </p:txBody>
      </p:sp>
      <p:pic>
        <p:nvPicPr>
          <p:cNvPr id="5" name="Picture 4">
            <a:extLst>
              <a:ext uri="{FF2B5EF4-FFF2-40B4-BE49-F238E27FC236}">
                <a16:creationId xmlns:a16="http://schemas.microsoft.com/office/drawing/2014/main" id="{B88B6024-75DE-4562-9B09-4C4D8FB17C7A}"/>
              </a:ext>
            </a:extLst>
          </p:cNvPr>
          <p:cNvPicPr>
            <a:picLocks noChangeAspect="1"/>
          </p:cNvPicPr>
          <p:nvPr/>
        </p:nvPicPr>
        <p:blipFill>
          <a:blip r:embed="rId2"/>
          <a:stretch>
            <a:fillRect/>
          </a:stretch>
        </p:blipFill>
        <p:spPr>
          <a:xfrm>
            <a:off x="39320" y="1"/>
            <a:ext cx="12113360" cy="6857998"/>
          </a:xfrm>
          <a:prstGeom prst="rect">
            <a:avLst/>
          </a:prstGeom>
        </p:spPr>
      </p:pic>
    </p:spTree>
    <p:extLst>
      <p:ext uri="{BB962C8B-B14F-4D97-AF65-F5344CB8AC3E}">
        <p14:creationId xmlns:p14="http://schemas.microsoft.com/office/powerpoint/2010/main" val="2763255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8102"/>
            <a:ext cx="10515600" cy="1018773"/>
          </a:xfrm>
        </p:spPr>
        <p:txBody>
          <a:bodyPr/>
          <a:lstStyle/>
          <a:p>
            <a:r>
              <a:rPr lang="en-US" b="1" dirty="0"/>
              <a:t>Dataflow Graph State and Scheduling</a:t>
            </a:r>
          </a:p>
        </p:txBody>
      </p:sp>
      <p:sp>
        <p:nvSpPr>
          <p:cNvPr id="3" name="Content Placeholder 2"/>
          <p:cNvSpPr>
            <a:spLocks noGrp="1"/>
          </p:cNvSpPr>
          <p:nvPr>
            <p:ph idx="1"/>
          </p:nvPr>
        </p:nvSpPr>
        <p:spPr>
          <a:xfrm>
            <a:off x="171127" y="1360676"/>
            <a:ext cx="11353800" cy="4699161"/>
          </a:xfrm>
        </p:spPr>
        <p:txBody>
          <a:bodyPr>
            <a:normAutofit fontScale="92500" lnSpcReduction="20000"/>
          </a:bodyPr>
          <a:lstStyle/>
          <a:p>
            <a:r>
              <a:rPr lang="en-US" sz="3200" b="1" dirty="0"/>
              <a:t>State </a:t>
            </a:r>
            <a:r>
              <a:rPr lang="en-US" sz="3200" dirty="0"/>
              <a:t>is a key issue and handled differently in systems</a:t>
            </a:r>
          </a:p>
          <a:p>
            <a:pPr lvl="1"/>
            <a:r>
              <a:rPr lang="en-US" sz="2800" dirty="0"/>
              <a:t>CORBA, AMT, MPI and Storm/Heron have long running tasks that preserve state</a:t>
            </a:r>
          </a:p>
          <a:p>
            <a:pPr lvl="1"/>
            <a:r>
              <a:rPr lang="en-US" sz="2800" dirty="0"/>
              <a:t>Spark and Flink preserve datasets across dataflow node using in-memory databases</a:t>
            </a:r>
          </a:p>
          <a:p>
            <a:pPr lvl="1"/>
            <a:r>
              <a:rPr lang="en-US" sz="2800" dirty="0"/>
              <a:t>All systems agree on coarse grain dataflow; only  keep state in exchanged data.</a:t>
            </a:r>
          </a:p>
          <a:p>
            <a:r>
              <a:rPr lang="en-US" sz="3200" b="1" dirty="0"/>
              <a:t>Scheduling</a:t>
            </a:r>
            <a:r>
              <a:rPr lang="en-US" sz="3200" dirty="0"/>
              <a:t> is one key area where dataflow systems differ</a:t>
            </a:r>
          </a:p>
          <a:p>
            <a:pPr lvl="1"/>
            <a:r>
              <a:rPr lang="en-US" sz="2800" dirty="0"/>
              <a:t>Dynamic Scheduling</a:t>
            </a:r>
          </a:p>
          <a:p>
            <a:pPr lvl="2"/>
            <a:r>
              <a:rPr lang="en-US" sz="2400" dirty="0"/>
              <a:t>Fine grain control of dataflow graph</a:t>
            </a:r>
          </a:p>
          <a:p>
            <a:pPr lvl="2"/>
            <a:r>
              <a:rPr lang="en-US" sz="2400" dirty="0"/>
              <a:t>Graph cannot be optimized</a:t>
            </a:r>
          </a:p>
          <a:p>
            <a:pPr lvl="1"/>
            <a:r>
              <a:rPr lang="en-US" sz="2800" dirty="0"/>
              <a:t>Static Scheduling</a:t>
            </a:r>
          </a:p>
          <a:p>
            <a:pPr lvl="2"/>
            <a:r>
              <a:rPr lang="en-US" sz="2400" dirty="0"/>
              <a:t>Less control of the dataflow graph</a:t>
            </a:r>
          </a:p>
          <a:p>
            <a:pPr lvl="2"/>
            <a:r>
              <a:rPr lang="en-US" sz="2400" dirty="0"/>
              <a:t>Graph can be optimized</a:t>
            </a:r>
          </a:p>
        </p:txBody>
      </p:sp>
      <p:sp>
        <p:nvSpPr>
          <p:cNvPr id="4" name="Slide Number Placeholder 3">
            <a:extLst>
              <a:ext uri="{FF2B5EF4-FFF2-40B4-BE49-F238E27FC236}">
                <a16:creationId xmlns:a16="http://schemas.microsoft.com/office/drawing/2014/main" id="{62ED327B-4D07-4C21-901B-ED728DBEBF7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2971552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162373"/>
          </a:xfrm>
        </p:spPr>
        <p:txBody>
          <a:bodyPr/>
          <a:lstStyle/>
          <a:p>
            <a:r>
              <a:rPr lang="en-US" b="1" dirty="0"/>
              <a:t>Fault Tolerance		</a:t>
            </a:r>
          </a:p>
        </p:txBody>
      </p:sp>
      <p:sp>
        <p:nvSpPr>
          <p:cNvPr id="3" name="Content Placeholder 2"/>
          <p:cNvSpPr>
            <a:spLocks noGrp="1"/>
          </p:cNvSpPr>
          <p:nvPr>
            <p:ph idx="1"/>
          </p:nvPr>
        </p:nvSpPr>
        <p:spPr>
          <a:xfrm>
            <a:off x="202768" y="1162373"/>
            <a:ext cx="11606939" cy="4351338"/>
          </a:xfrm>
        </p:spPr>
        <p:txBody>
          <a:bodyPr>
            <a:normAutofit/>
          </a:bodyPr>
          <a:lstStyle/>
          <a:p>
            <a:r>
              <a:rPr lang="en-US" dirty="0"/>
              <a:t>Similar form of check-pointing mechanism is used in HPC and Big Data</a:t>
            </a:r>
          </a:p>
          <a:p>
            <a:pPr lvl="1"/>
            <a:r>
              <a:rPr lang="en-US" dirty="0"/>
              <a:t>MPI, Flink, Spark</a:t>
            </a:r>
          </a:p>
          <a:p>
            <a:pPr lvl="1"/>
            <a:r>
              <a:rPr lang="en-US" dirty="0"/>
              <a:t>Flink and Spark do better than MPI due to use of database technologies; MPI is a bit harder due to richer state but there is an obvious integrated model using RDD type snapshots of MPI style jobs</a:t>
            </a:r>
          </a:p>
          <a:p>
            <a:r>
              <a:rPr lang="en-US" dirty="0"/>
              <a:t>Checkpoint after each stage of the dataflow graph</a:t>
            </a:r>
          </a:p>
          <a:p>
            <a:pPr lvl="1"/>
            <a:r>
              <a:rPr lang="en-US" dirty="0"/>
              <a:t>Natural synchronization point</a:t>
            </a:r>
          </a:p>
          <a:p>
            <a:pPr lvl="1"/>
            <a:r>
              <a:rPr lang="en-US" dirty="0"/>
              <a:t>Generally allows user to choose when to checkpoint (not every stage)</a:t>
            </a:r>
          </a:p>
          <a:p>
            <a:r>
              <a:rPr lang="en-US" dirty="0"/>
              <a:t>Executors (processes) don’t have external state, so can be considered as coarse grained operations</a:t>
            </a:r>
          </a:p>
          <a:p>
            <a:pPr marL="0" indent="0">
              <a:buNone/>
            </a:pPr>
            <a:endParaRPr lang="en-US" sz="3600" dirty="0"/>
          </a:p>
        </p:txBody>
      </p:sp>
      <p:sp>
        <p:nvSpPr>
          <p:cNvPr id="4" name="Slide Number Placeholder 3">
            <a:extLst>
              <a:ext uri="{FF2B5EF4-FFF2-40B4-BE49-F238E27FC236}">
                <a16:creationId xmlns:a16="http://schemas.microsoft.com/office/drawing/2014/main" id="{45160D1A-BC5F-4D18-B66A-204E6FDB410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1808147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771B9-6B3C-44DA-B803-1707CAAA3728}"/>
              </a:ext>
            </a:extLst>
          </p:cNvPr>
          <p:cNvSpPr>
            <a:spLocks noGrp="1"/>
          </p:cNvSpPr>
          <p:nvPr>
            <p:ph type="title"/>
          </p:nvPr>
        </p:nvSpPr>
        <p:spPr>
          <a:xfrm>
            <a:off x="154822" y="0"/>
            <a:ext cx="11136824" cy="1325563"/>
          </a:xfrm>
        </p:spPr>
        <p:txBody>
          <a:bodyPr/>
          <a:lstStyle/>
          <a:p>
            <a:r>
              <a:rPr lang="en-US" b="1" dirty="0"/>
              <a:t>Spark </a:t>
            </a:r>
            <a:r>
              <a:rPr lang="en-US" b="1" dirty="0" err="1"/>
              <a:t>Kmeans</a:t>
            </a:r>
            <a:r>
              <a:rPr lang="en-US" b="1" dirty="0"/>
              <a:t>                Flink Streaming Dataflow</a:t>
            </a:r>
          </a:p>
        </p:txBody>
      </p:sp>
      <p:sp>
        <p:nvSpPr>
          <p:cNvPr id="3" name="Content Placeholder 2">
            <a:extLst>
              <a:ext uri="{FF2B5EF4-FFF2-40B4-BE49-F238E27FC236}">
                <a16:creationId xmlns:a16="http://schemas.microsoft.com/office/drawing/2014/main" id="{17BC45D6-F2F1-4B5B-A45C-08F68F8CE99A}"/>
              </a:ext>
            </a:extLst>
          </p:cNvPr>
          <p:cNvSpPr>
            <a:spLocks noGrp="1"/>
          </p:cNvSpPr>
          <p:nvPr>
            <p:ph idx="1"/>
          </p:nvPr>
        </p:nvSpPr>
        <p:spPr>
          <a:xfrm>
            <a:off x="154822" y="1694985"/>
            <a:ext cx="4880675" cy="4351338"/>
          </a:xfrm>
        </p:spPr>
        <p:txBody>
          <a:bodyPr>
            <a:normAutofit/>
          </a:bodyPr>
          <a:lstStyle/>
          <a:p>
            <a:r>
              <a:rPr lang="en-US" dirty="0"/>
              <a:t>P = </a:t>
            </a:r>
            <a:r>
              <a:rPr lang="en-US" dirty="0" err="1"/>
              <a:t>loadPoints</a:t>
            </a:r>
            <a:r>
              <a:rPr lang="en-US" dirty="0"/>
              <a:t>()</a:t>
            </a:r>
          </a:p>
          <a:p>
            <a:r>
              <a:rPr lang="en-US" dirty="0"/>
              <a:t>C = </a:t>
            </a:r>
            <a:r>
              <a:rPr lang="en-US" dirty="0" err="1"/>
              <a:t>loadInitCenters</a:t>
            </a:r>
            <a:r>
              <a:rPr lang="en-US" dirty="0"/>
              <a:t>()</a:t>
            </a:r>
          </a:p>
          <a:p>
            <a:pPr marL="0" indent="0">
              <a:buNone/>
            </a:pPr>
            <a:endParaRPr lang="en-US" dirty="0"/>
          </a:p>
          <a:p>
            <a:r>
              <a:rPr lang="en-US" dirty="0"/>
              <a:t>for (</a:t>
            </a:r>
            <a:r>
              <a:rPr lang="en-US" dirty="0" err="1"/>
              <a:t>int</a:t>
            </a:r>
            <a:r>
              <a:rPr lang="en-US" dirty="0"/>
              <a:t> </a:t>
            </a:r>
            <a:r>
              <a:rPr lang="en-US" dirty="0" err="1"/>
              <a:t>i</a:t>
            </a:r>
            <a:r>
              <a:rPr lang="en-US" dirty="0"/>
              <a:t> = 0; </a:t>
            </a:r>
            <a:r>
              <a:rPr lang="en-US" dirty="0" err="1"/>
              <a:t>i</a:t>
            </a:r>
            <a:r>
              <a:rPr lang="en-US" dirty="0"/>
              <a:t> &lt; 10; </a:t>
            </a:r>
            <a:r>
              <a:rPr lang="en-US" dirty="0" err="1"/>
              <a:t>i</a:t>
            </a:r>
            <a:r>
              <a:rPr lang="en-US" dirty="0"/>
              <a:t>++) {</a:t>
            </a:r>
          </a:p>
          <a:p>
            <a:r>
              <a:rPr lang="en-US" dirty="0"/>
              <a:t>  T = </a:t>
            </a:r>
            <a:r>
              <a:rPr lang="en-US" dirty="0" err="1"/>
              <a:t>P.map</a:t>
            </a:r>
            <a:r>
              <a:rPr lang="en-US" dirty="0"/>
              <a:t>().</a:t>
            </a:r>
            <a:r>
              <a:rPr lang="en-US" dirty="0" err="1"/>
              <a:t>withBroadcast</a:t>
            </a:r>
            <a:r>
              <a:rPr lang="en-US" dirty="0"/>
              <a:t>(C)</a:t>
            </a:r>
          </a:p>
          <a:p>
            <a:r>
              <a:rPr lang="en-US" dirty="0"/>
              <a:t>  C = </a:t>
            </a:r>
            <a:r>
              <a:rPr lang="en-US" dirty="0" err="1"/>
              <a:t>T.reduce</a:t>
            </a:r>
            <a:r>
              <a:rPr lang="en-US" dirty="0"/>
              <a:t>()     }</a:t>
            </a:r>
          </a:p>
          <a:p>
            <a:pPr marL="0" indent="0">
              <a:buNone/>
            </a:pPr>
            <a:br>
              <a:rPr lang="en-US" dirty="0"/>
            </a:br>
            <a:endParaRPr lang="en-US" dirty="0"/>
          </a:p>
        </p:txBody>
      </p:sp>
      <p:pic>
        <p:nvPicPr>
          <p:cNvPr id="3074" name="Picture 2" descr="https://image.slidesharecdn.com/streaminganalyticswithapacheflinkstephanewen-160511192751/95/advanced-streaming-analytics-with-apache-flink-and-apache-kafka-stephan-ewen-8-638.jpg?cb=1462995019">
            <a:extLst>
              <a:ext uri="{FF2B5EF4-FFF2-40B4-BE49-F238E27FC236}">
                <a16:creationId xmlns:a16="http://schemas.microsoft.com/office/drawing/2014/main" id="{C874D6C0-C22B-4FD4-A87E-B10BDDC88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496" y="929898"/>
            <a:ext cx="7347643" cy="413448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5122B89-9101-41DA-8EFF-9D3A373F871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2071972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871" y="205365"/>
            <a:ext cx="5260351" cy="584775"/>
          </a:xfrm>
          <a:prstGeom prst="rect">
            <a:avLst/>
          </a:prstGeom>
          <a:noFill/>
        </p:spPr>
        <p:txBody>
          <a:bodyPr wrap="none" rtlCol="0">
            <a:spAutoFit/>
          </a:bodyPr>
          <a:lstStyle/>
          <a:p>
            <a:r>
              <a:rPr lang="en-US" sz="3200" b="1" dirty="0"/>
              <a:t>Heron Streaming Architecture</a:t>
            </a:r>
          </a:p>
        </p:txBody>
      </p:sp>
      <p:grpSp>
        <p:nvGrpSpPr>
          <p:cNvPr id="7" name="Group 6"/>
          <p:cNvGrpSpPr/>
          <p:nvPr/>
        </p:nvGrpSpPr>
        <p:grpSpPr>
          <a:xfrm>
            <a:off x="5603714" y="764213"/>
            <a:ext cx="6188920" cy="2378711"/>
            <a:chOff x="56854" y="659873"/>
            <a:chExt cx="6188920" cy="2378711"/>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59873"/>
              <a:ext cx="6017174" cy="2378711"/>
            </a:xfrm>
            <a:prstGeom prst="rect">
              <a:avLst/>
            </a:prstGeom>
          </p:spPr>
        </p:pic>
        <p:sp>
          <p:nvSpPr>
            <p:cNvPr id="5" name="TextBox 4"/>
            <p:cNvSpPr txBox="1"/>
            <p:nvPr/>
          </p:nvSpPr>
          <p:spPr>
            <a:xfrm>
              <a:off x="4953000" y="692989"/>
              <a:ext cx="1165897" cy="369332"/>
            </a:xfrm>
            <a:prstGeom prst="rect">
              <a:avLst/>
            </a:prstGeom>
            <a:noFill/>
          </p:spPr>
          <p:txBody>
            <a:bodyPr wrap="none" rtlCol="0">
              <a:spAutoFit/>
            </a:bodyPr>
            <a:lstStyle/>
            <a:p>
              <a:r>
                <a:rPr lang="en-US" dirty="0"/>
                <a:t>Inter node</a:t>
              </a:r>
            </a:p>
          </p:txBody>
        </p:sp>
        <p:sp>
          <p:nvSpPr>
            <p:cNvPr id="6" name="TextBox 5"/>
            <p:cNvSpPr txBox="1"/>
            <p:nvPr/>
          </p:nvSpPr>
          <p:spPr>
            <a:xfrm>
              <a:off x="56854" y="1295399"/>
              <a:ext cx="1105944" cy="369332"/>
            </a:xfrm>
            <a:prstGeom prst="rect">
              <a:avLst/>
            </a:prstGeom>
            <a:noFill/>
          </p:spPr>
          <p:txBody>
            <a:bodyPr wrap="none" rtlCol="0">
              <a:spAutoFit/>
            </a:bodyPr>
            <a:lstStyle/>
            <a:p>
              <a:r>
                <a:rPr lang="en-US" dirty="0"/>
                <a:t>Intranode</a:t>
              </a:r>
            </a:p>
          </p:txBody>
        </p:sp>
      </p:grpSp>
      <p:grpSp>
        <p:nvGrpSpPr>
          <p:cNvPr id="10" name="Group 9"/>
          <p:cNvGrpSpPr/>
          <p:nvPr/>
        </p:nvGrpSpPr>
        <p:grpSpPr>
          <a:xfrm>
            <a:off x="654832" y="3046437"/>
            <a:ext cx="6257073" cy="3084529"/>
            <a:chOff x="421257" y="2895600"/>
            <a:chExt cx="5297883" cy="254687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257" y="3200400"/>
              <a:ext cx="5297883" cy="1767993"/>
            </a:xfrm>
            <a:prstGeom prst="rect">
              <a:avLst/>
            </a:prstGeom>
          </p:spPr>
        </p:pic>
        <p:sp>
          <p:nvSpPr>
            <p:cNvPr id="8" name="TextBox 7"/>
            <p:cNvSpPr txBox="1"/>
            <p:nvPr/>
          </p:nvSpPr>
          <p:spPr>
            <a:xfrm>
              <a:off x="446330" y="2895600"/>
              <a:ext cx="3746025" cy="369332"/>
            </a:xfrm>
            <a:prstGeom prst="rect">
              <a:avLst/>
            </a:prstGeom>
            <a:noFill/>
          </p:spPr>
          <p:txBody>
            <a:bodyPr wrap="none" rtlCol="0">
              <a:spAutoFit/>
            </a:bodyPr>
            <a:lstStyle/>
            <a:p>
              <a:r>
                <a:rPr lang="en-US" b="1" dirty="0"/>
                <a:t>Typical Dataflow Processing Topology</a:t>
              </a:r>
            </a:p>
          </p:txBody>
        </p:sp>
        <p:sp>
          <p:nvSpPr>
            <p:cNvPr id="9" name="TextBox 8"/>
            <p:cNvSpPr txBox="1"/>
            <p:nvPr/>
          </p:nvSpPr>
          <p:spPr>
            <a:xfrm>
              <a:off x="1190925" y="5042360"/>
              <a:ext cx="2469266" cy="400110"/>
            </a:xfrm>
            <a:prstGeom prst="rect">
              <a:avLst/>
            </a:prstGeom>
            <a:noFill/>
          </p:spPr>
          <p:txBody>
            <a:bodyPr wrap="none" rtlCol="0">
              <a:spAutoFit/>
            </a:bodyPr>
            <a:lstStyle/>
            <a:p>
              <a:r>
                <a:rPr lang="en-US" sz="2000" dirty="0"/>
                <a:t>Parallelism 2; 4 stages</a:t>
              </a:r>
            </a:p>
          </p:txBody>
        </p:sp>
      </p:grpSp>
      <p:sp>
        <p:nvSpPr>
          <p:cNvPr id="11" name="TextBox 10"/>
          <p:cNvSpPr txBox="1"/>
          <p:nvPr/>
        </p:nvSpPr>
        <p:spPr>
          <a:xfrm>
            <a:off x="3783369" y="799575"/>
            <a:ext cx="1877791" cy="1200329"/>
          </a:xfrm>
          <a:prstGeom prst="rect">
            <a:avLst/>
          </a:prstGeom>
          <a:noFill/>
        </p:spPr>
        <p:txBody>
          <a:bodyPr wrap="square" rtlCol="0">
            <a:spAutoFit/>
          </a:bodyPr>
          <a:lstStyle/>
          <a:p>
            <a:r>
              <a:rPr lang="en-US" sz="2400" b="1" dirty="0"/>
              <a:t>Add HPC</a:t>
            </a:r>
          </a:p>
          <a:p>
            <a:r>
              <a:rPr lang="en-US" sz="2400" dirty="0" err="1"/>
              <a:t>Infiniband</a:t>
            </a:r>
            <a:endParaRPr lang="en-US" sz="2400" dirty="0"/>
          </a:p>
          <a:p>
            <a:r>
              <a:rPr lang="en-US" sz="2400" dirty="0" err="1"/>
              <a:t>Omnipath</a:t>
            </a:r>
            <a:endParaRPr lang="en-US" sz="2400" dirty="0"/>
          </a:p>
        </p:txBody>
      </p:sp>
      <p:sp>
        <p:nvSpPr>
          <p:cNvPr id="12" name="Arrow: Left 11"/>
          <p:cNvSpPr/>
          <p:nvPr/>
        </p:nvSpPr>
        <p:spPr bwMode="auto">
          <a:xfrm rot="10800000">
            <a:off x="5496221" y="1000904"/>
            <a:ext cx="2082449" cy="223505"/>
          </a:xfrm>
          <a:prstGeom prst="lef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i="1">
              <a:latin typeface="Arial" charset="0"/>
              <a:ea typeface="ＭＳ Ｐゴシック" charset="-128"/>
            </a:endParaRPr>
          </a:p>
        </p:txBody>
      </p:sp>
      <p:sp>
        <p:nvSpPr>
          <p:cNvPr id="13" name="TextBox 12">
            <a:extLst>
              <a:ext uri="{FF2B5EF4-FFF2-40B4-BE49-F238E27FC236}">
                <a16:creationId xmlns:a16="http://schemas.microsoft.com/office/drawing/2014/main" id="{DBFA471C-BFD5-49E5-B979-091B3701223B}"/>
              </a:ext>
            </a:extLst>
          </p:cNvPr>
          <p:cNvSpPr txBox="1"/>
          <p:nvPr/>
        </p:nvSpPr>
        <p:spPr>
          <a:xfrm>
            <a:off x="7640903" y="302548"/>
            <a:ext cx="2858957" cy="461665"/>
          </a:xfrm>
          <a:prstGeom prst="rect">
            <a:avLst/>
          </a:prstGeom>
          <a:noFill/>
        </p:spPr>
        <p:txBody>
          <a:bodyPr wrap="square" rtlCol="0">
            <a:spAutoFit/>
          </a:bodyPr>
          <a:lstStyle/>
          <a:p>
            <a:r>
              <a:rPr lang="en-US" sz="2400" dirty="0"/>
              <a:t>System Management</a:t>
            </a:r>
          </a:p>
        </p:txBody>
      </p:sp>
      <p:sp>
        <p:nvSpPr>
          <p:cNvPr id="14" name="TextBox 13">
            <a:extLst>
              <a:ext uri="{FF2B5EF4-FFF2-40B4-BE49-F238E27FC236}">
                <a16:creationId xmlns:a16="http://schemas.microsoft.com/office/drawing/2014/main" id="{5A2A87C0-311D-48BE-A4B2-9D9680569780}"/>
              </a:ext>
            </a:extLst>
          </p:cNvPr>
          <p:cNvSpPr txBox="1"/>
          <p:nvPr/>
        </p:nvSpPr>
        <p:spPr>
          <a:xfrm>
            <a:off x="7282558" y="3987149"/>
            <a:ext cx="4383199"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User Specified Dataflow</a:t>
            </a:r>
          </a:p>
          <a:p>
            <a:pPr marL="342900" indent="-342900">
              <a:buFont typeface="Arial" panose="020B0604020202020204" pitchFamily="34" charset="0"/>
              <a:buChar char="•"/>
            </a:pPr>
            <a:r>
              <a:rPr lang="en-US" sz="2400" dirty="0"/>
              <a:t>All Tasks Long running</a:t>
            </a:r>
          </a:p>
          <a:p>
            <a:pPr marL="342900" indent="-342900">
              <a:buFont typeface="Arial" panose="020B0604020202020204" pitchFamily="34" charset="0"/>
              <a:buChar char="•"/>
            </a:pPr>
            <a:r>
              <a:rPr lang="en-US" sz="2400" dirty="0"/>
              <a:t>No context shared apart from dataflow</a:t>
            </a:r>
          </a:p>
        </p:txBody>
      </p:sp>
      <p:sp>
        <p:nvSpPr>
          <p:cNvPr id="15" name="Slide Number Placeholder 14">
            <a:extLst>
              <a:ext uri="{FF2B5EF4-FFF2-40B4-BE49-F238E27FC236}">
                <a16:creationId xmlns:a16="http://schemas.microsoft.com/office/drawing/2014/main" id="{DF81DC13-AA9B-4EFA-88AC-8FB021FDE6D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1344291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014A11-F26C-452D-B966-4A2CD67480E9}"/>
              </a:ext>
            </a:extLst>
          </p:cNvPr>
          <p:cNvSpPr>
            <a:spLocks noGrp="1"/>
          </p:cNvSpPr>
          <p:nvPr>
            <p:ph type="title"/>
          </p:nvPr>
        </p:nvSpPr>
        <p:spPr>
          <a:xfrm>
            <a:off x="0" y="384544"/>
            <a:ext cx="12056610" cy="1325563"/>
          </a:xfrm>
        </p:spPr>
        <p:txBody>
          <a:bodyPr/>
          <a:lstStyle/>
          <a:p>
            <a:r>
              <a:rPr lang="en-US" b="1" dirty="0"/>
              <a:t>Naiad Timely Dataflow      HLA Distributed Simulation</a:t>
            </a:r>
          </a:p>
        </p:txBody>
      </p:sp>
      <p:pic>
        <p:nvPicPr>
          <p:cNvPr id="5" name="Picture 4">
            <a:extLst>
              <a:ext uri="{FF2B5EF4-FFF2-40B4-BE49-F238E27FC236}">
                <a16:creationId xmlns:a16="http://schemas.microsoft.com/office/drawing/2014/main" id="{13AE4678-7F39-408B-8413-AB610C284853}"/>
              </a:ext>
            </a:extLst>
          </p:cNvPr>
          <p:cNvPicPr>
            <a:picLocks noChangeAspect="1"/>
          </p:cNvPicPr>
          <p:nvPr/>
        </p:nvPicPr>
        <p:blipFill>
          <a:blip r:embed="rId2"/>
          <a:stretch>
            <a:fillRect/>
          </a:stretch>
        </p:blipFill>
        <p:spPr>
          <a:xfrm>
            <a:off x="0" y="1859796"/>
            <a:ext cx="5338270" cy="4307156"/>
          </a:xfrm>
          <a:prstGeom prst="rect">
            <a:avLst/>
          </a:prstGeom>
        </p:spPr>
      </p:pic>
      <p:pic>
        <p:nvPicPr>
          <p:cNvPr id="2050" name="Picture 2" descr="https://www.researchgate.net/publication/309628600/figure/fig1/AS:424700657573920@1478267935851/Fig-1-HLA-distributed-simulation-system.ppm">
            <a:extLst>
              <a:ext uri="{FF2B5EF4-FFF2-40B4-BE49-F238E27FC236}">
                <a16:creationId xmlns:a16="http://schemas.microsoft.com/office/drawing/2014/main" id="{CACC5B54-9D81-40A4-A971-232EE4B78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270" y="1859796"/>
            <a:ext cx="6718340" cy="415746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803CB52-FDF1-42EC-AF37-072F35701EBC}"/>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563893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9995-5287-4F32-B366-792390336130}"/>
              </a:ext>
            </a:extLst>
          </p:cNvPr>
          <p:cNvSpPr>
            <a:spLocks noGrp="1"/>
          </p:cNvSpPr>
          <p:nvPr>
            <p:ph type="title"/>
          </p:nvPr>
        </p:nvSpPr>
        <p:spPr>
          <a:xfrm>
            <a:off x="838200" y="1"/>
            <a:ext cx="10515600" cy="991892"/>
          </a:xfrm>
        </p:spPr>
        <p:txBody>
          <a:bodyPr>
            <a:normAutofit/>
          </a:bodyPr>
          <a:lstStyle/>
          <a:p>
            <a:r>
              <a:rPr lang="en-US" b="1" dirty="0" err="1"/>
              <a:t>NiFi</a:t>
            </a:r>
            <a:r>
              <a:rPr lang="en-US" b="1" dirty="0"/>
              <a:t> Workflow</a:t>
            </a:r>
          </a:p>
        </p:txBody>
      </p:sp>
      <p:pic>
        <p:nvPicPr>
          <p:cNvPr id="1026" name="Picture 2" descr="Figure 1: NiFi DataFlow showing PutESP and ListenESP processors">
            <a:extLst>
              <a:ext uri="{FF2B5EF4-FFF2-40B4-BE49-F238E27FC236}">
                <a16:creationId xmlns:a16="http://schemas.microsoft.com/office/drawing/2014/main" id="{F3889281-FE4F-4B35-8505-FA420B953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0810"/>
            <a:ext cx="12192000" cy="613727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1CFD1DA-5865-4904-A939-598647D395F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3286214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E0EDF1-325E-47F0-B121-A2B219A27762}"/>
              </a:ext>
            </a:extLst>
          </p:cNvPr>
          <p:cNvSpPr>
            <a:spLocks noGrp="1"/>
          </p:cNvSpPr>
          <p:nvPr>
            <p:ph idx="1"/>
          </p:nvPr>
        </p:nvSpPr>
        <p:spPr>
          <a:xfrm>
            <a:off x="0" y="1009974"/>
            <a:ext cx="12088167" cy="5173212"/>
          </a:xfrm>
        </p:spPr>
        <p:txBody>
          <a:bodyPr>
            <a:normAutofit lnSpcReduction="10000"/>
          </a:bodyPr>
          <a:lstStyle/>
          <a:p>
            <a:r>
              <a:rPr lang="en-US" sz="2400" dirty="0"/>
              <a:t>Rich software stacks:</a:t>
            </a:r>
          </a:p>
          <a:p>
            <a:pPr lvl="1"/>
            <a:r>
              <a:rPr lang="en-US" dirty="0"/>
              <a:t>HPC for Parallel Computing</a:t>
            </a:r>
          </a:p>
          <a:p>
            <a:pPr lvl="1"/>
            <a:r>
              <a:rPr lang="en-US" dirty="0"/>
              <a:t>Apache for Big Data Software Stack ABDS including some edge computing (streaming data)</a:t>
            </a:r>
          </a:p>
          <a:p>
            <a:r>
              <a:rPr lang="en-US" sz="2400" dirty="0"/>
              <a:t>On general principles parallel and distributed computing has different requirements even if sometimes similar functionalities</a:t>
            </a:r>
          </a:p>
          <a:p>
            <a:pPr lvl="1"/>
            <a:r>
              <a:rPr lang="en-US" dirty="0"/>
              <a:t>Apache stack ABDS  typically uses distributed computing concepts</a:t>
            </a:r>
          </a:p>
          <a:p>
            <a:pPr lvl="1"/>
            <a:r>
              <a:rPr lang="en-US" dirty="0"/>
              <a:t>For example, Reduce operation is different in MPI (Harp) and Spark</a:t>
            </a:r>
          </a:p>
          <a:p>
            <a:r>
              <a:rPr lang="en-US" sz="2400" dirty="0"/>
              <a:t>Important to put problem size per task (grain size) into analysis</a:t>
            </a:r>
          </a:p>
          <a:p>
            <a:pPr lvl="1"/>
            <a:r>
              <a:rPr lang="en-US" dirty="0"/>
              <a:t>Its easier to make dataflow efficient if grain size large</a:t>
            </a:r>
          </a:p>
          <a:p>
            <a:r>
              <a:rPr lang="en-US" sz="2400" dirty="0"/>
              <a:t>Streaming Data ubiquitous including data from edge</a:t>
            </a:r>
          </a:p>
          <a:p>
            <a:r>
              <a:rPr lang="en-US" sz="2400" dirty="0"/>
              <a:t>Edge computing has some time-sensitive applications</a:t>
            </a:r>
          </a:p>
          <a:p>
            <a:pPr lvl="1"/>
            <a:r>
              <a:rPr lang="en-US" dirty="0"/>
              <a:t>Choosing a good restaurant can wait seconds</a:t>
            </a:r>
          </a:p>
          <a:p>
            <a:pPr lvl="1"/>
            <a:r>
              <a:rPr lang="en-US" dirty="0"/>
              <a:t>Avoiding collisions must be finished in milliseconds</a:t>
            </a:r>
          </a:p>
        </p:txBody>
      </p:sp>
      <p:sp>
        <p:nvSpPr>
          <p:cNvPr id="5" name="Title 4">
            <a:extLst>
              <a:ext uri="{FF2B5EF4-FFF2-40B4-BE49-F238E27FC236}">
                <a16:creationId xmlns:a16="http://schemas.microsoft.com/office/drawing/2014/main" id="{90ECAA5A-3295-46DC-89CC-58A3D03B4E1F}"/>
              </a:ext>
            </a:extLst>
          </p:cNvPr>
          <p:cNvSpPr>
            <a:spLocks noGrp="1"/>
          </p:cNvSpPr>
          <p:nvPr>
            <p:ph type="title"/>
          </p:nvPr>
        </p:nvSpPr>
        <p:spPr>
          <a:xfrm>
            <a:off x="636722" y="0"/>
            <a:ext cx="10515600" cy="1177871"/>
          </a:xfrm>
        </p:spPr>
        <p:txBody>
          <a:bodyPr/>
          <a:lstStyle/>
          <a:p>
            <a:pPr algn="ctr"/>
            <a:r>
              <a:rPr lang="en-US" b="1" dirty="0"/>
              <a:t>Important Trends II</a:t>
            </a:r>
          </a:p>
        </p:txBody>
      </p:sp>
      <p:sp>
        <p:nvSpPr>
          <p:cNvPr id="3" name="Slide Number Placeholder 2">
            <a:extLst>
              <a:ext uri="{FF2B5EF4-FFF2-40B4-BE49-F238E27FC236}">
                <a16:creationId xmlns:a16="http://schemas.microsoft.com/office/drawing/2014/main" id="{B29D2002-2CE2-4F7F-829D-FCC4700C97A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29417119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73D298-C755-4DCA-84AC-8058FAC16C58}"/>
              </a:ext>
            </a:extLst>
          </p:cNvPr>
          <p:cNvPicPr>
            <a:picLocks noChangeAspect="1"/>
          </p:cNvPicPr>
          <p:nvPr/>
        </p:nvPicPr>
        <p:blipFill>
          <a:blip r:embed="rId2"/>
          <a:stretch>
            <a:fillRect/>
          </a:stretch>
        </p:blipFill>
        <p:spPr>
          <a:xfrm>
            <a:off x="0" y="60300"/>
            <a:ext cx="12057681" cy="6813298"/>
          </a:xfrm>
          <a:prstGeom prst="rect">
            <a:avLst/>
          </a:prstGeom>
        </p:spPr>
      </p:pic>
      <p:sp>
        <p:nvSpPr>
          <p:cNvPr id="2" name="Title 1"/>
          <p:cNvSpPr>
            <a:spLocks noGrp="1"/>
          </p:cNvSpPr>
          <p:nvPr>
            <p:ph type="title"/>
          </p:nvPr>
        </p:nvSpPr>
        <p:spPr>
          <a:xfrm>
            <a:off x="3564610" y="16871"/>
            <a:ext cx="8627390" cy="882031"/>
          </a:xfrm>
        </p:spPr>
        <p:txBody>
          <a:bodyPr/>
          <a:lstStyle/>
          <a:p>
            <a:r>
              <a:rPr lang="en-US" b="1" dirty="0"/>
              <a:t>Dataflow for a linear algebra kernel</a:t>
            </a:r>
          </a:p>
        </p:txBody>
      </p:sp>
      <p:sp>
        <p:nvSpPr>
          <p:cNvPr id="5" name="TextBox 4"/>
          <p:cNvSpPr txBox="1"/>
          <p:nvPr/>
        </p:nvSpPr>
        <p:spPr>
          <a:xfrm>
            <a:off x="3318109" y="5795406"/>
            <a:ext cx="4380751" cy="830997"/>
          </a:xfrm>
          <a:prstGeom prst="rect">
            <a:avLst/>
          </a:prstGeom>
          <a:noFill/>
        </p:spPr>
        <p:txBody>
          <a:bodyPr wrap="none" rtlCol="0">
            <a:spAutoFit/>
          </a:bodyPr>
          <a:lstStyle/>
          <a:p>
            <a:r>
              <a:rPr lang="en-US" sz="2400" dirty="0"/>
              <a:t>Typical target of HPC AMT System</a:t>
            </a:r>
          </a:p>
          <a:p>
            <a:r>
              <a:rPr lang="en-US" sz="2400" dirty="0" err="1"/>
              <a:t>Danalis</a:t>
            </a:r>
            <a:r>
              <a:rPr lang="en-US" sz="2400" dirty="0"/>
              <a:t> 2016</a:t>
            </a:r>
          </a:p>
        </p:txBody>
      </p:sp>
      <p:sp>
        <p:nvSpPr>
          <p:cNvPr id="3" name="Slide Number Placeholder 2">
            <a:extLst>
              <a:ext uri="{FF2B5EF4-FFF2-40B4-BE49-F238E27FC236}">
                <a16:creationId xmlns:a16="http://schemas.microsoft.com/office/drawing/2014/main" id="{77B32D22-D567-4C70-9B6C-BA61D4A53E51}"/>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2671718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Machine Learning with MPI, Spark and </a:t>
            </a:r>
            <a:r>
              <a:rPr lang="en-US" b="1" dirty="0" err="1"/>
              <a:t>Flink</a:t>
            </a:r>
            <a:endParaRPr lang="en-US" b="1" dirty="0"/>
          </a:p>
        </p:txBody>
      </p:sp>
      <p:sp>
        <p:nvSpPr>
          <p:cNvPr id="3" name="Content Placeholder 2"/>
          <p:cNvSpPr>
            <a:spLocks noGrp="1"/>
          </p:cNvSpPr>
          <p:nvPr>
            <p:ph idx="1"/>
          </p:nvPr>
        </p:nvSpPr>
        <p:spPr>
          <a:xfrm>
            <a:off x="464949" y="1825625"/>
            <a:ext cx="11251770" cy="4351338"/>
          </a:xfrm>
        </p:spPr>
        <p:txBody>
          <a:bodyPr>
            <a:normAutofit/>
          </a:bodyPr>
          <a:lstStyle/>
          <a:p>
            <a:r>
              <a:rPr lang="en-US" dirty="0"/>
              <a:t>Three algorithms implemented in three runtimes</a:t>
            </a:r>
          </a:p>
          <a:p>
            <a:pPr lvl="1"/>
            <a:r>
              <a:rPr lang="en-US" dirty="0"/>
              <a:t>Multidimensional Scaling (MDS)</a:t>
            </a:r>
          </a:p>
          <a:p>
            <a:pPr lvl="1"/>
            <a:r>
              <a:rPr lang="en-US" dirty="0" err="1"/>
              <a:t>Terasort</a:t>
            </a:r>
            <a:endParaRPr lang="en-US" dirty="0"/>
          </a:p>
          <a:p>
            <a:pPr lvl="1"/>
            <a:r>
              <a:rPr lang="en-US" dirty="0"/>
              <a:t>K-Means</a:t>
            </a:r>
          </a:p>
          <a:p>
            <a:r>
              <a:rPr lang="en-US" dirty="0"/>
              <a:t>Implementation in Java</a:t>
            </a:r>
          </a:p>
          <a:p>
            <a:pPr lvl="1"/>
            <a:r>
              <a:rPr lang="en-US" dirty="0"/>
              <a:t>MDS is the most complex algorithm - three nested parallel loops</a:t>
            </a:r>
          </a:p>
          <a:p>
            <a:pPr lvl="1"/>
            <a:r>
              <a:rPr lang="en-US" dirty="0"/>
              <a:t>K-Means - one parallel loop</a:t>
            </a:r>
          </a:p>
          <a:p>
            <a:pPr lvl="1"/>
            <a:r>
              <a:rPr lang="en-US" dirty="0" err="1"/>
              <a:t>Terasort</a:t>
            </a:r>
            <a:r>
              <a:rPr lang="en-US" dirty="0"/>
              <a:t> - no iterations</a:t>
            </a:r>
          </a:p>
          <a:p>
            <a:pPr lvl="1"/>
            <a:endParaRPr lang="en-US" sz="3200" dirty="0"/>
          </a:p>
        </p:txBody>
      </p:sp>
      <p:sp>
        <p:nvSpPr>
          <p:cNvPr id="4" name="Slide Number Placeholder 3">
            <a:extLst>
              <a:ext uri="{FF2B5EF4-FFF2-40B4-BE49-F238E27FC236}">
                <a16:creationId xmlns:a16="http://schemas.microsoft.com/office/drawing/2014/main" id="{1DC50D0B-EBC3-4952-9AA3-7E9153526A5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17488262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81" y="247333"/>
            <a:ext cx="12021519" cy="753134"/>
          </a:xfrm>
        </p:spPr>
        <p:txBody>
          <a:bodyPr>
            <a:normAutofit fontScale="90000"/>
          </a:bodyPr>
          <a:lstStyle/>
          <a:p>
            <a:pPr algn="ctr"/>
            <a:r>
              <a:rPr lang="en-US" b="1" dirty="0"/>
              <a:t>HPC Runtime versus ABDS distributed Computing Model on Data Analytics</a:t>
            </a:r>
          </a:p>
        </p:txBody>
      </p:sp>
      <p:pic>
        <p:nvPicPr>
          <p:cNvPr id="114" name="Picture 1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77898"/>
            <a:ext cx="6312976" cy="5132846"/>
          </a:xfrm>
          <a:prstGeom prst="rect">
            <a:avLst/>
          </a:prstGeom>
        </p:spPr>
      </p:pic>
      <p:sp>
        <p:nvSpPr>
          <p:cNvPr id="6" name="Rectangle 5"/>
          <p:cNvSpPr/>
          <p:nvPr/>
        </p:nvSpPr>
        <p:spPr>
          <a:xfrm>
            <a:off x="1676401" y="1177898"/>
            <a:ext cx="5691285" cy="369332"/>
          </a:xfrm>
          <a:prstGeom prst="rect">
            <a:avLst/>
          </a:prstGeom>
        </p:spPr>
        <p:txBody>
          <a:bodyPr wrap="square">
            <a:spAutoFit/>
          </a:bodyPr>
          <a:lstStyle/>
          <a:p>
            <a:endParaRPr lang="en-US" dirty="0"/>
          </a:p>
        </p:txBody>
      </p:sp>
      <p:sp>
        <p:nvSpPr>
          <p:cNvPr id="7" name="TextBox 6"/>
          <p:cNvSpPr txBox="1"/>
          <p:nvPr/>
        </p:nvSpPr>
        <p:spPr>
          <a:xfrm>
            <a:off x="6382718" y="1443232"/>
            <a:ext cx="5589723" cy="1938992"/>
          </a:xfrm>
          <a:prstGeom prst="rect">
            <a:avLst/>
          </a:prstGeom>
          <a:noFill/>
        </p:spPr>
        <p:txBody>
          <a:bodyPr wrap="square" rtlCol="0">
            <a:spAutoFit/>
          </a:bodyPr>
          <a:lstStyle/>
          <a:p>
            <a:r>
              <a:rPr lang="en-US" sz="2400" b="1" dirty="0"/>
              <a:t>Hadoop</a:t>
            </a:r>
            <a:r>
              <a:rPr lang="en-US" sz="2400" dirty="0"/>
              <a:t> writes to disk and is</a:t>
            </a:r>
            <a:r>
              <a:rPr lang="en-US" sz="2400" b="1" dirty="0"/>
              <a:t> slowest</a:t>
            </a:r>
            <a:r>
              <a:rPr lang="en-US" sz="2400" dirty="0"/>
              <a:t>; </a:t>
            </a:r>
            <a:r>
              <a:rPr lang="en-US" sz="2400" b="1" dirty="0"/>
              <a:t>Spark </a:t>
            </a:r>
            <a:r>
              <a:rPr lang="en-US" sz="2400" dirty="0"/>
              <a:t>and </a:t>
            </a:r>
            <a:r>
              <a:rPr lang="en-US" sz="2400" b="1" dirty="0"/>
              <a:t>Flink</a:t>
            </a:r>
            <a:r>
              <a:rPr lang="en-US" sz="2400" dirty="0"/>
              <a:t> spawn many processes and do not support </a:t>
            </a:r>
            <a:r>
              <a:rPr lang="en-US" sz="2400" dirty="0" err="1"/>
              <a:t>AllReduce</a:t>
            </a:r>
            <a:r>
              <a:rPr lang="en-US" sz="2400" dirty="0"/>
              <a:t> directly; </a:t>
            </a:r>
            <a:br>
              <a:rPr lang="en-US" sz="2400" dirty="0"/>
            </a:br>
            <a:r>
              <a:rPr lang="en-US" sz="2400" b="1" dirty="0"/>
              <a:t>MPI</a:t>
            </a:r>
            <a:r>
              <a:rPr lang="en-US" sz="2400" dirty="0"/>
              <a:t> does in-place combined reduce/broadcast and is </a:t>
            </a:r>
            <a:r>
              <a:rPr lang="en-US" sz="2400" b="1" dirty="0"/>
              <a:t>fastest</a:t>
            </a:r>
          </a:p>
        </p:txBody>
      </p:sp>
      <p:sp>
        <p:nvSpPr>
          <p:cNvPr id="3" name="TextBox 2">
            <a:extLst>
              <a:ext uri="{FF2B5EF4-FFF2-40B4-BE49-F238E27FC236}">
                <a16:creationId xmlns:a16="http://schemas.microsoft.com/office/drawing/2014/main" id="{90427890-5E06-4454-9AD7-685835A514CE}"/>
              </a:ext>
            </a:extLst>
          </p:cNvPr>
          <p:cNvSpPr txBox="1"/>
          <p:nvPr/>
        </p:nvSpPr>
        <p:spPr>
          <a:xfrm>
            <a:off x="6726264" y="3744321"/>
            <a:ext cx="5315919" cy="2308324"/>
          </a:xfrm>
          <a:prstGeom prst="rect">
            <a:avLst/>
          </a:prstGeom>
          <a:noFill/>
        </p:spPr>
        <p:txBody>
          <a:bodyPr wrap="square" rtlCol="0">
            <a:spAutoFit/>
          </a:bodyPr>
          <a:lstStyle/>
          <a:p>
            <a:r>
              <a:rPr lang="en-US" sz="2400" dirty="0"/>
              <a:t>Need Polymorphic Reduction capability choosing best implementation</a:t>
            </a:r>
            <a:br>
              <a:rPr lang="en-US" sz="2400" dirty="0"/>
            </a:br>
            <a:endParaRPr lang="en-US" sz="2400" dirty="0"/>
          </a:p>
          <a:p>
            <a:r>
              <a:rPr lang="en-US" sz="2400" dirty="0"/>
              <a:t>Use HPC  architecture with</a:t>
            </a:r>
          </a:p>
          <a:p>
            <a:pPr lvl="1"/>
            <a:r>
              <a:rPr lang="en-US" sz="2400" dirty="0"/>
              <a:t>Mutable model</a:t>
            </a:r>
          </a:p>
          <a:p>
            <a:pPr lvl="1"/>
            <a:r>
              <a:rPr lang="en-US" sz="2400" dirty="0"/>
              <a:t>Immutable data</a:t>
            </a:r>
          </a:p>
        </p:txBody>
      </p:sp>
      <p:sp>
        <p:nvSpPr>
          <p:cNvPr id="4" name="Slide Number Placeholder 3">
            <a:extLst>
              <a:ext uri="{FF2B5EF4-FFF2-40B4-BE49-F238E27FC236}">
                <a16:creationId xmlns:a16="http://schemas.microsoft.com/office/drawing/2014/main" id="{AD3F983E-29E9-4A93-8F3B-D29849DE717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9380141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649" y="194643"/>
            <a:ext cx="10515600" cy="1063999"/>
          </a:xfrm>
        </p:spPr>
        <p:txBody>
          <a:bodyPr/>
          <a:lstStyle/>
          <a:p>
            <a:r>
              <a:rPr lang="en-US" b="1" dirty="0"/>
              <a:t>Multidimensional Scaling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7080" y="1742516"/>
            <a:ext cx="4113730" cy="27939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9576" y="1742516"/>
            <a:ext cx="4664807" cy="28027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397" y="1171247"/>
            <a:ext cx="2641180" cy="4749105"/>
          </a:xfrm>
          <a:prstGeom prst="rect">
            <a:avLst/>
          </a:prstGeom>
        </p:spPr>
      </p:pic>
      <p:sp>
        <p:nvSpPr>
          <p:cNvPr id="7" name="Rectangle 6"/>
          <p:cNvSpPr/>
          <p:nvPr/>
        </p:nvSpPr>
        <p:spPr>
          <a:xfrm>
            <a:off x="3234368" y="5029153"/>
            <a:ext cx="4098759" cy="1015663"/>
          </a:xfrm>
          <a:prstGeom prst="rect">
            <a:avLst/>
          </a:prstGeom>
        </p:spPr>
        <p:txBody>
          <a:bodyPr wrap="square">
            <a:spAutoFit/>
          </a:bodyPr>
          <a:lstStyle/>
          <a:p>
            <a:pPr algn="ctr"/>
            <a:r>
              <a:rPr lang="en-US" sz="2000" dirty="0"/>
              <a:t>MDS execution time on 16 nodes with 20 processes in each node with varying number of points</a:t>
            </a:r>
          </a:p>
        </p:txBody>
      </p:sp>
      <p:sp>
        <p:nvSpPr>
          <p:cNvPr id="8" name="Rectangle 7"/>
          <p:cNvSpPr/>
          <p:nvPr/>
        </p:nvSpPr>
        <p:spPr>
          <a:xfrm>
            <a:off x="8042589" y="5029153"/>
            <a:ext cx="3674130" cy="923330"/>
          </a:xfrm>
          <a:prstGeom prst="rect">
            <a:avLst/>
          </a:prstGeom>
        </p:spPr>
        <p:txBody>
          <a:bodyPr wrap="square">
            <a:spAutoFit/>
          </a:bodyPr>
          <a:lstStyle/>
          <a:p>
            <a:pPr algn="ctr"/>
            <a:r>
              <a:rPr lang="en-US" dirty="0"/>
              <a:t>MDS execution time with 32000 points on varying number of nodes. Each node runs 20 parallel tasks</a:t>
            </a:r>
          </a:p>
        </p:txBody>
      </p:sp>
      <p:sp>
        <p:nvSpPr>
          <p:cNvPr id="3" name="Slide Number Placeholder 2">
            <a:extLst>
              <a:ext uri="{FF2B5EF4-FFF2-40B4-BE49-F238E27FC236}">
                <a16:creationId xmlns:a16="http://schemas.microsoft.com/office/drawing/2014/main" id="{A7A2458E-79C9-4242-8149-2D04A5C689E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2437939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8055" t="7789" r="50492" b="4412"/>
          <a:stretch/>
        </p:blipFill>
        <p:spPr>
          <a:xfrm>
            <a:off x="1733493" y="0"/>
            <a:ext cx="10349893" cy="6858000"/>
          </a:xfrm>
          <a:prstGeom prst="rect">
            <a:avLst/>
          </a:prstGeom>
        </p:spPr>
      </p:pic>
      <p:sp>
        <p:nvSpPr>
          <p:cNvPr id="2" name="Title 1"/>
          <p:cNvSpPr>
            <a:spLocks noGrp="1"/>
          </p:cNvSpPr>
          <p:nvPr>
            <p:ph type="title"/>
          </p:nvPr>
        </p:nvSpPr>
        <p:spPr>
          <a:xfrm>
            <a:off x="5023908" y="0"/>
            <a:ext cx="6072878" cy="1325563"/>
          </a:xfrm>
        </p:spPr>
        <p:txBody>
          <a:bodyPr/>
          <a:lstStyle/>
          <a:p>
            <a:r>
              <a:rPr lang="en-US" b="1" dirty="0" err="1"/>
              <a:t>Flink</a:t>
            </a:r>
            <a:r>
              <a:rPr lang="en-US" b="1" dirty="0"/>
              <a:t> MDS Dataflow Graph</a:t>
            </a:r>
          </a:p>
        </p:txBody>
      </p:sp>
      <p:sp>
        <p:nvSpPr>
          <p:cNvPr id="3" name="Slide Number Placeholder 2">
            <a:extLst>
              <a:ext uri="{FF2B5EF4-FFF2-40B4-BE49-F238E27FC236}">
                <a16:creationId xmlns:a16="http://schemas.microsoft.com/office/drawing/2014/main" id="{47A93F76-67B7-4633-BC63-CF49B28366D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18914392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927888" cy="1325563"/>
          </a:xfrm>
        </p:spPr>
        <p:txBody>
          <a:bodyPr/>
          <a:lstStyle/>
          <a:p>
            <a:r>
              <a:rPr lang="en-US" b="1" dirty="0" err="1"/>
              <a:t>Terasort</a:t>
            </a:r>
            <a:endParaRPr lang="en-US"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1471" y="216977"/>
            <a:ext cx="3550959" cy="15237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252" y="1953217"/>
            <a:ext cx="3938526" cy="258907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7756" y="2054332"/>
            <a:ext cx="3719887" cy="3007671"/>
          </a:xfrm>
          <a:prstGeom prst="rect">
            <a:avLst/>
          </a:prstGeom>
        </p:spPr>
      </p:pic>
      <p:sp>
        <p:nvSpPr>
          <p:cNvPr id="6" name="TextBox 5"/>
          <p:cNvSpPr txBox="1"/>
          <p:nvPr/>
        </p:nvSpPr>
        <p:spPr>
          <a:xfrm>
            <a:off x="1477756" y="1491552"/>
            <a:ext cx="3563924" cy="461665"/>
          </a:xfrm>
          <a:prstGeom prst="rect">
            <a:avLst/>
          </a:prstGeom>
          <a:noFill/>
        </p:spPr>
        <p:txBody>
          <a:bodyPr wrap="none" rtlCol="0">
            <a:spAutoFit/>
          </a:bodyPr>
          <a:lstStyle/>
          <a:p>
            <a:r>
              <a:rPr lang="en-US" sz="2400" dirty="0"/>
              <a:t>Sorting 1TB of data records</a:t>
            </a:r>
          </a:p>
        </p:txBody>
      </p:sp>
      <p:sp>
        <p:nvSpPr>
          <p:cNvPr id="7" name="TextBox 6"/>
          <p:cNvSpPr txBox="1"/>
          <p:nvPr/>
        </p:nvSpPr>
        <p:spPr>
          <a:xfrm>
            <a:off x="6307810" y="4692671"/>
            <a:ext cx="5393410" cy="1477328"/>
          </a:xfrm>
          <a:prstGeom prst="rect">
            <a:avLst/>
          </a:prstGeom>
          <a:noFill/>
        </p:spPr>
        <p:txBody>
          <a:bodyPr wrap="square" rtlCol="0">
            <a:spAutoFit/>
          </a:bodyPr>
          <a:lstStyle/>
          <a:p>
            <a:pPr algn="ctr"/>
            <a:r>
              <a:rPr lang="en-US" dirty="0" err="1"/>
              <a:t>Terasort</a:t>
            </a:r>
            <a:r>
              <a:rPr lang="en-US" dirty="0"/>
              <a:t> execution time in 64 and 32 nodes. Only MPI shows the sorting time and communication time as other two frameworks doesn't provide a viable method to accurately measure them. Sorting time includes data save time. MPI-IB - MPI with </a:t>
            </a:r>
            <a:r>
              <a:rPr lang="en-US" dirty="0" err="1"/>
              <a:t>Infiniband</a:t>
            </a:r>
            <a:endParaRPr lang="en-US" dirty="0"/>
          </a:p>
        </p:txBody>
      </p:sp>
      <p:sp>
        <p:nvSpPr>
          <p:cNvPr id="10" name="TextBox 9"/>
          <p:cNvSpPr txBox="1"/>
          <p:nvPr/>
        </p:nvSpPr>
        <p:spPr>
          <a:xfrm>
            <a:off x="1495875" y="5062003"/>
            <a:ext cx="4470519" cy="369332"/>
          </a:xfrm>
          <a:prstGeom prst="rect">
            <a:avLst/>
          </a:prstGeom>
          <a:noFill/>
        </p:spPr>
        <p:txBody>
          <a:bodyPr wrap="none" rtlCol="0">
            <a:spAutoFit/>
          </a:bodyPr>
          <a:lstStyle/>
          <a:p>
            <a:r>
              <a:rPr lang="en-US" dirty="0"/>
              <a:t>Partition the data using a sample and regroup</a:t>
            </a:r>
          </a:p>
        </p:txBody>
      </p:sp>
      <p:sp>
        <p:nvSpPr>
          <p:cNvPr id="11" name="TextBox 10"/>
          <p:cNvSpPr txBox="1"/>
          <p:nvPr/>
        </p:nvSpPr>
        <p:spPr>
          <a:xfrm>
            <a:off x="4775907" y="286830"/>
            <a:ext cx="2380973" cy="369332"/>
          </a:xfrm>
          <a:prstGeom prst="rect">
            <a:avLst/>
          </a:prstGeom>
          <a:noFill/>
        </p:spPr>
        <p:txBody>
          <a:bodyPr wrap="none" rtlCol="0">
            <a:spAutoFit/>
          </a:bodyPr>
          <a:lstStyle/>
          <a:p>
            <a:r>
              <a:rPr lang="en-US" dirty="0"/>
              <a:t>Transfer data using MPI</a:t>
            </a:r>
          </a:p>
        </p:txBody>
      </p:sp>
      <p:sp>
        <p:nvSpPr>
          <p:cNvPr id="8" name="Slide Number Placeholder 7">
            <a:extLst>
              <a:ext uri="{FF2B5EF4-FFF2-40B4-BE49-F238E27FC236}">
                <a16:creationId xmlns:a16="http://schemas.microsoft.com/office/drawing/2014/main" id="{185F39C4-3E68-4178-9058-21E91EA2457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22732417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4185"/>
            <a:ext cx="10515600" cy="882918"/>
          </a:xfrm>
        </p:spPr>
        <p:txBody>
          <a:bodyPr/>
          <a:lstStyle/>
          <a:p>
            <a:r>
              <a:rPr lang="en-US" b="1" dirty="0"/>
              <a:t>K-Means</a:t>
            </a:r>
          </a:p>
        </p:txBody>
      </p:sp>
      <p:sp>
        <p:nvSpPr>
          <p:cNvPr id="3" name="Content Placeholder 2"/>
          <p:cNvSpPr>
            <a:spLocks noGrp="1"/>
          </p:cNvSpPr>
          <p:nvPr>
            <p:ph idx="1"/>
          </p:nvPr>
        </p:nvSpPr>
        <p:spPr>
          <a:xfrm>
            <a:off x="422754" y="893933"/>
            <a:ext cx="10515600" cy="4351338"/>
          </a:xfrm>
        </p:spPr>
        <p:txBody>
          <a:bodyPr>
            <a:normAutofit/>
          </a:bodyPr>
          <a:lstStyle/>
          <a:p>
            <a:r>
              <a:rPr lang="en-US" sz="2400" dirty="0"/>
              <a:t>Point data set is partitioned and loaded to multiple map tasks</a:t>
            </a:r>
          </a:p>
          <a:p>
            <a:pPr lvl="1"/>
            <a:r>
              <a:rPr lang="en-US" sz="2000" dirty="0"/>
              <a:t>Custom input format for loading the data as block of points</a:t>
            </a:r>
          </a:p>
          <a:p>
            <a:r>
              <a:rPr lang="en-US" sz="2400" dirty="0"/>
              <a:t>Full centroid data set is loaded at each map task</a:t>
            </a:r>
          </a:p>
          <a:p>
            <a:r>
              <a:rPr lang="en-US" sz="2400" dirty="0"/>
              <a:t>Iterate over the centroids</a:t>
            </a:r>
          </a:p>
          <a:p>
            <a:pPr lvl="1"/>
            <a:r>
              <a:rPr lang="en-US" sz="2000" dirty="0"/>
              <a:t>Calculate the local point average at each map task </a:t>
            </a:r>
          </a:p>
          <a:p>
            <a:pPr lvl="1"/>
            <a:r>
              <a:rPr lang="en-US" sz="2000" dirty="0"/>
              <a:t>Reduce (sum) the centroid averages to get a global centroids</a:t>
            </a:r>
          </a:p>
          <a:p>
            <a:pPr lvl="1"/>
            <a:r>
              <a:rPr lang="en-US" sz="2000" dirty="0"/>
              <a:t>Broadcast the new centroids back to the map tasks</a:t>
            </a:r>
          </a:p>
          <a:p>
            <a:pPr lvl="1"/>
            <a:endParaRPr lang="en-US" dirty="0"/>
          </a:p>
          <a:p>
            <a:endParaRPr lang="en-US" dirty="0"/>
          </a:p>
        </p:txBody>
      </p:sp>
      <p:grpSp>
        <p:nvGrpSpPr>
          <p:cNvPr id="4" name="Canvas 4"/>
          <p:cNvGrpSpPr/>
          <p:nvPr/>
        </p:nvGrpSpPr>
        <p:grpSpPr>
          <a:xfrm>
            <a:off x="1580828" y="3698314"/>
            <a:ext cx="7166314" cy="2415193"/>
            <a:chOff x="0" y="0"/>
            <a:chExt cx="4777740" cy="1752600"/>
          </a:xfrm>
        </p:grpSpPr>
        <p:sp>
          <p:nvSpPr>
            <p:cNvPr id="5" name="Rectangle 4"/>
            <p:cNvSpPr/>
            <p:nvPr/>
          </p:nvSpPr>
          <p:spPr>
            <a:xfrm>
              <a:off x="0" y="0"/>
              <a:ext cx="4777740" cy="1752600"/>
            </a:xfrm>
            <a:prstGeom prst="rect">
              <a:avLst/>
            </a:prstGeom>
            <a:solidFill>
              <a:schemeClr val="bg1"/>
            </a:solidFill>
          </p:spPr>
        </p:sp>
        <p:sp>
          <p:nvSpPr>
            <p:cNvPr id="6" name="Hexagon 5"/>
            <p:cNvSpPr/>
            <p:nvPr/>
          </p:nvSpPr>
          <p:spPr>
            <a:xfrm>
              <a:off x="1169997" y="609600"/>
              <a:ext cx="1100763" cy="640080"/>
            </a:xfrm>
            <a:prstGeom prst="hexagon">
              <a:avLst/>
            </a:prstGeom>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400" dirty="0">
                  <a:effectLst/>
                  <a:ea typeface="Calibri" panose="020F0502020204030204" pitchFamily="34" charset="0"/>
                  <a:cs typeface="Arial Unicode MS" panose="020B0604020202020204" pitchFamily="34" charset="-128"/>
                </a:rPr>
                <a:t>Map (nearest centroid calculation)</a:t>
              </a:r>
              <a:endParaRPr lang="en-US" sz="2000" dirty="0">
                <a:effectLst/>
                <a:ea typeface="Calibri" panose="020F0502020204030204" pitchFamily="34" charset="0"/>
                <a:cs typeface="Arial Unicode MS" panose="020B0604020202020204" pitchFamily="34" charset="-128"/>
              </a:endParaRPr>
            </a:p>
          </p:txBody>
        </p:sp>
        <p:sp>
          <p:nvSpPr>
            <p:cNvPr id="7" name="Hexagon 6"/>
            <p:cNvSpPr/>
            <p:nvPr/>
          </p:nvSpPr>
          <p:spPr>
            <a:xfrm>
              <a:off x="2781300" y="609600"/>
              <a:ext cx="914400" cy="640080"/>
            </a:xfrm>
            <a:prstGeom prst="hexagon">
              <a:avLst/>
            </a:prstGeom>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400" dirty="0">
                  <a:effectLst/>
                  <a:ea typeface="Calibri" panose="020F0502020204030204" pitchFamily="34" charset="0"/>
                  <a:cs typeface="Arial Unicode MS" panose="020B0604020202020204" pitchFamily="34" charset="-128"/>
                </a:rPr>
                <a:t>Reduce (update centroids)</a:t>
              </a:r>
              <a:endParaRPr lang="en-US" sz="2000" dirty="0">
                <a:effectLst/>
                <a:ea typeface="Calibri" panose="020F0502020204030204" pitchFamily="34" charset="0"/>
                <a:cs typeface="Arial Unicode MS" panose="020B0604020202020204" pitchFamily="34" charset="-128"/>
              </a:endParaRPr>
            </a:p>
          </p:txBody>
        </p:sp>
        <p:cxnSp>
          <p:nvCxnSpPr>
            <p:cNvPr id="8" name="Straight Arrow Connector 7"/>
            <p:cNvCxnSpPr>
              <a:stCxn id="6" idx="0"/>
              <a:endCxn id="7" idx="3"/>
            </p:cNvCxnSpPr>
            <p:nvPr/>
          </p:nvCxnSpPr>
          <p:spPr>
            <a:xfrm>
              <a:off x="2270760" y="929641"/>
              <a:ext cx="51054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9" name="Curved Connector 8"/>
            <p:cNvCxnSpPr>
              <a:stCxn id="15" idx="2"/>
              <a:endCxn id="6" idx="1"/>
            </p:cNvCxnSpPr>
            <p:nvPr/>
          </p:nvCxnSpPr>
          <p:spPr>
            <a:xfrm rot="5400000">
              <a:off x="3215555" y="66427"/>
              <a:ext cx="91441" cy="2275066"/>
            </a:xfrm>
            <a:prstGeom prst="curvedConnector3">
              <a:avLst>
                <a:gd name="adj1" fmla="val 347464"/>
              </a:avLst>
            </a:prstGeom>
            <a:ln>
              <a:tailEnd type="triangle"/>
            </a:ln>
          </p:spPr>
          <p:style>
            <a:lnRef idx="1">
              <a:schemeClr val="accent2"/>
            </a:lnRef>
            <a:fillRef idx="0">
              <a:schemeClr val="accent2"/>
            </a:fillRef>
            <a:effectRef idx="0">
              <a:schemeClr val="accent2"/>
            </a:effectRef>
            <a:fontRef idx="minor">
              <a:schemeClr val="tx1"/>
            </a:fontRef>
          </p:style>
        </p:cxnSp>
        <p:sp>
          <p:nvSpPr>
            <p:cNvPr id="10" name="Rectangle 9"/>
            <p:cNvSpPr/>
            <p:nvPr/>
          </p:nvSpPr>
          <p:spPr>
            <a:xfrm>
              <a:off x="436153" y="0"/>
              <a:ext cx="668747" cy="4572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400">
                  <a:effectLst/>
                  <a:ea typeface="Calibri" panose="020F0502020204030204" pitchFamily="34" charset="0"/>
                  <a:cs typeface="Arial Unicode MS" panose="020B0604020202020204" pitchFamily="34" charset="-128"/>
                </a:rPr>
                <a:t>Data Set &lt;Points&gt;</a:t>
              </a:r>
              <a:endParaRPr lang="en-US" sz="2000">
                <a:effectLst/>
                <a:ea typeface="Calibri" panose="020F0502020204030204" pitchFamily="34" charset="0"/>
                <a:cs typeface="Arial Unicode MS" panose="020B0604020202020204" pitchFamily="34" charset="-128"/>
              </a:endParaRPr>
            </a:p>
          </p:txBody>
        </p:sp>
        <p:cxnSp>
          <p:nvCxnSpPr>
            <p:cNvPr id="11" name="Straight Arrow Connector 10"/>
            <p:cNvCxnSpPr>
              <a:stCxn id="10" idx="3"/>
              <a:endCxn id="6" idx="4"/>
            </p:cNvCxnSpPr>
            <p:nvPr/>
          </p:nvCxnSpPr>
          <p:spPr>
            <a:xfrm>
              <a:off x="1104900" y="228601"/>
              <a:ext cx="212116" cy="38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Rectangle 11"/>
            <p:cNvSpPr/>
            <p:nvPr/>
          </p:nvSpPr>
          <p:spPr>
            <a:xfrm>
              <a:off x="0" y="701040"/>
              <a:ext cx="845821" cy="4572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400" dirty="0">
                  <a:effectLst/>
                  <a:ea typeface="Calibri" panose="020F0502020204030204" pitchFamily="34" charset="0"/>
                  <a:cs typeface="Arial Unicode MS" panose="020B0604020202020204" pitchFamily="34" charset="-128"/>
                </a:rPr>
                <a:t>Data Set &lt;Initial Centroids&gt;</a:t>
              </a:r>
              <a:endParaRPr lang="en-US" sz="2000" dirty="0">
                <a:effectLst/>
                <a:ea typeface="Calibri" panose="020F0502020204030204" pitchFamily="34" charset="0"/>
                <a:cs typeface="Arial Unicode MS" panose="020B0604020202020204" pitchFamily="34" charset="-128"/>
              </a:endParaRPr>
            </a:p>
          </p:txBody>
        </p:sp>
        <p:cxnSp>
          <p:nvCxnSpPr>
            <p:cNvPr id="13" name="Straight Arrow Connector 12"/>
            <p:cNvCxnSpPr>
              <a:stCxn id="12" idx="3"/>
              <a:endCxn id="6" idx="3"/>
            </p:cNvCxnSpPr>
            <p:nvPr/>
          </p:nvCxnSpPr>
          <p:spPr>
            <a:xfrm>
              <a:off x="845821" y="929640"/>
              <a:ext cx="324176"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Rectangle 13"/>
            <p:cNvSpPr/>
            <p:nvPr/>
          </p:nvSpPr>
          <p:spPr>
            <a:xfrm>
              <a:off x="3604260" y="891540"/>
              <a:ext cx="144780" cy="99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3600"/>
            </a:p>
          </p:txBody>
        </p:sp>
        <p:sp>
          <p:nvSpPr>
            <p:cNvPr id="15" name="Rectangle 14"/>
            <p:cNvSpPr/>
            <p:nvPr/>
          </p:nvSpPr>
          <p:spPr>
            <a:xfrm>
              <a:off x="4019877" y="701040"/>
              <a:ext cx="757863" cy="4572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400" dirty="0">
                  <a:effectLst/>
                  <a:ea typeface="Calibri" panose="020F0502020204030204" pitchFamily="34" charset="0"/>
                  <a:cs typeface="Arial Unicode MS" panose="020B0604020202020204" pitchFamily="34" charset="-128"/>
                </a:rPr>
                <a:t>Data Set &lt;Updated Centroids&gt;</a:t>
              </a:r>
              <a:endParaRPr lang="en-US" sz="2000" dirty="0">
                <a:effectLst/>
                <a:ea typeface="Calibri" panose="020F0502020204030204" pitchFamily="34" charset="0"/>
                <a:cs typeface="Arial Unicode MS" panose="020B0604020202020204" pitchFamily="34" charset="-128"/>
              </a:endParaRPr>
            </a:p>
          </p:txBody>
        </p:sp>
        <p:cxnSp>
          <p:nvCxnSpPr>
            <p:cNvPr id="16" name="Straight Arrow Connector 15"/>
            <p:cNvCxnSpPr>
              <a:stCxn id="7" idx="0"/>
              <a:endCxn id="15" idx="1"/>
            </p:cNvCxnSpPr>
            <p:nvPr/>
          </p:nvCxnSpPr>
          <p:spPr>
            <a:xfrm>
              <a:off x="3695699" y="929640"/>
              <a:ext cx="32417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7" name="Text Box 105"/>
            <p:cNvSpPr txBox="1"/>
            <p:nvPr/>
          </p:nvSpPr>
          <p:spPr>
            <a:xfrm>
              <a:off x="2947670" y="1470656"/>
              <a:ext cx="572770" cy="2362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0" tIns="0" rIns="0" bIns="0" numCol="1" spcCol="0" rtlCol="0" fromWordArt="0" anchor="ctr" anchorCtr="0" forceAA="0" compatLnSpc="1">
              <a:prstTxWarp prst="textNoShape">
                <a:avLst/>
              </a:prstTxWarp>
              <a:noAutofit/>
            </a:bodyPr>
            <a:lstStyle/>
            <a:p>
              <a:pPr marL="0" marR="0">
                <a:lnSpc>
                  <a:spcPct val="107000"/>
                </a:lnSpc>
                <a:spcBef>
                  <a:spcPts val="0"/>
                </a:spcBef>
                <a:spcAft>
                  <a:spcPts val="800"/>
                </a:spcAft>
              </a:pPr>
              <a:r>
                <a:rPr lang="en-US" sz="2000">
                  <a:effectLst/>
                  <a:ea typeface="Calibri" panose="020F0502020204030204" pitchFamily="34" charset="0"/>
                  <a:cs typeface="Arial Unicode MS" panose="020B0604020202020204" pitchFamily="34" charset="-128"/>
                </a:rPr>
                <a:t>Broadcast</a:t>
              </a:r>
            </a:p>
          </p:txBody>
        </p:sp>
      </p:grpSp>
      <p:sp>
        <p:nvSpPr>
          <p:cNvPr id="18" name="Slide Number Placeholder 17">
            <a:extLst>
              <a:ext uri="{FF2B5EF4-FFF2-40B4-BE49-F238E27FC236}">
                <a16:creationId xmlns:a16="http://schemas.microsoft.com/office/drawing/2014/main" id="{71DFEAD8-77D1-4670-9F1E-B67AC18266A3}"/>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6555945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813" y="331788"/>
            <a:ext cx="12168187" cy="715962"/>
          </a:xfrm>
        </p:spPr>
        <p:txBody>
          <a:bodyPr>
            <a:normAutofit/>
          </a:bodyPr>
          <a:lstStyle/>
          <a:p>
            <a:r>
              <a:rPr lang="en-US" b="1" dirty="0"/>
              <a:t>K-Means Clustering in Spark, Flink, MPI</a:t>
            </a:r>
          </a:p>
        </p:txBody>
      </p:sp>
      <p:grpSp>
        <p:nvGrpSpPr>
          <p:cNvPr id="4" name="Group 3"/>
          <p:cNvGrpSpPr/>
          <p:nvPr/>
        </p:nvGrpSpPr>
        <p:grpSpPr>
          <a:xfrm>
            <a:off x="3573162" y="1128898"/>
            <a:ext cx="4572000" cy="1380352"/>
            <a:chOff x="16322" y="660476"/>
            <a:chExt cx="9053250" cy="2676374"/>
          </a:xfrm>
        </p:grpSpPr>
        <p:grpSp>
          <p:nvGrpSpPr>
            <p:cNvPr id="12" name="Canvas 4"/>
            <p:cNvGrpSpPr/>
            <p:nvPr/>
          </p:nvGrpSpPr>
          <p:grpSpPr>
            <a:xfrm>
              <a:off x="16322" y="660476"/>
              <a:ext cx="9053250" cy="2676374"/>
              <a:chOff x="0" y="0"/>
              <a:chExt cx="4777740" cy="1752600"/>
            </a:xfrm>
          </p:grpSpPr>
          <p:sp>
            <p:nvSpPr>
              <p:cNvPr id="13" name="Rectangle 12"/>
              <p:cNvSpPr/>
              <p:nvPr/>
            </p:nvSpPr>
            <p:spPr>
              <a:xfrm>
                <a:off x="0" y="0"/>
                <a:ext cx="4777740" cy="1752600"/>
              </a:xfrm>
              <a:prstGeom prst="rect">
                <a:avLst/>
              </a:prstGeom>
              <a:solidFill>
                <a:schemeClr val="bg1"/>
              </a:solidFill>
            </p:spPr>
          </p:sp>
          <p:sp>
            <p:nvSpPr>
              <p:cNvPr id="14" name="Hexagon 13"/>
              <p:cNvSpPr/>
              <p:nvPr/>
            </p:nvSpPr>
            <p:spPr>
              <a:xfrm>
                <a:off x="1169997" y="609600"/>
                <a:ext cx="1100763" cy="640080"/>
              </a:xfrm>
              <a:prstGeom prst="hexagon">
                <a:avLst/>
              </a:prstGeom>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pPr>
                <a:r>
                  <a:rPr lang="en-US" sz="788" dirty="0">
                    <a:ea typeface="Calibri" panose="020F0502020204030204" pitchFamily="34" charset="0"/>
                    <a:cs typeface="Arial Unicode MS" panose="020B0604020202020204" pitchFamily="34" charset="-128"/>
                  </a:rPr>
                  <a:t>Map (nearest centroid calculation)</a:t>
                </a:r>
                <a:endParaRPr lang="en-US" sz="1050" dirty="0">
                  <a:ea typeface="Calibri" panose="020F0502020204030204" pitchFamily="34" charset="0"/>
                  <a:cs typeface="Arial Unicode MS" panose="020B0604020202020204" pitchFamily="34" charset="-128"/>
                </a:endParaRPr>
              </a:p>
            </p:txBody>
          </p:sp>
          <p:sp>
            <p:nvSpPr>
              <p:cNvPr id="15" name="Hexagon 14"/>
              <p:cNvSpPr/>
              <p:nvPr/>
            </p:nvSpPr>
            <p:spPr>
              <a:xfrm>
                <a:off x="2781300" y="609600"/>
                <a:ext cx="914400" cy="640080"/>
              </a:xfrm>
              <a:prstGeom prst="hexagon">
                <a:avLst/>
              </a:prstGeom>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pPr>
                <a:r>
                  <a:rPr lang="en-US" sz="788" dirty="0">
                    <a:ea typeface="Calibri" panose="020F0502020204030204" pitchFamily="34" charset="0"/>
                    <a:cs typeface="Arial Unicode MS" panose="020B0604020202020204" pitchFamily="34" charset="-128"/>
                  </a:rPr>
                  <a:t>Reduce (update centroids)</a:t>
                </a:r>
                <a:endParaRPr lang="en-US" sz="1050" dirty="0">
                  <a:ea typeface="Calibri" panose="020F0502020204030204" pitchFamily="34" charset="0"/>
                  <a:cs typeface="Arial Unicode MS" panose="020B0604020202020204" pitchFamily="34" charset="-128"/>
                </a:endParaRPr>
              </a:p>
            </p:txBody>
          </p:sp>
          <p:cxnSp>
            <p:nvCxnSpPr>
              <p:cNvPr id="16" name="Straight Arrow Connector 15"/>
              <p:cNvCxnSpPr>
                <a:stCxn id="14" idx="0"/>
                <a:endCxn id="15" idx="3"/>
              </p:cNvCxnSpPr>
              <p:nvPr/>
            </p:nvCxnSpPr>
            <p:spPr>
              <a:xfrm>
                <a:off x="2270760" y="929641"/>
                <a:ext cx="51054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Curved Connector 16"/>
              <p:cNvCxnSpPr>
                <a:stCxn id="23" idx="2"/>
                <a:endCxn id="14" idx="1"/>
              </p:cNvCxnSpPr>
              <p:nvPr/>
            </p:nvCxnSpPr>
            <p:spPr>
              <a:xfrm rot="5400000">
                <a:off x="3215555" y="66427"/>
                <a:ext cx="91441" cy="2275066"/>
              </a:xfrm>
              <a:prstGeom prst="curvedConnector3">
                <a:avLst>
                  <a:gd name="adj1" fmla="val 347464"/>
                </a:avLst>
              </a:prstGeom>
              <a:ln>
                <a:tailEnd type="triangle"/>
              </a:ln>
            </p:spPr>
            <p:style>
              <a:lnRef idx="1">
                <a:schemeClr val="accent2"/>
              </a:lnRef>
              <a:fillRef idx="0">
                <a:schemeClr val="accent2"/>
              </a:fillRef>
              <a:effectRef idx="0">
                <a:schemeClr val="accent2"/>
              </a:effectRef>
              <a:fontRef idx="minor">
                <a:schemeClr val="tx1"/>
              </a:fontRef>
            </p:style>
          </p:cxnSp>
          <p:sp>
            <p:nvSpPr>
              <p:cNvPr id="18" name="Rectangle 17"/>
              <p:cNvSpPr/>
              <p:nvPr/>
            </p:nvSpPr>
            <p:spPr>
              <a:xfrm>
                <a:off x="436153" y="0"/>
                <a:ext cx="668747" cy="4572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pPr>
                <a:r>
                  <a:rPr lang="en-US" sz="788">
                    <a:ea typeface="Calibri" panose="020F0502020204030204" pitchFamily="34" charset="0"/>
                    <a:cs typeface="Arial Unicode MS" panose="020B0604020202020204" pitchFamily="34" charset="-128"/>
                  </a:rPr>
                  <a:t>Data Set &lt;Points&gt;</a:t>
                </a:r>
                <a:endParaRPr lang="en-US" sz="1050">
                  <a:ea typeface="Calibri" panose="020F0502020204030204" pitchFamily="34" charset="0"/>
                  <a:cs typeface="Arial Unicode MS" panose="020B0604020202020204" pitchFamily="34" charset="-128"/>
                </a:endParaRPr>
              </a:p>
            </p:txBody>
          </p:sp>
          <p:cxnSp>
            <p:nvCxnSpPr>
              <p:cNvPr id="19" name="Straight Arrow Connector 18"/>
              <p:cNvCxnSpPr>
                <a:stCxn id="18" idx="3"/>
                <a:endCxn id="14" idx="4"/>
              </p:cNvCxnSpPr>
              <p:nvPr/>
            </p:nvCxnSpPr>
            <p:spPr>
              <a:xfrm>
                <a:off x="1104900" y="228601"/>
                <a:ext cx="212116" cy="38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Rectangle 19"/>
              <p:cNvSpPr/>
              <p:nvPr/>
            </p:nvSpPr>
            <p:spPr>
              <a:xfrm>
                <a:off x="0" y="701040"/>
                <a:ext cx="845821" cy="4572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pPr>
                <a:r>
                  <a:rPr lang="en-US" sz="788">
                    <a:ea typeface="Calibri" panose="020F0502020204030204" pitchFamily="34" charset="0"/>
                    <a:cs typeface="Arial Unicode MS" panose="020B0604020202020204" pitchFamily="34" charset="-128"/>
                  </a:rPr>
                  <a:t>Data Set &lt;Initial Centroids&gt;</a:t>
                </a:r>
                <a:endParaRPr lang="en-US" sz="1050">
                  <a:ea typeface="Calibri" panose="020F0502020204030204" pitchFamily="34" charset="0"/>
                  <a:cs typeface="Arial Unicode MS" panose="020B0604020202020204" pitchFamily="34" charset="-128"/>
                </a:endParaRPr>
              </a:p>
            </p:txBody>
          </p:sp>
          <p:cxnSp>
            <p:nvCxnSpPr>
              <p:cNvPr id="21" name="Straight Arrow Connector 20"/>
              <p:cNvCxnSpPr>
                <a:stCxn id="20" idx="3"/>
                <a:endCxn id="14" idx="3"/>
              </p:cNvCxnSpPr>
              <p:nvPr/>
            </p:nvCxnSpPr>
            <p:spPr>
              <a:xfrm>
                <a:off x="845821" y="929640"/>
                <a:ext cx="324176"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Rectangle 21"/>
              <p:cNvSpPr/>
              <p:nvPr/>
            </p:nvSpPr>
            <p:spPr>
              <a:xfrm>
                <a:off x="3604260" y="891540"/>
                <a:ext cx="144780" cy="99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a:p>
            </p:txBody>
          </p:sp>
          <p:sp>
            <p:nvSpPr>
              <p:cNvPr id="23" name="Rectangle 22"/>
              <p:cNvSpPr/>
              <p:nvPr/>
            </p:nvSpPr>
            <p:spPr>
              <a:xfrm>
                <a:off x="4019877" y="701040"/>
                <a:ext cx="757863" cy="4572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pPr>
                <a:r>
                  <a:rPr lang="en-US" sz="788" dirty="0">
                    <a:ea typeface="Calibri" panose="020F0502020204030204" pitchFamily="34" charset="0"/>
                    <a:cs typeface="Arial Unicode MS" panose="020B0604020202020204" pitchFamily="34" charset="-128"/>
                  </a:rPr>
                  <a:t>Data Set &lt;Updated Centroids&gt;</a:t>
                </a:r>
                <a:endParaRPr lang="en-US" sz="1050" dirty="0">
                  <a:ea typeface="Calibri" panose="020F0502020204030204" pitchFamily="34" charset="0"/>
                  <a:cs typeface="Arial Unicode MS" panose="020B0604020202020204" pitchFamily="34" charset="-128"/>
                </a:endParaRPr>
              </a:p>
            </p:txBody>
          </p:sp>
          <p:cxnSp>
            <p:nvCxnSpPr>
              <p:cNvPr id="24" name="Straight Arrow Connector 23"/>
              <p:cNvCxnSpPr>
                <a:stCxn id="15" idx="0"/>
                <a:endCxn id="23" idx="1"/>
              </p:cNvCxnSpPr>
              <p:nvPr/>
            </p:nvCxnSpPr>
            <p:spPr>
              <a:xfrm>
                <a:off x="3695699" y="929640"/>
                <a:ext cx="32417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5" name="Text Box 105"/>
              <p:cNvSpPr txBox="1"/>
              <p:nvPr/>
            </p:nvSpPr>
            <p:spPr>
              <a:xfrm>
                <a:off x="2947670" y="1470656"/>
                <a:ext cx="572770" cy="2362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0" tIns="0" rIns="0" bIns="0" numCol="1" spcCol="0" rtlCol="0" fromWordArt="0" anchor="ctr" anchorCtr="0" forceAA="0" compatLnSpc="1">
                <a:prstTxWarp prst="textNoShape">
                  <a:avLst/>
                </a:prstTxWarp>
                <a:noAutofit/>
              </a:bodyPr>
              <a:lstStyle/>
              <a:p>
                <a:pPr>
                  <a:lnSpc>
                    <a:spcPct val="107000"/>
                  </a:lnSpc>
                  <a:spcAft>
                    <a:spcPts val="600"/>
                  </a:spcAft>
                </a:pPr>
                <a:r>
                  <a:rPr lang="en-US" sz="1050">
                    <a:ea typeface="Calibri" panose="020F0502020204030204" pitchFamily="34" charset="0"/>
                    <a:cs typeface="Arial Unicode MS" panose="020B0604020202020204" pitchFamily="34" charset="-128"/>
                  </a:rPr>
                  <a:t>Broadcast</a:t>
                </a:r>
              </a:p>
            </p:txBody>
          </p:sp>
        </p:grpSp>
        <p:sp>
          <p:nvSpPr>
            <p:cNvPr id="3" name="TextBox 2"/>
            <p:cNvSpPr txBox="1"/>
            <p:nvPr/>
          </p:nvSpPr>
          <p:spPr>
            <a:xfrm>
              <a:off x="4040563" y="899245"/>
              <a:ext cx="3044809" cy="537075"/>
            </a:xfrm>
            <a:prstGeom prst="rect">
              <a:avLst/>
            </a:prstGeom>
            <a:noFill/>
          </p:spPr>
          <p:txBody>
            <a:bodyPr wrap="none" rtlCol="0">
              <a:spAutoFit/>
            </a:bodyPr>
            <a:lstStyle/>
            <a:p>
              <a:r>
                <a:rPr lang="en-US" sz="1200" dirty="0"/>
                <a:t>Dataflow for K-means</a:t>
              </a:r>
            </a:p>
          </p:txBody>
        </p:sp>
      </p:grpSp>
      <p:pic>
        <p:nvPicPr>
          <p:cNvPr id="2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5335" y="2670334"/>
            <a:ext cx="4077294" cy="2677746"/>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218" y="2685539"/>
            <a:ext cx="3851081" cy="2711803"/>
          </a:xfrm>
          <a:prstGeom prst="rect">
            <a:avLst/>
          </a:prstGeom>
        </p:spPr>
      </p:pic>
      <p:sp>
        <p:nvSpPr>
          <p:cNvPr id="28" name="Rectangle 27"/>
          <p:cNvSpPr/>
          <p:nvPr/>
        </p:nvSpPr>
        <p:spPr>
          <a:xfrm>
            <a:off x="1952680" y="5518714"/>
            <a:ext cx="4075706" cy="1200329"/>
          </a:xfrm>
          <a:prstGeom prst="rect">
            <a:avLst/>
          </a:prstGeom>
          <a:solidFill>
            <a:schemeClr val="bg1"/>
          </a:solidFill>
        </p:spPr>
        <p:txBody>
          <a:bodyPr wrap="square">
            <a:spAutoFit/>
          </a:bodyPr>
          <a:lstStyle/>
          <a:p>
            <a:r>
              <a:rPr lang="en-US" dirty="0"/>
              <a:t>K-Means execution time on 16 nodes with 20 parallel tasks in each node with 10 million points and varying number of centroids. Each point has 100 attributes.</a:t>
            </a:r>
          </a:p>
        </p:txBody>
      </p:sp>
      <p:sp>
        <p:nvSpPr>
          <p:cNvPr id="29" name="Rectangle 28"/>
          <p:cNvSpPr/>
          <p:nvPr/>
        </p:nvSpPr>
        <p:spPr>
          <a:xfrm>
            <a:off x="6275523" y="5497322"/>
            <a:ext cx="4402372" cy="1200329"/>
          </a:xfrm>
          <a:prstGeom prst="rect">
            <a:avLst/>
          </a:prstGeom>
          <a:solidFill>
            <a:schemeClr val="bg1"/>
          </a:solidFill>
        </p:spPr>
        <p:txBody>
          <a:bodyPr wrap="square">
            <a:spAutoFit/>
          </a:bodyPr>
          <a:lstStyle/>
          <a:p>
            <a:r>
              <a:rPr lang="en-US" dirty="0"/>
              <a:t>K-Means execution time on varying number of nodes with 20 processes in each node with 10 million points and 16000 centroids. Each point has 100 attributes.</a:t>
            </a:r>
          </a:p>
        </p:txBody>
      </p:sp>
    </p:spTree>
    <p:extLst>
      <p:ext uri="{BB962C8B-B14F-4D97-AF65-F5344CB8AC3E}">
        <p14:creationId xmlns:p14="http://schemas.microsoft.com/office/powerpoint/2010/main" val="35615432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6688"/>
            <a:ext cx="12168188" cy="715962"/>
          </a:xfrm>
        </p:spPr>
        <p:txBody>
          <a:bodyPr>
            <a:normAutofit/>
          </a:bodyPr>
          <a:lstStyle/>
          <a:p>
            <a:r>
              <a:rPr lang="en-US" b="1" dirty="0"/>
              <a:t>K-Means Clustering in Spark, Flink, MPI</a:t>
            </a:r>
          </a:p>
        </p:txBody>
      </p:sp>
      <p:pic>
        <p:nvPicPr>
          <p:cNvPr id="30"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005" y="1096709"/>
            <a:ext cx="4050282" cy="2702927"/>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8547" y="1342009"/>
            <a:ext cx="3785170" cy="2706028"/>
          </a:xfrm>
          <a:prstGeom prst="rect">
            <a:avLst/>
          </a:prstGeom>
        </p:spPr>
      </p:pic>
      <p:sp>
        <p:nvSpPr>
          <p:cNvPr id="32" name="Rectangle 31"/>
          <p:cNvSpPr/>
          <p:nvPr/>
        </p:nvSpPr>
        <p:spPr>
          <a:xfrm>
            <a:off x="1795005" y="3933101"/>
            <a:ext cx="4050282" cy="1200329"/>
          </a:xfrm>
          <a:prstGeom prst="rect">
            <a:avLst/>
          </a:prstGeom>
        </p:spPr>
        <p:txBody>
          <a:bodyPr wrap="square">
            <a:spAutoFit/>
          </a:bodyPr>
          <a:lstStyle/>
          <a:p>
            <a:r>
              <a:rPr lang="en-US" dirty="0"/>
              <a:t>K-Means execution time on 8 nodes with 20 processes in each node with 1 million points and varying number of centroids. Each point has 2 attributes.</a:t>
            </a:r>
          </a:p>
        </p:txBody>
      </p:sp>
      <p:sp>
        <p:nvSpPr>
          <p:cNvPr id="33" name="Rectangle 32"/>
          <p:cNvSpPr/>
          <p:nvPr/>
        </p:nvSpPr>
        <p:spPr>
          <a:xfrm>
            <a:off x="6478547" y="4121615"/>
            <a:ext cx="5145182" cy="923330"/>
          </a:xfrm>
          <a:prstGeom prst="rect">
            <a:avLst/>
          </a:prstGeom>
        </p:spPr>
        <p:txBody>
          <a:bodyPr wrap="square">
            <a:spAutoFit/>
          </a:bodyPr>
          <a:lstStyle/>
          <a:p>
            <a:r>
              <a:rPr lang="en-US" dirty="0"/>
              <a:t>K-Means execution time on varying number of nodes with 20 processes in each node with 1 million points and 64000 centroids. Each point has 2 attributes.</a:t>
            </a:r>
          </a:p>
        </p:txBody>
      </p:sp>
      <p:sp>
        <p:nvSpPr>
          <p:cNvPr id="34" name="TextBox 33"/>
          <p:cNvSpPr txBox="1"/>
          <p:nvPr/>
        </p:nvSpPr>
        <p:spPr>
          <a:xfrm>
            <a:off x="2241872" y="5192101"/>
            <a:ext cx="7684476" cy="1477328"/>
          </a:xfrm>
          <a:prstGeom prst="rect">
            <a:avLst/>
          </a:prstGeom>
          <a:solidFill>
            <a:schemeClr val="bg1"/>
          </a:solidFill>
        </p:spPr>
        <p:txBody>
          <a:bodyPr wrap="square" rtlCol="0">
            <a:spAutoFit/>
          </a:bodyPr>
          <a:lstStyle/>
          <a:p>
            <a:r>
              <a:rPr lang="en-US" dirty="0"/>
              <a:t>K-Means performed well on all three platforms when the computation time is high and communication time is low as illustrated in 10 million points and 10 iterations case. After lowering the computation and increasing the communication by setting the points to1 million and iterations to 100, the performance gap between MPI and the other two platforms increased.</a:t>
            </a:r>
          </a:p>
        </p:txBody>
      </p:sp>
    </p:spTree>
    <p:extLst>
      <p:ext uri="{BB962C8B-B14F-4D97-AF65-F5344CB8AC3E}">
        <p14:creationId xmlns:p14="http://schemas.microsoft.com/office/powerpoint/2010/main" val="38467699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846" y="214008"/>
            <a:ext cx="10515600" cy="1325563"/>
          </a:xfrm>
        </p:spPr>
        <p:txBody>
          <a:bodyPr/>
          <a:lstStyle/>
          <a:p>
            <a:r>
              <a:rPr lang="en-US" b="1" dirty="0"/>
              <a:t>Heron Architecture</a:t>
            </a:r>
          </a:p>
        </p:txBody>
      </p:sp>
      <p:sp>
        <p:nvSpPr>
          <p:cNvPr id="5" name="TextBox 4"/>
          <p:cNvSpPr txBox="1"/>
          <p:nvPr/>
        </p:nvSpPr>
        <p:spPr>
          <a:xfrm>
            <a:off x="196244" y="1409287"/>
            <a:ext cx="6460957"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Each topology runs as a single standalone Job </a:t>
            </a:r>
          </a:p>
          <a:p>
            <a:pPr marL="285750" indent="-285750">
              <a:buFont typeface="Arial" panose="020B0604020202020204" pitchFamily="34" charset="0"/>
              <a:buChar char="•"/>
            </a:pPr>
            <a:r>
              <a:rPr lang="en-US" sz="2400" dirty="0"/>
              <a:t>Topology Master handles the Job</a:t>
            </a:r>
          </a:p>
          <a:p>
            <a:pPr marL="285750" indent="-285750">
              <a:buFont typeface="Arial" panose="020B0604020202020204" pitchFamily="34" charset="0"/>
              <a:buChar char="•"/>
            </a:pPr>
            <a:r>
              <a:rPr lang="en-US" sz="2400" dirty="0"/>
              <a:t>Can run on any resource scheduler (</a:t>
            </a:r>
            <a:r>
              <a:rPr lang="en-US" sz="2400" dirty="0" err="1"/>
              <a:t>Mesos</a:t>
            </a:r>
            <a:r>
              <a:rPr lang="en-US" sz="2400" dirty="0"/>
              <a:t>, Yarn, </a:t>
            </a:r>
            <a:r>
              <a:rPr lang="en-US" sz="2400" dirty="0" err="1"/>
              <a:t>Slurm</a:t>
            </a:r>
            <a:r>
              <a:rPr lang="en-US" sz="2400" dirty="0"/>
              <a:t>)</a:t>
            </a:r>
          </a:p>
          <a:p>
            <a:pPr marL="285750" indent="-285750">
              <a:buFont typeface="Arial" panose="020B0604020202020204" pitchFamily="34" charset="0"/>
              <a:buChar char="•"/>
            </a:pPr>
            <a:r>
              <a:rPr lang="en-US" sz="2400" dirty="0"/>
              <a:t>Each task run as a separate Java Process (Instance)</a:t>
            </a:r>
          </a:p>
          <a:p>
            <a:pPr marL="285750" indent="-285750">
              <a:buFont typeface="Arial" panose="020B0604020202020204" pitchFamily="34" charset="0"/>
              <a:buChar char="•"/>
            </a:pPr>
            <a:r>
              <a:rPr lang="en-US" sz="2400" dirty="0"/>
              <a:t>Stream manager acts as a network router/bridge between tasks in different containers</a:t>
            </a:r>
          </a:p>
          <a:p>
            <a:pPr marL="285750" indent="-285750">
              <a:buFont typeface="Arial" panose="020B0604020202020204" pitchFamily="34" charset="0"/>
              <a:buChar char="•"/>
            </a:pPr>
            <a:r>
              <a:rPr lang="en-US" sz="2400" dirty="0"/>
              <a:t>Every task in a container connects to a stream manager running in that container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9038" y="1835118"/>
            <a:ext cx="3932310" cy="165166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9038" y="3782326"/>
            <a:ext cx="3770209" cy="640224"/>
          </a:xfrm>
          <a:prstGeom prst="rect">
            <a:avLst/>
          </a:prstGeom>
        </p:spPr>
      </p:pic>
      <p:sp>
        <p:nvSpPr>
          <p:cNvPr id="3" name="Slide Number Placeholder 2">
            <a:extLst>
              <a:ext uri="{FF2B5EF4-FFF2-40B4-BE49-F238E27FC236}">
                <a16:creationId xmlns:a16="http://schemas.microsoft.com/office/drawing/2014/main" id="{FF6D8A12-83F7-4999-9422-E2A44E304D6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2481834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E0EDF1-325E-47F0-B121-A2B219A27762}"/>
              </a:ext>
            </a:extLst>
          </p:cNvPr>
          <p:cNvSpPr>
            <a:spLocks noGrp="1"/>
          </p:cNvSpPr>
          <p:nvPr>
            <p:ph idx="1"/>
          </p:nvPr>
        </p:nvSpPr>
        <p:spPr>
          <a:xfrm>
            <a:off x="-39864" y="783771"/>
            <a:ext cx="12120465" cy="5141168"/>
          </a:xfrm>
        </p:spPr>
        <p:txBody>
          <a:bodyPr>
            <a:normAutofit/>
          </a:bodyPr>
          <a:lstStyle/>
          <a:p>
            <a:r>
              <a:rPr lang="en-US" sz="2400" dirty="0"/>
              <a:t>HPC needed for some Big Data processing</a:t>
            </a:r>
          </a:p>
          <a:p>
            <a:pPr lvl="1"/>
            <a:r>
              <a:rPr lang="en-US" dirty="0"/>
              <a:t>Deep Learning needs small HPC systems</a:t>
            </a:r>
          </a:p>
          <a:p>
            <a:r>
              <a:rPr lang="en-US" sz="2400" dirty="0"/>
              <a:t>Big Data requirements are not clear but there are a few key use types</a:t>
            </a:r>
          </a:p>
          <a:p>
            <a:pPr marL="914400" lvl="1" indent="-457200">
              <a:buFont typeface="+mj-lt"/>
              <a:buAutoNum type="arabicParenR"/>
            </a:pPr>
            <a:r>
              <a:rPr lang="en-US" sz="2000" dirty="0"/>
              <a:t>Pleasingly parallel processing (including </a:t>
            </a:r>
            <a:r>
              <a:rPr lang="en-US" sz="2000" b="1" dirty="0">
                <a:solidFill>
                  <a:srgbClr val="FF0000"/>
                </a:solidFill>
              </a:rPr>
              <a:t>local machine learning</a:t>
            </a:r>
            <a:r>
              <a:rPr lang="en-US" sz="2000" dirty="0"/>
              <a:t>) as of different tweets from different users with perhaps MapReduce style of statistics and visualizations</a:t>
            </a:r>
          </a:p>
          <a:p>
            <a:pPr marL="914400" lvl="1" indent="-457200">
              <a:buFont typeface="+mj-lt"/>
              <a:buAutoNum type="arabicParenR"/>
            </a:pPr>
            <a:r>
              <a:rPr lang="en-US" sz="2000" dirty="0"/>
              <a:t>Database model with queries again supported by MapReduce for horizontal scaling</a:t>
            </a:r>
          </a:p>
          <a:p>
            <a:pPr marL="914400" lvl="1" indent="-457200">
              <a:buFont typeface="+mj-lt"/>
              <a:buAutoNum type="arabicParenR"/>
            </a:pPr>
            <a:r>
              <a:rPr lang="en-US" sz="2000" b="1" dirty="0">
                <a:solidFill>
                  <a:srgbClr val="FF0000"/>
                </a:solidFill>
              </a:rPr>
              <a:t>Global Machine Learning </a:t>
            </a:r>
            <a:r>
              <a:rPr lang="en-US" sz="2000" dirty="0"/>
              <a:t>with single job using multiple nodes as classic parallel computing</a:t>
            </a:r>
          </a:p>
          <a:p>
            <a:r>
              <a:rPr lang="en-US" sz="2400" dirty="0"/>
              <a:t>Current workloads stress 1) and 2) and are suited to current clouds and to ABDS (no HPC)</a:t>
            </a:r>
          </a:p>
          <a:p>
            <a:pPr lvl="1"/>
            <a:r>
              <a:rPr lang="en-US" dirty="0"/>
              <a:t>Expect to change as users  get more sophisticated</a:t>
            </a:r>
          </a:p>
          <a:p>
            <a:pPr lvl="1"/>
            <a:r>
              <a:rPr lang="en-US" dirty="0"/>
              <a:t>Such as change happened in simulation as increased computer power led to ability to do much larger and different problems (2D in 1980 became fully realistic 3D)</a:t>
            </a:r>
          </a:p>
          <a:p>
            <a:r>
              <a:rPr lang="en-US" sz="2400" dirty="0"/>
              <a:t>Data should not be moved unless essential</a:t>
            </a:r>
          </a:p>
          <a:p>
            <a:pPr lvl="1"/>
            <a:r>
              <a:rPr lang="en-US" dirty="0"/>
              <a:t>Supported by Fog computing -- </a:t>
            </a:r>
            <a:r>
              <a:rPr lang="en-US" sz="2400" dirty="0"/>
              <a:t>a well establish idea but no agreement on architecture</a:t>
            </a:r>
          </a:p>
        </p:txBody>
      </p:sp>
      <p:sp>
        <p:nvSpPr>
          <p:cNvPr id="5" name="Title 4">
            <a:extLst>
              <a:ext uri="{FF2B5EF4-FFF2-40B4-BE49-F238E27FC236}">
                <a16:creationId xmlns:a16="http://schemas.microsoft.com/office/drawing/2014/main" id="{90ECAA5A-3295-46DC-89CC-58A3D03B4E1F}"/>
              </a:ext>
            </a:extLst>
          </p:cNvPr>
          <p:cNvSpPr>
            <a:spLocks noGrp="1"/>
          </p:cNvSpPr>
          <p:nvPr>
            <p:ph type="title"/>
          </p:nvPr>
        </p:nvSpPr>
        <p:spPr>
          <a:xfrm>
            <a:off x="762569" y="99218"/>
            <a:ext cx="10515600" cy="839245"/>
          </a:xfrm>
        </p:spPr>
        <p:txBody>
          <a:bodyPr>
            <a:normAutofit/>
          </a:bodyPr>
          <a:lstStyle/>
          <a:p>
            <a:pPr algn="ctr"/>
            <a:r>
              <a:rPr lang="en-US" b="1" dirty="0"/>
              <a:t>Important Trends III</a:t>
            </a:r>
          </a:p>
        </p:txBody>
      </p:sp>
      <p:sp>
        <p:nvSpPr>
          <p:cNvPr id="3" name="Slide Number Placeholder 2">
            <a:extLst>
              <a:ext uri="{FF2B5EF4-FFF2-40B4-BE49-F238E27FC236}">
                <a16:creationId xmlns:a16="http://schemas.microsoft.com/office/drawing/2014/main" id="{510ECCB2-0A3C-4AD2-BAFB-70D1A21BE77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13117933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6552"/>
            <a:ext cx="10515600" cy="1325563"/>
          </a:xfrm>
        </p:spPr>
        <p:txBody>
          <a:bodyPr/>
          <a:lstStyle/>
          <a:p>
            <a:r>
              <a:rPr lang="en-US" b="1" dirty="0"/>
              <a:t>Heron High Performance Interconnects	</a:t>
            </a:r>
          </a:p>
        </p:txBody>
      </p:sp>
      <p:sp>
        <p:nvSpPr>
          <p:cNvPr id="3" name="Content Placeholder 2"/>
          <p:cNvSpPr>
            <a:spLocks noGrp="1"/>
          </p:cNvSpPr>
          <p:nvPr>
            <p:ph idx="1"/>
          </p:nvPr>
        </p:nvSpPr>
        <p:spPr>
          <a:xfrm>
            <a:off x="305487" y="1379178"/>
            <a:ext cx="5065295" cy="4351338"/>
          </a:xfrm>
        </p:spPr>
        <p:txBody>
          <a:bodyPr>
            <a:normAutofit/>
          </a:bodyPr>
          <a:lstStyle/>
          <a:p>
            <a:r>
              <a:rPr lang="en-US" sz="2400" dirty="0" err="1"/>
              <a:t>Infiniband</a:t>
            </a:r>
            <a:r>
              <a:rPr lang="en-US" sz="2400" dirty="0"/>
              <a:t> &amp; Intel Omni-Path integrations</a:t>
            </a:r>
          </a:p>
          <a:p>
            <a:r>
              <a:rPr lang="en-US" sz="2400" dirty="0"/>
              <a:t>Using </a:t>
            </a:r>
            <a:r>
              <a:rPr lang="en-US" sz="2400" dirty="0" err="1"/>
              <a:t>Libfabric</a:t>
            </a:r>
            <a:r>
              <a:rPr lang="en-US" sz="2400" dirty="0"/>
              <a:t> as a library</a:t>
            </a:r>
          </a:p>
          <a:p>
            <a:r>
              <a:rPr lang="en-US" sz="2400" dirty="0"/>
              <a:t>Natively integrated to Heron through Stream Manager without needing to go through JNI</a:t>
            </a:r>
          </a:p>
          <a:p>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4373" y="3584459"/>
            <a:ext cx="2549427" cy="150222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816" y="1502115"/>
            <a:ext cx="2601268" cy="150331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4373" y="1502115"/>
            <a:ext cx="2549427" cy="153177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2816" y="3554847"/>
            <a:ext cx="2549523" cy="153183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341" y="3709292"/>
            <a:ext cx="5793140" cy="2290146"/>
          </a:xfrm>
          <a:prstGeom prst="rect">
            <a:avLst/>
          </a:prstGeom>
        </p:spPr>
      </p:pic>
      <p:sp>
        <p:nvSpPr>
          <p:cNvPr id="8" name="Slide Number Placeholder 7">
            <a:extLst>
              <a:ext uri="{FF2B5EF4-FFF2-40B4-BE49-F238E27FC236}">
                <a16:creationId xmlns:a16="http://schemas.microsoft.com/office/drawing/2014/main" id="{08B648DE-A99E-44C8-A7BE-E9243BE870F5}"/>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37143690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15542-BC99-4E7D-8E8D-3294B513050B}"/>
              </a:ext>
            </a:extLst>
          </p:cNvPr>
          <p:cNvSpPr>
            <a:spLocks noGrp="1"/>
          </p:cNvSpPr>
          <p:nvPr>
            <p:ph type="title"/>
          </p:nvPr>
        </p:nvSpPr>
        <p:spPr>
          <a:xfrm>
            <a:off x="0" y="128171"/>
            <a:ext cx="12191999" cy="1057534"/>
          </a:xfrm>
        </p:spPr>
        <p:txBody>
          <a:bodyPr>
            <a:noAutofit/>
          </a:bodyPr>
          <a:lstStyle/>
          <a:p>
            <a:pPr algn="ctr"/>
            <a:r>
              <a:rPr lang="en-US" sz="3800" b="1" dirty="0">
                <a:latin typeface="Arial" panose="020B0604020202020204" pitchFamily="34" charset="0"/>
                <a:cs typeface="Arial" panose="020B0604020202020204" pitchFamily="34" charset="0"/>
              </a:rPr>
              <a:t>Summary of Twister2: </a:t>
            </a:r>
            <a:br>
              <a:rPr lang="en-US" sz="3800" b="1" dirty="0">
                <a:latin typeface="Arial" panose="020B0604020202020204" pitchFamily="34" charset="0"/>
                <a:cs typeface="Arial" panose="020B0604020202020204" pitchFamily="34" charset="0"/>
              </a:rPr>
            </a:br>
            <a:r>
              <a:rPr lang="en-US" sz="3800" b="1" dirty="0">
                <a:latin typeface="Arial" panose="020B0604020202020204" pitchFamily="34" charset="0"/>
                <a:cs typeface="Arial" panose="020B0604020202020204" pitchFamily="34" charset="0"/>
              </a:rPr>
              <a:t>Next Generation HPC Cloud + Edge + Grid</a:t>
            </a:r>
          </a:p>
        </p:txBody>
      </p:sp>
      <p:sp>
        <p:nvSpPr>
          <p:cNvPr id="3" name="Content Placeholder 2">
            <a:extLst>
              <a:ext uri="{FF2B5EF4-FFF2-40B4-BE49-F238E27FC236}">
                <a16:creationId xmlns:a16="http://schemas.microsoft.com/office/drawing/2014/main" id="{4792C802-0D7B-4FDC-AAB8-E1E9E386A35B}"/>
              </a:ext>
            </a:extLst>
          </p:cNvPr>
          <p:cNvSpPr>
            <a:spLocks noGrp="1"/>
          </p:cNvSpPr>
          <p:nvPr>
            <p:ph idx="1"/>
          </p:nvPr>
        </p:nvSpPr>
        <p:spPr>
          <a:xfrm>
            <a:off x="472996" y="1185705"/>
            <a:ext cx="11109157" cy="4983983"/>
          </a:xfrm>
        </p:spPr>
        <p:txBody>
          <a:bodyPr>
            <a:normAutofit lnSpcReduction="10000"/>
          </a:bodyPr>
          <a:lstStyle/>
          <a:p>
            <a:r>
              <a:rPr lang="en-US" dirty="0"/>
              <a:t>We suggest an event driven computing model built around Cloud and HPC and spanning batch, streaming, batch and edge applications</a:t>
            </a:r>
          </a:p>
          <a:p>
            <a:pPr lvl="1"/>
            <a:r>
              <a:rPr lang="en-US" dirty="0"/>
              <a:t>Highly parallel on cloud; possibly sequential at the edge</a:t>
            </a:r>
          </a:p>
          <a:p>
            <a:r>
              <a:rPr lang="en-US" dirty="0"/>
              <a:t>Expand current technology of </a:t>
            </a:r>
            <a:r>
              <a:rPr lang="en-US" dirty="0" err="1"/>
              <a:t>FaaS</a:t>
            </a:r>
            <a:r>
              <a:rPr lang="en-US" dirty="0"/>
              <a:t> (Function as a Service) and server-hidden computing</a:t>
            </a:r>
          </a:p>
          <a:p>
            <a:r>
              <a:rPr lang="en-US" dirty="0"/>
              <a:t>We have built a high performance data analysis library SPIDAL</a:t>
            </a:r>
          </a:p>
          <a:p>
            <a:r>
              <a:rPr lang="en-US" dirty="0"/>
              <a:t>We have integrated HPC into many Apache systems with HPC-ABDS</a:t>
            </a:r>
          </a:p>
          <a:p>
            <a:r>
              <a:rPr lang="en-US" dirty="0"/>
              <a:t>We have analyzed the different runtimes of Hadoop, Spark, Flink, Storm, Heron, Naiad, DARMA (HPC Asynchronous Many Task)</a:t>
            </a:r>
          </a:p>
          <a:p>
            <a:pPr lvl="1"/>
            <a:r>
              <a:rPr lang="en-US" dirty="0"/>
              <a:t>There are different technologies for different circumstances but can be unified by high level abstractions such as communication collectives</a:t>
            </a:r>
          </a:p>
          <a:p>
            <a:pPr lvl="1"/>
            <a:r>
              <a:rPr lang="en-US" dirty="0"/>
              <a:t>Need to be careful about treatment of state – more research needed</a:t>
            </a:r>
          </a:p>
        </p:txBody>
      </p:sp>
      <p:sp>
        <p:nvSpPr>
          <p:cNvPr id="4" name="Slide Number Placeholder 3">
            <a:extLst>
              <a:ext uri="{FF2B5EF4-FFF2-40B4-BE49-F238E27FC236}">
                <a16:creationId xmlns:a16="http://schemas.microsoft.com/office/drawing/2014/main" id="{868D9315-8FD5-41F2-9598-C3D71426FFA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440299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75067D-7DA5-419E-BEF5-3FF3F3E921B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a:t>
            </a:fld>
            <a:endParaRPr lang="en-US">
              <a:solidFill>
                <a:prstClr val="black">
                  <a:tint val="75000"/>
                </a:prstClr>
              </a:solidFill>
            </a:endParaRPr>
          </a:p>
        </p:txBody>
      </p:sp>
      <p:grpSp>
        <p:nvGrpSpPr>
          <p:cNvPr id="14" name="Group 13">
            <a:extLst>
              <a:ext uri="{FF2B5EF4-FFF2-40B4-BE49-F238E27FC236}">
                <a16:creationId xmlns:a16="http://schemas.microsoft.com/office/drawing/2014/main" id="{7B0995FF-3BE1-4372-BB3F-20798A80915C}"/>
              </a:ext>
            </a:extLst>
          </p:cNvPr>
          <p:cNvGrpSpPr/>
          <p:nvPr/>
        </p:nvGrpSpPr>
        <p:grpSpPr>
          <a:xfrm>
            <a:off x="39321" y="0"/>
            <a:ext cx="12152679" cy="6152828"/>
            <a:chOff x="39321" y="0"/>
            <a:chExt cx="12152679" cy="6152828"/>
          </a:xfrm>
        </p:grpSpPr>
        <p:pic>
          <p:nvPicPr>
            <p:cNvPr id="5" name="Picture 4">
              <a:extLst>
                <a:ext uri="{FF2B5EF4-FFF2-40B4-BE49-F238E27FC236}">
                  <a16:creationId xmlns:a16="http://schemas.microsoft.com/office/drawing/2014/main" id="{3FD6BC40-060E-487F-91E5-01376483272A}"/>
                </a:ext>
              </a:extLst>
            </p:cNvPr>
            <p:cNvPicPr>
              <a:picLocks noChangeAspect="1"/>
            </p:cNvPicPr>
            <p:nvPr/>
          </p:nvPicPr>
          <p:blipFill rotWithShape="1">
            <a:blip r:embed="rId2"/>
            <a:srcRect l="324" r="-324" b="19967"/>
            <a:stretch/>
          </p:blipFill>
          <p:spPr>
            <a:xfrm>
              <a:off x="39321" y="0"/>
              <a:ext cx="12152679" cy="5506497"/>
            </a:xfrm>
            <a:prstGeom prst="rect">
              <a:avLst/>
            </a:prstGeom>
          </p:spPr>
        </p:pic>
        <p:cxnSp>
          <p:nvCxnSpPr>
            <p:cNvPr id="7" name="Straight Arrow Connector 6">
              <a:extLst>
                <a:ext uri="{FF2B5EF4-FFF2-40B4-BE49-F238E27FC236}">
                  <a16:creationId xmlns:a16="http://schemas.microsoft.com/office/drawing/2014/main" id="{D60625BE-E1AA-4765-91B9-80D8168172AD}"/>
                </a:ext>
              </a:extLst>
            </p:cNvPr>
            <p:cNvCxnSpPr>
              <a:cxnSpLocks/>
            </p:cNvCxnSpPr>
            <p:nvPr/>
          </p:nvCxnSpPr>
          <p:spPr>
            <a:xfrm>
              <a:off x="3928905" y="5506497"/>
              <a:ext cx="6053295" cy="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7008026-C06C-4228-B4E9-CF97A39779CF}"/>
                </a:ext>
              </a:extLst>
            </p:cNvPr>
            <p:cNvSpPr txBox="1"/>
            <p:nvPr/>
          </p:nvSpPr>
          <p:spPr>
            <a:xfrm>
              <a:off x="3928905" y="5506497"/>
              <a:ext cx="6163826" cy="646331"/>
            </a:xfrm>
            <a:prstGeom prst="rect">
              <a:avLst/>
            </a:prstGeom>
            <a:noFill/>
          </p:spPr>
          <p:txBody>
            <a:bodyPr wrap="square" rtlCol="0">
              <a:spAutoFit/>
            </a:bodyPr>
            <a:lstStyle/>
            <a:p>
              <a:r>
                <a:rPr lang="en-US" dirty="0">
                  <a:solidFill>
                    <a:srgbClr val="FF0000"/>
                  </a:solidFill>
                </a:rPr>
                <a:t>These 3 are focus of our improvement but we need to preserve capability on first 2 paradigms</a:t>
              </a:r>
            </a:p>
          </p:txBody>
        </p:sp>
        <p:sp>
          <p:nvSpPr>
            <p:cNvPr id="10" name="TextBox 9">
              <a:extLst>
                <a:ext uri="{FF2B5EF4-FFF2-40B4-BE49-F238E27FC236}">
                  <a16:creationId xmlns:a16="http://schemas.microsoft.com/office/drawing/2014/main" id="{4AA3C158-70C4-42D3-81EF-57F623CA55A4}"/>
                </a:ext>
              </a:extLst>
            </p:cNvPr>
            <p:cNvSpPr txBox="1"/>
            <p:nvPr/>
          </p:nvSpPr>
          <p:spPr>
            <a:xfrm>
              <a:off x="39321" y="5598831"/>
              <a:ext cx="2523009" cy="369332"/>
            </a:xfrm>
            <a:prstGeom prst="rect">
              <a:avLst/>
            </a:prstGeom>
            <a:noFill/>
          </p:spPr>
          <p:txBody>
            <a:bodyPr wrap="square" rtlCol="0">
              <a:spAutoFit/>
            </a:bodyPr>
            <a:lstStyle/>
            <a:p>
              <a:r>
                <a:rPr lang="en-US" dirty="0"/>
                <a:t>Classic Cloud Workload</a:t>
              </a:r>
            </a:p>
          </p:txBody>
        </p:sp>
        <p:cxnSp>
          <p:nvCxnSpPr>
            <p:cNvPr id="11" name="Straight Arrow Connector 10">
              <a:extLst>
                <a:ext uri="{FF2B5EF4-FFF2-40B4-BE49-F238E27FC236}">
                  <a16:creationId xmlns:a16="http://schemas.microsoft.com/office/drawing/2014/main" id="{C1481790-2E16-48F6-9A29-A117DBD523DD}"/>
                </a:ext>
              </a:extLst>
            </p:cNvPr>
            <p:cNvCxnSpPr>
              <a:cxnSpLocks/>
            </p:cNvCxnSpPr>
            <p:nvPr/>
          </p:nvCxnSpPr>
          <p:spPr>
            <a:xfrm>
              <a:off x="62365" y="5506497"/>
              <a:ext cx="3956976"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D65A9DB-AB4B-4B92-96FD-190EE0BF661C}"/>
                </a:ext>
              </a:extLst>
            </p:cNvPr>
            <p:cNvSpPr txBox="1"/>
            <p:nvPr/>
          </p:nvSpPr>
          <p:spPr>
            <a:xfrm>
              <a:off x="4432125" y="4998666"/>
              <a:ext cx="2953413" cy="369332"/>
            </a:xfrm>
            <a:prstGeom prst="rect">
              <a:avLst/>
            </a:prstGeom>
            <a:noFill/>
          </p:spPr>
          <p:txBody>
            <a:bodyPr wrap="square" rtlCol="0">
              <a:spAutoFit/>
            </a:bodyPr>
            <a:lstStyle/>
            <a:p>
              <a:r>
                <a:rPr lang="en-US" dirty="0">
                  <a:solidFill>
                    <a:srgbClr val="FF0000"/>
                  </a:solidFill>
                </a:rPr>
                <a:t>Global Machine    Learning</a:t>
              </a:r>
            </a:p>
          </p:txBody>
        </p:sp>
      </p:grpSp>
    </p:spTree>
    <p:extLst>
      <p:ext uri="{BB962C8B-B14F-4D97-AF65-F5344CB8AC3E}">
        <p14:creationId xmlns:p14="http://schemas.microsoft.com/office/powerpoint/2010/main" val="3200714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8C3819-7D72-474B-9E14-D801A6723486}"/>
              </a:ext>
            </a:extLst>
          </p:cNvPr>
          <p:cNvSpPr>
            <a:spLocks noGrp="1"/>
          </p:cNvSpPr>
          <p:nvPr>
            <p:ph idx="1"/>
          </p:nvPr>
        </p:nvSpPr>
        <p:spPr>
          <a:xfrm>
            <a:off x="0" y="1022891"/>
            <a:ext cx="12191999" cy="5129936"/>
          </a:xfrm>
        </p:spPr>
        <p:txBody>
          <a:bodyPr>
            <a:normAutofit/>
          </a:bodyPr>
          <a:lstStyle/>
          <a:p>
            <a:r>
              <a:rPr lang="en-US" b="1" dirty="0"/>
              <a:t>Supercomputers </a:t>
            </a:r>
            <a:r>
              <a:rPr lang="en-US" dirty="0"/>
              <a:t>will c</a:t>
            </a:r>
            <a:r>
              <a:rPr lang="en-US" sz="3200" dirty="0"/>
              <a:t>ontinu</a:t>
            </a:r>
            <a:r>
              <a:rPr lang="en-US" dirty="0"/>
              <a:t>e for large simulations and may run other applications but these codes will be developed on HPC Clouds or</a:t>
            </a:r>
          </a:p>
          <a:p>
            <a:r>
              <a:rPr lang="en-US" b="1" dirty="0"/>
              <a:t>Next-Generation Commodity Systems </a:t>
            </a:r>
            <a:r>
              <a:rPr lang="en-US" dirty="0"/>
              <a:t>which</a:t>
            </a:r>
            <a:r>
              <a:rPr lang="en-US" b="1" dirty="0"/>
              <a:t> </a:t>
            </a:r>
            <a:r>
              <a:rPr lang="en-US" dirty="0"/>
              <a:t>are dominant force</a:t>
            </a:r>
          </a:p>
          <a:p>
            <a:pPr lvl="1"/>
            <a:r>
              <a:rPr lang="en-US" sz="2800" dirty="0"/>
              <a:t>Merge Cloud HPC and Edge computing</a:t>
            </a:r>
          </a:p>
          <a:p>
            <a:pPr lvl="1"/>
            <a:r>
              <a:rPr lang="en-US" sz="2800" dirty="0"/>
              <a:t>Clouds running in multiple giant datacenters offering all types of computing</a:t>
            </a:r>
          </a:p>
          <a:p>
            <a:pPr lvl="1"/>
            <a:r>
              <a:rPr lang="en-US" sz="2800" dirty="0"/>
              <a:t>Distributed data sources associated with device and Fog processing resources</a:t>
            </a:r>
          </a:p>
          <a:p>
            <a:pPr lvl="1"/>
            <a:r>
              <a:rPr lang="en-US" sz="2800" dirty="0"/>
              <a:t>Server-hidden computing for user pleasure</a:t>
            </a:r>
          </a:p>
          <a:p>
            <a:pPr lvl="1"/>
            <a:r>
              <a:rPr lang="en-US" sz="2800" dirty="0"/>
              <a:t>Support a distributed event driven dataflow computing model covering batch and streaming data</a:t>
            </a:r>
          </a:p>
          <a:p>
            <a:pPr lvl="1"/>
            <a:r>
              <a:rPr lang="en-US" sz="2800" dirty="0"/>
              <a:t>Needing parallel and distributed (Grid) computing ideas</a:t>
            </a:r>
          </a:p>
          <a:p>
            <a:pPr lvl="1"/>
            <a:r>
              <a:rPr lang="en-US" sz="2800" dirty="0"/>
              <a:t>Span Pleasingly Parallel to Data management to Global Machine Learning</a:t>
            </a:r>
          </a:p>
          <a:p>
            <a:endParaRPr lang="en-US" dirty="0"/>
          </a:p>
        </p:txBody>
      </p:sp>
      <p:sp>
        <p:nvSpPr>
          <p:cNvPr id="3" name="Title 2">
            <a:extLst>
              <a:ext uri="{FF2B5EF4-FFF2-40B4-BE49-F238E27FC236}">
                <a16:creationId xmlns:a16="http://schemas.microsoft.com/office/drawing/2014/main" id="{743CB6FB-BA24-470E-956D-B6C9971AC0CB}"/>
              </a:ext>
            </a:extLst>
          </p:cNvPr>
          <p:cNvSpPr>
            <a:spLocks noGrp="1"/>
          </p:cNvSpPr>
          <p:nvPr>
            <p:ph type="title"/>
          </p:nvPr>
        </p:nvSpPr>
        <p:spPr>
          <a:xfrm>
            <a:off x="838200" y="148149"/>
            <a:ext cx="10515600" cy="952232"/>
          </a:xfrm>
        </p:spPr>
        <p:txBody>
          <a:bodyPr/>
          <a:lstStyle/>
          <a:p>
            <a:pPr algn="ctr"/>
            <a:r>
              <a:rPr lang="en-US" b="1" dirty="0"/>
              <a:t>Predictions/Assumptions</a:t>
            </a:r>
          </a:p>
        </p:txBody>
      </p:sp>
      <p:sp>
        <p:nvSpPr>
          <p:cNvPr id="4" name="Slide Number Placeholder 3">
            <a:extLst>
              <a:ext uri="{FF2B5EF4-FFF2-40B4-BE49-F238E27FC236}">
                <a16:creationId xmlns:a16="http://schemas.microsoft.com/office/drawing/2014/main" id="{786550DA-A899-4D99-893D-22A67A36CF32}"/>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1395333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73" y="1"/>
            <a:ext cx="11983453" cy="979714"/>
          </a:xfrm>
        </p:spPr>
        <p:txBody>
          <a:bodyPr>
            <a:normAutofit/>
          </a:bodyPr>
          <a:lstStyle/>
          <a:p>
            <a:pPr algn="ctr"/>
            <a:r>
              <a:rPr lang="en-US" sz="4200" b="1" dirty="0"/>
              <a:t>Twister2: “Next Generation Grid - Edge – HPC Cloud”</a:t>
            </a:r>
          </a:p>
        </p:txBody>
      </p:sp>
      <p:sp>
        <p:nvSpPr>
          <p:cNvPr id="4" name="Content Placeholder 3"/>
          <p:cNvSpPr>
            <a:spLocks noGrp="1"/>
          </p:cNvSpPr>
          <p:nvPr>
            <p:ph idx="1"/>
          </p:nvPr>
        </p:nvSpPr>
        <p:spPr>
          <a:xfrm>
            <a:off x="0" y="895739"/>
            <a:ext cx="12087726" cy="5206481"/>
          </a:xfrm>
        </p:spPr>
        <p:txBody>
          <a:bodyPr>
            <a:normAutofit fontScale="92500" lnSpcReduction="10000"/>
          </a:bodyPr>
          <a:lstStyle/>
          <a:p>
            <a:r>
              <a:rPr lang="en-US" dirty="0"/>
              <a:t>Original 2010 Twister paper has 875 citations; it was a particular approach to </a:t>
            </a:r>
            <a:r>
              <a:rPr lang="en-US" dirty="0" err="1"/>
              <a:t>MapCollective</a:t>
            </a:r>
            <a:r>
              <a:rPr lang="en-US" dirty="0"/>
              <a:t> iterative processing for machine learning</a:t>
            </a:r>
          </a:p>
          <a:p>
            <a:r>
              <a:rPr lang="en-US" dirty="0"/>
              <a:t>Re-engineer current Apache Big Data and HPC software systems as a toolkit</a:t>
            </a:r>
          </a:p>
          <a:p>
            <a:r>
              <a:rPr lang="en-US" dirty="0"/>
              <a:t>Support a dataflow event-driven </a:t>
            </a:r>
            <a:r>
              <a:rPr lang="en-US" dirty="0" err="1"/>
              <a:t>FaaS</a:t>
            </a:r>
            <a:r>
              <a:rPr lang="en-US" dirty="0"/>
              <a:t> (microservice) framework running across application and geographic domains. </a:t>
            </a:r>
          </a:p>
          <a:p>
            <a:pPr lvl="1"/>
            <a:r>
              <a:rPr lang="en-US" dirty="0"/>
              <a:t>Support all types of Data analysis assuming global machine learning will increase in importance</a:t>
            </a:r>
          </a:p>
          <a:p>
            <a:r>
              <a:rPr lang="en-US" dirty="0"/>
              <a:t>Build on Cloud best practice but use HPC wherever possible to get high performance</a:t>
            </a:r>
          </a:p>
          <a:p>
            <a:r>
              <a:rPr lang="en-US" dirty="0"/>
              <a:t>Smoothly support current paradigms Hadoop, Spark, Flink, Heron, MPI, DARMA …</a:t>
            </a:r>
          </a:p>
          <a:p>
            <a:r>
              <a:rPr lang="en-US" dirty="0"/>
              <a:t>Use interoperable common abstractions but multiple polymorphic implementations.</a:t>
            </a:r>
          </a:p>
          <a:p>
            <a:pPr lvl="1"/>
            <a:r>
              <a:rPr lang="en-US" dirty="0"/>
              <a:t>i.e. do not require a single runtime</a:t>
            </a:r>
          </a:p>
          <a:p>
            <a:r>
              <a:rPr lang="en-US" dirty="0"/>
              <a:t>Focus on Runtime but this implicitly suggests programming and execution model</a:t>
            </a:r>
          </a:p>
          <a:p>
            <a:r>
              <a:rPr lang="en-US" dirty="0"/>
              <a:t>This is a next generation Grid based on data and edge devices – not computing as in old Grid</a:t>
            </a:r>
          </a:p>
          <a:p>
            <a:endParaRPr lang="en-US" dirty="0"/>
          </a:p>
          <a:p>
            <a:pPr lvl="1"/>
            <a:endParaRPr lang="en-US" sz="1600" dirty="0"/>
          </a:p>
        </p:txBody>
      </p:sp>
      <p:sp>
        <p:nvSpPr>
          <p:cNvPr id="3" name="Slide Number Placeholder 2">
            <a:extLst>
              <a:ext uri="{FF2B5EF4-FFF2-40B4-BE49-F238E27FC236}">
                <a16:creationId xmlns:a16="http://schemas.microsoft.com/office/drawing/2014/main" id="{B13BF3D6-61CB-42BF-998F-84E8609A54B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3409222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6360</TotalTime>
  <Words>3648</Words>
  <Application>Microsoft Office PowerPoint</Application>
  <PresentationFormat>Widescreen</PresentationFormat>
  <Paragraphs>500</Paragraphs>
  <Slides>61</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61</vt:i4>
      </vt:variant>
    </vt:vector>
  </HeadingPairs>
  <TitlesOfParts>
    <vt:vector size="73" baseType="lpstr">
      <vt:lpstr>Arial Unicode MS</vt:lpstr>
      <vt:lpstr>ＭＳ Ｐゴシック</vt:lpstr>
      <vt:lpstr>Arial</vt:lpstr>
      <vt:lpstr>Arial Black</vt:lpstr>
      <vt:lpstr>Calibri</vt:lpstr>
      <vt:lpstr>Calibri Light</vt:lpstr>
      <vt:lpstr>Century Gothic</vt:lpstr>
      <vt:lpstr>Century Schoolbook</vt:lpstr>
      <vt:lpstr>Symbol</vt:lpstr>
      <vt:lpstr>Times New Roman</vt:lpstr>
      <vt:lpstr>Wingdings</vt:lpstr>
      <vt:lpstr>1_Office Theme</vt:lpstr>
      <vt:lpstr>Big Data and High-Performance Technologies for Natural Computation</vt:lpstr>
      <vt:lpstr>Intelligent Systems Engineering at Indiana University</vt:lpstr>
      <vt:lpstr>Abstract</vt:lpstr>
      <vt:lpstr>Important Trends I</vt:lpstr>
      <vt:lpstr>Important Trends II</vt:lpstr>
      <vt:lpstr>Important Trends III</vt:lpstr>
      <vt:lpstr>PowerPoint Presentation</vt:lpstr>
      <vt:lpstr>Predictions/Assumptions</vt:lpstr>
      <vt:lpstr>Twister2: “Next Generation Grid - Edge – HPC Cloud”</vt:lpstr>
      <vt:lpstr>PowerPoint Presentation</vt:lpstr>
      <vt:lpstr>Implementing these ideas  at a high level</vt:lpstr>
      <vt:lpstr>What is the challenge?</vt:lpstr>
      <vt:lpstr>Proposed Approach I</vt:lpstr>
      <vt:lpstr>Proposed Approach II</vt:lpstr>
      <vt:lpstr>Motivation of Deterministic Annealing</vt:lpstr>
      <vt:lpstr>(Deterministic) Annealing follows Nature (Physics)</vt:lpstr>
      <vt:lpstr>General Features of Deterministic Annealing DA</vt:lpstr>
      <vt:lpstr>Math of Deterministic Annealing</vt:lpstr>
      <vt:lpstr>Some Uses of Deterministic Annealing DA</vt:lpstr>
      <vt:lpstr>Metagenomics  -- Sequence clustering</vt:lpstr>
      <vt:lpstr>PowerPoint Presentation</vt:lpstr>
      <vt:lpstr>PowerPoint Presentation</vt:lpstr>
      <vt:lpstr>PowerPoint Presentation</vt:lpstr>
      <vt:lpstr>PowerPoint Presentation</vt:lpstr>
      <vt:lpstr>Proteomics</vt:lpstr>
      <vt:lpstr>Protein Universe Browser for COG Sequences</vt:lpstr>
      <vt:lpstr>Heatmap of biology distance (Needleman-Wunsch)  vs 3D Euclidean Distances</vt:lpstr>
      <vt:lpstr>PowerPoint Presentation</vt:lpstr>
      <vt:lpstr>2D Vector Clustering with cutoff at 3 σ</vt:lpstr>
      <vt:lpstr>Relative Changes in Stock Values using one day values</vt:lpstr>
      <vt:lpstr>PowerPoint Presentation</vt:lpstr>
      <vt:lpstr>Performance Dependence on Number of Cores</vt:lpstr>
      <vt:lpstr>Java versus C Performance</vt:lpstr>
      <vt:lpstr>Mahout and SPIDAL</vt:lpstr>
      <vt:lpstr>Implementing these ideas in detail</vt:lpstr>
      <vt:lpstr>Components of Big Data Stack</vt:lpstr>
      <vt:lpstr>HPC-ABDS  Integrated wide range of HPC and Big Data technologies. I gave up updating!</vt:lpstr>
      <vt:lpstr>Why use Spark Hadoop Flink rather than HPC?</vt:lpstr>
      <vt:lpstr>Why use HPC and not Spark, Flink, Hadoop?</vt:lpstr>
      <vt:lpstr>What do we need in runtime for distributed HPC FaaS</vt:lpstr>
      <vt:lpstr>Communication Support</vt:lpstr>
      <vt:lpstr>Communication Primitives</vt:lpstr>
      <vt:lpstr>PowerPoint Presentation</vt:lpstr>
      <vt:lpstr>Dataflow Graph State and Scheduling</vt:lpstr>
      <vt:lpstr>Fault Tolerance  </vt:lpstr>
      <vt:lpstr>Spark Kmeans                Flink Streaming Dataflow</vt:lpstr>
      <vt:lpstr>PowerPoint Presentation</vt:lpstr>
      <vt:lpstr>Naiad Timely Dataflow      HLA Distributed Simulation</vt:lpstr>
      <vt:lpstr>NiFi Workflow</vt:lpstr>
      <vt:lpstr>Dataflow for a linear algebra kernel</vt:lpstr>
      <vt:lpstr>Machine Learning with MPI, Spark and Flink</vt:lpstr>
      <vt:lpstr>HPC Runtime versus ABDS distributed Computing Model on Data Analytics</vt:lpstr>
      <vt:lpstr>Multidimensional Scaling</vt:lpstr>
      <vt:lpstr>Flink MDS Dataflow Graph</vt:lpstr>
      <vt:lpstr>Terasort</vt:lpstr>
      <vt:lpstr>K-Means</vt:lpstr>
      <vt:lpstr>K-Means Clustering in Spark, Flink, MPI</vt:lpstr>
      <vt:lpstr>K-Means Clustering in Spark, Flink, MPI</vt:lpstr>
      <vt:lpstr>Heron Architecture</vt:lpstr>
      <vt:lpstr>Heron High Performance Interconnects </vt:lpstr>
      <vt:lpstr>Summary of Twister2:  Next Generation HPC Cloud + Edge + Grid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Efficient Dataflow Frameworks for Big Data Applications: Integrating Parallel and Distributed Computing Runtimes</dc:title>
  <dc:creator>supun</dc:creator>
  <cp:lastModifiedBy>Geoffrey Fox</cp:lastModifiedBy>
  <cp:revision>155</cp:revision>
  <dcterms:created xsi:type="dcterms:W3CDTF">2017-06-12T19:54:34Z</dcterms:created>
  <dcterms:modified xsi:type="dcterms:W3CDTF">2017-08-17T10:04:34Z</dcterms:modified>
</cp:coreProperties>
</file>