
<file path=[Content_Types].xml><?xml version="1.0" encoding="utf-8"?>
<Types xmlns="http://schemas.openxmlformats.org/package/2006/content-types">
  <Default Extension="png" ContentType="image/png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Default Extension="xml" ContentType="application/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0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ableStyles.xml" ContentType="application/vnd.openxmlformats-officedocument.presentationml.tableStyles+xml"/>
  <Default Extension="pdf" ContentType="application/pdf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Slides/notesSlide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60" r:id="rId3"/>
    <p:sldId id="263" r:id="rId4"/>
    <p:sldId id="264" r:id="rId5"/>
    <p:sldId id="258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21533" autoAdjust="0"/>
    <p:restoredTop sz="94660"/>
  </p:normalViewPr>
  <p:slideViewPr>
    <p:cSldViewPr snapToObjects="1">
      <p:cViewPr>
        <p:scale>
          <a:sx n="100" d="100"/>
          <a:sy n="100" d="100"/>
        </p:scale>
        <p:origin x="-704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91EC2-47EE-6C4A-9071-902284690B94}" type="datetimeFigureOut">
              <a:rPr lang="en-US" smtClean="0"/>
              <a:pPr/>
              <a:t>11/13/08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CBAFA-7795-7849-AEFE-AD340F45E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C4E4E-C5A3-3144-8B87-961C60B55183}" type="slidenum">
              <a:rPr lang="en-US"/>
              <a:pPr/>
              <a:t>5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ADF968-B248-4D4D-B84B-1FBDFB6A4856}" type="slidenum">
              <a:rPr lang="en-US">
                <a:latin typeface="Arial" pitchFamily="-112" charset="0"/>
                <a:ea typeface="Arial" pitchFamily="-112" charset="0"/>
                <a:cs typeface="Arial" pitchFamily="-112" charset="0"/>
              </a:rPr>
              <a:pPr/>
              <a:t>7</a:t>
            </a:fld>
            <a:endParaRPr lang="en-US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4617DE4-D746-F545-B906-02CFA0207FE0}" type="datetimeFigureOut">
              <a:rPr lang="en-US" smtClean="0"/>
              <a:pPr/>
              <a:t>11/13/08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26F594-2BCC-B04D-AE37-96CCD7771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4617DE4-D746-F545-B906-02CFA0207FE0}" type="datetimeFigureOut">
              <a:rPr lang="en-US" smtClean="0"/>
              <a:pPr/>
              <a:t>11/13/08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26F594-2BCC-B04D-AE37-96CCD7771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4617DE4-D746-F545-B906-02CFA0207FE0}" type="datetimeFigureOut">
              <a:rPr lang="en-US" smtClean="0"/>
              <a:pPr/>
              <a:t>11/13/08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26F594-2BCC-B04D-AE37-96CCD7771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1E91EDE-7A40-0445-9532-35F23A85BB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4617DE4-D746-F545-B906-02CFA0207FE0}" type="datetimeFigureOut">
              <a:rPr lang="en-US" smtClean="0"/>
              <a:pPr/>
              <a:t>11/13/08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26F594-2BCC-B04D-AE37-96CCD7771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4617DE4-D746-F545-B906-02CFA0207FE0}" type="datetimeFigureOut">
              <a:rPr lang="en-US" smtClean="0"/>
              <a:pPr/>
              <a:t>11/13/08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26F594-2BCC-B04D-AE37-96CCD7771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4617DE4-D746-F545-B906-02CFA0207FE0}" type="datetimeFigureOut">
              <a:rPr lang="en-US" smtClean="0"/>
              <a:pPr/>
              <a:t>11/13/08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26F594-2BCC-B04D-AE37-96CCD7771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4617DE4-D746-F545-B906-02CFA0207FE0}" type="datetimeFigureOut">
              <a:rPr lang="en-US" smtClean="0"/>
              <a:pPr/>
              <a:t>11/13/08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26F594-2BCC-B04D-AE37-96CCD7771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4617DE4-D746-F545-B906-02CFA0207FE0}" type="datetimeFigureOut">
              <a:rPr lang="en-US" smtClean="0"/>
              <a:pPr/>
              <a:t>11/13/08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26F594-2BCC-B04D-AE37-96CCD7771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4617DE4-D746-F545-B906-02CFA0207FE0}" type="datetimeFigureOut">
              <a:rPr lang="en-US" smtClean="0"/>
              <a:pPr/>
              <a:t>11/13/08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26F594-2BCC-B04D-AE37-96CCD7771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4617DE4-D746-F545-B906-02CFA0207FE0}" type="datetimeFigureOut">
              <a:rPr lang="en-US" smtClean="0"/>
              <a:pPr/>
              <a:t>11/13/08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26F594-2BCC-B04D-AE37-96CCD7771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4617DE4-D746-F545-B906-02CFA0207FE0}" type="datetimeFigureOut">
              <a:rPr lang="en-US" smtClean="0"/>
              <a:pPr/>
              <a:t>11/13/08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26F594-2BCC-B04D-AE37-96CCD7771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08_swoosh_detail2.psd"/>
          <p:cNvPicPr>
            <a:picLocks noChangeAspect="1"/>
          </p:cNvPicPr>
          <p:nvPr/>
        </p:nvPicPr>
        <p:blipFill>
          <a:blip r:embed="rId14">
            <a:alphaModFix amt="80000"/>
          </a:blip>
          <a:stretch>
            <a:fillRect/>
          </a:stretch>
        </p:blipFill>
        <p:spPr>
          <a:xfrm>
            <a:off x="1" y="0"/>
            <a:ext cx="642937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9000" y="6431995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SC08 – Austin, TX</a:t>
            </a:r>
            <a:endParaRPr lang="en-US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apps.facebook.com/mini_tgsysmon/" TargetMode="External"/><Relationship Id="rId3" Type="http://schemas.openxmlformats.org/officeDocument/2006/relationships/hyperlink" Target="http://apps.facebook.com/tgsysmon/" TargetMode="External"/><Relationship Id="rId4" Type="http://schemas.openxmlformats.org/officeDocument/2006/relationships/hyperlink" Target="http://www.google.com/ig/adde?moduleurl=http://iola.tacc.utexas.edu:22080/gpir-app/minigpir.xml&amp;nocache=1&amp;source=imag" TargetMode="External"/><Relationship Id="rId5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df"/><Relationship Id="rId4" Type="http://schemas.openxmlformats.org/officeDocument/2006/relationships/image" Target="../media/image5.png"/><Relationship Id="rId5" Type="http://schemas.openxmlformats.org/officeDocument/2006/relationships/hyperlink" Target="http://grid.rit.edu/lab/doku.php/grid:javascrip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 Grid Computing Environments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/>
          <a:p>
            <a:r>
              <a:rPr lang="en-US" dirty="0" smtClean="0"/>
              <a:t>Marlon Pierce, Suresh </a:t>
            </a:r>
            <a:r>
              <a:rPr lang="en-US" dirty="0" err="1" smtClean="0"/>
              <a:t>Marru</a:t>
            </a:r>
            <a:r>
              <a:rPr lang="en-US" dirty="0" smtClean="0"/>
              <a:t>, </a:t>
            </a:r>
            <a:r>
              <a:rPr lang="en-US" dirty="0" err="1" smtClean="0"/>
              <a:t>Gregor</a:t>
            </a:r>
            <a:r>
              <a:rPr lang="en-US" dirty="0" smtClean="0"/>
              <a:t> von </a:t>
            </a:r>
            <a:r>
              <a:rPr lang="en-US" dirty="0" err="1" smtClean="0"/>
              <a:t>Laszewski</a:t>
            </a:r>
            <a:r>
              <a:rPr lang="en-US" dirty="0" smtClean="0"/>
              <a:t>, Mary Thomas, </a:t>
            </a:r>
            <a:r>
              <a:rPr lang="en-US" dirty="0" err="1" smtClean="0"/>
              <a:t>Maytal</a:t>
            </a:r>
            <a:r>
              <a:rPr lang="en-US" dirty="0" smtClean="0"/>
              <a:t> </a:t>
            </a:r>
            <a:r>
              <a:rPr lang="en-US" dirty="0" err="1" smtClean="0"/>
              <a:t>Dahan</a:t>
            </a:r>
            <a:r>
              <a:rPr lang="en-US" dirty="0" smtClean="0"/>
              <a:t>, </a:t>
            </a:r>
            <a:r>
              <a:rPr lang="en-US" dirty="0" err="1" smtClean="0"/>
              <a:t>Gopi</a:t>
            </a:r>
            <a:r>
              <a:rPr lang="en-US" dirty="0" smtClean="0"/>
              <a:t> </a:t>
            </a:r>
            <a:r>
              <a:rPr lang="en-US" dirty="0" err="1" smtClean="0"/>
              <a:t>Kandaswamy</a:t>
            </a:r>
            <a:r>
              <a:rPr lang="en-US" dirty="0" smtClean="0"/>
              <a:t>, and </a:t>
            </a:r>
            <a:r>
              <a:rPr lang="en-US" dirty="0" err="1" smtClean="0"/>
              <a:t>Wenjun</a:t>
            </a:r>
            <a:r>
              <a:rPr lang="en-US" dirty="0" smtClean="0"/>
              <a:t> Wu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GPIR Gadgets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417639"/>
            <a:ext cx="4040188" cy="486092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GPIR: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</a:rPr>
              <a:t>GridPort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 Information Repository, stores dynamic and static resource information for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</a:rPr>
              <a:t>Vos</a:t>
            </a:r>
            <a:endParaRPr lang="en-US" dirty="0" smtClean="0">
              <a:ln>
                <a:solidFill>
                  <a:schemeClr val="tx1"/>
                </a:solidFill>
              </a:ln>
            </a:endParaRPr>
          </a:p>
          <a:p>
            <a:r>
              <a:rPr lang="en-US" dirty="0" err="1" smtClean="0">
                <a:ln>
                  <a:solidFill>
                    <a:schemeClr val="tx1"/>
                  </a:solidFill>
                </a:ln>
              </a:rPr>
              <a:t>Facebook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 </a:t>
            </a:r>
          </a:p>
          <a:p>
            <a:pPr lvl="1"/>
            <a:r>
              <a:rPr lang="en-US" dirty="0" smtClean="0">
                <a:ln>
                  <a:solidFill>
                    <a:schemeClr val="tx1"/>
                  </a:solidFill>
                </a:ln>
              </a:rPr>
              <a:t>Mini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</a:rPr>
              <a:t>TeraGrid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 system monitor and full size system monitor</a:t>
            </a:r>
          </a:p>
          <a:p>
            <a:pPr lvl="1"/>
            <a:r>
              <a:rPr lang="en-US" dirty="0" smtClean="0">
                <a:ln>
                  <a:solidFill>
                    <a:schemeClr val="tx1"/>
                  </a:solidFill>
                </a:ln>
              </a:rPr>
              <a:t>Mini: </a:t>
            </a:r>
            <a:r>
              <a:rPr lang="en-US" dirty="0" smtClean="0">
                <a:ln>
                  <a:solidFill>
                    <a:schemeClr val="tx1"/>
                  </a:solidFill>
                </a:ln>
                <a:hlinkClick r:id="rId2"/>
              </a:rPr>
              <a:t>http://apps.facebook.com/mini_tgsysmon/</a:t>
            </a:r>
            <a:endParaRPr lang="en-US" dirty="0" smtClean="0">
              <a:ln>
                <a:solidFill>
                  <a:schemeClr val="tx1"/>
                </a:solidFill>
              </a:ln>
            </a:endParaRPr>
          </a:p>
          <a:p>
            <a:pPr lvl="1"/>
            <a:r>
              <a:rPr lang="en-US" dirty="0" smtClean="0">
                <a:ln>
                  <a:solidFill>
                    <a:schemeClr val="tx1"/>
                  </a:solidFill>
                </a:ln>
              </a:rPr>
              <a:t>Full Size: </a:t>
            </a:r>
            <a:r>
              <a:rPr lang="en-US" dirty="0" smtClean="0">
                <a:ln>
                  <a:solidFill>
                    <a:schemeClr val="tx1"/>
                  </a:solidFill>
                </a:ln>
                <a:hlinkClick r:id="rId3"/>
              </a:rPr>
              <a:t>http://apps.facebook.com/tgsysmon/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 </a:t>
            </a:r>
          </a:p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Google</a:t>
            </a:r>
          </a:p>
          <a:p>
            <a:pPr lvl="1"/>
            <a:r>
              <a:rPr lang="en-US" dirty="0" smtClean="0">
                <a:ln>
                  <a:solidFill>
                    <a:schemeClr val="tx1"/>
                  </a:solidFill>
                </a:ln>
              </a:rPr>
              <a:t>Mini System monitor for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</a:rPr>
              <a:t>iGoogle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 page</a:t>
            </a:r>
          </a:p>
          <a:p>
            <a:pPr lvl="1"/>
            <a:r>
              <a:rPr lang="en-US" dirty="0" smtClean="0">
                <a:ln>
                  <a:solidFill>
                    <a:schemeClr val="tx1"/>
                  </a:solidFill>
                </a:ln>
              </a:rPr>
              <a:t>To add visit: </a:t>
            </a:r>
          </a:p>
          <a:p>
            <a:pPr lvl="1">
              <a:buNone/>
            </a:pPr>
            <a:r>
              <a:rPr lang="en-US" dirty="0" smtClean="0">
                <a:ln>
                  <a:solidFill>
                    <a:schemeClr val="tx1"/>
                  </a:solidFill>
                </a:ln>
                <a:hlinkClick r:id="rId4"/>
              </a:rPr>
              <a:t>http://www.google.com/ig/adde?moduleurl=http://iola.tacc.utexas.edu:22080/gpir-app/minigpir.xml&amp;nocache=1&amp;source=imag</a:t>
            </a:r>
            <a:endParaRPr lang="en-US" dirty="0" smtClean="0">
              <a:ln>
                <a:solidFill>
                  <a:schemeClr val="tx1"/>
                </a:solidFill>
              </a:ln>
            </a:endParaRPr>
          </a:p>
          <a:p>
            <a:pPr lvl="2">
              <a:buNone/>
            </a:pPr>
            <a:endParaRPr lang="en-US" dirty="0" smtClean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5227637"/>
            <a:ext cx="4041775" cy="639763"/>
          </a:xfrm>
        </p:spPr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, Gadget GPIR Clients</a:t>
            </a:r>
            <a:endParaRPr lang="en-US" dirty="0"/>
          </a:p>
        </p:txBody>
      </p:sp>
      <p:pic>
        <p:nvPicPr>
          <p:cNvPr id="7" name="Content Placeholder 6" descr="Picture 5.png"/>
          <p:cNvPicPr>
            <a:picLocks noGrp="1" noChangeAspect="1"/>
          </p:cNvPicPr>
          <p:nvPr>
            <p:ph sz="quarter" idx="4"/>
          </p:nvPr>
        </p:nvPicPr>
        <p:blipFill>
          <a:blip r:embed="rId5"/>
          <a:srcRect t="-3782" b="-3782"/>
          <a:stretch>
            <a:fillRect/>
          </a:stretch>
        </p:blipFill>
        <p:spPr>
          <a:xfrm>
            <a:off x="4645027" y="1382712"/>
            <a:ext cx="4041775" cy="39512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sportalRss12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438400"/>
            <a:ext cx="4172397" cy="3429000"/>
          </a:xfrm>
          <a:prstGeom prst="rect">
            <a:avLst/>
          </a:prstGeom>
        </p:spPr>
      </p:pic>
      <p:pic>
        <p:nvPicPr>
          <p:cNvPr id="5" name="Picture 4" descr="Slide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77800" y="2438400"/>
            <a:ext cx="4470400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6950" y="302567"/>
            <a:ext cx="440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Cyberaide</a:t>
            </a:r>
            <a:r>
              <a:rPr lang="en-US" sz="2400" dirty="0" smtClean="0"/>
              <a:t> JavaScript Framework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A multi-tier SOA based framework to enable access through web interface.</a:t>
            </a:r>
          </a:p>
          <a:p>
            <a:pPr>
              <a:buFont typeface="Arial"/>
              <a:buChar char="•"/>
            </a:pPr>
            <a:r>
              <a:rPr lang="en-US" dirty="0" smtClean="0"/>
              <a:t> A reusable JavaScript library provided.</a:t>
            </a:r>
          </a:p>
          <a:p>
            <a:pPr>
              <a:buFont typeface="Arial"/>
              <a:buChar char="•"/>
            </a:pPr>
            <a:r>
              <a:rPr lang="en-US" dirty="0" smtClean="0"/>
              <a:t> A web 2.0 portal by using the JavaScript library provides functionalities to access </a:t>
            </a:r>
            <a:r>
              <a:rPr lang="en-US" dirty="0" err="1" smtClean="0"/>
              <a:t>cyberinfrastructure</a:t>
            </a:r>
            <a:r>
              <a:rPr lang="en-US" dirty="0" smtClean="0"/>
              <a:t> through a web browser. </a:t>
            </a:r>
          </a:p>
          <a:p>
            <a:pPr>
              <a:buFont typeface="Arial"/>
              <a:buChar char="•"/>
            </a:pPr>
            <a:r>
              <a:rPr lang="en-US" dirty="0" smtClean="0"/>
              <a:t> For more information please visit </a:t>
            </a:r>
            <a:r>
              <a:rPr lang="en-US" dirty="0" smtClean="0">
                <a:hlinkClick r:id="rId5"/>
              </a:rPr>
              <a:t>http://grid.rit.edu/lab/doku.php/grid:javascript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38250" y="574452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574452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Portal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6172200"/>
            <a:ext cx="5070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Gregor</a:t>
            </a:r>
            <a:r>
              <a:rPr lang="en-US" sz="1400" dirty="0" smtClean="0"/>
              <a:t> von </a:t>
            </a:r>
            <a:r>
              <a:rPr lang="en-US" sz="1400" dirty="0" err="1" smtClean="0"/>
              <a:t>Laszewski</a:t>
            </a:r>
            <a:r>
              <a:rPr lang="en-US" sz="1400" dirty="0" smtClean="0"/>
              <a:t>*, </a:t>
            </a:r>
            <a:r>
              <a:rPr lang="en-US" sz="1400" dirty="0" err="1" smtClean="0"/>
              <a:t>Fugang</a:t>
            </a:r>
            <a:r>
              <a:rPr lang="en-US" sz="1400" dirty="0" smtClean="0"/>
              <a:t> Wang, </a:t>
            </a:r>
            <a:r>
              <a:rPr lang="en-US" sz="1400" dirty="0" err="1" smtClean="0"/>
              <a:t>Zhenhua</a:t>
            </a:r>
            <a:r>
              <a:rPr lang="en-US" sz="1400" dirty="0" smtClean="0"/>
              <a:t> </a:t>
            </a:r>
            <a:r>
              <a:rPr lang="en-US" sz="1400" dirty="0" err="1" smtClean="0"/>
              <a:t>Guo</a:t>
            </a:r>
            <a:r>
              <a:rPr lang="en-US" sz="1400" dirty="0" smtClean="0"/>
              <a:t>, Marlon Pierce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97064" y="6449199"/>
            <a:ext cx="177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laszewski@gmail.com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685800" y="4024313"/>
            <a:ext cx="2403475" cy="2528887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71688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38100"/>
            <a:ext cx="7772400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800"/>
              <a:t>SDSU Python Gateway Project</a:t>
            </a:r>
          </a:p>
        </p:txBody>
      </p:sp>
      <p:sp>
        <p:nvSpPr>
          <p:cNvPr id="71690" name="Rectangle 10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76200" y="833438"/>
            <a:ext cx="4419600" cy="297656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30188" indent="-230188">
              <a:lnSpc>
                <a:spcPct val="90000"/>
              </a:lnSpc>
            </a:pPr>
            <a:r>
              <a:rPr lang="en-US" sz="1400">
                <a:latin typeface="Times New Roman" pitchFamily="-112" charset="0"/>
              </a:rPr>
              <a:t>Portal and Web Services based on Pylons Web Framework</a:t>
            </a:r>
          </a:p>
          <a:p>
            <a:pPr marL="682625" lvl="1" indent="-220663">
              <a:lnSpc>
                <a:spcPct val="90000"/>
              </a:lnSpc>
            </a:pPr>
            <a:r>
              <a:rPr lang="en-US" sz="1200">
                <a:latin typeface="Times New Roman" pitchFamily="-112" charset="0"/>
              </a:rPr>
              <a:t>WSGI (WS-Gateway Interface) </a:t>
            </a:r>
          </a:p>
          <a:p>
            <a:pPr marL="682625" lvl="1" indent="-220663">
              <a:lnSpc>
                <a:spcPct val="90000"/>
              </a:lnSpc>
            </a:pPr>
            <a:r>
              <a:rPr lang="en-US" sz="1200">
                <a:latin typeface="Times New Roman" pitchFamily="-112" charset="0"/>
              </a:rPr>
              <a:t> AJAX (asynchronous JavaScript and XML)</a:t>
            </a:r>
          </a:p>
          <a:p>
            <a:pPr marL="230188" indent="-230188">
              <a:lnSpc>
                <a:spcPct val="90000"/>
              </a:lnSpc>
            </a:pPr>
            <a:r>
              <a:rPr lang="en-US" sz="1400">
                <a:latin typeface="Times New Roman" pitchFamily="-112" charset="0"/>
              </a:rPr>
              <a:t>Use any Python tools/libraries</a:t>
            </a:r>
          </a:p>
          <a:p>
            <a:pPr marL="230188" indent="-230188">
              <a:lnSpc>
                <a:spcPct val="90000"/>
              </a:lnSpc>
            </a:pPr>
            <a:r>
              <a:rPr lang="en-US" sz="1400">
                <a:latin typeface="Times New Roman" pitchFamily="-112" charset="0"/>
              </a:rPr>
              <a:t>GSI: MyProxy, GT4, Globus Core Python Toolkit, pyWSRF pyGlobus, gsissh, etc. </a:t>
            </a:r>
          </a:p>
          <a:p>
            <a:pPr marL="230188" indent="-230188">
              <a:lnSpc>
                <a:spcPct val="90000"/>
              </a:lnSpc>
            </a:pPr>
            <a:r>
              <a:rPr lang="en-US" sz="1400">
                <a:latin typeface="Times New Roman" pitchFamily="-112" charset="0"/>
              </a:rPr>
              <a:t>Features: </a:t>
            </a:r>
          </a:p>
          <a:p>
            <a:pPr marL="682625" lvl="1" indent="-220663">
              <a:lnSpc>
                <a:spcPct val="90000"/>
              </a:lnSpc>
            </a:pPr>
            <a:r>
              <a:rPr lang="en-US" sz="1200">
                <a:latin typeface="Times New Roman" pitchFamily="-112" charset="0"/>
              </a:rPr>
              <a:t>dynamic hosting - codebase changes sensed and reloaded</a:t>
            </a:r>
          </a:p>
          <a:p>
            <a:pPr marL="682625" lvl="1" indent="-220663">
              <a:lnSpc>
                <a:spcPct val="90000"/>
              </a:lnSpc>
            </a:pPr>
            <a:r>
              <a:rPr lang="en-US" sz="1200">
                <a:latin typeface="Times New Roman" pitchFamily="-112" charset="0"/>
              </a:rPr>
              <a:t>URL routing to hide hosting details, “pretty URLS”</a:t>
            </a:r>
          </a:p>
          <a:p>
            <a:pPr marL="682625" lvl="1" indent="-220663">
              <a:lnSpc>
                <a:spcPct val="90000"/>
              </a:lnSpc>
            </a:pPr>
            <a:r>
              <a:rPr lang="en-US" sz="1200">
                <a:latin typeface="Times New Roman" pitchFamily="-112" charset="0"/>
              </a:rPr>
              <a:t>Paste deployment (like Mako) so easy to package and distribute</a:t>
            </a:r>
          </a:p>
          <a:p>
            <a:pPr marL="682625" lvl="1" indent="-220663">
              <a:lnSpc>
                <a:spcPct val="90000"/>
              </a:lnSpc>
            </a:pPr>
            <a:r>
              <a:rPr lang="en-US" sz="1200">
                <a:latin typeface="Times New Roman" pitchFamily="-112" charset="0"/>
              </a:rPr>
              <a:t>Uses templates for layout of HTML </a:t>
            </a:r>
          </a:p>
          <a:p>
            <a:pPr marL="682625" lvl="1" indent="-220663">
              <a:lnSpc>
                <a:spcPct val="90000"/>
              </a:lnSpc>
            </a:pPr>
            <a:r>
              <a:rPr lang="en-US" sz="1200">
                <a:latin typeface="Times New Roman" pitchFamily="-112" charset="0"/>
              </a:rPr>
              <a:t>Hosting of portals and web services in same system</a:t>
            </a: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3886200" y="3962400"/>
            <a:ext cx="4800600" cy="2590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 indent="-227013" defTabSz="914400" eaLnBrk="0" hangingPunct="0">
              <a:spcBef>
                <a:spcPct val="20000"/>
              </a:spcBef>
              <a:buFontTx/>
              <a:buChar char="•"/>
            </a:pPr>
            <a:r>
              <a:rPr lang="en-US" sz="1400">
                <a:latin typeface="Times New Roman" pitchFamily="-112" charset="0"/>
              </a:rPr>
              <a:t>Status: </a:t>
            </a:r>
          </a:p>
          <a:p>
            <a:pPr marL="628650" lvl="1" indent="-223838" defTabSz="914400" eaLnBrk="0" hangingPunct="0">
              <a:spcBef>
                <a:spcPct val="20000"/>
              </a:spcBef>
              <a:buFontTx/>
              <a:buChar char="–"/>
            </a:pPr>
            <a:r>
              <a:rPr lang="en-US" sz="1200">
                <a:latin typeface="Times New Roman" pitchFamily="-112" charset="0"/>
              </a:rPr>
              <a:t>Demo portal in operation with access to TeraGrid resources, job submission.</a:t>
            </a:r>
          </a:p>
          <a:p>
            <a:pPr marL="628650" lvl="1" indent="-223838" defTabSz="914400" eaLnBrk="0" hangingPunct="0">
              <a:spcBef>
                <a:spcPct val="20000"/>
              </a:spcBef>
              <a:buFontTx/>
              <a:buChar char="–"/>
            </a:pPr>
            <a:r>
              <a:rPr lang="en-US" sz="1200">
                <a:latin typeface="Times New Roman" pitchFamily="-112" charset="0"/>
              </a:rPr>
              <a:t>Successfully ported components to run GSI commands within Google Gadgets Google App Engine, and Facebook.</a:t>
            </a:r>
          </a:p>
          <a:p>
            <a:pPr marL="628650" lvl="1" indent="-223838" defTabSz="914400" eaLnBrk="0" hangingPunct="0">
              <a:spcBef>
                <a:spcPct val="20000"/>
              </a:spcBef>
              <a:buFontTx/>
              <a:buChar char="–"/>
            </a:pPr>
            <a:r>
              <a:rPr lang="en-US" sz="1200">
                <a:latin typeface="Times New Roman" pitchFamily="-112" charset="0"/>
              </a:rPr>
              <a:t>Applications: CyberCHEQS (NSF CI-TEAM), and General Coastal Ocean Model (GCOM).</a:t>
            </a:r>
          </a:p>
          <a:p>
            <a:pPr marL="227013" indent="-227013" defTabSz="914400" eaLnBrk="0" hangingPunct="0">
              <a:spcBef>
                <a:spcPct val="20000"/>
              </a:spcBef>
              <a:buFontTx/>
              <a:buChar char="•"/>
            </a:pPr>
            <a:r>
              <a:rPr lang="en-US" sz="1400">
                <a:latin typeface="Times New Roman" pitchFamily="-112" charset="0"/>
              </a:rPr>
              <a:t>Future Plans: </a:t>
            </a:r>
          </a:p>
          <a:p>
            <a:pPr marL="628650" lvl="1" indent="-223838" defTabSz="914400" eaLnBrk="0" hangingPunct="0">
              <a:spcBef>
                <a:spcPct val="20000"/>
              </a:spcBef>
              <a:buFontTx/>
              <a:buChar char="–"/>
            </a:pPr>
            <a:r>
              <a:rPr lang="en-US" sz="1200">
                <a:latin typeface="Times New Roman" pitchFamily="-112" charset="0"/>
              </a:rPr>
              <a:t>OGCE release of demo portal as PyGate Software download</a:t>
            </a:r>
          </a:p>
          <a:p>
            <a:pPr marL="628650" lvl="1" indent="-223838" defTabSz="914400" eaLnBrk="0" hangingPunct="0">
              <a:spcBef>
                <a:spcPct val="20000"/>
              </a:spcBef>
              <a:buFontTx/>
              <a:buChar char="–"/>
            </a:pPr>
            <a:r>
              <a:rPr lang="en-US" sz="1200">
                <a:latin typeface="Times New Roman" pitchFamily="-112" charset="0"/>
              </a:rPr>
              <a:t>incorporate data management/file browser, simple visualization.</a:t>
            </a:r>
          </a:p>
          <a:p>
            <a:pPr marL="628650" lvl="1" indent="-223838" defTabSz="914400" eaLnBrk="0" hangingPunct="0">
              <a:spcBef>
                <a:spcPct val="20000"/>
              </a:spcBef>
              <a:buFontTx/>
              <a:buChar char="–"/>
            </a:pPr>
            <a:r>
              <a:rPr lang="en-US" sz="1200">
                <a:latin typeface="Times New Roman" pitchFamily="-112" charset="0"/>
              </a:rPr>
              <a:t>Integrate Javascript COG</a:t>
            </a:r>
          </a:p>
          <a:p>
            <a:pPr marL="227013" indent="-227013" defTabSz="914400" eaLnBrk="0" hangingPunct="0">
              <a:spcBef>
                <a:spcPct val="20000"/>
              </a:spcBef>
              <a:buFontTx/>
              <a:buChar char="•"/>
            </a:pPr>
            <a:r>
              <a:rPr lang="en-US" sz="1400">
                <a:latin typeface="Times New Roman" pitchFamily="-112" charset="0"/>
              </a:rPr>
              <a:t>See http://acel.sdsu.edu </a:t>
            </a:r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066800"/>
            <a:ext cx="4419600" cy="238442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olsgw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685800"/>
            <a:ext cx="8077200" cy="2743200"/>
          </a:xfrm>
          <a:noFill/>
          <a:ln/>
        </p:spPr>
      </p:pic>
      <p:pic>
        <p:nvPicPr>
          <p:cNvPr id="2060" name="Picture 12" descr="clustalw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914400" y="3429000"/>
            <a:ext cx="2303463" cy="2187575"/>
          </a:xfrm>
          <a:noFill/>
          <a:ln/>
        </p:spPr>
      </p:pic>
      <p:pic>
        <p:nvPicPr>
          <p:cNvPr id="2061" name="Picture 13" descr="jobhistory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648200" y="3505200"/>
            <a:ext cx="4343400" cy="2895600"/>
          </a:xfrm>
          <a:noFill/>
          <a:ln/>
        </p:spPr>
      </p:pic>
      <p:pic>
        <p:nvPicPr>
          <p:cNvPr id="2055" name="Picture 7" descr="blas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304800" y="4191000"/>
            <a:ext cx="4038600" cy="2009775"/>
          </a:xfrm>
          <a:noFill/>
          <a:ln/>
        </p:spPr>
      </p:pic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381000" y="86380"/>
            <a:ext cx="836295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/>
              <a:t>Open Life Sciences Gateway </a:t>
            </a:r>
            <a:r>
              <a:rPr lang="en-US" sz="2800" dirty="0"/>
              <a:t>Bio-</a:t>
            </a:r>
            <a:r>
              <a:rPr lang="en-US" sz="2800" dirty="0" smtClean="0"/>
              <a:t>gadgets for </a:t>
            </a:r>
            <a:r>
              <a:rPr lang="en-US" sz="2800" dirty="0" err="1" smtClean="0"/>
              <a:t>iGoogle</a:t>
            </a:r>
            <a:endParaRPr lang="en-US" sz="2800" dirty="0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5741395" y="4800600"/>
            <a:ext cx="3021605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Job Submission History gadget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3048000" y="5802868"/>
            <a:ext cx="1326004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Blast gadget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2590800" y="3745468"/>
            <a:ext cx="1699166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/>
              <a:t>ClustalW</a:t>
            </a:r>
            <a:r>
              <a:rPr lang="en-US" dirty="0"/>
              <a:t> gadget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 Prediction Service (RPS)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Predicts an optimal set of resources for running scientific applications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Predicts a set of resources on which the sum of data transfer time, queue wait time and compute time for the application will be minimum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Data transfer time: Uses input data size and NWS info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Queue wait time: Uses BQP info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Compute time: Uses application performance info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Axis2 web service with a </a:t>
            </a:r>
            <a:r>
              <a:rPr lang="en-US" dirty="0" err="1" smtClean="0">
                <a:ea typeface="+mn-ea"/>
                <a:cs typeface="+mn-cs"/>
              </a:rPr>
              <a:t>MySQL</a:t>
            </a:r>
            <a:r>
              <a:rPr lang="en-US" dirty="0" smtClean="0">
                <a:ea typeface="+mn-ea"/>
                <a:cs typeface="+mn-cs"/>
              </a:rPr>
              <a:t> backend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RPS is a subset of the Fault Tolerance and Recovery service used in LEAD and </a:t>
            </a:r>
            <a:r>
              <a:rPr lang="en-US" dirty="0" err="1" smtClean="0">
                <a:ea typeface="+mn-ea"/>
                <a:cs typeface="+mn-cs"/>
              </a:rPr>
              <a:t>VGrADS</a:t>
            </a: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pic2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" y="727075"/>
            <a:ext cx="780415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2438400" y="4724400"/>
            <a:ext cx="1676400" cy="762000"/>
          </a:xfrm>
          <a:prstGeom prst="wedgeRoundRectCallout">
            <a:avLst>
              <a:gd name="adj1" fmla="val -83742"/>
              <a:gd name="adj2" fmla="val -15575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chemeClr val="tx1"/>
                </a:solidFill>
                <a:ea typeface="Arial" pitchFamily="-112" charset="0"/>
                <a:cs typeface="Arial" pitchFamily="-112" charset="0"/>
              </a:rPr>
              <a:t>WRF-Static running on Tungsten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0675" y="58737"/>
            <a:ext cx="8229600" cy="8556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OGCE Workflow Tools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9EE8F-EC20-4848-8636-F9094D4BEB17}" type="slidenum">
              <a:rPr lang="en-US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OGCE TeraGrid08 Tutorial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Picture 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95400" y="4940300"/>
            <a:ext cx="6781800" cy="13843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GTLAB Applications as Google Gadgets: MOAB dashboard, remote directory browser, and proxy management.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C08_template-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SC08_template-3.potx</Template>
  <TotalTime>506</TotalTime>
  <Words>556</Words>
  <Application>Microsoft Macintosh PowerPoint</Application>
  <PresentationFormat>On-screen Show (4:3)</PresentationFormat>
  <Paragraphs>62</Paragraphs>
  <Slides>8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SC08_template-3</vt:lpstr>
      <vt:lpstr>Open Grid Computing Environments</vt:lpstr>
      <vt:lpstr>GPIR Gadgets</vt:lpstr>
      <vt:lpstr>Slide 3</vt:lpstr>
      <vt:lpstr>SDSU Python Gateway Project</vt:lpstr>
      <vt:lpstr>Slide 5</vt:lpstr>
      <vt:lpstr>Resource Prediction Service (RPS)</vt:lpstr>
      <vt:lpstr>OGCE Workflow Tools</vt:lpstr>
      <vt:lpstr>Slide 8</vt:lpstr>
    </vt:vector>
  </TitlesOfParts>
  <Company>Indiana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Grid Computing Environments</dc:title>
  <dc:creator>Marlon Pierce</dc:creator>
  <cp:lastModifiedBy>Marlon  Pierce</cp:lastModifiedBy>
  <cp:revision>9</cp:revision>
  <dcterms:created xsi:type="dcterms:W3CDTF">2008-11-14T01:04:15Z</dcterms:created>
  <dcterms:modified xsi:type="dcterms:W3CDTF">2008-11-14T04:10:27Z</dcterms:modified>
</cp:coreProperties>
</file>