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46"/>
  </p:notesMasterIdLst>
  <p:sldIdLst>
    <p:sldId id="284" r:id="rId2"/>
    <p:sldId id="910" r:id="rId3"/>
    <p:sldId id="288" r:id="rId4"/>
    <p:sldId id="289" r:id="rId5"/>
    <p:sldId id="291" r:id="rId6"/>
    <p:sldId id="911" r:id="rId7"/>
    <p:sldId id="294" r:id="rId8"/>
    <p:sldId id="295" r:id="rId9"/>
    <p:sldId id="257" r:id="rId10"/>
    <p:sldId id="913" r:id="rId11"/>
    <p:sldId id="884" r:id="rId12"/>
    <p:sldId id="296" r:id="rId13"/>
    <p:sldId id="297" r:id="rId14"/>
    <p:sldId id="313" r:id="rId15"/>
    <p:sldId id="885" r:id="rId16"/>
    <p:sldId id="886" r:id="rId17"/>
    <p:sldId id="315" r:id="rId18"/>
    <p:sldId id="325" r:id="rId19"/>
    <p:sldId id="887" r:id="rId20"/>
    <p:sldId id="888" r:id="rId21"/>
    <p:sldId id="264" r:id="rId22"/>
    <p:sldId id="889" r:id="rId23"/>
    <p:sldId id="896" r:id="rId24"/>
    <p:sldId id="891" r:id="rId25"/>
    <p:sldId id="897" r:id="rId26"/>
    <p:sldId id="893" r:id="rId27"/>
    <p:sldId id="895" r:id="rId28"/>
    <p:sldId id="894" r:id="rId29"/>
    <p:sldId id="890" r:id="rId30"/>
    <p:sldId id="314" r:id="rId31"/>
    <p:sldId id="317" r:id="rId32"/>
    <p:sldId id="867" r:id="rId33"/>
    <p:sldId id="898" r:id="rId34"/>
    <p:sldId id="875" r:id="rId35"/>
    <p:sldId id="876" r:id="rId36"/>
    <p:sldId id="305" r:id="rId37"/>
    <p:sldId id="899" r:id="rId38"/>
    <p:sldId id="900" r:id="rId39"/>
    <p:sldId id="901" r:id="rId40"/>
    <p:sldId id="902" r:id="rId41"/>
    <p:sldId id="262" r:id="rId42"/>
    <p:sldId id="912" r:id="rId43"/>
    <p:sldId id="879" r:id="rId44"/>
    <p:sldId id="398" r:id="rId4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FC1"/>
    <a:srgbClr val="064FBA"/>
    <a:srgbClr val="021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63F0FB-956D-4A43-BD49-1BA90E314034}">
  <a:tblStyle styleId="{CA63F0FB-956D-4A43-BD49-1BA90E3140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68" autoAdjust="0"/>
  </p:normalViewPr>
  <p:slideViewPr>
    <p:cSldViewPr snapToGrid="0">
      <p:cViewPr varScale="1">
        <p:scale>
          <a:sx n="166" d="100"/>
          <a:sy n="166" d="100"/>
        </p:scale>
        <p:origin x="128" y="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b99d50a2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33b99d50a2_2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3b99d50a2_2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3b99d50a2_2_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33b99d50a2_2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2983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5c8e2106c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g5c8e2106c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5c8e2106c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2" name="Google Shape;682;g5c8e2106c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ed8631c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ed8631c6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c131cbee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c131cbee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4c131ee911_43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4c131ee911_43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59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bbc355ec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bbc355ec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3b99d50a2_2_2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33b99d50a2_2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3b99d50a2_2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33b99d50a2_2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c131ee911_4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c131ee911_4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5c387cd87f_35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5c387cd87f_35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235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4c131ee911_64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4c131ee911_64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4c131ee911_64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4c131ee911_64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160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a06e2c82f03ef3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a06e2c82f03ef3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545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bbc355ec8_14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bbc355ec8_14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944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3b99d50a2_2_3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33b99d50a2_2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d4196a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d4196a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42ddbeac5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42ddbeac5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TSet iterative refers to the option in which the iterative execution mode is used, which removes the need to build the execution graph for each iteration.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42ddbeac5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42ddbeac5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42ddbea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42ddbea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42ddbeac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42ddbeac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c387cd87f_2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g5c387cd87f_2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42ddbeac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42ddbeac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5c387cd87f_35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5c387cd87f_35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80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5c387cd87f_31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5c387cd87f_31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3b99d50a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3b99d50a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408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5c387cd87f_35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5c387cd87f_35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18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b99d50a2_2_2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33b99d50a2_2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38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3b99d50a2_2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33b99d50a2_2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33b99d50a2_2_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9794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5c387cd87f_35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5c387cd87f_35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33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246603" y="4834130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B2E3D00-A53B-496C-BBF6-F814D4EA4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1198" y="4847714"/>
            <a:ext cx="86561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12/7/2019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246603" y="4834130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86F8319C-E64B-415C-80CB-126EEBEB0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2300" y="4847714"/>
            <a:ext cx="86561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12/7/2019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246603" y="4834130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7042999-09E3-437F-A9CB-8F806D30D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96028" y="4834130"/>
            <a:ext cx="86561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12/7/2019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246603" y="4834130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76CDAAC-79D5-43C6-82DD-A6ABD3DD1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99546" y="4837600"/>
            <a:ext cx="86561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12/7/2019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11225" y="93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6900" y="771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842755"/>
            <a:ext cx="548700" cy="23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15244999-8D4D-4206-B554-1C22A3BCC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35179" y="4824678"/>
            <a:ext cx="86561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12/7/2019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246603" y="4834130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1E723C06-DAC5-47CE-AC0F-8019E27AE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68193" y="4834130"/>
            <a:ext cx="86561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12/7/2019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246603" y="4834130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B9F567F-D6F5-40BB-A9B7-DD459423D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0647" y="4833337"/>
            <a:ext cx="86561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12/7/2019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46603" y="4834130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4816725"/>
            <a:ext cx="1748700" cy="326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Science Center</a:t>
            </a:r>
            <a:endParaRPr sz="1100"/>
          </a:p>
        </p:txBody>
      </p:sp>
      <p:cxnSp>
        <p:nvCxnSpPr>
          <p:cNvPr id="10" name="Google Shape;10;p1"/>
          <p:cNvCxnSpPr/>
          <p:nvPr/>
        </p:nvCxnSpPr>
        <p:spPr>
          <a:xfrm>
            <a:off x="-30008" y="4688653"/>
            <a:ext cx="9151500" cy="0"/>
          </a:xfrm>
          <a:prstGeom prst="straightConnector1">
            <a:avLst/>
          </a:prstGeom>
          <a:noFill/>
          <a:ln w="9525" cap="flat" cmpd="sng">
            <a:solidFill>
              <a:srgbClr val="B308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 txBox="1"/>
          <p:nvPr/>
        </p:nvSpPr>
        <p:spPr>
          <a:xfrm>
            <a:off x="1748700" y="4792094"/>
            <a:ext cx="4882559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BBD6EE"/>
                </a:solidFill>
                <a:latin typeface="Calibri"/>
                <a:ea typeface="Calibri"/>
                <a:cs typeface="Calibri"/>
                <a:sym typeface="Calibri"/>
              </a:rPr>
              <a:t>HPC, Big Data, and Machine Learning Convergence</a:t>
            </a:r>
            <a:endParaRPr sz="11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B53F4-3138-45EA-83E0-7FE380FFD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14346" y="4842756"/>
            <a:ext cx="86561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12/7/2019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SC-SPIDAL/twister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groups.google.com/forum/#!forum/twister2" TargetMode="External"/><Relationship Id="rId4" Type="http://schemas.openxmlformats.org/officeDocument/2006/relationships/hyperlink" Target="https://twister2.org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ster2.org/" TargetMode="External"/><Relationship Id="rId2" Type="http://schemas.openxmlformats.org/officeDocument/2006/relationships/hyperlink" Target="https://github.com/DSC-SPIDAL/twister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DSC-SPIDAL/twister2/releases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-69576" y="145189"/>
            <a:ext cx="9134699" cy="5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algn="ctr"/>
            <a:r>
              <a:rPr lang="en-US" sz="2800" dirty="0">
                <a:latin typeface="+mj-lt"/>
              </a:rPr>
              <a:t>HPC, Big Data, and Machine Learning Convergence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7" name="Google Shape;107;p23"/>
          <p:cNvSpPr/>
          <p:nvPr/>
        </p:nvSpPr>
        <p:spPr>
          <a:xfrm>
            <a:off x="0" y="3337873"/>
            <a:ext cx="91347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PDCAT </a:t>
            </a:r>
            <a:r>
              <a:rPr lang="en-US" sz="2400" b="1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Conference, Gold 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Coast, Australia</a:t>
            </a:r>
            <a:br>
              <a:rPr lang="en-US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Geoffrey Fox, 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December 7</a:t>
            </a:r>
            <a:r>
              <a:rPr lang="en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Digital Science Center, Indiana University</a:t>
            </a:r>
            <a:br>
              <a:rPr lang="en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gcf@indiana.edu</a:t>
            </a:r>
            <a:r>
              <a:rPr lang="en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8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http://www.dsc.soic.indiana.edu/</a:t>
            </a:r>
            <a:r>
              <a:rPr lang="en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8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http://spidal.org</a:t>
            </a:r>
            <a:r>
              <a:rPr lang="en" sz="1800" b="0" i="0" u="none" strike="noStrike" cap="none" dirty="0">
                <a:solidFill>
                  <a:schemeClr val="tx1"/>
                </a:solidFill>
                <a:sym typeface="Arial"/>
              </a:rPr>
              <a:t>/</a:t>
            </a:r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246603" y="4777978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tx1"/>
                </a:solidFill>
              </a:rPr>
              <a:t>1</a:t>
            </a:fld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AD5BF-3622-4B0D-B68A-29F045F99021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553355" y="4797083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12/7/2019</a:t>
            </a:r>
          </a:p>
        </p:txBody>
      </p:sp>
      <p:pic>
        <p:nvPicPr>
          <p:cNvPr id="2" name="Picture 2" descr="Gold Coast implements erosion control barrier">
            <a:extLst>
              <a:ext uri="{FF2B5EF4-FFF2-40B4-BE49-F238E27FC236}">
                <a16:creationId xmlns:a16="http://schemas.microsoft.com/office/drawing/2014/main" id="{8015FF7F-3CC1-4DD6-AD32-99990D85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29" y="645226"/>
            <a:ext cx="4046271" cy="269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old coast australia">
            <a:extLst>
              <a:ext uri="{FF2B5EF4-FFF2-40B4-BE49-F238E27FC236}">
                <a16:creationId xmlns:a16="http://schemas.microsoft.com/office/drawing/2014/main" id="{C5AA32E1-43A5-4D2F-B493-68BC0ADE1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" y="629461"/>
            <a:ext cx="4855093" cy="27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Google Shape;1048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115"/>
          <p:cNvSpPr/>
          <p:nvPr/>
        </p:nvSpPr>
        <p:spPr>
          <a:xfrm>
            <a:off x="-37200" y="0"/>
            <a:ext cx="9218400" cy="5148600"/>
          </a:xfrm>
          <a:prstGeom prst="rect">
            <a:avLst/>
          </a:prstGeom>
          <a:solidFill>
            <a:srgbClr val="FFFFFF">
              <a:alpha val="62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050" name="Google Shape;1050;p115"/>
          <p:cNvSpPr/>
          <p:nvPr/>
        </p:nvSpPr>
        <p:spPr>
          <a:xfrm>
            <a:off x="2658285" y="2412690"/>
            <a:ext cx="6131013" cy="1814827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051" name="Google Shape;1051;p115"/>
          <p:cNvSpPr txBox="1">
            <a:spLocks noGrp="1"/>
          </p:cNvSpPr>
          <p:nvPr>
            <p:ph type="ctrTitle"/>
          </p:nvPr>
        </p:nvSpPr>
        <p:spPr>
          <a:xfrm>
            <a:off x="2683412" y="2354517"/>
            <a:ext cx="6080760" cy="10777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2400" dirty="0">
                <a:solidFill>
                  <a:schemeClr val="bg1"/>
                </a:solidFill>
              </a:rPr>
              <a:t>Programming Environment for Global AI and Modeling Supercomputer GAIMSC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6427A-1B99-4BCB-927E-ED6D70BA3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412" y="3320104"/>
            <a:ext cx="5978769" cy="5130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Uses </a:t>
            </a:r>
            <a:r>
              <a:rPr lang="en" dirty="0">
                <a:solidFill>
                  <a:schemeClr val="bg1"/>
                </a:solidFill>
              </a:rPr>
              <a:t>HPCforML(</a:t>
            </a:r>
            <a:r>
              <a:rPr lang="en-US" dirty="0">
                <a:solidFill>
                  <a:schemeClr val="bg1"/>
                </a:solidFill>
              </a:rPr>
              <a:t>HPC for Big Data) and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supports </a:t>
            </a:r>
            <a:r>
              <a:rPr lang="en" dirty="0">
                <a:solidFill>
                  <a:schemeClr val="bg1"/>
                </a:solidFill>
              </a:rPr>
              <a:t>MLforHPC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32D8E-3CA6-4A20-9BBD-1DB5F40F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2590" y="6444985"/>
            <a:ext cx="1292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12/7/2019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C34B6-1E23-4009-9F36-CDE9217A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FAC654-08D5-4295-BED9-5E37CF33C71C}"/>
              </a:ext>
            </a:extLst>
          </p:cNvPr>
          <p:cNvGrpSpPr/>
          <p:nvPr/>
        </p:nvGrpSpPr>
        <p:grpSpPr>
          <a:xfrm>
            <a:off x="1199417" y="89303"/>
            <a:ext cx="6921048" cy="1728788"/>
            <a:chOff x="1366957" y="235533"/>
            <a:chExt cx="6921048" cy="172878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B15CB85-0BBD-4A82-B747-E115D61D7016}"/>
                </a:ext>
              </a:extLst>
            </p:cNvPr>
            <p:cNvGrpSpPr/>
            <p:nvPr/>
          </p:nvGrpSpPr>
          <p:grpSpPr>
            <a:xfrm>
              <a:off x="1366957" y="235533"/>
              <a:ext cx="6921048" cy="1728788"/>
              <a:chOff x="656505" y="2302457"/>
              <a:chExt cx="6921048" cy="1728788"/>
            </a:xfrm>
          </p:grpSpPr>
          <p:pic>
            <p:nvPicPr>
              <p:cNvPr id="12" name="Google Shape;341;p44" descr="http://www.iterativemapreduce.org/images/twister.png">
                <a:extLst>
                  <a:ext uri="{FF2B5EF4-FFF2-40B4-BE49-F238E27FC236}">
                    <a16:creationId xmlns:a16="http://schemas.microsoft.com/office/drawing/2014/main" id="{C2113195-89AC-4EB0-8313-6161F1409E2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56505" y="2302457"/>
                <a:ext cx="5915025" cy="17287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7125C71-87DB-40FB-947D-C02225EB5FC5}"/>
                  </a:ext>
                </a:extLst>
              </p:cNvPr>
              <p:cNvSpPr/>
              <p:nvPr/>
            </p:nvSpPr>
            <p:spPr>
              <a:xfrm>
                <a:off x="6548906" y="2302457"/>
                <a:ext cx="1028647" cy="17287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62A9E1-4495-4872-831F-76A63B8FA1AB}"/>
                </a:ext>
              </a:extLst>
            </p:cNvPr>
            <p:cNvSpPr/>
            <p:nvPr/>
          </p:nvSpPr>
          <p:spPr>
            <a:xfrm>
              <a:off x="7059786" y="368258"/>
              <a:ext cx="61427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" sz="6600" b="1" cap="none" spc="0" dirty="0">
                  <a:ln w="9525">
                    <a:noFill/>
                    <a:prstDash val="solid"/>
                  </a:ln>
                  <a:solidFill>
                    <a:srgbClr val="064FC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lang="en-US" sz="6600" b="1" cap="none" spc="0" dirty="0">
                <a:ln w="9525">
                  <a:noFill/>
                  <a:prstDash val="solid"/>
                </a:ln>
                <a:solidFill>
                  <a:srgbClr val="064FC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pic>
        <p:nvPicPr>
          <p:cNvPr id="22" name="Google Shape;344;p44" descr="https://lh3.googleusercontent.com/v99CMT9t_HPDiRcsdprkmC8WyM_0O7a_bSv4NZBzEBArqNWQS7Fa0dVMHFuRpta2IM-_d1jDx-M5fi1r7tzM3Rp2j0ceG5gf_AvazW3sgRoFTOAC2Z92aOh_NmYrTTRWw4woHjY7cbU">
            <a:extLst>
              <a:ext uri="{FF2B5EF4-FFF2-40B4-BE49-F238E27FC236}">
                <a16:creationId xmlns:a16="http://schemas.microsoft.com/office/drawing/2014/main" id="{AD07DDD5-9743-479B-B370-4731DC3BBD7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21978" y="1681516"/>
            <a:ext cx="3593059" cy="359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54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6"/>
          <p:cNvSpPr txBox="1">
            <a:spLocks noGrp="1"/>
          </p:cNvSpPr>
          <p:nvPr>
            <p:ph type="title"/>
          </p:nvPr>
        </p:nvSpPr>
        <p:spPr>
          <a:xfrm>
            <a:off x="0" y="-38801"/>
            <a:ext cx="9144000" cy="84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" sz="2700"/>
              <a:t>Ways of adding High Performance to </a:t>
            </a:r>
            <a:br>
              <a:rPr lang="en" sz="2700"/>
            </a:br>
            <a:r>
              <a:rPr lang="en" sz="2700"/>
              <a:t>Global AI (and Modeling) Supercomputer</a:t>
            </a:r>
            <a:endParaRPr sz="2700"/>
          </a:p>
        </p:txBody>
      </p:sp>
      <p:sp>
        <p:nvSpPr>
          <p:cNvPr id="365" name="Google Shape;365;p46"/>
          <p:cNvSpPr txBox="1">
            <a:spLocks noGrp="1"/>
          </p:cNvSpPr>
          <p:nvPr>
            <p:ph type="body" idx="1"/>
          </p:nvPr>
        </p:nvSpPr>
        <p:spPr>
          <a:xfrm>
            <a:off x="0" y="748975"/>
            <a:ext cx="9109500" cy="41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 dirty="0">
                <a:latin typeface="Arial"/>
                <a:ea typeface="Arial"/>
                <a:cs typeface="Arial"/>
                <a:sym typeface="Arial"/>
              </a:rPr>
              <a:t>Fix performance issues in Spark, Heron, Hadoop, Flink etc.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Messy as some features of these big data systems intrinsically slow in some (not all) cases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All these systems are “monolithic” and difficult to deal with individual  components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177800" lvl="0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 dirty="0">
                <a:latin typeface="Arial"/>
                <a:ea typeface="Arial"/>
                <a:cs typeface="Arial"/>
                <a:sym typeface="Arial"/>
              </a:rPr>
              <a:t>Execute HPBDC 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High Performance Big Data Computing</a:t>
            </a:r>
            <a:r>
              <a:rPr lang="en" sz="1900" dirty="0">
                <a:latin typeface="Arial"/>
                <a:ea typeface="Arial"/>
                <a:cs typeface="Arial"/>
                <a:sym typeface="Arial"/>
              </a:rPr>
              <a:t> from classic big data system with custom communication environment – approach of Harp for the relatively simple Hadoop environment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177800" lvl="0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 dirty="0">
                <a:latin typeface="Arial"/>
                <a:ea typeface="Arial"/>
                <a:cs typeface="Arial"/>
                <a:sym typeface="Arial"/>
              </a:rPr>
              <a:t>Provide a native Mesos/Yarn/Kubernetes/HDFS high performance execution environment with all capabilities of Spark, Hadoop and Heron – goal of </a:t>
            </a:r>
            <a:r>
              <a:rPr lang="en" sz="19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Twister2</a:t>
            </a:r>
            <a:endParaRPr sz="19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 dirty="0">
                <a:latin typeface="Arial"/>
                <a:ea typeface="Arial"/>
                <a:cs typeface="Arial"/>
                <a:sym typeface="Arial"/>
              </a:rPr>
              <a:t>Execute with MPI in classic (Slurm, Lustre) HPC environment</a:t>
            </a:r>
          </a:p>
          <a:p>
            <a:pPr marL="177800" lvl="0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In all cases, assume</a:t>
            </a:r>
            <a:r>
              <a:rPr lang="en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1" dirty="0">
                <a:latin typeface="Arial"/>
                <a:ea typeface="Arial"/>
                <a:cs typeface="Arial"/>
                <a:sym typeface="Arial"/>
              </a:rPr>
              <a:t>deep learning </a:t>
            </a:r>
            <a:r>
              <a:rPr lang="en" sz="1900" dirty="0">
                <a:latin typeface="Arial"/>
                <a:ea typeface="Arial"/>
                <a:cs typeface="Arial"/>
                <a:sym typeface="Arial"/>
              </a:rPr>
              <a:t>obtained from Tensorflow, PyTorch 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and/</a:t>
            </a:r>
            <a:r>
              <a:rPr lang="en" sz="1900" dirty="0">
                <a:latin typeface="Arial"/>
                <a:ea typeface="Arial"/>
                <a:cs typeface="Arial"/>
                <a:sym typeface="Arial"/>
              </a:rPr>
              <a:t>or MXNET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6"/>
          <p:cNvSpPr txBox="1">
            <a:spLocks noGrp="1"/>
          </p:cNvSpPr>
          <p:nvPr>
            <p:ph type="sldNum" idx="12"/>
          </p:nvPr>
        </p:nvSpPr>
        <p:spPr>
          <a:xfrm>
            <a:off x="8246603" y="4777978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0D5EA-02E0-4CC1-8AEB-E4EADA2CC6FB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5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2"/>
          <p:cNvSpPr txBox="1">
            <a:spLocks noGrp="1"/>
          </p:cNvSpPr>
          <p:nvPr>
            <p:ph type="title"/>
          </p:nvPr>
        </p:nvSpPr>
        <p:spPr>
          <a:xfrm>
            <a:off x="226208" y="8668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b="1"/>
              <a:t>Twister2 Highlights I</a:t>
            </a:r>
            <a:endParaRPr b="1"/>
          </a:p>
        </p:txBody>
      </p:sp>
      <p:sp>
        <p:nvSpPr>
          <p:cNvPr id="678" name="Google Shape;678;p82"/>
          <p:cNvSpPr txBox="1">
            <a:spLocks noGrp="1"/>
          </p:cNvSpPr>
          <p:nvPr>
            <p:ph type="body" idx="1"/>
          </p:nvPr>
        </p:nvSpPr>
        <p:spPr>
          <a:xfrm>
            <a:off x="27122" y="588936"/>
            <a:ext cx="9089700" cy="4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892">
              <a:buSzPts val="1800"/>
            </a:pPr>
            <a:r>
              <a:rPr lang="en" sz="2200" dirty="0"/>
              <a:t>“Big Data Programming Environment” such as </a:t>
            </a:r>
            <a:r>
              <a:rPr lang="en" sz="2200" b="1" dirty="0"/>
              <a:t>Hadoop, Spark, Flink, Storm, Heron </a:t>
            </a:r>
            <a:r>
              <a:rPr lang="en" sz="2200" dirty="0"/>
              <a:t>but uses HPC wherever appropriate  and outperforms Apache systems – often by large factors</a:t>
            </a:r>
            <a:endParaRPr sz="2200" dirty="0"/>
          </a:p>
          <a:p>
            <a:pPr indent="-342892">
              <a:buSzPts val="1800"/>
            </a:pPr>
            <a:r>
              <a:rPr lang="en" sz="2200" dirty="0"/>
              <a:t>Runs preferably under </a:t>
            </a:r>
            <a:r>
              <a:rPr lang="en" sz="2200" b="1" dirty="0"/>
              <a:t>Kubernetes (Mesos) Nomad </a:t>
            </a:r>
            <a:r>
              <a:rPr lang="en" sz="2200" dirty="0"/>
              <a:t>but </a:t>
            </a:r>
            <a:r>
              <a:rPr lang="en" sz="2200" b="1" dirty="0"/>
              <a:t>Slurm</a:t>
            </a:r>
            <a:r>
              <a:rPr lang="en" sz="2200" dirty="0"/>
              <a:t> supported</a:t>
            </a:r>
            <a:endParaRPr sz="2200" dirty="0"/>
          </a:p>
          <a:p>
            <a:pPr indent="-342892">
              <a:buSzPts val="1800"/>
            </a:pPr>
            <a:r>
              <a:rPr lang="en" sz="2200" dirty="0"/>
              <a:t>Highlight is </a:t>
            </a:r>
            <a:r>
              <a:rPr lang="en" sz="2200" b="1" dirty="0"/>
              <a:t>high performance dataflow </a:t>
            </a:r>
            <a:r>
              <a:rPr lang="en" sz="2200" dirty="0"/>
              <a:t>supporting </a:t>
            </a:r>
            <a:r>
              <a:rPr lang="en" sz="2200" b="1" dirty="0"/>
              <a:t>iteration</a:t>
            </a:r>
            <a:r>
              <a:rPr lang="en" sz="2200" dirty="0"/>
              <a:t>, fine-grain, coarse grain, dynamic, synchronized, asynchronous, batch and streaming</a:t>
            </a:r>
            <a:endParaRPr sz="2200" dirty="0"/>
          </a:p>
          <a:p>
            <a:pPr indent="-342892">
              <a:buSzPts val="1800"/>
            </a:pPr>
            <a:r>
              <a:rPr lang="en" sz="2200" dirty="0"/>
              <a:t>Three distinct communication environments</a:t>
            </a:r>
            <a:endParaRPr sz="2200" dirty="0"/>
          </a:p>
          <a:p>
            <a:pPr marL="914355" lvl="1" indent="-317492">
              <a:spcBef>
                <a:spcPts val="0"/>
              </a:spcBef>
              <a:buSzPts val="1400"/>
            </a:pPr>
            <a:r>
              <a:rPr lang="en" sz="2000" b="1" dirty="0"/>
              <a:t>DFW </a:t>
            </a:r>
            <a:r>
              <a:rPr lang="en" sz="2000" dirty="0"/>
              <a:t>Dataflow with distinct source and target tasks; data not message level; Data-level Communications spilling to disks as needed</a:t>
            </a:r>
            <a:endParaRPr sz="2000" dirty="0"/>
          </a:p>
          <a:p>
            <a:pPr lvl="1" indent="-317492">
              <a:spcBef>
                <a:spcPts val="0"/>
              </a:spcBef>
              <a:buSzPts val="1400"/>
            </a:pPr>
            <a:r>
              <a:rPr lang="en" sz="2000" b="1" dirty="0"/>
              <a:t>BSP </a:t>
            </a:r>
            <a:r>
              <a:rPr lang="en" sz="2000" dirty="0"/>
              <a:t>for parallel programming; MPI is default. Inappropriate for dataflow</a:t>
            </a:r>
            <a:endParaRPr dirty="0"/>
          </a:p>
          <a:p>
            <a:pPr lvl="1" indent="-317492">
              <a:spcBef>
                <a:spcPts val="0"/>
              </a:spcBef>
              <a:buSzPts val="1400"/>
            </a:pPr>
            <a:r>
              <a:rPr lang="en" sz="2000" b="1" dirty="0"/>
              <a:t>Storm API </a:t>
            </a:r>
            <a:r>
              <a:rPr lang="en" sz="2000" dirty="0"/>
              <a:t>for streaming events with pub-sub such as Kafka</a:t>
            </a:r>
            <a:endParaRPr sz="2000" dirty="0"/>
          </a:p>
          <a:p>
            <a:pPr indent="-342892">
              <a:buSzPts val="1800"/>
            </a:pPr>
            <a:r>
              <a:rPr lang="en" sz="2200" dirty="0"/>
              <a:t>Rich state model (API) for objects supporting in-place, distributed, cached, </a:t>
            </a:r>
            <a:r>
              <a:rPr lang="en" sz="2200" b="1" dirty="0"/>
              <a:t>RDD</a:t>
            </a:r>
            <a:r>
              <a:rPr lang="en" sz="2200" dirty="0"/>
              <a:t> (Spark) style persistence with </a:t>
            </a:r>
            <a:r>
              <a:rPr lang="en" sz="2200" b="1" dirty="0"/>
              <a:t>Tsets </a:t>
            </a:r>
            <a:r>
              <a:rPr lang="en" sz="2200" dirty="0"/>
              <a:t>(see </a:t>
            </a:r>
            <a:r>
              <a:rPr lang="en" sz="2200" b="1" dirty="0"/>
              <a:t>Pcollections</a:t>
            </a:r>
            <a:r>
              <a:rPr lang="en" sz="2200" dirty="0"/>
              <a:t> in Beam, </a:t>
            </a:r>
            <a:r>
              <a:rPr lang="en" sz="2200" b="1" dirty="0"/>
              <a:t>Datasets</a:t>
            </a:r>
            <a:r>
              <a:rPr lang="en" sz="2200" dirty="0"/>
              <a:t> in Flink, </a:t>
            </a:r>
            <a:r>
              <a:rPr lang="en" sz="2200" b="1" dirty="0"/>
              <a:t>Streamlets</a:t>
            </a:r>
            <a:r>
              <a:rPr lang="en" sz="2200" dirty="0"/>
              <a:t> in Storm, Heron)</a:t>
            </a:r>
            <a:endParaRPr sz="2200" dirty="0"/>
          </a:p>
        </p:txBody>
      </p:sp>
      <p:sp>
        <p:nvSpPr>
          <p:cNvPr id="679" name="Google Shape;679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defTabSz="914378"/>
            <a:fld id="{00000000-1234-1234-1234-123412341234}" type="slidenum">
              <a:rPr lang="en" kern="0"/>
              <a:pPr defTabSz="914378"/>
              <a:t>12</a:t>
            </a:fld>
            <a:endParaRPr kern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F3FB0-FA5F-4440-A02A-CE39346A6AF3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3"/>
          <p:cNvSpPr txBox="1">
            <a:spLocks noGrp="1"/>
          </p:cNvSpPr>
          <p:nvPr>
            <p:ph type="title"/>
          </p:nvPr>
        </p:nvSpPr>
        <p:spPr>
          <a:xfrm>
            <a:off x="311700" y="85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/>
              <a:t>Twister2 Highlights II</a:t>
            </a:r>
            <a:endParaRPr b="1"/>
          </a:p>
        </p:txBody>
      </p:sp>
      <p:sp>
        <p:nvSpPr>
          <p:cNvPr id="685" name="Google Shape;685;p83"/>
          <p:cNvSpPr txBox="1">
            <a:spLocks noGrp="1"/>
          </p:cNvSpPr>
          <p:nvPr>
            <p:ph type="body" idx="1"/>
          </p:nvPr>
        </p:nvSpPr>
        <p:spPr>
          <a:xfrm>
            <a:off x="154481" y="561314"/>
            <a:ext cx="8835000" cy="4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55591">
              <a:buSzPts val="2000"/>
            </a:pPr>
            <a:r>
              <a:rPr lang="en" sz="2200" dirty="0"/>
              <a:t>Can be a pure</a:t>
            </a:r>
            <a:r>
              <a:rPr lang="en" sz="2200" b="1" dirty="0"/>
              <a:t> batch engine</a:t>
            </a:r>
            <a:endParaRPr sz="2200" b="1" dirty="0"/>
          </a:p>
          <a:p>
            <a:pPr lvl="1" indent="-355591">
              <a:spcBef>
                <a:spcPts val="0"/>
              </a:spcBef>
              <a:buSzPts val="2000"/>
            </a:pPr>
            <a:r>
              <a:rPr lang="en" sz="2000" dirty="0"/>
              <a:t>Not built on top of a streaming engine </a:t>
            </a:r>
            <a:endParaRPr sz="2000" dirty="0"/>
          </a:p>
          <a:p>
            <a:pPr indent="-355591">
              <a:buSzPts val="2000"/>
            </a:pPr>
            <a:r>
              <a:rPr lang="en" sz="2200" dirty="0"/>
              <a:t>Can be a pure </a:t>
            </a:r>
            <a:r>
              <a:rPr lang="en" sz="2200" b="1" dirty="0"/>
              <a:t>streaming engine</a:t>
            </a:r>
            <a:r>
              <a:rPr lang="en" sz="2200" dirty="0"/>
              <a:t> supporting Storm/Heron API</a:t>
            </a:r>
            <a:endParaRPr sz="2200" dirty="0"/>
          </a:p>
          <a:p>
            <a:pPr lvl="1" indent="-355591">
              <a:spcBef>
                <a:spcPts val="0"/>
              </a:spcBef>
              <a:buSzPts val="2000"/>
            </a:pPr>
            <a:r>
              <a:rPr lang="en" sz="2000" dirty="0"/>
              <a:t>Not built on on top of a batch engine </a:t>
            </a:r>
            <a:endParaRPr sz="2000" dirty="0"/>
          </a:p>
          <a:p>
            <a:pPr indent="-355591">
              <a:buSzPts val="2000"/>
            </a:pPr>
            <a:r>
              <a:rPr lang="en" sz="2200" b="1" dirty="0"/>
              <a:t>Fault tolerance</a:t>
            </a:r>
            <a:r>
              <a:rPr lang="en" sz="2200" dirty="0"/>
              <a:t> as in Spark or MPI today; dataflow nodes define natural synchronization points</a:t>
            </a:r>
            <a:endParaRPr sz="2200" dirty="0"/>
          </a:p>
          <a:p>
            <a:pPr indent="-355591">
              <a:buSzPts val="2000"/>
            </a:pPr>
            <a:r>
              <a:rPr lang="en" sz="2200" dirty="0"/>
              <a:t>Many </a:t>
            </a:r>
            <a:r>
              <a:rPr lang="en" sz="2200" b="1" dirty="0"/>
              <a:t>API’</a:t>
            </a:r>
            <a:r>
              <a:rPr lang="en" sz="2200" dirty="0"/>
              <a:t>s: Data, Communication, Task </a:t>
            </a:r>
            <a:endParaRPr sz="2200" dirty="0"/>
          </a:p>
          <a:p>
            <a:pPr marL="914355" lvl="1" indent="-355591">
              <a:spcBef>
                <a:spcPts val="0"/>
              </a:spcBef>
              <a:buSzPts val="2000"/>
            </a:pPr>
            <a:r>
              <a:rPr lang="en" sz="2000" dirty="0"/>
              <a:t>High level hiding communication and decomposition (as in Spark) and low level (as in MPI)</a:t>
            </a:r>
            <a:endParaRPr dirty="0"/>
          </a:p>
          <a:p>
            <a:pPr indent="-355591">
              <a:buSzPts val="2000"/>
            </a:pPr>
            <a:r>
              <a:rPr lang="en" sz="2200" b="1" dirty="0"/>
              <a:t>DFW </a:t>
            </a:r>
            <a:r>
              <a:rPr lang="en" sz="2200" dirty="0"/>
              <a:t>supports MPI and </a:t>
            </a:r>
            <a:r>
              <a:rPr lang="en" sz="2200" b="1" dirty="0"/>
              <a:t>MapReduce</a:t>
            </a:r>
            <a:r>
              <a:rPr lang="en" sz="2200" dirty="0"/>
              <a:t> primitives: (All)Reduce, Broadcast, (All)Gather, Partition, Join with and without </a:t>
            </a:r>
            <a:r>
              <a:rPr lang="en" sz="2200" b="1" dirty="0"/>
              <a:t>keys</a:t>
            </a:r>
            <a:endParaRPr dirty="0"/>
          </a:p>
          <a:p>
            <a:pPr indent="-355591">
              <a:buSzPts val="2000"/>
            </a:pPr>
            <a:r>
              <a:rPr lang="en" sz="2200" dirty="0"/>
              <a:t>Component based architecture -- it is a</a:t>
            </a:r>
            <a:r>
              <a:rPr lang="en" sz="2200" b="1" dirty="0"/>
              <a:t> toolkit</a:t>
            </a:r>
            <a:endParaRPr sz="2200" b="1" dirty="0"/>
          </a:p>
          <a:p>
            <a:pPr lvl="1" indent="-342892">
              <a:spcBef>
                <a:spcPts val="0"/>
              </a:spcBef>
              <a:buSzPts val="1800"/>
            </a:pPr>
            <a:r>
              <a:rPr lang="en" sz="2000" dirty="0"/>
              <a:t>Defines the important layers of a distributed processing engine</a:t>
            </a:r>
            <a:endParaRPr sz="2000" dirty="0"/>
          </a:p>
          <a:p>
            <a:pPr marL="914355" lvl="1" indent="-342892">
              <a:spcBef>
                <a:spcPts val="0"/>
              </a:spcBef>
              <a:buSzPts val="1800"/>
            </a:pPr>
            <a:r>
              <a:rPr lang="en" sz="2000" dirty="0"/>
              <a:t>Implements these layers cleanly aiming at high performance data analytics</a:t>
            </a:r>
            <a:endParaRPr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2D7AD-A93F-4DF5-9286-A82AE3B0B4E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667754-3594-446A-8525-B63C8E319C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Twister2 Highlights III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79" name="Google Shape;279;p40"/>
          <p:cNvSpPr txBox="1">
            <a:spLocks noGrp="1"/>
          </p:cNvSpPr>
          <p:nvPr>
            <p:ph type="body" idx="1"/>
          </p:nvPr>
        </p:nvSpPr>
        <p:spPr>
          <a:xfrm>
            <a:off x="239217" y="957328"/>
            <a:ext cx="8520600" cy="3664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800" dirty="0"/>
              <a:t>Key features of Twister2 are associated with its </a:t>
            </a:r>
            <a:r>
              <a:rPr lang="en" sz="2800" b="1" dirty="0"/>
              <a:t>dataflow</a:t>
            </a:r>
            <a:r>
              <a:rPr lang="en" sz="2800" dirty="0"/>
              <a:t> model</a:t>
            </a:r>
            <a:endParaRPr sz="2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400" dirty="0"/>
              <a:t>Fast and functional inter-node linkage; distributed from edge to cloud or in-place between identical source and target tasks</a:t>
            </a:r>
            <a:endParaRPr sz="2400" b="1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400" dirty="0"/>
              <a:t>Streaming or Batch nodes (Storm persisent or Spark emphemeral model)</a:t>
            </a:r>
            <a:endParaRPr sz="24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400" dirty="0"/>
              <a:t>Supports both Orchestration (as in Pegasus, Kepler, NiFi) or high performance streaming flow (as in Naiad) model</a:t>
            </a:r>
            <a:endParaRPr sz="24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400" b="1" dirty="0"/>
              <a:t>Tset</a:t>
            </a:r>
            <a:r>
              <a:rPr lang="en" sz="2400" dirty="0"/>
              <a:t> Twister2 datasets like RDD define a full object state model supported across links of dataflow </a:t>
            </a:r>
            <a:endParaRPr sz="24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24B93F-C47E-463B-8A07-835ADA4886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34547-2919-4D67-827A-19CCDE8E0062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" name="Google Shape;369;p51"/>
          <p:cNvGraphicFramePr/>
          <p:nvPr/>
        </p:nvGraphicFramePr>
        <p:xfrm>
          <a:off x="0" y="533400"/>
          <a:ext cx="9116000" cy="43503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5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8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98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2025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Big Data Platforms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Task Graph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Scheduling Types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Scheduling Job Types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Dataflow Programming Model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Task Executor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Static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Dynamic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Static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Dynamic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Batch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Streaming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MPI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FaaS/</a:t>
                      </a:r>
                      <a:endParaRPr sz="10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Microservices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Streaming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Batch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Spark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Add-on</a:t>
                      </a: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Flink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Heron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Storm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Hadoop</a:t>
                      </a:r>
                      <a:endParaRPr sz="10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MapReduce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9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Twister2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Yes</a:t>
                      </a: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 </a:t>
                      </a:r>
                      <a:endParaRPr sz="9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 </a:t>
                      </a:r>
                      <a:endParaRPr sz="9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</a:t>
                      </a:r>
                      <a:endParaRPr sz="10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(Future Work)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Yes </a:t>
                      </a: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70" name="Google Shape;370;p51"/>
          <p:cNvSpPr txBox="1"/>
          <p:nvPr/>
        </p:nvSpPr>
        <p:spPr>
          <a:xfrm>
            <a:off x="561109" y="85275"/>
            <a:ext cx="8243722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Comparison of Twister2 Task System Vs Big Data Systems</a:t>
            </a:r>
            <a:endParaRPr sz="2200" b="1" dirty="0">
              <a:solidFill>
                <a:schemeClr val="dk1"/>
              </a:solidFill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395493-69E3-44B1-89B9-BFD1B5641079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FA7D8-EBB3-4CEC-98D9-4C6A813081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TSets, RDDs and Streamlets</a:t>
            </a:r>
            <a:endParaRPr/>
          </a:p>
        </p:txBody>
      </p:sp>
      <p:sp>
        <p:nvSpPr>
          <p:cNvPr id="561" name="Google Shape;561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 abstractions with small differences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562" name="Google Shape;562;p62"/>
          <p:cNvGraphicFramePr/>
          <p:nvPr/>
        </p:nvGraphicFramePr>
        <p:xfrm>
          <a:off x="873529" y="1669198"/>
          <a:ext cx="7006725" cy="31087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3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Twister2 </a:t>
                      </a:r>
                      <a:r>
                        <a:rPr lang="en-US" sz="1200" dirty="0" err="1"/>
                        <a:t>Tset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Spark </a:t>
                      </a:r>
                      <a:r>
                        <a:rPr lang="en-US" sz="1200" dirty="0"/>
                        <a:t>RDD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Heron </a:t>
                      </a:r>
                      <a:r>
                        <a:rPr lang="en-US" sz="1200" dirty="0"/>
                        <a:t>Streamlet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Higher Level API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Lowest Level API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Heron has a Task Abstraction. So not the lowest.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Clear separation of data and operations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and operation separation not clear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and operations are not clearly separated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Streaming and Batch natively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Batch and Mini-Batch streaming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Only Streaming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More basic operations such as AllReduce and AllGather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More user focused operations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Clearly defined component </a:t>
                      </a:r>
                      <a:r>
                        <a:rPr lang="en-US" sz="1200" dirty="0"/>
                        <a:t>of Twister2</a:t>
                      </a:r>
                      <a:endParaRPr sz="1200" dirty="0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Capability intertwined with complete system. Hard to disentangle</a:t>
                      </a:r>
                      <a:endParaRPr sz="1200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5EC50D-DD6A-479E-8463-93367ECE59F7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8E057-D4ED-4C52-A44B-75EC975E0E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8596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>
            <a:spLocks noGrp="1"/>
          </p:cNvSpPr>
          <p:nvPr>
            <p:ph type="title"/>
          </p:nvPr>
        </p:nvSpPr>
        <p:spPr>
          <a:xfrm>
            <a:off x="222490" y="1662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Twister2 Logistics</a:t>
            </a:r>
            <a:endParaRPr b="1" dirty="0"/>
          </a:p>
        </p:txBody>
      </p:sp>
      <p:sp>
        <p:nvSpPr>
          <p:cNvPr id="297" name="Google Shape;297;p42"/>
          <p:cNvSpPr txBox="1">
            <a:spLocks noGrp="1"/>
          </p:cNvSpPr>
          <p:nvPr>
            <p:ph type="body" idx="1"/>
          </p:nvPr>
        </p:nvSpPr>
        <p:spPr>
          <a:xfrm>
            <a:off x="222490" y="738945"/>
            <a:ext cx="8520600" cy="3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/>
              <a:t>Open Source - Apache Licence Version 2.0</a:t>
            </a:r>
            <a:endParaRPr sz="24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/>
              <a:t>Github -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https://github.com/DSC-SPIDAL/twister2</a:t>
            </a:r>
            <a:endParaRPr sz="2400" dirty="0"/>
          </a:p>
          <a:p>
            <a:pPr lvl="0" indent="-355600">
              <a:buSzPts val="2000"/>
            </a:pPr>
            <a:r>
              <a:rPr lang="en" sz="2400" dirty="0"/>
              <a:t>Documentation - </a:t>
            </a:r>
            <a:r>
              <a:rPr lang="en-US" sz="2400" dirty="0">
                <a:hlinkClick r:id="rId4"/>
              </a:rPr>
              <a:t>https://twister2.org/</a:t>
            </a:r>
            <a:r>
              <a:rPr lang="en-US" sz="2400" dirty="0"/>
              <a:t> </a:t>
            </a:r>
            <a:r>
              <a:rPr lang="en" sz="2400" dirty="0"/>
              <a:t>with tutorial</a:t>
            </a:r>
            <a:endParaRPr sz="24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/>
              <a:t>Developer Group - </a:t>
            </a:r>
            <a:r>
              <a:rPr lang="en" sz="2400" dirty="0">
                <a:solidFill>
                  <a:srgbClr val="24292E"/>
                </a:solidFill>
                <a:highlight>
                  <a:srgbClr val="FFFFFF"/>
                </a:highlight>
              </a:rPr>
              <a:t> </a:t>
            </a:r>
            <a:r>
              <a:rPr lang="en" sz="2400" u="sng" dirty="0">
                <a:solidFill>
                  <a:srgbClr val="0366D6"/>
                </a:solidFill>
                <a:highlight>
                  <a:srgbClr val="FFFFFF"/>
                </a:highlight>
                <a:hlinkClick r:id="rId5"/>
              </a:rPr>
              <a:t>twister2@googlegroups.com</a:t>
            </a:r>
            <a:r>
              <a:rPr lang="en" sz="2400" dirty="0"/>
              <a:t> – </a:t>
            </a:r>
            <a:r>
              <a:rPr lang="en-US" sz="2400" dirty="0"/>
              <a:t>India(1)</a:t>
            </a:r>
            <a:r>
              <a:rPr lang="en" sz="2400" dirty="0"/>
              <a:t> Sri Lanka(9) and Turkey(2)</a:t>
            </a:r>
            <a:endParaRPr sz="24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/>
              <a:t>Started in the 4th Quarter of 2017; reversing previous philosophy which was to modify Hadoop, Spark, Heron; </a:t>
            </a:r>
            <a:endParaRPr sz="24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/>
              <a:t>Bootstrapped using Heron code but that code now changed</a:t>
            </a:r>
            <a:endParaRPr sz="24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/>
              <a:t>About 100000 Lines of Code (</a:t>
            </a:r>
            <a:r>
              <a:rPr lang="en-US" sz="2400" dirty="0"/>
              <a:t>plus 50,000 for </a:t>
            </a:r>
            <a:r>
              <a:rPr lang="en-US" sz="2400" dirty="0" err="1"/>
              <a:t>SPIDAL+Harp</a:t>
            </a:r>
            <a:r>
              <a:rPr lang="en-US" sz="2400" dirty="0"/>
              <a:t> </a:t>
            </a:r>
            <a:r>
              <a:rPr lang="en-US" sz="2400" dirty="0" err="1"/>
              <a:t>HPCforML</a:t>
            </a:r>
            <a:r>
              <a:rPr lang="en-US" sz="2400" dirty="0"/>
              <a:t>)</a:t>
            </a:r>
            <a:endParaRPr sz="24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400" dirty="0"/>
              <a:t>Languages - Primarily Java with some Python</a:t>
            </a:r>
            <a:endParaRPr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FC4072-49EE-4CFA-AD9C-5FB6B60729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181E4-2543-4C66-867A-46130323BE7A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873E-095D-4D02-A0DB-ADA3FF7A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Twister2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D7DA5-0218-4744-B8F5-BCA2CBCD36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1026" name="Picture 2" descr="https://lh4.googleusercontent.com/HHKkppCiwSUIGjf5q_ZqZzV-dNyj8gl2oWaUDaSRLoZGnQ0dC4Rd7CStOPCjAnmBYwXifm9XT3mEbx8IIW1H_tF9U-EJ_M1966Q9winT8_GZCUbyjTWYgHPaPnV8J4xCNmQe0N5hJiM">
            <a:extLst>
              <a:ext uri="{FF2B5EF4-FFF2-40B4-BE49-F238E27FC236}">
                <a16:creationId xmlns:a16="http://schemas.microsoft.com/office/drawing/2014/main" id="{AA99C467-AFDB-4A41-BA8C-935913F2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6" y="1193257"/>
            <a:ext cx="1019318" cy="17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nRXhBCN7WEMTrjwAdFpU1DceKKTQV7X_JTfx1n6z8IoUyDQaq_MKvBR3LVksW9-uCLjIeufqs0Fg4J41iqGgeEAuvYvPBvKQiqMB_Ki2GacIpre4GWESrBO5axLLvz_9NedsWCTr3OI">
            <a:extLst>
              <a:ext uri="{FF2B5EF4-FFF2-40B4-BE49-F238E27FC236}">
                <a16:creationId xmlns:a16="http://schemas.microsoft.com/office/drawing/2014/main" id="{6385D30B-83BC-4D88-9230-010BBBAB8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32" y="1083574"/>
            <a:ext cx="1490662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lVKbzWJ_QeUsiLaVr6vRNj15u1Y3pfB-kCuAQHyLuDKvlctX33DOEOA5rgVSp8rDGelUQ_KluQ6eZZzGcMj2xTCsuGzsXzli3sI09YtTgkgRTGBLCOUCUgtHnVVFOjKABisJGa2CvFU">
            <a:extLst>
              <a:ext uri="{FF2B5EF4-FFF2-40B4-BE49-F238E27FC236}">
                <a16:creationId xmlns:a16="http://schemas.microsoft.com/office/drawing/2014/main" id="{B0438ECE-D174-4A3D-9133-94D3F2B14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2" y="3172521"/>
            <a:ext cx="1350227" cy="135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6.googleusercontent.com/39wjUiaWT5Zg833U9AP47IbGbo_pUoC63v0hitI3-T2wvRFwEFekw3xXRj2WZgffMPAEntK9PL1RnjmwX0UHtnUAaTQPGwuzyZZ3eE2tnubXpYccFrIxlPyO_3TqZ52RCxEWjLmmrdY">
            <a:extLst>
              <a:ext uri="{FF2B5EF4-FFF2-40B4-BE49-F238E27FC236}">
                <a16:creationId xmlns:a16="http://schemas.microsoft.com/office/drawing/2014/main" id="{9D94B43D-4925-4F2A-8806-0F8D8DF8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91" y="3172521"/>
            <a:ext cx="1637371" cy="16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4z7DXZsGm-fuINbSX_oI2iM3EvtPJMORTg-lKhUw1nDcOx16HF39ymv_cUGJReOnRCN8fjWLRtJmQKdufZLUj_0-siBKcgsqkA89x4GAP3iryvAiUkBOynclTN8DNFcItdoQu6rJ-2Y">
            <a:extLst>
              <a:ext uri="{FF2B5EF4-FFF2-40B4-BE49-F238E27FC236}">
                <a16:creationId xmlns:a16="http://schemas.microsoft.com/office/drawing/2014/main" id="{8CC19BB1-137C-4B47-B6EA-3C7E825E1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41" y="342947"/>
            <a:ext cx="1481253" cy="148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lh3.googleusercontent.com/QLpdvGIIeqOVX4BcPL-rypDTyKD8TaeL4gigCts63Q09Ia9fSZKtjFFRlzqu6PwPgVtBQNJ7VWE5e75LVvWILKOLpcYJAKU9scDSZceAnUZmpTM_qWbGOapYuysq4LiYa9RySobb9nE">
            <a:extLst>
              <a:ext uri="{FF2B5EF4-FFF2-40B4-BE49-F238E27FC236}">
                <a16:creationId xmlns:a16="http://schemas.microsoft.com/office/drawing/2014/main" id="{84EC07C2-D370-4AE1-9706-4E4DE5534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r="25973" b="20336"/>
          <a:stretch/>
        </p:blipFill>
        <p:spPr bwMode="auto">
          <a:xfrm>
            <a:off x="4255122" y="1982268"/>
            <a:ext cx="1481254" cy="158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lh4.googleusercontent.com/CPQQ_f__rGTf8lFFSSABKDEW0RlT_iXHGKSYVY459LQ6nt-gK2wFafoZbGsBzuEjTIGE3ReSlYnfzdHHBuTsr_rcYynR4qf176pLlnvH2rhA4hlrJqwK6ZiqSyvu09hDK-L0ozXhfsc">
            <a:extLst>
              <a:ext uri="{FF2B5EF4-FFF2-40B4-BE49-F238E27FC236}">
                <a16:creationId xmlns:a16="http://schemas.microsoft.com/office/drawing/2014/main" id="{EAD4E85D-F0AC-4198-836E-5E062A4E7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10" y="3798123"/>
            <a:ext cx="1678259" cy="125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lh4.googleusercontent.com/IAbC8YbkAxnHNRAZGNV_BdLUOHSkkNaYS6GztzfRdgtEnt0DGWwZX69WvcPFdjFW8ItywTDke0AcdBAe3_1WUGIahx-GMd5TCPUWLG80ZsYfIt3UOso5zGTndq6DpkEP93laTyn_dGE">
            <a:extLst>
              <a:ext uri="{FF2B5EF4-FFF2-40B4-BE49-F238E27FC236}">
                <a16:creationId xmlns:a16="http://schemas.microsoft.com/office/drawing/2014/main" id="{90AEF22C-A0A5-4CA2-A5D0-F0943C8B7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22" y="1581916"/>
            <a:ext cx="1490662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lh6.googleusercontent.com/qORgbhp-js10jUONJl0Cxx7M0TIMBfvAVDNc8ShjVPWnkrgKKIg-p0dXh_ItCSg6O0auvcciFp5-t6Dc_PwQlf9BT7-nkmn7iKojTilptxqbecf_UXh3Bc_30HkgS3eOhttkl_t-47Y">
            <a:extLst>
              <a:ext uri="{FF2B5EF4-FFF2-40B4-BE49-F238E27FC236}">
                <a16:creationId xmlns:a16="http://schemas.microsoft.com/office/drawing/2014/main" id="{0446B0CB-33D9-4A23-AFD9-33D65B32B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06" y="3217222"/>
            <a:ext cx="1481253" cy="148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s://lh3.googleusercontent.com/U0XLyGgnJbGKaubXigY06zjrQZe5D9cesD9deyZdX28dQ_LQ4R8hfQ7787h8orl5rbUX3Nh0WpLm_Y4-24FGBKrYEXz1VHji-ui9k4eYzwlU6jFIcG-VFrYvqB44fyI4usc7vuGe36Q">
            <a:extLst>
              <a:ext uri="{FF2B5EF4-FFF2-40B4-BE49-F238E27FC236}">
                <a16:creationId xmlns:a16="http://schemas.microsoft.com/office/drawing/2014/main" id="{1B49C0E5-4E51-49EB-9A1E-FAA22B94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953" y="3640873"/>
            <a:ext cx="1361582" cy="13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s://lh3.googleusercontent.com/cNao2-JIwh9KHw9lLcaNNL9pZkpAjnXfU0ZzvEkt-qzpYo4xPnuhHNkstidXbnKGupojEgyw3RpqRFerMUEytnh9GqEQpXWlOpV7auK-3w8AdjARWWi2qoxhTRI19ETX9OCgvn7Oz8A">
            <a:extLst>
              <a:ext uri="{FF2B5EF4-FFF2-40B4-BE49-F238E27FC236}">
                <a16:creationId xmlns:a16="http://schemas.microsoft.com/office/drawing/2014/main" id="{1E7CAC09-777B-447C-8D79-130C10C2D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23" y="2051630"/>
            <a:ext cx="1369277" cy="13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s://lh5.googleusercontent.com/NqXTfp0CsAWVeRiZEsC2kLHaVFzOl_J-AwhwORRI2azn8WBmvmwNexIFbiQOXidp2k1hV3jMggzjA6fa2YQm1bx2_c2lXBmvfq4Gzbb0jY8nsor9hmcjl0WmO69aR77yvxZKY6MkCOs">
            <a:extLst>
              <a:ext uri="{FF2B5EF4-FFF2-40B4-BE49-F238E27FC236}">
                <a16:creationId xmlns:a16="http://schemas.microsoft.com/office/drawing/2014/main" id="{993F4BBC-92DB-4A8B-A7E5-6C1AC29B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68" y="114034"/>
            <a:ext cx="1424824" cy="135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s://lh6.googleusercontent.com/JelQE0VDuRiyehzobE0067uoE2485BjzcfQ0JUfrPlOaKkYVLzCwGreDY5iTM-3UKaag10jmunIxaLQXKFKEH2Gd8lZL3dMxzfT_sgkqeoKUNdt-OWg7RNLN-7tqzgu4pWLnxq11BQs">
            <a:extLst>
              <a:ext uri="{FF2B5EF4-FFF2-40B4-BE49-F238E27FC236}">
                <a16:creationId xmlns:a16="http://schemas.microsoft.com/office/drawing/2014/main" id="{C67D95B5-7D81-49A5-A37B-0EEEBB040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59" y="132749"/>
            <a:ext cx="1277746" cy="170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79C8A-6577-4A12-A94C-4077DF3EFF6C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62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0"/>
          <p:cNvSpPr txBox="1">
            <a:spLocks noGrp="1"/>
          </p:cNvSpPr>
          <p:nvPr>
            <p:ph type="title"/>
          </p:nvPr>
        </p:nvSpPr>
        <p:spPr>
          <a:xfrm>
            <a:off x="65075" y="-81300"/>
            <a:ext cx="9078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GAIMSC Programming Environment Components I</a:t>
            </a:r>
            <a:endParaRPr sz="3200"/>
          </a:p>
        </p:txBody>
      </p:sp>
      <p:graphicFrame>
        <p:nvGraphicFramePr>
          <p:cNvPr id="390" name="Google Shape;390;p50"/>
          <p:cNvGraphicFramePr/>
          <p:nvPr/>
        </p:nvGraphicFramePr>
        <p:xfrm>
          <a:off x="0" y="527335"/>
          <a:ext cx="9078925" cy="45203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0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Area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Implementation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Comments: User API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0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Architecture Specification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Coordination Points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State and Configuration Management; Program, Data and Message Level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Change execution mode; save and reset state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Execution Semantics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Mapping of Resources to Bolts/Maps in Containers, Processes, Threads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Different systems make different choices - why?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Parallel Computing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Spark Flink Hadoop Pregel MPI modes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 Computes Rule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Job Submission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(Dynamic/Static) Resource Allocation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Plugins for Slurm, Yarn, Mesos, Marathon, Aurora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Client API (e.g. Python) for Job Management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250">
                <a:tc row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System</a:t>
                      </a:r>
                      <a:endParaRPr sz="14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 migration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Monitoring of tasks and migrating tasks for better resource utilization 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Task-based programming with Dynamic or Static Graph API;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FaaS API;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accelerators (CUDA,FPGA, KNL)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Elasticity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OpenWhisk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Streaming and FaaS Events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Heron, OpenWhisk, Kafka/RabbitMQ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 Execution 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Process, Threads, Queues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 Scheduling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Dynamic Scheduling, Static Scheduling,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Pluggable Scheduling Algorithms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 Graph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Static Graph, Dynamic Graph Generation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91" name="Google Shape;391;p50"/>
          <p:cNvSpPr/>
          <p:nvPr/>
        </p:nvSpPr>
        <p:spPr>
          <a:xfrm>
            <a:off x="4170760" y="1198960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0"/>
          <p:cNvSpPr txBox="1">
            <a:spLocks noGrp="1"/>
          </p:cNvSpPr>
          <p:nvPr>
            <p:ph type="sldNum" idx="12"/>
          </p:nvPr>
        </p:nvSpPr>
        <p:spPr>
          <a:xfrm>
            <a:off x="8246603" y="4777978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F2D20-2A6C-457D-8332-72C79E6EBA11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Google Shape;1048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115"/>
          <p:cNvSpPr/>
          <p:nvPr/>
        </p:nvSpPr>
        <p:spPr>
          <a:xfrm>
            <a:off x="5700" y="-5000"/>
            <a:ext cx="9218400" cy="5148600"/>
          </a:xfrm>
          <a:prstGeom prst="rect">
            <a:avLst/>
          </a:prstGeom>
          <a:solidFill>
            <a:srgbClr val="FFFFFF">
              <a:alpha val="62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050" name="Google Shape;1050;p115"/>
          <p:cNvSpPr/>
          <p:nvPr/>
        </p:nvSpPr>
        <p:spPr>
          <a:xfrm>
            <a:off x="608145" y="1547320"/>
            <a:ext cx="7927709" cy="2599961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051" name="Google Shape;1051;p115"/>
          <p:cNvSpPr txBox="1">
            <a:spLocks noGrp="1"/>
          </p:cNvSpPr>
          <p:nvPr>
            <p:ph type="ctrTitle"/>
          </p:nvPr>
        </p:nvSpPr>
        <p:spPr>
          <a:xfrm>
            <a:off x="725869" y="1360262"/>
            <a:ext cx="7446078" cy="1790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Overall Architecture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6427A-1B99-4BCB-927E-ED6D70BA3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437" y="2691785"/>
            <a:ext cx="5644925" cy="737216"/>
          </a:xfrm>
        </p:spPr>
        <p:txBody>
          <a:bodyPr>
            <a:normAutofit/>
          </a:bodyPr>
          <a:lstStyle/>
          <a:p>
            <a:pPr marL="257175" indent="-257175" algn="l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Global AI and Modeling Supercomputer GAIMSC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32D8E-3CA6-4A20-9BBD-1DB5F40F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2590" y="6444985"/>
            <a:ext cx="1292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12/7/2019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C34B6-1E23-4009-9F36-CDE9217A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12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1"/>
          <p:cNvSpPr txBox="1">
            <a:spLocks noGrp="1"/>
          </p:cNvSpPr>
          <p:nvPr>
            <p:ph type="title"/>
          </p:nvPr>
        </p:nvSpPr>
        <p:spPr>
          <a:xfrm>
            <a:off x="622525" y="-81302"/>
            <a:ext cx="8521474" cy="67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/>
              <a:t>GAIMSC Programming Environment Components II</a:t>
            </a:r>
            <a:endParaRPr sz="1100"/>
          </a:p>
        </p:txBody>
      </p:sp>
      <p:graphicFrame>
        <p:nvGraphicFramePr>
          <p:cNvPr id="398" name="Google Shape;398;p51"/>
          <p:cNvGraphicFramePr/>
          <p:nvPr/>
        </p:nvGraphicFramePr>
        <p:xfrm>
          <a:off x="25" y="406875"/>
          <a:ext cx="9143975" cy="47824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Area</a:t>
                      </a:r>
                      <a:endParaRPr sz="14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Implementation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Comments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75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" sz="13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</a:t>
                      </a:r>
                      <a:r>
                        <a:rPr lang="en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API</a:t>
                      </a:r>
                      <a:endParaRPr sz="1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Messages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Heron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This is user level and could map to multiple communication systems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Dataflow Communication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Fine-Grain Twister2 Dataflow communications: MPI</a:t>
                      </a:r>
                      <a:r>
                        <a:rPr lang="en" sz="1400" b="0" i="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en" sz="14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TCP and RMA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Coarse grain Dataflow from NiFi, Kepler?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Streaming</a:t>
                      </a:r>
                      <a:r>
                        <a:rPr lang="en" sz="1400" b="0" i="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" sz="14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ETL data pipelines;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Define new Dataflow communication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API and library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BSP Communication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Map-Collective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Conventional MPI, Harp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MPI Point to Point and Collective API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8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Access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Static (Batch) Data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File Systems, NoSQL, SQL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Data API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Streaming Data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Message Brokers, Spouts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Data Management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Tset</a:t>
                      </a:r>
                      <a:endParaRPr lang="en-US" sz="1400" b="0" i="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Distributed Data Set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Relaxed Distributed Shared Memory(immutable data),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Mutable Distributed Data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Data Transformation API;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Spark RDD, Heron Streamlet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Fault Tolerance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Check Pointing</a:t>
                      </a:r>
                      <a:endParaRPr sz="1100"/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Upstream (streaming) backup; Lightweight; Coordination Points; Spark/Flink, MPI and Heron models</a:t>
                      </a:r>
                      <a:endParaRPr sz="1100"/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Streaming and batch cases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distinct; Crosses all components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Security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xecution, Storage, Messaging, 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 needed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Crosses all Components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12125" marT="12125" marB="12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9" name="Google Shape;399;p51"/>
          <p:cNvSpPr/>
          <p:nvPr/>
        </p:nvSpPr>
        <p:spPr>
          <a:xfrm>
            <a:off x="4170760" y="1198960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1"/>
          <p:cNvSpPr txBox="1">
            <a:spLocks noGrp="1"/>
          </p:cNvSpPr>
          <p:nvPr>
            <p:ph type="sldNum" idx="12"/>
          </p:nvPr>
        </p:nvSpPr>
        <p:spPr>
          <a:xfrm>
            <a:off x="8246603" y="4777978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82B74-8CF3-4B5D-BB42-9667634CC748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265980" y="245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Runtime Components</a:t>
            </a:r>
            <a:endParaRPr dirty="0"/>
          </a:p>
        </p:txBody>
      </p:sp>
      <p:sp>
        <p:nvSpPr>
          <p:cNvPr id="248" name="Google Shape;248;p33"/>
          <p:cNvSpPr/>
          <p:nvPr/>
        </p:nvSpPr>
        <p:spPr>
          <a:xfrm>
            <a:off x="2115675" y="2201900"/>
            <a:ext cx="3868800" cy="1272600"/>
          </a:xfrm>
          <a:prstGeom prst="roundRect">
            <a:avLst>
              <a:gd name="adj" fmla="val 3604"/>
            </a:avLst>
          </a:prstGeom>
          <a:solidFill>
            <a:srgbClr val="000000">
              <a:alpha val="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3"/>
          <p:cNvSpPr/>
          <p:nvPr/>
        </p:nvSpPr>
        <p:spPr>
          <a:xfrm>
            <a:off x="2115675" y="3575225"/>
            <a:ext cx="3868800" cy="322200"/>
          </a:xfrm>
          <a:prstGeom prst="roundRect">
            <a:avLst>
              <a:gd name="adj" fmla="val 9558"/>
            </a:avLst>
          </a:prstGeom>
          <a:solidFill>
            <a:srgbClr val="000000">
              <a:alpha val="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3"/>
          <p:cNvSpPr/>
          <p:nvPr/>
        </p:nvSpPr>
        <p:spPr>
          <a:xfrm>
            <a:off x="2176775" y="3603275"/>
            <a:ext cx="634200" cy="2607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Mesos</a:t>
            </a:r>
            <a:endParaRPr sz="1200"/>
          </a:p>
        </p:txBody>
      </p:sp>
      <p:sp>
        <p:nvSpPr>
          <p:cNvPr id="251" name="Google Shape;251;p33"/>
          <p:cNvSpPr/>
          <p:nvPr/>
        </p:nvSpPr>
        <p:spPr>
          <a:xfrm>
            <a:off x="2867600" y="3603275"/>
            <a:ext cx="993900" cy="2607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Kubernetes</a:t>
            </a:r>
            <a:endParaRPr sz="1200"/>
          </a:p>
        </p:txBody>
      </p:sp>
      <p:sp>
        <p:nvSpPr>
          <p:cNvPr id="252" name="Google Shape;252;p33"/>
          <p:cNvSpPr/>
          <p:nvPr/>
        </p:nvSpPr>
        <p:spPr>
          <a:xfrm>
            <a:off x="3918125" y="3605975"/>
            <a:ext cx="962700" cy="2607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Standalone</a:t>
            </a:r>
            <a:endParaRPr sz="1200"/>
          </a:p>
        </p:txBody>
      </p:sp>
      <p:sp>
        <p:nvSpPr>
          <p:cNvPr id="253" name="Google Shape;253;p33"/>
          <p:cNvSpPr/>
          <p:nvPr/>
        </p:nvSpPr>
        <p:spPr>
          <a:xfrm>
            <a:off x="2323875" y="2922763"/>
            <a:ext cx="1251600" cy="4578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BSP Operations</a:t>
            </a:r>
            <a:endParaRPr sz="1200"/>
          </a:p>
        </p:txBody>
      </p:sp>
      <p:sp>
        <p:nvSpPr>
          <p:cNvPr id="254" name="Google Shape;254;p33"/>
          <p:cNvSpPr/>
          <p:nvPr/>
        </p:nvSpPr>
        <p:spPr>
          <a:xfrm>
            <a:off x="3800325" y="2921375"/>
            <a:ext cx="2094300" cy="4578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Internal (fine grain) DataFlow Operations </a:t>
            </a:r>
            <a:endParaRPr sz="1200"/>
          </a:p>
        </p:txBody>
      </p:sp>
      <p:sp>
        <p:nvSpPr>
          <p:cNvPr id="255" name="Google Shape;255;p33"/>
          <p:cNvSpPr/>
          <p:nvPr/>
        </p:nvSpPr>
        <p:spPr>
          <a:xfrm>
            <a:off x="3818950" y="2584108"/>
            <a:ext cx="2107200" cy="2688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Task Graph System</a:t>
            </a:r>
            <a:endParaRPr sz="1200" dirty="0"/>
          </a:p>
        </p:txBody>
      </p:sp>
      <p:sp>
        <p:nvSpPr>
          <p:cNvPr id="256" name="Google Shape;256;p33"/>
          <p:cNvSpPr/>
          <p:nvPr/>
        </p:nvSpPr>
        <p:spPr>
          <a:xfrm>
            <a:off x="3800325" y="2238450"/>
            <a:ext cx="2118600" cy="2937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TSet </a:t>
            </a:r>
            <a:endParaRPr sz="1200"/>
          </a:p>
        </p:txBody>
      </p:sp>
      <p:sp>
        <p:nvSpPr>
          <p:cNvPr id="257" name="Google Shape;257;p33"/>
          <p:cNvSpPr txBox="1"/>
          <p:nvPr/>
        </p:nvSpPr>
        <p:spPr>
          <a:xfrm>
            <a:off x="2189650" y="2263063"/>
            <a:ext cx="16137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Runtime</a:t>
            </a:r>
            <a:endParaRPr sz="1200"/>
          </a:p>
        </p:txBody>
      </p:sp>
      <p:sp>
        <p:nvSpPr>
          <p:cNvPr id="258" name="Google Shape;258;p33"/>
          <p:cNvSpPr txBox="1"/>
          <p:nvPr/>
        </p:nvSpPr>
        <p:spPr>
          <a:xfrm>
            <a:off x="6175025" y="3470225"/>
            <a:ext cx="13278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API</a:t>
            </a:r>
            <a:endParaRPr/>
          </a:p>
        </p:txBody>
      </p:sp>
      <p:sp>
        <p:nvSpPr>
          <p:cNvPr id="259" name="Google Shape;259;p33"/>
          <p:cNvSpPr/>
          <p:nvPr/>
        </p:nvSpPr>
        <p:spPr>
          <a:xfrm>
            <a:off x="2161975" y="4004025"/>
            <a:ext cx="610800" cy="268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HDFS</a:t>
            </a:r>
            <a:endParaRPr sz="1200"/>
          </a:p>
        </p:txBody>
      </p:sp>
      <p:sp>
        <p:nvSpPr>
          <p:cNvPr id="260" name="Google Shape;260;p33"/>
          <p:cNvSpPr/>
          <p:nvPr/>
        </p:nvSpPr>
        <p:spPr>
          <a:xfrm>
            <a:off x="2857275" y="4004025"/>
            <a:ext cx="741900" cy="2688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NoSQL</a:t>
            </a:r>
            <a:endParaRPr sz="1200"/>
          </a:p>
        </p:txBody>
      </p:sp>
      <p:sp>
        <p:nvSpPr>
          <p:cNvPr id="261" name="Google Shape;261;p33"/>
          <p:cNvSpPr/>
          <p:nvPr/>
        </p:nvSpPr>
        <p:spPr>
          <a:xfrm>
            <a:off x="3683675" y="4004025"/>
            <a:ext cx="1489800" cy="268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Message Brokers</a:t>
            </a:r>
            <a:endParaRPr sz="1200"/>
          </a:p>
        </p:txBody>
      </p:sp>
      <p:sp>
        <p:nvSpPr>
          <p:cNvPr id="262" name="Google Shape;262;p33"/>
          <p:cNvSpPr/>
          <p:nvPr/>
        </p:nvSpPr>
        <p:spPr>
          <a:xfrm>
            <a:off x="2161975" y="1003475"/>
            <a:ext cx="3745500" cy="47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3"/>
          <p:cNvSpPr/>
          <p:nvPr/>
        </p:nvSpPr>
        <p:spPr>
          <a:xfrm>
            <a:off x="2254975" y="1059756"/>
            <a:ext cx="1327800" cy="382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/>
              <a:t>Atomic Job Submission</a:t>
            </a:r>
            <a:endParaRPr sz="1200" dirty="0"/>
          </a:p>
        </p:txBody>
      </p:sp>
      <p:sp>
        <p:nvSpPr>
          <p:cNvPr id="264" name="Google Shape;264;p33"/>
          <p:cNvSpPr txBox="1"/>
          <p:nvPr/>
        </p:nvSpPr>
        <p:spPr>
          <a:xfrm>
            <a:off x="4087225" y="1059756"/>
            <a:ext cx="1654200" cy="394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Connected or External DataFlow</a:t>
            </a:r>
            <a:endParaRPr sz="1200"/>
          </a:p>
        </p:txBody>
      </p:sp>
      <p:sp>
        <p:nvSpPr>
          <p:cNvPr id="265" name="Google Shape;265;p33"/>
          <p:cNvSpPr txBox="1"/>
          <p:nvPr/>
        </p:nvSpPr>
        <p:spPr>
          <a:xfrm>
            <a:off x="6175025" y="3935500"/>
            <a:ext cx="16137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Access APIs</a:t>
            </a:r>
            <a:endParaRPr/>
          </a:p>
        </p:txBody>
      </p:sp>
      <p:sp>
        <p:nvSpPr>
          <p:cNvPr id="266" name="Google Shape;266;p33"/>
          <p:cNvSpPr/>
          <p:nvPr/>
        </p:nvSpPr>
        <p:spPr>
          <a:xfrm>
            <a:off x="2161975" y="1546650"/>
            <a:ext cx="3756900" cy="2451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Streaming, Batch and ML Applications</a:t>
            </a:r>
            <a:endParaRPr sz="1200"/>
          </a:p>
        </p:txBody>
      </p:sp>
      <p:sp>
        <p:nvSpPr>
          <p:cNvPr id="267" name="Google Shape;267;p33"/>
          <p:cNvSpPr txBox="1"/>
          <p:nvPr/>
        </p:nvSpPr>
        <p:spPr>
          <a:xfrm>
            <a:off x="5962625" y="1070850"/>
            <a:ext cx="20385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Orchestration API</a:t>
            </a:r>
            <a:endParaRPr/>
          </a:p>
        </p:txBody>
      </p:sp>
      <p:sp>
        <p:nvSpPr>
          <p:cNvPr id="268" name="Google Shape;268;p33"/>
          <p:cNvSpPr txBox="1"/>
          <p:nvPr/>
        </p:nvSpPr>
        <p:spPr>
          <a:xfrm>
            <a:off x="5815375" y="1793450"/>
            <a:ext cx="18093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Language</a:t>
            </a:r>
            <a:r>
              <a:rPr lang="en" dirty="0"/>
              <a:t> APIs</a:t>
            </a:r>
            <a:endParaRPr dirty="0"/>
          </a:p>
        </p:txBody>
      </p:sp>
      <p:sp>
        <p:nvSpPr>
          <p:cNvPr id="269" name="Google Shape;269;p33"/>
          <p:cNvSpPr/>
          <p:nvPr/>
        </p:nvSpPr>
        <p:spPr>
          <a:xfrm>
            <a:off x="3185575" y="1857450"/>
            <a:ext cx="901500" cy="293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SQL API</a:t>
            </a:r>
            <a:endParaRPr sz="1200"/>
          </a:p>
        </p:txBody>
      </p:sp>
      <p:sp>
        <p:nvSpPr>
          <p:cNvPr id="270" name="Google Shape;270;p33"/>
          <p:cNvSpPr/>
          <p:nvPr/>
        </p:nvSpPr>
        <p:spPr>
          <a:xfrm>
            <a:off x="2161975" y="1857450"/>
            <a:ext cx="962700" cy="2937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Python API</a:t>
            </a:r>
            <a:endParaRPr sz="1200" dirty="0"/>
          </a:p>
        </p:txBody>
      </p:sp>
      <p:sp>
        <p:nvSpPr>
          <p:cNvPr id="271" name="Google Shape;271;p33"/>
          <p:cNvSpPr/>
          <p:nvPr/>
        </p:nvSpPr>
        <p:spPr>
          <a:xfrm>
            <a:off x="5245250" y="3998625"/>
            <a:ext cx="698100" cy="268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Local </a:t>
            </a:r>
            <a:endParaRPr sz="1200"/>
          </a:p>
        </p:txBody>
      </p:sp>
      <p:sp>
        <p:nvSpPr>
          <p:cNvPr id="272" name="Google Shape;272;p33"/>
          <p:cNvSpPr/>
          <p:nvPr/>
        </p:nvSpPr>
        <p:spPr>
          <a:xfrm>
            <a:off x="4968250" y="3605975"/>
            <a:ext cx="962700" cy="2607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Slurm</a:t>
            </a:r>
            <a:endParaRPr sz="1200"/>
          </a:p>
        </p:txBody>
      </p:sp>
      <p:sp>
        <p:nvSpPr>
          <p:cNvPr id="273" name="Google Shape;273;p33"/>
          <p:cNvSpPr/>
          <p:nvPr/>
        </p:nvSpPr>
        <p:spPr>
          <a:xfrm>
            <a:off x="2115675" y="3971925"/>
            <a:ext cx="3868800" cy="322200"/>
          </a:xfrm>
          <a:prstGeom prst="roundRect">
            <a:avLst>
              <a:gd name="adj" fmla="val 9558"/>
            </a:avLst>
          </a:prstGeom>
          <a:solidFill>
            <a:srgbClr val="000000">
              <a:alpha val="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3"/>
          <p:cNvSpPr/>
          <p:nvPr/>
        </p:nvSpPr>
        <p:spPr>
          <a:xfrm>
            <a:off x="2154700" y="4446575"/>
            <a:ext cx="574500" cy="201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75" name="Google Shape;275;p33"/>
          <p:cNvSpPr txBox="1"/>
          <p:nvPr/>
        </p:nvSpPr>
        <p:spPr>
          <a:xfrm>
            <a:off x="2729200" y="4361600"/>
            <a:ext cx="16137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Future Features</a:t>
            </a:r>
            <a:endParaRPr sz="1200"/>
          </a:p>
        </p:txBody>
      </p:sp>
      <p:sp>
        <p:nvSpPr>
          <p:cNvPr id="276" name="Google Shape;276;p33"/>
          <p:cNvSpPr/>
          <p:nvPr/>
        </p:nvSpPr>
        <p:spPr>
          <a:xfrm>
            <a:off x="4171075" y="1852625"/>
            <a:ext cx="831300" cy="2937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D0E0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Java APIs </a:t>
            </a:r>
            <a:endParaRPr sz="1000" dirty="0"/>
          </a:p>
        </p:txBody>
      </p:sp>
      <p:sp>
        <p:nvSpPr>
          <p:cNvPr id="277" name="Google Shape;277;p33"/>
          <p:cNvSpPr/>
          <p:nvPr/>
        </p:nvSpPr>
        <p:spPr>
          <a:xfrm>
            <a:off x="5094850" y="1852625"/>
            <a:ext cx="831300" cy="293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Scala APIs </a:t>
            </a:r>
            <a:endParaRPr sz="1000"/>
          </a:p>
        </p:txBody>
      </p:sp>
      <p:sp>
        <p:nvSpPr>
          <p:cNvPr id="35" name="Google Shape;268;p33">
            <a:extLst>
              <a:ext uri="{FF2B5EF4-FFF2-40B4-BE49-F238E27FC236}">
                <a16:creationId xmlns:a16="http://schemas.microsoft.com/office/drawing/2014/main" id="{9BFD4E2B-5BA2-4F0C-BD45-C01C29D0BF9E}"/>
              </a:ext>
            </a:extLst>
          </p:cNvPr>
          <p:cNvSpPr txBox="1"/>
          <p:nvPr/>
        </p:nvSpPr>
        <p:spPr>
          <a:xfrm>
            <a:off x="5869948" y="2186938"/>
            <a:ext cx="18093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Tset</a:t>
            </a:r>
            <a:r>
              <a:rPr lang="en" dirty="0"/>
              <a:t> API</a:t>
            </a:r>
            <a:endParaRPr dirty="0"/>
          </a:p>
        </p:txBody>
      </p:sp>
      <p:sp>
        <p:nvSpPr>
          <p:cNvPr id="36" name="Google Shape;268;p33">
            <a:extLst>
              <a:ext uri="{FF2B5EF4-FFF2-40B4-BE49-F238E27FC236}">
                <a16:creationId xmlns:a16="http://schemas.microsoft.com/office/drawing/2014/main" id="{A995E8CB-C08A-4C82-BD83-26958D7351B8}"/>
              </a:ext>
            </a:extLst>
          </p:cNvPr>
          <p:cNvSpPr txBox="1"/>
          <p:nvPr/>
        </p:nvSpPr>
        <p:spPr>
          <a:xfrm>
            <a:off x="5976125" y="2557417"/>
            <a:ext cx="18093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Task</a:t>
            </a:r>
            <a:r>
              <a:rPr lang="en" dirty="0"/>
              <a:t> API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2BA4DE-2B77-4BB6-9743-A82772A4B0D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F25C7A-E1C3-4359-888F-9FDD446956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Twister2 APIs </a:t>
            </a:r>
            <a:r>
              <a:rPr lang="en-US" dirty="0"/>
              <a:t>I</a:t>
            </a:r>
            <a:endParaRPr dirty="0"/>
          </a:p>
        </p:txBody>
      </p:sp>
      <p:sp>
        <p:nvSpPr>
          <p:cNvPr id="514" name="Google Shape;514;p53"/>
          <p:cNvSpPr/>
          <p:nvPr/>
        </p:nvSpPr>
        <p:spPr>
          <a:xfrm>
            <a:off x="1741300" y="2651363"/>
            <a:ext cx="1341300" cy="224400"/>
          </a:xfrm>
          <a:prstGeom prst="roundRect">
            <a:avLst>
              <a:gd name="adj" fmla="val 8791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Worker</a:t>
            </a:r>
            <a:endParaRPr sz="1000"/>
          </a:p>
        </p:txBody>
      </p:sp>
      <p:sp>
        <p:nvSpPr>
          <p:cNvPr id="515" name="Google Shape;515;p53"/>
          <p:cNvSpPr/>
          <p:nvPr/>
        </p:nvSpPr>
        <p:spPr>
          <a:xfrm>
            <a:off x="1741300" y="2354913"/>
            <a:ext cx="1341300" cy="261600"/>
          </a:xfrm>
          <a:prstGeom prst="roundRect">
            <a:avLst>
              <a:gd name="adj" fmla="val 8791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BSP Operations</a:t>
            </a:r>
            <a:endParaRPr sz="1000"/>
          </a:p>
        </p:txBody>
      </p:sp>
      <p:sp>
        <p:nvSpPr>
          <p:cNvPr id="516" name="Google Shape;516;p53"/>
          <p:cNvSpPr/>
          <p:nvPr/>
        </p:nvSpPr>
        <p:spPr>
          <a:xfrm>
            <a:off x="1741300" y="2058463"/>
            <a:ext cx="1341300" cy="261600"/>
          </a:xfrm>
          <a:prstGeom prst="roundRect">
            <a:avLst>
              <a:gd name="adj" fmla="val 8791"/>
            </a:avLst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Java API</a:t>
            </a:r>
            <a:endParaRPr sz="1000"/>
          </a:p>
        </p:txBody>
      </p:sp>
      <p:sp>
        <p:nvSpPr>
          <p:cNvPr id="517" name="Google Shape;517;p53"/>
          <p:cNvSpPr/>
          <p:nvPr/>
        </p:nvSpPr>
        <p:spPr>
          <a:xfrm>
            <a:off x="299275" y="2651363"/>
            <a:ext cx="1341300" cy="224400"/>
          </a:xfrm>
          <a:prstGeom prst="roundRect">
            <a:avLst>
              <a:gd name="adj" fmla="val 8791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Worker</a:t>
            </a:r>
            <a:endParaRPr sz="1000"/>
          </a:p>
        </p:txBody>
      </p:sp>
      <p:sp>
        <p:nvSpPr>
          <p:cNvPr id="518" name="Google Shape;518;p53"/>
          <p:cNvSpPr/>
          <p:nvPr/>
        </p:nvSpPr>
        <p:spPr>
          <a:xfrm>
            <a:off x="299275" y="2354913"/>
            <a:ext cx="1341300" cy="261600"/>
          </a:xfrm>
          <a:prstGeom prst="roundRect">
            <a:avLst>
              <a:gd name="adj" fmla="val 8791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DataFlow Operations</a:t>
            </a:r>
            <a:endParaRPr sz="900"/>
          </a:p>
        </p:txBody>
      </p:sp>
      <p:sp>
        <p:nvSpPr>
          <p:cNvPr id="519" name="Google Shape;519;p53"/>
          <p:cNvSpPr/>
          <p:nvPr/>
        </p:nvSpPr>
        <p:spPr>
          <a:xfrm>
            <a:off x="299275" y="2058463"/>
            <a:ext cx="1341300" cy="261600"/>
          </a:xfrm>
          <a:prstGeom prst="roundRect">
            <a:avLst>
              <a:gd name="adj" fmla="val 8791"/>
            </a:avLst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Java API</a:t>
            </a:r>
            <a:endParaRPr sz="1000"/>
          </a:p>
        </p:txBody>
      </p:sp>
      <p:sp>
        <p:nvSpPr>
          <p:cNvPr id="520" name="Google Shape;520;p53"/>
          <p:cNvSpPr txBox="1"/>
          <p:nvPr/>
        </p:nvSpPr>
        <p:spPr>
          <a:xfrm>
            <a:off x="607350" y="1202388"/>
            <a:ext cx="21672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Operator Level APIs</a:t>
            </a:r>
            <a:endParaRPr/>
          </a:p>
        </p:txBody>
      </p:sp>
      <p:sp>
        <p:nvSpPr>
          <p:cNvPr id="521" name="Google Shape;521;p53"/>
          <p:cNvSpPr/>
          <p:nvPr/>
        </p:nvSpPr>
        <p:spPr>
          <a:xfrm>
            <a:off x="3564600" y="2959488"/>
            <a:ext cx="1341300" cy="224400"/>
          </a:xfrm>
          <a:prstGeom prst="roundRect">
            <a:avLst>
              <a:gd name="adj" fmla="val 8791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Worker</a:t>
            </a:r>
            <a:endParaRPr sz="1000"/>
          </a:p>
        </p:txBody>
      </p:sp>
      <p:sp>
        <p:nvSpPr>
          <p:cNvPr id="522" name="Google Shape;522;p53"/>
          <p:cNvSpPr/>
          <p:nvPr/>
        </p:nvSpPr>
        <p:spPr>
          <a:xfrm>
            <a:off x="3564600" y="2663038"/>
            <a:ext cx="1341300" cy="261600"/>
          </a:xfrm>
          <a:prstGeom prst="roundRect">
            <a:avLst>
              <a:gd name="adj" fmla="val 8791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DataFlow Operations</a:t>
            </a:r>
            <a:endParaRPr sz="900"/>
          </a:p>
        </p:txBody>
      </p:sp>
      <p:sp>
        <p:nvSpPr>
          <p:cNvPr id="523" name="Google Shape;523;p53"/>
          <p:cNvSpPr/>
          <p:nvPr/>
        </p:nvSpPr>
        <p:spPr>
          <a:xfrm>
            <a:off x="3564600" y="2366588"/>
            <a:ext cx="1341300" cy="261600"/>
          </a:xfrm>
          <a:prstGeom prst="roundRect">
            <a:avLst>
              <a:gd name="adj" fmla="val 8791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Task Graph</a:t>
            </a:r>
            <a:endParaRPr sz="1000"/>
          </a:p>
        </p:txBody>
      </p:sp>
      <p:sp>
        <p:nvSpPr>
          <p:cNvPr id="524" name="Google Shape;524;p53"/>
          <p:cNvSpPr/>
          <p:nvPr/>
        </p:nvSpPr>
        <p:spPr>
          <a:xfrm>
            <a:off x="3564600" y="2058463"/>
            <a:ext cx="1341300" cy="261600"/>
          </a:xfrm>
          <a:prstGeom prst="roundRect">
            <a:avLst>
              <a:gd name="adj" fmla="val 8791"/>
            </a:avLst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Java API</a:t>
            </a:r>
            <a:endParaRPr sz="1000"/>
          </a:p>
        </p:txBody>
      </p:sp>
      <p:sp>
        <p:nvSpPr>
          <p:cNvPr id="525" name="Google Shape;525;p53"/>
          <p:cNvSpPr/>
          <p:nvPr/>
        </p:nvSpPr>
        <p:spPr>
          <a:xfrm>
            <a:off x="5187825" y="2959488"/>
            <a:ext cx="1450800" cy="224400"/>
          </a:xfrm>
          <a:prstGeom prst="roundRect">
            <a:avLst>
              <a:gd name="adj" fmla="val 8791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Worker</a:t>
            </a:r>
            <a:endParaRPr sz="1000"/>
          </a:p>
        </p:txBody>
      </p:sp>
      <p:sp>
        <p:nvSpPr>
          <p:cNvPr id="526" name="Google Shape;526;p53"/>
          <p:cNvSpPr/>
          <p:nvPr/>
        </p:nvSpPr>
        <p:spPr>
          <a:xfrm>
            <a:off x="5187825" y="2663038"/>
            <a:ext cx="1450800" cy="261600"/>
          </a:xfrm>
          <a:prstGeom prst="roundRect">
            <a:avLst>
              <a:gd name="adj" fmla="val 8791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DataFlow Operations</a:t>
            </a:r>
            <a:endParaRPr sz="900"/>
          </a:p>
        </p:txBody>
      </p:sp>
      <p:sp>
        <p:nvSpPr>
          <p:cNvPr id="527" name="Google Shape;527;p53"/>
          <p:cNvSpPr/>
          <p:nvPr/>
        </p:nvSpPr>
        <p:spPr>
          <a:xfrm>
            <a:off x="5187825" y="2366588"/>
            <a:ext cx="1450800" cy="261600"/>
          </a:xfrm>
          <a:prstGeom prst="roundRect">
            <a:avLst>
              <a:gd name="adj" fmla="val 8791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Task Graph</a:t>
            </a:r>
            <a:endParaRPr sz="1000"/>
          </a:p>
        </p:txBody>
      </p:sp>
      <p:sp>
        <p:nvSpPr>
          <p:cNvPr id="528" name="Google Shape;528;p53"/>
          <p:cNvSpPr/>
          <p:nvPr/>
        </p:nvSpPr>
        <p:spPr>
          <a:xfrm>
            <a:off x="5187825" y="2058463"/>
            <a:ext cx="1450800" cy="261600"/>
          </a:xfrm>
          <a:prstGeom prst="roundRect">
            <a:avLst>
              <a:gd name="adj" fmla="val 8791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TSet</a:t>
            </a:r>
            <a:endParaRPr sz="1000"/>
          </a:p>
        </p:txBody>
      </p:sp>
      <p:sp>
        <p:nvSpPr>
          <p:cNvPr id="529" name="Google Shape;529;p53"/>
          <p:cNvSpPr/>
          <p:nvPr/>
        </p:nvSpPr>
        <p:spPr>
          <a:xfrm>
            <a:off x="5173275" y="1735938"/>
            <a:ext cx="669600" cy="261600"/>
          </a:xfrm>
          <a:prstGeom prst="roundRect">
            <a:avLst>
              <a:gd name="adj" fmla="val 8791"/>
            </a:avLst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Java API</a:t>
            </a:r>
            <a:endParaRPr sz="900"/>
          </a:p>
        </p:txBody>
      </p:sp>
      <p:sp>
        <p:nvSpPr>
          <p:cNvPr id="530" name="Google Shape;530;p53"/>
          <p:cNvSpPr/>
          <p:nvPr/>
        </p:nvSpPr>
        <p:spPr>
          <a:xfrm>
            <a:off x="5903625" y="1735938"/>
            <a:ext cx="735000" cy="261600"/>
          </a:xfrm>
          <a:prstGeom prst="roundRect">
            <a:avLst>
              <a:gd name="adj" fmla="val 8791"/>
            </a:avLst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Python API</a:t>
            </a:r>
            <a:endParaRPr sz="900"/>
          </a:p>
        </p:txBody>
      </p:sp>
      <p:sp>
        <p:nvSpPr>
          <p:cNvPr id="531" name="Google Shape;531;p53"/>
          <p:cNvSpPr/>
          <p:nvPr/>
        </p:nvSpPr>
        <p:spPr>
          <a:xfrm>
            <a:off x="6920400" y="2959488"/>
            <a:ext cx="1450800" cy="224400"/>
          </a:xfrm>
          <a:prstGeom prst="roundRect">
            <a:avLst>
              <a:gd name="adj" fmla="val 8791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Worker</a:t>
            </a:r>
            <a:endParaRPr sz="1000"/>
          </a:p>
        </p:txBody>
      </p:sp>
      <p:sp>
        <p:nvSpPr>
          <p:cNvPr id="532" name="Google Shape;532;p53"/>
          <p:cNvSpPr/>
          <p:nvPr/>
        </p:nvSpPr>
        <p:spPr>
          <a:xfrm>
            <a:off x="6920400" y="2663038"/>
            <a:ext cx="1450800" cy="261600"/>
          </a:xfrm>
          <a:prstGeom prst="roundRect">
            <a:avLst>
              <a:gd name="adj" fmla="val 8791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DataFlow Operations</a:t>
            </a:r>
            <a:endParaRPr sz="900"/>
          </a:p>
        </p:txBody>
      </p:sp>
      <p:sp>
        <p:nvSpPr>
          <p:cNvPr id="533" name="Google Shape;533;p53"/>
          <p:cNvSpPr/>
          <p:nvPr/>
        </p:nvSpPr>
        <p:spPr>
          <a:xfrm>
            <a:off x="6920400" y="2366588"/>
            <a:ext cx="1450800" cy="261600"/>
          </a:xfrm>
          <a:prstGeom prst="roundRect">
            <a:avLst>
              <a:gd name="adj" fmla="val 8791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Task Graph</a:t>
            </a:r>
            <a:endParaRPr sz="1000"/>
          </a:p>
        </p:txBody>
      </p:sp>
      <p:sp>
        <p:nvSpPr>
          <p:cNvPr id="534" name="Google Shape;534;p53"/>
          <p:cNvSpPr/>
          <p:nvPr/>
        </p:nvSpPr>
        <p:spPr>
          <a:xfrm>
            <a:off x="6920400" y="2058463"/>
            <a:ext cx="1450800" cy="261600"/>
          </a:xfrm>
          <a:prstGeom prst="roundRect">
            <a:avLst>
              <a:gd name="adj" fmla="val 8791"/>
            </a:avLst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SQL</a:t>
            </a:r>
            <a:endParaRPr sz="1000"/>
          </a:p>
        </p:txBody>
      </p:sp>
      <p:sp>
        <p:nvSpPr>
          <p:cNvPr id="535" name="Google Shape;535;p53"/>
          <p:cNvSpPr txBox="1"/>
          <p:nvPr/>
        </p:nvSpPr>
        <p:spPr>
          <a:xfrm>
            <a:off x="4500375" y="1378636"/>
            <a:ext cx="28065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APIs built on top of Task Graph</a:t>
            </a:r>
            <a:endParaRPr dirty="0"/>
          </a:p>
        </p:txBody>
      </p:sp>
      <p:sp>
        <p:nvSpPr>
          <p:cNvPr id="536" name="Google Shape;536;p53"/>
          <p:cNvSpPr txBox="1"/>
          <p:nvPr/>
        </p:nvSpPr>
        <p:spPr>
          <a:xfrm>
            <a:off x="311700" y="3356713"/>
            <a:ext cx="27363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level APIs with the most flexibility. Harder to program</a:t>
            </a:r>
            <a:endParaRPr/>
          </a:p>
        </p:txBody>
      </p:sp>
      <p:sp>
        <p:nvSpPr>
          <p:cNvPr id="537" name="Google Shape;537;p53"/>
          <p:cNvSpPr txBox="1"/>
          <p:nvPr/>
        </p:nvSpPr>
        <p:spPr>
          <a:xfrm>
            <a:off x="4461050" y="3342988"/>
            <a:ext cx="27363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 Level APIs based on Task Graph</a:t>
            </a:r>
            <a:endParaRPr/>
          </a:p>
        </p:txBody>
      </p:sp>
      <p:sp>
        <p:nvSpPr>
          <p:cNvPr id="538" name="Google Shape;538;p53"/>
          <p:cNvSpPr txBox="1"/>
          <p:nvPr/>
        </p:nvSpPr>
        <p:spPr>
          <a:xfrm>
            <a:off x="1988600" y="4083786"/>
            <a:ext cx="49449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APIs are built combining different components of the System</a:t>
            </a:r>
            <a:endParaRPr/>
          </a:p>
        </p:txBody>
      </p:sp>
      <p:sp>
        <p:nvSpPr>
          <p:cNvPr id="539" name="Google Shape;539;p53"/>
          <p:cNvSpPr/>
          <p:nvPr/>
        </p:nvSpPr>
        <p:spPr>
          <a:xfrm>
            <a:off x="7236362" y="4036461"/>
            <a:ext cx="407400" cy="193500"/>
          </a:xfrm>
          <a:prstGeom prst="roundRect">
            <a:avLst>
              <a:gd name="adj" fmla="val 8791"/>
            </a:avLst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540" name="Google Shape;540;p53"/>
          <p:cNvSpPr txBox="1"/>
          <p:nvPr/>
        </p:nvSpPr>
        <p:spPr>
          <a:xfrm>
            <a:off x="7722123" y="3938888"/>
            <a:ext cx="967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Future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A165B-F02A-45D8-AEF6-D0FC33BA20FB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D96AA-B786-4156-AEB1-E50B10B3F2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Twister2 APIs </a:t>
            </a:r>
            <a:r>
              <a:rPr lang="en-US" dirty="0"/>
              <a:t>II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A165B-F02A-45D8-AEF6-D0FC33BA20FB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D96AA-B786-4156-AEB1-E50B10B3F2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33" name="Picture 2" descr="Twister2 Concepts">
            <a:extLst>
              <a:ext uri="{FF2B5EF4-FFF2-40B4-BE49-F238E27FC236}">
                <a16:creationId xmlns:a16="http://schemas.microsoft.com/office/drawing/2014/main" id="{6237FB3B-364B-4752-8E73-27513CB6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52" y="614851"/>
            <a:ext cx="4306579" cy="18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wister2 API Levels">
            <a:extLst>
              <a:ext uri="{FF2B5EF4-FFF2-40B4-BE49-F238E27FC236}">
                <a16:creationId xmlns:a16="http://schemas.microsoft.com/office/drawing/2014/main" id="{38BDB949-26E6-44FB-8114-7D85B8254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" y="2864006"/>
            <a:ext cx="9144000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68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82A5-DA4A-470E-8A87-F080DD097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5504"/>
            <a:ext cx="8520600" cy="572700"/>
          </a:xfrm>
        </p:spPr>
        <p:txBody>
          <a:bodyPr/>
          <a:lstStyle/>
          <a:p>
            <a:r>
              <a:rPr lang="en-US" dirty="0"/>
              <a:t>Components of System relevant to Fault Tolerance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3344E-C002-48F4-97CF-B7F7966D0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82" y="1074891"/>
            <a:ext cx="8973616" cy="3416400"/>
          </a:xfrm>
        </p:spPr>
        <p:txBody>
          <a:bodyPr/>
          <a:lstStyle/>
          <a:p>
            <a:pPr fontAlgn="base"/>
            <a:r>
              <a:rPr lang="en-US" b="1" dirty="0"/>
              <a:t>Cluster resource managers</a:t>
            </a:r>
            <a:r>
              <a:rPr lang="en-US" dirty="0"/>
              <a:t> (ex: Mesos/ Kubernetes) provide fault-tolerance. They provide failure detection and restarting. </a:t>
            </a:r>
          </a:p>
          <a:p>
            <a:pPr fontAlgn="base"/>
            <a:r>
              <a:rPr lang="en-US" b="1" dirty="0"/>
              <a:t>Shared file systems</a:t>
            </a:r>
            <a:r>
              <a:rPr lang="en-US" dirty="0"/>
              <a:t> (ex: NFS, HDFS) provide persistent storage with highly availability. </a:t>
            </a:r>
          </a:p>
          <a:p>
            <a:r>
              <a:rPr lang="en-US" b="1" dirty="0"/>
              <a:t>Key-value storing services</a:t>
            </a:r>
            <a:r>
              <a:rPr lang="en-US" dirty="0"/>
              <a:t> (ex: </a:t>
            </a:r>
            <a:r>
              <a:rPr lang="en-US" dirty="0" err="1"/>
              <a:t>ZooKeeper</a:t>
            </a:r>
            <a:r>
              <a:rPr lang="en-US" dirty="0"/>
              <a:t>/ </a:t>
            </a:r>
            <a:r>
              <a:rPr lang="en-US" dirty="0" err="1"/>
              <a:t>etcd</a:t>
            </a:r>
            <a:r>
              <a:rPr lang="en-US" dirty="0"/>
              <a:t>) are fault-tolerant and highly available. They provide persistent data storage. </a:t>
            </a:r>
          </a:p>
          <a:p>
            <a:r>
              <a:rPr lang="en-US" b="1" dirty="0"/>
              <a:t>Twister2 Client </a:t>
            </a:r>
            <a:r>
              <a:rPr lang="en-US" dirty="0"/>
              <a:t>described later</a:t>
            </a:r>
          </a:p>
          <a:p>
            <a:r>
              <a:rPr lang="en-US" b="1" dirty="0"/>
              <a:t>Twister2 Job Master</a:t>
            </a:r>
          </a:p>
          <a:p>
            <a:r>
              <a:rPr lang="en-US" b="1" dirty="0"/>
              <a:t>Twister2 Workers</a:t>
            </a:r>
          </a:p>
          <a:p>
            <a:r>
              <a:rPr lang="en-US" b="1" dirty="0"/>
              <a:t>Twister2 Dashboard</a:t>
            </a:r>
          </a:p>
          <a:p>
            <a:r>
              <a:rPr lang="en-US" b="1" dirty="0"/>
              <a:t>Twister2 </a:t>
            </a:r>
            <a:r>
              <a:rPr lang="en-US" b="1" dirty="0" err="1"/>
              <a:t>ZooKeeper</a:t>
            </a:r>
            <a:r>
              <a:rPr lang="en-US" b="1" dirty="0"/>
              <a:t> Service</a:t>
            </a:r>
          </a:p>
          <a:p>
            <a:r>
              <a:rPr lang="en-US" b="1" dirty="0"/>
              <a:t>MPI. </a:t>
            </a:r>
            <a:r>
              <a:rPr lang="en-US" dirty="0"/>
              <a:t>We only discuss Twister2 running under Kubernetes; we need to add Fault Tolerant </a:t>
            </a:r>
            <a:r>
              <a:rPr lang="en-US" dirty="0" err="1"/>
              <a:t>OpenMPI</a:t>
            </a:r>
            <a:r>
              <a:rPr lang="en-US" dirty="0"/>
              <a:t> for usage under </a:t>
            </a:r>
            <a:r>
              <a:rPr lang="en-US" dirty="0" err="1"/>
              <a:t>Slurm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C8B6B-5DAF-4BF5-8D68-CEC9A2EC21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C5D6B-C56F-4635-B7E6-FC117DA616C6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9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2BAEBC-17ED-47CF-BC6B-607D01DF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9" y="-74380"/>
            <a:ext cx="8520600" cy="572700"/>
          </a:xfrm>
        </p:spPr>
        <p:txBody>
          <a:bodyPr/>
          <a:lstStyle/>
          <a:p>
            <a:r>
              <a:rPr lang="en-US" dirty="0"/>
              <a:t>Fault Tolerance in Twister2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562E4A-C654-41E8-9105-09602FDD4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69" y="1002370"/>
            <a:ext cx="8674385" cy="447725"/>
          </a:xfrm>
        </p:spPr>
        <p:txBody>
          <a:bodyPr/>
          <a:lstStyle/>
          <a:p>
            <a:r>
              <a:rPr lang="en-US" dirty="0"/>
              <a:t>Twister2 uses Zookeeper (ZK)</a:t>
            </a:r>
          </a:p>
          <a:p>
            <a:r>
              <a:rPr lang="en-US" dirty="0"/>
              <a:t>JM is Job Master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47BD1-C6A2-4FAB-8CF2-4A4B089AC0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EFAE4-7034-4AA3-9CAF-13C373EB250D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98B33F-6171-4EF0-9A77-AE29037F4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464454"/>
            <a:ext cx="7572029" cy="467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524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60713-F271-4B1C-81F5-93E27C76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8" y="188874"/>
            <a:ext cx="8520600" cy="572700"/>
          </a:xfrm>
        </p:spPr>
        <p:txBody>
          <a:bodyPr/>
          <a:lstStyle/>
          <a:p>
            <a:r>
              <a:rPr lang="en-US" dirty="0"/>
              <a:t>Twister2 Client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E378-B2CC-432C-9CEF-E82613820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758" y="761574"/>
            <a:ext cx="8520600" cy="3416400"/>
          </a:xfrm>
        </p:spPr>
        <p:txBody>
          <a:bodyPr/>
          <a:lstStyle/>
          <a:p>
            <a:pPr fontAlgn="base"/>
            <a:r>
              <a:rPr lang="en-US" b="1" dirty="0"/>
              <a:t>Twister2 Client </a:t>
            </a:r>
            <a:r>
              <a:rPr lang="en-US" dirty="0"/>
              <a:t>is used to submit jobs. It communicates with cluster resource managers (K8s/Mesos/Nomad) to allocate resources. </a:t>
            </a:r>
          </a:p>
          <a:p>
            <a:pPr fontAlgn="base"/>
            <a:r>
              <a:rPr lang="en-US" dirty="0"/>
              <a:t>If N nodes are requested for the job, N+1 nodes will be allocated (extra node for Job Master) </a:t>
            </a:r>
          </a:p>
          <a:p>
            <a:pPr fontAlgn="base"/>
            <a:r>
              <a:rPr lang="en-US" dirty="0"/>
              <a:t>Twister2 Client uploads the job package to workers/web server/distributed storage. </a:t>
            </a:r>
          </a:p>
          <a:p>
            <a:pPr fontAlgn="base"/>
            <a:r>
              <a:rPr lang="en-US" dirty="0"/>
              <a:t>Twister2 Client finishes execution after it complete job submission. No I/O from client to the workers during job execution. </a:t>
            </a:r>
          </a:p>
          <a:p>
            <a:pPr fontAlgn="base"/>
            <a:r>
              <a:rPr lang="en-US" dirty="0"/>
              <a:t>In Kubernetes, submitting client may upload the job package directly to workers/job master. In that case, it needs to be running during job execution to upload the job package in case of a restart of workers/job master.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F00A7-5ABD-4B3A-AC63-3C8784E395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BD2F9-4DED-4158-A89A-BEB1413AE55A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06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5BEE-7855-4A92-8951-D5BB50DC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Twister2 Workers and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9931B-AB19-458E-85E5-38493E8BB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/>
              <a:t>Workers</a:t>
            </a:r>
            <a:r>
              <a:rPr lang="en-US" dirty="0"/>
              <a:t>: </a:t>
            </a:r>
          </a:p>
          <a:p>
            <a:pPr fontAlgn="base"/>
            <a:r>
              <a:rPr lang="en-US" dirty="0"/>
              <a:t>Register with Job master.</a:t>
            </a:r>
          </a:p>
          <a:p>
            <a:pPr fontAlgn="base"/>
            <a:r>
              <a:rPr lang="en-US" dirty="0"/>
              <a:t>Register with the membership service. Get the list of other workers in the job and the job master.</a:t>
            </a:r>
          </a:p>
          <a:p>
            <a:pPr fontAlgn="base"/>
            <a:r>
              <a:rPr lang="en-US" dirty="0"/>
              <a:t>Get the job package from Twister2 Client/webserver/distributed storage.</a:t>
            </a:r>
          </a:p>
          <a:p>
            <a:pPr fontAlgn="base"/>
            <a:r>
              <a:rPr lang="en-US" dirty="0"/>
              <a:t>Execute </a:t>
            </a:r>
            <a:r>
              <a:rPr lang="en-US" dirty="0" err="1"/>
              <a:t>IWorker</a:t>
            </a:r>
            <a:r>
              <a:rPr lang="en-US" dirty="0"/>
              <a:t> after all workers initialized. Membership service will be used for this. </a:t>
            </a:r>
          </a:p>
          <a:p>
            <a:pPr fontAlgn="base"/>
            <a:r>
              <a:rPr lang="en-US" dirty="0"/>
              <a:t>Upon completion, let the membership service know that it has completed. </a:t>
            </a:r>
          </a:p>
          <a:p>
            <a:pPr fontAlgn="base"/>
            <a:r>
              <a:rPr lang="en-US" b="1" dirty="0"/>
              <a:t>Twister2 Dashboard</a:t>
            </a:r>
            <a:r>
              <a:rPr lang="en-US" dirty="0"/>
              <a:t> displays data about twister2 jobs. It will be fed real-time status data by the job master. 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860D7-3181-404B-B40C-1AEC96C10B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4BA6D-8EB3-49A6-BD88-6ECF99AD32AC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72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C1F9-8B2F-4362-81D7-F55A59C8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Twister2 Job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DE97C-BBF1-408E-B894-FAB0BAE54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/>
              <a:t>Job Master</a:t>
            </a:r>
            <a:r>
              <a:rPr lang="en-US" dirty="0"/>
              <a:t> performs following activities: </a:t>
            </a:r>
          </a:p>
          <a:p>
            <a:pPr fontAlgn="base"/>
            <a:r>
              <a:rPr lang="en-US" dirty="0"/>
              <a:t>Provides membership service to workers in non-fault tolerant jobs. Lets workers to discover each other, sends worker lists.</a:t>
            </a:r>
          </a:p>
          <a:p>
            <a:pPr fontAlgn="base"/>
            <a:r>
              <a:rPr lang="en-US" dirty="0"/>
              <a:t>Monitoring worker status changes. Workers push their status changes to job master. </a:t>
            </a:r>
          </a:p>
          <a:p>
            <a:pPr fontAlgn="base"/>
            <a:r>
              <a:rPr lang="en-US" dirty="0"/>
              <a:t>Runs </a:t>
            </a:r>
            <a:r>
              <a:rPr lang="en-US" dirty="0" err="1"/>
              <a:t>IDriver</a:t>
            </a:r>
            <a:r>
              <a:rPr lang="en-US" dirty="0"/>
              <a:t> - mainly for connected dataflow jobs; scaling up/down workers. </a:t>
            </a:r>
          </a:p>
          <a:p>
            <a:pPr fontAlgn="base"/>
            <a:r>
              <a:rPr lang="en-US" dirty="0"/>
              <a:t>Handles </a:t>
            </a:r>
            <a:r>
              <a:rPr lang="en-US" dirty="0" err="1"/>
              <a:t>IDriver</a:t>
            </a:r>
            <a:r>
              <a:rPr lang="en-US" dirty="0"/>
              <a:t> to worker communications. </a:t>
            </a:r>
          </a:p>
          <a:p>
            <a:pPr fontAlgn="base"/>
            <a:r>
              <a:rPr lang="en-US" dirty="0"/>
              <a:t>Runs Checkpoint manager.</a:t>
            </a:r>
          </a:p>
          <a:p>
            <a:pPr fontAlgn="base"/>
            <a:r>
              <a:rPr lang="en-US" dirty="0"/>
              <a:t>Cleans up job resources after the job completes.</a:t>
            </a:r>
          </a:p>
          <a:p>
            <a:pPr fontAlgn="base"/>
            <a:r>
              <a:rPr lang="en-US" dirty="0"/>
              <a:t>Acts as a bridge between workers and Dashboard.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9CDCF-B6BC-4207-8DE9-8330A00861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EDD71-AE77-4851-B070-F729068C73B0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65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516C-DF1A-4A63-BDBA-14D20C25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23" y="86683"/>
            <a:ext cx="8520600" cy="572700"/>
          </a:xfrm>
        </p:spPr>
        <p:txBody>
          <a:bodyPr/>
          <a:lstStyle/>
          <a:p>
            <a:r>
              <a:rPr lang="en-US" dirty="0"/>
              <a:t>Twister Fault Tolerance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11984-0738-4F90-A4C9-0D91B290C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31" y="487457"/>
            <a:ext cx="8520600" cy="341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err="1"/>
              <a:t>Tset</a:t>
            </a:r>
            <a:r>
              <a:rPr lang="en-US" dirty="0"/>
              <a:t> provides user-controlled snapshots of system state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Batch: nodes where you are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Streaming all nodes as active throughout graph</a:t>
            </a:r>
          </a:p>
          <a:p>
            <a:pPr fontAlgn="base">
              <a:lnSpc>
                <a:spcPct val="100000"/>
              </a:lnSpc>
            </a:pPr>
            <a:r>
              <a:rPr lang="en-US" b="1" dirty="0" err="1"/>
              <a:t>ZooKeeper</a:t>
            </a:r>
            <a:r>
              <a:rPr lang="en-US" b="1" dirty="0"/>
              <a:t>: </a:t>
            </a:r>
            <a:r>
              <a:rPr lang="en-US" dirty="0" err="1"/>
              <a:t>ZooKeeper</a:t>
            </a:r>
            <a:r>
              <a:rPr lang="en-US" dirty="0"/>
              <a:t> is a key-value store. We developed a membership service based on </a:t>
            </a:r>
            <a:r>
              <a:rPr lang="en-US" dirty="0" err="1"/>
              <a:t>ZooKeeper</a:t>
            </a:r>
            <a:r>
              <a:rPr lang="en-US" dirty="0"/>
              <a:t>. It provides: 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Registering workers and the job master. Informing all entities about it.  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Detecting failed entities and informing all workers and the job master. 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Keeping latest status of workers and the job master. Getting status changes from workers and the job master. 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Keeping initial states of workers, discovering initial state of a worker when it starts. 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ZooKeeper</a:t>
            </a:r>
            <a:r>
              <a:rPr lang="en-US" dirty="0"/>
              <a:t> detects failed workers and the job master. </a:t>
            </a:r>
          </a:p>
          <a:p>
            <a:pPr>
              <a:lnSpc>
                <a:spcPct val="100000"/>
              </a:lnSpc>
            </a:pPr>
            <a:r>
              <a:rPr lang="en-US" dirty="0"/>
              <a:t>In a fault-tolerant job, </a:t>
            </a:r>
            <a:r>
              <a:rPr lang="en-US" dirty="0" err="1"/>
              <a:t>ZooKeeper</a:t>
            </a:r>
            <a:r>
              <a:rPr lang="en-US" dirty="0"/>
              <a:t> informs all live entities and recovers failed entities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0C26C-A4CE-40C6-9CA8-A14C41B8A7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4E8BC-1BCB-472B-9FF3-FA9938C78728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3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74"/>
          <p:cNvGrpSpPr/>
          <p:nvPr/>
        </p:nvGrpSpPr>
        <p:grpSpPr>
          <a:xfrm>
            <a:off x="4771287" y="926703"/>
            <a:ext cx="4401940" cy="3363147"/>
            <a:chOff x="0" y="407601"/>
            <a:chExt cx="9144038" cy="4471676"/>
          </a:xfrm>
        </p:grpSpPr>
        <p:pic>
          <p:nvPicPr>
            <p:cNvPr id="603" name="Google Shape;603;p74"/>
            <p:cNvPicPr preferRelativeResize="0"/>
            <p:nvPr/>
          </p:nvPicPr>
          <p:blipFill rotWithShape="1">
            <a:blip r:embed="rId3">
              <a:alphaModFix/>
            </a:blip>
            <a:srcRect t="1633" b="5021"/>
            <a:stretch/>
          </p:blipFill>
          <p:spPr>
            <a:xfrm>
              <a:off x="21" y="439270"/>
              <a:ext cx="9144017" cy="44400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74"/>
            <p:cNvPicPr preferRelativeResize="0"/>
            <p:nvPr/>
          </p:nvPicPr>
          <p:blipFill rotWithShape="1">
            <a:blip r:embed="rId3">
              <a:alphaModFix/>
            </a:blip>
            <a:srcRect t="24173" b="73582"/>
            <a:stretch/>
          </p:blipFill>
          <p:spPr>
            <a:xfrm>
              <a:off x="0" y="407601"/>
              <a:ext cx="9144008" cy="1074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5" name="Google Shape;605;p74"/>
          <p:cNvSpPr txBox="1">
            <a:spLocks noGrp="1"/>
          </p:cNvSpPr>
          <p:nvPr>
            <p:ph type="title"/>
          </p:nvPr>
        </p:nvSpPr>
        <p:spPr>
          <a:xfrm>
            <a:off x="162070" y="98796"/>
            <a:ext cx="8520600" cy="5727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000" dirty="0">
                <a:solidFill>
                  <a:srgbClr val="515151"/>
                </a:solidFill>
              </a:rPr>
              <a:t>Microsoft Summer 2018: Global AI Supercomputer</a:t>
            </a:r>
            <a:endParaRPr sz="1400" dirty="0">
              <a:solidFill>
                <a:srgbClr val="515151"/>
              </a:solidFill>
            </a:endParaRPr>
          </a:p>
        </p:txBody>
      </p:sp>
      <p:sp>
        <p:nvSpPr>
          <p:cNvPr id="606" name="Google Shape;606;p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3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AB7BE-40F6-4EA1-94AC-3D385644C1B0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07" name="Google Shape;607;p74"/>
          <p:cNvCxnSpPr/>
          <p:nvPr/>
        </p:nvCxnSpPr>
        <p:spPr>
          <a:xfrm>
            <a:off x="67535" y="1288213"/>
            <a:ext cx="18879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8" name="Google Shape;608;p74"/>
          <p:cNvSpPr txBox="1"/>
          <p:nvPr/>
        </p:nvSpPr>
        <p:spPr>
          <a:xfrm>
            <a:off x="3270154" y="4417500"/>
            <a:ext cx="2373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By Donald  Kossmann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8699" y="936850"/>
            <a:ext cx="4851549" cy="33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>
            <a:spLocks noGrp="1"/>
          </p:cNvSpPr>
          <p:nvPr>
            <p:ph type="title"/>
          </p:nvPr>
        </p:nvSpPr>
        <p:spPr>
          <a:xfrm>
            <a:off x="27862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Some Choices in Dataflow Systems</a:t>
            </a:r>
            <a:endParaRPr b="1"/>
          </a:p>
        </p:txBody>
      </p:sp>
      <p:sp>
        <p:nvSpPr>
          <p:cNvPr id="285" name="Google Shape;285;p41"/>
          <p:cNvSpPr txBox="1">
            <a:spLocks noGrp="1"/>
          </p:cNvSpPr>
          <p:nvPr>
            <p:ph type="body" idx="1"/>
          </p:nvPr>
        </p:nvSpPr>
        <p:spPr>
          <a:xfrm>
            <a:off x="-6501" y="2456675"/>
            <a:ext cx="7160007" cy="22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Computations (maps) happen at nodes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Generalized Communication happens on links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Direct, Keyed, Collective (broadcast, reduce), Join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 coarse-grain workflow, communication can be by disk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 fine-grain dataflow (as in K-means), communication needs to be fast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Caching and/or use in-place tasks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In-place not natural for streaming as persistent nodes/tasks</a:t>
            </a:r>
            <a:endParaRPr dirty="0"/>
          </a:p>
        </p:txBody>
      </p:sp>
      <p:grpSp>
        <p:nvGrpSpPr>
          <p:cNvPr id="286" name="Google Shape;286;p41"/>
          <p:cNvGrpSpPr/>
          <p:nvPr/>
        </p:nvGrpSpPr>
        <p:grpSpPr>
          <a:xfrm>
            <a:off x="-6500" y="441425"/>
            <a:ext cx="9067800" cy="2140075"/>
            <a:chOff x="-6500" y="572700"/>
            <a:chExt cx="9067800" cy="2140075"/>
          </a:xfrm>
        </p:grpSpPr>
        <p:pic>
          <p:nvPicPr>
            <p:cNvPr id="287" name="Google Shape;287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700" y="696679"/>
              <a:ext cx="8991600" cy="2016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41"/>
            <p:cNvSpPr txBox="1"/>
            <p:nvPr/>
          </p:nvSpPr>
          <p:spPr>
            <a:xfrm>
              <a:off x="-6500" y="572700"/>
              <a:ext cx="23103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Proxima Nova"/>
                  <a:ea typeface="Proxima Nova"/>
                  <a:cs typeface="Proxima Nova"/>
                  <a:sym typeface="Proxima Nova"/>
                </a:rPr>
                <a:t>NiFi</a:t>
              </a:r>
              <a:endParaRPr sz="1800" b="1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Proxima Nova"/>
                  <a:ea typeface="Proxima Nova"/>
                  <a:cs typeface="Proxima Nova"/>
                  <a:sym typeface="Proxima Nova"/>
                </a:rPr>
                <a:t>Classic coarse-grain workflow </a:t>
              </a:r>
              <a:endParaRPr sz="1800" b="1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289" name="Google Shape;289;p41"/>
          <p:cNvGrpSpPr/>
          <p:nvPr/>
        </p:nvGrpSpPr>
        <p:grpSpPr>
          <a:xfrm>
            <a:off x="7101650" y="2358357"/>
            <a:ext cx="2042350" cy="2785143"/>
            <a:chOff x="7000150" y="2387532"/>
            <a:chExt cx="2042350" cy="2785143"/>
          </a:xfrm>
        </p:grpSpPr>
        <p:pic>
          <p:nvPicPr>
            <p:cNvPr id="290" name="Google Shape;290;p41"/>
            <p:cNvPicPr preferRelativeResize="0"/>
            <p:nvPr/>
          </p:nvPicPr>
          <p:blipFill rotWithShape="1">
            <a:blip r:embed="rId4">
              <a:alphaModFix/>
            </a:blip>
            <a:srcRect l="6644" r="8060"/>
            <a:stretch/>
          </p:blipFill>
          <p:spPr>
            <a:xfrm>
              <a:off x="7000150" y="3118075"/>
              <a:ext cx="2042350" cy="205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41"/>
            <p:cNvSpPr txBox="1"/>
            <p:nvPr/>
          </p:nvSpPr>
          <p:spPr>
            <a:xfrm>
              <a:off x="7295976" y="2387532"/>
              <a:ext cx="1682400" cy="572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Proxima Nova"/>
                  <a:ea typeface="Proxima Nova"/>
                  <a:cs typeface="Proxima Nova"/>
                  <a:sym typeface="Proxima Nova"/>
                </a:rPr>
                <a:t>K-means in Spark, Flink, Twister2</a:t>
              </a:r>
              <a:endParaRPr b="1" dirty="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41922E-3499-4A9E-95BD-EEFFAB43EB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82E636-71DB-469F-B8B1-7C5990C5F259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69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 txBox="1">
            <a:spLocks noGrp="1"/>
          </p:cNvSpPr>
          <p:nvPr>
            <p:ph type="title"/>
          </p:nvPr>
        </p:nvSpPr>
        <p:spPr>
          <a:xfrm>
            <a:off x="311700" y="167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Execution as a Graph for Data Analytics</a:t>
            </a:r>
            <a:endParaRPr b="1"/>
          </a:p>
        </p:txBody>
      </p:sp>
      <p:sp>
        <p:nvSpPr>
          <p:cNvPr id="314" name="Google Shape;314;p44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graph created by the user API can be executed using an event model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events flow through the edges of the graph as messages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compute units are executed upon arrival of events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Supports Function as a Service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Execution state can be checkpointed automatically with natural synchronization at node boundarie</a:t>
            </a:r>
            <a:r>
              <a:rPr lang="en-US" dirty="0"/>
              <a:t>s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C2FBD9-6F87-4385-B3BB-0491DE867F49}"/>
              </a:ext>
            </a:extLst>
          </p:cNvPr>
          <p:cNvGrpSpPr/>
          <p:nvPr/>
        </p:nvGrpSpPr>
        <p:grpSpPr>
          <a:xfrm>
            <a:off x="767130" y="3405154"/>
            <a:ext cx="4454100" cy="1066175"/>
            <a:chOff x="767130" y="3405154"/>
            <a:chExt cx="4454100" cy="1066175"/>
          </a:xfrm>
        </p:grpSpPr>
        <p:sp>
          <p:nvSpPr>
            <p:cNvPr id="315" name="Google Shape;315;p44"/>
            <p:cNvSpPr/>
            <p:nvPr/>
          </p:nvSpPr>
          <p:spPr>
            <a:xfrm>
              <a:off x="767130" y="3997329"/>
              <a:ext cx="1010400" cy="4740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Graph</a:t>
              </a:r>
              <a:endParaRPr sz="12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3360330" y="3997329"/>
              <a:ext cx="1860900" cy="4740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Execution Graph (Plan)</a:t>
              </a:r>
              <a:endParaRPr sz="12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2059505" y="3405154"/>
              <a:ext cx="1010400" cy="4740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/>
                <a:t>Task Schedule</a:t>
              </a:r>
              <a:endParaRPr sz="1200" dirty="0"/>
            </a:p>
          </p:txBody>
        </p:sp>
        <p:cxnSp>
          <p:nvCxnSpPr>
            <p:cNvPr id="318" name="Google Shape;318;p44"/>
            <p:cNvCxnSpPr>
              <a:stCxn id="315" idx="0"/>
              <a:endCxn id="317" idx="1"/>
            </p:cNvCxnSpPr>
            <p:nvPr/>
          </p:nvCxnSpPr>
          <p:spPr>
            <a:xfrm rot="-5400000">
              <a:off x="1488330" y="3426129"/>
              <a:ext cx="355200" cy="787200"/>
            </a:xfrm>
            <a:prstGeom prst="curvedConnector2">
              <a:avLst/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19" name="Google Shape;319;p44"/>
            <p:cNvCxnSpPr>
              <a:stCxn id="317" idx="3"/>
              <a:endCxn id="316" idx="0"/>
            </p:cNvCxnSpPr>
            <p:nvPr/>
          </p:nvCxnSpPr>
          <p:spPr>
            <a:xfrm>
              <a:off x="3069905" y="3642154"/>
              <a:ext cx="1221000" cy="355200"/>
            </a:xfrm>
            <a:prstGeom prst="curvedConnector2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20" name="Google Shape;320;p44"/>
            <p:cNvCxnSpPr>
              <a:stCxn id="315" idx="3"/>
              <a:endCxn id="316" idx="1"/>
            </p:cNvCxnSpPr>
            <p:nvPr/>
          </p:nvCxnSpPr>
          <p:spPr>
            <a:xfrm>
              <a:off x="1777530" y="4234329"/>
              <a:ext cx="15828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4394BC-CEAA-476B-B106-E8687D3E8F89}"/>
              </a:ext>
            </a:extLst>
          </p:cNvPr>
          <p:cNvGrpSpPr/>
          <p:nvPr/>
        </p:nvGrpSpPr>
        <p:grpSpPr>
          <a:xfrm>
            <a:off x="6183478" y="3022800"/>
            <a:ext cx="2592025" cy="1380050"/>
            <a:chOff x="6155600" y="2776100"/>
            <a:chExt cx="2592025" cy="1380050"/>
          </a:xfrm>
        </p:grpSpPr>
        <p:sp>
          <p:nvSpPr>
            <p:cNvPr id="321" name="Google Shape;321;p44"/>
            <p:cNvSpPr/>
            <p:nvPr/>
          </p:nvSpPr>
          <p:spPr>
            <a:xfrm>
              <a:off x="6155600" y="2776100"/>
              <a:ext cx="474000" cy="474000"/>
            </a:xfrm>
            <a:prstGeom prst="ellipse">
              <a:avLst/>
            </a:prstGeom>
            <a:solidFill>
              <a:srgbClr val="CC412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</a:t>
              </a:r>
              <a:endParaRPr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7306825" y="2776100"/>
              <a:ext cx="474000" cy="474000"/>
            </a:xfrm>
            <a:prstGeom prst="ellipse">
              <a:avLst/>
            </a:prstGeom>
            <a:solidFill>
              <a:srgbClr val="CC412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</a:t>
              </a:r>
              <a:endParaRPr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777775" y="3682150"/>
              <a:ext cx="474000" cy="474000"/>
            </a:xfrm>
            <a:prstGeom prst="ellipse">
              <a:avLst/>
            </a:prstGeom>
            <a:solidFill>
              <a:srgbClr val="CC412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</a:t>
              </a:r>
              <a:endParaRPr/>
            </a:p>
          </p:txBody>
        </p:sp>
        <p:cxnSp>
          <p:nvCxnSpPr>
            <p:cNvPr id="324" name="Google Shape;324;p44"/>
            <p:cNvCxnSpPr>
              <a:stCxn id="321" idx="5"/>
              <a:endCxn id="323" idx="0"/>
            </p:cNvCxnSpPr>
            <p:nvPr/>
          </p:nvCxnSpPr>
          <p:spPr>
            <a:xfrm>
              <a:off x="6560184" y="3180684"/>
              <a:ext cx="454500" cy="501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25" name="Google Shape;325;p44"/>
            <p:cNvCxnSpPr>
              <a:stCxn id="322" idx="3"/>
              <a:endCxn id="323" idx="0"/>
            </p:cNvCxnSpPr>
            <p:nvPr/>
          </p:nvCxnSpPr>
          <p:spPr>
            <a:xfrm flipH="1">
              <a:off x="7014741" y="3180684"/>
              <a:ext cx="361500" cy="501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26" name="Google Shape;326;p44"/>
            <p:cNvSpPr txBox="1"/>
            <p:nvPr/>
          </p:nvSpPr>
          <p:spPr>
            <a:xfrm>
              <a:off x="7559925" y="3282250"/>
              <a:ext cx="1187700" cy="5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Events flow through edges</a:t>
              </a:r>
              <a:endParaRPr sz="1000"/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6636375" y="3532300"/>
              <a:ext cx="183600" cy="150000"/>
            </a:xfrm>
            <a:prstGeom prst="roundRect">
              <a:avLst>
                <a:gd name="adj" fmla="val 16667"/>
              </a:avLst>
            </a:prstGeom>
            <a:solidFill>
              <a:srgbClr val="43434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6483975" y="3303700"/>
              <a:ext cx="183600" cy="150000"/>
            </a:xfrm>
            <a:prstGeom prst="roundRect">
              <a:avLst>
                <a:gd name="adj" fmla="val 16667"/>
              </a:avLst>
            </a:prstGeom>
            <a:solidFill>
              <a:srgbClr val="43434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7251775" y="3540105"/>
              <a:ext cx="183600" cy="198600"/>
            </a:xfrm>
            <a:prstGeom prst="roundRect">
              <a:avLst>
                <a:gd name="adj" fmla="val 16667"/>
              </a:avLst>
            </a:prstGeom>
            <a:solidFill>
              <a:srgbClr val="43434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7376325" y="3295788"/>
              <a:ext cx="183600" cy="198600"/>
            </a:xfrm>
            <a:prstGeom prst="roundRect">
              <a:avLst>
                <a:gd name="adj" fmla="val 16667"/>
              </a:avLst>
            </a:prstGeom>
            <a:solidFill>
              <a:srgbClr val="43434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82616-5048-428E-B238-9AA9932FCA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3663F-079F-45E5-98B6-05C921546C5B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63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A9551-677E-411A-9F72-C54E6337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950188-762F-4C77-8617-6197B314BF9C}"/>
              </a:ext>
            </a:extLst>
          </p:cNvPr>
          <p:cNvGrpSpPr/>
          <p:nvPr/>
        </p:nvGrpSpPr>
        <p:grpSpPr>
          <a:xfrm>
            <a:off x="-38170" y="16529"/>
            <a:ext cx="9143933" cy="5143462"/>
            <a:chOff x="-50893" y="22038"/>
            <a:chExt cx="12191910" cy="685794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050442C-0B36-47FC-A252-CB09BB51B625}"/>
                </a:ext>
              </a:extLst>
            </p:cNvPr>
            <p:cNvGrpSpPr/>
            <p:nvPr/>
          </p:nvGrpSpPr>
          <p:grpSpPr>
            <a:xfrm>
              <a:off x="-50893" y="22038"/>
              <a:ext cx="12191910" cy="6857949"/>
              <a:chOff x="-50893" y="21987"/>
              <a:chExt cx="12191910" cy="685794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7592B5E-7F85-4F8A-9761-E93C85ADD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0893" y="21987"/>
                <a:ext cx="12191910" cy="6857949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242153-F455-4D56-953C-59760A5E69B7}"/>
                  </a:ext>
                </a:extLst>
              </p:cNvPr>
              <p:cNvSpPr txBox="1"/>
              <p:nvPr/>
            </p:nvSpPr>
            <p:spPr>
              <a:xfrm>
                <a:off x="7884280" y="5136056"/>
                <a:ext cx="328337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Bahnschrift" panose="020B0502040204020203" pitchFamily="34" charset="0"/>
                    <a:cs typeface="Aparajita" panose="020B0502040204020203" pitchFamily="18" charset="0"/>
                  </a:rPr>
                  <a:t>Software model supported by Twister2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1684D2-DB14-4C79-AB11-548FEEC0CA6F}"/>
                  </a:ext>
                </a:extLst>
              </p:cNvPr>
              <p:cNvSpPr txBox="1"/>
              <p:nvPr/>
            </p:nvSpPr>
            <p:spPr>
              <a:xfrm>
                <a:off x="8168960" y="3572881"/>
                <a:ext cx="3169601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Bahnschrift" panose="020B0502040204020203" pitchFamily="34" charset="0"/>
                    <a:cs typeface="Aparajita" panose="020B0502040204020203" pitchFamily="18" charset="0"/>
                  </a:rPr>
                  <a:t>Continually interacting in the Intelligent </a:t>
                </a:r>
                <a:r>
                  <a:rPr lang="en-US" sz="1050" dirty="0" err="1">
                    <a:latin typeface="Bahnschrift" panose="020B0502040204020203" pitchFamily="34" charset="0"/>
                    <a:cs typeface="Aparajita" panose="020B0502040204020203" pitchFamily="18" charset="0"/>
                  </a:rPr>
                  <a:t>Aether</a:t>
                </a:r>
                <a:r>
                  <a:rPr lang="en-US" sz="1050" dirty="0">
                    <a:latin typeface="Bahnschrift" panose="020B0502040204020203" pitchFamily="34" charset="0"/>
                    <a:cs typeface="Aparajita" panose="020B0502040204020203" pitchFamily="18" charset="0"/>
                  </a:rPr>
                  <a:t> with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8B9403-B9FC-4524-888D-8EB96151B643}"/>
                  </a:ext>
                </a:extLst>
              </p:cNvPr>
              <p:cNvSpPr txBox="1"/>
              <p:nvPr/>
            </p:nvSpPr>
            <p:spPr>
              <a:xfrm>
                <a:off x="2160104" y="642731"/>
                <a:ext cx="1205887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as a service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E6EF3C-0C8B-4F99-896B-FA95F6591C74}"/>
                </a:ext>
              </a:extLst>
            </p:cNvPr>
            <p:cNvSpPr txBox="1"/>
            <p:nvPr/>
          </p:nvSpPr>
          <p:spPr>
            <a:xfrm>
              <a:off x="10158382" y="6248424"/>
              <a:ext cx="82330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(Omni)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6D0FC3-1F03-47A3-A714-63DC8C9B4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12/7/2019</a:t>
            </a:r>
          </a:p>
        </p:txBody>
      </p:sp>
    </p:spTree>
    <p:extLst>
      <p:ext uri="{BB962C8B-B14F-4D97-AF65-F5344CB8AC3E}">
        <p14:creationId xmlns:p14="http://schemas.microsoft.com/office/powerpoint/2010/main" val="3833897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7"/>
          <p:cNvSpPr txBox="1">
            <a:spLocks noGrp="1"/>
          </p:cNvSpPr>
          <p:nvPr>
            <p:ph type="title"/>
          </p:nvPr>
        </p:nvSpPr>
        <p:spPr>
          <a:xfrm>
            <a:off x="697230" y="1"/>
            <a:ext cx="7886700" cy="60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600"/>
              <a:t>Twister2 Dataflow Communications</a:t>
            </a:r>
            <a:endParaRPr sz="3600"/>
          </a:p>
        </p:txBody>
      </p:sp>
      <p:sp>
        <p:nvSpPr>
          <p:cNvPr id="464" name="Google Shape;464;p57"/>
          <p:cNvSpPr txBox="1">
            <a:spLocks noGrp="1"/>
          </p:cNvSpPr>
          <p:nvPr>
            <p:ph type="body" idx="1"/>
          </p:nvPr>
        </p:nvSpPr>
        <p:spPr>
          <a:xfrm>
            <a:off x="69946" y="603631"/>
            <a:ext cx="8951441" cy="422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 b="1" dirty="0">
                <a:latin typeface="Arial"/>
                <a:ea typeface="Arial"/>
                <a:cs typeface="Arial"/>
                <a:sym typeface="Arial"/>
              </a:rPr>
              <a:t>Twister:Net </a:t>
            </a: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offers two communication models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17780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 b="1" dirty="0">
                <a:latin typeface="Arial"/>
                <a:ea typeface="Arial"/>
                <a:cs typeface="Arial"/>
                <a:sym typeface="Arial"/>
              </a:rPr>
              <a:t>BSP</a:t>
            </a: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 (Bulk Synchronous Processing) message-level communication using TCP or MPI separated from its task management plus extra Harp collectives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17780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 b="1" dirty="0">
                <a:latin typeface="Arial"/>
                <a:ea typeface="Arial"/>
                <a:cs typeface="Arial"/>
                <a:sym typeface="Arial"/>
              </a:rPr>
              <a:t>DFW </a:t>
            </a: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a new </a:t>
            </a:r>
            <a:r>
              <a:rPr lang="en" sz="1600" b="1" dirty="0">
                <a:latin typeface="Arial"/>
                <a:ea typeface="Arial"/>
                <a:cs typeface="Arial"/>
                <a:sym typeface="Arial"/>
              </a:rPr>
              <a:t>Dataflow library </a:t>
            </a: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built using MPI software but at data movement not message level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Non-blocking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Dynamic data sizes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Streaming model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863600" lvl="2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Batch case is represented as a finite stream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The communications are between a set of </a:t>
            </a:r>
            <a:br>
              <a:rPr lang="en" sz="1600" dirty="0">
                <a:latin typeface="Arial"/>
                <a:ea typeface="Arial"/>
                <a:cs typeface="Arial"/>
                <a:sym typeface="Arial"/>
              </a:rPr>
            </a:b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tasks in an arbitrary task graph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Key based communications: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all the MapReduce</a:t>
            </a:r>
            <a:br>
              <a:rPr lang="en-US" sz="16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movement functions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Data-level Communications spilling to disks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Target tasks can be different from source tasks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177800" lvl="0" indent="-38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  <a:p>
            <a:pPr marL="177800" lvl="0" indent="-38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  <a:p>
            <a:pPr marL="177800" lvl="0" indent="-38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</p:txBody>
      </p:sp>
      <p:grpSp>
        <p:nvGrpSpPr>
          <p:cNvPr id="465" name="Google Shape;465;p57"/>
          <p:cNvGrpSpPr/>
          <p:nvPr/>
        </p:nvGrpSpPr>
        <p:grpSpPr>
          <a:xfrm>
            <a:off x="4962698" y="1895444"/>
            <a:ext cx="4111356" cy="2644424"/>
            <a:chOff x="6616931" y="2527259"/>
            <a:chExt cx="5481808" cy="3525899"/>
          </a:xfrm>
        </p:grpSpPr>
        <p:pic>
          <p:nvPicPr>
            <p:cNvPr id="466" name="Google Shape;466;p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16931" y="2527259"/>
              <a:ext cx="5481808" cy="35258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7" name="Google Shape;467;p57"/>
            <p:cNvCxnSpPr/>
            <p:nvPr/>
          </p:nvCxnSpPr>
          <p:spPr>
            <a:xfrm>
              <a:off x="9349740" y="2857500"/>
              <a:ext cx="0" cy="268986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68" name="Google Shape;468;p57"/>
          <p:cNvSpPr txBox="1">
            <a:spLocks noGrp="1"/>
          </p:cNvSpPr>
          <p:nvPr>
            <p:ph type="sldNum" idx="12"/>
          </p:nvPr>
        </p:nvSpPr>
        <p:spPr>
          <a:xfrm>
            <a:off x="8246603" y="4777978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6C017-1BA7-4ACD-801A-B82F5371D387}"/>
              </a:ext>
            </a:extLst>
          </p:cNvPr>
          <p:cNvSpPr txBox="1"/>
          <p:nvPr/>
        </p:nvSpPr>
        <p:spPr>
          <a:xfrm>
            <a:off x="5133383" y="4633660"/>
            <a:ext cx="3797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BSP</a:t>
            </a:r>
            <a:r>
              <a:rPr lang="en-US" dirty="0"/>
              <a:t>                 and               </a:t>
            </a:r>
            <a:r>
              <a:rPr lang="en-US" b="1" dirty="0"/>
              <a:t>DFW </a:t>
            </a:r>
            <a:br>
              <a:rPr lang="en-US" b="1" dirty="0"/>
            </a:br>
            <a:r>
              <a:rPr lang="en-US" dirty="0"/>
              <a:t>for Reduce Operation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12AA2-9A56-49EA-B8BF-718B36C9188A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C248-FEDF-4E98-8712-4FBF9243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3" y="1925"/>
            <a:ext cx="8520600" cy="572700"/>
          </a:xfrm>
        </p:spPr>
        <p:txBody>
          <a:bodyPr/>
          <a:lstStyle/>
          <a:p>
            <a:r>
              <a:rPr lang="en-US" dirty="0"/>
              <a:t>Structure of Iterations and Dataflow nodes in Spark, Flink and Twister2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506B1-D88C-47A4-B11A-63FB65FE6D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1A8DB7-534E-42F6-9282-6E631851E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096" y="511854"/>
            <a:ext cx="3043897" cy="463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38A44E-346A-4DB5-88E6-B0E7CFF1E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06" y="1589446"/>
            <a:ext cx="5138783" cy="195909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F050C0C-D665-4C7E-B35F-C162A3244F72}"/>
              </a:ext>
            </a:extLst>
          </p:cNvPr>
          <p:cNvSpPr/>
          <p:nvPr/>
        </p:nvSpPr>
        <p:spPr>
          <a:xfrm>
            <a:off x="4188183" y="4309274"/>
            <a:ext cx="2615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K-Means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TSet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API dataflow graph</a:t>
            </a:r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B0EDC-CD1C-4357-8FA6-50D3D5CC5112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10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5BCC-A4CE-4525-BA6D-8C08709B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58" y="0"/>
            <a:ext cx="8520600" cy="572700"/>
          </a:xfrm>
        </p:spPr>
        <p:txBody>
          <a:bodyPr/>
          <a:lstStyle/>
          <a:p>
            <a:r>
              <a:rPr lang="en-US" dirty="0"/>
              <a:t>Effect of processing an extra dataflow node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41C80-1881-42F1-93A5-BD5A6CC06C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C99C21C5-DACD-4984-8C6E-77FE5C66C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578"/>
            <a:ext cx="8090528" cy="4550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4E1C0-D323-4B85-8180-DE46249C0250}"/>
              </a:ext>
            </a:extLst>
          </p:cNvPr>
          <p:cNvSpPr txBox="1"/>
          <p:nvPr/>
        </p:nvSpPr>
        <p:spPr>
          <a:xfrm>
            <a:off x="500558" y="1663851"/>
            <a:ext cx="32717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Twister2 spawns a new context by “direct” dataflow node1 to node 2 which could be edge to cloud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Spark always compiles 2 nodes into one. Twister2 doesn’t do this but Twister2’s transfer communication is very fast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118FD-CF02-469D-BE45-E0911B75C223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44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835" y="1159021"/>
            <a:ext cx="7326323" cy="349993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311700" y="12875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 </a:t>
            </a:r>
            <a:r>
              <a:rPr lang="en-US" dirty="0"/>
              <a:t>on </a:t>
            </a:r>
            <a:r>
              <a:rPr lang="en-US" dirty="0" err="1"/>
              <a:t>Terasort</a:t>
            </a:r>
            <a:endParaRPr dirty="0"/>
          </a:p>
        </p:txBody>
      </p:sp>
      <p:sp>
        <p:nvSpPr>
          <p:cNvPr id="232" name="Google Shape;232;p31"/>
          <p:cNvSpPr txBox="1">
            <a:spLocks noGrp="1"/>
          </p:cNvSpPr>
          <p:nvPr>
            <p:ph type="body" idx="1"/>
          </p:nvPr>
        </p:nvSpPr>
        <p:spPr>
          <a:xfrm>
            <a:off x="0" y="75044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200" dirty="0">
                <a:solidFill>
                  <a:srgbClr val="3B454E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Twister2 performance against Apache Flink and MPI for Terasort.</a:t>
            </a:r>
            <a:endParaRPr sz="1200" dirty="0">
              <a:solidFill>
                <a:srgbClr val="3B454E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3B454E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Notation :</a:t>
            </a:r>
            <a:br>
              <a:rPr lang="en" sz="1200" dirty="0">
                <a:solidFill>
                  <a:srgbClr val="3B454E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000" dirty="0">
                <a:solidFill>
                  <a:srgbClr val="3B454E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DFW</a:t>
            </a:r>
            <a:r>
              <a:rPr lang="en" sz="1200" dirty="0">
                <a:solidFill>
                  <a:srgbClr val="3B454E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refers to Twister2</a:t>
            </a:r>
            <a:br>
              <a:rPr lang="en" sz="1200" dirty="0">
                <a:solidFill>
                  <a:srgbClr val="3B454E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000" dirty="0">
                <a:solidFill>
                  <a:srgbClr val="3B454E"/>
                </a:solidFill>
                <a:highlight>
                  <a:srgbClr val="F5F7F9"/>
                </a:highlight>
                <a:latin typeface="Courier New"/>
                <a:ea typeface="Courier New"/>
                <a:cs typeface="Courier New"/>
                <a:sym typeface="Courier New"/>
              </a:rPr>
              <a:t>BSP</a:t>
            </a:r>
            <a:r>
              <a:rPr lang="en" sz="1200" dirty="0">
                <a:solidFill>
                  <a:srgbClr val="3B454E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refers to MPI (OpenMPI)</a:t>
            </a:r>
            <a:endParaRPr sz="1200" dirty="0">
              <a:solidFill>
                <a:srgbClr val="3B454E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A0A2C7-05A3-4AC1-B03D-981F5A93D4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21875-6B49-4E92-80BA-3F56A3551C01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4111675"/>
            <a:ext cx="8520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K-Means job execution time on 16 nodes with varying centers, 2 million data points with 128-way parallelism for 100 iterations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028" y="91678"/>
            <a:ext cx="7224095" cy="40635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87562-1BB4-4D3A-8873-F32398C05DED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41DFF5-2A43-4355-B00B-888D249DE1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367416" y="1068480"/>
            <a:ext cx="51248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Batch Benchmark - Kmeans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824643" y="4441888"/>
            <a:ext cx="7319357" cy="7577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SVM job execution time for 320K data points with 2000 features and 500 iterations, on 16 nodes with varying parallelism</a:t>
            </a:r>
            <a:endParaRPr dirty="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844" y="54033"/>
            <a:ext cx="7917871" cy="44538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93;p84">
            <a:extLst>
              <a:ext uri="{FF2B5EF4-FFF2-40B4-BE49-F238E27FC236}">
                <a16:creationId xmlns:a16="http://schemas.microsoft.com/office/drawing/2014/main" id="{51C7195B-9786-408F-AB03-DD4194B5D645}"/>
              </a:ext>
            </a:extLst>
          </p:cNvPr>
          <p:cNvSpPr txBox="1"/>
          <p:nvPr/>
        </p:nvSpPr>
        <p:spPr>
          <a:xfrm>
            <a:off x="1413041" y="1376790"/>
            <a:ext cx="5589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8"/>
            <a:r>
              <a:rPr lang="en" sz="1800" dirty="0"/>
              <a:t>Times</a:t>
            </a:r>
            <a:endParaRPr dirty="0"/>
          </a:p>
          <a:p>
            <a:pPr defTabSz="914378"/>
            <a:r>
              <a:rPr lang="en" sz="1800" b="1" dirty="0"/>
              <a:t>Spark RDD &gt; Twister2 Tset &gt; Twister2 Task &gt; MPI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-12525" y="-53738"/>
            <a:ext cx="45304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Batch Benchmark - SVM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57D2D-50B5-4E6D-8E87-46A5D086AE8C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75837-98E0-4CFF-81B5-52F736409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Streaming Benchmark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2500" y="1118125"/>
            <a:ext cx="40386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645750" y="3885525"/>
            <a:ext cx="79968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Test being conducted with 8 nodes, 16 cores per node. Each core runs a task of each framework and produces 20,000 records with 1KB, 2KB, 4KB, 8KB, 16 KB messages.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Warm up of 10,000 messages per each framework.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Spark doesn’t work for this case</a:t>
            </a:r>
            <a:endParaRPr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84770-7032-49C2-8AF6-29104D69A8F0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4FF16-1E47-4DA0-A738-2003F23E00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5"/>
          <p:cNvSpPr txBox="1">
            <a:spLocks noGrp="1"/>
          </p:cNvSpPr>
          <p:nvPr>
            <p:ph type="title"/>
          </p:nvPr>
        </p:nvSpPr>
        <p:spPr>
          <a:xfrm>
            <a:off x="35718" y="0"/>
            <a:ext cx="9065585" cy="491001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rgbClr val="515151"/>
                </a:solidFill>
              </a:rPr>
              <a:t>Overall Global AI and Modeling Supercomputer GAIMSC Architecture</a:t>
            </a:r>
            <a:endParaRPr sz="2400" b="0" dirty="0">
              <a:solidFill>
                <a:srgbClr val="51515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14" name="Google Shape;614;p75"/>
          <p:cNvSpPr txBox="1">
            <a:spLocks noGrp="1"/>
          </p:cNvSpPr>
          <p:nvPr>
            <p:ph type="body" idx="1"/>
          </p:nvPr>
        </p:nvSpPr>
        <p:spPr>
          <a:xfrm>
            <a:off x="-35303" y="380494"/>
            <a:ext cx="9136606" cy="40242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marL="457189" indent="-317492">
              <a:lnSpc>
                <a:spcPct val="100000"/>
              </a:lnSpc>
              <a:spcBef>
                <a:spcPts val="600"/>
              </a:spcBef>
              <a:buFont typeface="Open Sans"/>
              <a:buChar char="•"/>
            </a:pPr>
            <a:r>
              <a:rPr lang="en" sz="1600" b="1" dirty="0">
                <a:latin typeface="Open Sans"/>
                <a:ea typeface="Open Sans"/>
                <a:cs typeface="Open Sans"/>
                <a:sym typeface="Open Sans"/>
              </a:rPr>
              <a:t>Global </a:t>
            </a: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says we are all involved – </a:t>
            </a:r>
          </a:p>
          <a:p>
            <a:pPr marL="457189" indent="-317492">
              <a:lnSpc>
                <a:spcPct val="100000"/>
              </a:lnSpc>
              <a:spcBef>
                <a:spcPts val="600"/>
              </a:spcBef>
              <a:buFont typeface="Open Sans"/>
              <a:buChar char="•"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I added “Modeling” to get the Global AI and</a:t>
            </a:r>
            <a:r>
              <a:rPr lang="en" sz="1600" b="1" dirty="0">
                <a:latin typeface="Open Sans"/>
                <a:ea typeface="Open Sans"/>
                <a:cs typeface="Open Sans"/>
                <a:sym typeface="Open Sans"/>
              </a:rPr>
              <a:t> Modeling</a:t>
            </a: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 Supercomputer GAIMSC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317492">
              <a:lnSpc>
                <a:spcPct val="100000"/>
              </a:lnSpc>
              <a:spcBef>
                <a:spcPts val="600"/>
              </a:spcBef>
              <a:buFont typeface="Open Sans"/>
              <a:buChar char="•"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There is only a cloud at the logical center but it’s physically distributed and domated by a few major players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317492">
              <a:lnSpc>
                <a:spcPct val="100000"/>
              </a:lnSpc>
              <a:spcBef>
                <a:spcPts val="600"/>
              </a:spcBef>
              <a:buFont typeface="Open Sans"/>
              <a:buChar char="•"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Modeling include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 classic simulation oriented supercomputers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317492">
              <a:lnSpc>
                <a:spcPct val="100000"/>
              </a:lnSpc>
              <a:spcBef>
                <a:spcPts val="600"/>
              </a:spcBef>
              <a:buFont typeface="Open Sans"/>
              <a:buChar char="•"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Even in Big Data, one needs to build a model for the machine learning to use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317492">
              <a:lnSpc>
                <a:spcPct val="100000"/>
              </a:lnSpc>
              <a:spcBef>
                <a:spcPts val="600"/>
              </a:spcBef>
              <a:buFont typeface="Open Sans"/>
              <a:buChar char="•"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GAIMSC will use classic HPC for data analytics which has similarities to big simulations (</a:t>
            </a:r>
            <a:r>
              <a:rPr lang="en" sz="1600" b="1" dirty="0">
                <a:latin typeface="Open Sans"/>
                <a:ea typeface="Open Sans"/>
                <a:cs typeface="Open Sans"/>
                <a:sym typeface="Open Sans"/>
              </a:rPr>
              <a:t>HPCforML</a:t>
            </a: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317492">
              <a:lnSpc>
                <a:spcPct val="100000"/>
              </a:lnSpc>
              <a:spcBef>
                <a:spcPts val="600"/>
              </a:spcBef>
              <a:buFont typeface="Open Sans"/>
              <a:buChar char="•"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GAIMSC must also support I/O centric data management with Hadoop, 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Spark, Flink</a:t>
            </a: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 etc.</a:t>
            </a:r>
          </a:p>
          <a:p>
            <a:pPr marL="914389" lvl="1" indent="-317492">
              <a:lnSpc>
                <a:spcPct val="100000"/>
              </a:lnSpc>
              <a:spcBef>
                <a:spcPts val="600"/>
              </a:spcBef>
              <a:buFont typeface="Open Sans"/>
              <a:buChar char="•"/>
            </a:pP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Twister2</a:t>
            </a:r>
            <a:r>
              <a:rPr lang="en-US" sz="1400" dirty="0">
                <a:latin typeface="Open Sans"/>
                <a:ea typeface="Open Sans"/>
                <a:cs typeface="Open Sans"/>
                <a:sym typeface="Open Sans"/>
              </a:rPr>
              <a:t> supports GAIMSC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317492">
              <a:lnSpc>
                <a:spcPct val="100000"/>
              </a:lnSpc>
              <a:spcBef>
                <a:spcPts val="600"/>
              </a:spcBef>
              <a:buFont typeface="Open Sans"/>
              <a:buChar char="•"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Nature of I/O subsystem controversial for such </a:t>
            </a:r>
            <a:r>
              <a:rPr lang="en" sz="1600" b="1" dirty="0">
                <a:latin typeface="Open Sans"/>
                <a:ea typeface="Open Sans"/>
                <a:cs typeface="Open Sans"/>
                <a:sym typeface="Open Sans"/>
              </a:rPr>
              <a:t>HPC clouds</a:t>
            </a: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914378" lvl="1" indent="-317492">
              <a:lnSpc>
                <a:spcPct val="100000"/>
              </a:lnSpc>
              <a:spcBef>
                <a:spcPts val="600"/>
              </a:spcBef>
              <a:buFont typeface="Open Sans"/>
              <a:buChar char="•"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Lustre v. HDFS; importance of SSD and NVMe; 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317492">
              <a:lnSpc>
                <a:spcPct val="100000"/>
              </a:lnSpc>
              <a:spcBef>
                <a:spcPts val="600"/>
              </a:spcBef>
              <a:buFont typeface="Open Sans"/>
              <a:buChar char="•"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HPC Clouds would suggest that</a:t>
            </a:r>
            <a:r>
              <a:rPr lang="en" sz="1600" b="1" dirty="0">
                <a:latin typeface="Open Sans"/>
                <a:ea typeface="Open Sans"/>
                <a:cs typeface="Open Sans"/>
                <a:sym typeface="Open Sans"/>
              </a:rPr>
              <a:t> MPI </a:t>
            </a: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runs well on Mesos and Kubernetes and with Java and Python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A14EC-F1B0-4882-9033-CB675E45CD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CDFDC-9996-4A53-8848-B31DC11E8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-43642" y="49217"/>
            <a:ext cx="92312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Streaming Machine Learning with Tumbling Window</a:t>
            </a:r>
            <a:endParaRPr sz="3200" dirty="0"/>
          </a:p>
        </p:txBody>
      </p:sp>
      <p:sp>
        <p:nvSpPr>
          <p:cNvPr id="91" name="Google Shape;91;p18"/>
          <p:cNvSpPr txBox="1"/>
          <p:nvPr/>
        </p:nvSpPr>
        <p:spPr>
          <a:xfrm>
            <a:off x="1546800" y="3197950"/>
            <a:ext cx="21249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Streaming KMeans</a:t>
            </a:r>
            <a:endParaRPr b="1"/>
          </a:p>
        </p:txBody>
      </p:sp>
      <p:sp>
        <p:nvSpPr>
          <p:cNvPr id="92" name="Google Shape;92;p18"/>
          <p:cNvSpPr txBox="1"/>
          <p:nvPr/>
        </p:nvSpPr>
        <p:spPr>
          <a:xfrm>
            <a:off x="6148825" y="3230175"/>
            <a:ext cx="18255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Streaming SVM</a:t>
            </a:r>
            <a:endParaRPr b="1"/>
          </a:p>
        </p:txBody>
      </p:sp>
      <p:sp>
        <p:nvSpPr>
          <p:cNvPr id="93" name="Google Shape;93;p18"/>
          <p:cNvSpPr txBox="1"/>
          <p:nvPr/>
        </p:nvSpPr>
        <p:spPr>
          <a:xfrm>
            <a:off x="645750" y="3724075"/>
            <a:ext cx="79968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KMeans</a:t>
            </a:r>
            <a:r>
              <a:rPr lang="en"/>
              <a:t>: 49,000 data points with 23 features streamed. Model accuracy tested once a windowed computation is done. Testing data set size is 91,000 samples (1000 clusters). (non-iterative)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SVM</a:t>
            </a:r>
            <a:r>
              <a:rPr lang="en">
                <a:solidFill>
                  <a:schemeClr val="dk1"/>
                </a:solidFill>
              </a:rPr>
              <a:t>: 49,000 data points with 22 features streamed. Model accuracy tested once a windowed computation is done. Testing data set size is 91,000 samples. 5 Iterations per window.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4D491-5F91-4FC3-A2FE-A267F93BB53B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A167DB-9E5B-49D8-A284-648375849E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6AB1394-8C64-4B3F-B658-45EF96199D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790C1524-C4EF-416F-83DA-DA71E1565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6" y="576589"/>
            <a:ext cx="4106867" cy="272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1CFD968B-5A0B-41AB-89F5-2BA5D8EA4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1786"/>
            <a:ext cx="4030917" cy="26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0" y="-1217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Streaming Machine Learning with Sliding Window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750008" y="3917366"/>
            <a:ext cx="79968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KMeans</a:t>
            </a:r>
            <a:r>
              <a:rPr lang="en" dirty="0"/>
              <a:t>: 49,000 data points with 23 features streamed. Model accuracy tested once a windowed computation is done. Testing data set size is 91,000 samples (1000 clusters). (non iterative)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SVM</a:t>
            </a:r>
            <a:r>
              <a:rPr lang="en" dirty="0">
                <a:solidFill>
                  <a:schemeClr val="dk1"/>
                </a:solidFill>
              </a:rPr>
              <a:t>: 49,000 data points with 22 features streamed. Model accuracy tested once a windowed computation is done. Testing data set size is 91,000 samples. 5 Iterations per window.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19"/>
          <p:cNvSpPr txBox="1"/>
          <p:nvPr/>
        </p:nvSpPr>
        <p:spPr>
          <a:xfrm>
            <a:off x="1546800" y="3426550"/>
            <a:ext cx="21249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Streaming KMeans</a:t>
            </a:r>
            <a:endParaRPr b="1"/>
          </a:p>
        </p:txBody>
      </p:sp>
      <p:sp>
        <p:nvSpPr>
          <p:cNvPr id="103" name="Google Shape;103;p19"/>
          <p:cNvSpPr txBox="1"/>
          <p:nvPr/>
        </p:nvSpPr>
        <p:spPr>
          <a:xfrm>
            <a:off x="6148825" y="3458775"/>
            <a:ext cx="18255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Streaming SVM</a:t>
            </a:r>
            <a:endParaRPr b="1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0B6C9-22B5-4DAF-BF90-AC1D100E76A1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CDF366-F214-401C-B899-78B84207B0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AADB3F4-9E36-4572-91D6-AA03918D9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812"/>
            <a:ext cx="4425435" cy="29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AC32EEDF-A42F-4269-B64D-181DF755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87" y="632812"/>
            <a:ext cx="4425435" cy="29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Google Shape;1048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115"/>
          <p:cNvSpPr/>
          <p:nvPr/>
        </p:nvSpPr>
        <p:spPr>
          <a:xfrm>
            <a:off x="5700" y="-5000"/>
            <a:ext cx="9218400" cy="5148600"/>
          </a:xfrm>
          <a:prstGeom prst="rect">
            <a:avLst/>
          </a:prstGeom>
          <a:solidFill>
            <a:srgbClr val="FFFFFF">
              <a:alpha val="62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050" name="Google Shape;1050;p115"/>
          <p:cNvSpPr/>
          <p:nvPr/>
        </p:nvSpPr>
        <p:spPr>
          <a:xfrm>
            <a:off x="622513" y="1197769"/>
            <a:ext cx="7927709" cy="2599961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051" name="Google Shape;1051;p115"/>
          <p:cNvSpPr txBox="1">
            <a:spLocks noGrp="1"/>
          </p:cNvSpPr>
          <p:nvPr>
            <p:ph type="ctrTitle"/>
          </p:nvPr>
        </p:nvSpPr>
        <p:spPr>
          <a:xfrm>
            <a:off x="848961" y="1064841"/>
            <a:ext cx="7446078" cy="1790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Conclusions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6427A-1B99-4BCB-927E-ED6D70BA3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884" y="2272659"/>
            <a:ext cx="7680387" cy="1409559"/>
          </a:xfrm>
        </p:spPr>
        <p:txBody>
          <a:bodyPr anchor="t">
            <a:normAutofit lnSpcReduction="10000"/>
          </a:bodyPr>
          <a:lstStyle/>
          <a:p>
            <a:pPr marL="257175" indent="-257175" algn="l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Twister2 ready to go</a:t>
            </a:r>
          </a:p>
          <a:p>
            <a:pPr marL="257175" indent="-257175" algn="l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Big Data Systems</a:t>
            </a:r>
          </a:p>
          <a:p>
            <a:pPr marL="257175" indent="-257175" algn="l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Parallel Computing</a:t>
            </a:r>
          </a:p>
          <a:p>
            <a:pPr marL="257175" indent="-257175" algn="l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MLforHPC</a:t>
            </a:r>
            <a:endParaRPr lang="en-US" b="1" dirty="0">
              <a:solidFill>
                <a:srgbClr val="FFFFFF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32D8E-3CA6-4A20-9BBD-1DB5F40F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2590" y="6444985"/>
            <a:ext cx="1292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12/7/2019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C34B6-1E23-4009-9F36-CDE9217A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74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24E23A-348C-472B-A1AD-3E37CD5D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679"/>
            <a:ext cx="7886700" cy="667739"/>
          </a:xfrm>
        </p:spPr>
        <p:txBody>
          <a:bodyPr/>
          <a:lstStyle/>
          <a:p>
            <a:r>
              <a:rPr lang="en-US" dirty="0"/>
              <a:t>Twister2 Status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81452-A422-4EFA-8D93-86F4B8A0C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525363"/>
            <a:ext cx="9065123" cy="3263504"/>
          </a:xfrm>
        </p:spPr>
        <p:txBody>
          <a:bodyPr/>
          <a:lstStyle/>
          <a:p>
            <a:r>
              <a:rPr lang="en-US" sz="2000" dirty="0"/>
              <a:t>100,000 lines of new open source Code: mainly Java but significant Python</a:t>
            </a:r>
          </a:p>
          <a:p>
            <a:r>
              <a:rPr lang="en-US" sz="2000" dirty="0" err="1"/>
              <a:t>Github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https://github.com/DSC-SPIDAL/twister2</a:t>
            </a:r>
            <a:r>
              <a:rPr lang="en-US" sz="2000" dirty="0"/>
              <a:t>  </a:t>
            </a:r>
          </a:p>
          <a:p>
            <a:r>
              <a:rPr lang="en-US" sz="2000" dirty="0"/>
              <a:t>Documentation </a:t>
            </a:r>
            <a:r>
              <a:rPr lang="en-US" sz="2000" dirty="0">
                <a:hlinkClick r:id="rId3"/>
              </a:rPr>
              <a:t>https://twister2.org/</a:t>
            </a:r>
            <a:endParaRPr lang="en-US" sz="2000" dirty="0"/>
          </a:p>
          <a:p>
            <a:r>
              <a:rPr lang="en-US" sz="2000" dirty="0"/>
              <a:t>Operational with documentation and examples</a:t>
            </a:r>
          </a:p>
          <a:p>
            <a:r>
              <a:rPr lang="en-US" sz="2000" b="1" dirty="0"/>
              <a:t>December 2019 release 0.4.0</a:t>
            </a:r>
            <a:r>
              <a:rPr lang="en-US" sz="2000" dirty="0"/>
              <a:t>: Fault tolerance, Apache BEAM Linkage, UCX unified communication Python API </a:t>
            </a:r>
            <a:r>
              <a:rPr lang="en-US" sz="2000" dirty="0">
                <a:hlinkClick r:id="rId4"/>
              </a:rPr>
              <a:t>https://github.com/DSC-SPIDAL/twister2/releases</a:t>
            </a:r>
            <a:endParaRPr lang="en-US" sz="2000" dirty="0"/>
          </a:p>
          <a:p>
            <a:r>
              <a:rPr lang="en-US" sz="2000" b="1" dirty="0"/>
              <a:t>Near term: </a:t>
            </a:r>
            <a:r>
              <a:rPr lang="en-US" sz="2000" dirty="0"/>
              <a:t>TensorFlow/</a:t>
            </a:r>
            <a:r>
              <a:rPr lang="en-US" sz="2000" dirty="0" err="1"/>
              <a:t>PyTorch</a:t>
            </a:r>
            <a:r>
              <a:rPr lang="en-US" sz="2000" dirty="0"/>
              <a:t> Integration, Certify Beam compliance, SQL interface using Apache Calcite</a:t>
            </a:r>
          </a:p>
          <a:p>
            <a:r>
              <a:rPr lang="en-US" sz="2000" b="1" dirty="0"/>
              <a:t>Medium term: </a:t>
            </a:r>
            <a:r>
              <a:rPr lang="en-US" sz="2000" dirty="0"/>
              <a:t>Apache Arrow (cross language) Integration, MPI Fault tolerance integration (</a:t>
            </a:r>
            <a:r>
              <a:rPr lang="en-US" sz="2000" dirty="0" err="1"/>
              <a:t>OpenMPI</a:t>
            </a:r>
            <a:r>
              <a:rPr lang="en-US" sz="2000" dirty="0"/>
              <a:t> ULFT) for </a:t>
            </a:r>
            <a:r>
              <a:rPr lang="en-US" sz="2000" dirty="0" err="1"/>
              <a:t>Slurm</a:t>
            </a:r>
            <a:endParaRPr lang="en-US" sz="2000" dirty="0"/>
          </a:p>
          <a:p>
            <a:r>
              <a:rPr lang="en-US" sz="2000" b="1" dirty="0"/>
              <a:t>Ongoing: </a:t>
            </a:r>
            <a:r>
              <a:rPr lang="en-US" sz="2000" dirty="0"/>
              <a:t>C++ version of modules to improve performance</a:t>
            </a:r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FB2D9-DEF3-4864-8CC2-A0F54496F2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202B3F-5B50-4326-9761-6A2B41533F5B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94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5542-BC99-4E7D-8E8D-3294B513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537519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Summary of </a:t>
            </a:r>
            <a:r>
              <a:rPr lang="en-US" sz="3000" dirty="0"/>
              <a:t>Big Data Systems 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C802-0D7B-4FDC-AAB8-E1E9E386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477731"/>
            <a:ext cx="9143998" cy="3774229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400" dirty="0"/>
              <a:t>HPC/Computation and Machine Learning Link becoming clearer</a:t>
            </a:r>
          </a:p>
          <a:p>
            <a:pPr>
              <a:spcBef>
                <a:spcPts val="300"/>
              </a:spcBef>
            </a:pPr>
            <a:r>
              <a:rPr lang="en-US" sz="2400" b="1" dirty="0" err="1"/>
              <a:t>HPCforML</a:t>
            </a:r>
            <a:r>
              <a:rPr lang="en-US" sz="2400" dirty="0"/>
              <a:t> focus being extended to </a:t>
            </a:r>
            <a:r>
              <a:rPr lang="en-US" sz="2400" b="1" dirty="0" err="1"/>
              <a:t>MLforHPC</a:t>
            </a:r>
            <a:endParaRPr lang="en-US" sz="2400" b="1" dirty="0"/>
          </a:p>
          <a:p>
            <a:pPr>
              <a:spcBef>
                <a:spcPts val="300"/>
              </a:spcBef>
            </a:pPr>
            <a:r>
              <a:rPr lang="en-US" sz="2400" dirty="0"/>
              <a:t>Designing, building and using the </a:t>
            </a:r>
            <a:r>
              <a:rPr lang="en-US" sz="2400" b="1" dirty="0"/>
              <a:t>Global AI and Modeling Supercomputer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Cloudmesh build interoperable Cloud systems (von Laszewski)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Harp is parallel high performance machine learning (</a:t>
            </a:r>
            <a:r>
              <a:rPr lang="en-US" sz="2000" dirty="0" err="1"/>
              <a:t>Qiu</a:t>
            </a:r>
            <a:r>
              <a:rPr lang="en-US" sz="2000" dirty="0"/>
              <a:t>)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Twister2 can offer the major Spark Hadoop Heron  capabilities with clean high performance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Implements dataflow model for </a:t>
            </a:r>
            <a:r>
              <a:rPr lang="en-US" sz="2000" dirty="0" err="1"/>
              <a:t>MLforHPC</a:t>
            </a:r>
            <a:endParaRPr lang="en-US" sz="2000" dirty="0"/>
          </a:p>
          <a:p>
            <a:pPr lvl="1">
              <a:spcBef>
                <a:spcPts val="300"/>
              </a:spcBef>
            </a:pPr>
            <a:r>
              <a:rPr lang="en-US" sz="2000" dirty="0" err="1"/>
              <a:t>Tset</a:t>
            </a:r>
            <a:r>
              <a:rPr lang="en-US" sz="2000" dirty="0"/>
              <a:t> high performance RDD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DFW is distributed (dataflow) communication with data not message interface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Apache Beam Integration and Python API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EC192-8304-4125-BE25-A87501E6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2E86CF4-AA86-488B-9245-79D3DE5D9F5C}" type="slidenum">
              <a:rPr lang="en-US" kern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44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31DCE37-3794-4CF2-A09C-0F75545A5968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9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8"/>
          <p:cNvSpPr txBox="1">
            <a:spLocks noGrp="1"/>
          </p:cNvSpPr>
          <p:nvPr>
            <p:ph type="title"/>
          </p:nvPr>
        </p:nvSpPr>
        <p:spPr>
          <a:xfrm>
            <a:off x="745700" y="-6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HPCforML in detail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8"/>
          <p:cNvSpPr txBox="1">
            <a:spLocks noGrp="1"/>
          </p:cNvSpPr>
          <p:nvPr>
            <p:ph type="body" idx="1"/>
          </p:nvPr>
        </p:nvSpPr>
        <p:spPr>
          <a:xfrm>
            <a:off x="31950" y="776594"/>
            <a:ext cx="9080100" cy="3480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HPCforML can be further subdivided</a:t>
            </a:r>
            <a:endParaRPr sz="20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0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HPCrunsML:</a:t>
            </a:r>
            <a:r>
              <a:rPr lang="en" sz="2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Using HPC to execute ML with high performance</a:t>
            </a:r>
            <a:endParaRPr sz="20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0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SimulationTrainedML:</a:t>
            </a:r>
            <a:r>
              <a:rPr lang="en" sz="2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Using HPC simulations to train ML algorithms, which are then used to understand experimental data or simulations. 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0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Twister2</a:t>
            </a:r>
            <a:r>
              <a:rPr lang="en" sz="2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supports </a:t>
            </a:r>
            <a:r>
              <a:rPr lang="en" sz="20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HPCrunsML </a:t>
            </a:r>
            <a:r>
              <a:rPr lang="en" sz="2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by using high performance technology </a:t>
            </a:r>
            <a:r>
              <a:rPr lang="en-US" sz="2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everywhere and this has been my major emphasis over last 5 years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endParaRPr lang="en-US" sz="20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HPC is a well understood technology to improve performance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ML develops many new </a:t>
            </a:r>
            <a:r>
              <a:rPr lang="en-US" sz="2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innovative algorithms</a:t>
            </a:r>
            <a:endParaRPr sz="20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BE29A5-2547-489C-9A40-ED296DE4C7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4FF33-8F84-465C-B0E3-7417F9C4EB49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0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Google Shape;1048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115"/>
          <p:cNvSpPr/>
          <p:nvPr/>
        </p:nvSpPr>
        <p:spPr>
          <a:xfrm>
            <a:off x="5700" y="-5000"/>
            <a:ext cx="9218400" cy="5148600"/>
          </a:xfrm>
          <a:prstGeom prst="rect">
            <a:avLst/>
          </a:prstGeom>
          <a:solidFill>
            <a:srgbClr val="FFFFFF">
              <a:alpha val="62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050" name="Google Shape;1050;p115"/>
          <p:cNvSpPr/>
          <p:nvPr/>
        </p:nvSpPr>
        <p:spPr>
          <a:xfrm>
            <a:off x="622513" y="1197769"/>
            <a:ext cx="7927709" cy="2599961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051" name="Google Shape;1051;p115"/>
          <p:cNvSpPr txBox="1">
            <a:spLocks noGrp="1"/>
          </p:cNvSpPr>
          <p:nvPr>
            <p:ph type="ctrTitle"/>
          </p:nvPr>
        </p:nvSpPr>
        <p:spPr>
          <a:xfrm>
            <a:off x="848961" y="1064841"/>
            <a:ext cx="7446078" cy="1790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Motivating Twister2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6427A-1B99-4BCB-927E-ED6D70BA3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087" y="2537040"/>
            <a:ext cx="7680387" cy="702651"/>
          </a:xfrm>
        </p:spPr>
        <p:txBody>
          <a:bodyPr>
            <a:normAutofit fontScale="92500" lnSpcReduction="10000"/>
          </a:bodyPr>
          <a:lstStyle/>
          <a:p>
            <a:pPr marL="257175" indent="-257175" algn="l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Initial Spark Flink MPI studies</a:t>
            </a:r>
          </a:p>
          <a:p>
            <a:pPr marL="257175" indent="-257175" algn="l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HPCrunsML</a:t>
            </a:r>
            <a:endParaRPr lang="en-US" b="1" dirty="0">
              <a:solidFill>
                <a:srgbClr val="FFFFFF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32D8E-3CA6-4A20-9BBD-1DB5F40F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2590" y="6444985"/>
            <a:ext cx="1292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12/7/2019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C34B6-1E23-4009-9F36-CDE9217A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0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1"/>
          <p:cNvSpPr txBox="1">
            <a:spLocks noGrp="1"/>
          </p:cNvSpPr>
          <p:nvPr>
            <p:ph type="title"/>
          </p:nvPr>
        </p:nvSpPr>
        <p:spPr>
          <a:xfrm>
            <a:off x="282300" y="39725"/>
            <a:ext cx="8689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Machine Learning with MPI, Spark and Flink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1"/>
          <p:cNvSpPr txBox="1">
            <a:spLocks noGrp="1"/>
          </p:cNvSpPr>
          <p:nvPr>
            <p:ph type="body" idx="1"/>
          </p:nvPr>
        </p:nvSpPr>
        <p:spPr>
          <a:xfrm>
            <a:off x="221761" y="889532"/>
            <a:ext cx="8438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Three algorithms implemented in three runtimes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Multidimensional Scaling (MDS)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Terasort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K-Means (drop as no time and looked at later)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778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Implementation in Java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MDS is the most complex algorithm - three nested parallel loops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K-Means - one parallel loop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Terasort - no iterations (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see later)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778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With care, Java performance ~ C performance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1778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Without care, Java performance &lt;&lt; C performance (details omitted)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1"/>
          <p:cNvSpPr txBox="1">
            <a:spLocks noGrp="1"/>
          </p:cNvSpPr>
          <p:nvPr>
            <p:ph type="sldNum" idx="12"/>
          </p:nvPr>
        </p:nvSpPr>
        <p:spPr>
          <a:xfrm>
            <a:off x="8246603" y="4777978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888888"/>
                </a:solidFill>
              </a:rPr>
              <a:t>7</a:t>
            </a:fld>
            <a:endParaRPr sz="1100">
              <a:solidFill>
                <a:srgbClr val="88888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70BC2C-350F-4139-9171-0AD75A2A023B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9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>
            <a:spLocks noGrp="1"/>
          </p:cNvSpPr>
          <p:nvPr>
            <p:ph type="title"/>
          </p:nvPr>
        </p:nvSpPr>
        <p:spPr>
          <a:xfrm>
            <a:off x="48200" y="149300"/>
            <a:ext cx="88623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Multidimensional Scaling: </a:t>
            </a:r>
            <a:r>
              <a:rPr lang="en" sz="2700" b="1">
                <a:latin typeface="Calibri"/>
                <a:ea typeface="Calibri"/>
                <a:cs typeface="Calibri"/>
                <a:sym typeface="Calibri"/>
              </a:rPr>
              <a:t>3 Nested Parallel Sections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46" y="970525"/>
            <a:ext cx="1980885" cy="356182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2"/>
          <p:cNvSpPr/>
          <p:nvPr/>
        </p:nvSpPr>
        <p:spPr>
          <a:xfrm>
            <a:off x="2368403" y="3252851"/>
            <a:ext cx="3074069" cy="7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MDS execution time on </a:t>
            </a:r>
            <a:r>
              <a:rPr lang="en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nodes </a:t>
            </a: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20 processes in each node with varying number of points</a:t>
            </a:r>
            <a:endParaRPr sz="1100" dirty="0"/>
          </a:p>
        </p:txBody>
      </p:sp>
      <p:sp>
        <p:nvSpPr>
          <p:cNvPr id="309" name="Google Shape;309;p42"/>
          <p:cNvSpPr/>
          <p:nvPr/>
        </p:nvSpPr>
        <p:spPr>
          <a:xfrm>
            <a:off x="5900266" y="2888151"/>
            <a:ext cx="2755597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MDS execution time with 32000 points on </a:t>
            </a:r>
            <a:r>
              <a:rPr lang="en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varying number of nodes</a:t>
            </a: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Each node runs 20 parallel tasks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Spark, Flink No Speedup</a:t>
            </a:r>
            <a:endParaRPr sz="1100" dirty="0"/>
          </a:p>
        </p:txBody>
      </p:sp>
      <p:grpSp>
        <p:nvGrpSpPr>
          <p:cNvPr id="310" name="Google Shape;310;p42"/>
          <p:cNvGrpSpPr/>
          <p:nvPr/>
        </p:nvGrpSpPr>
        <p:grpSpPr>
          <a:xfrm>
            <a:off x="2203442" y="792721"/>
            <a:ext cx="6586357" cy="2102072"/>
            <a:chOff x="3099000" y="1742516"/>
            <a:chExt cx="8781810" cy="2802764"/>
          </a:xfrm>
        </p:grpSpPr>
        <p:pic>
          <p:nvPicPr>
            <p:cNvPr id="311" name="Google Shape;311;p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67080" y="1742516"/>
              <a:ext cx="4113730" cy="27939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4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99000" y="1742516"/>
              <a:ext cx="4664807" cy="28027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42"/>
            <p:cNvSpPr txBox="1"/>
            <p:nvPr/>
          </p:nvSpPr>
          <p:spPr>
            <a:xfrm>
              <a:off x="4598307" y="2303188"/>
              <a:ext cx="7700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Flink</a:t>
              </a:r>
              <a:endParaRPr sz="1100"/>
            </a:p>
          </p:txBody>
        </p:sp>
        <p:sp>
          <p:nvSpPr>
            <p:cNvPr id="314" name="Google Shape;314;p42"/>
            <p:cNvSpPr txBox="1"/>
            <p:nvPr/>
          </p:nvSpPr>
          <p:spPr>
            <a:xfrm>
              <a:off x="4444973" y="2971728"/>
              <a:ext cx="7700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Spark</a:t>
              </a:r>
              <a:endParaRPr sz="1100" dirty="0"/>
            </a:p>
          </p:txBody>
        </p:sp>
        <p:sp>
          <p:nvSpPr>
            <p:cNvPr id="315" name="Google Shape;315;p42"/>
            <p:cNvSpPr txBox="1"/>
            <p:nvPr/>
          </p:nvSpPr>
          <p:spPr>
            <a:xfrm>
              <a:off x="6161663" y="3483922"/>
              <a:ext cx="7700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MPI</a:t>
              </a:r>
              <a:endParaRPr sz="1100" dirty="0"/>
            </a:p>
          </p:txBody>
        </p:sp>
      </p:grpSp>
      <p:sp>
        <p:nvSpPr>
          <p:cNvPr id="316" name="Google Shape;316;p42"/>
          <p:cNvSpPr txBox="1"/>
          <p:nvPr/>
        </p:nvSpPr>
        <p:spPr>
          <a:xfrm>
            <a:off x="2229637" y="2935372"/>
            <a:ext cx="3437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MPI Factor of 20-200 Faster than Spark/Flink</a:t>
            </a:r>
            <a:endParaRPr sz="1100" dirty="0"/>
          </a:p>
        </p:txBody>
      </p:sp>
      <p:sp>
        <p:nvSpPr>
          <p:cNvPr id="318" name="Google Shape;318;p42"/>
          <p:cNvSpPr txBox="1">
            <a:spLocks noGrp="1"/>
          </p:cNvSpPr>
          <p:nvPr>
            <p:ph type="sldNum" idx="12"/>
          </p:nvPr>
        </p:nvSpPr>
        <p:spPr>
          <a:xfrm>
            <a:off x="8246603" y="4777978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888888"/>
                </a:solidFill>
              </a:rPr>
              <a:t>8</a:t>
            </a:fld>
            <a:endParaRPr sz="1100">
              <a:solidFill>
                <a:srgbClr val="88888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B4D15-0B7D-4A44-BCF3-16CA7431011A}"/>
              </a:ext>
            </a:extLst>
          </p:cNvPr>
          <p:cNvSpPr txBox="1"/>
          <p:nvPr/>
        </p:nvSpPr>
        <p:spPr>
          <a:xfrm>
            <a:off x="2034635" y="4182892"/>
            <a:ext cx="6463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Flink especially loses touch with relationship of computing and data location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EBE8F-2E6B-4242-BE2E-7C80BDBA3178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</a:p>
        </p:txBody>
      </p:sp>
    </p:spTree>
    <p:extLst>
      <p:ext uri="{BB962C8B-B14F-4D97-AF65-F5344CB8AC3E}">
        <p14:creationId xmlns:p14="http://schemas.microsoft.com/office/powerpoint/2010/main" val="194211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EC7BFEA6-9226-1943-90DE-080F87EA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1" y="126069"/>
            <a:ext cx="7628951" cy="47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7E868-389A-4F7C-89CB-92BDF458BB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29ACE-6962-4D8E-B1E4-D44FAD7FDAF1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12/7/2019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450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5764</TotalTime>
  <Words>3268</Words>
  <Application>Microsoft Office PowerPoint</Application>
  <PresentationFormat>On-screen Show (16:9)</PresentationFormat>
  <Paragraphs>555</Paragraphs>
  <Slides>44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Bahnschrift</vt:lpstr>
      <vt:lpstr>Calibri</vt:lpstr>
      <vt:lpstr>Courier New</vt:lpstr>
      <vt:lpstr>Open Sans</vt:lpstr>
      <vt:lpstr>Open Sans SemiBold</vt:lpstr>
      <vt:lpstr>Proxima Nova</vt:lpstr>
      <vt:lpstr>Roboto</vt:lpstr>
      <vt:lpstr>Times New Roman</vt:lpstr>
      <vt:lpstr>1_Office Theme</vt:lpstr>
      <vt:lpstr>HPC, Big Data, and Machine Learning Convergence</vt:lpstr>
      <vt:lpstr>Overall Architecture</vt:lpstr>
      <vt:lpstr>Microsoft Summer 2018: Global AI Supercomputer</vt:lpstr>
      <vt:lpstr>Overall Global AI and Modeling Supercomputer GAIMSC Architecture</vt:lpstr>
      <vt:lpstr>HPCforML in detail</vt:lpstr>
      <vt:lpstr>Motivating Twister2</vt:lpstr>
      <vt:lpstr>Machine Learning with MPI, Spark and Flink</vt:lpstr>
      <vt:lpstr>Multidimensional Scaling: 3 Nested Parallel Sections</vt:lpstr>
      <vt:lpstr>PowerPoint Presentation</vt:lpstr>
      <vt:lpstr>Programming Environment for Global AI and Modeling Supercomputer GAIMSC</vt:lpstr>
      <vt:lpstr>Ways of adding High Performance to  Global AI (and Modeling) Supercomputer</vt:lpstr>
      <vt:lpstr>Twister2 Highlights I</vt:lpstr>
      <vt:lpstr>Twister2 Highlights II</vt:lpstr>
      <vt:lpstr>Twister2 Highlights III </vt:lpstr>
      <vt:lpstr>PowerPoint Presentation</vt:lpstr>
      <vt:lpstr>TSets, RDDs and Streamlets</vt:lpstr>
      <vt:lpstr>Twister2 Logistics</vt:lpstr>
      <vt:lpstr>Twister2 Team</vt:lpstr>
      <vt:lpstr>GAIMSC Programming Environment Components I</vt:lpstr>
      <vt:lpstr>GAIMSC Programming Environment Components II</vt:lpstr>
      <vt:lpstr>Runtime Components</vt:lpstr>
      <vt:lpstr>Twister2 APIs I</vt:lpstr>
      <vt:lpstr>Twister2 APIs II</vt:lpstr>
      <vt:lpstr>Components of System relevant to Fault Tolerance</vt:lpstr>
      <vt:lpstr>Fault Tolerance in Twister2</vt:lpstr>
      <vt:lpstr>Twister2 Client</vt:lpstr>
      <vt:lpstr>Twister2 Workers and Dashboard</vt:lpstr>
      <vt:lpstr>Twister2 Job Master</vt:lpstr>
      <vt:lpstr>Twister Fault Tolerance II</vt:lpstr>
      <vt:lpstr>Some Choices in Dataflow Systems</vt:lpstr>
      <vt:lpstr>Execution as a Graph for Data Analytics</vt:lpstr>
      <vt:lpstr>PowerPoint Presentation</vt:lpstr>
      <vt:lpstr>Twister2 Dataflow Communications</vt:lpstr>
      <vt:lpstr>Structure of Iterations and Dataflow nodes in Spark, Flink and Twister2</vt:lpstr>
      <vt:lpstr>Effect of processing an extra dataflow node</vt:lpstr>
      <vt:lpstr>Results on Terasort</vt:lpstr>
      <vt:lpstr>Batch Benchmark - Kmeans </vt:lpstr>
      <vt:lpstr>Batch Benchmark - SVM </vt:lpstr>
      <vt:lpstr>Streaming Benchmark</vt:lpstr>
      <vt:lpstr>Streaming Machine Learning with Tumbling Window</vt:lpstr>
      <vt:lpstr>Streaming Machine Learning with Sliding Window</vt:lpstr>
      <vt:lpstr>Conclusions</vt:lpstr>
      <vt:lpstr>Twister2 Status</vt:lpstr>
      <vt:lpstr>Summary of Big Data Systems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Computing: from Digital Twins to Grids to Deep Learning and Back</dc:title>
  <cp:lastModifiedBy>Geoffrey Fox</cp:lastModifiedBy>
  <cp:revision>44</cp:revision>
  <dcterms:modified xsi:type="dcterms:W3CDTF">2020-01-09T19:21:30Z</dcterms:modified>
</cp:coreProperties>
</file>