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cliu" initials="gc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800000"/>
    <a:srgbClr val="9933FF"/>
    <a:srgbClr val="9BCF67"/>
    <a:srgbClr val="DEE7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67" autoAdjust="0"/>
  </p:normalViewPr>
  <p:slideViewPr>
    <p:cSldViewPr>
      <p:cViewPr varScale="1">
        <p:scale>
          <a:sx n="68" d="100"/>
          <a:sy n="68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mbeason\Documents\PairwiseSequenceAlignme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Parallel Pattern</a:t>
            </a:r>
            <a:r>
              <a:rPr lang="en-US" baseline="0" dirty="0" smtClean="0"/>
              <a:t> vs. </a:t>
            </a:r>
            <a:r>
              <a:rPr lang="en-US" baseline="0" dirty="0"/>
              <a:t>Overhead</a:t>
            </a:r>
            <a:endParaRPr lang="en-US" dirty="0"/>
          </a:p>
        </c:rich>
      </c:tx>
      <c:layout>
        <c:manualLayout>
          <c:xMode val="edge"/>
          <c:yMode val="edge"/>
          <c:x val="0.29988630398473093"/>
          <c:y val="8.8235294117647314E-2"/>
        </c:manualLayout>
      </c:layout>
    </c:title>
    <c:plotArea>
      <c:layout>
        <c:manualLayout>
          <c:layoutTarget val="inner"/>
          <c:xMode val="edge"/>
          <c:yMode val="edge"/>
          <c:x val="5.5186232562051317E-2"/>
          <c:y val="0.24112096514251508"/>
          <c:w val="0.77223692832788449"/>
          <c:h val="0.56551788921121449"/>
        </c:manualLayout>
      </c:layout>
      <c:lineChart>
        <c:grouping val="stacked"/>
        <c:ser>
          <c:idx val="0"/>
          <c:order val="0"/>
          <c:cat>
            <c:strRef>
              <c:f>Sheet2!$A$4:$A$20</c:f>
              <c:strCache>
                <c:ptCount val="17"/>
                <c:pt idx="0">
                  <c:v>1x1x1</c:v>
                </c:pt>
                <c:pt idx="1">
                  <c:v>1x1x4</c:v>
                </c:pt>
                <c:pt idx="2">
                  <c:v>1x4x1</c:v>
                </c:pt>
                <c:pt idx="3">
                  <c:v>1x2x2</c:v>
                </c:pt>
                <c:pt idx="4">
                  <c:v>1x8x1</c:v>
                </c:pt>
                <c:pt idx="5">
                  <c:v>1x4x2</c:v>
                </c:pt>
                <c:pt idx="6">
                  <c:v>1x2x4</c:v>
                </c:pt>
                <c:pt idx="7">
                  <c:v>1x1x8</c:v>
                </c:pt>
                <c:pt idx="8">
                  <c:v>1x8x2</c:v>
                </c:pt>
                <c:pt idx="9">
                  <c:v>1x4x4</c:v>
                </c:pt>
                <c:pt idx="10">
                  <c:v>1x2x8</c:v>
                </c:pt>
                <c:pt idx="11">
                  <c:v>1x1x16</c:v>
                </c:pt>
                <c:pt idx="12">
                  <c:v>1x16x1</c:v>
                </c:pt>
                <c:pt idx="13">
                  <c:v>1x24x1</c:v>
                </c:pt>
                <c:pt idx="14">
                  <c:v>1x1x24</c:v>
                </c:pt>
                <c:pt idx="15">
                  <c:v>32x24x1</c:v>
                </c:pt>
                <c:pt idx="16">
                  <c:v>32x1x24</c:v>
                </c:pt>
              </c:strCache>
            </c:strRef>
          </c:cat>
          <c:val>
            <c:numRef>
              <c:f>Sheet2!$E$4:$E$20</c:f>
              <c:numCache>
                <c:formatCode>General</c:formatCode>
                <c:ptCount val="17"/>
                <c:pt idx="0">
                  <c:v>0</c:v>
                </c:pt>
                <c:pt idx="1">
                  <c:v>9.2941218213632895E-2</c:v>
                </c:pt>
                <c:pt idx="2">
                  <c:v>-2.8975118336431072E-2</c:v>
                </c:pt>
                <c:pt idx="3">
                  <c:v>2.6860095565521897E-2</c:v>
                </c:pt>
                <c:pt idx="4">
                  <c:v>-1.2337721756589442E-2</c:v>
                </c:pt>
                <c:pt idx="5">
                  <c:v>4.9656348816555562E-2</c:v>
                </c:pt>
                <c:pt idx="6">
                  <c:v>0.11934645582955826</c:v>
                </c:pt>
                <c:pt idx="7">
                  <c:v>0.42211804804313674</c:v>
                </c:pt>
                <c:pt idx="8">
                  <c:v>9.9702995099539629E-2</c:v>
                </c:pt>
                <c:pt idx="9">
                  <c:v>0.1882095483887492</c:v>
                </c:pt>
                <c:pt idx="10">
                  <c:v>0.64882778704538091</c:v>
                </c:pt>
                <c:pt idx="11">
                  <c:v>1.7024804831258384</c:v>
                </c:pt>
                <c:pt idx="12">
                  <c:v>2.4996378477028944E-2</c:v>
                </c:pt>
                <c:pt idx="13">
                  <c:v>0.39821679677027011</c:v>
                </c:pt>
                <c:pt idx="14">
                  <c:v>2.9766483131706152</c:v>
                </c:pt>
                <c:pt idx="15">
                  <c:v>1.2905248420469078</c:v>
                </c:pt>
                <c:pt idx="16">
                  <c:v>4.1380327140240114</c:v>
                </c:pt>
              </c:numCache>
            </c:numRef>
          </c:val>
        </c:ser>
        <c:marker val="1"/>
        <c:axId val="55167232"/>
        <c:axId val="55173504"/>
      </c:lineChart>
      <c:catAx>
        <c:axId val="551672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Pattern (nodes x processes X threads)</a:t>
                </a:r>
              </a:p>
            </c:rich>
          </c:tx>
          <c:layout/>
        </c:title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55173504"/>
        <c:crosses val="autoZero"/>
        <c:auto val="1"/>
        <c:lblAlgn val="ctr"/>
        <c:lblOffset val="100"/>
      </c:catAx>
      <c:valAx>
        <c:axId val="551735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Overhead</a:t>
                </a:r>
              </a:p>
            </c:rich>
          </c:tx>
          <c:layout/>
        </c:title>
        <c:numFmt formatCode="General" sourceLinked="1"/>
        <c:tickLblPos val="nextTo"/>
        <c:crossAx val="55167232"/>
        <c:crosses val="autoZero"/>
        <c:crossBetween val="between"/>
      </c:valAx>
    </c:plotArea>
    <c:plotVisOnly val="1"/>
  </c:chart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7-06-27T13:06:48.957" idx="1">
    <p:pos x="4241" y="2641"/>
    <p:text>after the basics, mention previous work showing greater explanatory powercompared to NDVI, TVI, &amp; Tassled Cap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4FAC-5D83-482A-9809-B34FBC9884EF}" type="datetimeFigureOut">
              <a:rPr lang="en-US" smtClean="0"/>
              <a:pPr/>
              <a:t>7/15/2009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4677B-C5CE-4183-A13D-EB29CCD21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FE3031-011F-43A0-AA58-6F1FD9ADC60A}" type="slidenum">
              <a:rPr lang="en-US"/>
              <a:pPr/>
              <a:t>10</a:t>
            </a:fld>
            <a:endParaRPr lang="en-US"/>
          </a:p>
        </p:txBody>
      </p:sp>
      <p:sp>
        <p:nvSpPr>
          <p:cNvPr id="110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1F925-608D-4BC3-9D39-056ADD6B32FA}" type="slidenum">
              <a:rPr lang="en-US"/>
              <a:pPr/>
              <a:t>11</a:t>
            </a:fld>
            <a:endParaRPr lang="en-US"/>
          </a:p>
        </p:txBody>
      </p:sp>
      <p:sp>
        <p:nvSpPr>
          <p:cNvPr id="172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2193925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E561BF2-50D9-429A-9CB2-7F17F0399C44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C01DF2C-9F81-4783-AD56-70A37432B2A6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BD610-5845-43A1-970E-26DBB55F25B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BD610-5845-43A1-970E-26DBB55F25B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EDF52-565E-4A29-804B-6E4AAEC2854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EDF52-565E-4A29-804B-6E4AAEC2854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EDF52-565E-4A29-804B-6E4AAEC2854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B19F1-E853-4692-A496-A4E5D68F8EF8}" type="slidenum">
              <a:rPr lang="en-US"/>
              <a:pPr/>
              <a:t>9</a:t>
            </a:fld>
            <a:endParaRPr lang="en-US"/>
          </a:p>
        </p:txBody>
      </p:sp>
      <p:sp>
        <p:nvSpPr>
          <p:cNvPr id="151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7/15/2009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7/15/2009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7/15/2009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EB221654-0E17-4502-910A-E9A48320A1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7/15/2009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7/15/2009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7/15/2009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7/15/2009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7/15/2009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7/15/2009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7/15/2009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7/15/2009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/>
              <a:pPr/>
              <a:t>7/15/2009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xqiu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sals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8.jpe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hyperlink" Target="http://gladiator.ncsa.uiuc.edu/Images/mercury/hg-2/003.tif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mall.org/salsa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Childhood Obesity Studies with Multicore Robust Data Mining</a:t>
            </a:r>
            <a:endParaRPr lang="en-US" sz="40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09800"/>
            <a:ext cx="7162800" cy="533400"/>
          </a:xfrm>
        </p:spPr>
        <p:txBody>
          <a:bodyPr>
            <a:no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Proposal Review Meeting with CTSI Translating Research Into Practice Project Development Team, </a:t>
            </a:r>
          </a:p>
          <a:p>
            <a:r>
              <a:rPr lang="en-US" sz="1200" dirty="0" smtClean="0">
                <a:solidFill>
                  <a:srgbClr val="7030A0"/>
                </a:solidFill>
              </a:rPr>
              <a:t>July 8, 2009, IUPUI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14400" y="2971800"/>
            <a:ext cx="72390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Gil Liu,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Judy Qiu, Craig Stewart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Contact </a:t>
            </a:r>
            <a:r>
              <a:rPr lang="en-US" sz="2000" baseline="0" dirty="0" smtClean="0">
                <a:hlinkClick r:id="rId3"/>
              </a:rPr>
              <a:t>xqiu@indiana.edu</a:t>
            </a:r>
            <a:r>
              <a:rPr lang="en-US" sz="2000" dirty="0" smtClean="0"/>
              <a:t>   </a:t>
            </a:r>
            <a:r>
              <a:rPr lang="en-US" sz="2000" dirty="0" smtClean="0">
                <a:hlinkClick r:id="rId4"/>
              </a:rPr>
              <a:t>www.infomall.org/salsa</a:t>
            </a:r>
            <a:endParaRPr lang="en-US" sz="20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aseline="0" dirty="0"/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Research Technology, UITS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Community Grids Laboratory, PTI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Children’s Health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Service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Indiana University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Linear Regression Models </a:t>
            </a:r>
            <a:br>
              <a:rPr lang="en-US"/>
            </a:br>
            <a:r>
              <a:rPr lang="en-US"/>
              <a:t>of 2-year change in z-BMI</a:t>
            </a:r>
          </a:p>
        </p:txBody>
      </p:sp>
      <p:pic>
        <p:nvPicPr>
          <p:cNvPr id="11079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113" y="2301875"/>
            <a:ext cx="8235950" cy="3544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Pathways and Mechanisms</a:t>
            </a:r>
          </a:p>
        </p:txBody>
      </p:sp>
      <p:sp>
        <p:nvSpPr>
          <p:cNvPr id="1724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19650" y="1905000"/>
            <a:ext cx="4038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Places that promote outside play and physical activity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“Territorial personalization”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Improved mental health, self-esteem, reduced stress</a:t>
            </a:r>
          </a:p>
        </p:txBody>
      </p:sp>
      <p:pic>
        <p:nvPicPr>
          <p:cNvPr id="17244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514600"/>
            <a:ext cx="4176713" cy="3138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5943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Collaboration of </a:t>
            </a:r>
            <a:r>
              <a:rPr lang="en-US" sz="32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200" b="1" i="1" dirty="0" smtClean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3200" b="1" i="1" dirty="0" smtClean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32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200" b="1" i="1" dirty="0" smtClean="0">
                <a:solidFill>
                  <a:srgbClr val="33CC33"/>
                </a:solidFill>
                <a:latin typeface="Arial" pitchFamily="34" charset="0"/>
              </a:rPr>
              <a:t>A</a:t>
            </a:r>
            <a:r>
              <a:rPr lang="en-US" sz="3200" i="1" dirty="0" smtClean="0">
                <a:solidFill>
                  <a:srgbClr val="33CC33"/>
                </a:solidFill>
                <a:latin typeface="Arial" pitchFamily="34" charset="0"/>
              </a:rPr>
              <a:t> </a:t>
            </a:r>
            <a:r>
              <a:rPr lang="en-US" sz="3200" dirty="0" smtClean="0"/>
              <a:t>Project</a:t>
            </a:r>
            <a:endParaRPr lang="en-US" sz="32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895600" y="1600200"/>
            <a:ext cx="28956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altLang="ja-JP" sz="7200" b="1" dirty="0" smtClean="0">
                <a:ea typeface="ＭＳ Ｐゴシック" pitchFamily="34" charset="-128"/>
              </a:rPr>
              <a:t>Indiana University IT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800" b="1" i="1" dirty="0" smtClean="0">
                <a:solidFill>
                  <a:srgbClr val="2818FC"/>
                </a:solidFill>
                <a:latin typeface="Calibri" pitchFamily="34" charset="0"/>
              </a:rPr>
              <a:t>S</a:t>
            </a:r>
            <a:r>
              <a:rPr lang="en-US" sz="6800" b="1" i="1" dirty="0" smtClean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sz="6800" b="1" i="1" dirty="0" smtClean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sz="6800" b="1" i="1" dirty="0" smtClean="0">
                <a:solidFill>
                  <a:srgbClr val="2818FC"/>
                </a:solidFill>
                <a:latin typeface="Calibri" pitchFamily="34" charset="0"/>
              </a:rPr>
              <a:t>S</a:t>
            </a:r>
            <a:r>
              <a:rPr lang="en-US" sz="6800" b="1" i="1" dirty="0" smtClean="0">
                <a:solidFill>
                  <a:srgbClr val="00B050"/>
                </a:solidFill>
                <a:latin typeface="Calibri" pitchFamily="34" charset="0"/>
              </a:rPr>
              <a:t>A</a:t>
            </a:r>
            <a:r>
              <a:rPr lang="en-US" sz="6800" dirty="0" smtClean="0">
                <a:solidFill>
                  <a:srgbClr val="99FF33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800" b="1" dirty="0">
                <a:ea typeface="Arial Unicode MS" pitchFamily="34" charset="-128"/>
                <a:cs typeface="Arial Unicode MS" pitchFamily="34" charset="-128"/>
              </a:rPr>
              <a:t>Team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Geoffrey Fox 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Xiaohong Qiu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Scott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Beason</a:t>
            </a: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Seung-Hee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Bae</a:t>
            </a: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Jaliya</a:t>
            </a:r>
            <a:r>
              <a:rPr lang="en-US" sz="6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err="1">
                <a:ea typeface="Arial Unicode MS" pitchFamily="34" charset="-128"/>
                <a:cs typeface="Arial Unicode MS" pitchFamily="34" charset="-128"/>
              </a:rPr>
              <a:t>Ekanayake</a:t>
            </a:r>
            <a:r>
              <a:rPr lang="en-US" sz="6400" dirty="0">
                <a:ea typeface="Arial Unicode MS" pitchFamily="34" charset="-128"/>
                <a:cs typeface="Arial Unicode MS" pitchFamily="34" charset="-128"/>
              </a:rPr>
              <a:t> </a:t>
            </a: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Jong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Youl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Choi</a:t>
            </a: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Yang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Ruan</a:t>
            </a: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en-U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28600" y="1600200"/>
            <a:ext cx="2819400" cy="2514600"/>
          </a:xfrm>
          <a:prstGeom prst="rect">
            <a:avLst/>
          </a:prstGeom>
        </p:spPr>
        <p:txBody>
          <a:bodyPr lIns="45720" rIns="45720">
            <a:normAutofit fontScale="25000" lnSpcReduction="20000"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altLang="zh-CN" sz="8000" b="1" dirty="0" smtClean="0"/>
              <a:t>Microsoft Research</a:t>
            </a:r>
            <a:endParaRPr lang="en-US" sz="8000" b="1" dirty="0"/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sz="56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Industry Technology </a:t>
            </a:r>
            <a:r>
              <a:rPr lang="en-US" sz="5600" dirty="0">
                <a:latin typeface="+mn-lt"/>
                <a:ea typeface="Arial Unicode MS" pitchFamily="34" charset="-128"/>
                <a:cs typeface="Arial Unicode MS" pitchFamily="34" charset="-128"/>
              </a:rPr>
              <a:t>Collaboration</a:t>
            </a: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56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56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Dryad</a:t>
            </a:r>
            <a:endParaRPr lang="en-US" sz="6400" dirty="0" smtClean="0">
              <a:solidFill>
                <a:srgbClr val="0070C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Roger </a:t>
            </a:r>
            <a:r>
              <a:rPr lang="en-US" sz="64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Barga</a:t>
            </a:r>
            <a:endParaRPr lang="en-US" sz="64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CCR</a:t>
            </a: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George </a:t>
            </a:r>
            <a:r>
              <a:rPr lang="en-US" sz="64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Chrysanthakopoulos</a:t>
            </a:r>
            <a:endParaRPr lang="en-US" sz="64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DSS</a:t>
            </a:r>
            <a:endParaRPr lang="en-US" sz="6400" dirty="0">
              <a:solidFill>
                <a:srgbClr val="0070C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Henrik</a:t>
            </a: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err="1">
                <a:latin typeface="+mn-lt"/>
                <a:ea typeface="Arial Unicode MS" pitchFamily="34" charset="-128"/>
                <a:cs typeface="Arial Unicode MS" pitchFamily="34" charset="-128"/>
              </a:rPr>
              <a:t>Frystyk</a:t>
            </a:r>
            <a:r>
              <a:rPr lang="en-US" sz="64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Nielsen</a:t>
            </a:r>
            <a:endParaRPr lang="en-US" sz="6400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867400" y="1524000"/>
            <a:ext cx="3352800" cy="3886200"/>
          </a:xfrm>
          <a:prstGeom prst="rect">
            <a:avLst/>
          </a:prstGeom>
        </p:spPr>
        <p:txBody>
          <a:bodyPr lIns="45720" rIns="45720">
            <a:normAutofit fontScale="32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6200" b="1" dirty="0" smtClean="0">
                <a:ea typeface="ＭＳ Ｐゴシック" pitchFamily="34" charset="-128"/>
              </a:rPr>
              <a:t>Application Collaborators</a:t>
            </a:r>
            <a:endParaRPr lang="en-US" sz="6200" b="1" dirty="0" smtClean="0">
              <a:latin typeface="+mn-lt"/>
              <a:ea typeface="ＭＳ Ｐゴシック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5600" dirty="0" smtClean="0"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Bioinformatics, CGB</a:t>
            </a:r>
            <a:endParaRPr lang="en-US" sz="4900" dirty="0">
              <a:solidFill>
                <a:srgbClr val="0070C0"/>
              </a:solidFill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Haiku </a:t>
            </a:r>
            <a:r>
              <a:rPr lang="en-US" sz="4900" dirty="0" smtClean="0">
                <a:ea typeface="SimSun" pitchFamily="2" charset="-122"/>
              </a:rPr>
              <a:t>Tang, Mina Rho, </a:t>
            </a:r>
            <a:r>
              <a:rPr lang="en-US" sz="4900" dirty="0" err="1" smtClean="0">
                <a:ea typeface="SimSun" pitchFamily="2" charset="-122"/>
              </a:rPr>
              <a:t>Qufeng</a:t>
            </a:r>
            <a:r>
              <a:rPr lang="en-US" sz="4900" dirty="0" smtClean="0">
                <a:ea typeface="SimSun" pitchFamily="2" charset="-122"/>
              </a:rPr>
              <a:t> Dong</a:t>
            </a:r>
            <a:endParaRPr lang="en-US" sz="4900" dirty="0"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IU </a:t>
            </a:r>
            <a:r>
              <a:rPr lang="en-US" sz="4900" dirty="0">
                <a:solidFill>
                  <a:srgbClr val="0070C0"/>
                </a:solidFill>
                <a:ea typeface="SimSun" pitchFamily="2" charset="-122"/>
              </a:rPr>
              <a:t>Medical School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</a:t>
            </a:r>
            <a:r>
              <a:rPr lang="en-US" sz="4900" dirty="0" smtClean="0">
                <a:ea typeface="SimSun" pitchFamily="2" charset="-122"/>
              </a:rPr>
              <a:t>Gilbert </a:t>
            </a:r>
            <a:r>
              <a:rPr lang="en-US" sz="4900" dirty="0">
                <a:ea typeface="SimSun" pitchFamily="2" charset="-122"/>
              </a:rPr>
              <a:t>Liu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latin typeface="+mn-lt"/>
                <a:ea typeface="SimSun" pitchFamily="2" charset="-122"/>
              </a:rPr>
              <a:t>IUPUI Polis Center (GIS</a:t>
            </a:r>
            <a:r>
              <a:rPr lang="en-US" sz="4900" dirty="0">
                <a:solidFill>
                  <a:srgbClr val="0070C0"/>
                </a:solidFill>
                <a:latin typeface="+mn-lt"/>
                <a:ea typeface="SimSun" pitchFamily="2" charset="-122"/>
              </a:rPr>
              <a:t>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latin typeface="+mn-lt"/>
                <a:ea typeface="SimSun" pitchFamily="2" charset="-122"/>
              </a:rPr>
              <a:t>    Neil </a:t>
            </a:r>
            <a:r>
              <a:rPr lang="en-US" sz="4900" dirty="0" err="1">
                <a:latin typeface="+mn-lt"/>
                <a:ea typeface="SimSun" pitchFamily="2" charset="-122"/>
              </a:rPr>
              <a:t>Devadasan</a:t>
            </a:r>
            <a:endParaRPr lang="en-US" sz="4900" dirty="0"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err="1" smtClean="0">
                <a:solidFill>
                  <a:srgbClr val="0070C0"/>
                </a:solidFill>
                <a:ea typeface="SimSun" pitchFamily="2" charset="-122"/>
              </a:rPr>
              <a:t>Cheminformatics</a:t>
            </a:r>
            <a:endParaRPr lang="en-US" sz="4900" dirty="0">
              <a:solidFill>
                <a:srgbClr val="0070C0"/>
              </a:solidFill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</a:t>
            </a:r>
            <a:r>
              <a:rPr lang="en-US" sz="4900" dirty="0" err="1">
                <a:ea typeface="SimSun" pitchFamily="2" charset="-122"/>
              </a:rPr>
              <a:t>Rajarshi</a:t>
            </a:r>
            <a:r>
              <a:rPr lang="en-US" sz="4900" dirty="0">
                <a:ea typeface="SimSun" pitchFamily="2" charset="-122"/>
              </a:rPr>
              <a:t> </a:t>
            </a:r>
            <a:r>
              <a:rPr lang="en-US" sz="4900" dirty="0" err="1">
                <a:ea typeface="SimSun" pitchFamily="2" charset="-122"/>
              </a:rPr>
              <a:t>Guha</a:t>
            </a:r>
            <a:r>
              <a:rPr lang="en-US" sz="4900" dirty="0">
                <a:ea typeface="SimSun" pitchFamily="2" charset="-122"/>
              </a:rPr>
              <a:t>,  David </a:t>
            </a:r>
            <a:r>
              <a:rPr lang="en-US" sz="4900" dirty="0" smtClean="0">
                <a:ea typeface="SimSun" pitchFamily="2" charset="-122"/>
              </a:rPr>
              <a:t>Wild</a:t>
            </a:r>
          </a:p>
          <a:p>
            <a:pPr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4900" dirty="0"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49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1828800"/>
            <a:ext cx="1752600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PTI/UITS RT</a:t>
            </a:r>
          </a:p>
          <a:p>
            <a:pPr marL="411480" lvl="0" indent="-411480">
              <a:buClr>
                <a:schemeClr val="tx1">
                  <a:shade val="95000"/>
                </a:schemeClr>
              </a:buClr>
              <a:defRPr/>
            </a:pPr>
            <a:endParaRPr lang="en-US" sz="16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1600" dirty="0" smtClean="0">
                <a:ea typeface="Arial Unicode MS" pitchFamily="34" charset="-128"/>
                <a:cs typeface="Arial Unicode MS" pitchFamily="34" charset="-128"/>
              </a:rPr>
              <a:t>Craig Stewart </a:t>
            </a: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1600" dirty="0" smtClean="0">
                <a:ea typeface="Arial Unicode MS" pitchFamily="34" charset="-128"/>
                <a:cs typeface="Arial Unicode MS" pitchFamily="34" charset="-128"/>
              </a:rPr>
              <a:t>William </a:t>
            </a:r>
            <a:r>
              <a:rPr lang="en-US" sz="1600" dirty="0" err="1" smtClean="0">
                <a:ea typeface="Arial Unicode MS" pitchFamily="34" charset="-128"/>
                <a:cs typeface="Arial Unicode MS" pitchFamily="34" charset="-128"/>
              </a:rPr>
              <a:t>Bernnet</a:t>
            </a:r>
            <a:endParaRPr lang="en-US" sz="16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1600" dirty="0" smtClean="0">
                <a:ea typeface="Arial Unicode MS" pitchFamily="34" charset="-128"/>
                <a:cs typeface="Arial Unicode MS" pitchFamily="34" charset="-128"/>
              </a:rPr>
              <a:t>Scott </a:t>
            </a:r>
            <a:r>
              <a:rPr lang="en-US" sz="1600" dirty="0" err="1" smtClean="0">
                <a:ea typeface="Arial Unicode MS" pitchFamily="34" charset="-128"/>
                <a:cs typeface="Arial Unicode MS" pitchFamily="34" charset="-128"/>
              </a:rPr>
              <a:t>Mcaulay</a:t>
            </a:r>
            <a:endParaRPr lang="en-US" sz="1600" dirty="0" smtClean="0">
              <a:ea typeface="Arial Unicode MS" pitchFamily="34" charset="-128"/>
              <a:cs typeface="Arial Unicode MS" pitchFamily="34" charset="-128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447800" y="2057400"/>
            <a:ext cx="3124201" cy="1981200"/>
            <a:chOff x="-1" y="0"/>
            <a:chExt cx="3124201" cy="1981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ound Single Corner Rectangle 4"/>
            <p:cNvSpPr/>
            <p:nvPr/>
          </p:nvSpPr>
          <p:spPr>
            <a:xfrm rot="16200000">
              <a:off x="571500" y="-571500"/>
              <a:ext cx="1981200" cy="3124200"/>
            </a:xfrm>
            <a:prstGeom prst="round1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 Single Corner Rectangle 4"/>
            <p:cNvSpPr/>
            <p:nvPr/>
          </p:nvSpPr>
          <p:spPr>
            <a:xfrm>
              <a:off x="-1" y="1"/>
              <a:ext cx="3124200" cy="14859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5816" tIns="305816" rIns="305816" bIns="305816" numCol="1" spcCol="1270" anchor="b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300" kern="1200" dirty="0"/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4572000" y="2057400"/>
            <a:ext cx="3124200" cy="1981200"/>
            <a:chOff x="3124200" y="0"/>
            <a:chExt cx="3124200" cy="1981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ound Single Corner Rectangle 7"/>
            <p:cNvSpPr/>
            <p:nvPr/>
          </p:nvSpPr>
          <p:spPr>
            <a:xfrm>
              <a:off x="3124200" y="0"/>
              <a:ext cx="3124200" cy="1981200"/>
            </a:xfrm>
            <a:prstGeom prst="round1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 Single Corner Rectangle 4"/>
            <p:cNvSpPr/>
            <p:nvPr/>
          </p:nvSpPr>
          <p:spPr>
            <a:xfrm>
              <a:off x="3124200" y="0"/>
              <a:ext cx="3124200" cy="14859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5816" tIns="305816" rIns="305816" bIns="305816" numCol="1" spcCol="1270" anchor="b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00" kern="1200" dirty="0" smtClean="0"/>
                <a:t>Hardware</a:t>
              </a:r>
              <a:endParaRPr lang="en-US" sz="4300" kern="1200" dirty="0"/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1447800" y="4038600"/>
            <a:ext cx="3124200" cy="1981200"/>
            <a:chOff x="0" y="1981200"/>
            <a:chExt cx="3124200" cy="1981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Round Single Corner Rectangle 10"/>
            <p:cNvSpPr/>
            <p:nvPr/>
          </p:nvSpPr>
          <p:spPr>
            <a:xfrm rot="10800000">
              <a:off x="0" y="1981200"/>
              <a:ext cx="3124200" cy="1981200"/>
            </a:xfrm>
            <a:prstGeom prst="round1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 Single Corner Rectangle 4"/>
            <p:cNvSpPr/>
            <p:nvPr/>
          </p:nvSpPr>
          <p:spPr>
            <a:xfrm rot="21600000">
              <a:off x="0" y="2476499"/>
              <a:ext cx="3124200" cy="14859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5816" tIns="305816" rIns="305816" bIns="305816" numCol="1" spcCol="1270" anchor="t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00" kern="1200" dirty="0" smtClean="0"/>
                <a:t>Application</a:t>
              </a:r>
              <a:endParaRPr lang="en-US" sz="4300" kern="1200" dirty="0"/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4572000" y="4038600"/>
            <a:ext cx="3124200" cy="1981200"/>
            <a:chOff x="3124200" y="1981200"/>
            <a:chExt cx="3124200" cy="1981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Round Single Corner Rectangle 13"/>
            <p:cNvSpPr/>
            <p:nvPr/>
          </p:nvSpPr>
          <p:spPr>
            <a:xfrm rot="5400000">
              <a:off x="3695700" y="1409700"/>
              <a:ext cx="1981200" cy="3124200"/>
            </a:xfrm>
            <a:prstGeom prst="round1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 Single Corner Rectangle 4"/>
            <p:cNvSpPr/>
            <p:nvPr/>
          </p:nvSpPr>
          <p:spPr>
            <a:xfrm>
              <a:off x="3124200" y="2476499"/>
              <a:ext cx="3124200" cy="14859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5816" tIns="305816" rIns="305816" bIns="305816" numCol="1" spcCol="1270" anchor="t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00" kern="1200" dirty="0" smtClean="0"/>
                <a:t>Software</a:t>
              </a:r>
              <a:endParaRPr lang="en-US" sz="4300" kern="12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09800" y="2514600"/>
            <a:ext cx="1447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300" dirty="0" smtClean="0">
                <a:solidFill>
                  <a:schemeClr val="bg1"/>
                </a:solidFill>
              </a:rPr>
              <a:t>Data</a:t>
            </a:r>
          </a:p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2362200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Developing and applying parallel and distributed Cyberinfrastructure to support large scale data analysis. 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</a:t>
            </a:r>
            <a:r>
              <a:rPr lang="en-US" sz="1400" dirty="0" smtClean="0">
                <a:solidFill>
                  <a:schemeClr val="tx2"/>
                </a:solidFill>
              </a:rPr>
              <a:t>Childhood Obesity Studies</a:t>
            </a:r>
            <a:r>
              <a:rPr lang="en-US" sz="1400" dirty="0" smtClean="0">
                <a:solidFill>
                  <a:schemeClr val="bg1"/>
                </a:solidFill>
              </a:rPr>
              <a:t> (314,932 patient records/188 dimensions)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</a:t>
            </a:r>
            <a:r>
              <a:rPr lang="en-US" sz="1400" dirty="0" smtClean="0">
                <a:solidFill>
                  <a:schemeClr val="tx2"/>
                </a:solidFill>
              </a:rPr>
              <a:t>Indiana census 2000 </a:t>
            </a:r>
            <a:r>
              <a:rPr lang="en-US" sz="1400" dirty="0" smtClean="0">
                <a:solidFill>
                  <a:schemeClr val="bg1"/>
                </a:solidFill>
              </a:rPr>
              <a:t> (65535 GIS records / 54 dimensions)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</a:t>
            </a:r>
            <a:r>
              <a:rPr lang="en-US" sz="1400" dirty="0" smtClean="0">
                <a:solidFill>
                  <a:schemeClr val="tx2"/>
                </a:solidFill>
              </a:rPr>
              <a:t>Biology gene sequence alignments</a:t>
            </a:r>
            <a:r>
              <a:rPr lang="en-US" sz="1400" dirty="0" smtClean="0">
                <a:solidFill>
                  <a:schemeClr val="bg1"/>
                </a:solidFill>
              </a:rPr>
              <a:t> (640 million / 300 to 400 base pair)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</a:t>
            </a:r>
            <a:r>
              <a:rPr lang="en-US" sz="1400" dirty="0" smtClean="0">
                <a:solidFill>
                  <a:schemeClr val="tx2"/>
                </a:solidFill>
              </a:rPr>
              <a:t>Particle physics LHC </a:t>
            </a:r>
            <a:r>
              <a:rPr lang="en-US" sz="1400" dirty="0" smtClean="0">
                <a:solidFill>
                  <a:schemeClr val="bg1"/>
                </a:solidFill>
              </a:rPr>
              <a:t>(1 terabytes data that placed in IU Data Capacitor)</a:t>
            </a:r>
          </a:p>
          <a:p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Components of Data Intensive </a:t>
            </a:r>
            <a:br>
              <a:rPr lang="en-US" sz="3600" dirty="0" smtClean="0"/>
            </a:br>
            <a:r>
              <a:rPr lang="en-US" sz="3600" dirty="0" smtClean="0"/>
              <a:t>Computing System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334 " pathEditMode="relative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4572000" y="2057400"/>
            <a:ext cx="3124200" cy="1981200"/>
            <a:chOff x="3124200" y="0"/>
            <a:chExt cx="3124200" cy="1981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ound Single Corner Rectangle 7"/>
            <p:cNvSpPr/>
            <p:nvPr/>
          </p:nvSpPr>
          <p:spPr>
            <a:xfrm>
              <a:off x="3124200" y="0"/>
              <a:ext cx="3124200" cy="1981200"/>
            </a:xfrm>
            <a:prstGeom prst="round1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 Single Corner Rectangle 4"/>
            <p:cNvSpPr/>
            <p:nvPr/>
          </p:nvSpPr>
          <p:spPr>
            <a:xfrm>
              <a:off x="3124200" y="0"/>
              <a:ext cx="3124200" cy="14859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5816" tIns="305816" rIns="305816" bIns="305816" numCol="1" spcCol="1270" anchor="b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300" kern="1200" dirty="0"/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1447800" y="4038600"/>
            <a:ext cx="3124200" cy="1981200"/>
            <a:chOff x="0" y="1981200"/>
            <a:chExt cx="3124200" cy="1981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Round Single Corner Rectangle 10"/>
            <p:cNvSpPr/>
            <p:nvPr/>
          </p:nvSpPr>
          <p:spPr>
            <a:xfrm rot="10800000">
              <a:off x="0" y="1981200"/>
              <a:ext cx="3124200" cy="1981200"/>
            </a:xfrm>
            <a:prstGeom prst="round1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 Single Corner Rectangle 4"/>
            <p:cNvSpPr/>
            <p:nvPr/>
          </p:nvSpPr>
          <p:spPr>
            <a:xfrm rot="21600000">
              <a:off x="0" y="2476499"/>
              <a:ext cx="3124200" cy="14859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5816" tIns="305816" rIns="305816" bIns="305816" numCol="1" spcCol="1270" anchor="t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00" kern="1200" dirty="0" smtClean="0"/>
                <a:t>Application</a:t>
              </a:r>
              <a:endParaRPr lang="en-US" sz="4300" kern="1200" dirty="0"/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4572000" y="4038600"/>
            <a:ext cx="3124200" cy="1981200"/>
            <a:chOff x="3124200" y="1981200"/>
            <a:chExt cx="3124200" cy="1981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Round Single Corner Rectangle 13"/>
            <p:cNvSpPr/>
            <p:nvPr/>
          </p:nvSpPr>
          <p:spPr>
            <a:xfrm rot="5400000">
              <a:off x="3695700" y="1409700"/>
              <a:ext cx="1981200" cy="3124200"/>
            </a:xfrm>
            <a:prstGeom prst="round1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 Single Corner Rectangle 4"/>
            <p:cNvSpPr/>
            <p:nvPr/>
          </p:nvSpPr>
          <p:spPr>
            <a:xfrm>
              <a:off x="3124200" y="2476499"/>
              <a:ext cx="3124200" cy="14859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5816" tIns="305816" rIns="305816" bIns="305816" numCol="1" spcCol="1270" anchor="t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00" kern="1200" dirty="0" smtClean="0"/>
                <a:t>Software</a:t>
              </a:r>
              <a:endParaRPr lang="en-US" sz="4300" kern="1200" dirty="0"/>
            </a:p>
          </p:txBody>
        </p:sp>
      </p:grpSp>
      <p:grpSp>
        <p:nvGrpSpPr>
          <p:cNvPr id="7" name="Group 189"/>
          <p:cNvGrpSpPr/>
          <p:nvPr/>
        </p:nvGrpSpPr>
        <p:grpSpPr>
          <a:xfrm>
            <a:off x="1447800" y="2057400"/>
            <a:ext cx="3124201" cy="1981200"/>
            <a:chOff x="1447800" y="2057400"/>
            <a:chExt cx="3124201" cy="1981200"/>
          </a:xfrm>
        </p:grpSpPr>
        <p:grpSp>
          <p:nvGrpSpPr>
            <p:cNvPr id="10" name="Group 3"/>
            <p:cNvGrpSpPr/>
            <p:nvPr/>
          </p:nvGrpSpPr>
          <p:grpSpPr>
            <a:xfrm>
              <a:off x="1447800" y="2057400"/>
              <a:ext cx="3124201" cy="1981200"/>
              <a:chOff x="-1" y="0"/>
              <a:chExt cx="3124201" cy="198120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5" name="Round Single Corner Rectangle 4"/>
              <p:cNvSpPr/>
              <p:nvPr/>
            </p:nvSpPr>
            <p:spPr>
              <a:xfrm rot="16200000">
                <a:off x="571500" y="-571500"/>
                <a:ext cx="1981200" cy="3124200"/>
              </a:xfrm>
              <a:prstGeom prst="round1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Round Single Corner Rectangle 4"/>
              <p:cNvSpPr/>
              <p:nvPr/>
            </p:nvSpPr>
            <p:spPr>
              <a:xfrm>
                <a:off x="-1" y="1"/>
                <a:ext cx="3124200" cy="14859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5816" tIns="305816" rIns="305816" bIns="305816" numCol="1" spcCol="1270" anchor="b" anchorCtr="0">
                <a:noAutofit/>
              </a:bodyPr>
              <a:lstStyle/>
              <a:p>
                <a:pPr lvl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300" kern="1200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209800" y="2514600"/>
              <a:ext cx="14478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4300" dirty="0" smtClean="0">
                  <a:solidFill>
                    <a:schemeClr val="bg1"/>
                  </a:solidFill>
                </a:rPr>
                <a:t>Data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Components of Data Intensive </a:t>
            </a:r>
            <a:br>
              <a:rPr lang="en-US" sz="3600" dirty="0" smtClean="0"/>
            </a:br>
            <a:r>
              <a:rPr lang="en-US" sz="3600" dirty="0" smtClean="0"/>
              <a:t>Computing System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5029200" y="2514600"/>
            <a:ext cx="23622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300" dirty="0" smtClean="0">
                <a:solidFill>
                  <a:schemeClr val="bg1"/>
                </a:solidFill>
              </a:rPr>
              <a:t>Hardware</a:t>
            </a:r>
          </a:p>
          <a:p>
            <a:endParaRPr lang="en-US" dirty="0"/>
          </a:p>
        </p:txBody>
      </p:sp>
      <p:grpSp>
        <p:nvGrpSpPr>
          <p:cNvPr id="13" name="Group 528"/>
          <p:cNvGrpSpPr/>
          <p:nvPr/>
        </p:nvGrpSpPr>
        <p:grpSpPr>
          <a:xfrm>
            <a:off x="3962400" y="1676400"/>
            <a:ext cx="4343400" cy="3036332"/>
            <a:chOff x="2514600" y="1219200"/>
            <a:chExt cx="4343400" cy="3036332"/>
          </a:xfrm>
        </p:grpSpPr>
        <p:grpSp>
          <p:nvGrpSpPr>
            <p:cNvPr id="17" name="Group 172"/>
            <p:cNvGrpSpPr/>
            <p:nvPr/>
          </p:nvGrpSpPr>
          <p:grpSpPr>
            <a:xfrm>
              <a:off x="5029188" y="2209805"/>
              <a:ext cx="1219195" cy="1066802"/>
              <a:chOff x="5562600" y="1822450"/>
              <a:chExt cx="2244725" cy="2216150"/>
            </a:xfrm>
          </p:grpSpPr>
          <p:pic>
            <p:nvPicPr>
              <p:cNvPr id="629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97750" y="2963863"/>
                <a:ext cx="161925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0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80288" y="2798763"/>
                <a:ext cx="163512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1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548438" y="2235200"/>
                <a:ext cx="163512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2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067550" y="1905000"/>
                <a:ext cx="163513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3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157913" y="1822450"/>
                <a:ext cx="163512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4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000750" y="1987550"/>
                <a:ext cx="163513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5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442075" y="2684463"/>
                <a:ext cx="161925" cy="173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6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84913" y="2849563"/>
                <a:ext cx="163512" cy="173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7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519863" y="2070100"/>
                <a:ext cx="163512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8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62700" y="2235200"/>
                <a:ext cx="163513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9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991225" y="3119438"/>
                <a:ext cx="163513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0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835650" y="3051175"/>
                <a:ext cx="161925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1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995988" y="3360738"/>
                <a:ext cx="163512" cy="173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2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840413" y="3292475"/>
                <a:ext cx="161925" cy="173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3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991225" y="3459163"/>
                <a:ext cx="163513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4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470650" y="2952750"/>
                <a:ext cx="163513" cy="173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5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315075" y="3119438"/>
                <a:ext cx="161925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6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11888" y="2105025"/>
                <a:ext cx="171450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7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054725" y="2270125"/>
                <a:ext cx="171450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8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899150" y="2435225"/>
                <a:ext cx="171450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9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741988" y="2600325"/>
                <a:ext cx="171450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0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172200" y="3049588"/>
                <a:ext cx="171450" cy="173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1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27763" y="2270125"/>
                <a:ext cx="171450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2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070600" y="2668588"/>
                <a:ext cx="173038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3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915025" y="2600325"/>
                <a:ext cx="171450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4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757863" y="2765425"/>
                <a:ext cx="171450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5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188075" y="3214688"/>
                <a:ext cx="173038" cy="173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6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188075" y="2746375"/>
                <a:ext cx="173038" cy="173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7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032500" y="2911475"/>
                <a:ext cx="171450" cy="173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8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875338" y="2844800"/>
                <a:ext cx="171450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9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305550" y="3294063"/>
                <a:ext cx="171450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0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562600" y="3175000"/>
                <a:ext cx="171450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1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05600" y="2122488"/>
                <a:ext cx="163513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2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83388" y="1873250"/>
                <a:ext cx="163512" cy="173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3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548438" y="1873250"/>
                <a:ext cx="163512" cy="173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4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862763" y="2039938"/>
                <a:ext cx="161925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5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583488" y="2787650"/>
                <a:ext cx="161925" cy="173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6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73863" y="3051175"/>
                <a:ext cx="163512" cy="173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7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618288" y="3216275"/>
                <a:ext cx="161925" cy="173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8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623050" y="3035300"/>
                <a:ext cx="161925" cy="173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165975" y="2798763"/>
                <a:ext cx="161925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008813" y="2963863"/>
                <a:ext cx="163512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013575" y="2782888"/>
                <a:ext cx="163513" cy="173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2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810375" y="3671888"/>
                <a:ext cx="163513" cy="173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3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423025" y="3490913"/>
                <a:ext cx="171450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4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67450" y="3656013"/>
                <a:ext cx="171450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5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596063" y="3490913"/>
                <a:ext cx="171450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6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440488" y="3656013"/>
                <a:ext cx="171450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7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13538" y="3568700"/>
                <a:ext cx="171450" cy="173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8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557963" y="3733800"/>
                <a:ext cx="171450" cy="173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9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875463" y="3514725"/>
                <a:ext cx="163512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0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970713" y="3709988"/>
                <a:ext cx="173037" cy="173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1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597650" y="2432050"/>
                <a:ext cx="163513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2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581775" y="2266950"/>
                <a:ext cx="163513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3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40550" y="2716213"/>
                <a:ext cx="163513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4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05600" y="2881313"/>
                <a:ext cx="163513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5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935788" y="2271713"/>
                <a:ext cx="163512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6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78625" y="2670175"/>
                <a:ext cx="163513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7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83388" y="2255838"/>
                <a:ext cx="163512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8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469188" y="3867150"/>
                <a:ext cx="173037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9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507288" y="3540125"/>
                <a:ext cx="163512" cy="173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0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145338" y="3757613"/>
                <a:ext cx="163512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1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224713" y="3509963"/>
                <a:ext cx="161925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2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02500" y="3675063"/>
                <a:ext cx="163513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3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645400" y="3675063"/>
                <a:ext cx="161925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4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127875" y="2133600"/>
                <a:ext cx="171450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5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300913" y="2133600"/>
                <a:ext cx="171450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6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143750" y="2298700"/>
                <a:ext cx="171450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7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480300" y="2243138"/>
                <a:ext cx="171450" cy="173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31" name="Picture 5" descr="C:\Users\monsoon\AppData\Local\Microsoft\Windows\Temporary Internet Files\Content.IE5\6ECJOEUO\MPj04331720000[1]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35548" y="1370012"/>
              <a:ext cx="762000" cy="763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Group 171"/>
            <p:cNvGrpSpPr/>
            <p:nvPr/>
          </p:nvGrpSpPr>
          <p:grpSpPr>
            <a:xfrm>
              <a:off x="3352798" y="2209793"/>
              <a:ext cx="1219197" cy="1142997"/>
              <a:chOff x="1209675" y="1909763"/>
              <a:chExt cx="2179638" cy="2281237"/>
            </a:xfrm>
          </p:grpSpPr>
          <p:pic>
            <p:nvPicPr>
              <p:cNvPr id="544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450975" y="2747963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5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466850" y="2595563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6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276475" y="2290763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7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771650" y="1985963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8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657475" y="1909763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9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809875" y="2062163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0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381250" y="2490788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1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533650" y="2643188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2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305050" y="2138363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3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457450" y="2290763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4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819400" y="2890838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5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971800" y="3043238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6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814638" y="3114675"/>
                <a:ext cx="152400" cy="153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7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967038" y="3267075"/>
                <a:ext cx="152400" cy="153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8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819400" y="3205163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9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352675" y="2738438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0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505075" y="2890838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1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597150" y="2170113"/>
                <a:ext cx="160338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2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749550" y="2322513"/>
                <a:ext cx="160338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3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901950" y="2474913"/>
                <a:ext cx="160338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4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054350" y="2627313"/>
                <a:ext cx="160338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5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635250" y="2827338"/>
                <a:ext cx="160338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6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581275" y="2322513"/>
                <a:ext cx="160338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7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733675" y="2474913"/>
                <a:ext cx="160338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8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86075" y="2627313"/>
                <a:ext cx="160338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9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038475" y="2779713"/>
                <a:ext cx="160338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0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619375" y="2979738"/>
                <a:ext cx="160338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1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619375" y="2547938"/>
                <a:ext cx="160338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2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771775" y="2700338"/>
                <a:ext cx="160338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3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924175" y="2852738"/>
                <a:ext cx="160338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4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505075" y="3052763"/>
                <a:ext cx="160338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5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228975" y="3157538"/>
                <a:ext cx="160338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6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124075" y="2185988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7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047875" y="1957388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8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276475" y="1957388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9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971675" y="2109788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0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270000" y="2586038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1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057400" y="2828925"/>
                <a:ext cx="152400" cy="153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2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09800" y="2981325"/>
                <a:ext cx="152400" cy="153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3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05038" y="2814638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4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676400" y="2595563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5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828800" y="2747963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6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824038" y="2581275"/>
                <a:ext cx="152400" cy="153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7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022475" y="3402013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8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390775" y="3233738"/>
                <a:ext cx="160338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9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543175" y="3386138"/>
                <a:ext cx="160338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0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222500" y="3233738"/>
                <a:ext cx="160338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1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374900" y="3386138"/>
                <a:ext cx="160338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2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108200" y="3306763"/>
                <a:ext cx="160338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3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260600" y="3459163"/>
                <a:ext cx="160338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958975" y="3255963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5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704975" y="3284538"/>
                <a:ext cx="160338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6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857375" y="3436938"/>
                <a:ext cx="160338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7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536700" y="3284538"/>
                <a:ext cx="160338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8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689100" y="3436938"/>
                <a:ext cx="160338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9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362075" y="3386138"/>
                <a:ext cx="160338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0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343025" y="1985963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1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95450" y="2185988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2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19250" y="1957388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3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543050" y="2109788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4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228850" y="2471738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5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244725" y="2319338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6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895475" y="2519363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7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124075" y="2671763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8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900238" y="2324100"/>
                <a:ext cx="152400" cy="153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9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052638" y="2476500"/>
                <a:ext cx="152400" cy="153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0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047875" y="2309813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1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209675" y="2109788"/>
                <a:ext cx="152400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2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371600" y="3581400"/>
                <a:ext cx="160338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3" name="Picture 2" descr="C:\Program Files\Microsoft Office\MEDIA\OFFICE12\Bullets\BD21294_.gif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879600" y="3859213"/>
                <a:ext cx="1524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4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816100" y="3713163"/>
                <a:ext cx="1524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562100" y="3741738"/>
                <a:ext cx="160338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714500" y="3894138"/>
                <a:ext cx="160338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393825" y="3741738"/>
                <a:ext cx="160338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8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546225" y="3894138"/>
                <a:ext cx="160338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9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219200" y="3843338"/>
                <a:ext cx="160338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0" name="Picture 4" descr="C:\Program Files\Microsoft Office\MEDIA\OFFICE12\Bullets\BD21331_.gi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228725" y="4038600"/>
                <a:ext cx="161925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1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604963" y="3433763"/>
                <a:ext cx="1524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2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447800" y="3505200"/>
                <a:ext cx="1524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3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600200" y="3657600"/>
                <a:ext cx="1524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4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452563" y="3595688"/>
                <a:ext cx="1524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5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138363" y="3581400"/>
                <a:ext cx="1524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6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981200" y="3652838"/>
                <a:ext cx="1524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7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133600" y="3805238"/>
                <a:ext cx="1524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8" name="Picture 3" descr="C:\Program Files\Microsoft Office\MEDIA\OFFICE12\Bullets\BD21312_.gi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985963" y="3743325"/>
                <a:ext cx="1524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33" name="Cloud"/>
            <p:cNvSpPr>
              <a:spLocks noChangeAspect="1" noEditPoints="1" noChangeArrowheads="1"/>
            </p:cNvSpPr>
            <p:nvPr/>
          </p:nvSpPr>
          <p:spPr bwMode="auto">
            <a:xfrm>
              <a:off x="3766151" y="2286000"/>
              <a:ext cx="1872649" cy="8382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rtl="0">
                <a:defRPr/>
              </a:pPr>
              <a:r>
                <a:rPr lang="en-US" sz="1600" kern="12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Network Connection</a:t>
              </a:r>
              <a:endParaRPr lang="en-US" sz="1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34" name="Picture 10" descr="http://gladiator.ncsa.uiuc.edu/Images/mercury/hg-2/003.sm.jp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105400" y="1485900"/>
              <a:ext cx="131445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5" name="Picture 12" descr="NCSA's SGI Altix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943600" y="2209800"/>
              <a:ext cx="914400" cy="10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6" name="Picture 14" descr="http://rc.uits.iu.edu/hps/research/bigred/promo-images-08.jp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029200" y="3048000"/>
              <a:ext cx="1219200" cy="87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7" name="TextBox 263"/>
            <p:cNvSpPr txBox="1">
              <a:spLocks noChangeArrowheads="1"/>
            </p:cNvSpPr>
            <p:nvPr/>
          </p:nvSpPr>
          <p:spPr bwMode="auto">
            <a:xfrm>
              <a:off x="5029200" y="1219200"/>
              <a:ext cx="1524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/>
              <a:r>
                <a:rPr lang="en-US" kern="1200" dirty="0" smtClean="0">
                  <a:solidFill>
                    <a:prstClr val="black"/>
                  </a:solidFill>
                  <a:latin typeface="Constantia" pitchFamily="18" charset="0"/>
                  <a:ea typeface="+mn-ea"/>
                  <a:cs typeface="+mn-cs"/>
                </a:rPr>
                <a:t>HPC clusters</a:t>
              </a:r>
              <a:endParaRPr lang="en-US" kern="1200" dirty="0">
                <a:solidFill>
                  <a:prstClr val="black"/>
                </a:solidFill>
                <a:latin typeface="Constantia" pitchFamily="18" charset="0"/>
                <a:ea typeface="+mn-ea"/>
                <a:cs typeface="+mn-cs"/>
              </a:endParaRPr>
            </a:p>
          </p:txBody>
        </p:sp>
        <p:sp>
          <p:nvSpPr>
            <p:cNvPr id="538" name="TextBox 263"/>
            <p:cNvSpPr txBox="1">
              <a:spLocks noChangeArrowheads="1"/>
            </p:cNvSpPr>
            <p:nvPr/>
          </p:nvSpPr>
          <p:spPr bwMode="auto">
            <a:xfrm>
              <a:off x="4876800" y="3886200"/>
              <a:ext cx="1828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/>
              <a:r>
                <a:rPr lang="en-US" kern="1200" dirty="0" smtClean="0">
                  <a:solidFill>
                    <a:prstClr val="black"/>
                  </a:solidFill>
                  <a:latin typeface="Constantia" pitchFamily="18" charset="0"/>
                  <a:ea typeface="+mn-ea"/>
                  <a:cs typeface="+mn-cs"/>
                </a:rPr>
                <a:t>Supercomputers</a:t>
              </a:r>
              <a:endParaRPr lang="en-US" kern="1200" dirty="0">
                <a:solidFill>
                  <a:prstClr val="black"/>
                </a:solidFill>
                <a:latin typeface="Constantia" pitchFamily="18" charset="0"/>
                <a:ea typeface="+mn-ea"/>
                <a:cs typeface="+mn-cs"/>
              </a:endParaRPr>
            </a:p>
          </p:txBody>
        </p:sp>
        <p:sp>
          <p:nvSpPr>
            <p:cNvPr id="539" name="TextBox 240"/>
            <p:cNvSpPr txBox="1">
              <a:spLocks noChangeArrowheads="1"/>
            </p:cNvSpPr>
            <p:nvPr/>
          </p:nvSpPr>
          <p:spPr bwMode="auto">
            <a:xfrm>
              <a:off x="3359348" y="1916668"/>
              <a:ext cx="9840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kern="1200" dirty="0" smtClean="0">
                  <a:solidFill>
                    <a:prstClr val="black"/>
                  </a:solidFill>
                  <a:latin typeface="Constantia" pitchFamily="18" charset="0"/>
                  <a:ea typeface="+mn-ea"/>
                  <a:cs typeface="+mn-cs"/>
                </a:rPr>
                <a:t>Laptops</a:t>
              </a:r>
              <a:endParaRPr lang="en-US" kern="1200" dirty="0">
                <a:solidFill>
                  <a:prstClr val="black"/>
                </a:solidFill>
                <a:latin typeface="Constantia" pitchFamily="18" charset="0"/>
                <a:ea typeface="+mn-ea"/>
                <a:cs typeface="+mn-cs"/>
              </a:endParaRPr>
            </a:p>
          </p:txBody>
        </p:sp>
        <p:pic>
          <p:nvPicPr>
            <p:cNvPr id="540" name="Picture 6" descr="C:\Users\monsoon\AppData\Local\Microsoft\Windows\Temporary Internet Files\Content.IE5\W5UZTF4X\MCj04247900000[1].wmf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773363" y="2438400"/>
              <a:ext cx="655637" cy="68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1" name="TextBox 241"/>
            <p:cNvSpPr txBox="1">
              <a:spLocks noChangeArrowheads="1"/>
            </p:cNvSpPr>
            <p:nvPr/>
          </p:nvSpPr>
          <p:spPr bwMode="auto">
            <a:xfrm>
              <a:off x="2514600" y="3059113"/>
              <a:ext cx="11110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kern="1200" dirty="0" smtClean="0">
                  <a:solidFill>
                    <a:prstClr val="black"/>
                  </a:solidFill>
                  <a:latin typeface="Constantia" pitchFamily="18" charset="0"/>
                  <a:ea typeface="+mn-ea"/>
                  <a:cs typeface="+mn-cs"/>
                </a:rPr>
                <a:t>Desktops</a:t>
              </a:r>
              <a:endParaRPr lang="en-US" kern="1200" dirty="0">
                <a:solidFill>
                  <a:prstClr val="black"/>
                </a:solidFill>
                <a:latin typeface="Constantia" pitchFamily="18" charset="0"/>
                <a:ea typeface="+mn-ea"/>
                <a:cs typeface="+mn-cs"/>
              </a:endParaRPr>
            </a:p>
          </p:txBody>
        </p:sp>
        <p:pic>
          <p:nvPicPr>
            <p:cNvPr id="542" name="Picture 7" descr="C:\Users\monsoon\AppData\Local\Microsoft\Windows\Temporary Internet Files\Content.IE5\W5UZTF4X\MCj04352420000[1].pn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706812" y="3124200"/>
              <a:ext cx="560388" cy="1109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3" name="TextBox 242"/>
            <p:cNvSpPr txBox="1">
              <a:spLocks noChangeArrowheads="1"/>
            </p:cNvSpPr>
            <p:nvPr/>
          </p:nvSpPr>
          <p:spPr bwMode="auto">
            <a:xfrm>
              <a:off x="3200585" y="3886200"/>
              <a:ext cx="15238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kern="1200" dirty="0" smtClean="0">
                  <a:solidFill>
                    <a:prstClr val="black"/>
                  </a:solidFill>
                  <a:latin typeface="Constantia" pitchFamily="18" charset="0"/>
                  <a:ea typeface="+mn-ea"/>
                  <a:cs typeface="+mn-cs"/>
                </a:rPr>
                <a:t>Workstations</a:t>
              </a:r>
              <a:endParaRPr lang="en-US" kern="1200" dirty="0">
                <a:solidFill>
                  <a:prstClr val="black"/>
                </a:solidFill>
                <a:latin typeface="Constantia" pitchFamily="18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 " pathEditMode="relative" ptsTypes="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4572000" y="2057400"/>
            <a:ext cx="3124200" cy="1981200"/>
            <a:chOff x="3124200" y="0"/>
            <a:chExt cx="3124200" cy="1981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ound Single Corner Rectangle 7"/>
            <p:cNvSpPr/>
            <p:nvPr/>
          </p:nvSpPr>
          <p:spPr>
            <a:xfrm>
              <a:off x="3124200" y="0"/>
              <a:ext cx="3124200" cy="1981200"/>
            </a:xfrm>
            <a:prstGeom prst="round1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 Single Corner Rectangle 4"/>
            <p:cNvSpPr/>
            <p:nvPr/>
          </p:nvSpPr>
          <p:spPr>
            <a:xfrm>
              <a:off x="3124200" y="0"/>
              <a:ext cx="3124200" cy="14859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5816" tIns="305816" rIns="305816" bIns="305816" numCol="1" spcCol="1270" anchor="b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00" kern="1200" dirty="0" smtClean="0"/>
                <a:t>Hardware</a:t>
              </a:r>
              <a:endParaRPr lang="en-US" sz="4300" kern="1200" dirty="0"/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1447800" y="4038600"/>
            <a:ext cx="3124200" cy="1981200"/>
            <a:chOff x="0" y="1981200"/>
            <a:chExt cx="3124200" cy="1981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Round Single Corner Rectangle 10"/>
            <p:cNvSpPr/>
            <p:nvPr/>
          </p:nvSpPr>
          <p:spPr>
            <a:xfrm rot="10800000">
              <a:off x="0" y="1981200"/>
              <a:ext cx="3124200" cy="1981200"/>
            </a:xfrm>
            <a:prstGeom prst="round1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 Single Corner Rectangle 4"/>
            <p:cNvSpPr/>
            <p:nvPr/>
          </p:nvSpPr>
          <p:spPr>
            <a:xfrm rot="21600000">
              <a:off x="0" y="2476499"/>
              <a:ext cx="3124200" cy="14859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5816" tIns="305816" rIns="305816" bIns="305816" numCol="1" spcCol="1270" anchor="t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00" kern="1200" dirty="0" smtClean="0"/>
                <a:t>Application</a:t>
              </a:r>
              <a:endParaRPr lang="en-US" sz="4300" kern="1200" dirty="0"/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4572000" y="4038600"/>
            <a:ext cx="3124200" cy="1981200"/>
            <a:chOff x="3124200" y="1981200"/>
            <a:chExt cx="3124200" cy="1981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Round Single Corner Rectangle 13"/>
            <p:cNvSpPr/>
            <p:nvPr/>
          </p:nvSpPr>
          <p:spPr>
            <a:xfrm rot="5400000">
              <a:off x="3695700" y="1409700"/>
              <a:ext cx="1981200" cy="3124200"/>
            </a:xfrm>
            <a:prstGeom prst="round1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 Single Corner Rectangle 4"/>
            <p:cNvSpPr/>
            <p:nvPr/>
          </p:nvSpPr>
          <p:spPr>
            <a:xfrm>
              <a:off x="3124200" y="2476499"/>
              <a:ext cx="3124200" cy="14859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5816" tIns="305816" rIns="305816" bIns="305816" numCol="1" spcCol="1270" anchor="t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300" kern="1200" dirty="0"/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1447800" y="2057400"/>
            <a:ext cx="3124201" cy="1981200"/>
            <a:chOff x="1447800" y="2057400"/>
            <a:chExt cx="3124201" cy="1981200"/>
          </a:xfrm>
        </p:grpSpPr>
        <p:grpSp>
          <p:nvGrpSpPr>
            <p:cNvPr id="10" name="Group 3"/>
            <p:cNvGrpSpPr/>
            <p:nvPr/>
          </p:nvGrpSpPr>
          <p:grpSpPr>
            <a:xfrm>
              <a:off x="1447800" y="2057400"/>
              <a:ext cx="3124201" cy="1981200"/>
              <a:chOff x="-1" y="0"/>
              <a:chExt cx="3124201" cy="198120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5" name="Round Single Corner Rectangle 4"/>
              <p:cNvSpPr/>
              <p:nvPr/>
            </p:nvSpPr>
            <p:spPr>
              <a:xfrm rot="16200000">
                <a:off x="571500" y="-571500"/>
                <a:ext cx="1981200" cy="3124200"/>
              </a:xfrm>
              <a:prstGeom prst="round1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Round Single Corner Rectangle 4"/>
              <p:cNvSpPr/>
              <p:nvPr/>
            </p:nvSpPr>
            <p:spPr>
              <a:xfrm>
                <a:off x="-1" y="1"/>
                <a:ext cx="3124200" cy="14859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5816" tIns="305816" rIns="305816" bIns="305816" numCol="1" spcCol="1270" anchor="b" anchorCtr="0">
                <a:noAutofit/>
              </a:bodyPr>
              <a:lstStyle/>
              <a:p>
                <a:pPr lvl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300" kern="1200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209800" y="2514600"/>
              <a:ext cx="14478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4300" dirty="0" smtClean="0">
                  <a:solidFill>
                    <a:schemeClr val="bg1"/>
                  </a:solidFill>
                </a:rPr>
                <a:t>Data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10000" y="3953232"/>
            <a:ext cx="5105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The exponentially growing volumes of data requires robust high performance tools. 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</a:t>
            </a:r>
            <a:r>
              <a:rPr lang="en-US" sz="1400" dirty="0" smtClean="0">
                <a:solidFill>
                  <a:srgbClr val="7030A0"/>
                </a:solidFill>
              </a:rPr>
              <a:t>Parallelization frameworks </a:t>
            </a:r>
          </a:p>
          <a:p>
            <a:pPr lvl="1">
              <a:buClr>
                <a:srgbClr val="7030A0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MPI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for High performance clusters of multicore systems</a:t>
            </a:r>
          </a:p>
          <a:p>
            <a:pPr lvl="1">
              <a:buClr>
                <a:srgbClr val="7030A0"/>
              </a:buClr>
              <a:buFont typeface="Arial" pitchFamily="34" charset="0"/>
              <a:buChar char="•"/>
            </a:pPr>
            <a:r>
              <a:rPr lang="en-US" sz="1400" dirty="0" smtClean="0"/>
              <a:t>  </a:t>
            </a:r>
            <a:r>
              <a:rPr lang="en-US" sz="1400" dirty="0" smtClean="0">
                <a:solidFill>
                  <a:schemeClr val="bg1"/>
                </a:solidFill>
              </a:rPr>
              <a:t>MapReduce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for Cloud/Grid systems (Hadoop , Dryad)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</a:t>
            </a:r>
            <a:r>
              <a:rPr lang="en-US" sz="1400" dirty="0" smtClean="0">
                <a:solidFill>
                  <a:srgbClr val="7030A0"/>
                </a:solidFill>
              </a:rPr>
              <a:t>Data mining algorithms and tools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Deterministic Annealing Clustering </a:t>
            </a:r>
            <a:r>
              <a:rPr lang="en-US" sz="1400" dirty="0" smtClean="0">
                <a:solidFill>
                  <a:srgbClr val="7030A0"/>
                </a:solidFill>
              </a:rPr>
              <a:t>(VDAC)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Pairwise Clustering 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Multi Dimensional Scaling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(Dimension Reduction)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Visualization </a:t>
            </a:r>
            <a:r>
              <a:rPr lang="en-US" sz="1400" dirty="0" smtClean="0">
                <a:solidFill>
                  <a:srgbClr val="7030A0"/>
                </a:solidFill>
              </a:rPr>
              <a:t>(</a:t>
            </a:r>
            <a:r>
              <a:rPr lang="en-US" sz="1400" dirty="0" err="1" smtClean="0">
                <a:solidFill>
                  <a:srgbClr val="7030A0"/>
                </a:solidFill>
              </a:rPr>
              <a:t>Plotviz</a:t>
            </a:r>
            <a:r>
              <a:rPr lang="en-US" sz="1400" dirty="0" smtClean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Components of Data Intensive </a:t>
            </a:r>
            <a:br>
              <a:rPr lang="en-US" sz="3600" dirty="0" smtClean="0"/>
            </a:br>
            <a:r>
              <a:rPr lang="en-US" sz="3600" dirty="0" smtClean="0"/>
              <a:t>Computing System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5029200" y="4800600"/>
            <a:ext cx="23622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300" dirty="0" smtClean="0">
                <a:solidFill>
                  <a:schemeClr val="bg1"/>
                </a:solidFill>
              </a:rPr>
              <a:t>Software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2223 " pathEditMode="relative" ptsTypes="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4572000" y="2057400"/>
            <a:ext cx="3124200" cy="1981200"/>
            <a:chOff x="3124200" y="0"/>
            <a:chExt cx="3124200" cy="1981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ound Single Corner Rectangle 7"/>
            <p:cNvSpPr/>
            <p:nvPr/>
          </p:nvSpPr>
          <p:spPr>
            <a:xfrm>
              <a:off x="3124200" y="0"/>
              <a:ext cx="3124200" cy="1981200"/>
            </a:xfrm>
            <a:prstGeom prst="round1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 Single Corner Rectangle 4"/>
            <p:cNvSpPr/>
            <p:nvPr/>
          </p:nvSpPr>
          <p:spPr>
            <a:xfrm>
              <a:off x="3124200" y="0"/>
              <a:ext cx="3124200" cy="14859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5816" tIns="305816" rIns="305816" bIns="305816" numCol="1" spcCol="1270" anchor="b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00" kern="1200" dirty="0" smtClean="0"/>
                <a:t>Hardware</a:t>
              </a:r>
              <a:endParaRPr lang="en-US" sz="4300" kern="1200" dirty="0"/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1447800" y="4038600"/>
            <a:ext cx="3124200" cy="1981200"/>
            <a:chOff x="0" y="1981200"/>
            <a:chExt cx="3124200" cy="1981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Round Single Corner Rectangle 10"/>
            <p:cNvSpPr/>
            <p:nvPr/>
          </p:nvSpPr>
          <p:spPr>
            <a:xfrm rot="10800000">
              <a:off x="0" y="1981200"/>
              <a:ext cx="3124200" cy="1981200"/>
            </a:xfrm>
            <a:prstGeom prst="round1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 Single Corner Rectangle 4"/>
            <p:cNvSpPr/>
            <p:nvPr/>
          </p:nvSpPr>
          <p:spPr>
            <a:xfrm rot="21600000">
              <a:off x="0" y="2476499"/>
              <a:ext cx="3124200" cy="14859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5816" tIns="305816" rIns="305816" bIns="305816" numCol="1" spcCol="1270" anchor="t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300" kern="1200" dirty="0"/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4572000" y="4038600"/>
            <a:ext cx="3124200" cy="1981200"/>
            <a:chOff x="3124200" y="1981200"/>
            <a:chExt cx="3124200" cy="1981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Round Single Corner Rectangle 13"/>
            <p:cNvSpPr/>
            <p:nvPr/>
          </p:nvSpPr>
          <p:spPr>
            <a:xfrm rot="5400000">
              <a:off x="3695700" y="1409700"/>
              <a:ext cx="1981200" cy="3124200"/>
            </a:xfrm>
            <a:prstGeom prst="round1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 Single Corner Rectangle 4"/>
            <p:cNvSpPr/>
            <p:nvPr/>
          </p:nvSpPr>
          <p:spPr>
            <a:xfrm>
              <a:off x="3124200" y="2476499"/>
              <a:ext cx="3124200" cy="14859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5816" tIns="305816" rIns="305816" bIns="305816" numCol="1" spcCol="1270" anchor="t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00" kern="1200" dirty="0" smtClean="0"/>
                <a:t>Software</a:t>
              </a:r>
              <a:endParaRPr lang="en-US" sz="4300" kern="1200" dirty="0"/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1447800" y="2057400"/>
            <a:ext cx="3124201" cy="1981200"/>
            <a:chOff x="1447800" y="2057400"/>
            <a:chExt cx="3124201" cy="1981200"/>
          </a:xfrm>
        </p:grpSpPr>
        <p:grpSp>
          <p:nvGrpSpPr>
            <p:cNvPr id="10" name="Group 3"/>
            <p:cNvGrpSpPr/>
            <p:nvPr/>
          </p:nvGrpSpPr>
          <p:grpSpPr>
            <a:xfrm>
              <a:off x="1447800" y="2057400"/>
              <a:ext cx="3124201" cy="1981200"/>
              <a:chOff x="-1" y="0"/>
              <a:chExt cx="3124201" cy="198120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5" name="Round Single Corner Rectangle 4"/>
              <p:cNvSpPr/>
              <p:nvPr/>
            </p:nvSpPr>
            <p:spPr>
              <a:xfrm rot="16200000">
                <a:off x="571500" y="-571500"/>
                <a:ext cx="1981200" cy="3124200"/>
              </a:xfrm>
              <a:prstGeom prst="round1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Round Single Corner Rectangle 4"/>
              <p:cNvSpPr/>
              <p:nvPr/>
            </p:nvSpPr>
            <p:spPr>
              <a:xfrm>
                <a:off x="-1" y="1"/>
                <a:ext cx="3124200" cy="14859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5816" tIns="305816" rIns="305816" bIns="305816" numCol="1" spcCol="1270" anchor="b" anchorCtr="0">
                <a:noAutofit/>
              </a:bodyPr>
              <a:lstStyle/>
              <a:p>
                <a:pPr lvl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300" kern="1200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209800" y="2514600"/>
              <a:ext cx="14478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4300" dirty="0" smtClean="0">
                  <a:solidFill>
                    <a:schemeClr val="bg1"/>
                  </a:solidFill>
                </a:rPr>
                <a:t>Data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90600" y="4267200"/>
            <a:ext cx="42672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</a:rPr>
              <a:t>Data Intensive (Science) Applications 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Heath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Biology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Chemistry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Particle Physics LHC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GIS</a:t>
            </a:r>
          </a:p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Components of Data Intensive </a:t>
            </a:r>
            <a:br>
              <a:rPr lang="en-US" sz="3600" dirty="0" smtClean="0"/>
            </a:br>
            <a:r>
              <a:rPr lang="en-US" sz="3600" dirty="0" smtClean="0"/>
              <a:t>Computing System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1447800" y="4683949"/>
            <a:ext cx="32004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300" dirty="0" smtClean="0">
                <a:solidFill>
                  <a:schemeClr val="bg1"/>
                </a:solidFill>
              </a:rPr>
              <a:t>Application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3.33333E-6 -0.18888 " pathEditMode="relative" ptsTypes="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3"/>
          <a:srcRect l="18527" t="18552" r="2151" b="14189"/>
          <a:stretch>
            <a:fillRect/>
          </a:stretch>
        </p:blipFill>
        <p:spPr bwMode="auto">
          <a:xfrm>
            <a:off x="381000" y="609600"/>
            <a:ext cx="75247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28"/>
          <p:cNvSpPr txBox="1">
            <a:spLocks noChangeArrowheads="1"/>
          </p:cNvSpPr>
          <p:nvPr/>
        </p:nvSpPr>
        <p:spPr bwMode="auto">
          <a:xfrm>
            <a:off x="1162050" y="0"/>
            <a:ext cx="69151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8094" tIns="19047" rIns="38094" bIns="19047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orbel" pitchFamily="34" charset="0"/>
              </a:rPr>
              <a:t>Deterministic Annealing Clustering of Indiana Census Data</a:t>
            </a:r>
          </a:p>
          <a:p>
            <a:pPr algn="l"/>
            <a:r>
              <a:rPr lang="en-US" sz="2000" b="0" dirty="0">
                <a:latin typeface="Corbel" pitchFamily="34" charset="0"/>
              </a:rPr>
              <a:t>Decrease temperature (distance scale) to discover more clusters</a:t>
            </a: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889000" y="1503363"/>
            <a:ext cx="10890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094" tIns="19047" rIns="38094" bIns="19047">
            <a:spAutoFit/>
          </a:bodyPr>
          <a:lstStyle/>
          <a:p>
            <a:pPr algn="l" defTabSz="381000"/>
            <a:r>
              <a:rPr lang="en-US" sz="1200" b="0">
                <a:latin typeface="Arial" pitchFamily="34" charset="0"/>
              </a:rPr>
              <a:t>Distance Scale</a:t>
            </a:r>
            <a:br>
              <a:rPr lang="en-US" sz="1200" b="0">
                <a:latin typeface="Arial" pitchFamily="34" charset="0"/>
              </a:rPr>
            </a:br>
            <a:r>
              <a:rPr lang="en-US" sz="1200" b="0">
                <a:latin typeface="Arial" pitchFamily="34" charset="0"/>
              </a:rPr>
              <a:t>Temperature</a:t>
            </a:r>
            <a:r>
              <a:rPr lang="en-US" sz="1200" b="0" baseline="30000">
                <a:latin typeface="Arial" pitchFamily="34" charset="0"/>
              </a:rPr>
              <a:t>0.5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2514600"/>
            <a:ext cx="25908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is coarse resolution with 10 clusters</a:t>
            </a:r>
          </a:p>
          <a:p>
            <a:pPr algn="l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r>
              <a:rPr lang="en-US" dirty="0" smtClean="0">
                <a:solidFill>
                  <a:srgbClr val="000000"/>
                </a:solidFill>
              </a:rPr>
              <a:t> is finer resolution with 30 clusters</a:t>
            </a:r>
          </a:p>
          <a:p>
            <a:pPr algn="l"/>
            <a:endParaRPr lang="en-US" dirty="0" smtClean="0">
              <a:solidFill>
                <a:srgbClr val="000000"/>
              </a:solidFill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Clusters find cities in Indiana</a:t>
            </a:r>
          </a:p>
          <a:p>
            <a:pPr algn="l"/>
            <a:endParaRPr lang="en-US" dirty="0" smtClean="0">
              <a:solidFill>
                <a:srgbClr val="000000"/>
              </a:solidFill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Distance Scale is </a:t>
            </a:r>
            <a:r>
              <a:rPr lang="en-US" dirty="0" smtClean="0">
                <a:solidFill>
                  <a:srgbClr val="000000"/>
                </a:solidFill>
                <a:sym typeface="Symbol"/>
              </a:rPr>
              <a:t></a:t>
            </a:r>
            <a:r>
              <a:rPr lang="en-US" dirty="0" smtClean="0">
                <a:solidFill>
                  <a:srgbClr val="000000"/>
                </a:solidFill>
              </a:rPr>
              <a:t>Temperature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200400" y="990600"/>
            <a:ext cx="2895600" cy="8382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Various Sequence Clustering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078EFA6-2C57-4F46-964D-7918CE42922B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0" y="76200"/>
            <a:ext cx="3276600" cy="3112532"/>
            <a:chOff x="152400" y="1371600"/>
            <a:chExt cx="3276600" cy="3112532"/>
          </a:xfrm>
        </p:grpSpPr>
        <p:pic>
          <p:nvPicPr>
            <p:cNvPr id="28676" name="Picture 4" descr="C:\Documents and Settings\Geoffrey Fox\Desktop\moz-screenshot-11-1.jpg"/>
            <p:cNvPicPr>
              <a:picLocks noChangeAspect="1" noChangeArrowheads="1"/>
            </p:cNvPicPr>
            <p:nvPr/>
          </p:nvPicPr>
          <p:blipFill>
            <a:blip r:embed="rId3"/>
            <a:srcRect l="14509" t="31827" r="43644" b="23091"/>
            <a:stretch>
              <a:fillRect/>
            </a:stretch>
          </p:blipFill>
          <p:spPr bwMode="auto">
            <a:xfrm>
              <a:off x="152400" y="1371600"/>
              <a:ext cx="327660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52400" y="4114800"/>
              <a:ext cx="3172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4500 Points : Pairwise Aligned</a:t>
              </a:r>
              <a:endParaRPr lang="en-US" sz="18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2400" y="6488668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4500 Points : </a:t>
            </a:r>
            <a:r>
              <a:rPr lang="en-US" sz="1800" dirty="0" err="1" smtClean="0"/>
              <a:t>Clustal</a:t>
            </a:r>
            <a:r>
              <a:rPr lang="en-US" sz="1800" dirty="0" smtClean="0"/>
              <a:t> MSA</a:t>
            </a:r>
            <a:endParaRPr lang="en-US" sz="1800" dirty="0"/>
          </a:p>
        </p:txBody>
      </p:sp>
      <p:pic>
        <p:nvPicPr>
          <p:cNvPr id="8" name="Picture 2" descr="C:\Documents and Settings\Geoffrey Fox\Desktop\moz-screenshot-10-1.jpg"/>
          <p:cNvPicPr>
            <a:picLocks noChangeAspect="1" noChangeArrowheads="1"/>
          </p:cNvPicPr>
          <p:nvPr/>
        </p:nvPicPr>
        <p:blipFill>
          <a:blip r:embed="rId4"/>
          <a:srcRect l="14428" t="13000" r="38193" b="16157"/>
          <a:stretch>
            <a:fillRect/>
          </a:stretch>
        </p:blipFill>
        <p:spPr bwMode="auto">
          <a:xfrm>
            <a:off x="228600" y="3200400"/>
            <a:ext cx="2743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 l="10334" t="19407" r="41873" b="20754"/>
          <a:stretch>
            <a:fillRect/>
          </a:stretch>
        </p:blipFill>
        <p:spPr bwMode="auto">
          <a:xfrm>
            <a:off x="6324600" y="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C:\Documents and Settings\Geoffrey Fox\Desktop\moz-screenshot-12-1.jpg"/>
          <p:cNvPicPr>
            <a:picLocks noChangeAspect="1" noChangeArrowheads="1"/>
          </p:cNvPicPr>
          <p:nvPr/>
        </p:nvPicPr>
        <p:blipFill>
          <a:blip r:embed="rId6"/>
          <a:srcRect l="9186" t="27478" r="38518" b="21876"/>
          <a:stretch>
            <a:fillRect/>
          </a:stretch>
        </p:blipFill>
        <p:spPr bwMode="auto">
          <a:xfrm>
            <a:off x="3124200" y="3429000"/>
            <a:ext cx="403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124200" y="6488668"/>
            <a:ext cx="4271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Map distances to 4D Sphere before MDS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6356057" y="2819400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3000 Points : </a:t>
            </a:r>
            <a:r>
              <a:rPr lang="en-US" sz="1800" dirty="0" err="1" smtClean="0"/>
              <a:t>Clustal</a:t>
            </a:r>
            <a:r>
              <a:rPr lang="en-US" sz="1800" dirty="0" smtClean="0"/>
              <a:t> MSA</a:t>
            </a:r>
            <a:br>
              <a:rPr lang="en-US" sz="1800" dirty="0" smtClean="0"/>
            </a:br>
            <a:r>
              <a:rPr lang="en-US" sz="1800" dirty="0" smtClean="0"/>
              <a:t>Kimura2 Distance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3600" dirty="0" smtClean="0"/>
              <a:t>Initial Obesity Patient Data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7E66C13-52A8-40FC-83B6-CDCF335123F1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2667000" y="1066800"/>
            <a:ext cx="2895600" cy="2807732"/>
            <a:chOff x="152400" y="1371600"/>
            <a:chExt cx="2895600" cy="2807732"/>
          </a:xfrm>
        </p:grpSpPr>
        <p:pic>
          <p:nvPicPr>
            <p:cNvPr id="31748" name="Picture 2"/>
            <p:cNvPicPr>
              <a:picLocks noChangeAspect="1" noChangeArrowheads="1"/>
            </p:cNvPicPr>
            <p:nvPr/>
          </p:nvPicPr>
          <p:blipFill>
            <a:blip r:embed="rId3"/>
            <a:srcRect l="10770" t="42123" r="70801" b="38449"/>
            <a:stretch>
              <a:fillRect/>
            </a:stretch>
          </p:blipFill>
          <p:spPr bwMode="auto">
            <a:xfrm>
              <a:off x="152400" y="1371600"/>
              <a:ext cx="28956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52400" y="3810000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  2000 records     6 Clusters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17777" t="46372" r="60263" b="38023"/>
          <a:stretch>
            <a:fillRect/>
          </a:stretch>
        </p:blipFill>
        <p:spPr bwMode="auto">
          <a:xfrm>
            <a:off x="1143000" y="4267200"/>
            <a:ext cx="2819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 l="10005" t="54940" r="66979" b="30238"/>
          <a:stretch>
            <a:fillRect/>
          </a:stretch>
        </p:blipFill>
        <p:spPr bwMode="auto">
          <a:xfrm>
            <a:off x="5029200" y="4267200"/>
            <a:ext cx="2667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105400" y="5638800"/>
            <a:ext cx="2401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ea typeface="+mn-ea"/>
                <a:cs typeface="+mn-cs"/>
              </a:rPr>
              <a:t>Refinement of 3 </a:t>
            </a:r>
            <a:r>
              <a:rPr lang="en-US" sz="2000" b="1" kern="1200" dirty="0" smtClean="0">
                <a:ea typeface="+mn-ea"/>
                <a:cs typeface="+mn-cs"/>
              </a:rPr>
              <a:t>of </a:t>
            </a:r>
            <a:br>
              <a:rPr lang="en-US" sz="2000" b="1" kern="1200" dirty="0" smtClean="0">
                <a:ea typeface="+mn-ea"/>
                <a:cs typeface="+mn-cs"/>
              </a:rPr>
            </a:br>
            <a:r>
              <a:rPr lang="en-US" sz="2000" b="1" kern="1200" dirty="0" smtClean="0">
                <a:ea typeface="+mn-ea"/>
                <a:cs typeface="+mn-cs"/>
              </a:rPr>
              <a:t>clusters to left </a:t>
            </a:r>
            <a:r>
              <a:rPr lang="en-US" sz="2000" b="1" kern="1200" dirty="0">
                <a:ea typeface="+mn-ea"/>
                <a:cs typeface="+mn-cs"/>
              </a:rPr>
              <a:t>into 5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38200" y="58674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ea typeface="+mn-ea"/>
                <a:cs typeface="+mn-cs"/>
              </a:rPr>
              <a:t>4000 </a:t>
            </a:r>
            <a:r>
              <a:rPr lang="en-US" sz="2000" b="1" kern="1200" dirty="0" smtClean="0">
                <a:ea typeface="+mn-ea"/>
                <a:cs typeface="+mn-cs"/>
              </a:rPr>
              <a:t>records    8 Clusters</a:t>
            </a:r>
            <a:endParaRPr lang="en-US" sz="2000" b="1" kern="1200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Obesogenic Environment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Environmental factors that increase caloric intake and decrease energy expenditure “…so manifold and so basic as to be inseparable from the way we live.”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i="1">
                <a:latin typeface="Times New Roman" pitchFamily="18" charset="0"/>
              </a:rPr>
              <a:t>				Margaret Talbot (New America Foundation)</a:t>
            </a:r>
            <a:endParaRPr lang="en-US" sz="2400"/>
          </a:p>
          <a:p>
            <a:pPr>
              <a:lnSpc>
                <a:spcPct val="90000"/>
              </a:lnSpc>
            </a:pPr>
            <a:endParaRPr lang="en-US" sz="240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cs typeface="Arial" charset="0"/>
              </a:rPr>
              <a:t>“The current U.S. environment is characterized by an essentially unlimited supply of convenient, inexpensive, palatable, energy-dense foods coupled with a lifestyle requiring negligible amounts of physical activity for subsistence.”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cs typeface="Arial" charset="0"/>
              </a:rPr>
              <a:t>				</a:t>
            </a:r>
            <a:r>
              <a:rPr lang="en-US" sz="2000" i="1">
                <a:latin typeface="Times New Roman" pitchFamily="18" charset="0"/>
                <a:cs typeface="Arial" charset="0"/>
              </a:rPr>
              <a:t>Hill &amp; Peters 2001</a:t>
            </a:r>
          </a:p>
          <a:p>
            <a:pPr>
              <a:lnSpc>
                <a:spcPct val="90000"/>
              </a:lnSpc>
            </a:pPr>
            <a:endParaRPr lang="en-US" sz="2000" i="1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cs typeface="Arial" charset="0"/>
              </a:rPr>
              <a:t>“Genes load the gun, and environment pulls the trigger.”</a:t>
            </a:r>
          </a:p>
          <a:p>
            <a:pPr lvl="4">
              <a:lnSpc>
                <a:spcPct val="90000"/>
              </a:lnSpc>
              <a:buFont typeface="Wingdings" pitchFamily="2" charset="2"/>
              <a:buNone/>
            </a:pPr>
            <a:r>
              <a:rPr lang="en-US" sz="1000">
                <a:cs typeface="Arial" charset="0"/>
              </a:rPr>
              <a:t>		</a:t>
            </a:r>
            <a:r>
              <a:rPr lang="en-US" sz="2000" i="1">
                <a:effectLst/>
                <a:latin typeface="Times New Roman" pitchFamily="18" charset="0"/>
                <a:cs typeface="Arial" charset="0"/>
              </a:rPr>
              <a:t>G Bray 1998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1219200" y="762000"/>
            <a:ext cx="6791418" cy="5262074"/>
            <a:chOff x="0" y="1526122"/>
            <a:chExt cx="6791418" cy="5262074"/>
          </a:xfrm>
        </p:grpSpPr>
        <p:grpSp>
          <p:nvGrpSpPr>
            <p:cNvPr id="3" name="Group 9"/>
            <p:cNvGrpSpPr/>
            <p:nvPr/>
          </p:nvGrpSpPr>
          <p:grpSpPr>
            <a:xfrm>
              <a:off x="0" y="1526122"/>
              <a:ext cx="6791418" cy="5262074"/>
              <a:chOff x="1322343" y="1165194"/>
              <a:chExt cx="6791418" cy="5262074"/>
            </a:xfrm>
          </p:grpSpPr>
          <p:pic>
            <p:nvPicPr>
              <p:cNvPr id="302082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l="6832" t="17832" r="2952" b="2418"/>
              <a:stretch>
                <a:fillRect/>
              </a:stretch>
            </p:blipFill>
            <p:spPr bwMode="auto">
              <a:xfrm>
                <a:off x="1322343" y="1676376"/>
                <a:ext cx="6791418" cy="4345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" name="Rectangle 4"/>
              <p:cNvSpPr/>
              <p:nvPr/>
            </p:nvSpPr>
            <p:spPr>
              <a:xfrm>
                <a:off x="2008143" y="1165194"/>
                <a:ext cx="497364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 sz="14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>
                    <a:solidFill>
                      <a:prstClr val="black"/>
                    </a:solidFill>
                  </a:rPr>
                  <a:t>PWDA Parallel Pairwise data clustering </a:t>
                </a:r>
              </a:p>
              <a:p>
                <a:pPr algn="ctr">
                  <a:defRPr sz="14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>
                    <a:solidFill>
                      <a:prstClr val="black"/>
                    </a:solidFill>
                  </a:rPr>
                  <a:t>by Deterministic Annealing run on 24 core computer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052603" y="6057936"/>
                <a:ext cx="4216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Parallel Pattern (Thread X Process X Node)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023965" y="3031559"/>
                <a:ext cx="13260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Threading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549636" y="2297097"/>
                <a:ext cx="13131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Intra-node</a:t>
                </a:r>
                <a:br>
                  <a:rPr lang="en-US" dirty="0" smtClean="0"/>
                </a:br>
                <a:r>
                  <a:rPr lang="en-US" dirty="0" smtClean="0"/>
                  <a:t>MPI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156208" y="2625714"/>
                <a:ext cx="13131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Inter-node</a:t>
                </a:r>
                <a:br>
                  <a:rPr lang="en-US" dirty="0" smtClean="0"/>
                </a:br>
                <a:r>
                  <a:rPr lang="en-US" dirty="0" smtClean="0"/>
                  <a:t>MPI</a:t>
                </a:r>
                <a:endParaRPr lang="en-US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55570" y="2224071"/>
              <a:ext cx="10102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 smtClean="0"/>
                <a:t>Parallel</a:t>
              </a:r>
              <a:br>
                <a:rPr lang="en-US" sz="1400" dirty="0" smtClean="0"/>
              </a:br>
              <a:r>
                <a:rPr lang="en-US" sz="1400" dirty="0" smtClean="0"/>
                <a:t>Overhead</a:t>
              </a:r>
              <a:endParaRPr lang="en-US" sz="1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237449" y="6313527"/>
            <a:ext cx="160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June 11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5803" y="0"/>
            <a:ext cx="160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June 11 2009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4754" y="136677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Parallel Overhead</a:t>
            </a:r>
          </a:p>
        </p:txBody>
      </p:sp>
      <p:grpSp>
        <p:nvGrpSpPr>
          <p:cNvPr id="6" name="Group 241"/>
          <p:cNvGrpSpPr/>
          <p:nvPr/>
        </p:nvGrpSpPr>
        <p:grpSpPr>
          <a:xfrm>
            <a:off x="336492" y="471447"/>
            <a:ext cx="8237537" cy="6266939"/>
            <a:chOff x="336492" y="471447"/>
            <a:chExt cx="8237537" cy="6266939"/>
          </a:xfrm>
        </p:grpSpPr>
        <p:sp>
          <p:nvSpPr>
            <p:cNvPr id="3" name="TextBox 15"/>
            <p:cNvSpPr txBox="1">
              <a:spLocks noChangeArrowheads="1"/>
            </p:cNvSpPr>
            <p:nvPr/>
          </p:nvSpPr>
          <p:spPr bwMode="auto">
            <a:xfrm>
              <a:off x="914400" y="471447"/>
              <a:ext cx="765222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Parallel Pairwise Clustering PWDA 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Speedup Tests on eight 16-core Systems (6 Clusters, 10,000 </a:t>
              </a:r>
              <a:r>
                <a:rPr lang="en-US" sz="1600" b="1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Patient Records</a:t>
              </a:r>
              <a:r>
                <a:rPr lang="en-US" sz="16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)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Threading with Short Lived CCR Threads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50806" y="6369054"/>
              <a:ext cx="708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b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Parallel  Patterns (# Thread /process) x (# MPI process /node) x (# node)</a:t>
              </a:r>
            </a:p>
          </p:txBody>
        </p:sp>
        <p:pic>
          <p:nvPicPr>
            <p:cNvPr id="30310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492" y="1090653"/>
              <a:ext cx="8237537" cy="529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Pairwise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Sequence Distance Calculation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1600200"/>
            <a:ext cx="8077200" cy="304799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Perform all possible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pairwise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sequence alignment given a set of genomic sequences.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Alignments performed using Smith-Waterman (local) sequence alignment algorithm.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Currently we are able to perform ~640 million alignments (300 to 400 base pairs) in ~4 hours using tempest cluster.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Represents one of the largest datasets we have analyzed.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295400"/>
          <a:ext cx="8229600" cy="4478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786"/>
                <a:gridCol w="808264"/>
                <a:gridCol w="925830"/>
                <a:gridCol w="822960"/>
                <a:gridCol w="822960"/>
                <a:gridCol w="587829"/>
                <a:gridCol w="661307"/>
                <a:gridCol w="661307"/>
                <a:gridCol w="881743"/>
                <a:gridCol w="1322614"/>
              </a:tblGrid>
              <a:tr h="6324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Pattern</a:t>
                      </a:r>
                    </a:p>
                    <a:p>
                      <a:endParaRPr lang="en-US" sz="10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Parallelism</a:t>
                      </a:r>
                      <a:endParaRPr lang="en-US" sz="10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Total </a:t>
                      </a:r>
                      <a:r>
                        <a:rPr lang="en-US" sz="1000" b="1" i="0" u="none" strike="noStrike" dirty="0" err="1" smtClean="0">
                          <a:solidFill>
                            <a:srgbClr val="FFC000"/>
                          </a:solidFill>
                          <a:latin typeface="+mn-lt"/>
                        </a:rPr>
                        <a:t>Pairwise</a:t>
                      </a:r>
                      <a:r>
                        <a:rPr lang="en-US" sz="10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 Alignments</a:t>
                      </a:r>
                    </a:p>
                    <a:p>
                      <a:endParaRPr lang="en-US" sz="10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Actual Time (ms)</a:t>
                      </a:r>
                    </a:p>
                    <a:p>
                      <a:endParaRPr lang="en-US" sz="10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Overhead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Nodes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Threads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milliseconds/alignment</a:t>
                      </a:r>
                    </a:p>
                    <a:p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days/640million alignments</a:t>
                      </a:r>
                    </a:p>
                    <a:p>
                      <a:endParaRPr lang="en-US" sz="10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240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1x1x1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499500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7496846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15.0087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111.1756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1x8x1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499500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925544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-0.012337722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1.852941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13.72549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3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1x4x2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499500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983639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0.049656349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1.969247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14.58702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64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1x2x4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499500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1048946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0.119346456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2.099992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15.5555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5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1x1x8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499500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1332675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0.422118048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2.668018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19.7631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8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1x16x1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499500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499500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0.066048309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7.407407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7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1x8x2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499500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515269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0.099702995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1.03157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7.641256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6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1x4x4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499500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556739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0.188209548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1.114593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8.256241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9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1x2x8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499500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772563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0.648827787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1.546673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11.45683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1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1x1x16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499500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1266255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1.702480483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2.535045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18.77811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09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1x24x1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499500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436759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0.398216797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0.874392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6.476981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0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1x1x24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499500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1242180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2.976648313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2.486847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18.42109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9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32x1x24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768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499500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50155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4.138032714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0.10041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0.743781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4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32x24x1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768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499500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22359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1.290524842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0.044763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0.331576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57200" y="2209800"/>
          <a:ext cx="8382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:\WeightedPatientMDSEnvPC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030"/>
            <a:ext cx="9144000" cy="688403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5257800"/>
            <a:ext cx="8229600" cy="160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MDS of 635 Census Blocks with 97 Environmental Properties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Shows expected Correlation with Principal Component – color varies from greenish to reddish as projection of leading eigenvector changes value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Ten color bins used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Canonical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724400" cy="5867400"/>
          </a:xfrm>
        </p:spPr>
        <p:txBody>
          <a:bodyPr/>
          <a:lstStyle/>
          <a:p>
            <a:r>
              <a:rPr lang="en-US" dirty="0" smtClean="0"/>
              <a:t>Choose </a:t>
            </a:r>
            <a:r>
              <a:rPr lang="en-US" dirty="0"/>
              <a:t> vectors </a:t>
            </a:r>
            <a:r>
              <a:rPr lang="en-US" i="1" u="sng" dirty="0"/>
              <a:t>a</a:t>
            </a:r>
            <a:r>
              <a:rPr lang="en-US" dirty="0"/>
              <a:t> and </a:t>
            </a:r>
            <a:r>
              <a:rPr lang="en-US" i="1" u="sng" dirty="0"/>
              <a:t>b</a:t>
            </a:r>
            <a:r>
              <a:rPr lang="en-US" dirty="0"/>
              <a:t> such that the random variables </a:t>
            </a:r>
            <a:r>
              <a:rPr lang="en-US" u="sng" dirty="0" smtClean="0"/>
              <a:t>U</a:t>
            </a:r>
            <a:r>
              <a:rPr lang="en-US" dirty="0" smtClean="0"/>
              <a:t> = </a:t>
            </a:r>
            <a:r>
              <a:rPr lang="en-US" i="1" u="sng" dirty="0" err="1" smtClean="0"/>
              <a:t>a</a:t>
            </a:r>
            <a:r>
              <a:rPr lang="en-US" baseline="30000" dirty="0" err="1" smtClean="0"/>
              <a:t>T</a:t>
            </a:r>
            <a:r>
              <a:rPr lang="en-US" dirty="0" err="1" smtClean="0"/>
              <a:t>.</a:t>
            </a:r>
            <a:r>
              <a:rPr lang="en-US" i="1" u="sng" dirty="0" err="1" smtClean="0"/>
              <a:t>X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u="sng" dirty="0" smtClean="0"/>
              <a:t>V</a:t>
            </a:r>
            <a:r>
              <a:rPr lang="en-US" dirty="0" smtClean="0"/>
              <a:t> = </a:t>
            </a:r>
            <a:r>
              <a:rPr lang="en-US" i="1" u="sng" dirty="0" err="1" smtClean="0"/>
              <a:t>b</a:t>
            </a:r>
            <a:r>
              <a:rPr lang="en-US" baseline="30000" dirty="0" err="1" smtClean="0"/>
              <a:t>T</a:t>
            </a:r>
            <a:r>
              <a:rPr lang="en-US" dirty="0" err="1" smtClean="0"/>
              <a:t>.</a:t>
            </a:r>
            <a:r>
              <a:rPr lang="en-US" i="1" u="sng" dirty="0" err="1" smtClean="0"/>
              <a:t>Y</a:t>
            </a:r>
            <a:r>
              <a:rPr lang="en-US" u="sng" dirty="0" smtClean="0"/>
              <a:t> </a:t>
            </a:r>
            <a:r>
              <a:rPr lang="en-US" dirty="0"/>
              <a:t>maximize </a:t>
            </a:r>
            <a:r>
              <a:rPr lang="en-US" dirty="0" smtClean="0"/>
              <a:t>the correlation  </a:t>
            </a:r>
            <a:br>
              <a:rPr lang="en-US" dirty="0" smtClean="0"/>
            </a:br>
            <a:r>
              <a:rPr lang="en-US" dirty="0" smtClean="0">
                <a:sym typeface="Symbol"/>
              </a:rPr>
              <a:t></a:t>
            </a:r>
            <a:r>
              <a:rPr lang="en-US" dirty="0"/>
              <a:t>= 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i="1" u="sng" dirty="0" err="1"/>
              <a:t>a</a:t>
            </a:r>
            <a:r>
              <a:rPr lang="en-US" baseline="30000" dirty="0" err="1"/>
              <a:t>T</a:t>
            </a:r>
            <a:r>
              <a:rPr lang="en-US" dirty="0" err="1"/>
              <a:t>.</a:t>
            </a:r>
            <a:r>
              <a:rPr lang="en-US" i="1" u="sng" dirty="0" err="1"/>
              <a:t>X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i="1" u="sng" dirty="0" err="1"/>
              <a:t>b</a:t>
            </a:r>
            <a:r>
              <a:rPr lang="en-US" baseline="30000" dirty="0" err="1"/>
              <a:t>T</a:t>
            </a:r>
            <a:r>
              <a:rPr lang="en-US" dirty="0" err="1"/>
              <a:t>.</a:t>
            </a:r>
            <a:r>
              <a:rPr lang="en-US" i="1" u="sng" dirty="0" err="1"/>
              <a:t>Y</a:t>
            </a:r>
            <a:r>
              <a:rPr lang="en-US" dirty="0" smtClean="0"/>
              <a:t>).</a:t>
            </a:r>
          </a:p>
          <a:p>
            <a:r>
              <a:rPr lang="en-US" u="sng" dirty="0" smtClean="0"/>
              <a:t>X</a:t>
            </a:r>
            <a:r>
              <a:rPr lang="en-US" dirty="0" smtClean="0"/>
              <a:t> Environmental Data</a:t>
            </a:r>
          </a:p>
          <a:p>
            <a:r>
              <a:rPr lang="en-US" u="sng" dirty="0" smtClean="0"/>
              <a:t>Y</a:t>
            </a:r>
            <a:r>
              <a:rPr lang="en-US" dirty="0" smtClean="0"/>
              <a:t> Patient Data</a:t>
            </a:r>
          </a:p>
          <a:p>
            <a:r>
              <a:rPr lang="en-US" dirty="0" smtClean="0"/>
              <a:t>Use R to calculate </a:t>
            </a:r>
            <a:r>
              <a:rPr lang="en-US" dirty="0" smtClean="0">
                <a:sym typeface="Symbol"/>
              </a:rPr>
              <a:t> </a:t>
            </a:r>
            <a:r>
              <a:rPr lang="en-US" dirty="0" smtClean="0"/>
              <a:t>= 0.76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685801"/>
            <a:ext cx="441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eightedPatientMDSCanCorU0.png"/>
          <p:cNvPicPr>
            <a:picLocks noChangeAspect="1" noChangeArrowheads="1"/>
          </p:cNvPicPr>
          <p:nvPr/>
        </p:nvPicPr>
        <p:blipFill>
          <a:blip r:embed="rId3"/>
          <a:srcRect r="8813"/>
          <a:stretch>
            <a:fillRect/>
          </a:stretch>
        </p:blipFill>
        <p:spPr bwMode="auto">
          <a:xfrm>
            <a:off x="0" y="0"/>
            <a:ext cx="9144000" cy="594787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48200"/>
            <a:ext cx="9144000" cy="25908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Projection of First Canonical Coefficient between Environment and Patient Data onto Environmental MDS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Keep smallest 30% (green-blue) and top 30% (red-orchid) in numerical value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Remove small values &lt; 5% mean in absolute value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28600"/>
            <a:ext cx="4721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MDS and Canonical Correlation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4876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See </a:t>
            </a:r>
            <a:r>
              <a:rPr lang="en-US" sz="2400" dirty="0" smtClean="0">
                <a:solidFill>
                  <a:srgbClr val="0070C0"/>
                </a:solidFill>
              </a:rPr>
              <a:t>K. Rose</a:t>
            </a:r>
            <a:r>
              <a:rPr lang="en-US" sz="2400" dirty="0" smtClean="0"/>
              <a:t>, "</a:t>
            </a:r>
            <a:r>
              <a:rPr lang="en-US" sz="2400" i="1" dirty="0" smtClean="0">
                <a:solidFill>
                  <a:srgbClr val="0070C0"/>
                </a:solidFill>
              </a:rPr>
              <a:t>Deterministic Annealing for Clustering, Compression, Classification, Regression, and Related Optimization Problems</a:t>
            </a:r>
            <a:r>
              <a:rPr lang="en-US" sz="2400" dirty="0" smtClean="0"/>
              <a:t>," Proceedings of the IEEE, vol. 80, pp. 2210-2239, November 1998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T Hofmann, JM </a:t>
            </a:r>
            <a:r>
              <a:rPr lang="en-US" sz="2400" dirty="0" err="1" smtClean="0">
                <a:solidFill>
                  <a:srgbClr val="0070C0"/>
                </a:solidFill>
              </a:rPr>
              <a:t>Buhmann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</a:rPr>
              <a:t>Pairwise data clustering by deterministic annealing</a:t>
            </a:r>
            <a:r>
              <a:rPr lang="en-US" sz="2400" dirty="0" smtClean="0"/>
              <a:t>, IEEE Transactions on Pattern Analysis and Machine  Intelligence 19, pp1-13 1997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solidFill>
                  <a:srgbClr val="0070C0"/>
                </a:solidFill>
              </a:rPr>
              <a:t>Hansjörg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Klock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0070C0"/>
                </a:solidFill>
              </a:rPr>
              <a:t>Joachim M. </a:t>
            </a:r>
            <a:r>
              <a:rPr lang="en-US" sz="2400" dirty="0" err="1" smtClean="0">
                <a:solidFill>
                  <a:srgbClr val="0070C0"/>
                </a:solidFill>
              </a:rPr>
              <a:t>Buhmann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</a:rPr>
              <a:t>Data visualization by multidimensional scaling: a deterministic annealing approach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Pattern Recognition Volume 33, Issue 4, April 2000, Pages 651-669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solidFill>
                  <a:srgbClr val="0070C0"/>
                </a:solidFill>
              </a:rPr>
              <a:t>Granat</a:t>
            </a:r>
            <a:r>
              <a:rPr lang="en-US" sz="2400" dirty="0" smtClean="0">
                <a:solidFill>
                  <a:srgbClr val="0070C0"/>
                </a:solidFill>
              </a:rPr>
              <a:t>, R. A., </a:t>
            </a:r>
            <a:r>
              <a:rPr lang="en-US" sz="2400" i="1" dirty="0" smtClean="0">
                <a:solidFill>
                  <a:srgbClr val="0070C0"/>
                </a:solidFill>
              </a:rPr>
              <a:t>Regularized Deterministic Annealing EM for Hidden Markov Models</a:t>
            </a:r>
            <a:r>
              <a:rPr lang="en-US" sz="2400" dirty="0" smtClean="0"/>
              <a:t>, Ph.D. Thesis, University of California, Los Angeles, 2004. We use for Earthquake prediction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Geoffrey Fox, </a:t>
            </a:r>
            <a:r>
              <a:rPr lang="en-US" sz="2400" dirty="0" err="1" smtClean="0">
                <a:solidFill>
                  <a:srgbClr val="0070C0"/>
                </a:solidFill>
              </a:rPr>
              <a:t>Seung-Hee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Bae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Jaliya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Ekanayake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Xiaohong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Qiu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smtClean="0"/>
              <a:t>and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Huapeng</a:t>
            </a:r>
            <a:r>
              <a:rPr lang="en-US" sz="2400" dirty="0" smtClean="0">
                <a:solidFill>
                  <a:srgbClr val="0070C0"/>
                </a:solidFill>
              </a:rPr>
              <a:t> Yuan, </a:t>
            </a:r>
            <a:r>
              <a:rPr lang="en-US" sz="2400" i="1" dirty="0" smtClean="0">
                <a:solidFill>
                  <a:srgbClr val="0070C0"/>
                </a:solidFill>
              </a:rPr>
              <a:t>Parallel Data Mining from </a:t>
            </a:r>
            <a:r>
              <a:rPr lang="en-US" sz="2400" i="1" dirty="0" err="1" smtClean="0">
                <a:solidFill>
                  <a:srgbClr val="0070C0"/>
                </a:solidFill>
              </a:rPr>
              <a:t>Multicore</a:t>
            </a:r>
            <a:r>
              <a:rPr lang="en-US" sz="2400" i="1" dirty="0" smtClean="0">
                <a:solidFill>
                  <a:srgbClr val="0070C0"/>
                </a:solidFill>
              </a:rPr>
              <a:t> to Cloudy Grids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smtClean="0"/>
              <a:t>Proceedings of HPC 2008 High Performance Computing and Grids Workshop, </a:t>
            </a:r>
            <a:r>
              <a:rPr lang="en-US" sz="2400" dirty="0" err="1" smtClean="0"/>
              <a:t>Cetraro</a:t>
            </a:r>
            <a:r>
              <a:rPr lang="en-US" sz="2400" dirty="0" smtClean="0"/>
              <a:t> Italy, July 3 2008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Project website: </a:t>
            </a:r>
            <a:r>
              <a:rPr lang="en-US" sz="2400" dirty="0" smtClean="0">
                <a:hlinkClick r:id="rId3"/>
              </a:rPr>
              <a:t>www.infomall.org/salsa</a:t>
            </a:r>
            <a:endParaRPr lang="en-US" sz="2400" dirty="0" smtClean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533" name="Picture 5" descr="HFM_fig_adap_gdr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0"/>
            <a:ext cx="6475413" cy="678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ChangeArrowheads="1"/>
          </p:cNvSpPr>
          <p:nvPr/>
        </p:nvSpPr>
        <p:spPr bwMode="auto">
          <a:xfrm>
            <a:off x="5105400" y="2209800"/>
            <a:ext cx="3443288" cy="350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eaLnBrk="1" hangingPunct="1"/>
            <a:r>
              <a:rPr lang="en-US" sz="2400" dirty="0"/>
              <a:t># of Visits 	</a:t>
            </a:r>
          </a:p>
          <a:p>
            <a:pPr marL="342900" indent="-342900" eaLnBrk="1" hangingPunct="1"/>
            <a:r>
              <a:rPr lang="en-US" sz="2400" u="sng" dirty="0"/>
              <a:t>Per patient	 Percent</a:t>
            </a:r>
          </a:p>
          <a:p>
            <a:pPr marL="342900" indent="-342900" eaLnBrk="1" hangingPunct="1"/>
            <a:r>
              <a:rPr lang="en-US" sz="2400" dirty="0"/>
              <a:t>	  </a:t>
            </a:r>
          </a:p>
          <a:p>
            <a:pPr marL="342900" indent="-342900" eaLnBrk="1" hangingPunct="1"/>
            <a:r>
              <a:rPr lang="en-US" sz="2400" dirty="0"/>
              <a:t>	  1 only	    44%</a:t>
            </a:r>
          </a:p>
          <a:p>
            <a:pPr marL="342900" indent="-342900" eaLnBrk="1" hangingPunct="1"/>
            <a:endParaRPr lang="en-US" sz="2400" dirty="0"/>
          </a:p>
          <a:p>
            <a:pPr marL="342900" indent="-342900" eaLnBrk="1" hangingPunct="1"/>
            <a:endParaRPr lang="en-US" sz="800" dirty="0"/>
          </a:p>
          <a:p>
            <a:pPr marL="342900" indent="-342900" eaLnBrk="1" hangingPunct="1"/>
            <a:r>
              <a:rPr lang="en-US" sz="2400" dirty="0"/>
              <a:t>	  2 or more	    46%</a:t>
            </a:r>
          </a:p>
          <a:p>
            <a:pPr marL="342900" indent="-342900" eaLnBrk="1" hangingPunct="1"/>
            <a:r>
              <a:rPr lang="en-US" sz="2400" dirty="0"/>
              <a:t>	  3 or more	    22%</a:t>
            </a:r>
          </a:p>
          <a:p>
            <a:pPr marL="342900" indent="-342900" eaLnBrk="1" hangingPunct="1"/>
            <a:r>
              <a:rPr lang="en-US" sz="2400" dirty="0"/>
              <a:t>	  4 or more    11%</a:t>
            </a:r>
          </a:p>
          <a:p>
            <a:pPr marL="342900" indent="-342900" eaLnBrk="1" hangingPunct="1"/>
            <a:r>
              <a:rPr lang="en-US" sz="2400" dirty="0"/>
              <a:t>	  5 or more      6%</a:t>
            </a:r>
          </a:p>
        </p:txBody>
      </p:sp>
      <p:sp>
        <p:nvSpPr>
          <p:cNvPr id="504835" name="Rectangle 3"/>
          <p:cNvSpPr>
            <a:spLocks noChangeArrowheads="1"/>
          </p:cNvSpPr>
          <p:nvPr/>
        </p:nvSpPr>
        <p:spPr bwMode="auto">
          <a:xfrm>
            <a:off x="914400" y="762000"/>
            <a:ext cx="8077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Distribution of Visits by Year and Frequency</a:t>
            </a:r>
          </a:p>
        </p:txBody>
      </p:sp>
      <p:sp>
        <p:nvSpPr>
          <p:cNvPr id="504836" name="Text Box 4"/>
          <p:cNvSpPr txBox="1">
            <a:spLocks noChangeArrowheads="1"/>
          </p:cNvSpPr>
          <p:nvPr/>
        </p:nvSpPr>
        <p:spPr bwMode="auto">
          <a:xfrm>
            <a:off x="990600" y="26670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4837" name="Text Box 5"/>
          <p:cNvSpPr txBox="1">
            <a:spLocks noChangeArrowheads="1"/>
          </p:cNvSpPr>
          <p:nvPr/>
        </p:nvSpPr>
        <p:spPr bwMode="auto">
          <a:xfrm>
            <a:off x="990600" y="2209800"/>
            <a:ext cx="31400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 u="sng" dirty="0"/>
              <a:t>Year 		# of visits</a:t>
            </a:r>
          </a:p>
          <a:p>
            <a:pPr marL="342900" indent="-342900"/>
            <a:endParaRPr lang="en-US" sz="800" dirty="0"/>
          </a:p>
          <a:p>
            <a:pPr marL="342900" indent="-342900"/>
            <a:r>
              <a:rPr lang="en-US" sz="2000" dirty="0" smtClean="0"/>
              <a:t>2004</a:t>
            </a:r>
            <a:r>
              <a:rPr lang="en-US" sz="2000" dirty="0"/>
              <a:t>		   </a:t>
            </a:r>
            <a:r>
              <a:rPr lang="en-US" sz="2000" dirty="0" smtClean="0"/>
              <a:t>43005</a:t>
            </a:r>
            <a:r>
              <a:rPr lang="en-US" sz="2000" dirty="0"/>
              <a:t>	</a:t>
            </a:r>
          </a:p>
          <a:p>
            <a:pPr marL="342900" indent="-342900"/>
            <a:r>
              <a:rPr lang="en-US" sz="2000" dirty="0" smtClean="0"/>
              <a:t>2005		   45271</a:t>
            </a:r>
          </a:p>
          <a:p>
            <a:pPr marL="342900" indent="-342900"/>
            <a:r>
              <a:rPr lang="en-US" sz="2000" dirty="0" smtClean="0"/>
              <a:t>2006		   45300</a:t>
            </a:r>
          </a:p>
          <a:p>
            <a:pPr marL="342900" indent="-342900"/>
            <a:r>
              <a:rPr lang="en-US" sz="2000" dirty="0" smtClean="0"/>
              <a:t>2007		   54707</a:t>
            </a:r>
          </a:p>
          <a:p>
            <a:pPr marL="342900" indent="-342900"/>
            <a:r>
              <a:rPr lang="en-US" sz="2000" dirty="0" smtClean="0"/>
              <a:t>			</a:t>
            </a:r>
            <a:endParaRPr lang="en-US" sz="2000" dirty="0"/>
          </a:p>
        </p:txBody>
      </p:sp>
      <p:sp>
        <p:nvSpPr>
          <p:cNvPr id="504838" name="Line 6"/>
          <p:cNvSpPr>
            <a:spLocks noChangeShapeType="1"/>
          </p:cNvSpPr>
          <p:nvPr/>
        </p:nvSpPr>
        <p:spPr bwMode="auto">
          <a:xfrm>
            <a:off x="4648200" y="2133600"/>
            <a:ext cx="0" cy="396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314" name="Picture 2" descr="2002_AllPatientsByR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Zones </a:t>
            </a:r>
            <a:r>
              <a:rPr lang="en-US" sz="3200" dirty="0"/>
              <a:t>of Analysis </a:t>
            </a:r>
            <a:br>
              <a:rPr lang="en-US" sz="3200" dirty="0"/>
            </a:br>
            <a:r>
              <a:rPr lang="en-US" sz="3200" dirty="0"/>
              <a:t>Centered on Subject’s Residence</a:t>
            </a:r>
          </a:p>
        </p:txBody>
      </p:sp>
      <p:pic>
        <p:nvPicPr>
          <p:cNvPr id="535557" name="Picture 5" descr="land_use_ma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5214938" cy="5186363"/>
          </a:xfrm>
          <a:prstGeom prst="rect">
            <a:avLst/>
          </a:prstGeom>
          <a:noFill/>
        </p:spPr>
      </p:pic>
      <p:grpSp>
        <p:nvGrpSpPr>
          <p:cNvPr id="2" name="Group 4"/>
          <p:cNvGrpSpPr/>
          <p:nvPr/>
        </p:nvGrpSpPr>
        <p:grpSpPr>
          <a:xfrm>
            <a:off x="4567237" y="1676400"/>
            <a:ext cx="4195763" cy="4279900"/>
            <a:chOff x="1981200" y="762000"/>
            <a:chExt cx="5719763" cy="5727700"/>
          </a:xfrm>
        </p:grpSpPr>
        <p:sp>
          <p:nvSpPr>
            <p:cNvPr id="6" name="AutoShape 872"/>
            <p:cNvSpPr>
              <a:spLocks noChangeAspect="1" noChangeArrowheads="1" noTextEdit="1"/>
            </p:cNvSpPr>
            <p:nvPr/>
          </p:nvSpPr>
          <p:spPr bwMode="auto">
            <a:xfrm>
              <a:off x="1981200" y="762000"/>
              <a:ext cx="5713413" cy="572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874"/>
            <p:cNvSpPr>
              <a:spLocks/>
            </p:cNvSpPr>
            <p:nvPr/>
          </p:nvSpPr>
          <p:spPr bwMode="auto">
            <a:xfrm>
              <a:off x="1981200" y="769938"/>
              <a:ext cx="5719763" cy="5703887"/>
            </a:xfrm>
            <a:custGeom>
              <a:avLst/>
              <a:gdLst>
                <a:gd name="T0" fmla="*/ 2147483647 w 2039"/>
                <a:gd name="T1" fmla="*/ 2147483647 h 2033"/>
                <a:gd name="T2" fmla="*/ 2147483647 w 2039"/>
                <a:gd name="T3" fmla="*/ 2147483647 h 2033"/>
                <a:gd name="T4" fmla="*/ 2147483647 w 2039"/>
                <a:gd name="T5" fmla="*/ 2147483647 h 2033"/>
                <a:gd name="T6" fmla="*/ 2147483647 w 2039"/>
                <a:gd name="T7" fmla="*/ 2147483647 h 2033"/>
                <a:gd name="T8" fmla="*/ 2147483647 w 2039"/>
                <a:gd name="T9" fmla="*/ 2147483647 h 2033"/>
                <a:gd name="T10" fmla="*/ 2147483647 w 2039"/>
                <a:gd name="T11" fmla="*/ 2147483647 h 2033"/>
                <a:gd name="T12" fmla="*/ 2147483647 w 2039"/>
                <a:gd name="T13" fmla="*/ 2147483647 h 2033"/>
                <a:gd name="T14" fmla="*/ 2147483647 w 2039"/>
                <a:gd name="T15" fmla="*/ 2147483647 h 2033"/>
                <a:gd name="T16" fmla="*/ 2147483647 w 2039"/>
                <a:gd name="T17" fmla="*/ 2147483647 h 2033"/>
                <a:gd name="T18" fmla="*/ 2147483647 w 2039"/>
                <a:gd name="T19" fmla="*/ 2147483647 h 2033"/>
                <a:gd name="T20" fmla="*/ 2147483647 w 2039"/>
                <a:gd name="T21" fmla="*/ 2147483647 h 2033"/>
                <a:gd name="T22" fmla="*/ 2147483647 w 2039"/>
                <a:gd name="T23" fmla="*/ 2147483647 h 2033"/>
                <a:gd name="T24" fmla="*/ 2147483647 w 2039"/>
                <a:gd name="T25" fmla="*/ 2147483647 h 2033"/>
                <a:gd name="T26" fmla="*/ 2147483647 w 2039"/>
                <a:gd name="T27" fmla="*/ 2147483647 h 2033"/>
                <a:gd name="T28" fmla="*/ 2147483647 w 2039"/>
                <a:gd name="T29" fmla="*/ 2147483647 h 2033"/>
                <a:gd name="T30" fmla="*/ 2147483647 w 2039"/>
                <a:gd name="T31" fmla="*/ 2147483647 h 2033"/>
                <a:gd name="T32" fmla="*/ 2147483647 w 2039"/>
                <a:gd name="T33" fmla="*/ 2147483647 h 2033"/>
                <a:gd name="T34" fmla="*/ 2147483647 w 2039"/>
                <a:gd name="T35" fmla="*/ 2147483647 h 2033"/>
                <a:gd name="T36" fmla="*/ 2147483647 w 2039"/>
                <a:gd name="T37" fmla="*/ 2147483647 h 2033"/>
                <a:gd name="T38" fmla="*/ 2147483647 w 2039"/>
                <a:gd name="T39" fmla="*/ 2147483647 h 2033"/>
                <a:gd name="T40" fmla="*/ 2147483647 w 2039"/>
                <a:gd name="T41" fmla="*/ 2147483647 h 2033"/>
                <a:gd name="T42" fmla="*/ 2147483647 w 2039"/>
                <a:gd name="T43" fmla="*/ 2147483647 h 2033"/>
                <a:gd name="T44" fmla="*/ 2147483647 w 2039"/>
                <a:gd name="T45" fmla="*/ 2147483647 h 2033"/>
                <a:gd name="T46" fmla="*/ 2147483647 w 2039"/>
                <a:gd name="T47" fmla="*/ 2147483647 h 2033"/>
                <a:gd name="T48" fmla="*/ 2147483647 w 2039"/>
                <a:gd name="T49" fmla="*/ 2147483647 h 2033"/>
                <a:gd name="T50" fmla="*/ 2147483647 w 2039"/>
                <a:gd name="T51" fmla="*/ 2147483647 h 2033"/>
                <a:gd name="T52" fmla="*/ 2147483647 w 2039"/>
                <a:gd name="T53" fmla="*/ 2147483647 h 2033"/>
                <a:gd name="T54" fmla="*/ 2147483647 w 2039"/>
                <a:gd name="T55" fmla="*/ 2147483647 h 2033"/>
                <a:gd name="T56" fmla="*/ 2147483647 w 2039"/>
                <a:gd name="T57" fmla="*/ 2147483647 h 2033"/>
                <a:gd name="T58" fmla="*/ 2147483647 w 2039"/>
                <a:gd name="T59" fmla="*/ 2147483647 h 2033"/>
                <a:gd name="T60" fmla="*/ 2147483647 w 2039"/>
                <a:gd name="T61" fmla="*/ 2147483647 h 2033"/>
                <a:gd name="T62" fmla="*/ 2147483647 w 2039"/>
                <a:gd name="T63" fmla="*/ 2147483647 h 2033"/>
                <a:gd name="T64" fmla="*/ 2147483647 w 2039"/>
                <a:gd name="T65" fmla="*/ 2147483647 h 2033"/>
                <a:gd name="T66" fmla="*/ 2147483647 w 2039"/>
                <a:gd name="T67" fmla="*/ 2147483647 h 2033"/>
                <a:gd name="T68" fmla="*/ 2147483647 w 2039"/>
                <a:gd name="T69" fmla="*/ 2147483647 h 2033"/>
                <a:gd name="T70" fmla="*/ 2147483647 w 2039"/>
                <a:gd name="T71" fmla="*/ 2147483647 h 2033"/>
                <a:gd name="T72" fmla="*/ 2147483647 w 2039"/>
                <a:gd name="T73" fmla="*/ 2147483647 h 2033"/>
                <a:gd name="T74" fmla="*/ 2147483647 w 2039"/>
                <a:gd name="T75" fmla="*/ 2147483647 h 2033"/>
                <a:gd name="T76" fmla="*/ 2147483647 w 2039"/>
                <a:gd name="T77" fmla="*/ 2147483647 h 2033"/>
                <a:gd name="T78" fmla="*/ 2147483647 w 2039"/>
                <a:gd name="T79" fmla="*/ 2147483647 h 2033"/>
                <a:gd name="T80" fmla="*/ 2147483647 w 2039"/>
                <a:gd name="T81" fmla="*/ 2147483647 h 2033"/>
                <a:gd name="T82" fmla="*/ 2147483647 w 2039"/>
                <a:gd name="T83" fmla="*/ 2147483647 h 2033"/>
                <a:gd name="T84" fmla="*/ 2147483647 w 2039"/>
                <a:gd name="T85" fmla="*/ 2147483647 h 2033"/>
                <a:gd name="T86" fmla="*/ 2147483647 w 2039"/>
                <a:gd name="T87" fmla="*/ 2147483647 h 2033"/>
                <a:gd name="T88" fmla="*/ 2147483647 w 2039"/>
                <a:gd name="T89" fmla="*/ 2147483647 h 2033"/>
                <a:gd name="T90" fmla="*/ 2147483647 w 2039"/>
                <a:gd name="T91" fmla="*/ 2147483647 h 2033"/>
                <a:gd name="T92" fmla="*/ 2147483647 w 2039"/>
                <a:gd name="T93" fmla="*/ 2147483647 h 2033"/>
                <a:gd name="T94" fmla="*/ 2147483647 w 2039"/>
                <a:gd name="T95" fmla="*/ 2147483647 h 2033"/>
                <a:gd name="T96" fmla="*/ 2147483647 w 2039"/>
                <a:gd name="T97" fmla="*/ 2147483647 h 2033"/>
                <a:gd name="T98" fmla="*/ 2147483647 w 2039"/>
                <a:gd name="T99" fmla="*/ 2147483647 h 2033"/>
                <a:gd name="T100" fmla="*/ 2147483647 w 2039"/>
                <a:gd name="T101" fmla="*/ 2147483647 h 2033"/>
                <a:gd name="T102" fmla="*/ 2147483647 w 2039"/>
                <a:gd name="T103" fmla="*/ 2147483647 h 2033"/>
                <a:gd name="T104" fmla="*/ 2147483647 w 2039"/>
                <a:gd name="T105" fmla="*/ 2147483647 h 2033"/>
                <a:gd name="T106" fmla="*/ 2147483647 w 2039"/>
                <a:gd name="T107" fmla="*/ 2147483647 h 2033"/>
                <a:gd name="T108" fmla="*/ 2147483647 w 2039"/>
                <a:gd name="T109" fmla="*/ 2147483647 h 2033"/>
                <a:gd name="T110" fmla="*/ 2147483647 w 2039"/>
                <a:gd name="T111" fmla="*/ 2147483647 h 2033"/>
                <a:gd name="T112" fmla="*/ 2147483647 w 2039"/>
                <a:gd name="T113" fmla="*/ 2147483647 h 2033"/>
                <a:gd name="T114" fmla="*/ 2147483647 w 2039"/>
                <a:gd name="T115" fmla="*/ 2147483647 h 2033"/>
                <a:gd name="T116" fmla="*/ 2147483647 w 2039"/>
                <a:gd name="T117" fmla="*/ 2147483647 h 2033"/>
                <a:gd name="T118" fmla="*/ 2147483647 w 2039"/>
                <a:gd name="T119" fmla="*/ 2147483647 h 2033"/>
                <a:gd name="T120" fmla="*/ 2147483647 w 2039"/>
                <a:gd name="T121" fmla="*/ 2147483647 h 2033"/>
                <a:gd name="T122" fmla="*/ 2147483647 w 2039"/>
                <a:gd name="T123" fmla="*/ 2147483647 h 2033"/>
                <a:gd name="T124" fmla="*/ 2147483647 w 2039"/>
                <a:gd name="T125" fmla="*/ 0 h 20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39"/>
                <a:gd name="T190" fmla="*/ 0 h 2033"/>
                <a:gd name="T191" fmla="*/ 2039 w 2039"/>
                <a:gd name="T192" fmla="*/ 2033 h 203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39" h="2033">
                  <a:moveTo>
                    <a:pt x="1019" y="0"/>
                  </a:moveTo>
                  <a:lnTo>
                    <a:pt x="1029" y="0"/>
                  </a:lnTo>
                  <a:lnTo>
                    <a:pt x="1050" y="0"/>
                  </a:lnTo>
                  <a:lnTo>
                    <a:pt x="1070" y="1"/>
                  </a:lnTo>
                  <a:lnTo>
                    <a:pt x="1091" y="2"/>
                  </a:lnTo>
                  <a:lnTo>
                    <a:pt x="1111" y="4"/>
                  </a:lnTo>
                  <a:lnTo>
                    <a:pt x="1132" y="6"/>
                  </a:lnTo>
                  <a:lnTo>
                    <a:pt x="1151" y="8"/>
                  </a:lnTo>
                  <a:lnTo>
                    <a:pt x="1172" y="11"/>
                  </a:lnTo>
                  <a:lnTo>
                    <a:pt x="1192" y="15"/>
                  </a:lnTo>
                  <a:lnTo>
                    <a:pt x="1212" y="17"/>
                  </a:lnTo>
                  <a:lnTo>
                    <a:pt x="1232" y="21"/>
                  </a:lnTo>
                  <a:lnTo>
                    <a:pt x="1252" y="26"/>
                  </a:lnTo>
                  <a:lnTo>
                    <a:pt x="1271" y="31"/>
                  </a:lnTo>
                  <a:lnTo>
                    <a:pt x="1292" y="36"/>
                  </a:lnTo>
                  <a:lnTo>
                    <a:pt x="1311" y="42"/>
                  </a:lnTo>
                  <a:lnTo>
                    <a:pt x="1331" y="48"/>
                  </a:lnTo>
                  <a:lnTo>
                    <a:pt x="1350" y="54"/>
                  </a:lnTo>
                  <a:lnTo>
                    <a:pt x="1369" y="61"/>
                  </a:lnTo>
                  <a:lnTo>
                    <a:pt x="1389" y="68"/>
                  </a:lnTo>
                  <a:lnTo>
                    <a:pt x="1407" y="76"/>
                  </a:lnTo>
                  <a:lnTo>
                    <a:pt x="1426" y="84"/>
                  </a:lnTo>
                  <a:lnTo>
                    <a:pt x="1444" y="92"/>
                  </a:lnTo>
                  <a:lnTo>
                    <a:pt x="1463" y="101"/>
                  </a:lnTo>
                  <a:lnTo>
                    <a:pt x="1481" y="110"/>
                  </a:lnTo>
                  <a:lnTo>
                    <a:pt x="1500" y="119"/>
                  </a:lnTo>
                  <a:lnTo>
                    <a:pt x="1517" y="129"/>
                  </a:lnTo>
                  <a:lnTo>
                    <a:pt x="1535" y="139"/>
                  </a:lnTo>
                  <a:lnTo>
                    <a:pt x="1553" y="150"/>
                  </a:lnTo>
                  <a:lnTo>
                    <a:pt x="1570" y="161"/>
                  </a:lnTo>
                  <a:lnTo>
                    <a:pt x="1587" y="171"/>
                  </a:lnTo>
                  <a:lnTo>
                    <a:pt x="1603" y="183"/>
                  </a:lnTo>
                  <a:lnTo>
                    <a:pt x="1620" y="195"/>
                  </a:lnTo>
                  <a:lnTo>
                    <a:pt x="1637" y="207"/>
                  </a:lnTo>
                  <a:lnTo>
                    <a:pt x="1653" y="219"/>
                  </a:lnTo>
                  <a:lnTo>
                    <a:pt x="1669" y="233"/>
                  </a:lnTo>
                  <a:lnTo>
                    <a:pt x="1684" y="245"/>
                  </a:lnTo>
                  <a:lnTo>
                    <a:pt x="1699" y="259"/>
                  </a:lnTo>
                  <a:lnTo>
                    <a:pt x="1715" y="273"/>
                  </a:lnTo>
                  <a:lnTo>
                    <a:pt x="1729" y="286"/>
                  </a:lnTo>
                  <a:lnTo>
                    <a:pt x="1744" y="301"/>
                  </a:lnTo>
                  <a:lnTo>
                    <a:pt x="1758" y="316"/>
                  </a:lnTo>
                  <a:lnTo>
                    <a:pt x="1772" y="330"/>
                  </a:lnTo>
                  <a:lnTo>
                    <a:pt x="1786" y="346"/>
                  </a:lnTo>
                  <a:lnTo>
                    <a:pt x="1799" y="361"/>
                  </a:lnTo>
                  <a:lnTo>
                    <a:pt x="1812" y="377"/>
                  </a:lnTo>
                  <a:lnTo>
                    <a:pt x="1825" y="393"/>
                  </a:lnTo>
                  <a:lnTo>
                    <a:pt x="1837" y="409"/>
                  </a:lnTo>
                  <a:lnTo>
                    <a:pt x="1848" y="426"/>
                  </a:lnTo>
                  <a:lnTo>
                    <a:pt x="1860" y="442"/>
                  </a:lnTo>
                  <a:lnTo>
                    <a:pt x="1872" y="459"/>
                  </a:lnTo>
                  <a:lnTo>
                    <a:pt x="1883" y="476"/>
                  </a:lnTo>
                  <a:lnTo>
                    <a:pt x="1893" y="494"/>
                  </a:lnTo>
                  <a:lnTo>
                    <a:pt x="1904" y="511"/>
                  </a:lnTo>
                  <a:lnTo>
                    <a:pt x="1914" y="529"/>
                  </a:lnTo>
                  <a:lnTo>
                    <a:pt x="1924" y="546"/>
                  </a:lnTo>
                  <a:lnTo>
                    <a:pt x="1932" y="565"/>
                  </a:lnTo>
                  <a:lnTo>
                    <a:pt x="1941" y="583"/>
                  </a:lnTo>
                  <a:lnTo>
                    <a:pt x="1950" y="602"/>
                  </a:lnTo>
                  <a:lnTo>
                    <a:pt x="1959" y="620"/>
                  </a:lnTo>
                  <a:lnTo>
                    <a:pt x="1966" y="639"/>
                  </a:lnTo>
                  <a:lnTo>
                    <a:pt x="1973" y="658"/>
                  </a:lnTo>
                  <a:lnTo>
                    <a:pt x="1980" y="677"/>
                  </a:lnTo>
                  <a:lnTo>
                    <a:pt x="1987" y="696"/>
                  </a:lnTo>
                  <a:lnTo>
                    <a:pt x="1993" y="716"/>
                  </a:lnTo>
                  <a:lnTo>
                    <a:pt x="1999" y="735"/>
                  </a:lnTo>
                  <a:lnTo>
                    <a:pt x="2005" y="755"/>
                  </a:lnTo>
                  <a:lnTo>
                    <a:pt x="2010" y="774"/>
                  </a:lnTo>
                  <a:lnTo>
                    <a:pt x="2014" y="795"/>
                  </a:lnTo>
                  <a:lnTo>
                    <a:pt x="2018" y="814"/>
                  </a:lnTo>
                  <a:lnTo>
                    <a:pt x="2022" y="835"/>
                  </a:lnTo>
                  <a:lnTo>
                    <a:pt x="2026" y="854"/>
                  </a:lnTo>
                  <a:lnTo>
                    <a:pt x="2029" y="875"/>
                  </a:lnTo>
                  <a:lnTo>
                    <a:pt x="2031" y="894"/>
                  </a:lnTo>
                  <a:lnTo>
                    <a:pt x="2034" y="915"/>
                  </a:lnTo>
                  <a:lnTo>
                    <a:pt x="2036" y="935"/>
                  </a:lnTo>
                  <a:lnTo>
                    <a:pt x="2037" y="956"/>
                  </a:lnTo>
                  <a:lnTo>
                    <a:pt x="2038" y="976"/>
                  </a:lnTo>
                  <a:lnTo>
                    <a:pt x="2039" y="996"/>
                  </a:lnTo>
                  <a:lnTo>
                    <a:pt x="2039" y="1017"/>
                  </a:lnTo>
                  <a:lnTo>
                    <a:pt x="2039" y="1036"/>
                  </a:lnTo>
                  <a:lnTo>
                    <a:pt x="2038" y="1057"/>
                  </a:lnTo>
                  <a:lnTo>
                    <a:pt x="2037" y="1077"/>
                  </a:lnTo>
                  <a:lnTo>
                    <a:pt x="2036" y="1098"/>
                  </a:lnTo>
                  <a:lnTo>
                    <a:pt x="2034" y="1118"/>
                  </a:lnTo>
                  <a:lnTo>
                    <a:pt x="2031" y="1139"/>
                  </a:lnTo>
                  <a:lnTo>
                    <a:pt x="2029" y="1158"/>
                  </a:lnTo>
                  <a:lnTo>
                    <a:pt x="2026" y="1179"/>
                  </a:lnTo>
                  <a:lnTo>
                    <a:pt x="2022" y="1199"/>
                  </a:lnTo>
                  <a:lnTo>
                    <a:pt x="2018" y="1219"/>
                  </a:lnTo>
                  <a:lnTo>
                    <a:pt x="2014" y="1238"/>
                  </a:lnTo>
                  <a:lnTo>
                    <a:pt x="2010" y="1259"/>
                  </a:lnTo>
                  <a:lnTo>
                    <a:pt x="2005" y="1278"/>
                  </a:lnTo>
                  <a:lnTo>
                    <a:pt x="1999" y="1298"/>
                  </a:lnTo>
                  <a:lnTo>
                    <a:pt x="1993" y="1317"/>
                  </a:lnTo>
                  <a:lnTo>
                    <a:pt x="1987" y="1336"/>
                  </a:lnTo>
                  <a:lnTo>
                    <a:pt x="1980" y="1356"/>
                  </a:lnTo>
                  <a:lnTo>
                    <a:pt x="1973" y="1374"/>
                  </a:lnTo>
                  <a:lnTo>
                    <a:pt x="1966" y="1394"/>
                  </a:lnTo>
                  <a:lnTo>
                    <a:pt x="1959" y="1412"/>
                  </a:lnTo>
                  <a:lnTo>
                    <a:pt x="1950" y="1431"/>
                  </a:lnTo>
                  <a:lnTo>
                    <a:pt x="1941" y="1449"/>
                  </a:lnTo>
                  <a:lnTo>
                    <a:pt x="1932" y="1468"/>
                  </a:lnTo>
                  <a:lnTo>
                    <a:pt x="1924" y="1486"/>
                  </a:lnTo>
                  <a:lnTo>
                    <a:pt x="1914" y="1504"/>
                  </a:lnTo>
                  <a:lnTo>
                    <a:pt x="1904" y="1523"/>
                  </a:lnTo>
                  <a:lnTo>
                    <a:pt x="1893" y="1540"/>
                  </a:lnTo>
                  <a:lnTo>
                    <a:pt x="1883" y="1557"/>
                  </a:lnTo>
                  <a:lnTo>
                    <a:pt x="1872" y="1574"/>
                  </a:lnTo>
                  <a:lnTo>
                    <a:pt x="1860" y="1591"/>
                  </a:lnTo>
                  <a:lnTo>
                    <a:pt x="1848" y="1607"/>
                  </a:lnTo>
                  <a:lnTo>
                    <a:pt x="1837" y="1624"/>
                  </a:lnTo>
                  <a:lnTo>
                    <a:pt x="1825" y="1640"/>
                  </a:lnTo>
                  <a:lnTo>
                    <a:pt x="1812" y="1656"/>
                  </a:lnTo>
                  <a:lnTo>
                    <a:pt x="1799" y="1672"/>
                  </a:lnTo>
                  <a:lnTo>
                    <a:pt x="1786" y="1687"/>
                  </a:lnTo>
                  <a:lnTo>
                    <a:pt x="1772" y="1703"/>
                  </a:lnTo>
                  <a:lnTo>
                    <a:pt x="1758" y="1717"/>
                  </a:lnTo>
                  <a:lnTo>
                    <a:pt x="1744" y="1732"/>
                  </a:lnTo>
                  <a:lnTo>
                    <a:pt x="1729" y="1747"/>
                  </a:lnTo>
                  <a:lnTo>
                    <a:pt x="1715" y="1760"/>
                  </a:lnTo>
                  <a:lnTo>
                    <a:pt x="1699" y="1774"/>
                  </a:lnTo>
                  <a:lnTo>
                    <a:pt x="1684" y="1788"/>
                  </a:lnTo>
                  <a:lnTo>
                    <a:pt x="1669" y="1800"/>
                  </a:lnTo>
                  <a:lnTo>
                    <a:pt x="1653" y="1814"/>
                  </a:lnTo>
                  <a:lnTo>
                    <a:pt x="1637" y="1825"/>
                  </a:lnTo>
                  <a:lnTo>
                    <a:pt x="1620" y="1838"/>
                  </a:lnTo>
                  <a:lnTo>
                    <a:pt x="1603" y="1850"/>
                  </a:lnTo>
                  <a:lnTo>
                    <a:pt x="1587" y="1862"/>
                  </a:lnTo>
                  <a:lnTo>
                    <a:pt x="1570" y="1872"/>
                  </a:lnTo>
                  <a:lnTo>
                    <a:pt x="1553" y="1883"/>
                  </a:lnTo>
                  <a:lnTo>
                    <a:pt x="1535" y="1894"/>
                  </a:lnTo>
                  <a:lnTo>
                    <a:pt x="1517" y="1904"/>
                  </a:lnTo>
                  <a:lnTo>
                    <a:pt x="1500" y="1914"/>
                  </a:lnTo>
                  <a:lnTo>
                    <a:pt x="1481" y="1923"/>
                  </a:lnTo>
                  <a:lnTo>
                    <a:pt x="1463" y="1932"/>
                  </a:lnTo>
                  <a:lnTo>
                    <a:pt x="1444" y="1940"/>
                  </a:lnTo>
                  <a:lnTo>
                    <a:pt x="1426" y="1949"/>
                  </a:lnTo>
                  <a:lnTo>
                    <a:pt x="1407" y="1957"/>
                  </a:lnTo>
                  <a:lnTo>
                    <a:pt x="1389" y="1965"/>
                  </a:lnTo>
                  <a:lnTo>
                    <a:pt x="1369" y="1972"/>
                  </a:lnTo>
                  <a:lnTo>
                    <a:pt x="1350" y="1978"/>
                  </a:lnTo>
                  <a:lnTo>
                    <a:pt x="1331" y="1985"/>
                  </a:lnTo>
                  <a:lnTo>
                    <a:pt x="1311" y="1991"/>
                  </a:lnTo>
                  <a:lnTo>
                    <a:pt x="1292" y="1997"/>
                  </a:lnTo>
                  <a:lnTo>
                    <a:pt x="1271" y="2002"/>
                  </a:lnTo>
                  <a:lnTo>
                    <a:pt x="1252" y="2007"/>
                  </a:lnTo>
                  <a:lnTo>
                    <a:pt x="1232" y="2012"/>
                  </a:lnTo>
                  <a:lnTo>
                    <a:pt x="1212" y="2015"/>
                  </a:lnTo>
                  <a:lnTo>
                    <a:pt x="1192" y="2018"/>
                  </a:lnTo>
                  <a:lnTo>
                    <a:pt x="1172" y="2022"/>
                  </a:lnTo>
                  <a:lnTo>
                    <a:pt x="1151" y="2025"/>
                  </a:lnTo>
                  <a:lnTo>
                    <a:pt x="1132" y="2027"/>
                  </a:lnTo>
                  <a:lnTo>
                    <a:pt x="1111" y="2029"/>
                  </a:lnTo>
                  <a:lnTo>
                    <a:pt x="1091" y="2031"/>
                  </a:lnTo>
                  <a:lnTo>
                    <a:pt x="1070" y="2032"/>
                  </a:lnTo>
                  <a:lnTo>
                    <a:pt x="1050" y="2033"/>
                  </a:lnTo>
                  <a:lnTo>
                    <a:pt x="1029" y="2033"/>
                  </a:lnTo>
                  <a:lnTo>
                    <a:pt x="1010" y="2033"/>
                  </a:lnTo>
                  <a:lnTo>
                    <a:pt x="989" y="2033"/>
                  </a:lnTo>
                  <a:lnTo>
                    <a:pt x="969" y="2032"/>
                  </a:lnTo>
                  <a:lnTo>
                    <a:pt x="948" y="2031"/>
                  </a:lnTo>
                  <a:lnTo>
                    <a:pt x="928" y="2029"/>
                  </a:lnTo>
                  <a:lnTo>
                    <a:pt x="907" y="2027"/>
                  </a:lnTo>
                  <a:lnTo>
                    <a:pt x="888" y="2025"/>
                  </a:lnTo>
                  <a:lnTo>
                    <a:pt x="867" y="2022"/>
                  </a:lnTo>
                  <a:lnTo>
                    <a:pt x="847" y="2018"/>
                  </a:lnTo>
                  <a:lnTo>
                    <a:pt x="827" y="2015"/>
                  </a:lnTo>
                  <a:lnTo>
                    <a:pt x="807" y="2012"/>
                  </a:lnTo>
                  <a:lnTo>
                    <a:pt x="787" y="2007"/>
                  </a:lnTo>
                  <a:lnTo>
                    <a:pt x="768" y="2002"/>
                  </a:lnTo>
                  <a:lnTo>
                    <a:pt x="747" y="1997"/>
                  </a:lnTo>
                  <a:lnTo>
                    <a:pt x="727" y="1991"/>
                  </a:lnTo>
                  <a:lnTo>
                    <a:pt x="708" y="1985"/>
                  </a:lnTo>
                  <a:lnTo>
                    <a:pt x="689" y="1978"/>
                  </a:lnTo>
                  <a:lnTo>
                    <a:pt x="670" y="1972"/>
                  </a:lnTo>
                  <a:lnTo>
                    <a:pt x="650" y="1965"/>
                  </a:lnTo>
                  <a:lnTo>
                    <a:pt x="632" y="1957"/>
                  </a:lnTo>
                  <a:lnTo>
                    <a:pt x="613" y="1949"/>
                  </a:lnTo>
                  <a:lnTo>
                    <a:pt x="595" y="1940"/>
                  </a:lnTo>
                  <a:lnTo>
                    <a:pt x="576" y="1932"/>
                  </a:lnTo>
                  <a:lnTo>
                    <a:pt x="558" y="1923"/>
                  </a:lnTo>
                  <a:lnTo>
                    <a:pt x="539" y="1914"/>
                  </a:lnTo>
                  <a:lnTo>
                    <a:pt x="521" y="1904"/>
                  </a:lnTo>
                  <a:lnTo>
                    <a:pt x="504" y="1894"/>
                  </a:lnTo>
                  <a:lnTo>
                    <a:pt x="486" y="1883"/>
                  </a:lnTo>
                  <a:lnTo>
                    <a:pt x="469" y="1872"/>
                  </a:lnTo>
                  <a:lnTo>
                    <a:pt x="452" y="1862"/>
                  </a:lnTo>
                  <a:lnTo>
                    <a:pt x="436" y="1850"/>
                  </a:lnTo>
                  <a:lnTo>
                    <a:pt x="419" y="1838"/>
                  </a:lnTo>
                  <a:lnTo>
                    <a:pt x="402" y="1825"/>
                  </a:lnTo>
                  <a:lnTo>
                    <a:pt x="386" y="1814"/>
                  </a:lnTo>
                  <a:lnTo>
                    <a:pt x="370" y="1800"/>
                  </a:lnTo>
                  <a:lnTo>
                    <a:pt x="354" y="1788"/>
                  </a:lnTo>
                  <a:lnTo>
                    <a:pt x="340" y="1774"/>
                  </a:lnTo>
                  <a:lnTo>
                    <a:pt x="324" y="1760"/>
                  </a:lnTo>
                  <a:lnTo>
                    <a:pt x="310" y="1747"/>
                  </a:lnTo>
                  <a:lnTo>
                    <a:pt x="295" y="1732"/>
                  </a:lnTo>
                  <a:lnTo>
                    <a:pt x="281" y="1717"/>
                  </a:lnTo>
                  <a:lnTo>
                    <a:pt x="267" y="1703"/>
                  </a:lnTo>
                  <a:lnTo>
                    <a:pt x="253" y="1687"/>
                  </a:lnTo>
                  <a:lnTo>
                    <a:pt x="240" y="1672"/>
                  </a:lnTo>
                  <a:lnTo>
                    <a:pt x="227" y="1656"/>
                  </a:lnTo>
                  <a:lnTo>
                    <a:pt x="214" y="1640"/>
                  </a:lnTo>
                  <a:lnTo>
                    <a:pt x="202" y="1624"/>
                  </a:lnTo>
                  <a:lnTo>
                    <a:pt x="190" y="1607"/>
                  </a:lnTo>
                  <a:lnTo>
                    <a:pt x="179" y="1591"/>
                  </a:lnTo>
                  <a:lnTo>
                    <a:pt x="167" y="1574"/>
                  </a:lnTo>
                  <a:lnTo>
                    <a:pt x="156" y="1557"/>
                  </a:lnTo>
                  <a:lnTo>
                    <a:pt x="145" y="1540"/>
                  </a:lnTo>
                  <a:lnTo>
                    <a:pt x="135" y="1523"/>
                  </a:lnTo>
                  <a:lnTo>
                    <a:pt x="125" y="1504"/>
                  </a:lnTo>
                  <a:lnTo>
                    <a:pt x="115" y="1486"/>
                  </a:lnTo>
                  <a:lnTo>
                    <a:pt x="106" y="1468"/>
                  </a:lnTo>
                  <a:lnTo>
                    <a:pt x="98" y="1449"/>
                  </a:lnTo>
                  <a:lnTo>
                    <a:pt x="89" y="1431"/>
                  </a:lnTo>
                  <a:lnTo>
                    <a:pt x="80" y="1412"/>
                  </a:lnTo>
                  <a:lnTo>
                    <a:pt x="73" y="1394"/>
                  </a:lnTo>
                  <a:lnTo>
                    <a:pt x="65" y="1374"/>
                  </a:lnTo>
                  <a:lnTo>
                    <a:pt x="59" y="1356"/>
                  </a:lnTo>
                  <a:lnTo>
                    <a:pt x="52" y="1336"/>
                  </a:lnTo>
                  <a:lnTo>
                    <a:pt x="46" y="1317"/>
                  </a:lnTo>
                  <a:lnTo>
                    <a:pt x="40" y="1298"/>
                  </a:lnTo>
                  <a:lnTo>
                    <a:pt x="34" y="1278"/>
                  </a:lnTo>
                  <a:lnTo>
                    <a:pt x="29" y="1259"/>
                  </a:lnTo>
                  <a:lnTo>
                    <a:pt x="24" y="1238"/>
                  </a:lnTo>
                  <a:lnTo>
                    <a:pt x="21" y="1219"/>
                  </a:lnTo>
                  <a:lnTo>
                    <a:pt x="17" y="1199"/>
                  </a:lnTo>
                  <a:lnTo>
                    <a:pt x="13" y="1179"/>
                  </a:lnTo>
                  <a:lnTo>
                    <a:pt x="10" y="1158"/>
                  </a:lnTo>
                  <a:lnTo>
                    <a:pt x="8" y="1139"/>
                  </a:lnTo>
                  <a:lnTo>
                    <a:pt x="5" y="1118"/>
                  </a:lnTo>
                  <a:lnTo>
                    <a:pt x="3" y="1098"/>
                  </a:lnTo>
                  <a:lnTo>
                    <a:pt x="2" y="1077"/>
                  </a:lnTo>
                  <a:lnTo>
                    <a:pt x="1" y="1057"/>
                  </a:lnTo>
                  <a:lnTo>
                    <a:pt x="0" y="1036"/>
                  </a:lnTo>
                  <a:lnTo>
                    <a:pt x="0" y="1017"/>
                  </a:lnTo>
                  <a:lnTo>
                    <a:pt x="0" y="996"/>
                  </a:lnTo>
                  <a:lnTo>
                    <a:pt x="1" y="976"/>
                  </a:lnTo>
                  <a:lnTo>
                    <a:pt x="2" y="956"/>
                  </a:lnTo>
                  <a:lnTo>
                    <a:pt x="3" y="935"/>
                  </a:lnTo>
                  <a:lnTo>
                    <a:pt x="5" y="915"/>
                  </a:lnTo>
                  <a:lnTo>
                    <a:pt x="8" y="894"/>
                  </a:lnTo>
                  <a:lnTo>
                    <a:pt x="10" y="875"/>
                  </a:lnTo>
                  <a:lnTo>
                    <a:pt x="13" y="854"/>
                  </a:lnTo>
                  <a:lnTo>
                    <a:pt x="17" y="835"/>
                  </a:lnTo>
                  <a:lnTo>
                    <a:pt x="21" y="814"/>
                  </a:lnTo>
                  <a:lnTo>
                    <a:pt x="24" y="795"/>
                  </a:lnTo>
                  <a:lnTo>
                    <a:pt x="29" y="774"/>
                  </a:lnTo>
                  <a:lnTo>
                    <a:pt x="34" y="755"/>
                  </a:lnTo>
                  <a:lnTo>
                    <a:pt x="40" y="735"/>
                  </a:lnTo>
                  <a:lnTo>
                    <a:pt x="46" y="716"/>
                  </a:lnTo>
                  <a:lnTo>
                    <a:pt x="52" y="696"/>
                  </a:lnTo>
                  <a:lnTo>
                    <a:pt x="59" y="677"/>
                  </a:lnTo>
                  <a:lnTo>
                    <a:pt x="65" y="658"/>
                  </a:lnTo>
                  <a:lnTo>
                    <a:pt x="73" y="639"/>
                  </a:lnTo>
                  <a:lnTo>
                    <a:pt x="80" y="620"/>
                  </a:lnTo>
                  <a:lnTo>
                    <a:pt x="89" y="602"/>
                  </a:lnTo>
                  <a:lnTo>
                    <a:pt x="98" y="583"/>
                  </a:lnTo>
                  <a:lnTo>
                    <a:pt x="106" y="565"/>
                  </a:lnTo>
                  <a:lnTo>
                    <a:pt x="115" y="546"/>
                  </a:lnTo>
                  <a:lnTo>
                    <a:pt x="125" y="529"/>
                  </a:lnTo>
                  <a:lnTo>
                    <a:pt x="135" y="511"/>
                  </a:lnTo>
                  <a:lnTo>
                    <a:pt x="145" y="494"/>
                  </a:lnTo>
                  <a:lnTo>
                    <a:pt x="156" y="476"/>
                  </a:lnTo>
                  <a:lnTo>
                    <a:pt x="167" y="459"/>
                  </a:lnTo>
                  <a:lnTo>
                    <a:pt x="179" y="442"/>
                  </a:lnTo>
                  <a:lnTo>
                    <a:pt x="190" y="426"/>
                  </a:lnTo>
                  <a:lnTo>
                    <a:pt x="202" y="409"/>
                  </a:lnTo>
                  <a:lnTo>
                    <a:pt x="214" y="393"/>
                  </a:lnTo>
                  <a:lnTo>
                    <a:pt x="227" y="377"/>
                  </a:lnTo>
                  <a:lnTo>
                    <a:pt x="240" y="361"/>
                  </a:lnTo>
                  <a:lnTo>
                    <a:pt x="253" y="346"/>
                  </a:lnTo>
                  <a:lnTo>
                    <a:pt x="267" y="330"/>
                  </a:lnTo>
                  <a:lnTo>
                    <a:pt x="281" y="316"/>
                  </a:lnTo>
                  <a:lnTo>
                    <a:pt x="295" y="301"/>
                  </a:lnTo>
                  <a:lnTo>
                    <a:pt x="310" y="286"/>
                  </a:lnTo>
                  <a:lnTo>
                    <a:pt x="324" y="273"/>
                  </a:lnTo>
                  <a:lnTo>
                    <a:pt x="340" y="259"/>
                  </a:lnTo>
                  <a:lnTo>
                    <a:pt x="354" y="245"/>
                  </a:lnTo>
                  <a:lnTo>
                    <a:pt x="370" y="233"/>
                  </a:lnTo>
                  <a:lnTo>
                    <a:pt x="386" y="219"/>
                  </a:lnTo>
                  <a:lnTo>
                    <a:pt x="402" y="207"/>
                  </a:lnTo>
                  <a:lnTo>
                    <a:pt x="419" y="195"/>
                  </a:lnTo>
                  <a:lnTo>
                    <a:pt x="436" y="183"/>
                  </a:lnTo>
                  <a:lnTo>
                    <a:pt x="452" y="171"/>
                  </a:lnTo>
                  <a:lnTo>
                    <a:pt x="469" y="161"/>
                  </a:lnTo>
                  <a:lnTo>
                    <a:pt x="486" y="150"/>
                  </a:lnTo>
                  <a:lnTo>
                    <a:pt x="504" y="139"/>
                  </a:lnTo>
                  <a:lnTo>
                    <a:pt x="521" y="129"/>
                  </a:lnTo>
                  <a:lnTo>
                    <a:pt x="539" y="119"/>
                  </a:lnTo>
                  <a:lnTo>
                    <a:pt x="558" y="110"/>
                  </a:lnTo>
                  <a:lnTo>
                    <a:pt x="576" y="101"/>
                  </a:lnTo>
                  <a:lnTo>
                    <a:pt x="595" y="92"/>
                  </a:lnTo>
                  <a:lnTo>
                    <a:pt x="613" y="84"/>
                  </a:lnTo>
                  <a:lnTo>
                    <a:pt x="632" y="76"/>
                  </a:lnTo>
                  <a:lnTo>
                    <a:pt x="650" y="68"/>
                  </a:lnTo>
                  <a:lnTo>
                    <a:pt x="670" y="61"/>
                  </a:lnTo>
                  <a:lnTo>
                    <a:pt x="689" y="54"/>
                  </a:lnTo>
                  <a:lnTo>
                    <a:pt x="708" y="48"/>
                  </a:lnTo>
                  <a:lnTo>
                    <a:pt x="727" y="42"/>
                  </a:lnTo>
                  <a:lnTo>
                    <a:pt x="747" y="36"/>
                  </a:lnTo>
                  <a:lnTo>
                    <a:pt x="768" y="31"/>
                  </a:lnTo>
                  <a:lnTo>
                    <a:pt x="787" y="26"/>
                  </a:lnTo>
                  <a:lnTo>
                    <a:pt x="807" y="21"/>
                  </a:lnTo>
                  <a:lnTo>
                    <a:pt x="827" y="17"/>
                  </a:lnTo>
                  <a:lnTo>
                    <a:pt x="847" y="15"/>
                  </a:lnTo>
                  <a:lnTo>
                    <a:pt x="867" y="11"/>
                  </a:lnTo>
                  <a:lnTo>
                    <a:pt x="888" y="8"/>
                  </a:lnTo>
                  <a:lnTo>
                    <a:pt x="907" y="6"/>
                  </a:lnTo>
                  <a:lnTo>
                    <a:pt x="928" y="4"/>
                  </a:lnTo>
                  <a:lnTo>
                    <a:pt x="948" y="2"/>
                  </a:lnTo>
                  <a:lnTo>
                    <a:pt x="969" y="1"/>
                  </a:lnTo>
                  <a:lnTo>
                    <a:pt x="989" y="0"/>
                  </a:lnTo>
                  <a:lnTo>
                    <a:pt x="1010" y="0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E6FABE"/>
            </a:solidFill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867"/>
            <p:cNvSpPr>
              <a:spLocks noChangeAspect="1" noChangeArrowheads="1" noTextEdit="1"/>
            </p:cNvSpPr>
            <p:nvPr/>
          </p:nvSpPr>
          <p:spPr bwMode="auto">
            <a:xfrm>
              <a:off x="1989138" y="1317625"/>
              <a:ext cx="5700712" cy="4616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69"/>
            <p:cNvSpPr>
              <a:spLocks/>
            </p:cNvSpPr>
            <p:nvPr/>
          </p:nvSpPr>
          <p:spPr bwMode="auto">
            <a:xfrm>
              <a:off x="1989138" y="1322388"/>
              <a:ext cx="5705475" cy="4598987"/>
            </a:xfrm>
            <a:custGeom>
              <a:avLst/>
              <a:gdLst>
                <a:gd name="T0" fmla="*/ 2147483647 w 2034"/>
                <a:gd name="T1" fmla="*/ 2147483647 h 1639"/>
                <a:gd name="T2" fmla="*/ 2147483647 w 2034"/>
                <a:gd name="T3" fmla="*/ 2147483647 h 1639"/>
                <a:gd name="T4" fmla="*/ 2147483647 w 2034"/>
                <a:gd name="T5" fmla="*/ 2147483647 h 1639"/>
                <a:gd name="T6" fmla="*/ 2147483647 w 2034"/>
                <a:gd name="T7" fmla="*/ 2147483647 h 1639"/>
                <a:gd name="T8" fmla="*/ 2147483647 w 2034"/>
                <a:gd name="T9" fmla="*/ 2147483647 h 1639"/>
                <a:gd name="T10" fmla="*/ 2147483647 w 2034"/>
                <a:gd name="T11" fmla="*/ 2147483647 h 1639"/>
                <a:gd name="T12" fmla="*/ 2147483647 w 2034"/>
                <a:gd name="T13" fmla="*/ 2147483647 h 1639"/>
                <a:gd name="T14" fmla="*/ 2147483647 w 2034"/>
                <a:gd name="T15" fmla="*/ 2147483647 h 1639"/>
                <a:gd name="T16" fmla="*/ 2147483647 w 2034"/>
                <a:gd name="T17" fmla="*/ 2147483647 h 1639"/>
                <a:gd name="T18" fmla="*/ 2147483647 w 2034"/>
                <a:gd name="T19" fmla="*/ 2147483647 h 1639"/>
                <a:gd name="T20" fmla="*/ 2147483647 w 2034"/>
                <a:gd name="T21" fmla="*/ 2147483647 h 1639"/>
                <a:gd name="T22" fmla="*/ 2147483647 w 2034"/>
                <a:gd name="T23" fmla="*/ 2147483647 h 1639"/>
                <a:gd name="T24" fmla="*/ 2147483647 w 2034"/>
                <a:gd name="T25" fmla="*/ 2147483647 h 1639"/>
                <a:gd name="T26" fmla="*/ 2147483647 w 2034"/>
                <a:gd name="T27" fmla="*/ 2147483647 h 1639"/>
                <a:gd name="T28" fmla="*/ 2147483647 w 2034"/>
                <a:gd name="T29" fmla="*/ 2147483647 h 1639"/>
                <a:gd name="T30" fmla="*/ 2147483647 w 2034"/>
                <a:gd name="T31" fmla="*/ 2147483647 h 1639"/>
                <a:gd name="T32" fmla="*/ 2147483647 w 2034"/>
                <a:gd name="T33" fmla="*/ 2147483647 h 1639"/>
                <a:gd name="T34" fmla="*/ 2147483647 w 2034"/>
                <a:gd name="T35" fmla="*/ 2147483647 h 1639"/>
                <a:gd name="T36" fmla="*/ 2147483647 w 2034"/>
                <a:gd name="T37" fmla="*/ 2147483647 h 1639"/>
                <a:gd name="T38" fmla="*/ 2147483647 w 2034"/>
                <a:gd name="T39" fmla="*/ 2147483647 h 1639"/>
                <a:gd name="T40" fmla="*/ 2147483647 w 2034"/>
                <a:gd name="T41" fmla="*/ 2147483647 h 1639"/>
                <a:gd name="T42" fmla="*/ 2147483647 w 2034"/>
                <a:gd name="T43" fmla="*/ 2147483647 h 1639"/>
                <a:gd name="T44" fmla="*/ 2147483647 w 2034"/>
                <a:gd name="T45" fmla="*/ 2147483647 h 1639"/>
                <a:gd name="T46" fmla="*/ 2147483647 w 2034"/>
                <a:gd name="T47" fmla="*/ 2147483647 h 1639"/>
                <a:gd name="T48" fmla="*/ 2147483647 w 2034"/>
                <a:gd name="T49" fmla="*/ 2147483647 h 1639"/>
                <a:gd name="T50" fmla="*/ 2147483647 w 2034"/>
                <a:gd name="T51" fmla="*/ 2147483647 h 1639"/>
                <a:gd name="T52" fmla="*/ 2147483647 w 2034"/>
                <a:gd name="T53" fmla="*/ 2147483647 h 1639"/>
                <a:gd name="T54" fmla="*/ 2147483647 w 2034"/>
                <a:gd name="T55" fmla="*/ 2147483647 h 1639"/>
                <a:gd name="T56" fmla="*/ 2147483647 w 2034"/>
                <a:gd name="T57" fmla="*/ 2147483647 h 1639"/>
                <a:gd name="T58" fmla="*/ 2147483647 w 2034"/>
                <a:gd name="T59" fmla="*/ 2147483647 h 1639"/>
                <a:gd name="T60" fmla="*/ 2147483647 w 2034"/>
                <a:gd name="T61" fmla="*/ 2147483647 h 1639"/>
                <a:gd name="T62" fmla="*/ 2147483647 w 2034"/>
                <a:gd name="T63" fmla="*/ 2147483647 h 1639"/>
                <a:gd name="T64" fmla="*/ 2147483647 w 2034"/>
                <a:gd name="T65" fmla="*/ 2147483647 h 1639"/>
                <a:gd name="T66" fmla="*/ 2147483647 w 2034"/>
                <a:gd name="T67" fmla="*/ 2147483647 h 1639"/>
                <a:gd name="T68" fmla="*/ 2147483647 w 2034"/>
                <a:gd name="T69" fmla="*/ 2147483647 h 1639"/>
                <a:gd name="T70" fmla="*/ 2147483647 w 2034"/>
                <a:gd name="T71" fmla="*/ 2147483647 h 1639"/>
                <a:gd name="T72" fmla="*/ 2147483647 w 2034"/>
                <a:gd name="T73" fmla="*/ 2147483647 h 1639"/>
                <a:gd name="T74" fmla="*/ 2147483647 w 2034"/>
                <a:gd name="T75" fmla="*/ 2147483647 h 1639"/>
                <a:gd name="T76" fmla="*/ 2147483647 w 2034"/>
                <a:gd name="T77" fmla="*/ 2147483647 h 1639"/>
                <a:gd name="T78" fmla="*/ 2147483647 w 2034"/>
                <a:gd name="T79" fmla="*/ 2147483647 h 1639"/>
                <a:gd name="T80" fmla="*/ 2147483647 w 2034"/>
                <a:gd name="T81" fmla="*/ 2147483647 h 1639"/>
                <a:gd name="T82" fmla="*/ 2147483647 w 2034"/>
                <a:gd name="T83" fmla="*/ 2147483647 h 1639"/>
                <a:gd name="T84" fmla="*/ 2147483647 w 2034"/>
                <a:gd name="T85" fmla="*/ 2147483647 h 1639"/>
                <a:gd name="T86" fmla="*/ 2147483647 w 2034"/>
                <a:gd name="T87" fmla="*/ 2147483647 h 1639"/>
                <a:gd name="T88" fmla="*/ 2147483647 w 2034"/>
                <a:gd name="T89" fmla="*/ 2147483647 h 1639"/>
                <a:gd name="T90" fmla="*/ 2147483647 w 2034"/>
                <a:gd name="T91" fmla="*/ 2147483647 h 1639"/>
                <a:gd name="T92" fmla="*/ 2147483647 w 2034"/>
                <a:gd name="T93" fmla="*/ 2147483647 h 1639"/>
                <a:gd name="T94" fmla="*/ 2147483647 w 2034"/>
                <a:gd name="T95" fmla="*/ 2147483647 h 1639"/>
                <a:gd name="T96" fmla="*/ 2147483647 w 2034"/>
                <a:gd name="T97" fmla="*/ 2147483647 h 1639"/>
                <a:gd name="T98" fmla="*/ 2147483647 w 2034"/>
                <a:gd name="T99" fmla="*/ 2147483647 h 1639"/>
                <a:gd name="T100" fmla="*/ 2147483647 w 2034"/>
                <a:gd name="T101" fmla="*/ 2147483647 h 1639"/>
                <a:gd name="T102" fmla="*/ 2147483647 w 2034"/>
                <a:gd name="T103" fmla="*/ 2147483647 h 1639"/>
                <a:gd name="T104" fmla="*/ 2147483647 w 2034"/>
                <a:gd name="T105" fmla="*/ 2147483647 h 1639"/>
                <a:gd name="T106" fmla="*/ 2147483647 w 2034"/>
                <a:gd name="T107" fmla="*/ 2147483647 h 1639"/>
                <a:gd name="T108" fmla="*/ 2147483647 w 2034"/>
                <a:gd name="T109" fmla="*/ 2147483647 h 1639"/>
                <a:gd name="T110" fmla="*/ 2147483647 w 2034"/>
                <a:gd name="T111" fmla="*/ 2147483647 h 1639"/>
                <a:gd name="T112" fmla="*/ 2147483647 w 2034"/>
                <a:gd name="T113" fmla="*/ 2147483647 h 1639"/>
                <a:gd name="T114" fmla="*/ 2147483647 w 2034"/>
                <a:gd name="T115" fmla="*/ 2147483647 h 1639"/>
                <a:gd name="T116" fmla="*/ 2147483647 w 2034"/>
                <a:gd name="T117" fmla="*/ 2147483647 h 1639"/>
                <a:gd name="T118" fmla="*/ 2147483647 w 2034"/>
                <a:gd name="T119" fmla="*/ 0 h 16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34"/>
                <a:gd name="T181" fmla="*/ 0 h 1639"/>
                <a:gd name="T182" fmla="*/ 2034 w 2034"/>
                <a:gd name="T183" fmla="*/ 1639 h 163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34" h="1639">
                  <a:moveTo>
                    <a:pt x="1395" y="0"/>
                  </a:moveTo>
                  <a:lnTo>
                    <a:pt x="1401" y="15"/>
                  </a:lnTo>
                  <a:lnTo>
                    <a:pt x="1466" y="85"/>
                  </a:lnTo>
                  <a:lnTo>
                    <a:pt x="1474" y="93"/>
                  </a:lnTo>
                  <a:lnTo>
                    <a:pt x="1471" y="96"/>
                  </a:lnTo>
                  <a:lnTo>
                    <a:pt x="1474" y="95"/>
                  </a:lnTo>
                  <a:lnTo>
                    <a:pt x="1432" y="143"/>
                  </a:lnTo>
                  <a:lnTo>
                    <a:pt x="1434" y="143"/>
                  </a:lnTo>
                  <a:lnTo>
                    <a:pt x="1437" y="147"/>
                  </a:lnTo>
                  <a:lnTo>
                    <a:pt x="1441" y="151"/>
                  </a:lnTo>
                  <a:lnTo>
                    <a:pt x="1475" y="156"/>
                  </a:lnTo>
                  <a:lnTo>
                    <a:pt x="1476" y="156"/>
                  </a:lnTo>
                  <a:lnTo>
                    <a:pt x="1541" y="157"/>
                  </a:lnTo>
                  <a:lnTo>
                    <a:pt x="1562" y="174"/>
                  </a:lnTo>
                  <a:lnTo>
                    <a:pt x="1563" y="174"/>
                  </a:lnTo>
                  <a:lnTo>
                    <a:pt x="1612" y="219"/>
                  </a:lnTo>
                  <a:lnTo>
                    <a:pt x="1613" y="219"/>
                  </a:lnTo>
                  <a:lnTo>
                    <a:pt x="1614" y="219"/>
                  </a:lnTo>
                  <a:lnTo>
                    <a:pt x="1615" y="219"/>
                  </a:lnTo>
                  <a:lnTo>
                    <a:pt x="1615" y="218"/>
                  </a:lnTo>
                  <a:lnTo>
                    <a:pt x="1616" y="218"/>
                  </a:lnTo>
                  <a:lnTo>
                    <a:pt x="1617" y="218"/>
                  </a:lnTo>
                  <a:lnTo>
                    <a:pt x="1618" y="218"/>
                  </a:lnTo>
                  <a:lnTo>
                    <a:pt x="1619" y="217"/>
                  </a:lnTo>
                  <a:lnTo>
                    <a:pt x="1620" y="217"/>
                  </a:lnTo>
                  <a:lnTo>
                    <a:pt x="1621" y="217"/>
                  </a:lnTo>
                  <a:lnTo>
                    <a:pt x="1621" y="216"/>
                  </a:lnTo>
                  <a:lnTo>
                    <a:pt x="1622" y="216"/>
                  </a:lnTo>
                  <a:lnTo>
                    <a:pt x="1623" y="216"/>
                  </a:lnTo>
                  <a:lnTo>
                    <a:pt x="1705" y="305"/>
                  </a:lnTo>
                  <a:lnTo>
                    <a:pt x="1704" y="306"/>
                  </a:lnTo>
                  <a:lnTo>
                    <a:pt x="1695" y="322"/>
                  </a:lnTo>
                  <a:lnTo>
                    <a:pt x="1707" y="306"/>
                  </a:lnTo>
                  <a:lnTo>
                    <a:pt x="1723" y="344"/>
                  </a:lnTo>
                  <a:lnTo>
                    <a:pt x="1754" y="344"/>
                  </a:lnTo>
                  <a:lnTo>
                    <a:pt x="1754" y="363"/>
                  </a:lnTo>
                  <a:lnTo>
                    <a:pt x="1786" y="354"/>
                  </a:lnTo>
                  <a:lnTo>
                    <a:pt x="1787" y="355"/>
                  </a:lnTo>
                  <a:lnTo>
                    <a:pt x="1791" y="364"/>
                  </a:lnTo>
                  <a:lnTo>
                    <a:pt x="1791" y="365"/>
                  </a:lnTo>
                  <a:lnTo>
                    <a:pt x="1787" y="382"/>
                  </a:lnTo>
                  <a:lnTo>
                    <a:pt x="1786" y="383"/>
                  </a:lnTo>
                  <a:lnTo>
                    <a:pt x="1755" y="375"/>
                  </a:lnTo>
                  <a:lnTo>
                    <a:pt x="1754" y="375"/>
                  </a:lnTo>
                  <a:lnTo>
                    <a:pt x="1763" y="401"/>
                  </a:lnTo>
                  <a:lnTo>
                    <a:pt x="1763" y="426"/>
                  </a:lnTo>
                  <a:lnTo>
                    <a:pt x="1758" y="446"/>
                  </a:lnTo>
                  <a:lnTo>
                    <a:pt x="1758" y="447"/>
                  </a:lnTo>
                  <a:lnTo>
                    <a:pt x="1760" y="453"/>
                  </a:lnTo>
                  <a:lnTo>
                    <a:pt x="1780" y="477"/>
                  </a:lnTo>
                  <a:lnTo>
                    <a:pt x="1808" y="538"/>
                  </a:lnTo>
                  <a:lnTo>
                    <a:pt x="1823" y="577"/>
                  </a:lnTo>
                  <a:lnTo>
                    <a:pt x="1824" y="580"/>
                  </a:lnTo>
                  <a:lnTo>
                    <a:pt x="1835" y="589"/>
                  </a:lnTo>
                  <a:lnTo>
                    <a:pt x="1836" y="591"/>
                  </a:lnTo>
                  <a:lnTo>
                    <a:pt x="1836" y="593"/>
                  </a:lnTo>
                  <a:lnTo>
                    <a:pt x="1836" y="594"/>
                  </a:lnTo>
                  <a:lnTo>
                    <a:pt x="1837" y="596"/>
                  </a:lnTo>
                  <a:lnTo>
                    <a:pt x="1837" y="598"/>
                  </a:lnTo>
                  <a:lnTo>
                    <a:pt x="1850" y="625"/>
                  </a:lnTo>
                  <a:lnTo>
                    <a:pt x="1850" y="626"/>
                  </a:lnTo>
                  <a:lnTo>
                    <a:pt x="1850" y="627"/>
                  </a:lnTo>
                  <a:lnTo>
                    <a:pt x="1850" y="628"/>
                  </a:lnTo>
                  <a:lnTo>
                    <a:pt x="1894" y="672"/>
                  </a:lnTo>
                  <a:lnTo>
                    <a:pt x="1894" y="673"/>
                  </a:lnTo>
                  <a:lnTo>
                    <a:pt x="1895" y="673"/>
                  </a:lnTo>
                  <a:lnTo>
                    <a:pt x="1895" y="674"/>
                  </a:lnTo>
                  <a:lnTo>
                    <a:pt x="1906" y="675"/>
                  </a:lnTo>
                  <a:lnTo>
                    <a:pt x="1906" y="676"/>
                  </a:lnTo>
                  <a:lnTo>
                    <a:pt x="1907" y="679"/>
                  </a:lnTo>
                  <a:lnTo>
                    <a:pt x="1910" y="679"/>
                  </a:lnTo>
                  <a:lnTo>
                    <a:pt x="1911" y="679"/>
                  </a:lnTo>
                  <a:lnTo>
                    <a:pt x="1914" y="679"/>
                  </a:lnTo>
                  <a:lnTo>
                    <a:pt x="1914" y="680"/>
                  </a:lnTo>
                  <a:lnTo>
                    <a:pt x="1918" y="680"/>
                  </a:lnTo>
                  <a:lnTo>
                    <a:pt x="1918" y="681"/>
                  </a:lnTo>
                  <a:lnTo>
                    <a:pt x="1926" y="682"/>
                  </a:lnTo>
                  <a:lnTo>
                    <a:pt x="1927" y="683"/>
                  </a:lnTo>
                  <a:lnTo>
                    <a:pt x="1928" y="683"/>
                  </a:lnTo>
                  <a:lnTo>
                    <a:pt x="1936" y="683"/>
                  </a:lnTo>
                  <a:lnTo>
                    <a:pt x="1937" y="683"/>
                  </a:lnTo>
                  <a:lnTo>
                    <a:pt x="1937" y="684"/>
                  </a:lnTo>
                  <a:lnTo>
                    <a:pt x="1938" y="684"/>
                  </a:lnTo>
                  <a:lnTo>
                    <a:pt x="1939" y="684"/>
                  </a:lnTo>
                  <a:lnTo>
                    <a:pt x="1940" y="684"/>
                  </a:lnTo>
                  <a:lnTo>
                    <a:pt x="1943" y="684"/>
                  </a:lnTo>
                  <a:lnTo>
                    <a:pt x="1944" y="684"/>
                  </a:lnTo>
                  <a:lnTo>
                    <a:pt x="1946" y="684"/>
                  </a:lnTo>
                  <a:lnTo>
                    <a:pt x="1949" y="685"/>
                  </a:lnTo>
                  <a:lnTo>
                    <a:pt x="1950" y="685"/>
                  </a:lnTo>
                  <a:lnTo>
                    <a:pt x="1952" y="685"/>
                  </a:lnTo>
                  <a:lnTo>
                    <a:pt x="1955" y="685"/>
                  </a:lnTo>
                  <a:lnTo>
                    <a:pt x="1959" y="686"/>
                  </a:lnTo>
                  <a:lnTo>
                    <a:pt x="1962" y="686"/>
                  </a:lnTo>
                  <a:lnTo>
                    <a:pt x="1969" y="686"/>
                  </a:lnTo>
                  <a:lnTo>
                    <a:pt x="1971" y="686"/>
                  </a:lnTo>
                  <a:lnTo>
                    <a:pt x="1974" y="687"/>
                  </a:lnTo>
                  <a:lnTo>
                    <a:pt x="1977" y="687"/>
                  </a:lnTo>
                  <a:lnTo>
                    <a:pt x="1978" y="687"/>
                  </a:lnTo>
                  <a:lnTo>
                    <a:pt x="1981" y="688"/>
                  </a:lnTo>
                  <a:lnTo>
                    <a:pt x="1982" y="688"/>
                  </a:lnTo>
                  <a:lnTo>
                    <a:pt x="1986" y="689"/>
                  </a:lnTo>
                  <a:lnTo>
                    <a:pt x="1990" y="690"/>
                  </a:lnTo>
                  <a:lnTo>
                    <a:pt x="1991" y="690"/>
                  </a:lnTo>
                  <a:lnTo>
                    <a:pt x="1995" y="691"/>
                  </a:lnTo>
                  <a:lnTo>
                    <a:pt x="1999" y="692"/>
                  </a:lnTo>
                  <a:lnTo>
                    <a:pt x="2000" y="692"/>
                  </a:lnTo>
                  <a:lnTo>
                    <a:pt x="2004" y="693"/>
                  </a:lnTo>
                  <a:lnTo>
                    <a:pt x="2009" y="694"/>
                  </a:lnTo>
                  <a:lnTo>
                    <a:pt x="2014" y="698"/>
                  </a:lnTo>
                  <a:lnTo>
                    <a:pt x="2016" y="699"/>
                  </a:lnTo>
                  <a:lnTo>
                    <a:pt x="2020" y="701"/>
                  </a:lnTo>
                  <a:lnTo>
                    <a:pt x="2024" y="703"/>
                  </a:lnTo>
                  <a:lnTo>
                    <a:pt x="2027" y="704"/>
                  </a:lnTo>
                  <a:lnTo>
                    <a:pt x="2029" y="705"/>
                  </a:lnTo>
                  <a:lnTo>
                    <a:pt x="2030" y="706"/>
                  </a:lnTo>
                  <a:lnTo>
                    <a:pt x="2034" y="707"/>
                  </a:lnTo>
                  <a:lnTo>
                    <a:pt x="2033" y="707"/>
                  </a:lnTo>
                  <a:lnTo>
                    <a:pt x="2028" y="710"/>
                  </a:lnTo>
                  <a:lnTo>
                    <a:pt x="2027" y="711"/>
                  </a:lnTo>
                  <a:lnTo>
                    <a:pt x="2024" y="704"/>
                  </a:lnTo>
                  <a:lnTo>
                    <a:pt x="2023" y="704"/>
                  </a:lnTo>
                  <a:lnTo>
                    <a:pt x="2019" y="703"/>
                  </a:lnTo>
                  <a:lnTo>
                    <a:pt x="2016" y="702"/>
                  </a:lnTo>
                  <a:lnTo>
                    <a:pt x="2012" y="702"/>
                  </a:lnTo>
                  <a:lnTo>
                    <a:pt x="2008" y="701"/>
                  </a:lnTo>
                  <a:lnTo>
                    <a:pt x="2002" y="701"/>
                  </a:lnTo>
                  <a:lnTo>
                    <a:pt x="1997" y="700"/>
                  </a:lnTo>
                  <a:lnTo>
                    <a:pt x="1993" y="700"/>
                  </a:lnTo>
                  <a:lnTo>
                    <a:pt x="1989" y="700"/>
                  </a:lnTo>
                  <a:lnTo>
                    <a:pt x="1984" y="699"/>
                  </a:lnTo>
                  <a:lnTo>
                    <a:pt x="1980" y="699"/>
                  </a:lnTo>
                  <a:lnTo>
                    <a:pt x="1977" y="699"/>
                  </a:lnTo>
                  <a:lnTo>
                    <a:pt x="1976" y="699"/>
                  </a:lnTo>
                  <a:lnTo>
                    <a:pt x="1973" y="699"/>
                  </a:lnTo>
                  <a:lnTo>
                    <a:pt x="1970" y="700"/>
                  </a:lnTo>
                  <a:lnTo>
                    <a:pt x="1968" y="700"/>
                  </a:lnTo>
                  <a:lnTo>
                    <a:pt x="1965" y="700"/>
                  </a:lnTo>
                  <a:lnTo>
                    <a:pt x="1962" y="700"/>
                  </a:lnTo>
                  <a:lnTo>
                    <a:pt x="1951" y="700"/>
                  </a:lnTo>
                  <a:lnTo>
                    <a:pt x="1948" y="701"/>
                  </a:lnTo>
                  <a:lnTo>
                    <a:pt x="1945" y="701"/>
                  </a:lnTo>
                  <a:lnTo>
                    <a:pt x="1943" y="701"/>
                  </a:lnTo>
                  <a:lnTo>
                    <a:pt x="1941" y="702"/>
                  </a:lnTo>
                  <a:lnTo>
                    <a:pt x="1938" y="702"/>
                  </a:lnTo>
                  <a:lnTo>
                    <a:pt x="1937" y="702"/>
                  </a:lnTo>
                  <a:lnTo>
                    <a:pt x="1936" y="702"/>
                  </a:lnTo>
                  <a:lnTo>
                    <a:pt x="1927" y="704"/>
                  </a:lnTo>
                  <a:lnTo>
                    <a:pt x="1920" y="706"/>
                  </a:lnTo>
                  <a:lnTo>
                    <a:pt x="1917" y="707"/>
                  </a:lnTo>
                  <a:lnTo>
                    <a:pt x="1906" y="732"/>
                  </a:lnTo>
                  <a:lnTo>
                    <a:pt x="1904" y="732"/>
                  </a:lnTo>
                  <a:lnTo>
                    <a:pt x="1901" y="733"/>
                  </a:lnTo>
                  <a:lnTo>
                    <a:pt x="1889" y="746"/>
                  </a:lnTo>
                  <a:lnTo>
                    <a:pt x="1878" y="794"/>
                  </a:lnTo>
                  <a:lnTo>
                    <a:pt x="1882" y="804"/>
                  </a:lnTo>
                  <a:lnTo>
                    <a:pt x="1882" y="814"/>
                  </a:lnTo>
                  <a:lnTo>
                    <a:pt x="1917" y="807"/>
                  </a:lnTo>
                  <a:lnTo>
                    <a:pt x="1918" y="807"/>
                  </a:lnTo>
                  <a:lnTo>
                    <a:pt x="1918" y="810"/>
                  </a:lnTo>
                  <a:lnTo>
                    <a:pt x="1919" y="811"/>
                  </a:lnTo>
                  <a:lnTo>
                    <a:pt x="1923" y="821"/>
                  </a:lnTo>
                  <a:lnTo>
                    <a:pt x="1923" y="822"/>
                  </a:lnTo>
                  <a:lnTo>
                    <a:pt x="1918" y="837"/>
                  </a:lnTo>
                  <a:lnTo>
                    <a:pt x="1917" y="838"/>
                  </a:lnTo>
                  <a:lnTo>
                    <a:pt x="1883" y="830"/>
                  </a:lnTo>
                  <a:lnTo>
                    <a:pt x="1882" y="830"/>
                  </a:lnTo>
                  <a:lnTo>
                    <a:pt x="1856" y="899"/>
                  </a:lnTo>
                  <a:lnTo>
                    <a:pt x="1855" y="900"/>
                  </a:lnTo>
                  <a:lnTo>
                    <a:pt x="1852" y="904"/>
                  </a:lnTo>
                  <a:lnTo>
                    <a:pt x="1845" y="904"/>
                  </a:lnTo>
                  <a:lnTo>
                    <a:pt x="1844" y="904"/>
                  </a:lnTo>
                  <a:lnTo>
                    <a:pt x="1833" y="902"/>
                  </a:lnTo>
                  <a:lnTo>
                    <a:pt x="1828" y="910"/>
                  </a:lnTo>
                  <a:lnTo>
                    <a:pt x="1827" y="910"/>
                  </a:lnTo>
                  <a:lnTo>
                    <a:pt x="1818" y="913"/>
                  </a:lnTo>
                  <a:lnTo>
                    <a:pt x="1813" y="913"/>
                  </a:lnTo>
                  <a:lnTo>
                    <a:pt x="1797" y="955"/>
                  </a:lnTo>
                  <a:lnTo>
                    <a:pt x="1796" y="957"/>
                  </a:lnTo>
                  <a:lnTo>
                    <a:pt x="1717" y="994"/>
                  </a:lnTo>
                  <a:lnTo>
                    <a:pt x="1716" y="994"/>
                  </a:lnTo>
                  <a:lnTo>
                    <a:pt x="1714" y="994"/>
                  </a:lnTo>
                  <a:lnTo>
                    <a:pt x="1713" y="994"/>
                  </a:lnTo>
                  <a:lnTo>
                    <a:pt x="1698" y="996"/>
                  </a:lnTo>
                  <a:lnTo>
                    <a:pt x="1694" y="996"/>
                  </a:lnTo>
                  <a:lnTo>
                    <a:pt x="1700" y="1032"/>
                  </a:lnTo>
                  <a:lnTo>
                    <a:pt x="1699" y="1032"/>
                  </a:lnTo>
                  <a:lnTo>
                    <a:pt x="1699" y="1033"/>
                  </a:lnTo>
                  <a:lnTo>
                    <a:pt x="1698" y="1034"/>
                  </a:lnTo>
                  <a:lnTo>
                    <a:pt x="1671" y="1065"/>
                  </a:lnTo>
                  <a:lnTo>
                    <a:pt x="1671" y="1066"/>
                  </a:lnTo>
                  <a:lnTo>
                    <a:pt x="1659" y="1058"/>
                  </a:lnTo>
                  <a:lnTo>
                    <a:pt x="1658" y="1058"/>
                  </a:lnTo>
                  <a:lnTo>
                    <a:pt x="1657" y="1059"/>
                  </a:lnTo>
                  <a:lnTo>
                    <a:pt x="1656" y="1059"/>
                  </a:lnTo>
                  <a:lnTo>
                    <a:pt x="1655" y="1059"/>
                  </a:lnTo>
                  <a:lnTo>
                    <a:pt x="1640" y="1080"/>
                  </a:lnTo>
                  <a:lnTo>
                    <a:pt x="1611" y="1125"/>
                  </a:lnTo>
                  <a:lnTo>
                    <a:pt x="1622" y="1130"/>
                  </a:lnTo>
                  <a:lnTo>
                    <a:pt x="1622" y="1131"/>
                  </a:lnTo>
                  <a:lnTo>
                    <a:pt x="1621" y="1131"/>
                  </a:lnTo>
                  <a:lnTo>
                    <a:pt x="1620" y="1132"/>
                  </a:lnTo>
                  <a:lnTo>
                    <a:pt x="1605" y="1144"/>
                  </a:lnTo>
                  <a:lnTo>
                    <a:pt x="1604" y="1145"/>
                  </a:lnTo>
                  <a:lnTo>
                    <a:pt x="1558" y="1140"/>
                  </a:lnTo>
                  <a:lnTo>
                    <a:pt x="1559" y="1250"/>
                  </a:lnTo>
                  <a:lnTo>
                    <a:pt x="1400" y="1353"/>
                  </a:lnTo>
                  <a:lnTo>
                    <a:pt x="1399" y="1353"/>
                  </a:lnTo>
                  <a:lnTo>
                    <a:pt x="1399" y="1354"/>
                  </a:lnTo>
                  <a:lnTo>
                    <a:pt x="1398" y="1354"/>
                  </a:lnTo>
                  <a:lnTo>
                    <a:pt x="1331" y="1355"/>
                  </a:lnTo>
                  <a:lnTo>
                    <a:pt x="1328" y="1360"/>
                  </a:lnTo>
                  <a:lnTo>
                    <a:pt x="1319" y="1372"/>
                  </a:lnTo>
                  <a:lnTo>
                    <a:pt x="1319" y="1373"/>
                  </a:lnTo>
                  <a:lnTo>
                    <a:pt x="1275" y="1447"/>
                  </a:lnTo>
                  <a:lnTo>
                    <a:pt x="1275" y="1502"/>
                  </a:lnTo>
                  <a:lnTo>
                    <a:pt x="1252" y="1499"/>
                  </a:lnTo>
                  <a:lnTo>
                    <a:pt x="1217" y="1538"/>
                  </a:lnTo>
                  <a:lnTo>
                    <a:pt x="1217" y="1539"/>
                  </a:lnTo>
                  <a:lnTo>
                    <a:pt x="1216" y="1539"/>
                  </a:lnTo>
                  <a:lnTo>
                    <a:pt x="1197" y="1557"/>
                  </a:lnTo>
                  <a:lnTo>
                    <a:pt x="1193" y="1542"/>
                  </a:lnTo>
                  <a:lnTo>
                    <a:pt x="1152" y="1515"/>
                  </a:lnTo>
                  <a:lnTo>
                    <a:pt x="1150" y="1513"/>
                  </a:lnTo>
                  <a:lnTo>
                    <a:pt x="1149" y="1512"/>
                  </a:lnTo>
                  <a:lnTo>
                    <a:pt x="1145" y="1476"/>
                  </a:lnTo>
                  <a:lnTo>
                    <a:pt x="1144" y="1476"/>
                  </a:lnTo>
                  <a:lnTo>
                    <a:pt x="1138" y="1473"/>
                  </a:lnTo>
                  <a:lnTo>
                    <a:pt x="1137" y="1473"/>
                  </a:lnTo>
                  <a:lnTo>
                    <a:pt x="1118" y="1481"/>
                  </a:lnTo>
                  <a:lnTo>
                    <a:pt x="1096" y="1482"/>
                  </a:lnTo>
                  <a:lnTo>
                    <a:pt x="1095" y="1482"/>
                  </a:lnTo>
                  <a:lnTo>
                    <a:pt x="1086" y="1475"/>
                  </a:lnTo>
                  <a:lnTo>
                    <a:pt x="1019" y="1488"/>
                  </a:lnTo>
                  <a:lnTo>
                    <a:pt x="1018" y="1496"/>
                  </a:lnTo>
                  <a:lnTo>
                    <a:pt x="1017" y="1497"/>
                  </a:lnTo>
                  <a:lnTo>
                    <a:pt x="1017" y="1498"/>
                  </a:lnTo>
                  <a:lnTo>
                    <a:pt x="1016" y="1498"/>
                  </a:lnTo>
                  <a:lnTo>
                    <a:pt x="1016" y="1499"/>
                  </a:lnTo>
                  <a:lnTo>
                    <a:pt x="1015" y="1500"/>
                  </a:lnTo>
                  <a:lnTo>
                    <a:pt x="1014" y="1502"/>
                  </a:lnTo>
                  <a:lnTo>
                    <a:pt x="1013" y="1503"/>
                  </a:lnTo>
                  <a:lnTo>
                    <a:pt x="1009" y="1532"/>
                  </a:lnTo>
                  <a:lnTo>
                    <a:pt x="1009" y="1533"/>
                  </a:lnTo>
                  <a:lnTo>
                    <a:pt x="1009" y="1552"/>
                  </a:lnTo>
                  <a:lnTo>
                    <a:pt x="1007" y="1583"/>
                  </a:lnTo>
                  <a:lnTo>
                    <a:pt x="1041" y="1582"/>
                  </a:lnTo>
                  <a:lnTo>
                    <a:pt x="1007" y="1583"/>
                  </a:lnTo>
                  <a:lnTo>
                    <a:pt x="991" y="1639"/>
                  </a:lnTo>
                  <a:lnTo>
                    <a:pt x="941" y="1594"/>
                  </a:lnTo>
                  <a:lnTo>
                    <a:pt x="930" y="1581"/>
                  </a:lnTo>
                  <a:lnTo>
                    <a:pt x="930" y="1580"/>
                  </a:lnTo>
                  <a:lnTo>
                    <a:pt x="929" y="1580"/>
                  </a:lnTo>
                  <a:lnTo>
                    <a:pt x="900" y="1511"/>
                  </a:lnTo>
                  <a:lnTo>
                    <a:pt x="868" y="1531"/>
                  </a:lnTo>
                  <a:lnTo>
                    <a:pt x="867" y="1531"/>
                  </a:lnTo>
                  <a:lnTo>
                    <a:pt x="867" y="1530"/>
                  </a:lnTo>
                  <a:lnTo>
                    <a:pt x="866" y="1530"/>
                  </a:lnTo>
                  <a:lnTo>
                    <a:pt x="865" y="1529"/>
                  </a:lnTo>
                  <a:lnTo>
                    <a:pt x="863" y="1528"/>
                  </a:lnTo>
                  <a:lnTo>
                    <a:pt x="853" y="1521"/>
                  </a:lnTo>
                  <a:lnTo>
                    <a:pt x="847" y="1517"/>
                  </a:lnTo>
                  <a:lnTo>
                    <a:pt x="870" y="1501"/>
                  </a:lnTo>
                  <a:lnTo>
                    <a:pt x="864" y="1502"/>
                  </a:lnTo>
                  <a:lnTo>
                    <a:pt x="803" y="1446"/>
                  </a:lnTo>
                  <a:lnTo>
                    <a:pt x="796" y="1406"/>
                  </a:lnTo>
                  <a:lnTo>
                    <a:pt x="781" y="1408"/>
                  </a:lnTo>
                  <a:lnTo>
                    <a:pt x="770" y="1402"/>
                  </a:lnTo>
                  <a:lnTo>
                    <a:pt x="756" y="1403"/>
                  </a:lnTo>
                  <a:lnTo>
                    <a:pt x="755" y="1403"/>
                  </a:lnTo>
                  <a:lnTo>
                    <a:pt x="744" y="1403"/>
                  </a:lnTo>
                  <a:lnTo>
                    <a:pt x="727" y="1404"/>
                  </a:lnTo>
                  <a:lnTo>
                    <a:pt x="667" y="1361"/>
                  </a:lnTo>
                  <a:lnTo>
                    <a:pt x="667" y="1308"/>
                  </a:lnTo>
                  <a:lnTo>
                    <a:pt x="638" y="1316"/>
                  </a:lnTo>
                  <a:lnTo>
                    <a:pt x="637" y="1299"/>
                  </a:lnTo>
                  <a:lnTo>
                    <a:pt x="579" y="1309"/>
                  </a:lnTo>
                  <a:lnTo>
                    <a:pt x="578" y="1308"/>
                  </a:lnTo>
                  <a:lnTo>
                    <a:pt x="564" y="1292"/>
                  </a:lnTo>
                  <a:lnTo>
                    <a:pt x="564" y="1272"/>
                  </a:lnTo>
                  <a:lnTo>
                    <a:pt x="564" y="1271"/>
                  </a:lnTo>
                  <a:lnTo>
                    <a:pt x="527" y="1227"/>
                  </a:lnTo>
                  <a:lnTo>
                    <a:pt x="526" y="1228"/>
                  </a:lnTo>
                  <a:lnTo>
                    <a:pt x="525" y="1228"/>
                  </a:lnTo>
                  <a:lnTo>
                    <a:pt x="520" y="1236"/>
                  </a:lnTo>
                  <a:lnTo>
                    <a:pt x="518" y="1238"/>
                  </a:lnTo>
                  <a:lnTo>
                    <a:pt x="517" y="1239"/>
                  </a:lnTo>
                  <a:lnTo>
                    <a:pt x="517" y="1240"/>
                  </a:lnTo>
                  <a:lnTo>
                    <a:pt x="516" y="1240"/>
                  </a:lnTo>
                  <a:lnTo>
                    <a:pt x="511" y="1226"/>
                  </a:lnTo>
                  <a:lnTo>
                    <a:pt x="505" y="1228"/>
                  </a:lnTo>
                  <a:lnTo>
                    <a:pt x="505" y="1222"/>
                  </a:lnTo>
                  <a:lnTo>
                    <a:pt x="504" y="1220"/>
                  </a:lnTo>
                  <a:lnTo>
                    <a:pt x="503" y="1219"/>
                  </a:lnTo>
                  <a:lnTo>
                    <a:pt x="503" y="1217"/>
                  </a:lnTo>
                  <a:lnTo>
                    <a:pt x="502" y="1217"/>
                  </a:lnTo>
                  <a:lnTo>
                    <a:pt x="502" y="1216"/>
                  </a:lnTo>
                  <a:lnTo>
                    <a:pt x="497" y="1215"/>
                  </a:lnTo>
                  <a:lnTo>
                    <a:pt x="488" y="1192"/>
                  </a:lnTo>
                  <a:lnTo>
                    <a:pt x="488" y="1185"/>
                  </a:lnTo>
                  <a:lnTo>
                    <a:pt x="455" y="1184"/>
                  </a:lnTo>
                  <a:lnTo>
                    <a:pt x="454" y="1183"/>
                  </a:lnTo>
                  <a:lnTo>
                    <a:pt x="406" y="1137"/>
                  </a:lnTo>
                  <a:lnTo>
                    <a:pt x="406" y="1136"/>
                  </a:lnTo>
                  <a:lnTo>
                    <a:pt x="405" y="1136"/>
                  </a:lnTo>
                  <a:lnTo>
                    <a:pt x="408" y="1085"/>
                  </a:lnTo>
                  <a:lnTo>
                    <a:pt x="370" y="1092"/>
                  </a:lnTo>
                  <a:lnTo>
                    <a:pt x="369" y="1091"/>
                  </a:lnTo>
                  <a:lnTo>
                    <a:pt x="351" y="1037"/>
                  </a:lnTo>
                  <a:lnTo>
                    <a:pt x="350" y="1037"/>
                  </a:lnTo>
                  <a:lnTo>
                    <a:pt x="318" y="1041"/>
                  </a:lnTo>
                  <a:lnTo>
                    <a:pt x="317" y="1040"/>
                  </a:lnTo>
                  <a:lnTo>
                    <a:pt x="311" y="1034"/>
                  </a:lnTo>
                  <a:lnTo>
                    <a:pt x="272" y="996"/>
                  </a:lnTo>
                  <a:lnTo>
                    <a:pt x="266" y="990"/>
                  </a:lnTo>
                  <a:lnTo>
                    <a:pt x="266" y="989"/>
                  </a:lnTo>
                  <a:lnTo>
                    <a:pt x="265" y="989"/>
                  </a:lnTo>
                  <a:lnTo>
                    <a:pt x="239" y="931"/>
                  </a:lnTo>
                  <a:lnTo>
                    <a:pt x="238" y="931"/>
                  </a:lnTo>
                  <a:lnTo>
                    <a:pt x="242" y="873"/>
                  </a:lnTo>
                  <a:lnTo>
                    <a:pt x="161" y="884"/>
                  </a:lnTo>
                  <a:lnTo>
                    <a:pt x="161" y="883"/>
                  </a:lnTo>
                  <a:lnTo>
                    <a:pt x="127" y="842"/>
                  </a:lnTo>
                  <a:lnTo>
                    <a:pt x="1" y="725"/>
                  </a:lnTo>
                  <a:lnTo>
                    <a:pt x="0" y="724"/>
                  </a:lnTo>
                  <a:lnTo>
                    <a:pt x="85" y="695"/>
                  </a:lnTo>
                  <a:lnTo>
                    <a:pt x="59" y="671"/>
                  </a:lnTo>
                  <a:lnTo>
                    <a:pt x="60" y="670"/>
                  </a:lnTo>
                  <a:lnTo>
                    <a:pt x="68" y="668"/>
                  </a:lnTo>
                  <a:lnTo>
                    <a:pt x="69" y="668"/>
                  </a:lnTo>
                  <a:lnTo>
                    <a:pt x="71" y="667"/>
                  </a:lnTo>
                  <a:lnTo>
                    <a:pt x="72" y="667"/>
                  </a:lnTo>
                  <a:lnTo>
                    <a:pt x="74" y="666"/>
                  </a:lnTo>
                  <a:lnTo>
                    <a:pt x="75" y="666"/>
                  </a:lnTo>
                  <a:lnTo>
                    <a:pt x="77" y="665"/>
                  </a:lnTo>
                  <a:lnTo>
                    <a:pt x="78" y="664"/>
                  </a:lnTo>
                  <a:lnTo>
                    <a:pt x="79" y="664"/>
                  </a:lnTo>
                  <a:lnTo>
                    <a:pt x="81" y="663"/>
                  </a:lnTo>
                  <a:lnTo>
                    <a:pt x="82" y="662"/>
                  </a:lnTo>
                  <a:lnTo>
                    <a:pt x="83" y="661"/>
                  </a:lnTo>
                  <a:lnTo>
                    <a:pt x="84" y="660"/>
                  </a:lnTo>
                  <a:lnTo>
                    <a:pt x="86" y="659"/>
                  </a:lnTo>
                  <a:lnTo>
                    <a:pt x="87" y="658"/>
                  </a:lnTo>
                  <a:lnTo>
                    <a:pt x="88" y="657"/>
                  </a:lnTo>
                  <a:lnTo>
                    <a:pt x="89" y="656"/>
                  </a:lnTo>
                  <a:lnTo>
                    <a:pt x="90" y="655"/>
                  </a:lnTo>
                  <a:lnTo>
                    <a:pt x="91" y="655"/>
                  </a:lnTo>
                  <a:lnTo>
                    <a:pt x="92" y="654"/>
                  </a:lnTo>
                  <a:lnTo>
                    <a:pt x="93" y="653"/>
                  </a:lnTo>
                  <a:lnTo>
                    <a:pt x="94" y="652"/>
                  </a:lnTo>
                  <a:lnTo>
                    <a:pt x="94" y="651"/>
                  </a:lnTo>
                  <a:lnTo>
                    <a:pt x="95" y="651"/>
                  </a:lnTo>
                  <a:lnTo>
                    <a:pt x="95" y="650"/>
                  </a:lnTo>
                  <a:lnTo>
                    <a:pt x="96" y="650"/>
                  </a:lnTo>
                  <a:lnTo>
                    <a:pt x="97" y="649"/>
                  </a:lnTo>
                  <a:lnTo>
                    <a:pt x="98" y="648"/>
                  </a:lnTo>
                  <a:lnTo>
                    <a:pt x="99" y="647"/>
                  </a:lnTo>
                  <a:lnTo>
                    <a:pt x="100" y="646"/>
                  </a:lnTo>
                  <a:lnTo>
                    <a:pt x="101" y="645"/>
                  </a:lnTo>
                  <a:lnTo>
                    <a:pt x="102" y="644"/>
                  </a:lnTo>
                  <a:lnTo>
                    <a:pt x="103" y="643"/>
                  </a:lnTo>
                  <a:lnTo>
                    <a:pt x="104" y="642"/>
                  </a:lnTo>
                  <a:lnTo>
                    <a:pt x="104" y="641"/>
                  </a:lnTo>
                  <a:lnTo>
                    <a:pt x="105" y="640"/>
                  </a:lnTo>
                  <a:lnTo>
                    <a:pt x="106" y="639"/>
                  </a:lnTo>
                  <a:lnTo>
                    <a:pt x="107" y="638"/>
                  </a:lnTo>
                  <a:lnTo>
                    <a:pt x="107" y="636"/>
                  </a:lnTo>
                  <a:lnTo>
                    <a:pt x="108" y="635"/>
                  </a:lnTo>
                  <a:lnTo>
                    <a:pt x="109" y="634"/>
                  </a:lnTo>
                  <a:lnTo>
                    <a:pt x="109" y="632"/>
                  </a:lnTo>
                  <a:lnTo>
                    <a:pt x="110" y="631"/>
                  </a:lnTo>
                  <a:lnTo>
                    <a:pt x="110" y="630"/>
                  </a:lnTo>
                  <a:lnTo>
                    <a:pt x="111" y="628"/>
                  </a:lnTo>
                  <a:lnTo>
                    <a:pt x="111" y="627"/>
                  </a:lnTo>
                  <a:lnTo>
                    <a:pt x="112" y="625"/>
                  </a:lnTo>
                  <a:lnTo>
                    <a:pt x="112" y="624"/>
                  </a:lnTo>
                  <a:lnTo>
                    <a:pt x="114" y="617"/>
                  </a:lnTo>
                  <a:lnTo>
                    <a:pt x="114" y="616"/>
                  </a:lnTo>
                  <a:lnTo>
                    <a:pt x="140" y="629"/>
                  </a:lnTo>
                  <a:lnTo>
                    <a:pt x="159" y="564"/>
                  </a:lnTo>
                  <a:lnTo>
                    <a:pt x="160" y="563"/>
                  </a:lnTo>
                  <a:lnTo>
                    <a:pt x="196" y="559"/>
                  </a:lnTo>
                  <a:lnTo>
                    <a:pt x="196" y="558"/>
                  </a:lnTo>
                  <a:lnTo>
                    <a:pt x="196" y="557"/>
                  </a:lnTo>
                  <a:lnTo>
                    <a:pt x="203" y="556"/>
                  </a:lnTo>
                  <a:lnTo>
                    <a:pt x="213" y="510"/>
                  </a:lnTo>
                  <a:lnTo>
                    <a:pt x="213" y="509"/>
                  </a:lnTo>
                  <a:lnTo>
                    <a:pt x="216" y="507"/>
                  </a:lnTo>
                  <a:lnTo>
                    <a:pt x="248" y="474"/>
                  </a:lnTo>
                  <a:lnTo>
                    <a:pt x="264" y="458"/>
                  </a:lnTo>
                  <a:lnTo>
                    <a:pt x="265" y="458"/>
                  </a:lnTo>
                  <a:lnTo>
                    <a:pt x="295" y="467"/>
                  </a:lnTo>
                  <a:lnTo>
                    <a:pt x="315" y="406"/>
                  </a:lnTo>
                  <a:lnTo>
                    <a:pt x="316" y="406"/>
                  </a:lnTo>
                  <a:lnTo>
                    <a:pt x="317" y="405"/>
                  </a:lnTo>
                  <a:lnTo>
                    <a:pt x="331" y="392"/>
                  </a:lnTo>
                  <a:lnTo>
                    <a:pt x="367" y="355"/>
                  </a:lnTo>
                  <a:lnTo>
                    <a:pt x="367" y="354"/>
                  </a:lnTo>
                  <a:lnTo>
                    <a:pt x="395" y="373"/>
                  </a:lnTo>
                  <a:lnTo>
                    <a:pt x="416" y="353"/>
                  </a:lnTo>
                  <a:lnTo>
                    <a:pt x="418" y="309"/>
                  </a:lnTo>
                  <a:lnTo>
                    <a:pt x="414" y="308"/>
                  </a:lnTo>
                  <a:lnTo>
                    <a:pt x="460" y="262"/>
                  </a:lnTo>
                  <a:lnTo>
                    <a:pt x="470" y="252"/>
                  </a:lnTo>
                  <a:lnTo>
                    <a:pt x="470" y="251"/>
                  </a:lnTo>
                  <a:lnTo>
                    <a:pt x="515" y="205"/>
                  </a:lnTo>
                  <a:lnTo>
                    <a:pt x="516" y="205"/>
                  </a:lnTo>
                  <a:lnTo>
                    <a:pt x="516" y="204"/>
                  </a:lnTo>
                  <a:lnTo>
                    <a:pt x="571" y="149"/>
                  </a:lnTo>
                  <a:lnTo>
                    <a:pt x="589" y="194"/>
                  </a:lnTo>
                  <a:lnTo>
                    <a:pt x="589" y="195"/>
                  </a:lnTo>
                  <a:lnTo>
                    <a:pt x="589" y="196"/>
                  </a:lnTo>
                  <a:lnTo>
                    <a:pt x="589" y="197"/>
                  </a:lnTo>
                  <a:lnTo>
                    <a:pt x="590" y="197"/>
                  </a:lnTo>
                  <a:lnTo>
                    <a:pt x="590" y="199"/>
                  </a:lnTo>
                  <a:lnTo>
                    <a:pt x="590" y="200"/>
                  </a:lnTo>
                  <a:lnTo>
                    <a:pt x="590" y="201"/>
                  </a:lnTo>
                  <a:lnTo>
                    <a:pt x="590" y="203"/>
                  </a:lnTo>
                  <a:lnTo>
                    <a:pt x="591" y="203"/>
                  </a:lnTo>
                  <a:lnTo>
                    <a:pt x="623" y="201"/>
                  </a:lnTo>
                  <a:lnTo>
                    <a:pt x="624" y="202"/>
                  </a:lnTo>
                  <a:lnTo>
                    <a:pt x="628" y="204"/>
                  </a:lnTo>
                  <a:lnTo>
                    <a:pt x="634" y="210"/>
                  </a:lnTo>
                  <a:lnTo>
                    <a:pt x="635" y="211"/>
                  </a:lnTo>
                  <a:lnTo>
                    <a:pt x="659" y="240"/>
                  </a:lnTo>
                  <a:lnTo>
                    <a:pt x="661" y="240"/>
                  </a:lnTo>
                  <a:lnTo>
                    <a:pt x="662" y="240"/>
                  </a:lnTo>
                  <a:lnTo>
                    <a:pt x="663" y="241"/>
                  </a:lnTo>
                  <a:lnTo>
                    <a:pt x="664" y="241"/>
                  </a:lnTo>
                  <a:lnTo>
                    <a:pt x="664" y="242"/>
                  </a:lnTo>
                  <a:lnTo>
                    <a:pt x="665" y="242"/>
                  </a:lnTo>
                  <a:lnTo>
                    <a:pt x="666" y="242"/>
                  </a:lnTo>
                  <a:lnTo>
                    <a:pt x="665" y="242"/>
                  </a:lnTo>
                  <a:lnTo>
                    <a:pt x="664" y="242"/>
                  </a:lnTo>
                  <a:lnTo>
                    <a:pt x="663" y="242"/>
                  </a:lnTo>
                  <a:lnTo>
                    <a:pt x="662" y="242"/>
                  </a:lnTo>
                  <a:lnTo>
                    <a:pt x="661" y="242"/>
                  </a:lnTo>
                  <a:lnTo>
                    <a:pt x="674" y="250"/>
                  </a:lnTo>
                  <a:lnTo>
                    <a:pt x="677" y="253"/>
                  </a:lnTo>
                  <a:lnTo>
                    <a:pt x="678" y="253"/>
                  </a:lnTo>
                  <a:lnTo>
                    <a:pt x="678" y="254"/>
                  </a:lnTo>
                  <a:lnTo>
                    <a:pt x="679" y="255"/>
                  </a:lnTo>
                  <a:lnTo>
                    <a:pt x="679" y="256"/>
                  </a:lnTo>
                  <a:lnTo>
                    <a:pt x="680" y="257"/>
                  </a:lnTo>
                  <a:lnTo>
                    <a:pt x="680" y="258"/>
                  </a:lnTo>
                  <a:lnTo>
                    <a:pt x="680" y="259"/>
                  </a:lnTo>
                  <a:lnTo>
                    <a:pt x="680" y="260"/>
                  </a:lnTo>
                  <a:lnTo>
                    <a:pt x="694" y="301"/>
                  </a:lnTo>
                  <a:lnTo>
                    <a:pt x="715" y="290"/>
                  </a:lnTo>
                  <a:lnTo>
                    <a:pt x="716" y="290"/>
                  </a:lnTo>
                  <a:lnTo>
                    <a:pt x="722" y="296"/>
                  </a:lnTo>
                  <a:lnTo>
                    <a:pt x="724" y="298"/>
                  </a:lnTo>
                  <a:lnTo>
                    <a:pt x="727" y="302"/>
                  </a:lnTo>
                  <a:lnTo>
                    <a:pt x="728" y="302"/>
                  </a:lnTo>
                  <a:lnTo>
                    <a:pt x="727" y="304"/>
                  </a:lnTo>
                  <a:lnTo>
                    <a:pt x="729" y="307"/>
                  </a:lnTo>
                  <a:lnTo>
                    <a:pt x="732" y="307"/>
                  </a:lnTo>
                  <a:lnTo>
                    <a:pt x="733" y="308"/>
                  </a:lnTo>
                  <a:lnTo>
                    <a:pt x="696" y="347"/>
                  </a:lnTo>
                  <a:lnTo>
                    <a:pt x="709" y="347"/>
                  </a:lnTo>
                  <a:lnTo>
                    <a:pt x="685" y="372"/>
                  </a:lnTo>
                  <a:lnTo>
                    <a:pt x="688" y="371"/>
                  </a:lnTo>
                  <a:lnTo>
                    <a:pt x="690" y="371"/>
                  </a:lnTo>
                  <a:lnTo>
                    <a:pt x="695" y="371"/>
                  </a:lnTo>
                  <a:lnTo>
                    <a:pt x="696" y="371"/>
                  </a:lnTo>
                  <a:lnTo>
                    <a:pt x="769" y="395"/>
                  </a:lnTo>
                  <a:lnTo>
                    <a:pt x="781" y="390"/>
                  </a:lnTo>
                  <a:lnTo>
                    <a:pt x="822" y="347"/>
                  </a:lnTo>
                  <a:lnTo>
                    <a:pt x="892" y="347"/>
                  </a:lnTo>
                  <a:lnTo>
                    <a:pt x="893" y="337"/>
                  </a:lnTo>
                  <a:lnTo>
                    <a:pt x="993" y="400"/>
                  </a:lnTo>
                  <a:lnTo>
                    <a:pt x="1032" y="400"/>
                  </a:lnTo>
                  <a:lnTo>
                    <a:pt x="1033" y="401"/>
                  </a:lnTo>
                  <a:lnTo>
                    <a:pt x="1034" y="401"/>
                  </a:lnTo>
                  <a:lnTo>
                    <a:pt x="1053" y="402"/>
                  </a:lnTo>
                  <a:lnTo>
                    <a:pt x="1092" y="402"/>
                  </a:lnTo>
                  <a:lnTo>
                    <a:pt x="1093" y="402"/>
                  </a:lnTo>
                  <a:lnTo>
                    <a:pt x="1094" y="402"/>
                  </a:lnTo>
                  <a:lnTo>
                    <a:pt x="1101" y="403"/>
                  </a:lnTo>
                  <a:lnTo>
                    <a:pt x="1138" y="403"/>
                  </a:lnTo>
                  <a:lnTo>
                    <a:pt x="1139" y="403"/>
                  </a:lnTo>
                  <a:lnTo>
                    <a:pt x="1143" y="403"/>
                  </a:lnTo>
                  <a:lnTo>
                    <a:pt x="1186" y="420"/>
                  </a:lnTo>
                  <a:lnTo>
                    <a:pt x="1186" y="447"/>
                  </a:lnTo>
                  <a:lnTo>
                    <a:pt x="1186" y="450"/>
                  </a:lnTo>
                  <a:lnTo>
                    <a:pt x="1189" y="452"/>
                  </a:lnTo>
                  <a:lnTo>
                    <a:pt x="1190" y="453"/>
                  </a:lnTo>
                  <a:lnTo>
                    <a:pt x="1197" y="451"/>
                  </a:lnTo>
                  <a:lnTo>
                    <a:pt x="1197" y="450"/>
                  </a:lnTo>
                  <a:lnTo>
                    <a:pt x="1198" y="450"/>
                  </a:lnTo>
                  <a:lnTo>
                    <a:pt x="1198" y="449"/>
                  </a:lnTo>
                  <a:lnTo>
                    <a:pt x="1199" y="449"/>
                  </a:lnTo>
                  <a:lnTo>
                    <a:pt x="1199" y="448"/>
                  </a:lnTo>
                  <a:lnTo>
                    <a:pt x="1199" y="421"/>
                  </a:lnTo>
                  <a:lnTo>
                    <a:pt x="1200" y="421"/>
                  </a:lnTo>
                  <a:lnTo>
                    <a:pt x="1200" y="420"/>
                  </a:lnTo>
                  <a:lnTo>
                    <a:pt x="1201" y="420"/>
                  </a:lnTo>
                  <a:lnTo>
                    <a:pt x="1193" y="414"/>
                  </a:lnTo>
                  <a:lnTo>
                    <a:pt x="1193" y="413"/>
                  </a:lnTo>
                  <a:lnTo>
                    <a:pt x="1184" y="388"/>
                  </a:lnTo>
                  <a:lnTo>
                    <a:pt x="1184" y="383"/>
                  </a:lnTo>
                  <a:lnTo>
                    <a:pt x="1144" y="363"/>
                  </a:lnTo>
                  <a:lnTo>
                    <a:pt x="1143" y="361"/>
                  </a:lnTo>
                  <a:lnTo>
                    <a:pt x="1143" y="360"/>
                  </a:lnTo>
                  <a:lnTo>
                    <a:pt x="1110" y="307"/>
                  </a:lnTo>
                  <a:lnTo>
                    <a:pt x="1093" y="311"/>
                  </a:lnTo>
                  <a:lnTo>
                    <a:pt x="1092" y="311"/>
                  </a:lnTo>
                  <a:lnTo>
                    <a:pt x="1092" y="310"/>
                  </a:lnTo>
                  <a:lnTo>
                    <a:pt x="1089" y="308"/>
                  </a:lnTo>
                  <a:lnTo>
                    <a:pt x="1087" y="306"/>
                  </a:lnTo>
                  <a:lnTo>
                    <a:pt x="1086" y="306"/>
                  </a:lnTo>
                  <a:lnTo>
                    <a:pt x="1085" y="305"/>
                  </a:lnTo>
                  <a:lnTo>
                    <a:pt x="1086" y="305"/>
                  </a:lnTo>
                  <a:lnTo>
                    <a:pt x="1086" y="303"/>
                  </a:lnTo>
                  <a:lnTo>
                    <a:pt x="1089" y="300"/>
                  </a:lnTo>
                  <a:lnTo>
                    <a:pt x="1090" y="300"/>
                  </a:lnTo>
                  <a:lnTo>
                    <a:pt x="1091" y="305"/>
                  </a:lnTo>
                  <a:lnTo>
                    <a:pt x="1109" y="303"/>
                  </a:lnTo>
                  <a:lnTo>
                    <a:pt x="1109" y="295"/>
                  </a:lnTo>
                  <a:lnTo>
                    <a:pt x="1135" y="263"/>
                  </a:lnTo>
                  <a:lnTo>
                    <a:pt x="1141" y="248"/>
                  </a:lnTo>
                  <a:lnTo>
                    <a:pt x="1142" y="248"/>
                  </a:lnTo>
                  <a:lnTo>
                    <a:pt x="1191" y="270"/>
                  </a:lnTo>
                  <a:lnTo>
                    <a:pt x="1192" y="270"/>
                  </a:lnTo>
                  <a:lnTo>
                    <a:pt x="1192" y="269"/>
                  </a:lnTo>
                  <a:lnTo>
                    <a:pt x="1244" y="251"/>
                  </a:lnTo>
                  <a:lnTo>
                    <a:pt x="1295" y="202"/>
                  </a:lnTo>
                  <a:lnTo>
                    <a:pt x="1297" y="196"/>
                  </a:lnTo>
                  <a:lnTo>
                    <a:pt x="1299" y="192"/>
                  </a:lnTo>
                  <a:lnTo>
                    <a:pt x="1301" y="189"/>
                  </a:lnTo>
                  <a:lnTo>
                    <a:pt x="1305" y="181"/>
                  </a:lnTo>
                  <a:lnTo>
                    <a:pt x="1305" y="135"/>
                  </a:lnTo>
                  <a:lnTo>
                    <a:pt x="1339" y="86"/>
                  </a:lnTo>
                  <a:lnTo>
                    <a:pt x="1339" y="85"/>
                  </a:lnTo>
                  <a:lnTo>
                    <a:pt x="1388" y="12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rgbClr val="CBDBF7"/>
            </a:solidFill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AutoShape 862"/>
            <p:cNvSpPr>
              <a:spLocks noChangeAspect="1" noChangeArrowheads="1" noTextEdit="1"/>
            </p:cNvSpPr>
            <p:nvPr/>
          </p:nvSpPr>
          <p:spPr bwMode="auto">
            <a:xfrm>
              <a:off x="2452688" y="2455863"/>
              <a:ext cx="4773612" cy="233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864"/>
            <p:cNvSpPr>
              <a:spLocks/>
            </p:cNvSpPr>
            <p:nvPr/>
          </p:nvSpPr>
          <p:spPr bwMode="auto">
            <a:xfrm>
              <a:off x="2452688" y="2462213"/>
              <a:ext cx="4776787" cy="2327275"/>
            </a:xfrm>
            <a:custGeom>
              <a:avLst/>
              <a:gdLst>
                <a:gd name="T0" fmla="*/ 2147483647 w 1703"/>
                <a:gd name="T1" fmla="*/ 2147483647 h 830"/>
                <a:gd name="T2" fmla="*/ 2147483647 w 1703"/>
                <a:gd name="T3" fmla="*/ 2147483647 h 830"/>
                <a:gd name="T4" fmla="*/ 2147483647 w 1703"/>
                <a:gd name="T5" fmla="*/ 2147483647 h 830"/>
                <a:gd name="T6" fmla="*/ 2147483647 w 1703"/>
                <a:gd name="T7" fmla="*/ 2147483647 h 830"/>
                <a:gd name="T8" fmla="*/ 2147483647 w 1703"/>
                <a:gd name="T9" fmla="*/ 2147483647 h 830"/>
                <a:gd name="T10" fmla="*/ 2147483647 w 1703"/>
                <a:gd name="T11" fmla="*/ 2147483647 h 830"/>
                <a:gd name="T12" fmla="*/ 2147483647 w 1703"/>
                <a:gd name="T13" fmla="*/ 2147483647 h 830"/>
                <a:gd name="T14" fmla="*/ 2147483647 w 1703"/>
                <a:gd name="T15" fmla="*/ 2147483647 h 830"/>
                <a:gd name="T16" fmla="*/ 2147483647 w 1703"/>
                <a:gd name="T17" fmla="*/ 2147483647 h 830"/>
                <a:gd name="T18" fmla="*/ 2147483647 w 1703"/>
                <a:gd name="T19" fmla="*/ 2147483647 h 830"/>
                <a:gd name="T20" fmla="*/ 2147483647 w 1703"/>
                <a:gd name="T21" fmla="*/ 2147483647 h 830"/>
                <a:gd name="T22" fmla="*/ 2147483647 w 1703"/>
                <a:gd name="T23" fmla="*/ 2147483647 h 830"/>
                <a:gd name="T24" fmla="*/ 2147483647 w 1703"/>
                <a:gd name="T25" fmla="*/ 2147483647 h 830"/>
                <a:gd name="T26" fmla="*/ 2147483647 w 1703"/>
                <a:gd name="T27" fmla="*/ 2147483647 h 830"/>
                <a:gd name="T28" fmla="*/ 2147483647 w 1703"/>
                <a:gd name="T29" fmla="*/ 2147483647 h 830"/>
                <a:gd name="T30" fmla="*/ 2147483647 w 1703"/>
                <a:gd name="T31" fmla="*/ 2147483647 h 830"/>
                <a:gd name="T32" fmla="*/ 2147483647 w 1703"/>
                <a:gd name="T33" fmla="*/ 2147483647 h 830"/>
                <a:gd name="T34" fmla="*/ 2147483647 w 1703"/>
                <a:gd name="T35" fmla="*/ 2147483647 h 830"/>
                <a:gd name="T36" fmla="*/ 2147483647 w 1703"/>
                <a:gd name="T37" fmla="*/ 2147483647 h 830"/>
                <a:gd name="T38" fmla="*/ 2147483647 w 1703"/>
                <a:gd name="T39" fmla="*/ 2147483647 h 830"/>
                <a:gd name="T40" fmla="*/ 2147483647 w 1703"/>
                <a:gd name="T41" fmla="*/ 2147483647 h 830"/>
                <a:gd name="T42" fmla="*/ 2147483647 w 1703"/>
                <a:gd name="T43" fmla="*/ 2147483647 h 830"/>
                <a:gd name="T44" fmla="*/ 2147483647 w 1703"/>
                <a:gd name="T45" fmla="*/ 2147483647 h 830"/>
                <a:gd name="T46" fmla="*/ 2147483647 w 1703"/>
                <a:gd name="T47" fmla="*/ 2147483647 h 830"/>
                <a:gd name="T48" fmla="*/ 2147483647 w 1703"/>
                <a:gd name="T49" fmla="*/ 2147483647 h 830"/>
                <a:gd name="T50" fmla="*/ 2147483647 w 1703"/>
                <a:gd name="T51" fmla="*/ 2147483647 h 830"/>
                <a:gd name="T52" fmla="*/ 2147483647 w 1703"/>
                <a:gd name="T53" fmla="*/ 2147483647 h 830"/>
                <a:gd name="T54" fmla="*/ 2147483647 w 1703"/>
                <a:gd name="T55" fmla="*/ 2147483647 h 830"/>
                <a:gd name="T56" fmla="*/ 2147483647 w 1703"/>
                <a:gd name="T57" fmla="*/ 2147483647 h 830"/>
                <a:gd name="T58" fmla="*/ 2147483647 w 1703"/>
                <a:gd name="T59" fmla="*/ 2147483647 h 830"/>
                <a:gd name="T60" fmla="*/ 2147483647 w 1703"/>
                <a:gd name="T61" fmla="*/ 2147483647 h 830"/>
                <a:gd name="T62" fmla="*/ 2147483647 w 1703"/>
                <a:gd name="T63" fmla="*/ 2147483647 h 830"/>
                <a:gd name="T64" fmla="*/ 2147483647 w 1703"/>
                <a:gd name="T65" fmla="*/ 2147483647 h 830"/>
                <a:gd name="T66" fmla="*/ 2147483647 w 1703"/>
                <a:gd name="T67" fmla="*/ 2147483647 h 830"/>
                <a:gd name="T68" fmla="*/ 2147483647 w 1703"/>
                <a:gd name="T69" fmla="*/ 2147483647 h 830"/>
                <a:gd name="T70" fmla="*/ 2147483647 w 1703"/>
                <a:gd name="T71" fmla="*/ 2147483647 h 830"/>
                <a:gd name="T72" fmla="*/ 2147483647 w 1703"/>
                <a:gd name="T73" fmla="*/ 2147483647 h 830"/>
                <a:gd name="T74" fmla="*/ 2147483647 w 1703"/>
                <a:gd name="T75" fmla="*/ 2147483647 h 830"/>
                <a:gd name="T76" fmla="*/ 2147483647 w 1703"/>
                <a:gd name="T77" fmla="*/ 2147483647 h 830"/>
                <a:gd name="T78" fmla="*/ 2147483647 w 1703"/>
                <a:gd name="T79" fmla="*/ 2147483647 h 830"/>
                <a:gd name="T80" fmla="*/ 2147483647 w 1703"/>
                <a:gd name="T81" fmla="*/ 2147483647 h 830"/>
                <a:gd name="T82" fmla="*/ 2147483647 w 1703"/>
                <a:gd name="T83" fmla="*/ 2147483647 h 830"/>
                <a:gd name="T84" fmla="*/ 2147483647 w 1703"/>
                <a:gd name="T85" fmla="*/ 2147483647 h 830"/>
                <a:gd name="T86" fmla="*/ 2147483647 w 1703"/>
                <a:gd name="T87" fmla="*/ 2147483647 h 830"/>
                <a:gd name="T88" fmla="*/ 2147483647 w 1703"/>
                <a:gd name="T89" fmla="*/ 2147483647 h 830"/>
                <a:gd name="T90" fmla="*/ 2147483647 w 1703"/>
                <a:gd name="T91" fmla="*/ 2147483647 h 830"/>
                <a:gd name="T92" fmla="*/ 2147483647 w 1703"/>
                <a:gd name="T93" fmla="*/ 2147483647 h 830"/>
                <a:gd name="T94" fmla="*/ 2147483647 w 1703"/>
                <a:gd name="T95" fmla="*/ 2147483647 h 830"/>
                <a:gd name="T96" fmla="*/ 2147483647 w 1703"/>
                <a:gd name="T97" fmla="*/ 2147483647 h 830"/>
                <a:gd name="T98" fmla="*/ 2147483647 w 1703"/>
                <a:gd name="T99" fmla="*/ 2147483647 h 830"/>
                <a:gd name="T100" fmla="*/ 2147483647 w 1703"/>
                <a:gd name="T101" fmla="*/ 2147483647 h 830"/>
                <a:gd name="T102" fmla="*/ 2147483647 w 1703"/>
                <a:gd name="T103" fmla="*/ 2147483647 h 830"/>
                <a:gd name="T104" fmla="*/ 2147483647 w 1703"/>
                <a:gd name="T105" fmla="*/ 2147483647 h 830"/>
                <a:gd name="T106" fmla="*/ 2147483647 w 1703"/>
                <a:gd name="T107" fmla="*/ 2147483647 h 830"/>
                <a:gd name="T108" fmla="*/ 2147483647 w 1703"/>
                <a:gd name="T109" fmla="*/ 2147483647 h 830"/>
                <a:gd name="T110" fmla="*/ 2147483647 w 1703"/>
                <a:gd name="T111" fmla="*/ 2147483647 h 830"/>
                <a:gd name="T112" fmla="*/ 2147483647 w 1703"/>
                <a:gd name="T113" fmla="*/ 2147483647 h 830"/>
                <a:gd name="T114" fmla="*/ 2147483647 w 1703"/>
                <a:gd name="T115" fmla="*/ 0 h 830"/>
                <a:gd name="T116" fmla="*/ 2147483647 w 1703"/>
                <a:gd name="T117" fmla="*/ 0 h 8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03"/>
                <a:gd name="T178" fmla="*/ 0 h 830"/>
                <a:gd name="T179" fmla="*/ 1703 w 1703"/>
                <a:gd name="T180" fmla="*/ 830 h 8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03" h="830">
                  <a:moveTo>
                    <a:pt x="1703" y="0"/>
                  </a:moveTo>
                  <a:lnTo>
                    <a:pt x="1696" y="304"/>
                  </a:lnTo>
                  <a:lnTo>
                    <a:pt x="1694" y="380"/>
                  </a:lnTo>
                  <a:lnTo>
                    <a:pt x="1667" y="381"/>
                  </a:lnTo>
                  <a:lnTo>
                    <a:pt x="1667" y="401"/>
                  </a:lnTo>
                  <a:lnTo>
                    <a:pt x="1667" y="489"/>
                  </a:lnTo>
                  <a:lnTo>
                    <a:pt x="1666" y="605"/>
                  </a:lnTo>
                  <a:lnTo>
                    <a:pt x="1666" y="706"/>
                  </a:lnTo>
                  <a:lnTo>
                    <a:pt x="1665" y="793"/>
                  </a:lnTo>
                  <a:lnTo>
                    <a:pt x="1575" y="793"/>
                  </a:lnTo>
                  <a:lnTo>
                    <a:pt x="1572" y="793"/>
                  </a:lnTo>
                  <a:lnTo>
                    <a:pt x="1570" y="793"/>
                  </a:lnTo>
                  <a:lnTo>
                    <a:pt x="1568" y="793"/>
                  </a:lnTo>
                  <a:lnTo>
                    <a:pt x="1565" y="793"/>
                  </a:lnTo>
                  <a:lnTo>
                    <a:pt x="1563" y="793"/>
                  </a:lnTo>
                  <a:lnTo>
                    <a:pt x="1561" y="794"/>
                  </a:lnTo>
                  <a:lnTo>
                    <a:pt x="1559" y="794"/>
                  </a:lnTo>
                  <a:lnTo>
                    <a:pt x="1557" y="794"/>
                  </a:lnTo>
                  <a:lnTo>
                    <a:pt x="1553" y="795"/>
                  </a:lnTo>
                  <a:lnTo>
                    <a:pt x="1550" y="795"/>
                  </a:lnTo>
                  <a:lnTo>
                    <a:pt x="1546" y="796"/>
                  </a:lnTo>
                  <a:lnTo>
                    <a:pt x="1543" y="797"/>
                  </a:lnTo>
                  <a:lnTo>
                    <a:pt x="1540" y="798"/>
                  </a:lnTo>
                  <a:lnTo>
                    <a:pt x="1538" y="799"/>
                  </a:lnTo>
                  <a:lnTo>
                    <a:pt x="1524" y="803"/>
                  </a:lnTo>
                  <a:lnTo>
                    <a:pt x="1513" y="806"/>
                  </a:lnTo>
                  <a:lnTo>
                    <a:pt x="1509" y="807"/>
                  </a:lnTo>
                  <a:lnTo>
                    <a:pt x="1501" y="809"/>
                  </a:lnTo>
                  <a:lnTo>
                    <a:pt x="1497" y="810"/>
                  </a:lnTo>
                  <a:lnTo>
                    <a:pt x="1493" y="811"/>
                  </a:lnTo>
                  <a:lnTo>
                    <a:pt x="1489" y="812"/>
                  </a:lnTo>
                  <a:lnTo>
                    <a:pt x="1485" y="812"/>
                  </a:lnTo>
                  <a:lnTo>
                    <a:pt x="1483" y="813"/>
                  </a:lnTo>
                  <a:lnTo>
                    <a:pt x="1480" y="813"/>
                  </a:lnTo>
                  <a:lnTo>
                    <a:pt x="1478" y="813"/>
                  </a:lnTo>
                  <a:lnTo>
                    <a:pt x="1475" y="814"/>
                  </a:lnTo>
                  <a:lnTo>
                    <a:pt x="1473" y="814"/>
                  </a:lnTo>
                  <a:lnTo>
                    <a:pt x="1470" y="814"/>
                  </a:lnTo>
                  <a:lnTo>
                    <a:pt x="1467" y="814"/>
                  </a:lnTo>
                  <a:lnTo>
                    <a:pt x="1465" y="814"/>
                  </a:lnTo>
                  <a:lnTo>
                    <a:pt x="1464" y="814"/>
                  </a:lnTo>
                  <a:lnTo>
                    <a:pt x="1462" y="814"/>
                  </a:lnTo>
                  <a:lnTo>
                    <a:pt x="1461" y="814"/>
                  </a:lnTo>
                  <a:lnTo>
                    <a:pt x="1439" y="814"/>
                  </a:lnTo>
                  <a:lnTo>
                    <a:pt x="1438" y="814"/>
                  </a:lnTo>
                  <a:lnTo>
                    <a:pt x="1357" y="815"/>
                  </a:lnTo>
                  <a:lnTo>
                    <a:pt x="1296" y="815"/>
                  </a:lnTo>
                  <a:lnTo>
                    <a:pt x="1290" y="815"/>
                  </a:lnTo>
                  <a:lnTo>
                    <a:pt x="1286" y="815"/>
                  </a:lnTo>
                  <a:lnTo>
                    <a:pt x="1284" y="815"/>
                  </a:lnTo>
                  <a:lnTo>
                    <a:pt x="1275" y="815"/>
                  </a:lnTo>
                  <a:lnTo>
                    <a:pt x="1247" y="815"/>
                  </a:lnTo>
                  <a:lnTo>
                    <a:pt x="1185" y="817"/>
                  </a:lnTo>
                  <a:lnTo>
                    <a:pt x="1038" y="818"/>
                  </a:lnTo>
                  <a:lnTo>
                    <a:pt x="887" y="819"/>
                  </a:lnTo>
                  <a:lnTo>
                    <a:pt x="883" y="819"/>
                  </a:lnTo>
                  <a:lnTo>
                    <a:pt x="882" y="819"/>
                  </a:lnTo>
                  <a:lnTo>
                    <a:pt x="880" y="819"/>
                  </a:lnTo>
                  <a:lnTo>
                    <a:pt x="856" y="819"/>
                  </a:lnTo>
                  <a:lnTo>
                    <a:pt x="843" y="819"/>
                  </a:lnTo>
                  <a:lnTo>
                    <a:pt x="836" y="819"/>
                  </a:lnTo>
                  <a:lnTo>
                    <a:pt x="830" y="819"/>
                  </a:lnTo>
                  <a:lnTo>
                    <a:pt x="821" y="819"/>
                  </a:lnTo>
                  <a:lnTo>
                    <a:pt x="807" y="819"/>
                  </a:lnTo>
                  <a:lnTo>
                    <a:pt x="799" y="820"/>
                  </a:lnTo>
                  <a:lnTo>
                    <a:pt x="719" y="821"/>
                  </a:lnTo>
                  <a:lnTo>
                    <a:pt x="666" y="821"/>
                  </a:lnTo>
                  <a:lnTo>
                    <a:pt x="624" y="822"/>
                  </a:lnTo>
                  <a:lnTo>
                    <a:pt x="571" y="823"/>
                  </a:lnTo>
                  <a:lnTo>
                    <a:pt x="493" y="824"/>
                  </a:lnTo>
                  <a:lnTo>
                    <a:pt x="415" y="825"/>
                  </a:lnTo>
                  <a:lnTo>
                    <a:pt x="78" y="829"/>
                  </a:lnTo>
                  <a:lnTo>
                    <a:pt x="0" y="830"/>
                  </a:lnTo>
                  <a:lnTo>
                    <a:pt x="3" y="422"/>
                  </a:lnTo>
                  <a:lnTo>
                    <a:pt x="3" y="417"/>
                  </a:lnTo>
                  <a:lnTo>
                    <a:pt x="3" y="377"/>
                  </a:lnTo>
                  <a:lnTo>
                    <a:pt x="4" y="328"/>
                  </a:lnTo>
                  <a:lnTo>
                    <a:pt x="5" y="250"/>
                  </a:lnTo>
                  <a:lnTo>
                    <a:pt x="10" y="119"/>
                  </a:lnTo>
                  <a:lnTo>
                    <a:pt x="11" y="86"/>
                  </a:lnTo>
                  <a:lnTo>
                    <a:pt x="12" y="52"/>
                  </a:lnTo>
                  <a:lnTo>
                    <a:pt x="13" y="38"/>
                  </a:lnTo>
                  <a:lnTo>
                    <a:pt x="138" y="30"/>
                  </a:lnTo>
                  <a:lnTo>
                    <a:pt x="184" y="27"/>
                  </a:lnTo>
                  <a:lnTo>
                    <a:pt x="284" y="26"/>
                  </a:lnTo>
                  <a:lnTo>
                    <a:pt x="423" y="23"/>
                  </a:lnTo>
                  <a:lnTo>
                    <a:pt x="494" y="22"/>
                  </a:lnTo>
                  <a:lnTo>
                    <a:pt x="554" y="21"/>
                  </a:lnTo>
                  <a:lnTo>
                    <a:pt x="625" y="20"/>
                  </a:lnTo>
                  <a:lnTo>
                    <a:pt x="626" y="20"/>
                  </a:lnTo>
                  <a:lnTo>
                    <a:pt x="627" y="20"/>
                  </a:lnTo>
                  <a:lnTo>
                    <a:pt x="628" y="19"/>
                  </a:lnTo>
                  <a:lnTo>
                    <a:pt x="629" y="19"/>
                  </a:lnTo>
                  <a:lnTo>
                    <a:pt x="630" y="19"/>
                  </a:lnTo>
                  <a:lnTo>
                    <a:pt x="631" y="19"/>
                  </a:lnTo>
                  <a:lnTo>
                    <a:pt x="632" y="19"/>
                  </a:lnTo>
                  <a:lnTo>
                    <a:pt x="633" y="19"/>
                  </a:lnTo>
                  <a:lnTo>
                    <a:pt x="634" y="19"/>
                  </a:lnTo>
                  <a:lnTo>
                    <a:pt x="646" y="19"/>
                  </a:lnTo>
                  <a:lnTo>
                    <a:pt x="819" y="17"/>
                  </a:lnTo>
                  <a:lnTo>
                    <a:pt x="821" y="17"/>
                  </a:lnTo>
                  <a:lnTo>
                    <a:pt x="824" y="17"/>
                  </a:lnTo>
                  <a:lnTo>
                    <a:pt x="827" y="17"/>
                  </a:lnTo>
                  <a:lnTo>
                    <a:pt x="830" y="18"/>
                  </a:lnTo>
                  <a:lnTo>
                    <a:pt x="832" y="18"/>
                  </a:lnTo>
                  <a:lnTo>
                    <a:pt x="835" y="19"/>
                  </a:lnTo>
                  <a:lnTo>
                    <a:pt x="842" y="20"/>
                  </a:lnTo>
                  <a:lnTo>
                    <a:pt x="843" y="20"/>
                  </a:lnTo>
                  <a:lnTo>
                    <a:pt x="845" y="20"/>
                  </a:lnTo>
                  <a:lnTo>
                    <a:pt x="862" y="26"/>
                  </a:lnTo>
                  <a:lnTo>
                    <a:pt x="887" y="34"/>
                  </a:lnTo>
                  <a:lnTo>
                    <a:pt x="912" y="40"/>
                  </a:lnTo>
                  <a:lnTo>
                    <a:pt x="914" y="40"/>
                  </a:lnTo>
                  <a:lnTo>
                    <a:pt x="915" y="41"/>
                  </a:lnTo>
                  <a:lnTo>
                    <a:pt x="917" y="41"/>
                  </a:lnTo>
                  <a:lnTo>
                    <a:pt x="919" y="41"/>
                  </a:lnTo>
                  <a:lnTo>
                    <a:pt x="920" y="42"/>
                  </a:lnTo>
                  <a:lnTo>
                    <a:pt x="922" y="42"/>
                  </a:lnTo>
                  <a:lnTo>
                    <a:pt x="924" y="42"/>
                  </a:lnTo>
                  <a:lnTo>
                    <a:pt x="925" y="42"/>
                  </a:lnTo>
                  <a:lnTo>
                    <a:pt x="927" y="42"/>
                  </a:lnTo>
                  <a:lnTo>
                    <a:pt x="929" y="42"/>
                  </a:lnTo>
                  <a:lnTo>
                    <a:pt x="930" y="42"/>
                  </a:lnTo>
                  <a:lnTo>
                    <a:pt x="932" y="42"/>
                  </a:lnTo>
                  <a:lnTo>
                    <a:pt x="997" y="42"/>
                  </a:lnTo>
                  <a:lnTo>
                    <a:pt x="1112" y="41"/>
                  </a:lnTo>
                  <a:lnTo>
                    <a:pt x="1175" y="40"/>
                  </a:lnTo>
                  <a:lnTo>
                    <a:pt x="1176" y="40"/>
                  </a:lnTo>
                  <a:lnTo>
                    <a:pt x="1178" y="40"/>
                  </a:lnTo>
                  <a:lnTo>
                    <a:pt x="1181" y="40"/>
                  </a:lnTo>
                  <a:lnTo>
                    <a:pt x="1185" y="40"/>
                  </a:lnTo>
                  <a:lnTo>
                    <a:pt x="1188" y="39"/>
                  </a:lnTo>
                  <a:lnTo>
                    <a:pt x="1190" y="39"/>
                  </a:lnTo>
                  <a:lnTo>
                    <a:pt x="1192" y="38"/>
                  </a:lnTo>
                  <a:lnTo>
                    <a:pt x="1195" y="38"/>
                  </a:lnTo>
                  <a:lnTo>
                    <a:pt x="1198" y="37"/>
                  </a:lnTo>
                  <a:lnTo>
                    <a:pt x="1200" y="37"/>
                  </a:lnTo>
                  <a:lnTo>
                    <a:pt x="1203" y="36"/>
                  </a:lnTo>
                  <a:lnTo>
                    <a:pt x="1205" y="35"/>
                  </a:lnTo>
                  <a:lnTo>
                    <a:pt x="1206" y="35"/>
                  </a:lnTo>
                  <a:lnTo>
                    <a:pt x="1209" y="34"/>
                  </a:lnTo>
                  <a:lnTo>
                    <a:pt x="1212" y="33"/>
                  </a:lnTo>
                  <a:lnTo>
                    <a:pt x="1258" y="16"/>
                  </a:lnTo>
                  <a:lnTo>
                    <a:pt x="1262" y="14"/>
                  </a:lnTo>
                  <a:lnTo>
                    <a:pt x="1265" y="13"/>
                  </a:lnTo>
                  <a:lnTo>
                    <a:pt x="1266" y="12"/>
                  </a:lnTo>
                  <a:lnTo>
                    <a:pt x="1269" y="11"/>
                  </a:lnTo>
                  <a:lnTo>
                    <a:pt x="1271" y="10"/>
                  </a:lnTo>
                  <a:lnTo>
                    <a:pt x="1274" y="10"/>
                  </a:lnTo>
                  <a:lnTo>
                    <a:pt x="1277" y="9"/>
                  </a:lnTo>
                  <a:lnTo>
                    <a:pt x="1278" y="9"/>
                  </a:lnTo>
                  <a:lnTo>
                    <a:pt x="1280" y="8"/>
                  </a:lnTo>
                  <a:lnTo>
                    <a:pt x="1282" y="8"/>
                  </a:lnTo>
                  <a:lnTo>
                    <a:pt x="1283" y="8"/>
                  </a:lnTo>
                  <a:lnTo>
                    <a:pt x="1285" y="8"/>
                  </a:lnTo>
                  <a:lnTo>
                    <a:pt x="1287" y="7"/>
                  </a:lnTo>
                  <a:lnTo>
                    <a:pt x="1288" y="7"/>
                  </a:lnTo>
                  <a:lnTo>
                    <a:pt x="1290" y="7"/>
                  </a:lnTo>
                  <a:lnTo>
                    <a:pt x="1291" y="7"/>
                  </a:lnTo>
                  <a:lnTo>
                    <a:pt x="1367" y="6"/>
                  </a:lnTo>
                  <a:lnTo>
                    <a:pt x="1412" y="5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572" y="2"/>
                  </a:lnTo>
                  <a:lnTo>
                    <a:pt x="1664" y="0"/>
                  </a:lnTo>
                  <a:lnTo>
                    <a:pt x="1676" y="0"/>
                  </a:lnTo>
                  <a:lnTo>
                    <a:pt x="1680" y="0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rgbClr val="C2CAFC"/>
            </a:solidFill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857"/>
            <p:cNvSpPr>
              <a:spLocks noChangeAspect="1" noChangeArrowheads="1" noTextEdit="1"/>
            </p:cNvSpPr>
            <p:nvPr/>
          </p:nvSpPr>
          <p:spPr bwMode="auto">
            <a:xfrm>
              <a:off x="3406775" y="2200275"/>
              <a:ext cx="2863850" cy="285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59"/>
            <p:cNvSpPr>
              <a:spLocks/>
            </p:cNvSpPr>
            <p:nvPr/>
          </p:nvSpPr>
          <p:spPr bwMode="auto">
            <a:xfrm>
              <a:off x="3411538" y="2200275"/>
              <a:ext cx="2847975" cy="2843213"/>
            </a:xfrm>
            <a:custGeom>
              <a:avLst/>
              <a:gdLst>
                <a:gd name="T0" fmla="*/ 2147483647 w 1015"/>
                <a:gd name="T1" fmla="*/ 2147483647 h 1013"/>
                <a:gd name="T2" fmla="*/ 2147483647 w 1015"/>
                <a:gd name="T3" fmla="*/ 2147483647 h 1013"/>
                <a:gd name="T4" fmla="*/ 2147483647 w 1015"/>
                <a:gd name="T5" fmla="*/ 2147483647 h 1013"/>
                <a:gd name="T6" fmla="*/ 2147483647 w 1015"/>
                <a:gd name="T7" fmla="*/ 2147483647 h 1013"/>
                <a:gd name="T8" fmla="*/ 2147483647 w 1015"/>
                <a:gd name="T9" fmla="*/ 2147483647 h 1013"/>
                <a:gd name="T10" fmla="*/ 2147483647 w 1015"/>
                <a:gd name="T11" fmla="*/ 2147483647 h 1013"/>
                <a:gd name="T12" fmla="*/ 2147483647 w 1015"/>
                <a:gd name="T13" fmla="*/ 2147483647 h 1013"/>
                <a:gd name="T14" fmla="*/ 2147483647 w 1015"/>
                <a:gd name="T15" fmla="*/ 2147483647 h 1013"/>
                <a:gd name="T16" fmla="*/ 2147483647 w 1015"/>
                <a:gd name="T17" fmla="*/ 2147483647 h 1013"/>
                <a:gd name="T18" fmla="*/ 2147483647 w 1015"/>
                <a:gd name="T19" fmla="*/ 2147483647 h 1013"/>
                <a:gd name="T20" fmla="*/ 2147483647 w 1015"/>
                <a:gd name="T21" fmla="*/ 2147483647 h 1013"/>
                <a:gd name="T22" fmla="*/ 2147483647 w 1015"/>
                <a:gd name="T23" fmla="*/ 2147483647 h 1013"/>
                <a:gd name="T24" fmla="*/ 2147483647 w 1015"/>
                <a:gd name="T25" fmla="*/ 2147483647 h 1013"/>
                <a:gd name="T26" fmla="*/ 2147483647 w 1015"/>
                <a:gd name="T27" fmla="*/ 2147483647 h 1013"/>
                <a:gd name="T28" fmla="*/ 2147483647 w 1015"/>
                <a:gd name="T29" fmla="*/ 2147483647 h 1013"/>
                <a:gd name="T30" fmla="*/ 2147483647 w 1015"/>
                <a:gd name="T31" fmla="*/ 2147483647 h 1013"/>
                <a:gd name="T32" fmla="*/ 2147483647 w 1015"/>
                <a:gd name="T33" fmla="*/ 2147483647 h 1013"/>
                <a:gd name="T34" fmla="*/ 2147483647 w 1015"/>
                <a:gd name="T35" fmla="*/ 2147483647 h 1013"/>
                <a:gd name="T36" fmla="*/ 2147483647 w 1015"/>
                <a:gd name="T37" fmla="*/ 2147483647 h 1013"/>
                <a:gd name="T38" fmla="*/ 2147483647 w 1015"/>
                <a:gd name="T39" fmla="*/ 2147483647 h 1013"/>
                <a:gd name="T40" fmla="*/ 2147483647 w 1015"/>
                <a:gd name="T41" fmla="*/ 2147483647 h 1013"/>
                <a:gd name="T42" fmla="*/ 2147483647 w 1015"/>
                <a:gd name="T43" fmla="*/ 2147483647 h 1013"/>
                <a:gd name="T44" fmla="*/ 2147483647 w 1015"/>
                <a:gd name="T45" fmla="*/ 2147483647 h 1013"/>
                <a:gd name="T46" fmla="*/ 2147483647 w 1015"/>
                <a:gd name="T47" fmla="*/ 2147483647 h 1013"/>
                <a:gd name="T48" fmla="*/ 2147483647 w 1015"/>
                <a:gd name="T49" fmla="*/ 2147483647 h 1013"/>
                <a:gd name="T50" fmla="*/ 2147483647 w 1015"/>
                <a:gd name="T51" fmla="*/ 2147483647 h 1013"/>
                <a:gd name="T52" fmla="*/ 2147483647 w 1015"/>
                <a:gd name="T53" fmla="*/ 2147483647 h 1013"/>
                <a:gd name="T54" fmla="*/ 2147483647 w 1015"/>
                <a:gd name="T55" fmla="*/ 2147483647 h 1013"/>
                <a:gd name="T56" fmla="*/ 2147483647 w 1015"/>
                <a:gd name="T57" fmla="*/ 2147483647 h 1013"/>
                <a:gd name="T58" fmla="*/ 2147483647 w 1015"/>
                <a:gd name="T59" fmla="*/ 2147483647 h 1013"/>
                <a:gd name="T60" fmla="*/ 2147483647 w 1015"/>
                <a:gd name="T61" fmla="*/ 2147483647 h 1013"/>
                <a:gd name="T62" fmla="*/ 2147483647 w 1015"/>
                <a:gd name="T63" fmla="*/ 2147483647 h 1013"/>
                <a:gd name="T64" fmla="*/ 2147483647 w 1015"/>
                <a:gd name="T65" fmla="*/ 2147483647 h 1013"/>
                <a:gd name="T66" fmla="*/ 2147483647 w 1015"/>
                <a:gd name="T67" fmla="*/ 2147483647 h 1013"/>
                <a:gd name="T68" fmla="*/ 2147483647 w 1015"/>
                <a:gd name="T69" fmla="*/ 2147483647 h 1013"/>
                <a:gd name="T70" fmla="*/ 2147483647 w 1015"/>
                <a:gd name="T71" fmla="*/ 2147483647 h 1013"/>
                <a:gd name="T72" fmla="*/ 2147483647 w 1015"/>
                <a:gd name="T73" fmla="*/ 2147483647 h 1013"/>
                <a:gd name="T74" fmla="*/ 2147483647 w 1015"/>
                <a:gd name="T75" fmla="*/ 2147483647 h 1013"/>
                <a:gd name="T76" fmla="*/ 2147483647 w 1015"/>
                <a:gd name="T77" fmla="*/ 2147483647 h 1013"/>
                <a:gd name="T78" fmla="*/ 2147483647 w 1015"/>
                <a:gd name="T79" fmla="*/ 2147483647 h 1013"/>
                <a:gd name="T80" fmla="*/ 2147483647 w 1015"/>
                <a:gd name="T81" fmla="*/ 2147483647 h 1013"/>
                <a:gd name="T82" fmla="*/ 0 w 1015"/>
                <a:gd name="T83" fmla="*/ 2147483647 h 1013"/>
                <a:gd name="T84" fmla="*/ 2147483647 w 1015"/>
                <a:gd name="T85" fmla="*/ 2147483647 h 1013"/>
                <a:gd name="T86" fmla="*/ 2147483647 w 1015"/>
                <a:gd name="T87" fmla="*/ 2147483647 h 1013"/>
                <a:gd name="T88" fmla="*/ 2147483647 w 1015"/>
                <a:gd name="T89" fmla="*/ 2147483647 h 1013"/>
                <a:gd name="T90" fmla="*/ 2147483647 w 1015"/>
                <a:gd name="T91" fmla="*/ 2147483647 h 1013"/>
                <a:gd name="T92" fmla="*/ 2147483647 w 1015"/>
                <a:gd name="T93" fmla="*/ 2147483647 h 1013"/>
                <a:gd name="T94" fmla="*/ 2147483647 w 1015"/>
                <a:gd name="T95" fmla="*/ 2147483647 h 1013"/>
                <a:gd name="T96" fmla="*/ 2147483647 w 1015"/>
                <a:gd name="T97" fmla="*/ 2147483647 h 1013"/>
                <a:gd name="T98" fmla="*/ 2147483647 w 1015"/>
                <a:gd name="T99" fmla="*/ 2147483647 h 1013"/>
                <a:gd name="T100" fmla="*/ 2147483647 w 1015"/>
                <a:gd name="T101" fmla="*/ 2147483647 h 1013"/>
                <a:gd name="T102" fmla="*/ 2147483647 w 1015"/>
                <a:gd name="T103" fmla="*/ 2147483647 h 1013"/>
                <a:gd name="T104" fmla="*/ 2147483647 w 1015"/>
                <a:gd name="T105" fmla="*/ 2147483647 h 1013"/>
                <a:gd name="T106" fmla="*/ 2147483647 w 1015"/>
                <a:gd name="T107" fmla="*/ 2147483647 h 1013"/>
                <a:gd name="T108" fmla="*/ 2147483647 w 1015"/>
                <a:gd name="T109" fmla="*/ 2147483647 h 1013"/>
                <a:gd name="T110" fmla="*/ 2147483647 w 1015"/>
                <a:gd name="T111" fmla="*/ 0 h 10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15"/>
                <a:gd name="T169" fmla="*/ 0 h 1013"/>
                <a:gd name="T170" fmla="*/ 1015 w 1015"/>
                <a:gd name="T171" fmla="*/ 1013 h 101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15" h="1013">
                  <a:moveTo>
                    <a:pt x="507" y="0"/>
                  </a:moveTo>
                  <a:lnTo>
                    <a:pt x="514" y="0"/>
                  </a:lnTo>
                  <a:lnTo>
                    <a:pt x="529" y="0"/>
                  </a:lnTo>
                  <a:lnTo>
                    <a:pt x="544" y="1"/>
                  </a:lnTo>
                  <a:lnTo>
                    <a:pt x="557" y="3"/>
                  </a:lnTo>
                  <a:lnTo>
                    <a:pt x="572" y="4"/>
                  </a:lnTo>
                  <a:lnTo>
                    <a:pt x="586" y="6"/>
                  </a:lnTo>
                  <a:lnTo>
                    <a:pt x="600" y="9"/>
                  </a:lnTo>
                  <a:lnTo>
                    <a:pt x="615" y="12"/>
                  </a:lnTo>
                  <a:lnTo>
                    <a:pt x="628" y="15"/>
                  </a:lnTo>
                  <a:lnTo>
                    <a:pt x="642" y="18"/>
                  </a:lnTo>
                  <a:lnTo>
                    <a:pt x="656" y="22"/>
                  </a:lnTo>
                  <a:lnTo>
                    <a:pt x="669" y="26"/>
                  </a:lnTo>
                  <a:lnTo>
                    <a:pt x="683" y="31"/>
                  </a:lnTo>
                  <a:lnTo>
                    <a:pt x="696" y="37"/>
                  </a:lnTo>
                  <a:lnTo>
                    <a:pt x="710" y="42"/>
                  </a:lnTo>
                  <a:lnTo>
                    <a:pt x="723" y="48"/>
                  </a:lnTo>
                  <a:lnTo>
                    <a:pt x="735" y="54"/>
                  </a:lnTo>
                  <a:lnTo>
                    <a:pt x="748" y="61"/>
                  </a:lnTo>
                  <a:lnTo>
                    <a:pt x="761" y="68"/>
                  </a:lnTo>
                  <a:lnTo>
                    <a:pt x="773" y="75"/>
                  </a:lnTo>
                  <a:lnTo>
                    <a:pt x="785" y="83"/>
                  </a:lnTo>
                  <a:lnTo>
                    <a:pt x="798" y="90"/>
                  </a:lnTo>
                  <a:lnTo>
                    <a:pt x="809" y="99"/>
                  </a:lnTo>
                  <a:lnTo>
                    <a:pt x="820" y="108"/>
                  </a:lnTo>
                  <a:lnTo>
                    <a:pt x="832" y="117"/>
                  </a:lnTo>
                  <a:lnTo>
                    <a:pt x="843" y="126"/>
                  </a:lnTo>
                  <a:lnTo>
                    <a:pt x="853" y="136"/>
                  </a:lnTo>
                  <a:lnTo>
                    <a:pt x="863" y="146"/>
                  </a:lnTo>
                  <a:lnTo>
                    <a:pt x="874" y="156"/>
                  </a:lnTo>
                  <a:lnTo>
                    <a:pt x="884" y="166"/>
                  </a:lnTo>
                  <a:lnTo>
                    <a:pt x="893" y="177"/>
                  </a:lnTo>
                  <a:lnTo>
                    <a:pt x="902" y="189"/>
                  </a:lnTo>
                  <a:lnTo>
                    <a:pt x="911" y="199"/>
                  </a:lnTo>
                  <a:lnTo>
                    <a:pt x="920" y="211"/>
                  </a:lnTo>
                  <a:lnTo>
                    <a:pt x="927" y="223"/>
                  </a:lnTo>
                  <a:lnTo>
                    <a:pt x="935" y="235"/>
                  </a:lnTo>
                  <a:lnTo>
                    <a:pt x="943" y="247"/>
                  </a:lnTo>
                  <a:lnTo>
                    <a:pt x="950" y="260"/>
                  </a:lnTo>
                  <a:lnTo>
                    <a:pt x="957" y="272"/>
                  </a:lnTo>
                  <a:lnTo>
                    <a:pt x="963" y="285"/>
                  </a:lnTo>
                  <a:lnTo>
                    <a:pt x="969" y="298"/>
                  </a:lnTo>
                  <a:lnTo>
                    <a:pt x="975" y="311"/>
                  </a:lnTo>
                  <a:lnTo>
                    <a:pt x="981" y="324"/>
                  </a:lnTo>
                  <a:lnTo>
                    <a:pt x="986" y="338"/>
                  </a:lnTo>
                  <a:lnTo>
                    <a:pt x="991" y="351"/>
                  </a:lnTo>
                  <a:lnTo>
                    <a:pt x="995" y="365"/>
                  </a:lnTo>
                  <a:lnTo>
                    <a:pt x="998" y="379"/>
                  </a:lnTo>
                  <a:lnTo>
                    <a:pt x="1001" y="393"/>
                  </a:lnTo>
                  <a:lnTo>
                    <a:pt x="1004" y="407"/>
                  </a:lnTo>
                  <a:lnTo>
                    <a:pt x="1007" y="421"/>
                  </a:lnTo>
                  <a:lnTo>
                    <a:pt x="1009" y="435"/>
                  </a:lnTo>
                  <a:lnTo>
                    <a:pt x="1011" y="450"/>
                  </a:lnTo>
                  <a:lnTo>
                    <a:pt x="1013" y="463"/>
                  </a:lnTo>
                  <a:lnTo>
                    <a:pt x="1014" y="478"/>
                  </a:lnTo>
                  <a:lnTo>
                    <a:pt x="1014" y="492"/>
                  </a:lnTo>
                  <a:lnTo>
                    <a:pt x="1015" y="507"/>
                  </a:lnTo>
                  <a:lnTo>
                    <a:pt x="1014" y="521"/>
                  </a:lnTo>
                  <a:lnTo>
                    <a:pt x="1014" y="535"/>
                  </a:lnTo>
                  <a:lnTo>
                    <a:pt x="1013" y="550"/>
                  </a:lnTo>
                  <a:lnTo>
                    <a:pt x="1011" y="563"/>
                  </a:lnTo>
                  <a:lnTo>
                    <a:pt x="1009" y="578"/>
                  </a:lnTo>
                  <a:lnTo>
                    <a:pt x="1007" y="592"/>
                  </a:lnTo>
                  <a:lnTo>
                    <a:pt x="1004" y="606"/>
                  </a:lnTo>
                  <a:lnTo>
                    <a:pt x="1001" y="620"/>
                  </a:lnTo>
                  <a:lnTo>
                    <a:pt x="998" y="634"/>
                  </a:lnTo>
                  <a:lnTo>
                    <a:pt x="995" y="648"/>
                  </a:lnTo>
                  <a:lnTo>
                    <a:pt x="991" y="662"/>
                  </a:lnTo>
                  <a:lnTo>
                    <a:pt x="986" y="675"/>
                  </a:lnTo>
                  <a:lnTo>
                    <a:pt x="981" y="689"/>
                  </a:lnTo>
                  <a:lnTo>
                    <a:pt x="975" y="702"/>
                  </a:lnTo>
                  <a:lnTo>
                    <a:pt x="969" y="715"/>
                  </a:lnTo>
                  <a:lnTo>
                    <a:pt x="963" y="728"/>
                  </a:lnTo>
                  <a:lnTo>
                    <a:pt x="957" y="741"/>
                  </a:lnTo>
                  <a:lnTo>
                    <a:pt x="950" y="753"/>
                  </a:lnTo>
                  <a:lnTo>
                    <a:pt x="943" y="766"/>
                  </a:lnTo>
                  <a:lnTo>
                    <a:pt x="935" y="778"/>
                  </a:lnTo>
                  <a:lnTo>
                    <a:pt x="927" y="790"/>
                  </a:lnTo>
                  <a:lnTo>
                    <a:pt x="920" y="802"/>
                  </a:lnTo>
                  <a:lnTo>
                    <a:pt x="911" y="813"/>
                  </a:lnTo>
                  <a:lnTo>
                    <a:pt x="902" y="825"/>
                  </a:lnTo>
                  <a:lnTo>
                    <a:pt x="893" y="836"/>
                  </a:lnTo>
                  <a:lnTo>
                    <a:pt x="884" y="847"/>
                  </a:lnTo>
                  <a:lnTo>
                    <a:pt x="874" y="857"/>
                  </a:lnTo>
                  <a:lnTo>
                    <a:pt x="863" y="867"/>
                  </a:lnTo>
                  <a:lnTo>
                    <a:pt x="853" y="877"/>
                  </a:lnTo>
                  <a:lnTo>
                    <a:pt x="843" y="886"/>
                  </a:lnTo>
                  <a:lnTo>
                    <a:pt x="832" y="896"/>
                  </a:lnTo>
                  <a:lnTo>
                    <a:pt x="820" y="905"/>
                  </a:lnTo>
                  <a:lnTo>
                    <a:pt x="809" y="914"/>
                  </a:lnTo>
                  <a:lnTo>
                    <a:pt x="798" y="922"/>
                  </a:lnTo>
                  <a:lnTo>
                    <a:pt x="785" y="930"/>
                  </a:lnTo>
                  <a:lnTo>
                    <a:pt x="773" y="938"/>
                  </a:lnTo>
                  <a:lnTo>
                    <a:pt x="761" y="945"/>
                  </a:lnTo>
                  <a:lnTo>
                    <a:pt x="748" y="952"/>
                  </a:lnTo>
                  <a:lnTo>
                    <a:pt x="735" y="958"/>
                  </a:lnTo>
                  <a:lnTo>
                    <a:pt x="723" y="965"/>
                  </a:lnTo>
                  <a:lnTo>
                    <a:pt x="710" y="971"/>
                  </a:lnTo>
                  <a:lnTo>
                    <a:pt x="696" y="977"/>
                  </a:lnTo>
                  <a:lnTo>
                    <a:pt x="683" y="982"/>
                  </a:lnTo>
                  <a:lnTo>
                    <a:pt x="669" y="987"/>
                  </a:lnTo>
                  <a:lnTo>
                    <a:pt x="656" y="991"/>
                  </a:lnTo>
                  <a:lnTo>
                    <a:pt x="642" y="994"/>
                  </a:lnTo>
                  <a:lnTo>
                    <a:pt x="628" y="998"/>
                  </a:lnTo>
                  <a:lnTo>
                    <a:pt x="615" y="1001"/>
                  </a:lnTo>
                  <a:lnTo>
                    <a:pt x="600" y="1004"/>
                  </a:lnTo>
                  <a:lnTo>
                    <a:pt x="586" y="1007"/>
                  </a:lnTo>
                  <a:lnTo>
                    <a:pt x="572" y="1009"/>
                  </a:lnTo>
                  <a:lnTo>
                    <a:pt x="557" y="1011"/>
                  </a:lnTo>
                  <a:lnTo>
                    <a:pt x="544" y="1012"/>
                  </a:lnTo>
                  <a:lnTo>
                    <a:pt x="529" y="1013"/>
                  </a:lnTo>
                  <a:lnTo>
                    <a:pt x="514" y="1013"/>
                  </a:lnTo>
                  <a:lnTo>
                    <a:pt x="501" y="1013"/>
                  </a:lnTo>
                  <a:lnTo>
                    <a:pt x="486" y="1013"/>
                  </a:lnTo>
                  <a:lnTo>
                    <a:pt x="471" y="1012"/>
                  </a:lnTo>
                  <a:lnTo>
                    <a:pt x="458" y="1011"/>
                  </a:lnTo>
                  <a:lnTo>
                    <a:pt x="443" y="1009"/>
                  </a:lnTo>
                  <a:lnTo>
                    <a:pt x="429" y="1007"/>
                  </a:lnTo>
                  <a:lnTo>
                    <a:pt x="415" y="1004"/>
                  </a:lnTo>
                  <a:lnTo>
                    <a:pt x="400" y="1001"/>
                  </a:lnTo>
                  <a:lnTo>
                    <a:pt x="387" y="998"/>
                  </a:lnTo>
                  <a:lnTo>
                    <a:pt x="373" y="994"/>
                  </a:lnTo>
                  <a:lnTo>
                    <a:pt x="359" y="991"/>
                  </a:lnTo>
                  <a:lnTo>
                    <a:pt x="346" y="987"/>
                  </a:lnTo>
                  <a:lnTo>
                    <a:pt x="332" y="982"/>
                  </a:lnTo>
                  <a:lnTo>
                    <a:pt x="318" y="977"/>
                  </a:lnTo>
                  <a:lnTo>
                    <a:pt x="305" y="971"/>
                  </a:lnTo>
                  <a:lnTo>
                    <a:pt x="292" y="965"/>
                  </a:lnTo>
                  <a:lnTo>
                    <a:pt x="280" y="958"/>
                  </a:lnTo>
                  <a:lnTo>
                    <a:pt x="267" y="952"/>
                  </a:lnTo>
                  <a:lnTo>
                    <a:pt x="254" y="945"/>
                  </a:lnTo>
                  <a:lnTo>
                    <a:pt x="242" y="938"/>
                  </a:lnTo>
                  <a:lnTo>
                    <a:pt x="230" y="930"/>
                  </a:lnTo>
                  <a:lnTo>
                    <a:pt x="217" y="922"/>
                  </a:lnTo>
                  <a:lnTo>
                    <a:pt x="205" y="914"/>
                  </a:lnTo>
                  <a:lnTo>
                    <a:pt x="195" y="905"/>
                  </a:lnTo>
                  <a:lnTo>
                    <a:pt x="183" y="896"/>
                  </a:lnTo>
                  <a:lnTo>
                    <a:pt x="172" y="886"/>
                  </a:lnTo>
                  <a:lnTo>
                    <a:pt x="162" y="877"/>
                  </a:lnTo>
                  <a:lnTo>
                    <a:pt x="152" y="867"/>
                  </a:lnTo>
                  <a:lnTo>
                    <a:pt x="141" y="857"/>
                  </a:lnTo>
                  <a:lnTo>
                    <a:pt x="131" y="847"/>
                  </a:lnTo>
                  <a:lnTo>
                    <a:pt x="122" y="836"/>
                  </a:lnTo>
                  <a:lnTo>
                    <a:pt x="113" y="825"/>
                  </a:lnTo>
                  <a:lnTo>
                    <a:pt x="104" y="813"/>
                  </a:lnTo>
                  <a:lnTo>
                    <a:pt x="95" y="802"/>
                  </a:lnTo>
                  <a:lnTo>
                    <a:pt x="88" y="790"/>
                  </a:lnTo>
                  <a:lnTo>
                    <a:pt x="80" y="778"/>
                  </a:lnTo>
                  <a:lnTo>
                    <a:pt x="72" y="766"/>
                  </a:lnTo>
                  <a:lnTo>
                    <a:pt x="65" y="753"/>
                  </a:lnTo>
                  <a:lnTo>
                    <a:pt x="58" y="741"/>
                  </a:lnTo>
                  <a:lnTo>
                    <a:pt x="52" y="728"/>
                  </a:lnTo>
                  <a:lnTo>
                    <a:pt x="46" y="715"/>
                  </a:lnTo>
                  <a:lnTo>
                    <a:pt x="40" y="702"/>
                  </a:lnTo>
                  <a:lnTo>
                    <a:pt x="34" y="689"/>
                  </a:lnTo>
                  <a:lnTo>
                    <a:pt x="29" y="675"/>
                  </a:lnTo>
                  <a:lnTo>
                    <a:pt x="24" y="662"/>
                  </a:lnTo>
                  <a:lnTo>
                    <a:pt x="20" y="648"/>
                  </a:lnTo>
                  <a:lnTo>
                    <a:pt x="17" y="634"/>
                  </a:lnTo>
                  <a:lnTo>
                    <a:pt x="14" y="620"/>
                  </a:lnTo>
                  <a:lnTo>
                    <a:pt x="11" y="606"/>
                  </a:lnTo>
                  <a:lnTo>
                    <a:pt x="8" y="592"/>
                  </a:lnTo>
                  <a:lnTo>
                    <a:pt x="6" y="578"/>
                  </a:lnTo>
                  <a:lnTo>
                    <a:pt x="4" y="563"/>
                  </a:lnTo>
                  <a:lnTo>
                    <a:pt x="2" y="550"/>
                  </a:lnTo>
                  <a:lnTo>
                    <a:pt x="1" y="535"/>
                  </a:lnTo>
                  <a:lnTo>
                    <a:pt x="1" y="521"/>
                  </a:lnTo>
                  <a:lnTo>
                    <a:pt x="0" y="507"/>
                  </a:lnTo>
                  <a:lnTo>
                    <a:pt x="1" y="492"/>
                  </a:lnTo>
                  <a:lnTo>
                    <a:pt x="1" y="478"/>
                  </a:lnTo>
                  <a:lnTo>
                    <a:pt x="2" y="463"/>
                  </a:lnTo>
                  <a:lnTo>
                    <a:pt x="4" y="450"/>
                  </a:lnTo>
                  <a:lnTo>
                    <a:pt x="6" y="435"/>
                  </a:lnTo>
                  <a:lnTo>
                    <a:pt x="8" y="421"/>
                  </a:lnTo>
                  <a:lnTo>
                    <a:pt x="11" y="407"/>
                  </a:lnTo>
                  <a:lnTo>
                    <a:pt x="14" y="393"/>
                  </a:lnTo>
                  <a:lnTo>
                    <a:pt x="17" y="379"/>
                  </a:lnTo>
                  <a:lnTo>
                    <a:pt x="20" y="365"/>
                  </a:lnTo>
                  <a:lnTo>
                    <a:pt x="24" y="351"/>
                  </a:lnTo>
                  <a:lnTo>
                    <a:pt x="29" y="338"/>
                  </a:lnTo>
                  <a:lnTo>
                    <a:pt x="34" y="324"/>
                  </a:lnTo>
                  <a:lnTo>
                    <a:pt x="40" y="311"/>
                  </a:lnTo>
                  <a:lnTo>
                    <a:pt x="46" y="298"/>
                  </a:lnTo>
                  <a:lnTo>
                    <a:pt x="52" y="285"/>
                  </a:lnTo>
                  <a:lnTo>
                    <a:pt x="58" y="272"/>
                  </a:lnTo>
                  <a:lnTo>
                    <a:pt x="65" y="260"/>
                  </a:lnTo>
                  <a:lnTo>
                    <a:pt x="72" y="247"/>
                  </a:lnTo>
                  <a:lnTo>
                    <a:pt x="80" y="235"/>
                  </a:lnTo>
                  <a:lnTo>
                    <a:pt x="88" y="223"/>
                  </a:lnTo>
                  <a:lnTo>
                    <a:pt x="95" y="211"/>
                  </a:lnTo>
                  <a:lnTo>
                    <a:pt x="104" y="199"/>
                  </a:lnTo>
                  <a:lnTo>
                    <a:pt x="113" y="189"/>
                  </a:lnTo>
                  <a:lnTo>
                    <a:pt x="122" y="177"/>
                  </a:lnTo>
                  <a:lnTo>
                    <a:pt x="131" y="166"/>
                  </a:lnTo>
                  <a:lnTo>
                    <a:pt x="141" y="156"/>
                  </a:lnTo>
                  <a:lnTo>
                    <a:pt x="152" y="146"/>
                  </a:lnTo>
                  <a:lnTo>
                    <a:pt x="162" y="136"/>
                  </a:lnTo>
                  <a:lnTo>
                    <a:pt x="172" y="126"/>
                  </a:lnTo>
                  <a:lnTo>
                    <a:pt x="183" y="117"/>
                  </a:lnTo>
                  <a:lnTo>
                    <a:pt x="195" y="108"/>
                  </a:lnTo>
                  <a:lnTo>
                    <a:pt x="205" y="99"/>
                  </a:lnTo>
                  <a:lnTo>
                    <a:pt x="217" y="90"/>
                  </a:lnTo>
                  <a:lnTo>
                    <a:pt x="230" y="83"/>
                  </a:lnTo>
                  <a:lnTo>
                    <a:pt x="242" y="75"/>
                  </a:lnTo>
                  <a:lnTo>
                    <a:pt x="254" y="68"/>
                  </a:lnTo>
                  <a:lnTo>
                    <a:pt x="267" y="61"/>
                  </a:lnTo>
                  <a:lnTo>
                    <a:pt x="280" y="54"/>
                  </a:lnTo>
                  <a:lnTo>
                    <a:pt x="292" y="48"/>
                  </a:lnTo>
                  <a:lnTo>
                    <a:pt x="305" y="42"/>
                  </a:lnTo>
                  <a:lnTo>
                    <a:pt x="318" y="37"/>
                  </a:lnTo>
                  <a:lnTo>
                    <a:pt x="332" y="31"/>
                  </a:lnTo>
                  <a:lnTo>
                    <a:pt x="346" y="26"/>
                  </a:lnTo>
                  <a:lnTo>
                    <a:pt x="359" y="22"/>
                  </a:lnTo>
                  <a:lnTo>
                    <a:pt x="373" y="18"/>
                  </a:lnTo>
                  <a:lnTo>
                    <a:pt x="387" y="15"/>
                  </a:lnTo>
                  <a:lnTo>
                    <a:pt x="400" y="12"/>
                  </a:lnTo>
                  <a:lnTo>
                    <a:pt x="415" y="9"/>
                  </a:lnTo>
                  <a:lnTo>
                    <a:pt x="429" y="6"/>
                  </a:lnTo>
                  <a:lnTo>
                    <a:pt x="443" y="4"/>
                  </a:lnTo>
                  <a:lnTo>
                    <a:pt x="458" y="3"/>
                  </a:lnTo>
                  <a:lnTo>
                    <a:pt x="471" y="1"/>
                  </a:lnTo>
                  <a:lnTo>
                    <a:pt x="486" y="0"/>
                  </a:lnTo>
                  <a:lnTo>
                    <a:pt x="501" y="0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FCE2C2"/>
            </a:solidFill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utoShape 852"/>
            <p:cNvSpPr>
              <a:spLocks noChangeAspect="1" noChangeArrowheads="1" noTextEdit="1"/>
            </p:cNvSpPr>
            <p:nvPr/>
          </p:nvSpPr>
          <p:spPr bwMode="auto">
            <a:xfrm>
              <a:off x="4025900" y="2436813"/>
              <a:ext cx="1624013" cy="237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54"/>
            <p:cNvSpPr>
              <a:spLocks/>
            </p:cNvSpPr>
            <p:nvPr/>
          </p:nvSpPr>
          <p:spPr bwMode="auto">
            <a:xfrm>
              <a:off x="4025900" y="2439988"/>
              <a:ext cx="1630363" cy="2363787"/>
            </a:xfrm>
            <a:custGeom>
              <a:avLst/>
              <a:gdLst>
                <a:gd name="T0" fmla="*/ 2147483647 w 581"/>
                <a:gd name="T1" fmla="*/ 2147483647 h 843"/>
                <a:gd name="T2" fmla="*/ 2147483647 w 581"/>
                <a:gd name="T3" fmla="*/ 2147483647 h 843"/>
                <a:gd name="T4" fmla="*/ 2147483647 w 581"/>
                <a:gd name="T5" fmla="*/ 2147483647 h 843"/>
                <a:gd name="T6" fmla="*/ 2147483647 w 581"/>
                <a:gd name="T7" fmla="*/ 2147483647 h 843"/>
                <a:gd name="T8" fmla="*/ 2147483647 w 581"/>
                <a:gd name="T9" fmla="*/ 2147483647 h 843"/>
                <a:gd name="T10" fmla="*/ 2147483647 w 581"/>
                <a:gd name="T11" fmla="*/ 2147483647 h 843"/>
                <a:gd name="T12" fmla="*/ 2147483647 w 581"/>
                <a:gd name="T13" fmla="*/ 2147483647 h 843"/>
                <a:gd name="T14" fmla="*/ 2147483647 w 581"/>
                <a:gd name="T15" fmla="*/ 2147483647 h 843"/>
                <a:gd name="T16" fmla="*/ 2147483647 w 581"/>
                <a:gd name="T17" fmla="*/ 2147483647 h 843"/>
                <a:gd name="T18" fmla="*/ 2147483647 w 581"/>
                <a:gd name="T19" fmla="*/ 2147483647 h 843"/>
                <a:gd name="T20" fmla="*/ 2147483647 w 581"/>
                <a:gd name="T21" fmla="*/ 2147483647 h 843"/>
                <a:gd name="T22" fmla="*/ 2147483647 w 581"/>
                <a:gd name="T23" fmla="*/ 2147483647 h 843"/>
                <a:gd name="T24" fmla="*/ 2147483647 w 581"/>
                <a:gd name="T25" fmla="*/ 2147483647 h 843"/>
                <a:gd name="T26" fmla="*/ 2147483647 w 581"/>
                <a:gd name="T27" fmla="*/ 2147483647 h 843"/>
                <a:gd name="T28" fmla="*/ 2147483647 w 581"/>
                <a:gd name="T29" fmla="*/ 2147483647 h 843"/>
                <a:gd name="T30" fmla="*/ 2147483647 w 581"/>
                <a:gd name="T31" fmla="*/ 2147483647 h 843"/>
                <a:gd name="T32" fmla="*/ 2147483647 w 581"/>
                <a:gd name="T33" fmla="*/ 2147483647 h 843"/>
                <a:gd name="T34" fmla="*/ 2147483647 w 581"/>
                <a:gd name="T35" fmla="*/ 2147483647 h 843"/>
                <a:gd name="T36" fmla="*/ 2147483647 w 581"/>
                <a:gd name="T37" fmla="*/ 2147483647 h 843"/>
                <a:gd name="T38" fmla="*/ 2147483647 w 581"/>
                <a:gd name="T39" fmla="*/ 2147483647 h 843"/>
                <a:gd name="T40" fmla="*/ 2147483647 w 581"/>
                <a:gd name="T41" fmla="*/ 2147483647 h 843"/>
                <a:gd name="T42" fmla="*/ 2147483647 w 581"/>
                <a:gd name="T43" fmla="*/ 2147483647 h 843"/>
                <a:gd name="T44" fmla="*/ 0 w 581"/>
                <a:gd name="T45" fmla="*/ 2147483647 h 843"/>
                <a:gd name="T46" fmla="*/ 0 w 581"/>
                <a:gd name="T47" fmla="*/ 2147483647 h 843"/>
                <a:gd name="T48" fmla="*/ 0 w 581"/>
                <a:gd name="T49" fmla="*/ 2147483647 h 843"/>
                <a:gd name="T50" fmla="*/ 0 w 581"/>
                <a:gd name="T51" fmla="*/ 2147483647 h 843"/>
                <a:gd name="T52" fmla="*/ 2147483647 w 581"/>
                <a:gd name="T53" fmla="*/ 2147483647 h 843"/>
                <a:gd name="T54" fmla="*/ 2147483647 w 581"/>
                <a:gd name="T55" fmla="*/ 2147483647 h 843"/>
                <a:gd name="T56" fmla="*/ 2147483647 w 581"/>
                <a:gd name="T57" fmla="*/ 2147483647 h 843"/>
                <a:gd name="T58" fmla="*/ 2147483647 w 581"/>
                <a:gd name="T59" fmla="*/ 2147483647 h 843"/>
                <a:gd name="T60" fmla="*/ 2147483647 w 581"/>
                <a:gd name="T61" fmla="*/ 2147483647 h 843"/>
                <a:gd name="T62" fmla="*/ 2147483647 w 581"/>
                <a:gd name="T63" fmla="*/ 2147483647 h 843"/>
                <a:gd name="T64" fmla="*/ 2147483647 w 581"/>
                <a:gd name="T65" fmla="*/ 2147483647 h 843"/>
                <a:gd name="T66" fmla="*/ 2147483647 w 581"/>
                <a:gd name="T67" fmla="*/ 2147483647 h 843"/>
                <a:gd name="T68" fmla="*/ 2147483647 w 581"/>
                <a:gd name="T69" fmla="*/ 2147483647 h 843"/>
                <a:gd name="T70" fmla="*/ 2147483647 w 581"/>
                <a:gd name="T71" fmla="*/ 2147483647 h 843"/>
                <a:gd name="T72" fmla="*/ 2147483647 w 581"/>
                <a:gd name="T73" fmla="*/ 2147483647 h 843"/>
                <a:gd name="T74" fmla="*/ 2147483647 w 581"/>
                <a:gd name="T75" fmla="*/ 2147483647 h 843"/>
                <a:gd name="T76" fmla="*/ 2147483647 w 581"/>
                <a:gd name="T77" fmla="*/ 2147483647 h 843"/>
                <a:gd name="T78" fmla="*/ 2147483647 w 581"/>
                <a:gd name="T79" fmla="*/ 2147483647 h 843"/>
                <a:gd name="T80" fmla="*/ 2147483647 w 581"/>
                <a:gd name="T81" fmla="*/ 2147483647 h 843"/>
                <a:gd name="T82" fmla="*/ 2147483647 w 581"/>
                <a:gd name="T83" fmla="*/ 0 h 843"/>
                <a:gd name="T84" fmla="*/ 2147483647 w 581"/>
                <a:gd name="T85" fmla="*/ 0 h 843"/>
                <a:gd name="T86" fmla="*/ 2147483647 w 581"/>
                <a:gd name="T87" fmla="*/ 0 h 843"/>
                <a:gd name="T88" fmla="*/ 2147483647 w 581"/>
                <a:gd name="T89" fmla="*/ 0 h 8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81"/>
                <a:gd name="T136" fmla="*/ 0 h 843"/>
                <a:gd name="T137" fmla="*/ 581 w 581"/>
                <a:gd name="T138" fmla="*/ 843 h 8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81" h="843">
                  <a:moveTo>
                    <a:pt x="365" y="1"/>
                  </a:moveTo>
                  <a:lnTo>
                    <a:pt x="373" y="1"/>
                  </a:lnTo>
                  <a:lnTo>
                    <a:pt x="383" y="1"/>
                  </a:lnTo>
                  <a:lnTo>
                    <a:pt x="434" y="1"/>
                  </a:lnTo>
                  <a:lnTo>
                    <a:pt x="455" y="1"/>
                  </a:lnTo>
                  <a:lnTo>
                    <a:pt x="461" y="1"/>
                  </a:lnTo>
                  <a:lnTo>
                    <a:pt x="464" y="1"/>
                  </a:lnTo>
                  <a:lnTo>
                    <a:pt x="508" y="1"/>
                  </a:lnTo>
                  <a:lnTo>
                    <a:pt x="581" y="1"/>
                  </a:lnTo>
                  <a:lnTo>
                    <a:pt x="571" y="63"/>
                  </a:lnTo>
                  <a:lnTo>
                    <a:pt x="570" y="66"/>
                  </a:lnTo>
                  <a:lnTo>
                    <a:pt x="570" y="70"/>
                  </a:lnTo>
                  <a:lnTo>
                    <a:pt x="570" y="72"/>
                  </a:lnTo>
                  <a:lnTo>
                    <a:pt x="569" y="76"/>
                  </a:lnTo>
                  <a:lnTo>
                    <a:pt x="569" y="80"/>
                  </a:lnTo>
                  <a:lnTo>
                    <a:pt x="568" y="155"/>
                  </a:lnTo>
                  <a:lnTo>
                    <a:pt x="568" y="156"/>
                  </a:lnTo>
                  <a:lnTo>
                    <a:pt x="568" y="157"/>
                  </a:lnTo>
                  <a:lnTo>
                    <a:pt x="568" y="158"/>
                  </a:lnTo>
                  <a:lnTo>
                    <a:pt x="567" y="159"/>
                  </a:lnTo>
                  <a:lnTo>
                    <a:pt x="567" y="252"/>
                  </a:lnTo>
                  <a:lnTo>
                    <a:pt x="567" y="253"/>
                  </a:lnTo>
                  <a:lnTo>
                    <a:pt x="567" y="254"/>
                  </a:lnTo>
                  <a:lnTo>
                    <a:pt x="567" y="255"/>
                  </a:lnTo>
                  <a:lnTo>
                    <a:pt x="567" y="256"/>
                  </a:lnTo>
                  <a:lnTo>
                    <a:pt x="567" y="257"/>
                  </a:lnTo>
                  <a:lnTo>
                    <a:pt x="568" y="258"/>
                  </a:lnTo>
                  <a:lnTo>
                    <a:pt x="567" y="337"/>
                  </a:lnTo>
                  <a:lnTo>
                    <a:pt x="565" y="548"/>
                  </a:lnTo>
                  <a:lnTo>
                    <a:pt x="565" y="578"/>
                  </a:lnTo>
                  <a:lnTo>
                    <a:pt x="565" y="585"/>
                  </a:lnTo>
                  <a:lnTo>
                    <a:pt x="565" y="587"/>
                  </a:lnTo>
                  <a:lnTo>
                    <a:pt x="565" y="592"/>
                  </a:lnTo>
                  <a:lnTo>
                    <a:pt x="565" y="609"/>
                  </a:lnTo>
                  <a:lnTo>
                    <a:pt x="562" y="794"/>
                  </a:lnTo>
                  <a:lnTo>
                    <a:pt x="562" y="830"/>
                  </a:lnTo>
                  <a:lnTo>
                    <a:pt x="539" y="830"/>
                  </a:lnTo>
                  <a:lnTo>
                    <a:pt x="503" y="831"/>
                  </a:lnTo>
                  <a:lnTo>
                    <a:pt x="492" y="832"/>
                  </a:lnTo>
                  <a:lnTo>
                    <a:pt x="442" y="835"/>
                  </a:lnTo>
                  <a:lnTo>
                    <a:pt x="435" y="835"/>
                  </a:lnTo>
                  <a:lnTo>
                    <a:pt x="368" y="836"/>
                  </a:lnTo>
                  <a:lnTo>
                    <a:pt x="310" y="837"/>
                  </a:lnTo>
                  <a:lnTo>
                    <a:pt x="304" y="837"/>
                  </a:lnTo>
                  <a:lnTo>
                    <a:pt x="252" y="838"/>
                  </a:lnTo>
                  <a:lnTo>
                    <a:pt x="249" y="838"/>
                  </a:lnTo>
                  <a:lnTo>
                    <a:pt x="240" y="839"/>
                  </a:lnTo>
                  <a:lnTo>
                    <a:pt x="238" y="839"/>
                  </a:lnTo>
                  <a:lnTo>
                    <a:pt x="155" y="841"/>
                  </a:lnTo>
                  <a:lnTo>
                    <a:pt x="98" y="842"/>
                  </a:lnTo>
                  <a:lnTo>
                    <a:pt x="51" y="842"/>
                  </a:lnTo>
                  <a:lnTo>
                    <a:pt x="11" y="843"/>
                  </a:lnTo>
                  <a:lnTo>
                    <a:pt x="7" y="666"/>
                  </a:lnTo>
                  <a:lnTo>
                    <a:pt x="3" y="519"/>
                  </a:lnTo>
                  <a:lnTo>
                    <a:pt x="3" y="516"/>
                  </a:lnTo>
                  <a:lnTo>
                    <a:pt x="3" y="493"/>
                  </a:lnTo>
                  <a:lnTo>
                    <a:pt x="1" y="451"/>
                  </a:lnTo>
                  <a:lnTo>
                    <a:pt x="1" y="432"/>
                  </a:lnTo>
                  <a:lnTo>
                    <a:pt x="0" y="431"/>
                  </a:lnTo>
                  <a:lnTo>
                    <a:pt x="0" y="430"/>
                  </a:lnTo>
                  <a:lnTo>
                    <a:pt x="0" y="429"/>
                  </a:lnTo>
                  <a:lnTo>
                    <a:pt x="0" y="427"/>
                  </a:lnTo>
                  <a:lnTo>
                    <a:pt x="0" y="420"/>
                  </a:lnTo>
                  <a:lnTo>
                    <a:pt x="0" y="411"/>
                  </a:lnTo>
                  <a:lnTo>
                    <a:pt x="0" y="402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1" y="375"/>
                  </a:lnTo>
                  <a:lnTo>
                    <a:pt x="1" y="366"/>
                  </a:lnTo>
                  <a:lnTo>
                    <a:pt x="1" y="360"/>
                  </a:lnTo>
                  <a:lnTo>
                    <a:pt x="1" y="357"/>
                  </a:lnTo>
                  <a:lnTo>
                    <a:pt x="2" y="354"/>
                  </a:lnTo>
                  <a:lnTo>
                    <a:pt x="2" y="352"/>
                  </a:lnTo>
                  <a:lnTo>
                    <a:pt x="2" y="343"/>
                  </a:lnTo>
                  <a:lnTo>
                    <a:pt x="4" y="303"/>
                  </a:lnTo>
                  <a:lnTo>
                    <a:pt x="5" y="273"/>
                  </a:lnTo>
                  <a:lnTo>
                    <a:pt x="6" y="251"/>
                  </a:lnTo>
                  <a:lnTo>
                    <a:pt x="9" y="187"/>
                  </a:lnTo>
                  <a:lnTo>
                    <a:pt x="12" y="122"/>
                  </a:lnTo>
                  <a:lnTo>
                    <a:pt x="20" y="18"/>
                  </a:lnTo>
                  <a:lnTo>
                    <a:pt x="64" y="17"/>
                  </a:lnTo>
                  <a:lnTo>
                    <a:pt x="131" y="16"/>
                  </a:lnTo>
                  <a:lnTo>
                    <a:pt x="132" y="16"/>
                  </a:lnTo>
                  <a:lnTo>
                    <a:pt x="134" y="16"/>
                  </a:lnTo>
                  <a:lnTo>
                    <a:pt x="135" y="16"/>
                  </a:lnTo>
                  <a:lnTo>
                    <a:pt x="137" y="16"/>
                  </a:lnTo>
                  <a:lnTo>
                    <a:pt x="138" y="16"/>
                  </a:lnTo>
                  <a:lnTo>
                    <a:pt x="140" y="16"/>
                  </a:lnTo>
                  <a:lnTo>
                    <a:pt x="142" y="15"/>
                  </a:lnTo>
                  <a:lnTo>
                    <a:pt x="143" y="15"/>
                  </a:lnTo>
                  <a:lnTo>
                    <a:pt x="145" y="15"/>
                  </a:lnTo>
                  <a:lnTo>
                    <a:pt x="146" y="15"/>
                  </a:lnTo>
                  <a:lnTo>
                    <a:pt x="148" y="14"/>
                  </a:lnTo>
                  <a:lnTo>
                    <a:pt x="149" y="14"/>
                  </a:lnTo>
                  <a:lnTo>
                    <a:pt x="151" y="13"/>
                  </a:lnTo>
                  <a:lnTo>
                    <a:pt x="152" y="13"/>
                  </a:lnTo>
                  <a:lnTo>
                    <a:pt x="154" y="12"/>
                  </a:lnTo>
                  <a:lnTo>
                    <a:pt x="155" y="12"/>
                  </a:lnTo>
                  <a:lnTo>
                    <a:pt x="164" y="8"/>
                  </a:lnTo>
                  <a:lnTo>
                    <a:pt x="165" y="8"/>
                  </a:lnTo>
                  <a:lnTo>
                    <a:pt x="171" y="5"/>
                  </a:lnTo>
                  <a:lnTo>
                    <a:pt x="172" y="4"/>
                  </a:lnTo>
                  <a:lnTo>
                    <a:pt x="174" y="3"/>
                  </a:lnTo>
                  <a:lnTo>
                    <a:pt x="175" y="3"/>
                  </a:lnTo>
                  <a:lnTo>
                    <a:pt x="177" y="2"/>
                  </a:lnTo>
                  <a:lnTo>
                    <a:pt x="179" y="2"/>
                  </a:lnTo>
                  <a:lnTo>
                    <a:pt x="180" y="1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5" y="1"/>
                  </a:lnTo>
                  <a:lnTo>
                    <a:pt x="187" y="0"/>
                  </a:lnTo>
                  <a:lnTo>
                    <a:pt x="188" y="0"/>
                  </a:lnTo>
                  <a:lnTo>
                    <a:pt x="189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3" y="0"/>
                  </a:lnTo>
                  <a:lnTo>
                    <a:pt x="214" y="0"/>
                  </a:lnTo>
                  <a:lnTo>
                    <a:pt x="252" y="0"/>
                  </a:lnTo>
                  <a:lnTo>
                    <a:pt x="267" y="0"/>
                  </a:lnTo>
                  <a:lnTo>
                    <a:pt x="302" y="0"/>
                  </a:lnTo>
                  <a:lnTo>
                    <a:pt x="341" y="0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BEBFFA"/>
            </a:solidFill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49"/>
            <p:cNvSpPr>
              <a:spLocks/>
            </p:cNvSpPr>
            <p:nvPr/>
          </p:nvSpPr>
          <p:spPr bwMode="auto">
            <a:xfrm>
              <a:off x="3579813" y="2371725"/>
              <a:ext cx="2516187" cy="2505075"/>
            </a:xfrm>
            <a:custGeom>
              <a:avLst/>
              <a:gdLst>
                <a:gd name="T0" fmla="*/ 2147483647 w 897"/>
                <a:gd name="T1" fmla="*/ 2147483647 h 893"/>
                <a:gd name="T2" fmla="*/ 2147483647 w 897"/>
                <a:gd name="T3" fmla="*/ 2147483647 h 893"/>
                <a:gd name="T4" fmla="*/ 2147483647 w 897"/>
                <a:gd name="T5" fmla="*/ 2147483647 h 893"/>
                <a:gd name="T6" fmla="*/ 2147483647 w 897"/>
                <a:gd name="T7" fmla="*/ 2147483647 h 893"/>
                <a:gd name="T8" fmla="*/ 2147483647 w 897"/>
                <a:gd name="T9" fmla="*/ 2147483647 h 893"/>
                <a:gd name="T10" fmla="*/ 2147483647 w 897"/>
                <a:gd name="T11" fmla="*/ 2147483647 h 893"/>
                <a:gd name="T12" fmla="*/ 2147483647 w 897"/>
                <a:gd name="T13" fmla="*/ 2147483647 h 893"/>
                <a:gd name="T14" fmla="*/ 2147483647 w 897"/>
                <a:gd name="T15" fmla="*/ 2147483647 h 893"/>
                <a:gd name="T16" fmla="*/ 2147483647 w 897"/>
                <a:gd name="T17" fmla="*/ 2147483647 h 893"/>
                <a:gd name="T18" fmla="*/ 2147483647 w 897"/>
                <a:gd name="T19" fmla="*/ 2147483647 h 893"/>
                <a:gd name="T20" fmla="*/ 2147483647 w 897"/>
                <a:gd name="T21" fmla="*/ 2147483647 h 893"/>
                <a:gd name="T22" fmla="*/ 2147483647 w 897"/>
                <a:gd name="T23" fmla="*/ 2147483647 h 893"/>
                <a:gd name="T24" fmla="*/ 2147483647 w 897"/>
                <a:gd name="T25" fmla="*/ 2147483647 h 893"/>
                <a:gd name="T26" fmla="*/ 2147483647 w 897"/>
                <a:gd name="T27" fmla="*/ 2147483647 h 893"/>
                <a:gd name="T28" fmla="*/ 2147483647 w 897"/>
                <a:gd name="T29" fmla="*/ 2147483647 h 893"/>
                <a:gd name="T30" fmla="*/ 2147483647 w 897"/>
                <a:gd name="T31" fmla="*/ 2147483647 h 893"/>
                <a:gd name="T32" fmla="*/ 2147483647 w 897"/>
                <a:gd name="T33" fmla="*/ 2147483647 h 893"/>
                <a:gd name="T34" fmla="*/ 2147483647 w 897"/>
                <a:gd name="T35" fmla="*/ 2147483647 h 893"/>
                <a:gd name="T36" fmla="*/ 2147483647 w 897"/>
                <a:gd name="T37" fmla="*/ 2147483647 h 893"/>
                <a:gd name="T38" fmla="*/ 2147483647 w 897"/>
                <a:gd name="T39" fmla="*/ 2147483647 h 893"/>
                <a:gd name="T40" fmla="*/ 2147483647 w 897"/>
                <a:gd name="T41" fmla="*/ 2147483647 h 893"/>
                <a:gd name="T42" fmla="*/ 2147483647 w 897"/>
                <a:gd name="T43" fmla="*/ 2147483647 h 893"/>
                <a:gd name="T44" fmla="*/ 2147483647 w 897"/>
                <a:gd name="T45" fmla="*/ 2147483647 h 893"/>
                <a:gd name="T46" fmla="*/ 2147483647 w 897"/>
                <a:gd name="T47" fmla="*/ 2147483647 h 893"/>
                <a:gd name="T48" fmla="*/ 2147483647 w 897"/>
                <a:gd name="T49" fmla="*/ 2147483647 h 893"/>
                <a:gd name="T50" fmla="*/ 2147483647 w 897"/>
                <a:gd name="T51" fmla="*/ 2147483647 h 893"/>
                <a:gd name="T52" fmla="*/ 2147483647 w 897"/>
                <a:gd name="T53" fmla="*/ 2147483647 h 893"/>
                <a:gd name="T54" fmla="*/ 2147483647 w 897"/>
                <a:gd name="T55" fmla="*/ 2147483647 h 893"/>
                <a:gd name="T56" fmla="*/ 2147483647 w 897"/>
                <a:gd name="T57" fmla="*/ 2147483647 h 893"/>
                <a:gd name="T58" fmla="*/ 2147483647 w 897"/>
                <a:gd name="T59" fmla="*/ 2147483647 h 893"/>
                <a:gd name="T60" fmla="*/ 2147483647 w 897"/>
                <a:gd name="T61" fmla="*/ 2147483647 h 893"/>
                <a:gd name="T62" fmla="*/ 2147483647 w 897"/>
                <a:gd name="T63" fmla="*/ 2147483647 h 893"/>
                <a:gd name="T64" fmla="*/ 2147483647 w 897"/>
                <a:gd name="T65" fmla="*/ 2147483647 h 893"/>
                <a:gd name="T66" fmla="*/ 2147483647 w 897"/>
                <a:gd name="T67" fmla="*/ 2147483647 h 893"/>
                <a:gd name="T68" fmla="*/ 2147483647 w 897"/>
                <a:gd name="T69" fmla="*/ 2147483647 h 893"/>
                <a:gd name="T70" fmla="*/ 2147483647 w 897"/>
                <a:gd name="T71" fmla="*/ 2147483647 h 893"/>
                <a:gd name="T72" fmla="*/ 2147483647 w 897"/>
                <a:gd name="T73" fmla="*/ 2147483647 h 893"/>
                <a:gd name="T74" fmla="*/ 2147483647 w 897"/>
                <a:gd name="T75" fmla="*/ 2147483647 h 893"/>
                <a:gd name="T76" fmla="*/ 2147483647 w 897"/>
                <a:gd name="T77" fmla="*/ 2147483647 h 893"/>
                <a:gd name="T78" fmla="*/ 2147483647 w 897"/>
                <a:gd name="T79" fmla="*/ 2147483647 h 893"/>
                <a:gd name="T80" fmla="*/ 2147483647 w 897"/>
                <a:gd name="T81" fmla="*/ 2147483647 h 893"/>
                <a:gd name="T82" fmla="*/ 2147483647 w 897"/>
                <a:gd name="T83" fmla="*/ 2147483647 h 893"/>
                <a:gd name="T84" fmla="*/ 2147483647 w 897"/>
                <a:gd name="T85" fmla="*/ 2147483647 h 893"/>
                <a:gd name="T86" fmla="*/ 2147483647 w 897"/>
                <a:gd name="T87" fmla="*/ 2147483647 h 893"/>
                <a:gd name="T88" fmla="*/ 2147483647 w 897"/>
                <a:gd name="T89" fmla="*/ 2147483647 h 893"/>
                <a:gd name="T90" fmla="*/ 2147483647 w 897"/>
                <a:gd name="T91" fmla="*/ 2147483647 h 893"/>
                <a:gd name="T92" fmla="*/ 2147483647 w 897"/>
                <a:gd name="T93" fmla="*/ 2147483647 h 893"/>
                <a:gd name="T94" fmla="*/ 2147483647 w 897"/>
                <a:gd name="T95" fmla="*/ 2147483647 h 893"/>
                <a:gd name="T96" fmla="*/ 2147483647 w 897"/>
                <a:gd name="T97" fmla="*/ 2147483647 h 893"/>
                <a:gd name="T98" fmla="*/ 2147483647 w 897"/>
                <a:gd name="T99" fmla="*/ 2147483647 h 893"/>
                <a:gd name="T100" fmla="*/ 2147483647 w 897"/>
                <a:gd name="T101" fmla="*/ 2147483647 h 893"/>
                <a:gd name="T102" fmla="*/ 2147483647 w 897"/>
                <a:gd name="T103" fmla="*/ 2147483647 h 893"/>
                <a:gd name="T104" fmla="*/ 2147483647 w 897"/>
                <a:gd name="T105" fmla="*/ 2147483647 h 893"/>
                <a:gd name="T106" fmla="*/ 2147483647 w 897"/>
                <a:gd name="T107" fmla="*/ 2147483647 h 893"/>
                <a:gd name="T108" fmla="*/ 2147483647 w 897"/>
                <a:gd name="T109" fmla="*/ 2147483647 h 893"/>
                <a:gd name="T110" fmla="*/ 2147483647 w 897"/>
                <a:gd name="T111" fmla="*/ 0 h 89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7"/>
                <a:gd name="T169" fmla="*/ 0 h 893"/>
                <a:gd name="T170" fmla="*/ 897 w 897"/>
                <a:gd name="T171" fmla="*/ 893 h 89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7" h="893">
                  <a:moveTo>
                    <a:pt x="429" y="19"/>
                  </a:moveTo>
                  <a:lnTo>
                    <a:pt x="460" y="30"/>
                  </a:lnTo>
                  <a:lnTo>
                    <a:pt x="461" y="30"/>
                  </a:lnTo>
                  <a:lnTo>
                    <a:pt x="462" y="30"/>
                  </a:lnTo>
                  <a:lnTo>
                    <a:pt x="463" y="30"/>
                  </a:lnTo>
                  <a:lnTo>
                    <a:pt x="465" y="30"/>
                  </a:lnTo>
                  <a:lnTo>
                    <a:pt x="466" y="30"/>
                  </a:lnTo>
                  <a:lnTo>
                    <a:pt x="466" y="31"/>
                  </a:lnTo>
                  <a:lnTo>
                    <a:pt x="467" y="31"/>
                  </a:lnTo>
                  <a:lnTo>
                    <a:pt x="513" y="31"/>
                  </a:lnTo>
                  <a:lnTo>
                    <a:pt x="534" y="50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632" y="138"/>
                  </a:lnTo>
                  <a:lnTo>
                    <a:pt x="631" y="139"/>
                  </a:lnTo>
                  <a:lnTo>
                    <a:pt x="631" y="140"/>
                  </a:lnTo>
                  <a:lnTo>
                    <a:pt x="631" y="141"/>
                  </a:lnTo>
                  <a:lnTo>
                    <a:pt x="631" y="142"/>
                  </a:lnTo>
                  <a:lnTo>
                    <a:pt x="631" y="143"/>
                  </a:lnTo>
                  <a:lnTo>
                    <a:pt x="631" y="144"/>
                  </a:lnTo>
                  <a:lnTo>
                    <a:pt x="631" y="145"/>
                  </a:lnTo>
                  <a:lnTo>
                    <a:pt x="631" y="146"/>
                  </a:lnTo>
                  <a:lnTo>
                    <a:pt x="631" y="147"/>
                  </a:lnTo>
                  <a:lnTo>
                    <a:pt x="631" y="148"/>
                  </a:lnTo>
                  <a:lnTo>
                    <a:pt x="631" y="149"/>
                  </a:lnTo>
                  <a:lnTo>
                    <a:pt x="631" y="150"/>
                  </a:lnTo>
                  <a:lnTo>
                    <a:pt x="631" y="151"/>
                  </a:lnTo>
                  <a:lnTo>
                    <a:pt x="632" y="152"/>
                  </a:lnTo>
                  <a:lnTo>
                    <a:pt x="657" y="197"/>
                  </a:lnTo>
                  <a:lnTo>
                    <a:pt x="657" y="198"/>
                  </a:lnTo>
                  <a:lnTo>
                    <a:pt x="657" y="199"/>
                  </a:lnTo>
                  <a:lnTo>
                    <a:pt x="658" y="200"/>
                  </a:lnTo>
                  <a:lnTo>
                    <a:pt x="658" y="201"/>
                  </a:lnTo>
                  <a:lnTo>
                    <a:pt x="663" y="216"/>
                  </a:lnTo>
                  <a:lnTo>
                    <a:pt x="684" y="227"/>
                  </a:lnTo>
                  <a:lnTo>
                    <a:pt x="685" y="227"/>
                  </a:lnTo>
                  <a:lnTo>
                    <a:pt x="688" y="236"/>
                  </a:lnTo>
                  <a:lnTo>
                    <a:pt x="689" y="238"/>
                  </a:lnTo>
                  <a:lnTo>
                    <a:pt x="690" y="240"/>
                  </a:lnTo>
                  <a:lnTo>
                    <a:pt x="691" y="242"/>
                  </a:lnTo>
                  <a:lnTo>
                    <a:pt x="692" y="244"/>
                  </a:lnTo>
                  <a:lnTo>
                    <a:pt x="692" y="246"/>
                  </a:lnTo>
                  <a:lnTo>
                    <a:pt x="693" y="247"/>
                  </a:lnTo>
                  <a:lnTo>
                    <a:pt x="694" y="249"/>
                  </a:lnTo>
                  <a:lnTo>
                    <a:pt x="694" y="273"/>
                  </a:lnTo>
                  <a:lnTo>
                    <a:pt x="694" y="274"/>
                  </a:lnTo>
                  <a:lnTo>
                    <a:pt x="695" y="276"/>
                  </a:lnTo>
                  <a:lnTo>
                    <a:pt x="696" y="277"/>
                  </a:lnTo>
                  <a:lnTo>
                    <a:pt x="697" y="280"/>
                  </a:lnTo>
                  <a:lnTo>
                    <a:pt x="698" y="281"/>
                  </a:lnTo>
                  <a:lnTo>
                    <a:pt x="699" y="282"/>
                  </a:lnTo>
                  <a:lnTo>
                    <a:pt x="700" y="284"/>
                  </a:lnTo>
                  <a:lnTo>
                    <a:pt x="701" y="285"/>
                  </a:lnTo>
                  <a:lnTo>
                    <a:pt x="702" y="286"/>
                  </a:lnTo>
                  <a:lnTo>
                    <a:pt x="703" y="288"/>
                  </a:lnTo>
                  <a:lnTo>
                    <a:pt x="704" y="289"/>
                  </a:lnTo>
                  <a:lnTo>
                    <a:pt x="705" y="290"/>
                  </a:lnTo>
                  <a:lnTo>
                    <a:pt x="706" y="291"/>
                  </a:lnTo>
                  <a:lnTo>
                    <a:pt x="707" y="293"/>
                  </a:lnTo>
                  <a:lnTo>
                    <a:pt x="709" y="294"/>
                  </a:lnTo>
                  <a:lnTo>
                    <a:pt x="710" y="296"/>
                  </a:lnTo>
                  <a:lnTo>
                    <a:pt x="746" y="322"/>
                  </a:lnTo>
                  <a:lnTo>
                    <a:pt x="758" y="336"/>
                  </a:lnTo>
                  <a:lnTo>
                    <a:pt x="759" y="337"/>
                  </a:lnTo>
                  <a:lnTo>
                    <a:pt x="760" y="337"/>
                  </a:lnTo>
                  <a:lnTo>
                    <a:pt x="761" y="338"/>
                  </a:lnTo>
                  <a:lnTo>
                    <a:pt x="761" y="339"/>
                  </a:lnTo>
                  <a:lnTo>
                    <a:pt x="762" y="340"/>
                  </a:lnTo>
                  <a:lnTo>
                    <a:pt x="763" y="340"/>
                  </a:lnTo>
                  <a:lnTo>
                    <a:pt x="764" y="341"/>
                  </a:lnTo>
                  <a:lnTo>
                    <a:pt x="765" y="342"/>
                  </a:lnTo>
                  <a:lnTo>
                    <a:pt x="766" y="342"/>
                  </a:lnTo>
                  <a:lnTo>
                    <a:pt x="767" y="343"/>
                  </a:lnTo>
                  <a:lnTo>
                    <a:pt x="783" y="371"/>
                  </a:lnTo>
                  <a:lnTo>
                    <a:pt x="783" y="372"/>
                  </a:lnTo>
                  <a:lnTo>
                    <a:pt x="834" y="391"/>
                  </a:lnTo>
                  <a:lnTo>
                    <a:pt x="834" y="392"/>
                  </a:lnTo>
                  <a:lnTo>
                    <a:pt x="835" y="392"/>
                  </a:lnTo>
                  <a:lnTo>
                    <a:pt x="836" y="392"/>
                  </a:lnTo>
                  <a:lnTo>
                    <a:pt x="837" y="392"/>
                  </a:lnTo>
                  <a:lnTo>
                    <a:pt x="837" y="393"/>
                  </a:lnTo>
                  <a:lnTo>
                    <a:pt x="838" y="393"/>
                  </a:lnTo>
                  <a:lnTo>
                    <a:pt x="839" y="393"/>
                  </a:lnTo>
                  <a:lnTo>
                    <a:pt x="840" y="393"/>
                  </a:lnTo>
                  <a:lnTo>
                    <a:pt x="841" y="393"/>
                  </a:lnTo>
                  <a:lnTo>
                    <a:pt x="843" y="393"/>
                  </a:lnTo>
                  <a:lnTo>
                    <a:pt x="845" y="394"/>
                  </a:lnTo>
                  <a:lnTo>
                    <a:pt x="850" y="394"/>
                  </a:lnTo>
                  <a:lnTo>
                    <a:pt x="854" y="396"/>
                  </a:lnTo>
                  <a:lnTo>
                    <a:pt x="856" y="397"/>
                  </a:lnTo>
                  <a:lnTo>
                    <a:pt x="857" y="397"/>
                  </a:lnTo>
                  <a:lnTo>
                    <a:pt x="859" y="399"/>
                  </a:lnTo>
                  <a:lnTo>
                    <a:pt x="863" y="401"/>
                  </a:lnTo>
                  <a:lnTo>
                    <a:pt x="866" y="402"/>
                  </a:lnTo>
                  <a:lnTo>
                    <a:pt x="869" y="404"/>
                  </a:lnTo>
                  <a:lnTo>
                    <a:pt x="873" y="406"/>
                  </a:lnTo>
                  <a:lnTo>
                    <a:pt x="877" y="408"/>
                  </a:lnTo>
                  <a:lnTo>
                    <a:pt x="880" y="410"/>
                  </a:lnTo>
                  <a:lnTo>
                    <a:pt x="886" y="413"/>
                  </a:lnTo>
                  <a:lnTo>
                    <a:pt x="887" y="413"/>
                  </a:lnTo>
                  <a:lnTo>
                    <a:pt x="890" y="416"/>
                  </a:lnTo>
                  <a:lnTo>
                    <a:pt x="895" y="419"/>
                  </a:lnTo>
                  <a:lnTo>
                    <a:pt x="897" y="421"/>
                  </a:lnTo>
                  <a:lnTo>
                    <a:pt x="891" y="428"/>
                  </a:lnTo>
                  <a:lnTo>
                    <a:pt x="890" y="429"/>
                  </a:lnTo>
                  <a:lnTo>
                    <a:pt x="890" y="430"/>
                  </a:lnTo>
                  <a:lnTo>
                    <a:pt x="889" y="430"/>
                  </a:lnTo>
                  <a:lnTo>
                    <a:pt x="881" y="425"/>
                  </a:lnTo>
                  <a:lnTo>
                    <a:pt x="881" y="426"/>
                  </a:lnTo>
                  <a:lnTo>
                    <a:pt x="879" y="428"/>
                  </a:lnTo>
                  <a:lnTo>
                    <a:pt x="877" y="429"/>
                  </a:lnTo>
                  <a:lnTo>
                    <a:pt x="876" y="430"/>
                  </a:lnTo>
                  <a:lnTo>
                    <a:pt x="876" y="431"/>
                  </a:lnTo>
                  <a:lnTo>
                    <a:pt x="874" y="433"/>
                  </a:lnTo>
                  <a:lnTo>
                    <a:pt x="873" y="434"/>
                  </a:lnTo>
                  <a:lnTo>
                    <a:pt x="873" y="435"/>
                  </a:lnTo>
                  <a:lnTo>
                    <a:pt x="873" y="436"/>
                  </a:lnTo>
                  <a:lnTo>
                    <a:pt x="872" y="437"/>
                  </a:lnTo>
                  <a:lnTo>
                    <a:pt x="873" y="438"/>
                  </a:lnTo>
                  <a:lnTo>
                    <a:pt x="872" y="439"/>
                  </a:lnTo>
                  <a:lnTo>
                    <a:pt x="871" y="439"/>
                  </a:lnTo>
                  <a:lnTo>
                    <a:pt x="872" y="440"/>
                  </a:lnTo>
                  <a:lnTo>
                    <a:pt x="871" y="440"/>
                  </a:lnTo>
                  <a:lnTo>
                    <a:pt x="872" y="441"/>
                  </a:lnTo>
                  <a:lnTo>
                    <a:pt x="872" y="442"/>
                  </a:lnTo>
                  <a:lnTo>
                    <a:pt x="873" y="442"/>
                  </a:lnTo>
                  <a:lnTo>
                    <a:pt x="873" y="443"/>
                  </a:lnTo>
                  <a:lnTo>
                    <a:pt x="845" y="500"/>
                  </a:lnTo>
                  <a:lnTo>
                    <a:pt x="848" y="520"/>
                  </a:lnTo>
                  <a:lnTo>
                    <a:pt x="848" y="521"/>
                  </a:lnTo>
                  <a:lnTo>
                    <a:pt x="848" y="523"/>
                  </a:lnTo>
                  <a:lnTo>
                    <a:pt x="848" y="527"/>
                  </a:lnTo>
                  <a:lnTo>
                    <a:pt x="848" y="528"/>
                  </a:lnTo>
                  <a:lnTo>
                    <a:pt x="848" y="530"/>
                  </a:lnTo>
                  <a:lnTo>
                    <a:pt x="848" y="534"/>
                  </a:lnTo>
                  <a:lnTo>
                    <a:pt x="847" y="539"/>
                  </a:lnTo>
                  <a:lnTo>
                    <a:pt x="842" y="577"/>
                  </a:lnTo>
                  <a:lnTo>
                    <a:pt x="836" y="590"/>
                  </a:lnTo>
                  <a:lnTo>
                    <a:pt x="837" y="591"/>
                  </a:lnTo>
                  <a:lnTo>
                    <a:pt x="838" y="591"/>
                  </a:lnTo>
                  <a:lnTo>
                    <a:pt x="840" y="593"/>
                  </a:lnTo>
                  <a:lnTo>
                    <a:pt x="839" y="592"/>
                  </a:lnTo>
                  <a:lnTo>
                    <a:pt x="838" y="592"/>
                  </a:lnTo>
                  <a:lnTo>
                    <a:pt x="837" y="591"/>
                  </a:lnTo>
                  <a:lnTo>
                    <a:pt x="836" y="591"/>
                  </a:lnTo>
                  <a:lnTo>
                    <a:pt x="833" y="591"/>
                  </a:lnTo>
                  <a:lnTo>
                    <a:pt x="818" y="585"/>
                  </a:lnTo>
                  <a:lnTo>
                    <a:pt x="816" y="585"/>
                  </a:lnTo>
                  <a:lnTo>
                    <a:pt x="814" y="584"/>
                  </a:lnTo>
                  <a:lnTo>
                    <a:pt x="808" y="601"/>
                  </a:lnTo>
                  <a:lnTo>
                    <a:pt x="807" y="601"/>
                  </a:lnTo>
                  <a:lnTo>
                    <a:pt x="790" y="620"/>
                  </a:lnTo>
                  <a:lnTo>
                    <a:pt x="765" y="613"/>
                  </a:lnTo>
                  <a:lnTo>
                    <a:pt x="731" y="673"/>
                  </a:lnTo>
                  <a:lnTo>
                    <a:pt x="727" y="675"/>
                  </a:lnTo>
                  <a:lnTo>
                    <a:pt x="673" y="697"/>
                  </a:lnTo>
                  <a:lnTo>
                    <a:pt x="684" y="702"/>
                  </a:lnTo>
                  <a:lnTo>
                    <a:pt x="684" y="703"/>
                  </a:lnTo>
                  <a:lnTo>
                    <a:pt x="672" y="715"/>
                  </a:lnTo>
                  <a:lnTo>
                    <a:pt x="671" y="715"/>
                  </a:lnTo>
                  <a:lnTo>
                    <a:pt x="657" y="710"/>
                  </a:lnTo>
                  <a:lnTo>
                    <a:pt x="625" y="759"/>
                  </a:lnTo>
                  <a:lnTo>
                    <a:pt x="624" y="759"/>
                  </a:lnTo>
                  <a:lnTo>
                    <a:pt x="586" y="798"/>
                  </a:lnTo>
                  <a:lnTo>
                    <a:pt x="585" y="798"/>
                  </a:lnTo>
                  <a:lnTo>
                    <a:pt x="582" y="801"/>
                  </a:lnTo>
                  <a:lnTo>
                    <a:pt x="569" y="802"/>
                  </a:lnTo>
                  <a:lnTo>
                    <a:pt x="539" y="844"/>
                  </a:lnTo>
                  <a:lnTo>
                    <a:pt x="539" y="845"/>
                  </a:lnTo>
                  <a:lnTo>
                    <a:pt x="538" y="845"/>
                  </a:lnTo>
                  <a:lnTo>
                    <a:pt x="537" y="846"/>
                  </a:lnTo>
                  <a:lnTo>
                    <a:pt x="495" y="872"/>
                  </a:lnTo>
                  <a:lnTo>
                    <a:pt x="495" y="879"/>
                  </a:lnTo>
                  <a:lnTo>
                    <a:pt x="490" y="879"/>
                  </a:lnTo>
                  <a:lnTo>
                    <a:pt x="490" y="880"/>
                  </a:lnTo>
                  <a:lnTo>
                    <a:pt x="483" y="893"/>
                  </a:lnTo>
                  <a:lnTo>
                    <a:pt x="482" y="883"/>
                  </a:lnTo>
                  <a:lnTo>
                    <a:pt x="478" y="880"/>
                  </a:lnTo>
                  <a:lnTo>
                    <a:pt x="473" y="880"/>
                  </a:lnTo>
                  <a:lnTo>
                    <a:pt x="473" y="879"/>
                  </a:lnTo>
                  <a:lnTo>
                    <a:pt x="473" y="873"/>
                  </a:lnTo>
                  <a:lnTo>
                    <a:pt x="438" y="848"/>
                  </a:lnTo>
                  <a:lnTo>
                    <a:pt x="436" y="847"/>
                  </a:lnTo>
                  <a:lnTo>
                    <a:pt x="414" y="803"/>
                  </a:lnTo>
                  <a:lnTo>
                    <a:pt x="389" y="802"/>
                  </a:lnTo>
                  <a:lnTo>
                    <a:pt x="389" y="801"/>
                  </a:lnTo>
                  <a:lnTo>
                    <a:pt x="371" y="763"/>
                  </a:lnTo>
                  <a:lnTo>
                    <a:pt x="344" y="756"/>
                  </a:lnTo>
                  <a:lnTo>
                    <a:pt x="344" y="755"/>
                  </a:lnTo>
                  <a:lnTo>
                    <a:pt x="343" y="755"/>
                  </a:lnTo>
                  <a:lnTo>
                    <a:pt x="317" y="717"/>
                  </a:lnTo>
                  <a:lnTo>
                    <a:pt x="317" y="714"/>
                  </a:lnTo>
                  <a:lnTo>
                    <a:pt x="315" y="713"/>
                  </a:lnTo>
                  <a:lnTo>
                    <a:pt x="315" y="704"/>
                  </a:lnTo>
                  <a:lnTo>
                    <a:pt x="292" y="702"/>
                  </a:lnTo>
                  <a:lnTo>
                    <a:pt x="292" y="705"/>
                  </a:lnTo>
                  <a:lnTo>
                    <a:pt x="289" y="702"/>
                  </a:lnTo>
                  <a:lnTo>
                    <a:pt x="292" y="699"/>
                  </a:lnTo>
                  <a:lnTo>
                    <a:pt x="292" y="702"/>
                  </a:lnTo>
                  <a:lnTo>
                    <a:pt x="315" y="699"/>
                  </a:lnTo>
                  <a:lnTo>
                    <a:pt x="324" y="684"/>
                  </a:lnTo>
                  <a:lnTo>
                    <a:pt x="296" y="659"/>
                  </a:lnTo>
                  <a:lnTo>
                    <a:pt x="296" y="658"/>
                  </a:lnTo>
                  <a:lnTo>
                    <a:pt x="295" y="658"/>
                  </a:lnTo>
                  <a:lnTo>
                    <a:pt x="294" y="657"/>
                  </a:lnTo>
                  <a:lnTo>
                    <a:pt x="291" y="654"/>
                  </a:lnTo>
                  <a:lnTo>
                    <a:pt x="289" y="654"/>
                  </a:lnTo>
                  <a:lnTo>
                    <a:pt x="288" y="654"/>
                  </a:lnTo>
                  <a:lnTo>
                    <a:pt x="286" y="654"/>
                  </a:lnTo>
                  <a:lnTo>
                    <a:pt x="285" y="654"/>
                  </a:lnTo>
                  <a:lnTo>
                    <a:pt x="283" y="654"/>
                  </a:lnTo>
                  <a:lnTo>
                    <a:pt x="282" y="654"/>
                  </a:lnTo>
                  <a:lnTo>
                    <a:pt x="280" y="654"/>
                  </a:lnTo>
                  <a:lnTo>
                    <a:pt x="279" y="654"/>
                  </a:lnTo>
                  <a:lnTo>
                    <a:pt x="279" y="637"/>
                  </a:lnTo>
                  <a:lnTo>
                    <a:pt x="278" y="636"/>
                  </a:lnTo>
                  <a:lnTo>
                    <a:pt x="277" y="635"/>
                  </a:lnTo>
                  <a:lnTo>
                    <a:pt x="276" y="634"/>
                  </a:lnTo>
                  <a:lnTo>
                    <a:pt x="275" y="632"/>
                  </a:lnTo>
                  <a:lnTo>
                    <a:pt x="274" y="631"/>
                  </a:lnTo>
                  <a:lnTo>
                    <a:pt x="274" y="629"/>
                  </a:lnTo>
                  <a:lnTo>
                    <a:pt x="273" y="628"/>
                  </a:lnTo>
                  <a:lnTo>
                    <a:pt x="272" y="627"/>
                  </a:lnTo>
                  <a:lnTo>
                    <a:pt x="272" y="626"/>
                  </a:lnTo>
                  <a:lnTo>
                    <a:pt x="271" y="625"/>
                  </a:lnTo>
                  <a:lnTo>
                    <a:pt x="263" y="608"/>
                  </a:lnTo>
                  <a:lnTo>
                    <a:pt x="242" y="611"/>
                  </a:lnTo>
                  <a:lnTo>
                    <a:pt x="242" y="610"/>
                  </a:lnTo>
                  <a:lnTo>
                    <a:pt x="234" y="603"/>
                  </a:lnTo>
                  <a:lnTo>
                    <a:pt x="242" y="597"/>
                  </a:lnTo>
                  <a:lnTo>
                    <a:pt x="263" y="599"/>
                  </a:lnTo>
                  <a:lnTo>
                    <a:pt x="242" y="592"/>
                  </a:lnTo>
                  <a:lnTo>
                    <a:pt x="242" y="591"/>
                  </a:lnTo>
                  <a:lnTo>
                    <a:pt x="223" y="572"/>
                  </a:lnTo>
                  <a:lnTo>
                    <a:pt x="203" y="559"/>
                  </a:lnTo>
                  <a:lnTo>
                    <a:pt x="178" y="537"/>
                  </a:lnTo>
                  <a:lnTo>
                    <a:pt x="177" y="537"/>
                  </a:lnTo>
                  <a:lnTo>
                    <a:pt x="129" y="496"/>
                  </a:lnTo>
                  <a:lnTo>
                    <a:pt x="115" y="480"/>
                  </a:lnTo>
                  <a:lnTo>
                    <a:pt x="114" y="479"/>
                  </a:lnTo>
                  <a:lnTo>
                    <a:pt x="40" y="401"/>
                  </a:lnTo>
                  <a:lnTo>
                    <a:pt x="40" y="378"/>
                  </a:lnTo>
                  <a:lnTo>
                    <a:pt x="19" y="387"/>
                  </a:lnTo>
                  <a:lnTo>
                    <a:pt x="19" y="386"/>
                  </a:lnTo>
                  <a:lnTo>
                    <a:pt x="18" y="386"/>
                  </a:lnTo>
                  <a:lnTo>
                    <a:pt x="18" y="385"/>
                  </a:lnTo>
                  <a:lnTo>
                    <a:pt x="17" y="385"/>
                  </a:lnTo>
                  <a:lnTo>
                    <a:pt x="14" y="382"/>
                  </a:lnTo>
                  <a:lnTo>
                    <a:pt x="0" y="372"/>
                  </a:lnTo>
                  <a:lnTo>
                    <a:pt x="1" y="371"/>
                  </a:lnTo>
                  <a:lnTo>
                    <a:pt x="3" y="369"/>
                  </a:lnTo>
                  <a:lnTo>
                    <a:pt x="17" y="348"/>
                  </a:lnTo>
                  <a:lnTo>
                    <a:pt x="18" y="347"/>
                  </a:lnTo>
                  <a:lnTo>
                    <a:pt x="18" y="346"/>
                  </a:lnTo>
                  <a:lnTo>
                    <a:pt x="19" y="346"/>
                  </a:lnTo>
                  <a:lnTo>
                    <a:pt x="19" y="345"/>
                  </a:lnTo>
                  <a:lnTo>
                    <a:pt x="19" y="344"/>
                  </a:lnTo>
                  <a:lnTo>
                    <a:pt x="40" y="351"/>
                  </a:lnTo>
                  <a:lnTo>
                    <a:pt x="69" y="291"/>
                  </a:lnTo>
                  <a:lnTo>
                    <a:pt x="70" y="290"/>
                  </a:lnTo>
                  <a:lnTo>
                    <a:pt x="86" y="274"/>
                  </a:lnTo>
                  <a:lnTo>
                    <a:pt x="121" y="238"/>
                  </a:lnTo>
                  <a:lnTo>
                    <a:pt x="122" y="238"/>
                  </a:lnTo>
                  <a:lnTo>
                    <a:pt x="122" y="237"/>
                  </a:lnTo>
                  <a:lnTo>
                    <a:pt x="143" y="242"/>
                  </a:lnTo>
                  <a:lnTo>
                    <a:pt x="171" y="185"/>
                  </a:lnTo>
                  <a:lnTo>
                    <a:pt x="172" y="184"/>
                  </a:lnTo>
                  <a:lnTo>
                    <a:pt x="172" y="183"/>
                  </a:lnTo>
                  <a:lnTo>
                    <a:pt x="174" y="180"/>
                  </a:lnTo>
                  <a:lnTo>
                    <a:pt x="173" y="180"/>
                  </a:lnTo>
                  <a:lnTo>
                    <a:pt x="174" y="180"/>
                  </a:lnTo>
                  <a:lnTo>
                    <a:pt x="193" y="179"/>
                  </a:lnTo>
                  <a:lnTo>
                    <a:pt x="193" y="167"/>
                  </a:lnTo>
                  <a:lnTo>
                    <a:pt x="224" y="133"/>
                  </a:lnTo>
                  <a:lnTo>
                    <a:pt x="224" y="132"/>
                  </a:lnTo>
                  <a:lnTo>
                    <a:pt x="273" y="83"/>
                  </a:lnTo>
                  <a:lnTo>
                    <a:pt x="274" y="83"/>
                  </a:lnTo>
                  <a:lnTo>
                    <a:pt x="289" y="68"/>
                  </a:lnTo>
                  <a:lnTo>
                    <a:pt x="289" y="67"/>
                  </a:lnTo>
                  <a:lnTo>
                    <a:pt x="311" y="72"/>
                  </a:lnTo>
                  <a:lnTo>
                    <a:pt x="330" y="36"/>
                  </a:lnTo>
                  <a:lnTo>
                    <a:pt x="330" y="29"/>
                  </a:lnTo>
                  <a:lnTo>
                    <a:pt x="329" y="18"/>
                  </a:lnTo>
                  <a:lnTo>
                    <a:pt x="350" y="23"/>
                  </a:lnTo>
                  <a:lnTo>
                    <a:pt x="394" y="13"/>
                  </a:lnTo>
                  <a:lnTo>
                    <a:pt x="403" y="0"/>
                  </a:lnTo>
                  <a:lnTo>
                    <a:pt x="404" y="0"/>
                  </a:lnTo>
                  <a:lnTo>
                    <a:pt x="428" y="19"/>
                  </a:lnTo>
                  <a:lnTo>
                    <a:pt x="429" y="19"/>
                  </a:lnTo>
                  <a:close/>
                </a:path>
              </a:pathLst>
            </a:custGeom>
            <a:solidFill>
              <a:srgbClr val="CFFAEA"/>
            </a:solidFill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utoShape 842"/>
            <p:cNvSpPr>
              <a:spLocks noChangeAspect="1" noChangeArrowheads="1" noTextEdit="1"/>
            </p:cNvSpPr>
            <p:nvPr/>
          </p:nvSpPr>
          <p:spPr bwMode="auto">
            <a:xfrm>
              <a:off x="4262438" y="3055938"/>
              <a:ext cx="1152525" cy="1139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844"/>
            <p:cNvSpPr>
              <a:spLocks noChangeArrowheads="1"/>
            </p:cNvSpPr>
            <p:nvPr/>
          </p:nvSpPr>
          <p:spPr bwMode="auto">
            <a:xfrm>
              <a:off x="4267200" y="3055938"/>
              <a:ext cx="1147763" cy="1143000"/>
            </a:xfrm>
            <a:prstGeom prst="rect">
              <a:avLst/>
            </a:prstGeom>
            <a:solidFill>
              <a:srgbClr val="BCD8F5"/>
            </a:solidFill>
            <a:ln w="3">
              <a:solidFill>
                <a:srgbClr val="6E6E6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839"/>
            <p:cNvSpPr>
              <a:spLocks/>
            </p:cNvSpPr>
            <p:nvPr/>
          </p:nvSpPr>
          <p:spPr bwMode="auto">
            <a:xfrm>
              <a:off x="4270375" y="3055938"/>
              <a:ext cx="1141413" cy="1143000"/>
            </a:xfrm>
            <a:custGeom>
              <a:avLst/>
              <a:gdLst>
                <a:gd name="T0" fmla="*/ 2147483647 w 407"/>
                <a:gd name="T1" fmla="*/ 2147483647 h 407"/>
                <a:gd name="T2" fmla="*/ 2147483647 w 407"/>
                <a:gd name="T3" fmla="*/ 2147483647 h 407"/>
                <a:gd name="T4" fmla="*/ 2147483647 w 407"/>
                <a:gd name="T5" fmla="*/ 2147483647 h 407"/>
                <a:gd name="T6" fmla="*/ 2147483647 w 407"/>
                <a:gd name="T7" fmla="*/ 2147483647 h 407"/>
                <a:gd name="T8" fmla="*/ 2147483647 w 407"/>
                <a:gd name="T9" fmla="*/ 2147483647 h 407"/>
                <a:gd name="T10" fmla="*/ 2147483647 w 407"/>
                <a:gd name="T11" fmla="*/ 2147483647 h 407"/>
                <a:gd name="T12" fmla="*/ 2147483647 w 407"/>
                <a:gd name="T13" fmla="*/ 2147483647 h 407"/>
                <a:gd name="T14" fmla="*/ 2147483647 w 407"/>
                <a:gd name="T15" fmla="*/ 2147483647 h 407"/>
                <a:gd name="T16" fmla="*/ 2147483647 w 407"/>
                <a:gd name="T17" fmla="*/ 2147483647 h 407"/>
                <a:gd name="T18" fmla="*/ 2147483647 w 407"/>
                <a:gd name="T19" fmla="*/ 2147483647 h 407"/>
                <a:gd name="T20" fmla="*/ 2147483647 w 407"/>
                <a:gd name="T21" fmla="*/ 2147483647 h 407"/>
                <a:gd name="T22" fmla="*/ 2147483647 w 407"/>
                <a:gd name="T23" fmla="*/ 2147483647 h 407"/>
                <a:gd name="T24" fmla="*/ 2147483647 w 407"/>
                <a:gd name="T25" fmla="*/ 2147483647 h 407"/>
                <a:gd name="T26" fmla="*/ 2147483647 w 407"/>
                <a:gd name="T27" fmla="*/ 2147483647 h 407"/>
                <a:gd name="T28" fmla="*/ 2147483647 w 407"/>
                <a:gd name="T29" fmla="*/ 2147483647 h 407"/>
                <a:gd name="T30" fmla="*/ 2147483647 w 407"/>
                <a:gd name="T31" fmla="*/ 2147483647 h 407"/>
                <a:gd name="T32" fmla="*/ 2147483647 w 407"/>
                <a:gd name="T33" fmla="*/ 2147483647 h 407"/>
                <a:gd name="T34" fmla="*/ 2147483647 w 407"/>
                <a:gd name="T35" fmla="*/ 2147483647 h 407"/>
                <a:gd name="T36" fmla="*/ 2147483647 w 407"/>
                <a:gd name="T37" fmla="*/ 2147483647 h 407"/>
                <a:gd name="T38" fmla="*/ 2147483647 w 407"/>
                <a:gd name="T39" fmla="*/ 2147483647 h 407"/>
                <a:gd name="T40" fmla="*/ 2147483647 w 407"/>
                <a:gd name="T41" fmla="*/ 2147483647 h 407"/>
                <a:gd name="T42" fmla="*/ 2147483647 w 407"/>
                <a:gd name="T43" fmla="*/ 2147483647 h 407"/>
                <a:gd name="T44" fmla="*/ 2147483647 w 407"/>
                <a:gd name="T45" fmla="*/ 2147483647 h 407"/>
                <a:gd name="T46" fmla="*/ 2147483647 w 407"/>
                <a:gd name="T47" fmla="*/ 2147483647 h 407"/>
                <a:gd name="T48" fmla="*/ 2147483647 w 407"/>
                <a:gd name="T49" fmla="*/ 2147483647 h 407"/>
                <a:gd name="T50" fmla="*/ 2147483647 w 407"/>
                <a:gd name="T51" fmla="*/ 2147483647 h 407"/>
                <a:gd name="T52" fmla="*/ 2147483647 w 407"/>
                <a:gd name="T53" fmla="*/ 2147483647 h 407"/>
                <a:gd name="T54" fmla="*/ 2147483647 w 407"/>
                <a:gd name="T55" fmla="*/ 2147483647 h 407"/>
                <a:gd name="T56" fmla="*/ 2147483647 w 407"/>
                <a:gd name="T57" fmla="*/ 2147483647 h 407"/>
                <a:gd name="T58" fmla="*/ 2147483647 w 407"/>
                <a:gd name="T59" fmla="*/ 2147483647 h 407"/>
                <a:gd name="T60" fmla="*/ 2147483647 w 407"/>
                <a:gd name="T61" fmla="*/ 2147483647 h 407"/>
                <a:gd name="T62" fmla="*/ 2147483647 w 407"/>
                <a:gd name="T63" fmla="*/ 2147483647 h 407"/>
                <a:gd name="T64" fmla="*/ 2147483647 w 407"/>
                <a:gd name="T65" fmla="*/ 2147483647 h 407"/>
                <a:gd name="T66" fmla="*/ 2147483647 w 407"/>
                <a:gd name="T67" fmla="*/ 2147483647 h 407"/>
                <a:gd name="T68" fmla="*/ 0 w 407"/>
                <a:gd name="T69" fmla="*/ 2147483647 h 407"/>
                <a:gd name="T70" fmla="*/ 2147483647 w 407"/>
                <a:gd name="T71" fmla="*/ 2147483647 h 407"/>
                <a:gd name="T72" fmla="*/ 2147483647 w 407"/>
                <a:gd name="T73" fmla="*/ 2147483647 h 407"/>
                <a:gd name="T74" fmla="*/ 2147483647 w 407"/>
                <a:gd name="T75" fmla="*/ 2147483647 h 407"/>
                <a:gd name="T76" fmla="*/ 2147483647 w 407"/>
                <a:gd name="T77" fmla="*/ 2147483647 h 407"/>
                <a:gd name="T78" fmla="*/ 2147483647 w 407"/>
                <a:gd name="T79" fmla="*/ 2147483647 h 407"/>
                <a:gd name="T80" fmla="*/ 2147483647 w 407"/>
                <a:gd name="T81" fmla="*/ 2147483647 h 407"/>
                <a:gd name="T82" fmla="*/ 2147483647 w 407"/>
                <a:gd name="T83" fmla="*/ 2147483647 h 407"/>
                <a:gd name="T84" fmla="*/ 2147483647 w 407"/>
                <a:gd name="T85" fmla="*/ 2147483647 h 407"/>
                <a:gd name="T86" fmla="*/ 2147483647 w 407"/>
                <a:gd name="T87" fmla="*/ 2147483647 h 407"/>
                <a:gd name="T88" fmla="*/ 2147483647 w 407"/>
                <a:gd name="T89" fmla="*/ 2147483647 h 407"/>
                <a:gd name="T90" fmla="*/ 2147483647 w 407"/>
                <a:gd name="T91" fmla="*/ 2147483647 h 407"/>
                <a:gd name="T92" fmla="*/ 2147483647 w 407"/>
                <a:gd name="T93" fmla="*/ 0 h 40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7"/>
                <a:gd name="T142" fmla="*/ 0 h 407"/>
                <a:gd name="T143" fmla="*/ 407 w 407"/>
                <a:gd name="T144" fmla="*/ 407 h 40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7" h="407">
                  <a:moveTo>
                    <a:pt x="203" y="0"/>
                  </a:moveTo>
                  <a:lnTo>
                    <a:pt x="212" y="0"/>
                  </a:lnTo>
                  <a:lnTo>
                    <a:pt x="222" y="1"/>
                  </a:lnTo>
                  <a:lnTo>
                    <a:pt x="231" y="2"/>
                  </a:lnTo>
                  <a:lnTo>
                    <a:pt x="239" y="3"/>
                  </a:lnTo>
                  <a:lnTo>
                    <a:pt x="248" y="5"/>
                  </a:lnTo>
                  <a:lnTo>
                    <a:pt x="257" y="7"/>
                  </a:lnTo>
                  <a:lnTo>
                    <a:pt x="266" y="10"/>
                  </a:lnTo>
                  <a:lnTo>
                    <a:pt x="275" y="13"/>
                  </a:lnTo>
                  <a:lnTo>
                    <a:pt x="283" y="17"/>
                  </a:lnTo>
                  <a:lnTo>
                    <a:pt x="291" y="21"/>
                  </a:lnTo>
                  <a:lnTo>
                    <a:pt x="300" y="24"/>
                  </a:lnTo>
                  <a:lnTo>
                    <a:pt x="308" y="28"/>
                  </a:lnTo>
                  <a:lnTo>
                    <a:pt x="316" y="33"/>
                  </a:lnTo>
                  <a:lnTo>
                    <a:pt x="323" y="39"/>
                  </a:lnTo>
                  <a:lnTo>
                    <a:pt x="330" y="44"/>
                  </a:lnTo>
                  <a:lnTo>
                    <a:pt x="337" y="50"/>
                  </a:lnTo>
                  <a:lnTo>
                    <a:pt x="344" y="57"/>
                  </a:lnTo>
                  <a:lnTo>
                    <a:pt x="350" y="63"/>
                  </a:lnTo>
                  <a:lnTo>
                    <a:pt x="357" y="69"/>
                  </a:lnTo>
                  <a:lnTo>
                    <a:pt x="363" y="76"/>
                  </a:lnTo>
                  <a:lnTo>
                    <a:pt x="367" y="84"/>
                  </a:lnTo>
                  <a:lnTo>
                    <a:pt x="373" y="91"/>
                  </a:lnTo>
                  <a:lnTo>
                    <a:pt x="378" y="99"/>
                  </a:lnTo>
                  <a:lnTo>
                    <a:pt x="382" y="107"/>
                  </a:lnTo>
                  <a:lnTo>
                    <a:pt x="386" y="115"/>
                  </a:lnTo>
                  <a:lnTo>
                    <a:pt x="390" y="123"/>
                  </a:lnTo>
                  <a:lnTo>
                    <a:pt x="394" y="132"/>
                  </a:lnTo>
                  <a:lnTo>
                    <a:pt x="397" y="141"/>
                  </a:lnTo>
                  <a:lnTo>
                    <a:pt x="400" y="150"/>
                  </a:lnTo>
                  <a:lnTo>
                    <a:pt x="402" y="158"/>
                  </a:lnTo>
                  <a:lnTo>
                    <a:pt x="404" y="167"/>
                  </a:lnTo>
                  <a:lnTo>
                    <a:pt x="405" y="176"/>
                  </a:lnTo>
                  <a:lnTo>
                    <a:pt x="406" y="185"/>
                  </a:lnTo>
                  <a:lnTo>
                    <a:pt x="407" y="194"/>
                  </a:lnTo>
                  <a:lnTo>
                    <a:pt x="407" y="203"/>
                  </a:lnTo>
                  <a:lnTo>
                    <a:pt x="407" y="212"/>
                  </a:lnTo>
                  <a:lnTo>
                    <a:pt x="406" y="222"/>
                  </a:lnTo>
                  <a:lnTo>
                    <a:pt x="405" y="231"/>
                  </a:lnTo>
                  <a:lnTo>
                    <a:pt x="404" y="239"/>
                  </a:lnTo>
                  <a:lnTo>
                    <a:pt x="402" y="248"/>
                  </a:lnTo>
                  <a:lnTo>
                    <a:pt x="400" y="257"/>
                  </a:lnTo>
                  <a:lnTo>
                    <a:pt x="397" y="266"/>
                  </a:lnTo>
                  <a:lnTo>
                    <a:pt x="394" y="275"/>
                  </a:lnTo>
                  <a:lnTo>
                    <a:pt x="390" y="283"/>
                  </a:lnTo>
                  <a:lnTo>
                    <a:pt x="386" y="291"/>
                  </a:lnTo>
                  <a:lnTo>
                    <a:pt x="382" y="300"/>
                  </a:lnTo>
                  <a:lnTo>
                    <a:pt x="378" y="308"/>
                  </a:lnTo>
                  <a:lnTo>
                    <a:pt x="373" y="316"/>
                  </a:lnTo>
                  <a:lnTo>
                    <a:pt x="367" y="323"/>
                  </a:lnTo>
                  <a:lnTo>
                    <a:pt x="363" y="330"/>
                  </a:lnTo>
                  <a:lnTo>
                    <a:pt x="357" y="337"/>
                  </a:lnTo>
                  <a:lnTo>
                    <a:pt x="350" y="344"/>
                  </a:lnTo>
                  <a:lnTo>
                    <a:pt x="344" y="350"/>
                  </a:lnTo>
                  <a:lnTo>
                    <a:pt x="337" y="357"/>
                  </a:lnTo>
                  <a:lnTo>
                    <a:pt x="330" y="363"/>
                  </a:lnTo>
                  <a:lnTo>
                    <a:pt x="323" y="367"/>
                  </a:lnTo>
                  <a:lnTo>
                    <a:pt x="316" y="373"/>
                  </a:lnTo>
                  <a:lnTo>
                    <a:pt x="308" y="378"/>
                  </a:lnTo>
                  <a:lnTo>
                    <a:pt x="300" y="382"/>
                  </a:lnTo>
                  <a:lnTo>
                    <a:pt x="291" y="386"/>
                  </a:lnTo>
                  <a:lnTo>
                    <a:pt x="283" y="390"/>
                  </a:lnTo>
                  <a:lnTo>
                    <a:pt x="275" y="394"/>
                  </a:lnTo>
                  <a:lnTo>
                    <a:pt x="266" y="397"/>
                  </a:lnTo>
                  <a:lnTo>
                    <a:pt x="257" y="400"/>
                  </a:lnTo>
                  <a:lnTo>
                    <a:pt x="248" y="402"/>
                  </a:lnTo>
                  <a:lnTo>
                    <a:pt x="239" y="404"/>
                  </a:lnTo>
                  <a:lnTo>
                    <a:pt x="231" y="405"/>
                  </a:lnTo>
                  <a:lnTo>
                    <a:pt x="222" y="406"/>
                  </a:lnTo>
                  <a:lnTo>
                    <a:pt x="212" y="407"/>
                  </a:lnTo>
                  <a:lnTo>
                    <a:pt x="203" y="407"/>
                  </a:lnTo>
                  <a:lnTo>
                    <a:pt x="194" y="407"/>
                  </a:lnTo>
                  <a:lnTo>
                    <a:pt x="185" y="406"/>
                  </a:lnTo>
                  <a:lnTo>
                    <a:pt x="176" y="405"/>
                  </a:lnTo>
                  <a:lnTo>
                    <a:pt x="167" y="404"/>
                  </a:lnTo>
                  <a:lnTo>
                    <a:pt x="158" y="402"/>
                  </a:lnTo>
                  <a:lnTo>
                    <a:pt x="150" y="400"/>
                  </a:lnTo>
                  <a:lnTo>
                    <a:pt x="141" y="397"/>
                  </a:lnTo>
                  <a:lnTo>
                    <a:pt x="132" y="394"/>
                  </a:lnTo>
                  <a:lnTo>
                    <a:pt x="123" y="390"/>
                  </a:lnTo>
                  <a:lnTo>
                    <a:pt x="115" y="386"/>
                  </a:lnTo>
                  <a:lnTo>
                    <a:pt x="107" y="382"/>
                  </a:lnTo>
                  <a:lnTo>
                    <a:pt x="99" y="378"/>
                  </a:lnTo>
                  <a:lnTo>
                    <a:pt x="91" y="373"/>
                  </a:lnTo>
                  <a:lnTo>
                    <a:pt x="84" y="367"/>
                  </a:lnTo>
                  <a:lnTo>
                    <a:pt x="76" y="363"/>
                  </a:lnTo>
                  <a:lnTo>
                    <a:pt x="69" y="357"/>
                  </a:lnTo>
                  <a:lnTo>
                    <a:pt x="63" y="350"/>
                  </a:lnTo>
                  <a:lnTo>
                    <a:pt x="57" y="344"/>
                  </a:lnTo>
                  <a:lnTo>
                    <a:pt x="50" y="337"/>
                  </a:lnTo>
                  <a:lnTo>
                    <a:pt x="44" y="330"/>
                  </a:lnTo>
                  <a:lnTo>
                    <a:pt x="39" y="323"/>
                  </a:lnTo>
                  <a:lnTo>
                    <a:pt x="33" y="316"/>
                  </a:lnTo>
                  <a:lnTo>
                    <a:pt x="28" y="308"/>
                  </a:lnTo>
                  <a:lnTo>
                    <a:pt x="24" y="300"/>
                  </a:lnTo>
                  <a:lnTo>
                    <a:pt x="21" y="291"/>
                  </a:lnTo>
                  <a:lnTo>
                    <a:pt x="17" y="283"/>
                  </a:lnTo>
                  <a:lnTo>
                    <a:pt x="13" y="275"/>
                  </a:lnTo>
                  <a:lnTo>
                    <a:pt x="10" y="266"/>
                  </a:lnTo>
                  <a:lnTo>
                    <a:pt x="7" y="257"/>
                  </a:lnTo>
                  <a:lnTo>
                    <a:pt x="5" y="248"/>
                  </a:lnTo>
                  <a:lnTo>
                    <a:pt x="3" y="239"/>
                  </a:lnTo>
                  <a:lnTo>
                    <a:pt x="2" y="231"/>
                  </a:lnTo>
                  <a:lnTo>
                    <a:pt x="1" y="222"/>
                  </a:lnTo>
                  <a:lnTo>
                    <a:pt x="0" y="212"/>
                  </a:lnTo>
                  <a:lnTo>
                    <a:pt x="0" y="203"/>
                  </a:lnTo>
                  <a:lnTo>
                    <a:pt x="0" y="194"/>
                  </a:lnTo>
                  <a:lnTo>
                    <a:pt x="1" y="185"/>
                  </a:lnTo>
                  <a:lnTo>
                    <a:pt x="2" y="176"/>
                  </a:lnTo>
                  <a:lnTo>
                    <a:pt x="3" y="167"/>
                  </a:lnTo>
                  <a:lnTo>
                    <a:pt x="5" y="158"/>
                  </a:lnTo>
                  <a:lnTo>
                    <a:pt x="7" y="150"/>
                  </a:lnTo>
                  <a:lnTo>
                    <a:pt x="10" y="141"/>
                  </a:lnTo>
                  <a:lnTo>
                    <a:pt x="13" y="132"/>
                  </a:lnTo>
                  <a:lnTo>
                    <a:pt x="17" y="123"/>
                  </a:lnTo>
                  <a:lnTo>
                    <a:pt x="21" y="115"/>
                  </a:lnTo>
                  <a:lnTo>
                    <a:pt x="24" y="107"/>
                  </a:lnTo>
                  <a:lnTo>
                    <a:pt x="28" y="99"/>
                  </a:lnTo>
                  <a:lnTo>
                    <a:pt x="33" y="91"/>
                  </a:lnTo>
                  <a:lnTo>
                    <a:pt x="39" y="84"/>
                  </a:lnTo>
                  <a:lnTo>
                    <a:pt x="44" y="76"/>
                  </a:lnTo>
                  <a:lnTo>
                    <a:pt x="50" y="69"/>
                  </a:lnTo>
                  <a:lnTo>
                    <a:pt x="57" y="63"/>
                  </a:lnTo>
                  <a:lnTo>
                    <a:pt x="63" y="57"/>
                  </a:lnTo>
                  <a:lnTo>
                    <a:pt x="69" y="50"/>
                  </a:lnTo>
                  <a:lnTo>
                    <a:pt x="76" y="44"/>
                  </a:lnTo>
                  <a:lnTo>
                    <a:pt x="84" y="39"/>
                  </a:lnTo>
                  <a:lnTo>
                    <a:pt x="91" y="33"/>
                  </a:lnTo>
                  <a:lnTo>
                    <a:pt x="99" y="28"/>
                  </a:lnTo>
                  <a:lnTo>
                    <a:pt x="107" y="24"/>
                  </a:lnTo>
                  <a:lnTo>
                    <a:pt x="115" y="21"/>
                  </a:lnTo>
                  <a:lnTo>
                    <a:pt x="123" y="17"/>
                  </a:lnTo>
                  <a:lnTo>
                    <a:pt x="132" y="13"/>
                  </a:lnTo>
                  <a:lnTo>
                    <a:pt x="141" y="10"/>
                  </a:lnTo>
                  <a:lnTo>
                    <a:pt x="150" y="7"/>
                  </a:lnTo>
                  <a:lnTo>
                    <a:pt x="158" y="5"/>
                  </a:lnTo>
                  <a:lnTo>
                    <a:pt x="167" y="3"/>
                  </a:lnTo>
                  <a:lnTo>
                    <a:pt x="176" y="2"/>
                  </a:lnTo>
                  <a:lnTo>
                    <a:pt x="185" y="1"/>
                  </a:lnTo>
                  <a:lnTo>
                    <a:pt x="194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CED9F5"/>
            </a:solidFill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834"/>
            <p:cNvSpPr>
              <a:spLocks/>
            </p:cNvSpPr>
            <p:nvPr/>
          </p:nvSpPr>
          <p:spPr bwMode="auto">
            <a:xfrm>
              <a:off x="4311650" y="3062288"/>
              <a:ext cx="1060450" cy="1127125"/>
            </a:xfrm>
            <a:custGeom>
              <a:avLst/>
              <a:gdLst>
                <a:gd name="T0" fmla="*/ 2147483647 w 378"/>
                <a:gd name="T1" fmla="*/ 2147483647 h 402"/>
                <a:gd name="T2" fmla="*/ 2147483647 w 378"/>
                <a:gd name="T3" fmla="*/ 2147483647 h 402"/>
                <a:gd name="T4" fmla="*/ 2147483647 w 378"/>
                <a:gd name="T5" fmla="*/ 2147483647 h 402"/>
                <a:gd name="T6" fmla="*/ 2147483647 w 378"/>
                <a:gd name="T7" fmla="*/ 2147483647 h 402"/>
                <a:gd name="T8" fmla="*/ 2147483647 w 378"/>
                <a:gd name="T9" fmla="*/ 2147483647 h 402"/>
                <a:gd name="T10" fmla="*/ 2147483647 w 378"/>
                <a:gd name="T11" fmla="*/ 2147483647 h 402"/>
                <a:gd name="T12" fmla="*/ 2147483647 w 378"/>
                <a:gd name="T13" fmla="*/ 2147483647 h 402"/>
                <a:gd name="T14" fmla="*/ 2147483647 w 378"/>
                <a:gd name="T15" fmla="*/ 2147483647 h 402"/>
                <a:gd name="T16" fmla="*/ 2147483647 w 378"/>
                <a:gd name="T17" fmla="*/ 2147483647 h 402"/>
                <a:gd name="T18" fmla="*/ 2147483647 w 378"/>
                <a:gd name="T19" fmla="*/ 2147483647 h 402"/>
                <a:gd name="T20" fmla="*/ 2147483647 w 378"/>
                <a:gd name="T21" fmla="*/ 2147483647 h 402"/>
                <a:gd name="T22" fmla="*/ 2147483647 w 378"/>
                <a:gd name="T23" fmla="*/ 2147483647 h 402"/>
                <a:gd name="T24" fmla="*/ 2147483647 w 378"/>
                <a:gd name="T25" fmla="*/ 2147483647 h 402"/>
                <a:gd name="T26" fmla="*/ 2147483647 w 378"/>
                <a:gd name="T27" fmla="*/ 2147483647 h 402"/>
                <a:gd name="T28" fmla="*/ 2147483647 w 378"/>
                <a:gd name="T29" fmla="*/ 2147483647 h 402"/>
                <a:gd name="T30" fmla="*/ 2147483647 w 378"/>
                <a:gd name="T31" fmla="*/ 2147483647 h 402"/>
                <a:gd name="T32" fmla="*/ 2147483647 w 378"/>
                <a:gd name="T33" fmla="*/ 2147483647 h 402"/>
                <a:gd name="T34" fmla="*/ 2147483647 w 378"/>
                <a:gd name="T35" fmla="*/ 2147483647 h 402"/>
                <a:gd name="T36" fmla="*/ 2147483647 w 378"/>
                <a:gd name="T37" fmla="*/ 2147483647 h 402"/>
                <a:gd name="T38" fmla="*/ 2147483647 w 378"/>
                <a:gd name="T39" fmla="*/ 2147483647 h 402"/>
                <a:gd name="T40" fmla="*/ 2147483647 w 378"/>
                <a:gd name="T41" fmla="*/ 2147483647 h 402"/>
                <a:gd name="T42" fmla="*/ 2147483647 w 378"/>
                <a:gd name="T43" fmla="*/ 2147483647 h 402"/>
                <a:gd name="T44" fmla="*/ 2147483647 w 378"/>
                <a:gd name="T45" fmla="*/ 2147483647 h 402"/>
                <a:gd name="T46" fmla="*/ 2147483647 w 378"/>
                <a:gd name="T47" fmla="*/ 2147483647 h 402"/>
                <a:gd name="T48" fmla="*/ 2147483647 w 378"/>
                <a:gd name="T49" fmla="*/ 2147483647 h 402"/>
                <a:gd name="T50" fmla="*/ 2147483647 w 378"/>
                <a:gd name="T51" fmla="*/ 2147483647 h 402"/>
                <a:gd name="T52" fmla="*/ 2147483647 w 378"/>
                <a:gd name="T53" fmla="*/ 2147483647 h 402"/>
                <a:gd name="T54" fmla="*/ 2147483647 w 378"/>
                <a:gd name="T55" fmla="*/ 2147483647 h 402"/>
                <a:gd name="T56" fmla="*/ 2147483647 w 378"/>
                <a:gd name="T57" fmla="*/ 2147483647 h 402"/>
                <a:gd name="T58" fmla="*/ 2147483647 w 378"/>
                <a:gd name="T59" fmla="*/ 2147483647 h 402"/>
                <a:gd name="T60" fmla="*/ 2147483647 w 378"/>
                <a:gd name="T61" fmla="*/ 2147483647 h 402"/>
                <a:gd name="T62" fmla="*/ 2147483647 w 378"/>
                <a:gd name="T63" fmla="*/ 2147483647 h 402"/>
                <a:gd name="T64" fmla="*/ 2147483647 w 378"/>
                <a:gd name="T65" fmla="*/ 2147483647 h 402"/>
                <a:gd name="T66" fmla="*/ 2147483647 w 378"/>
                <a:gd name="T67" fmla="*/ 2147483647 h 402"/>
                <a:gd name="T68" fmla="*/ 2147483647 w 378"/>
                <a:gd name="T69" fmla="*/ 2147483647 h 402"/>
                <a:gd name="T70" fmla="*/ 0 w 378"/>
                <a:gd name="T71" fmla="*/ 2147483647 h 402"/>
                <a:gd name="T72" fmla="*/ 2147483647 w 378"/>
                <a:gd name="T73" fmla="*/ 2147483647 h 402"/>
                <a:gd name="T74" fmla="*/ 2147483647 w 378"/>
                <a:gd name="T75" fmla="*/ 2147483647 h 402"/>
                <a:gd name="T76" fmla="*/ 2147483647 w 378"/>
                <a:gd name="T77" fmla="*/ 2147483647 h 402"/>
                <a:gd name="T78" fmla="*/ 2147483647 w 378"/>
                <a:gd name="T79" fmla="*/ 2147483647 h 402"/>
                <a:gd name="T80" fmla="*/ 2147483647 w 378"/>
                <a:gd name="T81" fmla="*/ 2147483647 h 402"/>
                <a:gd name="T82" fmla="*/ 2147483647 w 378"/>
                <a:gd name="T83" fmla="*/ 0 h 4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78"/>
                <a:gd name="T127" fmla="*/ 0 h 402"/>
                <a:gd name="T128" fmla="*/ 378 w 378"/>
                <a:gd name="T129" fmla="*/ 402 h 4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78" h="402">
                  <a:moveTo>
                    <a:pt x="228" y="0"/>
                  </a:moveTo>
                  <a:lnTo>
                    <a:pt x="237" y="55"/>
                  </a:lnTo>
                  <a:lnTo>
                    <a:pt x="248" y="50"/>
                  </a:lnTo>
                  <a:lnTo>
                    <a:pt x="292" y="104"/>
                  </a:lnTo>
                  <a:lnTo>
                    <a:pt x="292" y="105"/>
                  </a:lnTo>
                  <a:lnTo>
                    <a:pt x="291" y="106"/>
                  </a:lnTo>
                  <a:lnTo>
                    <a:pt x="291" y="107"/>
                  </a:lnTo>
                  <a:lnTo>
                    <a:pt x="290" y="108"/>
                  </a:lnTo>
                  <a:lnTo>
                    <a:pt x="290" y="109"/>
                  </a:lnTo>
                  <a:lnTo>
                    <a:pt x="302" y="109"/>
                  </a:lnTo>
                  <a:lnTo>
                    <a:pt x="303" y="111"/>
                  </a:lnTo>
                  <a:lnTo>
                    <a:pt x="305" y="112"/>
                  </a:lnTo>
                  <a:lnTo>
                    <a:pt x="306" y="114"/>
                  </a:lnTo>
                  <a:lnTo>
                    <a:pt x="307" y="116"/>
                  </a:lnTo>
                  <a:lnTo>
                    <a:pt x="309" y="117"/>
                  </a:lnTo>
                  <a:lnTo>
                    <a:pt x="310" y="118"/>
                  </a:lnTo>
                  <a:lnTo>
                    <a:pt x="311" y="119"/>
                  </a:lnTo>
                  <a:lnTo>
                    <a:pt x="313" y="121"/>
                  </a:lnTo>
                  <a:lnTo>
                    <a:pt x="314" y="122"/>
                  </a:lnTo>
                  <a:lnTo>
                    <a:pt x="315" y="123"/>
                  </a:lnTo>
                  <a:lnTo>
                    <a:pt x="316" y="124"/>
                  </a:lnTo>
                  <a:lnTo>
                    <a:pt x="317" y="125"/>
                  </a:lnTo>
                  <a:lnTo>
                    <a:pt x="319" y="126"/>
                  </a:lnTo>
                  <a:lnTo>
                    <a:pt x="320" y="126"/>
                  </a:lnTo>
                  <a:lnTo>
                    <a:pt x="321" y="127"/>
                  </a:lnTo>
                  <a:lnTo>
                    <a:pt x="328" y="132"/>
                  </a:lnTo>
                  <a:lnTo>
                    <a:pt x="329" y="133"/>
                  </a:lnTo>
                  <a:lnTo>
                    <a:pt x="330" y="134"/>
                  </a:lnTo>
                  <a:lnTo>
                    <a:pt x="349" y="152"/>
                  </a:lnTo>
                  <a:lnTo>
                    <a:pt x="350" y="152"/>
                  </a:lnTo>
                  <a:lnTo>
                    <a:pt x="354" y="156"/>
                  </a:lnTo>
                  <a:lnTo>
                    <a:pt x="378" y="181"/>
                  </a:lnTo>
                  <a:lnTo>
                    <a:pt x="345" y="214"/>
                  </a:lnTo>
                  <a:lnTo>
                    <a:pt x="331" y="213"/>
                  </a:lnTo>
                  <a:lnTo>
                    <a:pt x="293" y="266"/>
                  </a:lnTo>
                  <a:lnTo>
                    <a:pt x="280" y="263"/>
                  </a:lnTo>
                  <a:lnTo>
                    <a:pt x="242" y="313"/>
                  </a:lnTo>
                  <a:lnTo>
                    <a:pt x="234" y="309"/>
                  </a:lnTo>
                  <a:lnTo>
                    <a:pt x="224" y="329"/>
                  </a:lnTo>
                  <a:lnTo>
                    <a:pt x="231" y="361"/>
                  </a:lnTo>
                  <a:lnTo>
                    <a:pt x="190" y="402"/>
                  </a:lnTo>
                  <a:lnTo>
                    <a:pt x="148" y="361"/>
                  </a:lnTo>
                  <a:lnTo>
                    <a:pt x="155" y="332"/>
                  </a:lnTo>
                  <a:lnTo>
                    <a:pt x="145" y="313"/>
                  </a:lnTo>
                  <a:lnTo>
                    <a:pt x="137" y="318"/>
                  </a:lnTo>
                  <a:lnTo>
                    <a:pt x="108" y="278"/>
                  </a:lnTo>
                  <a:lnTo>
                    <a:pt x="85" y="266"/>
                  </a:lnTo>
                  <a:lnTo>
                    <a:pt x="84" y="266"/>
                  </a:lnTo>
                  <a:lnTo>
                    <a:pt x="42" y="208"/>
                  </a:lnTo>
                  <a:lnTo>
                    <a:pt x="32" y="213"/>
                  </a:lnTo>
                  <a:lnTo>
                    <a:pt x="31" y="213"/>
                  </a:lnTo>
                  <a:lnTo>
                    <a:pt x="0" y="182"/>
                  </a:lnTo>
                  <a:lnTo>
                    <a:pt x="51" y="144"/>
                  </a:lnTo>
                  <a:lnTo>
                    <a:pt x="84" y="99"/>
                  </a:lnTo>
                  <a:lnTo>
                    <a:pt x="84" y="98"/>
                  </a:lnTo>
                  <a:lnTo>
                    <a:pt x="85" y="98"/>
                  </a:lnTo>
                  <a:lnTo>
                    <a:pt x="101" y="96"/>
                  </a:lnTo>
                  <a:lnTo>
                    <a:pt x="101" y="94"/>
                  </a:lnTo>
                  <a:lnTo>
                    <a:pt x="107" y="92"/>
                  </a:lnTo>
                  <a:lnTo>
                    <a:pt x="195" y="2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BCECF5"/>
            </a:solidFill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ChangeArrowheads="1"/>
          </p:cNvSpPr>
          <p:nvPr/>
        </p:nvSpPr>
        <p:spPr bwMode="auto">
          <a:xfrm>
            <a:off x="6816725" y="5681663"/>
            <a:ext cx="382588" cy="190500"/>
          </a:xfrm>
          <a:prstGeom prst="rect">
            <a:avLst/>
          </a:prstGeom>
          <a:solidFill>
            <a:srgbClr val="97DBF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6275" name="Rectangle 3"/>
          <p:cNvSpPr>
            <a:spLocks noChangeArrowheads="1"/>
          </p:cNvSpPr>
          <p:nvPr/>
        </p:nvSpPr>
        <p:spPr bwMode="auto">
          <a:xfrm>
            <a:off x="7264400" y="1628775"/>
            <a:ext cx="17732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sz="1200"/>
              <a:t>                          units/acre</a:t>
            </a:r>
          </a:p>
          <a:p>
            <a:pPr eaLnBrk="1" hangingPunct="1">
              <a:lnSpc>
                <a:spcPct val="130000"/>
              </a:lnSpc>
            </a:pPr>
            <a:r>
              <a:rPr lang="en-US" sz="1200"/>
              <a:t>very low density      0-2</a:t>
            </a:r>
          </a:p>
          <a:p>
            <a:pPr eaLnBrk="1" hangingPunct="1">
              <a:lnSpc>
                <a:spcPct val="130000"/>
              </a:lnSpc>
            </a:pPr>
            <a:r>
              <a:rPr lang="en-US" sz="1200"/>
              <a:t>low density              2-5</a:t>
            </a:r>
          </a:p>
          <a:p>
            <a:pPr eaLnBrk="1" hangingPunct="1">
              <a:lnSpc>
                <a:spcPct val="130000"/>
              </a:lnSpc>
            </a:pPr>
            <a:r>
              <a:rPr lang="en-US" sz="1200"/>
              <a:t>medium density     5-15</a:t>
            </a:r>
          </a:p>
          <a:p>
            <a:pPr eaLnBrk="1" hangingPunct="1">
              <a:lnSpc>
                <a:spcPct val="130000"/>
              </a:lnSpc>
            </a:pPr>
            <a:r>
              <a:rPr lang="en-US" sz="1200"/>
              <a:t>high density           &gt; 15</a:t>
            </a:r>
          </a:p>
        </p:txBody>
      </p:sp>
      <p:sp>
        <p:nvSpPr>
          <p:cNvPr id="566276" name="Rectangle 4"/>
          <p:cNvSpPr>
            <a:spLocks noChangeArrowheads="1"/>
          </p:cNvSpPr>
          <p:nvPr/>
        </p:nvSpPr>
        <p:spPr bwMode="auto">
          <a:xfrm>
            <a:off x="6816725" y="1930400"/>
            <a:ext cx="382588" cy="192088"/>
          </a:xfrm>
          <a:prstGeom prst="rect">
            <a:avLst/>
          </a:prstGeom>
          <a:solidFill>
            <a:srgbClr val="FFFF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6277" name="Rectangle 5"/>
          <p:cNvSpPr>
            <a:spLocks noChangeArrowheads="1"/>
          </p:cNvSpPr>
          <p:nvPr/>
        </p:nvSpPr>
        <p:spPr bwMode="auto">
          <a:xfrm>
            <a:off x="6816725" y="2157413"/>
            <a:ext cx="382588" cy="192087"/>
          </a:xfrm>
          <a:prstGeom prst="rect">
            <a:avLst/>
          </a:prstGeom>
          <a:solidFill>
            <a:srgbClr val="FFAA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6278" name="Rectangle 6"/>
          <p:cNvSpPr>
            <a:spLocks noChangeArrowheads="1"/>
          </p:cNvSpPr>
          <p:nvPr/>
        </p:nvSpPr>
        <p:spPr bwMode="auto">
          <a:xfrm>
            <a:off x="6816725" y="2384425"/>
            <a:ext cx="382588" cy="192088"/>
          </a:xfrm>
          <a:prstGeom prst="rect">
            <a:avLst/>
          </a:prstGeom>
          <a:solidFill>
            <a:srgbClr val="A87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6279" name="Rectangle 7"/>
          <p:cNvSpPr>
            <a:spLocks noChangeArrowheads="1"/>
          </p:cNvSpPr>
          <p:nvPr/>
        </p:nvSpPr>
        <p:spPr bwMode="auto">
          <a:xfrm>
            <a:off x="6816725" y="2611438"/>
            <a:ext cx="382588" cy="192087"/>
          </a:xfrm>
          <a:prstGeom prst="rect">
            <a:avLst/>
          </a:prstGeom>
          <a:solidFill>
            <a:srgbClr val="732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6280" name="Rectangle 8"/>
          <p:cNvSpPr>
            <a:spLocks noChangeArrowheads="1"/>
          </p:cNvSpPr>
          <p:nvPr/>
        </p:nvSpPr>
        <p:spPr bwMode="auto">
          <a:xfrm>
            <a:off x="6816725" y="3197225"/>
            <a:ext cx="382588" cy="192088"/>
          </a:xfrm>
          <a:prstGeom prst="rect">
            <a:avLst/>
          </a:prstGeom>
          <a:solidFill>
            <a:srgbClr val="FF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6281" name="Rectangle 9"/>
          <p:cNvSpPr>
            <a:spLocks noChangeArrowheads="1"/>
          </p:cNvSpPr>
          <p:nvPr/>
        </p:nvSpPr>
        <p:spPr bwMode="auto">
          <a:xfrm>
            <a:off x="6816725" y="3438525"/>
            <a:ext cx="382588" cy="192088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6282" name="Rectangle 10"/>
          <p:cNvSpPr>
            <a:spLocks noChangeArrowheads="1"/>
          </p:cNvSpPr>
          <p:nvPr/>
        </p:nvSpPr>
        <p:spPr bwMode="auto">
          <a:xfrm>
            <a:off x="6816725" y="3778250"/>
            <a:ext cx="382588" cy="190500"/>
          </a:xfrm>
          <a:prstGeom prst="rect">
            <a:avLst/>
          </a:prstGeom>
          <a:solidFill>
            <a:srgbClr val="FFBEE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6283" name="Rectangle 11"/>
          <p:cNvSpPr>
            <a:spLocks noChangeArrowheads="1"/>
          </p:cNvSpPr>
          <p:nvPr/>
        </p:nvSpPr>
        <p:spPr bwMode="auto">
          <a:xfrm>
            <a:off x="6816725" y="4017963"/>
            <a:ext cx="382588" cy="190500"/>
          </a:xfrm>
          <a:prstGeom prst="rect">
            <a:avLst/>
          </a:prstGeom>
          <a:solidFill>
            <a:srgbClr val="A8008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6284" name="Rectangle 12"/>
          <p:cNvSpPr>
            <a:spLocks noChangeArrowheads="1"/>
          </p:cNvSpPr>
          <p:nvPr/>
        </p:nvSpPr>
        <p:spPr bwMode="auto">
          <a:xfrm>
            <a:off x="6816725" y="4329113"/>
            <a:ext cx="382588" cy="179387"/>
          </a:xfrm>
          <a:prstGeom prst="rect">
            <a:avLst/>
          </a:prstGeom>
          <a:solidFill>
            <a:srgbClr val="9C9C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6285" name="Rectangle 13"/>
          <p:cNvSpPr>
            <a:spLocks noChangeArrowheads="1"/>
          </p:cNvSpPr>
          <p:nvPr/>
        </p:nvSpPr>
        <p:spPr bwMode="auto">
          <a:xfrm>
            <a:off x="7264400" y="2894013"/>
            <a:ext cx="12239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sz="1200"/>
              <a:t>commercial light</a:t>
            </a:r>
          </a:p>
          <a:p>
            <a:pPr eaLnBrk="1" hangingPunct="1">
              <a:lnSpc>
                <a:spcPct val="130000"/>
              </a:lnSpc>
            </a:pPr>
            <a:r>
              <a:rPr lang="en-US" sz="1200"/>
              <a:t>commercial office</a:t>
            </a:r>
          </a:p>
          <a:p>
            <a:pPr eaLnBrk="1" hangingPunct="1">
              <a:lnSpc>
                <a:spcPct val="130000"/>
              </a:lnSpc>
            </a:pPr>
            <a:r>
              <a:rPr lang="en-US" sz="1200"/>
              <a:t>commercial heavy</a:t>
            </a:r>
          </a:p>
        </p:txBody>
      </p:sp>
      <p:sp>
        <p:nvSpPr>
          <p:cNvPr id="566286" name="Rectangle 14"/>
          <p:cNvSpPr>
            <a:spLocks noChangeArrowheads="1"/>
          </p:cNvSpPr>
          <p:nvPr/>
        </p:nvSpPr>
        <p:spPr bwMode="auto">
          <a:xfrm>
            <a:off x="7264400" y="3725863"/>
            <a:ext cx="1063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sz="1200"/>
              <a:t>industrial light</a:t>
            </a:r>
          </a:p>
          <a:p>
            <a:pPr eaLnBrk="1" hangingPunct="1">
              <a:lnSpc>
                <a:spcPct val="130000"/>
              </a:lnSpc>
            </a:pPr>
            <a:r>
              <a:rPr lang="en-US" sz="1200"/>
              <a:t>Industrial heavy</a:t>
            </a:r>
          </a:p>
        </p:txBody>
      </p:sp>
      <p:sp>
        <p:nvSpPr>
          <p:cNvPr id="566287" name="Rectangle 15"/>
          <p:cNvSpPr>
            <a:spLocks noChangeArrowheads="1"/>
          </p:cNvSpPr>
          <p:nvPr/>
        </p:nvSpPr>
        <p:spPr bwMode="auto">
          <a:xfrm>
            <a:off x="7264400" y="4233863"/>
            <a:ext cx="7588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sz="1200"/>
              <a:t>special use</a:t>
            </a:r>
          </a:p>
        </p:txBody>
      </p:sp>
      <p:sp>
        <p:nvSpPr>
          <p:cNvPr id="566288" name="Rectangle 16"/>
          <p:cNvSpPr>
            <a:spLocks noChangeArrowheads="1"/>
          </p:cNvSpPr>
          <p:nvPr/>
        </p:nvSpPr>
        <p:spPr bwMode="auto">
          <a:xfrm>
            <a:off x="6816725" y="4598988"/>
            <a:ext cx="382588" cy="1905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6289" name="Rectangle 17"/>
          <p:cNvSpPr>
            <a:spLocks noChangeArrowheads="1"/>
          </p:cNvSpPr>
          <p:nvPr/>
        </p:nvSpPr>
        <p:spPr bwMode="auto">
          <a:xfrm>
            <a:off x="6816725" y="5159375"/>
            <a:ext cx="382588" cy="190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6290" name="Rectangle 18"/>
          <p:cNvSpPr>
            <a:spLocks noChangeArrowheads="1"/>
          </p:cNvSpPr>
          <p:nvPr/>
        </p:nvSpPr>
        <p:spPr bwMode="auto">
          <a:xfrm>
            <a:off x="7264400" y="4506913"/>
            <a:ext cx="37147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sz="1200"/>
              <a:t>parks</a:t>
            </a:r>
          </a:p>
        </p:txBody>
      </p:sp>
      <p:sp>
        <p:nvSpPr>
          <p:cNvPr id="566291" name="Rectangle 19"/>
          <p:cNvSpPr>
            <a:spLocks noChangeArrowheads="1"/>
          </p:cNvSpPr>
          <p:nvPr/>
        </p:nvSpPr>
        <p:spPr bwMode="auto">
          <a:xfrm>
            <a:off x="7264400" y="5087938"/>
            <a:ext cx="379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sz="1200"/>
              <a:t>roads</a:t>
            </a:r>
          </a:p>
        </p:txBody>
      </p:sp>
      <p:sp>
        <p:nvSpPr>
          <p:cNvPr id="566292" name="Rectangle 20"/>
          <p:cNvSpPr>
            <a:spLocks noChangeArrowheads="1"/>
          </p:cNvSpPr>
          <p:nvPr/>
        </p:nvSpPr>
        <p:spPr bwMode="auto">
          <a:xfrm>
            <a:off x="7264400" y="5597525"/>
            <a:ext cx="3714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sz="1200"/>
              <a:t>water</a:t>
            </a:r>
          </a:p>
        </p:txBody>
      </p:sp>
      <p:sp>
        <p:nvSpPr>
          <p:cNvPr id="566293" name="Rectangle 21"/>
          <p:cNvSpPr>
            <a:spLocks noChangeArrowheads="1"/>
          </p:cNvSpPr>
          <p:nvPr/>
        </p:nvSpPr>
        <p:spPr bwMode="auto">
          <a:xfrm>
            <a:off x="6816725" y="5383213"/>
            <a:ext cx="382588" cy="1905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6294" name="Rectangle 22"/>
          <p:cNvSpPr>
            <a:spLocks noChangeArrowheads="1"/>
          </p:cNvSpPr>
          <p:nvPr/>
        </p:nvSpPr>
        <p:spPr bwMode="auto">
          <a:xfrm>
            <a:off x="7259638" y="5311775"/>
            <a:ext cx="701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sz="1200"/>
              <a:t>interstates</a:t>
            </a:r>
          </a:p>
        </p:txBody>
      </p:sp>
      <p:sp>
        <p:nvSpPr>
          <p:cNvPr id="566295" name="Text Box 23"/>
          <p:cNvSpPr txBox="1">
            <a:spLocks noChangeArrowheads="1"/>
          </p:cNvSpPr>
          <p:nvPr/>
        </p:nvSpPr>
        <p:spPr bwMode="auto">
          <a:xfrm>
            <a:off x="6946900" y="876300"/>
            <a:ext cx="18780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b="1"/>
              <a:t>Generalized Land</a:t>
            </a:r>
          </a:p>
          <a:p>
            <a:pPr algn="ctr" eaLnBrk="1" hangingPunct="1"/>
            <a:r>
              <a:rPr lang="en-US" sz="1600" b="1"/>
              <a:t>Use Categories</a:t>
            </a:r>
          </a:p>
        </p:txBody>
      </p:sp>
      <p:sp>
        <p:nvSpPr>
          <p:cNvPr id="566296" name="AutoShape 24"/>
          <p:cNvSpPr>
            <a:spLocks noChangeAspect="1" noChangeArrowheads="1" noTextEdit="1"/>
          </p:cNvSpPr>
          <p:nvPr/>
        </p:nvSpPr>
        <p:spPr bwMode="auto">
          <a:xfrm>
            <a:off x="7296150" y="6391275"/>
            <a:ext cx="13366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6297" name="Rectangle 25"/>
          <p:cNvSpPr>
            <a:spLocks noChangeArrowheads="1"/>
          </p:cNvSpPr>
          <p:nvPr/>
        </p:nvSpPr>
        <p:spPr bwMode="auto">
          <a:xfrm>
            <a:off x="7340600" y="6562725"/>
            <a:ext cx="258763" cy="57150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6298" name="Rectangle 26"/>
          <p:cNvSpPr>
            <a:spLocks noChangeArrowheads="1"/>
          </p:cNvSpPr>
          <p:nvPr/>
        </p:nvSpPr>
        <p:spPr bwMode="auto">
          <a:xfrm>
            <a:off x="7599363" y="6562725"/>
            <a:ext cx="258762" cy="57150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6299" name="Rectangle 27"/>
          <p:cNvSpPr>
            <a:spLocks noChangeArrowheads="1"/>
          </p:cNvSpPr>
          <p:nvPr/>
        </p:nvSpPr>
        <p:spPr bwMode="auto">
          <a:xfrm>
            <a:off x="7858125" y="6562725"/>
            <a:ext cx="515938" cy="57150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6300" name="Rectangle 28"/>
          <p:cNvSpPr>
            <a:spLocks noChangeArrowheads="1"/>
          </p:cNvSpPr>
          <p:nvPr/>
        </p:nvSpPr>
        <p:spPr bwMode="auto">
          <a:xfrm>
            <a:off x="7278688" y="6380163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/>
              <a:t>0</a:t>
            </a:r>
          </a:p>
        </p:txBody>
      </p:sp>
      <p:sp>
        <p:nvSpPr>
          <p:cNvPr id="566301" name="Rectangle 29"/>
          <p:cNvSpPr>
            <a:spLocks noChangeArrowheads="1"/>
          </p:cNvSpPr>
          <p:nvPr/>
        </p:nvSpPr>
        <p:spPr bwMode="auto">
          <a:xfrm>
            <a:off x="7796213" y="6380163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/>
              <a:t>1</a:t>
            </a:r>
          </a:p>
        </p:txBody>
      </p:sp>
      <p:sp>
        <p:nvSpPr>
          <p:cNvPr id="566302" name="Rectangle 30"/>
          <p:cNvSpPr>
            <a:spLocks noChangeArrowheads="1"/>
          </p:cNvSpPr>
          <p:nvPr/>
        </p:nvSpPr>
        <p:spPr bwMode="auto">
          <a:xfrm>
            <a:off x="8312150" y="6380163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/>
              <a:t>2</a:t>
            </a:r>
          </a:p>
        </p:txBody>
      </p:sp>
      <p:sp>
        <p:nvSpPr>
          <p:cNvPr id="566303" name="Rectangle 31"/>
          <p:cNvSpPr>
            <a:spLocks noChangeArrowheads="1"/>
          </p:cNvSpPr>
          <p:nvPr/>
        </p:nvSpPr>
        <p:spPr bwMode="auto">
          <a:xfrm>
            <a:off x="8420100" y="6494463"/>
            <a:ext cx="3540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/>
              <a:t>Miles</a:t>
            </a:r>
          </a:p>
        </p:txBody>
      </p:sp>
      <p:pic>
        <p:nvPicPr>
          <p:cNvPr id="566304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5737225"/>
            <a:ext cx="258762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6305" name="Rectangle 33"/>
          <p:cNvSpPr>
            <a:spLocks noChangeArrowheads="1"/>
          </p:cNvSpPr>
          <p:nvPr/>
        </p:nvSpPr>
        <p:spPr bwMode="auto">
          <a:xfrm>
            <a:off x="6816725" y="4889500"/>
            <a:ext cx="382588" cy="190500"/>
          </a:xfrm>
          <a:prstGeom prst="rect">
            <a:avLst/>
          </a:prstGeom>
          <a:solidFill>
            <a:srgbClr val="FEEFB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6306" name="Rectangle 34"/>
          <p:cNvSpPr>
            <a:spLocks noChangeArrowheads="1"/>
          </p:cNvSpPr>
          <p:nvPr/>
        </p:nvSpPr>
        <p:spPr bwMode="auto">
          <a:xfrm>
            <a:off x="7278688" y="4797425"/>
            <a:ext cx="13176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sz="1200"/>
              <a:t>vacant / agricultural</a:t>
            </a:r>
          </a:p>
        </p:txBody>
      </p:sp>
      <p:sp>
        <p:nvSpPr>
          <p:cNvPr id="566307" name="Rectangle 35"/>
          <p:cNvSpPr>
            <a:spLocks noChangeArrowheads="1"/>
          </p:cNvSpPr>
          <p:nvPr/>
        </p:nvSpPr>
        <p:spPr bwMode="auto">
          <a:xfrm>
            <a:off x="6816725" y="2947988"/>
            <a:ext cx="382588" cy="192087"/>
          </a:xfrm>
          <a:prstGeom prst="rect">
            <a:avLst/>
          </a:prstGeom>
          <a:solidFill>
            <a:srgbClr val="FF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66308" name="Picture 36" descr="land_use_map2"/>
          <p:cNvPicPr>
            <a:picLocks noChangeAspect="1" noChangeArrowheads="1"/>
          </p:cNvPicPr>
          <p:nvPr/>
        </p:nvPicPr>
        <p:blipFill>
          <a:blip r:embed="rId4"/>
          <a:srcRect r="3398"/>
          <a:stretch>
            <a:fillRect/>
          </a:stretch>
        </p:blipFill>
        <p:spPr bwMode="auto">
          <a:xfrm>
            <a:off x="0" y="0"/>
            <a:ext cx="6680200" cy="687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1066800" y="609600"/>
            <a:ext cx="2560638" cy="463550"/>
          </a:xfrm>
          <a:prstGeom prst="rect">
            <a:avLst/>
          </a:prstGeom>
          <a:solidFill>
            <a:srgbClr val="EAEAE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The Environment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746125" y="1949450"/>
            <a:ext cx="57737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Palatino Linotype" pitchFamily="18" charset="0"/>
              </a:rPr>
              <a:t> GREENNESS</a:t>
            </a:r>
          </a:p>
          <a:p>
            <a:endParaRPr lang="en-US">
              <a:latin typeface="Palatino Linotype" pitchFamily="18" charset="0"/>
            </a:endParaRPr>
          </a:p>
          <a:p>
            <a:pPr lvl="1">
              <a:buFontTx/>
              <a:buChar char="•"/>
            </a:pPr>
            <a:r>
              <a:rPr lang="en-US">
                <a:latin typeface="Palatino Linotype" pitchFamily="18" charset="0"/>
              </a:rPr>
              <a:t> Normalized Difference Vegetation Index (NDVI)</a:t>
            </a:r>
          </a:p>
          <a:p>
            <a:pPr lvl="1"/>
            <a:endParaRPr lang="en-US">
              <a:latin typeface="Palatino Linotype" pitchFamily="18" charset="0"/>
            </a:endParaRPr>
          </a:p>
          <a:p>
            <a:pPr lvl="1">
              <a:buFontTx/>
              <a:buChar char="•"/>
            </a:pPr>
            <a:r>
              <a:rPr lang="en-US">
                <a:latin typeface="Palatino Linotype" pitchFamily="18" charset="0"/>
              </a:rPr>
              <a:t> Healthy green biomass</a:t>
            </a:r>
          </a:p>
          <a:p>
            <a:pPr lvl="1"/>
            <a:endParaRPr lang="en-US">
              <a:latin typeface="Palatino Linotype" pitchFamily="18" charset="0"/>
            </a:endParaRPr>
          </a:p>
          <a:p>
            <a:endParaRPr lang="en-US">
              <a:latin typeface="Palatino Linotype" pitchFamily="18" charset="0"/>
            </a:endParaRPr>
          </a:p>
          <a:p>
            <a:endParaRPr lang="en-US">
              <a:latin typeface="Palatino Linotype" pitchFamily="18" charset="0"/>
            </a:endParaRPr>
          </a:p>
        </p:txBody>
      </p:sp>
      <p:pic>
        <p:nvPicPr>
          <p:cNvPr id="21508" name="Picture 5" descr="8e30b8e61de4bdcf83889d311fb524a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2550" y="4038600"/>
            <a:ext cx="20764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ountyGreenness.jpg"/>
          <p:cNvPicPr>
            <a:picLocks noChangeAspect="1"/>
          </p:cNvPicPr>
          <p:nvPr/>
        </p:nvPicPr>
        <p:blipFill>
          <a:blip r:embed="rId4"/>
          <a:srcRect l="1620" t="7170" b="7170"/>
          <a:stretch>
            <a:fillRect/>
          </a:stretch>
        </p:blipFill>
        <p:spPr bwMode="auto">
          <a:xfrm>
            <a:off x="5181600" y="2799230"/>
            <a:ext cx="3962400" cy="389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1173163" y="1219200"/>
            <a:ext cx="6513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Palatino Linotype" pitchFamily="18" charset="0"/>
              </a:rPr>
              <a:t>Variables of the Built Environment Selected for Study: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Variables</a:t>
            </a:r>
          </a:p>
        </p:txBody>
      </p:sp>
      <p:sp>
        <p:nvSpPr>
          <p:cNvPr id="151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Dependent</a:t>
            </a:r>
          </a:p>
          <a:p>
            <a:pPr lvl="1">
              <a:lnSpc>
                <a:spcPct val="90000"/>
              </a:lnSpc>
              <a:buSzPct val="70000"/>
            </a:pPr>
            <a:r>
              <a:rPr lang="en-US" sz="2400"/>
              <a:t>2-year change in BMI z-Score (t</a:t>
            </a:r>
            <a:r>
              <a:rPr lang="en-US" sz="2400" baseline="-25000"/>
              <a:t>2</a:t>
            </a:r>
            <a:r>
              <a:rPr lang="en-US" sz="2400"/>
              <a:t>-t</a:t>
            </a:r>
            <a:r>
              <a:rPr lang="en-US" sz="2400" baseline="-25000"/>
              <a:t>1</a:t>
            </a:r>
            <a:r>
              <a:rPr lang="en-US" sz="2400"/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600"/>
              <a:t>Covariates</a:t>
            </a:r>
          </a:p>
          <a:p>
            <a:pPr lvl="1">
              <a:lnSpc>
                <a:spcPct val="90000"/>
              </a:lnSpc>
              <a:buSzPct val="70000"/>
            </a:pPr>
            <a:r>
              <a:rPr lang="en-US" sz="2400"/>
              <a:t>Age, race/ethnicity, sex </a:t>
            </a:r>
          </a:p>
          <a:p>
            <a:pPr lvl="1">
              <a:lnSpc>
                <a:spcPct val="90000"/>
              </a:lnSpc>
              <a:buSzPct val="70000"/>
            </a:pPr>
            <a:r>
              <a:rPr lang="en-US" sz="2400"/>
              <a:t>Baseline z-BMI (linear, quadratic, cubic) </a:t>
            </a:r>
          </a:p>
          <a:p>
            <a:pPr lvl="1">
              <a:lnSpc>
                <a:spcPct val="90000"/>
              </a:lnSpc>
              <a:buSzPct val="70000"/>
            </a:pPr>
            <a:r>
              <a:rPr lang="en-US" sz="2400"/>
              <a:t>Health insurance status</a:t>
            </a:r>
          </a:p>
          <a:p>
            <a:pPr lvl="1">
              <a:lnSpc>
                <a:spcPct val="90000"/>
              </a:lnSpc>
              <a:buSzPct val="70000"/>
            </a:pPr>
            <a:r>
              <a:rPr lang="en-US" sz="2400"/>
              <a:t>Census tract median family income (log)</a:t>
            </a:r>
          </a:p>
          <a:p>
            <a:pPr lvl="1">
              <a:lnSpc>
                <a:spcPct val="90000"/>
              </a:lnSpc>
              <a:buSzPct val="70000"/>
            </a:pPr>
            <a:r>
              <a:rPr lang="en-US" sz="2400"/>
              <a:t>Index year</a:t>
            </a:r>
            <a:endParaRPr lang="en-US" sz="2400">
              <a:solidFill>
                <a:srgbClr val="808080"/>
              </a:solidFill>
            </a:endParaRP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9804</TotalTime>
  <Words>1195</Words>
  <Application>Microsoft Office PowerPoint</Application>
  <PresentationFormat>On-screen Show (4:3)</PresentationFormat>
  <Paragraphs>419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Childhood Obesity Studies with Multicore Robust Data Mining</vt:lpstr>
      <vt:lpstr>Obesogenic Environment</vt:lpstr>
      <vt:lpstr>Slide 3</vt:lpstr>
      <vt:lpstr>Slide 4</vt:lpstr>
      <vt:lpstr>Slide 5</vt:lpstr>
      <vt:lpstr>Zones of Analysis  Centered on Subject’s Residence</vt:lpstr>
      <vt:lpstr>Slide 7</vt:lpstr>
      <vt:lpstr>Slide 8</vt:lpstr>
      <vt:lpstr>Variables</vt:lpstr>
      <vt:lpstr>Linear Regression Models  of 2-year change in z-BMI</vt:lpstr>
      <vt:lpstr>Potential Pathways and Mechanisms</vt:lpstr>
      <vt:lpstr>Collaboration of SALSA Project</vt:lpstr>
      <vt:lpstr>Components of Data Intensive  Computing System</vt:lpstr>
      <vt:lpstr>Components of Data Intensive  Computing System</vt:lpstr>
      <vt:lpstr>Components of Data Intensive  Computing System</vt:lpstr>
      <vt:lpstr>Components of Data Intensive  Computing System</vt:lpstr>
      <vt:lpstr>Slide 17</vt:lpstr>
      <vt:lpstr>Various Sequence Clustering Results</vt:lpstr>
      <vt:lpstr>Initial Obesity Patient Data Analysis</vt:lpstr>
      <vt:lpstr>Slide 20</vt:lpstr>
      <vt:lpstr>Slide 21</vt:lpstr>
      <vt:lpstr>Slide 22</vt:lpstr>
      <vt:lpstr>Slide 23</vt:lpstr>
      <vt:lpstr>Canonical Correlation</vt:lpstr>
      <vt:lpstr>Slide 25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ptl</dc:creator>
  <cp:lastModifiedBy>Judy Qiu</cp:lastModifiedBy>
  <cp:revision>184</cp:revision>
  <dcterms:created xsi:type="dcterms:W3CDTF">2009-02-17T15:34:47Z</dcterms:created>
  <dcterms:modified xsi:type="dcterms:W3CDTF">2009-07-20T17:20:13Z</dcterms:modified>
</cp:coreProperties>
</file>