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8" r:id="rId2"/>
    <p:sldId id="432" r:id="rId3"/>
    <p:sldId id="420" r:id="rId4"/>
    <p:sldId id="421" r:id="rId5"/>
    <p:sldId id="349" r:id="rId6"/>
    <p:sldId id="350" r:id="rId7"/>
    <p:sldId id="435" r:id="rId8"/>
    <p:sldId id="359" r:id="rId9"/>
    <p:sldId id="353" r:id="rId10"/>
    <p:sldId id="362" r:id="rId11"/>
    <p:sldId id="364" r:id="rId12"/>
    <p:sldId id="365" r:id="rId13"/>
    <p:sldId id="366" r:id="rId14"/>
    <p:sldId id="433" r:id="rId15"/>
    <p:sldId id="392" r:id="rId16"/>
    <p:sldId id="393" r:id="rId17"/>
    <p:sldId id="434" r:id="rId18"/>
    <p:sldId id="367" r:id="rId19"/>
    <p:sldId id="368" r:id="rId20"/>
    <p:sldId id="369" r:id="rId21"/>
    <p:sldId id="426" r:id="rId22"/>
    <p:sldId id="427" r:id="rId23"/>
    <p:sldId id="429" r:id="rId24"/>
    <p:sldId id="430" r:id="rId25"/>
    <p:sldId id="3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81414" autoAdjust="0"/>
  </p:normalViewPr>
  <p:slideViewPr>
    <p:cSldViewPr snapToGrid="0">
      <p:cViewPr varScale="1">
        <p:scale>
          <a:sx n="129" d="100"/>
          <a:sy n="129" d="100"/>
        </p:scale>
        <p:origin x="151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92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72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5797489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136059" y="5797489"/>
            <a:ext cx="12055941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Judy </a:t>
            </a:r>
            <a:r>
              <a:rPr lang="en-US" sz="2000" dirty="0" err="1"/>
              <a:t>Qiu</a:t>
            </a:r>
            <a:r>
              <a:rPr lang="en-US" sz="2000" dirty="0"/>
              <a:t>, Peng Bo, </a:t>
            </a:r>
            <a:r>
              <a:rPr lang="en-US" sz="2000" dirty="0" err="1"/>
              <a:t>Supun</a:t>
            </a:r>
            <a:r>
              <a:rPr lang="en-US" sz="2000" dirty="0"/>
              <a:t> </a:t>
            </a:r>
            <a:r>
              <a:rPr lang="en-US" sz="2000" dirty="0" err="1"/>
              <a:t>Kamburugamuve</a:t>
            </a:r>
            <a:r>
              <a:rPr lang="en-US" sz="2000" dirty="0"/>
              <a:t>, Kannan Govindarajan,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8672" cy="365125"/>
          </a:xfrm>
        </p:spPr>
        <p:txBody>
          <a:bodyPr/>
          <a:lstStyle/>
          <a:p>
            <a:fld id="{6FE0DB45-0571-4138-9A58-48660C36A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68" y="618649"/>
            <a:ext cx="9401432" cy="318492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Big Data Processing Issues taking care of Application Requirements, Hardware, </a:t>
            </a:r>
            <a:br>
              <a:rPr lang="en-US" sz="4400" dirty="0"/>
            </a:br>
            <a:r>
              <a:rPr lang="en-US" sz="4400" dirty="0"/>
              <a:t>HPC, Grid (distributed), Edge and Cloud Computing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4143718"/>
            <a:ext cx="12179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Geoffrey Fox, November 10,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Intelligent Systems Engineering</a:t>
            </a:r>
            <a:endParaRPr lang="en-US" sz="2400" dirty="0">
              <a:latin typeface="Arial"/>
              <a:hlinkClick r:id="rId3"/>
            </a:endParaRP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3"/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4"/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5"/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Software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HPC-ABDS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</a:t>
            </a:r>
            <a:r>
              <a:rPr lang="en-US" b="1" dirty="0" err="1">
                <a:latin typeface="+mn-lt"/>
              </a:rPr>
              <a:t>FaaS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1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582"/>
            <a:ext cx="2757488" cy="14401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HPC-ABDS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dirty="0">
                <a:latin typeface="+mn-lt"/>
              </a:rPr>
              <a:t>Integrated wide range of HPC and Big Data technologies</a:t>
            </a:r>
            <a:r>
              <a:rPr lang="en-US" dirty="0">
                <a:latin typeface="+mn-lt"/>
              </a:rPr>
              <a:t>.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 gave up updating list in January 2016!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4A8A29-3355-436D-9699-9DE997F2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8CCE-EB11-45F0-8C17-A31F73E8B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06F09-1FEC-4F71-8776-D8859DC2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 (Level </a:t>
            </a: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/>
              <a:t>)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 (Level </a:t>
            </a:r>
            <a:r>
              <a:rPr lang="en-US" dirty="0">
                <a:solidFill>
                  <a:srgbClr val="C00000"/>
                </a:solidFill>
              </a:rPr>
              <a:t>11B</a:t>
            </a:r>
            <a:r>
              <a:rPr lang="en-US" dirty="0"/>
              <a:t>)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 (Level </a:t>
            </a:r>
            <a:r>
              <a:rPr lang="en-US" dirty="0">
                <a:solidFill>
                  <a:srgbClr val="C00000"/>
                </a:solidFill>
              </a:rPr>
              <a:t>15A</a:t>
            </a:r>
            <a:r>
              <a:rPr lang="en-US" dirty="0"/>
              <a:t>)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14A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 (Level </a:t>
            </a:r>
            <a:r>
              <a:rPr lang="en-US" dirty="0">
                <a:solidFill>
                  <a:srgbClr val="C00000"/>
                </a:solidFill>
              </a:rPr>
              <a:t>18</a:t>
            </a:r>
            <a:r>
              <a:rPr lang="en-US" dirty="0"/>
              <a:t>)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r>
              <a:rPr lang="en-US" dirty="0"/>
              <a:t>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 (Level </a:t>
            </a:r>
            <a:r>
              <a:rPr lang="en-US" dirty="0">
                <a:solidFill>
                  <a:srgbClr val="C00000"/>
                </a:solidFill>
              </a:rPr>
              <a:t>11C</a:t>
            </a:r>
            <a:r>
              <a:rPr lang="en-US" dirty="0"/>
              <a:t>)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 (Level </a:t>
            </a:r>
            <a:r>
              <a:rPr lang="en-US" dirty="0">
                <a:solidFill>
                  <a:srgbClr val="C00000"/>
                </a:solidFill>
              </a:rPr>
              <a:t>14B</a:t>
            </a:r>
            <a:r>
              <a:rPr lang="en-US" dirty="0"/>
              <a:t>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 (Level </a:t>
            </a:r>
            <a:r>
              <a:rPr lang="en-US" dirty="0">
                <a:solidFill>
                  <a:srgbClr val="C00000"/>
                </a:solidFill>
              </a:rPr>
              <a:t>17</a:t>
            </a:r>
            <a:r>
              <a:rPr lang="en-US" dirty="0"/>
              <a:t>)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Security(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b="1" dirty="0"/>
              <a:t>), Data Transfer(</a:t>
            </a:r>
            <a:r>
              <a:rPr lang="en-US" dirty="0">
                <a:solidFill>
                  <a:srgbClr val="C00000"/>
                </a:solidFill>
              </a:rPr>
              <a:t>10</a:t>
            </a:r>
            <a:r>
              <a:rPr lang="en-US" b="1" dirty="0"/>
              <a:t>), Scheduling(</a:t>
            </a:r>
            <a:r>
              <a:rPr lang="en-US" dirty="0">
                <a:solidFill>
                  <a:srgbClr val="C00000"/>
                </a:solidFill>
              </a:rPr>
              <a:t>9</a:t>
            </a:r>
            <a:r>
              <a:rPr lang="en-US" b="1" dirty="0"/>
              <a:t>), DevOps(</a:t>
            </a:r>
            <a:r>
              <a:rPr lang="en-US" dirty="0">
                <a:solidFill>
                  <a:srgbClr val="C00000"/>
                </a:solidFill>
              </a:rPr>
              <a:t>6</a:t>
            </a:r>
            <a:r>
              <a:rPr lang="en-US" b="1" dirty="0"/>
              <a:t>),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(where Apache has </a:t>
            </a:r>
            <a:r>
              <a:rPr lang="en-US" b="1" dirty="0" err="1"/>
              <a:t>OpenWhisk</a:t>
            </a:r>
            <a:r>
              <a:rPr lang="en-US" b="1" dirty="0"/>
              <a:t>) (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400" y="73911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Components of Big Data Stack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53A8-E3CA-4064-8871-A5E59461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31" y="1147279"/>
            <a:ext cx="4897651" cy="2628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5AF9B-9E37-49A1-8733-161A6E3FABFA}"/>
              </a:ext>
            </a:extLst>
          </p:cNvPr>
          <p:cNvSpPr txBox="1"/>
          <p:nvPr/>
        </p:nvSpPr>
        <p:spPr>
          <a:xfrm>
            <a:off x="8371367" y="5707460"/>
            <a:ext cx="21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HPC-ABDS Levels in ()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DA8C8B-C704-4443-AC45-F0DEB74A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124B-8AEB-472C-B8FB-4DF3BF31D9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2EFAC-27F7-4821-8FF5-A2D2973E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1212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CBDCC-6057-4C1F-9BAE-EA51785CA8CC}"/>
              </a:ext>
            </a:extLst>
          </p:cNvPr>
          <p:cNvSpPr txBox="1"/>
          <p:nvPr/>
        </p:nvSpPr>
        <p:spPr>
          <a:xfrm>
            <a:off x="72561" y="734347"/>
            <a:ext cx="2807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choices in software systems in Clouds and HPC. HPC-ABDS takes cloud software augmented by HPC when needed to improve performance</a:t>
            </a:r>
          </a:p>
          <a:p>
            <a:endParaRPr lang="en-US" sz="2400" dirty="0"/>
          </a:p>
          <a:p>
            <a:r>
              <a:rPr lang="en-US" sz="2400" dirty="0"/>
              <a:t>16 of 21 layers plus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56E5-98E6-47AC-8273-5417A0A7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26B9-9FC3-4306-9E82-F871AEE61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E0757-9EDB-4F3F-B7FB-67BA9C6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DDD88E-AF3F-4F73-911D-A848ED7D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23" y="253057"/>
            <a:ext cx="9096020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11473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Machine Learning Library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8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74962"/>
            <a:ext cx="5850294" cy="112633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Mahout and SPIDAL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1225"/>
            <a:ext cx="5943600" cy="5200326"/>
          </a:xfrm>
        </p:spPr>
        <p:txBody>
          <a:bodyPr>
            <a:normAutofit/>
          </a:bodyPr>
          <a:lstStyle/>
          <a:p>
            <a:r>
              <a:rPr lang="en-US" dirty="0"/>
              <a:t>Mahout was Hadoop machine learning library but largely abandoned as Spark outperformed Hadoop</a:t>
            </a:r>
          </a:p>
          <a:p>
            <a:r>
              <a:rPr lang="en-US" dirty="0"/>
              <a:t>SPIDAL outperforms Spark </a:t>
            </a:r>
            <a:r>
              <a:rPr lang="en-US" dirty="0" err="1"/>
              <a:t>Mllib</a:t>
            </a:r>
            <a:r>
              <a:rPr lang="en-US" dirty="0"/>
              <a:t> and Flink due to better communication and in-place dataflow.</a:t>
            </a:r>
          </a:p>
          <a:p>
            <a:r>
              <a:rPr lang="en-US" dirty="0"/>
              <a:t>SPIDAL also has community algorithms</a:t>
            </a:r>
          </a:p>
          <a:p>
            <a:pPr lvl="1"/>
            <a:r>
              <a:rPr lang="en-US" dirty="0"/>
              <a:t>Biomolecular Simulation</a:t>
            </a:r>
          </a:p>
          <a:p>
            <a:pPr lvl="1"/>
            <a:r>
              <a:rPr lang="en-US" dirty="0"/>
              <a:t>Graphs for Network Science</a:t>
            </a:r>
          </a:p>
          <a:p>
            <a:pPr lvl="1"/>
            <a:r>
              <a:rPr lang="en-US" dirty="0"/>
              <a:t>Image processing for pathology and polar science</a:t>
            </a: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0B0B8B0-433D-4393-A2A3-62D0CCF3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316-4351-4B9F-B4F7-EF7DE5AB6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B905C-EF7A-402C-ABF0-0F0F600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0"/>
            <a:ext cx="11585621" cy="6577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/>
              <a:t>DA-MDS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Irregular DAVS Clustering 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DA </a:t>
            </a:r>
            <a:r>
              <a:rPr lang="en-US" dirty="0" err="1"/>
              <a:t>Semimetric</a:t>
            </a:r>
            <a:r>
              <a:rPr lang="en-US" dirty="0"/>
              <a:t> Clustering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K-means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dirty="0"/>
              <a:t>SVM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 err="1"/>
              <a:t>SubGraph</a:t>
            </a:r>
            <a:r>
              <a:rPr lang="en-US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Latent Dirichlet Allocation 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Matrix Factorization (SGD) Rotate DAAL</a:t>
            </a:r>
          </a:p>
          <a:p>
            <a:r>
              <a:rPr lang="en-US" dirty="0"/>
              <a:t>Recommender System (ALS) Rotate DAAL</a:t>
            </a:r>
          </a:p>
          <a:p>
            <a:r>
              <a:rPr lang="en-US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QR Decomposition (QR) Reduce, Broadcast DAAL</a:t>
            </a:r>
          </a:p>
          <a:p>
            <a:r>
              <a:rPr lang="en-US" sz="2200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Covariance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Low Order Moments Reduce DAAL</a:t>
            </a:r>
          </a:p>
          <a:p>
            <a:r>
              <a:rPr lang="en-US" sz="2200" dirty="0"/>
              <a:t>Naive Bayes Reduce DAAL</a:t>
            </a:r>
          </a:p>
          <a:p>
            <a:r>
              <a:rPr lang="en-US" sz="2200" dirty="0"/>
              <a:t>Linear Regression Reduce DAAL</a:t>
            </a:r>
          </a:p>
          <a:p>
            <a:r>
              <a:rPr lang="en-US" sz="2200" dirty="0"/>
              <a:t>Ridge Regression Reduce DAAL</a:t>
            </a:r>
          </a:p>
          <a:p>
            <a:r>
              <a:rPr lang="en-US" sz="2200" dirty="0"/>
              <a:t>Multi-class Logistic Regression 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1455413" y="5745129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952D-D169-4C03-B044-0574CAA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E65B-2818-4739-B781-219290E04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Bringing it together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Twister2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064546"/>
            <a:ext cx="12133006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sz="5400" b="1" dirty="0"/>
              <a:t>to support a Grid linked to an HPC Cloud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79150" y="524576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41129" y="2547686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67566C0D-BD07-4EF6-8E2E-35A59AB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7244-6922-4A1B-A82E-64C8EB9F64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3AC9F9-D249-4FA9-AF4C-CF783A8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817646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original 2010 </a:t>
            </a:r>
            <a:r>
              <a:rPr lang="en-US" b="1" dirty="0"/>
              <a:t>Twister</a:t>
            </a:r>
            <a:r>
              <a:rPr lang="en-US" dirty="0"/>
              <a:t> paper has 907 citations; it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 improving Hadoop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76879" y="5725826"/>
            <a:ext cx="1130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paper http://dsc.soic.indiana.edu/publications/twister2_design_big_data_toolkit.pdf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E21F9-A73E-4161-8248-CA3770D5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3433-E514-445E-8D91-4775EE4812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2663E-4689-4078-A650-CD56549D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A9EC-8B3F-4E77-B2F7-768C6F5A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17758"/>
            <a:ext cx="10515600" cy="917907"/>
          </a:xfrm>
        </p:spPr>
        <p:txBody>
          <a:bodyPr/>
          <a:lstStyle/>
          <a:p>
            <a:r>
              <a:rPr lang="en-US" dirty="0"/>
              <a:t>Big Data Processing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7F78-666C-4564-935F-671AA35C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5665"/>
            <a:ext cx="12142381" cy="52537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Application Requirements: </a:t>
            </a:r>
            <a:r>
              <a:rPr lang="en-US" dirty="0"/>
              <a:t>The structure of application clearly impacts needed hardware and software</a:t>
            </a:r>
          </a:p>
          <a:p>
            <a:pPr lvl="1"/>
            <a:r>
              <a:rPr lang="en-US" dirty="0"/>
              <a:t>Pleasingly parallel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Global Machine Learning</a:t>
            </a:r>
          </a:p>
          <a:p>
            <a:r>
              <a:rPr lang="en-US" b="1" dirty="0"/>
              <a:t>Data model: </a:t>
            </a:r>
            <a:r>
              <a:rPr lang="en-US" dirty="0"/>
              <a:t>SQL, NoSQL; File Systems, Object store; </a:t>
            </a:r>
            <a:r>
              <a:rPr lang="en-US" dirty="0" err="1"/>
              <a:t>Lustre</a:t>
            </a:r>
            <a:r>
              <a:rPr lang="en-US" dirty="0"/>
              <a:t>, HDFS</a:t>
            </a:r>
          </a:p>
          <a:p>
            <a:r>
              <a:rPr lang="en-US" b="1" dirty="0"/>
              <a:t>Distributed data </a:t>
            </a:r>
            <a:r>
              <a:rPr lang="en-US" dirty="0"/>
              <a:t>from distributed sensors and instruments (Internet of Things) requires Edge computing model</a:t>
            </a:r>
          </a:p>
          <a:p>
            <a:pPr lvl="1"/>
            <a:r>
              <a:rPr lang="en-US" dirty="0"/>
              <a:t>Device – Fog – Cloud model and streaming data software and algorithms</a:t>
            </a:r>
          </a:p>
          <a:p>
            <a:r>
              <a:rPr lang="en-US" b="1" dirty="0"/>
              <a:t>Hardware: node </a:t>
            </a:r>
            <a:r>
              <a:rPr lang="en-US" dirty="0"/>
              <a:t>(accelerators such as GPU or KNL for deep learning) and </a:t>
            </a:r>
            <a:r>
              <a:rPr lang="en-US" b="1" dirty="0"/>
              <a:t>multi-node </a:t>
            </a:r>
            <a:r>
              <a:rPr lang="en-US" dirty="0"/>
              <a:t>architecture configured as </a:t>
            </a:r>
            <a:r>
              <a:rPr lang="en-US" b="1" dirty="0"/>
              <a:t>HPC Cloud; </a:t>
            </a:r>
          </a:p>
          <a:p>
            <a:pPr lvl="1"/>
            <a:r>
              <a:rPr lang="en-US" b="1" dirty="0"/>
              <a:t>Disks </a:t>
            </a:r>
            <a:r>
              <a:rPr lang="en-US" dirty="0"/>
              <a:t>speed and location</a:t>
            </a:r>
          </a:p>
          <a:p>
            <a:r>
              <a:rPr lang="en-US" dirty="0"/>
              <a:t>This implies </a:t>
            </a:r>
            <a:r>
              <a:rPr lang="en-US" b="1" dirty="0"/>
              <a:t>software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8DEC-009D-4744-AAE3-9F0E21E1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DB1D6-159F-4CF9-A1DD-E46C7C94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4F3A4-E18F-4FD8-818D-F75B66837F16}"/>
              </a:ext>
            </a:extLst>
          </p:cNvPr>
          <p:cNvSpPr txBox="1"/>
          <p:nvPr/>
        </p:nvSpPr>
        <p:spPr>
          <a:xfrm>
            <a:off x="5393512" y="1584793"/>
            <a:ext cx="541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Streaming or Repository access or both</a:t>
            </a:r>
          </a:p>
        </p:txBody>
      </p:sp>
    </p:spTree>
    <p:extLst>
      <p:ext uri="{BB962C8B-B14F-4D97-AF65-F5344CB8AC3E}">
        <p14:creationId xmlns:p14="http://schemas.microsoft.com/office/powerpoint/2010/main" val="38342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656"/>
            <a:ext cx="12011186" cy="539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of Processing is an </a:t>
            </a:r>
            <a:r>
              <a:rPr lang="en-US" b="1" dirty="0"/>
              <a:t>Event driven Function </a:t>
            </a:r>
            <a:r>
              <a:rPr lang="en-US" dirty="0"/>
              <a:t>(a </a:t>
            </a:r>
            <a:r>
              <a:rPr lang="en-US" b="1" dirty="0"/>
              <a:t>microservice</a:t>
            </a:r>
            <a:r>
              <a:rPr lang="en-US" dirty="0"/>
              <a:t>) replaces libraries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</a:t>
            </a:r>
            <a:r>
              <a:rPr lang="en-US" b="1" dirty="0"/>
              <a:t>HPC clouds, fogs </a:t>
            </a:r>
            <a:r>
              <a:rPr lang="en-US" dirty="0"/>
              <a:t>or </a:t>
            </a:r>
            <a:r>
              <a:rPr lang="en-US" b="1" dirty="0"/>
              <a:t>devices</a:t>
            </a:r>
            <a:r>
              <a:rPr lang="en-US" dirty="0"/>
              <a:t> but these all have similar software architecture (see AWS </a:t>
            </a:r>
            <a:r>
              <a:rPr lang="en-US" dirty="0" err="1"/>
              <a:t>Greengrass</a:t>
            </a:r>
            <a:r>
              <a:rPr lang="en-US" dirty="0"/>
              <a:t> and Lambda)</a:t>
            </a:r>
          </a:p>
          <a:p>
            <a:pPr lvl="1"/>
            <a:r>
              <a:rPr lang="en-US" sz="2800" dirty="0"/>
              <a:t>Universal Programming model so </a:t>
            </a:r>
            <a:r>
              <a:rPr lang="en-US" sz="2800" b="1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Build on the </a:t>
            </a:r>
            <a:r>
              <a:rPr lang="en-US" b="1" dirty="0"/>
              <a:t>runtime of existing systems</a:t>
            </a:r>
          </a:p>
          <a:p>
            <a:pPr lvl="1"/>
            <a:r>
              <a:rPr lang="en-US" sz="2800" dirty="0"/>
              <a:t>Hadoop, Spark, Flink, Naiad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 systems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for wide area data links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1"/>
            <a:ext cx="10515600" cy="79265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Proposed Twister2 Approach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8B155E-2CFD-441A-AD63-F553C0BD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3AB3-E295-4CBB-A2C3-519C4D8E38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383"/>
              </p:ext>
            </p:extLst>
          </p:nvPr>
        </p:nvGraphicFramePr>
        <p:xfrm>
          <a:off x="0" y="647910"/>
          <a:ext cx="12105314" cy="5653237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69735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653292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938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Comments: User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63282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Specification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Configuration Management; Program, Data and Message Level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execution mode; save and reset 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646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Semantics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of Resources to Bolts/Maps in Containers, Processes, Threads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systems make different choices - why?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37237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Computing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Flink Hadoop Pregel MPI modes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Computes Rule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30476"/>
                  </a:ext>
                </a:extLst>
              </a:tr>
              <a:tr h="56691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Submission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(Dynamic/Static) Resource Allocation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Plugins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Yarn, Mesos, Marathon, Aurora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API (e.g. Python) for Job Management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41165"/>
                  </a:ext>
                </a:extLst>
              </a:tr>
              <a:tr h="561663"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System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 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Task-based programming with Dynamic or Static Graph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accelerators (CUDA,KNL)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1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OpenWhisk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30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 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Process, Threads, Queues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Scheduling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Scheduling, Static Scheduling,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Scheduling Algorithms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Graph, Dynamic Graph Generation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899235"/>
          </a:xfrm>
        </p:spPr>
        <p:txBody>
          <a:bodyPr/>
          <a:lstStyle/>
          <a:p>
            <a:pPr algn="ctr"/>
            <a:r>
              <a:rPr lang="en-US" dirty="0"/>
              <a:t>Twister2 Components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34963"/>
              </p:ext>
            </p:extLst>
          </p:nvPr>
        </p:nvGraphicFramePr>
        <p:xfrm>
          <a:off x="0" y="605481"/>
          <a:ext cx="12192001" cy="5581345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user level and could map to multiple communication systems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88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pipelines;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new Dataflow communication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and library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MPI, 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Point to Point and Collective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Static (Batch) 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Systems, NoSQL, SQL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API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34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Data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Message Brokers, Spouts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 Data Set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Shared Memory(immutable data),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Mutable Distributed Data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RDD, Heron Streamlet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38564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Tolerance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Pointing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 (streaming) backup; Lightweight; Coordination Points; Spark/Flink, MPI and Heron models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Streaming and batch cases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distinct; 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72695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7995"/>
            <a:ext cx="12192000" cy="5700587"/>
          </a:xfrm>
          <a:noFill/>
        </p:spPr>
        <p:txBody>
          <a:bodyPr>
            <a:normAutofit/>
          </a:bodyPr>
          <a:lstStyle/>
          <a:p>
            <a:r>
              <a:rPr lang="en-US" sz="1800" b="1" dirty="0"/>
              <a:t>Applications, Benchma</a:t>
            </a:r>
            <a:r>
              <a:rPr lang="en-US" sz="2000" b="1" dirty="0"/>
              <a:t>r</a:t>
            </a:r>
            <a:r>
              <a:rPr lang="en-US" sz="1800" b="1" dirty="0"/>
              <a:t>ks and Libraries</a:t>
            </a:r>
          </a:p>
          <a:p>
            <a:pPr lvl="1"/>
            <a:r>
              <a:rPr lang="en-US" sz="1800" dirty="0"/>
              <a:t>51 NIST Big Data Use Cases, 7 Computational Giants of the NRC report, 13 Berkeley dwarfs, 7 NAS parallel benchmarks</a:t>
            </a:r>
          </a:p>
          <a:p>
            <a:pPr lvl="1"/>
            <a:r>
              <a:rPr lang="en-US" sz="1800" dirty="0"/>
              <a:t>Unified discussion by separately discussing </a:t>
            </a:r>
            <a:r>
              <a:rPr lang="en-US" sz="1800" b="1" dirty="0"/>
              <a:t>data &amp; model </a:t>
            </a:r>
            <a:r>
              <a:rPr lang="en-US" sz="1800" dirty="0"/>
              <a:t>for each application;</a:t>
            </a:r>
          </a:p>
          <a:p>
            <a:pPr lvl="1"/>
            <a:r>
              <a:rPr lang="en-US" sz="1800" dirty="0"/>
              <a:t>64 facets– Convergence Diamonds -- characterize applications</a:t>
            </a:r>
          </a:p>
          <a:p>
            <a:pPr lvl="1"/>
            <a:r>
              <a:rPr lang="en-US" sz="1800" dirty="0"/>
              <a:t>Characterization identifies hardware and software features for each application across big data, simulation; “complete” set of benchmarks (NIST)</a:t>
            </a:r>
          </a:p>
          <a:p>
            <a:r>
              <a:rPr lang="en-US" sz="1800" dirty="0"/>
              <a:t>Exemplar Ogre and Convergence Diamond Features</a:t>
            </a:r>
          </a:p>
          <a:p>
            <a:pPr lvl="1"/>
            <a:r>
              <a:rPr lang="en-US" sz="1800" b="1" dirty="0"/>
              <a:t>Overall application structure </a:t>
            </a:r>
            <a:r>
              <a:rPr lang="en-US" sz="1800" dirty="0"/>
              <a:t>e.g. pleasingly parallel</a:t>
            </a:r>
          </a:p>
          <a:p>
            <a:pPr lvl="1"/>
            <a:r>
              <a:rPr lang="en-US" sz="1800" b="1" dirty="0"/>
              <a:t>Data Features </a:t>
            </a:r>
            <a:r>
              <a:rPr lang="en-US" sz="1800" dirty="0"/>
              <a:t>e.g. from IoT, stored in HDFS ….</a:t>
            </a:r>
          </a:p>
          <a:p>
            <a:pPr lvl="1"/>
            <a:r>
              <a:rPr lang="en-US" sz="1800" b="1" dirty="0"/>
              <a:t>Processing Features </a:t>
            </a:r>
            <a:r>
              <a:rPr lang="en-US" sz="1800" dirty="0"/>
              <a:t>e.g. uses neural nets or conjugate gradient</a:t>
            </a:r>
          </a:p>
          <a:p>
            <a:pPr lvl="1"/>
            <a:r>
              <a:rPr lang="en-US" sz="1800" b="1" dirty="0"/>
              <a:t>Execution Structure </a:t>
            </a:r>
            <a:r>
              <a:rPr lang="en-US" sz="1800" dirty="0"/>
              <a:t>e.g. data or model volume</a:t>
            </a:r>
          </a:p>
          <a:p>
            <a:r>
              <a:rPr lang="en-US" sz="1800" dirty="0"/>
              <a:t>Need to distinguish </a:t>
            </a:r>
            <a:r>
              <a:rPr lang="en-US" sz="1800" b="1" dirty="0"/>
              <a:t>data management </a:t>
            </a:r>
            <a:r>
              <a:rPr lang="en-US" sz="1800" dirty="0"/>
              <a:t>from </a:t>
            </a:r>
            <a:r>
              <a:rPr lang="en-US" sz="1800" b="1" dirty="0"/>
              <a:t>data analytics</a:t>
            </a:r>
          </a:p>
          <a:p>
            <a:r>
              <a:rPr lang="en-US" sz="1800" b="1" dirty="0"/>
              <a:t>Management </a:t>
            </a:r>
            <a:r>
              <a:rPr lang="en-US" sz="1800" dirty="0"/>
              <a:t>and</a:t>
            </a:r>
            <a:r>
              <a:rPr lang="en-US" sz="1800" b="1" dirty="0"/>
              <a:t> Search </a:t>
            </a:r>
            <a:r>
              <a:rPr lang="en-US" sz="1800" dirty="0"/>
              <a:t>I/O intensive and suitable for classic clouds</a:t>
            </a:r>
          </a:p>
          <a:p>
            <a:pPr lvl="1"/>
            <a:r>
              <a:rPr lang="en-US" sz="1800" dirty="0"/>
              <a:t>Science data has fewer users than commercial but </a:t>
            </a:r>
            <a:r>
              <a:rPr lang="en-US" sz="1800" b="1" dirty="0"/>
              <a:t>requirements </a:t>
            </a:r>
            <a:r>
              <a:rPr lang="en-US" sz="1800" dirty="0"/>
              <a:t>poorly understood</a:t>
            </a:r>
          </a:p>
          <a:p>
            <a:r>
              <a:rPr lang="en-US" sz="1800" b="1" dirty="0"/>
              <a:t>Analytics</a:t>
            </a:r>
            <a:r>
              <a:rPr lang="en-US" sz="1800" dirty="0"/>
              <a:t> has many features in common with large scale </a:t>
            </a:r>
            <a:r>
              <a:rPr lang="en-US" sz="1800" b="1" dirty="0"/>
              <a:t>simulations</a:t>
            </a:r>
          </a:p>
          <a:p>
            <a:pPr lvl="1"/>
            <a:r>
              <a:rPr lang="en-US" sz="1800" dirty="0"/>
              <a:t>Data analytics often </a:t>
            </a:r>
            <a:r>
              <a:rPr lang="en-US" sz="1800" b="1" dirty="0"/>
              <a:t>SPMD</a:t>
            </a:r>
            <a:r>
              <a:rPr lang="en-US" sz="1800" dirty="0"/>
              <a:t>, </a:t>
            </a:r>
            <a:r>
              <a:rPr lang="en-US" sz="1800" b="1" dirty="0"/>
              <a:t>BSP</a:t>
            </a:r>
            <a:r>
              <a:rPr lang="en-US" sz="1800" dirty="0"/>
              <a:t> and benefits from high performance networking and communication libraries.</a:t>
            </a:r>
          </a:p>
          <a:p>
            <a:pPr lvl="1"/>
            <a:r>
              <a:rPr lang="en-US" sz="1800" b="1" dirty="0"/>
              <a:t>Decompose Model </a:t>
            </a:r>
            <a:r>
              <a:rPr lang="en-US" sz="1800" dirty="0"/>
              <a:t>(as in simulation) and </a:t>
            </a:r>
            <a:r>
              <a:rPr lang="en-US" sz="1800" b="1" dirty="0"/>
              <a:t>Data</a:t>
            </a:r>
            <a:r>
              <a:rPr lang="en-US" sz="1800" dirty="0"/>
              <a:t> (bit different and confusing) across nodes of cluster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1752"/>
            <a:ext cx="9144000" cy="533400"/>
          </a:xfrm>
        </p:spPr>
        <p:txBody>
          <a:bodyPr/>
          <a:lstStyle/>
          <a:p>
            <a:pPr algn="ctr"/>
            <a:r>
              <a:rPr lang="en-US" sz="3100" b="1" dirty="0">
                <a:latin typeface="+mn-lt"/>
              </a:rPr>
              <a:t>Summary of Big Data HPC Convergence 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94B5FE-2E2D-44C1-AB8C-77E00F55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035-975A-4981-8D68-0781D7C496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14BF0-E755-4AA7-B5D7-1A29571C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6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506"/>
            <a:ext cx="12192000" cy="5856531"/>
          </a:xfrm>
          <a:noFill/>
        </p:spPr>
        <p:txBody>
          <a:bodyPr/>
          <a:lstStyle/>
          <a:p>
            <a:r>
              <a:rPr lang="en-US" sz="1800" b="1" dirty="0"/>
              <a:t>Software Architecture and its implementation</a:t>
            </a:r>
          </a:p>
          <a:p>
            <a:pPr lvl="1"/>
            <a:r>
              <a:rPr lang="en-US" sz="1800" b="1" dirty="0"/>
              <a:t>HPC-ABDS: </a:t>
            </a:r>
            <a:r>
              <a:rPr lang="en-US" sz="1800" dirty="0"/>
              <a:t>Cloud-HPC interoperable software: performance of HPC (High Performance Computing) and the rich functionality of the Apache Big Data Stack. </a:t>
            </a:r>
          </a:p>
          <a:p>
            <a:pPr lvl="1"/>
            <a:r>
              <a:rPr lang="en-US" sz="1800" b="1" dirty="0"/>
              <a:t>Added HPC </a:t>
            </a:r>
            <a:r>
              <a:rPr lang="en-US" sz="1800" dirty="0"/>
              <a:t>to Hadoop, Storm, Heron, Spark; </a:t>
            </a:r>
          </a:p>
          <a:p>
            <a:pPr lvl="1"/>
            <a:r>
              <a:rPr lang="en-US" sz="1800" b="1" dirty="0"/>
              <a:t>Twister2 </a:t>
            </a:r>
            <a:r>
              <a:rPr lang="en-US" sz="1800" dirty="0"/>
              <a:t>will add to Beam and Flink as a </a:t>
            </a:r>
            <a:r>
              <a:rPr lang="en-US" sz="1800" b="1" dirty="0"/>
              <a:t>HPC-</a:t>
            </a:r>
            <a:r>
              <a:rPr lang="en-US" sz="1800" b="1" dirty="0" err="1"/>
              <a:t>FaaS</a:t>
            </a:r>
            <a:r>
              <a:rPr lang="en-US" sz="1800" dirty="0"/>
              <a:t> programming model</a:t>
            </a:r>
          </a:p>
          <a:p>
            <a:pPr lvl="1"/>
            <a:r>
              <a:rPr lang="en-US" sz="1800" dirty="0"/>
              <a:t>Could work in Apache model contributing code in different ways</a:t>
            </a:r>
          </a:p>
          <a:p>
            <a:pPr lvl="1"/>
            <a:r>
              <a:rPr lang="en-US" sz="1800" dirty="0"/>
              <a:t>One approach is an </a:t>
            </a:r>
            <a:r>
              <a:rPr lang="en-US" sz="1800" b="1" dirty="0"/>
              <a:t>HPC</a:t>
            </a:r>
            <a:r>
              <a:rPr lang="en-US" sz="1800" dirty="0"/>
              <a:t> project in </a:t>
            </a:r>
            <a:r>
              <a:rPr lang="en-US" sz="1800" b="1" dirty="0"/>
              <a:t>Apache Foundation</a:t>
            </a:r>
          </a:p>
          <a:p>
            <a:r>
              <a:rPr lang="en-US" sz="1800" b="1" dirty="0" err="1"/>
              <a:t>HPCCloud</a:t>
            </a:r>
            <a:r>
              <a:rPr lang="en-US" sz="1800" b="1" dirty="0"/>
              <a:t> runs same HPC-ABDS software across all </a:t>
            </a:r>
            <a:r>
              <a:rPr lang="en-US" sz="1800" dirty="0"/>
              <a:t>platforms but “data management” nodes have different balance in I/O, Network and Compute from “model” nodes</a:t>
            </a:r>
          </a:p>
          <a:p>
            <a:pPr lvl="1"/>
            <a:r>
              <a:rPr lang="en-US" sz="1800" dirty="0"/>
              <a:t>Optimize to data and model functions as specified by convergence diamonds rather than optimizing for simulation and big data</a:t>
            </a:r>
          </a:p>
          <a:p>
            <a:r>
              <a:rPr lang="en-US" sz="1800" b="1" dirty="0"/>
              <a:t>Convergence Language: </a:t>
            </a:r>
            <a:r>
              <a:rPr lang="en-US" sz="1800" dirty="0"/>
              <a:t>Make C++, Java, Scala, Python (R) … perform well</a:t>
            </a:r>
          </a:p>
          <a:p>
            <a:r>
              <a:rPr lang="en-US" sz="1800" b="1" dirty="0"/>
              <a:t>Training: </a:t>
            </a:r>
            <a:r>
              <a:rPr lang="en-US" sz="1800" dirty="0"/>
              <a:t>Students prefer to learn machine learning and clouds and need to be taught importance of HPC to Big Data</a:t>
            </a:r>
          </a:p>
          <a:p>
            <a:r>
              <a:rPr lang="en-US" sz="1800" b="1" dirty="0"/>
              <a:t>Sustainability: </a:t>
            </a:r>
            <a:r>
              <a:rPr lang="en-US" sz="1800" dirty="0"/>
              <a:t>research/HPC communities cannot afford to develop everything (hardware and software) from scratch</a:t>
            </a:r>
          </a:p>
          <a:p>
            <a:r>
              <a:rPr lang="en-US" sz="1800" b="1" dirty="0" err="1"/>
              <a:t>HPCCloud</a:t>
            </a:r>
            <a:r>
              <a:rPr lang="en-US" sz="1800" b="1" dirty="0"/>
              <a:t> 2.0 </a:t>
            </a:r>
            <a:r>
              <a:rPr lang="en-US" sz="1800" dirty="0"/>
              <a:t>uses DevOps to deploy HPC-ABDS on clouds or HPC</a:t>
            </a:r>
          </a:p>
          <a:p>
            <a:r>
              <a:rPr lang="en-US" sz="1800" b="1" dirty="0" err="1"/>
              <a:t>HPCCloud</a:t>
            </a:r>
            <a:r>
              <a:rPr lang="en-US" sz="1800" b="1" dirty="0"/>
              <a:t> 3.0 </a:t>
            </a:r>
            <a:r>
              <a:rPr lang="en-US" sz="1800" dirty="0"/>
              <a:t>delivers </a:t>
            </a:r>
            <a:r>
              <a:rPr lang="en-US" sz="1800" b="1" dirty="0"/>
              <a:t>Solutions as a Service </a:t>
            </a:r>
            <a:r>
              <a:rPr lang="en-US" sz="1800" dirty="0"/>
              <a:t>with an </a:t>
            </a:r>
            <a:r>
              <a:rPr lang="en-US" sz="1800" b="1" dirty="0"/>
              <a:t>HPC-</a:t>
            </a:r>
            <a:r>
              <a:rPr lang="en-US" sz="1800" b="1" dirty="0" err="1"/>
              <a:t>FaaS</a:t>
            </a:r>
            <a:r>
              <a:rPr lang="en-US" sz="1800" b="1" dirty="0"/>
              <a:t> </a:t>
            </a:r>
            <a:r>
              <a:rPr lang="en-US" sz="1800" dirty="0"/>
              <a:t>programming model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0106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Summary of Big Data HPC Convergence II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93FB2F-840C-4EFB-8A12-5F0DEB2E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6508-C3E3-487C-A23B-7B51B27F9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1BA4-B1BA-4DD3-98BD-38E4761C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2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692"/>
            <a:ext cx="12034684" cy="53381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built a high performance data analysis library SPIDAL supporting </a:t>
            </a:r>
            <a:r>
              <a:rPr lang="en-US" b="1" dirty="0"/>
              <a:t>Global</a:t>
            </a:r>
            <a:r>
              <a:rPr lang="en-US" dirty="0"/>
              <a:t> and </a:t>
            </a:r>
            <a:r>
              <a:rPr lang="en-US" b="1" dirty="0"/>
              <a:t>Local Machine Learning</a:t>
            </a:r>
          </a:p>
          <a:p>
            <a:r>
              <a:rPr lang="en-US" dirty="0"/>
              <a:t>We have integrated HPC into many Apache systems with </a:t>
            </a:r>
            <a:r>
              <a:rPr lang="en-US" b="1" dirty="0"/>
              <a:t>HPC-ABDS</a:t>
            </a:r>
          </a:p>
          <a:p>
            <a:pPr lvl="1"/>
            <a:r>
              <a:rPr lang="en-US" dirty="0"/>
              <a:t>SPIDAL ML library currently implemented as Harp on Hadoop but PHI needs richer Spark (and Heron for Streaming?) </a:t>
            </a:r>
          </a:p>
          <a:p>
            <a:r>
              <a:rPr lang="en-US" b="1" dirty="0"/>
              <a:t>Twister2 </a:t>
            </a:r>
            <a:r>
              <a:rPr lang="en-US" dirty="0"/>
              <a:t>will offer Hadoop, Spark (batch big data), Heron (Streaming) and MPI(parallel computing)</a:t>
            </a:r>
          </a:p>
          <a:p>
            <a:pPr lvl="1"/>
            <a:r>
              <a:rPr lang="en-US" dirty="0"/>
              <a:t>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Integrate current technology of </a:t>
            </a:r>
            <a:r>
              <a:rPr lang="en-US" b="1" dirty="0" err="1"/>
              <a:t>FaaS</a:t>
            </a:r>
            <a:r>
              <a:rPr lang="en-US" dirty="0"/>
              <a:t> (Function as a Service) and server-hidden (</a:t>
            </a:r>
            <a:r>
              <a:rPr lang="en-US" b="1" dirty="0"/>
              <a:t>serverless</a:t>
            </a:r>
            <a:r>
              <a:rPr lang="en-US" dirty="0"/>
              <a:t>) computing (</a:t>
            </a:r>
            <a:r>
              <a:rPr lang="en-US" dirty="0" err="1"/>
              <a:t>OpenWhisk</a:t>
            </a:r>
            <a:r>
              <a:rPr lang="en-US" dirty="0"/>
              <a:t>) with HPC and Apache batch/streaming systems</a:t>
            </a:r>
          </a:p>
          <a:p>
            <a:r>
              <a:rPr lang="en-US" dirty="0"/>
              <a:t>Apache systems use </a:t>
            </a:r>
            <a:r>
              <a:rPr lang="en-US" b="1" dirty="0"/>
              <a:t>dataflow </a:t>
            </a:r>
            <a:r>
              <a:rPr lang="en-US" dirty="0"/>
              <a:t>communication which is natural for distributed systems but inevitably slow for classic parallel computing</a:t>
            </a:r>
          </a:p>
          <a:p>
            <a:pPr lvl="1"/>
            <a:r>
              <a:rPr lang="en-US" dirty="0"/>
              <a:t>Twister2 has dataflow and parallel communication models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927-F9E7-4F1B-BC28-83C18A497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9361"/>
            <a:ext cx="12192000" cy="588723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 …</a:t>
            </a:r>
          </a:p>
          <a:p>
            <a:r>
              <a:rPr lang="en-US" b="1" dirty="0"/>
              <a:t>Rich software stacks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HPC (High Performance Computing) for Parallel Computing </a:t>
            </a:r>
            <a:r>
              <a:rPr lang="en-US" b="1" dirty="0"/>
              <a:t>less used than</a:t>
            </a:r>
          </a:p>
          <a:p>
            <a:pPr lvl="1"/>
            <a:r>
              <a:rPr lang="en-US" dirty="0"/>
              <a:t>Apache for Big Data Software Stack ABDS including some edge computing (streaming data)</a:t>
            </a:r>
          </a:p>
          <a:p>
            <a:r>
              <a:rPr lang="en-US" b="1" dirty="0"/>
              <a:t>Messaging </a:t>
            </a:r>
            <a:r>
              <a:rPr lang="en-US" dirty="0"/>
              <a:t>is used pervasively for parallel and distributed computing with</a:t>
            </a:r>
          </a:p>
          <a:p>
            <a:r>
              <a:rPr lang="en-US" b="1" dirty="0"/>
              <a:t>Service-oriented Systems, Internet of Things </a:t>
            </a:r>
            <a:r>
              <a:rPr lang="en-US" dirty="0"/>
              <a:t>and </a:t>
            </a:r>
            <a:r>
              <a:rPr lang="en-US" b="1" dirty="0"/>
              <a:t>Edge Computing </a:t>
            </a:r>
            <a:r>
              <a:rPr lang="en-US" dirty="0"/>
              <a:t>growing in importance using messages  differently from each other and parallel computing.</a:t>
            </a:r>
          </a:p>
          <a:p>
            <a:r>
              <a:rPr lang="en-US" b="1" dirty="0"/>
              <a:t>Serverless (server hidden) computing attractive to user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  <a:p>
            <a:r>
              <a:rPr lang="en-US" dirty="0"/>
              <a:t>A lot of confusion coming from </a:t>
            </a:r>
            <a:r>
              <a:rPr lang="en-US" b="1" dirty="0"/>
              <a:t>different communities </a:t>
            </a:r>
            <a:r>
              <a:rPr lang="en-US" dirty="0"/>
              <a:t>(database, distributed, parallel computing, machine learning, computational/data science)  investigating similar ideas with little knowledge exchange and mixed up (unclear)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66" y="-8163"/>
            <a:ext cx="10515600" cy="777774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Motivating Remarks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158470-9C58-410C-BB22-6450107D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1B8-0F93-4098-8B69-7BBF317A7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3296-2B74-4880-9F95-CB00A000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150"/>
            <a:ext cx="12120465" cy="5704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clear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 and why it can ignore MPI even though MPI best technology for parallel computing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1" y="74726"/>
            <a:ext cx="5735208" cy="5524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Requirements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FDE6EA-59B9-4532-A8D7-51F3074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EA4F-3606-4BDF-AFA7-195D256A4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7793"/>
            <a:ext cx="12191999" cy="526478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Supercomputers </a:t>
            </a:r>
            <a:r>
              <a:rPr lang="en-US" dirty="0"/>
              <a:t>will be essential for large simulations and will run other applications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Federated Clouds running in multiple giant datacenters offering all types of computing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Distributed data sources associated with device and Fog processing resources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Server-hidden computing </a:t>
            </a:r>
            <a:r>
              <a:rPr lang="en-US" sz="2800" dirty="0"/>
              <a:t>and </a:t>
            </a:r>
            <a:r>
              <a:rPr lang="en-US" sz="2800" b="1" dirty="0"/>
              <a:t>Function as a Service </a:t>
            </a:r>
            <a:r>
              <a:rPr lang="en-US" sz="2800" b="1" dirty="0" err="1"/>
              <a:t>FaaS</a:t>
            </a:r>
            <a:r>
              <a:rPr lang="en-US" sz="2800" b="1" dirty="0"/>
              <a:t> </a:t>
            </a:r>
            <a:r>
              <a:rPr lang="en-US" sz="2800" dirty="0"/>
              <a:t>for user pleasure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 as </a:t>
            </a:r>
            <a:r>
              <a:rPr lang="en-US" sz="2800" b="1" dirty="0">
                <a:solidFill>
                  <a:srgbClr val="FF0000"/>
                </a:solidFill>
              </a:rPr>
              <a:t>HPC-</a:t>
            </a:r>
            <a:r>
              <a:rPr lang="en-US" sz="2800" b="1" dirty="0" err="1">
                <a:solidFill>
                  <a:srgbClr val="FF0000"/>
                </a:solidFill>
              </a:rPr>
              <a:t>FaaS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Needing parallel and distributed (Grid) computing ideas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6296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Predictions/Assumptions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48F91-7739-4A5A-ABEC-33E0EB7F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8B0A-E4CA-4EF2-8592-8AAFAD6CD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624B-75D1-466A-BFAD-CEDBED4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714375"/>
            <a:ext cx="12191998" cy="554296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Applications </a:t>
            </a:r>
            <a:r>
              <a:rPr lang="en-US" dirty="0"/>
              <a:t>– Divide use cases into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Model </a:t>
            </a:r>
            <a:r>
              <a:rPr lang="en-US" dirty="0"/>
              <a:t>and compare characteristics separately in these two components with 64 Convergence Diamonds (features). </a:t>
            </a:r>
          </a:p>
          <a:p>
            <a:pPr lvl="1"/>
            <a:r>
              <a:rPr lang="en-US" dirty="0"/>
              <a:t>Identify importance of streaming data, pleasingly parallel, global/local machine-learning</a:t>
            </a:r>
          </a:p>
          <a:p>
            <a:r>
              <a:rPr lang="en-US" b="1" dirty="0"/>
              <a:t>Software </a:t>
            </a:r>
            <a:r>
              <a:rPr lang="en-US" dirty="0"/>
              <a:t>– Single model of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High Performance Computing (HPC) Enhanced Big Data Stack HPC-ABDS</a:t>
            </a:r>
            <a:r>
              <a:rPr lang="en-US" dirty="0"/>
              <a:t>. 21 Layers adding high performance runtime to Apache systems </a:t>
            </a:r>
            <a:r>
              <a:rPr lang="en-US" b="1" dirty="0">
                <a:solidFill>
                  <a:srgbClr val="C00000"/>
                </a:solidFill>
              </a:rPr>
              <a:t>HPC-</a:t>
            </a:r>
            <a:r>
              <a:rPr lang="en-US" b="1" dirty="0" err="1">
                <a:solidFill>
                  <a:srgbClr val="C00000"/>
                </a:solidFill>
              </a:rPr>
              <a:t>FaaS</a:t>
            </a:r>
            <a:r>
              <a:rPr lang="en-US" dirty="0"/>
              <a:t> Programming Model</a:t>
            </a:r>
          </a:p>
          <a:p>
            <a:pPr lvl="1"/>
            <a:r>
              <a:rPr lang="en-US" sz="2800" b="1" dirty="0" err="1">
                <a:solidFill>
                  <a:srgbClr val="C00000"/>
                </a:solidFill>
              </a:rPr>
              <a:t>Serverless</a:t>
            </a:r>
            <a:r>
              <a:rPr lang="en-US" sz="2800" dirty="0"/>
              <a:t> Infrastructure as a Service IaaS</a:t>
            </a:r>
          </a:p>
          <a:p>
            <a:r>
              <a:rPr lang="en-US" b="1" dirty="0"/>
              <a:t>Hardware </a:t>
            </a:r>
            <a:r>
              <a:rPr lang="en-US" dirty="0"/>
              <a:t>system designed for functionality and performance of application type e.g. disks, interconnect, memory, CPU acceleration different for machine learning, pleasingly parallel, data management, streaming, simulations</a:t>
            </a:r>
          </a:p>
          <a:p>
            <a:pPr lvl="1"/>
            <a:r>
              <a:rPr lang="en-US" sz="2800" dirty="0"/>
              <a:t>Use DevOps to automate deployment of event-driven software defined systems on hardware: </a:t>
            </a:r>
            <a:r>
              <a:rPr lang="en-US" sz="2800" b="1" dirty="0" err="1"/>
              <a:t>HPCCloud</a:t>
            </a:r>
            <a:r>
              <a:rPr lang="en-US" sz="2800" b="1" dirty="0"/>
              <a:t> 2.0</a:t>
            </a:r>
            <a:endParaRPr lang="en-US" sz="2800" dirty="0"/>
          </a:p>
          <a:p>
            <a:r>
              <a:rPr lang="en-US" b="1" dirty="0"/>
              <a:t>Total System </a:t>
            </a:r>
            <a:r>
              <a:rPr lang="en-US" b="1" dirty="0">
                <a:solidFill>
                  <a:srgbClr val="C00000"/>
                </a:solidFill>
              </a:rPr>
              <a:t>Solutions (wisdom) as a Service: </a:t>
            </a:r>
            <a:r>
              <a:rPr lang="en-US" b="1" dirty="0" err="1"/>
              <a:t>HPCCloud</a:t>
            </a:r>
            <a:r>
              <a:rPr lang="en-US" b="1" dirty="0"/>
              <a:t>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80" y="0"/>
            <a:ext cx="12027048" cy="7143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Convergence Points for HPC-Cloud-Edge- Big Data-Simulation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762F0-AA09-44C8-914C-44E8FCA6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7D10-12B8-4B9F-A657-1FCB26AFB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CEE1B7-90FF-45D3-BDA4-82F3387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3BC2-C63D-4189-B303-D467C629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A485F-0B07-47E0-AD18-0A85C7DE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54ECF-EE8A-4DB7-A2AB-78071D91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5" b="25243"/>
          <a:stretch/>
        </p:blipFill>
        <p:spPr>
          <a:xfrm>
            <a:off x="-79126" y="0"/>
            <a:ext cx="12350252" cy="6319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9778D-56C7-4105-B33C-1EF491F3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007" y="3149700"/>
            <a:ext cx="48165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NIST Big Data Public Working Group</a:t>
            </a:r>
            <a:br>
              <a:rPr lang="en-US" dirty="0"/>
            </a:br>
            <a:r>
              <a:rPr lang="en-US" sz="3100" dirty="0"/>
              <a:t>Standards</a:t>
            </a:r>
            <a:br>
              <a:rPr lang="en-US" sz="3100" dirty="0"/>
            </a:br>
            <a:r>
              <a:rPr lang="en-US" sz="3100" dirty="0"/>
              <a:t>Best Practice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F2EC6-024D-4783-8996-B6644CE4F9F5}"/>
              </a:ext>
            </a:extLst>
          </p:cNvPr>
          <p:cNvSpPr txBox="1"/>
          <p:nvPr/>
        </p:nvSpPr>
        <p:spPr>
          <a:xfrm>
            <a:off x="4678326" y="542260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C7B72-C69B-4668-B2CD-2A31F21FB57C}"/>
              </a:ext>
            </a:extLst>
          </p:cNvPr>
          <p:cNvSpPr txBox="1"/>
          <p:nvPr/>
        </p:nvSpPr>
        <p:spPr>
          <a:xfrm>
            <a:off x="4139610" y="324433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F73E4-ECBF-4900-A1AC-CF1E759A8147}"/>
              </a:ext>
            </a:extLst>
          </p:cNvPr>
          <p:cNvSpPr/>
          <p:nvPr/>
        </p:nvSpPr>
        <p:spPr>
          <a:xfrm>
            <a:off x="5783847" y="2372464"/>
            <a:ext cx="472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https://bigdatawg.nist.gov/V2_output_docs.php</a:t>
            </a:r>
          </a:p>
        </p:txBody>
      </p:sp>
    </p:spTree>
    <p:extLst>
      <p:ext uri="{BB962C8B-B14F-4D97-AF65-F5344CB8AC3E}">
        <p14:creationId xmlns:p14="http://schemas.microsoft.com/office/powerpoint/2010/main" val="249357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648661" cy="69078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9405938" y="1187450"/>
            <a:ext cx="2786062" cy="15636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E806-8517-4F64-96E8-556C4729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0F6C-56C5-434D-95A2-F21307395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0C271-9860-490F-9D46-75C4489B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allel computing partitioning">
            <a:extLst>
              <a:ext uri="{FF2B5EF4-FFF2-40B4-BE49-F238E27FC236}">
                <a16:creationId xmlns:a16="http://schemas.microsoft.com/office/drawing/2014/main" id="{FEC5FE82-636C-4345-8127-8E57FCF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4" y="3468725"/>
            <a:ext cx="4729316" cy="26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4FF7F-D950-4953-B27E-282CAB64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8" y="2133"/>
            <a:ext cx="10515600" cy="5909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Parallel Computing: Big Data and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3806-6A2E-4122-9DA2-7E65CC99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56" y="465235"/>
            <a:ext cx="11981329" cy="56363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All the different programming models </a:t>
            </a:r>
            <a:r>
              <a:rPr lang="en-US" sz="2400" dirty="0"/>
              <a:t>(Spark, Flink, Storm, Naiad, MPI/</a:t>
            </a:r>
            <a:r>
              <a:rPr lang="en-US" sz="2400" dirty="0" err="1"/>
              <a:t>OpenMP</a:t>
            </a:r>
            <a:r>
              <a:rPr lang="en-US" sz="2400" dirty="0"/>
              <a:t>) have the </a:t>
            </a:r>
            <a:r>
              <a:rPr lang="en-US" sz="2400" b="1" dirty="0"/>
              <a:t>same high level approach </a:t>
            </a:r>
            <a:r>
              <a:rPr lang="en-US" sz="2400" dirty="0"/>
              <a:t>but application requirements and system architecture can give different appearance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First: Break Problem </a:t>
            </a:r>
            <a:r>
              <a:rPr lang="en-US" sz="2400" b="1" dirty="0">
                <a:solidFill>
                  <a:srgbClr val="C00000"/>
                </a:solidFill>
              </a:rPr>
              <a:t>Data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rgbClr val="C00000"/>
                </a:solidFill>
              </a:rPr>
              <a:t>Model-parameters</a:t>
            </a:r>
            <a:r>
              <a:rPr lang="en-US" sz="2400" dirty="0"/>
              <a:t> into parts assigned to separate nodes, processes, threads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Then: In parallel, do computations typically leaving </a:t>
            </a:r>
            <a:r>
              <a:rPr lang="en-US" sz="2400" dirty="0">
                <a:solidFill>
                  <a:srgbClr val="FF0000"/>
                </a:solidFill>
              </a:rPr>
              <a:t>data</a:t>
            </a:r>
            <a:r>
              <a:rPr lang="en-US" sz="2400" dirty="0"/>
              <a:t> untouched but changing </a:t>
            </a:r>
            <a:r>
              <a:rPr lang="en-US" sz="2400" dirty="0">
                <a:solidFill>
                  <a:srgbClr val="FF0000"/>
                </a:solidFill>
              </a:rPr>
              <a:t>model-parameters</a:t>
            </a:r>
            <a:r>
              <a:rPr lang="en-US" sz="2400" dirty="0"/>
              <a:t>. Called </a:t>
            </a:r>
            <a:r>
              <a:rPr lang="en-US" sz="2400" b="1" dirty="0">
                <a:solidFill>
                  <a:srgbClr val="C00000"/>
                </a:solidFill>
              </a:rPr>
              <a:t>Maps</a:t>
            </a:r>
            <a:r>
              <a:rPr lang="en-US" sz="2400" dirty="0"/>
              <a:t> in MapReduce parlance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C00000"/>
                </a:solidFill>
              </a:rPr>
              <a:t>Pleasingly parallel</a:t>
            </a:r>
            <a:r>
              <a:rPr lang="en-US" sz="2400" dirty="0"/>
              <a:t>, that’s all it is except for management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If </a:t>
            </a:r>
            <a:r>
              <a:rPr lang="en-US" sz="2400" b="1" dirty="0">
                <a:solidFill>
                  <a:srgbClr val="C00000"/>
                </a:solidFill>
              </a:rPr>
              <a:t>Globally parallel, </a:t>
            </a:r>
            <a:r>
              <a:rPr lang="en-US" sz="2400" dirty="0"/>
              <a:t>need to communicate results of computations between nodes during job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Communication mechanism (TCP, RDMA, Native </a:t>
            </a:r>
            <a:r>
              <a:rPr lang="en-US" sz="2400" dirty="0" err="1"/>
              <a:t>Infiniband</a:t>
            </a:r>
            <a:r>
              <a:rPr lang="en-US" sz="2400" dirty="0"/>
              <a:t>)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Communication Style (Point to Point, Collective, Pub-Sub)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Possible need for sophisticated dynamic changes in </a:t>
            </a:r>
            <a:br>
              <a:rPr lang="en-US" sz="2400" dirty="0"/>
            </a:br>
            <a:r>
              <a:rPr lang="en-US" sz="2400" dirty="0" err="1"/>
              <a:t>partioning</a:t>
            </a:r>
            <a:r>
              <a:rPr lang="en-US" sz="2400" dirty="0"/>
              <a:t> (load balancing)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Computation either on fixed tasks or flow between tasks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Choices: “Automatic Parallelism or Not”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Choices: “Complicated Parallel Algorithm or Not”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Fault-Tolerance model can vary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Output model can vary: RDD or Files  or Pipes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FC211E-45B6-4085-A11C-10BB11A6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1027-83E9-44B4-AB4C-1E6DEA3F9F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74A5F-477F-4052-AAAE-BB869519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581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19107</TotalTime>
  <Words>2490</Words>
  <Application>Microsoft Office PowerPoint</Application>
  <PresentationFormat>Widescreen</PresentationFormat>
  <Paragraphs>346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1_Office Theme</vt:lpstr>
      <vt:lpstr>Big Data Processing Issues taking care of Application Requirements, Hardware,  HPC, Grid (distributed), Edge and Cloud Computing</vt:lpstr>
      <vt:lpstr>Big Data Processing Systems</vt:lpstr>
      <vt:lpstr>Motivating Remarks</vt:lpstr>
      <vt:lpstr>Requirements</vt:lpstr>
      <vt:lpstr>Predictions/Assumptions</vt:lpstr>
      <vt:lpstr>Convergence Points for HPC-Cloud-Edge- Big Data-Simulation</vt:lpstr>
      <vt:lpstr>NIST Big Data Public Working Group Standards Best Practice</vt:lpstr>
      <vt:lpstr>64 Features in 4 views for Unified Classification of Big Data and Simulation Applications</vt:lpstr>
      <vt:lpstr>Parallel Computing: Big Data and Simulations</vt:lpstr>
      <vt:lpstr>Software HPC-ABDS HPC-FaaS</vt:lpstr>
      <vt:lpstr>HPC-ABDS  Integrated wide range of HPC and Big Data technologies.  I gave up updating list in January 2016!</vt:lpstr>
      <vt:lpstr>Components of Big Data Stack</vt:lpstr>
      <vt:lpstr>PowerPoint Presentation</vt:lpstr>
      <vt:lpstr>Machine Learning Library</vt:lpstr>
      <vt:lpstr>Mahout and SPIDAL</vt:lpstr>
      <vt:lpstr>Core SPIDAL Parallel HPC Library with Collective Used</vt:lpstr>
      <vt:lpstr>Bringing it together Twister2</vt:lpstr>
      <vt:lpstr>Implementing Twister2 to support a Grid linked to an HPC Cloud</vt:lpstr>
      <vt:lpstr>Twister2: “Next Generation Grid - Edge – HPC Cloud”</vt:lpstr>
      <vt:lpstr>Proposed Twister2 Approach </vt:lpstr>
      <vt:lpstr>Twister2 Components I</vt:lpstr>
      <vt:lpstr>Twister2 Components II</vt:lpstr>
      <vt:lpstr>Summary of Big Data HPC Convergence I</vt:lpstr>
      <vt:lpstr>Summary of Big Data HPC Convergence II</vt:lpstr>
      <vt:lpstr>Summary of Twister2: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259</cp:revision>
  <dcterms:created xsi:type="dcterms:W3CDTF">2017-06-12T19:54:34Z</dcterms:created>
  <dcterms:modified xsi:type="dcterms:W3CDTF">2017-11-10T20:32:29Z</dcterms:modified>
</cp:coreProperties>
</file>