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8" r:id="rId1"/>
  </p:sldMasterIdLst>
  <p:notesMasterIdLst>
    <p:notesMasterId r:id="rId72"/>
  </p:notesMasterIdLst>
  <p:sldIdLst>
    <p:sldId id="567" r:id="rId2"/>
    <p:sldId id="707" r:id="rId3"/>
    <p:sldId id="692" r:id="rId4"/>
    <p:sldId id="659" r:id="rId5"/>
    <p:sldId id="660" r:id="rId6"/>
    <p:sldId id="661" r:id="rId7"/>
    <p:sldId id="662" r:id="rId8"/>
    <p:sldId id="663" r:id="rId9"/>
    <p:sldId id="664" r:id="rId10"/>
    <p:sldId id="665" r:id="rId11"/>
    <p:sldId id="666" r:id="rId12"/>
    <p:sldId id="667" r:id="rId13"/>
    <p:sldId id="668" r:id="rId14"/>
    <p:sldId id="693" r:id="rId15"/>
    <p:sldId id="669" r:id="rId16"/>
    <p:sldId id="670" r:id="rId17"/>
    <p:sldId id="671" r:id="rId18"/>
    <p:sldId id="672" r:id="rId19"/>
    <p:sldId id="676" r:id="rId20"/>
    <p:sldId id="677" r:id="rId21"/>
    <p:sldId id="678" r:id="rId22"/>
    <p:sldId id="679" r:id="rId23"/>
    <p:sldId id="680" r:id="rId24"/>
    <p:sldId id="615" r:id="rId25"/>
    <p:sldId id="673" r:id="rId26"/>
    <p:sldId id="681" r:id="rId27"/>
    <p:sldId id="695" r:id="rId28"/>
    <p:sldId id="613" r:id="rId29"/>
    <p:sldId id="682" r:id="rId30"/>
    <p:sldId id="683" r:id="rId31"/>
    <p:sldId id="611" r:id="rId32"/>
    <p:sldId id="684" r:id="rId33"/>
    <p:sldId id="674" r:id="rId34"/>
    <p:sldId id="685" r:id="rId35"/>
    <p:sldId id="686" r:id="rId36"/>
    <p:sldId id="590" r:id="rId37"/>
    <p:sldId id="675" r:id="rId38"/>
    <p:sldId id="694" r:id="rId39"/>
    <p:sldId id="616" r:id="rId40"/>
    <p:sldId id="614" r:id="rId41"/>
    <p:sldId id="690" r:id="rId42"/>
    <p:sldId id="691" r:id="rId43"/>
    <p:sldId id="689" r:id="rId44"/>
    <p:sldId id="612" r:id="rId45"/>
    <p:sldId id="696" r:id="rId46"/>
    <p:sldId id="568" r:id="rId47"/>
    <p:sldId id="570" r:id="rId48"/>
    <p:sldId id="571" r:id="rId49"/>
    <p:sldId id="576" r:id="rId50"/>
    <p:sldId id="593" r:id="rId51"/>
    <p:sldId id="592" r:id="rId52"/>
    <p:sldId id="595" r:id="rId53"/>
    <p:sldId id="586" r:id="rId54"/>
    <p:sldId id="596" r:id="rId55"/>
    <p:sldId id="573" r:id="rId56"/>
    <p:sldId id="602" r:id="rId57"/>
    <p:sldId id="603" r:id="rId58"/>
    <p:sldId id="605" r:id="rId59"/>
    <p:sldId id="700" r:id="rId60"/>
    <p:sldId id="607" r:id="rId61"/>
    <p:sldId id="599" r:id="rId62"/>
    <p:sldId id="597" r:id="rId63"/>
    <p:sldId id="706" r:id="rId64"/>
    <p:sldId id="575" r:id="rId65"/>
    <p:sldId id="588" r:id="rId66"/>
    <p:sldId id="609" r:id="rId67"/>
    <p:sldId id="579" r:id="rId68"/>
    <p:sldId id="581" r:id="rId69"/>
    <p:sldId id="582" r:id="rId70"/>
    <p:sldId id="608" r:id="rId71"/>
  </p:sldIdLst>
  <p:sldSz cx="9144000" cy="6858000" type="screen4x3"/>
  <p:notesSz cx="6858000" cy="9144000"/>
  <p:custDataLst>
    <p:tags r:id="rId7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FF"/>
    <a:srgbClr val="FFFF00"/>
    <a:srgbClr val="000099"/>
    <a:srgbClr val="FF9999"/>
    <a:srgbClr val="00CC99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9" autoAdjust="0"/>
    <p:restoredTop sz="92908" autoAdjust="0"/>
  </p:normalViewPr>
  <p:slideViewPr>
    <p:cSldViewPr snapToObjects="1">
      <p:cViewPr varScale="1">
        <p:scale>
          <a:sx n="88" d="100"/>
          <a:sy n="88" d="100"/>
        </p:scale>
        <p:origin x="14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44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6.xml"/><Relationship Id="rId1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en-US"/>
              <a:t>*</a:t>
            </a:r>
            <a:endParaRPr lang="en-US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r>
              <a:rPr lang="en-US"/>
              <a:t>07/16/96</a:t>
            </a:r>
            <a:endParaRPr lang="en-US" sz="1200" i="0"/>
          </a:p>
        </p:txBody>
      </p:sp>
      <p:sp>
        <p:nvSpPr>
          <p:cNvPr id="5120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en-US"/>
              <a:t>*</a:t>
            </a:r>
            <a:endParaRPr lang="en-US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68249721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382602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814555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4132587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25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2843337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411205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415109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329058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2890118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06142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88818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08418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77203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51275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41534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2593406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287814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371490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07/16/96</a:t>
            </a:r>
            <a:endParaRPr lang="en-US" sz="1200" i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*</a:t>
            </a:r>
            <a:endParaRPr lang="en-US" sz="1200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428428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3259" y="3868554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lang="en-US" cap="none" dirty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763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9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3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41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5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95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83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464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6419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72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857251"/>
            <a:ext cx="9144000" cy="6000749"/>
          </a:xfrm>
        </p:spPr>
        <p:txBody>
          <a:bodyPr/>
          <a:lstStyle>
            <a:lvl1pPr>
              <a:defRPr cap="none"/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4164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471" y="6487817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0947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0865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46035" y="12729"/>
            <a:ext cx="7773338" cy="109598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035" y="15709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46035" y="2502373"/>
            <a:ext cx="3829520" cy="3989867"/>
          </a:xfrm>
        </p:spPr>
        <p:txBody>
          <a:bodyPr/>
          <a:lstStyle>
            <a:lvl1pPr>
              <a:defRPr cap="none"/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2998" y="15709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712998" y="2502373"/>
            <a:ext cx="3829051" cy="3895253"/>
          </a:xfrm>
        </p:spPr>
        <p:txBody>
          <a:bodyPr/>
          <a:lstStyle>
            <a:lvl1pPr>
              <a:defRPr cap="none"/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33697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52560" cy="9715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0625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2196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9" y="6397626"/>
            <a:ext cx="573161" cy="365125"/>
          </a:xfrm>
          <a:prstGeom prst="rect">
            <a:avLst/>
          </a:prstGeom>
        </p:spPr>
        <p:txBody>
          <a:bodyPr/>
          <a:lstStyle/>
          <a:p>
            <a:pPr lvl="1"/>
            <a:fld id="{60A6CC86-ED51-4A53-9D9F-C22ACF5E826E}" type="slidenum">
              <a:rPr lang="en-US" altLang="en-US" smtClean="0"/>
              <a:pPr lvl="1"/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5522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61973" y="6397626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6916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33" y="2214695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04148" y="6502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6/5/2015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911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61EAFA-193D-4F6C-988A-273D8EFC9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5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ransition>
    <p:checker dir="vert"/>
  </p:transition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na.edu/~ssr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5" name="Group 29"/>
          <p:cNvGrpSpPr>
            <a:grpSpLocks/>
          </p:cNvGrpSpPr>
          <p:nvPr/>
        </p:nvGrpSpPr>
        <p:grpSpPr bwMode="auto">
          <a:xfrm>
            <a:off x="108394" y="2883524"/>
            <a:ext cx="8977312" cy="3470275"/>
            <a:chOff x="633" y="1781"/>
            <a:chExt cx="4756" cy="1646"/>
          </a:xfrm>
          <a:solidFill>
            <a:schemeClr val="tx1"/>
          </a:solidFill>
        </p:grpSpPr>
        <p:sp>
          <p:nvSpPr>
            <p:cNvPr id="5127" name="Oval 6"/>
            <p:cNvSpPr>
              <a:spLocks noChangeArrowheads="1"/>
            </p:cNvSpPr>
            <p:nvPr/>
          </p:nvSpPr>
          <p:spPr bwMode="auto">
            <a:xfrm>
              <a:off x="1247" y="1781"/>
              <a:ext cx="3132" cy="1549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aseline="30000"/>
            </a:p>
          </p:txBody>
        </p:sp>
        <p:sp>
          <p:nvSpPr>
            <p:cNvPr id="5128" name="Line 7"/>
            <p:cNvSpPr>
              <a:spLocks noChangeShapeType="1"/>
            </p:cNvSpPr>
            <p:nvPr/>
          </p:nvSpPr>
          <p:spPr bwMode="auto">
            <a:xfrm>
              <a:off x="677" y="1786"/>
              <a:ext cx="991" cy="227"/>
            </a:xfrm>
            <a:prstGeom prst="lin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30000">
                <a:ln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5129" name="Group 9"/>
            <p:cNvGrpSpPr>
              <a:grpSpLocks/>
            </p:cNvGrpSpPr>
            <p:nvPr/>
          </p:nvGrpSpPr>
          <p:grpSpPr bwMode="auto">
            <a:xfrm>
              <a:off x="4031" y="1832"/>
              <a:ext cx="1183" cy="1538"/>
              <a:chOff x="2951" y="1964"/>
              <a:chExt cx="1183" cy="1538"/>
            </a:xfrm>
            <a:grpFill/>
          </p:grpSpPr>
          <p:sp>
            <p:nvSpPr>
              <p:cNvPr id="5132" name="Line 10"/>
              <p:cNvSpPr>
                <a:spLocks noChangeShapeType="1"/>
              </p:cNvSpPr>
              <p:nvPr/>
            </p:nvSpPr>
            <p:spPr bwMode="auto">
              <a:xfrm flipV="1">
                <a:off x="2951" y="1964"/>
                <a:ext cx="940" cy="19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aseline="30000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5133" name="Line 11"/>
              <p:cNvSpPr>
                <a:spLocks noChangeShapeType="1"/>
              </p:cNvSpPr>
              <p:nvPr/>
            </p:nvSpPr>
            <p:spPr bwMode="auto">
              <a:xfrm>
                <a:off x="2951" y="3229"/>
                <a:ext cx="1183" cy="273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aseline="30000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5130" name="Line 12"/>
            <p:cNvSpPr>
              <a:spLocks noChangeShapeType="1"/>
            </p:cNvSpPr>
            <p:nvPr/>
          </p:nvSpPr>
          <p:spPr bwMode="auto">
            <a:xfrm>
              <a:off x="4433" y="2543"/>
              <a:ext cx="956" cy="14"/>
            </a:xfrm>
            <a:prstGeom prst="lin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3000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131" name="AutoShape 28"/>
            <p:cNvSpPr>
              <a:spLocks noChangeArrowheads="1"/>
            </p:cNvSpPr>
            <p:nvPr/>
          </p:nvSpPr>
          <p:spPr bwMode="auto">
            <a:xfrm rot="-1925279">
              <a:off x="633" y="3160"/>
              <a:ext cx="1080" cy="267"/>
            </a:xfrm>
            <a:prstGeom prst="notchedRightArrow">
              <a:avLst>
                <a:gd name="adj1" fmla="val 50000"/>
                <a:gd name="adj2" fmla="val 101124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aseline="30000"/>
            </a:p>
          </p:txBody>
        </p:sp>
      </p:grpSp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41438"/>
          </a:xfrm>
          <a:solidFill>
            <a:srgbClr val="66CCFF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 The Past and the </a:t>
            </a:r>
            <a:r>
              <a:rPr lang="en-US" sz="3200" b="1" dirty="0" smtClean="0"/>
              <a:t>Future: </a:t>
            </a:r>
            <a:r>
              <a:rPr lang="en-US" sz="3200" dirty="0"/>
              <a:t>This talk will give a broad overview, incl. role of hadrons, hadron reaction phenomenology, past achievements and future goals 	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4260" y="3536652"/>
            <a:ext cx="5551488" cy="14398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  <a:hlinkClick r:id="rId3"/>
              </a:rPr>
              <a:t>http://www.indiana.edu/~ssrt</a:t>
            </a:r>
            <a:r>
              <a:rPr lang="en-US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  <a:hlinkClick r:id="rId3"/>
              </a:rPr>
              <a:t>/</a:t>
            </a:r>
            <a:endParaRPr lang="en-US" altLang="en-US" sz="24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Geoffrey </a:t>
            </a:r>
            <a:r>
              <a:rPr lang="en-US" altLang="en-US" sz="2400" dirty="0" smtClean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Fox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Informatics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and</a:t>
            </a:r>
            <a:r>
              <a:rPr lang="en-US" altLang="en-US" sz="2400" dirty="0" smtClean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Computing, Physics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Indiana University Bloomington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0" y="1479848"/>
            <a:ext cx="9144000" cy="92333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kumimoji="0" lang="en-US" altLang="en-US" sz="18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2015 International Summer Workshop on Reaction Theory</a:t>
            </a:r>
          </a:p>
          <a:p>
            <a:pPr algn="ctr"/>
            <a:r>
              <a:rPr kumimoji="0" lang="en-US" altLang="en-US" sz="18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Indiana University Bloomington</a:t>
            </a:r>
          </a:p>
          <a:p>
            <a:pPr algn="ctr"/>
            <a:r>
              <a:rPr kumimoji="0" lang="en-US" altLang="en-US" sz="18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June 8 2015 </a:t>
            </a:r>
            <a:endParaRPr kumimoji="0" lang="en-US" altLang="en-US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511452" y="1"/>
            <a:ext cx="3632548" cy="857250"/>
          </a:xfrm>
        </p:spPr>
        <p:txBody>
          <a:bodyPr/>
          <a:lstStyle/>
          <a:p>
            <a:r>
              <a:rPr lang="en-US" dirty="0" err="1" smtClean="0"/>
              <a:t>Regge</a:t>
            </a:r>
            <a:r>
              <a:rPr lang="en-US" dirty="0" smtClean="0"/>
              <a:t>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11451" y="857251"/>
            <a:ext cx="3632547" cy="6000749"/>
          </a:xfrm>
        </p:spPr>
        <p:txBody>
          <a:bodyPr/>
          <a:lstStyle/>
          <a:p>
            <a:r>
              <a:rPr lang="en-US" dirty="0" smtClean="0"/>
              <a:t>Observed particles lie on </a:t>
            </a:r>
            <a:r>
              <a:rPr lang="en-US" dirty="0" err="1" smtClean="0"/>
              <a:t>Regge</a:t>
            </a:r>
            <a:r>
              <a:rPr lang="en-US" dirty="0" smtClean="0"/>
              <a:t> trajectories and these control scattering in “crossed channels”</a:t>
            </a:r>
          </a:p>
          <a:p>
            <a:r>
              <a:rPr lang="en-US" dirty="0" smtClean="0"/>
              <a:t>Lost papers 1969-1971</a:t>
            </a:r>
          </a:p>
          <a:p>
            <a:r>
              <a:rPr lang="it-IT" dirty="0" smtClean="0"/>
              <a:t>Fox</a:t>
            </a:r>
            <a:r>
              <a:rPr lang="it-IT" dirty="0"/>
              <a:t>, G.C., “Veni, Vidi, Vici Regge theory</a:t>
            </a:r>
            <a:r>
              <a:rPr lang="it-IT" dirty="0" smtClean="0"/>
              <a:t>”,</a:t>
            </a:r>
          </a:p>
          <a:p>
            <a:r>
              <a:rPr lang="en-US" dirty="0" smtClean="0"/>
              <a:t>Fox</a:t>
            </a:r>
            <a:r>
              <a:rPr lang="en-US" dirty="0"/>
              <a:t>, G. C. ``Skeletons in the </a:t>
            </a:r>
            <a:r>
              <a:rPr lang="en-US" dirty="0" err="1"/>
              <a:t>Regge</a:t>
            </a:r>
            <a:r>
              <a:rPr lang="en-US" dirty="0"/>
              <a:t> Cupboard,'' </a:t>
            </a:r>
            <a:endParaRPr lang="en-US" dirty="0" smtClean="0"/>
          </a:p>
          <a:p>
            <a:r>
              <a:rPr lang="en-US" dirty="0" smtClean="0"/>
              <a:t>Fox</a:t>
            </a:r>
            <a:r>
              <a:rPr lang="en-US" dirty="0"/>
              <a:t>, G. C., </a:t>
            </a:r>
            <a:r>
              <a:rPr lang="en-US" dirty="0" smtClean="0"/>
              <a:t>``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dirty="0" smtClean="0"/>
              <a:t>-</a:t>
            </a:r>
            <a:r>
              <a:rPr lang="en-US" dirty="0"/>
              <a:t>exchange,'' in Planning for the Future, ANL/HEP-7208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10" t="5436" r="9869" b="9533"/>
          <a:stretch/>
        </p:blipFill>
        <p:spPr>
          <a:xfrm>
            <a:off x="0" y="-10839"/>
            <a:ext cx="5511453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37346" y="428626"/>
            <a:ext cx="3706654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 every World, there are two more twisted 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7346" y="1716247"/>
            <a:ext cx="3706654" cy="5141753"/>
          </a:xfrm>
        </p:spPr>
        <p:txBody>
          <a:bodyPr/>
          <a:lstStyle/>
          <a:p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 p  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 p has two reactions related by “crossing”</a:t>
            </a:r>
          </a:p>
          <a:p>
            <a:r>
              <a:rPr lang="en-US" dirty="0" smtClean="0">
                <a:sym typeface="Symbol" panose="05050102010706020507" pitchFamily="18" charset="2"/>
              </a:rPr>
              <a:t>A key feature of relativistic field theories not present in potential theories</a:t>
            </a:r>
          </a:p>
          <a:p>
            <a:r>
              <a:rPr lang="en-US" dirty="0" smtClean="0">
                <a:sym typeface="Symbol" panose="05050102010706020507" pitchFamily="18" charset="2"/>
              </a:rPr>
              <a:t>t channel</a:t>
            </a:r>
            <a:r>
              <a:rPr lang="en-US" dirty="0">
                <a:sym typeface="Symbol" panose="05050102010706020507" pitchFamily="18" charset="2"/>
              </a:rPr>
              <a:t/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  p </a:t>
            </a:r>
            <a:r>
              <a:rPr lang="en-US" dirty="0" err="1">
                <a:sym typeface="Symbol" panose="05050102010706020507" pitchFamily="18" charset="2"/>
              </a:rPr>
              <a:t>p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u channel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p 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 p</a:t>
            </a:r>
          </a:p>
          <a:p>
            <a:r>
              <a:rPr lang="en-US" dirty="0" smtClean="0">
                <a:sym typeface="Symbol" panose="05050102010706020507" pitchFamily="18" charset="2"/>
              </a:rPr>
              <a:t>Next slide will show in s, t, u plane with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s + t + u = 2m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 + 2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72200" y="6508236"/>
            <a:ext cx="2057400" cy="365125"/>
          </a:xfrm>
        </p:spPr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07" t="4200" r="7208" b="9177"/>
          <a:stretch/>
        </p:blipFill>
        <p:spPr>
          <a:xfrm>
            <a:off x="-7492" y="-1745"/>
            <a:ext cx="54448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998" y="405629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53321" y="323961"/>
            <a:ext cx="459067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 There be </a:t>
            </a:r>
            <a:r>
              <a:rPr lang="en-US" dirty="0" err="1" smtClean="0"/>
              <a:t>Regge</a:t>
            </a:r>
            <a:r>
              <a:rPr lang="en-US" dirty="0" smtClean="0"/>
              <a:t> Poles and There were and it was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53322" y="1448780"/>
            <a:ext cx="4590677" cy="5409220"/>
          </a:xfrm>
        </p:spPr>
        <p:txBody>
          <a:bodyPr/>
          <a:lstStyle/>
          <a:p>
            <a:r>
              <a:rPr lang="en-US" dirty="0" smtClean="0"/>
              <a:t>The physical regions of the 3 related reactions described by same analytic function.</a:t>
            </a:r>
          </a:p>
          <a:p>
            <a:r>
              <a:rPr lang="en-US" dirty="0" smtClean="0"/>
              <a:t>9(b) show the </a:t>
            </a:r>
            <a:r>
              <a:rPr lang="en-US" dirty="0" err="1" smtClean="0"/>
              <a:t>Regge</a:t>
            </a:r>
            <a:r>
              <a:rPr lang="en-US" dirty="0" smtClean="0"/>
              <a:t> Poles</a:t>
            </a:r>
          </a:p>
          <a:p>
            <a:r>
              <a:rPr lang="en-US" dirty="0" smtClean="0"/>
              <a:t>9(a) shows key parts of </a:t>
            </a:r>
            <a:r>
              <a:rPr lang="en-US" dirty="0" smtClean="0"/>
              <a:t>scattering </a:t>
            </a:r>
            <a:r>
              <a:rPr lang="en-US" dirty="0" smtClean="0"/>
              <a:t>regions. </a:t>
            </a:r>
          </a:p>
          <a:p>
            <a:r>
              <a:rPr lang="en-US" dirty="0" smtClean="0"/>
              <a:t>In bottom right of 9(a), we see s-(direct-) channel resonances for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 p  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 p 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As s increases, the scattering is concentrated on forward and backward peaks with s behavior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d</a:t>
            </a:r>
            <a:r>
              <a:rPr lang="el-GR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σ</a:t>
            </a:r>
            <a:r>
              <a:rPr lang="en-US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/d(</a:t>
            </a:r>
            <a:r>
              <a:rPr lang="en-US" dirty="0" err="1" smtClean="0">
                <a:latin typeface="Century Gothic" panose="020B0502020202020204" pitchFamily="34" charset="0"/>
                <a:sym typeface="Symbol" panose="05050102010706020507" pitchFamily="18" charset="2"/>
              </a:rPr>
              <a:t>t,u</a:t>
            </a:r>
            <a:r>
              <a:rPr lang="en-US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)  s</a:t>
            </a:r>
            <a:r>
              <a:rPr lang="en-US" baseline="30000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2</a:t>
            </a:r>
            <a:r>
              <a:rPr lang="el-GR" baseline="30000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</a:t>
            </a:r>
            <a:r>
              <a:rPr lang="en-US" baseline="30000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(</a:t>
            </a:r>
            <a:r>
              <a:rPr lang="en-US" baseline="30000" dirty="0" err="1" smtClean="0">
                <a:latin typeface="Century Gothic" panose="020B0502020202020204" pitchFamily="34" charset="0"/>
                <a:sym typeface="Symbol" panose="05050102010706020507" pitchFamily="18" charset="2"/>
              </a:rPr>
              <a:t>t,u</a:t>
            </a:r>
            <a:r>
              <a:rPr lang="en-US" baseline="30000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)-2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29" r="13329" b="6573"/>
          <a:stretch/>
        </p:blipFill>
        <p:spPr>
          <a:xfrm>
            <a:off x="5950" y="1"/>
            <a:ext cx="4547373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18646" y="0"/>
            <a:ext cx="4725354" cy="1124743"/>
          </a:xfrm>
        </p:spPr>
        <p:txBody>
          <a:bodyPr>
            <a:normAutofit/>
          </a:bodyPr>
          <a:lstStyle/>
          <a:p>
            <a:r>
              <a:rPr lang="en-US" dirty="0" smtClean="0"/>
              <a:t>Progression in </a:t>
            </a:r>
            <a:r>
              <a:rPr lang="en-US" dirty="0" smtClean="0">
                <a:sym typeface="Symbol" panose="05050102010706020507" pitchFamily="18" charset="2"/>
              </a:rPr>
              <a:t>N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06002" y="1124743"/>
            <a:ext cx="4737997" cy="5733257"/>
          </a:xfrm>
        </p:spPr>
        <p:txBody>
          <a:bodyPr/>
          <a:lstStyle/>
          <a:p>
            <a:r>
              <a:rPr lang="en-US" dirty="0" smtClean="0">
                <a:sym typeface="Symbol" panose="05050102010706020507" pitchFamily="18" charset="2"/>
              </a:rPr>
              <a:t>N scattering starting at threshold</a:t>
            </a:r>
          </a:p>
          <a:p>
            <a:r>
              <a:rPr lang="en-US" dirty="0" smtClean="0">
                <a:sym typeface="Symbol" panose="05050102010706020507" pitchFamily="18" charset="2"/>
              </a:rPr>
              <a:t>Moving to resonance region</a:t>
            </a:r>
          </a:p>
          <a:p>
            <a:r>
              <a:rPr lang="en-US" dirty="0" smtClean="0">
                <a:sym typeface="Symbol" panose="05050102010706020507" pitchFamily="18" charset="2"/>
              </a:rPr>
              <a:t>And then settling down to a dominant forward peak and some backward peak</a:t>
            </a:r>
          </a:p>
          <a:p>
            <a:r>
              <a:rPr lang="en-US" dirty="0" smtClean="0">
                <a:sym typeface="Symbol" panose="05050102010706020507" pitchFamily="18" charset="2"/>
              </a:rPr>
              <a:t>Nature has a range ~s in t but only uses a fraction of a (</a:t>
            </a:r>
            <a:r>
              <a:rPr lang="en-US" dirty="0" err="1" smtClean="0">
                <a:sym typeface="Symbol" panose="05050102010706020507" pitchFamily="18" charset="2"/>
              </a:rPr>
              <a:t>Gev</a:t>
            </a:r>
            <a:r>
              <a:rPr lang="en-US" dirty="0" smtClean="0">
                <a:sym typeface="Symbol" panose="05050102010706020507" pitchFamily="18" charset="2"/>
              </a:rPr>
              <a:t>/c)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421" t="7018" r="16953" b="8989"/>
          <a:stretch/>
        </p:blipFill>
        <p:spPr>
          <a:xfrm>
            <a:off x="12643" y="0"/>
            <a:ext cx="439336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Regge</a:t>
            </a:r>
            <a:r>
              <a:rPr lang="en-US" b="1" dirty="0" smtClean="0"/>
              <a:t> Theory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57716" y="0"/>
            <a:ext cx="3786284" cy="101673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Regge</a:t>
            </a:r>
            <a:r>
              <a:rPr lang="en-US" dirty="0" smtClean="0"/>
              <a:t> Theory for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/>
              <a:t>-</a:t>
            </a:r>
            <a:r>
              <a:rPr lang="en-US" dirty="0" smtClean="0"/>
              <a:t>p </a:t>
            </a:r>
            <a:r>
              <a:rPr lang="en-US" dirty="0" smtClean="0">
                <a:sym typeface="Symbol" panose="05050102010706020507" pitchFamily="18" charset="2"/>
              </a:rPr>
              <a:t> 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357716" y="1134617"/>
            <a:ext cx="3705699" cy="5733256"/>
          </a:xfrm>
        </p:spPr>
        <p:txBody>
          <a:bodyPr/>
          <a:lstStyle/>
          <a:p>
            <a:r>
              <a:rPr lang="en-US" dirty="0" err="1" smtClean="0"/>
              <a:t>Regge</a:t>
            </a:r>
            <a:r>
              <a:rPr lang="en-US" dirty="0" smtClean="0"/>
              <a:t> Theory has (at least) three distinctive predictions</a:t>
            </a:r>
          </a:p>
          <a:p>
            <a:r>
              <a:rPr lang="en-US" b="1" dirty="0" smtClean="0"/>
              <a:t>Shrinkage</a:t>
            </a:r>
            <a:r>
              <a:rPr lang="en-US" dirty="0" smtClean="0"/>
              <a:t> – power of s in </a:t>
            </a:r>
            <a:r>
              <a:rPr lang="en-US" dirty="0">
                <a:sym typeface="Symbol" panose="05050102010706020507" pitchFamily="18" charset="2"/>
              </a:rPr>
              <a:t>s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l-GR" baseline="30000" dirty="0">
                <a:sym typeface="Symbol" panose="05050102010706020507" pitchFamily="18" charset="2"/>
              </a:rPr>
              <a:t></a:t>
            </a:r>
            <a:r>
              <a:rPr lang="en-US" baseline="30000" dirty="0">
                <a:sym typeface="Symbol" panose="05050102010706020507" pitchFamily="18" charset="2"/>
              </a:rPr>
              <a:t>(</a:t>
            </a:r>
            <a:r>
              <a:rPr lang="en-US" baseline="30000" dirty="0" smtClean="0">
                <a:sym typeface="Symbol" panose="05050102010706020507" pitchFamily="18" charset="2"/>
              </a:rPr>
              <a:t>t)-</a:t>
            </a:r>
            <a:r>
              <a:rPr lang="en-US" baseline="30000" dirty="0">
                <a:sym typeface="Symbol" panose="05050102010706020507" pitchFamily="18" charset="2"/>
              </a:rPr>
              <a:t>2 </a:t>
            </a:r>
            <a:r>
              <a:rPr lang="en-US" dirty="0"/>
              <a:t>decreases as –t decreases so </a:t>
            </a:r>
            <a:r>
              <a:rPr lang="en-US" dirty="0" smtClean="0"/>
              <a:t>peaks get sharper as energy increases</a:t>
            </a:r>
          </a:p>
          <a:p>
            <a:r>
              <a:rPr lang="en-US" b="1" dirty="0" smtClean="0"/>
              <a:t>WSNZ</a:t>
            </a:r>
            <a:r>
              <a:rPr lang="en-US" dirty="0" smtClean="0"/>
              <a:t> Wrong Signature Nonsense zeroes. Trajectory and amplitude vanishes at </a:t>
            </a:r>
            <a:r>
              <a:rPr lang="el-GR" dirty="0">
                <a:sym typeface="Symbol" panose="05050102010706020507" pitchFamily="18" charset="2"/>
              </a:rPr>
              <a:t> </a:t>
            </a:r>
            <a:r>
              <a:rPr lang="en-US" dirty="0" smtClean="0"/>
              <a:t>= 0.</a:t>
            </a:r>
          </a:p>
          <a:p>
            <a:r>
              <a:rPr lang="en-US" b="1" dirty="0" smtClean="0"/>
              <a:t>Factorization. </a:t>
            </a:r>
            <a:r>
              <a:rPr lang="en-US" dirty="0" smtClean="0"/>
              <a:t>Total coupling constant product of those at “top” and “bottom” vertex</a:t>
            </a:r>
          </a:p>
          <a:p>
            <a:r>
              <a:rPr lang="en-US" dirty="0" smtClean="0"/>
              <a:t>Corrections due to “cuts”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" y="9873"/>
            <a:ext cx="534806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25" b="2225"/>
          <a:stretch/>
        </p:blipFill>
        <p:spPr>
          <a:xfrm>
            <a:off x="0" y="-15898"/>
            <a:ext cx="7904449" cy="68721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0" y="-16977"/>
            <a:ext cx="3694843" cy="971550"/>
          </a:xfrm>
        </p:spPr>
        <p:txBody>
          <a:bodyPr/>
          <a:lstStyle/>
          <a:p>
            <a:r>
              <a:rPr lang="en-US" dirty="0" smtClean="0"/>
              <a:t>Picture 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32193" y="3996384"/>
            <a:ext cx="14036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</a:t>
            </a:r>
            <a:r>
              <a:rPr lang="en-US" sz="2000" dirty="0" smtClean="0">
                <a:sym typeface="Symbol" panose="05050102010706020507" pitchFamily="18" charset="2"/>
              </a:rPr>
              <a:t>(t) determined at each 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700956" y="47488"/>
            <a:ext cx="140364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first universal success for </a:t>
            </a:r>
            <a:r>
              <a:rPr lang="en-US" sz="2000" dirty="0" err="1" smtClean="0"/>
              <a:t>Regge</a:t>
            </a:r>
            <a:r>
              <a:rPr lang="en-US" sz="2000" dirty="0" smtClean="0"/>
              <a:t> theory. Excellent data. Simple theory</a:t>
            </a:r>
          </a:p>
          <a:p>
            <a:r>
              <a:rPr lang="en-US" sz="2000" dirty="0" smtClean="0"/>
              <a:t>Confirmed with later data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4" y="1"/>
            <a:ext cx="3109005" cy="971550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E111 </a:t>
            </a:r>
            <a:r>
              <a:rPr lang="en-US" cap="none" dirty="0">
                <a:sym typeface="Symbol" panose="05050102010706020507" pitchFamily="18" charset="2"/>
              </a:rPr>
              <a:t></a:t>
            </a:r>
            <a:r>
              <a:rPr lang="en-US" cap="none" baseline="30000" dirty="0" smtClean="0">
                <a:sym typeface="Symbol" panose="05050102010706020507" pitchFamily="18" charset="2"/>
              </a:rPr>
              <a:t>- </a:t>
            </a:r>
            <a:r>
              <a:rPr lang="en-US" cap="none" dirty="0" smtClean="0">
                <a:sym typeface="Symbol" panose="05050102010706020507" pitchFamily="18" charset="2"/>
              </a:rPr>
              <a:t>p </a:t>
            </a:r>
            <a:r>
              <a:rPr lang="en-US" cap="none" dirty="0">
                <a:sym typeface="Symbol" panose="05050102010706020507" pitchFamily="18" charset="2"/>
              </a:rPr>
              <a:t> </a:t>
            </a:r>
            <a:r>
              <a:rPr lang="en-US" cap="none" dirty="0" smtClean="0">
                <a:sym typeface="Symbol" panose="05050102010706020507" pitchFamily="18" charset="2"/>
              </a:rPr>
              <a:t></a:t>
            </a:r>
            <a:r>
              <a:rPr lang="en-US" cap="none" baseline="30000" dirty="0" smtClean="0">
                <a:sym typeface="Symbol" panose="05050102010706020507" pitchFamily="18" charset="2"/>
              </a:rPr>
              <a:t>0</a:t>
            </a:r>
            <a:r>
              <a:rPr lang="en-US" cap="none" dirty="0" smtClean="0">
                <a:sym typeface="Symbol" panose="05050102010706020507" pitchFamily="18" charset="2"/>
              </a:rPr>
              <a:t> </a:t>
            </a:r>
            <a:r>
              <a:rPr lang="en-US" cap="none" dirty="0">
                <a:sym typeface="Symbol" panose="05050102010706020507" pitchFamily="18" charset="2"/>
              </a:rPr>
              <a:t>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" y="-1745"/>
            <a:ext cx="56982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759"/>
          <a:stretch/>
        </p:blipFill>
        <p:spPr>
          <a:xfrm>
            <a:off x="4499992" y="692695"/>
            <a:ext cx="4644008" cy="4496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1747" y="5409220"/>
            <a:ext cx="343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Best data and best success of </a:t>
            </a:r>
            <a:r>
              <a:rPr lang="en-US" dirty="0" err="1" smtClean="0"/>
              <a:t>Regge</a:t>
            </a:r>
            <a:r>
              <a:rPr lang="en-US" dirty="0" smtClean="0"/>
              <a:t> Theory?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4" y="1"/>
            <a:ext cx="3109005" cy="971550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E111 </a:t>
            </a:r>
            <a:r>
              <a:rPr lang="en-US" cap="none" dirty="0" smtClean="0">
                <a:sym typeface="Symbol" panose="05050102010706020507" pitchFamily="18" charset="2"/>
              </a:rPr>
              <a:t></a:t>
            </a:r>
            <a:r>
              <a:rPr lang="en-US" cap="none" baseline="30000" dirty="0" smtClean="0">
                <a:sym typeface="Symbol" panose="05050102010706020507" pitchFamily="18" charset="2"/>
              </a:rPr>
              <a:t>-</a:t>
            </a:r>
            <a:r>
              <a:rPr lang="en-US" cap="none" dirty="0" smtClean="0">
                <a:sym typeface="Symbol" panose="05050102010706020507" pitchFamily="18" charset="2"/>
              </a:rPr>
              <a:t>p   n</a:t>
            </a:r>
            <a:endParaRPr lang="en-US" cap="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12" y="189"/>
            <a:ext cx="48575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7" y="760949"/>
            <a:ext cx="5148064" cy="4558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8044" y="5481228"/>
            <a:ext cx="4084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dip near t=-0.6 (GeV/c)</a:t>
            </a:r>
            <a:r>
              <a:rPr lang="en-US" baseline="30000" dirty="0" smtClean="0"/>
              <a:t>2</a:t>
            </a:r>
            <a:r>
              <a:rPr lang="en-US" dirty="0" smtClean="0"/>
              <a:t> as predicted by theory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258889"/>
            <a:ext cx="3347864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Total Cross Section Differences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5"/>
            <a:ext cx="594355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65" y="3423361"/>
            <a:ext cx="45070" cy="1127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796136" y="1376772"/>
            <a:ext cx="3347864" cy="5481228"/>
          </a:xfrm>
        </p:spPr>
        <p:txBody>
          <a:bodyPr/>
          <a:lstStyle/>
          <a:p>
            <a:r>
              <a:rPr lang="en-US" dirty="0" smtClean="0"/>
              <a:t>Irving &amp; Worden fig. 2.5</a:t>
            </a:r>
          </a:p>
          <a:p>
            <a:r>
              <a:rPr lang="en-US" dirty="0" smtClean="0">
                <a:sym typeface="Symbol" panose="05050102010706020507" pitchFamily="18" charset="2"/>
              </a:rPr>
              <a:t></a:t>
            </a:r>
            <a:r>
              <a:rPr lang="el-GR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σ</a:t>
            </a:r>
            <a:r>
              <a:rPr lang="en-US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  <a:r>
              <a:rPr lang="el-GR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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lab</a:t>
            </a:r>
            <a:r>
              <a:rPr lang="en-US" baseline="30000" dirty="0"/>
              <a:t>(</a:t>
            </a:r>
            <a:r>
              <a:rPr lang="en-US" baseline="30000" dirty="0" smtClean="0">
                <a:sym typeface="Symbol" panose="05050102010706020507" pitchFamily="18" charset="2"/>
              </a:rPr>
              <a:t></a:t>
            </a:r>
            <a:r>
              <a:rPr lang="en-US" baseline="30000" dirty="0" smtClean="0"/>
              <a:t>(0)-1) </a:t>
            </a:r>
            <a:r>
              <a:rPr lang="en-US" dirty="0" smtClean="0"/>
              <a:t>as no </a:t>
            </a:r>
            <a:r>
              <a:rPr lang="en-US" dirty="0" err="1" smtClean="0"/>
              <a:t>Pomeron</a:t>
            </a:r>
            <a:r>
              <a:rPr lang="en-US" dirty="0" smtClean="0"/>
              <a:t> exchange</a:t>
            </a:r>
          </a:p>
          <a:p>
            <a:r>
              <a:rPr lang="en-US" dirty="0" smtClean="0">
                <a:sym typeface="Symbol" panose="05050102010706020507" pitchFamily="18" charset="2"/>
              </a:rPr>
              <a:t></a:t>
            </a:r>
            <a:r>
              <a:rPr lang="en-US" dirty="0" smtClean="0"/>
              <a:t> or </a:t>
            </a:r>
            <a:r>
              <a:rPr lang="en-US" dirty="0" smtClean="0">
                <a:sym typeface="Symbol" panose="05050102010706020507" pitchFamily="18" charset="2"/>
              </a:rPr>
              <a:t> exchange term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55877" y="3528099"/>
            <a:ext cx="5687178" cy="3328156"/>
            <a:chOff x="3455877" y="3528099"/>
            <a:chExt cx="5687178" cy="33281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877" y="3528099"/>
              <a:ext cx="5687178" cy="33281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20632" y="3940207"/>
              <a:ext cx="1122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1-</a:t>
              </a:r>
              <a:r>
                <a:rPr lang="en-US" baseline="30000" dirty="0">
                  <a:sym typeface="Symbol" panose="05050102010706020507" pitchFamily="18" charset="2"/>
                </a:rPr>
                <a:t> </a:t>
              </a:r>
              <a:r>
                <a:rPr lang="en-US" dirty="0">
                  <a:sym typeface="Symbol" panose="05050102010706020507" pitchFamily="18" charset="2"/>
                </a:rPr>
                <a:t></a:t>
              </a:r>
              <a:r>
                <a:rPr lang="en-US" dirty="0"/>
                <a:t>(0</a:t>
              </a:r>
              <a:r>
                <a:rPr lang="en-US" dirty="0" smtClean="0"/>
                <a:t>)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61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(One) Purpose of Summer School</a:t>
            </a:r>
          </a:p>
        </p:txBody>
      </p:sp>
      <p:sp>
        <p:nvSpPr>
          <p:cNvPr id="444419" name="Rectangle 2051"/>
          <p:cNvSpPr>
            <a:spLocks noGrp="1" noChangeArrowheads="1"/>
          </p:cNvSpPr>
          <p:nvPr>
            <p:ph sz="quarter" idx="13"/>
          </p:nvPr>
        </p:nvSpPr>
        <p:spPr>
          <a:xfrm>
            <a:off x="0" y="755650"/>
            <a:ext cx="9144000" cy="1917266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 smtClean="0"/>
              <a:t>Capture </a:t>
            </a:r>
            <a:r>
              <a:rPr lang="en-US" sz="2400" b="1" dirty="0" smtClean="0">
                <a:solidFill>
                  <a:srgbClr val="FF0000"/>
                </a:solidFill>
              </a:rPr>
              <a:t>what is known (and not known) about low transverse momentum scattering </a:t>
            </a:r>
            <a:r>
              <a:rPr lang="en-US" sz="2400" b="1" dirty="0" smtClean="0"/>
              <a:t>so it can be applied/improved in Partial Waved Analysis and Resonance searches in recent and future such as at Jefferson Laboratory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dirty="0" smtClean="0"/>
              <a:t>Often interesting resonances only can be produced peripherally and need an amplitude analysis to disentangle</a:t>
            </a:r>
            <a:endParaRPr lang="en-US" sz="2400" dirty="0" smtClean="0"/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02" y="2979979"/>
            <a:ext cx="4411640" cy="335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80" y="3436882"/>
            <a:ext cx="4599551" cy="3083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4974" y="2979979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35696" y="4833156"/>
            <a:ext cx="3024336" cy="72008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32050" y="483315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Reggeon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p</a:t>
            </a:r>
            <a:r>
              <a:rPr lang="en-US" dirty="0" smtClean="0"/>
              <a:t>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 smtClean="0"/>
              <a:t>-</a:t>
            </a:r>
            <a:r>
              <a:rPr lang="en-US" dirty="0" smtClean="0"/>
              <a:t>p Polarizations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22316" y="705034"/>
            <a:ext cx="9021684" cy="6000749"/>
          </a:xfrm>
        </p:spPr>
        <p:txBody>
          <a:bodyPr/>
          <a:lstStyle/>
          <a:p>
            <a:r>
              <a:rPr lang="en-US" dirty="0" smtClean="0"/>
              <a:t>Irving and Worden Fig. 4A1</a:t>
            </a:r>
          </a:p>
          <a:p>
            <a:r>
              <a:rPr lang="en-US" dirty="0" smtClean="0"/>
              <a:t> The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p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/>
              <a:t>-</a:t>
            </a:r>
            <a:r>
              <a:rPr lang="en-US" dirty="0"/>
              <a:t>p </a:t>
            </a:r>
            <a:r>
              <a:rPr lang="en-US" dirty="0" smtClean="0"/>
              <a:t>polarizations are </a:t>
            </a:r>
            <a:r>
              <a:rPr lang="en-US" dirty="0"/>
              <a:t>mirror-symmetric </a:t>
            </a:r>
            <a:r>
              <a:rPr lang="en-US" dirty="0" smtClean="0"/>
              <a:t>showing </a:t>
            </a:r>
            <a:r>
              <a:rPr lang="en-US" dirty="0"/>
              <a:t>the dominance of p exchange </a:t>
            </a:r>
            <a:r>
              <a:rPr lang="en-US" dirty="0" smtClean="0"/>
              <a:t>over f </a:t>
            </a:r>
            <a:r>
              <a:rPr lang="en-US" dirty="0"/>
              <a:t>exchange in the helicity-flip amplitude, and have a double zero at </a:t>
            </a:r>
            <a:r>
              <a:rPr lang="en-US" i="1" dirty="0"/>
              <a:t>t </a:t>
            </a:r>
            <a:r>
              <a:rPr lang="en-US" b="1" dirty="0"/>
              <a:t>= </a:t>
            </a:r>
            <a:r>
              <a:rPr lang="en-US" i="1" dirty="0"/>
              <a:t>—0.5, </a:t>
            </a:r>
            <a:r>
              <a:rPr lang="en-US" dirty="0"/>
              <a:t>as expected from a p </a:t>
            </a:r>
            <a:r>
              <a:rPr lang="en-US" dirty="0" smtClean="0"/>
              <a:t>pole amplitude </a:t>
            </a:r>
            <a:r>
              <a:rPr lang="en-US" dirty="0"/>
              <a:t>(with </a:t>
            </a:r>
            <a:r>
              <a:rPr lang="en-US" dirty="0" smtClean="0"/>
              <a:t>WSNZ</a:t>
            </a:r>
            <a:r>
              <a:rPr lang="en-US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70" b="3227"/>
          <a:stretch/>
        </p:blipFill>
        <p:spPr>
          <a:xfrm>
            <a:off x="0" y="2545211"/>
            <a:ext cx="7949390" cy="43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37514" y="6422572"/>
            <a:ext cx="2106318" cy="315234"/>
          </a:xfrm>
        </p:spPr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62141" y="6516076"/>
            <a:ext cx="2106318" cy="315234"/>
          </a:xfrm>
        </p:spPr>
        <p:txBody>
          <a:bodyPr/>
          <a:lstStyle/>
          <a:p>
            <a:fld id="{3D61EAFA-193D-4F6C-988A-273D8EFC939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836" y="-33584"/>
            <a:ext cx="5956724" cy="971550"/>
          </a:xfrm>
        </p:spPr>
        <p:txBody>
          <a:bodyPr/>
          <a:lstStyle/>
          <a:p>
            <a:r>
              <a:rPr lang="en-US" dirty="0" smtClean="0"/>
              <a:t>Irving &amp; Worden fig. 2.7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0" y="202120"/>
            <a:ext cx="9361414" cy="6732770"/>
            <a:chOff x="0" y="202120"/>
            <a:chExt cx="9361414" cy="673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202120"/>
              <a:ext cx="9361414" cy="6732770"/>
              <a:chOff x="-191965" y="223440"/>
              <a:chExt cx="9361414" cy="673277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91965" y="223440"/>
                <a:ext cx="9361414" cy="6732770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246172" y="5406191"/>
                <a:ext cx="13607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Triple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Regge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, proton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31700" y="2442248"/>
                <a:ext cx="140068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ym typeface="Symbol" panose="05050102010706020507" pitchFamily="18" charset="2"/>
                  </a:rPr>
                  <a:t>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p </a:t>
                </a:r>
                <a:r>
                  <a:rPr lang="en-US" dirty="0" smtClean="0">
                    <a:sym typeface="Symbol" panose="05050102010706020507" pitchFamily="18" charset="2"/>
                  </a:rPr>
                  <a:t></a:t>
                </a:r>
                <a:r>
                  <a:rPr lang="en-US" baseline="30000" dirty="0" smtClean="0">
                    <a:sym typeface="Symbol" panose="05050102010706020507" pitchFamily="18" charset="2"/>
                  </a:rPr>
                  <a:t>0</a:t>
                </a:r>
                <a:r>
                  <a:rPr lang="en-US" dirty="0" smtClean="0"/>
                  <a:t>n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9541" y="4758357"/>
                <a:ext cx="155219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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Exchange + </a:t>
                </a:r>
                <a:r>
                  <a:rPr lang="en-US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,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</a:t>
                </a:r>
                <a:r>
                  <a:rPr lang="en-US" baseline="-25000" dirty="0" smtClean="0">
                    <a:solidFill>
                      <a:srgbClr val="FF0000"/>
                    </a:solidFill>
                  </a:rPr>
                  <a:t>2</a:t>
                </a:r>
                <a:endParaRPr lang="en-US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1340" y="1847853"/>
                <a:ext cx="18498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Pomeron</a:t>
                </a:r>
                <a:r>
                  <a:rPr lang="en-US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etc.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90519" y="2306225"/>
                <a:ext cx="5826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K*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03357" y="2327772"/>
                <a:ext cx="5510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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40614" y="4930396"/>
                <a:ext cx="5510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B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329866" y="3401954"/>
                <a:ext cx="1549940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71484" y="3446087"/>
                <a:ext cx="579554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38336" y="3450320"/>
                <a:ext cx="579554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89095" y="3030980"/>
                <a:ext cx="118841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/>
                  <a:t>  np </a:t>
                </a:r>
                <a:r>
                  <a:rPr lang="en-US" sz="1600" dirty="0" smtClean="0">
                    <a:sym typeface="Symbol" panose="05050102010706020507" pitchFamily="18" charset="2"/>
                  </a:rPr>
                  <a:t></a:t>
                </a:r>
                <a:r>
                  <a:rPr lang="en-US" sz="1600" dirty="0" err="1" smtClean="0">
                    <a:sym typeface="Symbol" panose="05050102010706020507" pitchFamily="18" charset="2"/>
                  </a:rPr>
                  <a:t>pn</a:t>
                </a:r>
                <a:r>
                  <a:rPr lang="en-US" sz="1600" dirty="0" smtClean="0">
                    <a:sym typeface="Symbol" panose="05050102010706020507" pitchFamily="18" charset="2"/>
                  </a:rPr>
                  <a:t/>
                </a:r>
                <a:br>
                  <a:rPr lang="en-US" sz="1600" dirty="0" smtClean="0">
                    <a:sym typeface="Symbol" panose="05050102010706020507" pitchFamily="18" charset="2"/>
                  </a:rPr>
                </a:br>
                <a:r>
                  <a:rPr lang="en-US" sz="1600" dirty="0" smtClean="0">
                    <a:sym typeface="Symbol" panose="05050102010706020507" pitchFamily="18" charset="2"/>
                  </a:rPr>
                  <a:t>(23-63 GeV/c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49730" y="3488249"/>
                <a:ext cx="1358254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" dirty="0" smtClean="0"/>
                  <a:t>  </a:t>
                </a:r>
                <a:endParaRPr lang="en-US" sz="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52822" y="3450320"/>
                <a:ext cx="937982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25935" y="3626940"/>
                <a:ext cx="579554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76637" y="3414316"/>
                <a:ext cx="421807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690403" y="3418502"/>
                <a:ext cx="253922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501763" y="3470167"/>
                <a:ext cx="187228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944325" y="3422884"/>
                <a:ext cx="557437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" dirty="0" smtClean="0"/>
                  <a:t>  </a:t>
                </a:r>
                <a:endParaRPr lang="en-US" sz="100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V="1">
                <a:off x="8003425" y="3041466"/>
                <a:ext cx="0" cy="552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7616416" y="3334394"/>
              <a:ext cx="26051" cy="3789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238357" y="3315357"/>
              <a:ext cx="326739" cy="2884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920372" y="3320988"/>
              <a:ext cx="0" cy="36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5"/>
            <a:ext cx="84505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188640"/>
            <a:ext cx="3685069" cy="971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Irving &amp; Worden</a:t>
            </a:r>
            <a:br>
              <a:rPr lang="en-US" dirty="0" smtClean="0"/>
            </a:br>
            <a:r>
              <a:rPr lang="en-US" dirty="0" smtClean="0"/>
              <a:t>fig 4A2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548680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 </a:t>
            </a:r>
            <a:r>
              <a:rPr lang="en-US" dirty="0" smtClean="0">
                <a:solidFill>
                  <a:srgbClr val="FF0000"/>
                </a:solidFill>
              </a:rPr>
              <a:t>exchange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3538" y="1808820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exchange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"/>
            <a:ext cx="668142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96652"/>
            <a:ext cx="2520280" cy="857250"/>
          </a:xfrm>
        </p:spPr>
        <p:txBody>
          <a:bodyPr/>
          <a:lstStyle/>
          <a:p>
            <a:r>
              <a:rPr lang="en-US" dirty="0">
                <a:sym typeface="Symbol" panose="05050102010706020507" pitchFamily="18" charset="2"/>
              </a:rPr>
              <a:t> p  </a:t>
            </a:r>
            <a:r>
              <a:rPr lang="en-US" baseline="30000" dirty="0">
                <a:sym typeface="Symbol" panose="05050102010706020507" pitchFamily="18" charset="2"/>
              </a:rPr>
              <a:t>0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74286" y="-1"/>
            <a:ext cx="2469713" cy="67627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 smtClean="0">
                <a:sym typeface="Symbol" panose="05050102010706020507" pitchFamily="18" charset="2"/>
              </a:rPr>
              <a:t></a:t>
            </a:r>
            <a:r>
              <a:rPr lang="en-US" baseline="-25000" dirty="0" err="1" smtClean="0"/>
              <a:t>eff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d</a:t>
            </a:r>
            <a:r>
              <a:rPr lang="el-GR" dirty="0" smtClean="0">
                <a:latin typeface="Century Gothic" panose="020B0502020202020204" pitchFamily="34" charset="0"/>
              </a:rPr>
              <a:t>σ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ym typeface="Symbol" panose="05050102010706020507" pitchFamily="18" charset="2"/>
              </a:rPr>
              <a:t> p  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/>
              <a:t>p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Also </a:t>
            </a:r>
            <a:r>
              <a:rPr lang="en-US" dirty="0"/>
              <a:t>shown is the trajectory of the </a:t>
            </a:r>
            <a:r>
              <a:rPr lang="en-US" dirty="0" err="1" smtClean="0"/>
              <a:t>Regge</a:t>
            </a:r>
            <a:r>
              <a:rPr lang="en-US" dirty="0" smtClean="0"/>
              <a:t> </a:t>
            </a:r>
            <a:r>
              <a:rPr lang="en-US" dirty="0"/>
              <a:t>pole which is expected to dominate this process (in a helicity-flip amplitude).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>
                <a:sym typeface="Symbol" panose="05050102010706020507" pitchFamily="18" charset="2"/>
              </a:rPr>
              <a:t></a:t>
            </a:r>
            <a:r>
              <a:rPr lang="en-US" baseline="-25000" dirty="0" err="1" smtClean="0"/>
              <a:t>eff</a:t>
            </a:r>
            <a:r>
              <a:rPr lang="en-US" i="1" dirty="0" smtClean="0"/>
              <a:t>(t) </a:t>
            </a:r>
            <a:r>
              <a:rPr lang="en-US" dirty="0" smtClean="0"/>
              <a:t>is much more </a:t>
            </a:r>
            <a:r>
              <a:rPr lang="en-US" dirty="0"/>
              <a:t>reminiscent of a pole + strong cut </a:t>
            </a:r>
            <a:r>
              <a:rPr lang="en-US" dirty="0" smtClean="0"/>
              <a:t>than </a:t>
            </a:r>
            <a:r>
              <a:rPr lang="en-US" dirty="0"/>
              <a:t>of a simple </a:t>
            </a:r>
            <a:r>
              <a:rPr lang="en-US" dirty="0" err="1"/>
              <a:t>Regge</a:t>
            </a:r>
            <a:r>
              <a:rPr lang="en-US" dirty="0"/>
              <a:t> pole. 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feature</a:t>
            </a:r>
            <a:r>
              <a:rPr lang="en-US" dirty="0"/>
              <a:t>, </a:t>
            </a:r>
            <a:r>
              <a:rPr lang="en-US" dirty="0">
                <a:sym typeface="Symbol" panose="05050102010706020507" pitchFamily="18" charset="2"/>
              </a:rPr>
              <a:t></a:t>
            </a:r>
            <a:r>
              <a:rPr lang="en-US" baseline="-25000" dirty="0" err="1" smtClean="0"/>
              <a:t>eff</a:t>
            </a:r>
            <a:r>
              <a:rPr lang="en-US" dirty="0" smtClean="0"/>
              <a:t>(t) </a:t>
            </a:r>
            <a:r>
              <a:rPr lang="en-US" dirty="0" smtClean="0">
                <a:sym typeface="Symbol" panose="05050102010706020507" pitchFamily="18" charset="2"/>
              </a:rPr>
              <a:t> </a:t>
            </a:r>
            <a:r>
              <a:rPr lang="en-US" dirty="0" smtClean="0"/>
              <a:t>0 </a:t>
            </a:r>
            <a:r>
              <a:rPr lang="en-US" dirty="0"/>
              <a:t>for </a:t>
            </a:r>
            <a:r>
              <a:rPr lang="en-US" dirty="0" smtClean="0"/>
              <a:t>-t </a:t>
            </a:r>
            <a:r>
              <a:rPr lang="en-US" dirty="0" smtClean="0">
                <a:sym typeface="Symbol" panose="05050102010706020507" pitchFamily="18" charset="2"/>
              </a:rPr>
              <a:t> </a:t>
            </a:r>
            <a:r>
              <a:rPr lang="en-US" dirty="0" smtClean="0"/>
              <a:t>0.6</a:t>
            </a:r>
            <a:r>
              <a:rPr lang="en-US" dirty="0"/>
              <a:t>, is common to most </a:t>
            </a:r>
            <a:r>
              <a:rPr lang="en-US" dirty="0" smtClean="0"/>
              <a:t>photo-production </a:t>
            </a:r>
            <a:r>
              <a:rPr lang="en-US" dirty="0"/>
              <a:t>cross-sections</a:t>
            </a:r>
            <a:r>
              <a:rPr lang="en-US" dirty="0" smtClean="0"/>
              <a:t>.</a:t>
            </a:r>
          </a:p>
          <a:p>
            <a:r>
              <a:rPr lang="en-US" dirty="0"/>
              <a:t>Irving &amp; Worden fig. 4A2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220" name="Picture 2" descr="http://salsahpc.indiana.edu/dlibdata/database/Unknown/A%20Picture%20Book%20of%20High%20Energy%20Scattering/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 b="11572"/>
          <a:stretch>
            <a:fillRect/>
          </a:stretch>
        </p:blipFill>
        <p:spPr bwMode="auto">
          <a:xfrm>
            <a:off x="0" y="0"/>
            <a:ext cx="6913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dirty="0"/>
              <a:t>N Backward Scattering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2475" y="5216322"/>
            <a:ext cx="3947457" cy="972108"/>
          </a:xfrm>
        </p:spPr>
        <p:txBody>
          <a:bodyPr/>
          <a:lstStyle/>
          <a:p>
            <a:r>
              <a:rPr lang="en-US" dirty="0" smtClean="0"/>
              <a:t>Old data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dirty="0" smtClean="0"/>
              <a:t>N Backward Scattering</a:t>
            </a:r>
          </a:p>
          <a:p>
            <a:r>
              <a:rPr lang="en-US" dirty="0" smtClean="0"/>
              <a:t>Irving &amp; Worden fig, 4.I4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5831"/>
            <a:ext cx="9144000" cy="38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942" y="0"/>
            <a:ext cx="3796484" cy="595569"/>
          </a:xfrm>
        </p:spPr>
        <p:txBody>
          <a:bodyPr>
            <a:normAutofit/>
          </a:bodyPr>
          <a:lstStyle/>
          <a:p>
            <a:r>
              <a:rPr lang="en-US" dirty="0" smtClean="0"/>
              <a:t>2010 </a:t>
            </a:r>
            <a:r>
              <a:rPr lang="en-US" dirty="0" err="1" smtClean="0"/>
              <a:t>ReggE</a:t>
            </a:r>
            <a:r>
              <a:rPr lang="en-US" dirty="0" smtClean="0"/>
              <a:t> Fits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" y="1371600"/>
            <a:ext cx="4412274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80" y="474890"/>
            <a:ext cx="411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/>
              <a:t>+</a:t>
            </a:r>
            <a:r>
              <a:rPr lang="en-US" dirty="0" smtClean="0"/>
              <a:t> p backward scattering</a:t>
            </a:r>
          </a:p>
          <a:p>
            <a:r>
              <a:rPr lang="en-US" dirty="0" smtClean="0"/>
              <a:t>Nucleon Exchange with WSNZ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93" y="1371600"/>
            <a:ext cx="4586578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9184" y="548344"/>
            <a:ext cx="411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/>
              <a:t>-</a:t>
            </a:r>
            <a:r>
              <a:rPr lang="en-US" dirty="0" smtClean="0"/>
              <a:t> p backward scattering</a:t>
            </a:r>
          </a:p>
          <a:p>
            <a:r>
              <a:rPr lang="en-US" dirty="0" smtClean="0">
                <a:sym typeface="Symbol" panose="05050102010706020507" pitchFamily="18" charset="2"/>
              </a:rPr>
              <a:t></a:t>
            </a:r>
            <a:r>
              <a:rPr lang="en-US" baseline="30000" dirty="0" smtClean="0">
                <a:sym typeface="Symbol" panose="05050102010706020507" pitchFamily="18" charset="2"/>
              </a:rPr>
              <a:t>++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/>
              <a:t>Exchange without WSNZ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5085184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</a:t>
            </a:r>
            <a:r>
              <a:rPr lang="en-US" dirty="0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ym typeface="Symbol" panose="05050102010706020507" pitchFamily="18" charset="2"/>
              </a:rPr>
              <a:t> </a:t>
            </a:r>
            <a:r>
              <a:rPr lang="en-US" b="1" dirty="0" smtClean="0"/>
              <a:t>Exchange </a:t>
            </a:r>
            <a:br>
              <a:rPr lang="en-US" b="1" dirty="0" smtClean="0"/>
            </a:br>
            <a:r>
              <a:rPr lang="en-US" b="1" dirty="0" err="1" smtClean="0"/>
              <a:t>Regge</a:t>
            </a:r>
            <a:r>
              <a:rPr lang="en-US" b="1" dirty="0" smtClean="0"/>
              <a:t> Cuts and Problems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16536" y="1"/>
            <a:ext cx="3827463" cy="44066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Regge</a:t>
            </a:r>
            <a:r>
              <a:rPr lang="en-US" dirty="0" smtClean="0"/>
              <a:t> Cuts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6/5/2015</a:t>
            </a:r>
            <a:endParaRPr lang="en-US"/>
          </a:p>
        </p:txBody>
      </p:sp>
      <p:pic>
        <p:nvPicPr>
          <p:cNvPr id="7171" name="Picture 2" descr="http://salsahpc.indiana.edu/dlibdata/database/Unknown/C.L.N.%20Ph231%20Part.Phys.Pt.II%201981/0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5316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184068" y="425069"/>
            <a:ext cx="3959931" cy="6000749"/>
          </a:xfrm>
        </p:spPr>
        <p:txBody>
          <a:bodyPr/>
          <a:lstStyle/>
          <a:p>
            <a:r>
              <a:rPr lang="en-US" altLang="en-US" b="1" dirty="0" err="1"/>
              <a:t>Regge</a:t>
            </a:r>
            <a:r>
              <a:rPr lang="en-US" altLang="en-US" b="1" dirty="0"/>
              <a:t> </a:t>
            </a:r>
            <a:r>
              <a:rPr lang="en-US" altLang="en-US" b="1" dirty="0" smtClean="0"/>
              <a:t>Pole Cross Section s</a:t>
            </a:r>
            <a:r>
              <a:rPr lang="en-US" altLang="en-US" b="1" baseline="30000" dirty="0" smtClean="0"/>
              <a:t>2</a:t>
            </a:r>
            <a:r>
              <a:rPr lang="en-US" altLang="en-US" b="1" baseline="30000" dirty="0">
                <a:sym typeface="Symbol" panose="05050102010706020507" pitchFamily="18" charset="2"/>
              </a:rPr>
              <a:t>(t) – </a:t>
            </a:r>
            <a:r>
              <a:rPr lang="en-US" altLang="en-US" b="1" baseline="30000" dirty="0" smtClean="0">
                <a:sym typeface="Symbol" panose="05050102010706020507" pitchFamily="18" charset="2"/>
              </a:rPr>
              <a:t>2</a:t>
            </a:r>
            <a:endParaRPr lang="en-US" altLang="en-US" b="1" baseline="30000" dirty="0">
              <a:sym typeface="Symbol" panose="05050102010706020507" pitchFamily="18" charset="2"/>
            </a:endParaRPr>
          </a:p>
          <a:p>
            <a:r>
              <a:rPr lang="en-US" altLang="en-US" b="1" dirty="0" err="1">
                <a:sym typeface="Symbol" panose="05050102010706020507" pitchFamily="18" charset="2"/>
              </a:rPr>
              <a:t>Regge</a:t>
            </a:r>
            <a:r>
              <a:rPr lang="en-US" altLang="en-US" b="1" dirty="0">
                <a:sym typeface="Symbol" panose="05050102010706020507" pitchFamily="18" charset="2"/>
              </a:rPr>
              <a:t> Cut</a:t>
            </a:r>
          </a:p>
          <a:p>
            <a:r>
              <a:rPr lang="en-US" altLang="en-US" b="1" dirty="0">
                <a:sym typeface="Symbol" panose="05050102010706020507" pitchFamily="18" charset="2"/>
              </a:rPr>
              <a:t></a:t>
            </a:r>
            <a:r>
              <a:rPr lang="en-US" altLang="en-US" b="1" baseline="-25000" dirty="0">
                <a:sym typeface="Symbol" panose="05050102010706020507" pitchFamily="18" charset="2"/>
              </a:rPr>
              <a:t>cut</a:t>
            </a:r>
            <a:r>
              <a:rPr lang="en-US" altLang="en-US" b="1" dirty="0">
                <a:sym typeface="Symbol" panose="05050102010706020507" pitchFamily="18" charset="2"/>
              </a:rPr>
              <a:t>(t) &lt;= </a:t>
            </a:r>
            <a:r>
              <a:rPr lang="en-US" altLang="en-US" b="1" dirty="0" smtClean="0">
                <a:sym typeface="Symbol" panose="05050102010706020507" pitchFamily="18" charset="2"/>
              </a:rPr>
              <a:t></a:t>
            </a:r>
            <a:r>
              <a:rPr lang="en-US" altLang="en-US" b="1" baseline="-25000" dirty="0">
                <a:sym typeface="Symbol" panose="05050102010706020507" pitchFamily="18" charset="2"/>
              </a:rPr>
              <a:t>1</a:t>
            </a:r>
            <a:r>
              <a:rPr lang="en-US" altLang="en-US" b="1" dirty="0">
                <a:sym typeface="Symbol" panose="05050102010706020507" pitchFamily="18" charset="2"/>
              </a:rPr>
              <a:t>(t</a:t>
            </a:r>
            <a:r>
              <a:rPr lang="en-US" altLang="en-US" b="1" baseline="-25000" dirty="0">
                <a:sym typeface="Symbol" panose="05050102010706020507" pitchFamily="18" charset="2"/>
              </a:rPr>
              <a:t>1</a:t>
            </a:r>
            <a:r>
              <a:rPr lang="en-US" altLang="en-US" b="1" dirty="0">
                <a:sym typeface="Symbol" panose="05050102010706020507" pitchFamily="18" charset="2"/>
              </a:rPr>
              <a:t>) + </a:t>
            </a:r>
            <a:r>
              <a:rPr lang="en-US" altLang="en-US" b="1" baseline="-25000" dirty="0">
                <a:sym typeface="Symbol" panose="05050102010706020507" pitchFamily="18" charset="2"/>
              </a:rPr>
              <a:t>2</a:t>
            </a:r>
            <a:r>
              <a:rPr lang="en-US" altLang="en-US" b="1" dirty="0">
                <a:sym typeface="Symbol" panose="05050102010706020507" pitchFamily="18" charset="2"/>
              </a:rPr>
              <a:t>(t</a:t>
            </a:r>
            <a:r>
              <a:rPr lang="en-US" altLang="en-US" b="1" baseline="-25000" dirty="0">
                <a:sym typeface="Symbol" panose="05050102010706020507" pitchFamily="18" charset="2"/>
              </a:rPr>
              <a:t>2</a:t>
            </a:r>
            <a:r>
              <a:rPr lang="en-US" altLang="en-US" b="1" dirty="0">
                <a:sym typeface="Symbol" panose="05050102010706020507" pitchFamily="18" charset="2"/>
              </a:rPr>
              <a:t>) – </a:t>
            </a:r>
            <a:r>
              <a:rPr lang="en-US" altLang="en-US" b="1" dirty="0" smtClean="0">
                <a:sym typeface="Symbol" panose="05050102010706020507" pitchFamily="18" charset="2"/>
              </a:rPr>
              <a:t>1</a:t>
            </a:r>
            <a:endParaRPr lang="en-US" altLang="en-US" b="1" dirty="0">
              <a:sym typeface="Symbol" panose="05050102010706020507" pitchFamily="18" charset="2"/>
            </a:endParaRPr>
          </a:p>
          <a:p>
            <a:r>
              <a:rPr lang="en-US" altLang="en-US" b="1" dirty="0">
                <a:sym typeface="Symbol" panose="05050102010706020507" pitchFamily="18" charset="2"/>
              </a:rPr>
              <a:t></a:t>
            </a:r>
            <a:r>
              <a:rPr lang="en-US" altLang="en-US" b="1" baseline="-25000" dirty="0">
                <a:sym typeface="Symbol" panose="05050102010706020507" pitchFamily="18" charset="2"/>
              </a:rPr>
              <a:t>2</a:t>
            </a:r>
            <a:r>
              <a:rPr lang="en-US" altLang="en-US" b="1" dirty="0">
                <a:sym typeface="Symbol" panose="05050102010706020507" pitchFamily="18" charset="2"/>
              </a:rPr>
              <a:t>(t) = 1 gives simplest result </a:t>
            </a:r>
            <a:r>
              <a:rPr lang="en-US" altLang="en-US" b="1" baseline="-25000" dirty="0">
                <a:sym typeface="Symbol" panose="05050102010706020507" pitchFamily="18" charset="2"/>
              </a:rPr>
              <a:t>cut</a:t>
            </a:r>
            <a:r>
              <a:rPr lang="en-US" altLang="en-US" b="1" dirty="0">
                <a:sym typeface="Symbol" panose="05050102010706020507" pitchFamily="18" charset="2"/>
              </a:rPr>
              <a:t>(t) &lt;= </a:t>
            </a:r>
            <a:r>
              <a:rPr lang="en-US" altLang="en-US" b="1" baseline="-25000" dirty="0">
                <a:sym typeface="Symbol" panose="05050102010706020507" pitchFamily="18" charset="2"/>
              </a:rPr>
              <a:t>1</a:t>
            </a:r>
            <a:r>
              <a:rPr lang="en-US" altLang="en-US" b="1" dirty="0">
                <a:sym typeface="Symbol" panose="05050102010706020507" pitchFamily="18" charset="2"/>
              </a:rPr>
              <a:t>(0) </a:t>
            </a:r>
          </a:p>
          <a:p>
            <a:r>
              <a:rPr lang="en-US" altLang="en-US" b="1" dirty="0">
                <a:sym typeface="Symbol" panose="05050102010706020507" pitchFamily="18" charset="2"/>
              </a:rPr>
              <a:t>Plenty of deviations from </a:t>
            </a:r>
            <a:r>
              <a:rPr lang="en-US" altLang="en-US" b="1" dirty="0" err="1">
                <a:sym typeface="Symbol" panose="05050102010706020507" pitchFamily="18" charset="2"/>
              </a:rPr>
              <a:t>Regge</a:t>
            </a:r>
            <a:r>
              <a:rPr lang="en-US" altLang="en-US" b="1" dirty="0">
                <a:sym typeface="Symbol" panose="05050102010706020507" pitchFamily="18" charset="2"/>
              </a:rPr>
              <a:t> theory but no striking successes or failures for </a:t>
            </a:r>
            <a:r>
              <a:rPr lang="en-US" altLang="en-US" b="1" dirty="0" smtClean="0">
                <a:sym typeface="Symbol" panose="05050102010706020507" pitchFamily="18" charset="2"/>
              </a:rPr>
              <a:t>cuts?</a:t>
            </a:r>
            <a:endParaRPr lang="en-US" altLang="en-US" b="1" dirty="0">
              <a:sym typeface="Symbol" panose="05050102010706020507" pitchFamily="18" charset="2"/>
            </a:endParaRPr>
          </a:p>
          <a:p>
            <a:endParaRPr lang="en-US" altLang="en-US" sz="2800" b="1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156176" y="3897052"/>
            <a:ext cx="0" cy="13707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16537" y="4582384"/>
            <a:ext cx="2559447" cy="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49006" y="3897052"/>
            <a:ext cx="2789301" cy="1422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96272" y="376758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883152" y="452782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238307" y="5036951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</a:t>
            </a:r>
            <a:r>
              <a:rPr lang="en-US" alt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(t)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194909" y="4245451"/>
            <a:ext cx="2175867" cy="1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wn Arrow 23"/>
          <p:cNvSpPr/>
          <p:nvPr/>
        </p:nvSpPr>
        <p:spPr>
          <a:xfrm>
            <a:off x="6948206" y="4347352"/>
            <a:ext cx="138394" cy="18127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7492963" y="4347352"/>
            <a:ext cx="138394" cy="18127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8037719" y="4347352"/>
            <a:ext cx="138394" cy="18127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290673" y="3894842"/>
            <a:ext cx="152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 </a:t>
            </a:r>
            <a:r>
              <a:rPr lang="en-US" sz="1600" dirty="0" err="1" smtClean="0">
                <a:solidFill>
                  <a:srgbClr val="FF0000"/>
                </a:solidFill>
              </a:rPr>
              <a:t>Pomeron</a:t>
            </a:r>
            <a:r>
              <a:rPr lang="en-US" sz="1600" dirty="0" smtClean="0">
                <a:solidFill>
                  <a:srgbClr val="FF0000"/>
                </a:solidFill>
              </a:rPr>
              <a:t> Cut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126855"/>
            <a:ext cx="505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These box diagrams may be included in dynamically generated pole. The </a:t>
            </a:r>
            <a:r>
              <a:rPr lang="en-US" alt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 </a:t>
            </a:r>
            <a:r>
              <a:rPr lang="en-US" altLang="en-US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trajectory is not a Born term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705"/>
          <a:stretch/>
        </p:blipFill>
        <p:spPr>
          <a:xfrm>
            <a:off x="5059852" y="5254762"/>
            <a:ext cx="2816132" cy="1590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1835" t="36063" b="27711"/>
          <a:stretch/>
        </p:blipFill>
        <p:spPr>
          <a:xfrm>
            <a:off x="7200291" y="5764045"/>
            <a:ext cx="1943708" cy="576064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9532" y="6038"/>
            <a:ext cx="8784468" cy="9715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E110 </a:t>
            </a:r>
            <a:r>
              <a:rPr lang="en-US" dirty="0" err="1" smtClean="0"/>
              <a:t>Multiparticle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055"/>
            <a:ext cx="9144000" cy="4233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73363"/>
            <a:ext cx="8928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Highlights of the reaction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100 and 175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GeV/c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Physics B232 (1984) 189-235 </a:t>
            </a:r>
            <a:r>
              <a:rPr lang="en-US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Cited by (only) 5</a:t>
            </a:r>
            <a:endParaRPr lang="en-US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36" y="5960926"/>
            <a:ext cx="826964" cy="8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Low Transverse Momentum Scattering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" y="1"/>
            <a:ext cx="6537031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759785" y="296652"/>
            <a:ext cx="1384215" cy="971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E260</a:t>
            </a:r>
            <a:br>
              <a:rPr lang="en-US" dirty="0" smtClean="0"/>
            </a:br>
            <a:r>
              <a:rPr lang="en-US" dirty="0" smtClean="0"/>
              <a:t>and E110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1745"/>
            <a:ext cx="7880578" cy="6858000"/>
            <a:chOff x="0" y="-1745"/>
            <a:chExt cx="7880578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745"/>
              <a:ext cx="7837974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69716" y="2327684"/>
              <a:ext cx="2210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17.2 </a:t>
              </a:r>
              <a:r>
                <a:rPr lang="en-US" dirty="0" err="1" smtClean="0"/>
                <a:t>Gev</a:t>
              </a:r>
              <a:r>
                <a:rPr lang="en-US" dirty="0" smtClean="0"/>
                <a:t> CERN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" y="8958"/>
            <a:ext cx="532606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2659856" y="5935663"/>
            <a:ext cx="180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Written 1980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24028" y="868137"/>
            <a:ext cx="4319972" cy="600074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Pretty scruffy slide standards in those days</a:t>
            </a:r>
          </a:p>
          <a:p>
            <a:r>
              <a:rPr lang="en-US" dirty="0" smtClean="0">
                <a:sym typeface="Symbol" panose="05050102010706020507" pitchFamily="18" charset="2"/>
              </a:rPr>
              <a:t></a:t>
            </a:r>
            <a:r>
              <a:rPr lang="en-US" baseline="-25000" dirty="0" smtClean="0">
                <a:sym typeface="Symbol" panose="05050102010706020507" pitchFamily="18" charset="2"/>
              </a:rPr>
              <a:t>(0,0)</a:t>
            </a:r>
            <a:r>
              <a:rPr lang="en-US" dirty="0" smtClean="0">
                <a:sym typeface="Symbol" panose="05050102010706020507" pitchFamily="18" charset="2"/>
              </a:rPr>
              <a:t> d</a:t>
            </a:r>
            <a:r>
              <a:rPr lang="el-GR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σ</a:t>
            </a:r>
            <a:r>
              <a:rPr lang="en-US" dirty="0" smtClean="0">
                <a:sym typeface="Symbol" panose="05050102010706020507" pitchFamily="18" charset="2"/>
              </a:rPr>
              <a:t>/</a:t>
            </a:r>
            <a:r>
              <a:rPr lang="en-US" dirty="0" err="1" smtClean="0">
                <a:sym typeface="Symbol" panose="05050102010706020507" pitchFamily="18" charset="2"/>
              </a:rPr>
              <a:t>dt</a:t>
            </a:r>
            <a:r>
              <a:rPr lang="en-US" dirty="0" smtClean="0">
                <a:sym typeface="Symbol" panose="05050102010706020507" pitchFamily="18" charset="2"/>
              </a:rPr>
              <a:t> 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 p  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 (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 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) n</a:t>
            </a:r>
          </a:p>
          <a:p>
            <a:r>
              <a:rPr lang="en-US" dirty="0">
                <a:sym typeface="Symbol" panose="05050102010706020507" pitchFamily="18" charset="2"/>
              </a:rPr>
              <a:t></a:t>
            </a:r>
            <a:r>
              <a:rPr lang="en-US" baseline="-25000" dirty="0">
                <a:sym typeface="Symbol" panose="05050102010706020507" pitchFamily="18" charset="2"/>
              </a:rPr>
              <a:t>(0,0)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projects out helicity </a:t>
            </a:r>
            <a:r>
              <a:rPr lang="en-US" dirty="0" err="1" smtClean="0">
                <a:sym typeface="Symbol" panose="05050102010706020507" pitchFamily="18" charset="2"/>
              </a:rPr>
              <a:t>nonflip</a:t>
            </a:r>
            <a:r>
              <a:rPr lang="en-US" dirty="0" smtClean="0">
                <a:sym typeface="Symbol" panose="05050102010706020507" pitchFamily="18" charset="2"/>
              </a:rPr>
              <a:t> (must be unnatural parity) at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-</a:t>
            </a:r>
            <a:r>
              <a:rPr lang="en-US" dirty="0">
                <a:sym typeface="Symbol" panose="05050102010706020507" pitchFamily="18" charset="2"/>
              </a:rPr>
              <a:t>  </a:t>
            </a:r>
            <a:r>
              <a:rPr lang="en-US" baseline="30000" dirty="0">
                <a:sym typeface="Symbol" panose="05050102010706020507" pitchFamily="18" charset="2"/>
              </a:rPr>
              <a:t>0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vertex and 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always </a:t>
            </a:r>
            <a:r>
              <a:rPr lang="en-US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spinflip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at p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smtClean="0">
                <a:sym typeface="Symbol" panose="05050102010706020507" pitchFamily="18" charset="2"/>
              </a:rPr>
              <a:t> n vertex</a:t>
            </a:r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This </a:t>
            </a:r>
            <a:r>
              <a:rPr lang="en-US" dirty="0" smtClean="0">
                <a:sym typeface="Symbol" panose="05050102010706020507" pitchFamily="18" charset="2"/>
              </a:rPr>
              <a:t>is total Spin flip  exchange with no conspiracy </a:t>
            </a:r>
            <a:r>
              <a:rPr lang="en-US" dirty="0" smtClean="0">
                <a:sym typeface="Symbol" panose="05050102010706020507" pitchFamily="18" charset="2"/>
              </a:rPr>
              <a:t>issues (see later)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Special as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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pole so near physical region that cross-section large</a:t>
            </a:r>
          </a:p>
          <a:p>
            <a:r>
              <a:rPr lang="en-US" dirty="0" smtClean="0">
                <a:sym typeface="Symbol" panose="05050102010706020507" pitchFamily="18" charset="2"/>
              </a:rPr>
              <a:t>One can project out natural and unnatural parity in “helicity flip” at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-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 </a:t>
            </a:r>
            <a:r>
              <a:rPr lang="en-US" dirty="0">
                <a:sym typeface="Symbol" panose="05050102010706020507" pitchFamily="18" charset="2"/>
              </a:rPr>
              <a:t></a:t>
            </a:r>
            <a:r>
              <a:rPr lang="en-US" baseline="30000" dirty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 vertex</a:t>
            </a:r>
          </a:p>
          <a:p>
            <a:r>
              <a:rPr lang="en-US" dirty="0" smtClean="0">
                <a:sym typeface="Symbol" panose="05050102010706020507" pitchFamily="18" charset="2"/>
              </a:rPr>
              <a:t>Helicity flip has </a:t>
            </a:r>
            <a:r>
              <a:rPr lang="en-US" dirty="0">
                <a:sym typeface="Symbol" panose="05050102010706020507" pitchFamily="18" charset="2"/>
              </a:rPr>
              <a:t> </a:t>
            </a:r>
            <a:r>
              <a:rPr lang="en-US" dirty="0" smtClean="0">
                <a:sym typeface="Symbol" panose="05050102010706020507" pitchFamily="18" charset="2"/>
              </a:rPr>
              <a:t> and A</a:t>
            </a:r>
            <a:r>
              <a:rPr lang="en-US" baseline="-25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 exchange and </a:t>
            </a:r>
            <a:r>
              <a:rPr lang="en-US" dirty="0" err="1" smtClean="0">
                <a:sym typeface="Symbol" panose="05050102010706020507" pitchFamily="18" charset="2"/>
              </a:rPr>
              <a:t>Regge</a:t>
            </a:r>
            <a:r>
              <a:rPr lang="en-US" dirty="0" smtClean="0">
                <a:sym typeface="Symbol" panose="05050102010706020507" pitchFamily="18" charset="2"/>
              </a:rPr>
              <a:t> cuts 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1700" y="1"/>
            <a:ext cx="7272300" cy="85725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ym typeface="Symbol"/>
              </a:rPr>
              <a:t> Trajectory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57716" y="1"/>
            <a:ext cx="3694843" cy="971550"/>
          </a:xfrm>
        </p:spPr>
        <p:txBody>
          <a:bodyPr/>
          <a:lstStyle/>
          <a:p>
            <a:r>
              <a:rPr lang="en-US" dirty="0" smtClean="0"/>
              <a:t>E110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48164" y="620688"/>
            <a:ext cx="30240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Excluding special alignment and calibration runs, the first </a:t>
            </a:r>
            <a:r>
              <a:rPr lang="en-US" sz="1800" dirty="0" smtClean="0"/>
              <a:t>run recorded </a:t>
            </a:r>
            <a:r>
              <a:rPr lang="en-US" sz="1800" dirty="0"/>
              <a:t>1.058 million events from all triggers at 100 GeV/c with 280 000 events </a:t>
            </a:r>
            <a:r>
              <a:rPr lang="en-US" sz="1800" dirty="0" smtClean="0"/>
              <a:t>in the </a:t>
            </a:r>
            <a:r>
              <a:rPr lang="el-GR" sz="1800" dirty="0" smtClean="0"/>
              <a:t>ππ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</a:t>
            </a:r>
            <a:r>
              <a:rPr lang="en-US" sz="1800" dirty="0"/>
              <a:t>trigger. </a:t>
            </a: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second run had 1.680 million events at 175 GeV/c of </a:t>
            </a:r>
            <a:r>
              <a:rPr lang="en-US" sz="1800" dirty="0" smtClean="0"/>
              <a:t>which 481000 </a:t>
            </a:r>
            <a:r>
              <a:rPr lang="en-US" sz="1800" dirty="0"/>
              <a:t>were from </a:t>
            </a:r>
            <a:r>
              <a:rPr lang="el-GR" sz="1800" dirty="0"/>
              <a:t>ππ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T</a:t>
            </a:r>
            <a:r>
              <a:rPr lang="en-US" sz="1800" dirty="0" err="1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Final samples used for decay distributions are </a:t>
            </a:r>
            <a:r>
              <a:rPr lang="en-US" sz="1800" dirty="0" smtClean="0"/>
              <a:t>10577 events </a:t>
            </a:r>
            <a:r>
              <a:rPr lang="en-US" sz="1800" dirty="0"/>
              <a:t>at 100 GeV/c and </a:t>
            </a:r>
            <a:r>
              <a:rPr lang="en-US" sz="1800" dirty="0" smtClean="0"/>
              <a:t>9895 </a:t>
            </a:r>
            <a:r>
              <a:rPr lang="en-US" sz="1800" dirty="0"/>
              <a:t>events at 175 GeV/c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582401"/>
            <a:ext cx="3419872" cy="14249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25247"/>
            <a:ext cx="6517209" cy="6832753"/>
            <a:chOff x="0" y="25247"/>
            <a:chExt cx="6517209" cy="68327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4825"/>
            <a:stretch/>
          </p:blipFill>
          <p:spPr>
            <a:xfrm>
              <a:off x="0" y="25247"/>
              <a:ext cx="6048164" cy="68327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99702" y="169300"/>
              <a:ext cx="810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Total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16537" y="27379"/>
              <a:ext cx="18006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Natural parity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1709" y="2021407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Unnatural </a:t>
              </a:r>
              <a:br>
                <a:rPr lang="en-US" sz="1800" dirty="0" smtClean="0">
                  <a:solidFill>
                    <a:srgbClr val="FF0000"/>
                  </a:solidFill>
                </a:rPr>
              </a:br>
              <a:r>
                <a:rPr lang="en-US" sz="1800" dirty="0" smtClean="0">
                  <a:solidFill>
                    <a:srgbClr val="FF0000"/>
                  </a:solidFill>
                </a:rPr>
                <a:t>Parity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t Helicity 0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95936" y="1772816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Unnatural </a:t>
              </a:r>
              <a:br>
                <a:rPr lang="en-US" sz="1800" dirty="0" smtClean="0">
                  <a:solidFill>
                    <a:srgbClr val="FF0000"/>
                  </a:solidFill>
                </a:rPr>
              </a:br>
              <a:r>
                <a:rPr lang="en-US" sz="1800" dirty="0" smtClean="0">
                  <a:solidFill>
                    <a:srgbClr val="FF0000"/>
                  </a:solidFill>
                </a:rPr>
                <a:t>Parity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s Helicity 0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99702" y="5311372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Unnatural </a:t>
              </a:r>
              <a:br>
                <a:rPr lang="en-US" sz="1800" dirty="0" smtClean="0">
                  <a:solidFill>
                    <a:srgbClr val="FF0000"/>
                  </a:solidFill>
                </a:rPr>
              </a:br>
              <a:r>
                <a:rPr lang="en-US" sz="1800" dirty="0" smtClean="0">
                  <a:solidFill>
                    <a:srgbClr val="FF0000"/>
                  </a:solidFill>
                </a:rPr>
                <a:t>Parity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t Helicity 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32197" y="5558739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Unnatural </a:t>
              </a:r>
              <a:br>
                <a:rPr lang="en-US" sz="1800" dirty="0" smtClean="0">
                  <a:solidFill>
                    <a:srgbClr val="FF0000"/>
                  </a:solidFill>
                </a:rPr>
              </a:br>
              <a:r>
                <a:rPr lang="en-US" sz="1800" dirty="0" smtClean="0">
                  <a:solidFill>
                    <a:srgbClr val="FF0000"/>
                  </a:solidFill>
                </a:rPr>
                <a:t>Parity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s Helicity 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7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224"/>
            <a:ext cx="9144000" cy="6649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4" y="0"/>
            <a:ext cx="3109005" cy="2132855"/>
          </a:xfrm>
        </p:spPr>
        <p:txBody>
          <a:bodyPr>
            <a:normAutofit/>
          </a:bodyPr>
          <a:lstStyle/>
          <a:p>
            <a:r>
              <a:rPr lang="en-US" dirty="0" smtClean="0"/>
              <a:t>Irving &amp; Worden</a:t>
            </a:r>
            <a:br>
              <a:rPr lang="en-US" dirty="0" smtClean="0"/>
            </a:br>
            <a:r>
              <a:rPr lang="en-US" dirty="0" smtClean="0"/>
              <a:t>Fig. 4E1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 dirty="0" smtClean="0">
                <a:effectLst/>
                <a:latin typeface="Symbol" panose="05050102010706020507" pitchFamily="18" charset="2"/>
                <a:sym typeface="Symbol" panose="05050102010706020507" pitchFamily="18" charset="2"/>
              </a:rPr>
              <a:t> </a:t>
            </a:r>
            <a:r>
              <a:rPr lang="en-US" altLang="en-US" b="1" dirty="0" smtClean="0">
                <a:effectLst/>
                <a:latin typeface="Arial Unicode MS" panose="020B0604020202020204" pitchFamily="34" charset="-128"/>
                <a:sym typeface="Symbol" panose="05050102010706020507" pitchFamily="18" charset="2"/>
              </a:rPr>
              <a:t>Conspiracy I</a:t>
            </a:r>
            <a:endParaRPr lang="en-US" altLang="en-US" b="1" dirty="0" smtClean="0">
              <a:effectLst/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sp>
        <p:nvSpPr>
          <p:cNvPr id="466950" name="Rectangle 6"/>
          <p:cNvSpPr>
            <a:spLocks noGrp="1" noChangeArrowheads="1"/>
          </p:cNvSpPr>
          <p:nvPr>
            <p:ph sz="quarter" idx="13"/>
          </p:nvPr>
        </p:nvSpPr>
        <p:spPr>
          <a:xfrm>
            <a:off x="-53975" y="1009060"/>
            <a:ext cx="9144000" cy="58471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b="1" dirty="0" smtClean="0"/>
              <a:t>Problems with double spin flip amplitudes</a:t>
            </a:r>
            <a:br>
              <a:rPr lang="en-US" sz="28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/>
            </a:r>
            <a:br>
              <a:rPr lang="en-US" sz="3000" b="1" dirty="0" smtClean="0"/>
            </a:br>
            <a:endParaRPr lang="en-US" sz="3000" b="1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Factorization requires full amplitude to vanish at t = 0 whereas general principles only require amplitude where there is a double spin flip to vanish e.g</a:t>
            </a:r>
            <a:r>
              <a:rPr lang="en-US" sz="2800" dirty="0"/>
              <a:t>. </a:t>
            </a:r>
            <a:r>
              <a:rPr lang="en-US" sz="2800" dirty="0" smtClean="0"/>
              <a:t>(½ , ½ </a:t>
            </a:r>
            <a:r>
              <a:rPr lang="en-US" altLang="en-US" sz="2800" dirty="0">
                <a:sym typeface="Symbol" panose="05050102010706020507" pitchFamily="18" charset="2"/>
              </a:rPr>
              <a:t> </a:t>
            </a:r>
            <a:r>
              <a:rPr lang="en-US" altLang="en-US" sz="2800" dirty="0" smtClean="0">
                <a:sym typeface="Symbol" panose="05050102010706020507" pitchFamily="18" charset="2"/>
              </a:rPr>
              <a:t>-</a:t>
            </a:r>
            <a:r>
              <a:rPr lang="en-US" sz="2800" dirty="0" smtClean="0"/>
              <a:t>½ , -½) helicity states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ym typeface="Symbol" panose="05050102010706020507" pitchFamily="18" charset="2"/>
              </a:rPr>
              <a:t> </a:t>
            </a:r>
            <a:r>
              <a:rPr lang="en-US" altLang="en-US" sz="2800" dirty="0" smtClean="0">
                <a:sym typeface="Symbol" panose="05050102010706020507" pitchFamily="18" charset="2"/>
              </a:rPr>
              <a:t>exchange data like this looks as double spin flip amplitude is just like (*) but non flip amplitudes like </a:t>
            </a:r>
            <a:r>
              <a:rPr lang="en-US" sz="2800" dirty="0"/>
              <a:t>(½ , ½ </a:t>
            </a:r>
            <a:r>
              <a:rPr lang="en-US" altLang="en-US" sz="2800" dirty="0">
                <a:sym typeface="Symbol" panose="05050102010706020507" pitchFamily="18" charset="2"/>
              </a:rPr>
              <a:t> </a:t>
            </a:r>
            <a:r>
              <a:rPr lang="en-US" sz="2800" dirty="0" smtClean="0"/>
              <a:t>½ </a:t>
            </a:r>
            <a:r>
              <a:rPr lang="en-US" sz="2800" dirty="0"/>
              <a:t>, </a:t>
            </a:r>
            <a:r>
              <a:rPr lang="en-US" sz="2800" dirty="0" smtClean="0"/>
              <a:t>½) are just what you would get from smooth AMPLITUDE approximation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altLang="en-US" sz="2800" dirty="0">
                <a:solidFill>
                  <a:srgbClr val="FF0000"/>
                </a:solidFill>
                <a:sym typeface="Symbol" panose="05050102010706020507" pitchFamily="18" charset="2"/>
              </a:rPr>
              <a:t>Coupling Constant . </a:t>
            </a:r>
            <a:r>
              <a:rPr lang="en-US" altLang="en-US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(</a:t>
            </a:r>
            <a:r>
              <a:rPr lang="en-US" altLang="en-US" sz="2800" dirty="0">
                <a:solidFill>
                  <a:srgbClr val="FF0000"/>
                </a:solidFill>
                <a:sym typeface="Symbol" panose="05050102010706020507" pitchFamily="18" charset="2"/>
              </a:rPr>
              <a:t>m</a:t>
            </a:r>
            <a:r>
              <a:rPr lang="en-US" altLang="en-US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en-US" sz="28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altLang="en-US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/m</a:t>
            </a:r>
            <a:r>
              <a:rPr lang="en-US" altLang="en-US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en-US" sz="28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altLang="en-US" sz="2800" dirty="0">
                <a:solidFill>
                  <a:srgbClr val="FF0000"/>
                </a:solidFill>
                <a:sym typeface="Symbol" panose="05050102010706020507" pitchFamily="18" charset="2"/>
              </a:rPr>
              <a:t>)/(m</a:t>
            </a:r>
            <a:r>
              <a:rPr lang="en-US" altLang="en-US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en-US" sz="28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altLang="en-US" sz="2800" dirty="0">
                <a:solidFill>
                  <a:srgbClr val="FF0000"/>
                </a:solidFill>
                <a:sym typeface="Symbol" panose="05050102010706020507" pitchFamily="18" charset="2"/>
              </a:rPr>
              <a:t> – t)  </a:t>
            </a:r>
            <a:r>
              <a:rPr lang="en-US" altLang="en-US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(**)</a:t>
            </a:r>
            <a:endParaRPr lang="en-US" sz="2800" dirty="0" smtClean="0"/>
          </a:p>
        </p:txBody>
      </p:sp>
      <p:sp>
        <p:nvSpPr>
          <p:cNvPr id="23568" name="Text Box 22"/>
          <p:cNvSpPr txBox="1">
            <a:spLocks noChangeArrowheads="1"/>
          </p:cNvSpPr>
          <p:nvPr/>
        </p:nvSpPr>
        <p:spPr bwMode="auto">
          <a:xfrm>
            <a:off x="3422132" y="1323598"/>
            <a:ext cx="566261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sym typeface="Symbol" panose="05050102010706020507" pitchFamily="18" charset="2"/>
              </a:rPr>
              <a:t>In np  p n, </a:t>
            </a:r>
            <a:r>
              <a:rPr lang="en-US" altLang="en-US" dirty="0">
                <a:sym typeface="Symbol" panose="05050102010706020507" pitchFamily="18" charset="2"/>
              </a:rPr>
              <a:t> </a:t>
            </a:r>
            <a:r>
              <a:rPr lang="en-US" altLang="en-US" dirty="0" smtClean="0">
                <a:sym typeface="Symbol" panose="05050102010706020507" pitchFamily="18" charset="2"/>
              </a:rPr>
              <a:t>exchange is large  due to nearby pole and as spin flip at BOTH vertices the </a:t>
            </a:r>
            <a:r>
              <a:rPr lang="en-US" altLang="en-US" dirty="0" err="1" smtClean="0">
                <a:sym typeface="Symbol" panose="05050102010706020507" pitchFamily="18" charset="2"/>
              </a:rPr>
              <a:t>Regge</a:t>
            </a:r>
            <a:r>
              <a:rPr lang="en-US" altLang="en-US" dirty="0" smtClean="0">
                <a:sym typeface="Symbol" panose="05050102010706020507" pitchFamily="18" charset="2"/>
              </a:rPr>
              <a:t> formula is proportional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FF0000"/>
                </a:solidFill>
                <a:sym typeface="Symbol" panose="05050102010706020507" pitchFamily="18" charset="2"/>
              </a:rPr>
              <a:t>p n vertex vanishes at t=0 as spin </a:t>
            </a:r>
            <a:r>
              <a:rPr lang="en-US" alt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flip=0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sym typeface="Symbol" panose="05050102010706020507" pitchFamily="18" charset="2"/>
              </a:rPr>
              <a:t>So amplitude is</a:t>
            </a:r>
            <a:br>
              <a:rPr lang="en-US" altLang="en-US" dirty="0" smtClean="0">
                <a:sym typeface="Symbol" panose="05050102010706020507" pitchFamily="18" charset="2"/>
              </a:rPr>
            </a:br>
            <a:r>
              <a:rPr lang="en-US" alt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Coupling Constant . (t/m</a:t>
            </a:r>
            <a:r>
              <a:rPr lang="en-US" altLang="en-US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en-US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)/(m</a:t>
            </a:r>
            <a:r>
              <a:rPr lang="en-US" altLang="en-US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en-US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 – t)  (*)</a:t>
            </a:r>
            <a:r>
              <a:rPr lang="en-US" altLang="en-US" dirty="0" smtClean="0">
                <a:sym typeface="Symbol" panose="05050102010706020507" pitchFamily="18" charset="2"/>
              </a:rPr>
              <a:t/>
            </a:r>
            <a:br>
              <a:rPr lang="en-US" altLang="en-US" dirty="0" smtClean="0">
                <a:sym typeface="Symbol" panose="05050102010706020507" pitchFamily="18" charset="2"/>
              </a:rPr>
            </a:br>
            <a:r>
              <a:rPr lang="en-US" altLang="en-US" dirty="0" smtClean="0">
                <a:sym typeface="Symbol" panose="05050102010706020507" pitchFamily="18" charset="2"/>
              </a:rPr>
              <a:t>with 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</a:t>
            </a:r>
            <a:r>
              <a:rPr lang="en-US" altLang="en-US" dirty="0" smtClean="0">
                <a:sym typeface="Symbol" panose="05050102010706020507" pitchFamily="18" charset="2"/>
              </a:rPr>
              <a:t>(0) ~ 0</a:t>
            </a:r>
            <a:endParaRPr lang="en-US" altLang="en-US" dirty="0">
              <a:sym typeface="Symbol" panose="05050102010706020507" pitchFamily="18" charset="2"/>
            </a:endParaRPr>
          </a:p>
        </p:txBody>
      </p:sp>
      <p:sp>
        <p:nvSpPr>
          <p:cNvPr id="23570" name="Line 35"/>
          <p:cNvSpPr>
            <a:spLocks noChangeShapeType="1"/>
          </p:cNvSpPr>
          <p:nvPr/>
        </p:nvSpPr>
        <p:spPr bwMode="auto">
          <a:xfrm>
            <a:off x="4103948" y="2950342"/>
            <a:ext cx="182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1779" y="1480296"/>
            <a:ext cx="3221625" cy="1881396"/>
            <a:chOff x="-42230" y="3275796"/>
            <a:chExt cx="3221625" cy="1881396"/>
          </a:xfrm>
        </p:grpSpPr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1627493" y="3275796"/>
              <a:ext cx="28725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 smtClean="0"/>
                <a:t>t</a:t>
              </a:r>
              <a:endParaRPr lang="en-US" altLang="en-US" b="1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42230" y="3416133"/>
              <a:ext cx="3221625" cy="1741059"/>
              <a:chOff x="334963" y="1996104"/>
              <a:chExt cx="3221625" cy="1741059"/>
            </a:xfrm>
          </p:grpSpPr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1158875" y="2292350"/>
                <a:ext cx="954088" cy="7937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V="1">
                <a:off x="2193925" y="2292350"/>
                <a:ext cx="954088" cy="7937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 flipV="1">
                <a:off x="671513" y="3330575"/>
                <a:ext cx="954087" cy="7937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1636713" y="3330575"/>
                <a:ext cx="954087" cy="7937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 flipV="1">
                <a:off x="682626" y="3316816"/>
                <a:ext cx="954087" cy="7937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 flipH="1">
                <a:off x="1557338" y="2332038"/>
                <a:ext cx="636587" cy="99377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1422400" y="2563813"/>
                <a:ext cx="350838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solidFill>
                      <a:srgbClr val="FF0000"/>
                    </a:solidFill>
                    <a:sym typeface="Symbol" panose="05050102010706020507" pitchFamily="18" charset="2"/>
                  </a:rPr>
                  <a:t></a:t>
                </a: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>
                <a:off x="334963" y="3181350"/>
                <a:ext cx="35618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 dirty="0"/>
                  <a:t>p</a:t>
                </a: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2657863" y="3275498"/>
                <a:ext cx="35618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 dirty="0"/>
                  <a:t>n</a:t>
                </a:r>
              </a:p>
            </p:txBody>
          </p:sp>
          <p:sp>
            <p:nvSpPr>
              <p:cNvPr id="31" name="Text Box 20"/>
              <p:cNvSpPr txBox="1">
                <a:spLocks noChangeArrowheads="1"/>
              </p:cNvSpPr>
              <p:nvPr/>
            </p:nvSpPr>
            <p:spPr bwMode="auto">
              <a:xfrm>
                <a:off x="671513" y="2063750"/>
                <a:ext cx="35618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 dirty="0" smtClean="0">
                    <a:sym typeface="Symbol" panose="05050102010706020507" pitchFamily="18" charset="2"/>
                  </a:rPr>
                  <a:t>n</a:t>
                </a:r>
                <a:endParaRPr lang="en-US" altLang="en-US" b="1" dirty="0">
                  <a:sym typeface="Symbol" panose="05050102010706020507" pitchFamily="18" charset="2"/>
                </a:endParaRPr>
              </a:p>
            </p:txBody>
          </p:sp>
          <p:sp>
            <p:nvSpPr>
              <p:cNvPr id="32" name="Text Box 21"/>
              <p:cNvSpPr txBox="1">
                <a:spLocks noChangeArrowheads="1"/>
              </p:cNvSpPr>
              <p:nvPr/>
            </p:nvSpPr>
            <p:spPr bwMode="auto">
              <a:xfrm>
                <a:off x="3200400" y="1996104"/>
                <a:ext cx="35618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 dirty="0" smtClean="0">
                    <a:sym typeface="Symbol" panose="05050102010706020507" pitchFamily="18" charset="2"/>
                  </a:rPr>
                  <a:t>p</a:t>
                </a:r>
                <a:endParaRPr lang="en-US" altLang="en-US" b="1" dirty="0">
                  <a:sym typeface="Symbol" panose="05050102010706020507" pitchFamily="18" charset="2"/>
                </a:endParaRPr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1914751" y="3275796"/>
              <a:ext cx="0" cy="3711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28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np Charge Exchange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4916" y="857251"/>
            <a:ext cx="5909083" cy="1952361"/>
          </a:xfrm>
        </p:spPr>
        <p:txBody>
          <a:bodyPr/>
          <a:lstStyle/>
          <a:p>
            <a:r>
              <a:rPr lang="en-US" dirty="0" smtClean="0"/>
              <a:t>Agrees better with </a:t>
            </a:r>
            <a:r>
              <a:rPr lang="en-US" dirty="0" smtClean="0">
                <a:sym typeface="Symbol" panose="05050102010706020507" pitchFamily="18" charset="2"/>
              </a:rPr>
              <a:t>, </a:t>
            </a:r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r>
              <a:rPr lang="en-US" dirty="0" smtClean="0"/>
              <a:t> exchange at highest energies</a:t>
            </a:r>
          </a:p>
          <a:p>
            <a:r>
              <a:rPr lang="en-US" dirty="0" smtClean="0"/>
              <a:t>See paper by </a:t>
            </a:r>
            <a:r>
              <a:rPr lang="en-US" dirty="0" err="1" smtClean="0"/>
              <a:t>Farmelo</a:t>
            </a:r>
            <a:r>
              <a:rPr lang="en-US" dirty="0" smtClean="0"/>
              <a:t> and Irving 1977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" y="10886"/>
            <a:ext cx="322730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625" y="2809612"/>
            <a:ext cx="6041455" cy="405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 dirty="0" smtClean="0">
                <a:effectLst/>
                <a:latin typeface="Symbol" panose="05050102010706020507" pitchFamily="18" charset="2"/>
                <a:sym typeface="Symbol" panose="05050102010706020507" pitchFamily="18" charset="2"/>
              </a:rPr>
              <a:t> </a:t>
            </a:r>
            <a:r>
              <a:rPr lang="en-US" altLang="en-US" b="1" dirty="0" smtClean="0">
                <a:effectLst/>
                <a:latin typeface="Arial Unicode MS" panose="020B0604020202020204" pitchFamily="34" charset="-128"/>
                <a:sym typeface="Symbol" panose="05050102010706020507" pitchFamily="18" charset="2"/>
              </a:rPr>
              <a:t>Conspiracy II</a:t>
            </a:r>
            <a:endParaRPr lang="en-US" altLang="en-US" b="1" dirty="0" smtClean="0">
              <a:effectLst/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sp>
        <p:nvSpPr>
          <p:cNvPr id="466950" name="Rectangle 6"/>
          <p:cNvSpPr>
            <a:spLocks noGrp="1" noChangeArrowheads="1"/>
          </p:cNvSpPr>
          <p:nvPr>
            <p:ph sz="quarter" idx="13"/>
          </p:nvPr>
        </p:nvSpPr>
        <p:spPr>
          <a:xfrm>
            <a:off x="-42230" y="950755"/>
            <a:ext cx="9144000" cy="26582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You can explore these issues more clearly with </a:t>
            </a:r>
            <a:r>
              <a:rPr lang="en-US" sz="2800" dirty="0">
                <a:sym typeface="Symbol" panose="05050102010706020507" pitchFamily="18" charset="2"/>
              </a:rPr>
              <a:t></a:t>
            </a:r>
            <a:r>
              <a:rPr lang="en-US" sz="2800" baseline="30000" dirty="0">
                <a:sym typeface="Symbol" panose="05050102010706020507" pitchFamily="18" charset="2"/>
              </a:rPr>
              <a:t>-</a:t>
            </a:r>
            <a:r>
              <a:rPr lang="en-US" sz="2800" dirty="0">
                <a:sym typeface="Symbol" panose="05050102010706020507" pitchFamily="18" charset="2"/>
              </a:rPr>
              <a:t> p  </a:t>
            </a:r>
            <a:r>
              <a:rPr lang="en-US" sz="2800" baseline="30000" dirty="0" smtClean="0">
                <a:sym typeface="Symbol" panose="05050102010706020507" pitchFamily="18" charset="2"/>
              </a:rPr>
              <a:t>0</a:t>
            </a:r>
            <a:r>
              <a:rPr lang="en-US" sz="2800" dirty="0" smtClean="0">
                <a:sym typeface="Symbol" panose="05050102010706020507" pitchFamily="18" charset="2"/>
              </a:rPr>
              <a:t> n as you can project out rigorously unnatural parity part where </a:t>
            </a:r>
            <a:r>
              <a:rPr lang="en-US" sz="2800" dirty="0">
                <a:sym typeface="Symbol" panose="05050102010706020507" pitchFamily="18" charset="2"/>
              </a:rPr>
              <a:t> </a:t>
            </a:r>
            <a:r>
              <a:rPr lang="en-US" sz="2800" dirty="0" smtClean="0">
                <a:sym typeface="Symbol" panose="05050102010706020507" pitchFamily="18" charset="2"/>
              </a:rPr>
              <a:t> is leading trajectory</a:t>
            </a:r>
            <a:endParaRPr lang="en-US" sz="28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Interesting to compare with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 </a:t>
            </a:r>
            <a:r>
              <a:rPr lang="en-US" sz="2800" dirty="0" smtClean="0">
                <a:sym typeface="Symbol" pitchFamily="18" charset="2"/>
              </a:rPr>
              <a:t>production at target vertex as </a:t>
            </a:r>
            <a:r>
              <a:rPr lang="en-US" sz="2800" b="0" dirty="0" smtClean="0">
                <a:solidFill>
                  <a:srgbClr val="FF0000"/>
                </a:solidFill>
                <a:effectLst/>
                <a:sym typeface="Symbol" pitchFamily="18" charset="2"/>
              </a:rPr>
              <a:t></a:t>
            </a: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 p  </a:t>
            </a:r>
            <a:r>
              <a:rPr lang="en-US" sz="2800" dirty="0" smtClean="0">
                <a:sym typeface="Symbol" pitchFamily="18" charset="2"/>
              </a:rPr>
              <a:t>does not vanish at t=0</a:t>
            </a:r>
            <a:r>
              <a:rPr lang="en-US" sz="2800" dirty="0" smtClean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ym typeface="Symbol" panose="05050102010706020507" pitchFamily="18" charset="2"/>
              </a:rPr>
              <a:t></a:t>
            </a:r>
            <a:r>
              <a:rPr lang="en-US" sz="2800" baseline="30000" dirty="0" smtClean="0">
                <a:sym typeface="Symbol" panose="05050102010706020507" pitchFamily="18" charset="2"/>
              </a:rPr>
              <a:t>+</a:t>
            </a:r>
            <a:r>
              <a:rPr lang="en-US" sz="2800" dirty="0" smtClean="0">
                <a:sym typeface="Symbol" panose="05050102010706020507" pitchFamily="18" charset="2"/>
              </a:rPr>
              <a:t> </a:t>
            </a:r>
            <a:r>
              <a:rPr lang="en-US" sz="2800" dirty="0">
                <a:sym typeface="Symbol" panose="05050102010706020507" pitchFamily="18" charset="2"/>
              </a:rPr>
              <a:t>p  </a:t>
            </a:r>
            <a:r>
              <a:rPr lang="en-US" sz="2800" baseline="30000" dirty="0">
                <a:sym typeface="Symbol" panose="05050102010706020507" pitchFamily="18" charset="2"/>
              </a:rPr>
              <a:t>0</a:t>
            </a:r>
            <a:r>
              <a:rPr lang="en-US" sz="2800" dirty="0">
                <a:sym typeface="Symbol" panose="05050102010706020507" pitchFamily="18" charset="2"/>
              </a:rPr>
              <a:t> </a:t>
            </a:r>
            <a:r>
              <a:rPr lang="en-US" sz="2800" baseline="30000" dirty="0" smtClean="0">
                <a:sym typeface="Symbol" pitchFamily="18" charset="2"/>
              </a:rPr>
              <a:t>++</a:t>
            </a:r>
            <a:r>
              <a:rPr lang="en-US" sz="2800" dirty="0" smtClean="0">
                <a:sym typeface="Symbol" panose="05050102010706020507" pitchFamily="18" charset="2"/>
              </a:rPr>
              <a:t> and p </a:t>
            </a:r>
            <a:r>
              <a:rPr lang="en-US" sz="2800" dirty="0" err="1" smtClean="0">
                <a:sym typeface="Symbol" panose="05050102010706020507" pitchFamily="18" charset="2"/>
              </a:rPr>
              <a:t>p</a:t>
            </a:r>
            <a:r>
              <a:rPr lang="en-US" sz="2800" dirty="0" smtClean="0">
                <a:sym typeface="Symbol" panose="05050102010706020507" pitchFamily="18" charset="2"/>
              </a:rPr>
              <a:t> </a:t>
            </a:r>
            <a:r>
              <a:rPr lang="en-US" sz="2800" dirty="0">
                <a:sym typeface="Symbol" panose="05050102010706020507" pitchFamily="18" charset="2"/>
              </a:rPr>
              <a:t> </a:t>
            </a:r>
            <a:r>
              <a:rPr lang="en-US" sz="2800" dirty="0" smtClean="0">
                <a:sym typeface="Symbol" panose="05050102010706020507" pitchFamily="18" charset="2"/>
              </a:rPr>
              <a:t>n </a:t>
            </a:r>
            <a:r>
              <a:rPr lang="en-US" sz="2800" baseline="30000" dirty="0" smtClean="0">
                <a:sym typeface="Symbol" pitchFamily="18" charset="2"/>
              </a:rPr>
              <a:t>++</a:t>
            </a:r>
            <a:endParaRPr lang="en-US" sz="2800" baseline="30000" dirty="0" smtClean="0"/>
          </a:p>
        </p:txBody>
      </p:sp>
      <p:sp>
        <p:nvSpPr>
          <p:cNvPr id="23568" name="Text Box 22"/>
          <p:cNvSpPr txBox="1">
            <a:spLocks noChangeArrowheads="1"/>
          </p:cNvSpPr>
          <p:nvPr/>
        </p:nvSpPr>
        <p:spPr bwMode="auto">
          <a:xfrm>
            <a:off x="3576364" y="3818207"/>
            <a:ext cx="56626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OK with helicity 0 </a:t>
            </a:r>
            <a:r>
              <a:rPr lang="en-US" altLang="en-US" dirty="0">
                <a:sym typeface="Symbol" panose="05050102010706020507" pitchFamily="18" charset="2"/>
              </a:rPr>
              <a:t> but naïve </a:t>
            </a:r>
            <a:r>
              <a:rPr lang="en-US" altLang="en-US" dirty="0" err="1">
                <a:sym typeface="Symbol" panose="05050102010706020507" pitchFamily="18" charset="2"/>
              </a:rPr>
              <a:t>factorizable</a:t>
            </a:r>
            <a:r>
              <a:rPr lang="en-US" altLang="en-US" dirty="0">
                <a:sym typeface="Symbol" panose="05050102010706020507" pitchFamily="18" charset="2"/>
              </a:rPr>
              <a:t>  exchange vanishes when  helicity 1 – not seen </a:t>
            </a:r>
            <a:r>
              <a:rPr lang="en-US" altLang="en-US" dirty="0" smtClean="0">
                <a:sym typeface="Symbol" panose="05050102010706020507" pitchFamily="18" charset="2"/>
              </a:rPr>
              <a:t>experimentally in </a:t>
            </a:r>
            <a:r>
              <a:rPr lang="en-US" altLang="en-US" dirty="0">
                <a:sym typeface="Symbol" panose="05050102010706020507" pitchFamily="18" charset="2"/>
              </a:rPr>
              <a:t>any  exchange </a:t>
            </a:r>
            <a:r>
              <a:rPr lang="en-US" altLang="en-US" dirty="0" smtClean="0">
                <a:sym typeface="Symbol" panose="05050102010706020507" pitchFamily="18" charset="2"/>
              </a:rPr>
              <a:t>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sym typeface="Symbol" panose="05050102010706020507" pitchFamily="18" charset="2"/>
              </a:rPr>
              <a:t>See E110 data</a:t>
            </a:r>
          </a:p>
        </p:txBody>
      </p:sp>
      <p:sp>
        <p:nvSpPr>
          <p:cNvPr id="23569" name="Line 34"/>
          <p:cNvSpPr>
            <a:spLocks noChangeShapeType="1"/>
          </p:cNvSpPr>
          <p:nvPr/>
        </p:nvSpPr>
        <p:spPr bwMode="auto">
          <a:xfrm>
            <a:off x="591660" y="2492896"/>
            <a:ext cx="1825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63461" y="3729218"/>
            <a:ext cx="3216275" cy="1894329"/>
            <a:chOff x="165100" y="1296567"/>
            <a:chExt cx="3216275" cy="1894329"/>
          </a:xfrm>
        </p:grpSpPr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989012" y="1691006"/>
              <a:ext cx="954088" cy="7937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 flipV="1">
              <a:off x="2024062" y="1691006"/>
              <a:ext cx="954088" cy="7937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V="1">
              <a:off x="501650" y="2729231"/>
              <a:ext cx="954087" cy="7937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1466850" y="2729231"/>
              <a:ext cx="954087" cy="7937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V="1">
              <a:off x="512763" y="2715472"/>
              <a:ext cx="954087" cy="7937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1387475" y="1730694"/>
              <a:ext cx="636587" cy="99377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1252537" y="1962469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  <a:sym typeface="Symbol" panose="05050102010706020507" pitchFamily="18" charset="2"/>
                </a:rPr>
                <a:t>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165100" y="2580006"/>
              <a:ext cx="3561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/>
                <a:t>p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641600" y="2729231"/>
              <a:ext cx="3561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/>
                <a:t>n</a:t>
              </a:r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501650" y="1462406"/>
              <a:ext cx="3508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>
                  <a:sym typeface="Symbol" panose="05050102010706020507" pitchFamily="18" charset="2"/>
                </a:rPr>
                <a:t></a:t>
              </a:r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3030537" y="1394760"/>
              <a:ext cx="350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>
                  <a:sym typeface="Symbol" panose="05050102010706020507" pitchFamily="18" charset="2"/>
                </a:rPr>
                <a:t>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1812201" y="1296567"/>
              <a:ext cx="28725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 smtClean="0"/>
                <a:t>t</a:t>
              </a:r>
              <a:endParaRPr lang="en-US" alt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087788" y="1353762"/>
              <a:ext cx="0" cy="3711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4" y="0"/>
            <a:ext cx="3109005" cy="1571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Irving and Worden</a:t>
            </a:r>
            <a:br>
              <a:rPr lang="en-US" dirty="0" smtClean="0"/>
            </a:br>
            <a:r>
              <a:rPr lang="en-US" dirty="0" smtClean="0"/>
              <a:t>fig 4E.2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1" y="48299"/>
            <a:ext cx="6041526" cy="6807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7553" y="1664804"/>
            <a:ext cx="27609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Broken SU(3) from </a:t>
            </a:r>
            <a:r>
              <a:rPr lang="en-US" dirty="0" smtClean="0">
                <a:sym typeface="Symbol" panose="05050102010706020507" pitchFamily="18" charset="2"/>
              </a:rPr>
              <a:t> exchange in 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p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Symbol" panose="05050102010706020507" pitchFamily="18" charset="2"/>
              </a:rPr>
              <a:t>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</a:t>
            </a:r>
            <a:r>
              <a:rPr lang="en-US" baseline="30000" dirty="0" smtClean="0">
                <a:sym typeface="Symbol" panose="05050102010706020507" pitchFamily="18" charset="2"/>
              </a:rPr>
              <a:t>++</a:t>
            </a:r>
            <a:r>
              <a:rPr lang="en-US" dirty="0" smtClean="0">
                <a:sym typeface="Symbol" panose="05050102010706020507" pitchFamily="18" charset="2"/>
              </a:rPr>
              <a:t>. Unknown Energy</a:t>
            </a:r>
          </a:p>
          <a:p>
            <a:endParaRPr lang="en-US" baseline="30000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Note unnatural parity part extracted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Triple </a:t>
            </a:r>
            <a:r>
              <a:rPr lang="en-US" b="1" dirty="0" err="1" smtClean="0"/>
              <a:t>Regge</a:t>
            </a:r>
            <a:r>
              <a:rPr lang="en-US" b="1" dirty="0" smtClean="0"/>
              <a:t> Theory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25" y="692150"/>
            <a:ext cx="2619375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Triple </a:t>
            </a:r>
            <a:r>
              <a:rPr lang="en-US" b="1" dirty="0" err="1" smtClean="0"/>
              <a:t>Regge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Theory</a:t>
            </a:r>
            <a:endParaRPr lang="en-US" dirty="0"/>
          </a:p>
        </p:txBody>
      </p:sp>
      <p:pic>
        <p:nvPicPr>
          <p:cNvPr id="11268" name="Picture 2" descr="http://salsahpc.indiana.edu/dlibdata/database/Unknown/A%20Picture%20Book%20of%20High%20Energy%20Scattering/0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8510"/>
          <a:stretch>
            <a:fillRect/>
          </a:stretch>
        </p:blipFill>
        <p:spPr bwMode="auto">
          <a:xfrm>
            <a:off x="0" y="7938"/>
            <a:ext cx="652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9344" y="1"/>
            <a:ext cx="3904656" cy="8572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PictureBook</a:t>
            </a:r>
            <a:r>
              <a:rPr lang="en-US" dirty="0" smtClean="0"/>
              <a:t> 1975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239344" y="673816"/>
            <a:ext cx="3904656" cy="6000749"/>
          </a:xfrm>
        </p:spPr>
        <p:txBody>
          <a:bodyPr>
            <a:normAutofit/>
          </a:bodyPr>
          <a:lstStyle/>
          <a:p>
            <a:r>
              <a:rPr lang="en-US" dirty="0" smtClean="0"/>
              <a:t>Interesting that my classification ignored the dominant experiments  in following 30 years that focused on “hard” not “soft” low transverse momentum physics</a:t>
            </a:r>
          </a:p>
          <a:p>
            <a:r>
              <a:rPr lang="en-US" dirty="0" smtClean="0"/>
              <a:t>At this time I was working on three </a:t>
            </a:r>
            <a:r>
              <a:rPr lang="en-US" dirty="0" err="1" smtClean="0"/>
              <a:t>Fermilab</a:t>
            </a:r>
            <a:r>
              <a:rPr lang="en-US" dirty="0" smtClean="0"/>
              <a:t> experiments E110, E260, E350 where I wrote most of analysis and Monte Carlo software</a:t>
            </a:r>
          </a:p>
          <a:p>
            <a:r>
              <a:rPr lang="en-US" dirty="0" smtClean="0"/>
              <a:t>Around 1981 I switched to “computer science” although data analysis continued till 1984</a:t>
            </a:r>
          </a:p>
          <a:p>
            <a:r>
              <a:rPr lang="en-US" dirty="0" smtClean="0"/>
              <a:t>My dream “E110” essentially failed as not enough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258" t="4361" r="7957" b="11115"/>
          <a:stretch/>
        </p:blipFill>
        <p:spPr>
          <a:xfrm>
            <a:off x="0" y="-10062"/>
            <a:ext cx="5239344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smtClean="0"/>
              <a:t>6/5/2015</a:t>
            </a:r>
          </a:p>
        </p:txBody>
      </p:sp>
      <p:pic>
        <p:nvPicPr>
          <p:cNvPr id="12293" name="Picture 2" descr="http://salsahpc.indiana.edu/dlibdata/database/Unknown/C.L.N.%20Ph231%20Part.Phys.Pt.II%201981/01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705"/>
          <a:stretch/>
        </p:blipFill>
        <p:spPr bwMode="auto">
          <a:xfrm>
            <a:off x="11528" y="114182"/>
            <a:ext cx="9132471" cy="67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-21861" y="0"/>
            <a:ext cx="4413841" cy="8572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4 Triple </a:t>
            </a:r>
            <a:r>
              <a:rPr lang="en-US" dirty="0" err="1" smtClean="0"/>
              <a:t>Regge</a:t>
            </a:r>
            <a:r>
              <a:rPr lang="en-US" dirty="0" smtClean="0"/>
              <a:t> Reactions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815164"/>
            <a:ext cx="4391980" cy="2115980"/>
          </a:xfrm>
        </p:spPr>
        <p:txBody>
          <a:bodyPr>
            <a:normAutofit/>
          </a:bodyPr>
          <a:lstStyle/>
          <a:p>
            <a:r>
              <a:rPr lang="en-US" dirty="0" smtClean="0"/>
              <a:t>The cut “all” or “all neutrals” both sum ladder diagrams and one expects “all neutral </a:t>
            </a:r>
            <a:r>
              <a:rPr lang="en-US" dirty="0" err="1" smtClean="0"/>
              <a:t>Regge</a:t>
            </a:r>
            <a:r>
              <a:rPr lang="en-US" dirty="0" smtClean="0"/>
              <a:t> pole” controlling all neutral total cross section</a:t>
            </a:r>
          </a:p>
          <a:p>
            <a:r>
              <a:rPr lang="en-US" dirty="0" smtClean="0">
                <a:sym typeface="Symbol" panose="05050102010706020507" pitchFamily="18" charset="2"/>
              </a:rPr>
              <a:t></a:t>
            </a:r>
            <a:r>
              <a:rPr lang="en-US" baseline="-25000" dirty="0" smtClean="0">
                <a:sym typeface="Symbol" panose="05050102010706020507" pitchFamily="18" charset="2"/>
              </a:rPr>
              <a:t>All Neutral</a:t>
            </a:r>
            <a:r>
              <a:rPr lang="en-US" dirty="0" smtClean="0">
                <a:sym typeface="Symbol" panose="05050102010706020507" pitchFamily="18" charset="2"/>
              </a:rPr>
              <a:t>(0) = -0.08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148" name="Text Box 3082"/>
          <p:cNvSpPr txBox="1">
            <a:spLocks noChangeArrowheads="1"/>
          </p:cNvSpPr>
          <p:nvPr/>
        </p:nvSpPr>
        <p:spPr bwMode="auto">
          <a:xfrm>
            <a:off x="6878638" y="3948113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-t</a:t>
            </a:r>
          </a:p>
        </p:txBody>
      </p:sp>
      <p:grpSp>
        <p:nvGrpSpPr>
          <p:cNvPr id="6150" name="Group 1"/>
          <p:cNvGrpSpPr>
            <a:grpSpLocks/>
          </p:cNvGrpSpPr>
          <p:nvPr/>
        </p:nvGrpSpPr>
        <p:grpSpPr bwMode="auto">
          <a:xfrm>
            <a:off x="4334270" y="0"/>
            <a:ext cx="4732970" cy="6824210"/>
            <a:chOff x="5018088" y="906463"/>
            <a:chExt cx="4124325" cy="5895975"/>
          </a:xfrm>
        </p:grpSpPr>
        <p:grpSp>
          <p:nvGrpSpPr>
            <p:cNvPr id="6159" name="Group 3075"/>
            <p:cNvGrpSpPr>
              <a:grpSpLocks/>
            </p:cNvGrpSpPr>
            <p:nvPr/>
          </p:nvGrpSpPr>
          <p:grpSpPr bwMode="auto">
            <a:xfrm>
              <a:off x="5018088" y="906463"/>
              <a:ext cx="4124325" cy="5895975"/>
              <a:chOff x="2855" y="796"/>
              <a:chExt cx="2598" cy="3714"/>
            </a:xfrm>
          </p:grpSpPr>
          <p:graphicFrame>
            <p:nvGraphicFramePr>
              <p:cNvPr id="6162" name="Object 3076"/>
              <p:cNvGraphicFramePr>
                <a:graphicFrameLocks noChangeAspect="1"/>
              </p:cNvGraphicFramePr>
              <p:nvPr/>
            </p:nvGraphicFramePr>
            <p:xfrm>
              <a:off x="2855" y="796"/>
              <a:ext cx="2598" cy="37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1" name="PhotoImpact" r:id="rId3" imgW="4123810" imgH="5895238" progId="PI3.Image">
                      <p:embed/>
                    </p:oleObj>
                  </mc:Choice>
                  <mc:Fallback>
                    <p:oleObj name="PhotoImpact" r:id="rId3" imgW="4123810" imgH="5895238" progId="PI3.Imag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55" y="796"/>
                            <a:ext cx="2598" cy="37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63" name="Text Box 3077"/>
              <p:cNvSpPr txBox="1">
                <a:spLocks noChangeArrowheads="1"/>
              </p:cNvSpPr>
              <p:nvPr/>
            </p:nvSpPr>
            <p:spPr bwMode="auto">
              <a:xfrm>
                <a:off x="3549" y="3079"/>
                <a:ext cx="4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ym typeface="Symbol" panose="05050102010706020507" pitchFamily="18" charset="2"/>
                  </a:rPr>
                  <a:t></a:t>
                </a:r>
                <a:r>
                  <a:rPr lang="en-US" altLang="en-US" baseline="30000">
                    <a:sym typeface="Symbol" panose="05050102010706020507" pitchFamily="18" charset="2"/>
                  </a:rPr>
                  <a:t>0</a:t>
                </a:r>
                <a:r>
                  <a:rPr lang="en-US" altLang="en-US">
                    <a:sym typeface="Symbol" panose="05050102010706020507" pitchFamily="18" charset="2"/>
                  </a:rPr>
                  <a:t>X</a:t>
                </a:r>
                <a:r>
                  <a:rPr lang="en-US" altLang="en-US" baseline="30000">
                    <a:sym typeface="Symbol" panose="05050102010706020507" pitchFamily="18" charset="2"/>
                  </a:rPr>
                  <a:t>0</a:t>
                </a:r>
                <a:endParaRPr lang="en-US" altLang="en-US">
                  <a:sym typeface="Symbol" panose="05050102010706020507" pitchFamily="18" charset="2"/>
                </a:endParaRPr>
              </a:p>
            </p:txBody>
          </p:sp>
          <p:sp>
            <p:nvSpPr>
              <p:cNvPr id="6164" name="Text Box 3078"/>
              <p:cNvSpPr txBox="1">
                <a:spLocks noChangeArrowheads="1"/>
              </p:cNvSpPr>
              <p:nvPr/>
            </p:nvSpPr>
            <p:spPr bwMode="auto">
              <a:xfrm>
                <a:off x="3682" y="1455"/>
                <a:ext cx="42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ym typeface="Symbol" panose="05050102010706020507" pitchFamily="18" charset="2"/>
                  </a:rPr>
                  <a:t></a:t>
                </a:r>
                <a:r>
                  <a:rPr lang="en-US" altLang="en-US" baseline="30000">
                    <a:sym typeface="Symbol" panose="05050102010706020507" pitchFamily="18" charset="2"/>
                  </a:rPr>
                  <a:t>0</a:t>
                </a:r>
                <a:r>
                  <a:rPr lang="en-US" altLang="en-US">
                    <a:sym typeface="Symbol" panose="05050102010706020507" pitchFamily="18" charset="2"/>
                  </a:rPr>
                  <a:t>X</a:t>
                </a:r>
              </a:p>
            </p:txBody>
          </p:sp>
          <p:sp>
            <p:nvSpPr>
              <p:cNvPr id="6165" name="Text Box 3079"/>
              <p:cNvSpPr txBox="1">
                <a:spLocks noChangeArrowheads="1"/>
              </p:cNvSpPr>
              <p:nvPr/>
            </p:nvSpPr>
            <p:spPr bwMode="auto">
              <a:xfrm>
                <a:off x="4661" y="1467"/>
                <a:ext cx="4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ym typeface="Symbol" panose="05050102010706020507" pitchFamily="18" charset="2"/>
                  </a:rPr>
                  <a:t></a:t>
                </a:r>
                <a:r>
                  <a:rPr lang="en-US" altLang="en-US" baseline="30000">
                    <a:sym typeface="Symbol" panose="05050102010706020507" pitchFamily="18" charset="2"/>
                  </a:rPr>
                  <a:t>0</a:t>
                </a:r>
                <a:r>
                  <a:rPr lang="en-US" altLang="en-US">
                    <a:sym typeface="Symbol" panose="05050102010706020507" pitchFamily="18" charset="2"/>
                  </a:rPr>
                  <a:t>X</a:t>
                </a:r>
              </a:p>
            </p:txBody>
          </p:sp>
          <p:sp>
            <p:nvSpPr>
              <p:cNvPr id="6166" name="Text Box 3080"/>
              <p:cNvSpPr txBox="1">
                <a:spLocks noChangeArrowheads="1"/>
              </p:cNvSpPr>
              <p:nvPr/>
            </p:nvSpPr>
            <p:spPr bwMode="auto">
              <a:xfrm>
                <a:off x="4652" y="3017"/>
                <a:ext cx="4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ym typeface="Symbol" panose="05050102010706020507" pitchFamily="18" charset="2"/>
                  </a:rPr>
                  <a:t></a:t>
                </a:r>
                <a:r>
                  <a:rPr lang="en-US" altLang="en-US" baseline="30000">
                    <a:sym typeface="Symbol" panose="05050102010706020507" pitchFamily="18" charset="2"/>
                  </a:rPr>
                  <a:t>0</a:t>
                </a:r>
                <a:r>
                  <a:rPr lang="en-US" altLang="en-US">
                    <a:sym typeface="Symbol" panose="05050102010706020507" pitchFamily="18" charset="2"/>
                  </a:rPr>
                  <a:t>X</a:t>
                </a:r>
                <a:r>
                  <a:rPr lang="en-US" altLang="en-US" baseline="30000">
                    <a:sym typeface="Symbol" panose="05050102010706020507" pitchFamily="18" charset="2"/>
                  </a:rPr>
                  <a:t>0</a:t>
                </a:r>
              </a:p>
            </p:txBody>
          </p:sp>
        </p:grpSp>
        <p:sp>
          <p:nvSpPr>
            <p:cNvPr id="6160" name="Text Box 3086"/>
            <p:cNvSpPr txBox="1">
              <a:spLocks noChangeArrowheads="1"/>
            </p:cNvSpPr>
            <p:nvPr/>
          </p:nvSpPr>
          <p:spPr bwMode="auto">
            <a:xfrm>
              <a:off x="5037138" y="930732"/>
              <a:ext cx="844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/>
                <a:t>E350</a:t>
              </a:r>
            </a:p>
          </p:txBody>
        </p:sp>
        <p:sp>
          <p:nvSpPr>
            <p:cNvPr id="6161" name="Text Box 3086"/>
            <p:cNvSpPr txBox="1">
              <a:spLocks noChangeArrowheads="1"/>
            </p:cNvSpPr>
            <p:nvPr/>
          </p:nvSpPr>
          <p:spPr bwMode="auto">
            <a:xfrm>
              <a:off x="6065658" y="1295472"/>
              <a:ext cx="221522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 b="1"/>
                <a:t>Triple Regge Theory</a:t>
              </a:r>
            </a:p>
          </p:txBody>
        </p:sp>
      </p:grpSp>
      <p:sp>
        <p:nvSpPr>
          <p:cNvPr id="6153" name="Text Box 3089"/>
          <p:cNvSpPr txBox="1">
            <a:spLocks noChangeArrowheads="1"/>
          </p:cNvSpPr>
          <p:nvPr/>
        </p:nvSpPr>
        <p:spPr bwMode="auto">
          <a:xfrm>
            <a:off x="6194425" y="3284538"/>
            <a:ext cx="35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n-US"/>
              <a:t>ρ</a:t>
            </a:r>
          </a:p>
        </p:txBody>
      </p:sp>
      <p:sp>
        <p:nvSpPr>
          <p:cNvPr id="6154" name="Text Box 3090"/>
          <p:cNvSpPr txBox="1">
            <a:spLocks noChangeArrowheads="1"/>
          </p:cNvSpPr>
          <p:nvPr/>
        </p:nvSpPr>
        <p:spPr bwMode="auto">
          <a:xfrm>
            <a:off x="6205538" y="5975350"/>
            <a:ext cx="357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n-US"/>
              <a:t>ρ</a:t>
            </a:r>
          </a:p>
        </p:txBody>
      </p:sp>
      <p:sp>
        <p:nvSpPr>
          <p:cNvPr id="6155" name="Text Box 3091"/>
          <p:cNvSpPr txBox="1">
            <a:spLocks noChangeArrowheads="1"/>
          </p:cNvSpPr>
          <p:nvPr/>
        </p:nvSpPr>
        <p:spPr bwMode="auto">
          <a:xfrm>
            <a:off x="7704138" y="3238500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/>
              <a:t>A</a:t>
            </a:r>
            <a:r>
              <a:rPr lang="en-US" altLang="en-US" sz="2000" baseline="-25000"/>
              <a:t>2</a:t>
            </a:r>
            <a:endParaRPr lang="el-GR" altLang="en-US" sz="2000" baseline="-25000"/>
          </a:p>
        </p:txBody>
      </p:sp>
      <p:sp>
        <p:nvSpPr>
          <p:cNvPr id="6156" name="Text Box 3092"/>
          <p:cNvSpPr txBox="1">
            <a:spLocks noChangeArrowheads="1"/>
          </p:cNvSpPr>
          <p:nvPr/>
        </p:nvSpPr>
        <p:spPr bwMode="auto">
          <a:xfrm>
            <a:off x="7194550" y="6035675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/>
              <a:t>A</a:t>
            </a:r>
            <a:r>
              <a:rPr lang="en-US" altLang="en-US" sz="2000" baseline="-25000"/>
              <a:t>2</a:t>
            </a:r>
            <a:endParaRPr lang="el-GR" altLang="en-US" sz="2000" baseline="-25000"/>
          </a:p>
        </p:txBody>
      </p:sp>
      <p:grpSp>
        <p:nvGrpSpPr>
          <p:cNvPr id="11" name="Group 10"/>
          <p:cNvGrpSpPr/>
          <p:nvPr/>
        </p:nvGrpSpPr>
        <p:grpSpPr>
          <a:xfrm>
            <a:off x="261271" y="3003909"/>
            <a:ext cx="821662" cy="3758842"/>
            <a:chOff x="293954" y="3022035"/>
            <a:chExt cx="821662" cy="375884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086042" y="3412105"/>
              <a:ext cx="0" cy="301749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293954" y="3022035"/>
              <a:ext cx="792088" cy="39007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3528" y="6390807"/>
              <a:ext cx="792088" cy="39007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1914239" y="2985783"/>
            <a:ext cx="821662" cy="3758842"/>
            <a:chOff x="293954" y="3022035"/>
            <a:chExt cx="821662" cy="375884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086042" y="3412105"/>
              <a:ext cx="0" cy="301749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293954" y="3022035"/>
              <a:ext cx="792088" cy="39007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3528" y="6390807"/>
              <a:ext cx="792088" cy="39007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1053359" y="3393979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72601" y="3820482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82933" y="4246985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82933" y="4673488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39944" y="5099991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72601" y="5526494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72601" y="5952997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72601" y="6379500"/>
            <a:ext cx="85766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68777" y="2931144"/>
            <a:ext cx="13415" cy="387418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1724" y="61185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490303" y="608792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04332" y="3206104"/>
            <a:ext cx="47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endParaRPr lang="en-US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2479606" y="3135877"/>
            <a:ext cx="47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5679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4" y="-1745"/>
            <a:ext cx="852323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68" y="1"/>
            <a:ext cx="5404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that remains from that work are papers and a good fitting program!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-43742"/>
            <a:ext cx="6734026" cy="6804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96245"/>
            <a:ext cx="241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  <a:r>
              <a:rPr lang="en-US" b="1" baseline="30000" dirty="0" smtClean="0"/>
              <a:t>-1.08</a:t>
            </a:r>
            <a:r>
              <a:rPr lang="en-US" b="1" dirty="0" smtClean="0"/>
              <a:t> dependence in G due to all neutral </a:t>
            </a:r>
            <a:r>
              <a:rPr lang="en-US" b="1" dirty="0" err="1" smtClean="0"/>
              <a:t>pseudopole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4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smtClean="0"/>
              <a:t>6/5/2015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" b="14159"/>
          <a:stretch>
            <a:fillRect/>
          </a:stretch>
        </p:blipFill>
        <p:spPr bwMode="auto">
          <a:xfrm>
            <a:off x="11113" y="80963"/>
            <a:ext cx="6756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6261974" y="88220"/>
            <a:ext cx="27027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smtClean="0"/>
              <a:t>E350: Triple </a:t>
            </a:r>
            <a:r>
              <a:rPr lang="en-US" altLang="en-US" sz="4000" b="1" dirty="0" err="1"/>
              <a:t>Regge</a:t>
            </a:r>
            <a:r>
              <a:rPr lang="en-US" altLang="en-US" sz="4000" b="1" dirty="0"/>
              <a:t> </a:t>
            </a:r>
            <a:r>
              <a:rPr lang="en-US" altLang="en-US" sz="4000" b="1" dirty="0" smtClean="0"/>
              <a:t>Data</a:t>
            </a:r>
            <a:endParaRPr lang="en-US" alt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61973" y="2015620"/>
            <a:ext cx="2735796" cy="465313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Note </a:t>
            </a:r>
            <a:r>
              <a:rPr lang="en-US" altLang="en-US" dirty="0"/>
              <a:t>get good agreement </a:t>
            </a:r>
            <a:r>
              <a:rPr lang="en-US" altLang="en-US" dirty="0" smtClean="0"/>
              <a:t>with  </a:t>
            </a:r>
            <a:r>
              <a:rPr lang="en-US" altLang="en-US" dirty="0" smtClean="0">
                <a:sym typeface="Symbol" panose="05050102010706020507" pitchFamily="18" charset="2"/>
              </a:rPr>
              <a:t> </a:t>
            </a:r>
            <a:r>
              <a:rPr lang="en-US" altLang="en-US" dirty="0" smtClean="0"/>
              <a:t>trajectory from E111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- </a:t>
            </a:r>
            <a:r>
              <a:rPr lang="en-US" dirty="0">
                <a:sym typeface="Symbol" panose="05050102010706020507" pitchFamily="18" charset="2"/>
              </a:rPr>
              <a:t>p  </a:t>
            </a:r>
            <a:r>
              <a:rPr lang="en-US" baseline="30000" dirty="0">
                <a:sym typeface="Symbol" panose="05050102010706020507" pitchFamily="18" charset="2"/>
              </a:rPr>
              <a:t>0</a:t>
            </a:r>
            <a:r>
              <a:rPr lang="en-US" dirty="0">
                <a:sym typeface="Symbol" panose="05050102010706020507" pitchFamily="18" charset="2"/>
              </a:rPr>
              <a:t> n</a:t>
            </a:r>
            <a:endParaRPr lang="en-US" altLang="en-US" dirty="0" smtClean="0"/>
          </a:p>
          <a:p>
            <a:r>
              <a:rPr lang="en-US" altLang="en-US" dirty="0" smtClean="0"/>
              <a:t> WSNZ very clear</a:t>
            </a:r>
          </a:p>
          <a:p>
            <a:r>
              <a:rPr lang="en-US" altLang="en-US" dirty="0" smtClean="0"/>
              <a:t>Extend trajectory measurement to t = - 8 (GeV/c)</a:t>
            </a:r>
            <a:r>
              <a:rPr lang="en-US" altLang="en-US" baseline="30000" dirty="0" smtClean="0"/>
              <a:t>2</a:t>
            </a:r>
          </a:p>
          <a:p>
            <a:r>
              <a:rPr lang="en-US" altLang="en-US" dirty="0" smtClean="0"/>
              <a:t>Agreement between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0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and  inclusive</a:t>
            </a:r>
          </a:p>
          <a:p>
            <a:r>
              <a:rPr lang="en-US" dirty="0" smtClean="0">
                <a:sym typeface="Symbol" panose="05050102010706020507" pitchFamily="18" charset="2"/>
              </a:rPr>
              <a:t>Full and all neutral final  states</a:t>
            </a:r>
          </a:p>
          <a:p>
            <a:endParaRPr lang="en-US" alt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Peripheral Partial Wave Analysis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Issues in Partial Wave Analysis</a:t>
            </a:r>
          </a:p>
        </p:txBody>
      </p:sp>
      <p:sp>
        <p:nvSpPr>
          <p:cNvPr id="444419" name="Rectangle 2051"/>
          <p:cNvSpPr>
            <a:spLocks noGrp="1" noChangeArrowheads="1"/>
          </p:cNvSpPr>
          <p:nvPr>
            <p:ph sz="quarter" idx="13"/>
          </p:nvPr>
        </p:nvSpPr>
        <p:spPr>
          <a:xfrm>
            <a:off x="0" y="755650"/>
            <a:ext cx="9144000" cy="569118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Goal: </a:t>
            </a:r>
            <a:r>
              <a:rPr lang="en-US" sz="2400" dirty="0" smtClean="0"/>
              <a:t>Extract clear evidence for resonances; determine masses, widths and their decay modes; compare with theoretical models; especially in areas that extend understanding of quark model (exotics, </a:t>
            </a:r>
            <a:r>
              <a:rPr lang="en-US" sz="2400" dirty="0" err="1" smtClean="0"/>
              <a:t>glueballs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Peripheral Production </a:t>
            </a:r>
            <a:r>
              <a:rPr lang="en-US" sz="2400" dirty="0" smtClean="0"/>
              <a:t>should be cleanest; Goal of E110 at </a:t>
            </a:r>
            <a:r>
              <a:rPr lang="en-US" sz="2400" dirty="0" err="1" smtClean="0"/>
              <a:t>Fermilab</a:t>
            </a:r>
            <a:r>
              <a:rPr lang="en-US" sz="2400" dirty="0" smtClean="0"/>
              <a:t> but never ran for long enough!</a:t>
            </a: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en-US" dirty="0" smtClean="0"/>
          </a:p>
        </p:txBody>
      </p:sp>
      <p:grpSp>
        <p:nvGrpSpPr>
          <p:cNvPr id="15365" name="Group 42"/>
          <p:cNvGrpSpPr>
            <a:grpSpLocks/>
          </p:cNvGrpSpPr>
          <p:nvPr/>
        </p:nvGrpSpPr>
        <p:grpSpPr bwMode="auto">
          <a:xfrm>
            <a:off x="874713" y="2782888"/>
            <a:ext cx="5392737" cy="4006850"/>
            <a:chOff x="430" y="1198"/>
            <a:chExt cx="3397" cy="2524"/>
          </a:xfrm>
        </p:grpSpPr>
        <p:sp>
          <p:nvSpPr>
            <p:cNvPr id="15366" name="Oval 5"/>
            <p:cNvSpPr>
              <a:spLocks noChangeArrowheads="1"/>
            </p:cNvSpPr>
            <p:nvPr/>
          </p:nvSpPr>
          <p:spPr bwMode="auto">
            <a:xfrm>
              <a:off x="1369" y="3103"/>
              <a:ext cx="809" cy="4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7" name="Line 6"/>
            <p:cNvSpPr>
              <a:spLocks noChangeShapeType="1"/>
            </p:cNvSpPr>
            <p:nvPr/>
          </p:nvSpPr>
          <p:spPr bwMode="auto">
            <a:xfrm flipV="1">
              <a:off x="738" y="3330"/>
              <a:ext cx="619" cy="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Line 7"/>
            <p:cNvSpPr>
              <a:spLocks noChangeShapeType="1"/>
            </p:cNvSpPr>
            <p:nvPr/>
          </p:nvSpPr>
          <p:spPr bwMode="auto">
            <a:xfrm flipV="1">
              <a:off x="2111" y="3103"/>
              <a:ext cx="601" cy="11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Line 8"/>
            <p:cNvSpPr>
              <a:spLocks noChangeShapeType="1"/>
            </p:cNvSpPr>
            <p:nvPr/>
          </p:nvSpPr>
          <p:spPr bwMode="auto">
            <a:xfrm>
              <a:off x="2111" y="3460"/>
              <a:ext cx="601" cy="5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Oval 12"/>
            <p:cNvSpPr>
              <a:spLocks noChangeArrowheads="1"/>
            </p:cNvSpPr>
            <p:nvPr/>
          </p:nvSpPr>
          <p:spPr bwMode="auto">
            <a:xfrm>
              <a:off x="1918" y="1474"/>
              <a:ext cx="772" cy="70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1" name="Line 13"/>
            <p:cNvSpPr>
              <a:spLocks noChangeShapeType="1"/>
            </p:cNvSpPr>
            <p:nvPr/>
          </p:nvSpPr>
          <p:spPr bwMode="auto">
            <a:xfrm>
              <a:off x="1394" y="1493"/>
              <a:ext cx="601" cy="147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Line 14"/>
            <p:cNvSpPr>
              <a:spLocks noChangeShapeType="1"/>
            </p:cNvSpPr>
            <p:nvPr/>
          </p:nvSpPr>
          <p:spPr bwMode="auto">
            <a:xfrm flipV="1">
              <a:off x="1721" y="2174"/>
              <a:ext cx="394" cy="886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Line 16"/>
            <p:cNvSpPr>
              <a:spLocks noChangeShapeType="1"/>
            </p:cNvSpPr>
            <p:nvPr/>
          </p:nvSpPr>
          <p:spPr bwMode="auto">
            <a:xfrm flipV="1">
              <a:off x="2568" y="1365"/>
              <a:ext cx="940" cy="196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>
              <a:off x="2568" y="2116"/>
              <a:ext cx="940" cy="196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>
              <a:off x="2728" y="1837"/>
              <a:ext cx="491" cy="1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Text Box 20"/>
            <p:cNvSpPr txBox="1">
              <a:spLocks noChangeArrowheads="1"/>
            </p:cNvSpPr>
            <p:nvPr/>
          </p:nvSpPr>
          <p:spPr bwMode="auto">
            <a:xfrm>
              <a:off x="3456" y="1198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1</a:t>
              </a:r>
            </a:p>
          </p:txBody>
        </p:sp>
        <p:sp>
          <p:nvSpPr>
            <p:cNvPr id="15377" name="Text Box 21"/>
            <p:cNvSpPr txBox="1">
              <a:spLocks noChangeArrowheads="1"/>
            </p:cNvSpPr>
            <p:nvPr/>
          </p:nvSpPr>
          <p:spPr bwMode="auto">
            <a:xfrm>
              <a:off x="3237" y="1713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2</a:t>
              </a:r>
            </a:p>
          </p:txBody>
        </p:sp>
        <p:sp>
          <p:nvSpPr>
            <p:cNvPr id="15378" name="Text Box 22"/>
            <p:cNvSpPr txBox="1">
              <a:spLocks noChangeArrowheads="1"/>
            </p:cNvSpPr>
            <p:nvPr/>
          </p:nvSpPr>
          <p:spPr bwMode="auto">
            <a:xfrm>
              <a:off x="3456" y="2197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3</a:t>
              </a:r>
            </a:p>
          </p:txBody>
        </p:sp>
        <p:sp>
          <p:nvSpPr>
            <p:cNvPr id="15379" name="Text Box 23"/>
            <p:cNvSpPr txBox="1">
              <a:spLocks noChangeArrowheads="1"/>
            </p:cNvSpPr>
            <p:nvPr/>
          </p:nvSpPr>
          <p:spPr bwMode="auto">
            <a:xfrm>
              <a:off x="2931" y="1493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s</a:t>
              </a:r>
              <a:r>
                <a:rPr lang="en-US" altLang="en-US" baseline="-25000"/>
                <a:t>12</a:t>
              </a:r>
            </a:p>
          </p:txBody>
        </p:sp>
        <p:sp>
          <p:nvSpPr>
            <p:cNvPr id="15380" name="Text Box 24"/>
            <p:cNvSpPr txBox="1">
              <a:spLocks noChangeArrowheads="1"/>
            </p:cNvSpPr>
            <p:nvPr/>
          </p:nvSpPr>
          <p:spPr bwMode="auto">
            <a:xfrm>
              <a:off x="2961" y="1886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s</a:t>
              </a:r>
              <a:r>
                <a:rPr lang="en-US" altLang="en-US" baseline="-25000"/>
                <a:t>23</a:t>
              </a:r>
            </a:p>
          </p:txBody>
        </p:sp>
        <p:sp>
          <p:nvSpPr>
            <p:cNvPr id="15381" name="Text Box 25"/>
            <p:cNvSpPr txBox="1">
              <a:spLocks noChangeArrowheads="1"/>
            </p:cNvSpPr>
            <p:nvPr/>
          </p:nvSpPr>
          <p:spPr bwMode="auto">
            <a:xfrm>
              <a:off x="3508" y="1652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s</a:t>
              </a:r>
              <a:r>
                <a:rPr lang="en-US" altLang="en-US" baseline="-25000"/>
                <a:t>13</a:t>
              </a:r>
            </a:p>
          </p:txBody>
        </p:sp>
        <p:sp>
          <p:nvSpPr>
            <p:cNvPr id="15382" name="Line 27"/>
            <p:cNvSpPr>
              <a:spLocks noChangeShapeType="1"/>
            </p:cNvSpPr>
            <p:nvPr/>
          </p:nvSpPr>
          <p:spPr bwMode="auto">
            <a:xfrm flipH="1" flipV="1">
              <a:off x="3516" y="1466"/>
              <a:ext cx="152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28"/>
            <p:cNvSpPr>
              <a:spLocks noChangeShapeType="1"/>
            </p:cNvSpPr>
            <p:nvPr/>
          </p:nvSpPr>
          <p:spPr bwMode="auto">
            <a:xfrm flipV="1">
              <a:off x="3516" y="1956"/>
              <a:ext cx="152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Text Box 32"/>
            <p:cNvSpPr txBox="1">
              <a:spLocks noChangeArrowheads="1"/>
            </p:cNvSpPr>
            <p:nvPr/>
          </p:nvSpPr>
          <p:spPr bwMode="auto">
            <a:xfrm>
              <a:off x="886" y="2312"/>
              <a:ext cx="96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Production</a:t>
              </a:r>
            </a:p>
            <a:p>
              <a:pPr algn="ctr"/>
              <a:r>
                <a:rPr lang="en-US" altLang="en-US"/>
                <a:t>Exchange</a:t>
              </a:r>
              <a:endParaRPr lang="en-US" altLang="en-US" baseline="-25000"/>
            </a:p>
          </p:txBody>
        </p:sp>
        <p:sp>
          <p:nvSpPr>
            <p:cNvPr id="15385" name="Text Box 33"/>
            <p:cNvSpPr txBox="1">
              <a:spLocks noChangeArrowheads="1"/>
            </p:cNvSpPr>
            <p:nvPr/>
          </p:nvSpPr>
          <p:spPr bwMode="auto">
            <a:xfrm>
              <a:off x="606" y="1275"/>
              <a:ext cx="5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Beam</a:t>
              </a:r>
              <a:endParaRPr lang="en-US" altLang="en-US" baseline="-25000">
                <a:sym typeface="Symbol" panose="05050102010706020507" pitchFamily="18" charset="2"/>
              </a:endParaRPr>
            </a:p>
          </p:txBody>
        </p:sp>
        <p:sp>
          <p:nvSpPr>
            <p:cNvPr id="15386" name="Text Box 34"/>
            <p:cNvSpPr txBox="1">
              <a:spLocks noChangeArrowheads="1"/>
            </p:cNvSpPr>
            <p:nvPr/>
          </p:nvSpPr>
          <p:spPr bwMode="auto">
            <a:xfrm>
              <a:off x="430" y="3434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Target</a:t>
              </a:r>
              <a:endParaRPr lang="en-US" altLang="en-US" baseline="-25000">
                <a:sym typeface="Symbol" panose="05050102010706020507" pitchFamily="18" charset="2"/>
              </a:endParaRPr>
            </a:p>
          </p:txBody>
        </p:sp>
        <p:sp>
          <p:nvSpPr>
            <p:cNvPr id="15387" name="Line 40"/>
            <p:cNvSpPr>
              <a:spLocks noChangeShapeType="1"/>
            </p:cNvSpPr>
            <p:nvPr/>
          </p:nvSpPr>
          <p:spPr bwMode="auto">
            <a:xfrm>
              <a:off x="2304" y="1474"/>
              <a:ext cx="6" cy="7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Text Box 41"/>
            <p:cNvSpPr txBox="1">
              <a:spLocks noChangeArrowheads="1"/>
            </p:cNvSpPr>
            <p:nvPr/>
          </p:nvSpPr>
          <p:spPr bwMode="auto">
            <a:xfrm>
              <a:off x="2307" y="1635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chemeClr val="bg1"/>
                  </a:solidFill>
                </a:rPr>
                <a:t>s</a:t>
              </a:r>
              <a:r>
                <a:rPr lang="en-US" altLang="en-US" baseline="-25000" dirty="0">
                  <a:solidFill>
                    <a:schemeClr val="bg1"/>
                  </a:solidFill>
                </a:rPr>
                <a:t>123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4088" y="188913"/>
            <a:ext cx="3697287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Some Lessons</a:t>
            </a:r>
            <a:br>
              <a:rPr lang="en-US" sz="4000" dirty="0" smtClean="0"/>
            </a:br>
            <a:r>
              <a:rPr lang="en-US" sz="4000" dirty="0" smtClean="0"/>
              <a:t>from the past I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298575"/>
            <a:ext cx="9144000" cy="54229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 smtClean="0">
                <a:effectLst/>
              </a:rPr>
              <a:t>A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mplitudes exhibit </a:t>
            </a: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many features 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for which there is </a:t>
            </a: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no clear 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formalism that expresses in an integrated “</a:t>
            </a: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additive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” fashion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We found a lot of “true” results but little that was quantitative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Analytic Structure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 as in S matrix with poles and cuts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effectLst/>
                <a:sym typeface="Wingdings" panose="05000000000000000000" pitchFamily="2" charset="2"/>
              </a:rPr>
              <a:t>Poles correspond to particles and resonances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effectLst/>
                <a:sym typeface="Wingdings" panose="05000000000000000000" pitchFamily="2" charset="2"/>
              </a:rPr>
              <a:t>Cuts to multiple exchanges (box and more complex diagrams)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effectLst/>
                <a:sym typeface="Wingdings" panose="05000000000000000000" pitchFamily="2" charset="2"/>
              </a:rPr>
              <a:t>Need to look at all channels to get full analytic structure</a:t>
            </a:r>
          </a:p>
          <a:p>
            <a:pPr>
              <a:lnSpc>
                <a:spcPct val="80000"/>
              </a:lnSpc>
            </a:pPr>
            <a:r>
              <a:rPr lang="en-US" altLang="en-US" sz="2400" dirty="0" err="1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Unitarity</a:t>
            </a:r>
            <a:r>
              <a:rPr lang="en-US" altLang="en-US" sz="2400" dirty="0" smtClean="0">
                <a:solidFill>
                  <a:srgbClr val="FFFF66"/>
                </a:solidFill>
                <a:effectLst/>
                <a:sym typeface="Wingdings" panose="05000000000000000000" pitchFamily="2" charset="2"/>
              </a:rPr>
              <a:t> 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as a well understood (but difficult in multi-particle case to implement) constraint in every direct sub-channel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effectLst/>
                <a:sym typeface="Wingdings" panose="05000000000000000000" pitchFamily="2" charset="2"/>
              </a:rPr>
              <a:t>Constraint only strong at low channel energy when one or a few possible intermediate states and not clearly useful in production processes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Spin formalism 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(Lorenz invariance) is of course well understood and uncontroversial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Field Theory 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(</a:t>
            </a: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Quark Model</a:t>
            </a:r>
            <a:r>
              <a:rPr lang="en-US" altLang="en-US" sz="2400" dirty="0" smtClean="0">
                <a:effectLst/>
                <a:sym typeface="Wingdings" panose="05000000000000000000" pitchFamily="2" charset="2"/>
              </a:rPr>
              <a:t>) can suggest quantum numbers, coupling constants, symmetries, chiral limits etc.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Calculable field theories may not embody all known constraints</a:t>
            </a:r>
          </a:p>
        </p:txBody>
      </p:sp>
      <p:grpSp>
        <p:nvGrpSpPr>
          <p:cNvPr id="16389" name="Group 51"/>
          <p:cNvGrpSpPr>
            <a:grpSpLocks/>
          </p:cNvGrpSpPr>
          <p:nvPr/>
        </p:nvGrpSpPr>
        <p:grpSpPr bwMode="auto">
          <a:xfrm>
            <a:off x="6007100" y="123825"/>
            <a:ext cx="2925763" cy="1052513"/>
            <a:chOff x="3784" y="78"/>
            <a:chExt cx="1843" cy="663"/>
          </a:xfrm>
        </p:grpSpPr>
        <p:grpSp>
          <p:nvGrpSpPr>
            <p:cNvPr id="16401" name="Group 43"/>
            <p:cNvGrpSpPr>
              <a:grpSpLocks/>
            </p:cNvGrpSpPr>
            <p:nvPr/>
          </p:nvGrpSpPr>
          <p:grpSpPr bwMode="auto">
            <a:xfrm>
              <a:off x="3784" y="78"/>
              <a:ext cx="1843" cy="663"/>
              <a:chOff x="2299" y="3019"/>
              <a:chExt cx="1843" cy="663"/>
            </a:xfrm>
          </p:grpSpPr>
          <p:sp>
            <p:nvSpPr>
              <p:cNvPr id="16404" name="Line 37"/>
              <p:cNvSpPr>
                <a:spLocks noChangeShapeType="1"/>
              </p:cNvSpPr>
              <p:nvPr/>
            </p:nvSpPr>
            <p:spPr bwMode="auto">
              <a:xfrm>
                <a:off x="2880" y="3344"/>
                <a:ext cx="684" cy="1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405" name="Group 41"/>
              <p:cNvGrpSpPr>
                <a:grpSpLocks/>
              </p:cNvGrpSpPr>
              <p:nvPr/>
            </p:nvGrpSpPr>
            <p:grpSpPr bwMode="auto">
              <a:xfrm>
                <a:off x="3570" y="3019"/>
                <a:ext cx="572" cy="663"/>
                <a:chOff x="4274" y="2359"/>
                <a:chExt cx="572" cy="663"/>
              </a:xfrm>
            </p:grpSpPr>
            <p:sp>
              <p:nvSpPr>
                <p:cNvPr id="16409" name="Line 35"/>
                <p:cNvSpPr>
                  <a:spLocks noChangeShapeType="1"/>
                </p:cNvSpPr>
                <p:nvPr/>
              </p:nvSpPr>
              <p:spPr bwMode="auto">
                <a:xfrm>
                  <a:off x="4278" y="2688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1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274" y="2359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06" name="Group 42"/>
              <p:cNvGrpSpPr>
                <a:grpSpLocks/>
              </p:cNvGrpSpPr>
              <p:nvPr/>
            </p:nvGrpSpPr>
            <p:grpSpPr bwMode="auto">
              <a:xfrm>
                <a:off x="2299" y="3022"/>
                <a:ext cx="581" cy="656"/>
                <a:chOff x="3034" y="2267"/>
                <a:chExt cx="581" cy="656"/>
              </a:xfrm>
            </p:grpSpPr>
            <p:sp>
              <p:nvSpPr>
                <p:cNvPr id="16407" name="Line 38"/>
                <p:cNvSpPr>
                  <a:spLocks noChangeShapeType="1"/>
                </p:cNvSpPr>
                <p:nvPr/>
              </p:nvSpPr>
              <p:spPr bwMode="auto">
                <a:xfrm>
                  <a:off x="3047" y="2267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08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034" y="2589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402" name="Text Box 44"/>
            <p:cNvSpPr txBox="1">
              <a:spLocks noChangeArrowheads="1"/>
            </p:cNvSpPr>
            <p:nvPr/>
          </p:nvSpPr>
          <p:spPr bwMode="auto">
            <a:xfrm>
              <a:off x="4567" y="90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6403" name="Line 45"/>
            <p:cNvSpPr>
              <a:spLocks noChangeShapeType="1"/>
            </p:cNvSpPr>
            <p:nvPr/>
          </p:nvSpPr>
          <p:spPr bwMode="auto">
            <a:xfrm>
              <a:off x="4487" y="522"/>
              <a:ext cx="50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0" name="Group 48"/>
          <p:cNvGrpSpPr>
            <a:grpSpLocks/>
          </p:cNvGrpSpPr>
          <p:nvPr/>
        </p:nvGrpSpPr>
        <p:grpSpPr bwMode="auto">
          <a:xfrm>
            <a:off x="274638" y="174625"/>
            <a:ext cx="2117725" cy="895350"/>
            <a:chOff x="501" y="80"/>
            <a:chExt cx="1334" cy="564"/>
          </a:xfrm>
        </p:grpSpPr>
        <p:grpSp>
          <p:nvGrpSpPr>
            <p:cNvPr id="16391" name="Group 23"/>
            <p:cNvGrpSpPr>
              <a:grpSpLocks/>
            </p:cNvGrpSpPr>
            <p:nvPr/>
          </p:nvGrpSpPr>
          <p:grpSpPr bwMode="auto">
            <a:xfrm>
              <a:off x="501" y="80"/>
              <a:ext cx="1218" cy="50"/>
              <a:chOff x="1470" y="1868"/>
              <a:chExt cx="1218" cy="50"/>
            </a:xfrm>
          </p:grpSpPr>
          <p:sp>
            <p:nvSpPr>
              <p:cNvPr id="16399" name="Line 18"/>
              <p:cNvSpPr>
                <a:spLocks noChangeShapeType="1"/>
              </p:cNvSpPr>
              <p:nvPr/>
            </p:nvSpPr>
            <p:spPr bwMode="auto">
              <a:xfrm>
                <a:off x="1470" y="1868"/>
                <a:ext cx="601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19"/>
              <p:cNvSpPr>
                <a:spLocks noChangeShapeType="1"/>
              </p:cNvSpPr>
              <p:nvPr/>
            </p:nvSpPr>
            <p:spPr bwMode="auto">
              <a:xfrm flipV="1">
                <a:off x="2087" y="1868"/>
                <a:ext cx="601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392" name="Group 26"/>
            <p:cNvGrpSpPr>
              <a:grpSpLocks/>
            </p:cNvGrpSpPr>
            <p:nvPr/>
          </p:nvGrpSpPr>
          <p:grpSpPr bwMode="auto">
            <a:xfrm>
              <a:off x="626" y="594"/>
              <a:ext cx="1209" cy="50"/>
              <a:chOff x="1470" y="2157"/>
              <a:chExt cx="1209" cy="50"/>
            </a:xfrm>
          </p:grpSpPr>
          <p:sp>
            <p:nvSpPr>
              <p:cNvPr id="16396" name="Line 22"/>
              <p:cNvSpPr>
                <a:spLocks noChangeShapeType="1"/>
              </p:cNvSpPr>
              <p:nvPr/>
            </p:nvSpPr>
            <p:spPr bwMode="auto">
              <a:xfrm flipV="1">
                <a:off x="1470" y="2157"/>
                <a:ext cx="601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Line 24"/>
              <p:cNvSpPr>
                <a:spLocks noChangeShapeType="1"/>
              </p:cNvSpPr>
              <p:nvPr/>
            </p:nvSpPr>
            <p:spPr bwMode="auto">
              <a:xfrm>
                <a:off x="2078" y="2157"/>
                <a:ext cx="601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8" name="Line 25"/>
              <p:cNvSpPr>
                <a:spLocks noChangeShapeType="1"/>
              </p:cNvSpPr>
              <p:nvPr/>
            </p:nvSpPr>
            <p:spPr bwMode="auto">
              <a:xfrm flipV="1">
                <a:off x="1470" y="2157"/>
                <a:ext cx="601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393" name="Line 27"/>
            <p:cNvSpPr>
              <a:spLocks noChangeShapeType="1"/>
            </p:cNvSpPr>
            <p:nvPr/>
          </p:nvSpPr>
          <p:spPr bwMode="auto">
            <a:xfrm>
              <a:off x="1084" y="140"/>
              <a:ext cx="100" cy="45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Text Box 46"/>
            <p:cNvSpPr txBox="1">
              <a:spLocks noChangeArrowheads="1"/>
            </p:cNvSpPr>
            <p:nvPr/>
          </p:nvSpPr>
          <p:spPr bwMode="auto">
            <a:xfrm>
              <a:off x="813" y="259"/>
              <a:ext cx="1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16395" name="Line 47"/>
            <p:cNvSpPr>
              <a:spLocks noChangeShapeType="1"/>
            </p:cNvSpPr>
            <p:nvPr/>
          </p:nvSpPr>
          <p:spPr bwMode="auto">
            <a:xfrm>
              <a:off x="1193" y="183"/>
              <a:ext cx="86" cy="3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Some Lessons from the past II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Spin Formalism </a:t>
            </a:r>
            <a:r>
              <a:rPr lang="en-US" sz="2800" dirty="0" smtClean="0"/>
              <a:t>well understood both for full, decay, and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Regge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exchange amplitudes</a:t>
            </a:r>
          </a:p>
          <a:p>
            <a:pPr lvl="1">
              <a:defRPr/>
            </a:pPr>
            <a:r>
              <a:rPr lang="en-US" sz="2400" dirty="0" smtClean="0"/>
              <a:t>Extremely complex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Analytic structure </a:t>
            </a:r>
            <a:r>
              <a:rPr lang="en-US" sz="2800" dirty="0" smtClean="0"/>
              <a:t>of amplitudes well understood for t-channel (Jackson-Gottfried), s-channel frame helicity and </a:t>
            </a:r>
            <a:r>
              <a:rPr lang="en-US" sz="2800" dirty="0" err="1" smtClean="0"/>
              <a:t>transversity</a:t>
            </a:r>
            <a:r>
              <a:rPr lang="en-US" sz="2800" dirty="0" smtClean="0"/>
              <a:t> amplitudes</a:t>
            </a:r>
          </a:p>
          <a:p>
            <a:pPr lvl="1">
              <a:defRPr/>
            </a:pPr>
            <a:r>
              <a:rPr lang="en-US" sz="2400" dirty="0" err="1" smtClean="0"/>
              <a:t>Transversity</a:t>
            </a:r>
            <a:r>
              <a:rPr lang="en-US" sz="2400" dirty="0" smtClean="0"/>
              <a:t> amplitudes have nice selection rules and invariance under rotations</a:t>
            </a:r>
          </a:p>
          <a:p>
            <a:pPr lvl="1">
              <a:defRPr/>
            </a:pPr>
            <a:r>
              <a:rPr lang="en-US" sz="2400" dirty="0" smtClean="0"/>
              <a:t>But poor analyticity structure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s-channel frame </a:t>
            </a:r>
            <a:r>
              <a:rPr lang="en-US" sz="2800" dirty="0" smtClean="0"/>
              <a:t>has particularly good analyticity and well understood “zero” structure at t=0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Density Matrix or Amplitude?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-9828" y="647495"/>
            <a:ext cx="9144000" cy="388958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Density Matrices </a:t>
            </a:r>
            <a:r>
              <a:rPr lang="en-US" sz="2800" dirty="0" smtClean="0">
                <a:sym typeface="Symbol" pitchFamily="18" charset="2"/>
              </a:rPr>
              <a:t>will find dominant high spin resonances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Amplitudes </a:t>
            </a:r>
            <a:r>
              <a:rPr lang="en-US" sz="2800" dirty="0" smtClean="0"/>
              <a:t>are more or less essential to find anything “not immediately obvious”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enforces rank and positivity conditions on density matrix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have well defined analyticity properties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ym typeface="Symbol" pitchFamily="18" charset="2"/>
              </a:rPr>
              <a:t>But must be parameterized to reflect both unknowns and “what we know” – this bound to be wrong at some level?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Minimize and more realistically find ways to estimate error in amplitude approximations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effectLst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18437" name="Group 31"/>
          <p:cNvGrpSpPr>
            <a:grpSpLocks/>
          </p:cNvGrpSpPr>
          <p:nvPr/>
        </p:nvGrpSpPr>
        <p:grpSpPr bwMode="auto">
          <a:xfrm>
            <a:off x="791580" y="4200525"/>
            <a:ext cx="5807075" cy="2379663"/>
            <a:chOff x="142" y="2641"/>
            <a:chExt cx="3658" cy="1499"/>
          </a:xfrm>
        </p:grpSpPr>
        <p:grpSp>
          <p:nvGrpSpPr>
            <p:cNvPr id="18438" name="Group 29"/>
            <p:cNvGrpSpPr>
              <a:grpSpLocks/>
            </p:cNvGrpSpPr>
            <p:nvPr/>
          </p:nvGrpSpPr>
          <p:grpSpPr bwMode="auto">
            <a:xfrm>
              <a:off x="142" y="2641"/>
              <a:ext cx="3658" cy="1499"/>
              <a:chOff x="514" y="2122"/>
              <a:chExt cx="3658" cy="1499"/>
            </a:xfrm>
          </p:grpSpPr>
          <p:sp>
            <p:nvSpPr>
              <p:cNvPr id="18440" name="Oval 6"/>
              <p:cNvSpPr>
                <a:spLocks noChangeArrowheads="1"/>
              </p:cNvSpPr>
              <p:nvPr/>
            </p:nvSpPr>
            <p:spPr bwMode="auto">
              <a:xfrm>
                <a:off x="2232" y="2412"/>
                <a:ext cx="772" cy="7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66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41" name="Line 7"/>
              <p:cNvSpPr>
                <a:spLocks noChangeShapeType="1"/>
              </p:cNvSpPr>
              <p:nvPr/>
            </p:nvSpPr>
            <p:spPr bwMode="auto">
              <a:xfrm>
                <a:off x="1686" y="2417"/>
                <a:ext cx="601" cy="147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442" name="Group 9"/>
              <p:cNvGrpSpPr>
                <a:grpSpLocks/>
              </p:cNvGrpSpPr>
              <p:nvPr/>
            </p:nvGrpSpPr>
            <p:grpSpPr bwMode="auto">
              <a:xfrm>
                <a:off x="2860" y="2289"/>
                <a:ext cx="940" cy="947"/>
                <a:chOff x="1780" y="2421"/>
                <a:chExt cx="940" cy="947"/>
              </a:xfrm>
            </p:grpSpPr>
            <p:sp>
              <p:nvSpPr>
                <p:cNvPr id="1844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780" y="2421"/>
                  <a:ext cx="940" cy="196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0" name="Line 11"/>
                <p:cNvSpPr>
                  <a:spLocks noChangeShapeType="1"/>
                </p:cNvSpPr>
                <p:nvPr/>
              </p:nvSpPr>
              <p:spPr bwMode="auto">
                <a:xfrm>
                  <a:off x="1780" y="3172"/>
                  <a:ext cx="940" cy="196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43" name="Line 12"/>
              <p:cNvSpPr>
                <a:spLocks noChangeShapeType="1"/>
              </p:cNvSpPr>
              <p:nvPr/>
            </p:nvSpPr>
            <p:spPr bwMode="auto">
              <a:xfrm>
                <a:off x="3004" y="2761"/>
                <a:ext cx="956" cy="1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4" name="Text Box 14"/>
              <p:cNvSpPr txBox="1">
                <a:spLocks noChangeArrowheads="1"/>
              </p:cNvSpPr>
              <p:nvPr/>
            </p:nvSpPr>
            <p:spPr bwMode="auto">
              <a:xfrm>
                <a:off x="3748" y="2122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66C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olidFill>
                      <a:srgbClr val="66CCFF"/>
                    </a:solidFill>
                  </a:rPr>
                  <a:t>1</a:t>
                </a:r>
              </a:p>
            </p:txBody>
          </p:sp>
          <p:sp>
            <p:nvSpPr>
              <p:cNvPr id="18445" name="Text Box 15"/>
              <p:cNvSpPr txBox="1">
                <a:spLocks noChangeArrowheads="1"/>
              </p:cNvSpPr>
              <p:nvPr/>
            </p:nvSpPr>
            <p:spPr bwMode="auto">
              <a:xfrm>
                <a:off x="3960" y="2637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66C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olidFill>
                      <a:srgbClr val="66CCFF"/>
                    </a:solidFill>
                  </a:rPr>
                  <a:t>2</a:t>
                </a:r>
              </a:p>
            </p:txBody>
          </p:sp>
          <p:sp>
            <p:nvSpPr>
              <p:cNvPr id="18446" name="Text Box 16"/>
              <p:cNvSpPr txBox="1">
                <a:spLocks noChangeArrowheads="1"/>
              </p:cNvSpPr>
              <p:nvPr/>
            </p:nvSpPr>
            <p:spPr bwMode="auto">
              <a:xfrm>
                <a:off x="3748" y="3121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66C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>
                    <a:solidFill>
                      <a:srgbClr val="66CCFF"/>
                    </a:solidFill>
                  </a:rPr>
                  <a:t>3</a:t>
                </a:r>
              </a:p>
            </p:txBody>
          </p:sp>
          <p:sp>
            <p:nvSpPr>
              <p:cNvPr id="18447" name="Text Box 26"/>
              <p:cNvSpPr txBox="1">
                <a:spLocks noChangeArrowheads="1"/>
              </p:cNvSpPr>
              <p:nvPr/>
            </p:nvSpPr>
            <p:spPr bwMode="auto">
              <a:xfrm>
                <a:off x="514" y="3098"/>
                <a:ext cx="880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dirty="0" err="1">
                    <a:solidFill>
                      <a:srgbClr val="FF0000"/>
                    </a:solidFill>
                  </a:rPr>
                  <a:t>Reggeon</a:t>
                </a:r>
                <a:endParaRPr lang="en-US" altLang="en-US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en-US" dirty="0">
                    <a:solidFill>
                      <a:srgbClr val="FF0000"/>
                    </a:solidFill>
                  </a:rPr>
                  <a:t>Exchange</a:t>
                </a:r>
                <a:endParaRPr lang="en-US" altLang="en-US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448" name="AutoShape 28"/>
              <p:cNvSpPr>
                <a:spLocks noChangeArrowheads="1"/>
              </p:cNvSpPr>
              <p:nvPr/>
            </p:nvSpPr>
            <p:spPr bwMode="auto">
              <a:xfrm rot="-1925279">
                <a:off x="1327" y="3175"/>
                <a:ext cx="1080" cy="267"/>
              </a:xfrm>
              <a:prstGeom prst="notchedRightArrow">
                <a:avLst>
                  <a:gd name="adj1" fmla="val 50000"/>
                  <a:gd name="adj2" fmla="val 101124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439" name="Text Box 30"/>
            <p:cNvSpPr txBox="1">
              <a:spLocks noChangeArrowheads="1"/>
            </p:cNvSpPr>
            <p:nvPr/>
          </p:nvSpPr>
          <p:spPr bwMode="auto">
            <a:xfrm>
              <a:off x="673" y="2775"/>
              <a:ext cx="5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/>
                <a:t>Beam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34914" y="1"/>
            <a:ext cx="3509086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Scattering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634914" y="857251"/>
            <a:ext cx="3509086" cy="60007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original </a:t>
            </a:r>
            <a:r>
              <a:rPr lang="en-US" dirty="0" err="1" smtClean="0"/>
              <a:t>Picturebook</a:t>
            </a:r>
            <a:r>
              <a:rPr lang="en-US" dirty="0" smtClean="0"/>
              <a:t> was third part of a series produced by Caltech particle physics group</a:t>
            </a:r>
          </a:p>
          <a:p>
            <a:pPr lvl="1"/>
            <a:r>
              <a:rPr lang="en-US" dirty="0" smtClean="0"/>
              <a:t>I don’t have others</a:t>
            </a:r>
          </a:p>
          <a:p>
            <a:r>
              <a:rPr lang="en-US" dirty="0" smtClean="0"/>
              <a:t>I started as a theorist or phenomenologist but decided to join experiments “for real” as I though best to analyze raw events rather than let experimentalists make a model which was often different from what I would expect and then present “experimental” results based on (wrong)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02" t="6425" r="9336" b="11151"/>
          <a:stretch/>
        </p:blipFill>
        <p:spPr>
          <a:xfrm>
            <a:off x="0" y="12577"/>
            <a:ext cx="5634914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smtClean="0"/>
              <a:t>Break Amplitude Model into 2 pieces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77875"/>
            <a:ext cx="9144000" cy="553243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1) Model for Exchange</a:t>
            </a:r>
          </a:p>
          <a:p>
            <a:pPr lvl="1">
              <a:defRPr/>
            </a:pPr>
            <a:r>
              <a:rPr lang="en-US" sz="2600" dirty="0" smtClean="0"/>
              <a:t>In nearly all interesting cases exchanged particle should be a well known </a:t>
            </a:r>
            <a:r>
              <a:rPr lang="en-US" sz="2600" dirty="0" err="1" smtClean="0"/>
              <a:t>Reggeon</a:t>
            </a:r>
            <a:r>
              <a:rPr lang="en-US" sz="2600" dirty="0" smtClean="0"/>
              <a:t> (possibly the </a:t>
            </a:r>
            <a:r>
              <a:rPr lang="en-US" sz="2600" dirty="0" err="1" smtClean="0"/>
              <a:t>Pomeron</a:t>
            </a:r>
            <a:r>
              <a:rPr lang="en-US" sz="2600" dirty="0" smtClean="0"/>
              <a:t>) as these have highest intercept and will dominate in high energy region and this is only place reaction clean and distinguishable from background</a:t>
            </a:r>
          </a:p>
          <a:p>
            <a:pPr lvl="1">
              <a:defRPr/>
            </a:pPr>
            <a:r>
              <a:rPr lang="en-US" sz="2600" dirty="0" smtClean="0"/>
              <a:t>Exchange is </a:t>
            </a:r>
            <a:r>
              <a:rPr lang="en-US" sz="2600" dirty="0" err="1" smtClean="0">
                <a:solidFill>
                  <a:srgbClr val="FF0000"/>
                </a:solidFill>
                <a:sym typeface="Symbol" pitchFamily="18" charset="2"/>
              </a:rPr>
              <a:t>Pomeron</a:t>
            </a:r>
            <a:r>
              <a:rPr lang="en-US" sz="2600" dirty="0" smtClean="0">
                <a:solidFill>
                  <a:srgbClr val="FF0000"/>
                </a:solidFill>
                <a:sym typeface="Symbol" pitchFamily="18" charset="2"/>
              </a:rPr>
              <a:t>,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sym typeface="Symbol" pitchFamily="18" charset="2"/>
              </a:rPr>
              <a:t>   </a:t>
            </a:r>
            <a:r>
              <a:rPr lang="en-US" sz="2600" dirty="0" smtClean="0">
                <a:sym typeface="Symbol" pitchFamily="18" charset="2"/>
              </a:rPr>
              <a:t>and exchange degenerate </a:t>
            </a:r>
            <a:r>
              <a:rPr lang="en-US" sz="2600" dirty="0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2600" baseline="-25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sz="2600" dirty="0" smtClean="0">
                <a:solidFill>
                  <a:srgbClr val="FF0000"/>
                </a:solidFill>
                <a:sym typeface="Symbol" pitchFamily="18" charset="2"/>
              </a:rPr>
              <a:t> f</a:t>
            </a:r>
            <a:r>
              <a:rPr lang="en-US" sz="2600" baseline="-25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sz="2600" dirty="0" smtClean="0">
                <a:solidFill>
                  <a:srgbClr val="FF0000"/>
                </a:solidFill>
                <a:sym typeface="Symbol" pitchFamily="18" charset="2"/>
              </a:rPr>
              <a:t> B</a:t>
            </a:r>
            <a:r>
              <a:rPr lang="en-US" sz="2600" baseline="-25000" dirty="0" smtClean="0">
                <a:solidFill>
                  <a:srgbClr val="FF0000"/>
                </a:solidFill>
                <a:sym typeface="Symbol" pitchFamily="18" charset="2"/>
              </a:rPr>
              <a:t>1</a:t>
            </a:r>
            <a:endParaRPr lang="en-US" sz="26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600" dirty="0" smtClean="0"/>
              <a:t>2) Model for </a:t>
            </a:r>
            <a:br>
              <a:rPr lang="en-US" sz="2600" dirty="0" smtClean="0"/>
            </a:br>
            <a:r>
              <a:rPr lang="en-US" sz="2600" dirty="0" smtClean="0">
                <a:solidFill>
                  <a:srgbClr val="FF0000"/>
                </a:solidFill>
              </a:rPr>
              <a:t>     Beam plus Exchange </a:t>
            </a:r>
            <a:r>
              <a:rPr lang="en-US" sz="2600" dirty="0" smtClean="0">
                <a:solidFill>
                  <a:srgbClr val="FF0000"/>
                </a:solidFill>
                <a:sym typeface="Wingdings" pitchFamily="2" charset="2"/>
              </a:rPr>
              <a:t> “top vertex” final state</a:t>
            </a:r>
          </a:p>
          <a:p>
            <a:pPr lvl="1">
              <a:defRPr/>
            </a:pPr>
            <a:r>
              <a:rPr lang="en-US" sz="2600" dirty="0" smtClean="0"/>
              <a:t>This is similar (how accurate is this?) to that for case where Exchange (</a:t>
            </a:r>
            <a:r>
              <a:rPr lang="en-US" sz="2600" dirty="0" err="1" smtClean="0"/>
              <a:t>Reggeon</a:t>
            </a:r>
            <a:r>
              <a:rPr lang="en-US" sz="2600" dirty="0" smtClean="0"/>
              <a:t>) replaced by “real particle” as critical symmetry, analyticity, duality, </a:t>
            </a:r>
            <a:r>
              <a:rPr lang="en-US" sz="2600" dirty="0" smtClean="0">
                <a:solidFill>
                  <a:srgbClr val="FF0000"/>
                </a:solidFill>
              </a:rPr>
              <a:t>relevant</a:t>
            </a:r>
            <a:r>
              <a:rPr lang="en-US" sz="2600" dirty="0" smtClean="0"/>
              <a:t> </a:t>
            </a:r>
            <a:r>
              <a:rPr lang="en-US" sz="2600" dirty="0" err="1" smtClean="0"/>
              <a:t>unitarity</a:t>
            </a:r>
            <a:r>
              <a:rPr lang="en-US" sz="2600" dirty="0" smtClean="0"/>
              <a:t> constraints are </a:t>
            </a:r>
            <a:r>
              <a:rPr lang="en-US" sz="2600" dirty="0" smtClean="0">
                <a:solidFill>
                  <a:srgbClr val="FF0000"/>
                </a:solidFill>
              </a:rPr>
              <a:t>qualitatively </a:t>
            </a:r>
            <a:r>
              <a:rPr lang="en-US" sz="2600" dirty="0" smtClean="0"/>
              <a:t>unchanged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Prototypical Reaction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49300"/>
            <a:ext cx="9144000" cy="1417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 are studying the sub-Reaction, </a:t>
            </a:r>
            <a:br>
              <a:rPr lang="en-US" dirty="0" smtClean="0"/>
            </a:br>
            <a:r>
              <a:rPr lang="en-US" dirty="0" smtClean="0"/>
              <a:t>Beam + “Production Exchange” gives </a:t>
            </a:r>
            <a:r>
              <a:rPr lang="en-US" dirty="0" smtClean="0">
                <a:solidFill>
                  <a:srgbClr val="FF0000"/>
                </a:solidFill>
              </a:rPr>
              <a:t>1 + 2 </a:t>
            </a:r>
            <a:r>
              <a:rPr lang="en-US" dirty="0" smtClean="0"/>
              <a:t>or </a:t>
            </a:r>
            <a:r>
              <a:rPr lang="en-US" dirty="0" smtClean="0">
                <a:solidFill>
                  <a:srgbClr val="FF0000"/>
                </a:solidFill>
              </a:rPr>
              <a:t>1 + 2 + 3</a:t>
            </a:r>
          </a:p>
        </p:txBody>
      </p:sp>
      <p:sp>
        <p:nvSpPr>
          <p:cNvPr id="20485" name="Text Box 35"/>
          <p:cNvSpPr txBox="1">
            <a:spLocks noChangeArrowheads="1"/>
          </p:cNvSpPr>
          <p:nvPr/>
        </p:nvSpPr>
        <p:spPr bwMode="auto">
          <a:xfrm>
            <a:off x="6310152" y="4875213"/>
            <a:ext cx="26069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</a:rPr>
              <a:t>Slow Particles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</a:rPr>
              <a:t>“Target Fragments”</a:t>
            </a:r>
            <a:endParaRPr lang="en-US" altLang="en-US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20486" name="Text Box 36"/>
          <p:cNvSpPr txBox="1">
            <a:spLocks noChangeArrowheads="1"/>
          </p:cNvSpPr>
          <p:nvPr/>
        </p:nvSpPr>
        <p:spPr bwMode="auto">
          <a:xfrm>
            <a:off x="6341484" y="2416175"/>
            <a:ext cx="25490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</a:rPr>
              <a:t>Fast Particles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</a:rPr>
              <a:t>“Beam Fragments”</a:t>
            </a:r>
            <a:endParaRPr lang="en-US" altLang="en-US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20487" name="Line 38"/>
          <p:cNvSpPr>
            <a:spLocks noChangeShapeType="1"/>
          </p:cNvSpPr>
          <p:nvPr/>
        </p:nvSpPr>
        <p:spPr bwMode="auto">
          <a:xfrm>
            <a:off x="6765925" y="3359150"/>
            <a:ext cx="0" cy="15160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488" name="Text Box 39"/>
          <p:cNvSpPr txBox="1">
            <a:spLocks noChangeArrowheads="1"/>
          </p:cNvSpPr>
          <p:nvPr/>
        </p:nvSpPr>
        <p:spPr bwMode="auto">
          <a:xfrm>
            <a:off x="6948488" y="3670300"/>
            <a:ext cx="20056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“Clear” </a:t>
            </a:r>
          </a:p>
          <a:p>
            <a:r>
              <a:rPr lang="en-US" altLang="en-US" b="1">
                <a:solidFill>
                  <a:srgbClr val="FF0000"/>
                </a:solidFill>
              </a:rPr>
              <a:t>(rapidity) gap</a:t>
            </a:r>
          </a:p>
        </p:txBody>
      </p:sp>
      <p:grpSp>
        <p:nvGrpSpPr>
          <p:cNvPr id="20489" name="Group 42"/>
          <p:cNvGrpSpPr>
            <a:grpSpLocks/>
          </p:cNvGrpSpPr>
          <p:nvPr/>
        </p:nvGrpSpPr>
        <p:grpSpPr bwMode="auto">
          <a:xfrm>
            <a:off x="682625" y="1901825"/>
            <a:ext cx="5392738" cy="4006850"/>
            <a:chOff x="430" y="1198"/>
            <a:chExt cx="3397" cy="2524"/>
          </a:xfrm>
        </p:grpSpPr>
        <p:sp>
          <p:nvSpPr>
            <p:cNvPr id="20490" name="Oval 5"/>
            <p:cNvSpPr>
              <a:spLocks noChangeArrowheads="1"/>
            </p:cNvSpPr>
            <p:nvPr/>
          </p:nvSpPr>
          <p:spPr bwMode="auto">
            <a:xfrm>
              <a:off x="1369" y="3103"/>
              <a:ext cx="809" cy="4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91" name="Line 6"/>
            <p:cNvSpPr>
              <a:spLocks noChangeShapeType="1"/>
            </p:cNvSpPr>
            <p:nvPr/>
          </p:nvSpPr>
          <p:spPr bwMode="auto">
            <a:xfrm flipV="1">
              <a:off x="738" y="3330"/>
              <a:ext cx="619" cy="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7"/>
            <p:cNvSpPr>
              <a:spLocks noChangeShapeType="1"/>
            </p:cNvSpPr>
            <p:nvPr/>
          </p:nvSpPr>
          <p:spPr bwMode="auto">
            <a:xfrm flipV="1">
              <a:off x="2111" y="3103"/>
              <a:ext cx="601" cy="11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Line 8"/>
            <p:cNvSpPr>
              <a:spLocks noChangeShapeType="1"/>
            </p:cNvSpPr>
            <p:nvPr/>
          </p:nvSpPr>
          <p:spPr bwMode="auto">
            <a:xfrm>
              <a:off x="2111" y="3460"/>
              <a:ext cx="601" cy="5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Oval 12"/>
            <p:cNvSpPr>
              <a:spLocks noChangeArrowheads="1"/>
            </p:cNvSpPr>
            <p:nvPr/>
          </p:nvSpPr>
          <p:spPr bwMode="auto">
            <a:xfrm>
              <a:off x="1918" y="1474"/>
              <a:ext cx="772" cy="70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95" name="Line 13"/>
            <p:cNvSpPr>
              <a:spLocks noChangeShapeType="1"/>
            </p:cNvSpPr>
            <p:nvPr/>
          </p:nvSpPr>
          <p:spPr bwMode="auto">
            <a:xfrm>
              <a:off x="1394" y="1493"/>
              <a:ext cx="601" cy="147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Line 14"/>
            <p:cNvSpPr>
              <a:spLocks noChangeShapeType="1"/>
            </p:cNvSpPr>
            <p:nvPr/>
          </p:nvSpPr>
          <p:spPr bwMode="auto">
            <a:xfrm flipV="1">
              <a:off x="1721" y="2174"/>
              <a:ext cx="394" cy="886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2568" y="1365"/>
              <a:ext cx="940" cy="196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17"/>
            <p:cNvSpPr>
              <a:spLocks noChangeShapeType="1"/>
            </p:cNvSpPr>
            <p:nvPr/>
          </p:nvSpPr>
          <p:spPr bwMode="auto">
            <a:xfrm>
              <a:off x="2568" y="2116"/>
              <a:ext cx="940" cy="196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18"/>
            <p:cNvSpPr>
              <a:spLocks noChangeShapeType="1"/>
            </p:cNvSpPr>
            <p:nvPr/>
          </p:nvSpPr>
          <p:spPr bwMode="auto">
            <a:xfrm>
              <a:off x="2728" y="1837"/>
              <a:ext cx="491" cy="1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Text Box 20"/>
            <p:cNvSpPr txBox="1">
              <a:spLocks noChangeArrowheads="1"/>
            </p:cNvSpPr>
            <p:nvPr/>
          </p:nvSpPr>
          <p:spPr bwMode="auto">
            <a:xfrm>
              <a:off x="3456" y="1198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0501" name="Text Box 21"/>
            <p:cNvSpPr txBox="1">
              <a:spLocks noChangeArrowheads="1"/>
            </p:cNvSpPr>
            <p:nvPr/>
          </p:nvSpPr>
          <p:spPr bwMode="auto">
            <a:xfrm>
              <a:off x="3237" y="1713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0502" name="Text Box 22"/>
            <p:cNvSpPr txBox="1">
              <a:spLocks noChangeArrowheads="1"/>
            </p:cNvSpPr>
            <p:nvPr/>
          </p:nvSpPr>
          <p:spPr bwMode="auto">
            <a:xfrm>
              <a:off x="3456" y="2197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0503" name="Text Box 23"/>
            <p:cNvSpPr txBox="1">
              <a:spLocks noChangeArrowheads="1"/>
            </p:cNvSpPr>
            <p:nvPr/>
          </p:nvSpPr>
          <p:spPr bwMode="auto">
            <a:xfrm>
              <a:off x="2931" y="1493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s</a:t>
              </a:r>
              <a:r>
                <a:rPr lang="en-US" altLang="en-US" baseline="-25000" dirty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20504" name="Text Box 24"/>
            <p:cNvSpPr txBox="1">
              <a:spLocks noChangeArrowheads="1"/>
            </p:cNvSpPr>
            <p:nvPr/>
          </p:nvSpPr>
          <p:spPr bwMode="auto">
            <a:xfrm>
              <a:off x="2961" y="1886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s</a:t>
              </a:r>
              <a:r>
                <a:rPr lang="en-US" altLang="en-US" baseline="-25000" dirty="0">
                  <a:solidFill>
                    <a:srgbClr val="FF0000"/>
                  </a:solidFill>
                </a:rPr>
                <a:t>23</a:t>
              </a:r>
            </a:p>
          </p:txBody>
        </p:sp>
        <p:sp>
          <p:nvSpPr>
            <p:cNvPr id="20505" name="Text Box 25"/>
            <p:cNvSpPr txBox="1">
              <a:spLocks noChangeArrowheads="1"/>
            </p:cNvSpPr>
            <p:nvPr/>
          </p:nvSpPr>
          <p:spPr bwMode="auto">
            <a:xfrm>
              <a:off x="3508" y="1652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s</a:t>
              </a:r>
              <a:r>
                <a:rPr lang="en-US" altLang="en-US" baseline="-25000" dirty="0">
                  <a:solidFill>
                    <a:srgbClr val="FF0000"/>
                  </a:solidFill>
                </a:rPr>
                <a:t>13</a:t>
              </a:r>
            </a:p>
          </p:txBody>
        </p:sp>
        <p:sp>
          <p:nvSpPr>
            <p:cNvPr id="20506" name="Line 27"/>
            <p:cNvSpPr>
              <a:spLocks noChangeShapeType="1"/>
            </p:cNvSpPr>
            <p:nvPr/>
          </p:nvSpPr>
          <p:spPr bwMode="auto">
            <a:xfrm flipH="1" flipV="1">
              <a:off x="3516" y="1466"/>
              <a:ext cx="152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8"/>
            <p:cNvSpPr>
              <a:spLocks noChangeShapeType="1"/>
            </p:cNvSpPr>
            <p:nvPr/>
          </p:nvSpPr>
          <p:spPr bwMode="auto">
            <a:xfrm flipV="1">
              <a:off x="3516" y="1956"/>
              <a:ext cx="152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Text Box 32"/>
            <p:cNvSpPr txBox="1">
              <a:spLocks noChangeArrowheads="1"/>
            </p:cNvSpPr>
            <p:nvPr/>
          </p:nvSpPr>
          <p:spPr bwMode="auto">
            <a:xfrm>
              <a:off x="886" y="2312"/>
              <a:ext cx="96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dirty="0">
                  <a:solidFill>
                    <a:srgbClr val="FF0000"/>
                  </a:solidFill>
                </a:rPr>
                <a:t>Production</a:t>
              </a:r>
            </a:p>
            <a:p>
              <a:pPr algn="ctr"/>
              <a:r>
                <a:rPr lang="en-US" altLang="en-US" dirty="0">
                  <a:solidFill>
                    <a:srgbClr val="FF0000"/>
                  </a:solidFill>
                </a:rPr>
                <a:t>Exchange</a:t>
              </a:r>
              <a:endParaRPr lang="en-US" alt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0509" name="Text Box 33"/>
            <p:cNvSpPr txBox="1">
              <a:spLocks noChangeArrowheads="1"/>
            </p:cNvSpPr>
            <p:nvPr/>
          </p:nvSpPr>
          <p:spPr bwMode="auto">
            <a:xfrm>
              <a:off x="741" y="1302"/>
              <a:ext cx="5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FF0000"/>
                  </a:solidFill>
                </a:rPr>
                <a:t>Beam</a:t>
              </a:r>
              <a:endParaRPr lang="en-US" altLang="en-US" baseline="-25000">
                <a:solidFill>
                  <a:srgbClr val="FF00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20510" name="Text Box 34"/>
            <p:cNvSpPr txBox="1">
              <a:spLocks noChangeArrowheads="1"/>
            </p:cNvSpPr>
            <p:nvPr/>
          </p:nvSpPr>
          <p:spPr bwMode="auto">
            <a:xfrm>
              <a:off x="430" y="3434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dirty="0">
                  <a:solidFill>
                    <a:srgbClr val="FF0000"/>
                  </a:solidFill>
                </a:rPr>
                <a:t>Target</a:t>
              </a:r>
              <a:endParaRPr lang="en-US" altLang="en-US" baseline="-25000" dirty="0">
                <a:solidFill>
                  <a:srgbClr val="FF00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20511" name="Line 40"/>
            <p:cNvSpPr>
              <a:spLocks noChangeShapeType="1"/>
            </p:cNvSpPr>
            <p:nvPr/>
          </p:nvSpPr>
          <p:spPr bwMode="auto">
            <a:xfrm>
              <a:off x="2304" y="1484"/>
              <a:ext cx="0" cy="6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Text Box 41"/>
            <p:cNvSpPr txBox="1">
              <a:spLocks noChangeArrowheads="1"/>
            </p:cNvSpPr>
            <p:nvPr/>
          </p:nvSpPr>
          <p:spPr bwMode="auto">
            <a:xfrm>
              <a:off x="2310" y="1668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chemeClr val="bg1"/>
                  </a:solidFill>
                </a:rPr>
                <a:t>s</a:t>
              </a:r>
              <a:r>
                <a:rPr lang="en-US" altLang="en-US" baseline="-25000" dirty="0">
                  <a:solidFill>
                    <a:schemeClr val="bg1"/>
                  </a:solidFill>
                </a:rPr>
                <a:t>123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What do we know about Production?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77875"/>
            <a:ext cx="9144000" cy="5943600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E</a:t>
            </a:r>
            <a:r>
              <a:rPr lang="en-US" sz="2600" dirty="0" smtClean="0"/>
              <a:t>xchanged </a:t>
            </a:r>
            <a:r>
              <a:rPr lang="en-US" sz="2600" dirty="0" err="1" smtClean="0"/>
              <a:t>Reggeons</a:t>
            </a:r>
            <a:r>
              <a:rPr lang="en-US" sz="2600" dirty="0" smtClean="0"/>
              <a:t> are pretty phenomenological – mixtures of multiple poles and cuts – so exact status of a say </a:t>
            </a:r>
            <a:r>
              <a:rPr lang="en-US" sz="2600" dirty="0" err="1" smtClean="0"/>
              <a:t>Pomeron</a:t>
            </a:r>
            <a:r>
              <a:rPr lang="en-US" sz="2600" dirty="0" smtClean="0"/>
              <a:t> is not important – can use </a:t>
            </a:r>
            <a:r>
              <a:rPr lang="el-GR" sz="2600" dirty="0" smtClean="0">
                <a:cs typeface="Times New Roman" pitchFamily="18" charset="0"/>
              </a:rPr>
              <a:t>α</a:t>
            </a:r>
            <a:r>
              <a:rPr lang="en-US" sz="2600" baseline="-25000" dirty="0" err="1" smtClean="0">
                <a:cs typeface="Times New Roman" pitchFamily="18" charset="0"/>
              </a:rPr>
              <a:t>Pomeron</a:t>
            </a:r>
            <a:r>
              <a:rPr lang="en-US" sz="2600" dirty="0" smtClean="0">
                <a:cs typeface="Times New Roman" pitchFamily="18" charset="0"/>
              </a:rPr>
              <a:t>(0) </a:t>
            </a:r>
            <a:r>
              <a:rPr lang="en-US" sz="2600" dirty="0" smtClean="0">
                <a:cs typeface="Times New Roman" pitchFamily="18" charset="0"/>
                <a:sym typeface="Symbol" pitchFamily="18" charset="2"/>
              </a:rPr>
              <a:t>≈ </a:t>
            </a:r>
            <a:r>
              <a:rPr lang="en-US" sz="2600" dirty="0" smtClean="0">
                <a:cs typeface="Times New Roman" pitchFamily="18" charset="0"/>
              </a:rPr>
              <a:t>1.0 style fits agreeing naturally with flat </a:t>
            </a:r>
            <a:r>
              <a:rPr lang="en-US" sz="2600" dirty="0" err="1" smtClean="0">
                <a:cs typeface="Times New Roman" pitchFamily="18" charset="0"/>
              </a:rPr>
              <a:t>pp</a:t>
            </a:r>
            <a:r>
              <a:rPr lang="en-US" sz="2600" dirty="0" smtClean="0">
                <a:cs typeface="Times New Roman" pitchFamily="18" charset="0"/>
              </a:rPr>
              <a:t> total cross section at intermediate energies</a:t>
            </a:r>
          </a:p>
          <a:p>
            <a:pPr>
              <a:defRPr/>
            </a:pPr>
            <a:r>
              <a:rPr lang="en-US" sz="2600" dirty="0" smtClean="0">
                <a:cs typeface="Times New Roman" pitchFamily="18" charset="0"/>
              </a:rPr>
              <a:t>There are well understood difficulties with </a:t>
            </a:r>
            <a:r>
              <a:rPr lang="el-GR" sz="2600" dirty="0" smtClean="0">
                <a:cs typeface="Times New Roman" pitchFamily="18" charset="0"/>
              </a:rPr>
              <a:t>π</a:t>
            </a:r>
            <a:r>
              <a:rPr lang="en-US" sz="2600" dirty="0" smtClean="0">
                <a:cs typeface="Times New Roman" pitchFamily="18" charset="0"/>
              </a:rPr>
              <a:t> exchange as a simple </a:t>
            </a:r>
            <a:r>
              <a:rPr lang="en-US" sz="2600" dirty="0" err="1" smtClean="0">
                <a:cs typeface="Times New Roman" pitchFamily="18" charset="0"/>
              </a:rPr>
              <a:t>factorizable</a:t>
            </a:r>
            <a:r>
              <a:rPr lang="en-US" sz="2600" dirty="0" smtClean="0">
                <a:cs typeface="Times New Roman" pitchFamily="18" charset="0"/>
              </a:rPr>
              <a:t> </a:t>
            </a:r>
            <a:r>
              <a:rPr lang="en-US" sz="2600" dirty="0" err="1" smtClean="0">
                <a:cs typeface="Times New Roman" pitchFamily="18" charset="0"/>
              </a:rPr>
              <a:t>Regge</a:t>
            </a:r>
            <a:r>
              <a:rPr lang="en-US" sz="2600" dirty="0" smtClean="0">
                <a:cs typeface="Times New Roman" pitchFamily="18" charset="0"/>
              </a:rPr>
              <a:t> pole (in case of helicity flip at top vertex) </a:t>
            </a:r>
            <a:endParaRPr lang="en-US" sz="26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sz="2400" dirty="0" smtClean="0">
                <a:cs typeface="Times New Roman" pitchFamily="18" charset="0"/>
              </a:rPr>
              <a:t>More study useful here</a:t>
            </a:r>
          </a:p>
          <a:p>
            <a:pPr>
              <a:defRPr/>
            </a:pPr>
            <a:r>
              <a:rPr lang="en-US" sz="2600" dirty="0" smtClean="0">
                <a:cs typeface="Times New Roman" pitchFamily="18" charset="0"/>
              </a:rPr>
              <a:t>So we know how to do exchanges and this will be more or less accurate for overall beam momentum dependence, quark model structure of exchange, production t dependence and aspects of the exchanged </a:t>
            </a:r>
            <a:r>
              <a:rPr lang="en-US" sz="2600" dirty="0" err="1" smtClean="0">
                <a:cs typeface="Times New Roman" pitchFamily="18" charset="0"/>
              </a:rPr>
              <a:t>Reggeon</a:t>
            </a:r>
            <a:r>
              <a:rPr lang="en-US" sz="2600" dirty="0" smtClean="0">
                <a:cs typeface="Times New Roman" pitchFamily="18" charset="0"/>
              </a:rPr>
              <a:t> </a:t>
            </a:r>
            <a:r>
              <a:rPr lang="en-US" sz="2600" dirty="0" err="1" smtClean="0">
                <a:cs typeface="Times New Roman" pitchFamily="18" charset="0"/>
              </a:rPr>
              <a:t>helicity</a:t>
            </a:r>
            <a:r>
              <a:rPr lang="en-US" sz="2600" dirty="0" smtClean="0">
                <a:cs typeface="Times New Roman" pitchFamily="18" charset="0"/>
              </a:rPr>
              <a:t> structure</a:t>
            </a:r>
            <a:endParaRPr lang="el-GR" sz="2600" dirty="0" smtClean="0">
              <a:cs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Factorization Useful?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14400"/>
            <a:ext cx="9144000" cy="2514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As in Triple </a:t>
            </a:r>
            <a:r>
              <a:rPr lang="en-US" sz="2800" dirty="0" err="1" smtClean="0"/>
              <a:t>Regge</a:t>
            </a:r>
            <a:r>
              <a:rPr lang="en-US" sz="2800" dirty="0" smtClean="0"/>
              <a:t> experiments with full or all neutral, we got essentially identical dynamics from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p </a:t>
            </a:r>
            <a:r>
              <a:rPr lang="en-US" sz="28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n ;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p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inclusive ;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p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plus any neutral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effectLst/>
                <a:cs typeface="Times New Roman" pitchFamily="18" charset="0"/>
                <a:sym typeface="Wingdings" pitchFamily="2" charset="2"/>
              </a:rPr>
              <a:t>So at least in cases where clear </a:t>
            </a:r>
            <a:r>
              <a:rPr lang="en-US" sz="2800" dirty="0" err="1" smtClean="0">
                <a:effectLst/>
                <a:cs typeface="Times New Roman" pitchFamily="18" charset="0"/>
                <a:sym typeface="Wingdings" pitchFamily="2" charset="2"/>
              </a:rPr>
              <a:t>Reggeon</a:t>
            </a:r>
            <a:r>
              <a:rPr lang="en-US" sz="2800" dirty="0" smtClean="0">
                <a:effectLst/>
                <a:cs typeface="Times New Roman" pitchFamily="18" charset="0"/>
                <a:sym typeface="Wingdings" pitchFamily="2" charset="2"/>
              </a:rPr>
              <a:t> exchange involved, doesn’t really matter if “target vertex” reaction clean</a:t>
            </a:r>
          </a:p>
        </p:txBody>
      </p:sp>
      <p:sp>
        <p:nvSpPr>
          <p:cNvPr id="22533" name="Oval 6"/>
          <p:cNvSpPr>
            <a:spLocks noChangeArrowheads="1"/>
          </p:cNvSpPr>
          <p:nvPr/>
        </p:nvSpPr>
        <p:spPr bwMode="auto">
          <a:xfrm>
            <a:off x="1949450" y="3609975"/>
            <a:ext cx="1225550" cy="11112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>
            <a:off x="1082675" y="3617913"/>
            <a:ext cx="954088" cy="2333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1738313" y="4721225"/>
            <a:ext cx="625475" cy="14065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6" name="Group 9"/>
          <p:cNvGrpSpPr>
            <a:grpSpLocks/>
          </p:cNvGrpSpPr>
          <p:nvPr/>
        </p:nvGrpSpPr>
        <p:grpSpPr bwMode="auto">
          <a:xfrm>
            <a:off x="2946400" y="3414713"/>
            <a:ext cx="1492250" cy="1503362"/>
            <a:chOff x="1780" y="2421"/>
            <a:chExt cx="940" cy="947"/>
          </a:xfrm>
        </p:grpSpPr>
        <p:sp>
          <p:nvSpPr>
            <p:cNvPr id="22547" name="Line 10"/>
            <p:cNvSpPr>
              <a:spLocks noChangeShapeType="1"/>
            </p:cNvSpPr>
            <p:nvPr/>
          </p:nvSpPr>
          <p:spPr bwMode="auto">
            <a:xfrm flipV="1">
              <a:off x="1780" y="2421"/>
              <a:ext cx="940" cy="1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Line 11"/>
            <p:cNvSpPr>
              <a:spLocks noChangeShapeType="1"/>
            </p:cNvSpPr>
            <p:nvPr/>
          </p:nvSpPr>
          <p:spPr bwMode="auto">
            <a:xfrm>
              <a:off x="1780" y="3172"/>
              <a:ext cx="940" cy="1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7" name="Line 12"/>
          <p:cNvSpPr>
            <a:spLocks noChangeShapeType="1"/>
          </p:cNvSpPr>
          <p:nvPr/>
        </p:nvSpPr>
        <p:spPr bwMode="auto">
          <a:xfrm>
            <a:off x="3200400" y="4164013"/>
            <a:ext cx="779463" cy="222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Text Box 14"/>
          <p:cNvSpPr txBox="1">
            <a:spLocks noChangeArrowheads="1"/>
          </p:cNvSpPr>
          <p:nvPr/>
        </p:nvSpPr>
        <p:spPr bwMode="auto">
          <a:xfrm>
            <a:off x="4356100" y="31496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539" name="Text Box 15"/>
          <p:cNvSpPr txBox="1">
            <a:spLocks noChangeArrowheads="1"/>
          </p:cNvSpPr>
          <p:nvPr/>
        </p:nvSpPr>
        <p:spPr bwMode="auto">
          <a:xfrm>
            <a:off x="4008438" y="39671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540" name="Text Box 16"/>
          <p:cNvSpPr txBox="1">
            <a:spLocks noChangeArrowheads="1"/>
          </p:cNvSpPr>
          <p:nvPr/>
        </p:nvSpPr>
        <p:spPr bwMode="auto">
          <a:xfrm>
            <a:off x="4356100" y="473551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541" name="Line 23"/>
          <p:cNvSpPr>
            <a:spLocks noChangeShapeType="1"/>
          </p:cNvSpPr>
          <p:nvPr/>
        </p:nvSpPr>
        <p:spPr bwMode="auto">
          <a:xfrm flipV="1">
            <a:off x="474663" y="6332538"/>
            <a:ext cx="1039812" cy="635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Oval 24"/>
          <p:cNvSpPr>
            <a:spLocks noChangeArrowheads="1"/>
          </p:cNvSpPr>
          <p:nvPr/>
        </p:nvSpPr>
        <p:spPr bwMode="auto">
          <a:xfrm>
            <a:off x="1516063" y="6138863"/>
            <a:ext cx="319087" cy="3460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43" name="Line 25"/>
          <p:cNvSpPr>
            <a:spLocks noChangeShapeType="1"/>
          </p:cNvSpPr>
          <p:nvPr/>
        </p:nvSpPr>
        <p:spPr bwMode="auto">
          <a:xfrm>
            <a:off x="1828800" y="6337300"/>
            <a:ext cx="1039813" cy="2921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Text Box 26"/>
          <p:cNvSpPr txBox="1">
            <a:spLocks noChangeArrowheads="1"/>
          </p:cNvSpPr>
          <p:nvPr/>
        </p:nvSpPr>
        <p:spPr bwMode="auto">
          <a:xfrm>
            <a:off x="2220479" y="5245100"/>
            <a:ext cx="15343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</a:rPr>
              <a:t>Production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</a:rPr>
              <a:t>Exchange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2545" name="Line 27"/>
          <p:cNvSpPr>
            <a:spLocks noChangeShapeType="1"/>
          </p:cNvSpPr>
          <p:nvPr/>
        </p:nvSpPr>
        <p:spPr bwMode="auto">
          <a:xfrm flipV="1">
            <a:off x="1828800" y="6127750"/>
            <a:ext cx="3108325" cy="100013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Text Box 28"/>
          <p:cNvSpPr txBox="1">
            <a:spLocks noChangeArrowheads="1"/>
          </p:cNvSpPr>
          <p:nvPr/>
        </p:nvSpPr>
        <p:spPr bwMode="auto">
          <a:xfrm>
            <a:off x="5302250" y="5799138"/>
            <a:ext cx="3211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Add anything you like at</a:t>
            </a:r>
            <a:br>
              <a:rPr lang="en-US" altLang="en-US"/>
            </a:br>
            <a:r>
              <a:rPr lang="en-US" altLang="en-US"/>
              <a:t>bottom vertex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What’s the Problem Again?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683042"/>
            <a:ext cx="9144000" cy="288565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/>
              <a:t>The understanding of exchange part is roughly right and we will use a roughly right model in PWA</a:t>
            </a:r>
          </a:p>
          <a:p>
            <a:pPr>
              <a:defRPr/>
            </a:pPr>
            <a:r>
              <a:rPr lang="en-US" sz="2400" dirty="0" smtClean="0"/>
              <a:t>But in trying to find new resonances, we are looking at non dominant effects in </a:t>
            </a:r>
            <a:br>
              <a:rPr lang="en-US" sz="2400" dirty="0" smtClean="0"/>
            </a:br>
            <a:r>
              <a:rPr lang="en-US" sz="2400" dirty="0" smtClean="0">
                <a:sym typeface="Symbol" pitchFamily="18" charset="2"/>
              </a:rPr>
              <a:t>Beam </a:t>
            </a:r>
            <a:r>
              <a:rPr lang="en-US" sz="2400" dirty="0" err="1" smtClean="0">
                <a:sym typeface="Symbol" pitchFamily="18" charset="2"/>
              </a:rPr>
              <a:t>Reggeon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l-GR" sz="2400" dirty="0" smtClean="0">
                <a:effectLst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 smtClean="0">
                <a:sym typeface="Wingdings" pitchFamily="2" charset="2"/>
              </a:rPr>
              <a:t> 2 or 3 (or more) particles</a:t>
            </a: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How can we sure that approximations do not affect our partial wave analysis</a:t>
            </a: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Answer</a:t>
            </a:r>
            <a:r>
              <a:rPr lang="en-US" dirty="0" smtClean="0">
                <a:sym typeface="Wingdings" pitchFamily="2" charset="2"/>
              </a:rPr>
              <a:t>:</a:t>
            </a:r>
          </a:p>
        </p:txBody>
      </p:sp>
      <p:sp>
        <p:nvSpPr>
          <p:cNvPr id="24584" name="Oval 5"/>
          <p:cNvSpPr>
            <a:spLocks noChangeArrowheads="1"/>
          </p:cNvSpPr>
          <p:nvPr/>
        </p:nvSpPr>
        <p:spPr bwMode="auto">
          <a:xfrm>
            <a:off x="6256338" y="5378450"/>
            <a:ext cx="955675" cy="527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5" name="Line 6"/>
          <p:cNvSpPr>
            <a:spLocks noChangeShapeType="1"/>
          </p:cNvSpPr>
          <p:nvPr/>
        </p:nvSpPr>
        <p:spPr bwMode="auto">
          <a:xfrm flipV="1">
            <a:off x="5510213" y="5630863"/>
            <a:ext cx="731838" cy="47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 flipV="1">
            <a:off x="7132638" y="5378450"/>
            <a:ext cx="711200" cy="13017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7132638" y="5775325"/>
            <a:ext cx="711200" cy="555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Oval 9"/>
          <p:cNvSpPr>
            <a:spLocks noChangeArrowheads="1"/>
          </p:cNvSpPr>
          <p:nvPr/>
        </p:nvSpPr>
        <p:spPr bwMode="auto">
          <a:xfrm>
            <a:off x="6905625" y="3568700"/>
            <a:ext cx="912813" cy="777875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9" name="Line 10"/>
          <p:cNvSpPr>
            <a:spLocks noChangeShapeType="1"/>
          </p:cNvSpPr>
          <p:nvPr/>
        </p:nvSpPr>
        <p:spPr bwMode="auto">
          <a:xfrm>
            <a:off x="6284913" y="3589338"/>
            <a:ext cx="711200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1"/>
          <p:cNvSpPr>
            <a:spLocks noChangeShapeType="1"/>
          </p:cNvSpPr>
          <p:nvPr/>
        </p:nvSpPr>
        <p:spPr bwMode="auto">
          <a:xfrm flipV="1">
            <a:off x="6672263" y="4346575"/>
            <a:ext cx="465138" cy="98425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12"/>
          <p:cNvSpPr>
            <a:spLocks noChangeShapeType="1"/>
          </p:cNvSpPr>
          <p:nvPr/>
        </p:nvSpPr>
        <p:spPr bwMode="auto">
          <a:xfrm flipV="1">
            <a:off x="7673975" y="3448050"/>
            <a:ext cx="1111250" cy="217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7673975" y="4281488"/>
            <a:ext cx="1111250" cy="217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>
            <a:off x="7862888" y="3971925"/>
            <a:ext cx="581025" cy="15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Text Box 23"/>
          <p:cNvSpPr txBox="1">
            <a:spLocks noChangeArrowheads="1"/>
          </p:cNvSpPr>
          <p:nvPr/>
        </p:nvSpPr>
        <p:spPr bwMode="auto">
          <a:xfrm>
            <a:off x="5510213" y="4498975"/>
            <a:ext cx="138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</a:rPr>
              <a:t>Exchange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4595" name="Text Box 24"/>
          <p:cNvSpPr txBox="1">
            <a:spLocks noChangeArrowheads="1"/>
          </p:cNvSpPr>
          <p:nvPr/>
        </p:nvSpPr>
        <p:spPr bwMode="auto">
          <a:xfrm>
            <a:off x="5264150" y="3327400"/>
            <a:ext cx="977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sym typeface="Symbol" panose="05050102010706020507" pitchFamily="18" charset="2"/>
              </a:rPr>
              <a:t>Beam</a:t>
            </a:r>
            <a:endParaRPr lang="en-US" altLang="en-US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24596" name="Text Box 25"/>
          <p:cNvSpPr txBox="1">
            <a:spLocks noChangeArrowheads="1"/>
          </p:cNvSpPr>
          <p:nvPr/>
        </p:nvSpPr>
        <p:spPr bwMode="auto">
          <a:xfrm>
            <a:off x="5264150" y="5149850"/>
            <a:ext cx="977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33CCFF"/>
                </a:solidFill>
              </a:rPr>
              <a:t>Target</a:t>
            </a:r>
            <a:endParaRPr lang="en-US" altLang="en-US" baseline="-25000" dirty="0">
              <a:solidFill>
                <a:srgbClr val="33CCFF"/>
              </a:solidFill>
              <a:sym typeface="Symbol" panose="05050102010706020507" pitchFamily="18" charset="2"/>
            </a:endParaRPr>
          </a:p>
        </p:txBody>
      </p:sp>
      <p:sp>
        <p:nvSpPr>
          <p:cNvPr id="24597" name="Rectangle 28"/>
          <p:cNvSpPr>
            <a:spLocks noChangeArrowheads="1"/>
          </p:cNvSpPr>
          <p:nvPr/>
        </p:nvSpPr>
        <p:spPr bwMode="auto">
          <a:xfrm>
            <a:off x="5264150" y="3221038"/>
            <a:ext cx="3678238" cy="2925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73118" name="Text Box 30"/>
          <p:cNvSpPr txBox="1">
            <a:spLocks noChangeArrowheads="1"/>
          </p:cNvSpPr>
          <p:nvPr/>
        </p:nvSpPr>
        <p:spPr bwMode="auto">
          <a:xfrm>
            <a:off x="200057" y="3808533"/>
            <a:ext cx="4551246" cy="116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55000"/>
              <a:buFont typeface="Monotype Sorts" pitchFamily="2" charset="2"/>
              <a:buChar char="l"/>
              <a:defRPr/>
            </a:pP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Need to include all important</a:t>
            </a:r>
            <a:endParaRPr lang="en-US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effects and evaluate uncertainties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they cause?</a:t>
            </a:r>
          </a:p>
        </p:txBody>
      </p:sp>
      <p:sp>
        <p:nvSpPr>
          <p:cNvPr id="24583" name="Text Box 31"/>
          <p:cNvSpPr txBox="1">
            <a:spLocks noChangeArrowheads="1"/>
          </p:cNvSpPr>
          <p:nvPr/>
        </p:nvSpPr>
        <p:spPr bwMode="auto">
          <a:xfrm>
            <a:off x="175875" y="5427663"/>
            <a:ext cx="672782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Lets examine other approximations</a:t>
            </a:r>
          </a:p>
          <a:p>
            <a:r>
              <a:rPr lang="en-US" altLang="en-US" dirty="0"/>
              <a:t>In the 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Beam </a:t>
            </a:r>
            <a:r>
              <a:rPr lang="en-US" altLang="en-US" dirty="0" err="1">
                <a:sym typeface="Symbol" panose="05050102010706020507" pitchFamily="18" charset="2"/>
              </a:rPr>
              <a:t>Reggeon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r>
              <a:rPr lang="el-GR" altLang="en-US" sz="2800" dirty="0"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dirty="0">
                <a:sym typeface="Wingdings" panose="05000000000000000000" pitchFamily="2" charset="2"/>
              </a:rPr>
              <a:t> 2 or 3 (or more) particles reaction</a:t>
            </a:r>
          </a:p>
          <a:p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Lessons from Duality I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83368"/>
            <a:ext cx="9144000" cy="2438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dirty="0" smtClean="0"/>
              <a:t>t(u)-channel exchanges are “classically” the forces that create the s-channel particles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 smtClean="0"/>
              <a:t>Thus it is not trivially “wrong” that same effect (e.g. diffractively produced 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) can be “explained from direct or cross channel point of view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 err="1" smtClean="0"/>
              <a:t>Veneziano</a:t>
            </a:r>
            <a:r>
              <a:rPr lang="en-US" sz="2400" dirty="0" smtClean="0"/>
              <a:t> model illustrates this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83175" y="3749675"/>
            <a:ext cx="2709863" cy="1370013"/>
            <a:chOff x="5083175" y="3749675"/>
            <a:chExt cx="2709863" cy="1370013"/>
          </a:xfrm>
        </p:grpSpPr>
        <p:grpSp>
          <p:nvGrpSpPr>
            <p:cNvPr id="25635" name="Group 4"/>
            <p:cNvGrpSpPr>
              <a:grpSpLocks/>
            </p:cNvGrpSpPr>
            <p:nvPr/>
          </p:nvGrpSpPr>
          <p:grpSpPr bwMode="auto">
            <a:xfrm>
              <a:off x="5354638" y="3983038"/>
              <a:ext cx="2117725" cy="895350"/>
              <a:chOff x="501" y="80"/>
              <a:chExt cx="1334" cy="564"/>
            </a:xfrm>
          </p:grpSpPr>
          <p:grpSp>
            <p:nvGrpSpPr>
              <p:cNvPr id="25640" name="Group 5"/>
              <p:cNvGrpSpPr>
                <a:grpSpLocks/>
              </p:cNvGrpSpPr>
              <p:nvPr/>
            </p:nvGrpSpPr>
            <p:grpSpPr bwMode="auto">
              <a:xfrm>
                <a:off x="501" y="80"/>
                <a:ext cx="1218" cy="50"/>
                <a:chOff x="1470" y="1868"/>
                <a:chExt cx="1218" cy="50"/>
              </a:xfrm>
            </p:grpSpPr>
            <p:sp>
              <p:nvSpPr>
                <p:cNvPr id="25648" name="Line 6"/>
                <p:cNvSpPr>
                  <a:spLocks noChangeShapeType="1"/>
                </p:cNvSpPr>
                <p:nvPr/>
              </p:nvSpPr>
              <p:spPr bwMode="auto">
                <a:xfrm>
                  <a:off x="1470" y="1868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9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087" y="1868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641" name="Group 8"/>
              <p:cNvGrpSpPr>
                <a:grpSpLocks/>
              </p:cNvGrpSpPr>
              <p:nvPr/>
            </p:nvGrpSpPr>
            <p:grpSpPr bwMode="auto">
              <a:xfrm>
                <a:off x="626" y="594"/>
                <a:ext cx="1209" cy="50"/>
                <a:chOff x="1470" y="2157"/>
                <a:chExt cx="1209" cy="50"/>
              </a:xfrm>
            </p:grpSpPr>
            <p:sp>
              <p:nvSpPr>
                <p:cNvPr id="25645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470" y="2157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6" name="Line 10"/>
                <p:cNvSpPr>
                  <a:spLocks noChangeShapeType="1"/>
                </p:cNvSpPr>
                <p:nvPr/>
              </p:nvSpPr>
              <p:spPr bwMode="auto">
                <a:xfrm>
                  <a:off x="2078" y="2157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470" y="2157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42" name="Line 12"/>
              <p:cNvSpPr>
                <a:spLocks noChangeShapeType="1"/>
              </p:cNvSpPr>
              <p:nvPr/>
            </p:nvSpPr>
            <p:spPr bwMode="auto">
              <a:xfrm>
                <a:off x="1084" y="140"/>
                <a:ext cx="100" cy="4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3" name="Text Box 13"/>
              <p:cNvSpPr txBox="1">
                <a:spLocks noChangeArrowheads="1"/>
              </p:cNvSpPr>
              <p:nvPr/>
            </p:nvSpPr>
            <p:spPr bwMode="auto">
              <a:xfrm>
                <a:off x="813" y="259"/>
                <a:ext cx="1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5644" name="Line 14"/>
              <p:cNvSpPr>
                <a:spLocks noChangeShapeType="1"/>
              </p:cNvSpPr>
              <p:nvPr/>
            </p:nvSpPr>
            <p:spPr bwMode="auto">
              <a:xfrm>
                <a:off x="1193" y="183"/>
                <a:ext cx="86" cy="33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36" name="Text Box 15"/>
            <p:cNvSpPr txBox="1">
              <a:spLocks noChangeArrowheads="1"/>
            </p:cNvSpPr>
            <p:nvPr/>
          </p:nvSpPr>
          <p:spPr bwMode="auto">
            <a:xfrm>
              <a:off x="5083175" y="3749675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5637" name="Text Box 16"/>
            <p:cNvSpPr txBox="1">
              <a:spLocks noChangeArrowheads="1"/>
            </p:cNvSpPr>
            <p:nvPr/>
          </p:nvSpPr>
          <p:spPr bwMode="auto">
            <a:xfrm>
              <a:off x="5235575" y="4662488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5638" name="Text Box 17"/>
            <p:cNvSpPr txBox="1">
              <a:spLocks noChangeArrowheads="1"/>
            </p:cNvSpPr>
            <p:nvPr/>
          </p:nvSpPr>
          <p:spPr bwMode="auto">
            <a:xfrm>
              <a:off x="7265988" y="3765550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25639" name="Text Box 18"/>
            <p:cNvSpPr txBox="1">
              <a:spLocks noChangeArrowheads="1"/>
            </p:cNvSpPr>
            <p:nvPr/>
          </p:nvSpPr>
          <p:spPr bwMode="auto">
            <a:xfrm>
              <a:off x="7456488" y="4659313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4</a:t>
              </a:r>
            </a:p>
          </p:txBody>
        </p:sp>
      </p:grpSp>
      <p:grpSp>
        <p:nvGrpSpPr>
          <p:cNvPr id="25606" name="Group 47"/>
          <p:cNvGrpSpPr>
            <a:grpSpLocks/>
          </p:cNvGrpSpPr>
          <p:nvPr/>
        </p:nvGrpSpPr>
        <p:grpSpPr bwMode="auto">
          <a:xfrm>
            <a:off x="5235575" y="5275263"/>
            <a:ext cx="2709863" cy="1370012"/>
            <a:chOff x="2880" y="2896"/>
            <a:chExt cx="1707" cy="863"/>
          </a:xfrm>
        </p:grpSpPr>
        <p:grpSp>
          <p:nvGrpSpPr>
            <p:cNvPr id="25620" name="Group 21"/>
            <p:cNvGrpSpPr>
              <a:grpSpLocks/>
            </p:cNvGrpSpPr>
            <p:nvPr/>
          </p:nvGrpSpPr>
          <p:grpSpPr bwMode="auto">
            <a:xfrm>
              <a:off x="3051" y="3043"/>
              <a:ext cx="1334" cy="564"/>
              <a:chOff x="501" y="80"/>
              <a:chExt cx="1334" cy="564"/>
            </a:xfrm>
          </p:grpSpPr>
          <p:grpSp>
            <p:nvGrpSpPr>
              <p:cNvPr id="25625" name="Group 22"/>
              <p:cNvGrpSpPr>
                <a:grpSpLocks/>
              </p:cNvGrpSpPr>
              <p:nvPr/>
            </p:nvGrpSpPr>
            <p:grpSpPr bwMode="auto">
              <a:xfrm>
                <a:off x="501" y="80"/>
                <a:ext cx="1218" cy="50"/>
                <a:chOff x="1470" y="1868"/>
                <a:chExt cx="1218" cy="50"/>
              </a:xfrm>
            </p:grpSpPr>
            <p:sp>
              <p:nvSpPr>
                <p:cNvPr id="25633" name="Line 23"/>
                <p:cNvSpPr>
                  <a:spLocks noChangeShapeType="1"/>
                </p:cNvSpPr>
                <p:nvPr/>
              </p:nvSpPr>
              <p:spPr bwMode="auto">
                <a:xfrm>
                  <a:off x="1470" y="1868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087" y="1868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626" name="Group 25"/>
              <p:cNvGrpSpPr>
                <a:grpSpLocks/>
              </p:cNvGrpSpPr>
              <p:nvPr/>
            </p:nvGrpSpPr>
            <p:grpSpPr bwMode="auto">
              <a:xfrm>
                <a:off x="626" y="594"/>
                <a:ext cx="1209" cy="50"/>
                <a:chOff x="1470" y="2157"/>
                <a:chExt cx="1209" cy="50"/>
              </a:xfrm>
            </p:grpSpPr>
            <p:sp>
              <p:nvSpPr>
                <p:cNvPr id="2563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470" y="2157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1" name="Line 27"/>
                <p:cNvSpPr>
                  <a:spLocks noChangeShapeType="1"/>
                </p:cNvSpPr>
                <p:nvPr/>
              </p:nvSpPr>
              <p:spPr bwMode="auto">
                <a:xfrm>
                  <a:off x="2078" y="2157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470" y="2157"/>
                  <a:ext cx="601" cy="5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627" name="Line 29"/>
              <p:cNvSpPr>
                <a:spLocks noChangeShapeType="1"/>
              </p:cNvSpPr>
              <p:nvPr/>
            </p:nvSpPr>
            <p:spPr bwMode="auto">
              <a:xfrm>
                <a:off x="1084" y="140"/>
                <a:ext cx="100" cy="4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8" name="Text Box 30"/>
              <p:cNvSpPr txBox="1">
                <a:spLocks noChangeArrowheads="1"/>
              </p:cNvSpPr>
              <p:nvPr/>
            </p:nvSpPr>
            <p:spPr bwMode="auto">
              <a:xfrm>
                <a:off x="813" y="259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FF0000"/>
                    </a:solidFill>
                  </a:rPr>
                  <a:t>u</a:t>
                </a:r>
              </a:p>
            </p:txBody>
          </p:sp>
          <p:sp>
            <p:nvSpPr>
              <p:cNvPr id="25629" name="Line 31"/>
              <p:cNvSpPr>
                <a:spLocks noChangeShapeType="1"/>
              </p:cNvSpPr>
              <p:nvPr/>
            </p:nvSpPr>
            <p:spPr bwMode="auto">
              <a:xfrm>
                <a:off x="1193" y="183"/>
                <a:ext cx="86" cy="33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21" name="Text Box 32"/>
            <p:cNvSpPr txBox="1">
              <a:spLocks noChangeArrowheads="1"/>
            </p:cNvSpPr>
            <p:nvPr/>
          </p:nvSpPr>
          <p:spPr bwMode="auto">
            <a:xfrm>
              <a:off x="2880" y="289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5622" name="Text Box 33"/>
            <p:cNvSpPr txBox="1">
              <a:spLocks noChangeArrowheads="1"/>
            </p:cNvSpPr>
            <p:nvPr/>
          </p:nvSpPr>
          <p:spPr bwMode="auto">
            <a:xfrm>
              <a:off x="2976" y="3471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5623" name="Text Box 34"/>
            <p:cNvSpPr txBox="1">
              <a:spLocks noChangeArrowheads="1"/>
            </p:cNvSpPr>
            <p:nvPr/>
          </p:nvSpPr>
          <p:spPr bwMode="auto">
            <a:xfrm>
              <a:off x="4255" y="29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25624" name="Text Box 35"/>
            <p:cNvSpPr txBox="1">
              <a:spLocks noChangeArrowheads="1"/>
            </p:cNvSpPr>
            <p:nvPr/>
          </p:nvSpPr>
          <p:spPr bwMode="auto">
            <a:xfrm>
              <a:off x="4375" y="3469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chemeClr val="accent2"/>
                  </a:solidFill>
                </a:rPr>
                <a:t>3</a:t>
              </a:r>
            </a:p>
          </p:txBody>
        </p:sp>
      </p:grpSp>
      <p:grpSp>
        <p:nvGrpSpPr>
          <p:cNvPr id="25607" name="Group 36"/>
          <p:cNvGrpSpPr>
            <a:grpSpLocks/>
          </p:cNvGrpSpPr>
          <p:nvPr/>
        </p:nvGrpSpPr>
        <p:grpSpPr bwMode="auto">
          <a:xfrm>
            <a:off x="395288" y="3970338"/>
            <a:ext cx="2925762" cy="1052512"/>
            <a:chOff x="3784" y="78"/>
            <a:chExt cx="1843" cy="663"/>
          </a:xfrm>
        </p:grpSpPr>
        <p:grpSp>
          <p:nvGrpSpPr>
            <p:cNvPr id="25610" name="Group 37"/>
            <p:cNvGrpSpPr>
              <a:grpSpLocks/>
            </p:cNvGrpSpPr>
            <p:nvPr/>
          </p:nvGrpSpPr>
          <p:grpSpPr bwMode="auto">
            <a:xfrm>
              <a:off x="3784" y="78"/>
              <a:ext cx="1843" cy="663"/>
              <a:chOff x="2299" y="3019"/>
              <a:chExt cx="1843" cy="663"/>
            </a:xfrm>
          </p:grpSpPr>
          <p:sp>
            <p:nvSpPr>
              <p:cNvPr id="25613" name="Line 38"/>
              <p:cNvSpPr>
                <a:spLocks noChangeShapeType="1"/>
              </p:cNvSpPr>
              <p:nvPr/>
            </p:nvSpPr>
            <p:spPr bwMode="auto">
              <a:xfrm>
                <a:off x="2880" y="3344"/>
                <a:ext cx="684" cy="1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614" name="Group 39"/>
              <p:cNvGrpSpPr>
                <a:grpSpLocks/>
              </p:cNvGrpSpPr>
              <p:nvPr/>
            </p:nvGrpSpPr>
            <p:grpSpPr bwMode="auto">
              <a:xfrm>
                <a:off x="3570" y="3019"/>
                <a:ext cx="572" cy="663"/>
                <a:chOff x="4274" y="2359"/>
                <a:chExt cx="572" cy="663"/>
              </a:xfrm>
            </p:grpSpPr>
            <p:sp>
              <p:nvSpPr>
                <p:cNvPr id="25618" name="Line 40"/>
                <p:cNvSpPr>
                  <a:spLocks noChangeShapeType="1"/>
                </p:cNvSpPr>
                <p:nvPr/>
              </p:nvSpPr>
              <p:spPr bwMode="auto">
                <a:xfrm>
                  <a:off x="4278" y="2688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274" y="2359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615" name="Group 42"/>
              <p:cNvGrpSpPr>
                <a:grpSpLocks/>
              </p:cNvGrpSpPr>
              <p:nvPr/>
            </p:nvGrpSpPr>
            <p:grpSpPr bwMode="auto">
              <a:xfrm>
                <a:off x="2299" y="3022"/>
                <a:ext cx="581" cy="656"/>
                <a:chOff x="3034" y="2267"/>
                <a:chExt cx="581" cy="656"/>
              </a:xfrm>
            </p:grpSpPr>
            <p:sp>
              <p:nvSpPr>
                <p:cNvPr id="25616" name="Line 43"/>
                <p:cNvSpPr>
                  <a:spLocks noChangeShapeType="1"/>
                </p:cNvSpPr>
                <p:nvPr/>
              </p:nvSpPr>
              <p:spPr bwMode="auto">
                <a:xfrm>
                  <a:off x="3047" y="2267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034" y="2589"/>
                  <a:ext cx="568" cy="334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5611" name="Text Box 45"/>
            <p:cNvSpPr txBox="1">
              <a:spLocks noChangeArrowheads="1"/>
            </p:cNvSpPr>
            <p:nvPr/>
          </p:nvSpPr>
          <p:spPr bwMode="auto">
            <a:xfrm>
              <a:off x="4567" y="90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5612" name="Line 46"/>
            <p:cNvSpPr>
              <a:spLocks noChangeShapeType="1"/>
            </p:cNvSpPr>
            <p:nvPr/>
          </p:nvSpPr>
          <p:spPr bwMode="auto">
            <a:xfrm>
              <a:off x="4487" y="522"/>
              <a:ext cx="50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8" name="Text Box 48"/>
          <p:cNvSpPr txBox="1">
            <a:spLocks noChangeArrowheads="1"/>
          </p:cNvSpPr>
          <p:nvPr/>
        </p:nvSpPr>
        <p:spPr bwMode="auto">
          <a:xfrm>
            <a:off x="3471863" y="422275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is same as</a:t>
            </a:r>
          </a:p>
        </p:txBody>
      </p:sp>
      <p:sp>
        <p:nvSpPr>
          <p:cNvPr id="25609" name="Text Box 49"/>
          <p:cNvSpPr txBox="1">
            <a:spLocks noChangeArrowheads="1"/>
          </p:cNvSpPr>
          <p:nvPr/>
        </p:nvSpPr>
        <p:spPr bwMode="auto">
          <a:xfrm>
            <a:off x="6064250" y="5016500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plus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53975" y="3729254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50801" y="4805291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3313113" y="38306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3351212" y="4724401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Lessons from Duality II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175" y="765175"/>
            <a:ext cx="8991600" cy="59975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It appears that </a:t>
            </a:r>
            <a:r>
              <a:rPr lang="el-GR" sz="2400" dirty="0" smtClean="0">
                <a:solidFill>
                  <a:srgbClr val="FF0000"/>
                </a:solidFill>
                <a:cs typeface="Times New Roman" pitchFamily="18" charset="0"/>
              </a:rPr>
              <a:t>ρ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cs typeface="Times New Roman" pitchFamily="18" charset="0"/>
              </a:rPr>
              <a:t>ω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 A</a:t>
            </a:r>
            <a:r>
              <a:rPr lang="en-US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 f g N </a:t>
            </a:r>
            <a:r>
              <a:rPr lang="el-GR" sz="2400" dirty="0" smtClean="0">
                <a:solidFill>
                  <a:srgbClr val="FF0000"/>
                </a:solidFill>
                <a:cs typeface="Times New Roman" pitchFamily="18" charset="0"/>
              </a:rPr>
              <a:t>Δ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… particles form </a:t>
            </a:r>
            <a:r>
              <a:rPr lang="en-US" sz="2400" dirty="0" err="1" smtClean="0">
                <a:cs typeface="Times New Roman" pitchFamily="18" charset="0"/>
              </a:rPr>
              <a:t>Regge</a:t>
            </a:r>
            <a:r>
              <a:rPr lang="en-US" sz="2400" dirty="0" smtClean="0">
                <a:cs typeface="Times New Roman" pitchFamily="18" charset="0"/>
              </a:rPr>
              <a:t> trajectories having party line characteristics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>
                <a:cs typeface="Times New Roman" pitchFamily="18" charset="0"/>
              </a:rPr>
              <a:t>Exchange degeneracy of mesons reflecting exotic channels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>
                <a:cs typeface="Times New Roman" pitchFamily="18" charset="0"/>
              </a:rPr>
              <a:t>Daughters</a:t>
            </a:r>
          </a:p>
          <a:p>
            <a:pPr>
              <a:defRPr/>
            </a:pPr>
            <a:r>
              <a:rPr lang="en-US" sz="2400" dirty="0" smtClean="0">
                <a:cs typeface="Times New Roman" pitchFamily="18" charset="0"/>
              </a:rPr>
              <a:t>Presumably this extends to </a:t>
            </a:r>
            <a:r>
              <a:rPr lang="el-GR" sz="2400" dirty="0" smtClean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 B a</a:t>
            </a:r>
            <a:r>
              <a:rPr lang="en-US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but study here could be improved</a:t>
            </a:r>
          </a:p>
          <a:p>
            <a:pPr>
              <a:defRPr/>
            </a:pPr>
            <a:r>
              <a:rPr lang="en-US" sz="2400" dirty="0" smtClean="0">
                <a:cs typeface="Times New Roman" pitchFamily="18" charset="0"/>
              </a:rPr>
              <a:t>Exchange Degenerate </a:t>
            </a:r>
            <a:r>
              <a:rPr lang="el-GR" sz="2400" b="0" dirty="0" smtClean="0">
                <a:effectLst/>
              </a:rPr>
              <a:t>α</a:t>
            </a:r>
            <a:r>
              <a:rPr lang="el-GR" sz="2400" b="0" baseline="-25000" dirty="0" smtClean="0">
                <a:effectLst/>
              </a:rPr>
              <a:t>ρ</a:t>
            </a:r>
            <a:r>
              <a:rPr lang="en-US" sz="2400" b="0" dirty="0" smtClean="0">
                <a:effectLst/>
              </a:rPr>
              <a:t> = </a:t>
            </a:r>
            <a:r>
              <a:rPr lang="el-GR" sz="2400" b="0" dirty="0" smtClean="0">
                <a:effectLst/>
              </a:rPr>
              <a:t>α</a:t>
            </a:r>
            <a:r>
              <a:rPr lang="en-US" sz="2400" b="0" baseline="-25000" dirty="0" smtClean="0">
                <a:effectLst/>
              </a:rPr>
              <a:t>f</a:t>
            </a:r>
            <a:r>
              <a:rPr lang="en-US" sz="2400" b="0" dirty="0" smtClean="0">
                <a:effectLst/>
              </a:rPr>
              <a:t> = </a:t>
            </a:r>
            <a:r>
              <a:rPr lang="el-GR" sz="2400" b="0" dirty="0" smtClean="0">
                <a:effectLst/>
              </a:rPr>
              <a:t>α</a:t>
            </a:r>
            <a:r>
              <a:rPr lang="en-US" sz="2400" b="0" dirty="0" smtClean="0">
                <a:effectLst/>
              </a:rPr>
              <a:t>(0) + </a:t>
            </a:r>
            <a:r>
              <a:rPr lang="el-GR" sz="2400" b="0" dirty="0" smtClean="0">
                <a:effectLst/>
              </a:rPr>
              <a:t>α</a:t>
            </a:r>
            <a:r>
              <a:rPr lang="en-US" sz="2400" b="0" dirty="0" smtClean="0">
                <a:effectLst/>
                <a:cs typeface="Times New Roman" pitchFamily="18" charset="0"/>
              </a:rPr>
              <a:t>' t </a:t>
            </a:r>
            <a:br>
              <a:rPr lang="en-US" sz="2400" b="0" dirty="0" smtClean="0">
                <a:effectLst/>
                <a:cs typeface="Times New Roman" pitchFamily="18" charset="0"/>
              </a:rPr>
            </a:br>
            <a:r>
              <a:rPr lang="en-US" sz="2400" dirty="0" err="1" smtClean="0">
                <a:effectLst/>
              </a:rPr>
              <a:t>Veneziano</a:t>
            </a:r>
            <a:r>
              <a:rPr lang="en-US" sz="2400" dirty="0" smtClean="0">
                <a:effectLst/>
              </a:rPr>
              <a:t> formula for</a:t>
            </a:r>
            <a:r>
              <a:rPr lang="en-US" sz="2400" b="0" dirty="0" smtClean="0">
                <a:effectLst/>
              </a:rPr>
              <a:t> </a:t>
            </a:r>
            <a:r>
              <a:rPr lang="el-GR" sz="3200" b="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3200" b="0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-</a:t>
            </a:r>
            <a:r>
              <a:rPr lang="en-US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 </a:t>
            </a:r>
            <a:r>
              <a:rPr lang="el-GR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π</a:t>
            </a:r>
            <a:r>
              <a:rPr lang="en-US" sz="3200" b="0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+</a:t>
            </a:r>
            <a:r>
              <a:rPr lang="en-US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 </a:t>
            </a:r>
            <a:r>
              <a:rPr lang="el-GR" sz="3600" dirty="0" smtClean="0">
                <a:solidFill>
                  <a:srgbClr val="FF0000"/>
                </a:solidFill>
                <a:effectLst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3200" b="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π</a:t>
            </a:r>
            <a:r>
              <a:rPr lang="en-US" sz="3200" b="0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- </a:t>
            </a:r>
            <a:r>
              <a:rPr lang="el-GR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π</a:t>
            </a:r>
            <a:r>
              <a:rPr lang="en-US" sz="3200" b="0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+ </a:t>
            </a:r>
            <a:r>
              <a:rPr lang="en-US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is </a:t>
            </a:r>
            <a:br>
              <a:rPr lang="en-US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</a:br>
            <a:r>
              <a:rPr lang="en-US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A(</a:t>
            </a:r>
            <a:r>
              <a:rPr lang="en-US" sz="3200" b="0" dirty="0" err="1" smtClean="0">
                <a:solidFill>
                  <a:srgbClr val="FF0000"/>
                </a:solidFill>
                <a:effectLst/>
                <a:sym typeface="Wingdings" pitchFamily="2" charset="2"/>
              </a:rPr>
              <a:t>s,t</a:t>
            </a:r>
            <a:r>
              <a:rPr lang="en-US" sz="3200" b="0" dirty="0" smtClean="0">
                <a:solidFill>
                  <a:srgbClr val="FF0000"/>
                </a:solidFill>
                <a:effectLst/>
                <a:sym typeface="Wingdings" pitchFamily="2" charset="2"/>
              </a:rPr>
              <a:t>) = </a:t>
            </a:r>
            <a:r>
              <a:rPr lang="ru-RU" sz="2400" b="0" dirty="0" smtClean="0">
                <a:effectLst/>
              </a:rPr>
              <a:t>Г</a:t>
            </a:r>
            <a:r>
              <a:rPr lang="en-US" sz="2400" b="0" dirty="0" smtClean="0">
                <a:effectLst/>
              </a:rPr>
              <a:t>(1-</a:t>
            </a:r>
            <a:r>
              <a:rPr lang="el-GR" sz="2400" b="0" dirty="0" smtClean="0">
                <a:effectLst/>
              </a:rPr>
              <a:t>α</a:t>
            </a:r>
            <a:r>
              <a:rPr lang="el-GR" sz="2400" b="0" baseline="-25000" dirty="0" smtClean="0">
                <a:effectLst/>
              </a:rPr>
              <a:t>ρ</a:t>
            </a:r>
            <a:r>
              <a:rPr lang="en-US" sz="2400" b="0" dirty="0" smtClean="0">
                <a:effectLst/>
              </a:rPr>
              <a:t>(s)) </a:t>
            </a:r>
            <a:r>
              <a:rPr lang="ru-RU" sz="2400" b="0" dirty="0" smtClean="0">
                <a:effectLst/>
              </a:rPr>
              <a:t>Г </a:t>
            </a:r>
            <a:r>
              <a:rPr lang="en-US" sz="2400" b="0" dirty="0" smtClean="0">
                <a:effectLst/>
              </a:rPr>
              <a:t>(1-</a:t>
            </a:r>
            <a:r>
              <a:rPr lang="el-GR" sz="2400" b="0" dirty="0" smtClean="0">
                <a:effectLst/>
              </a:rPr>
              <a:t>α</a:t>
            </a:r>
            <a:r>
              <a:rPr lang="el-GR" sz="2400" b="0" baseline="-25000" dirty="0" smtClean="0">
                <a:effectLst/>
              </a:rPr>
              <a:t>ρ</a:t>
            </a:r>
            <a:r>
              <a:rPr lang="en-US" sz="2400" b="0" dirty="0" smtClean="0">
                <a:effectLst/>
              </a:rPr>
              <a:t>(t))</a:t>
            </a:r>
            <a:r>
              <a:rPr lang="ru-RU" sz="2400" b="0" dirty="0" smtClean="0">
                <a:effectLst/>
              </a:rPr>
              <a:t> </a:t>
            </a:r>
            <a:r>
              <a:rPr lang="en-US" sz="2400" b="0" dirty="0" smtClean="0">
                <a:effectLst/>
              </a:rPr>
              <a:t>/</a:t>
            </a:r>
            <a:r>
              <a:rPr lang="ru-RU" sz="2400" b="0" dirty="0" smtClean="0">
                <a:effectLst/>
              </a:rPr>
              <a:t>Г </a:t>
            </a:r>
            <a:r>
              <a:rPr lang="en-US" sz="2400" b="0" dirty="0" smtClean="0">
                <a:effectLst/>
              </a:rPr>
              <a:t>(1-</a:t>
            </a:r>
            <a:r>
              <a:rPr lang="el-GR" sz="2400" b="0" dirty="0" smtClean="0">
                <a:effectLst/>
              </a:rPr>
              <a:t>α</a:t>
            </a:r>
            <a:r>
              <a:rPr lang="el-GR" sz="2400" b="0" baseline="-25000" dirty="0" smtClean="0">
                <a:effectLst/>
              </a:rPr>
              <a:t>ρ</a:t>
            </a:r>
            <a:r>
              <a:rPr lang="en-US" sz="2400" b="0" dirty="0" smtClean="0">
                <a:effectLst/>
              </a:rPr>
              <a:t>(s)-</a:t>
            </a:r>
            <a:r>
              <a:rPr lang="el-GR" sz="2400" b="0" dirty="0" smtClean="0">
                <a:effectLst/>
              </a:rPr>
              <a:t>α</a:t>
            </a:r>
            <a:r>
              <a:rPr lang="el-GR" sz="2400" b="0" baseline="-25000" dirty="0" smtClean="0">
                <a:effectLst/>
              </a:rPr>
              <a:t>ρ</a:t>
            </a:r>
            <a:r>
              <a:rPr lang="en-US" sz="2400" b="0" dirty="0" smtClean="0">
                <a:effectLst/>
              </a:rPr>
              <a:t>(t))</a:t>
            </a:r>
          </a:p>
          <a:p>
            <a:pPr>
              <a:defRPr/>
            </a:pPr>
            <a:r>
              <a:rPr lang="en-US" sz="2400" b="0" dirty="0" smtClean="0">
                <a:effectLst/>
              </a:rPr>
              <a:t>This has </a:t>
            </a:r>
            <a:r>
              <a:rPr lang="en-US" sz="2400" dirty="0" err="1" smtClean="0">
                <a:effectLst/>
              </a:rPr>
              <a:t>Regge</a:t>
            </a:r>
            <a:r>
              <a:rPr lang="en-US" sz="2400" dirty="0" smtClean="0">
                <a:effectLst/>
              </a:rPr>
              <a:t> poles</a:t>
            </a:r>
            <a:r>
              <a:rPr lang="en-US" sz="2400" b="0" dirty="0" smtClean="0">
                <a:effectLst/>
              </a:rPr>
              <a:t> in s and t channels, </a:t>
            </a:r>
            <a:r>
              <a:rPr lang="en-US" sz="2400" dirty="0" smtClean="0">
                <a:effectLst/>
              </a:rPr>
              <a:t>no poles</a:t>
            </a:r>
            <a:r>
              <a:rPr lang="en-US" sz="2400" b="0" dirty="0" smtClean="0">
                <a:effectLst/>
              </a:rPr>
              <a:t> in u channel and </a:t>
            </a:r>
            <a:r>
              <a:rPr lang="en-US" sz="2400" dirty="0" smtClean="0">
                <a:effectLst/>
              </a:rPr>
              <a:t>residue</a:t>
            </a:r>
            <a:r>
              <a:rPr lang="en-US" sz="2400" b="0" dirty="0" smtClean="0">
                <a:effectLst/>
              </a:rPr>
              <a:t> proportional to </a:t>
            </a:r>
            <a:r>
              <a:rPr lang="el-GR" sz="2400" b="0" dirty="0" smtClean="0">
                <a:effectLst/>
              </a:rPr>
              <a:t>α</a:t>
            </a:r>
            <a:r>
              <a:rPr lang="en-US" sz="2400" b="0" dirty="0" smtClean="0">
                <a:effectLst/>
              </a:rPr>
              <a:t>(0) + </a:t>
            </a:r>
            <a:r>
              <a:rPr lang="el-GR" sz="2400" b="0" dirty="0" smtClean="0">
                <a:effectLst/>
              </a:rPr>
              <a:t>α</a:t>
            </a:r>
            <a:r>
              <a:rPr lang="en-US" sz="2400" b="0" dirty="0" smtClean="0">
                <a:effectLst/>
                <a:cs typeface="Times New Roman" pitchFamily="18" charset="0"/>
              </a:rPr>
              <a:t>' t at </a:t>
            </a:r>
            <a:r>
              <a:rPr lang="el-GR" sz="2400" b="0" dirty="0" smtClean="0">
                <a:solidFill>
                  <a:srgbClr val="FF0000"/>
                </a:solidFill>
                <a:effectLst/>
              </a:rPr>
              <a:t>α</a:t>
            </a:r>
            <a:r>
              <a:rPr lang="el-GR" sz="2400" b="0" baseline="-25000" dirty="0" smtClean="0">
                <a:solidFill>
                  <a:srgbClr val="FF0000"/>
                </a:solidFill>
                <a:effectLst/>
              </a:rPr>
              <a:t>ρ</a:t>
            </a:r>
            <a:r>
              <a:rPr lang="en-US" sz="2400" b="0" dirty="0" smtClean="0">
                <a:solidFill>
                  <a:srgbClr val="FF0000"/>
                </a:solidFill>
                <a:effectLst/>
              </a:rPr>
              <a:t>(s)=1</a:t>
            </a:r>
          </a:p>
          <a:p>
            <a:pPr lvl="1">
              <a:lnSpc>
                <a:spcPct val="90000"/>
              </a:lnSpc>
              <a:defRPr/>
            </a:pPr>
            <a:r>
              <a:rPr lang="el-GR" sz="2000" b="1" dirty="0" smtClean="0">
                <a:effectLst/>
              </a:rPr>
              <a:t>α</a:t>
            </a:r>
            <a:r>
              <a:rPr lang="en-US" sz="2000" b="1" dirty="0" smtClean="0">
                <a:effectLst/>
              </a:rPr>
              <a:t>(0) + </a:t>
            </a:r>
            <a:r>
              <a:rPr lang="el-GR" sz="2000" b="1" dirty="0" smtClean="0">
                <a:effectLst/>
              </a:rPr>
              <a:t>α</a:t>
            </a:r>
            <a:r>
              <a:rPr lang="en-US" sz="2000" b="1" dirty="0" smtClean="0">
                <a:effectLst/>
                <a:cs typeface="Times New Roman" pitchFamily="18" charset="0"/>
              </a:rPr>
              <a:t>' t is a mixture of spin 0 and spin 1 i.e. requires</a:t>
            </a:r>
            <a:r>
              <a:rPr lang="en-US" sz="2000" b="1" dirty="0" smtClean="0">
                <a:solidFill>
                  <a:srgbClr val="FF0000"/>
                </a:solidFill>
                <a:effectLst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 + </a:t>
            </a:r>
            <a:r>
              <a:rPr lang="el-GR" sz="2000" dirty="0" smtClean="0">
                <a:solidFill>
                  <a:srgbClr val="FF0000"/>
                </a:solidFill>
                <a:sym typeface="Symbol" pitchFamily="18" charset="2"/>
              </a:rPr>
              <a:t>ε</a:t>
            </a:r>
            <a:endParaRPr lang="ru-RU" sz="2000" b="1" dirty="0" smtClean="0">
              <a:solidFill>
                <a:srgbClr val="FF0000"/>
              </a:solidFill>
              <a:effectLst/>
            </a:endParaRPr>
          </a:p>
          <a:p>
            <a:pPr>
              <a:defRPr/>
            </a:pPr>
            <a:endParaRPr lang="el-GR" sz="3200" b="0" dirty="0" smtClean="0">
              <a:solidFill>
                <a:schemeClr val="accent2"/>
              </a:solidFill>
              <a:effectLst/>
              <a:sym typeface="Wingdings" pitchFamily="2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Lessons from Duality III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Partial Wave Analyses of </a:t>
            </a:r>
            <a:r>
              <a:rPr lang="el-GR" sz="2800" dirty="0" smtClean="0">
                <a:cs typeface="Times New Roman" pitchFamily="18" charset="0"/>
              </a:rPr>
              <a:t>π</a:t>
            </a:r>
            <a:r>
              <a:rPr lang="en-US" sz="2800" dirty="0" smtClean="0">
                <a:cs typeface="Times New Roman" pitchFamily="18" charset="0"/>
              </a:rPr>
              <a:t> N elastic scattering suggested an important additive model of 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two component duality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l-GR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 N</a:t>
            </a:r>
            <a:r>
              <a:rPr lang="en-US" sz="2400" baseline="-25000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 </a:t>
            </a:r>
            <a:r>
              <a:rPr lang="el-GR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 N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cs typeface="Times New Roman" pitchFamily="18" charset="0"/>
              </a:rPr>
              <a:t>s,t,u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) = </a:t>
            </a:r>
            <a:r>
              <a:rPr lang="en-US" sz="2400" dirty="0" err="1" smtClean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  <a:cs typeface="Times New Roman" pitchFamily="18" charset="0"/>
              </a:rPr>
              <a:t>Particle</a:t>
            </a:r>
            <a:r>
              <a:rPr lang="en-US" sz="2400" baseline="-25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aseline="-25000" dirty="0" err="1" smtClean="0">
                <a:solidFill>
                  <a:srgbClr val="FF0000"/>
                </a:solidFill>
                <a:cs typeface="Times New Roman" pitchFamily="18" charset="0"/>
              </a:rPr>
              <a:t>Regge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cs typeface="Times New Roman" pitchFamily="18" charset="0"/>
              </a:rPr>
              <a:t>s,t,u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) + </a:t>
            </a:r>
            <a:r>
              <a:rPr lang="en-US" sz="2400" dirty="0" err="1" smtClean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  <a:cs typeface="Times New Roman" pitchFamily="18" charset="0"/>
              </a:rPr>
              <a:t>Pomeron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cs typeface="Times New Roman" pitchFamily="18" charset="0"/>
              </a:rPr>
              <a:t>s,t,u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cs typeface="Times New Roman" pitchFamily="18" charset="0"/>
              </a:rPr>
              <a:t>The classic nucleon resonances in the s channel  sum to an amplitude </a:t>
            </a:r>
            <a:r>
              <a:rPr lang="en-US" sz="2800" dirty="0" err="1" smtClean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2800" baseline="-25000" dirty="0" err="1" smtClean="0">
                <a:solidFill>
                  <a:srgbClr val="FF0000"/>
                </a:solidFill>
                <a:cs typeface="Times New Roman" pitchFamily="18" charset="0"/>
              </a:rPr>
              <a:t>Particle</a:t>
            </a:r>
            <a:r>
              <a:rPr lang="en-US" sz="2800" baseline="-25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aseline="-25000" dirty="0" err="1" smtClean="0">
                <a:solidFill>
                  <a:srgbClr val="FF0000"/>
                </a:solidFill>
                <a:cs typeface="Times New Roman" pitchFamily="18" charset="0"/>
              </a:rPr>
              <a:t>Regge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cs typeface="Times New Roman" pitchFamily="18" charset="0"/>
              </a:rPr>
              <a:t>s,t,u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) </a:t>
            </a:r>
            <a:r>
              <a:rPr lang="en-US" sz="2800" dirty="0" smtClean="0">
                <a:cs typeface="Times New Roman" pitchFamily="18" charset="0"/>
              </a:rPr>
              <a:t>corresponding to the classic meson </a:t>
            </a:r>
            <a:r>
              <a:rPr lang="en-US" sz="2800" dirty="0" err="1" smtClean="0">
                <a:cs typeface="Times New Roman" pitchFamily="18" charset="0"/>
              </a:rPr>
              <a:t>Reggeons</a:t>
            </a:r>
            <a:r>
              <a:rPr lang="en-US" sz="2800" dirty="0" smtClean="0">
                <a:cs typeface="Times New Roman" pitchFamily="18" charset="0"/>
              </a:rPr>
              <a:t> in t channel plus classic nucleon </a:t>
            </a:r>
            <a:r>
              <a:rPr lang="en-US" sz="2800" dirty="0" err="1" smtClean="0">
                <a:cs typeface="Times New Roman" pitchFamily="18" charset="0"/>
              </a:rPr>
              <a:t>Reggeons</a:t>
            </a:r>
            <a:r>
              <a:rPr lang="en-US" sz="2800" dirty="0" smtClean="0">
                <a:cs typeface="Times New Roman" pitchFamily="18" charset="0"/>
              </a:rPr>
              <a:t> in u channel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cs typeface="Times New Roman" pitchFamily="18" charset="0"/>
              </a:rPr>
              <a:t>The background in the s channel corresponds to an amplitude </a:t>
            </a:r>
            <a:r>
              <a:rPr lang="en-US" sz="2800" dirty="0" err="1" smtClean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2800" baseline="-25000" dirty="0" err="1" smtClean="0">
                <a:solidFill>
                  <a:srgbClr val="FF0000"/>
                </a:solidFill>
                <a:cs typeface="Times New Roman" pitchFamily="18" charset="0"/>
              </a:rPr>
              <a:t>Pomeron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cs typeface="Times New Roman" pitchFamily="18" charset="0"/>
              </a:rPr>
              <a:t>s,t,u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) </a:t>
            </a:r>
            <a:r>
              <a:rPr lang="en-US" sz="2800" dirty="0" smtClean="0">
                <a:cs typeface="Times New Roman" pitchFamily="18" charset="0"/>
              </a:rPr>
              <a:t>corresponding to the </a:t>
            </a:r>
            <a:r>
              <a:rPr lang="en-US" sz="2800" dirty="0" err="1" smtClean="0">
                <a:cs typeface="Times New Roman" pitchFamily="18" charset="0"/>
              </a:rPr>
              <a:t>Pomeron</a:t>
            </a:r>
            <a:r>
              <a:rPr lang="en-US" sz="2800" dirty="0" smtClean="0">
                <a:cs typeface="Times New Roman" pitchFamily="18" charset="0"/>
              </a:rPr>
              <a:t> in the t channel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err="1" smtClean="0">
                <a:cs typeface="Times New Roman" pitchFamily="18" charset="0"/>
              </a:rPr>
              <a:t>Pomeron</a:t>
            </a:r>
            <a:r>
              <a:rPr lang="en-US" sz="2400" dirty="0" smtClean="0">
                <a:cs typeface="Times New Roman" pitchFamily="18" charset="0"/>
              </a:rPr>
              <a:t> component in meson scattering can be estimated  from </a:t>
            </a:r>
            <a:br>
              <a:rPr lang="en-US" sz="2400" dirty="0" smtClean="0">
                <a:cs typeface="Times New Roman" pitchFamily="18" charset="0"/>
              </a:rPr>
            </a:br>
            <a:r>
              <a:rPr lang="el-GR" sz="3200" b="1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3200" b="1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+</a:t>
            </a:r>
            <a:r>
              <a:rPr lang="en-US" sz="3200" b="1" dirty="0" smtClean="0">
                <a:solidFill>
                  <a:srgbClr val="FF0000"/>
                </a:solidFill>
                <a:effectLst/>
                <a:sym typeface="Wingdings" pitchFamily="2" charset="2"/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  <a:effectLst/>
                <a:sym typeface="Wingdings" pitchFamily="2" charset="2"/>
              </a:rPr>
              <a:t>π</a:t>
            </a:r>
            <a:r>
              <a:rPr lang="en-US" sz="3200" b="1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+</a:t>
            </a:r>
            <a:r>
              <a:rPr lang="en-US" sz="3200" b="1" dirty="0" smtClean="0">
                <a:solidFill>
                  <a:srgbClr val="FF0000"/>
                </a:solidFill>
                <a:effectLst/>
                <a:sym typeface="Wingdings" pitchFamily="2" charset="2"/>
              </a:rPr>
              <a:t> </a:t>
            </a:r>
            <a:r>
              <a:rPr lang="el-GR" sz="3600" dirty="0" smtClean="0">
                <a:solidFill>
                  <a:srgbClr val="FF0000"/>
                </a:solidFill>
                <a:effectLst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  <a:effectLst/>
                <a:sym typeface="Wingdings" pitchFamily="2" charset="2"/>
              </a:rPr>
              <a:t>π</a:t>
            </a:r>
            <a:r>
              <a:rPr lang="en-US" sz="3200" b="1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+ </a:t>
            </a:r>
            <a:r>
              <a:rPr lang="el-GR" sz="3200" b="1" dirty="0" smtClean="0">
                <a:solidFill>
                  <a:srgbClr val="FF0000"/>
                </a:solidFill>
                <a:effectLst/>
                <a:sym typeface="Wingdings" pitchFamily="2" charset="2"/>
              </a:rPr>
              <a:t>π</a:t>
            </a:r>
            <a:r>
              <a:rPr lang="en-US" sz="3200" b="1" baseline="30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+ </a:t>
            </a:r>
            <a:r>
              <a:rPr lang="en-US" sz="3200" b="1" dirty="0" smtClean="0">
                <a:effectLst/>
                <a:sym typeface="Wingdings" pitchFamily="2" charset="2"/>
              </a:rPr>
              <a:t>?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err="1">
                <a:cs typeface="Times New Roman" pitchFamily="18" charset="0"/>
              </a:rPr>
              <a:t>Regge</a:t>
            </a:r>
            <a:r>
              <a:rPr lang="en-US" sz="2800" b="1" dirty="0">
                <a:cs typeface="Times New Roman" pitchFamily="18" charset="0"/>
              </a:rPr>
              <a:t> Pole for high partial waves </a:t>
            </a:r>
            <a:r>
              <a:rPr lang="en-US" sz="2800" b="1" dirty="0" smtClean="0">
                <a:cs typeface="Times New Roman" pitchFamily="18" charset="0"/>
              </a:rPr>
              <a:t>plus </a:t>
            </a:r>
            <a:r>
              <a:rPr lang="en-US" sz="2800" b="1" dirty="0">
                <a:cs typeface="Times New Roman" pitchFamily="18" charset="0"/>
              </a:rPr>
              <a:t>“s-channel” (</a:t>
            </a:r>
            <a:r>
              <a:rPr lang="en-US" sz="2800" b="1" dirty="0" smtClean="0">
                <a:cs typeface="Times New Roman" pitchFamily="18" charset="0"/>
              </a:rPr>
              <a:t>resonances) guided by 2-component duality is natural model</a:t>
            </a:r>
            <a:endParaRPr lang="en-US" sz="2800" b="1" dirty="0"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n-US" sz="2800" dirty="0" smtClean="0"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US" sz="2800" dirty="0" smtClean="0"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l-GR" sz="2800" dirty="0" smtClean="0">
              <a:cs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smtClean="0"/>
              <a:t>Finite Energy Sum Rules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476250"/>
            <a:ext cx="9144000" cy="638175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600" dirty="0" smtClean="0"/>
              <a:t>In </a:t>
            </a:r>
            <a:r>
              <a:rPr lang="el-GR" sz="2600" dirty="0" smtClean="0">
                <a:cs typeface="Times New Roman" pitchFamily="18" charset="0"/>
              </a:rPr>
              <a:t>π</a:t>
            </a:r>
            <a:r>
              <a:rPr lang="en-US" sz="2600" dirty="0" smtClean="0">
                <a:cs typeface="Times New Roman" pitchFamily="18" charset="0"/>
              </a:rPr>
              <a:t> N elastic scattering, duality worked well to low energies as shown by for example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 smtClean="0"/>
              <a:t>Persistence of </a:t>
            </a:r>
            <a:r>
              <a:rPr lang="en-US" sz="2600" dirty="0" err="1" smtClean="0"/>
              <a:t>Regge</a:t>
            </a:r>
            <a:r>
              <a:rPr lang="en-US" sz="2600" dirty="0" smtClean="0"/>
              <a:t> zeros (such as </a:t>
            </a:r>
            <a:r>
              <a:rPr lang="el-GR" sz="2600" dirty="0" smtClean="0"/>
              <a:t>ρ</a:t>
            </a:r>
            <a:r>
              <a:rPr lang="en-US" sz="2600" dirty="0" smtClean="0"/>
              <a:t> exchange zero at t = -0.6 Gev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) to low energies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 smtClean="0"/>
              <a:t>Suppression of backward peaks corresponding to nucleon and not meson exchange)</a:t>
            </a:r>
          </a:p>
          <a:p>
            <a:pPr>
              <a:defRPr/>
            </a:pPr>
            <a:r>
              <a:rPr lang="en-US" sz="2600" dirty="0" smtClean="0"/>
              <a:t>We need to convert sloppy S-matrix arguments into more precise constraints wherever possible</a:t>
            </a:r>
          </a:p>
          <a:p>
            <a:pPr>
              <a:defRPr/>
            </a:pPr>
            <a:r>
              <a:rPr lang="en-US" sz="2600" dirty="0" smtClean="0"/>
              <a:t>Finite energy sum rules FESR of form</a:t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were successful in </a:t>
            </a:r>
            <a:r>
              <a:rPr lang="el-GR" sz="2600" dirty="0" smtClean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US" sz="2600" dirty="0" smtClean="0">
                <a:solidFill>
                  <a:srgbClr val="FF0000"/>
                </a:solidFill>
                <a:cs typeface="Times New Roman" pitchFamily="18" charset="0"/>
              </a:rPr>
              <a:t> N </a:t>
            </a:r>
            <a:r>
              <a:rPr lang="en-US" sz="2600" dirty="0" smtClean="0">
                <a:cs typeface="Times New Roman" pitchFamily="18" charset="0"/>
              </a:rPr>
              <a:t>scattering and should be also be applicable in Beam (</a:t>
            </a:r>
            <a:r>
              <a:rPr lang="en-US" sz="2600" dirty="0" err="1" smtClean="0">
                <a:cs typeface="Times New Roman" pitchFamily="18" charset="0"/>
              </a:rPr>
              <a:t>Reggeon</a:t>
            </a:r>
            <a:r>
              <a:rPr lang="en-US" sz="2600" dirty="0" smtClean="0">
                <a:cs typeface="Times New Roman" pitchFamily="18" charset="0"/>
              </a:rPr>
              <a:t>) scattering (see Indiana </a:t>
            </a:r>
            <a:r>
              <a:rPr lang="en-US" sz="2600" dirty="0">
                <a:cs typeface="Times New Roman" pitchFamily="18" charset="0"/>
              </a:rPr>
              <a:t>University work on </a:t>
            </a:r>
            <a:r>
              <a:rPr lang="en-US" sz="2600" dirty="0" smtClean="0">
                <a:cs typeface="Times New Roman" pitchFamily="18" charset="0"/>
              </a:rPr>
              <a:t/>
            </a:r>
            <a:br>
              <a:rPr lang="en-US" sz="2600" dirty="0" smtClean="0">
                <a:cs typeface="Times New Roman" pitchFamily="18" charset="0"/>
              </a:rPr>
            </a:br>
            <a:r>
              <a:rPr lang="el-GR" sz="2600" dirty="0" smtClean="0">
                <a:cs typeface="Times New Roman" pitchFamily="18" charset="0"/>
              </a:rPr>
              <a:t>π</a:t>
            </a:r>
            <a:r>
              <a:rPr lang="en-US" sz="2600" baseline="30000" dirty="0" smtClean="0">
                <a:cs typeface="Times New Roman" pitchFamily="18" charset="0"/>
              </a:rPr>
              <a:t>-</a:t>
            </a:r>
            <a:r>
              <a:rPr lang="en-US" sz="2600" dirty="0" smtClean="0">
                <a:cs typeface="Times New Roman" pitchFamily="18" charset="0"/>
              </a:rPr>
              <a:t> </a:t>
            </a:r>
            <a:r>
              <a:rPr lang="en-US" sz="2600" dirty="0">
                <a:cs typeface="Times New Roman" pitchFamily="18" charset="0"/>
              </a:rPr>
              <a:t>p </a:t>
            </a:r>
            <a:r>
              <a:rPr lang="en-US" sz="2600" dirty="0">
                <a:cs typeface="Times New Roman" pitchFamily="18" charset="0"/>
                <a:sym typeface="Symbol" panose="05050102010706020507" pitchFamily="18" charset="2"/>
              </a:rPr>
              <a:t></a:t>
            </a:r>
            <a:r>
              <a:rPr lang="en-US" sz="2600" dirty="0" smtClean="0">
                <a:cs typeface="Times New Roman" pitchFamily="18" charset="0"/>
              </a:rPr>
              <a:t> </a:t>
            </a:r>
            <a:r>
              <a:rPr lang="en-US" sz="2600" dirty="0" smtClean="0">
                <a:cs typeface="Times New Roman" pitchFamily="18" charset="0"/>
                <a:sym typeface="Symbol" panose="05050102010706020507" pitchFamily="18" charset="2"/>
              </a:rPr>
              <a:t></a:t>
            </a:r>
            <a:r>
              <a:rPr lang="en-US" sz="2600" dirty="0" smtClean="0">
                <a:cs typeface="Times New Roman" pitchFamily="18" charset="0"/>
              </a:rPr>
              <a:t> </a:t>
            </a:r>
            <a:r>
              <a:rPr lang="el-GR" sz="2600" dirty="0" smtClean="0">
                <a:cs typeface="Times New Roman" pitchFamily="18" charset="0"/>
              </a:rPr>
              <a:t>π</a:t>
            </a:r>
            <a:r>
              <a:rPr lang="en-US" sz="2600" baseline="30000" dirty="0" smtClean="0">
                <a:cs typeface="Times New Roman" pitchFamily="18" charset="0"/>
              </a:rPr>
              <a:t>-</a:t>
            </a:r>
            <a:r>
              <a:rPr lang="en-US" sz="2600" dirty="0" smtClean="0">
                <a:cs typeface="Times New Roman" pitchFamily="18" charset="0"/>
              </a:rPr>
              <a:t> p with </a:t>
            </a:r>
            <a:r>
              <a:rPr lang="en-US" sz="2600" dirty="0" err="1" smtClean="0">
                <a:cs typeface="Times New Roman" pitchFamily="18" charset="0"/>
              </a:rPr>
              <a:t>Pomeron</a:t>
            </a:r>
            <a:r>
              <a:rPr lang="en-US" sz="2600" dirty="0" smtClean="0">
                <a:cs typeface="Times New Roman" pitchFamily="18" charset="0"/>
              </a:rPr>
              <a:t> at </a:t>
            </a:r>
            <a:r>
              <a:rPr lang="en-US" sz="2600" dirty="0" err="1" smtClean="0">
                <a:cs typeface="Times New Roman" pitchFamily="18" charset="0"/>
              </a:rPr>
              <a:t>p</a:t>
            </a:r>
            <a:r>
              <a:rPr lang="en-US" sz="2600" dirty="0" err="1" smtClean="0">
                <a:cs typeface="Times New Roman" pitchFamily="18" charset="0"/>
                <a:sym typeface="Symbol" panose="05050102010706020507" pitchFamily="18" charset="2"/>
              </a:rPr>
              <a:t></a:t>
            </a:r>
            <a:r>
              <a:rPr lang="en-US" sz="2600" dirty="0" err="1" smtClean="0">
                <a:cs typeface="Times New Roman" pitchFamily="18" charset="0"/>
              </a:rPr>
              <a:t>p</a:t>
            </a:r>
            <a:r>
              <a:rPr lang="en-US" sz="2600" dirty="0" smtClean="0">
                <a:cs typeface="Times New Roman" pitchFamily="18" charset="0"/>
              </a:rPr>
              <a:t> vertex)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cs typeface="Times New Roman" pitchFamily="18" charset="0"/>
              </a:rPr>
              <a:t>A is the low energy amplitude from the partial wave analysis</a:t>
            </a:r>
          </a:p>
        </p:txBody>
      </p:sp>
      <p:grpSp>
        <p:nvGrpSpPr>
          <p:cNvPr id="29701" name="Group 8"/>
          <p:cNvGrpSpPr>
            <a:grpSpLocks/>
          </p:cNvGrpSpPr>
          <p:nvPr/>
        </p:nvGrpSpPr>
        <p:grpSpPr bwMode="auto">
          <a:xfrm>
            <a:off x="939800" y="3802063"/>
            <a:ext cx="7661275" cy="1079500"/>
            <a:chOff x="578" y="2172"/>
            <a:chExt cx="4826" cy="680"/>
          </a:xfrm>
        </p:grpSpPr>
        <p:sp>
          <p:nvSpPr>
            <p:cNvPr id="29702" name="Text Box 4"/>
            <p:cNvSpPr txBox="1">
              <a:spLocks noChangeArrowheads="1"/>
            </p:cNvSpPr>
            <p:nvPr/>
          </p:nvSpPr>
          <p:spPr bwMode="auto">
            <a:xfrm>
              <a:off x="578" y="2285"/>
              <a:ext cx="20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4000">
                  <a:solidFill>
                    <a:srgbClr val="FF0000"/>
                  </a:solidFill>
                  <a:cs typeface="Times New Roman" panose="02020603050405020304" pitchFamily="18" charset="0"/>
                </a:rPr>
                <a:t>∫</a:t>
              </a:r>
              <a:endParaRPr lang="en-US" altLang="en-US">
                <a:solidFill>
                  <a:srgbClr val="FF0000"/>
                </a:solidFill>
              </a:endParaRPr>
            </a:p>
          </p:txBody>
        </p:sp>
        <p:sp>
          <p:nvSpPr>
            <p:cNvPr id="29703" name="Text Box 5"/>
            <p:cNvSpPr txBox="1">
              <a:spLocks noChangeArrowheads="1"/>
            </p:cNvSpPr>
            <p:nvPr/>
          </p:nvSpPr>
          <p:spPr bwMode="auto">
            <a:xfrm>
              <a:off x="681" y="2172"/>
              <a:ext cx="5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F0000"/>
                  </a:solidFill>
                </a:rPr>
                <a:t>Cutoff</a:t>
              </a:r>
            </a:p>
          </p:txBody>
        </p:sp>
        <p:sp>
          <p:nvSpPr>
            <p:cNvPr id="29704" name="Text Box 6"/>
            <p:cNvSpPr txBox="1">
              <a:spLocks noChangeArrowheads="1"/>
            </p:cNvSpPr>
            <p:nvPr/>
          </p:nvSpPr>
          <p:spPr bwMode="auto">
            <a:xfrm>
              <a:off x="578" y="2602"/>
              <a:ext cx="7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>
                  <a:solidFill>
                    <a:srgbClr val="FF0000"/>
                  </a:solidFill>
                </a:rPr>
                <a:t>Threshold</a:t>
              </a:r>
            </a:p>
          </p:txBody>
        </p:sp>
        <p:sp>
          <p:nvSpPr>
            <p:cNvPr id="29705" name="Text Box 7"/>
            <p:cNvSpPr txBox="1">
              <a:spLocks noChangeArrowheads="1"/>
            </p:cNvSpPr>
            <p:nvPr/>
          </p:nvSpPr>
          <p:spPr bwMode="auto">
            <a:xfrm>
              <a:off x="854" y="2369"/>
              <a:ext cx="45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dirty="0">
                  <a:solidFill>
                    <a:srgbClr val="FF0000"/>
                  </a:solidFill>
                </a:rPr>
                <a:t>ν</a:t>
              </a:r>
              <a:r>
                <a:rPr lang="en-US" altLang="en-US" i="1" baseline="30000" dirty="0">
                  <a:solidFill>
                    <a:srgbClr val="FF0000"/>
                  </a:solidFill>
                </a:rPr>
                <a:t>n</a:t>
              </a:r>
              <a:r>
                <a:rPr lang="en-US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en-US" dirty="0" err="1">
                  <a:solidFill>
                    <a:srgbClr val="FF0000"/>
                  </a:solidFill>
                </a:rPr>
                <a:t>Im</a:t>
              </a:r>
              <a:r>
                <a:rPr lang="en-US" altLang="en-US" dirty="0">
                  <a:solidFill>
                    <a:srgbClr val="FF0000"/>
                  </a:solidFill>
                </a:rPr>
                <a:t> A(</a:t>
              </a:r>
              <a:r>
                <a:rPr lang="el-GR" altLang="en-US" dirty="0">
                  <a:solidFill>
                    <a:srgbClr val="FF0000"/>
                  </a:solidFill>
                </a:rPr>
                <a:t>ν</a:t>
              </a:r>
              <a:r>
                <a:rPr lang="en-US" altLang="en-US" dirty="0">
                  <a:solidFill>
                    <a:srgbClr val="FF0000"/>
                  </a:solidFill>
                </a:rPr>
                <a:t>,t) d</a:t>
              </a:r>
              <a:r>
                <a:rPr lang="el-GR" altLang="en-US" dirty="0">
                  <a:solidFill>
                    <a:srgbClr val="FF0000"/>
                  </a:solidFill>
                </a:rPr>
                <a:t>ν</a:t>
              </a:r>
              <a:r>
                <a:rPr lang="en-US" altLang="en-US" dirty="0">
                  <a:solidFill>
                    <a:srgbClr val="FF0000"/>
                  </a:solidFill>
                </a:rPr>
                <a:t> = </a:t>
              </a:r>
              <a:r>
                <a:rPr lang="en-US" altLang="en-US" dirty="0" err="1">
                  <a:solidFill>
                    <a:srgbClr val="FF0000"/>
                  </a:solidFill>
                </a:rPr>
                <a:t>Regge</a:t>
              </a:r>
              <a:r>
                <a:rPr lang="en-US" altLang="en-US" dirty="0">
                  <a:solidFill>
                    <a:srgbClr val="FF0000"/>
                  </a:solidFill>
                </a:rPr>
                <a:t> Contribution                 [ </a:t>
              </a:r>
              <a:r>
                <a:rPr lang="el-GR" altLang="en-US" dirty="0">
                  <a:solidFill>
                    <a:srgbClr val="FF0000"/>
                  </a:solidFill>
                </a:rPr>
                <a:t>ν</a:t>
              </a:r>
              <a:r>
                <a:rPr lang="en-US" altLang="en-US" dirty="0">
                  <a:solidFill>
                    <a:srgbClr val="FF0000"/>
                  </a:solidFill>
                </a:rPr>
                <a:t> = s-u ]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Source of Error in Peripheral Partial Wave Analysis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67602" y="260648"/>
            <a:ext cx="348837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Amplitudes for </a:t>
            </a:r>
            <a:r>
              <a:rPr lang="en-US" dirty="0" err="1" smtClean="0"/>
              <a:t>Spinless</a:t>
            </a:r>
            <a:r>
              <a:rPr lang="en-US" dirty="0" smtClean="0"/>
              <a:t>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655622" y="1376772"/>
            <a:ext cx="3488377" cy="5481228"/>
          </a:xfrm>
        </p:spPr>
        <p:txBody>
          <a:bodyPr/>
          <a:lstStyle/>
          <a:p>
            <a:r>
              <a:rPr lang="en-US" dirty="0" smtClean="0"/>
              <a:t>At this time QCD calculations were only just starting and we had no realistic expectation of calculating amplitudes from first principles</a:t>
            </a:r>
          </a:p>
          <a:p>
            <a:r>
              <a:rPr lang="en-US" dirty="0" smtClean="0"/>
              <a:t>We could hope to derive some features (constraints) from first principles</a:t>
            </a:r>
          </a:p>
          <a:p>
            <a:r>
              <a:rPr lang="en-US" dirty="0" smtClean="0"/>
              <a:t>S-matrix theory hoped that constraints would be enough to define a “unique” answer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89" t="6411" r="7517" b="12740"/>
          <a:stretch/>
        </p:blipFill>
        <p:spPr>
          <a:xfrm>
            <a:off x="0" y="35108"/>
            <a:ext cx="5655623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Sources of Errors in PWA</a:t>
            </a:r>
          </a:p>
        </p:txBody>
      </p:sp>
      <p:sp>
        <p:nvSpPr>
          <p:cNvPr id="4843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62002"/>
            <a:ext cx="9144000" cy="600074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We will need to study </a:t>
            </a:r>
            <a:r>
              <a:rPr lang="en-US" sz="2800" dirty="0" smtClean="0">
                <a:solidFill>
                  <a:srgbClr val="FF0000"/>
                </a:solidFill>
              </a:rPr>
              <a:t>final state interactions </a:t>
            </a:r>
            <a:r>
              <a:rPr lang="en-US" sz="2800" dirty="0" smtClean="0"/>
              <a:t>although these are partly included as</a:t>
            </a:r>
          </a:p>
          <a:p>
            <a:pPr>
              <a:defRPr/>
            </a:pPr>
            <a:r>
              <a:rPr lang="en-US" sz="2800" dirty="0" smtClean="0"/>
              <a:t>Duality says direct (resonances) and exchange effects (forces) are the same not different dynamics</a:t>
            </a:r>
            <a:endParaRPr lang="en-US" sz="2400" dirty="0" smtClean="0"/>
          </a:p>
          <a:p>
            <a:pPr lvl="1">
              <a:defRPr/>
            </a:pPr>
            <a:r>
              <a:rPr lang="en-US" sz="2400" dirty="0" smtClean="0"/>
              <a:t>An effect being “final state interactions” does not mean it is or is not a resonance ….</a:t>
            </a:r>
          </a:p>
          <a:p>
            <a:pPr>
              <a:defRPr/>
            </a:pPr>
            <a:r>
              <a:rPr lang="en-US" sz="2400" dirty="0" smtClean="0"/>
              <a:t>One will be looking at 2 3 and higher particle final  states at the top vertex and realistically one will need the “</a:t>
            </a:r>
            <a:r>
              <a:rPr lang="en-US" sz="2400" dirty="0" smtClean="0">
                <a:solidFill>
                  <a:srgbClr val="FF0000"/>
                </a:solidFill>
              </a:rPr>
              <a:t>Quasi 2-body</a:t>
            </a:r>
            <a:r>
              <a:rPr lang="en-US" sz="2400" dirty="0" smtClean="0"/>
              <a:t>” approximation to do a practical amplitude based partial wave analysis. </a:t>
            </a:r>
          </a:p>
          <a:p>
            <a:pPr lvl="1">
              <a:defRPr/>
            </a:pPr>
            <a:r>
              <a:rPr lang="en-US" sz="2400" dirty="0" smtClean="0"/>
              <a:t>This sometimes can be done reliably and independently in different sub-channels</a:t>
            </a: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Quasi 2-body Approximation I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25487"/>
            <a:ext cx="9144000" cy="613076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/>
              <a:t>The “Quasi 2-body” approximation says that </a:t>
            </a:r>
            <a:r>
              <a:rPr lang="el-GR" sz="24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l-GR" sz="24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l-GR" sz="24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2400" dirty="0" smtClean="0">
                <a:effectLst/>
                <a:cs typeface="Times New Roman" pitchFamily="18" charset="0"/>
                <a:sym typeface="Wingdings" pitchFamily="2" charset="2"/>
              </a:rPr>
              <a:t>final state can be thought of as </a:t>
            </a:r>
            <a:r>
              <a:rPr lang="el-GR" sz="24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 </a:t>
            </a:r>
            <a:r>
              <a:rPr lang="en-US" sz="2400" dirty="0" smtClean="0">
                <a:sym typeface="Symbol" pitchFamily="18" charset="2"/>
              </a:rPr>
              <a:t>plus</a:t>
            </a:r>
            <a:r>
              <a:rPr lang="en-US" sz="240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 </a:t>
            </a:r>
            <a:r>
              <a:rPr lang="en-US" sz="2400" dirty="0" smtClean="0">
                <a:sym typeface="Symbol" pitchFamily="18" charset="2"/>
              </a:rPr>
              <a:t>and has proven to be reliable</a:t>
            </a:r>
            <a:r>
              <a:rPr lang="en-US" sz="240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at least when resonances are well established like the </a:t>
            </a: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</a:t>
            </a:r>
            <a:r>
              <a:rPr lang="en-US" sz="2400" dirty="0" smtClean="0">
                <a:sym typeface="Symbol" pitchFamily="18" charset="2"/>
              </a:rPr>
              <a:t> which appears to have similar dynamics to “real particles” like the </a:t>
            </a:r>
            <a:r>
              <a:rPr lang="el-GR" sz="24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dirty="0" smtClean="0"/>
              <a:t> </a:t>
            </a:r>
          </a:p>
          <a:p>
            <a:pPr>
              <a:defRPr/>
            </a:pPr>
            <a:r>
              <a:rPr lang="en-US" sz="2400" dirty="0" smtClean="0"/>
              <a:t>However there are subtle amplitude interference effects required by duality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defRPr/>
            </a:pPr>
            <a:r>
              <a:rPr lang="en-US" sz="2400" dirty="0"/>
              <a:t>Note the spin 0+ f0(600) or </a:t>
            </a:r>
            <a:r>
              <a:rPr lang="el-GR" sz="2400" dirty="0"/>
              <a:t>σ</a:t>
            </a:r>
            <a:r>
              <a:rPr lang="en-US" sz="2400" dirty="0"/>
              <a:t> must exist by duality as daughter of </a:t>
            </a:r>
            <a:r>
              <a:rPr lang="en-US" sz="2400" dirty="0">
                <a:sym typeface="Symbol" pitchFamily="18" charset="2"/>
              </a:rPr>
              <a:t>. It can be arbitrarily distorted by threshold effects and </a:t>
            </a:r>
            <a:r>
              <a:rPr lang="en-US" sz="2400" dirty="0" smtClean="0">
                <a:sym typeface="Symbol" pitchFamily="18" charset="2"/>
              </a:rPr>
              <a:t>mixing</a:t>
            </a:r>
          </a:p>
          <a:p>
            <a:pPr>
              <a:defRPr/>
            </a:pPr>
            <a:r>
              <a:rPr lang="en-US" sz="2400" dirty="0" smtClean="0">
                <a:sym typeface="Symbol" pitchFamily="18" charset="2"/>
              </a:rPr>
              <a:t>Examine in simpler </a:t>
            </a:r>
            <a:r>
              <a:rPr lang="el-GR" sz="2400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dirty="0"/>
              <a:t> </a:t>
            </a:r>
            <a:r>
              <a:rPr lang="el-GR" sz="2400" dirty="0" smtClean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dirty="0" smtClean="0"/>
              <a:t> scattering case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899592" y="2988528"/>
            <a:ext cx="6722830" cy="2431197"/>
            <a:chOff x="725720" y="3563938"/>
            <a:chExt cx="6722830" cy="2431197"/>
          </a:xfrm>
        </p:grpSpPr>
        <p:sp>
          <p:nvSpPr>
            <p:cNvPr id="33797" name="Oval 5"/>
            <p:cNvSpPr>
              <a:spLocks noChangeArrowheads="1"/>
            </p:cNvSpPr>
            <p:nvPr/>
          </p:nvSpPr>
          <p:spPr bwMode="auto">
            <a:xfrm>
              <a:off x="3452813" y="4075113"/>
              <a:ext cx="1225550" cy="11112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>
              <a:off x="2586038" y="4083050"/>
              <a:ext cx="954087" cy="23336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799" name="Group 7"/>
            <p:cNvGrpSpPr>
              <a:grpSpLocks/>
            </p:cNvGrpSpPr>
            <p:nvPr/>
          </p:nvGrpSpPr>
          <p:grpSpPr bwMode="auto">
            <a:xfrm>
              <a:off x="4449763" y="3879850"/>
              <a:ext cx="1492250" cy="1503363"/>
              <a:chOff x="1780" y="2421"/>
              <a:chExt cx="940" cy="947"/>
            </a:xfrm>
          </p:grpSpPr>
          <p:sp>
            <p:nvSpPr>
              <p:cNvPr id="33813" name="Line 8"/>
              <p:cNvSpPr>
                <a:spLocks noChangeShapeType="1"/>
              </p:cNvSpPr>
              <p:nvPr/>
            </p:nvSpPr>
            <p:spPr bwMode="auto">
              <a:xfrm flipV="1">
                <a:off x="1780" y="2421"/>
                <a:ext cx="940" cy="19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9"/>
              <p:cNvSpPr>
                <a:spLocks noChangeShapeType="1"/>
              </p:cNvSpPr>
              <p:nvPr/>
            </p:nvSpPr>
            <p:spPr bwMode="auto">
              <a:xfrm>
                <a:off x="1780" y="3172"/>
                <a:ext cx="940" cy="19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10"/>
            <p:cNvSpPr>
              <a:spLocks noChangeShapeType="1"/>
            </p:cNvSpPr>
            <p:nvPr/>
          </p:nvSpPr>
          <p:spPr bwMode="auto">
            <a:xfrm>
              <a:off x="4678363" y="4629150"/>
              <a:ext cx="1517650" cy="2222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Text Box 12"/>
            <p:cNvSpPr txBox="1">
              <a:spLocks noChangeArrowheads="1"/>
            </p:cNvSpPr>
            <p:nvPr/>
          </p:nvSpPr>
          <p:spPr bwMode="auto">
            <a:xfrm>
              <a:off x="6196013" y="4381500"/>
              <a:ext cx="638175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sz="2800" b="1">
                  <a:solidFill>
                    <a:srgbClr val="FF0000"/>
                  </a:solidFill>
                  <a:sym typeface="Wingdings" panose="05000000000000000000" pitchFamily="2" charset="2"/>
                </a:rPr>
                <a:t>π</a:t>
              </a:r>
              <a:r>
                <a:rPr lang="en-US" altLang="en-US" sz="2800" b="1" baseline="-25000">
                  <a:solidFill>
                    <a:srgbClr val="FF0000"/>
                  </a:solidFill>
                  <a:sym typeface="Wingdings" panose="05000000000000000000" pitchFamily="2" charset="2"/>
                </a:rPr>
                <a:t>3</a:t>
              </a:r>
              <a:r>
                <a:rPr lang="en-US" altLang="en-US" sz="2800" b="1" baseline="30000">
                  <a:solidFill>
                    <a:srgbClr val="FF0000"/>
                  </a:solidFill>
                  <a:sym typeface="Wingdings" panose="05000000000000000000" pitchFamily="2" charset="2"/>
                </a:rPr>
                <a:t>+</a:t>
              </a:r>
              <a:endParaRPr lang="en-US" altLang="en-US" sz="2800" b="1">
                <a:solidFill>
                  <a:srgbClr val="FF0000"/>
                </a:solidFill>
              </a:endParaRPr>
            </a:p>
          </p:txBody>
        </p:sp>
        <p:sp>
          <p:nvSpPr>
            <p:cNvPr id="33802" name="Text Box 14"/>
            <p:cNvSpPr txBox="1">
              <a:spLocks noChangeArrowheads="1"/>
            </p:cNvSpPr>
            <p:nvPr/>
          </p:nvSpPr>
          <p:spPr bwMode="auto">
            <a:xfrm>
              <a:off x="725720" y="5164138"/>
              <a:ext cx="139653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dirty="0" err="1">
                  <a:solidFill>
                    <a:srgbClr val="FF0000"/>
                  </a:solidFill>
                </a:rPr>
                <a:t>Reggeon</a:t>
              </a:r>
              <a:endParaRPr lang="en-US" alt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en-US" dirty="0">
                  <a:solidFill>
                    <a:srgbClr val="FF0000"/>
                  </a:solidFill>
                </a:rPr>
                <a:t>Exchange</a:t>
              </a:r>
              <a:endParaRPr lang="en-US" alt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3803" name="AutoShape 15"/>
            <p:cNvSpPr>
              <a:spLocks noChangeArrowheads="1"/>
            </p:cNvSpPr>
            <p:nvPr/>
          </p:nvSpPr>
          <p:spPr bwMode="auto">
            <a:xfrm rot="-1925279">
              <a:off x="2016125" y="5286375"/>
              <a:ext cx="1714500" cy="423863"/>
            </a:xfrm>
            <a:prstGeom prst="notchedRightArrow">
              <a:avLst>
                <a:gd name="adj1" fmla="val 50000"/>
                <a:gd name="adj2" fmla="val 10112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4" name="Text Box 16"/>
            <p:cNvSpPr txBox="1">
              <a:spLocks noChangeArrowheads="1"/>
            </p:cNvSpPr>
            <p:nvPr/>
          </p:nvSpPr>
          <p:spPr bwMode="auto">
            <a:xfrm>
              <a:off x="1568450" y="3827463"/>
              <a:ext cx="8937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33805" name="Text Box 18"/>
            <p:cNvSpPr txBox="1">
              <a:spLocks noChangeArrowheads="1"/>
            </p:cNvSpPr>
            <p:nvPr/>
          </p:nvSpPr>
          <p:spPr bwMode="auto">
            <a:xfrm>
              <a:off x="5942013" y="5186363"/>
              <a:ext cx="58102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sz="2800" b="1">
                  <a:solidFill>
                    <a:srgbClr val="FF0000"/>
                  </a:solidFill>
                  <a:sym typeface="Wingdings" panose="05000000000000000000" pitchFamily="2" charset="2"/>
                </a:rPr>
                <a:t>π</a:t>
              </a:r>
              <a:r>
                <a:rPr lang="en-US" altLang="en-US" sz="2800" b="1" baseline="-25000">
                  <a:solidFill>
                    <a:srgbClr val="FF0000"/>
                  </a:solidFill>
                  <a:sym typeface="Wingdings" panose="05000000000000000000" pitchFamily="2" charset="2"/>
                </a:rPr>
                <a:t>2</a:t>
              </a:r>
              <a:r>
                <a:rPr lang="en-US" altLang="en-US" sz="2800" b="1" baseline="30000">
                  <a:solidFill>
                    <a:srgbClr val="FF0000"/>
                  </a:solidFill>
                  <a:sym typeface="Wingdings" panose="05000000000000000000" pitchFamily="2" charset="2"/>
                </a:rPr>
                <a:t>-</a:t>
              </a:r>
              <a:endParaRPr lang="en-US" altLang="en-US" sz="2800" b="1">
                <a:solidFill>
                  <a:srgbClr val="FF0000"/>
                </a:solidFill>
              </a:endParaRPr>
            </a:p>
          </p:txBody>
        </p:sp>
        <p:sp>
          <p:nvSpPr>
            <p:cNvPr id="33806" name="Text Box 19"/>
            <p:cNvSpPr txBox="1">
              <a:spLocks noChangeArrowheads="1"/>
            </p:cNvSpPr>
            <p:nvPr/>
          </p:nvSpPr>
          <p:spPr bwMode="auto">
            <a:xfrm>
              <a:off x="5905500" y="3563938"/>
              <a:ext cx="58102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sz="2800" b="1">
                  <a:solidFill>
                    <a:srgbClr val="FF0000"/>
                  </a:solidFill>
                  <a:sym typeface="Wingdings" panose="05000000000000000000" pitchFamily="2" charset="2"/>
                </a:rPr>
                <a:t>π</a:t>
              </a:r>
              <a:r>
                <a:rPr lang="en-US" altLang="en-US" sz="2800" b="1" baseline="-25000">
                  <a:solidFill>
                    <a:srgbClr val="FF0000"/>
                  </a:solidFill>
                  <a:sym typeface="Wingdings" panose="05000000000000000000" pitchFamily="2" charset="2"/>
                </a:rPr>
                <a:t>1</a:t>
              </a:r>
              <a:r>
                <a:rPr lang="en-US" altLang="en-US" sz="2800" b="1" baseline="30000">
                  <a:solidFill>
                    <a:srgbClr val="FF0000"/>
                  </a:solidFill>
                  <a:sym typeface="Wingdings" panose="05000000000000000000" pitchFamily="2" charset="2"/>
                </a:rPr>
                <a:t>-</a:t>
              </a:r>
              <a:endParaRPr lang="en-US" altLang="en-US" sz="2800" b="1">
                <a:solidFill>
                  <a:srgbClr val="FF0000"/>
                </a:solidFill>
              </a:endParaRPr>
            </a:p>
          </p:txBody>
        </p:sp>
        <p:grpSp>
          <p:nvGrpSpPr>
            <p:cNvPr id="33807" name="Group 21"/>
            <p:cNvGrpSpPr>
              <a:grpSpLocks/>
            </p:cNvGrpSpPr>
            <p:nvPr/>
          </p:nvGrpSpPr>
          <p:grpSpPr bwMode="auto">
            <a:xfrm>
              <a:off x="6618288" y="3579813"/>
              <a:ext cx="738187" cy="1006475"/>
              <a:chOff x="4204" y="2296"/>
              <a:chExt cx="465" cy="634"/>
            </a:xfrm>
          </p:grpSpPr>
          <p:sp>
            <p:nvSpPr>
              <p:cNvPr id="476177" name="Text Box 17"/>
              <p:cNvSpPr txBox="1">
                <a:spLocks noChangeArrowheads="1"/>
              </p:cNvSpPr>
              <p:nvPr/>
            </p:nvSpPr>
            <p:spPr bwMode="auto">
              <a:xfrm>
                <a:off x="4430" y="2476"/>
                <a:ext cx="239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</a:t>
                </a:r>
              </a:p>
            </p:txBody>
          </p:sp>
          <p:sp>
            <p:nvSpPr>
              <p:cNvPr id="476180" name="Rectangle 20"/>
              <p:cNvSpPr>
                <a:spLocks noChangeArrowheads="1"/>
              </p:cNvSpPr>
              <p:nvPr/>
            </p:nvSpPr>
            <p:spPr bwMode="auto">
              <a:xfrm>
                <a:off x="4204" y="2296"/>
                <a:ext cx="346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}</a:t>
                </a:r>
              </a:p>
            </p:txBody>
          </p:sp>
        </p:grpSp>
        <p:grpSp>
          <p:nvGrpSpPr>
            <p:cNvPr id="33808" name="Group 25"/>
            <p:cNvGrpSpPr>
              <a:grpSpLocks/>
            </p:cNvGrpSpPr>
            <p:nvPr/>
          </p:nvGrpSpPr>
          <p:grpSpPr bwMode="auto">
            <a:xfrm>
              <a:off x="6618288" y="4651375"/>
              <a:ext cx="830262" cy="1016000"/>
              <a:chOff x="4169" y="2930"/>
              <a:chExt cx="523" cy="640"/>
            </a:xfrm>
          </p:grpSpPr>
          <p:sp>
            <p:nvSpPr>
              <p:cNvPr id="476183" name="Text Box 23"/>
              <p:cNvSpPr txBox="1">
                <a:spLocks noChangeArrowheads="1"/>
              </p:cNvSpPr>
              <p:nvPr/>
            </p:nvSpPr>
            <p:spPr bwMode="auto">
              <a:xfrm>
                <a:off x="4451" y="3084"/>
                <a:ext cx="241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</a:t>
                </a:r>
              </a:p>
            </p:txBody>
          </p:sp>
          <p:sp>
            <p:nvSpPr>
              <p:cNvPr id="476184" name="Rectangle 24"/>
              <p:cNvSpPr>
                <a:spLocks noChangeArrowheads="1"/>
              </p:cNvSpPr>
              <p:nvPr/>
            </p:nvSpPr>
            <p:spPr bwMode="auto">
              <a:xfrm>
                <a:off x="4169" y="2930"/>
                <a:ext cx="349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}</a:t>
                </a: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7500">
              <a:srgbClr val="C1C1C1"/>
            </a:gs>
            <a:gs pos="75000">
              <a:srgbClr val="CACACA"/>
            </a:gs>
            <a:gs pos="50000">
              <a:srgbClr val="DCDCDC"/>
            </a:gs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8" y="21545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Quasi 2-body Approximation II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-31865" y="581932"/>
            <a:ext cx="5668963" cy="1085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effectLst/>
                <a:sym typeface="Wingdings" pitchFamily="2" charset="2"/>
              </a:rPr>
              <a:t>The </a:t>
            </a:r>
            <a:r>
              <a:rPr lang="en-US" sz="2400" dirty="0" smtClean="0">
                <a:sym typeface="Symbol" pitchFamily="18" charset="2"/>
              </a:rPr>
              <a:t> and </a:t>
            </a:r>
            <a:r>
              <a:rPr lang="el-GR" b="1" dirty="0">
                <a:latin typeface="Century Gothic" panose="020B0502020202020204" pitchFamily="34" charset="0"/>
                <a:cs typeface="Times New Roman" pitchFamily="18" charset="0"/>
                <a:sym typeface="Symbol" pitchFamily="18" charset="2"/>
              </a:rPr>
              <a:t>σ</a:t>
            </a:r>
            <a:r>
              <a:rPr lang="en-US" sz="2400" dirty="0" smtClean="0">
                <a:sym typeface="Symbol" pitchFamily="18" charset="2"/>
              </a:rPr>
              <a:t> must interfere coherently to suppress double charge exchange  </a:t>
            </a:r>
            <a:r>
              <a:rPr lang="en-US" sz="2400" i="1" dirty="0" smtClean="0">
                <a:effectLst/>
                <a:sym typeface="Wingdings" pitchFamily="2" charset="2"/>
              </a:rPr>
              <a:t>x</a:t>
            </a:r>
            <a:r>
              <a:rPr lang="en-US" sz="2400" baseline="30000" dirty="0" smtClean="0">
                <a:effectLst/>
                <a:sym typeface="Wingdings" pitchFamily="2" charset="2"/>
              </a:rPr>
              <a:t>-</a:t>
            </a:r>
            <a:r>
              <a:rPr lang="en-US" sz="2400" dirty="0" smtClean="0">
                <a:effectLst/>
                <a:sym typeface="Wingdings" pitchFamily="2" charset="2"/>
              </a:rPr>
              <a:t> to </a:t>
            </a:r>
            <a:r>
              <a:rPr lang="el-GR" sz="2400" dirty="0" smtClean="0">
                <a:effectLst/>
                <a:sym typeface="Wingdings" pitchFamily="2" charset="2"/>
              </a:rPr>
              <a:t>π</a:t>
            </a:r>
            <a:r>
              <a:rPr lang="en-US" sz="2400" baseline="30000" dirty="0" smtClean="0">
                <a:effectLst/>
                <a:sym typeface="Wingdings" pitchFamily="2" charset="2"/>
              </a:rPr>
              <a:t>+</a:t>
            </a:r>
            <a:r>
              <a:rPr lang="el-GR" sz="2400" dirty="0" smtClean="0">
                <a:sym typeface="Wingdings" pitchFamily="2" charset="2"/>
              </a:rPr>
              <a:t> </a:t>
            </a:r>
            <a:endParaRPr lang="el-GR" sz="2400" dirty="0" smtClean="0">
              <a:sym typeface="Symbol" pitchFamily="18" charset="2"/>
            </a:endParaRPr>
          </a:p>
          <a:p>
            <a:pPr>
              <a:defRPr/>
            </a:pPr>
            <a:endParaRPr lang="en-US" sz="2400" dirty="0" smtClean="0">
              <a:solidFill>
                <a:schemeClr val="accent2"/>
              </a:solidFill>
              <a:effectLst/>
              <a:sym typeface="Wingdings" pitchFamily="2" charset="2"/>
            </a:endParaRPr>
          </a:p>
        </p:txBody>
      </p:sp>
      <p:grpSp>
        <p:nvGrpSpPr>
          <p:cNvPr id="34821" name="Group 22"/>
          <p:cNvGrpSpPr>
            <a:grpSpLocks/>
          </p:cNvGrpSpPr>
          <p:nvPr/>
        </p:nvGrpSpPr>
        <p:grpSpPr bwMode="auto">
          <a:xfrm>
            <a:off x="5709443" y="1023257"/>
            <a:ext cx="2039938" cy="2039938"/>
            <a:chOff x="4032" y="576"/>
            <a:chExt cx="1285" cy="1285"/>
          </a:xfrm>
        </p:grpSpPr>
        <p:sp>
          <p:nvSpPr>
            <p:cNvPr id="34875" name="Line 19"/>
            <p:cNvSpPr>
              <a:spLocks noChangeShapeType="1"/>
            </p:cNvSpPr>
            <p:nvPr/>
          </p:nvSpPr>
          <p:spPr bwMode="auto">
            <a:xfrm>
              <a:off x="4032" y="576"/>
              <a:ext cx="1285" cy="12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6" name="Line 20"/>
            <p:cNvSpPr>
              <a:spLocks noChangeShapeType="1"/>
            </p:cNvSpPr>
            <p:nvPr/>
          </p:nvSpPr>
          <p:spPr bwMode="auto">
            <a:xfrm>
              <a:off x="4032" y="1859"/>
              <a:ext cx="128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7" name="Line 21"/>
            <p:cNvSpPr>
              <a:spLocks noChangeShapeType="1"/>
            </p:cNvSpPr>
            <p:nvPr/>
          </p:nvSpPr>
          <p:spPr bwMode="auto">
            <a:xfrm rot="5400000">
              <a:off x="3389" y="1219"/>
              <a:ext cx="128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Text Box 23"/>
          <p:cNvSpPr txBox="1">
            <a:spLocks noChangeArrowheads="1"/>
          </p:cNvSpPr>
          <p:nvPr/>
        </p:nvSpPr>
        <p:spPr bwMode="auto">
          <a:xfrm>
            <a:off x="6365081" y="2028145"/>
            <a:ext cx="725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</a:t>
            </a:r>
            <a:r>
              <a:rPr lang="en-US" altLang="en-US" baseline="30000"/>
              <a:t>2</a:t>
            </a:r>
            <a:r>
              <a:rPr lang="en-US" altLang="en-US" baseline="-25000"/>
              <a:t>12</a:t>
            </a:r>
          </a:p>
        </p:txBody>
      </p:sp>
      <p:sp>
        <p:nvSpPr>
          <p:cNvPr id="34823" name="Text Box 24"/>
          <p:cNvSpPr txBox="1">
            <a:spLocks noChangeArrowheads="1"/>
          </p:cNvSpPr>
          <p:nvPr/>
        </p:nvSpPr>
        <p:spPr bwMode="auto">
          <a:xfrm>
            <a:off x="6695281" y="3172732"/>
            <a:ext cx="725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</a:t>
            </a:r>
            <a:r>
              <a:rPr lang="en-US" altLang="en-US" baseline="30000"/>
              <a:t>2</a:t>
            </a:r>
            <a:r>
              <a:rPr lang="en-US" altLang="en-US" baseline="-25000"/>
              <a:t>23</a:t>
            </a:r>
          </a:p>
        </p:txBody>
      </p:sp>
      <p:sp>
        <p:nvSpPr>
          <p:cNvPr id="34824" name="Text Box 25"/>
          <p:cNvSpPr txBox="1">
            <a:spLocks noChangeArrowheads="1"/>
          </p:cNvSpPr>
          <p:nvPr/>
        </p:nvSpPr>
        <p:spPr bwMode="auto">
          <a:xfrm>
            <a:off x="4983956" y="1780495"/>
            <a:ext cx="725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</a:t>
            </a:r>
            <a:r>
              <a:rPr lang="en-US" altLang="en-US" baseline="30000"/>
              <a:t>2</a:t>
            </a:r>
            <a:r>
              <a:rPr lang="en-US" altLang="en-US" baseline="-25000"/>
              <a:t>13</a:t>
            </a:r>
          </a:p>
        </p:txBody>
      </p:sp>
      <p:sp>
        <p:nvSpPr>
          <p:cNvPr id="34825" name="Rectangle 26"/>
          <p:cNvSpPr>
            <a:spLocks noChangeArrowheads="1"/>
          </p:cNvSpPr>
          <p:nvPr/>
        </p:nvSpPr>
        <p:spPr bwMode="auto">
          <a:xfrm>
            <a:off x="6695281" y="550182"/>
            <a:ext cx="17938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Dalitz</a:t>
            </a:r>
            <a:r>
              <a:rPr lang="en-US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Plot</a:t>
            </a:r>
            <a:br>
              <a:rPr lang="en-US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l-GR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en-US" altLang="en-US" sz="2800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en-US" altLang="en-US" sz="28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en-US" altLang="en-US" sz="2800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28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en-US" altLang="en-US" sz="2800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en-US" altLang="en-US" sz="28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</a:p>
        </p:txBody>
      </p:sp>
      <p:sp>
        <p:nvSpPr>
          <p:cNvPr id="34826" name="Line 27"/>
          <p:cNvSpPr>
            <a:spLocks noChangeShapeType="1"/>
          </p:cNvSpPr>
          <p:nvPr/>
        </p:nvSpPr>
        <p:spPr bwMode="auto">
          <a:xfrm>
            <a:off x="265905" y="4517345"/>
            <a:ext cx="2262188" cy="0"/>
          </a:xfrm>
          <a:prstGeom prst="line">
            <a:avLst/>
          </a:prstGeom>
          <a:noFill/>
          <a:ln w="177800">
            <a:pattFill prst="zigZag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28"/>
          <p:cNvSpPr>
            <a:spLocks noChangeShapeType="1"/>
          </p:cNvSpPr>
          <p:nvPr/>
        </p:nvSpPr>
        <p:spPr bwMode="auto">
          <a:xfrm rot="5400000">
            <a:off x="5206203" y="2207534"/>
            <a:ext cx="1660530" cy="0"/>
          </a:xfrm>
          <a:prstGeom prst="line">
            <a:avLst/>
          </a:prstGeom>
          <a:noFill/>
          <a:ln w="177800">
            <a:pattFill prst="zigZag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141" name="Rectangle 29"/>
          <p:cNvSpPr>
            <a:spLocks noChangeArrowheads="1"/>
          </p:cNvSpPr>
          <p:nvPr/>
        </p:nvSpPr>
        <p:spPr bwMode="auto">
          <a:xfrm>
            <a:off x="7871618" y="2439307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 + </a:t>
            </a:r>
            <a:r>
              <a:rPr lang="el-GR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  <a:sym typeface="Symbol" pitchFamily="18" charset="2"/>
              </a:rPr>
              <a:t>σ</a:t>
            </a:r>
            <a:endParaRPr lang="el-GR" b="1" dirty="0">
              <a:solidFill>
                <a:srgbClr val="FF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74160" name="Rectangle 48"/>
          <p:cNvSpPr>
            <a:spLocks noChangeArrowheads="1"/>
          </p:cNvSpPr>
          <p:nvPr/>
        </p:nvSpPr>
        <p:spPr bwMode="auto">
          <a:xfrm>
            <a:off x="5591837" y="539368"/>
            <a:ext cx="9012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 + </a:t>
            </a:r>
            <a:r>
              <a:rPr lang="el-GR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  <a:sym typeface="Symbol" pitchFamily="18" charset="2"/>
              </a:rPr>
              <a:t>σ</a:t>
            </a:r>
            <a:endParaRPr lang="el-GR" b="1" dirty="0">
              <a:solidFill>
                <a:srgbClr val="FF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4830" name="Group 53"/>
          <p:cNvGrpSpPr>
            <a:grpSpLocks/>
          </p:cNvGrpSpPr>
          <p:nvPr/>
        </p:nvGrpSpPr>
        <p:grpSpPr bwMode="auto">
          <a:xfrm>
            <a:off x="1369218" y="1620157"/>
            <a:ext cx="3378200" cy="1781175"/>
            <a:chOff x="434" y="1670"/>
            <a:chExt cx="2128" cy="1122"/>
          </a:xfrm>
        </p:grpSpPr>
        <p:sp>
          <p:nvSpPr>
            <p:cNvPr id="34863" name="Oval 32"/>
            <p:cNvSpPr>
              <a:spLocks noChangeArrowheads="1"/>
            </p:cNvSpPr>
            <p:nvPr/>
          </p:nvSpPr>
          <p:spPr bwMode="auto">
            <a:xfrm>
              <a:off x="853" y="1670"/>
              <a:ext cx="809" cy="635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64" name="Line 35"/>
            <p:cNvSpPr>
              <a:spLocks noChangeShapeType="1"/>
            </p:cNvSpPr>
            <p:nvPr/>
          </p:nvSpPr>
          <p:spPr bwMode="auto">
            <a:xfrm flipV="1">
              <a:off x="434" y="2026"/>
              <a:ext cx="6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65" name="Group 47"/>
            <p:cNvGrpSpPr>
              <a:grpSpLocks/>
            </p:cNvGrpSpPr>
            <p:nvPr/>
          </p:nvGrpSpPr>
          <p:grpSpPr bwMode="auto">
            <a:xfrm>
              <a:off x="1595" y="1898"/>
              <a:ext cx="601" cy="339"/>
              <a:chOff x="1737" y="2582"/>
              <a:chExt cx="601" cy="339"/>
            </a:xfrm>
          </p:grpSpPr>
          <p:sp>
            <p:nvSpPr>
              <p:cNvPr id="34873" name="Line 36"/>
              <p:cNvSpPr>
                <a:spLocks noChangeShapeType="1"/>
              </p:cNvSpPr>
              <p:nvPr/>
            </p:nvSpPr>
            <p:spPr bwMode="auto">
              <a:xfrm flipV="1">
                <a:off x="1737" y="2582"/>
                <a:ext cx="601" cy="12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4" name="Line 38"/>
              <p:cNvSpPr>
                <a:spLocks noChangeShapeType="1"/>
              </p:cNvSpPr>
              <p:nvPr/>
            </p:nvSpPr>
            <p:spPr bwMode="auto">
              <a:xfrm>
                <a:off x="1737" y="2749"/>
                <a:ext cx="601" cy="1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866" name="Line 39"/>
            <p:cNvSpPr>
              <a:spLocks noChangeShapeType="1"/>
            </p:cNvSpPr>
            <p:nvPr/>
          </p:nvSpPr>
          <p:spPr bwMode="auto">
            <a:xfrm flipH="1" flipV="1">
              <a:off x="1066" y="2065"/>
              <a:ext cx="799" cy="5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67" name="Text Box 40"/>
            <p:cNvSpPr txBox="1">
              <a:spLocks noChangeArrowheads="1"/>
            </p:cNvSpPr>
            <p:nvPr/>
          </p:nvSpPr>
          <p:spPr bwMode="auto">
            <a:xfrm>
              <a:off x="2196" y="1670"/>
              <a:ext cx="36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sz="28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π</a:t>
              </a:r>
              <a:r>
                <a:rPr lang="en-US" altLang="en-US" sz="2800" b="1" baseline="-25000" dirty="0">
                  <a:solidFill>
                    <a:srgbClr val="FF0000"/>
                  </a:solidFill>
                  <a:sym typeface="Wingdings" panose="05000000000000000000" pitchFamily="2" charset="2"/>
                </a:rPr>
                <a:t>1</a:t>
              </a:r>
              <a:r>
                <a:rPr lang="en-US" altLang="en-US" sz="2800" b="1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-</a:t>
              </a:r>
            </a:p>
          </p:txBody>
        </p:sp>
        <p:sp>
          <p:nvSpPr>
            <p:cNvPr id="34868" name="Text Box 41"/>
            <p:cNvSpPr txBox="1">
              <a:spLocks noChangeArrowheads="1"/>
            </p:cNvSpPr>
            <p:nvPr/>
          </p:nvSpPr>
          <p:spPr bwMode="auto">
            <a:xfrm>
              <a:off x="1871" y="2465"/>
              <a:ext cx="36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sz="2800" b="1">
                  <a:solidFill>
                    <a:srgbClr val="FF0000"/>
                  </a:solidFill>
                  <a:sym typeface="Wingdings" panose="05000000000000000000" pitchFamily="2" charset="2"/>
                </a:rPr>
                <a:t>π</a:t>
              </a:r>
              <a:r>
                <a:rPr lang="en-US" altLang="en-US" sz="2800" b="1" baseline="-25000">
                  <a:solidFill>
                    <a:srgbClr val="FF0000"/>
                  </a:solidFill>
                  <a:sym typeface="Wingdings" panose="05000000000000000000" pitchFamily="2" charset="2"/>
                </a:rPr>
                <a:t>2</a:t>
              </a:r>
              <a:r>
                <a:rPr lang="en-US" altLang="en-US" sz="2800" b="1" baseline="30000">
                  <a:solidFill>
                    <a:srgbClr val="FF0000"/>
                  </a:solidFill>
                  <a:sym typeface="Wingdings" panose="05000000000000000000" pitchFamily="2" charset="2"/>
                </a:rPr>
                <a:t>-</a:t>
              </a:r>
            </a:p>
          </p:txBody>
        </p:sp>
        <p:sp>
          <p:nvSpPr>
            <p:cNvPr id="34869" name="Text Box 42"/>
            <p:cNvSpPr txBox="1">
              <a:spLocks noChangeArrowheads="1"/>
            </p:cNvSpPr>
            <p:nvPr/>
          </p:nvSpPr>
          <p:spPr bwMode="auto">
            <a:xfrm>
              <a:off x="434" y="1978"/>
              <a:ext cx="39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 b="1" i="1" dirty="0">
                  <a:solidFill>
                    <a:srgbClr val="FF0000"/>
                  </a:solidFill>
                  <a:sym typeface="Wingdings" panose="05000000000000000000" pitchFamily="2" charset="2"/>
                </a:rPr>
                <a:t>x</a:t>
              </a:r>
              <a:r>
                <a:rPr lang="en-US" altLang="en-US" sz="2800" b="1" baseline="-25000" dirty="0">
                  <a:solidFill>
                    <a:srgbClr val="FF0000"/>
                  </a:solidFill>
                  <a:sym typeface="Wingdings" panose="05000000000000000000" pitchFamily="2" charset="2"/>
                </a:rPr>
                <a:t>4</a:t>
              </a:r>
              <a:r>
                <a:rPr lang="en-US" altLang="en-US" sz="2800" b="1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-</a:t>
              </a:r>
            </a:p>
          </p:txBody>
        </p:sp>
        <p:sp>
          <p:nvSpPr>
            <p:cNvPr id="34870" name="Text Box 43"/>
            <p:cNvSpPr txBox="1">
              <a:spLocks noChangeArrowheads="1"/>
            </p:cNvSpPr>
            <p:nvPr/>
          </p:nvSpPr>
          <p:spPr bwMode="auto">
            <a:xfrm>
              <a:off x="2160" y="2030"/>
              <a:ext cx="40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l-GR" altLang="en-US" sz="2800" b="1">
                  <a:solidFill>
                    <a:srgbClr val="FF0000"/>
                  </a:solidFill>
                  <a:sym typeface="Wingdings" panose="05000000000000000000" pitchFamily="2" charset="2"/>
                </a:rPr>
                <a:t>π</a:t>
              </a:r>
              <a:r>
                <a:rPr lang="en-US" altLang="en-US" sz="2800" b="1" baseline="-25000">
                  <a:solidFill>
                    <a:srgbClr val="FF0000"/>
                  </a:solidFill>
                  <a:sym typeface="Wingdings" panose="05000000000000000000" pitchFamily="2" charset="2"/>
                </a:rPr>
                <a:t>3</a:t>
              </a:r>
              <a:r>
                <a:rPr lang="en-US" altLang="en-US" sz="2800" b="1" baseline="30000">
                  <a:solidFill>
                    <a:srgbClr val="FF0000"/>
                  </a:solidFill>
                  <a:sym typeface="Wingdings" panose="05000000000000000000" pitchFamily="2" charset="2"/>
                </a:rPr>
                <a:t>+</a:t>
              </a:r>
            </a:p>
          </p:txBody>
        </p:sp>
        <p:sp>
          <p:nvSpPr>
            <p:cNvPr id="474161" name="Rectangle 49"/>
            <p:cNvSpPr>
              <a:spLocks noChangeArrowheads="1"/>
            </p:cNvSpPr>
            <p:nvPr/>
          </p:nvSpPr>
          <p:spPr bwMode="auto">
            <a:xfrm>
              <a:off x="1066" y="1670"/>
              <a:ext cx="56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sym typeface="Symbol" pitchFamily="18" charset="2"/>
                </a:rPr>
                <a:t> + </a:t>
              </a:r>
              <a:r>
                <a:rPr lang="el-GR" b="1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 pitchFamily="18" charset="0"/>
                  <a:sym typeface="Symbol" pitchFamily="18" charset="2"/>
                </a:rPr>
                <a:t>σ</a:t>
              </a:r>
              <a:endParaRPr lang="el-GR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34831" name="Group 56"/>
          <p:cNvGrpSpPr>
            <a:grpSpLocks/>
          </p:cNvGrpSpPr>
          <p:nvPr/>
        </p:nvGrpSpPr>
        <p:grpSpPr bwMode="auto">
          <a:xfrm>
            <a:off x="330993" y="3517220"/>
            <a:ext cx="2513013" cy="2513012"/>
            <a:chOff x="2706" y="2606"/>
            <a:chExt cx="1583" cy="1583"/>
          </a:xfrm>
        </p:grpSpPr>
        <p:sp>
          <p:nvSpPr>
            <p:cNvPr id="34859" name="Line 52"/>
            <p:cNvSpPr>
              <a:spLocks noChangeShapeType="1"/>
            </p:cNvSpPr>
            <p:nvPr/>
          </p:nvSpPr>
          <p:spPr bwMode="auto">
            <a:xfrm>
              <a:off x="2905" y="2821"/>
              <a:ext cx="1184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60" name="Group 55"/>
            <p:cNvGrpSpPr>
              <a:grpSpLocks/>
            </p:cNvGrpSpPr>
            <p:nvPr/>
          </p:nvGrpSpPr>
          <p:grpSpPr bwMode="auto">
            <a:xfrm>
              <a:off x="2706" y="2606"/>
              <a:ext cx="1583" cy="1583"/>
              <a:chOff x="2706" y="2606"/>
              <a:chExt cx="1583" cy="1583"/>
            </a:xfrm>
          </p:grpSpPr>
          <p:sp>
            <p:nvSpPr>
              <p:cNvPr id="34861" name="Line 51"/>
              <p:cNvSpPr>
                <a:spLocks noChangeShapeType="1"/>
              </p:cNvSpPr>
              <p:nvPr/>
            </p:nvSpPr>
            <p:spPr bwMode="auto">
              <a:xfrm>
                <a:off x="2706" y="3397"/>
                <a:ext cx="15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2" name="Line 54"/>
              <p:cNvSpPr>
                <a:spLocks noChangeShapeType="1"/>
              </p:cNvSpPr>
              <p:nvPr/>
            </p:nvSpPr>
            <p:spPr bwMode="auto">
              <a:xfrm rot="-5400000">
                <a:off x="2705" y="3398"/>
                <a:ext cx="15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832" name="Text Box 57"/>
          <p:cNvSpPr txBox="1">
            <a:spLocks noChangeArrowheads="1"/>
          </p:cNvSpPr>
          <p:nvPr/>
        </p:nvSpPr>
        <p:spPr bwMode="auto">
          <a:xfrm>
            <a:off x="1107281" y="5893707"/>
            <a:ext cx="868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s</a:t>
            </a:r>
            <a:r>
              <a:rPr lang="en-US" altLang="en-US" baseline="-25000"/>
              <a:t>13</a:t>
            </a:r>
            <a:r>
              <a:rPr lang="en-US" altLang="en-US"/>
              <a:t>= </a:t>
            </a:r>
            <a:r>
              <a:rPr lang="en-US" altLang="en-US" sz="1800"/>
              <a:t>0</a:t>
            </a:r>
          </a:p>
        </p:txBody>
      </p:sp>
      <p:sp>
        <p:nvSpPr>
          <p:cNvPr id="34833" name="Text Box 58"/>
          <p:cNvSpPr txBox="1">
            <a:spLocks noChangeArrowheads="1"/>
          </p:cNvSpPr>
          <p:nvPr/>
        </p:nvSpPr>
        <p:spPr bwMode="auto">
          <a:xfrm>
            <a:off x="251618" y="4704670"/>
            <a:ext cx="833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</a:t>
            </a:r>
            <a:r>
              <a:rPr lang="en-US" altLang="en-US" baseline="-25000"/>
              <a:t>23</a:t>
            </a:r>
            <a:r>
              <a:rPr lang="en-US" altLang="en-US"/>
              <a:t>= </a:t>
            </a:r>
            <a:r>
              <a:rPr lang="en-US" altLang="en-US" sz="1800"/>
              <a:t>0</a:t>
            </a:r>
          </a:p>
        </p:txBody>
      </p:sp>
      <p:sp>
        <p:nvSpPr>
          <p:cNvPr id="34834" name="Text Box 59"/>
          <p:cNvSpPr txBox="1">
            <a:spLocks noChangeArrowheads="1"/>
          </p:cNvSpPr>
          <p:nvPr/>
        </p:nvSpPr>
        <p:spPr bwMode="auto">
          <a:xfrm>
            <a:off x="2262981" y="5528582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u</a:t>
            </a:r>
            <a:r>
              <a:rPr lang="en-US" altLang="en-US" baseline="-25000" dirty="0" smtClean="0"/>
              <a:t>12</a:t>
            </a:r>
            <a:r>
              <a:rPr lang="en-US" altLang="en-US" dirty="0" smtClean="0"/>
              <a:t>= </a:t>
            </a:r>
            <a:r>
              <a:rPr lang="en-US" altLang="en-US" sz="1800" dirty="0"/>
              <a:t>0</a:t>
            </a:r>
          </a:p>
        </p:txBody>
      </p:sp>
      <p:sp>
        <p:nvSpPr>
          <p:cNvPr id="474175" name="Rectangle 63"/>
          <p:cNvSpPr>
            <a:spLocks noChangeArrowheads="1"/>
          </p:cNvSpPr>
          <p:nvPr/>
        </p:nvSpPr>
        <p:spPr bwMode="auto">
          <a:xfrm>
            <a:off x="2528093" y="420302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</a:t>
            </a:r>
          </a:p>
        </p:txBody>
      </p:sp>
      <p:sp>
        <p:nvSpPr>
          <p:cNvPr id="474176" name="Rectangle 64"/>
          <p:cNvSpPr>
            <a:spLocks noChangeArrowheads="1"/>
          </p:cNvSpPr>
          <p:nvPr/>
        </p:nvSpPr>
        <p:spPr bwMode="auto">
          <a:xfrm>
            <a:off x="1799431" y="3401332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</a:t>
            </a:r>
          </a:p>
        </p:txBody>
      </p:sp>
      <p:sp>
        <p:nvSpPr>
          <p:cNvPr id="34839" name="Rectangle 65"/>
          <p:cNvSpPr>
            <a:spLocks noChangeArrowheads="1"/>
          </p:cNvSpPr>
          <p:nvPr/>
        </p:nvSpPr>
        <p:spPr bwMode="auto">
          <a:xfrm>
            <a:off x="519906" y="3053670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x</a:t>
            </a:r>
            <a:r>
              <a:rPr lang="en-US" altLang="en-US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altLang="en-US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en-US" altLang="en-US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altLang="en-US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el-G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alt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l-GR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en-US" altLang="en-US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en-US" altLang="en-US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π</a:t>
            </a:r>
            <a:r>
              <a:rPr lang="en-US" altLang="en-US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en-US" altLang="en-US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</a:p>
        </p:txBody>
      </p:sp>
      <p:sp>
        <p:nvSpPr>
          <p:cNvPr id="34840" name="Line 67"/>
          <p:cNvSpPr>
            <a:spLocks noChangeShapeType="1"/>
          </p:cNvSpPr>
          <p:nvPr/>
        </p:nvSpPr>
        <p:spPr bwMode="auto">
          <a:xfrm>
            <a:off x="5268118" y="4109357"/>
            <a:ext cx="0" cy="185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1" name="Line 68"/>
          <p:cNvSpPr>
            <a:spLocks noChangeShapeType="1"/>
          </p:cNvSpPr>
          <p:nvPr/>
        </p:nvSpPr>
        <p:spPr bwMode="auto">
          <a:xfrm flipH="1">
            <a:off x="6547643" y="2785382"/>
            <a:ext cx="0" cy="1731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2" name="Line 69"/>
          <p:cNvSpPr>
            <a:spLocks noChangeShapeType="1"/>
          </p:cNvSpPr>
          <p:nvPr/>
        </p:nvSpPr>
        <p:spPr bwMode="auto">
          <a:xfrm>
            <a:off x="8011318" y="4131582"/>
            <a:ext cx="0" cy="185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3" name="Line 70"/>
          <p:cNvSpPr>
            <a:spLocks noChangeShapeType="1"/>
          </p:cNvSpPr>
          <p:nvPr/>
        </p:nvSpPr>
        <p:spPr bwMode="auto">
          <a:xfrm>
            <a:off x="5268118" y="5963557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4" name="Text Box 71"/>
          <p:cNvSpPr txBox="1">
            <a:spLocks noChangeArrowheads="1"/>
          </p:cNvSpPr>
          <p:nvPr/>
        </p:nvSpPr>
        <p:spPr bwMode="auto">
          <a:xfrm>
            <a:off x="4876006" y="6030232"/>
            <a:ext cx="833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</a:t>
            </a:r>
            <a:r>
              <a:rPr lang="en-US" altLang="en-US" baseline="-25000"/>
              <a:t>23</a:t>
            </a:r>
            <a:r>
              <a:rPr lang="en-US" altLang="en-US"/>
              <a:t>= </a:t>
            </a:r>
            <a:r>
              <a:rPr lang="en-US" altLang="en-US" sz="1800"/>
              <a:t>0</a:t>
            </a:r>
          </a:p>
        </p:txBody>
      </p:sp>
      <p:sp>
        <p:nvSpPr>
          <p:cNvPr id="34845" name="Text Box 72"/>
          <p:cNvSpPr txBox="1">
            <a:spLocks noChangeArrowheads="1"/>
          </p:cNvSpPr>
          <p:nvPr/>
        </p:nvSpPr>
        <p:spPr bwMode="auto">
          <a:xfrm>
            <a:off x="7579518" y="6000977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u</a:t>
            </a:r>
            <a:r>
              <a:rPr lang="en-US" altLang="en-US" baseline="-25000" dirty="0"/>
              <a:t>12</a:t>
            </a:r>
            <a:r>
              <a:rPr lang="en-US" altLang="en-US" dirty="0"/>
              <a:t>= </a:t>
            </a:r>
            <a:r>
              <a:rPr lang="en-US" altLang="en-US" sz="1800" dirty="0"/>
              <a:t>0</a:t>
            </a:r>
          </a:p>
        </p:txBody>
      </p:sp>
      <p:sp>
        <p:nvSpPr>
          <p:cNvPr id="34846" name="Line 73"/>
          <p:cNvSpPr>
            <a:spLocks noChangeShapeType="1"/>
          </p:cNvSpPr>
          <p:nvPr/>
        </p:nvSpPr>
        <p:spPr bwMode="auto">
          <a:xfrm>
            <a:off x="2034381" y="4914220"/>
            <a:ext cx="30083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47" name="Group 84"/>
          <p:cNvGrpSpPr>
            <a:grpSpLocks/>
          </p:cNvGrpSpPr>
          <p:nvPr/>
        </p:nvGrpSpPr>
        <p:grpSpPr bwMode="auto">
          <a:xfrm>
            <a:off x="5268118" y="4496707"/>
            <a:ext cx="2687638" cy="1482725"/>
            <a:chOff x="3456" y="2736"/>
            <a:chExt cx="1693" cy="1164"/>
          </a:xfrm>
        </p:grpSpPr>
        <p:sp>
          <p:nvSpPr>
            <p:cNvPr id="34857" name="Freeform 82"/>
            <p:cNvSpPr>
              <a:spLocks/>
            </p:cNvSpPr>
            <p:nvPr/>
          </p:nvSpPr>
          <p:spPr bwMode="auto">
            <a:xfrm>
              <a:off x="3456" y="2736"/>
              <a:ext cx="887" cy="1164"/>
            </a:xfrm>
            <a:custGeom>
              <a:avLst/>
              <a:gdLst>
                <a:gd name="T0" fmla="*/ 0 w 887"/>
                <a:gd name="T1" fmla="*/ 0 h 1164"/>
                <a:gd name="T2" fmla="*/ 208 w 887"/>
                <a:gd name="T3" fmla="*/ 35 h 1164"/>
                <a:gd name="T4" fmla="*/ 254 w 887"/>
                <a:gd name="T5" fmla="*/ 87 h 1164"/>
                <a:gd name="T6" fmla="*/ 283 w 887"/>
                <a:gd name="T7" fmla="*/ 127 h 1164"/>
                <a:gd name="T8" fmla="*/ 317 w 887"/>
                <a:gd name="T9" fmla="*/ 196 h 1164"/>
                <a:gd name="T10" fmla="*/ 357 w 887"/>
                <a:gd name="T11" fmla="*/ 225 h 1164"/>
                <a:gd name="T12" fmla="*/ 421 w 887"/>
                <a:gd name="T13" fmla="*/ 317 h 1164"/>
                <a:gd name="T14" fmla="*/ 444 w 887"/>
                <a:gd name="T15" fmla="*/ 375 h 1164"/>
                <a:gd name="T16" fmla="*/ 484 w 887"/>
                <a:gd name="T17" fmla="*/ 484 h 1164"/>
                <a:gd name="T18" fmla="*/ 513 w 887"/>
                <a:gd name="T19" fmla="*/ 571 h 1164"/>
                <a:gd name="T20" fmla="*/ 571 w 887"/>
                <a:gd name="T21" fmla="*/ 749 h 1164"/>
                <a:gd name="T22" fmla="*/ 594 w 887"/>
                <a:gd name="T23" fmla="*/ 836 h 1164"/>
                <a:gd name="T24" fmla="*/ 605 w 887"/>
                <a:gd name="T25" fmla="*/ 905 h 1164"/>
                <a:gd name="T26" fmla="*/ 622 w 887"/>
                <a:gd name="T27" fmla="*/ 922 h 1164"/>
                <a:gd name="T28" fmla="*/ 691 w 887"/>
                <a:gd name="T29" fmla="*/ 1008 h 1164"/>
                <a:gd name="T30" fmla="*/ 743 w 887"/>
                <a:gd name="T31" fmla="*/ 1066 h 1164"/>
                <a:gd name="T32" fmla="*/ 887 w 887"/>
                <a:gd name="T33" fmla="*/ 1164 h 1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7" h="1164">
                  <a:moveTo>
                    <a:pt x="0" y="0"/>
                  </a:moveTo>
                  <a:cubicBezTo>
                    <a:pt x="77" y="5"/>
                    <a:pt x="135" y="20"/>
                    <a:pt x="208" y="35"/>
                  </a:cubicBezTo>
                  <a:cubicBezTo>
                    <a:pt x="228" y="49"/>
                    <a:pt x="239" y="68"/>
                    <a:pt x="254" y="87"/>
                  </a:cubicBezTo>
                  <a:cubicBezTo>
                    <a:pt x="264" y="100"/>
                    <a:pt x="283" y="127"/>
                    <a:pt x="283" y="127"/>
                  </a:cubicBezTo>
                  <a:cubicBezTo>
                    <a:pt x="290" y="150"/>
                    <a:pt x="296" y="181"/>
                    <a:pt x="317" y="196"/>
                  </a:cubicBezTo>
                  <a:cubicBezTo>
                    <a:pt x="330" y="206"/>
                    <a:pt x="357" y="225"/>
                    <a:pt x="357" y="225"/>
                  </a:cubicBezTo>
                  <a:cubicBezTo>
                    <a:pt x="367" y="263"/>
                    <a:pt x="387" y="296"/>
                    <a:pt x="421" y="317"/>
                  </a:cubicBezTo>
                  <a:cubicBezTo>
                    <a:pt x="436" y="390"/>
                    <a:pt x="414" y="300"/>
                    <a:pt x="444" y="375"/>
                  </a:cubicBezTo>
                  <a:cubicBezTo>
                    <a:pt x="459" y="413"/>
                    <a:pt x="459" y="450"/>
                    <a:pt x="484" y="484"/>
                  </a:cubicBezTo>
                  <a:cubicBezTo>
                    <a:pt x="494" y="515"/>
                    <a:pt x="495" y="544"/>
                    <a:pt x="513" y="571"/>
                  </a:cubicBezTo>
                  <a:cubicBezTo>
                    <a:pt x="529" y="631"/>
                    <a:pt x="547" y="692"/>
                    <a:pt x="571" y="749"/>
                  </a:cubicBezTo>
                  <a:cubicBezTo>
                    <a:pt x="575" y="791"/>
                    <a:pt x="573" y="804"/>
                    <a:pt x="594" y="836"/>
                  </a:cubicBezTo>
                  <a:cubicBezTo>
                    <a:pt x="595" y="841"/>
                    <a:pt x="600" y="896"/>
                    <a:pt x="605" y="905"/>
                  </a:cubicBezTo>
                  <a:cubicBezTo>
                    <a:pt x="609" y="912"/>
                    <a:pt x="617" y="916"/>
                    <a:pt x="622" y="922"/>
                  </a:cubicBezTo>
                  <a:cubicBezTo>
                    <a:pt x="646" y="950"/>
                    <a:pt x="665" y="982"/>
                    <a:pt x="691" y="1008"/>
                  </a:cubicBezTo>
                  <a:cubicBezTo>
                    <a:pt x="698" y="1029"/>
                    <a:pt x="724" y="1054"/>
                    <a:pt x="743" y="1066"/>
                  </a:cubicBezTo>
                  <a:cubicBezTo>
                    <a:pt x="775" y="1110"/>
                    <a:pt x="827" y="1164"/>
                    <a:pt x="887" y="1164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8" name="Freeform 83"/>
            <p:cNvSpPr>
              <a:spLocks/>
            </p:cNvSpPr>
            <p:nvPr/>
          </p:nvSpPr>
          <p:spPr bwMode="auto">
            <a:xfrm flipH="1">
              <a:off x="4262" y="2736"/>
              <a:ext cx="887" cy="1164"/>
            </a:xfrm>
            <a:custGeom>
              <a:avLst/>
              <a:gdLst>
                <a:gd name="T0" fmla="*/ 0 w 887"/>
                <a:gd name="T1" fmla="*/ 0 h 1164"/>
                <a:gd name="T2" fmla="*/ 208 w 887"/>
                <a:gd name="T3" fmla="*/ 35 h 1164"/>
                <a:gd name="T4" fmla="*/ 254 w 887"/>
                <a:gd name="T5" fmla="*/ 87 h 1164"/>
                <a:gd name="T6" fmla="*/ 283 w 887"/>
                <a:gd name="T7" fmla="*/ 127 h 1164"/>
                <a:gd name="T8" fmla="*/ 317 w 887"/>
                <a:gd name="T9" fmla="*/ 196 h 1164"/>
                <a:gd name="T10" fmla="*/ 357 w 887"/>
                <a:gd name="T11" fmla="*/ 225 h 1164"/>
                <a:gd name="T12" fmla="*/ 421 w 887"/>
                <a:gd name="T13" fmla="*/ 317 h 1164"/>
                <a:gd name="T14" fmla="*/ 444 w 887"/>
                <a:gd name="T15" fmla="*/ 375 h 1164"/>
                <a:gd name="T16" fmla="*/ 484 w 887"/>
                <a:gd name="T17" fmla="*/ 484 h 1164"/>
                <a:gd name="T18" fmla="*/ 513 w 887"/>
                <a:gd name="T19" fmla="*/ 571 h 1164"/>
                <a:gd name="T20" fmla="*/ 571 w 887"/>
                <a:gd name="T21" fmla="*/ 749 h 1164"/>
                <a:gd name="T22" fmla="*/ 594 w 887"/>
                <a:gd name="T23" fmla="*/ 836 h 1164"/>
                <a:gd name="T24" fmla="*/ 605 w 887"/>
                <a:gd name="T25" fmla="*/ 905 h 1164"/>
                <a:gd name="T26" fmla="*/ 622 w 887"/>
                <a:gd name="T27" fmla="*/ 922 h 1164"/>
                <a:gd name="T28" fmla="*/ 691 w 887"/>
                <a:gd name="T29" fmla="*/ 1008 h 1164"/>
                <a:gd name="T30" fmla="*/ 743 w 887"/>
                <a:gd name="T31" fmla="*/ 1066 h 1164"/>
                <a:gd name="T32" fmla="*/ 887 w 887"/>
                <a:gd name="T33" fmla="*/ 1164 h 1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7" h="1164">
                  <a:moveTo>
                    <a:pt x="0" y="0"/>
                  </a:moveTo>
                  <a:cubicBezTo>
                    <a:pt x="77" y="5"/>
                    <a:pt x="135" y="20"/>
                    <a:pt x="208" y="35"/>
                  </a:cubicBezTo>
                  <a:cubicBezTo>
                    <a:pt x="228" y="49"/>
                    <a:pt x="239" y="68"/>
                    <a:pt x="254" y="87"/>
                  </a:cubicBezTo>
                  <a:cubicBezTo>
                    <a:pt x="264" y="100"/>
                    <a:pt x="283" y="127"/>
                    <a:pt x="283" y="127"/>
                  </a:cubicBezTo>
                  <a:cubicBezTo>
                    <a:pt x="290" y="150"/>
                    <a:pt x="296" y="181"/>
                    <a:pt x="317" y="196"/>
                  </a:cubicBezTo>
                  <a:cubicBezTo>
                    <a:pt x="330" y="206"/>
                    <a:pt x="357" y="225"/>
                    <a:pt x="357" y="225"/>
                  </a:cubicBezTo>
                  <a:cubicBezTo>
                    <a:pt x="367" y="263"/>
                    <a:pt x="387" y="296"/>
                    <a:pt x="421" y="317"/>
                  </a:cubicBezTo>
                  <a:cubicBezTo>
                    <a:pt x="436" y="390"/>
                    <a:pt x="414" y="300"/>
                    <a:pt x="444" y="375"/>
                  </a:cubicBezTo>
                  <a:cubicBezTo>
                    <a:pt x="459" y="413"/>
                    <a:pt x="459" y="450"/>
                    <a:pt x="484" y="484"/>
                  </a:cubicBezTo>
                  <a:cubicBezTo>
                    <a:pt x="494" y="515"/>
                    <a:pt x="495" y="544"/>
                    <a:pt x="513" y="571"/>
                  </a:cubicBezTo>
                  <a:cubicBezTo>
                    <a:pt x="529" y="631"/>
                    <a:pt x="547" y="692"/>
                    <a:pt x="571" y="749"/>
                  </a:cubicBezTo>
                  <a:cubicBezTo>
                    <a:pt x="575" y="791"/>
                    <a:pt x="573" y="804"/>
                    <a:pt x="594" y="836"/>
                  </a:cubicBezTo>
                  <a:cubicBezTo>
                    <a:pt x="595" y="841"/>
                    <a:pt x="600" y="896"/>
                    <a:pt x="605" y="905"/>
                  </a:cubicBezTo>
                  <a:cubicBezTo>
                    <a:pt x="609" y="912"/>
                    <a:pt x="617" y="916"/>
                    <a:pt x="622" y="922"/>
                  </a:cubicBezTo>
                  <a:cubicBezTo>
                    <a:pt x="646" y="950"/>
                    <a:pt x="665" y="982"/>
                    <a:pt x="691" y="1008"/>
                  </a:cubicBezTo>
                  <a:cubicBezTo>
                    <a:pt x="698" y="1029"/>
                    <a:pt x="724" y="1054"/>
                    <a:pt x="743" y="1066"/>
                  </a:cubicBezTo>
                  <a:cubicBezTo>
                    <a:pt x="775" y="1110"/>
                    <a:pt x="827" y="1164"/>
                    <a:pt x="887" y="1164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48" name="Freeform 86"/>
          <p:cNvSpPr>
            <a:spLocks/>
          </p:cNvSpPr>
          <p:nvPr/>
        </p:nvSpPr>
        <p:spPr bwMode="auto">
          <a:xfrm>
            <a:off x="5304631" y="4122057"/>
            <a:ext cx="2725737" cy="1520825"/>
          </a:xfrm>
          <a:custGeom>
            <a:avLst/>
            <a:gdLst>
              <a:gd name="T0" fmla="*/ 0 w 1717"/>
              <a:gd name="T1" fmla="*/ 0 h 958"/>
              <a:gd name="T2" fmla="*/ 189010890 w 1717"/>
              <a:gd name="T3" fmla="*/ 57964388 h 958"/>
              <a:gd name="T4" fmla="*/ 435986158 w 1717"/>
              <a:gd name="T5" fmla="*/ 146169063 h 958"/>
              <a:gd name="T6" fmla="*/ 756046736 w 1717"/>
              <a:gd name="T7" fmla="*/ 231854375 h 958"/>
              <a:gd name="T8" fmla="*/ 1247476321 w 1717"/>
              <a:gd name="T9" fmla="*/ 466229700 h 958"/>
              <a:gd name="T10" fmla="*/ 1524693458 w 1717"/>
              <a:gd name="T11" fmla="*/ 740925938 h 958"/>
              <a:gd name="T12" fmla="*/ 1640620624 w 1717"/>
              <a:gd name="T13" fmla="*/ 814011263 h 958"/>
              <a:gd name="T14" fmla="*/ 1726305921 w 1717"/>
              <a:gd name="T15" fmla="*/ 871974063 h 958"/>
              <a:gd name="T16" fmla="*/ 1887595891 w 1717"/>
              <a:gd name="T17" fmla="*/ 1134070313 h 958"/>
              <a:gd name="T18" fmla="*/ 2031245565 w 1717"/>
              <a:gd name="T19" fmla="*/ 1350803750 h 958"/>
              <a:gd name="T20" fmla="*/ 2104329289 w 1717"/>
              <a:gd name="T21" fmla="*/ 1423889075 h 958"/>
              <a:gd name="T22" fmla="*/ 2147483647 w 1717"/>
              <a:gd name="T23" fmla="*/ 1554937200 h 958"/>
              <a:gd name="T24" fmla="*/ 2147483647 w 1717"/>
              <a:gd name="T25" fmla="*/ 1713706250 h 958"/>
              <a:gd name="T26" fmla="*/ 2147483647 w 1717"/>
              <a:gd name="T27" fmla="*/ 1917839700 h 958"/>
              <a:gd name="T28" fmla="*/ 2147483647 w 1717"/>
              <a:gd name="T29" fmla="*/ 1975802500 h 958"/>
              <a:gd name="T30" fmla="*/ 2147483647 w 1717"/>
              <a:gd name="T31" fmla="*/ 2147483647 h 958"/>
              <a:gd name="T32" fmla="*/ 2147483647 w 1717"/>
              <a:gd name="T33" fmla="*/ 2147483647 h 958"/>
              <a:gd name="T34" fmla="*/ 2147483647 w 1717"/>
              <a:gd name="T35" fmla="*/ 2147483647 h 9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17" h="958">
                <a:moveTo>
                  <a:pt x="0" y="0"/>
                </a:moveTo>
                <a:cubicBezTo>
                  <a:pt x="25" y="9"/>
                  <a:pt x="50" y="16"/>
                  <a:pt x="75" y="23"/>
                </a:cubicBezTo>
                <a:cubicBezTo>
                  <a:pt x="105" y="44"/>
                  <a:pt x="138" y="49"/>
                  <a:pt x="173" y="58"/>
                </a:cubicBezTo>
                <a:cubicBezTo>
                  <a:pt x="227" y="72"/>
                  <a:pt x="240" y="86"/>
                  <a:pt x="300" y="92"/>
                </a:cubicBezTo>
                <a:cubicBezTo>
                  <a:pt x="357" y="136"/>
                  <a:pt x="429" y="157"/>
                  <a:pt x="495" y="185"/>
                </a:cubicBezTo>
                <a:cubicBezTo>
                  <a:pt x="523" y="230"/>
                  <a:pt x="556" y="269"/>
                  <a:pt x="605" y="294"/>
                </a:cubicBezTo>
                <a:cubicBezTo>
                  <a:pt x="642" y="313"/>
                  <a:pt x="615" y="298"/>
                  <a:pt x="651" y="323"/>
                </a:cubicBezTo>
                <a:cubicBezTo>
                  <a:pt x="662" y="331"/>
                  <a:pt x="685" y="346"/>
                  <a:pt x="685" y="346"/>
                </a:cubicBezTo>
                <a:cubicBezTo>
                  <a:pt x="694" y="390"/>
                  <a:pt x="714" y="422"/>
                  <a:pt x="749" y="450"/>
                </a:cubicBezTo>
                <a:cubicBezTo>
                  <a:pt x="758" y="485"/>
                  <a:pt x="777" y="515"/>
                  <a:pt x="806" y="536"/>
                </a:cubicBezTo>
                <a:cubicBezTo>
                  <a:pt x="814" y="547"/>
                  <a:pt x="828" y="553"/>
                  <a:pt x="835" y="565"/>
                </a:cubicBezTo>
                <a:cubicBezTo>
                  <a:pt x="844" y="581"/>
                  <a:pt x="847" y="600"/>
                  <a:pt x="853" y="617"/>
                </a:cubicBezTo>
                <a:cubicBezTo>
                  <a:pt x="859" y="633"/>
                  <a:pt x="891" y="667"/>
                  <a:pt x="904" y="680"/>
                </a:cubicBezTo>
                <a:cubicBezTo>
                  <a:pt x="910" y="707"/>
                  <a:pt x="906" y="743"/>
                  <a:pt x="927" y="761"/>
                </a:cubicBezTo>
                <a:cubicBezTo>
                  <a:pt x="941" y="773"/>
                  <a:pt x="962" y="775"/>
                  <a:pt x="979" y="784"/>
                </a:cubicBezTo>
                <a:cubicBezTo>
                  <a:pt x="1003" y="817"/>
                  <a:pt x="1050" y="847"/>
                  <a:pt x="1089" y="858"/>
                </a:cubicBezTo>
                <a:cubicBezTo>
                  <a:pt x="1110" y="873"/>
                  <a:pt x="1127" y="898"/>
                  <a:pt x="1152" y="905"/>
                </a:cubicBezTo>
                <a:cubicBezTo>
                  <a:pt x="1333" y="958"/>
                  <a:pt x="1532" y="956"/>
                  <a:pt x="1717" y="956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199" name="Text Box 87"/>
          <p:cNvSpPr txBox="1">
            <a:spLocks noChangeArrowheads="1"/>
          </p:cNvSpPr>
          <p:nvPr/>
        </p:nvSpPr>
        <p:spPr bwMode="auto">
          <a:xfrm>
            <a:off x="7004843" y="4060145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pure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</a:t>
            </a:r>
          </a:p>
        </p:txBody>
      </p:sp>
      <p:sp>
        <p:nvSpPr>
          <p:cNvPr id="474200" name="Rectangle 88"/>
          <p:cNvSpPr>
            <a:spLocks noChangeArrowheads="1"/>
          </p:cNvSpPr>
          <p:nvPr/>
        </p:nvSpPr>
        <p:spPr bwMode="auto">
          <a:xfrm>
            <a:off x="7160895" y="5138057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 + </a:t>
            </a:r>
            <a:r>
              <a:rPr lang="el-GR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  <a:sym typeface="Symbol" pitchFamily="18" charset="2"/>
              </a:rPr>
              <a:t>σ</a:t>
            </a:r>
            <a:endParaRPr lang="el-GR" b="1" dirty="0">
              <a:solidFill>
                <a:srgbClr val="FF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4851" name="Text Box 89"/>
          <p:cNvSpPr txBox="1">
            <a:spLocks noChangeArrowheads="1"/>
          </p:cNvSpPr>
          <p:nvPr/>
        </p:nvSpPr>
        <p:spPr bwMode="auto">
          <a:xfrm>
            <a:off x="6914356" y="1699532"/>
            <a:ext cx="1293944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>
                <a:solidFill>
                  <a:srgbClr val="FF0000"/>
                </a:solidFill>
              </a:rPr>
              <a:t>Depleted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4852" name="Line 90"/>
          <p:cNvSpPr>
            <a:spLocks noChangeShapeType="1"/>
          </p:cNvSpPr>
          <p:nvPr/>
        </p:nvSpPr>
        <p:spPr bwMode="auto">
          <a:xfrm flipH="1">
            <a:off x="7165180" y="2123395"/>
            <a:ext cx="427037" cy="490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4853" name="Line 91"/>
          <p:cNvSpPr>
            <a:spLocks noChangeShapeType="1"/>
          </p:cNvSpPr>
          <p:nvPr/>
        </p:nvSpPr>
        <p:spPr bwMode="auto">
          <a:xfrm flipH="1" flipV="1">
            <a:off x="6011068" y="1115332"/>
            <a:ext cx="1154113" cy="638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4854" name="Line 93"/>
          <p:cNvSpPr>
            <a:spLocks noChangeShapeType="1"/>
          </p:cNvSpPr>
          <p:nvPr/>
        </p:nvSpPr>
        <p:spPr bwMode="auto">
          <a:xfrm>
            <a:off x="8119268" y="1974170"/>
            <a:ext cx="663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4855" name="Line 94"/>
          <p:cNvSpPr>
            <a:spLocks noChangeShapeType="1"/>
          </p:cNvSpPr>
          <p:nvPr/>
        </p:nvSpPr>
        <p:spPr bwMode="auto">
          <a:xfrm>
            <a:off x="8162131" y="5601607"/>
            <a:ext cx="663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4856" name="Line 95"/>
          <p:cNvSpPr>
            <a:spLocks noChangeShapeType="1"/>
          </p:cNvSpPr>
          <p:nvPr/>
        </p:nvSpPr>
        <p:spPr bwMode="auto">
          <a:xfrm rot="5400000" flipH="1">
            <a:off x="6989762" y="3759313"/>
            <a:ext cx="3629025" cy="42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79727" y="6479722"/>
            <a:ext cx="2057400" cy="365125"/>
          </a:xfrm>
        </p:spPr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74351" y="2087732"/>
            <a:ext cx="805543" cy="207849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Line 27"/>
          <p:cNvSpPr>
            <a:spLocks noChangeShapeType="1"/>
          </p:cNvSpPr>
          <p:nvPr/>
        </p:nvSpPr>
        <p:spPr bwMode="auto">
          <a:xfrm>
            <a:off x="5681663" y="2699657"/>
            <a:ext cx="1739105" cy="0"/>
          </a:xfrm>
          <a:prstGeom prst="line">
            <a:avLst/>
          </a:prstGeom>
          <a:noFill/>
          <a:ln w="177800">
            <a:pattFill prst="zigZag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Line 28"/>
          <p:cNvSpPr>
            <a:spLocks noChangeShapeType="1"/>
          </p:cNvSpPr>
          <p:nvPr/>
        </p:nvSpPr>
        <p:spPr bwMode="auto">
          <a:xfrm rot="5400000">
            <a:off x="1145378" y="4737329"/>
            <a:ext cx="1660530" cy="0"/>
          </a:xfrm>
          <a:prstGeom prst="line">
            <a:avLst/>
          </a:prstGeom>
          <a:noFill/>
          <a:ln w="177800">
            <a:pattFill prst="zigZag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Plan going Forward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Some lessons I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428" y="741363"/>
            <a:ext cx="9144000" cy="602138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All confusing effects exist </a:t>
            </a:r>
            <a:r>
              <a:rPr lang="en-US" sz="3200" dirty="0" smtClean="0"/>
              <a:t>and no fundamental (correct) way to remove. So one should: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Minimize effect of the hard (insoluble) problems such as “particles from wrong vertex”, “impossible to estimate exchange effects” sensitive to slope of unclear </a:t>
            </a:r>
            <a:r>
              <a:rPr lang="en-US" sz="2400" dirty="0" err="1" smtClean="0"/>
              <a:t>Regge</a:t>
            </a:r>
            <a:r>
              <a:rPr lang="en-US" sz="2400" dirty="0" smtClean="0"/>
              <a:t> trajectories, absorption etc.</a:t>
            </a:r>
          </a:p>
          <a:p>
            <a:pPr>
              <a:lnSpc>
                <a:spcPct val="80000"/>
              </a:lnSpc>
              <a:defRPr/>
            </a:pPr>
            <a:r>
              <a:rPr lang="en-US" sz="3200" dirty="0" smtClean="0"/>
              <a:t>Note many of effects (exchanges) are intrinsically </a:t>
            </a:r>
            <a:r>
              <a:rPr lang="en-US" sz="3200" dirty="0" smtClean="0"/>
              <a:t>more </a:t>
            </a:r>
            <a:r>
              <a:rPr lang="en-US" sz="3200" dirty="0" smtClean="0"/>
              <a:t>important in </a:t>
            </a:r>
            <a:r>
              <a:rPr lang="en-US" sz="3200" dirty="0" err="1" smtClean="0"/>
              <a:t>multiparticle</a:t>
            </a:r>
            <a:r>
              <a:rPr lang="en-US" sz="3200" dirty="0" smtClean="0"/>
              <a:t> case</a:t>
            </a:r>
            <a:r>
              <a:rPr lang="en-US" sz="2800" dirty="0" smtClean="0"/>
              <a:t> than in relatively well studied </a:t>
            </a:r>
            <a:r>
              <a:rPr lang="el-GR" sz="32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32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 N  </a:t>
            </a:r>
            <a:r>
              <a:rPr lang="el-GR" sz="32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</a:t>
            </a:r>
            <a:r>
              <a:rPr lang="en-US" sz="32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3200" dirty="0" smtClean="0">
                <a:solidFill>
                  <a:srgbClr val="FF0000"/>
                </a:solidFill>
                <a:effectLst/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32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 N 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3200" dirty="0" smtClean="0"/>
              <a:t>Try to </a:t>
            </a:r>
            <a:r>
              <a:rPr lang="en-US" sz="3200" dirty="0" smtClean="0">
                <a:solidFill>
                  <a:srgbClr val="FF0000"/>
                </a:solidFill>
              </a:rPr>
              <a:t>estimate impact </a:t>
            </a:r>
            <a:r>
              <a:rPr lang="en-US" sz="3200" dirty="0" smtClean="0"/>
              <a:t>of uncertainties from each effect on results</a:t>
            </a:r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Need systematic very high statistic studies of relatively clean cases where spectroscopy may not be most interesting issue but one can examine </a:t>
            </a:r>
            <a:r>
              <a:rPr lang="en-US" sz="3000" dirty="0" smtClean="0"/>
              <a:t>uncertainties</a:t>
            </a:r>
            <a:endParaRPr lang="en-US" sz="3400" dirty="0" smtClean="0"/>
          </a:p>
          <a:p>
            <a:pPr lvl="1">
              <a:lnSpc>
                <a:spcPct val="90000"/>
              </a:lnSpc>
              <a:defRPr/>
            </a:pPr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Some lessons II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692867"/>
            <a:ext cx="9144000" cy="60007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Theory failed to provide convincing </a:t>
            </a:r>
            <a:r>
              <a:rPr lang="en-US" sz="2400" dirty="0" err="1" smtClean="0"/>
              <a:t>parameterizable</a:t>
            </a:r>
            <a:r>
              <a:rPr lang="en-US" sz="2400" dirty="0" smtClean="0"/>
              <a:t> amplitudes one could use to fit/explain data</a:t>
            </a:r>
          </a:p>
          <a:p>
            <a:pPr>
              <a:defRPr/>
            </a:pPr>
            <a:r>
              <a:rPr lang="en-US" sz="2400" dirty="0" smtClean="0"/>
              <a:t>Theory provided some quantitative constraints (</a:t>
            </a:r>
            <a:r>
              <a:rPr lang="el-GR" sz="2400" dirty="0" smtClean="0">
                <a:cs typeface="Times New Roman" pitchFamily="18" charset="0"/>
              </a:rPr>
              <a:t>π</a:t>
            </a:r>
            <a:r>
              <a:rPr lang="en-US" sz="2400" dirty="0" smtClean="0"/>
              <a:t> pole, </a:t>
            </a:r>
            <a:r>
              <a:rPr lang="en-US" sz="2400" dirty="0" err="1" smtClean="0"/>
              <a:t>unitarity</a:t>
            </a:r>
            <a:r>
              <a:rPr lang="en-US" sz="2400" dirty="0" smtClean="0"/>
              <a:t>, kinematics, …), many qualitative truths (two-component duality) which overlap and whose effect can be estimated with errors from 10 to 100%</a:t>
            </a:r>
          </a:p>
          <a:p>
            <a:pPr>
              <a:defRPr/>
            </a:pPr>
            <a:r>
              <a:rPr lang="en-US" sz="2400" dirty="0" smtClean="0"/>
              <a:t>Now we must take a factor of 100 or so more data to tackle problem </a:t>
            </a:r>
            <a:r>
              <a:rPr lang="en-US" sz="2400" dirty="0" err="1" smtClean="0"/>
              <a:t>phenomenologically</a:t>
            </a:r>
            <a:r>
              <a:rPr lang="en-US" sz="2400" dirty="0" smtClean="0"/>
              <a:t> 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First step is to clarify and test technique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Next step is to use technique to do new physics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Put everything on the web</a:t>
            </a:r>
            <a:r>
              <a:rPr lang="en-US" sz="2400" dirty="0">
                <a:solidFill>
                  <a:srgbClr val="FF0000"/>
                </a:solidFill>
              </a:rPr>
              <a:t>! http://www.indiana.edu/~jpac/index.html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Effects to Include I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696913"/>
            <a:ext cx="9144000" cy="533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We need to develop reasonable </a:t>
            </a:r>
            <a:r>
              <a:rPr lang="en-US" sz="2400" dirty="0" err="1" smtClean="0"/>
              <a:t>Regge</a:t>
            </a:r>
            <a:r>
              <a:rPr lang="en-US" sz="2400" dirty="0" smtClean="0"/>
              <a:t> phenomenology for production amplitudes</a:t>
            </a:r>
          </a:p>
          <a:p>
            <a:pPr lvl="1">
              <a:defRPr/>
            </a:pPr>
            <a:r>
              <a:rPr lang="en-US" sz="2000" dirty="0" smtClean="0"/>
              <a:t>Update </a:t>
            </a:r>
            <a:r>
              <a:rPr lang="en-US" sz="2000" dirty="0" smtClean="0">
                <a:effectLst/>
              </a:rPr>
              <a:t>Irving</a:t>
            </a:r>
            <a:r>
              <a:rPr lang="en-US" sz="2000" dirty="0">
                <a:effectLst/>
              </a:rPr>
              <a:t>, A. C.; Worden, R. P. (1977). "</a:t>
            </a:r>
            <a:r>
              <a:rPr lang="en-US" sz="2000" dirty="0" err="1">
                <a:effectLst/>
              </a:rPr>
              <a:t>Regge</a:t>
            </a:r>
            <a:r>
              <a:rPr lang="en-US" sz="2000" dirty="0">
                <a:effectLst/>
              </a:rPr>
              <a:t> phenomenology". </a:t>
            </a:r>
            <a:r>
              <a:rPr lang="en-US" sz="2000" i="1" dirty="0">
                <a:effectLst/>
              </a:rPr>
              <a:t>Phys. Rep.</a:t>
            </a:r>
            <a:r>
              <a:rPr lang="en-US" sz="2000" dirty="0">
                <a:effectLst/>
              </a:rPr>
              <a:t> 34 (3): </a:t>
            </a:r>
            <a:r>
              <a:rPr lang="en-US" sz="2000" dirty="0" smtClean="0">
                <a:effectLst/>
              </a:rPr>
              <a:t>117–231 (Worden was my student)</a:t>
            </a: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Identifying reliably quantum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numbers (including </a:t>
            </a:r>
            <a:r>
              <a:rPr lang="en-US" sz="2400" dirty="0" err="1" smtClean="0"/>
              <a:t>naturality</a:t>
            </a:r>
            <a:r>
              <a:rPr lang="en-US" sz="2400" dirty="0" smtClean="0"/>
              <a:t>)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of exchanged particles </a:t>
            </a:r>
            <a:br>
              <a:rPr lang="en-US" sz="2400" dirty="0" smtClean="0"/>
            </a:br>
            <a:r>
              <a:rPr lang="en-US" sz="2400" dirty="0" smtClean="0"/>
              <a:t>will be essential if we want to </a:t>
            </a:r>
            <a:br>
              <a:rPr lang="en-US" sz="2400" dirty="0" smtClean="0"/>
            </a:br>
            <a:r>
              <a:rPr lang="en-US" sz="2400" dirty="0" smtClean="0"/>
              <a:t>make reliable PWA models</a:t>
            </a:r>
          </a:p>
          <a:p>
            <a:pPr>
              <a:defRPr/>
            </a:pPr>
            <a:r>
              <a:rPr lang="en-US" sz="2400" dirty="0" smtClean="0"/>
              <a:t>We do not expect previous fits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to give quantitative predictions</a:t>
            </a:r>
            <a:br>
              <a:rPr lang="en-US" sz="2400" dirty="0" smtClean="0"/>
            </a:br>
            <a:r>
              <a:rPr lang="en-US" sz="2400" dirty="0" smtClean="0"/>
              <a:t>in many cases but good start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5465763" y="3595688"/>
            <a:ext cx="3678237" cy="2925762"/>
            <a:chOff x="505" y="1930"/>
            <a:chExt cx="2317" cy="1843"/>
          </a:xfrm>
        </p:grpSpPr>
        <p:sp>
          <p:nvSpPr>
            <p:cNvPr id="44038" name="Oval 6"/>
            <p:cNvSpPr>
              <a:spLocks noChangeArrowheads="1"/>
            </p:cNvSpPr>
            <p:nvPr/>
          </p:nvSpPr>
          <p:spPr bwMode="auto">
            <a:xfrm>
              <a:off x="1130" y="3289"/>
              <a:ext cx="602" cy="3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 flipV="1">
              <a:off x="660" y="3448"/>
              <a:ext cx="461" cy="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Line 8"/>
            <p:cNvSpPr>
              <a:spLocks noChangeShapeType="1"/>
            </p:cNvSpPr>
            <p:nvPr/>
          </p:nvSpPr>
          <p:spPr bwMode="auto">
            <a:xfrm flipV="1">
              <a:off x="1682" y="3289"/>
              <a:ext cx="448" cy="8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>
              <a:off x="1682" y="3539"/>
              <a:ext cx="448" cy="3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Oval 10"/>
            <p:cNvSpPr>
              <a:spLocks noChangeArrowheads="1"/>
            </p:cNvSpPr>
            <p:nvPr/>
          </p:nvSpPr>
          <p:spPr bwMode="auto">
            <a:xfrm>
              <a:off x="1539" y="2149"/>
              <a:ext cx="575" cy="49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66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043" name="Line 11"/>
            <p:cNvSpPr>
              <a:spLocks noChangeShapeType="1"/>
            </p:cNvSpPr>
            <p:nvPr/>
          </p:nvSpPr>
          <p:spPr bwMode="auto">
            <a:xfrm>
              <a:off x="1148" y="2162"/>
              <a:ext cx="448" cy="103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Line 12"/>
            <p:cNvSpPr>
              <a:spLocks noChangeShapeType="1"/>
            </p:cNvSpPr>
            <p:nvPr/>
          </p:nvSpPr>
          <p:spPr bwMode="auto">
            <a:xfrm flipV="1">
              <a:off x="1392" y="2639"/>
              <a:ext cx="293" cy="62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Line 13"/>
            <p:cNvSpPr>
              <a:spLocks noChangeShapeType="1"/>
            </p:cNvSpPr>
            <p:nvPr/>
          </p:nvSpPr>
          <p:spPr bwMode="auto">
            <a:xfrm flipV="1">
              <a:off x="2023" y="2073"/>
              <a:ext cx="700" cy="137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Line 14"/>
            <p:cNvSpPr>
              <a:spLocks noChangeShapeType="1"/>
            </p:cNvSpPr>
            <p:nvPr/>
          </p:nvSpPr>
          <p:spPr bwMode="auto">
            <a:xfrm>
              <a:off x="2023" y="2598"/>
              <a:ext cx="700" cy="137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Line 15"/>
            <p:cNvSpPr>
              <a:spLocks noChangeShapeType="1"/>
            </p:cNvSpPr>
            <p:nvPr/>
          </p:nvSpPr>
          <p:spPr bwMode="auto">
            <a:xfrm>
              <a:off x="2142" y="2403"/>
              <a:ext cx="366" cy="1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660" y="2735"/>
              <a:ext cx="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Exchange</a:t>
              </a:r>
              <a:endParaRPr lang="en-US" altLang="en-US" baseline="-25000"/>
            </a:p>
          </p:txBody>
        </p:sp>
        <p:sp>
          <p:nvSpPr>
            <p:cNvPr id="44049" name="Text Box 17"/>
            <p:cNvSpPr txBox="1">
              <a:spLocks noChangeArrowheads="1"/>
            </p:cNvSpPr>
            <p:nvPr/>
          </p:nvSpPr>
          <p:spPr bwMode="auto">
            <a:xfrm>
              <a:off x="554" y="1997"/>
              <a:ext cx="59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dirty="0">
                  <a:sym typeface="Symbol" panose="05050102010706020507" pitchFamily="18" charset="2"/>
                </a:rPr>
                <a:t>Beam</a:t>
              </a:r>
              <a:endParaRPr lang="en-US" altLang="en-US" baseline="-25000" dirty="0">
                <a:sym typeface="Symbol" panose="05050102010706020507" pitchFamily="18" charset="2"/>
              </a:endParaRPr>
            </a:p>
          </p:txBody>
        </p:sp>
        <p:sp>
          <p:nvSpPr>
            <p:cNvPr id="44050" name="Text Box 18"/>
            <p:cNvSpPr txBox="1">
              <a:spLocks noChangeArrowheads="1"/>
            </p:cNvSpPr>
            <p:nvPr/>
          </p:nvSpPr>
          <p:spPr bwMode="auto">
            <a:xfrm>
              <a:off x="505" y="3145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/>
                <a:t>Target</a:t>
              </a:r>
              <a:endParaRPr lang="en-US" altLang="en-US" baseline="-25000">
                <a:sym typeface="Symbol" panose="05050102010706020507" pitchFamily="18" charset="2"/>
              </a:endParaRPr>
            </a:p>
          </p:txBody>
        </p:sp>
        <p:sp>
          <p:nvSpPr>
            <p:cNvPr id="44051" name="Rectangle 19"/>
            <p:cNvSpPr>
              <a:spLocks noChangeArrowheads="1"/>
            </p:cNvSpPr>
            <p:nvPr/>
          </p:nvSpPr>
          <p:spPr bwMode="auto">
            <a:xfrm>
              <a:off x="505" y="1930"/>
              <a:ext cx="2317" cy="184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Effects to Include II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Include </a:t>
            </a:r>
            <a:r>
              <a:rPr lang="en-US" sz="2800" dirty="0" err="1"/>
              <a:t>Regge</a:t>
            </a:r>
            <a:r>
              <a:rPr lang="en-US" sz="2800" dirty="0"/>
              <a:t> </a:t>
            </a:r>
            <a:r>
              <a:rPr lang="en-US" sz="2800" dirty="0" smtClean="0"/>
              <a:t>cuts as phenomenological poles?</a:t>
            </a:r>
            <a:endParaRPr lang="en-US" sz="2800" dirty="0"/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Spin Formalism: </a:t>
            </a:r>
            <a:r>
              <a:rPr lang="en-US" sz="2800" dirty="0" smtClean="0"/>
              <a:t>Must use</a:t>
            </a:r>
          </a:p>
          <a:p>
            <a:pPr lvl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Amplitude Parameterization </a:t>
            </a:r>
            <a:r>
              <a:rPr lang="en-US" sz="2800" dirty="0" smtClean="0"/>
              <a:t>– polarization needed with photon beams to determine the different amplitudes with different photon </a:t>
            </a:r>
            <a:r>
              <a:rPr lang="en-US" sz="2800" dirty="0" err="1" smtClean="0"/>
              <a:t>helicities</a:t>
            </a:r>
            <a:endParaRPr lang="en-US" sz="2800" dirty="0" smtClean="0"/>
          </a:p>
          <a:p>
            <a:pPr lvl="1">
              <a:defRPr/>
            </a:pPr>
            <a:r>
              <a:rPr lang="en-US" sz="2800" dirty="0" smtClean="0"/>
              <a:t>With some checks using a </a:t>
            </a:r>
            <a:r>
              <a:rPr lang="en-US" sz="2800" dirty="0" smtClean="0">
                <a:solidFill>
                  <a:srgbClr val="FF0000"/>
                </a:solidFill>
              </a:rPr>
              <a:t>Density Matrix Formalism </a:t>
            </a:r>
            <a:r>
              <a:rPr lang="en-US" sz="2800" dirty="0" smtClean="0"/>
              <a:t>– but this can’t cope with explicit contributions, analyticity etc. Only likely to show clearly “blatant” effects.</a:t>
            </a:r>
          </a:p>
          <a:p>
            <a:pPr lvl="1"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Transversity</a:t>
            </a:r>
            <a:r>
              <a:rPr lang="en-US" sz="2800" dirty="0" smtClean="0"/>
              <a:t> versus</a:t>
            </a:r>
            <a:r>
              <a:rPr lang="en-US" sz="2800" dirty="0" smtClean="0">
                <a:solidFill>
                  <a:srgbClr val="FF0000"/>
                </a:solidFill>
              </a:rPr>
              <a:t> helicity </a:t>
            </a:r>
            <a:r>
              <a:rPr lang="en-US" sz="2800" dirty="0" smtClean="0"/>
              <a:t>formalism is trade-off of analyticity versus selection rules; I always preferred helicity amplitudes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Effects to Include III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692696"/>
            <a:ext cx="9144000" cy="616355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Regge</a:t>
            </a:r>
            <a:r>
              <a:rPr lang="en-US" sz="2800" dirty="0" smtClean="0">
                <a:solidFill>
                  <a:srgbClr val="FF0000"/>
                </a:solidFill>
              </a:rPr>
              <a:t> exchange contributions </a:t>
            </a:r>
            <a:r>
              <a:rPr lang="en-US" sz="2800" dirty="0" smtClean="0">
                <a:solidFill>
                  <a:srgbClr val="FF0000"/>
                </a:solidFill>
              </a:rPr>
              <a:t>within </a:t>
            </a:r>
            <a:r>
              <a:rPr lang="en-US" sz="2800" dirty="0" smtClean="0">
                <a:solidFill>
                  <a:srgbClr val="FF0000"/>
                </a:solidFill>
              </a:rPr>
              <a:t>top </a:t>
            </a:r>
            <a:r>
              <a:rPr lang="en-US" sz="2800" dirty="0" smtClean="0">
                <a:solidFill>
                  <a:srgbClr val="FF0000"/>
                </a:solidFill>
              </a:rPr>
              <a:t>vertex (Production </a:t>
            </a:r>
            <a:r>
              <a:rPr lang="en-US" sz="2800" dirty="0" err="1" smtClean="0">
                <a:solidFill>
                  <a:srgbClr val="FF0000"/>
                </a:solidFill>
              </a:rPr>
              <a:t>Reggeon</a:t>
            </a:r>
            <a:r>
              <a:rPr lang="en-US" sz="2800" dirty="0" smtClean="0">
                <a:solidFill>
                  <a:srgbClr val="FF0000"/>
                </a:solidFill>
              </a:rPr>
              <a:t> Beam Scattering) :</a:t>
            </a:r>
            <a:r>
              <a:rPr lang="en-US" sz="2800" dirty="0" smtClean="0"/>
              <a:t> </a:t>
            </a:r>
            <a:r>
              <a:rPr lang="en-US" sz="2800" dirty="0" smtClean="0"/>
              <a:t>Identify all allowed (by normal </a:t>
            </a:r>
            <a:r>
              <a:rPr lang="en-US" sz="2800" dirty="0" err="1" smtClean="0"/>
              <a:t>Regge</a:t>
            </a:r>
            <a:r>
              <a:rPr lang="en-US" sz="2800" dirty="0" smtClean="0"/>
              <a:t> phenomenology) exchanges and catalog where expected to be large due to coupling constants and/or values of </a:t>
            </a:r>
            <a:r>
              <a:rPr lang="en-US" sz="2800" dirty="0" smtClean="0">
                <a:sym typeface="Symbol" pitchFamily="18" charset="2"/>
              </a:rPr>
              <a:t>(</a:t>
            </a:r>
            <a:r>
              <a:rPr lang="en-US" sz="2800" dirty="0" err="1" smtClean="0">
                <a:sym typeface="Symbol" pitchFamily="18" charset="2"/>
              </a:rPr>
              <a:t>t,u</a:t>
            </a:r>
            <a:r>
              <a:rPr lang="en-US" sz="2800" dirty="0" smtClean="0">
                <a:sym typeface="Symbol" pitchFamily="18" charset="2"/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ym typeface="Symbol" pitchFamily="18" charset="2"/>
              </a:rPr>
              <a:t>Use usual duality type arguments to identify related </a:t>
            </a:r>
            <a:r>
              <a:rPr lang="en-US" sz="2800" dirty="0" smtClean="0">
                <a:sym typeface="Symbol" pitchFamily="18" charset="2"/>
              </a:rPr>
              <a:t>crossed channel exchanges </a:t>
            </a:r>
            <a:r>
              <a:rPr lang="en-US" sz="2800" dirty="0" smtClean="0">
                <a:sym typeface="Symbol" pitchFamily="18" charset="2"/>
              </a:rPr>
              <a:t>i.e. where you might expect the direct and crossed descriptions to be related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Develop models for exchange contributions using simple phenomenological </a:t>
            </a:r>
            <a:r>
              <a:rPr lang="en-US" sz="2800" dirty="0" err="1" smtClean="0"/>
              <a:t>Regge</a:t>
            </a:r>
            <a:r>
              <a:rPr lang="en-US" sz="2800" dirty="0" smtClean="0"/>
              <a:t> theory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Determine parameter either by fitting higher mass data or iteratively through finite energy sum rules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Identify all </a:t>
            </a:r>
            <a:r>
              <a:rPr lang="en-US" sz="2400" dirty="0" smtClean="0">
                <a:sym typeface="Symbol" pitchFamily="18" charset="2"/>
              </a:rPr>
              <a:t> exchange contributions and expect these to be reliable (with “conspirator) near t=0 but unreliable away from there --   as a </a:t>
            </a:r>
            <a:r>
              <a:rPr lang="en-US" sz="2400" dirty="0" err="1" smtClean="0">
                <a:sym typeface="Symbol" pitchFamily="18" charset="2"/>
              </a:rPr>
              <a:t>Regge</a:t>
            </a:r>
            <a:r>
              <a:rPr lang="en-US" sz="2400" dirty="0" smtClean="0">
                <a:sym typeface="Symbol" pitchFamily="18" charset="2"/>
              </a:rPr>
              <a:t> pole problematic</a:t>
            </a:r>
          </a:p>
          <a:p>
            <a:pPr>
              <a:lnSpc>
                <a:spcPct val="90000"/>
              </a:lnSpc>
              <a:defRPr/>
            </a:pPr>
            <a:r>
              <a:rPr lang="en-US" sz="2600" dirty="0" smtClean="0">
                <a:sym typeface="Symbol" pitchFamily="18" charset="2"/>
              </a:rPr>
              <a:t>Use </a:t>
            </a:r>
            <a:r>
              <a:rPr lang="en-US" sz="2600" dirty="0" err="1" smtClean="0">
                <a:sym typeface="Symbol" pitchFamily="18" charset="2"/>
              </a:rPr>
              <a:t>Regge</a:t>
            </a:r>
            <a:r>
              <a:rPr lang="en-US" sz="2600" dirty="0" smtClean="0">
                <a:sym typeface="Symbol" pitchFamily="18" charset="2"/>
              </a:rPr>
              <a:t> exchange for high partial waves</a:t>
            </a:r>
            <a:endParaRPr lang="en-US" sz="2600" dirty="0" smtClean="0">
              <a:sym typeface="Symbol" pitchFamily="18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Effects to Include IV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14400"/>
            <a:ext cx="9144000" cy="56467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Dispersion Relations </a:t>
            </a:r>
            <a:r>
              <a:rPr lang="en-US" sz="3200" dirty="0" smtClean="0"/>
              <a:t>and other Analyticity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 smtClean="0"/>
              <a:t>Check FESR’s and look for zeros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 smtClean="0"/>
              <a:t>Present data and fits in a way to display effect (e.g. fixed u cross sections for reactions with no u channel exchanges) – check qualitatively reasonable</a:t>
            </a:r>
          </a:p>
          <a:p>
            <a:pPr>
              <a:lnSpc>
                <a:spcPct val="8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Coupled Multichannel analysis </a:t>
            </a:r>
            <a:r>
              <a:rPr lang="en-US" sz="3200" dirty="0" smtClean="0"/>
              <a:t>(at top vertex) is useful and could reduce parameters and check results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 smtClean="0"/>
              <a:t>but will not be as powerful as in </a:t>
            </a:r>
            <a:r>
              <a:rPr lang="el-GR" sz="2800" dirty="0" smtClean="0">
                <a:cs typeface="Times New Roman" pitchFamily="18" charset="0"/>
              </a:rPr>
              <a:t>π</a:t>
            </a:r>
            <a:r>
              <a:rPr lang="en-US" sz="2800" dirty="0" smtClean="0">
                <a:cs typeface="Times New Roman" pitchFamily="18" charset="0"/>
              </a:rPr>
              <a:t> N case as </a:t>
            </a:r>
            <a:r>
              <a:rPr lang="en-US" sz="2800" dirty="0" err="1" smtClean="0">
                <a:cs typeface="Times New Roman" pitchFamily="18" charset="0"/>
              </a:rPr>
              <a:t>unitarity</a:t>
            </a:r>
            <a:r>
              <a:rPr lang="en-US" sz="2800" dirty="0" smtClean="0">
                <a:cs typeface="Times New Roman" pitchFamily="18" charset="0"/>
              </a:rPr>
              <a:t> will rarely be applicable in same fashion (as don’t have any elastic amplitudes except for case of </a:t>
            </a:r>
            <a:r>
              <a:rPr lang="el-GR" sz="2800" dirty="0" smtClean="0">
                <a:cs typeface="Times New Roman" pitchFamily="18" charset="0"/>
              </a:rPr>
              <a:t>π</a:t>
            </a:r>
            <a:r>
              <a:rPr lang="en-US" sz="2800" dirty="0" smtClean="0">
                <a:cs typeface="Times New Roman" pitchFamily="18" charset="0"/>
              </a:rPr>
              <a:t> exchange in production case)</a:t>
            </a:r>
            <a:endParaRPr lang="el-GR" sz="2800" dirty="0" smtClean="0">
              <a:cs typeface="Times New Roman" pitchFamily="18" charset="0"/>
            </a:endParaRPr>
          </a:p>
        </p:txBody>
      </p:sp>
      <p:sp>
        <p:nvSpPr>
          <p:cNvPr id="47106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smtClean="0"/>
              <a:t>6/5/2015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0132" y="0"/>
            <a:ext cx="3383868" cy="1412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SPIN, the Essential Complication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0132" y="1520788"/>
            <a:ext cx="3383868" cy="5337212"/>
          </a:xfrm>
        </p:spPr>
        <p:txBody>
          <a:bodyPr/>
          <a:lstStyle/>
          <a:p>
            <a:r>
              <a:rPr lang="en-US" dirty="0" smtClean="0"/>
              <a:t>Spin is always present and we discussed role of polarization </a:t>
            </a:r>
          </a:p>
          <a:p>
            <a:r>
              <a:rPr lang="en-US" dirty="0"/>
              <a:t>Fox, G. C. and Berger, E. L., ``High Energy Physics with Polarized Proton Beams,'' </a:t>
            </a:r>
            <a:endParaRPr lang="en-US" dirty="0" smtClean="0"/>
          </a:p>
          <a:p>
            <a:r>
              <a:rPr lang="en-US" dirty="0" smtClean="0"/>
              <a:t>Fox</a:t>
            </a:r>
            <a:r>
              <a:rPr lang="en-US" dirty="0"/>
              <a:t>, G. C., ``The Importance of Being an </a:t>
            </a:r>
            <a:r>
              <a:rPr lang="en-US" dirty="0" smtClean="0"/>
              <a:t>Amplitude,”</a:t>
            </a:r>
          </a:p>
          <a:p>
            <a:r>
              <a:rPr lang="en-US" dirty="0" smtClean="0"/>
              <a:t>Density matrices </a:t>
            </a:r>
            <a:r>
              <a:rPr lang="en-US" dirty="0" smtClean="0">
                <a:sym typeface="Symbol" panose="05050102010706020507" pitchFamily="18" charset="2"/>
              </a:rPr>
              <a:t>(</a:t>
            </a:r>
            <a:r>
              <a:rPr lang="en-US" dirty="0" err="1" smtClean="0">
                <a:sym typeface="Symbol" panose="05050102010706020507" pitchFamily="18" charset="2"/>
              </a:rPr>
              <a:t>i,j</a:t>
            </a:r>
            <a:r>
              <a:rPr lang="en-US" dirty="0" smtClean="0">
                <a:sym typeface="Symbol" panose="05050102010706020507" pitchFamily="18" charset="2"/>
              </a:rPr>
              <a:t>) </a:t>
            </a:r>
            <a:r>
              <a:rPr lang="en-US" dirty="0" smtClean="0"/>
              <a:t>of  especially rho mesons were used effectively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66" t="5289" r="5260" b="10188"/>
          <a:stretch/>
        </p:blipFill>
        <p:spPr>
          <a:xfrm>
            <a:off x="0" y="-13236"/>
            <a:ext cx="5760132" cy="68694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Investigate Uncertainties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672943"/>
            <a:ext cx="9144000" cy="61833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There are several possible sources of error</a:t>
            </a:r>
          </a:p>
          <a:p>
            <a:pPr lvl="1"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Unitarity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(final state interactions)</a:t>
            </a:r>
          </a:p>
          <a:p>
            <a:pPr lvl="1">
              <a:defRPr/>
            </a:pPr>
            <a:r>
              <a:rPr lang="en-US" sz="2400" dirty="0" smtClean="0"/>
              <a:t>Errors in the </a:t>
            </a:r>
            <a:r>
              <a:rPr lang="en-US" sz="2400" dirty="0" smtClean="0">
                <a:solidFill>
                  <a:srgbClr val="FF0000"/>
                </a:solidFill>
              </a:rPr>
              <a:t>two-component duality </a:t>
            </a:r>
            <a:r>
              <a:rPr lang="en-US" sz="2400" dirty="0" smtClean="0"/>
              <a:t>picture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Exotic particles </a:t>
            </a:r>
            <a:r>
              <a:rPr lang="en-US" sz="2400" dirty="0" smtClean="0"/>
              <a:t>are produced and are just different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Photon beams</a:t>
            </a:r>
            <a:r>
              <a:rPr lang="en-US" sz="2400" dirty="0" smtClean="0"/>
              <a:t>, </a:t>
            </a:r>
            <a:r>
              <a:rPr lang="el-GR" sz="2400" dirty="0" smtClean="0">
                <a:cs typeface="Times New Roman" pitchFamily="18" charset="0"/>
              </a:rPr>
              <a:t>π</a:t>
            </a:r>
            <a:r>
              <a:rPr lang="en-US" sz="2400" dirty="0" smtClean="0">
                <a:cs typeface="Times New Roman" pitchFamily="18" charset="0"/>
              </a:rPr>
              <a:t> exchange or some other “classic effect” not present in original </a:t>
            </a:r>
            <a:r>
              <a:rPr lang="el-GR" sz="2400" dirty="0" smtClean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N </a:t>
            </a:r>
            <a:r>
              <a:rPr lang="en-US" sz="2400" dirty="0" smtClean="0">
                <a:cs typeface="Times New Roman" pitchFamily="18" charset="0"/>
              </a:rPr>
              <a:t>analyses behaves unexpectedly</a:t>
            </a:r>
          </a:p>
          <a:p>
            <a:pPr lvl="1">
              <a:defRPr/>
            </a:pPr>
            <a:r>
              <a:rPr lang="en-US" sz="2400" dirty="0" smtClean="0">
                <a:cs typeface="Times New Roman" pitchFamily="18" charset="0"/>
              </a:rPr>
              <a:t>Failure of 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quasi two body </a:t>
            </a:r>
            <a:r>
              <a:rPr lang="en-US" sz="2400" dirty="0" smtClean="0">
                <a:cs typeface="Times New Roman" pitchFamily="18" charset="0"/>
              </a:rPr>
              <a:t>approximation</a:t>
            </a:r>
          </a:p>
          <a:p>
            <a:pPr lvl="1">
              <a:defRPr/>
            </a:pPr>
            <a:r>
              <a:rPr lang="en-US" sz="2400" dirty="0" err="1" smtClean="0">
                <a:cs typeface="Times New Roman" pitchFamily="18" charset="0"/>
              </a:rPr>
              <a:t>Regge</a:t>
            </a:r>
            <a:r>
              <a:rPr lang="en-US" sz="2400" dirty="0" smtClean="0">
                <a:cs typeface="Times New Roman" pitchFamily="18" charset="0"/>
              </a:rPr>
              <a:t> cuts cannot be ignored</a:t>
            </a:r>
          </a:p>
          <a:p>
            <a:pPr lvl="1">
              <a:defRPr/>
            </a:pPr>
            <a:r>
              <a:rPr lang="en-US" sz="2400" dirty="0" smtClean="0">
                <a:cs typeface="Times New Roman" pitchFamily="18" charset="0"/>
              </a:rPr>
              <a:t>Background from other channels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Develop tests </a:t>
            </a:r>
            <a:r>
              <a:rPr lang="en-US" sz="2800" dirty="0" smtClean="0">
                <a:cs typeface="Times New Roman" pitchFamily="18" charset="0"/>
              </a:rPr>
              <a:t>for these in “easy” cases such as </a:t>
            </a:r>
            <a:r>
              <a:rPr lang="en-US" sz="2800" dirty="0" smtClean="0">
                <a:cs typeface="Times New Roman" pitchFamily="18" charset="0"/>
                <a:sym typeface="Symbol"/>
              </a:rPr>
              <a:t>  Scattering</a:t>
            </a:r>
            <a:endParaRPr lang="en-US" sz="2800" dirty="0" smtClean="0">
              <a:cs typeface="Times New Roman" pitchFamily="18" charset="0"/>
            </a:endParaRPr>
          </a:p>
          <a:p>
            <a:pPr lvl="1">
              <a:defRPr/>
            </a:pPr>
            <a:r>
              <a:rPr lang="en-US" sz="2400" dirty="0" smtClean="0">
                <a:cs typeface="Times New Roman" pitchFamily="18" charset="0"/>
              </a:rPr>
              <a:t>Investigate </a:t>
            </a:r>
            <a:r>
              <a:rPr lang="en-US" sz="2400" dirty="0" smtClean="0">
                <a:solidFill>
                  <a:srgbClr val="FF0000"/>
                </a:solidFill>
                <a:cs typeface="Times New Roman" pitchFamily="18" charset="0"/>
              </a:rPr>
              <a:t>all effects </a:t>
            </a:r>
            <a:r>
              <a:rPr lang="en-US" sz="2400" dirty="0" smtClean="0">
                <a:cs typeface="Times New Roman" pitchFamily="18" charset="0"/>
              </a:rPr>
              <a:t>on any interesting result from PWA</a:t>
            </a:r>
            <a:endParaRPr lang="el-GR" sz="2400" dirty="0" smtClean="0">
              <a:cs typeface="Times New Roman" pitchFamily="18" charset="0"/>
            </a:endParaRPr>
          </a:p>
          <a:p>
            <a:pPr>
              <a:defRPr/>
            </a:pPr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93888" y="1"/>
            <a:ext cx="3350112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Quasi Two Body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50758" y="857251"/>
            <a:ext cx="3393241" cy="60007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claim there are 400 such reactions in 1975 and they some </a:t>
            </a:r>
            <a:r>
              <a:rPr lang="en-US" b="1" dirty="0" smtClean="0"/>
              <a:t>disadvantages</a:t>
            </a:r>
          </a:p>
          <a:p>
            <a:r>
              <a:rPr lang="en-US" dirty="0" smtClean="0"/>
              <a:t>Need to be identified from background</a:t>
            </a:r>
          </a:p>
          <a:p>
            <a:r>
              <a:rPr lang="en-US" dirty="0" smtClean="0"/>
              <a:t>Complex Spin</a:t>
            </a:r>
          </a:p>
          <a:p>
            <a:r>
              <a:rPr lang="en-US" b="1" dirty="0" smtClean="0"/>
              <a:t>Advantages</a:t>
            </a:r>
          </a:p>
          <a:p>
            <a:r>
              <a:rPr lang="en-US" dirty="0" smtClean="0"/>
              <a:t>Some large </a:t>
            </a:r>
            <a:r>
              <a:rPr lang="en-US" dirty="0" err="1" smtClean="0"/>
              <a:t>Regge</a:t>
            </a:r>
            <a:r>
              <a:rPr lang="en-US" dirty="0" smtClean="0"/>
              <a:t> couplings e.g. </a:t>
            </a:r>
            <a:r>
              <a:rPr lang="en-US" dirty="0" smtClean="0">
                <a:sym typeface="Symbol" panose="05050102010706020507" pitchFamily="18" charset="2"/>
              </a:rPr>
              <a:t></a:t>
            </a:r>
            <a:r>
              <a:rPr lang="en-US" dirty="0" smtClean="0"/>
              <a:t>++ </a:t>
            </a:r>
            <a:r>
              <a:rPr lang="en-US" dirty="0" smtClean="0">
                <a:sym typeface="Symbol" panose="05050102010706020507" pitchFamily="18" charset="2"/>
              </a:rPr>
              <a:t> </a:t>
            </a:r>
            <a:r>
              <a:rPr lang="en-US" dirty="0" smtClean="0"/>
              <a:t>p which does not vanish at t=0 for </a:t>
            </a:r>
            <a:r>
              <a:rPr lang="en-US" dirty="0">
                <a:sym typeface="Symbol" panose="05050102010706020507" pitchFamily="18" charset="2"/>
              </a:rPr>
              <a:t> </a:t>
            </a:r>
            <a:r>
              <a:rPr lang="en-US" dirty="0" smtClean="0"/>
              <a:t>trajectory</a:t>
            </a:r>
          </a:p>
          <a:p>
            <a:r>
              <a:rPr lang="en-US" dirty="0" smtClean="0"/>
              <a:t>p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smtClean="0">
                <a:sym typeface="Symbol" panose="05050102010706020507" pitchFamily="18" charset="2"/>
              </a:rPr>
              <a:t> </a:t>
            </a:r>
            <a:r>
              <a:rPr lang="en-US" dirty="0" smtClean="0"/>
              <a:t>n  does </a:t>
            </a:r>
            <a:r>
              <a:rPr lang="en-US" dirty="0" smtClean="0"/>
              <a:t>vanish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Resonances as bumps inspired me to do PhD in this area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69" t="6425" r="7892" b="12201"/>
          <a:stretch/>
        </p:blipFill>
        <p:spPr>
          <a:xfrm>
            <a:off x="43129" y="1"/>
            <a:ext cx="570763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00674" y="0"/>
            <a:ext cx="3743326" cy="1160747"/>
          </a:xfrm>
        </p:spPr>
        <p:txBody>
          <a:bodyPr>
            <a:normAutofit/>
          </a:bodyPr>
          <a:lstStyle/>
          <a:p>
            <a:r>
              <a:rPr lang="en-US" dirty="0" err="1" smtClean="0"/>
              <a:t>Multiparticle</a:t>
            </a:r>
            <a:r>
              <a:rPr lang="en-US" dirty="0" smtClean="0"/>
              <a:t> Final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00674" y="1160747"/>
            <a:ext cx="3743326" cy="5697253"/>
          </a:xfrm>
        </p:spPr>
        <p:txBody>
          <a:bodyPr/>
          <a:lstStyle/>
          <a:p>
            <a:r>
              <a:rPr lang="en-US" dirty="0" smtClean="0"/>
              <a:t>I thought there were 2000 of these in 1975.</a:t>
            </a:r>
          </a:p>
          <a:p>
            <a:r>
              <a:rPr lang="en-US" dirty="0" smtClean="0"/>
              <a:t>The slide references Feynman’s </a:t>
            </a:r>
            <a:r>
              <a:rPr lang="en-US" dirty="0" err="1" smtClean="0"/>
              <a:t>parton</a:t>
            </a:r>
            <a:r>
              <a:rPr lang="en-US" dirty="0" smtClean="0"/>
              <a:t> model as </a:t>
            </a:r>
            <a:r>
              <a:rPr lang="en-US" dirty="0"/>
              <a:t>in </a:t>
            </a:r>
            <a:endParaRPr lang="en-US" dirty="0" smtClean="0"/>
          </a:p>
          <a:p>
            <a:r>
              <a:rPr lang="en-US" dirty="0" smtClean="0"/>
              <a:t>“Quantum-</a:t>
            </a:r>
            <a:r>
              <a:rPr lang="en-US" dirty="0" err="1" smtClean="0"/>
              <a:t>chromodynamic</a:t>
            </a:r>
            <a:r>
              <a:rPr lang="en-US" dirty="0" smtClean="0"/>
              <a:t> </a:t>
            </a:r>
            <a:r>
              <a:rPr lang="en-US" dirty="0"/>
              <a:t>approach for the large-transverse-momentum production of particles and </a:t>
            </a:r>
            <a:r>
              <a:rPr lang="en-US" dirty="0" smtClean="0"/>
              <a:t>jets”, RP </a:t>
            </a:r>
            <a:r>
              <a:rPr lang="en-US" dirty="0"/>
              <a:t>Feynman, RD Field, GC </a:t>
            </a:r>
            <a:r>
              <a:rPr lang="en-US" dirty="0" smtClean="0"/>
              <a:t>Fox, Physical </a:t>
            </a:r>
            <a:r>
              <a:rPr lang="en-US" dirty="0"/>
              <a:t>Review D 18 (9), </a:t>
            </a:r>
            <a:r>
              <a:rPr lang="en-US" dirty="0" smtClean="0"/>
              <a:t>3320 (1978)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6/5/2015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52" t="6300" r="9225" b="9701"/>
          <a:stretch/>
        </p:blipFill>
        <p:spPr>
          <a:xfrm>
            <a:off x="0" y="-1745"/>
            <a:ext cx="5400674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1EAFA-193D-4F6C-988A-273D8EFC939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  The Past and the Future: This talk will give a broad overview, incl. role of hadrons, hadron reaction phenomenol&quot;/&gt;&lt;property id=&quot;20307&quot; value=&quot;567&quot;/&gt;&lt;/object&gt;&lt;object type=&quot;3&quot; unique_id=&quot;10005&quot;&gt;&lt;property id=&quot;20148&quot; value=&quot;5&quot;/&gt;&lt;property id=&quot;20300&quot; value=&quot;Slide 28 - &amp;quot;Regge Cuts&amp;quot;&quot;/&gt;&lt;property id=&quot;20307&quot; value=&quot;613&quot;/&gt;&lt;/object&gt;&lt;object type=&quot;3&quot; unique_id=&quot;10007&quot;&gt;&lt;property id=&quot;20148&quot; value=&quot;5&quot;/&gt;&lt;property id=&quot;20300&quot; value=&quot;Slide 24&quot;/&gt;&lt;property id=&quot;20307&quot; value=&quot;615&quot;/&gt;&lt;/object&gt;&lt;object type=&quot;3&quot; unique_id=&quot;10008&quot;&gt;&lt;property id=&quot;20148&quot; value=&quot;5&quot;/&gt;&lt;property id=&quot;20300&quot; value=&quot;Slide 31 - &amp;quot; Trajectory&amp;quot;&quot;/&gt;&lt;property id=&quot;20307&quot; value=&quot;611&quot;/&gt;&lt;/object&gt;&lt;object type=&quot;3&quot; unique_id=&quot;10009&quot;&gt;&lt;property id=&quot;20148&quot; value=&quot;5&quot;/&gt;&lt;property id=&quot;20300&quot; value=&quot;Slide 39 - &amp;quot;Triple Regge Theory&amp;quot;&quot;/&gt;&lt;property id=&quot;20307&quot; value=&quot;616&quot;/&gt;&lt;/object&gt;&lt;object type=&quot;3&quot; unique_id=&quot;10010&quot;&gt;&lt;property id=&quot;20148&quot; value=&quot;5&quot;/&gt;&lt;property id=&quot;20300&quot; value=&quot;Slide 40&quot;/&gt;&lt;property id=&quot;20307&quot; value=&quot;614&quot;/&gt;&lt;/object&gt;&lt;object type=&quot;3&quot; unique_id=&quot;10011&quot;&gt;&lt;property id=&quot;20148&quot; value=&quot;5&quot;/&gt;&lt;property id=&quot;20300&quot; value=&quot;Slide 44&quot;/&gt;&lt;property id=&quot;20307&quot; value=&quot;612&quot;/&gt;&lt;/object&gt;&lt;object type=&quot;3&quot; unique_id=&quot;10013&quot;&gt;&lt;property id=&quot;20148&quot; value=&quot;5&quot;/&gt;&lt;property id=&quot;20300&quot; value=&quot;Slide 46 - &amp;quot;Issues in Partial Wave Analysis&amp;quot;&quot;/&gt;&lt;property id=&quot;20307&quot; value=&quot;568&quot;/&gt;&lt;/object&gt;&lt;object type=&quot;3&quot; unique_id=&quot;10014&quot;&gt;&lt;property id=&quot;20148&quot; value=&quot;5&quot;/&gt;&lt;property id=&quot;20300&quot; value=&quot;Slide 47 - &amp;quot;Some Lessons from the past I&amp;quot;&quot;/&gt;&lt;property id=&quot;20307&quot; value=&quot;570&quot;/&gt;&lt;/object&gt;&lt;object type=&quot;3&quot; unique_id=&quot;10015&quot;&gt;&lt;property id=&quot;20148&quot; value=&quot;5&quot;/&gt;&lt;property id=&quot;20300&quot; value=&quot;Slide 48 - &amp;quot;Some Lessons from the past II&amp;quot;&quot;/&gt;&lt;property id=&quot;20307&quot; value=&quot;571&quot;/&gt;&lt;/object&gt;&lt;object type=&quot;3&quot; unique_id=&quot;10016&quot;&gt;&lt;property id=&quot;20148&quot; value=&quot;5&quot;/&gt;&lt;property id=&quot;20300&quot; value=&quot;Slide 49 - &amp;quot;Density Matrix or Amplitude?&amp;quot;&quot;/&gt;&lt;property id=&quot;20307&quot; value=&quot;576&quot;/&gt;&lt;/object&gt;&lt;object type=&quot;3&quot; unique_id=&quot;10017&quot;&gt;&lt;property id=&quot;20148&quot; value=&quot;5&quot;/&gt;&lt;property id=&quot;20300&quot; value=&quot;Slide 50 - &amp;quot;Break Amplitude Model into 2 pieces&amp;quot;&quot;/&gt;&lt;property id=&quot;20307&quot; value=&quot;593&quot;/&gt;&lt;/object&gt;&lt;object type=&quot;3&quot; unique_id=&quot;10018&quot;&gt;&lt;property id=&quot;20148&quot; value=&quot;5&quot;/&gt;&lt;property id=&quot;20300&quot; value=&quot;Slide 51 - &amp;quot;Prototypical Reaction&amp;quot;&quot;/&gt;&lt;property id=&quot;20307&quot; value=&quot;592&quot;/&gt;&lt;/object&gt;&lt;object type=&quot;3&quot; unique_id=&quot;10019&quot;&gt;&lt;property id=&quot;20148&quot; value=&quot;5&quot;/&gt;&lt;property id=&quot;20300&quot; value=&quot;Slide 52 - &amp;quot;What do we know about Production?&amp;quot;&quot;/&gt;&lt;property id=&quot;20307&quot; value=&quot;595&quot;/&gt;&lt;/object&gt;&lt;object type=&quot;3&quot; unique_id=&quot;10020&quot;&gt;&lt;property id=&quot;20148&quot; value=&quot;5&quot;/&gt;&lt;property id=&quot;20300&quot; value=&quot;Slide 53 - &amp;quot;Factorization Useful?&amp;quot;&quot;/&gt;&lt;property id=&quot;20307&quot; value=&quot;586&quot;/&gt;&lt;/object&gt;&lt;object type=&quot;3&quot; unique_id=&quot;10021&quot;&gt;&lt;property id=&quot;20148&quot; value=&quot;5&quot;/&gt;&lt;property id=&quot;20300&quot; value=&quot;Slide 36 - &amp;quot; Conspiracy II&amp;quot;&quot;/&gt;&lt;property id=&quot;20307&quot; value=&quot;590&quot;/&gt;&lt;/object&gt;&lt;object type=&quot;3&quot; unique_id=&quot;10022&quot;&gt;&lt;property id=&quot;20148&quot; value=&quot;5&quot;/&gt;&lt;property id=&quot;20300&quot; value=&quot;Slide 54 - &amp;quot;What’s the Problem Again?&amp;quot;&quot;/&gt;&lt;property id=&quot;20307&quot; value=&quot;596&quot;/&gt;&lt;/object&gt;&lt;object type=&quot;3&quot; unique_id=&quot;10023&quot;&gt;&lt;property id=&quot;20148&quot; value=&quot;5&quot;/&gt;&lt;property id=&quot;20300&quot; value=&quot;Slide 55 - &amp;quot;Lessons from Duality I&amp;quot;&quot;/&gt;&lt;property id=&quot;20307&quot; value=&quot;573&quot;/&gt;&lt;/object&gt;&lt;object type=&quot;3&quot; unique_id=&quot;10024&quot;&gt;&lt;property id=&quot;20148&quot; value=&quot;5&quot;/&gt;&lt;property id=&quot;20300&quot; value=&quot;Slide 56 - &amp;quot;Lessons from Duality II&amp;quot;&quot;/&gt;&lt;property id=&quot;20307&quot; value=&quot;602&quot;/&gt;&lt;/object&gt;&lt;object type=&quot;3&quot; unique_id=&quot;10025&quot;&gt;&lt;property id=&quot;20148&quot; value=&quot;5&quot;/&gt;&lt;property id=&quot;20300&quot; value=&quot;Slide 57 - &amp;quot;Lessons from Duality III&amp;quot;&quot;/&gt;&lt;property id=&quot;20307&quot; value=&quot;603&quot;/&gt;&lt;/object&gt;&lt;object type=&quot;3&quot; unique_id=&quot;10027&quot;&gt;&lt;property id=&quot;20148&quot; value=&quot;5&quot;/&gt;&lt;property id=&quot;20300&quot; value=&quot;Slide 58 - &amp;quot;Finite Energy Sum Rules&amp;quot;&quot;/&gt;&lt;property id=&quot;20307&quot; value=&quot;605&quot;/&gt;&lt;/object&gt;&lt;object type=&quot;3&quot; unique_id=&quot;10030&quot;&gt;&lt;property id=&quot;20148&quot; value=&quot;5&quot;/&gt;&lt;property id=&quot;20300&quot; value=&quot;Slide 60 - &amp;quot;Sources of Errors in PWA&amp;quot;&quot;/&gt;&lt;property id=&quot;20307&quot; value=&quot;607&quot;/&gt;&lt;/object&gt;&lt;object type=&quot;3&quot; unique_id=&quot;10031&quot;&gt;&lt;property id=&quot;20148&quot; value=&quot;5&quot;/&gt;&lt;property id=&quot;20300&quot; value=&quot;Slide 61 - &amp;quot;Quasi 2-body Approximation I&amp;quot;&quot;/&gt;&lt;property id=&quot;20307&quot; value=&quot;599&quot;/&gt;&lt;/object&gt;&lt;object type=&quot;3&quot; unique_id=&quot;10032&quot;&gt;&lt;property id=&quot;20148&quot; value=&quot;5&quot;/&gt;&lt;property id=&quot;20300&quot; value=&quot;Slide 62 - &amp;quot;Quasi 2-body Approximation II&amp;quot;&quot;/&gt;&lt;property id=&quot;20307&quot; value=&quot;597&quot;/&gt;&lt;/object&gt;&lt;object type=&quot;3&quot; unique_id=&quot;10039&quot;&gt;&lt;property id=&quot;20148&quot; value=&quot;5&quot;/&gt;&lt;property id=&quot;20300&quot; value=&quot;Slide 64 - &amp;quot;Some lessons I&amp;quot;&quot;/&gt;&lt;property id=&quot;20307&quot; value=&quot;575&quot;/&gt;&lt;/object&gt;&lt;object type=&quot;3&quot; unique_id=&quot;10040&quot;&gt;&lt;property id=&quot;20148&quot; value=&quot;5&quot;/&gt;&lt;property id=&quot;20300&quot; value=&quot;Slide 65 - &amp;quot;Some lessons II&amp;quot;&quot;/&gt;&lt;property id=&quot;20307&quot; value=&quot;588&quot;/&gt;&lt;/object&gt;&lt;object type=&quot;3&quot; unique_id=&quot;10041&quot;&gt;&lt;property id=&quot;20148&quot; value=&quot;5&quot;/&gt;&lt;property id=&quot;20300&quot; value=&quot;Slide 66 - &amp;quot;Effects to Include I&amp;quot;&quot;/&gt;&lt;property id=&quot;20307&quot; value=&quot;609&quot;/&gt;&lt;/object&gt;&lt;object type=&quot;3&quot; unique_id=&quot;10042&quot;&gt;&lt;property id=&quot;20148&quot; value=&quot;5&quot;/&gt;&lt;property id=&quot;20300&quot; value=&quot;Slide 67 - &amp;quot;Effects to Include II&amp;quot;&quot;/&gt;&lt;property id=&quot;20307&quot; value=&quot;579&quot;/&gt;&lt;/object&gt;&lt;object type=&quot;3&quot; unique_id=&quot;10043&quot;&gt;&lt;property id=&quot;20148&quot; value=&quot;5&quot;/&gt;&lt;property id=&quot;20300&quot; value=&quot;Slide 68 - &amp;quot;Effects to Include III&amp;quot;&quot;/&gt;&lt;property id=&quot;20307&quot; value=&quot;581&quot;/&gt;&lt;/object&gt;&lt;object type=&quot;3&quot; unique_id=&quot;10044&quot;&gt;&lt;property id=&quot;20148&quot; value=&quot;5&quot;/&gt;&lt;property id=&quot;20300&quot; value=&quot;Slide 69 - &amp;quot;Effects to Include IV&amp;quot;&quot;/&gt;&lt;property id=&quot;20307&quot; value=&quot;582&quot;/&gt;&lt;/object&gt;&lt;object type=&quot;3&quot; unique_id=&quot;10045&quot;&gt;&lt;property id=&quot;20148&quot; value=&quot;5&quot;/&gt;&lt;property id=&quot;20300&quot; value=&quot;Slide 70 - &amp;quot;Investigate Uncertainties&amp;quot;&quot;/&gt;&lt;property id=&quot;20307&quot; value=&quot;608&quot;/&gt;&lt;/object&gt;&lt;object type=&quot;3&quot; unique_id=&quot;16947&quot;&gt;&lt;property id=&quot;20148&quot; value=&quot;5&quot;/&gt;&lt;property id=&quot;20300&quot; value=&quot;Slide 4 - &amp;quot;PictureBook 1975&amp;quot;&quot;/&gt;&lt;property id=&quot;20307&quot; value=&quot;659&quot;/&gt;&lt;/object&gt;&lt;object type=&quot;3&quot; unique_id=&quot;16948&quot;&gt;&lt;property id=&quot;20148&quot; value=&quot;5&quot;/&gt;&lt;property id=&quot;20300&quot; value=&quot;Slide 5 - &amp;quot;Scattering Processes&amp;quot;&quot;/&gt;&lt;property id=&quot;20307&quot; value=&quot;660&quot;/&gt;&lt;/object&gt;&lt;object type=&quot;3&quot; unique_id=&quot;16949&quot;&gt;&lt;property id=&quot;20148&quot; value=&quot;5&quot;/&gt;&lt;property id=&quot;20300&quot; value=&quot;Slide 6 - &amp;quot;Amplitudes for Spinless Scattering&amp;quot;&quot;/&gt;&lt;property id=&quot;20307&quot; value=&quot;661&quot;/&gt;&lt;/object&gt;&lt;object type=&quot;3&quot; unique_id=&quot;16950&quot;&gt;&lt;property id=&quot;20148&quot; value=&quot;5&quot;/&gt;&lt;property id=&quot;20300&quot; value=&quot;Slide 7 - &amp;quot;SPIN, the Essential Complication&amp;quot;&quot;/&gt;&lt;property id=&quot;20307&quot; value=&quot;662&quot;/&gt;&lt;/object&gt;&lt;object type=&quot;3&quot; unique_id=&quot;16951&quot;&gt;&lt;property id=&quot;20148&quot; value=&quot;5&quot;/&gt;&lt;property id=&quot;20300&quot; value=&quot;Slide 8 - &amp;quot;Quasi Two Body Reactions&amp;quot;&quot;/&gt;&lt;property id=&quot;20307&quot; value=&quot;663&quot;/&gt;&lt;/object&gt;&lt;object type=&quot;3&quot; unique_id=&quot;16952&quot;&gt;&lt;property id=&quot;20148&quot; value=&quot;5&quot;/&gt;&lt;property id=&quot;20300&quot; value=&quot;Slide 9 - &amp;quot;Multiparticle Final States&amp;quot;&quot;/&gt;&lt;property id=&quot;20307&quot; value=&quot;664&quot;/&gt;&lt;/object&gt;&lt;object type=&quot;3&quot; unique_id=&quot;16953&quot;&gt;&lt;property id=&quot;20148&quot; value=&quot;5&quot;/&gt;&lt;property id=&quot;20300&quot; value=&quot;Slide 10 - &amp;quot;Regge Theory&amp;quot;&quot;/&gt;&lt;property id=&quot;20307&quot; value=&quot;665&quot;/&gt;&lt;/object&gt;&lt;object type=&quot;3&quot; unique_id=&quot;16954&quot;&gt;&lt;property id=&quot;20148&quot; value=&quot;5&quot;/&gt;&lt;property id=&quot;20300&quot; value=&quot;Slide 11 - &amp;quot;For every World, there are two more twisted ones&amp;quot;&quot;/&gt;&lt;property id=&quot;20307&quot; value=&quot;666&quot;/&gt;&lt;/object&gt;&lt;object type=&quot;3&quot; unique_id=&quot;16955&quot;&gt;&lt;property id=&quot;20148&quot; value=&quot;5&quot;/&gt;&lt;property id=&quot;20300&quot; value=&quot;Slide 12 - &amp;quot;Let There be Regge Poles and There were and it was Good&amp;quot;&quot;/&gt;&lt;property id=&quot;20307&quot; value=&quot;667&quot;/&gt;&lt;/object&gt;&lt;object type=&quot;3&quot; unique_id=&quot;16956&quot;&gt;&lt;property id=&quot;20148&quot; value=&quot;5&quot;/&gt;&lt;property id=&quot;20300&quot; value=&quot;Slide 13 - &amp;quot;Progression in N Scattering&amp;quot;&quot;/&gt;&lt;property id=&quot;20307&quot; value=&quot;668&quot;/&gt;&lt;/object&gt;&lt;object type=&quot;3&quot; unique_id=&quot;16957&quot;&gt;&lt;property id=&quot;20148&quot; value=&quot;5&quot;/&gt;&lt;property id=&quot;20300&quot; value=&quot;Slide 15 - &amp;quot;Regge Theory for -p  0n&amp;quot;&quot;/&gt;&lt;property id=&quot;20307&quot; value=&quot;669&quot;/&gt;&lt;/object&gt;&lt;object type=&quot;3&quot; unique_id=&quot;16958&quot;&gt;&lt;property id=&quot;20148&quot; value=&quot;5&quot;/&gt;&lt;property id=&quot;20300&quot; value=&quot;Slide 16 - &amp;quot;Picture 13&amp;quot;&quot;/&gt;&lt;property id=&quot;20307&quot; value=&quot;670&quot;/&gt;&lt;/object&gt;&lt;object type=&quot;3&quot; unique_id=&quot;16959&quot;&gt;&lt;property id=&quot;20148&quot; value=&quot;5&quot;/&gt;&lt;property id=&quot;20300&quot; value=&quot;Slide 17 - &amp;quot;E111 - p  0 n&amp;quot;&quot;/&gt;&lt;property id=&quot;20307&quot; value=&quot;671&quot;/&gt;&lt;/object&gt;&lt;object type=&quot;3&quot; unique_id=&quot;16960&quot;&gt;&lt;property id=&quot;20148&quot; value=&quot;5&quot;/&gt;&lt;property id=&quot;20300&quot; value=&quot;Slide 18 - &amp;quot;E111 -p   n&amp;quot;&quot;/&gt;&lt;property id=&quot;20307&quot; value=&quot;672&quot;/&gt;&lt;/object&gt;&lt;object type=&quot;3&quot; unique_id=&quot;18067&quot;&gt;&lt;property id=&quot;20148&quot; value=&quot;5&quot;/&gt;&lt;property id=&quot;20300&quot; value=&quot;Slide 19 - &amp;quot;Total Cross Section Differences&amp;quot;&quot;/&gt;&lt;property id=&quot;20307&quot; value=&quot;676&quot;/&gt;&lt;/object&gt;&lt;object type=&quot;3&quot; unique_id=&quot;18068&quot;&gt;&lt;property id=&quot;20148&quot; value=&quot;5&quot;/&gt;&lt;property id=&quot;20300&quot; value=&quot;Slide 20 - &amp;quot;+p -p Polarizations&amp;quot;&quot;/&gt;&lt;property id=&quot;20307&quot; value=&quot;677&quot;/&gt;&lt;/object&gt;&lt;object type=&quot;3&quot; unique_id=&quot;18069&quot;&gt;&lt;property id=&quot;20148&quot; value=&quot;5&quot;/&gt;&lt;property id=&quot;20300&quot; value=&quot;Slide 21 - &amp;quot;Irving &amp;amp; Worden fig. 2.7&amp;quot;&quot;/&gt;&lt;property id=&quot;20307&quot; value=&quot;678&quot;/&gt;&lt;/object&gt;&lt;object type=&quot;3&quot; unique_id=&quot;18070&quot;&gt;&lt;property id=&quot;20148&quot; value=&quot;5&quot;/&gt;&lt;property id=&quot;20300&quot; value=&quot;Slide 22 - &amp;quot;Irving &amp;amp; Worden fig 4A2&amp;quot;&quot;/&gt;&lt;property id=&quot;20307&quot; value=&quot;679&quot;/&gt;&lt;/object&gt;&lt;object type=&quot;3&quot; unique_id=&quot;18071&quot;&gt;&lt;property id=&quot;20148&quot; value=&quot;5&quot;/&gt;&lt;property id=&quot;20300&quot; value=&quot;Slide 23 - &amp;quot; p  0 p&amp;quot;&quot;/&gt;&lt;property id=&quot;20307&quot; value=&quot;680&quot;/&gt;&lt;/object&gt;&lt;object type=&quot;3&quot; unique_id=&quot;18072&quot;&gt;&lt;property id=&quot;20148&quot; value=&quot;5&quot;/&gt;&lt;property id=&quot;20300&quot; value=&quot;Slide 25 - &amp;quot;N Backward Scattering&amp;quot;&quot;/&gt;&lt;property id=&quot;20307&quot; value=&quot;673&quot;/&gt;&lt;/object&gt;&lt;object type=&quot;3&quot; unique_id=&quot;18073&quot;&gt;&lt;property id=&quot;20148&quot; value=&quot;5&quot;/&gt;&lt;property id=&quot;20300&quot; value=&quot;Slide 26 - &amp;quot;2010 ReggE Fits&amp;quot;&quot;/&gt;&lt;property id=&quot;20307&quot; value=&quot;681&quot;/&gt;&lt;/object&gt;&lt;object type=&quot;3&quot; unique_id=&quot;18074&quot;&gt;&lt;property id=&quot;20148&quot; value=&quot;5&quot;/&gt;&lt;property id=&quot;20300&quot; value=&quot;Slide 29 - &amp;quot;Fermilab E110 Multiparticle SpectrOmeter&amp;quot;&quot;/&gt;&lt;property id=&quot;20307&quot; value=&quot;682&quot;/&gt;&lt;/object&gt;&lt;object type=&quot;3&quot; unique_id=&quot;18075&quot;&gt;&lt;property id=&quot;20148&quot; value=&quot;5&quot;/&gt;&lt;property id=&quot;20300&quot; value=&quot;Slide 30 - &amp;quot;E260 and E110&amp;quot;&quot;/&gt;&lt;property id=&quot;20307&quot; value=&quot;683&quot;/&gt;&lt;/object&gt;&lt;object type=&quot;3&quot; unique_id=&quot;18076&quot;&gt;&lt;property id=&quot;20148&quot; value=&quot;5&quot;/&gt;&lt;property id=&quot;20300&quot; value=&quot;Slide 32 - &amp;quot;E110&amp;quot;&quot;/&gt;&lt;property id=&quot;20307&quot; value=&quot;684&quot;/&gt;&lt;/object&gt;&lt;object type=&quot;3&quot; unique_id=&quot;18077&quot;&gt;&lt;property id=&quot;20148&quot; value=&quot;5&quot;/&gt;&lt;property id=&quot;20300&quot; value=&quot;Slide 33 - &amp;quot;Irving &amp;amp; Worden Fig. 4E1&amp;quot;&quot;/&gt;&lt;property id=&quot;20307&quot; value=&quot;674&quot;/&gt;&lt;/object&gt;&lt;object type=&quot;3&quot; unique_id=&quot;18078&quot;&gt;&lt;property id=&quot;20148&quot; value=&quot;5&quot;/&gt;&lt;property id=&quot;20300&quot; value=&quot;Slide 37 - &amp;quot;Irving and Worden fig 4E.2&amp;quot;&quot;/&gt;&lt;property id=&quot;20307&quot; value=&quot;675&quot;/&gt;&lt;/object&gt;&lt;object type=&quot;3&quot; unique_id=&quot;18397&quot;&gt;&lt;property id=&quot;20148&quot; value=&quot;5&quot;/&gt;&lt;property id=&quot;20300&quot; value=&quot;Slide 34 - &amp;quot; Conspiracy I&amp;quot;&quot;/&gt;&lt;property id=&quot;20307&quot; value=&quot;685&quot;/&gt;&lt;/object&gt;&lt;object type=&quot;3&quot; unique_id=&quot;18398&quot;&gt;&lt;property id=&quot;20148&quot; value=&quot;5&quot;/&gt;&lt;property id=&quot;20300&quot; value=&quot;Slide 35 - &amp;quot;Fermilab np Charge Exchange&amp;quot;&quot;/&gt;&lt;property id=&quot;20307&quot; value=&quot;686&quot;/&gt;&lt;/object&gt;&lt;object type=&quot;3&quot; unique_id=&quot;20170&quot;&gt;&lt;property id=&quot;20148&quot; value=&quot;5&quot;/&gt;&lt;property id=&quot;20300&quot; value=&quot;Slide 3 - &amp;quot;Low Transverse Momentum Scattering&amp;quot;&quot;/&gt;&lt;property id=&quot;20307&quot; value=&quot;692&quot;/&gt;&lt;/object&gt;&lt;object type=&quot;3&quot; unique_id=&quot;20171&quot;&gt;&lt;property id=&quot;20148&quot; value=&quot;5&quot;/&gt;&lt;property id=&quot;20300&quot; value=&quot;Slide 14 - &amp;quot;Regge Theory&amp;quot;&quot;/&gt;&lt;property id=&quot;20307&quot; value=&quot;693&quot;/&gt;&lt;/object&gt;&lt;object type=&quot;3&quot; unique_id=&quot;20172&quot;&gt;&lt;property id=&quot;20148&quot; value=&quot;5&quot;/&gt;&lt;property id=&quot;20300&quot; value=&quot;Slide 27 - &amp;quot; Exchange  Regge Cuts and Problems&amp;quot;&quot;/&gt;&lt;property id=&quot;20307&quot; value=&quot;695&quot;/&gt;&lt;/object&gt;&lt;object type=&quot;3&quot; unique_id=&quot;20173&quot;&gt;&lt;property id=&quot;20148&quot; value=&quot;5&quot;/&gt;&lt;property id=&quot;20300&quot; value=&quot;Slide 38 - &amp;quot;Triple Regge Theory&amp;quot;&quot;/&gt;&lt;property id=&quot;20307&quot; value=&quot;694&quot;/&gt;&lt;/object&gt;&lt;object type=&quot;3&quot; unique_id=&quot;20174&quot;&gt;&lt;property id=&quot;20148&quot; value=&quot;5&quot;/&gt;&lt;property id=&quot;20300&quot; value=&quot;Slide 41 - &amp;quot;4 Triple Regge Reactions&amp;quot;&quot;/&gt;&lt;property id=&quot;20307&quot; value=&quot;690&quot;/&gt;&lt;/object&gt;&lt;object type=&quot;3&quot; unique_id=&quot;20175&quot;&gt;&lt;property id=&quot;20148&quot; value=&quot;5&quot;/&gt;&lt;property id=&quot;20300&quot; value=&quot;Slide 42&quot;/&gt;&lt;property id=&quot;20307&quot; value=&quot;691&quot;/&gt;&lt;/object&gt;&lt;object type=&quot;3&quot; unique_id=&quot;20176&quot;&gt;&lt;property id=&quot;20148&quot; value=&quot;5&quot;/&gt;&lt;property id=&quot;20300&quot; value=&quot;Slide 43&quot;/&gt;&lt;property id=&quot;20307&quot; value=&quot;689&quot;/&gt;&lt;/object&gt;&lt;object type=&quot;3&quot; unique_id=&quot;20177&quot;&gt;&lt;property id=&quot;20148&quot; value=&quot;5&quot;/&gt;&lt;property id=&quot;20300&quot; value=&quot;Slide 45 - &amp;quot;Peripheral Partial Wave Analysis&amp;quot;&quot;/&gt;&lt;property id=&quot;20307&quot; value=&quot;696&quot;/&gt;&lt;/object&gt;&lt;object type=&quot;3&quot; unique_id=&quot;22891&quot;&gt;&lt;property id=&quot;20148&quot; value=&quot;5&quot;/&gt;&lt;property id=&quot;20300&quot; value=&quot;Slide 59 - &amp;quot;Source of Error in Peripheral Partial Wave Analysis&amp;quot;&quot;/&gt;&lt;property id=&quot;20307&quot; value=&quot;700&quot;/&gt;&lt;/object&gt;&lt;object type=&quot;3&quot; unique_id=&quot;22892&quot;&gt;&lt;property id=&quot;20148&quot; value=&quot;5&quot;/&gt;&lt;property id=&quot;20300&quot; value=&quot;Slide 63 - &amp;quot;Plan going Forward&amp;quot;&quot;/&gt;&lt;property id=&quot;20307&quot; value=&quot;706&quot;/&gt;&lt;/object&gt;&lt;object type=&quot;3&quot; unique_id=&quot;23462&quot;&gt;&lt;property id=&quot;20148&quot; value=&quot;5&quot;/&gt;&lt;property id=&quot;20300&quot; value=&quot;Slide 2 - &amp;quot;(One) Purpose of Summer School&amp;quot;&quot;/&gt;&lt;property id=&quot;20307&quot; value=&quot;707&quot;/&gt;&lt;/object&gt;&lt;/object&gt;&lt;object type=&quot;8&quot; unique_id=&quot;1009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1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421333A-31E1-4FC7-87C8-73DF03810672}" vid="{30050323-CAF7-42C8-A189-A013353BC74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18052</TotalTime>
  <Words>3915</Words>
  <Application>Microsoft Office PowerPoint</Application>
  <PresentationFormat>On-screen Show (4:3)</PresentationFormat>
  <Paragraphs>693</Paragraphs>
  <Slides>70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 Unicode MS</vt:lpstr>
      <vt:lpstr>Arial</vt:lpstr>
      <vt:lpstr>Century Gothic</vt:lpstr>
      <vt:lpstr>Monotype Sorts</vt:lpstr>
      <vt:lpstr>Symbol</vt:lpstr>
      <vt:lpstr>Times New Roman</vt:lpstr>
      <vt:lpstr>Tw Cen MT</vt:lpstr>
      <vt:lpstr>Verdana</vt:lpstr>
      <vt:lpstr>Wingdings</vt:lpstr>
      <vt:lpstr>Theme1</vt:lpstr>
      <vt:lpstr>PhotoImpact</vt:lpstr>
      <vt:lpstr>   The Past and the Future: This talk will give a broad overview, incl. role of hadrons, hadron reaction phenomenology, past achievements and future goals  </vt:lpstr>
      <vt:lpstr>(One) Purpose of Summer School</vt:lpstr>
      <vt:lpstr>Low Transverse Momentum Scattering</vt:lpstr>
      <vt:lpstr>PictureBook 1975</vt:lpstr>
      <vt:lpstr>Scattering Processes</vt:lpstr>
      <vt:lpstr>Amplitudes for Spinless Scattering</vt:lpstr>
      <vt:lpstr>SPIN, the Essential Complication</vt:lpstr>
      <vt:lpstr>Quasi Two Body Reactions</vt:lpstr>
      <vt:lpstr>Multiparticle Final States</vt:lpstr>
      <vt:lpstr>Regge Theory</vt:lpstr>
      <vt:lpstr>For every World, there are two more twisted ones</vt:lpstr>
      <vt:lpstr>Let There be Regge Poles and There were and it was Good</vt:lpstr>
      <vt:lpstr>Progression in N Scattering</vt:lpstr>
      <vt:lpstr>Regge Theory</vt:lpstr>
      <vt:lpstr>Regge Theory for -p  0n</vt:lpstr>
      <vt:lpstr>Picture 13</vt:lpstr>
      <vt:lpstr>E111 - p  0 n</vt:lpstr>
      <vt:lpstr>E111 -p   n</vt:lpstr>
      <vt:lpstr>Total Cross Section Differences</vt:lpstr>
      <vt:lpstr>+p -p Polarizations</vt:lpstr>
      <vt:lpstr>Irving &amp; Worden fig. 2.7</vt:lpstr>
      <vt:lpstr>Irving &amp; Worden fig 4A2</vt:lpstr>
      <vt:lpstr> p  0 p</vt:lpstr>
      <vt:lpstr>PowerPoint Presentation</vt:lpstr>
      <vt:lpstr>N Backward Scattering</vt:lpstr>
      <vt:lpstr>2010 ReggE Fits</vt:lpstr>
      <vt:lpstr> Exchange  Regge Cuts and Problems</vt:lpstr>
      <vt:lpstr>Regge Cuts</vt:lpstr>
      <vt:lpstr>Fermilab E110 Multiparticle SpectrOmeter</vt:lpstr>
      <vt:lpstr>E260 and E110</vt:lpstr>
      <vt:lpstr> Trajectory</vt:lpstr>
      <vt:lpstr>E110</vt:lpstr>
      <vt:lpstr>Irving &amp; Worden Fig. 4E1</vt:lpstr>
      <vt:lpstr> Conspiracy I</vt:lpstr>
      <vt:lpstr>Fermilab np Charge Exchange</vt:lpstr>
      <vt:lpstr> Conspiracy II</vt:lpstr>
      <vt:lpstr>Irving and Worden fig 4E.2</vt:lpstr>
      <vt:lpstr>Triple Regge Theory</vt:lpstr>
      <vt:lpstr>Triple Regge Theory</vt:lpstr>
      <vt:lpstr>PowerPoint Presentation</vt:lpstr>
      <vt:lpstr>4 Triple Regge Reactions</vt:lpstr>
      <vt:lpstr>PowerPoint Presentation</vt:lpstr>
      <vt:lpstr>PowerPoint Presentation</vt:lpstr>
      <vt:lpstr>PowerPoint Presentation</vt:lpstr>
      <vt:lpstr>Peripheral Partial Wave Analysis</vt:lpstr>
      <vt:lpstr>Issues in Partial Wave Analysis</vt:lpstr>
      <vt:lpstr>Some Lessons from the past I</vt:lpstr>
      <vt:lpstr>Some Lessons from the past II</vt:lpstr>
      <vt:lpstr>Density Matrix or Amplitude?</vt:lpstr>
      <vt:lpstr>Break Amplitude Model into 2 pieces</vt:lpstr>
      <vt:lpstr>Prototypical Reaction</vt:lpstr>
      <vt:lpstr>What do we know about Production?</vt:lpstr>
      <vt:lpstr>Factorization Useful?</vt:lpstr>
      <vt:lpstr>What’s the Problem Again?</vt:lpstr>
      <vt:lpstr>Lessons from Duality I</vt:lpstr>
      <vt:lpstr>Lessons from Duality II</vt:lpstr>
      <vt:lpstr>Lessons from Duality III</vt:lpstr>
      <vt:lpstr>Finite Energy Sum Rules</vt:lpstr>
      <vt:lpstr>Source of Error in Peripheral Partial Wave Analysis</vt:lpstr>
      <vt:lpstr>Sources of Errors in PWA</vt:lpstr>
      <vt:lpstr>Quasi 2-body Approximation I</vt:lpstr>
      <vt:lpstr>Quasi 2-body Approximation II</vt:lpstr>
      <vt:lpstr>Plan going Forward</vt:lpstr>
      <vt:lpstr>Some lessons I</vt:lpstr>
      <vt:lpstr>Some lessons II</vt:lpstr>
      <vt:lpstr>Effects to Include I</vt:lpstr>
      <vt:lpstr>Effects to Include II</vt:lpstr>
      <vt:lpstr>Effects to Include III</vt:lpstr>
      <vt:lpstr>Effects to Include IV</vt:lpstr>
      <vt:lpstr>Investigate Uncertainties</vt:lpstr>
    </vt:vector>
  </TitlesOfParts>
  <Company>Florida State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Virtual University</dc:title>
  <dc:creator>Geoffrey Fox</dc:creator>
  <cp:lastModifiedBy>Geoffrey Fox</cp:lastModifiedBy>
  <cp:revision>305</cp:revision>
  <cp:lastPrinted>2000-08-03T02:19:41Z</cp:lastPrinted>
  <dcterms:created xsi:type="dcterms:W3CDTF">1999-10-09T14:18:00Z</dcterms:created>
  <dcterms:modified xsi:type="dcterms:W3CDTF">2015-06-08T14:02:14Z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gcf@npac.syr.edu</vt:lpwstr>
  </property>
  <property fmtid="{D5CDD505-2E9C-101B-9397-08002B2CF9AE}" pid="8" name="HomePage">
    <vt:lpwstr>http://www.npac.syr.edu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C:\gcftemp</vt:lpwstr>
  </property>
</Properties>
</file>