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75"/>
  </p:notesMasterIdLst>
  <p:sldIdLst>
    <p:sldId id="267" r:id="rId2"/>
    <p:sldId id="485" r:id="rId3"/>
    <p:sldId id="486" r:id="rId4"/>
    <p:sldId id="487" r:id="rId5"/>
    <p:sldId id="488"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39" r:id="rId57"/>
    <p:sldId id="540" r:id="rId58"/>
    <p:sldId id="541" r:id="rId59"/>
    <p:sldId id="542" r:id="rId60"/>
    <p:sldId id="543" r:id="rId61"/>
    <p:sldId id="544" r:id="rId62"/>
    <p:sldId id="545" r:id="rId63"/>
    <p:sldId id="546" r:id="rId64"/>
    <p:sldId id="547" r:id="rId65"/>
    <p:sldId id="548" r:id="rId66"/>
    <p:sldId id="549" r:id="rId67"/>
    <p:sldId id="550" r:id="rId68"/>
    <p:sldId id="551" r:id="rId69"/>
    <p:sldId id="552" r:id="rId70"/>
    <p:sldId id="553" r:id="rId71"/>
    <p:sldId id="554" r:id="rId72"/>
    <p:sldId id="555" r:id="rId73"/>
    <p:sldId id="55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CDC"/>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1" autoAdjust="0"/>
    <p:restoredTop sz="89293" autoAdjust="0"/>
  </p:normalViewPr>
  <p:slideViewPr>
    <p:cSldViewPr>
      <p:cViewPr varScale="1">
        <p:scale>
          <a:sx n="68" d="100"/>
          <a:sy n="68" d="100"/>
        </p:scale>
        <p:origin x="-5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ocuments\My%20Dropbox\papers\ucc_journal\twister4azure_7_30.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D:\my%20research\Execution%20Log\shuff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1868148834337"/>
          <c:y val="5.1400554097404488E-2"/>
          <c:w val="0.81252200092635463"/>
          <c:h val="0.76364081514141036"/>
        </c:manualLayout>
      </c:layout>
      <c:scatterChart>
        <c:scatterStyle val="smoothMarker"/>
        <c:varyColors val="0"/>
        <c:ser>
          <c:idx val="0"/>
          <c:order val="0"/>
          <c:tx>
            <c:strRef>
              <c:f>new_KMeans_with_tcp_tree!$E$18</c:f>
              <c:strCache>
                <c:ptCount val="1"/>
                <c:pt idx="0">
                  <c:v>Twister4Azure</c:v>
                </c:pt>
              </c:strCache>
            </c:strRef>
          </c:tx>
          <c:xVal>
            <c:numRef>
              <c:f>new_KMeans_with_tcp_tree!$H$19:$H$22</c:f>
              <c:numCache>
                <c:formatCode>General</c:formatCode>
                <c:ptCount val="4"/>
                <c:pt idx="0">
                  <c:v>32</c:v>
                </c:pt>
                <c:pt idx="1">
                  <c:v>64</c:v>
                </c:pt>
                <c:pt idx="2">
                  <c:v>128</c:v>
                </c:pt>
                <c:pt idx="3">
                  <c:v>256</c:v>
                </c:pt>
              </c:numCache>
            </c:numRef>
          </c:xVal>
          <c:yVal>
            <c:numRef>
              <c:f>new_KMeans_with_tcp_tree!$I$19:$I$22</c:f>
              <c:numCache>
                <c:formatCode>General</c:formatCode>
                <c:ptCount val="4"/>
                <c:pt idx="0">
                  <c:v>1</c:v>
                </c:pt>
                <c:pt idx="1">
                  <c:v>0.9552211632992148</c:v>
                </c:pt>
                <c:pt idx="2">
                  <c:v>0.93180849472818361</c:v>
                </c:pt>
                <c:pt idx="3">
                  <c:v>0.82267882312940888</c:v>
                </c:pt>
              </c:numCache>
            </c:numRef>
          </c:yVal>
          <c:smooth val="1"/>
        </c:ser>
        <c:ser>
          <c:idx val="1"/>
          <c:order val="1"/>
          <c:tx>
            <c:strRef>
              <c:f>new_KMeans_with_tcp_tree!$F$18</c:f>
              <c:strCache>
                <c:ptCount val="1"/>
                <c:pt idx="0">
                  <c:v>Twister</c:v>
                </c:pt>
              </c:strCache>
            </c:strRef>
          </c:tx>
          <c:xVal>
            <c:numRef>
              <c:f>new_KMeans_with_tcp_tree!$H$19:$H$22</c:f>
              <c:numCache>
                <c:formatCode>General</c:formatCode>
                <c:ptCount val="4"/>
                <c:pt idx="0">
                  <c:v>32</c:v>
                </c:pt>
                <c:pt idx="1">
                  <c:v>64</c:v>
                </c:pt>
                <c:pt idx="2">
                  <c:v>128</c:v>
                </c:pt>
                <c:pt idx="3">
                  <c:v>256</c:v>
                </c:pt>
              </c:numCache>
            </c:numRef>
          </c:xVal>
          <c:yVal>
            <c:numRef>
              <c:f>new_KMeans_with_tcp_tree!$J$19:$J$22</c:f>
              <c:numCache>
                <c:formatCode>General</c:formatCode>
                <c:ptCount val="4"/>
                <c:pt idx="0">
                  <c:v>1</c:v>
                </c:pt>
                <c:pt idx="1">
                  <c:v>1.0532544093335314</c:v>
                </c:pt>
                <c:pt idx="2">
                  <c:v>0.91935459428513699</c:v>
                </c:pt>
                <c:pt idx="3">
                  <c:v>0.84736120853948482</c:v>
                </c:pt>
              </c:numCache>
            </c:numRef>
          </c:yVal>
          <c:smooth val="1"/>
        </c:ser>
        <c:ser>
          <c:idx val="2"/>
          <c:order val="2"/>
          <c:tx>
            <c:strRef>
              <c:f>new_KMeans_with_tcp_tree!$G$18</c:f>
              <c:strCache>
                <c:ptCount val="1"/>
                <c:pt idx="0">
                  <c:v>Hadoop</c:v>
                </c:pt>
              </c:strCache>
            </c:strRef>
          </c:tx>
          <c:xVal>
            <c:numRef>
              <c:f>new_KMeans_with_tcp_tree!$C$19:$C$22</c:f>
              <c:numCache>
                <c:formatCode>General</c:formatCode>
                <c:ptCount val="4"/>
                <c:pt idx="0">
                  <c:v>32</c:v>
                </c:pt>
                <c:pt idx="1">
                  <c:v>64</c:v>
                </c:pt>
                <c:pt idx="2">
                  <c:v>128</c:v>
                </c:pt>
                <c:pt idx="3">
                  <c:v>256</c:v>
                </c:pt>
              </c:numCache>
            </c:numRef>
          </c:xVal>
          <c:yVal>
            <c:numRef>
              <c:f>new_KMeans_with_tcp_tree!$K$19:$K$22</c:f>
              <c:numCache>
                <c:formatCode>General</c:formatCode>
                <c:ptCount val="4"/>
                <c:pt idx="0">
                  <c:v>1</c:v>
                </c:pt>
                <c:pt idx="1">
                  <c:v>0.85962458309032164</c:v>
                </c:pt>
                <c:pt idx="2">
                  <c:v>0.72332830339329612</c:v>
                </c:pt>
                <c:pt idx="3">
                  <c:v>0.5377581259303913</c:v>
                </c:pt>
              </c:numCache>
            </c:numRef>
          </c:yVal>
          <c:smooth val="1"/>
        </c:ser>
        <c:dLbls>
          <c:showLegendKey val="0"/>
          <c:showVal val="0"/>
          <c:showCatName val="0"/>
          <c:showSerName val="0"/>
          <c:showPercent val="0"/>
          <c:showBubbleSize val="0"/>
        </c:dLbls>
        <c:axId val="83798656"/>
        <c:axId val="83804928"/>
      </c:scatterChart>
      <c:valAx>
        <c:axId val="83798656"/>
        <c:scaling>
          <c:orientation val="minMax"/>
          <c:max val="256"/>
          <c:min val="32"/>
        </c:scaling>
        <c:delete val="0"/>
        <c:axPos val="b"/>
        <c:title>
          <c:tx>
            <c:rich>
              <a:bodyPr/>
              <a:lstStyle/>
              <a:p>
                <a:pPr>
                  <a:defRPr/>
                </a:pPr>
                <a:r>
                  <a:rPr lang="en-US" dirty="0"/>
                  <a:t>Number of </a:t>
                </a:r>
                <a:r>
                  <a:rPr lang="en-US" dirty="0" smtClean="0"/>
                  <a:t>Instances/Cores</a:t>
                </a:r>
                <a:endParaRPr lang="en-US" dirty="0"/>
              </a:p>
            </c:rich>
          </c:tx>
          <c:overlay val="0"/>
        </c:title>
        <c:numFmt formatCode="General" sourceLinked="1"/>
        <c:majorTickMark val="out"/>
        <c:minorTickMark val="none"/>
        <c:tickLblPos val="nextTo"/>
        <c:crossAx val="83804928"/>
        <c:crosses val="autoZero"/>
        <c:crossBetween val="midCat"/>
        <c:majorUnit val="32"/>
      </c:valAx>
      <c:valAx>
        <c:axId val="83804928"/>
        <c:scaling>
          <c:orientation val="minMax"/>
        </c:scaling>
        <c:delete val="0"/>
        <c:axPos val="l"/>
        <c:majorGridlines/>
        <c:title>
          <c:tx>
            <c:rich>
              <a:bodyPr rot="-5400000" vert="horz"/>
              <a:lstStyle/>
              <a:p>
                <a:pPr>
                  <a:defRPr/>
                </a:pPr>
                <a:r>
                  <a:rPr lang="en-US" dirty="0" smtClean="0"/>
                  <a:t>Relative Parallel </a:t>
                </a:r>
                <a:r>
                  <a:rPr lang="en-US" dirty="0"/>
                  <a:t>Efficiency</a:t>
                </a:r>
              </a:p>
            </c:rich>
          </c:tx>
          <c:overlay val="0"/>
        </c:title>
        <c:numFmt formatCode="General" sourceLinked="1"/>
        <c:majorTickMark val="out"/>
        <c:minorTickMark val="none"/>
        <c:tickLblPos val="nextTo"/>
        <c:crossAx val="83798656"/>
        <c:crosses val="autoZero"/>
        <c:crossBetween val="midCat"/>
      </c:valAx>
    </c:plotArea>
    <c:legend>
      <c:legendPos val="r"/>
      <c:layout>
        <c:manualLayout>
          <c:xMode val="edge"/>
          <c:yMode val="edge"/>
          <c:x val="0.13749575420719468"/>
          <c:y val="0.68711642352215518"/>
          <c:w val="0.78723277237404143"/>
          <c:h val="0.1124848722460926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6385729561584"/>
          <c:y val="5.1400554097404488E-2"/>
          <c:w val="0.72600320793234174"/>
          <c:h val="0.72738390851626089"/>
        </c:manualLayout>
      </c:layout>
      <c:lineChart>
        <c:grouping val="standard"/>
        <c:varyColors val="0"/>
        <c:ser>
          <c:idx val="1"/>
          <c:order val="0"/>
          <c:tx>
            <c:strRef>
              <c:f>new_KMeans_with_tcp_tree!$G$7</c:f>
              <c:strCache>
                <c:ptCount val="1"/>
                <c:pt idx="0">
                  <c:v>Twister</c:v>
                </c:pt>
              </c:strCache>
            </c:strRef>
          </c:tx>
          <c:cat>
            <c:strRef>
              <c:f>new_KMeans_with_tcp_tree!$I$9:$I$14</c:f>
              <c:strCache>
                <c:ptCount val="6"/>
                <c:pt idx="0">
                  <c:v>32 x 32 M</c:v>
                </c:pt>
                <c:pt idx="1">
                  <c:v>64 x 64 M</c:v>
                </c:pt>
                <c:pt idx="2">
                  <c:v>96 x 96 M</c:v>
                </c:pt>
                <c:pt idx="3">
                  <c:v>128 x 128 M</c:v>
                </c:pt>
                <c:pt idx="4">
                  <c:v>192 x 192 M</c:v>
                </c:pt>
                <c:pt idx="5">
                  <c:v>256 x 256 M</c:v>
                </c:pt>
              </c:strCache>
            </c:strRef>
          </c:cat>
          <c:val>
            <c:numRef>
              <c:f>new_KMeans_with_tcp_tree!$K$9:$K$14</c:f>
              <c:numCache>
                <c:formatCode>General</c:formatCode>
                <c:ptCount val="6"/>
                <c:pt idx="0">
                  <c:v>250.62700000000001</c:v>
                </c:pt>
                <c:pt idx="1">
                  <c:v>265.63799999999998</c:v>
                </c:pt>
                <c:pt idx="2">
                  <c:v>278.976</c:v>
                </c:pt>
                <c:pt idx="3">
                  <c:v>296.94499999999999</c:v>
                </c:pt>
                <c:pt idx="4">
                  <c:v>294.02199999999999</c:v>
                </c:pt>
                <c:pt idx="5">
                  <c:v>303.565</c:v>
                </c:pt>
              </c:numCache>
            </c:numRef>
          </c:val>
          <c:smooth val="0"/>
        </c:ser>
        <c:ser>
          <c:idx val="2"/>
          <c:order val="1"/>
          <c:tx>
            <c:strRef>
              <c:f>new_KMeans_with_tcp_tree!$H$7</c:f>
              <c:strCache>
                <c:ptCount val="1"/>
                <c:pt idx="0">
                  <c:v>Hadoop</c:v>
                </c:pt>
              </c:strCache>
            </c:strRef>
          </c:tx>
          <c:val>
            <c:numRef>
              <c:f>new_KMeans_with_tcp_tree!$L$9:$L$14</c:f>
              <c:numCache>
                <c:formatCode>General</c:formatCode>
                <c:ptCount val="6"/>
                <c:pt idx="0">
                  <c:v>812.09699999999998</c:v>
                </c:pt>
                <c:pt idx="1">
                  <c:v>838.404</c:v>
                </c:pt>
                <c:pt idx="2">
                  <c:v>860.13</c:v>
                </c:pt>
                <c:pt idx="3">
                  <c:v>883.875</c:v>
                </c:pt>
                <c:pt idx="4">
                  <c:v>933.74900000000002</c:v>
                </c:pt>
                <c:pt idx="5">
                  <c:v>956.96900000000005</c:v>
                </c:pt>
              </c:numCache>
            </c:numRef>
          </c:val>
          <c:smooth val="0"/>
        </c:ser>
        <c:ser>
          <c:idx val="3"/>
          <c:order val="2"/>
          <c:tx>
            <c:v>Twister4Azure Adjusted</c:v>
          </c:tx>
          <c:spPr>
            <a:ln>
              <a:solidFill>
                <a:srgbClr val="0070C0"/>
              </a:solidFill>
            </a:ln>
          </c:spPr>
          <c:marker>
            <c:symbol val="circle"/>
            <c:size val="7"/>
            <c:spPr>
              <a:solidFill>
                <a:schemeClr val="tx2">
                  <a:lumMod val="60000"/>
                  <a:lumOff val="40000"/>
                </a:schemeClr>
              </a:solidFill>
              <a:ln>
                <a:solidFill>
                  <a:srgbClr val="0070C0"/>
                </a:solidFill>
              </a:ln>
            </c:spPr>
          </c:marker>
          <c:val>
            <c:numRef>
              <c:f>new_KMeans_with_tcp_tree!$M$9:$M$14</c:f>
              <c:numCache>
                <c:formatCode>General</c:formatCode>
                <c:ptCount val="6"/>
                <c:pt idx="0">
                  <c:v>219.8911623817441</c:v>
                </c:pt>
                <c:pt idx="1">
                  <c:v>224.18231195179362</c:v>
                </c:pt>
                <c:pt idx="2">
                  <c:v>232.02547820794624</c:v>
                </c:pt>
                <c:pt idx="3">
                  <c:v>232.84862325125761</c:v>
                </c:pt>
                <c:pt idx="4">
                  <c:v>243.55821473755594</c:v>
                </c:pt>
                <c:pt idx="5">
                  <c:v>246.71846487739765</c:v>
                </c:pt>
              </c:numCache>
            </c:numRef>
          </c:val>
          <c:smooth val="0"/>
        </c:ser>
        <c:dLbls>
          <c:showLegendKey val="0"/>
          <c:showVal val="0"/>
          <c:showCatName val="0"/>
          <c:showSerName val="0"/>
          <c:showPercent val="0"/>
          <c:showBubbleSize val="0"/>
        </c:dLbls>
        <c:marker val="1"/>
        <c:smooth val="0"/>
        <c:axId val="85822080"/>
        <c:axId val="85832832"/>
      </c:lineChart>
      <c:catAx>
        <c:axId val="85822080"/>
        <c:scaling>
          <c:orientation val="minMax"/>
        </c:scaling>
        <c:delete val="0"/>
        <c:axPos val="b"/>
        <c:title>
          <c:tx>
            <c:rich>
              <a:bodyPr/>
              <a:lstStyle/>
              <a:p>
                <a:pPr>
                  <a:defRPr/>
                </a:pPr>
                <a:r>
                  <a:rPr lang="en-US"/>
                  <a:t>Num Nodes x Num Data Points</a:t>
                </a:r>
              </a:p>
            </c:rich>
          </c:tx>
          <c:overlay val="0"/>
        </c:title>
        <c:majorTickMark val="out"/>
        <c:minorTickMark val="none"/>
        <c:tickLblPos val="nextTo"/>
        <c:txPr>
          <a:bodyPr rot="2100000"/>
          <a:lstStyle/>
          <a:p>
            <a:pPr>
              <a:defRPr sz="1000"/>
            </a:pPr>
            <a:endParaRPr lang="en-US"/>
          </a:p>
        </c:txPr>
        <c:crossAx val="85832832"/>
        <c:crosses val="autoZero"/>
        <c:auto val="1"/>
        <c:lblAlgn val="ctr"/>
        <c:lblOffset val="100"/>
        <c:noMultiLvlLbl val="0"/>
      </c:catAx>
      <c:valAx>
        <c:axId val="85832832"/>
        <c:scaling>
          <c:orientation val="minMax"/>
          <c:max val="1000"/>
        </c:scaling>
        <c:delete val="0"/>
        <c:axPos val="l"/>
        <c:majorGridlines/>
        <c:title>
          <c:tx>
            <c:rich>
              <a:bodyPr rot="-5400000" vert="horz"/>
              <a:lstStyle/>
              <a:p>
                <a:pPr>
                  <a:defRPr/>
                </a:pPr>
                <a:r>
                  <a:rPr lang="en-US"/>
                  <a:t>Time (ms)</a:t>
                </a:r>
              </a:p>
            </c:rich>
          </c:tx>
          <c:overlay val="0"/>
        </c:title>
        <c:numFmt formatCode="#,##0" sourceLinked="0"/>
        <c:majorTickMark val="out"/>
        <c:minorTickMark val="none"/>
        <c:tickLblPos val="nextTo"/>
        <c:crossAx val="85822080"/>
        <c:crosses val="autoZero"/>
        <c:crossBetween val="midCat"/>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Twister4Azure KMeansClustering Strong Scaling</a:t>
            </a:r>
          </a:p>
        </c:rich>
      </c:tx>
      <c:layout>
        <c:manualLayout>
          <c:xMode val="edge"/>
          <c:yMode val="edge"/>
          <c:x val="0.14777469577666427"/>
          <c:y val="2.1670296532082466E-3"/>
        </c:manualLayout>
      </c:layout>
      <c:overlay val="1"/>
    </c:title>
    <c:autoTitleDeleted val="0"/>
    <c:plotArea>
      <c:layout>
        <c:manualLayout>
          <c:layoutTarget val="inner"/>
          <c:xMode val="edge"/>
          <c:yMode val="edge"/>
          <c:x val="0.10690430293723657"/>
          <c:y val="7.9178331875182265E-2"/>
          <c:w val="0.86266692804478284"/>
          <c:h val="0.75759623797025377"/>
        </c:manualLayout>
      </c:layout>
      <c:lineChart>
        <c:grouping val="stacked"/>
        <c:varyColors val="0"/>
        <c:ser>
          <c:idx val="0"/>
          <c:order val="0"/>
          <c:cat>
            <c:numRef>
              <c:f>Sheet1!$F$22:$F$26</c:f>
              <c:numCache>
                <c:formatCode>General</c:formatCode>
                <c:ptCount val="5"/>
                <c:pt idx="0">
                  <c:v>32</c:v>
                </c:pt>
                <c:pt idx="1">
                  <c:v>64</c:v>
                </c:pt>
                <c:pt idx="2">
                  <c:v>128</c:v>
                </c:pt>
                <c:pt idx="3">
                  <c:v>256</c:v>
                </c:pt>
                <c:pt idx="4">
                  <c:v>512</c:v>
                </c:pt>
              </c:numCache>
            </c:numRef>
          </c:cat>
          <c:val>
            <c:numRef>
              <c:f>Sheet1!$G$22:$G$26</c:f>
              <c:numCache>
                <c:formatCode>General</c:formatCode>
                <c:ptCount val="5"/>
                <c:pt idx="0">
                  <c:v>1</c:v>
                </c:pt>
                <c:pt idx="1">
                  <c:v>0.9552211632992148</c:v>
                </c:pt>
                <c:pt idx="2">
                  <c:v>0.93180849472818361</c:v>
                </c:pt>
                <c:pt idx="3">
                  <c:v>0.82267882312940888</c:v>
                </c:pt>
                <c:pt idx="4">
                  <c:v>0.83224747542209876</c:v>
                </c:pt>
              </c:numCache>
            </c:numRef>
          </c:val>
          <c:smooth val="0"/>
        </c:ser>
        <c:dLbls>
          <c:showLegendKey val="0"/>
          <c:showVal val="0"/>
          <c:showCatName val="0"/>
          <c:showSerName val="0"/>
          <c:showPercent val="0"/>
          <c:showBubbleSize val="0"/>
        </c:dLbls>
        <c:marker val="1"/>
        <c:smooth val="0"/>
        <c:axId val="83202048"/>
        <c:axId val="83203968"/>
      </c:lineChart>
      <c:catAx>
        <c:axId val="83202048"/>
        <c:scaling>
          <c:orientation val="minMax"/>
        </c:scaling>
        <c:delete val="0"/>
        <c:axPos val="b"/>
        <c:title>
          <c:tx>
            <c:rich>
              <a:bodyPr/>
              <a:lstStyle/>
              <a:p>
                <a:pPr>
                  <a:defRPr sz="1800" b="1"/>
                </a:pPr>
                <a:r>
                  <a:rPr lang="en-US" sz="1800" b="1" dirty="0" smtClean="0"/>
                  <a:t>Number Azure </a:t>
                </a:r>
                <a:r>
                  <a:rPr lang="en-US" sz="1800" b="1" dirty="0"/>
                  <a:t>Cores</a:t>
                </a:r>
              </a:p>
            </c:rich>
          </c:tx>
          <c:overlay val="0"/>
        </c:title>
        <c:numFmt formatCode="General" sourceLinked="1"/>
        <c:majorTickMark val="out"/>
        <c:minorTickMark val="none"/>
        <c:tickLblPos val="nextTo"/>
        <c:crossAx val="83203968"/>
        <c:crosses val="autoZero"/>
        <c:auto val="1"/>
        <c:lblAlgn val="ctr"/>
        <c:lblOffset val="100"/>
        <c:noMultiLvlLbl val="0"/>
      </c:catAx>
      <c:valAx>
        <c:axId val="83203968"/>
        <c:scaling>
          <c:orientation val="minMax"/>
          <c:max val="1.2"/>
        </c:scaling>
        <c:delete val="0"/>
        <c:axPos val="l"/>
        <c:majorGridlines/>
        <c:title>
          <c:tx>
            <c:rich>
              <a:bodyPr rot="-5400000" vert="horz"/>
              <a:lstStyle/>
              <a:p>
                <a:pPr>
                  <a:defRPr/>
                </a:pPr>
                <a:r>
                  <a:rPr lang="en-US"/>
                  <a:t>Parallel Efficiency</a:t>
                </a:r>
              </a:p>
            </c:rich>
          </c:tx>
          <c:overlay val="0"/>
        </c:title>
        <c:numFmt formatCode="General" sourceLinked="1"/>
        <c:majorTickMark val="out"/>
        <c:minorTickMark val="none"/>
        <c:tickLblPos val="nextTo"/>
        <c:crossAx val="83202048"/>
        <c:crosses val="autoZero"/>
        <c:crossBetween val="between"/>
        <c:majorUnit val="0.2"/>
      </c:valAx>
    </c:plotArea>
    <c:plotVisOnly val="1"/>
    <c:dispBlanksAs val="zero"/>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16292508891382"/>
          <c:y val="2.6297455166496935E-2"/>
          <c:w val="0.82309711286089238"/>
          <c:h val="0.67078989686148383"/>
        </c:manualLayout>
      </c:layout>
      <c:scatterChart>
        <c:scatterStyle val="lineMarker"/>
        <c:varyColors val="0"/>
        <c:ser>
          <c:idx val="0"/>
          <c:order val="0"/>
          <c:tx>
            <c:v>Multi-Chain</c:v>
          </c:tx>
          <c:spPr>
            <a:ln w="12700"/>
          </c:spPr>
          <c:marker>
            <c:symbol val="diamond"/>
            <c:size val="4"/>
          </c:marker>
          <c:errBars>
            <c:errDir val="y"/>
            <c:errBarType val="both"/>
            <c:errValType val="cust"/>
            <c:noEndCap val="0"/>
            <c:plus>
              <c:numRef>
                <c:f>final!$D$15:$D$20</c:f>
                <c:numCache>
                  <c:formatCode>General</c:formatCode>
                  <c:ptCount val="6"/>
                  <c:pt idx="0">
                    <c:v>0.63</c:v>
                  </c:pt>
                  <c:pt idx="1">
                    <c:v>1.75</c:v>
                  </c:pt>
                  <c:pt idx="2">
                    <c:v>2.19</c:v>
                  </c:pt>
                  <c:pt idx="3">
                    <c:v>1.96</c:v>
                  </c:pt>
                  <c:pt idx="4">
                    <c:v>1.78</c:v>
                  </c:pt>
                  <c:pt idx="5">
                    <c:v>1.46</c:v>
                  </c:pt>
                </c:numCache>
              </c:numRef>
            </c:plus>
            <c:minus>
              <c:numRef>
                <c:f>final!$D$15:$D$20</c:f>
                <c:numCache>
                  <c:formatCode>General</c:formatCode>
                  <c:ptCount val="6"/>
                  <c:pt idx="0">
                    <c:v>0.63</c:v>
                  </c:pt>
                  <c:pt idx="1">
                    <c:v>1.75</c:v>
                  </c:pt>
                  <c:pt idx="2">
                    <c:v>2.19</c:v>
                  </c:pt>
                  <c:pt idx="3">
                    <c:v>1.96</c:v>
                  </c:pt>
                  <c:pt idx="4">
                    <c:v>1.78</c:v>
                  </c:pt>
                  <c:pt idx="5">
                    <c:v>1.46</c:v>
                  </c:pt>
                </c:numCache>
              </c:numRef>
            </c:minus>
            <c:spPr>
              <a:ln w="12700">
                <a:solidFill>
                  <a:schemeClr val="accent1"/>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final!$C$15:$C$20</c:f>
              <c:numCache>
                <c:formatCode>General</c:formatCode>
                <c:ptCount val="6"/>
                <c:pt idx="0">
                  <c:v>9.1</c:v>
                </c:pt>
                <c:pt idx="1">
                  <c:v>11.2</c:v>
                </c:pt>
                <c:pt idx="2">
                  <c:v>12.28</c:v>
                </c:pt>
                <c:pt idx="3">
                  <c:v>12.54</c:v>
                </c:pt>
                <c:pt idx="4">
                  <c:v>12.9</c:v>
                </c:pt>
                <c:pt idx="5">
                  <c:v>12.95</c:v>
                </c:pt>
              </c:numCache>
            </c:numRef>
          </c:yVal>
          <c:smooth val="0"/>
        </c:ser>
        <c:ser>
          <c:idx val="1"/>
          <c:order val="1"/>
          <c:tx>
            <c:v>Scatter-Allgather-BKT</c:v>
          </c:tx>
          <c:spPr>
            <a:ln w="12700"/>
          </c:spPr>
          <c:marker>
            <c:symbol val="square"/>
            <c:size val="4"/>
          </c:marker>
          <c:errBars>
            <c:errDir val="y"/>
            <c:errBarType val="both"/>
            <c:errValType val="cust"/>
            <c:noEndCap val="0"/>
            <c:plus>
              <c:numRef>
                <c:f>final!$H$15:$H$20</c:f>
                <c:numCache>
                  <c:formatCode>General</c:formatCode>
                  <c:ptCount val="6"/>
                  <c:pt idx="0">
                    <c:v>0.12</c:v>
                  </c:pt>
                  <c:pt idx="1">
                    <c:v>1.22</c:v>
                  </c:pt>
                  <c:pt idx="2">
                    <c:v>0.67</c:v>
                  </c:pt>
                  <c:pt idx="3">
                    <c:v>1.21</c:v>
                  </c:pt>
                  <c:pt idx="4">
                    <c:v>0.72</c:v>
                  </c:pt>
                  <c:pt idx="5">
                    <c:v>2.82</c:v>
                  </c:pt>
                </c:numCache>
              </c:numRef>
            </c:plus>
            <c:minus>
              <c:numRef>
                <c:f>final!$H$15:$H$20</c:f>
                <c:numCache>
                  <c:formatCode>General</c:formatCode>
                  <c:ptCount val="6"/>
                  <c:pt idx="0">
                    <c:v>0.12</c:v>
                  </c:pt>
                  <c:pt idx="1">
                    <c:v>1.22</c:v>
                  </c:pt>
                  <c:pt idx="2">
                    <c:v>0.67</c:v>
                  </c:pt>
                  <c:pt idx="3">
                    <c:v>1.21</c:v>
                  </c:pt>
                  <c:pt idx="4">
                    <c:v>0.72</c:v>
                  </c:pt>
                  <c:pt idx="5">
                    <c:v>2.82</c:v>
                  </c:pt>
                </c:numCache>
              </c:numRef>
            </c:minus>
            <c:spPr>
              <a:ln w="12700">
                <a:solidFill>
                  <a:schemeClr val="accent2"/>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final!$G$15:$G$20</c:f>
              <c:numCache>
                <c:formatCode>General</c:formatCode>
                <c:ptCount val="6"/>
                <c:pt idx="0">
                  <c:v>8.2200000000000006</c:v>
                </c:pt>
                <c:pt idx="1">
                  <c:v>22.78</c:v>
                </c:pt>
                <c:pt idx="2">
                  <c:v>21.33</c:v>
                </c:pt>
                <c:pt idx="3">
                  <c:v>21.96</c:v>
                </c:pt>
                <c:pt idx="4">
                  <c:v>21.44</c:v>
                </c:pt>
                <c:pt idx="5">
                  <c:v>23.96</c:v>
                </c:pt>
              </c:numCache>
            </c:numRef>
          </c:yVal>
          <c:smooth val="0"/>
        </c:ser>
        <c:ser>
          <c:idx val="2"/>
          <c:order val="2"/>
          <c:tx>
            <c:v>Scatter-Allgather-MST</c:v>
          </c:tx>
          <c:spPr>
            <a:ln w="12700"/>
          </c:spPr>
          <c:marker>
            <c:symbol val="triangle"/>
            <c:size val="4"/>
          </c:marker>
          <c:errBars>
            <c:errDir val="y"/>
            <c:errBarType val="both"/>
            <c:errValType val="cust"/>
            <c:noEndCap val="0"/>
            <c:plus>
              <c:numRef>
                <c:f>final!$F$15:$F$20</c:f>
                <c:numCache>
                  <c:formatCode>General</c:formatCode>
                  <c:ptCount val="6"/>
                  <c:pt idx="0">
                    <c:v>0.11</c:v>
                  </c:pt>
                  <c:pt idx="1">
                    <c:v>2.39</c:v>
                  </c:pt>
                  <c:pt idx="2">
                    <c:v>2.12</c:v>
                  </c:pt>
                  <c:pt idx="3">
                    <c:v>2.63</c:v>
                  </c:pt>
                  <c:pt idx="4">
                    <c:v>1.81</c:v>
                  </c:pt>
                  <c:pt idx="5">
                    <c:v>1.29</c:v>
                  </c:pt>
                </c:numCache>
              </c:numRef>
            </c:plus>
            <c:minus>
              <c:numRef>
                <c:f>final!$F$15:$F$20</c:f>
                <c:numCache>
                  <c:formatCode>General</c:formatCode>
                  <c:ptCount val="6"/>
                  <c:pt idx="0">
                    <c:v>0.11</c:v>
                  </c:pt>
                  <c:pt idx="1">
                    <c:v>2.39</c:v>
                  </c:pt>
                  <c:pt idx="2">
                    <c:v>2.12</c:v>
                  </c:pt>
                  <c:pt idx="3">
                    <c:v>2.63</c:v>
                  </c:pt>
                  <c:pt idx="4">
                    <c:v>1.81</c:v>
                  </c:pt>
                  <c:pt idx="5">
                    <c:v>1.29</c:v>
                  </c:pt>
                </c:numCache>
              </c:numRef>
            </c:minus>
            <c:spPr>
              <a:ln w="12700">
                <a:solidFill>
                  <a:schemeClr val="accent3"/>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final!$E$15:$E$20</c:f>
              <c:numCache>
                <c:formatCode>General</c:formatCode>
                <c:ptCount val="6"/>
                <c:pt idx="0">
                  <c:v>8.1999999999999993</c:v>
                </c:pt>
                <c:pt idx="1">
                  <c:v>22.42</c:v>
                </c:pt>
                <c:pt idx="2">
                  <c:v>23.04</c:v>
                </c:pt>
                <c:pt idx="3">
                  <c:v>24.95</c:v>
                </c:pt>
                <c:pt idx="4">
                  <c:v>25.1</c:v>
                </c:pt>
                <c:pt idx="5">
                  <c:v>25.98</c:v>
                </c:pt>
              </c:numCache>
            </c:numRef>
          </c:yVal>
          <c:smooth val="0"/>
        </c:ser>
        <c:ser>
          <c:idx val="3"/>
          <c:order val="3"/>
          <c:tx>
            <c:v>Scatter-Allgather-Broker</c:v>
          </c:tx>
          <c:spPr>
            <a:ln w="12700"/>
          </c:spPr>
          <c:marker>
            <c:symbol val="x"/>
            <c:size val="4"/>
          </c:marker>
          <c:errBars>
            <c:errDir val="y"/>
            <c:errBarType val="both"/>
            <c:errValType val="cust"/>
            <c:noEndCap val="0"/>
            <c:plus>
              <c:numRef>
                <c:f>final!$J$15:$J$20</c:f>
                <c:numCache>
                  <c:formatCode>General</c:formatCode>
                  <c:ptCount val="6"/>
                  <c:pt idx="0">
                    <c:v>0.65</c:v>
                  </c:pt>
                  <c:pt idx="1">
                    <c:v>1.3</c:v>
                  </c:pt>
                  <c:pt idx="2">
                    <c:v>0.97</c:v>
                  </c:pt>
                  <c:pt idx="3">
                    <c:v>2.64</c:v>
                  </c:pt>
                  <c:pt idx="4">
                    <c:v>1.23</c:v>
                  </c:pt>
                  <c:pt idx="5">
                    <c:v>2.2000000000000002</c:v>
                  </c:pt>
                </c:numCache>
              </c:numRef>
            </c:plus>
            <c:minus>
              <c:numRef>
                <c:f>final!$J$15:$J$20</c:f>
                <c:numCache>
                  <c:formatCode>General</c:formatCode>
                  <c:ptCount val="6"/>
                  <c:pt idx="0">
                    <c:v>0.65</c:v>
                  </c:pt>
                  <c:pt idx="1">
                    <c:v>1.3</c:v>
                  </c:pt>
                  <c:pt idx="2">
                    <c:v>0.97</c:v>
                  </c:pt>
                  <c:pt idx="3">
                    <c:v>2.64</c:v>
                  </c:pt>
                  <c:pt idx="4">
                    <c:v>1.23</c:v>
                  </c:pt>
                  <c:pt idx="5">
                    <c:v>2.2000000000000002</c:v>
                  </c:pt>
                </c:numCache>
              </c:numRef>
            </c:minus>
            <c:spPr>
              <a:ln w="12700">
                <a:solidFill>
                  <a:schemeClr val="accent4"/>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final!$I$15:$I$20</c:f>
              <c:numCache>
                <c:formatCode>General</c:formatCode>
                <c:ptCount val="6"/>
                <c:pt idx="0">
                  <c:v>10.37</c:v>
                </c:pt>
                <c:pt idx="1">
                  <c:v>24.24</c:v>
                </c:pt>
                <c:pt idx="2">
                  <c:v>24.58</c:v>
                </c:pt>
                <c:pt idx="3">
                  <c:v>26.82</c:v>
                </c:pt>
                <c:pt idx="4">
                  <c:v>27.7</c:v>
                </c:pt>
                <c:pt idx="5">
                  <c:v>29.7</c:v>
                </c:pt>
              </c:numCache>
            </c:numRef>
          </c:yVal>
          <c:smooth val="0"/>
        </c:ser>
        <c:dLbls>
          <c:showLegendKey val="0"/>
          <c:showVal val="0"/>
          <c:showCatName val="0"/>
          <c:showSerName val="0"/>
          <c:showPercent val="0"/>
          <c:showBubbleSize val="0"/>
        </c:dLbls>
        <c:axId val="37763712"/>
        <c:axId val="37765888"/>
      </c:scatterChart>
      <c:valAx>
        <c:axId val="37763712"/>
        <c:scaling>
          <c:orientation val="minMax"/>
        </c:scaling>
        <c:delete val="0"/>
        <c:axPos val="b"/>
        <c:title>
          <c:tx>
            <c:rich>
              <a:bodyPr/>
              <a:lstStyle/>
              <a:p>
                <a:pPr>
                  <a:defRPr/>
                </a:pPr>
                <a:r>
                  <a:rPr lang="en-US"/>
                  <a:t>Number of Nodes</a:t>
                </a:r>
              </a:p>
            </c:rich>
          </c:tx>
          <c:layout>
            <c:manualLayout>
              <c:xMode val="edge"/>
              <c:yMode val="edge"/>
              <c:x val="0.36605256835002248"/>
              <c:y val="0.79781801042475331"/>
            </c:manualLayout>
          </c:layout>
          <c:overlay val="0"/>
        </c:title>
        <c:numFmt formatCode="General" sourceLinked="1"/>
        <c:majorTickMark val="out"/>
        <c:minorTickMark val="none"/>
        <c:tickLblPos val="nextTo"/>
        <c:crossAx val="37765888"/>
        <c:crosses val="autoZero"/>
        <c:crossBetween val="midCat"/>
      </c:valAx>
      <c:valAx>
        <c:axId val="37765888"/>
        <c:scaling>
          <c:orientation val="minMax"/>
        </c:scaling>
        <c:delete val="0"/>
        <c:axPos val="l"/>
        <c:majorGridlines/>
        <c:title>
          <c:tx>
            <c:rich>
              <a:bodyPr rot="-5400000" vert="horz"/>
              <a:lstStyle/>
              <a:p>
                <a:pPr>
                  <a:defRPr/>
                </a:pPr>
                <a:r>
                  <a:rPr lang="en-US"/>
                  <a:t>Time (Unit: Seconds)</a:t>
                </a:r>
              </a:p>
            </c:rich>
          </c:tx>
          <c:overlay val="0"/>
        </c:title>
        <c:numFmt formatCode="General" sourceLinked="1"/>
        <c:majorTickMark val="out"/>
        <c:minorTickMark val="none"/>
        <c:tickLblPos val="nextTo"/>
        <c:crossAx val="37763712"/>
        <c:crosses val="autoZero"/>
        <c:crossBetween val="midCat"/>
      </c:valAx>
    </c:plotArea>
    <c:legend>
      <c:legendPos val="b"/>
      <c:layout>
        <c:manualLayout>
          <c:xMode val="edge"/>
          <c:yMode val="edge"/>
          <c:x val="2.1140368391308319E-2"/>
          <c:y val="0.86264925511071677"/>
          <c:w val="0.95581695649172782"/>
          <c:h val="0.11774574835743173"/>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24866232599754"/>
          <c:y val="7.57469779829507E-2"/>
          <c:w val="0.81005059363666221"/>
          <c:h val="0.66198373433409319"/>
        </c:manualLayout>
      </c:layout>
      <c:barChart>
        <c:barDir val="col"/>
        <c:grouping val="stacked"/>
        <c:varyColors val="0"/>
        <c:ser>
          <c:idx val="0"/>
          <c:order val="0"/>
          <c:tx>
            <c:v>Combine</c:v>
          </c:tx>
          <c:invertIfNegative val="0"/>
          <c:errBars>
            <c:errBarType val="both"/>
            <c:errValType val="cust"/>
            <c:noEndCap val="0"/>
            <c:plus>
              <c:numRef>
                <c:f>(Sheet1!$E$102,Sheet1!$E$109)</c:f>
                <c:numCache>
                  <c:formatCode>General</c:formatCode>
                  <c:ptCount val="2"/>
                  <c:pt idx="0">
                    <c:v>0.12474373731775083</c:v>
                  </c:pt>
                  <c:pt idx="1">
                    <c:v>1.2960495103711638</c:v>
                  </c:pt>
                </c:numCache>
              </c:numRef>
            </c:plus>
            <c:minus>
              <c:numRef>
                <c:f>(Sheet1!$E$102,Sheet1!$E$109)</c:f>
                <c:numCache>
                  <c:formatCode>General</c:formatCode>
                  <c:ptCount val="2"/>
                  <c:pt idx="0">
                    <c:v>0.12474373731775083</c:v>
                  </c:pt>
                  <c:pt idx="1">
                    <c:v>1.2960495103711638</c:v>
                  </c:pt>
                </c:numCache>
              </c:numRef>
            </c:minus>
          </c:errBars>
          <c:cat>
            <c:strRef>
              <c:f>(Sheet1!$F$115,Sheet1!$G$115)</c:f>
              <c:strCache>
                <c:ptCount val="2"/>
                <c:pt idx="0">
                  <c:v>Per Iteration Cost (Before)</c:v>
                </c:pt>
                <c:pt idx="1">
                  <c:v>Per Iteration Cost (After)</c:v>
                </c:pt>
              </c:strCache>
            </c:strRef>
          </c:cat>
          <c:val>
            <c:numRef>
              <c:f>(Sheet1!$D$102,Sheet1!$D$109)</c:f>
              <c:numCache>
                <c:formatCode>General</c:formatCode>
                <c:ptCount val="2"/>
                <c:pt idx="0">
                  <c:v>11.67</c:v>
                </c:pt>
                <c:pt idx="1">
                  <c:v>12.318333333333333</c:v>
                </c:pt>
              </c:numCache>
            </c:numRef>
          </c:val>
        </c:ser>
        <c:ser>
          <c:idx val="1"/>
          <c:order val="1"/>
          <c:tx>
            <c:v>Shuffle &amp; Reduce</c:v>
          </c:tx>
          <c:invertIfNegative val="0"/>
          <c:errBars>
            <c:errBarType val="both"/>
            <c:errValType val="cust"/>
            <c:noEndCap val="0"/>
            <c:plus>
              <c:numRef>
                <c:f>(Sheet1!$E$101,Sheet1!$E$108)</c:f>
                <c:numCache>
                  <c:formatCode>General</c:formatCode>
                  <c:ptCount val="2"/>
                  <c:pt idx="0">
                    <c:v>8.9830334149068953</c:v>
                  </c:pt>
                  <c:pt idx="1">
                    <c:v>3.0916785624209626</c:v>
                  </c:pt>
                </c:numCache>
              </c:numRef>
            </c:plus>
            <c:minus>
              <c:numRef>
                <c:f>(Sheet1!$E$101,Sheet1!$E$108)</c:f>
                <c:numCache>
                  <c:formatCode>General</c:formatCode>
                  <c:ptCount val="2"/>
                  <c:pt idx="0">
                    <c:v>8.9830334149068953</c:v>
                  </c:pt>
                  <c:pt idx="1">
                    <c:v>3.0916785624209626</c:v>
                  </c:pt>
                </c:numCache>
              </c:numRef>
            </c:minus>
          </c:errBars>
          <c:cat>
            <c:strRef>
              <c:f>(Sheet1!$F$115,Sheet1!$G$115)</c:f>
              <c:strCache>
                <c:ptCount val="2"/>
                <c:pt idx="0">
                  <c:v>Per Iteration Cost (Before)</c:v>
                </c:pt>
                <c:pt idx="1">
                  <c:v>Per Iteration Cost (After)</c:v>
                </c:pt>
              </c:strCache>
            </c:strRef>
          </c:cat>
          <c:val>
            <c:numRef>
              <c:f>(Sheet1!$D$101,Sheet1!$D$108)</c:f>
              <c:numCache>
                <c:formatCode>General</c:formatCode>
                <c:ptCount val="2"/>
                <c:pt idx="0">
                  <c:v>366.07866666666661</c:v>
                </c:pt>
                <c:pt idx="1">
                  <c:v>38.111333333333334</c:v>
                </c:pt>
              </c:numCache>
            </c:numRef>
          </c:val>
        </c:ser>
        <c:ser>
          <c:idx val="2"/>
          <c:order val="2"/>
          <c:tx>
            <c:v>Map </c:v>
          </c:tx>
          <c:invertIfNegative val="0"/>
          <c:errBars>
            <c:errBarType val="both"/>
            <c:errValType val="cust"/>
            <c:noEndCap val="0"/>
            <c:plus>
              <c:numRef>
                <c:f>(Sheet1!$E$100,Sheet1!$E$107)</c:f>
                <c:numCache>
                  <c:formatCode>General</c:formatCode>
                  <c:ptCount val="2"/>
                  <c:pt idx="0">
                    <c:v>2.2334113667959374</c:v>
                  </c:pt>
                  <c:pt idx="1">
                    <c:v>3.1301612312041271</c:v>
                  </c:pt>
                </c:numCache>
              </c:numRef>
            </c:plus>
            <c:minus>
              <c:numRef>
                <c:f>(Sheet1!$E$100,Sheet1!$E$107)</c:f>
                <c:numCache>
                  <c:formatCode>General</c:formatCode>
                  <c:ptCount val="2"/>
                  <c:pt idx="0">
                    <c:v>2.2334113667959374</c:v>
                  </c:pt>
                  <c:pt idx="1">
                    <c:v>3.1301612312041271</c:v>
                  </c:pt>
                </c:numCache>
              </c:numRef>
            </c:minus>
          </c:errBars>
          <c:cat>
            <c:strRef>
              <c:f>(Sheet1!$F$115,Sheet1!$G$115)</c:f>
              <c:strCache>
                <c:ptCount val="2"/>
                <c:pt idx="0">
                  <c:v>Per Iteration Cost (Before)</c:v>
                </c:pt>
                <c:pt idx="1">
                  <c:v>Per Iteration Cost (After)</c:v>
                </c:pt>
              </c:strCache>
            </c:strRef>
          </c:cat>
          <c:val>
            <c:numRef>
              <c:f>(Sheet1!$D$100,Sheet1!$D$107)</c:f>
              <c:numCache>
                <c:formatCode>General</c:formatCode>
                <c:ptCount val="2"/>
                <c:pt idx="0">
                  <c:v>14.138333333333334</c:v>
                </c:pt>
                <c:pt idx="1">
                  <c:v>19.205666666666669</c:v>
                </c:pt>
              </c:numCache>
            </c:numRef>
          </c:val>
        </c:ser>
        <c:ser>
          <c:idx val="3"/>
          <c:order val="3"/>
          <c:tx>
            <c:v>Broadcast</c:v>
          </c:tx>
          <c:invertIfNegative val="0"/>
          <c:errBars>
            <c:errBarType val="both"/>
            <c:errValType val="cust"/>
            <c:noEndCap val="0"/>
            <c:plus>
              <c:numRef>
                <c:f>(Sheet1!$E$99,Sheet1!$E$106)</c:f>
                <c:numCache>
                  <c:formatCode>General</c:formatCode>
                  <c:ptCount val="2"/>
                  <c:pt idx="0">
                    <c:v>6.0295368257713919</c:v>
                  </c:pt>
                  <c:pt idx="1">
                    <c:v>2.5568751110160437</c:v>
                  </c:pt>
                </c:numCache>
              </c:numRef>
            </c:plus>
            <c:minus>
              <c:numRef>
                <c:f>(Sheet1!$E$99,Sheet1!$E$106)</c:f>
                <c:numCache>
                  <c:formatCode>General</c:formatCode>
                  <c:ptCount val="2"/>
                  <c:pt idx="0">
                    <c:v>6.0295368257713919</c:v>
                  </c:pt>
                  <c:pt idx="1">
                    <c:v>2.5568751110160437</c:v>
                  </c:pt>
                </c:numCache>
              </c:numRef>
            </c:minus>
          </c:errBars>
          <c:cat>
            <c:strRef>
              <c:f>(Sheet1!$F$115,Sheet1!$G$115)</c:f>
              <c:strCache>
                <c:ptCount val="2"/>
                <c:pt idx="0">
                  <c:v>Per Iteration Cost (Before)</c:v>
                </c:pt>
                <c:pt idx="1">
                  <c:v>Per Iteration Cost (After)</c:v>
                </c:pt>
              </c:strCache>
            </c:strRef>
          </c:cat>
          <c:val>
            <c:numRef>
              <c:f>(Sheet1!$G$103,Sheet1!$G$110)</c:f>
              <c:numCache>
                <c:formatCode>General</c:formatCode>
                <c:ptCount val="2"/>
                <c:pt idx="0">
                  <c:v>30.955333333333332</c:v>
                </c:pt>
                <c:pt idx="1">
                  <c:v>14.023333333333333</c:v>
                </c:pt>
              </c:numCache>
            </c:numRef>
          </c:val>
        </c:ser>
        <c:dLbls>
          <c:showLegendKey val="0"/>
          <c:showVal val="0"/>
          <c:showCatName val="0"/>
          <c:showSerName val="0"/>
          <c:showPercent val="0"/>
          <c:showBubbleSize val="0"/>
        </c:dLbls>
        <c:gapWidth val="250"/>
        <c:overlap val="100"/>
        <c:axId val="83259392"/>
        <c:axId val="83260928"/>
      </c:barChart>
      <c:catAx>
        <c:axId val="83259392"/>
        <c:scaling>
          <c:orientation val="minMax"/>
        </c:scaling>
        <c:delete val="0"/>
        <c:axPos val="b"/>
        <c:numFmt formatCode="General" sourceLinked="1"/>
        <c:majorTickMark val="out"/>
        <c:minorTickMark val="none"/>
        <c:tickLblPos val="nextTo"/>
        <c:crossAx val="83260928"/>
        <c:crosses val="autoZero"/>
        <c:auto val="1"/>
        <c:lblAlgn val="ctr"/>
        <c:lblOffset val="100"/>
        <c:noMultiLvlLbl val="0"/>
      </c:catAx>
      <c:valAx>
        <c:axId val="83260928"/>
        <c:scaling>
          <c:orientation val="minMax"/>
        </c:scaling>
        <c:delete val="0"/>
        <c:axPos val="l"/>
        <c:majorGridlines/>
        <c:title>
          <c:tx>
            <c:rich>
              <a:bodyPr rot="-5400000" vert="horz"/>
              <a:lstStyle/>
              <a:p>
                <a:pPr>
                  <a:defRPr/>
                </a:pPr>
                <a:r>
                  <a:rPr lang="en-US"/>
                  <a:t>Time (Unit: Seconds)</a:t>
                </a:r>
              </a:p>
            </c:rich>
          </c:tx>
          <c:overlay val="0"/>
        </c:title>
        <c:numFmt formatCode="General" sourceLinked="1"/>
        <c:majorTickMark val="out"/>
        <c:minorTickMark val="none"/>
        <c:tickLblPos val="nextTo"/>
        <c:crossAx val="83259392"/>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12/23/2012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21</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1847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24</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Java HPC Twister experiment was performed in a dedicated large-memory cluster of Intel(R) Xeon(R) CPU E5620 (2.4GHz) x 8 cores with 192GB memory per compute node and with Gigabit Ethernet on Linux. Java HPC Twister results do not include the initial data distribution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Azure large instances</a:t>
            </a:r>
            <a:r>
              <a:rPr lang="en-US" sz="1200" kern="1200" baseline="0" dirty="0" smtClean="0">
                <a:solidFill>
                  <a:schemeClr val="tx1"/>
                </a:solidFill>
                <a:effectLst/>
                <a:latin typeface="+mn-lt"/>
                <a:ea typeface="+mn-ea"/>
                <a:cs typeface="+mn-cs"/>
              </a:rPr>
              <a:t> with 4 workers per instances is used. M</a:t>
            </a:r>
            <a:r>
              <a:rPr lang="en-US" sz="1200" kern="1200" dirty="0" smtClean="0">
                <a:solidFill>
                  <a:schemeClr val="tx1"/>
                </a:solidFill>
                <a:effectLst/>
                <a:latin typeface="+mn-lt"/>
                <a:ea typeface="+mn-ea"/>
                <a:cs typeface="+mn-cs"/>
              </a:rPr>
              <a:t>emory</a:t>
            </a:r>
            <a:r>
              <a:rPr lang="en-US" sz="1200" kern="1200" baseline="0" dirty="0" smtClean="0">
                <a:solidFill>
                  <a:schemeClr val="tx1"/>
                </a:solidFill>
                <a:effectLst/>
                <a:latin typeface="+mn-lt"/>
                <a:ea typeface="+mn-ea"/>
                <a:cs typeface="+mn-cs"/>
              </a:rPr>
              <a:t> mapped based caching and </a:t>
            </a:r>
            <a:r>
              <a:rPr lang="en-US" sz="1200" kern="1200" baseline="0" dirty="0" err="1" smtClean="0">
                <a:solidFill>
                  <a:schemeClr val="tx1"/>
                </a:solidFill>
                <a:effectLst/>
                <a:latin typeface="+mn-lt"/>
                <a:ea typeface="+mn-ea"/>
                <a:cs typeface="+mn-cs"/>
              </a:rPr>
              <a:t>AllGather</a:t>
            </a:r>
            <a:r>
              <a:rPr lang="en-US" sz="1200" kern="1200" baseline="0" dirty="0" smtClean="0">
                <a:solidFill>
                  <a:schemeClr val="tx1"/>
                </a:solidFill>
                <a:effectLst/>
                <a:latin typeface="+mn-lt"/>
                <a:ea typeface="+mn-ea"/>
                <a:cs typeface="+mn-cs"/>
              </a:rPr>
              <a:t> primitive are used.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Left: </a:t>
            </a:r>
            <a:r>
              <a:rPr lang="en-US" sz="1200" kern="1200" dirty="0" smtClean="0">
                <a:solidFill>
                  <a:schemeClr val="tx1"/>
                </a:solidFill>
                <a:effectLst/>
                <a:latin typeface="+mn-lt"/>
                <a:ea typeface="+mn-ea"/>
                <a:cs typeface="+mn-cs"/>
              </a:rPr>
              <a:t>Weak scaling where workload per core is ~constant. Ideal is a straight horizontal line. X axis is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 </a:t>
            </a:r>
            <a:r>
              <a:rPr lang="en-US" sz="1200" kern="1200" dirty="0" smtClean="0">
                <a:solidFill>
                  <a:schemeClr val="tx1"/>
                </a:solidFill>
                <a:effectLst/>
                <a:latin typeface="+mn-lt"/>
                <a:ea typeface="+mn-ea"/>
                <a:cs typeface="+mn-cs"/>
              </a:rPr>
              <a:t>Data size scaling with 128 Azure small instances/cores, 20 iterations.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Twister4Azure adjusted </a:t>
            </a:r>
            <a:r>
              <a:rPr lang="en-US" sz="1200" kern="1200" dirty="0" smtClean="0">
                <a:solidFill>
                  <a:schemeClr val="tx1"/>
                </a:solidFill>
                <a:effectLst/>
                <a:latin typeface="+mn-lt"/>
                <a:ea typeface="+mn-ea"/>
                <a:cs typeface="+mn-cs"/>
              </a:rPr>
              <a:t>(t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depicts the performance of Twister4Azure normalized according to the sequential MDS BC calculation and Stress calculation performance ratio between the Azure(</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and Cluster(</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 environments used for Java HPC Twister. It is calculated using 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x (</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This estimation however does not account for the overheads that remain constant irrespective of the computation time. Hence Twister4Azure seems to perform</a:t>
            </a:r>
            <a:r>
              <a:rPr lang="en-US" sz="1200" kern="1200" baseline="0" dirty="0" smtClean="0">
                <a:solidFill>
                  <a:schemeClr val="tx1"/>
                </a:solidFill>
                <a:effectLst/>
                <a:latin typeface="+mn-lt"/>
                <a:ea typeface="+mn-ea"/>
                <a:cs typeface="+mn-cs"/>
              </a:rPr>
              <a:t> better, but in reality when the task execution times become smaller, twister4Azure overheads will become relatively larger and the performance would not be as good as shown in the adjusted curve.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33</a:t>
            </a:fld>
            <a:endParaRPr lang="en-US"/>
          </a:p>
        </p:txBody>
      </p:sp>
    </p:spTree>
    <p:extLst>
      <p:ext uri="{BB962C8B-B14F-4D97-AF65-F5344CB8AC3E}">
        <p14:creationId xmlns:p14="http://schemas.microsoft.com/office/powerpoint/2010/main" val="417665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41</a:t>
            </a:fld>
            <a:endParaRPr lang="en-US"/>
          </a:p>
        </p:txBody>
      </p:sp>
    </p:spTree>
    <p:extLst>
      <p:ext uri="{BB962C8B-B14F-4D97-AF65-F5344CB8AC3E}">
        <p14:creationId xmlns:p14="http://schemas.microsoft.com/office/powerpoint/2010/main" val="39275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49</a:t>
            </a:fld>
            <a:endParaRPr lang="en-US"/>
          </a:p>
        </p:txBody>
      </p:sp>
    </p:spTree>
    <p:extLst>
      <p:ext uri="{BB962C8B-B14F-4D97-AF65-F5344CB8AC3E}">
        <p14:creationId xmlns:p14="http://schemas.microsoft.com/office/powerpoint/2010/main" val="352186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extLst>
      <p:ext uri="{BB962C8B-B14F-4D97-AF65-F5344CB8AC3E}">
        <p14:creationId xmlns:p14="http://schemas.microsoft.com/office/powerpoint/2010/main" val="1552906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62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68</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4</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5</a:t>
            </a:fld>
            <a:endParaRPr lang="en-US"/>
          </a:p>
        </p:txBody>
      </p:sp>
    </p:spTree>
    <p:extLst>
      <p:ext uri="{BB962C8B-B14F-4D97-AF65-F5344CB8AC3E}">
        <p14:creationId xmlns:p14="http://schemas.microsoft.com/office/powerpoint/2010/main" val="247371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12</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14</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17</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12/23/2012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12/23/2012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12/23/2012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12/23/2012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12/23/2012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12/23/2012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12/23/2012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86B4C45B-9E41-41B8-B899-2DA4D020C7D6}" type="datetimeFigureOut">
              <a:rPr lang="en-US" smtClean="0">
                <a:solidFill>
                  <a:prstClr val="black"/>
                </a:solidFill>
              </a:rPr>
              <a:pPr defTabSz="914400"/>
              <a:t>12/23/2012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EDC78909-F7D1-4E5F-A67A-05CA868FF2D7}"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05917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portal.futuregrid.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12/23/2012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1"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2"/>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hart" Target="../charts/chart3.xml"/><Relationship Id="rId5" Type="http://schemas.openxmlformats.org/officeDocument/2006/relationships/image" Target="../media/image10.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cra.org/ccc/docs/nitrdsymposium/pdfs/keye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gif"/><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gif"/><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ediafire.com/file/zzqna34282frr2f/koomeydatacenterelectuse2011finalversi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3" y="762000"/>
            <a:ext cx="9144000" cy="1470025"/>
          </a:xfrm>
        </p:spPr>
        <p:txBody>
          <a:bodyPr>
            <a:noAutofit/>
          </a:bodyPr>
          <a:lstStyle/>
          <a:p>
            <a:r>
              <a:rPr lang="en-US" sz="4800" dirty="0"/>
              <a:t>Big Data and Clouds: Computing, Analytics and Curriculum </a:t>
            </a:r>
          </a:p>
        </p:txBody>
      </p:sp>
      <p:sp>
        <p:nvSpPr>
          <p:cNvPr id="3" name="Subtitle 2"/>
          <p:cNvSpPr>
            <a:spLocks noGrp="1"/>
          </p:cNvSpPr>
          <p:nvPr>
            <p:ph type="subTitle" idx="1"/>
          </p:nvPr>
        </p:nvSpPr>
        <p:spPr>
          <a:xfrm>
            <a:off x="-9939" y="2590800"/>
            <a:ext cx="9144000" cy="838200"/>
          </a:xfrm>
        </p:spPr>
        <p:txBody>
          <a:bodyPr>
            <a:noAutofit/>
          </a:bodyPr>
          <a:lstStyle/>
          <a:p>
            <a:r>
              <a:rPr lang="en-US" sz="2000" b="1" dirty="0" smtClean="0"/>
              <a:t>Persistent Systems</a:t>
            </a:r>
            <a:br>
              <a:rPr lang="en-US" sz="2000" b="1" dirty="0" smtClean="0"/>
            </a:br>
            <a:r>
              <a:rPr lang="it-IT" sz="2000" b="1" smtClean="0">
                <a:solidFill>
                  <a:schemeClr val="tx1"/>
                </a:solidFill>
              </a:rPr>
              <a:t>December 20 </a:t>
            </a:r>
            <a:r>
              <a:rPr lang="it-IT" sz="2000" b="1" dirty="0" smtClean="0">
                <a:solidFill>
                  <a:schemeClr val="tx1"/>
                </a:solidFill>
              </a:rPr>
              <a:t>2012</a:t>
            </a:r>
          </a:p>
        </p:txBody>
      </p:sp>
      <p:sp>
        <p:nvSpPr>
          <p:cNvPr id="5" name="Subtitle 2"/>
          <p:cNvSpPr txBox="1">
            <a:spLocks/>
          </p:cNvSpPr>
          <p:nvPr/>
        </p:nvSpPr>
        <p:spPr>
          <a:xfrm>
            <a:off x="0" y="3657600"/>
            <a:ext cx="9144000" cy="2743200"/>
          </a:xfrm>
          <a:prstGeom prst="rect">
            <a:avLst/>
          </a:prstGeom>
        </p:spPr>
        <p:txBody>
          <a:bodyPr vert="horz" lIns="91440" tIns="45720" rIns="91440" bIns="45720" rtlCol="0">
            <a:normAutofit lnSpcReduction="10000"/>
          </a:bodyPr>
          <a:lstStyle/>
          <a:p>
            <a:pPr algn="ctr">
              <a:spcBef>
                <a:spcPct val="20000"/>
              </a:spcBef>
              <a:buFont typeface="Arial" pitchFamily="34" charset="0"/>
              <a:buNone/>
              <a:defRPr/>
            </a:pPr>
            <a:r>
              <a:rPr lang="en-US" sz="2400" b="1" dirty="0" smtClean="0">
                <a:solidFill>
                  <a:prstClr val="black"/>
                </a:solidFill>
                <a:cs typeface="Times New Roman" pitchFamily="18" charset="0"/>
              </a:rPr>
              <a:t>Geoffrey Fox</a:t>
            </a: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r>
              <a:rPr lang="en-US" sz="2400" dirty="0" smtClean="0">
                <a:solidFill>
                  <a:prstClr val="black"/>
                </a:solidFill>
              </a:rPr>
              <a:t>    </a:t>
            </a:r>
            <a:r>
              <a:rPr lang="en-US" sz="2400" dirty="0" smtClean="0">
                <a:solidFill>
                  <a:prstClr val="black"/>
                </a:solidFill>
                <a:hlinkClick r:id="rId5"/>
              </a:rPr>
              <a:t>http://www.futuregrid.org</a:t>
            </a:r>
            <a:r>
              <a:rPr lang="en-US" sz="2400" dirty="0" smtClean="0">
                <a:solidFill>
                  <a:prstClr val="black"/>
                </a:solidFill>
              </a:rPr>
              <a:t>  </a:t>
            </a:r>
          </a:p>
          <a:p>
            <a:pPr algn="ctr">
              <a:spcBef>
                <a:spcPct val="20000"/>
              </a:spcBef>
              <a:defRPr/>
            </a:pP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in Science</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10</a:t>
            </a:fld>
            <a:endParaRPr lang="en-US"/>
          </a:p>
        </p:txBody>
      </p:sp>
    </p:spTree>
    <p:extLst>
      <p:ext uri="{BB962C8B-B14F-4D97-AF65-F5344CB8AC3E}">
        <p14:creationId xmlns:p14="http://schemas.microsoft.com/office/powerpoint/2010/main" val="1751123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b="1" dirty="0" smtClean="0">
                <a:solidFill>
                  <a:srgbClr val="FF0000"/>
                </a:solidFill>
              </a:rPr>
              <a:t>Cloud infrastructure: </a:t>
            </a:r>
            <a:r>
              <a:rPr lang="en-US" sz="2400" dirty="0" smtClean="0"/>
              <a:t>outsourcing of servers, computing, data, file space, utility computing, etc..</a:t>
            </a:r>
          </a:p>
          <a:p>
            <a:r>
              <a:rPr lang="en-US" sz="2400" b="1" dirty="0" smtClean="0">
                <a:solidFill>
                  <a:srgbClr val="FF0000"/>
                </a:solidFill>
              </a:rPr>
              <a:t>Cloud runtimes or Platform:</a:t>
            </a:r>
            <a:r>
              <a:rPr lang="en-US" sz="2400" b="1"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3395381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a:t>Infrastructure, Platforms, Software as a </a:t>
            </a:r>
            <a:r>
              <a:rPr lang="en-US" sz="3600" dirty="0" smtClean="0"/>
              <a:t>Service</a:t>
            </a:r>
            <a:endParaRPr lang="en-US" sz="3600" dirty="0"/>
          </a:p>
        </p:txBody>
      </p:sp>
      <p:sp>
        <p:nvSpPr>
          <p:cNvPr id="4" name="Content Placeholder 3"/>
          <p:cNvSpPr>
            <a:spLocks noGrp="1"/>
          </p:cNvSpPr>
          <p:nvPr>
            <p:ph idx="1"/>
          </p:nvPr>
        </p:nvSpPr>
        <p:spPr>
          <a:xfrm>
            <a:off x="5486400" y="1039102"/>
            <a:ext cx="3429000" cy="4525963"/>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a:t>
            </a:r>
            <a:br>
              <a:rPr lang="en-US" sz="2400" dirty="0" smtClean="0"/>
            </a:br>
            <a:r>
              <a:rPr lang="en-US" sz="2400" dirty="0" smtClean="0"/>
              <a:t/>
            </a:r>
            <a:br>
              <a:rPr lang="en-US" sz="2400" dirty="0" smtClean="0"/>
            </a:br>
            <a:endParaRPr lang="en-US" sz="2400" dirty="0"/>
          </a:p>
          <a:p>
            <a:r>
              <a:rPr lang="en-US" sz="2400" dirty="0"/>
              <a:t>Nimbus, Eucalyptus, </a:t>
            </a:r>
            <a:r>
              <a:rPr lang="en-US" sz="2400" dirty="0" smtClean="0"/>
              <a:t>OpenStack, OpenNebula</a:t>
            </a:r>
            <a:r>
              <a:rPr lang="en-US" sz="2400" dirty="0"/>
              <a:t/>
            </a:r>
            <a:br>
              <a:rPr lang="en-US" sz="2400" dirty="0"/>
            </a:br>
            <a:r>
              <a:rPr lang="en-US" sz="2400" dirty="0" err="1" smtClean="0"/>
              <a:t>CloudStack</a:t>
            </a:r>
            <a:endParaRPr lang="en-US" sz="2400" dirty="0" smtClean="0"/>
          </a:p>
          <a:p>
            <a:r>
              <a:rPr lang="en-US" sz="2400" dirty="0" smtClean="0"/>
              <a:t>OpenFlow</a:t>
            </a:r>
          </a:p>
        </p:txBody>
      </p:sp>
      <p:grpSp>
        <p:nvGrpSpPr>
          <p:cNvPr id="41" name="Group 40"/>
          <p:cNvGrpSpPr/>
          <p:nvPr/>
        </p:nvGrpSpPr>
        <p:grpSpPr>
          <a:xfrm>
            <a:off x="285814" y="4187679"/>
            <a:ext cx="4450644" cy="1323438"/>
            <a:chOff x="2133600" y="4844268"/>
            <a:chExt cx="4114800" cy="1317787"/>
          </a:xfrm>
          <a:solidFill>
            <a:schemeClr val="accent1">
              <a:lumMod val="40000"/>
              <a:lumOff val="60000"/>
            </a:schemeClr>
          </a:solidFill>
        </p:grpSpPr>
        <p:sp>
          <p:nvSpPr>
            <p:cNvPr id="42" name="Rounded Rectangle 41"/>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44" name="TextBox 43"/>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45" name="Group 44"/>
          <p:cNvGrpSpPr/>
          <p:nvPr/>
        </p:nvGrpSpPr>
        <p:grpSpPr>
          <a:xfrm>
            <a:off x="438214" y="2647973"/>
            <a:ext cx="4145844" cy="1524454"/>
            <a:chOff x="2133600" y="2133600"/>
            <a:chExt cx="4145844" cy="1229221"/>
          </a:xfrm>
          <a:solidFill>
            <a:schemeClr val="accent6">
              <a:lumMod val="40000"/>
              <a:lumOff val="60000"/>
            </a:schemeClr>
          </a:solidFill>
        </p:grpSpPr>
        <p:sp>
          <p:nvSpPr>
            <p:cNvPr id="46" name="Rounded Rectangle 4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48" name="TextBox 47"/>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grpSp>
        <p:nvGrpSpPr>
          <p:cNvPr id="49" name="Group 48"/>
          <p:cNvGrpSpPr/>
          <p:nvPr/>
        </p:nvGrpSpPr>
        <p:grpSpPr>
          <a:xfrm>
            <a:off x="285814" y="5473751"/>
            <a:ext cx="4450644" cy="1100460"/>
            <a:chOff x="2133600" y="4869606"/>
            <a:chExt cx="4114800" cy="1309799"/>
          </a:xfrm>
          <a:solidFill>
            <a:schemeClr val="bg1">
              <a:lumMod val="85000"/>
            </a:schemeClr>
          </a:solidFill>
        </p:grpSpPr>
        <p:sp>
          <p:nvSpPr>
            <p:cNvPr id="50" name="Rounded Rectangle 4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52" name="TextBox 51"/>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53" name="Group 52"/>
          <p:cNvGrpSpPr/>
          <p:nvPr/>
        </p:nvGrpSpPr>
        <p:grpSpPr>
          <a:xfrm>
            <a:off x="452004" y="856556"/>
            <a:ext cx="4132054" cy="1856825"/>
            <a:chOff x="734040" y="1295400"/>
            <a:chExt cx="4132054" cy="1848896"/>
          </a:xfrm>
        </p:grpSpPr>
        <p:grpSp>
          <p:nvGrpSpPr>
            <p:cNvPr id="54" name="Group 53"/>
            <p:cNvGrpSpPr/>
            <p:nvPr/>
          </p:nvGrpSpPr>
          <p:grpSpPr>
            <a:xfrm>
              <a:off x="734040" y="1295400"/>
              <a:ext cx="4118264" cy="1692195"/>
              <a:chOff x="2130136" y="2133600"/>
              <a:chExt cx="4118264" cy="1154636"/>
            </a:xfrm>
            <a:solidFill>
              <a:schemeClr val="accent6">
                <a:lumMod val="40000"/>
                <a:lumOff val="60000"/>
              </a:schemeClr>
            </a:solidFill>
          </p:grpSpPr>
          <p:sp>
            <p:nvSpPr>
              <p:cNvPr id="56" name="Rounded Rectangle 55"/>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55" name="TextBox 54"/>
            <p:cNvSpPr txBox="1"/>
            <p:nvPr/>
          </p:nvSpPr>
          <p:spPr>
            <a:xfrm>
              <a:off x="2199094" y="1397461"/>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Education</a:t>
              </a:r>
            </a:p>
            <a:p>
              <a:pPr marL="285750" indent="-285750">
                <a:buFont typeface="Wingdings" pitchFamily="2" charset="2"/>
                <a:buChar char="Ø"/>
              </a:pPr>
              <a:r>
                <a:rPr lang="en-US" b="1" dirty="0" smtClean="0"/>
                <a:t>Applications</a:t>
              </a:r>
            </a:p>
            <a:p>
              <a:pPr marL="285750" indent="-285750">
                <a:buFont typeface="Wingdings" pitchFamily="2" charset="2"/>
                <a:buChar char="Ø"/>
              </a:pPr>
              <a:r>
                <a:rPr lang="en-US" b="1" dirty="0"/>
                <a:t>CS Research Use e.g. test new compiler or storage model</a:t>
              </a:r>
            </a:p>
            <a:p>
              <a:pPr marL="285750" indent="-285750">
                <a:buFont typeface="Wingdings" pitchFamily="2" charset="2"/>
                <a:buChar char="Ø"/>
              </a:pPr>
              <a:endParaRPr lang="en-US" b="1" dirty="0" smtClean="0"/>
            </a:p>
          </p:txBody>
        </p:sp>
      </p:grpSp>
    </p:spTree>
    <p:extLst>
      <p:ext uri="{BB962C8B-B14F-4D97-AF65-F5344CB8AC3E}">
        <p14:creationId xmlns:p14="http://schemas.microsoft.com/office/powerpoint/2010/main" val="1080490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dirty="0"/>
          </a:p>
        </p:txBody>
      </p:sp>
    </p:spTree>
    <p:extLst>
      <p:ext uri="{BB962C8B-B14F-4D97-AF65-F5344CB8AC3E}">
        <p14:creationId xmlns:p14="http://schemas.microsoft.com/office/powerpoint/2010/main" val="2806439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152400" y="8382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742950" lvl="2" indent="-342900">
              <a:spcBef>
                <a:spcPts val="300"/>
              </a:spcBef>
            </a:pPr>
            <a:r>
              <a:rPr lang="en-US" sz="2000" dirty="0"/>
              <a:t>Likely to remain in spite of Amazon cluster </a:t>
            </a:r>
            <a:r>
              <a:rPr lang="en-US" sz="2000" dirty="0" smtClean="0"/>
              <a:t>offering</a:t>
            </a:r>
            <a:endParaRPr lang="en-US" sz="2800" dirty="0" smtClean="0"/>
          </a:p>
          <a:p>
            <a:pPr>
              <a:spcBef>
                <a:spcPts val="300"/>
              </a:spcBef>
            </a:pPr>
            <a:r>
              <a:rPr lang="en-US" sz="2400" b="1" dirty="0" smtClean="0"/>
              <a:t>Service Oriented Architectures portals </a:t>
            </a:r>
            <a:r>
              <a:rPr lang="en-US" sz="2400" dirty="0" smtClean="0"/>
              <a:t>and </a:t>
            </a:r>
            <a:r>
              <a:rPr lang="en-US" sz="2400" b="1" dirty="0" smtClean="0"/>
              <a:t>workflow </a:t>
            </a:r>
            <a:r>
              <a:rPr lang="en-US" sz="2400" dirty="0" smtClean="0"/>
              <a:t>appear to work similarly in both grids and clouds</a:t>
            </a:r>
          </a:p>
          <a:p>
            <a:pPr>
              <a:spcBef>
                <a:spcPts val="300"/>
              </a:spcBef>
            </a:pPr>
            <a:r>
              <a:rPr lang="en-US" sz="2400" dirty="0" smtClean="0"/>
              <a:t>May be for immediate future, science supported by a mixture of</a:t>
            </a:r>
          </a:p>
          <a:p>
            <a:pPr lvl="1">
              <a:spcBef>
                <a:spcPts val="300"/>
              </a:spcBef>
            </a:pPr>
            <a:r>
              <a:rPr lang="en-US" sz="2000" b="1" dirty="0" smtClean="0"/>
              <a:t>Clouds</a:t>
            </a:r>
            <a:r>
              <a:rPr lang="en-US" sz="2000" dirty="0" smtClean="0"/>
              <a:t> – some practical differences between private and public clouds – size and software</a:t>
            </a:r>
          </a:p>
          <a:p>
            <a:pPr lvl="1">
              <a:spcBef>
                <a:spcPts val="300"/>
              </a:spcBef>
            </a:pPr>
            <a:r>
              <a:rPr lang="en-US" sz="2000" b="1" dirty="0" smtClean="0"/>
              <a:t>High Throughput Systems </a:t>
            </a:r>
            <a:r>
              <a:rPr lang="en-US" sz="2000" dirty="0" smtClean="0"/>
              <a:t>(moving to clouds  as convenient)</a:t>
            </a:r>
          </a:p>
          <a:p>
            <a:pPr lvl="1">
              <a:spcBef>
                <a:spcPts val="300"/>
              </a:spcBef>
            </a:pPr>
            <a:r>
              <a:rPr lang="en-US" sz="2000" b="1" dirty="0" smtClean="0"/>
              <a:t>Grids</a:t>
            </a:r>
            <a:r>
              <a:rPr lang="en-US" sz="2000" dirty="0" smtClean="0"/>
              <a:t> for distributed data and access</a:t>
            </a:r>
          </a:p>
          <a:p>
            <a:pPr lvl="1">
              <a:spcBef>
                <a:spcPts val="300"/>
              </a:spcBef>
            </a:pPr>
            <a:r>
              <a:rPr lang="en-US" sz="2000" b="1" dirty="0" smtClean="0"/>
              <a:t>Supercomputers</a:t>
            </a:r>
            <a:r>
              <a:rPr lang="en-US" sz="2000" dirty="0" smtClean="0"/>
              <a:t> (“MPI Engines”) going to exascale</a:t>
            </a:r>
            <a:endParaRPr lang="en-US" sz="2000" dirty="0"/>
          </a:p>
        </p:txBody>
      </p:sp>
    </p:spTree>
    <p:extLst>
      <p:ext uri="{BB962C8B-B14F-4D97-AF65-F5344CB8AC3E}">
        <p14:creationId xmlns:p14="http://schemas.microsoft.com/office/powerpoint/2010/main" val="2736339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 Applications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15</a:t>
            </a:fld>
            <a:endParaRPr lang="en-US"/>
          </a:p>
        </p:txBody>
      </p:sp>
    </p:spTree>
    <p:extLst>
      <p:ext uri="{BB962C8B-B14F-4D97-AF65-F5344CB8AC3E}">
        <p14:creationId xmlns:p14="http://schemas.microsoft.com/office/powerpoint/2010/main" val="1637212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0" y="762000"/>
            <a:ext cx="9042991" cy="5715000"/>
          </a:xfrm>
        </p:spPr>
        <p:txBody>
          <a:bodyPr/>
          <a:lstStyle/>
          <a:p>
            <a:pPr>
              <a:spcBef>
                <a:spcPts val="200"/>
              </a:spcBef>
            </a:pPr>
            <a:r>
              <a:rPr lang="en-US" sz="2400" b="1" dirty="0" smtClean="0"/>
              <a:t>Pleasingly  (moving to modestly) parallel </a:t>
            </a:r>
            <a:r>
              <a:rPr lang="en-US" sz="24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pPr>
              <a:spcBef>
                <a:spcPts val="200"/>
              </a:spcBef>
            </a:pPr>
            <a:r>
              <a:rPr lang="en-US" sz="2400" b="1" dirty="0" smtClean="0"/>
              <a:t>Which science applications are using clouds</a:t>
            </a:r>
            <a:r>
              <a:rPr lang="en-US" sz="2400" dirty="0" smtClean="0"/>
              <a:t>? </a:t>
            </a:r>
          </a:p>
          <a:p>
            <a:pPr lvl="1">
              <a:spcBef>
                <a:spcPts val="200"/>
              </a:spcBef>
            </a:pPr>
            <a:r>
              <a:rPr lang="en-US" sz="2300" b="1" dirty="0" smtClean="0"/>
              <a:t>Venus-C </a:t>
            </a:r>
            <a:r>
              <a:rPr lang="en-US" sz="2300" dirty="0" smtClean="0"/>
              <a:t>(Azure in Europe): 27 applications </a:t>
            </a:r>
            <a:r>
              <a:rPr lang="en-US" sz="2300" b="1" dirty="0" smtClean="0"/>
              <a:t>not using </a:t>
            </a:r>
            <a:r>
              <a:rPr lang="en-US" sz="2300" dirty="0" smtClean="0"/>
              <a:t>Scheduler, Workflow or MapReduce (except roll your own)</a:t>
            </a:r>
          </a:p>
          <a:p>
            <a:pPr lvl="1">
              <a:spcBef>
                <a:spcPts val="200"/>
              </a:spcBef>
            </a:pPr>
            <a:r>
              <a:rPr lang="en-US" sz="2300" dirty="0" smtClean="0"/>
              <a:t>50% of applications on</a:t>
            </a:r>
            <a:r>
              <a:rPr lang="en-US" sz="2300" b="1" dirty="0" smtClean="0"/>
              <a:t> FutureGrid </a:t>
            </a:r>
            <a:r>
              <a:rPr lang="en-US" sz="2300" dirty="0" smtClean="0"/>
              <a:t>are from Life Science </a:t>
            </a:r>
          </a:p>
          <a:p>
            <a:pPr lvl="1">
              <a:spcBef>
                <a:spcPts val="200"/>
              </a:spcBef>
            </a:pPr>
            <a:r>
              <a:rPr lang="en-US" sz="2300" dirty="0" smtClean="0"/>
              <a:t>Locally </a:t>
            </a:r>
            <a:r>
              <a:rPr lang="en-US" sz="2300" b="1" dirty="0" smtClean="0"/>
              <a:t>Lilly</a:t>
            </a:r>
            <a:r>
              <a:rPr lang="en-US" sz="2300" dirty="0" smtClean="0"/>
              <a:t> corporation is commercial cloud user (for drug discovery) but not IU </a:t>
            </a:r>
            <a:r>
              <a:rPr lang="en-US" sz="2300" dirty="0" err="1" smtClean="0"/>
              <a:t>Biolohy</a:t>
            </a:r>
            <a:endParaRPr lang="en-US" sz="2300" dirty="0" smtClean="0"/>
          </a:p>
          <a:p>
            <a:pPr>
              <a:spcBef>
                <a:spcPts val="200"/>
              </a:spcBef>
            </a:pPr>
            <a:r>
              <a:rPr lang="en-US" sz="2700" b="1" dirty="0" smtClean="0">
                <a:solidFill>
                  <a:srgbClr val="FF0000"/>
                </a:solidFill>
              </a:rPr>
              <a:t>But overall very little science use of clouds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spTree>
    <p:extLst>
      <p:ext uri="{BB962C8B-B14F-4D97-AF65-F5344CB8AC3E}">
        <p14:creationId xmlns:p14="http://schemas.microsoft.com/office/powerpoint/2010/main" val="1651628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17</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3202134624"/>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4294967295"/>
          </p:nvPr>
        </p:nvSpPr>
        <p:spPr>
          <a:xfrm>
            <a:off x="1371600" y="6597352"/>
            <a:ext cx="7772400" cy="189715"/>
          </a:xfrm>
          <a:prstGeom prst="rect">
            <a:avLst/>
          </a:prstGeo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376485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spTree>
    <p:extLst>
      <p:ext uri="{BB962C8B-B14F-4D97-AF65-F5344CB8AC3E}">
        <p14:creationId xmlns:p14="http://schemas.microsoft.com/office/powerpoint/2010/main" val="2698829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a:t>
            </a:r>
            <a:r>
              <a:rPr lang="en-US" sz="2400" dirty="0" smtClean="0"/>
              <a:t>“Intelligent River” “smart homes and grid” </a:t>
            </a:r>
            <a:r>
              <a:rPr lang="en-US" sz="2400" dirty="0"/>
              <a:t>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r>
              <a:rPr lang="en-US" sz="2400" dirty="0" smtClean="0"/>
              <a:t>Natural parallelism over “things”</a:t>
            </a:r>
          </a:p>
          <a:p>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273494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42950"/>
          </a:xfrm>
        </p:spPr>
        <p:txBody>
          <a:bodyPr/>
          <a:lstStyle/>
          <a:p>
            <a:r>
              <a:rPr lang="en-US" dirty="0" smtClean="0"/>
              <a:t>Abstract</a:t>
            </a:r>
            <a:endParaRPr lang="en-US" dirty="0"/>
          </a:p>
        </p:txBody>
      </p:sp>
      <p:sp>
        <p:nvSpPr>
          <p:cNvPr id="3" name="Content Placeholder 2"/>
          <p:cNvSpPr>
            <a:spLocks noGrp="1"/>
          </p:cNvSpPr>
          <p:nvPr>
            <p:ph idx="1"/>
          </p:nvPr>
        </p:nvSpPr>
        <p:spPr>
          <a:xfrm>
            <a:off x="0" y="685800"/>
            <a:ext cx="9144000" cy="4525963"/>
          </a:xfrm>
        </p:spPr>
        <p:txBody>
          <a:bodyPr/>
          <a:lstStyle/>
          <a:p>
            <a:r>
              <a:rPr lang="en-US" sz="2000" smtClean="0"/>
              <a:t>Big </a:t>
            </a:r>
            <a:r>
              <a:rPr lang="en-US" sz="2000" dirty="0"/>
              <a:t>data analytics </a:t>
            </a:r>
            <a:r>
              <a:rPr lang="en-US" sz="2000" dirty="0" smtClean="0"/>
              <a:t>is growing in importance in </a:t>
            </a:r>
            <a:r>
              <a:rPr lang="en-US" sz="2000" dirty="0"/>
              <a:t>many fields. We need data science curricula, quality scalable robust data mining libraries and system architectures that support data intensive </a:t>
            </a:r>
            <a:r>
              <a:rPr lang="en-US" sz="2000" dirty="0" smtClean="0"/>
              <a:t>applications. </a:t>
            </a:r>
            <a:r>
              <a:rPr lang="en-US" sz="2000" dirty="0"/>
              <a:t> </a:t>
            </a:r>
            <a:endParaRPr lang="en-US" sz="2000" dirty="0" smtClean="0"/>
          </a:p>
          <a:p>
            <a:r>
              <a:rPr lang="en-US" sz="2000" dirty="0"/>
              <a:t>T</a:t>
            </a:r>
            <a:r>
              <a:rPr lang="en-US" sz="2000" dirty="0" smtClean="0"/>
              <a:t>he </a:t>
            </a:r>
            <a:r>
              <a:rPr lang="en-US" sz="2000" dirty="0"/>
              <a:t>ability to use Cloud computing allows us to tap cheap commercial resources and several important data and programming advances. Nevertheless we also need to exploit traditional HPC environments. </a:t>
            </a:r>
            <a:r>
              <a:rPr lang="en-US" sz="2000" dirty="0" smtClean="0"/>
              <a:t>We </a:t>
            </a:r>
            <a:r>
              <a:rPr lang="en-US" sz="2000" dirty="0"/>
              <a:t>discuss an approach to the technical challenges which involves Iterative MapReduce as an interoperable Cloud-HPC runtime. We stress that the communication structure of data analytics is very different from classic parallel algorithms as one uses large collective operations (reductions or broadcasts) rather than the many small messages familiar from parallel particle dynamics and partial differential equation solvers. </a:t>
            </a:r>
          </a:p>
          <a:p>
            <a:r>
              <a:rPr lang="en-US" sz="2000" dirty="0" smtClean="0"/>
              <a:t>We </a:t>
            </a:r>
            <a:r>
              <a:rPr lang="en-US" sz="2000" dirty="0"/>
              <a:t>discuss </a:t>
            </a:r>
            <a:r>
              <a:rPr lang="en-US" sz="2000" dirty="0" smtClean="0"/>
              <a:t>new robust </a:t>
            </a:r>
            <a:r>
              <a:rPr lang="en-US" sz="2000" dirty="0"/>
              <a:t>algorithms for clustering and visualization by dimension </a:t>
            </a:r>
            <a:r>
              <a:rPr lang="en-US" sz="2000" dirty="0" smtClean="0"/>
              <a:t>reduction</a:t>
            </a:r>
          </a:p>
          <a:p>
            <a:r>
              <a:rPr lang="en-US" sz="2000" dirty="0"/>
              <a:t>Both cloud computing and data science are expected to have many millions of new jobs for our students</a:t>
            </a:r>
            <a:r>
              <a:rPr lang="en-US" sz="2000" dirty="0" smtClean="0"/>
              <a:t>. We discuss new data science curricula</a:t>
            </a:r>
            <a:endParaRPr lang="en-US" sz="2000" dirty="0"/>
          </a:p>
          <a:p>
            <a:r>
              <a:rPr lang="en-US" sz="2000" dirty="0" smtClean="0"/>
              <a:t>We </a:t>
            </a:r>
            <a:r>
              <a:rPr lang="en-US" sz="2000" dirty="0"/>
              <a:t>mention FutureGrid and a software defined Computing Testbed as a </a:t>
            </a:r>
            <a:r>
              <a:rPr lang="en-US" sz="2000" dirty="0" smtClean="0"/>
              <a:t>Service</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212251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1497284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0" y="6123955"/>
            <a:ext cx="8976240" cy="461665"/>
          </a:xfrm>
          <a:prstGeom prst="rect">
            <a:avLst/>
          </a:prstGeom>
          <a:solidFill>
            <a:schemeClr val="bg1"/>
          </a:solidFill>
        </p:spPr>
        <p:txBody>
          <a:bodyPr wrap="none" rtlCol="0">
            <a:spAutoFit/>
          </a:bodyPr>
          <a:lstStyle/>
          <a:p>
            <a:r>
              <a:rPr lang="en-US" sz="2400" b="1" dirty="0" smtClean="0"/>
              <a:t>MPI is Map followed by Point to Point Communication – as in style d)</a:t>
            </a:r>
            <a:endParaRPr lang="en-US" sz="2400" b="1" dirty="0"/>
          </a:p>
        </p:txBody>
      </p:sp>
    </p:spTree>
    <p:extLst>
      <p:ext uri="{BB962C8B-B14F-4D97-AF65-F5344CB8AC3E}">
        <p14:creationId xmlns:p14="http://schemas.microsoft.com/office/powerpoint/2010/main" val="3363363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6858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r>
              <a:rPr lang="en-US" sz="2400" b="1" dirty="0" smtClean="0"/>
              <a:t>EM (expectation </a:t>
            </a:r>
            <a:r>
              <a:rPr lang="en-US" sz="2400" b="1" dirty="0"/>
              <a:t>maximization</a:t>
            </a:r>
            <a:r>
              <a:rPr lang="en-US" sz="2400" dirty="0"/>
              <a:t>) </a:t>
            </a:r>
            <a:r>
              <a:rPr lang="en-US" sz="2400" dirty="0" smtClean="0"/>
              <a:t>tends </a:t>
            </a:r>
            <a:r>
              <a:rPr lang="en-US" sz="2400" dirty="0"/>
              <a:t>to be </a:t>
            </a:r>
            <a:r>
              <a:rPr lang="en-US" sz="2400" b="1" dirty="0"/>
              <a:t>good</a:t>
            </a:r>
            <a:r>
              <a:rPr lang="en-US" sz="2400" dirty="0"/>
              <a:t> for </a:t>
            </a:r>
            <a:r>
              <a:rPr lang="en-US" sz="2400" b="1" dirty="0"/>
              <a:t>clouds</a:t>
            </a:r>
            <a:r>
              <a:rPr lang="en-US" sz="2400" dirty="0"/>
              <a:t> and </a:t>
            </a:r>
            <a:r>
              <a:rPr lang="en-US" sz="2400" b="1" dirty="0"/>
              <a:t>Iterative MapReduce</a:t>
            </a:r>
          </a:p>
          <a:p>
            <a:pPr lvl="1"/>
            <a:r>
              <a:rPr lang="en-US" sz="2000" dirty="0"/>
              <a:t>Quite </a:t>
            </a:r>
            <a:r>
              <a:rPr lang="en-US" sz="2000" b="1" dirty="0"/>
              <a:t>complicated computations </a:t>
            </a:r>
            <a:r>
              <a:rPr lang="en-US" sz="2000" dirty="0"/>
              <a:t>(so compute largish compared to communicate)</a:t>
            </a:r>
          </a:p>
          <a:p>
            <a:pPr lvl="1"/>
            <a:r>
              <a:rPr lang="en-US" sz="2000" dirty="0"/>
              <a:t>Communication is </a:t>
            </a:r>
            <a:r>
              <a:rPr lang="en-US" sz="2000" b="1" dirty="0"/>
              <a:t>Reduction</a:t>
            </a:r>
            <a:r>
              <a:rPr lang="en-US" sz="2000" dirty="0"/>
              <a:t> operations (global sums or linear algebra in our case</a:t>
            </a:r>
            <a:r>
              <a:rPr lang="en-US" sz="2000" dirty="0" smtClean="0"/>
              <a:t>)</a:t>
            </a:r>
          </a:p>
          <a:p>
            <a:r>
              <a:rPr lang="en-US" sz="2400" dirty="0" smtClean="0"/>
              <a:t>We looked at </a:t>
            </a:r>
            <a:r>
              <a:rPr lang="en-US" sz="2400" b="1" dirty="0" smtClean="0"/>
              <a:t>Clustering</a:t>
            </a:r>
            <a:r>
              <a:rPr lang="en-US" sz="2400" dirty="0" smtClean="0"/>
              <a:t> </a:t>
            </a:r>
            <a:r>
              <a:rPr lang="en-US" sz="2400" dirty="0"/>
              <a:t>and </a:t>
            </a:r>
            <a:r>
              <a:rPr lang="en-US" sz="2400" b="1" dirty="0"/>
              <a:t>Multidimensional Scaling </a:t>
            </a:r>
            <a:r>
              <a:rPr lang="en-US" sz="2400" b="1" dirty="0" smtClean="0"/>
              <a:t>using deterministic annealing </a:t>
            </a:r>
            <a:r>
              <a:rPr lang="en-US" sz="2400" dirty="0" smtClean="0"/>
              <a:t>which are </a:t>
            </a:r>
            <a:r>
              <a:rPr lang="en-US" sz="2400" dirty="0"/>
              <a:t>both EM </a:t>
            </a:r>
          </a:p>
          <a:p>
            <a:pPr lvl="1"/>
            <a:r>
              <a:rPr lang="en-US" sz="2000" dirty="0" smtClean="0"/>
              <a:t>See </a:t>
            </a:r>
            <a:r>
              <a:rPr lang="en-US" sz="2000" dirty="0"/>
              <a:t>also </a:t>
            </a:r>
            <a:r>
              <a:rPr lang="en-US" sz="2000" b="1" dirty="0"/>
              <a:t>Latent Dirichlet Allocation </a:t>
            </a:r>
            <a:r>
              <a:rPr lang="en-US" sz="2000" dirty="0"/>
              <a:t>and related Information Retrieval algorithms </a:t>
            </a:r>
            <a:r>
              <a:rPr lang="en-US" sz="2000" dirty="0" smtClean="0"/>
              <a:t>with similar </a:t>
            </a:r>
            <a:r>
              <a:rPr lang="en-US" sz="2000" dirty="0"/>
              <a:t>EM structure</a:t>
            </a:r>
          </a:p>
          <a:p>
            <a:endParaRPr lang="en-US" sz="2000" dirty="0" smtClean="0"/>
          </a:p>
        </p:txBody>
      </p:sp>
      <p:sp>
        <p:nvSpPr>
          <p:cNvPr id="3" name="Slide Number Placeholder 2"/>
          <p:cNvSpPr>
            <a:spLocks noGrp="1"/>
          </p:cNvSpPr>
          <p:nvPr>
            <p:ph type="sldNum" sz="quarter" idx="12"/>
          </p:nvPr>
        </p:nvSpPr>
        <p:spPr/>
        <p:txBody>
          <a:bodyPr/>
          <a:lstStyle/>
          <a:p>
            <a:fld id="{D8CFE096-9650-498C-990C-20F2420C253B}" type="slidenum">
              <a:rPr lang="en-US" smtClean="0"/>
              <a:pPr/>
              <a:t>22</a:t>
            </a:fld>
            <a:endParaRPr lang="en-US"/>
          </a:p>
        </p:txBody>
      </p:sp>
    </p:spTree>
    <p:extLst>
      <p:ext uri="{BB962C8B-B14F-4D97-AF65-F5344CB8AC3E}">
        <p14:creationId xmlns:p14="http://schemas.microsoft.com/office/powerpoint/2010/main" val="4260143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
            <a:ext cx="8229600" cy="974558"/>
          </a:xfrm>
        </p:spPr>
        <p:txBody>
          <a:bodyPr/>
          <a:lstStyle/>
          <a:p>
            <a:r>
              <a:rPr lang="en-US" dirty="0" smtClean="0"/>
              <a:t>Map Collective Model (Judy Qiu)</a:t>
            </a:r>
            <a:endParaRPr lang="en-US" dirty="0"/>
          </a:p>
        </p:txBody>
      </p:sp>
      <p:sp>
        <p:nvSpPr>
          <p:cNvPr id="3" name="Content Placeholder 2"/>
          <p:cNvSpPr>
            <a:spLocks noGrp="1"/>
          </p:cNvSpPr>
          <p:nvPr>
            <p:ph idx="1"/>
          </p:nvPr>
        </p:nvSpPr>
        <p:spPr>
          <a:xfrm>
            <a:off x="228600" y="762000"/>
            <a:ext cx="8229600" cy="685800"/>
          </a:xfrm>
        </p:spPr>
        <p:txBody>
          <a:bodyPr/>
          <a:lstStyle/>
          <a:p>
            <a:r>
              <a:rPr lang="en-US" dirty="0" smtClean="0"/>
              <a:t>Combine MPI and MapReduce ideas</a:t>
            </a:r>
          </a:p>
          <a:p>
            <a:r>
              <a:rPr lang="en-US" dirty="0" smtClean="0"/>
              <a:t>Implement collectives optimally on Infiniband, Azure, Amazon ……</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grpSp>
        <p:nvGrpSpPr>
          <p:cNvPr id="43" name="Group 42"/>
          <p:cNvGrpSpPr/>
          <p:nvPr/>
        </p:nvGrpSpPr>
        <p:grpSpPr>
          <a:xfrm>
            <a:off x="1522659" y="1961650"/>
            <a:ext cx="4878141" cy="4439150"/>
            <a:chOff x="1190509" y="1691945"/>
            <a:chExt cx="4878141" cy="4439150"/>
          </a:xfrm>
        </p:grpSpPr>
        <p:sp>
          <p:nvSpPr>
            <p:cNvPr id="5" name="Arc 4"/>
            <p:cNvSpPr/>
            <p:nvPr/>
          </p:nvSpPr>
          <p:spPr>
            <a:xfrm rot="900000">
              <a:off x="4158248" y="1691945"/>
              <a:ext cx="1910402" cy="4439150"/>
            </a:xfrm>
            <a:prstGeom prst="arc">
              <a:avLst>
                <a:gd name="adj1" fmla="val 13843730"/>
                <a:gd name="adj2" fmla="val 63521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6" name="TextBox 92"/>
            <p:cNvSpPr txBox="1"/>
            <p:nvPr/>
          </p:nvSpPr>
          <p:spPr>
            <a:xfrm>
              <a:off x="3653705" y="2587679"/>
              <a:ext cx="6848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Input</a:t>
              </a:r>
              <a:endParaRPr lang="en-US" dirty="0">
                <a:solidFill>
                  <a:prstClr val="black"/>
                </a:solidFill>
              </a:endParaRPr>
            </a:p>
          </p:txBody>
        </p:sp>
        <p:cxnSp>
          <p:nvCxnSpPr>
            <p:cNvPr id="7" name="Straight Arrow Connector 6"/>
            <p:cNvCxnSpPr>
              <a:endCxn id="14" idx="0"/>
            </p:cNvCxnSpPr>
            <p:nvPr/>
          </p:nvCxnSpPr>
          <p:spPr>
            <a:xfrm flipH="1">
              <a:off x="3647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0110" y="3493902"/>
              <a:ext cx="77997" cy="39229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5" idx="0"/>
            </p:cNvCxnSpPr>
            <p:nvPr/>
          </p:nvCxnSpPr>
          <p:spPr>
            <a:xfrm flipH="1">
              <a:off x="4028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4705" y="3494671"/>
              <a:ext cx="1588" cy="391529"/>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6" idx="0"/>
            </p:cNvCxnSpPr>
            <p:nvPr/>
          </p:nvCxnSpPr>
          <p:spPr>
            <a:xfrm flipH="1">
              <a:off x="4866678" y="2983811"/>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6" idx="4"/>
            </p:cNvCxnSpPr>
            <p:nvPr/>
          </p:nvCxnSpPr>
          <p:spPr>
            <a:xfrm flipH="1">
              <a:off x="4712353" y="3516417"/>
              <a:ext cx="154325" cy="369783"/>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95078" y="3211617"/>
              <a:ext cx="1524000" cy="305594"/>
              <a:chOff x="3501305" y="3211617"/>
              <a:chExt cx="1524000" cy="305594"/>
            </a:xfrm>
          </p:grpSpPr>
          <p:sp>
            <p:nvSpPr>
              <p:cNvPr id="14" name="Oval 13"/>
              <p:cNvSpPr/>
              <p:nvPr/>
            </p:nvSpPr>
            <p:spPr>
              <a:xfrm>
                <a:off x="3501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5" name="Oval 14"/>
              <p:cNvSpPr/>
              <p:nvPr/>
            </p:nvSpPr>
            <p:spPr>
              <a:xfrm>
                <a:off x="3882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6" name="Oval 15"/>
              <p:cNvSpPr/>
              <p:nvPr/>
            </p:nvSpPr>
            <p:spPr>
              <a:xfrm>
                <a:off x="4720505" y="3211617"/>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7" name="Oval 16"/>
              <p:cNvSpPr/>
              <p:nvPr/>
            </p:nvSpPr>
            <p:spPr>
              <a:xfrm>
                <a:off x="43395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8" name="Oval 17"/>
              <p:cNvSpPr/>
              <p:nvPr/>
            </p:nvSpPr>
            <p:spPr>
              <a:xfrm>
                <a:off x="44919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19" name="TextBox 135"/>
            <p:cNvSpPr txBox="1"/>
            <p:nvPr/>
          </p:nvSpPr>
          <p:spPr>
            <a:xfrm>
              <a:off x="2500113" y="3225864"/>
              <a:ext cx="6094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black"/>
                  </a:solidFill>
                </a:rPr>
                <a:t>map</a:t>
              </a:r>
              <a:endParaRPr lang="en-US" b="1" dirty="0">
                <a:solidFill>
                  <a:prstClr val="black"/>
                </a:solidFill>
              </a:endParaRPr>
            </a:p>
          </p:txBody>
        </p:sp>
        <p:sp>
          <p:nvSpPr>
            <p:cNvPr id="20" name="Oval 19"/>
            <p:cNvSpPr/>
            <p:nvPr/>
          </p:nvSpPr>
          <p:spPr>
            <a:xfrm>
              <a:off x="37338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1" name="Oval 20"/>
            <p:cNvSpPr/>
            <p:nvPr/>
          </p:nvSpPr>
          <p:spPr>
            <a:xfrm>
              <a:off x="43434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cxnSp>
          <p:nvCxnSpPr>
            <p:cNvPr id="22" name="Straight Arrow Connector 21"/>
            <p:cNvCxnSpPr/>
            <p:nvPr/>
          </p:nvCxnSpPr>
          <p:spPr>
            <a:xfrm>
              <a:off x="4491904"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7726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3822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08098" y="4648200"/>
              <a:ext cx="198119" cy="45719"/>
              <a:chOff x="7696200" y="2743200"/>
              <a:chExt cx="198119" cy="45719"/>
            </a:xfrm>
          </p:grpSpPr>
          <p:sp>
            <p:nvSpPr>
              <p:cNvPr id="26" name="Oval 25"/>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7" name="Oval 26"/>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28" name="TextBox 150"/>
            <p:cNvSpPr txBox="1"/>
            <p:nvPr/>
          </p:nvSpPr>
          <p:spPr>
            <a:xfrm>
              <a:off x="1321043" y="4495800"/>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Generalized </a:t>
              </a:r>
              <a:r>
                <a:rPr lang="en-US" b="1" dirty="0" smtClean="0">
                  <a:solidFill>
                    <a:prstClr val="black"/>
                  </a:solidFill>
                </a:rPr>
                <a:t>Reduce</a:t>
              </a:r>
              <a:endParaRPr lang="en-US" b="1" dirty="0">
                <a:solidFill>
                  <a:prstClr val="black"/>
                </a:solidFill>
              </a:endParaRPr>
            </a:p>
          </p:txBody>
        </p:sp>
        <p:cxnSp>
          <p:nvCxnSpPr>
            <p:cNvPr id="29" name="Straight Arrow Connector 28"/>
            <p:cNvCxnSpPr/>
            <p:nvPr/>
          </p:nvCxnSpPr>
          <p:spPr>
            <a:xfrm>
              <a:off x="3887788"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498163" y="3962400"/>
              <a:ext cx="1517831" cy="260523"/>
              <a:chOff x="3511369" y="3962400"/>
              <a:chExt cx="1517831" cy="260523"/>
            </a:xfrm>
          </p:grpSpPr>
          <p:sp>
            <p:nvSpPr>
              <p:cNvPr id="31" name="Hexagon 30"/>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Hexagon 31"/>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Hexagon 32"/>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Hexagon 33"/>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5" name="TextBox 92"/>
            <p:cNvSpPr txBox="1"/>
            <p:nvPr/>
          </p:nvSpPr>
          <p:spPr>
            <a:xfrm>
              <a:off x="1321043" y="3907995"/>
              <a:ext cx="21452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Initial </a:t>
              </a:r>
              <a:r>
                <a:rPr lang="en-US" b="1" dirty="0" smtClean="0">
                  <a:solidFill>
                    <a:prstClr val="black"/>
                  </a:solidFill>
                </a:rPr>
                <a:t>Collective </a:t>
              </a:r>
              <a:r>
                <a:rPr lang="en-US" dirty="0" smtClean="0">
                  <a:solidFill>
                    <a:prstClr val="black"/>
                  </a:solidFill>
                </a:rPr>
                <a:t>Step</a:t>
              </a:r>
              <a:endParaRPr lang="en-US" dirty="0">
                <a:solidFill>
                  <a:prstClr val="black"/>
                </a:solidFill>
              </a:endParaRPr>
            </a:p>
          </p:txBody>
        </p:sp>
        <p:grpSp>
          <p:nvGrpSpPr>
            <p:cNvPr id="36" name="Group 35"/>
            <p:cNvGrpSpPr/>
            <p:nvPr/>
          </p:nvGrpSpPr>
          <p:grpSpPr>
            <a:xfrm>
              <a:off x="3498163" y="5105400"/>
              <a:ext cx="1517831" cy="260523"/>
              <a:chOff x="3511369" y="3962400"/>
              <a:chExt cx="1517831" cy="260523"/>
            </a:xfrm>
          </p:grpSpPr>
          <p:sp>
            <p:nvSpPr>
              <p:cNvPr id="37" name="Hexagon 36"/>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Hexagon 37"/>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Hexagon 38"/>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Hexagon 39"/>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92"/>
            <p:cNvSpPr txBox="1"/>
            <p:nvPr/>
          </p:nvSpPr>
          <p:spPr>
            <a:xfrm>
              <a:off x="1190509" y="5023499"/>
              <a:ext cx="2063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Final </a:t>
              </a:r>
              <a:r>
                <a:rPr lang="en-US" b="1" dirty="0" smtClean="0">
                  <a:solidFill>
                    <a:prstClr val="black"/>
                  </a:solidFill>
                </a:rPr>
                <a:t>Collective</a:t>
              </a:r>
              <a:r>
                <a:rPr lang="en-US" dirty="0" smtClean="0">
                  <a:solidFill>
                    <a:prstClr val="black"/>
                  </a:solidFill>
                </a:rPr>
                <a:t> Step</a:t>
              </a:r>
              <a:endParaRPr lang="en-US" dirty="0">
                <a:solidFill>
                  <a:prstClr val="black"/>
                </a:solidFill>
              </a:endParaRPr>
            </a:p>
          </p:txBody>
        </p:sp>
        <p:sp>
          <p:nvSpPr>
            <p:cNvPr id="42" name="TextBox 135"/>
            <p:cNvSpPr txBox="1"/>
            <p:nvPr/>
          </p:nvSpPr>
          <p:spPr>
            <a:xfrm>
              <a:off x="5015994" y="2042612"/>
              <a:ext cx="89332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Iterate</a:t>
              </a:r>
              <a:endParaRPr lang="en-US" sz="2000" b="1" dirty="0">
                <a:solidFill>
                  <a:prstClr val="black"/>
                </a:solidFill>
              </a:endParaRPr>
            </a:p>
          </p:txBody>
        </p:sp>
      </p:grpSp>
    </p:spTree>
    <p:extLst>
      <p:ext uri="{BB962C8B-B14F-4D97-AF65-F5344CB8AC3E}">
        <p14:creationId xmlns:p14="http://schemas.microsoft.com/office/powerpoint/2010/main" val="3553124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152400" y="48006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
        <p:nvSpPr>
          <p:cNvPr id="35" name="TextBox 34"/>
          <p:cNvSpPr txBox="1"/>
          <p:nvPr/>
        </p:nvSpPr>
        <p:spPr>
          <a:xfrm>
            <a:off x="7174122"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2856732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90757" cy="1143000"/>
          </a:xfrm>
          <a:ln>
            <a:noFill/>
          </a:ln>
        </p:spPr>
        <p:txBody>
          <a:bodyPr>
            <a:normAutofit fontScale="90000"/>
          </a:bodyPr>
          <a:lstStyle/>
          <a:p>
            <a:r>
              <a:rPr lang="en-US" sz="3600" dirty="0" smtClean="0">
                <a:effectLst>
                  <a:outerShdw blurRad="38100" dist="38100" dir="2700000" algn="tl">
                    <a:srgbClr val="000000">
                      <a:alpha val="43137"/>
                    </a:srgbClr>
                  </a:outerShdw>
                </a:effectLst>
              </a:rPr>
              <a:t>Pleasingly Parallel</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Performance </a:t>
            </a:r>
            <a:r>
              <a:rPr lang="en-US" sz="3600" dirty="0">
                <a:effectLst>
                  <a:outerShdw blurRad="38100" dist="38100" dir="2700000" algn="tl">
                    <a:srgbClr val="000000">
                      <a:alpha val="43137"/>
                    </a:srgbClr>
                  </a:outerShdw>
                </a:effectLst>
              </a:rPr>
              <a:t>Comparisons</a:t>
            </a:r>
          </a:p>
        </p:txBody>
      </p:sp>
      <p:grpSp>
        <p:nvGrpSpPr>
          <p:cNvPr id="3" name="Group 2"/>
          <p:cNvGrpSpPr/>
          <p:nvPr/>
        </p:nvGrpSpPr>
        <p:grpSpPr>
          <a:xfrm>
            <a:off x="700354" y="1002976"/>
            <a:ext cx="3429000" cy="2472154"/>
            <a:chOff x="2438400" y="1126175"/>
            <a:chExt cx="3429000" cy="2472154"/>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464729"/>
              <a:ext cx="3429000" cy="2133600"/>
            </a:xfrm>
            <a:prstGeom prst="rect">
              <a:avLst/>
            </a:prstGeom>
            <a:ln w="3175">
              <a:solidFill>
                <a:schemeClr val="tx1"/>
              </a:solidFill>
            </a:ln>
            <a:effectLst/>
          </p:spPr>
        </p:pic>
        <p:sp>
          <p:nvSpPr>
            <p:cNvPr id="7" name="Rectangle 6"/>
            <p:cNvSpPr/>
            <p:nvPr/>
          </p:nvSpPr>
          <p:spPr>
            <a:xfrm>
              <a:off x="3061294" y="1126175"/>
              <a:ext cx="2194768" cy="338554"/>
            </a:xfrm>
            <a:prstGeom prst="rect">
              <a:avLst/>
            </a:prstGeom>
          </p:spPr>
          <p:txBody>
            <a:bodyPr wrap="none">
              <a:spAutoFit/>
            </a:bodyPr>
            <a:lstStyle/>
            <a:p>
              <a:r>
                <a:rPr lang="en-US" sz="1600" b="1" dirty="0">
                  <a:solidFill>
                    <a:prstClr val="black"/>
                  </a:solidFill>
                  <a:cs typeface="Arial" pitchFamily="34" charset="0"/>
                </a:rPr>
                <a:t>BLAST Sequence Search</a:t>
              </a:r>
              <a:endParaRPr lang="en-US" sz="1600" b="1" dirty="0">
                <a:solidFill>
                  <a:prstClr val="black"/>
                </a:solidFill>
              </a:endParaRPr>
            </a:p>
          </p:txBody>
        </p:sp>
      </p:grpSp>
      <p:grpSp>
        <p:nvGrpSpPr>
          <p:cNvPr id="13" name="Group 12"/>
          <p:cNvGrpSpPr/>
          <p:nvPr/>
        </p:nvGrpSpPr>
        <p:grpSpPr>
          <a:xfrm>
            <a:off x="228600" y="3657600"/>
            <a:ext cx="5307409" cy="2667000"/>
            <a:chOff x="407590" y="3810000"/>
            <a:chExt cx="5307409" cy="26670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590" y="4142228"/>
              <a:ext cx="5307409" cy="2334772"/>
            </a:xfrm>
            <a:prstGeom prst="rect">
              <a:avLst/>
            </a:prstGeom>
            <a:ln w="3175">
              <a:solidFill>
                <a:schemeClr val="tx1"/>
              </a:solidFill>
            </a:ln>
            <a:effectLst/>
          </p:spPr>
        </p:pic>
        <p:sp>
          <p:nvSpPr>
            <p:cNvPr id="8" name="Rectangle 7"/>
            <p:cNvSpPr/>
            <p:nvPr/>
          </p:nvSpPr>
          <p:spPr>
            <a:xfrm>
              <a:off x="1890140" y="3810000"/>
              <a:ext cx="2342308" cy="338554"/>
            </a:xfrm>
            <a:prstGeom prst="rect">
              <a:avLst/>
            </a:prstGeom>
          </p:spPr>
          <p:txBody>
            <a:bodyPr wrap="none">
              <a:spAutoFit/>
            </a:bodyPr>
            <a:lstStyle/>
            <a:p>
              <a:r>
                <a:rPr lang="en-US" sz="1600" b="1" dirty="0">
                  <a:solidFill>
                    <a:prstClr val="black"/>
                  </a:solidFill>
                  <a:cs typeface="Arial" pitchFamily="34" charset="0"/>
                </a:rPr>
                <a:t>Cap3 Sequence Assembly</a:t>
              </a:r>
              <a:endParaRPr lang="en-US" sz="1600" b="1" dirty="0">
                <a:solidFill>
                  <a:prstClr val="black"/>
                </a:solidFill>
              </a:endParaRPr>
            </a:p>
          </p:txBody>
        </p:sp>
      </p:grpSp>
      <p:sp>
        <p:nvSpPr>
          <p:cNvPr id="9" name="Rectangle 8"/>
          <p:cNvSpPr/>
          <p:nvPr/>
        </p:nvSpPr>
        <p:spPr>
          <a:xfrm>
            <a:off x="6675739" y="710612"/>
            <a:ext cx="1936327" cy="584727"/>
          </a:xfrm>
          <a:prstGeom prst="rect">
            <a:avLst/>
          </a:prstGeom>
        </p:spPr>
        <p:txBody>
          <a:bodyPr wrap="none" lIns="91390" tIns="45696" rIns="91390" bIns="45696">
            <a:spAutoFit/>
          </a:bodyPr>
          <a:lstStyle/>
          <a:p>
            <a:pPr algn="ctr"/>
            <a:r>
              <a:rPr lang="en-US" sz="1600" b="1" dirty="0">
                <a:solidFill>
                  <a:prstClr val="black"/>
                </a:solidFill>
                <a:cs typeface="Arial" pitchFamily="34" charset="0"/>
              </a:rPr>
              <a:t>Smith </a:t>
            </a:r>
            <a:r>
              <a:rPr lang="en-US" sz="1600" b="1" dirty="0" smtClean="0">
                <a:solidFill>
                  <a:prstClr val="black"/>
                </a:solidFill>
                <a:cs typeface="Arial" pitchFamily="34" charset="0"/>
              </a:rPr>
              <a:t>Waterman </a:t>
            </a:r>
            <a:endParaRPr lang="en-US" sz="1600" b="1" dirty="0">
              <a:solidFill>
                <a:prstClr val="black"/>
              </a:solidFill>
              <a:cs typeface="Arial" pitchFamily="34" charset="0"/>
            </a:endParaRPr>
          </a:p>
          <a:p>
            <a:pPr algn="ctr"/>
            <a:r>
              <a:rPr lang="en-US" sz="1600" b="1" dirty="0">
                <a:solidFill>
                  <a:prstClr val="black"/>
                </a:solidFill>
                <a:cs typeface="Arial" pitchFamily="34" charset="0"/>
              </a:rPr>
              <a:t>Sequence Alignment</a:t>
            </a:r>
            <a:endParaRPr lang="en-US" sz="1600" b="1" dirty="0">
              <a:solidFill>
                <a:prstClr val="black"/>
              </a:solidFill>
            </a:endParaRPr>
          </a:p>
        </p:txBody>
      </p:sp>
      <p:pic>
        <p:nvPicPr>
          <p:cNvPr id="10" name="Picture 9" descr="D:\academic\phd\Publications\CloudComp09\figures\cap3.png"/>
          <p:cNvPicPr>
            <a:picLocks noChangeAspect="1" noChangeArrowheads="1"/>
          </p:cNvPicPr>
          <p:nvPr/>
        </p:nvPicPr>
        <p:blipFill>
          <a:blip r:embed="rId5" cstate="print"/>
          <a:srcRect/>
          <a:stretch>
            <a:fillRect/>
          </a:stretch>
        </p:blipFill>
        <p:spPr bwMode="auto">
          <a:xfrm>
            <a:off x="6096000" y="4419600"/>
            <a:ext cx="1719648"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1" y="1362887"/>
            <a:ext cx="31400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00485158"/>
      </p:ext>
    </p:extLst>
  </p:cSld>
  <p:clrMapOvr>
    <a:masterClrMapping/>
  </p:clrMapOvr>
  <mc:AlternateContent xmlns:mc="http://schemas.openxmlformats.org/markup-compatibility/2006" xmlns:p14="http://schemas.microsoft.com/office/powerpoint/2010/main">
    <mc:Choice Requires="p14">
      <p:transition spd="slow" p14:dur="2000" advTm="9174"/>
    </mc:Choice>
    <mc:Fallback xmlns="">
      <p:transition spd="slow" advTm="917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p>
        </p:txBody>
      </p:sp>
      <p:graphicFrame>
        <p:nvGraphicFramePr>
          <p:cNvPr id="25" name="Content Placeholder 3"/>
          <p:cNvGraphicFramePr>
            <a:graphicFrameLocks noGrp="1"/>
          </p:cNvGraphicFramePr>
          <p:nvPr>
            <p:ph idx="1"/>
            <p:extLst>
              <p:ext uri="{D42A27DB-BD31-4B8C-83A1-F6EECF244321}">
                <p14:modId xmlns:p14="http://schemas.microsoft.com/office/powerpoint/2010/main" val="391039942"/>
              </p:ext>
            </p:extLst>
          </p:nvPr>
        </p:nvGraphicFramePr>
        <p:xfrm>
          <a:off x="228600" y="3518615"/>
          <a:ext cx="4093038" cy="260534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5257800" y="3138929"/>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Number of Executing Map Task Histogram</a:t>
            </a:r>
            <a:endParaRPr lang="en-US" sz="1400" b="1" dirty="0">
              <a:solidFill>
                <a:prstClr val="black"/>
              </a:solidFill>
            </a:endParaRPr>
          </a:p>
        </p:txBody>
      </p:sp>
      <p:sp>
        <p:nvSpPr>
          <p:cNvPr id="20" name="Rectangle 19"/>
          <p:cNvSpPr/>
          <p:nvPr/>
        </p:nvSpPr>
        <p:spPr>
          <a:xfrm>
            <a:off x="603183" y="6027630"/>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Strong Scaling with 128M Data Points</a:t>
            </a:r>
            <a:endParaRPr lang="en-US" sz="1400" b="1" dirty="0">
              <a:solidFill>
                <a:prstClr val="black"/>
              </a:solidFill>
            </a:endParaRPr>
          </a:p>
        </p:txBody>
      </p:sp>
      <p:sp>
        <p:nvSpPr>
          <p:cNvPr id="21" name="Rectangle 20"/>
          <p:cNvSpPr/>
          <p:nvPr/>
        </p:nvSpPr>
        <p:spPr>
          <a:xfrm>
            <a:off x="5143500" y="619991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990600" y="3130871"/>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Task Execution Time Histogram</a:t>
            </a:r>
            <a:endParaRPr lang="en-US" sz="1400" b="1" dirty="0">
              <a:solidFill>
                <a:prstClr val="black"/>
              </a:solidFill>
            </a:endParaRPr>
          </a:p>
        </p:txBody>
      </p:sp>
      <p:pic>
        <p:nvPicPr>
          <p:cNvPr id="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1134669"/>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914974"/>
            <a:ext cx="2895600" cy="439387"/>
          </a:xfrm>
          <a:prstGeom prst="wedgeRoundRectCallout">
            <a:avLst>
              <a:gd name="adj1" fmla="val -21252"/>
              <a:gd name="adj2" fmla="val 119256"/>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First iteration performs the initial data fetch</a:t>
            </a:r>
          </a:p>
        </p:txBody>
      </p:sp>
      <p:sp>
        <p:nvSpPr>
          <p:cNvPr id="23" name="Rounded Rectangular Callout 22"/>
          <p:cNvSpPr/>
          <p:nvPr/>
        </p:nvSpPr>
        <p:spPr>
          <a:xfrm>
            <a:off x="5246826" y="695283"/>
            <a:ext cx="2895600" cy="439387"/>
          </a:xfrm>
          <a:prstGeom prst="wedgeRoundRectCallout">
            <a:avLst>
              <a:gd name="adj1" fmla="val -22482"/>
              <a:gd name="adj2" fmla="val 97635"/>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Overhead between iterations</a:t>
            </a:r>
          </a:p>
        </p:txBody>
      </p:sp>
      <p:sp>
        <p:nvSpPr>
          <p:cNvPr id="24" name="Rounded Rectangular Callout 23"/>
          <p:cNvSpPr/>
          <p:nvPr/>
        </p:nvSpPr>
        <p:spPr>
          <a:xfrm>
            <a:off x="990600" y="4909482"/>
            <a:ext cx="3352800" cy="439387"/>
          </a:xfrm>
          <a:prstGeom prst="wedgeRoundRectCallout">
            <a:avLst>
              <a:gd name="adj1" fmla="val -22583"/>
              <a:gd name="adj2" fmla="val -169258"/>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smtClean="0">
                <a:solidFill>
                  <a:prstClr val="black"/>
                </a:solidFill>
              </a:rPr>
              <a:t>Hadoop </a:t>
            </a:r>
            <a:r>
              <a:rPr lang="en-US" sz="1600" b="1" dirty="0">
                <a:solidFill>
                  <a:prstClr val="black"/>
                </a:solidFill>
              </a:rPr>
              <a:t>on bare metal </a:t>
            </a:r>
            <a:r>
              <a:rPr lang="en-US" sz="1600" b="1" dirty="0" smtClean="0">
                <a:solidFill>
                  <a:prstClr val="black"/>
                </a:solidFill>
              </a:rPr>
              <a:t> scales worst</a:t>
            </a:r>
            <a:endParaRPr lang="en-US" sz="1600" b="1" dirty="0">
              <a:solidFill>
                <a:prstClr val="black"/>
              </a:solidFill>
            </a:endParaRPr>
          </a:p>
        </p:txBody>
      </p:sp>
      <p:graphicFrame>
        <p:nvGraphicFramePr>
          <p:cNvPr id="26" name="Chart 25"/>
          <p:cNvGraphicFramePr>
            <a:graphicFrameLocks/>
          </p:cNvGraphicFramePr>
          <p:nvPr>
            <p:extLst>
              <p:ext uri="{D42A27DB-BD31-4B8C-83A1-F6EECF244321}">
                <p14:modId xmlns:p14="http://schemas.microsoft.com/office/powerpoint/2010/main" val="2256617686"/>
              </p:ext>
            </p:extLst>
          </p:nvPr>
        </p:nvGraphicFramePr>
        <p:xfrm>
          <a:off x="4343400" y="3534712"/>
          <a:ext cx="4903671" cy="2743111"/>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7924800" y="3930134"/>
            <a:ext cx="938077" cy="369332"/>
          </a:xfrm>
          <a:prstGeom prst="rect">
            <a:avLst/>
          </a:prstGeom>
          <a:solidFill>
            <a:srgbClr val="C2E59B"/>
          </a:solidFill>
        </p:spPr>
        <p:txBody>
          <a:bodyPr wrap="none" rtlCol="0">
            <a:spAutoFit/>
          </a:bodyPr>
          <a:lstStyle/>
          <a:p>
            <a:r>
              <a:rPr lang="en-US" b="1" dirty="0" smtClean="0"/>
              <a:t>Hadoop</a:t>
            </a:r>
            <a:endParaRPr lang="en-US" b="1" dirty="0"/>
          </a:p>
        </p:txBody>
      </p:sp>
      <p:sp>
        <p:nvSpPr>
          <p:cNvPr id="27" name="TextBox 26"/>
          <p:cNvSpPr txBox="1"/>
          <p:nvPr/>
        </p:nvSpPr>
        <p:spPr>
          <a:xfrm>
            <a:off x="7870968" y="4579825"/>
            <a:ext cx="882678" cy="369332"/>
          </a:xfrm>
          <a:prstGeom prst="rect">
            <a:avLst/>
          </a:prstGeom>
          <a:solidFill>
            <a:srgbClr val="FF9797"/>
          </a:solidFill>
        </p:spPr>
        <p:txBody>
          <a:bodyPr wrap="none" rtlCol="0">
            <a:spAutoFit/>
          </a:bodyPr>
          <a:lstStyle/>
          <a:p>
            <a:r>
              <a:rPr lang="en-US" b="1" dirty="0" smtClean="0"/>
              <a:t>Twister</a:t>
            </a:r>
            <a:endParaRPr lang="en-US" b="1" dirty="0"/>
          </a:p>
        </p:txBody>
      </p:sp>
      <p:sp>
        <p:nvSpPr>
          <p:cNvPr id="28" name="TextBox 27"/>
          <p:cNvSpPr txBox="1"/>
          <p:nvPr/>
        </p:nvSpPr>
        <p:spPr>
          <a:xfrm>
            <a:off x="5508196" y="5288973"/>
            <a:ext cx="3635804" cy="369332"/>
          </a:xfrm>
          <a:prstGeom prst="rect">
            <a:avLst/>
          </a:prstGeom>
          <a:solidFill>
            <a:srgbClr val="6FC9F1"/>
          </a:solidFill>
        </p:spPr>
        <p:txBody>
          <a:bodyPr wrap="none" rtlCol="0">
            <a:spAutoFit/>
          </a:bodyPr>
          <a:lstStyle/>
          <a:p>
            <a:r>
              <a:rPr lang="en-US" b="1" dirty="0" smtClean="0"/>
              <a:t>Twister4Azure</a:t>
            </a:r>
            <a:r>
              <a:rPr lang="en-US" b="1" dirty="0"/>
              <a:t>(adjusted for C#/Java</a:t>
            </a:r>
            <a:r>
              <a:rPr lang="en-US" b="1" dirty="0" smtClean="0"/>
              <a:t>)</a:t>
            </a:r>
            <a:endParaRPr lang="en-US" b="1" dirty="0"/>
          </a:p>
        </p:txBody>
      </p:sp>
      <p:sp>
        <p:nvSpPr>
          <p:cNvPr id="29" name="TextBox 28"/>
          <p:cNvSpPr txBox="1"/>
          <p:nvPr/>
        </p:nvSpPr>
        <p:spPr>
          <a:xfrm>
            <a:off x="3645894" y="1539027"/>
            <a:ext cx="1547411" cy="369332"/>
          </a:xfrm>
          <a:prstGeom prst="rect">
            <a:avLst/>
          </a:prstGeom>
          <a:solidFill>
            <a:srgbClr val="FFFFCC"/>
          </a:solidFill>
          <a:ln w="38100">
            <a:solidFill>
              <a:schemeClr val="tx1"/>
            </a:solidFill>
          </a:ln>
        </p:spPr>
        <p:txBody>
          <a:bodyPr wrap="none" rtlCol="0">
            <a:spAutoFit/>
          </a:bodyPr>
          <a:lstStyle/>
          <a:p>
            <a:r>
              <a:rPr lang="en-US" b="1" dirty="0" smtClean="0"/>
              <a:t>Twister4Azure</a:t>
            </a:r>
            <a:endParaRPr lang="en-US" b="1" dirty="0"/>
          </a:p>
        </p:txBody>
      </p:sp>
      <p:sp>
        <p:nvSpPr>
          <p:cNvPr id="18" name="TextBox 17"/>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custDataLst>
      <p:tags r:id="rId1"/>
    </p:custDataLst>
    <p:extLst>
      <p:ext uri="{BB962C8B-B14F-4D97-AF65-F5344CB8AC3E}">
        <p14:creationId xmlns:p14="http://schemas.microsoft.com/office/powerpoint/2010/main" val="2338406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Recent results on 512 cores Azure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58718761"/>
              </p:ext>
            </p:extLst>
          </p:nvPr>
        </p:nvGraphicFramePr>
        <p:xfrm>
          <a:off x="762000" y="1143000"/>
          <a:ext cx="67056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066800" y="5181600"/>
            <a:ext cx="4572000" cy="92333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20</a:t>
            </a:r>
            <a:r>
              <a:rPr lang="en-US" b="1" baseline="0" dirty="0" smtClean="0"/>
              <a:t> Dimensions</a:t>
            </a:r>
          </a:p>
          <a:p>
            <a:r>
              <a:rPr lang="en-US" b="1" baseline="0" dirty="0" smtClean="0"/>
              <a:t>500 Centers</a:t>
            </a:r>
          </a:p>
          <a:p>
            <a:r>
              <a:rPr lang="en-US" b="1" baseline="0" dirty="0" smtClean="0"/>
              <a:t>Data sizes 128</a:t>
            </a:r>
            <a:r>
              <a:rPr lang="en-US" b="1" dirty="0" smtClean="0"/>
              <a:t> </a:t>
            </a:r>
            <a:r>
              <a:rPr lang="en-US" b="1" baseline="0" dirty="0" smtClean="0"/>
              <a:t>million</a:t>
            </a:r>
            <a:endParaRPr lang="en-US" b="1" dirty="0"/>
          </a:p>
        </p:txBody>
      </p:sp>
      <p:sp>
        <p:nvSpPr>
          <p:cNvPr id="7" name="TextBox 6"/>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973412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Intensive </a:t>
            </a:r>
            <a:r>
              <a:rPr lang="en-US" dirty="0" err="1" smtClean="0"/>
              <a:t>Kmeans</a:t>
            </a:r>
            <a:r>
              <a:rPr lang="en-US" dirty="0" smtClean="0"/>
              <a:t> Clustering</a:t>
            </a:r>
            <a:endParaRPr lang="en-US" dirty="0"/>
          </a:p>
        </p:txBody>
      </p:sp>
      <p:pic>
        <p:nvPicPr>
          <p:cNvPr id="5" name="Picture 2" descr="colosseum_teaser"/>
          <p:cNvPicPr>
            <a:picLocks noChangeAspect="1" noChangeArrowheads="1"/>
          </p:cNvPicPr>
          <p:nvPr/>
        </p:nvPicPr>
        <p:blipFill>
          <a:blip r:embed="rId2"/>
          <a:srcRect/>
          <a:stretch>
            <a:fillRect/>
          </a:stretch>
        </p:blipFill>
        <p:spPr bwMode="auto">
          <a:xfrm>
            <a:off x="573532" y="2822227"/>
            <a:ext cx="7898603" cy="2756121"/>
          </a:xfrm>
          <a:prstGeom prst="rect">
            <a:avLst/>
          </a:prstGeom>
          <a:noFill/>
          <a:ln w="9525">
            <a:noFill/>
            <a:miter lim="800000"/>
            <a:headEnd/>
            <a:tailEnd/>
          </a:ln>
        </p:spPr>
      </p:pic>
      <p:sp>
        <p:nvSpPr>
          <p:cNvPr id="3" name="TextBox 2"/>
          <p:cNvSpPr txBox="1"/>
          <p:nvPr/>
        </p:nvSpPr>
        <p:spPr>
          <a:xfrm>
            <a:off x="596755" y="1447800"/>
            <a:ext cx="7309758" cy="984885"/>
          </a:xfrm>
          <a:prstGeom prst="rect">
            <a:avLst/>
          </a:prstGeom>
          <a:noFill/>
        </p:spPr>
        <p:txBody>
          <a:bodyPr wrap="none" rtlCol="0">
            <a:spAutoFit/>
          </a:bodyPr>
          <a:lstStyle/>
          <a:p>
            <a:pPr marL="0" lvl="1"/>
            <a:r>
              <a:rPr lang="en-US" sz="2000" i="1" kern="0" dirty="0" smtClean="0">
                <a:latin typeface="Book Antiqua" pitchFamily="18" charset="0"/>
              </a:rPr>
              <a:t>─ Image Classification: </a:t>
            </a:r>
            <a:r>
              <a:rPr lang="en-US" sz="2000" b="1" i="1" kern="0" dirty="0" smtClean="0">
                <a:latin typeface="Book Antiqua" pitchFamily="18" charset="0"/>
              </a:rPr>
              <a:t>1.5 TB</a:t>
            </a:r>
            <a:r>
              <a:rPr lang="en-US" sz="2000" i="1" kern="0" dirty="0" smtClean="0">
                <a:latin typeface="Book Antiqua" pitchFamily="18" charset="0"/>
              </a:rPr>
              <a:t>; </a:t>
            </a:r>
            <a:r>
              <a:rPr lang="en-US" sz="2000" dirty="0" smtClean="0"/>
              <a:t>500 features per image;10k clusters</a:t>
            </a:r>
          </a:p>
          <a:p>
            <a:pPr marL="0" lvl="1"/>
            <a:r>
              <a:rPr lang="en-US" sz="2000" dirty="0" smtClean="0"/>
              <a:t> 1000 Map tasks; 1GB data transfer per Map task</a:t>
            </a:r>
            <a:endParaRPr lang="en-US" sz="2000" i="1" kern="0" dirty="0">
              <a:latin typeface="Book Antiqua" pitchFamily="18" charset="0"/>
            </a:endParaRPr>
          </a:p>
          <a:p>
            <a:endParaRPr lang="en-US" dirty="0"/>
          </a:p>
        </p:txBody>
      </p:sp>
      <p:sp>
        <p:nvSpPr>
          <p:cNvPr id="6" name="TextBox 5"/>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374210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half" idx="2"/>
          </p:nvPr>
        </p:nvSpPr>
        <p:spPr/>
        <p:txBody>
          <a:bodyPr>
            <a:noAutofit/>
          </a:bodyPr>
          <a:lstStyle/>
          <a:p>
            <a:pPr marL="285594" indent="-285594">
              <a:buFont typeface="Wingdings" pitchFamily="2" charset="2"/>
              <a:buChar char="Ø"/>
            </a:pPr>
            <a:r>
              <a:rPr lang="en-US" sz="1800" dirty="0"/>
              <a:t>Broadcasting </a:t>
            </a:r>
          </a:p>
          <a:p>
            <a:pPr marL="742545" lvl="1" indent="-285594">
              <a:buFont typeface="Wingdings" pitchFamily="2" charset="2"/>
              <a:buChar char="q"/>
            </a:pPr>
            <a:r>
              <a:rPr lang="en-US" sz="1600" dirty="0"/>
              <a:t>Data could be large</a:t>
            </a:r>
          </a:p>
          <a:p>
            <a:pPr marL="742545" lvl="1" indent="-285594">
              <a:buFont typeface="Wingdings" pitchFamily="2" charset="2"/>
              <a:buChar char="q"/>
            </a:pPr>
            <a:r>
              <a:rPr lang="en-US" sz="1600" dirty="0"/>
              <a:t>Chain &amp; MST</a:t>
            </a:r>
          </a:p>
          <a:p>
            <a:pPr marL="285594" indent="-285594">
              <a:buFont typeface="Wingdings" pitchFamily="2" charset="2"/>
              <a:buChar char="Ø"/>
            </a:pPr>
            <a:endParaRPr lang="en-US" sz="1800" dirty="0"/>
          </a:p>
          <a:p>
            <a:pPr marL="285594" indent="-285594">
              <a:buFont typeface="Wingdings" pitchFamily="2" charset="2"/>
              <a:buChar char="Ø"/>
            </a:pPr>
            <a:r>
              <a:rPr lang="en-US" sz="1800" dirty="0"/>
              <a:t>Map </a:t>
            </a:r>
            <a:r>
              <a:rPr lang="en-US" sz="1800" dirty="0" smtClean="0"/>
              <a:t>Collectives </a:t>
            </a:r>
            <a:endParaRPr lang="en-US" sz="1800" dirty="0"/>
          </a:p>
          <a:p>
            <a:pPr marL="742545" lvl="1" indent="-285594">
              <a:buFont typeface="Wingdings" pitchFamily="2" charset="2"/>
              <a:buChar char="q"/>
            </a:pPr>
            <a:r>
              <a:rPr lang="en-US" sz="1600" dirty="0"/>
              <a:t>Local merge</a:t>
            </a:r>
          </a:p>
          <a:p>
            <a:endParaRPr lang="en-US" sz="1800" dirty="0"/>
          </a:p>
          <a:p>
            <a:pPr marL="285594" indent="-285594">
              <a:buFont typeface="Wingdings" pitchFamily="2" charset="2"/>
              <a:buChar char="Ø"/>
            </a:pPr>
            <a:r>
              <a:rPr lang="en-US" sz="1800" dirty="0"/>
              <a:t>Reduce </a:t>
            </a:r>
            <a:r>
              <a:rPr lang="en-US" sz="1800" dirty="0" smtClean="0"/>
              <a:t>Collectives </a:t>
            </a:r>
            <a:endParaRPr lang="en-US" sz="1800" dirty="0"/>
          </a:p>
          <a:p>
            <a:pPr marL="742545" lvl="1" indent="-285594">
              <a:buFont typeface="Wingdings" pitchFamily="2" charset="2"/>
              <a:buChar char="q"/>
            </a:pPr>
            <a:r>
              <a:rPr lang="en-US" sz="1600" dirty="0"/>
              <a:t>Collect but no merge</a:t>
            </a:r>
          </a:p>
          <a:p>
            <a:pPr marL="285594" indent="-285594">
              <a:buFont typeface="Wingdings" pitchFamily="2" charset="2"/>
              <a:buChar char="Ø"/>
            </a:pPr>
            <a:endParaRPr lang="en-US" sz="1800" dirty="0"/>
          </a:p>
          <a:p>
            <a:pPr marL="285594" indent="-285594">
              <a:buFont typeface="Wingdings" pitchFamily="2" charset="2"/>
              <a:buChar char="Ø"/>
            </a:pPr>
            <a:r>
              <a:rPr lang="en-US" sz="1800" dirty="0"/>
              <a:t>Combine</a:t>
            </a:r>
          </a:p>
          <a:p>
            <a:pPr marL="742545" lvl="1" indent="-285594">
              <a:buFont typeface="Wingdings" pitchFamily="2" charset="2"/>
              <a:buChar char="q"/>
            </a:pPr>
            <a:r>
              <a:rPr lang="en-US" sz="1600" dirty="0"/>
              <a:t>Direct download or Gather</a:t>
            </a:r>
          </a:p>
          <a:p>
            <a:pPr marL="285594" indent="-285594">
              <a:buFont typeface="Wingdings" pitchFamily="2" charset="2"/>
              <a:buChar char="Ø"/>
            </a:pPr>
            <a:endParaRPr lang="en-US" sz="1600" dirty="0"/>
          </a:p>
          <a:p>
            <a:pPr marL="285594" indent="-285594" fontAlgn="t">
              <a:buFont typeface="Wingdings" pitchFamily="2" charset="2"/>
              <a:buChar char="Ø"/>
            </a:pPr>
            <a:endParaRPr lang="en-US" sz="1600" dirty="0"/>
          </a:p>
          <a:p>
            <a:pPr marL="285594" indent="-285594">
              <a:buFont typeface="Wingdings" pitchFamily="2" charset="2"/>
              <a:buChar char="Ø"/>
            </a:pPr>
            <a:endParaRPr lang="en-US" sz="1600" dirty="0"/>
          </a:p>
          <a:p>
            <a:pPr marL="285594" indent="-285594">
              <a:buFont typeface="Wingdings" pitchFamily="2" charset="2"/>
              <a:buChar char="Ø"/>
            </a:pPr>
            <a:endParaRPr lang="en-US" sz="1600" dirty="0"/>
          </a:p>
        </p:txBody>
      </p:sp>
      <p:grpSp>
        <p:nvGrpSpPr>
          <p:cNvPr id="69" name="Group 68"/>
          <p:cNvGrpSpPr/>
          <p:nvPr/>
        </p:nvGrpSpPr>
        <p:grpSpPr>
          <a:xfrm>
            <a:off x="3666940" y="558208"/>
            <a:ext cx="5096060" cy="5842592"/>
            <a:chOff x="1285045" y="228600"/>
            <a:chExt cx="6230159" cy="6477000"/>
          </a:xfrm>
        </p:grpSpPr>
        <p:sp>
          <p:nvSpPr>
            <p:cNvPr id="70" name="Rounded Rectangle 69"/>
            <p:cNvSpPr/>
            <p:nvPr/>
          </p:nvSpPr>
          <p:spPr>
            <a:xfrm>
              <a:off x="5493491"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3" name="Rounded Rectangle 72"/>
            <p:cNvSpPr/>
            <p:nvPr/>
          </p:nvSpPr>
          <p:spPr>
            <a:xfrm>
              <a:off x="3395899"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4" name="Rounded Rectangle 73"/>
            <p:cNvSpPr/>
            <p:nvPr/>
          </p:nvSpPr>
          <p:spPr>
            <a:xfrm>
              <a:off x="1285045"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6" name="Rectangle 75"/>
            <p:cNvSpPr/>
            <p:nvPr/>
          </p:nvSpPr>
          <p:spPr>
            <a:xfrm>
              <a:off x="1435012" y="1371600"/>
              <a:ext cx="16334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77" name="Rectangle 76"/>
            <p:cNvSpPr/>
            <p:nvPr/>
          </p:nvSpPr>
          <p:spPr>
            <a:xfrm>
              <a:off x="3591759" y="1371600"/>
              <a:ext cx="16577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79" name="Rectangle 78"/>
            <p:cNvSpPr/>
            <p:nvPr/>
          </p:nvSpPr>
          <p:spPr>
            <a:xfrm>
              <a:off x="1435012" y="2743200"/>
              <a:ext cx="166180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80" name="Straight Arrow Connector 79"/>
            <p:cNvCxnSpPr/>
            <p:nvPr/>
          </p:nvCxnSpPr>
          <p:spPr>
            <a:xfrm>
              <a:off x="1790700" y="1810411"/>
              <a:ext cx="0" cy="914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13247" y="1836889"/>
              <a:ext cx="0" cy="8885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2251759" y="1828800"/>
              <a:ext cx="14155" cy="914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514600" y="1853140"/>
              <a:ext cx="0" cy="8722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781300" y="1857998"/>
              <a:ext cx="0" cy="8852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9" idx="2"/>
              <a:endCxn id="104" idx="0"/>
            </p:cNvCxnSpPr>
            <p:nvPr/>
          </p:nvCxnSpPr>
          <p:spPr>
            <a:xfrm>
              <a:off x="2265914" y="3200400"/>
              <a:ext cx="2170187" cy="574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98" idx="2"/>
              <a:endCxn id="88" idx="0"/>
            </p:cNvCxnSpPr>
            <p:nvPr/>
          </p:nvCxnSpPr>
          <p:spPr>
            <a:xfrm flipH="1">
              <a:off x="2295901" y="3182596"/>
              <a:ext cx="2140200"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435012" y="3752826"/>
              <a:ext cx="172177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89" name="Rectangle 88"/>
            <p:cNvSpPr/>
            <p:nvPr/>
          </p:nvSpPr>
          <p:spPr>
            <a:xfrm>
              <a:off x="1391995" y="5191570"/>
              <a:ext cx="180937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90" name="Straight Arrow Connector 89"/>
            <p:cNvCxnSpPr/>
            <p:nvPr/>
          </p:nvCxnSpPr>
          <p:spPr>
            <a:xfrm>
              <a:off x="1790700"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072355"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8" idx="2"/>
              <a:endCxn id="89" idx="0"/>
            </p:cNvCxnSpPr>
            <p:nvPr/>
          </p:nvCxnSpPr>
          <p:spPr>
            <a:xfrm>
              <a:off x="2295901" y="4210026"/>
              <a:ext cx="781" cy="9815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572640"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834355"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9" idx="2"/>
              <a:endCxn id="96" idx="0"/>
            </p:cNvCxnSpPr>
            <p:nvPr/>
          </p:nvCxnSpPr>
          <p:spPr>
            <a:xfrm>
              <a:off x="2296682" y="5648770"/>
              <a:ext cx="2164658" cy="5996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3584347" y="6248400"/>
              <a:ext cx="175398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Gather</a:t>
              </a:r>
            </a:p>
          </p:txBody>
        </p:sp>
        <p:cxnSp>
          <p:nvCxnSpPr>
            <p:cNvPr id="97" name="Straight Arrow Connector 96"/>
            <p:cNvCxnSpPr>
              <a:stCxn id="119" idx="2"/>
              <a:endCxn id="96" idx="0"/>
            </p:cNvCxnSpPr>
            <p:nvPr/>
          </p:nvCxnSpPr>
          <p:spPr>
            <a:xfrm flipH="1">
              <a:off x="4461340" y="5664437"/>
              <a:ext cx="2043007"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599971" y="2725396"/>
              <a:ext cx="167225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99" name="Straight Arrow Connector 98"/>
            <p:cNvCxnSpPr/>
            <p:nvPr/>
          </p:nvCxnSpPr>
          <p:spPr>
            <a:xfrm>
              <a:off x="3810000" y="1827987"/>
              <a:ext cx="0" cy="8974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114800" y="1857998"/>
              <a:ext cx="0" cy="8752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7" idx="2"/>
              <a:endCxn id="98" idx="0"/>
            </p:cNvCxnSpPr>
            <p:nvPr/>
          </p:nvCxnSpPr>
          <p:spPr>
            <a:xfrm>
              <a:off x="4420633" y="1828800"/>
              <a:ext cx="15468"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708733"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966531"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3560668" y="3775259"/>
              <a:ext cx="17508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105" name="Rectangle 104"/>
            <p:cNvSpPr/>
            <p:nvPr/>
          </p:nvSpPr>
          <p:spPr>
            <a:xfrm>
              <a:off x="3554347" y="5207237"/>
              <a:ext cx="176350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106" name="Straight Arrow Connector 105"/>
            <p:cNvCxnSpPr/>
            <p:nvPr/>
          </p:nvCxnSpPr>
          <p:spPr>
            <a:xfrm>
              <a:off x="3886200" y="4258096"/>
              <a:ext cx="0" cy="9491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114800"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4" idx="2"/>
              <a:endCxn id="105" idx="0"/>
            </p:cNvCxnSpPr>
            <p:nvPr/>
          </p:nvCxnSpPr>
          <p:spPr>
            <a:xfrm flipH="1">
              <a:off x="4436100" y="4232459"/>
              <a:ext cx="1"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5029200" y="4232459"/>
              <a:ext cx="0"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708733" y="4232459"/>
              <a:ext cx="4985"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650027" y="1373659"/>
              <a:ext cx="173024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112" name="Rectangle 111"/>
            <p:cNvSpPr/>
            <p:nvPr/>
          </p:nvSpPr>
          <p:spPr>
            <a:xfrm>
              <a:off x="5662899" y="2725396"/>
              <a:ext cx="17446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113" name="Straight Arrow Connector 112"/>
            <p:cNvCxnSpPr/>
            <p:nvPr/>
          </p:nvCxnSpPr>
          <p:spPr>
            <a:xfrm>
              <a:off x="5902432" y="1752600"/>
              <a:ext cx="0" cy="1006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161518" y="1828800"/>
              <a:ext cx="0"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1" idx="2"/>
              <a:endCxn id="112" idx="0"/>
            </p:cNvCxnSpPr>
            <p:nvPr/>
          </p:nvCxnSpPr>
          <p:spPr>
            <a:xfrm>
              <a:off x="6515152" y="1830859"/>
              <a:ext cx="20080" cy="8945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6803176" y="1830859"/>
              <a:ext cx="0" cy="9123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086600" y="1828800"/>
              <a:ext cx="0" cy="9305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629948" y="3771900"/>
              <a:ext cx="174880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119" name="Rectangle 118"/>
            <p:cNvSpPr/>
            <p:nvPr/>
          </p:nvSpPr>
          <p:spPr>
            <a:xfrm>
              <a:off x="5601996" y="5207237"/>
              <a:ext cx="180470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120" name="Straight Arrow Connector 119"/>
            <p:cNvCxnSpPr/>
            <p:nvPr/>
          </p:nvCxnSpPr>
          <p:spPr>
            <a:xfrm>
              <a:off x="5902432"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6161518" y="424136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8" idx="2"/>
              <a:endCxn id="119" idx="0"/>
            </p:cNvCxnSpPr>
            <p:nvPr/>
          </p:nvCxnSpPr>
          <p:spPr>
            <a:xfrm flipH="1">
              <a:off x="6504347" y="4229100"/>
              <a:ext cx="2" cy="978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783948" y="4241361"/>
              <a:ext cx="0" cy="9658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080903" y="425133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688522" y="228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Broadcast</a:t>
              </a:r>
            </a:p>
          </p:txBody>
        </p:sp>
        <p:cxnSp>
          <p:nvCxnSpPr>
            <p:cNvPr id="126" name="Straight Arrow Connector 125"/>
            <p:cNvCxnSpPr>
              <a:stCxn id="125" idx="2"/>
              <a:endCxn id="76" idx="0"/>
            </p:cNvCxnSpPr>
            <p:nvPr/>
          </p:nvCxnSpPr>
          <p:spPr>
            <a:xfrm flipH="1">
              <a:off x="2251759" y="685800"/>
              <a:ext cx="2160663"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5" idx="2"/>
              <a:endCxn id="77" idx="0"/>
            </p:cNvCxnSpPr>
            <p:nvPr/>
          </p:nvCxnSpPr>
          <p:spPr>
            <a:xfrm>
              <a:off x="4412422" y="685800"/>
              <a:ext cx="8211"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5" idx="2"/>
              <a:endCxn id="111" idx="0"/>
            </p:cNvCxnSpPr>
            <p:nvPr/>
          </p:nvCxnSpPr>
          <p:spPr>
            <a:xfrm>
              <a:off x="4412422" y="685800"/>
              <a:ext cx="2102730" cy="687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5" idx="2"/>
              <a:endCxn id="96" idx="0"/>
            </p:cNvCxnSpPr>
            <p:nvPr/>
          </p:nvCxnSpPr>
          <p:spPr>
            <a:xfrm>
              <a:off x="4436100" y="5664437"/>
              <a:ext cx="25240"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79" idx="2"/>
              <a:endCxn id="118" idx="0"/>
            </p:cNvCxnSpPr>
            <p:nvPr/>
          </p:nvCxnSpPr>
          <p:spPr>
            <a:xfrm>
              <a:off x="2265914" y="3200400"/>
              <a:ext cx="4238435" cy="571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98" idx="2"/>
              <a:endCxn id="118" idx="0"/>
            </p:cNvCxnSpPr>
            <p:nvPr/>
          </p:nvCxnSpPr>
          <p:spPr>
            <a:xfrm>
              <a:off x="4436101" y="3182596"/>
              <a:ext cx="2068248" cy="5893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2" idx="2"/>
              <a:endCxn id="88" idx="0"/>
            </p:cNvCxnSpPr>
            <p:nvPr/>
          </p:nvCxnSpPr>
          <p:spPr>
            <a:xfrm flipH="1">
              <a:off x="2295901" y="3182596"/>
              <a:ext cx="4239331"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2" idx="2"/>
              <a:endCxn id="104" idx="0"/>
            </p:cNvCxnSpPr>
            <p:nvPr/>
          </p:nvCxnSpPr>
          <p:spPr>
            <a:xfrm flipH="1">
              <a:off x="4436101" y="3182596"/>
              <a:ext cx="2099131" cy="5926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01617" y="590795"/>
            <a:ext cx="3973588" cy="461665"/>
          </a:xfrm>
          <a:prstGeom prst="rect">
            <a:avLst/>
          </a:prstGeom>
          <a:noFill/>
        </p:spPr>
        <p:txBody>
          <a:bodyPr wrap="none" rtlCol="0">
            <a:spAutoFit/>
          </a:bodyPr>
          <a:lstStyle/>
          <a:p>
            <a:r>
              <a:rPr lang="en-US" sz="2400" b="1" dirty="0" smtClean="0"/>
              <a:t>Twister Communication Steps</a:t>
            </a:r>
            <a:endParaRPr lang="en-US" sz="2400" b="1" dirty="0"/>
          </a:p>
        </p:txBody>
      </p:sp>
      <p:sp>
        <p:nvSpPr>
          <p:cNvPr id="64" name="TextBox 63"/>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181146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Broad Overview: </a:t>
            </a:r>
            <a:r>
              <a:rPr lang="en-US" dirty="0" smtClean="0"/>
              <a:t/>
            </a:r>
            <a:br>
              <a:rPr lang="en-US" dirty="0" smtClean="0"/>
            </a:br>
            <a:r>
              <a:rPr lang="en-US" dirty="0" smtClean="0"/>
              <a:t>Data </a:t>
            </a:r>
            <a:r>
              <a:rPr lang="en-US" dirty="0"/>
              <a:t>Deluge to </a:t>
            </a:r>
            <a:r>
              <a:rPr lang="en-US" dirty="0" smtClean="0"/>
              <a:t>Clouds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a:t>
            </a:fld>
            <a:endParaRPr lang="en-US"/>
          </a:p>
        </p:txBody>
      </p:sp>
    </p:spTree>
    <p:extLst>
      <p:ext uri="{BB962C8B-B14F-4D97-AF65-F5344CB8AC3E}">
        <p14:creationId xmlns:p14="http://schemas.microsoft.com/office/powerpoint/2010/main" val="3855328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sz="3600" b="1" dirty="0" smtClean="0"/>
              <a:t>Polymorphic Scatter-</a:t>
            </a:r>
            <a:r>
              <a:rPr lang="en-US" sz="3600" b="1" dirty="0" err="1" smtClean="0"/>
              <a:t>Allgather</a:t>
            </a:r>
            <a:r>
              <a:rPr lang="en-US" sz="3600" b="1" dirty="0" smtClean="0"/>
              <a:t> in Twister</a:t>
            </a:r>
            <a:br>
              <a:rPr lang="en-US" sz="3600" b="1" dirty="0" smtClean="0"/>
            </a:br>
            <a:r>
              <a:rPr lang="en-US" sz="2400" dirty="0" smtClean="0"/>
              <a:t>i.e. have collective primitives and find optimal implementation on each system</a:t>
            </a:r>
            <a:endParaRPr lang="en-US" sz="2400" b="1" dirty="0"/>
          </a:p>
        </p:txBody>
      </p:sp>
      <p:graphicFrame>
        <p:nvGraphicFramePr>
          <p:cNvPr id="4" name="Chart 3"/>
          <p:cNvGraphicFramePr/>
          <p:nvPr>
            <p:extLst>
              <p:ext uri="{D42A27DB-BD31-4B8C-83A1-F6EECF244321}">
                <p14:modId xmlns:p14="http://schemas.microsoft.com/office/powerpoint/2010/main" val="928730507"/>
              </p:ext>
            </p:extLst>
          </p:nvPr>
        </p:nvGraphicFramePr>
        <p:xfrm>
          <a:off x="457200" y="1099066"/>
          <a:ext cx="80772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6204466"/>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71499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Twister Performance on </a:t>
            </a:r>
            <a:r>
              <a:rPr lang="en-US" sz="3600" b="1" dirty="0" err="1" smtClean="0"/>
              <a:t>Kmeans</a:t>
            </a:r>
            <a:r>
              <a:rPr lang="en-US" sz="3600" b="1" dirty="0" smtClean="0"/>
              <a:t> Clustering </a:t>
            </a:r>
            <a:endParaRPr lang="en-US" sz="3600" b="1" dirty="0"/>
          </a:p>
        </p:txBody>
      </p:sp>
      <p:graphicFrame>
        <p:nvGraphicFramePr>
          <p:cNvPr id="5" name="Chart 4"/>
          <p:cNvGraphicFramePr/>
          <p:nvPr>
            <p:extLst>
              <p:ext uri="{D42A27DB-BD31-4B8C-83A1-F6EECF244321}">
                <p14:modId xmlns:p14="http://schemas.microsoft.com/office/powerpoint/2010/main" val="1521948811"/>
              </p:ext>
            </p:extLst>
          </p:nvPr>
        </p:nvGraphicFramePr>
        <p:xfrm>
          <a:off x="609600" y="1447800"/>
          <a:ext cx="7924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404221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3" y="2589149"/>
            <a:ext cx="4650903" cy="30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527" y="2586275"/>
            <a:ext cx="4441475"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9911" y="-212737"/>
            <a:ext cx="8229600" cy="1143000"/>
          </a:xfrm>
        </p:spPr>
        <p:txBody>
          <a:bodyPr>
            <a:noAutofit/>
          </a:bodyPr>
          <a:lstStyle/>
          <a:p>
            <a:r>
              <a:rPr lang="en-US" sz="3200" dirty="0" smtClean="0">
                <a:ln w="11430"/>
                <a:effectLst>
                  <a:outerShdw blurRad="38100" dist="38100" dir="2700000" algn="tl">
                    <a:srgbClr val="000000">
                      <a:alpha val="43137"/>
                    </a:srgbClr>
                  </a:outerShdw>
                </a:effectLst>
                <a:latin typeface="Century Gothic" pitchFamily="34" charset="0"/>
              </a:rPr>
              <a:t>Multi </a:t>
            </a:r>
            <a:r>
              <a:rPr lang="en-US" sz="3200" dirty="0">
                <a:ln w="11430"/>
                <a:effectLst>
                  <a:outerShdw blurRad="38100" dist="38100" dir="2700000" algn="tl">
                    <a:srgbClr val="000000">
                      <a:alpha val="43137"/>
                    </a:srgbClr>
                  </a:outerShdw>
                </a:effectLst>
                <a:latin typeface="Century Gothic" pitchFamily="34" charset="0"/>
              </a:rPr>
              <a:t>Dimensional Scaling</a:t>
            </a:r>
          </a:p>
        </p:txBody>
      </p:sp>
      <p:sp>
        <p:nvSpPr>
          <p:cNvPr id="21" name="Rectangle 20"/>
          <p:cNvSpPr/>
          <p:nvPr/>
        </p:nvSpPr>
        <p:spPr>
          <a:xfrm>
            <a:off x="533400" y="562953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5343531" y="5577665"/>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Data Size Scaling</a:t>
            </a:r>
            <a:endParaRPr lang="en-US" sz="1400" b="1" dirty="0">
              <a:solidFill>
                <a:prstClr val="black"/>
              </a:solidFill>
            </a:endParaRPr>
          </a:p>
        </p:txBody>
      </p:sp>
      <p:sp>
        <p:nvSpPr>
          <p:cNvPr id="27" name="Rounded Rectangular Callout 26"/>
          <p:cNvSpPr/>
          <p:nvPr/>
        </p:nvSpPr>
        <p:spPr>
          <a:xfrm>
            <a:off x="5160089" y="4343400"/>
            <a:ext cx="3493413" cy="439387"/>
          </a:xfrm>
          <a:prstGeom prst="wedgeRoundRectCallout">
            <a:avLst>
              <a:gd name="adj1" fmla="val -25674"/>
              <a:gd name="adj2" fmla="val -128239"/>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Performance adjusted for sequential performance difference</a:t>
            </a:r>
          </a:p>
        </p:txBody>
      </p:sp>
      <p:grpSp>
        <p:nvGrpSpPr>
          <p:cNvPr id="19" name="Group 18"/>
          <p:cNvGrpSpPr/>
          <p:nvPr/>
        </p:nvGrpSpPr>
        <p:grpSpPr>
          <a:xfrm>
            <a:off x="3483789" y="868479"/>
            <a:ext cx="2057400" cy="838200"/>
            <a:chOff x="1066800" y="4267200"/>
            <a:chExt cx="2057400" cy="838200"/>
          </a:xfrm>
        </p:grpSpPr>
        <p:sp>
          <p:nvSpPr>
            <p:cNvPr id="20" name="Rectangle 1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X: </a:t>
              </a:r>
              <a:r>
                <a:rPr lang="en-US" b="1" dirty="0" smtClean="0">
                  <a:solidFill>
                    <a:prstClr val="white"/>
                  </a:solidFill>
                </a:rPr>
                <a:t>Calculate </a:t>
              </a:r>
              <a:r>
                <a:rPr lang="en-US" b="1" dirty="0" err="1" smtClean="0">
                  <a:solidFill>
                    <a:prstClr val="white"/>
                  </a:solidFill>
                </a:rPr>
                <a:t>invV</a:t>
              </a:r>
              <a:r>
                <a:rPr lang="en-US" b="1" dirty="0" smtClean="0">
                  <a:solidFill>
                    <a:prstClr val="white"/>
                  </a:solidFill>
                </a:rPr>
                <a:t> (BX)</a:t>
              </a:r>
              <a:endParaRPr lang="en-US" b="1" dirty="0">
                <a:solidFill>
                  <a:prstClr val="white"/>
                </a:solidFill>
              </a:endParaRPr>
            </a:p>
          </p:txBody>
        </p:sp>
        <p:sp>
          <p:nvSpPr>
            <p:cNvPr id="23" name="Rectangle 22"/>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24" name="Rectangle 23"/>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25" name="Rectangle 24"/>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26" name="Right Arrow 25"/>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29" name="Group 28"/>
          <p:cNvGrpSpPr/>
          <p:nvPr/>
        </p:nvGrpSpPr>
        <p:grpSpPr>
          <a:xfrm>
            <a:off x="969189" y="868479"/>
            <a:ext cx="2057400" cy="838200"/>
            <a:chOff x="1066800" y="4267200"/>
            <a:chExt cx="2057400" cy="838200"/>
          </a:xfrm>
        </p:grpSpPr>
        <p:sp>
          <p:nvSpPr>
            <p:cNvPr id="30" name="Rectangle 2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BC: </a:t>
              </a:r>
              <a:r>
                <a:rPr lang="en-US" b="1" dirty="0" smtClean="0">
                  <a:solidFill>
                    <a:prstClr val="white"/>
                  </a:solidFill>
                </a:rPr>
                <a:t>Calculate BX </a:t>
              </a:r>
              <a:endParaRPr lang="en-US" b="1" dirty="0">
                <a:solidFill>
                  <a:prstClr val="white"/>
                </a:solidFill>
              </a:endParaRPr>
            </a:p>
          </p:txBody>
        </p:sp>
        <p:sp>
          <p:nvSpPr>
            <p:cNvPr id="31" name="Rectangle 30"/>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2" name="Rectangle 31"/>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33" name="Rectangle 32"/>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34" name="Right Arrow 33"/>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36" name="Group 35"/>
          <p:cNvGrpSpPr/>
          <p:nvPr/>
        </p:nvGrpSpPr>
        <p:grpSpPr>
          <a:xfrm>
            <a:off x="5998389" y="868479"/>
            <a:ext cx="2057400" cy="838200"/>
            <a:chOff x="1066800" y="4267200"/>
            <a:chExt cx="2057400" cy="838200"/>
          </a:xfrm>
        </p:grpSpPr>
        <p:sp>
          <p:nvSpPr>
            <p:cNvPr id="37" name="Rectangle 36"/>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prstClr val="white"/>
                  </a:solidFill>
                </a:rPr>
                <a:t>Calculate </a:t>
              </a:r>
              <a:r>
                <a:rPr lang="en-US" b="1" dirty="0" smtClean="0">
                  <a:solidFill>
                    <a:srgbClr val="FF0000"/>
                  </a:solidFill>
                </a:rPr>
                <a:t>Stress</a:t>
              </a:r>
              <a:endParaRPr lang="en-US" b="1" dirty="0">
                <a:solidFill>
                  <a:srgbClr val="FF0000"/>
                </a:solidFill>
              </a:endParaRPr>
            </a:p>
          </p:txBody>
        </p:sp>
        <p:sp>
          <p:nvSpPr>
            <p:cNvPr id="38" name="Rectangle 37"/>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9" name="Rectangle 38"/>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40" name="Rectangle 39"/>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41" name="Right Arrow 40"/>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42" name="Right Arrow 41"/>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sp>
        <p:nvSpPr>
          <p:cNvPr id="43" name="Right Arrow 42"/>
          <p:cNvSpPr/>
          <p:nvPr/>
        </p:nvSpPr>
        <p:spPr>
          <a:xfrm>
            <a:off x="29939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sp>
        <p:nvSpPr>
          <p:cNvPr id="44" name="Right Arrow 43"/>
          <p:cNvSpPr/>
          <p:nvPr/>
        </p:nvSpPr>
        <p:spPr>
          <a:xfrm>
            <a:off x="55085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cxnSp>
        <p:nvCxnSpPr>
          <p:cNvPr id="45" name="Elbow Connector 44"/>
          <p:cNvCxnSpPr>
            <a:stCxn id="37" idx="3"/>
            <a:endCxn id="30" idx="1"/>
          </p:cNvCxnSpPr>
          <p:nvPr/>
        </p:nvCxnSpPr>
        <p:spPr>
          <a:xfrm flipH="1">
            <a:off x="969189" y="1287579"/>
            <a:ext cx="7086600" cy="12700"/>
          </a:xfrm>
          <a:prstGeom prst="bentConnector5">
            <a:avLst>
              <a:gd name="adj1" fmla="val -7527"/>
              <a:gd name="adj2" fmla="val 8357142"/>
              <a:gd name="adj3" fmla="val 10553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50307" y="2071055"/>
            <a:ext cx="1209782" cy="307728"/>
          </a:xfrm>
          <a:prstGeom prst="rect">
            <a:avLst/>
          </a:prstGeom>
          <a:noFill/>
        </p:spPr>
        <p:txBody>
          <a:bodyPr wrap="none" lIns="91390" tIns="45696" rIns="91390" bIns="45696" rtlCol="0">
            <a:spAutoFit/>
          </a:bodyPr>
          <a:lstStyle/>
          <a:p>
            <a:r>
              <a:rPr lang="en-US" sz="1400" b="1" dirty="0">
                <a:solidFill>
                  <a:prstClr val="black"/>
                </a:solidFill>
              </a:rPr>
              <a:t>New Iteration</a:t>
            </a:r>
          </a:p>
        </p:txBody>
      </p:sp>
      <p:sp>
        <p:nvSpPr>
          <p:cNvPr id="48" name="TextBox 47"/>
          <p:cNvSpPr txBox="1"/>
          <p:nvPr/>
        </p:nvSpPr>
        <p:spPr>
          <a:xfrm>
            <a:off x="-16821" y="5853333"/>
            <a:ext cx="8956104" cy="523172"/>
          </a:xfrm>
          <a:prstGeom prst="rect">
            <a:avLst/>
          </a:prstGeom>
          <a:noFill/>
        </p:spPr>
        <p:txBody>
          <a:bodyPr wrap="square" lIns="91390" tIns="45696" rIns="91390" bIns="45696" rtlCol="0">
            <a:spAutoFit/>
          </a:bodyPr>
          <a:lstStyle/>
          <a:p>
            <a:r>
              <a:rPr lang="en-US" sz="1400" dirty="0">
                <a:solidFill>
                  <a:prstClr val="black"/>
                </a:solidFill>
              </a:rPr>
              <a:t>Scalable Parallel Scientific Computing Using Twister4Azure. </a:t>
            </a:r>
            <a:r>
              <a:rPr lang="en-US" sz="1400" dirty="0" err="1">
                <a:solidFill>
                  <a:prstClr val="black"/>
                </a:solidFill>
              </a:rPr>
              <a:t>Thilina</a:t>
            </a:r>
            <a:r>
              <a:rPr lang="en-US" sz="1400" dirty="0">
                <a:solidFill>
                  <a:prstClr val="black"/>
                </a:solidFill>
              </a:rPr>
              <a:t> </a:t>
            </a:r>
            <a:r>
              <a:rPr lang="en-US" sz="1400" dirty="0" err="1">
                <a:solidFill>
                  <a:prstClr val="black"/>
                </a:solidFill>
              </a:rPr>
              <a:t>Gunarathne</a:t>
            </a:r>
            <a:r>
              <a:rPr lang="en-US" sz="1400" dirty="0">
                <a:solidFill>
                  <a:prstClr val="black"/>
                </a:solidFill>
              </a:rPr>
              <a:t>, </a:t>
            </a:r>
            <a:r>
              <a:rPr lang="en-US" sz="1400" dirty="0" err="1">
                <a:solidFill>
                  <a:prstClr val="black"/>
                </a:solidFill>
              </a:rPr>
              <a:t>BingJing</a:t>
            </a:r>
            <a:r>
              <a:rPr lang="en-US" sz="1400" dirty="0">
                <a:solidFill>
                  <a:prstClr val="black"/>
                </a:solidFill>
              </a:rPr>
              <a:t> </a:t>
            </a:r>
            <a:r>
              <a:rPr lang="en-US" sz="1400" dirty="0" err="1">
                <a:solidFill>
                  <a:prstClr val="black"/>
                </a:solidFill>
              </a:rPr>
              <a:t>Zang</a:t>
            </a:r>
            <a:r>
              <a:rPr lang="en-US" sz="1400" dirty="0">
                <a:solidFill>
                  <a:prstClr val="black"/>
                </a:solidFill>
              </a:rPr>
              <a:t>, </a:t>
            </a:r>
            <a:r>
              <a:rPr lang="en-US" sz="1400" dirty="0" err="1">
                <a:solidFill>
                  <a:prstClr val="black"/>
                </a:solidFill>
              </a:rPr>
              <a:t>Tak</a:t>
            </a:r>
            <a:r>
              <a:rPr lang="en-US" sz="1400" dirty="0">
                <a:solidFill>
                  <a:prstClr val="black"/>
                </a:solidFill>
              </a:rPr>
              <a:t>-Lon Wu and Judy </a:t>
            </a:r>
            <a:r>
              <a:rPr lang="en-US" sz="1400" dirty="0" err="1">
                <a:solidFill>
                  <a:prstClr val="black"/>
                </a:solidFill>
              </a:rPr>
              <a:t>Qiu</a:t>
            </a:r>
            <a:r>
              <a:rPr lang="en-US" sz="1400" dirty="0">
                <a:solidFill>
                  <a:prstClr val="black"/>
                </a:solidFill>
              </a:rPr>
              <a:t>. Submitted to Journal of Future Generation Computer Systems. (Invited as one of the best 6 papers of UCC 2011)</a:t>
            </a:r>
          </a:p>
        </p:txBody>
      </p:sp>
    </p:spTree>
    <p:custDataLst>
      <p:tags r:id="rId1"/>
    </p:custDataLst>
    <p:extLst>
      <p:ext uri="{BB962C8B-B14F-4D97-AF65-F5344CB8AC3E}">
        <p14:creationId xmlns:p14="http://schemas.microsoft.com/office/powerpoint/2010/main" val="2636723692"/>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76200"/>
            <a:ext cx="8229600" cy="1143000"/>
          </a:xfrm>
        </p:spPr>
        <p:txBody>
          <a:bodyPr>
            <a:noAutofit/>
          </a:bodyPr>
          <a:lstStyle/>
          <a:p>
            <a:r>
              <a:rPr lang="en-US" sz="3200" dirty="0" smtClean="0">
                <a:ln w="11430"/>
                <a:effectLst>
                  <a:outerShdw blurRad="38100" dist="38100" dir="2700000" algn="tl">
                    <a:srgbClr val="000000">
                      <a:alpha val="43137"/>
                    </a:srgbClr>
                  </a:outerShdw>
                </a:effectLst>
                <a:latin typeface="Century Gothic" pitchFamily="34" charset="0"/>
              </a:rPr>
              <a:t>Multi </a:t>
            </a:r>
            <a:r>
              <a:rPr lang="en-US" sz="3200" dirty="0">
                <a:ln w="11430"/>
                <a:effectLst>
                  <a:outerShdw blurRad="38100" dist="38100" dir="2700000" algn="tl">
                    <a:srgbClr val="000000">
                      <a:alpha val="43137"/>
                    </a:srgbClr>
                  </a:outerShdw>
                </a:effectLst>
                <a:latin typeface="Century Gothic" pitchFamily="34" charset="0"/>
              </a:rPr>
              <a:t>Dimensional </a:t>
            </a:r>
            <a:r>
              <a:rPr lang="en-US" sz="3200" dirty="0" smtClean="0">
                <a:ln w="11430"/>
                <a:effectLst>
                  <a:outerShdw blurRad="38100" dist="38100" dir="2700000" algn="tl">
                    <a:srgbClr val="000000">
                      <a:alpha val="43137"/>
                    </a:srgbClr>
                  </a:outerShdw>
                </a:effectLst>
                <a:latin typeface="Century Gothic" pitchFamily="34" charset="0"/>
              </a:rPr>
              <a:t>Scaling on Azure</a:t>
            </a:r>
            <a:endParaRPr lang="en-US" sz="3200" dirty="0">
              <a:ln w="11430"/>
              <a:effectLst>
                <a:outerShdw blurRad="38100" dist="38100" dir="2700000" algn="tl">
                  <a:srgbClr val="000000">
                    <a:alpha val="43137"/>
                  </a:srgbClr>
                </a:outerShdw>
              </a:effectLst>
              <a:latin typeface="Century Gothic"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3775"/>
            <a:ext cx="7161213"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1801043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Analytics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34</a:t>
            </a:fld>
            <a:endParaRPr lang="en-US"/>
          </a:p>
        </p:txBody>
      </p:sp>
    </p:spTree>
    <p:extLst>
      <p:ext uri="{BB962C8B-B14F-4D97-AF65-F5344CB8AC3E}">
        <p14:creationId xmlns:p14="http://schemas.microsoft.com/office/powerpoint/2010/main" val="787856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a:t>
            </a:r>
            <a:endParaRPr lang="en-US" dirty="0"/>
          </a:p>
        </p:txBody>
      </p:sp>
      <p:sp>
        <p:nvSpPr>
          <p:cNvPr id="4" name="Content Placeholder 3"/>
          <p:cNvSpPr>
            <a:spLocks noGrp="1"/>
          </p:cNvSpPr>
          <p:nvPr>
            <p:ph idx="1"/>
          </p:nvPr>
        </p:nvSpPr>
        <p:spPr>
          <a:xfrm>
            <a:off x="0" y="762000"/>
            <a:ext cx="9145712" cy="5410200"/>
          </a:xfrm>
        </p:spPr>
        <p:txBody>
          <a:bodyPr/>
          <a:lstStyle/>
          <a:p>
            <a:r>
              <a:rPr lang="en-US" sz="2400" b="1" dirty="0" smtClean="0"/>
              <a:t>An immature (exciting) field: </a:t>
            </a:r>
            <a:r>
              <a:rPr lang="en-US" sz="2400" dirty="0" smtClean="0"/>
              <a:t>No agreement as to what is data analytics and what tools/computers needed</a:t>
            </a:r>
          </a:p>
          <a:p>
            <a:pPr lvl="1"/>
            <a:r>
              <a:rPr lang="en-US" sz="2400" dirty="0" smtClean="0"/>
              <a:t>Databases or NOSQL?</a:t>
            </a:r>
          </a:p>
          <a:p>
            <a:pPr lvl="1"/>
            <a:r>
              <a:rPr lang="en-US" sz="2400" dirty="0" smtClean="0"/>
              <a:t>Shared repositories or bring computing to data</a:t>
            </a:r>
          </a:p>
          <a:p>
            <a:pPr lvl="1"/>
            <a:r>
              <a:rPr lang="en-US" sz="2400" dirty="0" smtClean="0"/>
              <a:t>What is repository architecture?</a:t>
            </a:r>
          </a:p>
          <a:p>
            <a:r>
              <a:rPr lang="en-US" sz="2400" b="1" dirty="0" smtClean="0"/>
              <a:t>Sources: </a:t>
            </a:r>
            <a:r>
              <a:rPr lang="en-US" sz="2400" dirty="0" smtClean="0"/>
              <a:t>Data from observation or simulation</a:t>
            </a:r>
          </a:p>
          <a:p>
            <a:r>
              <a:rPr lang="en-US" sz="2400" b="1" dirty="0" smtClean="0"/>
              <a:t>Different terms: </a:t>
            </a:r>
            <a:r>
              <a:rPr lang="en-US" sz="2400" dirty="0" smtClean="0"/>
              <a:t>Data analysis, Datamining, Data analytics., machine learning, Information visualization</a:t>
            </a:r>
          </a:p>
          <a:p>
            <a:r>
              <a:rPr lang="en-US" sz="2400" b="1" dirty="0" smtClean="0"/>
              <a:t>Fields: </a:t>
            </a:r>
            <a:r>
              <a:rPr lang="en-US" sz="2400" dirty="0" smtClean="0"/>
              <a:t>Computer Science, Informatics, Library and Information Science, Statistics, Application Fields including Business</a:t>
            </a:r>
          </a:p>
          <a:p>
            <a:r>
              <a:rPr lang="en-US" sz="2400" b="1" dirty="0" smtClean="0"/>
              <a:t>Approaches: </a:t>
            </a:r>
            <a:r>
              <a:rPr lang="en-US" sz="2400" dirty="0" smtClean="0"/>
              <a:t>Big data (cell phone interactions) v. Little data (Ethnography, surveys, interviews)</a:t>
            </a:r>
          </a:p>
          <a:p>
            <a:r>
              <a:rPr lang="en-US" sz="2400" b="1" dirty="0" smtClean="0"/>
              <a:t>Topics: </a:t>
            </a:r>
            <a:r>
              <a:rPr lang="en-US" sz="2400" dirty="0" smtClean="0"/>
              <a:t>Security, Provenance, Metadata, Data Management, Curation</a:t>
            </a:r>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35</a:t>
            </a:fld>
            <a:endParaRPr lang="en-US"/>
          </a:p>
        </p:txBody>
      </p:sp>
    </p:spTree>
    <p:extLst>
      <p:ext uri="{BB962C8B-B14F-4D97-AF65-F5344CB8AC3E}">
        <p14:creationId xmlns:p14="http://schemas.microsoft.com/office/powerpoint/2010/main" val="2654545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II</a:t>
            </a:r>
            <a:endParaRPr lang="en-US" dirty="0"/>
          </a:p>
        </p:txBody>
      </p:sp>
      <p:sp>
        <p:nvSpPr>
          <p:cNvPr id="4" name="Content Placeholder 3"/>
          <p:cNvSpPr>
            <a:spLocks noGrp="1"/>
          </p:cNvSpPr>
          <p:nvPr>
            <p:ph idx="1"/>
          </p:nvPr>
        </p:nvSpPr>
        <p:spPr>
          <a:xfrm>
            <a:off x="0" y="609600"/>
            <a:ext cx="9144000" cy="4525963"/>
          </a:xfrm>
        </p:spPr>
        <p:txBody>
          <a:bodyPr/>
          <a:lstStyle/>
          <a:p>
            <a:r>
              <a:rPr lang="en-US" sz="2400" b="1" dirty="0" smtClean="0"/>
              <a:t>Tools: </a:t>
            </a:r>
            <a:r>
              <a:rPr lang="en-US" sz="2400" dirty="0" smtClean="0"/>
              <a:t>Regression analysis; biostatistics; neural nets; </a:t>
            </a:r>
            <a:r>
              <a:rPr lang="en-US" sz="2400" dirty="0" err="1" smtClean="0"/>
              <a:t>bayesian</a:t>
            </a:r>
            <a:r>
              <a:rPr lang="en-US" sz="2400" dirty="0" smtClean="0"/>
              <a:t> nets; support vector machines; classification; clustering; dimension reduction; artificial intelligence; semantic web</a:t>
            </a:r>
          </a:p>
          <a:p>
            <a:r>
              <a:rPr lang="en-US" sz="2400" b="1" dirty="0" smtClean="0"/>
              <a:t>One driving force: </a:t>
            </a:r>
            <a:r>
              <a:rPr lang="en-US" sz="2400" dirty="0" smtClean="0"/>
              <a:t>Patient records growing fast</a:t>
            </a:r>
          </a:p>
          <a:p>
            <a:r>
              <a:rPr lang="en-US" sz="2400" b="1" dirty="0" smtClean="0"/>
              <a:t>Another: </a:t>
            </a:r>
            <a:r>
              <a:rPr lang="en-US" sz="2400" dirty="0" smtClean="0"/>
              <a:t>Abstract graphs from net leads to community detection</a:t>
            </a:r>
          </a:p>
          <a:p>
            <a:r>
              <a:rPr lang="en-US" sz="2400" dirty="0" smtClean="0"/>
              <a:t>Some data in metric spaces; others very high dimension or none</a:t>
            </a:r>
          </a:p>
          <a:p>
            <a:r>
              <a:rPr lang="en-US" sz="2400" dirty="0" smtClean="0"/>
              <a:t>Large Hadron Collider analysis mainly histogramming – all can be done with MapReduce (larger use than MPI)</a:t>
            </a:r>
          </a:p>
          <a:p>
            <a:r>
              <a:rPr lang="en-US" sz="2400" b="1" dirty="0" smtClean="0"/>
              <a:t>Commercial: </a:t>
            </a:r>
            <a:r>
              <a:rPr lang="en-US" sz="2400" dirty="0" smtClean="0"/>
              <a:t>Google, Bing largest data analytics in world</a:t>
            </a:r>
          </a:p>
          <a:p>
            <a:r>
              <a:rPr lang="en-US" sz="2400" b="1" dirty="0" smtClean="0"/>
              <a:t>Time Series: </a:t>
            </a:r>
            <a:r>
              <a:rPr lang="en-US" sz="2400" dirty="0" smtClean="0"/>
              <a:t>Earthquakes, Tweets, Stock Market </a:t>
            </a:r>
            <a:r>
              <a:rPr lang="en-US" sz="2400" dirty="0"/>
              <a:t>(</a:t>
            </a:r>
            <a:r>
              <a:rPr lang="en-US" sz="2400" b="1" dirty="0"/>
              <a:t>Pattern Informatics</a:t>
            </a:r>
            <a:r>
              <a:rPr lang="en-US" sz="2400" dirty="0"/>
              <a:t>)</a:t>
            </a:r>
          </a:p>
          <a:p>
            <a:r>
              <a:rPr lang="en-US" sz="2400" b="1" dirty="0" smtClean="0"/>
              <a:t>Image Processing </a:t>
            </a:r>
            <a:r>
              <a:rPr lang="en-US" sz="2400" dirty="0" smtClean="0"/>
              <a:t>from climate simulations to NASA to </a:t>
            </a:r>
            <a:r>
              <a:rPr lang="en-US" sz="2400" dirty="0" err="1" smtClean="0"/>
              <a:t>DoD</a:t>
            </a:r>
            <a:r>
              <a:rPr lang="en-US" sz="2400" dirty="0" smtClean="0"/>
              <a:t> to Radiology (Radar and Pathology Informatics – same library)</a:t>
            </a:r>
          </a:p>
          <a:p>
            <a:r>
              <a:rPr lang="en-US" sz="2400" b="1" dirty="0" smtClean="0"/>
              <a:t>Financial decision support</a:t>
            </a:r>
            <a:r>
              <a:rPr lang="en-US" sz="2400" dirty="0" smtClean="0"/>
              <a:t>; marketing; fraud detection; automatic preference detection (map users to books, films)</a:t>
            </a:r>
          </a:p>
          <a:p>
            <a:endParaRPr lang="en-US" sz="2400" dirty="0" smtClean="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36</a:t>
            </a:fld>
            <a:endParaRPr lang="en-US"/>
          </a:p>
        </p:txBody>
      </p:sp>
    </p:spTree>
    <p:extLst>
      <p:ext uri="{BB962C8B-B14F-4D97-AF65-F5344CB8AC3E}">
        <p14:creationId xmlns:p14="http://schemas.microsoft.com/office/powerpoint/2010/main" val="4087030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Data Analytics and Algorithms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37</a:t>
            </a:fld>
            <a:endParaRPr lang="en-US"/>
          </a:p>
        </p:txBody>
      </p:sp>
    </p:spTree>
    <p:extLst>
      <p:ext uri="{BB962C8B-B14F-4D97-AF65-F5344CB8AC3E}">
        <p14:creationId xmlns:p14="http://schemas.microsoft.com/office/powerpoint/2010/main" val="1417242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Algorithms for Data Analytics</a:t>
            </a:r>
            <a:endParaRPr lang="en-US" dirty="0"/>
          </a:p>
        </p:txBody>
      </p:sp>
      <p:sp>
        <p:nvSpPr>
          <p:cNvPr id="4" name="Content Placeholder 3"/>
          <p:cNvSpPr>
            <a:spLocks noGrp="1"/>
          </p:cNvSpPr>
          <p:nvPr>
            <p:ph idx="1"/>
          </p:nvPr>
        </p:nvSpPr>
        <p:spPr>
          <a:xfrm>
            <a:off x="-3243" y="685800"/>
            <a:ext cx="8991600" cy="4525963"/>
          </a:xfrm>
        </p:spPr>
        <p:txBody>
          <a:bodyPr/>
          <a:lstStyle/>
          <a:p>
            <a:r>
              <a:rPr lang="en-US" sz="2800" dirty="0" smtClean="0"/>
              <a:t>In simulation area, it is observed that equal contributions to improved performance come from increased computer power and </a:t>
            </a:r>
            <a:r>
              <a:rPr lang="en-US" sz="2800" dirty="0"/>
              <a:t>better algorithms</a:t>
            </a:r>
            <a:br>
              <a:rPr lang="en-US" sz="2800" dirty="0"/>
            </a:br>
            <a:r>
              <a:rPr lang="en-US" sz="2800" dirty="0">
                <a:hlinkClick r:id="rId2"/>
              </a:rPr>
              <a:t>http://</a:t>
            </a:r>
            <a:r>
              <a:rPr lang="en-US" sz="2800" dirty="0" smtClean="0">
                <a:hlinkClick r:id="rId2"/>
              </a:rPr>
              <a:t>cra.org/ccc/docs/nitrdsymposium/pdfs/keyes.pdf</a:t>
            </a:r>
            <a:r>
              <a:rPr lang="en-US" sz="2800" dirty="0" smtClean="0"/>
              <a:t>  </a:t>
            </a:r>
          </a:p>
          <a:p>
            <a:r>
              <a:rPr lang="en-US" sz="2800" dirty="0" smtClean="0"/>
              <a:t>In data intensive area, we haven’t seen this effect so clearly</a:t>
            </a:r>
          </a:p>
          <a:p>
            <a:pPr lvl="1"/>
            <a:r>
              <a:rPr lang="en-US" sz="2400" dirty="0" smtClean="0"/>
              <a:t>Information retrieval revolutionized but</a:t>
            </a:r>
          </a:p>
          <a:p>
            <a:pPr lvl="1"/>
            <a:r>
              <a:rPr lang="en-US" sz="2400" dirty="0" smtClean="0"/>
              <a:t>Still using Blast in Bioinformatics (although Smith Waterman etc. better)</a:t>
            </a:r>
          </a:p>
          <a:p>
            <a:pPr lvl="1"/>
            <a:r>
              <a:rPr lang="en-US" sz="2400" dirty="0" smtClean="0"/>
              <a:t>Still using R library which has many non optimal algorithms</a:t>
            </a:r>
          </a:p>
          <a:p>
            <a:pPr lvl="1"/>
            <a:r>
              <a:rPr lang="en-US" sz="2400" dirty="0" smtClean="0"/>
              <a:t>Parallelism and use of GPU’s often ignored</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38</a:t>
            </a:fld>
            <a:endParaRPr lang="en-US"/>
          </a:p>
        </p:txBody>
      </p:sp>
    </p:spTree>
    <p:extLst>
      <p:ext uri="{BB962C8B-B14F-4D97-AF65-F5344CB8AC3E}">
        <p14:creationId xmlns:p14="http://schemas.microsoft.com/office/powerpoint/2010/main" val="4012252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16565"/>
            <a:ext cx="9144000" cy="683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9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Trends</a:t>
            </a:r>
            <a:endParaRPr lang="en-US" dirty="0"/>
          </a:p>
        </p:txBody>
      </p:sp>
      <p:sp>
        <p:nvSpPr>
          <p:cNvPr id="3" name="Content Placeholder 2"/>
          <p:cNvSpPr>
            <a:spLocks noGrp="1"/>
          </p:cNvSpPr>
          <p:nvPr>
            <p:ph idx="1"/>
          </p:nvPr>
        </p:nvSpPr>
        <p:spPr>
          <a:xfrm>
            <a:off x="0" y="1066800"/>
            <a:ext cx="9144000" cy="5638800"/>
          </a:xfrm>
        </p:spPr>
        <p:txBody>
          <a:bodyPr/>
          <a:lstStyle/>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The Data Deluge</a:t>
            </a:r>
            <a:r>
              <a:rPr lang="en-US" sz="2400" dirty="0">
                <a:solidFill>
                  <a:srgbClr val="FF0000"/>
                </a:solidFill>
                <a:latin typeface="Times New Roman" pitchFamily="18" charset="0"/>
                <a:ea typeface="+mn-ea"/>
                <a:cs typeface="Times New Roman" pitchFamily="18" charset="0"/>
              </a:rPr>
              <a:t> </a:t>
            </a:r>
            <a:r>
              <a:rPr lang="en-US" sz="2400" dirty="0">
                <a:latin typeface="Times New Roman" pitchFamily="18" charset="0"/>
                <a:ea typeface="+mn-ea"/>
                <a:cs typeface="Times New Roman" pitchFamily="18" charset="0"/>
              </a:rPr>
              <a:t>is clear trend from Commercial (Amazon, e-commerce) , Community (Facebook, Search) and Scientific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Light weight clients </a:t>
            </a:r>
            <a:r>
              <a:rPr lang="en-US" sz="2400" dirty="0">
                <a:latin typeface="Times New Roman" pitchFamily="18" charset="0"/>
                <a:ea typeface="+mn-ea"/>
                <a:cs typeface="Times New Roman" pitchFamily="18" charset="0"/>
              </a:rPr>
              <a:t>from smartphones, tablets to sensors</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Multicore </a:t>
            </a:r>
            <a:r>
              <a:rPr lang="en-US" sz="2400" dirty="0" smtClean="0">
                <a:latin typeface="Times New Roman" pitchFamily="18" charset="0"/>
                <a:ea typeface="+mn-ea"/>
                <a:cs typeface="Times New Roman" pitchFamily="18" charset="0"/>
              </a:rPr>
              <a:t>reawakening parallel computing</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Exascale </a:t>
            </a:r>
            <a:r>
              <a:rPr lang="en-US" sz="2400" b="1" dirty="0">
                <a:latin typeface="Times New Roman" pitchFamily="18" charset="0"/>
                <a:ea typeface="+mn-ea"/>
                <a:cs typeface="Times New Roman" pitchFamily="18" charset="0"/>
              </a:rPr>
              <a:t>initiatives </a:t>
            </a:r>
            <a:r>
              <a:rPr lang="en-US" sz="2400" dirty="0">
                <a:latin typeface="Times New Roman" pitchFamily="18" charset="0"/>
                <a:ea typeface="+mn-ea"/>
                <a:cs typeface="Times New Roman" pitchFamily="18" charset="0"/>
              </a:rPr>
              <a:t>will continue drive to high end with a simulation orientation</a:t>
            </a:r>
          </a:p>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Clouds </a:t>
            </a:r>
            <a:r>
              <a:rPr lang="en-US" sz="2400" b="1" dirty="0">
                <a:latin typeface="Times New Roman" pitchFamily="18" charset="0"/>
                <a:ea typeface="+mn-ea"/>
                <a:cs typeface="Times New Roman" pitchFamily="18" charset="0"/>
              </a:rPr>
              <a:t>with cheaper, greener, easier to use </a:t>
            </a:r>
            <a:r>
              <a:rPr lang="en-US" sz="2400" dirty="0">
                <a:latin typeface="Times New Roman" pitchFamily="18" charset="0"/>
                <a:ea typeface="+mn-ea"/>
                <a:cs typeface="Times New Roman" pitchFamily="18" charset="0"/>
              </a:rPr>
              <a:t>IT for (some)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New jobs </a:t>
            </a:r>
            <a:r>
              <a:rPr lang="en-US" sz="2400" dirty="0">
                <a:latin typeface="Times New Roman" pitchFamily="18" charset="0"/>
                <a:ea typeface="+mn-ea"/>
                <a:cs typeface="Times New Roman" pitchFamily="18" charset="0"/>
              </a:rPr>
              <a:t>associated with new curricula</a:t>
            </a: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Clouds as a distributed system</a:t>
            </a:r>
            <a:r>
              <a:rPr lang="en-US" sz="2000" dirty="0">
                <a:latin typeface="Times New Roman" pitchFamily="18" charset="0"/>
                <a:ea typeface="+mn-ea"/>
                <a:cs typeface="Times New Roman" pitchFamily="18" charset="0"/>
              </a:rPr>
              <a:t> (classic CS courses)</a:t>
            </a:r>
          </a:p>
          <a:p>
            <a:pPr marL="1142191" lvl="2" indent="-285438" defTabSz="913404" eaLnBrk="1" hangingPunct="1">
              <a:lnSpc>
                <a:spcPct val="80000"/>
              </a:lnSpc>
              <a:spcBef>
                <a:spcPts val="1200"/>
              </a:spcBef>
              <a:buBlip>
                <a:blip r:embed="rId3"/>
              </a:buBlip>
            </a:pPr>
            <a:r>
              <a:rPr lang="en-US" sz="2000" b="1" dirty="0">
                <a:solidFill>
                  <a:srgbClr val="FF0000"/>
                </a:solidFill>
                <a:latin typeface="Times New Roman" pitchFamily="18" charset="0"/>
                <a:ea typeface="+mn-ea"/>
                <a:cs typeface="Times New Roman" pitchFamily="18" charset="0"/>
              </a:rPr>
              <a:t>Data </a:t>
            </a:r>
            <a:r>
              <a:rPr lang="en-US" sz="2000" b="1" dirty="0" smtClean="0">
                <a:solidFill>
                  <a:srgbClr val="FF0000"/>
                </a:solidFill>
                <a:latin typeface="Times New Roman" pitchFamily="18" charset="0"/>
                <a:ea typeface="+mn-ea"/>
                <a:cs typeface="Times New Roman" pitchFamily="18" charset="0"/>
              </a:rPr>
              <a:t>Analytics </a:t>
            </a:r>
            <a:r>
              <a:rPr lang="en-US" sz="2000" dirty="0" smtClean="0">
                <a:latin typeface="Times New Roman" pitchFamily="18" charset="0"/>
                <a:ea typeface="+mn-ea"/>
                <a:cs typeface="Times New Roman" pitchFamily="18" charset="0"/>
              </a:rPr>
              <a:t>(Important theme in academia and industry)</a:t>
            </a:r>
            <a:endParaRPr lang="en-US" sz="2000" dirty="0">
              <a:latin typeface="Times New Roman" pitchFamily="18" charset="0"/>
              <a:ea typeface="+mn-ea"/>
              <a:cs typeface="Times New Roman" pitchFamily="18" charset="0"/>
            </a:endParaRP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Network/Web </a:t>
            </a:r>
            <a:r>
              <a:rPr lang="en-US" sz="2000" b="1" dirty="0" smtClean="0">
                <a:latin typeface="Times New Roman" pitchFamily="18" charset="0"/>
                <a:ea typeface="+mn-ea"/>
                <a:cs typeface="Times New Roman" pitchFamily="18" charset="0"/>
              </a:rPr>
              <a:t>Science</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3045280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85800"/>
          </a:xfrm>
        </p:spPr>
        <p:txBody>
          <a:bodyPr/>
          <a:lstStyle/>
          <a:p>
            <a:r>
              <a:rPr lang="en-US" dirty="0" smtClean="0"/>
              <a:t>Data Analytics Futures?</a:t>
            </a:r>
            <a:endParaRPr lang="en-US" dirty="0"/>
          </a:p>
        </p:txBody>
      </p:sp>
      <p:sp>
        <p:nvSpPr>
          <p:cNvPr id="3" name="Content Placeholder 2"/>
          <p:cNvSpPr>
            <a:spLocks noGrp="1"/>
          </p:cNvSpPr>
          <p:nvPr>
            <p:ph idx="1"/>
          </p:nvPr>
        </p:nvSpPr>
        <p:spPr>
          <a:xfrm>
            <a:off x="0" y="533400"/>
            <a:ext cx="9144000" cy="4525963"/>
          </a:xfrm>
        </p:spPr>
        <p:txBody>
          <a:bodyPr/>
          <a:lstStyle/>
          <a:p>
            <a:r>
              <a:rPr lang="en-US" sz="2400" b="1" dirty="0" err="1" smtClean="0"/>
              <a:t>PETSc</a:t>
            </a:r>
            <a:r>
              <a:rPr lang="en-US" sz="2400" b="1" dirty="0" smtClean="0"/>
              <a:t> </a:t>
            </a:r>
            <a:r>
              <a:rPr lang="en-US" sz="2400" dirty="0" smtClean="0"/>
              <a:t>and</a:t>
            </a:r>
            <a:r>
              <a:rPr lang="en-US" sz="2400" b="1" dirty="0" smtClean="0"/>
              <a:t> </a:t>
            </a:r>
            <a:r>
              <a:rPr lang="en-US" sz="2400" b="1" dirty="0" err="1" smtClean="0"/>
              <a:t>ScaLAPACK</a:t>
            </a:r>
            <a:r>
              <a:rPr lang="en-US" sz="2400" b="1" dirty="0" smtClean="0"/>
              <a:t> </a:t>
            </a:r>
            <a:r>
              <a:rPr lang="en-US" sz="2400" dirty="0" smtClean="0"/>
              <a:t>and similar libraries very important in supporting parallel simulations</a:t>
            </a:r>
          </a:p>
          <a:p>
            <a:r>
              <a:rPr lang="en-US" sz="2400" dirty="0" smtClean="0"/>
              <a:t>Need equivalent </a:t>
            </a:r>
            <a:r>
              <a:rPr lang="en-US" sz="2400" b="1" dirty="0" smtClean="0"/>
              <a:t>Data Analytics libraries</a:t>
            </a:r>
          </a:p>
          <a:p>
            <a:r>
              <a:rPr lang="en-US" sz="2400" dirty="0" smtClean="0"/>
              <a:t>Include</a:t>
            </a:r>
            <a:r>
              <a:rPr lang="en-US" sz="2400" b="1" dirty="0" smtClean="0"/>
              <a:t> datamining </a:t>
            </a:r>
            <a:r>
              <a:rPr lang="en-US" sz="2400" dirty="0" smtClean="0"/>
              <a:t>(Clustering, SVM, HMM, Bayesian Nets …), </a:t>
            </a:r>
            <a:r>
              <a:rPr lang="en-US" sz="2400" b="1" dirty="0" smtClean="0"/>
              <a:t>image processing</a:t>
            </a:r>
            <a:r>
              <a:rPr lang="en-US" sz="2400" dirty="0" smtClean="0"/>
              <a:t>, </a:t>
            </a:r>
            <a:r>
              <a:rPr lang="en-US" sz="2400" b="1" dirty="0" smtClean="0"/>
              <a:t>information retrieval </a:t>
            </a:r>
            <a:r>
              <a:rPr lang="en-US" sz="2400" dirty="0" smtClean="0"/>
              <a:t>including </a:t>
            </a:r>
            <a:r>
              <a:rPr lang="en-US" sz="2400" b="1" dirty="0" smtClean="0"/>
              <a:t>hidden factor </a:t>
            </a:r>
            <a:r>
              <a:rPr lang="en-US" sz="2400" dirty="0" smtClean="0"/>
              <a:t>analysis (LDA), </a:t>
            </a:r>
            <a:r>
              <a:rPr lang="en-US" sz="2400" b="1" dirty="0" smtClean="0"/>
              <a:t>global inference</a:t>
            </a:r>
            <a:r>
              <a:rPr lang="en-US" sz="2400" dirty="0" smtClean="0"/>
              <a:t>, </a:t>
            </a:r>
            <a:r>
              <a:rPr lang="en-US" sz="2400" b="1" dirty="0" smtClean="0"/>
              <a:t>dimension reduction</a:t>
            </a:r>
          </a:p>
          <a:p>
            <a:pPr lvl="1"/>
            <a:r>
              <a:rPr lang="en-US" sz="2000" dirty="0" smtClean="0"/>
              <a:t>Many libraries/toolkits (R, Matlab) and web sites (BLAST) but typically not aimed at scalable high performance algorithms</a:t>
            </a:r>
          </a:p>
          <a:p>
            <a:r>
              <a:rPr lang="en-US" sz="2400" dirty="0" smtClean="0"/>
              <a:t>Should support </a:t>
            </a:r>
            <a:r>
              <a:rPr lang="en-US" sz="2400" b="1" dirty="0" smtClean="0"/>
              <a:t>clouds and HPC; MPI </a:t>
            </a:r>
            <a:r>
              <a:rPr lang="en-US" sz="2400" dirty="0" smtClean="0"/>
              <a:t>and</a:t>
            </a:r>
            <a:r>
              <a:rPr lang="en-US" sz="2400" b="1" dirty="0" smtClean="0"/>
              <a:t> MapReduce</a:t>
            </a:r>
          </a:p>
          <a:p>
            <a:pPr lvl="1"/>
            <a:r>
              <a:rPr lang="en-US" sz="2000" dirty="0" smtClean="0"/>
              <a:t>Iterative MapReduce an interesting runtime; Hadoop has many limitations</a:t>
            </a:r>
          </a:p>
          <a:p>
            <a:r>
              <a:rPr lang="en-US" sz="2400" dirty="0" smtClean="0"/>
              <a:t>Need a </a:t>
            </a:r>
            <a:r>
              <a:rPr lang="en-US" sz="2400" b="1" dirty="0" smtClean="0"/>
              <a:t>coordinated </a:t>
            </a:r>
            <a:r>
              <a:rPr lang="en-US" sz="2400" b="1" dirty="0"/>
              <a:t>Academic Business Government Collaboration </a:t>
            </a:r>
            <a:r>
              <a:rPr lang="en-US" sz="2400" b="1" dirty="0" smtClean="0"/>
              <a:t>to build robust algorithms that scale well</a:t>
            </a:r>
            <a:endParaRPr lang="en-US" sz="2400" dirty="0" smtClean="0"/>
          </a:p>
          <a:p>
            <a:pPr lvl="1"/>
            <a:r>
              <a:rPr lang="en-US" sz="2000" dirty="0" smtClean="0"/>
              <a:t>Crosses Science, Business Network Science, Social Science</a:t>
            </a:r>
          </a:p>
          <a:p>
            <a:r>
              <a:rPr lang="en-US" sz="2400" dirty="0" smtClean="0"/>
              <a:t>Propose to build community to define &amp; implement</a:t>
            </a:r>
            <a:br>
              <a:rPr lang="en-US" sz="2400" dirty="0" smtClean="0"/>
            </a:br>
            <a:r>
              <a:rPr lang="en-US" sz="2400" b="1" dirty="0" smtClean="0"/>
              <a:t>SPIDAL </a:t>
            </a:r>
            <a:r>
              <a:rPr lang="en-US" sz="2400" dirty="0" smtClean="0"/>
              <a:t>or</a:t>
            </a:r>
            <a:r>
              <a:rPr lang="en-US" sz="2400" b="1" dirty="0" smtClean="0"/>
              <a:t> Scalable </a:t>
            </a:r>
            <a:r>
              <a:rPr lang="en-US" sz="2400" b="1" dirty="0"/>
              <a:t>Parallel Interoperable  Data Analytics Library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Tree>
    <p:extLst>
      <p:ext uri="{BB962C8B-B14F-4D97-AF65-F5344CB8AC3E}">
        <p14:creationId xmlns:p14="http://schemas.microsoft.com/office/powerpoint/2010/main" val="288867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Deterministic Annealing</a:t>
            </a:r>
            <a:endParaRPr lang="en-US" dirty="0"/>
          </a:p>
        </p:txBody>
      </p:sp>
      <p:sp>
        <p:nvSpPr>
          <p:cNvPr id="3" name="Content Placeholder 2"/>
          <p:cNvSpPr>
            <a:spLocks noGrp="1"/>
          </p:cNvSpPr>
          <p:nvPr>
            <p:ph idx="1"/>
          </p:nvPr>
        </p:nvSpPr>
        <p:spPr>
          <a:xfrm>
            <a:off x="3113" y="684661"/>
            <a:ext cx="9067800" cy="1828800"/>
          </a:xfrm>
        </p:spPr>
        <p:txBody>
          <a:bodyPr/>
          <a:lstStyle/>
          <a:p>
            <a:r>
              <a:rPr lang="en-US" sz="2400" dirty="0" smtClean="0"/>
              <a:t>Deterministic Annealing works in many areas including clustering, latent factor analysis, dimension reduction for both metric and non metric spaces</a:t>
            </a:r>
          </a:p>
          <a:p>
            <a:pPr lvl="1"/>
            <a:r>
              <a:rPr lang="en-US" sz="2000" dirty="0" smtClean="0"/>
              <a:t>~Always gets better answers than K-means and R?</a:t>
            </a:r>
          </a:p>
          <a:p>
            <a:pPr lvl="1"/>
            <a:r>
              <a:rPr lang="en-US" sz="2000" dirty="0" smtClean="0"/>
              <a:t>But can be parallelized and put on GPU</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79970"/>
            <a:ext cx="7191376" cy="412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2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DA is </a:t>
            </a:r>
            <a:r>
              <a:rPr lang="en-US" dirty="0" err="1" smtClean="0"/>
              <a:t>Multiscale</a:t>
            </a:r>
            <a:r>
              <a:rPr lang="en-US" dirty="0" smtClean="0"/>
              <a:t> and Parallel</a:t>
            </a:r>
            <a:endParaRPr lang="en-US" dirty="0"/>
          </a:p>
        </p:txBody>
      </p:sp>
      <p:sp>
        <p:nvSpPr>
          <p:cNvPr id="3" name="Content Placeholder 2"/>
          <p:cNvSpPr>
            <a:spLocks noGrp="1"/>
          </p:cNvSpPr>
          <p:nvPr>
            <p:ph idx="1"/>
          </p:nvPr>
        </p:nvSpPr>
        <p:spPr>
          <a:xfrm>
            <a:off x="30804" y="4953000"/>
            <a:ext cx="8913769" cy="1173163"/>
          </a:xfrm>
        </p:spPr>
        <p:txBody>
          <a:bodyPr/>
          <a:lstStyle/>
          <a:p>
            <a:r>
              <a:rPr lang="en-US" sz="2400" dirty="0" smtClean="0"/>
              <a:t>Start at high temperature with one cluster and keep splitting</a:t>
            </a:r>
          </a:p>
          <a:p>
            <a:r>
              <a:rPr lang="en-US" sz="2400" dirty="0" smtClean="0"/>
              <a:t>Parallelism over points (easy) and centers</a:t>
            </a:r>
          </a:p>
          <a:p>
            <a:r>
              <a:rPr lang="en-US" sz="2400" dirty="0" smtClean="0"/>
              <a:t>Improve using triangle inequality test in high dimensions</a:t>
            </a:r>
            <a:endParaRPr lang="en-US" sz="2400" dirty="0"/>
          </a:p>
        </p:txBody>
      </p:sp>
      <p:sp>
        <p:nvSpPr>
          <p:cNvPr id="4" name="Slide Number Placeholder 3"/>
          <p:cNvSpPr>
            <a:spLocks noGrp="1"/>
          </p:cNvSpPr>
          <p:nvPr>
            <p:ph type="sldNum" sz="quarter" idx="12"/>
          </p:nvPr>
        </p:nvSpPr>
        <p:spPr>
          <a:xfrm>
            <a:off x="6553200" y="4527550"/>
            <a:ext cx="2133600" cy="365125"/>
          </a:xfrm>
        </p:spPr>
        <p:txBody>
          <a:bodyPr/>
          <a:lstStyle/>
          <a:p>
            <a:fld id="{94CC141A-9CC6-41A7-A7D0-011D836CC6E2}" type="slidenum">
              <a:rPr lang="en-US" smtClean="0"/>
              <a:pPr/>
              <a:t>42</a:t>
            </a:fld>
            <a:endParaRPr lang="en-US"/>
          </a:p>
        </p:txBody>
      </p:sp>
      <p:pic>
        <p:nvPicPr>
          <p:cNvPr id="5" name="Picture 4" descr="C:\Users\Geoffrey Fox\Desktop\Untitled.bmp"/>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724402" cy="4114800"/>
          </a:xfrm>
          <a:prstGeom prst="rect">
            <a:avLst/>
          </a:prstGeom>
          <a:noFill/>
          <a:ln>
            <a:noFill/>
          </a:ln>
        </p:spPr>
      </p:pic>
      <p:sp>
        <p:nvSpPr>
          <p:cNvPr id="6" name="TextBox 5"/>
          <p:cNvSpPr txBox="1"/>
          <p:nvPr/>
        </p:nvSpPr>
        <p:spPr>
          <a:xfrm>
            <a:off x="1447800" y="1034534"/>
            <a:ext cx="2283574" cy="369332"/>
          </a:xfrm>
          <a:prstGeom prst="rect">
            <a:avLst/>
          </a:prstGeom>
          <a:noFill/>
        </p:spPr>
        <p:txBody>
          <a:bodyPr wrap="none" rtlCol="0">
            <a:spAutoFit/>
          </a:bodyPr>
          <a:lstStyle/>
          <a:p>
            <a:r>
              <a:rPr lang="en-US" dirty="0" smtClean="0"/>
              <a:t>200K 74D 138 Clusters</a:t>
            </a:r>
            <a:endParaRPr lang="en-US" dirty="0"/>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562"/>
          <a:stretch/>
        </p:blipFill>
        <p:spPr bwMode="auto">
          <a:xfrm>
            <a:off x="4803845" y="1487062"/>
            <a:ext cx="4186124" cy="35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74054" y="914400"/>
            <a:ext cx="3045706" cy="369332"/>
          </a:xfrm>
          <a:prstGeom prst="rect">
            <a:avLst/>
          </a:prstGeom>
          <a:noFill/>
        </p:spPr>
        <p:txBody>
          <a:bodyPr wrap="none" rtlCol="0">
            <a:spAutoFit/>
          </a:bodyPr>
          <a:lstStyle/>
          <a:p>
            <a:r>
              <a:rPr lang="en-US" dirty="0" smtClean="0"/>
              <a:t>241K 2D LC-MS 25000 Clusters</a:t>
            </a:r>
            <a:endParaRPr lang="en-US" dirty="0"/>
          </a:p>
        </p:txBody>
      </p:sp>
    </p:spTree>
    <p:extLst>
      <p:ext uri="{BB962C8B-B14F-4D97-AF65-F5344CB8AC3E}">
        <p14:creationId xmlns:p14="http://schemas.microsoft.com/office/powerpoint/2010/main" val="876975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Dimension Reduction/MDS</a:t>
            </a:r>
            <a:endParaRPr lang="en-US" dirty="0"/>
          </a:p>
        </p:txBody>
      </p:sp>
      <p:sp>
        <p:nvSpPr>
          <p:cNvPr id="3" name="Content Placeholder 2"/>
          <p:cNvSpPr>
            <a:spLocks noGrp="1"/>
          </p:cNvSpPr>
          <p:nvPr>
            <p:ph idx="1"/>
          </p:nvPr>
        </p:nvSpPr>
        <p:spPr>
          <a:xfrm>
            <a:off x="0" y="685800"/>
            <a:ext cx="9144000" cy="1371600"/>
          </a:xfrm>
        </p:spPr>
        <p:txBody>
          <a:bodyPr/>
          <a:lstStyle/>
          <a:p>
            <a:r>
              <a:rPr lang="en-US" sz="2400" dirty="0" smtClean="0"/>
              <a:t>You can get answers but do you believe them!</a:t>
            </a:r>
          </a:p>
          <a:p>
            <a:r>
              <a:rPr lang="en-US" sz="2400" dirty="0" smtClean="0"/>
              <a:t>Need to visualize</a:t>
            </a:r>
          </a:p>
          <a:p>
            <a:r>
              <a:rPr lang="en-US" sz="2400" b="1" dirty="0"/>
              <a:t>H</a:t>
            </a:r>
            <a:r>
              <a:rPr lang="en-US" sz="2400" b="1" baseline="-25000" dirty="0"/>
              <a:t>MDS</a:t>
            </a:r>
            <a:r>
              <a:rPr lang="en-US" sz="2400" b="1" dirty="0"/>
              <a:t> = </a:t>
            </a:r>
            <a:r>
              <a:rPr lang="en-US" sz="2400" b="1" dirty="0">
                <a:sym typeface="Symbol"/>
              </a:rPr>
              <a:t></a:t>
            </a:r>
            <a:r>
              <a:rPr lang="en-US" sz="2400" b="1" i="1" baseline="-25000" dirty="0"/>
              <a:t>x&lt;y=</a:t>
            </a:r>
            <a:r>
              <a:rPr lang="en-US" sz="2400" b="1" baseline="-25000" dirty="0"/>
              <a:t>1</a:t>
            </a:r>
            <a:r>
              <a:rPr lang="en-US" sz="2400" b="1" i="1" baseline="30000" dirty="0"/>
              <a:t>N</a:t>
            </a:r>
            <a:r>
              <a:rPr lang="en-US" sz="2400" b="1" i="1" dirty="0"/>
              <a:t> </a:t>
            </a:r>
            <a:r>
              <a:rPr lang="en-US" sz="2400" b="1" dirty="0"/>
              <a:t>weight(</a:t>
            </a:r>
            <a:r>
              <a:rPr lang="en-US" sz="2400" b="1" i="1" dirty="0" err="1"/>
              <a:t>x,y</a:t>
            </a:r>
            <a:r>
              <a:rPr lang="en-US" sz="2400" b="1" i="1" dirty="0"/>
              <a:t>)</a:t>
            </a:r>
            <a:r>
              <a:rPr lang="en-US" sz="2400" b="1" dirty="0"/>
              <a:t> (</a:t>
            </a:r>
            <a:r>
              <a:rPr lang="en-US" sz="2400" b="1" dirty="0">
                <a:sym typeface="Symbol"/>
              </a:rPr>
              <a:t></a:t>
            </a:r>
            <a:r>
              <a:rPr lang="en-US" sz="2400" b="1" dirty="0"/>
              <a:t>(</a:t>
            </a:r>
            <a:r>
              <a:rPr lang="en-US" sz="2400" b="1" i="1" dirty="0"/>
              <a:t>x</a:t>
            </a:r>
            <a:r>
              <a:rPr lang="en-US" sz="2400" b="1" dirty="0"/>
              <a:t>, </a:t>
            </a:r>
            <a:r>
              <a:rPr lang="en-US" sz="2400" b="1" i="1" dirty="0"/>
              <a:t>y</a:t>
            </a:r>
            <a:r>
              <a:rPr lang="en-US" sz="2400" b="1" dirty="0"/>
              <a:t>) – d</a:t>
            </a:r>
            <a:r>
              <a:rPr lang="en-US" sz="2400" b="1" baseline="-25000" dirty="0"/>
              <a:t>3D</a:t>
            </a:r>
            <a:r>
              <a:rPr lang="en-US" sz="2400" b="1" dirty="0"/>
              <a:t>(</a:t>
            </a:r>
            <a:r>
              <a:rPr lang="en-US" sz="2400" b="1" i="1" dirty="0"/>
              <a:t>x</a:t>
            </a:r>
            <a:r>
              <a:rPr lang="en-US" sz="2400" b="1" dirty="0"/>
              <a:t>, </a:t>
            </a:r>
            <a:r>
              <a:rPr lang="en-US" sz="2400" b="1" i="1" dirty="0"/>
              <a:t>y</a:t>
            </a:r>
            <a:r>
              <a:rPr lang="en-US" sz="2400" b="1" dirty="0"/>
              <a:t>))</a:t>
            </a:r>
            <a:r>
              <a:rPr lang="en-US" sz="2400" b="1" baseline="30000" dirty="0"/>
              <a:t>2</a:t>
            </a:r>
            <a:r>
              <a:rPr lang="en-US" sz="2400" dirty="0"/>
              <a:t>	</a:t>
            </a:r>
          </a:p>
          <a:p>
            <a:r>
              <a:rPr lang="en-US" sz="2400" dirty="0"/>
              <a:t>Here </a:t>
            </a:r>
            <a:r>
              <a:rPr lang="en-US" sz="2400" i="1" dirty="0"/>
              <a:t>x</a:t>
            </a:r>
            <a:r>
              <a:rPr lang="en-US" sz="2400" dirty="0"/>
              <a:t> and </a:t>
            </a:r>
            <a:r>
              <a:rPr lang="en-US" sz="2400" i="1" dirty="0"/>
              <a:t>y</a:t>
            </a:r>
            <a:r>
              <a:rPr lang="en-US" sz="2400" dirty="0"/>
              <a:t> separately run over all points in the system, </a:t>
            </a:r>
            <a:r>
              <a:rPr lang="en-US" sz="2400" dirty="0">
                <a:sym typeface="Symbol"/>
              </a:rPr>
              <a:t></a:t>
            </a:r>
            <a:r>
              <a:rPr lang="en-US" sz="2400" dirty="0"/>
              <a:t>(</a:t>
            </a:r>
            <a:r>
              <a:rPr lang="en-US" sz="2400" i="1" dirty="0"/>
              <a:t>x</a:t>
            </a:r>
            <a:r>
              <a:rPr lang="en-US" sz="2400" dirty="0"/>
              <a:t>, </a:t>
            </a:r>
            <a:r>
              <a:rPr lang="en-US" sz="2400" i="1" dirty="0"/>
              <a:t>y</a:t>
            </a:r>
            <a:r>
              <a:rPr lang="en-US" sz="2400" dirty="0"/>
              <a:t>) is distance between </a:t>
            </a:r>
            <a:r>
              <a:rPr lang="en-US" sz="2400" i="1" dirty="0"/>
              <a:t>x</a:t>
            </a:r>
            <a:r>
              <a:rPr lang="en-US" sz="2400" dirty="0"/>
              <a:t> and </a:t>
            </a:r>
            <a:r>
              <a:rPr lang="en-US" sz="2400" i="1" dirty="0"/>
              <a:t>y</a:t>
            </a:r>
            <a:r>
              <a:rPr lang="en-US" sz="2400" dirty="0"/>
              <a:t> in original space while d</a:t>
            </a:r>
            <a:r>
              <a:rPr lang="en-US" sz="2400" baseline="-25000" dirty="0"/>
              <a:t>3D</a:t>
            </a:r>
            <a:r>
              <a:rPr lang="en-US" sz="2400" dirty="0"/>
              <a:t>(</a:t>
            </a:r>
            <a:r>
              <a:rPr lang="en-US" sz="2400" i="1" dirty="0"/>
              <a:t>x</a:t>
            </a:r>
            <a:r>
              <a:rPr lang="en-US" sz="2400" dirty="0"/>
              <a:t>, </a:t>
            </a:r>
            <a:r>
              <a:rPr lang="en-US" sz="2400" i="1" dirty="0"/>
              <a:t>y</a:t>
            </a:r>
            <a:r>
              <a:rPr lang="en-US" sz="2400" dirty="0"/>
              <a:t>) is distance between them after mapping to 3 dimensions. One needs to minimize H</a:t>
            </a:r>
            <a:r>
              <a:rPr lang="en-US" sz="2400" baseline="-25000" dirty="0"/>
              <a:t>MDS </a:t>
            </a:r>
            <a:r>
              <a:rPr lang="en-US" sz="2400" dirty="0"/>
              <a:t>for optimal choices of mapped positions </a:t>
            </a:r>
            <a:r>
              <a:rPr lang="en-US" sz="2400" u="sng" dirty="0"/>
              <a:t>X</a:t>
            </a:r>
            <a:r>
              <a:rPr lang="en-US" sz="2400" baseline="-25000" dirty="0"/>
              <a:t>3D</a:t>
            </a:r>
            <a:r>
              <a:rPr lang="en-US" sz="2400" dirty="0"/>
              <a:t>(</a:t>
            </a:r>
            <a:r>
              <a:rPr lang="en-US" sz="2400" i="1" dirty="0"/>
              <a:t>x</a:t>
            </a:r>
            <a:r>
              <a:rPr lang="en-US" sz="2400" dirty="0"/>
              <a:t>).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43</a:t>
            </a:fld>
            <a:endParaRPr lang="en-US"/>
          </a:p>
        </p:txBody>
      </p:sp>
      <p:pic>
        <p:nvPicPr>
          <p:cNvPr id="1026" name="Picture 2" descr="C:\Users\Geoffrey Fox\Desktop\Hui\Kmeans-cluster-Plot3D-M5-C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22" t="12876" r="19769" b="12275"/>
          <a:stretch/>
        </p:blipFill>
        <p:spPr bwMode="auto">
          <a:xfrm>
            <a:off x="-25940" y="3561211"/>
            <a:ext cx="3460774" cy="29020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318" t="23667" r="11171" b="11588"/>
          <a:stretch/>
        </p:blipFill>
        <p:spPr bwMode="auto">
          <a:xfrm>
            <a:off x="3399166" y="3561211"/>
            <a:ext cx="3489109" cy="1899920"/>
          </a:xfrm>
          <a:prstGeom prst="rect">
            <a:avLst/>
          </a:prstGeom>
          <a:noFill/>
          <a:ln>
            <a:noFill/>
          </a:ln>
          <a:extLst>
            <a:ext uri="{53640926-AAD7-44D8-BBD7-CCE9431645EC}">
              <a14:shadowObscured xmlns:a14="http://schemas.microsoft.com/office/drawing/2010/main"/>
            </a:ext>
          </a:extLst>
        </p:spPr>
      </p:pic>
      <p:sp>
        <p:nvSpPr>
          <p:cNvPr id="16" name="TextBox 15"/>
          <p:cNvSpPr txBox="1"/>
          <p:nvPr/>
        </p:nvSpPr>
        <p:spPr>
          <a:xfrm>
            <a:off x="152400" y="6463295"/>
            <a:ext cx="1722908" cy="369332"/>
          </a:xfrm>
          <a:prstGeom prst="rect">
            <a:avLst/>
          </a:prstGeom>
          <a:noFill/>
        </p:spPr>
        <p:txBody>
          <a:bodyPr wrap="none" rtlCol="0">
            <a:spAutoFit/>
          </a:bodyPr>
          <a:lstStyle/>
          <a:p>
            <a:r>
              <a:rPr lang="en-US" dirty="0" smtClean="0"/>
              <a:t>Lymphocytes 4D</a:t>
            </a:r>
            <a:endParaRPr lang="en-US" dirty="0"/>
          </a:p>
        </p:txBody>
      </p:sp>
      <p:sp>
        <p:nvSpPr>
          <p:cNvPr id="17" name="TextBox 16"/>
          <p:cNvSpPr txBox="1"/>
          <p:nvPr/>
        </p:nvSpPr>
        <p:spPr>
          <a:xfrm>
            <a:off x="3484660" y="5562600"/>
            <a:ext cx="1089465" cy="369332"/>
          </a:xfrm>
          <a:prstGeom prst="rect">
            <a:avLst/>
          </a:prstGeom>
          <a:noFill/>
        </p:spPr>
        <p:txBody>
          <a:bodyPr wrap="none" rtlCol="0">
            <a:spAutoFit/>
          </a:bodyPr>
          <a:lstStyle/>
          <a:p>
            <a:r>
              <a:rPr lang="en-US" dirty="0" smtClean="0"/>
              <a:t>LC-MS 2D</a:t>
            </a:r>
            <a:endParaRPr lang="en-US" dirty="0"/>
          </a:p>
        </p:txBody>
      </p:sp>
      <p:pic>
        <p:nvPicPr>
          <p:cNvPr id="1027" name="Picture 3" descr="C:\gcf\aaaOctDec2012\Saltz\DAcluster-Plot3D-M8-C8_smacof.png"/>
          <p:cNvPicPr>
            <a:picLocks noChangeAspect="1" noChangeArrowheads="1"/>
          </p:cNvPicPr>
          <p:nvPr/>
        </p:nvPicPr>
        <p:blipFill rotWithShape="1">
          <a:blip r:embed="rId4">
            <a:extLst>
              <a:ext uri="{28A0092B-C50C-407E-A947-70E740481C1C}">
                <a14:useLocalDpi xmlns:a14="http://schemas.microsoft.com/office/drawing/2010/main" val="0"/>
              </a:ext>
            </a:extLst>
          </a:blip>
          <a:srcRect l="26306" t="11027" r="23276" b="23022"/>
          <a:stretch/>
        </p:blipFill>
        <p:spPr bwMode="auto">
          <a:xfrm>
            <a:off x="6888274" y="3561211"/>
            <a:ext cx="2255725" cy="26765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88274" y="6282543"/>
            <a:ext cx="1544975" cy="369332"/>
          </a:xfrm>
          <a:prstGeom prst="rect">
            <a:avLst/>
          </a:prstGeom>
          <a:noFill/>
        </p:spPr>
        <p:txBody>
          <a:bodyPr wrap="none" rtlCol="0">
            <a:spAutoFit/>
          </a:bodyPr>
          <a:lstStyle/>
          <a:p>
            <a:r>
              <a:rPr lang="en-US" dirty="0" smtClean="0"/>
              <a:t>Pathology 54D</a:t>
            </a:r>
            <a:endParaRPr lang="en-US" dirty="0"/>
          </a:p>
        </p:txBody>
      </p:sp>
    </p:spTree>
    <p:extLst>
      <p:ext uri="{BB962C8B-B14F-4D97-AF65-F5344CB8AC3E}">
        <p14:creationId xmlns:p14="http://schemas.microsoft.com/office/powerpoint/2010/main" val="3706752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MDS runs as well in Metric and non Metric Cases</a:t>
            </a:r>
            <a:endParaRPr lang="en-US" dirty="0"/>
          </a:p>
        </p:txBody>
      </p:sp>
      <p:sp>
        <p:nvSpPr>
          <p:cNvPr id="3" name="Content Placeholder 2"/>
          <p:cNvSpPr>
            <a:spLocks noGrp="1"/>
          </p:cNvSpPr>
          <p:nvPr>
            <p:ph idx="1"/>
          </p:nvPr>
        </p:nvSpPr>
        <p:spPr>
          <a:xfrm>
            <a:off x="152400" y="1447800"/>
            <a:ext cx="8229600" cy="909855"/>
          </a:xfrm>
        </p:spPr>
        <p:txBody>
          <a:bodyPr/>
          <a:lstStyle/>
          <a:p>
            <a:r>
              <a:rPr lang="en-US" dirty="0" smtClean="0"/>
              <a:t>DA Clustering also runs in non metric with rather different formalism</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44</a:t>
            </a:fld>
            <a:endParaRPr lang="en-US"/>
          </a:p>
        </p:txBody>
      </p:sp>
      <p:sp>
        <p:nvSpPr>
          <p:cNvPr id="6" name="TextBox 5"/>
          <p:cNvSpPr txBox="1"/>
          <p:nvPr/>
        </p:nvSpPr>
        <p:spPr>
          <a:xfrm>
            <a:off x="5697427" y="2465215"/>
            <a:ext cx="3135025" cy="369332"/>
          </a:xfrm>
          <a:prstGeom prst="rect">
            <a:avLst/>
          </a:prstGeom>
          <a:solidFill>
            <a:schemeClr val="bg1"/>
          </a:solidFill>
        </p:spPr>
        <p:txBody>
          <a:bodyPr wrap="none" rtlCol="0">
            <a:spAutoFit/>
          </a:bodyPr>
          <a:lstStyle/>
          <a:p>
            <a:r>
              <a:rPr lang="en-US" dirty="0" smtClean="0"/>
              <a:t>Metagenomics with DA clusters</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73955"/>
            <a:ext cx="6018341" cy="39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descr="C:\Users\Geoffrey Fox\Downloads\divergent_0(23)_to_0(23)_zeroidx.png"/>
          <p:cNvPicPr/>
          <p:nvPr/>
        </p:nvPicPr>
        <p:blipFill rotWithShape="1">
          <a:blip r:embed="rId3">
            <a:extLst>
              <a:ext uri="{28A0092B-C50C-407E-A947-70E740481C1C}">
                <a14:useLocalDpi xmlns:a14="http://schemas.microsoft.com/office/drawing/2010/main" val="0"/>
              </a:ext>
            </a:extLst>
          </a:blip>
          <a:srcRect l="27644" t="9994" r="28219" b="8838"/>
          <a:stretch/>
        </p:blipFill>
        <p:spPr bwMode="auto">
          <a:xfrm>
            <a:off x="5359940" y="2848015"/>
            <a:ext cx="3810000" cy="3993772"/>
          </a:xfrm>
          <a:prstGeom prst="rect">
            <a:avLst/>
          </a:prstGeom>
          <a:noFill/>
          <a:extLst/>
        </p:spPr>
      </p:pic>
      <p:sp>
        <p:nvSpPr>
          <p:cNvPr id="8" name="TextBox 7"/>
          <p:cNvSpPr txBox="1"/>
          <p:nvPr/>
        </p:nvSpPr>
        <p:spPr>
          <a:xfrm>
            <a:off x="990599" y="2489444"/>
            <a:ext cx="3506088" cy="369332"/>
          </a:xfrm>
          <a:prstGeom prst="rect">
            <a:avLst/>
          </a:prstGeom>
          <a:solidFill>
            <a:schemeClr val="bg1"/>
          </a:solidFill>
        </p:spPr>
        <p:txBody>
          <a:bodyPr wrap="none" rtlCol="0">
            <a:spAutoFit/>
          </a:bodyPr>
          <a:lstStyle/>
          <a:p>
            <a:r>
              <a:rPr lang="en-US" dirty="0" smtClean="0"/>
              <a:t>COG Database with biology clusters</a:t>
            </a:r>
            <a:endParaRPr lang="en-US" dirty="0"/>
          </a:p>
        </p:txBody>
      </p:sp>
    </p:spTree>
    <p:extLst>
      <p:ext uri="{BB962C8B-B14F-4D97-AF65-F5344CB8AC3E}">
        <p14:creationId xmlns:p14="http://schemas.microsoft.com/office/powerpoint/2010/main" val="21644215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r>
              <a:rPr lang="en-US" dirty="0" smtClean="0"/>
              <a:t>Phylogenetic tree using MDS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45</a:t>
            </a:fld>
            <a:endParaRPr lang="en-US"/>
          </a:p>
        </p:txBody>
      </p:sp>
      <p:grpSp>
        <p:nvGrpSpPr>
          <p:cNvPr id="9" name="Group 8"/>
          <p:cNvGrpSpPr/>
          <p:nvPr/>
        </p:nvGrpSpPr>
        <p:grpSpPr>
          <a:xfrm>
            <a:off x="0" y="812303"/>
            <a:ext cx="9037345" cy="6045697"/>
            <a:chOff x="0" y="812303"/>
            <a:chExt cx="9037345" cy="6045697"/>
          </a:xfrm>
        </p:grpSpPr>
        <p:pic>
          <p:nvPicPr>
            <p:cNvPr id="2051" name="Picture 3" descr="C:\Users\Geoffrey Fox\Desktop\200_nj_10dto3d.png"/>
            <p:cNvPicPr>
              <a:picLocks noChangeAspect="1" noChangeArrowheads="1"/>
            </p:cNvPicPr>
            <p:nvPr/>
          </p:nvPicPr>
          <p:blipFill rotWithShape="1">
            <a:blip r:embed="rId2">
              <a:extLst>
                <a:ext uri="{28A0092B-C50C-407E-A947-70E740481C1C}">
                  <a14:useLocalDpi xmlns:a14="http://schemas.microsoft.com/office/drawing/2010/main" val="0"/>
                </a:ext>
              </a:extLst>
            </a:blip>
            <a:srcRect l="37047" t="10130"/>
            <a:stretch/>
          </p:blipFill>
          <p:spPr bwMode="auto">
            <a:xfrm>
              <a:off x="0" y="812303"/>
              <a:ext cx="6400800" cy="604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3995678"/>
              <a:ext cx="2636545" cy="2862322"/>
            </a:xfrm>
            <a:prstGeom prst="rect">
              <a:avLst/>
            </a:prstGeom>
            <a:noFill/>
          </p:spPr>
          <p:txBody>
            <a:bodyPr wrap="square" rtlCol="0">
              <a:spAutoFit/>
            </a:bodyPr>
            <a:lstStyle/>
            <a:p>
              <a:r>
                <a:rPr lang="en-US" dirty="0" smtClean="0"/>
                <a:t>200 Sequences</a:t>
              </a:r>
              <a:br>
                <a:rPr lang="en-US" dirty="0" smtClean="0"/>
              </a:br>
              <a:r>
                <a:rPr lang="en-US" dirty="0" smtClean="0"/>
                <a:t>(126 centers of clusters found from 446K)</a:t>
              </a:r>
            </a:p>
            <a:p>
              <a:endParaRPr lang="en-US" dirty="0"/>
            </a:p>
            <a:p>
              <a:r>
                <a:rPr lang="en-US" dirty="0" smtClean="0"/>
                <a:t>Tree found from mapping sequences to 10D using Neighbor Joining</a:t>
              </a:r>
            </a:p>
            <a:p>
              <a:endParaRPr lang="en-US" dirty="0"/>
            </a:p>
            <a:p>
              <a:r>
                <a:rPr lang="en-US" dirty="0" smtClean="0"/>
                <a:t>Whole collection mapped to 3D</a:t>
              </a:r>
              <a:endParaRPr lang="en-US" dirty="0"/>
            </a:p>
          </p:txBody>
        </p:sp>
      </p:grpSp>
      <p:grpSp>
        <p:nvGrpSpPr>
          <p:cNvPr id="8" name="Group 7"/>
          <p:cNvGrpSpPr/>
          <p:nvPr/>
        </p:nvGrpSpPr>
        <p:grpSpPr>
          <a:xfrm>
            <a:off x="0" y="0"/>
            <a:ext cx="9144000" cy="7750476"/>
            <a:chOff x="0" y="-61479"/>
            <a:chExt cx="9144000" cy="7750476"/>
          </a:xfrm>
        </p:grpSpPr>
        <p:pic>
          <p:nvPicPr>
            <p:cNvPr id="2050" name="Picture 2" descr="C:\Users\Geoffrey Fox\Desktop\2133_swg_pid_nj_sp.png"/>
            <p:cNvPicPr>
              <a:picLocks noChangeAspect="1" noChangeArrowheads="1"/>
            </p:cNvPicPr>
            <p:nvPr/>
          </p:nvPicPr>
          <p:blipFill rotWithShape="1">
            <a:blip r:embed="rId3">
              <a:extLst>
                <a:ext uri="{28A0092B-C50C-407E-A947-70E740481C1C}">
                  <a14:useLocalDpi xmlns:a14="http://schemas.microsoft.com/office/drawing/2010/main" val="0"/>
                </a:ext>
              </a:extLst>
            </a:blip>
            <a:srcRect l="13586" t="4637" r="16334"/>
            <a:stretch/>
          </p:blipFill>
          <p:spPr bwMode="auto">
            <a:xfrm>
              <a:off x="0" y="-61479"/>
              <a:ext cx="7678372" cy="69426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08545" y="3995678"/>
              <a:ext cx="1935455" cy="3693319"/>
            </a:xfrm>
            <a:prstGeom prst="rect">
              <a:avLst/>
            </a:prstGeom>
            <a:solidFill>
              <a:schemeClr val="bg1"/>
            </a:solidFill>
          </p:spPr>
          <p:txBody>
            <a:bodyPr wrap="square" rtlCol="0">
              <a:spAutoFit/>
            </a:bodyPr>
            <a:lstStyle/>
            <a:p>
              <a:r>
                <a:rPr lang="en-US" dirty="0" smtClean="0"/>
                <a:t>2133 Sequences</a:t>
              </a:r>
            </a:p>
            <a:p>
              <a:r>
                <a:rPr lang="en-US" dirty="0" smtClean="0"/>
                <a:t>Extended from set of 200</a:t>
              </a:r>
            </a:p>
            <a:p>
              <a:endParaRPr lang="en-US" dirty="0"/>
            </a:p>
            <a:p>
              <a:r>
                <a:rPr lang="en-US" dirty="0" smtClean="0"/>
                <a:t>Trees by Neighbor Joining in 3D map</a:t>
              </a:r>
            </a:p>
            <a:p>
              <a:endParaRPr lang="en-US" dirty="0"/>
            </a:p>
            <a:p>
              <a:r>
                <a:rPr lang="en-US" dirty="0" smtClean="0"/>
                <a:t>Silver Spheres Internal Nodes</a:t>
              </a:r>
            </a:p>
            <a:p>
              <a:endParaRPr lang="en-US" dirty="0"/>
            </a:p>
            <a:p>
              <a:endParaRPr lang="en-US" dirty="0" smtClean="0"/>
            </a:p>
            <a:p>
              <a:endParaRPr lang="en-US" dirty="0" smtClean="0"/>
            </a:p>
            <a:p>
              <a:endParaRPr lang="en-US" dirty="0"/>
            </a:p>
          </p:txBody>
        </p:sp>
      </p:grpSp>
    </p:spTree>
    <p:extLst>
      <p:ext uri="{BB962C8B-B14F-4D97-AF65-F5344CB8AC3E}">
        <p14:creationId xmlns:p14="http://schemas.microsoft.com/office/powerpoint/2010/main" val="15353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Data Analytics (and Informatics) Field and its Education and Training</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46</a:t>
            </a:fld>
            <a:endParaRPr lang="en-US"/>
          </a:p>
        </p:txBody>
      </p:sp>
    </p:spTree>
    <p:extLst>
      <p:ext uri="{BB962C8B-B14F-4D97-AF65-F5344CB8AC3E}">
        <p14:creationId xmlns:p14="http://schemas.microsoft.com/office/powerpoint/2010/main" val="2155432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47</a:t>
            </a:fld>
            <a:endParaRPr lang="en-US"/>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302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dirty="0" smtClean="0"/>
              <a:t>McKinsey Institute on Big Data Jobs</a:t>
            </a:r>
            <a:endParaRPr lang="en-US" dirty="0"/>
          </a:p>
        </p:txBody>
      </p:sp>
      <p:sp>
        <p:nvSpPr>
          <p:cNvPr id="4" name="Content Placeholder 3"/>
          <p:cNvSpPr>
            <a:spLocks noGrp="1"/>
          </p:cNvSpPr>
          <p:nvPr>
            <p:ph idx="1"/>
          </p:nvPr>
        </p:nvSpPr>
        <p:spPr>
          <a:xfrm>
            <a:off x="0" y="4572000"/>
            <a:ext cx="9144000" cy="2163763"/>
          </a:xfrm>
        </p:spPr>
        <p:txBody>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48</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762000" y="8382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441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71"/>
            <a:ext cx="8229600" cy="1029629"/>
          </a:xfrm>
        </p:spPr>
        <p:txBody>
          <a:bodyPr/>
          <a:lstStyle/>
          <a:p>
            <a:r>
              <a:rPr lang="en-US" dirty="0" smtClean="0"/>
              <a:t>Data Analytics Education</a:t>
            </a:r>
            <a:endParaRPr lang="en-US" dirty="0"/>
          </a:p>
        </p:txBody>
      </p:sp>
      <p:sp>
        <p:nvSpPr>
          <p:cNvPr id="5" name="Content Placeholder 4"/>
          <p:cNvSpPr>
            <a:spLocks noGrp="1"/>
          </p:cNvSpPr>
          <p:nvPr>
            <p:ph idx="1"/>
          </p:nvPr>
        </p:nvSpPr>
        <p:spPr>
          <a:xfrm>
            <a:off x="-26020" y="914400"/>
            <a:ext cx="9052932" cy="4525963"/>
          </a:xfrm>
        </p:spPr>
        <p:txBody>
          <a:bodyPr/>
          <a:lstStyle/>
          <a:p>
            <a:r>
              <a:rPr lang="en-US" sz="2800" dirty="0" smtClean="0"/>
              <a:t>Broad Range of Topics from Policy to new algorithms</a:t>
            </a:r>
          </a:p>
          <a:p>
            <a:r>
              <a:rPr lang="en-US" sz="2800" dirty="0" smtClean="0"/>
              <a:t>Enables X-Informatics where several X’s defined especially in Life Sciences</a:t>
            </a:r>
          </a:p>
          <a:p>
            <a:pPr lvl="1"/>
            <a:r>
              <a:rPr lang="en-US" sz="2400" dirty="0" smtClean="0"/>
              <a:t>Medical, Bio, </a:t>
            </a:r>
            <a:r>
              <a:rPr lang="en-US" sz="2400" dirty="0" err="1" smtClean="0"/>
              <a:t>Chem</a:t>
            </a:r>
            <a:r>
              <a:rPr lang="en-US" sz="2400" dirty="0" smtClean="0"/>
              <a:t>, Health, Pathology, </a:t>
            </a:r>
            <a:r>
              <a:rPr lang="en-US" sz="2400" dirty="0" err="1" smtClean="0"/>
              <a:t>Astro</a:t>
            </a:r>
            <a:r>
              <a:rPr lang="en-US" sz="2400" dirty="0" smtClean="0"/>
              <a:t>, Social, Business, Security, </a:t>
            </a:r>
            <a:r>
              <a:rPr lang="en-US" sz="2400" smtClean="0"/>
              <a:t>Crisis, Intelligence  </a:t>
            </a:r>
            <a:r>
              <a:rPr lang="en-US" sz="2400" dirty="0" smtClean="0"/>
              <a:t>Informatics defined (more or less)</a:t>
            </a:r>
          </a:p>
          <a:p>
            <a:pPr lvl="1"/>
            <a:r>
              <a:rPr lang="en-US" sz="2400" dirty="0" smtClean="0"/>
              <a:t>Could invent Life Style (e.g. IT for Facebook), Radar …. Informatics</a:t>
            </a:r>
          </a:p>
          <a:p>
            <a:pPr lvl="1"/>
            <a:r>
              <a:rPr lang="en-US" sz="2400" dirty="0" smtClean="0"/>
              <a:t>Physics Informatics ought to exist but doesn’t</a:t>
            </a:r>
          </a:p>
          <a:p>
            <a:r>
              <a:rPr lang="en-US" sz="2800" dirty="0" smtClean="0"/>
              <a:t>Plenty of Jobs and broader range of possibilities than computational science but similar issues</a:t>
            </a:r>
          </a:p>
          <a:p>
            <a:pPr lvl="1"/>
            <a:r>
              <a:rPr lang="en-US" sz="2400" dirty="0" smtClean="0"/>
              <a:t>What type of degree (Certificate, track, “real” degree)</a:t>
            </a:r>
          </a:p>
          <a:p>
            <a:pPr lvl="1"/>
            <a:r>
              <a:rPr lang="en-US" sz="2400" dirty="0" smtClean="0"/>
              <a:t>What type of program (department, interdisciplinary group supporting education and research program)</a:t>
            </a:r>
          </a:p>
          <a:p>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49</a:t>
            </a:fld>
            <a:endParaRPr lang="en-US"/>
          </a:p>
        </p:txBody>
      </p:sp>
    </p:spTree>
    <p:extLst>
      <p:ext uri="{BB962C8B-B14F-4D97-AF65-F5344CB8AC3E}">
        <p14:creationId xmlns:p14="http://schemas.microsoft.com/office/powerpoint/2010/main" val="4057523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Data sizes</a:t>
            </a:r>
            <a:endParaRPr lang="en-US" dirty="0"/>
          </a:p>
        </p:txBody>
      </p:sp>
      <p:sp>
        <p:nvSpPr>
          <p:cNvPr id="3" name="Content Placeholder 2"/>
          <p:cNvSpPr>
            <a:spLocks noGrp="1"/>
          </p:cNvSpPr>
          <p:nvPr>
            <p:ph idx="1"/>
          </p:nvPr>
        </p:nvSpPr>
        <p:spPr>
          <a:xfrm>
            <a:off x="0" y="685800"/>
            <a:ext cx="9144000" cy="5486400"/>
          </a:xfrm>
        </p:spPr>
        <p:txBody>
          <a:bodyPr/>
          <a:lstStyle/>
          <a:p>
            <a:pPr marL="742141" lvl="1" indent="-285438" defTabSz="913404" eaLnBrk="1" hangingPunct="1">
              <a:lnSpc>
                <a:spcPct val="80000"/>
              </a:lnSpc>
              <a:spcBef>
                <a:spcPts val="1200"/>
              </a:spcBef>
              <a:buBlip>
                <a:blip r:embed="rId3"/>
              </a:buBlip>
            </a:pPr>
            <a:r>
              <a:rPr lang="en-US" sz="2600" dirty="0">
                <a:latin typeface="Times New Roman" pitchFamily="18" charset="0"/>
                <a:ea typeface="+mn-ea"/>
                <a:cs typeface="Times New Roman" pitchFamily="18" charset="0"/>
              </a:rPr>
              <a:t>~40 10</a:t>
            </a:r>
            <a:r>
              <a:rPr lang="en-US" sz="2600" baseline="30000" dirty="0">
                <a:latin typeface="Times New Roman" pitchFamily="18" charset="0"/>
                <a:ea typeface="+mn-ea"/>
                <a:cs typeface="Times New Roman" pitchFamily="18" charset="0"/>
              </a:rPr>
              <a:t>9 </a:t>
            </a:r>
            <a:r>
              <a:rPr lang="en-US" sz="2600" b="1" dirty="0">
                <a:latin typeface="Times New Roman" pitchFamily="18" charset="0"/>
                <a:ea typeface="+mn-ea"/>
                <a:cs typeface="Times New Roman" pitchFamily="18" charset="0"/>
              </a:rPr>
              <a:t>Web pages </a:t>
            </a:r>
            <a:r>
              <a:rPr lang="en-US" sz="2600" dirty="0">
                <a:latin typeface="Times New Roman" pitchFamily="18" charset="0"/>
                <a:ea typeface="+mn-ea"/>
                <a:cs typeface="Times New Roman" pitchFamily="18" charset="0"/>
              </a:rPr>
              <a:t>at ~300 kilobytes each = 10 Petabytes</a:t>
            </a:r>
          </a:p>
          <a:p>
            <a:pPr marL="742141" lvl="1" indent="-285438" defTabSz="913404" eaLnBrk="1" hangingPunct="1">
              <a:lnSpc>
                <a:spcPct val="80000"/>
              </a:lnSpc>
              <a:spcBef>
                <a:spcPts val="1200"/>
              </a:spcBef>
              <a:buBlip>
                <a:blip r:embed="rId3"/>
              </a:buBlip>
            </a:pPr>
            <a:r>
              <a:rPr lang="en-US" sz="2600" b="1" dirty="0" err="1">
                <a:latin typeface="Times New Roman" pitchFamily="18" charset="0"/>
                <a:ea typeface="+mn-ea"/>
                <a:cs typeface="Times New Roman" pitchFamily="18" charset="0"/>
              </a:rPr>
              <a:t>Youtube</a:t>
            </a:r>
            <a:r>
              <a:rPr lang="en-US" sz="2600" dirty="0">
                <a:latin typeface="Times New Roman" pitchFamily="18" charset="0"/>
                <a:ea typeface="+mn-ea"/>
                <a:cs typeface="Times New Roman" pitchFamily="18" charset="0"/>
              </a:rPr>
              <a:t> 48 hours video uploaded per minute; </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in 2 months in 2010, uploaded  more than total NBC ABC CBS</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~2.5 petabytes per year uploaded?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LHC</a:t>
            </a:r>
            <a:r>
              <a:rPr lang="en-US" sz="2600" dirty="0">
                <a:latin typeface="Times New Roman" pitchFamily="18" charset="0"/>
                <a:ea typeface="+mn-ea"/>
                <a:cs typeface="Times New Roman" pitchFamily="18" charset="0"/>
              </a:rPr>
              <a:t> 15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Radiology</a:t>
            </a:r>
            <a:r>
              <a:rPr lang="en-US" sz="2600" dirty="0">
                <a:latin typeface="Times New Roman" pitchFamily="18" charset="0"/>
                <a:ea typeface="+mn-ea"/>
                <a:cs typeface="Times New Roman" pitchFamily="18" charset="0"/>
              </a:rPr>
              <a:t> 69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Square Kilometer Array Telescope </a:t>
            </a:r>
            <a:r>
              <a:rPr lang="en-US" sz="2600" dirty="0">
                <a:latin typeface="Times New Roman" pitchFamily="18" charset="0"/>
                <a:ea typeface="+mn-ea"/>
                <a:cs typeface="Times New Roman" pitchFamily="18" charset="0"/>
              </a:rPr>
              <a:t>will be 100 terabits/second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 Observation </a:t>
            </a:r>
            <a:r>
              <a:rPr lang="en-US" sz="2600" dirty="0">
                <a:latin typeface="Times New Roman" pitchFamily="18" charset="0"/>
                <a:ea typeface="+mn-ea"/>
                <a:cs typeface="Times New Roman" pitchFamily="18" charset="0"/>
              </a:rPr>
              <a:t>becoming ~4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Earthquake Science </a:t>
            </a:r>
            <a:r>
              <a:rPr lang="en-US" sz="2600" dirty="0">
                <a:latin typeface="Times New Roman" pitchFamily="18" charset="0"/>
                <a:ea typeface="+mn-ea"/>
                <a:cs typeface="Times New Roman" pitchFamily="18" charset="0"/>
              </a:rPr>
              <a:t>– few terabytes </a:t>
            </a:r>
            <a:r>
              <a:rPr lang="en-US" sz="2600" b="1" dirty="0">
                <a:latin typeface="Times New Roman" pitchFamily="18" charset="0"/>
                <a:ea typeface="+mn-ea"/>
                <a:cs typeface="Times New Roman" pitchFamily="18" charset="0"/>
              </a:rPr>
              <a:t>total</a:t>
            </a:r>
            <a:r>
              <a:rPr lang="en-US" sz="2600" dirty="0">
                <a:latin typeface="Times New Roman" pitchFamily="18" charset="0"/>
                <a:ea typeface="+mn-ea"/>
                <a:cs typeface="Times New Roman" pitchFamily="18" charset="0"/>
              </a:rPr>
              <a:t> today</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PolarGrid</a:t>
            </a:r>
            <a:r>
              <a:rPr lang="en-US" sz="2600" dirty="0">
                <a:latin typeface="Times New Roman" pitchFamily="18" charset="0"/>
                <a:ea typeface="+mn-ea"/>
                <a:cs typeface="Times New Roman" pitchFamily="18" charset="0"/>
              </a:rPr>
              <a:t> – 100’s terabytes/year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Exascale simulation </a:t>
            </a:r>
            <a:r>
              <a:rPr lang="en-US" sz="2600" dirty="0">
                <a:latin typeface="Times New Roman" pitchFamily="18" charset="0"/>
                <a:ea typeface="+mn-ea"/>
                <a:cs typeface="Times New Roman" pitchFamily="18" charset="0"/>
              </a:rPr>
              <a:t>data dumps – terabytes/second</a:t>
            </a:r>
          </a:p>
          <a:p>
            <a:pPr marL="0" indent="0">
              <a:buNone/>
            </a:pP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3562997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838200"/>
          </a:xfrm>
        </p:spPr>
        <p:txBody>
          <a:bodyPr/>
          <a:lstStyle/>
          <a:p>
            <a:r>
              <a:rPr lang="en-US" dirty="0" smtClean="0"/>
              <a:t>Computational Science</a:t>
            </a:r>
            <a:endParaRPr lang="en-US" dirty="0"/>
          </a:p>
        </p:txBody>
      </p:sp>
      <p:sp>
        <p:nvSpPr>
          <p:cNvPr id="3" name="Content Placeholder 2"/>
          <p:cNvSpPr>
            <a:spLocks noGrp="1"/>
          </p:cNvSpPr>
          <p:nvPr>
            <p:ph idx="1"/>
          </p:nvPr>
        </p:nvSpPr>
        <p:spPr>
          <a:xfrm>
            <a:off x="0" y="609600"/>
            <a:ext cx="9144000" cy="5562600"/>
          </a:xfrm>
        </p:spPr>
        <p:txBody>
          <a:bodyPr/>
          <a:lstStyle/>
          <a:p>
            <a:r>
              <a:rPr lang="en-US" sz="2400" dirty="0" smtClean="0"/>
              <a:t>Interdisciplinary field between computer science and applications with primary focus on simulation areas</a:t>
            </a:r>
          </a:p>
          <a:p>
            <a:r>
              <a:rPr lang="en-US" sz="2400" dirty="0" smtClean="0"/>
              <a:t>Very successful as a research area</a:t>
            </a:r>
          </a:p>
          <a:p>
            <a:pPr lvl="1"/>
            <a:r>
              <a:rPr lang="en-US" sz="2000" dirty="0" smtClean="0"/>
              <a:t>XSEDE and Exascale systems enable</a:t>
            </a:r>
          </a:p>
          <a:p>
            <a:r>
              <a:rPr lang="en-US" sz="2400" dirty="0" smtClean="0"/>
              <a:t>Several academic programs but these have been less successful as</a:t>
            </a:r>
          </a:p>
          <a:p>
            <a:pPr lvl="1"/>
            <a:r>
              <a:rPr lang="en-US" sz="2000" dirty="0" smtClean="0"/>
              <a:t>No consensus as to curricula and jobs (don’t appoint faculty in computational science; do appoint to DoE labs)</a:t>
            </a:r>
          </a:p>
          <a:p>
            <a:pPr lvl="1"/>
            <a:r>
              <a:rPr lang="en-US" sz="2000" dirty="0" smtClean="0"/>
              <a:t>Field relatively small </a:t>
            </a:r>
          </a:p>
          <a:p>
            <a:r>
              <a:rPr lang="en-US" sz="2400" dirty="0" smtClean="0"/>
              <a:t>Started around 1990</a:t>
            </a:r>
          </a:p>
          <a:p>
            <a:r>
              <a:rPr lang="en-US" sz="2400" dirty="0" smtClean="0"/>
              <a:t>Note Computational Chemistry is typical part of Computational Science (and chemistry) whereas Cheminformatics is part of Informatics and data science</a:t>
            </a:r>
          </a:p>
          <a:p>
            <a:pPr lvl="1"/>
            <a:r>
              <a:rPr lang="en-US" sz="2000" dirty="0" smtClean="0"/>
              <a:t>Here Computational Chemistry much larger than Cheminformatics but</a:t>
            </a:r>
          </a:p>
          <a:p>
            <a:pPr lvl="1"/>
            <a:r>
              <a:rPr lang="en-US" sz="2000" dirty="0" smtClean="0"/>
              <a:t>Typically data side larger than simulations</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50</a:t>
            </a:fld>
            <a:endParaRPr lang="en-US"/>
          </a:p>
        </p:txBody>
      </p:sp>
    </p:spTree>
    <p:extLst>
      <p:ext uri="{BB962C8B-B14F-4D97-AF65-F5344CB8AC3E}">
        <p14:creationId xmlns:p14="http://schemas.microsoft.com/office/powerpoint/2010/main" val="3873682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Informatics at Indiana University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a:p>
        </p:txBody>
      </p:sp>
    </p:spTree>
    <p:extLst>
      <p:ext uri="{BB962C8B-B14F-4D97-AF65-F5344CB8AC3E}">
        <p14:creationId xmlns:p14="http://schemas.microsoft.com/office/powerpoint/2010/main" val="3434113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r>
              <a:rPr lang="en-US" dirty="0" smtClean="0"/>
              <a:t>Informatics at Indiana University</a:t>
            </a:r>
            <a:endParaRPr lang="en-US" dirty="0"/>
          </a:p>
        </p:txBody>
      </p:sp>
      <p:sp>
        <p:nvSpPr>
          <p:cNvPr id="4" name="Content Placeholder 3"/>
          <p:cNvSpPr>
            <a:spLocks noGrp="1"/>
          </p:cNvSpPr>
          <p:nvPr>
            <p:ph idx="1"/>
          </p:nvPr>
        </p:nvSpPr>
        <p:spPr>
          <a:xfrm>
            <a:off x="0" y="609600"/>
            <a:ext cx="9144000" cy="4525963"/>
          </a:xfrm>
        </p:spPr>
        <p:txBody>
          <a:bodyPr/>
          <a:lstStyle/>
          <a:p>
            <a:pPr>
              <a:spcBef>
                <a:spcPts val="600"/>
              </a:spcBef>
            </a:pPr>
            <a:r>
              <a:rPr lang="en-US" dirty="0" smtClean="0"/>
              <a:t>School of Informatics and Computing</a:t>
            </a:r>
          </a:p>
          <a:p>
            <a:pPr lvl="1">
              <a:spcBef>
                <a:spcPts val="600"/>
              </a:spcBef>
            </a:pPr>
            <a:r>
              <a:rPr lang="en-US" dirty="0" smtClean="0"/>
              <a:t>Computer Science </a:t>
            </a:r>
          </a:p>
          <a:p>
            <a:pPr lvl="1">
              <a:spcBef>
                <a:spcPts val="600"/>
              </a:spcBef>
            </a:pPr>
            <a:r>
              <a:rPr lang="en-US" dirty="0" smtClean="0"/>
              <a:t>Informatics</a:t>
            </a:r>
          </a:p>
          <a:p>
            <a:pPr lvl="1">
              <a:spcBef>
                <a:spcPts val="600"/>
              </a:spcBef>
            </a:pPr>
            <a:r>
              <a:rPr lang="en-US" dirty="0" smtClean="0"/>
              <a:t>Information and Library Science (new DILS was SLIS)</a:t>
            </a:r>
          </a:p>
          <a:p>
            <a:pPr>
              <a:spcBef>
                <a:spcPts val="600"/>
              </a:spcBef>
            </a:pPr>
            <a:r>
              <a:rPr lang="en-US" dirty="0" smtClean="0"/>
              <a:t>Undergraduates: Informatics ~3x Computer Science</a:t>
            </a:r>
          </a:p>
          <a:p>
            <a:pPr lvl="1">
              <a:spcBef>
                <a:spcPts val="600"/>
              </a:spcBef>
            </a:pPr>
            <a:r>
              <a:rPr lang="en-US" dirty="0" smtClean="0"/>
              <a:t>Mean UG Hiring Salaries</a:t>
            </a:r>
          </a:p>
          <a:p>
            <a:pPr lvl="1">
              <a:spcBef>
                <a:spcPts val="600"/>
              </a:spcBef>
            </a:pPr>
            <a:r>
              <a:rPr lang="en-US" dirty="0" smtClean="0"/>
              <a:t>Informatics $54K; CS $56.25K</a:t>
            </a:r>
          </a:p>
          <a:p>
            <a:pPr lvl="1">
              <a:spcBef>
                <a:spcPts val="600"/>
              </a:spcBef>
            </a:pPr>
            <a:r>
              <a:rPr lang="en-US" dirty="0" smtClean="0"/>
              <a:t>Masters hiring $70K</a:t>
            </a:r>
          </a:p>
          <a:p>
            <a:pPr lvl="1">
              <a:spcBef>
                <a:spcPts val="600"/>
              </a:spcBef>
            </a:pPr>
            <a:r>
              <a:rPr lang="en-US" dirty="0" smtClean="0"/>
              <a:t>125 different employers 2011-2012</a:t>
            </a:r>
          </a:p>
          <a:p>
            <a:pPr>
              <a:spcBef>
                <a:spcPts val="600"/>
              </a:spcBef>
            </a:pPr>
            <a:r>
              <a:rPr lang="en-US" dirty="0" smtClean="0"/>
              <a:t>Graduates: CS ~2x Informatics</a:t>
            </a:r>
          </a:p>
          <a:p>
            <a:pPr>
              <a:spcBef>
                <a:spcPts val="600"/>
              </a:spcBef>
            </a:pPr>
            <a:r>
              <a:rPr lang="en-US" dirty="0" smtClean="0"/>
              <a:t>DILS Graduate only, MLS main degree</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52</a:t>
            </a:fld>
            <a:endParaRPr lang="en-US"/>
          </a:p>
        </p:txBody>
      </p:sp>
    </p:spTree>
    <p:extLst>
      <p:ext uri="{BB962C8B-B14F-4D97-AF65-F5344CB8AC3E}">
        <p14:creationId xmlns:p14="http://schemas.microsoft.com/office/powerpoint/2010/main" val="12864420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Informatics at IU</a:t>
            </a:r>
            <a:endParaRPr lang="en-US" b="1" dirty="0"/>
          </a:p>
        </p:txBody>
      </p:sp>
      <p:sp>
        <p:nvSpPr>
          <p:cNvPr id="3" name="Content Placeholder 2"/>
          <p:cNvSpPr>
            <a:spLocks noGrp="1"/>
          </p:cNvSpPr>
          <p:nvPr>
            <p:ph idx="1"/>
          </p:nvPr>
        </p:nvSpPr>
        <p:spPr>
          <a:xfrm>
            <a:off x="228600" y="1295400"/>
            <a:ext cx="8686800" cy="5257800"/>
          </a:xfrm>
        </p:spPr>
        <p:txBody>
          <a:bodyPr>
            <a:normAutofit fontScale="92500" lnSpcReduction="10000"/>
          </a:bodyPr>
          <a:lstStyle/>
          <a:p>
            <a:r>
              <a:rPr lang="en-US" dirty="0" smtClean="0"/>
              <a:t>Security </a:t>
            </a:r>
            <a:r>
              <a:rPr lang="en-US" dirty="0" smtClean="0">
                <a:solidFill>
                  <a:srgbClr val="C00000"/>
                </a:solidFill>
              </a:rPr>
              <a:t>largely</a:t>
            </a:r>
            <a:r>
              <a:rPr lang="en-US" dirty="0" smtClean="0"/>
              <a:t> </a:t>
            </a:r>
            <a:r>
              <a:rPr lang="en-US" dirty="0" smtClean="0">
                <a:solidFill>
                  <a:srgbClr val="C00000"/>
                </a:solidFill>
              </a:rPr>
              <a:t>moved to Computer Science</a:t>
            </a:r>
          </a:p>
          <a:p>
            <a:r>
              <a:rPr lang="en-US" dirty="0" smtClean="0"/>
              <a:t>Bioinformatics </a:t>
            </a:r>
            <a:r>
              <a:rPr lang="en-US" dirty="0" smtClean="0">
                <a:solidFill>
                  <a:srgbClr val="C00000"/>
                </a:solidFill>
              </a:rPr>
              <a:t>moved </a:t>
            </a:r>
            <a:r>
              <a:rPr lang="en-US" dirty="0">
                <a:solidFill>
                  <a:srgbClr val="C00000"/>
                </a:solidFill>
              </a:rPr>
              <a:t>to Computer </a:t>
            </a:r>
            <a:r>
              <a:rPr lang="en-US" dirty="0" smtClean="0">
                <a:solidFill>
                  <a:srgbClr val="C00000"/>
                </a:solidFill>
              </a:rPr>
              <a:t>Science</a:t>
            </a:r>
            <a:endParaRPr lang="en-US" dirty="0" smtClean="0"/>
          </a:p>
          <a:p>
            <a:r>
              <a:rPr lang="en-US" dirty="0" smtClean="0"/>
              <a:t>Cheminformatics</a:t>
            </a:r>
          </a:p>
          <a:p>
            <a:r>
              <a:rPr lang="en-US" dirty="0" smtClean="0"/>
              <a:t>Health Informatics</a:t>
            </a:r>
          </a:p>
          <a:p>
            <a:r>
              <a:rPr lang="en-US" dirty="0" smtClean="0"/>
              <a:t>Music Informatics </a:t>
            </a:r>
            <a:r>
              <a:rPr lang="en-US" dirty="0" smtClean="0">
                <a:solidFill>
                  <a:srgbClr val="C00000"/>
                </a:solidFill>
              </a:rPr>
              <a:t>moved </a:t>
            </a:r>
            <a:r>
              <a:rPr lang="en-US" dirty="0">
                <a:solidFill>
                  <a:srgbClr val="C00000"/>
                </a:solidFill>
              </a:rPr>
              <a:t>to Computer </a:t>
            </a:r>
            <a:r>
              <a:rPr lang="en-US" dirty="0" smtClean="0">
                <a:solidFill>
                  <a:srgbClr val="C00000"/>
                </a:solidFill>
              </a:rPr>
              <a:t>Science</a:t>
            </a:r>
            <a:endParaRPr lang="en-US" dirty="0" smtClean="0"/>
          </a:p>
          <a:p>
            <a:r>
              <a:rPr lang="en-US" dirty="0" smtClean="0"/>
              <a:t>Complex Networks and Systems</a:t>
            </a:r>
          </a:p>
          <a:p>
            <a:r>
              <a:rPr lang="en-US" dirty="0" smtClean="0"/>
              <a:t>Human Computer Interaction Design</a:t>
            </a:r>
            <a:endParaRPr lang="en-US" dirty="0">
              <a:solidFill>
                <a:srgbClr val="FF0000"/>
              </a:solidFill>
            </a:endParaRPr>
          </a:p>
          <a:p>
            <a:r>
              <a:rPr lang="en-US" dirty="0" smtClean="0"/>
              <a:t>Social Informatics</a:t>
            </a:r>
          </a:p>
          <a:p>
            <a:endParaRPr lang="en-US" dirty="0" smtClean="0">
              <a:solidFill>
                <a:srgbClr val="FF0000"/>
              </a:solidFill>
            </a:endParaRPr>
          </a:p>
          <a:p>
            <a:r>
              <a:rPr lang="en-US" dirty="0" smtClean="0"/>
              <a:t>Only last topic definitely not part of CS</a:t>
            </a:r>
          </a:p>
        </p:txBody>
      </p:sp>
    </p:spTree>
    <p:extLst>
      <p:ext uri="{BB962C8B-B14F-4D97-AF65-F5344CB8AC3E}">
        <p14:creationId xmlns:p14="http://schemas.microsoft.com/office/powerpoint/2010/main" val="29880328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a:t>
            </a:r>
            <a:r>
              <a:rPr lang="en-US" dirty="0" smtClean="0">
                <a:solidFill>
                  <a:srgbClr val="C00000"/>
                </a:solidFill>
              </a:rPr>
              <a:t> largely in Computer Science</a:t>
            </a:r>
          </a:p>
          <a:p>
            <a:r>
              <a:rPr lang="en-US" dirty="0" smtClean="0"/>
              <a:t>Data, Databases and Search </a:t>
            </a:r>
            <a:r>
              <a:rPr lang="en-US" dirty="0">
                <a:solidFill>
                  <a:srgbClr val="C00000"/>
                </a:solidFill>
              </a:rPr>
              <a:t>in Computer Science</a:t>
            </a:r>
          </a:p>
          <a:p>
            <a:r>
              <a:rPr lang="en-US" dirty="0" smtClean="0"/>
              <a:t>Image Processing/ Computer Vision </a:t>
            </a:r>
            <a:r>
              <a:rPr lang="en-US" dirty="0" smtClean="0">
                <a:solidFill>
                  <a:srgbClr val="C00000"/>
                </a:solidFill>
              </a:rPr>
              <a:t>in Informatics</a:t>
            </a:r>
          </a:p>
          <a:p>
            <a:r>
              <a:rPr lang="en-US" dirty="0" smtClean="0"/>
              <a:t>Ubiquitous Computing </a:t>
            </a:r>
            <a:r>
              <a:rPr lang="en-US" dirty="0" smtClean="0">
                <a:solidFill>
                  <a:srgbClr val="C00000"/>
                </a:solidFill>
              </a:rPr>
              <a:t>Need to add</a:t>
            </a:r>
          </a:p>
          <a:p>
            <a:r>
              <a:rPr lang="en-US" dirty="0" smtClean="0"/>
              <a:t>Robotics </a:t>
            </a:r>
            <a:r>
              <a:rPr lang="en-US" dirty="0">
                <a:solidFill>
                  <a:srgbClr val="C00000"/>
                </a:solidFill>
              </a:rPr>
              <a:t>in Informatics</a:t>
            </a:r>
            <a:endParaRPr lang="en-US" dirty="0" smtClean="0"/>
          </a:p>
          <a:p>
            <a:r>
              <a:rPr lang="en-US" dirty="0" smtClean="0"/>
              <a:t>Visualization and Computer Graphics </a:t>
            </a:r>
            <a:r>
              <a:rPr lang="en-US" dirty="0" smtClean="0">
                <a:solidFill>
                  <a:srgbClr val="C00000"/>
                </a:solidFill>
              </a:rPr>
              <a:t>Retired in CS</a:t>
            </a:r>
            <a:r>
              <a:rPr lang="en-US" dirty="0" smtClean="0"/>
              <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extLst>
      <p:ext uri="{BB962C8B-B14F-4D97-AF65-F5344CB8AC3E}">
        <p14:creationId xmlns:p14="http://schemas.microsoft.com/office/powerpoint/2010/main" val="832296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extLst>
      <p:ext uri="{BB962C8B-B14F-4D97-AF65-F5344CB8AC3E}">
        <p14:creationId xmlns:p14="http://schemas.microsoft.com/office/powerpoint/2010/main" val="2605440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MOOC’s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56</a:t>
            </a:fld>
            <a:endParaRPr lang="en-US"/>
          </a:p>
        </p:txBody>
      </p:sp>
    </p:spTree>
    <p:extLst>
      <p:ext uri="{BB962C8B-B14F-4D97-AF65-F5344CB8AC3E}">
        <p14:creationId xmlns:p14="http://schemas.microsoft.com/office/powerpoint/2010/main" val="27718765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lstStyle/>
          <a:p>
            <a:r>
              <a:rPr lang="en-US" dirty="0" smtClean="0"/>
              <a:t>Massive Open Online Courses</a:t>
            </a:r>
            <a:r>
              <a:rPr lang="en-US" b="0" dirty="0"/>
              <a:t> (</a:t>
            </a:r>
            <a:r>
              <a:rPr lang="en-US" dirty="0"/>
              <a:t>MOOC</a:t>
            </a:r>
            <a:r>
              <a:rPr lang="en-US" b="0" dirty="0"/>
              <a:t>)</a:t>
            </a:r>
            <a:endParaRPr lang="en-US" dirty="0"/>
          </a:p>
        </p:txBody>
      </p:sp>
      <p:sp>
        <p:nvSpPr>
          <p:cNvPr id="3" name="Content Placeholder 2"/>
          <p:cNvSpPr>
            <a:spLocks noGrp="1"/>
          </p:cNvSpPr>
          <p:nvPr>
            <p:ph idx="1"/>
          </p:nvPr>
        </p:nvSpPr>
        <p:spPr>
          <a:xfrm>
            <a:off x="0" y="838200"/>
            <a:ext cx="9144000" cy="4525963"/>
          </a:xfrm>
        </p:spPr>
        <p:txBody>
          <a:bodyPr/>
          <a:lstStyle/>
          <a:p>
            <a:r>
              <a:rPr lang="en-US" sz="2600" dirty="0" smtClean="0"/>
              <a:t>MOOC’s are very “hot” these days with </a:t>
            </a:r>
            <a:r>
              <a:rPr lang="en-US" sz="2600" dirty="0" err="1" smtClean="0"/>
              <a:t>Udacity</a:t>
            </a:r>
            <a:r>
              <a:rPr lang="en-US" sz="2600" dirty="0" smtClean="0"/>
              <a:t> and </a:t>
            </a:r>
            <a:r>
              <a:rPr lang="en-US" sz="2600" dirty="0" err="1" smtClean="0"/>
              <a:t>Coursera</a:t>
            </a:r>
            <a:r>
              <a:rPr lang="en-US" sz="2600" dirty="0" smtClean="0"/>
              <a:t> as start-ups</a:t>
            </a:r>
          </a:p>
          <a:p>
            <a:r>
              <a:rPr lang="en-US" sz="2600" dirty="0" smtClean="0"/>
              <a:t>Over 100,000 participants but concept valid at smaller sizes</a:t>
            </a:r>
          </a:p>
          <a:p>
            <a:r>
              <a:rPr lang="en-US" sz="2600" dirty="0" smtClean="0"/>
              <a:t>Relevant to </a:t>
            </a:r>
            <a:r>
              <a:rPr lang="en-US" sz="2600" b="1" dirty="0" smtClean="0"/>
              <a:t>Data Science as this is a new field with few courses </a:t>
            </a:r>
            <a:r>
              <a:rPr lang="en-US" sz="2600" dirty="0" smtClean="0"/>
              <a:t>at most universities</a:t>
            </a:r>
          </a:p>
          <a:p>
            <a:r>
              <a:rPr lang="en-US" sz="2600" dirty="0" smtClean="0"/>
              <a:t>Technology to make MOOC’s: Google Open Source Course Builder is lightweight LMS (learning management system) released September 12 2012</a:t>
            </a:r>
          </a:p>
          <a:p>
            <a:r>
              <a:rPr lang="en-US" sz="2600" dirty="0" smtClean="0"/>
              <a:t>Supports MOOC model as a collection of short prerecorded segments (talking head over PowerPoint) termed </a:t>
            </a:r>
            <a:r>
              <a:rPr lang="en-US" sz="2600" b="1" dirty="0" smtClean="0"/>
              <a:t>lessons</a:t>
            </a:r>
          </a:p>
          <a:p>
            <a:r>
              <a:rPr lang="en-US" sz="2600" dirty="0" smtClean="0"/>
              <a:t>Compose playlists of lessons into sessions, modules, courses</a:t>
            </a:r>
          </a:p>
          <a:p>
            <a:pPr lvl="1"/>
            <a:r>
              <a:rPr lang="en-US" sz="2600" dirty="0" smtClean="0"/>
              <a:t>Session is an “Album” and lessons are “songs” in an iTunes analogy</a:t>
            </a:r>
          </a:p>
          <a:p>
            <a:pPr lvl="1"/>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57</a:t>
            </a:fld>
            <a:endParaRPr lang="en-US"/>
          </a:p>
        </p:txBody>
      </p:sp>
    </p:spTree>
    <p:extLst>
      <p:ext uri="{BB962C8B-B14F-4D97-AF65-F5344CB8AC3E}">
        <p14:creationId xmlns:p14="http://schemas.microsoft.com/office/powerpoint/2010/main" val="24333588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14400"/>
          </a:xfrm>
        </p:spPr>
        <p:txBody>
          <a:bodyPr/>
          <a:lstStyle/>
          <a:p>
            <a:r>
              <a:rPr lang="en-US" dirty="0" smtClean="0"/>
              <a:t>MOOC’s on a) Cloud b) X-Informatics</a:t>
            </a:r>
            <a:endParaRPr lang="en-US" dirty="0"/>
          </a:p>
        </p:txBody>
      </p:sp>
      <p:sp>
        <p:nvSpPr>
          <p:cNvPr id="3" name="Content Placeholder 2"/>
          <p:cNvSpPr>
            <a:spLocks noGrp="1"/>
          </p:cNvSpPr>
          <p:nvPr>
            <p:ph idx="1"/>
          </p:nvPr>
        </p:nvSpPr>
        <p:spPr>
          <a:xfrm>
            <a:off x="0" y="914400"/>
            <a:ext cx="9144000" cy="4525963"/>
          </a:xfrm>
        </p:spPr>
        <p:txBody>
          <a:bodyPr/>
          <a:lstStyle/>
          <a:p>
            <a:r>
              <a:rPr lang="en-US" sz="2400" dirty="0" smtClean="0"/>
              <a:t>Cloud MOOC based on one week Summer School on “Clouds for Science” held on FutureGrid end of July 2012</a:t>
            </a:r>
          </a:p>
          <a:p>
            <a:r>
              <a:rPr lang="en-US" sz="2400" dirty="0" smtClean="0"/>
              <a:t>X-Informatics class next semester is general overview of “use of IT” (data analysis) in “all fields” starting with data deluge and pipeline</a:t>
            </a:r>
          </a:p>
          <a:p>
            <a:r>
              <a:rPr lang="en-US" sz="2400" dirty="0" err="1"/>
              <a:t>Observation</a:t>
            </a:r>
            <a:r>
              <a:rPr lang="en-US" sz="2400" dirty="0" err="1">
                <a:sym typeface="Wingdings"/>
              </a:rPr>
              <a:t></a:t>
            </a:r>
            <a:r>
              <a:rPr lang="en-US" sz="2400" dirty="0" err="1"/>
              <a:t>Data</a:t>
            </a:r>
            <a:r>
              <a:rPr lang="en-US" sz="2400" dirty="0" err="1">
                <a:sym typeface="Wingdings"/>
              </a:rPr>
              <a:t></a:t>
            </a:r>
            <a:r>
              <a:rPr lang="en-US" sz="2400" dirty="0" err="1" smtClean="0"/>
              <a:t>Information</a:t>
            </a:r>
            <a:r>
              <a:rPr lang="en-US" sz="2400" dirty="0" err="1">
                <a:sym typeface="Wingdings"/>
              </a:rPr>
              <a:t></a:t>
            </a:r>
            <a:r>
              <a:rPr lang="en-US" sz="2400" dirty="0" err="1"/>
              <a:t>Knowledge</a:t>
            </a:r>
            <a:r>
              <a:rPr lang="en-US" sz="2400" dirty="0" err="1">
                <a:sym typeface="Wingdings"/>
              </a:rPr>
              <a:t></a:t>
            </a:r>
            <a:r>
              <a:rPr lang="en-US" sz="2400" dirty="0" err="1" smtClean="0"/>
              <a:t>Wisdom</a:t>
            </a:r>
            <a:endParaRPr lang="en-US" sz="2400" dirty="0" smtClean="0"/>
          </a:p>
          <a:p>
            <a:r>
              <a:rPr lang="en-US" sz="2400" dirty="0" smtClean="0"/>
              <a:t>Go through many applications from life/medical science to “finding Higgs” and business informatics</a:t>
            </a:r>
          </a:p>
          <a:p>
            <a:r>
              <a:rPr lang="en-US" sz="2400" dirty="0" smtClean="0"/>
              <a:t>Describe cyberinfrastructure needed with visualization, security, provenance, portals, services and workflow</a:t>
            </a:r>
          </a:p>
          <a:p>
            <a:r>
              <a:rPr lang="en-US" sz="2400" dirty="0" smtClean="0"/>
              <a:t>Lab sessions built on virtualized infrastructure (appliances)</a:t>
            </a:r>
          </a:p>
          <a:p>
            <a:r>
              <a:rPr lang="en-US" sz="2400" dirty="0" smtClean="0"/>
              <a:t>Describe and illustrate </a:t>
            </a:r>
            <a:r>
              <a:rPr lang="en-US" sz="2400" dirty="0"/>
              <a:t>key algorithms histograms, clustering, Support Vector Machines, Dimension Reduction, Hidden Markov Models and Image processing</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58</a:t>
            </a:fld>
            <a:endParaRPr lang="en-US"/>
          </a:p>
        </p:txBody>
      </p:sp>
    </p:spTree>
    <p:extLst>
      <p:ext uri="{BB962C8B-B14F-4D97-AF65-F5344CB8AC3E}">
        <p14:creationId xmlns:p14="http://schemas.microsoft.com/office/powerpoint/2010/main" val="2228455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Yu0Mkim4DcVpxfKwerviKRw-lMRWDE86kHz_Z3BP0zLcBB8Y_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15009"/>
            <a:ext cx="24384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QKWRzLWcgWKmplPTsPZrbpMWfhNU3OiItBec534aXSJgAaFWqM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250" y="53109"/>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u41sbEn2YbBq-Mv9FkyKsYWpHO6Zt4VIDyASWv3vM-ODAfQT0"/>
          <p:cNvPicPr>
            <a:picLocks noChangeAspect="1" noChangeArrowheads="1"/>
          </p:cNvPicPr>
          <p:nvPr/>
        </p:nvPicPr>
        <p:blipFill rotWithShape="1">
          <a:blip r:embed="rId4">
            <a:extLst>
              <a:ext uri="{28A0092B-C50C-407E-A947-70E740481C1C}">
                <a14:useLocalDpi xmlns:a14="http://schemas.microsoft.com/office/drawing/2010/main" val="0"/>
              </a:ext>
            </a:extLst>
          </a:blip>
          <a:srcRect l="7103"/>
          <a:stretch/>
        </p:blipFill>
        <p:spPr bwMode="auto">
          <a:xfrm>
            <a:off x="-31233" y="1257300"/>
            <a:ext cx="4450833"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TGMcepVHT5PL8pI7KfoJejqsiOpQpZ2oz8n6yvE5LZO7LoSDE8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037" y="838200"/>
            <a:ext cx="1496211" cy="1945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RNZpTZIKNsGnhPj4wOpjkeyPWyJQnyGO7gG0f29fB5vEKq33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 y="220980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ciensus.com/uploads/images/venn_diagra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2632" y="2209800"/>
            <a:ext cx="2498922"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arm4.static.flickr.com/3643/3350940973_4333e99a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5146" y="1328916"/>
            <a:ext cx="2125982" cy="21217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3.gstatic.com/images?q=tbn:ANd9GcQ91z38gA1rZrp2TlS-mwhVKOHVL2IXpKHxjmtY9vNchpkhDXLJo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2273" y="1300883"/>
            <a:ext cx="11620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morebooks.de/assets/product_images/9786201595/big/7801609/business-informatics.jpg?locale=gb"/>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000"/>
          <a:stretch/>
        </p:blipFill>
        <p:spPr bwMode="auto">
          <a:xfrm>
            <a:off x="3820599" y="4561694"/>
            <a:ext cx="1590664" cy="233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0.gstatic.com/images?q=tbn:ANd9GcSqq2ZcAVDeKPT-t171dLNI0VBR3f2tkWNYWF_u4L4KnEAiPu6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6109" y="-16126"/>
            <a:ext cx="3004152" cy="108729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2.gstatic.com/images?q=tbn:ANd9GcT61WeZTigeUDaul3WYcWq4NIjm1evG2U__w3bcBDQ7IVM7ueWdX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0921" y="2044103"/>
            <a:ext cx="1651118" cy="23537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26132" t="35603" r="11324" b="34435"/>
          <a:stretch/>
        </p:blipFill>
        <p:spPr bwMode="auto">
          <a:xfrm>
            <a:off x="5764474" y="5295090"/>
            <a:ext cx="3379526" cy="15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603" t="17925" r="10845" b="34127"/>
          <a:stretch/>
        </p:blipFill>
        <p:spPr bwMode="auto">
          <a:xfrm>
            <a:off x="6282844" y="3662150"/>
            <a:ext cx="2864700" cy="160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4" descr="http://ucspace.canberra.edu.au/download/attachments/59113623/Triangle+diagram+of+Social+Informatics.GIF?version=1&amp;modificationDate=12821021396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333980"/>
            <a:ext cx="3635470" cy="258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46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1692771"/>
          </a:xfrm>
          <a:prstGeom prst="rect">
            <a:avLst/>
          </a:prstGeom>
          <a:solidFill>
            <a:schemeClr val="bg1"/>
          </a:solidFill>
        </p:spPr>
        <p:txBody>
          <a:bodyPr wrap="square" rtlCol="0">
            <a:spAutoFit/>
          </a:bodyPr>
          <a:lstStyle/>
          <a:p>
            <a:r>
              <a:rPr lang="en-US" sz="2800" dirty="0" smtClean="0"/>
              <a:t>Why need cost effective </a:t>
            </a:r>
          </a:p>
          <a:p>
            <a:r>
              <a:rPr lang="en-US" sz="2800" dirty="0" smtClean="0"/>
              <a:t>Computing!</a:t>
            </a:r>
          </a:p>
          <a:p>
            <a:r>
              <a:rPr lang="en-US" sz="2400" dirty="0" smtClean="0"/>
              <a:t>Full Personal Genomics: 3 petabytes per day</a:t>
            </a:r>
            <a:endParaRPr lang="en-US" sz="2400" dirty="0"/>
          </a:p>
        </p:txBody>
      </p:sp>
    </p:spTree>
    <p:extLst>
      <p:ext uri="{BB962C8B-B14F-4D97-AF65-F5344CB8AC3E}">
        <p14:creationId xmlns:p14="http://schemas.microsoft.com/office/powerpoint/2010/main" val="1086722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FutureGrid</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60</a:t>
            </a:fld>
            <a:endParaRPr lang="en-US"/>
          </a:p>
        </p:txBody>
      </p:sp>
    </p:spTree>
    <p:extLst>
      <p:ext uri="{BB962C8B-B14F-4D97-AF65-F5344CB8AC3E}">
        <p14:creationId xmlns:p14="http://schemas.microsoft.com/office/powerpoint/2010/main" val="14939236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Existing Testbeds</a:t>
            </a:r>
            <a:endParaRPr lang="en-US" dirty="0"/>
          </a:p>
        </p:txBody>
      </p:sp>
      <p:sp>
        <p:nvSpPr>
          <p:cNvPr id="3" name="Content Placeholder 2"/>
          <p:cNvSpPr>
            <a:spLocks noGrp="1"/>
          </p:cNvSpPr>
          <p:nvPr>
            <p:ph idx="1"/>
          </p:nvPr>
        </p:nvSpPr>
        <p:spPr>
          <a:xfrm>
            <a:off x="0" y="838200"/>
            <a:ext cx="8991600" cy="4525963"/>
          </a:xfrm>
        </p:spPr>
        <p:txBody>
          <a:bodyPr/>
          <a:lstStyle/>
          <a:p>
            <a:r>
              <a:rPr lang="en-US" sz="2800" dirty="0" smtClean="0"/>
              <a:t>Grid5000</a:t>
            </a:r>
          </a:p>
          <a:p>
            <a:r>
              <a:rPr lang="en-US" sz="2800" dirty="0" err="1" smtClean="0"/>
              <a:t>Emulab</a:t>
            </a:r>
            <a:r>
              <a:rPr lang="en-US" sz="2800" dirty="0" smtClean="0"/>
              <a:t> </a:t>
            </a:r>
            <a:r>
              <a:rPr lang="en-US" sz="2800" dirty="0"/>
              <a:t>(and </a:t>
            </a:r>
            <a:r>
              <a:rPr lang="en-US" sz="2800" dirty="0" err="1"/>
              <a:t>PRObE</a:t>
            </a:r>
            <a:r>
              <a:rPr lang="en-US" sz="2800" dirty="0"/>
              <a:t> Parallel Reconfigurable Observational </a:t>
            </a:r>
            <a:r>
              <a:rPr lang="en-US" sz="2800" dirty="0" smtClean="0"/>
              <a:t>Environment)</a:t>
            </a:r>
          </a:p>
          <a:p>
            <a:r>
              <a:rPr lang="en-US" sz="2800" dirty="0" err="1" smtClean="0"/>
              <a:t>OpenCirrus</a:t>
            </a:r>
            <a:endParaRPr lang="en-US" sz="2800" dirty="0" smtClean="0"/>
          </a:p>
          <a:p>
            <a:r>
              <a:rPr lang="en-US" sz="2800" dirty="0" err="1" smtClean="0"/>
              <a:t>Planetlab</a:t>
            </a:r>
            <a:endParaRPr lang="en-US" sz="2800" dirty="0"/>
          </a:p>
          <a:p>
            <a:r>
              <a:rPr lang="en-US" sz="2800" dirty="0" err="1" smtClean="0"/>
              <a:t>ExoGENI</a:t>
            </a:r>
            <a:r>
              <a:rPr lang="en-US" sz="2800" dirty="0" smtClean="0"/>
              <a:t> </a:t>
            </a:r>
            <a:r>
              <a:rPr lang="en-US" sz="2800" dirty="0"/>
              <a:t>and </a:t>
            </a:r>
            <a:r>
              <a:rPr lang="en-US" sz="2800" dirty="0" err="1"/>
              <a:t>ProtoGENI</a:t>
            </a:r>
            <a:r>
              <a:rPr lang="en-US" sz="2800" dirty="0"/>
              <a:t> </a:t>
            </a:r>
            <a:endParaRPr lang="en-US" sz="2800" dirty="0" smtClean="0"/>
          </a:p>
          <a:p>
            <a:r>
              <a:rPr lang="en-US" sz="2800" dirty="0" smtClean="0"/>
              <a:t>FutureGrid</a:t>
            </a:r>
          </a:p>
          <a:p>
            <a:r>
              <a:rPr lang="en-US" sz="2800" dirty="0" smtClean="0"/>
              <a:t>Production systems used in testing mode!</a:t>
            </a:r>
          </a:p>
          <a:p>
            <a:pPr lvl="1"/>
            <a:r>
              <a:rPr lang="en-US" sz="2400" dirty="0" smtClean="0"/>
              <a:t>Production emphasizes stability; long jobs</a:t>
            </a:r>
          </a:p>
          <a:p>
            <a:pPr lvl="1"/>
            <a:r>
              <a:rPr lang="en-US" sz="2400" dirty="0" smtClean="0"/>
              <a:t>Testbeds emphasize flexibility, interactivity and short(</a:t>
            </a:r>
            <a:r>
              <a:rPr lang="en-US" sz="2400" dirty="0" err="1" smtClean="0"/>
              <a:t>er</a:t>
            </a:r>
            <a:r>
              <a:rPr lang="en-US" sz="2400" dirty="0" smtClean="0"/>
              <a:t>) jobs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61</a:t>
            </a:fld>
            <a:endParaRPr lang="en-US"/>
          </a:p>
        </p:txBody>
      </p:sp>
    </p:spTree>
    <p:extLst>
      <p:ext uri="{BB962C8B-B14F-4D97-AF65-F5344CB8AC3E}">
        <p14:creationId xmlns:p14="http://schemas.microsoft.com/office/powerpoint/2010/main" val="33088764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a:t>
            </a:r>
            <a:endParaRPr lang="en-US" b="1" dirty="0"/>
          </a:p>
        </p:txBody>
      </p:sp>
      <p:sp>
        <p:nvSpPr>
          <p:cNvPr id="3" name="Content Placeholder 2"/>
          <p:cNvSpPr>
            <a:spLocks noGrp="1"/>
          </p:cNvSpPr>
          <p:nvPr>
            <p:ph idx="1"/>
          </p:nvPr>
        </p:nvSpPr>
        <p:spPr>
          <a:xfrm>
            <a:off x="0" y="6858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27679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FutureGrid Offers</a:t>
            </a:r>
            <a:endParaRPr lang="en-US" dirty="0"/>
          </a:p>
        </p:txBody>
      </p:sp>
      <p:sp>
        <p:nvSpPr>
          <p:cNvPr id="3" name="Content Placeholder 2"/>
          <p:cNvSpPr>
            <a:spLocks noGrp="1"/>
          </p:cNvSpPr>
          <p:nvPr>
            <p:ph idx="1"/>
          </p:nvPr>
        </p:nvSpPr>
        <p:spPr>
          <a:xfrm>
            <a:off x="0" y="914400"/>
            <a:ext cx="9144000" cy="5638800"/>
          </a:xfrm>
        </p:spPr>
        <p:txBody>
          <a:bodyPr>
            <a:normAutofit fontScale="92500" lnSpcReduction="20000"/>
          </a:bodyPr>
          <a:lstStyle/>
          <a:p>
            <a:r>
              <a:rPr lang="en-US" dirty="0" smtClean="0"/>
              <a:t>Common Clouds: </a:t>
            </a:r>
          </a:p>
          <a:p>
            <a:pPr lvl="1"/>
            <a:r>
              <a:rPr lang="en-US" dirty="0" smtClean="0"/>
              <a:t>OpenStack, Eucalyptus, Nimbus, (OpenNebula)</a:t>
            </a:r>
          </a:p>
          <a:p>
            <a:r>
              <a:rPr lang="en-US" dirty="0" smtClean="0"/>
              <a:t>HPC</a:t>
            </a:r>
          </a:p>
          <a:p>
            <a:pPr lvl="1"/>
            <a:r>
              <a:rPr lang="en-US" dirty="0" smtClean="0"/>
              <a:t>MPI, …</a:t>
            </a:r>
          </a:p>
          <a:p>
            <a:r>
              <a:rPr lang="en-US" dirty="0" smtClean="0"/>
              <a:t>Dynamic Provisioning</a:t>
            </a:r>
          </a:p>
          <a:p>
            <a:pPr lvl="1"/>
            <a:r>
              <a:rPr lang="en-US" dirty="0" smtClean="0"/>
              <a:t>Replace OS on a Node</a:t>
            </a:r>
          </a:p>
          <a:p>
            <a:r>
              <a:rPr lang="en-US" dirty="0" smtClean="0"/>
              <a:t>RAIN </a:t>
            </a:r>
          </a:p>
          <a:p>
            <a:pPr lvl="1"/>
            <a:r>
              <a:rPr lang="en-US" dirty="0" smtClean="0"/>
              <a:t>Place Templated Images on HPC, Eucalyptus, and OpenStack</a:t>
            </a:r>
          </a:p>
          <a:p>
            <a:pPr lvl="1"/>
            <a:r>
              <a:rPr lang="en-US" dirty="0" smtClean="0"/>
              <a:t>Demonstrated </a:t>
            </a:r>
            <a:r>
              <a:rPr lang="en-US" dirty="0"/>
              <a:t>Feasibility and Usefulness of </a:t>
            </a:r>
            <a:br>
              <a:rPr lang="en-US" dirty="0"/>
            </a:br>
            <a:r>
              <a:rPr lang="en-US" b="1" dirty="0"/>
              <a:t>Cloud-shifting</a:t>
            </a:r>
          </a:p>
          <a:p>
            <a:pPr lvl="1"/>
            <a:r>
              <a:rPr lang="en-US" dirty="0" smtClean="0"/>
              <a:t>e.g</a:t>
            </a:r>
            <a:r>
              <a:rPr lang="en-US" dirty="0"/>
              <a:t>. Assign resources (</a:t>
            </a:r>
            <a:r>
              <a:rPr lang="en-US" dirty="0" smtClean="0"/>
              <a:t>servers) </a:t>
            </a:r>
            <a:r>
              <a:rPr lang="en-US" dirty="0"/>
              <a:t>to a cloud on demand</a:t>
            </a:r>
          </a:p>
          <a:p>
            <a:pPr lvl="1"/>
            <a:r>
              <a:rPr lang="en-US" dirty="0"/>
              <a:t>Demonstrated during the Cloud Summer </a:t>
            </a:r>
            <a:r>
              <a:rPr lang="en-US"/>
              <a:t>School </a:t>
            </a:r>
            <a:r>
              <a:rPr lang="en-US" smtClean="0"/>
              <a:t>July 2012 at </a:t>
            </a:r>
            <a:r>
              <a:rPr lang="en-US" dirty="0"/>
              <a:t>Indiana University on the cluster </a:t>
            </a:r>
            <a:r>
              <a:rPr lang="en-US" dirty="0" smtClean="0"/>
              <a:t>India</a:t>
            </a:r>
          </a:p>
          <a:p>
            <a:pPr lvl="1"/>
            <a:endParaRPr lang="en-US" dirty="0"/>
          </a:p>
        </p:txBody>
      </p:sp>
    </p:spTree>
    <p:extLst>
      <p:ext uri="{BB962C8B-B14F-4D97-AF65-F5344CB8AC3E}">
        <p14:creationId xmlns:p14="http://schemas.microsoft.com/office/powerpoint/2010/main" val="4875104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00560"/>
            <a:ext cx="9071419" cy="1556421"/>
          </a:xfrm>
        </p:spPr>
        <p:txBody>
          <a:bodyPr/>
          <a:lstStyle/>
          <a:p>
            <a:r>
              <a:rPr lang="en-US" sz="4000" dirty="0"/>
              <a:t>FutureGrid </a:t>
            </a:r>
            <a:r>
              <a:rPr lang="en-US" sz="4000" dirty="0" smtClean="0"/>
              <a:t>Grid supports Cloud Grid HPC Computing Testbed as </a:t>
            </a:r>
            <a:r>
              <a:rPr lang="en-US" sz="4000" dirty="0"/>
              <a:t>a </a:t>
            </a:r>
            <a:r>
              <a:rPr lang="en-US" sz="4000" dirty="0" smtClean="0"/>
              <a:t>Service (</a:t>
            </a:r>
            <a:r>
              <a:rPr lang="en-US" sz="4000" dirty="0" err="1" smtClean="0"/>
              <a:t>aaS</a:t>
            </a:r>
            <a:r>
              <a:rPr lang="en-US" sz="4000" dirty="0" smtClean="0"/>
              <a:t>)</a:t>
            </a:r>
            <a:endParaRPr lang="en-US" sz="4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64</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a:solidFill>
                      <a:prstClr val="black"/>
                    </a:solidFill>
                  </a:rPr>
                  <a:t>12TF Disk rich + GPU 512 cores</a:t>
                </a:r>
              </a:p>
            </p:txBody>
          </p:sp>
        </p:gr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64</a:t>
            </a:fld>
            <a:endParaRPr lang="en-US"/>
          </a:p>
        </p:txBody>
      </p:sp>
    </p:spTree>
    <p:extLst>
      <p:ext uri="{BB962C8B-B14F-4D97-AF65-F5344CB8AC3E}">
        <p14:creationId xmlns:p14="http://schemas.microsoft.com/office/powerpoint/2010/main" val="33917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76200" y="990600"/>
            <a:ext cx="9144000" cy="5715000"/>
          </a:xfrm>
          <a:noFill/>
        </p:spPr>
        <p:txBody>
          <a:bodyPr/>
          <a:lstStyle/>
          <a:p>
            <a:pPr>
              <a:spcBef>
                <a:spcPts val="0"/>
              </a:spcBef>
            </a:pPr>
            <a:r>
              <a:rPr lang="en-US" sz="2800" b="1" dirty="0" smtClean="0"/>
              <a:t>275 </a:t>
            </a:r>
            <a:r>
              <a:rPr lang="en-US" sz="2800" dirty="0" smtClean="0"/>
              <a:t>approved projects (1400 users) November 13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65</a:t>
            </a:fld>
            <a:endParaRPr lang="en-US"/>
          </a:p>
        </p:txBody>
      </p:sp>
      <p:sp>
        <p:nvSpPr>
          <p:cNvPr id="5" name="TextBox 4"/>
          <p:cNvSpPr txBox="1"/>
          <p:nvPr/>
        </p:nvSpPr>
        <p:spPr>
          <a:xfrm>
            <a:off x="6781800" y="3905071"/>
            <a:ext cx="2221730" cy="1200329"/>
          </a:xfrm>
          <a:prstGeom prst="rect">
            <a:avLst/>
          </a:prstGeom>
          <a:noFill/>
          <a:ln w="38100">
            <a:solidFill>
              <a:schemeClr val="tx1"/>
            </a:solidFill>
          </a:ln>
        </p:spPr>
        <p:txBody>
          <a:bodyPr wrap="square" rtlCol="0">
            <a:spAutoFit/>
          </a:bodyPr>
          <a:lstStyle/>
          <a:p>
            <a:r>
              <a:rPr lang="en-US" sz="2400" dirty="0">
                <a:solidFill>
                  <a:prstClr val="black"/>
                </a:solidFill>
              </a:rPr>
              <a:t>Fractions are as of July 15 2012 add to &gt; 100%</a:t>
            </a:r>
          </a:p>
        </p:txBody>
      </p:sp>
    </p:spTree>
    <p:extLst>
      <p:ext uri="{BB962C8B-B14F-4D97-AF65-F5344CB8AC3E}">
        <p14:creationId xmlns:p14="http://schemas.microsoft.com/office/powerpoint/2010/main" val="19579439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38000" b="-38000"/>
          <a:stretch>
            <a:fillRect/>
          </a:stretch>
        </p:blipFill>
        <p:spPr>
          <a:xfrm>
            <a:off x="457200" y="-685800"/>
            <a:ext cx="9642764" cy="8435340"/>
          </a:xfrm>
        </p:spPr>
      </p:pic>
      <p:sp>
        <p:nvSpPr>
          <p:cNvPr id="2" name="Title 1"/>
          <p:cNvSpPr>
            <a:spLocks noGrp="1"/>
          </p:cNvSpPr>
          <p:nvPr>
            <p:ph type="title"/>
          </p:nvPr>
        </p:nvSpPr>
        <p:spPr/>
        <p:txBody>
          <a:bodyPr/>
          <a:lstStyle/>
          <a:p>
            <a:r>
              <a:rPr lang="en-US" dirty="0" smtClean="0"/>
              <a:t>What Users want on FutureGrid</a:t>
            </a:r>
            <a:endParaRPr lang="en-US" dirty="0"/>
          </a:p>
        </p:txBody>
      </p:sp>
      <p:sp>
        <p:nvSpPr>
          <p:cNvPr id="5" name="TextBox 4"/>
          <p:cNvSpPr txBox="1"/>
          <p:nvPr/>
        </p:nvSpPr>
        <p:spPr>
          <a:xfrm>
            <a:off x="6560820" y="1234440"/>
            <a:ext cx="1170064" cy="360099"/>
          </a:xfrm>
          <a:prstGeom prst="rect">
            <a:avLst/>
          </a:prstGeom>
          <a:noFill/>
        </p:spPr>
        <p:txBody>
          <a:bodyPr wrap="none" lIns="82296" tIns="41148" rIns="82296" bIns="41148" rtlCol="0">
            <a:spAutoFit/>
          </a:bodyPr>
          <a:lstStyle/>
          <a:p>
            <a:r>
              <a:rPr lang="en-US" dirty="0" smtClean="0"/>
              <a:t>OpenStack</a:t>
            </a:r>
            <a:endParaRPr lang="en-US" dirty="0"/>
          </a:p>
        </p:txBody>
      </p:sp>
      <p:cxnSp>
        <p:nvCxnSpPr>
          <p:cNvPr id="7" name="Straight Arrow Connector 6"/>
          <p:cNvCxnSpPr/>
          <p:nvPr/>
        </p:nvCxnSpPr>
        <p:spPr>
          <a:xfrm flipH="1">
            <a:off x="7452360" y="3429000"/>
            <a:ext cx="411480" cy="480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6647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Recent Trends</a:t>
            </a:r>
            <a:endParaRPr lang="en-US" dirty="0"/>
          </a:p>
        </p:txBody>
      </p:sp>
      <p:sp>
        <p:nvSpPr>
          <p:cNvPr id="5" name="Content Placeholder 4"/>
          <p:cNvSpPr>
            <a:spLocks noGrp="1"/>
          </p:cNvSpPr>
          <p:nvPr>
            <p:ph sz="half" idx="1"/>
          </p:nvPr>
        </p:nvSpPr>
        <p:spPr>
          <a:xfrm>
            <a:off x="152400" y="1600200"/>
            <a:ext cx="4572000" cy="4525963"/>
          </a:xfrm>
        </p:spPr>
        <p:txBody>
          <a:bodyPr/>
          <a:lstStyle/>
          <a:p>
            <a:r>
              <a:rPr lang="en-US" dirty="0" smtClean="0"/>
              <a:t>FutureGrid(Project Trends)</a:t>
            </a:r>
          </a:p>
          <a:p>
            <a:pPr lvl="1"/>
            <a:r>
              <a:rPr lang="en-US" dirty="0" smtClean="0"/>
              <a:t>All IaaS same interest volume</a:t>
            </a:r>
          </a:p>
          <a:p>
            <a:pPr lvl="1"/>
            <a:endParaRPr lang="en-US" dirty="0"/>
          </a:p>
          <a:p>
            <a:pPr lvl="1"/>
            <a:r>
              <a:rPr lang="en-US" dirty="0" smtClean="0"/>
              <a:t>OpenStack </a:t>
            </a:r>
            <a:r>
              <a:rPr lang="en-US" dirty="0" smtClean="0">
                <a:latin typeface="Wingdings"/>
                <a:ea typeface="Wingdings"/>
                <a:cs typeface="Wingdings"/>
                <a:sym typeface="Wingdings"/>
              </a:rPr>
              <a:t></a:t>
            </a:r>
            <a:r>
              <a:rPr lang="en-US" dirty="0">
                <a:latin typeface="Wingdings"/>
                <a:ea typeface="Wingdings"/>
                <a:cs typeface="Wingdings"/>
                <a:sym typeface="Wingdings"/>
              </a:rPr>
              <a:t></a:t>
            </a:r>
            <a:endParaRPr lang="en-US" dirty="0" smtClean="0"/>
          </a:p>
          <a:p>
            <a:pPr lvl="1"/>
            <a:r>
              <a:rPr lang="en-US" dirty="0" smtClean="0"/>
              <a:t>OpenNebula </a:t>
            </a:r>
            <a:r>
              <a:rPr lang="en-US" dirty="0" smtClean="0">
                <a:latin typeface="Wingdings"/>
                <a:ea typeface="Wingdings"/>
                <a:cs typeface="Wingdings"/>
                <a:sym typeface="Wingdings"/>
              </a:rPr>
              <a:t></a:t>
            </a:r>
          </a:p>
          <a:p>
            <a:pPr lvl="1"/>
            <a:endParaRPr lang="en-US" dirty="0">
              <a:latin typeface="Wingdings"/>
              <a:ea typeface="Wingdings"/>
              <a:cs typeface="Wingdings"/>
              <a:sym typeface="Wingdings"/>
            </a:endParaRPr>
          </a:p>
          <a:p>
            <a:pPr lvl="1"/>
            <a:r>
              <a:rPr lang="en-US" dirty="0" smtClean="0">
                <a:latin typeface="+mn-lt"/>
                <a:ea typeface="Wingdings"/>
                <a:cs typeface="Wingdings"/>
                <a:sym typeface="Wingdings"/>
              </a:rPr>
              <a:t>Nimbus      </a:t>
            </a:r>
            <a:r>
              <a:rPr lang="en-US" dirty="0" smtClean="0">
                <a:latin typeface="Wingdings"/>
                <a:ea typeface="Wingdings"/>
                <a:cs typeface="Wingdings"/>
                <a:sym typeface="Wingdings"/>
              </a:rPr>
              <a:t> </a:t>
            </a:r>
          </a:p>
          <a:p>
            <a:pPr lvl="1"/>
            <a:r>
              <a:rPr lang="en-US" dirty="0" smtClean="0">
                <a:latin typeface="+mn-lt"/>
                <a:ea typeface="Wingdings"/>
                <a:cs typeface="Wingdings"/>
                <a:sym typeface="Wingdings"/>
              </a:rPr>
              <a:t>Eucalyptus </a:t>
            </a:r>
            <a:r>
              <a:rPr lang="en-US" dirty="0" smtClean="0">
                <a:latin typeface="Wingdings"/>
                <a:ea typeface="Wingdings"/>
                <a:cs typeface="Wingdings"/>
                <a:sym typeface="Wingdings"/>
              </a:rPr>
              <a:t> </a:t>
            </a:r>
          </a:p>
          <a:p>
            <a:pPr lvl="1"/>
            <a:r>
              <a:rPr lang="en-US" dirty="0" smtClean="0">
                <a:ea typeface="Wingdings"/>
                <a:cs typeface="Wingdings"/>
                <a:sym typeface="Wingdings"/>
              </a:rPr>
              <a:t>Eucalyptus (Class) </a:t>
            </a:r>
            <a:r>
              <a:rPr lang="en-US" dirty="0" smtClean="0">
                <a:latin typeface="Wingdings"/>
                <a:ea typeface="Wingdings"/>
                <a:cs typeface="Wingdings"/>
                <a:sym typeface="Wingdings"/>
              </a:rPr>
              <a:t> </a:t>
            </a:r>
            <a:endParaRPr lang="en-US" dirty="0">
              <a:latin typeface="Wingdings"/>
              <a:ea typeface="Wingdings"/>
              <a:cs typeface="Wingdings"/>
              <a:sym typeface="Wingdings"/>
            </a:endParaRPr>
          </a:p>
        </p:txBody>
      </p:sp>
      <p:sp>
        <p:nvSpPr>
          <p:cNvPr id="6" name="Content Placeholder 5"/>
          <p:cNvSpPr>
            <a:spLocks noGrp="1"/>
          </p:cNvSpPr>
          <p:nvPr>
            <p:ph sz="half" idx="2"/>
          </p:nvPr>
        </p:nvSpPr>
        <p:spPr/>
        <p:txBody>
          <a:bodyPr/>
          <a:lstStyle/>
          <a:p>
            <a:r>
              <a:rPr lang="en-US" dirty="0" smtClean="0"/>
              <a:t>Google (User Trends)</a:t>
            </a:r>
          </a:p>
          <a:p>
            <a:pPr lvl="1"/>
            <a:r>
              <a:rPr lang="en-US" dirty="0" smtClean="0"/>
              <a:t>OpenStack </a:t>
            </a:r>
            <a:r>
              <a:rPr lang="en-US" dirty="0">
                <a:latin typeface="Wingdings"/>
                <a:ea typeface="Wingdings"/>
                <a:cs typeface="Wingdings"/>
                <a:sym typeface="Wingdings"/>
              </a:rPr>
              <a:t></a:t>
            </a:r>
            <a:r>
              <a:rPr lang="en-US" dirty="0" smtClean="0">
                <a:latin typeface="Wingdings"/>
                <a:ea typeface="Wingdings"/>
                <a:cs typeface="Wingdings"/>
                <a:sym typeface="Wingdings"/>
              </a:rPr>
              <a:t></a:t>
            </a:r>
            <a:endParaRPr lang="en-US" dirty="0" smtClean="0"/>
          </a:p>
          <a:p>
            <a:pPr lvl="1"/>
            <a:r>
              <a:rPr lang="en-US" dirty="0" err="1" smtClean="0"/>
              <a:t>CloudStack</a:t>
            </a:r>
            <a:r>
              <a:rPr lang="en-US" dirty="0" smtClean="0"/>
              <a:t> </a:t>
            </a:r>
            <a:r>
              <a:rPr lang="en-US" dirty="0">
                <a:latin typeface="Wingdings"/>
                <a:ea typeface="Wingdings"/>
                <a:cs typeface="Wingdings"/>
                <a:sym typeface="Wingdings"/>
              </a:rPr>
              <a:t></a:t>
            </a:r>
            <a:endParaRPr lang="en-US" dirty="0" smtClean="0"/>
          </a:p>
          <a:p>
            <a:pPr marL="457200" lvl="1" indent="0">
              <a:buNone/>
            </a:pPr>
            <a:endParaRPr lang="en-US" dirty="0"/>
          </a:p>
          <a:p>
            <a:pPr lvl="1"/>
            <a:r>
              <a:rPr lang="en-US" dirty="0" smtClean="0"/>
              <a:t>Eucalyptus </a:t>
            </a:r>
            <a:r>
              <a:rPr lang="en-US" dirty="0" smtClean="0">
                <a:latin typeface="Wingdings"/>
                <a:ea typeface="Wingdings"/>
                <a:cs typeface="Wingdings"/>
                <a:sym typeface="Wingdings"/>
              </a:rPr>
              <a:t></a:t>
            </a:r>
            <a:endParaRPr lang="en-US" dirty="0"/>
          </a:p>
          <a:p>
            <a:pPr lvl="1"/>
            <a:r>
              <a:rPr lang="en-US" dirty="0" smtClean="0"/>
              <a:t>Nimbus      </a:t>
            </a:r>
            <a:r>
              <a:rPr lang="en-US" b="1" dirty="0" smtClean="0">
                <a:latin typeface="Webdings"/>
                <a:ea typeface="Webdings"/>
                <a:cs typeface="Webdings"/>
                <a:sym typeface="Webdings"/>
              </a:rPr>
              <a:t></a:t>
            </a:r>
            <a:endParaRPr lang="en-US" b="1" dirty="0" smtClean="0"/>
          </a:p>
          <a:p>
            <a:pPr lvl="1"/>
            <a:endParaRPr lang="en-US" dirty="0"/>
          </a:p>
        </p:txBody>
      </p:sp>
    </p:spTree>
    <p:extLst>
      <p:ext uri="{BB962C8B-B14F-4D97-AF65-F5344CB8AC3E}">
        <p14:creationId xmlns:p14="http://schemas.microsoft.com/office/powerpoint/2010/main" val="764965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sp>
        <p:nvSpPr>
          <p:cNvPr id="27" name="TextBox 26"/>
          <p:cNvSpPr txBox="1"/>
          <p:nvPr/>
        </p:nvSpPr>
        <p:spPr>
          <a:xfrm>
            <a:off x="532477" y="115867"/>
            <a:ext cx="4875181" cy="954107"/>
          </a:xfrm>
          <a:prstGeom prst="rect">
            <a:avLst/>
          </a:prstGeom>
          <a:noFill/>
        </p:spPr>
        <p:txBody>
          <a:bodyPr wrap="none" rtlCol="0">
            <a:spAutoFit/>
          </a:bodyPr>
          <a:lstStyle/>
          <a:p>
            <a:pPr algn="ctr"/>
            <a:r>
              <a:rPr lang="en-US" sz="2800" b="1" dirty="0"/>
              <a:t>FutureGrid offers</a:t>
            </a:r>
          </a:p>
          <a:p>
            <a:pPr algn="ctr"/>
            <a:r>
              <a:rPr lang="en-US" sz="2800" b="1" dirty="0"/>
              <a:t>Computing Testbed as a Service</a:t>
            </a: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CS Research </a:t>
              </a:r>
              <a:r>
                <a:rPr lang="en-US" b="1" dirty="0"/>
                <a:t>Use e.g. test new compiler or storage model</a:t>
              </a:r>
            </a:p>
            <a:p>
              <a:pPr marL="285750" indent="-285750">
                <a:buFont typeface="Wingdings" pitchFamily="2" charset="2"/>
                <a:buChar char="Ø"/>
              </a:pPr>
              <a:r>
                <a:rPr lang="en-US" b="1" dirty="0" smtClean="0"/>
                <a:t>Class Usages e.g. run GPU  &amp; multicore</a:t>
              </a:r>
            </a:p>
            <a:p>
              <a:pPr marL="285750" indent="-285750">
                <a:buFont typeface="Wingdings" pitchFamily="2" charset="2"/>
                <a:buChar char="Ø"/>
              </a:pPr>
              <a:r>
                <a:rPr lang="en-US" b="1" dirty="0" smtClean="0"/>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Content Placeholder 29"/>
          <p:cNvSpPr>
            <a:spLocks noGrp="1"/>
          </p:cNvSpPr>
          <p:nvPr>
            <p:ph idx="1"/>
          </p:nvPr>
        </p:nvSpPr>
        <p:spPr>
          <a:xfrm>
            <a:off x="5867400" y="2915617"/>
            <a:ext cx="3276600" cy="3613093"/>
          </a:xfrm>
        </p:spPr>
        <p:txBody>
          <a:bodyPr>
            <a:normAutofit lnSpcReduction="10000"/>
          </a:bodyPr>
          <a:lstStyle/>
          <a:p>
            <a:pPr marL="0" indent="0" algn="ctr">
              <a:buNone/>
            </a:pPr>
            <a:r>
              <a:rPr lang="en-US" sz="2400" b="1" dirty="0" smtClean="0"/>
              <a:t>FutureGrid Usages</a:t>
            </a:r>
          </a:p>
          <a:p>
            <a:r>
              <a:rPr lang="en-US" sz="2400" b="1" dirty="0" smtClean="0"/>
              <a:t>Computer Science</a:t>
            </a:r>
          </a:p>
          <a:p>
            <a:r>
              <a:rPr lang="en-US" sz="2400" b="1" dirty="0" smtClean="0"/>
              <a:t>Applications</a:t>
            </a:r>
            <a:r>
              <a:rPr lang="en-US" sz="2400" dirty="0" smtClean="0"/>
              <a:t> and understanding </a:t>
            </a:r>
            <a:r>
              <a:rPr lang="en-US" sz="2400" b="1" dirty="0" smtClean="0"/>
              <a:t>Science Clouds</a:t>
            </a:r>
          </a:p>
          <a:p>
            <a:r>
              <a:rPr lang="en-US" sz="2400" b="1" dirty="0" smtClean="0"/>
              <a:t>Technology Evaluation </a:t>
            </a:r>
            <a:r>
              <a:rPr lang="en-US" sz="2400" dirty="0" smtClean="0"/>
              <a:t>including XSEDE testing</a:t>
            </a:r>
          </a:p>
          <a:p>
            <a:r>
              <a:rPr lang="en-US" sz="2400" b="1" dirty="0" smtClean="0"/>
              <a:t>Education &amp; Training</a:t>
            </a:r>
            <a:endParaRPr lang="en-US" sz="2400" b="1" dirty="0"/>
          </a:p>
        </p:txBody>
      </p:sp>
      <p:sp>
        <p:nvSpPr>
          <p:cNvPr id="29" name="Rounded Rectangle 28"/>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NaaS</a:t>
            </a:r>
            <a:r>
              <a:rPr lang="en-US" dirty="0" smtClean="0">
                <a:solidFill>
                  <a:schemeClr val="tx1"/>
                </a:solidFill>
                <a:latin typeface="Cooper Std Black" pitchFamily="18" charset="0"/>
                <a:cs typeface="Aharoni" pitchFamily="2" charset="-79"/>
              </a:rPr>
              <a:t>, 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IaaS </a:t>
            </a:r>
            <a:r>
              <a:rPr lang="en-US" dirty="0" err="1" smtClean="0">
                <a:solidFill>
                  <a:schemeClr val="tx1"/>
                </a:solidFill>
                <a:latin typeface="Cooper Std Black" pitchFamily="18" charset="0"/>
                <a:cs typeface="Aharoni" pitchFamily="2" charset="-79"/>
              </a:rPr>
              <a:t>NaaS</a:t>
            </a:r>
            <a:r>
              <a:rPr lang="en-US" dirty="0" smtClean="0">
                <a:solidFill>
                  <a:schemeClr val="tx1"/>
                </a:solidFill>
                <a:latin typeface="Cooper Std Black" pitchFamily="18" charset="0"/>
                <a:cs typeface="Aharoni" pitchFamily="2" charset="-79"/>
              </a:rPr>
              <a:t>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10904373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Learning from FutureGrid</a:t>
            </a:r>
            <a:endParaRPr lang="en-US" dirty="0"/>
          </a:p>
        </p:txBody>
      </p:sp>
      <p:sp>
        <p:nvSpPr>
          <p:cNvPr id="3" name="Content Placeholder 2"/>
          <p:cNvSpPr>
            <a:spLocks noGrp="1"/>
          </p:cNvSpPr>
          <p:nvPr>
            <p:ph idx="1"/>
          </p:nvPr>
        </p:nvSpPr>
        <p:spPr>
          <a:xfrm>
            <a:off x="0" y="762000"/>
            <a:ext cx="8915400" cy="4525963"/>
          </a:xfrm>
        </p:spPr>
        <p:txBody>
          <a:bodyPr/>
          <a:lstStyle/>
          <a:p>
            <a:r>
              <a:rPr lang="en-US" sz="2800" dirty="0" smtClean="0"/>
              <a:t>Architecture of </a:t>
            </a:r>
            <a:r>
              <a:rPr lang="en-US" sz="2800" dirty="0" err="1" smtClean="0"/>
              <a:t>TestbedaaS</a:t>
            </a:r>
            <a:endParaRPr lang="en-US" sz="2800" dirty="0" smtClean="0"/>
          </a:p>
          <a:p>
            <a:r>
              <a:rPr lang="en-US" sz="2800" dirty="0" smtClean="0"/>
              <a:t>Extend current IaaS dynamic provisioning to </a:t>
            </a:r>
            <a:r>
              <a:rPr lang="en-US" sz="2800" dirty="0" err="1" smtClean="0"/>
              <a:t>IaaS+NaaS</a:t>
            </a:r>
            <a:endParaRPr lang="en-US" sz="2800" dirty="0" smtClean="0"/>
          </a:p>
          <a:p>
            <a:r>
              <a:rPr lang="en-US" sz="2800" dirty="0" smtClean="0"/>
              <a:t>Generate a cross-continent distributed system on demand with</a:t>
            </a:r>
          </a:p>
          <a:p>
            <a:pPr lvl="1"/>
            <a:r>
              <a:rPr lang="en-US" sz="2400" dirty="0" smtClean="0"/>
              <a:t>Desired O/S, hypervisor or not</a:t>
            </a:r>
          </a:p>
          <a:p>
            <a:pPr lvl="1"/>
            <a:r>
              <a:rPr lang="en-US" sz="2400" dirty="0" smtClean="0"/>
              <a:t>Optimized networking</a:t>
            </a:r>
          </a:p>
          <a:p>
            <a:pPr lvl="1"/>
            <a:r>
              <a:rPr lang="en-US" sz="2400" dirty="0" smtClean="0"/>
              <a:t>All software defined without systems admins</a:t>
            </a:r>
          </a:p>
          <a:p>
            <a:pPr lvl="1"/>
            <a:r>
              <a:rPr lang="en-US" sz="2400" b="1" dirty="0" smtClean="0">
                <a:solidFill>
                  <a:srgbClr val="FF0000"/>
                </a:solidFill>
              </a:rPr>
              <a:t>Form a group of interested researchers/developers</a:t>
            </a:r>
          </a:p>
          <a:p>
            <a:r>
              <a:rPr lang="en-US" sz="2800" dirty="0" smtClean="0"/>
              <a:t>Need broader choice in hardware</a:t>
            </a:r>
          </a:p>
          <a:p>
            <a:pPr lvl="1"/>
            <a:r>
              <a:rPr lang="en-US" sz="2400" b="1" dirty="0" smtClean="0">
                <a:solidFill>
                  <a:srgbClr val="FF0000"/>
                </a:solidFill>
              </a:rPr>
              <a:t>Form an international collaboration</a:t>
            </a:r>
          </a:p>
          <a:p>
            <a:r>
              <a:rPr lang="en-US" sz="2800" dirty="0" smtClean="0"/>
              <a:t>Use most appropriate solution</a:t>
            </a:r>
          </a:p>
          <a:p>
            <a:pPr lvl="1"/>
            <a:r>
              <a:rPr lang="en-US" sz="2400" b="1" dirty="0" smtClean="0">
                <a:solidFill>
                  <a:srgbClr val="FF0000"/>
                </a:solidFill>
              </a:rPr>
              <a:t>Commercial clouds </a:t>
            </a:r>
            <a:r>
              <a:rPr lang="en-US" sz="2400" dirty="0" smtClean="0"/>
              <a:t>could be best solution for some users </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69</a:t>
            </a:fld>
            <a:endParaRPr lang="en-US"/>
          </a:p>
        </p:txBody>
      </p:sp>
    </p:spTree>
    <p:extLst>
      <p:ext uri="{BB962C8B-B14F-4D97-AF65-F5344CB8AC3E}">
        <p14:creationId xmlns:p14="http://schemas.microsoft.com/office/powerpoint/2010/main" val="321248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152400" y="1143000"/>
            <a:ext cx="8839200" cy="4572000"/>
          </a:xfrm>
        </p:spPr>
        <p:txBody>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a:t>
            </a:r>
            <a:r>
              <a:rPr lang="en-US" sz="2400" dirty="0"/>
              <a:t>pooling; </a:t>
            </a:r>
            <a:endParaRPr lang="en-US" sz="2400" dirty="0" smtClean="0"/>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and electrical power </a:t>
            </a:r>
            <a:r>
              <a:rPr lang="en-US" sz="2400" b="1" dirty="0" smtClean="0"/>
              <a:t>(Green IT)</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an incredible valued added</a:t>
            </a:r>
          </a:p>
          <a:p>
            <a:pPr lvl="1"/>
            <a:r>
              <a:rPr lang="en-US" sz="2400" dirty="0" smtClean="0"/>
              <a:t>Amazon is as much </a:t>
            </a:r>
            <a:r>
              <a:rPr lang="en-US" sz="2400" dirty="0" err="1" smtClean="0"/>
              <a:t>PaaS</a:t>
            </a:r>
            <a:r>
              <a:rPr lang="en-US" sz="2400" dirty="0" smtClean="0"/>
              <a:t> as Azure </a:t>
            </a:r>
            <a:endParaRPr lang="en-US" sz="2400" dirty="0"/>
          </a:p>
          <a:p>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7</a:t>
            </a:fld>
            <a:endParaRPr lang="en-US"/>
          </a:p>
        </p:txBody>
      </p:sp>
    </p:spTree>
    <p:extLst>
      <p:ext uri="{BB962C8B-B14F-4D97-AF65-F5344CB8AC3E}">
        <p14:creationId xmlns:p14="http://schemas.microsoft.com/office/powerpoint/2010/main" val="3334058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960438"/>
          </a:xfrm>
        </p:spPr>
        <p:txBody>
          <a:bodyPr/>
          <a:lstStyle/>
          <a:p>
            <a:r>
              <a:rPr lang="en-US" dirty="0" smtClean="0"/>
              <a:t>Technical Architecture  of </a:t>
            </a:r>
            <a:r>
              <a:rPr lang="en-US" dirty="0" err="1" smtClean="0"/>
              <a:t>TestbedaaS</a:t>
            </a:r>
            <a:endParaRPr lang="en-US" dirty="0"/>
          </a:p>
        </p:txBody>
      </p:sp>
      <p:pic>
        <p:nvPicPr>
          <p:cNvPr id="4" name="Content Placeholder 3" descr="C:\Users\Geoffrey Fox\Desktop\FG2\vcluster-3.png"/>
          <p:cNvPicPr>
            <a:picLocks noGrp="1" noChangeAspect="1"/>
          </p:cNvPicPr>
          <p:nvPr>
            <p:ph idx="1"/>
          </p:nvPr>
        </p:nvPicPr>
        <p:blipFill>
          <a:blip r:embed="rId2">
            <a:extLst>
              <a:ext uri="{28A0092B-C50C-407E-A947-70E740481C1C}">
                <a14:useLocalDpi xmlns:a14="http://schemas.microsoft.com/office/drawing/2010/main" val="0"/>
              </a:ext>
            </a:extLst>
          </a:blip>
          <a:srcRect l="-12484" r="-12484"/>
          <a:stretch>
            <a:fillRect/>
          </a:stretch>
        </p:blipFill>
        <p:spPr bwMode="auto">
          <a:xfrm>
            <a:off x="-746066" y="1165860"/>
            <a:ext cx="10598727" cy="5829300"/>
          </a:xfrm>
          <a:prstGeom prst="rect">
            <a:avLst/>
          </a:prstGeom>
          <a:noFill/>
          <a:ln>
            <a:noFill/>
          </a:ln>
        </p:spPr>
      </p:pic>
    </p:spTree>
    <p:extLst>
      <p:ext uri="{BB962C8B-B14F-4D97-AF65-F5344CB8AC3E}">
        <p14:creationId xmlns:p14="http://schemas.microsoft.com/office/powerpoint/2010/main" val="41752863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71</a:t>
            </a:fld>
            <a:endParaRPr lang="en-US"/>
          </a:p>
        </p:txBody>
      </p:sp>
    </p:spTree>
    <p:extLst>
      <p:ext uri="{BB962C8B-B14F-4D97-AF65-F5344CB8AC3E}">
        <p14:creationId xmlns:p14="http://schemas.microsoft.com/office/powerpoint/2010/main" val="27480303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lstStyle/>
          <a:p>
            <a:r>
              <a:rPr lang="en-US" dirty="0" smtClean="0"/>
              <a:t>Conclusions</a:t>
            </a:r>
            <a:endParaRPr lang="en-US" dirty="0"/>
          </a:p>
        </p:txBody>
      </p:sp>
      <p:sp>
        <p:nvSpPr>
          <p:cNvPr id="3" name="Content Placeholder 2"/>
          <p:cNvSpPr>
            <a:spLocks noGrp="1"/>
          </p:cNvSpPr>
          <p:nvPr>
            <p:ph idx="1"/>
          </p:nvPr>
        </p:nvSpPr>
        <p:spPr>
          <a:xfrm>
            <a:off x="0" y="685800"/>
            <a:ext cx="9144000" cy="4525963"/>
          </a:xfrm>
        </p:spPr>
        <p:txBody>
          <a:bodyPr/>
          <a:lstStyle/>
          <a:p>
            <a:r>
              <a:rPr lang="en-US" sz="2400" dirty="0" smtClean="0"/>
              <a:t>Clouds and HPC are here to stay and one should plan on using </a:t>
            </a:r>
            <a:r>
              <a:rPr lang="en-US" sz="2400" b="1" dirty="0" smtClean="0"/>
              <a:t>both</a:t>
            </a:r>
          </a:p>
          <a:p>
            <a:r>
              <a:rPr lang="en-US" sz="2400" b="1" dirty="0" smtClean="0"/>
              <a:t>Data Intensive </a:t>
            </a:r>
            <a:r>
              <a:rPr lang="en-US" sz="2400" dirty="0" smtClean="0"/>
              <a:t>programs are not like simulations as they have</a:t>
            </a:r>
            <a:r>
              <a:rPr lang="en-US" sz="2400" b="1" dirty="0" smtClean="0"/>
              <a:t> large “reductions” (“collectives”)</a:t>
            </a:r>
            <a:r>
              <a:rPr lang="en-US" sz="2400" dirty="0" smtClean="0"/>
              <a:t> and do not have many small messages</a:t>
            </a:r>
          </a:p>
          <a:p>
            <a:r>
              <a:rPr lang="en-US" sz="2400" b="1" dirty="0" smtClean="0"/>
              <a:t>Iterative MapReduce </a:t>
            </a:r>
            <a:r>
              <a:rPr lang="en-US" sz="2400" dirty="0" smtClean="0"/>
              <a:t>an interesting approach; need to optimize collectives for new applications (Data analytics) and resources (clouds, GPU’s …)</a:t>
            </a:r>
          </a:p>
          <a:p>
            <a:r>
              <a:rPr lang="en-US" sz="2400" dirty="0" smtClean="0"/>
              <a:t>Need an initiative to build </a:t>
            </a:r>
            <a:r>
              <a:rPr lang="en-US" sz="2400" b="1" dirty="0" smtClean="0"/>
              <a:t>scalable high performance data analytics library</a:t>
            </a:r>
            <a:r>
              <a:rPr lang="en-US" sz="2400" dirty="0" smtClean="0"/>
              <a:t> on top of</a:t>
            </a:r>
            <a:r>
              <a:rPr lang="en-US" sz="2400" b="1" dirty="0" smtClean="0"/>
              <a:t> interoperable cloud-HPC platform</a:t>
            </a:r>
          </a:p>
          <a:p>
            <a:pPr lvl="1"/>
            <a:r>
              <a:rPr lang="en-US" sz="2400" b="1" dirty="0" smtClean="0"/>
              <a:t>Consortium </a:t>
            </a:r>
            <a:r>
              <a:rPr lang="en-US" sz="2400" dirty="0" smtClean="0"/>
              <a:t>from Physical/Biological/Social/Network Science, Image Processing, Business</a:t>
            </a:r>
          </a:p>
          <a:p>
            <a:r>
              <a:rPr lang="en-US" sz="2400" dirty="0" smtClean="0"/>
              <a:t>Many promising algorithms such as </a:t>
            </a:r>
            <a:r>
              <a:rPr lang="en-US" sz="2400" b="1" dirty="0" smtClean="0"/>
              <a:t>deterministic annealing </a:t>
            </a:r>
            <a:r>
              <a:rPr lang="en-US" sz="2400" dirty="0" smtClean="0"/>
              <a:t>not used as implementations not available in R/Matlab etc.</a:t>
            </a:r>
          </a:p>
          <a:p>
            <a:pPr lvl="1"/>
            <a:r>
              <a:rPr lang="en-US" sz="2400" dirty="0" smtClean="0"/>
              <a:t>More sophisticated software and runs longer but can be </a:t>
            </a:r>
            <a:r>
              <a:rPr lang="en-US" sz="2400" b="1" dirty="0" smtClean="0"/>
              <a:t>efficiently parallelized </a:t>
            </a:r>
            <a:r>
              <a:rPr lang="en-US" sz="2400" dirty="0" smtClean="0"/>
              <a:t>so runtime not a big issue</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72</a:t>
            </a:fld>
            <a:endParaRPr lang="en-US"/>
          </a:p>
        </p:txBody>
      </p:sp>
    </p:spTree>
    <p:extLst>
      <p:ext uri="{BB962C8B-B14F-4D97-AF65-F5344CB8AC3E}">
        <p14:creationId xmlns:p14="http://schemas.microsoft.com/office/powerpoint/2010/main" val="11393394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26"/>
            <a:ext cx="8229600" cy="881974"/>
          </a:xfrm>
        </p:spPr>
        <p:txBody>
          <a:bodyPr/>
          <a:lstStyle/>
          <a:p>
            <a:r>
              <a:rPr lang="en-US" dirty="0" smtClean="0"/>
              <a:t>Conclusions II</a:t>
            </a:r>
            <a:endParaRPr lang="en-US" dirty="0"/>
          </a:p>
        </p:txBody>
      </p:sp>
      <p:sp>
        <p:nvSpPr>
          <p:cNvPr id="3" name="Content Placeholder 2"/>
          <p:cNvSpPr>
            <a:spLocks noGrp="1"/>
          </p:cNvSpPr>
          <p:nvPr>
            <p:ph idx="1"/>
          </p:nvPr>
        </p:nvSpPr>
        <p:spPr>
          <a:xfrm>
            <a:off x="304800" y="1143000"/>
            <a:ext cx="8229600" cy="4525963"/>
          </a:xfrm>
        </p:spPr>
        <p:txBody>
          <a:bodyPr/>
          <a:lstStyle/>
          <a:p>
            <a:r>
              <a:rPr lang="en-US" sz="2400" b="1" dirty="0"/>
              <a:t>CTaaS</a:t>
            </a:r>
            <a:r>
              <a:rPr lang="en-US" sz="2400" dirty="0"/>
              <a:t> (Computing Testbed as a Service) and </a:t>
            </a:r>
            <a:r>
              <a:rPr lang="en-US" sz="2400" dirty="0" smtClean="0"/>
              <a:t>software defined computing</a:t>
            </a:r>
            <a:endParaRPr lang="en-US" sz="2400" dirty="0"/>
          </a:p>
          <a:p>
            <a:r>
              <a:rPr lang="en-US" sz="2400" dirty="0"/>
              <a:t>More </a:t>
            </a:r>
            <a:r>
              <a:rPr lang="en-US" sz="2400" b="1" dirty="0"/>
              <a:t>employment opportunities </a:t>
            </a:r>
            <a:r>
              <a:rPr lang="en-US" sz="2400" dirty="0"/>
              <a:t>in clouds than HPC and Grids and in data than simulation; so cloud and data related activities popular with students</a:t>
            </a:r>
          </a:p>
          <a:p>
            <a:r>
              <a:rPr lang="en-US" sz="2400" dirty="0"/>
              <a:t>International activity to discuss </a:t>
            </a:r>
            <a:r>
              <a:rPr lang="en-US" sz="2400" b="1" dirty="0"/>
              <a:t>data science education</a:t>
            </a:r>
          </a:p>
          <a:p>
            <a:pPr lvl="1">
              <a:spcBef>
                <a:spcPts val="0"/>
              </a:spcBef>
            </a:pPr>
            <a:r>
              <a:rPr lang="en-US" sz="2400" dirty="0"/>
              <a:t>Agree on curricula; is such a degree attractive</a:t>
            </a:r>
            <a:r>
              <a:rPr lang="en-US" sz="2400" dirty="0" smtClean="0"/>
              <a:t>?</a:t>
            </a:r>
          </a:p>
          <a:p>
            <a:pPr>
              <a:spcBef>
                <a:spcPts val="0"/>
              </a:spcBef>
            </a:pPr>
            <a:r>
              <a:rPr lang="en-US" sz="2400" dirty="0"/>
              <a:t>Role of </a:t>
            </a:r>
            <a:r>
              <a:rPr lang="en-US" sz="2400" dirty="0" smtClean="0"/>
              <a:t>MOOC’s as either</a:t>
            </a:r>
          </a:p>
          <a:p>
            <a:pPr lvl="1">
              <a:spcBef>
                <a:spcPts val="0"/>
              </a:spcBef>
            </a:pPr>
            <a:r>
              <a:rPr lang="en-US" sz="2400" dirty="0" smtClean="0"/>
              <a:t>Disseminating new curricula </a:t>
            </a:r>
          </a:p>
          <a:p>
            <a:pPr lvl="1">
              <a:spcBef>
                <a:spcPts val="0"/>
              </a:spcBef>
            </a:pPr>
            <a:r>
              <a:rPr lang="en-US" sz="2400" dirty="0" smtClean="0"/>
              <a:t>Managing course fragments that can be assembled into custom courses for particular interdisciplinary students</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73</a:t>
            </a:fld>
            <a:endParaRPr lang="en-US"/>
          </a:p>
        </p:txBody>
      </p:sp>
    </p:spTree>
    <p:extLst>
      <p:ext uri="{BB962C8B-B14F-4D97-AF65-F5344CB8AC3E}">
        <p14:creationId xmlns:p14="http://schemas.microsoft.com/office/powerpoint/2010/main" val="4164269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in 2010</a:t>
            </a:r>
            <a:endParaRPr lang="en-US" dirty="0"/>
          </a:p>
        </p:txBody>
      </p:sp>
      <p:sp>
        <p:nvSpPr>
          <p:cNvPr id="3" name="Content Placeholder 2"/>
          <p:cNvSpPr>
            <a:spLocks noGrp="1"/>
          </p:cNvSpPr>
          <p:nvPr>
            <p:ph idx="1"/>
          </p:nvPr>
        </p:nvSpPr>
        <p:spPr>
          <a:xfrm>
            <a:off x="0" y="838200"/>
            <a:ext cx="9144000" cy="5257800"/>
          </a:xfrm>
        </p:spPr>
        <p:txBody>
          <a:bodyPr/>
          <a:lstStyle/>
          <a:p>
            <a:r>
              <a:rPr lang="en-US" dirty="0" smtClean="0">
                <a:hlinkClick r:id="rId2"/>
              </a:rPr>
              <a:t>http</a:t>
            </a:r>
            <a:r>
              <a:rPr lang="en-US" dirty="0">
                <a:hlinkClick r:id="rId2"/>
              </a:rPr>
              <a:t>://</a:t>
            </a:r>
            <a:r>
              <a:rPr lang="en-US" dirty="0" smtClean="0">
                <a:hlinkClick r:id="rId2"/>
              </a:rPr>
              <a:t>www.mediafire.com/file/zzqna34282frr2f/koomeydatacenterelectuse2011finalversion.pdf</a:t>
            </a:r>
            <a:r>
              <a:rPr lang="en-US" dirty="0" smtClean="0"/>
              <a:t> </a:t>
            </a:r>
          </a:p>
          <a:p>
            <a:r>
              <a:rPr lang="en-US" dirty="0" smtClean="0"/>
              <a:t>30 million servers worldwide</a:t>
            </a:r>
          </a:p>
          <a:p>
            <a:r>
              <a:rPr lang="en-US" dirty="0" smtClean="0"/>
              <a:t>Google had 900,000 servers (3% total world wide)</a:t>
            </a:r>
          </a:p>
          <a:p>
            <a:r>
              <a:rPr lang="en-US" dirty="0" smtClean="0"/>
              <a:t>Google total power ~200 Megawatts</a:t>
            </a:r>
          </a:p>
          <a:p>
            <a:pPr lvl="1"/>
            <a:r>
              <a:rPr lang="en-US" dirty="0" smtClean="0"/>
              <a:t>&lt; 1% of total power used in data centers (Google more efficient than average – </a:t>
            </a:r>
            <a:r>
              <a:rPr lang="en-US" b="1" dirty="0" smtClean="0"/>
              <a:t>Clouds are Green</a:t>
            </a:r>
            <a:r>
              <a:rPr lang="en-US" dirty="0" smtClean="0"/>
              <a:t>!)</a:t>
            </a:r>
          </a:p>
          <a:p>
            <a:pPr lvl="1"/>
            <a:r>
              <a:rPr lang="en-US" dirty="0" smtClean="0"/>
              <a:t>~ 0.01% of total power used on anything world wide</a:t>
            </a:r>
          </a:p>
          <a:p>
            <a:r>
              <a:rPr lang="en-US" dirty="0" smtClean="0"/>
              <a:t>Maybe total clouds are 20% total world server count (a growing fraction)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22939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Cloud v HPC</a:t>
            </a:r>
            <a:endParaRPr lang="en-US" dirty="0"/>
          </a:p>
        </p:txBody>
      </p:sp>
      <p:sp>
        <p:nvSpPr>
          <p:cNvPr id="3" name="Content Placeholder 2"/>
          <p:cNvSpPr>
            <a:spLocks noGrp="1"/>
          </p:cNvSpPr>
          <p:nvPr>
            <p:ph idx="1"/>
          </p:nvPr>
        </p:nvSpPr>
        <p:spPr>
          <a:xfrm>
            <a:off x="0" y="685800"/>
            <a:ext cx="9144000" cy="4525963"/>
          </a:xfrm>
        </p:spPr>
        <p:txBody>
          <a:bodyPr/>
          <a:lstStyle/>
          <a:p>
            <a:r>
              <a:rPr lang="en-US" b="1" dirty="0" smtClean="0"/>
              <a:t>Top Supercomputer </a:t>
            </a:r>
            <a:r>
              <a:rPr lang="en-US" dirty="0" smtClean="0"/>
              <a:t>Sequoia Blue Gene Q at LLNL</a:t>
            </a:r>
          </a:p>
          <a:p>
            <a:pPr lvl="1"/>
            <a:r>
              <a:rPr lang="en-US" dirty="0"/>
              <a:t>16.32 </a:t>
            </a:r>
            <a:r>
              <a:rPr lang="en-US" dirty="0" err="1" smtClean="0"/>
              <a:t>Petaflop</a:t>
            </a:r>
            <a:r>
              <a:rPr lang="en-US" dirty="0" smtClean="0"/>
              <a:t>/s </a:t>
            </a:r>
            <a:r>
              <a:rPr lang="en-US" dirty="0"/>
              <a:t>on the </a:t>
            </a:r>
            <a:r>
              <a:rPr lang="en-US" dirty="0" err="1"/>
              <a:t>Linpack</a:t>
            </a:r>
            <a:r>
              <a:rPr lang="en-US" dirty="0"/>
              <a:t> benchmark using  98,304 </a:t>
            </a:r>
            <a:r>
              <a:rPr lang="en-US" dirty="0" smtClean="0"/>
              <a:t>CPU compute chips with </a:t>
            </a:r>
            <a:r>
              <a:rPr lang="en-US" dirty="0"/>
              <a:t>1.6 million processor cores and </a:t>
            </a:r>
            <a:r>
              <a:rPr lang="en-US" dirty="0" smtClean="0"/>
              <a:t>1.6 Petabyte</a:t>
            </a:r>
            <a:r>
              <a:rPr lang="en-US" dirty="0"/>
              <a:t> of memory in 96 racks covering an area of about 3,000 square </a:t>
            </a:r>
            <a:r>
              <a:rPr lang="en-US" dirty="0" smtClean="0"/>
              <a:t>feet</a:t>
            </a:r>
          </a:p>
          <a:p>
            <a:pPr lvl="1"/>
            <a:r>
              <a:rPr lang="en-US" dirty="0" smtClean="0"/>
              <a:t>7.9 Megawatts power</a:t>
            </a:r>
          </a:p>
          <a:p>
            <a:r>
              <a:rPr lang="en-US" b="1" dirty="0" smtClean="0"/>
              <a:t>Largest (cloud)</a:t>
            </a:r>
            <a:r>
              <a:rPr lang="en-US" dirty="0" smtClean="0"/>
              <a:t> computing data centers</a:t>
            </a:r>
          </a:p>
          <a:p>
            <a:pPr lvl="1"/>
            <a:r>
              <a:rPr lang="en-US" dirty="0"/>
              <a:t>100,000 </a:t>
            </a:r>
            <a:r>
              <a:rPr lang="en-US" dirty="0" smtClean="0"/>
              <a:t>servers at ~200 watts per CPU chip</a:t>
            </a:r>
            <a:endParaRPr lang="en-US" dirty="0"/>
          </a:p>
          <a:p>
            <a:pPr lvl="1"/>
            <a:r>
              <a:rPr lang="en-US" dirty="0" smtClean="0"/>
              <a:t>Up to 30 Megawatts power</a:t>
            </a:r>
          </a:p>
          <a:p>
            <a:r>
              <a:rPr lang="en-US" sz="2800" dirty="0" smtClean="0"/>
              <a:t>So </a:t>
            </a:r>
            <a:r>
              <a:rPr lang="en-US" sz="2800" b="1" dirty="0"/>
              <a:t>largest supercomputer </a:t>
            </a:r>
            <a:r>
              <a:rPr lang="en-US" sz="2800" dirty="0"/>
              <a:t>is around </a:t>
            </a:r>
            <a:r>
              <a:rPr lang="en-US" sz="2800" b="1" dirty="0"/>
              <a:t>1-2% </a:t>
            </a:r>
            <a:r>
              <a:rPr lang="en-US" sz="2800" b="1" dirty="0" smtClean="0"/>
              <a:t>performance  </a:t>
            </a:r>
            <a:r>
              <a:rPr lang="en-US" sz="2800" b="1" dirty="0"/>
              <a:t>of total cloud computing systems</a:t>
            </a:r>
            <a:r>
              <a:rPr lang="en-US" sz="2800" dirty="0"/>
              <a:t> </a:t>
            </a:r>
            <a:r>
              <a:rPr lang="en-US" sz="2800" dirty="0" smtClean="0"/>
              <a:t>with Google ~20% total</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35474683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2.1|1|0.7|0.7"/>
</p:tagLst>
</file>

<file path=ppt/tags/tag2.xml><?xml version="1.0" encoding="utf-8"?>
<p:tagLst xmlns:a="http://schemas.openxmlformats.org/drawingml/2006/main" xmlns:r="http://schemas.openxmlformats.org/officeDocument/2006/relationships" xmlns:p="http://schemas.openxmlformats.org/presentationml/2006/main">
  <p:tag name="TIMING" val="|0.7|1|0.8"/>
</p:tagLst>
</file>

<file path=ppt/tags/tag3.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15381</TotalTime>
  <Words>4437</Words>
  <Application>Microsoft Office PowerPoint</Application>
  <PresentationFormat>On-screen Show (4:3)</PresentationFormat>
  <Paragraphs>760</Paragraphs>
  <Slides>73</Slides>
  <Notes>23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3_Office Theme</vt:lpstr>
      <vt:lpstr>Big Data and Clouds: Computing, Analytics and Curriculum </vt:lpstr>
      <vt:lpstr>Abstract</vt:lpstr>
      <vt:lpstr>Broad Overview:  Data Deluge to Clouds</vt:lpstr>
      <vt:lpstr>Some Trends</vt:lpstr>
      <vt:lpstr>Some Data sizes</vt:lpstr>
      <vt:lpstr>PowerPoint Presentation</vt:lpstr>
      <vt:lpstr>Clouds Offer From different points of view </vt:lpstr>
      <vt:lpstr>Some Sizes in 2010</vt:lpstr>
      <vt:lpstr>Some Sizes Cloud v HPC</vt:lpstr>
      <vt:lpstr>Clouds in Science</vt:lpstr>
      <vt:lpstr>2 Aspects of Cloud Computing:  Infrastructure and Runtimes</vt:lpstr>
      <vt:lpstr>Infrastructure, Platforms, Software as a Service</vt:lpstr>
      <vt:lpstr>Science Computing Environments</vt:lpstr>
      <vt:lpstr>Clouds HPC and Grids</vt:lpstr>
      <vt:lpstr>Cloud Applications</vt:lpstr>
      <vt:lpstr>What Applications work in Clouds</vt:lpstr>
      <vt:lpstr>27 Venus-C Azure Applications</vt:lpstr>
      <vt:lpstr>Parallelism over Users and Usages</vt:lpstr>
      <vt:lpstr>Internet of Things and the Cloud </vt:lpstr>
      <vt:lpstr>Classic Parallel Computing</vt:lpstr>
      <vt:lpstr>4 Forms of MapReduce</vt:lpstr>
      <vt:lpstr>Data Intensive Applications</vt:lpstr>
      <vt:lpstr>Map Collective Model (Judy Qiu)</vt:lpstr>
      <vt:lpstr>Twister for Data Intensive  Iterative Applications</vt:lpstr>
      <vt:lpstr>Pleasingly Parallel Performance Comparisons</vt:lpstr>
      <vt:lpstr>Performance – Kmeans Clustering</vt:lpstr>
      <vt:lpstr>Recent results on 512 cores Azure</vt:lpstr>
      <vt:lpstr>Data Intensive Kmeans Clustering</vt:lpstr>
      <vt:lpstr>PowerPoint Presentation</vt:lpstr>
      <vt:lpstr>Polymorphic Scatter-Allgather in Twister i.e. have collective primitives and find optimal implementation on each system</vt:lpstr>
      <vt:lpstr>Twister Performance on Kmeans Clustering </vt:lpstr>
      <vt:lpstr>Multi Dimensional Scaling</vt:lpstr>
      <vt:lpstr>Multi Dimensional Scaling on Azure</vt:lpstr>
      <vt:lpstr>Data Analytics </vt:lpstr>
      <vt:lpstr>General Remarks I</vt:lpstr>
      <vt:lpstr>General Remarks II</vt:lpstr>
      <vt:lpstr>Data Analytics and Algorithms</vt:lpstr>
      <vt:lpstr>Algorithms for Data Analytics</vt:lpstr>
      <vt:lpstr>PowerPoint Presentation</vt:lpstr>
      <vt:lpstr>Data Analytics Futures?</vt:lpstr>
      <vt:lpstr>Deterministic Annealing</vt:lpstr>
      <vt:lpstr>DA is Multiscale and Parallel</vt:lpstr>
      <vt:lpstr>Dimension Reduction/MDS</vt:lpstr>
      <vt:lpstr>MDS runs as well in Metric and non Metric Cases</vt:lpstr>
      <vt:lpstr>Phylogenetic tree using MDS</vt:lpstr>
      <vt:lpstr>Data Analytics (and Informatics) Field and its Education and Training</vt:lpstr>
      <vt:lpstr>Jobs v. Countries</vt:lpstr>
      <vt:lpstr>McKinsey Institute on Big Data Jobs</vt:lpstr>
      <vt:lpstr>Data Analytics Education</vt:lpstr>
      <vt:lpstr>Computational Science</vt:lpstr>
      <vt:lpstr>Informatics at Indiana University</vt:lpstr>
      <vt:lpstr>Informatics at Indiana University</vt:lpstr>
      <vt:lpstr>Largely Informatics at IU</vt:lpstr>
      <vt:lpstr>Largely Applied Computer Science</vt:lpstr>
      <vt:lpstr>Largely Core Computer Science</vt:lpstr>
      <vt:lpstr>MOOC’s</vt:lpstr>
      <vt:lpstr>Massive Open Online Courses (MOOC)</vt:lpstr>
      <vt:lpstr>MOOC’s on a) Cloud b) X-Informatics</vt:lpstr>
      <vt:lpstr>PowerPoint Presentation</vt:lpstr>
      <vt:lpstr>FutureGrid</vt:lpstr>
      <vt:lpstr>Some Existing Testbeds</vt:lpstr>
      <vt:lpstr>FutureGrid key Concepts</vt:lpstr>
      <vt:lpstr>FutureGrid Offers</vt:lpstr>
      <vt:lpstr>FutureGrid Grid supports Cloud Grid HPC Computing Testbed as a Service (aaS)</vt:lpstr>
      <vt:lpstr>4 Use Types for FutureGrid TestbedaaS</vt:lpstr>
      <vt:lpstr>What Users want on FutureGrid</vt:lpstr>
      <vt:lpstr>Recent Trends</vt:lpstr>
      <vt:lpstr>PowerPoint Presentation</vt:lpstr>
      <vt:lpstr>Learning from FutureGrid</vt:lpstr>
      <vt:lpstr>Technical Architecture  of TestbedaaS</vt:lpstr>
      <vt:lpstr>Conclusions </vt:lpstr>
      <vt:lpstr>Conclusions</vt:lpstr>
      <vt:lpstr>Conclusions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466</cp:revision>
  <dcterms:created xsi:type="dcterms:W3CDTF">2010-05-04T01:29:55Z</dcterms:created>
  <dcterms:modified xsi:type="dcterms:W3CDTF">2012-12-23T23:32:09Z</dcterms:modified>
</cp:coreProperties>
</file>