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57"/>
  </p:notesMasterIdLst>
  <p:sldIdLst>
    <p:sldId id="256" r:id="rId3"/>
    <p:sldId id="292" r:id="rId4"/>
    <p:sldId id="298" r:id="rId5"/>
    <p:sldId id="300" r:id="rId6"/>
    <p:sldId id="360" r:id="rId7"/>
    <p:sldId id="361" r:id="rId8"/>
    <p:sldId id="362" r:id="rId9"/>
    <p:sldId id="364" r:id="rId10"/>
    <p:sldId id="363" r:id="rId11"/>
    <p:sldId id="355" r:id="rId12"/>
    <p:sldId id="293" r:id="rId13"/>
    <p:sldId id="331" r:id="rId14"/>
    <p:sldId id="296" r:id="rId15"/>
    <p:sldId id="297" r:id="rId16"/>
    <p:sldId id="332" r:id="rId17"/>
    <p:sldId id="340" r:id="rId18"/>
    <p:sldId id="341" r:id="rId19"/>
    <p:sldId id="350" r:id="rId20"/>
    <p:sldId id="342" r:id="rId21"/>
    <p:sldId id="343" r:id="rId22"/>
    <p:sldId id="351" r:id="rId23"/>
    <p:sldId id="352" r:id="rId24"/>
    <p:sldId id="353" r:id="rId25"/>
    <p:sldId id="317" r:id="rId26"/>
    <p:sldId id="354" r:id="rId27"/>
    <p:sldId id="299" r:id="rId28"/>
    <p:sldId id="320" r:id="rId29"/>
    <p:sldId id="321" r:id="rId30"/>
    <p:sldId id="301" r:id="rId31"/>
    <p:sldId id="318" r:id="rId32"/>
    <p:sldId id="322" r:id="rId33"/>
    <p:sldId id="327" r:id="rId34"/>
    <p:sldId id="356" r:id="rId35"/>
    <p:sldId id="303" r:id="rId36"/>
    <p:sldId id="307" r:id="rId37"/>
    <p:sldId id="357" r:id="rId38"/>
    <p:sldId id="358" r:id="rId39"/>
    <p:sldId id="359" r:id="rId40"/>
    <p:sldId id="311" r:id="rId41"/>
    <p:sldId id="335" r:id="rId42"/>
    <p:sldId id="336" r:id="rId43"/>
    <p:sldId id="337" r:id="rId44"/>
    <p:sldId id="338" r:id="rId45"/>
    <p:sldId id="312" r:id="rId46"/>
    <p:sldId id="365" r:id="rId47"/>
    <p:sldId id="366" r:id="rId48"/>
    <p:sldId id="367" r:id="rId49"/>
    <p:sldId id="368" r:id="rId50"/>
    <p:sldId id="369" r:id="rId51"/>
    <p:sldId id="328" r:id="rId52"/>
    <p:sldId id="329" r:id="rId53"/>
    <p:sldId id="370" r:id="rId54"/>
    <p:sldId id="371" r:id="rId55"/>
    <p:sldId id="372" r:id="rId56"/>
  </p:sldIdLst>
  <p:sldSz cx="9144000" cy="6858000" type="screen4x3"/>
  <p:notesSz cx="6858000" cy="9144000"/>
  <p:custDataLst>
    <p:tags r:id="rId5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1" autoAdjust="0"/>
    <p:restoredTop sz="84383" autoAdjust="0"/>
  </p:normalViewPr>
  <p:slideViewPr>
    <p:cSldViewPr snapToGrid="0" snapToObjects="1">
      <p:cViewPr varScale="1">
        <p:scale>
          <a:sx n="93" d="100"/>
          <a:sy n="93" d="100"/>
        </p:scale>
        <p:origin x="468" y="90"/>
      </p:cViewPr>
      <p:guideLst>
        <p:guide orient="horz" pos="2160"/>
        <p:guide pos="2880"/>
      </p:guideLst>
    </p:cSldViewPr>
  </p:slideViewPr>
  <p:outlineViewPr>
    <p:cViewPr>
      <p:scale>
        <a:sx n="33" d="100"/>
        <a:sy n="33" d="100"/>
      </p:scale>
      <p:origin x="0" y="644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448E7E-BF38-AA4D-9ACD-A131BF812C78}" type="datetimeFigureOut">
              <a:rPr lang="en-US" smtClean="0"/>
              <a:t>6/24/2014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C72916-1AE8-9542-A42C-676A221E1CC3}" type="slidenum">
              <a:rPr lang="en-US" smtClean="0"/>
              <a:t>‹#›</a:t>
            </a:fld>
            <a:endParaRPr lang="en-US"/>
          </a:p>
        </p:txBody>
      </p:sp>
    </p:spTree>
    <p:extLst>
      <p:ext uri="{BB962C8B-B14F-4D97-AF65-F5344CB8AC3E}">
        <p14:creationId xmlns:p14="http://schemas.microsoft.com/office/powerpoint/2010/main" val="25001074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its integrated services </a:t>
            </a:r>
            <a:r>
              <a:rPr lang="en-US" dirty="0" err="1" smtClean="0"/>
              <a:t>Cloudmesh</a:t>
            </a:r>
            <a:r>
              <a:rPr lang="en-US" dirty="0" smtClean="0"/>
              <a:t> provides the ability to be an onramp for other clouds.</a:t>
            </a:r>
          </a:p>
          <a:p>
            <a:r>
              <a:rPr lang="en-US" dirty="0" smtClean="0"/>
              <a:t>It provides information services to various system level sensors to give access to sensor and utilization data. Internally, it can be used to optimize the system usage.</a:t>
            </a:r>
          </a:p>
          <a:p>
            <a:r>
              <a:rPr lang="en-US" dirty="0" smtClean="0"/>
              <a:t>The provisioning experience from FutureGrid has taught us that we need to provide</a:t>
            </a:r>
          </a:p>
          <a:p>
            <a:pPr lvl="1"/>
            <a:r>
              <a:rPr lang="en-US" dirty="0" smtClean="0"/>
              <a:t>the creation of new clouds (rain)</a:t>
            </a:r>
          </a:p>
          <a:p>
            <a:pPr lvl="1"/>
            <a:r>
              <a:rPr lang="en-US" dirty="0" smtClean="0"/>
              <a:t>the repartitioning of resources between services (cloud shifting)</a:t>
            </a:r>
          </a:p>
          <a:p>
            <a:pPr lvl="1"/>
            <a:r>
              <a:rPr lang="en-US" dirty="0" smtClean="0"/>
              <a:t>and the integration of external cloud resources in case of over provisioning (cloud bursting)</a:t>
            </a:r>
          </a:p>
          <a:p>
            <a:r>
              <a:rPr lang="en-US" dirty="0" smtClean="0"/>
              <a:t>As we deal with many </a:t>
            </a:r>
            <a:r>
              <a:rPr lang="en-US" dirty="0" err="1" smtClean="0"/>
              <a:t>IaaS</a:t>
            </a:r>
            <a:r>
              <a:rPr lang="en-US" dirty="0" smtClean="0"/>
              <a:t> frameworks, we need an abstraction layer on top of the </a:t>
            </a:r>
            <a:r>
              <a:rPr lang="en-US" dirty="0" err="1" smtClean="0"/>
              <a:t>IaaS</a:t>
            </a:r>
            <a:r>
              <a:rPr lang="en-US" dirty="0" smtClean="0"/>
              <a:t> framework.</a:t>
            </a:r>
          </a:p>
          <a:p>
            <a:r>
              <a:rPr lang="en-US" dirty="0" smtClean="0"/>
              <a:t>Experiment management is conducted with workflows controlled in shells, Python/</a:t>
            </a:r>
            <a:r>
              <a:rPr lang="en-US" dirty="0" err="1" smtClean="0"/>
              <a:t>iPython</a:t>
            </a:r>
            <a:r>
              <a:rPr lang="en-US" dirty="0" smtClean="0"/>
              <a:t>, as well as systems such as </a:t>
            </a:r>
            <a:r>
              <a:rPr lang="en-US" dirty="0" err="1" smtClean="0"/>
              <a:t>OpenStack's</a:t>
            </a:r>
            <a:r>
              <a:rPr lang="en-US" dirty="0" smtClean="0"/>
              <a:t> Heat.</a:t>
            </a:r>
          </a:p>
          <a:p>
            <a:r>
              <a:rPr lang="en-US" dirty="0" smtClean="0"/>
              <a:t>Accounting is supported through additional services such as user management and charge rate management.</a:t>
            </a:r>
          </a:p>
          <a:p>
            <a:r>
              <a:rPr lang="en-US" dirty="0" smtClean="0"/>
              <a:t>Not all features are yet implemented. Figure shows the main functionality that we target at this time to implement.</a:t>
            </a:r>
          </a:p>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4</a:t>
            </a:fld>
            <a:endParaRPr lang="en-US"/>
          </a:p>
        </p:txBody>
      </p:sp>
    </p:spTree>
    <p:extLst>
      <p:ext uri="{BB962C8B-B14F-4D97-AF65-F5344CB8AC3E}">
        <p14:creationId xmlns:p14="http://schemas.microsoft.com/office/powerpoint/2010/main" val="4012229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25</a:t>
            </a:fld>
            <a:endParaRPr lang="en-US"/>
          </a:p>
        </p:txBody>
      </p:sp>
    </p:spTree>
    <p:extLst>
      <p:ext uri="{BB962C8B-B14F-4D97-AF65-F5344CB8AC3E}">
        <p14:creationId xmlns:p14="http://schemas.microsoft.com/office/powerpoint/2010/main" val="2567707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B2F176-4B68-41CB-92C1-C6CAD6E58505}" type="slidenum">
              <a:rPr lang="en-US" smtClean="0"/>
              <a:t>38</a:t>
            </a:fld>
            <a:endParaRPr lang="en-US"/>
          </a:p>
        </p:txBody>
      </p:sp>
    </p:spTree>
    <p:extLst>
      <p:ext uri="{BB962C8B-B14F-4D97-AF65-F5344CB8AC3E}">
        <p14:creationId xmlns:p14="http://schemas.microsoft.com/office/powerpoint/2010/main" val="3762438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many </a:t>
            </a:r>
            <a:r>
              <a:rPr lang="en-US" dirty="0" err="1" smtClean="0"/>
              <a:t>IaaS</a:t>
            </a:r>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45</a:t>
            </a:fld>
            <a:endParaRPr lang="en-US"/>
          </a:p>
        </p:txBody>
      </p:sp>
    </p:spTree>
    <p:extLst>
      <p:ext uri="{BB962C8B-B14F-4D97-AF65-F5344CB8AC3E}">
        <p14:creationId xmlns:p14="http://schemas.microsoft.com/office/powerpoint/2010/main" val="12618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Naturally we can do AWS</a:t>
            </a:r>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46</a:t>
            </a:fld>
            <a:endParaRPr lang="en-US"/>
          </a:p>
        </p:txBody>
      </p:sp>
    </p:spTree>
    <p:extLst>
      <p:ext uri="{BB962C8B-B14F-4D97-AF65-F5344CB8AC3E}">
        <p14:creationId xmlns:p14="http://schemas.microsoft.com/office/powerpoint/2010/main" val="964539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cool, bare metal is exposed to authorized users only. The administrator</a:t>
            </a:r>
            <a:r>
              <a:rPr lang="en-US" baseline="0" dirty="0" smtClean="0"/>
              <a:t> is offered a view to conduct service </a:t>
            </a:r>
            <a:r>
              <a:rPr lang="en-US" baseline="0" dirty="0" err="1" smtClean="0"/>
              <a:t>reasignment</a:t>
            </a:r>
            <a:r>
              <a:rPr lang="en-US" baseline="0" dirty="0" smtClean="0"/>
              <a:t> through shifting</a:t>
            </a:r>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48</a:t>
            </a:fld>
            <a:endParaRPr lang="en-US"/>
          </a:p>
        </p:txBody>
      </p:sp>
    </p:spTree>
    <p:extLst>
      <p:ext uri="{BB962C8B-B14F-4D97-AF65-F5344CB8AC3E}">
        <p14:creationId xmlns:p14="http://schemas.microsoft.com/office/powerpoint/2010/main" val="1363127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starting window allows to chose</a:t>
            </a:r>
            <a:r>
              <a:rPr lang="en-US" baseline="0" dirty="0" smtClean="0"/>
              <a:t> from the different functionality</a:t>
            </a:r>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5</a:t>
            </a:fld>
            <a:endParaRPr lang="en-US"/>
          </a:p>
        </p:txBody>
      </p:sp>
    </p:spTree>
    <p:extLst>
      <p:ext uri="{BB962C8B-B14F-4D97-AF65-F5344CB8AC3E}">
        <p14:creationId xmlns:p14="http://schemas.microsoft.com/office/powerpoint/2010/main" val="2244563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Azure is also there, Our </a:t>
            </a:r>
            <a:r>
              <a:rPr lang="en-US" dirty="0" err="1" smtClean="0"/>
              <a:t>gui</a:t>
            </a:r>
            <a:r>
              <a:rPr lang="en-US" dirty="0" smtClean="0"/>
              <a:t> can easily handle</a:t>
            </a:r>
            <a:r>
              <a:rPr lang="en-US" baseline="0" dirty="0" smtClean="0"/>
              <a:t> searching for images , we can set defaults for each cloud (images &amp; flavors), pressing the + button will give us a new server with the specified defaults</a:t>
            </a:r>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6</a:t>
            </a:fld>
            <a:endParaRPr lang="en-US"/>
          </a:p>
        </p:txBody>
      </p:sp>
    </p:spTree>
    <p:extLst>
      <p:ext uri="{BB962C8B-B14F-4D97-AF65-F5344CB8AC3E}">
        <p14:creationId xmlns:p14="http://schemas.microsoft.com/office/powerpoint/2010/main" val="1187860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Cloudmesh</a:t>
            </a:r>
            <a:r>
              <a:rPr lang="en-US" dirty="0" smtClean="0"/>
              <a:t> provides more than</a:t>
            </a:r>
            <a:r>
              <a:rPr lang="en-US" baseline="0" dirty="0" smtClean="0"/>
              <a:t> shell commands it has an integrated shell</a:t>
            </a:r>
            <a:endParaRPr lang="en-US" dirty="0"/>
          </a:p>
        </p:txBody>
      </p:sp>
      <p:sp>
        <p:nvSpPr>
          <p:cNvPr id="4" name="Slide Number Placeholder 3"/>
          <p:cNvSpPr>
            <a:spLocks noGrp="1"/>
          </p:cNvSpPr>
          <p:nvPr>
            <p:ph type="sldNum" sz="quarter" idx="10"/>
          </p:nvPr>
        </p:nvSpPr>
        <p:spPr/>
        <p:txBody>
          <a:bodyPr/>
          <a:lstStyle/>
          <a:p>
            <a:fld id="{98B2F176-4B68-41CB-92C1-C6CAD6E58505}" type="slidenum">
              <a:rPr lang="en-US" smtClean="0"/>
              <a:t>7</a:t>
            </a:fld>
            <a:endParaRPr lang="en-US"/>
          </a:p>
        </p:txBody>
      </p:sp>
    </p:spTree>
    <p:extLst>
      <p:ext uri="{BB962C8B-B14F-4D97-AF65-F5344CB8AC3E}">
        <p14:creationId xmlns:p14="http://schemas.microsoft.com/office/powerpoint/2010/main" val="2164737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Naturally we want to monitor</a:t>
            </a:r>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8</a:t>
            </a:fld>
            <a:endParaRPr lang="en-US"/>
          </a:p>
        </p:txBody>
      </p:sp>
    </p:spTree>
    <p:extLst>
      <p:ext uri="{BB962C8B-B14F-4D97-AF65-F5344CB8AC3E}">
        <p14:creationId xmlns:p14="http://schemas.microsoft.com/office/powerpoint/2010/main" val="2006022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Naturally we can monitor HPC queues, </a:t>
            </a:r>
            <a:r>
              <a:rPr lang="en-US" dirty="0" err="1" smtClean="0"/>
              <a:t>specila</a:t>
            </a:r>
            <a:r>
              <a:rPr lang="en-US" dirty="0" smtClean="0"/>
              <a:t> is that FG uses multiple queues on the same login</a:t>
            </a:r>
            <a:r>
              <a:rPr lang="en-US" baseline="0" dirty="0" smtClean="0"/>
              <a:t> node to control several different platforms. </a:t>
            </a:r>
            <a:r>
              <a:rPr lang="en-US" baseline="0" dirty="0" err="1" smtClean="0"/>
              <a:t>Cloudmesh</a:t>
            </a:r>
            <a:r>
              <a:rPr lang="en-US" baseline="0" dirty="0" smtClean="0"/>
              <a:t> </a:t>
            </a:r>
            <a:r>
              <a:rPr lang="en-US" baseline="0" dirty="0" err="1" smtClean="0"/>
              <a:t>nad</a:t>
            </a:r>
            <a:r>
              <a:rPr lang="en-US" baseline="0" dirty="0" smtClean="0"/>
              <a:t> its GUI allows to distinguish them </a:t>
            </a:r>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9</a:t>
            </a:fld>
            <a:endParaRPr lang="en-US"/>
          </a:p>
        </p:txBody>
      </p:sp>
    </p:spTree>
    <p:extLst>
      <p:ext uri="{BB962C8B-B14F-4D97-AF65-F5344CB8AC3E}">
        <p14:creationId xmlns:p14="http://schemas.microsoft.com/office/powerpoint/2010/main" val="1199292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964612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17</a:t>
            </a:fld>
            <a:endParaRPr lang="en-US"/>
          </a:p>
        </p:txBody>
      </p:sp>
    </p:spTree>
    <p:extLst>
      <p:ext uri="{BB962C8B-B14F-4D97-AF65-F5344CB8AC3E}">
        <p14:creationId xmlns:p14="http://schemas.microsoft.com/office/powerpoint/2010/main" val="1115697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18</a:t>
            </a:fld>
            <a:endParaRPr lang="en-US"/>
          </a:p>
        </p:txBody>
      </p:sp>
    </p:spTree>
    <p:extLst>
      <p:ext uri="{BB962C8B-B14F-4D97-AF65-F5344CB8AC3E}">
        <p14:creationId xmlns:p14="http://schemas.microsoft.com/office/powerpoint/2010/main" val="1136564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lang="en-US" dirty="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49E6AE-4DB5-B44C-A9AE-3E93A4B88DAA}" type="datetimeFigureOut">
              <a:rPr lang="en-US" smtClean="0"/>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1B30E-293B-2C46-812A-5EC87BFA781F}"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9E6AE-4DB5-B44C-A9AE-3E93A4B88DAA}" type="datetimeFigureOut">
              <a:rPr lang="en-US" smtClean="0"/>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1B30E-293B-2C46-812A-5EC87BFA781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49E6AE-4DB5-B44C-A9AE-3E93A4B88DAA}" type="datetimeFigureOut">
              <a:rPr lang="en-US" smtClean="0"/>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1B30E-293B-2C46-812A-5EC87BFA781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lgn="ct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85800" y="5578045"/>
            <a:ext cx="2741622" cy="750474"/>
          </a:xfrm>
        </p:spPr>
        <p:txBody>
          <a:bodyPr/>
          <a:lstStyle/>
          <a:p>
            <a:fld id="{ED2DF64F-AAA3-4B64-A460-EF2D73A8075C}" type="datetime2">
              <a:rPr lang="en-US" smtClean="0">
                <a:solidFill>
                  <a:srgbClr val="318FC5">
                    <a:lumMod val="60000"/>
                    <a:lumOff val="40000"/>
                  </a:srgbClr>
                </a:solidFill>
              </a:rPr>
              <a:pPr/>
              <a:t>Tuesday, June 24, 2014</a:t>
            </a:fld>
            <a:endParaRPr lang="en-US">
              <a:solidFill>
                <a:srgbClr val="318FC5">
                  <a:lumMod val="60000"/>
                  <a:lumOff val="40000"/>
                </a:srgbClr>
              </a:solidFill>
            </a:endParaRPr>
          </a:p>
        </p:txBody>
      </p:sp>
      <p:sp>
        <p:nvSpPr>
          <p:cNvPr id="5" name="Footer Placeholder 4"/>
          <p:cNvSpPr>
            <a:spLocks noGrp="1"/>
          </p:cNvSpPr>
          <p:nvPr>
            <p:ph type="ftr" sz="quarter" idx="11"/>
          </p:nvPr>
        </p:nvSpPr>
        <p:spPr>
          <a:xfrm>
            <a:off x="5835412" y="5578045"/>
            <a:ext cx="2741260" cy="750474"/>
          </a:xfrm>
        </p:spPr>
        <p:txBody>
          <a:bodyPr/>
          <a:lstStyle>
            <a:lvl1pPr algn="l">
              <a:defRPr/>
            </a:lvl1pPr>
          </a:lstStyle>
          <a:p>
            <a:endParaRPr lang="en-US" dirty="0">
              <a:solidFill>
                <a:srgbClr val="318FC5">
                  <a:lumMod val="60000"/>
                  <a:lumOff val="40000"/>
                </a:srgbClr>
              </a:solidFill>
            </a:endParaRPr>
          </a:p>
        </p:txBody>
      </p:sp>
      <p:sp>
        <p:nvSpPr>
          <p:cNvPr id="6" name="Slide Number Placeholder 5"/>
          <p:cNvSpPr>
            <a:spLocks noGrp="1"/>
          </p:cNvSpPr>
          <p:nvPr>
            <p:ph type="sldNum" sz="quarter" idx="12"/>
          </p:nvPr>
        </p:nvSpPr>
        <p:spPr>
          <a:xfrm>
            <a:off x="4325894" y="5578045"/>
            <a:ext cx="568412" cy="260056"/>
          </a:xfrm>
        </p:spPr>
        <p:txBody>
          <a:bodyPr/>
          <a:lstStyle/>
          <a:p>
            <a:fld id="{0CFEC368-1D7A-4F81-ABF6-AE0E36BAF64C}" type="slidenum">
              <a:rPr lang="en-US" smtClean="0">
                <a:solidFill>
                  <a:srgbClr val="AEE8FB">
                    <a:lumMod val="25000"/>
                  </a:srgbClr>
                </a:solidFill>
              </a:rPr>
              <a:pPr/>
              <a:t>‹#›</a:t>
            </a:fld>
            <a:endParaRPr lang="en-US">
              <a:solidFill>
                <a:srgbClr val="AEE8FB">
                  <a:lumMod val="25000"/>
                </a:srgbClr>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8777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4422D-955F-4C90-B962-09A437E8E2FB}" type="datetime2">
              <a:rPr lang="en-US" smtClean="0">
                <a:solidFill>
                  <a:srgbClr val="318FC5">
                    <a:lumMod val="60000"/>
                    <a:lumOff val="40000"/>
                  </a:srgbClr>
                </a:solidFill>
              </a:rPr>
              <a:pPr/>
              <a:t>Tuesday, June 24, 2014</a:t>
            </a:fld>
            <a:endParaRPr lang="en-US">
              <a:solidFill>
                <a:srgbClr val="318FC5">
                  <a:lumMod val="60000"/>
                  <a:lumOff val="40000"/>
                </a:srgbClr>
              </a:solidFill>
            </a:endParaRPr>
          </a:p>
        </p:txBody>
      </p:sp>
      <p:sp>
        <p:nvSpPr>
          <p:cNvPr id="5" name="Footer Placeholder 4"/>
          <p:cNvSpPr>
            <a:spLocks noGrp="1"/>
          </p:cNvSpPr>
          <p:nvPr>
            <p:ph type="ftr" sz="quarter" idx="11"/>
          </p:nvPr>
        </p:nvSpPr>
        <p:spPr/>
        <p:txBody>
          <a:bodyPr/>
          <a:lstStyle>
            <a:lvl1pPr algn="ctr">
              <a:defRPr/>
            </a:lvl1pPr>
          </a:lstStyle>
          <a:p>
            <a:endParaRPr lang="en-US" dirty="0">
              <a:solidFill>
                <a:srgbClr val="318FC5">
                  <a:lumMod val="60000"/>
                  <a:lumOff val="40000"/>
                </a:srgbClr>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srgbClr val="AEE8FB">
                    <a:lumMod val="25000"/>
                  </a:srgbClr>
                </a:solidFill>
              </a:rPr>
              <a:pPr/>
              <a:t>‹#›</a:t>
            </a:fld>
            <a:endParaRPr lang="en-US">
              <a:solidFill>
                <a:srgbClr val="AEE8FB">
                  <a:lumMod val="25000"/>
                </a:srgbClr>
              </a:solidFill>
            </a:endParaRPr>
          </a:p>
        </p:txBody>
      </p:sp>
    </p:spTree>
    <p:extLst>
      <p:ext uri="{BB962C8B-B14F-4D97-AF65-F5344CB8AC3E}">
        <p14:creationId xmlns:p14="http://schemas.microsoft.com/office/powerpoint/2010/main" val="17081351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3424806"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12906" y="1673352"/>
            <a:ext cx="3427421"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56EDF6-61D4-478E-BE79-3D854F2F0C84}" type="datetime2">
              <a:rPr lang="en-US" smtClean="0">
                <a:solidFill>
                  <a:srgbClr val="318FC5">
                    <a:lumMod val="60000"/>
                    <a:lumOff val="40000"/>
                  </a:srgbClr>
                </a:solidFill>
              </a:rPr>
              <a:pPr/>
              <a:t>Tuesday, June 24, 2014</a:t>
            </a:fld>
            <a:endParaRPr lang="en-US">
              <a:solidFill>
                <a:srgbClr val="318FC5">
                  <a:lumMod val="60000"/>
                  <a:lumOff val="40000"/>
                </a:srgbClr>
              </a:solidFill>
            </a:endParaRPr>
          </a:p>
        </p:txBody>
      </p:sp>
      <p:sp>
        <p:nvSpPr>
          <p:cNvPr id="6" name="Footer Placeholder 5"/>
          <p:cNvSpPr>
            <a:spLocks noGrp="1"/>
          </p:cNvSpPr>
          <p:nvPr>
            <p:ph type="ftr" sz="quarter" idx="11"/>
          </p:nvPr>
        </p:nvSpPr>
        <p:spPr/>
        <p:txBody>
          <a:bodyPr/>
          <a:lstStyle>
            <a:lvl1pPr algn="ctr">
              <a:defRPr/>
            </a:lvl1pPr>
          </a:lstStyle>
          <a:p>
            <a:endParaRPr lang="en-US" dirty="0">
              <a:solidFill>
                <a:srgbClr val="318FC5">
                  <a:lumMod val="60000"/>
                  <a:lumOff val="40000"/>
                </a:srgbClr>
              </a:solidFill>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solidFill>
                  <a:srgbClr val="AEE8FB">
                    <a:lumMod val="25000"/>
                  </a:srgbClr>
                </a:solidFill>
              </a:rPr>
              <a:pPr/>
              <a:t>‹#›</a:t>
            </a:fld>
            <a:endParaRPr lang="en-US">
              <a:solidFill>
                <a:srgbClr val="AEE8FB">
                  <a:lumMod val="25000"/>
                </a:srgbClr>
              </a:solidFill>
            </a:endParaRPr>
          </a:p>
        </p:txBody>
      </p:sp>
    </p:spTree>
    <p:extLst>
      <p:ext uri="{BB962C8B-B14F-4D97-AF65-F5344CB8AC3E}">
        <p14:creationId xmlns:p14="http://schemas.microsoft.com/office/powerpoint/2010/main" val="13957129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424806"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42480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112689" y="1676400"/>
            <a:ext cx="3427638"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12689" y="2438400"/>
            <a:ext cx="34276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431EFF-D4FA-4A3E-B17D-4198CED61ED5}" type="datetime2">
              <a:rPr lang="en-US" smtClean="0">
                <a:solidFill>
                  <a:srgbClr val="318FC5">
                    <a:lumMod val="60000"/>
                    <a:lumOff val="40000"/>
                  </a:srgbClr>
                </a:solidFill>
              </a:rPr>
              <a:pPr/>
              <a:t>Tuesday, June 24, 2014</a:t>
            </a:fld>
            <a:endParaRPr lang="en-US">
              <a:solidFill>
                <a:srgbClr val="318FC5">
                  <a:lumMod val="60000"/>
                  <a:lumOff val="40000"/>
                </a:srgbClr>
              </a:solidFill>
            </a:endParaRPr>
          </a:p>
        </p:txBody>
      </p:sp>
      <p:sp>
        <p:nvSpPr>
          <p:cNvPr id="8" name="Footer Placeholder 7"/>
          <p:cNvSpPr>
            <a:spLocks noGrp="1"/>
          </p:cNvSpPr>
          <p:nvPr>
            <p:ph type="ftr" sz="quarter" idx="11"/>
          </p:nvPr>
        </p:nvSpPr>
        <p:spPr/>
        <p:txBody>
          <a:bodyPr/>
          <a:lstStyle>
            <a:lvl1pPr algn="ctr">
              <a:defRPr/>
            </a:lvl1pPr>
          </a:lstStyle>
          <a:p>
            <a:endParaRPr lang="en-US" dirty="0">
              <a:solidFill>
                <a:srgbClr val="318FC5">
                  <a:lumMod val="60000"/>
                  <a:lumOff val="40000"/>
                </a:srgbClr>
              </a:solidFill>
            </a:endParaRPr>
          </a:p>
        </p:txBody>
      </p:sp>
      <p:sp>
        <p:nvSpPr>
          <p:cNvPr id="9" name="Slide Number Placeholder 8"/>
          <p:cNvSpPr>
            <a:spLocks noGrp="1"/>
          </p:cNvSpPr>
          <p:nvPr>
            <p:ph type="sldNum" sz="quarter" idx="12"/>
          </p:nvPr>
        </p:nvSpPr>
        <p:spPr/>
        <p:txBody>
          <a:bodyPr/>
          <a:lstStyle/>
          <a:p>
            <a:fld id="{0CFEC368-1D7A-4F81-ABF6-AE0E36BAF64C}" type="slidenum">
              <a:rPr lang="en-US" smtClean="0">
                <a:solidFill>
                  <a:srgbClr val="AEE8FB">
                    <a:lumMod val="25000"/>
                  </a:srgbClr>
                </a:solidFill>
              </a:rPr>
              <a:pPr/>
              <a:t>‹#›</a:t>
            </a:fld>
            <a:endParaRPr lang="en-US">
              <a:solidFill>
                <a:srgbClr val="AEE8FB">
                  <a:lumMod val="25000"/>
                </a:srgbClr>
              </a:solidFill>
            </a:endParaRPr>
          </a:p>
        </p:txBody>
      </p:sp>
      <p:cxnSp>
        <p:nvCxnSpPr>
          <p:cNvPr id="11" name="Straight Connector 10"/>
          <p:cNvCxnSpPr/>
          <p:nvPr/>
        </p:nvCxnSpPr>
        <p:spPr>
          <a:xfrm rot="5400000">
            <a:off x="1647782"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732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5A71BE-C6D2-45C2-973F-A7622D83AF56}" type="datetime2">
              <a:rPr lang="en-US" smtClean="0">
                <a:solidFill>
                  <a:srgbClr val="318FC5">
                    <a:lumMod val="60000"/>
                    <a:lumOff val="40000"/>
                  </a:srgbClr>
                </a:solidFill>
              </a:rPr>
              <a:pPr/>
              <a:t>Tuesday, June 24, 2014</a:t>
            </a:fld>
            <a:endParaRPr lang="en-US">
              <a:solidFill>
                <a:srgbClr val="318FC5">
                  <a:lumMod val="60000"/>
                  <a:lumOff val="40000"/>
                </a:srgbClr>
              </a:solidFill>
            </a:endParaRPr>
          </a:p>
        </p:txBody>
      </p:sp>
      <p:sp>
        <p:nvSpPr>
          <p:cNvPr id="4" name="Footer Placeholder 3"/>
          <p:cNvSpPr>
            <a:spLocks noGrp="1"/>
          </p:cNvSpPr>
          <p:nvPr>
            <p:ph type="ftr" sz="quarter" idx="11"/>
          </p:nvPr>
        </p:nvSpPr>
        <p:spPr/>
        <p:txBody>
          <a:bodyPr/>
          <a:lstStyle>
            <a:lvl1pPr algn="ctr">
              <a:defRPr/>
            </a:lvl1pPr>
          </a:lstStyle>
          <a:p>
            <a:endParaRPr lang="en-US" dirty="0">
              <a:solidFill>
                <a:srgbClr val="318FC5">
                  <a:lumMod val="60000"/>
                  <a:lumOff val="40000"/>
                </a:srgbClr>
              </a:solidFill>
            </a:endParaRPr>
          </a:p>
        </p:txBody>
      </p:sp>
      <p:sp>
        <p:nvSpPr>
          <p:cNvPr id="5" name="Slide Number Placeholder 4"/>
          <p:cNvSpPr>
            <a:spLocks noGrp="1"/>
          </p:cNvSpPr>
          <p:nvPr>
            <p:ph type="sldNum" sz="quarter" idx="12"/>
          </p:nvPr>
        </p:nvSpPr>
        <p:spPr/>
        <p:txBody>
          <a:bodyPr/>
          <a:lstStyle/>
          <a:p>
            <a:fld id="{0CFEC368-1D7A-4F81-ABF6-AE0E36BAF64C}" type="slidenum">
              <a:rPr lang="en-US" smtClean="0">
                <a:solidFill>
                  <a:srgbClr val="AEE8FB">
                    <a:lumMod val="25000"/>
                  </a:srgbClr>
                </a:solidFill>
              </a:rPr>
              <a:pPr/>
              <a:t>‹#›</a:t>
            </a:fld>
            <a:endParaRPr lang="en-US">
              <a:solidFill>
                <a:srgbClr val="AEE8FB">
                  <a:lumMod val="25000"/>
                </a:srgbClr>
              </a:solidFill>
            </a:endParaRPr>
          </a:p>
        </p:txBody>
      </p:sp>
    </p:spTree>
    <p:extLst>
      <p:ext uri="{BB962C8B-B14F-4D97-AF65-F5344CB8AC3E}">
        <p14:creationId xmlns:p14="http://schemas.microsoft.com/office/powerpoint/2010/main" val="2835740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FF929-1A5A-4CB3-A0D5-3A701EDC4BE3}" type="datetime2">
              <a:rPr lang="en-US" smtClean="0">
                <a:solidFill>
                  <a:srgbClr val="318FC5">
                    <a:lumMod val="60000"/>
                    <a:lumOff val="40000"/>
                  </a:srgbClr>
                </a:solidFill>
              </a:rPr>
              <a:pPr/>
              <a:t>Tuesday, June 24, 2014</a:t>
            </a:fld>
            <a:endParaRPr lang="en-US">
              <a:solidFill>
                <a:srgbClr val="318FC5">
                  <a:lumMod val="60000"/>
                  <a:lumOff val="40000"/>
                </a:srgbClr>
              </a:solidFill>
            </a:endParaRPr>
          </a:p>
        </p:txBody>
      </p:sp>
      <p:sp>
        <p:nvSpPr>
          <p:cNvPr id="3" name="Footer Placeholder 2"/>
          <p:cNvSpPr>
            <a:spLocks noGrp="1"/>
          </p:cNvSpPr>
          <p:nvPr>
            <p:ph type="ftr" sz="quarter" idx="11"/>
          </p:nvPr>
        </p:nvSpPr>
        <p:spPr/>
        <p:txBody>
          <a:bodyPr/>
          <a:lstStyle/>
          <a:p>
            <a:pPr algn="r"/>
            <a:endParaRPr lang="en-US" dirty="0">
              <a:solidFill>
                <a:srgbClr val="318FC5">
                  <a:lumMod val="60000"/>
                  <a:lumOff val="40000"/>
                </a:srgbClr>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solidFill>
                  <a:srgbClr val="AEE8FB">
                    <a:lumMod val="25000"/>
                  </a:srgbClr>
                </a:solidFill>
              </a:rPr>
              <a:pPr/>
              <a:t>‹#›</a:t>
            </a:fld>
            <a:endParaRPr lang="en-US">
              <a:solidFill>
                <a:srgbClr val="AEE8FB">
                  <a:lumMod val="25000"/>
                </a:srgbClr>
              </a:solidFill>
            </a:endParaRPr>
          </a:p>
        </p:txBody>
      </p:sp>
    </p:spTree>
    <p:extLst>
      <p:ext uri="{BB962C8B-B14F-4D97-AF65-F5344CB8AC3E}">
        <p14:creationId xmlns:p14="http://schemas.microsoft.com/office/powerpoint/2010/main" val="32199383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533400"/>
            <a:ext cx="4568527"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87187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7FA7DD-FA90-4656-AAA0-BCF009C2FCF1}" type="datetime2">
              <a:rPr lang="en-US" smtClean="0">
                <a:solidFill>
                  <a:srgbClr val="318FC5">
                    <a:lumMod val="60000"/>
                    <a:lumOff val="40000"/>
                  </a:srgbClr>
                </a:solidFill>
              </a:rPr>
              <a:pPr/>
              <a:t>Tuesday, June 24, 2014</a:t>
            </a:fld>
            <a:endParaRPr lang="en-US">
              <a:solidFill>
                <a:srgbClr val="318FC5">
                  <a:lumMod val="60000"/>
                  <a:lumOff val="40000"/>
                </a:srgbClr>
              </a:solidFill>
            </a:endParaRPr>
          </a:p>
        </p:txBody>
      </p:sp>
      <p:sp>
        <p:nvSpPr>
          <p:cNvPr id="6" name="Footer Placeholder 5"/>
          <p:cNvSpPr>
            <a:spLocks noGrp="1"/>
          </p:cNvSpPr>
          <p:nvPr>
            <p:ph type="ftr" sz="quarter" idx="11"/>
          </p:nvPr>
        </p:nvSpPr>
        <p:spPr/>
        <p:txBody>
          <a:bodyPr/>
          <a:lstStyle>
            <a:lvl1pPr algn="ctr">
              <a:defRPr/>
            </a:lvl1pPr>
          </a:lstStyle>
          <a:p>
            <a:endParaRPr lang="en-US" dirty="0">
              <a:solidFill>
                <a:srgbClr val="318FC5">
                  <a:lumMod val="60000"/>
                  <a:lumOff val="40000"/>
                </a:srgbClr>
              </a:solidFill>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solidFill>
                  <a:srgbClr val="AEE8FB">
                    <a:lumMod val="25000"/>
                  </a:srgbClr>
                </a:solidFill>
              </a:rPr>
              <a:pPr/>
              <a:t>‹#›</a:t>
            </a:fld>
            <a:endParaRPr lang="en-US">
              <a:solidFill>
                <a:srgbClr val="AEE8FB">
                  <a:lumMod val="25000"/>
                </a:srgbClr>
              </a:solidFill>
            </a:endParaRPr>
          </a:p>
        </p:txBody>
      </p:sp>
      <p:cxnSp>
        <p:nvCxnSpPr>
          <p:cNvPr id="9" name="Straight Connector 8"/>
          <p:cNvCxnSpPr/>
          <p:nvPr/>
        </p:nvCxnSpPr>
        <p:spPr>
          <a:xfrm rot="5400000">
            <a:off x="-13116" y="332152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9036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579121"/>
            <a:ext cx="4660071" cy="4657290"/>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187452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E2FB1-6AE9-45FB-8723-540A4E67FC1F}" type="datetime2">
              <a:rPr lang="en-US" smtClean="0">
                <a:solidFill>
                  <a:srgbClr val="318FC5">
                    <a:lumMod val="60000"/>
                    <a:lumOff val="40000"/>
                  </a:srgbClr>
                </a:solidFill>
              </a:rPr>
              <a:pPr/>
              <a:t>Tuesday, June 24, 2014</a:t>
            </a:fld>
            <a:endParaRPr lang="en-US">
              <a:solidFill>
                <a:srgbClr val="318FC5">
                  <a:lumMod val="60000"/>
                  <a:lumOff val="40000"/>
                </a:srgbClr>
              </a:solidFill>
            </a:endParaRPr>
          </a:p>
        </p:txBody>
      </p:sp>
      <p:sp>
        <p:nvSpPr>
          <p:cNvPr id="6" name="Footer Placeholder 5"/>
          <p:cNvSpPr>
            <a:spLocks noGrp="1"/>
          </p:cNvSpPr>
          <p:nvPr>
            <p:ph type="ftr" sz="quarter" idx="11"/>
          </p:nvPr>
        </p:nvSpPr>
        <p:spPr/>
        <p:txBody>
          <a:bodyPr/>
          <a:lstStyle>
            <a:lvl1pPr algn="ctr">
              <a:defRPr/>
            </a:lvl1pPr>
          </a:lstStyle>
          <a:p>
            <a:endParaRPr lang="en-US" dirty="0">
              <a:solidFill>
                <a:srgbClr val="318FC5">
                  <a:lumMod val="60000"/>
                  <a:lumOff val="40000"/>
                </a:srgbClr>
              </a:solidFill>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solidFill>
                  <a:srgbClr val="AEE8FB">
                    <a:lumMod val="25000"/>
                  </a:srgbClr>
                </a:solidFill>
              </a:rPr>
              <a:pPr/>
              <a:t>‹#›</a:t>
            </a:fld>
            <a:endParaRPr lang="en-US">
              <a:solidFill>
                <a:srgbClr val="AEE8FB">
                  <a:lumMod val="25000"/>
                </a:srgbClr>
              </a:solidFill>
            </a:endParaRPr>
          </a:p>
        </p:txBody>
      </p:sp>
    </p:spTree>
    <p:extLst>
      <p:ext uri="{BB962C8B-B14F-4D97-AF65-F5344CB8AC3E}">
        <p14:creationId xmlns:p14="http://schemas.microsoft.com/office/powerpoint/2010/main" val="26981980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9E6AE-4DB5-B44C-A9AE-3E93A4B88DAA}" type="datetimeFigureOut">
              <a:rPr lang="en-US" smtClean="0"/>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1B30E-293B-2C46-812A-5EC87BFA781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lang="en-US" dirty="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9E6AE-4DB5-B44C-A9AE-3E93A4B88DAA}" type="datetimeFigureOut">
              <a:rPr lang="en-US" smtClean="0"/>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1B30E-293B-2C46-812A-5EC87BFA781F}"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49E6AE-4DB5-B44C-A9AE-3E93A4B88DAA}" type="datetimeFigureOut">
              <a:rPr lang="en-US" smtClean="0"/>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1B30E-293B-2C46-812A-5EC87BFA781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49E6AE-4DB5-B44C-A9AE-3E93A4B88DAA}" type="datetimeFigureOut">
              <a:rPr lang="en-US" smtClean="0"/>
              <a:t>6/24/2014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1B30E-293B-2C46-812A-5EC87BFA781F}"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49E6AE-4DB5-B44C-A9AE-3E93A4B88DAA}" type="datetimeFigureOut">
              <a:rPr lang="en-US" smtClean="0"/>
              <a:t>6/24/2014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1B30E-293B-2C46-812A-5EC87BFA781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9E6AE-4DB5-B44C-A9AE-3E93A4B88DAA}" type="datetimeFigureOut">
              <a:rPr lang="en-US" smtClean="0"/>
              <a:t>6/24/2014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1B30E-293B-2C46-812A-5EC87BFA781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9E6AE-4DB5-B44C-A9AE-3E93A4B88DAA}" type="datetimeFigureOut">
              <a:rPr lang="en-US" smtClean="0"/>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1B30E-293B-2C46-812A-5EC87BFA781F}"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9E6AE-4DB5-B44C-A9AE-3E93A4B88DAA}" type="datetimeFigureOut">
              <a:rPr lang="en-US" smtClean="0"/>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1B30E-293B-2C46-812A-5EC87BFA781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377904"/>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71078" y="18288"/>
            <a:ext cx="2781721" cy="329184"/>
          </a:xfrm>
          <a:prstGeom prst="rect">
            <a:avLst/>
          </a:prstGeom>
        </p:spPr>
        <p:txBody>
          <a:bodyPr vert="horz" lIns="91440" tIns="45720" rIns="91440" bIns="45720" rtlCol="0" anchor="ctr"/>
          <a:lstStyle>
            <a:lvl1pPr algn="l">
              <a:defRPr sz="1200">
                <a:solidFill>
                  <a:srgbClr val="FFFFFF"/>
                </a:solidFill>
              </a:defRPr>
            </a:lvl1pPr>
          </a:lstStyle>
          <a:p>
            <a:fld id="{9249E6AE-4DB5-B44C-A9AE-3E93A4B88DAA}" type="datetimeFigureOut">
              <a:rPr lang="en-US" smtClean="0"/>
              <a:t>6/24/2014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7A1B30E-293B-2C46-812A-5EC87BFA781F}" type="slidenum">
              <a:rPr lang="en-US" smtClean="0"/>
              <a:t>‹#›</a:t>
            </a:fld>
            <a:endParaRPr lang="en-US"/>
          </a:p>
        </p:txBody>
      </p:sp>
      <p:pic>
        <p:nvPicPr>
          <p:cNvPr id="8" name="Picture 7" descr="fg-logo-whit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5334"/>
            <a:ext cx="571079" cy="39280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7083127"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083127"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4774" y="6501429"/>
            <a:ext cx="1431018" cy="260056"/>
          </a:xfrm>
          <a:prstGeom prst="rect">
            <a:avLst/>
          </a:prstGeom>
        </p:spPr>
        <p:txBody>
          <a:bodyPr vert="horz" lIns="0" tIns="45720" rIns="91440" bIns="45720" rtlCol="0" anchor="ctr"/>
          <a:lstStyle>
            <a:lvl1pPr algn="l">
              <a:defRPr sz="1000">
                <a:solidFill>
                  <a:schemeClr val="tx2">
                    <a:lumMod val="60000"/>
                    <a:lumOff val="40000"/>
                  </a:schemeClr>
                </a:solidFill>
              </a:defRPr>
            </a:lvl1pPr>
          </a:lstStyle>
          <a:p>
            <a:pPr defTabSz="914400"/>
            <a:fld id="{F78FA7E6-317C-4D16-BCD8-4578494DF45F}" type="datetime2">
              <a:rPr lang="en-US" smtClean="0">
                <a:solidFill>
                  <a:srgbClr val="318FC5">
                    <a:lumMod val="60000"/>
                    <a:lumOff val="40000"/>
                  </a:srgbClr>
                </a:solidFill>
              </a:rPr>
              <a:pPr defTabSz="914400"/>
              <a:t>Tuesday, June 24, 2014</a:t>
            </a:fld>
            <a:endParaRPr lang="en-US" dirty="0">
              <a:solidFill>
                <a:srgbClr val="318FC5">
                  <a:lumMod val="60000"/>
                  <a:lumOff val="40000"/>
                </a:srgbClr>
              </a:solidFill>
            </a:endParaRPr>
          </a:p>
        </p:txBody>
      </p:sp>
      <p:sp>
        <p:nvSpPr>
          <p:cNvPr id="5" name="Footer Placeholder 4"/>
          <p:cNvSpPr>
            <a:spLocks noGrp="1"/>
          </p:cNvSpPr>
          <p:nvPr>
            <p:ph type="ftr" sz="quarter" idx="3"/>
          </p:nvPr>
        </p:nvSpPr>
        <p:spPr>
          <a:xfrm>
            <a:off x="1616977" y="6501429"/>
            <a:ext cx="5923350" cy="260056"/>
          </a:xfrm>
          <a:prstGeom prst="rect">
            <a:avLst/>
          </a:prstGeom>
        </p:spPr>
        <p:txBody>
          <a:bodyPr vert="horz" lIns="91440" tIns="45720" rIns="91440" bIns="45720" rtlCol="0" anchor="ctr"/>
          <a:lstStyle>
            <a:lvl1pPr algn="ctr">
              <a:defRPr sz="1000">
                <a:solidFill>
                  <a:schemeClr val="tx2">
                    <a:lumMod val="60000"/>
                    <a:lumOff val="40000"/>
                  </a:schemeClr>
                </a:solidFill>
              </a:defRPr>
            </a:lvl1pPr>
          </a:lstStyle>
          <a:p>
            <a:pPr defTabSz="914400"/>
            <a:endParaRPr lang="en-US" dirty="0">
              <a:solidFill>
                <a:srgbClr val="318FC5">
                  <a:lumMod val="60000"/>
                  <a:lumOff val="40000"/>
                </a:srgbClr>
              </a:solidFill>
            </a:endParaRPr>
          </a:p>
        </p:txBody>
      </p:sp>
      <p:sp>
        <p:nvSpPr>
          <p:cNvPr id="6" name="Slide Number Placeholder 5"/>
          <p:cNvSpPr>
            <a:spLocks noGrp="1"/>
          </p:cNvSpPr>
          <p:nvPr>
            <p:ph type="sldNum" sz="quarter" idx="4"/>
          </p:nvPr>
        </p:nvSpPr>
        <p:spPr>
          <a:xfrm>
            <a:off x="8186060" y="6087533"/>
            <a:ext cx="568412" cy="260056"/>
          </a:xfrm>
          <a:prstGeom prst="rect">
            <a:avLst/>
          </a:prstGeom>
        </p:spPr>
        <p:txBody>
          <a:bodyPr vert="horz" lIns="91440" tIns="45720" rIns="91440" bIns="45720" rtlCol="0" anchor="ctr"/>
          <a:lstStyle>
            <a:lvl1pPr algn="ctr">
              <a:defRPr sz="1400" b="1">
                <a:solidFill>
                  <a:schemeClr val="bg2">
                    <a:lumMod val="25000"/>
                  </a:schemeClr>
                </a:solidFill>
              </a:defRPr>
            </a:lvl1pPr>
          </a:lstStyle>
          <a:p>
            <a:pPr defTabSz="914400"/>
            <a:fld id="{0CFEC368-1D7A-4F81-ABF6-AE0E36BAF64C}" type="slidenum">
              <a:rPr lang="en-US" smtClean="0">
                <a:solidFill>
                  <a:srgbClr val="AEE8FB">
                    <a:lumMod val="25000"/>
                  </a:srgbClr>
                </a:solidFill>
              </a:rPr>
              <a:pPr defTabSz="914400"/>
              <a:t>‹#›</a:t>
            </a:fld>
            <a:endParaRPr lang="en-US" dirty="0">
              <a:solidFill>
                <a:srgbClr val="AEE8FB">
                  <a:lumMod val="25000"/>
                </a:srgbClr>
              </a:solidFill>
            </a:endParaRPr>
          </a:p>
        </p:txBody>
      </p:sp>
    </p:spTree>
    <p:extLst>
      <p:ext uri="{BB962C8B-B14F-4D97-AF65-F5344CB8AC3E}">
        <p14:creationId xmlns:p14="http://schemas.microsoft.com/office/powerpoint/2010/main" val="1389771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iming>
    <p:tnLst>
      <p:par>
        <p:cTn id="1" dur="indefinite" restart="never" nodeType="tmRoot"/>
      </p:par>
    </p:tnLst>
  </p:timing>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 Id="rId9"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hyperlink" Target="mailto:laszewski@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792" y="996696"/>
            <a:ext cx="7848600" cy="1927225"/>
          </a:xfrm>
        </p:spPr>
        <p:txBody>
          <a:bodyPr/>
          <a:lstStyle/>
          <a:p>
            <a:r>
              <a:rPr lang="en-US" sz="4400" dirty="0" smtClean="0"/>
              <a:t>Accessing and Managing Multiple Clouds (Infrastructures) with </a:t>
            </a:r>
            <a:r>
              <a:rPr lang="en-US" sz="4400" dirty="0" err="1" smtClean="0"/>
              <a:t>Cloudmesh</a:t>
            </a:r>
            <a:endParaRPr lang="en-US" sz="4400" dirty="0"/>
          </a:p>
        </p:txBody>
      </p:sp>
      <p:sp>
        <p:nvSpPr>
          <p:cNvPr id="3" name="Subtitle 2"/>
          <p:cNvSpPr>
            <a:spLocks noGrp="1"/>
          </p:cNvSpPr>
          <p:nvPr>
            <p:ph type="subTitle" idx="1"/>
          </p:nvPr>
        </p:nvSpPr>
        <p:spPr>
          <a:xfrm>
            <a:off x="685800" y="3505200"/>
            <a:ext cx="7848600" cy="2593848"/>
          </a:xfrm>
        </p:spPr>
        <p:txBody>
          <a:bodyPr>
            <a:normAutofit fontScale="92500" lnSpcReduction="10000"/>
          </a:bodyPr>
          <a:lstStyle/>
          <a:p>
            <a:r>
              <a:rPr lang="en-US" dirty="0" smtClean="0"/>
              <a:t>June 24 2014</a:t>
            </a:r>
          </a:p>
          <a:p>
            <a:r>
              <a:rPr lang="en-US" dirty="0" err="1"/>
              <a:t>BigSystem</a:t>
            </a:r>
            <a:r>
              <a:rPr lang="en-US" dirty="0"/>
              <a:t> 2014 - Software-Defined </a:t>
            </a:r>
            <a:r>
              <a:rPr lang="en-US" dirty="0" smtClean="0"/>
              <a:t>Ecosystems at HPDC Vancouver Canada </a:t>
            </a:r>
          </a:p>
          <a:p>
            <a:endParaRPr lang="en-US" dirty="0"/>
          </a:p>
          <a:p>
            <a:r>
              <a:rPr lang="en-US" dirty="0" err="1" smtClean="0"/>
              <a:t>Gregor</a:t>
            </a:r>
            <a:r>
              <a:rPr lang="en-US" dirty="0" smtClean="0"/>
              <a:t> von </a:t>
            </a:r>
            <a:r>
              <a:rPr lang="en-US" dirty="0" err="1" smtClean="0"/>
              <a:t>Laszewski</a:t>
            </a:r>
            <a:endParaRPr lang="en-US" dirty="0" smtClean="0"/>
          </a:p>
          <a:p>
            <a:r>
              <a:rPr lang="en-US" dirty="0" err="1" smtClean="0"/>
              <a:t>Fugang</a:t>
            </a:r>
            <a:r>
              <a:rPr lang="en-US" dirty="0" smtClean="0"/>
              <a:t> Wang</a:t>
            </a:r>
          </a:p>
          <a:p>
            <a:r>
              <a:rPr lang="en-US" dirty="0" smtClean="0"/>
              <a:t>Geoffrey Fox</a:t>
            </a:r>
            <a:endParaRPr lang="en-US" dirty="0"/>
          </a:p>
        </p:txBody>
      </p:sp>
      <p:pic>
        <p:nvPicPr>
          <p:cNvPr id="4" name="Picture 3" descr="fg-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547" y="5473446"/>
            <a:ext cx="1397000" cy="990600"/>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89097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44746" y="4471468"/>
            <a:ext cx="4450644" cy="1323438"/>
            <a:chOff x="2133600" y="4844268"/>
            <a:chExt cx="4114800" cy="1317787"/>
          </a:xfrm>
          <a:solidFill>
            <a:schemeClr val="accent1">
              <a:lumMod val="40000"/>
              <a:lumOff val="60000"/>
            </a:schemeClr>
          </a:solidFill>
        </p:grpSpPr>
        <p:sp>
          <p:nvSpPr>
            <p:cNvPr id="4" name="Rounded Rectangle 3"/>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5" name="TextBox 4"/>
            <p:cNvSpPr txBox="1"/>
            <p:nvPr/>
          </p:nvSpPr>
          <p:spPr>
            <a:xfrm>
              <a:off x="2181202" y="4844268"/>
              <a:ext cx="1447800" cy="1317787"/>
            </a:xfrm>
            <a:prstGeom prst="rect">
              <a:avLst/>
            </a:prstGeom>
            <a:noFill/>
          </p:spPr>
          <p:txBody>
            <a:bodyPr wrap="square" rtlCol="0">
              <a:spAutoFit/>
            </a:bodyPr>
            <a:lstStyle/>
            <a:p>
              <a:pPr algn="ctr" defTabSz="914400"/>
              <a:r>
                <a:rPr lang="en-US" sz="2000" dirty="0" smtClean="0">
                  <a:solidFill>
                    <a:prstClr val="black"/>
                  </a:solidFill>
                  <a:latin typeface="Cooper Std Black" pitchFamily="18" charset="0"/>
                  <a:ea typeface="Adobe Gothic Std B" pitchFamily="34" charset="-128"/>
                </a:rPr>
                <a:t>Infra</a:t>
              </a:r>
            </a:p>
            <a:p>
              <a:pPr algn="ctr" defTabSz="914400"/>
              <a:r>
                <a:rPr lang="en-US" sz="2000" dirty="0" smtClean="0">
                  <a:solidFill>
                    <a:prstClr val="black"/>
                  </a:solidFill>
                  <a:latin typeface="Cooper Std Black" pitchFamily="18" charset="0"/>
                  <a:ea typeface="Adobe Gothic Std B" pitchFamily="34" charset="-128"/>
                </a:rPr>
                <a:t>structure</a:t>
              </a:r>
            </a:p>
            <a:p>
              <a:pPr defTabSz="914400"/>
              <a:r>
                <a:rPr lang="en-US" sz="4000" dirty="0" smtClean="0">
                  <a:solidFill>
                    <a:prstClr val="black"/>
                  </a:solidFill>
                  <a:latin typeface="Cooper Std Black" pitchFamily="18" charset="0"/>
                  <a:ea typeface="Adobe Gothic Std B" pitchFamily="34" charset="-128"/>
                </a:rPr>
                <a:t>IaaS</a:t>
              </a:r>
              <a:endParaRPr lang="en-US" sz="4000" dirty="0">
                <a:solidFill>
                  <a:prstClr val="black"/>
                </a:solidFill>
                <a:latin typeface="Cooper Std Black" pitchFamily="18" charset="0"/>
                <a:ea typeface="Adobe Gothic Std B" pitchFamily="34" charset="-128"/>
              </a:endParaRPr>
            </a:p>
          </p:txBody>
        </p:sp>
        <p:sp>
          <p:nvSpPr>
            <p:cNvPr id="6" name="TextBox 5"/>
            <p:cNvSpPr txBox="1"/>
            <p:nvPr/>
          </p:nvSpPr>
          <p:spPr>
            <a:xfrm>
              <a:off x="3336694" y="4876800"/>
              <a:ext cx="2911706" cy="1200329"/>
            </a:xfrm>
            <a:prstGeom prst="rect">
              <a:avLst/>
            </a:prstGeom>
            <a:noFill/>
          </p:spPr>
          <p:txBody>
            <a:bodyPr wrap="square" rtlCol="0">
              <a:spAutoFit/>
            </a:bodyPr>
            <a:lstStyle/>
            <a:p>
              <a:pPr marL="285750" indent="-285750" defTabSz="914400">
                <a:buFont typeface="Wingdings" pitchFamily="2" charset="2"/>
                <a:buChar char="Ø"/>
              </a:pPr>
              <a:r>
                <a:rPr lang="en-US" b="1" dirty="0" smtClean="0">
                  <a:solidFill>
                    <a:prstClr val="black"/>
                  </a:solidFill>
                </a:rPr>
                <a:t>Software Defined Computing (virtual Clusters)</a:t>
              </a:r>
            </a:p>
            <a:p>
              <a:pPr marL="285750" indent="-285750" defTabSz="914400">
                <a:buFont typeface="Wingdings" pitchFamily="2" charset="2"/>
                <a:buChar char="Ø"/>
              </a:pPr>
              <a:r>
                <a:rPr lang="en-US" b="1" dirty="0" smtClean="0">
                  <a:solidFill>
                    <a:prstClr val="black"/>
                  </a:solidFill>
                </a:rPr>
                <a:t>Hypervisor, Bare Metal</a:t>
              </a:r>
            </a:p>
            <a:p>
              <a:pPr marL="285750" indent="-285750" defTabSz="914400">
                <a:buFont typeface="Wingdings" pitchFamily="2" charset="2"/>
                <a:buChar char="Ø"/>
              </a:pPr>
              <a:r>
                <a:rPr lang="en-US" b="1" dirty="0" smtClean="0">
                  <a:solidFill>
                    <a:prstClr val="black"/>
                  </a:solidFill>
                </a:rPr>
                <a:t>Operating System</a:t>
              </a:r>
            </a:p>
          </p:txBody>
        </p:sp>
      </p:grpSp>
      <p:grpSp>
        <p:nvGrpSpPr>
          <p:cNvPr id="14" name="Group 13"/>
          <p:cNvGrpSpPr/>
          <p:nvPr/>
        </p:nvGrpSpPr>
        <p:grpSpPr>
          <a:xfrm>
            <a:off x="897146" y="2931762"/>
            <a:ext cx="4145844" cy="1524454"/>
            <a:chOff x="2133600" y="2133600"/>
            <a:chExt cx="4145844" cy="1229221"/>
          </a:xfrm>
          <a:solidFill>
            <a:schemeClr val="accent6">
              <a:lumMod val="40000"/>
              <a:lumOff val="60000"/>
            </a:schemeClr>
          </a:solidFill>
        </p:grpSpPr>
        <p:sp>
          <p:nvSpPr>
            <p:cNvPr id="10" name="Rounded Rectangle 9"/>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2133600" y="2381934"/>
              <a:ext cx="1600200" cy="822477"/>
            </a:xfrm>
            <a:prstGeom prst="rect">
              <a:avLst/>
            </a:prstGeom>
            <a:grpFill/>
          </p:spPr>
          <p:txBody>
            <a:bodyPr wrap="square" rtlCol="0">
              <a:spAutoFit/>
            </a:bodyPr>
            <a:lstStyle/>
            <a:p>
              <a:pPr defTabSz="914400"/>
              <a:r>
                <a:rPr lang="en-US" sz="2000" dirty="0" smtClean="0">
                  <a:solidFill>
                    <a:prstClr val="black"/>
                  </a:solidFill>
                  <a:latin typeface="Cooper Std Black" pitchFamily="18" charset="0"/>
                  <a:ea typeface="Adobe Gothic Std B" pitchFamily="34" charset="-128"/>
                </a:rPr>
                <a:t>Platform</a:t>
              </a:r>
              <a:r>
                <a:rPr lang="en-US" sz="4000" dirty="0" smtClean="0">
                  <a:solidFill>
                    <a:prstClr val="black"/>
                  </a:solidFill>
                  <a:latin typeface="Cooper Std Black" pitchFamily="18" charset="0"/>
                  <a:ea typeface="Adobe Gothic Std B" pitchFamily="34" charset="-128"/>
                </a:rPr>
                <a:t/>
              </a:r>
              <a:br>
                <a:rPr lang="en-US" sz="4000" dirty="0" smtClean="0">
                  <a:solidFill>
                    <a:prstClr val="black"/>
                  </a:solidFill>
                  <a:latin typeface="Cooper Std Black" pitchFamily="18" charset="0"/>
                  <a:ea typeface="Adobe Gothic Std B" pitchFamily="34" charset="-128"/>
                </a:rPr>
              </a:br>
              <a:r>
                <a:rPr lang="en-US" sz="4000" dirty="0" smtClean="0">
                  <a:solidFill>
                    <a:prstClr val="black"/>
                  </a:solidFill>
                  <a:latin typeface="Cooper Std Black" pitchFamily="18" charset="0"/>
                  <a:ea typeface="Adobe Gothic Std B" pitchFamily="34" charset="-128"/>
                </a:rPr>
                <a:t>PaaS</a:t>
              </a:r>
              <a:endParaRPr lang="en-US" sz="4000" dirty="0">
                <a:solidFill>
                  <a:prstClr val="black"/>
                </a:solidFill>
                <a:latin typeface="Cooper Std Black" pitchFamily="18" charset="0"/>
                <a:ea typeface="Adobe Gothic Std B" pitchFamily="34" charset="-128"/>
              </a:endParaRPr>
            </a:p>
          </p:txBody>
        </p:sp>
        <p:sp>
          <p:nvSpPr>
            <p:cNvPr id="12" name="TextBox 11"/>
            <p:cNvSpPr txBox="1"/>
            <p:nvPr/>
          </p:nvSpPr>
          <p:spPr>
            <a:xfrm>
              <a:off x="3612444" y="2166490"/>
              <a:ext cx="2667000" cy="1196331"/>
            </a:xfrm>
            <a:prstGeom prst="rect">
              <a:avLst/>
            </a:prstGeom>
            <a:noFill/>
          </p:spPr>
          <p:txBody>
            <a:bodyPr wrap="square" rtlCol="0">
              <a:spAutoFit/>
            </a:bodyPr>
            <a:lstStyle/>
            <a:p>
              <a:pPr marL="285750" indent="-285750" defTabSz="914400">
                <a:buFont typeface="Wingdings" pitchFamily="2" charset="2"/>
                <a:buChar char="Ø"/>
              </a:pPr>
              <a:r>
                <a:rPr lang="en-US" b="1" dirty="0" smtClean="0">
                  <a:solidFill>
                    <a:prstClr val="black"/>
                  </a:solidFill>
                </a:rPr>
                <a:t>Cloud e.g. MapReduce</a:t>
              </a:r>
            </a:p>
            <a:p>
              <a:pPr marL="285750" indent="-285750" defTabSz="914400">
                <a:buFont typeface="Wingdings" pitchFamily="2" charset="2"/>
                <a:buChar char="Ø"/>
              </a:pPr>
              <a:r>
                <a:rPr lang="en-US" b="1" dirty="0" smtClean="0">
                  <a:solidFill>
                    <a:prstClr val="black"/>
                  </a:solidFill>
                </a:rPr>
                <a:t>HPC e.g. </a:t>
              </a:r>
              <a:r>
                <a:rPr lang="en-US" b="1" dirty="0" err="1" smtClean="0">
                  <a:solidFill>
                    <a:prstClr val="black"/>
                  </a:solidFill>
                </a:rPr>
                <a:t>PETSc</a:t>
              </a:r>
              <a:r>
                <a:rPr lang="en-US" b="1" dirty="0" smtClean="0">
                  <a:solidFill>
                    <a:prstClr val="black"/>
                  </a:solidFill>
                </a:rPr>
                <a:t>, SAGA</a:t>
              </a:r>
            </a:p>
            <a:p>
              <a:pPr marL="285750" indent="-285750" defTabSz="914400">
                <a:buFont typeface="Wingdings" pitchFamily="2" charset="2"/>
                <a:buChar char="Ø"/>
              </a:pPr>
              <a:r>
                <a:rPr lang="en-US" b="1" dirty="0" smtClean="0">
                  <a:solidFill>
                    <a:prstClr val="black"/>
                  </a:solidFill>
                </a:rPr>
                <a:t>Computer Science e.g. Compiler tools, Sensor nets, Monitors</a:t>
              </a:r>
              <a:endParaRPr lang="en-US" b="1" dirty="0">
                <a:solidFill>
                  <a:prstClr val="black"/>
                </a:solidFill>
              </a:endParaRPr>
            </a:p>
          </p:txBody>
        </p:sp>
      </p:grpSp>
      <p:sp>
        <p:nvSpPr>
          <p:cNvPr id="27" name="TextBox 26"/>
          <p:cNvSpPr txBox="1"/>
          <p:nvPr/>
        </p:nvSpPr>
        <p:spPr>
          <a:xfrm>
            <a:off x="451365" y="115867"/>
            <a:ext cx="5037406" cy="954107"/>
          </a:xfrm>
          <a:prstGeom prst="rect">
            <a:avLst/>
          </a:prstGeom>
          <a:noFill/>
        </p:spPr>
        <p:txBody>
          <a:bodyPr wrap="none" rtlCol="0">
            <a:spAutoFit/>
          </a:bodyPr>
          <a:lstStyle/>
          <a:p>
            <a:pPr algn="ctr" defTabSz="914400"/>
            <a:r>
              <a:rPr lang="en-US" sz="2800" b="1" dirty="0" smtClean="0">
                <a:solidFill>
                  <a:prstClr val="black"/>
                </a:solidFill>
              </a:rPr>
              <a:t>FutureGrid </a:t>
            </a:r>
            <a:r>
              <a:rPr lang="en-US" sz="2800" b="1" dirty="0">
                <a:solidFill>
                  <a:prstClr val="black"/>
                </a:solidFill>
              </a:rPr>
              <a:t>offers</a:t>
            </a:r>
          </a:p>
          <a:p>
            <a:pPr algn="ctr" defTabSz="914400"/>
            <a:r>
              <a:rPr lang="en-US" sz="2800" b="1" dirty="0">
                <a:solidFill>
                  <a:prstClr val="black"/>
                </a:solidFill>
              </a:rPr>
              <a:t>Computing Testbed as a Service</a:t>
            </a:r>
          </a:p>
        </p:txBody>
      </p:sp>
      <p:grpSp>
        <p:nvGrpSpPr>
          <p:cNvPr id="28" name="Group 27"/>
          <p:cNvGrpSpPr/>
          <p:nvPr/>
        </p:nvGrpSpPr>
        <p:grpSpPr>
          <a:xfrm>
            <a:off x="744746" y="5757540"/>
            <a:ext cx="4450644" cy="1100460"/>
            <a:chOff x="2133600" y="4869606"/>
            <a:chExt cx="4114800" cy="1309799"/>
          </a:xfrm>
          <a:solidFill>
            <a:schemeClr val="bg1">
              <a:lumMod val="85000"/>
            </a:schemeClr>
          </a:solidFill>
        </p:grpSpPr>
        <p:sp>
          <p:nvSpPr>
            <p:cNvPr id="30" name="Rounded Rectangle 29"/>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31" name="TextBox 30"/>
            <p:cNvSpPr txBox="1"/>
            <p:nvPr/>
          </p:nvSpPr>
          <p:spPr>
            <a:xfrm>
              <a:off x="2258822" y="4891772"/>
              <a:ext cx="1613969" cy="1287633"/>
            </a:xfrm>
            <a:prstGeom prst="rect">
              <a:avLst/>
            </a:prstGeom>
            <a:noFill/>
          </p:spPr>
          <p:txBody>
            <a:bodyPr wrap="square" rtlCol="0">
              <a:spAutoFit/>
            </a:bodyPr>
            <a:lstStyle/>
            <a:p>
              <a:pPr defTabSz="914400"/>
              <a:r>
                <a:rPr lang="en-US" sz="2400" dirty="0" smtClean="0">
                  <a:solidFill>
                    <a:prstClr val="black"/>
                  </a:solidFill>
                  <a:latin typeface="Cooper Std Black" pitchFamily="18" charset="0"/>
                  <a:ea typeface="Adobe Gothic Std B" pitchFamily="34" charset="-128"/>
                </a:rPr>
                <a:t>Network</a:t>
              </a:r>
            </a:p>
            <a:p>
              <a:pPr defTabSz="914400"/>
              <a:r>
                <a:rPr lang="en-US" sz="4000" dirty="0" err="1" smtClean="0">
                  <a:solidFill>
                    <a:prstClr val="black"/>
                  </a:solidFill>
                  <a:latin typeface="Cooper Std Black" pitchFamily="18" charset="0"/>
                  <a:ea typeface="Adobe Gothic Std B" pitchFamily="34" charset="-128"/>
                </a:rPr>
                <a:t>NaaS</a:t>
              </a:r>
              <a:endParaRPr lang="en-US" sz="4000" dirty="0">
                <a:solidFill>
                  <a:prstClr val="black"/>
                </a:solidFill>
                <a:latin typeface="Cooper Std Black" pitchFamily="18" charset="0"/>
                <a:ea typeface="Adobe Gothic Std B" pitchFamily="34" charset="-128"/>
              </a:endParaRPr>
            </a:p>
          </p:txBody>
        </p:sp>
        <p:sp>
          <p:nvSpPr>
            <p:cNvPr id="34" name="TextBox 33"/>
            <p:cNvSpPr txBox="1"/>
            <p:nvPr/>
          </p:nvSpPr>
          <p:spPr>
            <a:xfrm>
              <a:off x="3705098" y="4869606"/>
              <a:ext cx="2497532" cy="1103686"/>
            </a:xfrm>
            <a:prstGeom prst="rect">
              <a:avLst/>
            </a:prstGeom>
            <a:noFill/>
          </p:spPr>
          <p:txBody>
            <a:bodyPr wrap="square" rtlCol="0">
              <a:spAutoFit/>
            </a:bodyPr>
            <a:lstStyle/>
            <a:p>
              <a:pPr marL="285750" indent="-285750" defTabSz="914400">
                <a:buFont typeface="Wingdings" pitchFamily="2" charset="2"/>
                <a:buChar char="Ø"/>
              </a:pPr>
              <a:r>
                <a:rPr lang="en-US" b="1" dirty="0" smtClean="0">
                  <a:solidFill>
                    <a:prstClr val="black"/>
                  </a:solidFill>
                </a:rPr>
                <a:t>Software Defined Networks</a:t>
              </a:r>
            </a:p>
            <a:p>
              <a:pPr marL="285750" indent="-285750" defTabSz="914400">
                <a:buFont typeface="Wingdings" pitchFamily="2" charset="2"/>
                <a:buChar char="Ø"/>
              </a:pPr>
              <a:r>
                <a:rPr lang="en-US" b="1" dirty="0" smtClean="0">
                  <a:solidFill>
                    <a:prstClr val="black"/>
                  </a:solidFill>
                </a:rPr>
                <a:t>OpenFlow GENI</a:t>
              </a:r>
              <a:endParaRPr lang="en-US" b="1" dirty="0">
                <a:solidFill>
                  <a:prstClr val="black"/>
                </a:solidFill>
              </a:endParaRPr>
            </a:p>
          </p:txBody>
        </p:sp>
      </p:grpSp>
      <p:grpSp>
        <p:nvGrpSpPr>
          <p:cNvPr id="23" name="Group 22"/>
          <p:cNvGrpSpPr/>
          <p:nvPr/>
        </p:nvGrpSpPr>
        <p:grpSpPr>
          <a:xfrm>
            <a:off x="910936" y="1121989"/>
            <a:ext cx="4118264" cy="1754326"/>
            <a:chOff x="734040" y="1277123"/>
            <a:chExt cx="4118264" cy="1746835"/>
          </a:xfrm>
        </p:grpSpPr>
        <p:grpSp>
          <p:nvGrpSpPr>
            <p:cNvPr id="19" name="Group 18"/>
            <p:cNvGrpSpPr/>
            <p:nvPr/>
          </p:nvGrpSpPr>
          <p:grpSpPr>
            <a:xfrm>
              <a:off x="734040" y="1295400"/>
              <a:ext cx="4118264" cy="1692195"/>
              <a:chOff x="2130136" y="2133600"/>
              <a:chExt cx="4118264" cy="1154636"/>
            </a:xfrm>
            <a:solidFill>
              <a:schemeClr val="accent6">
                <a:lumMod val="40000"/>
                <a:lumOff val="60000"/>
              </a:schemeClr>
            </a:solidFill>
          </p:grpSpPr>
          <p:sp>
            <p:nvSpPr>
              <p:cNvPr id="20" name="Rounded Rectangle 19"/>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21" name="TextBox 20"/>
              <p:cNvSpPr txBox="1"/>
              <p:nvPr/>
            </p:nvSpPr>
            <p:spPr>
              <a:xfrm>
                <a:off x="2130136" y="2242693"/>
                <a:ext cx="1600200" cy="1045543"/>
              </a:xfrm>
              <a:prstGeom prst="rect">
                <a:avLst/>
              </a:prstGeom>
              <a:noFill/>
            </p:spPr>
            <p:txBody>
              <a:bodyPr wrap="square" rtlCol="0">
                <a:spAutoFit/>
              </a:bodyPr>
              <a:lstStyle/>
              <a:p>
                <a:pPr defTabSz="914400"/>
                <a:r>
                  <a:rPr lang="en-US" sz="2000" dirty="0" smtClean="0">
                    <a:solidFill>
                      <a:prstClr val="black"/>
                    </a:solidFill>
                    <a:latin typeface="Cooper Std Black" pitchFamily="18" charset="0"/>
                    <a:ea typeface="Adobe Gothic Std B" pitchFamily="34" charset="-128"/>
                  </a:rPr>
                  <a:t>Software</a:t>
                </a:r>
              </a:p>
              <a:p>
                <a:pPr defTabSz="914400"/>
                <a:r>
                  <a:rPr lang="en-US" sz="1600" dirty="0" smtClean="0">
                    <a:solidFill>
                      <a:prstClr val="black"/>
                    </a:solidFill>
                    <a:latin typeface="Cooper Std Black" pitchFamily="18" charset="0"/>
                    <a:ea typeface="Adobe Gothic Std B" pitchFamily="34" charset="-128"/>
                  </a:rPr>
                  <a:t>(Application</a:t>
                </a:r>
              </a:p>
              <a:p>
                <a:pPr defTabSz="914400"/>
                <a:r>
                  <a:rPr lang="en-US" sz="1600" dirty="0" smtClean="0">
                    <a:solidFill>
                      <a:prstClr val="black"/>
                    </a:solidFill>
                    <a:latin typeface="Cooper Std Black" pitchFamily="18" charset="0"/>
                    <a:ea typeface="Adobe Gothic Std B" pitchFamily="34" charset="-128"/>
                  </a:rPr>
                  <a:t>Or  Usage) </a:t>
                </a:r>
                <a:r>
                  <a:rPr lang="en-US" sz="4000" dirty="0" err="1" smtClean="0">
                    <a:solidFill>
                      <a:prstClr val="black"/>
                    </a:solidFill>
                    <a:latin typeface="Cooper Std Black" pitchFamily="18" charset="0"/>
                    <a:ea typeface="Adobe Gothic Std B" pitchFamily="34" charset="-128"/>
                  </a:rPr>
                  <a:t>SaaS</a:t>
                </a:r>
                <a:endParaRPr lang="en-US" sz="4000" dirty="0">
                  <a:solidFill>
                    <a:prstClr val="black"/>
                  </a:solidFill>
                  <a:latin typeface="Cooper Std Black" pitchFamily="18" charset="0"/>
                  <a:ea typeface="Adobe Gothic Std B" pitchFamily="34" charset="-128"/>
                </a:endParaRPr>
              </a:p>
            </p:txBody>
          </p:sp>
        </p:grpSp>
        <p:sp>
          <p:nvSpPr>
            <p:cNvPr id="35" name="TextBox 34"/>
            <p:cNvSpPr txBox="1"/>
            <p:nvPr/>
          </p:nvSpPr>
          <p:spPr>
            <a:xfrm>
              <a:off x="2185304" y="1277123"/>
              <a:ext cx="2667000" cy="1746835"/>
            </a:xfrm>
            <a:prstGeom prst="rect">
              <a:avLst/>
            </a:prstGeom>
            <a:noFill/>
          </p:spPr>
          <p:txBody>
            <a:bodyPr wrap="square" rtlCol="0">
              <a:spAutoFit/>
            </a:bodyPr>
            <a:lstStyle/>
            <a:p>
              <a:pPr marL="285750" indent="-285750" defTabSz="914400">
                <a:buFont typeface="Wingdings" pitchFamily="2" charset="2"/>
                <a:buChar char="Ø"/>
              </a:pPr>
              <a:r>
                <a:rPr lang="en-US" b="1" dirty="0" smtClean="0">
                  <a:solidFill>
                    <a:prstClr val="black"/>
                  </a:solidFill>
                </a:rPr>
                <a:t>CS Research </a:t>
              </a:r>
              <a:r>
                <a:rPr lang="en-US" b="1" dirty="0">
                  <a:solidFill>
                    <a:prstClr val="black"/>
                  </a:solidFill>
                </a:rPr>
                <a:t>Use e.g. test new compiler or storage model</a:t>
              </a:r>
            </a:p>
            <a:p>
              <a:pPr marL="285750" indent="-285750" defTabSz="914400">
                <a:buFont typeface="Wingdings" pitchFamily="2" charset="2"/>
                <a:buChar char="Ø"/>
              </a:pPr>
              <a:r>
                <a:rPr lang="en-US" b="1" dirty="0" smtClean="0">
                  <a:solidFill>
                    <a:prstClr val="black"/>
                  </a:solidFill>
                </a:rPr>
                <a:t>Class Usages e.g. run GPU  &amp; multicore</a:t>
              </a:r>
            </a:p>
            <a:p>
              <a:pPr marL="285750" indent="-285750" defTabSz="914400">
                <a:buFont typeface="Wingdings" pitchFamily="2" charset="2"/>
                <a:buChar char="Ø"/>
              </a:pPr>
              <a:r>
                <a:rPr lang="en-US" b="1" dirty="0" smtClean="0">
                  <a:solidFill>
                    <a:prstClr val="black"/>
                  </a:solidFill>
                </a:rPr>
                <a:t>Applications</a:t>
              </a:r>
            </a:p>
          </p:txBody>
        </p:sp>
      </p:grpSp>
      <p:sp>
        <p:nvSpPr>
          <p:cNvPr id="36" name="Trapezoid 35"/>
          <p:cNvSpPr/>
          <p:nvPr/>
        </p:nvSpPr>
        <p:spPr>
          <a:xfrm>
            <a:off x="76200" y="1114054"/>
            <a:ext cx="5791200" cy="5662981"/>
          </a:xfrm>
          <a:prstGeom prst="trapezoid">
            <a:avLst>
              <a:gd name="adj" fmla="val 11343"/>
            </a:avLst>
          </a:prstGeom>
          <a:solidFill>
            <a:schemeClr val="bg1">
              <a:lumMod val="6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endParaRPr>
          </a:p>
        </p:txBody>
      </p:sp>
      <p:sp>
        <p:nvSpPr>
          <p:cNvPr id="29" name="Rounded Rectangle 28"/>
          <p:cNvSpPr/>
          <p:nvPr/>
        </p:nvSpPr>
        <p:spPr>
          <a:xfrm>
            <a:off x="5638800" y="200971"/>
            <a:ext cx="3352800" cy="2458714"/>
          </a:xfrm>
          <a:prstGeom prst="roundRect">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black"/>
                </a:solidFill>
                <a:latin typeface="Cooper Std Black" pitchFamily="18" charset="0"/>
                <a:cs typeface="Aharoni" pitchFamily="2" charset="-79"/>
              </a:rPr>
              <a:t>FutureGrid uses</a:t>
            </a:r>
            <a:endParaRPr lang="en-US" dirty="0" smtClean="0">
              <a:solidFill>
                <a:prstClr val="black"/>
              </a:solidFill>
              <a:latin typeface="Cooper Std Black" pitchFamily="18" charset="0"/>
              <a:cs typeface="Aharoni" pitchFamily="2" charset="-79"/>
            </a:endParaRPr>
          </a:p>
          <a:p>
            <a:pPr algn="ctr" defTabSz="914400"/>
            <a:r>
              <a:rPr lang="en-US" dirty="0" smtClean="0">
                <a:solidFill>
                  <a:prstClr val="black"/>
                </a:solidFill>
                <a:latin typeface="Cooper Std Black" pitchFamily="18" charset="0"/>
                <a:cs typeface="Aharoni" pitchFamily="2" charset="-79"/>
              </a:rPr>
              <a:t>Testbed-</a:t>
            </a:r>
            <a:r>
              <a:rPr lang="en-US" dirty="0" err="1" smtClean="0">
                <a:solidFill>
                  <a:prstClr val="black"/>
                </a:solidFill>
                <a:latin typeface="Cooper Std Black" pitchFamily="18" charset="0"/>
                <a:cs typeface="Aharoni" pitchFamily="2" charset="-79"/>
              </a:rPr>
              <a:t>aaS</a:t>
            </a:r>
            <a:r>
              <a:rPr lang="en-US" dirty="0" smtClean="0">
                <a:solidFill>
                  <a:prstClr val="black"/>
                </a:solidFill>
                <a:latin typeface="Cooper Std Black" pitchFamily="18" charset="0"/>
                <a:cs typeface="Aharoni" pitchFamily="2" charset="-79"/>
              </a:rPr>
              <a:t> Tools</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Provisioning</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Image Management</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IaaS Interoperability</a:t>
            </a:r>
          </a:p>
          <a:p>
            <a:pPr marL="285750" indent="-285750" defTabSz="914400">
              <a:buFont typeface="Wingdings" pitchFamily="2" charset="2"/>
              <a:buChar char="Ø"/>
            </a:pPr>
            <a:r>
              <a:rPr lang="en-US" dirty="0" err="1" smtClean="0">
                <a:solidFill>
                  <a:prstClr val="black"/>
                </a:solidFill>
                <a:latin typeface="Cooper Std Black" pitchFamily="18" charset="0"/>
                <a:cs typeface="Aharoni" pitchFamily="2" charset="-79"/>
              </a:rPr>
              <a:t>NaaS</a:t>
            </a:r>
            <a:r>
              <a:rPr lang="en-US" dirty="0" smtClean="0">
                <a:solidFill>
                  <a:prstClr val="black"/>
                </a:solidFill>
                <a:latin typeface="Cooper Std Black" pitchFamily="18" charset="0"/>
                <a:cs typeface="Aharoni" pitchFamily="2" charset="-79"/>
              </a:rPr>
              <a:t>, IaaS tools</a:t>
            </a:r>
          </a:p>
          <a:p>
            <a:pPr marL="285750" indent="-285750" defTabSz="914400">
              <a:buFont typeface="Wingdings" pitchFamily="2" charset="2"/>
              <a:buChar char="Ø"/>
            </a:pPr>
            <a:r>
              <a:rPr lang="en-US" dirty="0" err="1" smtClean="0">
                <a:solidFill>
                  <a:prstClr val="black"/>
                </a:solidFill>
                <a:latin typeface="Cooper Std Black" pitchFamily="18" charset="0"/>
                <a:cs typeface="Aharoni" pitchFamily="2" charset="-79"/>
              </a:rPr>
              <a:t>Expt</a:t>
            </a:r>
            <a:r>
              <a:rPr lang="en-US" dirty="0" smtClean="0">
                <a:solidFill>
                  <a:prstClr val="black"/>
                </a:solidFill>
                <a:latin typeface="Cooper Std Black" pitchFamily="18" charset="0"/>
                <a:cs typeface="Aharoni" pitchFamily="2" charset="-79"/>
              </a:rPr>
              <a:t> management</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Dynamic IaaS </a:t>
            </a:r>
            <a:r>
              <a:rPr lang="en-US" dirty="0" err="1" smtClean="0">
                <a:solidFill>
                  <a:prstClr val="black"/>
                </a:solidFill>
                <a:latin typeface="Cooper Std Black" pitchFamily="18" charset="0"/>
                <a:cs typeface="Aharoni" pitchFamily="2" charset="-79"/>
              </a:rPr>
              <a:t>NaaS</a:t>
            </a:r>
            <a:r>
              <a:rPr lang="en-US" dirty="0" smtClean="0">
                <a:solidFill>
                  <a:prstClr val="black"/>
                </a:solidFill>
                <a:latin typeface="Cooper Std Black" pitchFamily="18" charset="0"/>
                <a:cs typeface="Aharoni" pitchFamily="2" charset="-79"/>
              </a:rPr>
              <a:t> </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DevOps </a:t>
            </a:r>
            <a:endParaRPr lang="en-US" dirty="0">
              <a:solidFill>
                <a:prstClr val="black"/>
              </a:solidFill>
              <a:latin typeface="Cooper Std Black" pitchFamily="18" charset="0"/>
              <a:cs typeface="Aharoni" pitchFamily="2" charset="-79"/>
            </a:endParaRPr>
          </a:p>
        </p:txBody>
      </p:sp>
      <p:sp>
        <p:nvSpPr>
          <p:cNvPr id="3" name="Rectangle 2"/>
          <p:cNvSpPr/>
          <p:nvPr/>
        </p:nvSpPr>
        <p:spPr>
          <a:xfrm>
            <a:off x="6119064" y="3306141"/>
            <a:ext cx="2872536" cy="3416320"/>
          </a:xfrm>
          <a:prstGeom prst="rect">
            <a:avLst/>
          </a:prstGeom>
          <a:solidFill>
            <a:srgbClr val="CCFF99"/>
          </a:solidFill>
          <a:ln w="28575">
            <a:solidFill>
              <a:schemeClr val="tx1"/>
            </a:solidFill>
          </a:ln>
        </p:spPr>
        <p:txBody>
          <a:bodyPr wrap="square">
            <a:spAutoFit/>
          </a:bodyPr>
          <a:lstStyle/>
          <a:p>
            <a:pPr defTabSz="914400"/>
            <a:r>
              <a:rPr lang="en-US" b="1" dirty="0" smtClean="0">
                <a:solidFill>
                  <a:prstClr val="black"/>
                </a:solidFill>
                <a:latin typeface="Arial"/>
                <a:cs typeface="Arial"/>
              </a:rPr>
              <a:t>CloudMesh </a:t>
            </a:r>
            <a:r>
              <a:rPr lang="en-US" dirty="0" smtClean="0">
                <a:solidFill>
                  <a:prstClr val="black"/>
                </a:solidFill>
                <a:latin typeface="Arial"/>
                <a:cs typeface="Arial"/>
              </a:rPr>
              <a:t>is a </a:t>
            </a:r>
            <a:r>
              <a:rPr lang="en-US" b="1" dirty="0" err="1" smtClean="0">
                <a:solidFill>
                  <a:prstClr val="black"/>
                </a:solidFill>
                <a:latin typeface="Arial"/>
                <a:cs typeface="Arial"/>
              </a:rPr>
              <a:t>CTaaS</a:t>
            </a:r>
            <a:r>
              <a:rPr lang="en-US" b="1" dirty="0" smtClean="0">
                <a:solidFill>
                  <a:prstClr val="black"/>
                </a:solidFill>
                <a:latin typeface="Arial"/>
                <a:cs typeface="Arial"/>
              </a:rPr>
              <a:t> tool</a:t>
            </a:r>
            <a:r>
              <a:rPr lang="en-US" dirty="0" smtClean="0">
                <a:solidFill>
                  <a:prstClr val="black"/>
                </a:solidFill>
                <a:latin typeface="Arial"/>
                <a:cs typeface="Arial"/>
              </a:rPr>
              <a:t> that</a:t>
            </a:r>
            <a:r>
              <a:rPr lang="en-US" b="1" dirty="0" smtClean="0">
                <a:solidFill>
                  <a:prstClr val="black"/>
                </a:solidFill>
                <a:latin typeface="Arial"/>
                <a:cs typeface="Arial"/>
              </a:rPr>
              <a:t> </a:t>
            </a:r>
            <a:r>
              <a:rPr lang="en-US" dirty="0" smtClean="0">
                <a:solidFill>
                  <a:prstClr val="black"/>
                </a:solidFill>
                <a:latin typeface="Arial"/>
                <a:cs typeface="Arial"/>
              </a:rPr>
              <a:t>uses Dynamic Provisioning and Image Management to provide custom environments for general target systems</a:t>
            </a:r>
          </a:p>
          <a:p>
            <a:pPr defTabSz="914400"/>
            <a:r>
              <a:rPr lang="en-US" dirty="0" smtClean="0">
                <a:solidFill>
                  <a:prstClr val="black"/>
                </a:solidFill>
                <a:latin typeface="Arial"/>
                <a:cs typeface="Arial"/>
              </a:rPr>
              <a:t>Involves (</a:t>
            </a:r>
            <a:r>
              <a:rPr lang="en-US" dirty="0">
                <a:solidFill>
                  <a:prstClr val="black"/>
                </a:solidFill>
                <a:latin typeface="Arial"/>
                <a:cs typeface="Arial"/>
              </a:rPr>
              <a:t>1) creating, </a:t>
            </a:r>
            <a:r>
              <a:rPr lang="en-US" dirty="0" smtClean="0">
                <a:solidFill>
                  <a:prstClr val="black"/>
                </a:solidFill>
                <a:latin typeface="Arial"/>
                <a:cs typeface="Arial"/>
              </a:rPr>
              <a:t/>
            </a:r>
            <a:br>
              <a:rPr lang="en-US" dirty="0" smtClean="0">
                <a:solidFill>
                  <a:prstClr val="black"/>
                </a:solidFill>
                <a:latin typeface="Arial"/>
                <a:cs typeface="Arial"/>
              </a:rPr>
            </a:br>
            <a:r>
              <a:rPr lang="en-US" dirty="0" smtClean="0">
                <a:solidFill>
                  <a:prstClr val="black"/>
                </a:solidFill>
                <a:latin typeface="Arial"/>
                <a:cs typeface="Arial"/>
              </a:rPr>
              <a:t>(</a:t>
            </a:r>
            <a:r>
              <a:rPr lang="en-US" dirty="0">
                <a:solidFill>
                  <a:prstClr val="black"/>
                </a:solidFill>
                <a:latin typeface="Arial"/>
                <a:cs typeface="Arial"/>
              </a:rPr>
              <a:t>2) deploying, and </a:t>
            </a:r>
            <a:r>
              <a:rPr lang="en-US" dirty="0" smtClean="0">
                <a:solidFill>
                  <a:prstClr val="black"/>
                </a:solidFill>
                <a:latin typeface="Arial"/>
                <a:cs typeface="Arial"/>
              </a:rPr>
              <a:t/>
            </a:r>
            <a:br>
              <a:rPr lang="en-US" dirty="0" smtClean="0">
                <a:solidFill>
                  <a:prstClr val="black"/>
                </a:solidFill>
                <a:latin typeface="Arial"/>
                <a:cs typeface="Arial"/>
              </a:rPr>
            </a:br>
            <a:r>
              <a:rPr lang="en-US" dirty="0" smtClean="0">
                <a:solidFill>
                  <a:prstClr val="black"/>
                </a:solidFill>
                <a:latin typeface="Arial"/>
                <a:cs typeface="Arial"/>
              </a:rPr>
              <a:t>(</a:t>
            </a:r>
            <a:r>
              <a:rPr lang="en-US" dirty="0">
                <a:solidFill>
                  <a:prstClr val="black"/>
                </a:solidFill>
                <a:latin typeface="Arial"/>
                <a:cs typeface="Arial"/>
              </a:rPr>
              <a:t>3) provisioning </a:t>
            </a:r>
            <a:br>
              <a:rPr lang="en-US" dirty="0">
                <a:solidFill>
                  <a:prstClr val="black"/>
                </a:solidFill>
                <a:latin typeface="Arial"/>
                <a:cs typeface="Arial"/>
              </a:rPr>
            </a:br>
            <a:r>
              <a:rPr lang="en-US" dirty="0">
                <a:solidFill>
                  <a:prstClr val="black"/>
                </a:solidFill>
                <a:latin typeface="Arial"/>
                <a:cs typeface="Arial"/>
              </a:rPr>
              <a:t>of one or more images in a set of machines on demand</a:t>
            </a:r>
            <a:endParaRPr lang="en-US" dirty="0">
              <a:solidFill>
                <a:prstClr val="black"/>
              </a:solidFill>
            </a:endParaRPr>
          </a:p>
        </p:txBody>
      </p:sp>
      <p:sp>
        <p:nvSpPr>
          <p:cNvPr id="2" name="Slide Number Placeholder 1"/>
          <p:cNvSpPr>
            <a:spLocks noGrp="1"/>
          </p:cNvSpPr>
          <p:nvPr>
            <p:ph type="sldNum" sz="quarter" idx="12"/>
          </p:nvPr>
        </p:nvSpPr>
        <p:spPr/>
        <p:txBody>
          <a:bodyPr/>
          <a:lstStyle/>
          <a:p>
            <a:fld id="{0CFEC368-1D7A-4F81-ABF6-AE0E36BAF64C}" type="slidenum">
              <a:rPr lang="en-US" smtClean="0">
                <a:solidFill>
                  <a:srgbClr val="AEE8FB">
                    <a:lumMod val="25000"/>
                  </a:srgbClr>
                </a:solidFill>
              </a:rPr>
              <a:pPr/>
              <a:t>10</a:t>
            </a:fld>
            <a:endParaRPr lang="en-US">
              <a:solidFill>
                <a:srgbClr val="AEE8FB">
                  <a:lumMod val="25000"/>
                </a:srgbClr>
              </a:solidFill>
            </a:endParaRPr>
          </a:p>
        </p:txBody>
      </p:sp>
    </p:spTree>
    <p:extLst>
      <p:ext uri="{BB962C8B-B14F-4D97-AF65-F5344CB8AC3E}">
        <p14:creationId xmlns:p14="http://schemas.microsoft.com/office/powerpoint/2010/main" val="124375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(Cloud &amp; HPC)</a:t>
            </a:r>
            <a:endParaRPr lang="en-US" dirty="0"/>
          </a:p>
        </p:txBody>
      </p:sp>
      <p:sp>
        <p:nvSpPr>
          <p:cNvPr id="3" name="Content Placeholder 2"/>
          <p:cNvSpPr>
            <a:spLocks noGrp="1"/>
          </p:cNvSpPr>
          <p:nvPr>
            <p:ph idx="1"/>
          </p:nvPr>
        </p:nvSpPr>
        <p:spPr>
          <a:xfrm>
            <a:off x="314335" y="1295208"/>
            <a:ext cx="8612773" cy="5407178"/>
          </a:xfrm>
        </p:spPr>
        <p:txBody>
          <a:bodyPr>
            <a:normAutofit lnSpcReduction="10000"/>
          </a:bodyPr>
          <a:lstStyle/>
          <a:p>
            <a:r>
              <a:rPr lang="en-US" sz="1600" b="1" dirty="0" smtClean="0"/>
              <a:t>Public cloud: </a:t>
            </a:r>
          </a:p>
          <a:p>
            <a:pPr lvl="1"/>
            <a:r>
              <a:rPr lang="en-US" sz="1600" dirty="0" smtClean="0"/>
              <a:t>a service provider makes resources available to users over the public internet. This includes compute, storage, and applications. FutureGrid offers a public cloud to its users.</a:t>
            </a:r>
          </a:p>
          <a:p>
            <a:r>
              <a:rPr lang="en-US" sz="1600" b="1" dirty="0" smtClean="0"/>
              <a:t>Private cloud: </a:t>
            </a:r>
          </a:p>
          <a:p>
            <a:pPr lvl="1"/>
            <a:r>
              <a:rPr lang="en-US" sz="1600" dirty="0" smtClean="0"/>
              <a:t>access to services may have additional restrictions. Restrictions could include a limited set of authorized users to the services offered or possible restrictions regarding exposing services on the public internet. FutureGrid offers the ability to set up private clouds for special projects. Examples include modified </a:t>
            </a:r>
            <a:r>
              <a:rPr lang="en-US" sz="1600" dirty="0" err="1" smtClean="0"/>
              <a:t>OpenStack</a:t>
            </a:r>
            <a:r>
              <a:rPr lang="en-US" sz="1600" dirty="0" smtClean="0"/>
              <a:t> deployments or reserved resources for classes. </a:t>
            </a:r>
          </a:p>
          <a:p>
            <a:r>
              <a:rPr lang="en-US" sz="1600" b="1" dirty="0" smtClean="0"/>
              <a:t>Hybrid cloud: </a:t>
            </a:r>
          </a:p>
          <a:p>
            <a:pPr lvl="1"/>
            <a:r>
              <a:rPr lang="en-US" sz="1600" dirty="0" smtClean="0"/>
              <a:t>a combination of public and private clouds.</a:t>
            </a:r>
          </a:p>
          <a:p>
            <a:r>
              <a:rPr lang="en-US" sz="1600" b="1" dirty="0" smtClean="0"/>
              <a:t>Multi-cloud: </a:t>
            </a:r>
          </a:p>
          <a:p>
            <a:pPr lvl="1"/>
            <a:r>
              <a:rPr lang="en-US" sz="1600" dirty="0" smtClean="0"/>
              <a:t>access to a number of different clouds that may even use different </a:t>
            </a:r>
            <a:r>
              <a:rPr lang="en-US" sz="1600" dirty="0" err="1" smtClean="0"/>
              <a:t>IaaS</a:t>
            </a:r>
            <a:r>
              <a:rPr lang="en-US" sz="1600" dirty="0" smtClean="0"/>
              <a:t> or </a:t>
            </a:r>
            <a:r>
              <a:rPr lang="en-US" sz="1600" dirty="0" err="1" smtClean="0"/>
              <a:t>PaaS</a:t>
            </a:r>
            <a:r>
              <a:rPr lang="en-US" sz="1600" dirty="0" smtClean="0"/>
              <a:t> offerings.</a:t>
            </a:r>
          </a:p>
          <a:p>
            <a:r>
              <a:rPr lang="en-US" sz="1600" b="1" dirty="0" smtClean="0"/>
              <a:t>HPC service: </a:t>
            </a:r>
          </a:p>
          <a:p>
            <a:pPr lvl="1"/>
            <a:r>
              <a:rPr lang="en-US" sz="1600" dirty="0" smtClean="0"/>
              <a:t>a cloud service that allows the ability to run high performance computing jobs, for example on a compute cluster offering MPI.</a:t>
            </a:r>
          </a:p>
          <a:p>
            <a:r>
              <a:rPr lang="en-US" sz="1600" b="1" dirty="0"/>
              <a:t>Provider consortium: </a:t>
            </a:r>
          </a:p>
          <a:p>
            <a:pPr lvl="1"/>
            <a:r>
              <a:rPr lang="en-US" sz="1600" dirty="0"/>
              <a:t>is a (virtual) organization that integrates resources from multiple providers. We also can refer to such a consortium as a multi-cloud Grid.</a:t>
            </a:r>
          </a:p>
          <a:p>
            <a:pPr lvl="1"/>
            <a:endParaRPr lang="en-US" sz="1600" dirty="0" smtClean="0"/>
          </a:p>
        </p:txBody>
      </p:sp>
    </p:spTree>
    <p:extLst>
      <p:ext uri="{BB962C8B-B14F-4D97-AF65-F5344CB8AC3E}">
        <p14:creationId xmlns:p14="http://schemas.microsoft.com/office/powerpoint/2010/main" val="4175302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t>
            </a:r>
            <a:r>
              <a:rPr lang="en-US" dirty="0" smtClean="0"/>
              <a:t>(Cloud, HPC, Provisioning)</a:t>
            </a:r>
            <a:endParaRPr lang="en-US" dirty="0"/>
          </a:p>
        </p:txBody>
      </p:sp>
      <p:sp>
        <p:nvSpPr>
          <p:cNvPr id="3" name="Content Placeholder 2"/>
          <p:cNvSpPr>
            <a:spLocks noGrp="1"/>
          </p:cNvSpPr>
          <p:nvPr>
            <p:ph idx="1"/>
          </p:nvPr>
        </p:nvSpPr>
        <p:spPr>
          <a:xfrm>
            <a:off x="0" y="1192794"/>
            <a:ext cx="9080626" cy="5665206"/>
          </a:xfrm>
        </p:spPr>
        <p:txBody>
          <a:bodyPr>
            <a:noAutofit/>
          </a:bodyPr>
          <a:lstStyle/>
          <a:p>
            <a:r>
              <a:rPr lang="en-US" sz="2000" b="1" dirty="0" smtClean="0"/>
              <a:t>Cloud Bursting:</a:t>
            </a:r>
          </a:p>
          <a:p>
            <a:pPr lvl="1"/>
            <a:r>
              <a:rPr lang="en-US" sz="1800" dirty="0" smtClean="0"/>
              <a:t>Use (external) clouds to provide additional (cloud) resources on demand</a:t>
            </a:r>
          </a:p>
          <a:p>
            <a:r>
              <a:rPr lang="en-US" sz="2000" b="1" dirty="0" smtClean="0"/>
              <a:t>Cloud Shifting</a:t>
            </a:r>
          </a:p>
          <a:p>
            <a:pPr lvl="1"/>
            <a:r>
              <a:rPr lang="en-US" sz="1800" dirty="0" smtClean="0"/>
              <a:t>Move executing jobs from one cloud to another</a:t>
            </a:r>
            <a:endParaRPr lang="en-US" sz="1800" dirty="0"/>
          </a:p>
          <a:p>
            <a:r>
              <a:rPr lang="en-US" sz="2000" b="1" dirty="0" smtClean="0"/>
              <a:t>Provisioning: </a:t>
            </a:r>
          </a:p>
          <a:p>
            <a:pPr lvl="1"/>
            <a:r>
              <a:rPr lang="en-US" sz="1800" dirty="0" smtClean="0"/>
              <a:t>A process to install the operating system, data and software to enable access to it.</a:t>
            </a:r>
          </a:p>
          <a:p>
            <a:r>
              <a:rPr lang="en-US" sz="2000" b="1" dirty="0" smtClean="0"/>
              <a:t>Rain: </a:t>
            </a:r>
            <a:r>
              <a:rPr lang="en-US" sz="1800" dirty="0" smtClean="0"/>
              <a:t>	</a:t>
            </a:r>
          </a:p>
          <a:p>
            <a:pPr lvl="1"/>
            <a:r>
              <a:rPr lang="en-US" sz="1800" dirty="0" smtClean="0"/>
              <a:t>Process developed in FutureGrid that provisions the operating system, but allows the deployment and configuration of useful and complex services to be run on one or multiple machines in order to provide a service utilizing potentially distributed resources or services. It also contains the ability to re-provision servers and services, that is, services may be suspended and the resources used to run the service may be used by other services.</a:t>
            </a:r>
          </a:p>
          <a:p>
            <a:r>
              <a:rPr lang="en-US" sz="2000" b="1" dirty="0" err="1"/>
              <a:t>Cloudmesh</a:t>
            </a:r>
            <a:r>
              <a:rPr lang="en-US" sz="2000" b="1" dirty="0" smtClean="0"/>
              <a:t>:</a:t>
            </a:r>
          </a:p>
          <a:p>
            <a:pPr lvl="1"/>
            <a:r>
              <a:rPr lang="en-US" sz="1800" dirty="0" smtClean="0"/>
              <a:t>Expands Rain to general infrastructure</a:t>
            </a:r>
            <a:endParaRPr lang="en-US" sz="1800" dirty="0"/>
          </a:p>
          <a:p>
            <a:pPr lvl="1"/>
            <a:endParaRPr lang="en-US" sz="2400" dirty="0" smtClean="0"/>
          </a:p>
          <a:p>
            <a:pPr lvl="1"/>
            <a:endParaRPr lang="en-US" sz="1800" dirty="0"/>
          </a:p>
          <a:p>
            <a:pPr lvl="1"/>
            <a:endParaRPr lang="en-US" sz="1800" dirty="0" smtClean="0"/>
          </a:p>
          <a:p>
            <a:pPr lvl="1"/>
            <a:endParaRPr lang="en-US" sz="1800" dirty="0" smtClean="0"/>
          </a:p>
        </p:txBody>
      </p:sp>
    </p:spTree>
    <p:extLst>
      <p:ext uri="{BB962C8B-B14F-4D97-AF65-F5344CB8AC3E}">
        <p14:creationId xmlns:p14="http://schemas.microsoft.com/office/powerpoint/2010/main" val="1358663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FutureGrid</a:t>
            </a:r>
            <a:endParaRPr lang="en-US" dirty="0"/>
          </a:p>
        </p:txBody>
      </p:sp>
      <p:sp>
        <p:nvSpPr>
          <p:cNvPr id="3" name="Content Placeholder 2"/>
          <p:cNvSpPr>
            <a:spLocks noGrp="1"/>
          </p:cNvSpPr>
          <p:nvPr>
            <p:ph idx="1"/>
          </p:nvPr>
        </p:nvSpPr>
        <p:spPr>
          <a:xfrm>
            <a:off x="0" y="1141906"/>
            <a:ext cx="9144000" cy="5701420"/>
          </a:xfrm>
        </p:spPr>
        <p:txBody>
          <a:bodyPr>
            <a:noAutofit/>
          </a:bodyPr>
          <a:lstStyle/>
          <a:p>
            <a:r>
              <a:rPr lang="en-US" sz="2200" dirty="0"/>
              <a:t>M</a:t>
            </a:r>
            <a:r>
              <a:rPr lang="en-US" sz="2200" dirty="0"/>
              <a:t>an</a:t>
            </a:r>
            <a:r>
              <a:rPr lang="en-US" sz="2200" dirty="0"/>
              <a:t>y requirements </a:t>
            </a:r>
            <a:r>
              <a:rPr lang="en-US" sz="2200" dirty="0"/>
              <a:t>originate from FutureGrid.</a:t>
            </a:r>
          </a:p>
          <a:p>
            <a:pPr lvl="1"/>
            <a:r>
              <a:rPr lang="en-US" sz="1800" dirty="0" smtClean="0"/>
              <a:t>This is a high performance and grid </a:t>
            </a:r>
            <a:r>
              <a:rPr lang="en-US" sz="1800" dirty="0" err="1" smtClean="0"/>
              <a:t>testbed</a:t>
            </a:r>
            <a:r>
              <a:rPr lang="en-US" sz="1800" dirty="0" smtClean="0"/>
              <a:t> that allowed scientists to collaboratively develop and test innovative approaches to parallel, grid, and cloud computing. </a:t>
            </a:r>
          </a:p>
          <a:p>
            <a:pPr lvl="1"/>
            <a:r>
              <a:rPr lang="en-US" sz="1800" dirty="0"/>
              <a:t>U</a:t>
            </a:r>
            <a:r>
              <a:rPr lang="en-US" sz="1800" dirty="0" smtClean="0"/>
              <a:t>sers can deploy their own hardware and software configurations on a public/private cloud, and run their experiments. </a:t>
            </a:r>
          </a:p>
          <a:p>
            <a:pPr lvl="1"/>
            <a:r>
              <a:rPr lang="en-US" sz="1800" dirty="0"/>
              <a:t>P</a:t>
            </a:r>
            <a:r>
              <a:rPr lang="en-US" sz="1800" dirty="0" smtClean="0"/>
              <a:t>rovides an advanced framework to manage user and project affiliation and propagates this information to a variety of subsystems constituting the FutureGrid service infrastructure. This includes operational services to deal with authentication, authorization and accounting.</a:t>
            </a:r>
          </a:p>
          <a:p>
            <a:r>
              <a:rPr lang="en-US" sz="2200" dirty="0" smtClean="0"/>
              <a:t>Important features of FutureGrid:</a:t>
            </a:r>
          </a:p>
          <a:p>
            <a:pPr lvl="1"/>
            <a:r>
              <a:rPr lang="en-US" sz="1800" dirty="0"/>
              <a:t>M</a:t>
            </a:r>
            <a:r>
              <a:rPr lang="en-US" sz="1800" dirty="0" smtClean="0"/>
              <a:t>etric framework that allows us to create usage reports from all of our </a:t>
            </a:r>
            <a:r>
              <a:rPr lang="en-US" sz="1800" dirty="0" err="1" smtClean="0"/>
              <a:t>IaaS</a:t>
            </a:r>
            <a:r>
              <a:rPr lang="en-US" sz="1800" dirty="0" smtClean="0"/>
              <a:t> frameworks. Developed from systems aimed at XSEDE</a:t>
            </a:r>
          </a:p>
          <a:p>
            <a:pPr lvl="1"/>
            <a:r>
              <a:rPr lang="en-US" sz="1800" dirty="0" smtClean="0"/>
              <a:t>Repeatable experiments can be created with a number of tools including </a:t>
            </a:r>
            <a:r>
              <a:rPr lang="en-US" sz="1800" dirty="0" err="1" smtClean="0"/>
              <a:t>Cloudmesh</a:t>
            </a:r>
            <a:r>
              <a:rPr lang="en-US" sz="1800" dirty="0" smtClean="0"/>
              <a:t>. Provisioning of services and images can be conducted by Rain.</a:t>
            </a:r>
          </a:p>
          <a:p>
            <a:pPr lvl="1"/>
            <a:r>
              <a:rPr lang="en-US" sz="1800" dirty="0" smtClean="0"/>
              <a:t>Multiple </a:t>
            </a:r>
            <a:r>
              <a:rPr lang="en-US" sz="1800" dirty="0" err="1" smtClean="0"/>
              <a:t>IaaS</a:t>
            </a:r>
            <a:r>
              <a:rPr lang="en-US" sz="1800" dirty="0" smtClean="0"/>
              <a:t> frameworks including OpenStack, Eucalyptus, and Nimbus.</a:t>
            </a:r>
          </a:p>
          <a:p>
            <a:pPr lvl="1"/>
            <a:r>
              <a:rPr lang="en-US" sz="1800" dirty="0" smtClean="0"/>
              <a:t>Mixed operation model. a standard production cloud that operates on-demand, but also a set of cloud instances that can be reserved for a particular project</a:t>
            </a:r>
            <a:r>
              <a:rPr lang="en-US" sz="1800" dirty="0" smtClean="0"/>
              <a:t>.</a:t>
            </a:r>
          </a:p>
          <a:p>
            <a:r>
              <a:rPr lang="en-US" sz="2200" dirty="0" smtClean="0"/>
              <a:t>FutureGrid coming to end but preserving </a:t>
            </a:r>
            <a:r>
              <a:rPr lang="en-US" sz="2200" dirty="0" err="1" smtClean="0"/>
              <a:t>CTaaS</a:t>
            </a:r>
            <a:r>
              <a:rPr lang="en-US" sz="2200" dirty="0" smtClean="0"/>
              <a:t> tools as </a:t>
            </a:r>
            <a:r>
              <a:rPr lang="en-US" sz="2200" dirty="0" err="1" smtClean="0"/>
              <a:t>Cloudmesh</a:t>
            </a:r>
            <a:endParaRPr lang="en-US" sz="2200" dirty="0"/>
          </a:p>
        </p:txBody>
      </p:sp>
    </p:spTree>
    <p:extLst>
      <p:ext uri="{BB962C8B-B14F-4D97-AF65-F5344CB8AC3E}">
        <p14:creationId xmlns:p14="http://schemas.microsoft.com/office/powerpoint/2010/main" val="1026882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Functionality Requirements</a:t>
            </a:r>
            <a:endParaRPr lang="en-US" dirty="0"/>
          </a:p>
        </p:txBody>
      </p:sp>
      <p:sp>
        <p:nvSpPr>
          <p:cNvPr id="3" name="Content Placeholder 2"/>
          <p:cNvSpPr>
            <a:spLocks noGrp="1"/>
          </p:cNvSpPr>
          <p:nvPr>
            <p:ph idx="1"/>
          </p:nvPr>
        </p:nvSpPr>
        <p:spPr>
          <a:xfrm>
            <a:off x="-1" y="1238062"/>
            <a:ext cx="9144001" cy="5619938"/>
          </a:xfrm>
        </p:spPr>
        <p:txBody>
          <a:bodyPr>
            <a:noAutofit/>
          </a:bodyPr>
          <a:lstStyle/>
          <a:p>
            <a:r>
              <a:rPr lang="en-US" sz="2000" dirty="0"/>
              <a:t>P</a:t>
            </a:r>
            <a:r>
              <a:rPr lang="en-US" sz="2000" dirty="0" smtClean="0"/>
              <a:t>rovide virtual machine and bare-metal management in a </a:t>
            </a:r>
            <a:r>
              <a:rPr lang="en-US" sz="2000" b="1" dirty="0" smtClean="0">
                <a:solidFill>
                  <a:srgbClr val="FF0000"/>
                </a:solidFill>
              </a:rPr>
              <a:t>multi-cloud </a:t>
            </a:r>
            <a:r>
              <a:rPr lang="en-US" sz="2000" dirty="0" smtClean="0"/>
              <a:t>environment with very different policies and including</a:t>
            </a:r>
          </a:p>
          <a:p>
            <a:pPr lvl="1"/>
            <a:r>
              <a:rPr lang="en-US" dirty="0" smtClean="0"/>
              <a:t>FutureGrid resources,</a:t>
            </a:r>
          </a:p>
          <a:p>
            <a:pPr lvl="1"/>
            <a:r>
              <a:rPr lang="en-US" dirty="0"/>
              <a:t>E</a:t>
            </a:r>
            <a:r>
              <a:rPr lang="en-US" dirty="0" smtClean="0"/>
              <a:t>xternal clouds from research partners, </a:t>
            </a:r>
          </a:p>
          <a:p>
            <a:pPr lvl="1"/>
            <a:r>
              <a:rPr lang="en-US" dirty="0"/>
              <a:t>P</a:t>
            </a:r>
            <a:r>
              <a:rPr lang="en-US" dirty="0" smtClean="0"/>
              <a:t>ublic clouds</a:t>
            </a:r>
            <a:r>
              <a:rPr lang="en-US" dirty="0"/>
              <a:t>,</a:t>
            </a:r>
            <a:endParaRPr lang="en-US" dirty="0" smtClean="0"/>
          </a:p>
          <a:p>
            <a:pPr lvl="1"/>
            <a:r>
              <a:rPr lang="en-US" dirty="0" smtClean="0"/>
              <a:t>My own cloud</a:t>
            </a:r>
          </a:p>
          <a:p>
            <a:r>
              <a:rPr lang="en-US" sz="2000" dirty="0"/>
              <a:t>P</a:t>
            </a:r>
            <a:r>
              <a:rPr lang="en-US" sz="2000" dirty="0" smtClean="0"/>
              <a:t>rovide multi-cloud services and deployments controlled by users </a:t>
            </a:r>
            <a:r>
              <a:rPr lang="en-US" sz="2000" b="1" dirty="0" smtClean="0">
                <a:solidFill>
                  <a:srgbClr val="FF0000"/>
                </a:solidFill>
              </a:rPr>
              <a:t>&amp; provider</a:t>
            </a:r>
          </a:p>
          <a:p>
            <a:r>
              <a:rPr lang="en-US" sz="2000" dirty="0" smtClean="0"/>
              <a:t>Enable </a:t>
            </a:r>
            <a:r>
              <a:rPr lang="en-US" sz="2000" b="1" dirty="0" smtClean="0">
                <a:solidFill>
                  <a:srgbClr val="FF0000"/>
                </a:solidFill>
              </a:rPr>
              <a:t>raining</a:t>
            </a:r>
            <a:r>
              <a:rPr lang="en-US" sz="2000" dirty="0" smtClean="0">
                <a:solidFill>
                  <a:srgbClr val="FF0000"/>
                </a:solidFill>
              </a:rPr>
              <a:t> </a:t>
            </a:r>
            <a:r>
              <a:rPr lang="en-US" sz="2000" dirty="0" smtClean="0"/>
              <a:t>of</a:t>
            </a:r>
          </a:p>
          <a:p>
            <a:pPr lvl="1"/>
            <a:r>
              <a:rPr lang="en-US" dirty="0"/>
              <a:t>O</a:t>
            </a:r>
            <a:r>
              <a:rPr lang="en-US" dirty="0" smtClean="0"/>
              <a:t>perating systems (bare-metal provisioning), </a:t>
            </a:r>
          </a:p>
          <a:p>
            <a:pPr lvl="1"/>
            <a:r>
              <a:rPr lang="en-US" dirty="0"/>
              <a:t>S</a:t>
            </a:r>
            <a:r>
              <a:rPr lang="en-US" dirty="0" smtClean="0"/>
              <a:t>ervices</a:t>
            </a:r>
          </a:p>
          <a:p>
            <a:pPr lvl="1"/>
            <a:r>
              <a:rPr lang="en-US" dirty="0"/>
              <a:t>P</a:t>
            </a:r>
            <a:r>
              <a:rPr lang="en-US" dirty="0" smtClean="0"/>
              <a:t>latforms</a:t>
            </a:r>
          </a:p>
          <a:p>
            <a:pPr lvl="1"/>
            <a:r>
              <a:rPr lang="en-US" dirty="0" err="1" smtClean="0"/>
              <a:t>IaaS</a:t>
            </a:r>
            <a:endParaRPr lang="en-US" dirty="0" smtClean="0"/>
          </a:p>
          <a:p>
            <a:r>
              <a:rPr lang="en-US" sz="2000" dirty="0" smtClean="0"/>
              <a:t>Deploy and give access to </a:t>
            </a:r>
            <a:r>
              <a:rPr lang="en-US" sz="2000" b="1" dirty="0" smtClean="0">
                <a:solidFill>
                  <a:srgbClr val="FF0000"/>
                </a:solidFill>
              </a:rPr>
              <a:t>Monitoring</a:t>
            </a:r>
            <a:r>
              <a:rPr lang="en-US" sz="2000" dirty="0" smtClean="0"/>
              <a:t> infrastructure across a multi-cloud environment</a:t>
            </a:r>
          </a:p>
          <a:p>
            <a:r>
              <a:rPr lang="en-US" sz="2000" dirty="0" smtClean="0"/>
              <a:t>Support management of reproducible experiments</a:t>
            </a:r>
          </a:p>
        </p:txBody>
      </p:sp>
    </p:spTree>
    <p:extLst>
      <p:ext uri="{BB962C8B-B14F-4D97-AF65-F5344CB8AC3E}">
        <p14:creationId xmlns:p14="http://schemas.microsoft.com/office/powerpoint/2010/main" val="2056035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Requirements</a:t>
            </a:r>
            <a:endParaRPr lang="en-US" dirty="0"/>
          </a:p>
        </p:txBody>
      </p:sp>
      <p:sp>
        <p:nvSpPr>
          <p:cNvPr id="3" name="Content Placeholder 2"/>
          <p:cNvSpPr>
            <a:spLocks noGrp="1"/>
          </p:cNvSpPr>
          <p:nvPr>
            <p:ph idx="1"/>
          </p:nvPr>
        </p:nvSpPr>
        <p:spPr/>
        <p:txBody>
          <a:bodyPr>
            <a:normAutofit/>
          </a:bodyPr>
          <a:lstStyle/>
          <a:p>
            <a:r>
              <a:rPr lang="en-US" dirty="0" smtClean="0"/>
              <a:t>Provide multiple interfaces including</a:t>
            </a:r>
          </a:p>
          <a:p>
            <a:pPr lvl="1"/>
            <a:r>
              <a:rPr lang="en-US" sz="2400" dirty="0" smtClean="0"/>
              <a:t>command line tool and command shell</a:t>
            </a:r>
          </a:p>
          <a:p>
            <a:pPr lvl="1"/>
            <a:r>
              <a:rPr lang="en-US" sz="2400" dirty="0" smtClean="0"/>
              <a:t>Web portal and </a:t>
            </a:r>
            <a:r>
              <a:rPr lang="en-US" sz="2400" dirty="0" err="1" smtClean="0"/>
              <a:t>RESTful</a:t>
            </a:r>
            <a:r>
              <a:rPr lang="en-US" sz="2400" dirty="0" smtClean="0"/>
              <a:t> services</a:t>
            </a:r>
          </a:p>
          <a:p>
            <a:pPr lvl="1"/>
            <a:r>
              <a:rPr lang="en-US" sz="2400" dirty="0" smtClean="0"/>
              <a:t>Python API</a:t>
            </a:r>
          </a:p>
          <a:p>
            <a:r>
              <a:rPr lang="en-US" dirty="0" smtClean="0"/>
              <a:t>Deliver a toolkit that is</a:t>
            </a:r>
          </a:p>
          <a:p>
            <a:pPr lvl="1"/>
            <a:r>
              <a:rPr lang="en-US" sz="2400" dirty="0" smtClean="0"/>
              <a:t>open source</a:t>
            </a:r>
          </a:p>
          <a:p>
            <a:pPr lvl="1"/>
            <a:r>
              <a:rPr lang="en-US" sz="2400" dirty="0" smtClean="0"/>
              <a:t>Extensible</a:t>
            </a:r>
          </a:p>
          <a:p>
            <a:pPr lvl="1"/>
            <a:r>
              <a:rPr lang="en-US" sz="2400" dirty="0" smtClean="0"/>
              <a:t>easily deployable</a:t>
            </a:r>
          </a:p>
          <a:p>
            <a:pPr lvl="1"/>
            <a:r>
              <a:rPr lang="en-US" sz="2400" dirty="0" smtClean="0"/>
              <a:t>documented</a:t>
            </a:r>
            <a:endParaRPr lang="en-US" sz="2400" dirty="0"/>
          </a:p>
        </p:txBody>
      </p:sp>
    </p:spTree>
    <p:extLst>
      <p:ext uri="{BB962C8B-B14F-4D97-AF65-F5344CB8AC3E}">
        <p14:creationId xmlns:p14="http://schemas.microsoft.com/office/powerpoint/2010/main" val="2312481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723" y="414690"/>
            <a:ext cx="5327965" cy="625783"/>
          </a:xfrm>
        </p:spPr>
        <p:txBody>
          <a:bodyPr>
            <a:normAutofit fontScale="90000"/>
          </a:bodyPr>
          <a:lstStyle/>
          <a:p>
            <a:r>
              <a:rPr lang="en-US" b="1" dirty="0" err="1" smtClean="0"/>
              <a:t>Cloudmesh</a:t>
            </a:r>
            <a:r>
              <a:rPr lang="en-US" b="1" dirty="0" smtClean="0"/>
              <a:t> Definitions I</a:t>
            </a:r>
            <a:endParaRPr lang="en-US" b="1" dirty="0"/>
          </a:p>
        </p:txBody>
      </p:sp>
      <p:sp>
        <p:nvSpPr>
          <p:cNvPr id="3" name="Content Placeholder 2"/>
          <p:cNvSpPr>
            <a:spLocks noGrp="1"/>
          </p:cNvSpPr>
          <p:nvPr>
            <p:ph idx="1"/>
          </p:nvPr>
        </p:nvSpPr>
        <p:spPr>
          <a:xfrm>
            <a:off x="0" y="1023181"/>
            <a:ext cx="9144000" cy="6246055"/>
          </a:xfrm>
        </p:spPr>
        <p:txBody>
          <a:bodyPr>
            <a:normAutofit/>
          </a:bodyPr>
          <a:lstStyle/>
          <a:p>
            <a:r>
              <a:rPr lang="en-US" b="1" dirty="0"/>
              <a:t>Project</a:t>
            </a:r>
            <a:r>
              <a:rPr lang="en-US" b="1" dirty="0" smtClean="0"/>
              <a:t>: </a:t>
            </a:r>
            <a:r>
              <a:rPr lang="en-US" dirty="0" smtClean="0"/>
              <a:t>The research activity to be supported by </a:t>
            </a:r>
            <a:r>
              <a:rPr lang="en-US" dirty="0" err="1" smtClean="0"/>
              <a:t>Cloudmesh</a:t>
            </a:r>
            <a:r>
              <a:rPr lang="en-US" dirty="0" smtClean="0"/>
              <a:t>. </a:t>
            </a:r>
            <a:r>
              <a:rPr lang="en-US" dirty="0"/>
              <a:t>A project has roles and users </a:t>
            </a:r>
            <a:r>
              <a:rPr lang="en-US" dirty="0" smtClean="0"/>
              <a:t>assigned. The roles imply which types of SDDS can be used by users in the project</a:t>
            </a:r>
          </a:p>
          <a:p>
            <a:pPr lvl="1"/>
            <a:r>
              <a:rPr lang="en-US" dirty="0" smtClean="0"/>
              <a:t>FutureGrid has some roles but need to expand</a:t>
            </a:r>
          </a:p>
          <a:p>
            <a:pPr lvl="1"/>
            <a:r>
              <a:rPr lang="en-US" dirty="0" smtClean="0"/>
              <a:t>This definition supported by FutureGrid [portal</a:t>
            </a:r>
            <a:endParaRPr lang="en-US" dirty="0"/>
          </a:p>
          <a:p>
            <a:r>
              <a:rPr lang="en-US" b="1" dirty="0"/>
              <a:t>User: </a:t>
            </a:r>
            <a:r>
              <a:rPr lang="en-US" dirty="0" smtClean="0"/>
              <a:t>Project participants</a:t>
            </a:r>
          </a:p>
          <a:p>
            <a:pPr lvl="1"/>
            <a:r>
              <a:rPr lang="en-US" dirty="0" smtClean="0"/>
              <a:t>Users have individual authorization roles and roles inherited from projects with which they are involved</a:t>
            </a:r>
          </a:p>
          <a:p>
            <a:pPr lvl="1"/>
            <a:r>
              <a:rPr lang="en-US" dirty="0" smtClean="0"/>
              <a:t>Users are assigned to projects by project lead</a:t>
            </a:r>
          </a:p>
          <a:p>
            <a:pPr lvl="1"/>
            <a:r>
              <a:rPr lang="en-US" dirty="0" smtClean="0"/>
              <a:t>Public projects can be joined by any </a:t>
            </a:r>
            <a:r>
              <a:rPr lang="en-US" dirty="0" err="1" smtClean="0"/>
              <a:t>Cloudmesh</a:t>
            </a:r>
            <a:r>
              <a:rPr lang="en-US" dirty="0" smtClean="0"/>
              <a:t> user</a:t>
            </a:r>
            <a:endParaRPr lang="en-US" dirty="0"/>
          </a:p>
          <a:p>
            <a:r>
              <a:rPr lang="en-US" b="1" dirty="0"/>
              <a:t>Experiment: </a:t>
            </a:r>
            <a:r>
              <a:rPr lang="en-US" dirty="0" smtClean="0"/>
              <a:t>The activity </a:t>
            </a:r>
            <a:r>
              <a:rPr lang="en-US" dirty="0"/>
              <a:t>unit for </a:t>
            </a:r>
            <a:r>
              <a:rPr lang="en-US" dirty="0" err="1" smtClean="0"/>
              <a:t>Cloudmesh</a:t>
            </a:r>
            <a:endParaRPr lang="en-US" dirty="0"/>
          </a:p>
          <a:p>
            <a:r>
              <a:rPr lang="en-US" b="1" dirty="0" smtClean="0"/>
              <a:t>SDDS: </a:t>
            </a:r>
            <a:r>
              <a:rPr lang="en-US" dirty="0" smtClean="0"/>
              <a:t>Software Defined Distributed System</a:t>
            </a:r>
          </a:p>
          <a:p>
            <a:r>
              <a:rPr lang="en-US" b="1" dirty="0" smtClean="0"/>
              <a:t>SDDSL: </a:t>
            </a:r>
            <a:r>
              <a:rPr lang="en-US" dirty="0" smtClean="0"/>
              <a:t>Specification Language for SDDS; essentially exists from various sources </a:t>
            </a:r>
          </a:p>
          <a:p>
            <a:endParaRPr lang="en-US" dirty="0"/>
          </a:p>
        </p:txBody>
      </p:sp>
    </p:spTree>
    <p:extLst>
      <p:ext uri="{BB962C8B-B14F-4D97-AF65-F5344CB8AC3E}">
        <p14:creationId xmlns:p14="http://schemas.microsoft.com/office/powerpoint/2010/main" val="4025987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87791"/>
            <a:ext cx="9144000" cy="5848399"/>
          </a:xfrm>
        </p:spPr>
        <p:txBody>
          <a:bodyPr>
            <a:normAutofit/>
          </a:bodyPr>
          <a:lstStyle/>
          <a:p>
            <a:r>
              <a:rPr lang="en-US" b="1" dirty="0"/>
              <a:t>Infrastructure: </a:t>
            </a:r>
            <a:r>
              <a:rPr lang="en-US" dirty="0" smtClean="0"/>
              <a:t>Clusters: Computers, </a:t>
            </a:r>
            <a:r>
              <a:rPr lang="en-US" dirty="0"/>
              <a:t>Storage, Network with some reason to be treated as one: </a:t>
            </a:r>
            <a:r>
              <a:rPr lang="en-US" dirty="0" smtClean="0"/>
              <a:t>Infrastructure </a:t>
            </a:r>
            <a:r>
              <a:rPr lang="en-US" dirty="0"/>
              <a:t>has </a:t>
            </a:r>
          </a:p>
          <a:p>
            <a:pPr lvl="1"/>
            <a:r>
              <a:rPr lang="en-US" dirty="0" smtClean="0"/>
              <a:t>Type as in different Amazon Instance Types</a:t>
            </a:r>
          </a:p>
          <a:p>
            <a:pPr lvl="1"/>
            <a:r>
              <a:rPr lang="en-US" dirty="0" smtClean="0"/>
              <a:t>Management </a:t>
            </a:r>
            <a:r>
              <a:rPr lang="en-US" dirty="0"/>
              <a:t>Structure</a:t>
            </a:r>
          </a:p>
          <a:p>
            <a:pPr lvl="1"/>
            <a:r>
              <a:rPr lang="en-US" dirty="0"/>
              <a:t>Provisioning rules for administrators</a:t>
            </a:r>
          </a:p>
          <a:p>
            <a:pPr lvl="1"/>
            <a:r>
              <a:rPr lang="en-US" dirty="0"/>
              <a:t>Usage rules for users of particular roles</a:t>
            </a:r>
          </a:p>
          <a:p>
            <a:pPr lvl="1"/>
            <a:r>
              <a:rPr lang="en-US" dirty="0"/>
              <a:t>A current </a:t>
            </a:r>
            <a:r>
              <a:rPr lang="en-US" dirty="0" smtClean="0"/>
              <a:t>state</a:t>
            </a:r>
          </a:p>
          <a:p>
            <a:pPr lvl="1"/>
            <a:r>
              <a:rPr lang="en-US" dirty="0" smtClean="0"/>
              <a:t>A time interval ranging from transient to a longer term persistence and including a scheduled start time</a:t>
            </a:r>
          </a:p>
          <a:p>
            <a:pPr lvl="2"/>
            <a:r>
              <a:rPr lang="en-US" dirty="0" smtClean="0"/>
              <a:t>Note storage could often need to be persistent</a:t>
            </a:r>
            <a:endParaRPr lang="en-US" dirty="0"/>
          </a:p>
          <a:p>
            <a:r>
              <a:rPr lang="en-US" b="1" dirty="0"/>
              <a:t>Virtual Infrastructure: </a:t>
            </a:r>
            <a:r>
              <a:rPr lang="en-US" dirty="0" smtClean="0"/>
              <a:t>Dynamically defined</a:t>
            </a:r>
            <a:r>
              <a:rPr lang="en-US" b="1" dirty="0" smtClean="0"/>
              <a:t> </a:t>
            </a:r>
            <a:r>
              <a:rPr lang="en-US" dirty="0" smtClean="0"/>
              <a:t>Slices </a:t>
            </a:r>
            <a:r>
              <a:rPr lang="en-US" dirty="0"/>
              <a:t>of Infrastructure</a:t>
            </a:r>
          </a:p>
          <a:p>
            <a:r>
              <a:rPr lang="en-US" b="1" dirty="0" smtClean="0"/>
              <a:t>Federated Virtual Infrastructure </a:t>
            </a:r>
            <a:r>
              <a:rPr lang="en-US" dirty="0" smtClean="0"/>
              <a:t>is a Software Defined Distributed System SDDS assigned to a </a:t>
            </a:r>
            <a:r>
              <a:rPr lang="en-US" dirty="0" err="1" smtClean="0"/>
              <a:t>Cloudmesh</a:t>
            </a:r>
            <a:r>
              <a:rPr lang="en-US" dirty="0" smtClean="0"/>
              <a:t> user for an Experiment in a Project</a:t>
            </a:r>
          </a:p>
          <a:p>
            <a:endParaRPr lang="en-US" dirty="0"/>
          </a:p>
        </p:txBody>
      </p:sp>
      <p:sp>
        <p:nvSpPr>
          <p:cNvPr id="4" name="Title 3"/>
          <p:cNvSpPr>
            <a:spLocks noGrp="1"/>
          </p:cNvSpPr>
          <p:nvPr>
            <p:ph type="title"/>
          </p:nvPr>
        </p:nvSpPr>
        <p:spPr>
          <a:xfrm>
            <a:off x="1453081" y="196835"/>
            <a:ext cx="5309857" cy="817153"/>
          </a:xfrm>
        </p:spPr>
        <p:txBody>
          <a:bodyPr>
            <a:normAutofit fontScale="90000"/>
          </a:bodyPr>
          <a:lstStyle/>
          <a:p>
            <a:r>
              <a:rPr lang="en-US" b="1" dirty="0" err="1"/>
              <a:t>Cloudmesh</a:t>
            </a:r>
            <a:r>
              <a:rPr lang="en-US" b="1" dirty="0"/>
              <a:t> Definitions </a:t>
            </a:r>
            <a:r>
              <a:rPr lang="en-US" b="1" dirty="0" smtClean="0"/>
              <a:t>II</a:t>
            </a:r>
            <a:endParaRPr lang="en-US" dirty="0"/>
          </a:p>
        </p:txBody>
      </p:sp>
    </p:spTree>
    <p:extLst>
      <p:ext uri="{BB962C8B-B14F-4D97-AF65-F5344CB8AC3E}">
        <p14:creationId xmlns:p14="http://schemas.microsoft.com/office/powerpoint/2010/main" val="2156626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902" y="317674"/>
            <a:ext cx="8868098" cy="598283"/>
          </a:xfrm>
        </p:spPr>
        <p:txBody>
          <a:bodyPr>
            <a:normAutofit fontScale="90000"/>
          </a:bodyPr>
          <a:lstStyle/>
          <a:p>
            <a:r>
              <a:rPr lang="en-US" dirty="0" smtClean="0"/>
              <a:t>SDDS Software Defined Distributed Systems</a:t>
            </a:r>
            <a:endParaRPr lang="en-US" dirty="0"/>
          </a:p>
        </p:txBody>
      </p:sp>
      <p:sp>
        <p:nvSpPr>
          <p:cNvPr id="3" name="Content Placeholder 2"/>
          <p:cNvSpPr>
            <a:spLocks noGrp="1"/>
          </p:cNvSpPr>
          <p:nvPr>
            <p:ph idx="1"/>
          </p:nvPr>
        </p:nvSpPr>
        <p:spPr>
          <a:xfrm>
            <a:off x="0" y="951292"/>
            <a:ext cx="9144000" cy="1082667"/>
          </a:xfrm>
        </p:spPr>
        <p:txBody>
          <a:bodyPr>
            <a:normAutofit fontScale="70000" lnSpcReduction="20000"/>
          </a:bodyPr>
          <a:lstStyle/>
          <a:p>
            <a:r>
              <a:rPr lang="en-US" dirty="0" err="1" smtClean="0"/>
              <a:t>Cloudmesh</a:t>
            </a:r>
            <a:r>
              <a:rPr lang="en-US" dirty="0" smtClean="0"/>
              <a:t> builds infrastructure as SDDS consisting of one or more virtual clusters or slices with extensive built-in monitoring</a:t>
            </a:r>
          </a:p>
          <a:p>
            <a:r>
              <a:rPr lang="en-US" dirty="0" smtClean="0"/>
              <a:t>These slices are instantiated on infrastructures with various owners</a:t>
            </a:r>
          </a:p>
          <a:p>
            <a:r>
              <a:rPr lang="en-US" dirty="0" smtClean="0"/>
              <a:t>Controlled by roles/rules of Project, User, infrastructure</a:t>
            </a:r>
          </a:p>
        </p:txBody>
      </p:sp>
      <p:grpSp>
        <p:nvGrpSpPr>
          <p:cNvPr id="6" name="Group 5"/>
          <p:cNvGrpSpPr/>
          <p:nvPr/>
        </p:nvGrpSpPr>
        <p:grpSpPr>
          <a:xfrm>
            <a:off x="358151" y="2163839"/>
            <a:ext cx="5943303" cy="4276719"/>
            <a:chOff x="1814535" y="1123956"/>
            <a:chExt cx="5943303" cy="4276719"/>
          </a:xfrm>
        </p:grpSpPr>
        <p:cxnSp>
          <p:nvCxnSpPr>
            <p:cNvPr id="7" name="Straight Arrow Connector 6"/>
            <p:cNvCxnSpPr>
              <a:stCxn id="25" idx="1"/>
              <a:endCxn id="11" idx="6"/>
            </p:cNvCxnSpPr>
            <p:nvPr/>
          </p:nvCxnSpPr>
          <p:spPr>
            <a:xfrm flipH="1">
              <a:off x="4410075" y="2783098"/>
              <a:ext cx="314325" cy="3912"/>
            </a:xfrm>
            <a:prstGeom prst="straightConnector1">
              <a:avLst/>
            </a:prstGeom>
            <a:noFill/>
            <a:ln w="22225" cap="flat" cmpd="sng" algn="ctr">
              <a:solidFill>
                <a:srgbClr val="1F497D"/>
              </a:solidFill>
              <a:prstDash val="solid"/>
              <a:tailEnd type="triangle" w="lg" len="lg"/>
            </a:ln>
            <a:effectLst/>
          </p:spPr>
        </p:cxnSp>
        <p:sp>
          <p:nvSpPr>
            <p:cNvPr id="8" name="Rectangle 7"/>
            <p:cNvSpPr/>
            <p:nvPr/>
          </p:nvSpPr>
          <p:spPr>
            <a:xfrm>
              <a:off x="3323545" y="1399174"/>
              <a:ext cx="1162731" cy="586740"/>
            </a:xfrm>
            <a:prstGeom prst="rect">
              <a:avLst/>
            </a:prstGeom>
            <a:noFill/>
            <a:ln w="12700" cap="flat" cmpd="sng" algn="ctr">
              <a:solidFill>
                <a:sysClr val="window" lastClr="FFFFFF">
                  <a:lumMod val="6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 name="Text Box 3"/>
            <p:cNvSpPr txBox="1"/>
            <p:nvPr/>
          </p:nvSpPr>
          <p:spPr>
            <a:xfrm>
              <a:off x="3566205" y="1506484"/>
              <a:ext cx="1052535" cy="332105"/>
            </a:xfrm>
            <a:prstGeom prst="rect">
              <a:avLst/>
            </a:prstGeom>
            <a:noFill/>
            <a:ln w="25400" cap="flat" cmpd="sng" algn="ctr">
              <a:noFill/>
              <a:prstDash val="solid"/>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5000"/>
                </a:lnSpc>
                <a:spcBef>
                  <a:spcPts val="0"/>
                </a:spcBef>
                <a:spcAft>
                  <a:spcPts val="80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mbria"/>
                  <a:ea typeface="Calibri"/>
                  <a:cs typeface="+mn-cs"/>
                </a:rPr>
                <a:t>Python or REST API</a:t>
              </a:r>
              <a:endParaRPr kumimoji="0" lang="en-US" sz="1200" b="1" i="0" u="none" strike="noStrike" kern="0" cap="none" spc="0" normalizeH="0" baseline="0" noProof="0" dirty="0" smtClean="0">
                <a:ln>
                  <a:noFill/>
                </a:ln>
                <a:solidFill>
                  <a:prstClr val="white"/>
                </a:solidFill>
                <a:effectLst/>
                <a:uLnTx/>
                <a:uFillTx/>
                <a:latin typeface="Times New Roman"/>
                <a:ea typeface="Times New Roman"/>
                <a:cs typeface="+mn-cs"/>
              </a:endParaRPr>
            </a:p>
          </p:txBody>
        </p:sp>
        <p:sp>
          <p:nvSpPr>
            <p:cNvPr id="10" name="Rectangle 9"/>
            <p:cNvSpPr/>
            <p:nvPr/>
          </p:nvSpPr>
          <p:spPr>
            <a:xfrm>
              <a:off x="3323545" y="1123956"/>
              <a:ext cx="1162730" cy="374341"/>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User in Project</a:t>
              </a:r>
            </a:p>
          </p:txBody>
        </p:sp>
        <p:sp>
          <p:nvSpPr>
            <p:cNvPr id="11" name="Oval 10"/>
            <p:cNvSpPr/>
            <p:nvPr/>
          </p:nvSpPr>
          <p:spPr>
            <a:xfrm>
              <a:off x="3437801" y="2595914"/>
              <a:ext cx="972274" cy="382191"/>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0" tIns="9144"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lang="en-US" sz="1400" b="1" kern="0" dirty="0" smtClean="0">
                  <a:solidFill>
                    <a:prstClr val="white"/>
                  </a:solidFill>
                  <a:latin typeface="Calibri"/>
                  <a:ea typeface="Calibri"/>
                  <a:cs typeface="Times New Roman"/>
                </a:rPr>
                <a:t>CM</a:t>
              </a:r>
              <a:r>
                <a:rPr kumimoji="0" lang="en-US" sz="1400" b="1" i="0" u="none" strike="noStrike" kern="0" cap="none" spc="0" normalizeH="0" baseline="0" noProof="0" dirty="0" smtClean="0">
                  <a:ln>
                    <a:noFill/>
                  </a:ln>
                  <a:solidFill>
                    <a:prstClr val="white"/>
                  </a:solidFill>
                  <a:effectLst/>
                  <a:uLnTx/>
                  <a:uFillTx/>
                  <a:latin typeface="Calibri"/>
                  <a:ea typeface="Calibri"/>
                  <a:cs typeface="Times New Roman"/>
                </a:rPr>
                <a:t>Plan</a:t>
              </a:r>
            </a:p>
          </p:txBody>
        </p:sp>
        <p:cxnSp>
          <p:nvCxnSpPr>
            <p:cNvPr id="12" name="Straight Arrow Connector 11"/>
            <p:cNvCxnSpPr>
              <a:stCxn id="44" idx="2"/>
              <a:endCxn id="11" idx="0"/>
            </p:cNvCxnSpPr>
            <p:nvPr/>
          </p:nvCxnSpPr>
          <p:spPr>
            <a:xfrm>
              <a:off x="3923643" y="2218282"/>
              <a:ext cx="295" cy="377632"/>
            </a:xfrm>
            <a:prstGeom prst="straightConnector1">
              <a:avLst/>
            </a:prstGeom>
            <a:noFill/>
            <a:ln w="38100" cap="flat" cmpd="sng" algn="ctr">
              <a:solidFill>
                <a:sysClr val="window" lastClr="FFFFFF">
                  <a:lumMod val="65000"/>
                </a:sysClr>
              </a:solidFill>
              <a:prstDash val="solid"/>
              <a:tailEnd type="triangle" w="lg" len="lg"/>
            </a:ln>
            <a:effectLst/>
          </p:spPr>
        </p:cxnSp>
        <p:sp>
          <p:nvSpPr>
            <p:cNvPr id="13" name="Oval 12"/>
            <p:cNvSpPr/>
            <p:nvPr/>
          </p:nvSpPr>
          <p:spPr>
            <a:xfrm>
              <a:off x="3323545" y="3556154"/>
              <a:ext cx="1229124" cy="247155"/>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9144"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smtClean="0">
                  <a:ln>
                    <a:noFill/>
                  </a:ln>
                  <a:solidFill>
                    <a:prstClr val="white"/>
                  </a:solidFill>
                  <a:effectLst/>
                  <a:uLnTx/>
                  <a:uFillTx/>
                  <a:latin typeface="Calibri"/>
                  <a:ea typeface="Calibri"/>
                  <a:cs typeface="Times New Roman"/>
                </a:rPr>
                <a:t>CMProv</a:t>
              </a:r>
              <a:endParaRPr kumimoji="0" lang="en-US" sz="1400" b="1" i="0" u="none" strike="noStrike" kern="0" cap="none" spc="0" normalizeH="0" baseline="0" noProof="0" dirty="0" smtClean="0">
                <a:ln>
                  <a:noFill/>
                </a:ln>
                <a:solidFill>
                  <a:prstClr val="white"/>
                </a:solidFill>
                <a:effectLst/>
                <a:uLnTx/>
                <a:uFillTx/>
                <a:latin typeface="Times New Roman"/>
                <a:ea typeface="Times New Roman"/>
                <a:cs typeface="+mn-cs"/>
              </a:endParaRPr>
            </a:p>
          </p:txBody>
        </p:sp>
        <p:cxnSp>
          <p:nvCxnSpPr>
            <p:cNvPr id="14" name="Straight Arrow Connector 13"/>
            <p:cNvCxnSpPr>
              <a:stCxn id="11" idx="4"/>
              <a:endCxn id="13" idx="0"/>
            </p:cNvCxnSpPr>
            <p:nvPr/>
          </p:nvCxnSpPr>
          <p:spPr>
            <a:xfrm>
              <a:off x="3923938" y="2978105"/>
              <a:ext cx="14169" cy="578049"/>
            </a:xfrm>
            <a:prstGeom prst="straightConnector1">
              <a:avLst/>
            </a:prstGeom>
            <a:noFill/>
            <a:ln w="38100" cap="flat" cmpd="sng" algn="ctr">
              <a:solidFill>
                <a:sysClr val="window" lastClr="FFFFFF">
                  <a:lumMod val="65000"/>
                </a:sysClr>
              </a:solidFill>
              <a:prstDash val="solid"/>
              <a:tailEnd type="triangle" w="lg" len="lg"/>
            </a:ln>
            <a:effectLst/>
          </p:spPr>
        </p:cxnSp>
        <p:sp>
          <p:nvSpPr>
            <p:cNvPr id="15" name="Oval 14"/>
            <p:cNvSpPr/>
            <p:nvPr/>
          </p:nvSpPr>
          <p:spPr>
            <a:xfrm>
              <a:off x="1872638" y="2593422"/>
              <a:ext cx="1115400" cy="384683"/>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9144"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err="1" smtClean="0">
                  <a:ln>
                    <a:noFill/>
                  </a:ln>
                  <a:solidFill>
                    <a:prstClr val="white"/>
                  </a:solidFill>
                  <a:effectLst/>
                  <a:uLnTx/>
                  <a:uFillTx/>
                  <a:latin typeface="Calibri"/>
                  <a:ea typeface="Calibri"/>
                  <a:cs typeface="Times New Roman"/>
                </a:rPr>
                <a:t>CMMon</a:t>
              </a:r>
              <a:endParaRPr kumimoji="0" lang="en-US" sz="1400" b="1" i="0" u="none" strike="noStrike" kern="0" cap="none" spc="0" normalizeH="0" baseline="0" noProof="0" dirty="0" smtClean="0">
                <a:ln>
                  <a:noFill/>
                </a:ln>
                <a:solidFill>
                  <a:prstClr val="white"/>
                </a:solidFill>
                <a:effectLst/>
                <a:uLnTx/>
                <a:uFillTx/>
                <a:latin typeface="Calibri"/>
                <a:ea typeface="Calibri"/>
                <a:cs typeface="Times New Roman"/>
              </a:endParaRPr>
            </a:p>
          </p:txBody>
        </p:sp>
        <p:cxnSp>
          <p:nvCxnSpPr>
            <p:cNvPr id="16" name="Straight Arrow Connector 15"/>
            <p:cNvCxnSpPr>
              <a:stCxn id="15" idx="6"/>
              <a:endCxn id="11" idx="2"/>
            </p:cNvCxnSpPr>
            <p:nvPr/>
          </p:nvCxnSpPr>
          <p:spPr>
            <a:xfrm>
              <a:off x="2988038" y="2785764"/>
              <a:ext cx="449763" cy="1246"/>
            </a:xfrm>
            <a:prstGeom prst="straightConnector1">
              <a:avLst/>
            </a:prstGeom>
            <a:noFill/>
            <a:ln w="38100" cap="flat" cmpd="sng" algn="ctr">
              <a:solidFill>
                <a:sysClr val="window" lastClr="FFFFFF">
                  <a:lumMod val="65000"/>
                </a:sysClr>
              </a:solidFill>
              <a:prstDash val="solid"/>
              <a:tailEnd type="triangle" w="lg" len="lg"/>
            </a:ln>
            <a:effectLst/>
          </p:spPr>
        </p:cxnSp>
        <p:sp>
          <p:nvSpPr>
            <p:cNvPr id="17" name="Rectangle 16"/>
            <p:cNvSpPr/>
            <p:nvPr/>
          </p:nvSpPr>
          <p:spPr>
            <a:xfrm>
              <a:off x="1814535" y="3122403"/>
              <a:ext cx="1267799" cy="66841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black"/>
                  </a:solidFill>
                  <a:effectLst/>
                  <a:uLnTx/>
                  <a:uFillTx/>
                  <a:latin typeface="Calibri"/>
                  <a:ea typeface="Calibri"/>
                  <a:cs typeface="Times New Roman"/>
                </a:rPr>
                <a:t>Infrastructure (Cluster, Storage, Network, CPS)</a:t>
              </a: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 </a:t>
              </a:r>
            </a:p>
          </p:txBody>
        </p:sp>
        <p:sp>
          <p:nvSpPr>
            <p:cNvPr id="18" name="Rectangle 17"/>
            <p:cNvSpPr/>
            <p:nvPr/>
          </p:nvSpPr>
          <p:spPr>
            <a:xfrm>
              <a:off x="1814535" y="3790207"/>
              <a:ext cx="1277303" cy="1610468"/>
            </a:xfrm>
            <a:prstGeom prst="rect">
              <a:avLst/>
            </a:prstGeom>
            <a:noFill/>
            <a:ln w="19050" cap="flat" cmpd="sng" algn="ctr">
              <a:solidFill>
                <a:srgbClr val="CACACA"/>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Instance Type</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Current State</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Management Structure</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Provisioning Rules</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Usage Rules (depends on user roles)</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p:txBody>
        </p:sp>
        <p:sp>
          <p:nvSpPr>
            <p:cNvPr id="19" name="Flowchart: Magnetic Disk 18"/>
            <p:cNvSpPr/>
            <p:nvPr/>
          </p:nvSpPr>
          <p:spPr>
            <a:xfrm>
              <a:off x="3343253" y="4123607"/>
              <a:ext cx="1161370" cy="570746"/>
            </a:xfrm>
            <a:prstGeom prst="flowChartMagneticDisk">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4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black"/>
                </a:solidFill>
                <a:effectLst/>
                <a:uLnTx/>
                <a:uFillTx/>
                <a:latin typeface="Times New Roman"/>
                <a:ea typeface="Times New Roman"/>
                <a:cs typeface="+mn-cs"/>
              </a:endParaRPr>
            </a:p>
          </p:txBody>
        </p:sp>
        <p:cxnSp>
          <p:nvCxnSpPr>
            <p:cNvPr id="20" name="Straight Arrow Connector 19"/>
            <p:cNvCxnSpPr/>
            <p:nvPr/>
          </p:nvCxnSpPr>
          <p:spPr>
            <a:xfrm flipV="1">
              <a:off x="3930038" y="3803309"/>
              <a:ext cx="0" cy="320298"/>
            </a:xfrm>
            <a:prstGeom prst="straightConnector1">
              <a:avLst/>
            </a:prstGeom>
            <a:noFill/>
            <a:ln w="38100" cap="flat" cmpd="sng" algn="ctr">
              <a:solidFill>
                <a:sysClr val="window" lastClr="FFFFFF">
                  <a:lumMod val="65000"/>
                </a:sysClr>
              </a:solidFill>
              <a:prstDash val="solid"/>
              <a:tailEnd type="triangle" w="lg" len="lg"/>
            </a:ln>
            <a:effectLst/>
          </p:spPr>
        </p:cxnSp>
        <p:cxnSp>
          <p:nvCxnSpPr>
            <p:cNvPr id="21" name="Straight Connector 20"/>
            <p:cNvCxnSpPr>
              <a:endCxn id="19" idx="2"/>
            </p:cNvCxnSpPr>
            <p:nvPr/>
          </p:nvCxnSpPr>
          <p:spPr>
            <a:xfrm>
              <a:off x="3133703" y="4405361"/>
              <a:ext cx="209550" cy="3619"/>
            </a:xfrm>
            <a:prstGeom prst="line">
              <a:avLst/>
            </a:prstGeom>
            <a:noFill/>
            <a:ln w="15875" cap="flat" cmpd="sng" algn="ctr">
              <a:solidFill>
                <a:sysClr val="window" lastClr="FFFFFF">
                  <a:lumMod val="65000"/>
                </a:sysClr>
              </a:solidFill>
              <a:prstDash val="sysDash"/>
            </a:ln>
            <a:effectLst/>
          </p:spPr>
        </p:cxnSp>
        <p:sp>
          <p:nvSpPr>
            <p:cNvPr id="22" name="Flowchart: Magnetic Disk 21"/>
            <p:cNvSpPr/>
            <p:nvPr/>
          </p:nvSpPr>
          <p:spPr>
            <a:xfrm>
              <a:off x="5978843" y="1894500"/>
              <a:ext cx="839470" cy="458288"/>
            </a:xfrm>
            <a:prstGeom prst="flowChartMagneticDisk">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Results</a:t>
              </a:r>
            </a:p>
          </p:txBody>
        </p:sp>
        <p:sp>
          <p:nvSpPr>
            <p:cNvPr id="23" name="Oval 22"/>
            <p:cNvSpPr/>
            <p:nvPr/>
          </p:nvSpPr>
          <p:spPr>
            <a:xfrm>
              <a:off x="5846713" y="2593422"/>
              <a:ext cx="1111182" cy="289560"/>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9144"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err="1" smtClean="0">
                  <a:ln>
                    <a:noFill/>
                  </a:ln>
                  <a:solidFill>
                    <a:prstClr val="white"/>
                  </a:solidFill>
                  <a:effectLst/>
                  <a:uLnTx/>
                  <a:uFillTx/>
                  <a:latin typeface="Calibri"/>
                  <a:ea typeface="Calibri"/>
                  <a:cs typeface="Times New Roman"/>
                </a:rPr>
                <a:t>CMExec</a:t>
              </a:r>
              <a:endParaRPr kumimoji="0" lang="en-US" sz="1400" b="1" i="0" u="none" strike="noStrike" kern="0" cap="none" spc="0" normalizeH="0" baseline="0" noProof="0" dirty="0" smtClean="0">
                <a:ln>
                  <a:noFill/>
                </a:ln>
                <a:solidFill>
                  <a:prstClr val="white"/>
                </a:solidFill>
                <a:effectLst/>
                <a:uLnTx/>
                <a:uFillTx/>
                <a:latin typeface="Calibri"/>
                <a:ea typeface="Calibri"/>
                <a:cs typeface="Times New Roman"/>
              </a:endParaRPr>
            </a:p>
          </p:txBody>
        </p:sp>
        <p:cxnSp>
          <p:nvCxnSpPr>
            <p:cNvPr id="24" name="Straight Arrow Connector 23"/>
            <p:cNvCxnSpPr>
              <a:stCxn id="23" idx="4"/>
            </p:cNvCxnSpPr>
            <p:nvPr/>
          </p:nvCxnSpPr>
          <p:spPr>
            <a:xfrm>
              <a:off x="6402304" y="2882982"/>
              <a:ext cx="889" cy="219994"/>
            </a:xfrm>
            <a:prstGeom prst="straightConnector1">
              <a:avLst/>
            </a:prstGeom>
            <a:noFill/>
            <a:ln w="25400" cap="flat" cmpd="sng" algn="ctr">
              <a:solidFill>
                <a:sysClr val="window" lastClr="FFFFFF">
                  <a:lumMod val="50000"/>
                </a:sysClr>
              </a:solidFill>
              <a:prstDash val="solid"/>
              <a:headEnd type="none" w="med" len="med"/>
              <a:tailEnd type="triangle" w="med" len="med"/>
            </a:ln>
            <a:effectLst/>
          </p:spPr>
        </p:cxnSp>
        <p:sp>
          <p:nvSpPr>
            <p:cNvPr id="25" name="Rectangle 24"/>
            <p:cNvSpPr/>
            <p:nvPr/>
          </p:nvSpPr>
          <p:spPr>
            <a:xfrm>
              <a:off x="4724400" y="2588090"/>
              <a:ext cx="836295" cy="390016"/>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User Roles</a:t>
              </a:r>
            </a:p>
          </p:txBody>
        </p:sp>
        <p:cxnSp>
          <p:nvCxnSpPr>
            <p:cNvPr id="26" name="Straight Arrow Connector 25"/>
            <p:cNvCxnSpPr>
              <a:stCxn id="25" idx="3"/>
            </p:cNvCxnSpPr>
            <p:nvPr/>
          </p:nvCxnSpPr>
          <p:spPr>
            <a:xfrm>
              <a:off x="5560695" y="2783098"/>
              <a:ext cx="276705" cy="0"/>
            </a:xfrm>
            <a:prstGeom prst="straightConnector1">
              <a:avLst/>
            </a:prstGeom>
            <a:noFill/>
            <a:ln w="22225" cap="flat" cmpd="sng" algn="ctr">
              <a:solidFill>
                <a:srgbClr val="1F497D"/>
              </a:solidFill>
              <a:prstDash val="solid"/>
              <a:tailEnd type="triangle" w="lg" len="lg"/>
            </a:ln>
            <a:effectLst/>
          </p:spPr>
        </p:cxnSp>
        <p:cxnSp>
          <p:nvCxnSpPr>
            <p:cNvPr id="27" name="Straight Arrow Connector 26"/>
            <p:cNvCxnSpPr>
              <a:stCxn id="23" idx="0"/>
              <a:endCxn id="22" idx="3"/>
            </p:cNvCxnSpPr>
            <p:nvPr/>
          </p:nvCxnSpPr>
          <p:spPr>
            <a:xfrm flipH="1" flipV="1">
              <a:off x="6398578" y="2352788"/>
              <a:ext cx="3726" cy="240634"/>
            </a:xfrm>
            <a:prstGeom prst="straightConnector1">
              <a:avLst/>
            </a:prstGeom>
            <a:noFill/>
            <a:ln w="25400" cap="flat" cmpd="sng" algn="ctr">
              <a:solidFill>
                <a:sysClr val="window" lastClr="FFFFFF">
                  <a:lumMod val="50000"/>
                </a:sysClr>
              </a:solidFill>
              <a:prstDash val="solid"/>
              <a:headEnd type="none" w="med" len="med"/>
              <a:tailEnd type="triangle" w="med" len="med"/>
            </a:ln>
            <a:effectLst/>
          </p:spPr>
        </p:cxnSp>
        <p:sp>
          <p:nvSpPr>
            <p:cNvPr id="28" name="Rounded Rectangle 27"/>
            <p:cNvSpPr/>
            <p:nvPr/>
          </p:nvSpPr>
          <p:spPr>
            <a:xfrm>
              <a:off x="3333750" y="4930248"/>
              <a:ext cx="2247898" cy="470427"/>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black"/>
                  </a:solidFill>
                  <a:effectLst/>
                  <a:uLnTx/>
                  <a:uFillTx/>
                  <a:latin typeface="Calibri"/>
                  <a:ea typeface="Calibri"/>
                  <a:cs typeface="Times New Roman"/>
                </a:rPr>
                <a:t>User role and infrastructure rule dependent security checks</a:t>
              </a:r>
            </a:p>
          </p:txBody>
        </p:sp>
        <p:cxnSp>
          <p:nvCxnSpPr>
            <p:cNvPr id="29" name="Straight Arrow Connector 28"/>
            <p:cNvCxnSpPr>
              <a:stCxn id="25" idx="2"/>
            </p:cNvCxnSpPr>
            <p:nvPr/>
          </p:nvCxnSpPr>
          <p:spPr>
            <a:xfrm>
              <a:off x="5142548" y="2978106"/>
              <a:ext cx="20977" cy="1918858"/>
            </a:xfrm>
            <a:prstGeom prst="straightConnector1">
              <a:avLst/>
            </a:prstGeom>
            <a:noFill/>
            <a:ln w="22225" cap="flat" cmpd="sng" algn="ctr">
              <a:solidFill>
                <a:srgbClr val="1F497D"/>
              </a:solidFill>
              <a:prstDash val="solid"/>
              <a:tailEnd type="triangle" w="lg" len="lg"/>
            </a:ln>
            <a:effectLst/>
          </p:spPr>
        </p:cxnSp>
        <p:cxnSp>
          <p:nvCxnSpPr>
            <p:cNvPr id="30" name="Straight Arrow Connector 29"/>
            <p:cNvCxnSpPr>
              <a:stCxn id="13" idx="6"/>
            </p:cNvCxnSpPr>
            <p:nvPr/>
          </p:nvCxnSpPr>
          <p:spPr>
            <a:xfrm flipV="1">
              <a:off x="4552669" y="3679731"/>
              <a:ext cx="1118219" cy="1"/>
            </a:xfrm>
            <a:prstGeom prst="straightConnector1">
              <a:avLst/>
            </a:prstGeom>
            <a:noFill/>
            <a:ln w="38100" cap="flat" cmpd="sng" algn="ctr">
              <a:solidFill>
                <a:sysClr val="window" lastClr="FFFFFF">
                  <a:lumMod val="65000"/>
                </a:sysClr>
              </a:solidFill>
              <a:prstDash val="solid"/>
              <a:tailEnd type="triangle" w="lg" len="lg"/>
            </a:ln>
            <a:effectLst/>
          </p:spPr>
        </p:cxnSp>
        <p:cxnSp>
          <p:nvCxnSpPr>
            <p:cNvPr id="31" name="Straight Arrow Connector 30"/>
            <p:cNvCxnSpPr>
              <a:stCxn id="19" idx="3"/>
            </p:cNvCxnSpPr>
            <p:nvPr/>
          </p:nvCxnSpPr>
          <p:spPr>
            <a:xfrm flipH="1">
              <a:off x="3923622" y="4694353"/>
              <a:ext cx="316" cy="234515"/>
            </a:xfrm>
            <a:prstGeom prst="straightConnector1">
              <a:avLst/>
            </a:prstGeom>
            <a:noFill/>
            <a:ln w="25400" cap="flat" cmpd="sng" algn="ctr">
              <a:solidFill>
                <a:sysClr val="window" lastClr="FFFFFF">
                  <a:lumMod val="50000"/>
                </a:sysClr>
              </a:solidFill>
              <a:prstDash val="solid"/>
              <a:headEnd type="triangle" w="med" len="med"/>
              <a:tailEnd type="triangle" w="med" len="med"/>
            </a:ln>
            <a:effectLst/>
          </p:spPr>
        </p:cxnSp>
        <p:sp>
          <p:nvSpPr>
            <p:cNvPr id="32" name="Rectangle 31"/>
            <p:cNvSpPr/>
            <p:nvPr/>
          </p:nvSpPr>
          <p:spPr>
            <a:xfrm>
              <a:off x="4562476" y="1469409"/>
              <a:ext cx="1324950" cy="381122"/>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a:ea typeface="Calibri"/>
                  <a:cs typeface="+mn-cs"/>
                </a:rPr>
                <a:t>Request</a:t>
              </a:r>
              <a:endParaRPr kumimoji="0" lang="en-US" sz="1200" b="0" i="0" u="none" strike="noStrike" kern="0" cap="none" spc="0" normalizeH="0" baseline="0" noProof="0" dirty="0" smtClean="0">
                <a:ln>
                  <a:noFill/>
                </a:ln>
                <a:solidFill>
                  <a:prstClr val="white"/>
                </a:solidFill>
                <a:effectLst/>
                <a:uLnTx/>
                <a:uFillTx/>
                <a:latin typeface="Calibri"/>
                <a:ea typeface="Times New Roman"/>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a:ea typeface="Calibri"/>
                  <a:cs typeface="+mn-cs"/>
                </a:rPr>
                <a:t>       Execution</a:t>
              </a:r>
              <a:r>
                <a:rPr kumimoji="0" lang="en-US" sz="1200" b="0" i="0" u="none" strike="noStrike" kern="0" cap="none" spc="0" normalizeH="0" baseline="0" noProof="0" dirty="0" smtClean="0">
                  <a:ln>
                    <a:noFill/>
                  </a:ln>
                  <a:solidFill>
                    <a:prstClr val="white"/>
                  </a:solidFill>
                  <a:effectLst/>
                  <a:uLnTx/>
                  <a:uFillTx/>
                  <a:latin typeface="Calibri"/>
                  <a:ea typeface="Calibri"/>
                  <a:cs typeface="+mn-cs"/>
                </a:rPr>
                <a:t> </a:t>
              </a:r>
              <a:r>
                <a:rPr kumimoji="0" lang="en-US" sz="1100" b="0" i="0" u="none" strike="noStrike" kern="0" cap="none" spc="0" normalizeH="0" baseline="0" noProof="0" dirty="0" smtClean="0">
                  <a:ln>
                    <a:noFill/>
                  </a:ln>
                  <a:solidFill>
                    <a:prstClr val="white"/>
                  </a:solidFill>
                  <a:effectLst/>
                  <a:uLnTx/>
                  <a:uFillTx/>
                  <a:latin typeface="Times New Roman"/>
                  <a:ea typeface="Calibri"/>
                  <a:cs typeface="+mn-cs"/>
                </a:rPr>
                <a:t>in Project</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a:p>
              <a:pPr marL="0" marR="0" lvl="0" indent="0" defTabSz="914400" eaLnBrk="1" fontAlgn="auto" latinLnBrk="0" hangingPunct="1">
                <a:lnSpc>
                  <a:spcPct val="105000"/>
                </a:lnSpc>
                <a:spcBef>
                  <a:spcPts val="0"/>
                </a:spcBef>
                <a:spcAft>
                  <a:spcPts val="80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Times New Roman"/>
                  <a:ea typeface="Calibri"/>
                  <a:cs typeface="Iskoola Pota"/>
                </a:rPr>
                <a:t> </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p:txBody>
        </p:sp>
        <p:sp>
          <p:nvSpPr>
            <p:cNvPr id="33" name="Rectangle 32"/>
            <p:cNvSpPr/>
            <p:nvPr/>
          </p:nvSpPr>
          <p:spPr>
            <a:xfrm>
              <a:off x="3962400" y="2218281"/>
              <a:ext cx="723265" cy="365560"/>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mbria"/>
                  <a:ea typeface="Calibri"/>
                  <a:cs typeface="+mn-cs"/>
                </a:rPr>
                <a:t>Request</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mbria"/>
                  <a:ea typeface="Calibri"/>
                  <a:cs typeface="+mn-cs"/>
                </a:rPr>
                <a:t> SDDS</a:t>
              </a:r>
              <a:r>
                <a:rPr kumimoji="0" lang="en-US" sz="1100" b="0" i="0" u="none" strike="noStrike" kern="0" cap="none" spc="0" normalizeH="0" baseline="0" noProof="0" dirty="0" smtClean="0">
                  <a:ln>
                    <a:noFill/>
                  </a:ln>
                  <a:solidFill>
                    <a:prstClr val="white"/>
                  </a:solidFill>
                  <a:effectLst/>
                  <a:uLnTx/>
                  <a:uFillTx/>
                  <a:latin typeface="Times New Roman"/>
                  <a:ea typeface="Calibri"/>
                  <a:cs typeface="Iskoola Pota"/>
                </a:rPr>
                <a:t> </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p:txBody>
        </p:sp>
        <p:sp>
          <p:nvSpPr>
            <p:cNvPr id="34" name="Rectangle 33"/>
            <p:cNvSpPr/>
            <p:nvPr/>
          </p:nvSpPr>
          <p:spPr>
            <a:xfrm>
              <a:off x="3972685" y="3039179"/>
              <a:ext cx="541463" cy="313760"/>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mbria"/>
                  <a:ea typeface="Calibri"/>
                  <a:cs typeface="+mn-cs"/>
                </a:rPr>
                <a:t>Select</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mbria"/>
                  <a:ea typeface="Calibri"/>
                  <a:cs typeface="+mn-cs"/>
                </a:rPr>
                <a:t>Plan</a:t>
              </a:r>
              <a:r>
                <a:rPr kumimoji="0" lang="en-US" sz="1100" b="0" i="0" u="none" strike="noStrike" kern="0" cap="none" spc="0" normalizeH="0" baseline="0" noProof="0" dirty="0" smtClean="0">
                  <a:ln>
                    <a:noFill/>
                  </a:ln>
                  <a:solidFill>
                    <a:prstClr val="white"/>
                  </a:solidFill>
                  <a:effectLst/>
                  <a:uLnTx/>
                  <a:uFillTx/>
                  <a:latin typeface="Times New Roman"/>
                  <a:ea typeface="Calibri"/>
                  <a:cs typeface="Iskoola Pota"/>
                </a:rPr>
                <a:t> </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p:txBody>
        </p:sp>
        <p:grpSp>
          <p:nvGrpSpPr>
            <p:cNvPr id="35" name="Group 34"/>
            <p:cNvGrpSpPr/>
            <p:nvPr/>
          </p:nvGrpSpPr>
          <p:grpSpPr>
            <a:xfrm>
              <a:off x="5608343" y="3102683"/>
              <a:ext cx="2149495" cy="2085224"/>
              <a:chOff x="6017217" y="3477377"/>
              <a:chExt cx="2149495" cy="2085224"/>
            </a:xfrm>
          </p:grpSpPr>
          <p:sp>
            <p:nvSpPr>
              <p:cNvPr id="45" name="Rectangle 44"/>
              <p:cNvSpPr/>
              <p:nvPr/>
            </p:nvSpPr>
            <p:spPr>
              <a:xfrm>
                <a:off x="6079762" y="3477377"/>
                <a:ext cx="2086950" cy="2085224"/>
              </a:xfrm>
              <a:prstGeom prst="rect">
                <a:avLst/>
              </a:prstGeom>
              <a:noFill/>
              <a:ln w="19050" cap="flat" cmpd="sng" algn="ctr">
                <a:solidFill>
                  <a:srgbClr val="CACACA"/>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09538" marR="0" lvl="0" indent="-109538" defTabSz="914400" eaLnBrk="1" fontAlgn="auto" latinLnBrk="0" hangingPunct="1">
                  <a:lnSpc>
                    <a:spcPct val="115000"/>
                  </a:lnSpc>
                  <a:spcBef>
                    <a:spcPts val="0"/>
                  </a:spcBef>
                  <a:spcAft>
                    <a:spcPts val="0"/>
                  </a:spcAft>
                  <a:buClrTx/>
                  <a:buSzTx/>
                  <a:buFont typeface="Symbol"/>
                  <a:buChar char=""/>
                  <a:tabLst/>
                  <a:defRPr/>
                </a:pPr>
                <a:endParaRPr kumimoji="0" lang="en-US" sz="1000" b="1" i="0" u="none" strike="noStrike" kern="0" cap="none" spc="0" normalizeH="0" baseline="0" noProof="0" dirty="0" smtClean="0">
                  <a:ln>
                    <a:noFill/>
                  </a:ln>
                  <a:solidFill>
                    <a:srgbClr val="000000"/>
                  </a:solidFill>
                  <a:effectLst/>
                  <a:uLnTx/>
                  <a:uFillTx/>
                  <a:latin typeface="Cambria"/>
                  <a:ea typeface="Times New Roman"/>
                  <a:cs typeface="+mn-cs"/>
                </a:endParaRPr>
              </a:p>
            </p:txBody>
          </p:sp>
          <p:sp>
            <p:nvSpPr>
              <p:cNvPr id="46" name="Rectangle 45"/>
              <p:cNvSpPr/>
              <p:nvPr/>
            </p:nvSpPr>
            <p:spPr>
              <a:xfrm>
                <a:off x="6079762" y="3477670"/>
                <a:ext cx="2086950" cy="477519"/>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black"/>
                    </a:solidFill>
                    <a:effectLst/>
                    <a:uLnTx/>
                    <a:uFillTx/>
                    <a:latin typeface="Calibri"/>
                    <a:ea typeface="Calibri"/>
                    <a:cs typeface="Times New Roman"/>
                  </a:rPr>
                  <a:t>Requested SDDS as federated Virtual Infrastructures</a:t>
                </a:r>
              </a:p>
            </p:txBody>
          </p:sp>
          <p:cxnSp>
            <p:nvCxnSpPr>
              <p:cNvPr id="47" name="Straight Connector 46"/>
              <p:cNvCxnSpPr/>
              <p:nvPr/>
            </p:nvCxnSpPr>
            <p:spPr>
              <a:xfrm>
                <a:off x="6633187" y="4545740"/>
                <a:ext cx="0" cy="323650"/>
              </a:xfrm>
              <a:prstGeom prst="line">
                <a:avLst/>
              </a:prstGeom>
              <a:noFill/>
              <a:ln w="9525" cap="flat" cmpd="sng" algn="ctr">
                <a:solidFill>
                  <a:sysClr val="windowText" lastClr="000000">
                    <a:shade val="95000"/>
                    <a:satMod val="105000"/>
                  </a:sysClr>
                </a:solidFill>
                <a:prstDash val="dash"/>
              </a:ln>
              <a:effectLst/>
            </p:spPr>
          </p:cxnSp>
          <p:cxnSp>
            <p:nvCxnSpPr>
              <p:cNvPr id="48" name="Straight Connector 47"/>
              <p:cNvCxnSpPr/>
              <p:nvPr/>
            </p:nvCxnSpPr>
            <p:spPr>
              <a:xfrm>
                <a:off x="6943846" y="5152999"/>
                <a:ext cx="278916" cy="100936"/>
              </a:xfrm>
              <a:prstGeom prst="line">
                <a:avLst/>
              </a:prstGeom>
              <a:noFill/>
              <a:ln w="9525" cap="flat" cmpd="sng" algn="ctr">
                <a:solidFill>
                  <a:sysClr val="windowText" lastClr="000000">
                    <a:shade val="95000"/>
                    <a:satMod val="105000"/>
                  </a:sysClr>
                </a:solidFill>
                <a:prstDash val="dash"/>
              </a:ln>
              <a:effectLst/>
            </p:spPr>
          </p:cxnSp>
          <p:cxnSp>
            <p:nvCxnSpPr>
              <p:cNvPr id="49" name="Straight Connector 48"/>
              <p:cNvCxnSpPr/>
              <p:nvPr/>
            </p:nvCxnSpPr>
            <p:spPr>
              <a:xfrm>
                <a:off x="7689487" y="4869179"/>
                <a:ext cx="975" cy="333786"/>
              </a:xfrm>
              <a:prstGeom prst="line">
                <a:avLst/>
              </a:prstGeom>
              <a:noFill/>
              <a:ln w="9525" cap="flat" cmpd="sng" algn="ctr">
                <a:solidFill>
                  <a:sysClr val="windowText" lastClr="000000">
                    <a:shade val="95000"/>
                    <a:satMod val="105000"/>
                  </a:sysClr>
                </a:solidFill>
                <a:prstDash val="dash"/>
              </a:ln>
              <a:effectLst/>
            </p:spPr>
          </p:cxnSp>
          <p:cxnSp>
            <p:nvCxnSpPr>
              <p:cNvPr id="50" name="Straight Connector 49"/>
              <p:cNvCxnSpPr/>
              <p:nvPr/>
            </p:nvCxnSpPr>
            <p:spPr>
              <a:xfrm>
                <a:off x="7023712" y="4301432"/>
                <a:ext cx="306516" cy="126947"/>
              </a:xfrm>
              <a:prstGeom prst="line">
                <a:avLst/>
              </a:prstGeom>
              <a:noFill/>
              <a:ln w="9525" cap="flat" cmpd="sng" algn="ctr">
                <a:solidFill>
                  <a:sysClr val="windowText" lastClr="000000">
                    <a:shade val="95000"/>
                    <a:satMod val="105000"/>
                  </a:sysClr>
                </a:solidFill>
                <a:prstDash val="dash"/>
              </a:ln>
              <a:effectLst/>
            </p:spPr>
          </p:cxnSp>
          <p:grpSp>
            <p:nvGrpSpPr>
              <p:cNvPr id="51" name="Group 50"/>
              <p:cNvGrpSpPr/>
              <p:nvPr/>
            </p:nvGrpSpPr>
            <p:grpSpPr>
              <a:xfrm>
                <a:off x="6019800" y="3962400"/>
                <a:ext cx="1205545" cy="633919"/>
                <a:chOff x="2610197" y="710035"/>
                <a:chExt cx="1918378" cy="930140"/>
              </a:xfrm>
            </p:grpSpPr>
            <p:grpSp>
              <p:nvGrpSpPr>
                <p:cNvPr id="70" name="Group 69"/>
                <p:cNvGrpSpPr/>
                <p:nvPr/>
              </p:nvGrpSpPr>
              <p:grpSpPr>
                <a:xfrm>
                  <a:off x="2610197" y="710035"/>
                  <a:ext cx="1918378" cy="813965"/>
                  <a:chOff x="2610197" y="633835"/>
                  <a:chExt cx="1918378" cy="813965"/>
                </a:xfrm>
              </p:grpSpPr>
              <p:sp>
                <p:nvSpPr>
                  <p:cNvPr id="72" name="Oval 71"/>
                  <p:cNvSpPr/>
                  <p:nvPr/>
                </p:nvSpPr>
                <p:spPr>
                  <a:xfrm>
                    <a:off x="2817047" y="933537"/>
                    <a:ext cx="1711528" cy="514263"/>
                  </a:xfrm>
                  <a:prstGeom prst="ellipse">
                    <a:avLst/>
                  </a:prstGeom>
                  <a:solidFill>
                    <a:srgbClr val="CACA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3" name="Cube 72"/>
                  <p:cNvSpPr/>
                  <p:nvPr/>
                </p:nvSpPr>
                <p:spPr>
                  <a:xfrm>
                    <a:off x="2932657" y="682822"/>
                    <a:ext cx="1331464" cy="534671"/>
                  </a:xfrm>
                  <a:prstGeom prst="cube">
                    <a:avLst>
                      <a:gd name="adj" fmla="val 51955"/>
                    </a:avLst>
                  </a:prstGeom>
                  <a:gradFill rotWithShape="1">
                    <a:gsLst>
                      <a:gs pos="0">
                        <a:srgbClr val="574B6D"/>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4" name="TextBox 73"/>
                  <p:cNvSpPr txBox="1"/>
                  <p:nvPr/>
                </p:nvSpPr>
                <p:spPr>
                  <a:xfrm>
                    <a:off x="2610197" y="633835"/>
                    <a:ext cx="1744968" cy="662342"/>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#1Virtual </a:t>
                    </a:r>
                    <a:r>
                      <a:rPr kumimoji="0" lang="en-US" sz="1000" b="0" i="0" u="none" strike="noStrike" kern="0" cap="none" spc="0" normalizeH="0" baseline="0" noProof="0" dirty="0" smtClean="0">
                        <a:ln>
                          <a:noFill/>
                        </a:ln>
                        <a:solidFill>
                          <a:prstClr val="white"/>
                        </a:solidFill>
                        <a:effectLst/>
                        <a:uLnTx/>
                        <a:uFillTx/>
                        <a:latin typeface="Calibri"/>
                      </a:rPr>
                      <a:t>infra.</a:t>
                    </a:r>
                  </a:p>
                </p:txBody>
              </p:sp>
            </p:grpSp>
            <p:sp>
              <p:nvSpPr>
                <p:cNvPr id="71" name="TextBox 70"/>
                <p:cNvSpPr txBox="1"/>
                <p:nvPr/>
              </p:nvSpPr>
              <p:spPr>
                <a:xfrm>
                  <a:off x="3395824" y="1188578"/>
                  <a:ext cx="906063" cy="4515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Calibri"/>
                    </a:rPr>
                    <a:t>Linux</a:t>
                  </a:r>
                </a:p>
              </p:txBody>
            </p:sp>
          </p:grpSp>
          <p:grpSp>
            <p:nvGrpSpPr>
              <p:cNvPr id="52" name="Group 51"/>
              <p:cNvGrpSpPr/>
              <p:nvPr/>
            </p:nvGrpSpPr>
            <p:grpSpPr>
              <a:xfrm>
                <a:off x="6934200" y="4343400"/>
                <a:ext cx="1205545" cy="609600"/>
                <a:chOff x="5042855" y="990600"/>
                <a:chExt cx="1205545" cy="609600"/>
              </a:xfrm>
            </p:grpSpPr>
            <p:grpSp>
              <p:nvGrpSpPr>
                <p:cNvPr id="65" name="Group 64"/>
                <p:cNvGrpSpPr/>
                <p:nvPr/>
              </p:nvGrpSpPr>
              <p:grpSpPr>
                <a:xfrm>
                  <a:off x="5042855" y="990600"/>
                  <a:ext cx="1205545" cy="554742"/>
                  <a:chOff x="2610197" y="633835"/>
                  <a:chExt cx="1918378" cy="813965"/>
                </a:xfrm>
              </p:grpSpPr>
              <p:sp>
                <p:nvSpPr>
                  <p:cNvPr id="67" name="Oval 66"/>
                  <p:cNvSpPr/>
                  <p:nvPr/>
                </p:nvSpPr>
                <p:spPr>
                  <a:xfrm>
                    <a:off x="2817047" y="933537"/>
                    <a:ext cx="1711528" cy="514263"/>
                  </a:xfrm>
                  <a:prstGeom prst="ellipse">
                    <a:avLst/>
                  </a:prstGeom>
                  <a:solidFill>
                    <a:srgbClr val="CACA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8" name="Cube 67"/>
                  <p:cNvSpPr/>
                  <p:nvPr/>
                </p:nvSpPr>
                <p:spPr>
                  <a:xfrm>
                    <a:off x="2932657" y="682822"/>
                    <a:ext cx="1331464" cy="534671"/>
                  </a:xfrm>
                  <a:prstGeom prst="cube">
                    <a:avLst>
                      <a:gd name="adj" fmla="val 51955"/>
                    </a:avLst>
                  </a:prstGeom>
                  <a:gradFill rotWithShape="1">
                    <a:gsLst>
                      <a:gs pos="0">
                        <a:srgbClr val="574B6D"/>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9" name="TextBox 68"/>
                  <p:cNvSpPr txBox="1"/>
                  <p:nvPr/>
                </p:nvSpPr>
                <p:spPr>
                  <a:xfrm>
                    <a:off x="2610197" y="633835"/>
                    <a:ext cx="1744968" cy="662342"/>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#2 Virtual </a:t>
                    </a:r>
                    <a:r>
                      <a:rPr kumimoji="0" lang="en-US" sz="1000" b="0" i="0" u="none" strike="noStrike" kern="0" cap="none" spc="0" normalizeH="0" baseline="0" noProof="0" dirty="0" smtClean="0">
                        <a:ln>
                          <a:noFill/>
                        </a:ln>
                        <a:solidFill>
                          <a:prstClr val="white"/>
                        </a:solidFill>
                        <a:effectLst/>
                        <a:uLnTx/>
                        <a:uFillTx/>
                        <a:latin typeface="Calibri"/>
                      </a:rPr>
                      <a:t>infra.</a:t>
                    </a:r>
                  </a:p>
                </p:txBody>
              </p:sp>
            </p:grpSp>
            <p:sp>
              <p:nvSpPr>
                <p:cNvPr id="66" name="TextBox 65"/>
                <p:cNvSpPr txBox="1"/>
                <p:nvPr/>
              </p:nvSpPr>
              <p:spPr>
                <a:xfrm>
                  <a:off x="5366317" y="1323201"/>
                  <a:ext cx="76783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effectLst/>
                      <a:uLnTx/>
                      <a:uFillTx/>
                      <a:latin typeface="Calibri"/>
                    </a:rPr>
                    <a:t>Windows</a:t>
                  </a:r>
                </a:p>
              </p:txBody>
            </p:sp>
          </p:grpSp>
          <p:grpSp>
            <p:nvGrpSpPr>
              <p:cNvPr id="53" name="Group 52"/>
              <p:cNvGrpSpPr/>
              <p:nvPr/>
            </p:nvGrpSpPr>
            <p:grpSpPr>
              <a:xfrm>
                <a:off x="6017217" y="4648200"/>
                <a:ext cx="1205545" cy="633919"/>
                <a:chOff x="2610197" y="710035"/>
                <a:chExt cx="1918378" cy="930140"/>
              </a:xfrm>
            </p:grpSpPr>
            <p:grpSp>
              <p:nvGrpSpPr>
                <p:cNvPr id="60" name="Group 59"/>
                <p:cNvGrpSpPr/>
                <p:nvPr/>
              </p:nvGrpSpPr>
              <p:grpSpPr>
                <a:xfrm>
                  <a:off x="2610197" y="710035"/>
                  <a:ext cx="1918378" cy="813965"/>
                  <a:chOff x="2610197" y="633835"/>
                  <a:chExt cx="1918378" cy="813965"/>
                </a:xfrm>
              </p:grpSpPr>
              <p:sp>
                <p:nvSpPr>
                  <p:cNvPr id="62" name="Oval 61"/>
                  <p:cNvSpPr/>
                  <p:nvPr/>
                </p:nvSpPr>
                <p:spPr>
                  <a:xfrm>
                    <a:off x="2817047" y="933537"/>
                    <a:ext cx="1711528" cy="514263"/>
                  </a:xfrm>
                  <a:prstGeom prst="ellipse">
                    <a:avLst/>
                  </a:prstGeom>
                  <a:solidFill>
                    <a:srgbClr val="CACA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3" name="Cube 62"/>
                  <p:cNvSpPr/>
                  <p:nvPr/>
                </p:nvSpPr>
                <p:spPr>
                  <a:xfrm>
                    <a:off x="2932657" y="682822"/>
                    <a:ext cx="1331464" cy="534671"/>
                  </a:xfrm>
                  <a:prstGeom prst="cube">
                    <a:avLst>
                      <a:gd name="adj" fmla="val 51955"/>
                    </a:avLst>
                  </a:prstGeom>
                  <a:gradFill rotWithShape="1">
                    <a:gsLst>
                      <a:gs pos="0">
                        <a:srgbClr val="574B6D"/>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4" name="TextBox 63"/>
                  <p:cNvSpPr txBox="1"/>
                  <p:nvPr/>
                </p:nvSpPr>
                <p:spPr>
                  <a:xfrm>
                    <a:off x="2610197" y="633835"/>
                    <a:ext cx="1744968" cy="662342"/>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#3Virtual </a:t>
                    </a:r>
                    <a:r>
                      <a:rPr kumimoji="0" lang="en-US" sz="1000" b="0" i="0" u="none" strike="noStrike" kern="0" cap="none" spc="0" normalizeH="0" baseline="0" noProof="0" dirty="0" smtClean="0">
                        <a:ln>
                          <a:noFill/>
                        </a:ln>
                        <a:solidFill>
                          <a:prstClr val="white"/>
                        </a:solidFill>
                        <a:effectLst/>
                        <a:uLnTx/>
                        <a:uFillTx/>
                        <a:latin typeface="Calibri"/>
                      </a:rPr>
                      <a:t>infra.</a:t>
                    </a:r>
                  </a:p>
                </p:txBody>
              </p:sp>
            </p:grpSp>
            <p:sp>
              <p:nvSpPr>
                <p:cNvPr id="61" name="TextBox 60"/>
                <p:cNvSpPr txBox="1"/>
                <p:nvPr/>
              </p:nvSpPr>
              <p:spPr>
                <a:xfrm>
                  <a:off x="3395824" y="1188578"/>
                  <a:ext cx="906063" cy="4515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Calibri"/>
                    </a:rPr>
                    <a:t>Linux</a:t>
                  </a:r>
                </a:p>
              </p:txBody>
            </p:sp>
          </p:grpSp>
          <p:grpSp>
            <p:nvGrpSpPr>
              <p:cNvPr id="54" name="Group 53"/>
              <p:cNvGrpSpPr/>
              <p:nvPr/>
            </p:nvGrpSpPr>
            <p:grpSpPr>
              <a:xfrm>
                <a:off x="6934200" y="4953000"/>
                <a:ext cx="1205545" cy="609600"/>
                <a:chOff x="5042855" y="990600"/>
                <a:chExt cx="1205545" cy="609600"/>
              </a:xfrm>
            </p:grpSpPr>
            <p:grpSp>
              <p:nvGrpSpPr>
                <p:cNvPr id="55" name="Group 54"/>
                <p:cNvGrpSpPr/>
                <p:nvPr/>
              </p:nvGrpSpPr>
              <p:grpSpPr>
                <a:xfrm>
                  <a:off x="5042855" y="990600"/>
                  <a:ext cx="1205545" cy="554742"/>
                  <a:chOff x="2610197" y="633835"/>
                  <a:chExt cx="1918378" cy="813965"/>
                </a:xfrm>
              </p:grpSpPr>
              <p:sp>
                <p:nvSpPr>
                  <p:cNvPr id="57" name="Oval 56"/>
                  <p:cNvSpPr/>
                  <p:nvPr/>
                </p:nvSpPr>
                <p:spPr>
                  <a:xfrm>
                    <a:off x="2817047" y="933537"/>
                    <a:ext cx="1711528" cy="514263"/>
                  </a:xfrm>
                  <a:prstGeom prst="ellipse">
                    <a:avLst/>
                  </a:prstGeom>
                  <a:solidFill>
                    <a:srgbClr val="CACA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8" name="Cube 57"/>
                  <p:cNvSpPr/>
                  <p:nvPr/>
                </p:nvSpPr>
                <p:spPr>
                  <a:xfrm>
                    <a:off x="2932657" y="682822"/>
                    <a:ext cx="1331464" cy="534671"/>
                  </a:xfrm>
                  <a:prstGeom prst="cube">
                    <a:avLst>
                      <a:gd name="adj" fmla="val 51955"/>
                    </a:avLst>
                  </a:prstGeom>
                  <a:gradFill rotWithShape="1">
                    <a:gsLst>
                      <a:gs pos="0">
                        <a:srgbClr val="574B6D"/>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9" name="TextBox 58"/>
                  <p:cNvSpPr txBox="1"/>
                  <p:nvPr/>
                </p:nvSpPr>
                <p:spPr>
                  <a:xfrm>
                    <a:off x="2610197" y="633835"/>
                    <a:ext cx="1744968" cy="662342"/>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#4 Virtual </a:t>
                    </a:r>
                    <a:r>
                      <a:rPr kumimoji="0" lang="en-US" sz="1000" b="0" i="0" u="none" strike="noStrike" kern="0" cap="none" spc="0" normalizeH="0" baseline="0" noProof="0" dirty="0" smtClean="0">
                        <a:ln>
                          <a:noFill/>
                        </a:ln>
                        <a:solidFill>
                          <a:prstClr val="white"/>
                        </a:solidFill>
                        <a:effectLst/>
                        <a:uLnTx/>
                        <a:uFillTx/>
                        <a:latin typeface="Calibri"/>
                      </a:rPr>
                      <a:t>infra.</a:t>
                    </a:r>
                  </a:p>
                </p:txBody>
              </p:sp>
            </p:grpSp>
            <p:sp>
              <p:nvSpPr>
                <p:cNvPr id="56" name="TextBox 55"/>
                <p:cNvSpPr txBox="1"/>
                <p:nvPr/>
              </p:nvSpPr>
              <p:spPr>
                <a:xfrm>
                  <a:off x="5366317" y="1323201"/>
                  <a:ext cx="81464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effectLst/>
                      <a:uLnTx/>
                      <a:uFillTx/>
                      <a:latin typeface="Calibri"/>
                    </a:rPr>
                    <a:t>Mac OS X </a:t>
                  </a:r>
                </a:p>
              </p:txBody>
            </p:sp>
          </p:grpSp>
        </p:grpSp>
        <p:cxnSp>
          <p:nvCxnSpPr>
            <p:cNvPr id="36" name="Curved Connector 35"/>
            <p:cNvCxnSpPr>
              <a:stCxn id="15" idx="6"/>
              <a:endCxn id="13" idx="1"/>
            </p:cNvCxnSpPr>
            <p:nvPr/>
          </p:nvCxnSpPr>
          <p:spPr>
            <a:xfrm>
              <a:off x="2988038" y="2785764"/>
              <a:ext cx="515508" cy="806585"/>
            </a:xfrm>
            <a:prstGeom prst="curvedConnector2">
              <a:avLst/>
            </a:prstGeom>
            <a:noFill/>
            <a:ln w="38100" cap="flat" cmpd="sng" algn="ctr">
              <a:solidFill>
                <a:sysClr val="window" lastClr="FFFFFF">
                  <a:lumMod val="65000"/>
                </a:sysClr>
              </a:solidFill>
              <a:prstDash val="solid"/>
              <a:tailEnd type="triangle" w="lg" len="lg"/>
            </a:ln>
            <a:effectLst/>
          </p:spPr>
        </p:cxnSp>
        <p:cxnSp>
          <p:nvCxnSpPr>
            <p:cNvPr id="37" name="Curved Connector 36"/>
            <p:cNvCxnSpPr/>
            <p:nvPr/>
          </p:nvCxnSpPr>
          <p:spPr>
            <a:xfrm>
              <a:off x="2790144" y="2131614"/>
              <a:ext cx="793150" cy="518567"/>
            </a:xfrm>
            <a:prstGeom prst="curvedConnector2">
              <a:avLst/>
            </a:prstGeom>
            <a:noFill/>
            <a:ln w="15875" cap="flat" cmpd="sng" algn="ctr">
              <a:solidFill>
                <a:sysClr val="window" lastClr="FFFFFF">
                  <a:lumMod val="65000"/>
                </a:sysClr>
              </a:solidFill>
              <a:prstDash val="sysDash"/>
            </a:ln>
            <a:effectLst/>
          </p:spPr>
        </p:cxnSp>
        <p:cxnSp>
          <p:nvCxnSpPr>
            <p:cNvPr id="38" name="Curved Connector 37"/>
            <p:cNvCxnSpPr>
              <a:endCxn id="25" idx="0"/>
            </p:cNvCxnSpPr>
            <p:nvPr/>
          </p:nvCxnSpPr>
          <p:spPr>
            <a:xfrm rot="16200000" flipH="1">
              <a:off x="4375812" y="1821354"/>
              <a:ext cx="895546" cy="637925"/>
            </a:xfrm>
            <a:prstGeom prst="curvedConnector3">
              <a:avLst>
                <a:gd name="adj1" fmla="val 50000"/>
              </a:avLst>
            </a:prstGeom>
            <a:noFill/>
            <a:ln w="15875" cap="flat" cmpd="sng" algn="ctr">
              <a:solidFill>
                <a:sysClr val="window" lastClr="FFFFFF">
                  <a:lumMod val="65000"/>
                </a:sysClr>
              </a:solidFill>
              <a:prstDash val="sysDash"/>
            </a:ln>
            <a:effectLst/>
          </p:spPr>
        </p:cxnSp>
        <p:cxnSp>
          <p:nvCxnSpPr>
            <p:cNvPr id="39" name="Curved Connector 38"/>
            <p:cNvCxnSpPr>
              <a:stCxn id="8" idx="3"/>
              <a:endCxn id="23" idx="1"/>
            </p:cNvCxnSpPr>
            <p:nvPr/>
          </p:nvCxnSpPr>
          <p:spPr>
            <a:xfrm>
              <a:off x="4486276" y="1692544"/>
              <a:ext cx="1523166" cy="943283"/>
            </a:xfrm>
            <a:prstGeom prst="curvedConnector2">
              <a:avLst/>
            </a:prstGeom>
            <a:noFill/>
            <a:ln w="38100" cap="flat" cmpd="sng" algn="ctr">
              <a:solidFill>
                <a:sysClr val="window" lastClr="FFFFFF">
                  <a:lumMod val="65000"/>
                </a:sysClr>
              </a:solidFill>
              <a:prstDash val="solid"/>
              <a:tailEnd type="triangle" w="lg" len="lg"/>
            </a:ln>
            <a:effectLst/>
          </p:spPr>
        </p:cxnSp>
        <p:cxnSp>
          <p:nvCxnSpPr>
            <p:cNvPr id="40" name="Straight Arrow Connector 39"/>
            <p:cNvCxnSpPr>
              <a:endCxn id="15" idx="4"/>
            </p:cNvCxnSpPr>
            <p:nvPr/>
          </p:nvCxnSpPr>
          <p:spPr>
            <a:xfrm flipV="1">
              <a:off x="2430327" y="2978105"/>
              <a:ext cx="11" cy="133582"/>
            </a:xfrm>
            <a:prstGeom prst="straightConnector1">
              <a:avLst/>
            </a:prstGeom>
            <a:noFill/>
            <a:ln w="25400" cap="flat" cmpd="sng" algn="ctr">
              <a:solidFill>
                <a:sysClr val="window" lastClr="FFFFFF">
                  <a:lumMod val="50000"/>
                </a:sysClr>
              </a:solidFill>
              <a:prstDash val="solid"/>
              <a:headEnd type="none" w="med" len="med"/>
              <a:tailEnd type="triangle" w="med" len="med"/>
            </a:ln>
            <a:effectLst/>
          </p:spPr>
        </p:cxnSp>
        <p:sp>
          <p:nvSpPr>
            <p:cNvPr id="41" name="Flowchart: Magnetic Disk 40"/>
            <p:cNvSpPr/>
            <p:nvPr/>
          </p:nvSpPr>
          <p:spPr>
            <a:xfrm>
              <a:off x="1865925" y="1863547"/>
              <a:ext cx="997313" cy="465895"/>
            </a:xfrm>
            <a:prstGeom prst="flowChartMagneticDisk">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Repository</a:t>
              </a:r>
            </a:p>
          </p:txBody>
        </p:sp>
        <p:cxnSp>
          <p:nvCxnSpPr>
            <p:cNvPr id="42" name="Curved Connector 41"/>
            <p:cNvCxnSpPr>
              <a:stCxn id="25" idx="1"/>
              <a:endCxn id="13" idx="7"/>
            </p:cNvCxnSpPr>
            <p:nvPr/>
          </p:nvCxnSpPr>
          <p:spPr>
            <a:xfrm rot="10800000" flipV="1">
              <a:off x="4372668" y="2783097"/>
              <a:ext cx="351732" cy="809251"/>
            </a:xfrm>
            <a:prstGeom prst="curvedConnector2">
              <a:avLst/>
            </a:prstGeom>
            <a:noFill/>
            <a:ln w="19050" cap="flat" cmpd="sng" algn="ctr">
              <a:solidFill>
                <a:srgbClr val="1F497D"/>
              </a:solidFill>
              <a:prstDash val="solid"/>
              <a:tailEnd type="triangle" w="lg" len="med"/>
            </a:ln>
            <a:effectLst/>
          </p:spPr>
        </p:cxnSp>
        <p:sp>
          <p:nvSpPr>
            <p:cNvPr id="43" name="TextBox 42"/>
            <p:cNvSpPr txBox="1"/>
            <p:nvPr/>
          </p:nvSpPr>
          <p:spPr>
            <a:xfrm>
              <a:off x="3462172" y="4090957"/>
              <a:ext cx="951869" cy="633443"/>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black"/>
                  </a:solidFill>
                  <a:effectLst/>
                  <a:uLnTx/>
                  <a:uFillTx/>
                  <a:latin typeface="Calibri"/>
                  <a:ea typeface="Calibri"/>
                  <a:cs typeface="Times New Roman"/>
                </a:rPr>
                <a:t>Image and Template Library</a:t>
              </a:r>
              <a:endParaRPr kumimoji="0" lang="en-US" sz="1300" b="0" i="0" u="none" strike="noStrike" kern="0" cap="none" spc="0" normalizeH="0" baseline="0" noProof="0" dirty="0" smtClean="0">
                <a:ln>
                  <a:noFill/>
                </a:ln>
                <a:solidFill>
                  <a:prstClr val="black"/>
                </a:solidFill>
                <a:effectLst/>
                <a:uLnTx/>
                <a:uFillTx/>
                <a:latin typeface="Calibri"/>
              </a:endParaRPr>
            </a:p>
          </p:txBody>
        </p:sp>
        <p:sp>
          <p:nvSpPr>
            <p:cNvPr id="44" name="Rectangle 43"/>
            <p:cNvSpPr/>
            <p:nvPr/>
          </p:nvSpPr>
          <p:spPr>
            <a:xfrm>
              <a:off x="3505201" y="1889662"/>
              <a:ext cx="836884" cy="32862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9144"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Calibri"/>
                  <a:cs typeface="Times New Roman"/>
                </a:rPr>
                <a:t>SDDSL</a:t>
              </a:r>
            </a:p>
          </p:txBody>
        </p:sp>
      </p:grpSp>
      <p:sp>
        <p:nvSpPr>
          <p:cNvPr id="75" name="Content Placeholder 2"/>
          <p:cNvSpPr txBox="1">
            <a:spLocks/>
          </p:cNvSpPr>
          <p:nvPr/>
        </p:nvSpPr>
        <p:spPr>
          <a:xfrm>
            <a:off x="6626968" y="2418531"/>
            <a:ext cx="2396768" cy="4248761"/>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Font typeface="Wingdings" panose="05000000000000000000" pitchFamily="2" charset="2"/>
              <a:buChar char="§"/>
            </a:pPr>
            <a:r>
              <a:rPr lang="en-US" sz="2000" dirty="0" smtClean="0"/>
              <a:t>One needs general hypervisor and bare-metal slices to support FG research </a:t>
            </a:r>
          </a:p>
          <a:p>
            <a:pPr>
              <a:buFont typeface="Wingdings" panose="05000000000000000000" pitchFamily="2" charset="2"/>
              <a:buChar char="§"/>
            </a:pPr>
            <a:r>
              <a:rPr lang="en-US" sz="2000" dirty="0"/>
              <a:t>The experiment management system </a:t>
            </a:r>
            <a:r>
              <a:rPr lang="en-US" sz="2000" dirty="0" smtClean="0"/>
              <a:t>is intended to integrates </a:t>
            </a:r>
            <a:r>
              <a:rPr lang="en-US" sz="2000" dirty="0"/>
              <a:t>ISI </a:t>
            </a:r>
            <a:r>
              <a:rPr lang="en-US" sz="2000" dirty="0" err="1"/>
              <a:t>Precip</a:t>
            </a:r>
            <a:r>
              <a:rPr lang="en-US" sz="2000" dirty="0"/>
              <a:t>,   FG </a:t>
            </a:r>
            <a:r>
              <a:rPr lang="en-US" sz="2000" dirty="0" err="1" smtClean="0"/>
              <a:t>Cloudmesh</a:t>
            </a:r>
            <a:r>
              <a:rPr lang="en-US" sz="2000" dirty="0" smtClean="0"/>
              <a:t> and tools latter invokes</a:t>
            </a:r>
          </a:p>
          <a:p>
            <a:pPr>
              <a:buFont typeface="Wingdings" panose="05000000000000000000" pitchFamily="2" charset="2"/>
              <a:buChar char="§"/>
            </a:pPr>
            <a:r>
              <a:rPr lang="en-US" sz="2000" dirty="0" smtClean="0"/>
              <a:t>Enables reproducibility in experiments.</a:t>
            </a:r>
            <a:endParaRPr lang="en-US" sz="2000" dirty="0"/>
          </a:p>
        </p:txBody>
      </p:sp>
    </p:spTree>
    <p:extLst>
      <p:ext uri="{BB962C8B-B14F-4D97-AF65-F5344CB8AC3E}">
        <p14:creationId xmlns:p14="http://schemas.microsoft.com/office/powerpoint/2010/main" val="334473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77346"/>
            <a:ext cx="5499980" cy="609503"/>
          </a:xfrm>
        </p:spPr>
        <p:txBody>
          <a:bodyPr>
            <a:normAutofit fontScale="90000"/>
          </a:bodyPr>
          <a:lstStyle/>
          <a:p>
            <a:r>
              <a:rPr lang="en-US" b="1" dirty="0" err="1" smtClean="0"/>
              <a:t>Cloudmesh</a:t>
            </a:r>
            <a:r>
              <a:rPr lang="en-US" b="1" dirty="0" smtClean="0"/>
              <a:t> Definitions III</a:t>
            </a:r>
            <a:endParaRPr lang="en-US" b="1" dirty="0"/>
          </a:p>
        </p:txBody>
      </p:sp>
      <p:sp>
        <p:nvSpPr>
          <p:cNvPr id="3" name="Content Placeholder 2"/>
          <p:cNvSpPr>
            <a:spLocks noGrp="1"/>
          </p:cNvSpPr>
          <p:nvPr>
            <p:ph idx="1"/>
          </p:nvPr>
        </p:nvSpPr>
        <p:spPr>
          <a:xfrm>
            <a:off x="0" y="1052967"/>
            <a:ext cx="9144000" cy="5805033"/>
          </a:xfrm>
        </p:spPr>
        <p:txBody>
          <a:bodyPr>
            <a:normAutofit lnSpcReduction="10000"/>
          </a:bodyPr>
          <a:lstStyle/>
          <a:p>
            <a:r>
              <a:rPr lang="en-US" b="1" dirty="0" err="1" smtClean="0"/>
              <a:t>Cloudmesh</a:t>
            </a:r>
            <a:r>
              <a:rPr lang="en-US" b="1" dirty="0" smtClean="0"/>
              <a:t> Image: </a:t>
            </a:r>
            <a:r>
              <a:rPr lang="en-US" dirty="0" smtClean="0"/>
              <a:t>The software that is loaded on an Infrastructure to provision it.</a:t>
            </a:r>
          </a:p>
          <a:p>
            <a:pPr lvl="1"/>
            <a:r>
              <a:rPr lang="en-US" dirty="0" smtClean="0"/>
              <a:t>For nodes, image is loaded on bare metal or a hypervisor</a:t>
            </a:r>
          </a:p>
          <a:p>
            <a:pPr lvl="1"/>
            <a:r>
              <a:rPr lang="en-US" dirty="0" smtClean="0"/>
              <a:t>Images created as described below</a:t>
            </a:r>
            <a:endParaRPr lang="en-US" dirty="0" smtClean="0"/>
          </a:p>
          <a:p>
            <a:r>
              <a:rPr lang="en-US" b="1" dirty="0" err="1" smtClean="0"/>
              <a:t>Cloudmesh</a:t>
            </a:r>
            <a:r>
              <a:rPr lang="en-US" b="1" dirty="0" smtClean="0"/>
              <a:t> Image Template: </a:t>
            </a:r>
            <a:r>
              <a:rPr lang="en-US" dirty="0" smtClean="0"/>
              <a:t>An abstract specification of an Image used to define an implementation that is valid across multiple </a:t>
            </a:r>
            <a:r>
              <a:rPr lang="en-US" dirty="0" smtClean="0"/>
              <a:t>Infrastructures: three steps</a:t>
            </a:r>
            <a:endParaRPr lang="en-US" dirty="0"/>
          </a:p>
          <a:p>
            <a:pPr lvl="1"/>
            <a:r>
              <a:rPr lang="en-US" dirty="0" smtClean="0"/>
              <a:t>Templates as a set of one or more scripts/XML specifications</a:t>
            </a:r>
            <a:endParaRPr lang="en-US" dirty="0"/>
          </a:p>
          <a:p>
            <a:pPr lvl="1"/>
            <a:r>
              <a:rPr lang="en-US" dirty="0" smtClean="0"/>
              <a:t>Generic or base images that can be modified </a:t>
            </a:r>
            <a:r>
              <a:rPr lang="en-US" dirty="0"/>
              <a:t>on general </a:t>
            </a:r>
            <a:r>
              <a:rPr lang="en-US" dirty="0" err="1"/>
              <a:t>devops</a:t>
            </a:r>
            <a:r>
              <a:rPr lang="en-US" dirty="0"/>
              <a:t> principles</a:t>
            </a:r>
            <a:r>
              <a:rPr lang="en-US" dirty="0" smtClean="0"/>
              <a:t>.</a:t>
            </a:r>
          </a:p>
          <a:p>
            <a:pPr lvl="1"/>
            <a:r>
              <a:rPr lang="en-US" dirty="0" smtClean="0"/>
              <a:t>Host specific Images</a:t>
            </a:r>
            <a:endParaRPr lang="en-US" dirty="0" smtClean="0"/>
          </a:p>
          <a:p>
            <a:r>
              <a:rPr lang="en-US" dirty="0" smtClean="0"/>
              <a:t>FutureGrid has a prototype Image and Template Library</a:t>
            </a:r>
          </a:p>
          <a:p>
            <a:pPr lvl="1"/>
            <a:r>
              <a:rPr lang="en-US" dirty="0" smtClean="0"/>
              <a:t>Note templates are preferred model as template description is what we mean by Software defined Systems</a:t>
            </a:r>
          </a:p>
          <a:p>
            <a:pPr lvl="1"/>
            <a:r>
              <a:rPr lang="en-US" dirty="0" smtClean="0"/>
              <a:t>However one may only have an image in some cases and also provisioning speed is improved by taking templates and pre-generating images for particular infrastructures</a:t>
            </a:r>
          </a:p>
          <a:p>
            <a:endParaRPr lang="en-US" dirty="0"/>
          </a:p>
        </p:txBody>
      </p:sp>
    </p:spTree>
    <p:extLst>
      <p:ext uri="{BB962C8B-B14F-4D97-AF65-F5344CB8AC3E}">
        <p14:creationId xmlns:p14="http://schemas.microsoft.com/office/powerpoint/2010/main" val="1361702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0" y="1229008"/>
            <a:ext cx="9144000" cy="5542984"/>
          </a:xfrm>
        </p:spPr>
        <p:txBody>
          <a:bodyPr>
            <a:normAutofit lnSpcReduction="10000"/>
          </a:bodyPr>
          <a:lstStyle/>
          <a:p>
            <a:r>
              <a:rPr lang="en-US" dirty="0" smtClean="0"/>
              <a:t>Cloud computing has become an integral factor for managing infrastructure by research organizations and industry. </a:t>
            </a:r>
          </a:p>
          <a:p>
            <a:pPr lvl="1"/>
            <a:r>
              <a:rPr lang="en-US" dirty="0" smtClean="0"/>
              <a:t>Public clouds: Amazon, Microsoft, Google, Rackspace, HP, and others.</a:t>
            </a:r>
          </a:p>
          <a:p>
            <a:pPr lvl="1"/>
            <a:r>
              <a:rPr lang="en-US" dirty="0" smtClean="0"/>
              <a:t>Private clouds: set up by internal Information Technology (IT) departments and made available as part of the general IT infrastructure</a:t>
            </a:r>
          </a:p>
          <a:p>
            <a:pPr lvl="1"/>
            <a:r>
              <a:rPr lang="en-US" dirty="0" smtClean="0"/>
              <a:t>“HPC Clouds”: Non hypervisor or high performance hypervisor based systems managed like clouds</a:t>
            </a:r>
          </a:p>
          <a:p>
            <a:r>
              <a:rPr lang="en-US" dirty="0" smtClean="0"/>
              <a:t>Can we leverage all of them?</a:t>
            </a:r>
          </a:p>
          <a:p>
            <a:r>
              <a:rPr lang="en-US" dirty="0" smtClean="0"/>
              <a:t>How to deal with the frequent changing technologies?</a:t>
            </a:r>
          </a:p>
          <a:p>
            <a:pPr lvl="1"/>
            <a:r>
              <a:rPr lang="en-US" dirty="0" smtClean="0"/>
              <a:t>Minimal changes to users that only want to run an application!</a:t>
            </a:r>
          </a:p>
          <a:p>
            <a:r>
              <a:rPr lang="en-US" dirty="0" smtClean="0"/>
              <a:t>Use “Software Defined Infrastructure” and “Software Defined Applications” </a:t>
            </a:r>
          </a:p>
          <a:p>
            <a:r>
              <a:rPr lang="en-US" dirty="0" smtClean="0"/>
              <a:t>FutureGrid has required this capability to build different software environments dynamically on it’s hardware</a:t>
            </a:r>
          </a:p>
          <a:p>
            <a:r>
              <a:rPr lang="en-US" dirty="0" smtClean="0"/>
              <a:t>Describe our </a:t>
            </a:r>
            <a:r>
              <a:rPr lang="en-US" dirty="0" err="1" smtClean="0"/>
              <a:t>Cloudmesh</a:t>
            </a:r>
            <a:r>
              <a:rPr lang="en-US" dirty="0" smtClean="0"/>
              <a:t> software approach</a:t>
            </a:r>
          </a:p>
        </p:txBody>
      </p:sp>
    </p:spTree>
    <p:extLst>
      <p:ext uri="{BB962C8B-B14F-4D97-AF65-F5344CB8AC3E}">
        <p14:creationId xmlns:p14="http://schemas.microsoft.com/office/powerpoint/2010/main" val="684234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312" y="173736"/>
            <a:ext cx="6163056" cy="886265"/>
          </a:xfrm>
        </p:spPr>
        <p:txBody>
          <a:bodyPr/>
          <a:lstStyle/>
          <a:p>
            <a:r>
              <a:rPr lang="en-US" b="1" dirty="0" err="1" smtClean="0"/>
              <a:t>Cloudmesh</a:t>
            </a:r>
            <a:r>
              <a:rPr lang="en-US" b="1" dirty="0" smtClean="0"/>
              <a:t> Definitions IV</a:t>
            </a:r>
            <a:endParaRPr lang="en-US" b="1" dirty="0"/>
          </a:p>
        </p:txBody>
      </p:sp>
      <p:sp>
        <p:nvSpPr>
          <p:cNvPr id="3" name="Content Placeholder 2"/>
          <p:cNvSpPr>
            <a:spLocks noGrp="1"/>
          </p:cNvSpPr>
          <p:nvPr>
            <p:ph idx="1"/>
          </p:nvPr>
        </p:nvSpPr>
        <p:spPr>
          <a:xfrm>
            <a:off x="0" y="886265"/>
            <a:ext cx="9144000" cy="5971736"/>
          </a:xfrm>
        </p:spPr>
        <p:txBody>
          <a:bodyPr>
            <a:normAutofit/>
          </a:bodyPr>
          <a:lstStyle/>
          <a:p>
            <a:r>
              <a:rPr lang="en-US" b="1" dirty="0" err="1" smtClean="0"/>
              <a:t>Cloudmesh</a:t>
            </a:r>
            <a:r>
              <a:rPr lang="en-US" b="1" dirty="0" smtClean="0"/>
              <a:t> Matchmaker </a:t>
            </a:r>
            <a:r>
              <a:rPr lang="en-US" b="1" dirty="0" err="1" smtClean="0"/>
              <a:t>CMPlan</a:t>
            </a:r>
            <a:r>
              <a:rPr lang="en-US" b="1" dirty="0" smtClean="0"/>
              <a:t> </a:t>
            </a:r>
            <a:r>
              <a:rPr lang="en-US" dirty="0" smtClean="0"/>
              <a:t>chooses appropriate Infrastructures that can be used by </a:t>
            </a:r>
            <a:r>
              <a:rPr lang="en-US" dirty="0" err="1" smtClean="0"/>
              <a:t>CMProv</a:t>
            </a:r>
            <a:r>
              <a:rPr lang="en-US" dirty="0" smtClean="0"/>
              <a:t> to satisfy a user requested SDDS (</a:t>
            </a:r>
            <a:r>
              <a:rPr lang="en-US" b="1" dirty="0" smtClean="0"/>
              <a:t>not implemented</a:t>
            </a:r>
            <a:r>
              <a:rPr lang="en-US" dirty="0" smtClean="0"/>
              <a:t>)</a:t>
            </a:r>
          </a:p>
          <a:p>
            <a:r>
              <a:rPr lang="en-US" b="1" dirty="0" smtClean="0"/>
              <a:t>CloudMesh Provisioner </a:t>
            </a:r>
            <a:r>
              <a:rPr lang="en-US" b="1" dirty="0" err="1" smtClean="0"/>
              <a:t>CMProv</a:t>
            </a:r>
            <a:r>
              <a:rPr lang="en-US" b="1" dirty="0" smtClean="0"/>
              <a:t> </a:t>
            </a:r>
            <a:r>
              <a:rPr lang="en-US" dirty="0" smtClean="0"/>
              <a:t>takes a user request in SDDSL and a chosen Infrastructure and provisions the infrastructure in accordance with user roles, Infrastructures current state, management usage and provisioning rules and generates requested virtual infrastructure</a:t>
            </a:r>
          </a:p>
          <a:p>
            <a:pPr lvl="1"/>
            <a:r>
              <a:rPr lang="en-US" b="1" dirty="0" err="1" smtClean="0"/>
              <a:t>CMProv</a:t>
            </a:r>
            <a:r>
              <a:rPr lang="en-US" b="1" dirty="0" smtClean="0"/>
              <a:t> </a:t>
            </a:r>
            <a:r>
              <a:rPr lang="en-US" dirty="0" smtClean="0"/>
              <a:t>uses appropriate </a:t>
            </a:r>
            <a:r>
              <a:rPr lang="en-US" dirty="0" err="1" smtClean="0"/>
              <a:t>Cloudmesh</a:t>
            </a:r>
            <a:r>
              <a:rPr lang="en-US" dirty="0" smtClean="0"/>
              <a:t> Images and Templates and capabilities of </a:t>
            </a:r>
            <a:r>
              <a:rPr lang="en-US" dirty="0" err="1" smtClean="0"/>
              <a:t>Cloudmesh</a:t>
            </a:r>
            <a:r>
              <a:rPr lang="en-US" dirty="0" smtClean="0"/>
              <a:t> </a:t>
            </a:r>
            <a:r>
              <a:rPr lang="en-US" dirty="0" smtClean="0"/>
              <a:t>depend on availability of appropriate images/templates </a:t>
            </a:r>
          </a:p>
          <a:p>
            <a:r>
              <a:rPr lang="en-US" b="1" dirty="0" err="1" smtClean="0"/>
              <a:t>CMExec</a:t>
            </a:r>
            <a:r>
              <a:rPr lang="en-US" dirty="0" smtClean="0"/>
              <a:t> produces the users’ requested SDDS as a federation of Virtual Infrastructures created by </a:t>
            </a:r>
            <a:r>
              <a:rPr lang="en-US" b="1" dirty="0" err="1" smtClean="0"/>
              <a:t>CMProv</a:t>
            </a:r>
            <a:endParaRPr lang="en-US" b="1" dirty="0" smtClean="0"/>
          </a:p>
          <a:p>
            <a:r>
              <a:rPr lang="en-US" b="1" dirty="0" err="1" smtClean="0"/>
              <a:t>CMMon</a:t>
            </a:r>
            <a:r>
              <a:rPr lang="en-US" b="1" dirty="0" smtClean="0"/>
              <a:t> </a:t>
            </a:r>
            <a:r>
              <a:rPr lang="en-US" dirty="0" smtClean="0"/>
              <a:t>sets up monitoring and experiment management infrastructure (incomplete) </a:t>
            </a:r>
          </a:p>
          <a:p>
            <a:endParaRPr lang="en-US" dirty="0"/>
          </a:p>
        </p:txBody>
      </p:sp>
    </p:spTree>
    <p:extLst>
      <p:ext uri="{BB962C8B-B14F-4D97-AF65-F5344CB8AC3E}">
        <p14:creationId xmlns:p14="http://schemas.microsoft.com/office/powerpoint/2010/main" val="1140083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42" y="224443"/>
            <a:ext cx="8794865" cy="907539"/>
          </a:xfrm>
        </p:spPr>
        <p:txBody>
          <a:bodyPr>
            <a:normAutofit/>
          </a:bodyPr>
          <a:lstStyle/>
          <a:p>
            <a:r>
              <a:rPr lang="en-US" sz="3200" b="1" dirty="0" smtClean="0"/>
              <a:t>CloudMesh Administrative View of SDDS </a:t>
            </a:r>
            <a:r>
              <a:rPr lang="en-US" sz="3200" b="1" dirty="0" err="1" smtClean="0"/>
              <a:t>aaS</a:t>
            </a:r>
            <a:endParaRPr lang="en-US" sz="3200" b="1" dirty="0"/>
          </a:p>
        </p:txBody>
      </p:sp>
      <p:sp>
        <p:nvSpPr>
          <p:cNvPr id="3" name="Content Placeholder 2"/>
          <p:cNvSpPr>
            <a:spLocks noGrp="1"/>
          </p:cNvSpPr>
          <p:nvPr>
            <p:ph idx="1"/>
          </p:nvPr>
        </p:nvSpPr>
        <p:spPr>
          <a:xfrm>
            <a:off x="90534" y="1134737"/>
            <a:ext cx="9053465" cy="5833431"/>
          </a:xfrm>
        </p:spPr>
        <p:txBody>
          <a:bodyPr>
            <a:normAutofit fontScale="92500" lnSpcReduction="20000"/>
          </a:bodyPr>
          <a:lstStyle/>
          <a:p>
            <a:r>
              <a:rPr lang="en-US" b="1" dirty="0" smtClean="0"/>
              <a:t>CM-</a:t>
            </a:r>
            <a:r>
              <a:rPr lang="en-US" b="1" dirty="0" err="1" smtClean="0"/>
              <a:t>BMPaaS</a:t>
            </a:r>
            <a:r>
              <a:rPr lang="en-US" b="1" dirty="0" smtClean="0"/>
              <a:t> </a:t>
            </a:r>
            <a:r>
              <a:rPr lang="en-US" dirty="0" smtClean="0"/>
              <a:t>(Bare Metal Provisioning </a:t>
            </a:r>
            <a:r>
              <a:rPr lang="en-US" dirty="0" err="1" smtClean="0"/>
              <a:t>aaS</a:t>
            </a:r>
            <a:r>
              <a:rPr lang="en-US" dirty="0" smtClean="0"/>
              <a:t>) </a:t>
            </a:r>
            <a:r>
              <a:rPr lang="en-US" dirty="0"/>
              <a:t>is a systems view and allows </a:t>
            </a:r>
            <a:r>
              <a:rPr lang="en-US" dirty="0" err="1" smtClean="0"/>
              <a:t>Cloudmesh</a:t>
            </a:r>
            <a:r>
              <a:rPr lang="en-US" dirty="0" smtClean="0"/>
              <a:t> </a:t>
            </a:r>
            <a:r>
              <a:rPr lang="en-US" dirty="0"/>
              <a:t>to dynamically generate </a:t>
            </a:r>
            <a:r>
              <a:rPr lang="en-US" dirty="0" smtClean="0"/>
              <a:t>anything and assign it as permitted by user role and resource policy</a:t>
            </a:r>
          </a:p>
          <a:p>
            <a:pPr lvl="1"/>
            <a:r>
              <a:rPr lang="en-US" dirty="0" smtClean="0"/>
              <a:t>FutureGrid machines India, Bravo, Delta, Sierra, Foxtrot are like this</a:t>
            </a:r>
          </a:p>
          <a:p>
            <a:pPr lvl="1"/>
            <a:r>
              <a:rPr lang="en-US" dirty="0" smtClean="0"/>
              <a:t>Note this </a:t>
            </a:r>
            <a:r>
              <a:rPr lang="en-US" b="1" dirty="0" smtClean="0"/>
              <a:t>only implies user level bare metal access</a:t>
            </a:r>
            <a:r>
              <a:rPr lang="en-US" dirty="0" smtClean="0"/>
              <a:t> if given user is authorized and this is done on a per machine basis</a:t>
            </a:r>
          </a:p>
          <a:p>
            <a:pPr lvl="1"/>
            <a:r>
              <a:rPr lang="en-US" dirty="0" smtClean="0"/>
              <a:t>It </a:t>
            </a:r>
            <a:r>
              <a:rPr lang="en-US" b="1" dirty="0" smtClean="0"/>
              <a:t>does imply dynamic retargeting of nodes </a:t>
            </a:r>
            <a:r>
              <a:rPr lang="en-US" dirty="0" smtClean="0"/>
              <a:t>to typically safe modes of operation (approved machine images) such as switching back and forth between OpenStack, OpenNebula, HPC on Bare metal, Hadoop etc.</a:t>
            </a:r>
            <a:endParaRPr lang="en-US" dirty="0"/>
          </a:p>
          <a:p>
            <a:r>
              <a:rPr lang="en-US" b="1" dirty="0" smtClean="0"/>
              <a:t>CM-</a:t>
            </a:r>
            <a:r>
              <a:rPr lang="en-US" b="1" dirty="0" err="1" smtClean="0"/>
              <a:t>HPaaS</a:t>
            </a:r>
            <a:r>
              <a:rPr lang="en-US" b="1" dirty="0" smtClean="0"/>
              <a:t> </a:t>
            </a:r>
            <a:r>
              <a:rPr lang="en-US" dirty="0" smtClean="0"/>
              <a:t>(Hypervisor based </a:t>
            </a:r>
            <a:r>
              <a:rPr lang="en-US" dirty="0"/>
              <a:t>Provisioning </a:t>
            </a:r>
            <a:r>
              <a:rPr lang="en-US" dirty="0" err="1"/>
              <a:t>aaS</a:t>
            </a:r>
            <a:r>
              <a:rPr lang="en-US" dirty="0"/>
              <a:t>) allows </a:t>
            </a:r>
            <a:r>
              <a:rPr lang="en-US" dirty="0" err="1" smtClean="0"/>
              <a:t>Cloudmesh</a:t>
            </a:r>
            <a:r>
              <a:rPr lang="en-US" dirty="0" smtClean="0"/>
              <a:t> </a:t>
            </a:r>
            <a:r>
              <a:rPr lang="en-US" dirty="0"/>
              <a:t>to generate "anything" on the </a:t>
            </a:r>
            <a:r>
              <a:rPr lang="en-US" dirty="0" smtClean="0"/>
              <a:t>hypervisor</a:t>
            </a:r>
            <a:r>
              <a:rPr lang="en-US" dirty="0"/>
              <a:t> </a:t>
            </a:r>
            <a:r>
              <a:rPr lang="en-US" dirty="0" smtClean="0"/>
              <a:t>allowed for a particular user</a:t>
            </a:r>
          </a:p>
          <a:p>
            <a:pPr lvl="1"/>
            <a:r>
              <a:rPr lang="en-US" dirty="0" smtClean="0"/>
              <a:t>Platform determined by images available to user</a:t>
            </a:r>
          </a:p>
          <a:p>
            <a:pPr lvl="1"/>
            <a:r>
              <a:rPr lang="en-US" dirty="0" smtClean="0"/>
              <a:t>Amazon</a:t>
            </a:r>
            <a:r>
              <a:rPr lang="en-US" dirty="0"/>
              <a:t>, Azure, HPCloud, Google Compute </a:t>
            </a:r>
            <a:r>
              <a:rPr lang="en-US" dirty="0" smtClean="0"/>
              <a:t>Engine</a:t>
            </a:r>
          </a:p>
          <a:p>
            <a:r>
              <a:rPr lang="en-US" b="1" dirty="0" smtClean="0"/>
              <a:t>CM-</a:t>
            </a:r>
            <a:r>
              <a:rPr lang="en-US" b="1" dirty="0" err="1" smtClean="0"/>
              <a:t>PaaS</a:t>
            </a:r>
            <a:r>
              <a:rPr lang="en-US" b="1" dirty="0" smtClean="0"/>
              <a:t> </a:t>
            </a:r>
            <a:r>
              <a:rPr lang="en-US" dirty="0" smtClean="0"/>
              <a:t>(Platform as a Service) makes available an essentially fixed Platform with configuration differences</a:t>
            </a:r>
          </a:p>
          <a:p>
            <a:pPr lvl="1"/>
            <a:r>
              <a:rPr lang="en-US" dirty="0" smtClean="0"/>
              <a:t>XSEDE with MPI HPC nodes could be like this as is Google App Engine and Amazon HPC Cluster. Echo at IU (</a:t>
            </a:r>
            <a:r>
              <a:rPr lang="en-US" dirty="0" err="1" smtClean="0"/>
              <a:t>ScaleMP</a:t>
            </a:r>
            <a:r>
              <a:rPr lang="en-US" dirty="0" smtClean="0"/>
              <a:t>) is like this</a:t>
            </a:r>
          </a:p>
          <a:p>
            <a:pPr lvl="1"/>
            <a:r>
              <a:rPr lang="en-US" dirty="0" smtClean="0"/>
              <a:t>In such a  case a system administrator can statically change base system but the dynamic provisioner cannot</a:t>
            </a:r>
          </a:p>
          <a:p>
            <a:pPr lvl="1"/>
            <a:endParaRPr lang="en-US" dirty="0" smtClean="0"/>
          </a:p>
        </p:txBody>
      </p:sp>
    </p:spTree>
    <p:extLst>
      <p:ext uri="{BB962C8B-B14F-4D97-AF65-F5344CB8AC3E}">
        <p14:creationId xmlns:p14="http://schemas.microsoft.com/office/powerpoint/2010/main" val="1769513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472"/>
            <a:ext cx="9144000" cy="798653"/>
          </a:xfrm>
        </p:spPr>
        <p:txBody>
          <a:bodyPr>
            <a:normAutofit/>
          </a:bodyPr>
          <a:lstStyle/>
          <a:p>
            <a:pPr algn="ctr"/>
            <a:r>
              <a:rPr lang="en-US" b="1" dirty="0" smtClean="0"/>
              <a:t>CloudMesh User View of SDDS </a:t>
            </a:r>
            <a:r>
              <a:rPr lang="en-US" b="1" dirty="0" err="1" smtClean="0"/>
              <a:t>aaS</a:t>
            </a:r>
            <a:endParaRPr lang="en-US" b="1" dirty="0"/>
          </a:p>
        </p:txBody>
      </p:sp>
      <p:sp>
        <p:nvSpPr>
          <p:cNvPr id="3" name="Content Placeholder 2"/>
          <p:cNvSpPr>
            <a:spLocks noGrp="1"/>
          </p:cNvSpPr>
          <p:nvPr>
            <p:ph idx="1"/>
          </p:nvPr>
        </p:nvSpPr>
        <p:spPr>
          <a:xfrm>
            <a:off x="248970" y="1417899"/>
            <a:ext cx="8646060" cy="5440101"/>
          </a:xfrm>
        </p:spPr>
        <p:txBody>
          <a:bodyPr>
            <a:normAutofit/>
          </a:bodyPr>
          <a:lstStyle/>
          <a:p>
            <a:r>
              <a:rPr lang="en-US" dirty="0" smtClean="0"/>
              <a:t>Note we always consider virtual clusters or slices with nodes that may or may not have hypervisors</a:t>
            </a:r>
          </a:p>
          <a:p>
            <a:r>
              <a:rPr lang="en-US" b="1" dirty="0" smtClean="0"/>
              <a:t>BM-</a:t>
            </a:r>
            <a:r>
              <a:rPr lang="en-US" b="1" dirty="0" err="1" smtClean="0"/>
              <a:t>IaaS</a:t>
            </a:r>
            <a:r>
              <a:rPr lang="en-US" dirty="0" smtClean="0"/>
              <a:t>: Bare Metal (root access) Infrastructure as a service with variants e.g. can change firmware or not</a:t>
            </a:r>
          </a:p>
          <a:p>
            <a:r>
              <a:rPr lang="en-US" b="1" dirty="0" smtClean="0"/>
              <a:t>H-</a:t>
            </a:r>
            <a:r>
              <a:rPr lang="en-US" b="1" dirty="0" err="1" smtClean="0"/>
              <a:t>IaaS</a:t>
            </a:r>
            <a:r>
              <a:rPr lang="en-US" b="1" dirty="0" smtClean="0"/>
              <a:t>: </a:t>
            </a:r>
            <a:r>
              <a:rPr lang="en-US" dirty="0" smtClean="0"/>
              <a:t>Hypervisor based Infrastructure (Machine) as a Service. User provided a collection of hypervisors to build system on.</a:t>
            </a:r>
          </a:p>
          <a:p>
            <a:pPr lvl="1"/>
            <a:r>
              <a:rPr lang="en-US" dirty="0" smtClean="0"/>
              <a:t>Classic Commercial cloud view</a:t>
            </a:r>
          </a:p>
          <a:p>
            <a:r>
              <a:rPr lang="en-US" b="1" dirty="0" err="1" smtClean="0"/>
              <a:t>PSaaS</a:t>
            </a:r>
            <a:r>
              <a:rPr lang="en-US" dirty="0" smtClean="0"/>
              <a:t> Physical or </a:t>
            </a:r>
            <a:r>
              <a:rPr lang="en-US" dirty="0" err="1" smtClean="0"/>
              <a:t>Platformed</a:t>
            </a:r>
            <a:r>
              <a:rPr lang="en-US" dirty="0" smtClean="0"/>
              <a:t> System as a Service where user provided a configured image on either Bare Metal or a Hypervisor</a:t>
            </a:r>
          </a:p>
          <a:p>
            <a:pPr lvl="1"/>
            <a:r>
              <a:rPr lang="en-US" dirty="0" smtClean="0"/>
              <a:t>User could request a deployment of Apache Storm and Kafka to control a set of devices (e.g. smartphones)</a:t>
            </a:r>
          </a:p>
        </p:txBody>
      </p:sp>
    </p:spTree>
    <p:extLst>
      <p:ext uri="{BB962C8B-B14F-4D97-AF65-F5344CB8AC3E}">
        <p14:creationId xmlns:p14="http://schemas.microsoft.com/office/powerpoint/2010/main" val="2081741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613"/>
            <a:ext cx="8229600" cy="914400"/>
          </a:xfrm>
        </p:spPr>
        <p:txBody>
          <a:bodyPr/>
          <a:lstStyle/>
          <a:p>
            <a:r>
              <a:rPr lang="en-US" b="1" dirty="0" err="1" smtClean="0"/>
              <a:t>Cloudmesh</a:t>
            </a:r>
            <a:r>
              <a:rPr lang="en-US" b="1" dirty="0" smtClean="0"/>
              <a:t> Infrastructure Types</a:t>
            </a:r>
            <a:endParaRPr lang="en-US" b="1" dirty="0"/>
          </a:p>
        </p:txBody>
      </p:sp>
      <p:sp>
        <p:nvSpPr>
          <p:cNvPr id="3" name="Content Placeholder 2"/>
          <p:cNvSpPr>
            <a:spLocks noGrp="1"/>
          </p:cNvSpPr>
          <p:nvPr>
            <p:ph idx="1"/>
          </p:nvPr>
        </p:nvSpPr>
        <p:spPr>
          <a:xfrm>
            <a:off x="0" y="803404"/>
            <a:ext cx="9144000" cy="6070350"/>
          </a:xfrm>
        </p:spPr>
        <p:txBody>
          <a:bodyPr>
            <a:normAutofit/>
          </a:bodyPr>
          <a:lstStyle/>
          <a:p>
            <a:r>
              <a:rPr lang="en-US" b="1" dirty="0" smtClean="0"/>
              <a:t>Nucleus Infrastructure</a:t>
            </a:r>
            <a:r>
              <a:rPr lang="en-US" dirty="0" smtClean="0"/>
              <a:t>:</a:t>
            </a:r>
          </a:p>
          <a:p>
            <a:pPr lvl="1"/>
            <a:r>
              <a:rPr lang="en-US" dirty="0" smtClean="0"/>
              <a:t>Persistent </a:t>
            </a:r>
            <a:r>
              <a:rPr lang="en-US" dirty="0" err="1" smtClean="0"/>
              <a:t>Cloudmesh</a:t>
            </a:r>
            <a:r>
              <a:rPr lang="en-US" dirty="0" smtClean="0"/>
              <a:t> Infrastructure with defined provisioning rules and characteristics and managed by CloudMesh</a:t>
            </a:r>
          </a:p>
          <a:p>
            <a:r>
              <a:rPr lang="en-US" b="1" dirty="0" smtClean="0"/>
              <a:t>Federated Infrastructure</a:t>
            </a:r>
            <a:r>
              <a:rPr lang="en-US" dirty="0" smtClean="0"/>
              <a:t>:</a:t>
            </a:r>
          </a:p>
          <a:p>
            <a:pPr lvl="1"/>
            <a:r>
              <a:rPr lang="en-US" dirty="0" smtClean="0"/>
              <a:t>Outside infrastructure that can be used by special arrangement such as commercial clouds or XSEDE</a:t>
            </a:r>
          </a:p>
          <a:p>
            <a:pPr lvl="1"/>
            <a:r>
              <a:rPr lang="en-US" dirty="0" smtClean="0"/>
              <a:t>Typically </a:t>
            </a:r>
            <a:r>
              <a:rPr lang="en-US" dirty="0"/>
              <a:t>persistent and often batch scheduled</a:t>
            </a:r>
            <a:endParaRPr lang="en-US" dirty="0" smtClean="0"/>
          </a:p>
          <a:p>
            <a:pPr lvl="1"/>
            <a:r>
              <a:rPr lang="en-US" dirty="0" smtClean="0"/>
              <a:t>CloudMesh can use within prescribed provisioning rules and users restricted to those with permitted access; interoperable templates allow common images to nucleus</a:t>
            </a:r>
          </a:p>
          <a:p>
            <a:r>
              <a:rPr lang="en-US" b="1" dirty="0" smtClean="0"/>
              <a:t>Contributed </a:t>
            </a:r>
            <a:r>
              <a:rPr lang="en-US" b="1" dirty="0"/>
              <a:t>Infrastructure</a:t>
            </a:r>
          </a:p>
          <a:p>
            <a:pPr lvl="1"/>
            <a:r>
              <a:rPr lang="en-US" dirty="0"/>
              <a:t>Outside contributions </a:t>
            </a:r>
            <a:r>
              <a:rPr lang="en-US" dirty="0" smtClean="0"/>
              <a:t>to a particular </a:t>
            </a:r>
            <a:r>
              <a:rPr lang="en-US" dirty="0" err="1" smtClean="0"/>
              <a:t>Cloudmesh</a:t>
            </a:r>
            <a:r>
              <a:rPr lang="en-US" dirty="0" smtClean="0"/>
              <a:t> project managed by </a:t>
            </a:r>
            <a:r>
              <a:rPr lang="en-US" dirty="0" err="1" smtClean="0"/>
              <a:t>Cloudmesh</a:t>
            </a:r>
            <a:r>
              <a:rPr lang="en-US" dirty="0" smtClean="0"/>
              <a:t> </a:t>
            </a:r>
            <a:r>
              <a:rPr lang="en-US" dirty="0" smtClean="0"/>
              <a:t>in this project</a:t>
            </a:r>
          </a:p>
          <a:p>
            <a:pPr lvl="1"/>
            <a:r>
              <a:rPr lang="en-US" dirty="0" smtClean="0"/>
              <a:t>Typically strong user role restrictions – users must belong to a particular project</a:t>
            </a:r>
          </a:p>
          <a:p>
            <a:pPr lvl="1"/>
            <a:r>
              <a:rPr lang="en-US" dirty="0" smtClean="0"/>
              <a:t>Can implement a </a:t>
            </a:r>
            <a:r>
              <a:rPr lang="en-US" dirty="0" err="1" smtClean="0"/>
              <a:t>Planetlab</a:t>
            </a:r>
            <a:r>
              <a:rPr lang="en-US" dirty="0" smtClean="0"/>
              <a:t> like environment by contributing hardware that can be generally used with bare-metal provisioning</a:t>
            </a:r>
          </a:p>
          <a:p>
            <a:pPr lvl="1"/>
            <a:endParaRPr lang="en-US" dirty="0"/>
          </a:p>
        </p:txBody>
      </p:sp>
    </p:spTree>
    <p:extLst>
      <p:ext uri="{BB962C8B-B14F-4D97-AF65-F5344CB8AC3E}">
        <p14:creationId xmlns:p14="http://schemas.microsoft.com/office/powerpoint/2010/main" val="2177451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1165"/>
            <a:ext cx="2829013" cy="1143000"/>
          </a:xfrm>
        </p:spPr>
        <p:txBody>
          <a:bodyPr>
            <a:normAutofit/>
          </a:bodyPr>
          <a:lstStyle/>
          <a:p>
            <a:r>
              <a:rPr lang="en-US" dirty="0"/>
              <a:t>A</a:t>
            </a:r>
            <a:r>
              <a:rPr lang="en-US" dirty="0" smtClean="0"/>
              <a:t>rchitecture</a:t>
            </a:r>
            <a:endParaRPr lang="en-US" dirty="0"/>
          </a:p>
        </p:txBody>
      </p:sp>
      <p:sp>
        <p:nvSpPr>
          <p:cNvPr id="3" name="Rectangle 2"/>
          <p:cNvSpPr/>
          <p:nvPr/>
        </p:nvSpPr>
        <p:spPr>
          <a:xfrm>
            <a:off x="88147" y="1254165"/>
            <a:ext cx="2942121" cy="4247317"/>
          </a:xfrm>
          <a:prstGeom prst="rect">
            <a:avLst/>
          </a:prstGeom>
        </p:spPr>
        <p:txBody>
          <a:bodyPr wrap="square">
            <a:spAutoFit/>
          </a:bodyPr>
          <a:lstStyle/>
          <a:p>
            <a:pPr marL="285750" indent="-285750">
              <a:buFont typeface="Arial"/>
              <a:buChar char="•"/>
            </a:pPr>
            <a:r>
              <a:rPr lang="en-US" b="1" dirty="0" err="1" smtClean="0"/>
              <a:t>Cloudmesh</a:t>
            </a:r>
            <a:r>
              <a:rPr lang="en-US" b="1" dirty="0" smtClean="0"/>
              <a:t> Management Framework</a:t>
            </a:r>
            <a:r>
              <a:rPr lang="en-US" dirty="0" smtClean="0"/>
              <a:t> for monitoring and operations, user and project management, experiment planning and deployment of services needed by an experiment</a:t>
            </a:r>
          </a:p>
          <a:p>
            <a:pPr marL="285750" indent="-285750">
              <a:buFont typeface="Arial"/>
              <a:buChar char="•"/>
            </a:pPr>
            <a:r>
              <a:rPr lang="en-US" b="1" dirty="0"/>
              <a:t>P</a:t>
            </a:r>
            <a:r>
              <a:rPr lang="en-US" b="1" dirty="0" smtClean="0"/>
              <a:t>rovisioning and execution </a:t>
            </a:r>
            <a:r>
              <a:rPr lang="en-US" dirty="0" smtClean="0"/>
              <a:t>environments to be deployed on resources to (or interfaced with) enable experiment management.</a:t>
            </a:r>
          </a:p>
          <a:p>
            <a:pPr marL="285750" indent="-285750">
              <a:buFont typeface="Arial"/>
              <a:buChar char="•"/>
            </a:pPr>
            <a:r>
              <a:rPr lang="en-US" b="1" dirty="0"/>
              <a:t>R</a:t>
            </a:r>
            <a:r>
              <a:rPr lang="en-US" b="1" dirty="0" smtClean="0"/>
              <a:t>esources</a:t>
            </a:r>
            <a:r>
              <a:rPr lang="en-US" dirty="0" smtClean="0"/>
              <a:t>.</a:t>
            </a:r>
          </a:p>
        </p:txBody>
      </p:sp>
      <p:grpSp>
        <p:nvGrpSpPr>
          <p:cNvPr id="11" name="Group 10"/>
          <p:cNvGrpSpPr/>
          <p:nvPr/>
        </p:nvGrpSpPr>
        <p:grpSpPr>
          <a:xfrm>
            <a:off x="3113395" y="668475"/>
            <a:ext cx="6030605" cy="6189525"/>
            <a:chOff x="3113395" y="668475"/>
            <a:chExt cx="6030605" cy="6189525"/>
          </a:xfrm>
        </p:grpSpPr>
        <p:pic>
          <p:nvPicPr>
            <p:cNvPr id="6" name="Picture 5" descr="cloudmesh-arch-20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3395" y="668475"/>
              <a:ext cx="6030605" cy="6189525"/>
            </a:xfrm>
            <a:prstGeom prst="rect">
              <a:avLst/>
            </a:prstGeom>
          </p:spPr>
        </p:pic>
        <p:grpSp>
          <p:nvGrpSpPr>
            <p:cNvPr id="5" name="Group 4"/>
            <p:cNvGrpSpPr/>
            <p:nvPr/>
          </p:nvGrpSpPr>
          <p:grpSpPr>
            <a:xfrm>
              <a:off x="6218478" y="5791796"/>
              <a:ext cx="1920305" cy="628202"/>
              <a:chOff x="6550429" y="5791796"/>
              <a:chExt cx="1920305" cy="62820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429" y="5791796"/>
                <a:ext cx="628202" cy="6282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1130" y="5791796"/>
                <a:ext cx="628202" cy="62820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1831" y="5791796"/>
                <a:ext cx="628202" cy="62820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532" y="5791796"/>
                <a:ext cx="628202" cy="628202"/>
              </a:xfrm>
              <a:prstGeom prst="rect">
                <a:avLst/>
              </a:prstGeom>
            </p:spPr>
          </p:pic>
        </p:grpSp>
        <p:sp>
          <p:nvSpPr>
            <p:cNvPr id="10" name="TextBox 9"/>
            <p:cNvSpPr txBox="1"/>
            <p:nvPr/>
          </p:nvSpPr>
          <p:spPr>
            <a:xfrm>
              <a:off x="5993215" y="5967397"/>
              <a:ext cx="2484976" cy="261610"/>
            </a:xfrm>
            <a:prstGeom prst="rect">
              <a:avLst/>
            </a:prstGeom>
            <a:solidFill>
              <a:schemeClr val="bg1"/>
            </a:solidFill>
            <a:ln>
              <a:noFill/>
            </a:ln>
          </p:spPr>
          <p:txBody>
            <a:bodyPr wrap="none" rtlCol="0">
              <a:spAutoFit/>
            </a:bodyPr>
            <a:lstStyle/>
            <a:p>
              <a:r>
                <a:rPr lang="en-US" sz="1100" b="1" dirty="0" smtClean="0"/>
                <a:t>FutureGrid, SDSC Comet, IU Juliet</a:t>
              </a:r>
              <a:endParaRPr lang="en-US" sz="1100" b="1" dirty="0"/>
            </a:p>
          </p:txBody>
        </p:sp>
      </p:grpSp>
    </p:spTree>
    <p:extLst>
      <p:ext uri="{BB962C8B-B14F-4D97-AF65-F5344CB8AC3E}">
        <p14:creationId xmlns:p14="http://schemas.microsoft.com/office/powerpoint/2010/main" val="425376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Blocks of </a:t>
            </a:r>
            <a:r>
              <a:rPr lang="en-US" dirty="0" err="1" smtClean="0"/>
              <a:t>Cloudmesh</a:t>
            </a:r>
            <a:endParaRPr lang="en-US" dirty="0"/>
          </a:p>
        </p:txBody>
      </p:sp>
      <p:sp>
        <p:nvSpPr>
          <p:cNvPr id="3" name="Content Placeholder 2"/>
          <p:cNvSpPr>
            <a:spLocks noGrp="1"/>
          </p:cNvSpPr>
          <p:nvPr>
            <p:ph idx="1"/>
          </p:nvPr>
        </p:nvSpPr>
        <p:spPr>
          <a:xfrm>
            <a:off x="0" y="1184562"/>
            <a:ext cx="9001496" cy="5673437"/>
          </a:xfrm>
        </p:spPr>
        <p:txBody>
          <a:bodyPr>
            <a:noAutofit/>
          </a:bodyPr>
          <a:lstStyle/>
          <a:p>
            <a:r>
              <a:rPr lang="en-US" b="1" dirty="0" smtClean="0"/>
              <a:t>Uses internally </a:t>
            </a:r>
            <a:r>
              <a:rPr lang="en-US" dirty="0" smtClean="0"/>
              <a:t>Libcloud</a:t>
            </a:r>
            <a:r>
              <a:rPr lang="en-US" dirty="0"/>
              <a:t> </a:t>
            </a:r>
            <a:r>
              <a:rPr lang="en-US" dirty="0" smtClean="0"/>
              <a:t>and Cobbler</a:t>
            </a:r>
            <a:br>
              <a:rPr lang="en-US" dirty="0" smtClean="0"/>
            </a:br>
            <a:endParaRPr lang="en-US" dirty="0"/>
          </a:p>
          <a:p>
            <a:r>
              <a:rPr lang="en-US" b="1" dirty="0" smtClean="0"/>
              <a:t>Accesses via abstractions </a:t>
            </a:r>
            <a:r>
              <a:rPr lang="en-US" dirty="0" smtClean="0"/>
              <a:t>external systems/standards</a:t>
            </a:r>
          </a:p>
          <a:p>
            <a:r>
              <a:rPr lang="en-US" dirty="0" err="1" smtClean="0"/>
              <a:t>OpenPBS</a:t>
            </a:r>
            <a:r>
              <a:rPr lang="en-US" dirty="0" smtClean="0"/>
              <a:t>, Chef, </a:t>
            </a:r>
          </a:p>
          <a:p>
            <a:r>
              <a:rPr lang="en-US" dirty="0" err="1" smtClean="0"/>
              <a:t>Openstack</a:t>
            </a:r>
            <a:r>
              <a:rPr lang="en-US" dirty="0" smtClean="0"/>
              <a:t> (including tools like Heat), AWS EC2, Eucalyptus, Azure</a:t>
            </a:r>
          </a:p>
          <a:p>
            <a:r>
              <a:rPr lang="en-US" dirty="0" err="1" smtClean="0"/>
              <a:t>Xsede</a:t>
            </a:r>
            <a:r>
              <a:rPr lang="en-US" dirty="0" smtClean="0"/>
              <a:t> </a:t>
            </a:r>
            <a:r>
              <a:rPr lang="en-US" dirty="0"/>
              <a:t>user </a:t>
            </a:r>
            <a:r>
              <a:rPr lang="en-US" dirty="0" smtClean="0"/>
              <a:t>management (Amie) via </a:t>
            </a:r>
            <a:r>
              <a:rPr lang="en-US" dirty="0" err="1" smtClean="0"/>
              <a:t>Futuregrid</a:t>
            </a:r>
            <a:r>
              <a:rPr lang="en-US" dirty="0" smtClean="0"/>
              <a:t/>
            </a:r>
            <a:br>
              <a:rPr lang="en-US" dirty="0" smtClean="0"/>
            </a:br>
            <a:endParaRPr lang="en-US" dirty="0"/>
          </a:p>
          <a:p>
            <a:r>
              <a:rPr lang="en-US" b="1" dirty="0" smtClean="0"/>
              <a:t>Implementing</a:t>
            </a:r>
            <a:r>
              <a:rPr lang="en-US" dirty="0" smtClean="0"/>
              <a:t> </a:t>
            </a:r>
            <a:r>
              <a:rPr lang="en-US" dirty="0" err="1" smtClean="0"/>
              <a:t>Slurm</a:t>
            </a:r>
            <a:r>
              <a:rPr lang="en-US" dirty="0" smtClean="0"/>
              <a:t>, OCCI, </a:t>
            </a:r>
            <a:r>
              <a:rPr lang="en-US" dirty="0" err="1" smtClean="0"/>
              <a:t>Ansible</a:t>
            </a:r>
            <a:r>
              <a:rPr lang="en-US" dirty="0" smtClean="0"/>
              <a:t>, Puppet</a:t>
            </a:r>
            <a:br>
              <a:rPr lang="en-US" dirty="0" smtClean="0"/>
            </a:br>
            <a:endParaRPr lang="en-US" dirty="0"/>
          </a:p>
          <a:p>
            <a:r>
              <a:rPr lang="en-US" b="1" dirty="0" smtClean="0"/>
              <a:t>Evaluating </a:t>
            </a:r>
            <a:r>
              <a:rPr lang="en-US" dirty="0" smtClean="0"/>
              <a:t>Razor, Juju, </a:t>
            </a:r>
            <a:r>
              <a:rPr lang="en-US" dirty="0" err="1" smtClean="0"/>
              <a:t>Xcat</a:t>
            </a:r>
            <a:r>
              <a:rPr lang="en-US" dirty="0" smtClean="0"/>
              <a:t> (Original Rain used this), Foreman</a:t>
            </a:r>
            <a:r>
              <a:rPr lang="en-US" dirty="0"/>
              <a:t/>
            </a:r>
            <a:br>
              <a:rPr lang="en-US" dirty="0"/>
            </a:br>
            <a:endParaRPr lang="en-US" dirty="0"/>
          </a:p>
        </p:txBody>
      </p:sp>
    </p:spTree>
    <p:extLst>
      <p:ext uri="{BB962C8B-B14F-4D97-AF65-F5344CB8AC3E}">
        <p14:creationId xmlns:p14="http://schemas.microsoft.com/office/powerpoint/2010/main" val="1800008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on </a:t>
            </a:r>
            <a:r>
              <a:rPr lang="en-US" dirty="0" err="1" smtClean="0"/>
              <a:t>Cloudmesh</a:t>
            </a:r>
            <a:r>
              <a:rPr lang="en-US" dirty="0" smtClean="0"/>
              <a:t> Functionality</a:t>
            </a:r>
            <a:endParaRPr lang="en-US" dirty="0"/>
          </a:p>
        </p:txBody>
      </p:sp>
      <p:sp>
        <p:nvSpPr>
          <p:cNvPr id="3" name="Content Placeholder 2"/>
          <p:cNvSpPr>
            <a:spLocks noGrp="1"/>
          </p:cNvSpPr>
          <p:nvPr>
            <p:ph idx="1"/>
          </p:nvPr>
        </p:nvSpPr>
        <p:spPr>
          <a:xfrm>
            <a:off x="0" y="1232064"/>
            <a:ext cx="9144000" cy="5625935"/>
          </a:xfrm>
        </p:spPr>
        <p:txBody>
          <a:bodyPr>
            <a:normAutofit fontScale="85000" lnSpcReduction="20000"/>
          </a:bodyPr>
          <a:lstStyle/>
          <a:p>
            <a:r>
              <a:rPr lang="en-US" dirty="0" smtClean="0"/>
              <a:t>Due to its integrated services </a:t>
            </a:r>
            <a:r>
              <a:rPr lang="en-US" dirty="0" err="1" smtClean="0"/>
              <a:t>Cloudmesh</a:t>
            </a:r>
            <a:r>
              <a:rPr lang="en-US" dirty="0" smtClean="0"/>
              <a:t> provides the ability to be an </a:t>
            </a:r>
            <a:r>
              <a:rPr lang="en-US" b="1" dirty="0" smtClean="0"/>
              <a:t>onramp</a:t>
            </a:r>
            <a:r>
              <a:rPr lang="en-US" dirty="0" smtClean="0"/>
              <a:t> for other clouds.</a:t>
            </a:r>
          </a:p>
          <a:p>
            <a:r>
              <a:rPr lang="en-US" dirty="0" smtClean="0"/>
              <a:t>It provides information services to various system level sensors to give access to sensor and utilization data. Internally, it can be used to optimize the system usage.</a:t>
            </a:r>
          </a:p>
          <a:p>
            <a:r>
              <a:rPr lang="en-US" dirty="0" smtClean="0"/>
              <a:t>The provisioning experience from FutureGrid has taught us that we need to provide</a:t>
            </a:r>
          </a:p>
          <a:p>
            <a:pPr lvl="1"/>
            <a:r>
              <a:rPr lang="en-US" dirty="0" smtClean="0"/>
              <a:t>the creation of new clouds (rain)</a:t>
            </a:r>
          </a:p>
          <a:p>
            <a:pPr lvl="1"/>
            <a:r>
              <a:rPr lang="en-US" dirty="0" smtClean="0"/>
              <a:t>the repartitioning of resources between services (cloud shifting)</a:t>
            </a:r>
          </a:p>
          <a:p>
            <a:pPr lvl="1"/>
            <a:r>
              <a:rPr lang="en-US" dirty="0" smtClean="0"/>
              <a:t>and the integration of external cloud resources in case of over provisioning (cloud bursting)</a:t>
            </a:r>
          </a:p>
          <a:p>
            <a:r>
              <a:rPr lang="en-US" dirty="0" smtClean="0"/>
              <a:t>As we deal with many </a:t>
            </a:r>
            <a:r>
              <a:rPr lang="en-US" dirty="0" err="1" smtClean="0"/>
              <a:t>IaaS</a:t>
            </a:r>
            <a:r>
              <a:rPr lang="en-US" dirty="0" smtClean="0"/>
              <a:t> frameworks, we need an abstraction layer on top of the </a:t>
            </a:r>
            <a:r>
              <a:rPr lang="en-US" dirty="0" err="1" smtClean="0"/>
              <a:t>IaaS</a:t>
            </a:r>
            <a:r>
              <a:rPr lang="en-US" dirty="0" smtClean="0"/>
              <a:t> framework.</a:t>
            </a:r>
          </a:p>
          <a:p>
            <a:r>
              <a:rPr lang="en-US" dirty="0" smtClean="0"/>
              <a:t>Experiment management is conducted with workflows controlled in shells, Python/</a:t>
            </a:r>
            <a:r>
              <a:rPr lang="en-US" dirty="0" err="1" smtClean="0"/>
              <a:t>iPython</a:t>
            </a:r>
            <a:r>
              <a:rPr lang="en-US" dirty="0" smtClean="0"/>
              <a:t>, as well as systems such as </a:t>
            </a:r>
            <a:r>
              <a:rPr lang="en-US" dirty="0" err="1" smtClean="0"/>
              <a:t>OpenStack's</a:t>
            </a:r>
            <a:r>
              <a:rPr lang="en-US" dirty="0" smtClean="0"/>
              <a:t> Heat.</a:t>
            </a:r>
          </a:p>
          <a:p>
            <a:r>
              <a:rPr lang="en-US" dirty="0" smtClean="0"/>
              <a:t>Accounting is supported through additional services such as user management and charge rate management.</a:t>
            </a:r>
          </a:p>
          <a:p>
            <a:r>
              <a:rPr lang="en-US" dirty="0" smtClean="0"/>
              <a:t>Not all features are yet implemented. Figure shows the main functionality that we target at this time to implement.</a:t>
            </a:r>
            <a:endParaRPr lang="en-US" dirty="0"/>
          </a:p>
        </p:txBody>
      </p:sp>
    </p:spTree>
    <p:extLst>
      <p:ext uri="{BB962C8B-B14F-4D97-AF65-F5344CB8AC3E}">
        <p14:creationId xmlns:p14="http://schemas.microsoft.com/office/powerpoint/2010/main" val="1593031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and </a:t>
            </a:r>
            <a:r>
              <a:rPr lang="en-US" dirty="0"/>
              <a:t>P</a:t>
            </a:r>
            <a:r>
              <a:rPr lang="en-US" dirty="0" smtClean="0"/>
              <a:t>roject </a:t>
            </a:r>
            <a:r>
              <a:rPr lang="en-US" dirty="0"/>
              <a:t>M</a:t>
            </a:r>
            <a:r>
              <a:rPr lang="en-US" dirty="0" smtClean="0"/>
              <a:t>anagement  </a:t>
            </a:r>
            <a:endParaRPr lang="en-US" dirty="0"/>
          </a:p>
        </p:txBody>
      </p:sp>
      <p:sp>
        <p:nvSpPr>
          <p:cNvPr id="3" name="Content Placeholder 2"/>
          <p:cNvSpPr>
            <a:spLocks noGrp="1"/>
          </p:cNvSpPr>
          <p:nvPr>
            <p:ph idx="1"/>
          </p:nvPr>
        </p:nvSpPr>
        <p:spPr>
          <a:xfrm>
            <a:off x="0" y="1208314"/>
            <a:ext cx="9144000" cy="5649686"/>
          </a:xfrm>
        </p:spPr>
        <p:txBody>
          <a:bodyPr>
            <a:normAutofit/>
          </a:bodyPr>
          <a:lstStyle/>
          <a:p>
            <a:r>
              <a:rPr lang="en-US" dirty="0" smtClean="0"/>
              <a:t>FutureGrid user and project services simplify the application processes needed to obtain user accounts and projects.</a:t>
            </a:r>
          </a:p>
          <a:p>
            <a:r>
              <a:rPr lang="en-US" dirty="0" smtClean="0"/>
              <a:t>We have demonstrated in FutureGrid the ability to create accounts in a very short time, including vetting projects and users – allowing fast turn-around times for the majority of FutureGrid projects with an initial startup allocation.</a:t>
            </a:r>
          </a:p>
          <a:p>
            <a:pPr lvl="1"/>
            <a:r>
              <a:rPr lang="en-US" dirty="0" smtClean="0"/>
              <a:t>We also have shown that we can integrate with other services on user management such as XSEDE, we also have access to the technical team that integrated OSG into XSEDE and the XSEDE TAS project</a:t>
            </a:r>
          </a:p>
          <a:p>
            <a:r>
              <a:rPr lang="en-US" dirty="0" err="1" smtClean="0"/>
              <a:t>Cloudmesh</a:t>
            </a:r>
            <a:r>
              <a:rPr lang="en-US" dirty="0" smtClean="0"/>
              <a:t> re-uses this infrastructure and also allows users to manage proxy accounts to federate to other </a:t>
            </a:r>
            <a:r>
              <a:rPr lang="en-US" dirty="0" err="1" smtClean="0"/>
              <a:t>IaaS</a:t>
            </a:r>
            <a:r>
              <a:rPr lang="en-US" dirty="0" smtClean="0"/>
              <a:t> services to provide an easy interface to integrate them.</a:t>
            </a:r>
            <a:endParaRPr lang="en-US" dirty="0"/>
          </a:p>
        </p:txBody>
      </p:sp>
    </p:spTree>
    <p:extLst>
      <p:ext uri="{BB962C8B-B14F-4D97-AF65-F5344CB8AC3E}">
        <p14:creationId xmlns:p14="http://schemas.microsoft.com/office/powerpoint/2010/main" val="4196716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904"/>
            <a:ext cx="8229600" cy="726501"/>
          </a:xfrm>
        </p:spPr>
        <p:txBody>
          <a:bodyPr/>
          <a:lstStyle/>
          <a:p>
            <a:r>
              <a:rPr lang="en-US" dirty="0" smtClean="0"/>
              <a:t>Experiment Planning - Future</a:t>
            </a:r>
            <a:endParaRPr lang="en-US" dirty="0"/>
          </a:p>
        </p:txBody>
      </p:sp>
      <p:sp>
        <p:nvSpPr>
          <p:cNvPr id="3" name="Content Placeholder 2"/>
          <p:cNvSpPr>
            <a:spLocks noGrp="1"/>
          </p:cNvSpPr>
          <p:nvPr>
            <p:ph idx="1"/>
          </p:nvPr>
        </p:nvSpPr>
        <p:spPr>
          <a:xfrm>
            <a:off x="0" y="1104404"/>
            <a:ext cx="9144000" cy="5753595"/>
          </a:xfrm>
        </p:spPr>
        <p:txBody>
          <a:bodyPr>
            <a:normAutofit/>
          </a:bodyPr>
          <a:lstStyle/>
          <a:p>
            <a:r>
              <a:rPr lang="en-US" sz="2800" dirty="0" smtClean="0"/>
              <a:t>Imagine a </a:t>
            </a:r>
            <a:r>
              <a:rPr lang="en-US" sz="2800" dirty="0" smtClean="0"/>
              <a:t>shopping cart which will allow checking out of predefined repeatable experiment templates.</a:t>
            </a:r>
          </a:p>
          <a:p>
            <a:pPr lvl="1"/>
            <a:r>
              <a:rPr lang="en-US" sz="2400" dirty="0"/>
              <a:t>C</a:t>
            </a:r>
            <a:r>
              <a:rPr lang="en-US" sz="2400" dirty="0" smtClean="0"/>
              <a:t>ost is associated with an experiment making</a:t>
            </a:r>
          </a:p>
          <a:p>
            <a:pPr lvl="1"/>
            <a:r>
              <a:rPr lang="en-US" sz="2400" dirty="0" smtClean="0"/>
              <a:t>Clearing house of images</a:t>
            </a:r>
          </a:p>
          <a:p>
            <a:pPr lvl="1"/>
            <a:r>
              <a:rPr lang="en-US" sz="2400" dirty="0" smtClean="0"/>
              <a:t>Clearing house of complex deployments.</a:t>
            </a:r>
            <a:endParaRPr lang="en-US" sz="2400" dirty="0"/>
          </a:p>
          <a:p>
            <a:pPr lvl="1"/>
            <a:r>
              <a:rPr lang="en-US" sz="2400" dirty="0"/>
              <a:t>I</a:t>
            </a:r>
            <a:r>
              <a:rPr lang="en-US" sz="2400" dirty="0" smtClean="0"/>
              <a:t>ntegrated accounting framework allowing a usage cost model </a:t>
            </a:r>
          </a:p>
          <a:p>
            <a:pPr lvl="1"/>
            <a:r>
              <a:rPr lang="en-US" sz="2400" dirty="0" smtClean="0"/>
              <a:t>The cost model will be based not only on number of core hours used, but also the capabilities of the resource, the time, and special support it takes to set up the experiment. We will expand upon the metrics framework of FutureGrid that allows measuring of VM and HPC usage and associate this with cost models. Benchmarks will be used to normalize the charge models.</a:t>
            </a:r>
          </a:p>
        </p:txBody>
      </p:sp>
    </p:spTree>
    <p:extLst>
      <p:ext uri="{BB962C8B-B14F-4D97-AF65-F5344CB8AC3E}">
        <p14:creationId xmlns:p14="http://schemas.microsoft.com/office/powerpoint/2010/main" val="1409849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904"/>
            <a:ext cx="8229600" cy="690608"/>
          </a:xfrm>
        </p:spPr>
        <p:txBody>
          <a:bodyPr>
            <a:normAutofit fontScale="90000"/>
          </a:bodyPr>
          <a:lstStyle/>
          <a:p>
            <a:r>
              <a:rPr lang="en-US" dirty="0" err="1" smtClean="0"/>
              <a:t>Cloudmesh</a:t>
            </a:r>
            <a:r>
              <a:rPr lang="en-US" dirty="0" smtClean="0"/>
              <a:t> Provisioning and Execution </a:t>
            </a:r>
            <a:endParaRPr lang="en-US" dirty="0"/>
          </a:p>
        </p:txBody>
      </p:sp>
      <p:sp>
        <p:nvSpPr>
          <p:cNvPr id="3" name="Content Placeholder 2"/>
          <p:cNvSpPr>
            <a:spLocks noGrp="1"/>
          </p:cNvSpPr>
          <p:nvPr>
            <p:ph idx="1"/>
          </p:nvPr>
        </p:nvSpPr>
        <p:spPr>
          <a:xfrm>
            <a:off x="0" y="832206"/>
            <a:ext cx="9044826" cy="5702158"/>
          </a:xfrm>
        </p:spPr>
        <p:txBody>
          <a:bodyPr>
            <a:noAutofit/>
          </a:bodyPr>
          <a:lstStyle/>
          <a:p>
            <a:r>
              <a:rPr lang="en-US" b="1" dirty="0" smtClean="0"/>
              <a:t>Bare-metal Provisioning</a:t>
            </a:r>
          </a:p>
          <a:p>
            <a:pPr lvl="1"/>
            <a:r>
              <a:rPr lang="en-US" sz="1800" dirty="0"/>
              <a:t>O</a:t>
            </a:r>
            <a:r>
              <a:rPr lang="en-US" sz="1800" dirty="0" smtClean="0"/>
              <a:t>riginally developed a provisioning framework in FutureGrid based on </a:t>
            </a:r>
            <a:r>
              <a:rPr lang="en-US" sz="1800" dirty="0" err="1" smtClean="0"/>
              <a:t>xCAT</a:t>
            </a:r>
            <a:r>
              <a:rPr lang="en-US" sz="1800" dirty="0"/>
              <a:t> </a:t>
            </a:r>
            <a:r>
              <a:rPr lang="en-US" sz="1800" dirty="0" smtClean="0"/>
              <a:t>and Moab</a:t>
            </a:r>
            <a:r>
              <a:rPr lang="en-US" sz="1800" dirty="0" smtClean="0"/>
              <a:t>. (Rain)</a:t>
            </a:r>
            <a:endParaRPr lang="en-US" sz="1800" dirty="0" smtClean="0"/>
          </a:p>
          <a:p>
            <a:pPr lvl="1"/>
            <a:r>
              <a:rPr lang="en-US" sz="1800" dirty="0" smtClean="0"/>
              <a:t>Due to limitations and significant changes between versions we </a:t>
            </a:r>
            <a:r>
              <a:rPr lang="en-US" sz="1800" dirty="0" smtClean="0"/>
              <a:t>replaced </a:t>
            </a:r>
            <a:r>
              <a:rPr lang="en-US" sz="1800" dirty="0" smtClean="0"/>
              <a:t>it with a </a:t>
            </a:r>
            <a:r>
              <a:rPr lang="en-US" sz="1800" dirty="0" smtClean="0"/>
              <a:t>framework </a:t>
            </a:r>
            <a:r>
              <a:rPr lang="en-US" sz="1800" dirty="0" smtClean="0"/>
              <a:t>that allows the utilization of different </a:t>
            </a:r>
            <a:r>
              <a:rPr lang="en-US" sz="1800" dirty="0" smtClean="0"/>
              <a:t>bare-metal </a:t>
            </a:r>
            <a:r>
              <a:rPr lang="en-US" sz="1800" dirty="0" err="1" smtClean="0"/>
              <a:t>provisioners</a:t>
            </a:r>
            <a:r>
              <a:rPr lang="en-US" sz="1800" dirty="0" smtClean="0"/>
              <a:t>.</a:t>
            </a:r>
          </a:p>
          <a:p>
            <a:pPr lvl="1"/>
            <a:r>
              <a:rPr lang="en-US" sz="1800" dirty="0" smtClean="0"/>
              <a:t>At this time we have provided an interface for cobbler and are also targeting an interface to </a:t>
            </a:r>
            <a:r>
              <a:rPr lang="en-US" sz="1800" dirty="0" err="1" smtClean="0"/>
              <a:t>OpenStack</a:t>
            </a:r>
            <a:r>
              <a:rPr lang="en-US" sz="1800" dirty="0" smtClean="0"/>
              <a:t> Ironic.</a:t>
            </a:r>
          </a:p>
          <a:p>
            <a:r>
              <a:rPr lang="en-US" b="1" dirty="0" smtClean="0"/>
              <a:t>Virtual Machine Provisioning</a:t>
            </a:r>
          </a:p>
          <a:p>
            <a:pPr lvl="1"/>
            <a:r>
              <a:rPr lang="en-US" sz="1800" dirty="0"/>
              <a:t>A</a:t>
            </a:r>
            <a:r>
              <a:rPr lang="en-US" sz="1800" dirty="0" smtClean="0"/>
              <a:t>n abstraction layer to allow the integration of virtual machine management APIs based on the native </a:t>
            </a:r>
            <a:r>
              <a:rPr lang="en-US" sz="1800" dirty="0" err="1" smtClean="0"/>
              <a:t>IaaS</a:t>
            </a:r>
            <a:r>
              <a:rPr lang="en-US" sz="1800" dirty="0" smtClean="0"/>
              <a:t> service protocols. This helps in exposing features that are otherwise not accessible when quasi protocol standards such as EC2 are used on non-AWS </a:t>
            </a:r>
            <a:r>
              <a:rPr lang="en-US" sz="1800" dirty="0" err="1" smtClean="0"/>
              <a:t>IaaS</a:t>
            </a:r>
            <a:r>
              <a:rPr lang="en-US" sz="1800" dirty="0" smtClean="0"/>
              <a:t> frameworks. It also prevents </a:t>
            </a:r>
            <a:r>
              <a:rPr lang="en-US" sz="1800" dirty="0" err="1" smtClean="0"/>
              <a:t>limitaions</a:t>
            </a:r>
            <a:r>
              <a:rPr lang="en-US" sz="1800" dirty="0" smtClean="0"/>
              <a:t> that exist in current implementations, such as </a:t>
            </a:r>
            <a:r>
              <a:rPr lang="en-US" sz="1800" dirty="0" err="1" smtClean="0"/>
              <a:t>libcloud</a:t>
            </a:r>
            <a:r>
              <a:rPr lang="en-US" sz="1800" dirty="0" smtClean="0"/>
              <a:t> to use </a:t>
            </a:r>
            <a:r>
              <a:rPr lang="en-US" sz="1800" dirty="0" err="1" smtClean="0"/>
              <a:t>OpenStack</a:t>
            </a:r>
            <a:r>
              <a:rPr lang="en-US" sz="1800" dirty="0" smtClean="0"/>
              <a:t>.</a:t>
            </a:r>
          </a:p>
          <a:p>
            <a:r>
              <a:rPr lang="en-US" b="1" dirty="0" smtClean="0"/>
              <a:t>Network Provisioning</a:t>
            </a:r>
            <a:r>
              <a:rPr lang="en-US" dirty="0"/>
              <a:t> </a:t>
            </a:r>
            <a:r>
              <a:rPr lang="en-US" dirty="0" smtClean="0"/>
              <a:t>(Future)</a:t>
            </a:r>
          </a:p>
          <a:p>
            <a:pPr lvl="1"/>
            <a:r>
              <a:rPr lang="en-US" sz="1800" dirty="0" smtClean="0"/>
              <a:t>Utilize networks offering various levels of control, from standard IP connectivity to completely configurable SDNs as novel cloud architectures will almost certainly leverage </a:t>
            </a:r>
            <a:r>
              <a:rPr lang="en-US" sz="1800" dirty="0" err="1" smtClean="0"/>
              <a:t>NaaS</a:t>
            </a:r>
            <a:r>
              <a:rPr lang="en-US" sz="1800" dirty="0" smtClean="0"/>
              <a:t> and SDN alongside system software and middleware. FutureGrid resources will make use of SDN using </a:t>
            </a:r>
            <a:r>
              <a:rPr lang="en-US" sz="1800" dirty="0" err="1" smtClean="0"/>
              <a:t>OpenFlow</a:t>
            </a:r>
            <a:r>
              <a:rPr lang="en-US" sz="1800" dirty="0" smtClean="0"/>
              <a:t> whenever possible though the same level of networking control will not be available in every location. </a:t>
            </a:r>
          </a:p>
        </p:txBody>
      </p:sp>
    </p:spTree>
    <p:extLst>
      <p:ext uri="{BB962C8B-B14F-4D97-AF65-F5344CB8AC3E}">
        <p14:creationId xmlns:p14="http://schemas.microsoft.com/office/powerpoint/2010/main" val="3434569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CloudMesh Architecture</a:t>
            </a:r>
            <a:endParaRPr lang="en-US" b="1" dirty="0"/>
          </a:p>
        </p:txBody>
      </p:sp>
      <p:sp>
        <p:nvSpPr>
          <p:cNvPr id="3" name="Content Placeholder 2"/>
          <p:cNvSpPr>
            <a:spLocks noGrp="1"/>
          </p:cNvSpPr>
          <p:nvPr>
            <p:ph idx="1"/>
          </p:nvPr>
        </p:nvSpPr>
        <p:spPr>
          <a:xfrm>
            <a:off x="0" y="1255815"/>
            <a:ext cx="9144000" cy="5501245"/>
          </a:xfrm>
        </p:spPr>
        <p:txBody>
          <a:bodyPr>
            <a:normAutofit fontScale="92500"/>
          </a:bodyPr>
          <a:lstStyle/>
          <a:p>
            <a:r>
              <a:rPr lang="en-US" dirty="0" smtClean="0"/>
              <a:t>Tightly integrated software infrastructure toolkit to deliver </a:t>
            </a:r>
          </a:p>
          <a:p>
            <a:pPr lvl="1"/>
            <a:r>
              <a:rPr lang="en-US" dirty="0" smtClean="0"/>
              <a:t>a software-defined distributed system encompassing </a:t>
            </a:r>
            <a:r>
              <a:rPr lang="en-US" b="1" dirty="0" smtClean="0"/>
              <a:t>virtualized and bare-metal </a:t>
            </a:r>
            <a:r>
              <a:rPr lang="en-US" dirty="0" smtClean="0"/>
              <a:t>infrastructure, networks, application, systems and platform software with a unifying goal of providing Computing </a:t>
            </a:r>
            <a:r>
              <a:rPr lang="en-US" dirty="0" err="1" smtClean="0"/>
              <a:t>Testbeds</a:t>
            </a:r>
            <a:r>
              <a:rPr lang="en-US" dirty="0" smtClean="0"/>
              <a:t> as a Service (</a:t>
            </a:r>
            <a:r>
              <a:rPr lang="en-US" dirty="0" err="1" smtClean="0"/>
              <a:t>CTaaS</a:t>
            </a:r>
            <a:r>
              <a:rPr lang="en-US" dirty="0" smtClean="0"/>
              <a:t>).</a:t>
            </a:r>
          </a:p>
          <a:p>
            <a:r>
              <a:rPr lang="en-US" dirty="0" smtClean="0"/>
              <a:t>This system is termed </a:t>
            </a:r>
            <a:r>
              <a:rPr lang="en-US" dirty="0" err="1" smtClean="0"/>
              <a:t>Cloudmesh</a:t>
            </a:r>
            <a:r>
              <a:rPr lang="en-US" dirty="0" smtClean="0"/>
              <a:t> to symbolize:</a:t>
            </a:r>
          </a:p>
          <a:p>
            <a:pPr lvl="1"/>
            <a:r>
              <a:rPr lang="en-US" dirty="0"/>
              <a:t>T</a:t>
            </a:r>
            <a:r>
              <a:rPr lang="en-US" dirty="0" smtClean="0"/>
              <a:t>he creation of a tightly integrated mesh of services targeting </a:t>
            </a:r>
            <a:r>
              <a:rPr lang="en-US" b="1" dirty="0" smtClean="0"/>
              <a:t>multiple </a:t>
            </a:r>
            <a:r>
              <a:rPr lang="en-US" b="1" dirty="0" err="1" smtClean="0"/>
              <a:t>IaaS</a:t>
            </a:r>
            <a:r>
              <a:rPr lang="en-US" b="1" dirty="0" smtClean="0"/>
              <a:t> </a:t>
            </a:r>
            <a:r>
              <a:rPr lang="en-US" dirty="0" smtClean="0"/>
              <a:t>frameworks</a:t>
            </a:r>
          </a:p>
          <a:p>
            <a:pPr lvl="1"/>
            <a:r>
              <a:rPr lang="en-US" dirty="0"/>
              <a:t>T</a:t>
            </a:r>
            <a:r>
              <a:rPr lang="en-US" dirty="0" smtClean="0"/>
              <a:t>he ability to </a:t>
            </a:r>
            <a:r>
              <a:rPr lang="en-US" b="1" dirty="0" smtClean="0"/>
              <a:t>federate</a:t>
            </a:r>
            <a:r>
              <a:rPr lang="en-US" dirty="0" smtClean="0"/>
              <a:t> a number of </a:t>
            </a:r>
            <a:r>
              <a:rPr lang="en-US" b="1" dirty="0" smtClean="0"/>
              <a:t>resources</a:t>
            </a:r>
            <a:r>
              <a:rPr lang="en-US" dirty="0" smtClean="0"/>
              <a:t> from academia and industry. This includes existing FutureGrid infrastructure, Amazon Web Services, Azure, HP Cloud, Karlsruhe using </a:t>
            </a:r>
            <a:r>
              <a:rPr lang="en-US" dirty="0" smtClean="0"/>
              <a:t>several </a:t>
            </a:r>
            <a:r>
              <a:rPr lang="en-US" dirty="0" err="1" smtClean="0"/>
              <a:t>IaaS</a:t>
            </a:r>
            <a:r>
              <a:rPr lang="en-US" dirty="0" smtClean="0"/>
              <a:t> frameworks </a:t>
            </a:r>
          </a:p>
          <a:p>
            <a:pPr lvl="1"/>
            <a:r>
              <a:rPr lang="en-US" dirty="0" smtClean="0"/>
              <a:t>The </a:t>
            </a:r>
            <a:r>
              <a:rPr lang="en-US" dirty="0" smtClean="0"/>
              <a:t>creation of an environment in which it becomes easier to experiment with platforms and software services while </a:t>
            </a:r>
            <a:r>
              <a:rPr lang="en-US" b="1" dirty="0" smtClean="0"/>
              <a:t>assisting with their deployment. </a:t>
            </a:r>
          </a:p>
          <a:p>
            <a:pPr lvl="1"/>
            <a:r>
              <a:rPr lang="en-US" dirty="0" smtClean="0"/>
              <a:t>The exposure of information to guide the efficient utilization of resources.</a:t>
            </a:r>
          </a:p>
          <a:p>
            <a:r>
              <a:rPr lang="en-US" b="1" dirty="0" err="1" smtClean="0"/>
              <a:t>Cloudmesh</a:t>
            </a:r>
            <a:r>
              <a:rPr lang="en-US" b="1" dirty="0" smtClean="0"/>
              <a:t> exposes </a:t>
            </a:r>
            <a:r>
              <a:rPr lang="en-US" b="1" dirty="0" smtClean="0"/>
              <a:t>both hypervisor-based and bare-metal </a:t>
            </a:r>
            <a:r>
              <a:rPr lang="en-US" b="1" dirty="0" smtClean="0"/>
              <a:t>provisioning to users.</a:t>
            </a:r>
          </a:p>
          <a:p>
            <a:r>
              <a:rPr lang="en-US" dirty="0"/>
              <a:t>A</a:t>
            </a:r>
            <a:r>
              <a:rPr lang="en-US" dirty="0" smtClean="0"/>
              <a:t>ccess </a:t>
            </a:r>
            <a:r>
              <a:rPr lang="en-US" dirty="0" smtClean="0"/>
              <a:t>through </a:t>
            </a:r>
            <a:r>
              <a:rPr lang="en-US" b="1" dirty="0" smtClean="0"/>
              <a:t>command line, API, and Web interfaces</a:t>
            </a:r>
            <a:r>
              <a:rPr lang="en-US" dirty="0" smtClean="0"/>
              <a:t>.</a:t>
            </a:r>
          </a:p>
          <a:p>
            <a:pPr lvl="1"/>
            <a:endParaRPr lang="en-US" dirty="0"/>
          </a:p>
        </p:txBody>
      </p:sp>
    </p:spTree>
    <p:extLst>
      <p:ext uri="{BB962C8B-B14F-4D97-AF65-F5344CB8AC3E}">
        <p14:creationId xmlns:p14="http://schemas.microsoft.com/office/powerpoint/2010/main" val="48527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983" y="223524"/>
            <a:ext cx="5444836" cy="990600"/>
          </a:xfrm>
        </p:spPr>
        <p:txBody>
          <a:bodyPr/>
          <a:lstStyle/>
          <a:p>
            <a:r>
              <a:rPr lang="en-US" dirty="0" smtClean="0"/>
              <a:t>Provisioning – Cont’d </a:t>
            </a:r>
            <a:endParaRPr lang="en-US" dirty="0"/>
          </a:p>
        </p:txBody>
      </p:sp>
      <p:sp>
        <p:nvSpPr>
          <p:cNvPr id="3" name="Content Placeholder 2"/>
          <p:cNvSpPr>
            <a:spLocks noGrp="1"/>
          </p:cNvSpPr>
          <p:nvPr>
            <p:ph idx="1"/>
          </p:nvPr>
        </p:nvSpPr>
        <p:spPr>
          <a:xfrm>
            <a:off x="0" y="1012872"/>
            <a:ext cx="9144000" cy="5670468"/>
          </a:xfrm>
        </p:spPr>
        <p:txBody>
          <a:bodyPr>
            <a:normAutofit/>
          </a:bodyPr>
          <a:lstStyle/>
          <a:p>
            <a:r>
              <a:rPr lang="en-US" sz="2800" b="1" dirty="0" smtClean="0"/>
              <a:t>Storage Provisioning</a:t>
            </a:r>
            <a:r>
              <a:rPr lang="en-US" sz="2800" dirty="0"/>
              <a:t> </a:t>
            </a:r>
            <a:r>
              <a:rPr lang="en-US" sz="2800" dirty="0" smtClean="0"/>
              <a:t>(Future)</a:t>
            </a:r>
          </a:p>
          <a:p>
            <a:pPr lvl="1"/>
            <a:r>
              <a:rPr lang="en-US" sz="2400" dirty="0" smtClean="0"/>
              <a:t>Bare-metal provisioning</a:t>
            </a:r>
            <a:r>
              <a:rPr lang="en-US" sz="2400" dirty="0"/>
              <a:t> </a:t>
            </a:r>
            <a:r>
              <a:rPr lang="en-US" sz="2400" dirty="0" smtClean="0"/>
              <a:t>allows storage provisioning and making it available to users</a:t>
            </a:r>
          </a:p>
          <a:p>
            <a:r>
              <a:rPr lang="en-US" sz="2800" b="1" dirty="0" smtClean="0"/>
              <a:t>Platform, </a:t>
            </a:r>
            <a:r>
              <a:rPr lang="en-US" sz="2800" b="1" dirty="0" err="1" smtClean="0"/>
              <a:t>IaaS</a:t>
            </a:r>
            <a:r>
              <a:rPr lang="en-US" sz="2800" b="1" dirty="0" smtClean="0"/>
              <a:t>, and Federated Provisioning</a:t>
            </a:r>
            <a:r>
              <a:rPr lang="en-US" sz="2800" dirty="0" smtClean="0"/>
              <a:t> (Current &amp; Future)</a:t>
            </a:r>
          </a:p>
          <a:p>
            <a:pPr lvl="1"/>
            <a:r>
              <a:rPr lang="en-US" sz="2400" dirty="0"/>
              <a:t>I</a:t>
            </a:r>
            <a:r>
              <a:rPr lang="en-US" sz="2400" dirty="0" smtClean="0"/>
              <a:t>ntegration of </a:t>
            </a:r>
            <a:r>
              <a:rPr lang="en-US" sz="2400" dirty="0" err="1"/>
              <a:t>C</a:t>
            </a:r>
            <a:r>
              <a:rPr lang="en-US" sz="2400" dirty="0" err="1" smtClean="0"/>
              <a:t>loudmesh</a:t>
            </a:r>
            <a:r>
              <a:rPr lang="en-US" sz="2400" dirty="0" smtClean="0"/>
              <a:t> shell scripting, and the utilization of DevOps frameworks such as Chef or Puppet.</a:t>
            </a:r>
          </a:p>
          <a:p>
            <a:r>
              <a:rPr lang="en-US" sz="2800" b="1" dirty="0" smtClean="0"/>
              <a:t>Resource Shifting </a:t>
            </a:r>
            <a:r>
              <a:rPr lang="en-US" sz="2800" dirty="0" smtClean="0"/>
              <a:t>(Current &amp; Future)</a:t>
            </a:r>
          </a:p>
          <a:p>
            <a:pPr lvl="1"/>
            <a:r>
              <a:rPr lang="en-US" sz="2400" dirty="0" smtClean="0"/>
              <a:t>We demonstrated via Rain the </a:t>
            </a:r>
            <a:r>
              <a:rPr lang="en-US" sz="2400" b="1" dirty="0" smtClean="0"/>
              <a:t>shift</a:t>
            </a:r>
            <a:r>
              <a:rPr lang="en-US" sz="2400" dirty="0" smtClean="0"/>
              <a:t> of resources allocations between services such as HPC and OpenStack or Eucalyptus. </a:t>
            </a:r>
          </a:p>
          <a:p>
            <a:pPr lvl="1"/>
            <a:r>
              <a:rPr lang="en-US" sz="2400" dirty="0"/>
              <a:t>D</a:t>
            </a:r>
            <a:r>
              <a:rPr lang="en-US" sz="2400" dirty="0" smtClean="0"/>
              <a:t>eveloping intuitive user interfaces as part of </a:t>
            </a:r>
            <a:r>
              <a:rPr lang="en-US" sz="2400" dirty="0" err="1" smtClean="0"/>
              <a:t>Cloudmesh</a:t>
            </a:r>
            <a:r>
              <a:rPr lang="en-US" sz="2400" dirty="0" smtClean="0"/>
              <a:t> that assist administrators and users through role and project based authentication to move resources from one service to another.</a:t>
            </a:r>
          </a:p>
        </p:txBody>
      </p:sp>
    </p:spTree>
    <p:extLst>
      <p:ext uri="{BB962C8B-B14F-4D97-AF65-F5344CB8AC3E}">
        <p14:creationId xmlns:p14="http://schemas.microsoft.com/office/powerpoint/2010/main" val="211313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Resource Federation</a:t>
            </a:r>
            <a:endParaRPr lang="en-US" dirty="0"/>
          </a:p>
        </p:txBody>
      </p:sp>
      <p:sp>
        <p:nvSpPr>
          <p:cNvPr id="3" name="Content Placeholder 2"/>
          <p:cNvSpPr>
            <a:spLocks noGrp="1"/>
          </p:cNvSpPr>
          <p:nvPr>
            <p:ph idx="1"/>
          </p:nvPr>
        </p:nvSpPr>
        <p:spPr>
          <a:xfrm>
            <a:off x="0" y="1258656"/>
            <a:ext cx="9037122" cy="5492465"/>
          </a:xfrm>
        </p:spPr>
        <p:txBody>
          <a:bodyPr>
            <a:normAutofit/>
          </a:bodyPr>
          <a:lstStyle/>
          <a:p>
            <a:r>
              <a:rPr lang="en-US" sz="2800" dirty="0" smtClean="0"/>
              <a:t>We successfully federated resources from </a:t>
            </a:r>
          </a:p>
          <a:p>
            <a:pPr lvl="1"/>
            <a:r>
              <a:rPr lang="en-US" sz="2400" dirty="0" smtClean="0"/>
              <a:t>Azure</a:t>
            </a:r>
          </a:p>
          <a:p>
            <a:pPr lvl="1"/>
            <a:r>
              <a:rPr lang="en-US" sz="2400" dirty="0" smtClean="0"/>
              <a:t>Any EC2 cloud</a:t>
            </a:r>
          </a:p>
          <a:p>
            <a:pPr lvl="1"/>
            <a:r>
              <a:rPr lang="en-US" sz="2400" dirty="0" smtClean="0"/>
              <a:t>AWS, </a:t>
            </a:r>
            <a:endParaRPr lang="en-US" sz="2400" dirty="0"/>
          </a:p>
          <a:p>
            <a:pPr lvl="1"/>
            <a:r>
              <a:rPr lang="en-US" sz="2400" dirty="0" smtClean="0"/>
              <a:t>HP cloud</a:t>
            </a:r>
            <a:endParaRPr lang="en-US" sz="2400" dirty="0"/>
          </a:p>
          <a:p>
            <a:pPr lvl="1"/>
            <a:r>
              <a:rPr lang="en-US" sz="2400" dirty="0" smtClean="0"/>
              <a:t>Karlsruhe Institute of Technology Cloud</a:t>
            </a:r>
          </a:p>
          <a:p>
            <a:pPr lvl="1"/>
            <a:r>
              <a:rPr lang="en-US" sz="2400" dirty="0" smtClean="0"/>
              <a:t>four FutureGrid clouds </a:t>
            </a:r>
          </a:p>
          <a:p>
            <a:pPr lvl="2"/>
            <a:r>
              <a:rPr lang="en-US" sz="2000" dirty="0"/>
              <a:t>V</a:t>
            </a:r>
            <a:r>
              <a:rPr lang="en-US" sz="2000" dirty="0" smtClean="0"/>
              <a:t>arious versions of OpenStack and Eucalyptus. </a:t>
            </a:r>
          </a:p>
          <a:p>
            <a:pPr lvl="2"/>
            <a:r>
              <a:rPr lang="en-US" sz="2000" dirty="0" smtClean="0"/>
              <a:t>It would be possible to federate with other clouds that run other infrastructure such as </a:t>
            </a:r>
            <a:r>
              <a:rPr lang="en-US" sz="2000" dirty="0" err="1" smtClean="0"/>
              <a:t>Tashi</a:t>
            </a:r>
            <a:r>
              <a:rPr lang="en-US" sz="2000" dirty="0" smtClean="0"/>
              <a:t> or Nimbus.</a:t>
            </a:r>
          </a:p>
          <a:p>
            <a:pPr lvl="2"/>
            <a:r>
              <a:rPr lang="en-US" sz="2000" dirty="0" smtClean="0"/>
              <a:t>Integration with </a:t>
            </a:r>
            <a:r>
              <a:rPr lang="en-US" sz="2000" dirty="0" err="1" smtClean="0"/>
              <a:t>OpenNebula</a:t>
            </a:r>
            <a:r>
              <a:rPr lang="en-US" sz="2000" dirty="0" smtClean="0"/>
              <a:t> is desirable due to strong EU importance</a:t>
            </a:r>
            <a:endParaRPr lang="en-US" sz="2000" dirty="0"/>
          </a:p>
          <a:p>
            <a:pPr lvl="2"/>
            <a:endParaRPr lang="en-US" sz="2000" dirty="0" smtClean="0"/>
          </a:p>
        </p:txBody>
      </p:sp>
    </p:spTree>
    <p:extLst>
      <p:ext uri="{BB962C8B-B14F-4D97-AF65-F5344CB8AC3E}">
        <p14:creationId xmlns:p14="http://schemas.microsoft.com/office/powerpoint/2010/main" val="15921567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Federated VM Management</a:t>
            </a:r>
            <a:endParaRPr lang="en-US" dirty="0"/>
          </a:p>
        </p:txBody>
      </p:sp>
      <p:sp>
        <p:nvSpPr>
          <p:cNvPr id="7" name="Content Placeholder 6"/>
          <p:cNvSpPr>
            <a:spLocks noGrp="1"/>
          </p:cNvSpPr>
          <p:nvPr>
            <p:ph idx="1"/>
          </p:nvPr>
        </p:nvSpPr>
        <p:spPr>
          <a:xfrm>
            <a:off x="457200" y="1600200"/>
            <a:ext cx="2825079" cy="4876800"/>
          </a:xfrm>
        </p:spPr>
        <p:txBody>
          <a:bodyPr/>
          <a:lstStyle/>
          <a:p>
            <a:endParaRPr lang="en-US"/>
          </a:p>
        </p:txBody>
      </p:sp>
      <p:sp>
        <p:nvSpPr>
          <p:cNvPr id="3" name="Slide Number Placeholder 2"/>
          <p:cNvSpPr>
            <a:spLocks noGrp="1"/>
          </p:cNvSpPr>
          <p:nvPr>
            <p:ph type="sldNum" sz="quarter" idx="12"/>
          </p:nvPr>
        </p:nvSpPr>
        <p:spPr/>
        <p:txBody>
          <a:bodyPr/>
          <a:lstStyle/>
          <a:p>
            <a:fld id="{0CFEC368-1D7A-4F81-ABF6-AE0E36BAF64C}" type="slidenum">
              <a:rPr lang="en-US" smtClean="0"/>
              <a:pPr/>
              <a:t>32</a:t>
            </a:fld>
            <a:endParaRPr lang="en-US"/>
          </a:p>
        </p:txBody>
      </p:sp>
      <p:pic>
        <p:nvPicPr>
          <p:cNvPr id="5" name="Picture 4" descr="Screen Shot 2014-05-27 at 5.00.25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346" y="-47515"/>
            <a:ext cx="9144000" cy="6810265"/>
          </a:xfrm>
          <a:prstGeom prst="rect">
            <a:avLst/>
          </a:prstGeom>
        </p:spPr>
      </p:pic>
    </p:spTree>
    <p:extLst>
      <p:ext uri="{BB962C8B-B14F-4D97-AF65-F5344CB8AC3E}">
        <p14:creationId xmlns:p14="http://schemas.microsoft.com/office/powerpoint/2010/main" val="3198180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91" y="182880"/>
            <a:ext cx="8834428" cy="766119"/>
          </a:xfrm>
        </p:spPr>
        <p:txBody>
          <a:bodyPr>
            <a:normAutofit/>
          </a:bodyPr>
          <a:lstStyle/>
          <a:p>
            <a:r>
              <a:rPr lang="en-US" sz="3200" dirty="0" err="1" smtClean="0"/>
              <a:t>CMMon</a:t>
            </a:r>
            <a:r>
              <a:rPr lang="en-US" sz="3200" dirty="0" smtClean="0"/>
              <a:t> Monitoring Components of CloudMesh</a:t>
            </a:r>
            <a:endParaRPr lang="en-US" sz="3200" dirty="0"/>
          </a:p>
        </p:txBody>
      </p:sp>
      <p:sp>
        <p:nvSpPr>
          <p:cNvPr id="3" name="Content Placeholder 2"/>
          <p:cNvSpPr>
            <a:spLocks noGrp="1"/>
          </p:cNvSpPr>
          <p:nvPr>
            <p:ph idx="1"/>
          </p:nvPr>
        </p:nvSpPr>
        <p:spPr>
          <a:xfrm>
            <a:off x="0" y="894928"/>
            <a:ext cx="9144000" cy="2179122"/>
          </a:xfrm>
        </p:spPr>
        <p:txBody>
          <a:bodyPr>
            <a:normAutofit/>
          </a:bodyPr>
          <a:lstStyle/>
          <a:p>
            <a:r>
              <a:rPr lang="en-US" dirty="0"/>
              <a:t>Leverage best practices and expertise from projects </a:t>
            </a:r>
            <a:r>
              <a:rPr lang="en-US" dirty="0" smtClean="0"/>
              <a:t>including FutureGrid and </a:t>
            </a:r>
            <a:r>
              <a:rPr lang="en-US" dirty="0"/>
              <a:t>XSEDE </a:t>
            </a:r>
            <a:r>
              <a:rPr lang="en-US" dirty="0" smtClean="0"/>
              <a:t>now and with GENI possible </a:t>
            </a:r>
            <a:r>
              <a:rPr lang="en-US" dirty="0" smtClean="0"/>
              <a:t>in future</a:t>
            </a:r>
            <a:endParaRPr lang="en-US" dirty="0"/>
          </a:p>
          <a:p>
            <a:r>
              <a:rPr lang="en-US" dirty="0"/>
              <a:t>Provide transparency of the infrastructure and </a:t>
            </a:r>
            <a:r>
              <a:rPr lang="en-US" dirty="0" smtClean="0"/>
              <a:t>deep, pervasive </a:t>
            </a:r>
            <a:r>
              <a:rPr lang="en-US" dirty="0"/>
              <a:t>instrumentation capabilities (bare metal up to application level</a:t>
            </a:r>
            <a:r>
              <a:rPr lang="en-US" dirty="0" smtClean="0"/>
              <a:t>)</a:t>
            </a:r>
          </a:p>
          <a:p>
            <a:pPr lvl="1"/>
            <a:r>
              <a:rPr lang="en-US" dirty="0" smtClean="0"/>
              <a:t>Commercial cloud monitoring focuses on load monitoring (app auto-scaling)</a:t>
            </a:r>
            <a:endParaRPr lang="en-US" dirty="0"/>
          </a:p>
          <a:p>
            <a:endParaRPr lang="en-US" dirty="0" smtClean="0"/>
          </a:p>
          <a:p>
            <a:endParaRPr lang="en-US" dirty="0"/>
          </a:p>
        </p:txBody>
      </p:sp>
      <p:sp>
        <p:nvSpPr>
          <p:cNvPr id="6" name="Content Placeholder 2"/>
          <p:cNvSpPr txBox="1">
            <a:spLocks/>
          </p:cNvSpPr>
          <p:nvPr/>
        </p:nvSpPr>
        <p:spPr>
          <a:xfrm>
            <a:off x="273545" y="3019979"/>
            <a:ext cx="2863511" cy="3763178"/>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Available to user experiments through the </a:t>
            </a:r>
            <a:r>
              <a:rPr lang="en-US" dirty="0" smtClean="0"/>
              <a:t>proposed </a:t>
            </a:r>
            <a:r>
              <a:rPr lang="en-US" dirty="0"/>
              <a:t>shopping cart interface</a:t>
            </a:r>
          </a:p>
          <a:p>
            <a:r>
              <a:rPr lang="en-US" dirty="0" smtClean="0"/>
              <a:t>Easily configurable and extensible</a:t>
            </a:r>
          </a:p>
          <a:p>
            <a:pPr fontAlgn="base"/>
            <a:r>
              <a:rPr lang="en-US" dirty="0" smtClean="0"/>
              <a:t>Other Aspects</a:t>
            </a:r>
          </a:p>
          <a:p>
            <a:pPr lvl="1" fontAlgn="base"/>
            <a:r>
              <a:rPr lang="en-US" dirty="0" smtClean="0"/>
              <a:t>Benchmarks</a:t>
            </a:r>
          </a:p>
          <a:p>
            <a:pPr lvl="1" fontAlgn="base"/>
            <a:r>
              <a:rPr lang="en-US" dirty="0" smtClean="0"/>
              <a:t>Security Monitoring</a:t>
            </a:r>
          </a:p>
          <a:p>
            <a:pPr lvl="1" fontAlgn="base"/>
            <a:r>
              <a:rPr lang="en-US" dirty="0" smtClean="0"/>
              <a:t>Energy Monitoring</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33</a:t>
            </a:fld>
            <a:endParaRPr lang="en-US"/>
          </a:p>
        </p:txBody>
      </p:sp>
      <p:grpSp>
        <p:nvGrpSpPr>
          <p:cNvPr id="8" name="Group 7"/>
          <p:cNvGrpSpPr/>
          <p:nvPr/>
        </p:nvGrpSpPr>
        <p:grpSpPr>
          <a:xfrm>
            <a:off x="3803870" y="3124910"/>
            <a:ext cx="5093936" cy="3658247"/>
            <a:chOff x="3803870" y="3124910"/>
            <a:chExt cx="5093936" cy="3658247"/>
          </a:xfrm>
        </p:grpSpPr>
        <p:pic>
          <p:nvPicPr>
            <p:cNvPr id="5" name="Picture 4" descr="Figure6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3870" y="3124910"/>
              <a:ext cx="5093936" cy="3658247"/>
            </a:xfrm>
            <a:prstGeom prst="rect">
              <a:avLst/>
            </a:prstGeom>
          </p:spPr>
        </p:pic>
        <p:sp>
          <p:nvSpPr>
            <p:cNvPr id="7" name="TextBox 6"/>
            <p:cNvSpPr txBox="1"/>
            <p:nvPr/>
          </p:nvSpPr>
          <p:spPr>
            <a:xfrm>
              <a:off x="4572000" y="5985164"/>
              <a:ext cx="1441420" cy="369332"/>
            </a:xfrm>
            <a:prstGeom prst="rect">
              <a:avLst/>
            </a:prstGeom>
            <a:solidFill>
              <a:schemeClr val="bg1"/>
            </a:solidFill>
            <a:ln>
              <a:noFill/>
            </a:ln>
          </p:spPr>
          <p:txBody>
            <a:bodyPr wrap="none" rtlCol="0">
              <a:spAutoFit/>
            </a:bodyPr>
            <a:lstStyle/>
            <a:p>
              <a:r>
                <a:rPr lang="en-US" b="1" dirty="0" err="1" smtClean="0"/>
                <a:t>Cloudmesh</a:t>
              </a:r>
              <a:endParaRPr lang="en-US" b="1" dirty="0"/>
            </a:p>
          </p:txBody>
        </p:sp>
      </p:grpSp>
    </p:spTree>
    <p:extLst>
      <p:ext uri="{BB962C8B-B14F-4D97-AF65-F5344CB8AC3E}">
        <p14:creationId xmlns:p14="http://schemas.microsoft.com/office/powerpoint/2010/main" val="1134820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and Accounting </a:t>
            </a:r>
            <a:endParaRPr lang="en-US" dirty="0"/>
          </a:p>
        </p:txBody>
      </p:sp>
      <p:sp>
        <p:nvSpPr>
          <p:cNvPr id="3" name="Content Placeholder 2"/>
          <p:cNvSpPr>
            <a:spLocks noGrp="1"/>
          </p:cNvSpPr>
          <p:nvPr>
            <p:ph idx="1"/>
          </p:nvPr>
        </p:nvSpPr>
        <p:spPr>
          <a:xfrm>
            <a:off x="0" y="1243940"/>
            <a:ext cx="9144000" cy="5513120"/>
          </a:xfrm>
        </p:spPr>
        <p:txBody>
          <a:bodyPr>
            <a:normAutofit fontScale="92500"/>
          </a:bodyPr>
          <a:lstStyle/>
          <a:p>
            <a:r>
              <a:rPr lang="en-US" dirty="0" err="1" smtClean="0"/>
              <a:t>Cloudmesh</a:t>
            </a:r>
            <a:r>
              <a:rPr lang="en-US" dirty="0" smtClean="0"/>
              <a:t> must be able to access empirical data about the properties and performance of the underlying infrastructure beyond what is available from commercial cloud env</a:t>
            </a:r>
            <a:r>
              <a:rPr lang="en-US" dirty="0"/>
              <a:t>i</a:t>
            </a:r>
            <a:r>
              <a:rPr lang="en-US" dirty="0" smtClean="0"/>
              <a:t>ronments. The component of </a:t>
            </a:r>
            <a:r>
              <a:rPr lang="en-US" dirty="0" err="1" smtClean="0"/>
              <a:t>Cloudmesh</a:t>
            </a:r>
            <a:r>
              <a:rPr lang="en-US" dirty="0" smtClean="0"/>
              <a:t> accomplishing this is called Cloud Metrics.</a:t>
            </a:r>
          </a:p>
          <a:p>
            <a:r>
              <a:rPr lang="en-US" dirty="0"/>
              <a:t>W</a:t>
            </a:r>
            <a:r>
              <a:rPr lang="en-US" dirty="0" smtClean="0"/>
              <a:t>e developed a federated cloud metric service that aggregates the information from distributed clu</a:t>
            </a:r>
            <a:r>
              <a:rPr lang="en-US" dirty="0"/>
              <a:t>s</a:t>
            </a:r>
            <a:r>
              <a:rPr lang="en-US" dirty="0" smtClean="0"/>
              <a:t>ters and a variety of heterogeneous </a:t>
            </a:r>
            <a:r>
              <a:rPr lang="en-US" dirty="0" err="1" smtClean="0"/>
              <a:t>IaaS</a:t>
            </a:r>
            <a:r>
              <a:rPr lang="en-US" dirty="0" smtClean="0"/>
              <a:t> services, such as </a:t>
            </a:r>
            <a:r>
              <a:rPr lang="en-US" dirty="0" err="1" smtClean="0"/>
              <a:t>OpenStack</a:t>
            </a:r>
            <a:r>
              <a:rPr lang="en-US" dirty="0" smtClean="0"/>
              <a:t>, Eucalyptus, and Nimbus. The main components of </a:t>
            </a:r>
            <a:r>
              <a:rPr lang="en-US" dirty="0" err="1" smtClean="0"/>
              <a:t>Cloudmesh</a:t>
            </a:r>
            <a:r>
              <a:rPr lang="en-US" dirty="0" smtClean="0"/>
              <a:t> Metrics enable</a:t>
            </a:r>
          </a:p>
          <a:p>
            <a:pPr lvl="1"/>
            <a:r>
              <a:rPr lang="en-US" dirty="0" smtClean="0"/>
              <a:t>(a) the measurement of the resource allocation across several </a:t>
            </a:r>
            <a:r>
              <a:rPr lang="en-US" dirty="0" err="1" smtClean="0"/>
              <a:t>IaaS</a:t>
            </a:r>
            <a:r>
              <a:rPr lang="en-US" dirty="0" smtClean="0"/>
              <a:t> platforms</a:t>
            </a:r>
          </a:p>
          <a:p>
            <a:pPr lvl="1"/>
            <a:r>
              <a:rPr lang="en-US" dirty="0" smtClean="0"/>
              <a:t>(b) the generation of data in regards to utilization</a:t>
            </a:r>
          </a:p>
          <a:p>
            <a:pPr lvl="1"/>
            <a:r>
              <a:rPr lang="en-US" dirty="0" smtClean="0"/>
              <a:t>(c) the comparison of data via definable metrics to mine the usage statistics</a:t>
            </a:r>
          </a:p>
          <a:p>
            <a:pPr lvl="1"/>
            <a:r>
              <a:rPr lang="en-US" dirty="0" smtClean="0"/>
              <a:t>(d) the display of the information through a convenient user interface</a:t>
            </a:r>
          </a:p>
          <a:p>
            <a:pPr lvl="1"/>
            <a:r>
              <a:rPr lang="en-US" dirty="0" smtClean="0"/>
              <a:t>(e) the availability of a simple command line interface and shell language, and</a:t>
            </a:r>
          </a:p>
          <a:p>
            <a:pPr lvl="1"/>
            <a:r>
              <a:rPr lang="en-US" dirty="0" smtClean="0"/>
              <a:t>(f) the automatic creation of resource reports in printed format for arbitrary time periods.</a:t>
            </a:r>
            <a:endParaRPr lang="en-US" dirty="0"/>
          </a:p>
        </p:txBody>
      </p:sp>
    </p:spTree>
    <p:extLst>
      <p:ext uri="{BB962C8B-B14F-4D97-AF65-F5344CB8AC3E}">
        <p14:creationId xmlns:p14="http://schemas.microsoft.com/office/powerpoint/2010/main" val="72491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Cloudmesh</a:t>
            </a:r>
            <a:r>
              <a:rPr lang="en-US" dirty="0" smtClean="0"/>
              <a:t> Metric Architecture  </a:t>
            </a:r>
            <a:endParaRPr lang="en-US" dirty="0"/>
          </a:p>
        </p:txBody>
      </p:sp>
      <p:sp>
        <p:nvSpPr>
          <p:cNvPr id="3" name="Content Placeholder 2"/>
          <p:cNvSpPr>
            <a:spLocks noGrp="1"/>
          </p:cNvSpPr>
          <p:nvPr>
            <p:ph idx="1"/>
          </p:nvPr>
        </p:nvSpPr>
        <p:spPr>
          <a:xfrm>
            <a:off x="0" y="1220190"/>
            <a:ext cx="9144000" cy="5637810"/>
          </a:xfrm>
        </p:spPr>
        <p:txBody>
          <a:bodyPr>
            <a:normAutofit/>
          </a:bodyPr>
          <a:lstStyle/>
          <a:p>
            <a:r>
              <a:rPr lang="en-US" dirty="0" smtClean="0"/>
              <a:t>The </a:t>
            </a:r>
            <a:r>
              <a:rPr lang="en-US" dirty="0" err="1" smtClean="0"/>
              <a:t>Cloudmesh</a:t>
            </a:r>
            <a:r>
              <a:rPr lang="en-US" dirty="0" smtClean="0"/>
              <a:t> metric architecture is based on the integration of an secure </a:t>
            </a:r>
            <a:r>
              <a:rPr lang="en-US" dirty="0" err="1" smtClean="0"/>
              <a:t>RESTful</a:t>
            </a:r>
            <a:r>
              <a:rPr lang="en-US" dirty="0" smtClean="0"/>
              <a:t> service, that utilizes a simple abstraction layer to interface with the various cloud services to obtain needed information gathered under authorization constraints.</a:t>
            </a:r>
          </a:p>
          <a:p>
            <a:r>
              <a:rPr lang="en-US" dirty="0" smtClean="0"/>
              <a:t>The data </a:t>
            </a:r>
            <a:r>
              <a:rPr lang="en-US" dirty="0" smtClean="0"/>
              <a:t>is hosted </a:t>
            </a:r>
            <a:r>
              <a:rPr lang="en-US" dirty="0" smtClean="0"/>
              <a:t>in a NOSQL database to allow mining of the data in map/reduce frameworks.</a:t>
            </a:r>
          </a:p>
          <a:p>
            <a:r>
              <a:rPr lang="en-US" dirty="0" smtClean="0"/>
              <a:t>Data can be ingested either directly through the database via the API, or through REST calls that are mitigated through message queues with AMPQ.</a:t>
            </a:r>
          </a:p>
          <a:p>
            <a:r>
              <a:rPr lang="en-US" dirty="0" smtClean="0"/>
              <a:t>Adapters can be written to integrate new information providers for other clouds.</a:t>
            </a:r>
          </a:p>
          <a:p>
            <a:r>
              <a:rPr lang="en-US" dirty="0" smtClean="0"/>
              <a:t>Policies can be used to limit the amount of information presented to other users or projects.</a:t>
            </a:r>
            <a:endParaRPr lang="en-US" dirty="0"/>
          </a:p>
        </p:txBody>
      </p:sp>
    </p:spTree>
    <p:extLst>
      <p:ext uri="{BB962C8B-B14F-4D97-AF65-F5344CB8AC3E}">
        <p14:creationId xmlns:p14="http://schemas.microsoft.com/office/powerpoint/2010/main" val="11738337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FEC368-1D7A-4F81-ABF6-AE0E36BAF64C}" type="slidenum">
              <a:rPr lang="en-US" smtClean="0">
                <a:solidFill>
                  <a:srgbClr val="AEE8FB">
                    <a:lumMod val="25000"/>
                  </a:srgbClr>
                </a:solidFill>
              </a:rPr>
              <a:pPr/>
              <a:t>36</a:t>
            </a:fld>
            <a:endParaRPr lang="en-US">
              <a:solidFill>
                <a:srgbClr val="AEE8FB">
                  <a:lumMod val="25000"/>
                </a:srgbClr>
              </a:solidFill>
            </a:endParaRPr>
          </a:p>
        </p:txBody>
      </p:sp>
      <p:graphicFrame>
        <p:nvGraphicFramePr>
          <p:cNvPr id="5" name="Table 4"/>
          <p:cNvGraphicFramePr>
            <a:graphicFrameLocks noGrp="1"/>
          </p:cNvGraphicFramePr>
          <p:nvPr>
            <p:extLst/>
          </p:nvPr>
        </p:nvGraphicFramePr>
        <p:xfrm>
          <a:off x="203811" y="206228"/>
          <a:ext cx="8701106" cy="6435182"/>
        </p:xfrm>
        <a:graphic>
          <a:graphicData uri="http://schemas.openxmlformats.org/drawingml/2006/table">
            <a:tbl>
              <a:tblPr>
                <a:tableStyleId>{5C22544A-7EE6-4342-B048-85BDC9FD1C3A}</a:tableStyleId>
              </a:tblPr>
              <a:tblGrid>
                <a:gridCol w="2167806"/>
                <a:gridCol w="1409900"/>
                <a:gridCol w="5123400"/>
              </a:tblGrid>
              <a:tr h="816807">
                <a:tc>
                  <a:txBody>
                    <a:bodyPr/>
                    <a:lstStyle/>
                    <a:p>
                      <a:pPr marL="0" marR="0" algn="ctr">
                        <a:lnSpc>
                          <a:spcPct val="115000"/>
                        </a:lnSpc>
                        <a:spcBef>
                          <a:spcPts val="0"/>
                        </a:spcBef>
                        <a:spcAft>
                          <a:spcPts val="0"/>
                        </a:spcAft>
                      </a:pPr>
                      <a:r>
                        <a:rPr lang="en-US" sz="2000" b="1" i="0" dirty="0">
                          <a:effectLst/>
                          <a:latin typeface="Arial"/>
                          <a:cs typeface="Arial"/>
                        </a:rPr>
                        <a:t>Type of </a:t>
                      </a:r>
                      <a:r>
                        <a:rPr lang="en-US" sz="2000" b="1" i="0" dirty="0" smtClean="0">
                          <a:effectLst/>
                          <a:latin typeface="Arial"/>
                          <a:cs typeface="Arial"/>
                        </a:rPr>
                        <a:t>Monitoring</a:t>
                      </a:r>
                      <a:endParaRPr lang="en-US" sz="2000" b="1" i="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2000" b="1" i="0" dirty="0" smtClean="0">
                          <a:solidFill>
                            <a:srgbClr val="000000"/>
                          </a:solidFill>
                          <a:effectLst/>
                          <a:latin typeface="Arial"/>
                          <a:ea typeface="Arial" panose="020B0604020202020204" pitchFamily="34" charset="0"/>
                          <a:cs typeface="Arial"/>
                        </a:rPr>
                        <a:t>Tools Used</a:t>
                      </a:r>
                      <a:endParaRPr lang="en-US" sz="2000" b="1" i="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ctr">
                        <a:lnSpc>
                          <a:spcPct val="115000"/>
                        </a:lnSpc>
                        <a:spcBef>
                          <a:spcPts val="0"/>
                        </a:spcBef>
                        <a:spcAft>
                          <a:spcPts val="0"/>
                        </a:spcAft>
                      </a:pPr>
                      <a:r>
                        <a:rPr lang="en-US" sz="2000" b="1" i="0" dirty="0">
                          <a:effectLst/>
                          <a:latin typeface="Arial"/>
                          <a:cs typeface="Arial"/>
                        </a:rPr>
                        <a:t>Types of </a:t>
                      </a:r>
                      <a:r>
                        <a:rPr lang="en-US" sz="2000" b="1" i="0" dirty="0" smtClean="0">
                          <a:effectLst/>
                          <a:latin typeface="Arial"/>
                          <a:cs typeface="Arial"/>
                        </a:rPr>
                        <a:t>experiments</a:t>
                      </a:r>
                      <a:endParaRPr lang="en-US" sz="2000" b="1" i="0" dirty="0">
                        <a:solidFill>
                          <a:srgbClr val="000000"/>
                        </a:solidFill>
                        <a:effectLst/>
                        <a:latin typeface="Arial"/>
                        <a:ea typeface="Arial" panose="020B0604020202020204" pitchFamily="34" charset="0"/>
                        <a:cs typeface="Arial"/>
                      </a:endParaRPr>
                    </a:p>
                  </a:txBody>
                  <a:tcPr marL="27305" marR="27305" marT="27305" marB="27305"/>
                </a:tc>
              </a:tr>
              <a:tr h="385197">
                <a:tc>
                  <a:txBody>
                    <a:bodyPr/>
                    <a:lstStyle/>
                    <a:p>
                      <a:pPr marL="0" marR="0" algn="just">
                        <a:lnSpc>
                          <a:spcPct val="115000"/>
                        </a:lnSpc>
                        <a:spcBef>
                          <a:spcPts val="0"/>
                        </a:spcBef>
                        <a:spcAft>
                          <a:spcPts val="0"/>
                        </a:spcAft>
                      </a:pPr>
                      <a:r>
                        <a:rPr lang="en-US" sz="1400" b="0" dirty="0">
                          <a:effectLst/>
                          <a:latin typeface="Arial"/>
                          <a:cs typeface="Arial"/>
                        </a:rPr>
                        <a:t>Physical host </a:t>
                      </a:r>
                      <a:r>
                        <a:rPr lang="en-US" sz="1400" b="0" dirty="0" smtClean="0">
                          <a:effectLst/>
                          <a:latin typeface="Arial"/>
                          <a:cs typeface="Arial"/>
                        </a:rPr>
                        <a:t>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smtClean="0">
                          <a:solidFill>
                            <a:srgbClr val="000000"/>
                          </a:solidFill>
                          <a:effectLst/>
                          <a:latin typeface="Arial"/>
                          <a:ea typeface="Arial" panose="020B0604020202020204" pitchFamily="34" charset="0"/>
                          <a:cs typeface="Arial"/>
                        </a:rPr>
                        <a:t>Ganglia</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dirty="0">
                          <a:effectLst/>
                          <a:latin typeface="Arial"/>
                          <a:cs typeface="Arial"/>
                        </a:rPr>
                        <a:t>Performance evaluation of domain science applications.</a:t>
                      </a:r>
                      <a:endParaRPr lang="en-US" sz="1400" dirty="0">
                        <a:solidFill>
                          <a:srgbClr val="000000"/>
                        </a:solidFill>
                        <a:effectLst/>
                        <a:latin typeface="Arial"/>
                        <a:ea typeface="Arial" panose="020B0604020202020204" pitchFamily="34" charset="0"/>
                        <a:cs typeface="Arial"/>
                      </a:endParaRPr>
                    </a:p>
                  </a:txBody>
                  <a:tcPr marL="27305" marR="27305" marT="27305" marB="27305"/>
                </a:tc>
              </a:tr>
              <a:tr h="671330">
                <a:tc>
                  <a:txBody>
                    <a:bodyPr/>
                    <a:lstStyle/>
                    <a:p>
                      <a:pPr marL="0" marR="0" algn="just">
                        <a:lnSpc>
                          <a:spcPct val="115000"/>
                        </a:lnSpc>
                        <a:spcBef>
                          <a:spcPts val="0"/>
                        </a:spcBef>
                        <a:spcAft>
                          <a:spcPts val="0"/>
                        </a:spcAft>
                      </a:pPr>
                      <a:r>
                        <a:rPr lang="en-US" sz="1400" b="0" dirty="0">
                          <a:effectLst/>
                          <a:latin typeface="Arial"/>
                          <a:cs typeface="Arial"/>
                        </a:rPr>
                        <a:t>Energy </a:t>
                      </a:r>
                      <a:r>
                        <a:rPr lang="en-US" sz="1400" b="0" dirty="0" smtClean="0">
                          <a:effectLst/>
                          <a:latin typeface="Arial"/>
                          <a:cs typeface="Arial"/>
                        </a:rPr>
                        <a:t>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smtClean="0">
                          <a:solidFill>
                            <a:srgbClr val="000000"/>
                          </a:solidFill>
                          <a:effectLst/>
                          <a:latin typeface="Arial"/>
                          <a:ea typeface="Arial" panose="020B0604020202020204" pitchFamily="34" charset="0"/>
                          <a:cs typeface="Arial"/>
                        </a:rPr>
                        <a:t>IPMI</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dirty="0">
                          <a:effectLst/>
                          <a:latin typeface="Arial"/>
                          <a:cs typeface="Arial"/>
                        </a:rPr>
                        <a:t>Power/thermally driven data center &amp; scheduling algorithms, consolidation, and mobile experiments. </a:t>
                      </a:r>
                      <a:endParaRPr lang="en-US" sz="1400" dirty="0">
                        <a:solidFill>
                          <a:srgbClr val="000000"/>
                        </a:solidFill>
                        <a:effectLst/>
                        <a:latin typeface="Arial"/>
                        <a:ea typeface="Arial" panose="020B0604020202020204" pitchFamily="34" charset="0"/>
                        <a:cs typeface="Arial"/>
                      </a:endParaRPr>
                    </a:p>
                  </a:txBody>
                  <a:tcPr marL="27305" marR="27305" marT="27305" marB="27305"/>
                </a:tc>
              </a:tr>
              <a:tr h="741029">
                <a:tc>
                  <a:txBody>
                    <a:bodyPr/>
                    <a:lstStyle/>
                    <a:p>
                      <a:pPr marL="0" marR="0" algn="just">
                        <a:lnSpc>
                          <a:spcPct val="115000"/>
                        </a:lnSpc>
                        <a:spcBef>
                          <a:spcPts val="0"/>
                        </a:spcBef>
                        <a:spcAft>
                          <a:spcPts val="0"/>
                        </a:spcAft>
                      </a:pPr>
                      <a:r>
                        <a:rPr lang="en-US" sz="1400" b="0" dirty="0">
                          <a:effectLst/>
                          <a:latin typeface="Arial"/>
                          <a:cs typeface="Arial"/>
                        </a:rPr>
                        <a:t>Network 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err="1" smtClean="0">
                          <a:solidFill>
                            <a:srgbClr val="000000"/>
                          </a:solidFill>
                          <a:effectLst/>
                          <a:latin typeface="Arial"/>
                          <a:ea typeface="Arial" panose="020B0604020202020204" pitchFamily="34" charset="0"/>
                          <a:cs typeface="Arial"/>
                        </a:rPr>
                        <a:t>perfSONAR</a:t>
                      </a:r>
                      <a:r>
                        <a:rPr lang="en-US" sz="1400" dirty="0" smtClean="0">
                          <a:solidFill>
                            <a:srgbClr val="000000"/>
                          </a:solidFill>
                          <a:effectLst/>
                          <a:latin typeface="Arial"/>
                          <a:ea typeface="Arial" panose="020B0604020202020204" pitchFamily="34" charset="0"/>
                          <a:cs typeface="Arial"/>
                        </a:rPr>
                        <a:t>,</a:t>
                      </a:r>
                      <a:r>
                        <a:rPr lang="en-US" sz="1400" baseline="0" dirty="0" smtClean="0">
                          <a:solidFill>
                            <a:srgbClr val="000000"/>
                          </a:solidFill>
                          <a:effectLst/>
                          <a:latin typeface="Arial"/>
                          <a:ea typeface="Arial" panose="020B0604020202020204" pitchFamily="34" charset="0"/>
                          <a:cs typeface="Arial"/>
                        </a:rPr>
                        <a:t> </a:t>
                      </a:r>
                      <a:r>
                        <a:rPr lang="en-US" sz="1400" dirty="0" smtClean="0">
                          <a:solidFill>
                            <a:srgbClr val="000000"/>
                          </a:solidFill>
                          <a:effectLst/>
                          <a:latin typeface="Arial"/>
                          <a:ea typeface="Arial" panose="020B0604020202020204" pitchFamily="34" charset="0"/>
                          <a:cs typeface="Arial"/>
                        </a:rPr>
                        <a:t> Periscope</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dirty="0">
                          <a:effectLst/>
                          <a:latin typeface="Arial"/>
                          <a:cs typeface="Arial"/>
                        </a:rPr>
                        <a:t>Network monitoring is essential for experiments from HPC, in which messaging patterns and fabric contention are significant to </a:t>
                      </a:r>
                      <a:r>
                        <a:rPr lang="en-US" sz="1400" dirty="0" smtClean="0">
                          <a:effectLst/>
                          <a:latin typeface="Arial"/>
                          <a:cs typeface="Arial"/>
                        </a:rPr>
                        <a:t>performance,</a:t>
                      </a:r>
                      <a:r>
                        <a:rPr lang="en-US" sz="1400" baseline="0" dirty="0" smtClean="0">
                          <a:effectLst/>
                          <a:latin typeface="Arial"/>
                          <a:cs typeface="Arial"/>
                        </a:rPr>
                        <a:t> to distributed computing in data movement is a key cost.</a:t>
                      </a:r>
                      <a:endParaRPr lang="en-US" sz="1400" dirty="0">
                        <a:solidFill>
                          <a:srgbClr val="000000"/>
                        </a:solidFill>
                        <a:effectLst/>
                        <a:latin typeface="Arial"/>
                        <a:ea typeface="Arial" panose="020B0604020202020204" pitchFamily="34" charset="0"/>
                        <a:cs typeface="Arial"/>
                      </a:endParaRPr>
                    </a:p>
                  </a:txBody>
                  <a:tcPr marL="27305" marR="27305" marT="27305" marB="27305"/>
                </a:tc>
              </a:tr>
              <a:tr h="671330">
                <a:tc>
                  <a:txBody>
                    <a:bodyPr/>
                    <a:lstStyle/>
                    <a:p>
                      <a:pPr marL="0" marR="0" algn="just">
                        <a:lnSpc>
                          <a:spcPct val="115000"/>
                        </a:lnSpc>
                        <a:spcBef>
                          <a:spcPts val="0"/>
                        </a:spcBef>
                        <a:spcAft>
                          <a:spcPts val="0"/>
                        </a:spcAft>
                      </a:pPr>
                      <a:r>
                        <a:rPr lang="en-US" sz="1400" b="0" dirty="0" err="1">
                          <a:effectLst/>
                          <a:latin typeface="Arial"/>
                          <a:cs typeface="Arial"/>
                        </a:rPr>
                        <a:t>IaaS</a:t>
                      </a:r>
                      <a:r>
                        <a:rPr lang="en-US" sz="1400" b="0" dirty="0">
                          <a:effectLst/>
                          <a:latin typeface="Arial"/>
                          <a:cs typeface="Arial"/>
                        </a:rPr>
                        <a:t> </a:t>
                      </a:r>
                      <a:r>
                        <a:rPr lang="en-US" sz="1400" b="0" dirty="0" smtClean="0">
                          <a:effectLst/>
                          <a:latin typeface="Arial"/>
                          <a:cs typeface="Arial"/>
                        </a:rPr>
                        <a:t>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err="1" smtClean="0">
                          <a:solidFill>
                            <a:srgbClr val="000000"/>
                          </a:solidFill>
                          <a:effectLst/>
                          <a:latin typeface="Arial"/>
                          <a:ea typeface="Arial" panose="020B0604020202020204" pitchFamily="34" charset="0"/>
                          <a:cs typeface="Arial"/>
                        </a:rPr>
                        <a:t>Synaps</a:t>
                      </a:r>
                      <a:r>
                        <a:rPr lang="en-US" sz="1400" dirty="0" smtClean="0">
                          <a:solidFill>
                            <a:srgbClr val="000000"/>
                          </a:solidFill>
                          <a:effectLst/>
                          <a:latin typeface="Arial"/>
                          <a:ea typeface="Arial" panose="020B0604020202020204" pitchFamily="34" charset="0"/>
                          <a:cs typeface="Arial"/>
                        </a:rPr>
                        <a:t>, </a:t>
                      </a:r>
                      <a:r>
                        <a:rPr lang="en-US" sz="1400" dirty="0" err="1" smtClean="0">
                          <a:solidFill>
                            <a:srgbClr val="000000"/>
                          </a:solidFill>
                          <a:effectLst/>
                          <a:latin typeface="Arial"/>
                          <a:ea typeface="Arial" panose="020B0604020202020204" pitchFamily="34" charset="0"/>
                          <a:cs typeface="Arial"/>
                        </a:rPr>
                        <a:t>Stackwatch</a:t>
                      </a:r>
                      <a:r>
                        <a:rPr lang="en-US" sz="1400" dirty="0" smtClean="0">
                          <a:solidFill>
                            <a:srgbClr val="000000"/>
                          </a:solidFill>
                          <a:effectLst/>
                          <a:latin typeface="Arial"/>
                          <a:ea typeface="Arial" panose="020B0604020202020204" pitchFamily="34" charset="0"/>
                          <a:cs typeface="Arial"/>
                        </a:rPr>
                        <a:t>, </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dirty="0">
                          <a:effectLst/>
                          <a:latin typeface="Arial"/>
                          <a:cs typeface="Arial"/>
                        </a:rPr>
                        <a:t>Auto-scaling experiments.</a:t>
                      </a:r>
                      <a:endParaRPr lang="en-US" sz="1400" dirty="0">
                        <a:solidFill>
                          <a:srgbClr val="000000"/>
                        </a:solidFill>
                        <a:effectLst/>
                        <a:latin typeface="Arial"/>
                        <a:ea typeface="Arial" panose="020B0604020202020204" pitchFamily="34" charset="0"/>
                        <a:cs typeface="Arial"/>
                      </a:endParaRPr>
                    </a:p>
                  </a:txBody>
                  <a:tcPr marL="27305" marR="27305" marT="27305" marB="27305"/>
                </a:tc>
              </a:tr>
              <a:tr h="385197">
                <a:tc>
                  <a:txBody>
                    <a:bodyPr/>
                    <a:lstStyle/>
                    <a:p>
                      <a:pPr marL="0" marR="0" algn="just">
                        <a:lnSpc>
                          <a:spcPct val="115000"/>
                        </a:lnSpc>
                        <a:spcBef>
                          <a:spcPts val="0"/>
                        </a:spcBef>
                        <a:spcAft>
                          <a:spcPts val="0"/>
                        </a:spcAft>
                      </a:pPr>
                      <a:r>
                        <a:rPr lang="en-US" sz="1400" b="0" dirty="0">
                          <a:effectLst/>
                          <a:latin typeface="Arial"/>
                          <a:cs typeface="Arial"/>
                        </a:rPr>
                        <a:t>Low-level </a:t>
                      </a:r>
                      <a:r>
                        <a:rPr lang="en-US" sz="1400" b="0" dirty="0" err="1">
                          <a:effectLst/>
                          <a:latin typeface="Arial"/>
                          <a:cs typeface="Arial"/>
                        </a:rPr>
                        <a:t>IaaS</a:t>
                      </a:r>
                      <a:r>
                        <a:rPr lang="en-US" sz="1400" b="0" dirty="0">
                          <a:effectLst/>
                          <a:latin typeface="Arial"/>
                          <a:cs typeface="Arial"/>
                        </a:rPr>
                        <a:t> 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err="1" smtClean="0">
                          <a:solidFill>
                            <a:srgbClr val="000000"/>
                          </a:solidFill>
                          <a:effectLst/>
                          <a:latin typeface="Arial"/>
                          <a:ea typeface="Arial" panose="020B0604020202020204" pitchFamily="34" charset="0"/>
                          <a:cs typeface="Arial"/>
                        </a:rPr>
                        <a:t>Libvirt</a:t>
                      </a:r>
                      <a:r>
                        <a:rPr lang="en-US" sz="1400" dirty="0" smtClean="0">
                          <a:solidFill>
                            <a:srgbClr val="000000"/>
                          </a:solidFill>
                          <a:effectLst/>
                          <a:latin typeface="Arial"/>
                          <a:ea typeface="Arial" panose="020B0604020202020204" pitchFamily="34" charset="0"/>
                          <a:cs typeface="Arial"/>
                        </a:rPr>
                        <a:t>, </a:t>
                      </a:r>
                      <a:r>
                        <a:rPr lang="en-US" sz="1400" dirty="0" err="1" smtClean="0">
                          <a:solidFill>
                            <a:srgbClr val="000000"/>
                          </a:solidFill>
                          <a:effectLst/>
                          <a:latin typeface="Arial"/>
                          <a:ea typeface="Arial" panose="020B0604020202020204" pitchFamily="34" charset="0"/>
                          <a:cs typeface="Arial"/>
                        </a:rPr>
                        <a:t>libpcap</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a:effectLst/>
                          <a:latin typeface="Arial"/>
                          <a:cs typeface="Arial"/>
                        </a:rPr>
                        <a:t>Experiments that are performance or energy oriented</a:t>
                      </a:r>
                      <a:endParaRPr lang="en-US" sz="1400">
                        <a:solidFill>
                          <a:srgbClr val="000000"/>
                        </a:solidFill>
                        <a:effectLst/>
                        <a:latin typeface="Arial"/>
                        <a:ea typeface="Arial" panose="020B0604020202020204" pitchFamily="34" charset="0"/>
                        <a:cs typeface="Arial"/>
                      </a:endParaRPr>
                    </a:p>
                  </a:txBody>
                  <a:tcPr marL="27305" marR="27305" marT="27305" marB="27305"/>
                </a:tc>
              </a:tr>
              <a:tr h="968363">
                <a:tc>
                  <a:txBody>
                    <a:bodyPr/>
                    <a:lstStyle/>
                    <a:p>
                      <a:pPr marL="0" marR="0" algn="just">
                        <a:lnSpc>
                          <a:spcPct val="115000"/>
                        </a:lnSpc>
                        <a:spcBef>
                          <a:spcPts val="0"/>
                        </a:spcBef>
                        <a:spcAft>
                          <a:spcPts val="0"/>
                        </a:spcAft>
                      </a:pPr>
                      <a:r>
                        <a:rPr lang="en-US" sz="1400" b="0" dirty="0">
                          <a:effectLst/>
                          <a:latin typeface="Arial"/>
                          <a:cs typeface="Arial"/>
                        </a:rPr>
                        <a:t>Application performance </a:t>
                      </a:r>
                      <a:r>
                        <a:rPr lang="en-US" sz="1400" b="0" dirty="0" smtClean="0">
                          <a:effectLst/>
                          <a:latin typeface="Arial"/>
                          <a:cs typeface="Arial"/>
                        </a:rPr>
                        <a:t>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smtClean="0">
                          <a:effectLst/>
                          <a:latin typeface="Arial"/>
                          <a:cs typeface="Arial"/>
                        </a:rPr>
                        <a:t>PAP/PAPI-V</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dirty="0">
                          <a:effectLst/>
                          <a:latin typeface="Arial"/>
                          <a:cs typeface="Arial"/>
                        </a:rPr>
                        <a:t>Application performance analysis, including comparisons between virtual and bare-metal performance, as well as “steal-time,” i.e.,  the time that's used by other VMs in the cloud which might be included in "my" per-process timing results</a:t>
                      </a:r>
                      <a:endParaRPr lang="en-US" sz="1400" dirty="0">
                        <a:solidFill>
                          <a:srgbClr val="000000"/>
                        </a:solidFill>
                        <a:effectLst/>
                        <a:latin typeface="Arial"/>
                        <a:ea typeface="Arial" panose="020B0604020202020204" pitchFamily="34" charset="0"/>
                        <a:cs typeface="Arial"/>
                      </a:endParaRPr>
                    </a:p>
                  </a:txBody>
                  <a:tcPr marL="27305" marR="27305" marT="27305" marB="27305"/>
                </a:tc>
              </a:tr>
              <a:tr h="642487">
                <a:tc>
                  <a:txBody>
                    <a:bodyPr/>
                    <a:lstStyle/>
                    <a:p>
                      <a:pPr marL="0" marR="0" algn="just">
                        <a:lnSpc>
                          <a:spcPct val="115000"/>
                        </a:lnSpc>
                        <a:spcBef>
                          <a:spcPts val="0"/>
                        </a:spcBef>
                        <a:spcAft>
                          <a:spcPts val="0"/>
                        </a:spcAft>
                      </a:pPr>
                      <a:r>
                        <a:rPr lang="en-US" sz="1400" b="0" dirty="0" smtClean="0">
                          <a:effectLst/>
                          <a:latin typeface="Arial"/>
                          <a:cs typeface="Arial"/>
                        </a:rPr>
                        <a:t>Integrated </a:t>
                      </a:r>
                      <a:r>
                        <a:rPr lang="en-US" sz="1400" b="0" dirty="0">
                          <a:effectLst/>
                          <a:latin typeface="Arial"/>
                          <a:cs typeface="Arial"/>
                        </a:rPr>
                        <a:t>monitoring with </a:t>
                      </a:r>
                      <a:r>
                        <a:rPr lang="en-US" sz="1400" b="0" dirty="0" smtClean="0">
                          <a:effectLst/>
                          <a:latin typeface="Arial"/>
                          <a:cs typeface="Arial"/>
                        </a:rPr>
                        <a:t>analytics</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b="0" dirty="0" err="1" smtClean="0">
                          <a:effectLst/>
                          <a:latin typeface="Arial"/>
                          <a:cs typeface="Arial"/>
                        </a:rPr>
                        <a:t>Monalytics</a:t>
                      </a:r>
                      <a:r>
                        <a:rPr lang="en-US" sz="1400" b="0" dirty="0" smtClean="0">
                          <a:effectLst/>
                          <a:latin typeface="Arial"/>
                          <a:cs typeface="Arial"/>
                        </a:rPr>
                        <a:t> </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a:effectLst/>
                          <a:latin typeface="Arial"/>
                          <a:cs typeface="Arial"/>
                        </a:rPr>
                        <a:t>Scalable distributed behavior monitoring, debugging, anomaly detection in large-scale multi-tier, multi-runtime applications</a:t>
                      </a:r>
                      <a:endParaRPr lang="en-US" sz="1400">
                        <a:solidFill>
                          <a:srgbClr val="000000"/>
                        </a:solidFill>
                        <a:effectLst/>
                        <a:latin typeface="Arial"/>
                        <a:ea typeface="Arial" panose="020B0604020202020204" pitchFamily="34" charset="0"/>
                        <a:cs typeface="Arial"/>
                      </a:endParaRPr>
                    </a:p>
                  </a:txBody>
                  <a:tcPr marL="27305" marR="27305" marT="27305" marB="27305"/>
                </a:tc>
              </a:tr>
              <a:tr h="653284">
                <a:tc>
                  <a:txBody>
                    <a:bodyPr/>
                    <a:lstStyle/>
                    <a:p>
                      <a:pPr marL="0" marR="0" algn="just">
                        <a:lnSpc>
                          <a:spcPct val="115000"/>
                        </a:lnSpc>
                        <a:spcBef>
                          <a:spcPts val="0"/>
                        </a:spcBef>
                        <a:spcAft>
                          <a:spcPts val="0"/>
                        </a:spcAft>
                      </a:pPr>
                      <a:r>
                        <a:rPr lang="en-US" sz="1400" b="0" dirty="0">
                          <a:effectLst/>
                          <a:latin typeface="Arial"/>
                          <a:cs typeface="Arial"/>
                        </a:rPr>
                        <a:t>Operational infrastructure </a:t>
                      </a:r>
                      <a:r>
                        <a:rPr lang="en-US" sz="1400" b="0" dirty="0" smtClean="0">
                          <a:effectLst/>
                          <a:latin typeface="Arial"/>
                          <a:cs typeface="Arial"/>
                        </a:rPr>
                        <a:t>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smtClean="0">
                          <a:solidFill>
                            <a:srgbClr val="000000"/>
                          </a:solidFill>
                          <a:effectLst/>
                          <a:latin typeface="Arial"/>
                          <a:ea typeface="Arial" panose="020B0604020202020204" pitchFamily="34" charset="0"/>
                          <a:cs typeface="Arial"/>
                        </a:rPr>
                        <a:t>Inca, IU metrics and accounting, </a:t>
                      </a:r>
                      <a:r>
                        <a:rPr lang="en-US" sz="1400" dirty="0" err="1" smtClean="0">
                          <a:solidFill>
                            <a:srgbClr val="000000"/>
                          </a:solidFill>
                          <a:effectLst/>
                          <a:latin typeface="Arial"/>
                          <a:ea typeface="Arial" panose="020B0604020202020204" pitchFamily="34" charset="0"/>
                          <a:cs typeface="Arial"/>
                        </a:rPr>
                        <a:t>Nagios</a:t>
                      </a:r>
                      <a:r>
                        <a:rPr lang="en-US" sz="1400" dirty="0" smtClean="0">
                          <a:solidFill>
                            <a:srgbClr val="000000"/>
                          </a:solidFill>
                          <a:effectLst/>
                          <a:latin typeface="Arial"/>
                          <a:ea typeface="Arial" panose="020B0604020202020204" pitchFamily="34" charset="0"/>
                          <a:cs typeface="Arial"/>
                        </a:rPr>
                        <a:t> </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dirty="0">
                          <a:effectLst/>
                          <a:latin typeface="Arial"/>
                          <a:cs typeface="Arial"/>
                        </a:rPr>
                        <a:t>Adaptive application simulation experiments driven by real-world trace data (e.g., service uptime, usage).</a:t>
                      </a:r>
                      <a:endParaRPr lang="en-US" sz="1400" dirty="0">
                        <a:solidFill>
                          <a:srgbClr val="000000"/>
                        </a:solidFill>
                        <a:effectLst/>
                        <a:latin typeface="Arial"/>
                        <a:ea typeface="Arial" panose="020B0604020202020204" pitchFamily="34" charset="0"/>
                        <a:cs typeface="Arial"/>
                      </a:endParaRPr>
                    </a:p>
                  </a:txBody>
                  <a:tcPr marL="27305" marR="27305" marT="27305" marB="27305"/>
                </a:tc>
              </a:tr>
            </a:tbl>
          </a:graphicData>
        </a:graphic>
      </p:graphicFrame>
    </p:spTree>
    <p:extLst>
      <p:ext uri="{BB962C8B-B14F-4D97-AF65-F5344CB8AC3E}">
        <p14:creationId xmlns:p14="http://schemas.microsoft.com/office/powerpoint/2010/main" val="41794153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2" y="205445"/>
            <a:ext cx="7083127" cy="990600"/>
          </a:xfrm>
        </p:spPr>
        <p:txBody>
          <a:bodyPr/>
          <a:lstStyle/>
          <a:p>
            <a:r>
              <a:rPr lang="en-US" dirty="0" smtClean="0"/>
              <a:t>Operations Monitoring</a:t>
            </a:r>
            <a:endParaRPr lang="en-US" dirty="0"/>
          </a:p>
        </p:txBody>
      </p:sp>
      <p:pic>
        <p:nvPicPr>
          <p:cNvPr id="7" name="Content Placeholder 3" descr="Screen Shot 2014-05-26 at 6.42.29 PM.png"/>
          <p:cNvPicPr>
            <a:picLocks noChangeAspect="1"/>
          </p:cNvPicPr>
          <p:nvPr/>
        </p:nvPicPr>
        <p:blipFill>
          <a:blip r:embed="rId2" cstate="email">
            <a:extLst>
              <a:ext uri="{28A0092B-C50C-407E-A947-70E740481C1C}">
                <a14:useLocalDpi xmlns:a14="http://schemas.microsoft.com/office/drawing/2010/main" val="0"/>
              </a:ext>
            </a:extLst>
          </a:blip>
          <a:srcRect t="7181" b="7181"/>
          <a:stretch>
            <a:fillRect/>
          </a:stretch>
        </p:blipFill>
        <p:spPr>
          <a:xfrm>
            <a:off x="3132809" y="2834921"/>
            <a:ext cx="1960192" cy="2346863"/>
          </a:xfrm>
          <a:prstGeom prst="rect">
            <a:avLst/>
          </a:prstGeom>
          <a:ln>
            <a:solidFill>
              <a:schemeClr val="tx1"/>
            </a:solidFill>
          </a:ln>
          <a:effectLst>
            <a:outerShdw blurRad="50800" dist="38100" dir="2700000" algn="tl" rotWithShape="0">
              <a:srgbClr val="000000">
                <a:alpha val="43000"/>
              </a:srgbClr>
            </a:outerShdw>
          </a:effectLst>
        </p:spPr>
      </p:pic>
      <p:pic>
        <p:nvPicPr>
          <p:cNvPr id="9" name="Content Placeholder 4" descr="service_map.png"/>
          <p:cNvPicPr>
            <a:picLocks noChangeAspect="1"/>
          </p:cNvPicPr>
          <p:nvPr/>
        </p:nvPicPr>
        <p:blipFill>
          <a:blip r:embed="rId3" cstate="email">
            <a:extLst>
              <a:ext uri="{28A0092B-C50C-407E-A947-70E740481C1C}">
                <a14:useLocalDpi xmlns:a14="http://schemas.microsoft.com/office/drawing/2010/main" val="0"/>
              </a:ext>
            </a:extLst>
          </a:blip>
          <a:srcRect l="2613" r="2613"/>
          <a:stretch>
            <a:fillRect/>
          </a:stretch>
        </p:blipFill>
        <p:spPr>
          <a:xfrm>
            <a:off x="6289430" y="576227"/>
            <a:ext cx="2582007" cy="3091338"/>
          </a:xfrm>
          <a:prstGeom prst="rect">
            <a:avLst/>
          </a:prstGeom>
          <a:ln>
            <a:solidFill>
              <a:schemeClr val="tx1"/>
            </a:solidFill>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0CFEC368-1D7A-4F81-ABF6-AE0E36BAF64C}" type="slidenum">
              <a:rPr lang="en-US" smtClean="0"/>
              <a:pPr/>
              <a:t>37</a:t>
            </a:fld>
            <a:endParaRPr lang="en-US"/>
          </a:p>
        </p:txBody>
      </p:sp>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28650" y="1121604"/>
            <a:ext cx="2775280" cy="2545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 descr="ScreenSnapz.jpg"/>
          <p:cNvPicPr>
            <a:picLocks noChangeAspect="1"/>
          </p:cNvPicPr>
          <p:nvPr/>
        </p:nvPicPr>
        <p:blipFill>
          <a:blip r:embed="rId5" cstate="email">
            <a:extLst>
              <a:ext uri="{28A0092B-C50C-407E-A947-70E740481C1C}">
                <a14:useLocalDpi xmlns:a14="http://schemas.microsoft.com/office/drawing/2010/main" val="0"/>
              </a:ext>
            </a:extLst>
          </a:blip>
          <a:srcRect l="16975" r="16975"/>
          <a:stretch>
            <a:fillRect/>
          </a:stretch>
        </p:blipFill>
        <p:spPr bwMode="auto">
          <a:xfrm>
            <a:off x="325958" y="1121604"/>
            <a:ext cx="2575899" cy="2886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3"/>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616290" y="4195819"/>
            <a:ext cx="4138182" cy="2353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Screen Shot 2014-05-27 at 10.46.28 AM.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92850" y="4212942"/>
            <a:ext cx="1902581" cy="1707150"/>
          </a:xfrm>
          <a:prstGeom prst="rect">
            <a:avLst/>
          </a:prstGeom>
        </p:spPr>
      </p:pic>
      <p:pic>
        <p:nvPicPr>
          <p:cNvPr id="10" name="Picture 12" descr="ScreenSnapz.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95296" y="4760921"/>
            <a:ext cx="3355326" cy="2097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Content Placeholder 3" descr="Screen Shot 2014-05-26 at 6.42.53 PM.png"/>
          <p:cNvPicPr>
            <a:picLocks noChangeAspect="1"/>
          </p:cNvPicPr>
          <p:nvPr/>
        </p:nvPicPr>
        <p:blipFill>
          <a:blip r:embed="rId9" cstate="email">
            <a:extLst>
              <a:ext uri="{28A0092B-C50C-407E-A947-70E740481C1C}">
                <a14:useLocalDpi xmlns:a14="http://schemas.microsoft.com/office/drawing/2010/main" val="0"/>
              </a:ext>
            </a:extLst>
          </a:blip>
          <a:srcRect t="-27395" b="-27395"/>
          <a:stretch>
            <a:fillRect/>
          </a:stretch>
        </p:blipFill>
        <p:spPr>
          <a:xfrm>
            <a:off x="5093001" y="1726545"/>
            <a:ext cx="2392857" cy="2864877"/>
          </a:xfrm>
          <a:prstGeom prst="rect">
            <a:avLst/>
          </a:prstGeom>
          <a:ln>
            <a:no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863075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 name="Straight Arrow Connector 183"/>
          <p:cNvCxnSpPr>
            <a:endCxn id="181" idx="2"/>
          </p:cNvCxnSpPr>
          <p:nvPr/>
        </p:nvCxnSpPr>
        <p:spPr>
          <a:xfrm flipV="1">
            <a:off x="4467577" y="5091844"/>
            <a:ext cx="1013684" cy="3203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 name="Group 175"/>
          <p:cNvGrpSpPr/>
          <p:nvPr/>
        </p:nvGrpSpPr>
        <p:grpSpPr>
          <a:xfrm>
            <a:off x="8253563" y="2972876"/>
            <a:ext cx="348104" cy="377425"/>
            <a:chOff x="4241407" y="5946831"/>
            <a:chExt cx="528152" cy="638850"/>
          </a:xfrm>
        </p:grpSpPr>
        <p:sp>
          <p:nvSpPr>
            <p:cNvPr id="177" name="Oval 176"/>
            <p:cNvSpPr/>
            <p:nvPr/>
          </p:nvSpPr>
          <p:spPr>
            <a:xfrm>
              <a:off x="4241407" y="5946831"/>
              <a:ext cx="528152" cy="528152"/>
            </a:xfrm>
            <a:prstGeom prst="ellipse">
              <a:avLst/>
            </a:prstGeom>
            <a:solidFill>
              <a:srgbClr val="4BE87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dirty="0"/>
            </a:p>
          </p:txBody>
        </p:sp>
        <p:sp>
          <p:nvSpPr>
            <p:cNvPr id="178" name="Oval 177"/>
            <p:cNvSpPr>
              <a:spLocks noChangeAspect="1"/>
            </p:cNvSpPr>
            <p:nvPr/>
          </p:nvSpPr>
          <p:spPr>
            <a:xfrm>
              <a:off x="4555329" y="6081759"/>
              <a:ext cx="81198" cy="81198"/>
            </a:xfrm>
            <a:prstGeom prst="ellipse">
              <a:avLst/>
            </a:prstGeom>
            <a:solidFill>
              <a:srgbClr val="8EFE0A"/>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TextBox 178"/>
            <p:cNvSpPr txBox="1"/>
            <p:nvPr/>
          </p:nvSpPr>
          <p:spPr>
            <a:xfrm>
              <a:off x="4270735" y="6142866"/>
              <a:ext cx="345515" cy="442815"/>
            </a:xfrm>
            <a:prstGeom prst="rect">
              <a:avLst/>
            </a:prstGeom>
            <a:noFill/>
          </p:spPr>
          <p:txBody>
            <a:bodyPr wrap="none" rtlCol="0">
              <a:spAutoFit/>
            </a:bodyPr>
            <a:lstStyle/>
            <a:p>
              <a:endParaRPr lang="en-US" sz="1100" dirty="0"/>
            </a:p>
          </p:txBody>
        </p:sp>
      </p:grpSp>
      <p:grpSp>
        <p:nvGrpSpPr>
          <p:cNvPr id="3" name="Group 171"/>
          <p:cNvGrpSpPr/>
          <p:nvPr/>
        </p:nvGrpSpPr>
        <p:grpSpPr>
          <a:xfrm>
            <a:off x="6330885" y="1260749"/>
            <a:ext cx="348104" cy="377425"/>
            <a:chOff x="4241407" y="5946831"/>
            <a:chExt cx="528152" cy="638850"/>
          </a:xfrm>
        </p:grpSpPr>
        <p:sp>
          <p:nvSpPr>
            <p:cNvPr id="173" name="Oval 172"/>
            <p:cNvSpPr/>
            <p:nvPr/>
          </p:nvSpPr>
          <p:spPr>
            <a:xfrm>
              <a:off x="4241407" y="5946831"/>
              <a:ext cx="528152" cy="528152"/>
            </a:xfrm>
            <a:prstGeom prst="ellipse">
              <a:avLst/>
            </a:prstGeom>
            <a:solidFill>
              <a:srgbClr val="4BE87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dirty="0"/>
            </a:p>
          </p:txBody>
        </p:sp>
        <p:sp>
          <p:nvSpPr>
            <p:cNvPr id="174" name="Oval 173"/>
            <p:cNvSpPr>
              <a:spLocks noChangeAspect="1"/>
            </p:cNvSpPr>
            <p:nvPr/>
          </p:nvSpPr>
          <p:spPr>
            <a:xfrm>
              <a:off x="4555329" y="6081759"/>
              <a:ext cx="81198" cy="81198"/>
            </a:xfrm>
            <a:prstGeom prst="ellipse">
              <a:avLst/>
            </a:prstGeom>
            <a:solidFill>
              <a:srgbClr val="8EFE0A"/>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TextBox 174"/>
            <p:cNvSpPr txBox="1"/>
            <p:nvPr/>
          </p:nvSpPr>
          <p:spPr>
            <a:xfrm>
              <a:off x="4270735" y="6142866"/>
              <a:ext cx="345515" cy="442815"/>
            </a:xfrm>
            <a:prstGeom prst="rect">
              <a:avLst/>
            </a:prstGeom>
            <a:noFill/>
          </p:spPr>
          <p:txBody>
            <a:bodyPr wrap="none" rtlCol="0">
              <a:spAutoFit/>
            </a:bodyPr>
            <a:lstStyle/>
            <a:p>
              <a:endParaRPr lang="en-US" sz="1100" dirty="0"/>
            </a:p>
          </p:txBody>
        </p:sp>
      </p:grpSp>
      <p:sp>
        <p:nvSpPr>
          <p:cNvPr id="162" name="Right Arrow 161"/>
          <p:cNvSpPr/>
          <p:nvPr/>
        </p:nvSpPr>
        <p:spPr>
          <a:xfrm rot="18923243">
            <a:off x="5629543" y="3124773"/>
            <a:ext cx="1320024" cy="760607"/>
          </a:xfrm>
          <a:prstGeom prst="rightArrow">
            <a:avLst/>
          </a:prstGeom>
          <a:gradFill>
            <a:gsLst>
              <a:gs pos="0">
                <a:schemeClr val="bg1">
                  <a:lumMod val="65000"/>
                </a:schemeClr>
              </a:gs>
              <a:gs pos="100000">
                <a:schemeClr val="bg1">
                  <a:lumMod val="85000"/>
                </a:schemeClr>
              </a:gs>
            </a:gsLst>
          </a:gradFill>
          <a:ln>
            <a:solidFill>
              <a:schemeClr val="bg1">
                <a:lumMod val="6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ight Arrow 162"/>
          <p:cNvSpPr/>
          <p:nvPr/>
        </p:nvSpPr>
        <p:spPr>
          <a:xfrm rot="18923243">
            <a:off x="6774737" y="2533794"/>
            <a:ext cx="779988" cy="333641"/>
          </a:xfrm>
          <a:prstGeom prst="rightArrow">
            <a:avLst/>
          </a:prstGeom>
          <a:gradFill>
            <a:gsLst>
              <a:gs pos="0">
                <a:schemeClr val="bg1">
                  <a:lumMod val="65000"/>
                </a:schemeClr>
              </a:gs>
              <a:gs pos="100000">
                <a:schemeClr val="bg1">
                  <a:lumMod val="85000"/>
                </a:schemeClr>
              </a:gs>
            </a:gsLst>
          </a:gradFill>
          <a:ln>
            <a:solidFill>
              <a:schemeClr val="bg1">
                <a:lumMod val="6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157"/>
          <p:cNvGrpSpPr/>
          <p:nvPr/>
        </p:nvGrpSpPr>
        <p:grpSpPr>
          <a:xfrm>
            <a:off x="6833229" y="2898995"/>
            <a:ext cx="479982" cy="457645"/>
            <a:chOff x="4241407" y="5946831"/>
            <a:chExt cx="528152" cy="528152"/>
          </a:xfrm>
        </p:grpSpPr>
        <p:sp>
          <p:nvSpPr>
            <p:cNvPr id="159" name="Oval 158"/>
            <p:cNvSpPr/>
            <p:nvPr/>
          </p:nvSpPr>
          <p:spPr>
            <a:xfrm>
              <a:off x="4241407" y="5946831"/>
              <a:ext cx="528152" cy="528152"/>
            </a:xfrm>
            <a:prstGeom prst="ellipse">
              <a:avLst/>
            </a:prstGeom>
            <a:solidFill>
              <a:srgbClr val="4BE87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dirty="0"/>
            </a:p>
          </p:txBody>
        </p:sp>
        <p:sp>
          <p:nvSpPr>
            <p:cNvPr id="160" name="Oval 159"/>
            <p:cNvSpPr>
              <a:spLocks noChangeAspect="1"/>
            </p:cNvSpPr>
            <p:nvPr/>
          </p:nvSpPr>
          <p:spPr>
            <a:xfrm>
              <a:off x="4555329" y="6081759"/>
              <a:ext cx="81198" cy="81198"/>
            </a:xfrm>
            <a:prstGeom prst="ellipse">
              <a:avLst/>
            </a:prstGeom>
            <a:solidFill>
              <a:srgbClr val="8EFE0A"/>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TextBox 160"/>
            <p:cNvSpPr txBox="1"/>
            <p:nvPr/>
          </p:nvSpPr>
          <p:spPr>
            <a:xfrm>
              <a:off x="4270736" y="6142866"/>
              <a:ext cx="498823" cy="261610"/>
            </a:xfrm>
            <a:prstGeom prst="rect">
              <a:avLst/>
            </a:prstGeom>
            <a:noFill/>
          </p:spPr>
          <p:txBody>
            <a:bodyPr wrap="none" rtlCol="0">
              <a:spAutoFit/>
            </a:bodyPr>
            <a:lstStyle/>
            <a:p>
              <a:r>
                <a:rPr lang="en-US" sz="1100" dirty="0" smtClean="0"/>
                <a:t>BLiPP</a:t>
              </a:r>
              <a:endParaRPr lang="en-US" sz="1100" dirty="0"/>
            </a:p>
          </p:txBody>
        </p:sp>
      </p:grpSp>
      <p:cxnSp>
        <p:nvCxnSpPr>
          <p:cNvPr id="129" name="Straight Connector 128"/>
          <p:cNvCxnSpPr/>
          <p:nvPr/>
        </p:nvCxnSpPr>
        <p:spPr>
          <a:xfrm flipV="1">
            <a:off x="5481261" y="1649051"/>
            <a:ext cx="777796" cy="53199"/>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6632194" y="1662084"/>
            <a:ext cx="777796" cy="14756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8087125" y="2455524"/>
            <a:ext cx="287205" cy="762211"/>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grpSp>
        <p:nvGrpSpPr>
          <p:cNvPr id="30" name="Group 98"/>
          <p:cNvGrpSpPr/>
          <p:nvPr/>
        </p:nvGrpSpPr>
        <p:grpSpPr>
          <a:xfrm>
            <a:off x="3986610" y="1330224"/>
            <a:ext cx="1553523" cy="1280355"/>
            <a:chOff x="3831276" y="1610733"/>
            <a:chExt cx="1553523" cy="1280355"/>
          </a:xfrm>
        </p:grpSpPr>
        <p:sp>
          <p:nvSpPr>
            <p:cNvPr id="100" name="Cloud 99"/>
            <p:cNvSpPr/>
            <p:nvPr/>
          </p:nvSpPr>
          <p:spPr>
            <a:xfrm>
              <a:off x="3831276" y="1610733"/>
              <a:ext cx="1553523" cy="1280355"/>
            </a:xfrm>
            <a:prstGeom prst="cloud">
              <a:avLst/>
            </a:prstGeom>
            <a:gradFill flip="none" rotWithShape="1">
              <a:gsLst>
                <a:gs pos="0">
                  <a:srgbClr val="87B1CF"/>
                </a:gs>
                <a:gs pos="47000">
                  <a:srgbClr val="FFFFFF"/>
                </a:gs>
              </a:gsLst>
              <a:lin ang="16200000" scaled="0"/>
              <a:tileRect/>
            </a:gradFill>
            <a:ln>
              <a:solidFill>
                <a:srgbClr val="87B1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4380651" y="1829087"/>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4433714" y="1874808"/>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4540395" y="1874808"/>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4380651" y="1937038"/>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4433714" y="1982759"/>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4540395" y="1982759"/>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4380651" y="2044432"/>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4433714" y="2090153"/>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a:off x="4540395" y="2090153"/>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4380651" y="2152383"/>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4433714" y="2198104"/>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4540395" y="2198104"/>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4380651" y="2259064"/>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4433714" y="2304785"/>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4540395" y="2304785"/>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a:off x="4380651" y="2367015"/>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a:off x="4433714" y="2412736"/>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4540395" y="2412736"/>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a:off x="4380651" y="2474409"/>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4433714" y="2520130"/>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4540395" y="2520130"/>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a:off x="4380651" y="2582360"/>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4433714" y="2628081"/>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a:off x="4540395" y="2628081"/>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5" name="Title 124"/>
          <p:cNvSpPr>
            <a:spLocks noGrp="1"/>
          </p:cNvSpPr>
          <p:nvPr>
            <p:ph type="title"/>
          </p:nvPr>
        </p:nvSpPr>
        <p:spPr>
          <a:xfrm>
            <a:off x="76021" y="127034"/>
            <a:ext cx="9071771" cy="1075501"/>
          </a:xfrm>
        </p:spPr>
        <p:txBody>
          <a:bodyPr>
            <a:normAutofit fontScale="90000"/>
          </a:bodyPr>
          <a:lstStyle/>
          <a:p>
            <a:r>
              <a:rPr lang="en-US" dirty="0" smtClean="0"/>
              <a:t>Experiment Instrumentation and Measurement</a:t>
            </a:r>
            <a:endParaRPr lang="en-US" dirty="0"/>
          </a:p>
        </p:txBody>
      </p:sp>
      <p:sp>
        <p:nvSpPr>
          <p:cNvPr id="126" name="Content Placeholder 125"/>
          <p:cNvSpPr>
            <a:spLocks noGrp="1"/>
          </p:cNvSpPr>
          <p:nvPr>
            <p:ph sz="half" idx="1"/>
          </p:nvPr>
        </p:nvSpPr>
        <p:spPr>
          <a:xfrm>
            <a:off x="72229" y="1291619"/>
            <a:ext cx="3162239" cy="5525930"/>
          </a:xfrm>
        </p:spPr>
        <p:txBody>
          <a:bodyPr>
            <a:normAutofit fontScale="85000" lnSpcReduction="20000"/>
          </a:bodyPr>
          <a:lstStyle/>
          <a:p>
            <a:r>
              <a:rPr lang="en-US" dirty="0" smtClean="0"/>
              <a:t>Periscope from the GEMINI project in GENI</a:t>
            </a:r>
          </a:p>
          <a:p>
            <a:r>
              <a:rPr lang="en-US" dirty="0" smtClean="0"/>
              <a:t>Monitors (</a:t>
            </a:r>
            <a:r>
              <a:rPr lang="en-US" dirty="0" err="1" smtClean="0"/>
              <a:t>BLiPPs</a:t>
            </a:r>
            <a:r>
              <a:rPr lang="en-US" dirty="0" smtClean="0"/>
              <a:t>) at all system layers</a:t>
            </a:r>
          </a:p>
          <a:p>
            <a:pPr lvl="1"/>
            <a:r>
              <a:rPr lang="en-US" dirty="0" smtClean="0"/>
              <a:t>Application</a:t>
            </a:r>
          </a:p>
          <a:p>
            <a:pPr lvl="1"/>
            <a:r>
              <a:rPr lang="en-US" dirty="0" smtClean="0"/>
              <a:t>Virtual machine OS</a:t>
            </a:r>
          </a:p>
          <a:p>
            <a:pPr lvl="1"/>
            <a:r>
              <a:rPr lang="en-US" dirty="0" smtClean="0"/>
              <a:t>Physical host OS</a:t>
            </a:r>
          </a:p>
          <a:p>
            <a:pPr lvl="1"/>
            <a:r>
              <a:rPr lang="en-US" dirty="0" smtClean="0"/>
              <a:t>Network (active,  passive, SDN)</a:t>
            </a:r>
          </a:p>
          <a:p>
            <a:r>
              <a:rPr lang="en-US" dirty="0" smtClean="0"/>
              <a:t>Hierarchy of storage and discovery services</a:t>
            </a:r>
          </a:p>
          <a:p>
            <a:pPr lvl="1"/>
            <a:r>
              <a:rPr lang="en-US" dirty="0"/>
              <a:t>h</a:t>
            </a:r>
            <a:r>
              <a:rPr lang="en-US" dirty="0" smtClean="0"/>
              <a:t>ost, rack, global</a:t>
            </a:r>
          </a:p>
          <a:p>
            <a:r>
              <a:rPr lang="en-US" dirty="0" smtClean="0"/>
              <a:t>Flexible, per-slice authentication</a:t>
            </a:r>
            <a:endParaRPr lang="en-US" dirty="0"/>
          </a:p>
        </p:txBody>
      </p:sp>
      <p:grpSp>
        <p:nvGrpSpPr>
          <p:cNvPr id="31" name="Group 3"/>
          <p:cNvGrpSpPr/>
          <p:nvPr/>
        </p:nvGrpSpPr>
        <p:grpSpPr>
          <a:xfrm>
            <a:off x="7238578" y="1339257"/>
            <a:ext cx="1553523" cy="1280355"/>
            <a:chOff x="3831276" y="1610733"/>
            <a:chExt cx="1553523" cy="1280355"/>
          </a:xfrm>
        </p:grpSpPr>
        <p:sp>
          <p:nvSpPr>
            <p:cNvPr id="5" name="Cloud 4"/>
            <p:cNvSpPr/>
            <p:nvPr/>
          </p:nvSpPr>
          <p:spPr>
            <a:xfrm>
              <a:off x="3831276" y="1610733"/>
              <a:ext cx="1553523" cy="1280355"/>
            </a:xfrm>
            <a:prstGeom prst="cloud">
              <a:avLst/>
            </a:prstGeom>
            <a:gradFill flip="none" rotWithShape="1">
              <a:gsLst>
                <a:gs pos="0">
                  <a:srgbClr val="87B1CF"/>
                </a:gs>
                <a:gs pos="47000">
                  <a:srgbClr val="FFFFFF"/>
                </a:gs>
              </a:gsLst>
              <a:lin ang="16200000" scaled="0"/>
              <a:tileRect/>
            </a:gradFill>
            <a:ln>
              <a:solidFill>
                <a:srgbClr val="87B1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380651" y="1829087"/>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433714" y="1874808"/>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540395" y="1874808"/>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380651" y="1937038"/>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33714" y="1982759"/>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540395" y="1982759"/>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380651" y="2044432"/>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433714" y="2090153"/>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540395" y="2090153"/>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380651" y="2152383"/>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433714" y="2198104"/>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540395" y="2198104"/>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380651" y="2259064"/>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433714" y="2304785"/>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540395" y="2304785"/>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380651" y="2367015"/>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433714" y="2412736"/>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540395" y="2412736"/>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380651" y="2474409"/>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4433714" y="2520130"/>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540395" y="2520130"/>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380651" y="2582360"/>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433714" y="2628081"/>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540395" y="2628081"/>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59"/>
          <p:cNvGrpSpPr>
            <a:grpSpLocks noChangeAspect="1"/>
          </p:cNvGrpSpPr>
          <p:nvPr/>
        </p:nvGrpSpPr>
        <p:grpSpPr>
          <a:xfrm>
            <a:off x="6398811" y="2800464"/>
            <a:ext cx="914400" cy="182880"/>
            <a:chOff x="5306097" y="4041037"/>
            <a:chExt cx="457200" cy="91440"/>
          </a:xfrm>
        </p:grpSpPr>
        <p:sp>
          <p:nvSpPr>
            <p:cNvPr id="57" name="Rectangle 56"/>
            <p:cNvSpPr/>
            <p:nvPr/>
          </p:nvSpPr>
          <p:spPr>
            <a:xfrm>
              <a:off x="5306097" y="4041037"/>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5359160" y="4086758"/>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5465841" y="4086758"/>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6" name="Rounded Rectangle 65"/>
          <p:cNvSpPr/>
          <p:nvPr/>
        </p:nvSpPr>
        <p:spPr>
          <a:xfrm>
            <a:off x="2956484" y="3662655"/>
            <a:ext cx="3428850" cy="748566"/>
          </a:xfrm>
          <a:prstGeom prst="roundRect">
            <a:avLst/>
          </a:prstGeom>
          <a:solidFill>
            <a:srgbClr val="87B1CF"/>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    FutureGrid VM  </a:t>
            </a:r>
            <a:endParaRPr lang="en-US" dirty="0"/>
          </a:p>
        </p:txBody>
      </p:sp>
      <p:pic>
        <p:nvPicPr>
          <p:cNvPr id="67" name="Picture 66"/>
          <p:cNvPicPr>
            <a:picLocks noChangeAspect="1"/>
          </p:cNvPicPr>
          <p:nvPr/>
        </p:nvPicPr>
        <p:blipFill>
          <a:blip r:embed="rId3">
            <a:grayscl/>
          </a:blip>
          <a:stretch>
            <a:fillRect/>
          </a:stretch>
        </p:blipFill>
        <p:spPr>
          <a:xfrm>
            <a:off x="6168723" y="1451948"/>
            <a:ext cx="612561" cy="407353"/>
          </a:xfrm>
          <a:prstGeom prst="rect">
            <a:avLst/>
          </a:prstGeom>
        </p:spPr>
      </p:pic>
      <p:pic>
        <p:nvPicPr>
          <p:cNvPr id="68" name="Picture 67"/>
          <p:cNvPicPr>
            <a:picLocks noChangeAspect="1"/>
          </p:cNvPicPr>
          <p:nvPr/>
        </p:nvPicPr>
        <p:blipFill>
          <a:blip r:embed="rId3">
            <a:grayscl/>
          </a:blip>
          <a:stretch>
            <a:fillRect/>
          </a:stretch>
        </p:blipFill>
        <p:spPr>
          <a:xfrm>
            <a:off x="8068049" y="3150671"/>
            <a:ext cx="612561" cy="407353"/>
          </a:xfrm>
          <a:prstGeom prst="rect">
            <a:avLst/>
          </a:prstGeom>
        </p:spPr>
      </p:pic>
      <p:grpSp>
        <p:nvGrpSpPr>
          <p:cNvPr id="33" name="Group 68"/>
          <p:cNvGrpSpPr/>
          <p:nvPr/>
        </p:nvGrpSpPr>
        <p:grpSpPr>
          <a:xfrm>
            <a:off x="7313211" y="4000495"/>
            <a:ext cx="1553523" cy="1280355"/>
            <a:chOff x="3831276" y="1610733"/>
            <a:chExt cx="1553523" cy="1280355"/>
          </a:xfrm>
        </p:grpSpPr>
        <p:sp>
          <p:nvSpPr>
            <p:cNvPr id="70" name="Cloud 69"/>
            <p:cNvSpPr/>
            <p:nvPr/>
          </p:nvSpPr>
          <p:spPr>
            <a:xfrm>
              <a:off x="3831276" y="1610733"/>
              <a:ext cx="1553523" cy="1280355"/>
            </a:xfrm>
            <a:prstGeom prst="cloud">
              <a:avLst/>
            </a:prstGeom>
            <a:gradFill flip="none" rotWithShape="1">
              <a:gsLst>
                <a:gs pos="0">
                  <a:srgbClr val="87B1CF"/>
                </a:gs>
                <a:gs pos="47000">
                  <a:srgbClr val="FFFFFF"/>
                </a:gs>
              </a:gsLst>
              <a:lin ang="16200000" scaled="0"/>
              <a:tileRect/>
            </a:gradFill>
            <a:ln>
              <a:solidFill>
                <a:srgbClr val="87B1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4380651" y="1829087"/>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4433714" y="1874808"/>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4540395" y="1874808"/>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4380651" y="1937038"/>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4433714" y="1982759"/>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4540395" y="1982759"/>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4380651" y="2044432"/>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4433714" y="2090153"/>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4540395" y="2090153"/>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4380651" y="2152383"/>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4433714" y="2198104"/>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4540395" y="2198104"/>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4380651" y="2259064"/>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4433714" y="2304785"/>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4540395" y="2304785"/>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4380651" y="2367015"/>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4433714" y="2412736"/>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4540395" y="2412736"/>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4380651" y="2474409"/>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4433714" y="2520130"/>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4540395" y="2520130"/>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4380651" y="2582360"/>
              <a:ext cx="457200" cy="91440"/>
            </a:xfrm>
            <a:prstGeom prst="rect">
              <a:avLst/>
            </a:prstGeom>
            <a:solidFill>
              <a:srgbClr val="87B1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4433714" y="2628081"/>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4540395" y="2628081"/>
              <a:ext cx="45719" cy="45719"/>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5" name="Rounded Rectangle 94"/>
          <p:cNvSpPr>
            <a:spLocks noChangeAspect="1"/>
          </p:cNvSpPr>
          <p:nvPr/>
        </p:nvSpPr>
        <p:spPr>
          <a:xfrm>
            <a:off x="3210451" y="1612941"/>
            <a:ext cx="1714444" cy="374283"/>
          </a:xfrm>
          <a:prstGeom prst="roundRect">
            <a:avLst/>
          </a:prstGeom>
          <a:solidFill>
            <a:srgbClr val="87B1C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ounded Rectangle 95"/>
          <p:cNvSpPr>
            <a:spLocks noChangeAspect="1"/>
          </p:cNvSpPr>
          <p:nvPr/>
        </p:nvSpPr>
        <p:spPr>
          <a:xfrm>
            <a:off x="3278749" y="1678323"/>
            <a:ext cx="1714444" cy="374283"/>
          </a:xfrm>
          <a:prstGeom prst="roundRect">
            <a:avLst/>
          </a:prstGeom>
          <a:solidFill>
            <a:srgbClr val="87B1C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ounded Rectangle 96"/>
          <p:cNvSpPr>
            <a:spLocks noChangeAspect="1"/>
          </p:cNvSpPr>
          <p:nvPr/>
        </p:nvSpPr>
        <p:spPr>
          <a:xfrm>
            <a:off x="3362851" y="1765341"/>
            <a:ext cx="1714444" cy="374283"/>
          </a:xfrm>
          <a:prstGeom prst="roundRect">
            <a:avLst/>
          </a:prstGeom>
          <a:solidFill>
            <a:srgbClr val="87B1C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ounded Rectangle 97"/>
          <p:cNvSpPr>
            <a:spLocks noChangeAspect="1"/>
          </p:cNvSpPr>
          <p:nvPr/>
        </p:nvSpPr>
        <p:spPr>
          <a:xfrm>
            <a:off x="3447969" y="1845265"/>
            <a:ext cx="1714444" cy="374283"/>
          </a:xfrm>
          <a:prstGeom prst="roundRect">
            <a:avLst/>
          </a:prstGeom>
          <a:solidFill>
            <a:srgbClr val="87B1C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2" name="Straight Connector 131"/>
          <p:cNvCxnSpPr/>
          <p:nvPr/>
        </p:nvCxnSpPr>
        <p:spPr>
          <a:xfrm flipV="1">
            <a:off x="8253563" y="3411185"/>
            <a:ext cx="74633" cy="614544"/>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grpSp>
        <p:nvGrpSpPr>
          <p:cNvPr id="34" name="Group 142"/>
          <p:cNvGrpSpPr/>
          <p:nvPr/>
        </p:nvGrpSpPr>
        <p:grpSpPr>
          <a:xfrm>
            <a:off x="4016771" y="5196037"/>
            <a:ext cx="528152" cy="528152"/>
            <a:chOff x="4241407" y="5946831"/>
            <a:chExt cx="528152" cy="528152"/>
          </a:xfrm>
        </p:grpSpPr>
        <p:sp>
          <p:nvSpPr>
            <p:cNvPr id="139" name="Oval 138"/>
            <p:cNvSpPr/>
            <p:nvPr/>
          </p:nvSpPr>
          <p:spPr>
            <a:xfrm>
              <a:off x="4241407" y="5946831"/>
              <a:ext cx="528152" cy="528152"/>
            </a:xfrm>
            <a:prstGeom prst="ellipse">
              <a:avLst/>
            </a:prstGeom>
            <a:solidFill>
              <a:srgbClr val="4BE87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dirty="0"/>
            </a:p>
          </p:txBody>
        </p:sp>
        <p:sp>
          <p:nvSpPr>
            <p:cNvPr id="140" name="Oval 139"/>
            <p:cNvSpPr>
              <a:spLocks noChangeAspect="1"/>
            </p:cNvSpPr>
            <p:nvPr/>
          </p:nvSpPr>
          <p:spPr>
            <a:xfrm>
              <a:off x="4555329" y="6081759"/>
              <a:ext cx="81198" cy="81198"/>
            </a:xfrm>
            <a:prstGeom prst="ellipse">
              <a:avLst/>
            </a:prstGeom>
            <a:solidFill>
              <a:srgbClr val="8EFE0A"/>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TextBox 141"/>
            <p:cNvSpPr txBox="1"/>
            <p:nvPr/>
          </p:nvSpPr>
          <p:spPr>
            <a:xfrm>
              <a:off x="4270736" y="6142866"/>
              <a:ext cx="498823" cy="261610"/>
            </a:xfrm>
            <a:prstGeom prst="rect">
              <a:avLst/>
            </a:prstGeom>
            <a:noFill/>
          </p:spPr>
          <p:txBody>
            <a:bodyPr wrap="none" rtlCol="0">
              <a:spAutoFit/>
            </a:bodyPr>
            <a:lstStyle/>
            <a:p>
              <a:r>
                <a:rPr lang="en-US" sz="1100" dirty="0" smtClean="0"/>
                <a:t>BLiPP</a:t>
              </a:r>
              <a:endParaRPr lang="en-US" sz="1100" dirty="0"/>
            </a:p>
          </p:txBody>
        </p:sp>
      </p:grpSp>
      <p:sp>
        <p:nvSpPr>
          <p:cNvPr id="148" name="Diamond 147"/>
          <p:cNvSpPr>
            <a:spLocks noChangeAspect="1"/>
          </p:cNvSpPr>
          <p:nvPr/>
        </p:nvSpPr>
        <p:spPr>
          <a:xfrm>
            <a:off x="3210451" y="4506667"/>
            <a:ext cx="1069781" cy="966821"/>
          </a:xfrm>
          <a:prstGeom prst="diamond">
            <a:avLst/>
          </a:prstGeom>
          <a:gradFill>
            <a:gsLst>
              <a:gs pos="0">
                <a:schemeClr val="accent2"/>
              </a:gs>
              <a:gs pos="100000">
                <a:schemeClr val="accent2">
                  <a:lumMod val="40000"/>
                  <a:lumOff val="60000"/>
                </a:schemeClr>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CM App</a:t>
            </a:r>
            <a:endParaRPr lang="en-US" sz="1100" dirty="0"/>
          </a:p>
        </p:txBody>
      </p:sp>
      <p:sp>
        <p:nvSpPr>
          <p:cNvPr id="149" name="Diamond 148"/>
          <p:cNvSpPr>
            <a:spLocks noChangeAspect="1"/>
          </p:cNvSpPr>
          <p:nvPr/>
        </p:nvSpPr>
        <p:spPr>
          <a:xfrm>
            <a:off x="3642499" y="1850082"/>
            <a:ext cx="344111" cy="344111"/>
          </a:xfrm>
          <a:prstGeom prst="diamond">
            <a:avLst/>
          </a:prstGeom>
          <a:gradFill>
            <a:gsLst>
              <a:gs pos="0">
                <a:schemeClr val="accent2"/>
              </a:gs>
              <a:gs pos="100000">
                <a:schemeClr val="accent2">
                  <a:lumMod val="40000"/>
                  <a:lumOff val="60000"/>
                </a:schemeClr>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 name="Group 153"/>
          <p:cNvGrpSpPr/>
          <p:nvPr/>
        </p:nvGrpSpPr>
        <p:grpSpPr>
          <a:xfrm>
            <a:off x="7452127" y="4475159"/>
            <a:ext cx="348104" cy="377425"/>
            <a:chOff x="4241407" y="5946831"/>
            <a:chExt cx="528152" cy="638850"/>
          </a:xfrm>
        </p:grpSpPr>
        <p:sp>
          <p:nvSpPr>
            <p:cNvPr id="155" name="Oval 154"/>
            <p:cNvSpPr/>
            <p:nvPr/>
          </p:nvSpPr>
          <p:spPr>
            <a:xfrm>
              <a:off x="4241407" y="5946831"/>
              <a:ext cx="528152" cy="528152"/>
            </a:xfrm>
            <a:prstGeom prst="ellipse">
              <a:avLst/>
            </a:prstGeom>
            <a:solidFill>
              <a:srgbClr val="4BE87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dirty="0"/>
            </a:p>
          </p:txBody>
        </p:sp>
        <p:sp>
          <p:nvSpPr>
            <p:cNvPr id="156" name="Oval 155"/>
            <p:cNvSpPr>
              <a:spLocks noChangeAspect="1"/>
            </p:cNvSpPr>
            <p:nvPr/>
          </p:nvSpPr>
          <p:spPr>
            <a:xfrm>
              <a:off x="4555329" y="6081759"/>
              <a:ext cx="81198" cy="81198"/>
            </a:xfrm>
            <a:prstGeom prst="ellipse">
              <a:avLst/>
            </a:prstGeom>
            <a:solidFill>
              <a:srgbClr val="8EFE0A"/>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TextBox 156"/>
            <p:cNvSpPr txBox="1"/>
            <p:nvPr/>
          </p:nvSpPr>
          <p:spPr>
            <a:xfrm>
              <a:off x="4270735" y="6142866"/>
              <a:ext cx="345515" cy="442815"/>
            </a:xfrm>
            <a:prstGeom prst="rect">
              <a:avLst/>
            </a:prstGeom>
            <a:noFill/>
          </p:spPr>
          <p:txBody>
            <a:bodyPr wrap="none" rtlCol="0">
              <a:spAutoFit/>
            </a:bodyPr>
            <a:lstStyle/>
            <a:p>
              <a:endParaRPr lang="en-US" sz="1100" dirty="0"/>
            </a:p>
          </p:txBody>
        </p:sp>
      </p:grpSp>
      <p:grpSp>
        <p:nvGrpSpPr>
          <p:cNvPr id="36" name="Group 163"/>
          <p:cNvGrpSpPr/>
          <p:nvPr/>
        </p:nvGrpSpPr>
        <p:grpSpPr>
          <a:xfrm>
            <a:off x="4782106" y="1904437"/>
            <a:ext cx="253719" cy="275266"/>
            <a:chOff x="4241407" y="5946831"/>
            <a:chExt cx="528152" cy="572392"/>
          </a:xfrm>
        </p:grpSpPr>
        <p:sp>
          <p:nvSpPr>
            <p:cNvPr id="165" name="Oval 164"/>
            <p:cNvSpPr/>
            <p:nvPr/>
          </p:nvSpPr>
          <p:spPr>
            <a:xfrm>
              <a:off x="4241407" y="5946831"/>
              <a:ext cx="528152" cy="528152"/>
            </a:xfrm>
            <a:prstGeom prst="ellipse">
              <a:avLst/>
            </a:prstGeom>
            <a:solidFill>
              <a:srgbClr val="4BE87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dirty="0"/>
            </a:p>
          </p:txBody>
        </p:sp>
        <p:sp>
          <p:nvSpPr>
            <p:cNvPr id="166" name="Oval 165"/>
            <p:cNvSpPr>
              <a:spLocks noChangeAspect="1"/>
            </p:cNvSpPr>
            <p:nvPr/>
          </p:nvSpPr>
          <p:spPr>
            <a:xfrm>
              <a:off x="4555329" y="6081759"/>
              <a:ext cx="81198" cy="81198"/>
            </a:xfrm>
            <a:prstGeom prst="ellipse">
              <a:avLst/>
            </a:prstGeom>
            <a:solidFill>
              <a:srgbClr val="8EFE0A"/>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TextBox 166"/>
            <p:cNvSpPr txBox="1"/>
            <p:nvPr/>
          </p:nvSpPr>
          <p:spPr>
            <a:xfrm>
              <a:off x="4270735" y="6142866"/>
              <a:ext cx="271613" cy="376357"/>
            </a:xfrm>
            <a:prstGeom prst="rect">
              <a:avLst/>
            </a:prstGeom>
            <a:noFill/>
          </p:spPr>
          <p:txBody>
            <a:bodyPr wrap="none" rtlCol="0">
              <a:spAutoFit/>
            </a:bodyPr>
            <a:lstStyle/>
            <a:p>
              <a:endParaRPr lang="en-US" sz="1100" dirty="0"/>
            </a:p>
          </p:txBody>
        </p:sp>
      </p:grpSp>
      <p:grpSp>
        <p:nvGrpSpPr>
          <p:cNvPr id="37" name="Group 167"/>
          <p:cNvGrpSpPr/>
          <p:nvPr/>
        </p:nvGrpSpPr>
        <p:grpSpPr>
          <a:xfrm>
            <a:off x="7328269" y="1860863"/>
            <a:ext cx="348104" cy="377425"/>
            <a:chOff x="4241407" y="5946831"/>
            <a:chExt cx="528152" cy="638850"/>
          </a:xfrm>
        </p:grpSpPr>
        <p:sp>
          <p:nvSpPr>
            <p:cNvPr id="169" name="Oval 168"/>
            <p:cNvSpPr/>
            <p:nvPr/>
          </p:nvSpPr>
          <p:spPr>
            <a:xfrm>
              <a:off x="4241407" y="5946831"/>
              <a:ext cx="528152" cy="528152"/>
            </a:xfrm>
            <a:prstGeom prst="ellipse">
              <a:avLst/>
            </a:prstGeom>
            <a:solidFill>
              <a:srgbClr val="4BE87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dirty="0"/>
            </a:p>
          </p:txBody>
        </p:sp>
        <p:sp>
          <p:nvSpPr>
            <p:cNvPr id="170" name="Oval 169"/>
            <p:cNvSpPr>
              <a:spLocks noChangeAspect="1"/>
            </p:cNvSpPr>
            <p:nvPr/>
          </p:nvSpPr>
          <p:spPr>
            <a:xfrm>
              <a:off x="4555329" y="6081759"/>
              <a:ext cx="81198" cy="81198"/>
            </a:xfrm>
            <a:prstGeom prst="ellipse">
              <a:avLst/>
            </a:prstGeom>
            <a:solidFill>
              <a:srgbClr val="8EFE0A"/>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TextBox 170"/>
            <p:cNvSpPr txBox="1"/>
            <p:nvPr/>
          </p:nvSpPr>
          <p:spPr>
            <a:xfrm>
              <a:off x="4270735" y="6142866"/>
              <a:ext cx="345515" cy="442815"/>
            </a:xfrm>
            <a:prstGeom prst="rect">
              <a:avLst/>
            </a:prstGeom>
            <a:noFill/>
          </p:spPr>
          <p:txBody>
            <a:bodyPr wrap="none" rtlCol="0">
              <a:spAutoFit/>
            </a:bodyPr>
            <a:lstStyle/>
            <a:p>
              <a:endParaRPr lang="en-US" sz="1100" dirty="0"/>
            </a:p>
          </p:txBody>
        </p:sp>
      </p:grpSp>
      <p:sp>
        <p:nvSpPr>
          <p:cNvPr id="180" name="TextBox 179"/>
          <p:cNvSpPr txBox="1"/>
          <p:nvPr/>
        </p:nvSpPr>
        <p:spPr>
          <a:xfrm>
            <a:off x="7374880" y="968454"/>
            <a:ext cx="1287532" cy="646331"/>
          </a:xfrm>
          <a:prstGeom prst="rect">
            <a:avLst/>
          </a:prstGeom>
          <a:noFill/>
        </p:spPr>
        <p:txBody>
          <a:bodyPr wrap="none" rtlCol="0">
            <a:spAutoFit/>
          </a:bodyPr>
          <a:lstStyle/>
          <a:p>
            <a:pPr algn="ctr"/>
            <a:r>
              <a:rPr lang="en-US" dirty="0" smtClean="0">
                <a:solidFill>
                  <a:srgbClr val="3366FF"/>
                </a:solidFill>
              </a:rPr>
              <a:t>FutureGrid</a:t>
            </a:r>
          </a:p>
          <a:p>
            <a:pPr algn="ctr"/>
            <a:r>
              <a:rPr lang="en-US" dirty="0" smtClean="0">
                <a:solidFill>
                  <a:srgbClr val="3366FF"/>
                </a:solidFill>
              </a:rPr>
              <a:t>Resource</a:t>
            </a:r>
            <a:endParaRPr lang="en-US" dirty="0">
              <a:solidFill>
                <a:srgbClr val="3366FF"/>
              </a:solidFill>
            </a:endParaRPr>
          </a:p>
        </p:txBody>
      </p:sp>
      <p:sp>
        <p:nvSpPr>
          <p:cNvPr id="181" name="Can 180"/>
          <p:cNvSpPr/>
          <p:nvPr/>
        </p:nvSpPr>
        <p:spPr>
          <a:xfrm>
            <a:off x="5481261" y="4787185"/>
            <a:ext cx="1545229" cy="609317"/>
          </a:xfrm>
          <a:prstGeom prst="can">
            <a:avLst/>
          </a:prstGeom>
          <a:gradFill>
            <a:gsLst>
              <a:gs pos="55000">
                <a:srgbClr val="87B1CF"/>
              </a:gs>
              <a:gs pos="100000">
                <a:schemeClr val="bg1">
                  <a:lumMod val="85000"/>
                </a:schemeClr>
              </a:gs>
            </a:gsLst>
            <a:lin ang="108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Storage</a:t>
            </a:r>
            <a:endParaRPr lang="en-US" dirty="0"/>
          </a:p>
        </p:txBody>
      </p:sp>
      <p:cxnSp>
        <p:nvCxnSpPr>
          <p:cNvPr id="183" name="Straight Arrow Connector 182"/>
          <p:cNvCxnSpPr>
            <a:stCxn id="147" idx="2"/>
          </p:cNvCxnSpPr>
          <p:nvPr/>
        </p:nvCxnSpPr>
        <p:spPr>
          <a:xfrm>
            <a:off x="5811016" y="4249274"/>
            <a:ext cx="249411" cy="5532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9" name="Straight Arrow Connector 188"/>
          <p:cNvCxnSpPr>
            <a:stCxn id="159" idx="4"/>
          </p:cNvCxnSpPr>
          <p:nvPr/>
        </p:nvCxnSpPr>
        <p:spPr>
          <a:xfrm flipH="1">
            <a:off x="6577943" y="3356640"/>
            <a:ext cx="495277" cy="14458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8" name="Group 143"/>
          <p:cNvGrpSpPr/>
          <p:nvPr/>
        </p:nvGrpSpPr>
        <p:grpSpPr>
          <a:xfrm>
            <a:off x="5532275" y="3791629"/>
            <a:ext cx="528152" cy="528152"/>
            <a:chOff x="4241407" y="5946831"/>
            <a:chExt cx="528152" cy="528152"/>
          </a:xfrm>
        </p:grpSpPr>
        <p:sp>
          <p:nvSpPr>
            <p:cNvPr id="145" name="Oval 144"/>
            <p:cNvSpPr/>
            <p:nvPr/>
          </p:nvSpPr>
          <p:spPr>
            <a:xfrm>
              <a:off x="4241407" y="5946831"/>
              <a:ext cx="528152" cy="528152"/>
            </a:xfrm>
            <a:prstGeom prst="ellipse">
              <a:avLst/>
            </a:prstGeom>
            <a:solidFill>
              <a:srgbClr val="4BE87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dirty="0"/>
            </a:p>
          </p:txBody>
        </p:sp>
        <p:sp>
          <p:nvSpPr>
            <p:cNvPr id="146" name="Oval 145"/>
            <p:cNvSpPr>
              <a:spLocks noChangeAspect="1"/>
            </p:cNvSpPr>
            <p:nvPr/>
          </p:nvSpPr>
          <p:spPr>
            <a:xfrm>
              <a:off x="4555329" y="6081759"/>
              <a:ext cx="81198" cy="81198"/>
            </a:xfrm>
            <a:prstGeom prst="ellipse">
              <a:avLst/>
            </a:prstGeom>
            <a:solidFill>
              <a:srgbClr val="8EFE0A"/>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TextBox 146"/>
            <p:cNvSpPr txBox="1"/>
            <p:nvPr/>
          </p:nvSpPr>
          <p:spPr>
            <a:xfrm>
              <a:off x="4270736" y="6142866"/>
              <a:ext cx="498823" cy="261610"/>
            </a:xfrm>
            <a:prstGeom prst="rect">
              <a:avLst/>
            </a:prstGeom>
            <a:noFill/>
          </p:spPr>
          <p:txBody>
            <a:bodyPr wrap="none" rtlCol="0">
              <a:spAutoFit/>
            </a:bodyPr>
            <a:lstStyle/>
            <a:p>
              <a:r>
                <a:rPr lang="en-US" sz="1100" dirty="0" smtClean="0"/>
                <a:t>BLiPP</a:t>
              </a:r>
              <a:endParaRPr lang="en-US" sz="1100" dirty="0"/>
            </a:p>
          </p:txBody>
        </p:sp>
      </p:grpSp>
      <p:pic>
        <p:nvPicPr>
          <p:cNvPr id="138" name="Picture 2" descr="Y:\gemini0.png"/>
          <p:cNvPicPr>
            <a:picLocks noChangeAspect="1" noChangeArrowheads="1"/>
          </p:cNvPicPr>
          <p:nvPr/>
        </p:nvPicPr>
        <p:blipFill>
          <a:blip r:embed="rId4"/>
          <a:srcRect/>
          <a:stretch>
            <a:fillRect/>
          </a:stretch>
        </p:blipFill>
        <p:spPr bwMode="auto">
          <a:xfrm>
            <a:off x="6498844" y="5244969"/>
            <a:ext cx="2496168" cy="1593298"/>
          </a:xfrm>
          <a:prstGeom prst="rect">
            <a:avLst/>
          </a:prstGeom>
          <a:noFill/>
        </p:spPr>
      </p:pic>
      <p:sp>
        <p:nvSpPr>
          <p:cNvPr id="39" name="TextBox 38"/>
          <p:cNvSpPr txBox="1"/>
          <p:nvPr/>
        </p:nvSpPr>
        <p:spPr>
          <a:xfrm>
            <a:off x="4166817" y="4454270"/>
            <a:ext cx="994771" cy="523220"/>
          </a:xfrm>
          <a:prstGeom prst="rect">
            <a:avLst/>
          </a:prstGeom>
          <a:noFill/>
        </p:spPr>
        <p:txBody>
          <a:bodyPr wrap="none" rtlCol="0">
            <a:spAutoFit/>
          </a:bodyPr>
          <a:lstStyle/>
          <a:p>
            <a:r>
              <a:rPr lang="en-US" sz="1400" dirty="0" smtClean="0"/>
              <a:t>PAPI-V, </a:t>
            </a:r>
          </a:p>
          <a:p>
            <a:r>
              <a:rPr lang="en-US" sz="1400" dirty="0" err="1" smtClean="0"/>
              <a:t>Monalytics</a:t>
            </a:r>
            <a:endParaRPr lang="en-US" sz="1400" dirty="0"/>
          </a:p>
        </p:txBody>
      </p:sp>
      <p:sp>
        <p:nvSpPr>
          <p:cNvPr id="141" name="TextBox 140"/>
          <p:cNvSpPr txBox="1"/>
          <p:nvPr/>
        </p:nvSpPr>
        <p:spPr>
          <a:xfrm>
            <a:off x="6744336" y="2697581"/>
            <a:ext cx="603263" cy="307777"/>
          </a:xfrm>
          <a:prstGeom prst="rect">
            <a:avLst/>
          </a:prstGeom>
          <a:noFill/>
        </p:spPr>
        <p:txBody>
          <a:bodyPr wrap="none" rtlCol="0">
            <a:spAutoFit/>
          </a:bodyPr>
          <a:lstStyle/>
          <a:p>
            <a:r>
              <a:rPr lang="en-US" sz="1400" dirty="0" err="1" smtClean="0"/>
              <a:t>libvirt</a:t>
            </a:r>
            <a:endParaRPr lang="en-US" sz="1400" dirty="0"/>
          </a:p>
        </p:txBody>
      </p:sp>
    </p:spTree>
    <p:extLst>
      <p:ext uri="{BB962C8B-B14F-4D97-AF65-F5344CB8AC3E}">
        <p14:creationId xmlns:p14="http://schemas.microsoft.com/office/powerpoint/2010/main" val="21352369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6618" y="368870"/>
            <a:ext cx="4281055" cy="990600"/>
          </a:xfrm>
        </p:spPr>
        <p:txBody>
          <a:bodyPr/>
          <a:lstStyle/>
          <a:p>
            <a:r>
              <a:rPr lang="en-US" dirty="0" smtClean="0"/>
              <a:t>CloudMesh Status </a:t>
            </a:r>
            <a:endParaRPr lang="en-US" dirty="0"/>
          </a:p>
        </p:txBody>
      </p:sp>
      <p:sp>
        <p:nvSpPr>
          <p:cNvPr id="3" name="Content Placeholder 2"/>
          <p:cNvSpPr>
            <a:spLocks noGrp="1"/>
          </p:cNvSpPr>
          <p:nvPr>
            <p:ph idx="1"/>
          </p:nvPr>
        </p:nvSpPr>
        <p:spPr>
          <a:xfrm>
            <a:off x="-83128" y="1220190"/>
            <a:ext cx="9144000" cy="5637810"/>
          </a:xfrm>
        </p:spPr>
        <p:txBody>
          <a:bodyPr>
            <a:normAutofit lnSpcReduction="10000"/>
          </a:bodyPr>
          <a:lstStyle/>
          <a:p>
            <a:r>
              <a:rPr lang="en-US" dirty="0"/>
              <a:t>F</a:t>
            </a:r>
            <a:r>
              <a:rPr lang="en-US" dirty="0" smtClean="0"/>
              <a:t>irst version of </a:t>
            </a:r>
            <a:r>
              <a:rPr lang="en-US" dirty="0" err="1" smtClean="0"/>
              <a:t>Cloudmesh</a:t>
            </a:r>
            <a:r>
              <a:rPr lang="en-US" dirty="0" smtClean="0"/>
              <a:t> released with a focus on the development of three of its components. This includes</a:t>
            </a:r>
          </a:p>
          <a:p>
            <a:pPr lvl="1"/>
            <a:r>
              <a:rPr lang="en-US" dirty="0" smtClean="0"/>
              <a:t>virtual machine management in multi-clouds</a:t>
            </a:r>
          </a:p>
          <a:p>
            <a:pPr lvl="1"/>
            <a:r>
              <a:rPr lang="en-US" dirty="0" smtClean="0"/>
              <a:t>cloud metrics in multi-clouds</a:t>
            </a:r>
          </a:p>
          <a:p>
            <a:pPr lvl="1"/>
            <a:r>
              <a:rPr lang="en-US" dirty="0" smtClean="0"/>
              <a:t>and bare-metal provisioning.</a:t>
            </a:r>
          </a:p>
          <a:p>
            <a:r>
              <a:rPr lang="en-US" dirty="0" err="1" smtClean="0"/>
              <a:t>Cloudmesh</a:t>
            </a:r>
            <a:r>
              <a:rPr lang="en-US" dirty="0" smtClean="0"/>
              <a:t> has been successfully used in FutureGrid. A GUI and a </a:t>
            </a:r>
            <a:r>
              <a:rPr lang="en-US" dirty="0" err="1" smtClean="0"/>
              <a:t>Cloudmesh</a:t>
            </a:r>
            <a:r>
              <a:rPr lang="en-US" dirty="0" smtClean="0"/>
              <a:t> shell is available for easy usage by users.</a:t>
            </a:r>
          </a:p>
          <a:p>
            <a:pPr lvl="1"/>
            <a:r>
              <a:rPr lang="en-US" dirty="0" smtClean="0"/>
              <a:t>It has been used by users while deploying it on their local machines</a:t>
            </a:r>
          </a:p>
          <a:p>
            <a:pPr lvl="1"/>
            <a:r>
              <a:rPr lang="en-US" dirty="0" smtClean="0"/>
              <a:t>it also has been demonstrated as a hosted service.</a:t>
            </a:r>
          </a:p>
          <a:p>
            <a:r>
              <a:rPr lang="en-US" dirty="0" smtClean="0"/>
              <a:t>A </a:t>
            </a:r>
            <a:r>
              <a:rPr lang="en-US" dirty="0" err="1" smtClean="0"/>
              <a:t>RESTful</a:t>
            </a:r>
            <a:r>
              <a:rPr lang="en-US" dirty="0" smtClean="0"/>
              <a:t> interface to the management functionality is under development.</a:t>
            </a:r>
          </a:p>
          <a:p>
            <a:r>
              <a:rPr lang="en-US" dirty="0" err="1" smtClean="0"/>
              <a:t>Cloudmesh</a:t>
            </a:r>
            <a:r>
              <a:rPr lang="en-US" dirty="0" smtClean="0"/>
              <a:t> is an open source project. It uses python and </a:t>
            </a:r>
            <a:r>
              <a:rPr lang="en-US" dirty="0" err="1" smtClean="0"/>
              <a:t>Javascript</a:t>
            </a:r>
            <a:r>
              <a:rPr lang="en-US" dirty="0" smtClean="0"/>
              <a:t>.</a:t>
            </a:r>
            <a:br>
              <a:rPr lang="en-US" dirty="0" smtClean="0"/>
            </a:br>
            <a:endParaRPr lang="en-US" dirty="0" smtClean="0"/>
          </a:p>
          <a:p>
            <a:pPr lvl="1"/>
            <a:r>
              <a:rPr lang="en-US" dirty="0" smtClean="0"/>
              <a:t>WE ARE OPEN, CONTACT </a:t>
            </a:r>
            <a:r>
              <a:rPr lang="en-US" dirty="0" smtClean="0">
                <a:hlinkClick r:id="rId2"/>
              </a:rPr>
              <a:t>laszewski@gmail.com</a:t>
            </a:r>
            <a:r>
              <a:rPr lang="en-US" dirty="0" smtClean="0"/>
              <a:t> TO JOIN</a:t>
            </a:r>
            <a:endParaRPr lang="en-US" dirty="0"/>
          </a:p>
        </p:txBody>
      </p:sp>
    </p:spTree>
    <p:extLst>
      <p:ext uri="{BB962C8B-B14F-4D97-AF65-F5344CB8AC3E}">
        <p14:creationId xmlns:p14="http://schemas.microsoft.com/office/powerpoint/2010/main" val="4132227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Cloudmesh</a:t>
            </a:r>
            <a:r>
              <a:rPr lang="en-US" dirty="0" smtClean="0"/>
              <a:t> Functionality</a:t>
            </a:r>
            <a:endParaRPr lang="en-US" dirty="0"/>
          </a:p>
        </p:txBody>
      </p:sp>
      <p:pic>
        <p:nvPicPr>
          <p:cNvPr id="5" name="Picture 4" descr="cm-functionalit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1264618"/>
            <a:ext cx="9004300" cy="5397500"/>
          </a:xfrm>
          <a:prstGeom prst="rect">
            <a:avLst/>
          </a:prstGeom>
        </p:spPr>
      </p:pic>
    </p:spTree>
    <p:extLst>
      <p:ext uri="{BB962C8B-B14F-4D97-AF65-F5344CB8AC3E}">
        <p14:creationId xmlns:p14="http://schemas.microsoft.com/office/powerpoint/2010/main" val="1331551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 - Phantom</a:t>
            </a:r>
            <a:endParaRPr lang="en-US" dirty="0"/>
          </a:p>
        </p:txBody>
      </p:sp>
      <p:sp>
        <p:nvSpPr>
          <p:cNvPr id="3" name="Content Placeholder 2"/>
          <p:cNvSpPr>
            <a:spLocks noGrp="1"/>
          </p:cNvSpPr>
          <p:nvPr>
            <p:ph idx="1"/>
          </p:nvPr>
        </p:nvSpPr>
        <p:spPr/>
        <p:txBody>
          <a:bodyPr>
            <a:normAutofit lnSpcReduction="10000"/>
          </a:bodyPr>
          <a:lstStyle/>
          <a:p>
            <a:r>
              <a:rPr lang="en-US" dirty="0" smtClean="0"/>
              <a:t>Phantom is a tool targeting users of </a:t>
            </a:r>
            <a:r>
              <a:rPr lang="en-US" dirty="0" err="1" smtClean="0"/>
              <a:t>IaaS</a:t>
            </a:r>
            <a:endParaRPr lang="en-US" dirty="0"/>
          </a:p>
          <a:p>
            <a:pPr lvl="1"/>
            <a:r>
              <a:rPr lang="en-US" dirty="0"/>
              <a:t>M</a:t>
            </a:r>
            <a:r>
              <a:rPr lang="en-US" dirty="0" smtClean="0"/>
              <a:t>onitors the health of resources and automatically provisions and configures new ones based on demand </a:t>
            </a:r>
          </a:p>
          <a:p>
            <a:pPr lvl="1"/>
            <a:r>
              <a:rPr lang="en-US" dirty="0" smtClean="0"/>
              <a:t>This may be good for an individual user, but limits the flexibility for the administrator of a cloud.</a:t>
            </a:r>
          </a:p>
          <a:p>
            <a:pPr lvl="1"/>
            <a:r>
              <a:rPr lang="en-US" dirty="0" smtClean="0"/>
              <a:t>Uses libcloud which has limitations</a:t>
            </a:r>
          </a:p>
          <a:p>
            <a:r>
              <a:rPr lang="en-US" dirty="0" smtClean="0"/>
              <a:t>What makes </a:t>
            </a:r>
            <a:r>
              <a:rPr lang="en-US" dirty="0" err="1" smtClean="0"/>
              <a:t>Cloudmesh</a:t>
            </a:r>
            <a:r>
              <a:rPr lang="en-US" dirty="0" smtClean="0"/>
              <a:t> different</a:t>
            </a:r>
          </a:p>
          <a:p>
            <a:pPr lvl="1"/>
            <a:r>
              <a:rPr lang="en-US" dirty="0" smtClean="0"/>
              <a:t>Not only EC2 clouds. Nova, Azure</a:t>
            </a:r>
          </a:p>
          <a:p>
            <a:pPr lvl="1"/>
            <a:r>
              <a:rPr lang="en-US" dirty="0" smtClean="0"/>
              <a:t>Support for native </a:t>
            </a:r>
            <a:r>
              <a:rPr lang="en-US" dirty="0" err="1" smtClean="0"/>
              <a:t>IaaS</a:t>
            </a:r>
            <a:r>
              <a:rPr lang="en-US" dirty="0" smtClean="0"/>
              <a:t> protocols not only </a:t>
            </a:r>
            <a:r>
              <a:rPr lang="en-US" dirty="0" err="1" smtClean="0"/>
              <a:t>libcloud</a:t>
            </a:r>
            <a:endParaRPr lang="en-US" dirty="0" smtClean="0"/>
          </a:p>
          <a:p>
            <a:pPr lvl="1"/>
            <a:r>
              <a:rPr lang="en-US" dirty="0" smtClean="0"/>
              <a:t>Access to bare-metal provisioning.</a:t>
            </a:r>
          </a:p>
          <a:p>
            <a:pPr lvl="1"/>
            <a:r>
              <a:rPr lang="en-US" dirty="0" smtClean="0"/>
              <a:t>We not only target the user reusing existing </a:t>
            </a:r>
            <a:r>
              <a:rPr lang="en-US" dirty="0" err="1" smtClean="0"/>
              <a:t>IaaS</a:t>
            </a:r>
            <a:r>
              <a:rPr lang="en-US" dirty="0" smtClean="0"/>
              <a:t>, we target a better </a:t>
            </a:r>
            <a:r>
              <a:rPr lang="en-US" dirty="0" err="1" smtClean="0"/>
              <a:t>IaaS</a:t>
            </a:r>
            <a:r>
              <a:rPr lang="en-US" dirty="0" smtClean="0"/>
              <a:t> by being able to modify the scheduling algorithms for better better utilization of the </a:t>
            </a:r>
            <a:r>
              <a:rPr lang="en-US" dirty="0" err="1" smtClean="0"/>
              <a:t>IaaS</a:t>
            </a:r>
            <a:r>
              <a:rPr lang="en-US" dirty="0" smtClean="0"/>
              <a:t>. Thus we do not just do user-based resource scavenging </a:t>
            </a:r>
            <a:endParaRPr lang="en-US" dirty="0"/>
          </a:p>
        </p:txBody>
      </p:sp>
    </p:spTree>
    <p:extLst>
      <p:ext uri="{BB962C8B-B14F-4D97-AF65-F5344CB8AC3E}">
        <p14:creationId xmlns:p14="http://schemas.microsoft.com/office/powerpoint/2010/main" val="2069750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 </a:t>
            </a:r>
            <a:r>
              <a:rPr lang="en-US" dirty="0" err="1" smtClean="0"/>
              <a:t>RightScale</a:t>
            </a:r>
            <a:endParaRPr lang="en-US" dirty="0"/>
          </a:p>
        </p:txBody>
      </p:sp>
      <p:sp>
        <p:nvSpPr>
          <p:cNvPr id="3" name="Content Placeholder 2"/>
          <p:cNvSpPr>
            <a:spLocks noGrp="1"/>
          </p:cNvSpPr>
          <p:nvPr>
            <p:ph idx="1"/>
          </p:nvPr>
        </p:nvSpPr>
        <p:spPr>
          <a:xfrm>
            <a:off x="0" y="1243940"/>
            <a:ext cx="9144000" cy="4876800"/>
          </a:xfrm>
        </p:spPr>
        <p:txBody>
          <a:bodyPr>
            <a:noAutofit/>
          </a:bodyPr>
          <a:lstStyle/>
          <a:p>
            <a:r>
              <a:rPr lang="en-US" dirty="0" err="1" smtClean="0"/>
              <a:t>RightScale</a:t>
            </a:r>
            <a:r>
              <a:rPr lang="en-US" dirty="0" smtClean="0"/>
              <a:t> enables users to manage multi-cloud infrastructure</a:t>
            </a:r>
          </a:p>
          <a:p>
            <a:pPr lvl="1"/>
            <a:r>
              <a:rPr lang="en-US" dirty="0" smtClean="0"/>
              <a:t>Amazon Web Services (AWS)</a:t>
            </a:r>
          </a:p>
          <a:p>
            <a:pPr lvl="1"/>
            <a:r>
              <a:rPr lang="en-US" dirty="0" smtClean="0"/>
              <a:t>Rackspace Cloud</a:t>
            </a:r>
          </a:p>
          <a:p>
            <a:pPr lvl="1"/>
            <a:r>
              <a:rPr lang="en-US" dirty="0" smtClean="0"/>
              <a:t>Windows Azure</a:t>
            </a:r>
          </a:p>
          <a:p>
            <a:pPr lvl="1"/>
            <a:r>
              <a:rPr lang="en-US" dirty="0" smtClean="0"/>
              <a:t>Google Compute Engine</a:t>
            </a:r>
          </a:p>
          <a:p>
            <a:r>
              <a:rPr lang="en-US" dirty="0" smtClean="0"/>
              <a:t>Migrating workloads between private clouds and public clouds.</a:t>
            </a:r>
          </a:p>
          <a:p>
            <a:r>
              <a:rPr lang="en-US" dirty="0" smtClean="0"/>
              <a:t>It also offers a cloud cost estimator, allowing customers to assess expenses they are charged by comparing their workload on various cloud providers.</a:t>
            </a:r>
          </a:p>
          <a:p>
            <a:r>
              <a:rPr lang="en-US" dirty="0" smtClean="0"/>
              <a:t>Our effort is different because </a:t>
            </a:r>
          </a:p>
          <a:p>
            <a:pPr lvl="1"/>
            <a:r>
              <a:rPr lang="en-US" dirty="0" smtClean="0"/>
              <a:t>it is an open source toolkit</a:t>
            </a:r>
          </a:p>
          <a:p>
            <a:pPr lvl="1"/>
            <a:r>
              <a:rPr lang="en-US" dirty="0" smtClean="0"/>
              <a:t>allows the deployment not only as a hosted service managed by one entity, but also allows the deployment by a provider, provider consortium, or even the user.</a:t>
            </a:r>
          </a:p>
        </p:txBody>
      </p:sp>
    </p:spTree>
    <p:extLst>
      <p:ext uri="{BB962C8B-B14F-4D97-AF65-F5344CB8AC3E}">
        <p14:creationId xmlns:p14="http://schemas.microsoft.com/office/powerpoint/2010/main" val="29369558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Related Work – API </a:t>
            </a:r>
            <a:r>
              <a:rPr lang="en-US" dirty="0" err="1" smtClean="0"/>
              <a:t>IaaS</a:t>
            </a:r>
            <a:r>
              <a:rPr lang="en-US" dirty="0" smtClean="0"/>
              <a:t> libraries (Python)</a:t>
            </a:r>
            <a:endParaRPr lang="en-US" dirty="0"/>
          </a:p>
        </p:txBody>
      </p:sp>
      <p:sp>
        <p:nvSpPr>
          <p:cNvPr id="3" name="Content Placeholder 2"/>
          <p:cNvSpPr>
            <a:spLocks noGrp="1"/>
          </p:cNvSpPr>
          <p:nvPr>
            <p:ph idx="1"/>
          </p:nvPr>
        </p:nvSpPr>
        <p:spPr/>
        <p:txBody>
          <a:bodyPr/>
          <a:lstStyle/>
          <a:p>
            <a:r>
              <a:rPr lang="en-US" dirty="0" err="1" smtClean="0"/>
              <a:t>Boto</a:t>
            </a:r>
            <a:endParaRPr lang="en-US" dirty="0" smtClean="0"/>
          </a:p>
          <a:p>
            <a:pPr lvl="1"/>
            <a:r>
              <a:rPr lang="en-US" dirty="0"/>
              <a:t>An integrated interface to current and future infrastructural services offered by </a:t>
            </a:r>
            <a:r>
              <a:rPr lang="en-US" dirty="0" smtClean="0"/>
              <a:t>Amazon Web Services.</a:t>
            </a:r>
          </a:p>
          <a:p>
            <a:pPr lvl="1"/>
            <a:r>
              <a:rPr lang="en-US" dirty="0" smtClean="0"/>
              <a:t>Lots of interfaces to many services offered by AWS</a:t>
            </a:r>
          </a:p>
          <a:p>
            <a:pPr lvl="2"/>
            <a:r>
              <a:rPr lang="en-US" dirty="0" smtClean="0"/>
              <a:t>Targets AWS</a:t>
            </a:r>
          </a:p>
          <a:p>
            <a:r>
              <a:rPr lang="en-US" dirty="0" smtClean="0"/>
              <a:t>Apache </a:t>
            </a:r>
            <a:r>
              <a:rPr lang="en-US" dirty="0" err="1" smtClean="0"/>
              <a:t>libcloud</a:t>
            </a:r>
            <a:endParaRPr lang="en-US" dirty="0" smtClean="0"/>
          </a:p>
          <a:p>
            <a:pPr lvl="1"/>
            <a:r>
              <a:rPr lang="en-US" dirty="0"/>
              <a:t>Python library for interacting with many of the popular cloud service providers using a unified API</a:t>
            </a:r>
            <a:r>
              <a:rPr lang="en-US" dirty="0" smtClean="0"/>
              <a:t>.</a:t>
            </a:r>
          </a:p>
          <a:p>
            <a:pPr lvl="2"/>
            <a:r>
              <a:rPr lang="en-US" dirty="0" smtClean="0"/>
              <a:t>Has limited image management functionality in EC2</a:t>
            </a:r>
          </a:p>
          <a:p>
            <a:pPr lvl="2"/>
            <a:r>
              <a:rPr lang="en-US" dirty="0" smtClean="0"/>
              <a:t>Has support for many providers. If one uses </a:t>
            </a:r>
            <a:r>
              <a:rPr lang="en-US" dirty="0" err="1" smtClean="0"/>
              <a:t>Openstack</a:t>
            </a:r>
            <a:r>
              <a:rPr lang="en-US" dirty="0" smtClean="0"/>
              <a:t> one should not use the EC2 interface but the OS based interface. </a:t>
            </a:r>
          </a:p>
          <a:p>
            <a:endParaRPr lang="en-US" dirty="0"/>
          </a:p>
        </p:txBody>
      </p:sp>
    </p:spTree>
    <p:extLst>
      <p:ext uri="{BB962C8B-B14F-4D97-AF65-F5344CB8AC3E}">
        <p14:creationId xmlns:p14="http://schemas.microsoft.com/office/powerpoint/2010/main" val="30672119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Related Efforts</a:t>
            </a:r>
            <a:endParaRPr lang="en-US" dirty="0"/>
          </a:p>
        </p:txBody>
      </p:sp>
      <p:sp>
        <p:nvSpPr>
          <p:cNvPr id="3" name="Content Placeholder 2"/>
          <p:cNvSpPr>
            <a:spLocks noGrp="1"/>
          </p:cNvSpPr>
          <p:nvPr>
            <p:ph idx="1"/>
          </p:nvPr>
        </p:nvSpPr>
        <p:spPr>
          <a:xfrm>
            <a:off x="-1" y="1368504"/>
            <a:ext cx="9060873" cy="5388556"/>
          </a:xfrm>
        </p:spPr>
        <p:txBody>
          <a:bodyPr>
            <a:normAutofit/>
          </a:bodyPr>
          <a:lstStyle/>
          <a:p>
            <a:r>
              <a:rPr lang="en-US" dirty="0"/>
              <a:t>C</a:t>
            </a:r>
            <a:r>
              <a:rPr lang="en-US" dirty="0" smtClean="0"/>
              <a:t>loud federation such as efforts planned for future versions of OpenStack.</a:t>
            </a:r>
          </a:p>
          <a:p>
            <a:r>
              <a:rPr lang="en-US" dirty="0" smtClean="0"/>
              <a:t>Standards efforts</a:t>
            </a:r>
          </a:p>
          <a:p>
            <a:pPr lvl="1"/>
            <a:r>
              <a:rPr lang="en-US" dirty="0"/>
              <a:t>P</a:t>
            </a:r>
            <a:r>
              <a:rPr lang="en-US" dirty="0" smtClean="0"/>
              <a:t>rovide an interesting approach to multi-cloud interoperability</a:t>
            </a:r>
          </a:p>
          <a:p>
            <a:pPr lvl="1"/>
            <a:r>
              <a:rPr lang="en-US" dirty="0" smtClean="0"/>
              <a:t>Standards are good, but as libcloud shows libraries that are </a:t>
            </a:r>
            <a:r>
              <a:rPr lang="en-US" dirty="0" err="1" smtClean="0"/>
              <a:t>defacto</a:t>
            </a:r>
            <a:r>
              <a:rPr lang="en-US" dirty="0" smtClean="0"/>
              <a:t> standards have limitations (EC2 image management).</a:t>
            </a:r>
          </a:p>
          <a:p>
            <a:pPr lvl="1"/>
            <a:r>
              <a:rPr lang="en-US" dirty="0" smtClean="0"/>
              <a:t>Limit </a:t>
            </a:r>
            <a:r>
              <a:rPr lang="en-US" dirty="0"/>
              <a:t>rapid innovation innovation brought forward by individual </a:t>
            </a:r>
            <a:r>
              <a:rPr lang="en-US" dirty="0" err="1"/>
              <a:t>IaaS</a:t>
            </a:r>
            <a:r>
              <a:rPr lang="en-US" dirty="0"/>
              <a:t> offerings. E.g., OpenStack (Nova) </a:t>
            </a:r>
            <a:r>
              <a:rPr lang="en-US" dirty="0" err="1"/>
              <a:t>vs</a:t>
            </a:r>
            <a:r>
              <a:rPr lang="en-US" dirty="0"/>
              <a:t> </a:t>
            </a:r>
            <a:r>
              <a:rPr lang="en-US" dirty="0" smtClean="0"/>
              <a:t>EC2</a:t>
            </a:r>
          </a:p>
          <a:p>
            <a:pPr lvl="1"/>
            <a:r>
              <a:rPr lang="en-US" dirty="0" smtClean="0"/>
              <a:t>OCCI is an example of a standards effort not based on the API level.</a:t>
            </a:r>
          </a:p>
          <a:p>
            <a:endParaRPr lang="en-US" dirty="0"/>
          </a:p>
        </p:txBody>
      </p:sp>
    </p:spTree>
    <p:extLst>
      <p:ext uri="{BB962C8B-B14F-4D97-AF65-F5344CB8AC3E}">
        <p14:creationId xmlns:p14="http://schemas.microsoft.com/office/powerpoint/2010/main" val="32664177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904"/>
            <a:ext cx="8229600" cy="631499"/>
          </a:xfrm>
        </p:spPr>
        <p:txBody>
          <a:bodyPr>
            <a:normAutofit fontScale="90000"/>
          </a:bodyPr>
          <a:lstStyle/>
          <a:p>
            <a:r>
              <a:rPr lang="en-US" dirty="0" smtClean="0"/>
              <a:t>Conclusions</a:t>
            </a:r>
            <a:endParaRPr lang="en-US" dirty="0"/>
          </a:p>
        </p:txBody>
      </p:sp>
      <p:sp>
        <p:nvSpPr>
          <p:cNvPr id="3" name="Content Placeholder 2"/>
          <p:cNvSpPr>
            <a:spLocks noGrp="1"/>
          </p:cNvSpPr>
          <p:nvPr>
            <p:ph idx="1"/>
          </p:nvPr>
        </p:nvSpPr>
        <p:spPr>
          <a:xfrm>
            <a:off x="0" y="1009403"/>
            <a:ext cx="9144000" cy="5848597"/>
          </a:xfrm>
        </p:spPr>
        <p:txBody>
          <a:bodyPr>
            <a:normAutofit fontScale="92500" lnSpcReduction="10000"/>
          </a:bodyPr>
          <a:lstStyle/>
          <a:p>
            <a:r>
              <a:rPr lang="en-US" dirty="0"/>
              <a:t>D</a:t>
            </a:r>
            <a:r>
              <a:rPr lang="en-US" dirty="0" smtClean="0"/>
              <a:t>esign of a toolkit called </a:t>
            </a:r>
            <a:r>
              <a:rPr lang="en-US" dirty="0" err="1" smtClean="0"/>
              <a:t>Cloudmesh</a:t>
            </a:r>
            <a:r>
              <a:rPr lang="en-US" dirty="0" smtClean="0"/>
              <a:t> that allows to access to multiple clouds through convenient interfaces. This includes command line, a command shell, REST, as well as a graphical user interface.</a:t>
            </a:r>
          </a:p>
          <a:p>
            <a:r>
              <a:rPr lang="en-US" dirty="0" err="1" smtClean="0"/>
              <a:t>Cloudmesh</a:t>
            </a:r>
            <a:r>
              <a:rPr lang="en-US" dirty="0" smtClean="0"/>
              <a:t> is under active development and has shown its viability for accessing more than EC2 based clouds. Native interfaces to </a:t>
            </a:r>
            <a:r>
              <a:rPr lang="en-US" dirty="0" err="1" smtClean="0"/>
              <a:t>OpenStack</a:t>
            </a:r>
            <a:r>
              <a:rPr lang="en-US" dirty="0" smtClean="0"/>
              <a:t>, Azure, as well as any EC2 compatible cloud have been delivered and virtual machine management enabled.</a:t>
            </a:r>
          </a:p>
          <a:p>
            <a:r>
              <a:rPr lang="en-US" dirty="0" smtClean="0"/>
              <a:t>An important contribution of </a:t>
            </a:r>
            <a:r>
              <a:rPr lang="en-US" dirty="0" err="1" smtClean="0"/>
              <a:t>Cloudmesh</a:t>
            </a:r>
            <a:r>
              <a:rPr lang="en-US" dirty="0" smtClean="0"/>
              <a:t> is that it provides a sophisticated interface to bare metal provisioning capabilities that not only can be used by administrators, but also by authorized users. A role based authorization service makes this possible. </a:t>
            </a:r>
          </a:p>
          <a:p>
            <a:r>
              <a:rPr lang="en-US" dirty="0" smtClean="0"/>
              <a:t>Furthermore, we have developed a multi-cloud metrics framework that leverages information from various </a:t>
            </a:r>
            <a:r>
              <a:rPr lang="en-US" dirty="0" err="1" smtClean="0"/>
              <a:t>IaaS</a:t>
            </a:r>
            <a:r>
              <a:rPr lang="en-US" dirty="0" smtClean="0"/>
              <a:t> frameworks.</a:t>
            </a:r>
          </a:p>
          <a:p>
            <a:r>
              <a:rPr lang="en-US" dirty="0" smtClean="0"/>
              <a:t>Future enhancements will include network and storage provisioning.</a:t>
            </a:r>
          </a:p>
          <a:p>
            <a:endParaRPr lang="en-US" dirty="0"/>
          </a:p>
          <a:p>
            <a:r>
              <a:rPr lang="en-US" dirty="0" smtClean="0"/>
              <a:t>PLEASE JOIN CLOUDMESH DEVELOPMENT ….</a:t>
            </a:r>
            <a:endParaRPr lang="en-US" dirty="0"/>
          </a:p>
        </p:txBody>
      </p:sp>
    </p:spTree>
    <p:extLst>
      <p:ext uri="{BB962C8B-B14F-4D97-AF65-F5344CB8AC3E}">
        <p14:creationId xmlns:p14="http://schemas.microsoft.com/office/powerpoint/2010/main" val="13475184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918"/>
            <a:ext cx="8229600" cy="990600"/>
          </a:xfrm>
        </p:spPr>
        <p:txBody>
          <a:bodyPr>
            <a:normAutofit fontScale="90000"/>
          </a:bodyPr>
          <a:lstStyle/>
          <a:p>
            <a:r>
              <a:rPr lang="en-US" dirty="0" smtClean="0"/>
              <a:t>VM Management across multiple Clouds</a:t>
            </a:r>
            <a:endParaRPr lang="en-US" dirty="0"/>
          </a:p>
        </p:txBody>
      </p:sp>
      <p:pic>
        <p:nvPicPr>
          <p:cNvPr id="4" name="Picture 3" descr="instanc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5511"/>
            <a:ext cx="8954680" cy="5546006"/>
          </a:xfrm>
          <a:prstGeom prst="rect">
            <a:avLst/>
          </a:prstGeom>
        </p:spPr>
      </p:pic>
      <p:sp>
        <p:nvSpPr>
          <p:cNvPr id="3" name="Rounded Rectangular Callout 2"/>
          <p:cNvSpPr/>
          <p:nvPr/>
        </p:nvSpPr>
        <p:spPr>
          <a:xfrm>
            <a:off x="7283004" y="1943694"/>
            <a:ext cx="1736469" cy="453527"/>
          </a:xfrm>
          <a:prstGeom prst="wedgeRoundRectCallout">
            <a:avLst>
              <a:gd name="adj1" fmla="val -87997"/>
              <a:gd name="adj2" fmla="val 6821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HP Cloud</a:t>
            </a:r>
            <a:endParaRPr lang="en-US" dirty="0"/>
          </a:p>
        </p:txBody>
      </p:sp>
      <p:sp>
        <p:nvSpPr>
          <p:cNvPr id="5" name="Rounded Rectangular Callout 4"/>
          <p:cNvSpPr/>
          <p:nvPr/>
        </p:nvSpPr>
        <p:spPr>
          <a:xfrm>
            <a:off x="6328852" y="3498649"/>
            <a:ext cx="2815148" cy="450433"/>
          </a:xfrm>
          <a:prstGeom prst="wedgeRoundRectCallout">
            <a:avLst>
              <a:gd name="adj1" fmla="val -69627"/>
              <a:gd name="adj2" fmla="val 8839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FG OpenStack Cloud</a:t>
            </a:r>
            <a:endParaRPr lang="en-US" dirty="0"/>
          </a:p>
        </p:txBody>
      </p:sp>
      <p:sp>
        <p:nvSpPr>
          <p:cNvPr id="6" name="Rounded Rectangular Callout 5"/>
          <p:cNvSpPr/>
          <p:nvPr/>
        </p:nvSpPr>
        <p:spPr>
          <a:xfrm>
            <a:off x="7262082" y="1368504"/>
            <a:ext cx="1736469" cy="395217"/>
          </a:xfrm>
          <a:prstGeom prst="wedgeRoundRectCallout">
            <a:avLst>
              <a:gd name="adj1" fmla="val -81281"/>
              <a:gd name="adj2" fmla="val 6577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KIT</a:t>
            </a:r>
            <a:endParaRPr lang="en-US" dirty="0"/>
          </a:p>
        </p:txBody>
      </p:sp>
    </p:spTree>
    <p:extLst>
      <p:ext uri="{BB962C8B-B14F-4D97-AF65-F5344CB8AC3E}">
        <p14:creationId xmlns:p14="http://schemas.microsoft.com/office/powerpoint/2010/main" val="22163865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Federated VM Management - AWS</a:t>
            </a:r>
            <a:endParaRPr lang="en-US"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46</a:t>
            </a:fld>
            <a:endParaRPr lang="en-US"/>
          </a:p>
        </p:txBody>
      </p:sp>
      <p:pic>
        <p:nvPicPr>
          <p:cNvPr id="6" name="Content Placeholder 3" descr="Screen Shot 2014-05-26 at 8.30.40 PM.png"/>
          <p:cNvPicPr>
            <a:picLocks noChangeAspect="1"/>
          </p:cNvPicPr>
          <p:nvPr/>
        </p:nvPicPr>
        <p:blipFill>
          <a:blip r:embed="rId3" cstate="email">
            <a:extLst>
              <a:ext uri="{28A0092B-C50C-407E-A947-70E740481C1C}">
                <a14:useLocalDpi xmlns:a14="http://schemas.microsoft.com/office/drawing/2010/main" val="0"/>
              </a:ext>
            </a:extLst>
          </a:blip>
          <a:srcRect l="-19784" r="-19784"/>
          <a:stretch>
            <a:fillRect/>
          </a:stretch>
        </p:blipFill>
        <p:spPr>
          <a:xfrm>
            <a:off x="262280" y="1368504"/>
            <a:ext cx="8543924" cy="4876800"/>
          </a:xfrm>
          <a:prstGeom prst="rect">
            <a:avLst/>
          </a:prstGeom>
        </p:spPr>
      </p:pic>
      <p:sp>
        <p:nvSpPr>
          <p:cNvPr id="9" name="Rounded Rectangular Callout 8"/>
          <p:cNvSpPr/>
          <p:nvPr/>
        </p:nvSpPr>
        <p:spPr>
          <a:xfrm>
            <a:off x="90711" y="3156702"/>
            <a:ext cx="1234723" cy="395217"/>
          </a:xfrm>
          <a:prstGeom prst="wedgeRoundRectCallout">
            <a:avLst>
              <a:gd name="adj1" fmla="val 64988"/>
              <a:gd name="adj2" fmla="val 21987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AWS</a:t>
            </a:r>
            <a:endParaRPr lang="en-US" dirty="0"/>
          </a:p>
        </p:txBody>
      </p:sp>
    </p:spTree>
    <p:extLst>
      <p:ext uri="{BB962C8B-B14F-4D97-AF65-F5344CB8AC3E}">
        <p14:creationId xmlns:p14="http://schemas.microsoft.com/office/powerpoint/2010/main" val="2332707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descr="Screen Shot 2014-05-27 at 4.54.24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2399" y="1348068"/>
            <a:ext cx="7317341" cy="5373407"/>
          </a:xfrm>
          <a:prstGeom prst="rect">
            <a:avLst/>
          </a:prstGeom>
          <a:ln>
            <a:solidFill>
              <a:schemeClr val="tx1"/>
            </a:solidFill>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356613" y="205068"/>
            <a:ext cx="6578577" cy="1143000"/>
          </a:xfrm>
        </p:spPr>
        <p:txBody>
          <a:bodyPr>
            <a:normAutofit/>
          </a:bodyPr>
          <a:lstStyle/>
          <a:p>
            <a:r>
              <a:rPr lang="en-US" b="1" dirty="0" smtClean="0"/>
              <a:t>Federated VM Management</a:t>
            </a:r>
            <a:endParaRPr lang="en-US" b="1"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47</a:t>
            </a:fld>
            <a:endParaRPr lang="en-US"/>
          </a:p>
        </p:txBody>
      </p:sp>
      <p:pic>
        <p:nvPicPr>
          <p:cNvPr id="6" name="Picture 5" descr="Screen Shot 2014-05-27 at 4.53.49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61235" y="1168536"/>
            <a:ext cx="3516405" cy="3088734"/>
          </a:xfrm>
          <a:prstGeom prst="rect">
            <a:avLst/>
          </a:prstGeom>
          <a:ln>
            <a:solidFill>
              <a:schemeClr val="tx1"/>
            </a:solidFill>
          </a:ln>
          <a:effectLst>
            <a:outerShdw blurRad="50800" dist="38100" dir="2700000" algn="tl" rotWithShape="0">
              <a:srgbClr val="000000">
                <a:alpha val="43000"/>
              </a:srgbClr>
            </a:outerShdw>
          </a:effectLst>
        </p:spPr>
      </p:pic>
      <p:pic>
        <p:nvPicPr>
          <p:cNvPr id="5" name="Picture 4" descr="Screen Shot 2014-05-27 at 4.53.19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04681" y="3366622"/>
            <a:ext cx="3439319" cy="2906150"/>
          </a:xfrm>
          <a:prstGeom prst="rect">
            <a:avLst/>
          </a:prstGeom>
          <a:ln>
            <a:solidFill>
              <a:schemeClr val="tx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54740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643" y="175955"/>
            <a:ext cx="7353261" cy="990600"/>
          </a:xfrm>
        </p:spPr>
        <p:txBody>
          <a:bodyPr>
            <a:normAutofit/>
          </a:bodyPr>
          <a:lstStyle/>
          <a:p>
            <a:r>
              <a:rPr lang="en-US" dirty="0" smtClean="0"/>
              <a:t>Bare-metal provisioning - Future </a:t>
            </a:r>
            <a:endParaRPr lang="en-US" dirty="0"/>
          </a:p>
        </p:txBody>
      </p:sp>
      <p:sp>
        <p:nvSpPr>
          <p:cNvPr id="5" name="Content Placeholder 4"/>
          <p:cNvSpPr>
            <a:spLocks noGrp="1"/>
          </p:cNvSpPr>
          <p:nvPr>
            <p:ph sz="half" idx="1"/>
          </p:nvPr>
        </p:nvSpPr>
        <p:spPr>
          <a:xfrm>
            <a:off x="357772" y="1331709"/>
            <a:ext cx="3424806" cy="4718304"/>
          </a:xfrm>
        </p:spPr>
        <p:txBody>
          <a:bodyPr/>
          <a:lstStyle/>
          <a:p>
            <a:r>
              <a:rPr lang="en-US" dirty="0" smtClean="0"/>
              <a:t>Service reassignment</a:t>
            </a:r>
          </a:p>
          <a:p>
            <a:r>
              <a:rPr lang="en-US" dirty="0" smtClean="0"/>
              <a:t>Access Policies </a:t>
            </a:r>
          </a:p>
        </p:txBody>
      </p:sp>
      <p:sp>
        <p:nvSpPr>
          <p:cNvPr id="3" name="Slide Number Placeholder 2"/>
          <p:cNvSpPr>
            <a:spLocks noGrp="1"/>
          </p:cNvSpPr>
          <p:nvPr>
            <p:ph type="sldNum" sz="quarter" idx="12"/>
          </p:nvPr>
        </p:nvSpPr>
        <p:spPr/>
        <p:txBody>
          <a:bodyPr/>
          <a:lstStyle/>
          <a:p>
            <a:fld id="{0CFEC368-1D7A-4F81-ABF6-AE0E36BAF64C}" type="slidenum">
              <a:rPr lang="en-US" smtClean="0"/>
              <a:pPr/>
              <a:t>48</a:t>
            </a:fld>
            <a:endParaRPr lang="en-US"/>
          </a:p>
        </p:txBody>
      </p:sp>
      <p:pic>
        <p:nvPicPr>
          <p:cNvPr id="6" name="Picture 5" descr="Screen Shot 2014-05-27 at 4.45.28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68970" y="1455776"/>
            <a:ext cx="5532924" cy="3404214"/>
          </a:xfrm>
          <a:prstGeom prst="rect">
            <a:avLst/>
          </a:prstGeom>
          <a:ln>
            <a:solidFill>
              <a:schemeClr val="tx1"/>
            </a:solidFill>
          </a:ln>
          <a:effectLst>
            <a:outerShdw blurRad="50800" dist="38100" dir="2700000" algn="tl" rotWithShape="0">
              <a:srgbClr val="000000">
                <a:alpha val="43000"/>
              </a:srgbClr>
            </a:outerShdw>
          </a:effectLst>
        </p:spPr>
      </p:pic>
      <p:pic>
        <p:nvPicPr>
          <p:cNvPr id="10" name="Picture 9" descr="Screen Shot 2014-05-27 at 4.46.39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8827" y="2853782"/>
            <a:ext cx="3385014" cy="3867693"/>
          </a:xfrm>
          <a:prstGeom prst="rect">
            <a:avLst/>
          </a:prstGeom>
          <a:ln>
            <a:solidFill>
              <a:schemeClr val="tx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283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IU’s </a:t>
            </a:r>
            <a:r>
              <a:rPr lang="en-US" dirty="0" err="1" smtClean="0"/>
              <a:t>IaaS</a:t>
            </a:r>
            <a:r>
              <a:rPr lang="en-US" dirty="0" smtClean="0"/>
              <a:t> Metric Framework</a:t>
            </a:r>
            <a:endParaRPr lang="en-US" dirty="0"/>
          </a:p>
        </p:txBody>
      </p:sp>
      <p:sp>
        <p:nvSpPr>
          <p:cNvPr id="3" name="Content Placeholder 2"/>
          <p:cNvSpPr>
            <a:spLocks noGrp="1"/>
          </p:cNvSpPr>
          <p:nvPr>
            <p:ph sz="half" idx="1"/>
          </p:nvPr>
        </p:nvSpPr>
        <p:spPr/>
        <p:txBody>
          <a:bodyPr>
            <a:normAutofit/>
          </a:bodyPr>
          <a:lstStyle/>
          <a:p>
            <a:r>
              <a:rPr lang="en-US" dirty="0" smtClean="0"/>
              <a:t>We have a variety of metrics for the clouds in FG</a:t>
            </a:r>
          </a:p>
          <a:p>
            <a:pPr lvl="1"/>
            <a:r>
              <a:rPr lang="en-US" dirty="0" smtClean="0"/>
              <a:t>Runtime</a:t>
            </a:r>
          </a:p>
          <a:p>
            <a:pPr lvl="1"/>
            <a:r>
              <a:rPr lang="en-US" dirty="0" err="1" smtClean="0"/>
              <a:t>IaaS</a:t>
            </a:r>
            <a:r>
              <a:rPr lang="en-US" dirty="0" smtClean="0"/>
              <a:t> count</a:t>
            </a:r>
          </a:p>
          <a:p>
            <a:pPr lvl="1"/>
            <a:r>
              <a:rPr lang="en-US" dirty="0" smtClean="0"/>
              <a:t>Usage</a:t>
            </a:r>
          </a:p>
          <a:p>
            <a:pPr lvl="1"/>
            <a:r>
              <a:rPr lang="en-US" dirty="0" smtClean="0"/>
              <a:t>Resource Specific</a:t>
            </a:r>
          </a:p>
          <a:p>
            <a:pPr lvl="1"/>
            <a:r>
              <a:rPr lang="en-US" dirty="0" smtClean="0"/>
              <a:t>Flexible Metric report</a:t>
            </a:r>
          </a:p>
        </p:txBody>
      </p:sp>
      <p:pic>
        <p:nvPicPr>
          <p:cNvPr id="5" name="Content Placeholder 4" descr="Screen Shot 2014-06-22 at 12.51.12 AM.png"/>
          <p:cNvPicPr>
            <a:picLocks noGrp="1" noChangeAspect="1"/>
          </p:cNvPicPr>
          <p:nvPr>
            <p:ph sz="half" idx="2"/>
          </p:nvPr>
        </p:nvPicPr>
        <p:blipFill>
          <a:blip r:embed="rId2">
            <a:extLst>
              <a:ext uri="{28A0092B-C50C-407E-A947-70E740481C1C}">
                <a14:useLocalDpi xmlns:a14="http://schemas.microsoft.com/office/drawing/2010/main" val="0"/>
              </a:ext>
            </a:extLst>
          </a:blip>
          <a:srcRect l="22105" r="22105"/>
          <a:stretch>
            <a:fillRect/>
          </a:stretch>
        </p:blipFill>
        <p:spPr/>
      </p:pic>
    </p:spTree>
    <p:extLst>
      <p:ext uri="{BB962C8B-B14F-4D97-AF65-F5344CB8AC3E}">
        <p14:creationId xmlns:p14="http://schemas.microsoft.com/office/powerpoint/2010/main" val="3099532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169" y="334127"/>
            <a:ext cx="6103917" cy="990600"/>
          </a:xfrm>
        </p:spPr>
        <p:txBody>
          <a:bodyPr>
            <a:normAutofit/>
          </a:bodyPr>
          <a:lstStyle/>
          <a:p>
            <a:r>
              <a:rPr lang="en-US" dirty="0" err="1" smtClean="0"/>
              <a:t>Cloudmesh</a:t>
            </a:r>
            <a:r>
              <a:rPr lang="en-US" dirty="0" smtClean="0"/>
              <a:t> User Interface</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5</a:t>
            </a:fld>
            <a:endParaRPr lang="en-US"/>
          </a:p>
        </p:txBody>
      </p:sp>
      <p:pic>
        <p:nvPicPr>
          <p:cNvPr id="3" name="Picture 2" descr="Screen Shot 2014-06-20 at 9.28.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84" y="1324727"/>
            <a:ext cx="8292416" cy="5471208"/>
          </a:xfrm>
          <a:prstGeom prst="rect">
            <a:avLst/>
          </a:prstGeom>
        </p:spPr>
      </p:pic>
    </p:spTree>
    <p:extLst>
      <p:ext uri="{BB962C8B-B14F-4D97-AF65-F5344CB8AC3E}">
        <p14:creationId xmlns:p14="http://schemas.microsoft.com/office/powerpoint/2010/main" val="4084942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FEC368-1D7A-4F81-ABF6-AE0E36BAF64C}" type="slidenum">
              <a:rPr lang="en-US" smtClean="0"/>
              <a:pPr/>
              <a:t>50</a:t>
            </a:fld>
            <a:endParaRPr lang="en-US"/>
          </a:p>
        </p:txBody>
      </p:sp>
      <p:pic>
        <p:nvPicPr>
          <p:cNvPr id="5" name="Picture 4" descr="Screen Shot 2014-05-27 at 5.01.00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791778"/>
          </a:xfrm>
          <a:prstGeom prst="rect">
            <a:avLst/>
          </a:prstGeom>
        </p:spPr>
      </p:pic>
    </p:spTree>
    <p:extLst>
      <p:ext uri="{BB962C8B-B14F-4D97-AF65-F5344CB8AC3E}">
        <p14:creationId xmlns:p14="http://schemas.microsoft.com/office/powerpoint/2010/main" val="298360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FEC368-1D7A-4F81-ABF6-AE0E36BAF64C}" type="slidenum">
              <a:rPr lang="en-US" smtClean="0"/>
              <a:pPr/>
              <a:t>51</a:t>
            </a:fld>
            <a:endParaRPr lang="en-US"/>
          </a:p>
        </p:txBody>
      </p:sp>
      <p:pic>
        <p:nvPicPr>
          <p:cNvPr id="3" name="Picture 2" descr="Screen Shot 2014-05-27 at 4.56.48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529917"/>
          </a:xfrm>
          <a:prstGeom prst="rect">
            <a:avLst/>
          </a:prstGeom>
        </p:spPr>
      </p:pic>
    </p:spTree>
    <p:extLst>
      <p:ext uri="{BB962C8B-B14F-4D97-AF65-F5344CB8AC3E}">
        <p14:creationId xmlns:p14="http://schemas.microsoft.com/office/powerpoint/2010/main" val="2834432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904"/>
            <a:ext cx="8229600" cy="738377"/>
          </a:xfrm>
        </p:spPr>
        <p:txBody>
          <a:bodyPr/>
          <a:lstStyle/>
          <a:p>
            <a:r>
              <a:rPr lang="en-US" dirty="0" err="1" smtClean="0"/>
              <a:t>Cloudmesh</a:t>
            </a:r>
            <a:r>
              <a:rPr lang="en-US" dirty="0" smtClean="0"/>
              <a:t> Metric Components</a:t>
            </a:r>
            <a:endParaRPr lang="en-US" dirty="0"/>
          </a:p>
        </p:txBody>
      </p:sp>
      <p:sp>
        <p:nvSpPr>
          <p:cNvPr id="3" name="Content Placeholder 2"/>
          <p:cNvSpPr>
            <a:spLocks noGrp="1"/>
          </p:cNvSpPr>
          <p:nvPr>
            <p:ph idx="1"/>
          </p:nvPr>
        </p:nvSpPr>
        <p:spPr>
          <a:xfrm>
            <a:off x="0" y="1125186"/>
            <a:ext cx="9144000" cy="5732813"/>
          </a:xfrm>
        </p:spPr>
        <p:txBody>
          <a:bodyPr>
            <a:normAutofit/>
          </a:bodyPr>
          <a:lstStyle/>
          <a:p>
            <a:r>
              <a:rPr lang="en-US" sz="1800" b="1" dirty="0" smtClean="0"/>
              <a:t>Data Collector and Metric service</a:t>
            </a:r>
            <a:r>
              <a:rPr lang="en-US" sz="1800" dirty="0" smtClean="0"/>
              <a:t>. One of the fundamental services needed is a data collector. It collects relevant data from a variety of sources including resource databases, log files, and data reporters. Hence, to integrate new cloud services into the data collectors we have to define a data model, as well as data sources that populate the data model with data. Currently, data collectors are available for </a:t>
            </a:r>
            <a:r>
              <a:rPr lang="en-US" sz="1800" dirty="0" err="1" smtClean="0"/>
              <a:t>OpenStack</a:t>
            </a:r>
            <a:r>
              <a:rPr lang="en-US" sz="1800" dirty="0" smtClean="0"/>
              <a:t>, Eucalyptus, and Nimbus but not limited to these platforms. Dependent on the </a:t>
            </a:r>
            <a:r>
              <a:rPr lang="en-US" sz="1800" dirty="0" err="1" smtClean="0"/>
              <a:t>IaaS</a:t>
            </a:r>
            <a:r>
              <a:rPr lang="en-US" sz="1800" dirty="0" smtClean="0"/>
              <a:t> framework they obtain the data from different sources such as log files or databases. Beneficial information to be collected includes detailed information about the virtual machines (VM), the users and/or projects starting them, memory usage over the lifetime of the VMs, errors associated with VMs during runtime, or at startup. One of the issues to be addressed is, if such data should be directly accessed in the production environment offered by the </a:t>
            </a:r>
            <a:r>
              <a:rPr lang="en-US" sz="1800" dirty="0" err="1" smtClean="0"/>
              <a:t>IaaS</a:t>
            </a:r>
            <a:r>
              <a:rPr lang="en-US" sz="1800" dirty="0" smtClean="0"/>
              <a:t> framework. Practical experience with FutureGrid has shown that the analysis of the data poses a significant amount of stress on the originating resource, making it impractical to offer a detailed report and metric system on the original data sources. Hence, it is important that we replicate it when the information we request is involved in a detailed analysis. For some smaller scale queries, as the one posed by most users, direct access is sufficient and desirable for the live view of the system in order to provide information about how many VMs are currently running, on which system and by whom.</a:t>
            </a:r>
            <a:endParaRPr lang="en-US" sz="1800" dirty="0"/>
          </a:p>
        </p:txBody>
      </p:sp>
    </p:spTree>
    <p:extLst>
      <p:ext uri="{BB962C8B-B14F-4D97-AF65-F5344CB8AC3E}">
        <p14:creationId xmlns:p14="http://schemas.microsoft.com/office/powerpoint/2010/main" val="19717593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Cloudmesh</a:t>
            </a:r>
            <a:r>
              <a:rPr lang="en-US" dirty="0" smtClean="0"/>
              <a:t> Metric Components</a:t>
            </a:r>
            <a:endParaRPr lang="en-US" dirty="0"/>
          </a:p>
        </p:txBody>
      </p:sp>
      <p:sp>
        <p:nvSpPr>
          <p:cNvPr id="3" name="Content Placeholder 2"/>
          <p:cNvSpPr>
            <a:spLocks noGrp="1"/>
          </p:cNvSpPr>
          <p:nvPr>
            <p:ph idx="1"/>
          </p:nvPr>
        </p:nvSpPr>
        <p:spPr>
          <a:xfrm>
            <a:off x="0" y="1220188"/>
            <a:ext cx="9144000" cy="5637811"/>
          </a:xfrm>
        </p:spPr>
        <p:txBody>
          <a:bodyPr>
            <a:normAutofit fontScale="92500" lnSpcReduction="10000"/>
          </a:bodyPr>
          <a:lstStyle/>
          <a:p>
            <a:r>
              <a:rPr lang="en-US" b="1" dirty="0" smtClean="0"/>
              <a:t>Metric Analyzer</a:t>
            </a:r>
            <a:r>
              <a:rPr lang="en-US" dirty="0" smtClean="0"/>
              <a:t>. The data collected provides the opportunity to analyze it for specific needs in a repeated fashion or provide filters and services for further specialized analysis. The FutureGrid metric framework therefore provides a metric analyzer component with a convenient interface for analyzing the data not only on an automated fashion, but also interactively through a simple metrics analyzer shell. Information of interest includes yearly, monthly, and/or weekly usage information by user, project, resource, provider, and the agglomerated in- formation. Our scripting environment provides this information and is run at predefined intervals or upon request. In the future, we will be enhancing the service to allow users to schedule queries to conduct specific analysis. To avoid repeated analysis, metric result caching is conducted. Thus, if a query has been executed in the past the result is cached and returned without reanalysis (if not forced). To more easily facilitate fast and distributed calculation of the results by multiple users, we will base future versions of the </a:t>
            </a:r>
            <a:r>
              <a:rPr lang="en-US" dirty="0" err="1" smtClean="0"/>
              <a:t>Cloudmetric</a:t>
            </a:r>
            <a:r>
              <a:rPr lang="en-US" dirty="0" smtClean="0"/>
              <a:t> system on </a:t>
            </a:r>
            <a:r>
              <a:rPr lang="en-US" dirty="0" err="1" smtClean="0"/>
              <a:t>NoSQL</a:t>
            </a:r>
            <a:r>
              <a:rPr lang="en-US" dirty="0" smtClean="0"/>
              <a:t> database technologies.</a:t>
            </a:r>
            <a:endParaRPr lang="en-US" dirty="0"/>
          </a:p>
        </p:txBody>
      </p:sp>
    </p:spTree>
    <p:extLst>
      <p:ext uri="{BB962C8B-B14F-4D97-AF65-F5344CB8AC3E}">
        <p14:creationId xmlns:p14="http://schemas.microsoft.com/office/powerpoint/2010/main" val="2352936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359"/>
            <a:ext cx="8229600" cy="817545"/>
          </a:xfrm>
        </p:spPr>
        <p:txBody>
          <a:bodyPr>
            <a:normAutofit/>
          </a:bodyPr>
          <a:lstStyle/>
          <a:p>
            <a:r>
              <a:rPr lang="en-US" dirty="0" smtClean="0"/>
              <a:t>Accessing </a:t>
            </a:r>
            <a:r>
              <a:rPr lang="en-US" dirty="0" err="1" smtClean="0"/>
              <a:t>Cloudmesh</a:t>
            </a:r>
            <a:r>
              <a:rPr lang="en-US" dirty="0" smtClean="0"/>
              <a:t> Metrics</a:t>
            </a:r>
            <a:endParaRPr lang="en-US" dirty="0"/>
          </a:p>
        </p:txBody>
      </p:sp>
      <p:sp>
        <p:nvSpPr>
          <p:cNvPr id="3" name="Content Placeholder 2"/>
          <p:cNvSpPr>
            <a:spLocks noGrp="1"/>
          </p:cNvSpPr>
          <p:nvPr>
            <p:ph idx="1"/>
          </p:nvPr>
        </p:nvSpPr>
        <p:spPr>
          <a:xfrm>
            <a:off x="0" y="911431"/>
            <a:ext cx="9144000" cy="4876800"/>
          </a:xfrm>
        </p:spPr>
        <p:txBody>
          <a:bodyPr>
            <a:noAutofit/>
          </a:bodyPr>
          <a:lstStyle/>
          <a:p>
            <a:r>
              <a:rPr lang="en-US" sz="1800" dirty="0" smtClean="0"/>
              <a:t>Early on we recognized that the access of information and the metrics must be provided through a variety of interfaces. This includes command shells, programming API's, REST interfaces, graphical user interfaces, and printable reports.</a:t>
            </a:r>
          </a:p>
          <a:p>
            <a:pPr lvl="1"/>
            <a:r>
              <a:rPr lang="en-US" sz="1600" b="1" dirty="0" smtClean="0"/>
              <a:t>Interactive Command Shell</a:t>
            </a:r>
            <a:r>
              <a:rPr lang="en-US" sz="1600" dirty="0" smtClean="0"/>
              <a:t>. To simplify the interactive use, we have developed a python command shell called CMD3 that allows the dynamic load of additional commands, thus making it ideal to define new analytic methods</a:t>
            </a:r>
          </a:p>
          <a:p>
            <a:pPr lvl="1"/>
            <a:r>
              <a:rPr lang="en-US" sz="1600" b="1" dirty="0" smtClean="0"/>
              <a:t>REST API</a:t>
            </a:r>
            <a:r>
              <a:rPr lang="en-US" sz="1600" dirty="0" smtClean="0"/>
              <a:t>. We are currently building access through a convenient REST API to allow easy access from Web frameworks, but also integration from arbitrary programming languages Programming API. We have provided a robust API interface in python to access the basic analytical functions useful for many users and reused by the interactive command shell and the REST service.</a:t>
            </a:r>
          </a:p>
          <a:p>
            <a:pPr lvl="1"/>
            <a:r>
              <a:rPr lang="en-US" sz="1600" b="1" dirty="0" smtClean="0"/>
              <a:t>Graphical Representation </a:t>
            </a:r>
            <a:r>
              <a:rPr lang="en-US" sz="1600" dirty="0" smtClean="0"/>
              <a:t>and </a:t>
            </a:r>
            <a:r>
              <a:rPr lang="en-US" sz="1600" b="1" dirty="0" smtClean="0"/>
              <a:t>Printable Reports</a:t>
            </a:r>
            <a:r>
              <a:rPr lang="en-US" sz="1600" dirty="0" smtClean="0"/>
              <a:t>. Using our basic API and command shell, we have integrated them into the Python sphinx framework to expose the metric data in a convenient form and present the data online via charts or in a PDF report. As sphinx offers the export of data reports in PDF, we leverage this framework and do not have to develop a separate framework for it. The sphinx framework service is currently enhanced, allowing customizable interactive queries to the metric and data sources. The data can be represented visually in various chart forms such as bar graphs, line charts, or pie charts. A template for generating a quarterly and yearly report of the data exists making adaptation to additional resources or other provider consortia easy. </a:t>
            </a:r>
          </a:p>
          <a:p>
            <a:pPr lvl="1"/>
            <a:r>
              <a:rPr lang="en-US" sz="1600" dirty="0" smtClean="0"/>
              <a:t>Furthermore, the data can be </a:t>
            </a:r>
            <a:r>
              <a:rPr lang="en-US" sz="1600" b="1" dirty="0" smtClean="0"/>
              <a:t>exported in a variety of formats </a:t>
            </a:r>
            <a:r>
              <a:rPr lang="en-US" sz="1600" dirty="0" smtClean="0"/>
              <a:t>such as JSON or CSV making it possible to use other tools, such as excel for data post processing.</a:t>
            </a:r>
            <a:endParaRPr lang="en-US" sz="1600" dirty="0"/>
          </a:p>
        </p:txBody>
      </p:sp>
    </p:spTree>
    <p:extLst>
      <p:ext uri="{BB962C8B-B14F-4D97-AF65-F5344CB8AC3E}">
        <p14:creationId xmlns:p14="http://schemas.microsoft.com/office/powerpoint/2010/main" val="967266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FEC368-1D7A-4F81-ABF6-AE0E36BAF64C}" type="slidenum">
              <a:rPr lang="en-US" smtClean="0"/>
              <a:pPr/>
              <a:t>6</a:t>
            </a:fld>
            <a:endParaRPr lang="en-US"/>
          </a:p>
        </p:txBody>
      </p:sp>
      <p:pic>
        <p:nvPicPr>
          <p:cNvPr id="3" name="Picture 2" descr="Screen Shot 2014-05-27 at 5.01.0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6222"/>
            <a:ext cx="9144000" cy="6791778"/>
          </a:xfrm>
          <a:prstGeom prst="rect">
            <a:avLst/>
          </a:prstGeom>
          <a:ln>
            <a:solidFill>
              <a:schemeClr val="tx1"/>
            </a:solidFill>
          </a:ln>
          <a:effectLst>
            <a:outerShdw blurRad="50800" dist="38100" dir="2700000" algn="tl" rotWithShape="0">
              <a:srgbClr val="000000">
                <a:alpha val="43000"/>
              </a:srgbClr>
            </a:outerShdw>
          </a:effectLst>
        </p:spPr>
      </p:pic>
      <p:pic>
        <p:nvPicPr>
          <p:cNvPr id="8" name="Picture 7" descr="Screen Shot 2014-05-27 at 4.55.29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94209" y="1698625"/>
            <a:ext cx="6849791" cy="5159375"/>
          </a:xfrm>
          <a:prstGeom prst="rect">
            <a:avLst/>
          </a:prstGeom>
          <a:ln>
            <a:solidFill>
              <a:schemeClr val="tx1"/>
            </a:solidFill>
          </a:ln>
          <a:effectLst>
            <a:outerShdw blurRad="50800" dist="38100" dir="2700000" algn="tl" rotWithShape="0">
              <a:srgbClr val="000000">
                <a:alpha val="43000"/>
              </a:srgbClr>
            </a:outerShdw>
          </a:effectLst>
        </p:spPr>
      </p:pic>
      <p:pic>
        <p:nvPicPr>
          <p:cNvPr id="10" name="Picture 9" descr="Screen Shot 2014-05-27 at 4.53.59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06367" y="902980"/>
            <a:ext cx="3637633" cy="4614333"/>
          </a:xfrm>
          <a:prstGeom prst="rect">
            <a:avLst/>
          </a:prstGeom>
          <a:ln>
            <a:solidFill>
              <a:schemeClr val="tx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77903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4-05-27 at 4.32.16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84714"/>
            <a:ext cx="5065081" cy="3766722"/>
          </a:xfrm>
          <a:prstGeom prst="rect">
            <a:avLst/>
          </a:prstGeom>
        </p:spPr>
      </p:pic>
      <p:sp>
        <p:nvSpPr>
          <p:cNvPr id="2" name="Title 1"/>
          <p:cNvSpPr>
            <a:spLocks noGrp="1"/>
          </p:cNvSpPr>
          <p:nvPr>
            <p:ph type="title"/>
          </p:nvPr>
        </p:nvSpPr>
        <p:spPr>
          <a:xfrm>
            <a:off x="127000" y="254136"/>
            <a:ext cx="7293708" cy="679744"/>
          </a:xfrm>
        </p:spPr>
        <p:txBody>
          <a:bodyPr>
            <a:normAutofit/>
          </a:bodyPr>
          <a:lstStyle/>
          <a:p>
            <a:r>
              <a:rPr lang="en-US" sz="3200" dirty="0" err="1" smtClean="0"/>
              <a:t>Cloudmesh</a:t>
            </a:r>
            <a:r>
              <a:rPr lang="en-US" sz="3200" dirty="0" smtClean="0"/>
              <a:t> Shell &amp; bash &amp; </a:t>
            </a:r>
            <a:r>
              <a:rPr lang="en-US" sz="3200" dirty="0" err="1" smtClean="0"/>
              <a:t>IPython</a:t>
            </a:r>
            <a:r>
              <a:rPr lang="en-US" sz="3200" dirty="0" smtClean="0"/>
              <a:t> </a:t>
            </a:r>
            <a:endParaRPr lang="en-US" sz="3200"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7</a:t>
            </a:fld>
            <a:endParaRPr lang="en-US"/>
          </a:p>
        </p:txBody>
      </p:sp>
      <p:pic>
        <p:nvPicPr>
          <p:cNvPr id="10" name="Picture 9" descr="Screen Shot 2014-05-27 at 4.34.18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7101" y="2025832"/>
            <a:ext cx="4876800" cy="3626704"/>
          </a:xfrm>
          <a:prstGeom prst="rect">
            <a:avLst/>
          </a:prstGeom>
        </p:spPr>
      </p:pic>
      <p:pic>
        <p:nvPicPr>
          <p:cNvPr id="11" name="Picture 10" descr="Screen Shot 2014-05-27 at 4.35.10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93135" y="3199502"/>
            <a:ext cx="5135254" cy="3818907"/>
          </a:xfrm>
          <a:prstGeom prst="rect">
            <a:avLst/>
          </a:prstGeom>
        </p:spPr>
      </p:pic>
      <p:pic>
        <p:nvPicPr>
          <p:cNvPr id="13" name="Picture 12" descr="Screen Shot 2014-05-27 at 4.37.10 PM.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66579" y="684714"/>
            <a:ext cx="5610912" cy="4186508"/>
          </a:xfrm>
          <a:prstGeom prst="rect">
            <a:avLst/>
          </a:prstGeom>
        </p:spPr>
      </p:pic>
      <p:pic>
        <p:nvPicPr>
          <p:cNvPr id="14" name="Picture 13" descr="Screen Shot 2014-05-27 at 4.38.13 PM.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150230" y="2527787"/>
            <a:ext cx="5620592" cy="4330213"/>
          </a:xfrm>
          <a:prstGeom prst="rect">
            <a:avLst/>
          </a:prstGeom>
        </p:spPr>
      </p:pic>
    </p:spTree>
    <p:extLst>
      <p:ext uri="{BB962C8B-B14F-4D97-AF65-F5344CB8AC3E}">
        <p14:creationId xmlns:p14="http://schemas.microsoft.com/office/powerpoint/2010/main" val="585602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Screen Shot 2014-05-26 at 6.42.53 PM.png"/>
          <p:cNvPicPr>
            <a:picLocks noChangeAspect="1"/>
          </p:cNvPicPr>
          <p:nvPr/>
        </p:nvPicPr>
        <p:blipFill>
          <a:blip r:embed="rId3" cstate="email">
            <a:extLst>
              <a:ext uri="{28A0092B-C50C-407E-A947-70E740481C1C}">
                <a14:useLocalDpi xmlns:a14="http://schemas.microsoft.com/office/drawing/2010/main" val="0"/>
              </a:ext>
            </a:extLst>
          </a:blip>
          <a:srcRect t="-27395" b="-27395"/>
          <a:stretch>
            <a:fillRect/>
          </a:stretch>
        </p:blipFill>
        <p:spPr>
          <a:xfrm>
            <a:off x="6478580" y="3823624"/>
            <a:ext cx="2392857" cy="2864877"/>
          </a:xfrm>
          <a:prstGeom prst="rect">
            <a:avLst/>
          </a:prstGeom>
          <a:ln>
            <a:noFill/>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457200" y="234688"/>
            <a:ext cx="7083127" cy="990600"/>
          </a:xfrm>
        </p:spPr>
        <p:txBody>
          <a:bodyPr>
            <a:normAutofit/>
          </a:bodyPr>
          <a:lstStyle/>
          <a:p>
            <a:r>
              <a:rPr lang="en-US" dirty="0" smtClean="0"/>
              <a:t>Monitoring and Metrics Interface</a:t>
            </a:r>
            <a:endParaRPr lang="en-US" dirty="0"/>
          </a:p>
        </p:txBody>
      </p:sp>
      <p:sp>
        <p:nvSpPr>
          <p:cNvPr id="4" name="Content Placeholder 3"/>
          <p:cNvSpPr>
            <a:spLocks noGrp="1"/>
          </p:cNvSpPr>
          <p:nvPr>
            <p:ph sz="half" idx="1"/>
          </p:nvPr>
        </p:nvSpPr>
        <p:spPr>
          <a:xfrm>
            <a:off x="184638" y="1040306"/>
            <a:ext cx="4038951" cy="4718304"/>
          </a:xfrm>
        </p:spPr>
        <p:txBody>
          <a:bodyPr>
            <a:normAutofit/>
          </a:bodyPr>
          <a:lstStyle/>
          <a:p>
            <a:r>
              <a:rPr lang="en-US" dirty="0" smtClean="0"/>
              <a:t>Service Monitoring</a:t>
            </a:r>
          </a:p>
          <a:p>
            <a:r>
              <a:rPr lang="en-US" dirty="0" smtClean="0"/>
              <a:t>Energy/Temperature Monitoring</a:t>
            </a:r>
          </a:p>
          <a:p>
            <a:r>
              <a:rPr lang="en-US" dirty="0" smtClean="0"/>
              <a:t>Monitoring of Provisioning</a:t>
            </a:r>
          </a:p>
          <a:p>
            <a:r>
              <a:rPr lang="en-US" dirty="0" smtClean="0"/>
              <a:t>Integration with other Tools</a:t>
            </a:r>
          </a:p>
          <a:p>
            <a:pPr lvl="1"/>
            <a:r>
              <a:rPr lang="en-US" dirty="0" err="1" smtClean="0"/>
              <a:t>Nagios</a:t>
            </a:r>
            <a:r>
              <a:rPr lang="en-US" dirty="0" smtClean="0"/>
              <a:t>, Ganglia, Inca, FG Metrics,</a:t>
            </a:r>
            <a:r>
              <a:rPr lang="en-US" dirty="0"/>
              <a:t> </a:t>
            </a:r>
            <a:r>
              <a:rPr lang="en-US" dirty="0" err="1" smtClean="0"/>
              <a:t>Monalytics</a:t>
            </a:r>
            <a:endParaRPr lang="en-US" dirty="0" smtClean="0"/>
          </a:p>
          <a:p>
            <a:r>
              <a:rPr lang="en-US" dirty="0" smtClean="0"/>
              <a:t>Accounting metrics</a:t>
            </a:r>
            <a:endParaRPr lang="en-US" dirty="0"/>
          </a:p>
        </p:txBody>
      </p:sp>
      <p:pic>
        <p:nvPicPr>
          <p:cNvPr id="6" name="Content Placeholder 5" descr="temperature_map.png"/>
          <p:cNvPicPr>
            <a:picLocks noGrp="1" noChangeAspect="1"/>
          </p:cNvPicPr>
          <p:nvPr>
            <p:ph sz="half" idx="2"/>
          </p:nvPr>
        </p:nvPicPr>
        <p:blipFill>
          <a:blip r:embed="rId4" cstate="email">
            <a:extLst>
              <a:ext uri="{28A0092B-C50C-407E-A947-70E740481C1C}">
                <a14:useLocalDpi xmlns:a14="http://schemas.microsoft.com/office/drawing/2010/main" val="0"/>
              </a:ext>
            </a:extLst>
          </a:blip>
          <a:srcRect l="2733" r="2733"/>
          <a:stretch>
            <a:fillRect/>
          </a:stretch>
        </p:blipFill>
        <p:spPr>
          <a:xfrm>
            <a:off x="6642089" y="1327470"/>
            <a:ext cx="2389644" cy="2861030"/>
          </a:xfrm>
          <a:prstGeom prst="rect">
            <a:avLst/>
          </a:prstGeom>
          <a:ln>
            <a:solidFill>
              <a:schemeClr val="tx1"/>
            </a:solidFill>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0CFEC368-1D7A-4F81-ABF6-AE0E36BAF64C}" type="slidenum">
              <a:rPr lang="en-US" smtClean="0"/>
              <a:pPr/>
              <a:t>8</a:t>
            </a:fld>
            <a:endParaRPr lang="en-US"/>
          </a:p>
        </p:txBody>
      </p:sp>
      <p:pic>
        <p:nvPicPr>
          <p:cNvPr id="7" name="Content Placeholder 3" descr="Screen Shot 2014-05-26 at 6.42.29 PM.png"/>
          <p:cNvPicPr>
            <a:picLocks noChangeAspect="1"/>
          </p:cNvPicPr>
          <p:nvPr/>
        </p:nvPicPr>
        <p:blipFill>
          <a:blip r:embed="rId5" cstate="email">
            <a:extLst>
              <a:ext uri="{28A0092B-C50C-407E-A947-70E740481C1C}">
                <a14:useLocalDpi xmlns:a14="http://schemas.microsoft.com/office/drawing/2010/main" val="0"/>
              </a:ext>
            </a:extLst>
          </a:blip>
          <a:srcRect t="7181" b="7181"/>
          <a:stretch>
            <a:fillRect/>
          </a:stretch>
        </p:blipFill>
        <p:spPr>
          <a:xfrm>
            <a:off x="4170835" y="4202547"/>
            <a:ext cx="1960192" cy="2346863"/>
          </a:xfrm>
          <a:prstGeom prst="rect">
            <a:avLst/>
          </a:prstGeom>
          <a:ln>
            <a:solidFill>
              <a:schemeClr val="tx1"/>
            </a:solidFill>
          </a:ln>
          <a:effectLst>
            <a:outerShdw blurRad="50800" dist="38100" dir="2700000" algn="tl" rotWithShape="0">
              <a:srgbClr val="000000">
                <a:alpha val="43000"/>
              </a:srgbClr>
            </a:outerShdw>
          </a:effectLst>
        </p:spPr>
      </p:pic>
      <p:pic>
        <p:nvPicPr>
          <p:cNvPr id="9" name="Content Placeholder 4" descr="service_map.png"/>
          <p:cNvPicPr>
            <a:picLocks noChangeAspect="1"/>
          </p:cNvPicPr>
          <p:nvPr/>
        </p:nvPicPr>
        <p:blipFill>
          <a:blip r:embed="rId6" cstate="email">
            <a:extLst>
              <a:ext uri="{28A0092B-C50C-407E-A947-70E740481C1C}">
                <a14:useLocalDpi xmlns:a14="http://schemas.microsoft.com/office/drawing/2010/main" val="0"/>
              </a:ext>
            </a:extLst>
          </a:blip>
          <a:srcRect l="2613" r="2613"/>
          <a:stretch>
            <a:fillRect/>
          </a:stretch>
        </p:blipFill>
        <p:spPr>
          <a:xfrm>
            <a:off x="4060082" y="1121604"/>
            <a:ext cx="2582007" cy="3091338"/>
          </a:xfrm>
          <a:prstGeom prst="rect">
            <a:avLst/>
          </a:prstGeom>
          <a:ln>
            <a:solidFill>
              <a:schemeClr val="tx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7516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84" y="895810"/>
            <a:ext cx="3862631" cy="990600"/>
          </a:xfrm>
        </p:spPr>
        <p:txBody>
          <a:bodyPr>
            <a:noAutofit/>
          </a:bodyPr>
          <a:lstStyle/>
          <a:p>
            <a:r>
              <a:rPr lang="en-US" dirty="0" smtClean="0"/>
              <a:t>Operation and Monitoring - HPC</a:t>
            </a:r>
            <a:endParaRPr lang="en-US" dirty="0"/>
          </a:p>
        </p:txBody>
      </p:sp>
      <p:pic>
        <p:nvPicPr>
          <p:cNvPr id="7" name="Content Placeholder 3" descr="Screen Shot 2014-05-26 at 7.05.20 PM.png"/>
          <p:cNvPicPr>
            <a:picLocks noGrp="1" noChangeAspect="1"/>
          </p:cNvPicPr>
          <p:nvPr>
            <p:ph sz="half" idx="1"/>
          </p:nvPr>
        </p:nvPicPr>
        <p:blipFill>
          <a:blip r:embed="rId3" cstate="email">
            <a:extLst>
              <a:ext uri="{28A0092B-C50C-407E-A947-70E740481C1C}">
                <a14:useLocalDpi xmlns:a14="http://schemas.microsoft.com/office/drawing/2010/main" val="0"/>
              </a:ext>
            </a:extLst>
          </a:blip>
          <a:srcRect t="-16365" b="-16365"/>
          <a:stretch>
            <a:fillRect/>
          </a:stretch>
        </p:blipFill>
        <p:spPr>
          <a:xfrm>
            <a:off x="123817" y="1556248"/>
            <a:ext cx="5030074" cy="6022317"/>
          </a:xfrm>
          <a:prstGeom prst="rect">
            <a:avLst/>
          </a:prstGeom>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0CFEC368-1D7A-4F81-ABF6-AE0E36BAF64C}" type="slidenum">
              <a:rPr lang="en-US" smtClean="0"/>
              <a:pPr/>
              <a:t>9</a:t>
            </a:fld>
            <a:endParaRPr lang="en-US"/>
          </a:p>
        </p:txBody>
      </p:sp>
      <p:pic>
        <p:nvPicPr>
          <p:cNvPr id="8" name="Content Placeholder 3" descr="Screen Shot 2014-05-26 at 7.05.51 PM.png"/>
          <p:cNvPicPr>
            <a:picLocks noChangeAspect="1"/>
          </p:cNvPicPr>
          <p:nvPr/>
        </p:nvPicPr>
        <p:blipFill>
          <a:blip r:embed="rId4" cstate="email">
            <a:extLst>
              <a:ext uri="{28A0092B-C50C-407E-A947-70E740481C1C}">
                <a14:useLocalDpi xmlns:a14="http://schemas.microsoft.com/office/drawing/2010/main" val="0"/>
              </a:ext>
            </a:extLst>
          </a:blip>
          <a:srcRect l="-30543" r="-30543"/>
          <a:stretch>
            <a:fillRect/>
          </a:stretch>
        </p:blipFill>
        <p:spPr>
          <a:xfrm>
            <a:off x="2422786" y="485395"/>
            <a:ext cx="7742079" cy="4419114"/>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0314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Accessing and Managing Multiple Clouds (Infrastructures) with Cloudmesh&amp;quot;&quot;/&gt;&lt;property id=&quot;20307&quot; value=&quot;256&quot;/&gt;&lt;/object&gt;&lt;object type=&quot;3&quot; unique_id=&quot;10004&quot;&gt;&lt;property id=&quot;20148&quot; value=&quot;5&quot;/&gt;&lt;property id=&quot;20300&quot; value=&quot;Slide 2 - &amp;quot;Introduction&amp;quot;&quot;/&gt;&lt;property id=&quot;20307&quot; value=&quot;292&quot;/&gt;&lt;/object&gt;&lt;object type=&quot;3&quot; unique_id=&quot;10005&quot;&gt;&lt;property id=&quot;20148&quot; value=&quot;5&quot;/&gt;&lt;property id=&quot;20300&quot; value=&quot;Slide 11 - &amp;quot;Terms (Cloud &amp;amp; HPC)&amp;quot;&quot;/&gt;&lt;property id=&quot;20307&quot; value=&quot;293&quot;/&gt;&lt;/object&gt;&lt;object type=&quot;3&quot; unique_id=&quot;10006&quot;&gt;&lt;property id=&quot;20148&quot; value=&quot;5&quot;/&gt;&lt;property id=&quot;20300&quot; value=&quot;Slide 12 - &amp;quot;Terms (Cloud, HPC, Provisioning)&amp;quot;&quot;/&gt;&lt;property id=&quot;20307&quot; value=&quot;331&quot;/&gt;&lt;/object&gt;&lt;object type=&quot;3&quot; unique_id=&quot;10007&quot;&gt;&lt;property id=&quot;20148&quot; value=&quot;5&quot;/&gt;&lt;property id=&quot;20300&quot; value=&quot;Slide 13 - &amp;quot;Background - FutureGrid&amp;quot;&quot;/&gt;&lt;property id=&quot;20307&quot; value=&quot;296&quot;/&gt;&lt;/object&gt;&lt;object type=&quot;3&quot; unique_id=&quot;10008&quot;&gt;&lt;property id=&quot;20148&quot; value=&quot;5&quot;/&gt;&lt;property id=&quot;20300&quot; value=&quot;Slide 14 - &amp;quot;Functionality Requirements&amp;quot;&quot;/&gt;&lt;property id=&quot;20307&quot; value=&quot;297&quot;/&gt;&lt;/object&gt;&lt;object type=&quot;3&quot; unique_id=&quot;10009&quot;&gt;&lt;property id=&quot;20148&quot; value=&quot;5&quot;/&gt;&lt;property id=&quot;20300&quot; value=&quot;Slide 15 - &amp;quot;Usability Requirements&amp;quot;&quot;/&gt;&lt;property id=&quot;20307&quot; value=&quot;332&quot;/&gt;&lt;/object&gt;&lt;object type=&quot;3&quot; unique_id=&quot;10010&quot;&gt;&lt;property id=&quot;20148&quot; value=&quot;5&quot;/&gt;&lt;property id=&quot;20300&quot; value=&quot;Slide 16 - &amp;quot;Cloudmesh Definitions I&amp;quot;&quot;/&gt;&lt;property id=&quot;20307&quot; value=&quot;340&quot;/&gt;&lt;/object&gt;&lt;object type=&quot;3&quot; unique_id=&quot;10011&quot;&gt;&lt;property id=&quot;20148&quot; value=&quot;5&quot;/&gt;&lt;property id=&quot;20300&quot; value=&quot;Slide 17 - &amp;quot;Cloudmesh Definitions II&amp;quot;&quot;/&gt;&lt;property id=&quot;20307&quot; value=&quot;341&quot;/&gt;&lt;/object&gt;&lt;object type=&quot;3&quot; unique_id=&quot;10012&quot;&gt;&lt;property id=&quot;20148&quot; value=&quot;5&quot;/&gt;&lt;property id=&quot;20300&quot; value=&quot;Slide 19 - &amp;quot;Cloudmesh Definitions III&amp;quot;&quot;/&gt;&lt;property id=&quot;20307&quot; value=&quot;342&quot;/&gt;&lt;/object&gt;&lt;object type=&quot;3&quot; unique_id=&quot;10013&quot;&gt;&lt;property id=&quot;20148&quot; value=&quot;5&quot;/&gt;&lt;property id=&quot;20300&quot; value=&quot;Slide 20 - &amp;quot;Cloudmesh Definitions IV&amp;quot;&quot;/&gt;&lt;property id=&quot;20307&quot; value=&quot;343&quot;/&gt;&lt;/object&gt;&lt;object type=&quot;3&quot; unique_id=&quot;10018&quot;&gt;&lt;property id=&quot;20148&quot; value=&quot;5&quot;/&gt;&lt;property id=&quot;20300&quot; value=&quot;Slide 3 - &amp;quot;CloudMesh Architecture&amp;quot;&quot;/&gt;&lt;property id=&quot;20307&quot; value=&quot;298&quot;/&gt;&lt;/object&gt;&lt;object type=&quot;3&quot; unique_id=&quot;10020&quot;&gt;&lt;property id=&quot;20148&quot; value=&quot;5&quot;/&gt;&lt;property id=&quot;20300&quot; value=&quot;Slide 4 - &amp;quot;Cloudmesh Functionality&amp;quot;&quot;/&gt;&lt;property id=&quot;20307&quot; value=&quot;300&quot;/&gt;&lt;/object&gt;&lt;object type=&quot;3&quot; unique_id=&quot;10021&quot;&gt;&lt;property id=&quot;20148&quot; value=&quot;5&quot;/&gt;&lt;property id=&quot;20300&quot; value=&quot;Slide 26 - &amp;quot;Details on Cloudmesh Functionality&amp;quot;&quot;/&gt;&lt;property id=&quot;20307&quot; value=&quot;299&quot;/&gt;&lt;/object&gt;&lt;object type=&quot;3&quot; unique_id=&quot;10022&quot;&gt;&lt;property id=&quot;20148&quot; value=&quot;5&quot;/&gt;&lt;property id=&quot;20300&quot; value=&quot;Slide 24 - &amp;quot;Architecture&amp;quot;&quot;/&gt;&lt;property id=&quot;20307&quot; value=&quot;317&quot;/&gt;&lt;/object&gt;&lt;object type=&quot;3&quot; unique_id=&quot;10024&quot;&gt;&lt;property id=&quot;20148&quot; value=&quot;5&quot;/&gt;&lt;property id=&quot;20300&quot; value=&quot;Slide 27 - &amp;quot;User and Project Management  &amp;quot;&quot;/&gt;&lt;property id=&quot;20307&quot; value=&quot;320&quot;/&gt;&lt;/object&gt;&lt;object type=&quot;3&quot; unique_id=&quot;10025&quot;&gt;&lt;property id=&quot;20148&quot; value=&quot;5&quot;/&gt;&lt;property id=&quot;20300&quot; value=&quot;Slide 28 - &amp;quot;Experiment Planning - Future&amp;quot;&quot;/&gt;&lt;property id=&quot;20307&quot; value=&quot;321&quot;/&gt;&lt;/object&gt;&lt;object type=&quot;3&quot; unique_id=&quot;10027&quot;&gt;&lt;property id=&quot;20148&quot; value=&quot;5&quot;/&gt;&lt;property id=&quot;20300&quot; value=&quot;Slide 29 - &amp;quot;Cloudmesh Provisioning and Execution &amp;quot;&quot;/&gt;&lt;property id=&quot;20307&quot; value=&quot;301&quot;/&gt;&lt;/object&gt;&lt;object type=&quot;3&quot; unique_id=&quot;10028&quot;&gt;&lt;property id=&quot;20148&quot; value=&quot;5&quot;/&gt;&lt;property id=&quot;20300&quot; value=&quot;Slide 30 - &amp;quot;Provisioning – Cont’d &amp;quot;&quot;/&gt;&lt;property id=&quot;20307&quot; value=&quot;318&quot;/&gt;&lt;/object&gt;&lt;object type=&quot;3&quot; unique_id=&quot;10029&quot;&gt;&lt;property id=&quot;20148&quot; value=&quot;5&quot;/&gt;&lt;property id=&quot;20300&quot; value=&quot;Slide 31 - &amp;quot;Testing Resource Federation&amp;quot;&quot;/&gt;&lt;property id=&quot;20307&quot; value=&quot;322&quot;/&gt;&lt;/object&gt;&lt;object type=&quot;3&quot; unique_id=&quot;10030&quot;&gt;&lt;property id=&quot;20148&quot; value=&quot;5&quot;/&gt;&lt;property id=&quot;20300&quot; value=&quot;Slide 34 - &amp;quot;Monitoring and Accounting &amp;quot;&quot;/&gt;&lt;property id=&quot;20307&quot; value=&quot;303&quot;/&gt;&lt;/object&gt;&lt;object type=&quot;3&quot; unique_id=&quot;10031&quot;&gt;&lt;property id=&quot;20148&quot; value=&quot;5&quot;/&gt;&lt;property id=&quot;20300&quot; value=&quot;Slide 35 - &amp;quot;Cloudmesh Metric Architecture  &amp;quot;&quot;/&gt;&lt;property id=&quot;20307&quot; value=&quot;307&quot;/&gt;&lt;/object&gt;&lt;object type=&quot;3&quot; unique_id=&quot;10035&quot;&gt;&lt;property id=&quot;20148&quot; value=&quot;5&quot;/&gt;&lt;property id=&quot;20300&quot; value=&quot;Slide 39 - &amp;quot;CloudMesh Status &amp;quot;&quot;/&gt;&lt;property id=&quot;20307&quot; value=&quot;311&quot;/&gt;&lt;/object&gt;&lt;object type=&quot;3&quot; unique_id=&quot;10049&quot;&gt;&lt;property id=&quot;20148&quot; value=&quot;5&quot;/&gt;&lt;property id=&quot;20300&quot; value=&quot;Slide 40 - &amp;quot;Related Work - Phantom&amp;quot;&quot;/&gt;&lt;property id=&quot;20307&quot; value=&quot;335&quot;/&gt;&lt;/object&gt;&lt;object type=&quot;3&quot; unique_id=&quot;10050&quot;&gt;&lt;property id=&quot;20148&quot; value=&quot;5&quot;/&gt;&lt;property id=&quot;20300&quot; value=&quot;Slide 41 - &amp;quot;Related - RightScale&amp;quot;&quot;/&gt;&lt;property id=&quot;20307&quot; value=&quot;336&quot;/&gt;&lt;/object&gt;&lt;object type=&quot;3&quot; unique_id=&quot;10051&quot;&gt;&lt;property id=&quot;20148&quot; value=&quot;5&quot;/&gt;&lt;property id=&quot;20300&quot; value=&quot;Slide 42 - &amp;quot;Related Work – API IaaS libraries (Python)&amp;quot;&quot;/&gt;&lt;property id=&quot;20307&quot; value=&quot;337&quot;/&gt;&lt;/object&gt;&lt;object type=&quot;3&quot; unique_id=&quot;10052&quot;&gt;&lt;property id=&quot;20148&quot; value=&quot;5&quot;/&gt;&lt;property id=&quot;20300&quot; value=&quot;Slide 43 - &amp;quot;Other Related Efforts&amp;quot;&quot;/&gt;&lt;property id=&quot;20307&quot; value=&quot;338&quot;/&gt;&lt;/object&gt;&lt;object type=&quot;3&quot; unique_id=&quot;10053&quot;&gt;&lt;property id=&quot;20148&quot; value=&quot;5&quot;/&gt;&lt;property id=&quot;20300&quot; value=&quot;Slide 44 - &amp;quot;Conclusions&amp;quot;&quot;/&gt;&lt;property id=&quot;20307&quot; value=&quot;312&quot;/&gt;&lt;/object&gt;&lt;object type=&quot;3&quot; unique_id=&quot;10054&quot;&gt;&lt;property id=&quot;20148&quot; value=&quot;5&quot;/&gt;&lt;property id=&quot;20300&quot; value=&quot;Slide 32 - &amp;quot;Federated VM Management&amp;quot;&quot;/&gt;&lt;property id=&quot;20307&quot; value=&quot;327&quot;/&gt;&lt;/object&gt;&lt;object type=&quot;3&quot; unique_id=&quot;10055&quot;&gt;&lt;property id=&quot;20148&quot; value=&quot;5&quot;/&gt;&lt;property id=&quot;20300&quot; value=&quot;Slide 50&quot;/&gt;&lt;property id=&quot;20307&quot; value=&quot;328&quot;/&gt;&lt;/object&gt;&lt;object type=&quot;3&quot; unique_id=&quot;10056&quot;&gt;&lt;property id=&quot;20148&quot; value=&quot;5&quot;/&gt;&lt;property id=&quot;20300&quot; value=&quot;Slide 51&quot;/&gt;&lt;property id=&quot;20307&quot; value=&quot;329&quot;/&gt;&lt;/object&gt;&lt;object type=&quot;3&quot; unique_id=&quot;300319&quot;&gt;&lt;property id=&quot;20148&quot; value=&quot;5&quot;/&gt;&lt;property id=&quot;20300&quot; value=&quot;Slide 18 - &amp;quot;SDDS Software Defined Distributed Systems&amp;quot;&quot;/&gt;&lt;property id=&quot;20307&quot; value=&quot;350&quot;/&gt;&lt;/object&gt;&lt;object type=&quot;3&quot; unique_id=&quot;300320&quot;&gt;&lt;property id=&quot;20148&quot; value=&quot;5&quot;/&gt;&lt;property id=&quot;20300&quot; value=&quot;Slide 21 - &amp;quot;CloudMesh Administrative View of SDDS aaS&amp;quot;&quot;/&gt;&lt;property id=&quot;20307&quot; value=&quot;351&quot;/&gt;&lt;/object&gt;&lt;object type=&quot;3&quot; unique_id=&quot;300321&quot;&gt;&lt;property id=&quot;20148&quot; value=&quot;5&quot;/&gt;&lt;property id=&quot;20300&quot; value=&quot;Slide 22 - &amp;quot;CloudMesh User View of SDDS aaS&amp;quot;&quot;/&gt;&lt;property id=&quot;20307&quot; value=&quot;352&quot;/&gt;&lt;/object&gt;&lt;object type=&quot;3&quot; unique_id=&quot;300322&quot;&gt;&lt;property id=&quot;20148&quot; value=&quot;5&quot;/&gt;&lt;property id=&quot;20300&quot; value=&quot;Slide 23 - &amp;quot;Cloudmesh Infrastructure Types&amp;quot;&quot;/&gt;&lt;property id=&quot;20307&quot; value=&quot;353&quot;/&gt;&lt;/object&gt;&lt;object type=&quot;3&quot; unique_id=&quot;300559&quot;&gt;&lt;property id=&quot;20148&quot; value=&quot;5&quot;/&gt;&lt;property id=&quot;20300&quot; value=&quot;Slide 25 - &amp;quot;Building Blocks of Cloudmesh&amp;quot;&quot;/&gt;&lt;property id=&quot;20307&quot; value=&quot;354&quot;/&gt;&lt;/object&gt;&lt;object type=&quot;3&quot; unique_id=&quot;301100&quot;&gt;&lt;property id=&quot;20148&quot; value=&quot;5&quot;/&gt;&lt;property id=&quot;20300&quot; value=&quot;Slide 10&quot;/&gt;&lt;property id=&quot;20307&quot; value=&quot;355&quot;/&gt;&lt;/object&gt;&lt;object type=&quot;3&quot; unique_id=&quot;301481&quot;&gt;&lt;property id=&quot;20148&quot; value=&quot;5&quot;/&gt;&lt;property id=&quot;20300&quot; value=&quot;Slide 5 - &amp;quot;Cloudmesh User Interface&amp;quot;&quot;/&gt;&lt;property id=&quot;20307&quot; value=&quot;360&quot;/&gt;&lt;/object&gt;&lt;object type=&quot;3&quot; unique_id=&quot;301482&quot;&gt;&lt;property id=&quot;20148&quot; value=&quot;5&quot;/&gt;&lt;property id=&quot;20300&quot; value=&quot;Slide 33 - &amp;quot;CMMon Monitoring Components of CloudMesh&amp;quot;&quot;/&gt;&lt;property id=&quot;20307&quot; value=&quot;356&quot;/&gt;&lt;/object&gt;&lt;object type=&quot;3&quot; unique_id=&quot;301483&quot;&gt;&lt;property id=&quot;20148&quot; value=&quot;5&quot;/&gt;&lt;property id=&quot;20300&quot; value=&quot;Slide 36&quot;/&gt;&lt;property id=&quot;20307&quot; value=&quot;357&quot;/&gt;&lt;/object&gt;&lt;object type=&quot;3&quot; unique_id=&quot;301484&quot;&gt;&lt;property id=&quot;20148&quot; value=&quot;5&quot;/&gt;&lt;property id=&quot;20300&quot; value=&quot;Slide 37 - &amp;quot;Operations Monitoring&amp;quot;&quot;/&gt;&lt;property id=&quot;20307&quot; value=&quot;358&quot;/&gt;&lt;/object&gt;&lt;object type=&quot;3&quot; unique_id=&quot;301485&quot;&gt;&lt;property id=&quot;20148&quot; value=&quot;5&quot;/&gt;&lt;property id=&quot;20300&quot; value=&quot;Slide 38 - &amp;quot;Experiment Instrumentation and Measurement&amp;quot;&quot;/&gt;&lt;property id=&quot;20307&quot; value=&quot;359&quot;/&gt;&lt;/object&gt;&lt;object type=&quot;3&quot; unique_id=&quot;302105&quot;&gt;&lt;property id=&quot;20148&quot; value=&quot;5&quot;/&gt;&lt;property id=&quot;20300&quot; value=&quot;Slide 6&quot;/&gt;&lt;property id=&quot;20307&quot; value=&quot;361&quot;/&gt;&lt;/object&gt;&lt;object type=&quot;3&quot; unique_id=&quot;302106&quot;&gt;&lt;property id=&quot;20148&quot; value=&quot;5&quot;/&gt;&lt;property id=&quot;20300&quot; value=&quot;Slide 7 - &amp;quot;Cloudmesh Shell &amp;amp; bash &amp;amp; IPython &amp;quot;&quot;/&gt;&lt;property id=&quot;20307&quot; value=&quot;362&quot;/&gt;&lt;/object&gt;&lt;object type=&quot;3&quot; unique_id=&quot;302107&quot;&gt;&lt;property id=&quot;20148&quot; value=&quot;5&quot;/&gt;&lt;property id=&quot;20300&quot; value=&quot;Slide 9 - &amp;quot;Operation and Monitoring - HPC&amp;quot;&quot;/&gt;&lt;property id=&quot;20307&quot; value=&quot;363&quot;/&gt;&lt;/object&gt;&lt;object type=&quot;3&quot; unique_id=&quot;302108&quot;&gt;&lt;property id=&quot;20148&quot; value=&quot;5&quot;/&gt;&lt;property id=&quot;20300&quot; value=&quot;Slide 8 - &amp;quot;Monitoring and Metrics Interface&amp;quot;&quot;/&gt;&lt;property id=&quot;20307&quot; value=&quot;364&quot;/&gt;&lt;/object&gt;&lt;object type=&quot;3&quot; unique_id=&quot;302109&quot;&gt;&lt;property id=&quot;20148&quot; value=&quot;5&quot;/&gt;&lt;property id=&quot;20300&quot; value=&quot;Slide 45 - &amp;quot;VM Management across multiple Clouds&amp;quot;&quot;/&gt;&lt;property id=&quot;20307&quot; value=&quot;365&quot;/&gt;&lt;/object&gt;&lt;object type=&quot;3&quot; unique_id=&quot;302110&quot;&gt;&lt;property id=&quot;20148&quot; value=&quot;5&quot;/&gt;&lt;property id=&quot;20300&quot; value=&quot;Slide 46 - &amp;quot;Federated VM Management - AWS&amp;quot;&quot;/&gt;&lt;property id=&quot;20307&quot; value=&quot;366&quot;/&gt;&lt;/object&gt;&lt;object type=&quot;3&quot; unique_id=&quot;302111&quot;&gt;&lt;property id=&quot;20148&quot; value=&quot;5&quot;/&gt;&lt;property id=&quot;20300&quot; value=&quot;Slide 47 - &amp;quot;Federated VM Management&amp;quot;&quot;/&gt;&lt;property id=&quot;20307&quot; value=&quot;367&quot;/&gt;&lt;/object&gt;&lt;object type=&quot;3&quot; unique_id=&quot;302112&quot;&gt;&lt;property id=&quot;20148&quot; value=&quot;5&quot;/&gt;&lt;property id=&quot;20300&quot; value=&quot;Slide 48 - &amp;quot;Bare-metal provisioning - Future &amp;quot;&quot;/&gt;&lt;property id=&quot;20307&quot; value=&quot;368&quot;/&gt;&lt;/object&gt;&lt;object type=&quot;3&quot; unique_id=&quot;302113&quot;&gt;&lt;property id=&quot;20148&quot; value=&quot;5&quot;/&gt;&lt;property id=&quot;20300&quot; value=&quot;Slide 49 - &amp;quot;IU’s IaaS Metric Framework&amp;quot;&quot;/&gt;&lt;property id=&quot;20307&quot; value=&quot;369&quot;/&gt;&lt;/object&gt;&lt;object type=&quot;3&quot; unique_id=&quot;302515&quot;&gt;&lt;property id=&quot;20148&quot; value=&quot;5&quot;/&gt;&lt;property id=&quot;20300&quot; value=&quot;Slide 52 - &amp;quot;Cloudmesh Metric Components&amp;quot;&quot;/&gt;&lt;property id=&quot;20307&quot; value=&quot;370&quot;/&gt;&lt;/object&gt;&lt;object type=&quot;3&quot; unique_id=&quot;302516&quot;&gt;&lt;property id=&quot;20148&quot; value=&quot;5&quot;/&gt;&lt;property id=&quot;20300&quot; value=&quot;Slide 53 - &amp;quot;Cloudmesh Metric Components&amp;quot;&quot;/&gt;&lt;property id=&quot;20307&quot; value=&quot;371&quot;/&gt;&lt;/object&gt;&lt;object type=&quot;3&quot; unique_id=&quot;302517&quot;&gt;&lt;property id=&quot;20148&quot; value=&quot;5&quot;/&gt;&lt;property id=&quot;20300&quot; value=&quot;Slide 54 - &amp;quot;Accessing Cloudmesh Metrics&amp;quot;&quot;/&gt;&lt;property id=&quot;20307&quot; value=&quot;372&quot;/&gt;&lt;/object&gt;&lt;/object&gt;&lt;object type=&quot;8&quot; unique_id=&quot;10112&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3573</TotalTime>
  <Words>5306</Words>
  <Application>Microsoft Office PowerPoint</Application>
  <PresentationFormat>On-screen Show (4:3)</PresentationFormat>
  <Paragraphs>512</Paragraphs>
  <Slides>54</Slides>
  <Notes>14</Notes>
  <HiddenSlides>8</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54</vt:i4>
      </vt:variant>
    </vt:vector>
  </HeadingPairs>
  <TitlesOfParts>
    <vt:vector size="68" baseType="lpstr">
      <vt:lpstr>Adobe Gothic Std B</vt:lpstr>
      <vt:lpstr>Aharoni</vt:lpstr>
      <vt:lpstr>Arial</vt:lpstr>
      <vt:lpstr>Calibri</vt:lpstr>
      <vt:lpstr>Cambria</vt:lpstr>
      <vt:lpstr>Constantia</vt:lpstr>
      <vt:lpstr>Cooper Std Black</vt:lpstr>
      <vt:lpstr>Franklin Gothic Book</vt:lpstr>
      <vt:lpstr>Iskoola Pota</vt:lpstr>
      <vt:lpstr>Symbol</vt:lpstr>
      <vt:lpstr>Times New Roman</vt:lpstr>
      <vt:lpstr>Wingdings</vt:lpstr>
      <vt:lpstr>Clarity</vt:lpstr>
      <vt:lpstr>1_Clarity</vt:lpstr>
      <vt:lpstr>Accessing and Managing Multiple Clouds (Infrastructures) with Cloudmesh</vt:lpstr>
      <vt:lpstr>Introduction</vt:lpstr>
      <vt:lpstr>CloudMesh Architecture</vt:lpstr>
      <vt:lpstr>Cloudmesh Functionality</vt:lpstr>
      <vt:lpstr>Cloudmesh User Interface</vt:lpstr>
      <vt:lpstr>PowerPoint Presentation</vt:lpstr>
      <vt:lpstr>Cloudmesh Shell &amp; bash &amp; IPython </vt:lpstr>
      <vt:lpstr>Monitoring and Metrics Interface</vt:lpstr>
      <vt:lpstr>Operation and Monitoring - HPC</vt:lpstr>
      <vt:lpstr>PowerPoint Presentation</vt:lpstr>
      <vt:lpstr>Terms (Cloud &amp; HPC)</vt:lpstr>
      <vt:lpstr>Terms (Cloud, HPC, Provisioning)</vt:lpstr>
      <vt:lpstr>Background - FutureGrid</vt:lpstr>
      <vt:lpstr>Functionality Requirements</vt:lpstr>
      <vt:lpstr>Usability Requirements</vt:lpstr>
      <vt:lpstr>Cloudmesh Definitions I</vt:lpstr>
      <vt:lpstr>Cloudmesh Definitions II</vt:lpstr>
      <vt:lpstr>SDDS Software Defined Distributed Systems</vt:lpstr>
      <vt:lpstr>Cloudmesh Definitions III</vt:lpstr>
      <vt:lpstr>Cloudmesh Definitions IV</vt:lpstr>
      <vt:lpstr>CloudMesh Administrative View of SDDS aaS</vt:lpstr>
      <vt:lpstr>CloudMesh User View of SDDS aaS</vt:lpstr>
      <vt:lpstr>Cloudmesh Infrastructure Types</vt:lpstr>
      <vt:lpstr>Architecture</vt:lpstr>
      <vt:lpstr>Building Blocks of Cloudmesh</vt:lpstr>
      <vt:lpstr>Details on Cloudmesh Functionality</vt:lpstr>
      <vt:lpstr>User and Project Management  </vt:lpstr>
      <vt:lpstr>Experiment Planning - Future</vt:lpstr>
      <vt:lpstr>Cloudmesh Provisioning and Execution </vt:lpstr>
      <vt:lpstr>Provisioning – Cont’d </vt:lpstr>
      <vt:lpstr>Testing Resource Federation</vt:lpstr>
      <vt:lpstr>Federated VM Management</vt:lpstr>
      <vt:lpstr>CMMon Monitoring Components of CloudMesh</vt:lpstr>
      <vt:lpstr>Monitoring and Accounting </vt:lpstr>
      <vt:lpstr>Cloudmesh Metric Architecture  </vt:lpstr>
      <vt:lpstr>PowerPoint Presentation</vt:lpstr>
      <vt:lpstr>Operations Monitoring</vt:lpstr>
      <vt:lpstr>Experiment Instrumentation and Measurement</vt:lpstr>
      <vt:lpstr>CloudMesh Status </vt:lpstr>
      <vt:lpstr>Related Work - Phantom</vt:lpstr>
      <vt:lpstr>Related - RightScale</vt:lpstr>
      <vt:lpstr>Related Work – API IaaS libraries (Python)</vt:lpstr>
      <vt:lpstr>Other Related Efforts</vt:lpstr>
      <vt:lpstr>Conclusions</vt:lpstr>
      <vt:lpstr>VM Management across multiple Clouds</vt:lpstr>
      <vt:lpstr>Federated VM Management - AWS</vt:lpstr>
      <vt:lpstr>Federated VM Management</vt:lpstr>
      <vt:lpstr>Bare-metal provisioning - Future </vt:lpstr>
      <vt:lpstr>IU’s IaaS Metric Framework</vt:lpstr>
      <vt:lpstr>PowerPoint Presentation</vt:lpstr>
      <vt:lpstr>PowerPoint Presentation</vt:lpstr>
      <vt:lpstr>Cloudmesh Metric Components</vt:lpstr>
      <vt:lpstr>Cloudmesh Metric Components</vt:lpstr>
      <vt:lpstr>Accessing Cloudmesh Metrics</vt:lpstr>
    </vt:vector>
  </TitlesOfParts>
  <Company>Indiana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CloudMesh</dc:title>
  <dc:creator>Fugang Wang</dc:creator>
  <cp:lastModifiedBy>Geoffrey Fox</cp:lastModifiedBy>
  <cp:revision>122</cp:revision>
  <dcterms:created xsi:type="dcterms:W3CDTF">2014-06-20T20:02:52Z</dcterms:created>
  <dcterms:modified xsi:type="dcterms:W3CDTF">2014-06-24T16:00:21Z</dcterms:modified>
</cp:coreProperties>
</file>