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2.bin" ContentType="application/vnd.openxmlformats-officedocument.oleObject"/>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7"/>
  </p:notesMasterIdLst>
  <p:handoutMasterIdLst>
    <p:handoutMasterId r:id="rId38"/>
  </p:handoutMasterIdLst>
  <p:sldIdLst>
    <p:sldId id="256" r:id="rId2"/>
    <p:sldId id="257" r:id="rId3"/>
    <p:sldId id="258" r:id="rId4"/>
    <p:sldId id="264" r:id="rId5"/>
    <p:sldId id="261" r:id="rId6"/>
    <p:sldId id="267" r:id="rId7"/>
    <p:sldId id="268" r:id="rId8"/>
    <p:sldId id="270" r:id="rId9"/>
    <p:sldId id="271" r:id="rId10"/>
    <p:sldId id="272" r:id="rId11"/>
    <p:sldId id="277" r:id="rId12"/>
    <p:sldId id="278" r:id="rId13"/>
    <p:sldId id="279" r:id="rId14"/>
    <p:sldId id="288" r:id="rId15"/>
    <p:sldId id="286" r:id="rId16"/>
    <p:sldId id="291" r:id="rId17"/>
    <p:sldId id="318" r:id="rId18"/>
    <p:sldId id="292" r:id="rId19"/>
    <p:sldId id="293" r:id="rId20"/>
    <p:sldId id="294" r:id="rId21"/>
    <p:sldId id="312" r:id="rId22"/>
    <p:sldId id="301" r:id="rId23"/>
    <p:sldId id="295" r:id="rId24"/>
    <p:sldId id="296" r:id="rId25"/>
    <p:sldId id="313" r:id="rId26"/>
    <p:sldId id="304" r:id="rId27"/>
    <p:sldId id="314" r:id="rId28"/>
    <p:sldId id="305" r:id="rId29"/>
    <p:sldId id="306" r:id="rId30"/>
    <p:sldId id="315" r:id="rId31"/>
    <p:sldId id="316" r:id="rId32"/>
    <p:sldId id="317" r:id="rId33"/>
    <p:sldId id="308" r:id="rId34"/>
    <p:sldId id="319" r:id="rId35"/>
    <p:sldId id="290"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87" autoAdjust="0"/>
    <p:restoredTop sz="84069" autoAdjust="0"/>
  </p:normalViewPr>
  <p:slideViewPr>
    <p:cSldViewPr snapToGrid="0" snapToObjects="1">
      <p:cViewPr>
        <p:scale>
          <a:sx n="85" d="100"/>
          <a:sy n="85" d="100"/>
        </p:scale>
        <p:origin x="-1304" y="-80"/>
      </p:cViewPr>
      <p:guideLst>
        <p:guide orient="horz" pos="2160"/>
        <p:guide pos="2880"/>
      </p:guideLst>
    </p:cSldViewPr>
  </p:slideViewPr>
  <p:outlineViewPr>
    <p:cViewPr>
      <p:scale>
        <a:sx n="33" d="100"/>
        <a:sy n="33" d="100"/>
      </p:scale>
      <p:origin x="0" y="372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3B550C1-C289-1F42-BC03-C26330C0A9C9}" type="datetimeFigureOut">
              <a:rPr lang="en-US" smtClean="0"/>
              <a:t>4/17/14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0DA5702-7956-B948-BEB3-FA8B795AE666}" type="slidenum">
              <a:rPr lang="en-US" smtClean="0"/>
              <a:t>‹#›</a:t>
            </a:fld>
            <a:endParaRPr lang="en-US"/>
          </a:p>
        </p:txBody>
      </p:sp>
    </p:spTree>
    <p:extLst>
      <p:ext uri="{BB962C8B-B14F-4D97-AF65-F5344CB8AC3E}">
        <p14:creationId xmlns:p14="http://schemas.microsoft.com/office/powerpoint/2010/main" val="41868047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246F33-5727-504A-8EB8-56831BD0A6E6}" type="datetimeFigureOut">
              <a:rPr lang="en-US" smtClean="0"/>
              <a:t>4/17/14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34FF64-F4F3-D940-BF46-32B89C6A4494}" type="slidenum">
              <a:rPr lang="en-US" smtClean="0"/>
              <a:t>‹#›</a:t>
            </a:fld>
            <a:endParaRPr lang="en-US"/>
          </a:p>
        </p:txBody>
      </p:sp>
    </p:spTree>
    <p:extLst>
      <p:ext uri="{BB962C8B-B14F-4D97-AF65-F5344CB8AC3E}">
        <p14:creationId xmlns:p14="http://schemas.microsoft.com/office/powerpoint/2010/main" val="28574212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a:t>
            </a:r>
            <a:r>
              <a:rPr lang="en-US" baseline="0" dirty="0" smtClean="0"/>
              <a:t> name grad student school and</a:t>
            </a:r>
            <a:endParaRPr lang="en-US" dirty="0"/>
          </a:p>
        </p:txBody>
      </p:sp>
      <p:sp>
        <p:nvSpPr>
          <p:cNvPr id="4" name="Slide Number Placeholder 3"/>
          <p:cNvSpPr>
            <a:spLocks noGrp="1"/>
          </p:cNvSpPr>
          <p:nvPr>
            <p:ph type="sldNum" sz="quarter" idx="10"/>
          </p:nvPr>
        </p:nvSpPr>
        <p:spPr/>
        <p:txBody>
          <a:bodyPr/>
          <a:lstStyle/>
          <a:p>
            <a:fld id="{FB34FF64-F4F3-D940-BF46-32B89C6A4494}" type="slidenum">
              <a:rPr lang="en-US" smtClean="0"/>
              <a:t>1</a:t>
            </a:fld>
            <a:endParaRPr lang="en-US"/>
          </a:p>
        </p:txBody>
      </p:sp>
    </p:spTree>
    <p:extLst>
      <p:ext uri="{BB962C8B-B14F-4D97-AF65-F5344CB8AC3E}">
        <p14:creationId xmlns:p14="http://schemas.microsoft.com/office/powerpoint/2010/main" val="126834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the Visual part of</a:t>
            </a:r>
            <a:r>
              <a:rPr lang="en-US" baseline="0" dirty="0" smtClean="0"/>
              <a:t> </a:t>
            </a:r>
            <a:r>
              <a:rPr lang="en-US" baseline="0" dirty="0" err="1" smtClean="0"/>
              <a:t>hubzero</a:t>
            </a:r>
            <a:r>
              <a:rPr lang="en-US" baseline="0" dirty="0" smtClean="0"/>
              <a:t> is done with a program called </a:t>
            </a:r>
            <a:r>
              <a:rPr lang="en-US" baseline="0" dirty="0" err="1" smtClean="0"/>
              <a:t>Rappture</a:t>
            </a:r>
            <a:endParaRPr lang="en-US" baseline="0" dirty="0" smtClean="0"/>
          </a:p>
          <a:p>
            <a:r>
              <a:rPr lang="en-US" baseline="0" dirty="0" smtClean="0"/>
              <a:t>It stands for Rapid Application Infrastructure </a:t>
            </a:r>
          </a:p>
          <a:p>
            <a:r>
              <a:rPr lang="en-US" baseline="0" dirty="0" smtClean="0"/>
              <a:t>And one of the best things about </a:t>
            </a:r>
            <a:r>
              <a:rPr lang="en-US" baseline="0" dirty="0" err="1" smtClean="0"/>
              <a:t>Rappture</a:t>
            </a:r>
            <a:r>
              <a:rPr lang="en-US" baseline="0" dirty="0" smtClean="0"/>
              <a:t> is that it works with all of these programs languages such as</a:t>
            </a:r>
          </a:p>
          <a:p>
            <a:r>
              <a:rPr lang="en-US" baseline="0" dirty="0" err="1" smtClean="0"/>
              <a:t>Matlab</a:t>
            </a:r>
            <a:r>
              <a:rPr lang="en-US" baseline="0" dirty="0" smtClean="0"/>
              <a:t>, Octave, Fortran, C Python Perl Java and Ruby to created your GUI</a:t>
            </a:r>
            <a:endParaRPr lang="en-US" dirty="0"/>
          </a:p>
        </p:txBody>
      </p:sp>
      <p:sp>
        <p:nvSpPr>
          <p:cNvPr id="4" name="Slide Number Placeholder 3"/>
          <p:cNvSpPr>
            <a:spLocks noGrp="1"/>
          </p:cNvSpPr>
          <p:nvPr>
            <p:ph type="sldNum" sz="quarter" idx="10"/>
          </p:nvPr>
        </p:nvSpPr>
        <p:spPr/>
        <p:txBody>
          <a:bodyPr/>
          <a:lstStyle/>
          <a:p>
            <a:fld id="{FB34FF64-F4F3-D940-BF46-32B89C6A4494}" type="slidenum">
              <a:rPr lang="en-US" smtClean="0"/>
              <a:t>10</a:t>
            </a:fld>
            <a:endParaRPr lang="en-US"/>
          </a:p>
        </p:txBody>
      </p:sp>
    </p:spTree>
    <p:extLst>
      <p:ext uri="{BB962C8B-B14F-4D97-AF65-F5344CB8AC3E}">
        <p14:creationId xmlns:p14="http://schemas.microsoft.com/office/powerpoint/2010/main" val="3798980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Hub zero </a:t>
            </a:r>
            <a:r>
              <a:rPr lang="en-US" baseline="0" dirty="0" smtClean="0"/>
              <a:t> as you know can allow simulations and modeling tools but users can put up more than just apps</a:t>
            </a:r>
          </a:p>
          <a:p>
            <a:endParaRPr lang="en-US" baseline="0" dirty="0" smtClean="0"/>
          </a:p>
          <a:p>
            <a:r>
              <a:rPr lang="en-US" baseline="0" dirty="0" smtClean="0"/>
              <a:t>You can add seminars and tutorials for your community</a:t>
            </a:r>
          </a:p>
          <a:p>
            <a:r>
              <a:rPr lang="en-US" baseline="0" dirty="0" smtClean="0"/>
              <a:t> You can add reports teaching materials that usually just sit in the cabinet until you bring them out</a:t>
            </a:r>
          </a:p>
          <a:p>
            <a:r>
              <a:rPr lang="en-US" baseline="0" dirty="0" smtClean="0"/>
              <a:t>You can also put up live data from experiments and also users to interact with the data.</a:t>
            </a:r>
            <a:endParaRPr lang="en-US" dirty="0"/>
          </a:p>
        </p:txBody>
      </p:sp>
      <p:sp>
        <p:nvSpPr>
          <p:cNvPr id="4" name="Slide Number Placeholder 3"/>
          <p:cNvSpPr>
            <a:spLocks noGrp="1"/>
          </p:cNvSpPr>
          <p:nvPr>
            <p:ph type="sldNum" sz="quarter" idx="10"/>
          </p:nvPr>
        </p:nvSpPr>
        <p:spPr/>
        <p:txBody>
          <a:bodyPr/>
          <a:lstStyle/>
          <a:p>
            <a:fld id="{FB34FF64-F4F3-D940-BF46-32B89C6A4494}" type="slidenum">
              <a:rPr lang="en-US" smtClean="0"/>
              <a:t>11</a:t>
            </a:fld>
            <a:endParaRPr lang="en-US"/>
          </a:p>
        </p:txBody>
      </p:sp>
    </p:spTree>
    <p:extLst>
      <p:ext uri="{BB962C8B-B14F-4D97-AF65-F5344CB8AC3E}">
        <p14:creationId xmlns:p14="http://schemas.microsoft.com/office/powerpoint/2010/main" val="2354190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34FF64-F4F3-D940-BF46-32B89C6A4494}" type="slidenum">
              <a:rPr lang="en-US" smtClean="0"/>
              <a:t>14</a:t>
            </a:fld>
            <a:endParaRPr lang="en-US"/>
          </a:p>
        </p:txBody>
      </p:sp>
    </p:spTree>
    <p:extLst>
      <p:ext uri="{BB962C8B-B14F-4D97-AF65-F5344CB8AC3E}">
        <p14:creationId xmlns:p14="http://schemas.microsoft.com/office/powerpoint/2010/main" val="2933269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again Why </a:t>
            </a:r>
            <a:r>
              <a:rPr lang="en-US" dirty="0" err="1" smtClean="0"/>
              <a:t>HUBzero</a:t>
            </a:r>
            <a:r>
              <a:rPr lang="en-US" dirty="0" smtClean="0"/>
              <a:t>?</a:t>
            </a:r>
          </a:p>
          <a:p>
            <a:endParaRPr lang="en-US" dirty="0" smtClean="0"/>
          </a:p>
          <a:p>
            <a:r>
              <a:rPr lang="en-US" dirty="0" smtClean="0"/>
              <a:t>Why do</a:t>
            </a:r>
            <a:r>
              <a:rPr lang="en-US" baseline="0" dirty="0" smtClean="0"/>
              <a:t> I care so much about </a:t>
            </a:r>
            <a:r>
              <a:rPr lang="en-US" baseline="0" dirty="0" err="1" smtClean="0"/>
              <a:t>HUBzero</a:t>
            </a:r>
            <a:endParaRPr lang="en-US" dirty="0"/>
          </a:p>
        </p:txBody>
      </p:sp>
      <p:sp>
        <p:nvSpPr>
          <p:cNvPr id="4" name="Slide Number Placeholder 3"/>
          <p:cNvSpPr>
            <a:spLocks noGrp="1"/>
          </p:cNvSpPr>
          <p:nvPr>
            <p:ph type="sldNum" sz="quarter" idx="10"/>
          </p:nvPr>
        </p:nvSpPr>
        <p:spPr/>
        <p:txBody>
          <a:bodyPr/>
          <a:lstStyle/>
          <a:p>
            <a:fld id="{FB34FF64-F4F3-D940-BF46-32B89C6A4494}" type="slidenum">
              <a:rPr lang="en-US" smtClean="0"/>
              <a:t>15</a:t>
            </a:fld>
            <a:endParaRPr lang="en-US"/>
          </a:p>
        </p:txBody>
      </p:sp>
    </p:spTree>
    <p:extLst>
      <p:ext uri="{BB962C8B-B14F-4D97-AF65-F5344CB8AC3E}">
        <p14:creationId xmlns:p14="http://schemas.microsoft.com/office/powerpoint/2010/main" val="38382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was</a:t>
            </a:r>
            <a:r>
              <a:rPr lang="en-US" baseline="0" dirty="0" smtClean="0"/>
              <a:t> given this topic for my Thesis</a:t>
            </a:r>
          </a:p>
          <a:p>
            <a:endParaRPr lang="en-US" baseline="0" dirty="0" smtClean="0"/>
          </a:p>
          <a:p>
            <a:r>
              <a:rPr lang="en-US" baseline="0" dirty="0" err="1" smtClean="0"/>
              <a:t>CReSIS</a:t>
            </a:r>
            <a:r>
              <a:rPr lang="en-US" baseline="0" dirty="0" smtClean="0"/>
              <a:t> which stands for the center of remote sensing of ice sheets which is funded by the National Science Foundation and has a </a:t>
            </a:r>
            <a:r>
              <a:rPr lang="en-US" sz="1200" kern="1200" dirty="0" smtClean="0">
                <a:solidFill>
                  <a:schemeClr val="tx1"/>
                </a:solidFill>
                <a:latin typeface="+mn-lt"/>
                <a:ea typeface="+mn-ea"/>
                <a:cs typeface="+mn-cs"/>
              </a:rPr>
              <a:t>mission of developing new technologies and computer models to measure and predict the response of sea level change to the mass balance of ice sheets in Greenland and Antarctica.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Now the</a:t>
            </a:r>
            <a:r>
              <a:rPr lang="en-US" sz="1200" kern="1200" baseline="0" dirty="0" smtClean="0">
                <a:solidFill>
                  <a:schemeClr val="tx1"/>
                </a:solidFill>
                <a:latin typeface="+mn-lt"/>
                <a:ea typeface="+mn-ea"/>
                <a:cs typeface="+mn-cs"/>
              </a:rPr>
              <a:t> way they gather this data is with a plane with ice penetrating radar. Once they have this data they put it for use.</a:t>
            </a:r>
            <a:endParaRPr lang="en-US" dirty="0"/>
          </a:p>
        </p:txBody>
      </p:sp>
      <p:sp>
        <p:nvSpPr>
          <p:cNvPr id="4" name="Slide Number Placeholder 3"/>
          <p:cNvSpPr>
            <a:spLocks noGrp="1"/>
          </p:cNvSpPr>
          <p:nvPr>
            <p:ph type="sldNum" sz="quarter" idx="10"/>
          </p:nvPr>
        </p:nvSpPr>
        <p:spPr/>
        <p:txBody>
          <a:bodyPr/>
          <a:lstStyle/>
          <a:p>
            <a:fld id="{FB34FF64-F4F3-D940-BF46-32B89C6A4494}" type="slidenum">
              <a:rPr lang="en-US" smtClean="0"/>
              <a:t>16</a:t>
            </a:fld>
            <a:endParaRPr lang="en-US"/>
          </a:p>
        </p:txBody>
      </p:sp>
    </p:spTree>
    <p:extLst>
      <p:ext uri="{BB962C8B-B14F-4D97-AF65-F5344CB8AC3E}">
        <p14:creationId xmlns:p14="http://schemas.microsoft.com/office/powerpoint/2010/main" val="3507915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are the various software that was used for this project.</a:t>
            </a:r>
          </a:p>
          <a:p>
            <a:r>
              <a:rPr lang="en-US" baseline="0" dirty="0" err="1" smtClean="0"/>
              <a:t>Vmware</a:t>
            </a:r>
            <a:r>
              <a:rPr lang="en-US" baseline="0" dirty="0" smtClean="0"/>
              <a:t> fusion, which is a virtual machine manager that runs on your pc and allows you to run others OS’s on your current OS. </a:t>
            </a:r>
          </a:p>
          <a:p>
            <a:r>
              <a:rPr lang="en-US" baseline="0" dirty="0" smtClean="0"/>
              <a:t>HUBzero which is the open source software for the purpose of research education and scientific collaboration </a:t>
            </a:r>
          </a:p>
          <a:p>
            <a:r>
              <a:rPr lang="en-US" baseline="0" dirty="0" err="1" smtClean="0"/>
              <a:t>FilleZilla</a:t>
            </a:r>
            <a:r>
              <a:rPr lang="en-US" baseline="0" dirty="0" smtClean="0"/>
              <a:t> which is a free FTP client, which makes it easier to upload files to a server.</a:t>
            </a:r>
          </a:p>
          <a:p>
            <a:r>
              <a:rPr lang="en-US" baseline="0" dirty="0" err="1" smtClean="0"/>
              <a:t>Vmware</a:t>
            </a:r>
            <a:r>
              <a:rPr lang="en-US" baseline="0" dirty="0" smtClean="0"/>
              <a:t> </a:t>
            </a:r>
            <a:r>
              <a:rPr lang="en-US" baseline="0" dirty="0" err="1" smtClean="0"/>
              <a:t>ESXi</a:t>
            </a:r>
            <a:r>
              <a:rPr lang="en-US" baseline="0" dirty="0" smtClean="0"/>
              <a:t> which </a:t>
            </a:r>
            <a:r>
              <a:rPr lang="en-US" baseline="0" dirty="0" err="1" smtClean="0"/>
              <a:t>isjust</a:t>
            </a:r>
            <a:r>
              <a:rPr lang="en-US" baseline="0" dirty="0" smtClean="0"/>
              <a:t> like </a:t>
            </a:r>
            <a:r>
              <a:rPr lang="en-US" baseline="0" dirty="0" err="1" smtClean="0"/>
              <a:t>vm</a:t>
            </a:r>
            <a:r>
              <a:rPr lang="en-US" baseline="0" dirty="0" smtClean="0"/>
              <a:t> ware fusion however its meant to run on a server which you can manage which VM is online</a:t>
            </a:r>
          </a:p>
          <a:p>
            <a:r>
              <a:rPr lang="en-US" dirty="0" smtClean="0"/>
              <a:t>CReSIS </a:t>
            </a:r>
            <a:r>
              <a:rPr lang="en-US" dirty="0" err="1" smtClean="0"/>
              <a:t>educatinla</a:t>
            </a:r>
            <a:r>
              <a:rPr lang="en-US" baseline="0" dirty="0" smtClean="0"/>
              <a:t> files which are on the </a:t>
            </a:r>
            <a:r>
              <a:rPr lang="en-US" baseline="0" dirty="0" err="1" smtClean="0"/>
              <a:t>cresis</a:t>
            </a:r>
            <a:r>
              <a:rPr lang="en-US" baseline="0" dirty="0" smtClean="0"/>
              <a:t> site</a:t>
            </a:r>
            <a:endParaRPr lang="en-US" dirty="0"/>
          </a:p>
        </p:txBody>
      </p:sp>
      <p:sp>
        <p:nvSpPr>
          <p:cNvPr id="4" name="Slide Number Placeholder 3"/>
          <p:cNvSpPr>
            <a:spLocks noGrp="1"/>
          </p:cNvSpPr>
          <p:nvPr>
            <p:ph type="sldNum" sz="quarter" idx="10"/>
          </p:nvPr>
        </p:nvSpPr>
        <p:spPr/>
        <p:txBody>
          <a:bodyPr/>
          <a:lstStyle/>
          <a:p>
            <a:fld id="{FB34FF64-F4F3-D940-BF46-32B89C6A4494}" type="slidenum">
              <a:rPr lang="en-US" smtClean="0"/>
              <a:t>18</a:t>
            </a:fld>
            <a:endParaRPr lang="en-US"/>
          </a:p>
        </p:txBody>
      </p:sp>
    </p:spTree>
    <p:extLst>
      <p:ext uri="{BB962C8B-B14F-4D97-AF65-F5344CB8AC3E}">
        <p14:creationId xmlns:p14="http://schemas.microsoft.com/office/powerpoint/2010/main" val="2914471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34FF64-F4F3-D940-BF46-32B89C6A4494}" type="slidenum">
              <a:rPr lang="en-US" smtClean="0"/>
              <a:t>19</a:t>
            </a:fld>
            <a:endParaRPr lang="en-US"/>
          </a:p>
        </p:txBody>
      </p:sp>
    </p:spTree>
    <p:extLst>
      <p:ext uri="{BB962C8B-B14F-4D97-AF65-F5344CB8AC3E}">
        <p14:creationId xmlns:p14="http://schemas.microsoft.com/office/powerpoint/2010/main" val="1811755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I first got</a:t>
            </a:r>
            <a:r>
              <a:rPr lang="en-US" baseline="0" dirty="0" smtClean="0"/>
              <a:t> the hub set up, this is the basic layout of the hub. Notice the different components and sections. These are called Module. So Modules are basically extensions on an article page.</a:t>
            </a:r>
            <a:endParaRPr lang="en-US" dirty="0"/>
          </a:p>
        </p:txBody>
      </p:sp>
      <p:sp>
        <p:nvSpPr>
          <p:cNvPr id="4" name="Slide Number Placeholder 3"/>
          <p:cNvSpPr>
            <a:spLocks noGrp="1"/>
          </p:cNvSpPr>
          <p:nvPr>
            <p:ph type="sldNum" sz="quarter" idx="10"/>
          </p:nvPr>
        </p:nvSpPr>
        <p:spPr/>
        <p:txBody>
          <a:bodyPr/>
          <a:lstStyle/>
          <a:p>
            <a:fld id="{FB34FF64-F4F3-D940-BF46-32B89C6A4494}" type="slidenum">
              <a:rPr lang="en-US" smtClean="0"/>
              <a:t>20</a:t>
            </a:fld>
            <a:endParaRPr lang="en-US"/>
          </a:p>
        </p:txBody>
      </p:sp>
    </p:spTree>
    <p:extLst>
      <p:ext uri="{BB962C8B-B14F-4D97-AF65-F5344CB8AC3E}">
        <p14:creationId xmlns:p14="http://schemas.microsoft.com/office/powerpoint/2010/main" val="37491355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 screenshot of the back-end of the hub and the front-end of the hub, Here I am inputting the text in for our partners.</a:t>
            </a:r>
            <a:endParaRPr lang="en-US" dirty="0"/>
          </a:p>
        </p:txBody>
      </p:sp>
      <p:sp>
        <p:nvSpPr>
          <p:cNvPr id="4" name="Slide Number Placeholder 3"/>
          <p:cNvSpPr>
            <a:spLocks noGrp="1"/>
          </p:cNvSpPr>
          <p:nvPr>
            <p:ph type="sldNum" sz="quarter" idx="10"/>
          </p:nvPr>
        </p:nvSpPr>
        <p:spPr/>
        <p:txBody>
          <a:bodyPr/>
          <a:lstStyle/>
          <a:p>
            <a:fld id="{FB34FF64-F4F3-D940-BF46-32B89C6A4494}" type="slidenum">
              <a:rPr lang="en-US" smtClean="0"/>
              <a:t>22</a:t>
            </a:fld>
            <a:endParaRPr lang="en-US"/>
          </a:p>
        </p:txBody>
      </p:sp>
    </p:spTree>
    <p:extLst>
      <p:ext uri="{BB962C8B-B14F-4D97-AF65-F5344CB8AC3E}">
        <p14:creationId xmlns:p14="http://schemas.microsoft.com/office/powerpoint/2010/main" val="2613738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screenshots of</a:t>
            </a:r>
            <a:r>
              <a:rPr lang="en-US" baseline="0" dirty="0" smtClean="0"/>
              <a:t> me inputting images into the hub. Since the hub is installed in a virtual machine I couldn't</a:t>
            </a:r>
            <a:r>
              <a:rPr lang="fr-FR" baseline="0" dirty="0" smtClean="0"/>
              <a:t>’</a:t>
            </a:r>
            <a:r>
              <a:rPr lang="en-US" baseline="0" dirty="0" smtClean="0"/>
              <a:t>t copy and paste these images into the hub. I had to use a terminal command called SCP which means secure copy which then allows me to get access to that file within the virtual machine. Then the mv command was used to move the images to the correct location.</a:t>
            </a:r>
            <a:endParaRPr lang="en-US" dirty="0"/>
          </a:p>
        </p:txBody>
      </p:sp>
      <p:sp>
        <p:nvSpPr>
          <p:cNvPr id="4" name="Slide Number Placeholder 3"/>
          <p:cNvSpPr>
            <a:spLocks noGrp="1"/>
          </p:cNvSpPr>
          <p:nvPr>
            <p:ph type="sldNum" sz="quarter" idx="10"/>
          </p:nvPr>
        </p:nvSpPr>
        <p:spPr/>
        <p:txBody>
          <a:bodyPr/>
          <a:lstStyle/>
          <a:p>
            <a:fld id="{FB34FF64-F4F3-D940-BF46-32B89C6A4494}" type="slidenum">
              <a:rPr lang="en-US" smtClean="0"/>
              <a:t>23</a:t>
            </a:fld>
            <a:endParaRPr lang="en-US"/>
          </a:p>
        </p:txBody>
      </p:sp>
    </p:spTree>
    <p:extLst>
      <p:ext uri="{BB962C8B-B14F-4D97-AF65-F5344CB8AC3E}">
        <p14:creationId xmlns:p14="http://schemas.microsoft.com/office/powerpoint/2010/main" val="1808386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Hub</a:t>
            </a:r>
            <a:r>
              <a:rPr lang="en-US" baseline="0" dirty="0" smtClean="0"/>
              <a:t> Zero is an open source software platform meaning that  is free for the user and can be install by anyone</a:t>
            </a:r>
          </a:p>
          <a:p>
            <a:endParaRPr lang="en-US" baseline="0" dirty="0" smtClean="0"/>
          </a:p>
          <a:p>
            <a:r>
              <a:rPr lang="en-US" baseline="0" dirty="0" smtClean="0"/>
              <a:t>Hub zero is a toolbox for Scientist and Researchers used to create websites for the reason of research education an scientific collaboration for their community and others to see.</a:t>
            </a:r>
            <a:endParaRPr lang="en-US" dirty="0"/>
          </a:p>
        </p:txBody>
      </p:sp>
      <p:sp>
        <p:nvSpPr>
          <p:cNvPr id="4" name="Slide Number Placeholder 3"/>
          <p:cNvSpPr>
            <a:spLocks noGrp="1"/>
          </p:cNvSpPr>
          <p:nvPr>
            <p:ph type="sldNum" sz="quarter" idx="10"/>
          </p:nvPr>
        </p:nvSpPr>
        <p:spPr/>
        <p:txBody>
          <a:bodyPr/>
          <a:lstStyle/>
          <a:p>
            <a:fld id="{FB34FF64-F4F3-D940-BF46-32B89C6A4494}" type="slidenum">
              <a:rPr lang="en-US" smtClean="0"/>
              <a:t>2</a:t>
            </a:fld>
            <a:endParaRPr lang="en-US"/>
          </a:p>
        </p:txBody>
      </p:sp>
    </p:spTree>
    <p:extLst>
      <p:ext uri="{BB962C8B-B14F-4D97-AF65-F5344CB8AC3E}">
        <p14:creationId xmlns:p14="http://schemas.microsoft.com/office/powerpoint/2010/main" val="1418628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FileZilla</a:t>
            </a:r>
            <a:r>
              <a:rPr lang="en-US" baseline="0" dirty="0" smtClean="0"/>
              <a:t> actually saved me a lot of time with uploading the files to the server. In order for the database to work the files needed to be in a place where I can link to them.</a:t>
            </a:r>
            <a:endParaRPr lang="en-US" dirty="0"/>
          </a:p>
        </p:txBody>
      </p:sp>
      <p:sp>
        <p:nvSpPr>
          <p:cNvPr id="4" name="Slide Number Placeholder 3"/>
          <p:cNvSpPr>
            <a:spLocks noGrp="1"/>
          </p:cNvSpPr>
          <p:nvPr>
            <p:ph type="sldNum" sz="quarter" idx="10"/>
          </p:nvPr>
        </p:nvSpPr>
        <p:spPr/>
        <p:txBody>
          <a:bodyPr/>
          <a:lstStyle/>
          <a:p>
            <a:fld id="{FB34FF64-F4F3-D940-BF46-32B89C6A4494}" type="slidenum">
              <a:rPr lang="en-US" smtClean="0"/>
              <a:t>24</a:t>
            </a:fld>
            <a:endParaRPr lang="en-US"/>
          </a:p>
        </p:txBody>
      </p:sp>
    </p:spTree>
    <p:extLst>
      <p:ext uri="{BB962C8B-B14F-4D97-AF65-F5344CB8AC3E}">
        <p14:creationId xmlns:p14="http://schemas.microsoft.com/office/powerpoint/2010/main" val="17311166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a:t>
            </a:r>
            <a:r>
              <a:rPr lang="en-US" baseline="0" dirty="0" smtClean="0"/>
              <a:t> Version 1.1 of HUBzero, there was no database component. So I started creating my own links that would link to the documents on the server. Honestly, It wouldn't have been pretty to stuff 100 links on a website and make the user search for each document. And these links alone took me a couple weeks to complete. It gets very ugly in the back-end.</a:t>
            </a:r>
            <a:endParaRPr lang="en-US" dirty="0"/>
          </a:p>
        </p:txBody>
      </p:sp>
      <p:sp>
        <p:nvSpPr>
          <p:cNvPr id="4" name="Slide Number Placeholder 3"/>
          <p:cNvSpPr>
            <a:spLocks noGrp="1"/>
          </p:cNvSpPr>
          <p:nvPr>
            <p:ph type="sldNum" sz="quarter" idx="10"/>
          </p:nvPr>
        </p:nvSpPr>
        <p:spPr/>
        <p:txBody>
          <a:bodyPr/>
          <a:lstStyle/>
          <a:p>
            <a:fld id="{FB34FF64-F4F3-D940-BF46-32B89C6A4494}" type="slidenum">
              <a:rPr lang="en-US" smtClean="0"/>
              <a:t>25</a:t>
            </a:fld>
            <a:endParaRPr lang="en-US"/>
          </a:p>
        </p:txBody>
      </p:sp>
    </p:spTree>
    <p:extLst>
      <p:ext uri="{BB962C8B-B14F-4D97-AF65-F5344CB8AC3E}">
        <p14:creationId xmlns:p14="http://schemas.microsoft.com/office/powerpoint/2010/main" val="30804418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in</a:t>
            </a:r>
            <a:r>
              <a:rPr lang="en-US" baseline="0" dirty="0" smtClean="0"/>
              <a:t> the projects sections users can collaborate, they can set do it list, they can check off </a:t>
            </a:r>
            <a:r>
              <a:rPr lang="en-US" baseline="0" dirty="0" err="1" smtClean="0"/>
              <a:t>whats</a:t>
            </a:r>
            <a:r>
              <a:rPr lang="en-US" baseline="0" dirty="0" smtClean="0"/>
              <a:t> been done, they can create and upload files for the community. </a:t>
            </a:r>
            <a:endParaRPr lang="en-US" dirty="0"/>
          </a:p>
        </p:txBody>
      </p:sp>
      <p:sp>
        <p:nvSpPr>
          <p:cNvPr id="4" name="Slide Number Placeholder 3"/>
          <p:cNvSpPr>
            <a:spLocks noGrp="1"/>
          </p:cNvSpPr>
          <p:nvPr>
            <p:ph type="sldNum" sz="quarter" idx="10"/>
          </p:nvPr>
        </p:nvSpPr>
        <p:spPr/>
        <p:txBody>
          <a:bodyPr/>
          <a:lstStyle/>
          <a:p>
            <a:fld id="{FB34FF64-F4F3-D940-BF46-32B89C6A4494}" type="slidenum">
              <a:rPr lang="en-US" smtClean="0"/>
              <a:t>26</a:t>
            </a:fld>
            <a:endParaRPr lang="en-US"/>
          </a:p>
        </p:txBody>
      </p:sp>
    </p:spTree>
    <p:extLst>
      <p:ext uri="{BB962C8B-B14F-4D97-AF65-F5344CB8AC3E}">
        <p14:creationId xmlns:p14="http://schemas.microsoft.com/office/powerpoint/2010/main" val="31573327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set up a</a:t>
            </a:r>
            <a:r>
              <a:rPr lang="en-US" baseline="0" dirty="0" smtClean="0"/>
              <a:t> database in HUBzero you have to first create a Excel file with the information that you would like to display. The trick is that you have to give each column a type that the column below will be reading in.</a:t>
            </a:r>
            <a:endParaRPr lang="en-US" dirty="0"/>
          </a:p>
        </p:txBody>
      </p:sp>
      <p:sp>
        <p:nvSpPr>
          <p:cNvPr id="4" name="Slide Number Placeholder 3"/>
          <p:cNvSpPr>
            <a:spLocks noGrp="1"/>
          </p:cNvSpPr>
          <p:nvPr>
            <p:ph type="sldNum" sz="quarter" idx="10"/>
          </p:nvPr>
        </p:nvSpPr>
        <p:spPr/>
        <p:txBody>
          <a:bodyPr/>
          <a:lstStyle/>
          <a:p>
            <a:fld id="{FB34FF64-F4F3-D940-BF46-32B89C6A4494}" type="slidenum">
              <a:rPr lang="en-US" smtClean="0"/>
              <a:t>27</a:t>
            </a:fld>
            <a:endParaRPr lang="en-US"/>
          </a:p>
        </p:txBody>
      </p:sp>
    </p:spTree>
    <p:extLst>
      <p:ext uri="{BB962C8B-B14F-4D97-AF65-F5344CB8AC3E}">
        <p14:creationId xmlns:p14="http://schemas.microsoft.com/office/powerpoint/2010/main" val="8298969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you have to create a</a:t>
            </a:r>
            <a:endParaRPr lang="en-US" dirty="0"/>
          </a:p>
        </p:txBody>
      </p:sp>
      <p:sp>
        <p:nvSpPr>
          <p:cNvPr id="4" name="Slide Number Placeholder 3"/>
          <p:cNvSpPr>
            <a:spLocks noGrp="1"/>
          </p:cNvSpPr>
          <p:nvPr>
            <p:ph type="sldNum" sz="quarter" idx="10"/>
          </p:nvPr>
        </p:nvSpPr>
        <p:spPr/>
        <p:txBody>
          <a:bodyPr/>
          <a:lstStyle/>
          <a:p>
            <a:fld id="{FB34FF64-F4F3-D940-BF46-32B89C6A4494}" type="slidenum">
              <a:rPr lang="en-US" smtClean="0"/>
              <a:t>28</a:t>
            </a:fld>
            <a:endParaRPr lang="en-US"/>
          </a:p>
        </p:txBody>
      </p:sp>
    </p:spTree>
    <p:extLst>
      <p:ext uri="{BB962C8B-B14F-4D97-AF65-F5344CB8AC3E}">
        <p14:creationId xmlns:p14="http://schemas.microsoft.com/office/powerpoint/2010/main" val="10786476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Years</a:t>
            </a:r>
            <a:endParaRPr lang="en-US" dirty="0"/>
          </a:p>
        </p:txBody>
      </p:sp>
      <p:sp>
        <p:nvSpPr>
          <p:cNvPr id="4" name="Slide Number Placeholder 3"/>
          <p:cNvSpPr>
            <a:spLocks noGrp="1"/>
          </p:cNvSpPr>
          <p:nvPr>
            <p:ph type="sldNum" sz="quarter" idx="10"/>
          </p:nvPr>
        </p:nvSpPr>
        <p:spPr/>
        <p:txBody>
          <a:bodyPr/>
          <a:lstStyle/>
          <a:p>
            <a:fld id="{FB34FF64-F4F3-D940-BF46-32B89C6A4494}" type="slidenum">
              <a:rPr lang="en-US" smtClean="0"/>
              <a:t>30</a:t>
            </a:fld>
            <a:endParaRPr lang="en-US"/>
          </a:p>
        </p:txBody>
      </p:sp>
    </p:spTree>
    <p:extLst>
      <p:ext uri="{BB962C8B-B14F-4D97-AF65-F5344CB8AC3E}">
        <p14:creationId xmlns:p14="http://schemas.microsoft.com/office/powerpoint/2010/main" val="2219510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I said</a:t>
            </a:r>
            <a:r>
              <a:rPr lang="en-US" baseline="0" dirty="0" smtClean="0"/>
              <a:t> it</a:t>
            </a:r>
            <a:r>
              <a:rPr lang="fr-FR" baseline="0" dirty="0" smtClean="0"/>
              <a:t>’</a:t>
            </a:r>
            <a:r>
              <a:rPr lang="en-US" baseline="0" dirty="0" smtClean="0"/>
              <a:t>s an open source software which can be installed from this site.</a:t>
            </a:r>
            <a:endParaRPr lang="en-US" dirty="0"/>
          </a:p>
        </p:txBody>
      </p:sp>
      <p:sp>
        <p:nvSpPr>
          <p:cNvPr id="4" name="Slide Number Placeholder 3"/>
          <p:cNvSpPr>
            <a:spLocks noGrp="1"/>
          </p:cNvSpPr>
          <p:nvPr>
            <p:ph type="sldNum" sz="quarter" idx="10"/>
          </p:nvPr>
        </p:nvSpPr>
        <p:spPr/>
        <p:txBody>
          <a:bodyPr/>
          <a:lstStyle/>
          <a:p>
            <a:fld id="{FB34FF64-F4F3-D940-BF46-32B89C6A4494}" type="slidenum">
              <a:rPr lang="en-US" smtClean="0"/>
              <a:t>3</a:t>
            </a:fld>
            <a:endParaRPr lang="en-US"/>
          </a:p>
        </p:txBody>
      </p:sp>
    </p:spTree>
    <p:extLst>
      <p:ext uri="{BB962C8B-B14F-4D97-AF65-F5344CB8AC3E}">
        <p14:creationId xmlns:p14="http://schemas.microsoft.com/office/powerpoint/2010/main" val="3271134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far it has been used to create lots of websites</a:t>
            </a:r>
          </a:p>
          <a:p>
            <a:endParaRPr lang="en-US" baseline="0" dirty="0" smtClean="0"/>
          </a:p>
          <a:p>
            <a:r>
              <a:rPr lang="en-US" baseline="0" dirty="0" smtClean="0"/>
              <a:t>There's about 40 + are running sites worldwide</a:t>
            </a:r>
          </a:p>
          <a:p>
            <a:endParaRPr lang="en-US" baseline="0" dirty="0" smtClean="0"/>
          </a:p>
          <a:p>
            <a:r>
              <a:rPr lang="en-US" baseline="0" dirty="0" smtClean="0"/>
              <a:t>A lot the them are at Purdue University since that</a:t>
            </a:r>
            <a:r>
              <a:rPr lang="fr-FR" baseline="0" dirty="0" smtClean="0"/>
              <a:t>’</a:t>
            </a:r>
            <a:r>
              <a:rPr lang="en-US" baseline="0" dirty="0" smtClean="0"/>
              <a:t>s where it all started</a:t>
            </a:r>
          </a:p>
          <a:p>
            <a:r>
              <a:rPr lang="en-US" baseline="0" dirty="0" smtClean="0"/>
              <a:t>Its about 27at Purdue and about 15, 16 more at Russia, South America,</a:t>
            </a:r>
          </a:p>
          <a:p>
            <a:endParaRPr lang="en-US" baseline="0" dirty="0" smtClean="0"/>
          </a:p>
          <a:p>
            <a:r>
              <a:rPr lang="en-US" baseline="0" dirty="0" smtClean="0"/>
              <a:t>There really starting to pop up now.</a:t>
            </a:r>
            <a:endParaRPr lang="en-US" dirty="0" smtClean="0"/>
          </a:p>
          <a:p>
            <a:endParaRPr lang="en-US" dirty="0"/>
          </a:p>
        </p:txBody>
      </p:sp>
      <p:sp>
        <p:nvSpPr>
          <p:cNvPr id="4" name="Slide Number Placeholder 3"/>
          <p:cNvSpPr>
            <a:spLocks noGrp="1"/>
          </p:cNvSpPr>
          <p:nvPr>
            <p:ph type="sldNum" sz="quarter" idx="10"/>
          </p:nvPr>
        </p:nvSpPr>
        <p:spPr/>
        <p:txBody>
          <a:bodyPr/>
          <a:lstStyle/>
          <a:p>
            <a:fld id="{FB34FF64-F4F3-D940-BF46-32B89C6A4494}" type="slidenum">
              <a:rPr lang="en-US" smtClean="0"/>
              <a:t>4</a:t>
            </a:fld>
            <a:endParaRPr lang="en-US"/>
          </a:p>
        </p:txBody>
      </p:sp>
    </p:spTree>
    <p:extLst>
      <p:ext uri="{BB962C8B-B14F-4D97-AF65-F5344CB8AC3E}">
        <p14:creationId xmlns:p14="http://schemas.microsoft.com/office/powerpoint/2010/main" val="3121387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 regular website</a:t>
            </a:r>
            <a:r>
              <a:rPr lang="en-US" baseline="0" dirty="0" smtClean="0"/>
              <a:t> there might be 1 or 2 developers depending on how demanding the website is.</a:t>
            </a:r>
          </a:p>
          <a:p>
            <a:r>
              <a:rPr lang="en-US" dirty="0" smtClean="0"/>
              <a:t>They create the information and manage information</a:t>
            </a:r>
            <a:r>
              <a:rPr lang="en-US" baseline="0" dirty="0" smtClean="0"/>
              <a:t> for the users</a:t>
            </a:r>
          </a:p>
          <a:p>
            <a:endParaRPr lang="en-US" baseline="0" dirty="0" smtClean="0"/>
          </a:p>
          <a:p>
            <a:r>
              <a:rPr lang="en-US" baseline="0" dirty="0" smtClean="0"/>
              <a:t>The users have no way to edit or change the website because they don</a:t>
            </a:r>
            <a:r>
              <a:rPr lang="fr-FR" baseline="0" dirty="0" smtClean="0"/>
              <a:t>’</a:t>
            </a:r>
            <a:r>
              <a:rPr lang="en-US" baseline="0" dirty="0" smtClean="0"/>
              <a:t>t have rights to.</a:t>
            </a:r>
          </a:p>
          <a:p>
            <a:r>
              <a:rPr lang="en-US" baseline="0" dirty="0" smtClean="0"/>
              <a:t>So basically they can only view the website for what it is.</a:t>
            </a:r>
          </a:p>
          <a:p>
            <a:endParaRPr lang="en-US" baseline="0" dirty="0" smtClean="0"/>
          </a:p>
          <a:p>
            <a:r>
              <a:rPr lang="en-US" baseline="0" dirty="0" smtClean="0"/>
              <a:t>So if they did want to add something they would have to go through the develop</a:t>
            </a:r>
          </a:p>
          <a:p>
            <a:endParaRPr lang="en-US" baseline="0" dirty="0" smtClean="0"/>
          </a:p>
          <a:p>
            <a:r>
              <a:rPr lang="en-US" baseline="0" dirty="0" smtClean="0"/>
              <a:t>But </a:t>
            </a:r>
            <a:r>
              <a:rPr lang="en-US" baseline="0" dirty="0" err="1" smtClean="0"/>
              <a:t>HUBzero</a:t>
            </a:r>
            <a:r>
              <a:rPr lang="en-US" baseline="0" dirty="0" smtClean="0"/>
              <a:t> </a:t>
            </a:r>
            <a:r>
              <a:rPr lang="en-US" baseline="0" smtClean="0"/>
              <a:t>is different </a:t>
            </a:r>
            <a:endParaRPr lang="en-US" dirty="0"/>
          </a:p>
        </p:txBody>
      </p:sp>
      <p:sp>
        <p:nvSpPr>
          <p:cNvPr id="4" name="Slide Number Placeholder 3"/>
          <p:cNvSpPr>
            <a:spLocks noGrp="1"/>
          </p:cNvSpPr>
          <p:nvPr>
            <p:ph type="sldNum" sz="quarter" idx="10"/>
          </p:nvPr>
        </p:nvSpPr>
        <p:spPr/>
        <p:txBody>
          <a:bodyPr/>
          <a:lstStyle/>
          <a:p>
            <a:fld id="{FB34FF64-F4F3-D940-BF46-32B89C6A4494}" type="slidenum">
              <a:rPr lang="en-US" smtClean="0"/>
              <a:t>5</a:t>
            </a:fld>
            <a:endParaRPr lang="en-US"/>
          </a:p>
        </p:txBody>
      </p:sp>
    </p:spTree>
    <p:extLst>
      <p:ext uri="{BB962C8B-B14F-4D97-AF65-F5344CB8AC3E}">
        <p14:creationId xmlns:p14="http://schemas.microsoft.com/office/powerpoint/2010/main" val="2459605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a:t>
            </a:r>
          </a:p>
          <a:p>
            <a:endParaRPr lang="en-US" dirty="0" smtClean="0"/>
          </a:p>
          <a:p>
            <a:r>
              <a:rPr lang="en-US" dirty="0" smtClean="0"/>
              <a:t>So why do Scientist really want</a:t>
            </a:r>
            <a:r>
              <a:rPr lang="en-US" baseline="0" dirty="0" smtClean="0"/>
              <a:t> to make that jump to </a:t>
            </a:r>
            <a:r>
              <a:rPr lang="en-US" baseline="0" dirty="0" err="1" smtClean="0"/>
              <a:t>HubZero</a:t>
            </a:r>
            <a:r>
              <a:rPr lang="en-US" baseline="0" dirty="0" smtClean="0"/>
              <a:t> and invest their valuable time for this free software??</a:t>
            </a:r>
          </a:p>
          <a:p>
            <a:endParaRPr lang="en-US" baseline="0" dirty="0" smtClean="0"/>
          </a:p>
          <a:p>
            <a:r>
              <a:rPr lang="en-US" baseline="0" dirty="0" smtClean="0"/>
              <a:t>Well the reason is because of the apps. </a:t>
            </a:r>
          </a:p>
          <a:p>
            <a:endParaRPr lang="en-US" baseline="0" dirty="0" smtClean="0"/>
          </a:p>
          <a:p>
            <a:r>
              <a:rPr lang="en-US" baseline="0" dirty="0" smtClean="0"/>
              <a:t>Think about it as app store for scientists where people can publish a tool to do what ever you want</a:t>
            </a:r>
            <a:endParaRPr lang="en-US" dirty="0"/>
          </a:p>
        </p:txBody>
      </p:sp>
      <p:sp>
        <p:nvSpPr>
          <p:cNvPr id="4" name="Slide Number Placeholder 3"/>
          <p:cNvSpPr>
            <a:spLocks noGrp="1"/>
          </p:cNvSpPr>
          <p:nvPr>
            <p:ph type="sldNum" sz="quarter" idx="10"/>
          </p:nvPr>
        </p:nvSpPr>
        <p:spPr/>
        <p:txBody>
          <a:bodyPr/>
          <a:lstStyle/>
          <a:p>
            <a:fld id="{FB34FF64-F4F3-D940-BF46-32B89C6A4494}" type="slidenum">
              <a:rPr lang="en-US" smtClean="0"/>
              <a:t>6</a:t>
            </a:fld>
            <a:endParaRPr lang="en-US"/>
          </a:p>
        </p:txBody>
      </p:sp>
    </p:spTree>
    <p:extLst>
      <p:ext uri="{BB962C8B-B14F-4D97-AF65-F5344CB8AC3E}">
        <p14:creationId xmlns:p14="http://schemas.microsoft.com/office/powerpoint/2010/main" val="3730757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Apps can be created</a:t>
            </a:r>
            <a:r>
              <a:rPr lang="en-US" baseline="0" dirty="0" smtClean="0"/>
              <a:t> and uploaded by people in your community meaning not only the web developers can upload information to the hub but other users can also so there is really no limitation to who can uploading valuable information</a:t>
            </a:r>
          </a:p>
          <a:p>
            <a:endParaRPr lang="en-US" baseline="0" dirty="0" smtClean="0"/>
          </a:p>
          <a:p>
            <a:r>
              <a:rPr lang="en-US" baseline="0" dirty="0" smtClean="0"/>
              <a:t>You can get access to your hub from any machine meaning that the user does not have to have it locally install. It also means that your not limited to Windows, Mac or Linux machines</a:t>
            </a:r>
          </a:p>
          <a:p>
            <a:endParaRPr lang="en-US" baseline="0" dirty="0" smtClean="0"/>
          </a:p>
          <a:p>
            <a:r>
              <a:rPr lang="en-US" baseline="0" dirty="0" smtClean="0"/>
              <a:t>Its powered by the cloud which I will go more into detail later</a:t>
            </a:r>
          </a:p>
          <a:p>
            <a:endParaRPr lang="en-US" baseline="0" dirty="0" smtClean="0"/>
          </a:p>
          <a:p>
            <a:r>
              <a:rPr lang="en-US" baseline="0" dirty="0" smtClean="0"/>
              <a:t>It has an integrated GUI meaning that its easier for the user to  even if they are not a experience coder</a:t>
            </a:r>
          </a:p>
          <a:p>
            <a:endParaRPr lang="en-US" baseline="0" dirty="0" smtClean="0"/>
          </a:p>
          <a:p>
            <a:r>
              <a:rPr lang="en-US" baseline="0" dirty="0" smtClean="0"/>
              <a:t>And with all of these factor its easier for the hub to be used for its main purpose, research and education  </a:t>
            </a:r>
            <a:endParaRPr lang="en-US" dirty="0"/>
          </a:p>
        </p:txBody>
      </p:sp>
      <p:sp>
        <p:nvSpPr>
          <p:cNvPr id="4" name="Slide Number Placeholder 3"/>
          <p:cNvSpPr>
            <a:spLocks noGrp="1"/>
          </p:cNvSpPr>
          <p:nvPr>
            <p:ph type="sldNum" sz="quarter" idx="10"/>
          </p:nvPr>
        </p:nvSpPr>
        <p:spPr/>
        <p:txBody>
          <a:bodyPr/>
          <a:lstStyle/>
          <a:p>
            <a:fld id="{FB34FF64-F4F3-D940-BF46-32B89C6A4494}" type="slidenum">
              <a:rPr lang="en-US" smtClean="0"/>
              <a:t>7</a:t>
            </a:fld>
            <a:endParaRPr lang="en-US"/>
          </a:p>
        </p:txBody>
      </p:sp>
    </p:spTree>
    <p:extLst>
      <p:ext uri="{BB962C8B-B14F-4D97-AF65-F5344CB8AC3E}">
        <p14:creationId xmlns:p14="http://schemas.microsoft.com/office/powerpoint/2010/main" val="3146517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usually when when developers</a:t>
            </a:r>
            <a:r>
              <a:rPr lang="en-US" baseline="0" dirty="0" smtClean="0"/>
              <a:t> put stuff up for download you get emails saying that, Hey This is not compatible with my machine and how do I get to work. Can you help me?</a:t>
            </a:r>
          </a:p>
          <a:p>
            <a:endParaRPr lang="en-US" baseline="0" dirty="0" smtClean="0"/>
          </a:p>
          <a:p>
            <a:r>
              <a:rPr lang="en-US" baseline="0" dirty="0" smtClean="0"/>
              <a:t>Or developers put up binaries. Binaries are </a:t>
            </a:r>
            <a:r>
              <a:rPr lang="en-US" sz="1200" kern="1200" dirty="0" smtClean="0">
                <a:solidFill>
                  <a:schemeClr val="tx1"/>
                </a:solidFill>
                <a:latin typeface="+mn-lt"/>
                <a:ea typeface="+mn-ea"/>
                <a:cs typeface="+mn-cs"/>
              </a:rPr>
              <a:t>a computer file containing machine-readable information that must be read by an</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application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But now users have to deal with having</a:t>
            </a:r>
            <a:r>
              <a:rPr lang="en-US" sz="1200" kern="1200" baseline="0" dirty="0" smtClean="0">
                <a:solidFill>
                  <a:schemeClr val="tx1"/>
                </a:solidFill>
                <a:latin typeface="+mn-lt"/>
                <a:ea typeface="+mn-ea"/>
                <a:cs typeface="+mn-cs"/>
              </a:rPr>
              <a:t> a 32 bit or 64 bit machine. Or windows or mac or </a:t>
            </a:r>
            <a:r>
              <a:rPr lang="en-US" sz="1200" kern="1200" baseline="0" dirty="0" err="1" smtClean="0">
                <a:solidFill>
                  <a:schemeClr val="tx1"/>
                </a:solidFill>
                <a:latin typeface="+mn-lt"/>
                <a:ea typeface="+mn-ea"/>
                <a:cs typeface="+mn-cs"/>
              </a:rPr>
              <a:t>linux</a:t>
            </a:r>
            <a:r>
              <a:rPr lang="en-US" sz="1200" kern="1200" baseline="0" dirty="0" smtClean="0">
                <a:solidFill>
                  <a:schemeClr val="tx1"/>
                </a:solidFill>
                <a:latin typeface="+mn-lt"/>
                <a:ea typeface="+mn-ea"/>
                <a:cs typeface="+mn-cs"/>
              </a:rPr>
              <a:t> and it a big hassle.</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So Instead of all those problems </a:t>
            </a:r>
            <a:r>
              <a:rPr lang="en-US" sz="1200" kern="1200" baseline="0" dirty="0" err="1" smtClean="0">
                <a:solidFill>
                  <a:schemeClr val="tx1"/>
                </a:solidFill>
                <a:latin typeface="+mn-lt"/>
                <a:ea typeface="+mn-ea"/>
                <a:cs typeface="+mn-cs"/>
              </a:rPr>
              <a:t>Hubzero</a:t>
            </a:r>
            <a:r>
              <a:rPr lang="en-US" sz="1200" kern="1200" baseline="0" dirty="0" smtClean="0">
                <a:solidFill>
                  <a:schemeClr val="tx1"/>
                </a:solidFill>
                <a:latin typeface="+mn-lt"/>
                <a:ea typeface="+mn-ea"/>
                <a:cs typeface="+mn-cs"/>
              </a:rPr>
              <a:t> tools are setup server side. So pick any </a:t>
            </a:r>
            <a:r>
              <a:rPr lang="en-US" sz="1200" kern="1200" baseline="0" dirty="0" err="1" smtClean="0">
                <a:solidFill>
                  <a:schemeClr val="tx1"/>
                </a:solidFill>
                <a:latin typeface="+mn-lt"/>
                <a:ea typeface="+mn-ea"/>
                <a:cs typeface="+mn-cs"/>
              </a:rPr>
              <a:t>broswer</a:t>
            </a:r>
            <a:r>
              <a:rPr lang="en-US" sz="1200" kern="1200" baseline="0" dirty="0" smtClean="0">
                <a:solidFill>
                  <a:schemeClr val="tx1"/>
                </a:solidFill>
                <a:latin typeface="+mn-lt"/>
                <a:ea typeface="+mn-ea"/>
                <a:cs typeface="+mn-cs"/>
              </a:rPr>
              <a:t> and access your hub, </a:t>
            </a:r>
            <a:br>
              <a:rPr lang="en-US" sz="1200" kern="1200" baseline="0" dirty="0" smtClean="0">
                <a:solidFill>
                  <a:schemeClr val="tx1"/>
                </a:solidFill>
                <a:latin typeface="+mn-lt"/>
                <a:ea typeface="+mn-ea"/>
                <a:cs typeface="+mn-cs"/>
              </a:rPr>
            </a:br>
            <a:r>
              <a:rPr lang="en-US" sz="1200" kern="1200" baseline="0" dirty="0" smtClean="0">
                <a:solidFill>
                  <a:schemeClr val="tx1"/>
                </a:solidFill>
                <a:latin typeface="+mn-lt"/>
                <a:ea typeface="+mn-ea"/>
                <a:cs typeface="+mn-cs"/>
              </a:rPr>
              <a:t>From there you have access to your tool running server side</a:t>
            </a:r>
          </a:p>
        </p:txBody>
      </p:sp>
      <p:sp>
        <p:nvSpPr>
          <p:cNvPr id="4" name="Slide Number Placeholder 3"/>
          <p:cNvSpPr>
            <a:spLocks noGrp="1"/>
          </p:cNvSpPr>
          <p:nvPr>
            <p:ph type="sldNum" sz="quarter" idx="10"/>
          </p:nvPr>
        </p:nvSpPr>
        <p:spPr/>
        <p:txBody>
          <a:bodyPr/>
          <a:lstStyle/>
          <a:p>
            <a:fld id="{FB34FF64-F4F3-D940-BF46-32B89C6A4494}" type="slidenum">
              <a:rPr lang="en-US" smtClean="0"/>
              <a:t>8</a:t>
            </a:fld>
            <a:endParaRPr lang="en-US"/>
          </a:p>
        </p:txBody>
      </p:sp>
    </p:spTree>
    <p:extLst>
      <p:ext uri="{BB962C8B-B14F-4D97-AF65-F5344CB8AC3E}">
        <p14:creationId xmlns:p14="http://schemas.microsoft.com/office/powerpoint/2010/main" val="3553735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Normally</a:t>
            </a:r>
            <a:r>
              <a:rPr lang="en-US" baseline="0" dirty="0" smtClean="0"/>
              <a:t> when users download and install programs, they install them locally onto their own machine</a:t>
            </a:r>
          </a:p>
          <a:p>
            <a:endParaRPr lang="en-US" baseline="0" dirty="0" smtClean="0"/>
          </a:p>
          <a:p>
            <a:r>
              <a:rPr lang="en-US" baseline="0" dirty="0" smtClean="0"/>
              <a:t>Now using </a:t>
            </a:r>
            <a:r>
              <a:rPr lang="en-US" baseline="0" dirty="0" err="1" smtClean="0"/>
              <a:t>Hubzero</a:t>
            </a:r>
            <a:r>
              <a:rPr lang="en-US" baseline="0" dirty="0" smtClean="0"/>
              <a:t>, the tool that</a:t>
            </a:r>
            <a:r>
              <a:rPr lang="fr-FR" baseline="0" dirty="0" smtClean="0"/>
              <a:t>’</a:t>
            </a:r>
            <a:r>
              <a:rPr lang="en-US" baseline="0" dirty="0" smtClean="0"/>
              <a:t>s installed goes through your computer and into the Hub which uses Grid Data management is capable of sending your jobs off to </a:t>
            </a:r>
            <a:r>
              <a:rPr lang="en-US" baseline="0" dirty="0" err="1" smtClean="0"/>
              <a:t>TeraGrid</a:t>
            </a:r>
            <a:r>
              <a:rPr lang="en-US" baseline="0" dirty="0" smtClean="0"/>
              <a:t> </a:t>
            </a:r>
            <a:r>
              <a:rPr lang="en-US" baseline="0" dirty="0" err="1" smtClean="0"/>
              <a:t>DiaGrid</a:t>
            </a:r>
            <a:r>
              <a:rPr lang="en-US" baseline="0" dirty="0" smtClean="0"/>
              <a:t> and a lot more others to process your data</a:t>
            </a:r>
            <a:endParaRPr lang="en-US" dirty="0"/>
          </a:p>
        </p:txBody>
      </p:sp>
      <p:sp>
        <p:nvSpPr>
          <p:cNvPr id="4" name="Slide Number Placeholder 3"/>
          <p:cNvSpPr>
            <a:spLocks noGrp="1"/>
          </p:cNvSpPr>
          <p:nvPr>
            <p:ph type="sldNum" sz="quarter" idx="10"/>
          </p:nvPr>
        </p:nvSpPr>
        <p:spPr/>
        <p:txBody>
          <a:bodyPr/>
          <a:lstStyle/>
          <a:p>
            <a:fld id="{FB34FF64-F4F3-D940-BF46-32B89C6A4494}" type="slidenum">
              <a:rPr lang="en-US" smtClean="0"/>
              <a:t>9</a:t>
            </a:fld>
            <a:endParaRPr lang="en-US"/>
          </a:p>
        </p:txBody>
      </p:sp>
    </p:spTree>
    <p:extLst>
      <p:ext uri="{BB962C8B-B14F-4D97-AF65-F5344CB8AC3E}">
        <p14:creationId xmlns:p14="http://schemas.microsoft.com/office/powerpoint/2010/main" val="2423216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0AA47098-2C92-BE43-945C-A73B5CCBBD77}" type="datetimeFigureOut">
              <a:rPr lang="en-US" smtClean="0"/>
              <a:t>4/17/14</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F531C916-6B4F-234B-B7FF-B7EAD2312ADC}" type="slidenum">
              <a:rPr lang="en-US" smtClean="0"/>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AA47098-2C92-BE43-945C-A73B5CCBBD77}" type="datetimeFigureOut">
              <a:rPr lang="en-US" smtClean="0"/>
              <a:t>4/17/14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1C916-6B4F-234B-B7FF-B7EAD2312AD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AA47098-2C92-BE43-945C-A73B5CCBBD77}" type="datetimeFigureOut">
              <a:rPr lang="en-US" smtClean="0"/>
              <a:t>4/17/14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1C916-6B4F-234B-B7FF-B7EAD2312AD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0AA47098-2C92-BE43-945C-A73B5CCBBD77}" type="datetimeFigureOut">
              <a:rPr lang="en-US" smtClean="0"/>
              <a:t>4/17/14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1C916-6B4F-234B-B7FF-B7EAD2312ADC}" type="slidenum">
              <a:rPr lang="en-US" smtClean="0"/>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AA47098-2C92-BE43-945C-A73B5CCBBD77}" type="datetimeFigureOut">
              <a:rPr lang="en-US" smtClean="0"/>
              <a:t>4/17/14</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F531C916-6B4F-234B-B7FF-B7EAD2312ADC}"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0AA47098-2C92-BE43-945C-A73B5CCBBD77}" type="datetimeFigureOut">
              <a:rPr lang="en-US" smtClean="0"/>
              <a:t>4/17/14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31C916-6B4F-234B-B7FF-B7EAD2312ADC}" type="slidenum">
              <a:rPr lang="en-US" smtClean="0"/>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0AA47098-2C92-BE43-945C-A73B5CCBBD77}" type="datetimeFigureOut">
              <a:rPr lang="en-US" smtClean="0"/>
              <a:t>4/17/14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31C916-6B4F-234B-B7FF-B7EAD2312ADC}" type="slidenum">
              <a:rPr lang="en-US" smtClean="0"/>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AA47098-2C92-BE43-945C-A73B5CCBBD77}" type="datetimeFigureOut">
              <a:rPr lang="en-US" smtClean="0"/>
              <a:t>4/17/14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31C916-6B4F-234B-B7FF-B7EAD2312AD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A47098-2C92-BE43-945C-A73B5CCBBD77}" type="datetimeFigureOut">
              <a:rPr lang="en-US" smtClean="0"/>
              <a:t>4/17/14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31C916-6B4F-234B-B7FF-B7EAD2312AD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AA47098-2C92-BE43-945C-A73B5CCBBD77}" type="datetimeFigureOut">
              <a:rPr lang="en-US" smtClean="0"/>
              <a:t>4/17/14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31C916-6B4F-234B-B7FF-B7EAD2312ADC}" type="slidenum">
              <a:rPr lang="en-US" smtClean="0"/>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AA47098-2C92-BE43-945C-A73B5CCBBD77}" type="datetimeFigureOut">
              <a:rPr lang="en-US" smtClean="0"/>
              <a:t>4/17/14</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F531C916-6B4F-234B-B7FF-B7EAD2312ADC}" type="slidenum">
              <a:rPr lang="en-US" smtClean="0"/>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0AA47098-2C92-BE43-945C-A73B5CCBBD77}" type="datetimeFigureOut">
              <a:rPr lang="en-US" smtClean="0"/>
              <a:t>4/17/14</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F531C916-6B4F-234B-B7FF-B7EAD2312AD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1" Type="http://schemas.openxmlformats.org/officeDocument/2006/relationships/image" Target="../media/image63.png"/><Relationship Id="rId12" Type="http://schemas.openxmlformats.org/officeDocument/2006/relationships/image" Target="../media/image64.png"/><Relationship Id="rId13" Type="http://schemas.openxmlformats.org/officeDocument/2006/relationships/hyperlink" Target="http://rappture.org/" TargetMode="External"/><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55.jpe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jpeg"/><Relationship Id="rId7" Type="http://schemas.openxmlformats.org/officeDocument/2006/relationships/image" Target="../media/image59.jpeg"/><Relationship Id="rId8" Type="http://schemas.openxmlformats.org/officeDocument/2006/relationships/image" Target="../media/image60.jpeg"/><Relationship Id="rId9" Type="http://schemas.openxmlformats.org/officeDocument/2006/relationships/image" Target="../media/image61.jpeg"/><Relationship Id="rId10" Type="http://schemas.openxmlformats.org/officeDocument/2006/relationships/image" Target="../media/image62.jpeg"/></Relationships>
</file>

<file path=ppt/slides/_rels/slide11.xml.rels><?xml version="1.0" encoding="UTF-8" standalone="yes"?>
<Relationships xmlns="http://schemas.openxmlformats.org/package/2006/relationships"><Relationship Id="rId11" Type="http://schemas.openxmlformats.org/officeDocument/2006/relationships/image" Target="../media/image67.png"/><Relationship Id="rId12" Type="http://schemas.openxmlformats.org/officeDocument/2006/relationships/image" Target="../media/image68.png"/><Relationship Id="rId13" Type="http://schemas.openxmlformats.org/officeDocument/2006/relationships/image" Target="../media/image69.png"/><Relationship Id="rId14" Type="http://schemas.openxmlformats.org/officeDocument/2006/relationships/image" Target="../media/image70.png"/><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2.png"/><Relationship Id="rId9" Type="http://schemas.openxmlformats.org/officeDocument/2006/relationships/image" Target="../media/image65.png"/><Relationship Id="rId10" Type="http://schemas.openxmlformats.org/officeDocument/2006/relationships/image" Target="../media/image66.png"/></Relationships>
</file>

<file path=ppt/slides/_rels/slide12.xml.rels><?xml version="1.0" encoding="UTF-8" standalone="yes"?>
<Relationships xmlns="http://schemas.openxmlformats.org/package/2006/relationships"><Relationship Id="rId11" Type="http://schemas.openxmlformats.org/officeDocument/2006/relationships/image" Target="../media/image78.png"/><Relationship Id="rId12" Type="http://schemas.openxmlformats.org/officeDocument/2006/relationships/image" Target="../media/image79.png"/><Relationship Id="rId1" Type="http://schemas.openxmlformats.org/officeDocument/2006/relationships/slideLayout" Target="../slideLayouts/slideLayout6.xml"/><Relationship Id="rId2" Type="http://schemas.openxmlformats.org/officeDocument/2006/relationships/image" Target="../media/image71.png"/><Relationship Id="rId3" Type="http://schemas.openxmlformats.org/officeDocument/2006/relationships/image" Target="../media/image72.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73.png"/><Relationship Id="rId7" Type="http://schemas.openxmlformats.org/officeDocument/2006/relationships/image" Target="../media/image74.gif"/><Relationship Id="rId8" Type="http://schemas.openxmlformats.org/officeDocument/2006/relationships/image" Target="../media/image75.png"/><Relationship Id="rId9" Type="http://schemas.openxmlformats.org/officeDocument/2006/relationships/image" Target="../media/image76.png"/><Relationship Id="rId10" Type="http://schemas.openxmlformats.org/officeDocument/2006/relationships/image" Target="../media/image77.png"/></Relationships>
</file>

<file path=ppt/slides/_rels/slide13.xml.rels><?xml version="1.0" encoding="UTF-8" standalone="yes"?>
<Relationships xmlns="http://schemas.openxmlformats.org/package/2006/relationships"><Relationship Id="rId11" Type="http://schemas.openxmlformats.org/officeDocument/2006/relationships/image" Target="../media/image89.png"/><Relationship Id="rId12" Type="http://schemas.openxmlformats.org/officeDocument/2006/relationships/image" Target="../media/image90.png"/><Relationship Id="rId1" Type="http://schemas.openxmlformats.org/officeDocument/2006/relationships/slideLayout" Target="../slideLayouts/slideLayout6.xml"/><Relationship Id="rId2" Type="http://schemas.openxmlformats.org/officeDocument/2006/relationships/image" Target="../media/image80.png"/><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84.png"/><Relationship Id="rId7" Type="http://schemas.openxmlformats.org/officeDocument/2006/relationships/image" Target="../media/image85.png"/><Relationship Id="rId8" Type="http://schemas.openxmlformats.org/officeDocument/2006/relationships/image" Target="../media/image86.png"/><Relationship Id="rId9" Type="http://schemas.openxmlformats.org/officeDocument/2006/relationships/image" Target="../media/image87.png"/><Relationship Id="rId10" Type="http://schemas.openxmlformats.org/officeDocument/2006/relationships/image" Target="../media/image88.png"/></Relationships>
</file>

<file path=ppt/slides/_rels/slide14.xml.rels><?xml version="1.0" encoding="UTF-8" standalone="yes"?>
<Relationships xmlns="http://schemas.openxmlformats.org/package/2006/relationships"><Relationship Id="rId9" Type="http://schemas.openxmlformats.org/officeDocument/2006/relationships/image" Target="../media/image10.png"/><Relationship Id="rId20" Type="http://schemas.openxmlformats.org/officeDocument/2006/relationships/image" Target="../media/image22.png"/><Relationship Id="rId21" Type="http://schemas.openxmlformats.org/officeDocument/2006/relationships/image" Target="../media/image23.png"/><Relationship Id="rId22" Type="http://schemas.openxmlformats.org/officeDocument/2006/relationships/image" Target="../media/image24.png"/><Relationship Id="rId23" Type="http://schemas.openxmlformats.org/officeDocument/2006/relationships/image" Target="../media/image25.png"/><Relationship Id="rId24" Type="http://schemas.openxmlformats.org/officeDocument/2006/relationships/image" Target="../media/image26.png"/><Relationship Id="rId25" Type="http://schemas.openxmlformats.org/officeDocument/2006/relationships/image" Target="../media/image91.png"/><Relationship Id="rId26" Type="http://schemas.openxmlformats.org/officeDocument/2006/relationships/image" Target="../media/image29.png"/><Relationship Id="rId27" Type="http://schemas.openxmlformats.org/officeDocument/2006/relationships/image" Target="../media/image27.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19.png"/><Relationship Id="rId18" Type="http://schemas.openxmlformats.org/officeDocument/2006/relationships/image" Target="../media/image20.png"/><Relationship Id="rId19" Type="http://schemas.openxmlformats.org/officeDocument/2006/relationships/image" Target="../media/image21.png"/><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jpg"/><Relationship Id="rId5" Type="http://schemas.openxmlformats.org/officeDocument/2006/relationships/image" Target="../media/image94.png"/><Relationship Id="rId6" Type="http://schemas.openxmlformats.org/officeDocument/2006/relationships/image" Target="../media/image95.png"/><Relationship Id="rId7"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00.png"/></Relationships>
</file>

<file path=ppt/slides/_rels/slide21.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04.png"/></Relationships>
</file>

<file path=ppt/slides/_rels/slide23.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0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0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0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10.png"/></Relationships>
</file>

<file path=ppt/slides/_rels/slide28.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png"/></Relationships>
</file>

<file path=ppt/slides/_rels/slide3.xml.rels><?xml version="1.0" encoding="UTF-8" standalone="yes"?>
<Relationships xmlns="http://schemas.openxmlformats.org/package/2006/relationships"><Relationship Id="rId3" Type="http://schemas.openxmlformats.org/officeDocument/2006/relationships/hyperlink" Target="http://hubzero.org/download" TargetMode="External"/><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1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6.png"/></Relationships>
</file>

<file path=ppt/slides/_rels/slide4.xml.rels><?xml version="1.0" encoding="UTF-8" standalone="yes"?>
<Relationships xmlns="http://schemas.openxmlformats.org/package/2006/relationships"><Relationship Id="rId9" Type="http://schemas.openxmlformats.org/officeDocument/2006/relationships/image" Target="../media/image7.png"/><Relationship Id="rId20" Type="http://schemas.openxmlformats.org/officeDocument/2006/relationships/image" Target="../media/image18.png"/><Relationship Id="rId21" Type="http://schemas.openxmlformats.org/officeDocument/2006/relationships/image" Target="../media/image19.png"/><Relationship Id="rId22" Type="http://schemas.openxmlformats.org/officeDocument/2006/relationships/image" Target="../media/image20.png"/><Relationship Id="rId23" Type="http://schemas.openxmlformats.org/officeDocument/2006/relationships/image" Target="../media/image21.png"/><Relationship Id="rId24" Type="http://schemas.openxmlformats.org/officeDocument/2006/relationships/image" Target="../media/image22.png"/><Relationship Id="rId25" Type="http://schemas.openxmlformats.org/officeDocument/2006/relationships/image" Target="../media/image23.png"/><Relationship Id="rId26" Type="http://schemas.openxmlformats.org/officeDocument/2006/relationships/image" Target="../media/image24.png"/><Relationship Id="rId27" Type="http://schemas.openxmlformats.org/officeDocument/2006/relationships/image" Target="../media/image25.png"/><Relationship Id="rId28" Type="http://schemas.openxmlformats.org/officeDocument/2006/relationships/image" Target="../media/image26.png"/><Relationship Id="rId29" Type="http://schemas.openxmlformats.org/officeDocument/2006/relationships/image" Target="../media/image27.png"/><Relationship Id="rId30" Type="http://schemas.openxmlformats.org/officeDocument/2006/relationships/image" Target="../media/image28.png"/><Relationship Id="rId31" Type="http://schemas.openxmlformats.org/officeDocument/2006/relationships/image" Target="../media/image29.png"/><Relationship Id="rId10" Type="http://schemas.openxmlformats.org/officeDocument/2006/relationships/image" Target="../media/image8.png"/><Relationship Id="rId11" Type="http://schemas.openxmlformats.org/officeDocument/2006/relationships/image" Target="../media/image9.png"/><Relationship Id="rId12" Type="http://schemas.openxmlformats.org/officeDocument/2006/relationships/image" Target="../media/image10.png"/><Relationship Id="rId13" Type="http://schemas.openxmlformats.org/officeDocument/2006/relationships/image" Target="../media/image11.png"/><Relationship Id="rId14" Type="http://schemas.openxmlformats.org/officeDocument/2006/relationships/image" Target="../media/image12.png"/><Relationship Id="rId15" Type="http://schemas.openxmlformats.org/officeDocument/2006/relationships/image" Target="../media/image13.png"/><Relationship Id="rId16" Type="http://schemas.openxmlformats.org/officeDocument/2006/relationships/image" Target="../media/image14.png"/><Relationship Id="rId17" Type="http://schemas.openxmlformats.org/officeDocument/2006/relationships/image" Target="../media/image15.png"/><Relationship Id="rId18" Type="http://schemas.openxmlformats.org/officeDocument/2006/relationships/image" Target="../media/image16.png"/><Relationship Id="rId19" Type="http://schemas.openxmlformats.org/officeDocument/2006/relationships/image" Target="../media/image17.png"/><Relationship Id="rId1" Type="http://schemas.openxmlformats.org/officeDocument/2006/relationships/vmlDrawing" Target="../drawings/vmlDrawing1.vml"/><Relationship Id="rId2" Type="http://schemas.openxmlformats.org/officeDocument/2006/relationships/slideLayout" Target="../slideLayouts/slideLayout6.xml"/><Relationship Id="rId3" Type="http://schemas.openxmlformats.org/officeDocument/2006/relationships/notesSlide" Target="../notesSlides/notesSlide4.xml"/><Relationship Id="rId4" Type="http://schemas.openxmlformats.org/officeDocument/2006/relationships/oleObject" Target="../embeddings/oleObject1.bin"/><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1" Type="http://schemas.openxmlformats.org/officeDocument/2006/relationships/image" Target="../media/image46.png"/><Relationship Id="rId12" Type="http://schemas.openxmlformats.org/officeDocument/2006/relationships/image" Target="../media/image47.png"/><Relationship Id="rId13"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38.wmf"/><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9" Type="http://schemas.openxmlformats.org/officeDocument/2006/relationships/image" Target="../media/image44.png"/><Relationship Id="rId10" Type="http://schemas.openxmlformats.org/officeDocument/2006/relationships/image" Target="../media/image45.png"/></Relationships>
</file>

<file path=ppt/slides/_rels/slide9.xml.rels><?xml version="1.0" encoding="UTF-8" standalone="yes"?>
<Relationships xmlns="http://schemas.openxmlformats.org/package/2006/relationships"><Relationship Id="rId11" Type="http://schemas.openxmlformats.org/officeDocument/2006/relationships/image" Target="../media/image53.png"/><Relationship Id="rId12" Type="http://schemas.openxmlformats.org/officeDocument/2006/relationships/image" Target="../media/image54.png"/><Relationship Id="rId13" Type="http://schemas.openxmlformats.org/officeDocument/2006/relationships/image" Target="../media/image48.png"/><Relationship Id="rId1" Type="http://schemas.openxmlformats.org/officeDocument/2006/relationships/vmlDrawing" Target="../drawings/vmlDrawing2.vml"/><Relationship Id="rId2" Type="http://schemas.openxmlformats.org/officeDocument/2006/relationships/slideLayout" Target="../slideLayouts/slideLayout6.xml"/><Relationship Id="rId3" Type="http://schemas.openxmlformats.org/officeDocument/2006/relationships/notesSlide" Target="../notesSlides/notesSlide9.xml"/><Relationship Id="rId4" Type="http://schemas.openxmlformats.org/officeDocument/2006/relationships/image" Target="../media/image42.png"/><Relationship Id="rId5" Type="http://schemas.openxmlformats.org/officeDocument/2006/relationships/oleObject" Target="../embeddings/oleObject2.bin"/><Relationship Id="rId6" Type="http://schemas.openxmlformats.org/officeDocument/2006/relationships/image" Target="../media/image49.png"/><Relationship Id="rId7" Type="http://schemas.openxmlformats.org/officeDocument/2006/relationships/image" Target="../media/image50.jpeg"/><Relationship Id="rId8" Type="http://schemas.openxmlformats.org/officeDocument/2006/relationships/image" Target="../media/image47.png"/><Relationship Id="rId9" Type="http://schemas.openxmlformats.org/officeDocument/2006/relationships/image" Target="../media/image51.jpeg"/><Relationship Id="rId10"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603944"/>
            <a:ext cx="6400800" cy="894554"/>
          </a:xfrm>
        </p:spPr>
        <p:txBody>
          <a:bodyPr>
            <a:normAutofit/>
          </a:bodyPr>
          <a:lstStyle/>
          <a:p>
            <a:r>
              <a:rPr lang="en-US" dirty="0" smtClean="0"/>
              <a:t>Justin Deloatch</a:t>
            </a:r>
          </a:p>
          <a:p>
            <a:r>
              <a:rPr lang="en-US" sz="1800" dirty="0" smtClean="0"/>
              <a:t>Elizabeth City State University</a:t>
            </a:r>
            <a:endParaRPr lang="en-US" sz="1800" dirty="0"/>
          </a:p>
        </p:txBody>
      </p:sp>
      <p:sp>
        <p:nvSpPr>
          <p:cNvPr id="2" name="Title 1"/>
          <p:cNvSpPr>
            <a:spLocks noGrp="1"/>
          </p:cNvSpPr>
          <p:nvPr>
            <p:ph type="ctrTitle"/>
          </p:nvPr>
        </p:nvSpPr>
        <p:spPr/>
        <p:txBody>
          <a:bodyPr>
            <a:normAutofit fontScale="90000"/>
          </a:bodyPr>
          <a:lstStyle/>
          <a:p>
            <a:r>
              <a:rPr lang="en-US" b="1" dirty="0"/>
              <a:t>Utilizing HUBzero to Create and Test an Educational Hub from CReSIS Educational Data</a:t>
            </a:r>
            <a:endParaRPr lang="en-US" dirty="0"/>
          </a:p>
        </p:txBody>
      </p:sp>
    </p:spTree>
    <p:extLst>
      <p:ext uri="{BB962C8B-B14F-4D97-AF65-F5344CB8AC3E}">
        <p14:creationId xmlns:p14="http://schemas.microsoft.com/office/powerpoint/2010/main" val="264676141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Jav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 y="5051425"/>
            <a:ext cx="8191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ctangle 3"/>
          <p:cNvSpPr>
            <a:spLocks noGrp="1" noChangeArrowheads="1"/>
          </p:cNvSpPr>
          <p:nvPr>
            <p:ph type="title"/>
          </p:nvPr>
        </p:nvSpPr>
        <p:spPr>
          <a:xfrm>
            <a:off x="457200" y="62116"/>
            <a:ext cx="8229600" cy="1143000"/>
          </a:xfrm>
        </p:spPr>
        <p:txBody>
          <a:bodyPr>
            <a:normAutofit/>
          </a:bodyPr>
          <a:lstStyle/>
          <a:p>
            <a:r>
              <a:rPr lang="en-US" dirty="0">
                <a:latin typeface="Century Gothic" charset="0"/>
                <a:ea typeface="ＭＳ Ｐゴシック" charset="0"/>
                <a:cs typeface="ＭＳ Ｐゴシック" charset="0"/>
              </a:rPr>
              <a:t>I</a:t>
            </a:r>
            <a:r>
              <a:rPr lang="en-US" dirty="0" smtClean="0">
                <a:latin typeface="Century Gothic" charset="0"/>
                <a:ea typeface="ＭＳ Ｐゴシック" charset="0"/>
                <a:cs typeface="ＭＳ Ｐゴシック" charset="0"/>
              </a:rPr>
              <a:t>ntegrated Visualization</a:t>
            </a:r>
            <a:endParaRPr lang="en-US" dirty="0">
              <a:latin typeface="Century Gothic" charset="0"/>
              <a:ea typeface="ＭＳ Ｐゴシック" charset="0"/>
              <a:cs typeface="ＭＳ Ｐゴシック" charset="0"/>
            </a:endParaRPr>
          </a:p>
        </p:txBody>
      </p:sp>
      <p:grpSp>
        <p:nvGrpSpPr>
          <p:cNvPr id="21507" name="Group 4"/>
          <p:cNvGrpSpPr>
            <a:grpSpLocks/>
          </p:cNvGrpSpPr>
          <p:nvPr/>
        </p:nvGrpSpPr>
        <p:grpSpPr bwMode="auto">
          <a:xfrm>
            <a:off x="1101725" y="1327150"/>
            <a:ext cx="1717675" cy="2171700"/>
            <a:chOff x="288" y="888"/>
            <a:chExt cx="2544" cy="3216"/>
          </a:xfrm>
        </p:grpSpPr>
        <p:pic>
          <p:nvPicPr>
            <p:cNvPr id="747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 y="984"/>
              <a:ext cx="2441" cy="2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4758" name="AutoShape 6"/>
            <p:cNvSpPr>
              <a:spLocks noChangeArrowheads="1"/>
            </p:cNvSpPr>
            <p:nvPr/>
          </p:nvSpPr>
          <p:spPr bwMode="auto">
            <a:xfrm>
              <a:off x="288" y="888"/>
              <a:ext cx="2544" cy="3216"/>
            </a:xfrm>
            <a:prstGeom prst="foldedCorner">
              <a:avLst>
                <a:gd name="adj" fmla="val 10611"/>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600">
                <a:latin typeface="Lucida Console" charset="0"/>
              </a:endParaRPr>
            </a:p>
          </p:txBody>
        </p:sp>
      </p:grpSp>
      <p:pic>
        <p:nvPicPr>
          <p:cNvPr id="7475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1433513"/>
            <a:ext cx="3486150" cy="1960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4760" name="Picture 8" descr="f7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338" y="4213225"/>
            <a:ext cx="725487" cy="8699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4761" name="Picture 9" descr="matla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3765550"/>
            <a:ext cx="12541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2" name="Picture 10" descr="cla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3025" y="4213225"/>
            <a:ext cx="760413" cy="10207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4764" name="Picture 12" descr="pytho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81225" y="4213225"/>
            <a:ext cx="688975" cy="782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4765" name="Picture 13" descr="perl_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43225" y="4213225"/>
            <a:ext cx="638175" cy="838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4766" name="Picture 14" descr="ruby"/>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76375" y="5327650"/>
            <a:ext cx="508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7" name="Picture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28825" y="3727450"/>
            <a:ext cx="1485900"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74768" name="Group 16"/>
          <p:cNvGrpSpPr>
            <a:grpSpLocks/>
          </p:cNvGrpSpPr>
          <p:nvPr/>
        </p:nvGrpSpPr>
        <p:grpSpPr bwMode="auto">
          <a:xfrm>
            <a:off x="2743200" y="2108200"/>
            <a:ext cx="2286000" cy="609600"/>
            <a:chOff x="1728" y="1524"/>
            <a:chExt cx="1440" cy="384"/>
          </a:xfrm>
        </p:grpSpPr>
        <p:sp>
          <p:nvSpPr>
            <p:cNvPr id="74769" name="Line 17"/>
            <p:cNvSpPr>
              <a:spLocks noChangeShapeType="1"/>
            </p:cNvSpPr>
            <p:nvPr/>
          </p:nvSpPr>
          <p:spPr bwMode="auto">
            <a:xfrm>
              <a:off x="2832" y="1716"/>
              <a:ext cx="336"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74770" name="Rectangle 18"/>
            <p:cNvSpPr>
              <a:spLocks noChangeArrowheads="1"/>
            </p:cNvSpPr>
            <p:nvPr/>
          </p:nvSpPr>
          <p:spPr bwMode="auto">
            <a:xfrm>
              <a:off x="2016" y="1524"/>
              <a:ext cx="864" cy="384"/>
            </a:xfrm>
            <a:prstGeom prst="rect">
              <a:avLst/>
            </a:prstGeom>
            <a:solidFill>
              <a:srgbClr val="FFCC66"/>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a:t>Rappture</a:t>
              </a:r>
            </a:p>
          </p:txBody>
        </p:sp>
        <p:sp>
          <p:nvSpPr>
            <p:cNvPr id="74771" name="Line 19"/>
            <p:cNvSpPr>
              <a:spLocks noChangeShapeType="1"/>
            </p:cNvSpPr>
            <p:nvPr/>
          </p:nvSpPr>
          <p:spPr bwMode="auto">
            <a:xfrm>
              <a:off x="1728" y="1716"/>
              <a:ext cx="336"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74772" name="Group 20"/>
          <p:cNvGrpSpPr>
            <a:grpSpLocks/>
          </p:cNvGrpSpPr>
          <p:nvPr/>
        </p:nvGrpSpPr>
        <p:grpSpPr bwMode="auto">
          <a:xfrm>
            <a:off x="3457575" y="1193800"/>
            <a:ext cx="933450" cy="1009650"/>
            <a:chOff x="2178" y="948"/>
            <a:chExt cx="588" cy="636"/>
          </a:xfrm>
        </p:grpSpPr>
        <p:sp>
          <p:nvSpPr>
            <p:cNvPr id="74773" name="Text Box 21"/>
            <p:cNvSpPr txBox="1">
              <a:spLocks noChangeArrowheads="1"/>
            </p:cNvSpPr>
            <p:nvPr/>
          </p:nvSpPr>
          <p:spPr bwMode="auto">
            <a:xfrm>
              <a:off x="2178" y="948"/>
              <a:ext cx="588"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a:t>inputs</a:t>
              </a:r>
            </a:p>
            <a:p>
              <a:pPr algn="ctr">
                <a:defRPr/>
              </a:pPr>
              <a:r>
                <a:rPr lang="en-US"/>
                <a:t>outputs</a:t>
              </a:r>
            </a:p>
          </p:txBody>
        </p:sp>
        <p:sp>
          <p:nvSpPr>
            <p:cNvPr id="74774" name="Line 22"/>
            <p:cNvSpPr>
              <a:spLocks noChangeShapeType="1"/>
            </p:cNvSpPr>
            <p:nvPr/>
          </p:nvSpPr>
          <p:spPr bwMode="auto">
            <a:xfrm rot="5400000" flipV="1">
              <a:off x="2352" y="1464"/>
              <a:ext cx="240" cy="0"/>
            </a:xfrm>
            <a:prstGeom prst="line">
              <a:avLst/>
            </a:prstGeom>
            <a:noFill/>
            <a:ln w="762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sp>
        <p:nvSpPr>
          <p:cNvPr id="74775" name="Text Box 23"/>
          <p:cNvSpPr txBox="1">
            <a:spLocks noChangeArrowheads="1"/>
          </p:cNvSpPr>
          <p:nvPr/>
        </p:nvSpPr>
        <p:spPr bwMode="auto">
          <a:xfrm>
            <a:off x="4205288" y="3727450"/>
            <a:ext cx="3621504" cy="1988237"/>
          </a:xfrm>
          <a:prstGeom prst="rect">
            <a:avLst/>
          </a:prstGeom>
          <a:noFill/>
          <a:ln>
            <a:noFill/>
          </a:ln>
          <a:effectLst/>
          <a:extLst>
            <a:ext uri="{909E8E84-426E-40dd-AFC4-6F175D3DCCD1}">
              <a14:hiddenFill xmlns:a14="http://schemas.microsoft.com/office/drawing/2010/main">
                <a:gradFill rotWithShape="1">
                  <a:gsLst>
                    <a:gs pos="0">
                      <a:srgbClr val="FFFFCC"/>
                    </a:gs>
                    <a:gs pos="100000">
                      <a:schemeClr val="bg1"/>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20000"/>
              </a:spcBef>
              <a:buFontTx/>
              <a:buChar char="•"/>
              <a:defRPr/>
            </a:pPr>
            <a:r>
              <a:rPr lang="en-US" sz="2200" dirty="0"/>
              <a:t> R</a:t>
            </a:r>
            <a:r>
              <a:rPr lang="en-US" sz="2200" dirty="0">
                <a:solidFill>
                  <a:srgbClr val="969696"/>
                </a:solidFill>
              </a:rPr>
              <a:t>apid</a:t>
            </a:r>
            <a:r>
              <a:rPr lang="en-US" sz="2200" dirty="0"/>
              <a:t> App</a:t>
            </a:r>
            <a:r>
              <a:rPr lang="en-US" sz="2200" dirty="0">
                <a:solidFill>
                  <a:srgbClr val="969696"/>
                </a:solidFill>
              </a:rPr>
              <a:t>lication</a:t>
            </a:r>
            <a:r>
              <a:rPr lang="en-US" sz="2200" dirty="0"/>
              <a:t> </a:t>
            </a:r>
            <a:r>
              <a:rPr lang="en-US" sz="2200" dirty="0" smtClean="0">
                <a:solidFill>
                  <a:srgbClr val="969696"/>
                </a:solidFill>
              </a:rPr>
              <a:t>Infrastruc</a:t>
            </a:r>
            <a:r>
              <a:rPr lang="en-US" sz="2200" dirty="0" smtClean="0"/>
              <a:t>ture</a:t>
            </a:r>
            <a:endParaRPr lang="en-US" sz="2200" dirty="0"/>
          </a:p>
          <a:p>
            <a:pPr>
              <a:spcBef>
                <a:spcPct val="20000"/>
              </a:spcBef>
              <a:buFontTx/>
              <a:buChar char="•"/>
              <a:defRPr/>
            </a:pPr>
            <a:r>
              <a:rPr lang="en-US" sz="2200" dirty="0"/>
              <a:t> Open Source (</a:t>
            </a:r>
            <a:r>
              <a:rPr lang="en-US" sz="2200" dirty="0">
                <a:hlinkClick r:id="rId13"/>
              </a:rPr>
              <a:t>rappture.org</a:t>
            </a:r>
            <a:r>
              <a:rPr lang="en-US" sz="2200" dirty="0"/>
              <a:t>)</a:t>
            </a:r>
          </a:p>
          <a:p>
            <a:pPr>
              <a:spcBef>
                <a:spcPct val="20000"/>
              </a:spcBef>
              <a:buFontTx/>
              <a:buChar char="•"/>
              <a:defRPr/>
            </a:pPr>
            <a:r>
              <a:rPr lang="en-US" sz="2200" dirty="0"/>
              <a:t> Create standard desktop apps</a:t>
            </a:r>
          </a:p>
          <a:p>
            <a:pPr>
              <a:spcBef>
                <a:spcPct val="20000"/>
              </a:spcBef>
              <a:buFontTx/>
              <a:buChar char="•"/>
              <a:defRPr/>
            </a:pPr>
            <a:r>
              <a:rPr lang="en-US" sz="2200" dirty="0"/>
              <a:t> Works with your favorite</a:t>
            </a:r>
          </a:p>
          <a:p>
            <a:pPr>
              <a:defRPr/>
            </a:pPr>
            <a:r>
              <a:rPr lang="en-US" sz="2200" dirty="0"/>
              <a:t>   programming language</a:t>
            </a:r>
          </a:p>
        </p:txBody>
      </p:sp>
      <p:pic>
        <p:nvPicPr>
          <p:cNvPr id="21520" name="Picture 24" descr="f7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0300" y="1609725"/>
            <a:ext cx="523875" cy="6286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6385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74768"/>
                                        </p:tgtEl>
                                        <p:attrNameLst>
                                          <p:attrName>style.visibility</p:attrName>
                                        </p:attrNameLst>
                                      </p:cBhvr>
                                      <p:to>
                                        <p:strVal val="visible"/>
                                      </p:to>
                                    </p:set>
                                    <p:animEffect transition="in" filter="fade">
                                      <p:cBhvr>
                                        <p:cTn id="7" dur="1000"/>
                                        <p:tgtEl>
                                          <p:spTgt spid="74768"/>
                                        </p:tgtEl>
                                      </p:cBhvr>
                                    </p:animEffect>
                                    <p:anim calcmode="lin" valueType="num">
                                      <p:cBhvr>
                                        <p:cTn id="8" dur="1000" fill="hold"/>
                                        <p:tgtEl>
                                          <p:spTgt spid="74768"/>
                                        </p:tgtEl>
                                        <p:attrNameLst>
                                          <p:attrName>ppt_x</p:attrName>
                                        </p:attrNameLst>
                                      </p:cBhvr>
                                      <p:tavLst>
                                        <p:tav tm="0">
                                          <p:val>
                                            <p:strVal val="#ppt_x"/>
                                          </p:val>
                                        </p:tav>
                                        <p:tav tm="100000">
                                          <p:val>
                                            <p:strVal val="#ppt_x"/>
                                          </p:val>
                                        </p:tav>
                                      </p:tavLst>
                                    </p:anim>
                                    <p:anim calcmode="lin" valueType="num">
                                      <p:cBhvr>
                                        <p:cTn id="9" dur="1000" fill="hold"/>
                                        <p:tgtEl>
                                          <p:spTgt spid="7476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74775"/>
                                        </p:tgtEl>
                                        <p:attrNameLst>
                                          <p:attrName>style.visibility</p:attrName>
                                        </p:attrNameLst>
                                      </p:cBhvr>
                                      <p:to>
                                        <p:strVal val="visible"/>
                                      </p:to>
                                    </p:set>
                                  </p:childTnLst>
                                </p:cTn>
                              </p:par>
                            </p:childTnLst>
                          </p:cTn>
                        </p:par>
                        <p:par>
                          <p:cTn id="13" fill="hold" nodeType="afterGroup">
                            <p:stCondLst>
                              <p:cond delay="1000"/>
                            </p:stCondLst>
                            <p:childTnLst>
                              <p:par>
                                <p:cTn id="14" presetID="22" presetClass="entr" presetSubtype="1" fill="hold" nodeType="afterEffect">
                                  <p:stCondLst>
                                    <p:cond delay="300"/>
                                  </p:stCondLst>
                                  <p:childTnLst>
                                    <p:set>
                                      <p:cBhvr>
                                        <p:cTn id="15" dur="1" fill="hold">
                                          <p:stCondLst>
                                            <p:cond delay="0"/>
                                          </p:stCondLst>
                                        </p:cTn>
                                        <p:tgtEl>
                                          <p:spTgt spid="74772"/>
                                        </p:tgtEl>
                                        <p:attrNameLst>
                                          <p:attrName>style.visibility</p:attrName>
                                        </p:attrNameLst>
                                      </p:cBhvr>
                                      <p:to>
                                        <p:strVal val="visible"/>
                                      </p:to>
                                    </p:set>
                                    <p:animEffect transition="in" filter="wipe(up)">
                                      <p:cBhvr>
                                        <p:cTn id="16" dur="500"/>
                                        <p:tgtEl>
                                          <p:spTgt spid="7477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74762"/>
                                        </p:tgtEl>
                                        <p:attrNameLst>
                                          <p:attrName>style.visibility</p:attrName>
                                        </p:attrNameLst>
                                      </p:cBhvr>
                                      <p:to>
                                        <p:strVal val="visible"/>
                                      </p:to>
                                    </p:set>
                                    <p:animEffect transition="in" filter="dissolve">
                                      <p:cBhvr>
                                        <p:cTn id="21" dur="500"/>
                                        <p:tgtEl>
                                          <p:spTgt spid="74762"/>
                                        </p:tgtEl>
                                      </p:cBhvr>
                                    </p:animEffect>
                                  </p:childTnLst>
                                </p:cTn>
                              </p:par>
                            </p:childTnLst>
                          </p:cTn>
                        </p:par>
                        <p:par>
                          <p:cTn id="22" fill="hold" nodeType="afterGroup">
                            <p:stCondLst>
                              <p:cond delay="500"/>
                            </p:stCondLst>
                            <p:childTnLst>
                              <p:par>
                                <p:cTn id="23" presetID="9" presetClass="entr" presetSubtype="0" fill="hold" nodeType="afterEffect">
                                  <p:stCondLst>
                                    <p:cond delay="0"/>
                                  </p:stCondLst>
                                  <p:childTnLst>
                                    <p:set>
                                      <p:cBhvr>
                                        <p:cTn id="24" dur="1" fill="hold">
                                          <p:stCondLst>
                                            <p:cond delay="0"/>
                                          </p:stCondLst>
                                        </p:cTn>
                                        <p:tgtEl>
                                          <p:spTgt spid="74761"/>
                                        </p:tgtEl>
                                        <p:attrNameLst>
                                          <p:attrName>style.visibility</p:attrName>
                                        </p:attrNameLst>
                                      </p:cBhvr>
                                      <p:to>
                                        <p:strVal val="visible"/>
                                      </p:to>
                                    </p:set>
                                    <p:animEffect transition="in" filter="dissolve">
                                      <p:cBhvr>
                                        <p:cTn id="25" dur="500"/>
                                        <p:tgtEl>
                                          <p:spTgt spid="74761"/>
                                        </p:tgtEl>
                                      </p:cBhvr>
                                    </p:animEffect>
                                  </p:childTnLst>
                                </p:cTn>
                              </p:par>
                            </p:childTnLst>
                          </p:cTn>
                        </p:par>
                        <p:par>
                          <p:cTn id="26" fill="hold" nodeType="afterGroup">
                            <p:stCondLst>
                              <p:cond delay="1000"/>
                            </p:stCondLst>
                            <p:childTnLst>
                              <p:par>
                                <p:cTn id="27" presetID="9" presetClass="entr" presetSubtype="0" fill="hold" nodeType="afterEffect">
                                  <p:stCondLst>
                                    <p:cond delay="0"/>
                                  </p:stCondLst>
                                  <p:childTnLst>
                                    <p:set>
                                      <p:cBhvr>
                                        <p:cTn id="28" dur="1" fill="hold">
                                          <p:stCondLst>
                                            <p:cond delay="0"/>
                                          </p:stCondLst>
                                        </p:cTn>
                                        <p:tgtEl>
                                          <p:spTgt spid="74760"/>
                                        </p:tgtEl>
                                        <p:attrNameLst>
                                          <p:attrName>style.visibility</p:attrName>
                                        </p:attrNameLst>
                                      </p:cBhvr>
                                      <p:to>
                                        <p:strVal val="visible"/>
                                      </p:to>
                                    </p:set>
                                    <p:animEffect transition="in" filter="dissolve">
                                      <p:cBhvr>
                                        <p:cTn id="29" dur="500"/>
                                        <p:tgtEl>
                                          <p:spTgt spid="74760"/>
                                        </p:tgtEl>
                                      </p:cBhvr>
                                    </p:animEffect>
                                  </p:childTnLst>
                                </p:cTn>
                              </p:par>
                            </p:childTnLst>
                          </p:cTn>
                        </p:par>
                        <p:par>
                          <p:cTn id="30" fill="hold" nodeType="afterGroup">
                            <p:stCondLst>
                              <p:cond delay="1500"/>
                            </p:stCondLst>
                            <p:childTnLst>
                              <p:par>
                                <p:cTn id="31" presetID="9" presetClass="entr" presetSubtype="0" fill="hold" nodeType="afterEffect">
                                  <p:stCondLst>
                                    <p:cond delay="0"/>
                                  </p:stCondLst>
                                  <p:childTnLst>
                                    <p:set>
                                      <p:cBhvr>
                                        <p:cTn id="32" dur="1" fill="hold">
                                          <p:stCondLst>
                                            <p:cond delay="0"/>
                                          </p:stCondLst>
                                        </p:cTn>
                                        <p:tgtEl>
                                          <p:spTgt spid="74767"/>
                                        </p:tgtEl>
                                        <p:attrNameLst>
                                          <p:attrName>style.visibility</p:attrName>
                                        </p:attrNameLst>
                                      </p:cBhvr>
                                      <p:to>
                                        <p:strVal val="visible"/>
                                      </p:to>
                                    </p:set>
                                    <p:animEffect transition="in" filter="dissolve">
                                      <p:cBhvr>
                                        <p:cTn id="33" dur="500"/>
                                        <p:tgtEl>
                                          <p:spTgt spid="74767"/>
                                        </p:tgtEl>
                                      </p:cBhvr>
                                    </p:animEffect>
                                  </p:childTnLst>
                                </p:cTn>
                              </p:par>
                            </p:childTnLst>
                          </p:cTn>
                        </p:par>
                        <p:par>
                          <p:cTn id="34" fill="hold" nodeType="afterGroup">
                            <p:stCondLst>
                              <p:cond delay="2000"/>
                            </p:stCondLst>
                            <p:childTnLst>
                              <p:par>
                                <p:cTn id="35" presetID="9" presetClass="entr" presetSubtype="0" fill="hold" nodeType="afterEffect">
                                  <p:stCondLst>
                                    <p:cond delay="0"/>
                                  </p:stCondLst>
                                  <p:childTnLst>
                                    <p:set>
                                      <p:cBhvr>
                                        <p:cTn id="36" dur="1" fill="hold">
                                          <p:stCondLst>
                                            <p:cond delay="0"/>
                                          </p:stCondLst>
                                        </p:cTn>
                                        <p:tgtEl>
                                          <p:spTgt spid="74764"/>
                                        </p:tgtEl>
                                        <p:attrNameLst>
                                          <p:attrName>style.visibility</p:attrName>
                                        </p:attrNameLst>
                                      </p:cBhvr>
                                      <p:to>
                                        <p:strVal val="visible"/>
                                      </p:to>
                                    </p:set>
                                    <p:animEffect transition="in" filter="dissolve">
                                      <p:cBhvr>
                                        <p:cTn id="37" dur="500"/>
                                        <p:tgtEl>
                                          <p:spTgt spid="74764"/>
                                        </p:tgtEl>
                                      </p:cBhvr>
                                    </p:animEffect>
                                  </p:childTnLst>
                                </p:cTn>
                              </p:par>
                            </p:childTnLst>
                          </p:cTn>
                        </p:par>
                        <p:par>
                          <p:cTn id="38" fill="hold" nodeType="afterGroup">
                            <p:stCondLst>
                              <p:cond delay="2500"/>
                            </p:stCondLst>
                            <p:childTnLst>
                              <p:par>
                                <p:cTn id="39" presetID="9" presetClass="entr" presetSubtype="0" fill="hold" nodeType="afterEffect">
                                  <p:stCondLst>
                                    <p:cond delay="0"/>
                                  </p:stCondLst>
                                  <p:childTnLst>
                                    <p:set>
                                      <p:cBhvr>
                                        <p:cTn id="40" dur="1" fill="hold">
                                          <p:stCondLst>
                                            <p:cond delay="0"/>
                                          </p:stCondLst>
                                        </p:cTn>
                                        <p:tgtEl>
                                          <p:spTgt spid="74754"/>
                                        </p:tgtEl>
                                        <p:attrNameLst>
                                          <p:attrName>style.visibility</p:attrName>
                                        </p:attrNameLst>
                                      </p:cBhvr>
                                      <p:to>
                                        <p:strVal val="visible"/>
                                      </p:to>
                                    </p:set>
                                    <p:animEffect transition="in" filter="dissolve">
                                      <p:cBhvr>
                                        <p:cTn id="41" dur="500"/>
                                        <p:tgtEl>
                                          <p:spTgt spid="74754"/>
                                        </p:tgtEl>
                                      </p:cBhvr>
                                    </p:animEffect>
                                  </p:childTnLst>
                                </p:cTn>
                              </p:par>
                            </p:childTnLst>
                          </p:cTn>
                        </p:par>
                        <p:par>
                          <p:cTn id="42" fill="hold" nodeType="afterGroup">
                            <p:stCondLst>
                              <p:cond delay="3000"/>
                            </p:stCondLst>
                            <p:childTnLst>
                              <p:par>
                                <p:cTn id="43" presetID="9" presetClass="entr" presetSubtype="0" fill="hold" nodeType="afterEffect">
                                  <p:stCondLst>
                                    <p:cond delay="0"/>
                                  </p:stCondLst>
                                  <p:childTnLst>
                                    <p:set>
                                      <p:cBhvr>
                                        <p:cTn id="44" dur="1" fill="hold">
                                          <p:stCondLst>
                                            <p:cond delay="0"/>
                                          </p:stCondLst>
                                        </p:cTn>
                                        <p:tgtEl>
                                          <p:spTgt spid="74765"/>
                                        </p:tgtEl>
                                        <p:attrNameLst>
                                          <p:attrName>style.visibility</p:attrName>
                                        </p:attrNameLst>
                                      </p:cBhvr>
                                      <p:to>
                                        <p:strVal val="visible"/>
                                      </p:to>
                                    </p:set>
                                    <p:animEffect transition="in" filter="dissolve">
                                      <p:cBhvr>
                                        <p:cTn id="45" dur="500"/>
                                        <p:tgtEl>
                                          <p:spTgt spid="74765"/>
                                        </p:tgtEl>
                                      </p:cBhvr>
                                    </p:animEffect>
                                  </p:childTnLst>
                                </p:cTn>
                              </p:par>
                            </p:childTnLst>
                          </p:cTn>
                        </p:par>
                        <p:par>
                          <p:cTn id="46" fill="hold" nodeType="afterGroup">
                            <p:stCondLst>
                              <p:cond delay="3500"/>
                            </p:stCondLst>
                            <p:childTnLst>
                              <p:par>
                                <p:cTn id="47" presetID="9" presetClass="entr" presetSubtype="0" fill="hold" nodeType="afterEffect">
                                  <p:stCondLst>
                                    <p:cond delay="0"/>
                                  </p:stCondLst>
                                  <p:childTnLst>
                                    <p:set>
                                      <p:cBhvr>
                                        <p:cTn id="48" dur="1" fill="hold">
                                          <p:stCondLst>
                                            <p:cond delay="0"/>
                                          </p:stCondLst>
                                        </p:cTn>
                                        <p:tgtEl>
                                          <p:spTgt spid="74766"/>
                                        </p:tgtEl>
                                        <p:attrNameLst>
                                          <p:attrName>style.visibility</p:attrName>
                                        </p:attrNameLst>
                                      </p:cBhvr>
                                      <p:to>
                                        <p:strVal val="visible"/>
                                      </p:to>
                                    </p:set>
                                    <p:animEffect transition="in" filter="dissolve">
                                      <p:cBhvr>
                                        <p:cTn id="49" dur="500"/>
                                        <p:tgtEl>
                                          <p:spTgt spid="747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7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5" name="Group 41"/>
          <p:cNvGrpSpPr>
            <a:grpSpLocks/>
          </p:cNvGrpSpPr>
          <p:nvPr/>
        </p:nvGrpSpPr>
        <p:grpSpPr bwMode="auto">
          <a:xfrm>
            <a:off x="695325" y="1390650"/>
            <a:ext cx="1752600" cy="2438400"/>
            <a:chOff x="438" y="1980"/>
            <a:chExt cx="1104" cy="1536"/>
          </a:xfrm>
        </p:grpSpPr>
        <p:sp>
          <p:nvSpPr>
            <p:cNvPr id="32782" name="Text Box 14"/>
            <p:cNvSpPr txBox="1">
              <a:spLocks noChangeArrowheads="1"/>
            </p:cNvSpPr>
            <p:nvPr/>
          </p:nvSpPr>
          <p:spPr bwMode="auto">
            <a:xfrm>
              <a:off x="438" y="2546"/>
              <a:ext cx="109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a:defRPr/>
              </a:pPr>
              <a:r>
                <a:rPr lang="en-US"/>
                <a:t>Simulation &amp;</a:t>
              </a:r>
            </a:p>
            <a:p>
              <a:pPr algn="r">
                <a:defRPr/>
              </a:pPr>
              <a:r>
                <a:rPr lang="en-US"/>
                <a:t>Modeling Tools</a:t>
              </a:r>
            </a:p>
          </p:txBody>
        </p:sp>
        <p:sp>
          <p:nvSpPr>
            <p:cNvPr id="32794" name="Line 26"/>
            <p:cNvSpPr>
              <a:spLocks noChangeShapeType="1"/>
            </p:cNvSpPr>
            <p:nvPr/>
          </p:nvSpPr>
          <p:spPr bwMode="auto">
            <a:xfrm>
              <a:off x="1542" y="1980"/>
              <a:ext cx="0" cy="15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26626" name="Group 37"/>
          <p:cNvGrpSpPr>
            <a:grpSpLocks/>
          </p:cNvGrpSpPr>
          <p:nvPr/>
        </p:nvGrpSpPr>
        <p:grpSpPr bwMode="auto">
          <a:xfrm>
            <a:off x="2590800" y="1600200"/>
            <a:ext cx="2101850" cy="2093913"/>
            <a:chOff x="1632" y="2112"/>
            <a:chExt cx="1324" cy="1319"/>
          </a:xfrm>
        </p:grpSpPr>
        <p:pic>
          <p:nvPicPr>
            <p:cNvPr id="26648"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2" y="2314"/>
              <a:ext cx="672"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49" name="Group 30"/>
            <p:cNvGrpSpPr>
              <a:grpSpLocks/>
            </p:cNvGrpSpPr>
            <p:nvPr/>
          </p:nvGrpSpPr>
          <p:grpSpPr bwMode="auto">
            <a:xfrm>
              <a:off x="1680" y="2760"/>
              <a:ext cx="1276" cy="671"/>
              <a:chOff x="6984" y="7403"/>
              <a:chExt cx="4072" cy="2139"/>
            </a:xfrm>
          </p:grpSpPr>
          <p:pic>
            <p:nvPicPr>
              <p:cNvPr id="26653"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4" y="7403"/>
                <a:ext cx="2344" cy="1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4"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2" y="7739"/>
                <a:ext cx="2344" cy="1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650" name="Group 43"/>
            <p:cNvGrpSpPr>
              <a:grpSpLocks/>
            </p:cNvGrpSpPr>
            <p:nvPr/>
          </p:nvGrpSpPr>
          <p:grpSpPr bwMode="auto">
            <a:xfrm>
              <a:off x="1632" y="2112"/>
              <a:ext cx="888" cy="649"/>
              <a:chOff x="3792" y="6598"/>
              <a:chExt cx="2833" cy="2071"/>
            </a:xfrm>
          </p:grpSpPr>
          <p:pic>
            <p:nvPicPr>
              <p:cNvPr id="26651" name="Picture 4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2" y="6598"/>
                <a:ext cx="1681" cy="1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2" name="Picture 4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4" y="6838"/>
                <a:ext cx="1681" cy="1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6627" name="Picture 33" descr="crow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0" y="5905500"/>
            <a:ext cx="76200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ctangle 4"/>
          <p:cNvSpPr>
            <a:spLocks noGrp="1" noChangeArrowheads="1"/>
          </p:cNvSpPr>
          <p:nvPr>
            <p:ph type="title"/>
          </p:nvPr>
        </p:nvSpPr>
        <p:spPr>
          <a:xfrm>
            <a:off x="457200" y="-66142"/>
            <a:ext cx="8229600" cy="1143000"/>
          </a:xfrm>
        </p:spPr>
        <p:txBody>
          <a:bodyPr>
            <a:normAutofit/>
          </a:bodyPr>
          <a:lstStyle/>
          <a:p>
            <a:r>
              <a:rPr lang="en-US" sz="3600" dirty="0" smtClean="0">
                <a:latin typeface="Century Gothic" charset="0"/>
                <a:ea typeface="ＭＳ Ｐゴシック" charset="0"/>
                <a:cs typeface="ＭＳ Ｐゴシック" charset="0"/>
              </a:rPr>
              <a:t>Hub Powered </a:t>
            </a:r>
            <a:r>
              <a:rPr lang="en-US" sz="3600" dirty="0">
                <a:latin typeface="Century Gothic" charset="0"/>
                <a:ea typeface="ＭＳ Ｐゴシック" charset="0"/>
                <a:cs typeface="ＭＳ Ｐゴシック" charset="0"/>
              </a:rPr>
              <a:t>by Your Community</a:t>
            </a:r>
          </a:p>
        </p:txBody>
      </p:sp>
      <p:grpSp>
        <p:nvGrpSpPr>
          <p:cNvPr id="32808" name="Group 40"/>
          <p:cNvGrpSpPr>
            <a:grpSpLocks/>
          </p:cNvGrpSpPr>
          <p:nvPr/>
        </p:nvGrpSpPr>
        <p:grpSpPr bwMode="auto">
          <a:xfrm>
            <a:off x="7080250" y="1409700"/>
            <a:ext cx="1149350" cy="1524000"/>
            <a:chOff x="4460" y="888"/>
            <a:chExt cx="724" cy="960"/>
          </a:xfrm>
        </p:grpSpPr>
        <p:sp>
          <p:nvSpPr>
            <p:cNvPr id="32780" name="Text Box 12"/>
            <p:cNvSpPr txBox="1">
              <a:spLocks noChangeArrowheads="1"/>
            </p:cNvSpPr>
            <p:nvPr/>
          </p:nvSpPr>
          <p:spPr bwMode="auto">
            <a:xfrm>
              <a:off x="4460" y="1166"/>
              <a:ext cx="72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t>Seminars</a:t>
              </a:r>
              <a:br>
                <a:rPr lang="en-US"/>
              </a:br>
              <a:r>
                <a:rPr lang="en-US"/>
                <a:t>Tutorials</a:t>
              </a:r>
            </a:p>
          </p:txBody>
        </p:sp>
        <p:sp>
          <p:nvSpPr>
            <p:cNvPr id="32792" name="Line 24"/>
            <p:cNvSpPr>
              <a:spLocks noChangeShapeType="1"/>
            </p:cNvSpPr>
            <p:nvPr/>
          </p:nvSpPr>
          <p:spPr bwMode="auto">
            <a:xfrm>
              <a:off x="4460" y="888"/>
              <a:ext cx="0" cy="9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32807" name="Group 39"/>
          <p:cNvGrpSpPr>
            <a:grpSpLocks/>
          </p:cNvGrpSpPr>
          <p:nvPr/>
        </p:nvGrpSpPr>
        <p:grpSpPr bwMode="auto">
          <a:xfrm>
            <a:off x="419100" y="4041775"/>
            <a:ext cx="2143125" cy="1524000"/>
            <a:chOff x="264" y="888"/>
            <a:chExt cx="1350" cy="960"/>
          </a:xfrm>
        </p:grpSpPr>
        <p:sp>
          <p:nvSpPr>
            <p:cNvPr id="32777" name="Text Box 9"/>
            <p:cNvSpPr txBox="1">
              <a:spLocks noChangeArrowheads="1"/>
            </p:cNvSpPr>
            <p:nvPr/>
          </p:nvSpPr>
          <p:spPr bwMode="auto">
            <a:xfrm>
              <a:off x="264" y="1166"/>
              <a:ext cx="133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a:defRPr/>
              </a:pPr>
              <a:r>
                <a:rPr lang="en-US"/>
                <a:t>Tech Reports</a:t>
              </a:r>
              <a:br>
                <a:rPr lang="en-US"/>
              </a:br>
              <a:r>
                <a:rPr lang="en-US"/>
                <a:t>Teaching Materials</a:t>
              </a:r>
            </a:p>
          </p:txBody>
        </p:sp>
        <p:sp>
          <p:nvSpPr>
            <p:cNvPr id="32793" name="Line 25"/>
            <p:cNvSpPr>
              <a:spLocks noChangeShapeType="1"/>
            </p:cNvSpPr>
            <p:nvPr/>
          </p:nvSpPr>
          <p:spPr bwMode="auto">
            <a:xfrm>
              <a:off x="1614" y="888"/>
              <a:ext cx="0" cy="9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32810" name="Group 42"/>
          <p:cNvGrpSpPr>
            <a:grpSpLocks/>
          </p:cNvGrpSpPr>
          <p:nvPr/>
        </p:nvGrpSpPr>
        <p:grpSpPr bwMode="auto">
          <a:xfrm>
            <a:off x="7185025" y="3181350"/>
            <a:ext cx="1454150" cy="2362200"/>
            <a:chOff x="4526" y="2004"/>
            <a:chExt cx="916" cy="1488"/>
          </a:xfrm>
        </p:grpSpPr>
        <p:sp>
          <p:nvSpPr>
            <p:cNvPr id="32797" name="Text Box 29"/>
            <p:cNvSpPr txBox="1">
              <a:spLocks noChangeArrowheads="1"/>
            </p:cNvSpPr>
            <p:nvPr/>
          </p:nvSpPr>
          <p:spPr bwMode="auto">
            <a:xfrm>
              <a:off x="4526" y="2546"/>
              <a:ext cx="91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t>Data from</a:t>
              </a:r>
              <a:br>
                <a:rPr lang="en-US"/>
              </a:br>
              <a:r>
                <a:rPr lang="en-US"/>
                <a:t>Experiments</a:t>
              </a:r>
            </a:p>
          </p:txBody>
        </p:sp>
        <p:sp>
          <p:nvSpPr>
            <p:cNvPr id="32798" name="Line 30"/>
            <p:cNvSpPr>
              <a:spLocks noChangeShapeType="1"/>
            </p:cNvSpPr>
            <p:nvPr/>
          </p:nvSpPr>
          <p:spPr bwMode="auto">
            <a:xfrm>
              <a:off x="4526" y="2004"/>
              <a:ext cx="0" cy="14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sp>
        <p:nvSpPr>
          <p:cNvPr id="32802" name="Text Box 34"/>
          <p:cNvSpPr txBox="1">
            <a:spLocks noChangeArrowheads="1"/>
          </p:cNvSpPr>
          <p:nvPr/>
        </p:nvSpPr>
        <p:spPr bwMode="auto">
          <a:xfrm>
            <a:off x="5659438" y="704850"/>
            <a:ext cx="33321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a:defRPr/>
            </a:pPr>
            <a:r>
              <a:rPr lang="en-US" sz="2800">
                <a:solidFill>
                  <a:schemeClr val="hlink"/>
                </a:solidFill>
                <a:latin typeface="Trebuchet MS" charset="0"/>
              </a:rPr>
              <a:t>More than just apps</a:t>
            </a:r>
          </a:p>
        </p:txBody>
      </p:sp>
      <p:grpSp>
        <p:nvGrpSpPr>
          <p:cNvPr id="32803" name="Group 35"/>
          <p:cNvGrpSpPr>
            <a:grpSpLocks/>
          </p:cNvGrpSpPr>
          <p:nvPr/>
        </p:nvGrpSpPr>
        <p:grpSpPr bwMode="auto">
          <a:xfrm>
            <a:off x="2711450" y="4114800"/>
            <a:ext cx="1965325" cy="1524000"/>
            <a:chOff x="1708" y="934"/>
            <a:chExt cx="1238" cy="960"/>
          </a:xfrm>
        </p:grpSpPr>
        <p:pic>
          <p:nvPicPr>
            <p:cNvPr id="32775"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8" y="934"/>
              <a:ext cx="670" cy="866"/>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2776"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78" y="1030"/>
              <a:ext cx="668" cy="86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grpSp>
        <p:nvGrpSpPr>
          <p:cNvPr id="32804" name="Group 36"/>
          <p:cNvGrpSpPr>
            <a:grpSpLocks/>
          </p:cNvGrpSpPr>
          <p:nvPr/>
        </p:nvGrpSpPr>
        <p:grpSpPr bwMode="auto">
          <a:xfrm>
            <a:off x="5175250" y="1481138"/>
            <a:ext cx="1747838" cy="1525587"/>
            <a:chOff x="3260" y="933"/>
            <a:chExt cx="1101" cy="961"/>
          </a:xfrm>
        </p:grpSpPr>
        <p:pic>
          <p:nvPicPr>
            <p:cNvPr id="32778"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60" y="933"/>
              <a:ext cx="863" cy="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2779"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97" y="1368"/>
              <a:ext cx="864" cy="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grpSp>
        <p:nvGrpSpPr>
          <p:cNvPr id="32806" name="Group 38"/>
          <p:cNvGrpSpPr>
            <a:grpSpLocks/>
          </p:cNvGrpSpPr>
          <p:nvPr/>
        </p:nvGrpSpPr>
        <p:grpSpPr bwMode="auto">
          <a:xfrm>
            <a:off x="5184775" y="3333750"/>
            <a:ext cx="1847850" cy="2116138"/>
            <a:chOff x="3266" y="2100"/>
            <a:chExt cx="1164" cy="1333"/>
          </a:xfrm>
        </p:grpSpPr>
        <p:pic>
          <p:nvPicPr>
            <p:cNvPr id="32796" name="Picture 2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66" y="2100"/>
              <a:ext cx="985" cy="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2795" name="Picture 2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45" y="2628"/>
              <a:ext cx="985" cy="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Tree>
    <p:extLst>
      <p:ext uri="{BB962C8B-B14F-4D97-AF65-F5344CB8AC3E}">
        <p14:creationId xmlns:p14="http://schemas.microsoft.com/office/powerpoint/2010/main" val="17341456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2804"/>
                                        </p:tgtEl>
                                        <p:attrNameLst>
                                          <p:attrName>style.visibility</p:attrName>
                                        </p:attrNameLst>
                                      </p:cBhvr>
                                      <p:to>
                                        <p:strVal val="visible"/>
                                      </p:to>
                                    </p:set>
                                    <p:anim calcmode="lin" valueType="num">
                                      <p:cBhvr>
                                        <p:cTn id="7" dur="500" fill="hold"/>
                                        <p:tgtEl>
                                          <p:spTgt spid="32804"/>
                                        </p:tgtEl>
                                        <p:attrNameLst>
                                          <p:attrName>ppt_w</p:attrName>
                                        </p:attrNameLst>
                                      </p:cBhvr>
                                      <p:tavLst>
                                        <p:tav tm="0">
                                          <p:val>
                                            <p:fltVal val="0"/>
                                          </p:val>
                                        </p:tav>
                                        <p:tav tm="100000">
                                          <p:val>
                                            <p:strVal val="#ppt_w"/>
                                          </p:val>
                                        </p:tav>
                                      </p:tavLst>
                                    </p:anim>
                                    <p:anim calcmode="lin" valueType="num">
                                      <p:cBhvr>
                                        <p:cTn id="8" dur="500" fill="hold"/>
                                        <p:tgtEl>
                                          <p:spTgt spid="32804"/>
                                        </p:tgtEl>
                                        <p:attrNameLst>
                                          <p:attrName>ppt_h</p:attrName>
                                        </p:attrNameLst>
                                      </p:cBhvr>
                                      <p:tavLst>
                                        <p:tav tm="0">
                                          <p:val>
                                            <p:fltVal val="0"/>
                                          </p:val>
                                        </p:tav>
                                        <p:tav tm="100000">
                                          <p:val>
                                            <p:strVal val="#ppt_h"/>
                                          </p:val>
                                        </p:tav>
                                      </p:tavLst>
                                    </p:anim>
                                  </p:childTnLst>
                                </p:cTn>
                              </p:par>
                              <p:par>
                                <p:cTn id="9" presetID="0" presetClass="path" presetSubtype="0" accel="50000" decel="50000" fill="hold" nodeType="withEffect">
                                  <p:stCondLst>
                                    <p:cond delay="0"/>
                                  </p:stCondLst>
                                  <p:childTnLst>
                                    <p:animMotion origin="layout" path="M -0.14063 0.63174 C -0.14549 0.42517 -0.15017 0.2186 -0.12674 0.11335 C -0.1033 0.00809 -0.05174 0.00393 -1.38889E-6 -2.26232E-6 " pathEditMode="relative" ptsTypes="aaA">
                                      <p:cBhvr>
                                        <p:cTn id="10" dur="500" fill="hold"/>
                                        <p:tgtEl>
                                          <p:spTgt spid="32804"/>
                                        </p:tgtEl>
                                        <p:attrNameLst>
                                          <p:attrName>ppt_x</p:attrName>
                                          <p:attrName>ppt_y</p:attrName>
                                        </p:attrNameLst>
                                      </p:cBhvr>
                                    </p:animMotion>
                                  </p:childTnLst>
                                </p:cTn>
                              </p:par>
                            </p:childTnLst>
                          </p:cTn>
                        </p:par>
                        <p:par>
                          <p:cTn id="11" fill="hold" nodeType="afterGroup">
                            <p:stCondLst>
                              <p:cond delay="500"/>
                            </p:stCondLst>
                            <p:childTnLst>
                              <p:par>
                                <p:cTn id="12" presetID="22" presetClass="entr" presetSubtype="8" fill="hold" nodeType="afterEffect">
                                  <p:stCondLst>
                                    <p:cond delay="0"/>
                                  </p:stCondLst>
                                  <p:childTnLst>
                                    <p:set>
                                      <p:cBhvr>
                                        <p:cTn id="13" dur="1" fill="hold">
                                          <p:stCondLst>
                                            <p:cond delay="0"/>
                                          </p:stCondLst>
                                        </p:cTn>
                                        <p:tgtEl>
                                          <p:spTgt spid="32808"/>
                                        </p:tgtEl>
                                        <p:attrNameLst>
                                          <p:attrName>style.visibility</p:attrName>
                                        </p:attrNameLst>
                                      </p:cBhvr>
                                      <p:to>
                                        <p:strVal val="visible"/>
                                      </p:to>
                                    </p:set>
                                    <p:animEffect transition="in" filter="wipe(left)">
                                      <p:cBhvr>
                                        <p:cTn id="14" dur="500"/>
                                        <p:tgtEl>
                                          <p:spTgt spid="3280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32803"/>
                                        </p:tgtEl>
                                        <p:attrNameLst>
                                          <p:attrName>style.visibility</p:attrName>
                                        </p:attrNameLst>
                                      </p:cBhvr>
                                      <p:to>
                                        <p:strVal val="visible"/>
                                      </p:to>
                                    </p:set>
                                    <p:anim calcmode="lin" valueType="num">
                                      <p:cBhvr>
                                        <p:cTn id="19" dur="500" fill="hold"/>
                                        <p:tgtEl>
                                          <p:spTgt spid="32803"/>
                                        </p:tgtEl>
                                        <p:attrNameLst>
                                          <p:attrName>ppt_w</p:attrName>
                                        </p:attrNameLst>
                                      </p:cBhvr>
                                      <p:tavLst>
                                        <p:tav tm="0">
                                          <p:val>
                                            <p:fltVal val="0"/>
                                          </p:val>
                                        </p:tav>
                                        <p:tav tm="100000">
                                          <p:val>
                                            <p:strVal val="#ppt_w"/>
                                          </p:val>
                                        </p:tav>
                                      </p:tavLst>
                                    </p:anim>
                                    <p:anim calcmode="lin" valueType="num">
                                      <p:cBhvr>
                                        <p:cTn id="20" dur="500" fill="hold"/>
                                        <p:tgtEl>
                                          <p:spTgt spid="32803"/>
                                        </p:tgtEl>
                                        <p:attrNameLst>
                                          <p:attrName>ppt_h</p:attrName>
                                        </p:attrNameLst>
                                      </p:cBhvr>
                                      <p:tavLst>
                                        <p:tav tm="0">
                                          <p:val>
                                            <p:fltVal val="0"/>
                                          </p:val>
                                        </p:tav>
                                        <p:tav tm="100000">
                                          <p:val>
                                            <p:strVal val="#ppt_h"/>
                                          </p:val>
                                        </p:tav>
                                      </p:tavLst>
                                    </p:anim>
                                  </p:childTnLst>
                                </p:cTn>
                              </p:par>
                              <p:par>
                                <p:cTn id="21" presetID="0" presetClass="path" presetSubtype="0" accel="50000" decel="50000" fill="hold" nodeType="withEffect">
                                  <p:stCondLst>
                                    <p:cond delay="0"/>
                                  </p:stCondLst>
                                  <p:childTnLst>
                                    <p:animMotion origin="layout" path="M 0.15677 0.26343 C 0.15 0.22662 0.14358 0.08681 0.11736 0.04283 C 0.09115 -0.00116 0.02448 0.00903 -3.05556E-6 -1.11111E-6 " pathEditMode="relative" rAng="0" ptsTypes="aaa">
                                      <p:cBhvr>
                                        <p:cTn id="22" dur="500" fill="hold"/>
                                        <p:tgtEl>
                                          <p:spTgt spid="32803"/>
                                        </p:tgtEl>
                                        <p:attrNameLst>
                                          <p:attrName>ppt_x</p:attrName>
                                          <p:attrName>ppt_y</p:attrName>
                                        </p:attrNameLst>
                                      </p:cBhvr>
                                      <p:rCtr x="-7847" y="-13241"/>
                                    </p:animMotion>
                                  </p:childTnLst>
                                </p:cTn>
                              </p:par>
                            </p:childTnLst>
                          </p:cTn>
                        </p:par>
                        <p:par>
                          <p:cTn id="23" fill="hold" nodeType="afterGroup">
                            <p:stCondLst>
                              <p:cond delay="500"/>
                            </p:stCondLst>
                            <p:childTnLst>
                              <p:par>
                                <p:cTn id="24" presetID="22" presetClass="entr" presetSubtype="2" fill="hold" nodeType="afterEffect">
                                  <p:stCondLst>
                                    <p:cond delay="0"/>
                                  </p:stCondLst>
                                  <p:childTnLst>
                                    <p:set>
                                      <p:cBhvr>
                                        <p:cTn id="25" dur="1" fill="hold">
                                          <p:stCondLst>
                                            <p:cond delay="0"/>
                                          </p:stCondLst>
                                        </p:cTn>
                                        <p:tgtEl>
                                          <p:spTgt spid="32807"/>
                                        </p:tgtEl>
                                        <p:attrNameLst>
                                          <p:attrName>style.visibility</p:attrName>
                                        </p:attrNameLst>
                                      </p:cBhvr>
                                      <p:to>
                                        <p:strVal val="visible"/>
                                      </p:to>
                                    </p:set>
                                    <p:animEffect transition="in" filter="wipe(right)">
                                      <p:cBhvr>
                                        <p:cTn id="26" dur="500"/>
                                        <p:tgtEl>
                                          <p:spTgt spid="3280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32806"/>
                                        </p:tgtEl>
                                        <p:attrNameLst>
                                          <p:attrName>style.visibility</p:attrName>
                                        </p:attrNameLst>
                                      </p:cBhvr>
                                      <p:to>
                                        <p:strVal val="visible"/>
                                      </p:to>
                                    </p:set>
                                    <p:anim calcmode="lin" valueType="num">
                                      <p:cBhvr>
                                        <p:cTn id="31" dur="500" fill="hold"/>
                                        <p:tgtEl>
                                          <p:spTgt spid="32806"/>
                                        </p:tgtEl>
                                        <p:attrNameLst>
                                          <p:attrName>ppt_w</p:attrName>
                                        </p:attrNameLst>
                                      </p:cBhvr>
                                      <p:tavLst>
                                        <p:tav tm="0">
                                          <p:val>
                                            <p:fltVal val="0"/>
                                          </p:val>
                                        </p:tav>
                                        <p:tav tm="100000">
                                          <p:val>
                                            <p:strVal val="#ppt_w"/>
                                          </p:val>
                                        </p:tav>
                                      </p:tavLst>
                                    </p:anim>
                                    <p:anim calcmode="lin" valueType="num">
                                      <p:cBhvr>
                                        <p:cTn id="32" dur="500" fill="hold"/>
                                        <p:tgtEl>
                                          <p:spTgt spid="32806"/>
                                        </p:tgtEl>
                                        <p:attrNameLst>
                                          <p:attrName>ppt_h</p:attrName>
                                        </p:attrNameLst>
                                      </p:cBhvr>
                                      <p:tavLst>
                                        <p:tav tm="0">
                                          <p:val>
                                            <p:fltVal val="0"/>
                                          </p:val>
                                        </p:tav>
                                        <p:tav tm="100000">
                                          <p:val>
                                            <p:strVal val="#ppt_h"/>
                                          </p:val>
                                        </p:tav>
                                      </p:tavLst>
                                    </p:anim>
                                  </p:childTnLst>
                                </p:cTn>
                              </p:par>
                              <p:par>
                                <p:cTn id="33" presetID="0" presetClass="path" presetSubtype="0" accel="50000" decel="50000" fill="hold" nodeType="withEffect">
                                  <p:stCondLst>
                                    <p:cond delay="0"/>
                                  </p:stCondLst>
                                  <p:childTnLst>
                                    <p:animMotion origin="layout" path="M -0.15452 0.33773 C -0.15313 0.22716 -0.15157 0.11682 -0.12588 0.06061 C -0.10018 0.0044 -0.05018 0.00209 -7.22222E-6 1.96623E-7 " pathEditMode="relative" ptsTypes="aaA">
                                      <p:cBhvr>
                                        <p:cTn id="34" dur="500" fill="hold"/>
                                        <p:tgtEl>
                                          <p:spTgt spid="32806"/>
                                        </p:tgtEl>
                                        <p:attrNameLst>
                                          <p:attrName>ppt_x</p:attrName>
                                          <p:attrName>ppt_y</p:attrName>
                                        </p:attrNameLst>
                                      </p:cBhvr>
                                    </p:animMotion>
                                  </p:childTnLst>
                                </p:cTn>
                              </p:par>
                            </p:childTnLst>
                          </p:cTn>
                        </p:par>
                        <p:par>
                          <p:cTn id="35" fill="hold" nodeType="afterGroup">
                            <p:stCondLst>
                              <p:cond delay="500"/>
                            </p:stCondLst>
                            <p:childTnLst>
                              <p:par>
                                <p:cTn id="36" presetID="22" presetClass="entr" presetSubtype="8" fill="hold" nodeType="afterEffect">
                                  <p:stCondLst>
                                    <p:cond delay="0"/>
                                  </p:stCondLst>
                                  <p:childTnLst>
                                    <p:set>
                                      <p:cBhvr>
                                        <p:cTn id="37" dur="1" fill="hold">
                                          <p:stCondLst>
                                            <p:cond delay="0"/>
                                          </p:stCondLst>
                                        </p:cTn>
                                        <p:tgtEl>
                                          <p:spTgt spid="32810"/>
                                        </p:tgtEl>
                                        <p:attrNameLst>
                                          <p:attrName>style.visibility</p:attrName>
                                        </p:attrNameLst>
                                      </p:cBhvr>
                                      <p:to>
                                        <p:strVal val="visible"/>
                                      </p:to>
                                    </p:set>
                                    <p:animEffect transition="in" filter="wipe(left)">
                                      <p:cBhvr>
                                        <p:cTn id="38" dur="500"/>
                                        <p:tgtEl>
                                          <p:spTgt spid="32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0225" y="1225550"/>
            <a:ext cx="2871788"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7650" name="Rectangle 3"/>
          <p:cNvSpPr>
            <a:spLocks noGrp="1" noChangeArrowheads="1"/>
          </p:cNvSpPr>
          <p:nvPr>
            <p:ph type="title"/>
          </p:nvPr>
        </p:nvSpPr>
        <p:spPr/>
        <p:txBody>
          <a:bodyPr/>
          <a:lstStyle/>
          <a:p>
            <a:r>
              <a:rPr lang="en-US">
                <a:latin typeface="Century Gothic" charset="0"/>
                <a:ea typeface="ＭＳ Ｐゴシック" charset="0"/>
                <a:cs typeface="ＭＳ Ｐゴシック" charset="0"/>
              </a:rPr>
              <a:t>Example:  nanoHUB.org</a:t>
            </a:r>
          </a:p>
        </p:txBody>
      </p:sp>
      <p:sp>
        <p:nvSpPr>
          <p:cNvPr id="27651" name="Text Box 61"/>
          <p:cNvSpPr txBox="1">
            <a:spLocks noChangeArrowheads="1"/>
          </p:cNvSpPr>
          <p:nvPr/>
        </p:nvSpPr>
        <p:spPr bwMode="auto">
          <a:xfrm>
            <a:off x="6253163" y="3254375"/>
            <a:ext cx="236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hlink"/>
                </a:solidFill>
                <a:latin typeface="Trebuchet MS" charset="0"/>
              </a:rPr>
              <a:t>1,890 seminars</a:t>
            </a:r>
          </a:p>
        </p:txBody>
      </p:sp>
      <p:pic>
        <p:nvPicPr>
          <p:cNvPr id="27652" name="Picture 2" descr="\\.PSF\Data_gekco\Projects\NCN\AnnualReview2010\Directors_overview\SupplementalMaterial\taxonomy_course_hover_cro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4267200"/>
            <a:ext cx="18288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9388" y="1336675"/>
            <a:ext cx="1830387" cy="103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499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3375" y="2217738"/>
            <a:ext cx="1831975" cy="1033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7655"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1588" y="1700213"/>
            <a:ext cx="1693862"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9" descr="Buckyball C60 Fullerene Carbon-60"/>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019425" y="4191000"/>
            <a:ext cx="1171575"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2"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22700" y="4414838"/>
            <a:ext cx="1033463" cy="13477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7658" name="Text Box 61"/>
          <p:cNvSpPr txBox="1">
            <a:spLocks noChangeArrowheads="1"/>
          </p:cNvSpPr>
          <p:nvPr/>
        </p:nvSpPr>
        <p:spPr bwMode="auto">
          <a:xfrm>
            <a:off x="2819400" y="5791200"/>
            <a:ext cx="34464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hlink"/>
                </a:solidFill>
                <a:latin typeface="Trebuchet MS" charset="0"/>
              </a:rPr>
              <a:t>535 teaching materials</a:t>
            </a:r>
          </a:p>
        </p:txBody>
      </p:sp>
      <p:sp>
        <p:nvSpPr>
          <p:cNvPr id="27659" name="Text Box 61"/>
          <p:cNvSpPr txBox="1">
            <a:spLocks noChangeArrowheads="1"/>
          </p:cNvSpPr>
          <p:nvPr/>
        </p:nvSpPr>
        <p:spPr bwMode="auto">
          <a:xfrm>
            <a:off x="6892925" y="5791200"/>
            <a:ext cx="1711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hlink"/>
                </a:solidFill>
                <a:latin typeface="Trebuchet MS" charset="0"/>
              </a:rPr>
              <a:t>64 courses</a:t>
            </a:r>
          </a:p>
        </p:txBody>
      </p:sp>
      <p:pic>
        <p:nvPicPr>
          <p:cNvPr id="85005"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98963" y="4138613"/>
            <a:ext cx="1752600" cy="13541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5006"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73663" y="4205288"/>
            <a:ext cx="1130300" cy="14620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7662" name="Text Box 61"/>
          <p:cNvSpPr txBox="1">
            <a:spLocks noChangeArrowheads="1"/>
          </p:cNvSpPr>
          <p:nvPr/>
        </p:nvSpPr>
        <p:spPr bwMode="auto">
          <a:xfrm>
            <a:off x="3005138" y="3252788"/>
            <a:ext cx="30749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hlink"/>
                </a:solidFill>
                <a:latin typeface="Trebuchet MS" charset="0"/>
              </a:rPr>
              <a:t>235 simulation tools</a:t>
            </a:r>
          </a:p>
        </p:txBody>
      </p:sp>
      <p:sp>
        <p:nvSpPr>
          <p:cNvPr id="85008" name="Text Box 16"/>
          <p:cNvSpPr txBox="1">
            <a:spLocks noChangeArrowheads="1"/>
          </p:cNvSpPr>
          <p:nvPr/>
        </p:nvSpPr>
        <p:spPr bwMode="auto">
          <a:xfrm>
            <a:off x="709613" y="1828800"/>
            <a:ext cx="182562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a:defRPr/>
            </a:pPr>
            <a:r>
              <a:rPr lang="en-US">
                <a:latin typeface="Arial Narrow" charset="0"/>
              </a:rPr>
              <a:t>Network for</a:t>
            </a:r>
            <a:br>
              <a:rPr lang="en-US">
                <a:latin typeface="Arial Narrow" charset="0"/>
              </a:rPr>
            </a:br>
            <a:r>
              <a:rPr lang="en-US">
                <a:latin typeface="Arial Narrow" charset="0"/>
              </a:rPr>
              <a:t>Computational</a:t>
            </a:r>
          </a:p>
          <a:p>
            <a:pPr algn="r">
              <a:defRPr/>
            </a:pPr>
            <a:r>
              <a:rPr lang="en-US">
                <a:latin typeface="Arial Narrow" charset="0"/>
              </a:rPr>
              <a:t>Nanotechnology</a:t>
            </a:r>
          </a:p>
          <a:p>
            <a:pPr algn="r">
              <a:defRPr/>
            </a:pPr>
            <a:r>
              <a:rPr lang="en-US">
                <a:solidFill>
                  <a:schemeClr val="bg2"/>
                </a:solidFill>
                <a:latin typeface="Arial Narrow" charset="0"/>
              </a:rPr>
              <a:t>Established in 2002</a:t>
            </a:r>
          </a:p>
        </p:txBody>
      </p:sp>
      <p:pic>
        <p:nvPicPr>
          <p:cNvPr id="85009" name="Picture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0700" y="1355226"/>
            <a:ext cx="1981200" cy="54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5010" name="Line 18"/>
          <p:cNvSpPr>
            <a:spLocks noChangeShapeType="1"/>
          </p:cNvSpPr>
          <p:nvPr/>
        </p:nvSpPr>
        <p:spPr bwMode="auto">
          <a:xfrm>
            <a:off x="2720975" y="1225550"/>
            <a:ext cx="0" cy="52120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pic>
        <p:nvPicPr>
          <p:cNvPr id="27666" name="Picture 21" descr="2012-06-12-u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 y="3276600"/>
            <a:ext cx="20193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14" name="Text Box 22"/>
          <p:cNvSpPr txBox="1">
            <a:spLocks noChangeArrowheads="1"/>
          </p:cNvSpPr>
          <p:nvPr/>
        </p:nvSpPr>
        <p:spPr bwMode="auto">
          <a:xfrm>
            <a:off x="795338" y="49307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a:t>230,000 users</a:t>
            </a:r>
          </a:p>
        </p:txBody>
      </p:sp>
    </p:spTree>
    <p:extLst>
      <p:ext uri="{BB962C8B-B14F-4D97-AF65-F5344CB8AC3E}">
        <p14:creationId xmlns:p14="http://schemas.microsoft.com/office/powerpoint/2010/main" val="281769524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18018"/>
            <a:ext cx="2081213" cy="64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60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3886200"/>
            <a:ext cx="1709738"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8675" name="Rectangle 4"/>
          <p:cNvSpPr>
            <a:spLocks noGrp="1" noChangeArrowheads="1"/>
          </p:cNvSpPr>
          <p:nvPr>
            <p:ph type="title"/>
          </p:nvPr>
        </p:nvSpPr>
        <p:spPr/>
        <p:txBody>
          <a:bodyPr/>
          <a:lstStyle/>
          <a:p>
            <a:r>
              <a:rPr lang="en-US">
                <a:latin typeface="Century Gothic" charset="0"/>
                <a:ea typeface="ＭＳ Ｐゴシック" charset="0"/>
                <a:cs typeface="ＭＳ Ｐゴシック" charset="0"/>
              </a:rPr>
              <a:t>Example:  NEES.org</a:t>
            </a:r>
          </a:p>
        </p:txBody>
      </p:sp>
      <p:sp>
        <p:nvSpPr>
          <p:cNvPr id="28676" name="Text Box 61"/>
          <p:cNvSpPr txBox="1">
            <a:spLocks noChangeArrowheads="1"/>
          </p:cNvSpPr>
          <p:nvPr/>
        </p:nvSpPr>
        <p:spPr bwMode="auto">
          <a:xfrm>
            <a:off x="6873875" y="5734050"/>
            <a:ext cx="1593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hlink"/>
                </a:solidFill>
                <a:latin typeface="Trebuchet MS" charset="0"/>
              </a:rPr>
              <a:t>974 other</a:t>
            </a:r>
          </a:p>
        </p:txBody>
      </p:sp>
      <p:sp>
        <p:nvSpPr>
          <p:cNvPr id="28677" name="Text Box 61"/>
          <p:cNvSpPr txBox="1">
            <a:spLocks noChangeArrowheads="1"/>
          </p:cNvSpPr>
          <p:nvPr/>
        </p:nvSpPr>
        <p:spPr bwMode="auto">
          <a:xfrm>
            <a:off x="3459163" y="2511425"/>
            <a:ext cx="19891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hlink"/>
                </a:solidFill>
                <a:latin typeface="Trebuchet MS" charset="0"/>
              </a:rPr>
              <a:t>201 projects</a:t>
            </a:r>
          </a:p>
        </p:txBody>
      </p:sp>
      <p:sp>
        <p:nvSpPr>
          <p:cNvPr id="28678" name="Text Box 61"/>
          <p:cNvSpPr txBox="1">
            <a:spLocks noChangeArrowheads="1"/>
          </p:cNvSpPr>
          <p:nvPr/>
        </p:nvSpPr>
        <p:spPr bwMode="auto">
          <a:xfrm>
            <a:off x="6588125" y="2838450"/>
            <a:ext cx="185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hlink"/>
                </a:solidFill>
                <a:latin typeface="Trebuchet MS" charset="0"/>
              </a:rPr>
              <a:t>9 databases</a:t>
            </a:r>
          </a:p>
        </p:txBody>
      </p:sp>
      <p:sp>
        <p:nvSpPr>
          <p:cNvPr id="28679" name="Text Box 61"/>
          <p:cNvSpPr txBox="1">
            <a:spLocks noChangeArrowheads="1"/>
          </p:cNvSpPr>
          <p:nvPr/>
        </p:nvSpPr>
        <p:spPr bwMode="auto">
          <a:xfrm>
            <a:off x="3124200" y="5853113"/>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hlink"/>
                </a:solidFill>
                <a:latin typeface="Trebuchet MS" charset="0"/>
              </a:rPr>
              <a:t>56 simulation tools</a:t>
            </a:r>
          </a:p>
        </p:txBody>
      </p:sp>
      <p:sp>
        <p:nvSpPr>
          <p:cNvPr id="86025" name="Text Box 9"/>
          <p:cNvSpPr txBox="1">
            <a:spLocks noChangeArrowheads="1"/>
          </p:cNvSpPr>
          <p:nvPr/>
        </p:nvSpPr>
        <p:spPr bwMode="auto">
          <a:xfrm>
            <a:off x="427038" y="1866900"/>
            <a:ext cx="2201862"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a:defRPr/>
            </a:pPr>
            <a:r>
              <a:rPr lang="en-US">
                <a:latin typeface="Arial Narrow" charset="0"/>
              </a:rPr>
              <a:t>George E. Brown, Jr.</a:t>
            </a:r>
            <a:br>
              <a:rPr lang="en-US">
                <a:latin typeface="Arial Narrow" charset="0"/>
              </a:rPr>
            </a:br>
            <a:r>
              <a:rPr lang="en-US">
                <a:latin typeface="Arial Narrow" charset="0"/>
              </a:rPr>
              <a:t>Network for</a:t>
            </a:r>
            <a:br>
              <a:rPr lang="en-US">
                <a:latin typeface="Arial Narrow" charset="0"/>
              </a:rPr>
            </a:br>
            <a:r>
              <a:rPr lang="en-US">
                <a:latin typeface="Arial Narrow" charset="0"/>
              </a:rPr>
              <a:t>Earthquake Engineering</a:t>
            </a:r>
          </a:p>
          <a:p>
            <a:pPr algn="r">
              <a:defRPr/>
            </a:pPr>
            <a:r>
              <a:rPr lang="en-US">
                <a:latin typeface="Arial Narrow" charset="0"/>
              </a:rPr>
              <a:t>Simulation</a:t>
            </a:r>
            <a:endParaRPr lang="en-US">
              <a:solidFill>
                <a:schemeClr val="bg2"/>
              </a:solidFill>
              <a:latin typeface="Arial Narrow" charset="0"/>
            </a:endParaRPr>
          </a:p>
        </p:txBody>
      </p:sp>
      <p:sp>
        <p:nvSpPr>
          <p:cNvPr id="86026" name="Line 10"/>
          <p:cNvSpPr>
            <a:spLocks noChangeShapeType="1"/>
          </p:cNvSpPr>
          <p:nvPr/>
        </p:nvSpPr>
        <p:spPr bwMode="auto">
          <a:xfrm>
            <a:off x="2720975" y="1280160"/>
            <a:ext cx="0" cy="52120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pic>
        <p:nvPicPr>
          <p:cNvPr id="86027" name="Picture 11" descr="slide0099_image07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5825" y="3581400"/>
            <a:ext cx="1265238" cy="1447800"/>
          </a:xfrm>
          <a:prstGeom prst="rect">
            <a:avLst/>
          </a:prstGeom>
          <a:noFill/>
          <a:effectLst>
            <a:outerShdw blurRad="63500" dist="71842"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Lst>
        </p:spPr>
      </p:pic>
      <p:pic>
        <p:nvPicPr>
          <p:cNvPr id="86028"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5625" y="4648200"/>
            <a:ext cx="1676400" cy="1169988"/>
          </a:xfrm>
          <a:prstGeom prst="rect">
            <a:avLst/>
          </a:prstGeom>
          <a:noFill/>
          <a:ln>
            <a:noFill/>
          </a:ln>
          <a:effectLst>
            <a:outerShdw blurRad="63500" dist="71842"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029"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4513" y="3609975"/>
            <a:ext cx="1477962" cy="93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6030"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57700" y="4448175"/>
            <a:ext cx="1314450" cy="914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6031"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8400" y="1143000"/>
            <a:ext cx="2357438" cy="172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6032"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24200" y="1600200"/>
            <a:ext cx="274796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6033" name="Picture 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96200" y="3986213"/>
            <a:ext cx="1100138" cy="1576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6034" name="Picture 1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53200" y="4714875"/>
            <a:ext cx="1338263" cy="10001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6036" name="Text Box 20"/>
          <p:cNvSpPr txBox="1">
            <a:spLocks noChangeArrowheads="1"/>
          </p:cNvSpPr>
          <p:nvPr/>
        </p:nvSpPr>
        <p:spPr bwMode="auto">
          <a:xfrm>
            <a:off x="858838" y="4930775"/>
            <a:ext cx="1504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a:t>32,000 users</a:t>
            </a:r>
          </a:p>
        </p:txBody>
      </p:sp>
      <p:pic>
        <p:nvPicPr>
          <p:cNvPr id="28691" name="Picture 22" descr="2012-06-12-u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7838" y="3309938"/>
            <a:ext cx="2020887"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59569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80" name="Text Box 32"/>
          <p:cNvSpPr txBox="1">
            <a:spLocks noChangeArrowheads="1"/>
          </p:cNvSpPr>
          <p:nvPr/>
        </p:nvSpPr>
        <p:spPr bwMode="auto">
          <a:xfrm>
            <a:off x="541338" y="1317625"/>
            <a:ext cx="1906587" cy="493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a:lnSpc>
                <a:spcPct val="250000"/>
              </a:lnSpc>
              <a:defRPr/>
            </a:pPr>
            <a:r>
              <a:rPr lang="en-US" sz="2400">
                <a:latin typeface="Trebuchet MS" charset="0"/>
              </a:rPr>
              <a:t>Engineering</a:t>
            </a:r>
          </a:p>
          <a:p>
            <a:pPr algn="r">
              <a:lnSpc>
                <a:spcPct val="250000"/>
              </a:lnSpc>
              <a:defRPr/>
            </a:pPr>
            <a:r>
              <a:rPr lang="en-US" sz="2400">
                <a:latin typeface="Trebuchet MS" charset="0"/>
              </a:rPr>
              <a:t>Healthcare</a:t>
            </a:r>
          </a:p>
          <a:p>
            <a:pPr algn="r">
              <a:lnSpc>
                <a:spcPct val="250000"/>
              </a:lnSpc>
              <a:defRPr/>
            </a:pPr>
            <a:r>
              <a:rPr lang="en-US" sz="2400">
                <a:latin typeface="Trebuchet MS" charset="0"/>
              </a:rPr>
              <a:t>Environment</a:t>
            </a:r>
          </a:p>
          <a:p>
            <a:pPr algn="r">
              <a:lnSpc>
                <a:spcPct val="250000"/>
              </a:lnSpc>
              <a:defRPr/>
            </a:pPr>
            <a:r>
              <a:rPr lang="en-US" sz="2400">
                <a:latin typeface="Trebuchet MS" charset="0"/>
              </a:rPr>
              <a:t>Education</a:t>
            </a:r>
          </a:p>
          <a:p>
            <a:pPr algn="r">
              <a:lnSpc>
                <a:spcPct val="250000"/>
              </a:lnSpc>
              <a:defRPr/>
            </a:pPr>
            <a:r>
              <a:rPr lang="en-US" sz="2400">
                <a:latin typeface="Trebuchet MS" charset="0"/>
              </a:rPr>
              <a:t>Computing</a:t>
            </a:r>
          </a:p>
          <a:p>
            <a:pPr algn="r">
              <a:defRPr/>
            </a:pPr>
            <a:endParaRPr lang="en-US"/>
          </a:p>
        </p:txBody>
      </p:sp>
      <p:sp>
        <p:nvSpPr>
          <p:cNvPr id="37890" name="Rectangle 2"/>
          <p:cNvSpPr>
            <a:spLocks noGrp="1" noChangeArrowheads="1"/>
          </p:cNvSpPr>
          <p:nvPr>
            <p:ph type="title"/>
          </p:nvPr>
        </p:nvSpPr>
        <p:spPr>
          <a:xfrm>
            <a:off x="457200" y="274638"/>
            <a:ext cx="8229600" cy="730908"/>
          </a:xfrm>
        </p:spPr>
        <p:txBody>
          <a:bodyPr>
            <a:normAutofit fontScale="90000"/>
          </a:bodyPr>
          <a:lstStyle/>
          <a:p>
            <a:r>
              <a:rPr lang="en-US" dirty="0">
                <a:latin typeface="Century Gothic" charset="0"/>
                <a:ea typeface="ＭＳ Ｐゴシック" charset="0"/>
                <a:cs typeface="ＭＳ Ｐゴシック" charset="0"/>
              </a:rPr>
              <a:t>Why </a:t>
            </a:r>
            <a:r>
              <a:rPr lang="en-US" dirty="0" smtClean="0">
                <a:latin typeface="Century Gothic" charset="0"/>
                <a:ea typeface="ＭＳ Ｐゴシック" charset="0"/>
                <a:cs typeface="ＭＳ Ｐゴシック" charset="0"/>
              </a:rPr>
              <a:t>HUBzero</a:t>
            </a:r>
            <a:r>
              <a:rPr lang="en-US" dirty="0">
                <a:latin typeface="Century Gothic" charset="0"/>
                <a:ea typeface="ＭＳ Ｐゴシック" charset="0"/>
                <a:cs typeface="ＭＳ Ｐゴシック" charset="0"/>
              </a:rPr>
              <a:t>?</a:t>
            </a:r>
          </a:p>
        </p:txBody>
      </p:sp>
      <p:sp>
        <p:nvSpPr>
          <p:cNvPr id="27652" name="Text Box 4"/>
          <p:cNvSpPr txBox="1">
            <a:spLocks noChangeArrowheads="1"/>
          </p:cNvSpPr>
          <p:nvPr/>
        </p:nvSpPr>
        <p:spPr bwMode="auto">
          <a:xfrm>
            <a:off x="3929063" y="866775"/>
            <a:ext cx="4794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a:defRPr/>
            </a:pPr>
            <a:r>
              <a:rPr lang="en-US" sz="2000" i="1">
                <a:solidFill>
                  <a:schemeClr val="hlink"/>
                </a:solidFill>
              </a:rPr>
              <a:t>Works for different scientific communities</a:t>
            </a:r>
          </a:p>
        </p:txBody>
      </p:sp>
      <p:pic>
        <p:nvPicPr>
          <p:cNvPr id="27653" name="Picture 5" descr="vscse-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4406900"/>
            <a:ext cx="8921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6" descr="ccehub-s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6163" y="2568575"/>
            <a:ext cx="8921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7" descr="cleerhub-s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5175" y="4406900"/>
            <a:ext cx="8921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8" descr="desktop2petascale-s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3588" y="5321300"/>
            <a:ext cx="8921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hpc2-s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6163" y="5321300"/>
            <a:ext cx="8921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manufacturinghub-s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7363" y="1644650"/>
            <a:ext cx="8921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predictnano-s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81400" y="3482975"/>
            <a:ext cx="8921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trust-hub-s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5321300"/>
            <a:ext cx="8921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2" name="Picture 14" descr="ethicscore-sm"/>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42088" y="2568575"/>
            <a:ext cx="8921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3" name="Picture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90800" y="1644650"/>
            <a:ext cx="90328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7664" name="Picture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86163" y="1644650"/>
            <a:ext cx="903287"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7665" name="Picture 17" descr="c3bio-sm"/>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72000" y="3482975"/>
            <a:ext cx="8921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6" name="Picture 18" descr="drinet-sm"/>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53200" y="3482975"/>
            <a:ext cx="8921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7" name="Picture 19" descr="globalhub-sm"/>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64188" y="4406900"/>
            <a:ext cx="8921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8" name="Picture 20" descr="memshub-sm"/>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83113" y="1644650"/>
            <a:ext cx="8921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9" name="Picture 21" descr="pharmahub-sm"/>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553200" y="1644650"/>
            <a:ext cx="8921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0" name="Picture 22" descr="ibmc-sm"/>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527925" y="2568575"/>
            <a:ext cx="8921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1" name="Picture 23" descr="cihub-sm"/>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586163" y="4406900"/>
            <a:ext cx="8921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2" name="Picture 24" descr="cuahd-sm"/>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556250" y="2568575"/>
            <a:ext cx="8921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3" name="Picture 25"/>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590800" y="4406900"/>
            <a:ext cx="900113"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7674" name="Picture 26" descr="catalyzecare-sm"/>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572000" y="2568575"/>
            <a:ext cx="8921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5" name="Picture 27"/>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590800" y="5321300"/>
            <a:ext cx="900113"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7676" name="Picture 28" descr="iemhub-sm"/>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590800" y="3482975"/>
            <a:ext cx="8921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7" name="Picture 29" descr="vhub-sm"/>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562600" y="3482975"/>
            <a:ext cx="8921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8" name="Picture 30"/>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590800" y="2568575"/>
            <a:ext cx="90328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7681" name="Line 33"/>
          <p:cNvSpPr>
            <a:spLocks noChangeShapeType="1"/>
          </p:cNvSpPr>
          <p:nvPr/>
        </p:nvSpPr>
        <p:spPr bwMode="auto">
          <a:xfrm>
            <a:off x="476250" y="1568450"/>
            <a:ext cx="80772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7682" name="Line 34"/>
          <p:cNvSpPr>
            <a:spLocks noChangeShapeType="1"/>
          </p:cNvSpPr>
          <p:nvPr/>
        </p:nvSpPr>
        <p:spPr bwMode="auto">
          <a:xfrm>
            <a:off x="476250" y="2444750"/>
            <a:ext cx="80772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7683" name="Line 35"/>
          <p:cNvSpPr>
            <a:spLocks noChangeShapeType="1"/>
          </p:cNvSpPr>
          <p:nvPr/>
        </p:nvSpPr>
        <p:spPr bwMode="auto">
          <a:xfrm>
            <a:off x="476250" y="3368675"/>
            <a:ext cx="80772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7684" name="Line 36"/>
          <p:cNvSpPr>
            <a:spLocks noChangeShapeType="1"/>
          </p:cNvSpPr>
          <p:nvPr/>
        </p:nvSpPr>
        <p:spPr bwMode="auto">
          <a:xfrm>
            <a:off x="476250" y="4292600"/>
            <a:ext cx="80772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7685" name="Line 37"/>
          <p:cNvSpPr>
            <a:spLocks noChangeShapeType="1"/>
          </p:cNvSpPr>
          <p:nvPr/>
        </p:nvSpPr>
        <p:spPr bwMode="auto">
          <a:xfrm>
            <a:off x="476250" y="5207000"/>
            <a:ext cx="80772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7686" name="Line 38"/>
          <p:cNvSpPr>
            <a:spLocks noChangeShapeType="1"/>
          </p:cNvSpPr>
          <p:nvPr/>
        </p:nvSpPr>
        <p:spPr bwMode="auto">
          <a:xfrm>
            <a:off x="476250" y="6092825"/>
            <a:ext cx="80772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7687" name="Line 39"/>
          <p:cNvSpPr>
            <a:spLocks noChangeShapeType="1"/>
          </p:cNvSpPr>
          <p:nvPr/>
        </p:nvSpPr>
        <p:spPr bwMode="auto">
          <a:xfrm>
            <a:off x="473075" y="1587500"/>
            <a:ext cx="1905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7688" name="Line 40"/>
          <p:cNvSpPr>
            <a:spLocks noChangeShapeType="1"/>
          </p:cNvSpPr>
          <p:nvPr/>
        </p:nvSpPr>
        <p:spPr bwMode="auto">
          <a:xfrm>
            <a:off x="473075" y="2463800"/>
            <a:ext cx="1905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7689" name="Line 41"/>
          <p:cNvSpPr>
            <a:spLocks noChangeShapeType="1"/>
          </p:cNvSpPr>
          <p:nvPr/>
        </p:nvSpPr>
        <p:spPr bwMode="auto">
          <a:xfrm>
            <a:off x="473075" y="3387725"/>
            <a:ext cx="1905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7690" name="Line 42"/>
          <p:cNvSpPr>
            <a:spLocks noChangeShapeType="1"/>
          </p:cNvSpPr>
          <p:nvPr/>
        </p:nvSpPr>
        <p:spPr bwMode="auto">
          <a:xfrm>
            <a:off x="473075" y="4311650"/>
            <a:ext cx="1905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7691" name="Line 43"/>
          <p:cNvSpPr>
            <a:spLocks noChangeShapeType="1"/>
          </p:cNvSpPr>
          <p:nvPr/>
        </p:nvSpPr>
        <p:spPr bwMode="auto">
          <a:xfrm>
            <a:off x="473075" y="5226050"/>
            <a:ext cx="1905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Tree>
    <p:extLst>
      <p:ext uri="{BB962C8B-B14F-4D97-AF65-F5344CB8AC3E}">
        <p14:creationId xmlns:p14="http://schemas.microsoft.com/office/powerpoint/2010/main" val="41650290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7663"/>
                                        </p:tgtEl>
                                        <p:attrNameLst>
                                          <p:attrName>style.visibility</p:attrName>
                                        </p:attrNameLst>
                                      </p:cBhvr>
                                      <p:to>
                                        <p:strVal val="visible"/>
                                      </p:to>
                                    </p:set>
                                    <p:animEffect transition="in" filter="dissolve">
                                      <p:cBhvr>
                                        <p:cTn id="7" dur="500"/>
                                        <p:tgtEl>
                                          <p:spTgt spid="27663"/>
                                        </p:tgtEl>
                                      </p:cBhvr>
                                    </p:animEffect>
                                  </p:childTnLst>
                                </p:cTn>
                              </p:par>
                              <p:par>
                                <p:cTn id="8" presetID="9" presetClass="entr" presetSubtype="0" fill="hold" nodeType="withEffect">
                                  <p:stCondLst>
                                    <p:cond delay="0"/>
                                  </p:stCondLst>
                                  <p:childTnLst>
                                    <p:set>
                                      <p:cBhvr>
                                        <p:cTn id="9" dur="1" fill="hold">
                                          <p:stCondLst>
                                            <p:cond delay="0"/>
                                          </p:stCondLst>
                                        </p:cTn>
                                        <p:tgtEl>
                                          <p:spTgt spid="27678"/>
                                        </p:tgtEl>
                                        <p:attrNameLst>
                                          <p:attrName>style.visibility</p:attrName>
                                        </p:attrNameLst>
                                      </p:cBhvr>
                                      <p:to>
                                        <p:strVal val="visible"/>
                                      </p:to>
                                    </p:set>
                                    <p:animEffect transition="in" filter="dissolve">
                                      <p:cBhvr>
                                        <p:cTn id="10" dur="500"/>
                                        <p:tgtEl>
                                          <p:spTgt spid="27678"/>
                                        </p:tgtEl>
                                      </p:cBhvr>
                                    </p:animEffect>
                                  </p:childTnLst>
                                </p:cTn>
                              </p:par>
                              <p:par>
                                <p:cTn id="11" presetID="9" presetClass="entr" presetSubtype="0" fill="hold" nodeType="withEffect">
                                  <p:stCondLst>
                                    <p:cond delay="0"/>
                                  </p:stCondLst>
                                  <p:childTnLst>
                                    <p:set>
                                      <p:cBhvr>
                                        <p:cTn id="12" dur="1" fill="hold">
                                          <p:stCondLst>
                                            <p:cond delay="0"/>
                                          </p:stCondLst>
                                        </p:cTn>
                                        <p:tgtEl>
                                          <p:spTgt spid="27676"/>
                                        </p:tgtEl>
                                        <p:attrNameLst>
                                          <p:attrName>style.visibility</p:attrName>
                                        </p:attrNameLst>
                                      </p:cBhvr>
                                      <p:to>
                                        <p:strVal val="visible"/>
                                      </p:to>
                                    </p:set>
                                    <p:animEffect transition="in" filter="dissolve">
                                      <p:cBhvr>
                                        <p:cTn id="13" dur="500"/>
                                        <p:tgtEl>
                                          <p:spTgt spid="27676"/>
                                        </p:tgtEl>
                                      </p:cBhvr>
                                    </p:animEffect>
                                  </p:childTnLst>
                                </p:cTn>
                              </p:par>
                              <p:par>
                                <p:cTn id="14" presetID="9" presetClass="entr" presetSubtype="0" fill="hold" nodeType="withEffect">
                                  <p:stCondLst>
                                    <p:cond delay="0"/>
                                  </p:stCondLst>
                                  <p:childTnLst>
                                    <p:set>
                                      <p:cBhvr>
                                        <p:cTn id="15" dur="1" fill="hold">
                                          <p:stCondLst>
                                            <p:cond delay="0"/>
                                          </p:stCondLst>
                                        </p:cTn>
                                        <p:tgtEl>
                                          <p:spTgt spid="27673"/>
                                        </p:tgtEl>
                                        <p:attrNameLst>
                                          <p:attrName>style.visibility</p:attrName>
                                        </p:attrNameLst>
                                      </p:cBhvr>
                                      <p:to>
                                        <p:strVal val="visible"/>
                                      </p:to>
                                    </p:set>
                                    <p:animEffect transition="in" filter="dissolve">
                                      <p:cBhvr>
                                        <p:cTn id="16" dur="500"/>
                                        <p:tgtEl>
                                          <p:spTgt spid="27673"/>
                                        </p:tgtEl>
                                      </p:cBhvr>
                                    </p:animEffect>
                                  </p:childTnLst>
                                </p:cTn>
                              </p:par>
                              <p:par>
                                <p:cTn id="17" presetID="9" presetClass="entr" presetSubtype="0" fill="hold" nodeType="withEffect">
                                  <p:stCondLst>
                                    <p:cond delay="0"/>
                                  </p:stCondLst>
                                  <p:childTnLst>
                                    <p:set>
                                      <p:cBhvr>
                                        <p:cTn id="18" dur="1" fill="hold">
                                          <p:stCondLst>
                                            <p:cond delay="0"/>
                                          </p:stCondLst>
                                        </p:cTn>
                                        <p:tgtEl>
                                          <p:spTgt spid="27675"/>
                                        </p:tgtEl>
                                        <p:attrNameLst>
                                          <p:attrName>style.visibility</p:attrName>
                                        </p:attrNameLst>
                                      </p:cBhvr>
                                      <p:to>
                                        <p:strVal val="visible"/>
                                      </p:to>
                                    </p:set>
                                    <p:animEffect transition="in" filter="dissolve">
                                      <p:cBhvr>
                                        <p:cTn id="19" dur="500"/>
                                        <p:tgtEl>
                                          <p:spTgt spid="27675"/>
                                        </p:tgtEl>
                                      </p:cBhvr>
                                    </p:animEffect>
                                  </p:childTnLst>
                                </p:cTn>
                              </p:par>
                            </p:childTnLst>
                          </p:cTn>
                        </p:par>
                        <p:par>
                          <p:cTn id="20" fill="hold" nodeType="afterGroup">
                            <p:stCondLst>
                              <p:cond delay="500"/>
                            </p:stCondLst>
                            <p:childTnLst>
                              <p:par>
                                <p:cTn id="21" presetID="9" presetClass="entr" presetSubtype="0" fill="hold" nodeType="afterEffect">
                                  <p:stCondLst>
                                    <p:cond delay="0"/>
                                  </p:stCondLst>
                                  <p:childTnLst>
                                    <p:set>
                                      <p:cBhvr>
                                        <p:cTn id="22" dur="1" fill="hold">
                                          <p:stCondLst>
                                            <p:cond delay="0"/>
                                          </p:stCondLst>
                                        </p:cTn>
                                        <p:tgtEl>
                                          <p:spTgt spid="27664"/>
                                        </p:tgtEl>
                                        <p:attrNameLst>
                                          <p:attrName>style.visibility</p:attrName>
                                        </p:attrNameLst>
                                      </p:cBhvr>
                                      <p:to>
                                        <p:strVal val="visible"/>
                                      </p:to>
                                    </p:set>
                                    <p:animEffect transition="in" filter="dissolve">
                                      <p:cBhvr>
                                        <p:cTn id="23" dur="500"/>
                                        <p:tgtEl>
                                          <p:spTgt spid="27664"/>
                                        </p:tgtEl>
                                      </p:cBhvr>
                                    </p:animEffect>
                                  </p:childTnLst>
                                </p:cTn>
                              </p:par>
                              <p:par>
                                <p:cTn id="24" presetID="9" presetClass="entr" presetSubtype="0" fill="hold" nodeType="withEffect">
                                  <p:stCondLst>
                                    <p:cond delay="0"/>
                                  </p:stCondLst>
                                  <p:childTnLst>
                                    <p:set>
                                      <p:cBhvr>
                                        <p:cTn id="25" dur="1" fill="hold">
                                          <p:stCondLst>
                                            <p:cond delay="0"/>
                                          </p:stCondLst>
                                        </p:cTn>
                                        <p:tgtEl>
                                          <p:spTgt spid="27654"/>
                                        </p:tgtEl>
                                        <p:attrNameLst>
                                          <p:attrName>style.visibility</p:attrName>
                                        </p:attrNameLst>
                                      </p:cBhvr>
                                      <p:to>
                                        <p:strVal val="visible"/>
                                      </p:to>
                                    </p:set>
                                    <p:animEffect transition="in" filter="dissolve">
                                      <p:cBhvr>
                                        <p:cTn id="26" dur="500"/>
                                        <p:tgtEl>
                                          <p:spTgt spid="27654"/>
                                        </p:tgtEl>
                                      </p:cBhvr>
                                    </p:animEffect>
                                  </p:childTnLst>
                                </p:cTn>
                              </p:par>
                              <p:par>
                                <p:cTn id="27" presetID="9" presetClass="entr" presetSubtype="0" fill="hold" nodeType="withEffect">
                                  <p:stCondLst>
                                    <p:cond delay="0"/>
                                  </p:stCondLst>
                                  <p:childTnLst>
                                    <p:set>
                                      <p:cBhvr>
                                        <p:cTn id="28" dur="1" fill="hold">
                                          <p:stCondLst>
                                            <p:cond delay="0"/>
                                          </p:stCondLst>
                                        </p:cTn>
                                        <p:tgtEl>
                                          <p:spTgt spid="27659"/>
                                        </p:tgtEl>
                                        <p:attrNameLst>
                                          <p:attrName>style.visibility</p:attrName>
                                        </p:attrNameLst>
                                      </p:cBhvr>
                                      <p:to>
                                        <p:strVal val="visible"/>
                                      </p:to>
                                    </p:set>
                                    <p:animEffect transition="in" filter="dissolve">
                                      <p:cBhvr>
                                        <p:cTn id="29" dur="500"/>
                                        <p:tgtEl>
                                          <p:spTgt spid="27659"/>
                                        </p:tgtEl>
                                      </p:cBhvr>
                                    </p:animEffect>
                                  </p:childTnLst>
                                </p:cTn>
                              </p:par>
                              <p:par>
                                <p:cTn id="30" presetID="9" presetClass="entr" presetSubtype="0" fill="hold" nodeType="withEffect">
                                  <p:stCondLst>
                                    <p:cond delay="0"/>
                                  </p:stCondLst>
                                  <p:childTnLst>
                                    <p:set>
                                      <p:cBhvr>
                                        <p:cTn id="31" dur="1" fill="hold">
                                          <p:stCondLst>
                                            <p:cond delay="0"/>
                                          </p:stCondLst>
                                        </p:cTn>
                                        <p:tgtEl>
                                          <p:spTgt spid="27671"/>
                                        </p:tgtEl>
                                        <p:attrNameLst>
                                          <p:attrName>style.visibility</p:attrName>
                                        </p:attrNameLst>
                                      </p:cBhvr>
                                      <p:to>
                                        <p:strVal val="visible"/>
                                      </p:to>
                                    </p:set>
                                    <p:animEffect transition="in" filter="dissolve">
                                      <p:cBhvr>
                                        <p:cTn id="32" dur="500"/>
                                        <p:tgtEl>
                                          <p:spTgt spid="27671"/>
                                        </p:tgtEl>
                                      </p:cBhvr>
                                    </p:animEffect>
                                  </p:childTnLst>
                                </p:cTn>
                              </p:par>
                              <p:par>
                                <p:cTn id="33" presetID="9" presetClass="entr" presetSubtype="0" fill="hold" nodeType="withEffect">
                                  <p:stCondLst>
                                    <p:cond delay="0"/>
                                  </p:stCondLst>
                                  <p:childTnLst>
                                    <p:set>
                                      <p:cBhvr>
                                        <p:cTn id="34" dur="1" fill="hold">
                                          <p:stCondLst>
                                            <p:cond delay="0"/>
                                          </p:stCondLst>
                                        </p:cTn>
                                        <p:tgtEl>
                                          <p:spTgt spid="27657"/>
                                        </p:tgtEl>
                                        <p:attrNameLst>
                                          <p:attrName>style.visibility</p:attrName>
                                        </p:attrNameLst>
                                      </p:cBhvr>
                                      <p:to>
                                        <p:strVal val="visible"/>
                                      </p:to>
                                    </p:set>
                                    <p:animEffect transition="in" filter="dissolve">
                                      <p:cBhvr>
                                        <p:cTn id="35" dur="500"/>
                                        <p:tgtEl>
                                          <p:spTgt spid="27657"/>
                                        </p:tgtEl>
                                      </p:cBhvr>
                                    </p:animEffect>
                                  </p:childTnLst>
                                </p:cTn>
                              </p:par>
                            </p:childTnLst>
                          </p:cTn>
                        </p:par>
                        <p:par>
                          <p:cTn id="36" fill="hold" nodeType="afterGroup">
                            <p:stCondLst>
                              <p:cond delay="1000"/>
                            </p:stCondLst>
                            <p:childTnLst>
                              <p:par>
                                <p:cTn id="37" presetID="9" presetClass="entr" presetSubtype="0" fill="hold" nodeType="afterEffect">
                                  <p:stCondLst>
                                    <p:cond delay="0"/>
                                  </p:stCondLst>
                                  <p:childTnLst>
                                    <p:set>
                                      <p:cBhvr>
                                        <p:cTn id="38" dur="1" fill="hold">
                                          <p:stCondLst>
                                            <p:cond delay="0"/>
                                          </p:stCondLst>
                                        </p:cTn>
                                        <p:tgtEl>
                                          <p:spTgt spid="27668"/>
                                        </p:tgtEl>
                                        <p:attrNameLst>
                                          <p:attrName>style.visibility</p:attrName>
                                        </p:attrNameLst>
                                      </p:cBhvr>
                                      <p:to>
                                        <p:strVal val="visible"/>
                                      </p:to>
                                    </p:set>
                                    <p:animEffect transition="in" filter="dissolve">
                                      <p:cBhvr>
                                        <p:cTn id="39" dur="500"/>
                                        <p:tgtEl>
                                          <p:spTgt spid="27668"/>
                                        </p:tgtEl>
                                      </p:cBhvr>
                                    </p:animEffect>
                                  </p:childTnLst>
                                </p:cTn>
                              </p:par>
                              <p:par>
                                <p:cTn id="40" presetID="9" presetClass="entr" presetSubtype="0" fill="hold" nodeType="withEffect">
                                  <p:stCondLst>
                                    <p:cond delay="0"/>
                                  </p:stCondLst>
                                  <p:childTnLst>
                                    <p:set>
                                      <p:cBhvr>
                                        <p:cTn id="41" dur="1" fill="hold">
                                          <p:stCondLst>
                                            <p:cond delay="0"/>
                                          </p:stCondLst>
                                        </p:cTn>
                                        <p:tgtEl>
                                          <p:spTgt spid="27674"/>
                                        </p:tgtEl>
                                        <p:attrNameLst>
                                          <p:attrName>style.visibility</p:attrName>
                                        </p:attrNameLst>
                                      </p:cBhvr>
                                      <p:to>
                                        <p:strVal val="visible"/>
                                      </p:to>
                                    </p:set>
                                    <p:animEffect transition="in" filter="dissolve">
                                      <p:cBhvr>
                                        <p:cTn id="42" dur="500"/>
                                        <p:tgtEl>
                                          <p:spTgt spid="27674"/>
                                        </p:tgtEl>
                                      </p:cBhvr>
                                    </p:animEffect>
                                  </p:childTnLst>
                                </p:cTn>
                              </p:par>
                              <p:par>
                                <p:cTn id="43" presetID="9" presetClass="entr" presetSubtype="0" fill="hold" nodeType="withEffect">
                                  <p:stCondLst>
                                    <p:cond delay="0"/>
                                  </p:stCondLst>
                                  <p:childTnLst>
                                    <p:set>
                                      <p:cBhvr>
                                        <p:cTn id="44" dur="1" fill="hold">
                                          <p:stCondLst>
                                            <p:cond delay="0"/>
                                          </p:stCondLst>
                                        </p:cTn>
                                        <p:tgtEl>
                                          <p:spTgt spid="27665"/>
                                        </p:tgtEl>
                                        <p:attrNameLst>
                                          <p:attrName>style.visibility</p:attrName>
                                        </p:attrNameLst>
                                      </p:cBhvr>
                                      <p:to>
                                        <p:strVal val="visible"/>
                                      </p:to>
                                    </p:set>
                                    <p:animEffect transition="in" filter="dissolve">
                                      <p:cBhvr>
                                        <p:cTn id="45" dur="500"/>
                                        <p:tgtEl>
                                          <p:spTgt spid="27665"/>
                                        </p:tgtEl>
                                      </p:cBhvr>
                                    </p:animEffect>
                                  </p:childTnLst>
                                </p:cTn>
                              </p:par>
                              <p:par>
                                <p:cTn id="46" presetID="9" presetClass="entr" presetSubtype="0" fill="hold" nodeType="withEffect">
                                  <p:stCondLst>
                                    <p:cond delay="0"/>
                                  </p:stCondLst>
                                  <p:childTnLst>
                                    <p:set>
                                      <p:cBhvr>
                                        <p:cTn id="47" dur="1" fill="hold">
                                          <p:stCondLst>
                                            <p:cond delay="0"/>
                                          </p:stCondLst>
                                        </p:cTn>
                                        <p:tgtEl>
                                          <p:spTgt spid="27655"/>
                                        </p:tgtEl>
                                        <p:attrNameLst>
                                          <p:attrName>style.visibility</p:attrName>
                                        </p:attrNameLst>
                                      </p:cBhvr>
                                      <p:to>
                                        <p:strVal val="visible"/>
                                      </p:to>
                                    </p:set>
                                    <p:animEffect transition="in" filter="dissolve">
                                      <p:cBhvr>
                                        <p:cTn id="48" dur="500"/>
                                        <p:tgtEl>
                                          <p:spTgt spid="27655"/>
                                        </p:tgtEl>
                                      </p:cBhvr>
                                    </p:animEffect>
                                  </p:childTnLst>
                                </p:cTn>
                              </p:par>
                              <p:par>
                                <p:cTn id="49" presetID="9" presetClass="entr" presetSubtype="0" fill="hold" nodeType="withEffect">
                                  <p:stCondLst>
                                    <p:cond delay="0"/>
                                  </p:stCondLst>
                                  <p:childTnLst>
                                    <p:set>
                                      <p:cBhvr>
                                        <p:cTn id="50" dur="1" fill="hold">
                                          <p:stCondLst>
                                            <p:cond delay="0"/>
                                          </p:stCondLst>
                                        </p:cTn>
                                        <p:tgtEl>
                                          <p:spTgt spid="27656"/>
                                        </p:tgtEl>
                                        <p:attrNameLst>
                                          <p:attrName>style.visibility</p:attrName>
                                        </p:attrNameLst>
                                      </p:cBhvr>
                                      <p:to>
                                        <p:strVal val="visible"/>
                                      </p:to>
                                    </p:set>
                                    <p:animEffect transition="in" filter="dissolve">
                                      <p:cBhvr>
                                        <p:cTn id="51" dur="500"/>
                                        <p:tgtEl>
                                          <p:spTgt spid="27656"/>
                                        </p:tgtEl>
                                      </p:cBhvr>
                                    </p:animEffect>
                                  </p:childTnLst>
                                </p:cTn>
                              </p:par>
                            </p:childTnLst>
                          </p:cTn>
                        </p:par>
                        <p:par>
                          <p:cTn id="52" fill="hold" nodeType="afterGroup">
                            <p:stCondLst>
                              <p:cond delay="1500"/>
                            </p:stCondLst>
                            <p:childTnLst>
                              <p:par>
                                <p:cTn id="53" presetID="9" presetClass="entr" presetSubtype="0" fill="hold" nodeType="afterEffect">
                                  <p:stCondLst>
                                    <p:cond delay="0"/>
                                  </p:stCondLst>
                                  <p:childTnLst>
                                    <p:set>
                                      <p:cBhvr>
                                        <p:cTn id="54" dur="1" fill="hold">
                                          <p:stCondLst>
                                            <p:cond delay="0"/>
                                          </p:stCondLst>
                                        </p:cTn>
                                        <p:tgtEl>
                                          <p:spTgt spid="27658"/>
                                        </p:tgtEl>
                                        <p:attrNameLst>
                                          <p:attrName>style.visibility</p:attrName>
                                        </p:attrNameLst>
                                      </p:cBhvr>
                                      <p:to>
                                        <p:strVal val="visible"/>
                                      </p:to>
                                    </p:set>
                                    <p:animEffect transition="in" filter="dissolve">
                                      <p:cBhvr>
                                        <p:cTn id="55" dur="500"/>
                                        <p:tgtEl>
                                          <p:spTgt spid="27658"/>
                                        </p:tgtEl>
                                      </p:cBhvr>
                                    </p:animEffect>
                                  </p:childTnLst>
                                </p:cTn>
                              </p:par>
                              <p:par>
                                <p:cTn id="56" presetID="9" presetClass="entr" presetSubtype="0" fill="hold" nodeType="withEffect">
                                  <p:stCondLst>
                                    <p:cond delay="0"/>
                                  </p:stCondLst>
                                  <p:childTnLst>
                                    <p:set>
                                      <p:cBhvr>
                                        <p:cTn id="57" dur="1" fill="hold">
                                          <p:stCondLst>
                                            <p:cond delay="0"/>
                                          </p:stCondLst>
                                        </p:cTn>
                                        <p:tgtEl>
                                          <p:spTgt spid="27672"/>
                                        </p:tgtEl>
                                        <p:attrNameLst>
                                          <p:attrName>style.visibility</p:attrName>
                                        </p:attrNameLst>
                                      </p:cBhvr>
                                      <p:to>
                                        <p:strVal val="visible"/>
                                      </p:to>
                                    </p:set>
                                    <p:animEffect transition="in" filter="dissolve">
                                      <p:cBhvr>
                                        <p:cTn id="58" dur="500"/>
                                        <p:tgtEl>
                                          <p:spTgt spid="27672"/>
                                        </p:tgtEl>
                                      </p:cBhvr>
                                    </p:animEffect>
                                  </p:childTnLst>
                                </p:cTn>
                              </p:par>
                              <p:par>
                                <p:cTn id="59" presetID="9" presetClass="entr" presetSubtype="0" fill="hold" nodeType="withEffect">
                                  <p:stCondLst>
                                    <p:cond delay="0"/>
                                  </p:stCondLst>
                                  <p:childTnLst>
                                    <p:set>
                                      <p:cBhvr>
                                        <p:cTn id="60" dur="1" fill="hold">
                                          <p:stCondLst>
                                            <p:cond delay="0"/>
                                          </p:stCondLst>
                                        </p:cTn>
                                        <p:tgtEl>
                                          <p:spTgt spid="27677"/>
                                        </p:tgtEl>
                                        <p:attrNameLst>
                                          <p:attrName>style.visibility</p:attrName>
                                        </p:attrNameLst>
                                      </p:cBhvr>
                                      <p:to>
                                        <p:strVal val="visible"/>
                                      </p:to>
                                    </p:set>
                                    <p:animEffect transition="in" filter="dissolve">
                                      <p:cBhvr>
                                        <p:cTn id="61" dur="500"/>
                                        <p:tgtEl>
                                          <p:spTgt spid="27677"/>
                                        </p:tgtEl>
                                      </p:cBhvr>
                                    </p:animEffect>
                                  </p:childTnLst>
                                </p:cTn>
                              </p:par>
                              <p:par>
                                <p:cTn id="62" presetID="9" presetClass="entr" presetSubtype="0" fill="hold" nodeType="withEffect">
                                  <p:stCondLst>
                                    <p:cond delay="0"/>
                                  </p:stCondLst>
                                  <p:childTnLst>
                                    <p:set>
                                      <p:cBhvr>
                                        <p:cTn id="63" dur="1" fill="hold">
                                          <p:stCondLst>
                                            <p:cond delay="0"/>
                                          </p:stCondLst>
                                        </p:cTn>
                                        <p:tgtEl>
                                          <p:spTgt spid="27667"/>
                                        </p:tgtEl>
                                        <p:attrNameLst>
                                          <p:attrName>style.visibility</p:attrName>
                                        </p:attrNameLst>
                                      </p:cBhvr>
                                      <p:to>
                                        <p:strVal val="visible"/>
                                      </p:to>
                                    </p:set>
                                    <p:animEffect transition="in" filter="dissolve">
                                      <p:cBhvr>
                                        <p:cTn id="64" dur="500"/>
                                        <p:tgtEl>
                                          <p:spTgt spid="27667"/>
                                        </p:tgtEl>
                                      </p:cBhvr>
                                    </p:animEffect>
                                  </p:childTnLst>
                                </p:cTn>
                              </p:par>
                              <p:par>
                                <p:cTn id="65" presetID="9" presetClass="entr" presetSubtype="0" fill="hold" nodeType="withEffect">
                                  <p:stCondLst>
                                    <p:cond delay="0"/>
                                  </p:stCondLst>
                                  <p:childTnLst>
                                    <p:set>
                                      <p:cBhvr>
                                        <p:cTn id="66" dur="1" fill="hold">
                                          <p:stCondLst>
                                            <p:cond delay="0"/>
                                          </p:stCondLst>
                                        </p:cTn>
                                        <p:tgtEl>
                                          <p:spTgt spid="27661"/>
                                        </p:tgtEl>
                                        <p:attrNameLst>
                                          <p:attrName>style.visibility</p:attrName>
                                        </p:attrNameLst>
                                      </p:cBhvr>
                                      <p:to>
                                        <p:strVal val="visible"/>
                                      </p:to>
                                    </p:set>
                                    <p:animEffect transition="in" filter="dissolve">
                                      <p:cBhvr>
                                        <p:cTn id="67" dur="500"/>
                                        <p:tgtEl>
                                          <p:spTgt spid="27661"/>
                                        </p:tgtEl>
                                      </p:cBhvr>
                                    </p:animEffect>
                                  </p:childTnLst>
                                </p:cTn>
                              </p:par>
                            </p:childTnLst>
                          </p:cTn>
                        </p:par>
                        <p:par>
                          <p:cTn id="68" fill="hold" nodeType="afterGroup">
                            <p:stCondLst>
                              <p:cond delay="2000"/>
                            </p:stCondLst>
                            <p:childTnLst>
                              <p:par>
                                <p:cTn id="69" presetID="9" presetClass="entr" presetSubtype="0" fill="hold" nodeType="afterEffect">
                                  <p:stCondLst>
                                    <p:cond delay="0"/>
                                  </p:stCondLst>
                                  <p:childTnLst>
                                    <p:set>
                                      <p:cBhvr>
                                        <p:cTn id="70" dur="1" fill="hold">
                                          <p:stCondLst>
                                            <p:cond delay="0"/>
                                          </p:stCondLst>
                                        </p:cTn>
                                        <p:tgtEl>
                                          <p:spTgt spid="27669"/>
                                        </p:tgtEl>
                                        <p:attrNameLst>
                                          <p:attrName>style.visibility</p:attrName>
                                        </p:attrNameLst>
                                      </p:cBhvr>
                                      <p:to>
                                        <p:strVal val="visible"/>
                                      </p:to>
                                    </p:set>
                                    <p:animEffect transition="in" filter="dissolve">
                                      <p:cBhvr>
                                        <p:cTn id="71" dur="500"/>
                                        <p:tgtEl>
                                          <p:spTgt spid="27669"/>
                                        </p:tgtEl>
                                      </p:cBhvr>
                                    </p:animEffect>
                                  </p:childTnLst>
                                </p:cTn>
                              </p:par>
                              <p:par>
                                <p:cTn id="72" presetID="9" presetClass="entr" presetSubtype="0" fill="hold" nodeType="withEffect">
                                  <p:stCondLst>
                                    <p:cond delay="0"/>
                                  </p:stCondLst>
                                  <p:childTnLst>
                                    <p:set>
                                      <p:cBhvr>
                                        <p:cTn id="73" dur="1" fill="hold">
                                          <p:stCondLst>
                                            <p:cond delay="0"/>
                                          </p:stCondLst>
                                        </p:cTn>
                                        <p:tgtEl>
                                          <p:spTgt spid="27662"/>
                                        </p:tgtEl>
                                        <p:attrNameLst>
                                          <p:attrName>style.visibility</p:attrName>
                                        </p:attrNameLst>
                                      </p:cBhvr>
                                      <p:to>
                                        <p:strVal val="visible"/>
                                      </p:to>
                                    </p:set>
                                    <p:animEffect transition="in" filter="dissolve">
                                      <p:cBhvr>
                                        <p:cTn id="74" dur="500"/>
                                        <p:tgtEl>
                                          <p:spTgt spid="27662"/>
                                        </p:tgtEl>
                                      </p:cBhvr>
                                    </p:animEffect>
                                  </p:childTnLst>
                                </p:cTn>
                              </p:par>
                              <p:par>
                                <p:cTn id="75" presetID="9" presetClass="entr" presetSubtype="0" fill="hold" nodeType="withEffect">
                                  <p:stCondLst>
                                    <p:cond delay="0"/>
                                  </p:stCondLst>
                                  <p:childTnLst>
                                    <p:set>
                                      <p:cBhvr>
                                        <p:cTn id="76" dur="1" fill="hold">
                                          <p:stCondLst>
                                            <p:cond delay="0"/>
                                          </p:stCondLst>
                                        </p:cTn>
                                        <p:tgtEl>
                                          <p:spTgt spid="27666"/>
                                        </p:tgtEl>
                                        <p:attrNameLst>
                                          <p:attrName>style.visibility</p:attrName>
                                        </p:attrNameLst>
                                      </p:cBhvr>
                                      <p:to>
                                        <p:strVal val="visible"/>
                                      </p:to>
                                    </p:set>
                                    <p:animEffect transition="in" filter="dissolve">
                                      <p:cBhvr>
                                        <p:cTn id="77" dur="500"/>
                                        <p:tgtEl>
                                          <p:spTgt spid="27666"/>
                                        </p:tgtEl>
                                      </p:cBhvr>
                                    </p:animEffect>
                                  </p:childTnLst>
                                </p:cTn>
                              </p:par>
                              <p:par>
                                <p:cTn id="78" presetID="9" presetClass="entr" presetSubtype="0" fill="hold" nodeType="withEffect">
                                  <p:stCondLst>
                                    <p:cond delay="0"/>
                                  </p:stCondLst>
                                  <p:childTnLst>
                                    <p:set>
                                      <p:cBhvr>
                                        <p:cTn id="79" dur="1" fill="hold">
                                          <p:stCondLst>
                                            <p:cond delay="0"/>
                                          </p:stCondLst>
                                        </p:cTn>
                                        <p:tgtEl>
                                          <p:spTgt spid="27653"/>
                                        </p:tgtEl>
                                        <p:attrNameLst>
                                          <p:attrName>style.visibility</p:attrName>
                                        </p:attrNameLst>
                                      </p:cBhvr>
                                      <p:to>
                                        <p:strVal val="visible"/>
                                      </p:to>
                                    </p:set>
                                    <p:animEffect transition="in" filter="dissolve">
                                      <p:cBhvr>
                                        <p:cTn id="80" dur="500"/>
                                        <p:tgtEl>
                                          <p:spTgt spid="27653"/>
                                        </p:tgtEl>
                                      </p:cBhvr>
                                    </p:animEffect>
                                  </p:childTnLst>
                                </p:cTn>
                              </p:par>
                            </p:childTnLst>
                          </p:cTn>
                        </p:par>
                        <p:par>
                          <p:cTn id="81" fill="hold" nodeType="afterGroup">
                            <p:stCondLst>
                              <p:cond delay="2500"/>
                            </p:stCondLst>
                            <p:childTnLst>
                              <p:par>
                                <p:cTn id="82" presetID="9" presetClass="entr" presetSubtype="0" fill="hold" nodeType="afterEffect">
                                  <p:stCondLst>
                                    <p:cond delay="0"/>
                                  </p:stCondLst>
                                  <p:childTnLst>
                                    <p:set>
                                      <p:cBhvr>
                                        <p:cTn id="83" dur="1" fill="hold">
                                          <p:stCondLst>
                                            <p:cond delay="0"/>
                                          </p:stCondLst>
                                        </p:cTn>
                                        <p:tgtEl>
                                          <p:spTgt spid="27670"/>
                                        </p:tgtEl>
                                        <p:attrNameLst>
                                          <p:attrName>style.visibility</p:attrName>
                                        </p:attrNameLst>
                                      </p:cBhvr>
                                      <p:to>
                                        <p:strVal val="visible"/>
                                      </p:to>
                                    </p:set>
                                    <p:animEffect transition="in" filter="dissolve">
                                      <p:cBhvr>
                                        <p:cTn id="84" dur="500"/>
                                        <p:tgtEl>
                                          <p:spTgt spid="27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Text Box 3"/>
          <p:cNvSpPr txBox="1">
            <a:spLocks noChangeArrowheads="1"/>
          </p:cNvSpPr>
          <p:nvPr/>
        </p:nvSpPr>
        <p:spPr bwMode="auto">
          <a:xfrm>
            <a:off x="2131253" y="2617788"/>
            <a:ext cx="495451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4000" i="1" dirty="0" smtClean="0">
                <a:latin typeface="Trebuchet MS" charset="0"/>
              </a:rPr>
              <a:t>So …</a:t>
            </a:r>
            <a:r>
              <a:rPr lang="en-US" sz="6000" b="1" dirty="0" smtClean="0">
                <a:solidFill>
                  <a:schemeClr val="hlink"/>
                </a:solidFill>
                <a:latin typeface="Trebuchet MS" charset="0"/>
              </a:rPr>
              <a:t> </a:t>
            </a:r>
            <a:r>
              <a:rPr lang="en-US" sz="6000" b="1" dirty="0">
                <a:solidFill>
                  <a:schemeClr val="hlink"/>
                </a:solidFill>
                <a:latin typeface="Trebuchet MS" charset="0"/>
              </a:rPr>
              <a:t>HUBzero?</a:t>
            </a:r>
          </a:p>
        </p:txBody>
      </p:sp>
    </p:spTree>
    <p:extLst>
      <p:ext uri="{BB962C8B-B14F-4D97-AF65-F5344CB8AC3E}">
        <p14:creationId xmlns:p14="http://schemas.microsoft.com/office/powerpoint/2010/main" val="397336547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4400" y="274638"/>
            <a:ext cx="7772400" cy="860891"/>
          </a:xfrm>
        </p:spPr>
        <p:txBody>
          <a:bodyPr/>
          <a:lstStyle/>
          <a:p>
            <a:r>
              <a:rPr lang="en-US" dirty="0" smtClean="0"/>
              <a:t>Thesis Topic</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6212" y="920806"/>
            <a:ext cx="3374839" cy="2531129"/>
          </a:xfrm>
          <a:prstGeom prst="rect">
            <a:avLst/>
          </a:prstGeom>
        </p:spPr>
      </p:pic>
      <p:pic>
        <p:nvPicPr>
          <p:cNvPr id="5" name="Picture 4" descr="ima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910" y="1417638"/>
            <a:ext cx="2922914" cy="1187434"/>
          </a:xfrm>
          <a:prstGeom prst="rect">
            <a:avLst/>
          </a:prstGeom>
        </p:spPr>
      </p:pic>
      <p:pic>
        <p:nvPicPr>
          <p:cNvPr id="7" name="Picture 6" descr="Screen Shot 2013-07-17 at 4.42.3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910" y="3646171"/>
            <a:ext cx="3462082" cy="2570155"/>
          </a:xfrm>
          <a:prstGeom prst="rect">
            <a:avLst/>
          </a:prstGeom>
        </p:spPr>
      </p:pic>
      <p:pic>
        <p:nvPicPr>
          <p:cNvPr id="4" name="Picture 3" descr="Screen Shot 2013-07-17 at 4.44.29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7321" y="2082326"/>
            <a:ext cx="2070100" cy="1333500"/>
          </a:xfrm>
          <a:prstGeom prst="rect">
            <a:avLst/>
          </a:prstGeom>
        </p:spPr>
      </p:pic>
      <p:pic>
        <p:nvPicPr>
          <p:cNvPr id="8" name="Picture 7" descr="Screen Shot 2013-07-17 at 4.45.08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41169" y="3646171"/>
            <a:ext cx="5109882" cy="3076834"/>
          </a:xfrm>
          <a:prstGeom prst="rect">
            <a:avLst/>
          </a:prstGeom>
        </p:spPr>
      </p:pic>
    </p:spTree>
    <p:extLst>
      <p:ext uri="{BB962C8B-B14F-4D97-AF65-F5344CB8AC3E}">
        <p14:creationId xmlns:p14="http://schemas.microsoft.com/office/powerpoint/2010/main" val="60308975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Question</a:t>
            </a:r>
            <a:endParaRPr lang="en-US" dirty="0"/>
          </a:p>
        </p:txBody>
      </p:sp>
      <p:sp>
        <p:nvSpPr>
          <p:cNvPr id="3" name="Content Placeholder 2"/>
          <p:cNvSpPr>
            <a:spLocks noGrp="1"/>
          </p:cNvSpPr>
          <p:nvPr>
            <p:ph sz="quarter" idx="1"/>
          </p:nvPr>
        </p:nvSpPr>
        <p:spPr/>
        <p:txBody>
          <a:bodyPr/>
          <a:lstStyle/>
          <a:p>
            <a:endParaRPr lang="en-US" dirty="0" smtClean="0"/>
          </a:p>
          <a:p>
            <a:endParaRPr lang="en-US" dirty="0"/>
          </a:p>
          <a:p>
            <a:r>
              <a:rPr lang="en-US" dirty="0"/>
              <a:t>How can </a:t>
            </a:r>
            <a:r>
              <a:rPr lang="en-US" dirty="0" smtClean="0"/>
              <a:t>the PolarEDHub be </a:t>
            </a:r>
            <a:r>
              <a:rPr lang="en-US" dirty="0"/>
              <a:t>utilized to access a database with CReSIS educational data for the purposes of </a:t>
            </a:r>
            <a:r>
              <a:rPr lang="en-US" dirty="0" smtClean="0"/>
              <a:t>research, education and </a:t>
            </a:r>
            <a:r>
              <a:rPr lang="en-US" dirty="0"/>
              <a:t>scientific </a:t>
            </a:r>
            <a:r>
              <a:rPr lang="en-US" dirty="0" smtClean="0"/>
              <a:t>collaboration? </a:t>
            </a:r>
            <a:endParaRPr lang="en-US" dirty="0"/>
          </a:p>
        </p:txBody>
      </p:sp>
    </p:spTree>
    <p:extLst>
      <p:ext uri="{BB962C8B-B14F-4D97-AF65-F5344CB8AC3E}">
        <p14:creationId xmlns:p14="http://schemas.microsoft.com/office/powerpoint/2010/main" val="8309187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Downloads &amp; Installations </a:t>
            </a:r>
            <a:endParaRPr lang="en-US" dirty="0"/>
          </a:p>
        </p:txBody>
      </p:sp>
      <p:sp>
        <p:nvSpPr>
          <p:cNvPr id="3" name="Content Placeholder 2"/>
          <p:cNvSpPr>
            <a:spLocks noGrp="1"/>
          </p:cNvSpPr>
          <p:nvPr>
            <p:ph sz="quarter" idx="1"/>
          </p:nvPr>
        </p:nvSpPr>
        <p:spPr/>
        <p:txBody>
          <a:bodyPr/>
          <a:lstStyle/>
          <a:p>
            <a:r>
              <a:rPr lang="en-US" dirty="0" smtClean="0"/>
              <a:t>Software</a:t>
            </a:r>
          </a:p>
          <a:p>
            <a:pPr lvl="1"/>
            <a:r>
              <a:rPr lang="en-US" dirty="0"/>
              <a:t>VMware Fusion </a:t>
            </a:r>
            <a:r>
              <a:rPr lang="en-US" dirty="0" smtClean="0"/>
              <a:t>5.0.3</a:t>
            </a:r>
          </a:p>
          <a:p>
            <a:pPr lvl="1"/>
            <a:r>
              <a:rPr lang="en-US" dirty="0" smtClean="0"/>
              <a:t>HUBzero version 1.1</a:t>
            </a:r>
          </a:p>
          <a:p>
            <a:pPr lvl="1"/>
            <a:r>
              <a:rPr lang="en-US" dirty="0" err="1"/>
              <a:t>FileZilla</a:t>
            </a:r>
            <a:r>
              <a:rPr lang="en-US" dirty="0"/>
              <a:t> </a:t>
            </a:r>
            <a:r>
              <a:rPr lang="en-US" dirty="0" smtClean="0"/>
              <a:t>3.7.1.1</a:t>
            </a:r>
          </a:p>
          <a:p>
            <a:pPr lvl="1"/>
            <a:r>
              <a:rPr lang="en-US" dirty="0" smtClean="0"/>
              <a:t>VMware </a:t>
            </a:r>
            <a:r>
              <a:rPr lang="en-US" dirty="0" err="1" smtClean="0"/>
              <a:t>ESXi</a:t>
            </a:r>
            <a:r>
              <a:rPr lang="en-US" dirty="0" smtClean="0"/>
              <a:t> 5.0</a:t>
            </a:r>
          </a:p>
          <a:p>
            <a:r>
              <a:rPr lang="en-US" dirty="0" smtClean="0"/>
              <a:t>Data</a:t>
            </a:r>
          </a:p>
          <a:p>
            <a:pPr lvl="1"/>
            <a:r>
              <a:rPr lang="en-US" dirty="0" smtClean="0"/>
              <a:t>CReSIS Educational Files</a:t>
            </a:r>
          </a:p>
          <a:p>
            <a:pPr lvl="2"/>
            <a:r>
              <a:rPr lang="en-US" dirty="0" smtClean="0"/>
              <a:t>Mrs. Cheri Hamilton</a:t>
            </a:r>
          </a:p>
          <a:p>
            <a:pPr lvl="3"/>
            <a:r>
              <a:rPr lang="en-US" dirty="0" smtClean="0"/>
              <a:t>K-12 Educational Director for CReSIS</a:t>
            </a:r>
            <a:endParaRPr lang="en-US" dirty="0"/>
          </a:p>
          <a:p>
            <a:pPr lvl="1"/>
            <a:endParaRPr lang="en-US" dirty="0" smtClean="0"/>
          </a:p>
        </p:txBody>
      </p:sp>
    </p:spTree>
    <p:extLst>
      <p:ext uri="{BB962C8B-B14F-4D97-AF65-F5344CB8AC3E}">
        <p14:creationId xmlns:p14="http://schemas.microsoft.com/office/powerpoint/2010/main" val="205010071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Running VMware and HUBzero</a:t>
            </a:r>
            <a:endParaRPr lang="en-US" dirty="0"/>
          </a:p>
        </p:txBody>
      </p:sp>
      <p:pic>
        <p:nvPicPr>
          <p:cNvPr id="4" name="Picture 3" descr="Screen Shot 2013-10-24 at 3.45.1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882" y="1198625"/>
            <a:ext cx="6357530" cy="5061728"/>
          </a:xfrm>
          <a:prstGeom prst="rect">
            <a:avLst/>
          </a:prstGeom>
        </p:spPr>
      </p:pic>
      <p:pic>
        <p:nvPicPr>
          <p:cNvPr id="6" name="Picture 5" descr="Screen Shot 2014-04-08 at 2.30.3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3477" y="3656117"/>
            <a:ext cx="5393764" cy="2407386"/>
          </a:xfrm>
          <a:prstGeom prst="rect">
            <a:avLst/>
          </a:prstGeom>
          <a:ln>
            <a:noFill/>
          </a:ln>
          <a:effectLst>
            <a:outerShdw blurRad="292100" dist="139700" dir="2700000" algn="tl" rotWithShape="0">
              <a:srgbClr val="333333">
                <a:alpha val="65000"/>
              </a:srgbClr>
            </a:outerShdw>
          </a:effectLst>
        </p:spPr>
      </p:pic>
      <p:pic>
        <p:nvPicPr>
          <p:cNvPr id="5" name="Picture 4" descr="Screen Shot 2014-04-14 at 11.29.0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6063503"/>
            <a:ext cx="3937000" cy="406400"/>
          </a:xfrm>
          <a:prstGeom prst="rect">
            <a:avLst/>
          </a:prstGeom>
        </p:spPr>
      </p:pic>
      <p:sp>
        <p:nvSpPr>
          <p:cNvPr id="9" name="TextBox 8"/>
          <p:cNvSpPr txBox="1"/>
          <p:nvPr/>
        </p:nvSpPr>
        <p:spPr>
          <a:xfrm>
            <a:off x="6197600" y="1803400"/>
            <a:ext cx="2056973" cy="1569660"/>
          </a:xfrm>
          <a:prstGeom prst="rect">
            <a:avLst/>
          </a:prstGeom>
          <a:noFill/>
        </p:spPr>
        <p:txBody>
          <a:bodyPr wrap="none" rtlCol="0">
            <a:spAutoFit/>
          </a:bodyPr>
          <a:lstStyle/>
          <a:p>
            <a:pPr marL="285750" indent="-285750">
              <a:buFont typeface="Arial"/>
              <a:buChar char="•"/>
            </a:pPr>
            <a:r>
              <a:rPr lang="en-US" sz="2400" dirty="0" smtClean="0"/>
              <a:t>First VMware</a:t>
            </a:r>
          </a:p>
          <a:p>
            <a:pPr marL="742950" lvl="1" indent="-285750">
              <a:buFont typeface="Arial"/>
              <a:buChar char="•"/>
            </a:pPr>
            <a:r>
              <a:rPr lang="en-US" sz="2400" dirty="0" smtClean="0"/>
              <a:t>Base</a:t>
            </a:r>
          </a:p>
          <a:p>
            <a:pPr marL="285750" indent="-285750">
              <a:buFont typeface="Arial"/>
              <a:buChar char="•"/>
            </a:pPr>
            <a:r>
              <a:rPr lang="en-US" sz="2400" dirty="0" smtClean="0"/>
              <a:t>HUBzero</a:t>
            </a:r>
          </a:p>
          <a:p>
            <a:pPr marL="742950" lvl="1" indent="-285750">
              <a:buFont typeface="Arial"/>
              <a:buChar char="•"/>
            </a:pPr>
            <a:r>
              <a:rPr lang="en-US" sz="2400" dirty="0" err="1" smtClean="0"/>
              <a:t>Ip</a:t>
            </a:r>
            <a:r>
              <a:rPr lang="en-US" sz="2400" dirty="0" smtClean="0"/>
              <a:t>-address</a:t>
            </a:r>
          </a:p>
        </p:txBody>
      </p:sp>
    </p:spTree>
    <p:extLst>
      <p:ext uri="{BB962C8B-B14F-4D97-AF65-F5344CB8AC3E}">
        <p14:creationId xmlns:p14="http://schemas.microsoft.com/office/powerpoint/2010/main" val="370395077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HUBzero</a:t>
            </a:r>
            <a:endParaRPr lang="en-US" dirty="0"/>
          </a:p>
        </p:txBody>
      </p:sp>
      <p:sp>
        <p:nvSpPr>
          <p:cNvPr id="3" name="Content Placeholder 2"/>
          <p:cNvSpPr>
            <a:spLocks noGrp="1"/>
          </p:cNvSpPr>
          <p:nvPr>
            <p:ph sz="quarter" idx="1"/>
          </p:nvPr>
        </p:nvSpPr>
        <p:spPr/>
        <p:txBody>
          <a:bodyPr/>
          <a:lstStyle/>
          <a:p>
            <a:r>
              <a:rPr lang="en-US" dirty="0" smtClean="0"/>
              <a:t>Open Source Software Platform</a:t>
            </a:r>
          </a:p>
          <a:p>
            <a:r>
              <a:rPr lang="en-US" dirty="0" smtClean="0"/>
              <a:t>Toolbox</a:t>
            </a:r>
          </a:p>
          <a:p>
            <a:r>
              <a:rPr lang="en-US" dirty="0" smtClean="0"/>
              <a:t>Websites</a:t>
            </a:r>
          </a:p>
          <a:p>
            <a:r>
              <a:rPr lang="en-US" dirty="0" smtClean="0"/>
              <a:t>Research</a:t>
            </a:r>
            <a:endParaRPr lang="en-US" dirty="0"/>
          </a:p>
          <a:p>
            <a:r>
              <a:rPr lang="en-US" dirty="0" smtClean="0"/>
              <a:t>Education</a:t>
            </a:r>
          </a:p>
          <a:p>
            <a:r>
              <a:rPr lang="en-US" dirty="0" smtClean="0"/>
              <a:t>Scientific collaboration </a:t>
            </a:r>
            <a:endParaRPr lang="en-US" dirty="0"/>
          </a:p>
        </p:txBody>
      </p:sp>
    </p:spTree>
    <p:extLst>
      <p:ext uri="{BB962C8B-B14F-4D97-AF65-F5344CB8AC3E}">
        <p14:creationId xmlns:p14="http://schemas.microsoft.com/office/powerpoint/2010/main" val="429052173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Starting Point</a:t>
            </a:r>
            <a:endParaRPr lang="en-US" dirty="0"/>
          </a:p>
        </p:txBody>
      </p:sp>
      <p:pic>
        <p:nvPicPr>
          <p:cNvPr id="6" name="Picture 5" descr="Screen Shot 2013-06-14 at 1.15.2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403" y="1225176"/>
            <a:ext cx="7660306" cy="5708432"/>
          </a:xfrm>
          <a:prstGeom prst="rect">
            <a:avLst/>
          </a:prstGeom>
        </p:spPr>
      </p:pic>
    </p:spTree>
    <p:extLst>
      <p:ext uri="{BB962C8B-B14F-4D97-AF65-F5344CB8AC3E}">
        <p14:creationId xmlns:p14="http://schemas.microsoft.com/office/powerpoint/2010/main" val="415159462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Back-end </a:t>
            </a:r>
            <a:r>
              <a:rPr lang="en-US" dirty="0" err="1" smtClean="0"/>
              <a:t>vs</a:t>
            </a:r>
            <a:r>
              <a:rPr lang="en-US" dirty="0" smtClean="0"/>
              <a:t> Front-end</a:t>
            </a:r>
            <a:endParaRPr lang="en-US" dirty="0"/>
          </a:p>
        </p:txBody>
      </p:sp>
      <p:sp>
        <p:nvSpPr>
          <p:cNvPr id="3" name="Content Placeholder 2"/>
          <p:cNvSpPr>
            <a:spLocks noGrp="1"/>
          </p:cNvSpPr>
          <p:nvPr>
            <p:ph sz="quarter" idx="1"/>
          </p:nvPr>
        </p:nvSpPr>
        <p:spPr/>
        <p:txBody>
          <a:bodyPr>
            <a:normAutofit fontScale="92500" lnSpcReduction="20000"/>
          </a:bodyPr>
          <a:lstStyle/>
          <a:p>
            <a:r>
              <a:rPr lang="en-US" dirty="0" smtClean="0"/>
              <a:t>Back-end</a:t>
            </a:r>
          </a:p>
          <a:p>
            <a:pPr lvl="1"/>
            <a:r>
              <a:rPr lang="en-US" dirty="0" smtClean="0"/>
              <a:t>Admin work</a:t>
            </a:r>
          </a:p>
          <a:p>
            <a:pPr lvl="1"/>
            <a:r>
              <a:rPr lang="en-US" dirty="0" smtClean="0"/>
              <a:t>Joomla</a:t>
            </a:r>
          </a:p>
          <a:p>
            <a:pPr lvl="2"/>
            <a:r>
              <a:rPr lang="en-US" dirty="0" smtClean="0"/>
              <a:t>Code, CSS, HTML, PHP</a:t>
            </a:r>
          </a:p>
          <a:p>
            <a:pPr marL="594360" lvl="2" indent="0">
              <a:buNone/>
            </a:pPr>
            <a:endParaRPr lang="en-US" dirty="0" smtClean="0"/>
          </a:p>
          <a:p>
            <a:pPr lvl="1"/>
            <a:endParaRPr lang="en-US" dirty="0" smtClean="0"/>
          </a:p>
          <a:p>
            <a:pPr lvl="1"/>
            <a:endParaRPr lang="en-US" dirty="0"/>
          </a:p>
          <a:p>
            <a:pPr lvl="1"/>
            <a:endParaRPr lang="en-US" dirty="0" smtClean="0"/>
          </a:p>
          <a:p>
            <a:pPr lvl="1"/>
            <a:endParaRPr lang="en-US" dirty="0" smtClean="0"/>
          </a:p>
          <a:p>
            <a:pPr lvl="1"/>
            <a:endParaRPr lang="en-US" dirty="0"/>
          </a:p>
          <a:p>
            <a:r>
              <a:rPr lang="en-US" dirty="0" smtClean="0"/>
              <a:t>Front-end</a:t>
            </a:r>
          </a:p>
          <a:p>
            <a:pPr lvl="1"/>
            <a:r>
              <a:rPr lang="en-US" dirty="0" smtClean="0"/>
              <a:t>Users gets to see</a:t>
            </a:r>
          </a:p>
          <a:p>
            <a:pPr lvl="1"/>
            <a:r>
              <a:rPr lang="en-US" dirty="0" smtClean="0"/>
              <a:t>Pretty</a:t>
            </a:r>
          </a:p>
        </p:txBody>
      </p:sp>
      <p:pic>
        <p:nvPicPr>
          <p:cNvPr id="4" name="Picture 3" descr="Screen Shot 2014-04-14 at 12.06.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269" y="2887616"/>
            <a:ext cx="4634753" cy="374870"/>
          </a:xfrm>
          <a:prstGeom prst="rect">
            <a:avLst/>
          </a:prstGeom>
          <a:ln>
            <a:noFill/>
          </a:ln>
          <a:effectLst>
            <a:outerShdw blurRad="292100" dist="139700" dir="2700000" algn="tl" rotWithShape="0">
              <a:srgbClr val="333333">
                <a:alpha val="65000"/>
              </a:srgbClr>
            </a:outerShdw>
          </a:effectLst>
        </p:spPr>
      </p:pic>
      <p:pic>
        <p:nvPicPr>
          <p:cNvPr id="5" name="Picture 4" descr="Screen Shot 2014-04-14 at 12.06.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6351" y="837277"/>
            <a:ext cx="2785036" cy="2479074"/>
          </a:xfrm>
          <a:prstGeom prst="rect">
            <a:avLst/>
          </a:prstGeom>
          <a:ln>
            <a:noFill/>
          </a:ln>
          <a:effectLst>
            <a:outerShdw blurRad="292100" dist="139700" dir="2700000" algn="tl" rotWithShape="0">
              <a:srgbClr val="333333">
                <a:alpha val="65000"/>
              </a:srgbClr>
            </a:outerShdw>
          </a:effectLst>
        </p:spPr>
      </p:pic>
      <p:pic>
        <p:nvPicPr>
          <p:cNvPr id="6" name="Picture 5" descr="Screen Shot 2014-04-14 at 12.12.5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5764" y="3450820"/>
            <a:ext cx="4966448" cy="31263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9589863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Back-end </a:t>
            </a:r>
            <a:r>
              <a:rPr lang="en-US" dirty="0" err="1" smtClean="0"/>
              <a:t>vs</a:t>
            </a:r>
            <a:r>
              <a:rPr lang="en-US" dirty="0" smtClean="0"/>
              <a:t> Front-end</a:t>
            </a:r>
            <a:endParaRPr lang="en-US" dirty="0"/>
          </a:p>
        </p:txBody>
      </p:sp>
      <p:pic>
        <p:nvPicPr>
          <p:cNvPr id="4" name="Picture 3" descr="Screen Shot 2013-07-11 at 6.06.1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647" y="1327993"/>
            <a:ext cx="8304153" cy="51900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0822375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Inputting Images</a:t>
            </a:r>
            <a:endParaRPr lang="en-US" dirty="0"/>
          </a:p>
        </p:txBody>
      </p:sp>
      <p:pic>
        <p:nvPicPr>
          <p:cNvPr id="4" name="Picture 3" descr="Screen Shot 2013-10-14 at 5.41.1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235" y="1417638"/>
            <a:ext cx="6475506" cy="2312223"/>
          </a:xfrm>
          <a:prstGeom prst="rect">
            <a:avLst/>
          </a:prstGeom>
          <a:ln>
            <a:noFill/>
          </a:ln>
          <a:effectLst>
            <a:outerShdw blurRad="292100" dist="139700" dir="2700000" algn="tl" rotWithShape="0">
              <a:srgbClr val="333333">
                <a:alpha val="65000"/>
              </a:srgbClr>
            </a:outerShdw>
          </a:effectLst>
        </p:spPr>
      </p:pic>
      <p:pic>
        <p:nvPicPr>
          <p:cNvPr id="5" name="Picture 4" descr="Screen Shot 2013-07-15 at 8.28.1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9437" y="2818449"/>
            <a:ext cx="6483821" cy="4395174"/>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552824" y="4303059"/>
            <a:ext cx="813043" cy="923330"/>
          </a:xfrm>
          <a:prstGeom prst="rect">
            <a:avLst/>
          </a:prstGeom>
          <a:noFill/>
        </p:spPr>
        <p:txBody>
          <a:bodyPr wrap="none" rtlCol="0">
            <a:spAutoFit/>
          </a:bodyPr>
          <a:lstStyle/>
          <a:p>
            <a:pPr marL="285750" indent="-285750">
              <a:buFont typeface="Arial"/>
              <a:buChar char="•"/>
            </a:pPr>
            <a:r>
              <a:rPr lang="en-US" dirty="0" smtClean="0"/>
              <a:t>SCP</a:t>
            </a:r>
          </a:p>
          <a:p>
            <a:pPr marL="285750" indent="-285750">
              <a:buFont typeface="Arial"/>
              <a:buChar char="•"/>
            </a:pPr>
            <a:r>
              <a:rPr lang="en-US" dirty="0" smtClean="0"/>
              <a:t>MV</a:t>
            </a:r>
          </a:p>
          <a:p>
            <a:pPr marL="285750" indent="-285750">
              <a:buFont typeface="Arial"/>
              <a:buChar char="•"/>
            </a:pPr>
            <a:endParaRPr lang="en-US" dirty="0" smtClean="0"/>
          </a:p>
        </p:txBody>
      </p:sp>
    </p:spTree>
    <p:extLst>
      <p:ext uri="{BB962C8B-B14F-4D97-AF65-F5344CB8AC3E}">
        <p14:creationId xmlns:p14="http://schemas.microsoft.com/office/powerpoint/2010/main" val="211144135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FileZilla</a:t>
            </a:r>
            <a:endParaRPr lang="en-US" dirty="0"/>
          </a:p>
        </p:txBody>
      </p:sp>
      <p:pic>
        <p:nvPicPr>
          <p:cNvPr id="4" name="Picture 3" descr="Screen Shot 2013-07-22 at 1.37.5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314" y="1940573"/>
            <a:ext cx="8558209" cy="5212981"/>
          </a:xfrm>
          <a:prstGeom prst="rect">
            <a:avLst/>
          </a:prstGeom>
        </p:spPr>
      </p:pic>
      <p:sp>
        <p:nvSpPr>
          <p:cNvPr id="3" name="TextBox 2"/>
          <p:cNvSpPr txBox="1"/>
          <p:nvPr/>
        </p:nvSpPr>
        <p:spPr>
          <a:xfrm>
            <a:off x="914400" y="1399099"/>
            <a:ext cx="4455066" cy="923330"/>
          </a:xfrm>
          <a:prstGeom prst="rect">
            <a:avLst/>
          </a:prstGeom>
          <a:noFill/>
        </p:spPr>
        <p:txBody>
          <a:bodyPr wrap="none" rtlCol="0">
            <a:spAutoFit/>
          </a:bodyPr>
          <a:lstStyle/>
          <a:p>
            <a:pPr marL="285750" indent="-285750">
              <a:buFont typeface="Arial"/>
              <a:buChar char="•"/>
            </a:pPr>
            <a:r>
              <a:rPr lang="en-US" dirty="0" smtClean="0"/>
              <a:t>FTP client</a:t>
            </a:r>
          </a:p>
          <a:p>
            <a:pPr marL="285750" indent="-285750">
              <a:buFont typeface="Arial"/>
              <a:buChar char="•"/>
            </a:pPr>
            <a:r>
              <a:rPr lang="en-US" dirty="0"/>
              <a:t>After manually </a:t>
            </a:r>
            <a:r>
              <a:rPr lang="en-US" dirty="0" smtClean="0"/>
              <a:t>installing the CReSIS documents </a:t>
            </a:r>
            <a:endParaRPr lang="en-US" dirty="0"/>
          </a:p>
          <a:p>
            <a:pPr marL="285750" indent="-285750">
              <a:buFont typeface="Arial"/>
              <a:buChar char="•"/>
            </a:pPr>
            <a:endParaRPr lang="en-US" dirty="0" smtClean="0"/>
          </a:p>
        </p:txBody>
      </p:sp>
    </p:spTree>
    <p:extLst>
      <p:ext uri="{BB962C8B-B14F-4D97-AF65-F5344CB8AC3E}">
        <p14:creationId xmlns:p14="http://schemas.microsoft.com/office/powerpoint/2010/main" val="281564038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07216"/>
            <a:ext cx="7772400" cy="1143000"/>
          </a:xfrm>
        </p:spPr>
        <p:txBody>
          <a:bodyPr/>
          <a:lstStyle/>
          <a:p>
            <a:r>
              <a:rPr lang="en-US" dirty="0" smtClean="0"/>
              <a:t>HUBzero v1.1</a:t>
            </a:r>
            <a:endParaRPr lang="en-US" dirty="0"/>
          </a:p>
        </p:txBody>
      </p:sp>
      <p:sp>
        <p:nvSpPr>
          <p:cNvPr id="3" name="Content Placeholder 2"/>
          <p:cNvSpPr>
            <a:spLocks noGrp="1"/>
          </p:cNvSpPr>
          <p:nvPr>
            <p:ph sz="quarter" idx="1"/>
          </p:nvPr>
        </p:nvSpPr>
        <p:spPr/>
        <p:txBody>
          <a:bodyPr/>
          <a:lstStyle/>
          <a:p>
            <a:r>
              <a:rPr lang="en-US" dirty="0" smtClean="0"/>
              <a:t>Database</a:t>
            </a:r>
          </a:p>
          <a:p>
            <a:endParaRPr lang="en-US" dirty="0"/>
          </a:p>
        </p:txBody>
      </p:sp>
      <p:pic>
        <p:nvPicPr>
          <p:cNvPr id="4" name="Picture 3" descr="Screen Shot 2013-07-23 at 12.39.1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20138"/>
            <a:ext cx="9144000" cy="5765836"/>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075764" y="906040"/>
            <a:ext cx="2480166" cy="369332"/>
          </a:xfrm>
          <a:prstGeom prst="rect">
            <a:avLst/>
          </a:prstGeom>
          <a:noFill/>
        </p:spPr>
        <p:txBody>
          <a:bodyPr wrap="none" rtlCol="0">
            <a:spAutoFit/>
          </a:bodyPr>
          <a:lstStyle/>
          <a:p>
            <a:pPr marL="285750" indent="-285750">
              <a:buFont typeface="Arial"/>
              <a:buChar char="•"/>
            </a:pPr>
            <a:r>
              <a:rPr lang="en-US" dirty="0" smtClean="0"/>
              <a:t>No database component</a:t>
            </a:r>
            <a:endParaRPr lang="en-US" dirty="0"/>
          </a:p>
        </p:txBody>
      </p:sp>
    </p:spTree>
    <p:extLst>
      <p:ext uri="{BB962C8B-B14F-4D97-AF65-F5344CB8AC3E}">
        <p14:creationId xmlns:p14="http://schemas.microsoft.com/office/powerpoint/2010/main" val="225152786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Version </a:t>
            </a:r>
            <a:endParaRPr lang="en-US" dirty="0"/>
          </a:p>
        </p:txBody>
      </p:sp>
      <p:sp>
        <p:nvSpPr>
          <p:cNvPr id="3" name="Content Placeholder 2"/>
          <p:cNvSpPr>
            <a:spLocks noGrp="1"/>
          </p:cNvSpPr>
          <p:nvPr>
            <p:ph sz="quarter" idx="1"/>
          </p:nvPr>
        </p:nvSpPr>
        <p:spPr/>
        <p:txBody>
          <a:bodyPr/>
          <a:lstStyle/>
          <a:p>
            <a:pPr marL="0" indent="0">
              <a:buNone/>
            </a:pPr>
            <a:r>
              <a:rPr lang="en-US" dirty="0" smtClean="0"/>
              <a:t>October 2013 HUBzero pushed out a newer version</a:t>
            </a:r>
          </a:p>
          <a:p>
            <a:pPr marL="0" indent="0">
              <a:buNone/>
            </a:pPr>
            <a:r>
              <a:rPr lang="en-US" dirty="0" smtClean="0"/>
              <a:t>                                        V 1.2</a:t>
            </a:r>
          </a:p>
          <a:p>
            <a:pPr marL="0" indent="0">
              <a:buNone/>
            </a:pPr>
            <a:endParaRPr lang="en-US" dirty="0"/>
          </a:p>
          <a:p>
            <a:r>
              <a:rPr lang="en-US" dirty="0" smtClean="0"/>
              <a:t>Projects</a:t>
            </a:r>
          </a:p>
          <a:p>
            <a:pPr lvl="1"/>
            <a:r>
              <a:rPr lang="en-US" dirty="0" smtClean="0"/>
              <a:t>Database</a:t>
            </a:r>
          </a:p>
          <a:p>
            <a:pPr lvl="2"/>
            <a:r>
              <a:rPr lang="en-US" dirty="0" smtClean="0"/>
              <a:t>Searchable</a:t>
            </a:r>
          </a:p>
          <a:p>
            <a:pPr lvl="2"/>
            <a:r>
              <a:rPr lang="en-US" dirty="0" smtClean="0"/>
              <a:t>Sortable</a:t>
            </a:r>
          </a:p>
          <a:p>
            <a:pPr lvl="2"/>
            <a:r>
              <a:rPr lang="en-US" dirty="0" smtClean="0"/>
              <a:t>Pretty</a:t>
            </a:r>
            <a:endParaRPr lang="en-US" dirty="0"/>
          </a:p>
        </p:txBody>
      </p:sp>
      <p:pic>
        <p:nvPicPr>
          <p:cNvPr id="5" name="Picture 4"/>
          <p:cNvPicPr>
            <a:picLocks noChangeAspect="1"/>
          </p:cNvPicPr>
          <p:nvPr/>
        </p:nvPicPr>
        <p:blipFill>
          <a:blip r:embed="rId3"/>
          <a:stretch>
            <a:fillRect/>
          </a:stretch>
        </p:blipFill>
        <p:spPr>
          <a:xfrm>
            <a:off x="3077886" y="2675646"/>
            <a:ext cx="5722470" cy="3689085"/>
          </a:xfrm>
          <a:prstGeom prst="rect">
            <a:avLst/>
          </a:prstGeom>
        </p:spPr>
      </p:pic>
    </p:spTree>
    <p:extLst>
      <p:ext uri="{BB962C8B-B14F-4D97-AF65-F5344CB8AC3E}">
        <p14:creationId xmlns:p14="http://schemas.microsoft.com/office/powerpoint/2010/main" val="123518434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Database - Excel</a:t>
            </a:r>
            <a:endParaRPr lang="en-US" dirty="0"/>
          </a:p>
        </p:txBody>
      </p:sp>
      <p:pic>
        <p:nvPicPr>
          <p:cNvPr id="4" name="Picture 3" descr="Screen Shot 2013-10-18 at 5.43.3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1238" y="1189738"/>
            <a:ext cx="6075562" cy="5668262"/>
          </a:xfrm>
          <a:prstGeom prst="rect">
            <a:avLst/>
          </a:prstGeom>
        </p:spPr>
      </p:pic>
      <p:sp>
        <p:nvSpPr>
          <p:cNvPr id="5" name="Rectangle 4"/>
          <p:cNvSpPr/>
          <p:nvPr/>
        </p:nvSpPr>
        <p:spPr>
          <a:xfrm>
            <a:off x="164353" y="1757099"/>
            <a:ext cx="4004235" cy="1938992"/>
          </a:xfrm>
          <a:prstGeom prst="rect">
            <a:avLst/>
          </a:prstGeom>
        </p:spPr>
        <p:txBody>
          <a:bodyPr wrap="square">
            <a:spAutoFit/>
          </a:bodyPr>
          <a:lstStyle/>
          <a:p>
            <a:pPr marL="342900" indent="-342900">
              <a:buFont typeface="Arial"/>
              <a:buChar char="•"/>
            </a:pPr>
            <a:r>
              <a:rPr lang="en-US" sz="2400" dirty="0" smtClean="0"/>
              <a:t>Excel</a:t>
            </a:r>
          </a:p>
          <a:p>
            <a:pPr marL="800100" lvl="1" indent="-342900">
              <a:buFont typeface="Arial"/>
              <a:buChar char="•"/>
            </a:pPr>
            <a:r>
              <a:rPr lang="en-US" sz="2400" dirty="0" smtClean="0"/>
              <a:t>CSV</a:t>
            </a:r>
          </a:p>
          <a:p>
            <a:pPr marL="342900" indent="-342900">
              <a:buFont typeface="Arial"/>
              <a:buChar char="•"/>
            </a:pPr>
            <a:r>
              <a:rPr lang="en-US" sz="2400" dirty="0" smtClean="0"/>
              <a:t>Trick</a:t>
            </a:r>
          </a:p>
          <a:p>
            <a:pPr marL="800100" lvl="1" indent="-342900">
              <a:buFont typeface="Arial"/>
              <a:buChar char="•"/>
            </a:pPr>
            <a:r>
              <a:rPr lang="en-US" sz="2400" dirty="0" smtClean="0"/>
              <a:t>Types</a:t>
            </a:r>
          </a:p>
          <a:p>
            <a:pPr marL="800100" lvl="1" indent="-342900">
              <a:buFont typeface="Arial"/>
              <a:buChar char="•"/>
            </a:pPr>
            <a:r>
              <a:rPr lang="en-US" sz="2400" dirty="0" err="1" smtClean="0"/>
              <a:t>DataStart</a:t>
            </a:r>
            <a:endParaRPr lang="en-US" sz="2400" dirty="0"/>
          </a:p>
        </p:txBody>
      </p:sp>
    </p:spTree>
    <p:extLst>
      <p:ext uri="{BB962C8B-B14F-4D97-AF65-F5344CB8AC3E}">
        <p14:creationId xmlns:p14="http://schemas.microsoft.com/office/powerpoint/2010/main" val="279685518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Database - Process</a:t>
            </a:r>
            <a:endParaRPr lang="en-US" dirty="0"/>
          </a:p>
        </p:txBody>
      </p:sp>
      <p:sp>
        <p:nvSpPr>
          <p:cNvPr id="10" name="TextBox 9"/>
          <p:cNvSpPr txBox="1"/>
          <p:nvPr/>
        </p:nvSpPr>
        <p:spPr>
          <a:xfrm>
            <a:off x="657412" y="1298109"/>
            <a:ext cx="5224507" cy="1015663"/>
          </a:xfrm>
          <a:prstGeom prst="rect">
            <a:avLst/>
          </a:prstGeom>
          <a:noFill/>
        </p:spPr>
        <p:txBody>
          <a:bodyPr wrap="none" rtlCol="0">
            <a:spAutoFit/>
          </a:bodyPr>
          <a:lstStyle/>
          <a:p>
            <a:pPr marL="285750" indent="-285750">
              <a:buFont typeface="Arial"/>
              <a:buChar char="•"/>
            </a:pPr>
            <a:r>
              <a:rPr lang="en-US" sz="2000" dirty="0" smtClean="0"/>
              <a:t>Projects- Upload a file using CSV</a:t>
            </a:r>
          </a:p>
          <a:p>
            <a:pPr marL="285750" indent="-285750">
              <a:buFont typeface="Arial"/>
              <a:buChar char="•"/>
            </a:pPr>
            <a:r>
              <a:rPr lang="en-US" sz="2000" dirty="0" smtClean="0"/>
              <a:t>Create a database using that file</a:t>
            </a:r>
          </a:p>
          <a:p>
            <a:pPr marL="285750" indent="-285750">
              <a:buFont typeface="Arial"/>
              <a:buChar char="•"/>
            </a:pPr>
            <a:r>
              <a:rPr lang="en-US" sz="2000" dirty="0" smtClean="0"/>
              <a:t>After the process is complete the data is interactive. </a:t>
            </a:r>
            <a:endParaRPr lang="en-US" sz="2000" dirty="0"/>
          </a:p>
        </p:txBody>
      </p:sp>
      <p:pic>
        <p:nvPicPr>
          <p:cNvPr id="11" name="Picture 10" descr="Screen Shot 2014-04-14 at 3.45.0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073" y="2334683"/>
            <a:ext cx="7097171" cy="2519592"/>
          </a:xfrm>
          <a:prstGeom prst="rect">
            <a:avLst/>
          </a:prstGeom>
          <a:ln>
            <a:noFill/>
          </a:ln>
          <a:effectLst>
            <a:outerShdw blurRad="292100" dist="139700" dir="2700000" algn="tl" rotWithShape="0">
              <a:srgbClr val="333333">
                <a:alpha val="65000"/>
              </a:srgbClr>
            </a:outerShdw>
          </a:effectLst>
        </p:spPr>
      </p:pic>
      <p:pic>
        <p:nvPicPr>
          <p:cNvPr id="6" name="Picture 5" descr="Screen Shot 2014-04-14 at 2.33.3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5415" y="4085055"/>
            <a:ext cx="5701385" cy="24890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9909483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5582"/>
            <a:ext cx="7772400" cy="1143000"/>
          </a:xfrm>
        </p:spPr>
        <p:txBody>
          <a:bodyPr/>
          <a:lstStyle/>
          <a:p>
            <a:r>
              <a:rPr lang="en-US" dirty="0" smtClean="0"/>
              <a:t>Database</a:t>
            </a:r>
            <a:endParaRPr lang="en-US" dirty="0"/>
          </a:p>
        </p:txBody>
      </p:sp>
      <p:pic>
        <p:nvPicPr>
          <p:cNvPr id="6" name="Picture 5" descr="Screen Shot 2014-04-14 at 3.56.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413" y="2109850"/>
            <a:ext cx="8359632" cy="4210269"/>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582706" y="1299882"/>
            <a:ext cx="1377300" cy="461665"/>
          </a:xfrm>
          <a:prstGeom prst="rect">
            <a:avLst/>
          </a:prstGeom>
          <a:noFill/>
        </p:spPr>
        <p:txBody>
          <a:bodyPr wrap="none" rtlCol="0">
            <a:spAutoFit/>
          </a:bodyPr>
          <a:lstStyle/>
          <a:p>
            <a:pPr marL="285750" indent="-285750">
              <a:buFont typeface="Arial"/>
              <a:buChar char="•"/>
            </a:pPr>
            <a:r>
              <a:rPr lang="en-US" sz="2400" dirty="0" smtClean="0"/>
              <a:t>CSV file</a:t>
            </a:r>
            <a:endParaRPr lang="en-US" sz="2400" dirty="0"/>
          </a:p>
        </p:txBody>
      </p:sp>
    </p:spTree>
    <p:extLst>
      <p:ext uri="{BB962C8B-B14F-4D97-AF65-F5344CB8AC3E}">
        <p14:creationId xmlns:p14="http://schemas.microsoft.com/office/powerpoint/2010/main" val="365573224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Source</a:t>
            </a:r>
            <a:endParaRPr lang="en-US" dirty="0"/>
          </a:p>
        </p:txBody>
      </p:sp>
      <p:sp>
        <p:nvSpPr>
          <p:cNvPr id="3" name="Content Placeholder 2"/>
          <p:cNvSpPr>
            <a:spLocks noGrp="1"/>
          </p:cNvSpPr>
          <p:nvPr>
            <p:ph sz="quarter" idx="1"/>
          </p:nvPr>
        </p:nvSpPr>
        <p:spPr/>
        <p:txBody>
          <a:bodyPr/>
          <a:lstStyle/>
          <a:p>
            <a:r>
              <a:rPr lang="en-US" dirty="0" smtClean="0"/>
              <a:t>Download: </a:t>
            </a:r>
            <a:r>
              <a:rPr lang="en-US" dirty="0" smtClean="0">
                <a:hlinkClick r:id="rId3"/>
              </a:rPr>
              <a:t>http://hubzero.org/download</a:t>
            </a:r>
            <a:endParaRPr lang="en-US" dirty="0" smtClean="0"/>
          </a:p>
          <a:p>
            <a:endParaRPr lang="en-US" dirty="0"/>
          </a:p>
        </p:txBody>
      </p:sp>
      <p:pic>
        <p:nvPicPr>
          <p:cNvPr id="4" name="Picture 3" descr="Screen Shot 2013-02-10 at 4.39.5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9102" y="2486546"/>
            <a:ext cx="6808708" cy="4217515"/>
          </a:xfrm>
          <a:prstGeom prst="rect">
            <a:avLst/>
          </a:prstGeom>
        </p:spPr>
      </p:pic>
    </p:spTree>
    <p:extLst>
      <p:ext uri="{BB962C8B-B14F-4D97-AF65-F5344CB8AC3E}">
        <p14:creationId xmlns:p14="http://schemas.microsoft.com/office/powerpoint/2010/main" val="211364733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Database</a:t>
            </a:r>
            <a:endParaRPr lang="en-US" dirty="0"/>
          </a:p>
        </p:txBody>
      </p:sp>
      <p:pic>
        <p:nvPicPr>
          <p:cNvPr id="4" name="Picture 3" descr="Screen Shot 2014-04-14 at 3.53.5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3176" y="2768104"/>
            <a:ext cx="6953624" cy="3786916"/>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914400" y="1462461"/>
            <a:ext cx="2634054" cy="1569660"/>
          </a:xfrm>
          <a:prstGeom prst="rect">
            <a:avLst/>
          </a:prstGeom>
          <a:noFill/>
        </p:spPr>
        <p:txBody>
          <a:bodyPr wrap="none" rtlCol="0">
            <a:spAutoFit/>
          </a:bodyPr>
          <a:lstStyle/>
          <a:p>
            <a:pPr marL="285750" indent="-285750">
              <a:buFont typeface="Arial"/>
              <a:buChar char="•"/>
            </a:pPr>
            <a:r>
              <a:rPr lang="en-US" sz="2400" dirty="0" smtClean="0"/>
              <a:t>Interactive database</a:t>
            </a:r>
          </a:p>
          <a:p>
            <a:pPr marL="742950" lvl="1" indent="-285750">
              <a:buFont typeface="Arial"/>
              <a:buChar char="•"/>
            </a:pPr>
            <a:r>
              <a:rPr lang="en-US" sz="2400" dirty="0" smtClean="0"/>
              <a:t>Searchable </a:t>
            </a:r>
          </a:p>
          <a:p>
            <a:pPr marL="742950" lvl="1" indent="-285750">
              <a:buFont typeface="Arial"/>
              <a:buChar char="•"/>
            </a:pPr>
            <a:r>
              <a:rPr lang="en-US" sz="2400" dirty="0" smtClean="0"/>
              <a:t>Sortable </a:t>
            </a:r>
          </a:p>
          <a:p>
            <a:pPr marL="742950" lvl="1" indent="-285750">
              <a:buFont typeface="Arial"/>
              <a:buChar char="•"/>
            </a:pPr>
            <a:endParaRPr lang="en-US" sz="2400" dirty="0"/>
          </a:p>
        </p:txBody>
      </p:sp>
    </p:spTree>
    <p:extLst>
      <p:ext uri="{BB962C8B-B14F-4D97-AF65-F5344CB8AC3E}">
        <p14:creationId xmlns:p14="http://schemas.microsoft.com/office/powerpoint/2010/main" val="419747346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79227"/>
            <a:ext cx="7772400" cy="801127"/>
          </a:xfrm>
        </p:spPr>
        <p:txBody>
          <a:bodyPr/>
          <a:lstStyle/>
          <a:p>
            <a:r>
              <a:rPr lang="en-US" dirty="0" smtClean="0"/>
              <a:t>Feedback and Results</a:t>
            </a:r>
            <a:endParaRPr lang="en-US" dirty="0"/>
          </a:p>
        </p:txBody>
      </p:sp>
      <p:sp>
        <p:nvSpPr>
          <p:cNvPr id="11" name="TextBox 10"/>
          <p:cNvSpPr txBox="1"/>
          <p:nvPr/>
        </p:nvSpPr>
        <p:spPr>
          <a:xfrm>
            <a:off x="1240118" y="978053"/>
            <a:ext cx="7802136" cy="1815882"/>
          </a:xfrm>
          <a:prstGeom prst="rect">
            <a:avLst/>
          </a:prstGeom>
          <a:noFill/>
        </p:spPr>
        <p:txBody>
          <a:bodyPr wrap="none" rtlCol="0">
            <a:spAutoFit/>
          </a:bodyPr>
          <a:lstStyle/>
          <a:p>
            <a:pPr marL="514350" indent="-514350">
              <a:buFont typeface="+mj-lt"/>
              <a:buAutoNum type="arabicPeriod"/>
            </a:pPr>
            <a:r>
              <a:rPr lang="en-US" sz="1400" dirty="0"/>
              <a:t>Did you enjoy using the PolarEDHub?</a:t>
            </a:r>
          </a:p>
          <a:p>
            <a:pPr marL="514350" indent="-514350">
              <a:buFont typeface="+mj-lt"/>
              <a:buAutoNum type="arabicPeriod"/>
            </a:pPr>
            <a:r>
              <a:rPr lang="en-US" sz="1400" dirty="0"/>
              <a:t>Please provide the ease of use for locating documents?</a:t>
            </a:r>
          </a:p>
          <a:p>
            <a:pPr marL="514350" indent="-514350">
              <a:buFont typeface="+mj-lt"/>
              <a:buAutoNum type="arabicPeriod"/>
            </a:pPr>
            <a:r>
              <a:rPr lang="en-US" sz="1400" dirty="0"/>
              <a:t>Would you use this PolarEDHub if you were teaching students on a lesson in polar education?</a:t>
            </a:r>
          </a:p>
          <a:p>
            <a:pPr marL="514350" indent="-514350">
              <a:buFont typeface="+mj-lt"/>
              <a:buAutoNum type="arabicPeriod"/>
            </a:pPr>
            <a:r>
              <a:rPr lang="en-US" sz="1400" dirty="0"/>
              <a:t>Would you recommend the PolarEDHub to other teachers?</a:t>
            </a:r>
          </a:p>
          <a:p>
            <a:pPr marL="514350" indent="-514350">
              <a:buFont typeface="+mj-lt"/>
              <a:buAutoNum type="arabicPeriod"/>
            </a:pPr>
            <a:r>
              <a:rPr lang="en-US" sz="1400" dirty="0"/>
              <a:t>Would you use the PolarEDHub to upload your </a:t>
            </a:r>
            <a:r>
              <a:rPr lang="en-US" sz="1400" dirty="0" smtClean="0"/>
              <a:t>educational </a:t>
            </a:r>
            <a:r>
              <a:rPr lang="en-US" sz="1400" dirty="0"/>
              <a:t>documents if you were teaching an online course</a:t>
            </a:r>
            <a:r>
              <a:rPr lang="en-US" sz="1400" dirty="0" smtClean="0"/>
              <a:t>?</a:t>
            </a:r>
          </a:p>
          <a:p>
            <a:pPr marL="514350" indent="-514350">
              <a:buFont typeface="+mj-lt"/>
              <a:buAutoNum type="arabicPeriod"/>
            </a:pPr>
            <a:r>
              <a:rPr lang="en-US" sz="1400" dirty="0" smtClean="0"/>
              <a:t>Could you see yourself collaborating with other professors about educational topics on the PolarEDHub?</a:t>
            </a:r>
          </a:p>
          <a:p>
            <a:pPr marL="514350" indent="-514350">
              <a:buFont typeface="+mj-lt"/>
              <a:buAutoNum type="arabicPeriod"/>
            </a:pPr>
            <a:endParaRPr lang="en-US" sz="1400" dirty="0"/>
          </a:p>
          <a:p>
            <a:endParaRPr lang="en-US" sz="1400" dirty="0"/>
          </a:p>
        </p:txBody>
      </p:sp>
      <p:pic>
        <p:nvPicPr>
          <p:cNvPr id="12" name="Picture 11" descr="Screen Shot 2014-04-14 at 6.18.4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831" y="2363048"/>
            <a:ext cx="7876459" cy="42708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4583330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3" name="Content Placeholder 2"/>
          <p:cNvSpPr>
            <a:spLocks noGrp="1"/>
          </p:cNvSpPr>
          <p:nvPr>
            <p:ph sz="quarter" idx="1"/>
          </p:nvPr>
        </p:nvSpPr>
        <p:spPr/>
        <p:txBody>
          <a:bodyPr/>
          <a:lstStyle/>
          <a:p>
            <a:r>
              <a:rPr lang="en-US" dirty="0"/>
              <a:t>To make a future proof way of updating the </a:t>
            </a:r>
            <a:r>
              <a:rPr lang="en-US" dirty="0" smtClean="0"/>
              <a:t>hub</a:t>
            </a:r>
          </a:p>
          <a:p>
            <a:r>
              <a:rPr lang="en-US" dirty="0" smtClean="0"/>
              <a:t>Successfully </a:t>
            </a:r>
            <a:r>
              <a:rPr lang="en-US" smtClean="0"/>
              <a:t>install the PolarEDHub </a:t>
            </a:r>
            <a:r>
              <a:rPr lang="en-US" dirty="0" smtClean="0"/>
              <a:t>on server</a:t>
            </a:r>
          </a:p>
          <a:p>
            <a:r>
              <a:rPr lang="en-US" dirty="0" smtClean="0"/>
              <a:t>To invite teachers to collaborate on the PolarEDHub</a:t>
            </a:r>
            <a:endParaRPr lang="en-US" dirty="0"/>
          </a:p>
        </p:txBody>
      </p:sp>
    </p:spTree>
    <p:extLst>
      <p:ext uri="{BB962C8B-B14F-4D97-AF65-F5344CB8AC3E}">
        <p14:creationId xmlns:p14="http://schemas.microsoft.com/office/powerpoint/2010/main" val="249477145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References</a:t>
            </a:r>
            <a:endParaRPr lang="en-US" dirty="0"/>
          </a:p>
        </p:txBody>
      </p:sp>
      <p:sp>
        <p:nvSpPr>
          <p:cNvPr id="3" name="Content Placeholder 2"/>
          <p:cNvSpPr>
            <a:spLocks noGrp="1"/>
          </p:cNvSpPr>
          <p:nvPr>
            <p:ph sz="quarter" idx="1"/>
          </p:nvPr>
        </p:nvSpPr>
        <p:spPr/>
        <p:txBody>
          <a:bodyPr>
            <a:noAutofit/>
          </a:bodyPr>
          <a:lstStyle/>
          <a:p>
            <a:pPr marL="0" indent="0">
              <a:buNone/>
            </a:pPr>
            <a:r>
              <a:rPr lang="en-US" sz="800" b="1" dirty="0"/>
              <a:t>Bibliography</a:t>
            </a:r>
          </a:p>
          <a:p>
            <a:pPr marL="0" indent="0">
              <a:buNone/>
            </a:pPr>
            <a:r>
              <a:rPr lang="en-US" sz="800" i="1" dirty="0"/>
              <a:t>A platform for research, collaboration and education</a:t>
            </a:r>
            <a:r>
              <a:rPr lang="en-US" sz="800" dirty="0"/>
              <a:t>. (2013, 10 5). Retrieved from </a:t>
            </a:r>
            <a:r>
              <a:rPr lang="en-US" sz="800" dirty="0" err="1"/>
              <a:t>NEEShub</a:t>
            </a:r>
            <a:r>
              <a:rPr lang="en-US" sz="800" dirty="0"/>
              <a:t>: http://</a:t>
            </a:r>
            <a:r>
              <a:rPr lang="en-US" sz="800" dirty="0" err="1"/>
              <a:t>nees.org</a:t>
            </a:r>
            <a:endParaRPr lang="en-US" sz="800" dirty="0"/>
          </a:p>
          <a:p>
            <a:pPr marL="0" indent="0">
              <a:buNone/>
            </a:pPr>
            <a:r>
              <a:rPr lang="en-US" sz="800" dirty="0"/>
              <a:t>Anderson, D. (2012). </a:t>
            </a:r>
            <a:r>
              <a:rPr lang="en-US" sz="800" i="1" dirty="0"/>
              <a:t>BOINC Enhancement and Integration with HUBzero .</a:t>
            </a:r>
            <a:r>
              <a:rPr lang="en-US" sz="800" dirty="0"/>
              <a:t> Berkeley.</a:t>
            </a:r>
          </a:p>
          <a:p>
            <a:pPr marL="0" indent="0">
              <a:buNone/>
            </a:pPr>
            <a:r>
              <a:rPr lang="en-US" sz="800" dirty="0"/>
              <a:t>Bartlett. (2005, 5 12). </a:t>
            </a:r>
            <a:r>
              <a:rPr lang="en-US" sz="800" i="1" dirty="0"/>
              <a:t>New pressures for growing educational capacity.</a:t>
            </a:r>
            <a:r>
              <a:rPr lang="en-US" sz="800" dirty="0"/>
              <a:t> Retrieved 1 3, 2014, from https://</a:t>
            </a:r>
            <a:r>
              <a:rPr lang="en-US" sz="800" dirty="0" err="1"/>
              <a:t>www.wcu.edu</a:t>
            </a:r>
            <a:r>
              <a:rPr lang="en-US" sz="800" dirty="0"/>
              <a:t>/</a:t>
            </a:r>
            <a:r>
              <a:rPr lang="en-US" sz="800" dirty="0" err="1"/>
              <a:t>ceap</a:t>
            </a:r>
            <a:r>
              <a:rPr lang="en-US" sz="800" dirty="0"/>
              <a:t>/</a:t>
            </a:r>
            <a:r>
              <a:rPr lang="en-US" sz="800" dirty="0" err="1"/>
              <a:t>houghton</a:t>
            </a:r>
            <a:r>
              <a:rPr lang="en-US" sz="800" dirty="0"/>
              <a:t>/readings/</a:t>
            </a:r>
            <a:r>
              <a:rPr lang="en-US" sz="800" dirty="0" err="1"/>
              <a:t>technology_trends.html</a:t>
            </a:r>
            <a:endParaRPr lang="en-US" sz="800" dirty="0"/>
          </a:p>
          <a:p>
            <a:pPr marL="0" indent="0">
              <a:buNone/>
            </a:pPr>
            <a:r>
              <a:rPr lang="en-US" sz="800" dirty="0"/>
              <a:t>Brain, M. (2011, 9 12). </a:t>
            </a:r>
            <a:r>
              <a:rPr lang="en-US" sz="800" i="1" dirty="0"/>
              <a:t>If the polar ice caps melted, how much would the oceans rise?</a:t>
            </a:r>
            <a:r>
              <a:rPr lang="en-US" sz="800" dirty="0"/>
              <a:t> Retrieved 1 1, 2014, from </a:t>
            </a:r>
            <a:r>
              <a:rPr lang="en-US" sz="800" dirty="0" err="1"/>
              <a:t>HowStuffWorks</a:t>
            </a:r>
            <a:r>
              <a:rPr lang="en-US" sz="800" dirty="0"/>
              <a:t>: http://</a:t>
            </a:r>
            <a:r>
              <a:rPr lang="en-US" sz="800" dirty="0" err="1"/>
              <a:t>science.howstuffworks.com</a:t>
            </a:r>
            <a:r>
              <a:rPr lang="en-US" sz="800" dirty="0"/>
              <a:t>/environmental/earth/geophysics/question473.htm</a:t>
            </a:r>
          </a:p>
          <a:p>
            <a:pPr marL="0" indent="0">
              <a:buNone/>
            </a:pPr>
            <a:r>
              <a:rPr lang="en-US" sz="800" i="1" dirty="0"/>
              <a:t>CReSIS</a:t>
            </a:r>
            <a:r>
              <a:rPr lang="en-US" sz="800" dirty="0"/>
              <a:t>. (</a:t>
            </a:r>
            <a:r>
              <a:rPr lang="en-US" sz="800" dirty="0" err="1"/>
              <a:t>n.d.</a:t>
            </a:r>
            <a:r>
              <a:rPr lang="en-US" sz="800" dirty="0"/>
              <a:t>). Retrieved from CReSIS: https://</a:t>
            </a:r>
            <a:r>
              <a:rPr lang="en-US" sz="800" dirty="0" err="1"/>
              <a:t>www.cresis.ku.edu</a:t>
            </a:r>
            <a:r>
              <a:rPr lang="en-US" sz="800" dirty="0"/>
              <a:t>/about</a:t>
            </a:r>
          </a:p>
          <a:p>
            <a:pPr marL="0" indent="0">
              <a:buNone/>
            </a:pPr>
            <a:r>
              <a:rPr lang="en-US" sz="800" dirty="0" err="1"/>
              <a:t>DiGirolamo</a:t>
            </a:r>
            <a:r>
              <a:rPr lang="en-US" sz="800" dirty="0"/>
              <a:t>, N. E. (2012, 7 25). </a:t>
            </a:r>
            <a:r>
              <a:rPr lang="en-US" sz="800" i="1" dirty="0"/>
              <a:t>Satellite Data Indicates Unprecedented Greenland Ice Sheet Surface Melt.</a:t>
            </a:r>
            <a:r>
              <a:rPr lang="en-US" sz="800" dirty="0"/>
              <a:t> Retrieved 6 12, 2013, from Science, Space and Robots: http://</a:t>
            </a:r>
            <a:r>
              <a:rPr lang="en-US" sz="800" dirty="0" err="1"/>
              <a:t>www.sciencespacerobots.com</a:t>
            </a:r>
            <a:r>
              <a:rPr lang="en-US" sz="800" dirty="0"/>
              <a:t>/satellite-data-indicates-unprecedented-greenland-ice-sheet-surface-melt-72520122</a:t>
            </a:r>
          </a:p>
          <a:p>
            <a:pPr marL="0" indent="0">
              <a:buNone/>
            </a:pPr>
            <a:r>
              <a:rPr lang="en-US" sz="800" i="1" dirty="0"/>
              <a:t>ECSU Report on Climate Change in NC/Relevant Research at ECSU.</a:t>
            </a:r>
            <a:r>
              <a:rPr lang="en-US" sz="800" dirty="0"/>
              <a:t> (2008). Retrieved from http://</a:t>
            </a:r>
            <a:r>
              <a:rPr lang="en-US" sz="800" dirty="0" err="1"/>
              <a:t>www.northcarolina.edu</a:t>
            </a:r>
            <a:r>
              <a:rPr lang="en-US" sz="800" dirty="0"/>
              <a:t>/</a:t>
            </a:r>
            <a:r>
              <a:rPr lang="en-US" sz="800" dirty="0" err="1"/>
              <a:t>nctomorrow</a:t>
            </a:r>
            <a:r>
              <a:rPr lang="en-US" sz="800" dirty="0"/>
              <a:t>/</a:t>
            </a:r>
            <a:r>
              <a:rPr lang="en-US" sz="800" dirty="0" err="1"/>
              <a:t>ECSU_climate_change_report.pdf</a:t>
            </a:r>
            <a:endParaRPr lang="en-US" sz="800" dirty="0"/>
          </a:p>
          <a:p>
            <a:pPr marL="0" indent="0">
              <a:buNone/>
            </a:pPr>
            <a:r>
              <a:rPr lang="en-US" sz="800" dirty="0" err="1"/>
              <a:t>FileZilla</a:t>
            </a:r>
            <a:r>
              <a:rPr lang="en-US" sz="800" dirty="0"/>
              <a:t>. (2013, 08 07). </a:t>
            </a:r>
            <a:r>
              <a:rPr lang="en-US" sz="800" i="1" dirty="0" err="1"/>
              <a:t>FileZilla</a:t>
            </a:r>
            <a:r>
              <a:rPr lang="en-US" sz="800" i="1" dirty="0"/>
              <a:t>.</a:t>
            </a:r>
            <a:r>
              <a:rPr lang="en-US" sz="800" dirty="0"/>
              <a:t> Retrieved 09 13, 2013, from </a:t>
            </a:r>
            <a:r>
              <a:rPr lang="en-US" sz="800" dirty="0" err="1"/>
              <a:t>FileZilla</a:t>
            </a:r>
            <a:r>
              <a:rPr lang="en-US" sz="800" dirty="0"/>
              <a:t>: https://</a:t>
            </a:r>
            <a:r>
              <a:rPr lang="en-US" sz="800" dirty="0" err="1"/>
              <a:t>filezilla-project.org</a:t>
            </a:r>
            <a:r>
              <a:rPr lang="en-US" sz="800" dirty="0"/>
              <a:t>/</a:t>
            </a:r>
            <a:r>
              <a:rPr lang="en-US" sz="800" dirty="0" err="1"/>
              <a:t>client_features.php</a:t>
            </a:r>
            <a:endParaRPr lang="en-US" sz="800" dirty="0"/>
          </a:p>
          <a:p>
            <a:pPr marL="0" indent="0">
              <a:buNone/>
            </a:pPr>
            <a:r>
              <a:rPr lang="en-US" sz="800" dirty="0" err="1"/>
              <a:t>G.Klimeck</a:t>
            </a:r>
            <a:r>
              <a:rPr lang="en-US" sz="800" dirty="0"/>
              <a:t>, M. L. (2006, Jan). The NCN: Science, </a:t>
            </a:r>
            <a:r>
              <a:rPr lang="en-US" sz="800" dirty="0" err="1"/>
              <a:t>Sumulation</a:t>
            </a:r>
            <a:r>
              <a:rPr lang="en-US" sz="800" dirty="0"/>
              <a:t>, and Cyber Services. </a:t>
            </a:r>
            <a:r>
              <a:rPr lang="en-US" sz="800" i="1" dirty="0"/>
              <a:t>IEEE Conference on Emerging Technologies</a:t>
            </a:r>
            <a:r>
              <a:rPr lang="en-US" sz="800" dirty="0"/>
              <a:t> , 496-500.</a:t>
            </a:r>
          </a:p>
          <a:p>
            <a:pPr marL="0" indent="0">
              <a:buNone/>
            </a:pPr>
            <a:r>
              <a:rPr lang="en-US" sz="800" dirty="0" err="1"/>
              <a:t>Gogineni</a:t>
            </a:r>
            <a:r>
              <a:rPr lang="en-US" sz="800" dirty="0"/>
              <a:t>, P. (2009). CReSIS Project Summary - Draft.</a:t>
            </a:r>
          </a:p>
          <a:p>
            <a:pPr marL="0" indent="0">
              <a:buNone/>
            </a:pPr>
            <a:r>
              <a:rPr lang="en-US" sz="800" dirty="0" err="1"/>
              <a:t>Guo</a:t>
            </a:r>
            <a:r>
              <a:rPr lang="en-US" sz="800" dirty="0"/>
              <a:t>, Z., Singh, R., &amp; Pierce, M. (2009). Building the </a:t>
            </a:r>
            <a:r>
              <a:rPr lang="en-US" sz="800" dirty="0" err="1"/>
              <a:t>PolarGrid</a:t>
            </a:r>
            <a:r>
              <a:rPr lang="en-US" sz="800" dirty="0"/>
              <a:t> Portal Using Web 2.0 and </a:t>
            </a:r>
            <a:r>
              <a:rPr lang="en-US" sz="800" dirty="0" err="1"/>
              <a:t>OpenSocial</a:t>
            </a:r>
            <a:r>
              <a:rPr lang="en-US" sz="800" dirty="0"/>
              <a:t>. </a:t>
            </a:r>
            <a:r>
              <a:rPr lang="en-US" sz="800" i="1" dirty="0"/>
              <a:t>GCE '09: Proceedings of the 5th Grid Computing Environments Workshop.</a:t>
            </a:r>
            <a:r>
              <a:rPr lang="en-US" sz="800" dirty="0"/>
              <a:t> Portland: ACM.</a:t>
            </a:r>
          </a:p>
          <a:p>
            <a:pPr marL="0" indent="0">
              <a:buNone/>
            </a:pPr>
            <a:r>
              <a:rPr lang="en-US" sz="800" dirty="0" err="1"/>
              <a:t>Hossain</a:t>
            </a:r>
            <a:r>
              <a:rPr lang="en-US" sz="800" dirty="0"/>
              <a:t>, M. M., &amp; Robinson, M. G. (2011). </a:t>
            </a:r>
            <a:r>
              <a:rPr lang="en-US" sz="800" i="1" dirty="0"/>
              <a:t>How to Motivate US Students to Pursue STEM.</a:t>
            </a:r>
            <a:r>
              <a:rPr lang="en-US" sz="800" dirty="0"/>
              <a:t> Nevada : David Publishing.</a:t>
            </a:r>
          </a:p>
          <a:p>
            <a:pPr marL="0" indent="0">
              <a:buNone/>
            </a:pPr>
            <a:r>
              <a:rPr lang="en-US" sz="800" dirty="0" err="1"/>
              <a:t>hubzero</a:t>
            </a:r>
            <a:r>
              <a:rPr lang="en-US" sz="800" dirty="0"/>
              <a:t>. (</a:t>
            </a:r>
            <a:r>
              <a:rPr lang="en-US" sz="800" dirty="0" err="1"/>
              <a:t>n.d.</a:t>
            </a:r>
            <a:r>
              <a:rPr lang="en-US" sz="800" dirty="0"/>
              <a:t>). </a:t>
            </a:r>
            <a:r>
              <a:rPr lang="en-US" sz="800" i="1" dirty="0"/>
              <a:t>About Us</a:t>
            </a:r>
            <a:r>
              <a:rPr lang="en-US" sz="800" dirty="0"/>
              <a:t>. Retrieved 8 12, 2013, from HUBzero: https://</a:t>
            </a:r>
            <a:r>
              <a:rPr lang="en-US" sz="800" dirty="0" err="1"/>
              <a:t>hubzero.org</a:t>
            </a:r>
            <a:r>
              <a:rPr lang="en-US" sz="800" dirty="0"/>
              <a:t>/about</a:t>
            </a:r>
          </a:p>
          <a:p>
            <a:pPr marL="0" indent="0">
              <a:buNone/>
            </a:pPr>
            <a:r>
              <a:rPr lang="en-US" sz="800" dirty="0"/>
              <a:t>Huebner, E. (2013, 9 14). </a:t>
            </a:r>
            <a:r>
              <a:rPr lang="en-US" sz="800" i="1" dirty="0"/>
              <a:t>Configuring and Customizing.</a:t>
            </a:r>
            <a:r>
              <a:rPr lang="en-US" sz="800" dirty="0"/>
              <a:t> Retrieved 10 21, 2013, from </a:t>
            </a:r>
            <a:r>
              <a:rPr lang="en-US" sz="800" dirty="0" err="1"/>
              <a:t>HUBZero</a:t>
            </a:r>
            <a:r>
              <a:rPr lang="en-US" sz="800" dirty="0"/>
              <a:t>: http://</a:t>
            </a:r>
            <a:r>
              <a:rPr lang="en-US" sz="800" dirty="0" err="1"/>
              <a:t>hubzero.org</a:t>
            </a:r>
            <a:r>
              <a:rPr lang="en-US" sz="800" dirty="0"/>
              <a:t>/resources/1026</a:t>
            </a:r>
          </a:p>
          <a:p>
            <a:pPr marL="0" indent="0">
              <a:buNone/>
            </a:pPr>
            <a:r>
              <a:rPr lang="en-US" sz="800" dirty="0" err="1"/>
              <a:t>Joolma</a:t>
            </a:r>
            <a:r>
              <a:rPr lang="en-US" sz="800" dirty="0"/>
              <a:t>! (</a:t>
            </a:r>
            <a:r>
              <a:rPr lang="en-US" sz="800" dirty="0" err="1"/>
              <a:t>n.d.</a:t>
            </a:r>
            <a:r>
              <a:rPr lang="en-US" sz="800" dirty="0"/>
              <a:t>). </a:t>
            </a:r>
            <a:r>
              <a:rPr lang="en-US" sz="800" i="1" dirty="0"/>
              <a:t>Joomla! for Beginners</a:t>
            </a:r>
            <a:r>
              <a:rPr lang="en-US" sz="800" dirty="0"/>
              <a:t>. Retrieved September 12, 2013, from Beginners - Joomla!: </a:t>
            </a:r>
            <a:r>
              <a:rPr lang="en-US" sz="800" dirty="0" err="1"/>
              <a:t>docs.joomla.org</a:t>
            </a:r>
            <a:r>
              <a:rPr lang="en-US" sz="800" dirty="0"/>
              <a:t>/Beginners</a:t>
            </a:r>
          </a:p>
          <a:p>
            <a:pPr marL="0" indent="0">
              <a:buNone/>
            </a:pPr>
            <a:r>
              <a:rPr lang="en-US" sz="800" dirty="0"/>
              <a:t>Joomla! (2013, 06 19). </a:t>
            </a:r>
            <a:r>
              <a:rPr lang="en-US" sz="800" i="1" dirty="0"/>
              <a:t>Joomla! </a:t>
            </a:r>
            <a:r>
              <a:rPr lang="en-US" sz="800" i="1" dirty="0" err="1"/>
              <a:t>Offical</a:t>
            </a:r>
            <a:r>
              <a:rPr lang="en-US" sz="800" i="1" dirty="0"/>
              <a:t> Documentation.</a:t>
            </a:r>
            <a:r>
              <a:rPr lang="en-US" sz="800" dirty="0"/>
              <a:t> Retrieved 09 10, 2013, from Joomla!: http://</a:t>
            </a:r>
            <a:r>
              <a:rPr lang="en-US" sz="800" dirty="0" err="1"/>
              <a:t>docs.joomla.org</a:t>
            </a:r>
            <a:r>
              <a:rPr lang="en-US" sz="800" dirty="0"/>
              <a:t>/</a:t>
            </a:r>
            <a:r>
              <a:rPr lang="en-US" sz="800" dirty="0" err="1"/>
              <a:t>Main_Page</a:t>
            </a:r>
            <a:endParaRPr lang="en-US" sz="800" dirty="0"/>
          </a:p>
          <a:p>
            <a:pPr marL="0" indent="0">
              <a:buNone/>
            </a:pPr>
            <a:r>
              <a:rPr lang="en-US" sz="800" dirty="0" err="1"/>
              <a:t>Klimeck</a:t>
            </a:r>
            <a:r>
              <a:rPr lang="en-US" sz="800" dirty="0"/>
              <a:t>, G., McLennan, M., </a:t>
            </a:r>
            <a:r>
              <a:rPr lang="en-US" sz="800" dirty="0" err="1"/>
              <a:t>Brophy</a:t>
            </a:r>
            <a:r>
              <a:rPr lang="en-US" sz="800" dirty="0"/>
              <a:t>, S., Adams III, G., &amp; </a:t>
            </a:r>
            <a:r>
              <a:rPr lang="en-US" sz="800" dirty="0" err="1"/>
              <a:t>Lundstrom</a:t>
            </a:r>
            <a:r>
              <a:rPr lang="en-US" sz="800" dirty="0"/>
              <a:t>, M. (2008). </a:t>
            </a:r>
            <a:r>
              <a:rPr lang="en-US" sz="800" i="1" dirty="0" err="1"/>
              <a:t>nanoHUB.org</a:t>
            </a:r>
            <a:r>
              <a:rPr lang="en-US" sz="800" i="1" dirty="0"/>
              <a:t>: Advancing Education and Research in Nanotechnology.</a:t>
            </a:r>
            <a:r>
              <a:rPr lang="en-US" sz="800" dirty="0"/>
              <a:t> Computing in Science and Engineering.</a:t>
            </a:r>
          </a:p>
          <a:p>
            <a:pPr marL="0" indent="0">
              <a:buNone/>
            </a:pPr>
            <a:r>
              <a:rPr lang="en-US" sz="800" dirty="0"/>
              <a:t>McLennan, M. </a:t>
            </a:r>
            <a:r>
              <a:rPr lang="en-US" sz="800" i="1" dirty="0"/>
              <a:t>The Hub Concept for Scientific Collaboration.</a:t>
            </a:r>
            <a:r>
              <a:rPr lang="en-US" sz="800" dirty="0"/>
              <a:t> Rosen Center for Advanced Computing.</a:t>
            </a:r>
          </a:p>
          <a:p>
            <a:pPr marL="0" indent="0">
              <a:buNone/>
            </a:pPr>
            <a:r>
              <a:rPr lang="en-US" sz="800" dirty="0"/>
              <a:t>McLennan, M. (</a:t>
            </a:r>
            <a:r>
              <a:rPr lang="en-US" sz="800" dirty="0" err="1"/>
              <a:t>n.d.</a:t>
            </a:r>
            <a:r>
              <a:rPr lang="en-US" sz="800" dirty="0"/>
              <a:t>). </a:t>
            </a:r>
            <a:r>
              <a:rPr lang="en-US" sz="800" i="1" dirty="0"/>
              <a:t>The </a:t>
            </a:r>
            <a:r>
              <a:rPr lang="en-US" sz="800" i="1" dirty="0" err="1"/>
              <a:t>Rappture</a:t>
            </a:r>
            <a:r>
              <a:rPr lang="en-US" sz="800" i="1" dirty="0"/>
              <a:t> Toolkit</a:t>
            </a:r>
            <a:r>
              <a:rPr lang="en-US" sz="800" dirty="0"/>
              <a:t>. Retrieved from http://</a:t>
            </a:r>
            <a:r>
              <a:rPr lang="en-US" sz="800" dirty="0" err="1"/>
              <a:t>www.rappture.org</a:t>
            </a:r>
            <a:endParaRPr lang="en-US" sz="800" dirty="0"/>
          </a:p>
          <a:p>
            <a:pPr marL="0" indent="0">
              <a:buNone/>
            </a:pPr>
            <a:r>
              <a:rPr lang="en-US" sz="800" dirty="0" err="1"/>
              <a:t>nanoHUB</a:t>
            </a:r>
            <a:r>
              <a:rPr lang="en-US" sz="800" dirty="0"/>
              <a:t>. (2013, 10 15). </a:t>
            </a:r>
            <a:r>
              <a:rPr lang="en-US" sz="800" i="1" dirty="0" err="1"/>
              <a:t>nanoHUB</a:t>
            </a:r>
            <a:r>
              <a:rPr lang="en-US" sz="800" dirty="0"/>
              <a:t>. Retrieved from Online Simulation and More for Nanotechnology: http://</a:t>
            </a:r>
            <a:r>
              <a:rPr lang="en-US" sz="800" dirty="0" err="1"/>
              <a:t>nanohub.org</a:t>
            </a:r>
            <a:endParaRPr lang="en-US" sz="800" dirty="0"/>
          </a:p>
          <a:p>
            <a:pPr marL="0" indent="0">
              <a:buNone/>
            </a:pPr>
            <a:r>
              <a:rPr lang="en-US" sz="800" dirty="0"/>
              <a:t>Schaeffer, U. (2012, 3 5). </a:t>
            </a:r>
            <a:r>
              <a:rPr lang="en-US" sz="800" i="1" dirty="0"/>
              <a:t>Knowledge is power: why education matters.</a:t>
            </a:r>
            <a:r>
              <a:rPr lang="en-US" sz="800" dirty="0"/>
              <a:t> Retrieved 8 12, 2013, from DW: http://</a:t>
            </a:r>
            <a:r>
              <a:rPr lang="en-US" sz="800" dirty="0" err="1"/>
              <a:t>www.dw.de</a:t>
            </a:r>
            <a:r>
              <a:rPr lang="en-US" sz="800" dirty="0"/>
              <a:t>/knowledge-is-power-why-education-matters/a-15880356</a:t>
            </a:r>
          </a:p>
          <a:p>
            <a:pPr marL="0" indent="0">
              <a:buNone/>
            </a:pPr>
            <a:r>
              <a:rPr lang="en-US" sz="800" dirty="0"/>
              <a:t>VMware. (2013, 10 17). </a:t>
            </a:r>
            <a:r>
              <a:rPr lang="en-US" sz="800" i="1" dirty="0"/>
              <a:t>Company</a:t>
            </a:r>
            <a:r>
              <a:rPr lang="en-US" sz="800" dirty="0"/>
              <a:t>. Retrieved from VMware: </a:t>
            </a:r>
            <a:r>
              <a:rPr lang="en-US" sz="800" dirty="0" err="1"/>
              <a:t>www.vmware.com</a:t>
            </a:r>
            <a:endParaRPr lang="en-US" sz="800" dirty="0"/>
          </a:p>
          <a:p>
            <a:pPr marL="0" indent="0">
              <a:buNone/>
            </a:pPr>
            <a:r>
              <a:rPr lang="en-US" sz="800" i="1" dirty="0"/>
              <a:t>Why STEM?</a:t>
            </a:r>
            <a:r>
              <a:rPr lang="en-US" sz="800" dirty="0"/>
              <a:t> (</a:t>
            </a:r>
            <a:r>
              <a:rPr lang="en-US" sz="800" dirty="0" err="1"/>
              <a:t>n.d.</a:t>
            </a:r>
            <a:r>
              <a:rPr lang="en-US" sz="800" dirty="0"/>
              <a:t>). Retrieved 06 2013, from Change The Equation: http://</a:t>
            </a:r>
            <a:r>
              <a:rPr lang="en-US" sz="800" dirty="0" err="1"/>
              <a:t>changetheequation.org</a:t>
            </a:r>
            <a:r>
              <a:rPr lang="en-US" sz="800" dirty="0"/>
              <a:t>/why-stem</a:t>
            </a:r>
          </a:p>
          <a:p>
            <a:pPr marL="0" indent="0">
              <a:buNone/>
            </a:pPr>
            <a:r>
              <a:rPr lang="en-US" sz="800" dirty="0"/>
              <a:t>XSEDE. (2012, 9 10). </a:t>
            </a:r>
            <a:r>
              <a:rPr lang="en-US" sz="800" i="1" dirty="0"/>
              <a:t>Education Outreach</a:t>
            </a:r>
            <a:r>
              <a:rPr lang="en-US" sz="800" dirty="0"/>
              <a:t>. Retrieved 5 12, 2013, from XSEDE: https://</a:t>
            </a:r>
            <a:r>
              <a:rPr lang="en-US" sz="800" dirty="0" err="1"/>
              <a:t>www.xsede.org</a:t>
            </a:r>
            <a:r>
              <a:rPr lang="en-US" sz="800" dirty="0"/>
              <a:t>/education-outreach-blog/-/blogs/386663</a:t>
            </a:r>
          </a:p>
          <a:p>
            <a:pPr marL="0" indent="0">
              <a:buNone/>
            </a:pPr>
            <a:r>
              <a:rPr lang="en-US" sz="800" dirty="0"/>
              <a:t> </a:t>
            </a:r>
          </a:p>
          <a:p>
            <a:pPr marL="0" indent="0">
              <a:buNone/>
            </a:pPr>
            <a:endParaRPr lang="en-US" sz="800" dirty="0"/>
          </a:p>
        </p:txBody>
      </p:sp>
    </p:spTree>
    <p:extLst>
      <p:ext uri="{BB962C8B-B14F-4D97-AF65-F5344CB8AC3E}">
        <p14:creationId xmlns:p14="http://schemas.microsoft.com/office/powerpoint/2010/main" val="34517409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sz="quarter" idx="1"/>
          </p:nvPr>
        </p:nvSpPr>
        <p:spPr/>
        <p:txBody>
          <a:bodyPr/>
          <a:lstStyle/>
          <a:p>
            <a:r>
              <a:rPr lang="en-US" dirty="0" smtClean="0"/>
              <a:t>Dr. Linda Hayden</a:t>
            </a:r>
          </a:p>
          <a:p>
            <a:r>
              <a:rPr lang="en-US" dirty="0" smtClean="0"/>
              <a:t>Dr. Geoffrey Fox</a:t>
            </a:r>
          </a:p>
          <a:p>
            <a:r>
              <a:rPr lang="en-US" dirty="0" smtClean="0"/>
              <a:t>Dr. Yolanda Anderson</a:t>
            </a:r>
          </a:p>
          <a:p>
            <a:r>
              <a:rPr lang="en-US" dirty="0" smtClean="0"/>
              <a:t>Dr. Malcolm </a:t>
            </a:r>
            <a:r>
              <a:rPr lang="en-US" dirty="0" err="1" smtClean="0"/>
              <a:t>Lecompte</a:t>
            </a:r>
            <a:endParaRPr lang="en-US" dirty="0" smtClean="0"/>
          </a:p>
          <a:p>
            <a:r>
              <a:rPr lang="en-US" dirty="0" smtClean="0"/>
              <a:t>Mrs. Cheri Hamilton</a:t>
            </a:r>
            <a:endParaRPr lang="en-US" dirty="0" smtClean="0"/>
          </a:p>
          <a:p>
            <a:r>
              <a:rPr lang="en-US" dirty="0" smtClean="0"/>
              <a:t>Mr. Jeff  Wood</a:t>
            </a:r>
          </a:p>
          <a:p>
            <a:r>
              <a:rPr lang="en-US" dirty="0" smtClean="0"/>
              <a:t>Mr. </a:t>
            </a:r>
            <a:r>
              <a:rPr lang="en-US" dirty="0" err="1" smtClean="0"/>
              <a:t>Jeaime</a:t>
            </a:r>
            <a:r>
              <a:rPr lang="en-US" dirty="0" smtClean="0"/>
              <a:t> Powell</a:t>
            </a:r>
          </a:p>
          <a:p>
            <a:r>
              <a:rPr lang="en-US" dirty="0" smtClean="0"/>
              <a:t>Mr. Marc Roberson</a:t>
            </a:r>
          </a:p>
          <a:p>
            <a:endParaRPr lang="en-US" dirty="0"/>
          </a:p>
        </p:txBody>
      </p:sp>
    </p:spTree>
    <p:extLst>
      <p:ext uri="{BB962C8B-B14F-4D97-AF65-F5344CB8AC3E}">
        <p14:creationId xmlns:p14="http://schemas.microsoft.com/office/powerpoint/2010/main" val="181336723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3882" y="661402"/>
            <a:ext cx="3122706" cy="1039095"/>
          </a:xfrm>
        </p:spPr>
        <p:txBody>
          <a:bodyPr>
            <a:normAutofit/>
          </a:bodyPr>
          <a:lstStyle/>
          <a:p>
            <a:r>
              <a:rPr lang="en-US" dirty="0" smtClean="0"/>
              <a:t>Questions</a:t>
            </a:r>
            <a:endParaRPr lang="en-US" dirty="0"/>
          </a:p>
        </p:txBody>
      </p:sp>
      <p:pic>
        <p:nvPicPr>
          <p:cNvPr id="3" name="Picture 2"/>
          <p:cNvPicPr>
            <a:picLocks noChangeAspect="1"/>
          </p:cNvPicPr>
          <p:nvPr/>
        </p:nvPicPr>
        <p:blipFill>
          <a:blip r:embed="rId2"/>
          <a:stretch>
            <a:fillRect/>
          </a:stretch>
        </p:blipFill>
        <p:spPr>
          <a:xfrm>
            <a:off x="2011658" y="2566528"/>
            <a:ext cx="4523033" cy="3663942"/>
          </a:xfrm>
          <a:prstGeom prst="rect">
            <a:avLst/>
          </a:prstGeom>
        </p:spPr>
      </p:pic>
    </p:spTree>
    <p:extLst>
      <p:ext uri="{BB962C8B-B14F-4D97-AF65-F5344CB8AC3E}">
        <p14:creationId xmlns:p14="http://schemas.microsoft.com/office/powerpoint/2010/main" val="217397877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Grp="1" noChangeArrowheads="1"/>
          </p:cNvSpPr>
          <p:nvPr>
            <p:ph type="title"/>
          </p:nvPr>
        </p:nvSpPr>
        <p:spPr>
          <a:xfrm>
            <a:off x="457200" y="69769"/>
            <a:ext cx="8229600" cy="1143000"/>
          </a:xfrm>
        </p:spPr>
        <p:txBody>
          <a:bodyPr/>
          <a:lstStyle/>
          <a:p>
            <a:r>
              <a:rPr lang="en-US" dirty="0">
                <a:latin typeface="Century Gothic" charset="0"/>
                <a:ea typeface="ＭＳ Ｐゴシック" charset="0"/>
                <a:cs typeface="ＭＳ Ｐゴシック" charset="0"/>
              </a:rPr>
              <a:t>Many other </a:t>
            </a:r>
            <a:r>
              <a:rPr lang="en-US" dirty="0" smtClean="0">
                <a:latin typeface="Century Gothic" charset="0"/>
                <a:ea typeface="ＭＳ Ｐゴシック" charset="0"/>
                <a:cs typeface="ＭＳ Ｐゴシック" charset="0"/>
              </a:rPr>
              <a:t>Hubs</a:t>
            </a:r>
            <a:endParaRPr lang="en-US" dirty="0">
              <a:latin typeface="Century Gothic" charset="0"/>
              <a:ea typeface="ＭＳ Ｐゴシック" charset="0"/>
              <a:cs typeface="ＭＳ Ｐゴシック" charset="0"/>
            </a:endParaRPr>
          </a:p>
        </p:txBody>
      </p:sp>
      <p:graphicFrame>
        <p:nvGraphicFramePr>
          <p:cNvPr id="6146" name="Object 3"/>
          <p:cNvGraphicFramePr>
            <a:graphicFrameLocks noChangeAspect="1"/>
          </p:cNvGraphicFramePr>
          <p:nvPr/>
        </p:nvGraphicFramePr>
        <p:xfrm>
          <a:off x="533400" y="3886200"/>
          <a:ext cx="2514600" cy="2514600"/>
        </p:xfrm>
        <a:graphic>
          <a:graphicData uri="http://schemas.openxmlformats.org/presentationml/2006/ole">
            <mc:AlternateContent xmlns:mc="http://schemas.openxmlformats.org/markup-compatibility/2006">
              <mc:Choice xmlns:v="urn:schemas-microsoft-com:vml" Requires="v">
                <p:oleObj spid="_x0000_s1272" name="Image" r:id="rId4" imgW="6857143" imgH="6857143" progId="Photoshop.Image.10">
                  <p:embed/>
                </p:oleObj>
              </mc:Choice>
              <mc:Fallback>
                <p:oleObj name="Image" r:id="rId4" imgW="6857143" imgH="6857143" progId="Photoshop.Image.1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3886200"/>
                        <a:ext cx="25146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102405" name="Picture 5" descr="vscse-s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4575" y="2171700"/>
            <a:ext cx="12382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6" name="Picture 6" descr="ccehub-s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4850" y="1257300"/>
            <a:ext cx="12382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7" name="Picture 7" descr="cleerhub-s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2933700"/>
            <a:ext cx="12382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8" name="Picture 8" descr="desktop2petascale-s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43250" y="1333500"/>
            <a:ext cx="12382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9" name="Picture 9" descr="hpc2-s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00800" y="4114800"/>
            <a:ext cx="12382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0" name="Picture 10" descr="manufacturinghub-sm"/>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91350" y="2876550"/>
            <a:ext cx="12382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1" name="Picture 11" descr="predictnano-sm"/>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9150" y="3498850"/>
            <a:ext cx="12382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2" name="Picture 12" descr="springboard-sm"/>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05675" y="3543300"/>
            <a:ext cx="12382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3" name="Picture 13" descr="trust-hub-sm"/>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62400" y="4686300"/>
            <a:ext cx="12382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4" name="Picture 14" descr="ethicscore-sm"/>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943600" y="1257300"/>
            <a:ext cx="12382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5" name="Picture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57600" y="1866900"/>
            <a:ext cx="12065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416" name="Picture 1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77000" y="1866900"/>
            <a:ext cx="12065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417" name="Picture 17" descr="c3bio-sm"/>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191000" y="2552700"/>
            <a:ext cx="12382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8" name="Picture 18" descr="drinet-sm"/>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543425" y="1028700"/>
            <a:ext cx="12382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9" name="Picture 19" descr="globalhub-sm"/>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315200" y="1638300"/>
            <a:ext cx="12382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0" name="Picture 20" descr="memshub-sm"/>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048000" y="2933700"/>
            <a:ext cx="12382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1" name="Picture 21" descr="pharmahub-sm"/>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057775" y="1714500"/>
            <a:ext cx="12382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2" name="Picture 22" descr="ibmc-sm"/>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038600" y="3619500"/>
            <a:ext cx="12382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3" name="Picture 23" descr="cihub-sm"/>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647950" y="3543300"/>
            <a:ext cx="12382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4" name="Picture 24" descr="cuahd-sm"/>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905125" y="4305300"/>
            <a:ext cx="12382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5" name="Picture 25"/>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885950" y="3851275"/>
            <a:ext cx="1196975" cy="91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426" name="Picture 26" descr="catalyzecare-sm"/>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752600" y="1104900"/>
            <a:ext cx="12382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7" name="Picture 27"/>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028700" y="2136775"/>
            <a:ext cx="1196975" cy="91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430" name="Picture 30"/>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105400" y="4000500"/>
            <a:ext cx="12065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2431" name="Text Box 31"/>
          <p:cNvSpPr txBox="1">
            <a:spLocks noChangeArrowheads="1"/>
          </p:cNvSpPr>
          <p:nvPr/>
        </p:nvSpPr>
        <p:spPr bwMode="auto">
          <a:xfrm>
            <a:off x="5549900" y="5114925"/>
            <a:ext cx="218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t>40+ sites worldwide</a:t>
            </a:r>
          </a:p>
        </p:txBody>
      </p:sp>
      <p:pic>
        <p:nvPicPr>
          <p:cNvPr id="102433" name="Picture 33"/>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365750" y="2786063"/>
            <a:ext cx="1289050" cy="91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429" name="Picture 29" descr="vhub-sm"/>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638800" y="3276600"/>
            <a:ext cx="12382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71279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02418"/>
                                        </p:tgtEl>
                                        <p:attrNameLst>
                                          <p:attrName>style.visibility</p:attrName>
                                        </p:attrNameLst>
                                      </p:cBhvr>
                                      <p:to>
                                        <p:strVal val="visible"/>
                                      </p:to>
                                    </p:set>
                                    <p:animEffect transition="in" filter="dissolve">
                                      <p:cBhvr>
                                        <p:cTn id="7" dur="100"/>
                                        <p:tgtEl>
                                          <p:spTgt spid="102418"/>
                                        </p:tgtEl>
                                      </p:cBhvr>
                                    </p:animEffect>
                                  </p:childTnLst>
                                </p:cTn>
                              </p:par>
                            </p:childTnLst>
                          </p:cTn>
                        </p:par>
                        <p:par>
                          <p:cTn id="8" fill="hold" nodeType="afterGroup">
                            <p:stCondLst>
                              <p:cond delay="100"/>
                            </p:stCondLst>
                            <p:childTnLst>
                              <p:par>
                                <p:cTn id="9" presetID="9" presetClass="entr" presetSubtype="0" fill="hold" nodeType="afterEffect">
                                  <p:stCondLst>
                                    <p:cond delay="0"/>
                                  </p:stCondLst>
                                  <p:childTnLst>
                                    <p:set>
                                      <p:cBhvr>
                                        <p:cTn id="10" dur="1" fill="hold">
                                          <p:stCondLst>
                                            <p:cond delay="0"/>
                                          </p:stCondLst>
                                        </p:cTn>
                                        <p:tgtEl>
                                          <p:spTgt spid="102408"/>
                                        </p:tgtEl>
                                        <p:attrNameLst>
                                          <p:attrName>style.visibility</p:attrName>
                                        </p:attrNameLst>
                                      </p:cBhvr>
                                      <p:to>
                                        <p:strVal val="visible"/>
                                      </p:to>
                                    </p:set>
                                    <p:animEffect transition="in" filter="dissolve">
                                      <p:cBhvr>
                                        <p:cTn id="11" dur="100"/>
                                        <p:tgtEl>
                                          <p:spTgt spid="102408"/>
                                        </p:tgtEl>
                                      </p:cBhvr>
                                    </p:animEffect>
                                  </p:childTnLst>
                                </p:cTn>
                              </p:par>
                            </p:childTnLst>
                          </p:cTn>
                        </p:par>
                        <p:par>
                          <p:cTn id="12" fill="hold" nodeType="afterGroup">
                            <p:stCondLst>
                              <p:cond delay="200"/>
                            </p:stCondLst>
                            <p:childTnLst>
                              <p:par>
                                <p:cTn id="13" presetID="9" presetClass="entr" presetSubtype="0" fill="hold" nodeType="afterEffect">
                                  <p:stCondLst>
                                    <p:cond delay="0"/>
                                  </p:stCondLst>
                                  <p:childTnLst>
                                    <p:set>
                                      <p:cBhvr>
                                        <p:cTn id="14" dur="1" fill="hold">
                                          <p:stCondLst>
                                            <p:cond delay="0"/>
                                          </p:stCondLst>
                                        </p:cTn>
                                        <p:tgtEl>
                                          <p:spTgt spid="102419"/>
                                        </p:tgtEl>
                                        <p:attrNameLst>
                                          <p:attrName>style.visibility</p:attrName>
                                        </p:attrNameLst>
                                      </p:cBhvr>
                                      <p:to>
                                        <p:strVal val="visible"/>
                                      </p:to>
                                    </p:set>
                                    <p:animEffect transition="in" filter="dissolve">
                                      <p:cBhvr>
                                        <p:cTn id="15" dur="100"/>
                                        <p:tgtEl>
                                          <p:spTgt spid="102419"/>
                                        </p:tgtEl>
                                      </p:cBhvr>
                                    </p:animEffect>
                                  </p:childTnLst>
                                </p:cTn>
                              </p:par>
                            </p:childTnLst>
                          </p:cTn>
                        </p:par>
                        <p:par>
                          <p:cTn id="16" fill="hold" nodeType="afterGroup">
                            <p:stCondLst>
                              <p:cond delay="300"/>
                            </p:stCondLst>
                            <p:childTnLst>
                              <p:par>
                                <p:cTn id="17" presetID="9" presetClass="entr" presetSubtype="0" fill="hold" nodeType="afterEffect">
                                  <p:stCondLst>
                                    <p:cond delay="0"/>
                                  </p:stCondLst>
                                  <p:childTnLst>
                                    <p:set>
                                      <p:cBhvr>
                                        <p:cTn id="18" dur="1" fill="hold">
                                          <p:stCondLst>
                                            <p:cond delay="0"/>
                                          </p:stCondLst>
                                        </p:cTn>
                                        <p:tgtEl>
                                          <p:spTgt spid="102422"/>
                                        </p:tgtEl>
                                        <p:attrNameLst>
                                          <p:attrName>style.visibility</p:attrName>
                                        </p:attrNameLst>
                                      </p:cBhvr>
                                      <p:to>
                                        <p:strVal val="visible"/>
                                      </p:to>
                                    </p:set>
                                    <p:animEffect transition="in" filter="dissolve">
                                      <p:cBhvr>
                                        <p:cTn id="19" dur="100"/>
                                        <p:tgtEl>
                                          <p:spTgt spid="102422"/>
                                        </p:tgtEl>
                                      </p:cBhvr>
                                    </p:animEffect>
                                  </p:childTnLst>
                                </p:cTn>
                              </p:par>
                            </p:childTnLst>
                          </p:cTn>
                        </p:par>
                        <p:par>
                          <p:cTn id="20" fill="hold" nodeType="afterGroup">
                            <p:stCondLst>
                              <p:cond delay="400"/>
                            </p:stCondLst>
                            <p:childTnLst>
                              <p:par>
                                <p:cTn id="21" presetID="9" presetClass="entr" presetSubtype="0" fill="hold" nodeType="afterEffect">
                                  <p:stCondLst>
                                    <p:cond delay="0"/>
                                  </p:stCondLst>
                                  <p:childTnLst>
                                    <p:set>
                                      <p:cBhvr>
                                        <p:cTn id="22" dur="1" fill="hold">
                                          <p:stCondLst>
                                            <p:cond delay="0"/>
                                          </p:stCondLst>
                                        </p:cTn>
                                        <p:tgtEl>
                                          <p:spTgt spid="102409"/>
                                        </p:tgtEl>
                                        <p:attrNameLst>
                                          <p:attrName>style.visibility</p:attrName>
                                        </p:attrNameLst>
                                      </p:cBhvr>
                                      <p:to>
                                        <p:strVal val="visible"/>
                                      </p:to>
                                    </p:set>
                                    <p:animEffect transition="in" filter="dissolve">
                                      <p:cBhvr>
                                        <p:cTn id="23" dur="100"/>
                                        <p:tgtEl>
                                          <p:spTgt spid="102409"/>
                                        </p:tgtEl>
                                      </p:cBhvr>
                                    </p:animEffect>
                                  </p:childTnLst>
                                </p:cTn>
                              </p:par>
                            </p:childTnLst>
                          </p:cTn>
                        </p:par>
                        <p:par>
                          <p:cTn id="24" fill="hold" nodeType="afterGroup">
                            <p:stCondLst>
                              <p:cond delay="500"/>
                            </p:stCondLst>
                            <p:childTnLst>
                              <p:par>
                                <p:cTn id="25" presetID="9" presetClass="entr" presetSubtype="0" fill="hold" nodeType="afterEffect">
                                  <p:stCondLst>
                                    <p:cond delay="0"/>
                                  </p:stCondLst>
                                  <p:childTnLst>
                                    <p:set>
                                      <p:cBhvr>
                                        <p:cTn id="26" dur="1" fill="hold">
                                          <p:stCondLst>
                                            <p:cond delay="0"/>
                                          </p:stCondLst>
                                        </p:cTn>
                                        <p:tgtEl>
                                          <p:spTgt spid="102405"/>
                                        </p:tgtEl>
                                        <p:attrNameLst>
                                          <p:attrName>style.visibility</p:attrName>
                                        </p:attrNameLst>
                                      </p:cBhvr>
                                      <p:to>
                                        <p:strVal val="visible"/>
                                      </p:to>
                                    </p:set>
                                    <p:animEffect transition="in" filter="dissolve">
                                      <p:cBhvr>
                                        <p:cTn id="27" dur="100"/>
                                        <p:tgtEl>
                                          <p:spTgt spid="102405"/>
                                        </p:tgtEl>
                                      </p:cBhvr>
                                    </p:animEffect>
                                  </p:childTnLst>
                                </p:cTn>
                              </p:par>
                            </p:childTnLst>
                          </p:cTn>
                        </p:par>
                        <p:par>
                          <p:cTn id="28" fill="hold" nodeType="afterGroup">
                            <p:stCondLst>
                              <p:cond delay="600"/>
                            </p:stCondLst>
                            <p:childTnLst>
                              <p:par>
                                <p:cTn id="29" presetID="9" presetClass="entr" presetSubtype="0" fill="hold" nodeType="afterEffect">
                                  <p:stCondLst>
                                    <p:cond delay="0"/>
                                  </p:stCondLst>
                                  <p:childTnLst>
                                    <p:set>
                                      <p:cBhvr>
                                        <p:cTn id="30" dur="1" fill="hold">
                                          <p:stCondLst>
                                            <p:cond delay="0"/>
                                          </p:stCondLst>
                                        </p:cTn>
                                        <p:tgtEl>
                                          <p:spTgt spid="102406"/>
                                        </p:tgtEl>
                                        <p:attrNameLst>
                                          <p:attrName>style.visibility</p:attrName>
                                        </p:attrNameLst>
                                      </p:cBhvr>
                                      <p:to>
                                        <p:strVal val="visible"/>
                                      </p:to>
                                    </p:set>
                                    <p:animEffect transition="in" filter="dissolve">
                                      <p:cBhvr>
                                        <p:cTn id="31" dur="100"/>
                                        <p:tgtEl>
                                          <p:spTgt spid="102406"/>
                                        </p:tgtEl>
                                      </p:cBhvr>
                                    </p:animEffect>
                                  </p:childTnLst>
                                </p:cTn>
                              </p:par>
                            </p:childTnLst>
                          </p:cTn>
                        </p:par>
                        <p:par>
                          <p:cTn id="32" fill="hold" nodeType="afterGroup">
                            <p:stCondLst>
                              <p:cond delay="700"/>
                            </p:stCondLst>
                            <p:childTnLst>
                              <p:par>
                                <p:cTn id="33" presetID="9" presetClass="entr" presetSubtype="0" fill="hold" nodeType="afterEffect">
                                  <p:stCondLst>
                                    <p:cond delay="0"/>
                                  </p:stCondLst>
                                  <p:childTnLst>
                                    <p:set>
                                      <p:cBhvr>
                                        <p:cTn id="34" dur="1" fill="hold">
                                          <p:stCondLst>
                                            <p:cond delay="0"/>
                                          </p:stCondLst>
                                        </p:cTn>
                                        <p:tgtEl>
                                          <p:spTgt spid="102413"/>
                                        </p:tgtEl>
                                        <p:attrNameLst>
                                          <p:attrName>style.visibility</p:attrName>
                                        </p:attrNameLst>
                                      </p:cBhvr>
                                      <p:to>
                                        <p:strVal val="visible"/>
                                      </p:to>
                                    </p:set>
                                    <p:animEffect transition="in" filter="dissolve">
                                      <p:cBhvr>
                                        <p:cTn id="35" dur="100"/>
                                        <p:tgtEl>
                                          <p:spTgt spid="102413"/>
                                        </p:tgtEl>
                                      </p:cBhvr>
                                    </p:animEffect>
                                  </p:childTnLst>
                                </p:cTn>
                              </p:par>
                            </p:childTnLst>
                          </p:cTn>
                        </p:par>
                        <p:par>
                          <p:cTn id="36" fill="hold" nodeType="afterGroup">
                            <p:stCondLst>
                              <p:cond delay="800"/>
                            </p:stCondLst>
                            <p:childTnLst>
                              <p:par>
                                <p:cTn id="37" presetID="9" presetClass="entr" presetSubtype="0" fill="hold" nodeType="afterEffect">
                                  <p:stCondLst>
                                    <p:cond delay="0"/>
                                  </p:stCondLst>
                                  <p:childTnLst>
                                    <p:set>
                                      <p:cBhvr>
                                        <p:cTn id="38" dur="1" fill="hold">
                                          <p:stCondLst>
                                            <p:cond delay="0"/>
                                          </p:stCondLst>
                                        </p:cTn>
                                        <p:tgtEl>
                                          <p:spTgt spid="102411"/>
                                        </p:tgtEl>
                                        <p:attrNameLst>
                                          <p:attrName>style.visibility</p:attrName>
                                        </p:attrNameLst>
                                      </p:cBhvr>
                                      <p:to>
                                        <p:strVal val="visible"/>
                                      </p:to>
                                    </p:set>
                                    <p:animEffect transition="in" filter="dissolve">
                                      <p:cBhvr>
                                        <p:cTn id="39" dur="100"/>
                                        <p:tgtEl>
                                          <p:spTgt spid="102411"/>
                                        </p:tgtEl>
                                      </p:cBhvr>
                                    </p:animEffect>
                                  </p:childTnLst>
                                </p:cTn>
                              </p:par>
                            </p:childTnLst>
                          </p:cTn>
                        </p:par>
                        <p:par>
                          <p:cTn id="40" fill="hold" nodeType="afterGroup">
                            <p:stCondLst>
                              <p:cond delay="900"/>
                            </p:stCondLst>
                            <p:childTnLst>
                              <p:par>
                                <p:cTn id="41" presetID="9" presetClass="entr" presetSubtype="0" fill="hold" nodeType="afterEffect">
                                  <p:stCondLst>
                                    <p:cond delay="0"/>
                                  </p:stCondLst>
                                  <p:childTnLst>
                                    <p:set>
                                      <p:cBhvr>
                                        <p:cTn id="42" dur="1" fill="hold">
                                          <p:stCondLst>
                                            <p:cond delay="0"/>
                                          </p:stCondLst>
                                        </p:cTn>
                                        <p:tgtEl>
                                          <p:spTgt spid="102407"/>
                                        </p:tgtEl>
                                        <p:attrNameLst>
                                          <p:attrName>style.visibility</p:attrName>
                                        </p:attrNameLst>
                                      </p:cBhvr>
                                      <p:to>
                                        <p:strVal val="visible"/>
                                      </p:to>
                                    </p:set>
                                    <p:animEffect transition="in" filter="dissolve">
                                      <p:cBhvr>
                                        <p:cTn id="43" dur="100"/>
                                        <p:tgtEl>
                                          <p:spTgt spid="102407"/>
                                        </p:tgtEl>
                                      </p:cBhvr>
                                    </p:animEffect>
                                  </p:childTnLst>
                                </p:cTn>
                              </p:par>
                            </p:childTnLst>
                          </p:cTn>
                        </p:par>
                        <p:par>
                          <p:cTn id="44" fill="hold" nodeType="afterGroup">
                            <p:stCondLst>
                              <p:cond delay="1000"/>
                            </p:stCondLst>
                            <p:childTnLst>
                              <p:par>
                                <p:cTn id="45" presetID="9" presetClass="entr" presetSubtype="0" fill="hold" nodeType="afterEffect">
                                  <p:stCondLst>
                                    <p:cond delay="0"/>
                                  </p:stCondLst>
                                  <p:childTnLst>
                                    <p:set>
                                      <p:cBhvr>
                                        <p:cTn id="46" dur="1" fill="hold">
                                          <p:stCondLst>
                                            <p:cond delay="0"/>
                                          </p:stCondLst>
                                        </p:cTn>
                                        <p:tgtEl>
                                          <p:spTgt spid="102427"/>
                                        </p:tgtEl>
                                        <p:attrNameLst>
                                          <p:attrName>style.visibility</p:attrName>
                                        </p:attrNameLst>
                                      </p:cBhvr>
                                      <p:to>
                                        <p:strVal val="visible"/>
                                      </p:to>
                                    </p:set>
                                    <p:animEffect transition="in" filter="dissolve">
                                      <p:cBhvr>
                                        <p:cTn id="47" dur="100"/>
                                        <p:tgtEl>
                                          <p:spTgt spid="102427"/>
                                        </p:tgtEl>
                                      </p:cBhvr>
                                    </p:animEffect>
                                  </p:childTnLst>
                                </p:cTn>
                              </p:par>
                            </p:childTnLst>
                          </p:cTn>
                        </p:par>
                        <p:par>
                          <p:cTn id="48" fill="hold" nodeType="afterGroup">
                            <p:stCondLst>
                              <p:cond delay="1100"/>
                            </p:stCondLst>
                            <p:childTnLst>
                              <p:par>
                                <p:cTn id="49" presetID="9" presetClass="entr" presetSubtype="0" fill="hold" nodeType="afterEffect">
                                  <p:stCondLst>
                                    <p:cond delay="0"/>
                                  </p:stCondLst>
                                  <p:childTnLst>
                                    <p:set>
                                      <p:cBhvr>
                                        <p:cTn id="50" dur="1" fill="hold">
                                          <p:stCondLst>
                                            <p:cond delay="0"/>
                                          </p:stCondLst>
                                        </p:cTn>
                                        <p:tgtEl>
                                          <p:spTgt spid="102426"/>
                                        </p:tgtEl>
                                        <p:attrNameLst>
                                          <p:attrName>style.visibility</p:attrName>
                                        </p:attrNameLst>
                                      </p:cBhvr>
                                      <p:to>
                                        <p:strVal val="visible"/>
                                      </p:to>
                                    </p:set>
                                    <p:animEffect transition="in" filter="dissolve">
                                      <p:cBhvr>
                                        <p:cTn id="51" dur="100"/>
                                        <p:tgtEl>
                                          <p:spTgt spid="102426"/>
                                        </p:tgtEl>
                                      </p:cBhvr>
                                    </p:animEffect>
                                  </p:childTnLst>
                                </p:cTn>
                              </p:par>
                            </p:childTnLst>
                          </p:cTn>
                        </p:par>
                        <p:par>
                          <p:cTn id="52" fill="hold" nodeType="afterGroup">
                            <p:stCondLst>
                              <p:cond delay="1200"/>
                            </p:stCondLst>
                            <p:childTnLst>
                              <p:par>
                                <p:cTn id="53" presetID="9" presetClass="entr" presetSubtype="0" fill="hold" nodeType="afterEffect">
                                  <p:stCondLst>
                                    <p:cond delay="0"/>
                                  </p:stCondLst>
                                  <p:childTnLst>
                                    <p:set>
                                      <p:cBhvr>
                                        <p:cTn id="54" dur="1" fill="hold">
                                          <p:stCondLst>
                                            <p:cond delay="0"/>
                                          </p:stCondLst>
                                        </p:cTn>
                                        <p:tgtEl>
                                          <p:spTgt spid="102414"/>
                                        </p:tgtEl>
                                        <p:attrNameLst>
                                          <p:attrName>style.visibility</p:attrName>
                                        </p:attrNameLst>
                                      </p:cBhvr>
                                      <p:to>
                                        <p:strVal val="visible"/>
                                      </p:to>
                                    </p:set>
                                    <p:animEffect transition="in" filter="dissolve">
                                      <p:cBhvr>
                                        <p:cTn id="55" dur="100"/>
                                        <p:tgtEl>
                                          <p:spTgt spid="102414"/>
                                        </p:tgtEl>
                                      </p:cBhvr>
                                    </p:animEffect>
                                  </p:childTnLst>
                                </p:cTn>
                              </p:par>
                            </p:childTnLst>
                          </p:cTn>
                        </p:par>
                        <p:par>
                          <p:cTn id="56" fill="hold" nodeType="afterGroup">
                            <p:stCondLst>
                              <p:cond delay="1300"/>
                            </p:stCondLst>
                            <p:childTnLst>
                              <p:par>
                                <p:cTn id="57" presetID="9" presetClass="entr" presetSubtype="0" fill="hold" nodeType="afterEffect">
                                  <p:stCondLst>
                                    <p:cond delay="0"/>
                                  </p:stCondLst>
                                  <p:childTnLst>
                                    <p:set>
                                      <p:cBhvr>
                                        <p:cTn id="58" dur="1" fill="hold">
                                          <p:stCondLst>
                                            <p:cond delay="0"/>
                                          </p:stCondLst>
                                        </p:cTn>
                                        <p:tgtEl>
                                          <p:spTgt spid="102421"/>
                                        </p:tgtEl>
                                        <p:attrNameLst>
                                          <p:attrName>style.visibility</p:attrName>
                                        </p:attrNameLst>
                                      </p:cBhvr>
                                      <p:to>
                                        <p:strVal val="visible"/>
                                      </p:to>
                                    </p:set>
                                    <p:animEffect transition="in" filter="dissolve">
                                      <p:cBhvr>
                                        <p:cTn id="59" dur="100"/>
                                        <p:tgtEl>
                                          <p:spTgt spid="102421"/>
                                        </p:tgtEl>
                                      </p:cBhvr>
                                    </p:animEffect>
                                  </p:childTnLst>
                                </p:cTn>
                              </p:par>
                            </p:childTnLst>
                          </p:cTn>
                        </p:par>
                        <p:par>
                          <p:cTn id="60" fill="hold" nodeType="afterGroup">
                            <p:stCondLst>
                              <p:cond delay="1400"/>
                            </p:stCondLst>
                            <p:childTnLst>
                              <p:par>
                                <p:cTn id="61" presetID="9" presetClass="entr" presetSubtype="0" fill="hold" nodeType="afterEffect">
                                  <p:stCondLst>
                                    <p:cond delay="0"/>
                                  </p:stCondLst>
                                  <p:childTnLst>
                                    <p:set>
                                      <p:cBhvr>
                                        <p:cTn id="62" dur="1" fill="hold">
                                          <p:stCondLst>
                                            <p:cond delay="0"/>
                                          </p:stCondLst>
                                        </p:cTn>
                                        <p:tgtEl>
                                          <p:spTgt spid="102410"/>
                                        </p:tgtEl>
                                        <p:attrNameLst>
                                          <p:attrName>style.visibility</p:attrName>
                                        </p:attrNameLst>
                                      </p:cBhvr>
                                      <p:to>
                                        <p:strVal val="visible"/>
                                      </p:to>
                                    </p:set>
                                    <p:animEffect transition="in" filter="dissolve">
                                      <p:cBhvr>
                                        <p:cTn id="63" dur="100"/>
                                        <p:tgtEl>
                                          <p:spTgt spid="102410"/>
                                        </p:tgtEl>
                                      </p:cBhvr>
                                    </p:animEffect>
                                  </p:childTnLst>
                                </p:cTn>
                              </p:par>
                            </p:childTnLst>
                          </p:cTn>
                        </p:par>
                        <p:par>
                          <p:cTn id="64" fill="hold" nodeType="afterGroup">
                            <p:stCondLst>
                              <p:cond delay="1500"/>
                            </p:stCondLst>
                            <p:childTnLst>
                              <p:par>
                                <p:cTn id="65" presetID="9" presetClass="entr" presetSubtype="0" fill="hold" nodeType="afterEffect">
                                  <p:stCondLst>
                                    <p:cond delay="0"/>
                                  </p:stCondLst>
                                  <p:childTnLst>
                                    <p:set>
                                      <p:cBhvr>
                                        <p:cTn id="66" dur="1" fill="hold">
                                          <p:stCondLst>
                                            <p:cond delay="0"/>
                                          </p:stCondLst>
                                        </p:cTn>
                                        <p:tgtEl>
                                          <p:spTgt spid="102412"/>
                                        </p:tgtEl>
                                        <p:attrNameLst>
                                          <p:attrName>style.visibility</p:attrName>
                                        </p:attrNameLst>
                                      </p:cBhvr>
                                      <p:to>
                                        <p:strVal val="visible"/>
                                      </p:to>
                                    </p:set>
                                    <p:animEffect transition="in" filter="dissolve">
                                      <p:cBhvr>
                                        <p:cTn id="67" dur="100"/>
                                        <p:tgtEl>
                                          <p:spTgt spid="102412"/>
                                        </p:tgtEl>
                                      </p:cBhvr>
                                    </p:animEffect>
                                  </p:childTnLst>
                                </p:cTn>
                              </p:par>
                            </p:childTnLst>
                          </p:cTn>
                        </p:par>
                        <p:par>
                          <p:cTn id="68" fill="hold" nodeType="afterGroup">
                            <p:stCondLst>
                              <p:cond delay="1600"/>
                            </p:stCondLst>
                            <p:childTnLst>
                              <p:par>
                                <p:cTn id="69" presetID="9" presetClass="entr" presetSubtype="0" fill="hold" nodeType="afterEffect">
                                  <p:stCondLst>
                                    <p:cond delay="0"/>
                                  </p:stCondLst>
                                  <p:childTnLst>
                                    <p:set>
                                      <p:cBhvr>
                                        <p:cTn id="70" dur="1" fill="hold">
                                          <p:stCondLst>
                                            <p:cond delay="0"/>
                                          </p:stCondLst>
                                        </p:cTn>
                                        <p:tgtEl>
                                          <p:spTgt spid="102429"/>
                                        </p:tgtEl>
                                        <p:attrNameLst>
                                          <p:attrName>style.visibility</p:attrName>
                                        </p:attrNameLst>
                                      </p:cBhvr>
                                      <p:to>
                                        <p:strVal val="visible"/>
                                      </p:to>
                                    </p:set>
                                    <p:animEffect transition="in" filter="dissolve">
                                      <p:cBhvr>
                                        <p:cTn id="71" dur="100"/>
                                        <p:tgtEl>
                                          <p:spTgt spid="102429"/>
                                        </p:tgtEl>
                                      </p:cBhvr>
                                    </p:animEffect>
                                  </p:childTnLst>
                                </p:cTn>
                              </p:par>
                            </p:childTnLst>
                          </p:cTn>
                        </p:par>
                        <p:par>
                          <p:cTn id="72" fill="hold" nodeType="afterGroup">
                            <p:stCondLst>
                              <p:cond delay="1700"/>
                            </p:stCondLst>
                            <p:childTnLst>
                              <p:par>
                                <p:cTn id="73" presetID="9" presetClass="entr" presetSubtype="0" fill="hold" nodeType="afterEffect">
                                  <p:stCondLst>
                                    <p:cond delay="0"/>
                                  </p:stCondLst>
                                  <p:childTnLst>
                                    <p:set>
                                      <p:cBhvr>
                                        <p:cTn id="74" dur="1" fill="hold">
                                          <p:stCondLst>
                                            <p:cond delay="0"/>
                                          </p:stCondLst>
                                        </p:cTn>
                                        <p:tgtEl>
                                          <p:spTgt spid="102417"/>
                                        </p:tgtEl>
                                        <p:attrNameLst>
                                          <p:attrName>style.visibility</p:attrName>
                                        </p:attrNameLst>
                                      </p:cBhvr>
                                      <p:to>
                                        <p:strVal val="visible"/>
                                      </p:to>
                                    </p:set>
                                    <p:animEffect transition="in" filter="dissolve">
                                      <p:cBhvr>
                                        <p:cTn id="75" dur="100"/>
                                        <p:tgtEl>
                                          <p:spTgt spid="102417"/>
                                        </p:tgtEl>
                                      </p:cBhvr>
                                    </p:animEffect>
                                  </p:childTnLst>
                                </p:cTn>
                              </p:par>
                            </p:childTnLst>
                          </p:cTn>
                        </p:par>
                        <p:par>
                          <p:cTn id="76" fill="hold" nodeType="afterGroup">
                            <p:stCondLst>
                              <p:cond delay="1800"/>
                            </p:stCondLst>
                            <p:childTnLst>
                              <p:par>
                                <p:cTn id="77" presetID="9" presetClass="entr" presetSubtype="0" fill="hold" nodeType="afterEffect">
                                  <p:stCondLst>
                                    <p:cond delay="0"/>
                                  </p:stCondLst>
                                  <p:childTnLst>
                                    <p:set>
                                      <p:cBhvr>
                                        <p:cTn id="78" dur="1" fill="hold">
                                          <p:stCondLst>
                                            <p:cond delay="0"/>
                                          </p:stCondLst>
                                        </p:cTn>
                                        <p:tgtEl>
                                          <p:spTgt spid="102420"/>
                                        </p:tgtEl>
                                        <p:attrNameLst>
                                          <p:attrName>style.visibility</p:attrName>
                                        </p:attrNameLst>
                                      </p:cBhvr>
                                      <p:to>
                                        <p:strVal val="visible"/>
                                      </p:to>
                                    </p:set>
                                    <p:animEffect transition="in" filter="dissolve">
                                      <p:cBhvr>
                                        <p:cTn id="79" dur="100"/>
                                        <p:tgtEl>
                                          <p:spTgt spid="102420"/>
                                        </p:tgtEl>
                                      </p:cBhvr>
                                    </p:animEffect>
                                  </p:childTnLst>
                                </p:cTn>
                              </p:par>
                            </p:childTnLst>
                          </p:cTn>
                        </p:par>
                        <p:par>
                          <p:cTn id="80" fill="hold" nodeType="afterGroup">
                            <p:stCondLst>
                              <p:cond delay="1900"/>
                            </p:stCondLst>
                            <p:childTnLst>
                              <p:par>
                                <p:cTn id="81" presetID="9" presetClass="entr" presetSubtype="0" fill="hold" nodeType="afterEffect">
                                  <p:stCondLst>
                                    <p:cond delay="0"/>
                                  </p:stCondLst>
                                  <p:childTnLst>
                                    <p:set>
                                      <p:cBhvr>
                                        <p:cTn id="82" dur="1" fill="hold">
                                          <p:stCondLst>
                                            <p:cond delay="0"/>
                                          </p:stCondLst>
                                        </p:cTn>
                                        <p:tgtEl>
                                          <p:spTgt spid="102423"/>
                                        </p:tgtEl>
                                        <p:attrNameLst>
                                          <p:attrName>style.visibility</p:attrName>
                                        </p:attrNameLst>
                                      </p:cBhvr>
                                      <p:to>
                                        <p:strVal val="visible"/>
                                      </p:to>
                                    </p:set>
                                    <p:animEffect transition="in" filter="dissolve">
                                      <p:cBhvr>
                                        <p:cTn id="83" dur="100"/>
                                        <p:tgtEl>
                                          <p:spTgt spid="102423"/>
                                        </p:tgtEl>
                                      </p:cBhvr>
                                    </p:animEffect>
                                  </p:childTnLst>
                                </p:cTn>
                              </p:par>
                            </p:childTnLst>
                          </p:cTn>
                        </p:par>
                        <p:par>
                          <p:cTn id="84" fill="hold" nodeType="afterGroup">
                            <p:stCondLst>
                              <p:cond delay="2000"/>
                            </p:stCondLst>
                            <p:childTnLst>
                              <p:par>
                                <p:cTn id="85" presetID="9" presetClass="entr" presetSubtype="0" fill="hold" nodeType="afterEffect">
                                  <p:stCondLst>
                                    <p:cond delay="0"/>
                                  </p:stCondLst>
                                  <p:childTnLst>
                                    <p:set>
                                      <p:cBhvr>
                                        <p:cTn id="86" dur="1" fill="hold">
                                          <p:stCondLst>
                                            <p:cond delay="0"/>
                                          </p:stCondLst>
                                        </p:cTn>
                                        <p:tgtEl>
                                          <p:spTgt spid="102424"/>
                                        </p:tgtEl>
                                        <p:attrNameLst>
                                          <p:attrName>style.visibility</p:attrName>
                                        </p:attrNameLst>
                                      </p:cBhvr>
                                      <p:to>
                                        <p:strVal val="visible"/>
                                      </p:to>
                                    </p:set>
                                    <p:animEffect transition="in" filter="dissolve">
                                      <p:cBhvr>
                                        <p:cTn id="87" dur="100"/>
                                        <p:tgtEl>
                                          <p:spTgt spid="102424"/>
                                        </p:tgtEl>
                                      </p:cBhvr>
                                    </p:animEffect>
                                  </p:childTnLst>
                                </p:cTn>
                              </p:par>
                            </p:childTnLst>
                          </p:cTn>
                        </p:par>
                        <p:par>
                          <p:cTn id="88" fill="hold" nodeType="afterGroup">
                            <p:stCondLst>
                              <p:cond delay="2100"/>
                            </p:stCondLst>
                            <p:childTnLst>
                              <p:par>
                                <p:cTn id="89" presetID="9" presetClass="entr" presetSubtype="0" fill="hold" nodeType="afterEffect">
                                  <p:stCondLst>
                                    <p:cond delay="0"/>
                                  </p:stCondLst>
                                  <p:childTnLst>
                                    <p:set>
                                      <p:cBhvr>
                                        <p:cTn id="90" dur="1" fill="hold">
                                          <p:stCondLst>
                                            <p:cond delay="0"/>
                                          </p:stCondLst>
                                        </p:cTn>
                                        <p:tgtEl>
                                          <p:spTgt spid="102425"/>
                                        </p:tgtEl>
                                        <p:attrNameLst>
                                          <p:attrName>style.visibility</p:attrName>
                                        </p:attrNameLst>
                                      </p:cBhvr>
                                      <p:to>
                                        <p:strVal val="visible"/>
                                      </p:to>
                                    </p:set>
                                    <p:animEffect transition="in" filter="dissolve">
                                      <p:cBhvr>
                                        <p:cTn id="91" dur="100"/>
                                        <p:tgtEl>
                                          <p:spTgt spid="102425"/>
                                        </p:tgtEl>
                                      </p:cBhvr>
                                    </p:animEffect>
                                  </p:childTnLst>
                                </p:cTn>
                              </p:par>
                            </p:childTnLst>
                          </p:cTn>
                        </p:par>
                        <p:par>
                          <p:cTn id="92" fill="hold" nodeType="afterGroup">
                            <p:stCondLst>
                              <p:cond delay="2200"/>
                            </p:stCondLst>
                            <p:childTnLst>
                              <p:par>
                                <p:cTn id="93" presetID="1" presetClass="entr" presetSubtype="0" fill="hold" grpId="0" nodeType="afterEffect">
                                  <p:stCondLst>
                                    <p:cond delay="0"/>
                                  </p:stCondLst>
                                  <p:childTnLst>
                                    <p:set>
                                      <p:cBhvr>
                                        <p:cTn id="94" dur="1" fill="hold">
                                          <p:stCondLst>
                                            <p:cond delay="0"/>
                                          </p:stCondLst>
                                        </p:cTn>
                                        <p:tgtEl>
                                          <p:spTgt spid="1024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
            </a:r>
            <a:r>
              <a:rPr lang="en-US" dirty="0" smtClean="0"/>
              <a:t>ebsite</a:t>
            </a:r>
            <a:endParaRPr lang="en-US" dirty="0"/>
          </a:p>
        </p:txBody>
      </p:sp>
      <p:pic>
        <p:nvPicPr>
          <p:cNvPr id="4" name="Content Placeholder 3" descr="developer.jpg"/>
          <p:cNvPicPr>
            <a:picLocks noGrp="1" noChangeAspect="1"/>
          </p:cNvPicPr>
          <p:nvPr>
            <p:ph sz="quarter" idx="1"/>
          </p:nvPr>
        </p:nvPicPr>
        <p:blipFill>
          <a:blip r:embed="rId3">
            <a:extLst>
              <a:ext uri="{28A0092B-C50C-407E-A947-70E740481C1C}">
                <a14:useLocalDpi xmlns:a14="http://schemas.microsoft.com/office/drawing/2010/main" val="0"/>
              </a:ext>
            </a:extLst>
          </a:blip>
          <a:srcRect l="-40899" r="-40899"/>
          <a:stretch>
            <a:fillRect/>
          </a:stretch>
        </p:blipFill>
        <p:spPr>
          <a:xfrm>
            <a:off x="259644" y="1749778"/>
            <a:ext cx="3488918" cy="1919111"/>
          </a:xfrm>
        </p:spPr>
      </p:pic>
      <p:pic>
        <p:nvPicPr>
          <p:cNvPr id="5" name="Picture 4" descr="user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4343399"/>
            <a:ext cx="1916289" cy="1916289"/>
          </a:xfrm>
          <a:prstGeom prst="rect">
            <a:avLst/>
          </a:prstGeom>
        </p:spPr>
      </p:pic>
      <p:sp>
        <p:nvSpPr>
          <p:cNvPr id="3" name="TextBox 2"/>
          <p:cNvSpPr txBox="1"/>
          <p:nvPr/>
        </p:nvSpPr>
        <p:spPr>
          <a:xfrm>
            <a:off x="3748562" y="2511778"/>
            <a:ext cx="4403219" cy="461665"/>
          </a:xfrm>
          <a:prstGeom prst="rect">
            <a:avLst/>
          </a:prstGeom>
          <a:noFill/>
        </p:spPr>
        <p:txBody>
          <a:bodyPr wrap="none" rtlCol="0">
            <a:spAutoFit/>
          </a:bodyPr>
          <a:lstStyle/>
          <a:p>
            <a:r>
              <a:rPr lang="en-US" sz="2400" dirty="0" smtClean="0"/>
              <a:t>Creates and manages the website</a:t>
            </a:r>
            <a:endParaRPr lang="en-US" sz="2400" dirty="0"/>
          </a:p>
        </p:txBody>
      </p:sp>
      <p:sp>
        <p:nvSpPr>
          <p:cNvPr id="6" name="TextBox 5"/>
          <p:cNvSpPr txBox="1"/>
          <p:nvPr/>
        </p:nvSpPr>
        <p:spPr>
          <a:xfrm>
            <a:off x="3748562" y="5181600"/>
            <a:ext cx="5091809" cy="461665"/>
          </a:xfrm>
          <a:prstGeom prst="rect">
            <a:avLst/>
          </a:prstGeom>
          <a:noFill/>
        </p:spPr>
        <p:txBody>
          <a:bodyPr wrap="none" rtlCol="0">
            <a:spAutoFit/>
          </a:bodyPr>
          <a:lstStyle/>
          <a:p>
            <a:r>
              <a:rPr lang="en-US" sz="2400" dirty="0" smtClean="0"/>
              <a:t>Can only view the website for what it is</a:t>
            </a:r>
            <a:endParaRPr lang="en-US" sz="2400" dirty="0"/>
          </a:p>
        </p:txBody>
      </p:sp>
    </p:spTree>
    <p:extLst>
      <p:ext uri="{BB962C8B-B14F-4D97-AF65-F5344CB8AC3E}">
        <p14:creationId xmlns:p14="http://schemas.microsoft.com/office/powerpoint/2010/main" val="347047447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9082" y="2067579"/>
            <a:ext cx="4428565" cy="1143000"/>
          </a:xfrm>
        </p:spPr>
        <p:txBody>
          <a:bodyPr/>
          <a:lstStyle/>
          <a:p>
            <a:pPr algn="ctr"/>
            <a:r>
              <a:rPr lang="en-US" dirty="0" smtClean="0"/>
              <a:t>WHY ???</a:t>
            </a:r>
            <a:endParaRPr lang="en-US" dirty="0"/>
          </a:p>
        </p:txBody>
      </p:sp>
    </p:spTree>
    <p:extLst>
      <p:ext uri="{BB962C8B-B14F-4D97-AF65-F5344CB8AC3E}">
        <p14:creationId xmlns:p14="http://schemas.microsoft.com/office/powerpoint/2010/main" val="311561501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crow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905500"/>
            <a:ext cx="76200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Rectangle 3"/>
          <p:cNvSpPr>
            <a:spLocks noGrp="1" noChangeArrowheads="1"/>
          </p:cNvSpPr>
          <p:nvPr>
            <p:ph type="title"/>
          </p:nvPr>
        </p:nvSpPr>
        <p:spPr>
          <a:xfrm>
            <a:off x="457200" y="66956"/>
            <a:ext cx="8229600" cy="1143000"/>
          </a:xfrm>
        </p:spPr>
        <p:txBody>
          <a:bodyPr/>
          <a:lstStyle/>
          <a:p>
            <a:r>
              <a:rPr lang="en-US" dirty="0" smtClean="0">
                <a:latin typeface="Century Gothic" charset="0"/>
                <a:ea typeface="ＭＳ Ｐゴシック" charset="0"/>
                <a:cs typeface="ＭＳ Ｐゴシック" charset="0"/>
              </a:rPr>
              <a:t>Apps</a:t>
            </a:r>
            <a:endParaRPr lang="en-US" dirty="0">
              <a:latin typeface="Century Gothic" charset="0"/>
              <a:ea typeface="ＭＳ Ｐゴシック" charset="0"/>
              <a:cs typeface="ＭＳ Ｐゴシック" charset="0"/>
            </a:endParaRPr>
          </a:p>
        </p:txBody>
      </p:sp>
      <p:sp>
        <p:nvSpPr>
          <p:cNvPr id="65572" name="Text Box 36"/>
          <p:cNvSpPr txBox="1">
            <a:spLocks noChangeArrowheads="1"/>
          </p:cNvSpPr>
          <p:nvPr/>
        </p:nvSpPr>
        <p:spPr bwMode="auto">
          <a:xfrm>
            <a:off x="762000" y="2608792"/>
            <a:ext cx="7296150"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indent="228600">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marL="342900" indent="-342900">
              <a:buFont typeface="Arial"/>
              <a:buChar char="•"/>
            </a:pPr>
            <a:r>
              <a:rPr lang="en-US" sz="3000" dirty="0" smtClean="0"/>
              <a:t>Apps/tools</a:t>
            </a:r>
          </a:p>
          <a:p>
            <a:pPr marL="342900" indent="-342900">
              <a:buFont typeface="Arial"/>
              <a:buChar char="•"/>
            </a:pPr>
            <a:r>
              <a:rPr lang="en-US" sz="3000" dirty="0"/>
              <a:t>Apps created/uploaded by your </a:t>
            </a:r>
            <a:r>
              <a:rPr lang="en-US" sz="3000" dirty="0" smtClean="0"/>
              <a:t>community</a:t>
            </a:r>
          </a:p>
          <a:p>
            <a:pPr marL="342900" indent="-342900">
              <a:buFont typeface="Arial"/>
              <a:buChar char="•"/>
            </a:pPr>
            <a:r>
              <a:rPr lang="en-US" sz="3000" dirty="0"/>
              <a:t>Access from any </a:t>
            </a:r>
            <a:r>
              <a:rPr lang="en-US" sz="3000" dirty="0" smtClean="0"/>
              <a:t>machine</a:t>
            </a:r>
          </a:p>
          <a:p>
            <a:pPr marL="342900" indent="-342900">
              <a:buFont typeface="Arial"/>
              <a:buChar char="•"/>
            </a:pPr>
            <a:r>
              <a:rPr lang="en-US" sz="3000" dirty="0"/>
              <a:t>Powered by the </a:t>
            </a:r>
            <a:r>
              <a:rPr lang="en-US" sz="3000" dirty="0" smtClean="0"/>
              <a:t>cloud</a:t>
            </a:r>
          </a:p>
          <a:p>
            <a:pPr marL="342900" indent="-342900">
              <a:buFont typeface="Arial"/>
              <a:buChar char="•"/>
            </a:pPr>
            <a:r>
              <a:rPr lang="en-US" sz="3000" dirty="0"/>
              <a:t>Integrated </a:t>
            </a:r>
            <a:r>
              <a:rPr lang="en-US" sz="3000" dirty="0" smtClean="0"/>
              <a:t>GUI</a:t>
            </a:r>
          </a:p>
          <a:p>
            <a:pPr marL="342900" indent="-342900">
              <a:buFont typeface="Arial"/>
              <a:buChar char="•"/>
            </a:pPr>
            <a:r>
              <a:rPr lang="en-US" sz="3000" dirty="0"/>
              <a:t>Used for research and </a:t>
            </a:r>
            <a:r>
              <a:rPr lang="en-US" sz="3000" dirty="0" smtClean="0"/>
              <a:t>education</a:t>
            </a:r>
            <a:endParaRPr lang="en-US" sz="3000" dirty="0"/>
          </a:p>
        </p:txBody>
      </p:sp>
      <p:pic>
        <p:nvPicPr>
          <p:cNvPr id="125974"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1066800"/>
            <a:ext cx="1430338"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30"/>
          <p:cNvGrpSpPr>
            <a:grpSpLocks/>
          </p:cNvGrpSpPr>
          <p:nvPr/>
        </p:nvGrpSpPr>
        <p:grpSpPr bwMode="auto">
          <a:xfrm>
            <a:off x="5181600" y="1066800"/>
            <a:ext cx="2717800" cy="1428750"/>
            <a:chOff x="6984" y="7403"/>
            <a:chExt cx="4072" cy="2139"/>
          </a:xfrm>
        </p:grpSpPr>
        <p:pic>
          <p:nvPicPr>
            <p:cNvPr id="16393" name="Picture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4" y="7403"/>
              <a:ext cx="2344" cy="1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12" y="7739"/>
              <a:ext cx="2344" cy="1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43"/>
          <p:cNvGrpSpPr>
            <a:grpSpLocks/>
          </p:cNvGrpSpPr>
          <p:nvPr/>
        </p:nvGrpSpPr>
        <p:grpSpPr bwMode="auto">
          <a:xfrm>
            <a:off x="1371600" y="1219200"/>
            <a:ext cx="1890713" cy="1381125"/>
            <a:chOff x="3792" y="6598"/>
            <a:chExt cx="2833" cy="2071"/>
          </a:xfrm>
        </p:grpSpPr>
        <p:pic>
          <p:nvPicPr>
            <p:cNvPr id="16391" name="Picture 4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2" y="6598"/>
              <a:ext cx="1681" cy="1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4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44" y="6838"/>
              <a:ext cx="1681" cy="1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529023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par>
                                <p:cTn id="9" presetID="0" presetClass="path" presetSubtype="0" accel="50000" decel="50000" fill="hold" nodeType="withEffect">
                                  <p:stCondLst>
                                    <p:cond delay="0"/>
                                  </p:stCondLst>
                                  <p:childTnLst>
                                    <p:animMotion origin="layout" path="M 0.15382 0.67384 C 0.15885 0.48403 0.16406 0.29422 0.13837 0.18195 C 0.11267 0.06968 0.0559 0.03519 -0.00087 0.00093 " pathEditMode="relative" ptsTypes="aaA">
                                      <p:cBhvr>
                                        <p:cTn id="10" dur="500" fill="hold"/>
                                        <p:tgtEl>
                                          <p:spTgt spid="7"/>
                                        </p:tgtEl>
                                        <p:attrNameLst>
                                          <p:attrName>ppt_x</p:attrName>
                                          <p:attrName>ppt_y</p:attrName>
                                        </p:attrNameLst>
                                      </p:cBhvr>
                                    </p:animMotion>
                                  </p:childTnLst>
                                </p:cTn>
                              </p:par>
                            </p:childTnLst>
                          </p:cTn>
                        </p:par>
                        <p:par>
                          <p:cTn id="11" fill="hold" nodeType="afterGroup">
                            <p:stCondLst>
                              <p:cond delay="500"/>
                            </p:stCondLst>
                            <p:childTnLst>
                              <p:par>
                                <p:cTn id="12" presetID="23" presetClass="entr" presetSubtype="16" fill="hold" nodeType="afterEffect">
                                  <p:stCondLst>
                                    <p:cond delay="0"/>
                                  </p:stCondLst>
                                  <p:childTnLst>
                                    <p:set>
                                      <p:cBhvr>
                                        <p:cTn id="13" dur="1" fill="hold">
                                          <p:stCondLst>
                                            <p:cond delay="0"/>
                                          </p:stCondLst>
                                        </p:cTn>
                                        <p:tgtEl>
                                          <p:spTgt spid="125974"/>
                                        </p:tgtEl>
                                        <p:attrNameLst>
                                          <p:attrName>style.visibility</p:attrName>
                                        </p:attrNameLst>
                                      </p:cBhvr>
                                      <p:to>
                                        <p:strVal val="visible"/>
                                      </p:to>
                                    </p:set>
                                    <p:anim calcmode="lin" valueType="num">
                                      <p:cBhvr>
                                        <p:cTn id="14" dur="500" fill="hold"/>
                                        <p:tgtEl>
                                          <p:spTgt spid="125974"/>
                                        </p:tgtEl>
                                        <p:attrNameLst>
                                          <p:attrName>ppt_w</p:attrName>
                                        </p:attrNameLst>
                                      </p:cBhvr>
                                      <p:tavLst>
                                        <p:tav tm="0">
                                          <p:val>
                                            <p:fltVal val="0"/>
                                          </p:val>
                                        </p:tav>
                                        <p:tav tm="100000">
                                          <p:val>
                                            <p:strVal val="#ppt_w"/>
                                          </p:val>
                                        </p:tav>
                                      </p:tavLst>
                                    </p:anim>
                                    <p:anim calcmode="lin" valueType="num">
                                      <p:cBhvr>
                                        <p:cTn id="15" dur="500" fill="hold"/>
                                        <p:tgtEl>
                                          <p:spTgt spid="125974"/>
                                        </p:tgtEl>
                                        <p:attrNameLst>
                                          <p:attrName>ppt_h</p:attrName>
                                        </p:attrNameLst>
                                      </p:cBhvr>
                                      <p:tavLst>
                                        <p:tav tm="0">
                                          <p:val>
                                            <p:fltVal val="0"/>
                                          </p:val>
                                        </p:tav>
                                        <p:tav tm="100000">
                                          <p:val>
                                            <p:strVal val="#ppt_h"/>
                                          </p:val>
                                        </p:tav>
                                      </p:tavLst>
                                    </p:anim>
                                  </p:childTnLst>
                                </p:cTn>
                              </p:par>
                              <p:par>
                                <p:cTn id="16" presetID="0" presetClass="path" presetSubtype="0" accel="50000" decel="50000" fill="hold" nodeType="withEffect">
                                  <p:stCondLst>
                                    <p:cond delay="0"/>
                                  </p:stCondLst>
                                  <p:childTnLst>
                                    <p:animMotion origin="layout" path="M 0.00121 0.71274 C 0.00069 0.41575 0.00017 0.11875 1.66667E-6 -3.33333E-6 " pathEditMode="relative" ptsTypes="aA">
                                      <p:cBhvr>
                                        <p:cTn id="17" dur="500" fill="hold"/>
                                        <p:tgtEl>
                                          <p:spTgt spid="125974"/>
                                        </p:tgtEl>
                                        <p:attrNameLst>
                                          <p:attrName>ppt_x</p:attrName>
                                          <p:attrName>ppt_y</p:attrName>
                                        </p:attrNameLst>
                                      </p:cBhvr>
                                    </p:animMotion>
                                  </p:childTnLst>
                                </p:cTn>
                              </p:par>
                            </p:childTnLst>
                          </p:cTn>
                        </p:par>
                        <p:par>
                          <p:cTn id="18" fill="hold" nodeType="afterGroup">
                            <p:stCondLst>
                              <p:cond delay="1000"/>
                            </p:stCondLst>
                            <p:childTnLst>
                              <p:par>
                                <p:cTn id="19" presetID="23" presetClass="entr" presetSubtype="16"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childTnLst>
                                </p:cTn>
                              </p:par>
                              <p:par>
                                <p:cTn id="23" presetID="0" presetClass="path" presetSubtype="0" accel="50000" decel="50000" fill="hold" nodeType="withEffect">
                                  <p:stCondLst>
                                    <p:cond delay="0"/>
                                  </p:stCondLst>
                                  <p:childTnLst>
                                    <p:animMotion origin="layout" path="M -0.16909 0.6889 C -0.1809 0.5169 -0.19253 0.34491 -0.16441 0.2301 C -0.13628 0.11528 -0.06823 0.05765 -4.72222E-6 5.92593E-6 " pathEditMode="relative" ptsTypes="aaA">
                                      <p:cBhvr>
                                        <p:cTn id="24" dur="5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4"/>
          <p:cNvSpPr>
            <a:spLocks noGrp="1" noChangeArrowheads="1"/>
          </p:cNvSpPr>
          <p:nvPr>
            <p:ph type="title" idx="4294967295"/>
          </p:nvPr>
        </p:nvSpPr>
        <p:spPr>
          <a:xfrm>
            <a:off x="0" y="104775"/>
            <a:ext cx="8229600" cy="1143000"/>
          </a:xfrm>
        </p:spPr>
        <p:txBody>
          <a:bodyPr/>
          <a:lstStyle/>
          <a:p>
            <a:r>
              <a:rPr lang="en-US" dirty="0">
                <a:latin typeface="Century Gothic" charset="0"/>
                <a:ea typeface="ＭＳ Ｐゴシック" charset="0"/>
                <a:cs typeface="ＭＳ Ｐゴシック" charset="0"/>
              </a:rPr>
              <a:t>Accessible from any machine</a:t>
            </a:r>
          </a:p>
        </p:txBody>
      </p:sp>
      <p:sp>
        <p:nvSpPr>
          <p:cNvPr id="70686" name="Text Box 30"/>
          <p:cNvSpPr txBox="1">
            <a:spLocks noChangeArrowheads="1"/>
          </p:cNvSpPr>
          <p:nvPr/>
        </p:nvSpPr>
        <p:spPr bwMode="auto">
          <a:xfrm>
            <a:off x="898525" y="1068388"/>
            <a:ext cx="2330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t>Source code bundles</a:t>
            </a:r>
          </a:p>
        </p:txBody>
      </p:sp>
      <p:sp>
        <p:nvSpPr>
          <p:cNvPr id="70687" name="Text Box 31"/>
          <p:cNvSpPr txBox="1">
            <a:spLocks noChangeArrowheads="1"/>
          </p:cNvSpPr>
          <p:nvPr/>
        </p:nvSpPr>
        <p:spPr bwMode="auto">
          <a:xfrm>
            <a:off x="7239000" y="1066800"/>
            <a:ext cx="1009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t>Binaries</a:t>
            </a:r>
          </a:p>
        </p:txBody>
      </p:sp>
      <p:pic>
        <p:nvPicPr>
          <p:cNvPr id="18436" name="Picture 32" descr="MCj0300229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667000"/>
            <a:ext cx="12192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89" name="AutoShape 33"/>
          <p:cNvSpPr>
            <a:spLocks noChangeArrowheads="1"/>
          </p:cNvSpPr>
          <p:nvPr/>
        </p:nvSpPr>
        <p:spPr bwMode="auto">
          <a:xfrm>
            <a:off x="1371600" y="1524000"/>
            <a:ext cx="3505200" cy="1143000"/>
          </a:xfrm>
          <a:prstGeom prst="wedgeRectCallout">
            <a:avLst>
              <a:gd name="adj1" fmla="val -43569"/>
              <a:gd name="adj2" fmla="val 88889"/>
            </a:avLst>
          </a:prstGeom>
          <a:solidFill>
            <a:schemeClr val="bg1"/>
          </a:solidFill>
          <a:ln w="9525">
            <a:solidFill>
              <a:schemeClr val="tx1"/>
            </a:solidFill>
            <a:miter lim="800000"/>
            <a:headEnd/>
            <a:tailEnd/>
          </a:ln>
          <a:effectLst>
            <a:outerShdw blurRad="63500" dist="38099" dir="2700000" algn="ctr" rotWithShape="0">
              <a:schemeClr val="bg2">
                <a:alpha val="74998"/>
              </a:schemeClr>
            </a:outerShdw>
          </a:effectLst>
        </p:spPr>
        <p:txBody>
          <a:bodyPr/>
          <a:lstStyle/>
          <a:p>
            <a:pPr>
              <a:defRPr/>
            </a:pPr>
            <a:r>
              <a:rPr lang="en-US" sz="1600" dirty="0"/>
              <a:t>Hello,</a:t>
            </a:r>
          </a:p>
          <a:p>
            <a:pPr>
              <a:defRPr/>
            </a:pPr>
            <a:r>
              <a:rPr lang="en-US" sz="1600" dirty="0"/>
              <a:t>I am grad student from </a:t>
            </a:r>
            <a:r>
              <a:rPr lang="en-US" sz="1600" dirty="0" smtClean="0"/>
              <a:t>the UK.  </a:t>
            </a:r>
            <a:r>
              <a:rPr lang="en-US" sz="1600" dirty="0"/>
              <a:t>Your tool not compile for me.  I get errors.  That</a:t>
            </a:r>
            <a:r>
              <a:rPr lang="ja-JP" altLang="en-US" sz="1600" dirty="0">
                <a:latin typeface="Arial"/>
              </a:rPr>
              <a:t>’</a:t>
            </a:r>
            <a:r>
              <a:rPr lang="en-US" sz="1600" dirty="0"/>
              <a:t>s a not very nice.</a:t>
            </a:r>
          </a:p>
        </p:txBody>
      </p:sp>
      <p:sp>
        <p:nvSpPr>
          <p:cNvPr id="70690" name="AutoShape 34"/>
          <p:cNvSpPr>
            <a:spLocks noChangeArrowheads="1"/>
          </p:cNvSpPr>
          <p:nvPr/>
        </p:nvSpPr>
        <p:spPr bwMode="auto">
          <a:xfrm>
            <a:off x="2493963" y="2971800"/>
            <a:ext cx="2362200" cy="381000"/>
          </a:xfrm>
          <a:prstGeom prst="wedgeRectCallout">
            <a:avLst>
              <a:gd name="adj1" fmla="val 46370"/>
              <a:gd name="adj2" fmla="val 130000"/>
            </a:avLst>
          </a:prstGeom>
          <a:solidFill>
            <a:schemeClr val="bg1"/>
          </a:solidFill>
          <a:ln w="9525">
            <a:solidFill>
              <a:schemeClr val="tx1"/>
            </a:solidFill>
            <a:miter lim="800000"/>
            <a:headEnd/>
            <a:tailEnd/>
          </a:ln>
          <a:effectLst>
            <a:outerShdw blurRad="63500" dist="38099" dir="2700000" algn="ctr" rotWithShape="0">
              <a:schemeClr val="bg2">
                <a:alpha val="74998"/>
              </a:schemeClr>
            </a:outerShdw>
          </a:effectLst>
        </p:spPr>
        <p:txBody>
          <a:bodyPr/>
          <a:lstStyle/>
          <a:p>
            <a:pPr algn="ctr">
              <a:defRPr/>
            </a:pPr>
            <a:r>
              <a:rPr lang="en-US" sz="1600" dirty="0"/>
              <a:t>Hey, can you help me?</a:t>
            </a:r>
          </a:p>
        </p:txBody>
      </p:sp>
      <p:pic>
        <p:nvPicPr>
          <p:cNvPr id="18439" name="Picture 35" descr="window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7838" y="1470025"/>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36" descr="macos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2238" y="1470025"/>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37" descr="linu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6638" y="1470025"/>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94" name="AutoShape 38"/>
          <p:cNvSpPr>
            <a:spLocks noChangeArrowheads="1"/>
          </p:cNvSpPr>
          <p:nvPr/>
        </p:nvSpPr>
        <p:spPr bwMode="auto">
          <a:xfrm>
            <a:off x="5257800" y="2971800"/>
            <a:ext cx="3124200" cy="381000"/>
          </a:xfrm>
          <a:prstGeom prst="wedgeRectCallout">
            <a:avLst>
              <a:gd name="adj1" fmla="val 43088"/>
              <a:gd name="adj2" fmla="val 145000"/>
            </a:avLst>
          </a:prstGeom>
          <a:solidFill>
            <a:schemeClr val="bg1"/>
          </a:solidFill>
          <a:ln w="9525">
            <a:solidFill>
              <a:schemeClr val="tx1"/>
            </a:solidFill>
            <a:miter lim="800000"/>
            <a:headEnd/>
            <a:tailEnd/>
          </a:ln>
          <a:effectLst>
            <a:outerShdw blurRad="63500" dist="38099" dir="2700000" algn="ctr" rotWithShape="0">
              <a:schemeClr val="bg2">
                <a:alpha val="74998"/>
              </a:schemeClr>
            </a:outerShdw>
          </a:effectLst>
        </p:spPr>
        <p:txBody>
          <a:bodyPr/>
          <a:lstStyle/>
          <a:p>
            <a:pPr algn="ctr">
              <a:defRPr/>
            </a:pPr>
            <a:r>
              <a:rPr lang="en-US" sz="1600"/>
              <a:t>It doesn</a:t>
            </a:r>
            <a:r>
              <a:rPr lang="ja-JP" altLang="en-US" sz="1600">
                <a:latin typeface="Arial"/>
              </a:rPr>
              <a:t>’</a:t>
            </a:r>
            <a:r>
              <a:rPr lang="en-US" sz="1600"/>
              <a:t>t work on my machine!</a:t>
            </a:r>
          </a:p>
        </p:txBody>
      </p:sp>
      <p:sp>
        <p:nvSpPr>
          <p:cNvPr id="70695" name="Text Box 39"/>
          <p:cNvSpPr txBox="1">
            <a:spLocks noChangeArrowheads="1"/>
          </p:cNvSpPr>
          <p:nvPr/>
        </p:nvSpPr>
        <p:spPr bwMode="auto">
          <a:xfrm>
            <a:off x="5715000" y="2438400"/>
            <a:ext cx="947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a:t>32-bit</a:t>
            </a:r>
          </a:p>
        </p:txBody>
      </p:sp>
      <p:sp>
        <p:nvSpPr>
          <p:cNvPr id="70696" name="Text Box 40"/>
          <p:cNvSpPr txBox="1">
            <a:spLocks noChangeArrowheads="1"/>
          </p:cNvSpPr>
          <p:nvPr/>
        </p:nvSpPr>
        <p:spPr bwMode="auto">
          <a:xfrm>
            <a:off x="7010400" y="2438400"/>
            <a:ext cx="947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a:t>64-bit</a:t>
            </a:r>
          </a:p>
        </p:txBody>
      </p:sp>
      <p:grpSp>
        <p:nvGrpSpPr>
          <p:cNvPr id="70704" name="Group 48"/>
          <p:cNvGrpSpPr>
            <a:grpSpLocks/>
          </p:cNvGrpSpPr>
          <p:nvPr/>
        </p:nvGrpSpPr>
        <p:grpSpPr bwMode="auto">
          <a:xfrm>
            <a:off x="773113" y="4038600"/>
            <a:ext cx="7532687" cy="2133600"/>
            <a:chOff x="487" y="2544"/>
            <a:chExt cx="4745" cy="1344"/>
          </a:xfrm>
        </p:grpSpPr>
        <p:pic>
          <p:nvPicPr>
            <p:cNvPr id="18446" name="Picture 5" descr="My-Computer-ic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3" y="2901"/>
              <a:ext cx="912"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11" descr="firefox-256-noshado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19" y="3207"/>
              <a:ext cx="345"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8" name="Picture 12" descr="chro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17" y="3207"/>
              <a:ext cx="345"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9" name="Picture 13" descr="safari"/>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21" y="3162"/>
              <a:ext cx="363"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0" name="Picture 15" descr="ML_LogoUpdate_IE9Detail"/>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41" y="3180"/>
              <a:ext cx="374"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1" name="Text Box 16"/>
            <p:cNvSpPr txBox="1">
              <a:spLocks noChangeArrowheads="1"/>
            </p:cNvSpPr>
            <p:nvPr/>
          </p:nvSpPr>
          <p:spPr bwMode="auto">
            <a:xfrm>
              <a:off x="4837" y="3168"/>
              <a:ext cx="38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t>. . .</a:t>
              </a:r>
            </a:p>
          </p:txBody>
        </p:sp>
        <p:pic>
          <p:nvPicPr>
            <p:cNvPr id="18452" name="Picture 4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78" y="2757"/>
              <a:ext cx="1272" cy="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84" name="Text Box 28"/>
            <p:cNvSpPr txBox="1">
              <a:spLocks noChangeArrowheads="1"/>
            </p:cNvSpPr>
            <p:nvPr/>
          </p:nvSpPr>
          <p:spPr bwMode="auto">
            <a:xfrm>
              <a:off x="3177" y="2757"/>
              <a:ext cx="153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t>Live tools accessible</a:t>
              </a:r>
              <a:br>
                <a:rPr lang="en-US"/>
              </a:br>
              <a:r>
                <a:rPr lang="en-US"/>
                <a:t>from any web browser</a:t>
              </a:r>
            </a:p>
          </p:txBody>
        </p:sp>
        <p:sp>
          <p:nvSpPr>
            <p:cNvPr id="70685" name="Line 29"/>
            <p:cNvSpPr>
              <a:spLocks noChangeShapeType="1"/>
            </p:cNvSpPr>
            <p:nvPr/>
          </p:nvSpPr>
          <p:spPr bwMode="auto">
            <a:xfrm>
              <a:off x="528" y="2544"/>
              <a:ext cx="470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pic>
          <p:nvPicPr>
            <p:cNvPr id="18455" name="Picture 47" descr="hubzero-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7" y="3024"/>
              <a:ext cx="792" cy="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607878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70704"/>
                                        </p:tgtEl>
                                        <p:attrNameLst>
                                          <p:attrName>style.visibility</p:attrName>
                                        </p:attrNameLst>
                                      </p:cBhvr>
                                      <p:to>
                                        <p:strVal val="visible"/>
                                      </p:to>
                                    </p:set>
                                    <p:animEffect transition="in" filter="wipe(up)">
                                      <p:cBhvr>
                                        <p:cTn id="7" dur="500"/>
                                        <p:tgtEl>
                                          <p:spTgt spid="707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4"/>
          <p:cNvSpPr>
            <a:spLocks noGrp="1" noChangeArrowheads="1"/>
          </p:cNvSpPr>
          <p:nvPr>
            <p:ph type="title"/>
          </p:nvPr>
        </p:nvSpPr>
        <p:spPr>
          <a:xfrm>
            <a:off x="457200" y="104248"/>
            <a:ext cx="8229600" cy="1143000"/>
          </a:xfrm>
        </p:spPr>
        <p:txBody>
          <a:bodyPr/>
          <a:lstStyle/>
          <a:p>
            <a:r>
              <a:rPr lang="en-US" dirty="0">
                <a:latin typeface="Century Gothic" charset="0"/>
                <a:ea typeface="ＭＳ Ｐゴシック" charset="0"/>
                <a:cs typeface="ＭＳ Ｐゴシック" charset="0"/>
              </a:rPr>
              <a:t>Powered by the Cloud</a:t>
            </a:r>
          </a:p>
        </p:txBody>
      </p:sp>
      <p:pic>
        <p:nvPicPr>
          <p:cNvPr id="19458" name="Picture 5" descr="My-Computer-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9225" y="1239838"/>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6" name="Line 20"/>
          <p:cNvSpPr>
            <a:spLocks noChangeShapeType="1"/>
          </p:cNvSpPr>
          <p:nvPr/>
        </p:nvSpPr>
        <p:spPr bwMode="auto">
          <a:xfrm>
            <a:off x="3733800" y="2001838"/>
            <a:ext cx="377825" cy="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aphicFrame>
        <p:nvGraphicFramePr>
          <p:cNvPr id="19460" name="Object 19"/>
          <p:cNvGraphicFramePr>
            <a:graphicFrameLocks noChangeAspect="1"/>
          </p:cNvGraphicFramePr>
          <p:nvPr/>
        </p:nvGraphicFramePr>
        <p:xfrm>
          <a:off x="1828800" y="1239838"/>
          <a:ext cx="2057400" cy="1528762"/>
        </p:xfrm>
        <a:graphic>
          <a:graphicData uri="http://schemas.openxmlformats.org/presentationml/2006/ole">
            <mc:AlternateContent xmlns:mc="http://schemas.openxmlformats.org/markup-compatibility/2006">
              <mc:Choice xmlns:v="urn:schemas-microsoft-com:vml" Requires="v">
                <p:oleObj spid="_x0000_s5355" name="Image" r:id="rId5" imgW="3809524" imgH="2831746" progId="Photoshop.Image.10">
                  <p:embed/>
                </p:oleObj>
              </mc:Choice>
              <mc:Fallback>
                <p:oleObj name="Image" r:id="rId5" imgW="3809524" imgH="2831746" progId="Photoshop.Image.1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1239838"/>
                        <a:ext cx="2057400" cy="152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80936" name="Group 40"/>
          <p:cNvGrpSpPr>
            <a:grpSpLocks/>
          </p:cNvGrpSpPr>
          <p:nvPr/>
        </p:nvGrpSpPr>
        <p:grpSpPr bwMode="auto">
          <a:xfrm>
            <a:off x="457200" y="3149600"/>
            <a:ext cx="8166100" cy="2870200"/>
            <a:chOff x="288" y="1984"/>
            <a:chExt cx="5144" cy="1808"/>
          </a:xfrm>
        </p:grpSpPr>
        <p:sp>
          <p:nvSpPr>
            <p:cNvPr id="80913" name="Line 17"/>
            <p:cNvSpPr>
              <a:spLocks noChangeShapeType="1"/>
            </p:cNvSpPr>
            <p:nvPr/>
          </p:nvSpPr>
          <p:spPr bwMode="auto">
            <a:xfrm>
              <a:off x="336" y="1984"/>
              <a:ext cx="50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pic>
          <p:nvPicPr>
            <p:cNvPr id="19464" name="Picture 22" descr="052209_iStock_Cloud_Comput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5" y="2230"/>
              <a:ext cx="1296"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9" name="Line 23"/>
            <p:cNvSpPr>
              <a:spLocks noChangeShapeType="1"/>
            </p:cNvSpPr>
            <p:nvPr/>
          </p:nvSpPr>
          <p:spPr bwMode="auto">
            <a:xfrm>
              <a:off x="2064" y="2826"/>
              <a:ext cx="1918" cy="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pic>
          <p:nvPicPr>
            <p:cNvPr id="19466" name="Picture 5" descr="My-Computer-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4" y="2346"/>
              <a:ext cx="912"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4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2" y="2245"/>
              <a:ext cx="1272" cy="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31" descr="CCEcom4_11-0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37" y="2858"/>
              <a:ext cx="624" cy="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69" name="Group 32"/>
            <p:cNvGrpSpPr>
              <a:grpSpLocks/>
            </p:cNvGrpSpPr>
            <p:nvPr/>
          </p:nvGrpSpPr>
          <p:grpSpPr bwMode="auto">
            <a:xfrm>
              <a:off x="4737" y="2168"/>
              <a:ext cx="534" cy="624"/>
              <a:chOff x="1596" y="2604"/>
              <a:chExt cx="1152" cy="1344"/>
            </a:xfrm>
          </p:grpSpPr>
          <p:sp>
            <p:nvSpPr>
              <p:cNvPr id="80929" name="Rectangle 33"/>
              <p:cNvSpPr>
                <a:spLocks noChangeArrowheads="1"/>
              </p:cNvSpPr>
              <p:nvPr/>
            </p:nvSpPr>
            <p:spPr bwMode="auto">
              <a:xfrm>
                <a:off x="1596" y="2604"/>
                <a:ext cx="1152" cy="1344"/>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pic>
            <p:nvPicPr>
              <p:cNvPr id="19474" name="Picture 34" descr="tg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80" y="2670"/>
                <a:ext cx="1006"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0931" name="Picture 3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37" y="3280"/>
              <a:ext cx="678" cy="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0932" name="Picture 3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37" y="3512"/>
              <a:ext cx="695" cy="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9472" name="Picture 38" descr="hubzero-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8" y="2560"/>
              <a:ext cx="792" cy="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0935" name="Text Box 39"/>
          <p:cNvSpPr txBox="1">
            <a:spLocks noChangeArrowheads="1"/>
          </p:cNvSpPr>
          <p:nvPr/>
        </p:nvSpPr>
        <p:spPr bwMode="auto">
          <a:xfrm>
            <a:off x="685800" y="1528763"/>
            <a:ext cx="10604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a:defRPr/>
            </a:pPr>
            <a:r>
              <a:rPr lang="en-US"/>
              <a:t>Locally</a:t>
            </a:r>
            <a:br>
              <a:rPr lang="en-US"/>
            </a:br>
            <a:r>
              <a:rPr lang="en-US"/>
              <a:t>Installed</a:t>
            </a:r>
          </a:p>
          <a:p>
            <a:pPr algn="r">
              <a:defRPr/>
            </a:pPr>
            <a:r>
              <a:rPr lang="en-US"/>
              <a:t>Program</a:t>
            </a:r>
          </a:p>
        </p:txBody>
      </p:sp>
    </p:spTree>
    <p:extLst>
      <p:ext uri="{BB962C8B-B14F-4D97-AF65-F5344CB8AC3E}">
        <p14:creationId xmlns:p14="http://schemas.microsoft.com/office/powerpoint/2010/main" val="19802510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80936"/>
                                        </p:tgtEl>
                                        <p:attrNameLst>
                                          <p:attrName>style.visibility</p:attrName>
                                        </p:attrNameLst>
                                      </p:cBhvr>
                                      <p:to>
                                        <p:strVal val="visible"/>
                                      </p:to>
                                    </p:set>
                                    <p:animEffect transition="in" filter="wipe(up)">
                                      <p:cBhvr>
                                        <p:cTn id="7" dur="500"/>
                                        <p:tgtEl>
                                          <p:spTgt spid="809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Equity</Template>
  <TotalTime>4002</TotalTime>
  <Words>2595</Words>
  <Application>Microsoft Macintosh PowerPoint</Application>
  <PresentationFormat>On-screen Show (4:3)</PresentationFormat>
  <Paragraphs>303</Paragraphs>
  <Slides>35</Slides>
  <Notes>25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37" baseType="lpstr">
      <vt:lpstr>Equity</vt:lpstr>
      <vt:lpstr>Image</vt:lpstr>
      <vt:lpstr>Utilizing HUBzero to Create and Test an Educational Hub from CReSIS Educational Data</vt:lpstr>
      <vt:lpstr>What is HUBzero</vt:lpstr>
      <vt:lpstr>Open Source</vt:lpstr>
      <vt:lpstr>Many other Hubs</vt:lpstr>
      <vt:lpstr>Website</vt:lpstr>
      <vt:lpstr>WHY ???</vt:lpstr>
      <vt:lpstr>Apps</vt:lpstr>
      <vt:lpstr>Accessible from any machine</vt:lpstr>
      <vt:lpstr>Powered by the Cloud</vt:lpstr>
      <vt:lpstr>Integrated Visualization</vt:lpstr>
      <vt:lpstr>Hub Powered by Your Community</vt:lpstr>
      <vt:lpstr>Example:  nanoHUB.org</vt:lpstr>
      <vt:lpstr>Example:  NEES.org</vt:lpstr>
      <vt:lpstr>Why HUBzero?</vt:lpstr>
      <vt:lpstr>PowerPoint Presentation</vt:lpstr>
      <vt:lpstr>Thesis Topic</vt:lpstr>
      <vt:lpstr>Research Question</vt:lpstr>
      <vt:lpstr>Downloads &amp; Installations </vt:lpstr>
      <vt:lpstr>Running VMware and HUBzero</vt:lpstr>
      <vt:lpstr>Starting Point</vt:lpstr>
      <vt:lpstr>Back-end vs Front-end</vt:lpstr>
      <vt:lpstr>Back-end vs Front-end</vt:lpstr>
      <vt:lpstr>Inputting Images</vt:lpstr>
      <vt:lpstr>FileZilla</vt:lpstr>
      <vt:lpstr>HUBzero v1.1</vt:lpstr>
      <vt:lpstr>New Version </vt:lpstr>
      <vt:lpstr>Database - Excel</vt:lpstr>
      <vt:lpstr>Database - Process</vt:lpstr>
      <vt:lpstr>Database</vt:lpstr>
      <vt:lpstr>Database</vt:lpstr>
      <vt:lpstr>Feedback and Results</vt:lpstr>
      <vt:lpstr>Future Work</vt:lpstr>
      <vt:lpstr>References</vt:lpstr>
      <vt:lpstr>Acknowledgements</vt:lpstr>
      <vt:lpstr>Questions</vt:lpstr>
    </vt:vector>
  </TitlesOfParts>
  <Company>Elizabeth City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Hub Zero</dc:title>
  <dc:creator>Justin Deloatch</dc:creator>
  <cp:lastModifiedBy>Justin</cp:lastModifiedBy>
  <cp:revision>233</cp:revision>
  <dcterms:created xsi:type="dcterms:W3CDTF">2013-02-07T16:51:30Z</dcterms:created>
  <dcterms:modified xsi:type="dcterms:W3CDTF">2014-04-17T13:22:12Z</dcterms:modified>
</cp:coreProperties>
</file>