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4"/>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324"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7"/>
    <p:restoredTop sz="94621"/>
  </p:normalViewPr>
  <p:slideViewPr>
    <p:cSldViewPr snapToGrid="0" snapToObjects="1">
      <p:cViewPr varScale="1">
        <p:scale>
          <a:sx n="73" d="100"/>
          <a:sy n="73" d="100"/>
        </p:scale>
        <p:origin x="7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95803-7996-4CB4-BDA9-8762B0C2AF80}"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en-US"/>
        </a:p>
      </dgm:t>
    </dgm:pt>
    <dgm:pt modelId="{0495AC95-8E38-407F-A613-E65F5344B989}">
      <dgm:prSet custT="1"/>
      <dgm:spPr>
        <a:solidFill>
          <a:schemeClr val="accent5">
            <a:lumMod val="75000"/>
          </a:schemeClr>
        </a:solidFill>
      </dgm:spPr>
      <dgm:t>
        <a:bodyPr/>
        <a:lstStyle/>
        <a:p>
          <a:r>
            <a:rPr lang="en-US" sz="1800" b="0" dirty="0" smtClean="0"/>
            <a:t>Abstraction</a:t>
          </a:r>
        </a:p>
      </dgm:t>
    </dgm:pt>
    <dgm:pt modelId="{1F535986-934C-491E-AA21-AE57BCEFCC28}" type="parTrans" cxnId="{2AD6A025-9685-4E82-9806-6514D7C53C4A}">
      <dgm:prSet/>
      <dgm:spPr>
        <a:ln>
          <a:solidFill>
            <a:schemeClr val="accent5">
              <a:lumMod val="75000"/>
            </a:schemeClr>
          </a:solidFill>
        </a:ln>
      </dgm:spPr>
      <dgm:t>
        <a:bodyPr/>
        <a:lstStyle/>
        <a:p>
          <a:endParaRPr lang="en-US" sz="1800" b="0"/>
        </a:p>
      </dgm:t>
    </dgm:pt>
    <dgm:pt modelId="{8C8C6F44-0B53-43BC-8B28-385BB5A3FEE1}" type="sibTrans" cxnId="{2AD6A025-9685-4E82-9806-6514D7C53C4A}">
      <dgm:prSet/>
      <dgm:spPr/>
      <dgm:t>
        <a:bodyPr/>
        <a:lstStyle/>
        <a:p>
          <a:endParaRPr lang="en-US" sz="1800" b="0"/>
        </a:p>
      </dgm:t>
    </dgm:pt>
    <dgm:pt modelId="{98B4AAD2-7677-41F0-8347-B2A0CE3E47A2}">
      <dgm:prSet custT="1"/>
      <dgm:spPr>
        <a:solidFill>
          <a:schemeClr val="accent5">
            <a:lumMod val="75000"/>
          </a:schemeClr>
        </a:solidFill>
      </dgm:spPr>
      <dgm:t>
        <a:bodyPr/>
        <a:lstStyle/>
        <a:p>
          <a:r>
            <a:rPr lang="en-US" sz="1800" b="0" dirty="0" smtClean="0"/>
            <a:t>Distributed computing</a:t>
          </a:r>
        </a:p>
      </dgm:t>
    </dgm:pt>
    <dgm:pt modelId="{D28B5642-E156-40C4-BDF1-E7FAC6E028B1}" type="parTrans" cxnId="{96E09B39-D60B-494B-880D-96D70DCBF0DB}">
      <dgm:prSet/>
      <dgm:spPr>
        <a:ln>
          <a:solidFill>
            <a:schemeClr val="accent5">
              <a:lumMod val="75000"/>
            </a:schemeClr>
          </a:solidFill>
        </a:ln>
      </dgm:spPr>
      <dgm:t>
        <a:bodyPr/>
        <a:lstStyle/>
        <a:p>
          <a:endParaRPr lang="en-US" sz="1800" b="0"/>
        </a:p>
      </dgm:t>
    </dgm:pt>
    <dgm:pt modelId="{94ECC8E6-8210-49B3-8836-8C7C19990C78}" type="sibTrans" cxnId="{96E09B39-D60B-494B-880D-96D70DCBF0DB}">
      <dgm:prSet/>
      <dgm:spPr/>
      <dgm:t>
        <a:bodyPr/>
        <a:lstStyle/>
        <a:p>
          <a:endParaRPr lang="en-US" sz="1800" b="0"/>
        </a:p>
      </dgm:t>
    </dgm:pt>
    <dgm:pt modelId="{2E6B7BF8-6A45-4201-ADF7-82047A20267C}">
      <dgm:prSet custT="1"/>
      <dgm:spPr>
        <a:solidFill>
          <a:schemeClr val="accent5">
            <a:lumMod val="75000"/>
          </a:schemeClr>
        </a:solidFill>
      </dgm:spPr>
      <dgm:t>
        <a:bodyPr/>
        <a:lstStyle/>
        <a:p>
          <a:r>
            <a:rPr lang="en-US" sz="1800" b="0" dirty="0" smtClean="0"/>
            <a:t>Management</a:t>
          </a:r>
        </a:p>
      </dgm:t>
    </dgm:pt>
    <dgm:pt modelId="{96439BAA-A944-4A9E-9989-990AA7C7591B}" type="parTrans" cxnId="{8580BCB0-F202-4E2A-8869-31A78F3924AE}">
      <dgm:prSet/>
      <dgm:spPr>
        <a:ln>
          <a:solidFill>
            <a:schemeClr val="accent5">
              <a:lumMod val="75000"/>
            </a:schemeClr>
          </a:solidFill>
        </a:ln>
      </dgm:spPr>
      <dgm:t>
        <a:bodyPr/>
        <a:lstStyle/>
        <a:p>
          <a:endParaRPr lang="en-US" sz="1800" b="0"/>
        </a:p>
      </dgm:t>
    </dgm:pt>
    <dgm:pt modelId="{EA19630A-CAC7-4CAD-9ED7-3CA9646E0C27}" type="sibTrans" cxnId="{8580BCB0-F202-4E2A-8869-31A78F3924AE}">
      <dgm:prSet/>
      <dgm:spPr/>
      <dgm:t>
        <a:bodyPr/>
        <a:lstStyle/>
        <a:p>
          <a:endParaRPr lang="en-US" sz="1800" b="0"/>
        </a:p>
      </dgm:t>
    </dgm:pt>
    <dgm:pt modelId="{754F289E-2E81-4A0C-9261-880FADCABC5F}">
      <dgm:prSet custT="1"/>
      <dgm:spPr>
        <a:solidFill>
          <a:srgbClr val="C00000"/>
        </a:solidFill>
      </dgm:spPr>
      <dgm:t>
        <a:bodyPr/>
        <a:lstStyle/>
        <a:p>
          <a:r>
            <a:rPr lang="en-US" sz="1800" b="0" dirty="0" smtClean="0"/>
            <a:t>Data</a:t>
          </a:r>
        </a:p>
      </dgm:t>
    </dgm:pt>
    <dgm:pt modelId="{C1897B09-9C54-45D4-AFF8-8EAC8C785B55}" type="parTrans" cxnId="{86785E0B-86D1-45EB-981F-010D22070929}">
      <dgm:prSet/>
      <dgm:spPr/>
      <dgm:t>
        <a:bodyPr/>
        <a:lstStyle/>
        <a:p>
          <a:endParaRPr lang="en-US" sz="1800" b="0"/>
        </a:p>
      </dgm:t>
    </dgm:pt>
    <dgm:pt modelId="{4053DD5A-20B4-42DB-A96A-A23C18C9A9F4}" type="sibTrans" cxnId="{86785E0B-86D1-45EB-981F-010D22070929}">
      <dgm:prSet/>
      <dgm:spPr/>
      <dgm:t>
        <a:bodyPr/>
        <a:lstStyle/>
        <a:p>
          <a:endParaRPr lang="en-US" sz="1800" b="0"/>
        </a:p>
      </dgm:t>
    </dgm:pt>
    <dgm:pt modelId="{45BDC9C2-4BB0-4C7F-8DBD-C44BB2268535}">
      <dgm:prSet custT="1"/>
      <dgm:spPr>
        <a:solidFill>
          <a:srgbClr val="C00000"/>
        </a:solidFill>
      </dgm:spPr>
      <dgm:t>
        <a:bodyPr/>
        <a:lstStyle/>
        <a:p>
          <a:r>
            <a:rPr lang="en-US" sz="1800" b="0" dirty="0" smtClean="0"/>
            <a:t>Computation</a:t>
          </a:r>
        </a:p>
      </dgm:t>
    </dgm:pt>
    <dgm:pt modelId="{823418B2-312B-4F14-8CCC-1037007EE19D}" type="parTrans" cxnId="{E9FCD47E-F33E-4AEA-A1CF-CD0E8E016566}">
      <dgm:prSet/>
      <dgm:spPr/>
      <dgm:t>
        <a:bodyPr/>
        <a:lstStyle/>
        <a:p>
          <a:endParaRPr lang="en-US" sz="1800" b="0"/>
        </a:p>
      </dgm:t>
    </dgm:pt>
    <dgm:pt modelId="{0E6981C0-E8A3-44F3-B88E-85305A50E351}" type="sibTrans" cxnId="{E9FCD47E-F33E-4AEA-A1CF-CD0E8E016566}">
      <dgm:prSet/>
      <dgm:spPr/>
      <dgm:t>
        <a:bodyPr/>
        <a:lstStyle/>
        <a:p>
          <a:endParaRPr lang="en-US" sz="1800" b="0"/>
        </a:p>
      </dgm:t>
    </dgm:pt>
    <dgm:pt modelId="{0F7335D5-787A-4F29-AA58-FF3FC9BB499C}">
      <dgm:prSet custT="1"/>
      <dgm:spPr>
        <a:solidFill>
          <a:srgbClr val="31859C"/>
        </a:solidFill>
      </dgm:spPr>
      <dgm:t>
        <a:bodyPr/>
        <a:lstStyle/>
        <a:p>
          <a:r>
            <a:rPr lang="en-US" sz="1800" b="0" dirty="0" smtClean="0"/>
            <a:t>Collective</a:t>
          </a:r>
        </a:p>
      </dgm:t>
    </dgm:pt>
    <dgm:pt modelId="{C923F4DC-FF89-419C-BE59-64D1D352875A}" type="parTrans" cxnId="{4018B528-A3E9-46E1-B7AA-6ADC6BCD5507}">
      <dgm:prSet/>
      <dgm:spPr>
        <a:ln>
          <a:solidFill>
            <a:srgbClr val="31859C"/>
          </a:solidFill>
        </a:ln>
      </dgm:spPr>
      <dgm:t>
        <a:bodyPr/>
        <a:lstStyle/>
        <a:p>
          <a:endParaRPr lang="en-US" sz="1800" b="0"/>
        </a:p>
      </dgm:t>
    </dgm:pt>
    <dgm:pt modelId="{14F36285-C2ED-4816-B297-5F0E9CD732EF}" type="sibTrans" cxnId="{4018B528-A3E9-46E1-B7AA-6ADC6BCD5507}">
      <dgm:prSet/>
      <dgm:spPr/>
      <dgm:t>
        <a:bodyPr/>
        <a:lstStyle/>
        <a:p>
          <a:endParaRPr lang="en-US" sz="1800" b="0"/>
        </a:p>
      </dgm:t>
    </dgm:pt>
    <dgm:pt modelId="{C4A14B5C-DBAE-468A-9938-9C047AD480F7}">
      <dgm:prSet custT="1"/>
      <dgm:spPr>
        <a:solidFill>
          <a:srgbClr val="DE7E2E"/>
        </a:solidFill>
      </dgm:spPr>
      <dgm:t>
        <a:bodyPr/>
        <a:lstStyle/>
        <a:p>
          <a:r>
            <a:rPr lang="en-US" sz="1800" b="0" dirty="0" smtClean="0"/>
            <a:t>Dynamic scheduler</a:t>
          </a:r>
        </a:p>
      </dgm:t>
    </dgm:pt>
    <dgm:pt modelId="{F36B3BA5-72E5-44F9-8F91-0E64AF67C4FE}" type="parTrans" cxnId="{B8B84314-EAFF-4A1F-AF52-36BBB721553C}">
      <dgm:prSet/>
      <dgm:spPr>
        <a:ln>
          <a:solidFill>
            <a:srgbClr val="DE7E2E"/>
          </a:solidFill>
        </a:ln>
      </dgm:spPr>
      <dgm:t>
        <a:bodyPr/>
        <a:lstStyle/>
        <a:p>
          <a:endParaRPr lang="en-US" sz="1800" b="0"/>
        </a:p>
      </dgm:t>
    </dgm:pt>
    <dgm:pt modelId="{12A4D415-5BBF-4299-8B3F-3321BEB353C7}" type="sibTrans" cxnId="{B8B84314-EAFF-4A1F-AF52-36BBB721553C}">
      <dgm:prSet/>
      <dgm:spPr/>
      <dgm:t>
        <a:bodyPr/>
        <a:lstStyle/>
        <a:p>
          <a:endParaRPr lang="en-US" sz="1800" b="0"/>
        </a:p>
      </dgm:t>
    </dgm:pt>
    <dgm:pt modelId="{832C5AA5-6C2C-4DAE-A06B-C3D49FE89744}">
      <dgm:prSet custT="1"/>
      <dgm:spPr>
        <a:solidFill>
          <a:srgbClr val="31859C"/>
        </a:solidFill>
      </dgm:spPr>
      <dgm:t>
        <a:bodyPr/>
        <a:lstStyle/>
        <a:p>
          <a:r>
            <a:rPr lang="en-US" sz="1800" b="0" dirty="0" smtClean="0"/>
            <a:t>Arrays &amp; Objects</a:t>
          </a:r>
        </a:p>
      </dgm:t>
    </dgm:pt>
    <dgm:pt modelId="{2AA7380F-47E5-4939-A2D6-A20EE6D61AEA}" type="parTrans" cxnId="{1D4F66DA-4B0E-4AFD-9AD9-88BD05E493A5}">
      <dgm:prSet/>
      <dgm:spPr>
        <a:ln>
          <a:solidFill>
            <a:srgbClr val="31859C"/>
          </a:solidFill>
        </a:ln>
      </dgm:spPr>
      <dgm:t>
        <a:bodyPr/>
        <a:lstStyle/>
        <a:p>
          <a:endParaRPr lang="en-US" sz="1800" b="0"/>
        </a:p>
      </dgm:t>
    </dgm:pt>
    <dgm:pt modelId="{2ED3A1D8-BCDC-4C93-8BF4-80F64056F75E}" type="sibTrans" cxnId="{1D4F66DA-4B0E-4AFD-9AD9-88BD05E493A5}">
      <dgm:prSet/>
      <dgm:spPr/>
      <dgm:t>
        <a:bodyPr/>
        <a:lstStyle/>
        <a:p>
          <a:endParaRPr lang="en-US" sz="1800" b="0"/>
        </a:p>
      </dgm:t>
    </dgm:pt>
    <dgm:pt modelId="{F69D35EA-0FD9-4697-A1FF-42D6D703C138}">
      <dgm:prSet custT="1"/>
      <dgm:spPr>
        <a:solidFill>
          <a:srgbClr val="31859C"/>
        </a:solidFill>
      </dgm:spPr>
      <dgm:t>
        <a:bodyPr/>
        <a:lstStyle/>
        <a:p>
          <a:r>
            <a:rPr lang="en-US" sz="1800" b="0" dirty="0" smtClean="0"/>
            <a:t>Pool-based</a:t>
          </a:r>
        </a:p>
      </dgm:t>
    </dgm:pt>
    <dgm:pt modelId="{1EB33CF8-4CBA-4CE8-B222-945346C74004}" type="parTrans" cxnId="{70AB35C4-17BC-4C6C-AD8C-FD5090B30FEA}">
      <dgm:prSet/>
      <dgm:spPr>
        <a:ln>
          <a:solidFill>
            <a:srgbClr val="31859C"/>
          </a:solidFill>
        </a:ln>
      </dgm:spPr>
      <dgm:t>
        <a:bodyPr/>
        <a:lstStyle/>
        <a:p>
          <a:endParaRPr lang="en-US" sz="1800" b="0"/>
        </a:p>
      </dgm:t>
    </dgm:pt>
    <dgm:pt modelId="{AD120528-2E37-46F0-8848-2155E846AB2B}" type="sibTrans" cxnId="{70AB35C4-17BC-4C6C-AD8C-FD5090B30FEA}">
      <dgm:prSet/>
      <dgm:spPr/>
      <dgm:t>
        <a:bodyPr/>
        <a:lstStyle/>
        <a:p>
          <a:endParaRPr lang="en-US" sz="1800" b="0"/>
        </a:p>
      </dgm:t>
    </dgm:pt>
    <dgm:pt modelId="{359F6053-79B1-40B5-8E43-1135050E064A}">
      <dgm:prSet custT="1"/>
      <dgm:spPr>
        <a:solidFill>
          <a:srgbClr val="31859C"/>
        </a:solidFill>
      </dgm:spPr>
      <dgm:t>
        <a:bodyPr/>
        <a:lstStyle/>
        <a:p>
          <a:r>
            <a:rPr lang="en-US" sz="1800" b="0" dirty="0" smtClean="0"/>
            <a:t>Event-driven</a:t>
          </a:r>
        </a:p>
      </dgm:t>
    </dgm:pt>
    <dgm:pt modelId="{D795E759-D426-464A-84C6-D92DB18BEC15}" type="parTrans" cxnId="{0879C0A9-3C70-4BA8-95D9-EB0C5152556C}">
      <dgm:prSet/>
      <dgm:spPr>
        <a:ln>
          <a:solidFill>
            <a:srgbClr val="31859C"/>
          </a:solidFill>
        </a:ln>
      </dgm:spPr>
      <dgm:t>
        <a:bodyPr/>
        <a:lstStyle/>
        <a:p>
          <a:endParaRPr lang="en-US" sz="1800" b="0"/>
        </a:p>
      </dgm:t>
    </dgm:pt>
    <dgm:pt modelId="{2D009A20-D939-4065-9636-622DD1E7BCEA}" type="sibTrans" cxnId="{0879C0A9-3C70-4BA8-95D9-EB0C5152556C}">
      <dgm:prSet/>
      <dgm:spPr/>
      <dgm:t>
        <a:bodyPr/>
        <a:lstStyle/>
        <a:p>
          <a:endParaRPr lang="en-US" sz="1800" b="0"/>
        </a:p>
      </dgm:t>
    </dgm:pt>
    <dgm:pt modelId="{0096EFEF-BB07-44EF-B6BE-AEBA63C97869}">
      <dgm:prSet custT="1"/>
      <dgm:spPr>
        <a:solidFill>
          <a:schemeClr val="accent5">
            <a:lumMod val="75000"/>
          </a:schemeClr>
        </a:solidFill>
      </dgm:spPr>
      <dgm:t>
        <a:bodyPr/>
        <a:lstStyle/>
        <a:p>
          <a:r>
            <a:rPr lang="en-US" sz="1800" b="0" dirty="0" smtClean="0"/>
            <a:t>Multi-threading</a:t>
          </a:r>
        </a:p>
      </dgm:t>
    </dgm:pt>
    <dgm:pt modelId="{A4EFA6D5-67E4-4A46-9B56-E80B6BA0FCFB}" type="parTrans" cxnId="{09E1CC10-96F7-4747-969C-BACA893F4A26}">
      <dgm:prSet/>
      <dgm:spPr>
        <a:ln>
          <a:solidFill>
            <a:schemeClr val="accent5">
              <a:lumMod val="75000"/>
            </a:schemeClr>
          </a:solidFill>
        </a:ln>
      </dgm:spPr>
      <dgm:t>
        <a:bodyPr/>
        <a:lstStyle/>
        <a:p>
          <a:endParaRPr lang="en-US" sz="1800" b="0"/>
        </a:p>
      </dgm:t>
    </dgm:pt>
    <dgm:pt modelId="{A083C332-29E7-482E-9652-9C3669AF20AA}" type="sibTrans" cxnId="{09E1CC10-96F7-4747-969C-BACA893F4A26}">
      <dgm:prSet/>
      <dgm:spPr/>
      <dgm:t>
        <a:bodyPr/>
        <a:lstStyle/>
        <a:p>
          <a:endParaRPr lang="en-US" sz="1800" b="0"/>
        </a:p>
      </dgm:t>
    </dgm:pt>
    <dgm:pt modelId="{57B6F62C-B922-4284-A0C7-5CE8BF122B26}">
      <dgm:prSet custT="1"/>
      <dgm:spPr>
        <a:solidFill>
          <a:srgbClr val="DE7E2E"/>
        </a:solidFill>
      </dgm:spPr>
      <dgm:t>
        <a:bodyPr/>
        <a:lstStyle/>
        <a:p>
          <a:r>
            <a:rPr lang="en-US" sz="1800" b="0" dirty="0" smtClean="0"/>
            <a:t>Partitions &amp; Tables</a:t>
          </a:r>
        </a:p>
      </dgm:t>
    </dgm:pt>
    <dgm:pt modelId="{A77A546F-8CC4-426C-879D-0F0BA2DEBDDD}" type="parTrans" cxnId="{2D31F714-A407-416C-8DFC-4A6150C19C2D}">
      <dgm:prSet/>
      <dgm:spPr>
        <a:ln>
          <a:solidFill>
            <a:srgbClr val="DE7E2E"/>
          </a:solidFill>
        </a:ln>
      </dgm:spPr>
      <dgm:t>
        <a:bodyPr/>
        <a:lstStyle/>
        <a:p>
          <a:endParaRPr lang="en-US" sz="1800" b="0"/>
        </a:p>
      </dgm:t>
    </dgm:pt>
    <dgm:pt modelId="{565A8DEA-E426-4054-AD59-5B5067A35EA8}" type="sibTrans" cxnId="{2D31F714-A407-416C-8DFC-4A6150C19C2D}">
      <dgm:prSet/>
      <dgm:spPr/>
      <dgm:t>
        <a:bodyPr/>
        <a:lstStyle/>
        <a:p>
          <a:endParaRPr lang="en-US" sz="1800" b="0"/>
        </a:p>
      </dgm:t>
    </dgm:pt>
    <dgm:pt modelId="{87291BCE-6090-468B-9571-73FC9EA66287}">
      <dgm:prSet custT="1"/>
      <dgm:spPr>
        <a:solidFill>
          <a:srgbClr val="DE7E2E"/>
        </a:solidFill>
      </dgm:spPr>
      <dgm:t>
        <a:bodyPr/>
        <a:lstStyle/>
        <a:p>
          <a:r>
            <a:rPr lang="en-US" sz="1800" b="0" dirty="0" smtClean="0"/>
            <a:t>Static scheduler</a:t>
          </a:r>
        </a:p>
      </dgm:t>
    </dgm:pt>
    <dgm:pt modelId="{0792AEF5-B205-4E55-A819-088A9767DF4A}" type="parTrans" cxnId="{4EDE2248-D632-488E-895C-41BA0AD029A3}">
      <dgm:prSet/>
      <dgm:spPr>
        <a:ln>
          <a:solidFill>
            <a:srgbClr val="DE7E2E"/>
          </a:solidFill>
        </a:ln>
      </dgm:spPr>
      <dgm:t>
        <a:bodyPr/>
        <a:lstStyle/>
        <a:p>
          <a:endParaRPr lang="en-US" b="0"/>
        </a:p>
      </dgm:t>
    </dgm:pt>
    <dgm:pt modelId="{5EB692E5-90B7-4949-9341-2A0067DED774}" type="sibTrans" cxnId="{4EDE2248-D632-488E-895C-41BA0AD029A3}">
      <dgm:prSet/>
      <dgm:spPr/>
      <dgm:t>
        <a:bodyPr/>
        <a:lstStyle/>
        <a:p>
          <a:endParaRPr lang="en-US" b="0"/>
        </a:p>
      </dgm:t>
    </dgm:pt>
    <dgm:pt modelId="{221EC271-9129-4CF5-A5C6-82ED661208F3}">
      <dgm:prSet custT="1"/>
      <dgm:spPr>
        <a:solidFill>
          <a:srgbClr val="31859C"/>
        </a:solidFill>
      </dgm:spPr>
      <dgm:t>
        <a:bodyPr/>
        <a:lstStyle/>
        <a:p>
          <a:r>
            <a:rPr lang="en-US" sz="1800" b="0" smtClean="0"/>
            <a:t>Schedulers</a:t>
          </a:r>
          <a:endParaRPr lang="en-US" sz="1800" b="0" dirty="0" smtClean="0"/>
        </a:p>
      </dgm:t>
    </dgm:pt>
    <dgm:pt modelId="{A98D50D2-0F24-49A6-857A-169C1C44B177}" type="parTrans" cxnId="{6838E897-F338-4BB5-A964-9A67F1C658C9}">
      <dgm:prSet/>
      <dgm:spPr>
        <a:ln>
          <a:solidFill>
            <a:srgbClr val="31859C"/>
          </a:solidFill>
        </a:ln>
      </dgm:spPr>
      <dgm:t>
        <a:bodyPr/>
        <a:lstStyle/>
        <a:p>
          <a:endParaRPr lang="en-US"/>
        </a:p>
      </dgm:t>
    </dgm:pt>
    <dgm:pt modelId="{85E68F49-3A70-430F-91F4-61C2004867C4}" type="sibTrans" cxnId="{6838E897-F338-4BB5-A964-9A67F1C658C9}">
      <dgm:prSet/>
      <dgm:spPr/>
      <dgm:t>
        <a:bodyPr/>
        <a:lstStyle/>
        <a:p>
          <a:endParaRPr lang="en-US"/>
        </a:p>
      </dgm:t>
    </dgm:pt>
    <dgm:pt modelId="{C1C13715-14A9-4C75-8981-A066EB74CAAB}" type="pres">
      <dgm:prSet presAssocID="{4D495803-7996-4CB4-BDA9-8762B0C2AF80}" presName="hierChild1" presStyleCnt="0">
        <dgm:presLayoutVars>
          <dgm:orgChart val="1"/>
          <dgm:chPref val="1"/>
          <dgm:dir/>
          <dgm:animOne val="branch"/>
          <dgm:animLvl val="lvl"/>
          <dgm:resizeHandles/>
        </dgm:presLayoutVars>
      </dgm:prSet>
      <dgm:spPr/>
      <dgm:t>
        <a:bodyPr/>
        <a:lstStyle/>
        <a:p>
          <a:endParaRPr lang="en-US"/>
        </a:p>
      </dgm:t>
    </dgm:pt>
    <dgm:pt modelId="{34F0A124-E325-4008-A6C2-D86B1C9B292B}" type="pres">
      <dgm:prSet presAssocID="{754F289E-2E81-4A0C-9261-880FADCABC5F}" presName="hierRoot1" presStyleCnt="0">
        <dgm:presLayoutVars>
          <dgm:hierBranch val="init"/>
        </dgm:presLayoutVars>
      </dgm:prSet>
      <dgm:spPr/>
      <dgm:t>
        <a:bodyPr/>
        <a:lstStyle/>
        <a:p>
          <a:endParaRPr lang="en-US"/>
        </a:p>
      </dgm:t>
    </dgm:pt>
    <dgm:pt modelId="{A8F2FF55-4D6F-4F24-9DBF-0EBA4FC702F3}" type="pres">
      <dgm:prSet presAssocID="{754F289E-2E81-4A0C-9261-880FADCABC5F}" presName="rootComposite1" presStyleCnt="0"/>
      <dgm:spPr/>
      <dgm:t>
        <a:bodyPr/>
        <a:lstStyle/>
        <a:p>
          <a:endParaRPr lang="en-US"/>
        </a:p>
      </dgm:t>
    </dgm:pt>
    <dgm:pt modelId="{ABC1FCCF-18E4-45C6-8ECE-AB3597D68209}" type="pres">
      <dgm:prSet presAssocID="{754F289E-2E81-4A0C-9261-880FADCABC5F}" presName="rootText1" presStyleLbl="node0" presStyleIdx="0" presStyleCnt="2">
        <dgm:presLayoutVars>
          <dgm:chPref val="3"/>
        </dgm:presLayoutVars>
      </dgm:prSet>
      <dgm:spPr/>
      <dgm:t>
        <a:bodyPr/>
        <a:lstStyle/>
        <a:p>
          <a:endParaRPr lang="en-US"/>
        </a:p>
      </dgm:t>
    </dgm:pt>
    <dgm:pt modelId="{A6A5B374-8142-4F08-9361-5B2D54B3CF28}" type="pres">
      <dgm:prSet presAssocID="{754F289E-2E81-4A0C-9261-880FADCABC5F}" presName="rootConnector1" presStyleLbl="node1" presStyleIdx="0" presStyleCnt="0"/>
      <dgm:spPr/>
      <dgm:t>
        <a:bodyPr/>
        <a:lstStyle/>
        <a:p>
          <a:endParaRPr lang="en-US"/>
        </a:p>
      </dgm:t>
    </dgm:pt>
    <dgm:pt modelId="{BC2902A9-C3F1-4111-9AFD-BD2AE02FC426}" type="pres">
      <dgm:prSet presAssocID="{754F289E-2E81-4A0C-9261-880FADCABC5F}" presName="hierChild2" presStyleCnt="0"/>
      <dgm:spPr/>
      <dgm:t>
        <a:bodyPr/>
        <a:lstStyle/>
        <a:p>
          <a:endParaRPr lang="en-US"/>
        </a:p>
      </dgm:t>
    </dgm:pt>
    <dgm:pt modelId="{70310538-54E4-4CF7-A849-11CFD5AB1B44}" type="pres">
      <dgm:prSet presAssocID="{1F535986-934C-491E-AA21-AE57BCEFCC28}" presName="Name64" presStyleLbl="parChTrans1D2" presStyleIdx="0" presStyleCnt="4"/>
      <dgm:spPr/>
      <dgm:t>
        <a:bodyPr/>
        <a:lstStyle/>
        <a:p>
          <a:endParaRPr lang="en-US"/>
        </a:p>
      </dgm:t>
    </dgm:pt>
    <dgm:pt modelId="{FA42DE12-D50F-49E0-80DF-82440DBB8566}" type="pres">
      <dgm:prSet presAssocID="{0495AC95-8E38-407F-A613-E65F5344B989}" presName="hierRoot2" presStyleCnt="0">
        <dgm:presLayoutVars>
          <dgm:hierBranch val="init"/>
        </dgm:presLayoutVars>
      </dgm:prSet>
      <dgm:spPr/>
      <dgm:t>
        <a:bodyPr/>
        <a:lstStyle/>
        <a:p>
          <a:endParaRPr lang="en-US"/>
        </a:p>
      </dgm:t>
    </dgm:pt>
    <dgm:pt modelId="{B8C26AA6-FB72-4C8D-9236-8521857A610F}" type="pres">
      <dgm:prSet presAssocID="{0495AC95-8E38-407F-A613-E65F5344B989}" presName="rootComposite" presStyleCnt="0"/>
      <dgm:spPr/>
      <dgm:t>
        <a:bodyPr/>
        <a:lstStyle/>
        <a:p>
          <a:endParaRPr lang="en-US"/>
        </a:p>
      </dgm:t>
    </dgm:pt>
    <dgm:pt modelId="{486BCF46-06E9-477E-B3A0-319A815EE19E}" type="pres">
      <dgm:prSet presAssocID="{0495AC95-8E38-407F-A613-E65F5344B989}" presName="rootText" presStyleLbl="node2" presStyleIdx="0" presStyleCnt="4">
        <dgm:presLayoutVars>
          <dgm:chPref val="3"/>
        </dgm:presLayoutVars>
      </dgm:prSet>
      <dgm:spPr/>
      <dgm:t>
        <a:bodyPr/>
        <a:lstStyle/>
        <a:p>
          <a:endParaRPr lang="en-US"/>
        </a:p>
      </dgm:t>
    </dgm:pt>
    <dgm:pt modelId="{964AE10E-0096-49B3-BC47-7D189A819A1D}" type="pres">
      <dgm:prSet presAssocID="{0495AC95-8E38-407F-A613-E65F5344B989}" presName="rootConnector" presStyleLbl="node2" presStyleIdx="0" presStyleCnt="4"/>
      <dgm:spPr/>
      <dgm:t>
        <a:bodyPr/>
        <a:lstStyle/>
        <a:p>
          <a:endParaRPr lang="en-US"/>
        </a:p>
      </dgm:t>
    </dgm:pt>
    <dgm:pt modelId="{8CECE6F9-FDEE-4EEB-975B-7DE62E16BEB2}" type="pres">
      <dgm:prSet presAssocID="{0495AC95-8E38-407F-A613-E65F5344B989}" presName="hierChild4" presStyleCnt="0"/>
      <dgm:spPr/>
      <dgm:t>
        <a:bodyPr/>
        <a:lstStyle/>
        <a:p>
          <a:endParaRPr lang="en-US"/>
        </a:p>
      </dgm:t>
    </dgm:pt>
    <dgm:pt modelId="{8663750D-4448-4C9B-8577-4963CC1E63D4}" type="pres">
      <dgm:prSet presAssocID="{2AA7380F-47E5-4939-A2D6-A20EE6D61AEA}" presName="Name64" presStyleLbl="parChTrans1D3" presStyleIdx="0" presStyleCnt="5"/>
      <dgm:spPr/>
      <dgm:t>
        <a:bodyPr/>
        <a:lstStyle/>
        <a:p>
          <a:endParaRPr lang="en-US"/>
        </a:p>
      </dgm:t>
    </dgm:pt>
    <dgm:pt modelId="{0250F734-1E40-4CC4-A6E3-2AD14616A9C2}" type="pres">
      <dgm:prSet presAssocID="{832C5AA5-6C2C-4DAE-A06B-C3D49FE89744}" presName="hierRoot2" presStyleCnt="0">
        <dgm:presLayoutVars>
          <dgm:hierBranch val="init"/>
        </dgm:presLayoutVars>
      </dgm:prSet>
      <dgm:spPr/>
      <dgm:t>
        <a:bodyPr/>
        <a:lstStyle/>
        <a:p>
          <a:endParaRPr lang="en-US"/>
        </a:p>
      </dgm:t>
    </dgm:pt>
    <dgm:pt modelId="{DE6B177E-A8A0-46E6-AB63-D21BC4477866}" type="pres">
      <dgm:prSet presAssocID="{832C5AA5-6C2C-4DAE-A06B-C3D49FE89744}" presName="rootComposite" presStyleCnt="0"/>
      <dgm:spPr/>
      <dgm:t>
        <a:bodyPr/>
        <a:lstStyle/>
        <a:p>
          <a:endParaRPr lang="en-US"/>
        </a:p>
      </dgm:t>
    </dgm:pt>
    <dgm:pt modelId="{174351E9-B5D2-436B-B1D8-27F5DA76104F}" type="pres">
      <dgm:prSet presAssocID="{832C5AA5-6C2C-4DAE-A06B-C3D49FE89744}" presName="rootText" presStyleLbl="node3" presStyleIdx="0" presStyleCnt="5">
        <dgm:presLayoutVars>
          <dgm:chPref val="3"/>
        </dgm:presLayoutVars>
      </dgm:prSet>
      <dgm:spPr/>
      <dgm:t>
        <a:bodyPr/>
        <a:lstStyle/>
        <a:p>
          <a:endParaRPr lang="en-US"/>
        </a:p>
      </dgm:t>
    </dgm:pt>
    <dgm:pt modelId="{BF140D33-F960-477E-9060-B978B19A010A}" type="pres">
      <dgm:prSet presAssocID="{832C5AA5-6C2C-4DAE-A06B-C3D49FE89744}" presName="rootConnector" presStyleLbl="node3" presStyleIdx="0" presStyleCnt="5"/>
      <dgm:spPr/>
      <dgm:t>
        <a:bodyPr/>
        <a:lstStyle/>
        <a:p>
          <a:endParaRPr lang="en-US"/>
        </a:p>
      </dgm:t>
    </dgm:pt>
    <dgm:pt modelId="{8347FD47-CA51-489F-8B9D-A51399F3B688}" type="pres">
      <dgm:prSet presAssocID="{832C5AA5-6C2C-4DAE-A06B-C3D49FE89744}" presName="hierChild4" presStyleCnt="0"/>
      <dgm:spPr/>
      <dgm:t>
        <a:bodyPr/>
        <a:lstStyle/>
        <a:p>
          <a:endParaRPr lang="en-US"/>
        </a:p>
      </dgm:t>
    </dgm:pt>
    <dgm:pt modelId="{4A1EDA99-9C44-4648-A23E-EC5DC559C791}" type="pres">
      <dgm:prSet presAssocID="{A77A546F-8CC4-426C-879D-0F0BA2DEBDDD}" presName="Name64" presStyleLbl="parChTrans1D4" presStyleIdx="0" presStyleCnt="3"/>
      <dgm:spPr/>
      <dgm:t>
        <a:bodyPr/>
        <a:lstStyle/>
        <a:p>
          <a:endParaRPr lang="en-US"/>
        </a:p>
      </dgm:t>
    </dgm:pt>
    <dgm:pt modelId="{1C79CD79-C675-41C8-8325-52BBFC6314CC}" type="pres">
      <dgm:prSet presAssocID="{57B6F62C-B922-4284-A0C7-5CE8BF122B26}" presName="hierRoot2" presStyleCnt="0">
        <dgm:presLayoutVars>
          <dgm:hierBranch val="init"/>
        </dgm:presLayoutVars>
      </dgm:prSet>
      <dgm:spPr/>
      <dgm:t>
        <a:bodyPr/>
        <a:lstStyle/>
        <a:p>
          <a:endParaRPr lang="en-US"/>
        </a:p>
      </dgm:t>
    </dgm:pt>
    <dgm:pt modelId="{9E50A921-7160-41AF-ACE4-99464FA4AABD}" type="pres">
      <dgm:prSet presAssocID="{57B6F62C-B922-4284-A0C7-5CE8BF122B26}" presName="rootComposite" presStyleCnt="0"/>
      <dgm:spPr/>
      <dgm:t>
        <a:bodyPr/>
        <a:lstStyle/>
        <a:p>
          <a:endParaRPr lang="en-US"/>
        </a:p>
      </dgm:t>
    </dgm:pt>
    <dgm:pt modelId="{0CCFF906-4335-4A47-99EF-38E1CA3CBB66}" type="pres">
      <dgm:prSet presAssocID="{57B6F62C-B922-4284-A0C7-5CE8BF122B26}" presName="rootText" presStyleLbl="node4" presStyleIdx="0" presStyleCnt="3">
        <dgm:presLayoutVars>
          <dgm:chPref val="3"/>
        </dgm:presLayoutVars>
      </dgm:prSet>
      <dgm:spPr/>
      <dgm:t>
        <a:bodyPr/>
        <a:lstStyle/>
        <a:p>
          <a:endParaRPr lang="en-US"/>
        </a:p>
      </dgm:t>
    </dgm:pt>
    <dgm:pt modelId="{CDB17964-FC3F-44F5-AFC8-02F9B657F6D9}" type="pres">
      <dgm:prSet presAssocID="{57B6F62C-B922-4284-A0C7-5CE8BF122B26}" presName="rootConnector" presStyleLbl="node4" presStyleIdx="0" presStyleCnt="3"/>
      <dgm:spPr/>
      <dgm:t>
        <a:bodyPr/>
        <a:lstStyle/>
        <a:p>
          <a:endParaRPr lang="en-US"/>
        </a:p>
      </dgm:t>
    </dgm:pt>
    <dgm:pt modelId="{4898603C-4AB8-4443-B273-DD79FB204B2A}" type="pres">
      <dgm:prSet presAssocID="{57B6F62C-B922-4284-A0C7-5CE8BF122B26}" presName="hierChild4" presStyleCnt="0"/>
      <dgm:spPr/>
      <dgm:t>
        <a:bodyPr/>
        <a:lstStyle/>
        <a:p>
          <a:endParaRPr lang="en-US"/>
        </a:p>
      </dgm:t>
    </dgm:pt>
    <dgm:pt modelId="{43E51479-8277-46F3-8295-6B89DD0B8FF5}" type="pres">
      <dgm:prSet presAssocID="{57B6F62C-B922-4284-A0C7-5CE8BF122B26}" presName="hierChild5" presStyleCnt="0"/>
      <dgm:spPr/>
      <dgm:t>
        <a:bodyPr/>
        <a:lstStyle/>
        <a:p>
          <a:endParaRPr lang="en-US"/>
        </a:p>
      </dgm:t>
    </dgm:pt>
    <dgm:pt modelId="{80CE96E1-F7D6-4F0B-A01E-DE4D008AD48D}" type="pres">
      <dgm:prSet presAssocID="{832C5AA5-6C2C-4DAE-A06B-C3D49FE89744}" presName="hierChild5" presStyleCnt="0"/>
      <dgm:spPr/>
      <dgm:t>
        <a:bodyPr/>
        <a:lstStyle/>
        <a:p>
          <a:endParaRPr lang="en-US"/>
        </a:p>
      </dgm:t>
    </dgm:pt>
    <dgm:pt modelId="{8935E9F1-D206-49D9-AF37-79DFCA34C20A}" type="pres">
      <dgm:prSet presAssocID="{0495AC95-8E38-407F-A613-E65F5344B989}" presName="hierChild5" presStyleCnt="0"/>
      <dgm:spPr/>
      <dgm:t>
        <a:bodyPr/>
        <a:lstStyle/>
        <a:p>
          <a:endParaRPr lang="en-US"/>
        </a:p>
      </dgm:t>
    </dgm:pt>
    <dgm:pt modelId="{98C95796-515A-44D5-8DF7-6C0680CF08E1}" type="pres">
      <dgm:prSet presAssocID="{96439BAA-A944-4A9E-9989-990AA7C7591B}" presName="Name64" presStyleLbl="parChTrans1D2" presStyleIdx="1" presStyleCnt="4"/>
      <dgm:spPr/>
      <dgm:t>
        <a:bodyPr/>
        <a:lstStyle/>
        <a:p>
          <a:endParaRPr lang="en-US"/>
        </a:p>
      </dgm:t>
    </dgm:pt>
    <dgm:pt modelId="{3F668E4D-F274-4604-8F45-50EC21A709AC}" type="pres">
      <dgm:prSet presAssocID="{2E6B7BF8-6A45-4201-ADF7-82047A20267C}" presName="hierRoot2" presStyleCnt="0">
        <dgm:presLayoutVars>
          <dgm:hierBranch val="init"/>
        </dgm:presLayoutVars>
      </dgm:prSet>
      <dgm:spPr/>
      <dgm:t>
        <a:bodyPr/>
        <a:lstStyle/>
        <a:p>
          <a:endParaRPr lang="en-US"/>
        </a:p>
      </dgm:t>
    </dgm:pt>
    <dgm:pt modelId="{8914BEDC-0664-438E-9E25-7247CA730EB6}" type="pres">
      <dgm:prSet presAssocID="{2E6B7BF8-6A45-4201-ADF7-82047A20267C}" presName="rootComposite" presStyleCnt="0"/>
      <dgm:spPr/>
      <dgm:t>
        <a:bodyPr/>
        <a:lstStyle/>
        <a:p>
          <a:endParaRPr lang="en-US"/>
        </a:p>
      </dgm:t>
    </dgm:pt>
    <dgm:pt modelId="{BEAE75F7-265E-473B-A51D-7878FC6A45E6}" type="pres">
      <dgm:prSet presAssocID="{2E6B7BF8-6A45-4201-ADF7-82047A20267C}" presName="rootText" presStyleLbl="node2" presStyleIdx="1" presStyleCnt="4">
        <dgm:presLayoutVars>
          <dgm:chPref val="3"/>
        </dgm:presLayoutVars>
      </dgm:prSet>
      <dgm:spPr/>
      <dgm:t>
        <a:bodyPr/>
        <a:lstStyle/>
        <a:p>
          <a:endParaRPr lang="en-US"/>
        </a:p>
      </dgm:t>
    </dgm:pt>
    <dgm:pt modelId="{9984FDE2-75ED-40D2-BD3C-8FAB2B9B8FD9}" type="pres">
      <dgm:prSet presAssocID="{2E6B7BF8-6A45-4201-ADF7-82047A20267C}" presName="rootConnector" presStyleLbl="node2" presStyleIdx="1" presStyleCnt="4"/>
      <dgm:spPr/>
      <dgm:t>
        <a:bodyPr/>
        <a:lstStyle/>
        <a:p>
          <a:endParaRPr lang="en-US"/>
        </a:p>
      </dgm:t>
    </dgm:pt>
    <dgm:pt modelId="{420F9B97-92ED-4335-8407-11975484BCA8}" type="pres">
      <dgm:prSet presAssocID="{2E6B7BF8-6A45-4201-ADF7-82047A20267C}" presName="hierChild4" presStyleCnt="0"/>
      <dgm:spPr/>
      <dgm:t>
        <a:bodyPr/>
        <a:lstStyle/>
        <a:p>
          <a:endParaRPr lang="en-US"/>
        </a:p>
      </dgm:t>
    </dgm:pt>
    <dgm:pt modelId="{ED214FE5-CCC6-420A-A1FB-0DC625ABE166}" type="pres">
      <dgm:prSet presAssocID="{1EB33CF8-4CBA-4CE8-B222-945346C74004}" presName="Name64" presStyleLbl="parChTrans1D3" presStyleIdx="1" presStyleCnt="5"/>
      <dgm:spPr/>
      <dgm:t>
        <a:bodyPr/>
        <a:lstStyle/>
        <a:p>
          <a:endParaRPr lang="en-US"/>
        </a:p>
      </dgm:t>
    </dgm:pt>
    <dgm:pt modelId="{DBD794F6-FE3C-4280-8473-3C989D5D196D}" type="pres">
      <dgm:prSet presAssocID="{F69D35EA-0FD9-4697-A1FF-42D6D703C138}" presName="hierRoot2" presStyleCnt="0">
        <dgm:presLayoutVars>
          <dgm:hierBranch val="init"/>
        </dgm:presLayoutVars>
      </dgm:prSet>
      <dgm:spPr/>
      <dgm:t>
        <a:bodyPr/>
        <a:lstStyle/>
        <a:p>
          <a:endParaRPr lang="en-US"/>
        </a:p>
      </dgm:t>
    </dgm:pt>
    <dgm:pt modelId="{ECB143CA-4977-4708-BCAB-C781EFCF184F}" type="pres">
      <dgm:prSet presAssocID="{F69D35EA-0FD9-4697-A1FF-42D6D703C138}" presName="rootComposite" presStyleCnt="0"/>
      <dgm:spPr/>
      <dgm:t>
        <a:bodyPr/>
        <a:lstStyle/>
        <a:p>
          <a:endParaRPr lang="en-US"/>
        </a:p>
      </dgm:t>
    </dgm:pt>
    <dgm:pt modelId="{8DE99A52-9F8E-4C44-A409-EAFA46D694CE}" type="pres">
      <dgm:prSet presAssocID="{F69D35EA-0FD9-4697-A1FF-42D6D703C138}" presName="rootText" presStyleLbl="node3" presStyleIdx="1" presStyleCnt="5">
        <dgm:presLayoutVars>
          <dgm:chPref val="3"/>
        </dgm:presLayoutVars>
      </dgm:prSet>
      <dgm:spPr/>
      <dgm:t>
        <a:bodyPr/>
        <a:lstStyle/>
        <a:p>
          <a:endParaRPr lang="en-US"/>
        </a:p>
      </dgm:t>
    </dgm:pt>
    <dgm:pt modelId="{C98B6047-15B8-4201-8DFC-5C444C5087CE}" type="pres">
      <dgm:prSet presAssocID="{F69D35EA-0FD9-4697-A1FF-42D6D703C138}" presName="rootConnector" presStyleLbl="node3" presStyleIdx="1" presStyleCnt="5"/>
      <dgm:spPr/>
      <dgm:t>
        <a:bodyPr/>
        <a:lstStyle/>
        <a:p>
          <a:endParaRPr lang="en-US"/>
        </a:p>
      </dgm:t>
    </dgm:pt>
    <dgm:pt modelId="{C7A9CDF9-B7E2-423D-BF11-FEBC11AD852F}" type="pres">
      <dgm:prSet presAssocID="{F69D35EA-0FD9-4697-A1FF-42D6D703C138}" presName="hierChild4" presStyleCnt="0"/>
      <dgm:spPr/>
      <dgm:t>
        <a:bodyPr/>
        <a:lstStyle/>
        <a:p>
          <a:endParaRPr lang="en-US"/>
        </a:p>
      </dgm:t>
    </dgm:pt>
    <dgm:pt modelId="{0E0E5176-0458-4F38-863E-73DDD1359AA0}" type="pres">
      <dgm:prSet presAssocID="{F69D35EA-0FD9-4697-A1FF-42D6D703C138}" presName="hierChild5" presStyleCnt="0"/>
      <dgm:spPr/>
      <dgm:t>
        <a:bodyPr/>
        <a:lstStyle/>
        <a:p>
          <a:endParaRPr lang="en-US"/>
        </a:p>
      </dgm:t>
    </dgm:pt>
    <dgm:pt modelId="{BDCDA21E-FE33-46A0-92E8-995AF132A9A8}" type="pres">
      <dgm:prSet presAssocID="{2E6B7BF8-6A45-4201-ADF7-82047A20267C}" presName="hierChild5" presStyleCnt="0"/>
      <dgm:spPr/>
      <dgm:t>
        <a:bodyPr/>
        <a:lstStyle/>
        <a:p>
          <a:endParaRPr lang="en-US"/>
        </a:p>
      </dgm:t>
    </dgm:pt>
    <dgm:pt modelId="{673D3E2E-47E2-4BD6-B7AE-CF64CAD6B6E2}" type="pres">
      <dgm:prSet presAssocID="{754F289E-2E81-4A0C-9261-880FADCABC5F}" presName="hierChild3" presStyleCnt="0"/>
      <dgm:spPr/>
      <dgm:t>
        <a:bodyPr/>
        <a:lstStyle/>
        <a:p>
          <a:endParaRPr lang="en-US"/>
        </a:p>
      </dgm:t>
    </dgm:pt>
    <dgm:pt modelId="{5C9E8816-4B2A-4285-B485-518C3DD46226}" type="pres">
      <dgm:prSet presAssocID="{45BDC9C2-4BB0-4C7F-8DBD-C44BB2268535}" presName="hierRoot1" presStyleCnt="0">
        <dgm:presLayoutVars>
          <dgm:hierBranch val="init"/>
        </dgm:presLayoutVars>
      </dgm:prSet>
      <dgm:spPr/>
      <dgm:t>
        <a:bodyPr/>
        <a:lstStyle/>
        <a:p>
          <a:endParaRPr lang="en-US"/>
        </a:p>
      </dgm:t>
    </dgm:pt>
    <dgm:pt modelId="{CB399E11-A38F-452D-AC2B-DB9E6BCE77A6}" type="pres">
      <dgm:prSet presAssocID="{45BDC9C2-4BB0-4C7F-8DBD-C44BB2268535}" presName="rootComposite1" presStyleCnt="0"/>
      <dgm:spPr/>
      <dgm:t>
        <a:bodyPr/>
        <a:lstStyle/>
        <a:p>
          <a:endParaRPr lang="en-US"/>
        </a:p>
      </dgm:t>
    </dgm:pt>
    <dgm:pt modelId="{D3128366-3B6A-4F8C-8289-D5E72298ABBF}" type="pres">
      <dgm:prSet presAssocID="{45BDC9C2-4BB0-4C7F-8DBD-C44BB2268535}" presName="rootText1" presStyleLbl="node0" presStyleIdx="1" presStyleCnt="2">
        <dgm:presLayoutVars>
          <dgm:chPref val="3"/>
        </dgm:presLayoutVars>
      </dgm:prSet>
      <dgm:spPr/>
      <dgm:t>
        <a:bodyPr/>
        <a:lstStyle/>
        <a:p>
          <a:endParaRPr lang="en-US"/>
        </a:p>
      </dgm:t>
    </dgm:pt>
    <dgm:pt modelId="{493BD9FA-2D23-481F-BF72-95E01622A79D}" type="pres">
      <dgm:prSet presAssocID="{45BDC9C2-4BB0-4C7F-8DBD-C44BB2268535}" presName="rootConnector1" presStyleLbl="node1" presStyleIdx="0" presStyleCnt="0"/>
      <dgm:spPr/>
      <dgm:t>
        <a:bodyPr/>
        <a:lstStyle/>
        <a:p>
          <a:endParaRPr lang="en-US"/>
        </a:p>
      </dgm:t>
    </dgm:pt>
    <dgm:pt modelId="{5639BA98-1379-4D93-B4D8-04AACD2D66D1}" type="pres">
      <dgm:prSet presAssocID="{45BDC9C2-4BB0-4C7F-8DBD-C44BB2268535}" presName="hierChild2" presStyleCnt="0"/>
      <dgm:spPr/>
      <dgm:t>
        <a:bodyPr/>
        <a:lstStyle/>
        <a:p>
          <a:endParaRPr lang="en-US"/>
        </a:p>
      </dgm:t>
    </dgm:pt>
    <dgm:pt modelId="{590DE983-4F71-4778-97DE-B754D79F9ACF}" type="pres">
      <dgm:prSet presAssocID="{D28B5642-E156-40C4-BDF1-E7FAC6E028B1}" presName="Name64" presStyleLbl="parChTrans1D2" presStyleIdx="2" presStyleCnt="4"/>
      <dgm:spPr/>
      <dgm:t>
        <a:bodyPr/>
        <a:lstStyle/>
        <a:p>
          <a:endParaRPr lang="en-US"/>
        </a:p>
      </dgm:t>
    </dgm:pt>
    <dgm:pt modelId="{20C2401F-7C21-4284-8155-9770BB15551F}" type="pres">
      <dgm:prSet presAssocID="{98B4AAD2-7677-41F0-8347-B2A0CE3E47A2}" presName="hierRoot2" presStyleCnt="0">
        <dgm:presLayoutVars>
          <dgm:hierBranch val="init"/>
        </dgm:presLayoutVars>
      </dgm:prSet>
      <dgm:spPr/>
      <dgm:t>
        <a:bodyPr/>
        <a:lstStyle/>
        <a:p>
          <a:endParaRPr lang="en-US"/>
        </a:p>
      </dgm:t>
    </dgm:pt>
    <dgm:pt modelId="{7BE14D09-4B97-4422-9D58-ADC0D14DF4DC}" type="pres">
      <dgm:prSet presAssocID="{98B4AAD2-7677-41F0-8347-B2A0CE3E47A2}" presName="rootComposite" presStyleCnt="0"/>
      <dgm:spPr/>
      <dgm:t>
        <a:bodyPr/>
        <a:lstStyle/>
        <a:p>
          <a:endParaRPr lang="en-US"/>
        </a:p>
      </dgm:t>
    </dgm:pt>
    <dgm:pt modelId="{D88D515F-EE87-4F59-AAEF-39D6F3F97CB4}" type="pres">
      <dgm:prSet presAssocID="{98B4AAD2-7677-41F0-8347-B2A0CE3E47A2}" presName="rootText" presStyleLbl="node2" presStyleIdx="2" presStyleCnt="4">
        <dgm:presLayoutVars>
          <dgm:chPref val="3"/>
        </dgm:presLayoutVars>
      </dgm:prSet>
      <dgm:spPr/>
      <dgm:t>
        <a:bodyPr/>
        <a:lstStyle/>
        <a:p>
          <a:endParaRPr lang="en-US"/>
        </a:p>
      </dgm:t>
    </dgm:pt>
    <dgm:pt modelId="{4F8998E7-79F3-4725-BA93-FC832BF8CE2F}" type="pres">
      <dgm:prSet presAssocID="{98B4AAD2-7677-41F0-8347-B2A0CE3E47A2}" presName="rootConnector" presStyleLbl="node2" presStyleIdx="2" presStyleCnt="4"/>
      <dgm:spPr/>
      <dgm:t>
        <a:bodyPr/>
        <a:lstStyle/>
        <a:p>
          <a:endParaRPr lang="en-US"/>
        </a:p>
      </dgm:t>
    </dgm:pt>
    <dgm:pt modelId="{A51D0DCE-5027-4E01-B07F-8A2AA69BF597}" type="pres">
      <dgm:prSet presAssocID="{98B4AAD2-7677-41F0-8347-B2A0CE3E47A2}" presName="hierChild4" presStyleCnt="0"/>
      <dgm:spPr/>
      <dgm:t>
        <a:bodyPr/>
        <a:lstStyle/>
        <a:p>
          <a:endParaRPr lang="en-US"/>
        </a:p>
      </dgm:t>
    </dgm:pt>
    <dgm:pt modelId="{50C06FDD-73BB-47F8-A60D-2231DE4C24B5}" type="pres">
      <dgm:prSet presAssocID="{C923F4DC-FF89-419C-BE59-64D1D352875A}" presName="Name64" presStyleLbl="parChTrans1D3" presStyleIdx="2" presStyleCnt="5"/>
      <dgm:spPr/>
      <dgm:t>
        <a:bodyPr/>
        <a:lstStyle/>
        <a:p>
          <a:endParaRPr lang="en-US"/>
        </a:p>
      </dgm:t>
    </dgm:pt>
    <dgm:pt modelId="{60FBFAAC-3727-425E-BB92-202C16DE0D86}" type="pres">
      <dgm:prSet presAssocID="{0F7335D5-787A-4F29-AA58-FF3FC9BB499C}" presName="hierRoot2" presStyleCnt="0">
        <dgm:presLayoutVars>
          <dgm:hierBranch val="init"/>
        </dgm:presLayoutVars>
      </dgm:prSet>
      <dgm:spPr/>
      <dgm:t>
        <a:bodyPr/>
        <a:lstStyle/>
        <a:p>
          <a:endParaRPr lang="en-US"/>
        </a:p>
      </dgm:t>
    </dgm:pt>
    <dgm:pt modelId="{4ED45FEA-6A36-42B2-B215-F1AFADE0DA2E}" type="pres">
      <dgm:prSet presAssocID="{0F7335D5-787A-4F29-AA58-FF3FC9BB499C}" presName="rootComposite" presStyleCnt="0"/>
      <dgm:spPr/>
      <dgm:t>
        <a:bodyPr/>
        <a:lstStyle/>
        <a:p>
          <a:endParaRPr lang="en-US"/>
        </a:p>
      </dgm:t>
    </dgm:pt>
    <dgm:pt modelId="{DB759AA1-F2A1-4972-B2F4-4AC24A3FA522}" type="pres">
      <dgm:prSet presAssocID="{0F7335D5-787A-4F29-AA58-FF3FC9BB499C}" presName="rootText" presStyleLbl="node3" presStyleIdx="2" presStyleCnt="5">
        <dgm:presLayoutVars>
          <dgm:chPref val="3"/>
        </dgm:presLayoutVars>
      </dgm:prSet>
      <dgm:spPr/>
      <dgm:t>
        <a:bodyPr/>
        <a:lstStyle/>
        <a:p>
          <a:endParaRPr lang="en-US"/>
        </a:p>
      </dgm:t>
    </dgm:pt>
    <dgm:pt modelId="{172E2E7A-CC21-4376-A67E-E7E95DCA5771}" type="pres">
      <dgm:prSet presAssocID="{0F7335D5-787A-4F29-AA58-FF3FC9BB499C}" presName="rootConnector" presStyleLbl="node3" presStyleIdx="2" presStyleCnt="5"/>
      <dgm:spPr/>
      <dgm:t>
        <a:bodyPr/>
        <a:lstStyle/>
        <a:p>
          <a:endParaRPr lang="en-US"/>
        </a:p>
      </dgm:t>
    </dgm:pt>
    <dgm:pt modelId="{F4F59E41-55A0-40CF-BB81-5B94A0D51648}" type="pres">
      <dgm:prSet presAssocID="{0F7335D5-787A-4F29-AA58-FF3FC9BB499C}" presName="hierChild4" presStyleCnt="0"/>
      <dgm:spPr/>
      <dgm:t>
        <a:bodyPr/>
        <a:lstStyle/>
        <a:p>
          <a:endParaRPr lang="en-US"/>
        </a:p>
      </dgm:t>
    </dgm:pt>
    <dgm:pt modelId="{8FA3D962-F2B3-4180-A117-417F8982BB75}" type="pres">
      <dgm:prSet presAssocID="{0F7335D5-787A-4F29-AA58-FF3FC9BB499C}" presName="hierChild5" presStyleCnt="0"/>
      <dgm:spPr/>
      <dgm:t>
        <a:bodyPr/>
        <a:lstStyle/>
        <a:p>
          <a:endParaRPr lang="en-US"/>
        </a:p>
      </dgm:t>
    </dgm:pt>
    <dgm:pt modelId="{45D65D0E-E5EE-41CA-AE8A-6FE612E8478D}" type="pres">
      <dgm:prSet presAssocID="{D795E759-D426-464A-84C6-D92DB18BEC15}" presName="Name64" presStyleLbl="parChTrans1D3" presStyleIdx="3" presStyleCnt="5"/>
      <dgm:spPr/>
      <dgm:t>
        <a:bodyPr/>
        <a:lstStyle/>
        <a:p>
          <a:endParaRPr lang="en-US"/>
        </a:p>
      </dgm:t>
    </dgm:pt>
    <dgm:pt modelId="{E2C25F8A-B631-4863-8793-17ACF9733A3C}" type="pres">
      <dgm:prSet presAssocID="{359F6053-79B1-40B5-8E43-1135050E064A}" presName="hierRoot2" presStyleCnt="0">
        <dgm:presLayoutVars>
          <dgm:hierBranch val="init"/>
        </dgm:presLayoutVars>
      </dgm:prSet>
      <dgm:spPr/>
      <dgm:t>
        <a:bodyPr/>
        <a:lstStyle/>
        <a:p>
          <a:endParaRPr lang="en-US"/>
        </a:p>
      </dgm:t>
    </dgm:pt>
    <dgm:pt modelId="{92ED82DA-B677-4600-A6B5-C02FA3F5C803}" type="pres">
      <dgm:prSet presAssocID="{359F6053-79B1-40B5-8E43-1135050E064A}" presName="rootComposite" presStyleCnt="0"/>
      <dgm:spPr/>
      <dgm:t>
        <a:bodyPr/>
        <a:lstStyle/>
        <a:p>
          <a:endParaRPr lang="en-US"/>
        </a:p>
      </dgm:t>
    </dgm:pt>
    <dgm:pt modelId="{447E998D-D517-42C1-84A3-87FA54E03FC7}" type="pres">
      <dgm:prSet presAssocID="{359F6053-79B1-40B5-8E43-1135050E064A}" presName="rootText" presStyleLbl="node3" presStyleIdx="3" presStyleCnt="5">
        <dgm:presLayoutVars>
          <dgm:chPref val="3"/>
        </dgm:presLayoutVars>
      </dgm:prSet>
      <dgm:spPr/>
      <dgm:t>
        <a:bodyPr/>
        <a:lstStyle/>
        <a:p>
          <a:endParaRPr lang="en-US"/>
        </a:p>
      </dgm:t>
    </dgm:pt>
    <dgm:pt modelId="{BCA39EB1-FAB3-4642-A770-766FF0E96AA3}" type="pres">
      <dgm:prSet presAssocID="{359F6053-79B1-40B5-8E43-1135050E064A}" presName="rootConnector" presStyleLbl="node3" presStyleIdx="3" presStyleCnt="5"/>
      <dgm:spPr/>
      <dgm:t>
        <a:bodyPr/>
        <a:lstStyle/>
        <a:p>
          <a:endParaRPr lang="en-US"/>
        </a:p>
      </dgm:t>
    </dgm:pt>
    <dgm:pt modelId="{2907646B-493F-4A02-A736-30094ED0BE3E}" type="pres">
      <dgm:prSet presAssocID="{359F6053-79B1-40B5-8E43-1135050E064A}" presName="hierChild4" presStyleCnt="0"/>
      <dgm:spPr/>
      <dgm:t>
        <a:bodyPr/>
        <a:lstStyle/>
        <a:p>
          <a:endParaRPr lang="en-US"/>
        </a:p>
      </dgm:t>
    </dgm:pt>
    <dgm:pt modelId="{E136AADF-8A99-42DE-A6F6-4C29295ED39F}" type="pres">
      <dgm:prSet presAssocID="{359F6053-79B1-40B5-8E43-1135050E064A}" presName="hierChild5" presStyleCnt="0"/>
      <dgm:spPr/>
      <dgm:t>
        <a:bodyPr/>
        <a:lstStyle/>
        <a:p>
          <a:endParaRPr lang="en-US"/>
        </a:p>
      </dgm:t>
    </dgm:pt>
    <dgm:pt modelId="{63E58333-3EDA-4F5D-93CE-F106C740E14F}" type="pres">
      <dgm:prSet presAssocID="{98B4AAD2-7677-41F0-8347-B2A0CE3E47A2}" presName="hierChild5" presStyleCnt="0"/>
      <dgm:spPr/>
      <dgm:t>
        <a:bodyPr/>
        <a:lstStyle/>
        <a:p>
          <a:endParaRPr lang="en-US"/>
        </a:p>
      </dgm:t>
    </dgm:pt>
    <dgm:pt modelId="{7B07E9EB-3871-4CB9-BA29-53468A6C437D}" type="pres">
      <dgm:prSet presAssocID="{A4EFA6D5-67E4-4A46-9B56-E80B6BA0FCFB}" presName="Name64" presStyleLbl="parChTrans1D2" presStyleIdx="3" presStyleCnt="4"/>
      <dgm:spPr/>
      <dgm:t>
        <a:bodyPr/>
        <a:lstStyle/>
        <a:p>
          <a:endParaRPr lang="en-US"/>
        </a:p>
      </dgm:t>
    </dgm:pt>
    <dgm:pt modelId="{BE71DF5F-E31B-49CF-86D3-CEFA2974113A}" type="pres">
      <dgm:prSet presAssocID="{0096EFEF-BB07-44EF-B6BE-AEBA63C97869}" presName="hierRoot2" presStyleCnt="0">
        <dgm:presLayoutVars>
          <dgm:hierBranch val="init"/>
        </dgm:presLayoutVars>
      </dgm:prSet>
      <dgm:spPr/>
      <dgm:t>
        <a:bodyPr/>
        <a:lstStyle/>
        <a:p>
          <a:endParaRPr lang="en-US"/>
        </a:p>
      </dgm:t>
    </dgm:pt>
    <dgm:pt modelId="{9AE8F187-57BE-4441-901E-E72ACFE71EFA}" type="pres">
      <dgm:prSet presAssocID="{0096EFEF-BB07-44EF-B6BE-AEBA63C97869}" presName="rootComposite" presStyleCnt="0"/>
      <dgm:spPr/>
      <dgm:t>
        <a:bodyPr/>
        <a:lstStyle/>
        <a:p>
          <a:endParaRPr lang="en-US"/>
        </a:p>
      </dgm:t>
    </dgm:pt>
    <dgm:pt modelId="{8B1A8735-C391-4E67-9E56-6EA886B5354F}" type="pres">
      <dgm:prSet presAssocID="{0096EFEF-BB07-44EF-B6BE-AEBA63C97869}" presName="rootText" presStyleLbl="node2" presStyleIdx="3" presStyleCnt="4">
        <dgm:presLayoutVars>
          <dgm:chPref val="3"/>
        </dgm:presLayoutVars>
      </dgm:prSet>
      <dgm:spPr/>
      <dgm:t>
        <a:bodyPr/>
        <a:lstStyle/>
        <a:p>
          <a:endParaRPr lang="en-US"/>
        </a:p>
      </dgm:t>
    </dgm:pt>
    <dgm:pt modelId="{54B8C406-B617-4131-B0EF-C6BA59311F06}" type="pres">
      <dgm:prSet presAssocID="{0096EFEF-BB07-44EF-B6BE-AEBA63C97869}" presName="rootConnector" presStyleLbl="node2" presStyleIdx="3" presStyleCnt="4"/>
      <dgm:spPr/>
      <dgm:t>
        <a:bodyPr/>
        <a:lstStyle/>
        <a:p>
          <a:endParaRPr lang="en-US"/>
        </a:p>
      </dgm:t>
    </dgm:pt>
    <dgm:pt modelId="{1C41F6DE-1BE7-4B9F-86F3-9A920EB4768D}" type="pres">
      <dgm:prSet presAssocID="{0096EFEF-BB07-44EF-B6BE-AEBA63C97869}" presName="hierChild4" presStyleCnt="0"/>
      <dgm:spPr/>
      <dgm:t>
        <a:bodyPr/>
        <a:lstStyle/>
        <a:p>
          <a:endParaRPr lang="en-US"/>
        </a:p>
      </dgm:t>
    </dgm:pt>
    <dgm:pt modelId="{44E9AAD4-94AC-47C2-881F-9B44BB1169EB}" type="pres">
      <dgm:prSet presAssocID="{A98D50D2-0F24-49A6-857A-169C1C44B177}" presName="Name64" presStyleLbl="parChTrans1D3" presStyleIdx="4" presStyleCnt="5"/>
      <dgm:spPr/>
      <dgm:t>
        <a:bodyPr/>
        <a:lstStyle/>
        <a:p>
          <a:endParaRPr lang="en-US"/>
        </a:p>
      </dgm:t>
    </dgm:pt>
    <dgm:pt modelId="{A6F5C736-3BF8-4D70-AC35-02E8AD0E9158}" type="pres">
      <dgm:prSet presAssocID="{221EC271-9129-4CF5-A5C6-82ED661208F3}" presName="hierRoot2" presStyleCnt="0">
        <dgm:presLayoutVars>
          <dgm:hierBranch val="init"/>
        </dgm:presLayoutVars>
      </dgm:prSet>
      <dgm:spPr/>
      <dgm:t>
        <a:bodyPr/>
        <a:lstStyle/>
        <a:p>
          <a:endParaRPr lang="en-US"/>
        </a:p>
      </dgm:t>
    </dgm:pt>
    <dgm:pt modelId="{BA9E4AED-6AA6-43C9-9831-C9A4E1BE4279}" type="pres">
      <dgm:prSet presAssocID="{221EC271-9129-4CF5-A5C6-82ED661208F3}" presName="rootComposite" presStyleCnt="0"/>
      <dgm:spPr/>
      <dgm:t>
        <a:bodyPr/>
        <a:lstStyle/>
        <a:p>
          <a:endParaRPr lang="en-US"/>
        </a:p>
      </dgm:t>
    </dgm:pt>
    <dgm:pt modelId="{A1900A33-9CE5-4320-837B-45ED7D0BC094}" type="pres">
      <dgm:prSet presAssocID="{221EC271-9129-4CF5-A5C6-82ED661208F3}" presName="rootText" presStyleLbl="node3" presStyleIdx="4" presStyleCnt="5">
        <dgm:presLayoutVars>
          <dgm:chPref val="3"/>
        </dgm:presLayoutVars>
      </dgm:prSet>
      <dgm:spPr/>
      <dgm:t>
        <a:bodyPr/>
        <a:lstStyle/>
        <a:p>
          <a:endParaRPr lang="en-US"/>
        </a:p>
      </dgm:t>
    </dgm:pt>
    <dgm:pt modelId="{56A3CA52-494E-41E8-99A4-B9AFDD925D06}" type="pres">
      <dgm:prSet presAssocID="{221EC271-9129-4CF5-A5C6-82ED661208F3}" presName="rootConnector" presStyleLbl="node3" presStyleIdx="4" presStyleCnt="5"/>
      <dgm:spPr/>
      <dgm:t>
        <a:bodyPr/>
        <a:lstStyle/>
        <a:p>
          <a:endParaRPr lang="en-US"/>
        </a:p>
      </dgm:t>
    </dgm:pt>
    <dgm:pt modelId="{F775BE7B-9C7B-4BDA-8F7F-1B7963CE40CA}" type="pres">
      <dgm:prSet presAssocID="{221EC271-9129-4CF5-A5C6-82ED661208F3}" presName="hierChild4" presStyleCnt="0"/>
      <dgm:spPr/>
      <dgm:t>
        <a:bodyPr/>
        <a:lstStyle/>
        <a:p>
          <a:endParaRPr lang="en-US"/>
        </a:p>
      </dgm:t>
    </dgm:pt>
    <dgm:pt modelId="{C678A903-1528-4A67-BA72-B11DEF5DF147}" type="pres">
      <dgm:prSet presAssocID="{F36B3BA5-72E5-44F9-8F91-0E64AF67C4FE}" presName="Name64" presStyleLbl="parChTrans1D4" presStyleIdx="1" presStyleCnt="3"/>
      <dgm:spPr/>
      <dgm:t>
        <a:bodyPr/>
        <a:lstStyle/>
        <a:p>
          <a:endParaRPr lang="en-US"/>
        </a:p>
      </dgm:t>
    </dgm:pt>
    <dgm:pt modelId="{1A0EBB12-2DA5-4E04-902C-B9766E473E80}" type="pres">
      <dgm:prSet presAssocID="{C4A14B5C-DBAE-468A-9938-9C047AD480F7}" presName="hierRoot2" presStyleCnt="0">
        <dgm:presLayoutVars>
          <dgm:hierBranch val="init"/>
        </dgm:presLayoutVars>
      </dgm:prSet>
      <dgm:spPr/>
      <dgm:t>
        <a:bodyPr/>
        <a:lstStyle/>
        <a:p>
          <a:endParaRPr lang="en-US"/>
        </a:p>
      </dgm:t>
    </dgm:pt>
    <dgm:pt modelId="{17AC9BD9-8AA8-44C2-9546-A4838B2DA8C2}" type="pres">
      <dgm:prSet presAssocID="{C4A14B5C-DBAE-468A-9938-9C047AD480F7}" presName="rootComposite" presStyleCnt="0"/>
      <dgm:spPr/>
      <dgm:t>
        <a:bodyPr/>
        <a:lstStyle/>
        <a:p>
          <a:endParaRPr lang="en-US"/>
        </a:p>
      </dgm:t>
    </dgm:pt>
    <dgm:pt modelId="{30D5D634-DF27-4510-A538-DC202FC4D2B4}" type="pres">
      <dgm:prSet presAssocID="{C4A14B5C-DBAE-468A-9938-9C047AD480F7}" presName="rootText" presStyleLbl="node4" presStyleIdx="1" presStyleCnt="3">
        <dgm:presLayoutVars>
          <dgm:chPref val="3"/>
        </dgm:presLayoutVars>
      </dgm:prSet>
      <dgm:spPr/>
      <dgm:t>
        <a:bodyPr/>
        <a:lstStyle/>
        <a:p>
          <a:endParaRPr lang="en-US"/>
        </a:p>
      </dgm:t>
    </dgm:pt>
    <dgm:pt modelId="{045D1D9F-7FB5-491A-8E15-CC3ADFA235D5}" type="pres">
      <dgm:prSet presAssocID="{C4A14B5C-DBAE-468A-9938-9C047AD480F7}" presName="rootConnector" presStyleLbl="node4" presStyleIdx="1" presStyleCnt="3"/>
      <dgm:spPr/>
      <dgm:t>
        <a:bodyPr/>
        <a:lstStyle/>
        <a:p>
          <a:endParaRPr lang="en-US"/>
        </a:p>
      </dgm:t>
    </dgm:pt>
    <dgm:pt modelId="{663AFCE5-D842-41B1-9265-A4BF5A6F431D}" type="pres">
      <dgm:prSet presAssocID="{C4A14B5C-DBAE-468A-9938-9C047AD480F7}" presName="hierChild4" presStyleCnt="0"/>
      <dgm:spPr/>
      <dgm:t>
        <a:bodyPr/>
        <a:lstStyle/>
        <a:p>
          <a:endParaRPr lang="en-US"/>
        </a:p>
      </dgm:t>
    </dgm:pt>
    <dgm:pt modelId="{4B6D5F06-C3B3-4B05-88FB-116312224F14}" type="pres">
      <dgm:prSet presAssocID="{C4A14B5C-DBAE-468A-9938-9C047AD480F7}" presName="hierChild5" presStyleCnt="0"/>
      <dgm:spPr/>
      <dgm:t>
        <a:bodyPr/>
        <a:lstStyle/>
        <a:p>
          <a:endParaRPr lang="en-US"/>
        </a:p>
      </dgm:t>
    </dgm:pt>
    <dgm:pt modelId="{A50CEAEB-84A7-4F11-B2E9-B8365DD9116F}" type="pres">
      <dgm:prSet presAssocID="{0792AEF5-B205-4E55-A819-088A9767DF4A}" presName="Name64" presStyleLbl="parChTrans1D4" presStyleIdx="2" presStyleCnt="3"/>
      <dgm:spPr/>
      <dgm:t>
        <a:bodyPr/>
        <a:lstStyle/>
        <a:p>
          <a:endParaRPr lang="en-US"/>
        </a:p>
      </dgm:t>
    </dgm:pt>
    <dgm:pt modelId="{DC25618D-4F5F-4BDB-A8D2-3513DC5E0FE9}" type="pres">
      <dgm:prSet presAssocID="{87291BCE-6090-468B-9571-73FC9EA66287}" presName="hierRoot2" presStyleCnt="0">
        <dgm:presLayoutVars>
          <dgm:hierBranch val="init"/>
        </dgm:presLayoutVars>
      </dgm:prSet>
      <dgm:spPr/>
      <dgm:t>
        <a:bodyPr/>
        <a:lstStyle/>
        <a:p>
          <a:endParaRPr lang="en-US"/>
        </a:p>
      </dgm:t>
    </dgm:pt>
    <dgm:pt modelId="{ED736638-ED56-4D88-B0A8-CADD83C98624}" type="pres">
      <dgm:prSet presAssocID="{87291BCE-6090-468B-9571-73FC9EA66287}" presName="rootComposite" presStyleCnt="0"/>
      <dgm:spPr/>
      <dgm:t>
        <a:bodyPr/>
        <a:lstStyle/>
        <a:p>
          <a:endParaRPr lang="en-US"/>
        </a:p>
      </dgm:t>
    </dgm:pt>
    <dgm:pt modelId="{649DCAC0-BCBD-4033-96F2-F781635C3E06}" type="pres">
      <dgm:prSet presAssocID="{87291BCE-6090-468B-9571-73FC9EA66287}" presName="rootText" presStyleLbl="node4" presStyleIdx="2" presStyleCnt="3">
        <dgm:presLayoutVars>
          <dgm:chPref val="3"/>
        </dgm:presLayoutVars>
      </dgm:prSet>
      <dgm:spPr/>
      <dgm:t>
        <a:bodyPr/>
        <a:lstStyle/>
        <a:p>
          <a:endParaRPr lang="en-US"/>
        </a:p>
      </dgm:t>
    </dgm:pt>
    <dgm:pt modelId="{4609F54F-7751-451C-8E47-D88C0F52BEC1}" type="pres">
      <dgm:prSet presAssocID="{87291BCE-6090-468B-9571-73FC9EA66287}" presName="rootConnector" presStyleLbl="node4" presStyleIdx="2" presStyleCnt="3"/>
      <dgm:spPr/>
      <dgm:t>
        <a:bodyPr/>
        <a:lstStyle/>
        <a:p>
          <a:endParaRPr lang="en-US"/>
        </a:p>
      </dgm:t>
    </dgm:pt>
    <dgm:pt modelId="{F830FB77-6D22-4418-B4B3-69CDF3C023D3}" type="pres">
      <dgm:prSet presAssocID="{87291BCE-6090-468B-9571-73FC9EA66287}" presName="hierChild4" presStyleCnt="0"/>
      <dgm:spPr/>
      <dgm:t>
        <a:bodyPr/>
        <a:lstStyle/>
        <a:p>
          <a:endParaRPr lang="en-US"/>
        </a:p>
      </dgm:t>
    </dgm:pt>
    <dgm:pt modelId="{697176EA-6939-4A5B-A0A8-642E23889A1E}" type="pres">
      <dgm:prSet presAssocID="{87291BCE-6090-468B-9571-73FC9EA66287}" presName="hierChild5" presStyleCnt="0"/>
      <dgm:spPr/>
      <dgm:t>
        <a:bodyPr/>
        <a:lstStyle/>
        <a:p>
          <a:endParaRPr lang="en-US"/>
        </a:p>
      </dgm:t>
    </dgm:pt>
    <dgm:pt modelId="{A1499A90-2750-4E2D-AF75-D12EDB9514D3}" type="pres">
      <dgm:prSet presAssocID="{221EC271-9129-4CF5-A5C6-82ED661208F3}" presName="hierChild5" presStyleCnt="0"/>
      <dgm:spPr/>
      <dgm:t>
        <a:bodyPr/>
        <a:lstStyle/>
        <a:p>
          <a:endParaRPr lang="en-US"/>
        </a:p>
      </dgm:t>
    </dgm:pt>
    <dgm:pt modelId="{5804F483-29EB-46EC-B448-22375D75D427}" type="pres">
      <dgm:prSet presAssocID="{0096EFEF-BB07-44EF-B6BE-AEBA63C97869}" presName="hierChild5" presStyleCnt="0"/>
      <dgm:spPr/>
      <dgm:t>
        <a:bodyPr/>
        <a:lstStyle/>
        <a:p>
          <a:endParaRPr lang="en-US"/>
        </a:p>
      </dgm:t>
    </dgm:pt>
    <dgm:pt modelId="{46C7BD11-060B-4757-9F07-1E4E0E57579B}" type="pres">
      <dgm:prSet presAssocID="{45BDC9C2-4BB0-4C7F-8DBD-C44BB2268535}" presName="hierChild3" presStyleCnt="0"/>
      <dgm:spPr/>
      <dgm:t>
        <a:bodyPr/>
        <a:lstStyle/>
        <a:p>
          <a:endParaRPr lang="en-US"/>
        </a:p>
      </dgm:t>
    </dgm:pt>
  </dgm:ptLst>
  <dgm:cxnLst>
    <dgm:cxn modelId="{701BDF17-D3CF-A042-8680-D0649BA11AE1}" type="presOf" srcId="{2E6B7BF8-6A45-4201-ADF7-82047A20267C}" destId="{9984FDE2-75ED-40D2-BD3C-8FAB2B9B8FD9}" srcOrd="1" destOrd="0" presId="urn:microsoft.com/office/officeart/2009/3/layout/HorizontalOrganizationChart"/>
    <dgm:cxn modelId="{E9FCD47E-F33E-4AEA-A1CF-CD0E8E016566}" srcId="{4D495803-7996-4CB4-BDA9-8762B0C2AF80}" destId="{45BDC9C2-4BB0-4C7F-8DBD-C44BB2268535}" srcOrd="1" destOrd="0" parTransId="{823418B2-312B-4F14-8CCC-1037007EE19D}" sibTransId="{0E6981C0-E8A3-44F3-B88E-85305A50E351}"/>
    <dgm:cxn modelId="{EA4F34DE-D560-F04A-A8CB-4281A4390412}" type="presOf" srcId="{359F6053-79B1-40B5-8E43-1135050E064A}" destId="{447E998D-D517-42C1-84A3-87FA54E03FC7}" srcOrd="0" destOrd="0" presId="urn:microsoft.com/office/officeart/2009/3/layout/HorizontalOrganizationChart"/>
    <dgm:cxn modelId="{CB525299-4CAF-484F-8CAB-9D24FB26DCFD}" type="presOf" srcId="{D28B5642-E156-40C4-BDF1-E7FAC6E028B1}" destId="{590DE983-4F71-4778-97DE-B754D79F9ACF}" srcOrd="0" destOrd="0" presId="urn:microsoft.com/office/officeart/2009/3/layout/HorizontalOrganizationChart"/>
    <dgm:cxn modelId="{2EF19619-3701-2B46-9ED6-9B37DA1BAC71}" type="presOf" srcId="{754F289E-2E81-4A0C-9261-880FADCABC5F}" destId="{A6A5B374-8142-4F08-9361-5B2D54B3CF28}" srcOrd="1" destOrd="0" presId="urn:microsoft.com/office/officeart/2009/3/layout/HorizontalOrganizationChart"/>
    <dgm:cxn modelId="{8E951859-7CE5-9D4C-8C07-F12CD71C9013}" type="presOf" srcId="{A77A546F-8CC4-426C-879D-0F0BA2DEBDDD}" destId="{4A1EDA99-9C44-4648-A23E-EC5DC559C791}" srcOrd="0" destOrd="0" presId="urn:microsoft.com/office/officeart/2009/3/layout/HorizontalOrganizationChart"/>
    <dgm:cxn modelId="{52302A21-D6C7-994C-9697-61D3E4D98029}" type="presOf" srcId="{221EC271-9129-4CF5-A5C6-82ED661208F3}" destId="{56A3CA52-494E-41E8-99A4-B9AFDD925D06}" srcOrd="1" destOrd="0" presId="urn:microsoft.com/office/officeart/2009/3/layout/HorizontalOrganizationChart"/>
    <dgm:cxn modelId="{0879C0A9-3C70-4BA8-95D9-EB0C5152556C}" srcId="{98B4AAD2-7677-41F0-8347-B2A0CE3E47A2}" destId="{359F6053-79B1-40B5-8E43-1135050E064A}" srcOrd="1" destOrd="0" parTransId="{D795E759-D426-464A-84C6-D92DB18BEC15}" sibTransId="{2D009A20-D939-4065-9636-622DD1E7BCEA}"/>
    <dgm:cxn modelId="{1D4F66DA-4B0E-4AFD-9AD9-88BD05E493A5}" srcId="{0495AC95-8E38-407F-A613-E65F5344B989}" destId="{832C5AA5-6C2C-4DAE-A06B-C3D49FE89744}" srcOrd="0" destOrd="0" parTransId="{2AA7380F-47E5-4939-A2D6-A20EE6D61AEA}" sibTransId="{2ED3A1D8-BCDC-4C93-8BF4-80F64056F75E}"/>
    <dgm:cxn modelId="{2AD6A025-9685-4E82-9806-6514D7C53C4A}" srcId="{754F289E-2E81-4A0C-9261-880FADCABC5F}" destId="{0495AC95-8E38-407F-A613-E65F5344B989}" srcOrd="0" destOrd="0" parTransId="{1F535986-934C-491E-AA21-AE57BCEFCC28}" sibTransId="{8C8C6F44-0B53-43BC-8B28-385BB5A3FEE1}"/>
    <dgm:cxn modelId="{E5177688-0413-D949-8556-151D0301A324}" type="presOf" srcId="{1F535986-934C-491E-AA21-AE57BCEFCC28}" destId="{70310538-54E4-4CF7-A849-11CFD5AB1B44}" srcOrd="0" destOrd="0" presId="urn:microsoft.com/office/officeart/2009/3/layout/HorizontalOrganizationChart"/>
    <dgm:cxn modelId="{04359698-ACF6-044F-82A8-6A4D684706E1}" type="presOf" srcId="{F36B3BA5-72E5-44F9-8F91-0E64AF67C4FE}" destId="{C678A903-1528-4A67-BA72-B11DEF5DF147}" srcOrd="0" destOrd="0" presId="urn:microsoft.com/office/officeart/2009/3/layout/HorizontalOrganizationChart"/>
    <dgm:cxn modelId="{4A29C21A-B43C-B04A-B4F3-80F00F00C671}" type="presOf" srcId="{57B6F62C-B922-4284-A0C7-5CE8BF122B26}" destId="{CDB17964-FC3F-44F5-AFC8-02F9B657F6D9}" srcOrd="1" destOrd="0" presId="urn:microsoft.com/office/officeart/2009/3/layout/HorizontalOrganizationChart"/>
    <dgm:cxn modelId="{778DE922-5D58-534E-9785-A01BA341220A}" type="presOf" srcId="{87291BCE-6090-468B-9571-73FC9EA66287}" destId="{4609F54F-7751-451C-8E47-D88C0F52BEC1}" srcOrd="1" destOrd="0" presId="urn:microsoft.com/office/officeart/2009/3/layout/HorizontalOrganizationChart"/>
    <dgm:cxn modelId="{6838E897-F338-4BB5-A964-9A67F1C658C9}" srcId="{0096EFEF-BB07-44EF-B6BE-AEBA63C97869}" destId="{221EC271-9129-4CF5-A5C6-82ED661208F3}" srcOrd="0" destOrd="0" parTransId="{A98D50D2-0F24-49A6-857A-169C1C44B177}" sibTransId="{85E68F49-3A70-430F-91F4-61C2004867C4}"/>
    <dgm:cxn modelId="{BDF222A0-8014-3047-803F-05CD5A5280B1}" type="presOf" srcId="{0F7335D5-787A-4F29-AA58-FF3FC9BB499C}" destId="{DB759AA1-F2A1-4972-B2F4-4AC24A3FA522}" srcOrd="0" destOrd="0" presId="urn:microsoft.com/office/officeart/2009/3/layout/HorizontalOrganizationChart"/>
    <dgm:cxn modelId="{4EDE2248-D632-488E-895C-41BA0AD029A3}" srcId="{221EC271-9129-4CF5-A5C6-82ED661208F3}" destId="{87291BCE-6090-468B-9571-73FC9EA66287}" srcOrd="1" destOrd="0" parTransId="{0792AEF5-B205-4E55-A819-088A9767DF4A}" sibTransId="{5EB692E5-90B7-4949-9341-2A0067DED774}"/>
    <dgm:cxn modelId="{5AC84AE4-A337-B24D-8123-224506337879}" type="presOf" srcId="{754F289E-2E81-4A0C-9261-880FADCABC5F}" destId="{ABC1FCCF-18E4-45C6-8ECE-AB3597D68209}" srcOrd="0" destOrd="0" presId="urn:microsoft.com/office/officeart/2009/3/layout/HorizontalOrganizationChart"/>
    <dgm:cxn modelId="{804A4A7C-29ED-C549-9F04-ADE72B661FF7}" type="presOf" srcId="{A4EFA6D5-67E4-4A46-9B56-E80B6BA0FCFB}" destId="{7B07E9EB-3871-4CB9-BA29-53468A6C437D}" srcOrd="0" destOrd="0" presId="urn:microsoft.com/office/officeart/2009/3/layout/HorizontalOrganizationChart"/>
    <dgm:cxn modelId="{86785E0B-86D1-45EB-981F-010D22070929}" srcId="{4D495803-7996-4CB4-BDA9-8762B0C2AF80}" destId="{754F289E-2E81-4A0C-9261-880FADCABC5F}" srcOrd="0" destOrd="0" parTransId="{C1897B09-9C54-45D4-AFF8-8EAC8C785B55}" sibTransId="{4053DD5A-20B4-42DB-A96A-A23C18C9A9F4}"/>
    <dgm:cxn modelId="{09E1CC10-96F7-4747-969C-BACA893F4A26}" srcId="{45BDC9C2-4BB0-4C7F-8DBD-C44BB2268535}" destId="{0096EFEF-BB07-44EF-B6BE-AEBA63C97869}" srcOrd="1" destOrd="0" parTransId="{A4EFA6D5-67E4-4A46-9B56-E80B6BA0FCFB}" sibTransId="{A083C332-29E7-482E-9652-9C3669AF20AA}"/>
    <dgm:cxn modelId="{0C0AA9A4-9852-104C-9595-715C06A786D4}" type="presOf" srcId="{87291BCE-6090-468B-9571-73FC9EA66287}" destId="{649DCAC0-BCBD-4033-96F2-F781635C3E06}" srcOrd="0" destOrd="0" presId="urn:microsoft.com/office/officeart/2009/3/layout/HorizontalOrganizationChart"/>
    <dgm:cxn modelId="{57DA99D5-18E6-594D-BDF5-68B74A3D07BF}" type="presOf" srcId="{98B4AAD2-7677-41F0-8347-B2A0CE3E47A2}" destId="{4F8998E7-79F3-4725-BA93-FC832BF8CE2F}" srcOrd="1" destOrd="0" presId="urn:microsoft.com/office/officeart/2009/3/layout/HorizontalOrganizationChart"/>
    <dgm:cxn modelId="{61C8899C-EACB-6F42-BC32-DA84AA987F9C}" type="presOf" srcId="{57B6F62C-B922-4284-A0C7-5CE8BF122B26}" destId="{0CCFF906-4335-4A47-99EF-38E1CA3CBB66}" srcOrd="0" destOrd="0" presId="urn:microsoft.com/office/officeart/2009/3/layout/HorizontalOrganizationChart"/>
    <dgm:cxn modelId="{E55E831D-6341-B045-A114-69FB691B4B79}" type="presOf" srcId="{45BDC9C2-4BB0-4C7F-8DBD-C44BB2268535}" destId="{D3128366-3B6A-4F8C-8289-D5E72298ABBF}" srcOrd="0" destOrd="0" presId="urn:microsoft.com/office/officeart/2009/3/layout/HorizontalOrganizationChart"/>
    <dgm:cxn modelId="{A2C831C0-FCCD-884F-8307-60D0109D9AAD}" type="presOf" srcId="{0495AC95-8E38-407F-A613-E65F5344B989}" destId="{486BCF46-06E9-477E-B3A0-319A815EE19E}" srcOrd="0" destOrd="0" presId="urn:microsoft.com/office/officeart/2009/3/layout/HorizontalOrganizationChart"/>
    <dgm:cxn modelId="{4C1B9A3F-84C6-9241-ACCD-86D03D74C35F}" type="presOf" srcId="{0495AC95-8E38-407F-A613-E65F5344B989}" destId="{964AE10E-0096-49B3-BC47-7D189A819A1D}" srcOrd="1" destOrd="0" presId="urn:microsoft.com/office/officeart/2009/3/layout/HorizontalOrganizationChart"/>
    <dgm:cxn modelId="{F22C1755-5435-264A-8F1C-508B1774DF2C}" type="presOf" srcId="{98B4AAD2-7677-41F0-8347-B2A0CE3E47A2}" destId="{D88D515F-EE87-4F59-AAEF-39D6F3F97CB4}" srcOrd="0" destOrd="0" presId="urn:microsoft.com/office/officeart/2009/3/layout/HorizontalOrganizationChart"/>
    <dgm:cxn modelId="{DAA0F146-7381-AA45-9E2F-2D8B52A705EF}" type="presOf" srcId="{832C5AA5-6C2C-4DAE-A06B-C3D49FE89744}" destId="{BF140D33-F960-477E-9060-B978B19A010A}" srcOrd="1" destOrd="0" presId="urn:microsoft.com/office/officeart/2009/3/layout/HorizontalOrganizationChart"/>
    <dgm:cxn modelId="{CDB9FBA8-03D9-A64C-8230-22B20F04952C}" type="presOf" srcId="{4D495803-7996-4CB4-BDA9-8762B0C2AF80}" destId="{C1C13715-14A9-4C75-8981-A066EB74CAAB}" srcOrd="0" destOrd="0" presId="urn:microsoft.com/office/officeart/2009/3/layout/HorizontalOrganizationChart"/>
    <dgm:cxn modelId="{B8B84314-EAFF-4A1F-AF52-36BBB721553C}" srcId="{221EC271-9129-4CF5-A5C6-82ED661208F3}" destId="{C4A14B5C-DBAE-468A-9938-9C047AD480F7}" srcOrd="0" destOrd="0" parTransId="{F36B3BA5-72E5-44F9-8F91-0E64AF67C4FE}" sibTransId="{12A4D415-5BBF-4299-8B3F-3321BEB353C7}"/>
    <dgm:cxn modelId="{C5883D5A-8C3D-514C-8821-D99B1525AF49}" type="presOf" srcId="{0F7335D5-787A-4F29-AA58-FF3FC9BB499C}" destId="{172E2E7A-CC21-4376-A67E-E7E95DCA5771}" srcOrd="1" destOrd="0" presId="urn:microsoft.com/office/officeart/2009/3/layout/HorizontalOrganizationChart"/>
    <dgm:cxn modelId="{D7641021-6165-9841-9E83-BDD316553ECE}" type="presOf" srcId="{F69D35EA-0FD9-4697-A1FF-42D6D703C138}" destId="{8DE99A52-9F8E-4C44-A409-EAFA46D694CE}" srcOrd="0" destOrd="0" presId="urn:microsoft.com/office/officeart/2009/3/layout/HorizontalOrganizationChart"/>
    <dgm:cxn modelId="{8076A64C-9E4C-D440-BFCB-E228F0BD9AC7}" type="presOf" srcId="{C4A14B5C-DBAE-468A-9938-9C047AD480F7}" destId="{045D1D9F-7FB5-491A-8E15-CC3ADFA235D5}" srcOrd="1" destOrd="0" presId="urn:microsoft.com/office/officeart/2009/3/layout/HorizontalOrganizationChart"/>
    <dgm:cxn modelId="{831EBEFB-6326-6B40-BB49-F8B3AA25F6B0}" type="presOf" srcId="{0096EFEF-BB07-44EF-B6BE-AEBA63C97869}" destId="{54B8C406-B617-4131-B0EF-C6BA59311F06}" srcOrd="1" destOrd="0" presId="urn:microsoft.com/office/officeart/2009/3/layout/HorizontalOrganizationChart"/>
    <dgm:cxn modelId="{3F233D25-7730-1C49-A8E2-0894EDC67852}" type="presOf" srcId="{F69D35EA-0FD9-4697-A1FF-42D6D703C138}" destId="{C98B6047-15B8-4201-8DFC-5C444C5087CE}" srcOrd="1" destOrd="0" presId="urn:microsoft.com/office/officeart/2009/3/layout/HorizontalOrganizationChart"/>
    <dgm:cxn modelId="{22D5BB9F-EF9D-1447-BD3A-146154993BE4}" type="presOf" srcId="{2E6B7BF8-6A45-4201-ADF7-82047A20267C}" destId="{BEAE75F7-265E-473B-A51D-7878FC6A45E6}" srcOrd="0" destOrd="0" presId="urn:microsoft.com/office/officeart/2009/3/layout/HorizontalOrganizationChart"/>
    <dgm:cxn modelId="{D8732844-3BDE-E941-A9CD-C538AEEA30CB}" type="presOf" srcId="{359F6053-79B1-40B5-8E43-1135050E064A}" destId="{BCA39EB1-FAB3-4642-A770-766FF0E96AA3}" srcOrd="1" destOrd="0" presId="urn:microsoft.com/office/officeart/2009/3/layout/HorizontalOrganizationChart"/>
    <dgm:cxn modelId="{2D31F714-A407-416C-8DFC-4A6150C19C2D}" srcId="{832C5AA5-6C2C-4DAE-A06B-C3D49FE89744}" destId="{57B6F62C-B922-4284-A0C7-5CE8BF122B26}" srcOrd="0" destOrd="0" parTransId="{A77A546F-8CC4-426C-879D-0F0BA2DEBDDD}" sibTransId="{565A8DEA-E426-4054-AD59-5B5067A35EA8}"/>
    <dgm:cxn modelId="{0065EE4F-37A7-4745-8CAC-17C6D6050C5C}" type="presOf" srcId="{A98D50D2-0F24-49A6-857A-169C1C44B177}" destId="{44E9AAD4-94AC-47C2-881F-9B44BB1169EB}" srcOrd="0" destOrd="0" presId="urn:microsoft.com/office/officeart/2009/3/layout/HorizontalOrganizationChart"/>
    <dgm:cxn modelId="{8C52EEB7-11FC-E544-9F5C-BE8671ABA2D1}" type="presOf" srcId="{45BDC9C2-4BB0-4C7F-8DBD-C44BB2268535}" destId="{493BD9FA-2D23-481F-BF72-95E01622A79D}" srcOrd="1" destOrd="0" presId="urn:microsoft.com/office/officeart/2009/3/layout/HorizontalOrganizationChart"/>
    <dgm:cxn modelId="{B7B7CEB0-8839-DE46-B3F2-5EB7A16711EC}" type="presOf" srcId="{832C5AA5-6C2C-4DAE-A06B-C3D49FE89744}" destId="{174351E9-B5D2-436B-B1D8-27F5DA76104F}" srcOrd="0" destOrd="0" presId="urn:microsoft.com/office/officeart/2009/3/layout/HorizontalOrganizationChart"/>
    <dgm:cxn modelId="{D6EEA120-04C4-2844-B3CF-10DD54CA62AF}" type="presOf" srcId="{0096EFEF-BB07-44EF-B6BE-AEBA63C97869}" destId="{8B1A8735-C391-4E67-9E56-6EA886B5354F}" srcOrd="0" destOrd="0" presId="urn:microsoft.com/office/officeart/2009/3/layout/HorizontalOrganizationChart"/>
    <dgm:cxn modelId="{70AB35C4-17BC-4C6C-AD8C-FD5090B30FEA}" srcId="{2E6B7BF8-6A45-4201-ADF7-82047A20267C}" destId="{F69D35EA-0FD9-4697-A1FF-42D6D703C138}" srcOrd="0" destOrd="0" parTransId="{1EB33CF8-4CBA-4CE8-B222-945346C74004}" sibTransId="{AD120528-2E37-46F0-8848-2155E846AB2B}"/>
    <dgm:cxn modelId="{78A63513-E8B2-9A41-A6E9-7AFC74DB388E}" type="presOf" srcId="{0792AEF5-B205-4E55-A819-088A9767DF4A}" destId="{A50CEAEB-84A7-4F11-B2E9-B8365DD9116F}" srcOrd="0" destOrd="0" presId="urn:microsoft.com/office/officeart/2009/3/layout/HorizontalOrganizationChart"/>
    <dgm:cxn modelId="{5D9870BE-9273-CC48-BB74-118B5ED7A6A2}" type="presOf" srcId="{D795E759-D426-464A-84C6-D92DB18BEC15}" destId="{45D65D0E-E5EE-41CA-AE8A-6FE612E8478D}" srcOrd="0" destOrd="0" presId="urn:microsoft.com/office/officeart/2009/3/layout/HorizontalOrganizationChart"/>
    <dgm:cxn modelId="{FD20F314-7B67-D841-913C-36C05572C1BC}" type="presOf" srcId="{C4A14B5C-DBAE-468A-9938-9C047AD480F7}" destId="{30D5D634-DF27-4510-A538-DC202FC4D2B4}" srcOrd="0" destOrd="0" presId="urn:microsoft.com/office/officeart/2009/3/layout/HorizontalOrganizationChart"/>
    <dgm:cxn modelId="{EC17FD24-E854-4842-B826-76C91E7BDF19}" type="presOf" srcId="{1EB33CF8-4CBA-4CE8-B222-945346C74004}" destId="{ED214FE5-CCC6-420A-A1FB-0DC625ABE166}" srcOrd="0" destOrd="0" presId="urn:microsoft.com/office/officeart/2009/3/layout/HorizontalOrganizationChart"/>
    <dgm:cxn modelId="{368617C7-2128-8847-AED3-0402E3125DD9}" type="presOf" srcId="{221EC271-9129-4CF5-A5C6-82ED661208F3}" destId="{A1900A33-9CE5-4320-837B-45ED7D0BC094}" srcOrd="0" destOrd="0" presId="urn:microsoft.com/office/officeart/2009/3/layout/HorizontalOrganizationChart"/>
    <dgm:cxn modelId="{4018B528-A3E9-46E1-B7AA-6ADC6BCD5507}" srcId="{98B4AAD2-7677-41F0-8347-B2A0CE3E47A2}" destId="{0F7335D5-787A-4F29-AA58-FF3FC9BB499C}" srcOrd="0" destOrd="0" parTransId="{C923F4DC-FF89-419C-BE59-64D1D352875A}" sibTransId="{14F36285-C2ED-4816-B297-5F0E9CD732EF}"/>
    <dgm:cxn modelId="{39FDC9DD-E1B6-7A4A-8EC0-AFA1B3C5AE48}" type="presOf" srcId="{96439BAA-A944-4A9E-9989-990AA7C7591B}" destId="{98C95796-515A-44D5-8DF7-6C0680CF08E1}" srcOrd="0" destOrd="0" presId="urn:microsoft.com/office/officeart/2009/3/layout/HorizontalOrganizationChart"/>
    <dgm:cxn modelId="{96E09B39-D60B-494B-880D-96D70DCBF0DB}" srcId="{45BDC9C2-4BB0-4C7F-8DBD-C44BB2268535}" destId="{98B4AAD2-7677-41F0-8347-B2A0CE3E47A2}" srcOrd="0" destOrd="0" parTransId="{D28B5642-E156-40C4-BDF1-E7FAC6E028B1}" sibTransId="{94ECC8E6-8210-49B3-8836-8C7C19990C78}"/>
    <dgm:cxn modelId="{8580BCB0-F202-4E2A-8869-31A78F3924AE}" srcId="{754F289E-2E81-4A0C-9261-880FADCABC5F}" destId="{2E6B7BF8-6A45-4201-ADF7-82047A20267C}" srcOrd="1" destOrd="0" parTransId="{96439BAA-A944-4A9E-9989-990AA7C7591B}" sibTransId="{EA19630A-CAC7-4CAD-9ED7-3CA9646E0C27}"/>
    <dgm:cxn modelId="{BF4E5632-8D1E-8E43-9886-7A9BF5AC9E31}" type="presOf" srcId="{C923F4DC-FF89-419C-BE59-64D1D352875A}" destId="{50C06FDD-73BB-47F8-A60D-2231DE4C24B5}" srcOrd="0" destOrd="0" presId="urn:microsoft.com/office/officeart/2009/3/layout/HorizontalOrganizationChart"/>
    <dgm:cxn modelId="{D9A53620-DE1C-DA43-ABDA-78021636D68E}" type="presOf" srcId="{2AA7380F-47E5-4939-A2D6-A20EE6D61AEA}" destId="{8663750D-4448-4C9B-8577-4963CC1E63D4}" srcOrd="0" destOrd="0" presId="urn:microsoft.com/office/officeart/2009/3/layout/HorizontalOrganizationChart"/>
    <dgm:cxn modelId="{760C226A-4E95-094B-9756-2F2F897D5247}" type="presParOf" srcId="{C1C13715-14A9-4C75-8981-A066EB74CAAB}" destId="{34F0A124-E325-4008-A6C2-D86B1C9B292B}" srcOrd="0" destOrd="0" presId="urn:microsoft.com/office/officeart/2009/3/layout/HorizontalOrganizationChart"/>
    <dgm:cxn modelId="{39DCEC17-BBF6-AC4D-BC68-BFA4FC5F823F}" type="presParOf" srcId="{34F0A124-E325-4008-A6C2-D86B1C9B292B}" destId="{A8F2FF55-4D6F-4F24-9DBF-0EBA4FC702F3}" srcOrd="0" destOrd="0" presId="urn:microsoft.com/office/officeart/2009/3/layout/HorizontalOrganizationChart"/>
    <dgm:cxn modelId="{0161B6E3-E255-3E40-8943-46046D0002FD}" type="presParOf" srcId="{A8F2FF55-4D6F-4F24-9DBF-0EBA4FC702F3}" destId="{ABC1FCCF-18E4-45C6-8ECE-AB3597D68209}" srcOrd="0" destOrd="0" presId="urn:microsoft.com/office/officeart/2009/3/layout/HorizontalOrganizationChart"/>
    <dgm:cxn modelId="{8EE72CAE-9404-D045-B969-08D9E036B028}" type="presParOf" srcId="{A8F2FF55-4D6F-4F24-9DBF-0EBA4FC702F3}" destId="{A6A5B374-8142-4F08-9361-5B2D54B3CF28}" srcOrd="1" destOrd="0" presId="urn:microsoft.com/office/officeart/2009/3/layout/HorizontalOrganizationChart"/>
    <dgm:cxn modelId="{A427A4CC-7C5B-B242-B6F1-26A87D4B354B}" type="presParOf" srcId="{34F0A124-E325-4008-A6C2-D86B1C9B292B}" destId="{BC2902A9-C3F1-4111-9AFD-BD2AE02FC426}" srcOrd="1" destOrd="0" presId="urn:microsoft.com/office/officeart/2009/3/layout/HorizontalOrganizationChart"/>
    <dgm:cxn modelId="{B927C3F8-468B-0042-B00D-5E4EF122C8D4}" type="presParOf" srcId="{BC2902A9-C3F1-4111-9AFD-BD2AE02FC426}" destId="{70310538-54E4-4CF7-A849-11CFD5AB1B44}" srcOrd="0" destOrd="0" presId="urn:microsoft.com/office/officeart/2009/3/layout/HorizontalOrganizationChart"/>
    <dgm:cxn modelId="{5DAC65C1-E0EA-1540-A22D-109733AE7A5B}" type="presParOf" srcId="{BC2902A9-C3F1-4111-9AFD-BD2AE02FC426}" destId="{FA42DE12-D50F-49E0-80DF-82440DBB8566}" srcOrd="1" destOrd="0" presId="urn:microsoft.com/office/officeart/2009/3/layout/HorizontalOrganizationChart"/>
    <dgm:cxn modelId="{39E60E4B-CD59-2B40-A5EE-D5AFF6A59014}" type="presParOf" srcId="{FA42DE12-D50F-49E0-80DF-82440DBB8566}" destId="{B8C26AA6-FB72-4C8D-9236-8521857A610F}" srcOrd="0" destOrd="0" presId="urn:microsoft.com/office/officeart/2009/3/layout/HorizontalOrganizationChart"/>
    <dgm:cxn modelId="{8D86C616-06F6-4448-8BC1-7CFEA6C24AD5}" type="presParOf" srcId="{B8C26AA6-FB72-4C8D-9236-8521857A610F}" destId="{486BCF46-06E9-477E-B3A0-319A815EE19E}" srcOrd="0" destOrd="0" presId="urn:microsoft.com/office/officeart/2009/3/layout/HorizontalOrganizationChart"/>
    <dgm:cxn modelId="{CA289160-3E55-AA4C-BA63-AAC51124D754}" type="presParOf" srcId="{B8C26AA6-FB72-4C8D-9236-8521857A610F}" destId="{964AE10E-0096-49B3-BC47-7D189A819A1D}" srcOrd="1" destOrd="0" presId="urn:microsoft.com/office/officeart/2009/3/layout/HorizontalOrganizationChart"/>
    <dgm:cxn modelId="{B059C182-BA9D-D543-85DF-20AB1B48A3C3}" type="presParOf" srcId="{FA42DE12-D50F-49E0-80DF-82440DBB8566}" destId="{8CECE6F9-FDEE-4EEB-975B-7DE62E16BEB2}" srcOrd="1" destOrd="0" presId="urn:microsoft.com/office/officeart/2009/3/layout/HorizontalOrganizationChart"/>
    <dgm:cxn modelId="{557E5935-21B6-FC47-8E84-8D24EC4B4AC5}" type="presParOf" srcId="{8CECE6F9-FDEE-4EEB-975B-7DE62E16BEB2}" destId="{8663750D-4448-4C9B-8577-4963CC1E63D4}" srcOrd="0" destOrd="0" presId="urn:microsoft.com/office/officeart/2009/3/layout/HorizontalOrganizationChart"/>
    <dgm:cxn modelId="{293B489F-66BF-D547-AEC2-19A5033D1EB6}" type="presParOf" srcId="{8CECE6F9-FDEE-4EEB-975B-7DE62E16BEB2}" destId="{0250F734-1E40-4CC4-A6E3-2AD14616A9C2}" srcOrd="1" destOrd="0" presId="urn:microsoft.com/office/officeart/2009/3/layout/HorizontalOrganizationChart"/>
    <dgm:cxn modelId="{260C88D7-B209-3A47-A805-3B8C713ED422}" type="presParOf" srcId="{0250F734-1E40-4CC4-A6E3-2AD14616A9C2}" destId="{DE6B177E-A8A0-46E6-AB63-D21BC4477866}" srcOrd="0" destOrd="0" presId="urn:microsoft.com/office/officeart/2009/3/layout/HorizontalOrganizationChart"/>
    <dgm:cxn modelId="{95E8F555-ADBB-CE48-91F3-DBD83392F8D9}" type="presParOf" srcId="{DE6B177E-A8A0-46E6-AB63-D21BC4477866}" destId="{174351E9-B5D2-436B-B1D8-27F5DA76104F}" srcOrd="0" destOrd="0" presId="urn:microsoft.com/office/officeart/2009/3/layout/HorizontalOrganizationChart"/>
    <dgm:cxn modelId="{3C8F4DCE-5FC8-DD44-89B0-620CBD507C0C}" type="presParOf" srcId="{DE6B177E-A8A0-46E6-AB63-D21BC4477866}" destId="{BF140D33-F960-477E-9060-B978B19A010A}" srcOrd="1" destOrd="0" presId="urn:microsoft.com/office/officeart/2009/3/layout/HorizontalOrganizationChart"/>
    <dgm:cxn modelId="{96214941-A664-DD43-9AF9-9AF517F68912}" type="presParOf" srcId="{0250F734-1E40-4CC4-A6E3-2AD14616A9C2}" destId="{8347FD47-CA51-489F-8B9D-A51399F3B688}" srcOrd="1" destOrd="0" presId="urn:microsoft.com/office/officeart/2009/3/layout/HorizontalOrganizationChart"/>
    <dgm:cxn modelId="{892409E5-71E0-C048-B5F9-6A5AA528A387}" type="presParOf" srcId="{8347FD47-CA51-489F-8B9D-A51399F3B688}" destId="{4A1EDA99-9C44-4648-A23E-EC5DC559C791}" srcOrd="0" destOrd="0" presId="urn:microsoft.com/office/officeart/2009/3/layout/HorizontalOrganizationChart"/>
    <dgm:cxn modelId="{28236A48-D007-DE4D-8A7C-96085C2BC5D2}" type="presParOf" srcId="{8347FD47-CA51-489F-8B9D-A51399F3B688}" destId="{1C79CD79-C675-41C8-8325-52BBFC6314CC}" srcOrd="1" destOrd="0" presId="urn:microsoft.com/office/officeart/2009/3/layout/HorizontalOrganizationChart"/>
    <dgm:cxn modelId="{FA399FE1-AFA8-3D4A-8736-F04ECBB95025}" type="presParOf" srcId="{1C79CD79-C675-41C8-8325-52BBFC6314CC}" destId="{9E50A921-7160-41AF-ACE4-99464FA4AABD}" srcOrd="0" destOrd="0" presId="urn:microsoft.com/office/officeart/2009/3/layout/HorizontalOrganizationChart"/>
    <dgm:cxn modelId="{CD2ADA14-F98A-C847-8E88-73EF6083F026}" type="presParOf" srcId="{9E50A921-7160-41AF-ACE4-99464FA4AABD}" destId="{0CCFF906-4335-4A47-99EF-38E1CA3CBB66}" srcOrd="0" destOrd="0" presId="urn:microsoft.com/office/officeart/2009/3/layout/HorizontalOrganizationChart"/>
    <dgm:cxn modelId="{D20D11A0-3E06-8A4D-9E05-07F534397A75}" type="presParOf" srcId="{9E50A921-7160-41AF-ACE4-99464FA4AABD}" destId="{CDB17964-FC3F-44F5-AFC8-02F9B657F6D9}" srcOrd="1" destOrd="0" presId="urn:microsoft.com/office/officeart/2009/3/layout/HorizontalOrganizationChart"/>
    <dgm:cxn modelId="{2285EA46-122A-0940-B5BD-E2372251EAA3}" type="presParOf" srcId="{1C79CD79-C675-41C8-8325-52BBFC6314CC}" destId="{4898603C-4AB8-4443-B273-DD79FB204B2A}" srcOrd="1" destOrd="0" presId="urn:microsoft.com/office/officeart/2009/3/layout/HorizontalOrganizationChart"/>
    <dgm:cxn modelId="{58CFB0A5-39B6-1745-A56B-4E02137E6861}" type="presParOf" srcId="{1C79CD79-C675-41C8-8325-52BBFC6314CC}" destId="{43E51479-8277-46F3-8295-6B89DD0B8FF5}" srcOrd="2" destOrd="0" presId="urn:microsoft.com/office/officeart/2009/3/layout/HorizontalOrganizationChart"/>
    <dgm:cxn modelId="{8E9473B8-98D0-3346-AD65-031A686FF308}" type="presParOf" srcId="{0250F734-1E40-4CC4-A6E3-2AD14616A9C2}" destId="{80CE96E1-F7D6-4F0B-A01E-DE4D008AD48D}" srcOrd="2" destOrd="0" presId="urn:microsoft.com/office/officeart/2009/3/layout/HorizontalOrganizationChart"/>
    <dgm:cxn modelId="{D61506ED-A2B7-F640-BE30-274242BF8679}" type="presParOf" srcId="{FA42DE12-D50F-49E0-80DF-82440DBB8566}" destId="{8935E9F1-D206-49D9-AF37-79DFCA34C20A}" srcOrd="2" destOrd="0" presId="urn:microsoft.com/office/officeart/2009/3/layout/HorizontalOrganizationChart"/>
    <dgm:cxn modelId="{2CC50A46-D004-5849-8AD4-0DFE450F3D76}" type="presParOf" srcId="{BC2902A9-C3F1-4111-9AFD-BD2AE02FC426}" destId="{98C95796-515A-44D5-8DF7-6C0680CF08E1}" srcOrd="2" destOrd="0" presId="urn:microsoft.com/office/officeart/2009/3/layout/HorizontalOrganizationChart"/>
    <dgm:cxn modelId="{DF48551E-AC98-144F-B024-8871BBA0F3ED}" type="presParOf" srcId="{BC2902A9-C3F1-4111-9AFD-BD2AE02FC426}" destId="{3F668E4D-F274-4604-8F45-50EC21A709AC}" srcOrd="3" destOrd="0" presId="urn:microsoft.com/office/officeart/2009/3/layout/HorizontalOrganizationChart"/>
    <dgm:cxn modelId="{B95EEE7C-A81E-0F4F-9E46-AF363D5E8115}" type="presParOf" srcId="{3F668E4D-F274-4604-8F45-50EC21A709AC}" destId="{8914BEDC-0664-438E-9E25-7247CA730EB6}" srcOrd="0" destOrd="0" presId="urn:microsoft.com/office/officeart/2009/3/layout/HorizontalOrganizationChart"/>
    <dgm:cxn modelId="{86AB1BF7-5324-984A-BF1B-19FAEEA759B4}" type="presParOf" srcId="{8914BEDC-0664-438E-9E25-7247CA730EB6}" destId="{BEAE75F7-265E-473B-A51D-7878FC6A45E6}" srcOrd="0" destOrd="0" presId="urn:microsoft.com/office/officeart/2009/3/layout/HorizontalOrganizationChart"/>
    <dgm:cxn modelId="{3A8FAE43-D5F9-6A46-A6D3-C194A28FEA95}" type="presParOf" srcId="{8914BEDC-0664-438E-9E25-7247CA730EB6}" destId="{9984FDE2-75ED-40D2-BD3C-8FAB2B9B8FD9}" srcOrd="1" destOrd="0" presId="urn:microsoft.com/office/officeart/2009/3/layout/HorizontalOrganizationChart"/>
    <dgm:cxn modelId="{D9F39D99-9D24-F04D-9652-AA9B612B4D74}" type="presParOf" srcId="{3F668E4D-F274-4604-8F45-50EC21A709AC}" destId="{420F9B97-92ED-4335-8407-11975484BCA8}" srcOrd="1" destOrd="0" presId="urn:microsoft.com/office/officeart/2009/3/layout/HorizontalOrganizationChart"/>
    <dgm:cxn modelId="{428C659E-EEAD-B743-A169-BB9ED1E14A50}" type="presParOf" srcId="{420F9B97-92ED-4335-8407-11975484BCA8}" destId="{ED214FE5-CCC6-420A-A1FB-0DC625ABE166}" srcOrd="0" destOrd="0" presId="urn:microsoft.com/office/officeart/2009/3/layout/HorizontalOrganizationChart"/>
    <dgm:cxn modelId="{F10DCE41-B6A3-1B4D-A07C-FECF6B9656F1}" type="presParOf" srcId="{420F9B97-92ED-4335-8407-11975484BCA8}" destId="{DBD794F6-FE3C-4280-8473-3C989D5D196D}" srcOrd="1" destOrd="0" presId="urn:microsoft.com/office/officeart/2009/3/layout/HorizontalOrganizationChart"/>
    <dgm:cxn modelId="{2E5D29F5-DC14-F54A-B78E-F03817B02E37}" type="presParOf" srcId="{DBD794F6-FE3C-4280-8473-3C989D5D196D}" destId="{ECB143CA-4977-4708-BCAB-C781EFCF184F}" srcOrd="0" destOrd="0" presId="urn:microsoft.com/office/officeart/2009/3/layout/HorizontalOrganizationChart"/>
    <dgm:cxn modelId="{51F15136-6E58-9A42-A6B5-1B130FE43975}" type="presParOf" srcId="{ECB143CA-4977-4708-BCAB-C781EFCF184F}" destId="{8DE99A52-9F8E-4C44-A409-EAFA46D694CE}" srcOrd="0" destOrd="0" presId="urn:microsoft.com/office/officeart/2009/3/layout/HorizontalOrganizationChart"/>
    <dgm:cxn modelId="{2C02D27E-A20E-B441-B876-5FB612BA5957}" type="presParOf" srcId="{ECB143CA-4977-4708-BCAB-C781EFCF184F}" destId="{C98B6047-15B8-4201-8DFC-5C444C5087CE}" srcOrd="1" destOrd="0" presId="urn:microsoft.com/office/officeart/2009/3/layout/HorizontalOrganizationChart"/>
    <dgm:cxn modelId="{2C2A2996-6BDB-5E4D-B90E-A468F04E713C}" type="presParOf" srcId="{DBD794F6-FE3C-4280-8473-3C989D5D196D}" destId="{C7A9CDF9-B7E2-423D-BF11-FEBC11AD852F}" srcOrd="1" destOrd="0" presId="urn:microsoft.com/office/officeart/2009/3/layout/HorizontalOrganizationChart"/>
    <dgm:cxn modelId="{DF93FC34-4675-7B4A-8CF5-B8CC25C8641B}" type="presParOf" srcId="{DBD794F6-FE3C-4280-8473-3C989D5D196D}" destId="{0E0E5176-0458-4F38-863E-73DDD1359AA0}" srcOrd="2" destOrd="0" presId="urn:microsoft.com/office/officeart/2009/3/layout/HorizontalOrganizationChart"/>
    <dgm:cxn modelId="{A49D5936-48EC-A64B-B6BC-85A08128891E}" type="presParOf" srcId="{3F668E4D-F274-4604-8F45-50EC21A709AC}" destId="{BDCDA21E-FE33-46A0-92E8-995AF132A9A8}" srcOrd="2" destOrd="0" presId="urn:microsoft.com/office/officeart/2009/3/layout/HorizontalOrganizationChart"/>
    <dgm:cxn modelId="{688A6320-62B4-A949-8A14-51640979C8B7}" type="presParOf" srcId="{34F0A124-E325-4008-A6C2-D86B1C9B292B}" destId="{673D3E2E-47E2-4BD6-B7AE-CF64CAD6B6E2}" srcOrd="2" destOrd="0" presId="urn:microsoft.com/office/officeart/2009/3/layout/HorizontalOrganizationChart"/>
    <dgm:cxn modelId="{E4B92E95-9F6A-7B44-BE6C-3CDFF17A2D7C}" type="presParOf" srcId="{C1C13715-14A9-4C75-8981-A066EB74CAAB}" destId="{5C9E8816-4B2A-4285-B485-518C3DD46226}" srcOrd="1" destOrd="0" presId="urn:microsoft.com/office/officeart/2009/3/layout/HorizontalOrganizationChart"/>
    <dgm:cxn modelId="{A6B96464-C584-AC4F-BE2F-B5F02B7E284F}" type="presParOf" srcId="{5C9E8816-4B2A-4285-B485-518C3DD46226}" destId="{CB399E11-A38F-452D-AC2B-DB9E6BCE77A6}" srcOrd="0" destOrd="0" presId="urn:microsoft.com/office/officeart/2009/3/layout/HorizontalOrganizationChart"/>
    <dgm:cxn modelId="{08247648-3F38-F34B-8EAE-F9BD7687EA9D}" type="presParOf" srcId="{CB399E11-A38F-452D-AC2B-DB9E6BCE77A6}" destId="{D3128366-3B6A-4F8C-8289-D5E72298ABBF}" srcOrd="0" destOrd="0" presId="urn:microsoft.com/office/officeart/2009/3/layout/HorizontalOrganizationChart"/>
    <dgm:cxn modelId="{EB75163A-1C04-DB4A-8054-6CE4154EB4F1}" type="presParOf" srcId="{CB399E11-A38F-452D-AC2B-DB9E6BCE77A6}" destId="{493BD9FA-2D23-481F-BF72-95E01622A79D}" srcOrd="1" destOrd="0" presId="urn:microsoft.com/office/officeart/2009/3/layout/HorizontalOrganizationChart"/>
    <dgm:cxn modelId="{AF6EF8C7-392D-584B-BBBB-73479FE6E2D0}" type="presParOf" srcId="{5C9E8816-4B2A-4285-B485-518C3DD46226}" destId="{5639BA98-1379-4D93-B4D8-04AACD2D66D1}" srcOrd="1" destOrd="0" presId="urn:microsoft.com/office/officeart/2009/3/layout/HorizontalOrganizationChart"/>
    <dgm:cxn modelId="{3A6E9ADD-CAC9-8742-963D-36B2E16285C3}" type="presParOf" srcId="{5639BA98-1379-4D93-B4D8-04AACD2D66D1}" destId="{590DE983-4F71-4778-97DE-B754D79F9ACF}" srcOrd="0" destOrd="0" presId="urn:microsoft.com/office/officeart/2009/3/layout/HorizontalOrganizationChart"/>
    <dgm:cxn modelId="{7E8230E4-E72D-1640-9C31-B8B503E1C318}" type="presParOf" srcId="{5639BA98-1379-4D93-B4D8-04AACD2D66D1}" destId="{20C2401F-7C21-4284-8155-9770BB15551F}" srcOrd="1" destOrd="0" presId="urn:microsoft.com/office/officeart/2009/3/layout/HorizontalOrganizationChart"/>
    <dgm:cxn modelId="{AA067DAA-A79B-334E-93FC-E86C0D03172B}" type="presParOf" srcId="{20C2401F-7C21-4284-8155-9770BB15551F}" destId="{7BE14D09-4B97-4422-9D58-ADC0D14DF4DC}" srcOrd="0" destOrd="0" presId="urn:microsoft.com/office/officeart/2009/3/layout/HorizontalOrganizationChart"/>
    <dgm:cxn modelId="{5F7DAD54-38E4-3E49-AEC5-1506A0D520D0}" type="presParOf" srcId="{7BE14D09-4B97-4422-9D58-ADC0D14DF4DC}" destId="{D88D515F-EE87-4F59-AAEF-39D6F3F97CB4}" srcOrd="0" destOrd="0" presId="urn:microsoft.com/office/officeart/2009/3/layout/HorizontalOrganizationChart"/>
    <dgm:cxn modelId="{67DAAF28-3EDE-224F-9CE6-9310EDC570CE}" type="presParOf" srcId="{7BE14D09-4B97-4422-9D58-ADC0D14DF4DC}" destId="{4F8998E7-79F3-4725-BA93-FC832BF8CE2F}" srcOrd="1" destOrd="0" presId="urn:microsoft.com/office/officeart/2009/3/layout/HorizontalOrganizationChart"/>
    <dgm:cxn modelId="{3437D8C7-E7A2-C049-8D0A-12DEC03CEB55}" type="presParOf" srcId="{20C2401F-7C21-4284-8155-9770BB15551F}" destId="{A51D0DCE-5027-4E01-B07F-8A2AA69BF597}" srcOrd="1" destOrd="0" presId="urn:microsoft.com/office/officeart/2009/3/layout/HorizontalOrganizationChart"/>
    <dgm:cxn modelId="{AD36ABC7-CA35-7E4D-978F-DFFBAA31C004}" type="presParOf" srcId="{A51D0DCE-5027-4E01-B07F-8A2AA69BF597}" destId="{50C06FDD-73BB-47F8-A60D-2231DE4C24B5}" srcOrd="0" destOrd="0" presId="urn:microsoft.com/office/officeart/2009/3/layout/HorizontalOrganizationChart"/>
    <dgm:cxn modelId="{55F98BF4-F62D-634B-ADDA-B0A0C0A14220}" type="presParOf" srcId="{A51D0DCE-5027-4E01-B07F-8A2AA69BF597}" destId="{60FBFAAC-3727-425E-BB92-202C16DE0D86}" srcOrd="1" destOrd="0" presId="urn:microsoft.com/office/officeart/2009/3/layout/HorizontalOrganizationChart"/>
    <dgm:cxn modelId="{5BAA0E23-7BCB-3F4E-9720-E204407856CD}" type="presParOf" srcId="{60FBFAAC-3727-425E-BB92-202C16DE0D86}" destId="{4ED45FEA-6A36-42B2-B215-F1AFADE0DA2E}" srcOrd="0" destOrd="0" presId="urn:microsoft.com/office/officeart/2009/3/layout/HorizontalOrganizationChart"/>
    <dgm:cxn modelId="{3D05762E-233A-5849-9F42-F829726D5BE7}" type="presParOf" srcId="{4ED45FEA-6A36-42B2-B215-F1AFADE0DA2E}" destId="{DB759AA1-F2A1-4972-B2F4-4AC24A3FA522}" srcOrd="0" destOrd="0" presId="urn:microsoft.com/office/officeart/2009/3/layout/HorizontalOrganizationChart"/>
    <dgm:cxn modelId="{F13B10AF-8524-B240-B18A-722840FA1445}" type="presParOf" srcId="{4ED45FEA-6A36-42B2-B215-F1AFADE0DA2E}" destId="{172E2E7A-CC21-4376-A67E-E7E95DCA5771}" srcOrd="1" destOrd="0" presId="urn:microsoft.com/office/officeart/2009/3/layout/HorizontalOrganizationChart"/>
    <dgm:cxn modelId="{47D9CAAD-17F5-094A-A0CD-CD98867BF1BB}" type="presParOf" srcId="{60FBFAAC-3727-425E-BB92-202C16DE0D86}" destId="{F4F59E41-55A0-40CF-BB81-5B94A0D51648}" srcOrd="1" destOrd="0" presId="urn:microsoft.com/office/officeart/2009/3/layout/HorizontalOrganizationChart"/>
    <dgm:cxn modelId="{F08E917D-2B4D-5A47-972B-A1E806DB67EB}" type="presParOf" srcId="{60FBFAAC-3727-425E-BB92-202C16DE0D86}" destId="{8FA3D962-F2B3-4180-A117-417F8982BB75}" srcOrd="2" destOrd="0" presId="urn:microsoft.com/office/officeart/2009/3/layout/HorizontalOrganizationChart"/>
    <dgm:cxn modelId="{DA0795C5-7D50-224C-8505-4130B3364DF6}" type="presParOf" srcId="{A51D0DCE-5027-4E01-B07F-8A2AA69BF597}" destId="{45D65D0E-E5EE-41CA-AE8A-6FE612E8478D}" srcOrd="2" destOrd="0" presId="urn:microsoft.com/office/officeart/2009/3/layout/HorizontalOrganizationChart"/>
    <dgm:cxn modelId="{BA40F0F7-CDC8-D540-81BB-AA7B6558E1B6}" type="presParOf" srcId="{A51D0DCE-5027-4E01-B07F-8A2AA69BF597}" destId="{E2C25F8A-B631-4863-8793-17ACF9733A3C}" srcOrd="3" destOrd="0" presId="urn:microsoft.com/office/officeart/2009/3/layout/HorizontalOrganizationChart"/>
    <dgm:cxn modelId="{390A6ED1-1DB5-D347-97E2-2E8A3316047F}" type="presParOf" srcId="{E2C25F8A-B631-4863-8793-17ACF9733A3C}" destId="{92ED82DA-B677-4600-A6B5-C02FA3F5C803}" srcOrd="0" destOrd="0" presId="urn:microsoft.com/office/officeart/2009/3/layout/HorizontalOrganizationChart"/>
    <dgm:cxn modelId="{39BA76AD-ACD4-FE40-B5A5-E258238DFEA6}" type="presParOf" srcId="{92ED82DA-B677-4600-A6B5-C02FA3F5C803}" destId="{447E998D-D517-42C1-84A3-87FA54E03FC7}" srcOrd="0" destOrd="0" presId="urn:microsoft.com/office/officeart/2009/3/layout/HorizontalOrganizationChart"/>
    <dgm:cxn modelId="{84DBB8AC-0D6B-1443-A88F-7C0C7691669D}" type="presParOf" srcId="{92ED82DA-B677-4600-A6B5-C02FA3F5C803}" destId="{BCA39EB1-FAB3-4642-A770-766FF0E96AA3}" srcOrd="1" destOrd="0" presId="urn:microsoft.com/office/officeart/2009/3/layout/HorizontalOrganizationChart"/>
    <dgm:cxn modelId="{B5DE9870-19D2-B74B-A197-08AE8B30B89A}" type="presParOf" srcId="{E2C25F8A-B631-4863-8793-17ACF9733A3C}" destId="{2907646B-493F-4A02-A736-30094ED0BE3E}" srcOrd="1" destOrd="0" presId="urn:microsoft.com/office/officeart/2009/3/layout/HorizontalOrganizationChart"/>
    <dgm:cxn modelId="{EA2CB8AE-C6E0-1F4B-A1A8-2916F9CE8F63}" type="presParOf" srcId="{E2C25F8A-B631-4863-8793-17ACF9733A3C}" destId="{E136AADF-8A99-42DE-A6F6-4C29295ED39F}" srcOrd="2" destOrd="0" presId="urn:microsoft.com/office/officeart/2009/3/layout/HorizontalOrganizationChart"/>
    <dgm:cxn modelId="{826F3997-940F-BA49-85C4-132C9FDB2A26}" type="presParOf" srcId="{20C2401F-7C21-4284-8155-9770BB15551F}" destId="{63E58333-3EDA-4F5D-93CE-F106C740E14F}" srcOrd="2" destOrd="0" presId="urn:microsoft.com/office/officeart/2009/3/layout/HorizontalOrganizationChart"/>
    <dgm:cxn modelId="{1E80766B-C192-B947-9076-5EBDDF9F7B48}" type="presParOf" srcId="{5639BA98-1379-4D93-B4D8-04AACD2D66D1}" destId="{7B07E9EB-3871-4CB9-BA29-53468A6C437D}" srcOrd="2" destOrd="0" presId="urn:microsoft.com/office/officeart/2009/3/layout/HorizontalOrganizationChart"/>
    <dgm:cxn modelId="{E0C6AA68-9C0B-074B-BE86-18FFE7716A86}" type="presParOf" srcId="{5639BA98-1379-4D93-B4D8-04AACD2D66D1}" destId="{BE71DF5F-E31B-49CF-86D3-CEFA2974113A}" srcOrd="3" destOrd="0" presId="urn:microsoft.com/office/officeart/2009/3/layout/HorizontalOrganizationChart"/>
    <dgm:cxn modelId="{B7878F77-E5B9-1A48-B5B6-8FC71CBA0A3E}" type="presParOf" srcId="{BE71DF5F-E31B-49CF-86D3-CEFA2974113A}" destId="{9AE8F187-57BE-4441-901E-E72ACFE71EFA}" srcOrd="0" destOrd="0" presId="urn:microsoft.com/office/officeart/2009/3/layout/HorizontalOrganizationChart"/>
    <dgm:cxn modelId="{D0B30155-063A-EC45-9EAB-E2EC61BD49DB}" type="presParOf" srcId="{9AE8F187-57BE-4441-901E-E72ACFE71EFA}" destId="{8B1A8735-C391-4E67-9E56-6EA886B5354F}" srcOrd="0" destOrd="0" presId="urn:microsoft.com/office/officeart/2009/3/layout/HorizontalOrganizationChart"/>
    <dgm:cxn modelId="{988BE236-C961-9A41-B8B3-68C9D5733885}" type="presParOf" srcId="{9AE8F187-57BE-4441-901E-E72ACFE71EFA}" destId="{54B8C406-B617-4131-B0EF-C6BA59311F06}" srcOrd="1" destOrd="0" presId="urn:microsoft.com/office/officeart/2009/3/layout/HorizontalOrganizationChart"/>
    <dgm:cxn modelId="{490BCB89-2258-1146-B38C-3BADF7247C87}" type="presParOf" srcId="{BE71DF5F-E31B-49CF-86D3-CEFA2974113A}" destId="{1C41F6DE-1BE7-4B9F-86F3-9A920EB4768D}" srcOrd="1" destOrd="0" presId="urn:microsoft.com/office/officeart/2009/3/layout/HorizontalOrganizationChart"/>
    <dgm:cxn modelId="{082CD3FE-499B-F747-8907-5550C05ACEA5}" type="presParOf" srcId="{1C41F6DE-1BE7-4B9F-86F3-9A920EB4768D}" destId="{44E9AAD4-94AC-47C2-881F-9B44BB1169EB}" srcOrd="0" destOrd="0" presId="urn:microsoft.com/office/officeart/2009/3/layout/HorizontalOrganizationChart"/>
    <dgm:cxn modelId="{C81E2CD5-E66F-E84A-9016-DDE59D916E29}" type="presParOf" srcId="{1C41F6DE-1BE7-4B9F-86F3-9A920EB4768D}" destId="{A6F5C736-3BF8-4D70-AC35-02E8AD0E9158}" srcOrd="1" destOrd="0" presId="urn:microsoft.com/office/officeart/2009/3/layout/HorizontalOrganizationChart"/>
    <dgm:cxn modelId="{74FCD4B4-354F-A646-B543-E997DA5D06D4}" type="presParOf" srcId="{A6F5C736-3BF8-4D70-AC35-02E8AD0E9158}" destId="{BA9E4AED-6AA6-43C9-9831-C9A4E1BE4279}" srcOrd="0" destOrd="0" presId="urn:microsoft.com/office/officeart/2009/3/layout/HorizontalOrganizationChart"/>
    <dgm:cxn modelId="{A5367586-C710-F441-BB2E-5569BB667ED8}" type="presParOf" srcId="{BA9E4AED-6AA6-43C9-9831-C9A4E1BE4279}" destId="{A1900A33-9CE5-4320-837B-45ED7D0BC094}" srcOrd="0" destOrd="0" presId="urn:microsoft.com/office/officeart/2009/3/layout/HorizontalOrganizationChart"/>
    <dgm:cxn modelId="{C3913C58-889D-7B44-96CD-45CBFF5126EA}" type="presParOf" srcId="{BA9E4AED-6AA6-43C9-9831-C9A4E1BE4279}" destId="{56A3CA52-494E-41E8-99A4-B9AFDD925D06}" srcOrd="1" destOrd="0" presId="urn:microsoft.com/office/officeart/2009/3/layout/HorizontalOrganizationChart"/>
    <dgm:cxn modelId="{E50357E7-8B32-1241-943A-6B7693704BDB}" type="presParOf" srcId="{A6F5C736-3BF8-4D70-AC35-02E8AD0E9158}" destId="{F775BE7B-9C7B-4BDA-8F7F-1B7963CE40CA}" srcOrd="1" destOrd="0" presId="urn:microsoft.com/office/officeart/2009/3/layout/HorizontalOrganizationChart"/>
    <dgm:cxn modelId="{14BF2625-4B5C-AE45-A65B-A9EAE9B1367A}" type="presParOf" srcId="{F775BE7B-9C7B-4BDA-8F7F-1B7963CE40CA}" destId="{C678A903-1528-4A67-BA72-B11DEF5DF147}" srcOrd="0" destOrd="0" presId="urn:microsoft.com/office/officeart/2009/3/layout/HorizontalOrganizationChart"/>
    <dgm:cxn modelId="{67325E59-4A98-7E4F-AF52-1DFC20337A39}" type="presParOf" srcId="{F775BE7B-9C7B-4BDA-8F7F-1B7963CE40CA}" destId="{1A0EBB12-2DA5-4E04-902C-B9766E473E80}" srcOrd="1" destOrd="0" presId="urn:microsoft.com/office/officeart/2009/3/layout/HorizontalOrganizationChart"/>
    <dgm:cxn modelId="{F169E97B-06C2-A243-BF4C-7B99913602A2}" type="presParOf" srcId="{1A0EBB12-2DA5-4E04-902C-B9766E473E80}" destId="{17AC9BD9-8AA8-44C2-9546-A4838B2DA8C2}" srcOrd="0" destOrd="0" presId="urn:microsoft.com/office/officeart/2009/3/layout/HorizontalOrganizationChart"/>
    <dgm:cxn modelId="{17EB1CA4-44BE-5B44-924F-291D323EE531}" type="presParOf" srcId="{17AC9BD9-8AA8-44C2-9546-A4838B2DA8C2}" destId="{30D5D634-DF27-4510-A538-DC202FC4D2B4}" srcOrd="0" destOrd="0" presId="urn:microsoft.com/office/officeart/2009/3/layout/HorizontalOrganizationChart"/>
    <dgm:cxn modelId="{DC29E91D-077C-9B4E-885D-EC28CD0F39B2}" type="presParOf" srcId="{17AC9BD9-8AA8-44C2-9546-A4838B2DA8C2}" destId="{045D1D9F-7FB5-491A-8E15-CC3ADFA235D5}" srcOrd="1" destOrd="0" presId="urn:microsoft.com/office/officeart/2009/3/layout/HorizontalOrganizationChart"/>
    <dgm:cxn modelId="{65FE842D-E1CD-D746-8CA5-7532A881A9B8}" type="presParOf" srcId="{1A0EBB12-2DA5-4E04-902C-B9766E473E80}" destId="{663AFCE5-D842-41B1-9265-A4BF5A6F431D}" srcOrd="1" destOrd="0" presId="urn:microsoft.com/office/officeart/2009/3/layout/HorizontalOrganizationChart"/>
    <dgm:cxn modelId="{743925FC-DE25-4941-829F-2F837351CE8B}" type="presParOf" srcId="{1A0EBB12-2DA5-4E04-902C-B9766E473E80}" destId="{4B6D5F06-C3B3-4B05-88FB-116312224F14}" srcOrd="2" destOrd="0" presId="urn:microsoft.com/office/officeart/2009/3/layout/HorizontalOrganizationChart"/>
    <dgm:cxn modelId="{510CEC32-CA3A-CF4E-A15B-D6B6735604B3}" type="presParOf" srcId="{F775BE7B-9C7B-4BDA-8F7F-1B7963CE40CA}" destId="{A50CEAEB-84A7-4F11-B2E9-B8365DD9116F}" srcOrd="2" destOrd="0" presId="urn:microsoft.com/office/officeart/2009/3/layout/HorizontalOrganizationChart"/>
    <dgm:cxn modelId="{2B2515D7-FC4E-264F-8CC2-4CC13DA9C136}" type="presParOf" srcId="{F775BE7B-9C7B-4BDA-8F7F-1B7963CE40CA}" destId="{DC25618D-4F5F-4BDB-A8D2-3513DC5E0FE9}" srcOrd="3" destOrd="0" presId="urn:microsoft.com/office/officeart/2009/3/layout/HorizontalOrganizationChart"/>
    <dgm:cxn modelId="{E8E0F47F-43CA-2248-A3AC-D05C0AB38AA9}" type="presParOf" srcId="{DC25618D-4F5F-4BDB-A8D2-3513DC5E0FE9}" destId="{ED736638-ED56-4D88-B0A8-CADD83C98624}" srcOrd="0" destOrd="0" presId="urn:microsoft.com/office/officeart/2009/3/layout/HorizontalOrganizationChart"/>
    <dgm:cxn modelId="{08CE3FE9-6010-8C47-9FEA-150EB04C8839}" type="presParOf" srcId="{ED736638-ED56-4D88-B0A8-CADD83C98624}" destId="{649DCAC0-BCBD-4033-96F2-F781635C3E06}" srcOrd="0" destOrd="0" presId="urn:microsoft.com/office/officeart/2009/3/layout/HorizontalOrganizationChart"/>
    <dgm:cxn modelId="{9E80BD7D-2183-BE4E-8EF1-10A6DF53FD11}" type="presParOf" srcId="{ED736638-ED56-4D88-B0A8-CADD83C98624}" destId="{4609F54F-7751-451C-8E47-D88C0F52BEC1}" srcOrd="1" destOrd="0" presId="urn:microsoft.com/office/officeart/2009/3/layout/HorizontalOrganizationChart"/>
    <dgm:cxn modelId="{72077426-7A15-D540-9F35-D23CF674C37E}" type="presParOf" srcId="{DC25618D-4F5F-4BDB-A8D2-3513DC5E0FE9}" destId="{F830FB77-6D22-4418-B4B3-69CDF3C023D3}" srcOrd="1" destOrd="0" presId="urn:microsoft.com/office/officeart/2009/3/layout/HorizontalOrganizationChart"/>
    <dgm:cxn modelId="{25590FB3-A6D6-0F48-BAAD-E5F15758C016}" type="presParOf" srcId="{DC25618D-4F5F-4BDB-A8D2-3513DC5E0FE9}" destId="{697176EA-6939-4A5B-A0A8-642E23889A1E}" srcOrd="2" destOrd="0" presId="urn:microsoft.com/office/officeart/2009/3/layout/HorizontalOrganizationChart"/>
    <dgm:cxn modelId="{6560E7DC-83FE-D641-8C48-E44E67339CB0}" type="presParOf" srcId="{A6F5C736-3BF8-4D70-AC35-02E8AD0E9158}" destId="{A1499A90-2750-4E2D-AF75-D12EDB9514D3}" srcOrd="2" destOrd="0" presId="urn:microsoft.com/office/officeart/2009/3/layout/HorizontalOrganizationChart"/>
    <dgm:cxn modelId="{8A08D578-4D9E-4047-9347-46EAE11BCC6C}" type="presParOf" srcId="{BE71DF5F-E31B-49CF-86D3-CEFA2974113A}" destId="{5804F483-29EB-46EC-B448-22375D75D427}" srcOrd="2" destOrd="0" presId="urn:microsoft.com/office/officeart/2009/3/layout/HorizontalOrganizationChart"/>
    <dgm:cxn modelId="{8C1CE2F9-9B00-0A43-AFBC-8BCB6C86389F}" type="presParOf" srcId="{5C9E8816-4B2A-4285-B485-518C3DD46226}" destId="{46C7BD11-060B-4757-9F07-1E4E0E57579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5CF7D41-11DA-417B-A5C6-35D83FDC2CF2}"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EF881B5E-6E6A-4C3B-8C8A-4DC018B5FE8D}">
      <dgm:prSet custT="1"/>
      <dgm:spPr>
        <a:solidFill>
          <a:srgbClr val="92D050"/>
        </a:solidFill>
      </dgm:spPr>
      <dgm:t>
        <a:bodyPr/>
        <a:lstStyle/>
        <a:p>
          <a:pPr rtl="0"/>
          <a:r>
            <a:rPr lang="en-US" sz="2400" b="1" dirty="0" smtClean="0"/>
            <a:t>Arrays &amp; Objects</a:t>
          </a:r>
          <a:endParaRPr lang="en-US" sz="2400" b="1" dirty="0"/>
        </a:p>
      </dgm:t>
    </dgm:pt>
    <dgm:pt modelId="{90C8C10D-17C4-4F23-BC39-3271F20514C1}" type="parTrans" cxnId="{892BEE48-8A21-4DCC-B46B-003A6E398268}">
      <dgm:prSet/>
      <dgm:spPr/>
      <dgm:t>
        <a:bodyPr/>
        <a:lstStyle/>
        <a:p>
          <a:endParaRPr lang="en-US" sz="1800"/>
        </a:p>
      </dgm:t>
    </dgm:pt>
    <dgm:pt modelId="{A015A6D3-A96B-47AB-A34D-E92131841330}" type="sibTrans" cxnId="{892BEE48-8A21-4DCC-B46B-003A6E398268}">
      <dgm:prSet/>
      <dgm:spPr/>
      <dgm:t>
        <a:bodyPr/>
        <a:lstStyle/>
        <a:p>
          <a:endParaRPr lang="en-US" sz="1800"/>
        </a:p>
      </dgm:t>
    </dgm:pt>
    <dgm:pt modelId="{880E179A-411E-471A-B3B2-9D0D8B423AEA}">
      <dgm:prSet custT="1"/>
      <dgm:spPr>
        <a:solidFill>
          <a:schemeClr val="accent4">
            <a:lumMod val="20000"/>
            <a:lumOff val="80000"/>
            <a:alpha val="90000"/>
          </a:schemeClr>
        </a:solidFill>
      </dgm:spPr>
      <dgm:t>
        <a:bodyPr/>
        <a:lstStyle/>
        <a:p>
          <a:pPr algn="l" rtl="0"/>
          <a:r>
            <a:rPr lang="en-US" sz="1800" b="1" dirty="0" smtClean="0"/>
            <a:t>Primitive Arrays</a:t>
          </a:r>
          <a:endParaRPr lang="en-US" sz="1800" b="1" dirty="0"/>
        </a:p>
      </dgm:t>
    </dgm:pt>
    <dgm:pt modelId="{6A702010-BC42-4681-B9CD-6E7C40250716}" type="parTrans" cxnId="{AF6427E0-561C-4DAB-A5FF-422C6F02F527}">
      <dgm:prSet custT="1"/>
      <dgm:spPr/>
      <dgm:t>
        <a:bodyPr/>
        <a:lstStyle/>
        <a:p>
          <a:endParaRPr lang="en-US" sz="1800"/>
        </a:p>
      </dgm:t>
    </dgm:pt>
    <dgm:pt modelId="{9527B296-F2DE-4B55-AC9B-6974F9EDFA56}" type="sibTrans" cxnId="{AF6427E0-561C-4DAB-A5FF-422C6F02F527}">
      <dgm:prSet/>
      <dgm:spPr/>
      <dgm:t>
        <a:bodyPr/>
        <a:lstStyle/>
        <a:p>
          <a:endParaRPr lang="en-US" sz="1800"/>
        </a:p>
      </dgm:t>
    </dgm:pt>
    <dgm:pt modelId="{A128DF32-9B62-4613-81A6-84A52D48FEC7}">
      <dgm:prSet custT="1"/>
      <dgm:spPr>
        <a:solidFill>
          <a:schemeClr val="accent4">
            <a:lumMod val="20000"/>
            <a:lumOff val="80000"/>
            <a:alpha val="90000"/>
          </a:schemeClr>
        </a:solidFill>
      </dgm:spPr>
      <dgm:t>
        <a:bodyPr/>
        <a:lstStyle/>
        <a:p>
          <a:pPr algn="l" rtl="0"/>
          <a:r>
            <a:rPr lang="en-US" sz="1400" b="0" dirty="0" err="1" smtClean="0"/>
            <a:t>ByteArray</a:t>
          </a:r>
          <a:r>
            <a:rPr lang="en-US" sz="1400" b="0" dirty="0" smtClean="0"/>
            <a:t>, </a:t>
          </a:r>
          <a:r>
            <a:rPr lang="en-US" sz="1400" b="0" dirty="0" err="1" smtClean="0"/>
            <a:t>ShortArray</a:t>
          </a:r>
          <a:r>
            <a:rPr lang="en-US" sz="1400" b="0" dirty="0" smtClean="0"/>
            <a:t>, </a:t>
          </a:r>
          <a:r>
            <a:rPr lang="en-US" sz="1400" b="0" dirty="0" err="1" smtClean="0"/>
            <a:t>IntArray</a:t>
          </a:r>
          <a:r>
            <a:rPr lang="en-US" sz="1400" b="0" dirty="0" smtClean="0"/>
            <a:t>, </a:t>
          </a:r>
          <a:r>
            <a:rPr lang="en-US" sz="1400" b="0" dirty="0" err="1" smtClean="0"/>
            <a:t>FloatArray</a:t>
          </a:r>
          <a:r>
            <a:rPr lang="en-US" sz="1400" b="0" dirty="0" smtClean="0"/>
            <a:t>, </a:t>
          </a:r>
          <a:r>
            <a:rPr lang="en-US" sz="1400" b="0" dirty="0" err="1" smtClean="0"/>
            <a:t>LongArray</a:t>
          </a:r>
          <a:r>
            <a:rPr lang="en-US" sz="1400" b="0" dirty="0" smtClean="0"/>
            <a:t>, </a:t>
          </a:r>
          <a:r>
            <a:rPr lang="en-US" sz="1400" b="0" dirty="0" err="1" smtClean="0"/>
            <a:t>DoubleArray</a:t>
          </a:r>
          <a:endParaRPr lang="en-US" sz="1400" dirty="0"/>
        </a:p>
      </dgm:t>
    </dgm:pt>
    <dgm:pt modelId="{9C4E2E1D-0C32-4926-9DC5-4E6DAB8E6066}" type="parTrans" cxnId="{D5C97AC3-8F95-42D6-8E99-05F9456753F5}">
      <dgm:prSet custT="1"/>
      <dgm:spPr/>
      <dgm:t>
        <a:bodyPr/>
        <a:lstStyle/>
        <a:p>
          <a:endParaRPr lang="en-US" sz="1800"/>
        </a:p>
      </dgm:t>
    </dgm:pt>
    <dgm:pt modelId="{ED7AC386-E007-4BC9-8ACF-BC03B437291B}" type="sibTrans" cxnId="{D5C97AC3-8F95-42D6-8E99-05F9456753F5}">
      <dgm:prSet/>
      <dgm:spPr/>
      <dgm:t>
        <a:bodyPr/>
        <a:lstStyle/>
        <a:p>
          <a:endParaRPr lang="en-US" sz="1800"/>
        </a:p>
      </dgm:t>
    </dgm:pt>
    <dgm:pt modelId="{03E9583C-4490-433A-9AED-1A8F7C9034E6}">
      <dgm:prSet custT="1"/>
      <dgm:spPr>
        <a:solidFill>
          <a:schemeClr val="accent2">
            <a:lumMod val="20000"/>
            <a:lumOff val="80000"/>
            <a:alpha val="90000"/>
          </a:schemeClr>
        </a:solidFill>
      </dgm:spPr>
      <dgm:t>
        <a:bodyPr/>
        <a:lstStyle/>
        <a:p>
          <a:pPr algn="l" rtl="0"/>
          <a:r>
            <a:rPr lang="en-US" sz="1800" b="1" dirty="0" smtClean="0"/>
            <a:t>Serializable Objects</a:t>
          </a:r>
          <a:endParaRPr lang="en-US" sz="1800" b="1" dirty="0"/>
        </a:p>
      </dgm:t>
    </dgm:pt>
    <dgm:pt modelId="{399DCFE3-95A1-4AE4-B74D-4C782ED49275}" type="parTrans" cxnId="{F94917A5-1D56-457D-BA36-09026D3F42B8}">
      <dgm:prSet/>
      <dgm:spPr/>
      <dgm:t>
        <a:bodyPr/>
        <a:lstStyle/>
        <a:p>
          <a:endParaRPr lang="en-US" sz="1800"/>
        </a:p>
      </dgm:t>
    </dgm:pt>
    <dgm:pt modelId="{B8C43300-2FAF-4E24-A66B-1E7BA4EF4CC4}" type="sibTrans" cxnId="{F94917A5-1D56-457D-BA36-09026D3F42B8}">
      <dgm:prSet/>
      <dgm:spPr/>
      <dgm:t>
        <a:bodyPr/>
        <a:lstStyle/>
        <a:p>
          <a:endParaRPr lang="en-US" sz="1800"/>
        </a:p>
      </dgm:t>
    </dgm:pt>
    <dgm:pt modelId="{1FC16405-A051-4BF5-91E5-295C596F84C7}">
      <dgm:prSet custT="1"/>
      <dgm:spPr>
        <a:solidFill>
          <a:schemeClr val="accent2">
            <a:lumMod val="20000"/>
            <a:lumOff val="80000"/>
            <a:alpha val="90000"/>
          </a:schemeClr>
        </a:solidFill>
      </dgm:spPr>
      <dgm:t>
        <a:bodyPr/>
        <a:lstStyle/>
        <a:p>
          <a:pPr algn="l" rtl="0"/>
          <a:r>
            <a:rPr lang="en-US" sz="1400" b="0" dirty="0" smtClean="0"/>
            <a:t>Writable</a:t>
          </a:r>
          <a:endParaRPr lang="en-US" sz="1400" dirty="0"/>
        </a:p>
      </dgm:t>
    </dgm:pt>
    <dgm:pt modelId="{28A3E072-7826-491C-9CC3-9FABCE40BD7D}" type="parTrans" cxnId="{01187C11-EC6A-42AA-90E8-B80185BC84D4}">
      <dgm:prSet custT="1"/>
      <dgm:spPr/>
      <dgm:t>
        <a:bodyPr/>
        <a:lstStyle/>
        <a:p>
          <a:endParaRPr lang="en-US" sz="1800"/>
        </a:p>
      </dgm:t>
    </dgm:pt>
    <dgm:pt modelId="{17333AEC-868C-4583-850E-5E5776C66272}" type="sibTrans" cxnId="{01187C11-EC6A-42AA-90E8-B80185BC84D4}">
      <dgm:prSet/>
      <dgm:spPr/>
      <dgm:t>
        <a:bodyPr/>
        <a:lstStyle/>
        <a:p>
          <a:endParaRPr lang="en-US" sz="1800"/>
        </a:p>
      </dgm:t>
    </dgm:pt>
    <dgm:pt modelId="{6A5C96FB-ACAB-4ED9-9EFC-CF91A4FD5CF1}">
      <dgm:prSet custT="1"/>
      <dgm:spPr>
        <a:solidFill>
          <a:srgbClr val="C00000"/>
        </a:solidFill>
      </dgm:spPr>
      <dgm:t>
        <a:bodyPr/>
        <a:lstStyle/>
        <a:p>
          <a:pPr rtl="0"/>
          <a:r>
            <a:rPr lang="en-US" sz="2400" b="1" dirty="0" smtClean="0"/>
            <a:t>Partitions &amp; Tables</a:t>
          </a:r>
          <a:endParaRPr lang="en-US" sz="2400" b="1" dirty="0"/>
        </a:p>
      </dgm:t>
    </dgm:pt>
    <dgm:pt modelId="{9B73B694-4F8C-4455-A16B-09D8B668346B}" type="parTrans" cxnId="{0282D215-D4AA-4E8B-91EB-B005CFB8570E}">
      <dgm:prSet/>
      <dgm:spPr/>
      <dgm:t>
        <a:bodyPr/>
        <a:lstStyle/>
        <a:p>
          <a:endParaRPr lang="en-US" sz="1800"/>
        </a:p>
      </dgm:t>
    </dgm:pt>
    <dgm:pt modelId="{4025B358-42BB-468C-B3B1-DEDB996E09B8}" type="sibTrans" cxnId="{0282D215-D4AA-4E8B-91EB-B005CFB8570E}">
      <dgm:prSet/>
      <dgm:spPr/>
      <dgm:t>
        <a:bodyPr/>
        <a:lstStyle/>
        <a:p>
          <a:endParaRPr lang="en-US" sz="1800"/>
        </a:p>
      </dgm:t>
    </dgm:pt>
    <dgm:pt modelId="{F12E85D0-FE56-4F45-A7E4-A45D96059362}">
      <dgm:prSet custT="1"/>
      <dgm:spPr/>
      <dgm:t>
        <a:bodyPr/>
        <a:lstStyle/>
        <a:p>
          <a:pPr algn="l" rtl="0"/>
          <a:r>
            <a:rPr lang="en-US" sz="1800" b="1" dirty="0" smtClean="0"/>
            <a:t>Partition</a:t>
          </a:r>
          <a:endParaRPr lang="en-US" sz="1800" b="1" dirty="0"/>
        </a:p>
      </dgm:t>
    </dgm:pt>
    <dgm:pt modelId="{B40CC3FF-F667-4212-8F39-9BF1EF00EAC7}" type="parTrans" cxnId="{2D94912B-BFFC-4069-BC4C-92D3D73BF980}">
      <dgm:prSet custT="1"/>
      <dgm:spPr/>
      <dgm:t>
        <a:bodyPr/>
        <a:lstStyle/>
        <a:p>
          <a:endParaRPr lang="en-US" sz="1800"/>
        </a:p>
      </dgm:t>
    </dgm:pt>
    <dgm:pt modelId="{A962E76F-CB05-453F-9086-ACED9DF76C08}" type="sibTrans" cxnId="{2D94912B-BFFC-4069-BC4C-92D3D73BF980}">
      <dgm:prSet/>
      <dgm:spPr/>
      <dgm:t>
        <a:bodyPr/>
        <a:lstStyle/>
        <a:p>
          <a:endParaRPr lang="en-US" sz="1800"/>
        </a:p>
      </dgm:t>
    </dgm:pt>
    <dgm:pt modelId="{5B39048C-92C9-4160-B58D-B7271043F717}">
      <dgm:prSet custT="1"/>
      <dgm:spPr/>
      <dgm:t>
        <a:bodyPr/>
        <a:lstStyle/>
        <a:p>
          <a:pPr algn="l" rtl="0"/>
          <a:r>
            <a:rPr lang="en-US" sz="1400" b="0" dirty="0" smtClean="0"/>
            <a:t>An array/object with partition ID</a:t>
          </a:r>
          <a:endParaRPr lang="en-US" sz="1400" dirty="0"/>
        </a:p>
      </dgm:t>
    </dgm:pt>
    <dgm:pt modelId="{D52033C1-D591-4F1E-8EF3-8843EA95A660}" type="parTrans" cxnId="{CCF060F5-00AA-453D-A798-7DF8B4A7EF68}">
      <dgm:prSet custT="1"/>
      <dgm:spPr/>
      <dgm:t>
        <a:bodyPr/>
        <a:lstStyle/>
        <a:p>
          <a:endParaRPr lang="en-US" sz="1800"/>
        </a:p>
      </dgm:t>
    </dgm:pt>
    <dgm:pt modelId="{C0EE7BCD-C9C4-420D-830D-CE99141B2855}" type="sibTrans" cxnId="{CCF060F5-00AA-453D-A798-7DF8B4A7EF68}">
      <dgm:prSet/>
      <dgm:spPr/>
      <dgm:t>
        <a:bodyPr/>
        <a:lstStyle/>
        <a:p>
          <a:endParaRPr lang="en-US" sz="1800"/>
        </a:p>
      </dgm:t>
    </dgm:pt>
    <dgm:pt modelId="{D5D8D9FC-DF83-463A-B198-6A60734D2E35}">
      <dgm:prSet custT="1"/>
      <dgm:spPr>
        <a:solidFill>
          <a:srgbClr val="F4FCE0">
            <a:alpha val="89804"/>
          </a:srgbClr>
        </a:solidFill>
      </dgm:spPr>
      <dgm:t>
        <a:bodyPr/>
        <a:lstStyle/>
        <a:p>
          <a:pPr algn="l" rtl="0"/>
          <a:r>
            <a:rPr lang="en-US" sz="1800" b="1" dirty="0" smtClean="0"/>
            <a:t>Table</a:t>
          </a:r>
          <a:endParaRPr lang="en-US" sz="1800" b="1" dirty="0"/>
        </a:p>
      </dgm:t>
    </dgm:pt>
    <dgm:pt modelId="{F9C058D2-313F-43F1-9FA8-786178AA5E3C}" type="parTrans" cxnId="{D2CF1F84-6240-4D1D-A3BA-A746EE77EC45}">
      <dgm:prSet custT="1"/>
      <dgm:spPr/>
      <dgm:t>
        <a:bodyPr/>
        <a:lstStyle/>
        <a:p>
          <a:endParaRPr lang="en-US" sz="1800"/>
        </a:p>
      </dgm:t>
    </dgm:pt>
    <dgm:pt modelId="{A6B1E5FE-E60F-4338-9425-4D223B1D1A9C}" type="sibTrans" cxnId="{D2CF1F84-6240-4D1D-A3BA-A746EE77EC45}">
      <dgm:prSet/>
      <dgm:spPr/>
      <dgm:t>
        <a:bodyPr/>
        <a:lstStyle/>
        <a:p>
          <a:endParaRPr lang="en-US" sz="1800"/>
        </a:p>
      </dgm:t>
    </dgm:pt>
    <dgm:pt modelId="{9D482D48-AA49-41A5-999F-5CCB1B8F0E8C}">
      <dgm:prSet custT="1"/>
      <dgm:spPr>
        <a:solidFill>
          <a:srgbClr val="F4FCE0">
            <a:alpha val="89804"/>
          </a:srgbClr>
        </a:solidFill>
      </dgm:spPr>
      <dgm:t>
        <a:bodyPr/>
        <a:lstStyle/>
        <a:p>
          <a:pPr algn="l" rtl="0"/>
          <a:r>
            <a:rPr lang="en-US" sz="1400" b="0" dirty="0" smtClean="0"/>
            <a:t>The container to organize partitions</a:t>
          </a:r>
          <a:endParaRPr lang="en-US" sz="1400" dirty="0"/>
        </a:p>
      </dgm:t>
    </dgm:pt>
    <dgm:pt modelId="{D5825974-0E6D-4632-A754-74050252A3BC}" type="parTrans" cxnId="{4124CFE2-45D5-4B93-B5E8-36FABB836C26}">
      <dgm:prSet custT="1"/>
      <dgm:spPr/>
      <dgm:t>
        <a:bodyPr/>
        <a:lstStyle/>
        <a:p>
          <a:endParaRPr lang="en-US" sz="1800"/>
        </a:p>
      </dgm:t>
    </dgm:pt>
    <dgm:pt modelId="{87DCAFF5-CF41-45BC-AE8E-C9AD2A41F3FB}" type="sibTrans" cxnId="{4124CFE2-45D5-4B93-B5E8-36FABB836C26}">
      <dgm:prSet/>
      <dgm:spPr/>
      <dgm:t>
        <a:bodyPr/>
        <a:lstStyle/>
        <a:p>
          <a:endParaRPr lang="en-US" sz="1800"/>
        </a:p>
      </dgm:t>
    </dgm:pt>
    <dgm:pt modelId="{8E177953-DA1B-445B-A4DF-12F089E2F98C}">
      <dgm:prSet custT="1"/>
      <dgm:spPr>
        <a:solidFill>
          <a:schemeClr val="accent5">
            <a:lumMod val="20000"/>
            <a:lumOff val="80000"/>
            <a:alpha val="90000"/>
          </a:schemeClr>
        </a:solidFill>
      </dgm:spPr>
      <dgm:t>
        <a:bodyPr/>
        <a:lstStyle/>
        <a:p>
          <a:pPr algn="l" rtl="0"/>
          <a:r>
            <a:rPr lang="en-US" sz="1800" b="1" dirty="0" smtClean="0"/>
            <a:t>Key-value Table</a:t>
          </a:r>
          <a:endParaRPr lang="en-US" sz="1800" b="1" dirty="0"/>
        </a:p>
      </dgm:t>
    </dgm:pt>
    <dgm:pt modelId="{D23AB97B-2FBC-4AD0-A99C-8085A84D84B5}" type="parTrans" cxnId="{7688DF15-DC2B-4701-A72A-1854B6D21A94}">
      <dgm:prSet custT="1"/>
      <dgm:spPr/>
      <dgm:t>
        <a:bodyPr/>
        <a:lstStyle/>
        <a:p>
          <a:endParaRPr lang="en-US" sz="1800"/>
        </a:p>
      </dgm:t>
    </dgm:pt>
    <dgm:pt modelId="{0EF10654-B158-467C-B459-CCB856F158CA}" type="sibTrans" cxnId="{7688DF15-DC2B-4701-A72A-1854B6D21A94}">
      <dgm:prSet/>
      <dgm:spPr/>
      <dgm:t>
        <a:bodyPr/>
        <a:lstStyle/>
        <a:p>
          <a:endParaRPr lang="en-US" sz="1800"/>
        </a:p>
      </dgm:t>
    </dgm:pt>
    <dgm:pt modelId="{B12D998D-4ECC-4F0B-AA52-3AE7608AB26B}">
      <dgm:prSet custT="1"/>
      <dgm:spPr>
        <a:solidFill>
          <a:schemeClr val="accent5">
            <a:lumMod val="20000"/>
            <a:lumOff val="80000"/>
            <a:alpha val="90000"/>
          </a:schemeClr>
        </a:solidFill>
      </dgm:spPr>
      <dgm:t>
        <a:bodyPr/>
        <a:lstStyle/>
        <a:p>
          <a:pPr algn="l" rtl="0"/>
          <a:r>
            <a:rPr lang="en-US" sz="1400" b="0" dirty="0" smtClean="0"/>
            <a:t>Automatic partitioning based on keys</a:t>
          </a:r>
          <a:endParaRPr lang="en-US" sz="1400" dirty="0"/>
        </a:p>
      </dgm:t>
    </dgm:pt>
    <dgm:pt modelId="{51E58D2F-087B-4E59-9CF9-9D76A9DB3601}" type="parTrans" cxnId="{196D0FC8-C633-4B27-A52F-804771CAA9BB}">
      <dgm:prSet custT="1"/>
      <dgm:spPr/>
      <dgm:t>
        <a:bodyPr/>
        <a:lstStyle/>
        <a:p>
          <a:endParaRPr lang="en-US" sz="1800"/>
        </a:p>
      </dgm:t>
    </dgm:pt>
    <dgm:pt modelId="{9CA1764F-D3A1-4D3C-87A6-B739AA6B72FF}" type="sibTrans" cxnId="{196D0FC8-C633-4B27-A52F-804771CAA9BB}">
      <dgm:prSet/>
      <dgm:spPr/>
      <dgm:t>
        <a:bodyPr/>
        <a:lstStyle/>
        <a:p>
          <a:endParaRPr lang="en-US" sz="1800"/>
        </a:p>
      </dgm:t>
    </dgm:pt>
    <dgm:pt modelId="{9CF94899-E23A-49A2-AD3D-1EF885C002B6}" type="pres">
      <dgm:prSet presAssocID="{B5CF7D41-11DA-417B-A5C6-35D83FDC2CF2}" presName="Name0" presStyleCnt="0">
        <dgm:presLayoutVars>
          <dgm:dir/>
          <dgm:animLvl val="lvl"/>
          <dgm:resizeHandles val="exact"/>
        </dgm:presLayoutVars>
      </dgm:prSet>
      <dgm:spPr/>
      <dgm:t>
        <a:bodyPr/>
        <a:lstStyle/>
        <a:p>
          <a:endParaRPr lang="en-US"/>
        </a:p>
      </dgm:t>
    </dgm:pt>
    <dgm:pt modelId="{A8126F88-29D0-40FF-9257-D31B4D0882A5}" type="pres">
      <dgm:prSet presAssocID="{6A5C96FB-ACAB-4ED9-9EFC-CF91A4FD5CF1}" presName="boxAndChildren" presStyleCnt="0"/>
      <dgm:spPr/>
    </dgm:pt>
    <dgm:pt modelId="{52EFD79D-761E-4A4F-A30A-2589EF0791E4}" type="pres">
      <dgm:prSet presAssocID="{6A5C96FB-ACAB-4ED9-9EFC-CF91A4FD5CF1}" presName="parentTextBox" presStyleLbl="node1" presStyleIdx="0" presStyleCnt="2"/>
      <dgm:spPr/>
      <dgm:t>
        <a:bodyPr/>
        <a:lstStyle/>
        <a:p>
          <a:endParaRPr lang="en-US"/>
        </a:p>
      </dgm:t>
    </dgm:pt>
    <dgm:pt modelId="{A355B0ED-B6DD-438C-8B81-ADB0B4667856}" type="pres">
      <dgm:prSet presAssocID="{6A5C96FB-ACAB-4ED9-9EFC-CF91A4FD5CF1}" presName="entireBox" presStyleLbl="node1" presStyleIdx="0" presStyleCnt="2"/>
      <dgm:spPr/>
      <dgm:t>
        <a:bodyPr/>
        <a:lstStyle/>
        <a:p>
          <a:endParaRPr lang="en-US"/>
        </a:p>
      </dgm:t>
    </dgm:pt>
    <dgm:pt modelId="{753CA193-470C-49C1-9961-07584BD4572A}" type="pres">
      <dgm:prSet presAssocID="{6A5C96FB-ACAB-4ED9-9EFC-CF91A4FD5CF1}" presName="descendantBox" presStyleCnt="0"/>
      <dgm:spPr/>
    </dgm:pt>
    <dgm:pt modelId="{617457F3-98C5-4752-8C08-EF62B346A12E}" type="pres">
      <dgm:prSet presAssocID="{F12E85D0-FE56-4F45-A7E4-A45D96059362}" presName="childTextBox" presStyleLbl="fgAccFollowNode1" presStyleIdx="0" presStyleCnt="5">
        <dgm:presLayoutVars>
          <dgm:bulletEnabled val="1"/>
        </dgm:presLayoutVars>
      </dgm:prSet>
      <dgm:spPr/>
      <dgm:t>
        <a:bodyPr/>
        <a:lstStyle/>
        <a:p>
          <a:endParaRPr lang="en-US"/>
        </a:p>
      </dgm:t>
    </dgm:pt>
    <dgm:pt modelId="{54698DBF-3E9A-4F9C-8F06-2C8F4EC4A492}" type="pres">
      <dgm:prSet presAssocID="{D5D8D9FC-DF83-463A-B198-6A60734D2E35}" presName="childTextBox" presStyleLbl="fgAccFollowNode1" presStyleIdx="1" presStyleCnt="5">
        <dgm:presLayoutVars>
          <dgm:bulletEnabled val="1"/>
        </dgm:presLayoutVars>
      </dgm:prSet>
      <dgm:spPr/>
      <dgm:t>
        <a:bodyPr/>
        <a:lstStyle/>
        <a:p>
          <a:endParaRPr lang="en-US"/>
        </a:p>
      </dgm:t>
    </dgm:pt>
    <dgm:pt modelId="{3DA429B3-E68F-4DC3-81E3-51CE3E0CEC94}" type="pres">
      <dgm:prSet presAssocID="{8E177953-DA1B-445B-A4DF-12F089E2F98C}" presName="childTextBox" presStyleLbl="fgAccFollowNode1" presStyleIdx="2" presStyleCnt="5">
        <dgm:presLayoutVars>
          <dgm:bulletEnabled val="1"/>
        </dgm:presLayoutVars>
      </dgm:prSet>
      <dgm:spPr/>
      <dgm:t>
        <a:bodyPr/>
        <a:lstStyle/>
        <a:p>
          <a:endParaRPr lang="en-US"/>
        </a:p>
      </dgm:t>
    </dgm:pt>
    <dgm:pt modelId="{35A5E775-1816-41A1-A8B0-CF725FEC5FE5}" type="pres">
      <dgm:prSet presAssocID="{A015A6D3-A96B-47AB-A34D-E92131841330}" presName="sp" presStyleCnt="0"/>
      <dgm:spPr/>
    </dgm:pt>
    <dgm:pt modelId="{9F420BF0-FA0F-4622-A612-A646E42A4AF2}" type="pres">
      <dgm:prSet presAssocID="{EF881B5E-6E6A-4C3B-8C8A-4DC018B5FE8D}" presName="arrowAndChildren" presStyleCnt="0"/>
      <dgm:spPr/>
    </dgm:pt>
    <dgm:pt modelId="{6C2E4D5F-08FA-4502-980F-94E625CC40E7}" type="pres">
      <dgm:prSet presAssocID="{EF881B5E-6E6A-4C3B-8C8A-4DC018B5FE8D}" presName="parentTextArrow" presStyleLbl="node1" presStyleIdx="0" presStyleCnt="2"/>
      <dgm:spPr/>
      <dgm:t>
        <a:bodyPr/>
        <a:lstStyle/>
        <a:p>
          <a:endParaRPr lang="en-US"/>
        </a:p>
      </dgm:t>
    </dgm:pt>
    <dgm:pt modelId="{06BD43A8-FB94-4DB9-8DB5-C493AD833AB9}" type="pres">
      <dgm:prSet presAssocID="{EF881B5E-6E6A-4C3B-8C8A-4DC018B5FE8D}" presName="arrow" presStyleLbl="node1" presStyleIdx="1" presStyleCnt="2"/>
      <dgm:spPr/>
      <dgm:t>
        <a:bodyPr/>
        <a:lstStyle/>
        <a:p>
          <a:endParaRPr lang="en-US"/>
        </a:p>
      </dgm:t>
    </dgm:pt>
    <dgm:pt modelId="{D078296F-9814-4B18-BE7E-3545416E6EA2}" type="pres">
      <dgm:prSet presAssocID="{EF881B5E-6E6A-4C3B-8C8A-4DC018B5FE8D}" presName="descendantArrow" presStyleCnt="0"/>
      <dgm:spPr/>
    </dgm:pt>
    <dgm:pt modelId="{7ABA352C-25C0-4DCD-88E1-406D8698A344}" type="pres">
      <dgm:prSet presAssocID="{880E179A-411E-471A-B3B2-9D0D8B423AEA}" presName="childTextArrow" presStyleLbl="fgAccFollowNode1" presStyleIdx="3" presStyleCnt="5">
        <dgm:presLayoutVars>
          <dgm:bulletEnabled val="1"/>
        </dgm:presLayoutVars>
      </dgm:prSet>
      <dgm:spPr/>
      <dgm:t>
        <a:bodyPr/>
        <a:lstStyle/>
        <a:p>
          <a:endParaRPr lang="en-US"/>
        </a:p>
      </dgm:t>
    </dgm:pt>
    <dgm:pt modelId="{BA872E40-2A70-469C-8472-B32CC559430C}" type="pres">
      <dgm:prSet presAssocID="{03E9583C-4490-433A-9AED-1A8F7C9034E6}" presName="childTextArrow" presStyleLbl="fgAccFollowNode1" presStyleIdx="4" presStyleCnt="5">
        <dgm:presLayoutVars>
          <dgm:bulletEnabled val="1"/>
        </dgm:presLayoutVars>
      </dgm:prSet>
      <dgm:spPr/>
      <dgm:t>
        <a:bodyPr/>
        <a:lstStyle/>
        <a:p>
          <a:endParaRPr lang="en-US"/>
        </a:p>
      </dgm:t>
    </dgm:pt>
  </dgm:ptLst>
  <dgm:cxnLst>
    <dgm:cxn modelId="{90B082CB-BF53-BE47-B86D-23852838966C}" type="presOf" srcId="{880E179A-411E-471A-B3B2-9D0D8B423AEA}" destId="{7ABA352C-25C0-4DCD-88E1-406D8698A344}" srcOrd="0" destOrd="0" presId="urn:microsoft.com/office/officeart/2005/8/layout/process4"/>
    <dgm:cxn modelId="{4124CFE2-45D5-4B93-B5E8-36FABB836C26}" srcId="{D5D8D9FC-DF83-463A-B198-6A60734D2E35}" destId="{9D482D48-AA49-41A5-999F-5CCB1B8F0E8C}" srcOrd="0" destOrd="0" parTransId="{D5825974-0E6D-4632-A754-74050252A3BC}" sibTransId="{87DCAFF5-CF41-45BC-AE8E-C9AD2A41F3FB}"/>
    <dgm:cxn modelId="{D2CF1F84-6240-4D1D-A3BA-A746EE77EC45}" srcId="{6A5C96FB-ACAB-4ED9-9EFC-CF91A4FD5CF1}" destId="{D5D8D9FC-DF83-463A-B198-6A60734D2E35}" srcOrd="1" destOrd="0" parTransId="{F9C058D2-313F-43F1-9FA8-786178AA5E3C}" sibTransId="{A6B1E5FE-E60F-4338-9425-4D223B1D1A9C}"/>
    <dgm:cxn modelId="{BBCC312A-B045-2C42-92B8-9CE34E4052AA}" type="presOf" srcId="{EF881B5E-6E6A-4C3B-8C8A-4DC018B5FE8D}" destId="{06BD43A8-FB94-4DB9-8DB5-C493AD833AB9}" srcOrd="1" destOrd="0" presId="urn:microsoft.com/office/officeart/2005/8/layout/process4"/>
    <dgm:cxn modelId="{54FCD65C-164F-2D47-BA30-4C676BD3A1EB}" type="presOf" srcId="{5B39048C-92C9-4160-B58D-B7271043F717}" destId="{617457F3-98C5-4752-8C08-EF62B346A12E}" srcOrd="0" destOrd="1" presId="urn:microsoft.com/office/officeart/2005/8/layout/process4"/>
    <dgm:cxn modelId="{CCF060F5-00AA-453D-A798-7DF8B4A7EF68}" srcId="{F12E85D0-FE56-4F45-A7E4-A45D96059362}" destId="{5B39048C-92C9-4160-B58D-B7271043F717}" srcOrd="0" destOrd="0" parTransId="{D52033C1-D591-4F1E-8EF3-8843EA95A660}" sibTransId="{C0EE7BCD-C9C4-420D-830D-CE99141B2855}"/>
    <dgm:cxn modelId="{300BFB0A-2DB0-154A-ABDF-8918D513C579}" type="presOf" srcId="{9D482D48-AA49-41A5-999F-5CCB1B8F0E8C}" destId="{54698DBF-3E9A-4F9C-8F06-2C8F4EC4A492}" srcOrd="0" destOrd="1" presId="urn:microsoft.com/office/officeart/2005/8/layout/process4"/>
    <dgm:cxn modelId="{01187C11-EC6A-42AA-90E8-B80185BC84D4}" srcId="{03E9583C-4490-433A-9AED-1A8F7C9034E6}" destId="{1FC16405-A051-4BF5-91E5-295C596F84C7}" srcOrd="0" destOrd="0" parTransId="{28A3E072-7826-491C-9CC3-9FABCE40BD7D}" sibTransId="{17333AEC-868C-4583-850E-5E5776C66272}"/>
    <dgm:cxn modelId="{892BEE48-8A21-4DCC-B46B-003A6E398268}" srcId="{B5CF7D41-11DA-417B-A5C6-35D83FDC2CF2}" destId="{EF881B5E-6E6A-4C3B-8C8A-4DC018B5FE8D}" srcOrd="0" destOrd="0" parTransId="{90C8C10D-17C4-4F23-BC39-3271F20514C1}" sibTransId="{A015A6D3-A96B-47AB-A34D-E92131841330}"/>
    <dgm:cxn modelId="{7688DF15-DC2B-4701-A72A-1854B6D21A94}" srcId="{6A5C96FB-ACAB-4ED9-9EFC-CF91A4FD5CF1}" destId="{8E177953-DA1B-445B-A4DF-12F089E2F98C}" srcOrd="2" destOrd="0" parTransId="{D23AB97B-2FBC-4AD0-A99C-8085A84D84B5}" sibTransId="{0EF10654-B158-467C-B459-CCB856F158CA}"/>
    <dgm:cxn modelId="{AF6427E0-561C-4DAB-A5FF-422C6F02F527}" srcId="{EF881B5E-6E6A-4C3B-8C8A-4DC018B5FE8D}" destId="{880E179A-411E-471A-B3B2-9D0D8B423AEA}" srcOrd="0" destOrd="0" parTransId="{6A702010-BC42-4681-B9CD-6E7C40250716}" sibTransId="{9527B296-F2DE-4B55-AC9B-6974F9EDFA56}"/>
    <dgm:cxn modelId="{DE8E5547-5EDE-E748-AFAC-B6598ED04B24}" type="presOf" srcId="{1FC16405-A051-4BF5-91E5-295C596F84C7}" destId="{BA872E40-2A70-469C-8472-B32CC559430C}" srcOrd="0" destOrd="1" presId="urn:microsoft.com/office/officeart/2005/8/layout/process4"/>
    <dgm:cxn modelId="{D5C97AC3-8F95-42D6-8E99-05F9456753F5}" srcId="{880E179A-411E-471A-B3B2-9D0D8B423AEA}" destId="{A128DF32-9B62-4613-81A6-84A52D48FEC7}" srcOrd="0" destOrd="0" parTransId="{9C4E2E1D-0C32-4926-9DC5-4E6DAB8E6066}" sibTransId="{ED7AC386-E007-4BC9-8ACF-BC03B437291B}"/>
    <dgm:cxn modelId="{2D94912B-BFFC-4069-BC4C-92D3D73BF980}" srcId="{6A5C96FB-ACAB-4ED9-9EFC-CF91A4FD5CF1}" destId="{F12E85D0-FE56-4F45-A7E4-A45D96059362}" srcOrd="0" destOrd="0" parTransId="{B40CC3FF-F667-4212-8F39-9BF1EF00EAC7}" sibTransId="{A962E76F-CB05-453F-9086-ACED9DF76C08}"/>
    <dgm:cxn modelId="{E2FCAEED-0268-0F4B-B299-D159380BCB5E}" type="presOf" srcId="{F12E85D0-FE56-4F45-A7E4-A45D96059362}" destId="{617457F3-98C5-4752-8C08-EF62B346A12E}" srcOrd="0" destOrd="0" presId="urn:microsoft.com/office/officeart/2005/8/layout/process4"/>
    <dgm:cxn modelId="{CD36AFB4-29CF-9442-9D75-F9A71BDF5AEE}" type="presOf" srcId="{D5D8D9FC-DF83-463A-B198-6A60734D2E35}" destId="{54698DBF-3E9A-4F9C-8F06-2C8F4EC4A492}" srcOrd="0" destOrd="0" presId="urn:microsoft.com/office/officeart/2005/8/layout/process4"/>
    <dgm:cxn modelId="{C9795A88-BCBA-294C-9ABE-ED95D0FBE466}" type="presOf" srcId="{6A5C96FB-ACAB-4ED9-9EFC-CF91A4FD5CF1}" destId="{52EFD79D-761E-4A4F-A30A-2589EF0791E4}" srcOrd="0" destOrd="0" presId="urn:microsoft.com/office/officeart/2005/8/layout/process4"/>
    <dgm:cxn modelId="{FBF73D97-5617-524D-92E4-4D56865D8F72}" type="presOf" srcId="{8E177953-DA1B-445B-A4DF-12F089E2F98C}" destId="{3DA429B3-E68F-4DC3-81E3-51CE3E0CEC94}" srcOrd="0" destOrd="0" presId="urn:microsoft.com/office/officeart/2005/8/layout/process4"/>
    <dgm:cxn modelId="{0C2DB559-7CBA-A94F-AC41-4D943F65DF8A}" type="presOf" srcId="{03E9583C-4490-433A-9AED-1A8F7C9034E6}" destId="{BA872E40-2A70-469C-8472-B32CC559430C}" srcOrd="0" destOrd="0" presId="urn:microsoft.com/office/officeart/2005/8/layout/process4"/>
    <dgm:cxn modelId="{40A12365-3E6D-6D48-BD73-739534457806}" type="presOf" srcId="{EF881B5E-6E6A-4C3B-8C8A-4DC018B5FE8D}" destId="{6C2E4D5F-08FA-4502-980F-94E625CC40E7}" srcOrd="0" destOrd="0" presId="urn:microsoft.com/office/officeart/2005/8/layout/process4"/>
    <dgm:cxn modelId="{84012394-FE75-044A-A921-453DD9082C0C}" type="presOf" srcId="{B12D998D-4ECC-4F0B-AA52-3AE7608AB26B}" destId="{3DA429B3-E68F-4DC3-81E3-51CE3E0CEC94}" srcOrd="0" destOrd="1" presId="urn:microsoft.com/office/officeart/2005/8/layout/process4"/>
    <dgm:cxn modelId="{B4193BB7-D2AB-784A-9DCF-8B4DF07BE29A}" type="presOf" srcId="{6A5C96FB-ACAB-4ED9-9EFC-CF91A4FD5CF1}" destId="{A355B0ED-B6DD-438C-8B81-ADB0B4667856}" srcOrd="1" destOrd="0" presId="urn:microsoft.com/office/officeart/2005/8/layout/process4"/>
    <dgm:cxn modelId="{13732169-F37E-504C-B101-F9A3D78CEFE4}" type="presOf" srcId="{B5CF7D41-11DA-417B-A5C6-35D83FDC2CF2}" destId="{9CF94899-E23A-49A2-AD3D-1EF885C002B6}" srcOrd="0" destOrd="0" presId="urn:microsoft.com/office/officeart/2005/8/layout/process4"/>
    <dgm:cxn modelId="{BF698BD9-4B57-E341-BE14-4BC3092F1430}" type="presOf" srcId="{A128DF32-9B62-4613-81A6-84A52D48FEC7}" destId="{7ABA352C-25C0-4DCD-88E1-406D8698A344}" srcOrd="0" destOrd="1" presId="urn:microsoft.com/office/officeart/2005/8/layout/process4"/>
    <dgm:cxn modelId="{F94917A5-1D56-457D-BA36-09026D3F42B8}" srcId="{EF881B5E-6E6A-4C3B-8C8A-4DC018B5FE8D}" destId="{03E9583C-4490-433A-9AED-1A8F7C9034E6}" srcOrd="1" destOrd="0" parTransId="{399DCFE3-95A1-4AE4-B74D-4C782ED49275}" sibTransId="{B8C43300-2FAF-4E24-A66B-1E7BA4EF4CC4}"/>
    <dgm:cxn modelId="{0282D215-D4AA-4E8B-91EB-B005CFB8570E}" srcId="{B5CF7D41-11DA-417B-A5C6-35D83FDC2CF2}" destId="{6A5C96FB-ACAB-4ED9-9EFC-CF91A4FD5CF1}" srcOrd="1" destOrd="0" parTransId="{9B73B694-4F8C-4455-A16B-09D8B668346B}" sibTransId="{4025B358-42BB-468C-B3B1-DEDB996E09B8}"/>
    <dgm:cxn modelId="{196D0FC8-C633-4B27-A52F-804771CAA9BB}" srcId="{8E177953-DA1B-445B-A4DF-12F089E2F98C}" destId="{B12D998D-4ECC-4F0B-AA52-3AE7608AB26B}" srcOrd="0" destOrd="0" parTransId="{51E58D2F-087B-4E59-9CF9-9D76A9DB3601}" sibTransId="{9CA1764F-D3A1-4D3C-87A6-B739AA6B72FF}"/>
    <dgm:cxn modelId="{851FA9C2-DDB3-9F45-AE93-863FE069B655}" type="presParOf" srcId="{9CF94899-E23A-49A2-AD3D-1EF885C002B6}" destId="{A8126F88-29D0-40FF-9257-D31B4D0882A5}" srcOrd="0" destOrd="0" presId="urn:microsoft.com/office/officeart/2005/8/layout/process4"/>
    <dgm:cxn modelId="{0C4CC6AC-4122-EA41-B42E-B0226AC20482}" type="presParOf" srcId="{A8126F88-29D0-40FF-9257-D31B4D0882A5}" destId="{52EFD79D-761E-4A4F-A30A-2589EF0791E4}" srcOrd="0" destOrd="0" presId="urn:microsoft.com/office/officeart/2005/8/layout/process4"/>
    <dgm:cxn modelId="{75D26424-2918-7740-84DB-B334E33C9B48}" type="presParOf" srcId="{A8126F88-29D0-40FF-9257-D31B4D0882A5}" destId="{A355B0ED-B6DD-438C-8B81-ADB0B4667856}" srcOrd="1" destOrd="0" presId="urn:microsoft.com/office/officeart/2005/8/layout/process4"/>
    <dgm:cxn modelId="{D455B5FA-2BB8-4247-B20E-E5CF11791C2B}" type="presParOf" srcId="{A8126F88-29D0-40FF-9257-D31B4D0882A5}" destId="{753CA193-470C-49C1-9961-07584BD4572A}" srcOrd="2" destOrd="0" presId="urn:microsoft.com/office/officeart/2005/8/layout/process4"/>
    <dgm:cxn modelId="{864049BB-DE60-654C-A5FE-94EDDA6A770A}" type="presParOf" srcId="{753CA193-470C-49C1-9961-07584BD4572A}" destId="{617457F3-98C5-4752-8C08-EF62B346A12E}" srcOrd="0" destOrd="0" presId="urn:microsoft.com/office/officeart/2005/8/layout/process4"/>
    <dgm:cxn modelId="{D5916BDA-C4EC-8045-B41D-C4865F9C0945}" type="presParOf" srcId="{753CA193-470C-49C1-9961-07584BD4572A}" destId="{54698DBF-3E9A-4F9C-8F06-2C8F4EC4A492}" srcOrd="1" destOrd="0" presId="urn:microsoft.com/office/officeart/2005/8/layout/process4"/>
    <dgm:cxn modelId="{E54A351E-A9C7-7847-969D-20322A9AE9A0}" type="presParOf" srcId="{753CA193-470C-49C1-9961-07584BD4572A}" destId="{3DA429B3-E68F-4DC3-81E3-51CE3E0CEC94}" srcOrd="2" destOrd="0" presId="urn:microsoft.com/office/officeart/2005/8/layout/process4"/>
    <dgm:cxn modelId="{EE0BB291-BB01-C245-868B-905E3517614F}" type="presParOf" srcId="{9CF94899-E23A-49A2-AD3D-1EF885C002B6}" destId="{35A5E775-1816-41A1-A8B0-CF725FEC5FE5}" srcOrd="1" destOrd="0" presId="urn:microsoft.com/office/officeart/2005/8/layout/process4"/>
    <dgm:cxn modelId="{2C6E50A5-5EFD-B74E-A50B-330382C043AD}" type="presParOf" srcId="{9CF94899-E23A-49A2-AD3D-1EF885C002B6}" destId="{9F420BF0-FA0F-4622-A612-A646E42A4AF2}" srcOrd="2" destOrd="0" presId="urn:microsoft.com/office/officeart/2005/8/layout/process4"/>
    <dgm:cxn modelId="{65ADA34A-C3FB-B349-BDE2-2913D9D5ACFD}" type="presParOf" srcId="{9F420BF0-FA0F-4622-A612-A646E42A4AF2}" destId="{6C2E4D5F-08FA-4502-980F-94E625CC40E7}" srcOrd="0" destOrd="0" presId="urn:microsoft.com/office/officeart/2005/8/layout/process4"/>
    <dgm:cxn modelId="{3A63233C-4572-6C45-AF44-6C1C019DFDB0}" type="presParOf" srcId="{9F420BF0-FA0F-4622-A612-A646E42A4AF2}" destId="{06BD43A8-FB94-4DB9-8DB5-C493AD833AB9}" srcOrd="1" destOrd="0" presId="urn:microsoft.com/office/officeart/2005/8/layout/process4"/>
    <dgm:cxn modelId="{DF256AA9-3F7A-054F-AE09-5D7EA4E933ED}" type="presParOf" srcId="{9F420BF0-FA0F-4622-A612-A646E42A4AF2}" destId="{D078296F-9814-4B18-BE7E-3545416E6EA2}" srcOrd="2" destOrd="0" presId="urn:microsoft.com/office/officeart/2005/8/layout/process4"/>
    <dgm:cxn modelId="{573EE555-5F16-1D41-99EA-9923BDD5FC5C}" type="presParOf" srcId="{D078296F-9814-4B18-BE7E-3545416E6EA2}" destId="{7ABA352C-25C0-4DCD-88E1-406D8698A344}" srcOrd="0" destOrd="0" presId="urn:microsoft.com/office/officeart/2005/8/layout/process4"/>
    <dgm:cxn modelId="{AE57C2B3-293A-4C42-A3C3-F518526BF776}" type="presParOf" srcId="{D078296F-9814-4B18-BE7E-3545416E6EA2}" destId="{BA872E40-2A70-469C-8472-B32CC559430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5DFA00-C6DF-4D13-9F8B-090502DE939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74B1BA89-40D5-47F4-8329-BECE5778C6AF}">
      <dgm:prSet custT="1"/>
      <dgm:spPr>
        <a:xfrm>
          <a:off x="0" y="2124"/>
          <a:ext cx="2839212" cy="1402286"/>
        </a:xfrm>
        <a:solidFill>
          <a:srgbClr val="92D050"/>
        </a:solidFill>
      </dgm:spPr>
      <dgm:t>
        <a:bodyPr/>
        <a:lstStyle/>
        <a:p>
          <a:pPr rtl="0"/>
          <a:r>
            <a:rPr lang="en-US" sz="2400" b="1" dirty="0" smtClean="0"/>
            <a:t>Scheduler</a:t>
          </a:r>
          <a:endParaRPr lang="en-US" sz="2400" b="1" dirty="0"/>
        </a:p>
      </dgm:t>
    </dgm:pt>
    <dgm:pt modelId="{6BC415D2-6FB5-4A06-9DE1-9661BF176D89}" type="parTrans" cxnId="{66496F8E-4D80-4D95-A072-E9DEEFDCFA28}">
      <dgm:prSet/>
      <dgm:spPr/>
      <dgm:t>
        <a:bodyPr/>
        <a:lstStyle/>
        <a:p>
          <a:endParaRPr lang="en-US" sz="2400" b="1"/>
        </a:p>
      </dgm:t>
    </dgm:pt>
    <dgm:pt modelId="{77A199EC-7588-4A8E-8F69-763C208EC865}" type="sibTrans" cxnId="{66496F8E-4D80-4D95-A072-E9DEEFDCFA28}">
      <dgm:prSet/>
      <dgm:spPr/>
      <dgm:t>
        <a:bodyPr/>
        <a:lstStyle/>
        <a:p>
          <a:endParaRPr lang="en-US" sz="2400" b="1"/>
        </a:p>
      </dgm:t>
    </dgm:pt>
    <dgm:pt modelId="{0FC51EF4-E609-4C05-9C42-C9AD639BBD94}">
      <dgm:prSet custT="1"/>
      <dgm:spPr>
        <a:xfrm>
          <a:off x="0" y="1474525"/>
          <a:ext cx="2839212" cy="1402286"/>
        </a:xfrm>
        <a:solidFill>
          <a:schemeClr val="accent1">
            <a:lumMod val="75000"/>
          </a:schemeClr>
        </a:solidFill>
      </dgm:spPr>
      <dgm:t>
        <a:bodyPr/>
        <a:lstStyle/>
        <a:p>
          <a:pPr rtl="0"/>
          <a:r>
            <a:rPr lang="en-US" sz="2400" b="1" dirty="0" smtClean="0"/>
            <a:t>Collective</a:t>
          </a:r>
          <a:endParaRPr lang="en-US" sz="2400" b="1" dirty="0"/>
        </a:p>
      </dgm:t>
    </dgm:pt>
    <dgm:pt modelId="{27AF2A4E-8045-4A87-B100-67A7A761F4CD}" type="parTrans" cxnId="{B10B4AEA-7E6F-4648-9DF4-618079C67FA7}">
      <dgm:prSet/>
      <dgm:spPr/>
      <dgm:t>
        <a:bodyPr/>
        <a:lstStyle/>
        <a:p>
          <a:endParaRPr lang="en-US" sz="2400" b="1"/>
        </a:p>
      </dgm:t>
    </dgm:pt>
    <dgm:pt modelId="{970E9A61-CD1C-48BB-B3F0-AB6C47712717}" type="sibTrans" cxnId="{B10B4AEA-7E6F-4648-9DF4-618079C67FA7}">
      <dgm:prSet/>
      <dgm:spPr/>
      <dgm:t>
        <a:bodyPr/>
        <a:lstStyle/>
        <a:p>
          <a:endParaRPr lang="en-US" sz="2400" b="1"/>
        </a:p>
      </dgm:t>
    </dgm:pt>
    <dgm:pt modelId="{90C76F07-4AF4-4DE6-A986-D84F856AC407}">
      <dgm:prSet custT="1"/>
      <dgm:spPr>
        <a:xfrm rot="5400000">
          <a:off x="4802041" y="-348074"/>
          <a:ext cx="1121829" cy="5047488"/>
        </a:xfrm>
        <a:solidFill>
          <a:schemeClr val="accent1">
            <a:lumMod val="20000"/>
            <a:lumOff val="80000"/>
            <a:alpha val="90000"/>
          </a:schemeClr>
        </a:solidFill>
      </dgm:spPr>
      <dgm:t>
        <a:bodyPr/>
        <a:lstStyle/>
        <a:p>
          <a:pPr marL="274320" rtl="0">
            <a:lnSpc>
              <a:spcPts val="2600"/>
            </a:lnSpc>
            <a:spcBef>
              <a:spcPts val="0"/>
            </a:spcBef>
            <a:spcAft>
              <a:spcPts val="0"/>
            </a:spcAft>
          </a:pPr>
          <a:r>
            <a:rPr lang="en-US" sz="1800" b="0" dirty="0" smtClean="0"/>
            <a:t>broadcast</a:t>
          </a:r>
          <a:endParaRPr lang="en-US" sz="1800" b="0" dirty="0"/>
        </a:p>
      </dgm:t>
    </dgm:pt>
    <dgm:pt modelId="{EBF6661E-5E0A-4E18-B00F-97D73E2ABB01}" type="parTrans" cxnId="{8C4B7B71-2A3B-4D96-8691-270373F4FB1B}">
      <dgm:prSet/>
      <dgm:spPr/>
      <dgm:t>
        <a:bodyPr/>
        <a:lstStyle/>
        <a:p>
          <a:endParaRPr lang="en-US" sz="2400" b="1"/>
        </a:p>
      </dgm:t>
    </dgm:pt>
    <dgm:pt modelId="{33DACB75-B1BF-4FE3-9EA0-2B9E76383CEE}" type="sibTrans" cxnId="{8C4B7B71-2A3B-4D96-8691-270373F4FB1B}">
      <dgm:prSet/>
      <dgm:spPr/>
      <dgm:t>
        <a:bodyPr/>
        <a:lstStyle/>
        <a:p>
          <a:endParaRPr lang="en-US" sz="2400" b="1"/>
        </a:p>
      </dgm:t>
    </dgm:pt>
    <dgm:pt modelId="{52562360-32B4-4988-8BBC-552A265585DF}">
      <dgm:prSet custT="1"/>
      <dgm:spPr>
        <a:xfrm rot="5400000">
          <a:off x="4802041" y="1124325"/>
          <a:ext cx="1121829" cy="5047488"/>
        </a:xfrm>
        <a:solidFill>
          <a:schemeClr val="accent5">
            <a:lumMod val="75000"/>
          </a:schemeClr>
        </a:solidFill>
      </dgm:spPr>
      <dgm:t>
        <a:bodyPr/>
        <a:lstStyle/>
        <a:p>
          <a:pPr rtl="0"/>
          <a:r>
            <a:rPr lang="en-US" sz="2400" b="1" dirty="0" smtClean="0"/>
            <a:t>Event Driven</a:t>
          </a:r>
          <a:endParaRPr lang="en-US" sz="2400" b="1" dirty="0"/>
        </a:p>
      </dgm:t>
    </dgm:pt>
    <dgm:pt modelId="{8DB73375-BEA8-4897-BEE1-D6B84F3A2050}" type="parTrans" cxnId="{3C537E69-47E9-4F40-9374-843E95F90595}">
      <dgm:prSet/>
      <dgm:spPr/>
      <dgm:t>
        <a:bodyPr/>
        <a:lstStyle/>
        <a:p>
          <a:endParaRPr lang="en-US" sz="2400" b="1"/>
        </a:p>
      </dgm:t>
    </dgm:pt>
    <dgm:pt modelId="{B2C036B3-B9F5-451A-9154-5BE1201D32B2}" type="sibTrans" cxnId="{3C537E69-47E9-4F40-9374-843E95F90595}">
      <dgm:prSet/>
      <dgm:spPr/>
      <dgm:t>
        <a:bodyPr/>
        <a:lstStyle/>
        <a:p>
          <a:endParaRPr lang="en-US" sz="2400" b="1"/>
        </a:p>
      </dgm:t>
    </dgm:pt>
    <dgm:pt modelId="{DCC0F0A9-A7BE-40DB-BCDB-E5E29CE2B4F3}">
      <dgm:prSet custT="1"/>
      <dgm:spPr>
        <a:xfrm rot="5400000">
          <a:off x="4802041" y="-348074"/>
          <a:ext cx="1121829" cy="5047488"/>
        </a:xfrm>
        <a:solidFill>
          <a:schemeClr val="accent1">
            <a:lumMod val="20000"/>
            <a:lumOff val="80000"/>
            <a:alpha val="90000"/>
          </a:schemeClr>
        </a:solidFill>
      </dgm:spPr>
      <dgm:t>
        <a:bodyPr/>
        <a:lstStyle/>
        <a:p>
          <a:pPr marL="274320" rtl="0">
            <a:lnSpc>
              <a:spcPts val="2600"/>
            </a:lnSpc>
            <a:spcBef>
              <a:spcPts val="0"/>
            </a:spcBef>
            <a:spcAft>
              <a:spcPts val="0"/>
            </a:spcAft>
          </a:pPr>
          <a:r>
            <a:rPr lang="en-US" sz="1800" b="0" dirty="0" smtClean="0"/>
            <a:t>reduce</a:t>
          </a:r>
          <a:endParaRPr lang="en-US" sz="1800" b="0" dirty="0"/>
        </a:p>
      </dgm:t>
    </dgm:pt>
    <dgm:pt modelId="{C168230B-098D-498D-B8D8-08C35E6CD8D4}" type="parTrans" cxnId="{D4174EDE-C7F5-48D6-BBBE-A76CB60AFAE7}">
      <dgm:prSet/>
      <dgm:spPr/>
      <dgm:t>
        <a:bodyPr/>
        <a:lstStyle/>
        <a:p>
          <a:endParaRPr lang="en-US" sz="2400"/>
        </a:p>
      </dgm:t>
    </dgm:pt>
    <dgm:pt modelId="{E3AD6DC6-6637-47FA-BE04-65A3FD129D3B}" type="sibTrans" cxnId="{D4174EDE-C7F5-48D6-BBBE-A76CB60AFAE7}">
      <dgm:prSet/>
      <dgm:spPr/>
      <dgm:t>
        <a:bodyPr/>
        <a:lstStyle/>
        <a:p>
          <a:endParaRPr lang="en-US" sz="2400"/>
        </a:p>
      </dgm:t>
    </dgm:pt>
    <dgm:pt modelId="{BC649C75-8E09-4593-B20B-9A0A9BBED54D}">
      <dgm:prSet custT="1"/>
      <dgm:spPr>
        <a:xfrm rot="5400000">
          <a:off x="4802041" y="-348074"/>
          <a:ext cx="1121829" cy="5047488"/>
        </a:xfrm>
        <a:solidFill>
          <a:schemeClr val="accent1">
            <a:lumMod val="20000"/>
            <a:lumOff val="80000"/>
            <a:alpha val="90000"/>
          </a:schemeClr>
        </a:solidFill>
      </dgm:spPr>
      <dgm:t>
        <a:bodyPr/>
        <a:lstStyle/>
        <a:p>
          <a:pPr marL="274320" rtl="0">
            <a:lnSpc>
              <a:spcPts val="2600"/>
            </a:lnSpc>
            <a:spcBef>
              <a:spcPts val="0"/>
            </a:spcBef>
            <a:spcAft>
              <a:spcPts val="0"/>
            </a:spcAft>
          </a:pPr>
          <a:r>
            <a:rPr lang="en-US" sz="1800" b="0" dirty="0" err="1" smtClean="0"/>
            <a:t>allgather</a:t>
          </a:r>
          <a:endParaRPr lang="en-US" sz="1800" b="0" dirty="0"/>
        </a:p>
      </dgm:t>
    </dgm:pt>
    <dgm:pt modelId="{D2DFC9FF-1E67-4B56-A8CF-A89D92EE78F0}" type="parTrans" cxnId="{7FA741B2-3587-40EA-8A9E-03C1A16F683E}">
      <dgm:prSet/>
      <dgm:spPr/>
      <dgm:t>
        <a:bodyPr/>
        <a:lstStyle/>
        <a:p>
          <a:endParaRPr lang="en-US" sz="2400"/>
        </a:p>
      </dgm:t>
    </dgm:pt>
    <dgm:pt modelId="{6E38AD26-1358-4343-9C45-25F461340E57}" type="sibTrans" cxnId="{7FA741B2-3587-40EA-8A9E-03C1A16F683E}">
      <dgm:prSet/>
      <dgm:spPr/>
      <dgm:t>
        <a:bodyPr/>
        <a:lstStyle/>
        <a:p>
          <a:endParaRPr lang="en-US" sz="2400"/>
        </a:p>
      </dgm:t>
    </dgm:pt>
    <dgm:pt modelId="{456A218D-34F2-45B6-827F-7C8EC457BE30}">
      <dgm:prSet custT="1"/>
      <dgm:spPr>
        <a:xfrm rot="5400000">
          <a:off x="4802041" y="-348074"/>
          <a:ext cx="1121829" cy="5047488"/>
        </a:xfrm>
        <a:solidFill>
          <a:schemeClr val="accent1">
            <a:lumMod val="20000"/>
            <a:lumOff val="80000"/>
            <a:alpha val="90000"/>
          </a:schemeClr>
        </a:solidFill>
      </dgm:spPr>
      <dgm:t>
        <a:bodyPr/>
        <a:lstStyle/>
        <a:p>
          <a:pPr marL="274320" rtl="0">
            <a:lnSpc>
              <a:spcPts val="2600"/>
            </a:lnSpc>
            <a:spcBef>
              <a:spcPts val="0"/>
            </a:spcBef>
            <a:spcAft>
              <a:spcPts val="0"/>
            </a:spcAft>
          </a:pPr>
          <a:r>
            <a:rPr lang="en-US" sz="1800" b="0" dirty="0" err="1" smtClean="0"/>
            <a:t>allreduce</a:t>
          </a:r>
          <a:endParaRPr lang="en-US" sz="1800" b="0" dirty="0"/>
        </a:p>
      </dgm:t>
    </dgm:pt>
    <dgm:pt modelId="{313FE400-A9FD-48DF-BF28-4AB8D82FA688}" type="parTrans" cxnId="{99862930-7885-4C22-B68D-46DC864E3011}">
      <dgm:prSet/>
      <dgm:spPr/>
      <dgm:t>
        <a:bodyPr/>
        <a:lstStyle/>
        <a:p>
          <a:endParaRPr lang="en-US" sz="2400"/>
        </a:p>
      </dgm:t>
    </dgm:pt>
    <dgm:pt modelId="{2E7351B9-C881-44F1-A089-A423840A4E85}" type="sibTrans" cxnId="{99862930-7885-4C22-B68D-46DC864E3011}">
      <dgm:prSet/>
      <dgm:spPr/>
      <dgm:t>
        <a:bodyPr/>
        <a:lstStyle/>
        <a:p>
          <a:endParaRPr lang="en-US" sz="2400"/>
        </a:p>
      </dgm:t>
    </dgm:pt>
    <dgm:pt modelId="{3578145A-19CA-44BA-A3DD-4F62EF5695B7}">
      <dgm:prSet custT="1"/>
      <dgm:spPr>
        <a:xfrm rot="5400000">
          <a:off x="4802041" y="-348074"/>
          <a:ext cx="1121829" cy="5047488"/>
        </a:xfrm>
        <a:solidFill>
          <a:schemeClr val="accent1">
            <a:lumMod val="20000"/>
            <a:lumOff val="80000"/>
            <a:alpha val="90000"/>
          </a:schemeClr>
        </a:solidFill>
      </dgm:spPr>
      <dgm:t>
        <a:bodyPr/>
        <a:lstStyle/>
        <a:p>
          <a:pPr marL="274320" rtl="0">
            <a:lnSpc>
              <a:spcPts val="2600"/>
            </a:lnSpc>
            <a:spcBef>
              <a:spcPts val="0"/>
            </a:spcBef>
            <a:spcAft>
              <a:spcPts val="0"/>
            </a:spcAft>
          </a:pPr>
          <a:r>
            <a:rPr lang="en-US" sz="1800" b="0" dirty="0" smtClean="0"/>
            <a:t>regroup</a:t>
          </a:r>
          <a:endParaRPr lang="en-US" sz="1800" b="0" dirty="0"/>
        </a:p>
      </dgm:t>
    </dgm:pt>
    <dgm:pt modelId="{35BFD2E1-3A26-46B0-9BFA-C1B0D5465E45}" type="parTrans" cxnId="{C032B1DF-DDE1-45C0-9C19-033490061690}">
      <dgm:prSet/>
      <dgm:spPr/>
      <dgm:t>
        <a:bodyPr/>
        <a:lstStyle/>
        <a:p>
          <a:endParaRPr lang="en-US" sz="2400"/>
        </a:p>
      </dgm:t>
    </dgm:pt>
    <dgm:pt modelId="{1ABD1F86-BAD8-439D-8C11-21495D6CDBD5}" type="sibTrans" cxnId="{C032B1DF-DDE1-45C0-9C19-033490061690}">
      <dgm:prSet/>
      <dgm:spPr/>
      <dgm:t>
        <a:bodyPr/>
        <a:lstStyle/>
        <a:p>
          <a:endParaRPr lang="en-US" sz="2400"/>
        </a:p>
      </dgm:t>
    </dgm:pt>
    <dgm:pt modelId="{EBFDDDBE-3269-416B-A3F0-AD976F9F9BE9}">
      <dgm:prSet custT="1"/>
      <dgm:spPr>
        <a:xfrm rot="5400000">
          <a:off x="4802041" y="-348074"/>
          <a:ext cx="1121829" cy="5047488"/>
        </a:xfrm>
        <a:solidFill>
          <a:schemeClr val="accent1">
            <a:lumMod val="20000"/>
            <a:lumOff val="80000"/>
            <a:alpha val="90000"/>
          </a:schemeClr>
        </a:solidFill>
      </dgm:spPr>
      <dgm:t>
        <a:bodyPr/>
        <a:lstStyle/>
        <a:p>
          <a:pPr marL="274320" rtl="0">
            <a:lnSpc>
              <a:spcPts val="2600"/>
            </a:lnSpc>
            <a:spcBef>
              <a:spcPts val="0"/>
            </a:spcBef>
            <a:spcAft>
              <a:spcPts val="0"/>
            </a:spcAft>
          </a:pPr>
          <a:r>
            <a:rPr lang="en-US" sz="1800" b="0" dirty="0" smtClean="0"/>
            <a:t>pull</a:t>
          </a:r>
          <a:endParaRPr lang="en-US" sz="1800" b="0" dirty="0"/>
        </a:p>
      </dgm:t>
    </dgm:pt>
    <dgm:pt modelId="{98705945-1769-46B5-96CC-C08D7FD27725}" type="parTrans" cxnId="{7D75A077-034D-48E4-9E52-C5C5C81E0BC1}">
      <dgm:prSet/>
      <dgm:spPr/>
      <dgm:t>
        <a:bodyPr/>
        <a:lstStyle/>
        <a:p>
          <a:endParaRPr lang="en-US" sz="2400"/>
        </a:p>
      </dgm:t>
    </dgm:pt>
    <dgm:pt modelId="{5D928B9F-43EC-4D58-AED6-AC80A9C59102}" type="sibTrans" cxnId="{7D75A077-034D-48E4-9E52-C5C5C81E0BC1}">
      <dgm:prSet/>
      <dgm:spPr/>
      <dgm:t>
        <a:bodyPr/>
        <a:lstStyle/>
        <a:p>
          <a:endParaRPr lang="en-US" sz="2400"/>
        </a:p>
      </dgm:t>
    </dgm:pt>
    <dgm:pt modelId="{859468B5-7A3A-46DB-8419-B5D5BE0754ED}">
      <dgm:prSet custT="1"/>
      <dgm:spPr>
        <a:xfrm rot="5400000">
          <a:off x="4802041" y="-348074"/>
          <a:ext cx="1121829" cy="5047488"/>
        </a:xfrm>
        <a:solidFill>
          <a:schemeClr val="accent1">
            <a:lumMod val="20000"/>
            <a:lumOff val="80000"/>
            <a:alpha val="90000"/>
          </a:schemeClr>
        </a:solidFill>
      </dgm:spPr>
      <dgm:t>
        <a:bodyPr/>
        <a:lstStyle/>
        <a:p>
          <a:pPr marL="274320" rtl="0">
            <a:lnSpc>
              <a:spcPts val="2600"/>
            </a:lnSpc>
            <a:spcBef>
              <a:spcPts val="0"/>
            </a:spcBef>
            <a:spcAft>
              <a:spcPts val="0"/>
            </a:spcAft>
          </a:pPr>
          <a:r>
            <a:rPr lang="en-US" sz="1800" b="0" dirty="0" smtClean="0"/>
            <a:t>push</a:t>
          </a:r>
          <a:endParaRPr lang="en-US" sz="1800" b="0" dirty="0"/>
        </a:p>
      </dgm:t>
    </dgm:pt>
    <dgm:pt modelId="{4A9A23B8-732D-4E79-9D25-9F5BC731F0F4}" type="parTrans" cxnId="{712F10CD-4C81-4852-AE13-CEDFF82F1711}">
      <dgm:prSet/>
      <dgm:spPr/>
      <dgm:t>
        <a:bodyPr/>
        <a:lstStyle/>
        <a:p>
          <a:endParaRPr lang="en-US" sz="2400"/>
        </a:p>
      </dgm:t>
    </dgm:pt>
    <dgm:pt modelId="{9D5DC291-EFDB-4FE9-B2D7-FE3F36B3BD86}" type="sibTrans" cxnId="{712F10CD-4C81-4852-AE13-CEDFF82F1711}">
      <dgm:prSet/>
      <dgm:spPr/>
      <dgm:t>
        <a:bodyPr/>
        <a:lstStyle/>
        <a:p>
          <a:endParaRPr lang="en-US" sz="2400"/>
        </a:p>
      </dgm:t>
    </dgm:pt>
    <dgm:pt modelId="{751C58F4-F47A-4064-A036-3F825E226B08}">
      <dgm:prSet custT="1"/>
      <dgm:spPr>
        <a:xfrm rot="5400000">
          <a:off x="4802041" y="-348074"/>
          <a:ext cx="1121829" cy="5047488"/>
        </a:xfrm>
        <a:solidFill>
          <a:schemeClr val="accent1">
            <a:lumMod val="20000"/>
            <a:lumOff val="80000"/>
            <a:alpha val="90000"/>
          </a:schemeClr>
        </a:solidFill>
      </dgm:spPr>
      <dgm:t>
        <a:bodyPr/>
        <a:lstStyle/>
        <a:p>
          <a:pPr marL="274320" rtl="0">
            <a:lnSpc>
              <a:spcPts val="2600"/>
            </a:lnSpc>
            <a:spcBef>
              <a:spcPts val="0"/>
            </a:spcBef>
            <a:spcAft>
              <a:spcPts val="0"/>
            </a:spcAft>
          </a:pPr>
          <a:r>
            <a:rPr lang="en-US" sz="1800" b="0" dirty="0" smtClean="0"/>
            <a:t>rotate</a:t>
          </a:r>
          <a:endParaRPr lang="en-US" sz="1800" b="0" dirty="0"/>
        </a:p>
      </dgm:t>
    </dgm:pt>
    <dgm:pt modelId="{48E4F499-DD78-4C6F-B244-CC16164FBEF0}" type="parTrans" cxnId="{77E8CDAF-6EB0-48AF-BC60-FB7945AC2145}">
      <dgm:prSet/>
      <dgm:spPr/>
      <dgm:t>
        <a:bodyPr/>
        <a:lstStyle/>
        <a:p>
          <a:endParaRPr lang="en-US" sz="2400"/>
        </a:p>
      </dgm:t>
    </dgm:pt>
    <dgm:pt modelId="{AD497AE2-949E-4864-B81B-D3F333651CEB}" type="sibTrans" cxnId="{77E8CDAF-6EB0-48AF-BC60-FB7945AC2145}">
      <dgm:prSet/>
      <dgm:spPr/>
      <dgm:t>
        <a:bodyPr/>
        <a:lstStyle/>
        <a:p>
          <a:endParaRPr lang="en-US" sz="2400"/>
        </a:p>
      </dgm:t>
    </dgm:pt>
    <dgm:pt modelId="{E5032803-419C-40B6-A2C2-B0BC8B375F2F}">
      <dgm:prSet custT="1"/>
      <dgm:spPr>
        <a:xfrm rot="5400000">
          <a:off x="4802041" y="1124325"/>
          <a:ext cx="1121829" cy="5047488"/>
        </a:xfrm>
        <a:solidFill>
          <a:schemeClr val="accent5">
            <a:lumMod val="20000"/>
            <a:lumOff val="80000"/>
            <a:alpha val="90000"/>
          </a:schemeClr>
        </a:solidFill>
      </dgm:spPr>
      <dgm:t>
        <a:bodyPr/>
        <a:lstStyle/>
        <a:p>
          <a:pPr marL="274320" rtl="0">
            <a:lnSpc>
              <a:spcPct val="150000"/>
            </a:lnSpc>
            <a:spcBef>
              <a:spcPts val="0"/>
            </a:spcBef>
            <a:spcAft>
              <a:spcPts val="0"/>
            </a:spcAft>
          </a:pPr>
          <a:r>
            <a:rPr lang="en-US" sz="1800" b="0" dirty="0" err="1" smtClean="0"/>
            <a:t>getEvent</a:t>
          </a:r>
          <a:endParaRPr lang="en-US" sz="1800" b="0" dirty="0"/>
        </a:p>
      </dgm:t>
    </dgm:pt>
    <dgm:pt modelId="{340DF3C1-85D4-43F7-AE02-7F09F05A2FE1}" type="parTrans" cxnId="{6917FB67-412F-49DE-925D-764177C82C5B}">
      <dgm:prSet/>
      <dgm:spPr/>
      <dgm:t>
        <a:bodyPr/>
        <a:lstStyle/>
        <a:p>
          <a:endParaRPr lang="en-US" sz="2400"/>
        </a:p>
      </dgm:t>
    </dgm:pt>
    <dgm:pt modelId="{7E332590-FD67-4CE6-B488-7D2DEF74CAF1}" type="sibTrans" cxnId="{6917FB67-412F-49DE-925D-764177C82C5B}">
      <dgm:prSet/>
      <dgm:spPr/>
      <dgm:t>
        <a:bodyPr/>
        <a:lstStyle/>
        <a:p>
          <a:endParaRPr lang="en-US" sz="2400"/>
        </a:p>
      </dgm:t>
    </dgm:pt>
    <dgm:pt modelId="{34A5E4CE-798D-4E93-90DD-18C1A443D6E8}">
      <dgm:prSet custT="1"/>
      <dgm:spPr>
        <a:xfrm rot="5400000">
          <a:off x="4802041" y="1124325"/>
          <a:ext cx="1121829" cy="5047488"/>
        </a:xfrm>
        <a:solidFill>
          <a:schemeClr val="accent5">
            <a:lumMod val="20000"/>
            <a:lumOff val="80000"/>
            <a:alpha val="90000"/>
          </a:schemeClr>
        </a:solidFill>
      </dgm:spPr>
      <dgm:t>
        <a:bodyPr/>
        <a:lstStyle/>
        <a:p>
          <a:pPr marL="274320" rtl="0">
            <a:lnSpc>
              <a:spcPct val="150000"/>
            </a:lnSpc>
            <a:spcBef>
              <a:spcPts val="0"/>
            </a:spcBef>
            <a:spcAft>
              <a:spcPts val="0"/>
            </a:spcAft>
          </a:pPr>
          <a:r>
            <a:rPr lang="en-US" sz="1800" b="0" dirty="0" err="1" smtClean="0"/>
            <a:t>waitEvent</a:t>
          </a:r>
          <a:endParaRPr lang="en-US" sz="1800" b="0" dirty="0"/>
        </a:p>
      </dgm:t>
    </dgm:pt>
    <dgm:pt modelId="{82C854FF-2802-4DDE-BFB3-DAF13BE36DCB}" type="parTrans" cxnId="{78192EBD-EFF7-4924-AB09-7BC3D340BEB0}">
      <dgm:prSet/>
      <dgm:spPr/>
      <dgm:t>
        <a:bodyPr/>
        <a:lstStyle/>
        <a:p>
          <a:endParaRPr lang="en-US" sz="2400"/>
        </a:p>
      </dgm:t>
    </dgm:pt>
    <dgm:pt modelId="{15058F58-5F71-4906-9FF7-F9561397C2C6}" type="sibTrans" cxnId="{78192EBD-EFF7-4924-AB09-7BC3D340BEB0}">
      <dgm:prSet/>
      <dgm:spPr/>
      <dgm:t>
        <a:bodyPr/>
        <a:lstStyle/>
        <a:p>
          <a:endParaRPr lang="en-US" sz="2400"/>
        </a:p>
      </dgm:t>
    </dgm:pt>
    <dgm:pt modelId="{08C5671E-B642-4973-9FBF-9A284B3FBA82}">
      <dgm:prSet custT="1"/>
      <dgm:spPr>
        <a:xfrm rot="5400000">
          <a:off x="4802041" y="1124325"/>
          <a:ext cx="1121829" cy="5047488"/>
        </a:xfrm>
        <a:solidFill>
          <a:schemeClr val="accent5">
            <a:lumMod val="20000"/>
            <a:lumOff val="80000"/>
            <a:alpha val="90000"/>
          </a:schemeClr>
        </a:solidFill>
      </dgm:spPr>
      <dgm:t>
        <a:bodyPr/>
        <a:lstStyle/>
        <a:p>
          <a:pPr marL="274320" rtl="0">
            <a:lnSpc>
              <a:spcPct val="150000"/>
            </a:lnSpc>
            <a:spcBef>
              <a:spcPts val="0"/>
            </a:spcBef>
            <a:spcAft>
              <a:spcPts val="0"/>
            </a:spcAft>
          </a:pPr>
          <a:r>
            <a:rPr lang="en-US" sz="1800" b="0" dirty="0" err="1" smtClean="0"/>
            <a:t>sendEvent</a:t>
          </a:r>
          <a:endParaRPr lang="en-US" sz="1800" b="0" dirty="0"/>
        </a:p>
      </dgm:t>
    </dgm:pt>
    <dgm:pt modelId="{0B041D9E-2266-4E3D-9DBE-F1B13DECDAA8}" type="parTrans" cxnId="{2D7351B9-82B9-4453-B768-5BBAA72DDFC3}">
      <dgm:prSet/>
      <dgm:spPr/>
      <dgm:t>
        <a:bodyPr/>
        <a:lstStyle/>
        <a:p>
          <a:endParaRPr lang="en-US" sz="2400"/>
        </a:p>
      </dgm:t>
    </dgm:pt>
    <dgm:pt modelId="{C337E9CB-8380-449D-990A-1F46435BA9D4}" type="sibTrans" cxnId="{2D7351B9-82B9-4453-B768-5BBAA72DDFC3}">
      <dgm:prSet/>
      <dgm:spPr/>
      <dgm:t>
        <a:bodyPr/>
        <a:lstStyle/>
        <a:p>
          <a:endParaRPr lang="en-US" sz="2400"/>
        </a:p>
      </dgm:t>
    </dgm:pt>
    <dgm:pt modelId="{F0E3FDA0-9B2C-46E1-A3A1-67C338B6DBF5}">
      <dgm:prSet custT="1"/>
      <dgm:spPr>
        <a:xfrm rot="5400000">
          <a:off x="4802041" y="-1820475"/>
          <a:ext cx="1121829" cy="5047488"/>
        </a:xfrm>
        <a:solidFill>
          <a:srgbClr val="F4FCE0">
            <a:alpha val="90000"/>
          </a:srgbClr>
        </a:solidFill>
      </dgm:spPr>
      <dgm:t>
        <a:bodyPr/>
        <a:lstStyle/>
        <a:p>
          <a:pPr marL="274320" rtl="0">
            <a:lnSpc>
              <a:spcPct val="150000"/>
            </a:lnSpc>
            <a:spcBef>
              <a:spcPts val="0"/>
            </a:spcBef>
            <a:spcAft>
              <a:spcPts val="0"/>
            </a:spcAft>
          </a:pPr>
          <a:r>
            <a:rPr lang="en-US" sz="1800" b="0" dirty="0" err="1" smtClean="0"/>
            <a:t>DynamicScheduler</a:t>
          </a:r>
          <a:endParaRPr lang="en-US" sz="1800" b="0" dirty="0"/>
        </a:p>
      </dgm:t>
    </dgm:pt>
    <dgm:pt modelId="{FBBD8C52-3826-41DA-ACBB-B7BA5E3F35F9}" type="parTrans" cxnId="{D9A628BB-3152-4A4F-8795-262AEA381A00}">
      <dgm:prSet/>
      <dgm:spPr/>
      <dgm:t>
        <a:bodyPr/>
        <a:lstStyle/>
        <a:p>
          <a:endParaRPr lang="en-US" sz="2400"/>
        </a:p>
      </dgm:t>
    </dgm:pt>
    <dgm:pt modelId="{73B052D1-14C6-4DC1-9054-D00EC0979A24}" type="sibTrans" cxnId="{D9A628BB-3152-4A4F-8795-262AEA381A00}">
      <dgm:prSet/>
      <dgm:spPr/>
      <dgm:t>
        <a:bodyPr/>
        <a:lstStyle/>
        <a:p>
          <a:endParaRPr lang="en-US" sz="2400"/>
        </a:p>
      </dgm:t>
    </dgm:pt>
    <dgm:pt modelId="{001EAAFF-4659-4EAE-98D3-10F4636363BA}">
      <dgm:prSet custT="1"/>
      <dgm:spPr>
        <a:xfrm rot="5400000">
          <a:off x="4802041" y="-1820475"/>
          <a:ext cx="1121829" cy="5047488"/>
        </a:xfrm>
        <a:solidFill>
          <a:srgbClr val="F4FCE0">
            <a:alpha val="90000"/>
          </a:srgbClr>
        </a:solidFill>
      </dgm:spPr>
      <dgm:t>
        <a:bodyPr/>
        <a:lstStyle/>
        <a:p>
          <a:pPr marL="274320" rtl="0">
            <a:lnSpc>
              <a:spcPct val="150000"/>
            </a:lnSpc>
            <a:spcBef>
              <a:spcPts val="0"/>
            </a:spcBef>
            <a:spcAft>
              <a:spcPts val="0"/>
            </a:spcAft>
          </a:pPr>
          <a:r>
            <a:rPr lang="en-US" sz="1800" b="0" dirty="0" err="1" smtClean="0"/>
            <a:t>StaticScheduler</a:t>
          </a:r>
          <a:endParaRPr lang="en-US" sz="1800" b="0" dirty="0"/>
        </a:p>
      </dgm:t>
    </dgm:pt>
    <dgm:pt modelId="{257276FD-723A-4F67-9C3C-C22C373E8962}" type="parTrans" cxnId="{684EBEBB-383A-4F1F-A39D-53F589620A12}">
      <dgm:prSet/>
      <dgm:spPr/>
      <dgm:t>
        <a:bodyPr/>
        <a:lstStyle/>
        <a:p>
          <a:endParaRPr lang="en-US" sz="2400"/>
        </a:p>
      </dgm:t>
    </dgm:pt>
    <dgm:pt modelId="{D4763CE1-44EE-4C92-A0D6-9E371B31AF4D}" type="sibTrans" cxnId="{684EBEBB-383A-4F1F-A39D-53F589620A12}">
      <dgm:prSet/>
      <dgm:spPr/>
      <dgm:t>
        <a:bodyPr/>
        <a:lstStyle/>
        <a:p>
          <a:endParaRPr lang="en-US" sz="2400"/>
        </a:p>
      </dgm:t>
    </dgm:pt>
    <dgm:pt modelId="{723A4DFF-E2FB-48A9-B136-016B6410B40C}" type="pres">
      <dgm:prSet presAssocID="{645DFA00-C6DF-4D13-9F8B-090502DE9390}" presName="Name0" presStyleCnt="0">
        <dgm:presLayoutVars>
          <dgm:dir/>
          <dgm:animLvl val="lvl"/>
          <dgm:resizeHandles val="exact"/>
        </dgm:presLayoutVars>
      </dgm:prSet>
      <dgm:spPr/>
      <dgm:t>
        <a:bodyPr/>
        <a:lstStyle/>
        <a:p>
          <a:endParaRPr lang="en-US"/>
        </a:p>
      </dgm:t>
    </dgm:pt>
    <dgm:pt modelId="{EFB110A4-D666-473D-AFDF-208233C90BB4}" type="pres">
      <dgm:prSet presAssocID="{74B1BA89-40D5-47F4-8329-BECE5778C6AF}" presName="composite" presStyleCnt="0"/>
      <dgm:spPr/>
      <dgm:t>
        <a:bodyPr/>
        <a:lstStyle/>
        <a:p>
          <a:endParaRPr lang="en-US"/>
        </a:p>
      </dgm:t>
    </dgm:pt>
    <dgm:pt modelId="{B2CD8618-07F3-4ABA-B6CD-E9D3E021F90E}" type="pres">
      <dgm:prSet presAssocID="{74B1BA89-40D5-47F4-8329-BECE5778C6AF}" presName="parTx" presStyleLbl="alignNode1" presStyleIdx="0" presStyleCnt="3">
        <dgm:presLayoutVars>
          <dgm:chMax val="0"/>
          <dgm:chPref val="0"/>
          <dgm:bulletEnabled val="1"/>
        </dgm:presLayoutVars>
      </dgm:prSet>
      <dgm:spPr/>
      <dgm:t>
        <a:bodyPr/>
        <a:lstStyle/>
        <a:p>
          <a:endParaRPr lang="en-US"/>
        </a:p>
      </dgm:t>
    </dgm:pt>
    <dgm:pt modelId="{71D9B0EF-E2A5-47AC-AE09-943BF35221C4}" type="pres">
      <dgm:prSet presAssocID="{74B1BA89-40D5-47F4-8329-BECE5778C6AF}" presName="desTx" presStyleLbl="alignAccFollowNode1" presStyleIdx="0" presStyleCnt="3">
        <dgm:presLayoutVars>
          <dgm:bulletEnabled val="1"/>
        </dgm:presLayoutVars>
      </dgm:prSet>
      <dgm:spPr/>
      <dgm:t>
        <a:bodyPr/>
        <a:lstStyle/>
        <a:p>
          <a:endParaRPr lang="en-US"/>
        </a:p>
      </dgm:t>
    </dgm:pt>
    <dgm:pt modelId="{7D67D2A1-1292-4966-AD94-12E79987F18D}" type="pres">
      <dgm:prSet presAssocID="{77A199EC-7588-4A8E-8F69-763C208EC865}" presName="space" presStyleCnt="0"/>
      <dgm:spPr/>
      <dgm:t>
        <a:bodyPr/>
        <a:lstStyle/>
        <a:p>
          <a:endParaRPr lang="en-US"/>
        </a:p>
      </dgm:t>
    </dgm:pt>
    <dgm:pt modelId="{99B34FEC-5450-42CE-A41B-6C832DC6A01F}" type="pres">
      <dgm:prSet presAssocID="{0FC51EF4-E609-4C05-9C42-C9AD639BBD94}" presName="composite" presStyleCnt="0"/>
      <dgm:spPr/>
      <dgm:t>
        <a:bodyPr/>
        <a:lstStyle/>
        <a:p>
          <a:endParaRPr lang="en-US"/>
        </a:p>
      </dgm:t>
    </dgm:pt>
    <dgm:pt modelId="{3C4E333C-2259-429B-A63B-6209FFAE36DB}" type="pres">
      <dgm:prSet presAssocID="{0FC51EF4-E609-4C05-9C42-C9AD639BBD94}" presName="parTx" presStyleLbl="alignNode1" presStyleIdx="1" presStyleCnt="3">
        <dgm:presLayoutVars>
          <dgm:chMax val="0"/>
          <dgm:chPref val="0"/>
          <dgm:bulletEnabled val="1"/>
        </dgm:presLayoutVars>
      </dgm:prSet>
      <dgm:spPr/>
      <dgm:t>
        <a:bodyPr/>
        <a:lstStyle/>
        <a:p>
          <a:endParaRPr lang="en-US"/>
        </a:p>
      </dgm:t>
    </dgm:pt>
    <dgm:pt modelId="{83349EA9-27BF-4681-B83E-5FC4B19C92CF}" type="pres">
      <dgm:prSet presAssocID="{0FC51EF4-E609-4C05-9C42-C9AD639BBD94}" presName="desTx" presStyleLbl="alignAccFollowNode1" presStyleIdx="1" presStyleCnt="3">
        <dgm:presLayoutVars>
          <dgm:bulletEnabled val="1"/>
        </dgm:presLayoutVars>
      </dgm:prSet>
      <dgm:spPr/>
      <dgm:t>
        <a:bodyPr/>
        <a:lstStyle/>
        <a:p>
          <a:endParaRPr lang="en-US"/>
        </a:p>
      </dgm:t>
    </dgm:pt>
    <dgm:pt modelId="{E259CB64-2F9A-4754-A73B-36243249F009}" type="pres">
      <dgm:prSet presAssocID="{970E9A61-CD1C-48BB-B3F0-AB6C47712717}" presName="space" presStyleCnt="0"/>
      <dgm:spPr/>
      <dgm:t>
        <a:bodyPr/>
        <a:lstStyle/>
        <a:p>
          <a:endParaRPr lang="en-US"/>
        </a:p>
      </dgm:t>
    </dgm:pt>
    <dgm:pt modelId="{49EAC779-1670-4FBF-9902-FD689F638618}" type="pres">
      <dgm:prSet presAssocID="{52562360-32B4-4988-8BBC-552A265585DF}" presName="composite" presStyleCnt="0"/>
      <dgm:spPr/>
      <dgm:t>
        <a:bodyPr/>
        <a:lstStyle/>
        <a:p>
          <a:endParaRPr lang="en-US"/>
        </a:p>
      </dgm:t>
    </dgm:pt>
    <dgm:pt modelId="{9060A02A-7592-44B0-8BA0-7FF32B7667CB}" type="pres">
      <dgm:prSet presAssocID="{52562360-32B4-4988-8BBC-552A265585DF}" presName="parTx" presStyleLbl="alignNode1" presStyleIdx="2" presStyleCnt="3">
        <dgm:presLayoutVars>
          <dgm:chMax val="0"/>
          <dgm:chPref val="0"/>
          <dgm:bulletEnabled val="1"/>
        </dgm:presLayoutVars>
      </dgm:prSet>
      <dgm:spPr/>
      <dgm:t>
        <a:bodyPr/>
        <a:lstStyle/>
        <a:p>
          <a:endParaRPr lang="en-US"/>
        </a:p>
      </dgm:t>
    </dgm:pt>
    <dgm:pt modelId="{87C4A136-CAEF-4ACB-9B9A-DC1E51850C6D}" type="pres">
      <dgm:prSet presAssocID="{52562360-32B4-4988-8BBC-552A265585DF}" presName="desTx" presStyleLbl="alignAccFollowNode1" presStyleIdx="2" presStyleCnt="3">
        <dgm:presLayoutVars>
          <dgm:bulletEnabled val="1"/>
        </dgm:presLayoutVars>
      </dgm:prSet>
      <dgm:spPr/>
      <dgm:t>
        <a:bodyPr/>
        <a:lstStyle/>
        <a:p>
          <a:endParaRPr lang="en-US"/>
        </a:p>
      </dgm:t>
    </dgm:pt>
  </dgm:ptLst>
  <dgm:cxnLst>
    <dgm:cxn modelId="{CAAB90B8-C188-A148-ABA6-7222F831E17A}" type="presOf" srcId="{34A5E4CE-798D-4E93-90DD-18C1A443D6E8}" destId="{87C4A136-CAEF-4ACB-9B9A-DC1E51850C6D}" srcOrd="0" destOrd="1" presId="urn:microsoft.com/office/officeart/2005/8/layout/hList1"/>
    <dgm:cxn modelId="{DE5A4DE8-EF05-C443-8EE6-A66E85016E5D}" type="presOf" srcId="{F0E3FDA0-9B2C-46E1-A3A1-67C338B6DBF5}" destId="{71D9B0EF-E2A5-47AC-AE09-943BF35221C4}" srcOrd="0" destOrd="0" presId="urn:microsoft.com/office/officeart/2005/8/layout/hList1"/>
    <dgm:cxn modelId="{DE2BED19-1B61-B14A-A243-D64B2A864273}" type="presOf" srcId="{EBFDDDBE-3269-416B-A3F0-AD976F9F9BE9}" destId="{83349EA9-27BF-4681-B83E-5FC4B19C92CF}" srcOrd="0" destOrd="5" presId="urn:microsoft.com/office/officeart/2005/8/layout/hList1"/>
    <dgm:cxn modelId="{F84E9354-3EB8-B648-9FE7-BF0D42D7803B}" type="presOf" srcId="{BC649C75-8E09-4593-B20B-9A0A9BBED54D}" destId="{83349EA9-27BF-4681-B83E-5FC4B19C92CF}" srcOrd="0" destOrd="2" presId="urn:microsoft.com/office/officeart/2005/8/layout/hList1"/>
    <dgm:cxn modelId="{606A1C58-C28F-544B-A8A4-7B758D7DF707}" type="presOf" srcId="{456A218D-34F2-45B6-827F-7C8EC457BE30}" destId="{83349EA9-27BF-4681-B83E-5FC4B19C92CF}" srcOrd="0" destOrd="3" presId="urn:microsoft.com/office/officeart/2005/8/layout/hList1"/>
    <dgm:cxn modelId="{D9A628BB-3152-4A4F-8795-262AEA381A00}" srcId="{74B1BA89-40D5-47F4-8329-BECE5778C6AF}" destId="{F0E3FDA0-9B2C-46E1-A3A1-67C338B6DBF5}" srcOrd="0" destOrd="0" parTransId="{FBBD8C52-3826-41DA-ACBB-B7BA5E3F35F9}" sibTransId="{73B052D1-14C6-4DC1-9054-D00EC0979A24}"/>
    <dgm:cxn modelId="{99862930-7885-4C22-B68D-46DC864E3011}" srcId="{0FC51EF4-E609-4C05-9C42-C9AD639BBD94}" destId="{456A218D-34F2-45B6-827F-7C8EC457BE30}" srcOrd="3" destOrd="0" parTransId="{313FE400-A9FD-48DF-BF28-4AB8D82FA688}" sibTransId="{2E7351B9-C881-44F1-A089-A423840A4E85}"/>
    <dgm:cxn modelId="{B10B4AEA-7E6F-4648-9DF4-618079C67FA7}" srcId="{645DFA00-C6DF-4D13-9F8B-090502DE9390}" destId="{0FC51EF4-E609-4C05-9C42-C9AD639BBD94}" srcOrd="1" destOrd="0" parTransId="{27AF2A4E-8045-4A87-B100-67A7A761F4CD}" sibTransId="{970E9A61-CD1C-48BB-B3F0-AB6C47712717}"/>
    <dgm:cxn modelId="{08290B12-29F7-3843-B942-519D5DD9D9F5}" type="presOf" srcId="{DCC0F0A9-A7BE-40DB-BCDB-E5E29CE2B4F3}" destId="{83349EA9-27BF-4681-B83E-5FC4B19C92CF}" srcOrd="0" destOrd="1" presId="urn:microsoft.com/office/officeart/2005/8/layout/hList1"/>
    <dgm:cxn modelId="{6917FB67-412F-49DE-925D-764177C82C5B}" srcId="{52562360-32B4-4988-8BBC-552A265585DF}" destId="{E5032803-419C-40B6-A2C2-B0BC8B375F2F}" srcOrd="0" destOrd="0" parTransId="{340DF3C1-85D4-43F7-AE02-7F09F05A2FE1}" sibTransId="{7E332590-FD67-4CE6-B488-7D2DEF74CAF1}"/>
    <dgm:cxn modelId="{CC00D9E0-5A45-044E-A62B-9BE2D4D5E967}" type="presOf" srcId="{859468B5-7A3A-46DB-8419-B5D5BE0754ED}" destId="{83349EA9-27BF-4681-B83E-5FC4B19C92CF}" srcOrd="0" destOrd="6" presId="urn:microsoft.com/office/officeart/2005/8/layout/hList1"/>
    <dgm:cxn modelId="{DA6EC62A-ADD5-2946-A05A-84E2D69F66FC}" type="presOf" srcId="{74B1BA89-40D5-47F4-8329-BECE5778C6AF}" destId="{B2CD8618-07F3-4ABA-B6CD-E9D3E021F90E}" srcOrd="0" destOrd="0" presId="urn:microsoft.com/office/officeart/2005/8/layout/hList1"/>
    <dgm:cxn modelId="{2D7351B9-82B9-4453-B768-5BBAA72DDFC3}" srcId="{52562360-32B4-4988-8BBC-552A265585DF}" destId="{08C5671E-B642-4973-9FBF-9A284B3FBA82}" srcOrd="2" destOrd="0" parTransId="{0B041D9E-2266-4E3D-9DBE-F1B13DECDAA8}" sibTransId="{C337E9CB-8380-449D-990A-1F46435BA9D4}"/>
    <dgm:cxn modelId="{C032B1DF-DDE1-45C0-9C19-033490061690}" srcId="{0FC51EF4-E609-4C05-9C42-C9AD639BBD94}" destId="{3578145A-19CA-44BA-A3DD-4F62EF5695B7}" srcOrd="4" destOrd="0" parTransId="{35BFD2E1-3A26-46B0-9BFA-C1B0D5465E45}" sibTransId="{1ABD1F86-BAD8-439D-8C11-21495D6CDBD5}"/>
    <dgm:cxn modelId="{3C537E69-47E9-4F40-9374-843E95F90595}" srcId="{645DFA00-C6DF-4D13-9F8B-090502DE9390}" destId="{52562360-32B4-4988-8BBC-552A265585DF}" srcOrd="2" destOrd="0" parTransId="{8DB73375-BEA8-4897-BEE1-D6B84F3A2050}" sibTransId="{B2C036B3-B9F5-451A-9154-5BE1201D32B2}"/>
    <dgm:cxn modelId="{F868A373-2C08-944C-8919-CEC1D6C31B39}" type="presOf" srcId="{08C5671E-B642-4973-9FBF-9A284B3FBA82}" destId="{87C4A136-CAEF-4ACB-9B9A-DC1E51850C6D}" srcOrd="0" destOrd="2" presId="urn:microsoft.com/office/officeart/2005/8/layout/hList1"/>
    <dgm:cxn modelId="{CE10D637-6720-5449-8904-CE35533DEE14}" type="presOf" srcId="{E5032803-419C-40B6-A2C2-B0BC8B375F2F}" destId="{87C4A136-CAEF-4ACB-9B9A-DC1E51850C6D}" srcOrd="0" destOrd="0" presId="urn:microsoft.com/office/officeart/2005/8/layout/hList1"/>
    <dgm:cxn modelId="{308F467D-AB11-2A49-A888-E7C6AF4E87A8}" type="presOf" srcId="{751C58F4-F47A-4064-A036-3F825E226B08}" destId="{83349EA9-27BF-4681-B83E-5FC4B19C92CF}" srcOrd="0" destOrd="7" presId="urn:microsoft.com/office/officeart/2005/8/layout/hList1"/>
    <dgm:cxn modelId="{D4174EDE-C7F5-48D6-BBBE-A76CB60AFAE7}" srcId="{0FC51EF4-E609-4C05-9C42-C9AD639BBD94}" destId="{DCC0F0A9-A7BE-40DB-BCDB-E5E29CE2B4F3}" srcOrd="1" destOrd="0" parTransId="{C168230B-098D-498D-B8D8-08C35E6CD8D4}" sibTransId="{E3AD6DC6-6637-47FA-BE04-65A3FD129D3B}"/>
    <dgm:cxn modelId="{4868AE43-B85B-7F43-9A53-6B1C0BCE9465}" type="presOf" srcId="{3578145A-19CA-44BA-A3DD-4F62EF5695B7}" destId="{83349EA9-27BF-4681-B83E-5FC4B19C92CF}" srcOrd="0" destOrd="4" presId="urn:microsoft.com/office/officeart/2005/8/layout/hList1"/>
    <dgm:cxn modelId="{78192EBD-EFF7-4924-AB09-7BC3D340BEB0}" srcId="{52562360-32B4-4988-8BBC-552A265585DF}" destId="{34A5E4CE-798D-4E93-90DD-18C1A443D6E8}" srcOrd="1" destOrd="0" parTransId="{82C854FF-2802-4DDE-BFB3-DAF13BE36DCB}" sibTransId="{15058F58-5F71-4906-9FF7-F9561397C2C6}"/>
    <dgm:cxn modelId="{C75D6BEC-E23D-BF46-838B-C0EF64886B12}" type="presOf" srcId="{90C76F07-4AF4-4DE6-A986-D84F856AC407}" destId="{83349EA9-27BF-4681-B83E-5FC4B19C92CF}" srcOrd="0" destOrd="0" presId="urn:microsoft.com/office/officeart/2005/8/layout/hList1"/>
    <dgm:cxn modelId="{8C4B7B71-2A3B-4D96-8691-270373F4FB1B}" srcId="{0FC51EF4-E609-4C05-9C42-C9AD639BBD94}" destId="{90C76F07-4AF4-4DE6-A986-D84F856AC407}" srcOrd="0" destOrd="0" parTransId="{EBF6661E-5E0A-4E18-B00F-97D73E2ABB01}" sibTransId="{33DACB75-B1BF-4FE3-9EA0-2B9E76383CEE}"/>
    <dgm:cxn modelId="{66496F8E-4D80-4D95-A072-E9DEEFDCFA28}" srcId="{645DFA00-C6DF-4D13-9F8B-090502DE9390}" destId="{74B1BA89-40D5-47F4-8329-BECE5778C6AF}" srcOrd="0" destOrd="0" parTransId="{6BC415D2-6FB5-4A06-9DE1-9661BF176D89}" sibTransId="{77A199EC-7588-4A8E-8F69-763C208EC865}"/>
    <dgm:cxn modelId="{77E8CDAF-6EB0-48AF-BC60-FB7945AC2145}" srcId="{0FC51EF4-E609-4C05-9C42-C9AD639BBD94}" destId="{751C58F4-F47A-4064-A036-3F825E226B08}" srcOrd="7" destOrd="0" parTransId="{48E4F499-DD78-4C6F-B244-CC16164FBEF0}" sibTransId="{AD497AE2-949E-4864-B81B-D3F333651CEB}"/>
    <dgm:cxn modelId="{7D75A077-034D-48E4-9E52-C5C5C81E0BC1}" srcId="{0FC51EF4-E609-4C05-9C42-C9AD639BBD94}" destId="{EBFDDDBE-3269-416B-A3F0-AD976F9F9BE9}" srcOrd="5" destOrd="0" parTransId="{98705945-1769-46B5-96CC-C08D7FD27725}" sibTransId="{5D928B9F-43EC-4D58-AED6-AC80A9C59102}"/>
    <dgm:cxn modelId="{7FA741B2-3587-40EA-8A9E-03C1A16F683E}" srcId="{0FC51EF4-E609-4C05-9C42-C9AD639BBD94}" destId="{BC649C75-8E09-4593-B20B-9A0A9BBED54D}" srcOrd="2" destOrd="0" parTransId="{D2DFC9FF-1E67-4B56-A8CF-A89D92EE78F0}" sibTransId="{6E38AD26-1358-4343-9C45-25F461340E57}"/>
    <dgm:cxn modelId="{8AD47A0C-F55B-D545-994C-BE12842A14C6}" type="presOf" srcId="{645DFA00-C6DF-4D13-9F8B-090502DE9390}" destId="{723A4DFF-E2FB-48A9-B136-016B6410B40C}" srcOrd="0" destOrd="0" presId="urn:microsoft.com/office/officeart/2005/8/layout/hList1"/>
    <dgm:cxn modelId="{CA4C1B59-E7FE-784E-8CE2-08B23376492B}" type="presOf" srcId="{0FC51EF4-E609-4C05-9C42-C9AD639BBD94}" destId="{3C4E333C-2259-429B-A63B-6209FFAE36DB}" srcOrd="0" destOrd="0" presId="urn:microsoft.com/office/officeart/2005/8/layout/hList1"/>
    <dgm:cxn modelId="{712F10CD-4C81-4852-AE13-CEDFF82F1711}" srcId="{0FC51EF4-E609-4C05-9C42-C9AD639BBD94}" destId="{859468B5-7A3A-46DB-8419-B5D5BE0754ED}" srcOrd="6" destOrd="0" parTransId="{4A9A23B8-732D-4E79-9D25-9F5BC731F0F4}" sibTransId="{9D5DC291-EFDB-4FE9-B2D7-FE3F36B3BD86}"/>
    <dgm:cxn modelId="{56294BF8-3683-EF4D-9939-5106819F2200}" type="presOf" srcId="{001EAAFF-4659-4EAE-98D3-10F4636363BA}" destId="{71D9B0EF-E2A5-47AC-AE09-943BF35221C4}" srcOrd="0" destOrd="1" presId="urn:microsoft.com/office/officeart/2005/8/layout/hList1"/>
    <dgm:cxn modelId="{684EBEBB-383A-4F1F-A39D-53F589620A12}" srcId="{74B1BA89-40D5-47F4-8329-BECE5778C6AF}" destId="{001EAAFF-4659-4EAE-98D3-10F4636363BA}" srcOrd="1" destOrd="0" parTransId="{257276FD-723A-4F67-9C3C-C22C373E8962}" sibTransId="{D4763CE1-44EE-4C92-A0D6-9E371B31AF4D}"/>
    <dgm:cxn modelId="{11EC5077-BA86-AF4E-8BDA-D415F6774045}" type="presOf" srcId="{52562360-32B4-4988-8BBC-552A265585DF}" destId="{9060A02A-7592-44B0-8BA0-7FF32B7667CB}" srcOrd="0" destOrd="0" presId="urn:microsoft.com/office/officeart/2005/8/layout/hList1"/>
    <dgm:cxn modelId="{C43A35B9-3CEE-1741-AC51-627BC34D63D0}" type="presParOf" srcId="{723A4DFF-E2FB-48A9-B136-016B6410B40C}" destId="{EFB110A4-D666-473D-AFDF-208233C90BB4}" srcOrd="0" destOrd="0" presId="urn:microsoft.com/office/officeart/2005/8/layout/hList1"/>
    <dgm:cxn modelId="{AA254E7B-2435-1540-8179-78346E63EC71}" type="presParOf" srcId="{EFB110A4-D666-473D-AFDF-208233C90BB4}" destId="{B2CD8618-07F3-4ABA-B6CD-E9D3E021F90E}" srcOrd="0" destOrd="0" presId="urn:microsoft.com/office/officeart/2005/8/layout/hList1"/>
    <dgm:cxn modelId="{4798769A-87FD-D848-8365-38A44353D392}" type="presParOf" srcId="{EFB110A4-D666-473D-AFDF-208233C90BB4}" destId="{71D9B0EF-E2A5-47AC-AE09-943BF35221C4}" srcOrd="1" destOrd="0" presId="urn:microsoft.com/office/officeart/2005/8/layout/hList1"/>
    <dgm:cxn modelId="{0593A9A6-72A7-A149-846F-7FCEAA939AE4}" type="presParOf" srcId="{723A4DFF-E2FB-48A9-B136-016B6410B40C}" destId="{7D67D2A1-1292-4966-AD94-12E79987F18D}" srcOrd="1" destOrd="0" presId="urn:microsoft.com/office/officeart/2005/8/layout/hList1"/>
    <dgm:cxn modelId="{29ECB78A-AFE8-C84D-B79A-EA01BD372F4A}" type="presParOf" srcId="{723A4DFF-E2FB-48A9-B136-016B6410B40C}" destId="{99B34FEC-5450-42CE-A41B-6C832DC6A01F}" srcOrd="2" destOrd="0" presId="urn:microsoft.com/office/officeart/2005/8/layout/hList1"/>
    <dgm:cxn modelId="{5B7F48F3-8780-624B-8103-F46C529D52A2}" type="presParOf" srcId="{99B34FEC-5450-42CE-A41B-6C832DC6A01F}" destId="{3C4E333C-2259-429B-A63B-6209FFAE36DB}" srcOrd="0" destOrd="0" presId="urn:microsoft.com/office/officeart/2005/8/layout/hList1"/>
    <dgm:cxn modelId="{46BF600C-84D6-D249-9685-C3D079C42BE5}" type="presParOf" srcId="{99B34FEC-5450-42CE-A41B-6C832DC6A01F}" destId="{83349EA9-27BF-4681-B83E-5FC4B19C92CF}" srcOrd="1" destOrd="0" presId="urn:microsoft.com/office/officeart/2005/8/layout/hList1"/>
    <dgm:cxn modelId="{5B8B377B-D8AB-744D-885B-A7539F8781AF}" type="presParOf" srcId="{723A4DFF-E2FB-48A9-B136-016B6410B40C}" destId="{E259CB64-2F9A-4754-A73B-36243249F009}" srcOrd="3" destOrd="0" presId="urn:microsoft.com/office/officeart/2005/8/layout/hList1"/>
    <dgm:cxn modelId="{64D58D8A-A7F5-2B4A-8672-8A7CAC0BBD6E}" type="presParOf" srcId="{723A4DFF-E2FB-48A9-B136-016B6410B40C}" destId="{49EAC779-1670-4FBF-9902-FD689F638618}" srcOrd="4" destOrd="0" presId="urn:microsoft.com/office/officeart/2005/8/layout/hList1"/>
    <dgm:cxn modelId="{4A8BB4A0-971E-7242-A21A-6021E55B016B}" type="presParOf" srcId="{49EAC779-1670-4FBF-9902-FD689F638618}" destId="{9060A02A-7592-44B0-8BA0-7FF32B7667CB}" srcOrd="0" destOrd="0" presId="urn:microsoft.com/office/officeart/2005/8/layout/hList1"/>
    <dgm:cxn modelId="{3BD66CBA-D45D-5A41-8E93-AE197AAFA4CC}" type="presParOf" srcId="{49EAC779-1670-4FBF-9902-FD689F638618}" destId="{87C4A136-CAEF-4ACB-9B9A-DC1E51850C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7A6AB4-A4DB-4B01-9C6E-F216B5858BF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65E061D-138A-4080-BE78-0B3C446B3AD0}">
      <dgm:prSet/>
      <dgm:spPr>
        <a:solidFill>
          <a:srgbClr val="C00000"/>
        </a:solidFill>
      </dgm:spPr>
      <dgm:t>
        <a:bodyPr/>
        <a:lstStyle/>
        <a:p>
          <a:pPr rtl="0"/>
          <a:r>
            <a:rPr lang="en-US" dirty="0" smtClean="0"/>
            <a:t>I. The algorithms can converge even when the consistency of a model is not guaranteed to some extent.</a:t>
          </a:r>
          <a:endParaRPr lang="en-US" dirty="0"/>
        </a:p>
      </dgm:t>
    </dgm:pt>
    <dgm:pt modelId="{3A13A703-F8B4-45A9-A65B-7FD639482D2E}" type="parTrans" cxnId="{D3999E62-2615-45EA-80D4-34B8F37AE75A}">
      <dgm:prSet/>
      <dgm:spPr/>
      <dgm:t>
        <a:bodyPr/>
        <a:lstStyle/>
        <a:p>
          <a:endParaRPr lang="en-US"/>
        </a:p>
      </dgm:t>
    </dgm:pt>
    <dgm:pt modelId="{736A441C-2DB8-412E-8FEB-478FEE99950D}" type="sibTrans" cxnId="{D3999E62-2615-45EA-80D4-34B8F37AE75A}">
      <dgm:prSet/>
      <dgm:spPr/>
      <dgm:t>
        <a:bodyPr/>
        <a:lstStyle/>
        <a:p>
          <a:endParaRPr lang="en-US"/>
        </a:p>
      </dgm:t>
    </dgm:pt>
    <dgm:pt modelId="{645CB155-A3FD-4DAC-82E7-6F116E223A20}">
      <dgm:prSet/>
      <dgm:spPr>
        <a:solidFill>
          <a:srgbClr val="DE7E2E"/>
        </a:solidFill>
      </dgm:spPr>
      <dgm:t>
        <a:bodyPr/>
        <a:lstStyle/>
        <a:p>
          <a:pPr rtl="0"/>
          <a:r>
            <a:rPr lang="en-US" smtClean="0"/>
            <a:t>II. The update order of the model parameters is exchangeable.</a:t>
          </a:r>
          <a:endParaRPr lang="en-US"/>
        </a:p>
      </dgm:t>
    </dgm:pt>
    <dgm:pt modelId="{A861689A-F317-40B9-A0D3-85732E82E928}" type="parTrans" cxnId="{9713BB79-EE8B-456F-B911-FB5AEF06F53D}">
      <dgm:prSet/>
      <dgm:spPr/>
      <dgm:t>
        <a:bodyPr/>
        <a:lstStyle/>
        <a:p>
          <a:endParaRPr lang="en-US"/>
        </a:p>
      </dgm:t>
    </dgm:pt>
    <dgm:pt modelId="{D4B5D66E-2E88-45B3-90FA-F9ED293AB608}" type="sibTrans" cxnId="{9713BB79-EE8B-456F-B911-FB5AEF06F53D}">
      <dgm:prSet/>
      <dgm:spPr/>
      <dgm:t>
        <a:bodyPr/>
        <a:lstStyle/>
        <a:p>
          <a:endParaRPr lang="en-US"/>
        </a:p>
      </dgm:t>
    </dgm:pt>
    <dgm:pt modelId="{64445351-E5CD-4107-B275-A20811F141BF}">
      <dgm:prSet/>
      <dgm:spPr>
        <a:solidFill>
          <a:srgbClr val="E1B843"/>
        </a:solidFill>
      </dgm:spPr>
      <dgm:t>
        <a:bodyPr/>
        <a:lstStyle/>
        <a:p>
          <a:pPr rtl="0"/>
          <a:r>
            <a:rPr lang="en-US" dirty="0" smtClean="0"/>
            <a:t>III. The model parameters for update can be randomly selected.</a:t>
          </a:r>
          <a:endParaRPr lang="en-US" dirty="0"/>
        </a:p>
      </dgm:t>
    </dgm:pt>
    <dgm:pt modelId="{A9EA8D1F-99F5-4267-B7E3-CC3436D34B2B}" type="parTrans" cxnId="{F6CF16B5-265C-47E9-9641-2A8A0A09ED98}">
      <dgm:prSet/>
      <dgm:spPr/>
      <dgm:t>
        <a:bodyPr/>
        <a:lstStyle/>
        <a:p>
          <a:endParaRPr lang="en-US"/>
        </a:p>
      </dgm:t>
    </dgm:pt>
    <dgm:pt modelId="{FED583F0-9D2A-4DC0-8F74-C0D8260514F6}" type="sibTrans" cxnId="{F6CF16B5-265C-47E9-9641-2A8A0A09ED98}">
      <dgm:prSet/>
      <dgm:spPr/>
      <dgm:t>
        <a:bodyPr/>
        <a:lstStyle/>
        <a:p>
          <a:endParaRPr lang="en-US"/>
        </a:p>
      </dgm:t>
    </dgm:pt>
    <dgm:pt modelId="{4BF4830D-F564-4F34-8F0D-9DF8DAA77BA4}" type="pres">
      <dgm:prSet presAssocID="{687A6AB4-A4DB-4B01-9C6E-F216B5858BF7}" presName="linear" presStyleCnt="0">
        <dgm:presLayoutVars>
          <dgm:animLvl val="lvl"/>
          <dgm:resizeHandles val="exact"/>
        </dgm:presLayoutVars>
      </dgm:prSet>
      <dgm:spPr/>
      <dgm:t>
        <a:bodyPr/>
        <a:lstStyle/>
        <a:p>
          <a:endParaRPr lang="en-US"/>
        </a:p>
      </dgm:t>
    </dgm:pt>
    <dgm:pt modelId="{A5154866-6073-45A7-8A89-3E5529EF7FDB}" type="pres">
      <dgm:prSet presAssocID="{A65E061D-138A-4080-BE78-0B3C446B3AD0}" presName="parentText" presStyleLbl="node1" presStyleIdx="0" presStyleCnt="3">
        <dgm:presLayoutVars>
          <dgm:chMax val="0"/>
          <dgm:bulletEnabled val="1"/>
        </dgm:presLayoutVars>
      </dgm:prSet>
      <dgm:spPr/>
      <dgm:t>
        <a:bodyPr/>
        <a:lstStyle/>
        <a:p>
          <a:endParaRPr lang="en-US"/>
        </a:p>
      </dgm:t>
    </dgm:pt>
    <dgm:pt modelId="{9B2B709C-710A-4D87-9E73-F7E392A4CA9E}" type="pres">
      <dgm:prSet presAssocID="{736A441C-2DB8-412E-8FEB-478FEE99950D}" presName="spacer" presStyleCnt="0"/>
      <dgm:spPr/>
    </dgm:pt>
    <dgm:pt modelId="{C93262B3-6EB5-479D-B18F-BB6D47CE8674}" type="pres">
      <dgm:prSet presAssocID="{645CB155-A3FD-4DAC-82E7-6F116E223A20}" presName="parentText" presStyleLbl="node1" presStyleIdx="1" presStyleCnt="3" custLinFactNeighborX="-12368" custLinFactNeighborY="-68311">
        <dgm:presLayoutVars>
          <dgm:chMax val="0"/>
          <dgm:bulletEnabled val="1"/>
        </dgm:presLayoutVars>
      </dgm:prSet>
      <dgm:spPr/>
      <dgm:t>
        <a:bodyPr/>
        <a:lstStyle/>
        <a:p>
          <a:endParaRPr lang="en-US"/>
        </a:p>
      </dgm:t>
    </dgm:pt>
    <dgm:pt modelId="{C5A4A61D-6FA8-4BB4-AFEF-B9861B279AE0}" type="pres">
      <dgm:prSet presAssocID="{D4B5D66E-2E88-45B3-90FA-F9ED293AB608}" presName="spacer" presStyleCnt="0"/>
      <dgm:spPr/>
    </dgm:pt>
    <dgm:pt modelId="{ED4C64FB-DE1F-4BF6-9708-7F48BBA6580E}" type="pres">
      <dgm:prSet presAssocID="{64445351-E5CD-4107-B275-A20811F141BF}" presName="parentText" presStyleLbl="node1" presStyleIdx="2" presStyleCnt="3" custLinFactY="-5013" custLinFactNeighborY="-100000">
        <dgm:presLayoutVars>
          <dgm:chMax val="0"/>
          <dgm:bulletEnabled val="1"/>
        </dgm:presLayoutVars>
      </dgm:prSet>
      <dgm:spPr/>
      <dgm:t>
        <a:bodyPr/>
        <a:lstStyle/>
        <a:p>
          <a:endParaRPr lang="en-US"/>
        </a:p>
      </dgm:t>
    </dgm:pt>
  </dgm:ptLst>
  <dgm:cxnLst>
    <dgm:cxn modelId="{D0E83DA9-A56F-A44E-B8C3-AA093C84C956}" type="presOf" srcId="{64445351-E5CD-4107-B275-A20811F141BF}" destId="{ED4C64FB-DE1F-4BF6-9708-7F48BBA6580E}" srcOrd="0" destOrd="0" presId="urn:microsoft.com/office/officeart/2005/8/layout/vList2"/>
    <dgm:cxn modelId="{9713BB79-EE8B-456F-B911-FB5AEF06F53D}" srcId="{687A6AB4-A4DB-4B01-9C6E-F216B5858BF7}" destId="{645CB155-A3FD-4DAC-82E7-6F116E223A20}" srcOrd="1" destOrd="0" parTransId="{A861689A-F317-40B9-A0D3-85732E82E928}" sibTransId="{D4B5D66E-2E88-45B3-90FA-F9ED293AB608}"/>
    <dgm:cxn modelId="{D3999E62-2615-45EA-80D4-34B8F37AE75A}" srcId="{687A6AB4-A4DB-4B01-9C6E-F216B5858BF7}" destId="{A65E061D-138A-4080-BE78-0B3C446B3AD0}" srcOrd="0" destOrd="0" parTransId="{3A13A703-F8B4-45A9-A65B-7FD639482D2E}" sibTransId="{736A441C-2DB8-412E-8FEB-478FEE99950D}"/>
    <dgm:cxn modelId="{34FE545E-EDD8-0C49-9A32-BA4C10170461}" type="presOf" srcId="{A65E061D-138A-4080-BE78-0B3C446B3AD0}" destId="{A5154866-6073-45A7-8A89-3E5529EF7FDB}" srcOrd="0" destOrd="0" presId="urn:microsoft.com/office/officeart/2005/8/layout/vList2"/>
    <dgm:cxn modelId="{296C23D8-9132-D043-BFC5-2E9BD220DD28}" type="presOf" srcId="{687A6AB4-A4DB-4B01-9C6E-F216B5858BF7}" destId="{4BF4830D-F564-4F34-8F0D-9DF8DAA77BA4}" srcOrd="0" destOrd="0" presId="urn:microsoft.com/office/officeart/2005/8/layout/vList2"/>
    <dgm:cxn modelId="{F6CF16B5-265C-47E9-9641-2A8A0A09ED98}" srcId="{687A6AB4-A4DB-4B01-9C6E-F216B5858BF7}" destId="{64445351-E5CD-4107-B275-A20811F141BF}" srcOrd="2" destOrd="0" parTransId="{A9EA8D1F-99F5-4267-B7E3-CC3436D34B2B}" sibTransId="{FED583F0-9D2A-4DC0-8F74-C0D8260514F6}"/>
    <dgm:cxn modelId="{04BC0107-77F8-1740-99A8-38D9B7604B6F}" type="presOf" srcId="{645CB155-A3FD-4DAC-82E7-6F116E223A20}" destId="{C93262B3-6EB5-479D-B18F-BB6D47CE8674}" srcOrd="0" destOrd="0" presId="urn:microsoft.com/office/officeart/2005/8/layout/vList2"/>
    <dgm:cxn modelId="{65E4718D-ABC8-6044-909F-D150B1348297}" type="presParOf" srcId="{4BF4830D-F564-4F34-8F0D-9DF8DAA77BA4}" destId="{A5154866-6073-45A7-8A89-3E5529EF7FDB}" srcOrd="0" destOrd="0" presId="urn:microsoft.com/office/officeart/2005/8/layout/vList2"/>
    <dgm:cxn modelId="{AFAAB434-21D7-8E46-9F9E-689CF6C8B77F}" type="presParOf" srcId="{4BF4830D-F564-4F34-8F0D-9DF8DAA77BA4}" destId="{9B2B709C-710A-4D87-9E73-F7E392A4CA9E}" srcOrd="1" destOrd="0" presId="urn:microsoft.com/office/officeart/2005/8/layout/vList2"/>
    <dgm:cxn modelId="{B5F44704-CECA-9C49-9BAA-113030071D73}" type="presParOf" srcId="{4BF4830D-F564-4F34-8F0D-9DF8DAA77BA4}" destId="{C93262B3-6EB5-479D-B18F-BB6D47CE8674}" srcOrd="2" destOrd="0" presId="urn:microsoft.com/office/officeart/2005/8/layout/vList2"/>
    <dgm:cxn modelId="{5A6456C5-C984-AD49-B1E7-10B592D19A63}" type="presParOf" srcId="{4BF4830D-F564-4F34-8F0D-9DF8DAA77BA4}" destId="{C5A4A61D-6FA8-4BB4-AFEF-B9861B279AE0}" srcOrd="3" destOrd="0" presId="urn:microsoft.com/office/officeart/2005/8/layout/vList2"/>
    <dgm:cxn modelId="{1C913FC6-B1C8-8E4E-B243-BB7F96D3C714}" type="presParOf" srcId="{4BF4830D-F564-4F34-8F0D-9DF8DAA77BA4}" destId="{ED4C64FB-DE1F-4BF6-9708-7F48BBA658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5D0F10-695E-4EA0-94CC-1DE9967A5D2A}"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D4FAC0C5-0591-4589-9A4A-6CE9EAB27E9C}">
      <dgm:prSet custT="1"/>
      <dgm:spPr>
        <a:solidFill>
          <a:schemeClr val="accent2">
            <a:lumMod val="50000"/>
          </a:schemeClr>
        </a:solidFill>
      </dgm:spPr>
      <dgm:t>
        <a:bodyPr/>
        <a:lstStyle/>
        <a:p>
          <a:pPr rtl="0"/>
          <a:r>
            <a:rPr lang="en-US" sz="1800" dirty="0" smtClean="0"/>
            <a:t>Algorithm Examples</a:t>
          </a:r>
          <a:endParaRPr lang="en-US" sz="1800" dirty="0"/>
        </a:p>
      </dgm:t>
    </dgm:pt>
    <dgm:pt modelId="{CBFD039F-7A79-4DAE-99F8-BCC161282F2D}" type="parTrans" cxnId="{E8AC29FC-B806-457C-B752-40403D340003}">
      <dgm:prSet/>
      <dgm:spPr/>
      <dgm:t>
        <a:bodyPr/>
        <a:lstStyle/>
        <a:p>
          <a:endParaRPr lang="en-US" sz="1600"/>
        </a:p>
      </dgm:t>
    </dgm:pt>
    <dgm:pt modelId="{16CF5E08-80BA-4FBC-A702-9C7A86E2DDDA}" type="sibTrans" cxnId="{E8AC29FC-B806-457C-B752-40403D340003}">
      <dgm:prSet/>
      <dgm:spPr/>
      <dgm:t>
        <a:bodyPr/>
        <a:lstStyle/>
        <a:p>
          <a:endParaRPr lang="en-US" sz="1600"/>
        </a:p>
      </dgm:t>
    </dgm:pt>
    <dgm:pt modelId="{F67A507F-BA6F-4BCF-8BDF-8EBAA84250B7}">
      <dgm:prSet custT="1"/>
      <dgm:spPr>
        <a:solidFill>
          <a:schemeClr val="accent5">
            <a:lumMod val="75000"/>
          </a:schemeClr>
        </a:solidFill>
      </dgm:spPr>
      <dgm:t>
        <a:bodyPr/>
        <a:lstStyle/>
        <a:p>
          <a:pPr rtl="0"/>
          <a:r>
            <a:rPr lang="en-US" sz="1800" dirty="0" smtClean="0"/>
            <a:t>Collapsed Gibbs Sampling for Latent </a:t>
          </a:r>
          <a:r>
            <a:rPr lang="en-US" sz="1800" dirty="0" err="1" smtClean="0"/>
            <a:t>Dirichlet</a:t>
          </a:r>
          <a:r>
            <a:rPr lang="en-US" sz="1800" dirty="0" smtClean="0"/>
            <a:t> Allocation</a:t>
          </a:r>
          <a:endParaRPr lang="en-US" sz="1800" dirty="0"/>
        </a:p>
      </dgm:t>
    </dgm:pt>
    <dgm:pt modelId="{F3CB00EF-C50F-41F1-A0B4-DF7CF085C09A}" type="parTrans" cxnId="{AEBC6A78-00EC-4101-8ADC-BF516C7D2326}">
      <dgm:prSet/>
      <dgm:spPr>
        <a:ln>
          <a:solidFill>
            <a:schemeClr val="accent5">
              <a:lumMod val="75000"/>
            </a:schemeClr>
          </a:solidFill>
        </a:ln>
      </dgm:spPr>
      <dgm:t>
        <a:bodyPr/>
        <a:lstStyle/>
        <a:p>
          <a:endParaRPr lang="en-US" sz="1600"/>
        </a:p>
      </dgm:t>
    </dgm:pt>
    <dgm:pt modelId="{DDA965B5-BEF9-47F2-A25B-50F834573BAC}" type="sibTrans" cxnId="{AEBC6A78-00EC-4101-8ADC-BF516C7D2326}">
      <dgm:prSet/>
      <dgm:spPr/>
      <dgm:t>
        <a:bodyPr/>
        <a:lstStyle/>
        <a:p>
          <a:endParaRPr lang="en-US" sz="1600"/>
        </a:p>
      </dgm:t>
    </dgm:pt>
    <dgm:pt modelId="{CFFB89D5-D230-44E7-B34A-24372D07E9F5}">
      <dgm:prSet custT="1"/>
      <dgm:spPr>
        <a:solidFill>
          <a:schemeClr val="accent5">
            <a:lumMod val="75000"/>
          </a:schemeClr>
        </a:solidFill>
      </dgm:spPr>
      <dgm:t>
        <a:bodyPr/>
        <a:lstStyle/>
        <a:p>
          <a:pPr rtl="0"/>
          <a:r>
            <a:rPr lang="en-US" sz="1800" dirty="0" smtClean="0"/>
            <a:t>Stochastic Gradient Descent for Matrix Factorization</a:t>
          </a:r>
          <a:endParaRPr lang="en-US" sz="1800" dirty="0"/>
        </a:p>
      </dgm:t>
    </dgm:pt>
    <dgm:pt modelId="{834BAC3D-233A-4958-928A-684B03ACC971}" type="parTrans" cxnId="{CFC67625-AE03-4ACE-88CF-D393504AF46C}">
      <dgm:prSet/>
      <dgm:spPr/>
      <dgm:t>
        <a:bodyPr/>
        <a:lstStyle/>
        <a:p>
          <a:endParaRPr lang="en-US" sz="1600"/>
        </a:p>
      </dgm:t>
    </dgm:pt>
    <dgm:pt modelId="{10779FE3-B715-461C-89EC-D32F61D350F8}" type="sibTrans" cxnId="{CFC67625-AE03-4ACE-88CF-D393504AF46C}">
      <dgm:prSet/>
      <dgm:spPr/>
      <dgm:t>
        <a:bodyPr/>
        <a:lstStyle/>
        <a:p>
          <a:endParaRPr lang="en-US" sz="1600"/>
        </a:p>
      </dgm:t>
    </dgm:pt>
    <dgm:pt modelId="{68767665-0636-4EA0-897B-E2D6218ADD16}">
      <dgm:prSet custT="1"/>
      <dgm:spPr>
        <a:solidFill>
          <a:schemeClr val="accent5">
            <a:lumMod val="75000"/>
          </a:schemeClr>
        </a:solidFill>
      </dgm:spPr>
      <dgm:t>
        <a:bodyPr/>
        <a:lstStyle/>
        <a:p>
          <a:pPr rtl="0"/>
          <a:r>
            <a:rPr lang="en-US" sz="1800" dirty="0" smtClean="0"/>
            <a:t>Cyclic Coordinate Descent for Matrix Factorization</a:t>
          </a:r>
          <a:endParaRPr lang="en-US" sz="1800" dirty="0"/>
        </a:p>
      </dgm:t>
    </dgm:pt>
    <dgm:pt modelId="{DE15068F-BEF0-40DF-8AEC-7B6DFB156BE7}" type="parTrans" cxnId="{34F16CDD-B5C3-4ECD-8062-2DA3962F614F}">
      <dgm:prSet/>
      <dgm:spPr>
        <a:ln>
          <a:solidFill>
            <a:schemeClr val="accent5">
              <a:lumMod val="75000"/>
            </a:schemeClr>
          </a:solidFill>
        </a:ln>
      </dgm:spPr>
      <dgm:t>
        <a:bodyPr/>
        <a:lstStyle/>
        <a:p>
          <a:endParaRPr lang="en-US" sz="1600"/>
        </a:p>
      </dgm:t>
    </dgm:pt>
    <dgm:pt modelId="{C2889D7A-24A8-4821-ACE4-A6EDB531F5DC}" type="sibTrans" cxnId="{34F16CDD-B5C3-4ECD-8062-2DA3962F614F}">
      <dgm:prSet/>
      <dgm:spPr/>
      <dgm:t>
        <a:bodyPr/>
        <a:lstStyle/>
        <a:p>
          <a:endParaRPr lang="en-US" sz="1600"/>
        </a:p>
      </dgm:t>
    </dgm:pt>
    <dgm:pt modelId="{255CC480-9AC5-4AE0-A514-904DA6E67C58}" type="pres">
      <dgm:prSet presAssocID="{D85D0F10-695E-4EA0-94CC-1DE9967A5D2A}" presName="hierChild1" presStyleCnt="0">
        <dgm:presLayoutVars>
          <dgm:orgChart val="1"/>
          <dgm:chPref val="1"/>
          <dgm:dir/>
          <dgm:animOne val="branch"/>
          <dgm:animLvl val="lvl"/>
          <dgm:resizeHandles/>
        </dgm:presLayoutVars>
      </dgm:prSet>
      <dgm:spPr/>
      <dgm:t>
        <a:bodyPr/>
        <a:lstStyle/>
        <a:p>
          <a:endParaRPr lang="en-US"/>
        </a:p>
      </dgm:t>
    </dgm:pt>
    <dgm:pt modelId="{B1E2EE42-987E-4D9A-91E5-013EF0D7B8DC}" type="pres">
      <dgm:prSet presAssocID="{D4FAC0C5-0591-4589-9A4A-6CE9EAB27E9C}" presName="hierRoot1" presStyleCnt="0">
        <dgm:presLayoutVars>
          <dgm:hierBranch val="init"/>
        </dgm:presLayoutVars>
      </dgm:prSet>
      <dgm:spPr/>
    </dgm:pt>
    <dgm:pt modelId="{008A8437-15FE-4EFE-B873-285403C2BD73}" type="pres">
      <dgm:prSet presAssocID="{D4FAC0C5-0591-4589-9A4A-6CE9EAB27E9C}" presName="rootComposite1" presStyleCnt="0"/>
      <dgm:spPr/>
    </dgm:pt>
    <dgm:pt modelId="{06744AB0-5F28-4A2D-8D6A-09D5CB554549}" type="pres">
      <dgm:prSet presAssocID="{D4FAC0C5-0591-4589-9A4A-6CE9EAB27E9C}" presName="rootText1" presStyleLbl="node0" presStyleIdx="0" presStyleCnt="1">
        <dgm:presLayoutVars>
          <dgm:chPref val="3"/>
        </dgm:presLayoutVars>
      </dgm:prSet>
      <dgm:spPr/>
      <dgm:t>
        <a:bodyPr/>
        <a:lstStyle/>
        <a:p>
          <a:endParaRPr lang="en-US"/>
        </a:p>
      </dgm:t>
    </dgm:pt>
    <dgm:pt modelId="{8E9979AA-32AA-4EEB-9904-C1930B34F2C9}" type="pres">
      <dgm:prSet presAssocID="{D4FAC0C5-0591-4589-9A4A-6CE9EAB27E9C}" presName="rootConnector1" presStyleLbl="node1" presStyleIdx="0" presStyleCnt="0"/>
      <dgm:spPr/>
      <dgm:t>
        <a:bodyPr/>
        <a:lstStyle/>
        <a:p>
          <a:endParaRPr lang="en-US"/>
        </a:p>
      </dgm:t>
    </dgm:pt>
    <dgm:pt modelId="{C5A602F5-631A-40B4-B2E1-3C07B0902DE6}" type="pres">
      <dgm:prSet presAssocID="{D4FAC0C5-0591-4589-9A4A-6CE9EAB27E9C}" presName="hierChild2" presStyleCnt="0"/>
      <dgm:spPr/>
    </dgm:pt>
    <dgm:pt modelId="{8CCEBC85-5C95-4C21-9F62-D4398F5EE6B0}" type="pres">
      <dgm:prSet presAssocID="{F3CB00EF-C50F-41F1-A0B4-DF7CF085C09A}" presName="Name37" presStyleLbl="parChTrans1D2" presStyleIdx="0" presStyleCnt="3"/>
      <dgm:spPr/>
      <dgm:t>
        <a:bodyPr/>
        <a:lstStyle/>
        <a:p>
          <a:endParaRPr lang="en-US"/>
        </a:p>
      </dgm:t>
    </dgm:pt>
    <dgm:pt modelId="{75978BB1-6AFE-46E1-84E7-04DD46A848F3}" type="pres">
      <dgm:prSet presAssocID="{F67A507F-BA6F-4BCF-8BDF-8EBAA84250B7}" presName="hierRoot2" presStyleCnt="0">
        <dgm:presLayoutVars>
          <dgm:hierBranch val="init"/>
        </dgm:presLayoutVars>
      </dgm:prSet>
      <dgm:spPr/>
    </dgm:pt>
    <dgm:pt modelId="{FC2C1C97-E1E3-4BC1-A30D-C743A5A56619}" type="pres">
      <dgm:prSet presAssocID="{F67A507F-BA6F-4BCF-8BDF-8EBAA84250B7}" presName="rootComposite" presStyleCnt="0"/>
      <dgm:spPr/>
    </dgm:pt>
    <dgm:pt modelId="{F23FD77D-0084-434F-94F4-4995EB5BF429}" type="pres">
      <dgm:prSet presAssocID="{F67A507F-BA6F-4BCF-8BDF-8EBAA84250B7}" presName="rootText" presStyleLbl="node2" presStyleIdx="0" presStyleCnt="3">
        <dgm:presLayoutVars>
          <dgm:chPref val="3"/>
        </dgm:presLayoutVars>
      </dgm:prSet>
      <dgm:spPr/>
      <dgm:t>
        <a:bodyPr/>
        <a:lstStyle/>
        <a:p>
          <a:endParaRPr lang="en-US"/>
        </a:p>
      </dgm:t>
    </dgm:pt>
    <dgm:pt modelId="{B2F79F94-B176-407F-A3A5-ACC1B298996F}" type="pres">
      <dgm:prSet presAssocID="{F67A507F-BA6F-4BCF-8BDF-8EBAA84250B7}" presName="rootConnector" presStyleLbl="node2" presStyleIdx="0" presStyleCnt="3"/>
      <dgm:spPr/>
      <dgm:t>
        <a:bodyPr/>
        <a:lstStyle/>
        <a:p>
          <a:endParaRPr lang="en-US"/>
        </a:p>
      </dgm:t>
    </dgm:pt>
    <dgm:pt modelId="{D49F034C-05BF-44C3-81A7-F46216DC8520}" type="pres">
      <dgm:prSet presAssocID="{F67A507F-BA6F-4BCF-8BDF-8EBAA84250B7}" presName="hierChild4" presStyleCnt="0"/>
      <dgm:spPr/>
    </dgm:pt>
    <dgm:pt modelId="{708E63F1-3440-4279-8E37-62AA9C5FBB63}" type="pres">
      <dgm:prSet presAssocID="{F67A507F-BA6F-4BCF-8BDF-8EBAA84250B7}" presName="hierChild5" presStyleCnt="0"/>
      <dgm:spPr/>
    </dgm:pt>
    <dgm:pt modelId="{5C1AF4FC-8EFE-4419-BCD9-DAA27361CCD4}" type="pres">
      <dgm:prSet presAssocID="{834BAC3D-233A-4958-928A-684B03ACC971}" presName="Name37" presStyleLbl="parChTrans1D2" presStyleIdx="1" presStyleCnt="3"/>
      <dgm:spPr/>
      <dgm:t>
        <a:bodyPr/>
        <a:lstStyle/>
        <a:p>
          <a:endParaRPr lang="en-US"/>
        </a:p>
      </dgm:t>
    </dgm:pt>
    <dgm:pt modelId="{68F3288C-06D2-4489-AE47-670F93417CC2}" type="pres">
      <dgm:prSet presAssocID="{CFFB89D5-D230-44E7-B34A-24372D07E9F5}" presName="hierRoot2" presStyleCnt="0">
        <dgm:presLayoutVars>
          <dgm:hierBranch val="init"/>
        </dgm:presLayoutVars>
      </dgm:prSet>
      <dgm:spPr/>
    </dgm:pt>
    <dgm:pt modelId="{2A96C626-A5F6-46C7-A85C-8DE4BCDE3627}" type="pres">
      <dgm:prSet presAssocID="{CFFB89D5-D230-44E7-B34A-24372D07E9F5}" presName="rootComposite" presStyleCnt="0"/>
      <dgm:spPr/>
    </dgm:pt>
    <dgm:pt modelId="{68977D7F-3133-4873-8F57-6B61BC5F5C0E}" type="pres">
      <dgm:prSet presAssocID="{CFFB89D5-D230-44E7-B34A-24372D07E9F5}" presName="rootText" presStyleLbl="node2" presStyleIdx="1" presStyleCnt="3">
        <dgm:presLayoutVars>
          <dgm:chPref val="3"/>
        </dgm:presLayoutVars>
      </dgm:prSet>
      <dgm:spPr/>
      <dgm:t>
        <a:bodyPr/>
        <a:lstStyle/>
        <a:p>
          <a:endParaRPr lang="en-US"/>
        </a:p>
      </dgm:t>
    </dgm:pt>
    <dgm:pt modelId="{AAB8EB07-737E-41AA-8943-526FCC183D36}" type="pres">
      <dgm:prSet presAssocID="{CFFB89D5-D230-44E7-B34A-24372D07E9F5}" presName="rootConnector" presStyleLbl="node2" presStyleIdx="1" presStyleCnt="3"/>
      <dgm:spPr/>
      <dgm:t>
        <a:bodyPr/>
        <a:lstStyle/>
        <a:p>
          <a:endParaRPr lang="en-US"/>
        </a:p>
      </dgm:t>
    </dgm:pt>
    <dgm:pt modelId="{DAC5CD12-B3BD-40A9-BB44-CD78101ADD3A}" type="pres">
      <dgm:prSet presAssocID="{CFFB89D5-D230-44E7-B34A-24372D07E9F5}" presName="hierChild4" presStyleCnt="0"/>
      <dgm:spPr/>
    </dgm:pt>
    <dgm:pt modelId="{15AA830D-68F6-4C99-B786-5E782B563C97}" type="pres">
      <dgm:prSet presAssocID="{CFFB89D5-D230-44E7-B34A-24372D07E9F5}" presName="hierChild5" presStyleCnt="0"/>
      <dgm:spPr/>
    </dgm:pt>
    <dgm:pt modelId="{A80A3494-B8F5-4BDB-B697-C0E3D557FBDD}" type="pres">
      <dgm:prSet presAssocID="{DE15068F-BEF0-40DF-8AEC-7B6DFB156BE7}" presName="Name37" presStyleLbl="parChTrans1D2" presStyleIdx="2" presStyleCnt="3"/>
      <dgm:spPr/>
      <dgm:t>
        <a:bodyPr/>
        <a:lstStyle/>
        <a:p>
          <a:endParaRPr lang="en-US"/>
        </a:p>
      </dgm:t>
    </dgm:pt>
    <dgm:pt modelId="{E8BFC76D-AA30-4E80-BD35-5C36F4D1A3AD}" type="pres">
      <dgm:prSet presAssocID="{68767665-0636-4EA0-897B-E2D6218ADD16}" presName="hierRoot2" presStyleCnt="0">
        <dgm:presLayoutVars>
          <dgm:hierBranch val="init"/>
        </dgm:presLayoutVars>
      </dgm:prSet>
      <dgm:spPr/>
    </dgm:pt>
    <dgm:pt modelId="{9676E882-4C53-4029-BE03-532F0C9F2CB3}" type="pres">
      <dgm:prSet presAssocID="{68767665-0636-4EA0-897B-E2D6218ADD16}" presName="rootComposite" presStyleCnt="0"/>
      <dgm:spPr/>
    </dgm:pt>
    <dgm:pt modelId="{BBD591D4-91E8-4A0F-B3F8-4EA51C02A7FD}" type="pres">
      <dgm:prSet presAssocID="{68767665-0636-4EA0-897B-E2D6218ADD16}" presName="rootText" presStyleLbl="node2" presStyleIdx="2" presStyleCnt="3">
        <dgm:presLayoutVars>
          <dgm:chPref val="3"/>
        </dgm:presLayoutVars>
      </dgm:prSet>
      <dgm:spPr/>
      <dgm:t>
        <a:bodyPr/>
        <a:lstStyle/>
        <a:p>
          <a:endParaRPr lang="en-US"/>
        </a:p>
      </dgm:t>
    </dgm:pt>
    <dgm:pt modelId="{48C3630C-AEB5-43CF-8504-E9A90263FC44}" type="pres">
      <dgm:prSet presAssocID="{68767665-0636-4EA0-897B-E2D6218ADD16}" presName="rootConnector" presStyleLbl="node2" presStyleIdx="2" presStyleCnt="3"/>
      <dgm:spPr/>
      <dgm:t>
        <a:bodyPr/>
        <a:lstStyle/>
        <a:p>
          <a:endParaRPr lang="en-US"/>
        </a:p>
      </dgm:t>
    </dgm:pt>
    <dgm:pt modelId="{D8790AEA-46FA-4ED3-B964-B4D0A324F05F}" type="pres">
      <dgm:prSet presAssocID="{68767665-0636-4EA0-897B-E2D6218ADD16}" presName="hierChild4" presStyleCnt="0"/>
      <dgm:spPr/>
    </dgm:pt>
    <dgm:pt modelId="{8F45108B-9A74-4161-9380-98CB25811172}" type="pres">
      <dgm:prSet presAssocID="{68767665-0636-4EA0-897B-E2D6218ADD16}" presName="hierChild5" presStyleCnt="0"/>
      <dgm:spPr/>
    </dgm:pt>
    <dgm:pt modelId="{0DDFBD5B-CEDC-41DC-8862-49EF691137F4}" type="pres">
      <dgm:prSet presAssocID="{D4FAC0C5-0591-4589-9A4A-6CE9EAB27E9C}" presName="hierChild3" presStyleCnt="0"/>
      <dgm:spPr/>
    </dgm:pt>
  </dgm:ptLst>
  <dgm:cxnLst>
    <dgm:cxn modelId="{48A4E249-062F-4E4D-965B-1DFD1F7B0210}" type="presOf" srcId="{F3CB00EF-C50F-41F1-A0B4-DF7CF085C09A}" destId="{8CCEBC85-5C95-4C21-9F62-D4398F5EE6B0}" srcOrd="0" destOrd="0" presId="urn:microsoft.com/office/officeart/2005/8/layout/orgChart1"/>
    <dgm:cxn modelId="{025D3899-8705-304A-8F30-0DDE8E6560DD}" type="presOf" srcId="{D4FAC0C5-0591-4589-9A4A-6CE9EAB27E9C}" destId="{06744AB0-5F28-4A2D-8D6A-09D5CB554549}" srcOrd="0" destOrd="0" presId="urn:microsoft.com/office/officeart/2005/8/layout/orgChart1"/>
    <dgm:cxn modelId="{2491A302-7149-674E-B505-02C818F8CC7E}" type="presOf" srcId="{F67A507F-BA6F-4BCF-8BDF-8EBAA84250B7}" destId="{F23FD77D-0084-434F-94F4-4995EB5BF429}" srcOrd="0" destOrd="0" presId="urn:microsoft.com/office/officeart/2005/8/layout/orgChart1"/>
    <dgm:cxn modelId="{CFC67625-AE03-4ACE-88CF-D393504AF46C}" srcId="{D4FAC0C5-0591-4589-9A4A-6CE9EAB27E9C}" destId="{CFFB89D5-D230-44E7-B34A-24372D07E9F5}" srcOrd="1" destOrd="0" parTransId="{834BAC3D-233A-4958-928A-684B03ACC971}" sibTransId="{10779FE3-B715-461C-89EC-D32F61D350F8}"/>
    <dgm:cxn modelId="{B6AF10F1-EB01-6A43-89D5-78D146F73A80}" type="presOf" srcId="{D85D0F10-695E-4EA0-94CC-1DE9967A5D2A}" destId="{255CC480-9AC5-4AE0-A514-904DA6E67C58}" srcOrd="0" destOrd="0" presId="urn:microsoft.com/office/officeart/2005/8/layout/orgChart1"/>
    <dgm:cxn modelId="{036A3238-368B-BC4C-92A1-924AA83F8A6F}" type="presOf" srcId="{F67A507F-BA6F-4BCF-8BDF-8EBAA84250B7}" destId="{B2F79F94-B176-407F-A3A5-ACC1B298996F}" srcOrd="1" destOrd="0" presId="urn:microsoft.com/office/officeart/2005/8/layout/orgChart1"/>
    <dgm:cxn modelId="{25CBDA13-3EDE-234E-9381-7668022507DF}" type="presOf" srcId="{CFFB89D5-D230-44E7-B34A-24372D07E9F5}" destId="{68977D7F-3133-4873-8F57-6B61BC5F5C0E}" srcOrd="0" destOrd="0" presId="urn:microsoft.com/office/officeart/2005/8/layout/orgChart1"/>
    <dgm:cxn modelId="{980EABE2-D912-0C46-B0DE-D8CE5C02C276}" type="presOf" srcId="{CFFB89D5-D230-44E7-B34A-24372D07E9F5}" destId="{AAB8EB07-737E-41AA-8943-526FCC183D36}" srcOrd="1" destOrd="0" presId="urn:microsoft.com/office/officeart/2005/8/layout/orgChart1"/>
    <dgm:cxn modelId="{DC91B231-E2A6-2240-8055-B75B49D292B6}" type="presOf" srcId="{D4FAC0C5-0591-4589-9A4A-6CE9EAB27E9C}" destId="{8E9979AA-32AA-4EEB-9904-C1930B34F2C9}" srcOrd="1" destOrd="0" presId="urn:microsoft.com/office/officeart/2005/8/layout/orgChart1"/>
    <dgm:cxn modelId="{F4B252B2-9625-1146-9C11-6E895EF02153}" type="presOf" srcId="{834BAC3D-233A-4958-928A-684B03ACC971}" destId="{5C1AF4FC-8EFE-4419-BCD9-DAA27361CCD4}" srcOrd="0" destOrd="0" presId="urn:microsoft.com/office/officeart/2005/8/layout/orgChart1"/>
    <dgm:cxn modelId="{D59546CA-5EBA-7D48-AF14-25FDA8BD264E}" type="presOf" srcId="{DE15068F-BEF0-40DF-8AEC-7B6DFB156BE7}" destId="{A80A3494-B8F5-4BDB-B697-C0E3D557FBDD}" srcOrd="0" destOrd="0" presId="urn:microsoft.com/office/officeart/2005/8/layout/orgChart1"/>
    <dgm:cxn modelId="{E8AC29FC-B806-457C-B752-40403D340003}" srcId="{D85D0F10-695E-4EA0-94CC-1DE9967A5D2A}" destId="{D4FAC0C5-0591-4589-9A4A-6CE9EAB27E9C}" srcOrd="0" destOrd="0" parTransId="{CBFD039F-7A79-4DAE-99F8-BCC161282F2D}" sibTransId="{16CF5E08-80BA-4FBC-A702-9C7A86E2DDDA}"/>
    <dgm:cxn modelId="{D82F58CC-5E66-7B4E-A908-B7CDA48DD6F4}" type="presOf" srcId="{68767665-0636-4EA0-897B-E2D6218ADD16}" destId="{BBD591D4-91E8-4A0F-B3F8-4EA51C02A7FD}" srcOrd="0" destOrd="0" presId="urn:microsoft.com/office/officeart/2005/8/layout/orgChart1"/>
    <dgm:cxn modelId="{34F16CDD-B5C3-4ECD-8062-2DA3962F614F}" srcId="{D4FAC0C5-0591-4589-9A4A-6CE9EAB27E9C}" destId="{68767665-0636-4EA0-897B-E2D6218ADD16}" srcOrd="2" destOrd="0" parTransId="{DE15068F-BEF0-40DF-8AEC-7B6DFB156BE7}" sibTransId="{C2889D7A-24A8-4821-ACE4-A6EDB531F5DC}"/>
    <dgm:cxn modelId="{96BD2BB8-4058-8C47-93D5-41E93332D805}" type="presOf" srcId="{68767665-0636-4EA0-897B-E2D6218ADD16}" destId="{48C3630C-AEB5-43CF-8504-E9A90263FC44}" srcOrd="1" destOrd="0" presId="urn:microsoft.com/office/officeart/2005/8/layout/orgChart1"/>
    <dgm:cxn modelId="{AEBC6A78-00EC-4101-8ADC-BF516C7D2326}" srcId="{D4FAC0C5-0591-4589-9A4A-6CE9EAB27E9C}" destId="{F67A507F-BA6F-4BCF-8BDF-8EBAA84250B7}" srcOrd="0" destOrd="0" parTransId="{F3CB00EF-C50F-41F1-A0B4-DF7CF085C09A}" sibTransId="{DDA965B5-BEF9-47F2-A25B-50F834573BAC}"/>
    <dgm:cxn modelId="{42CF9418-C944-074F-97F6-AE6B14547D0E}" type="presParOf" srcId="{255CC480-9AC5-4AE0-A514-904DA6E67C58}" destId="{B1E2EE42-987E-4D9A-91E5-013EF0D7B8DC}" srcOrd="0" destOrd="0" presId="urn:microsoft.com/office/officeart/2005/8/layout/orgChart1"/>
    <dgm:cxn modelId="{8A5F7281-2E5F-BB4C-8C72-3453DFE3A55B}" type="presParOf" srcId="{B1E2EE42-987E-4D9A-91E5-013EF0D7B8DC}" destId="{008A8437-15FE-4EFE-B873-285403C2BD73}" srcOrd="0" destOrd="0" presId="urn:microsoft.com/office/officeart/2005/8/layout/orgChart1"/>
    <dgm:cxn modelId="{4A33D7F1-4AB2-BE43-B09C-65F9FB93628E}" type="presParOf" srcId="{008A8437-15FE-4EFE-B873-285403C2BD73}" destId="{06744AB0-5F28-4A2D-8D6A-09D5CB554549}" srcOrd="0" destOrd="0" presId="urn:microsoft.com/office/officeart/2005/8/layout/orgChart1"/>
    <dgm:cxn modelId="{8B51E448-20A0-954F-B01D-5EB0C2418E37}" type="presParOf" srcId="{008A8437-15FE-4EFE-B873-285403C2BD73}" destId="{8E9979AA-32AA-4EEB-9904-C1930B34F2C9}" srcOrd="1" destOrd="0" presId="urn:microsoft.com/office/officeart/2005/8/layout/orgChart1"/>
    <dgm:cxn modelId="{65F03F4A-E0FC-EF42-BF97-12F8F7ABB276}" type="presParOf" srcId="{B1E2EE42-987E-4D9A-91E5-013EF0D7B8DC}" destId="{C5A602F5-631A-40B4-B2E1-3C07B0902DE6}" srcOrd="1" destOrd="0" presId="urn:microsoft.com/office/officeart/2005/8/layout/orgChart1"/>
    <dgm:cxn modelId="{E6993AD4-430F-9E4F-8F1B-7E1939A01084}" type="presParOf" srcId="{C5A602F5-631A-40B4-B2E1-3C07B0902DE6}" destId="{8CCEBC85-5C95-4C21-9F62-D4398F5EE6B0}" srcOrd="0" destOrd="0" presId="urn:microsoft.com/office/officeart/2005/8/layout/orgChart1"/>
    <dgm:cxn modelId="{038C8A38-B7F1-FA48-A356-3021AF299E6B}" type="presParOf" srcId="{C5A602F5-631A-40B4-B2E1-3C07B0902DE6}" destId="{75978BB1-6AFE-46E1-84E7-04DD46A848F3}" srcOrd="1" destOrd="0" presId="urn:microsoft.com/office/officeart/2005/8/layout/orgChart1"/>
    <dgm:cxn modelId="{F2DA4E50-11E8-B74F-AD67-4757590BA486}" type="presParOf" srcId="{75978BB1-6AFE-46E1-84E7-04DD46A848F3}" destId="{FC2C1C97-E1E3-4BC1-A30D-C743A5A56619}" srcOrd="0" destOrd="0" presId="urn:microsoft.com/office/officeart/2005/8/layout/orgChart1"/>
    <dgm:cxn modelId="{FCF5BF27-D230-5E46-ADD6-93F32F78335D}" type="presParOf" srcId="{FC2C1C97-E1E3-4BC1-A30D-C743A5A56619}" destId="{F23FD77D-0084-434F-94F4-4995EB5BF429}" srcOrd="0" destOrd="0" presId="urn:microsoft.com/office/officeart/2005/8/layout/orgChart1"/>
    <dgm:cxn modelId="{ABE720CB-723A-B543-B010-70E88AD55B9E}" type="presParOf" srcId="{FC2C1C97-E1E3-4BC1-A30D-C743A5A56619}" destId="{B2F79F94-B176-407F-A3A5-ACC1B298996F}" srcOrd="1" destOrd="0" presId="urn:microsoft.com/office/officeart/2005/8/layout/orgChart1"/>
    <dgm:cxn modelId="{0CA01472-95FA-114A-9EBB-1684371B7D20}" type="presParOf" srcId="{75978BB1-6AFE-46E1-84E7-04DD46A848F3}" destId="{D49F034C-05BF-44C3-81A7-F46216DC8520}" srcOrd="1" destOrd="0" presId="urn:microsoft.com/office/officeart/2005/8/layout/orgChart1"/>
    <dgm:cxn modelId="{5DC3B278-2CCB-F04D-9AC1-13DA8AD35242}" type="presParOf" srcId="{75978BB1-6AFE-46E1-84E7-04DD46A848F3}" destId="{708E63F1-3440-4279-8E37-62AA9C5FBB63}" srcOrd="2" destOrd="0" presId="urn:microsoft.com/office/officeart/2005/8/layout/orgChart1"/>
    <dgm:cxn modelId="{88BB74F9-31C8-0741-A515-A3AC0625444C}" type="presParOf" srcId="{C5A602F5-631A-40B4-B2E1-3C07B0902DE6}" destId="{5C1AF4FC-8EFE-4419-BCD9-DAA27361CCD4}" srcOrd="2" destOrd="0" presId="urn:microsoft.com/office/officeart/2005/8/layout/orgChart1"/>
    <dgm:cxn modelId="{72DB9287-8841-3447-84EC-D76442B853E5}" type="presParOf" srcId="{C5A602F5-631A-40B4-B2E1-3C07B0902DE6}" destId="{68F3288C-06D2-4489-AE47-670F93417CC2}" srcOrd="3" destOrd="0" presId="urn:microsoft.com/office/officeart/2005/8/layout/orgChart1"/>
    <dgm:cxn modelId="{600AEF77-6B85-DD41-9D03-8CDA8DEC7FE8}" type="presParOf" srcId="{68F3288C-06D2-4489-AE47-670F93417CC2}" destId="{2A96C626-A5F6-46C7-A85C-8DE4BCDE3627}" srcOrd="0" destOrd="0" presId="urn:microsoft.com/office/officeart/2005/8/layout/orgChart1"/>
    <dgm:cxn modelId="{50A537AC-1C45-0148-8624-20C596024B16}" type="presParOf" srcId="{2A96C626-A5F6-46C7-A85C-8DE4BCDE3627}" destId="{68977D7F-3133-4873-8F57-6B61BC5F5C0E}" srcOrd="0" destOrd="0" presId="urn:microsoft.com/office/officeart/2005/8/layout/orgChart1"/>
    <dgm:cxn modelId="{5EB5801C-0B47-A74D-8BDF-BEFD411B84A7}" type="presParOf" srcId="{2A96C626-A5F6-46C7-A85C-8DE4BCDE3627}" destId="{AAB8EB07-737E-41AA-8943-526FCC183D36}" srcOrd="1" destOrd="0" presId="urn:microsoft.com/office/officeart/2005/8/layout/orgChart1"/>
    <dgm:cxn modelId="{7979202F-9DB4-7142-82E1-30FBEF300A58}" type="presParOf" srcId="{68F3288C-06D2-4489-AE47-670F93417CC2}" destId="{DAC5CD12-B3BD-40A9-BB44-CD78101ADD3A}" srcOrd="1" destOrd="0" presId="urn:microsoft.com/office/officeart/2005/8/layout/orgChart1"/>
    <dgm:cxn modelId="{A2CB019B-6E8C-F848-AFC2-15A3AEB3B2F9}" type="presParOf" srcId="{68F3288C-06D2-4489-AE47-670F93417CC2}" destId="{15AA830D-68F6-4C99-B786-5E782B563C97}" srcOrd="2" destOrd="0" presId="urn:microsoft.com/office/officeart/2005/8/layout/orgChart1"/>
    <dgm:cxn modelId="{0323F8D9-5939-D046-9416-2AB4D0D0031A}" type="presParOf" srcId="{C5A602F5-631A-40B4-B2E1-3C07B0902DE6}" destId="{A80A3494-B8F5-4BDB-B697-C0E3D557FBDD}" srcOrd="4" destOrd="0" presId="urn:microsoft.com/office/officeart/2005/8/layout/orgChart1"/>
    <dgm:cxn modelId="{354744DC-812D-024A-B8EC-BE4E94E5CCE4}" type="presParOf" srcId="{C5A602F5-631A-40B4-B2E1-3C07B0902DE6}" destId="{E8BFC76D-AA30-4E80-BD35-5C36F4D1A3AD}" srcOrd="5" destOrd="0" presId="urn:microsoft.com/office/officeart/2005/8/layout/orgChart1"/>
    <dgm:cxn modelId="{3B8FCFD9-0C41-2A46-8335-D40DC5382610}" type="presParOf" srcId="{E8BFC76D-AA30-4E80-BD35-5C36F4D1A3AD}" destId="{9676E882-4C53-4029-BE03-532F0C9F2CB3}" srcOrd="0" destOrd="0" presId="urn:microsoft.com/office/officeart/2005/8/layout/orgChart1"/>
    <dgm:cxn modelId="{BC594D41-BF59-C64E-BF6F-1F386FB64EEF}" type="presParOf" srcId="{9676E882-4C53-4029-BE03-532F0C9F2CB3}" destId="{BBD591D4-91E8-4A0F-B3F8-4EA51C02A7FD}" srcOrd="0" destOrd="0" presId="urn:microsoft.com/office/officeart/2005/8/layout/orgChart1"/>
    <dgm:cxn modelId="{641E3A0D-94B5-6C4C-BC7E-5193D9D27C41}" type="presParOf" srcId="{9676E882-4C53-4029-BE03-532F0C9F2CB3}" destId="{48C3630C-AEB5-43CF-8504-E9A90263FC44}" srcOrd="1" destOrd="0" presId="urn:microsoft.com/office/officeart/2005/8/layout/orgChart1"/>
    <dgm:cxn modelId="{F31E6645-241B-5C44-8124-71CB5A6DC39E}" type="presParOf" srcId="{E8BFC76D-AA30-4E80-BD35-5C36F4D1A3AD}" destId="{D8790AEA-46FA-4ED3-B964-B4D0A324F05F}" srcOrd="1" destOrd="0" presId="urn:microsoft.com/office/officeart/2005/8/layout/orgChart1"/>
    <dgm:cxn modelId="{F655A180-9B9A-B144-A382-5624CF7C49DA}" type="presParOf" srcId="{E8BFC76D-AA30-4E80-BD35-5C36F4D1A3AD}" destId="{8F45108B-9A74-4161-9380-98CB25811172}" srcOrd="2" destOrd="0" presId="urn:microsoft.com/office/officeart/2005/8/layout/orgChart1"/>
    <dgm:cxn modelId="{A116A8D3-5CCF-564A-9832-39436ADFF2EF}" type="presParOf" srcId="{B1E2EE42-987E-4D9A-91E5-013EF0D7B8DC}" destId="{0DDFBD5B-CEDC-41DC-8862-49EF691137F4}"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EAEB-84A7-4F11-B2E9-B8365DD9116F}">
      <dsp:nvSpPr>
        <dsp:cNvPr id="0" name=""/>
        <dsp:cNvSpPr/>
      </dsp:nvSpPr>
      <dsp:spPr>
        <a:xfrm>
          <a:off x="5828379" y="3465200"/>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in">
          <a:solidFill>
            <a:srgbClr val="DE7E2E"/>
          </a:solidFill>
          <a:prstDash val="solid"/>
        </a:ln>
        <a:effectLst/>
      </dsp:spPr>
      <dsp:style>
        <a:lnRef idx="2">
          <a:scrgbClr r="0" g="0" b="0"/>
        </a:lnRef>
        <a:fillRef idx="0">
          <a:scrgbClr r="0" g="0" b="0"/>
        </a:fillRef>
        <a:effectRef idx="0">
          <a:scrgbClr r="0" g="0" b="0"/>
        </a:effectRef>
        <a:fontRef idx="minor"/>
      </dsp:style>
    </dsp:sp>
    <dsp:sp modelId="{C678A903-1528-4A67-BA72-B11DEF5DF147}">
      <dsp:nvSpPr>
        <dsp:cNvPr id="0" name=""/>
        <dsp:cNvSpPr/>
      </dsp:nvSpPr>
      <dsp:spPr>
        <a:xfrm>
          <a:off x="5828379" y="3096762"/>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in">
          <a:solidFill>
            <a:srgbClr val="DE7E2E"/>
          </a:solidFill>
          <a:prstDash val="solid"/>
        </a:ln>
        <a:effectLst/>
      </dsp:spPr>
      <dsp:style>
        <a:lnRef idx="2">
          <a:scrgbClr r="0" g="0" b="0"/>
        </a:lnRef>
        <a:fillRef idx="0">
          <a:scrgbClr r="0" g="0" b="0"/>
        </a:fillRef>
        <a:effectRef idx="0">
          <a:scrgbClr r="0" g="0" b="0"/>
        </a:effectRef>
        <a:fontRef idx="minor"/>
      </dsp:style>
    </dsp:sp>
    <dsp:sp modelId="{44E9AAD4-94AC-47C2-881F-9B44BB1169EB}">
      <dsp:nvSpPr>
        <dsp:cNvPr id="0" name=""/>
        <dsp:cNvSpPr/>
      </dsp:nvSpPr>
      <dsp:spPr>
        <a:xfrm>
          <a:off x="3771983" y="3419480"/>
          <a:ext cx="342732" cy="91440"/>
        </a:xfrm>
        <a:custGeom>
          <a:avLst/>
          <a:gdLst/>
          <a:ahLst/>
          <a:cxnLst/>
          <a:rect l="0" t="0" r="0" b="0"/>
          <a:pathLst>
            <a:path>
              <a:moveTo>
                <a:pt x="0" y="45720"/>
              </a:moveTo>
              <a:lnTo>
                <a:pt x="342732" y="45720"/>
              </a:lnTo>
            </a:path>
          </a:pathLst>
        </a:custGeom>
        <a:noFill/>
        <a:ln w="12700" cap="flat" cmpd="sng" algn="in">
          <a:solidFill>
            <a:srgbClr val="31859C"/>
          </a:solidFill>
          <a:prstDash val="solid"/>
        </a:ln>
        <a:effectLst/>
      </dsp:spPr>
      <dsp:style>
        <a:lnRef idx="2">
          <a:scrgbClr r="0" g="0" b="0"/>
        </a:lnRef>
        <a:fillRef idx="0">
          <a:scrgbClr r="0" g="0" b="0"/>
        </a:fillRef>
        <a:effectRef idx="0">
          <a:scrgbClr r="0" g="0" b="0"/>
        </a:effectRef>
        <a:fontRef idx="minor"/>
      </dsp:style>
    </dsp:sp>
    <dsp:sp modelId="{7B07E9EB-3871-4CB9-BA29-53468A6C437D}">
      <dsp:nvSpPr>
        <dsp:cNvPr id="0" name=""/>
        <dsp:cNvSpPr/>
      </dsp:nvSpPr>
      <dsp:spPr>
        <a:xfrm>
          <a:off x="1715588" y="2912544"/>
          <a:ext cx="342732" cy="552656"/>
        </a:xfrm>
        <a:custGeom>
          <a:avLst/>
          <a:gdLst/>
          <a:ahLst/>
          <a:cxnLst/>
          <a:rect l="0" t="0" r="0" b="0"/>
          <a:pathLst>
            <a:path>
              <a:moveTo>
                <a:pt x="0" y="0"/>
              </a:moveTo>
              <a:lnTo>
                <a:pt x="171366" y="0"/>
              </a:lnTo>
              <a:lnTo>
                <a:pt x="171366" y="552656"/>
              </a:lnTo>
              <a:lnTo>
                <a:pt x="342732" y="552656"/>
              </a:lnTo>
            </a:path>
          </a:pathLst>
        </a:custGeom>
        <a:noFill/>
        <a:ln w="12700" cap="flat" cmpd="sng" algn="in">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45D65D0E-E5EE-41CA-AE8A-6FE612E8478D}">
      <dsp:nvSpPr>
        <dsp:cNvPr id="0" name=""/>
        <dsp:cNvSpPr/>
      </dsp:nvSpPr>
      <dsp:spPr>
        <a:xfrm>
          <a:off x="3771983" y="2359887"/>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in">
          <a:solidFill>
            <a:srgbClr val="31859C"/>
          </a:solidFill>
          <a:prstDash val="solid"/>
        </a:ln>
        <a:effectLst/>
      </dsp:spPr>
      <dsp:style>
        <a:lnRef idx="2">
          <a:scrgbClr r="0" g="0" b="0"/>
        </a:lnRef>
        <a:fillRef idx="0">
          <a:scrgbClr r="0" g="0" b="0"/>
        </a:fillRef>
        <a:effectRef idx="0">
          <a:scrgbClr r="0" g="0" b="0"/>
        </a:effectRef>
        <a:fontRef idx="minor"/>
      </dsp:style>
    </dsp:sp>
    <dsp:sp modelId="{50C06FDD-73BB-47F8-A60D-2231DE4C24B5}">
      <dsp:nvSpPr>
        <dsp:cNvPr id="0" name=""/>
        <dsp:cNvSpPr/>
      </dsp:nvSpPr>
      <dsp:spPr>
        <a:xfrm>
          <a:off x="3771983" y="1991450"/>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in">
          <a:solidFill>
            <a:srgbClr val="31859C"/>
          </a:solidFill>
          <a:prstDash val="solid"/>
        </a:ln>
        <a:effectLst/>
      </dsp:spPr>
      <dsp:style>
        <a:lnRef idx="2">
          <a:scrgbClr r="0" g="0" b="0"/>
        </a:lnRef>
        <a:fillRef idx="0">
          <a:scrgbClr r="0" g="0" b="0"/>
        </a:fillRef>
        <a:effectRef idx="0">
          <a:scrgbClr r="0" g="0" b="0"/>
        </a:effectRef>
        <a:fontRef idx="minor"/>
      </dsp:style>
    </dsp:sp>
    <dsp:sp modelId="{590DE983-4F71-4778-97DE-B754D79F9ACF}">
      <dsp:nvSpPr>
        <dsp:cNvPr id="0" name=""/>
        <dsp:cNvSpPr/>
      </dsp:nvSpPr>
      <dsp:spPr>
        <a:xfrm>
          <a:off x="1715588" y="2359887"/>
          <a:ext cx="342732" cy="552656"/>
        </a:xfrm>
        <a:custGeom>
          <a:avLst/>
          <a:gdLst/>
          <a:ahLst/>
          <a:cxnLst/>
          <a:rect l="0" t="0" r="0" b="0"/>
          <a:pathLst>
            <a:path>
              <a:moveTo>
                <a:pt x="0" y="552656"/>
              </a:moveTo>
              <a:lnTo>
                <a:pt x="171366" y="552656"/>
              </a:lnTo>
              <a:lnTo>
                <a:pt x="171366" y="0"/>
              </a:lnTo>
              <a:lnTo>
                <a:pt x="342732" y="0"/>
              </a:lnTo>
            </a:path>
          </a:pathLst>
        </a:custGeom>
        <a:noFill/>
        <a:ln w="12700" cap="flat" cmpd="sng" algn="in">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ED214FE5-CCC6-420A-A1FB-0DC625ABE166}">
      <dsp:nvSpPr>
        <dsp:cNvPr id="0" name=""/>
        <dsp:cNvSpPr/>
      </dsp:nvSpPr>
      <dsp:spPr>
        <a:xfrm>
          <a:off x="3771983" y="1208855"/>
          <a:ext cx="342732" cy="91440"/>
        </a:xfrm>
        <a:custGeom>
          <a:avLst/>
          <a:gdLst/>
          <a:ahLst/>
          <a:cxnLst/>
          <a:rect l="0" t="0" r="0" b="0"/>
          <a:pathLst>
            <a:path>
              <a:moveTo>
                <a:pt x="0" y="45720"/>
              </a:moveTo>
              <a:lnTo>
                <a:pt x="342732" y="45720"/>
              </a:lnTo>
            </a:path>
          </a:pathLst>
        </a:custGeom>
        <a:noFill/>
        <a:ln w="12700" cap="flat" cmpd="sng" algn="in">
          <a:solidFill>
            <a:srgbClr val="31859C"/>
          </a:solidFill>
          <a:prstDash val="solid"/>
        </a:ln>
        <a:effectLst/>
      </dsp:spPr>
      <dsp:style>
        <a:lnRef idx="2">
          <a:scrgbClr r="0" g="0" b="0"/>
        </a:lnRef>
        <a:fillRef idx="0">
          <a:scrgbClr r="0" g="0" b="0"/>
        </a:fillRef>
        <a:effectRef idx="0">
          <a:scrgbClr r="0" g="0" b="0"/>
        </a:effectRef>
        <a:fontRef idx="minor"/>
      </dsp:style>
    </dsp:sp>
    <dsp:sp modelId="{98C95796-515A-44D5-8DF7-6C0680CF08E1}">
      <dsp:nvSpPr>
        <dsp:cNvPr id="0" name=""/>
        <dsp:cNvSpPr/>
      </dsp:nvSpPr>
      <dsp:spPr>
        <a:xfrm>
          <a:off x="1715588" y="886137"/>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in">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4A1EDA99-9C44-4648-A23E-EC5DC559C791}">
      <dsp:nvSpPr>
        <dsp:cNvPr id="0" name=""/>
        <dsp:cNvSpPr/>
      </dsp:nvSpPr>
      <dsp:spPr>
        <a:xfrm>
          <a:off x="5828379" y="471980"/>
          <a:ext cx="342732" cy="91440"/>
        </a:xfrm>
        <a:custGeom>
          <a:avLst/>
          <a:gdLst/>
          <a:ahLst/>
          <a:cxnLst/>
          <a:rect l="0" t="0" r="0" b="0"/>
          <a:pathLst>
            <a:path>
              <a:moveTo>
                <a:pt x="0" y="45720"/>
              </a:moveTo>
              <a:lnTo>
                <a:pt x="342732" y="45720"/>
              </a:lnTo>
            </a:path>
          </a:pathLst>
        </a:custGeom>
        <a:noFill/>
        <a:ln w="12700" cap="flat" cmpd="sng" algn="in">
          <a:solidFill>
            <a:srgbClr val="DE7E2E"/>
          </a:solidFill>
          <a:prstDash val="solid"/>
        </a:ln>
        <a:effectLst/>
      </dsp:spPr>
      <dsp:style>
        <a:lnRef idx="2">
          <a:scrgbClr r="0" g="0" b="0"/>
        </a:lnRef>
        <a:fillRef idx="0">
          <a:scrgbClr r="0" g="0" b="0"/>
        </a:fillRef>
        <a:effectRef idx="0">
          <a:scrgbClr r="0" g="0" b="0"/>
        </a:effectRef>
        <a:fontRef idx="minor"/>
      </dsp:style>
    </dsp:sp>
    <dsp:sp modelId="{8663750D-4448-4C9B-8577-4963CC1E63D4}">
      <dsp:nvSpPr>
        <dsp:cNvPr id="0" name=""/>
        <dsp:cNvSpPr/>
      </dsp:nvSpPr>
      <dsp:spPr>
        <a:xfrm>
          <a:off x="3771983" y="471980"/>
          <a:ext cx="342732" cy="91440"/>
        </a:xfrm>
        <a:custGeom>
          <a:avLst/>
          <a:gdLst/>
          <a:ahLst/>
          <a:cxnLst/>
          <a:rect l="0" t="0" r="0" b="0"/>
          <a:pathLst>
            <a:path>
              <a:moveTo>
                <a:pt x="0" y="45720"/>
              </a:moveTo>
              <a:lnTo>
                <a:pt x="342732" y="45720"/>
              </a:lnTo>
            </a:path>
          </a:pathLst>
        </a:custGeom>
        <a:noFill/>
        <a:ln w="12700" cap="flat" cmpd="sng" algn="in">
          <a:solidFill>
            <a:srgbClr val="31859C"/>
          </a:solidFill>
          <a:prstDash val="solid"/>
        </a:ln>
        <a:effectLst/>
      </dsp:spPr>
      <dsp:style>
        <a:lnRef idx="2">
          <a:scrgbClr r="0" g="0" b="0"/>
        </a:lnRef>
        <a:fillRef idx="0">
          <a:scrgbClr r="0" g="0" b="0"/>
        </a:fillRef>
        <a:effectRef idx="0">
          <a:scrgbClr r="0" g="0" b="0"/>
        </a:effectRef>
        <a:fontRef idx="minor"/>
      </dsp:style>
    </dsp:sp>
    <dsp:sp modelId="{70310538-54E4-4CF7-A849-11CFD5AB1B44}">
      <dsp:nvSpPr>
        <dsp:cNvPr id="0" name=""/>
        <dsp:cNvSpPr/>
      </dsp:nvSpPr>
      <dsp:spPr>
        <a:xfrm>
          <a:off x="1715588" y="517700"/>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in">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ABC1FCCF-18E4-45C6-8ECE-AB3597D68209}">
      <dsp:nvSpPr>
        <dsp:cNvPr id="0" name=""/>
        <dsp:cNvSpPr/>
      </dsp:nvSpPr>
      <dsp:spPr>
        <a:xfrm>
          <a:off x="1925" y="624804"/>
          <a:ext cx="1713662" cy="522667"/>
        </a:xfrm>
        <a:prstGeom prst="rect">
          <a:avLst/>
        </a:prstGeom>
        <a:solidFill>
          <a:srgbClr val="C0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Data</a:t>
          </a:r>
        </a:p>
      </dsp:txBody>
      <dsp:txXfrm>
        <a:off x="1925" y="624804"/>
        <a:ext cx="1713662" cy="522667"/>
      </dsp:txXfrm>
    </dsp:sp>
    <dsp:sp modelId="{486BCF46-06E9-477E-B3A0-319A815EE19E}">
      <dsp:nvSpPr>
        <dsp:cNvPr id="0" name=""/>
        <dsp:cNvSpPr/>
      </dsp:nvSpPr>
      <dsp:spPr>
        <a:xfrm>
          <a:off x="2058320" y="256366"/>
          <a:ext cx="1713662" cy="522667"/>
        </a:xfrm>
        <a:prstGeom prst="rect">
          <a:avLst/>
        </a:prstGeom>
        <a:solidFill>
          <a:schemeClr val="accent5">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Abstraction</a:t>
          </a:r>
        </a:p>
      </dsp:txBody>
      <dsp:txXfrm>
        <a:off x="2058320" y="256366"/>
        <a:ext cx="1713662" cy="522667"/>
      </dsp:txXfrm>
    </dsp:sp>
    <dsp:sp modelId="{174351E9-B5D2-436B-B1D8-27F5DA76104F}">
      <dsp:nvSpPr>
        <dsp:cNvPr id="0" name=""/>
        <dsp:cNvSpPr/>
      </dsp:nvSpPr>
      <dsp:spPr>
        <a:xfrm>
          <a:off x="4114716" y="256366"/>
          <a:ext cx="1713662" cy="522667"/>
        </a:xfrm>
        <a:prstGeom prst="rect">
          <a:avLst/>
        </a:prstGeom>
        <a:solidFill>
          <a:srgbClr val="31859C"/>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Arrays &amp; Objects</a:t>
          </a:r>
        </a:p>
      </dsp:txBody>
      <dsp:txXfrm>
        <a:off x="4114716" y="256366"/>
        <a:ext cx="1713662" cy="522667"/>
      </dsp:txXfrm>
    </dsp:sp>
    <dsp:sp modelId="{0CCFF906-4335-4A47-99EF-38E1CA3CBB66}">
      <dsp:nvSpPr>
        <dsp:cNvPr id="0" name=""/>
        <dsp:cNvSpPr/>
      </dsp:nvSpPr>
      <dsp:spPr>
        <a:xfrm>
          <a:off x="6171111" y="256366"/>
          <a:ext cx="1713662" cy="522667"/>
        </a:xfrm>
        <a:prstGeom prst="rect">
          <a:avLst/>
        </a:prstGeom>
        <a:solidFill>
          <a:srgbClr val="DE7E2E"/>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Partitions &amp; Tables</a:t>
          </a:r>
        </a:p>
      </dsp:txBody>
      <dsp:txXfrm>
        <a:off x="6171111" y="256366"/>
        <a:ext cx="1713662" cy="522667"/>
      </dsp:txXfrm>
    </dsp:sp>
    <dsp:sp modelId="{BEAE75F7-265E-473B-A51D-7878FC6A45E6}">
      <dsp:nvSpPr>
        <dsp:cNvPr id="0" name=""/>
        <dsp:cNvSpPr/>
      </dsp:nvSpPr>
      <dsp:spPr>
        <a:xfrm>
          <a:off x="2058320" y="993241"/>
          <a:ext cx="1713662" cy="522667"/>
        </a:xfrm>
        <a:prstGeom prst="rect">
          <a:avLst/>
        </a:prstGeom>
        <a:solidFill>
          <a:schemeClr val="accent5">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Management</a:t>
          </a:r>
        </a:p>
      </dsp:txBody>
      <dsp:txXfrm>
        <a:off x="2058320" y="993241"/>
        <a:ext cx="1713662" cy="522667"/>
      </dsp:txXfrm>
    </dsp:sp>
    <dsp:sp modelId="{8DE99A52-9F8E-4C44-A409-EAFA46D694CE}">
      <dsp:nvSpPr>
        <dsp:cNvPr id="0" name=""/>
        <dsp:cNvSpPr/>
      </dsp:nvSpPr>
      <dsp:spPr>
        <a:xfrm>
          <a:off x="4114716" y="993241"/>
          <a:ext cx="1713662" cy="522667"/>
        </a:xfrm>
        <a:prstGeom prst="rect">
          <a:avLst/>
        </a:prstGeom>
        <a:solidFill>
          <a:srgbClr val="31859C"/>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Pool-based</a:t>
          </a:r>
        </a:p>
      </dsp:txBody>
      <dsp:txXfrm>
        <a:off x="4114716" y="993241"/>
        <a:ext cx="1713662" cy="522667"/>
      </dsp:txXfrm>
    </dsp:sp>
    <dsp:sp modelId="{D3128366-3B6A-4F8C-8289-D5E72298ABBF}">
      <dsp:nvSpPr>
        <dsp:cNvPr id="0" name=""/>
        <dsp:cNvSpPr/>
      </dsp:nvSpPr>
      <dsp:spPr>
        <a:xfrm>
          <a:off x="1925" y="2651210"/>
          <a:ext cx="1713662" cy="522667"/>
        </a:xfrm>
        <a:prstGeom prst="rect">
          <a:avLst/>
        </a:prstGeom>
        <a:solidFill>
          <a:srgbClr val="C0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Computation</a:t>
          </a:r>
        </a:p>
      </dsp:txBody>
      <dsp:txXfrm>
        <a:off x="1925" y="2651210"/>
        <a:ext cx="1713662" cy="522667"/>
      </dsp:txXfrm>
    </dsp:sp>
    <dsp:sp modelId="{D88D515F-EE87-4F59-AAEF-39D6F3F97CB4}">
      <dsp:nvSpPr>
        <dsp:cNvPr id="0" name=""/>
        <dsp:cNvSpPr/>
      </dsp:nvSpPr>
      <dsp:spPr>
        <a:xfrm>
          <a:off x="2058320" y="2098554"/>
          <a:ext cx="1713662" cy="522667"/>
        </a:xfrm>
        <a:prstGeom prst="rect">
          <a:avLst/>
        </a:prstGeom>
        <a:solidFill>
          <a:schemeClr val="accent5">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Distributed computing</a:t>
          </a:r>
        </a:p>
      </dsp:txBody>
      <dsp:txXfrm>
        <a:off x="2058320" y="2098554"/>
        <a:ext cx="1713662" cy="522667"/>
      </dsp:txXfrm>
    </dsp:sp>
    <dsp:sp modelId="{DB759AA1-F2A1-4972-B2F4-4AC24A3FA522}">
      <dsp:nvSpPr>
        <dsp:cNvPr id="0" name=""/>
        <dsp:cNvSpPr/>
      </dsp:nvSpPr>
      <dsp:spPr>
        <a:xfrm>
          <a:off x="4114716" y="1730116"/>
          <a:ext cx="1713662" cy="522667"/>
        </a:xfrm>
        <a:prstGeom prst="rect">
          <a:avLst/>
        </a:prstGeom>
        <a:solidFill>
          <a:srgbClr val="31859C"/>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Collective</a:t>
          </a:r>
        </a:p>
      </dsp:txBody>
      <dsp:txXfrm>
        <a:off x="4114716" y="1730116"/>
        <a:ext cx="1713662" cy="522667"/>
      </dsp:txXfrm>
    </dsp:sp>
    <dsp:sp modelId="{447E998D-D517-42C1-84A3-87FA54E03FC7}">
      <dsp:nvSpPr>
        <dsp:cNvPr id="0" name=""/>
        <dsp:cNvSpPr/>
      </dsp:nvSpPr>
      <dsp:spPr>
        <a:xfrm>
          <a:off x="4114716" y="2466991"/>
          <a:ext cx="1713662" cy="522667"/>
        </a:xfrm>
        <a:prstGeom prst="rect">
          <a:avLst/>
        </a:prstGeom>
        <a:solidFill>
          <a:srgbClr val="31859C"/>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Event-driven</a:t>
          </a:r>
        </a:p>
      </dsp:txBody>
      <dsp:txXfrm>
        <a:off x="4114716" y="2466991"/>
        <a:ext cx="1713662" cy="522667"/>
      </dsp:txXfrm>
    </dsp:sp>
    <dsp:sp modelId="{8B1A8735-C391-4E67-9E56-6EA886B5354F}">
      <dsp:nvSpPr>
        <dsp:cNvPr id="0" name=""/>
        <dsp:cNvSpPr/>
      </dsp:nvSpPr>
      <dsp:spPr>
        <a:xfrm>
          <a:off x="2058320" y="3203866"/>
          <a:ext cx="1713662" cy="522667"/>
        </a:xfrm>
        <a:prstGeom prst="rect">
          <a:avLst/>
        </a:prstGeom>
        <a:solidFill>
          <a:schemeClr val="accent5">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Multi-threading</a:t>
          </a:r>
        </a:p>
      </dsp:txBody>
      <dsp:txXfrm>
        <a:off x="2058320" y="3203866"/>
        <a:ext cx="1713662" cy="522667"/>
      </dsp:txXfrm>
    </dsp:sp>
    <dsp:sp modelId="{A1900A33-9CE5-4320-837B-45ED7D0BC094}">
      <dsp:nvSpPr>
        <dsp:cNvPr id="0" name=""/>
        <dsp:cNvSpPr/>
      </dsp:nvSpPr>
      <dsp:spPr>
        <a:xfrm>
          <a:off x="4114716" y="3203866"/>
          <a:ext cx="1713662" cy="522667"/>
        </a:xfrm>
        <a:prstGeom prst="rect">
          <a:avLst/>
        </a:prstGeom>
        <a:solidFill>
          <a:srgbClr val="31859C"/>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smtClean="0"/>
            <a:t>Schedulers</a:t>
          </a:r>
          <a:endParaRPr lang="en-US" sz="1800" b="0" kern="1200" dirty="0" smtClean="0"/>
        </a:p>
      </dsp:txBody>
      <dsp:txXfrm>
        <a:off x="4114716" y="3203866"/>
        <a:ext cx="1713662" cy="522667"/>
      </dsp:txXfrm>
    </dsp:sp>
    <dsp:sp modelId="{30D5D634-DF27-4510-A538-DC202FC4D2B4}">
      <dsp:nvSpPr>
        <dsp:cNvPr id="0" name=""/>
        <dsp:cNvSpPr/>
      </dsp:nvSpPr>
      <dsp:spPr>
        <a:xfrm>
          <a:off x="6171111" y="2835429"/>
          <a:ext cx="1713662" cy="522667"/>
        </a:xfrm>
        <a:prstGeom prst="rect">
          <a:avLst/>
        </a:prstGeom>
        <a:solidFill>
          <a:srgbClr val="DE7E2E"/>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Dynamic scheduler</a:t>
          </a:r>
        </a:p>
      </dsp:txBody>
      <dsp:txXfrm>
        <a:off x="6171111" y="2835429"/>
        <a:ext cx="1713662" cy="522667"/>
      </dsp:txXfrm>
    </dsp:sp>
    <dsp:sp modelId="{649DCAC0-BCBD-4033-96F2-F781635C3E06}">
      <dsp:nvSpPr>
        <dsp:cNvPr id="0" name=""/>
        <dsp:cNvSpPr/>
      </dsp:nvSpPr>
      <dsp:spPr>
        <a:xfrm>
          <a:off x="6171111" y="3572304"/>
          <a:ext cx="1713662" cy="522667"/>
        </a:xfrm>
        <a:prstGeom prst="rect">
          <a:avLst/>
        </a:prstGeom>
        <a:solidFill>
          <a:srgbClr val="DE7E2E"/>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Static scheduler</a:t>
          </a:r>
        </a:p>
      </dsp:txBody>
      <dsp:txXfrm>
        <a:off x="6171111" y="3572304"/>
        <a:ext cx="1713662" cy="522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B0ED-B6DD-438C-8B81-ADB0B4667856}">
      <dsp:nvSpPr>
        <dsp:cNvPr id="0" name=""/>
        <dsp:cNvSpPr/>
      </dsp:nvSpPr>
      <dsp:spPr>
        <a:xfrm>
          <a:off x="0" y="2626263"/>
          <a:ext cx="7886700" cy="1723112"/>
        </a:xfrm>
        <a:prstGeom prst="rect">
          <a:avLst/>
        </a:prstGeom>
        <a:solidFill>
          <a:srgbClr val="C0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t>Partitions &amp; Tables</a:t>
          </a:r>
          <a:endParaRPr lang="en-US" sz="2400" b="1" kern="1200" dirty="0"/>
        </a:p>
      </dsp:txBody>
      <dsp:txXfrm>
        <a:off x="0" y="2626263"/>
        <a:ext cx="7886700" cy="930480"/>
      </dsp:txXfrm>
    </dsp:sp>
    <dsp:sp modelId="{617457F3-98C5-4752-8C08-EF62B346A12E}">
      <dsp:nvSpPr>
        <dsp:cNvPr id="0" name=""/>
        <dsp:cNvSpPr/>
      </dsp:nvSpPr>
      <dsp:spPr>
        <a:xfrm>
          <a:off x="3850" y="3522281"/>
          <a:ext cx="2626332" cy="792631"/>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smtClean="0"/>
            <a:t>Partition</a:t>
          </a:r>
          <a:endParaRPr lang="en-US" sz="1800" b="1" kern="1200" dirty="0"/>
        </a:p>
        <a:p>
          <a:pPr marL="114300" lvl="1" indent="-114300" algn="l" defTabSz="622300" rtl="0">
            <a:lnSpc>
              <a:spcPct val="90000"/>
            </a:lnSpc>
            <a:spcBef>
              <a:spcPct val="0"/>
            </a:spcBef>
            <a:spcAft>
              <a:spcPct val="15000"/>
            </a:spcAft>
            <a:buChar char="••"/>
          </a:pPr>
          <a:r>
            <a:rPr lang="en-US" sz="1400" b="0" kern="1200" dirty="0" smtClean="0"/>
            <a:t>An array/object with partition ID</a:t>
          </a:r>
          <a:endParaRPr lang="en-US" sz="1400" kern="1200" dirty="0"/>
        </a:p>
      </dsp:txBody>
      <dsp:txXfrm>
        <a:off x="3850" y="3522281"/>
        <a:ext cx="2626332" cy="792631"/>
      </dsp:txXfrm>
    </dsp:sp>
    <dsp:sp modelId="{54698DBF-3E9A-4F9C-8F06-2C8F4EC4A492}">
      <dsp:nvSpPr>
        <dsp:cNvPr id="0" name=""/>
        <dsp:cNvSpPr/>
      </dsp:nvSpPr>
      <dsp:spPr>
        <a:xfrm>
          <a:off x="2630183" y="3522281"/>
          <a:ext cx="2626332" cy="792631"/>
        </a:xfrm>
        <a:prstGeom prst="rect">
          <a:avLst/>
        </a:prstGeom>
        <a:solidFill>
          <a:srgbClr val="F4FCE0">
            <a:alpha val="89804"/>
          </a:srgb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smtClean="0"/>
            <a:t>Table</a:t>
          </a:r>
          <a:endParaRPr lang="en-US" sz="1800" b="1" kern="1200" dirty="0"/>
        </a:p>
        <a:p>
          <a:pPr marL="114300" lvl="1" indent="-114300" algn="l" defTabSz="622300" rtl="0">
            <a:lnSpc>
              <a:spcPct val="90000"/>
            </a:lnSpc>
            <a:spcBef>
              <a:spcPct val="0"/>
            </a:spcBef>
            <a:spcAft>
              <a:spcPct val="15000"/>
            </a:spcAft>
            <a:buChar char="••"/>
          </a:pPr>
          <a:r>
            <a:rPr lang="en-US" sz="1400" b="0" kern="1200" dirty="0" smtClean="0"/>
            <a:t>The container to organize partitions</a:t>
          </a:r>
          <a:endParaRPr lang="en-US" sz="1400" kern="1200" dirty="0"/>
        </a:p>
      </dsp:txBody>
      <dsp:txXfrm>
        <a:off x="2630183" y="3522281"/>
        <a:ext cx="2626332" cy="792631"/>
      </dsp:txXfrm>
    </dsp:sp>
    <dsp:sp modelId="{3DA429B3-E68F-4DC3-81E3-51CE3E0CEC94}">
      <dsp:nvSpPr>
        <dsp:cNvPr id="0" name=""/>
        <dsp:cNvSpPr/>
      </dsp:nvSpPr>
      <dsp:spPr>
        <a:xfrm>
          <a:off x="5256516" y="3522281"/>
          <a:ext cx="2626332" cy="792631"/>
        </a:xfrm>
        <a:prstGeom prst="rect">
          <a:avLst/>
        </a:prstGeom>
        <a:solidFill>
          <a:schemeClr val="accent5">
            <a:lumMod val="20000"/>
            <a:lumOff val="80000"/>
            <a:alpha val="9000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smtClean="0"/>
            <a:t>Key-value Table</a:t>
          </a:r>
          <a:endParaRPr lang="en-US" sz="1800" b="1" kern="1200" dirty="0"/>
        </a:p>
        <a:p>
          <a:pPr marL="114300" lvl="1" indent="-114300" algn="l" defTabSz="622300" rtl="0">
            <a:lnSpc>
              <a:spcPct val="90000"/>
            </a:lnSpc>
            <a:spcBef>
              <a:spcPct val="0"/>
            </a:spcBef>
            <a:spcAft>
              <a:spcPct val="15000"/>
            </a:spcAft>
            <a:buChar char="••"/>
          </a:pPr>
          <a:r>
            <a:rPr lang="en-US" sz="1400" b="0" kern="1200" dirty="0" smtClean="0"/>
            <a:t>Automatic partitioning based on keys</a:t>
          </a:r>
          <a:endParaRPr lang="en-US" sz="1400" kern="1200" dirty="0"/>
        </a:p>
      </dsp:txBody>
      <dsp:txXfrm>
        <a:off x="5256516" y="3522281"/>
        <a:ext cx="2626332" cy="792631"/>
      </dsp:txXfrm>
    </dsp:sp>
    <dsp:sp modelId="{06BD43A8-FB94-4DB9-8DB5-C493AD833AB9}">
      <dsp:nvSpPr>
        <dsp:cNvPr id="0" name=""/>
        <dsp:cNvSpPr/>
      </dsp:nvSpPr>
      <dsp:spPr>
        <a:xfrm rot="10800000">
          <a:off x="0" y="1962"/>
          <a:ext cx="7886700" cy="2650147"/>
        </a:xfrm>
        <a:prstGeom prst="upArrowCallout">
          <a:avLst/>
        </a:prstGeom>
        <a:solidFill>
          <a:srgbClr val="92D05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t>Arrays &amp; Objects</a:t>
          </a:r>
          <a:endParaRPr lang="en-US" sz="2400" b="1" kern="1200" dirty="0"/>
        </a:p>
      </dsp:txBody>
      <dsp:txXfrm rot="-10800000">
        <a:off x="0" y="1962"/>
        <a:ext cx="7886700" cy="930201"/>
      </dsp:txXfrm>
    </dsp:sp>
    <dsp:sp modelId="{7ABA352C-25C0-4DCD-88E1-406D8698A344}">
      <dsp:nvSpPr>
        <dsp:cNvPr id="0" name=""/>
        <dsp:cNvSpPr/>
      </dsp:nvSpPr>
      <dsp:spPr>
        <a:xfrm>
          <a:off x="0" y="932163"/>
          <a:ext cx="3943349" cy="792394"/>
        </a:xfrm>
        <a:prstGeom prst="rect">
          <a:avLst/>
        </a:prstGeom>
        <a:solidFill>
          <a:schemeClr val="accent4">
            <a:lumMod val="20000"/>
            <a:lumOff val="80000"/>
            <a:alpha val="9000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smtClean="0"/>
            <a:t>Primitive Arrays</a:t>
          </a:r>
          <a:endParaRPr lang="en-US" sz="1800" b="1" kern="1200" dirty="0"/>
        </a:p>
        <a:p>
          <a:pPr marL="114300" lvl="1" indent="-114300" algn="l" defTabSz="622300" rtl="0">
            <a:lnSpc>
              <a:spcPct val="90000"/>
            </a:lnSpc>
            <a:spcBef>
              <a:spcPct val="0"/>
            </a:spcBef>
            <a:spcAft>
              <a:spcPct val="15000"/>
            </a:spcAft>
            <a:buChar char="••"/>
          </a:pPr>
          <a:r>
            <a:rPr lang="en-US" sz="1400" b="0" kern="1200" dirty="0" err="1" smtClean="0"/>
            <a:t>ByteArray</a:t>
          </a:r>
          <a:r>
            <a:rPr lang="en-US" sz="1400" b="0" kern="1200" dirty="0" smtClean="0"/>
            <a:t>, </a:t>
          </a:r>
          <a:r>
            <a:rPr lang="en-US" sz="1400" b="0" kern="1200" dirty="0" err="1" smtClean="0"/>
            <a:t>ShortArray</a:t>
          </a:r>
          <a:r>
            <a:rPr lang="en-US" sz="1400" b="0" kern="1200" dirty="0" smtClean="0"/>
            <a:t>, </a:t>
          </a:r>
          <a:r>
            <a:rPr lang="en-US" sz="1400" b="0" kern="1200" dirty="0" err="1" smtClean="0"/>
            <a:t>IntArray</a:t>
          </a:r>
          <a:r>
            <a:rPr lang="en-US" sz="1400" b="0" kern="1200" dirty="0" smtClean="0"/>
            <a:t>, </a:t>
          </a:r>
          <a:r>
            <a:rPr lang="en-US" sz="1400" b="0" kern="1200" dirty="0" err="1" smtClean="0"/>
            <a:t>FloatArray</a:t>
          </a:r>
          <a:r>
            <a:rPr lang="en-US" sz="1400" b="0" kern="1200" dirty="0" smtClean="0"/>
            <a:t>, </a:t>
          </a:r>
          <a:r>
            <a:rPr lang="en-US" sz="1400" b="0" kern="1200" dirty="0" err="1" smtClean="0"/>
            <a:t>LongArray</a:t>
          </a:r>
          <a:r>
            <a:rPr lang="en-US" sz="1400" b="0" kern="1200" dirty="0" smtClean="0"/>
            <a:t>, </a:t>
          </a:r>
          <a:r>
            <a:rPr lang="en-US" sz="1400" b="0" kern="1200" dirty="0" err="1" smtClean="0"/>
            <a:t>DoubleArray</a:t>
          </a:r>
          <a:endParaRPr lang="en-US" sz="1400" kern="1200" dirty="0"/>
        </a:p>
      </dsp:txBody>
      <dsp:txXfrm>
        <a:off x="0" y="932163"/>
        <a:ext cx="3943349" cy="792394"/>
      </dsp:txXfrm>
    </dsp:sp>
    <dsp:sp modelId="{BA872E40-2A70-469C-8472-B32CC559430C}">
      <dsp:nvSpPr>
        <dsp:cNvPr id="0" name=""/>
        <dsp:cNvSpPr/>
      </dsp:nvSpPr>
      <dsp:spPr>
        <a:xfrm>
          <a:off x="3943350" y="932163"/>
          <a:ext cx="3943349" cy="792394"/>
        </a:xfrm>
        <a:prstGeom prst="rect">
          <a:avLst/>
        </a:prstGeom>
        <a:solidFill>
          <a:schemeClr val="accent2">
            <a:lumMod val="20000"/>
            <a:lumOff val="80000"/>
            <a:alpha val="90000"/>
          </a:schemeClr>
        </a:solidFill>
        <a:ln w="12700" cap="flat" cmpd="sng" algn="in">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lvl="0" algn="l" defTabSz="800100" rtl="0">
            <a:lnSpc>
              <a:spcPct val="90000"/>
            </a:lnSpc>
            <a:spcBef>
              <a:spcPct val="0"/>
            </a:spcBef>
            <a:spcAft>
              <a:spcPct val="35000"/>
            </a:spcAft>
          </a:pPr>
          <a:r>
            <a:rPr lang="en-US" sz="1800" b="1" kern="1200" dirty="0" smtClean="0"/>
            <a:t>Serializable Objects</a:t>
          </a:r>
          <a:endParaRPr lang="en-US" sz="1800" b="1" kern="1200" dirty="0"/>
        </a:p>
        <a:p>
          <a:pPr marL="114300" lvl="1" indent="-114300" algn="l" defTabSz="622300" rtl="0">
            <a:lnSpc>
              <a:spcPct val="90000"/>
            </a:lnSpc>
            <a:spcBef>
              <a:spcPct val="0"/>
            </a:spcBef>
            <a:spcAft>
              <a:spcPct val="15000"/>
            </a:spcAft>
            <a:buChar char="••"/>
          </a:pPr>
          <a:r>
            <a:rPr lang="en-US" sz="1400" b="0" kern="1200" dirty="0" smtClean="0"/>
            <a:t>Writable</a:t>
          </a:r>
          <a:endParaRPr lang="en-US" sz="1400" kern="1200" dirty="0"/>
        </a:p>
      </dsp:txBody>
      <dsp:txXfrm>
        <a:off x="3943350" y="932163"/>
        <a:ext cx="3943349" cy="792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D8618-07F3-4ABA-B6CD-E9D3E021F90E}">
      <dsp:nvSpPr>
        <dsp:cNvPr id="0" name=""/>
        <dsp:cNvSpPr/>
      </dsp:nvSpPr>
      <dsp:spPr>
        <a:xfrm>
          <a:off x="2939" y="517622"/>
          <a:ext cx="2866087" cy="1146434"/>
        </a:xfrm>
        <a:prstGeom prst="rect">
          <a:avLst/>
        </a:prstGeom>
        <a:solidFill>
          <a:srgbClr val="92D050"/>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t>Scheduler</a:t>
          </a:r>
          <a:endParaRPr lang="en-US" sz="2400" b="1" kern="1200" dirty="0"/>
        </a:p>
      </dsp:txBody>
      <dsp:txXfrm>
        <a:off x="2939" y="517622"/>
        <a:ext cx="2866087" cy="1146434"/>
      </dsp:txXfrm>
    </dsp:sp>
    <dsp:sp modelId="{71D9B0EF-E2A5-47AC-AE09-943BF35221C4}">
      <dsp:nvSpPr>
        <dsp:cNvPr id="0" name=""/>
        <dsp:cNvSpPr/>
      </dsp:nvSpPr>
      <dsp:spPr>
        <a:xfrm>
          <a:off x="2939" y="1664057"/>
          <a:ext cx="2866087" cy="2944012"/>
        </a:xfrm>
        <a:prstGeom prst="rect">
          <a:avLst/>
        </a:prstGeom>
        <a:solidFill>
          <a:srgbClr val="F4FCE0">
            <a:alpha val="90000"/>
          </a:srgb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74320" lvl="1" indent="-171450" algn="l" defTabSz="800100" rtl="0">
            <a:lnSpc>
              <a:spcPct val="150000"/>
            </a:lnSpc>
            <a:spcBef>
              <a:spcPct val="0"/>
            </a:spcBef>
            <a:spcAft>
              <a:spcPts val="0"/>
            </a:spcAft>
            <a:buChar char="••"/>
          </a:pPr>
          <a:r>
            <a:rPr lang="en-US" sz="1800" b="0" kern="1200" dirty="0" err="1" smtClean="0"/>
            <a:t>DynamicScheduler</a:t>
          </a:r>
          <a:endParaRPr lang="en-US" sz="1800" b="0" kern="1200" dirty="0"/>
        </a:p>
        <a:p>
          <a:pPr marL="274320" lvl="1" indent="-171450" algn="l" defTabSz="800100" rtl="0">
            <a:lnSpc>
              <a:spcPct val="150000"/>
            </a:lnSpc>
            <a:spcBef>
              <a:spcPct val="0"/>
            </a:spcBef>
            <a:spcAft>
              <a:spcPts val="0"/>
            </a:spcAft>
            <a:buChar char="••"/>
          </a:pPr>
          <a:r>
            <a:rPr lang="en-US" sz="1800" b="0" kern="1200" dirty="0" err="1" smtClean="0"/>
            <a:t>StaticScheduler</a:t>
          </a:r>
          <a:endParaRPr lang="en-US" sz="1800" b="0" kern="1200" dirty="0"/>
        </a:p>
      </dsp:txBody>
      <dsp:txXfrm>
        <a:off x="2939" y="1664057"/>
        <a:ext cx="2866087" cy="2944012"/>
      </dsp:txXfrm>
    </dsp:sp>
    <dsp:sp modelId="{3C4E333C-2259-429B-A63B-6209FFAE36DB}">
      <dsp:nvSpPr>
        <dsp:cNvPr id="0" name=""/>
        <dsp:cNvSpPr/>
      </dsp:nvSpPr>
      <dsp:spPr>
        <a:xfrm>
          <a:off x="3270279" y="517622"/>
          <a:ext cx="2866087" cy="1146434"/>
        </a:xfrm>
        <a:prstGeom prst="rect">
          <a:avLst/>
        </a:prstGeom>
        <a:solidFill>
          <a:schemeClr val="accent1">
            <a:lumMod val="75000"/>
          </a:schemeClr>
        </a:solidFill>
        <a:ln w="12700" cap="flat" cmpd="sng" algn="in">
          <a:solidFill>
            <a:schemeClr val="accent3">
              <a:hueOff val="3887740"/>
              <a:satOff val="-15635"/>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t>Collective</a:t>
          </a:r>
          <a:endParaRPr lang="en-US" sz="2400" b="1" kern="1200" dirty="0"/>
        </a:p>
      </dsp:txBody>
      <dsp:txXfrm>
        <a:off x="3270279" y="517622"/>
        <a:ext cx="2866087" cy="1146434"/>
      </dsp:txXfrm>
    </dsp:sp>
    <dsp:sp modelId="{83349EA9-27BF-4681-B83E-5FC4B19C92CF}">
      <dsp:nvSpPr>
        <dsp:cNvPr id="0" name=""/>
        <dsp:cNvSpPr/>
      </dsp:nvSpPr>
      <dsp:spPr>
        <a:xfrm>
          <a:off x="3270279" y="1664057"/>
          <a:ext cx="2866087" cy="2944012"/>
        </a:xfrm>
        <a:prstGeom prst="rect">
          <a:avLst/>
        </a:prstGeom>
        <a:solidFill>
          <a:schemeClr val="accent1">
            <a:lumMod val="20000"/>
            <a:lumOff val="80000"/>
            <a:alpha val="90000"/>
          </a:schemeClr>
        </a:solidFill>
        <a:ln w="12700" cap="flat" cmpd="sng" algn="in">
          <a:solidFill>
            <a:schemeClr val="accent3">
              <a:tint val="40000"/>
              <a:alpha val="90000"/>
              <a:hueOff val="3996248"/>
              <a:satOff val="-18031"/>
              <a:lumOff val="-1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74320" lvl="1" indent="-171450" algn="l" defTabSz="800100" rtl="0">
            <a:lnSpc>
              <a:spcPts val="2600"/>
            </a:lnSpc>
            <a:spcBef>
              <a:spcPct val="0"/>
            </a:spcBef>
            <a:spcAft>
              <a:spcPts val="0"/>
            </a:spcAft>
            <a:buChar char="••"/>
          </a:pPr>
          <a:r>
            <a:rPr lang="en-US" sz="1800" b="0" kern="1200" dirty="0" smtClean="0"/>
            <a:t>broadcast</a:t>
          </a:r>
          <a:endParaRPr lang="en-US" sz="1800" b="0" kern="1200" dirty="0"/>
        </a:p>
        <a:p>
          <a:pPr marL="274320" lvl="1" indent="-171450" algn="l" defTabSz="800100" rtl="0">
            <a:lnSpc>
              <a:spcPts val="2600"/>
            </a:lnSpc>
            <a:spcBef>
              <a:spcPct val="0"/>
            </a:spcBef>
            <a:spcAft>
              <a:spcPts val="0"/>
            </a:spcAft>
            <a:buChar char="••"/>
          </a:pPr>
          <a:r>
            <a:rPr lang="en-US" sz="1800" b="0" kern="1200" dirty="0" smtClean="0"/>
            <a:t>reduce</a:t>
          </a:r>
          <a:endParaRPr lang="en-US" sz="1800" b="0" kern="1200" dirty="0"/>
        </a:p>
        <a:p>
          <a:pPr marL="274320" lvl="1" indent="-171450" algn="l" defTabSz="800100" rtl="0">
            <a:lnSpc>
              <a:spcPts val="2600"/>
            </a:lnSpc>
            <a:spcBef>
              <a:spcPct val="0"/>
            </a:spcBef>
            <a:spcAft>
              <a:spcPts val="0"/>
            </a:spcAft>
            <a:buChar char="••"/>
          </a:pPr>
          <a:r>
            <a:rPr lang="en-US" sz="1800" b="0" kern="1200" dirty="0" err="1" smtClean="0"/>
            <a:t>allgather</a:t>
          </a:r>
          <a:endParaRPr lang="en-US" sz="1800" b="0" kern="1200" dirty="0"/>
        </a:p>
        <a:p>
          <a:pPr marL="274320" lvl="1" indent="-171450" algn="l" defTabSz="800100" rtl="0">
            <a:lnSpc>
              <a:spcPts val="2600"/>
            </a:lnSpc>
            <a:spcBef>
              <a:spcPct val="0"/>
            </a:spcBef>
            <a:spcAft>
              <a:spcPts val="0"/>
            </a:spcAft>
            <a:buChar char="••"/>
          </a:pPr>
          <a:r>
            <a:rPr lang="en-US" sz="1800" b="0" kern="1200" dirty="0" err="1" smtClean="0"/>
            <a:t>allreduce</a:t>
          </a:r>
          <a:endParaRPr lang="en-US" sz="1800" b="0" kern="1200" dirty="0"/>
        </a:p>
        <a:p>
          <a:pPr marL="274320" lvl="1" indent="-171450" algn="l" defTabSz="800100" rtl="0">
            <a:lnSpc>
              <a:spcPts val="2600"/>
            </a:lnSpc>
            <a:spcBef>
              <a:spcPct val="0"/>
            </a:spcBef>
            <a:spcAft>
              <a:spcPts val="0"/>
            </a:spcAft>
            <a:buChar char="••"/>
          </a:pPr>
          <a:r>
            <a:rPr lang="en-US" sz="1800" b="0" kern="1200" dirty="0" smtClean="0"/>
            <a:t>regroup</a:t>
          </a:r>
          <a:endParaRPr lang="en-US" sz="1800" b="0" kern="1200" dirty="0"/>
        </a:p>
        <a:p>
          <a:pPr marL="274320" lvl="1" indent="-171450" algn="l" defTabSz="800100" rtl="0">
            <a:lnSpc>
              <a:spcPts val="2600"/>
            </a:lnSpc>
            <a:spcBef>
              <a:spcPct val="0"/>
            </a:spcBef>
            <a:spcAft>
              <a:spcPts val="0"/>
            </a:spcAft>
            <a:buChar char="••"/>
          </a:pPr>
          <a:r>
            <a:rPr lang="en-US" sz="1800" b="0" kern="1200" dirty="0" smtClean="0"/>
            <a:t>pull</a:t>
          </a:r>
          <a:endParaRPr lang="en-US" sz="1800" b="0" kern="1200" dirty="0"/>
        </a:p>
        <a:p>
          <a:pPr marL="274320" lvl="1" indent="-171450" algn="l" defTabSz="800100" rtl="0">
            <a:lnSpc>
              <a:spcPts val="2600"/>
            </a:lnSpc>
            <a:spcBef>
              <a:spcPct val="0"/>
            </a:spcBef>
            <a:spcAft>
              <a:spcPts val="0"/>
            </a:spcAft>
            <a:buChar char="••"/>
          </a:pPr>
          <a:r>
            <a:rPr lang="en-US" sz="1800" b="0" kern="1200" dirty="0" smtClean="0"/>
            <a:t>push</a:t>
          </a:r>
          <a:endParaRPr lang="en-US" sz="1800" b="0" kern="1200" dirty="0"/>
        </a:p>
        <a:p>
          <a:pPr marL="274320" lvl="1" indent="-171450" algn="l" defTabSz="800100" rtl="0">
            <a:lnSpc>
              <a:spcPts val="2600"/>
            </a:lnSpc>
            <a:spcBef>
              <a:spcPct val="0"/>
            </a:spcBef>
            <a:spcAft>
              <a:spcPts val="0"/>
            </a:spcAft>
            <a:buChar char="••"/>
          </a:pPr>
          <a:r>
            <a:rPr lang="en-US" sz="1800" b="0" kern="1200" dirty="0" smtClean="0"/>
            <a:t>rotate</a:t>
          </a:r>
          <a:endParaRPr lang="en-US" sz="1800" b="0" kern="1200" dirty="0"/>
        </a:p>
      </dsp:txBody>
      <dsp:txXfrm>
        <a:off x="3270279" y="1664057"/>
        <a:ext cx="2866087" cy="2944012"/>
      </dsp:txXfrm>
    </dsp:sp>
    <dsp:sp modelId="{9060A02A-7592-44B0-8BA0-7FF32B7667CB}">
      <dsp:nvSpPr>
        <dsp:cNvPr id="0" name=""/>
        <dsp:cNvSpPr/>
      </dsp:nvSpPr>
      <dsp:spPr>
        <a:xfrm>
          <a:off x="6537618" y="517622"/>
          <a:ext cx="2866087" cy="1146434"/>
        </a:xfrm>
        <a:prstGeom prst="rect">
          <a:avLst/>
        </a:prstGeom>
        <a:solidFill>
          <a:schemeClr val="accent5">
            <a:lumMod val="75000"/>
          </a:schemeClr>
        </a:solidFill>
        <a:ln w="12700" cap="flat" cmpd="sng" algn="in">
          <a:solidFill>
            <a:schemeClr val="accent3">
              <a:hueOff val="7775480"/>
              <a:satOff val="-31270"/>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t>Event Driven</a:t>
          </a:r>
          <a:endParaRPr lang="en-US" sz="2400" b="1" kern="1200" dirty="0"/>
        </a:p>
      </dsp:txBody>
      <dsp:txXfrm>
        <a:off x="6537618" y="517622"/>
        <a:ext cx="2866087" cy="1146434"/>
      </dsp:txXfrm>
    </dsp:sp>
    <dsp:sp modelId="{87C4A136-CAEF-4ACB-9B9A-DC1E51850C6D}">
      <dsp:nvSpPr>
        <dsp:cNvPr id="0" name=""/>
        <dsp:cNvSpPr/>
      </dsp:nvSpPr>
      <dsp:spPr>
        <a:xfrm>
          <a:off x="6537618" y="1664057"/>
          <a:ext cx="2866087" cy="2944012"/>
        </a:xfrm>
        <a:prstGeom prst="rect">
          <a:avLst/>
        </a:prstGeom>
        <a:solidFill>
          <a:schemeClr val="accent5">
            <a:lumMod val="20000"/>
            <a:lumOff val="80000"/>
            <a:alpha val="90000"/>
          </a:schemeClr>
        </a:solidFill>
        <a:ln w="12700" cap="flat" cmpd="sng" algn="in">
          <a:solidFill>
            <a:schemeClr val="accent3">
              <a:tint val="40000"/>
              <a:alpha val="90000"/>
              <a:hueOff val="7992497"/>
              <a:satOff val="-36061"/>
              <a:lumOff val="-3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74320" lvl="1" indent="-171450" algn="l" defTabSz="800100" rtl="0">
            <a:lnSpc>
              <a:spcPct val="150000"/>
            </a:lnSpc>
            <a:spcBef>
              <a:spcPct val="0"/>
            </a:spcBef>
            <a:spcAft>
              <a:spcPts val="0"/>
            </a:spcAft>
            <a:buChar char="••"/>
          </a:pPr>
          <a:r>
            <a:rPr lang="en-US" sz="1800" b="0" kern="1200" dirty="0" err="1" smtClean="0"/>
            <a:t>getEvent</a:t>
          </a:r>
          <a:endParaRPr lang="en-US" sz="1800" b="0" kern="1200" dirty="0"/>
        </a:p>
        <a:p>
          <a:pPr marL="274320" lvl="1" indent="-171450" algn="l" defTabSz="800100" rtl="0">
            <a:lnSpc>
              <a:spcPct val="150000"/>
            </a:lnSpc>
            <a:spcBef>
              <a:spcPct val="0"/>
            </a:spcBef>
            <a:spcAft>
              <a:spcPts val="0"/>
            </a:spcAft>
            <a:buChar char="••"/>
          </a:pPr>
          <a:r>
            <a:rPr lang="en-US" sz="1800" b="0" kern="1200" dirty="0" err="1" smtClean="0"/>
            <a:t>waitEvent</a:t>
          </a:r>
          <a:endParaRPr lang="en-US" sz="1800" b="0" kern="1200" dirty="0"/>
        </a:p>
        <a:p>
          <a:pPr marL="274320" lvl="1" indent="-171450" algn="l" defTabSz="800100" rtl="0">
            <a:lnSpc>
              <a:spcPct val="150000"/>
            </a:lnSpc>
            <a:spcBef>
              <a:spcPct val="0"/>
            </a:spcBef>
            <a:spcAft>
              <a:spcPts val="0"/>
            </a:spcAft>
            <a:buChar char="••"/>
          </a:pPr>
          <a:r>
            <a:rPr lang="en-US" sz="1800" b="0" kern="1200" dirty="0" err="1" smtClean="0"/>
            <a:t>sendEvent</a:t>
          </a:r>
          <a:endParaRPr lang="en-US" sz="1800" b="0" kern="1200" dirty="0"/>
        </a:p>
      </dsp:txBody>
      <dsp:txXfrm>
        <a:off x="6537618" y="1664057"/>
        <a:ext cx="2866087" cy="2944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54866-6073-45A7-8A89-3E5529EF7FDB}">
      <dsp:nvSpPr>
        <dsp:cNvPr id="0" name=""/>
        <dsp:cNvSpPr/>
      </dsp:nvSpPr>
      <dsp:spPr>
        <a:xfrm>
          <a:off x="0" y="525869"/>
          <a:ext cx="11277599" cy="479700"/>
        </a:xfrm>
        <a:prstGeom prst="roundRect">
          <a:avLst/>
        </a:prstGeom>
        <a:solidFill>
          <a:srgbClr val="C0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I. The algorithms can converge even when the consistency of a model is not guaranteed to some extent.</a:t>
          </a:r>
          <a:endParaRPr lang="en-US" sz="2000" kern="1200" dirty="0"/>
        </a:p>
      </dsp:txBody>
      <dsp:txXfrm>
        <a:off x="23417" y="549286"/>
        <a:ext cx="11230765" cy="432866"/>
      </dsp:txXfrm>
    </dsp:sp>
    <dsp:sp modelId="{C93262B3-6EB5-479D-B18F-BB6D47CE8674}">
      <dsp:nvSpPr>
        <dsp:cNvPr id="0" name=""/>
        <dsp:cNvSpPr/>
      </dsp:nvSpPr>
      <dsp:spPr>
        <a:xfrm>
          <a:off x="0" y="1023822"/>
          <a:ext cx="11277599" cy="479700"/>
        </a:xfrm>
        <a:prstGeom prst="roundRect">
          <a:avLst/>
        </a:prstGeom>
        <a:solidFill>
          <a:srgbClr val="DE7E2E"/>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II. The update order of the model parameters is exchangeable.</a:t>
          </a:r>
          <a:endParaRPr lang="en-US" sz="2000" kern="1200"/>
        </a:p>
      </dsp:txBody>
      <dsp:txXfrm>
        <a:off x="23417" y="1047239"/>
        <a:ext cx="11230765" cy="432866"/>
      </dsp:txXfrm>
    </dsp:sp>
    <dsp:sp modelId="{ED4C64FB-DE1F-4BF6-9708-7F48BBA6580E}">
      <dsp:nvSpPr>
        <dsp:cNvPr id="0" name=""/>
        <dsp:cNvSpPr/>
      </dsp:nvSpPr>
      <dsp:spPr>
        <a:xfrm>
          <a:off x="0" y="1518822"/>
          <a:ext cx="11277599" cy="479700"/>
        </a:xfrm>
        <a:prstGeom prst="roundRect">
          <a:avLst/>
        </a:prstGeom>
        <a:solidFill>
          <a:srgbClr val="E1B84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III. The model parameters for update can be randomly selected.</a:t>
          </a:r>
          <a:endParaRPr lang="en-US" sz="2000" kern="1200" dirty="0"/>
        </a:p>
      </dsp:txBody>
      <dsp:txXfrm>
        <a:off x="23417" y="1542239"/>
        <a:ext cx="11230765" cy="432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A3494-B8F5-4BDB-B697-C0E3D557FBDD}">
      <dsp:nvSpPr>
        <dsp:cNvPr id="0" name=""/>
        <dsp:cNvSpPr/>
      </dsp:nvSpPr>
      <dsp:spPr>
        <a:xfrm>
          <a:off x="3843251" y="1044483"/>
          <a:ext cx="2526121" cy="438417"/>
        </a:xfrm>
        <a:custGeom>
          <a:avLst/>
          <a:gdLst/>
          <a:ahLst/>
          <a:cxnLst/>
          <a:rect l="0" t="0" r="0" b="0"/>
          <a:pathLst>
            <a:path>
              <a:moveTo>
                <a:pt x="0" y="0"/>
              </a:moveTo>
              <a:lnTo>
                <a:pt x="0" y="219208"/>
              </a:lnTo>
              <a:lnTo>
                <a:pt x="2526121" y="219208"/>
              </a:lnTo>
              <a:lnTo>
                <a:pt x="2526121" y="438417"/>
              </a:lnTo>
            </a:path>
          </a:pathLst>
        </a:custGeom>
        <a:noFill/>
        <a:ln w="12700" cap="flat" cmpd="sng" algn="in">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5C1AF4FC-8EFE-4419-BCD9-DAA27361CCD4}">
      <dsp:nvSpPr>
        <dsp:cNvPr id="0" name=""/>
        <dsp:cNvSpPr/>
      </dsp:nvSpPr>
      <dsp:spPr>
        <a:xfrm>
          <a:off x="3797530" y="1044483"/>
          <a:ext cx="91440" cy="438417"/>
        </a:xfrm>
        <a:custGeom>
          <a:avLst/>
          <a:gdLst/>
          <a:ahLst/>
          <a:cxnLst/>
          <a:rect l="0" t="0" r="0" b="0"/>
          <a:pathLst>
            <a:path>
              <a:moveTo>
                <a:pt x="45720" y="0"/>
              </a:moveTo>
              <a:lnTo>
                <a:pt x="45720" y="438417"/>
              </a:lnTo>
            </a:path>
          </a:pathLst>
        </a:custGeom>
        <a:noFill/>
        <a:ln w="12700"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EBC85-5C95-4C21-9F62-D4398F5EE6B0}">
      <dsp:nvSpPr>
        <dsp:cNvPr id="0" name=""/>
        <dsp:cNvSpPr/>
      </dsp:nvSpPr>
      <dsp:spPr>
        <a:xfrm>
          <a:off x="1317129" y="1044483"/>
          <a:ext cx="2526121" cy="438417"/>
        </a:xfrm>
        <a:custGeom>
          <a:avLst/>
          <a:gdLst/>
          <a:ahLst/>
          <a:cxnLst/>
          <a:rect l="0" t="0" r="0" b="0"/>
          <a:pathLst>
            <a:path>
              <a:moveTo>
                <a:pt x="2526121" y="0"/>
              </a:moveTo>
              <a:lnTo>
                <a:pt x="2526121" y="219208"/>
              </a:lnTo>
              <a:lnTo>
                <a:pt x="0" y="219208"/>
              </a:lnTo>
              <a:lnTo>
                <a:pt x="0" y="438417"/>
              </a:lnTo>
            </a:path>
          </a:pathLst>
        </a:custGeom>
        <a:noFill/>
        <a:ln w="12700" cap="flat" cmpd="sng" algn="in">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06744AB0-5F28-4A2D-8D6A-09D5CB554549}">
      <dsp:nvSpPr>
        <dsp:cNvPr id="0" name=""/>
        <dsp:cNvSpPr/>
      </dsp:nvSpPr>
      <dsp:spPr>
        <a:xfrm>
          <a:off x="2799399" y="631"/>
          <a:ext cx="2087703" cy="1043851"/>
        </a:xfrm>
        <a:prstGeom prst="rect">
          <a:avLst/>
        </a:prstGeom>
        <a:solidFill>
          <a:schemeClr val="accent2">
            <a:lumMod val="50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Algorithm Examples</a:t>
          </a:r>
          <a:endParaRPr lang="en-US" sz="1800" kern="1200" dirty="0"/>
        </a:p>
      </dsp:txBody>
      <dsp:txXfrm>
        <a:off x="2799399" y="631"/>
        <a:ext cx="2087703" cy="1043851"/>
      </dsp:txXfrm>
    </dsp:sp>
    <dsp:sp modelId="{F23FD77D-0084-434F-94F4-4995EB5BF429}">
      <dsp:nvSpPr>
        <dsp:cNvPr id="0" name=""/>
        <dsp:cNvSpPr/>
      </dsp:nvSpPr>
      <dsp:spPr>
        <a:xfrm>
          <a:off x="273278" y="1482900"/>
          <a:ext cx="2087703" cy="1043851"/>
        </a:xfrm>
        <a:prstGeom prst="rect">
          <a:avLst/>
        </a:prstGeom>
        <a:solidFill>
          <a:schemeClr val="accent5">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Collapsed Gibbs Sampling for Latent </a:t>
          </a:r>
          <a:r>
            <a:rPr lang="en-US" sz="1800" kern="1200" dirty="0" err="1" smtClean="0"/>
            <a:t>Dirichlet</a:t>
          </a:r>
          <a:r>
            <a:rPr lang="en-US" sz="1800" kern="1200" dirty="0" smtClean="0"/>
            <a:t> Allocation</a:t>
          </a:r>
          <a:endParaRPr lang="en-US" sz="1800" kern="1200" dirty="0"/>
        </a:p>
      </dsp:txBody>
      <dsp:txXfrm>
        <a:off x="273278" y="1482900"/>
        <a:ext cx="2087703" cy="1043851"/>
      </dsp:txXfrm>
    </dsp:sp>
    <dsp:sp modelId="{68977D7F-3133-4873-8F57-6B61BC5F5C0E}">
      <dsp:nvSpPr>
        <dsp:cNvPr id="0" name=""/>
        <dsp:cNvSpPr/>
      </dsp:nvSpPr>
      <dsp:spPr>
        <a:xfrm>
          <a:off x="2799399" y="1482900"/>
          <a:ext cx="2087703" cy="1043851"/>
        </a:xfrm>
        <a:prstGeom prst="rect">
          <a:avLst/>
        </a:prstGeom>
        <a:solidFill>
          <a:schemeClr val="accent5">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Stochastic Gradient Descent for Matrix Factorization</a:t>
          </a:r>
          <a:endParaRPr lang="en-US" sz="1800" kern="1200" dirty="0"/>
        </a:p>
      </dsp:txBody>
      <dsp:txXfrm>
        <a:off x="2799399" y="1482900"/>
        <a:ext cx="2087703" cy="1043851"/>
      </dsp:txXfrm>
    </dsp:sp>
    <dsp:sp modelId="{BBD591D4-91E8-4A0F-B3F8-4EA51C02A7FD}">
      <dsp:nvSpPr>
        <dsp:cNvPr id="0" name=""/>
        <dsp:cNvSpPr/>
      </dsp:nvSpPr>
      <dsp:spPr>
        <a:xfrm>
          <a:off x="5325520" y="1482900"/>
          <a:ext cx="2087703" cy="1043851"/>
        </a:xfrm>
        <a:prstGeom prst="rect">
          <a:avLst/>
        </a:prstGeom>
        <a:solidFill>
          <a:schemeClr val="accent5">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Cyclic Coordinate Descent for Matrix Factorization</a:t>
          </a:r>
          <a:endParaRPr lang="en-US" sz="1800" kern="1200" dirty="0"/>
        </a:p>
      </dsp:txBody>
      <dsp:txXfrm>
        <a:off x="5325520" y="1482900"/>
        <a:ext cx="2087703" cy="104385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5822F-F8D1-6F46-B462-255AC4F38D9F}" type="datetimeFigureOut">
              <a:rPr lang="en-US" smtClean="0"/>
              <a:t>11/14/16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D72E3-DE15-5C4A-B5D1-D1E1CBA94E9E}" type="slidenum">
              <a:rPr lang="en-US" smtClean="0"/>
              <a:t>‹#›</a:t>
            </a:fld>
            <a:endParaRPr lang="en-US"/>
          </a:p>
        </p:txBody>
      </p:sp>
    </p:spTree>
    <p:extLst>
      <p:ext uri="{BB962C8B-B14F-4D97-AF65-F5344CB8AC3E}">
        <p14:creationId xmlns:p14="http://schemas.microsoft.com/office/powerpoint/2010/main" val="57487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model structure + computation pattern + synchronization mechanism</a:t>
            </a:r>
          </a:p>
          <a:p>
            <a:endParaRPr lang="en-US" dirty="0"/>
          </a:p>
        </p:txBody>
      </p:sp>
      <p:sp>
        <p:nvSpPr>
          <p:cNvPr id="4" name="Slide Number Placeholder 3"/>
          <p:cNvSpPr>
            <a:spLocks noGrp="1"/>
          </p:cNvSpPr>
          <p:nvPr>
            <p:ph type="sldNum" sz="quarter" idx="10"/>
          </p:nvPr>
        </p:nvSpPr>
        <p:spPr/>
        <p:txBody>
          <a:bodyPr/>
          <a:lstStyle/>
          <a:p>
            <a:fld id="{23EE949F-5009-4690-B569-73047AA2F88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4740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http://www.theenergycollective.com/david-k-thorpe/2386482/a-challenge-for-googles-deep-mind-solving-the-jevons-paradox</a:t>
            </a:r>
          </a:p>
          <a:p>
            <a:r>
              <a:rPr lang="en-US" altLang="en-US" dirty="0" smtClean="0"/>
              <a:t>http://www.thefiscaltimes.com/Articles/2013/01/21/The-Real-Story-Behind-Obamas-Election-Victory</a:t>
            </a:r>
          </a:p>
        </p:txBody>
      </p:sp>
      <p:sp>
        <p:nvSpPr>
          <p:cNvPr id="4" name="Slide Number Placeholder 3"/>
          <p:cNvSpPr>
            <a:spLocks noGrp="1"/>
          </p:cNvSpPr>
          <p:nvPr>
            <p:ph type="sldNum" sz="quarter" idx="10"/>
          </p:nvPr>
        </p:nvSpPr>
        <p:spPr/>
        <p:txBody>
          <a:bodyPr/>
          <a:lstStyle/>
          <a:p>
            <a:fld id="{23EE949F-5009-4690-B569-73047AA2F88F}" type="slidenum">
              <a:rPr lang="en-US" smtClean="0"/>
              <a:t>8</a:t>
            </a:fld>
            <a:endParaRPr lang="en-US"/>
          </a:p>
        </p:txBody>
      </p:sp>
    </p:spTree>
    <p:extLst>
      <p:ext uri="{BB962C8B-B14F-4D97-AF65-F5344CB8AC3E}">
        <p14:creationId xmlns:p14="http://schemas.microsoft.com/office/powerpoint/2010/main" val="101287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E949F-5009-4690-B569-73047AA2F88F}" type="slidenum">
              <a:rPr lang="en-US" smtClean="0"/>
              <a:t>15</a:t>
            </a:fld>
            <a:endParaRPr lang="en-US"/>
          </a:p>
        </p:txBody>
      </p:sp>
    </p:spTree>
    <p:extLst>
      <p:ext uri="{BB962C8B-B14F-4D97-AF65-F5344CB8AC3E}">
        <p14:creationId xmlns:p14="http://schemas.microsoft.com/office/powerpoint/2010/main" val="111055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E949F-5009-4690-B569-73047AA2F88F}" type="slidenum">
              <a:rPr lang="en-US" smtClean="0"/>
              <a:t>45</a:t>
            </a:fld>
            <a:endParaRPr lang="en-US"/>
          </a:p>
        </p:txBody>
      </p:sp>
    </p:spTree>
    <p:extLst>
      <p:ext uri="{BB962C8B-B14F-4D97-AF65-F5344CB8AC3E}">
        <p14:creationId xmlns:p14="http://schemas.microsoft.com/office/powerpoint/2010/main" val="182008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4800" cap="none"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4A947597-2D89-4FE6-8B97-BE53E69AE8C8}" type="datetimeFigureOut">
              <a:rPr lang="en-US" smtClean="0">
                <a:solidFill>
                  <a:srgbClr val="F5F5F5"/>
                </a:solidFill>
              </a:rPr>
              <a:pPr/>
              <a:t>11/14/16</a:t>
            </a:fld>
            <a:endParaRPr lang="en-US">
              <a:solidFill>
                <a:srgbClr val="F5F5F5"/>
              </a:solidFill>
            </a:endParaRPr>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solidFill>
                <a:srgbClr val="F5F5F5"/>
              </a:solidFill>
            </a:endParaRPr>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CA509819-796D-4F11-9A0A-7F743EFFD08A}" type="slidenum">
              <a:rPr lang="en-US" smtClean="0">
                <a:solidFill>
                  <a:srgbClr val="1D1A1D"/>
                </a:solidFill>
              </a:rPr>
              <a:pPr/>
              <a:t>‹#›</a:t>
            </a:fld>
            <a:endParaRPr lang="en-US">
              <a:solidFill>
                <a:srgbClr val="1D1A1D"/>
              </a:solidFill>
            </a:endParaRPr>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2574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CA509819-796D-4F11-9A0A-7F743EFFD08A}" type="slidenum">
              <a:rPr lang="en-US" smtClean="0">
                <a:solidFill>
                  <a:srgbClr val="F5F5F5"/>
                </a:solidFill>
              </a:rPr>
              <a:pPr/>
              <a:t>‹#›</a:t>
            </a:fld>
            <a:endParaRPr lang="en-US">
              <a:solidFill>
                <a:srgbClr val="F5F5F5"/>
              </a:solidFill>
            </a:endParaRPr>
          </a:p>
        </p:txBody>
      </p:sp>
    </p:spTree>
    <p:extLst>
      <p:ext uri="{BB962C8B-B14F-4D97-AF65-F5344CB8AC3E}">
        <p14:creationId xmlns:p14="http://schemas.microsoft.com/office/powerpoint/2010/main" val="184351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5" name="Footer Placeholder 4"/>
          <p:cNvSpPr>
            <a:spLocks noGrp="1"/>
          </p:cNvSpPr>
          <p:nvPr>
            <p:ph type="ftr" sz="quarter" idx="11"/>
          </p:nvPr>
        </p:nvSpPr>
        <p:spPr>
          <a:xfrm>
            <a:off x="6536187" y="6315949"/>
            <a:ext cx="3814856" cy="365125"/>
          </a:xfrm>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a:xfrm>
            <a:off x="11784011" y="5607592"/>
            <a:ext cx="407988" cy="365125"/>
          </a:xfrm>
        </p:spPr>
        <p:txBody>
          <a:bodyPr/>
          <a:lstStyle/>
          <a:p>
            <a:fld id="{CA509819-796D-4F11-9A0A-7F743EFFD08A}" type="slidenum">
              <a:rPr lang="en-US" smtClean="0">
                <a:solidFill>
                  <a:srgbClr val="F5F5F5"/>
                </a:solidFill>
              </a:rPr>
              <a:pPr/>
              <a:t>‹#›</a:t>
            </a:fld>
            <a:endParaRPr lang="en-US">
              <a:solidFill>
                <a:srgbClr val="F5F5F5"/>
              </a:solidFill>
            </a:endParaRPr>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693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667998" cy="870111"/>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762298"/>
            <a:ext cx="10667998" cy="44619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CA509819-796D-4F11-9A0A-7F743EFFD08A}" type="slidenum">
              <a:rPr lang="en-US" smtClean="0">
                <a:solidFill>
                  <a:srgbClr val="F5F5F5"/>
                </a:solidFill>
              </a:rPr>
              <a:pPr/>
              <a:t>‹#›</a:t>
            </a:fld>
            <a:endParaRPr lang="en-US">
              <a:solidFill>
                <a:srgbClr val="F5F5F5"/>
              </a:solidFill>
            </a:endParaRPr>
          </a:p>
        </p:txBody>
      </p:sp>
    </p:spTree>
    <p:extLst>
      <p:ext uri="{BB962C8B-B14F-4D97-AF65-F5344CB8AC3E}">
        <p14:creationId xmlns:p14="http://schemas.microsoft.com/office/powerpoint/2010/main" val="172849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CA509819-796D-4F11-9A0A-7F743EFFD08A}" type="slidenum">
              <a:rPr lang="en-US" smtClean="0">
                <a:solidFill>
                  <a:srgbClr val="F5F5F5"/>
                </a:solidFill>
              </a:rPr>
              <a:pPr/>
              <a:t>‹#›</a:t>
            </a:fld>
            <a:endParaRPr lang="en-US">
              <a:solidFill>
                <a:srgbClr val="F5F5F5"/>
              </a:solidFill>
            </a:endParaRPr>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334066"/>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668000" cy="85348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6459" y="1612668"/>
            <a:ext cx="5212080" cy="4172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612668"/>
            <a:ext cx="5212080" cy="41729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CA509819-796D-4F11-9A0A-7F743EFFD08A}" type="slidenum">
              <a:rPr lang="en-US" smtClean="0">
                <a:solidFill>
                  <a:srgbClr val="F5F5F5"/>
                </a:solidFill>
              </a:rPr>
              <a:pPr/>
              <a:t>‹#›</a:t>
            </a:fld>
            <a:endParaRPr lang="en-US">
              <a:solidFill>
                <a:srgbClr val="F5F5F5"/>
              </a:solidFill>
            </a:endParaRPr>
          </a:p>
        </p:txBody>
      </p:sp>
    </p:spTree>
    <p:extLst>
      <p:ext uri="{BB962C8B-B14F-4D97-AF65-F5344CB8AC3E}">
        <p14:creationId xmlns:p14="http://schemas.microsoft.com/office/powerpoint/2010/main" val="179299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10664952" cy="91468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1999" y="1708821"/>
            <a:ext cx="5256415"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1999" y="2677426"/>
            <a:ext cx="5256415" cy="305835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0834" y="1708821"/>
            <a:ext cx="5258979"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37" y="2677427"/>
            <a:ext cx="5256415" cy="30583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CA509819-796D-4F11-9A0A-7F743EFFD08A}" type="slidenum">
              <a:rPr lang="en-US" smtClean="0">
                <a:solidFill>
                  <a:srgbClr val="F5F5F5"/>
                </a:solidFill>
              </a:rPr>
              <a:pPr/>
              <a:t>‹#›</a:t>
            </a:fld>
            <a:endParaRPr lang="en-US">
              <a:solidFill>
                <a:srgbClr val="F5F5F5"/>
              </a:solidFill>
            </a:endParaRPr>
          </a:p>
        </p:txBody>
      </p:sp>
    </p:spTree>
    <p:extLst>
      <p:ext uri="{BB962C8B-B14F-4D97-AF65-F5344CB8AC3E}">
        <p14:creationId xmlns:p14="http://schemas.microsoft.com/office/powerpoint/2010/main" val="209782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CA509819-796D-4F11-9A0A-7F743EFFD08A}" type="slidenum">
              <a:rPr lang="en-US" smtClean="0">
                <a:solidFill>
                  <a:srgbClr val="F5F5F5"/>
                </a:solidFill>
              </a:rPr>
              <a:pPr/>
              <a:t>‹#›</a:t>
            </a:fld>
            <a:endParaRPr lang="en-US">
              <a:solidFill>
                <a:srgbClr val="F5F5F5"/>
              </a:solidFill>
            </a:endParaRPr>
          </a:p>
        </p:txBody>
      </p:sp>
    </p:spTree>
    <p:extLst>
      <p:ext uri="{BB962C8B-B14F-4D97-AF65-F5344CB8AC3E}">
        <p14:creationId xmlns:p14="http://schemas.microsoft.com/office/powerpoint/2010/main" val="192840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CA509819-796D-4F11-9A0A-7F743EFFD08A}" type="slidenum">
              <a:rPr lang="en-US" smtClean="0">
                <a:solidFill>
                  <a:srgbClr val="F5F5F5"/>
                </a:solidFill>
              </a:rPr>
              <a:pPr/>
              <a:t>‹#›</a:t>
            </a:fld>
            <a:endParaRPr lang="en-US">
              <a:solidFill>
                <a:srgbClr val="F5F5F5"/>
              </a:solidFill>
            </a:endParaRPr>
          </a:p>
        </p:txBody>
      </p:sp>
    </p:spTree>
    <p:extLst>
      <p:ext uri="{BB962C8B-B14F-4D97-AF65-F5344CB8AC3E}">
        <p14:creationId xmlns:p14="http://schemas.microsoft.com/office/powerpoint/2010/main" val="145262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CA509819-796D-4F11-9A0A-7F743EFFD08A}" type="slidenum">
              <a:rPr lang="en-US" smtClean="0">
                <a:solidFill>
                  <a:srgbClr val="F5F5F5"/>
                </a:solidFill>
              </a:rPr>
              <a:pPr/>
              <a:t>‹#›</a:t>
            </a:fld>
            <a:endParaRPr lang="en-US">
              <a:solidFill>
                <a:srgbClr val="F5F5F5"/>
              </a:solidFill>
            </a:endParaRPr>
          </a:p>
        </p:txBody>
      </p:sp>
    </p:spTree>
    <p:extLst>
      <p:ext uri="{BB962C8B-B14F-4D97-AF65-F5344CB8AC3E}">
        <p14:creationId xmlns:p14="http://schemas.microsoft.com/office/powerpoint/2010/main" val="138697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CA509819-796D-4F11-9A0A-7F743EFFD08A}" type="slidenum">
              <a:rPr lang="en-US" smtClean="0">
                <a:solidFill>
                  <a:srgbClr val="F5F5F5"/>
                </a:solidFill>
              </a:rPr>
              <a:pPr/>
              <a:t>‹#›</a:t>
            </a:fld>
            <a:endParaRPr lang="en-US">
              <a:solidFill>
                <a:srgbClr val="F5F5F5"/>
              </a:solidFill>
            </a:endParaRPr>
          </a:p>
        </p:txBody>
      </p:sp>
    </p:spTree>
    <p:extLst>
      <p:ext uri="{BB962C8B-B14F-4D97-AF65-F5344CB8AC3E}">
        <p14:creationId xmlns:p14="http://schemas.microsoft.com/office/powerpoint/2010/main" val="6926575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4A947597-2D89-4FE6-8B97-BE53E69AE8C8}" type="datetimeFigureOut">
              <a:rPr lang="en-US" smtClean="0">
                <a:solidFill>
                  <a:prstClr val="black">
                    <a:lumMod val="85000"/>
                    <a:lumOff val="15000"/>
                  </a:prstClr>
                </a:solidFill>
              </a:rPr>
              <a:pPr/>
              <a:t>11/14/16</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CA509819-796D-4F11-9A0A-7F743EFFD08A}" type="slidenum">
              <a:rPr lang="en-US" smtClean="0">
                <a:solidFill>
                  <a:srgbClr val="F5F5F5"/>
                </a:solidFill>
              </a:rPr>
              <a:pPr/>
              <a:t>‹#›</a:t>
            </a:fld>
            <a:endParaRPr lang="en-US">
              <a:solidFill>
                <a:srgbClr val="F5F5F5"/>
              </a:solidFill>
            </a:endParaRPr>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2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emf"/><Relationship Id="rId3"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60.png"/><Relationship Id="rId5" Type="http://schemas.openxmlformats.org/officeDocument/2006/relationships/image" Target="../media/image40.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3.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0.png"/><Relationship Id="rId21" Type="http://schemas.openxmlformats.org/officeDocument/2006/relationships/image" Target="../media/image270.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300.png"/><Relationship Id="rId25" Type="http://schemas.openxmlformats.org/officeDocument/2006/relationships/image" Target="../media/image310.png"/><Relationship Id="rId26" Type="http://schemas.openxmlformats.org/officeDocument/2006/relationships/image" Target="../media/image320.png"/><Relationship Id="rId27" Type="http://schemas.openxmlformats.org/officeDocument/2006/relationships/image" Target="../media/image3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180.png"/><Relationship Id="rId13" Type="http://schemas.openxmlformats.org/officeDocument/2006/relationships/image" Target="../media/image190.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220.png"/><Relationship Id="rId17" Type="http://schemas.openxmlformats.org/officeDocument/2006/relationships/image" Target="../media/image230.png"/><Relationship Id="rId18" Type="http://schemas.openxmlformats.org/officeDocument/2006/relationships/image" Target="../media/image58.png"/><Relationship Id="rId19"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90.png"/><Relationship Id="rId4" Type="http://schemas.openxmlformats.org/officeDocument/2006/relationships/image" Target="../media/image51.png"/><Relationship Id="rId5" Type="http://schemas.openxmlformats.org/officeDocument/2006/relationships/image" Target="../media/image110.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1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media/image31.tiff"/><Relationship Id="rId5"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47.xml.rels><?xml version="1.0" encoding="UTF-8" standalone="yes"?>
<Relationships xmlns="http://schemas.openxmlformats.org/package/2006/relationships"><Relationship Id="rId3" Type="http://schemas.openxmlformats.org/officeDocument/2006/relationships/image" Target="../media/image35.tiff"/><Relationship Id="rId4"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image" Target="../media/image34.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49.xml.rels><?xml version="1.0" encoding="UTF-8" standalone="yes"?>
<Relationships xmlns="http://schemas.openxmlformats.org/package/2006/relationships"><Relationship Id="rId3" Type="http://schemas.openxmlformats.org/officeDocument/2006/relationships/image" Target="../media/image39.tiff"/><Relationship Id="rId4"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image" Target="../media/image3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jpeg"/><Relationship Id="rId3" Type="http://schemas.openxmlformats.org/officeDocument/2006/relationships/image" Target="../media/image43.tiff"/></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3.tiff"/><Relationship Id="rId1" Type="http://schemas.openxmlformats.org/officeDocument/2006/relationships/slideLayout" Target="../slideLayouts/slideLayout5.xml"/><Relationship Id="rId2" Type="http://schemas.openxmlformats.org/officeDocument/2006/relationships/image" Target="../media/image45.emf"/></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43.tiff"/><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emf"/><Relationship Id="rId3" Type="http://schemas.openxmlformats.org/officeDocument/2006/relationships/image" Target="../media/image43.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2" y="1143293"/>
            <a:ext cx="10665284" cy="4268965"/>
          </a:xfrm>
        </p:spPr>
        <p:txBody>
          <a:bodyPr>
            <a:normAutofit fontScale="90000"/>
          </a:bodyPr>
          <a:lstStyle/>
          <a:p>
            <a:r>
              <a:rPr lang="en-US" sz="5300" dirty="0" smtClean="0"/>
              <a:t>Accelerating Machine Learning with Model-Centric Approach on Emerging Architectures</a:t>
            </a:r>
            <a:r>
              <a:rPr lang="en-US" dirty="0" smtClean="0"/>
              <a:t/>
            </a:r>
            <a:br>
              <a:rPr lang="en-US" dirty="0" smtClean="0"/>
            </a:br>
            <a:r>
              <a:rPr lang="en-US" sz="2800" dirty="0" smtClean="0"/>
              <a:t/>
            </a:r>
            <a:br>
              <a:rPr lang="en-US" sz="2800" dirty="0" smtClean="0"/>
            </a:br>
            <a:r>
              <a:rPr lang="en-US" sz="2700" dirty="0" smtClean="0">
                <a:latin typeface="+mn-lt"/>
              </a:rPr>
              <a:t>Many-Task Computing on Clouds, Grids, and  Supercomputers Workshop (MTAGS)</a:t>
            </a:r>
            <a:r>
              <a:rPr lang="en-US" sz="3100" dirty="0" smtClean="0">
                <a:latin typeface="+mn-lt"/>
              </a:rPr>
              <a:t/>
            </a:r>
            <a:br>
              <a:rPr lang="en-US" sz="3100" dirty="0" smtClean="0">
                <a:latin typeface="+mn-lt"/>
              </a:rPr>
            </a:br>
            <a:r>
              <a:rPr lang="en-US" sz="1300" dirty="0">
                <a:latin typeface="+mn-lt"/>
              </a:rPr>
              <a:t/>
            </a:r>
            <a:br>
              <a:rPr lang="en-US" sz="1300" dirty="0">
                <a:latin typeface="+mn-lt"/>
              </a:rPr>
            </a:br>
            <a:r>
              <a:rPr lang="en-US" sz="2700" dirty="0" smtClean="0">
                <a:latin typeface="+mn-lt"/>
              </a:rPr>
              <a:t>November </a:t>
            </a:r>
            <a:r>
              <a:rPr lang="en-US" sz="2700" dirty="0">
                <a:latin typeface="+mn-lt"/>
              </a:rPr>
              <a:t>14, 2016</a:t>
            </a:r>
            <a:br>
              <a:rPr lang="en-US" sz="2700" dirty="0">
                <a:latin typeface="+mn-lt"/>
              </a:rPr>
            </a:br>
            <a:r>
              <a:rPr lang="en-US" sz="2700" dirty="0">
                <a:latin typeface="+mn-lt"/>
              </a:rPr>
              <a:t>Salt Lake City, Utah</a:t>
            </a:r>
            <a:r>
              <a:rPr lang="en-US" sz="2800" dirty="0">
                <a:latin typeface="+mn-lt"/>
              </a:rPr>
              <a:t/>
            </a:r>
            <a:br>
              <a:rPr lang="en-US" sz="2800" dirty="0">
                <a:latin typeface="+mn-lt"/>
              </a:rPr>
            </a:br>
            <a:endParaRPr lang="en-US" sz="2800" dirty="0">
              <a:latin typeface="+mn-lt"/>
            </a:endParaRPr>
          </a:p>
        </p:txBody>
      </p:sp>
      <p:sp>
        <p:nvSpPr>
          <p:cNvPr id="3" name="Subtitle 2"/>
          <p:cNvSpPr>
            <a:spLocks noGrp="1"/>
          </p:cNvSpPr>
          <p:nvPr>
            <p:ph type="subTitle" idx="1"/>
          </p:nvPr>
        </p:nvSpPr>
        <p:spPr>
          <a:xfrm>
            <a:off x="1088914" y="4987636"/>
            <a:ext cx="9651130" cy="1256644"/>
          </a:xfrm>
        </p:spPr>
        <p:txBody>
          <a:bodyPr>
            <a:normAutofit fontScale="92500" lnSpcReduction="10000"/>
          </a:bodyPr>
          <a:lstStyle/>
          <a:p>
            <a:r>
              <a:rPr lang="en-US" sz="3300" dirty="0">
                <a:latin typeface="+mj-lt"/>
              </a:rPr>
              <a:t>Judy Qiu</a:t>
            </a:r>
          </a:p>
          <a:p>
            <a:r>
              <a:rPr lang="en-US" sz="2200" dirty="0"/>
              <a:t>Associate Professor of Intelligent Systems Engineering</a:t>
            </a:r>
          </a:p>
          <a:p>
            <a:r>
              <a:rPr lang="en-US" sz="2200" dirty="0"/>
              <a:t>Indiana University</a:t>
            </a:r>
          </a:p>
          <a:p>
            <a:endParaRPr lang="en-US" sz="2400" b="1" dirty="0"/>
          </a:p>
        </p:txBody>
      </p:sp>
      <p:sp>
        <p:nvSpPr>
          <p:cNvPr id="4" name="Rectangle 25"/>
          <p:cNvSpPr>
            <a:spLocks noChangeArrowheads="1"/>
          </p:cNvSpPr>
          <p:nvPr/>
        </p:nvSpPr>
        <p:spPr bwMode="auto">
          <a:xfrm>
            <a:off x="10740044" y="6244280"/>
            <a:ext cx="1232353" cy="461530"/>
          </a:xfrm>
          <a:prstGeom prst="rect">
            <a:avLst/>
          </a:prstGeom>
          <a:noFill/>
          <a:ln w="9525">
            <a:noFill/>
            <a:miter lim="800000"/>
            <a:headEnd/>
            <a:tailEnd/>
          </a:ln>
        </p:spPr>
        <p:txBody>
          <a:bodyPr wrap="square" lIns="91294" tIns="45653" rIns="91294" bIns="45653">
            <a:spAutoFit/>
          </a:bodyPr>
          <a:lstStyle/>
          <a:p>
            <a:pPr>
              <a:defRPr/>
            </a:pPr>
            <a:r>
              <a:rPr lang="en-US" sz="2400" b="1" i="1" dirty="0">
                <a:solidFill>
                  <a:srgbClr val="1851CE"/>
                </a:solidFill>
              </a:rPr>
              <a:t>S</a:t>
            </a:r>
            <a:r>
              <a:rPr lang="en-US" sz="2400" b="1" i="1" dirty="0">
                <a:solidFill>
                  <a:srgbClr val="E40701"/>
                </a:solidFill>
              </a:rPr>
              <a:t>A</a:t>
            </a:r>
            <a:r>
              <a:rPr lang="en-US" sz="2400" b="1" i="1" dirty="0">
                <a:solidFill>
                  <a:srgbClr val="EFBA00"/>
                </a:solidFill>
              </a:rPr>
              <a:t>L</a:t>
            </a:r>
            <a:r>
              <a:rPr lang="en-US" sz="2400" b="1" i="1" dirty="0">
                <a:solidFill>
                  <a:srgbClr val="1851CE"/>
                </a:solidFill>
              </a:rPr>
              <a:t>S</a:t>
            </a:r>
            <a:r>
              <a:rPr lang="en-US" sz="2400" b="1" i="1" dirty="0">
                <a:solidFill>
                  <a:srgbClr val="18A221"/>
                </a:solidFill>
              </a:rPr>
              <a:t>A</a:t>
            </a:r>
            <a:endParaRPr lang="en-US" sz="2400" dirty="0">
              <a:solidFill>
                <a:prstClr val="black"/>
              </a:solidFill>
            </a:endParaRPr>
          </a:p>
        </p:txBody>
      </p:sp>
    </p:spTree>
    <p:extLst>
      <p:ext uri="{BB962C8B-B14F-4D97-AF65-F5344CB8AC3E}">
        <p14:creationId xmlns:p14="http://schemas.microsoft.com/office/powerpoint/2010/main" val="725054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Challenges </a:t>
            </a:r>
            <a:r>
              <a:rPr lang="en-US" sz="3200" dirty="0" smtClean="0"/>
              <a:t>from </a:t>
            </a:r>
            <a:r>
              <a:rPr lang="en-US" sz="3200" dirty="0" smtClean="0"/>
              <a:t>Machine </a:t>
            </a:r>
            <a:r>
              <a:rPr lang="en-US" sz="3200" dirty="0" smtClean="0"/>
              <a:t>Learning Algorithms</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77589" y="1396397"/>
            <a:ext cx="3482140" cy="4506300"/>
          </a:xfrm>
        </p:spPr>
      </p:pic>
      <p:sp>
        <p:nvSpPr>
          <p:cNvPr id="4" name="Content Placeholder 3"/>
          <p:cNvSpPr>
            <a:spLocks noGrp="1"/>
          </p:cNvSpPr>
          <p:nvPr>
            <p:ph sz="half" idx="2"/>
          </p:nvPr>
        </p:nvSpPr>
        <p:spPr>
          <a:xfrm>
            <a:off x="4771503" y="1396397"/>
            <a:ext cx="6808124" cy="4572001"/>
          </a:xfrm>
        </p:spPr>
        <p:txBody>
          <a:bodyPr>
            <a:normAutofit fontScale="92500" lnSpcReduction="20000"/>
          </a:bodyPr>
          <a:lstStyle/>
          <a:p>
            <a:pPr marL="0" indent="0">
              <a:buNone/>
            </a:pPr>
            <a:r>
              <a:rPr lang="en-US" sz="2400" i="1" dirty="0" smtClean="0"/>
              <a:t>Machine Learning algorithms in various domains:</a:t>
            </a:r>
          </a:p>
          <a:p>
            <a:r>
              <a:rPr lang="en-US" dirty="0" smtClean="0"/>
              <a:t>Biomolecular Simulations</a:t>
            </a:r>
          </a:p>
          <a:p>
            <a:r>
              <a:rPr lang="en-US" dirty="0" smtClean="0"/>
              <a:t>Epidemiology</a:t>
            </a:r>
            <a:endParaRPr lang="en-US" dirty="0"/>
          </a:p>
          <a:p>
            <a:r>
              <a:rPr lang="en-US" dirty="0"/>
              <a:t>Computer </a:t>
            </a:r>
            <a:r>
              <a:rPr lang="en-US" dirty="0" smtClean="0"/>
              <a:t>Vision</a:t>
            </a:r>
            <a:endParaRPr lang="en-US" dirty="0"/>
          </a:p>
          <a:p>
            <a:pPr marL="0" indent="0">
              <a:spcBef>
                <a:spcPts val="3000"/>
              </a:spcBef>
              <a:buNone/>
            </a:pPr>
            <a:r>
              <a:rPr lang="en-US" sz="2400" i="1" dirty="0"/>
              <a:t>They have</a:t>
            </a:r>
            <a:r>
              <a:rPr lang="en-US" sz="2400" i="1" dirty="0" smtClean="0"/>
              <a:t>:</a:t>
            </a:r>
            <a:endParaRPr lang="en-US" sz="2400" i="1" dirty="0"/>
          </a:p>
          <a:p>
            <a:r>
              <a:rPr lang="en-US" dirty="0"/>
              <a:t>Iterative computation </a:t>
            </a:r>
            <a:r>
              <a:rPr lang="en-US" dirty="0" smtClean="0"/>
              <a:t>workload</a:t>
            </a:r>
            <a:endParaRPr lang="en-US" dirty="0"/>
          </a:p>
          <a:p>
            <a:r>
              <a:rPr lang="en-US" dirty="0"/>
              <a:t>High volume of training &amp; model data </a:t>
            </a:r>
          </a:p>
          <a:p>
            <a:pPr marL="0" indent="0">
              <a:spcBef>
                <a:spcPts val="3000"/>
              </a:spcBef>
              <a:buNone/>
            </a:pPr>
            <a:r>
              <a:rPr lang="en-US" sz="2400" i="1" dirty="0">
                <a:solidFill>
                  <a:prstClr val="black"/>
                </a:solidFill>
              </a:rPr>
              <a:t>Traditional Hadoop/MapReduce solutions</a:t>
            </a:r>
            <a:r>
              <a:rPr lang="en-US" sz="2400" i="1" dirty="0" smtClean="0">
                <a:solidFill>
                  <a:prstClr val="black"/>
                </a:solidFill>
              </a:rPr>
              <a:t>:</a:t>
            </a:r>
            <a:endParaRPr lang="en-US" sz="2400" i="1" dirty="0">
              <a:solidFill>
                <a:prstClr val="black"/>
              </a:solidFill>
            </a:endParaRPr>
          </a:p>
          <a:p>
            <a:pPr marL="342900" indent="-342900">
              <a:buFont typeface="Arial" charset="0"/>
              <a:buChar char="•"/>
            </a:pPr>
            <a:r>
              <a:rPr lang="en-US" dirty="0">
                <a:solidFill>
                  <a:prstClr val="black"/>
                </a:solidFill>
              </a:rPr>
              <a:t>Low Computation speed (lack of multi-threading)</a:t>
            </a:r>
          </a:p>
          <a:p>
            <a:pPr marL="342900" indent="-342900">
              <a:buFont typeface="Arial" charset="0"/>
              <a:buChar char="•"/>
            </a:pPr>
            <a:r>
              <a:rPr lang="en-US" dirty="0">
                <a:solidFill>
                  <a:prstClr val="black"/>
                </a:solidFill>
              </a:rPr>
              <a:t>High data transfer overhead (disk based)</a:t>
            </a:r>
          </a:p>
          <a:p>
            <a:endParaRPr lang="en-US" dirty="0"/>
          </a:p>
          <a:p>
            <a:endParaRPr lang="en-US" dirty="0"/>
          </a:p>
          <a:p>
            <a:endParaRPr lang="en-US" dirty="0"/>
          </a:p>
        </p:txBody>
      </p:sp>
      <p:sp>
        <p:nvSpPr>
          <p:cNvPr id="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350253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9"/>
            <a:ext cx="10667998" cy="604104"/>
          </a:xfrm>
        </p:spPr>
        <p:txBody>
          <a:bodyPr>
            <a:normAutofit/>
          </a:bodyPr>
          <a:lstStyle/>
          <a:p>
            <a:pPr algn="l"/>
            <a:r>
              <a:rPr lang="en-US" sz="3600" dirty="0" smtClean="0"/>
              <a:t>Taxonomy for </a:t>
            </a:r>
            <a:r>
              <a:rPr lang="en-US" sz="3600" dirty="0" smtClean="0"/>
              <a:t>ML </a:t>
            </a:r>
            <a:r>
              <a:rPr lang="en-US" sz="3600" dirty="0" smtClean="0"/>
              <a:t>Algorithms</a:t>
            </a:r>
            <a:endParaRPr lang="en-US" sz="3600" dirty="0"/>
          </a:p>
        </p:txBody>
      </p:sp>
      <p:sp>
        <p:nvSpPr>
          <p:cNvPr id="3" name="Content Placeholder 2"/>
          <p:cNvSpPr>
            <a:spLocks noGrp="1"/>
          </p:cNvSpPr>
          <p:nvPr>
            <p:ph idx="1"/>
          </p:nvPr>
        </p:nvSpPr>
        <p:spPr>
          <a:xfrm>
            <a:off x="2406650" y="4715477"/>
            <a:ext cx="9023348" cy="1968105"/>
          </a:xfrm>
        </p:spPr>
        <p:txBody>
          <a:bodyPr/>
          <a:lstStyle/>
          <a:p>
            <a:pPr>
              <a:lnSpc>
                <a:spcPct val="100000"/>
              </a:lnSpc>
            </a:pPr>
            <a:r>
              <a:rPr lang="en-US" sz="2400" dirty="0"/>
              <a:t>T</a:t>
            </a:r>
            <a:r>
              <a:rPr lang="en-US" sz="2400" dirty="0" smtClean="0"/>
              <a:t>ask </a:t>
            </a:r>
            <a:r>
              <a:rPr lang="en-US" sz="2400" dirty="0"/>
              <a:t>level: describe functionality of the algorithm</a:t>
            </a:r>
          </a:p>
          <a:p>
            <a:pPr>
              <a:lnSpc>
                <a:spcPct val="100000"/>
              </a:lnSpc>
            </a:pPr>
            <a:r>
              <a:rPr lang="en-US" sz="2400" dirty="0"/>
              <a:t>M</a:t>
            </a:r>
            <a:r>
              <a:rPr lang="en-US" sz="2400" dirty="0" smtClean="0"/>
              <a:t>odeling </a:t>
            </a:r>
            <a:r>
              <a:rPr lang="en-US" sz="2400" dirty="0"/>
              <a:t>level: the form and structure of model</a:t>
            </a:r>
          </a:p>
          <a:p>
            <a:pPr>
              <a:lnSpc>
                <a:spcPct val="100000"/>
              </a:lnSpc>
            </a:pPr>
            <a:r>
              <a:rPr lang="en-US" sz="2400" dirty="0"/>
              <a:t>S</a:t>
            </a:r>
            <a:r>
              <a:rPr lang="en-US" sz="2400" dirty="0" smtClean="0"/>
              <a:t>olver </a:t>
            </a:r>
            <a:r>
              <a:rPr lang="en-US" sz="2400" dirty="0"/>
              <a:t>level: the computation pattern of training</a:t>
            </a:r>
          </a:p>
          <a:p>
            <a:endParaRPr lang="en-US" dirty="0"/>
          </a:p>
        </p:txBody>
      </p:sp>
      <p:pic>
        <p:nvPicPr>
          <p:cNvPr id="4" name="Picture 4" descr="taxonomy_ml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13263"/>
            <a:ext cx="9209314" cy="340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450082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7" name="TextBox 6"/>
          <p:cNvSpPr txBox="1"/>
          <p:nvPr/>
        </p:nvSpPr>
        <p:spPr>
          <a:xfrm>
            <a:off x="50397" y="2095948"/>
            <a:ext cx="8970188" cy="461544"/>
          </a:xfrm>
          <a:prstGeom prst="rect">
            <a:avLst/>
          </a:prstGeom>
          <a:noFill/>
        </p:spPr>
        <p:txBody>
          <a:bodyPr wrap="square" lIns="91308" tIns="45660" rIns="91308" bIns="45660" rtlCol="0">
            <a:spAutoFit/>
          </a:bodyPr>
          <a:lstStyle/>
          <a:p>
            <a:pPr algn="ctr"/>
            <a:r>
              <a:rPr lang="en-US" sz="2400" b="1" dirty="0">
                <a:solidFill>
                  <a:prstClr val="white">
                    <a:lumMod val="50000"/>
                  </a:prstClr>
                </a:solidFill>
              </a:rPr>
              <a:t>1.      Motivation: Machine Learning Applications </a:t>
            </a:r>
            <a:endParaRPr lang="en-US" sz="2400" b="1" dirty="0">
              <a:solidFill>
                <a:prstClr val="white">
                  <a:lumMod val="50000"/>
                </a:prstClr>
              </a:solidFill>
            </a:endParaRPr>
          </a:p>
        </p:txBody>
      </p:sp>
      <p:sp>
        <p:nvSpPr>
          <p:cNvPr id="8" name="TextBox 7"/>
          <p:cNvSpPr txBox="1"/>
          <p:nvPr/>
        </p:nvSpPr>
        <p:spPr>
          <a:xfrm>
            <a:off x="1326303" y="3755421"/>
            <a:ext cx="8799255" cy="461544"/>
          </a:xfrm>
          <a:prstGeom prst="rect">
            <a:avLst/>
          </a:prstGeom>
          <a:noFill/>
        </p:spPr>
        <p:txBody>
          <a:bodyPr wrap="square" lIns="91308" tIns="45660" rIns="91308" bIns="45660" rtlCol="0">
            <a:spAutoFit/>
          </a:bodyPr>
          <a:lstStyle/>
          <a:p>
            <a:r>
              <a:rPr lang="en-US" sz="2400" b="1" dirty="0">
                <a:solidFill>
                  <a:prstClr val="white">
                    <a:lumMod val="50000"/>
                  </a:prstClr>
                </a:solidFill>
              </a:rPr>
              <a:t>3.</a:t>
            </a:r>
            <a:r>
              <a:rPr lang="en-US" sz="2400" b="1" dirty="0" smtClean="0">
                <a:solidFill>
                  <a:srgbClr val="31859C"/>
                </a:solidFill>
              </a:rPr>
              <a:t>      </a:t>
            </a:r>
            <a:r>
              <a:rPr lang="en-US" sz="2400" b="1" dirty="0">
                <a:solidFill>
                  <a:prstClr val="white">
                    <a:lumMod val="50000"/>
                  </a:prstClr>
                </a:solidFill>
              </a:rPr>
              <a:t>Harp-DAAL Framework: Design and Implementations</a:t>
            </a:r>
          </a:p>
        </p:txBody>
      </p:sp>
      <p:sp>
        <p:nvSpPr>
          <p:cNvPr id="9" name="TextBox 8"/>
          <p:cNvSpPr txBox="1"/>
          <p:nvPr/>
        </p:nvSpPr>
        <p:spPr>
          <a:xfrm>
            <a:off x="1347568" y="2893511"/>
            <a:ext cx="10523302" cy="461544"/>
          </a:xfrm>
          <a:prstGeom prst="rect">
            <a:avLst/>
          </a:prstGeom>
          <a:noFill/>
        </p:spPr>
        <p:txBody>
          <a:bodyPr wrap="square" lIns="91308" tIns="45660" rIns="91308" bIns="45660" rtlCol="0">
            <a:spAutoFit/>
          </a:bodyPr>
          <a:lstStyle/>
          <a:p>
            <a:r>
              <a:rPr lang="en-US" sz="2400" b="1" dirty="0">
                <a:solidFill>
                  <a:srgbClr val="31859C"/>
                </a:solidFill>
              </a:rPr>
              <a:t>2</a:t>
            </a:r>
            <a:r>
              <a:rPr lang="en-US" sz="2400" b="1" dirty="0">
                <a:solidFill>
                  <a:srgbClr val="31859C"/>
                </a:solidFill>
              </a:rPr>
              <a:t>.      A Faster Machine Learning solution on Intel Xeon/Xeon Phi </a:t>
            </a:r>
            <a:r>
              <a:rPr lang="en-US" sz="2400" b="1" dirty="0">
                <a:solidFill>
                  <a:srgbClr val="31859C"/>
                </a:solidFill>
              </a:rPr>
              <a:t>Architec</a:t>
            </a:r>
            <a:r>
              <a:rPr lang="en-US" sz="2400" b="1" dirty="0">
                <a:solidFill>
                  <a:srgbClr val="31859C"/>
                </a:solidFill>
              </a:rPr>
              <a:t>tures</a:t>
            </a:r>
            <a:endParaRPr lang="en-US" sz="2400" b="1" dirty="0">
              <a:solidFill>
                <a:srgbClr val="31859C"/>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899" y="2107442"/>
            <a:ext cx="921802" cy="47366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899" y="2829673"/>
            <a:ext cx="921802" cy="540117"/>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899" y="3794838"/>
            <a:ext cx="921802" cy="473663"/>
          </a:xfrm>
          <a:prstGeom prst="rect">
            <a:avLst/>
          </a:prstGeom>
        </p:spPr>
      </p:pic>
      <p:sp>
        <p:nvSpPr>
          <p:cNvPr id="1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
        <p:nvSpPr>
          <p:cNvPr id="11" name="TextBox 10"/>
          <p:cNvSpPr txBox="1"/>
          <p:nvPr/>
        </p:nvSpPr>
        <p:spPr>
          <a:xfrm>
            <a:off x="1372378" y="4624461"/>
            <a:ext cx="9597508" cy="461544"/>
          </a:xfrm>
          <a:prstGeom prst="rect">
            <a:avLst/>
          </a:prstGeom>
          <a:noFill/>
        </p:spPr>
        <p:txBody>
          <a:bodyPr wrap="square" lIns="91308" tIns="45660" rIns="91308" bIns="45660" rtlCol="0">
            <a:spAutoFit/>
          </a:bodyPr>
          <a:lstStyle/>
          <a:p>
            <a:r>
              <a:rPr lang="en-US" sz="2400" b="1" dirty="0" smtClean="0">
                <a:solidFill>
                  <a:prstClr val="white">
                    <a:lumMod val="50000"/>
                  </a:prstClr>
                </a:solidFill>
              </a:rPr>
              <a:t>4.      Conclusions and Future Work </a:t>
            </a:r>
            <a:endParaRPr lang="en-US" sz="2400" b="1" dirty="0">
              <a:solidFill>
                <a:prstClr val="white">
                  <a:lumMod val="50000"/>
                </a:prstClr>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709" y="4642013"/>
            <a:ext cx="921802" cy="473663"/>
          </a:xfrm>
          <a:prstGeom prst="rect">
            <a:avLst/>
          </a:prstGeom>
        </p:spPr>
      </p:pic>
    </p:spTree>
    <p:extLst>
      <p:ext uri="{BB962C8B-B14F-4D97-AF65-F5344CB8AC3E}">
        <p14:creationId xmlns:p14="http://schemas.microsoft.com/office/powerpoint/2010/main" val="1339555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Emerging </a:t>
            </a:r>
            <a:r>
              <a:rPr lang="en-US" sz="3600" dirty="0" smtClean="0"/>
              <a:t>Many-core Platforms</a:t>
            </a:r>
            <a:endParaRPr lang="en-US" sz="3600" dirty="0"/>
          </a:p>
        </p:txBody>
      </p:sp>
      <p:sp>
        <p:nvSpPr>
          <p:cNvPr id="4" name="Content Placeholder 3"/>
          <p:cNvSpPr>
            <a:spLocks noGrp="1"/>
          </p:cNvSpPr>
          <p:nvPr>
            <p:ph sz="half" idx="2"/>
          </p:nvPr>
        </p:nvSpPr>
        <p:spPr>
          <a:xfrm>
            <a:off x="1126671" y="1662544"/>
            <a:ext cx="10303329" cy="4821173"/>
          </a:xfrm>
        </p:spPr>
        <p:txBody>
          <a:bodyPr>
            <a:normAutofit/>
          </a:bodyPr>
          <a:lstStyle/>
          <a:p>
            <a:pPr marL="0" indent="0">
              <a:buNone/>
            </a:pPr>
            <a:r>
              <a:rPr lang="en-US" sz="2400" dirty="0" smtClean="0"/>
              <a:t>Comparison of  </a:t>
            </a:r>
            <a:r>
              <a:rPr lang="en-US" sz="2400" dirty="0"/>
              <a:t>Many-core </a:t>
            </a:r>
            <a:r>
              <a:rPr lang="en-US" sz="2400" dirty="0" smtClean="0"/>
              <a:t>and</a:t>
            </a:r>
            <a:r>
              <a:rPr lang="en-US" sz="2400" dirty="0" smtClean="0"/>
              <a:t> </a:t>
            </a:r>
            <a:r>
              <a:rPr lang="en-US" sz="2400" dirty="0"/>
              <a:t>Multi-core </a:t>
            </a:r>
            <a:r>
              <a:rPr lang="en-US" sz="2400" dirty="0" smtClean="0"/>
              <a:t>Architectures</a:t>
            </a:r>
            <a:endParaRPr lang="en-US" sz="2400" dirty="0"/>
          </a:p>
          <a:p>
            <a:r>
              <a:rPr lang="en-US" dirty="0"/>
              <a:t>Much more number of cores</a:t>
            </a:r>
          </a:p>
          <a:p>
            <a:r>
              <a:rPr lang="en-US" dirty="0"/>
              <a:t>Lower single core frequency</a:t>
            </a:r>
          </a:p>
          <a:p>
            <a:r>
              <a:rPr lang="en-US" dirty="0"/>
              <a:t>Higher data throughput </a:t>
            </a:r>
          </a:p>
          <a:p>
            <a:pPr marL="0" indent="0">
              <a:spcBef>
                <a:spcPts val="2400"/>
              </a:spcBef>
              <a:buNone/>
            </a:pPr>
            <a:r>
              <a:rPr lang="en-US" sz="2600" b="1" dirty="0" smtClean="0">
                <a:solidFill>
                  <a:srgbClr val="C00000"/>
                </a:solidFill>
              </a:rPr>
              <a:t>How </a:t>
            </a:r>
            <a:r>
              <a:rPr lang="en-US" sz="2600" b="1" dirty="0">
                <a:solidFill>
                  <a:srgbClr val="C00000"/>
                </a:solidFill>
              </a:rPr>
              <a:t>to explore computation and </a:t>
            </a:r>
            <a:r>
              <a:rPr lang="en-US" sz="2600" b="1" dirty="0" smtClean="0">
                <a:solidFill>
                  <a:srgbClr val="C00000"/>
                </a:solidFill>
              </a:rPr>
              <a:t> Bandwidth </a:t>
            </a:r>
            <a:r>
              <a:rPr lang="en-US" sz="2600" b="1" dirty="0">
                <a:solidFill>
                  <a:srgbClr val="C00000"/>
                </a:solidFill>
              </a:rPr>
              <a:t>of KNL for Machine Learning </a:t>
            </a:r>
            <a:r>
              <a:rPr lang="en-US" sz="2600" b="1" dirty="0" smtClean="0">
                <a:solidFill>
                  <a:srgbClr val="C00000"/>
                </a:solidFill>
              </a:rPr>
              <a:t>applications ?</a:t>
            </a:r>
            <a:endParaRPr lang="en-US" sz="2600" dirty="0">
              <a:solidFill>
                <a:prstClr val="black"/>
              </a:solidFill>
            </a:endParaRPr>
          </a:p>
          <a:p>
            <a:endParaRPr lang="en-US" dirty="0"/>
          </a:p>
        </p:txBody>
      </p:sp>
      <p:sp>
        <p:nvSpPr>
          <p:cNvPr id="7"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
        <p:nvSpPr>
          <p:cNvPr id="8"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Tree>
    <p:extLst>
      <p:ext uri="{BB962C8B-B14F-4D97-AF65-F5344CB8AC3E}">
        <p14:creationId xmlns:p14="http://schemas.microsoft.com/office/powerpoint/2010/main" val="1845645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
        <p:nvSpPr>
          <p:cNvPr id="8" name="Title 7"/>
          <p:cNvSpPr>
            <a:spLocks noGrp="1"/>
          </p:cNvSpPr>
          <p:nvPr>
            <p:ph type="title"/>
          </p:nvPr>
        </p:nvSpPr>
        <p:spPr/>
        <p:txBody>
          <a:bodyPr>
            <a:normAutofit/>
          </a:bodyPr>
          <a:lstStyle/>
          <a:p>
            <a:r>
              <a:rPr lang="en-US" sz="3600" dirty="0"/>
              <a:t>Intel Xeon/Haswell Architecture</a:t>
            </a:r>
            <a:endParaRPr lang="en-US" sz="36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1295124"/>
            <a:ext cx="10542034" cy="5314207"/>
          </a:xfrm>
          <a:prstGeom prst="rect">
            <a:avLst/>
          </a:prstGeom>
        </p:spPr>
      </p:pic>
      <p:sp>
        <p:nvSpPr>
          <p:cNvPr id="10" name="TextBox 9"/>
          <p:cNvSpPr txBox="1"/>
          <p:nvPr/>
        </p:nvSpPr>
        <p:spPr>
          <a:xfrm>
            <a:off x="6678387" y="5791648"/>
            <a:ext cx="4487034" cy="923330"/>
          </a:xfrm>
          <a:prstGeom prst="rect">
            <a:avLst/>
          </a:prstGeom>
          <a:noFill/>
        </p:spPr>
        <p:txBody>
          <a:bodyPr wrap="square" rtlCol="0">
            <a:spAutoFit/>
          </a:bodyPr>
          <a:lstStyle/>
          <a:p>
            <a:pPr marL="342900" indent="-342900">
              <a:buFont typeface="Arial" charset="0"/>
              <a:buChar char="•"/>
            </a:pPr>
            <a:r>
              <a:rPr lang="en-US" dirty="0" smtClean="0">
                <a:solidFill>
                  <a:prstClr val="black"/>
                </a:solidFill>
              </a:rPr>
              <a:t>Much </a:t>
            </a:r>
            <a:r>
              <a:rPr lang="en-US" dirty="0" smtClean="0">
                <a:solidFill>
                  <a:prstClr val="black"/>
                </a:solidFill>
              </a:rPr>
              <a:t>more number of cores</a:t>
            </a:r>
          </a:p>
          <a:p>
            <a:pPr marL="342900" indent="-342900">
              <a:buFont typeface="Arial" charset="0"/>
              <a:buChar char="•"/>
            </a:pPr>
            <a:r>
              <a:rPr lang="en-US" dirty="0" smtClean="0">
                <a:solidFill>
                  <a:prstClr val="black"/>
                </a:solidFill>
              </a:rPr>
              <a:t>Lower single core frequency</a:t>
            </a:r>
          </a:p>
          <a:p>
            <a:pPr marL="342900" indent="-342900">
              <a:buFont typeface="Arial" charset="0"/>
              <a:buChar char="•"/>
            </a:pPr>
            <a:r>
              <a:rPr lang="en-US" dirty="0" smtClean="0">
                <a:solidFill>
                  <a:prstClr val="black"/>
                </a:solidFill>
              </a:rPr>
              <a:t>Higher data throughput </a:t>
            </a:r>
          </a:p>
        </p:txBody>
      </p:sp>
    </p:spTree>
    <p:extLst>
      <p:ext uri="{BB962C8B-B14F-4D97-AF65-F5344CB8AC3E}">
        <p14:creationId xmlns:p14="http://schemas.microsoft.com/office/powerpoint/2010/main" val="1513364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I</a:t>
            </a:r>
            <a:r>
              <a:rPr lang="en-US" sz="3600" dirty="0" smtClean="0"/>
              <a:t>ntel Xeon Phi (Knights Landing) Architecture</a:t>
            </a:r>
            <a:endParaRPr lang="en-US" sz="3600" dirty="0"/>
          </a:p>
        </p:txBody>
      </p:sp>
      <p:sp>
        <p:nvSpPr>
          <p:cNvPr id="7"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62" y="1280090"/>
            <a:ext cx="10482638" cy="4544644"/>
          </a:xfrm>
          <a:prstGeom prst="rect">
            <a:avLst/>
          </a:prstGeom>
        </p:spPr>
      </p:pic>
      <p:sp>
        <p:nvSpPr>
          <p:cNvPr id="9" name="TextBox 8"/>
          <p:cNvSpPr txBox="1"/>
          <p:nvPr/>
        </p:nvSpPr>
        <p:spPr>
          <a:xfrm>
            <a:off x="757371" y="5954630"/>
            <a:ext cx="5701882" cy="677108"/>
          </a:xfrm>
          <a:prstGeom prst="rect">
            <a:avLst/>
          </a:prstGeom>
          <a:noFill/>
        </p:spPr>
        <p:txBody>
          <a:bodyPr wrap="none" rtlCol="0">
            <a:spAutoFit/>
          </a:bodyPr>
          <a:lstStyle/>
          <a:p>
            <a:pPr marL="342900" indent="-342900">
              <a:buFont typeface="Arial" charset="0"/>
              <a:buChar char="•"/>
            </a:pPr>
            <a:r>
              <a:rPr lang="en-US" dirty="0" smtClean="0">
                <a:solidFill>
                  <a:prstClr val="black"/>
                </a:solidFill>
              </a:rPr>
              <a:t>Up </a:t>
            </a:r>
            <a:r>
              <a:rPr lang="en-US" dirty="0" smtClean="0">
                <a:solidFill>
                  <a:prstClr val="black"/>
                </a:solidFill>
              </a:rPr>
              <a:t>to 72 cores, 288 threads connected in a 2D-mesh</a:t>
            </a:r>
          </a:p>
          <a:p>
            <a:pPr marL="342900" indent="-342900">
              <a:buFont typeface="Arial" charset="0"/>
              <a:buChar char="•"/>
            </a:pPr>
            <a:r>
              <a:rPr lang="en-US" dirty="0" smtClean="0">
                <a:solidFill>
                  <a:prstClr val="black"/>
                </a:solidFill>
              </a:rPr>
              <a:t>High bandwidth (&gt; 400 GB/s) Memory (MCDRAM) </a:t>
            </a:r>
          </a:p>
        </p:txBody>
      </p:sp>
      <p:sp>
        <p:nvSpPr>
          <p:cNvPr id="10" name="TextBox 9"/>
          <p:cNvSpPr txBox="1"/>
          <p:nvPr/>
        </p:nvSpPr>
        <p:spPr>
          <a:xfrm>
            <a:off x="6292755" y="5912901"/>
            <a:ext cx="5180777" cy="969496"/>
          </a:xfrm>
          <a:prstGeom prst="rect">
            <a:avLst/>
          </a:prstGeom>
          <a:noFill/>
        </p:spPr>
        <p:txBody>
          <a:bodyPr wrap="none" rtlCol="0">
            <a:spAutoFit/>
          </a:bodyPr>
          <a:lstStyle/>
          <a:p>
            <a:pPr marL="342900" indent="-342900">
              <a:buFont typeface="Arial" charset="0"/>
              <a:buChar char="•"/>
            </a:pPr>
            <a:r>
              <a:rPr lang="en-US" dirty="0" smtClean="0">
                <a:solidFill>
                  <a:prstClr val="black"/>
                </a:solidFill>
              </a:rPr>
              <a:t>Up </a:t>
            </a:r>
            <a:r>
              <a:rPr lang="en-US" dirty="0" smtClean="0">
                <a:solidFill>
                  <a:prstClr val="black"/>
                </a:solidFill>
              </a:rPr>
              <a:t>to 144 AVX512 vectorization units (VPUs) </a:t>
            </a:r>
          </a:p>
          <a:p>
            <a:pPr marL="342900" indent="-342900">
              <a:buFont typeface="Arial" charset="0"/>
              <a:buChar char="•"/>
            </a:pPr>
            <a:r>
              <a:rPr lang="en-US" dirty="0" smtClean="0">
                <a:solidFill>
                  <a:prstClr val="black"/>
                </a:solidFill>
              </a:rPr>
              <a:t>3 Tflops (DP) performance delivery </a:t>
            </a:r>
          </a:p>
          <a:p>
            <a:pPr marL="342900" indent="-342900">
              <a:buFont typeface="Arial" charset="0"/>
              <a:buChar char="•"/>
            </a:pPr>
            <a:r>
              <a:rPr lang="en-US" dirty="0" smtClean="0">
                <a:solidFill>
                  <a:prstClr val="black"/>
                </a:solidFill>
              </a:rPr>
              <a:t>Omni-path link among processors (~ 100 GB/s) </a:t>
            </a:r>
          </a:p>
        </p:txBody>
      </p:sp>
    </p:spTree>
    <p:extLst>
      <p:ext uri="{BB962C8B-B14F-4D97-AF65-F5344CB8AC3E}">
        <p14:creationId xmlns:p14="http://schemas.microsoft.com/office/powerpoint/2010/main" val="328954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400" dirty="0"/>
              <a:t>DAAL: Intel’s Data Analytics Acceleration Library </a:t>
            </a:r>
            <a:r>
              <a:rPr lang="en-US" sz="3200" dirty="0"/>
              <a:t/>
            </a:r>
            <a:br>
              <a:rPr lang="en-US" sz="3200" dirty="0"/>
            </a:br>
            <a:endParaRPr lang="en-US" sz="3200" dirty="0"/>
          </a:p>
        </p:txBody>
      </p:sp>
      <p:sp>
        <p:nvSpPr>
          <p:cNvPr id="4" name="Content Placeholder 3"/>
          <p:cNvSpPr>
            <a:spLocks noGrp="1"/>
          </p:cNvSpPr>
          <p:nvPr>
            <p:ph sz="half" idx="2"/>
          </p:nvPr>
        </p:nvSpPr>
        <p:spPr>
          <a:xfrm>
            <a:off x="5752407" y="1413713"/>
            <a:ext cx="5544589" cy="4172989"/>
          </a:xfrm>
        </p:spPr>
        <p:txBody>
          <a:bodyPr>
            <a:normAutofit/>
          </a:bodyPr>
          <a:lstStyle/>
          <a:p>
            <a:pPr marL="0" indent="0">
              <a:buNone/>
            </a:pPr>
            <a:r>
              <a:rPr lang="en-US" sz="2200" dirty="0"/>
              <a:t>DAAL is an </a:t>
            </a:r>
            <a:r>
              <a:rPr lang="en-US" sz="2200" dirty="0">
                <a:solidFill>
                  <a:srgbClr val="C00000"/>
                </a:solidFill>
              </a:rPr>
              <a:t>open-source</a:t>
            </a:r>
            <a:r>
              <a:rPr lang="en-US" sz="2200" dirty="0"/>
              <a:t> project that provides</a:t>
            </a:r>
            <a:r>
              <a:rPr lang="en-US" sz="2200" dirty="0" smtClean="0"/>
              <a:t>:</a:t>
            </a:r>
            <a:endParaRPr lang="en-US" sz="2200" dirty="0"/>
          </a:p>
          <a:p>
            <a:pPr>
              <a:spcBef>
                <a:spcPts val="1800"/>
              </a:spcBef>
            </a:pPr>
            <a:r>
              <a:rPr lang="en-US" dirty="0"/>
              <a:t>Algorithms Kernels to </a:t>
            </a:r>
            <a:r>
              <a:rPr lang="en-US" dirty="0" smtClean="0"/>
              <a:t>Users</a:t>
            </a:r>
            <a:endParaRPr lang="en-US" dirty="0"/>
          </a:p>
          <a:p>
            <a:pPr marL="640080" lvl="2"/>
            <a:r>
              <a:rPr lang="en-US" dirty="0"/>
              <a:t>Batch Mode (Single Node)</a:t>
            </a:r>
          </a:p>
          <a:p>
            <a:pPr marL="640080" lvl="2"/>
            <a:r>
              <a:rPr lang="en-US" b="1" dirty="0">
                <a:solidFill>
                  <a:srgbClr val="C00000"/>
                </a:solidFill>
              </a:rPr>
              <a:t>Distributed Mode (multi nodes)</a:t>
            </a:r>
          </a:p>
          <a:p>
            <a:pPr marL="640080" lvl="2"/>
            <a:r>
              <a:rPr lang="en-US" dirty="0"/>
              <a:t>Streaming Mode (single node</a:t>
            </a:r>
            <a:r>
              <a:rPr lang="en-US" dirty="0" smtClean="0"/>
              <a:t>)</a:t>
            </a:r>
            <a:endParaRPr lang="en-US" dirty="0"/>
          </a:p>
          <a:p>
            <a:pPr>
              <a:spcBef>
                <a:spcPts val="1800"/>
              </a:spcBef>
            </a:pPr>
            <a:r>
              <a:rPr lang="en-US" dirty="0"/>
              <a:t>Data Management &amp; APIs to </a:t>
            </a:r>
            <a:r>
              <a:rPr lang="en-US" dirty="0" smtClean="0"/>
              <a:t>Developers</a:t>
            </a:r>
            <a:endParaRPr lang="en-US" dirty="0"/>
          </a:p>
          <a:p>
            <a:pPr marL="640080" lvl="2"/>
            <a:r>
              <a:rPr lang="en-US" dirty="0"/>
              <a:t>Data structure, e.g., Table, Map, etc.</a:t>
            </a:r>
          </a:p>
          <a:p>
            <a:pPr marL="640080" lvl="2"/>
            <a:r>
              <a:rPr lang="en-US" dirty="0"/>
              <a:t>HPC Kernels and Tools: MKL, TBB, etc.</a:t>
            </a:r>
          </a:p>
          <a:p>
            <a:pPr marL="640080" lvl="2"/>
            <a:r>
              <a:rPr lang="en-US" dirty="0"/>
              <a:t>Hardware Support: Compiler</a:t>
            </a: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1" y="1436912"/>
            <a:ext cx="4725318" cy="4354608"/>
          </a:xfrm>
          <a:prstGeom prst="rect">
            <a:avLst/>
          </a:prstGeom>
        </p:spPr>
      </p:pic>
      <p:sp>
        <p:nvSpPr>
          <p:cNvPr id="7"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431823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8219" y="426678"/>
            <a:ext cx="11571740" cy="703857"/>
          </a:xfrm>
        </p:spPr>
        <p:txBody>
          <a:bodyPr>
            <a:normAutofit fontScale="90000"/>
          </a:bodyPr>
          <a:lstStyle/>
          <a:p>
            <a:r>
              <a:rPr lang="en-US" sz="3600" dirty="0"/>
              <a:t>Case </a:t>
            </a:r>
            <a:r>
              <a:rPr lang="en-US" sz="3600" dirty="0" smtClean="0"/>
              <a:t>Study: </a:t>
            </a:r>
            <a:r>
              <a:rPr lang="en-US" sz="3600" dirty="0"/>
              <a:t>Matrix-Factorization Based on SGD (MF-SGD)</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216" y="1108246"/>
            <a:ext cx="8237565" cy="302959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162693" y="4311229"/>
                <a:ext cx="890115" cy="384721"/>
              </a:xfrm>
              <a:prstGeom prst="rect">
                <a:avLst/>
              </a:prstGeom>
            </p:spPr>
            <p:txBody>
              <a:bodyPr wrap="none">
                <a:spAutoFit/>
              </a:bodyPr>
              <a:lstStyle/>
              <a:p>
                <a:r>
                  <a:rPr lang="en-US" dirty="0" smtClean="0">
                    <a:solidFill>
                      <a:prstClr val="black"/>
                    </a:solidFill>
                  </a:rPr>
                  <a:t>X</a:t>
                </a:r>
                <a14:m>
                  <m:oMath xmlns:m="http://schemas.openxmlformats.org/officeDocument/2006/math">
                    <m:r>
                      <a:rPr lang="en-US">
                        <a:solidFill>
                          <a:prstClr val="black"/>
                        </a:solidFill>
                        <a:latin typeface="Cambria Math" charset="0"/>
                      </a:rPr>
                      <m:t>=</m:t>
                    </m:r>
                    <m:r>
                      <a:rPr lang="en-US" i="1" smtClean="0">
                        <a:solidFill>
                          <a:prstClr val="black"/>
                        </a:solidFill>
                        <a:latin typeface="Cambria Math" charset="0"/>
                      </a:rPr>
                      <m:t>𝑈𝑉</m:t>
                    </m:r>
                  </m:oMath>
                </a14:m>
                <a:endParaRPr lang="en-US"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162693" y="4311229"/>
                <a:ext cx="890115" cy="384721"/>
              </a:xfrm>
              <a:prstGeom prst="rect">
                <a:avLst/>
              </a:prstGeom>
              <a:blipFill rotWithShape="0">
                <a:blip r:embed="rId3"/>
                <a:stretch>
                  <a:fillRect l="-6164" t="-7937" b="-20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16942" y="4635298"/>
                <a:ext cx="2549864" cy="8908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charset="0"/>
                            </a:rPr>
                          </m:ctrlPr>
                        </m:sSubPr>
                        <m:e>
                          <m:r>
                            <a:rPr lang="en-US" i="1">
                              <a:solidFill>
                                <a:prstClr val="black"/>
                              </a:solidFill>
                              <a:latin typeface="Cambria Math" charset="0"/>
                            </a:rPr>
                            <m:t>𝐸</m:t>
                          </m:r>
                        </m:e>
                        <m:sub>
                          <m:r>
                            <a:rPr lang="en-US" i="1">
                              <a:solidFill>
                                <a:prstClr val="black"/>
                              </a:solidFill>
                              <a:latin typeface="Cambria Math" charset="0"/>
                            </a:rPr>
                            <m:t>𝑖𝑗</m:t>
                          </m:r>
                        </m:sub>
                      </m:sSub>
                      <m:r>
                        <a:rPr lang="en-US">
                          <a:solidFill>
                            <a:prstClr val="black"/>
                          </a:solidFill>
                          <a:latin typeface="Cambria Math" charset="0"/>
                        </a:rPr>
                        <m:t>=</m:t>
                      </m:r>
                      <m:sSub>
                        <m:sSubPr>
                          <m:ctrlPr>
                            <a:rPr lang="en-US" i="1">
                              <a:solidFill>
                                <a:prstClr val="black"/>
                              </a:solidFill>
                              <a:latin typeface="Cambria Math" charset="0"/>
                            </a:rPr>
                          </m:ctrlPr>
                        </m:sSubPr>
                        <m:e>
                          <m:r>
                            <a:rPr lang="en-US" i="1" smtClean="0">
                              <a:solidFill>
                                <a:prstClr val="black"/>
                              </a:solidFill>
                              <a:latin typeface="Cambria Math" charset="0"/>
                            </a:rPr>
                            <m:t>𝑋</m:t>
                          </m:r>
                        </m:e>
                        <m:sub>
                          <m:r>
                            <a:rPr lang="en-US" i="1">
                              <a:solidFill>
                                <a:prstClr val="black"/>
                              </a:solidFill>
                              <a:latin typeface="Cambria Math" charset="0"/>
                            </a:rPr>
                            <m:t>𝑖𝑗</m:t>
                          </m:r>
                        </m:sub>
                      </m:sSub>
                      <m:r>
                        <a:rPr lang="en-US">
                          <a:solidFill>
                            <a:prstClr val="black"/>
                          </a:solidFill>
                          <a:latin typeface="Cambria Math" charset="0"/>
                        </a:rPr>
                        <m:t>−</m:t>
                      </m:r>
                      <m:nary>
                        <m:naryPr>
                          <m:chr m:val="∑"/>
                          <m:limLoc m:val="undOvr"/>
                          <m:ctrlPr>
                            <a:rPr lang="en-US" i="1">
                              <a:solidFill>
                                <a:prstClr val="black"/>
                              </a:solidFill>
                              <a:latin typeface="Cambria Math" charset="0"/>
                            </a:rPr>
                          </m:ctrlPr>
                        </m:naryPr>
                        <m:sub>
                          <m:r>
                            <a:rPr lang="en-US" i="1">
                              <a:solidFill>
                                <a:prstClr val="black"/>
                              </a:solidFill>
                              <a:latin typeface="Cambria Math" charset="0"/>
                            </a:rPr>
                            <m:t>𝑘</m:t>
                          </m:r>
                          <m:r>
                            <a:rPr lang="en-US">
                              <a:solidFill>
                                <a:prstClr val="black"/>
                              </a:solidFill>
                              <a:latin typeface="Cambria Math" charset="0"/>
                            </a:rPr>
                            <m:t>=0</m:t>
                          </m:r>
                        </m:sub>
                        <m:sup>
                          <m:r>
                            <a:rPr lang="en-US" i="1">
                              <a:solidFill>
                                <a:prstClr val="black"/>
                              </a:solidFill>
                              <a:latin typeface="Cambria Math" charset="0"/>
                            </a:rPr>
                            <m:t>𝑟</m:t>
                          </m:r>
                        </m:sup>
                        <m:e>
                          <m:sSub>
                            <m:sSubPr>
                              <m:ctrlPr>
                                <a:rPr lang="en-US" i="1">
                                  <a:solidFill>
                                    <a:prstClr val="black"/>
                                  </a:solidFill>
                                  <a:latin typeface="Cambria Math" charset="0"/>
                                </a:rPr>
                              </m:ctrlPr>
                            </m:sSubPr>
                            <m:e>
                              <m:r>
                                <a:rPr lang="en-US" i="1" smtClean="0">
                                  <a:solidFill>
                                    <a:prstClr val="black"/>
                                  </a:solidFill>
                                  <a:latin typeface="Cambria Math" charset="0"/>
                                </a:rPr>
                                <m:t>𝑈</m:t>
                              </m:r>
                            </m:e>
                            <m:sub>
                              <m:r>
                                <a:rPr lang="en-US" i="1">
                                  <a:solidFill>
                                    <a:prstClr val="black"/>
                                  </a:solidFill>
                                  <a:latin typeface="Cambria Math" charset="0"/>
                                </a:rPr>
                                <m:t>𝑖𝑘</m:t>
                              </m:r>
                            </m:sub>
                          </m:sSub>
                        </m:e>
                      </m:nary>
                      <m:sSub>
                        <m:sSubPr>
                          <m:ctrlPr>
                            <a:rPr lang="en-US" i="1">
                              <a:solidFill>
                                <a:prstClr val="black"/>
                              </a:solidFill>
                              <a:latin typeface="Cambria Math" charset="0"/>
                            </a:rPr>
                          </m:ctrlPr>
                        </m:sSubPr>
                        <m:e>
                          <m:r>
                            <a:rPr lang="en-US" i="1" smtClean="0">
                              <a:solidFill>
                                <a:prstClr val="black"/>
                              </a:solidFill>
                              <a:latin typeface="Cambria Math" charset="0"/>
                            </a:rPr>
                            <m:t>𝑉</m:t>
                          </m:r>
                        </m:e>
                        <m:sub>
                          <m:r>
                            <a:rPr lang="en-US" i="1">
                              <a:solidFill>
                                <a:prstClr val="black"/>
                              </a:solidFill>
                              <a:latin typeface="Cambria Math" charset="0"/>
                            </a:rPr>
                            <m:t>𝑘𝑗</m:t>
                          </m:r>
                        </m:sub>
                      </m:sSub>
                    </m:oMath>
                  </m:oMathPara>
                </a14:m>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016942" y="4635298"/>
                <a:ext cx="2549864" cy="89088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59519" y="5548656"/>
                <a:ext cx="4274375"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solidFill>
                                <a:prstClr val="black"/>
                              </a:solidFill>
                              <a:latin typeface="Cambria Math" charset="0"/>
                            </a:rPr>
                          </m:ctrlPr>
                        </m:dPr>
                        <m:e>
                          <m:sSubSup>
                            <m:sSubSupPr>
                              <m:ctrlPr>
                                <a:rPr lang="en-US" i="1">
                                  <a:solidFill>
                                    <a:prstClr val="black"/>
                                  </a:solidFill>
                                  <a:latin typeface="Cambria Math" charset="0"/>
                                </a:rPr>
                              </m:ctrlPr>
                            </m:sSubSupPr>
                            <m:e>
                              <m:r>
                                <a:rPr lang="en-US" i="1" smtClean="0">
                                  <a:solidFill>
                                    <a:prstClr val="black"/>
                                  </a:solidFill>
                                  <a:latin typeface="Cambria Math" charset="0"/>
                                </a:rPr>
                                <m:t>𝑈</m:t>
                              </m:r>
                            </m:e>
                            <m:sub>
                              <m:r>
                                <a:rPr lang="en-US" i="1">
                                  <a:solidFill>
                                    <a:prstClr val="black"/>
                                  </a:solidFill>
                                  <a:latin typeface="Cambria Math" charset="0"/>
                                </a:rPr>
                                <m:t>𝑖</m:t>
                              </m:r>
                              <m:r>
                                <a:rPr lang="en-US">
                                  <a:solidFill>
                                    <a:prstClr val="black"/>
                                  </a:solidFill>
                                  <a:latin typeface="Cambria Math" charset="0"/>
                                </a:rPr>
                                <m:t>∗</m:t>
                              </m:r>
                            </m:sub>
                            <m:sup>
                              <m:r>
                                <a:rPr lang="en-US" i="1">
                                  <a:solidFill>
                                    <a:prstClr val="black"/>
                                  </a:solidFill>
                                  <a:latin typeface="Cambria Math" charset="0"/>
                                </a:rPr>
                                <m:t>𝑡</m:t>
                              </m:r>
                            </m:sup>
                          </m:sSubSup>
                          <m:r>
                            <a:rPr lang="en-US">
                              <a:solidFill>
                                <a:prstClr val="black"/>
                              </a:solidFill>
                              <a:latin typeface="Cambria Math" charset="0"/>
                            </a:rPr>
                            <m:t>=</m:t>
                          </m:r>
                          <m:sSubSup>
                            <m:sSubSupPr>
                              <m:ctrlPr>
                                <a:rPr lang="en-US" i="1">
                                  <a:solidFill>
                                    <a:prstClr val="black"/>
                                  </a:solidFill>
                                  <a:latin typeface="Cambria Math" charset="0"/>
                                </a:rPr>
                              </m:ctrlPr>
                            </m:sSubSupPr>
                            <m:e>
                              <m:r>
                                <a:rPr lang="en-US" i="1" smtClean="0">
                                  <a:solidFill>
                                    <a:prstClr val="black"/>
                                  </a:solidFill>
                                  <a:latin typeface="Cambria Math" charset="0"/>
                                </a:rPr>
                                <m:t>𝑈</m:t>
                              </m:r>
                            </m:e>
                            <m:sub>
                              <m:r>
                                <a:rPr lang="en-US" i="1">
                                  <a:solidFill>
                                    <a:prstClr val="black"/>
                                  </a:solidFill>
                                  <a:latin typeface="Cambria Math" charset="0"/>
                                </a:rPr>
                                <m:t>𝑖</m:t>
                              </m:r>
                              <m:r>
                                <a:rPr lang="en-US">
                                  <a:solidFill>
                                    <a:prstClr val="black"/>
                                  </a:solidFill>
                                  <a:latin typeface="Cambria Math" charset="0"/>
                                </a:rPr>
                                <m:t>∗</m:t>
                              </m:r>
                            </m:sub>
                            <m:sup>
                              <m:r>
                                <a:rPr lang="en-US" i="1">
                                  <a:solidFill>
                                    <a:prstClr val="black"/>
                                  </a:solidFill>
                                  <a:latin typeface="Cambria Math" charset="0"/>
                                </a:rPr>
                                <m:t>𝑡</m:t>
                              </m:r>
                              <m:r>
                                <a:rPr lang="en-US">
                                  <a:solidFill>
                                    <a:prstClr val="black"/>
                                  </a:solidFill>
                                  <a:latin typeface="Cambria Math" charset="0"/>
                                </a:rPr>
                                <m:t>−1</m:t>
                              </m:r>
                            </m:sup>
                          </m:sSubSup>
                          <m:r>
                            <a:rPr lang="en-US">
                              <a:solidFill>
                                <a:prstClr val="black"/>
                              </a:solidFill>
                              <a:latin typeface="Cambria Math" charset="0"/>
                            </a:rPr>
                            <m:t>−</m:t>
                          </m:r>
                          <m:r>
                            <a:rPr lang="en-US" i="1">
                              <a:solidFill>
                                <a:prstClr val="black"/>
                              </a:solidFill>
                              <a:latin typeface="Cambria Math" charset="0"/>
                            </a:rPr>
                            <m:t>𝜂</m:t>
                          </m:r>
                          <m:r>
                            <a:rPr lang="en-US">
                              <a:solidFill>
                                <a:prstClr val="black"/>
                              </a:solidFill>
                              <a:latin typeface="Cambria Math" charset="0"/>
                            </a:rPr>
                            <m:t>(</m:t>
                          </m:r>
                          <m:sSubSup>
                            <m:sSubSupPr>
                              <m:ctrlPr>
                                <a:rPr lang="en-US" i="1">
                                  <a:solidFill>
                                    <a:prstClr val="black"/>
                                  </a:solidFill>
                                  <a:latin typeface="Cambria Math" charset="0"/>
                                </a:rPr>
                              </m:ctrlPr>
                            </m:sSubSupPr>
                            <m:e>
                              <m:r>
                                <a:rPr lang="en-US" i="1">
                                  <a:solidFill>
                                    <a:prstClr val="black"/>
                                  </a:solidFill>
                                  <a:latin typeface="Cambria Math" charset="0"/>
                                </a:rPr>
                                <m:t>𝐸</m:t>
                              </m:r>
                            </m:e>
                            <m:sub>
                              <m:r>
                                <a:rPr lang="en-US" i="1">
                                  <a:solidFill>
                                    <a:prstClr val="black"/>
                                  </a:solidFill>
                                  <a:latin typeface="Cambria Math" charset="0"/>
                                </a:rPr>
                                <m:t>𝑖𝑗</m:t>
                              </m:r>
                            </m:sub>
                            <m:sup>
                              <m:r>
                                <a:rPr lang="en-US" i="1">
                                  <a:solidFill>
                                    <a:prstClr val="black"/>
                                  </a:solidFill>
                                  <a:latin typeface="Cambria Math" charset="0"/>
                                </a:rPr>
                                <m:t>𝑡</m:t>
                              </m:r>
                              <m:r>
                                <a:rPr lang="en-US">
                                  <a:solidFill>
                                    <a:prstClr val="black"/>
                                  </a:solidFill>
                                  <a:latin typeface="Cambria Math" charset="0"/>
                                </a:rPr>
                                <m:t>−1</m:t>
                              </m:r>
                            </m:sup>
                          </m:sSubSup>
                          <m:r>
                            <a:rPr lang="en-US">
                              <a:solidFill>
                                <a:prstClr val="black"/>
                              </a:solidFill>
                              <a:latin typeface="Cambria Math" charset="0"/>
                            </a:rPr>
                            <m:t>⋅</m:t>
                          </m:r>
                          <m:sSubSup>
                            <m:sSubSupPr>
                              <m:ctrlPr>
                                <a:rPr lang="en-US" i="1">
                                  <a:solidFill>
                                    <a:prstClr val="black"/>
                                  </a:solidFill>
                                  <a:latin typeface="Cambria Math" charset="0"/>
                                </a:rPr>
                              </m:ctrlPr>
                            </m:sSubSupPr>
                            <m:e>
                              <m:r>
                                <a:rPr lang="en-US" i="1" smtClean="0">
                                  <a:solidFill>
                                    <a:prstClr val="black"/>
                                  </a:solidFill>
                                  <a:latin typeface="Cambria Math" charset="0"/>
                                </a:rPr>
                                <m:t>𝑉</m:t>
                              </m:r>
                            </m:e>
                            <m:sub>
                              <m:r>
                                <a:rPr lang="en-US">
                                  <a:solidFill>
                                    <a:prstClr val="black"/>
                                  </a:solidFill>
                                  <a:latin typeface="Cambria Math" charset="0"/>
                                </a:rPr>
                                <m:t>∗</m:t>
                              </m:r>
                              <m:r>
                                <a:rPr lang="en-US" i="1">
                                  <a:solidFill>
                                    <a:prstClr val="black"/>
                                  </a:solidFill>
                                  <a:latin typeface="Cambria Math" charset="0"/>
                                </a:rPr>
                                <m:t>𝑗</m:t>
                              </m:r>
                            </m:sub>
                            <m:sup>
                              <m:r>
                                <a:rPr lang="en-US" i="1">
                                  <a:solidFill>
                                    <a:prstClr val="black"/>
                                  </a:solidFill>
                                  <a:latin typeface="Cambria Math" charset="0"/>
                                </a:rPr>
                                <m:t>𝑡</m:t>
                              </m:r>
                              <m:r>
                                <a:rPr lang="en-US">
                                  <a:solidFill>
                                    <a:prstClr val="black"/>
                                  </a:solidFill>
                                  <a:latin typeface="Cambria Math" charset="0"/>
                                </a:rPr>
                                <m:t>−1</m:t>
                              </m:r>
                            </m:sup>
                          </m:sSubSup>
                          <m:r>
                            <a:rPr lang="en-US">
                              <a:solidFill>
                                <a:prstClr val="black"/>
                              </a:solidFill>
                              <a:latin typeface="Cambria Math" charset="0"/>
                            </a:rPr>
                            <m:t>−</m:t>
                          </m:r>
                          <m:r>
                            <a:rPr lang="en-US" i="1">
                              <a:solidFill>
                                <a:prstClr val="black"/>
                              </a:solidFill>
                              <a:latin typeface="Cambria Math" charset="0"/>
                            </a:rPr>
                            <m:t>𝜆</m:t>
                          </m:r>
                          <m:r>
                            <a:rPr lang="en-US">
                              <a:solidFill>
                                <a:prstClr val="black"/>
                              </a:solidFill>
                              <a:latin typeface="Cambria Math" charset="0"/>
                            </a:rPr>
                            <m:t>⋅</m:t>
                          </m:r>
                          <m:sSubSup>
                            <m:sSubSupPr>
                              <m:ctrlPr>
                                <a:rPr lang="en-US" i="1">
                                  <a:solidFill>
                                    <a:prstClr val="black"/>
                                  </a:solidFill>
                                  <a:latin typeface="Cambria Math" charset="0"/>
                                </a:rPr>
                              </m:ctrlPr>
                            </m:sSubSupPr>
                            <m:e>
                              <m:r>
                                <a:rPr lang="en-US" i="1" smtClean="0">
                                  <a:solidFill>
                                    <a:prstClr val="black"/>
                                  </a:solidFill>
                                  <a:latin typeface="Cambria Math" charset="0"/>
                                </a:rPr>
                                <m:t>𝑈</m:t>
                              </m:r>
                            </m:e>
                            <m:sub>
                              <m:r>
                                <a:rPr lang="en-US" i="1">
                                  <a:solidFill>
                                    <a:prstClr val="black"/>
                                  </a:solidFill>
                                  <a:latin typeface="Cambria Math" charset="0"/>
                                </a:rPr>
                                <m:t>𝑖</m:t>
                              </m:r>
                              <m:r>
                                <a:rPr lang="en-US">
                                  <a:solidFill>
                                    <a:prstClr val="black"/>
                                  </a:solidFill>
                                  <a:latin typeface="Cambria Math" charset="0"/>
                                </a:rPr>
                                <m:t>∗</m:t>
                              </m:r>
                            </m:sub>
                            <m:sup>
                              <m:r>
                                <a:rPr lang="en-US" i="1">
                                  <a:solidFill>
                                    <a:prstClr val="black"/>
                                  </a:solidFill>
                                  <a:latin typeface="Cambria Math" charset="0"/>
                                </a:rPr>
                                <m:t>𝑡</m:t>
                              </m:r>
                              <m:r>
                                <a:rPr lang="en-US">
                                  <a:solidFill>
                                    <a:prstClr val="black"/>
                                  </a:solidFill>
                                  <a:latin typeface="Cambria Math" charset="0"/>
                                </a:rPr>
                                <m:t>−1</m:t>
                              </m:r>
                            </m:sup>
                          </m:sSubSup>
                        </m:e>
                      </m:d>
                    </m:oMath>
                  </m:oMathPara>
                </a14:m>
                <a:endParaRPr lang="en-US"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959519" y="5548656"/>
                <a:ext cx="4274375" cy="439736"/>
              </a:xfrm>
              <a:prstGeom prst="rect">
                <a:avLst/>
              </a:prstGeom>
              <a:blipFill rotWithShape="0">
                <a:blip r:embed="rId5"/>
                <a:stretch>
                  <a:fillRect t="-143056" r="-11966" b="-20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83692" y="6110663"/>
                <a:ext cx="4250202"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solidFill>
                                <a:prstClr val="black"/>
                              </a:solidFill>
                              <a:latin typeface="Cambria Math" charset="0"/>
                            </a:rPr>
                          </m:ctrlPr>
                        </m:dPr>
                        <m:e>
                          <m:sSubSup>
                            <m:sSubSupPr>
                              <m:ctrlPr>
                                <a:rPr lang="en-US" i="1">
                                  <a:solidFill>
                                    <a:prstClr val="black"/>
                                  </a:solidFill>
                                  <a:latin typeface="Cambria Math" charset="0"/>
                                </a:rPr>
                              </m:ctrlPr>
                            </m:sSubSupPr>
                            <m:e>
                              <m:r>
                                <a:rPr lang="en-US" i="1" smtClean="0">
                                  <a:solidFill>
                                    <a:prstClr val="black"/>
                                  </a:solidFill>
                                  <a:latin typeface="Cambria Math" charset="0"/>
                                </a:rPr>
                                <m:t>𝑉</m:t>
                              </m:r>
                            </m:e>
                            <m:sub>
                              <m:r>
                                <a:rPr lang="en-US">
                                  <a:solidFill>
                                    <a:prstClr val="black"/>
                                  </a:solidFill>
                                  <a:latin typeface="Cambria Math" charset="0"/>
                                </a:rPr>
                                <m:t>∗</m:t>
                              </m:r>
                              <m:r>
                                <a:rPr lang="en-US" i="1">
                                  <a:solidFill>
                                    <a:prstClr val="black"/>
                                  </a:solidFill>
                                  <a:latin typeface="Cambria Math" charset="0"/>
                                </a:rPr>
                                <m:t>𝑗</m:t>
                              </m:r>
                            </m:sub>
                            <m:sup>
                              <m:r>
                                <a:rPr lang="en-US" i="1">
                                  <a:solidFill>
                                    <a:prstClr val="black"/>
                                  </a:solidFill>
                                  <a:latin typeface="Cambria Math" charset="0"/>
                                </a:rPr>
                                <m:t>𝑡</m:t>
                              </m:r>
                            </m:sup>
                          </m:sSubSup>
                          <m:r>
                            <a:rPr lang="en-US">
                              <a:solidFill>
                                <a:prstClr val="black"/>
                              </a:solidFill>
                              <a:latin typeface="Cambria Math" charset="0"/>
                            </a:rPr>
                            <m:t>=</m:t>
                          </m:r>
                          <m:sSubSup>
                            <m:sSubSupPr>
                              <m:ctrlPr>
                                <a:rPr lang="en-US" i="1">
                                  <a:solidFill>
                                    <a:prstClr val="black"/>
                                  </a:solidFill>
                                  <a:latin typeface="Cambria Math" charset="0"/>
                                </a:rPr>
                              </m:ctrlPr>
                            </m:sSubSupPr>
                            <m:e>
                              <m:r>
                                <a:rPr lang="en-US" i="1" smtClean="0">
                                  <a:solidFill>
                                    <a:prstClr val="black"/>
                                  </a:solidFill>
                                  <a:latin typeface="Cambria Math" charset="0"/>
                                </a:rPr>
                                <m:t>𝑉</m:t>
                              </m:r>
                            </m:e>
                            <m:sub>
                              <m:r>
                                <a:rPr lang="en-US">
                                  <a:solidFill>
                                    <a:prstClr val="black"/>
                                  </a:solidFill>
                                  <a:latin typeface="Cambria Math" charset="0"/>
                                </a:rPr>
                                <m:t>∗</m:t>
                              </m:r>
                              <m:r>
                                <a:rPr lang="en-US" i="1">
                                  <a:solidFill>
                                    <a:prstClr val="black"/>
                                  </a:solidFill>
                                  <a:latin typeface="Cambria Math" charset="0"/>
                                </a:rPr>
                                <m:t>𝑗</m:t>
                              </m:r>
                            </m:sub>
                            <m:sup>
                              <m:r>
                                <a:rPr lang="en-US" i="1">
                                  <a:solidFill>
                                    <a:prstClr val="black"/>
                                  </a:solidFill>
                                  <a:latin typeface="Cambria Math" charset="0"/>
                                </a:rPr>
                                <m:t>𝑡</m:t>
                              </m:r>
                              <m:r>
                                <a:rPr lang="en-US">
                                  <a:solidFill>
                                    <a:prstClr val="black"/>
                                  </a:solidFill>
                                  <a:latin typeface="Cambria Math" charset="0"/>
                                </a:rPr>
                                <m:t>−1</m:t>
                              </m:r>
                            </m:sup>
                          </m:sSubSup>
                          <m:r>
                            <a:rPr lang="en-US">
                              <a:solidFill>
                                <a:prstClr val="black"/>
                              </a:solidFill>
                              <a:latin typeface="Cambria Math" charset="0"/>
                            </a:rPr>
                            <m:t>−</m:t>
                          </m:r>
                          <m:r>
                            <a:rPr lang="en-US" i="1">
                              <a:solidFill>
                                <a:prstClr val="black"/>
                              </a:solidFill>
                              <a:latin typeface="Cambria Math" charset="0"/>
                            </a:rPr>
                            <m:t>𝜂</m:t>
                          </m:r>
                          <m:r>
                            <a:rPr lang="en-US">
                              <a:solidFill>
                                <a:prstClr val="black"/>
                              </a:solidFill>
                              <a:latin typeface="Cambria Math" charset="0"/>
                            </a:rPr>
                            <m:t>(</m:t>
                          </m:r>
                          <m:sSubSup>
                            <m:sSubSupPr>
                              <m:ctrlPr>
                                <a:rPr lang="en-US" i="1">
                                  <a:solidFill>
                                    <a:prstClr val="black"/>
                                  </a:solidFill>
                                  <a:latin typeface="Cambria Math" charset="0"/>
                                </a:rPr>
                              </m:ctrlPr>
                            </m:sSubSupPr>
                            <m:e>
                              <m:r>
                                <a:rPr lang="en-US" i="1">
                                  <a:solidFill>
                                    <a:prstClr val="black"/>
                                  </a:solidFill>
                                  <a:latin typeface="Cambria Math" charset="0"/>
                                </a:rPr>
                                <m:t>𝐸</m:t>
                              </m:r>
                            </m:e>
                            <m:sub>
                              <m:r>
                                <a:rPr lang="en-US" i="1">
                                  <a:solidFill>
                                    <a:prstClr val="black"/>
                                  </a:solidFill>
                                  <a:latin typeface="Cambria Math" charset="0"/>
                                </a:rPr>
                                <m:t>𝑖𝑗</m:t>
                              </m:r>
                            </m:sub>
                            <m:sup>
                              <m:r>
                                <a:rPr lang="en-US" i="1">
                                  <a:solidFill>
                                    <a:prstClr val="black"/>
                                  </a:solidFill>
                                  <a:latin typeface="Cambria Math" charset="0"/>
                                </a:rPr>
                                <m:t>𝑡</m:t>
                              </m:r>
                              <m:r>
                                <a:rPr lang="en-US">
                                  <a:solidFill>
                                    <a:prstClr val="black"/>
                                  </a:solidFill>
                                  <a:latin typeface="Cambria Math" charset="0"/>
                                </a:rPr>
                                <m:t>−1</m:t>
                              </m:r>
                            </m:sup>
                          </m:sSubSup>
                          <m:r>
                            <a:rPr lang="en-US">
                              <a:solidFill>
                                <a:prstClr val="black"/>
                              </a:solidFill>
                              <a:latin typeface="Cambria Math" charset="0"/>
                            </a:rPr>
                            <m:t>⋅</m:t>
                          </m:r>
                          <m:sSubSup>
                            <m:sSubSupPr>
                              <m:ctrlPr>
                                <a:rPr lang="en-US" i="1">
                                  <a:solidFill>
                                    <a:prstClr val="black"/>
                                  </a:solidFill>
                                  <a:latin typeface="Cambria Math" charset="0"/>
                                </a:rPr>
                              </m:ctrlPr>
                            </m:sSubSupPr>
                            <m:e>
                              <m:r>
                                <a:rPr lang="en-US" i="1" smtClean="0">
                                  <a:solidFill>
                                    <a:prstClr val="black"/>
                                  </a:solidFill>
                                  <a:latin typeface="Cambria Math" charset="0"/>
                                </a:rPr>
                                <m:t>𝑈</m:t>
                              </m:r>
                            </m:e>
                            <m:sub>
                              <m:r>
                                <a:rPr lang="en-US" i="1">
                                  <a:solidFill>
                                    <a:prstClr val="black"/>
                                  </a:solidFill>
                                  <a:latin typeface="Cambria Math" charset="0"/>
                                </a:rPr>
                                <m:t>𝑖</m:t>
                              </m:r>
                              <m:r>
                                <a:rPr lang="en-US">
                                  <a:solidFill>
                                    <a:prstClr val="black"/>
                                  </a:solidFill>
                                  <a:latin typeface="Cambria Math" charset="0"/>
                                </a:rPr>
                                <m:t>∗</m:t>
                              </m:r>
                            </m:sub>
                            <m:sup>
                              <m:r>
                                <a:rPr lang="en-US" i="1">
                                  <a:solidFill>
                                    <a:prstClr val="black"/>
                                  </a:solidFill>
                                  <a:latin typeface="Cambria Math" charset="0"/>
                                </a:rPr>
                                <m:t>𝑡</m:t>
                              </m:r>
                              <m:r>
                                <a:rPr lang="en-US">
                                  <a:solidFill>
                                    <a:prstClr val="black"/>
                                  </a:solidFill>
                                  <a:latin typeface="Cambria Math" charset="0"/>
                                </a:rPr>
                                <m:t>−1</m:t>
                              </m:r>
                            </m:sup>
                          </m:sSubSup>
                          <m:r>
                            <a:rPr lang="en-US">
                              <a:solidFill>
                                <a:prstClr val="black"/>
                              </a:solidFill>
                              <a:latin typeface="Cambria Math" charset="0"/>
                            </a:rPr>
                            <m:t>−</m:t>
                          </m:r>
                          <m:r>
                            <a:rPr lang="en-US" i="1">
                              <a:solidFill>
                                <a:prstClr val="black"/>
                              </a:solidFill>
                              <a:latin typeface="Cambria Math" charset="0"/>
                            </a:rPr>
                            <m:t>𝜆</m:t>
                          </m:r>
                          <m:r>
                            <a:rPr lang="en-US">
                              <a:solidFill>
                                <a:prstClr val="black"/>
                              </a:solidFill>
                              <a:latin typeface="Cambria Math" charset="0"/>
                            </a:rPr>
                            <m:t>⋅</m:t>
                          </m:r>
                          <m:sSubSup>
                            <m:sSubSupPr>
                              <m:ctrlPr>
                                <a:rPr lang="en-US" i="1">
                                  <a:solidFill>
                                    <a:prstClr val="black"/>
                                  </a:solidFill>
                                  <a:latin typeface="Cambria Math" charset="0"/>
                                </a:rPr>
                              </m:ctrlPr>
                            </m:sSubSupPr>
                            <m:e>
                              <m:r>
                                <a:rPr lang="en-US" i="1" smtClean="0">
                                  <a:solidFill>
                                    <a:prstClr val="black"/>
                                  </a:solidFill>
                                  <a:latin typeface="Cambria Math" charset="0"/>
                                </a:rPr>
                                <m:t>𝑉</m:t>
                              </m:r>
                            </m:e>
                            <m:sub>
                              <m:r>
                                <a:rPr lang="en-US">
                                  <a:solidFill>
                                    <a:prstClr val="black"/>
                                  </a:solidFill>
                                  <a:latin typeface="Cambria Math" charset="0"/>
                                </a:rPr>
                                <m:t>∗</m:t>
                              </m:r>
                              <m:r>
                                <a:rPr lang="en-US" i="1">
                                  <a:solidFill>
                                    <a:prstClr val="black"/>
                                  </a:solidFill>
                                  <a:latin typeface="Cambria Math" charset="0"/>
                                </a:rPr>
                                <m:t>𝑗</m:t>
                              </m:r>
                            </m:sub>
                            <m:sup>
                              <m:r>
                                <a:rPr lang="en-US" i="1">
                                  <a:solidFill>
                                    <a:prstClr val="black"/>
                                  </a:solidFill>
                                  <a:latin typeface="Cambria Math" charset="0"/>
                                </a:rPr>
                                <m:t>𝑡</m:t>
                              </m:r>
                              <m:r>
                                <a:rPr lang="en-US">
                                  <a:solidFill>
                                    <a:prstClr val="black"/>
                                  </a:solidFill>
                                  <a:latin typeface="Cambria Math" charset="0"/>
                                </a:rPr>
                                <m:t>−1</m:t>
                              </m:r>
                            </m:sup>
                          </m:sSubSup>
                        </m:e>
                      </m:d>
                    </m:oMath>
                  </m:oMathPara>
                </a14:m>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983692" y="6110663"/>
                <a:ext cx="4250202" cy="439736"/>
              </a:xfrm>
              <a:prstGeom prst="rect">
                <a:avLst/>
              </a:prstGeom>
              <a:blipFill rotWithShape="0">
                <a:blip r:embed="rId6"/>
                <a:stretch>
                  <a:fillRect t="-141096" r="-12034" b="-201370"/>
                </a:stretch>
              </a:blipFill>
            </p:spPr>
            <p:txBody>
              <a:bodyPr/>
              <a:lstStyle/>
              <a:p>
                <a:r>
                  <a:rPr lang="en-US">
                    <a:noFill/>
                  </a:rPr>
                  <a:t> </a:t>
                </a:r>
              </a:p>
            </p:txBody>
          </p:sp>
        </mc:Fallback>
      </mc:AlternateContent>
      <p:sp>
        <p:nvSpPr>
          <p:cNvPr id="9" name="TextBox 8"/>
          <p:cNvSpPr txBox="1"/>
          <p:nvPr/>
        </p:nvSpPr>
        <p:spPr>
          <a:xfrm>
            <a:off x="5868785" y="5203348"/>
            <a:ext cx="4844981" cy="923330"/>
          </a:xfrm>
          <a:prstGeom prst="rect">
            <a:avLst/>
          </a:prstGeom>
          <a:noFill/>
        </p:spPr>
        <p:txBody>
          <a:bodyPr wrap="none" rtlCol="0">
            <a:spAutoFit/>
          </a:bodyPr>
          <a:lstStyle/>
          <a:p>
            <a:pPr marL="342900" indent="-342900">
              <a:buFont typeface="Arial" charset="0"/>
              <a:buChar char="•"/>
            </a:pPr>
            <a:r>
              <a:rPr lang="en-US" dirty="0" smtClean="0">
                <a:solidFill>
                  <a:prstClr val="black"/>
                </a:solidFill>
              </a:rPr>
              <a:t>Large Training Data: Tens of millions of points</a:t>
            </a:r>
          </a:p>
          <a:p>
            <a:pPr marL="342900" indent="-342900">
              <a:buFont typeface="Arial" charset="0"/>
              <a:buChar char="•"/>
            </a:pPr>
            <a:r>
              <a:rPr lang="en-US" dirty="0" smtClean="0">
                <a:solidFill>
                  <a:prstClr val="black"/>
                </a:solidFill>
              </a:rPr>
              <a:t>Large Model Data: m, n could be </a:t>
            </a:r>
            <a:r>
              <a:rPr lang="en-US" dirty="0" smtClean="0">
                <a:solidFill>
                  <a:prstClr val="black"/>
                </a:solidFill>
              </a:rPr>
              <a:t>millions</a:t>
            </a:r>
            <a:endParaRPr lang="en-US" dirty="0" smtClean="0">
              <a:solidFill>
                <a:prstClr val="black"/>
              </a:solidFill>
            </a:endParaRPr>
          </a:p>
          <a:p>
            <a:pPr marL="342900" indent="-342900">
              <a:buFont typeface="Arial" charset="0"/>
              <a:buChar char="•"/>
            </a:pPr>
            <a:r>
              <a:rPr lang="en-US" dirty="0" smtClean="0">
                <a:solidFill>
                  <a:prstClr val="black"/>
                </a:solidFill>
              </a:rPr>
              <a:t>Random Memory Access Pattern in Training </a:t>
            </a:r>
            <a:endParaRPr lang="en-US" dirty="0">
              <a:solidFill>
                <a:prstClr val="black"/>
              </a:solidFill>
            </a:endParaRPr>
          </a:p>
        </p:txBody>
      </p:sp>
      <p:sp>
        <p:nvSpPr>
          <p:cNvPr id="10" name="TextBox 9"/>
          <p:cNvSpPr txBox="1"/>
          <p:nvPr/>
        </p:nvSpPr>
        <p:spPr>
          <a:xfrm>
            <a:off x="5868785" y="4347428"/>
            <a:ext cx="5405520" cy="646331"/>
          </a:xfrm>
          <a:prstGeom prst="rect">
            <a:avLst/>
          </a:prstGeom>
          <a:noFill/>
        </p:spPr>
        <p:txBody>
          <a:bodyPr wrap="square" rtlCol="0">
            <a:spAutoFit/>
          </a:bodyPr>
          <a:lstStyle/>
          <a:p>
            <a:r>
              <a:rPr lang="en-US" b="1" dirty="0" smtClean="0">
                <a:solidFill>
                  <a:srgbClr val="C00000"/>
                </a:solidFill>
              </a:rPr>
              <a:t>Decompose a large matrix into two model matrices, used in Recommender systems</a:t>
            </a:r>
            <a:endParaRPr lang="en-US" b="1" dirty="0">
              <a:solidFill>
                <a:srgbClr val="C00000"/>
              </a:solidFill>
            </a:endParaRPr>
          </a:p>
        </p:txBody>
      </p:sp>
      <p:sp>
        <p:nvSpPr>
          <p:cNvPr id="12"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242095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6678"/>
            <a:ext cx="10668000" cy="853486"/>
          </a:xfrm>
        </p:spPr>
        <p:txBody>
          <a:bodyPr>
            <a:normAutofit fontScale="90000"/>
          </a:bodyPr>
          <a:lstStyle/>
          <a:p>
            <a:r>
              <a:rPr lang="en-US" sz="3600" dirty="0"/>
              <a:t>Intra-node Performance: DAAL-MF-SGD vs. LIBMF</a:t>
            </a:r>
            <a:r>
              <a:rPr lang="en-US" dirty="0"/>
              <a:t/>
            </a:r>
            <a:br>
              <a:rPr lang="en-US" dirty="0"/>
            </a:br>
            <a:endParaRPr lang="en-US" dirty="0"/>
          </a:p>
        </p:txBody>
      </p:sp>
      <p:sp>
        <p:nvSpPr>
          <p:cNvPr id="8"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70" y="895514"/>
            <a:ext cx="10267349" cy="5010150"/>
          </a:xfrm>
          <a:prstGeom prst="rect">
            <a:avLst/>
          </a:prstGeom>
        </p:spPr>
      </p:pic>
      <p:sp>
        <p:nvSpPr>
          <p:cNvPr id="10" name="TextBox 9"/>
          <p:cNvSpPr txBox="1"/>
          <p:nvPr/>
        </p:nvSpPr>
        <p:spPr>
          <a:xfrm>
            <a:off x="1280711" y="5905664"/>
            <a:ext cx="5193241" cy="969496"/>
          </a:xfrm>
          <a:prstGeom prst="rect">
            <a:avLst/>
          </a:prstGeom>
          <a:noFill/>
        </p:spPr>
        <p:txBody>
          <a:bodyPr wrap="square" rtlCol="0">
            <a:spAutoFit/>
          </a:bodyPr>
          <a:lstStyle/>
          <a:p>
            <a:r>
              <a:rPr lang="en-US" dirty="0" smtClean="0">
                <a:solidFill>
                  <a:prstClr val="black"/>
                </a:solidFill>
              </a:rPr>
              <a:t>LIBMF:  a start-of-art open </a:t>
            </a:r>
            <a:r>
              <a:rPr lang="en-US" dirty="0">
                <a:solidFill>
                  <a:prstClr val="black"/>
                </a:solidFill>
              </a:rPr>
              <a:t>source </a:t>
            </a:r>
            <a:r>
              <a:rPr lang="en-US" dirty="0" smtClean="0">
                <a:solidFill>
                  <a:prstClr val="black"/>
                </a:solidFill>
              </a:rPr>
              <a:t>MF-SGD </a:t>
            </a:r>
            <a:r>
              <a:rPr lang="en-US" dirty="0" smtClean="0">
                <a:solidFill>
                  <a:prstClr val="black"/>
                </a:solidFill>
              </a:rPr>
              <a:t>package</a:t>
            </a:r>
            <a:endParaRPr lang="en-US" dirty="0">
              <a:solidFill>
                <a:prstClr val="black"/>
              </a:solidFill>
            </a:endParaRPr>
          </a:p>
          <a:p>
            <a:pPr marL="342900" indent="-342900">
              <a:buFont typeface="Arial" charset="0"/>
              <a:buChar char="•"/>
            </a:pPr>
            <a:r>
              <a:rPr lang="en-US" dirty="0" smtClean="0">
                <a:solidFill>
                  <a:prstClr val="black"/>
                </a:solidFill>
              </a:rPr>
              <a:t>Only single node mode</a:t>
            </a:r>
          </a:p>
          <a:p>
            <a:pPr marL="342900" indent="-342900">
              <a:buFont typeface="Arial" charset="0"/>
              <a:buChar char="•"/>
            </a:pPr>
            <a:r>
              <a:rPr lang="en-US" dirty="0" smtClean="0">
                <a:solidFill>
                  <a:prstClr val="black"/>
                </a:solidFill>
              </a:rPr>
              <a:t>Highly optimized for memory usage</a:t>
            </a:r>
            <a:endParaRPr lang="en-US" dirty="0">
              <a:solidFill>
                <a:prstClr val="black"/>
              </a:solidFill>
            </a:endParaRPr>
          </a:p>
        </p:txBody>
      </p:sp>
      <p:sp>
        <p:nvSpPr>
          <p:cNvPr id="11" name="TextBox 10"/>
          <p:cNvSpPr txBox="1"/>
          <p:nvPr/>
        </p:nvSpPr>
        <p:spPr>
          <a:xfrm>
            <a:off x="6535096" y="5905664"/>
            <a:ext cx="4792006" cy="923330"/>
          </a:xfrm>
          <a:prstGeom prst="rect">
            <a:avLst/>
          </a:prstGeom>
          <a:noFill/>
        </p:spPr>
        <p:txBody>
          <a:bodyPr wrap="square" rtlCol="0">
            <a:spAutoFit/>
          </a:bodyPr>
          <a:lstStyle/>
          <a:p>
            <a:r>
              <a:rPr lang="en-US" dirty="0" smtClean="0">
                <a:solidFill>
                  <a:prstClr val="black"/>
                </a:solidFill>
              </a:rPr>
              <a:t>We compare our DAAL-MF-SGD kernel with LIBMF on a single KNL node, using </a:t>
            </a:r>
            <a:r>
              <a:rPr lang="en-US" dirty="0" err="1" smtClean="0">
                <a:solidFill>
                  <a:prstClr val="black"/>
                </a:solidFill>
              </a:rPr>
              <a:t>YahooMusic</a:t>
            </a:r>
            <a:r>
              <a:rPr lang="en-US" dirty="0" smtClean="0">
                <a:solidFill>
                  <a:prstClr val="black"/>
                </a:solidFill>
              </a:rPr>
              <a:t> </a:t>
            </a:r>
            <a:r>
              <a:rPr lang="en-US" dirty="0" smtClean="0">
                <a:solidFill>
                  <a:prstClr val="black"/>
                </a:solidFill>
              </a:rPr>
              <a:t>dataset</a:t>
            </a:r>
          </a:p>
        </p:txBody>
      </p:sp>
    </p:spTree>
    <p:extLst>
      <p:ext uri="{BB962C8B-B14F-4D97-AF65-F5344CB8AC3E}">
        <p14:creationId xmlns:p14="http://schemas.microsoft.com/office/powerpoint/2010/main" val="1387187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6678"/>
            <a:ext cx="10668000" cy="853486"/>
          </a:xfrm>
        </p:spPr>
        <p:txBody>
          <a:bodyPr>
            <a:normAutofit fontScale="90000"/>
          </a:bodyPr>
          <a:lstStyle/>
          <a:p>
            <a:r>
              <a:rPr lang="en-US" sz="3600" dirty="0"/>
              <a:t>Intra-node Performance: DAAL-MF-SGD vs. LIBMF</a:t>
            </a:r>
            <a:r>
              <a:rPr lang="en-US" dirty="0"/>
              <a:t/>
            </a:r>
            <a:br>
              <a:rPr lang="en-US" dirty="0"/>
            </a:br>
            <a:endParaRPr lang="en-US" dirty="0"/>
          </a:p>
        </p:txBody>
      </p:sp>
      <p:sp>
        <p:nvSpPr>
          <p:cNvPr id="8"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85" y="865414"/>
            <a:ext cx="10253472" cy="5110844"/>
          </a:xfrm>
          <a:prstGeom prst="rect">
            <a:avLst/>
          </a:prstGeom>
        </p:spPr>
      </p:pic>
      <p:sp>
        <p:nvSpPr>
          <p:cNvPr id="10" name="TextBox 9"/>
          <p:cNvSpPr txBox="1"/>
          <p:nvPr/>
        </p:nvSpPr>
        <p:spPr>
          <a:xfrm>
            <a:off x="1632904" y="5871145"/>
            <a:ext cx="4175760" cy="969496"/>
          </a:xfrm>
          <a:prstGeom prst="rect">
            <a:avLst/>
          </a:prstGeom>
          <a:noFill/>
        </p:spPr>
        <p:txBody>
          <a:bodyPr wrap="square" rtlCol="0">
            <a:spAutoFit/>
          </a:bodyPr>
          <a:lstStyle/>
          <a:p>
            <a:pPr marL="342900" indent="-342900">
              <a:buFont typeface="Arial" charset="0"/>
              <a:buChar char="•"/>
            </a:pPr>
            <a:r>
              <a:rPr lang="en-US" dirty="0" smtClean="0">
                <a:solidFill>
                  <a:prstClr val="black"/>
                </a:solidFill>
              </a:rPr>
              <a:t>DAAL-MF-SGD delivers a comparable training time for each </a:t>
            </a:r>
            <a:r>
              <a:rPr lang="en-US" dirty="0" smtClean="0">
                <a:solidFill>
                  <a:prstClr val="black"/>
                </a:solidFill>
              </a:rPr>
              <a:t>iteration </a:t>
            </a:r>
            <a:r>
              <a:rPr lang="en-US" dirty="0" smtClean="0">
                <a:solidFill>
                  <a:prstClr val="black"/>
                </a:solidFill>
              </a:rPr>
              <a:t>with that of </a:t>
            </a:r>
            <a:r>
              <a:rPr lang="en-US" dirty="0" smtClean="0">
                <a:solidFill>
                  <a:prstClr val="black"/>
                </a:solidFill>
              </a:rPr>
              <a:t>LIBMF</a:t>
            </a:r>
            <a:endParaRPr lang="en-US" dirty="0" smtClean="0">
              <a:solidFill>
                <a:prstClr val="black"/>
              </a:solidFill>
            </a:endParaRPr>
          </a:p>
        </p:txBody>
      </p:sp>
      <p:sp>
        <p:nvSpPr>
          <p:cNvPr id="11" name="TextBox 10"/>
          <p:cNvSpPr txBox="1"/>
          <p:nvPr/>
        </p:nvSpPr>
        <p:spPr>
          <a:xfrm>
            <a:off x="5888736" y="5853334"/>
            <a:ext cx="5181600" cy="969496"/>
          </a:xfrm>
          <a:prstGeom prst="rect">
            <a:avLst/>
          </a:prstGeom>
          <a:noFill/>
        </p:spPr>
        <p:txBody>
          <a:bodyPr wrap="square" rtlCol="0">
            <a:spAutoFit/>
          </a:bodyPr>
          <a:lstStyle/>
          <a:p>
            <a:pPr marL="342900" indent="-342900">
              <a:buFont typeface="Arial" charset="0"/>
              <a:buChar char="•"/>
            </a:pPr>
            <a:r>
              <a:rPr lang="en-US" dirty="0" smtClean="0">
                <a:solidFill>
                  <a:prstClr val="black"/>
                </a:solidFill>
              </a:rPr>
              <a:t>DAAL-MF-SGD </a:t>
            </a:r>
            <a:r>
              <a:rPr lang="en-US" dirty="0" smtClean="0">
                <a:solidFill>
                  <a:prstClr val="black"/>
                </a:solidFill>
              </a:rPr>
              <a:t>has a better convergence speed than </a:t>
            </a:r>
            <a:r>
              <a:rPr lang="en-US" smtClean="0">
                <a:solidFill>
                  <a:prstClr val="black"/>
                </a:solidFill>
              </a:rPr>
              <a:t>LIBMF, using </a:t>
            </a:r>
            <a:r>
              <a:rPr lang="en-US" dirty="0" smtClean="0">
                <a:solidFill>
                  <a:prstClr val="black"/>
                </a:solidFill>
              </a:rPr>
              <a:t>less iterations to achieve the same convergence. </a:t>
            </a:r>
          </a:p>
        </p:txBody>
      </p:sp>
    </p:spTree>
    <p:extLst>
      <p:ext uri="{BB962C8B-B14F-4D97-AF65-F5344CB8AC3E}">
        <p14:creationId xmlns:p14="http://schemas.microsoft.com/office/powerpoint/2010/main" val="137026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7" name="TextBox 6"/>
          <p:cNvSpPr txBox="1"/>
          <p:nvPr/>
        </p:nvSpPr>
        <p:spPr>
          <a:xfrm>
            <a:off x="115711" y="2095948"/>
            <a:ext cx="8970188" cy="461544"/>
          </a:xfrm>
          <a:prstGeom prst="rect">
            <a:avLst/>
          </a:prstGeom>
          <a:noFill/>
        </p:spPr>
        <p:txBody>
          <a:bodyPr wrap="square" lIns="91308" tIns="45660" rIns="91308" bIns="45660" rtlCol="0">
            <a:spAutoFit/>
          </a:bodyPr>
          <a:lstStyle/>
          <a:p>
            <a:pPr algn="ctr"/>
            <a:r>
              <a:rPr lang="en-US" sz="2400" b="1" dirty="0">
                <a:solidFill>
                  <a:srgbClr val="31859C"/>
                </a:solidFill>
              </a:rPr>
              <a:t>1.      Motivation: Machine Learning Applications </a:t>
            </a:r>
            <a:endParaRPr lang="en-US" sz="2400" dirty="0">
              <a:solidFill>
                <a:srgbClr val="31859C"/>
              </a:solidFill>
            </a:endParaRPr>
          </a:p>
        </p:txBody>
      </p:sp>
      <p:sp>
        <p:nvSpPr>
          <p:cNvPr id="8" name="TextBox 7"/>
          <p:cNvSpPr txBox="1"/>
          <p:nvPr/>
        </p:nvSpPr>
        <p:spPr>
          <a:xfrm>
            <a:off x="1391617" y="2938992"/>
            <a:ext cx="10359510" cy="461544"/>
          </a:xfrm>
          <a:prstGeom prst="rect">
            <a:avLst/>
          </a:prstGeom>
          <a:noFill/>
        </p:spPr>
        <p:txBody>
          <a:bodyPr wrap="square" lIns="91308" tIns="45660" rIns="91308" bIns="45660" rtlCol="0">
            <a:spAutoFit/>
          </a:bodyPr>
          <a:lstStyle/>
          <a:p>
            <a:r>
              <a:rPr lang="en-US" sz="2400" b="1" dirty="0">
                <a:solidFill>
                  <a:prstClr val="white">
                    <a:lumMod val="50000"/>
                  </a:prstClr>
                </a:solidFill>
              </a:rPr>
              <a:t>2.      A </a:t>
            </a:r>
            <a:r>
              <a:rPr lang="en-US" sz="2400" b="1" dirty="0">
                <a:solidFill>
                  <a:prstClr val="white">
                    <a:lumMod val="50000"/>
                  </a:prstClr>
                </a:solidFill>
              </a:rPr>
              <a:t>Faster Machine Learning </a:t>
            </a:r>
            <a:r>
              <a:rPr lang="en-US" sz="2400" b="1" dirty="0">
                <a:solidFill>
                  <a:prstClr val="white">
                    <a:lumMod val="50000"/>
                  </a:prstClr>
                </a:solidFill>
              </a:rPr>
              <a:t>solution on </a:t>
            </a:r>
            <a:r>
              <a:rPr lang="en-US" sz="2400" b="1" dirty="0">
                <a:solidFill>
                  <a:prstClr val="white">
                    <a:lumMod val="50000"/>
                  </a:prstClr>
                </a:solidFill>
              </a:rPr>
              <a:t>Intel Xeon/Xeon Phi Architectures</a:t>
            </a:r>
          </a:p>
        </p:txBody>
      </p:sp>
      <p:sp>
        <p:nvSpPr>
          <p:cNvPr id="9" name="TextBox 8"/>
          <p:cNvSpPr txBox="1"/>
          <p:nvPr/>
        </p:nvSpPr>
        <p:spPr>
          <a:xfrm>
            <a:off x="1412882" y="3791581"/>
            <a:ext cx="9597508" cy="461544"/>
          </a:xfrm>
          <a:prstGeom prst="rect">
            <a:avLst/>
          </a:prstGeom>
          <a:noFill/>
        </p:spPr>
        <p:txBody>
          <a:bodyPr wrap="square" lIns="91308" tIns="45660" rIns="91308" bIns="45660" rtlCol="0">
            <a:spAutoFit/>
          </a:bodyPr>
          <a:lstStyle/>
          <a:p>
            <a:r>
              <a:rPr lang="en-US" sz="2400" b="1" dirty="0">
                <a:solidFill>
                  <a:prstClr val="white">
                    <a:lumMod val="50000"/>
                  </a:prstClr>
                </a:solidFill>
              </a:rPr>
              <a:t>3..\   Harp-DAAL Framework: Design and Implementations</a:t>
            </a:r>
            <a:endParaRPr lang="en-US" sz="2400" b="1" dirty="0">
              <a:solidFill>
                <a:prstClr val="white">
                  <a:lumMod val="50000"/>
                </a:prst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213" y="2938992"/>
            <a:ext cx="921802" cy="47366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13" y="2083744"/>
            <a:ext cx="921802" cy="540117"/>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213" y="3809133"/>
            <a:ext cx="921802" cy="473663"/>
          </a:xfrm>
          <a:prstGeom prst="rect">
            <a:avLst/>
          </a:prstGeom>
        </p:spPr>
      </p:pic>
      <p:sp>
        <p:nvSpPr>
          <p:cNvPr id="1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endParaRPr>
          </a:p>
        </p:txBody>
      </p:sp>
      <p:sp>
        <p:nvSpPr>
          <p:cNvPr id="11" name="TextBox 10"/>
          <p:cNvSpPr txBox="1"/>
          <p:nvPr/>
        </p:nvSpPr>
        <p:spPr>
          <a:xfrm>
            <a:off x="1437692" y="4624461"/>
            <a:ext cx="9597508" cy="461544"/>
          </a:xfrm>
          <a:prstGeom prst="rect">
            <a:avLst/>
          </a:prstGeom>
          <a:noFill/>
        </p:spPr>
        <p:txBody>
          <a:bodyPr wrap="square" lIns="91308" tIns="45660" rIns="91308" bIns="45660" rtlCol="0">
            <a:spAutoFit/>
          </a:bodyPr>
          <a:lstStyle/>
          <a:p>
            <a:r>
              <a:rPr lang="en-US" sz="2400" b="1" dirty="0">
                <a:solidFill>
                  <a:prstClr val="white">
                    <a:lumMod val="50000"/>
                  </a:prstClr>
                </a:solidFill>
              </a:rPr>
              <a:t>4.      Conclusions and Future Work </a:t>
            </a:r>
            <a:endParaRPr lang="en-US" sz="2400" b="1" dirty="0">
              <a:solidFill>
                <a:prstClr val="white">
                  <a:lumMod val="50000"/>
                </a:prstClr>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023" y="4642013"/>
            <a:ext cx="921802" cy="473663"/>
          </a:xfrm>
          <a:prstGeom prst="rect">
            <a:avLst/>
          </a:prstGeom>
        </p:spPr>
      </p:pic>
    </p:spTree>
    <p:extLst>
      <p:ext uri="{BB962C8B-B14F-4D97-AF65-F5344CB8AC3E}">
        <p14:creationId xmlns:p14="http://schemas.microsoft.com/office/powerpoint/2010/main" val="1171054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7" y="696343"/>
            <a:ext cx="10667998" cy="870111"/>
          </a:xfrm>
        </p:spPr>
        <p:txBody>
          <a:bodyPr>
            <a:normAutofit/>
          </a:bodyPr>
          <a:lstStyle/>
          <a:p>
            <a:r>
              <a:rPr lang="en-US" sz="3600" dirty="0"/>
              <a:t>CPU utilization and Memory Bandwidth on KNL</a:t>
            </a:r>
          </a:p>
        </p:txBody>
      </p:sp>
      <p:sp>
        <p:nvSpPr>
          <p:cNvPr id="3" name="Content Placeholder 2"/>
          <p:cNvSpPr>
            <a:spLocks noGrp="1"/>
          </p:cNvSpPr>
          <p:nvPr>
            <p:ph idx="1"/>
          </p:nvPr>
        </p:nvSpPr>
        <p:spPr>
          <a:xfrm>
            <a:off x="7852977" y="1515502"/>
            <a:ext cx="3577021" cy="3861107"/>
          </a:xfrm>
        </p:spPr>
        <p:txBody>
          <a:bodyPr>
            <a:normAutofit/>
          </a:bodyPr>
          <a:lstStyle/>
          <a:p>
            <a:pPr>
              <a:spcBef>
                <a:spcPts val="1800"/>
              </a:spcBef>
            </a:pPr>
            <a:r>
              <a:rPr lang="en-US" sz="1800" dirty="0"/>
              <a:t>DAAL-MF-SGD utilizes more </a:t>
            </a:r>
            <a:r>
              <a:rPr lang="en-US" sz="1800" dirty="0" smtClean="0"/>
              <a:t>than </a:t>
            </a:r>
            <a:r>
              <a:rPr lang="en-US" sz="1800" dirty="0"/>
              <a:t>95% of all the 256 threads on </a:t>
            </a:r>
            <a:r>
              <a:rPr lang="en-US" sz="1800" dirty="0" smtClean="0"/>
              <a:t>KNL</a:t>
            </a:r>
            <a:endParaRPr lang="en-US" sz="1800" dirty="0"/>
          </a:p>
          <a:p>
            <a:pPr>
              <a:spcBef>
                <a:spcPts val="1800"/>
              </a:spcBef>
            </a:pPr>
            <a:r>
              <a:rPr lang="en-US" sz="1800" dirty="0"/>
              <a:t>DAAL-MF-SGD uses more than half of the total bandwidth of MCDRAM on </a:t>
            </a:r>
            <a:r>
              <a:rPr lang="en-US" sz="1800" dirty="0" smtClean="0"/>
              <a:t>KNL</a:t>
            </a:r>
            <a:endParaRPr lang="en-US" sz="1800" dirty="0"/>
          </a:p>
          <a:p>
            <a:pPr>
              <a:spcBef>
                <a:spcPts val="1800"/>
              </a:spcBef>
            </a:pPr>
            <a:r>
              <a:rPr lang="en-US" sz="1800" dirty="0">
                <a:solidFill>
                  <a:srgbClr val="C00000"/>
                </a:solidFill>
              </a:rPr>
              <a:t>We need to explore the full usage of all of MCDRAM’s bandwidth (around 400 GB) to further speed up DAAL-MF-SGD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42" y="1401516"/>
            <a:ext cx="7090979" cy="1512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39" y="3849847"/>
            <a:ext cx="7090979" cy="1430753"/>
          </a:xfrm>
          <a:prstGeom prst="rect">
            <a:avLst/>
          </a:prstGeom>
        </p:spPr>
      </p:pic>
      <p:sp>
        <p:nvSpPr>
          <p:cNvPr id="6" name="TextBox 5"/>
          <p:cNvSpPr txBox="1"/>
          <p:nvPr/>
        </p:nvSpPr>
        <p:spPr>
          <a:xfrm>
            <a:off x="2191932" y="3061335"/>
            <a:ext cx="3414909" cy="384721"/>
          </a:xfrm>
          <a:prstGeom prst="rect">
            <a:avLst/>
          </a:prstGeom>
          <a:noFill/>
        </p:spPr>
        <p:txBody>
          <a:bodyPr wrap="none" rtlCol="0">
            <a:spAutoFit/>
          </a:bodyPr>
          <a:lstStyle/>
          <a:p>
            <a:r>
              <a:rPr lang="en-US" b="1" dirty="0" smtClean="0">
                <a:solidFill>
                  <a:prstClr val="black"/>
                </a:solidFill>
              </a:rPr>
              <a:t>CPU (threads) utilization on KNL</a:t>
            </a:r>
            <a:endParaRPr lang="en-US" b="1" dirty="0">
              <a:solidFill>
                <a:prstClr val="black"/>
              </a:solidFill>
            </a:endParaRPr>
          </a:p>
        </p:txBody>
      </p:sp>
      <p:sp>
        <p:nvSpPr>
          <p:cNvPr id="7" name="TextBox 6"/>
          <p:cNvSpPr txBox="1"/>
          <p:nvPr/>
        </p:nvSpPr>
        <p:spPr>
          <a:xfrm>
            <a:off x="2191930" y="5497155"/>
            <a:ext cx="3652090" cy="384721"/>
          </a:xfrm>
          <a:prstGeom prst="rect">
            <a:avLst/>
          </a:prstGeom>
          <a:noFill/>
        </p:spPr>
        <p:txBody>
          <a:bodyPr wrap="none" rtlCol="0">
            <a:spAutoFit/>
          </a:bodyPr>
          <a:lstStyle/>
          <a:p>
            <a:r>
              <a:rPr lang="en-US" b="1" dirty="0" smtClean="0">
                <a:solidFill>
                  <a:prstClr val="black"/>
                </a:solidFill>
              </a:rPr>
              <a:t>Memory Bandwidth Usage on KNL</a:t>
            </a:r>
            <a:endParaRPr lang="en-US" b="1" dirty="0">
              <a:solidFill>
                <a:prstClr val="black"/>
              </a:solidFill>
            </a:endParaRPr>
          </a:p>
        </p:txBody>
      </p:sp>
      <p:sp>
        <p:nvSpPr>
          <p:cNvPr id="8"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357139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62423"/>
            <a:ext cx="10667998" cy="632308"/>
          </a:xfrm>
        </p:spPr>
        <p:txBody>
          <a:bodyPr>
            <a:normAutofit fontScale="90000"/>
          </a:bodyPr>
          <a:lstStyle/>
          <a:p>
            <a:r>
              <a:rPr lang="en-US" sz="3400" dirty="0"/>
              <a:t>Intra-node Performance: Haswell Xeon vs. KNL Xeon Phi</a:t>
            </a:r>
            <a:r>
              <a:rPr lang="en-US" dirty="0"/>
              <a:t/>
            </a:r>
            <a:br>
              <a:rPr lang="en-US" dirty="0"/>
            </a:br>
            <a:endParaRPr lang="en-US" dirty="0"/>
          </a:p>
        </p:txBody>
      </p:sp>
      <p:sp>
        <p:nvSpPr>
          <p:cNvPr id="3" name="Content Placeholder 2"/>
          <p:cNvSpPr>
            <a:spLocks noGrp="1"/>
          </p:cNvSpPr>
          <p:nvPr>
            <p:ph idx="1"/>
          </p:nvPr>
        </p:nvSpPr>
        <p:spPr>
          <a:xfrm>
            <a:off x="8768443" y="1644944"/>
            <a:ext cx="2808514" cy="4604657"/>
          </a:xfrm>
        </p:spPr>
        <p:txBody>
          <a:bodyPr>
            <a:normAutofit fontScale="85000" lnSpcReduction="20000"/>
          </a:bodyPr>
          <a:lstStyle/>
          <a:p>
            <a:pPr marL="0" indent="0">
              <a:buNone/>
            </a:pPr>
            <a:r>
              <a:rPr lang="en-US" sz="2100" dirty="0">
                <a:solidFill>
                  <a:prstClr val="black"/>
                </a:solidFill>
              </a:rPr>
              <a:t>DAAL-MF-SGD has a better performance on KNL than on Haswell CPU, because it benefits </a:t>
            </a:r>
            <a:r>
              <a:rPr lang="en-US" sz="2100" dirty="0" smtClean="0">
                <a:solidFill>
                  <a:prstClr val="black"/>
                </a:solidFill>
              </a:rPr>
              <a:t>from</a:t>
            </a:r>
            <a:endParaRPr lang="en-US" sz="2100" dirty="0">
              <a:solidFill>
                <a:prstClr val="black"/>
              </a:solidFill>
            </a:endParaRPr>
          </a:p>
          <a:p>
            <a:pPr marL="342900" indent="-342900">
              <a:spcBef>
                <a:spcPts val="1200"/>
              </a:spcBef>
              <a:buFont typeface="Arial" charset="0"/>
              <a:buChar char="•"/>
            </a:pPr>
            <a:r>
              <a:rPr lang="en-US" sz="2100" dirty="0">
                <a:solidFill>
                  <a:prstClr val="black"/>
                </a:solidFill>
              </a:rPr>
              <a:t>KNL’s AVX512 vectorization</a:t>
            </a:r>
          </a:p>
          <a:p>
            <a:pPr marL="342900" indent="-342900">
              <a:buFont typeface="Arial" charset="0"/>
              <a:buChar char="•"/>
            </a:pPr>
            <a:r>
              <a:rPr lang="en-US" sz="2100" dirty="0">
                <a:solidFill>
                  <a:prstClr val="black"/>
                </a:solidFill>
              </a:rPr>
              <a:t>High Memory </a:t>
            </a:r>
            <a:r>
              <a:rPr lang="en-US" sz="2100" dirty="0" smtClean="0">
                <a:solidFill>
                  <a:prstClr val="black"/>
                </a:solidFill>
              </a:rPr>
              <a:t>Bandwidth</a:t>
            </a:r>
          </a:p>
          <a:p>
            <a:pPr marL="342900" indent="-342900">
              <a:buFont typeface="Arial" charset="0"/>
              <a:buChar char="•"/>
            </a:pPr>
            <a:endParaRPr lang="en-US" sz="2100" dirty="0">
              <a:solidFill>
                <a:prstClr val="black"/>
              </a:solidFill>
            </a:endParaRPr>
          </a:p>
          <a:p>
            <a:pPr marL="0" indent="0">
              <a:buNone/>
            </a:pPr>
            <a:r>
              <a:rPr lang="en-US" sz="2100" dirty="0">
                <a:solidFill>
                  <a:prstClr val="black"/>
                </a:solidFill>
              </a:rPr>
              <a:t>KNL has </a:t>
            </a:r>
          </a:p>
          <a:p>
            <a:pPr marL="342900" indent="-342900">
              <a:buFont typeface="Arial" charset="0"/>
              <a:buChar char="•"/>
            </a:pPr>
            <a:r>
              <a:rPr lang="en-US" sz="2100" b="1" dirty="0">
                <a:solidFill>
                  <a:srgbClr val="C00000"/>
                </a:solidFill>
              </a:rPr>
              <a:t>3x speeds up </a:t>
            </a:r>
            <a:r>
              <a:rPr lang="en-US" sz="2100" dirty="0">
                <a:solidFill>
                  <a:prstClr val="black"/>
                </a:solidFill>
              </a:rPr>
              <a:t>by </a:t>
            </a:r>
            <a:r>
              <a:rPr lang="en-US" sz="2100" dirty="0" smtClean="0">
                <a:solidFill>
                  <a:prstClr val="black"/>
                </a:solidFill>
              </a:rPr>
              <a:t>vectorization</a:t>
            </a:r>
            <a:endParaRPr lang="en-US" sz="2100" dirty="0">
              <a:solidFill>
                <a:prstClr val="black"/>
              </a:solidFill>
            </a:endParaRPr>
          </a:p>
          <a:p>
            <a:pPr marL="342900" indent="-342900">
              <a:buFont typeface="Arial" charset="0"/>
              <a:buChar char="•"/>
            </a:pPr>
            <a:r>
              <a:rPr lang="en-US" sz="2100" b="1" dirty="0">
                <a:solidFill>
                  <a:srgbClr val="C00000"/>
                </a:solidFill>
              </a:rPr>
              <a:t>1.5x – 4x speeds up </a:t>
            </a:r>
            <a:r>
              <a:rPr lang="en-US" sz="2100" dirty="0">
                <a:solidFill>
                  <a:prstClr val="black"/>
                </a:solidFill>
              </a:rPr>
              <a:t>to Haswell</a:t>
            </a:r>
          </a:p>
          <a:p>
            <a:pPr marL="342900" indent="-342900">
              <a:buFont typeface="Arial" charset="0"/>
              <a:buChar char="•"/>
            </a:pPr>
            <a:endParaRPr lang="en-US" dirty="0">
              <a:solidFill>
                <a:prstClr val="black"/>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82" y="1425358"/>
            <a:ext cx="8153758" cy="5043831"/>
          </a:xfrm>
          <a:prstGeom prst="rect">
            <a:avLst/>
          </a:prstGeom>
        </p:spPr>
      </p:pic>
      <p:sp>
        <p:nvSpPr>
          <p:cNvPr id="5" name="Rectangle 25"/>
          <p:cNvSpPr>
            <a:spLocks noChangeArrowheads="1"/>
          </p:cNvSpPr>
          <p:nvPr/>
        </p:nvSpPr>
        <p:spPr bwMode="auto">
          <a:xfrm>
            <a:off x="11165420" y="6115729"/>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224245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cap="none" dirty="0"/>
              <a:t>Machine Learning using Harp Framework</a:t>
            </a:r>
          </a:p>
        </p:txBody>
      </p:sp>
      <p:sp>
        <p:nvSpPr>
          <p:cNvPr id="4"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56586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 Growth of Model Sizes and </a:t>
            </a:r>
            <a:r>
              <a:rPr lang="en-US" sz="3600" dirty="0" smtClean="0"/>
              <a:t>Scales </a:t>
            </a:r>
            <a:r>
              <a:rPr lang="en-US" sz="3600" dirty="0" smtClean="0"/>
              <a:t>of </a:t>
            </a:r>
            <a:r>
              <a:rPr lang="en-US" sz="3600" dirty="0"/>
              <a:t>Machine Learning  Applications</a:t>
            </a:r>
          </a:p>
        </p:txBody>
      </p:sp>
      <p:pic>
        <p:nvPicPr>
          <p:cNvPr id="5" name="Content Placeholder 8"/>
          <p:cNvPicPr>
            <a:picLocks noGrp="1" noChangeAspect="1"/>
          </p:cNvPicPr>
          <p:nvPr>
            <p:ph sz="half" idx="1"/>
          </p:nvPr>
        </p:nvPicPr>
        <p:blipFill>
          <a:blip r:embed="rId2"/>
          <a:stretch>
            <a:fillRect/>
          </a:stretch>
        </p:blipFill>
        <p:spPr>
          <a:xfrm>
            <a:off x="838884" y="2190991"/>
            <a:ext cx="4680176" cy="3698729"/>
          </a:xfrm>
          <a:prstGeom prst="rect">
            <a:avLst/>
          </a:prstGeom>
        </p:spPr>
      </p:pic>
      <p:pic>
        <p:nvPicPr>
          <p:cNvPr id="6" name="Content Placeholder 9"/>
          <p:cNvPicPr>
            <a:picLocks noGrp="1" noChangeAspect="1"/>
          </p:cNvPicPr>
          <p:nvPr>
            <p:ph sz="half" idx="2"/>
          </p:nvPr>
        </p:nvPicPr>
        <p:blipFill>
          <a:blip r:embed="rId3"/>
          <a:stretch>
            <a:fillRect/>
          </a:stretch>
        </p:blipFill>
        <p:spPr>
          <a:xfrm>
            <a:off x="6267217" y="2254175"/>
            <a:ext cx="4917848" cy="3635545"/>
          </a:xfrm>
          <a:prstGeom prst="rect">
            <a:avLst/>
          </a:prstGeom>
        </p:spPr>
      </p:pic>
      <p:sp>
        <p:nvSpPr>
          <p:cNvPr id="7" name="TextBox 6"/>
          <p:cNvSpPr txBox="1"/>
          <p:nvPr/>
        </p:nvSpPr>
        <p:spPr>
          <a:xfrm>
            <a:off x="2654980" y="1740014"/>
            <a:ext cx="1047983" cy="400110"/>
          </a:xfrm>
          <a:prstGeom prst="rect">
            <a:avLst/>
          </a:prstGeom>
          <a:noFill/>
        </p:spPr>
        <p:txBody>
          <a:bodyPr wrap="square" rtlCol="0">
            <a:spAutoFit/>
          </a:bodyPr>
          <a:lstStyle/>
          <a:p>
            <a:pPr algn="ctr"/>
            <a:r>
              <a:rPr lang="en-US" sz="2000" b="1" dirty="0" smtClean="0"/>
              <a:t>2014</a:t>
            </a:r>
            <a:endParaRPr lang="en-US" sz="2000" b="1" dirty="0"/>
          </a:p>
        </p:txBody>
      </p:sp>
      <p:sp>
        <p:nvSpPr>
          <p:cNvPr id="8" name="TextBox 7"/>
          <p:cNvSpPr txBox="1"/>
          <p:nvPr/>
        </p:nvSpPr>
        <p:spPr>
          <a:xfrm>
            <a:off x="8202149" y="1740014"/>
            <a:ext cx="1047983" cy="400110"/>
          </a:xfrm>
          <a:prstGeom prst="rect">
            <a:avLst/>
          </a:prstGeom>
          <a:noFill/>
        </p:spPr>
        <p:txBody>
          <a:bodyPr wrap="square" rtlCol="0">
            <a:spAutoFit/>
          </a:bodyPr>
          <a:lstStyle/>
          <a:p>
            <a:pPr algn="ctr"/>
            <a:r>
              <a:rPr lang="en-US" sz="2000" b="1" dirty="0" smtClean="0"/>
              <a:t>2015</a:t>
            </a:r>
            <a:endParaRPr lang="en-US" sz="2000" b="1" dirty="0"/>
          </a:p>
        </p:txBody>
      </p:sp>
      <p:sp>
        <p:nvSpPr>
          <p:cNvPr id="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5342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Challenges of </a:t>
            </a:r>
            <a:r>
              <a:rPr lang="en-US" sz="3600" dirty="0" smtClean="0"/>
              <a:t>Parallelization </a:t>
            </a:r>
            <a:r>
              <a:rPr lang="en-US" sz="3600" dirty="0" smtClean="0"/>
              <a:t>Machine </a:t>
            </a:r>
            <a:r>
              <a:rPr lang="en-US" sz="3600" dirty="0"/>
              <a:t>Learning Applications</a:t>
            </a:r>
          </a:p>
        </p:txBody>
      </p:sp>
      <p:sp>
        <p:nvSpPr>
          <p:cNvPr id="3" name="Content Placeholder 2"/>
          <p:cNvSpPr>
            <a:spLocks noGrp="1"/>
          </p:cNvSpPr>
          <p:nvPr>
            <p:ph idx="1"/>
          </p:nvPr>
        </p:nvSpPr>
        <p:spPr>
          <a:xfrm>
            <a:off x="762000" y="2286000"/>
            <a:ext cx="10667998" cy="3938221"/>
          </a:xfrm>
        </p:spPr>
        <p:txBody>
          <a:bodyPr/>
          <a:lstStyle/>
          <a:p>
            <a:r>
              <a:rPr lang="en-US" sz="2800" dirty="0"/>
              <a:t>Big training data</a:t>
            </a:r>
          </a:p>
          <a:p>
            <a:r>
              <a:rPr lang="en-US" sz="2800" dirty="0"/>
              <a:t>Big model</a:t>
            </a:r>
          </a:p>
          <a:p>
            <a:r>
              <a:rPr lang="en-US" sz="2800" dirty="0"/>
              <a:t>Iterative computation, both CPU-bound and memory-bound</a:t>
            </a:r>
          </a:p>
          <a:p>
            <a:r>
              <a:rPr lang="en-US" sz="2800" dirty="0"/>
              <a:t>High frequencies of model synchronization</a:t>
            </a:r>
          </a:p>
          <a:p>
            <a:endParaRPr lang="en-US" dirty="0"/>
          </a:p>
        </p:txBody>
      </p:sp>
      <p:sp>
        <p:nvSpPr>
          <p:cNvPr id="4"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296651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86" y="509476"/>
            <a:ext cx="8953500" cy="696678"/>
          </a:xfrm>
        </p:spPr>
        <p:txBody>
          <a:bodyPr>
            <a:normAutofit/>
          </a:bodyPr>
          <a:lstStyle/>
          <a:p>
            <a:r>
              <a:rPr lang="en-US" sz="3200" smtClean="0"/>
              <a:t>Parallelizing </a:t>
            </a:r>
            <a:r>
              <a:rPr lang="en-US" sz="3200" dirty="0"/>
              <a:t>Machine Learning Applications</a:t>
            </a:r>
          </a:p>
        </p:txBody>
      </p:sp>
      <p:sp>
        <p:nvSpPr>
          <p:cNvPr id="4" name="Circular Arrow 3"/>
          <p:cNvSpPr/>
          <p:nvPr/>
        </p:nvSpPr>
        <p:spPr>
          <a:xfrm>
            <a:off x="3933205" y="1567138"/>
            <a:ext cx="4325590" cy="4325590"/>
          </a:xfrm>
          <a:prstGeom prst="circularArrow">
            <a:avLst>
              <a:gd name="adj1" fmla="val 5544"/>
              <a:gd name="adj2" fmla="val 330680"/>
              <a:gd name="adj3" fmla="val 13775842"/>
              <a:gd name="adj4" fmla="val 17386015"/>
              <a:gd name="adj5" fmla="val 575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5083207" y="1594287"/>
            <a:ext cx="2025587" cy="1012793"/>
            <a:chOff x="2930556" y="814"/>
            <a:chExt cx="2025587" cy="1012793"/>
          </a:xfrm>
          <a:solidFill>
            <a:srgbClr val="E34135"/>
          </a:solidFill>
        </p:grpSpPr>
        <p:sp>
          <p:nvSpPr>
            <p:cNvPr id="18" name="Rounded Rectangle 17"/>
            <p:cNvSpPr/>
            <p:nvPr/>
          </p:nvSpPr>
          <p:spPr>
            <a:xfrm>
              <a:off x="2930556" y="814"/>
              <a:ext cx="2025587" cy="1012793"/>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Rounded Rectangle 5"/>
            <p:cNvSpPr/>
            <p:nvPr/>
          </p:nvSpPr>
          <p:spPr>
            <a:xfrm>
              <a:off x="2979996" y="50254"/>
              <a:ext cx="1926707" cy="9139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Machine Learning Application</a:t>
              </a:r>
              <a:endParaRPr lang="en-US" sz="2000" b="1" kern="1200" dirty="0"/>
            </a:p>
          </p:txBody>
        </p:sp>
      </p:grpSp>
      <p:grpSp>
        <p:nvGrpSpPr>
          <p:cNvPr id="6" name="Group 5"/>
          <p:cNvGrpSpPr/>
          <p:nvPr/>
        </p:nvGrpSpPr>
        <p:grpSpPr>
          <a:xfrm>
            <a:off x="6837527" y="2868875"/>
            <a:ext cx="2025587" cy="1012793"/>
            <a:chOff x="4684876" y="1275402"/>
            <a:chExt cx="2025587" cy="1012793"/>
          </a:xfrm>
          <a:solidFill>
            <a:srgbClr val="92D050"/>
          </a:solidFill>
        </p:grpSpPr>
        <p:sp>
          <p:nvSpPr>
            <p:cNvPr id="16" name="Rounded Rectangle 15"/>
            <p:cNvSpPr/>
            <p:nvPr/>
          </p:nvSpPr>
          <p:spPr>
            <a:xfrm>
              <a:off x="4684876" y="1275402"/>
              <a:ext cx="2025587" cy="1012793"/>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ounded Rectangle 7"/>
            <p:cNvSpPr/>
            <p:nvPr/>
          </p:nvSpPr>
          <p:spPr>
            <a:xfrm>
              <a:off x="4734316" y="1324842"/>
              <a:ext cx="1926707" cy="9139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Machine Learning Algorithm</a:t>
              </a:r>
              <a:endParaRPr lang="en-US" sz="2000" b="1" kern="1200" dirty="0"/>
            </a:p>
          </p:txBody>
        </p:sp>
      </p:grpSp>
      <p:grpSp>
        <p:nvGrpSpPr>
          <p:cNvPr id="7" name="Group 6"/>
          <p:cNvGrpSpPr/>
          <p:nvPr/>
        </p:nvGrpSpPr>
        <p:grpSpPr>
          <a:xfrm>
            <a:off x="6167436" y="4931202"/>
            <a:ext cx="2025587" cy="1012793"/>
            <a:chOff x="4014785" y="3337729"/>
            <a:chExt cx="2025587" cy="1012793"/>
          </a:xfrm>
          <a:solidFill>
            <a:schemeClr val="accent5">
              <a:lumMod val="75000"/>
            </a:schemeClr>
          </a:solidFill>
        </p:grpSpPr>
        <p:sp>
          <p:nvSpPr>
            <p:cNvPr id="14" name="Rounded Rectangle 13"/>
            <p:cNvSpPr/>
            <p:nvPr/>
          </p:nvSpPr>
          <p:spPr>
            <a:xfrm>
              <a:off x="4014785" y="3337729"/>
              <a:ext cx="2025587" cy="1012793"/>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ounded Rectangle 9"/>
            <p:cNvSpPr/>
            <p:nvPr/>
          </p:nvSpPr>
          <p:spPr>
            <a:xfrm>
              <a:off x="4064225" y="3387169"/>
              <a:ext cx="1926707" cy="9139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Computation Model</a:t>
              </a:r>
              <a:endParaRPr lang="en-US" sz="2000" b="1" kern="1200" dirty="0"/>
            </a:p>
          </p:txBody>
        </p:sp>
      </p:grpSp>
      <p:grpSp>
        <p:nvGrpSpPr>
          <p:cNvPr id="8" name="Group 7"/>
          <p:cNvGrpSpPr/>
          <p:nvPr/>
        </p:nvGrpSpPr>
        <p:grpSpPr>
          <a:xfrm>
            <a:off x="3998977" y="4931202"/>
            <a:ext cx="2025587" cy="1012793"/>
            <a:chOff x="1846326" y="3337729"/>
            <a:chExt cx="2025587" cy="1012793"/>
          </a:xfrm>
          <a:solidFill>
            <a:srgbClr val="31859C"/>
          </a:solidFill>
        </p:grpSpPr>
        <p:sp>
          <p:nvSpPr>
            <p:cNvPr id="12" name="Rounded Rectangle 11"/>
            <p:cNvSpPr/>
            <p:nvPr/>
          </p:nvSpPr>
          <p:spPr>
            <a:xfrm>
              <a:off x="1846326" y="3337729"/>
              <a:ext cx="2025587" cy="1012793"/>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Rounded Rectangle 11"/>
            <p:cNvSpPr/>
            <p:nvPr/>
          </p:nvSpPr>
          <p:spPr>
            <a:xfrm>
              <a:off x="1895766" y="3387169"/>
              <a:ext cx="1926707" cy="9139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Programming Model</a:t>
              </a:r>
              <a:endParaRPr lang="en-US" sz="2000" b="1" kern="1200" dirty="0"/>
            </a:p>
          </p:txBody>
        </p:sp>
      </p:grpSp>
      <p:grpSp>
        <p:nvGrpSpPr>
          <p:cNvPr id="9" name="Group 8"/>
          <p:cNvGrpSpPr/>
          <p:nvPr/>
        </p:nvGrpSpPr>
        <p:grpSpPr>
          <a:xfrm>
            <a:off x="3328886" y="2868875"/>
            <a:ext cx="2025587" cy="1012793"/>
            <a:chOff x="1176235" y="1275402"/>
            <a:chExt cx="2025587" cy="1012793"/>
          </a:xfrm>
          <a:solidFill>
            <a:srgbClr val="DE7E2E"/>
          </a:solidFill>
        </p:grpSpPr>
        <p:sp>
          <p:nvSpPr>
            <p:cNvPr id="10" name="Rounded Rectangle 9"/>
            <p:cNvSpPr/>
            <p:nvPr/>
          </p:nvSpPr>
          <p:spPr>
            <a:xfrm>
              <a:off x="1176235" y="1275402"/>
              <a:ext cx="2025587" cy="1012793"/>
            </a:xfrm>
            <a:prstGeom prst="round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Rounded Rectangle 13"/>
            <p:cNvSpPr/>
            <p:nvPr/>
          </p:nvSpPr>
          <p:spPr>
            <a:xfrm>
              <a:off x="1307320" y="1324842"/>
              <a:ext cx="1754321" cy="9139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b="1" kern="1200" dirty="0" smtClean="0"/>
                <a:t>Implementation</a:t>
              </a:r>
              <a:endParaRPr lang="en-US" b="1" kern="1200" dirty="0"/>
            </a:p>
          </p:txBody>
        </p:sp>
      </p:grpSp>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1"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510518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a:t>Types of Machine Learning </a:t>
            </a:r>
            <a:r>
              <a:rPr lang="en-US" sz="3000" dirty="0" smtClean="0"/>
              <a:t>Applications and Algorithms</a:t>
            </a:r>
            <a:endParaRPr lang="en-US" sz="3000" dirty="0"/>
          </a:p>
        </p:txBody>
      </p:sp>
      <p:grpSp>
        <p:nvGrpSpPr>
          <p:cNvPr id="8" name="Group 7"/>
          <p:cNvGrpSpPr/>
          <p:nvPr/>
        </p:nvGrpSpPr>
        <p:grpSpPr>
          <a:xfrm>
            <a:off x="838200" y="1890986"/>
            <a:ext cx="10515600" cy="1165500"/>
            <a:chOff x="0" y="398581"/>
            <a:chExt cx="10515600" cy="1165500"/>
          </a:xfrm>
        </p:grpSpPr>
        <p:sp>
          <p:nvSpPr>
            <p:cNvPr id="24" name="Rectangle 23"/>
            <p:cNvSpPr/>
            <p:nvPr/>
          </p:nvSpPr>
          <p:spPr>
            <a:xfrm>
              <a:off x="0" y="398581"/>
              <a:ext cx="10515600" cy="1165500"/>
            </a:xfrm>
            <a:prstGeom prst="rect">
              <a:avLst/>
            </a:prstGeom>
          </p:spPr>
          <p:style>
            <a:lnRef idx="2">
              <a:schemeClr val="accent1"/>
            </a:lnRef>
            <a:fillRef idx="1">
              <a:schemeClr val="lt1"/>
            </a:fillRef>
            <a:effectRef idx="0">
              <a:schemeClr val="accent1"/>
            </a:effectRef>
            <a:fontRef idx="minor">
              <a:schemeClr val="dk1"/>
            </a:fontRef>
          </p:style>
        </p:sp>
        <p:sp>
          <p:nvSpPr>
            <p:cNvPr id="25" name="Rectangle 24"/>
            <p:cNvSpPr/>
            <p:nvPr/>
          </p:nvSpPr>
          <p:spPr>
            <a:xfrm>
              <a:off x="0" y="398581"/>
              <a:ext cx="10515600" cy="1165500"/>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816127" tIns="416560" rIns="816127"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smtClean="0"/>
                <a:t>K-Means Clustering</a:t>
              </a:r>
              <a:endParaRPr lang="en-US" sz="2000" kern="1200"/>
            </a:p>
            <a:p>
              <a:pPr marL="228600" lvl="1" indent="-228600" algn="l" defTabSz="889000" rtl="0">
                <a:lnSpc>
                  <a:spcPct val="90000"/>
                </a:lnSpc>
                <a:spcBef>
                  <a:spcPct val="0"/>
                </a:spcBef>
                <a:spcAft>
                  <a:spcPct val="15000"/>
                </a:spcAft>
                <a:buChar char="••"/>
              </a:pPr>
              <a:r>
                <a:rPr lang="en-US" sz="2000" kern="1200" smtClean="0"/>
                <a:t>Collapsed Variational Bayesian for topic modeling (e.g. LDA)</a:t>
              </a:r>
              <a:endParaRPr lang="en-US" sz="2000" kern="1200"/>
            </a:p>
          </p:txBody>
        </p:sp>
      </p:grpSp>
      <p:grpSp>
        <p:nvGrpSpPr>
          <p:cNvPr id="9" name="Group 8"/>
          <p:cNvGrpSpPr/>
          <p:nvPr/>
        </p:nvGrpSpPr>
        <p:grpSpPr>
          <a:xfrm>
            <a:off x="1363980" y="1595786"/>
            <a:ext cx="7360920" cy="590400"/>
            <a:chOff x="525780" y="103381"/>
            <a:chExt cx="7360920" cy="590400"/>
          </a:xfrm>
        </p:grpSpPr>
        <p:sp>
          <p:nvSpPr>
            <p:cNvPr id="22" name="Rounded Rectangle 21"/>
            <p:cNvSpPr/>
            <p:nvPr/>
          </p:nvSpPr>
          <p:spPr>
            <a:xfrm>
              <a:off x="525780" y="103381"/>
              <a:ext cx="7360920" cy="590400"/>
            </a:xfrm>
            <a:prstGeom prst="roundRect">
              <a:avLst/>
            </a:prstGeom>
          </p:spPr>
          <p:style>
            <a:lnRef idx="3">
              <a:schemeClr val="lt1"/>
            </a:lnRef>
            <a:fillRef idx="1">
              <a:schemeClr val="accent1"/>
            </a:fillRef>
            <a:effectRef idx="1">
              <a:schemeClr val="accent1"/>
            </a:effectRef>
            <a:fontRef idx="minor">
              <a:schemeClr val="lt1"/>
            </a:fontRef>
          </p:style>
        </p:sp>
        <p:sp>
          <p:nvSpPr>
            <p:cNvPr id="23" name="Rounded Rectangle 6"/>
            <p:cNvSpPr/>
            <p:nvPr/>
          </p:nvSpPr>
          <p:spPr>
            <a:xfrm>
              <a:off x="554601" y="132202"/>
              <a:ext cx="7303278"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lvl="0" algn="l" defTabSz="889000" rtl="0">
                <a:lnSpc>
                  <a:spcPct val="90000"/>
                </a:lnSpc>
                <a:spcBef>
                  <a:spcPct val="0"/>
                </a:spcBef>
                <a:spcAft>
                  <a:spcPct val="35000"/>
                </a:spcAft>
              </a:pPr>
              <a:r>
                <a:rPr lang="en-US" sz="2000" kern="1200" dirty="0" smtClean="0"/>
                <a:t>Expectation-Maximization Type</a:t>
              </a:r>
              <a:endParaRPr lang="en-US" sz="2000" kern="1200" dirty="0"/>
            </a:p>
          </p:txBody>
        </p:sp>
      </p:grpSp>
      <p:grpSp>
        <p:nvGrpSpPr>
          <p:cNvPr id="10" name="Group 9"/>
          <p:cNvGrpSpPr/>
          <p:nvPr/>
        </p:nvGrpSpPr>
        <p:grpSpPr>
          <a:xfrm>
            <a:off x="838200" y="3459686"/>
            <a:ext cx="10515600" cy="1417500"/>
            <a:chOff x="0" y="1967281"/>
            <a:chExt cx="10515600" cy="1417500"/>
          </a:xfrm>
        </p:grpSpPr>
        <p:sp>
          <p:nvSpPr>
            <p:cNvPr id="20" name="Rectangle 19"/>
            <p:cNvSpPr/>
            <p:nvPr/>
          </p:nvSpPr>
          <p:spPr>
            <a:xfrm>
              <a:off x="0" y="1967281"/>
              <a:ext cx="10515600" cy="1417500"/>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sp>
        <p:sp>
          <p:nvSpPr>
            <p:cNvPr id="21" name="Rectangle 20"/>
            <p:cNvSpPr/>
            <p:nvPr/>
          </p:nvSpPr>
          <p:spPr>
            <a:xfrm>
              <a:off x="0" y="1967281"/>
              <a:ext cx="10515600" cy="1417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416560" rIns="816127"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Stochastic Gradient Descent and Cyclic Coordinate Descent for classification (e.g. SVM and Logistic Regression), regression (e.g. LASSO), collaborative filtering (e.g. Matrix Factorization)</a:t>
              </a:r>
              <a:endParaRPr lang="en-US" sz="2000" kern="1200" dirty="0"/>
            </a:p>
          </p:txBody>
        </p:sp>
      </p:grpSp>
      <p:grpSp>
        <p:nvGrpSpPr>
          <p:cNvPr id="11" name="Group 10"/>
          <p:cNvGrpSpPr/>
          <p:nvPr/>
        </p:nvGrpSpPr>
        <p:grpSpPr>
          <a:xfrm>
            <a:off x="1363980" y="3164486"/>
            <a:ext cx="7360920" cy="590400"/>
            <a:chOff x="525780" y="1672081"/>
            <a:chExt cx="7360920" cy="590400"/>
          </a:xfrm>
          <a:solidFill>
            <a:srgbClr val="92D050"/>
          </a:solidFill>
        </p:grpSpPr>
        <p:sp>
          <p:nvSpPr>
            <p:cNvPr id="18" name="Rounded Rectangle 17"/>
            <p:cNvSpPr/>
            <p:nvPr/>
          </p:nvSpPr>
          <p:spPr>
            <a:xfrm>
              <a:off x="525780" y="1672081"/>
              <a:ext cx="7360920" cy="590400"/>
            </a:xfrm>
            <a:prstGeom prst="roundRect">
              <a:avLst/>
            </a:prstGeom>
            <a:grpFill/>
          </p:spPr>
          <p:style>
            <a:lnRef idx="3">
              <a:schemeClr val="lt1"/>
            </a:lnRef>
            <a:fillRef idx="1">
              <a:schemeClr val="accent3"/>
            </a:fillRef>
            <a:effectRef idx="1">
              <a:schemeClr val="accent3"/>
            </a:effectRef>
            <a:fontRef idx="minor">
              <a:schemeClr val="lt1"/>
            </a:fontRef>
          </p:style>
        </p:sp>
        <p:sp>
          <p:nvSpPr>
            <p:cNvPr id="19" name="Rounded Rectangle 10"/>
            <p:cNvSpPr/>
            <p:nvPr/>
          </p:nvSpPr>
          <p:spPr>
            <a:xfrm>
              <a:off x="554601" y="1700902"/>
              <a:ext cx="7303278" cy="532758"/>
            </a:xfrm>
            <a:prstGeom prst="rect">
              <a:avLst/>
            </a:prstGeom>
            <a:grpFill/>
          </p:spPr>
          <p:style>
            <a:lnRef idx="3">
              <a:schemeClr val="lt1"/>
            </a:lnRef>
            <a:fillRef idx="1">
              <a:schemeClr val="accent3"/>
            </a:fillRef>
            <a:effectRef idx="1">
              <a:schemeClr val="accent3"/>
            </a:effectRef>
            <a:fontRef idx="minor">
              <a:schemeClr val="lt1"/>
            </a:fontRef>
          </p:style>
          <p:txBody>
            <a:bodyPr spcFirstLastPara="0" vert="horz" wrap="square" lIns="278225" tIns="0" rIns="278225" bIns="0" numCol="1" spcCol="1270" anchor="ctr" anchorCtr="0">
              <a:noAutofit/>
            </a:bodyPr>
            <a:lstStyle/>
            <a:p>
              <a:pPr lvl="0" algn="l" defTabSz="889000" rtl="0">
                <a:lnSpc>
                  <a:spcPct val="90000"/>
                </a:lnSpc>
                <a:spcBef>
                  <a:spcPct val="0"/>
                </a:spcBef>
                <a:spcAft>
                  <a:spcPct val="35000"/>
                </a:spcAft>
              </a:pPr>
              <a:r>
                <a:rPr lang="en-US" sz="2000" kern="1200" smtClean="0"/>
                <a:t>Gradient Optimization Type</a:t>
              </a:r>
              <a:endParaRPr lang="en-US" sz="2000" kern="1200"/>
            </a:p>
          </p:txBody>
        </p:sp>
      </p:grpSp>
      <p:grpSp>
        <p:nvGrpSpPr>
          <p:cNvPr id="12" name="Group 11"/>
          <p:cNvGrpSpPr/>
          <p:nvPr/>
        </p:nvGrpSpPr>
        <p:grpSpPr>
          <a:xfrm>
            <a:off x="838200" y="5280386"/>
            <a:ext cx="10515600" cy="850500"/>
            <a:chOff x="0" y="3787981"/>
            <a:chExt cx="10515600" cy="850500"/>
          </a:xfrm>
        </p:grpSpPr>
        <p:sp>
          <p:nvSpPr>
            <p:cNvPr id="16" name="Rectangle 15"/>
            <p:cNvSpPr/>
            <p:nvPr/>
          </p:nvSpPr>
          <p:spPr>
            <a:xfrm>
              <a:off x="0" y="3787981"/>
              <a:ext cx="10515600" cy="850500"/>
            </a:xfrm>
            <a:prstGeom prst="rect">
              <a:avLst/>
            </a:prstGeom>
            <a:ln>
              <a:solidFill>
                <a:srgbClr val="DE7E2E"/>
              </a:solidFill>
            </a:ln>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0" y="3787981"/>
              <a:ext cx="10515600" cy="850500"/>
            </a:xfrm>
            <a:prstGeom prst="rect">
              <a:avLst/>
            </a:prstGeom>
            <a:ln>
              <a:solidFill>
                <a:srgbClr val="DE7E2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416560" rIns="816127"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Collapsed Gibbs Sampling for topic modeling (e.g. LDA)</a:t>
              </a:r>
              <a:endParaRPr lang="en-US" sz="2000" kern="1200" dirty="0"/>
            </a:p>
          </p:txBody>
        </p:sp>
      </p:grpSp>
      <p:grpSp>
        <p:nvGrpSpPr>
          <p:cNvPr id="13" name="Group 12"/>
          <p:cNvGrpSpPr/>
          <p:nvPr/>
        </p:nvGrpSpPr>
        <p:grpSpPr>
          <a:xfrm>
            <a:off x="1363980" y="4985186"/>
            <a:ext cx="7360920" cy="590400"/>
            <a:chOff x="525780" y="3492781"/>
            <a:chExt cx="7360920" cy="590400"/>
          </a:xfrm>
          <a:solidFill>
            <a:srgbClr val="DE7E2E"/>
          </a:solidFill>
        </p:grpSpPr>
        <p:sp>
          <p:nvSpPr>
            <p:cNvPr id="14" name="Rounded Rectangle 13"/>
            <p:cNvSpPr/>
            <p:nvPr/>
          </p:nvSpPr>
          <p:spPr>
            <a:xfrm>
              <a:off x="525780" y="3492781"/>
              <a:ext cx="7360920" cy="590400"/>
            </a:xfrm>
            <a:prstGeom prst="roundRect">
              <a:avLst/>
            </a:prstGeom>
            <a:grp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Rounded Rectangle 14"/>
            <p:cNvSpPr/>
            <p:nvPr/>
          </p:nvSpPr>
          <p:spPr>
            <a:xfrm>
              <a:off x="554601" y="3521602"/>
              <a:ext cx="7303278" cy="5327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lvl="0" algn="l" defTabSz="889000" rtl="0">
                <a:lnSpc>
                  <a:spcPct val="90000"/>
                </a:lnSpc>
                <a:spcBef>
                  <a:spcPct val="0"/>
                </a:spcBef>
                <a:spcAft>
                  <a:spcPct val="35000"/>
                </a:spcAft>
              </a:pPr>
              <a:r>
                <a:rPr lang="en-US" sz="2000" kern="1200" smtClean="0"/>
                <a:t>Markov Chain Monte Carlo Type</a:t>
              </a:r>
              <a:endParaRPr lang="en-US" sz="2000" kern="1200"/>
            </a:p>
          </p:txBody>
        </p:sp>
      </p:grpSp>
      <p:sp>
        <p:nvSpPr>
          <p:cNvPr id="2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876977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667998" cy="1073179"/>
          </a:xfrm>
        </p:spPr>
        <p:txBody>
          <a:bodyPr>
            <a:normAutofit fontScale="90000"/>
          </a:bodyPr>
          <a:lstStyle/>
          <a:p>
            <a:pPr>
              <a:lnSpc>
                <a:spcPct val="100000"/>
              </a:lnSpc>
              <a:spcBef>
                <a:spcPts val="1800"/>
              </a:spcBef>
            </a:pPr>
            <a:r>
              <a:rPr lang="en-US" sz="4400" dirty="0"/>
              <a:t>Inter/Intra-node Computation </a:t>
            </a:r>
            <a:r>
              <a:rPr lang="en-US" sz="4400" dirty="0" smtClean="0"/>
              <a:t>Models</a:t>
            </a:r>
            <a:r>
              <a:rPr lang="en-US" sz="2700" dirty="0" smtClean="0"/>
              <a:t/>
            </a:r>
            <a:br>
              <a:rPr lang="en-US" sz="2700" dirty="0" smtClean="0"/>
            </a:br>
            <a:r>
              <a:rPr lang="en-US" sz="2400" dirty="0" smtClean="0"/>
              <a:t>Model-Centric </a:t>
            </a:r>
            <a:r>
              <a:rPr lang="en-US" sz="2400" dirty="0"/>
              <a:t>Synchronization Paradigms</a:t>
            </a:r>
          </a:p>
        </p:txBody>
      </p:sp>
      <p:sp>
        <p:nvSpPr>
          <p:cNvPr id="4" name="Rectangle 3"/>
          <p:cNvSpPr/>
          <p:nvPr/>
        </p:nvSpPr>
        <p:spPr>
          <a:xfrm>
            <a:off x="7429020" y="4441751"/>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a:t>
            </a:r>
          </a:p>
        </p:txBody>
      </p:sp>
      <p:sp>
        <p:nvSpPr>
          <p:cNvPr id="5" name="Rounded Rectangle 4"/>
          <p:cNvSpPr/>
          <p:nvPr/>
        </p:nvSpPr>
        <p:spPr>
          <a:xfrm>
            <a:off x="6235416" y="4973646"/>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6" name="Rounded Rectangle 5"/>
          <p:cNvSpPr/>
          <p:nvPr/>
        </p:nvSpPr>
        <p:spPr>
          <a:xfrm>
            <a:off x="7420543" y="4974979"/>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7" name="Rounded Rectangle 6"/>
          <p:cNvSpPr/>
          <p:nvPr/>
        </p:nvSpPr>
        <p:spPr>
          <a:xfrm>
            <a:off x="8608580" y="4974313"/>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8" name="Rectangle 7"/>
          <p:cNvSpPr/>
          <p:nvPr/>
        </p:nvSpPr>
        <p:spPr>
          <a:xfrm>
            <a:off x="3611761" y="4436015"/>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a:t>
            </a:r>
          </a:p>
        </p:txBody>
      </p:sp>
      <p:sp>
        <p:nvSpPr>
          <p:cNvPr id="9" name="Rounded Rectangle 8"/>
          <p:cNvSpPr/>
          <p:nvPr/>
        </p:nvSpPr>
        <p:spPr>
          <a:xfrm>
            <a:off x="2496708" y="497713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0" name="Rounded Rectangle 9"/>
          <p:cNvSpPr/>
          <p:nvPr/>
        </p:nvSpPr>
        <p:spPr>
          <a:xfrm>
            <a:off x="3645362" y="497713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1" name="Rounded Rectangle 10"/>
          <p:cNvSpPr/>
          <p:nvPr/>
        </p:nvSpPr>
        <p:spPr>
          <a:xfrm>
            <a:off x="4837583" y="497713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2" name="Rectangle 11"/>
          <p:cNvSpPr/>
          <p:nvPr/>
        </p:nvSpPr>
        <p:spPr>
          <a:xfrm>
            <a:off x="3612735" y="2224813"/>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a:t>
            </a:r>
          </a:p>
        </p:txBody>
      </p:sp>
      <p:sp>
        <p:nvSpPr>
          <p:cNvPr id="13" name="Rounded Rectangle 12"/>
          <p:cNvSpPr/>
          <p:nvPr/>
        </p:nvSpPr>
        <p:spPr>
          <a:xfrm>
            <a:off x="2481583" y="2826183"/>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4" name="Rounded Rectangle 13"/>
          <p:cNvSpPr/>
          <p:nvPr/>
        </p:nvSpPr>
        <p:spPr>
          <a:xfrm>
            <a:off x="3652820" y="2826183"/>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5" name="Rounded Rectangle 14"/>
          <p:cNvSpPr/>
          <p:nvPr/>
        </p:nvSpPr>
        <p:spPr>
          <a:xfrm>
            <a:off x="4838965" y="2826183"/>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6" name="Rounded Rectangle 15"/>
          <p:cNvSpPr/>
          <p:nvPr/>
        </p:nvSpPr>
        <p:spPr>
          <a:xfrm>
            <a:off x="6107064" y="2857084"/>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7" name="Rounded Rectangle 16"/>
          <p:cNvSpPr/>
          <p:nvPr/>
        </p:nvSpPr>
        <p:spPr>
          <a:xfrm>
            <a:off x="7437553" y="2839969"/>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8" name="Rounded Rectangle 17"/>
          <p:cNvSpPr/>
          <p:nvPr/>
        </p:nvSpPr>
        <p:spPr>
          <a:xfrm>
            <a:off x="8734863" y="2840869"/>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a:t>
            </a:r>
          </a:p>
        </p:txBody>
      </p:sp>
      <p:sp>
        <p:nvSpPr>
          <p:cNvPr id="19" name="Rectangle 18"/>
          <p:cNvSpPr/>
          <p:nvPr/>
        </p:nvSpPr>
        <p:spPr>
          <a:xfrm>
            <a:off x="6118087" y="2195522"/>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Model1</a:t>
            </a:r>
          </a:p>
        </p:txBody>
      </p:sp>
      <p:sp>
        <p:nvSpPr>
          <p:cNvPr id="20" name="Rectangle 19"/>
          <p:cNvSpPr/>
          <p:nvPr/>
        </p:nvSpPr>
        <p:spPr>
          <a:xfrm>
            <a:off x="7425856" y="2198902"/>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Model2</a:t>
            </a:r>
          </a:p>
        </p:txBody>
      </p:sp>
      <p:sp>
        <p:nvSpPr>
          <p:cNvPr id="21" name="Rectangle 20"/>
          <p:cNvSpPr/>
          <p:nvPr/>
        </p:nvSpPr>
        <p:spPr>
          <a:xfrm>
            <a:off x="8734863" y="2201667"/>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Model3</a:t>
            </a:r>
          </a:p>
        </p:txBody>
      </p:sp>
      <p:sp>
        <p:nvSpPr>
          <p:cNvPr id="22" name="TextBox 21"/>
          <p:cNvSpPr txBox="1"/>
          <p:nvPr/>
        </p:nvSpPr>
        <p:spPr>
          <a:xfrm>
            <a:off x="2561711" y="3313658"/>
            <a:ext cx="3374159" cy="646331"/>
          </a:xfrm>
          <a:prstGeom prst="rect">
            <a:avLst/>
          </a:prstGeom>
          <a:noFill/>
        </p:spPr>
        <p:txBody>
          <a:bodyPr wrap="square" rtlCol="0">
            <a:spAutoFit/>
          </a:bodyPr>
          <a:lstStyle/>
          <a:p>
            <a:pPr marL="342900" indent="-342900">
              <a:buFont typeface="Arial" panose="020B0604020202020204" pitchFamily="34" charset="0"/>
              <a:buChar char="•"/>
            </a:pPr>
            <a:r>
              <a:rPr lang="en-US" dirty="0"/>
              <a:t>Synchronized algorithm</a:t>
            </a:r>
          </a:p>
          <a:p>
            <a:pPr marL="342900" indent="-342900">
              <a:buFont typeface="Arial" panose="020B0604020202020204" pitchFamily="34" charset="0"/>
              <a:buChar char="•"/>
            </a:pPr>
            <a:r>
              <a:rPr lang="en-US" dirty="0"/>
              <a:t>The latest model</a:t>
            </a:r>
          </a:p>
        </p:txBody>
      </p:sp>
      <p:sp>
        <p:nvSpPr>
          <p:cNvPr id="23" name="TextBox 22"/>
          <p:cNvSpPr txBox="1"/>
          <p:nvPr/>
        </p:nvSpPr>
        <p:spPr>
          <a:xfrm>
            <a:off x="6200690" y="3290912"/>
            <a:ext cx="3580089" cy="646331"/>
          </a:xfrm>
          <a:prstGeom prst="rect">
            <a:avLst/>
          </a:prstGeom>
          <a:noFill/>
        </p:spPr>
        <p:txBody>
          <a:bodyPr wrap="square" rtlCol="0">
            <a:spAutoFit/>
          </a:bodyPr>
          <a:lstStyle/>
          <a:p>
            <a:pPr marL="342900" indent="-342900">
              <a:buFont typeface="Arial" panose="020B0604020202020204" pitchFamily="34" charset="0"/>
              <a:buChar char="•"/>
            </a:pPr>
            <a:r>
              <a:rPr lang="en-US" dirty="0"/>
              <a:t>Synchronized algorithm</a:t>
            </a:r>
          </a:p>
          <a:p>
            <a:pPr marL="342900" indent="-342900">
              <a:buFont typeface="Arial" panose="020B0604020202020204" pitchFamily="34" charset="0"/>
              <a:buChar char="•"/>
            </a:pPr>
            <a:r>
              <a:rPr lang="en-US" dirty="0"/>
              <a:t>The latest model</a:t>
            </a:r>
          </a:p>
        </p:txBody>
      </p:sp>
      <p:sp>
        <p:nvSpPr>
          <p:cNvPr id="24" name="TextBox 23"/>
          <p:cNvSpPr txBox="1"/>
          <p:nvPr/>
        </p:nvSpPr>
        <p:spPr>
          <a:xfrm>
            <a:off x="2561711" y="5542792"/>
            <a:ext cx="3585979" cy="646331"/>
          </a:xfrm>
          <a:prstGeom prst="rect">
            <a:avLst/>
          </a:prstGeom>
          <a:noFill/>
        </p:spPr>
        <p:txBody>
          <a:bodyPr wrap="square" rtlCol="0">
            <a:spAutoFit/>
          </a:bodyPr>
          <a:lstStyle/>
          <a:p>
            <a:pPr marL="342900" indent="-342900">
              <a:buFont typeface="Arial" panose="020B0604020202020204" pitchFamily="34" charset="0"/>
              <a:buChar char="•"/>
            </a:pPr>
            <a:r>
              <a:rPr lang="en-US" dirty="0"/>
              <a:t>Synchronized algorithm</a:t>
            </a:r>
          </a:p>
          <a:p>
            <a:pPr marL="342900" indent="-342900">
              <a:buFont typeface="Arial" panose="020B0604020202020204" pitchFamily="34" charset="0"/>
              <a:buChar char="•"/>
            </a:pPr>
            <a:r>
              <a:rPr lang="en-US" dirty="0"/>
              <a:t>The stale model</a:t>
            </a:r>
          </a:p>
        </p:txBody>
      </p:sp>
      <p:sp>
        <p:nvSpPr>
          <p:cNvPr id="25" name="TextBox 24"/>
          <p:cNvSpPr txBox="1"/>
          <p:nvPr/>
        </p:nvSpPr>
        <p:spPr>
          <a:xfrm>
            <a:off x="6281660" y="5538845"/>
            <a:ext cx="3775771" cy="646331"/>
          </a:xfrm>
          <a:prstGeom prst="rect">
            <a:avLst/>
          </a:prstGeom>
          <a:noFill/>
        </p:spPr>
        <p:txBody>
          <a:bodyPr wrap="square" rtlCol="0">
            <a:spAutoFit/>
          </a:bodyPr>
          <a:lstStyle/>
          <a:p>
            <a:pPr marL="342900" indent="-342900">
              <a:buFont typeface="Arial" panose="020B0604020202020204" pitchFamily="34" charset="0"/>
              <a:buChar char="•"/>
            </a:pPr>
            <a:r>
              <a:rPr lang="en-US" dirty="0"/>
              <a:t>Asynchronous algorithm</a:t>
            </a:r>
          </a:p>
          <a:p>
            <a:pPr marL="342900" indent="-342900">
              <a:buFont typeface="Arial" panose="020B0604020202020204" pitchFamily="34" charset="0"/>
              <a:buChar char="•"/>
            </a:pPr>
            <a:r>
              <a:rPr lang="en-US" dirty="0"/>
              <a:t>The stale model</a:t>
            </a:r>
          </a:p>
        </p:txBody>
      </p:sp>
      <p:sp>
        <p:nvSpPr>
          <p:cNvPr id="26" name="TextBox 25"/>
          <p:cNvSpPr txBox="1"/>
          <p:nvPr/>
        </p:nvSpPr>
        <p:spPr>
          <a:xfrm>
            <a:off x="3841382" y="1789141"/>
            <a:ext cx="682639" cy="369332"/>
          </a:xfrm>
          <a:prstGeom prst="rect">
            <a:avLst/>
          </a:prstGeom>
          <a:noFill/>
        </p:spPr>
        <p:txBody>
          <a:bodyPr wrap="square" rtlCol="0">
            <a:spAutoFit/>
          </a:bodyPr>
          <a:lstStyle/>
          <a:p>
            <a:pPr algn="ctr"/>
            <a:r>
              <a:rPr lang="en-US" dirty="0"/>
              <a:t>(A)</a:t>
            </a:r>
          </a:p>
        </p:txBody>
      </p:sp>
      <p:sp>
        <p:nvSpPr>
          <p:cNvPr id="27" name="TextBox 26"/>
          <p:cNvSpPr txBox="1"/>
          <p:nvPr/>
        </p:nvSpPr>
        <p:spPr>
          <a:xfrm>
            <a:off x="7687132" y="1755440"/>
            <a:ext cx="619511" cy="384721"/>
          </a:xfrm>
          <a:prstGeom prst="rect">
            <a:avLst/>
          </a:prstGeom>
          <a:noFill/>
        </p:spPr>
        <p:txBody>
          <a:bodyPr wrap="square" rtlCol="0">
            <a:spAutoFit/>
          </a:bodyPr>
          <a:lstStyle/>
          <a:p>
            <a:pPr algn="ctr"/>
            <a:r>
              <a:rPr lang="en-US" b="1" dirty="0">
                <a:cs typeface="Arial" panose="020B0604020202020204" pitchFamily="34" charset="0"/>
              </a:rPr>
              <a:t>(B)</a:t>
            </a:r>
          </a:p>
        </p:txBody>
      </p:sp>
      <p:sp>
        <p:nvSpPr>
          <p:cNvPr id="28" name="TextBox 27"/>
          <p:cNvSpPr txBox="1"/>
          <p:nvPr/>
        </p:nvSpPr>
        <p:spPr>
          <a:xfrm>
            <a:off x="3943122" y="4025352"/>
            <a:ext cx="531991" cy="369332"/>
          </a:xfrm>
          <a:prstGeom prst="rect">
            <a:avLst/>
          </a:prstGeom>
          <a:noFill/>
        </p:spPr>
        <p:txBody>
          <a:bodyPr wrap="square" rtlCol="0">
            <a:spAutoFit/>
          </a:bodyPr>
          <a:lstStyle/>
          <a:p>
            <a:pPr algn="ctr"/>
            <a:r>
              <a:rPr lang="en-US" dirty="0"/>
              <a:t>(C)</a:t>
            </a:r>
          </a:p>
        </p:txBody>
      </p:sp>
      <p:sp>
        <p:nvSpPr>
          <p:cNvPr id="29" name="TextBox 28"/>
          <p:cNvSpPr txBox="1"/>
          <p:nvPr/>
        </p:nvSpPr>
        <p:spPr>
          <a:xfrm>
            <a:off x="7727120" y="4027727"/>
            <a:ext cx="547448" cy="369332"/>
          </a:xfrm>
          <a:prstGeom prst="rect">
            <a:avLst/>
          </a:prstGeom>
          <a:noFill/>
        </p:spPr>
        <p:txBody>
          <a:bodyPr wrap="square" rtlCol="0">
            <a:spAutoFit/>
          </a:bodyPr>
          <a:lstStyle/>
          <a:p>
            <a:pPr algn="ctr"/>
            <a:r>
              <a:rPr lang="en-US" dirty="0"/>
              <a:t>(D)</a:t>
            </a:r>
          </a:p>
        </p:txBody>
      </p:sp>
      <p:sp>
        <p:nvSpPr>
          <p:cNvPr id="30" name="Up-Down Arrow 29"/>
          <p:cNvSpPr/>
          <p:nvPr/>
        </p:nvSpPr>
        <p:spPr>
          <a:xfrm rot="3581911">
            <a:off x="3205467" y="2293289"/>
            <a:ext cx="138001" cy="6892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4087853" y="2594492"/>
            <a:ext cx="172320" cy="22406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Up-Down Arrow 31"/>
          <p:cNvSpPr/>
          <p:nvPr/>
        </p:nvSpPr>
        <p:spPr>
          <a:xfrm rot="17996159">
            <a:off x="5006358" y="2306772"/>
            <a:ext cx="138001" cy="689037"/>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Right Arrow 32"/>
          <p:cNvSpPr/>
          <p:nvPr/>
        </p:nvSpPr>
        <p:spPr>
          <a:xfrm rot="20442435">
            <a:off x="2831892" y="4691901"/>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9685834">
            <a:off x="2845736" y="4786128"/>
            <a:ext cx="748953" cy="899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ight Arrow 34"/>
          <p:cNvSpPr/>
          <p:nvPr/>
        </p:nvSpPr>
        <p:spPr>
          <a:xfrm rot="12200827">
            <a:off x="4759028" y="4698002"/>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400094">
            <a:off x="4743471" y="4782791"/>
            <a:ext cx="748953" cy="899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ight Arrow 36"/>
          <p:cNvSpPr/>
          <p:nvPr/>
        </p:nvSpPr>
        <p:spPr>
          <a:xfrm rot="5400000">
            <a:off x="3995994" y="4836383"/>
            <a:ext cx="144119"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ight Arrow 37"/>
          <p:cNvSpPr/>
          <p:nvPr/>
        </p:nvSpPr>
        <p:spPr>
          <a:xfrm rot="16200000">
            <a:off x="4153130" y="4823143"/>
            <a:ext cx="143084" cy="112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0800000">
            <a:off x="7184108" y="2338938"/>
            <a:ext cx="224686" cy="984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ight Arrow 39"/>
          <p:cNvSpPr/>
          <p:nvPr/>
        </p:nvSpPr>
        <p:spPr>
          <a:xfrm rot="10800000">
            <a:off x="8485210" y="2338938"/>
            <a:ext cx="224686" cy="9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Turn Arrow 40"/>
          <p:cNvSpPr/>
          <p:nvPr/>
        </p:nvSpPr>
        <p:spPr>
          <a:xfrm rot="10800000" flipH="1">
            <a:off x="6545599" y="2592470"/>
            <a:ext cx="2864883" cy="167404"/>
          </a:xfrm>
          <a:prstGeom prst="uturnArrow">
            <a:avLst>
              <a:gd name="adj1" fmla="val 27986"/>
              <a:gd name="adj2" fmla="val 24291"/>
              <a:gd name="adj3" fmla="val 30972"/>
              <a:gd name="adj4" fmla="val 0"/>
              <a:gd name="adj5" fmla="val 1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Right Arrow 41"/>
          <p:cNvSpPr/>
          <p:nvPr/>
        </p:nvSpPr>
        <p:spPr>
          <a:xfrm rot="20442435">
            <a:off x="6652367" y="4702880"/>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9685834">
            <a:off x="6663397" y="4796045"/>
            <a:ext cx="748953" cy="8996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2200827">
            <a:off x="8587906" y="4704489"/>
            <a:ext cx="748953" cy="89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Right Arrow 44"/>
          <p:cNvSpPr/>
          <p:nvPr/>
        </p:nvSpPr>
        <p:spPr>
          <a:xfrm rot="1400094">
            <a:off x="8574091" y="4788376"/>
            <a:ext cx="748953" cy="89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Right Arrow 45"/>
          <p:cNvSpPr/>
          <p:nvPr/>
        </p:nvSpPr>
        <p:spPr>
          <a:xfrm rot="5400000">
            <a:off x="7824381" y="4827711"/>
            <a:ext cx="144119"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Right Arrow 46"/>
          <p:cNvSpPr/>
          <p:nvPr/>
        </p:nvSpPr>
        <p:spPr>
          <a:xfrm rot="16200000">
            <a:off x="7981517" y="4814471"/>
            <a:ext cx="143084"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8" name="Straight Connector 47"/>
          <p:cNvCxnSpPr/>
          <p:nvPr/>
        </p:nvCxnSpPr>
        <p:spPr>
          <a:xfrm>
            <a:off x="2351596" y="3998811"/>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3772236" y="4050460"/>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7584408" y="4050460"/>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109854" y="4050460"/>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1597" y="6287696"/>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51597" y="1807225"/>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4" name="Freeform 53"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5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977837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43" y="308602"/>
            <a:ext cx="12170229" cy="870111"/>
          </a:xfrm>
        </p:spPr>
        <p:txBody>
          <a:bodyPr>
            <a:normAutofit/>
          </a:bodyPr>
          <a:lstStyle/>
          <a:p>
            <a:r>
              <a:rPr lang="en-US" sz="3600" dirty="0" smtClean="0"/>
              <a:t>Case Study: LDA mines topics in text collection</a:t>
            </a:r>
            <a:endParaRPr lang="en-US" sz="3600" dirty="0"/>
          </a:p>
        </p:txBody>
      </p:sp>
      <p:pic>
        <p:nvPicPr>
          <p:cNvPr id="4"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91085" y="1055368"/>
            <a:ext cx="7772400" cy="5212472"/>
          </a:xfrm>
          <a:noFill/>
          <a:ln/>
        </p:spPr>
      </p:pic>
      <p:sp>
        <p:nvSpPr>
          <p:cNvPr id="6" name="Rectangle 3"/>
          <p:cNvSpPr txBox="1">
            <a:spLocks noChangeArrowheads="1"/>
          </p:cNvSpPr>
          <p:nvPr/>
        </p:nvSpPr>
        <p:spPr>
          <a:xfrm>
            <a:off x="8244565" y="1197444"/>
            <a:ext cx="3800475" cy="4525963"/>
          </a:xfrm>
          <a:prstGeom prst="rect">
            <a:avLst/>
          </a:prstGeom>
        </p:spPr>
        <p:txBody>
          <a:bodyPr vert="horz" lIns="91308" tIns="45660" rIns="91308" bIns="456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2000" dirty="0">
                <a:solidFill>
                  <a:prstClr val="black"/>
                </a:solidFill>
              </a:rPr>
              <a:t>Huge volume of Text Data</a:t>
            </a:r>
          </a:p>
          <a:p>
            <a:pPr lvl="1">
              <a:lnSpc>
                <a:spcPct val="90000"/>
              </a:lnSpc>
              <a:buSzPct val="60000"/>
              <a:buFont typeface="Courier New" pitchFamily="49" charset="0"/>
              <a:buChar char="o"/>
            </a:pPr>
            <a:r>
              <a:rPr lang="en-US" altLang="en-US" sz="2000" dirty="0">
                <a:solidFill>
                  <a:prstClr val="black"/>
                </a:solidFill>
              </a:rPr>
              <a:t>I</a:t>
            </a:r>
            <a:r>
              <a:rPr lang="en-US" altLang="en-US" sz="2000" dirty="0" smtClean="0">
                <a:solidFill>
                  <a:prstClr val="black"/>
                </a:solidFill>
              </a:rPr>
              <a:t>nformation </a:t>
            </a:r>
            <a:r>
              <a:rPr lang="en-US" altLang="en-US" sz="2000" dirty="0">
                <a:solidFill>
                  <a:prstClr val="black"/>
                </a:solidFill>
              </a:rPr>
              <a:t>overloading</a:t>
            </a:r>
          </a:p>
          <a:p>
            <a:pPr lvl="1">
              <a:lnSpc>
                <a:spcPct val="90000"/>
              </a:lnSpc>
              <a:buSzPct val="60000"/>
              <a:buFont typeface="Courier New" pitchFamily="49" charset="0"/>
              <a:buChar char="o"/>
            </a:pPr>
            <a:r>
              <a:rPr lang="en-US" altLang="en-US" sz="2000" dirty="0">
                <a:solidFill>
                  <a:prstClr val="black"/>
                </a:solidFill>
              </a:rPr>
              <a:t>W</a:t>
            </a:r>
            <a:r>
              <a:rPr lang="en-US" altLang="en-US" sz="2000" dirty="0" smtClean="0">
                <a:solidFill>
                  <a:prstClr val="black"/>
                </a:solidFill>
              </a:rPr>
              <a:t>hat </a:t>
            </a:r>
            <a:r>
              <a:rPr lang="en-US" altLang="en-US" sz="2000" dirty="0">
                <a:solidFill>
                  <a:prstClr val="black"/>
                </a:solidFill>
              </a:rPr>
              <a:t>on earth is inside the TEXT Data?</a:t>
            </a:r>
          </a:p>
          <a:p>
            <a:pPr>
              <a:lnSpc>
                <a:spcPct val="90000"/>
              </a:lnSpc>
            </a:pPr>
            <a:r>
              <a:rPr lang="en-US" altLang="en-US" sz="2000" dirty="0">
                <a:solidFill>
                  <a:prstClr val="black"/>
                </a:solidFill>
              </a:rPr>
              <a:t>Search</a:t>
            </a:r>
          </a:p>
          <a:p>
            <a:pPr lvl="1">
              <a:lnSpc>
                <a:spcPct val="90000"/>
              </a:lnSpc>
              <a:buSzPct val="60000"/>
              <a:buFont typeface="Courier New" pitchFamily="49" charset="0"/>
              <a:buChar char="o"/>
            </a:pPr>
            <a:r>
              <a:rPr lang="en-US" altLang="en-US" sz="2000" dirty="0">
                <a:solidFill>
                  <a:prstClr val="black"/>
                </a:solidFill>
              </a:rPr>
              <a:t>F</a:t>
            </a:r>
            <a:r>
              <a:rPr lang="en-US" altLang="en-US" sz="2000" dirty="0" smtClean="0">
                <a:solidFill>
                  <a:prstClr val="black"/>
                </a:solidFill>
              </a:rPr>
              <a:t>ind </a:t>
            </a:r>
            <a:r>
              <a:rPr lang="en-US" altLang="en-US" sz="2000" dirty="0">
                <a:solidFill>
                  <a:prstClr val="black"/>
                </a:solidFill>
              </a:rPr>
              <a:t>the documents relevant to my need (ad hoc query)</a:t>
            </a:r>
          </a:p>
          <a:p>
            <a:pPr>
              <a:lnSpc>
                <a:spcPct val="90000"/>
              </a:lnSpc>
            </a:pPr>
            <a:r>
              <a:rPr lang="en-US" altLang="en-US" sz="2000" dirty="0">
                <a:solidFill>
                  <a:prstClr val="black"/>
                </a:solidFill>
              </a:rPr>
              <a:t>Filtering</a:t>
            </a:r>
          </a:p>
          <a:p>
            <a:pPr lvl="1">
              <a:lnSpc>
                <a:spcPct val="90000"/>
              </a:lnSpc>
              <a:buSzPct val="60000"/>
              <a:buFont typeface="Courier New" pitchFamily="49" charset="0"/>
              <a:buChar char="o"/>
            </a:pPr>
            <a:r>
              <a:rPr lang="en-US" altLang="en-US" sz="2000" dirty="0">
                <a:solidFill>
                  <a:prstClr val="black"/>
                </a:solidFill>
              </a:rPr>
              <a:t>F</a:t>
            </a:r>
            <a:r>
              <a:rPr lang="en-US" altLang="en-US" sz="2000" dirty="0" smtClean="0">
                <a:solidFill>
                  <a:prstClr val="black"/>
                </a:solidFill>
              </a:rPr>
              <a:t>ixed </a:t>
            </a:r>
            <a:r>
              <a:rPr lang="en-US" altLang="en-US" sz="2000" dirty="0">
                <a:solidFill>
                  <a:prstClr val="black"/>
                </a:solidFill>
              </a:rPr>
              <a:t>info needs and dynamic text data</a:t>
            </a:r>
          </a:p>
          <a:p>
            <a:pPr>
              <a:lnSpc>
                <a:spcPct val="90000"/>
              </a:lnSpc>
            </a:pPr>
            <a:r>
              <a:rPr lang="en-US" altLang="en-US" sz="2000" dirty="0">
                <a:solidFill>
                  <a:prstClr val="black"/>
                </a:solidFill>
              </a:rPr>
              <a:t>What's new inside?</a:t>
            </a:r>
          </a:p>
          <a:p>
            <a:pPr lvl="1">
              <a:lnSpc>
                <a:spcPct val="90000"/>
              </a:lnSpc>
              <a:buSzPct val="60000"/>
              <a:buFont typeface="Courier New" pitchFamily="49" charset="0"/>
              <a:buChar char="o"/>
            </a:pPr>
            <a:r>
              <a:rPr lang="en-US" altLang="en-US" sz="2000" dirty="0">
                <a:solidFill>
                  <a:prstClr val="black"/>
                </a:solidFill>
              </a:rPr>
              <a:t>D</a:t>
            </a:r>
            <a:r>
              <a:rPr lang="en-US" altLang="en-US" sz="2000" dirty="0" smtClean="0">
                <a:solidFill>
                  <a:prstClr val="black"/>
                </a:solidFill>
              </a:rPr>
              <a:t>iscover </a:t>
            </a:r>
            <a:r>
              <a:rPr lang="en-US" altLang="en-US" sz="2000" dirty="0">
                <a:solidFill>
                  <a:prstClr val="black"/>
                </a:solidFill>
              </a:rPr>
              <a:t>something I don't know</a:t>
            </a:r>
          </a:p>
        </p:txBody>
      </p:sp>
      <p:sp>
        <p:nvSpPr>
          <p:cNvPr id="7" name="TextBox 6"/>
          <p:cNvSpPr txBox="1"/>
          <p:nvPr/>
        </p:nvSpPr>
        <p:spPr>
          <a:xfrm>
            <a:off x="346113" y="6403276"/>
            <a:ext cx="7662344" cy="307655"/>
          </a:xfrm>
          <a:prstGeom prst="rect">
            <a:avLst/>
          </a:prstGeom>
          <a:noFill/>
        </p:spPr>
        <p:txBody>
          <a:bodyPr wrap="none" lIns="91308" tIns="45660" rIns="91308" bIns="45660" rtlCol="0">
            <a:spAutoFit/>
          </a:bodyPr>
          <a:lstStyle/>
          <a:p>
            <a:r>
              <a:rPr lang="en-US" altLang="en-US" sz="1400" dirty="0" err="1">
                <a:solidFill>
                  <a:prstClr val="white">
                    <a:lumMod val="50000"/>
                  </a:prstClr>
                </a:solidFill>
              </a:rPr>
              <a:t>Blei</a:t>
            </a:r>
            <a:r>
              <a:rPr lang="en-US" altLang="en-US" sz="1400" dirty="0">
                <a:solidFill>
                  <a:prstClr val="white">
                    <a:lumMod val="50000"/>
                  </a:prstClr>
                </a:solidFill>
              </a:rPr>
              <a:t>, D. M., Ng, A. Y. &amp; Jordan, M. I. Latent </a:t>
            </a:r>
            <a:r>
              <a:rPr lang="en-US" altLang="en-US" sz="1400" dirty="0" err="1">
                <a:solidFill>
                  <a:prstClr val="white">
                    <a:lumMod val="50000"/>
                  </a:prstClr>
                </a:solidFill>
              </a:rPr>
              <a:t>Dirichlet</a:t>
            </a:r>
            <a:r>
              <a:rPr lang="en-US" altLang="en-US" sz="1400" dirty="0">
                <a:solidFill>
                  <a:prstClr val="white">
                    <a:lumMod val="50000"/>
                  </a:prstClr>
                </a:solidFill>
              </a:rPr>
              <a:t> Allocation. J. Mach. Learn. Res. 3, 993–1022 (2003).</a:t>
            </a:r>
            <a:endParaRPr lang="en-US" sz="1400" dirty="0">
              <a:solidFill>
                <a:prstClr val="white">
                  <a:lumMod val="50000"/>
                </a:prstClr>
              </a:solidFill>
            </a:endParaRPr>
          </a:p>
        </p:txBody>
      </p:sp>
      <p:sp>
        <p:nvSpPr>
          <p:cNvPr id="8" name="Freeform 7"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75667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90" y="279680"/>
            <a:ext cx="10667998" cy="870111"/>
          </a:xfrm>
        </p:spPr>
        <p:txBody>
          <a:bodyPr>
            <a:normAutofit/>
          </a:bodyPr>
          <a:lstStyle/>
          <a:p>
            <a:r>
              <a:rPr lang="en-US" sz="3600" dirty="0" smtClean="0"/>
              <a:t>LDA and </a:t>
            </a:r>
            <a:r>
              <a:rPr lang="en-US" sz="3600" dirty="0"/>
              <a:t>T</a:t>
            </a:r>
            <a:r>
              <a:rPr lang="en-US" sz="3600" dirty="0" smtClean="0"/>
              <a:t>opic model</a:t>
            </a:r>
            <a:endParaRPr lang="en-US" sz="3600" dirty="0"/>
          </a:p>
        </p:txBody>
      </p:sp>
      <p:sp>
        <p:nvSpPr>
          <p:cNvPr id="4" name="Rectangle 3"/>
          <p:cNvSpPr>
            <a:spLocks noGrp="1" noChangeArrowheads="1"/>
          </p:cNvSpPr>
          <p:nvPr>
            <p:ph idx="4294967295"/>
          </p:nvPr>
        </p:nvSpPr>
        <p:spPr>
          <a:xfrm>
            <a:off x="751300" y="986030"/>
            <a:ext cx="5100639" cy="4525963"/>
          </a:xfrm>
        </p:spPr>
        <p:txBody>
          <a:bodyPr/>
          <a:lstStyle/>
          <a:p>
            <a:r>
              <a:rPr lang="en-US" altLang="en-US" sz="2400" dirty="0"/>
              <a:t>Topic Models is a modeling technique, modeling the data by probabilistic generative process.</a:t>
            </a:r>
          </a:p>
          <a:p>
            <a:r>
              <a:rPr lang="en-US" altLang="en-US" sz="2400" dirty="0"/>
              <a:t>Latent </a:t>
            </a:r>
            <a:r>
              <a:rPr lang="en-US" altLang="en-US" sz="2400" dirty="0" err="1"/>
              <a:t>Dirichlet</a:t>
            </a:r>
            <a:r>
              <a:rPr lang="en-US" altLang="en-US" sz="2400" dirty="0"/>
              <a:t> Allocation (LDA) is one widely used topic model.</a:t>
            </a:r>
            <a:endParaRPr lang="en-US" altLang="en-US" sz="1900" dirty="0"/>
          </a:p>
          <a:p>
            <a:r>
              <a:rPr lang="en-US" altLang="en-US" sz="2400" dirty="0"/>
              <a:t>Inference algorithm for LDA is an iterative algorithm using share global model data.</a:t>
            </a:r>
          </a:p>
        </p:txBody>
      </p:sp>
      <p:sp>
        <p:nvSpPr>
          <p:cNvPr id="5" name="Rectangle 3"/>
          <p:cNvSpPr txBox="1">
            <a:spLocks noChangeArrowheads="1"/>
          </p:cNvSpPr>
          <p:nvPr/>
        </p:nvSpPr>
        <p:spPr>
          <a:xfrm>
            <a:off x="6486258" y="1047649"/>
            <a:ext cx="4866166" cy="3147964"/>
          </a:xfrm>
          <a:prstGeom prst="rect">
            <a:avLst/>
          </a:prstGeom>
        </p:spPr>
        <p:txBody>
          <a:bodyPr vert="horz" lIns="91308" tIns="45660" rIns="91308" bIns="456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100" dirty="0">
                <a:solidFill>
                  <a:prstClr val="black"/>
                </a:solidFill>
              </a:rPr>
              <a:t>Document</a:t>
            </a:r>
          </a:p>
          <a:p>
            <a:r>
              <a:rPr lang="en-US" altLang="en-US" sz="2100" dirty="0">
                <a:solidFill>
                  <a:prstClr val="black"/>
                </a:solidFill>
              </a:rPr>
              <a:t>Word</a:t>
            </a:r>
          </a:p>
          <a:p>
            <a:r>
              <a:rPr lang="en-US" altLang="en-US" sz="2100" dirty="0">
                <a:solidFill>
                  <a:prstClr val="black"/>
                </a:solidFill>
              </a:rPr>
              <a:t>Topic: semantic unit inside the data</a:t>
            </a:r>
          </a:p>
          <a:p>
            <a:r>
              <a:rPr lang="en-US" altLang="en-US" sz="2100" dirty="0">
                <a:solidFill>
                  <a:prstClr val="black"/>
                </a:solidFill>
              </a:rPr>
              <a:t>Topic Model</a:t>
            </a:r>
          </a:p>
          <a:p>
            <a:pPr lvl="1"/>
            <a:r>
              <a:rPr lang="en-US" altLang="en-US" sz="2100" dirty="0">
                <a:solidFill>
                  <a:prstClr val="black"/>
                </a:solidFill>
              </a:rPr>
              <a:t>documents are mixtures of topics, where a topic is a probability distribution over words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19" y="4253450"/>
            <a:ext cx="5047302" cy="22665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252" y="4280303"/>
            <a:ext cx="4866169" cy="2131306"/>
          </a:xfrm>
          <a:prstGeom prst="rect">
            <a:avLst/>
          </a:prstGeom>
        </p:spPr>
      </p:pic>
      <p:sp>
        <p:nvSpPr>
          <p:cNvPr id="8" name="TextBox 7"/>
          <p:cNvSpPr txBox="1"/>
          <p:nvPr/>
        </p:nvSpPr>
        <p:spPr>
          <a:xfrm>
            <a:off x="6537353" y="6384351"/>
            <a:ext cx="1561040" cy="425758"/>
          </a:xfrm>
          <a:prstGeom prst="rect">
            <a:avLst/>
          </a:prstGeom>
          <a:noFill/>
        </p:spPr>
        <p:txBody>
          <a:bodyPr wrap="square" rtlCol="0">
            <a:spAutoFit/>
          </a:bodyPr>
          <a:lstStyle/>
          <a:p>
            <a:pPr marL="11113" lvl="1">
              <a:lnSpc>
                <a:spcPts val="1280"/>
              </a:lnSpc>
            </a:pPr>
            <a:r>
              <a:rPr lang="en-US" sz="1400" dirty="0">
                <a:solidFill>
                  <a:srgbClr val="4F81BD"/>
                </a:solidFill>
              </a:rPr>
              <a:t>Normalized co-occurrence matrix</a:t>
            </a:r>
          </a:p>
        </p:txBody>
      </p:sp>
      <p:sp>
        <p:nvSpPr>
          <p:cNvPr id="9" name="TextBox 8"/>
          <p:cNvSpPr txBox="1"/>
          <p:nvPr/>
        </p:nvSpPr>
        <p:spPr>
          <a:xfrm>
            <a:off x="8172668" y="6394666"/>
            <a:ext cx="1725344" cy="307777"/>
          </a:xfrm>
          <a:prstGeom prst="rect">
            <a:avLst/>
          </a:prstGeom>
          <a:noFill/>
        </p:spPr>
        <p:txBody>
          <a:bodyPr wrap="none" rtlCol="0">
            <a:spAutoFit/>
          </a:bodyPr>
          <a:lstStyle/>
          <a:p>
            <a:pPr marL="11113" lvl="1"/>
            <a:r>
              <a:rPr lang="en-US" sz="1400" dirty="0">
                <a:solidFill>
                  <a:srgbClr val="4F81BD"/>
                </a:solidFill>
              </a:rPr>
              <a:t>Mixture components</a:t>
            </a:r>
          </a:p>
        </p:txBody>
      </p:sp>
      <p:sp>
        <p:nvSpPr>
          <p:cNvPr id="10" name="TextBox 9"/>
          <p:cNvSpPr txBox="1"/>
          <p:nvPr/>
        </p:nvSpPr>
        <p:spPr>
          <a:xfrm>
            <a:off x="9898012" y="6384351"/>
            <a:ext cx="1383905" cy="307777"/>
          </a:xfrm>
          <a:prstGeom prst="rect">
            <a:avLst/>
          </a:prstGeom>
          <a:noFill/>
        </p:spPr>
        <p:txBody>
          <a:bodyPr wrap="none" rtlCol="0">
            <a:spAutoFit/>
          </a:bodyPr>
          <a:lstStyle/>
          <a:p>
            <a:pPr marL="11113" lvl="1"/>
            <a:r>
              <a:rPr lang="en-US" sz="1400" dirty="0">
                <a:solidFill>
                  <a:srgbClr val="4F81BD"/>
                </a:solidFill>
              </a:rPr>
              <a:t>Mixture weights</a:t>
            </a:r>
          </a:p>
        </p:txBody>
      </p:sp>
      <p:sp>
        <p:nvSpPr>
          <p:cNvPr id="11" name="TextBox 10"/>
          <p:cNvSpPr txBox="1"/>
          <p:nvPr/>
        </p:nvSpPr>
        <p:spPr>
          <a:xfrm>
            <a:off x="5930650" y="5090660"/>
            <a:ext cx="991968" cy="523099"/>
          </a:xfrm>
          <a:prstGeom prst="rect">
            <a:avLst/>
          </a:prstGeom>
          <a:noFill/>
        </p:spPr>
        <p:txBody>
          <a:bodyPr wrap="square" lIns="91308" tIns="45660" rIns="91308" bIns="45660" rtlCol="0">
            <a:spAutoFit/>
          </a:bodyPr>
          <a:lstStyle/>
          <a:p>
            <a:r>
              <a:rPr lang="en-US" sz="1400" dirty="0" smtClean="0">
                <a:solidFill>
                  <a:srgbClr val="7030A0"/>
                </a:solidFill>
              </a:rPr>
              <a:t>1 million words</a:t>
            </a:r>
            <a:endParaRPr lang="en-US" sz="1400" dirty="0">
              <a:solidFill>
                <a:srgbClr val="7030A0"/>
              </a:solidFill>
            </a:endParaRPr>
          </a:p>
        </p:txBody>
      </p:sp>
      <p:sp>
        <p:nvSpPr>
          <p:cNvPr id="12" name="TextBox 11"/>
          <p:cNvSpPr txBox="1"/>
          <p:nvPr/>
        </p:nvSpPr>
        <p:spPr>
          <a:xfrm>
            <a:off x="6671600" y="3995697"/>
            <a:ext cx="1447572" cy="307655"/>
          </a:xfrm>
          <a:prstGeom prst="rect">
            <a:avLst/>
          </a:prstGeom>
          <a:noFill/>
        </p:spPr>
        <p:txBody>
          <a:bodyPr wrap="square" lIns="91308" tIns="45660" rIns="91308" bIns="45660" rtlCol="0">
            <a:spAutoFit/>
          </a:bodyPr>
          <a:lstStyle/>
          <a:p>
            <a:r>
              <a:rPr lang="en-US" sz="1400" dirty="0" smtClean="0">
                <a:solidFill>
                  <a:srgbClr val="7030A0"/>
                </a:solidFill>
              </a:rPr>
              <a:t>3.7 million docs</a:t>
            </a:r>
            <a:endParaRPr lang="en-US" sz="1400" dirty="0">
              <a:solidFill>
                <a:srgbClr val="7030A0"/>
              </a:solidFill>
            </a:endParaRPr>
          </a:p>
        </p:txBody>
      </p:sp>
      <p:sp>
        <p:nvSpPr>
          <p:cNvPr id="13" name="TextBox 12"/>
          <p:cNvSpPr txBox="1"/>
          <p:nvPr/>
        </p:nvSpPr>
        <p:spPr>
          <a:xfrm>
            <a:off x="10053442" y="4626761"/>
            <a:ext cx="1286622" cy="307655"/>
          </a:xfrm>
          <a:prstGeom prst="rect">
            <a:avLst/>
          </a:prstGeom>
          <a:noFill/>
        </p:spPr>
        <p:txBody>
          <a:bodyPr wrap="square" lIns="91308" tIns="45660" rIns="91308" bIns="45660" rtlCol="0">
            <a:spAutoFit/>
          </a:bodyPr>
          <a:lstStyle/>
          <a:p>
            <a:r>
              <a:rPr lang="en-US" sz="1400" dirty="0" smtClean="0">
                <a:solidFill>
                  <a:srgbClr val="7030A0"/>
                </a:solidFill>
              </a:rPr>
              <a:t>10k topics</a:t>
            </a:r>
            <a:endParaRPr lang="en-US" sz="1400" dirty="0">
              <a:solidFill>
                <a:srgbClr val="7030A0"/>
              </a:solidFill>
            </a:endParaRPr>
          </a:p>
        </p:txBody>
      </p:sp>
      <p:sp>
        <p:nvSpPr>
          <p:cNvPr id="14" name="Text Box 9"/>
          <p:cNvSpPr txBox="1">
            <a:spLocks noChangeArrowheads="1"/>
          </p:cNvSpPr>
          <p:nvPr/>
        </p:nvSpPr>
        <p:spPr bwMode="auto">
          <a:xfrm>
            <a:off x="8068492" y="3801995"/>
            <a:ext cx="2037151" cy="3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8" tIns="45660" rIns="91308" bIns="45660">
            <a:spAutoFit/>
          </a:bodyPr>
          <a:lstStyle/>
          <a:p>
            <a:r>
              <a:rPr lang="en-US" altLang="en-US" smtClean="0">
                <a:solidFill>
                  <a:srgbClr val="C00000"/>
                </a:solidFill>
              </a:rPr>
              <a:t>Global Model </a:t>
            </a:r>
            <a:r>
              <a:rPr lang="en-US" altLang="en-US" dirty="0">
                <a:solidFill>
                  <a:srgbClr val="C00000"/>
                </a:solidFill>
              </a:rPr>
              <a:t>Data</a:t>
            </a:r>
          </a:p>
        </p:txBody>
      </p:sp>
      <p:cxnSp>
        <p:nvCxnSpPr>
          <p:cNvPr id="15" name="Straight Arrow Connector 14"/>
          <p:cNvCxnSpPr/>
          <p:nvPr/>
        </p:nvCxnSpPr>
        <p:spPr>
          <a:xfrm>
            <a:off x="9111782" y="4107296"/>
            <a:ext cx="929303" cy="70901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802863" y="4107296"/>
            <a:ext cx="308919" cy="25949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8"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80746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Acknowledgements</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39085" y="5792259"/>
            <a:ext cx="675035" cy="86821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704" y="5855574"/>
            <a:ext cx="1188312" cy="786515"/>
          </a:xfrm>
          <a:prstGeom prst="rect">
            <a:avLst/>
          </a:prstGeom>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932" y="5649897"/>
            <a:ext cx="1197868" cy="1197870"/>
          </a:xfrm>
          <a:prstGeom prst="rect">
            <a:avLst/>
          </a:prstGeom>
          <a:effectLst/>
        </p:spPr>
      </p:pic>
      <p:sp>
        <p:nvSpPr>
          <p:cNvPr id="12" name="Content Placeholder 11"/>
          <p:cNvSpPr>
            <a:spLocks noGrp="1"/>
          </p:cNvSpPr>
          <p:nvPr>
            <p:ph idx="1"/>
          </p:nvPr>
        </p:nvSpPr>
        <p:spPr/>
        <p:txBody>
          <a:bodyPr/>
          <a:lstStyle/>
          <a:p>
            <a:pPr marL="0" indent="0" algn="ctr">
              <a:buNone/>
            </a:pPr>
            <a:r>
              <a:rPr lang="en-US" dirty="0" smtClean="0"/>
              <a:t>Bingjing Zhang     |     Thomas Wiggins     |     Langshi Chen     |     Meng Li     |     Bo Peng     |     Yiming Zou</a:t>
            </a:r>
            <a:endParaRPr lang="en-US" dirty="0"/>
          </a:p>
        </p:txBody>
      </p:sp>
      <p:sp>
        <p:nvSpPr>
          <p:cNvPr id="25" name="Rectangle 24"/>
          <p:cNvSpPr/>
          <p:nvPr/>
        </p:nvSpPr>
        <p:spPr>
          <a:xfrm>
            <a:off x="3017910" y="2513124"/>
            <a:ext cx="5717355" cy="1015541"/>
          </a:xfrm>
          <a:prstGeom prst="rect">
            <a:avLst/>
          </a:prstGeom>
        </p:spPr>
        <p:txBody>
          <a:bodyPr wrap="square" lIns="91308" tIns="45660" rIns="91308" bIns="45660">
            <a:spAutoFit/>
          </a:bodyPr>
          <a:lstStyle/>
          <a:p>
            <a:pPr algn="ctr" defTabSz="913056">
              <a:defRPr/>
            </a:pPr>
            <a:r>
              <a:rPr lang="en-US" sz="2000" b="1" dirty="0">
                <a:solidFill>
                  <a:prstClr val="black"/>
                </a:solidFill>
              </a:rPr>
              <a:t>SALSA</a:t>
            </a:r>
            <a:r>
              <a:rPr lang="en-US" sz="2000" b="1" i="1" dirty="0">
                <a:solidFill>
                  <a:prstClr val="black"/>
                </a:solidFill>
              </a:rPr>
              <a:t>  </a:t>
            </a:r>
            <a:r>
              <a:rPr lang="en-US" sz="2000" b="1" dirty="0">
                <a:solidFill>
                  <a:prstClr val="black"/>
                </a:solidFill>
              </a:rPr>
              <a:t>HPC Group </a:t>
            </a:r>
          </a:p>
          <a:p>
            <a:pPr algn="ctr" defTabSz="913056">
              <a:defRPr/>
            </a:pPr>
            <a:r>
              <a:rPr lang="en-US" sz="2000" b="1" dirty="0">
                <a:solidFill>
                  <a:prstClr val="black"/>
                </a:solidFill>
              </a:rPr>
              <a:t>School of Informatics and Computing</a:t>
            </a:r>
          </a:p>
          <a:p>
            <a:pPr algn="ctr" defTabSz="913056">
              <a:defRPr/>
            </a:pPr>
            <a:r>
              <a:rPr lang="en-US" sz="2000" b="1" dirty="0">
                <a:solidFill>
                  <a:prstClr val="black"/>
                </a:solidFill>
              </a:rPr>
              <a:t>Indiana University</a:t>
            </a:r>
          </a:p>
        </p:txBody>
      </p:sp>
      <p:cxnSp>
        <p:nvCxnSpPr>
          <p:cNvPr id="27" name="Straight Connector 26"/>
          <p:cNvCxnSpPr/>
          <p:nvPr/>
        </p:nvCxnSpPr>
        <p:spPr>
          <a:xfrm>
            <a:off x="17886" y="146303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8516" y="2446711"/>
            <a:ext cx="1095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8516" y="3580013"/>
            <a:ext cx="1095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98516" y="5583846"/>
            <a:ext cx="1095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5511" y="3733060"/>
            <a:ext cx="4576509" cy="1754326"/>
          </a:xfrm>
          <a:prstGeom prst="rect">
            <a:avLst/>
          </a:prstGeom>
          <a:noFill/>
        </p:spPr>
        <p:txBody>
          <a:bodyPr wrap="none" rtlCol="0">
            <a:spAutoFit/>
          </a:bodyPr>
          <a:lstStyle/>
          <a:p>
            <a:r>
              <a:rPr lang="en-US" dirty="0">
                <a:solidFill>
                  <a:prstClr val="black"/>
                </a:solidFill>
              </a:rPr>
              <a:t>Rutgers University</a:t>
            </a:r>
          </a:p>
          <a:p>
            <a:r>
              <a:rPr lang="en-US" dirty="0">
                <a:solidFill>
                  <a:prstClr val="black"/>
                </a:solidFill>
              </a:rPr>
              <a:t>Virginia Tech</a:t>
            </a:r>
          </a:p>
          <a:p>
            <a:r>
              <a:rPr lang="en-US" dirty="0">
                <a:solidFill>
                  <a:prstClr val="black"/>
                </a:solidFill>
              </a:rPr>
              <a:t>Kansas University</a:t>
            </a:r>
          </a:p>
          <a:p>
            <a:r>
              <a:rPr lang="en-US" dirty="0">
                <a:solidFill>
                  <a:prstClr val="black"/>
                </a:solidFill>
              </a:rPr>
              <a:t>Arizona State University</a:t>
            </a:r>
          </a:p>
          <a:p>
            <a:r>
              <a:rPr lang="en-US" dirty="0">
                <a:solidFill>
                  <a:prstClr val="black"/>
                </a:solidFill>
              </a:rPr>
              <a:t>State University of New York at </a:t>
            </a:r>
            <a:r>
              <a:rPr lang="en-US" dirty="0">
                <a:solidFill>
                  <a:prstClr val="black"/>
                </a:solidFill>
              </a:rPr>
              <a:t>Stony </a:t>
            </a:r>
            <a:r>
              <a:rPr lang="en-US" dirty="0">
                <a:solidFill>
                  <a:prstClr val="black"/>
                </a:solidFill>
              </a:rPr>
              <a:t>Brooke</a:t>
            </a:r>
          </a:p>
          <a:p>
            <a:r>
              <a:rPr lang="en-US" dirty="0">
                <a:solidFill>
                  <a:prstClr val="black"/>
                </a:solidFill>
              </a:rPr>
              <a:t>University of Utah</a:t>
            </a:r>
          </a:p>
        </p:txBody>
      </p:sp>
      <p:sp>
        <p:nvSpPr>
          <p:cNvPr id="24" name="TextBox 23"/>
          <p:cNvSpPr txBox="1"/>
          <p:nvPr/>
        </p:nvSpPr>
        <p:spPr>
          <a:xfrm>
            <a:off x="5346976" y="4397264"/>
            <a:ext cx="2273315" cy="646331"/>
          </a:xfrm>
          <a:prstGeom prst="rect">
            <a:avLst/>
          </a:prstGeom>
          <a:noFill/>
        </p:spPr>
        <p:txBody>
          <a:bodyPr wrap="none" rtlCol="0">
            <a:spAutoFit/>
          </a:bodyPr>
          <a:lstStyle/>
          <a:p>
            <a:r>
              <a:rPr lang="en-US" dirty="0">
                <a:solidFill>
                  <a:prstClr val="black"/>
                </a:solidFill>
              </a:rPr>
              <a:t>Digital Science Center</a:t>
            </a:r>
          </a:p>
          <a:p>
            <a:r>
              <a:rPr lang="en-US" dirty="0">
                <a:solidFill>
                  <a:prstClr val="black"/>
                </a:solidFill>
              </a:rPr>
              <a:t>Indiana University</a:t>
            </a:r>
            <a:endParaRPr lang="en-US" dirty="0">
              <a:solidFill>
                <a:prstClr val="black"/>
              </a:solidFill>
            </a:endParaRPr>
          </a:p>
        </p:txBody>
      </p:sp>
      <p:sp>
        <p:nvSpPr>
          <p:cNvPr id="26" name="TextBox 25"/>
          <p:cNvSpPr txBox="1"/>
          <p:nvPr/>
        </p:nvSpPr>
        <p:spPr>
          <a:xfrm>
            <a:off x="7946186" y="4356379"/>
            <a:ext cx="3157916" cy="646331"/>
          </a:xfrm>
          <a:prstGeom prst="rect">
            <a:avLst/>
          </a:prstGeom>
          <a:noFill/>
        </p:spPr>
        <p:txBody>
          <a:bodyPr wrap="none" rtlCol="0">
            <a:spAutoFit/>
          </a:bodyPr>
          <a:lstStyle/>
          <a:p>
            <a:r>
              <a:rPr lang="en-US" dirty="0">
                <a:solidFill>
                  <a:prstClr val="black"/>
                </a:solidFill>
              </a:rPr>
              <a:t>Intel Parallel Computing Center</a:t>
            </a:r>
          </a:p>
          <a:p>
            <a:r>
              <a:rPr lang="en-US" dirty="0">
                <a:solidFill>
                  <a:prstClr val="black"/>
                </a:solidFill>
              </a:rPr>
              <a:t>IPCC</a:t>
            </a:r>
            <a:endParaRPr lang="en-US" dirty="0">
              <a:solidFill>
                <a:prstClr val="black"/>
              </a:solidFill>
            </a:endParaRPr>
          </a:p>
        </p:txBody>
      </p:sp>
    </p:spTree>
    <p:extLst>
      <p:ext uri="{BB962C8B-B14F-4D97-AF65-F5344CB8AC3E}">
        <p14:creationId xmlns:p14="http://schemas.microsoft.com/office/powerpoint/2010/main" val="219877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Comparison of LDA CGS </a:t>
            </a:r>
            <a:r>
              <a:rPr lang="en-US" sz="3200" dirty="0" smtClean="0"/>
              <a:t>Model </a:t>
            </a:r>
            <a:r>
              <a:rPr lang="en-US" sz="3200" dirty="0"/>
              <a:t>Convergence Speed </a:t>
            </a:r>
          </a:p>
        </p:txBody>
      </p:sp>
      <p:sp>
        <p:nvSpPr>
          <p:cNvPr id="4" name="Content Placeholder 3"/>
          <p:cNvSpPr>
            <a:spLocks noGrp="1"/>
          </p:cNvSpPr>
          <p:nvPr>
            <p:ph sz="half" idx="2"/>
          </p:nvPr>
        </p:nvSpPr>
        <p:spPr>
          <a:xfrm>
            <a:off x="5845629" y="1413164"/>
            <a:ext cx="5584371" cy="4759036"/>
          </a:xfrm>
        </p:spPr>
        <p:txBody>
          <a:bodyPr>
            <a:normAutofit fontScale="85000" lnSpcReduction="20000"/>
          </a:bodyPr>
          <a:lstStyle/>
          <a:p>
            <a:pPr marL="0" indent="0">
              <a:buNone/>
            </a:pPr>
            <a:r>
              <a:rPr lang="en-US" dirty="0"/>
              <a:t>The parallelization strategy can highly affect the algorithm convergence and the system efficiency. This brings us four questions:</a:t>
            </a:r>
          </a:p>
          <a:p>
            <a:pPr>
              <a:spcBef>
                <a:spcPts val="1200"/>
              </a:spcBef>
            </a:pPr>
            <a:r>
              <a:rPr lang="en-US" b="1" dirty="0"/>
              <a:t>What part of the model needs to be synchronized?</a:t>
            </a:r>
            <a:r>
              <a:rPr lang="en-US" dirty="0"/>
              <a:t/>
            </a:r>
            <a:br>
              <a:rPr lang="en-US" dirty="0"/>
            </a:br>
            <a:r>
              <a:rPr lang="en-US" dirty="0"/>
              <a:t>The parallelization needs to decide which model parts needs synchronization.</a:t>
            </a:r>
          </a:p>
          <a:p>
            <a:pPr>
              <a:spcBef>
                <a:spcPts val="1200"/>
              </a:spcBef>
            </a:pPr>
            <a:r>
              <a:rPr lang="en-US" b="1" dirty="0"/>
              <a:t>When should the model synchronization happen?</a:t>
            </a:r>
            <a:r>
              <a:rPr lang="en-US" dirty="0"/>
              <a:t/>
            </a:r>
            <a:br>
              <a:rPr lang="en-US" dirty="0"/>
            </a:br>
            <a:r>
              <a:rPr lang="en-US" dirty="0"/>
              <a:t>In the parallel execution timeline, the parallelization should choose the time point to perform model synchronization.</a:t>
            </a:r>
          </a:p>
          <a:p>
            <a:pPr>
              <a:spcBef>
                <a:spcPts val="1200"/>
              </a:spcBef>
            </a:pPr>
            <a:r>
              <a:rPr lang="en-US" b="1" dirty="0"/>
              <a:t>Where should the model synchronization occur?</a:t>
            </a:r>
            <a:r>
              <a:rPr lang="en-US" dirty="0"/>
              <a:t/>
            </a:r>
            <a:br>
              <a:rPr lang="en-US" dirty="0"/>
            </a:br>
            <a:r>
              <a:rPr lang="en-US" dirty="0"/>
              <a:t>The parallelization needs to tell the distribution of the model among parallel components, what parallel components are involved in the model synchronization.</a:t>
            </a:r>
          </a:p>
          <a:p>
            <a:pPr>
              <a:spcBef>
                <a:spcPts val="1200"/>
              </a:spcBef>
            </a:pPr>
            <a:r>
              <a:rPr lang="en-US" b="1" dirty="0"/>
              <a:t>How is the model synchronization performed?</a:t>
            </a:r>
            <a:r>
              <a:rPr lang="en-US" dirty="0"/>
              <a:t/>
            </a:r>
            <a:br>
              <a:rPr lang="en-US" dirty="0"/>
            </a:br>
            <a:r>
              <a:rPr lang="en-US" dirty="0"/>
              <a:t>The parallelization needs to explain the abstraction and the mechanism of the model synchronization.</a:t>
            </a:r>
          </a:p>
          <a:p>
            <a:endParaRPr lang="en-US" dirty="0"/>
          </a:p>
        </p:txBody>
      </p:sp>
      <p:pic>
        <p:nvPicPr>
          <p:cNvPr id="5"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1413165"/>
            <a:ext cx="4822371" cy="3613854"/>
          </a:xfrm>
        </p:spPr>
      </p:pic>
      <p:sp>
        <p:nvSpPr>
          <p:cNvPr id="6" name="TextBox 5"/>
          <p:cNvSpPr txBox="1"/>
          <p:nvPr/>
        </p:nvSpPr>
        <p:spPr>
          <a:xfrm>
            <a:off x="762000" y="5272609"/>
            <a:ext cx="4822372" cy="1077218"/>
          </a:xfrm>
          <a:prstGeom prst="rect">
            <a:avLst/>
          </a:prstGeom>
          <a:noFill/>
        </p:spPr>
        <p:txBody>
          <a:bodyPr wrap="square" rtlCol="0">
            <a:spAutoFit/>
          </a:bodyPr>
          <a:lstStyle/>
          <a:p>
            <a:r>
              <a:rPr lang="en-US" sz="1600" b="1" dirty="0" err="1"/>
              <a:t>r</a:t>
            </a:r>
            <a:r>
              <a:rPr lang="en-US" sz="1600" b="1" dirty="0" err="1" smtClean="0"/>
              <a:t>tt</a:t>
            </a:r>
            <a:r>
              <a:rPr lang="en-US" sz="1600" b="1" dirty="0" smtClean="0"/>
              <a:t> &amp; </a:t>
            </a:r>
            <a:r>
              <a:rPr lang="en-US" sz="1600" b="1" dirty="0" err="1" smtClean="0"/>
              <a:t>Petuum</a:t>
            </a:r>
            <a:r>
              <a:rPr lang="en-US" sz="1600" dirty="0" smtClean="0"/>
              <a:t>: rotate model parameters</a:t>
            </a:r>
          </a:p>
          <a:p>
            <a:r>
              <a:rPr lang="en-US" sz="1600" b="1" dirty="0" err="1"/>
              <a:t>l</a:t>
            </a:r>
            <a:r>
              <a:rPr lang="en-US" sz="1600" b="1" dirty="0" err="1" smtClean="0"/>
              <a:t>gs</a:t>
            </a:r>
            <a:r>
              <a:rPr lang="en-US" sz="1600" b="1" dirty="0" smtClean="0"/>
              <a:t> &amp; lgs-4s</a:t>
            </a:r>
            <a:r>
              <a:rPr lang="en-US" sz="1600" dirty="0" smtClean="0"/>
              <a:t>: one or more rounds of model synchronization per iteration</a:t>
            </a:r>
          </a:p>
          <a:p>
            <a:r>
              <a:rPr lang="en-US" sz="1600" b="1" dirty="0" err="1" smtClean="0"/>
              <a:t>Yahoo!LDA</a:t>
            </a:r>
            <a:r>
              <a:rPr lang="en-US" sz="1600" dirty="0" smtClean="0"/>
              <a:t>: asynchronously fetch model parameters</a:t>
            </a:r>
            <a:endParaRPr lang="en-US" sz="1600" dirty="0"/>
          </a:p>
        </p:txBody>
      </p:sp>
      <p:sp>
        <p:nvSpPr>
          <p:cNvPr id="7"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
        <p:nvSpPr>
          <p:cNvPr id="8" name="Freeform 7"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Tree>
    <p:extLst>
      <p:ext uri="{BB962C8B-B14F-4D97-AF65-F5344CB8AC3E}">
        <p14:creationId xmlns:p14="http://schemas.microsoft.com/office/powerpoint/2010/main" val="1840067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4745"/>
            <a:ext cx="10667998" cy="870111"/>
          </a:xfrm>
        </p:spPr>
        <p:txBody>
          <a:bodyPr>
            <a:normAutofit fontScale="90000"/>
          </a:bodyPr>
          <a:lstStyle/>
          <a:p>
            <a:r>
              <a:rPr lang="en-US" sz="4400" dirty="0" smtClean="0"/>
              <a:t>Inter-node Computation Models</a:t>
            </a:r>
            <a:r>
              <a:rPr lang="en-US" sz="2200" dirty="0" smtClean="0"/>
              <a:t/>
            </a:r>
            <a:br>
              <a:rPr lang="en-US" sz="2200" dirty="0" smtClean="0"/>
            </a:br>
            <a:r>
              <a:rPr lang="en-US" sz="2200" dirty="0" smtClean="0"/>
              <a:t>(Training Data Items Are Partitioned to Each Process)</a:t>
            </a:r>
            <a:endParaRPr lang="en-US" sz="2200" dirty="0"/>
          </a:p>
        </p:txBody>
      </p:sp>
      <p:sp>
        <p:nvSpPr>
          <p:cNvPr id="4" name="Freeform 3"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pSp>
        <p:nvGrpSpPr>
          <p:cNvPr id="5" name="Group 4"/>
          <p:cNvGrpSpPr/>
          <p:nvPr/>
        </p:nvGrpSpPr>
        <p:grpSpPr>
          <a:xfrm>
            <a:off x="1181098" y="1514431"/>
            <a:ext cx="4272643" cy="527671"/>
            <a:chOff x="0" y="14264"/>
            <a:chExt cx="9144000" cy="527670"/>
          </a:xfrm>
          <a:solidFill>
            <a:srgbClr val="E34135"/>
          </a:solidFill>
        </p:grpSpPr>
        <p:sp>
          <p:nvSpPr>
            <p:cNvPr id="27" name="Rounded Rectangle 26"/>
            <p:cNvSpPr/>
            <p:nvPr/>
          </p:nvSpPr>
          <p:spPr>
            <a:xfrm>
              <a:off x="0" y="14264"/>
              <a:ext cx="9144000" cy="52767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ounded Rectangle 4"/>
            <p:cNvSpPr/>
            <p:nvPr/>
          </p:nvSpPr>
          <p:spPr>
            <a:xfrm>
              <a:off x="25759" y="40023"/>
              <a:ext cx="9092482" cy="476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000" kern="1200" dirty="0" smtClean="0"/>
                <a:t>Computation Model A</a:t>
              </a:r>
              <a:endParaRPr lang="en-US" sz="2000" kern="1200" dirty="0"/>
            </a:p>
          </p:txBody>
        </p:sp>
      </p:grpSp>
      <p:grpSp>
        <p:nvGrpSpPr>
          <p:cNvPr id="6" name="Group 5"/>
          <p:cNvGrpSpPr/>
          <p:nvPr/>
        </p:nvGrpSpPr>
        <p:grpSpPr>
          <a:xfrm>
            <a:off x="1181098" y="2156406"/>
            <a:ext cx="4272643" cy="956340"/>
            <a:chOff x="0" y="541935"/>
            <a:chExt cx="9144000" cy="1024650"/>
          </a:xfrm>
        </p:grpSpPr>
        <p:sp>
          <p:nvSpPr>
            <p:cNvPr id="25" name="Rectangle 24"/>
            <p:cNvSpPr/>
            <p:nvPr/>
          </p:nvSpPr>
          <p:spPr>
            <a:xfrm>
              <a:off x="0" y="541935"/>
              <a:ext cx="9144000" cy="10246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0" y="541935"/>
              <a:ext cx="9144000" cy="10246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600" kern="1200" dirty="0" smtClean="0"/>
                <a:t>Once a process trains a data item, it locks the related model parameters and prevents other processes from accessing them. When the related model parameters are updated, the process unlocks the parameters. Thus the model parameters used in local computation </a:t>
              </a:r>
              <a:r>
                <a:rPr lang="en-US" sz="1600" dirty="0" smtClean="0"/>
                <a:t>are</a:t>
              </a:r>
              <a:r>
                <a:rPr lang="en-US" sz="1600" kern="1200" dirty="0" smtClean="0"/>
                <a:t> always the latest. </a:t>
              </a:r>
              <a:endParaRPr lang="en-US" sz="1600" kern="1200" dirty="0"/>
            </a:p>
          </p:txBody>
        </p:sp>
      </p:grpSp>
      <p:grpSp>
        <p:nvGrpSpPr>
          <p:cNvPr id="7" name="Group 6"/>
          <p:cNvGrpSpPr/>
          <p:nvPr/>
        </p:nvGrpSpPr>
        <p:grpSpPr>
          <a:xfrm>
            <a:off x="5965369" y="1514432"/>
            <a:ext cx="4260607" cy="527670"/>
            <a:chOff x="0" y="1566585"/>
            <a:chExt cx="9144000" cy="527670"/>
          </a:xfrm>
          <a:solidFill>
            <a:srgbClr val="DE7E2E"/>
          </a:solidFill>
        </p:grpSpPr>
        <p:sp>
          <p:nvSpPr>
            <p:cNvPr id="23" name="Rounded Rectangle 22"/>
            <p:cNvSpPr/>
            <p:nvPr/>
          </p:nvSpPr>
          <p:spPr>
            <a:xfrm>
              <a:off x="0" y="1566585"/>
              <a:ext cx="9144000" cy="527670"/>
            </a:xfrm>
            <a:prstGeom prst="roundRect">
              <a:avLst/>
            </a:prstGeom>
            <a:grpFill/>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24" name="Rounded Rectangle 8"/>
            <p:cNvSpPr/>
            <p:nvPr/>
          </p:nvSpPr>
          <p:spPr>
            <a:xfrm>
              <a:off x="25759" y="1592344"/>
              <a:ext cx="9092482" cy="476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000" kern="1200" dirty="0" smtClean="0"/>
                <a:t>Computation Model B</a:t>
              </a:r>
              <a:endParaRPr lang="en-US" sz="2000" kern="1200" dirty="0"/>
            </a:p>
          </p:txBody>
        </p:sp>
      </p:grpSp>
      <p:grpSp>
        <p:nvGrpSpPr>
          <p:cNvPr id="8" name="Group 7"/>
          <p:cNvGrpSpPr/>
          <p:nvPr/>
        </p:nvGrpSpPr>
        <p:grpSpPr>
          <a:xfrm>
            <a:off x="5977371" y="2158989"/>
            <a:ext cx="4248606" cy="722568"/>
            <a:chOff x="0" y="2094255"/>
            <a:chExt cx="9144000" cy="774180"/>
          </a:xfrm>
        </p:grpSpPr>
        <p:sp>
          <p:nvSpPr>
            <p:cNvPr id="21" name="Rectangle 20"/>
            <p:cNvSpPr/>
            <p:nvPr/>
          </p:nvSpPr>
          <p:spPr>
            <a:xfrm>
              <a:off x="0" y="2094255"/>
              <a:ext cx="9144000" cy="77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0" y="2094255"/>
              <a:ext cx="9144000" cy="77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600" kern="1200" dirty="0" smtClean="0"/>
                <a:t>Each process first takes a part of the shared model and performs training. Afterwards, the model is shifted between processes. Through model rotation, each model parameters are updated by one process at a time so that the model is consistent.</a:t>
              </a:r>
              <a:endParaRPr lang="en-US" sz="1600" kern="1200" dirty="0"/>
            </a:p>
          </p:txBody>
        </p:sp>
      </p:grpSp>
      <p:grpSp>
        <p:nvGrpSpPr>
          <p:cNvPr id="9" name="Group 8"/>
          <p:cNvGrpSpPr/>
          <p:nvPr/>
        </p:nvGrpSpPr>
        <p:grpSpPr>
          <a:xfrm>
            <a:off x="1181098" y="4188984"/>
            <a:ext cx="4272643" cy="527670"/>
            <a:chOff x="0" y="2868435"/>
            <a:chExt cx="9144000" cy="527670"/>
          </a:xfrm>
          <a:solidFill>
            <a:srgbClr val="E1B843"/>
          </a:solidFill>
        </p:grpSpPr>
        <p:sp>
          <p:nvSpPr>
            <p:cNvPr id="19" name="Rounded Rectangle 18"/>
            <p:cNvSpPr/>
            <p:nvPr/>
          </p:nvSpPr>
          <p:spPr>
            <a:xfrm>
              <a:off x="0" y="2868435"/>
              <a:ext cx="9144000" cy="527670"/>
            </a:xfrm>
            <a:prstGeom prst="roundRect">
              <a:avLst/>
            </a:prstGeom>
            <a:grpFill/>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0" name="Rounded Rectangle 12"/>
            <p:cNvSpPr/>
            <p:nvPr/>
          </p:nvSpPr>
          <p:spPr>
            <a:xfrm>
              <a:off x="25759" y="2894194"/>
              <a:ext cx="9092482" cy="476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000" kern="1200" dirty="0" smtClean="0"/>
                <a:t>Computation Model C</a:t>
              </a:r>
              <a:endParaRPr lang="en-US" sz="2000" kern="1200" dirty="0"/>
            </a:p>
          </p:txBody>
        </p:sp>
      </p:grpSp>
      <p:grpSp>
        <p:nvGrpSpPr>
          <p:cNvPr id="10" name="Group 9"/>
          <p:cNvGrpSpPr/>
          <p:nvPr/>
        </p:nvGrpSpPr>
        <p:grpSpPr>
          <a:xfrm>
            <a:off x="1193134" y="4906168"/>
            <a:ext cx="4260607" cy="722568"/>
            <a:chOff x="0" y="3396105"/>
            <a:chExt cx="9144000" cy="774180"/>
          </a:xfrm>
        </p:grpSpPr>
        <p:sp>
          <p:nvSpPr>
            <p:cNvPr id="17" name="Rectangle 16"/>
            <p:cNvSpPr/>
            <p:nvPr/>
          </p:nvSpPr>
          <p:spPr>
            <a:xfrm>
              <a:off x="0" y="3396105"/>
              <a:ext cx="9144000" cy="77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0" y="3396105"/>
              <a:ext cx="9144000" cy="77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600" kern="1200" dirty="0" smtClean="0"/>
                <a:t>Each process first fetches all the model parameters required by local computation. When the local computation is completed, modifications of the local model from all processes are gathered to update the model. </a:t>
              </a:r>
              <a:endParaRPr lang="en-US" sz="1600" kern="1200" dirty="0"/>
            </a:p>
          </p:txBody>
        </p:sp>
      </p:grpSp>
      <p:grpSp>
        <p:nvGrpSpPr>
          <p:cNvPr id="11" name="Group 10"/>
          <p:cNvGrpSpPr/>
          <p:nvPr/>
        </p:nvGrpSpPr>
        <p:grpSpPr>
          <a:xfrm>
            <a:off x="5965335" y="4188984"/>
            <a:ext cx="4284679" cy="527670"/>
            <a:chOff x="-25759" y="4170285"/>
            <a:chExt cx="9169759" cy="527670"/>
          </a:xfrm>
          <a:solidFill>
            <a:srgbClr val="92D050"/>
          </a:solidFill>
        </p:grpSpPr>
        <p:sp>
          <p:nvSpPr>
            <p:cNvPr id="15" name="Rounded Rectangle 14"/>
            <p:cNvSpPr/>
            <p:nvPr/>
          </p:nvSpPr>
          <p:spPr>
            <a:xfrm>
              <a:off x="0" y="4170285"/>
              <a:ext cx="9144000" cy="527670"/>
            </a:xfrm>
            <a:prstGeom prst="roundRect">
              <a:avLst/>
            </a:prstGeom>
            <a:grp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6" name="Rounded Rectangle 16"/>
            <p:cNvSpPr/>
            <p:nvPr/>
          </p:nvSpPr>
          <p:spPr>
            <a:xfrm>
              <a:off x="-25759" y="4207448"/>
              <a:ext cx="9092483" cy="476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000" kern="1200" dirty="0" smtClean="0"/>
                <a:t>Computation Model D</a:t>
              </a:r>
              <a:endParaRPr lang="en-US" sz="2000" kern="1200" dirty="0"/>
            </a:p>
          </p:txBody>
        </p:sp>
      </p:grpSp>
      <p:grpSp>
        <p:nvGrpSpPr>
          <p:cNvPr id="12" name="Group 11"/>
          <p:cNvGrpSpPr/>
          <p:nvPr/>
        </p:nvGrpSpPr>
        <p:grpSpPr>
          <a:xfrm>
            <a:off x="5965335" y="4906168"/>
            <a:ext cx="4236536" cy="722568"/>
            <a:chOff x="0" y="4697955"/>
            <a:chExt cx="9144000" cy="774180"/>
          </a:xfrm>
        </p:grpSpPr>
        <p:sp>
          <p:nvSpPr>
            <p:cNvPr id="13" name="Rectangle 12"/>
            <p:cNvSpPr/>
            <p:nvPr/>
          </p:nvSpPr>
          <p:spPr>
            <a:xfrm>
              <a:off x="0" y="4697955"/>
              <a:ext cx="9144000" cy="77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0" y="4697955"/>
              <a:ext cx="9144000" cy="77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600" kern="1200" dirty="0" smtClean="0"/>
                <a:t>Each process independently fetches related model parameters, performs local computation, and returns model modifications. Unlike A, workers are allowed to fetch or update the same model parameters in parallel. In contrast to B and C, there is no synchronization barrier.</a:t>
              </a:r>
              <a:endParaRPr lang="en-US" sz="1600" kern="1200" dirty="0"/>
            </a:p>
          </p:txBody>
        </p:sp>
      </p:grpSp>
      <p:sp>
        <p:nvSpPr>
          <p:cNvPr id="2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95127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4745"/>
            <a:ext cx="10667998" cy="870111"/>
          </a:xfrm>
        </p:spPr>
        <p:txBody>
          <a:bodyPr>
            <a:normAutofit fontScale="90000"/>
          </a:bodyPr>
          <a:lstStyle/>
          <a:p>
            <a:r>
              <a:rPr lang="en-US" sz="4400" dirty="0" smtClean="0"/>
              <a:t>Intra-node Computation Models</a:t>
            </a:r>
            <a:r>
              <a:rPr lang="en-US" sz="2200" dirty="0" smtClean="0"/>
              <a:t/>
            </a:r>
            <a:br>
              <a:rPr lang="en-US" sz="2200" dirty="0" smtClean="0"/>
            </a:br>
            <a:r>
              <a:rPr lang="en-US" sz="2200" dirty="0" smtClean="0"/>
              <a:t>(Training Data Items Are Scheduled to Each Thread)</a:t>
            </a:r>
            <a:endParaRPr lang="en-US" sz="2200" dirty="0"/>
          </a:p>
        </p:txBody>
      </p:sp>
      <p:sp>
        <p:nvSpPr>
          <p:cNvPr id="4" name="Freeform 3"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pSp>
        <p:nvGrpSpPr>
          <p:cNvPr id="5" name="Group 4"/>
          <p:cNvGrpSpPr/>
          <p:nvPr/>
        </p:nvGrpSpPr>
        <p:grpSpPr>
          <a:xfrm>
            <a:off x="1181098" y="1514431"/>
            <a:ext cx="4272643" cy="527671"/>
            <a:chOff x="0" y="14264"/>
            <a:chExt cx="9144000" cy="527670"/>
          </a:xfrm>
          <a:solidFill>
            <a:srgbClr val="E34135"/>
          </a:solidFill>
        </p:grpSpPr>
        <p:sp>
          <p:nvSpPr>
            <p:cNvPr id="27" name="Rounded Rectangle 26"/>
            <p:cNvSpPr/>
            <p:nvPr/>
          </p:nvSpPr>
          <p:spPr>
            <a:xfrm>
              <a:off x="0" y="14264"/>
              <a:ext cx="9144000" cy="52767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ounded Rectangle 4"/>
            <p:cNvSpPr/>
            <p:nvPr/>
          </p:nvSpPr>
          <p:spPr>
            <a:xfrm>
              <a:off x="25759" y="40023"/>
              <a:ext cx="9092482" cy="476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000" kern="1200" dirty="0" smtClean="0"/>
                <a:t>Computation Model A</a:t>
              </a:r>
              <a:endParaRPr lang="en-US" sz="2000" kern="1200" dirty="0"/>
            </a:p>
          </p:txBody>
        </p:sp>
      </p:grpSp>
      <p:grpSp>
        <p:nvGrpSpPr>
          <p:cNvPr id="6" name="Group 5"/>
          <p:cNvGrpSpPr/>
          <p:nvPr/>
        </p:nvGrpSpPr>
        <p:grpSpPr>
          <a:xfrm>
            <a:off x="1181098" y="2156406"/>
            <a:ext cx="4272643" cy="956340"/>
            <a:chOff x="0" y="541935"/>
            <a:chExt cx="9144000" cy="1024650"/>
          </a:xfrm>
        </p:grpSpPr>
        <p:sp>
          <p:nvSpPr>
            <p:cNvPr id="25" name="Rectangle 24"/>
            <p:cNvSpPr/>
            <p:nvPr/>
          </p:nvSpPr>
          <p:spPr>
            <a:xfrm>
              <a:off x="0" y="541935"/>
              <a:ext cx="9144000" cy="10246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0" y="541935"/>
              <a:ext cx="9144000" cy="10246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27940" rIns="156464" bIns="27940" numCol="1" spcCol="1270" anchor="t" anchorCtr="0">
              <a:noAutofit/>
            </a:bodyPr>
            <a:lstStyle/>
            <a:p>
              <a:pPr marL="171450" lvl="1" indent="-171450" defTabSz="755650">
                <a:lnSpc>
                  <a:spcPct val="90000"/>
                </a:lnSpc>
                <a:spcBef>
                  <a:spcPct val="0"/>
                </a:spcBef>
                <a:spcAft>
                  <a:spcPct val="20000"/>
                </a:spcAft>
                <a:buChar char="••"/>
              </a:pPr>
              <a:r>
                <a:rPr lang="en-US" sz="1600" dirty="0"/>
                <a:t>Once a thread trains a data item, it locks the related model parameter and prevents other threads from accessing it. When the model parameter is updated, the thread unlocks the parameter. Thus the model parameters used per thread </a:t>
              </a:r>
              <a:r>
                <a:rPr lang="en-US" sz="1600" dirty="0" smtClean="0"/>
                <a:t>are </a:t>
              </a:r>
              <a:r>
                <a:rPr lang="en-US" sz="1600" dirty="0"/>
                <a:t>always the latest. </a:t>
              </a:r>
            </a:p>
          </p:txBody>
        </p:sp>
      </p:grpSp>
      <p:grpSp>
        <p:nvGrpSpPr>
          <p:cNvPr id="7" name="Group 6"/>
          <p:cNvGrpSpPr/>
          <p:nvPr/>
        </p:nvGrpSpPr>
        <p:grpSpPr>
          <a:xfrm>
            <a:off x="5965369" y="1514432"/>
            <a:ext cx="4260607" cy="527670"/>
            <a:chOff x="0" y="1566585"/>
            <a:chExt cx="9144000" cy="527670"/>
          </a:xfrm>
          <a:solidFill>
            <a:srgbClr val="DE7E2E"/>
          </a:solidFill>
        </p:grpSpPr>
        <p:sp>
          <p:nvSpPr>
            <p:cNvPr id="23" name="Rounded Rectangle 22"/>
            <p:cNvSpPr/>
            <p:nvPr/>
          </p:nvSpPr>
          <p:spPr>
            <a:xfrm>
              <a:off x="0" y="1566585"/>
              <a:ext cx="9144000" cy="527670"/>
            </a:xfrm>
            <a:prstGeom prst="roundRect">
              <a:avLst/>
            </a:prstGeom>
            <a:grpFill/>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24" name="Rounded Rectangle 8"/>
            <p:cNvSpPr/>
            <p:nvPr/>
          </p:nvSpPr>
          <p:spPr>
            <a:xfrm>
              <a:off x="25759" y="1592344"/>
              <a:ext cx="9092482" cy="476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000" kern="1200" dirty="0" smtClean="0"/>
                <a:t>Computation Model B</a:t>
              </a:r>
              <a:endParaRPr lang="en-US" sz="2000" kern="1200" dirty="0"/>
            </a:p>
          </p:txBody>
        </p:sp>
      </p:grpSp>
      <p:grpSp>
        <p:nvGrpSpPr>
          <p:cNvPr id="8" name="Group 7"/>
          <p:cNvGrpSpPr/>
          <p:nvPr/>
        </p:nvGrpSpPr>
        <p:grpSpPr>
          <a:xfrm>
            <a:off x="5977371" y="2158989"/>
            <a:ext cx="4248606" cy="722568"/>
            <a:chOff x="0" y="2094255"/>
            <a:chExt cx="9144000" cy="774180"/>
          </a:xfrm>
        </p:grpSpPr>
        <p:sp>
          <p:nvSpPr>
            <p:cNvPr id="21" name="Rectangle 20"/>
            <p:cNvSpPr/>
            <p:nvPr/>
          </p:nvSpPr>
          <p:spPr>
            <a:xfrm>
              <a:off x="0" y="2094255"/>
              <a:ext cx="9144000" cy="77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0" y="2094255"/>
              <a:ext cx="9144000" cy="77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27940" rIns="156464" bIns="27940" numCol="1" spcCol="1270" anchor="t" anchorCtr="0">
              <a:noAutofit/>
            </a:bodyPr>
            <a:lstStyle/>
            <a:p>
              <a:pPr marL="171450" lvl="1" indent="-171450" defTabSz="755650">
                <a:lnSpc>
                  <a:spcPct val="90000"/>
                </a:lnSpc>
                <a:spcBef>
                  <a:spcPct val="0"/>
                </a:spcBef>
                <a:spcAft>
                  <a:spcPct val="20000"/>
                </a:spcAft>
                <a:buChar char="••"/>
              </a:pPr>
              <a:r>
                <a:rPr lang="en-US" sz="1600" dirty="0"/>
                <a:t>Each thread first takes a part of the shared model and performs training. Afterwards, the model part is sent or scheduled to another thread. Model parameters in each model part are updated by one thread at a time so that the model is consistent.</a:t>
              </a:r>
            </a:p>
          </p:txBody>
        </p:sp>
      </p:grpSp>
      <p:grpSp>
        <p:nvGrpSpPr>
          <p:cNvPr id="9" name="Group 8"/>
          <p:cNvGrpSpPr/>
          <p:nvPr/>
        </p:nvGrpSpPr>
        <p:grpSpPr>
          <a:xfrm>
            <a:off x="1181098" y="4091011"/>
            <a:ext cx="4272643" cy="527670"/>
            <a:chOff x="0" y="2868435"/>
            <a:chExt cx="9144000" cy="527670"/>
          </a:xfrm>
          <a:solidFill>
            <a:srgbClr val="E1B843"/>
          </a:solidFill>
        </p:grpSpPr>
        <p:sp>
          <p:nvSpPr>
            <p:cNvPr id="19" name="Rounded Rectangle 18"/>
            <p:cNvSpPr/>
            <p:nvPr/>
          </p:nvSpPr>
          <p:spPr>
            <a:xfrm>
              <a:off x="0" y="2868435"/>
              <a:ext cx="9144000" cy="527670"/>
            </a:xfrm>
            <a:prstGeom prst="roundRect">
              <a:avLst/>
            </a:prstGeom>
            <a:grpFill/>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0" name="Rounded Rectangle 12"/>
            <p:cNvSpPr/>
            <p:nvPr/>
          </p:nvSpPr>
          <p:spPr>
            <a:xfrm>
              <a:off x="25759" y="2894194"/>
              <a:ext cx="9092482" cy="476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000" kern="1200" dirty="0" smtClean="0"/>
                <a:t>Computation Model C</a:t>
              </a:r>
              <a:endParaRPr lang="en-US" sz="2000" kern="1200" dirty="0"/>
            </a:p>
          </p:txBody>
        </p:sp>
      </p:grpSp>
      <p:grpSp>
        <p:nvGrpSpPr>
          <p:cNvPr id="10" name="Group 9"/>
          <p:cNvGrpSpPr/>
          <p:nvPr/>
        </p:nvGrpSpPr>
        <p:grpSpPr>
          <a:xfrm>
            <a:off x="1193134" y="4808195"/>
            <a:ext cx="4260607" cy="722568"/>
            <a:chOff x="0" y="3396105"/>
            <a:chExt cx="9144000" cy="774180"/>
          </a:xfrm>
        </p:grpSpPr>
        <p:sp>
          <p:nvSpPr>
            <p:cNvPr id="17" name="Rectangle 16"/>
            <p:cNvSpPr/>
            <p:nvPr/>
          </p:nvSpPr>
          <p:spPr>
            <a:xfrm>
              <a:off x="0" y="3396105"/>
              <a:ext cx="9144000" cy="77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0" y="3396105"/>
              <a:ext cx="9144000" cy="77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27940" rIns="156464" bIns="27940" numCol="1" spcCol="1270" anchor="t" anchorCtr="0">
              <a:noAutofit/>
            </a:bodyPr>
            <a:lstStyle/>
            <a:p>
              <a:pPr marL="171450" lvl="1" indent="-171450" defTabSz="755650">
                <a:lnSpc>
                  <a:spcPct val="90000"/>
                </a:lnSpc>
                <a:spcBef>
                  <a:spcPct val="0"/>
                </a:spcBef>
                <a:spcAft>
                  <a:spcPct val="20000"/>
                </a:spcAft>
                <a:buChar char="••"/>
              </a:pPr>
              <a:r>
                <a:rPr lang="en-US" sz="1600" dirty="0"/>
                <a:t>Each thread has a copy of the related model parameters. When the local computation is completed, modifications of the local model from all threads are combined to update the model. </a:t>
              </a:r>
            </a:p>
          </p:txBody>
        </p:sp>
      </p:grpSp>
      <p:grpSp>
        <p:nvGrpSpPr>
          <p:cNvPr id="11" name="Group 10"/>
          <p:cNvGrpSpPr/>
          <p:nvPr/>
        </p:nvGrpSpPr>
        <p:grpSpPr>
          <a:xfrm>
            <a:off x="5965335" y="4091011"/>
            <a:ext cx="4284679" cy="527670"/>
            <a:chOff x="-25759" y="4170285"/>
            <a:chExt cx="9169759" cy="527670"/>
          </a:xfrm>
          <a:solidFill>
            <a:srgbClr val="92D050"/>
          </a:solidFill>
        </p:grpSpPr>
        <p:sp>
          <p:nvSpPr>
            <p:cNvPr id="15" name="Rounded Rectangle 14"/>
            <p:cNvSpPr/>
            <p:nvPr/>
          </p:nvSpPr>
          <p:spPr>
            <a:xfrm>
              <a:off x="0" y="4170285"/>
              <a:ext cx="9144000" cy="527670"/>
            </a:xfrm>
            <a:prstGeom prst="roundRect">
              <a:avLst/>
            </a:prstGeom>
            <a:grp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6" name="Rounded Rectangle 16"/>
            <p:cNvSpPr/>
            <p:nvPr/>
          </p:nvSpPr>
          <p:spPr>
            <a:xfrm>
              <a:off x="-25759" y="4207448"/>
              <a:ext cx="9092483" cy="4761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000" kern="1200" dirty="0" smtClean="0"/>
                <a:t>Computation Model D</a:t>
              </a:r>
              <a:endParaRPr lang="en-US" sz="2000" kern="1200" dirty="0"/>
            </a:p>
          </p:txBody>
        </p:sp>
      </p:grpSp>
      <p:grpSp>
        <p:nvGrpSpPr>
          <p:cNvPr id="12" name="Group 11"/>
          <p:cNvGrpSpPr/>
          <p:nvPr/>
        </p:nvGrpSpPr>
        <p:grpSpPr>
          <a:xfrm>
            <a:off x="5965335" y="4808195"/>
            <a:ext cx="4236536" cy="722568"/>
            <a:chOff x="0" y="4697955"/>
            <a:chExt cx="9144000" cy="774180"/>
          </a:xfrm>
        </p:grpSpPr>
        <p:sp>
          <p:nvSpPr>
            <p:cNvPr id="13" name="Rectangle 12"/>
            <p:cNvSpPr/>
            <p:nvPr/>
          </p:nvSpPr>
          <p:spPr>
            <a:xfrm>
              <a:off x="0" y="4697955"/>
              <a:ext cx="9144000" cy="7741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0" y="4697955"/>
              <a:ext cx="9144000" cy="774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0322" tIns="27940" rIns="156464" bIns="27940" numCol="1" spcCol="1270" anchor="t" anchorCtr="0">
              <a:noAutofit/>
            </a:bodyPr>
            <a:lstStyle/>
            <a:p>
              <a:pPr marL="171450" lvl="1" indent="-171450" defTabSz="755650">
                <a:lnSpc>
                  <a:spcPct val="90000"/>
                </a:lnSpc>
                <a:spcBef>
                  <a:spcPct val="0"/>
                </a:spcBef>
                <a:spcAft>
                  <a:spcPct val="20000"/>
                </a:spcAft>
                <a:buChar char="••"/>
              </a:pPr>
              <a:r>
                <a:rPr lang="en-US" sz="1600" dirty="0"/>
                <a:t>Each thread independently reads the related model parameters, performs computation, and update the parameters. Unlike A, threads are allowed to read or write the same model parameter in parallel.</a:t>
              </a:r>
            </a:p>
          </p:txBody>
        </p:sp>
      </p:grpSp>
      <p:sp>
        <p:nvSpPr>
          <p:cNvPr id="2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078277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Intra-node: Schedule Data Partitions to Threads </a:t>
            </a:r>
            <a:r>
              <a:rPr lang="en-US" sz="2200" dirty="0"/>
              <a:t/>
            </a:r>
            <a:br>
              <a:rPr lang="en-US" sz="2200" dirty="0"/>
            </a:br>
            <a:r>
              <a:rPr lang="en-US" sz="2200" dirty="0"/>
              <a:t>(only Data Partitions in Computation Model A, C, D; Data and/or Model Partitions in B)</a:t>
            </a:r>
          </a:p>
        </p:txBody>
      </p:sp>
      <p:grpSp>
        <p:nvGrpSpPr>
          <p:cNvPr id="5" name="Group 4"/>
          <p:cNvGrpSpPr>
            <a:grpSpLocks noChangeAspect="1"/>
          </p:cNvGrpSpPr>
          <p:nvPr/>
        </p:nvGrpSpPr>
        <p:grpSpPr>
          <a:xfrm>
            <a:off x="363113" y="1786062"/>
            <a:ext cx="6715407" cy="4111854"/>
            <a:chOff x="195663" y="1569099"/>
            <a:chExt cx="7500233" cy="4592404"/>
          </a:xfrm>
        </p:grpSpPr>
        <p:sp>
          <p:nvSpPr>
            <p:cNvPr id="6" name="Rounded Rectangle 5"/>
            <p:cNvSpPr/>
            <p:nvPr/>
          </p:nvSpPr>
          <p:spPr>
            <a:xfrm>
              <a:off x="305452" y="2739867"/>
              <a:ext cx="960120" cy="2286001"/>
            </a:xfrm>
            <a:prstGeom prst="round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a:solidFill>
                    <a:schemeClr val="bg1"/>
                  </a:solidFill>
                </a:rPr>
                <a:t>Thread</a:t>
              </a:r>
            </a:p>
          </p:txBody>
        </p:sp>
        <p:sp>
          <p:nvSpPr>
            <p:cNvPr id="7" name="Rounded Rectangle 6"/>
            <p:cNvSpPr/>
            <p:nvPr/>
          </p:nvSpPr>
          <p:spPr>
            <a:xfrm>
              <a:off x="1489326" y="2739867"/>
              <a:ext cx="960120" cy="2286000"/>
            </a:xfrm>
            <a:prstGeom prst="round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a:solidFill>
                    <a:schemeClr val="bg1"/>
                  </a:solidFill>
                </a:rPr>
                <a:t>Thread</a:t>
              </a:r>
            </a:p>
          </p:txBody>
        </p:sp>
        <p:sp>
          <p:nvSpPr>
            <p:cNvPr id="8" name="Rounded Rectangle 7"/>
            <p:cNvSpPr/>
            <p:nvPr/>
          </p:nvSpPr>
          <p:spPr>
            <a:xfrm>
              <a:off x="2658078" y="2739867"/>
              <a:ext cx="960120" cy="2286000"/>
            </a:xfrm>
            <a:prstGeom prst="round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a:solidFill>
                    <a:schemeClr val="bg1"/>
                  </a:solidFill>
                </a:rPr>
                <a:t>Thread</a:t>
              </a:r>
            </a:p>
          </p:txBody>
        </p:sp>
        <p:cxnSp>
          <p:nvCxnSpPr>
            <p:cNvPr id="9" name="Straight Connector 8"/>
            <p:cNvCxnSpPr/>
            <p:nvPr/>
          </p:nvCxnSpPr>
          <p:spPr>
            <a:xfrm rot="16200000">
              <a:off x="1616302" y="3878286"/>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5428474" y="3878286"/>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2046080" y="3878286"/>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5663" y="1635051"/>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6363" y="6161503"/>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2221177" y="1939116"/>
              <a:ext cx="13716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15" name="Oval 14"/>
            <p:cNvSpPr/>
            <p:nvPr/>
          </p:nvSpPr>
          <p:spPr>
            <a:xfrm>
              <a:off x="336608" y="1970867"/>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I</a:t>
              </a:r>
            </a:p>
          </p:txBody>
        </p:sp>
        <p:sp>
          <p:nvSpPr>
            <p:cNvPr id="16" name="Oval 15"/>
            <p:cNvSpPr/>
            <p:nvPr/>
          </p:nvSpPr>
          <p:spPr>
            <a:xfrm>
              <a:off x="924672" y="1975718"/>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I</a:t>
              </a:r>
            </a:p>
          </p:txBody>
        </p:sp>
        <p:sp>
          <p:nvSpPr>
            <p:cNvPr id="17" name="Oval 16"/>
            <p:cNvSpPr/>
            <p:nvPr/>
          </p:nvSpPr>
          <p:spPr>
            <a:xfrm>
              <a:off x="1502621" y="1981316"/>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I</a:t>
              </a:r>
            </a:p>
          </p:txBody>
        </p:sp>
        <p:sp>
          <p:nvSpPr>
            <p:cNvPr id="18" name="Right Arrow 17"/>
            <p:cNvSpPr/>
            <p:nvPr/>
          </p:nvSpPr>
          <p:spPr>
            <a:xfrm flipH="1" flipV="1">
              <a:off x="1969386" y="5430358"/>
              <a:ext cx="13716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19" name="Oval 18"/>
            <p:cNvSpPr/>
            <p:nvPr/>
          </p:nvSpPr>
          <p:spPr>
            <a:xfrm>
              <a:off x="306244" y="5417403"/>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O</a:t>
              </a:r>
            </a:p>
          </p:txBody>
        </p:sp>
        <p:sp>
          <p:nvSpPr>
            <p:cNvPr id="20" name="Oval 19"/>
            <p:cNvSpPr/>
            <p:nvPr/>
          </p:nvSpPr>
          <p:spPr>
            <a:xfrm>
              <a:off x="885800" y="5418973"/>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O</a:t>
              </a:r>
            </a:p>
          </p:txBody>
        </p:sp>
        <p:sp>
          <p:nvSpPr>
            <p:cNvPr id="21" name="Oval 20"/>
            <p:cNvSpPr/>
            <p:nvPr/>
          </p:nvSpPr>
          <p:spPr>
            <a:xfrm>
              <a:off x="1456151" y="5426040"/>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O</a:t>
              </a:r>
            </a:p>
          </p:txBody>
        </p:sp>
        <p:sp>
          <p:nvSpPr>
            <p:cNvPr id="22" name="Rounded Rectangle 21"/>
            <p:cNvSpPr/>
            <p:nvPr/>
          </p:nvSpPr>
          <p:spPr>
            <a:xfrm>
              <a:off x="4114314" y="2835201"/>
              <a:ext cx="960120" cy="2286000"/>
            </a:xfrm>
            <a:prstGeom prst="round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a:solidFill>
                    <a:schemeClr val="bg1"/>
                  </a:solidFill>
                </a:rPr>
                <a:t>Thread</a:t>
              </a:r>
            </a:p>
          </p:txBody>
        </p:sp>
        <p:sp>
          <p:nvSpPr>
            <p:cNvPr id="23" name="Rounded Rectangle 22"/>
            <p:cNvSpPr/>
            <p:nvPr/>
          </p:nvSpPr>
          <p:spPr>
            <a:xfrm>
              <a:off x="5293909" y="2839946"/>
              <a:ext cx="960120" cy="2286000"/>
            </a:xfrm>
            <a:prstGeom prst="round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a:solidFill>
                    <a:schemeClr val="bg1"/>
                  </a:solidFill>
                </a:rPr>
                <a:t>Thread</a:t>
              </a:r>
            </a:p>
          </p:txBody>
        </p:sp>
        <p:sp>
          <p:nvSpPr>
            <p:cNvPr id="24" name="Rounded Rectangle 23"/>
            <p:cNvSpPr/>
            <p:nvPr/>
          </p:nvSpPr>
          <p:spPr>
            <a:xfrm>
              <a:off x="6524710" y="2827259"/>
              <a:ext cx="960120" cy="2286000"/>
            </a:xfrm>
            <a:prstGeom prst="round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a:solidFill>
                    <a:schemeClr val="bg1"/>
                  </a:solidFill>
                </a:rPr>
                <a:t>Thread</a:t>
              </a:r>
            </a:p>
          </p:txBody>
        </p:sp>
        <p:sp>
          <p:nvSpPr>
            <p:cNvPr id="25" name="Oval 24"/>
            <p:cNvSpPr/>
            <p:nvPr/>
          </p:nvSpPr>
          <p:spPr>
            <a:xfrm>
              <a:off x="4375803" y="1915069"/>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I</a:t>
              </a:r>
            </a:p>
          </p:txBody>
        </p:sp>
        <p:sp>
          <p:nvSpPr>
            <p:cNvPr id="26" name="Oval 25"/>
            <p:cNvSpPr/>
            <p:nvPr/>
          </p:nvSpPr>
          <p:spPr>
            <a:xfrm>
              <a:off x="5576882" y="1928459"/>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I</a:t>
              </a:r>
            </a:p>
          </p:txBody>
        </p:sp>
        <p:sp>
          <p:nvSpPr>
            <p:cNvPr id="27" name="Oval 26"/>
            <p:cNvSpPr/>
            <p:nvPr/>
          </p:nvSpPr>
          <p:spPr>
            <a:xfrm>
              <a:off x="6766808" y="1919052"/>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I</a:t>
              </a:r>
            </a:p>
          </p:txBody>
        </p:sp>
        <p:sp>
          <p:nvSpPr>
            <p:cNvPr id="28" name="Oval 27"/>
            <p:cNvSpPr/>
            <p:nvPr/>
          </p:nvSpPr>
          <p:spPr>
            <a:xfrm>
              <a:off x="4403523" y="5639364"/>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O</a:t>
              </a:r>
            </a:p>
          </p:txBody>
        </p:sp>
        <p:sp>
          <p:nvSpPr>
            <p:cNvPr id="29" name="Oval 28"/>
            <p:cNvSpPr/>
            <p:nvPr/>
          </p:nvSpPr>
          <p:spPr>
            <a:xfrm>
              <a:off x="5598125" y="5639364"/>
              <a:ext cx="457200" cy="457200"/>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O</a:t>
              </a:r>
            </a:p>
          </p:txBody>
        </p:sp>
        <p:sp>
          <p:nvSpPr>
            <p:cNvPr id="30" name="Oval 29"/>
            <p:cNvSpPr/>
            <p:nvPr/>
          </p:nvSpPr>
          <p:spPr>
            <a:xfrm>
              <a:off x="6766808" y="5639364"/>
              <a:ext cx="457199" cy="457201"/>
            </a:xfrm>
            <a:prstGeom prst="ellipse">
              <a:avLst/>
            </a:prstGeom>
            <a:solidFill>
              <a:srgbClr val="31859C"/>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O</a:t>
              </a:r>
              <a:endParaRPr lang="en-US" sz="1600" dirty="0"/>
            </a:p>
          </p:txBody>
        </p:sp>
        <p:sp>
          <p:nvSpPr>
            <p:cNvPr id="31" name="Right Arrow 30"/>
            <p:cNvSpPr/>
            <p:nvPr/>
          </p:nvSpPr>
          <p:spPr>
            <a:xfrm rot="5400000">
              <a:off x="4377379" y="2410686"/>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32" name="Right Arrow 31"/>
            <p:cNvSpPr/>
            <p:nvPr/>
          </p:nvSpPr>
          <p:spPr>
            <a:xfrm rot="5400000">
              <a:off x="5570041" y="2426871"/>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33" name="Right Arrow 32"/>
            <p:cNvSpPr/>
            <p:nvPr/>
          </p:nvSpPr>
          <p:spPr>
            <a:xfrm rot="5400000">
              <a:off x="6774767" y="2407224"/>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34" name="Right Arrow 33"/>
            <p:cNvSpPr/>
            <p:nvPr/>
          </p:nvSpPr>
          <p:spPr>
            <a:xfrm rot="5400000">
              <a:off x="4390458" y="5155185"/>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35" name="Right Arrow 34"/>
            <p:cNvSpPr/>
            <p:nvPr/>
          </p:nvSpPr>
          <p:spPr>
            <a:xfrm rot="5400000">
              <a:off x="5575732" y="5147017"/>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36" name="Right Arrow 35"/>
            <p:cNvSpPr/>
            <p:nvPr/>
          </p:nvSpPr>
          <p:spPr>
            <a:xfrm rot="5400000">
              <a:off x="6774767" y="5136046"/>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37" name="Right Arrow 36"/>
            <p:cNvSpPr/>
            <p:nvPr/>
          </p:nvSpPr>
          <p:spPr>
            <a:xfrm rot="2137090">
              <a:off x="4923369" y="3160278"/>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38" name="Right Arrow 37"/>
            <p:cNvSpPr/>
            <p:nvPr/>
          </p:nvSpPr>
          <p:spPr>
            <a:xfrm rot="2137090">
              <a:off x="6240205" y="3160042"/>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39" name="Right Arrow 38"/>
            <p:cNvSpPr/>
            <p:nvPr/>
          </p:nvSpPr>
          <p:spPr>
            <a:xfrm rot="19462910" flipH="1">
              <a:off x="4887618" y="4255056"/>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40" name="Right Arrow 39"/>
            <p:cNvSpPr/>
            <p:nvPr/>
          </p:nvSpPr>
          <p:spPr>
            <a:xfrm rot="19462910" flipH="1">
              <a:off x="6148017" y="4255056"/>
              <a:ext cx="457200" cy="457200"/>
            </a:xfrm>
            <a:prstGeom prst="rightArrow">
              <a:avLst/>
            </a:prstGeom>
            <a:solidFill>
              <a:srgbClr val="E34135"/>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41" name="TextBox 40"/>
            <p:cNvSpPr txBox="1"/>
            <p:nvPr/>
          </p:nvSpPr>
          <p:spPr>
            <a:xfrm>
              <a:off x="727698" y="1572712"/>
              <a:ext cx="2486264" cy="378121"/>
            </a:xfrm>
            <a:prstGeom prst="rect">
              <a:avLst/>
            </a:prstGeom>
            <a:noFill/>
          </p:spPr>
          <p:txBody>
            <a:bodyPr wrap="square" rtlCol="0">
              <a:spAutoFit/>
            </a:bodyPr>
            <a:lstStyle/>
            <a:p>
              <a:pPr algn="ctr"/>
              <a:r>
                <a:rPr lang="en-US" sz="1600" b="1" dirty="0">
                  <a:cs typeface="Arial" panose="020B0604020202020204" pitchFamily="34" charset="0"/>
                </a:rPr>
                <a:t>(A) Dynamic Scheduler</a:t>
              </a:r>
            </a:p>
          </p:txBody>
        </p:sp>
        <p:sp>
          <p:nvSpPr>
            <p:cNvPr id="42" name="TextBox 41"/>
            <p:cNvSpPr txBox="1"/>
            <p:nvPr/>
          </p:nvSpPr>
          <p:spPr>
            <a:xfrm>
              <a:off x="4643041" y="1569099"/>
              <a:ext cx="2385873" cy="378121"/>
            </a:xfrm>
            <a:prstGeom prst="rect">
              <a:avLst/>
            </a:prstGeom>
            <a:noFill/>
          </p:spPr>
          <p:txBody>
            <a:bodyPr wrap="square" rtlCol="0">
              <a:spAutoFit/>
            </a:bodyPr>
            <a:lstStyle/>
            <a:p>
              <a:pPr algn="ctr"/>
              <a:r>
                <a:rPr lang="en-US" sz="1600" b="1" dirty="0">
                  <a:cs typeface="Arial" panose="020B0604020202020204" pitchFamily="34" charset="0"/>
                </a:rPr>
                <a:t>(B) Static Scheduler</a:t>
              </a:r>
            </a:p>
          </p:txBody>
        </p:sp>
        <p:cxnSp>
          <p:nvCxnSpPr>
            <p:cNvPr id="43" name="Straight Arrow Connector 84"/>
            <p:cNvCxnSpPr>
              <a:stCxn id="14" idx="3"/>
              <a:endCxn id="6" idx="0"/>
            </p:cNvCxnSpPr>
            <p:nvPr/>
          </p:nvCxnSpPr>
          <p:spPr>
            <a:xfrm flipH="1">
              <a:off x="785513" y="2167717"/>
              <a:ext cx="2807265" cy="572151"/>
            </a:xfrm>
            <a:prstGeom prst="curvedConnector4">
              <a:avLst>
                <a:gd name="adj1" fmla="val -8143"/>
                <a:gd name="adj2" fmla="val 69977"/>
              </a:avLst>
            </a:prstGeom>
            <a:ln w="254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85"/>
            <p:cNvCxnSpPr>
              <a:stCxn id="14" idx="3"/>
              <a:endCxn id="7" idx="0"/>
            </p:cNvCxnSpPr>
            <p:nvPr/>
          </p:nvCxnSpPr>
          <p:spPr>
            <a:xfrm flipH="1">
              <a:off x="1969387" y="2167717"/>
              <a:ext cx="1623391" cy="572151"/>
            </a:xfrm>
            <a:prstGeom prst="curvedConnector4">
              <a:avLst>
                <a:gd name="adj1" fmla="val -14082"/>
                <a:gd name="adj2" fmla="val 69977"/>
              </a:avLst>
            </a:prstGeom>
            <a:ln w="254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88"/>
            <p:cNvCxnSpPr>
              <a:stCxn id="14" idx="3"/>
              <a:endCxn id="8" idx="0"/>
            </p:cNvCxnSpPr>
            <p:nvPr/>
          </p:nvCxnSpPr>
          <p:spPr>
            <a:xfrm flipH="1">
              <a:off x="3138139" y="2167717"/>
              <a:ext cx="454639" cy="572151"/>
            </a:xfrm>
            <a:prstGeom prst="curvedConnector4">
              <a:avLst>
                <a:gd name="adj1" fmla="val -50282"/>
                <a:gd name="adj2" fmla="val 69977"/>
              </a:avLst>
            </a:prstGeom>
            <a:ln w="254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84"/>
            <p:cNvCxnSpPr>
              <a:stCxn id="6" idx="2"/>
              <a:endCxn id="18" idx="1"/>
            </p:cNvCxnSpPr>
            <p:nvPr/>
          </p:nvCxnSpPr>
          <p:spPr>
            <a:xfrm rot="16200000" flipH="1">
              <a:off x="1746705" y="4064675"/>
              <a:ext cx="633091" cy="2555474"/>
            </a:xfrm>
            <a:prstGeom prst="curvedConnector4">
              <a:avLst>
                <a:gd name="adj1" fmla="val 31946"/>
                <a:gd name="adj2" fmla="val 108946"/>
              </a:avLst>
            </a:prstGeom>
            <a:ln w="254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84"/>
            <p:cNvCxnSpPr>
              <a:stCxn id="7" idx="2"/>
              <a:endCxn id="18" idx="1"/>
            </p:cNvCxnSpPr>
            <p:nvPr/>
          </p:nvCxnSpPr>
          <p:spPr>
            <a:xfrm rot="16200000" flipH="1">
              <a:off x="2338642" y="4656612"/>
              <a:ext cx="633091" cy="1371600"/>
            </a:xfrm>
            <a:prstGeom prst="curvedConnector4">
              <a:avLst>
                <a:gd name="adj1" fmla="val 31946"/>
                <a:gd name="adj2" fmla="val 116667"/>
              </a:avLst>
            </a:prstGeom>
            <a:ln w="254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8" name="Straight Arrow Connector 84"/>
            <p:cNvCxnSpPr>
              <a:stCxn id="8" idx="2"/>
              <a:endCxn id="18" idx="1"/>
            </p:cNvCxnSpPr>
            <p:nvPr/>
          </p:nvCxnSpPr>
          <p:spPr>
            <a:xfrm rot="16200000" flipH="1">
              <a:off x="2923018" y="5240988"/>
              <a:ext cx="633091" cy="202848"/>
            </a:xfrm>
            <a:prstGeom prst="curvedConnector4">
              <a:avLst>
                <a:gd name="adj1" fmla="val 31946"/>
                <a:gd name="adj2" fmla="val 349355"/>
              </a:avLst>
            </a:prstGeom>
            <a:ln w="25400">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53" name="Group 52"/>
          <p:cNvGrpSpPr/>
          <p:nvPr/>
        </p:nvGrpSpPr>
        <p:grpSpPr>
          <a:xfrm>
            <a:off x="7430771" y="2000656"/>
            <a:ext cx="4489085" cy="1765455"/>
            <a:chOff x="0" y="414678"/>
            <a:chExt cx="5303664" cy="1713600"/>
          </a:xfrm>
        </p:grpSpPr>
        <p:sp>
          <p:nvSpPr>
            <p:cNvPr id="63" name="Rectangle 62"/>
            <p:cNvSpPr/>
            <p:nvPr/>
          </p:nvSpPr>
          <p:spPr>
            <a:xfrm>
              <a:off x="0" y="414678"/>
              <a:ext cx="5098268" cy="17136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ectangle 63"/>
            <p:cNvSpPr/>
            <p:nvPr/>
          </p:nvSpPr>
          <p:spPr>
            <a:xfrm>
              <a:off x="0" y="414678"/>
              <a:ext cx="5303664" cy="171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95682" tIns="333248" rIns="395682" bIns="113792" numCol="1" spcCol="1270" anchor="t" anchorCtr="0">
              <a:noAutofit/>
            </a:bodyPr>
            <a:lstStyle/>
            <a:p>
              <a:pPr marL="171450" lvl="1" indent="-171450" algn="l" defTabSz="711200" rtl="0">
                <a:lnSpc>
                  <a:spcPct val="90000"/>
                </a:lnSpc>
                <a:spcBef>
                  <a:spcPct val="0"/>
                </a:spcBef>
                <a:spcAft>
                  <a:spcPct val="15000"/>
                </a:spcAft>
                <a:buChar char="••"/>
              </a:pPr>
              <a:r>
                <a:rPr lang="en-US" sz="1400" kern="1200" dirty="0" smtClean="0"/>
                <a:t>All computation models can use this scheduler.</a:t>
              </a:r>
              <a:endParaRPr lang="en-US" sz="1400" kern="1200" dirty="0"/>
            </a:p>
            <a:p>
              <a:pPr marL="171450" lvl="1" indent="-171450" algn="l" defTabSz="711200" rtl="0">
                <a:lnSpc>
                  <a:spcPct val="90000"/>
                </a:lnSpc>
                <a:spcBef>
                  <a:spcPct val="0"/>
                </a:spcBef>
                <a:spcAft>
                  <a:spcPct val="15000"/>
                </a:spcAft>
                <a:buChar char="••"/>
              </a:pPr>
              <a:r>
                <a:rPr lang="en-US" sz="1400" kern="1200" dirty="0" smtClean="0"/>
                <a:t>All the inputs are submitted to one queue.</a:t>
              </a:r>
              <a:endParaRPr lang="en-US" sz="1400" kern="1200" dirty="0"/>
            </a:p>
            <a:p>
              <a:pPr marL="171450" lvl="1" indent="-171450" algn="l" defTabSz="711200" rtl="0">
                <a:lnSpc>
                  <a:spcPct val="90000"/>
                </a:lnSpc>
                <a:spcBef>
                  <a:spcPct val="0"/>
                </a:spcBef>
                <a:spcAft>
                  <a:spcPct val="15000"/>
                </a:spcAft>
                <a:buChar char="••"/>
              </a:pPr>
              <a:r>
                <a:rPr lang="en-US" sz="1400" kern="1200" dirty="0" smtClean="0"/>
                <a:t>Threads dynamically fetch inputs from the queue.</a:t>
              </a:r>
              <a:endParaRPr lang="en-US" sz="1400" kern="1200" dirty="0"/>
            </a:p>
            <a:p>
              <a:pPr marL="171450" lvl="1" indent="-171450" algn="l" defTabSz="711200" rtl="0">
                <a:lnSpc>
                  <a:spcPct val="90000"/>
                </a:lnSpc>
                <a:spcBef>
                  <a:spcPct val="0"/>
                </a:spcBef>
                <a:spcAft>
                  <a:spcPct val="15000"/>
                </a:spcAft>
                <a:buChar char="••"/>
              </a:pPr>
              <a:r>
                <a:rPr lang="en-US" sz="1400" kern="1200" dirty="0" smtClean="0"/>
                <a:t>The main thread can retrieve the outputs from the output queue.</a:t>
              </a:r>
              <a:endParaRPr lang="en-US" sz="1400" kern="1200" dirty="0"/>
            </a:p>
          </p:txBody>
        </p:sp>
      </p:grpSp>
      <p:grpSp>
        <p:nvGrpSpPr>
          <p:cNvPr id="54" name="Group 53"/>
          <p:cNvGrpSpPr/>
          <p:nvPr/>
        </p:nvGrpSpPr>
        <p:grpSpPr>
          <a:xfrm>
            <a:off x="7450775" y="1764497"/>
            <a:ext cx="3020664" cy="399777"/>
            <a:chOff x="254913" y="178518"/>
            <a:chExt cx="3568787" cy="472320"/>
          </a:xfrm>
        </p:grpSpPr>
        <p:sp>
          <p:nvSpPr>
            <p:cNvPr id="61" name="Rounded Rectangle 60"/>
            <p:cNvSpPr/>
            <p:nvPr/>
          </p:nvSpPr>
          <p:spPr>
            <a:xfrm>
              <a:off x="254913" y="178518"/>
              <a:ext cx="3568787" cy="47232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2" name="Rounded Rectangle 6"/>
            <p:cNvSpPr/>
            <p:nvPr/>
          </p:nvSpPr>
          <p:spPr>
            <a:xfrm>
              <a:off x="277970" y="201575"/>
              <a:ext cx="352267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892" tIns="0" rIns="134892" bIns="0" numCol="1" spcCol="1270" anchor="ctr" anchorCtr="0">
              <a:noAutofit/>
            </a:bodyPr>
            <a:lstStyle/>
            <a:p>
              <a:pPr lvl="0" algn="l" defTabSz="889000" rtl="0">
                <a:lnSpc>
                  <a:spcPct val="90000"/>
                </a:lnSpc>
                <a:spcBef>
                  <a:spcPct val="0"/>
                </a:spcBef>
                <a:spcAft>
                  <a:spcPct val="35000"/>
                </a:spcAft>
              </a:pPr>
              <a:r>
                <a:rPr lang="en-US" sz="2000" kern="1200" dirty="0" smtClean="0"/>
                <a:t>(A) Dynamic Scheduler</a:t>
              </a:r>
              <a:endParaRPr lang="en-US" sz="2000" kern="1200" dirty="0"/>
            </a:p>
          </p:txBody>
        </p:sp>
      </p:grpSp>
      <p:grpSp>
        <p:nvGrpSpPr>
          <p:cNvPr id="55" name="Group 54"/>
          <p:cNvGrpSpPr/>
          <p:nvPr/>
        </p:nvGrpSpPr>
        <p:grpSpPr>
          <a:xfrm>
            <a:off x="7430771" y="4036816"/>
            <a:ext cx="4489085" cy="1926415"/>
            <a:chOff x="0" y="2450838"/>
            <a:chExt cx="5303664" cy="1915200"/>
          </a:xfrm>
        </p:grpSpPr>
        <p:sp>
          <p:nvSpPr>
            <p:cNvPr id="59" name="Rectangle 58"/>
            <p:cNvSpPr/>
            <p:nvPr/>
          </p:nvSpPr>
          <p:spPr>
            <a:xfrm>
              <a:off x="0" y="2450838"/>
              <a:ext cx="5098268" cy="19152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Rectangle 59"/>
            <p:cNvSpPr/>
            <p:nvPr/>
          </p:nvSpPr>
          <p:spPr>
            <a:xfrm>
              <a:off x="0" y="2450838"/>
              <a:ext cx="5303664" cy="191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95682" tIns="333248" rIns="395682" bIns="113792" numCol="1" spcCol="1270" anchor="t" anchorCtr="0">
              <a:noAutofit/>
            </a:bodyPr>
            <a:lstStyle/>
            <a:p>
              <a:pPr marL="171450" lvl="1" indent="-171450" algn="l" defTabSz="711200" rtl="0">
                <a:lnSpc>
                  <a:spcPct val="90000"/>
                </a:lnSpc>
                <a:spcBef>
                  <a:spcPct val="0"/>
                </a:spcBef>
                <a:spcAft>
                  <a:spcPct val="15000"/>
                </a:spcAft>
                <a:buChar char="••"/>
              </a:pPr>
              <a:r>
                <a:rPr lang="en-US" sz="1400" kern="1200" dirty="0" smtClean="0"/>
                <a:t>All computation models can use this scheduler.</a:t>
              </a:r>
              <a:endParaRPr lang="en-US" sz="1400" kern="1200" dirty="0"/>
            </a:p>
            <a:p>
              <a:pPr marL="171450" lvl="1" indent="-171450" algn="l" defTabSz="711200" rtl="0">
                <a:lnSpc>
                  <a:spcPct val="90000"/>
                </a:lnSpc>
                <a:spcBef>
                  <a:spcPct val="0"/>
                </a:spcBef>
                <a:spcAft>
                  <a:spcPct val="15000"/>
                </a:spcAft>
                <a:buChar char="••"/>
              </a:pPr>
              <a:r>
                <a:rPr lang="en-US" sz="1400" kern="1200" dirty="0" smtClean="0"/>
                <a:t>Each thread has its own input queue and output queue.</a:t>
              </a:r>
              <a:endParaRPr lang="en-US" sz="1400" kern="1200" dirty="0"/>
            </a:p>
            <a:p>
              <a:pPr marL="171450" lvl="1" indent="-171450" algn="l" defTabSz="711200" rtl="0">
                <a:lnSpc>
                  <a:spcPct val="90000"/>
                </a:lnSpc>
                <a:spcBef>
                  <a:spcPct val="0"/>
                </a:spcBef>
                <a:spcAft>
                  <a:spcPct val="15000"/>
                </a:spcAft>
                <a:buChar char="••"/>
              </a:pPr>
              <a:r>
                <a:rPr lang="en-US" sz="1400" kern="1200" dirty="0" smtClean="0"/>
                <a:t>Each thread can submit inputs to another thread .</a:t>
              </a:r>
              <a:endParaRPr lang="en-US" sz="1400" kern="1200" dirty="0"/>
            </a:p>
            <a:p>
              <a:pPr marL="171450" lvl="1" indent="-171450" algn="l" defTabSz="711200" rtl="0">
                <a:lnSpc>
                  <a:spcPct val="90000"/>
                </a:lnSpc>
                <a:spcBef>
                  <a:spcPct val="0"/>
                </a:spcBef>
                <a:spcAft>
                  <a:spcPct val="15000"/>
                </a:spcAft>
                <a:buChar char="••"/>
              </a:pPr>
              <a:r>
                <a:rPr lang="en-US" sz="1400" kern="1200" dirty="0" smtClean="0"/>
                <a:t>The main thread can retrieve outputs from each task’s output queue.</a:t>
              </a:r>
              <a:endParaRPr lang="en-US" sz="1400" kern="1200" dirty="0"/>
            </a:p>
          </p:txBody>
        </p:sp>
      </p:grpSp>
      <p:grpSp>
        <p:nvGrpSpPr>
          <p:cNvPr id="56" name="Group 55"/>
          <p:cNvGrpSpPr/>
          <p:nvPr/>
        </p:nvGrpSpPr>
        <p:grpSpPr>
          <a:xfrm>
            <a:off x="7450775" y="3800657"/>
            <a:ext cx="3020664" cy="399777"/>
            <a:chOff x="254913" y="2214678"/>
            <a:chExt cx="3568787" cy="472320"/>
          </a:xfrm>
        </p:grpSpPr>
        <p:sp>
          <p:nvSpPr>
            <p:cNvPr id="57" name="Rounded Rectangle 56"/>
            <p:cNvSpPr/>
            <p:nvPr/>
          </p:nvSpPr>
          <p:spPr>
            <a:xfrm>
              <a:off x="254913" y="2214678"/>
              <a:ext cx="3568787" cy="47232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8" name="Rounded Rectangle 10"/>
            <p:cNvSpPr/>
            <p:nvPr/>
          </p:nvSpPr>
          <p:spPr>
            <a:xfrm>
              <a:off x="277970" y="2237735"/>
              <a:ext cx="352267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892" tIns="0" rIns="134892" bIns="0" numCol="1" spcCol="1270" anchor="ctr" anchorCtr="0">
              <a:noAutofit/>
            </a:bodyPr>
            <a:lstStyle/>
            <a:p>
              <a:pPr lvl="0" algn="l" defTabSz="889000" rtl="0">
                <a:lnSpc>
                  <a:spcPct val="90000"/>
                </a:lnSpc>
                <a:spcBef>
                  <a:spcPct val="0"/>
                </a:spcBef>
                <a:spcAft>
                  <a:spcPct val="35000"/>
                </a:spcAft>
              </a:pPr>
              <a:r>
                <a:rPr lang="en-US" sz="2000" kern="1200" dirty="0" smtClean="0"/>
                <a:t>(B) Static Scheduler</a:t>
              </a:r>
              <a:endParaRPr lang="en-US" sz="2000" kern="1200" dirty="0"/>
            </a:p>
          </p:txBody>
        </p:sp>
      </p:grpSp>
      <p:sp>
        <p:nvSpPr>
          <p:cNvPr id="6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843516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39" y="349034"/>
            <a:ext cx="11210397" cy="870111"/>
          </a:xfrm>
        </p:spPr>
        <p:txBody>
          <a:bodyPr>
            <a:noAutofit/>
          </a:bodyPr>
          <a:lstStyle/>
          <a:p>
            <a:r>
              <a:rPr lang="en-US" sz="3200" dirty="0" smtClean="0"/>
              <a:t>Harp Framework</a:t>
            </a:r>
            <a:endParaRPr lang="en-US" sz="3200" dirty="0"/>
          </a:p>
        </p:txBody>
      </p:sp>
      <p:sp>
        <p:nvSpPr>
          <p:cNvPr id="44" name="TextBox 43"/>
          <p:cNvSpPr txBox="1"/>
          <p:nvPr/>
        </p:nvSpPr>
        <p:spPr>
          <a:xfrm>
            <a:off x="8231042" y="2032324"/>
            <a:ext cx="3574008" cy="3693319"/>
          </a:xfrm>
          <a:prstGeom prst="rect">
            <a:avLst/>
          </a:prstGeom>
          <a:noFill/>
        </p:spPr>
        <p:txBody>
          <a:bodyPr wrap="square" rtlCol="0">
            <a:spAutoFit/>
          </a:bodyPr>
          <a:lstStyle/>
          <a:p>
            <a:r>
              <a:rPr lang="en-US" dirty="0" smtClean="0">
                <a:solidFill>
                  <a:prstClr val="black"/>
                </a:solidFill>
              </a:rPr>
              <a:t>Harp is an open-source project developed by </a:t>
            </a:r>
          </a:p>
          <a:p>
            <a:r>
              <a:rPr lang="en-US" dirty="0" smtClean="0">
                <a:solidFill>
                  <a:prstClr val="black"/>
                </a:solidFill>
              </a:rPr>
              <a:t>Indiana </a:t>
            </a:r>
            <a:r>
              <a:rPr lang="en-US" dirty="0" smtClean="0">
                <a:solidFill>
                  <a:prstClr val="black"/>
                </a:solidFill>
              </a:rPr>
              <a:t>University.</a:t>
            </a:r>
            <a:endParaRPr lang="en-US" dirty="0" smtClean="0">
              <a:solidFill>
                <a:prstClr val="black"/>
              </a:solidFill>
            </a:endParaRPr>
          </a:p>
          <a:p>
            <a:endParaRPr lang="en-US" dirty="0" smtClean="0">
              <a:solidFill>
                <a:prstClr val="black"/>
              </a:solidFill>
            </a:endParaRPr>
          </a:p>
          <a:p>
            <a:pPr marL="342900" indent="-342900">
              <a:buFont typeface="Arial" charset="0"/>
              <a:buChar char="•"/>
            </a:pPr>
            <a:r>
              <a:rPr lang="en-US" dirty="0" smtClean="0">
                <a:solidFill>
                  <a:prstClr val="black"/>
                </a:solidFill>
              </a:rPr>
              <a:t>MPI-like </a:t>
            </a:r>
            <a:r>
              <a:rPr lang="en-US" dirty="0">
                <a:solidFill>
                  <a:prstClr val="black"/>
                </a:solidFill>
              </a:rPr>
              <a:t>collective communication operations that are highly optimized for big data </a:t>
            </a:r>
            <a:r>
              <a:rPr lang="en-US" dirty="0" smtClean="0">
                <a:solidFill>
                  <a:prstClr val="black"/>
                </a:solidFill>
              </a:rPr>
              <a:t>problems.</a:t>
            </a:r>
            <a:endParaRPr lang="en-US" dirty="0">
              <a:solidFill>
                <a:prstClr val="black"/>
              </a:solidFill>
            </a:endParaRPr>
          </a:p>
          <a:p>
            <a:pPr marL="342900" indent="-342900">
              <a:buFont typeface="Arial" charset="0"/>
              <a:buChar char="•"/>
            </a:pPr>
            <a:r>
              <a:rPr lang="en-US" dirty="0" smtClean="0">
                <a:solidFill>
                  <a:prstClr val="black"/>
                </a:solidFill>
              </a:rPr>
              <a:t>Harp </a:t>
            </a:r>
            <a:r>
              <a:rPr lang="en-US" dirty="0">
                <a:solidFill>
                  <a:prstClr val="black"/>
                </a:solidFill>
              </a:rPr>
              <a:t>has efficient and innovative computation models for different machine learning problems. </a:t>
            </a:r>
          </a:p>
          <a:p>
            <a:endParaRPr lang="en-US" dirty="0">
              <a:solidFill>
                <a:prstClr val="black"/>
              </a:solidFill>
            </a:endParaRPr>
          </a:p>
        </p:txBody>
      </p:sp>
      <p:grpSp>
        <p:nvGrpSpPr>
          <p:cNvPr id="3" name="Group 2"/>
          <p:cNvGrpSpPr/>
          <p:nvPr/>
        </p:nvGrpSpPr>
        <p:grpSpPr>
          <a:xfrm>
            <a:off x="310249" y="688283"/>
            <a:ext cx="7698354" cy="5969173"/>
            <a:chOff x="1240225" y="47070"/>
            <a:chExt cx="8515529" cy="6540305"/>
          </a:xfrm>
        </p:grpSpPr>
        <p:sp>
          <p:nvSpPr>
            <p:cNvPr id="46" name="Rectangle 45"/>
            <p:cNvSpPr/>
            <p:nvPr/>
          </p:nvSpPr>
          <p:spPr>
            <a:xfrm>
              <a:off x="2486490" y="2046357"/>
              <a:ext cx="2163277" cy="454101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Task</a:t>
              </a:r>
              <a:endParaRPr lang="en-US" dirty="0">
                <a:solidFill>
                  <a:schemeClr val="tx1"/>
                </a:solidFill>
              </a:endParaRPr>
            </a:p>
          </p:txBody>
        </p:sp>
        <p:sp>
          <p:nvSpPr>
            <p:cNvPr id="47" name="Curved Right Arrow 46"/>
            <p:cNvSpPr/>
            <p:nvPr/>
          </p:nvSpPr>
          <p:spPr>
            <a:xfrm flipV="1">
              <a:off x="1553919" y="2444142"/>
              <a:ext cx="802007" cy="4143233"/>
            </a:xfrm>
            <a:prstGeom prst="curvedRightArrow">
              <a:avLst/>
            </a:prstGeom>
            <a:solidFill>
              <a:schemeClr val="accent4"/>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prstClr val="black"/>
                </a:solidFill>
              </a:endParaRPr>
            </a:p>
          </p:txBody>
        </p:sp>
        <p:sp>
          <p:nvSpPr>
            <p:cNvPr id="48" name="Flowchart: Magnetic Disk 54"/>
            <p:cNvSpPr/>
            <p:nvPr/>
          </p:nvSpPr>
          <p:spPr>
            <a:xfrm>
              <a:off x="2387838" y="965088"/>
              <a:ext cx="7204888" cy="574987"/>
            </a:xfrm>
            <a:prstGeom prst="flowChartMagneticDisk">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Input (Training) Data</a:t>
              </a:r>
              <a:endParaRPr lang="en-US" sz="2000" dirty="0">
                <a:solidFill>
                  <a:prstClr val="white"/>
                </a:solidFill>
              </a:endParaRPr>
            </a:p>
          </p:txBody>
        </p:sp>
        <p:sp>
          <p:nvSpPr>
            <p:cNvPr id="49" name="Up Arrow 48"/>
            <p:cNvSpPr/>
            <p:nvPr/>
          </p:nvSpPr>
          <p:spPr>
            <a:xfrm rot="10800000">
              <a:off x="3154765" y="1585814"/>
              <a:ext cx="387497" cy="432665"/>
            </a:xfrm>
            <a:prstGeom prst="upArrow">
              <a:avLst/>
            </a:prstGeom>
            <a:solidFill>
              <a:srgbClr val="339966"/>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white"/>
                </a:solidFill>
              </a:endParaRPr>
            </a:p>
          </p:txBody>
        </p:sp>
        <p:sp>
          <p:nvSpPr>
            <p:cNvPr id="50" name="TextBox 49"/>
            <p:cNvSpPr txBox="1"/>
            <p:nvPr/>
          </p:nvSpPr>
          <p:spPr>
            <a:xfrm>
              <a:off x="3848193" y="1491020"/>
              <a:ext cx="684803" cy="400110"/>
            </a:xfrm>
            <a:prstGeom prst="rect">
              <a:avLst/>
            </a:prstGeom>
            <a:noFill/>
          </p:spPr>
          <p:txBody>
            <a:bodyPr wrap="none" rtlCol="0">
              <a:spAutoFit/>
            </a:bodyPr>
            <a:lstStyle/>
            <a:p>
              <a:pPr algn="ctr"/>
              <a:r>
                <a:rPr lang="en-US" sz="2000" dirty="0">
                  <a:solidFill>
                    <a:prstClr val="black"/>
                  </a:solidFill>
                </a:rPr>
                <a:t>Load</a:t>
              </a:r>
            </a:p>
          </p:txBody>
        </p:sp>
        <p:sp>
          <p:nvSpPr>
            <p:cNvPr id="51" name="Up Arrow 50"/>
            <p:cNvSpPr/>
            <p:nvPr/>
          </p:nvSpPr>
          <p:spPr>
            <a:xfrm rot="10800000">
              <a:off x="5835258" y="1584589"/>
              <a:ext cx="387496" cy="430520"/>
            </a:xfrm>
            <a:prstGeom prst="upArrow">
              <a:avLst/>
            </a:prstGeom>
            <a:solidFill>
              <a:srgbClr val="339966"/>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white"/>
                </a:solidFill>
              </a:endParaRPr>
            </a:p>
          </p:txBody>
        </p:sp>
        <p:sp>
          <p:nvSpPr>
            <p:cNvPr id="52" name="TextBox 51"/>
            <p:cNvSpPr txBox="1"/>
            <p:nvPr/>
          </p:nvSpPr>
          <p:spPr>
            <a:xfrm>
              <a:off x="6602211" y="1483233"/>
              <a:ext cx="684803" cy="400110"/>
            </a:xfrm>
            <a:prstGeom prst="rect">
              <a:avLst/>
            </a:prstGeom>
            <a:noFill/>
          </p:spPr>
          <p:txBody>
            <a:bodyPr wrap="none" rtlCol="0">
              <a:spAutoFit/>
            </a:bodyPr>
            <a:lstStyle/>
            <a:p>
              <a:pPr algn="ctr"/>
              <a:r>
                <a:rPr lang="en-US" sz="2000" dirty="0">
                  <a:solidFill>
                    <a:prstClr val="black"/>
                  </a:solidFill>
                </a:rPr>
                <a:t>Load</a:t>
              </a:r>
            </a:p>
          </p:txBody>
        </p:sp>
        <p:sp>
          <p:nvSpPr>
            <p:cNvPr id="53" name="Up Arrow 52"/>
            <p:cNvSpPr/>
            <p:nvPr/>
          </p:nvSpPr>
          <p:spPr>
            <a:xfrm rot="10800000">
              <a:off x="8361289" y="1584542"/>
              <a:ext cx="394172" cy="433939"/>
            </a:xfrm>
            <a:prstGeom prst="upArrow">
              <a:avLst/>
            </a:prstGeom>
            <a:solidFill>
              <a:srgbClr val="339966"/>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white"/>
                </a:solidFill>
              </a:endParaRPr>
            </a:p>
          </p:txBody>
        </p:sp>
        <p:sp>
          <p:nvSpPr>
            <p:cNvPr id="54" name="TextBox 53"/>
            <p:cNvSpPr txBox="1"/>
            <p:nvPr/>
          </p:nvSpPr>
          <p:spPr>
            <a:xfrm>
              <a:off x="9070951" y="1483233"/>
              <a:ext cx="684803" cy="400110"/>
            </a:xfrm>
            <a:prstGeom prst="rect">
              <a:avLst/>
            </a:prstGeom>
            <a:noFill/>
          </p:spPr>
          <p:txBody>
            <a:bodyPr wrap="none" rtlCol="0">
              <a:spAutoFit/>
            </a:bodyPr>
            <a:lstStyle/>
            <a:p>
              <a:pPr algn="ctr"/>
              <a:r>
                <a:rPr lang="en-US" sz="2000" dirty="0">
                  <a:solidFill>
                    <a:prstClr val="black"/>
                  </a:solidFill>
                </a:rPr>
                <a:t>Load</a:t>
              </a:r>
            </a:p>
          </p:txBody>
        </p:sp>
        <p:sp>
          <p:nvSpPr>
            <p:cNvPr id="55" name="Oval 54"/>
            <p:cNvSpPr/>
            <p:nvPr/>
          </p:nvSpPr>
          <p:spPr>
            <a:xfrm>
              <a:off x="3599503" y="1584538"/>
              <a:ext cx="255819" cy="233368"/>
            </a:xfrm>
            <a:prstGeom prst="ellipse">
              <a:avLst/>
            </a:prstGeom>
            <a:solidFill>
              <a:srgbClr val="339966"/>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prstClr val="white"/>
                  </a:solidFill>
                </a:rPr>
                <a:t>1</a:t>
              </a:r>
            </a:p>
          </p:txBody>
        </p:sp>
        <p:sp>
          <p:nvSpPr>
            <p:cNvPr id="56" name="Oval 55"/>
            <p:cNvSpPr/>
            <p:nvPr/>
          </p:nvSpPr>
          <p:spPr>
            <a:xfrm>
              <a:off x="6276927" y="1593162"/>
              <a:ext cx="255819" cy="233368"/>
            </a:xfrm>
            <a:prstGeom prst="ellipse">
              <a:avLst/>
            </a:prstGeom>
            <a:solidFill>
              <a:srgbClr val="339966"/>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prstClr val="white"/>
                  </a:solidFill>
                </a:rPr>
                <a:t>1</a:t>
              </a:r>
            </a:p>
          </p:txBody>
        </p:sp>
        <p:sp>
          <p:nvSpPr>
            <p:cNvPr id="57" name="Oval 56"/>
            <p:cNvSpPr/>
            <p:nvPr/>
          </p:nvSpPr>
          <p:spPr>
            <a:xfrm>
              <a:off x="8782623" y="1593162"/>
              <a:ext cx="255819" cy="233368"/>
            </a:xfrm>
            <a:prstGeom prst="ellipse">
              <a:avLst/>
            </a:prstGeom>
            <a:solidFill>
              <a:srgbClr val="339966"/>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prstClr val="white"/>
                  </a:solidFill>
                </a:rPr>
                <a:t>1</a:t>
              </a:r>
            </a:p>
          </p:txBody>
        </p:sp>
        <p:sp>
          <p:nvSpPr>
            <p:cNvPr id="58" name="Oval 57"/>
            <p:cNvSpPr/>
            <p:nvPr/>
          </p:nvSpPr>
          <p:spPr>
            <a:xfrm>
              <a:off x="1240225" y="4531132"/>
              <a:ext cx="255819" cy="233368"/>
            </a:xfrm>
            <a:prstGeom prst="ellipse">
              <a:avLst/>
            </a:prstGeom>
            <a:solidFill>
              <a:schemeClr val="accent4"/>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prstClr val="white"/>
                  </a:solidFill>
                </a:rPr>
                <a:t>4</a:t>
              </a:r>
            </a:p>
          </p:txBody>
        </p:sp>
        <p:sp>
          <p:nvSpPr>
            <p:cNvPr id="59" name="TextBox 58"/>
            <p:cNvSpPr txBox="1"/>
            <p:nvPr/>
          </p:nvSpPr>
          <p:spPr>
            <a:xfrm>
              <a:off x="1496044" y="4428558"/>
              <a:ext cx="1356912" cy="400110"/>
            </a:xfrm>
            <a:prstGeom prst="rect">
              <a:avLst/>
            </a:prstGeom>
            <a:noFill/>
          </p:spPr>
          <p:txBody>
            <a:bodyPr wrap="square" rtlCol="0">
              <a:spAutoFit/>
            </a:bodyPr>
            <a:lstStyle/>
            <a:p>
              <a:r>
                <a:rPr lang="en-US" sz="2000" dirty="0">
                  <a:solidFill>
                    <a:prstClr val="black"/>
                  </a:solidFill>
                </a:rPr>
                <a:t>Iteration</a:t>
              </a:r>
            </a:p>
          </p:txBody>
        </p:sp>
        <p:sp>
          <p:nvSpPr>
            <p:cNvPr id="60" name="Rectangle 59"/>
            <p:cNvSpPr/>
            <p:nvPr/>
          </p:nvSpPr>
          <p:spPr>
            <a:xfrm>
              <a:off x="2611029" y="2387768"/>
              <a:ext cx="1895241" cy="528290"/>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prstClr val="white"/>
                  </a:solidFill>
                </a:rPr>
                <a:t>Current Model</a:t>
              </a:r>
            </a:p>
          </p:txBody>
        </p:sp>
        <p:sp>
          <p:nvSpPr>
            <p:cNvPr id="61" name="Up-Down Arrow 60"/>
            <p:cNvSpPr/>
            <p:nvPr/>
          </p:nvSpPr>
          <p:spPr>
            <a:xfrm>
              <a:off x="2711299" y="2977298"/>
              <a:ext cx="387497" cy="454622"/>
            </a:xfrm>
            <a:prstGeom prst="upDownArrow">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prstClr val="white"/>
                </a:solidFill>
              </a:endParaRPr>
            </a:p>
          </p:txBody>
        </p:sp>
        <p:sp>
          <p:nvSpPr>
            <p:cNvPr id="62" name="TextBox 61"/>
            <p:cNvSpPr txBox="1"/>
            <p:nvPr/>
          </p:nvSpPr>
          <p:spPr>
            <a:xfrm>
              <a:off x="3359445" y="2988092"/>
              <a:ext cx="1142108" cy="400110"/>
            </a:xfrm>
            <a:prstGeom prst="rect">
              <a:avLst/>
            </a:prstGeom>
            <a:noFill/>
          </p:spPr>
          <p:txBody>
            <a:bodyPr wrap="none" rtlCol="0">
              <a:spAutoFit/>
            </a:bodyPr>
            <a:lstStyle/>
            <a:p>
              <a:r>
                <a:rPr lang="en-US" sz="2000" dirty="0">
                  <a:solidFill>
                    <a:prstClr val="black"/>
                  </a:solidFill>
                </a:rPr>
                <a:t>Compute</a:t>
              </a:r>
            </a:p>
          </p:txBody>
        </p:sp>
        <p:sp>
          <p:nvSpPr>
            <p:cNvPr id="63" name="Oval 62"/>
            <p:cNvSpPr/>
            <p:nvPr/>
          </p:nvSpPr>
          <p:spPr>
            <a:xfrm>
              <a:off x="3160931" y="3089947"/>
              <a:ext cx="255819" cy="233368"/>
            </a:xfrm>
            <a:prstGeom prst="ellipse">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prstClr val="white"/>
                  </a:solidFill>
                </a:rPr>
                <a:t>2</a:t>
              </a:r>
            </a:p>
          </p:txBody>
        </p:sp>
        <p:sp>
          <p:nvSpPr>
            <p:cNvPr id="64" name="Rectangle 63"/>
            <p:cNvSpPr/>
            <p:nvPr/>
          </p:nvSpPr>
          <p:spPr>
            <a:xfrm>
              <a:off x="2611029" y="5064776"/>
              <a:ext cx="1895241" cy="35425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prstClr val="white"/>
                  </a:solidFill>
                </a:rPr>
                <a:t>New Model</a:t>
              </a:r>
            </a:p>
          </p:txBody>
        </p:sp>
        <p:sp>
          <p:nvSpPr>
            <p:cNvPr id="65" name="Down Arrow 64"/>
            <p:cNvSpPr/>
            <p:nvPr/>
          </p:nvSpPr>
          <p:spPr>
            <a:xfrm>
              <a:off x="3371669" y="4647860"/>
              <a:ext cx="407776" cy="393305"/>
            </a:xfrm>
            <a:prstGeom prst="downArrow">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prstClr val="white"/>
                </a:solidFill>
              </a:endParaRPr>
            </a:p>
          </p:txBody>
        </p:sp>
        <p:sp>
          <p:nvSpPr>
            <p:cNvPr id="66" name="Up Arrow 65"/>
            <p:cNvSpPr/>
            <p:nvPr/>
          </p:nvSpPr>
          <p:spPr>
            <a:xfrm rot="10800000" flipH="1">
              <a:off x="3308999" y="5528078"/>
              <a:ext cx="387497" cy="431110"/>
            </a:xfrm>
            <a:prstGeom prst="upArrow">
              <a:avLst/>
            </a:prstGeom>
            <a:solidFill>
              <a:schemeClr val="accent1"/>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white"/>
                </a:solidFill>
              </a:endParaRPr>
            </a:p>
          </p:txBody>
        </p:sp>
        <p:sp>
          <p:nvSpPr>
            <p:cNvPr id="67" name="Oval 66"/>
            <p:cNvSpPr/>
            <p:nvPr/>
          </p:nvSpPr>
          <p:spPr>
            <a:xfrm>
              <a:off x="3764167" y="5602466"/>
              <a:ext cx="255819" cy="233368"/>
            </a:xfrm>
            <a:prstGeom prst="ellipse">
              <a:avLst/>
            </a:prstGeom>
            <a:solidFill>
              <a:schemeClr val="accent1"/>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prstClr val="white"/>
                  </a:solidFill>
                </a:rPr>
                <a:t>3</a:t>
              </a:r>
            </a:p>
          </p:txBody>
        </p:sp>
        <p:sp>
          <p:nvSpPr>
            <p:cNvPr id="68" name="Rectangle 67"/>
            <p:cNvSpPr/>
            <p:nvPr/>
          </p:nvSpPr>
          <p:spPr>
            <a:xfrm>
              <a:off x="4908646" y="2046357"/>
              <a:ext cx="2163277" cy="454101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Task</a:t>
              </a:r>
              <a:endParaRPr lang="en-US" dirty="0">
                <a:solidFill>
                  <a:schemeClr val="tx1"/>
                </a:solidFill>
              </a:endParaRPr>
            </a:p>
          </p:txBody>
        </p:sp>
        <p:sp>
          <p:nvSpPr>
            <p:cNvPr id="69" name="Rectangle 68"/>
            <p:cNvSpPr/>
            <p:nvPr/>
          </p:nvSpPr>
          <p:spPr>
            <a:xfrm>
              <a:off x="5033207" y="2387768"/>
              <a:ext cx="1895241" cy="528290"/>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prstClr val="white"/>
                  </a:solidFill>
                </a:rPr>
                <a:t>Current Model</a:t>
              </a:r>
            </a:p>
          </p:txBody>
        </p:sp>
        <p:sp>
          <p:nvSpPr>
            <p:cNvPr id="70" name="Up-Down Arrow 69"/>
            <p:cNvSpPr/>
            <p:nvPr/>
          </p:nvSpPr>
          <p:spPr>
            <a:xfrm>
              <a:off x="5133454" y="2977298"/>
              <a:ext cx="387497" cy="454622"/>
            </a:xfrm>
            <a:prstGeom prst="upDownArrow">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prstClr val="white"/>
                </a:solidFill>
              </a:endParaRPr>
            </a:p>
          </p:txBody>
        </p:sp>
        <p:sp>
          <p:nvSpPr>
            <p:cNvPr id="71" name="TextBox 70"/>
            <p:cNvSpPr txBox="1"/>
            <p:nvPr/>
          </p:nvSpPr>
          <p:spPr>
            <a:xfrm>
              <a:off x="5781599" y="2988092"/>
              <a:ext cx="1142108" cy="400110"/>
            </a:xfrm>
            <a:prstGeom prst="rect">
              <a:avLst/>
            </a:prstGeom>
            <a:noFill/>
          </p:spPr>
          <p:txBody>
            <a:bodyPr wrap="none" rtlCol="0">
              <a:spAutoFit/>
            </a:bodyPr>
            <a:lstStyle/>
            <a:p>
              <a:r>
                <a:rPr lang="en-US" sz="2000" dirty="0">
                  <a:solidFill>
                    <a:prstClr val="black"/>
                  </a:solidFill>
                </a:rPr>
                <a:t>Compute</a:t>
              </a:r>
            </a:p>
          </p:txBody>
        </p:sp>
        <p:sp>
          <p:nvSpPr>
            <p:cNvPr id="72" name="Oval 71"/>
            <p:cNvSpPr/>
            <p:nvPr/>
          </p:nvSpPr>
          <p:spPr>
            <a:xfrm>
              <a:off x="5583087" y="3089947"/>
              <a:ext cx="255819" cy="233368"/>
            </a:xfrm>
            <a:prstGeom prst="ellipse">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prstClr val="white"/>
                  </a:solidFill>
                </a:rPr>
                <a:t>2</a:t>
              </a:r>
            </a:p>
          </p:txBody>
        </p:sp>
        <p:sp>
          <p:nvSpPr>
            <p:cNvPr id="73" name="Rectangle 72"/>
            <p:cNvSpPr/>
            <p:nvPr/>
          </p:nvSpPr>
          <p:spPr>
            <a:xfrm>
              <a:off x="5033207" y="5064776"/>
              <a:ext cx="1895241" cy="35425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prstClr val="white"/>
                  </a:solidFill>
                </a:rPr>
                <a:t>New Model</a:t>
              </a:r>
            </a:p>
          </p:txBody>
        </p:sp>
        <p:sp>
          <p:nvSpPr>
            <p:cNvPr id="74" name="Down Arrow 73"/>
            <p:cNvSpPr/>
            <p:nvPr/>
          </p:nvSpPr>
          <p:spPr>
            <a:xfrm>
              <a:off x="5793823" y="4647860"/>
              <a:ext cx="407776" cy="393305"/>
            </a:xfrm>
            <a:prstGeom prst="downArrow">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prstClr val="white"/>
                </a:solidFill>
              </a:endParaRPr>
            </a:p>
          </p:txBody>
        </p:sp>
        <p:sp>
          <p:nvSpPr>
            <p:cNvPr id="75" name="Up Arrow 74"/>
            <p:cNvSpPr/>
            <p:nvPr/>
          </p:nvSpPr>
          <p:spPr>
            <a:xfrm rot="10800000" flipH="1">
              <a:off x="5731152" y="5528078"/>
              <a:ext cx="387497" cy="431110"/>
            </a:xfrm>
            <a:prstGeom prst="upArrow">
              <a:avLst/>
            </a:prstGeom>
            <a:solidFill>
              <a:schemeClr val="accent1"/>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white"/>
                </a:solidFill>
              </a:endParaRPr>
            </a:p>
          </p:txBody>
        </p:sp>
        <p:sp>
          <p:nvSpPr>
            <p:cNvPr id="76" name="Oval 75"/>
            <p:cNvSpPr/>
            <p:nvPr/>
          </p:nvSpPr>
          <p:spPr>
            <a:xfrm>
              <a:off x="6186319" y="5602466"/>
              <a:ext cx="255819" cy="233368"/>
            </a:xfrm>
            <a:prstGeom prst="ellipse">
              <a:avLst/>
            </a:prstGeom>
            <a:solidFill>
              <a:schemeClr val="accent1"/>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prstClr val="white"/>
                  </a:solidFill>
                </a:rPr>
                <a:t>3</a:t>
              </a:r>
            </a:p>
          </p:txBody>
        </p:sp>
        <p:sp>
          <p:nvSpPr>
            <p:cNvPr id="77" name="Rectangle 76"/>
            <p:cNvSpPr/>
            <p:nvPr/>
          </p:nvSpPr>
          <p:spPr>
            <a:xfrm>
              <a:off x="7250030" y="2046357"/>
              <a:ext cx="2163277" cy="454101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Task</a:t>
              </a:r>
              <a:endParaRPr lang="en-US" dirty="0">
                <a:solidFill>
                  <a:schemeClr val="tx1"/>
                </a:solidFill>
              </a:endParaRPr>
            </a:p>
          </p:txBody>
        </p:sp>
        <p:sp>
          <p:nvSpPr>
            <p:cNvPr id="78" name="Rectangle 77"/>
            <p:cNvSpPr/>
            <p:nvPr/>
          </p:nvSpPr>
          <p:spPr>
            <a:xfrm>
              <a:off x="7374565" y="2387768"/>
              <a:ext cx="1895241" cy="528290"/>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prstClr val="white"/>
                  </a:solidFill>
                </a:rPr>
                <a:t>Current Model</a:t>
              </a:r>
            </a:p>
          </p:txBody>
        </p:sp>
        <p:sp>
          <p:nvSpPr>
            <p:cNvPr id="79" name="Up-Down Arrow 78"/>
            <p:cNvSpPr/>
            <p:nvPr/>
          </p:nvSpPr>
          <p:spPr>
            <a:xfrm>
              <a:off x="7474837" y="2977298"/>
              <a:ext cx="387497" cy="454622"/>
            </a:xfrm>
            <a:prstGeom prst="upDownArrow">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prstClr val="white"/>
                </a:solidFill>
              </a:endParaRPr>
            </a:p>
          </p:txBody>
        </p:sp>
        <p:sp>
          <p:nvSpPr>
            <p:cNvPr id="80" name="TextBox 79"/>
            <p:cNvSpPr txBox="1"/>
            <p:nvPr/>
          </p:nvSpPr>
          <p:spPr>
            <a:xfrm>
              <a:off x="8122986" y="2988092"/>
              <a:ext cx="1142108" cy="400110"/>
            </a:xfrm>
            <a:prstGeom prst="rect">
              <a:avLst/>
            </a:prstGeom>
            <a:noFill/>
          </p:spPr>
          <p:txBody>
            <a:bodyPr wrap="none" rtlCol="0">
              <a:spAutoFit/>
            </a:bodyPr>
            <a:lstStyle/>
            <a:p>
              <a:r>
                <a:rPr lang="en-US" sz="2000" dirty="0">
                  <a:solidFill>
                    <a:prstClr val="black"/>
                  </a:solidFill>
                </a:rPr>
                <a:t>Compute</a:t>
              </a:r>
            </a:p>
          </p:txBody>
        </p:sp>
        <p:sp>
          <p:nvSpPr>
            <p:cNvPr id="81" name="Oval 80"/>
            <p:cNvSpPr/>
            <p:nvPr/>
          </p:nvSpPr>
          <p:spPr>
            <a:xfrm>
              <a:off x="7924475" y="3089947"/>
              <a:ext cx="255819" cy="233368"/>
            </a:xfrm>
            <a:prstGeom prst="ellipse">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prstClr val="white"/>
                  </a:solidFill>
                </a:rPr>
                <a:t>2</a:t>
              </a:r>
            </a:p>
          </p:txBody>
        </p:sp>
        <p:sp>
          <p:nvSpPr>
            <p:cNvPr id="82" name="Rectangle 81"/>
            <p:cNvSpPr/>
            <p:nvPr/>
          </p:nvSpPr>
          <p:spPr>
            <a:xfrm>
              <a:off x="7374565" y="5064776"/>
              <a:ext cx="1895241" cy="35425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a:solidFill>
                    <a:prstClr val="white"/>
                  </a:solidFill>
                </a:rPr>
                <a:t>New Model</a:t>
              </a:r>
            </a:p>
          </p:txBody>
        </p:sp>
        <p:sp>
          <p:nvSpPr>
            <p:cNvPr id="83" name="Down Arrow 82"/>
            <p:cNvSpPr/>
            <p:nvPr/>
          </p:nvSpPr>
          <p:spPr>
            <a:xfrm>
              <a:off x="8135210" y="4647860"/>
              <a:ext cx="407776" cy="393305"/>
            </a:xfrm>
            <a:prstGeom prst="downArrow">
              <a:avLst/>
            </a:prstGeom>
            <a:solidFill>
              <a:schemeClr val="accent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solidFill>
                  <a:prstClr val="white"/>
                </a:solidFill>
              </a:endParaRPr>
            </a:p>
          </p:txBody>
        </p:sp>
        <p:sp>
          <p:nvSpPr>
            <p:cNvPr id="84" name="Up Arrow 83"/>
            <p:cNvSpPr/>
            <p:nvPr/>
          </p:nvSpPr>
          <p:spPr>
            <a:xfrm rot="10800000" flipH="1">
              <a:off x="8072539" y="5528078"/>
              <a:ext cx="387497" cy="431110"/>
            </a:xfrm>
            <a:prstGeom prst="upArrow">
              <a:avLst/>
            </a:prstGeom>
            <a:solidFill>
              <a:schemeClr val="accent1"/>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white"/>
                </a:solidFill>
              </a:endParaRPr>
            </a:p>
          </p:txBody>
        </p:sp>
        <p:sp>
          <p:nvSpPr>
            <p:cNvPr id="85" name="Oval 84"/>
            <p:cNvSpPr/>
            <p:nvPr/>
          </p:nvSpPr>
          <p:spPr>
            <a:xfrm>
              <a:off x="8527707" y="5602466"/>
              <a:ext cx="255819" cy="233368"/>
            </a:xfrm>
            <a:prstGeom prst="ellipse">
              <a:avLst/>
            </a:prstGeom>
            <a:solidFill>
              <a:schemeClr val="accent1"/>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prstClr val="white"/>
                  </a:solidFill>
                </a:rPr>
                <a:t>3</a:t>
              </a:r>
            </a:p>
          </p:txBody>
        </p:sp>
        <p:sp>
          <p:nvSpPr>
            <p:cNvPr id="86" name="Rounded Rectangle 85"/>
            <p:cNvSpPr/>
            <p:nvPr/>
          </p:nvSpPr>
          <p:spPr>
            <a:xfrm>
              <a:off x="2542722" y="6032780"/>
              <a:ext cx="6844639" cy="344098"/>
            </a:xfrm>
            <a:prstGeom prst="roundRect">
              <a:avLst/>
            </a:prstGeom>
            <a:solidFill>
              <a:schemeClr val="accent1"/>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Collective Communication (e.g. </a:t>
              </a:r>
              <a:r>
                <a:rPr lang="en-US" dirty="0" smtClean="0">
                  <a:solidFill>
                    <a:prstClr val="white"/>
                  </a:solidFill>
                </a:rPr>
                <a:t>Allreduce, Rotation)</a:t>
              </a:r>
              <a:endParaRPr lang="en-US" dirty="0">
                <a:solidFill>
                  <a:prstClr val="white"/>
                </a:solidFill>
              </a:endParaRPr>
            </a:p>
          </p:txBody>
        </p:sp>
        <p:sp>
          <p:nvSpPr>
            <p:cNvPr id="87" name="TextBox 86"/>
            <p:cNvSpPr txBox="1"/>
            <p:nvPr/>
          </p:nvSpPr>
          <p:spPr>
            <a:xfrm>
              <a:off x="5022962" y="47070"/>
              <a:ext cx="177429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defPPr>
                <a:defRPr lang="en-US"/>
              </a:defPPr>
              <a:lvl1pPr algn="ctr" eaLnBrk="0" fontAlgn="base" hangingPunct="0">
                <a:spcBef>
                  <a:spcPct val="0"/>
                </a:spcBef>
                <a:spcAft>
                  <a:spcPct val="0"/>
                </a:spcAft>
                <a:buNone/>
                <a:defRPr sz="4400" b="1">
                  <a:solidFill>
                    <a:srgbClr val="4BACC6">
                      <a:lumMod val="75000"/>
                    </a:srgbClr>
                  </a:solidFill>
                  <a:effectLst>
                    <a:outerShdw blurRad="50800" dist="25400" dir="5400000" algn="t" rotWithShape="0">
                      <a:prstClr val="black">
                        <a:alpha val="40000"/>
                      </a:prstClr>
                    </a:outerShdw>
                  </a:effectLst>
                  <a:cs typeface="Times New Roman" pitchFamily="18" charset="0"/>
                </a:defRPr>
              </a:lvl1pPr>
            </a:lstStyle>
            <a:p>
              <a:r>
                <a:rPr lang="en-US" dirty="0"/>
                <a:t>Harp</a:t>
              </a:r>
            </a:p>
          </p:txBody>
        </p:sp>
        <p:grpSp>
          <p:nvGrpSpPr>
            <p:cNvPr id="88" name="Group 87"/>
            <p:cNvGrpSpPr/>
            <p:nvPr/>
          </p:nvGrpSpPr>
          <p:grpSpPr>
            <a:xfrm>
              <a:off x="2751700" y="3583823"/>
              <a:ext cx="1632856" cy="965178"/>
              <a:chOff x="2777305" y="2966858"/>
              <a:chExt cx="1632856" cy="965178"/>
            </a:xfrm>
            <a:solidFill>
              <a:srgbClr val="92D050"/>
            </a:solidFill>
          </p:grpSpPr>
          <p:sp>
            <p:nvSpPr>
              <p:cNvPr id="89" name="Rounded Rectangle 88"/>
              <p:cNvSpPr/>
              <p:nvPr/>
            </p:nvSpPr>
            <p:spPr>
              <a:xfrm>
                <a:off x="2777305" y="2966858"/>
                <a:ext cx="1632856" cy="965178"/>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lnSpc>
                    <a:spcPts val="2000"/>
                  </a:lnSpc>
                </a:pPr>
                <a:endParaRPr lang="en-US" sz="2000" dirty="0">
                  <a:solidFill>
                    <a:prstClr val="black"/>
                  </a:solidFill>
                </a:endParaRPr>
              </a:p>
            </p:txBody>
          </p:sp>
          <p:sp>
            <p:nvSpPr>
              <p:cNvPr id="90" name="Rectangle 89"/>
              <p:cNvSpPr/>
              <p:nvPr/>
            </p:nvSpPr>
            <p:spPr>
              <a:xfrm>
                <a:off x="2908052"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91" name="Rectangle 90"/>
              <p:cNvSpPr/>
              <p:nvPr/>
            </p:nvSpPr>
            <p:spPr>
              <a:xfrm>
                <a:off x="3408725"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92" name="Rectangle 91"/>
              <p:cNvSpPr/>
              <p:nvPr/>
            </p:nvSpPr>
            <p:spPr>
              <a:xfrm>
                <a:off x="3929561"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93" name="Rectangle 92"/>
              <p:cNvSpPr/>
              <p:nvPr/>
            </p:nvSpPr>
            <p:spPr>
              <a:xfrm>
                <a:off x="2908052"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94" name="Rectangle 93"/>
              <p:cNvSpPr/>
              <p:nvPr/>
            </p:nvSpPr>
            <p:spPr>
              <a:xfrm>
                <a:off x="3416014"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95" name="Rectangle 94"/>
              <p:cNvSpPr/>
              <p:nvPr/>
            </p:nvSpPr>
            <p:spPr>
              <a:xfrm>
                <a:off x="3929561"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grpSp>
        <p:grpSp>
          <p:nvGrpSpPr>
            <p:cNvPr id="96" name="Group 95"/>
            <p:cNvGrpSpPr/>
            <p:nvPr/>
          </p:nvGrpSpPr>
          <p:grpSpPr>
            <a:xfrm>
              <a:off x="5164399" y="3603811"/>
              <a:ext cx="1632856" cy="965178"/>
              <a:chOff x="2777305" y="2966858"/>
              <a:chExt cx="1632856" cy="965178"/>
            </a:xfrm>
            <a:solidFill>
              <a:srgbClr val="92D050"/>
            </a:solidFill>
          </p:grpSpPr>
          <p:sp>
            <p:nvSpPr>
              <p:cNvPr id="97" name="Rounded Rectangle 96"/>
              <p:cNvSpPr/>
              <p:nvPr/>
            </p:nvSpPr>
            <p:spPr>
              <a:xfrm>
                <a:off x="2777305" y="2966858"/>
                <a:ext cx="1632856" cy="965178"/>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lnSpc>
                    <a:spcPts val="2000"/>
                  </a:lnSpc>
                </a:pPr>
                <a:endParaRPr lang="en-US" sz="2000" dirty="0">
                  <a:solidFill>
                    <a:prstClr val="black"/>
                  </a:solidFill>
                </a:endParaRPr>
              </a:p>
            </p:txBody>
          </p:sp>
          <p:sp>
            <p:nvSpPr>
              <p:cNvPr id="98" name="Rectangle 97"/>
              <p:cNvSpPr/>
              <p:nvPr/>
            </p:nvSpPr>
            <p:spPr>
              <a:xfrm>
                <a:off x="2908052"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99" name="Rectangle 98"/>
              <p:cNvSpPr/>
              <p:nvPr/>
            </p:nvSpPr>
            <p:spPr>
              <a:xfrm>
                <a:off x="3408725"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00" name="Rectangle 99"/>
              <p:cNvSpPr/>
              <p:nvPr/>
            </p:nvSpPr>
            <p:spPr>
              <a:xfrm>
                <a:off x="3929561"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01" name="Rectangle 100"/>
              <p:cNvSpPr/>
              <p:nvPr/>
            </p:nvSpPr>
            <p:spPr>
              <a:xfrm>
                <a:off x="2908052"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02" name="Rectangle 101"/>
              <p:cNvSpPr/>
              <p:nvPr/>
            </p:nvSpPr>
            <p:spPr>
              <a:xfrm>
                <a:off x="3416014"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03" name="Rectangle 102"/>
              <p:cNvSpPr/>
              <p:nvPr/>
            </p:nvSpPr>
            <p:spPr>
              <a:xfrm>
                <a:off x="3929561"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grpSp>
        <p:grpSp>
          <p:nvGrpSpPr>
            <p:cNvPr id="104" name="Group 103"/>
            <p:cNvGrpSpPr/>
            <p:nvPr/>
          </p:nvGrpSpPr>
          <p:grpSpPr>
            <a:xfrm>
              <a:off x="7505757" y="3583823"/>
              <a:ext cx="1632856" cy="965178"/>
              <a:chOff x="2777305" y="2966858"/>
              <a:chExt cx="1632856" cy="965178"/>
            </a:xfrm>
            <a:solidFill>
              <a:srgbClr val="92D050"/>
            </a:solidFill>
          </p:grpSpPr>
          <p:sp>
            <p:nvSpPr>
              <p:cNvPr id="105" name="Rounded Rectangle 104"/>
              <p:cNvSpPr/>
              <p:nvPr/>
            </p:nvSpPr>
            <p:spPr>
              <a:xfrm>
                <a:off x="2777305" y="2966858"/>
                <a:ext cx="1632856" cy="965178"/>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lnSpc>
                    <a:spcPts val="2000"/>
                  </a:lnSpc>
                </a:pPr>
                <a:endParaRPr lang="en-US" sz="2000" dirty="0">
                  <a:solidFill>
                    <a:prstClr val="black"/>
                  </a:solidFill>
                </a:endParaRPr>
              </a:p>
            </p:txBody>
          </p:sp>
          <p:sp>
            <p:nvSpPr>
              <p:cNvPr id="106" name="Rectangle 105"/>
              <p:cNvSpPr/>
              <p:nvPr/>
            </p:nvSpPr>
            <p:spPr>
              <a:xfrm>
                <a:off x="2908052"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07" name="Rectangle 106"/>
              <p:cNvSpPr/>
              <p:nvPr/>
            </p:nvSpPr>
            <p:spPr>
              <a:xfrm>
                <a:off x="3408725"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08" name="Rectangle 107"/>
              <p:cNvSpPr/>
              <p:nvPr/>
            </p:nvSpPr>
            <p:spPr>
              <a:xfrm>
                <a:off x="3929561" y="3141006"/>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09" name="Rectangle 108"/>
              <p:cNvSpPr/>
              <p:nvPr/>
            </p:nvSpPr>
            <p:spPr>
              <a:xfrm>
                <a:off x="2908052"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10" name="Rectangle 109"/>
              <p:cNvSpPr/>
              <p:nvPr/>
            </p:nvSpPr>
            <p:spPr>
              <a:xfrm>
                <a:off x="3416014"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11" name="Rectangle 110"/>
              <p:cNvSpPr/>
              <p:nvPr/>
            </p:nvSpPr>
            <p:spPr>
              <a:xfrm>
                <a:off x="3929561" y="3508422"/>
                <a:ext cx="342847" cy="273006"/>
              </a:xfrm>
              <a:prstGeom prst="rect">
                <a:avLst/>
              </a:prstGeom>
              <a:solidFill>
                <a:srgbClr val="33996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grpSp>
      </p:grpSp>
      <p:sp>
        <p:nvSpPr>
          <p:cNvPr id="112" name="Freeform 111"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3"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449824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9"/>
            <a:ext cx="10667998" cy="697622"/>
          </a:xfrm>
        </p:spPr>
        <p:txBody>
          <a:bodyPr>
            <a:normAutofit/>
          </a:bodyPr>
          <a:lstStyle/>
          <a:p>
            <a:r>
              <a:rPr lang="en-US" sz="4000" dirty="0" smtClean="0"/>
              <a:t>Harp Features</a:t>
            </a:r>
            <a:endParaRPr lang="en-US" sz="4000" dirty="0"/>
          </a:p>
        </p:txBody>
      </p:sp>
      <p:graphicFrame>
        <p:nvGraphicFramePr>
          <p:cNvPr id="4" name="Content Placeholder 3"/>
          <p:cNvGraphicFramePr>
            <a:graphicFrameLocks noGrp="1"/>
          </p:cNvGraphicFramePr>
          <p:nvPr>
            <p:ph idx="1"/>
            <p:extLst/>
          </p:nvPr>
        </p:nvGraphicFramePr>
        <p:xfrm>
          <a:off x="2152650" y="1493852"/>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856005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Data Types</a:t>
            </a:r>
            <a:endParaRPr lang="en-US" sz="4000" dirty="0"/>
          </a:p>
        </p:txBody>
      </p:sp>
      <p:graphicFrame>
        <p:nvGraphicFramePr>
          <p:cNvPr id="4" name="Content Placeholder 8"/>
          <p:cNvGraphicFramePr>
            <a:graphicFrameLocks noGrp="1"/>
          </p:cNvGraphicFramePr>
          <p:nvPr>
            <p:ph idx="1"/>
            <p:extLst/>
          </p:nvPr>
        </p:nvGraphicFramePr>
        <p:xfrm>
          <a:off x="2152650" y="1437207"/>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678734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APIs</a:t>
            </a:r>
            <a:endParaRPr lang="en-US" dirty="0"/>
          </a:p>
        </p:txBody>
      </p:sp>
      <p:graphicFrame>
        <p:nvGraphicFramePr>
          <p:cNvPr id="4" name="Content Placeholder 3"/>
          <p:cNvGraphicFramePr>
            <a:graphicFrameLocks noGrp="1"/>
          </p:cNvGraphicFramePr>
          <p:nvPr>
            <p:ph idx="1"/>
            <p:extLst/>
          </p:nvPr>
        </p:nvGraphicFramePr>
        <p:xfrm>
          <a:off x="1439694" y="1159765"/>
          <a:ext cx="9406646" cy="5125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eform 4"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852906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Case </a:t>
            </a:r>
            <a:r>
              <a:rPr lang="en-US" sz="4400" dirty="0"/>
              <a:t>Study: </a:t>
            </a:r>
            <a:r>
              <a:rPr lang="en-US" sz="4400" dirty="0" smtClean="0"/>
              <a:t>LDA and Matrix-Factorization </a:t>
            </a:r>
            <a:r>
              <a:rPr lang="en-US" sz="4400" dirty="0"/>
              <a:t>Based on </a:t>
            </a:r>
            <a:r>
              <a:rPr lang="en-US" sz="4400" dirty="0" smtClean="0"/>
              <a:t>SGD and CCD </a:t>
            </a:r>
            <a:endParaRPr lang="en-US" sz="4400" dirty="0"/>
          </a:p>
        </p:txBody>
      </p:sp>
      <p:graphicFrame>
        <p:nvGraphicFramePr>
          <p:cNvPr id="4" name="Content Placeholder 3"/>
          <p:cNvGraphicFramePr>
            <a:graphicFrameLocks noGrp="1"/>
          </p:cNvGraphicFramePr>
          <p:nvPr>
            <p:ph idx="1"/>
            <p:extLst/>
          </p:nvPr>
        </p:nvGraphicFramePr>
        <p:xfrm>
          <a:off x="609599" y="2057400"/>
          <a:ext cx="10972800" cy="2032000"/>
        </p:xfrm>
        <a:graphic>
          <a:graphicData uri="http://schemas.openxmlformats.org/drawingml/2006/table">
            <a:tbl>
              <a:tblPr firstRow="1" bandRow="1">
                <a:tableStyleId>{5C22544A-7EE6-4342-B048-85BDC9FD1C3A}</a:tableStyleId>
              </a:tblPr>
              <a:tblGrid>
                <a:gridCol w="3657600"/>
                <a:gridCol w="3657600"/>
                <a:gridCol w="3657600"/>
              </a:tblGrid>
              <a:tr h="370840">
                <a:tc rowSpan="2">
                  <a:txBody>
                    <a:bodyPr/>
                    <a:lstStyle/>
                    <a:p>
                      <a:pPr algn="ctr"/>
                      <a:r>
                        <a:rPr lang="en-US" dirty="0" smtClean="0"/>
                        <a:t>Dataset</a:t>
                      </a:r>
                      <a:endParaRPr lang="en-US" dirty="0"/>
                    </a:p>
                  </a:txBody>
                  <a:tcPr anchor="ctr"/>
                </a:tc>
                <a:tc gridSpan="2">
                  <a:txBody>
                    <a:bodyPr/>
                    <a:lstStyle/>
                    <a:p>
                      <a:pPr algn="ctr"/>
                      <a:r>
                        <a:rPr lang="en-US" dirty="0" smtClean="0"/>
                        <a:t>Node Type</a:t>
                      </a:r>
                      <a:endParaRPr lang="en-US" dirty="0"/>
                    </a:p>
                  </a:txBody>
                  <a:tcPr anchor="ctr"/>
                </a:tc>
                <a:tc hMerge="1">
                  <a:txBody>
                    <a:bodyPr/>
                    <a:lstStyle/>
                    <a:p>
                      <a:endParaRPr lang="en-US" dirty="0"/>
                    </a:p>
                  </a:txBody>
                  <a:tcPr/>
                </a:tc>
              </a:tr>
              <a:tr h="370840">
                <a:tc vMerge="1">
                  <a:txBody>
                    <a:bodyPr/>
                    <a:lstStyle/>
                    <a:p>
                      <a:pPr algn="ctr"/>
                      <a:endParaRPr lang="en-US" dirty="0"/>
                    </a:p>
                  </a:txBody>
                  <a:tcPr anchor="ctr"/>
                </a:tc>
                <a:tc>
                  <a:txBody>
                    <a:bodyPr/>
                    <a:lstStyle/>
                    <a:p>
                      <a:pPr algn="ctr"/>
                      <a:r>
                        <a:rPr lang="en-US" dirty="0" smtClean="0"/>
                        <a:t>Xeon E5 2699 v3</a:t>
                      </a:r>
                      <a:br>
                        <a:rPr lang="en-US" dirty="0" smtClean="0"/>
                      </a:br>
                      <a:r>
                        <a:rPr lang="en-US" dirty="0" smtClean="0"/>
                        <a:t>(each uses 30 Threads)</a:t>
                      </a:r>
                      <a:endParaRPr lang="en-US" dirty="0"/>
                    </a:p>
                  </a:txBody>
                  <a:tcPr anchor="ctr"/>
                </a:tc>
                <a:tc>
                  <a:txBody>
                    <a:bodyPr/>
                    <a:lstStyle/>
                    <a:p>
                      <a:pPr algn="ctr"/>
                      <a:r>
                        <a:rPr lang="en-US" dirty="0" smtClean="0"/>
                        <a:t>Xeon E5 2670 v3</a:t>
                      </a:r>
                      <a:br>
                        <a:rPr lang="en-US" dirty="0" smtClean="0"/>
                      </a:br>
                      <a:r>
                        <a:rPr lang="en-US" dirty="0" smtClean="0"/>
                        <a:t>(each uses 20 Threads)</a:t>
                      </a:r>
                      <a:endParaRPr lang="en-US" dirty="0"/>
                    </a:p>
                  </a:txBody>
                  <a:tcPr anchor="ctr"/>
                </a:tc>
              </a:tr>
              <a:tr h="370840">
                <a:tc>
                  <a:txBody>
                    <a:bodyPr/>
                    <a:lstStyle/>
                    <a:p>
                      <a:pPr algn="ctr"/>
                      <a:r>
                        <a:rPr lang="en-US" sz="1900" b="0" i="0" u="none" strike="noStrike" kern="1200" baseline="0" dirty="0" smtClean="0">
                          <a:solidFill>
                            <a:schemeClr val="dk1"/>
                          </a:solidFill>
                          <a:latin typeface="+mn-lt"/>
                          <a:ea typeface="+mn-ea"/>
                          <a:cs typeface="+mn-cs"/>
                        </a:rPr>
                        <a:t>clueweb1</a:t>
                      </a:r>
                      <a:endParaRPr lang="en-US" dirty="0"/>
                    </a:p>
                  </a:txBody>
                  <a:tcPr anchor="ctr"/>
                </a:tc>
                <a:tc>
                  <a:txBody>
                    <a:bodyPr/>
                    <a:lstStyle/>
                    <a:p>
                      <a:pPr algn="ctr"/>
                      <a:r>
                        <a:rPr lang="en-US" dirty="0" smtClean="0"/>
                        <a:t>Harp CGS vs. </a:t>
                      </a:r>
                      <a:r>
                        <a:rPr lang="en-US" dirty="0" err="1" smtClean="0"/>
                        <a:t>Petuum</a:t>
                      </a:r>
                      <a:r>
                        <a:rPr lang="en-US" dirty="0" smtClean="0"/>
                        <a:t> (30)</a:t>
                      </a:r>
                      <a:endParaRPr lang="en-US" dirty="0"/>
                    </a:p>
                  </a:txBody>
                  <a:tcPr anchor="ctr"/>
                </a:tc>
                <a:tc>
                  <a:txBody>
                    <a:bodyPr/>
                    <a:lstStyle/>
                    <a:p>
                      <a:pPr algn="ctr"/>
                      <a:r>
                        <a:rPr lang="en-US" dirty="0" smtClean="0"/>
                        <a:t>Harp CGS vs. </a:t>
                      </a:r>
                      <a:r>
                        <a:rPr lang="en-US" dirty="0" err="1" smtClean="0"/>
                        <a:t>Petuum</a:t>
                      </a:r>
                      <a:r>
                        <a:rPr lang="en-US" dirty="0" smtClean="0"/>
                        <a:t> (60)</a:t>
                      </a:r>
                      <a:endParaRPr lang="en-US" dirty="0"/>
                    </a:p>
                  </a:txBody>
                  <a:tcPr anchor="ctr"/>
                </a:tc>
              </a:tr>
              <a:tr h="370840">
                <a:tc>
                  <a:txBody>
                    <a:bodyPr/>
                    <a:lstStyle/>
                    <a:p>
                      <a:pPr algn="ctr"/>
                      <a:r>
                        <a:rPr lang="en-US" sz="1900" b="0" i="0" u="none" strike="noStrike" kern="1200" baseline="0" dirty="0" smtClean="0">
                          <a:solidFill>
                            <a:schemeClr val="dk1"/>
                          </a:solidFill>
                          <a:latin typeface="+mn-lt"/>
                          <a:ea typeface="+mn-ea"/>
                          <a:cs typeface="+mn-cs"/>
                        </a:rPr>
                        <a:t>clueweb2</a:t>
                      </a:r>
                      <a:endParaRPr lang="en-US" dirty="0"/>
                    </a:p>
                  </a:txBody>
                  <a:tcPr anchor="ctr"/>
                </a:tc>
                <a:tc>
                  <a:txBody>
                    <a:bodyPr/>
                    <a:lstStyle/>
                    <a:p>
                      <a:pPr algn="ctr"/>
                      <a:r>
                        <a:rPr lang="en-US" dirty="0" smtClean="0"/>
                        <a:t>Harp SGD vs. NOMAD (30)</a:t>
                      </a:r>
                    </a:p>
                    <a:p>
                      <a:pPr algn="ctr"/>
                      <a:r>
                        <a:rPr lang="en-US" dirty="0" smtClean="0"/>
                        <a:t>Harp CCD vs. CCD++ (30)</a:t>
                      </a:r>
                    </a:p>
                  </a:txBody>
                  <a:tcPr anchor="ctr"/>
                </a:tc>
                <a:tc>
                  <a:txBody>
                    <a:bodyPr/>
                    <a:lstStyle/>
                    <a:p>
                      <a:pPr algn="ctr"/>
                      <a:r>
                        <a:rPr lang="en-US" dirty="0" smtClean="0"/>
                        <a:t>Harp SGD vs. NOMAD (60)</a:t>
                      </a:r>
                    </a:p>
                    <a:p>
                      <a:pPr algn="ctr"/>
                      <a:r>
                        <a:rPr lang="en-US" dirty="0" smtClean="0"/>
                        <a:t>Harp CCD vs. CCD++ (60)</a:t>
                      </a:r>
                    </a:p>
                  </a:txBody>
                  <a:tcPr anchor="ctr"/>
                </a:tc>
              </a:tr>
            </a:tbl>
          </a:graphicData>
        </a:graphic>
      </p:graphicFrame>
      <p:sp>
        <p:nvSpPr>
          <p:cNvPr id="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723088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667998" cy="615979"/>
          </a:xfrm>
        </p:spPr>
        <p:txBody>
          <a:bodyPr>
            <a:noAutofit/>
          </a:bodyPr>
          <a:lstStyle/>
          <a:p>
            <a:r>
              <a:rPr lang="en-US" sz="3100" dirty="0"/>
              <a:t>Collapsed Gibbs </a:t>
            </a:r>
            <a:r>
              <a:rPr lang="en-US" sz="3100" dirty="0" smtClean="0"/>
              <a:t>Sampling for </a:t>
            </a:r>
            <a:r>
              <a:rPr lang="en-US" sz="3100" dirty="0"/>
              <a:t>Latent </a:t>
            </a:r>
            <a:r>
              <a:rPr lang="en-US" sz="3100" dirty="0" err="1"/>
              <a:t>Dirichlet</a:t>
            </a:r>
            <a:r>
              <a:rPr lang="en-US" sz="3100" dirty="0"/>
              <a:t> Allocation</a:t>
            </a:r>
          </a:p>
        </p:txBody>
      </p:sp>
      <p:pic>
        <p:nvPicPr>
          <p:cNvPr id="4" name="Content Placeholder 3"/>
          <p:cNvPicPr>
            <a:picLocks noGrp="1" noChangeAspect="1"/>
          </p:cNvPicPr>
          <p:nvPr>
            <p:ph idx="1"/>
          </p:nvPr>
        </p:nvPicPr>
        <p:blipFill>
          <a:blip r:embed="rId2"/>
          <a:stretch>
            <a:fillRect/>
          </a:stretch>
        </p:blipFill>
        <p:spPr>
          <a:xfrm>
            <a:off x="2033526" y="1402896"/>
            <a:ext cx="8124946" cy="4462463"/>
          </a:xfrm>
        </p:spPr>
      </p:pic>
      <p:sp>
        <p:nvSpPr>
          <p:cNvPr id="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34123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1" y="0"/>
            <a:ext cx="9855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00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Matrix Factorization</a:t>
            </a:r>
            <a:endParaRPr lang="en-US" sz="4400" dirty="0"/>
          </a:p>
        </p:txBody>
      </p:sp>
      <p:pic>
        <p:nvPicPr>
          <p:cNvPr id="4" name="Content Placeholder 3"/>
          <p:cNvPicPr>
            <a:picLocks noGrp="1" noChangeAspect="1"/>
          </p:cNvPicPr>
          <p:nvPr>
            <p:ph sz="half" idx="1"/>
          </p:nvPr>
        </p:nvPicPr>
        <p:blipFill>
          <a:blip r:embed="rId2"/>
          <a:stretch>
            <a:fillRect/>
          </a:stretch>
        </p:blipFill>
        <p:spPr>
          <a:xfrm>
            <a:off x="1316181" y="1761475"/>
            <a:ext cx="4419601" cy="3647820"/>
          </a:xfrm>
          <a:prstGeom prst="rect">
            <a:avLst/>
          </a:prstGeom>
        </p:spPr>
      </p:pic>
      <p:pic>
        <p:nvPicPr>
          <p:cNvPr id="5" name="Content Placeholder 7"/>
          <p:cNvPicPr>
            <a:picLocks noChangeAspect="1"/>
          </p:cNvPicPr>
          <p:nvPr/>
        </p:nvPicPr>
        <p:blipFill>
          <a:blip r:embed="rId3"/>
          <a:stretch>
            <a:fillRect/>
          </a:stretch>
        </p:blipFill>
        <p:spPr>
          <a:xfrm>
            <a:off x="6660759" y="1288765"/>
            <a:ext cx="4034455" cy="5008418"/>
          </a:xfrm>
          <a:prstGeom prst="rect">
            <a:avLst/>
          </a:prstGeom>
        </p:spPr>
      </p:pic>
      <p:sp>
        <p:nvSpPr>
          <p:cNvPr id="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343240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79" y="559678"/>
            <a:ext cx="11007172" cy="550665"/>
          </a:xfrm>
        </p:spPr>
        <p:txBody>
          <a:bodyPr>
            <a:noAutofit/>
          </a:bodyPr>
          <a:lstStyle/>
          <a:p>
            <a:r>
              <a:rPr lang="en-US" sz="3100" dirty="0" smtClean="0"/>
              <a:t>Features of Model </a:t>
            </a:r>
            <a:r>
              <a:rPr lang="en-US" sz="3100"/>
              <a:t>Update </a:t>
            </a:r>
            <a:r>
              <a:rPr lang="en-US" sz="3100" smtClean="0"/>
              <a:t>in </a:t>
            </a:r>
            <a:r>
              <a:rPr lang="en-US" sz="3100" dirty="0"/>
              <a:t>Machine Learning Algorithms</a:t>
            </a:r>
          </a:p>
        </p:txBody>
      </p:sp>
      <p:graphicFrame>
        <p:nvGraphicFramePr>
          <p:cNvPr id="4" name="Content Placeholder 3"/>
          <p:cNvGraphicFramePr>
            <a:graphicFrameLocks noGrp="1"/>
          </p:cNvGraphicFramePr>
          <p:nvPr>
            <p:ph idx="1"/>
            <p:extLst/>
          </p:nvPr>
        </p:nvGraphicFramePr>
        <p:xfrm>
          <a:off x="491573" y="962193"/>
          <a:ext cx="11277599" cy="260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2252748" y="3029389"/>
          <a:ext cx="7686502" cy="2527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487994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62" y="459466"/>
            <a:ext cx="11974287" cy="870111"/>
          </a:xfrm>
        </p:spPr>
        <p:txBody>
          <a:bodyPr>
            <a:normAutofit fontScale="90000"/>
          </a:bodyPr>
          <a:lstStyle/>
          <a:p>
            <a:r>
              <a:rPr lang="en-US" sz="4400" dirty="0" smtClean="0"/>
              <a:t>A Parallelization Solution </a:t>
            </a:r>
            <a:r>
              <a:rPr lang="en-US" sz="4400" dirty="0" smtClean="0"/>
              <a:t>using </a:t>
            </a:r>
            <a:r>
              <a:rPr lang="en-US" sz="4400" dirty="0"/>
              <a:t>Model Rotation</a:t>
            </a:r>
            <a:endParaRPr lang="en-US" sz="4400" dirty="0"/>
          </a:p>
        </p:txBody>
      </p:sp>
      <p:grpSp>
        <p:nvGrpSpPr>
          <p:cNvPr id="4" name="Group 3"/>
          <p:cNvGrpSpPr>
            <a:grpSpLocks noChangeAspect="1"/>
          </p:cNvGrpSpPr>
          <p:nvPr/>
        </p:nvGrpSpPr>
        <p:grpSpPr>
          <a:xfrm>
            <a:off x="612496" y="1604865"/>
            <a:ext cx="6282424" cy="4605661"/>
            <a:chOff x="1671111" y="222063"/>
            <a:chExt cx="8933296" cy="6549021"/>
          </a:xfrm>
        </p:grpSpPr>
        <mc:AlternateContent xmlns:mc="http://schemas.openxmlformats.org/markup-compatibility/2006" xmlns:a14="http://schemas.microsoft.com/office/drawing/2010/main">
          <mc:Choice Requires="a14">
            <p:sp>
              <p:nvSpPr>
                <p:cNvPr id="5" name="Flowchart: Magnetic Disk 4"/>
                <p:cNvSpPr/>
                <p:nvPr/>
              </p:nvSpPr>
              <p:spPr>
                <a:xfrm>
                  <a:off x="2579386" y="6198815"/>
                  <a:ext cx="7452747" cy="572269"/>
                </a:xfrm>
                <a:prstGeom prst="flowChartMagneticDisk">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r>
                    <a:rPr lang="en-US" sz="2000" b="1" kern="0" dirty="0">
                      <a:solidFill>
                        <a:schemeClr val="tx1"/>
                      </a:solidFill>
                      <a:latin typeface="Calibri" panose="020F0502020204030204"/>
                    </a:rPr>
                    <a:t>Training Data </a:t>
                  </a:r>
                  <a14:m>
                    <m:oMath xmlns:m="http://schemas.openxmlformats.org/officeDocument/2006/math">
                      <m:r>
                        <a:rPr lang="en-US" sz="2000" b="1" i="1" kern="0">
                          <a:solidFill>
                            <a:schemeClr val="tx1"/>
                          </a:solidFill>
                          <a:latin typeface="Cambria Math" panose="02040503050406030204" pitchFamily="18" charset="0"/>
                        </a:rPr>
                        <m:t>𝑫</m:t>
                      </m:r>
                    </m:oMath>
                  </a14:m>
                  <a:r>
                    <a:rPr lang="en-US" sz="2000" b="1" kern="0" dirty="0">
                      <a:solidFill>
                        <a:schemeClr val="tx1"/>
                      </a:solidFill>
                      <a:latin typeface="Calibri" panose="020F0502020204030204"/>
                    </a:rPr>
                    <a:t> on HDFS</a:t>
                  </a:r>
                </a:p>
              </p:txBody>
            </p:sp>
          </mc:Choice>
          <mc:Fallback xmlns="">
            <p:sp>
              <p:nvSpPr>
                <p:cNvPr id="4" name="Flowchart: Magnetic Disk 3"/>
                <p:cNvSpPr>
                  <a:spLocks noRot="1" noChangeAspect="1" noMove="1" noResize="1" noEditPoints="1" noAdjustHandles="1" noChangeArrowheads="1" noChangeShapeType="1" noTextEdit="1"/>
                </p:cNvSpPr>
                <p:nvPr/>
              </p:nvSpPr>
              <p:spPr>
                <a:xfrm>
                  <a:off x="1055385" y="6198814"/>
                  <a:ext cx="7452747" cy="572269"/>
                </a:xfrm>
                <a:prstGeom prst="flowChartMagneticDisk">
                  <a:avLst/>
                </a:prstGeom>
                <a:blipFill rotWithShape="0">
                  <a:blip r:embed="rId2"/>
                  <a:stretch>
                    <a:fillRect b="-32292"/>
                  </a:stretch>
                </a:blipFill>
                <a:ln/>
              </p:spPr>
              <p:txBody>
                <a:bodyPr/>
                <a:lstStyle/>
                <a:p>
                  <a:r>
                    <a:rPr lang="en-US">
                      <a:noFill/>
                    </a:rPr>
                    <a:t> </a:t>
                  </a:r>
                </a:p>
              </p:txBody>
            </p:sp>
          </mc:Fallback>
        </mc:AlternateContent>
        <p:sp>
          <p:nvSpPr>
            <p:cNvPr id="6" name="Up Arrow 5"/>
            <p:cNvSpPr/>
            <p:nvPr/>
          </p:nvSpPr>
          <p:spPr>
            <a:xfrm>
              <a:off x="5945360" y="5689121"/>
              <a:ext cx="457200" cy="457200"/>
            </a:xfrm>
            <a:prstGeom prst="upArrow">
              <a:avLst/>
            </a:prstGeom>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7" name="TextBox 6"/>
            <p:cNvSpPr txBox="1"/>
            <p:nvPr/>
          </p:nvSpPr>
          <p:spPr>
            <a:xfrm>
              <a:off x="6431548" y="5669086"/>
              <a:ext cx="3767021" cy="526902"/>
            </a:xfrm>
            <a:prstGeom prst="rect">
              <a:avLst/>
            </a:prstGeom>
            <a:noFill/>
          </p:spPr>
          <p:txBody>
            <a:bodyPr wrap="square" rtlCol="0">
              <a:spAutoFit/>
            </a:bodyPr>
            <a:lstStyle/>
            <a:p>
              <a:pPr defTabSz="1828800"/>
              <a:r>
                <a:rPr lang="en-US" sz="2000" b="1" dirty="0">
                  <a:solidFill>
                    <a:prstClr val="black"/>
                  </a:solidFill>
                  <a:latin typeface="Calibri" panose="020F0502020204030204"/>
                </a:rPr>
                <a:t>Load, Cache &amp; Initialize</a:t>
              </a:r>
            </a:p>
          </p:txBody>
        </p:sp>
        <p:sp>
          <p:nvSpPr>
            <p:cNvPr id="8" name="Oval 7"/>
            <p:cNvSpPr/>
            <p:nvPr/>
          </p:nvSpPr>
          <p:spPr>
            <a:xfrm>
              <a:off x="1770479" y="332384"/>
              <a:ext cx="365760" cy="365760"/>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828800">
                <a:defRPr/>
              </a:pPr>
              <a:r>
                <a:rPr lang="en-US" sz="2000" b="1" kern="0" dirty="0">
                  <a:solidFill>
                    <a:prstClr val="white"/>
                  </a:solidFill>
                  <a:latin typeface="Calibri" panose="020F0502020204030204"/>
                </a:rPr>
                <a:t>3</a:t>
              </a:r>
            </a:p>
          </p:txBody>
        </p:sp>
        <p:sp>
          <p:nvSpPr>
            <p:cNvPr id="9" name="Curved Down Arrow 8"/>
            <p:cNvSpPr/>
            <p:nvPr/>
          </p:nvSpPr>
          <p:spPr>
            <a:xfrm rot="5400000" flipV="1">
              <a:off x="-145250" y="2672151"/>
              <a:ext cx="4363911" cy="731189"/>
            </a:xfrm>
            <a:prstGeom prst="curvedDownArrow">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828800">
                <a:defRPr/>
              </a:pPr>
              <a:endParaRPr lang="en-US" sz="2000" b="1" kern="0">
                <a:solidFill>
                  <a:prstClr val="black"/>
                </a:solidFill>
                <a:latin typeface="Calibri" panose="020F0502020204030204"/>
              </a:endParaRPr>
            </a:p>
          </p:txBody>
        </p:sp>
        <p:sp>
          <p:nvSpPr>
            <p:cNvPr id="10" name="TextBox 9"/>
            <p:cNvSpPr txBox="1"/>
            <p:nvPr/>
          </p:nvSpPr>
          <p:spPr>
            <a:xfrm>
              <a:off x="2145307" y="244338"/>
              <a:ext cx="2902480" cy="526902"/>
            </a:xfrm>
            <a:prstGeom prst="rect">
              <a:avLst/>
            </a:prstGeom>
            <a:noFill/>
          </p:spPr>
          <p:txBody>
            <a:bodyPr wrap="square" rtlCol="0">
              <a:spAutoFit/>
            </a:bodyPr>
            <a:lstStyle/>
            <a:p>
              <a:pPr defTabSz="1828800"/>
              <a:r>
                <a:rPr lang="en-US" sz="2000" b="1" dirty="0">
                  <a:solidFill>
                    <a:prstClr val="black"/>
                  </a:solidFill>
                  <a:latin typeface="Calibri" panose="020F0502020204030204"/>
                </a:rPr>
                <a:t>Iteration Control</a:t>
              </a:r>
            </a:p>
          </p:txBody>
        </p:sp>
        <p:sp>
          <p:nvSpPr>
            <p:cNvPr id="11" name="Rounded Rectangle 10"/>
            <p:cNvSpPr/>
            <p:nvPr/>
          </p:nvSpPr>
          <p:spPr>
            <a:xfrm>
              <a:off x="7648374" y="855790"/>
              <a:ext cx="2288829" cy="4761295"/>
            </a:xfrm>
            <a:prstGeom prst="roundRect">
              <a:avLst/>
            </a:prstGeom>
            <a:solidFill>
              <a:sysClr val="window" lastClr="FFFFFF">
                <a:lumMod val="85000"/>
              </a:sysClr>
            </a:solidFill>
            <a:ln w="25400" cap="flat" cmpd="sng" algn="ctr">
              <a:solidFill>
                <a:srgbClr val="A5A5A5"/>
              </a:solidFill>
              <a:prstDash val="solid"/>
              <a:miter lim="800000"/>
            </a:ln>
            <a:effectLst/>
          </p:spPr>
          <p:txBody>
            <a:bodyPr tIns="0" bIns="0" rtlCol="0" anchor="t" anchorCtr="0"/>
            <a:lstStyle/>
            <a:p>
              <a:pPr algn="ctr" defTabSz="1828800">
                <a:defRPr/>
              </a:pPr>
              <a:r>
                <a:rPr lang="en-US" sz="2000" b="1" kern="0" dirty="0">
                  <a:solidFill>
                    <a:prstClr val="black"/>
                  </a:solidFill>
                  <a:latin typeface="Calibri" panose="020F0502020204030204"/>
                </a:rPr>
                <a:t>Worker 2</a:t>
              </a:r>
            </a:p>
          </p:txBody>
        </p:sp>
        <p:sp>
          <p:nvSpPr>
            <p:cNvPr id="12" name="Rounded Rectangle 11"/>
            <p:cNvSpPr/>
            <p:nvPr/>
          </p:nvSpPr>
          <p:spPr>
            <a:xfrm>
              <a:off x="5047787" y="862205"/>
              <a:ext cx="2286000" cy="4754880"/>
            </a:xfrm>
            <a:prstGeom prst="roundRect">
              <a:avLst/>
            </a:prstGeom>
            <a:solidFill>
              <a:sysClr val="window" lastClr="FFFFFF">
                <a:lumMod val="85000"/>
              </a:sysClr>
            </a:solidFill>
            <a:ln w="25400" cap="flat" cmpd="sng" algn="ctr">
              <a:solidFill>
                <a:srgbClr val="A5A5A5"/>
              </a:solidFill>
              <a:prstDash val="solid"/>
              <a:miter lim="800000"/>
            </a:ln>
            <a:effectLst/>
          </p:spPr>
          <p:txBody>
            <a:bodyPr tIns="0" bIns="0" rtlCol="0" anchor="t" anchorCtr="0"/>
            <a:lstStyle/>
            <a:p>
              <a:pPr algn="ctr" defTabSz="1828800">
                <a:defRPr/>
              </a:pPr>
              <a:r>
                <a:rPr lang="en-US" sz="2000" b="1" kern="0" dirty="0">
                  <a:solidFill>
                    <a:prstClr val="black"/>
                  </a:solidFill>
                  <a:latin typeface="Calibri" panose="020F0502020204030204"/>
                </a:rPr>
                <a:t>Worker 1</a:t>
              </a:r>
            </a:p>
          </p:txBody>
        </p:sp>
        <p:sp>
          <p:nvSpPr>
            <p:cNvPr id="13" name="Rounded Rectangle 12"/>
            <p:cNvSpPr/>
            <p:nvPr/>
          </p:nvSpPr>
          <p:spPr>
            <a:xfrm>
              <a:off x="2484455" y="855790"/>
              <a:ext cx="2286000" cy="4754880"/>
            </a:xfrm>
            <a:prstGeom prst="roundRect">
              <a:avLst/>
            </a:prstGeom>
            <a:solidFill>
              <a:sysClr val="window" lastClr="FFFFFF">
                <a:lumMod val="85000"/>
              </a:sysClr>
            </a:solidFill>
            <a:ln w="25400" cap="flat" cmpd="sng" algn="ctr">
              <a:solidFill>
                <a:srgbClr val="A5A5A5"/>
              </a:solidFill>
              <a:prstDash val="solid"/>
              <a:miter lim="800000"/>
            </a:ln>
            <a:effectLst/>
          </p:spPr>
          <p:txBody>
            <a:bodyPr tIns="0" bIns="0" rtlCol="0" anchor="t" anchorCtr="0"/>
            <a:lstStyle/>
            <a:p>
              <a:pPr algn="ctr" defTabSz="1828800">
                <a:defRPr/>
              </a:pPr>
              <a:r>
                <a:rPr lang="en-US" sz="2000" b="1" kern="0" dirty="0">
                  <a:solidFill>
                    <a:prstClr val="black"/>
                  </a:solidFill>
                  <a:latin typeface="Calibri" panose="020F0502020204030204"/>
                </a:rPr>
                <a:t>Worker 0</a:t>
              </a:r>
            </a:p>
          </p:txBody>
        </p:sp>
        <p:sp>
          <p:nvSpPr>
            <p:cNvPr id="14" name="TextBox 13"/>
            <p:cNvSpPr txBox="1"/>
            <p:nvPr/>
          </p:nvSpPr>
          <p:spPr>
            <a:xfrm>
              <a:off x="1920241" y="5633096"/>
              <a:ext cx="2725228" cy="526902"/>
            </a:xfrm>
            <a:prstGeom prst="rect">
              <a:avLst/>
            </a:prstGeom>
            <a:noFill/>
          </p:spPr>
          <p:txBody>
            <a:bodyPr wrap="square" rtlCol="0">
              <a:spAutoFit/>
            </a:bodyPr>
            <a:lstStyle/>
            <a:p>
              <a:pPr defTabSz="1828800"/>
              <a:r>
                <a:rPr lang="en-US" sz="2000" b="1" dirty="0">
                  <a:solidFill>
                    <a:prstClr val="black"/>
                  </a:solidFill>
                  <a:latin typeface="Calibri" panose="020F0502020204030204"/>
                </a:rPr>
                <a:t>Local Compute</a:t>
              </a:r>
            </a:p>
          </p:txBody>
        </p:sp>
        <p:sp>
          <p:nvSpPr>
            <p:cNvPr id="15" name="Oval 14"/>
            <p:cNvSpPr/>
            <p:nvPr/>
          </p:nvSpPr>
          <p:spPr>
            <a:xfrm>
              <a:off x="1920241" y="5263472"/>
              <a:ext cx="365760" cy="365760"/>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828800">
                <a:defRPr/>
              </a:pPr>
              <a:r>
                <a:rPr lang="en-US" sz="2000" b="1" kern="0" dirty="0">
                  <a:solidFill>
                    <a:prstClr val="white"/>
                  </a:solidFill>
                  <a:latin typeface="Calibri" panose="020F0502020204030204"/>
                </a:rPr>
                <a:t>1</a:t>
              </a:r>
            </a:p>
          </p:txBody>
        </p:sp>
        <p:sp>
          <p:nvSpPr>
            <p:cNvPr id="16" name="Oval 15"/>
            <p:cNvSpPr/>
            <p:nvPr/>
          </p:nvSpPr>
          <p:spPr>
            <a:xfrm>
              <a:off x="7338254" y="352294"/>
              <a:ext cx="365760" cy="365760"/>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1828800">
                <a:defRPr/>
              </a:pPr>
              <a:r>
                <a:rPr lang="en-US" sz="2000" b="1" kern="0" dirty="0">
                  <a:solidFill>
                    <a:prstClr val="white"/>
                  </a:solidFill>
                  <a:latin typeface="Calibri" panose="020F0502020204030204"/>
                </a:rPr>
                <a:t>2</a:t>
              </a:r>
            </a:p>
          </p:txBody>
        </p:sp>
        <p:sp>
          <p:nvSpPr>
            <p:cNvPr id="17" name="TextBox 16"/>
            <p:cNvSpPr txBox="1"/>
            <p:nvPr/>
          </p:nvSpPr>
          <p:spPr>
            <a:xfrm>
              <a:off x="7851673" y="222063"/>
              <a:ext cx="2752734" cy="568937"/>
            </a:xfrm>
            <a:prstGeom prst="rect">
              <a:avLst/>
            </a:prstGeom>
            <a:noFill/>
          </p:spPr>
          <p:txBody>
            <a:bodyPr wrap="square" rtlCol="0">
              <a:spAutoFit/>
            </a:bodyPr>
            <a:lstStyle/>
            <a:p>
              <a:pPr defTabSz="1828800"/>
              <a:r>
                <a:rPr lang="en-US" sz="2000" b="1" dirty="0">
                  <a:solidFill>
                    <a:prstClr val="black"/>
                  </a:solidFill>
                  <a:latin typeface="Calibri" panose="020F0502020204030204"/>
                </a:rPr>
                <a:t>Rotate Model</a:t>
              </a:r>
            </a:p>
          </p:txBody>
        </p:sp>
        <p:sp>
          <p:nvSpPr>
            <p:cNvPr id="18" name="Rounded Rectangle 17"/>
            <p:cNvSpPr/>
            <p:nvPr/>
          </p:nvSpPr>
          <p:spPr>
            <a:xfrm>
              <a:off x="2582294" y="1691407"/>
              <a:ext cx="7254240" cy="982980"/>
            </a:xfrm>
            <a:prstGeom prst="roundRect">
              <a:avLst/>
            </a:prstGeom>
            <a:noFill/>
            <a:ln w="25400" cap="flat" cmpd="sng" algn="ctr">
              <a:solidFill>
                <a:srgbClr val="5B9BD5">
                  <a:shade val="50000"/>
                </a:srgbClr>
              </a:solidFill>
              <a:prstDash val="solid"/>
              <a:miter lim="800000"/>
            </a:ln>
            <a:effectLst/>
          </p:spPr>
          <p:txBody>
            <a:bodyPr tIns="0" bIns="0" rtlCol="0" anchor="t" anchorCtr="0"/>
            <a:lstStyle/>
            <a:p>
              <a:pPr algn="ctr" defTabSz="1828800">
                <a:lnSpc>
                  <a:spcPts val="2000"/>
                </a:lnSpc>
                <a:defRPr/>
              </a:pPr>
              <a:endParaRPr lang="en-US" sz="2000" b="1" kern="0" dirty="0">
                <a:solidFill>
                  <a:prstClr val="black"/>
                </a:solidFill>
                <a:latin typeface="Calibri" panose="020F0502020204030204"/>
              </a:endParaRPr>
            </a:p>
          </p:txBody>
        </p:sp>
        <p:sp>
          <p:nvSpPr>
            <p:cNvPr id="19" name="Rounded Rectangle 18"/>
            <p:cNvSpPr/>
            <p:nvPr/>
          </p:nvSpPr>
          <p:spPr>
            <a:xfrm>
              <a:off x="2775610" y="3057780"/>
              <a:ext cx="1737360" cy="2388572"/>
            </a:xfrm>
            <a:prstGeom prst="roundRect">
              <a:avLst/>
            </a:prstGeom>
            <a:noFill/>
            <a:ln w="12700" cap="flat" cmpd="sng" algn="ctr">
              <a:solidFill>
                <a:srgbClr val="A5A5A5"/>
              </a:solidFill>
              <a:prstDash val="solid"/>
              <a:miter lim="800000"/>
            </a:ln>
            <a:effectLst/>
          </p:spPr>
          <p:txBody>
            <a:bodyPr tIns="0" bIns="0" rtlCol="0" anchor="t" anchorCtr="0"/>
            <a:lstStyle/>
            <a:p>
              <a:pPr algn="ctr" defTabSz="1828800">
                <a:lnSpc>
                  <a:spcPts val="2000"/>
                </a:lnSpc>
                <a:defRPr/>
              </a:pPr>
              <a:endParaRPr lang="en-US" sz="2000" b="1" kern="0" dirty="0">
                <a:solidFill>
                  <a:prstClr val="black"/>
                </a:solidFill>
                <a:latin typeface="Calibri" panose="020F0502020204030204"/>
              </a:endParaRPr>
            </a:p>
          </p:txBody>
        </p:sp>
        <p:sp>
          <p:nvSpPr>
            <p:cNvPr id="20" name="Rounded Rectangle 19"/>
            <p:cNvSpPr/>
            <p:nvPr/>
          </p:nvSpPr>
          <p:spPr>
            <a:xfrm>
              <a:off x="5332883" y="3054752"/>
              <a:ext cx="1737360" cy="2393549"/>
            </a:xfrm>
            <a:prstGeom prst="roundRect">
              <a:avLst/>
            </a:prstGeom>
            <a:noFill/>
            <a:ln w="12700" cap="flat" cmpd="sng" algn="ctr">
              <a:solidFill>
                <a:srgbClr val="A5A5A5"/>
              </a:solidFill>
              <a:prstDash val="solid"/>
              <a:miter lim="800000"/>
            </a:ln>
            <a:effectLst/>
          </p:spPr>
          <p:txBody>
            <a:bodyPr tIns="0" bIns="0" rtlCol="0" anchor="t" anchorCtr="0"/>
            <a:lstStyle/>
            <a:p>
              <a:pPr algn="ctr" defTabSz="1828800">
                <a:lnSpc>
                  <a:spcPts val="2000"/>
                </a:lnSpc>
                <a:defRPr/>
              </a:pPr>
              <a:endParaRPr lang="en-US" sz="2000" b="1" kern="0" dirty="0">
                <a:solidFill>
                  <a:prstClr val="black"/>
                </a:solidFill>
                <a:latin typeface="Calibri" panose="020F0502020204030204"/>
              </a:endParaRPr>
            </a:p>
          </p:txBody>
        </p:sp>
        <p:sp>
          <p:nvSpPr>
            <p:cNvPr id="21" name="Rectangle 20"/>
            <p:cNvSpPr/>
            <p:nvPr/>
          </p:nvSpPr>
          <p:spPr>
            <a:xfrm>
              <a:off x="5550797" y="48539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22" name="Rectangle 21"/>
            <p:cNvSpPr/>
            <p:nvPr/>
          </p:nvSpPr>
          <p:spPr>
            <a:xfrm>
              <a:off x="6009049" y="48539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23" name="Rectangle 22"/>
            <p:cNvSpPr/>
            <p:nvPr/>
          </p:nvSpPr>
          <p:spPr>
            <a:xfrm>
              <a:off x="6466249" y="48539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24" name="Rounded Rectangle 23"/>
            <p:cNvSpPr/>
            <p:nvPr/>
          </p:nvSpPr>
          <p:spPr>
            <a:xfrm>
              <a:off x="7915267" y="3057781"/>
              <a:ext cx="1737360" cy="2392615"/>
            </a:xfrm>
            <a:prstGeom prst="roundRect">
              <a:avLst/>
            </a:prstGeom>
            <a:noFill/>
            <a:ln w="12700" cap="flat" cmpd="sng" algn="ctr">
              <a:solidFill>
                <a:srgbClr val="A5A5A5"/>
              </a:solidFill>
              <a:prstDash val="solid"/>
              <a:miter lim="800000"/>
            </a:ln>
            <a:effectLst/>
          </p:spPr>
          <p:txBody>
            <a:bodyPr tIns="0" bIns="0" rtlCol="0" anchor="t" anchorCtr="0"/>
            <a:lstStyle/>
            <a:p>
              <a:pPr algn="ctr" defTabSz="1828800">
                <a:lnSpc>
                  <a:spcPts val="2000"/>
                </a:lnSpc>
                <a:defRPr/>
              </a:pPr>
              <a:endParaRPr lang="en-US" sz="2000" b="1" kern="0" dirty="0">
                <a:solidFill>
                  <a:prstClr val="black"/>
                </a:solidFill>
                <a:latin typeface="Calibri" panose="020F0502020204030204"/>
              </a:endParaRPr>
            </a:p>
          </p:txBody>
        </p:sp>
        <p:sp>
          <p:nvSpPr>
            <p:cNvPr id="25" name="Rectangle 24"/>
            <p:cNvSpPr/>
            <p:nvPr/>
          </p:nvSpPr>
          <p:spPr>
            <a:xfrm>
              <a:off x="8159250" y="48551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26" name="Rectangle 25"/>
            <p:cNvSpPr/>
            <p:nvPr/>
          </p:nvSpPr>
          <p:spPr>
            <a:xfrm>
              <a:off x="8616450" y="48551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27" name="Rectangle 26"/>
            <p:cNvSpPr/>
            <p:nvPr/>
          </p:nvSpPr>
          <p:spPr>
            <a:xfrm>
              <a:off x="9073650" y="48551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28" name="Rectangle 27"/>
            <p:cNvSpPr/>
            <p:nvPr/>
          </p:nvSpPr>
          <p:spPr>
            <a:xfrm>
              <a:off x="2999371" y="48555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29" name="Rectangle 28"/>
            <p:cNvSpPr/>
            <p:nvPr/>
          </p:nvSpPr>
          <p:spPr>
            <a:xfrm>
              <a:off x="3456571" y="48555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30" name="Rectangle 29"/>
            <p:cNvSpPr/>
            <p:nvPr/>
          </p:nvSpPr>
          <p:spPr>
            <a:xfrm>
              <a:off x="3913771" y="48555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31" name="Rectangle 30"/>
                <p:cNvSpPr/>
                <p:nvPr/>
              </p:nvSpPr>
              <p:spPr>
                <a:xfrm>
                  <a:off x="2725229" y="1866560"/>
                  <a:ext cx="192024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Model </a:t>
                  </a:r>
                  <a14:m>
                    <m:oMath xmlns:m="http://schemas.openxmlformats.org/officeDocument/2006/math">
                      <m:sSubSup>
                        <m:sSubSupPr>
                          <m:ctrlPr>
                            <a:rPr lang="en-US" sz="2000" b="1" i="1">
                              <a:solidFill>
                                <a:schemeClr val="tx1"/>
                              </a:solidFill>
                              <a:latin typeface="Cambria Math" charset="0"/>
                            </a:rPr>
                          </m:ctrlPr>
                        </m:sSubSupPr>
                        <m:e>
                          <m:r>
                            <a:rPr lang="en-US" sz="2000" b="1" i="1">
                              <a:solidFill>
                                <a:schemeClr val="tx1"/>
                              </a:solidFill>
                              <a:latin typeface="Cambria Math" panose="02040503050406030204" pitchFamily="18" charset="0"/>
                            </a:rPr>
                            <m:t>𝑨</m:t>
                          </m:r>
                        </m:e>
                        <m:sub>
                          <m:r>
                            <a:rPr lang="en-US" sz="2000" b="1" i="1">
                              <a:solidFill>
                                <a:schemeClr val="tx1"/>
                              </a:solidFill>
                              <a:latin typeface="Cambria Math" panose="02040503050406030204" pitchFamily="18" charset="0"/>
                            </a:rPr>
                            <m:t>𝟎</m:t>
                          </m:r>
                        </m:sub>
                        <m:sup>
                          <m:sSub>
                            <m:sSubPr>
                              <m:ctrlPr>
                                <a:rPr lang="en-US" sz="2000" b="1" i="1">
                                  <a:solidFill>
                                    <a:schemeClr val="tx1"/>
                                  </a:solidFill>
                                  <a:latin typeface="Cambria Math" charset="0"/>
                                </a:rPr>
                              </m:ctrlPr>
                            </m:sSubPr>
                            <m:e>
                              <m:r>
                                <a:rPr lang="en-US" sz="2000" b="1" i="1">
                                  <a:solidFill>
                                    <a:schemeClr val="tx1"/>
                                  </a:solidFill>
                                  <a:latin typeface="Cambria Math" panose="02040503050406030204" pitchFamily="18" charset="0"/>
                                </a:rPr>
                                <m:t>𝒕</m:t>
                              </m:r>
                            </m:e>
                            <m:sub>
                              <m:r>
                                <a:rPr lang="en-US" sz="2000" b="1" i="1">
                                  <a:solidFill>
                                    <a:schemeClr val="tx1"/>
                                  </a:solidFill>
                                  <a:latin typeface="Cambria Math" panose="02040503050406030204" pitchFamily="18" charset="0"/>
                                </a:rPr>
                                <m:t>𝒊</m:t>
                              </m:r>
                            </m:sub>
                          </m:sSub>
                        </m:sup>
                      </m:sSubSup>
                    </m:oMath>
                  </a14:m>
                  <a:endParaRPr lang="en-US" sz="2000" b="1" dirty="0">
                    <a:solidFill>
                      <a:schemeClr val="tx1"/>
                    </a:solidFill>
                  </a:endParaRPr>
                </a:p>
              </p:txBody>
            </p:sp>
          </mc:Choice>
          <mc:Fallback xmlns="">
            <p:sp>
              <p:nvSpPr>
                <p:cNvPr id="95" name="Rectangle 94"/>
                <p:cNvSpPr>
                  <a:spLocks noRot="1" noChangeAspect="1" noMove="1" noResize="1" noEditPoints="1" noAdjustHandles="1" noChangeArrowheads="1" noChangeShapeType="1" noTextEdit="1"/>
                </p:cNvSpPr>
                <p:nvPr/>
              </p:nvSpPr>
              <p:spPr>
                <a:xfrm>
                  <a:off x="1201229" y="1866560"/>
                  <a:ext cx="1920240" cy="640080"/>
                </a:xfrm>
                <a:prstGeom prst="rect">
                  <a:avLst/>
                </a:prstGeom>
                <a:blipFill rotWithShape="0">
                  <a:blip r:embed="rId3"/>
                  <a:stretch>
                    <a:fillRect b="-19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215535" y="1876309"/>
                  <a:ext cx="192024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Model </a:t>
                  </a:r>
                  <a14:m>
                    <m:oMath xmlns:m="http://schemas.openxmlformats.org/officeDocument/2006/math">
                      <m:sSubSup>
                        <m:sSubSupPr>
                          <m:ctrlPr>
                            <a:rPr lang="en-US" sz="2000" b="1" i="1">
                              <a:solidFill>
                                <a:schemeClr val="tx1"/>
                              </a:solidFill>
                              <a:latin typeface="Cambria Math" charset="0"/>
                            </a:rPr>
                          </m:ctrlPr>
                        </m:sSubSupPr>
                        <m:e>
                          <m:r>
                            <a:rPr lang="en-US" sz="2000" b="1" i="1">
                              <a:solidFill>
                                <a:schemeClr val="tx1"/>
                              </a:solidFill>
                              <a:latin typeface="Cambria Math" panose="02040503050406030204" pitchFamily="18" charset="0"/>
                            </a:rPr>
                            <m:t>𝑨</m:t>
                          </m:r>
                        </m:e>
                        <m:sub>
                          <m:r>
                            <a:rPr lang="en-US" sz="2000" b="1" i="1">
                              <a:solidFill>
                                <a:schemeClr val="tx1"/>
                              </a:solidFill>
                              <a:latin typeface="Cambria Math" panose="02040503050406030204" pitchFamily="18" charset="0"/>
                            </a:rPr>
                            <m:t>𝟏</m:t>
                          </m:r>
                        </m:sub>
                        <m:sup>
                          <m:sSub>
                            <m:sSubPr>
                              <m:ctrlPr>
                                <a:rPr lang="en-US" sz="2000" b="1" i="1">
                                  <a:solidFill>
                                    <a:schemeClr val="tx1"/>
                                  </a:solidFill>
                                  <a:latin typeface="Cambria Math" charset="0"/>
                                </a:rPr>
                              </m:ctrlPr>
                            </m:sSubPr>
                            <m:e>
                              <m:r>
                                <a:rPr lang="en-US" sz="2000" b="1" i="1">
                                  <a:solidFill>
                                    <a:schemeClr val="tx1"/>
                                  </a:solidFill>
                                  <a:latin typeface="Cambria Math" panose="02040503050406030204" pitchFamily="18" charset="0"/>
                                </a:rPr>
                                <m:t>𝒕</m:t>
                              </m:r>
                            </m:e>
                            <m:sub>
                              <m:r>
                                <a:rPr lang="en-US" sz="2000" b="1" i="1">
                                  <a:solidFill>
                                    <a:schemeClr val="tx1"/>
                                  </a:solidFill>
                                  <a:latin typeface="Cambria Math" panose="02040503050406030204" pitchFamily="18" charset="0"/>
                                </a:rPr>
                                <m:t>𝒊</m:t>
                              </m:r>
                            </m:sub>
                          </m:sSub>
                        </m:sup>
                      </m:sSubSup>
                    </m:oMath>
                  </a14:m>
                  <a:endParaRPr lang="en-US" sz="2000" b="1" dirty="0">
                    <a:solidFill>
                      <a:schemeClr val="tx1"/>
                    </a:solidFill>
                  </a:endParaRPr>
                </a:p>
              </p:txBody>
            </p:sp>
          </mc:Choice>
          <mc:Fallback xmlns="">
            <p:sp>
              <p:nvSpPr>
                <p:cNvPr id="97" name="Rectangle 96"/>
                <p:cNvSpPr>
                  <a:spLocks noRot="1" noChangeAspect="1" noMove="1" noResize="1" noEditPoints="1" noAdjustHandles="1" noChangeArrowheads="1" noChangeShapeType="1" noTextEdit="1"/>
                </p:cNvSpPr>
                <p:nvPr/>
              </p:nvSpPr>
              <p:spPr>
                <a:xfrm>
                  <a:off x="3691535" y="1876309"/>
                  <a:ext cx="1920240" cy="640080"/>
                </a:xfrm>
                <a:prstGeom prst="rect">
                  <a:avLst/>
                </a:prstGeom>
                <a:blipFill rotWithShape="0">
                  <a:blip r:embed="rId4"/>
                  <a:stretch>
                    <a:fillRect b="-19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775961" y="1866559"/>
                  <a:ext cx="192024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Model </a:t>
                  </a:r>
                  <a14:m>
                    <m:oMath xmlns:m="http://schemas.openxmlformats.org/officeDocument/2006/math">
                      <m:sSubSup>
                        <m:sSubSupPr>
                          <m:ctrlPr>
                            <a:rPr lang="en-US" sz="2000" b="1" i="1">
                              <a:solidFill>
                                <a:schemeClr val="tx1"/>
                              </a:solidFill>
                              <a:latin typeface="Cambria Math" charset="0"/>
                            </a:rPr>
                          </m:ctrlPr>
                        </m:sSubSupPr>
                        <m:e>
                          <m:r>
                            <a:rPr lang="en-US" sz="2000" b="1" i="1">
                              <a:solidFill>
                                <a:schemeClr val="tx1"/>
                              </a:solidFill>
                              <a:latin typeface="Cambria Math" panose="02040503050406030204" pitchFamily="18" charset="0"/>
                            </a:rPr>
                            <m:t>𝑨</m:t>
                          </m:r>
                        </m:e>
                        <m:sub>
                          <m:r>
                            <a:rPr lang="en-US" sz="2000" b="1" i="1">
                              <a:solidFill>
                                <a:schemeClr val="tx1"/>
                              </a:solidFill>
                              <a:latin typeface="Cambria Math" panose="02040503050406030204" pitchFamily="18" charset="0"/>
                            </a:rPr>
                            <m:t>𝟐</m:t>
                          </m:r>
                        </m:sub>
                        <m:sup>
                          <m:sSub>
                            <m:sSubPr>
                              <m:ctrlPr>
                                <a:rPr lang="en-US" sz="2000" b="1" i="1">
                                  <a:solidFill>
                                    <a:schemeClr val="tx1"/>
                                  </a:solidFill>
                                  <a:latin typeface="Cambria Math" charset="0"/>
                                </a:rPr>
                              </m:ctrlPr>
                            </m:sSubPr>
                            <m:e>
                              <m:r>
                                <a:rPr lang="en-US" sz="2000" b="1" i="1">
                                  <a:solidFill>
                                    <a:schemeClr val="tx1"/>
                                  </a:solidFill>
                                  <a:latin typeface="Cambria Math" panose="02040503050406030204" pitchFamily="18" charset="0"/>
                                </a:rPr>
                                <m:t>𝒕</m:t>
                              </m:r>
                            </m:e>
                            <m:sub>
                              <m:r>
                                <a:rPr lang="en-US" sz="2000" b="1" i="1">
                                  <a:solidFill>
                                    <a:schemeClr val="tx1"/>
                                  </a:solidFill>
                                  <a:latin typeface="Cambria Math" panose="02040503050406030204" pitchFamily="18" charset="0"/>
                                </a:rPr>
                                <m:t>𝒊</m:t>
                              </m:r>
                            </m:sub>
                          </m:sSub>
                        </m:sup>
                      </m:sSubSup>
                    </m:oMath>
                  </a14:m>
                  <a:endParaRPr lang="en-US" sz="2000" b="1" dirty="0">
                    <a:solidFill>
                      <a:schemeClr val="tx1"/>
                    </a:solidFill>
                  </a:endParaRPr>
                </a:p>
              </p:txBody>
            </p:sp>
          </mc:Choice>
          <mc:Fallback xmlns="">
            <p:sp>
              <p:nvSpPr>
                <p:cNvPr id="99" name="Rectangle 98"/>
                <p:cNvSpPr>
                  <a:spLocks noRot="1" noChangeAspect="1" noMove="1" noResize="1" noEditPoints="1" noAdjustHandles="1" noChangeArrowheads="1" noChangeShapeType="1" noTextEdit="1"/>
                </p:cNvSpPr>
                <p:nvPr/>
              </p:nvSpPr>
              <p:spPr>
                <a:xfrm>
                  <a:off x="6251961" y="1866559"/>
                  <a:ext cx="1920240" cy="640080"/>
                </a:xfrm>
                <a:prstGeom prst="rect">
                  <a:avLst/>
                </a:prstGeom>
                <a:blipFill rotWithShape="0">
                  <a:blip r:embed="rId5"/>
                  <a:stretch>
                    <a:fillRect b="-19626"/>
                  </a:stretch>
                </a:blipFill>
              </p:spPr>
              <p:txBody>
                <a:bodyPr/>
                <a:lstStyle/>
                <a:p>
                  <a:r>
                    <a:rPr lang="en-US">
                      <a:noFill/>
                    </a:rPr>
                    <a:t> </a:t>
                  </a:r>
                </a:p>
              </p:txBody>
            </p:sp>
          </mc:Fallback>
        </mc:AlternateContent>
        <p:sp>
          <p:nvSpPr>
            <p:cNvPr id="34" name="Rectangle 33"/>
            <p:cNvSpPr/>
            <p:nvPr/>
          </p:nvSpPr>
          <p:spPr>
            <a:xfrm>
              <a:off x="5550797" y="43967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35" name="Rectangle 34"/>
            <p:cNvSpPr/>
            <p:nvPr/>
          </p:nvSpPr>
          <p:spPr>
            <a:xfrm>
              <a:off x="6009049" y="43967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36" name="Rectangle 35"/>
            <p:cNvSpPr/>
            <p:nvPr/>
          </p:nvSpPr>
          <p:spPr>
            <a:xfrm>
              <a:off x="6466249" y="43967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37" name="Rectangle 36"/>
            <p:cNvSpPr/>
            <p:nvPr/>
          </p:nvSpPr>
          <p:spPr>
            <a:xfrm>
              <a:off x="8159250" y="43979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38" name="Rectangle 37"/>
            <p:cNvSpPr/>
            <p:nvPr/>
          </p:nvSpPr>
          <p:spPr>
            <a:xfrm>
              <a:off x="8616450" y="43979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39" name="Rectangle 38"/>
            <p:cNvSpPr/>
            <p:nvPr/>
          </p:nvSpPr>
          <p:spPr>
            <a:xfrm>
              <a:off x="9073650" y="43979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0" name="Rectangle 39"/>
            <p:cNvSpPr/>
            <p:nvPr/>
          </p:nvSpPr>
          <p:spPr>
            <a:xfrm>
              <a:off x="2999371" y="43983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1" name="Rectangle 40"/>
            <p:cNvSpPr/>
            <p:nvPr/>
          </p:nvSpPr>
          <p:spPr>
            <a:xfrm>
              <a:off x="3456571" y="43983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2" name="Rectangle 41"/>
            <p:cNvSpPr/>
            <p:nvPr/>
          </p:nvSpPr>
          <p:spPr>
            <a:xfrm>
              <a:off x="3913771" y="43983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3" name="Rectangle 42"/>
            <p:cNvSpPr/>
            <p:nvPr/>
          </p:nvSpPr>
          <p:spPr>
            <a:xfrm>
              <a:off x="5547889" y="39411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4" name="Rectangle 43"/>
            <p:cNvSpPr/>
            <p:nvPr/>
          </p:nvSpPr>
          <p:spPr>
            <a:xfrm>
              <a:off x="6009049" y="39411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5" name="Rectangle 44"/>
            <p:cNvSpPr/>
            <p:nvPr/>
          </p:nvSpPr>
          <p:spPr>
            <a:xfrm>
              <a:off x="6466249" y="39411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6" name="Rectangle 45"/>
            <p:cNvSpPr/>
            <p:nvPr/>
          </p:nvSpPr>
          <p:spPr>
            <a:xfrm>
              <a:off x="8159250" y="3942374"/>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7" name="Rectangle 46"/>
            <p:cNvSpPr/>
            <p:nvPr/>
          </p:nvSpPr>
          <p:spPr>
            <a:xfrm>
              <a:off x="8616450" y="39407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8" name="Rectangle 47"/>
            <p:cNvSpPr/>
            <p:nvPr/>
          </p:nvSpPr>
          <p:spPr>
            <a:xfrm>
              <a:off x="9073650" y="3936571"/>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49" name="Rectangle 48"/>
            <p:cNvSpPr/>
            <p:nvPr/>
          </p:nvSpPr>
          <p:spPr>
            <a:xfrm>
              <a:off x="2999371" y="3942752"/>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50" name="Rectangle 49"/>
            <p:cNvSpPr/>
            <p:nvPr/>
          </p:nvSpPr>
          <p:spPr>
            <a:xfrm>
              <a:off x="3456571" y="3942752"/>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51" name="Rectangle 50"/>
            <p:cNvSpPr/>
            <p:nvPr/>
          </p:nvSpPr>
          <p:spPr>
            <a:xfrm>
              <a:off x="3913771" y="39411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latin typeface="Calibri" panose="020F0502020204030204"/>
              </a:endParaRPr>
            </a:p>
          </p:txBody>
        </p:sp>
        <p:sp>
          <p:nvSpPr>
            <p:cNvPr id="52" name="U-Turn Arrow 51"/>
            <p:cNvSpPr/>
            <p:nvPr/>
          </p:nvSpPr>
          <p:spPr>
            <a:xfrm flipH="1">
              <a:off x="3485019" y="1481136"/>
              <a:ext cx="5720015" cy="362132"/>
            </a:xfrm>
            <a:prstGeom prst="uturnArrow">
              <a:avLst>
                <a:gd name="adj1" fmla="val 25000"/>
                <a:gd name="adj2" fmla="val 25000"/>
                <a:gd name="adj3" fmla="val 25000"/>
                <a:gd name="adj4" fmla="val 43750"/>
                <a:gd name="adj5" fmla="val 1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schemeClr val="tx1"/>
                </a:solidFill>
              </a:endParaRPr>
            </a:p>
          </p:txBody>
        </p:sp>
        <p:sp>
          <p:nvSpPr>
            <p:cNvPr id="53" name="U-Turn Arrow 52"/>
            <p:cNvSpPr/>
            <p:nvPr/>
          </p:nvSpPr>
          <p:spPr>
            <a:xfrm rot="10800000" flipH="1">
              <a:off x="3543692" y="2495452"/>
              <a:ext cx="2500660" cy="393900"/>
            </a:xfrm>
            <a:prstGeom prst="uturnArrow">
              <a:avLst>
                <a:gd name="adj1" fmla="val 25000"/>
                <a:gd name="adj2" fmla="val 25000"/>
                <a:gd name="adj3" fmla="val 25000"/>
                <a:gd name="adj4" fmla="val 43750"/>
                <a:gd name="adj5" fmla="val 9241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schemeClr val="tx1"/>
                </a:solidFill>
              </a:endParaRPr>
            </a:p>
          </p:txBody>
        </p:sp>
        <p:sp>
          <p:nvSpPr>
            <p:cNvPr id="54" name="U-Turn Arrow 53"/>
            <p:cNvSpPr/>
            <p:nvPr/>
          </p:nvSpPr>
          <p:spPr>
            <a:xfrm rot="10800000" flipH="1">
              <a:off x="6272127" y="2518313"/>
              <a:ext cx="2946117" cy="377055"/>
            </a:xfrm>
            <a:prstGeom prst="uturnArrow">
              <a:avLst>
                <a:gd name="adj1" fmla="val 25000"/>
                <a:gd name="adj2" fmla="val 25000"/>
                <a:gd name="adj3" fmla="val 25000"/>
                <a:gd name="adj4" fmla="val 43750"/>
                <a:gd name="adj5" fmla="val 1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55" name="TextBox 54"/>
                <p:cNvSpPr txBox="1"/>
                <p:nvPr/>
              </p:nvSpPr>
              <p:spPr>
                <a:xfrm>
                  <a:off x="2693437" y="2981021"/>
                  <a:ext cx="1912753" cy="932209"/>
                </a:xfrm>
                <a:prstGeom prst="rect">
                  <a:avLst/>
                </a:prstGeom>
                <a:noFill/>
              </p:spPr>
              <p:txBody>
                <a:bodyPr wrap="square" rtlCol="0">
                  <a:spAutoFit/>
                </a:bodyPr>
                <a:lstStyle/>
                <a:p>
                  <a:pPr algn="ctr" defTabSz="1828800"/>
                  <a:r>
                    <a:rPr lang="en-US" b="1" dirty="0">
                      <a:solidFill>
                        <a:prstClr val="black"/>
                      </a:solidFill>
                      <a:latin typeface="Calibri" panose="020F0502020204030204"/>
                    </a:rPr>
                    <a:t>Training Data </a:t>
                  </a:r>
                  <a14:m>
                    <m:oMath xmlns:m="http://schemas.openxmlformats.org/officeDocument/2006/math">
                      <m:sSub>
                        <m:sSubPr>
                          <m:ctrlPr>
                            <a:rPr lang="en-US" b="1" i="1">
                              <a:solidFill>
                                <a:prstClr val="black"/>
                              </a:solidFill>
                              <a:latin typeface="Cambria Math" charset="0"/>
                            </a:rPr>
                          </m:ctrlPr>
                        </m:sSubPr>
                        <m:e>
                          <m:r>
                            <a:rPr lang="en-US" b="1" i="1">
                              <a:solidFill>
                                <a:prstClr val="black"/>
                              </a:solidFill>
                              <a:latin typeface="Cambria Math" panose="02040503050406030204" pitchFamily="18" charset="0"/>
                            </a:rPr>
                            <m:t>𝑫</m:t>
                          </m:r>
                        </m:e>
                        <m:sub>
                          <m:r>
                            <a:rPr lang="en-US" b="1" i="1">
                              <a:solidFill>
                                <a:prstClr val="black"/>
                              </a:solidFill>
                              <a:latin typeface="Cambria Math" panose="02040503050406030204" pitchFamily="18" charset="0"/>
                            </a:rPr>
                            <m:t>𝟎</m:t>
                          </m:r>
                        </m:sub>
                      </m:sSub>
                    </m:oMath>
                  </a14:m>
                  <a:endParaRPr lang="en-US" b="1" dirty="0">
                    <a:solidFill>
                      <a:prstClr val="black"/>
                    </a:solidFill>
                    <a:latin typeface="Calibri" panose="020F0502020204030204"/>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2693437" y="2981021"/>
                  <a:ext cx="1912753" cy="932209"/>
                </a:xfrm>
                <a:prstGeom prst="rect">
                  <a:avLst/>
                </a:prstGeom>
                <a:blipFill rotWithShape="0">
                  <a:blip r:embed="rId6"/>
                  <a:stretch>
                    <a:fillRect t="-5607"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240526" y="2976930"/>
                  <a:ext cx="1922075" cy="932209"/>
                </a:xfrm>
                <a:prstGeom prst="rect">
                  <a:avLst/>
                </a:prstGeom>
                <a:noFill/>
              </p:spPr>
              <p:txBody>
                <a:bodyPr wrap="square" rtlCol="0">
                  <a:spAutoFit/>
                </a:bodyPr>
                <a:lstStyle/>
                <a:p>
                  <a:pPr algn="ctr" defTabSz="1828800"/>
                  <a:r>
                    <a:rPr lang="en-US" b="1" dirty="0">
                      <a:solidFill>
                        <a:prstClr val="black"/>
                      </a:solidFill>
                      <a:latin typeface="Calibri" panose="020F0502020204030204"/>
                    </a:rPr>
                    <a:t>Training Data </a:t>
                  </a:r>
                  <a14:m>
                    <m:oMath xmlns:m="http://schemas.openxmlformats.org/officeDocument/2006/math">
                      <m:sSub>
                        <m:sSubPr>
                          <m:ctrlPr>
                            <a:rPr lang="en-US" b="1" i="1">
                              <a:solidFill>
                                <a:prstClr val="black"/>
                              </a:solidFill>
                              <a:latin typeface="Cambria Math" charset="0"/>
                            </a:rPr>
                          </m:ctrlPr>
                        </m:sSubPr>
                        <m:e>
                          <m:r>
                            <a:rPr lang="en-US" b="1" i="1">
                              <a:solidFill>
                                <a:prstClr val="black"/>
                              </a:solidFill>
                              <a:latin typeface="Cambria Math" panose="02040503050406030204" pitchFamily="18" charset="0"/>
                            </a:rPr>
                            <m:t>𝑫</m:t>
                          </m:r>
                        </m:e>
                        <m:sub>
                          <m:r>
                            <a:rPr lang="en-US" b="1" i="1">
                              <a:solidFill>
                                <a:prstClr val="black"/>
                              </a:solidFill>
                              <a:latin typeface="Cambria Math" panose="02040503050406030204" pitchFamily="18" charset="0"/>
                            </a:rPr>
                            <m:t>𝟏</m:t>
                          </m:r>
                        </m:sub>
                      </m:sSub>
                    </m:oMath>
                  </a14:m>
                  <a:endParaRPr lang="en-US" b="1" dirty="0">
                    <a:solidFill>
                      <a:prstClr val="black"/>
                    </a:solidFill>
                    <a:latin typeface="Calibri" panose="020F0502020204030204"/>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240526" y="2976930"/>
                  <a:ext cx="1922075" cy="932209"/>
                </a:xfrm>
                <a:prstGeom prst="rect">
                  <a:avLst/>
                </a:prstGeom>
                <a:blipFill rotWithShape="0">
                  <a:blip r:embed="rId7"/>
                  <a:stretch>
                    <a:fillRect t="-4630"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898449" y="2985202"/>
                  <a:ext cx="1770996" cy="932209"/>
                </a:xfrm>
                <a:prstGeom prst="rect">
                  <a:avLst/>
                </a:prstGeom>
                <a:noFill/>
              </p:spPr>
              <p:txBody>
                <a:bodyPr wrap="square" rtlCol="0">
                  <a:spAutoFit/>
                </a:bodyPr>
                <a:lstStyle/>
                <a:p>
                  <a:pPr algn="ctr" defTabSz="1828800"/>
                  <a:r>
                    <a:rPr lang="en-US" b="1" dirty="0">
                      <a:solidFill>
                        <a:prstClr val="black"/>
                      </a:solidFill>
                      <a:latin typeface="Calibri" panose="020F0502020204030204"/>
                    </a:rPr>
                    <a:t>Training Data</a:t>
                  </a:r>
                  <a14:m>
                    <m:oMath xmlns:m="http://schemas.openxmlformats.org/officeDocument/2006/math">
                      <m:sSub>
                        <m:sSubPr>
                          <m:ctrlPr>
                            <a:rPr lang="en-US" b="1" i="1">
                              <a:solidFill>
                                <a:prstClr val="black"/>
                              </a:solidFill>
                              <a:latin typeface="Cambria Math" charset="0"/>
                            </a:rPr>
                          </m:ctrlPr>
                        </m:sSubPr>
                        <m:e>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𝑫</m:t>
                          </m:r>
                        </m:e>
                        <m:sub>
                          <m:r>
                            <a:rPr lang="en-US" b="1" i="1">
                              <a:solidFill>
                                <a:prstClr val="black"/>
                              </a:solidFill>
                              <a:latin typeface="Cambria Math" panose="02040503050406030204" pitchFamily="18" charset="0"/>
                            </a:rPr>
                            <m:t>𝟐</m:t>
                          </m:r>
                        </m:sub>
                      </m:sSub>
                    </m:oMath>
                  </a14:m>
                  <a:endParaRPr lang="en-US" b="1" dirty="0">
                    <a:solidFill>
                      <a:prstClr val="black"/>
                    </a:solidFill>
                    <a:latin typeface="Calibri" panose="020F0502020204030204"/>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7898449" y="2985202"/>
                  <a:ext cx="1770996" cy="932209"/>
                </a:xfrm>
                <a:prstGeom prst="rect">
                  <a:avLst/>
                </a:prstGeom>
                <a:blipFill rotWithShape="0">
                  <a:blip r:embed="rId8"/>
                  <a:stretch>
                    <a:fillRect t="-4630" b="-12037"/>
                  </a:stretch>
                </a:blipFill>
              </p:spPr>
              <p:txBody>
                <a:bodyPr/>
                <a:lstStyle/>
                <a:p>
                  <a:r>
                    <a:rPr lang="en-US">
                      <a:noFill/>
                    </a:rPr>
                    <a:t> </a:t>
                  </a:r>
                </a:p>
              </p:txBody>
            </p:sp>
          </mc:Fallback>
        </mc:AlternateContent>
      </p:grpSp>
      <p:grpSp>
        <p:nvGrpSpPr>
          <p:cNvPr id="115" name="Group 114"/>
          <p:cNvGrpSpPr/>
          <p:nvPr/>
        </p:nvGrpSpPr>
        <p:grpSpPr>
          <a:xfrm>
            <a:off x="7014099" y="1551029"/>
            <a:ext cx="4760294" cy="1006931"/>
            <a:chOff x="0" y="34211"/>
            <a:chExt cx="4760294" cy="1006931"/>
          </a:xfrm>
          <a:solidFill>
            <a:schemeClr val="accent1">
              <a:lumMod val="75000"/>
            </a:schemeClr>
          </a:solidFill>
        </p:grpSpPr>
        <p:sp>
          <p:nvSpPr>
            <p:cNvPr id="119" name="Rounded Rectangle 118"/>
            <p:cNvSpPr/>
            <p:nvPr/>
          </p:nvSpPr>
          <p:spPr>
            <a:xfrm>
              <a:off x="0" y="34211"/>
              <a:ext cx="4760294" cy="1006931"/>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0" name="Rounded Rectangle 4"/>
            <p:cNvSpPr/>
            <p:nvPr/>
          </p:nvSpPr>
          <p:spPr>
            <a:xfrm>
              <a:off x="201836" y="83365"/>
              <a:ext cx="4509304" cy="9086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700" kern="1200" dirty="0" smtClean="0"/>
                <a:t>Maximizing the effectiveness of parallel model updates for algorithm convergence</a:t>
              </a:r>
              <a:endParaRPr lang="en-US" sz="1700" kern="1200" dirty="0"/>
            </a:p>
          </p:txBody>
        </p:sp>
      </p:grpSp>
      <p:grpSp>
        <p:nvGrpSpPr>
          <p:cNvPr id="116" name="Group 115"/>
          <p:cNvGrpSpPr/>
          <p:nvPr/>
        </p:nvGrpSpPr>
        <p:grpSpPr>
          <a:xfrm>
            <a:off x="7014099" y="2609801"/>
            <a:ext cx="4760294" cy="1006931"/>
            <a:chOff x="0" y="1092983"/>
            <a:chExt cx="4760294" cy="1006931"/>
          </a:xfrm>
          <a:solidFill>
            <a:srgbClr val="DE7E2E"/>
          </a:solidFill>
        </p:grpSpPr>
        <p:sp>
          <p:nvSpPr>
            <p:cNvPr id="117" name="Rounded Rectangle 116"/>
            <p:cNvSpPr/>
            <p:nvPr/>
          </p:nvSpPr>
          <p:spPr>
            <a:xfrm>
              <a:off x="0" y="1092983"/>
              <a:ext cx="4760294" cy="1006931"/>
            </a:xfrm>
            <a:prstGeom prst="roundRect">
              <a:avLst/>
            </a:prstGeom>
            <a:grp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8" name="Rounded Rectangle 6"/>
            <p:cNvSpPr/>
            <p:nvPr/>
          </p:nvSpPr>
          <p:spPr>
            <a:xfrm>
              <a:off x="201836" y="1142137"/>
              <a:ext cx="4509304" cy="9086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700" kern="1200" dirty="0" smtClean="0"/>
                <a:t>Minimizing the overhead of communication for scaling</a:t>
              </a:r>
              <a:endParaRPr lang="en-US" sz="1800" kern="1200" dirty="0"/>
            </a:p>
          </p:txBody>
        </p:sp>
      </p:grpSp>
      <p:pic>
        <p:nvPicPr>
          <p:cNvPr id="121" name="Picture 120"/>
          <p:cNvPicPr>
            <a:picLocks noChangeAspect="1"/>
          </p:cNvPicPr>
          <p:nvPr/>
        </p:nvPicPr>
        <p:blipFill>
          <a:blip r:embed="rId9"/>
          <a:stretch>
            <a:fillRect/>
          </a:stretch>
        </p:blipFill>
        <p:spPr>
          <a:xfrm>
            <a:off x="7102625" y="3774348"/>
            <a:ext cx="4062795" cy="2686410"/>
          </a:xfrm>
          <a:prstGeom prst="rect">
            <a:avLst/>
          </a:prstGeom>
        </p:spPr>
      </p:pic>
      <p:sp>
        <p:nvSpPr>
          <p:cNvPr id="122" name="Freeform 121"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23"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276895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Pipeline Model Rotation</a:t>
            </a:r>
            <a:endParaRPr lang="en-US" sz="4000" dirty="0"/>
          </a:p>
        </p:txBody>
      </p:sp>
      <p:grpSp>
        <p:nvGrpSpPr>
          <p:cNvPr id="72" name="Group 71"/>
          <p:cNvGrpSpPr>
            <a:grpSpLocks noChangeAspect="1"/>
          </p:cNvGrpSpPr>
          <p:nvPr/>
        </p:nvGrpSpPr>
        <p:grpSpPr>
          <a:xfrm>
            <a:off x="2843600" y="1429789"/>
            <a:ext cx="6504797" cy="4990643"/>
            <a:chOff x="1516743" y="-68483"/>
            <a:chExt cx="9156020" cy="7024728"/>
          </a:xfrm>
        </p:grpSpPr>
        <p:sp>
          <p:nvSpPr>
            <p:cNvPr id="73" name="Left Arrow 72"/>
            <p:cNvSpPr/>
            <p:nvPr/>
          </p:nvSpPr>
          <p:spPr>
            <a:xfrm>
              <a:off x="4476224" y="670543"/>
              <a:ext cx="696180" cy="467365"/>
            </a:xfrm>
            <a:prstGeom prst="lef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a:p>
          </p:txBody>
        </p:sp>
        <p:sp>
          <p:nvSpPr>
            <p:cNvPr id="74" name="Left Arrow 73"/>
            <p:cNvSpPr/>
            <p:nvPr/>
          </p:nvSpPr>
          <p:spPr>
            <a:xfrm>
              <a:off x="7004768" y="684258"/>
              <a:ext cx="713516" cy="434693"/>
            </a:xfrm>
            <a:prstGeom prst="lef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a:p>
          </p:txBody>
        </p:sp>
        <p:sp>
          <p:nvSpPr>
            <p:cNvPr id="75" name="Rounded Rectangle 74"/>
            <p:cNvSpPr/>
            <p:nvPr/>
          </p:nvSpPr>
          <p:spPr>
            <a:xfrm rot="5400000">
              <a:off x="448916" y="2622896"/>
              <a:ext cx="6193314" cy="1846619"/>
            </a:xfrm>
            <a:prstGeom prst="roundRect">
              <a:avLst/>
            </a:prstGeom>
            <a:solidFill>
              <a:schemeClr val="bg1">
                <a:lumMod val="7500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76" name="Rounded Rectangle 75"/>
            <p:cNvSpPr/>
            <p:nvPr/>
          </p:nvSpPr>
          <p:spPr>
            <a:xfrm rot="5400000">
              <a:off x="2998750" y="2617869"/>
              <a:ext cx="6174338" cy="1837698"/>
            </a:xfrm>
            <a:prstGeom prst="roundRect">
              <a:avLst/>
            </a:prstGeom>
            <a:solidFill>
              <a:schemeClr val="bg1">
                <a:lumMod val="7500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77" name="Rounded Rectangle 76"/>
            <p:cNvSpPr/>
            <p:nvPr/>
          </p:nvSpPr>
          <p:spPr>
            <a:xfrm rot="5400000">
              <a:off x="5519928" y="2655602"/>
              <a:ext cx="6230077" cy="1817972"/>
            </a:xfrm>
            <a:prstGeom prst="roundRect">
              <a:avLst/>
            </a:prstGeom>
            <a:solidFill>
              <a:schemeClr val="bg1">
                <a:lumMod val="7500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78" name="TextBox 77"/>
            <p:cNvSpPr txBox="1"/>
            <p:nvPr/>
          </p:nvSpPr>
          <p:spPr>
            <a:xfrm>
              <a:off x="7813901" y="454115"/>
              <a:ext cx="1707063" cy="563187"/>
            </a:xfrm>
            <a:prstGeom prst="rect">
              <a:avLst/>
            </a:prstGeom>
            <a:noFill/>
          </p:spPr>
          <p:txBody>
            <a:bodyPr wrap="square" rtlCol="0">
              <a:spAutoFit/>
            </a:bodyPr>
            <a:lstStyle/>
            <a:p>
              <a:pPr algn="ctr"/>
              <a:r>
                <a:rPr lang="en-US" sz="2000" b="1" dirty="0"/>
                <a:t>Worker 2</a:t>
              </a:r>
            </a:p>
          </p:txBody>
        </p:sp>
        <p:sp>
          <p:nvSpPr>
            <p:cNvPr id="79" name="TextBox 78"/>
            <p:cNvSpPr txBox="1"/>
            <p:nvPr/>
          </p:nvSpPr>
          <p:spPr>
            <a:xfrm>
              <a:off x="5195219" y="469813"/>
              <a:ext cx="1753854" cy="563187"/>
            </a:xfrm>
            <a:prstGeom prst="rect">
              <a:avLst/>
            </a:prstGeom>
            <a:noFill/>
          </p:spPr>
          <p:txBody>
            <a:bodyPr wrap="square" rtlCol="0">
              <a:spAutoFit/>
            </a:bodyPr>
            <a:lstStyle/>
            <a:p>
              <a:pPr algn="ctr"/>
              <a:r>
                <a:rPr lang="en-US" sz="2000" b="1" dirty="0"/>
                <a:t>Worker 1 </a:t>
              </a:r>
            </a:p>
          </p:txBody>
        </p:sp>
        <p:sp>
          <p:nvSpPr>
            <p:cNvPr id="80" name="TextBox 79"/>
            <p:cNvSpPr txBox="1"/>
            <p:nvPr/>
          </p:nvSpPr>
          <p:spPr>
            <a:xfrm>
              <a:off x="2659246" y="455044"/>
              <a:ext cx="1766987" cy="563187"/>
            </a:xfrm>
            <a:prstGeom prst="rect">
              <a:avLst/>
            </a:prstGeom>
            <a:noFill/>
          </p:spPr>
          <p:txBody>
            <a:bodyPr wrap="square" rtlCol="0">
              <a:spAutoFit/>
            </a:bodyPr>
            <a:lstStyle/>
            <a:p>
              <a:pPr algn="ctr"/>
              <a:r>
                <a:rPr lang="en-US" sz="2000" b="1" dirty="0"/>
                <a:t>Worker </a:t>
              </a:r>
              <a:r>
                <a:rPr lang="en-US" sz="2000" b="1" dirty="0" smtClean="0"/>
                <a:t>0 </a:t>
              </a:r>
              <a:endParaRPr lang="en-US" sz="2000" b="1" dirty="0"/>
            </a:p>
          </p:txBody>
        </p:sp>
        <p:sp>
          <p:nvSpPr>
            <p:cNvPr id="81" name="TextBox 80"/>
            <p:cNvSpPr txBox="1"/>
            <p:nvPr/>
          </p:nvSpPr>
          <p:spPr>
            <a:xfrm>
              <a:off x="1588083" y="1824644"/>
              <a:ext cx="1093619" cy="565549"/>
            </a:xfrm>
            <a:prstGeom prst="rect">
              <a:avLst/>
            </a:prstGeom>
            <a:noFill/>
          </p:spPr>
          <p:txBody>
            <a:bodyPr wrap="square" rtlCol="0">
              <a:spAutoFit/>
            </a:bodyPr>
            <a:lstStyle/>
            <a:p>
              <a:pPr algn="ctr"/>
              <a:r>
                <a:rPr lang="en-US" sz="2000" b="1" dirty="0"/>
                <a:t>Time</a:t>
              </a:r>
            </a:p>
          </p:txBody>
        </p:sp>
        <p:cxnSp>
          <p:nvCxnSpPr>
            <p:cNvPr id="82" name="Straight Arrow Connector 81"/>
            <p:cNvCxnSpPr/>
            <p:nvPr/>
          </p:nvCxnSpPr>
          <p:spPr>
            <a:xfrm>
              <a:off x="2157250" y="2332955"/>
              <a:ext cx="6831" cy="4412035"/>
            </a:xfrm>
            <a:prstGeom prst="straightConnector1">
              <a:avLst/>
            </a:prstGeom>
            <a:ln w="50800" cap="rnd">
              <a:solidFill>
                <a:srgbClr val="C00000"/>
              </a:solidFill>
              <a:prstDash val="sysDash"/>
              <a:round/>
              <a:tailEnd type="stealth" w="med" len="med"/>
            </a:ln>
          </p:spPr>
          <p:style>
            <a:lnRef idx="1">
              <a:schemeClr val="accent2"/>
            </a:lnRef>
            <a:fillRef idx="0">
              <a:schemeClr val="accent2"/>
            </a:fillRef>
            <a:effectRef idx="0">
              <a:schemeClr val="accent2"/>
            </a:effectRef>
            <a:fontRef idx="minor">
              <a:schemeClr val="tx1"/>
            </a:fontRef>
          </p:style>
        </p:cxnSp>
        <p:grpSp>
          <p:nvGrpSpPr>
            <p:cNvPr id="83" name="Group 82"/>
            <p:cNvGrpSpPr/>
            <p:nvPr/>
          </p:nvGrpSpPr>
          <p:grpSpPr>
            <a:xfrm>
              <a:off x="5272691" y="1189246"/>
              <a:ext cx="1633648" cy="5272763"/>
              <a:chOff x="3227470" y="709631"/>
              <a:chExt cx="938495" cy="5172538"/>
            </a:xfrm>
          </p:grpSpPr>
          <mc:AlternateContent xmlns:mc="http://schemas.openxmlformats.org/markup-compatibility/2006" xmlns:a14="http://schemas.microsoft.com/office/drawing/2010/main">
            <mc:Choice Requires="a14">
              <p:sp>
                <p:nvSpPr>
                  <p:cNvPr id="132" name="Rounded Rectangle 131"/>
                  <p:cNvSpPr/>
                  <p:nvPr/>
                </p:nvSpPr>
                <p:spPr>
                  <a:xfrm>
                    <a:off x="3251273" y="709631"/>
                    <a:ext cx="912495" cy="546152"/>
                  </a:xfrm>
                  <a:prstGeom prst="roundRect">
                    <a:avLst/>
                  </a:prstGeom>
                  <a:solidFill>
                    <a:srgbClr val="E9A87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a:solidFill>
                                    <a:schemeClr val="tx1"/>
                                  </a:solidFill>
                                  <a:latin typeface="Cambria Math" panose="02040503050406030204" pitchFamily="18" charset="0"/>
                                  <a:cs typeface="Times New Roman" panose="02020603050405020304" pitchFamily="18" charset="0"/>
                                </a:rPr>
                                <m:t>𝟏</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32" name="Rounded Rectangle 131"/>
                  <p:cNvSpPr>
                    <a:spLocks noRot="1" noChangeAspect="1" noMove="1" noResize="1" noEditPoints="1" noAdjustHandles="1" noChangeArrowheads="1" noChangeShapeType="1" noTextEdit="1"/>
                  </p:cNvSpPr>
                  <p:nvPr/>
                </p:nvSpPr>
                <p:spPr>
                  <a:xfrm>
                    <a:off x="3251273" y="709631"/>
                    <a:ext cx="912495" cy="546152"/>
                  </a:xfrm>
                  <a:prstGeom prst="roundRect">
                    <a:avLst/>
                  </a:prstGeom>
                  <a:blipFill rotWithShape="0">
                    <a:blip r:embed="rId2"/>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Rounded Rectangle 132"/>
                  <p:cNvSpPr/>
                  <p:nvPr/>
                </p:nvSpPr>
                <p:spPr>
                  <a:xfrm>
                    <a:off x="3253470" y="2672739"/>
                    <a:ext cx="912495" cy="5461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𝟎</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80" name="Rounded Rectangle 79"/>
                  <p:cNvSpPr>
                    <a:spLocks noRot="1" noChangeAspect="1" noMove="1" noResize="1" noEditPoints="1" noAdjustHandles="1" noChangeArrowheads="1" noChangeShapeType="1" noTextEdit="1"/>
                  </p:cNvSpPr>
                  <p:nvPr/>
                </p:nvSpPr>
                <p:spPr>
                  <a:xfrm>
                    <a:off x="3253470" y="2672739"/>
                    <a:ext cx="912495" cy="546152"/>
                  </a:xfrm>
                  <a:prstGeom prst="round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Rounded Rectangle 133"/>
                  <p:cNvSpPr/>
                  <p:nvPr/>
                </p:nvSpPr>
                <p:spPr>
                  <a:xfrm>
                    <a:off x="3251974" y="2038421"/>
                    <a:ext cx="912495" cy="546152"/>
                  </a:xfrm>
                  <a:prstGeom prst="roundRect">
                    <a:avLst/>
                  </a:prstGeom>
                  <a:solidFill>
                    <a:schemeClr val="accent2">
                      <a:lumMod val="20000"/>
                      <a:lumOff val="80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𝟎</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34" name="Rounded Rectangle 133"/>
                  <p:cNvSpPr>
                    <a:spLocks noRot="1" noChangeAspect="1" noMove="1" noResize="1" noEditPoints="1" noAdjustHandles="1" noChangeArrowheads="1" noChangeShapeType="1" noTextEdit="1"/>
                  </p:cNvSpPr>
                  <p:nvPr/>
                </p:nvSpPr>
                <p:spPr>
                  <a:xfrm>
                    <a:off x="3251974" y="2038421"/>
                    <a:ext cx="912495" cy="546152"/>
                  </a:xfrm>
                  <a:prstGeom prst="roundRect">
                    <a:avLst/>
                  </a:prstGeom>
                  <a:blipFill rotWithShape="0">
                    <a:blip r:embed="rId4"/>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Rounded Rectangle 134"/>
                  <p:cNvSpPr/>
                  <p:nvPr/>
                </p:nvSpPr>
                <p:spPr>
                  <a:xfrm>
                    <a:off x="3245787" y="4011528"/>
                    <a:ext cx="912495" cy="546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𝟐</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82" name="Rounded Rectangle 81"/>
                  <p:cNvSpPr>
                    <a:spLocks noRot="1" noChangeAspect="1" noMove="1" noResize="1" noEditPoints="1" noAdjustHandles="1" noChangeArrowheads="1" noChangeShapeType="1" noTextEdit="1"/>
                  </p:cNvSpPr>
                  <p:nvPr/>
                </p:nvSpPr>
                <p:spPr>
                  <a:xfrm>
                    <a:off x="3245787" y="4011528"/>
                    <a:ext cx="912495" cy="546152"/>
                  </a:xfrm>
                  <a:prstGeom prst="round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Rounded Rectangle 135"/>
                  <p:cNvSpPr/>
                  <p:nvPr/>
                </p:nvSpPr>
                <p:spPr>
                  <a:xfrm>
                    <a:off x="3249078" y="3353552"/>
                    <a:ext cx="912495" cy="546152"/>
                  </a:xfrm>
                  <a:prstGeom prst="roundRect">
                    <a:avLst/>
                  </a:prstGeom>
                  <a:solidFill>
                    <a:srgbClr val="DE7E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𝟐</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36" name="Rounded Rectangle 135"/>
                  <p:cNvSpPr>
                    <a:spLocks noRot="1" noChangeAspect="1" noMove="1" noResize="1" noEditPoints="1" noAdjustHandles="1" noChangeArrowheads="1" noChangeShapeType="1" noTextEdit="1"/>
                  </p:cNvSpPr>
                  <p:nvPr/>
                </p:nvSpPr>
                <p:spPr>
                  <a:xfrm>
                    <a:off x="3249078" y="3353552"/>
                    <a:ext cx="912495" cy="546152"/>
                  </a:xfrm>
                  <a:prstGeom prst="roundRect">
                    <a:avLst/>
                  </a:prstGeom>
                  <a:blipFill rotWithShape="0">
                    <a:blip r:embed="rId6"/>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ounded Rectangle 136"/>
                  <p:cNvSpPr/>
                  <p:nvPr/>
                </p:nvSpPr>
                <p:spPr>
                  <a:xfrm>
                    <a:off x="3227470" y="4696388"/>
                    <a:ext cx="912495" cy="546152"/>
                  </a:xfrm>
                  <a:prstGeom prst="roundRect">
                    <a:avLst/>
                  </a:prstGeom>
                  <a:solidFill>
                    <a:srgbClr val="E9A87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a:solidFill>
                                    <a:schemeClr val="tx1"/>
                                  </a:solidFill>
                                  <a:latin typeface="Cambria Math" panose="02040503050406030204" pitchFamily="18" charset="0"/>
                                  <a:cs typeface="Times New Roman" panose="02020603050405020304" pitchFamily="18" charset="0"/>
                                </a:rPr>
                                <m:t>𝟏</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37" name="Rounded Rectangle 136"/>
                  <p:cNvSpPr>
                    <a:spLocks noRot="1" noChangeAspect="1" noMove="1" noResize="1" noEditPoints="1" noAdjustHandles="1" noChangeArrowheads="1" noChangeShapeType="1" noTextEdit="1"/>
                  </p:cNvSpPr>
                  <p:nvPr/>
                </p:nvSpPr>
                <p:spPr>
                  <a:xfrm>
                    <a:off x="3227470" y="4696388"/>
                    <a:ext cx="912495" cy="546152"/>
                  </a:xfrm>
                  <a:prstGeom prst="round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Rounded Rectangle 137"/>
                  <p:cNvSpPr/>
                  <p:nvPr/>
                </p:nvSpPr>
                <p:spPr>
                  <a:xfrm>
                    <a:off x="3252001" y="1377832"/>
                    <a:ext cx="909572" cy="5461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𝟏</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85" name="Rounded Rectangle 84"/>
                  <p:cNvSpPr>
                    <a:spLocks noRot="1" noChangeAspect="1" noMove="1" noResize="1" noEditPoints="1" noAdjustHandles="1" noChangeArrowheads="1" noChangeShapeType="1" noTextEdit="1"/>
                  </p:cNvSpPr>
                  <p:nvPr/>
                </p:nvSpPr>
                <p:spPr>
                  <a:xfrm>
                    <a:off x="3252001" y="1377832"/>
                    <a:ext cx="909572" cy="546152"/>
                  </a:xfrm>
                  <a:prstGeom prst="round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Rounded Rectangle 138"/>
                  <p:cNvSpPr/>
                  <p:nvPr/>
                </p:nvSpPr>
                <p:spPr>
                  <a:xfrm>
                    <a:off x="3227471" y="5336017"/>
                    <a:ext cx="912495" cy="546152"/>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a:solidFill>
                                    <a:schemeClr val="tx1"/>
                                  </a:solidFill>
                                  <a:latin typeface="Cambria Math" panose="02040503050406030204" pitchFamily="18" charset="0"/>
                                  <a:cs typeface="Times New Roman" panose="02020603050405020304" pitchFamily="18" charset="0"/>
                                </a:rPr>
                                <m:t>𝟏</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86" name="Rounded Rectangle 85"/>
                  <p:cNvSpPr>
                    <a:spLocks noRot="1" noChangeAspect="1" noMove="1" noResize="1" noEditPoints="1" noAdjustHandles="1" noChangeArrowheads="1" noChangeShapeType="1" noTextEdit="1"/>
                  </p:cNvSpPr>
                  <p:nvPr/>
                </p:nvSpPr>
                <p:spPr>
                  <a:xfrm>
                    <a:off x="3227471" y="5336017"/>
                    <a:ext cx="912495" cy="546152"/>
                  </a:xfrm>
                  <a:prstGeom prst="roundRect">
                    <a:avLst/>
                  </a:prstGeom>
                  <a:blipFill rotWithShape="0">
                    <a:blip r:embed="rId9"/>
                    <a:stretch>
                      <a:fillRect/>
                    </a:stretch>
                  </a:blipFill>
                </p:spPr>
                <p:txBody>
                  <a:bodyPr/>
                  <a:lstStyle/>
                  <a:p>
                    <a:r>
                      <a:rPr lang="en-US">
                        <a:noFill/>
                      </a:rPr>
                      <a:t> </a:t>
                    </a:r>
                  </a:p>
                </p:txBody>
              </p:sp>
            </mc:Fallback>
          </mc:AlternateContent>
        </p:grpSp>
        <p:grpSp>
          <p:nvGrpSpPr>
            <p:cNvPr id="84" name="Group 83"/>
            <p:cNvGrpSpPr/>
            <p:nvPr/>
          </p:nvGrpSpPr>
          <p:grpSpPr>
            <a:xfrm>
              <a:off x="2716892" y="1158312"/>
              <a:ext cx="1629867" cy="5299007"/>
              <a:chOff x="1559776" y="684104"/>
              <a:chExt cx="936323" cy="5189426"/>
            </a:xfrm>
          </p:grpSpPr>
          <mc:AlternateContent xmlns:mc="http://schemas.openxmlformats.org/markup-compatibility/2006" xmlns:a14="http://schemas.microsoft.com/office/drawing/2010/main">
            <mc:Choice Requires="a14">
              <p:sp>
                <p:nvSpPr>
                  <p:cNvPr id="124" name="Rounded Rectangle 123"/>
                  <p:cNvSpPr/>
                  <p:nvPr/>
                </p:nvSpPr>
                <p:spPr>
                  <a:xfrm>
                    <a:off x="1561243" y="684104"/>
                    <a:ext cx="927625" cy="546151"/>
                  </a:xfrm>
                  <a:prstGeom prst="roundRect">
                    <a:avLst/>
                  </a:prstGeom>
                  <a:solidFill>
                    <a:schemeClr val="accent2">
                      <a:lumMod val="20000"/>
                      <a:lumOff val="80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𝟎</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24" name="Rounded Rectangle 123"/>
                  <p:cNvSpPr>
                    <a:spLocks noRot="1" noChangeAspect="1" noMove="1" noResize="1" noEditPoints="1" noAdjustHandles="1" noChangeArrowheads="1" noChangeShapeType="1" noTextEdit="1"/>
                  </p:cNvSpPr>
                  <p:nvPr/>
                </p:nvSpPr>
                <p:spPr>
                  <a:xfrm>
                    <a:off x="1561243" y="684104"/>
                    <a:ext cx="927625" cy="546151"/>
                  </a:xfrm>
                  <a:prstGeom prst="roundRect">
                    <a:avLst/>
                  </a:prstGeom>
                  <a:blipFill rotWithShape="0">
                    <a:blip r:embed="rId10"/>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ounded Rectangle 124"/>
                  <p:cNvSpPr/>
                  <p:nvPr/>
                </p:nvSpPr>
                <p:spPr>
                  <a:xfrm>
                    <a:off x="1561790" y="2001265"/>
                    <a:ext cx="934309" cy="546151"/>
                  </a:xfrm>
                  <a:prstGeom prst="roundRect">
                    <a:avLst/>
                  </a:prstGeom>
                  <a:solidFill>
                    <a:srgbClr val="DE7E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𝟐</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25" name="Rounded Rectangle 124"/>
                  <p:cNvSpPr>
                    <a:spLocks noRot="1" noChangeAspect="1" noMove="1" noResize="1" noEditPoints="1" noAdjustHandles="1" noChangeArrowheads="1" noChangeShapeType="1" noTextEdit="1"/>
                  </p:cNvSpPr>
                  <p:nvPr/>
                </p:nvSpPr>
                <p:spPr>
                  <a:xfrm>
                    <a:off x="1561790" y="2001265"/>
                    <a:ext cx="934309" cy="546151"/>
                  </a:xfrm>
                  <a:prstGeom prst="roundRect">
                    <a:avLst/>
                  </a:prstGeom>
                  <a:blipFill rotWithShape="0">
                    <a:blip r:embed="rId11"/>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ounded Rectangle 125"/>
                  <p:cNvSpPr/>
                  <p:nvPr/>
                </p:nvSpPr>
                <p:spPr>
                  <a:xfrm>
                    <a:off x="1561243" y="2658915"/>
                    <a:ext cx="927625" cy="546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𝟐</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90" name="Rounded Rectangle 89"/>
                  <p:cNvSpPr>
                    <a:spLocks noRot="1" noChangeAspect="1" noMove="1" noResize="1" noEditPoints="1" noAdjustHandles="1" noChangeArrowheads="1" noChangeShapeType="1" noTextEdit="1"/>
                  </p:cNvSpPr>
                  <p:nvPr/>
                </p:nvSpPr>
                <p:spPr>
                  <a:xfrm>
                    <a:off x="1561243" y="2658915"/>
                    <a:ext cx="927625" cy="546151"/>
                  </a:xfrm>
                  <a:prstGeom prst="round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ounded Rectangle 126"/>
                  <p:cNvSpPr/>
                  <p:nvPr/>
                </p:nvSpPr>
                <p:spPr>
                  <a:xfrm>
                    <a:off x="1559776" y="4003460"/>
                    <a:ext cx="909683" cy="54615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a:solidFill>
                                    <a:schemeClr val="tx1"/>
                                  </a:solidFill>
                                  <a:latin typeface="Cambria Math" panose="02040503050406030204" pitchFamily="18" charset="0"/>
                                  <a:cs typeface="Times New Roman" panose="02020603050405020304" pitchFamily="18" charset="0"/>
                                </a:rPr>
                                <m:t>𝟏</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91" name="Rounded Rectangle 90"/>
                  <p:cNvSpPr>
                    <a:spLocks noRot="1" noChangeAspect="1" noMove="1" noResize="1" noEditPoints="1" noAdjustHandles="1" noChangeArrowheads="1" noChangeShapeType="1" noTextEdit="1"/>
                  </p:cNvSpPr>
                  <p:nvPr/>
                </p:nvSpPr>
                <p:spPr>
                  <a:xfrm>
                    <a:off x="1559776" y="4003460"/>
                    <a:ext cx="909683" cy="546151"/>
                  </a:xfrm>
                  <a:prstGeom prst="round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ounded Rectangle 127"/>
                  <p:cNvSpPr/>
                  <p:nvPr/>
                </p:nvSpPr>
                <p:spPr>
                  <a:xfrm>
                    <a:off x="1561176" y="3325713"/>
                    <a:ext cx="909683" cy="546151"/>
                  </a:xfrm>
                  <a:prstGeom prst="roundRect">
                    <a:avLst/>
                  </a:prstGeom>
                  <a:solidFill>
                    <a:srgbClr val="E9A87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a:solidFill>
                                    <a:schemeClr val="tx1"/>
                                  </a:solidFill>
                                  <a:latin typeface="Cambria Math" panose="02040503050406030204" pitchFamily="18" charset="0"/>
                                  <a:cs typeface="Times New Roman" panose="02020603050405020304" pitchFamily="18" charset="0"/>
                                </a:rPr>
                                <m:t>𝟏</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28" name="Rounded Rectangle 127"/>
                  <p:cNvSpPr>
                    <a:spLocks noRot="1" noChangeAspect="1" noMove="1" noResize="1" noEditPoints="1" noAdjustHandles="1" noChangeArrowheads="1" noChangeShapeType="1" noTextEdit="1"/>
                  </p:cNvSpPr>
                  <p:nvPr/>
                </p:nvSpPr>
                <p:spPr>
                  <a:xfrm>
                    <a:off x="1561176" y="3325713"/>
                    <a:ext cx="909683" cy="546151"/>
                  </a:xfrm>
                  <a:prstGeom prst="round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ounded Rectangle 128"/>
                  <p:cNvSpPr/>
                  <p:nvPr/>
                </p:nvSpPr>
                <p:spPr>
                  <a:xfrm>
                    <a:off x="1559776" y="4672341"/>
                    <a:ext cx="909683" cy="546151"/>
                  </a:xfrm>
                  <a:prstGeom prst="roundRect">
                    <a:avLst/>
                  </a:prstGeom>
                  <a:solidFill>
                    <a:schemeClr val="accent2">
                      <a:lumMod val="20000"/>
                      <a:lumOff val="80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𝟎</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29" name="Rounded Rectangle 128"/>
                  <p:cNvSpPr>
                    <a:spLocks noRot="1" noChangeAspect="1" noMove="1" noResize="1" noEditPoints="1" noAdjustHandles="1" noChangeArrowheads="1" noChangeShapeType="1" noTextEdit="1"/>
                  </p:cNvSpPr>
                  <p:nvPr/>
                </p:nvSpPr>
                <p:spPr>
                  <a:xfrm>
                    <a:off x="1559776" y="4672341"/>
                    <a:ext cx="909683" cy="546151"/>
                  </a:xfrm>
                  <a:prstGeom prst="roundRect">
                    <a:avLst/>
                  </a:prstGeom>
                  <a:blipFill rotWithShape="0">
                    <a:blip r:embed="rId15"/>
                    <a:stretch>
                      <a:fillRect b="-1493"/>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Rounded Rectangle 129"/>
                  <p:cNvSpPr/>
                  <p:nvPr/>
                </p:nvSpPr>
                <p:spPr>
                  <a:xfrm>
                    <a:off x="1559776" y="1344360"/>
                    <a:ext cx="909683" cy="546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𝟎</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94" name="Rounded Rectangle 93"/>
                  <p:cNvSpPr>
                    <a:spLocks noRot="1" noChangeAspect="1" noMove="1" noResize="1" noEditPoints="1" noAdjustHandles="1" noChangeArrowheads="1" noChangeShapeType="1" noTextEdit="1"/>
                  </p:cNvSpPr>
                  <p:nvPr/>
                </p:nvSpPr>
                <p:spPr>
                  <a:xfrm>
                    <a:off x="1559776" y="1344360"/>
                    <a:ext cx="909683" cy="546151"/>
                  </a:xfrm>
                  <a:prstGeom prst="round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ounded Rectangle 130"/>
                  <p:cNvSpPr/>
                  <p:nvPr/>
                </p:nvSpPr>
                <p:spPr>
                  <a:xfrm>
                    <a:off x="1559776" y="5327379"/>
                    <a:ext cx="909683" cy="546151"/>
                  </a:xfrm>
                  <a:prstGeom prst="roundRect">
                    <a:avLst/>
                  </a:pr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𝟎</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95" name="Rounded Rectangle 94"/>
                  <p:cNvSpPr>
                    <a:spLocks noRot="1" noChangeAspect="1" noMove="1" noResize="1" noEditPoints="1" noAdjustHandles="1" noChangeArrowheads="1" noChangeShapeType="1" noTextEdit="1"/>
                  </p:cNvSpPr>
                  <p:nvPr/>
                </p:nvSpPr>
                <p:spPr>
                  <a:xfrm>
                    <a:off x="1559776" y="5327379"/>
                    <a:ext cx="909683" cy="546151"/>
                  </a:xfrm>
                  <a:prstGeom prst="roundRect">
                    <a:avLst/>
                  </a:prstGeom>
                  <a:blipFill rotWithShape="0">
                    <a:blip r:embed="rId17"/>
                    <a:stretch>
                      <a:fillRect/>
                    </a:stretch>
                  </a:blipFill>
                </p:spPr>
                <p:txBody>
                  <a:bodyPr/>
                  <a:lstStyle/>
                  <a:p>
                    <a:r>
                      <a:rPr lang="en-US">
                        <a:noFill/>
                      </a:rPr>
                      <a:t> </a:t>
                    </a:r>
                  </a:p>
                </p:txBody>
              </p:sp>
            </mc:Fallback>
          </mc:AlternateContent>
        </p:grpSp>
        <p:grpSp>
          <p:nvGrpSpPr>
            <p:cNvPr id="85" name="Group 84"/>
            <p:cNvGrpSpPr/>
            <p:nvPr/>
          </p:nvGrpSpPr>
          <p:grpSpPr>
            <a:xfrm>
              <a:off x="7830389" y="1202949"/>
              <a:ext cx="1607266" cy="5280705"/>
              <a:chOff x="5180873" y="715845"/>
              <a:chExt cx="923339" cy="5181922"/>
            </a:xfrm>
          </p:grpSpPr>
          <mc:AlternateContent xmlns:mc="http://schemas.openxmlformats.org/markup-compatibility/2006" xmlns:a14="http://schemas.microsoft.com/office/drawing/2010/main">
            <mc:Choice Requires="a14">
              <p:sp>
                <p:nvSpPr>
                  <p:cNvPr id="116" name="Rounded Rectangle 115"/>
                  <p:cNvSpPr/>
                  <p:nvPr/>
                </p:nvSpPr>
                <p:spPr>
                  <a:xfrm>
                    <a:off x="5180874" y="715845"/>
                    <a:ext cx="912496" cy="546152"/>
                  </a:xfrm>
                  <a:prstGeom prst="roundRect">
                    <a:avLst/>
                  </a:prstGeom>
                  <a:solidFill>
                    <a:srgbClr val="DE7E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𝟐</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16" name="Rounded Rectangle 115"/>
                  <p:cNvSpPr>
                    <a:spLocks noRot="1" noChangeAspect="1" noMove="1" noResize="1" noEditPoints="1" noAdjustHandles="1" noChangeArrowheads="1" noChangeShapeType="1" noTextEdit="1"/>
                  </p:cNvSpPr>
                  <p:nvPr/>
                </p:nvSpPr>
                <p:spPr>
                  <a:xfrm>
                    <a:off x="5180874" y="715845"/>
                    <a:ext cx="912496" cy="546152"/>
                  </a:xfrm>
                  <a:prstGeom prst="round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ounded Rectangle 116"/>
                  <p:cNvSpPr/>
                  <p:nvPr/>
                </p:nvSpPr>
                <p:spPr>
                  <a:xfrm>
                    <a:off x="5191717" y="2033423"/>
                    <a:ext cx="912495" cy="546152"/>
                  </a:xfrm>
                  <a:prstGeom prst="roundRect">
                    <a:avLst/>
                  </a:prstGeom>
                  <a:solidFill>
                    <a:srgbClr val="E9A87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a:solidFill>
                                    <a:schemeClr val="tx1"/>
                                  </a:solidFill>
                                  <a:latin typeface="Cambria Math" panose="02040503050406030204" pitchFamily="18" charset="0"/>
                                  <a:cs typeface="Times New Roman" panose="02020603050405020304" pitchFamily="18" charset="0"/>
                                </a:rPr>
                                <m:t>𝟏</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17" name="Rounded Rectangle 116"/>
                  <p:cNvSpPr>
                    <a:spLocks noRot="1" noChangeAspect="1" noMove="1" noResize="1" noEditPoints="1" noAdjustHandles="1" noChangeArrowheads="1" noChangeShapeType="1" noTextEdit="1"/>
                  </p:cNvSpPr>
                  <p:nvPr/>
                </p:nvSpPr>
                <p:spPr>
                  <a:xfrm>
                    <a:off x="5191717" y="2033423"/>
                    <a:ext cx="912495" cy="546152"/>
                  </a:xfrm>
                  <a:prstGeom prst="roundRect">
                    <a:avLst/>
                  </a:prstGeom>
                  <a:blipFill rotWithShape="0">
                    <a:blip r:embed="rId19"/>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ounded Rectangle 117"/>
                  <p:cNvSpPr/>
                  <p:nvPr/>
                </p:nvSpPr>
                <p:spPr>
                  <a:xfrm>
                    <a:off x="5191717" y="2678920"/>
                    <a:ext cx="912495" cy="5461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a:solidFill>
                                    <a:schemeClr val="tx1"/>
                                  </a:solidFill>
                                  <a:latin typeface="Cambria Math" panose="02040503050406030204" pitchFamily="18" charset="0"/>
                                  <a:cs typeface="Times New Roman" panose="02020603050405020304" pitchFamily="18" charset="0"/>
                                </a:rPr>
                                <m:t>𝟏</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99" name="Rounded Rectangle 98"/>
                  <p:cNvSpPr>
                    <a:spLocks noRot="1" noChangeAspect="1" noMove="1" noResize="1" noEditPoints="1" noAdjustHandles="1" noChangeArrowheads="1" noChangeShapeType="1" noTextEdit="1"/>
                  </p:cNvSpPr>
                  <p:nvPr/>
                </p:nvSpPr>
                <p:spPr>
                  <a:xfrm>
                    <a:off x="5191717" y="2678920"/>
                    <a:ext cx="912495" cy="546152"/>
                  </a:xfrm>
                  <a:prstGeom prst="round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ounded Rectangle 118"/>
                  <p:cNvSpPr/>
                  <p:nvPr/>
                </p:nvSpPr>
                <p:spPr>
                  <a:xfrm>
                    <a:off x="5191717" y="4001622"/>
                    <a:ext cx="912495" cy="5461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𝟎</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100" name="Rounded Rectangle 99"/>
                  <p:cNvSpPr>
                    <a:spLocks noRot="1" noChangeAspect="1" noMove="1" noResize="1" noEditPoints="1" noAdjustHandles="1" noChangeArrowheads="1" noChangeShapeType="1" noTextEdit="1"/>
                  </p:cNvSpPr>
                  <p:nvPr/>
                </p:nvSpPr>
                <p:spPr>
                  <a:xfrm>
                    <a:off x="5191717" y="4001622"/>
                    <a:ext cx="912495" cy="546152"/>
                  </a:xfrm>
                  <a:prstGeom prst="round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Rounded Rectangle 119"/>
                  <p:cNvSpPr/>
                  <p:nvPr/>
                </p:nvSpPr>
                <p:spPr>
                  <a:xfrm>
                    <a:off x="5180874" y="3339647"/>
                    <a:ext cx="912495" cy="546152"/>
                  </a:xfrm>
                  <a:prstGeom prst="roundRect">
                    <a:avLst/>
                  </a:prstGeom>
                  <a:solidFill>
                    <a:schemeClr val="accent2">
                      <a:lumMod val="20000"/>
                      <a:lumOff val="80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𝟎</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20" name="Rounded Rectangle 119"/>
                  <p:cNvSpPr>
                    <a:spLocks noRot="1" noChangeAspect="1" noMove="1" noResize="1" noEditPoints="1" noAdjustHandles="1" noChangeArrowheads="1" noChangeShapeType="1" noTextEdit="1"/>
                  </p:cNvSpPr>
                  <p:nvPr/>
                </p:nvSpPr>
                <p:spPr>
                  <a:xfrm>
                    <a:off x="5180874" y="3339647"/>
                    <a:ext cx="912495" cy="546152"/>
                  </a:xfrm>
                  <a:prstGeom prst="roundRect">
                    <a:avLst/>
                  </a:prstGeom>
                  <a:blipFill rotWithShape="0">
                    <a:blip r:embed="rId22"/>
                    <a:stretch>
                      <a:fillRect b="-1493"/>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Rounded Rectangle 120"/>
                  <p:cNvSpPr/>
                  <p:nvPr/>
                </p:nvSpPr>
                <p:spPr>
                  <a:xfrm>
                    <a:off x="5190552" y="4688022"/>
                    <a:ext cx="912495" cy="546152"/>
                  </a:xfrm>
                  <a:prstGeom prst="roundRect">
                    <a:avLst/>
                  </a:prstGeom>
                  <a:solidFill>
                    <a:srgbClr val="DE7E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𝟐</m:t>
                              </m:r>
                              <m:r>
                                <a:rPr lang="en-US" sz="2000" b="1" i="1">
                                  <a:solidFill>
                                    <a:schemeClr val="tx1"/>
                                  </a:solidFill>
                                  <a:latin typeface="Cambria Math" panose="02040503050406030204" pitchFamily="18" charset="0"/>
                                  <a:cs typeface="Times New Roman" panose="02020603050405020304" pitchFamily="18" charset="0"/>
                                </a:rPr>
                                <m:t>𝒂</m:t>
                              </m:r>
                            </m:sub>
                          </m:sSub>
                        </m:oMath>
                      </m:oMathPara>
                    </a14:m>
                    <a:endParaRPr lang="en-US" sz="2000" b="1" dirty="0">
                      <a:solidFill>
                        <a:schemeClr val="tx1"/>
                      </a:solidFill>
                      <a:cs typeface="Times New Roman" panose="02020603050405020304" pitchFamily="18" charset="0"/>
                    </a:endParaRPr>
                  </a:p>
                </p:txBody>
              </p:sp>
            </mc:Choice>
            <mc:Fallback xmlns="">
              <p:sp>
                <p:nvSpPr>
                  <p:cNvPr id="121" name="Rounded Rectangle 120"/>
                  <p:cNvSpPr>
                    <a:spLocks noRot="1" noChangeAspect="1" noMove="1" noResize="1" noEditPoints="1" noAdjustHandles="1" noChangeArrowheads="1" noChangeShapeType="1" noTextEdit="1"/>
                  </p:cNvSpPr>
                  <p:nvPr/>
                </p:nvSpPr>
                <p:spPr>
                  <a:xfrm>
                    <a:off x="5190552" y="4688022"/>
                    <a:ext cx="912495" cy="546152"/>
                  </a:xfrm>
                  <a:prstGeom prst="roundRect">
                    <a:avLst/>
                  </a:prstGeom>
                  <a:blipFill rotWithShape="0">
                    <a:blip r:embed="rId23"/>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Rounded Rectangle 121"/>
                  <p:cNvSpPr/>
                  <p:nvPr/>
                </p:nvSpPr>
                <p:spPr>
                  <a:xfrm>
                    <a:off x="5180873" y="1385090"/>
                    <a:ext cx="912494" cy="546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𝟐</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103" name="Rounded Rectangle 102"/>
                  <p:cNvSpPr>
                    <a:spLocks noRot="1" noChangeAspect="1" noMove="1" noResize="1" noEditPoints="1" noAdjustHandles="1" noChangeArrowheads="1" noChangeShapeType="1" noTextEdit="1"/>
                  </p:cNvSpPr>
                  <p:nvPr/>
                </p:nvSpPr>
                <p:spPr>
                  <a:xfrm>
                    <a:off x="5180873" y="1385090"/>
                    <a:ext cx="912494" cy="546152"/>
                  </a:xfrm>
                  <a:prstGeom prst="round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Rounded Rectangle 122"/>
                  <p:cNvSpPr/>
                  <p:nvPr/>
                </p:nvSpPr>
                <p:spPr>
                  <a:xfrm>
                    <a:off x="5190552" y="5351615"/>
                    <a:ext cx="912495" cy="546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charset="0"/>
                                  <a:cs typeface="Times New Roman" panose="02020603050405020304" pitchFamily="18" charset="0"/>
                                </a:rPr>
                              </m:ctrlPr>
                            </m:sSubPr>
                            <m:e>
                              <m:r>
                                <a:rPr lang="en-US" sz="2000" b="1" i="1">
                                  <a:solidFill>
                                    <a:schemeClr val="tx1"/>
                                  </a:solidFill>
                                  <a:latin typeface="Cambria Math" panose="02040503050406030204" pitchFamily="18" charset="0"/>
                                  <a:cs typeface="Times New Roman" panose="02020603050405020304" pitchFamily="18" charset="0"/>
                                </a:rPr>
                                <m:t>𝑨</m:t>
                              </m:r>
                            </m:e>
                            <m:sub>
                              <m:r>
                                <a:rPr lang="en-US" sz="2000" b="1" i="1">
                                  <a:solidFill>
                                    <a:schemeClr val="tx1"/>
                                  </a:solidFill>
                                  <a:latin typeface="Cambria Math" panose="02040503050406030204" pitchFamily="18" charset="0"/>
                                  <a:cs typeface="Times New Roman" panose="02020603050405020304" pitchFamily="18" charset="0"/>
                                </a:rPr>
                                <m:t>𝟐</m:t>
                              </m:r>
                              <m:r>
                                <a:rPr lang="en-US" sz="2000" b="1" i="1">
                                  <a:solidFill>
                                    <a:schemeClr val="tx1"/>
                                  </a:solidFill>
                                  <a:latin typeface="Cambria Math" panose="02040503050406030204" pitchFamily="18" charset="0"/>
                                  <a:cs typeface="Times New Roman" panose="02020603050405020304" pitchFamily="18" charset="0"/>
                                </a:rPr>
                                <m:t>𝒃</m:t>
                              </m:r>
                            </m:sub>
                          </m:sSub>
                        </m:oMath>
                      </m:oMathPara>
                    </a14:m>
                    <a:endParaRPr lang="en-US" sz="2000" b="1" dirty="0">
                      <a:solidFill>
                        <a:schemeClr val="tx1"/>
                      </a:solidFill>
                      <a:cs typeface="Times New Roman" panose="02020603050405020304" pitchFamily="18" charset="0"/>
                    </a:endParaRPr>
                  </a:p>
                </p:txBody>
              </p:sp>
            </mc:Choice>
            <mc:Fallback xmlns="">
              <p:sp>
                <p:nvSpPr>
                  <p:cNvPr id="104" name="Rounded Rectangle 103"/>
                  <p:cNvSpPr>
                    <a:spLocks noRot="1" noChangeAspect="1" noMove="1" noResize="1" noEditPoints="1" noAdjustHandles="1" noChangeArrowheads="1" noChangeShapeType="1" noTextEdit="1"/>
                  </p:cNvSpPr>
                  <p:nvPr/>
                </p:nvSpPr>
                <p:spPr>
                  <a:xfrm>
                    <a:off x="5190552" y="5351615"/>
                    <a:ext cx="912495" cy="546152"/>
                  </a:xfrm>
                  <a:prstGeom prst="roundRect">
                    <a:avLst/>
                  </a:prstGeom>
                  <a:blipFill rotWithShape="0">
                    <a:blip r:embed="rId25"/>
                    <a:stretch>
                      <a:fillRect/>
                    </a:stretch>
                  </a:blipFill>
                </p:spPr>
                <p:txBody>
                  <a:bodyPr/>
                  <a:lstStyle/>
                  <a:p>
                    <a:r>
                      <a:rPr lang="en-US">
                        <a:noFill/>
                      </a:rPr>
                      <a:t> </a:t>
                    </a:r>
                  </a:p>
                </p:txBody>
              </p:sp>
            </mc:Fallback>
          </mc:AlternateContent>
        </p:grpSp>
        <p:sp>
          <p:nvSpPr>
            <p:cNvPr id="86" name="Right Arrow 85"/>
            <p:cNvSpPr/>
            <p:nvPr/>
          </p:nvSpPr>
          <p:spPr>
            <a:xfrm rot="13500000" flipH="1">
              <a:off x="4553687" y="1903401"/>
              <a:ext cx="597812" cy="611648"/>
            </a:xfrm>
            <a:prstGeom prst="rightArrow">
              <a:avLst/>
            </a:prstGeom>
            <a:solidFill>
              <a:srgbClr val="F9E8DD"/>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87" name="Right Arrow 86"/>
            <p:cNvSpPr/>
            <p:nvPr/>
          </p:nvSpPr>
          <p:spPr>
            <a:xfrm rot="13500000" flipH="1">
              <a:off x="4523651" y="3862855"/>
              <a:ext cx="597812" cy="61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88" name="Right Arrow 87"/>
            <p:cNvSpPr/>
            <p:nvPr/>
          </p:nvSpPr>
          <p:spPr>
            <a:xfrm rot="13500000" flipH="1">
              <a:off x="4524450" y="4531487"/>
              <a:ext cx="597812" cy="611648"/>
            </a:xfrm>
            <a:prstGeom prst="rightArrow">
              <a:avLst/>
            </a:prstGeom>
            <a:solidFill>
              <a:srgbClr val="E9A87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89" name="Right Arrow 88"/>
            <p:cNvSpPr/>
            <p:nvPr/>
          </p:nvSpPr>
          <p:spPr>
            <a:xfrm rot="13500000" flipH="1">
              <a:off x="4530285" y="2550499"/>
              <a:ext cx="597812" cy="61164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90" name="Right Arrow 89"/>
            <p:cNvSpPr/>
            <p:nvPr/>
          </p:nvSpPr>
          <p:spPr>
            <a:xfrm rot="13500000" flipH="1">
              <a:off x="4526290" y="3221023"/>
              <a:ext cx="597812" cy="611648"/>
            </a:xfrm>
            <a:prstGeom prst="rightArrow">
              <a:avLst/>
            </a:prstGeom>
            <a:solidFill>
              <a:srgbClr val="DE7E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91" name="Right Arrow 90"/>
            <p:cNvSpPr/>
            <p:nvPr/>
          </p:nvSpPr>
          <p:spPr>
            <a:xfrm rot="13500000" flipH="1">
              <a:off x="4541413" y="5266942"/>
              <a:ext cx="597812" cy="61164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92" name="Right Arrow 91"/>
            <p:cNvSpPr/>
            <p:nvPr/>
          </p:nvSpPr>
          <p:spPr>
            <a:xfrm rot="13500000" flipH="1">
              <a:off x="4536785" y="5924227"/>
              <a:ext cx="597812" cy="611648"/>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93" name="Right Arrow 92"/>
            <p:cNvSpPr/>
            <p:nvPr/>
          </p:nvSpPr>
          <p:spPr>
            <a:xfrm rot="13500000" flipH="1">
              <a:off x="7074600" y="4503127"/>
              <a:ext cx="597812" cy="611648"/>
            </a:xfrm>
            <a:prstGeom prst="rightArrow">
              <a:avLst/>
            </a:prstGeom>
            <a:solidFill>
              <a:srgbClr val="DE7E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94" name="Right Arrow 93"/>
            <p:cNvSpPr/>
            <p:nvPr/>
          </p:nvSpPr>
          <p:spPr>
            <a:xfrm rot="13500000" flipH="1">
              <a:off x="7086736" y="3886883"/>
              <a:ext cx="597812" cy="61164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95" name="Right Arrow 94"/>
            <p:cNvSpPr/>
            <p:nvPr/>
          </p:nvSpPr>
          <p:spPr>
            <a:xfrm rot="13500000" flipH="1">
              <a:off x="7077169" y="5266942"/>
              <a:ext cx="597812" cy="61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96" name="Right Arrow 95"/>
            <p:cNvSpPr/>
            <p:nvPr/>
          </p:nvSpPr>
          <p:spPr>
            <a:xfrm rot="13500000" flipH="1">
              <a:off x="7099878" y="1885637"/>
              <a:ext cx="597812" cy="611648"/>
            </a:xfrm>
            <a:prstGeom prst="rightArrow">
              <a:avLst/>
            </a:prstGeom>
            <a:solidFill>
              <a:srgbClr val="E9A87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97" name="Right Arrow 96"/>
            <p:cNvSpPr/>
            <p:nvPr/>
          </p:nvSpPr>
          <p:spPr>
            <a:xfrm rot="13500000" flipH="1">
              <a:off x="7083493" y="2555390"/>
              <a:ext cx="597812" cy="61164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98" name="Right Arrow 97"/>
            <p:cNvSpPr/>
            <p:nvPr/>
          </p:nvSpPr>
          <p:spPr>
            <a:xfrm rot="13500000" flipH="1">
              <a:off x="7080852" y="3180897"/>
              <a:ext cx="597812" cy="611648"/>
            </a:xfrm>
            <a:prstGeom prst="rightArrow">
              <a:avLst/>
            </a:prstGeom>
            <a:solidFill>
              <a:srgbClr val="F9E8DD"/>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99" name="Right Arrow 98"/>
            <p:cNvSpPr/>
            <p:nvPr/>
          </p:nvSpPr>
          <p:spPr>
            <a:xfrm rot="13500000" flipH="1">
              <a:off x="7084501" y="5931397"/>
              <a:ext cx="597812" cy="611648"/>
            </a:xfrm>
            <a:prstGeom prst="rightArrow">
              <a:avLst/>
            </a:prstGeom>
            <a:solidFill>
              <a:srgbClr val="E9A8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100" name="Right Arrow 99"/>
            <p:cNvSpPr/>
            <p:nvPr/>
          </p:nvSpPr>
          <p:spPr>
            <a:xfrm rot="13500000" flipH="1">
              <a:off x="9596968" y="1919561"/>
              <a:ext cx="597812" cy="611648"/>
            </a:xfrm>
            <a:prstGeom prst="rightArrow">
              <a:avLst/>
            </a:prstGeom>
            <a:solidFill>
              <a:srgbClr val="DE7E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101" name="Right Arrow 100"/>
            <p:cNvSpPr/>
            <p:nvPr/>
          </p:nvSpPr>
          <p:spPr>
            <a:xfrm rot="13500000" flipH="1">
              <a:off x="9619843" y="4579829"/>
              <a:ext cx="597812" cy="611648"/>
            </a:xfrm>
            <a:prstGeom prst="rightArrow">
              <a:avLst/>
            </a:prstGeom>
            <a:solidFill>
              <a:srgbClr val="F9E8DD"/>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102" name="Right Arrow 101"/>
            <p:cNvSpPr/>
            <p:nvPr/>
          </p:nvSpPr>
          <p:spPr>
            <a:xfrm rot="13500000" flipH="1">
              <a:off x="9615846" y="2540519"/>
              <a:ext cx="597812" cy="611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103" name="Right Arrow 102"/>
            <p:cNvSpPr/>
            <p:nvPr/>
          </p:nvSpPr>
          <p:spPr>
            <a:xfrm rot="13500000" flipH="1">
              <a:off x="9619841" y="3207347"/>
              <a:ext cx="597812" cy="611648"/>
            </a:xfrm>
            <a:prstGeom prst="rightArrow">
              <a:avLst/>
            </a:prstGeom>
            <a:solidFill>
              <a:srgbClr val="E9A87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a:solidFill>
                  <a:schemeClr val="tx1"/>
                </a:solidFill>
              </a:endParaRPr>
            </a:p>
          </p:txBody>
        </p:sp>
        <p:sp>
          <p:nvSpPr>
            <p:cNvPr id="104" name="Right Arrow 103"/>
            <p:cNvSpPr/>
            <p:nvPr/>
          </p:nvSpPr>
          <p:spPr>
            <a:xfrm rot="13500000" flipH="1">
              <a:off x="9632174" y="5271584"/>
              <a:ext cx="597812" cy="61164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105" name="Right Arrow 104"/>
            <p:cNvSpPr/>
            <p:nvPr/>
          </p:nvSpPr>
          <p:spPr>
            <a:xfrm rot="13500000" flipH="1">
              <a:off x="9627735" y="3881792"/>
              <a:ext cx="597812" cy="61164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106" name="Right Arrow 105"/>
            <p:cNvSpPr/>
            <p:nvPr/>
          </p:nvSpPr>
          <p:spPr>
            <a:xfrm rot="13500000" flipH="1">
              <a:off x="9637802" y="5924227"/>
              <a:ext cx="597812" cy="611648"/>
            </a:xfrm>
            <a:prstGeom prst="rightArrow">
              <a:avLst/>
            </a:prstGeom>
            <a:solidFill>
              <a:srgbClr val="DE7E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107" name="Curved Right Arrow 106"/>
            <p:cNvSpPr/>
            <p:nvPr/>
          </p:nvSpPr>
          <p:spPr>
            <a:xfrm>
              <a:off x="1658413" y="744976"/>
              <a:ext cx="961859" cy="904236"/>
            </a:xfrm>
            <a:prstGeom prst="curvedRightArrow">
              <a:avLst>
                <a:gd name="adj1" fmla="val 25000"/>
                <a:gd name="adj2" fmla="val 50000"/>
                <a:gd name="adj3" fmla="val 33870"/>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108" name="TextBox 107"/>
                <p:cNvSpPr txBox="1"/>
                <p:nvPr/>
              </p:nvSpPr>
              <p:spPr>
                <a:xfrm>
                  <a:off x="1516743" y="-68483"/>
                  <a:ext cx="2037155" cy="540091"/>
                </a:xfrm>
                <a:prstGeom prst="rect">
                  <a:avLst/>
                </a:prstGeom>
                <a:noFill/>
              </p:spPr>
              <p:txBody>
                <a:bodyPr wrap="square" rtlCol="0">
                  <a:spAutoFit/>
                </a:bodyPr>
                <a:lstStyle/>
                <a:p>
                  <a:r>
                    <a:rPr lang="en-US" sz="2000" b="1" dirty="0"/>
                    <a:t>Model </a:t>
                  </a:r>
                  <a14:m>
                    <m:oMath xmlns:m="http://schemas.openxmlformats.org/officeDocument/2006/math">
                      <m:sSub>
                        <m:sSubPr>
                          <m:ctrlPr>
                            <a:rPr lang="en-US" sz="2000" b="1" i="1">
                              <a:latin typeface="Cambria Math" charset="0"/>
                            </a:rPr>
                          </m:ctrlPr>
                        </m:sSubPr>
                        <m:e>
                          <m:r>
                            <a:rPr lang="en-US" sz="2000" b="1" i="1">
                              <a:latin typeface="Cambria Math" panose="02040503050406030204" pitchFamily="18" charset="0"/>
                            </a:rPr>
                            <m:t>𝑨</m:t>
                          </m:r>
                        </m:e>
                        <m:sub>
                          <m:r>
                            <a:rPr lang="en-US" sz="2000" b="1" i="1">
                              <a:latin typeface="Cambria Math" panose="02040503050406030204" pitchFamily="18" charset="0"/>
                            </a:rPr>
                            <m:t>∗</m:t>
                          </m:r>
                          <m:r>
                            <a:rPr lang="en-US" sz="2000" b="1" i="1">
                              <a:latin typeface="Cambria Math" panose="02040503050406030204" pitchFamily="18" charset="0"/>
                            </a:rPr>
                            <m:t>𝒂</m:t>
                          </m:r>
                        </m:sub>
                      </m:sSub>
                    </m:oMath>
                  </a14:m>
                  <a:endParaRPr lang="en-US" sz="2000" b="1" dirty="0">
                    <a:solidFill>
                      <a:schemeClr val="accent1">
                        <a:lumMod val="75000"/>
                      </a:schemeClr>
                    </a:solidFill>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7257" y="-68483"/>
                  <a:ext cx="2037156" cy="523219"/>
                </a:xfrm>
                <a:prstGeom prst="rect">
                  <a:avLst/>
                </a:prstGeom>
                <a:blipFill rotWithShape="0">
                  <a:blip r:embed="rId26"/>
                  <a:stretch>
                    <a:fillRect l="-6287" t="-11628" b="-32558"/>
                  </a:stretch>
                </a:blipFill>
              </p:spPr>
              <p:txBody>
                <a:bodyPr/>
                <a:lstStyle/>
                <a:p>
                  <a:r>
                    <a:rPr lang="en-US">
                      <a:noFill/>
                    </a:rPr>
                    <a:t> </a:t>
                  </a:r>
                </a:p>
              </p:txBody>
            </p:sp>
          </mc:Fallback>
        </mc:AlternateContent>
        <p:sp>
          <p:nvSpPr>
            <p:cNvPr id="109" name="Curved Right Arrow 108"/>
            <p:cNvSpPr/>
            <p:nvPr/>
          </p:nvSpPr>
          <p:spPr>
            <a:xfrm rot="10800000">
              <a:off x="9543951" y="670543"/>
              <a:ext cx="921202" cy="836541"/>
            </a:xfrm>
            <a:prstGeom prst="curved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a:solidFill>
                  <a:schemeClr val="tx1"/>
                </a:solidFill>
              </a:endParaRPr>
            </a:p>
          </p:txBody>
        </p:sp>
        <p:sp>
          <p:nvSpPr>
            <p:cNvPr id="110" name="Right Arrow 109"/>
            <p:cNvSpPr/>
            <p:nvPr/>
          </p:nvSpPr>
          <p:spPr>
            <a:xfrm>
              <a:off x="4479454" y="1245660"/>
              <a:ext cx="679558" cy="443696"/>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a:p>
          </p:txBody>
        </p:sp>
        <p:sp>
          <p:nvSpPr>
            <p:cNvPr id="111" name="Right Arrow 110"/>
            <p:cNvSpPr/>
            <p:nvPr/>
          </p:nvSpPr>
          <p:spPr>
            <a:xfrm>
              <a:off x="7018026" y="1230633"/>
              <a:ext cx="706281" cy="443696"/>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12" name="TextBox 111"/>
                <p:cNvSpPr txBox="1"/>
                <p:nvPr/>
              </p:nvSpPr>
              <p:spPr>
                <a:xfrm>
                  <a:off x="8778175" y="-58355"/>
                  <a:ext cx="1894588" cy="540091"/>
                </a:xfrm>
                <a:prstGeom prst="rect">
                  <a:avLst/>
                </a:prstGeom>
                <a:noFill/>
              </p:spPr>
              <p:txBody>
                <a:bodyPr wrap="square" rtlCol="0">
                  <a:spAutoFit/>
                </a:bodyPr>
                <a:lstStyle/>
                <a:p>
                  <a:pPr algn="r"/>
                  <a:r>
                    <a:rPr lang="en-US" sz="2000" b="1" dirty="0"/>
                    <a:t>Model </a:t>
                  </a:r>
                  <a14:m>
                    <m:oMath xmlns:m="http://schemas.openxmlformats.org/officeDocument/2006/math">
                      <m:sSub>
                        <m:sSubPr>
                          <m:ctrlPr>
                            <a:rPr lang="en-US" sz="2000" b="1" i="1">
                              <a:latin typeface="Cambria Math" charset="0"/>
                            </a:rPr>
                          </m:ctrlPr>
                        </m:sSubPr>
                        <m:e>
                          <m:r>
                            <a:rPr lang="en-US" sz="2000" b="1" i="1">
                              <a:latin typeface="Cambria Math" panose="02040503050406030204" pitchFamily="18" charset="0"/>
                            </a:rPr>
                            <m:t>𝑨</m:t>
                          </m:r>
                        </m:e>
                        <m:sub>
                          <m:r>
                            <a:rPr lang="en-US" sz="2000" b="1" i="1">
                              <a:latin typeface="Cambria Math" panose="02040503050406030204" pitchFamily="18" charset="0"/>
                            </a:rPr>
                            <m:t>∗</m:t>
                          </m:r>
                          <m:r>
                            <a:rPr lang="en-US" sz="2000" b="1" i="1">
                              <a:latin typeface="Cambria Math" panose="02040503050406030204" pitchFamily="18" charset="0"/>
                            </a:rPr>
                            <m:t>𝒃</m:t>
                          </m:r>
                        </m:sub>
                      </m:sSub>
                    </m:oMath>
                  </a14:m>
                  <a:endParaRPr lang="en-US" sz="2000" b="1" dirty="0"/>
                </a:p>
              </p:txBody>
            </p:sp>
          </mc:Choice>
          <mc:Fallback xmlns="">
            <p:sp>
              <p:nvSpPr>
                <p:cNvPr id="138" name="TextBox 137"/>
                <p:cNvSpPr txBox="1">
                  <a:spLocks noRot="1" noChangeAspect="1" noMove="1" noResize="1" noEditPoints="1" noAdjustHandles="1" noChangeArrowheads="1" noChangeShapeType="1" noTextEdit="1"/>
                </p:cNvSpPr>
                <p:nvPr/>
              </p:nvSpPr>
              <p:spPr>
                <a:xfrm>
                  <a:off x="7254175" y="-58355"/>
                  <a:ext cx="1894588" cy="523219"/>
                </a:xfrm>
                <a:prstGeom prst="rect">
                  <a:avLst/>
                </a:prstGeom>
                <a:blipFill rotWithShape="0">
                  <a:blip r:embed="rId27"/>
                  <a:stretch>
                    <a:fillRect t="-10465" b="-32558"/>
                  </a:stretch>
                </a:blipFill>
              </p:spPr>
              <p:txBody>
                <a:bodyPr/>
                <a:lstStyle/>
                <a:p>
                  <a:r>
                    <a:rPr lang="en-US">
                      <a:noFill/>
                    </a:rPr>
                    <a:t> </a:t>
                  </a:r>
                </a:p>
              </p:txBody>
            </p:sp>
          </mc:Fallback>
        </mc:AlternateContent>
        <p:sp>
          <p:nvSpPr>
            <p:cNvPr id="113" name="TextBox 112"/>
            <p:cNvSpPr txBox="1"/>
            <p:nvPr/>
          </p:nvSpPr>
          <p:spPr>
            <a:xfrm>
              <a:off x="4110143" y="6416154"/>
              <a:ext cx="1415669" cy="540091"/>
            </a:xfrm>
            <a:prstGeom prst="rect">
              <a:avLst/>
            </a:prstGeom>
            <a:noFill/>
          </p:spPr>
          <p:txBody>
            <a:bodyPr wrap="square" rtlCol="0">
              <a:spAutoFit/>
            </a:bodyPr>
            <a:lstStyle/>
            <a:p>
              <a:pPr algn="ctr"/>
              <a:r>
                <a:rPr lang="en-US" sz="2000" b="1" dirty="0"/>
                <a:t>Shift</a:t>
              </a:r>
            </a:p>
          </p:txBody>
        </p:sp>
        <p:sp>
          <p:nvSpPr>
            <p:cNvPr id="114" name="TextBox 113"/>
            <p:cNvSpPr txBox="1"/>
            <p:nvPr/>
          </p:nvSpPr>
          <p:spPr>
            <a:xfrm>
              <a:off x="6686700" y="6409922"/>
              <a:ext cx="1415669" cy="540091"/>
            </a:xfrm>
            <a:prstGeom prst="rect">
              <a:avLst/>
            </a:prstGeom>
            <a:noFill/>
          </p:spPr>
          <p:txBody>
            <a:bodyPr wrap="square" rtlCol="0">
              <a:spAutoFit/>
            </a:bodyPr>
            <a:lstStyle/>
            <a:p>
              <a:pPr algn="ctr"/>
              <a:r>
                <a:rPr lang="en-US" sz="2000" b="1" dirty="0"/>
                <a:t>Shift</a:t>
              </a:r>
            </a:p>
          </p:txBody>
        </p:sp>
        <p:sp>
          <p:nvSpPr>
            <p:cNvPr id="115" name="TextBox 114"/>
            <p:cNvSpPr txBox="1"/>
            <p:nvPr/>
          </p:nvSpPr>
          <p:spPr>
            <a:xfrm>
              <a:off x="9188040" y="6409922"/>
              <a:ext cx="1415669" cy="540091"/>
            </a:xfrm>
            <a:prstGeom prst="rect">
              <a:avLst/>
            </a:prstGeom>
            <a:noFill/>
          </p:spPr>
          <p:txBody>
            <a:bodyPr wrap="square" rtlCol="0">
              <a:spAutoFit/>
            </a:bodyPr>
            <a:lstStyle/>
            <a:p>
              <a:pPr algn="ctr"/>
              <a:r>
                <a:rPr lang="en-US" sz="2000" b="1" dirty="0"/>
                <a:t>Shift</a:t>
              </a:r>
            </a:p>
          </p:txBody>
        </p:sp>
      </p:grpSp>
      <p:sp>
        <p:nvSpPr>
          <p:cNvPr id="140" name="Freeform 139"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41"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8039303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8033"/>
            <a:ext cx="10667998" cy="550665"/>
          </a:xfrm>
        </p:spPr>
        <p:txBody>
          <a:bodyPr>
            <a:noAutofit/>
          </a:bodyPr>
          <a:lstStyle/>
          <a:p>
            <a:r>
              <a:rPr lang="en-US" sz="3200" dirty="0"/>
              <a:t>Dynamic Rotation Control for LDA CGS and MF SGD</a:t>
            </a:r>
          </a:p>
        </p:txBody>
      </p:sp>
      <p:sp>
        <p:nvSpPr>
          <p:cNvPr id="4" name="Freeform 3"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pSp>
        <p:nvGrpSpPr>
          <p:cNvPr id="5" name="Group 4"/>
          <p:cNvGrpSpPr>
            <a:grpSpLocks noChangeAspect="1"/>
          </p:cNvGrpSpPr>
          <p:nvPr/>
        </p:nvGrpSpPr>
        <p:grpSpPr>
          <a:xfrm>
            <a:off x="1952479" y="1260225"/>
            <a:ext cx="7364255" cy="4939505"/>
            <a:chOff x="1497640" y="231193"/>
            <a:chExt cx="9329662" cy="6257783"/>
          </a:xfrm>
        </p:grpSpPr>
        <p:sp>
          <p:nvSpPr>
            <p:cNvPr id="6" name="TextBox 5"/>
            <p:cNvSpPr txBox="1"/>
            <p:nvPr/>
          </p:nvSpPr>
          <p:spPr>
            <a:xfrm>
              <a:off x="1497640" y="5592166"/>
              <a:ext cx="3903882" cy="896810"/>
            </a:xfrm>
            <a:prstGeom prst="rect">
              <a:avLst/>
            </a:prstGeom>
            <a:noFill/>
          </p:spPr>
          <p:txBody>
            <a:bodyPr wrap="square" rtlCol="0">
              <a:spAutoFit/>
            </a:bodyPr>
            <a:lstStyle/>
            <a:p>
              <a:pPr algn="ctr"/>
              <a:r>
                <a:rPr lang="en-US" sz="2000" b="1" dirty="0"/>
                <a:t>Other Model Parameters </a:t>
              </a:r>
            </a:p>
            <a:p>
              <a:pPr algn="ctr"/>
              <a:r>
                <a:rPr lang="en-US" sz="2000" b="1" dirty="0"/>
                <a:t>From Caching</a:t>
              </a:r>
            </a:p>
          </p:txBody>
        </p:sp>
        <p:grpSp>
          <p:nvGrpSpPr>
            <p:cNvPr id="7" name="Group 6"/>
            <p:cNvGrpSpPr/>
            <p:nvPr/>
          </p:nvGrpSpPr>
          <p:grpSpPr>
            <a:xfrm>
              <a:off x="2429246" y="451230"/>
              <a:ext cx="8398056" cy="5959212"/>
              <a:chOff x="1185920" y="368991"/>
              <a:chExt cx="5665297" cy="4020065"/>
            </a:xfrm>
          </p:grpSpPr>
          <p:sp>
            <p:nvSpPr>
              <p:cNvPr id="10" name="Rectangle 9"/>
              <p:cNvSpPr/>
              <p:nvPr/>
            </p:nvSpPr>
            <p:spPr>
              <a:xfrm>
                <a:off x="1320630" y="2763028"/>
                <a:ext cx="685800" cy="685800"/>
              </a:xfrm>
              <a:prstGeom prst="rect">
                <a:avLst/>
              </a:prstGeom>
              <a:solidFill>
                <a:srgbClr val="C000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1" name="Rectangle 10"/>
              <p:cNvSpPr/>
              <p:nvPr/>
            </p:nvSpPr>
            <p:spPr>
              <a:xfrm>
                <a:off x="3033740" y="1152578"/>
                <a:ext cx="685800" cy="685800"/>
              </a:xfrm>
              <a:prstGeom prst="rect">
                <a:avLst/>
              </a:prstGeom>
              <a:solidFill>
                <a:srgbClr val="C000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p:cNvSpPr/>
              <p:nvPr/>
            </p:nvSpPr>
            <p:spPr>
              <a:xfrm>
                <a:off x="2178116" y="1145089"/>
                <a:ext cx="685800" cy="685800"/>
              </a:xfrm>
              <a:prstGeom prst="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13" name="Rectangle 12"/>
              <p:cNvSpPr/>
              <p:nvPr/>
            </p:nvSpPr>
            <p:spPr>
              <a:xfrm>
                <a:off x="1332555" y="1141779"/>
                <a:ext cx="685800" cy="685800"/>
              </a:xfrm>
              <a:prstGeom prst="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14" name="Rectangle 13"/>
              <p:cNvSpPr/>
              <p:nvPr/>
            </p:nvSpPr>
            <p:spPr>
              <a:xfrm>
                <a:off x="1324675" y="1937569"/>
                <a:ext cx="685800" cy="685800"/>
              </a:xfrm>
              <a:prstGeom prst="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15" name="Rectangle 14"/>
              <p:cNvSpPr/>
              <p:nvPr/>
            </p:nvSpPr>
            <p:spPr>
              <a:xfrm>
                <a:off x="2178116" y="1937569"/>
                <a:ext cx="685800" cy="685800"/>
              </a:xfrm>
              <a:prstGeom prst="rect">
                <a:avLst/>
              </a:prstGeom>
              <a:solidFill>
                <a:srgbClr val="C000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6" name="Rectangle 15"/>
              <p:cNvSpPr/>
              <p:nvPr/>
            </p:nvSpPr>
            <p:spPr>
              <a:xfrm>
                <a:off x="3031556" y="1937569"/>
                <a:ext cx="685800" cy="685800"/>
              </a:xfrm>
              <a:prstGeom prst="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17" name="Rectangle 16"/>
              <p:cNvSpPr/>
              <p:nvPr/>
            </p:nvSpPr>
            <p:spPr>
              <a:xfrm>
                <a:off x="3049572" y="2763028"/>
                <a:ext cx="685800" cy="685800"/>
              </a:xfrm>
              <a:prstGeom prst="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18" name="Rectangle 17"/>
              <p:cNvSpPr/>
              <p:nvPr/>
            </p:nvSpPr>
            <p:spPr>
              <a:xfrm>
                <a:off x="2177163" y="2763320"/>
                <a:ext cx="685800" cy="685800"/>
              </a:xfrm>
              <a:prstGeom prst="rect">
                <a:avLst/>
              </a:prstGeom>
              <a:solidFill>
                <a:srgbClr val="92D050"/>
              </a:solidFill>
              <a:ln>
                <a:solidFill>
                  <a:srgbClr val="5AA45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19" name="TextBox 18"/>
              <p:cNvSpPr txBox="1"/>
              <p:nvPr/>
            </p:nvSpPr>
            <p:spPr>
              <a:xfrm>
                <a:off x="2191987" y="368991"/>
                <a:ext cx="2468747" cy="604985"/>
              </a:xfrm>
              <a:prstGeom prst="rect">
                <a:avLst/>
              </a:prstGeom>
              <a:noFill/>
            </p:spPr>
            <p:txBody>
              <a:bodyPr wrap="square" rtlCol="0">
                <a:spAutoFit/>
              </a:bodyPr>
              <a:lstStyle/>
              <a:p>
                <a:pPr algn="ctr"/>
                <a:r>
                  <a:rPr lang="en-US" sz="2000" b="1" dirty="0"/>
                  <a:t>Model Parameters</a:t>
                </a:r>
                <a:br>
                  <a:rPr lang="en-US" sz="2000" b="1" dirty="0"/>
                </a:br>
                <a:r>
                  <a:rPr lang="en-US" sz="2000" b="1" dirty="0"/>
                  <a:t>From Rotation</a:t>
                </a:r>
              </a:p>
            </p:txBody>
          </p:sp>
          <p:sp>
            <p:nvSpPr>
              <p:cNvPr id="20" name="TextBox 19"/>
              <p:cNvSpPr txBox="1"/>
              <p:nvPr/>
            </p:nvSpPr>
            <p:spPr>
              <a:xfrm>
                <a:off x="1253428" y="3442714"/>
                <a:ext cx="2542370" cy="341948"/>
              </a:xfrm>
              <a:prstGeom prst="rect">
                <a:avLst/>
              </a:prstGeom>
              <a:noFill/>
            </p:spPr>
            <p:txBody>
              <a:bodyPr wrap="square" rtlCol="0">
                <a:spAutoFit/>
              </a:bodyPr>
              <a:lstStyle/>
              <a:p>
                <a:pPr algn="ctr"/>
                <a:r>
                  <a:rPr lang="en-US" sz="2000" b="1" dirty="0"/>
                  <a:t>Model Related Data</a:t>
                </a:r>
              </a:p>
            </p:txBody>
          </p:sp>
          <p:sp>
            <p:nvSpPr>
              <p:cNvPr id="21" name="TextBox 20"/>
              <p:cNvSpPr txBox="1"/>
              <p:nvPr/>
            </p:nvSpPr>
            <p:spPr>
              <a:xfrm>
                <a:off x="4027920" y="3521033"/>
                <a:ext cx="2823297" cy="868023"/>
              </a:xfrm>
              <a:prstGeom prst="rect">
                <a:avLst/>
              </a:prstGeom>
              <a:noFill/>
            </p:spPr>
            <p:txBody>
              <a:bodyPr wrap="square" rtlCol="0">
                <a:spAutoFit/>
              </a:bodyPr>
              <a:lstStyle/>
              <a:p>
                <a:r>
                  <a:rPr lang="en-US" sz="2000" b="1" dirty="0"/>
                  <a:t>Computes until the time arrives, then starts model rotation </a:t>
                </a:r>
              </a:p>
            </p:txBody>
          </p:sp>
          <p:sp>
            <p:nvSpPr>
              <p:cNvPr id="22" name="Rounded Rectangle 21"/>
              <p:cNvSpPr/>
              <p:nvPr/>
            </p:nvSpPr>
            <p:spPr>
              <a:xfrm>
                <a:off x="4188728" y="1100138"/>
                <a:ext cx="2501681" cy="245586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a:p>
            </p:txBody>
          </p:sp>
          <p:grpSp>
            <p:nvGrpSpPr>
              <p:cNvPr id="23" name="Group 22"/>
              <p:cNvGrpSpPr/>
              <p:nvPr/>
            </p:nvGrpSpPr>
            <p:grpSpPr>
              <a:xfrm>
                <a:off x="4312969" y="1178457"/>
                <a:ext cx="2260474" cy="2264963"/>
                <a:chOff x="4312969" y="1156707"/>
                <a:chExt cx="2377440" cy="2286713"/>
              </a:xfrm>
            </p:grpSpPr>
            <p:sp>
              <p:nvSpPr>
                <p:cNvPr id="56" name="Down Arrow 55"/>
                <p:cNvSpPr/>
                <p:nvPr/>
              </p:nvSpPr>
              <p:spPr>
                <a:xfrm>
                  <a:off x="4312969" y="1157420"/>
                  <a:ext cx="731520" cy="2286000"/>
                </a:xfrm>
                <a:prstGeom prst="downArrow">
                  <a:avLst/>
                </a:prstGeom>
                <a:solidFill>
                  <a:srgbClr val="C000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57" name="Down Arrow 56"/>
                <p:cNvSpPr/>
                <p:nvPr/>
              </p:nvSpPr>
              <p:spPr>
                <a:xfrm>
                  <a:off x="5135929" y="1156707"/>
                  <a:ext cx="731520" cy="2286000"/>
                </a:xfrm>
                <a:prstGeom prst="downArrow">
                  <a:avLst/>
                </a:prstGeom>
                <a:solidFill>
                  <a:srgbClr val="C000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58" name="Down Arrow 57"/>
                <p:cNvSpPr/>
                <p:nvPr/>
              </p:nvSpPr>
              <p:spPr>
                <a:xfrm>
                  <a:off x="5958889" y="1156707"/>
                  <a:ext cx="731520" cy="2286000"/>
                </a:xfrm>
                <a:prstGeom prst="downArrow">
                  <a:avLst/>
                </a:prstGeom>
                <a:solidFill>
                  <a:srgbClr val="C000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grpSp>
          <p:grpSp>
            <p:nvGrpSpPr>
              <p:cNvPr id="24" name="Group 23"/>
              <p:cNvGrpSpPr/>
              <p:nvPr/>
            </p:nvGrpSpPr>
            <p:grpSpPr>
              <a:xfrm>
                <a:off x="3057547" y="1209934"/>
                <a:ext cx="638184" cy="581790"/>
                <a:chOff x="3057547" y="2845899"/>
                <a:chExt cx="638184" cy="581790"/>
              </a:xfrm>
            </p:grpSpPr>
            <p:grpSp>
              <p:nvGrpSpPr>
                <p:cNvPr id="48" name="Group 47"/>
                <p:cNvGrpSpPr/>
                <p:nvPr/>
              </p:nvGrpSpPr>
              <p:grpSpPr>
                <a:xfrm>
                  <a:off x="3057547" y="3170905"/>
                  <a:ext cx="638184" cy="256784"/>
                  <a:chOff x="6644904" y="5051877"/>
                  <a:chExt cx="1828802" cy="731520"/>
                </a:xfrm>
              </p:grpSpPr>
              <p:sp>
                <p:nvSpPr>
                  <p:cNvPr id="53" name="Rectangle 52"/>
                  <p:cNvSpPr/>
                  <p:nvPr/>
                </p:nvSpPr>
                <p:spPr>
                  <a:xfrm>
                    <a:off x="6644905" y="5051877"/>
                    <a:ext cx="1828799"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54" name="Rectangle 53"/>
                  <p:cNvSpPr/>
                  <p:nvPr/>
                </p:nvSpPr>
                <p:spPr>
                  <a:xfrm>
                    <a:off x="6644904" y="5326197"/>
                    <a:ext cx="1828802"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55" name="Rectangle 54"/>
                  <p:cNvSpPr/>
                  <p:nvPr/>
                </p:nvSpPr>
                <p:spPr>
                  <a:xfrm>
                    <a:off x="6644904" y="5600517"/>
                    <a:ext cx="1828802"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grpSp>
            <p:grpSp>
              <p:nvGrpSpPr>
                <p:cNvPr id="49" name="Group 48"/>
                <p:cNvGrpSpPr/>
                <p:nvPr/>
              </p:nvGrpSpPr>
              <p:grpSpPr>
                <a:xfrm>
                  <a:off x="3082241" y="2845899"/>
                  <a:ext cx="577271" cy="255269"/>
                  <a:chOff x="10078239" y="511774"/>
                  <a:chExt cx="731517" cy="1828804"/>
                </a:xfrm>
              </p:grpSpPr>
              <p:sp>
                <p:nvSpPr>
                  <p:cNvPr id="50" name="Rectangle 49"/>
                  <p:cNvSpPr/>
                  <p:nvPr/>
                </p:nvSpPr>
                <p:spPr>
                  <a:xfrm rot="5400000">
                    <a:off x="9529597" y="1334735"/>
                    <a:ext cx="1828797"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sp>
                <p:nvSpPr>
                  <p:cNvPr id="51" name="Rectangle 50"/>
                  <p:cNvSpPr/>
                  <p:nvPr/>
                </p:nvSpPr>
                <p:spPr>
                  <a:xfrm rot="5400000">
                    <a:off x="9803917" y="1334735"/>
                    <a:ext cx="1828797"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sp>
                <p:nvSpPr>
                  <p:cNvPr id="52" name="Rectangle 51"/>
                  <p:cNvSpPr/>
                  <p:nvPr/>
                </p:nvSpPr>
                <p:spPr>
                  <a:xfrm rot="5400000">
                    <a:off x="9255277" y="1334736"/>
                    <a:ext cx="1828804"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grpSp>
          </p:grpSp>
          <p:grpSp>
            <p:nvGrpSpPr>
              <p:cNvPr id="25" name="Group 24"/>
              <p:cNvGrpSpPr/>
              <p:nvPr/>
            </p:nvGrpSpPr>
            <p:grpSpPr>
              <a:xfrm>
                <a:off x="2195713" y="1984100"/>
                <a:ext cx="638184" cy="581790"/>
                <a:chOff x="1348483" y="2838410"/>
                <a:chExt cx="638184" cy="581790"/>
              </a:xfrm>
            </p:grpSpPr>
            <p:grpSp>
              <p:nvGrpSpPr>
                <p:cNvPr id="40" name="Group 39"/>
                <p:cNvGrpSpPr/>
                <p:nvPr/>
              </p:nvGrpSpPr>
              <p:grpSpPr>
                <a:xfrm>
                  <a:off x="1348483" y="3163416"/>
                  <a:ext cx="638184" cy="256784"/>
                  <a:chOff x="1747351" y="5030541"/>
                  <a:chExt cx="1828801" cy="731520"/>
                </a:xfrm>
              </p:grpSpPr>
              <p:sp>
                <p:nvSpPr>
                  <p:cNvPr id="45" name="Rectangle 44"/>
                  <p:cNvSpPr/>
                  <p:nvPr/>
                </p:nvSpPr>
                <p:spPr>
                  <a:xfrm>
                    <a:off x="1747352" y="5030541"/>
                    <a:ext cx="1828800"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46" name="Rectangle 45"/>
                  <p:cNvSpPr/>
                  <p:nvPr/>
                </p:nvSpPr>
                <p:spPr>
                  <a:xfrm>
                    <a:off x="1747351" y="5304861"/>
                    <a:ext cx="1828801"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47" name="Rectangle 46"/>
                  <p:cNvSpPr/>
                  <p:nvPr/>
                </p:nvSpPr>
                <p:spPr>
                  <a:xfrm>
                    <a:off x="1747351" y="5579181"/>
                    <a:ext cx="1828801"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grpSp>
            <p:grpSp>
              <p:nvGrpSpPr>
                <p:cNvPr id="41" name="Group 40"/>
                <p:cNvGrpSpPr/>
                <p:nvPr/>
              </p:nvGrpSpPr>
              <p:grpSpPr>
                <a:xfrm>
                  <a:off x="1373165" y="2838410"/>
                  <a:ext cx="577272" cy="255269"/>
                  <a:chOff x="7912509" y="458119"/>
                  <a:chExt cx="731519" cy="1828800"/>
                </a:xfrm>
              </p:grpSpPr>
              <p:sp>
                <p:nvSpPr>
                  <p:cNvPr id="42" name="Rectangle 41"/>
                  <p:cNvSpPr/>
                  <p:nvPr/>
                </p:nvSpPr>
                <p:spPr>
                  <a:xfrm rot="5400000">
                    <a:off x="7363869" y="1281079"/>
                    <a:ext cx="1828800"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sp>
                <p:nvSpPr>
                  <p:cNvPr id="43" name="Rectangle 42"/>
                  <p:cNvSpPr/>
                  <p:nvPr/>
                </p:nvSpPr>
                <p:spPr>
                  <a:xfrm rot="5400000">
                    <a:off x="7638188" y="1281079"/>
                    <a:ext cx="1828800"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sp>
                <p:nvSpPr>
                  <p:cNvPr id="44" name="Rectangle 43"/>
                  <p:cNvSpPr/>
                  <p:nvPr/>
                </p:nvSpPr>
                <p:spPr>
                  <a:xfrm rot="5400000">
                    <a:off x="7089549" y="1281079"/>
                    <a:ext cx="1828800"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grpSp>
          </p:grpSp>
          <p:grpSp>
            <p:nvGrpSpPr>
              <p:cNvPr id="26" name="Group 25"/>
              <p:cNvGrpSpPr/>
              <p:nvPr/>
            </p:nvGrpSpPr>
            <p:grpSpPr>
              <a:xfrm>
                <a:off x="1344436" y="2819549"/>
                <a:ext cx="638185" cy="581791"/>
                <a:chOff x="-362444" y="2817760"/>
                <a:chExt cx="638185" cy="581791"/>
              </a:xfrm>
            </p:grpSpPr>
            <p:grpSp>
              <p:nvGrpSpPr>
                <p:cNvPr id="32" name="Group 31"/>
                <p:cNvGrpSpPr/>
                <p:nvPr/>
              </p:nvGrpSpPr>
              <p:grpSpPr>
                <a:xfrm>
                  <a:off x="-362444" y="3142767"/>
                  <a:ext cx="638185" cy="256784"/>
                  <a:chOff x="-3155532" y="4971714"/>
                  <a:chExt cx="1828802" cy="731520"/>
                </a:xfrm>
              </p:grpSpPr>
              <p:sp>
                <p:nvSpPr>
                  <p:cNvPr id="37" name="Rectangle 36"/>
                  <p:cNvSpPr/>
                  <p:nvPr/>
                </p:nvSpPr>
                <p:spPr>
                  <a:xfrm>
                    <a:off x="-3155530" y="4971714"/>
                    <a:ext cx="1828800"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38" name="Rectangle 37"/>
                  <p:cNvSpPr/>
                  <p:nvPr/>
                </p:nvSpPr>
                <p:spPr>
                  <a:xfrm>
                    <a:off x="-3155532" y="5246034"/>
                    <a:ext cx="1828799"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sp>
                <p:nvSpPr>
                  <p:cNvPr id="39" name="Rectangle 38"/>
                  <p:cNvSpPr/>
                  <p:nvPr/>
                </p:nvSpPr>
                <p:spPr>
                  <a:xfrm>
                    <a:off x="-3155532" y="5520354"/>
                    <a:ext cx="1828801" cy="18288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a:p>
                </p:txBody>
              </p:sp>
            </p:grpSp>
            <p:grpSp>
              <p:nvGrpSpPr>
                <p:cNvPr id="33" name="Group 32"/>
                <p:cNvGrpSpPr/>
                <p:nvPr/>
              </p:nvGrpSpPr>
              <p:grpSpPr>
                <a:xfrm>
                  <a:off x="-337759" y="2817760"/>
                  <a:ext cx="577273" cy="255269"/>
                  <a:chOff x="5744425" y="310178"/>
                  <a:chExt cx="731520" cy="1828800"/>
                </a:xfrm>
              </p:grpSpPr>
              <p:sp>
                <p:nvSpPr>
                  <p:cNvPr id="34" name="Rectangle 33"/>
                  <p:cNvSpPr/>
                  <p:nvPr/>
                </p:nvSpPr>
                <p:spPr>
                  <a:xfrm rot="5400000">
                    <a:off x="5195785" y="1133138"/>
                    <a:ext cx="1828800"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sp>
                <p:nvSpPr>
                  <p:cNvPr id="35" name="Rectangle 34"/>
                  <p:cNvSpPr/>
                  <p:nvPr/>
                </p:nvSpPr>
                <p:spPr>
                  <a:xfrm rot="5400000">
                    <a:off x="5470105" y="1133138"/>
                    <a:ext cx="1828800"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sp>
                <p:nvSpPr>
                  <p:cNvPr id="36" name="Rectangle 35"/>
                  <p:cNvSpPr/>
                  <p:nvPr/>
                </p:nvSpPr>
                <p:spPr>
                  <a:xfrm rot="5400000">
                    <a:off x="4921465" y="1133138"/>
                    <a:ext cx="1828800" cy="182880"/>
                  </a:xfrm>
                  <a:prstGeom prst="rect">
                    <a:avLst/>
                  </a:prstGeom>
                  <a:solidFill>
                    <a:srgbClr val="DE7E2E"/>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a:p>
                </p:txBody>
              </p:sp>
            </p:grpSp>
          </p:grpSp>
          <p:cxnSp>
            <p:nvCxnSpPr>
              <p:cNvPr id="27" name="Curved Connector 26"/>
              <p:cNvCxnSpPr>
                <a:stCxn id="11" idx="3"/>
                <a:endCxn id="56" idx="0"/>
              </p:cNvCxnSpPr>
              <p:nvPr/>
            </p:nvCxnSpPr>
            <p:spPr>
              <a:xfrm flipV="1">
                <a:off x="3719540" y="1179163"/>
                <a:ext cx="941194" cy="316315"/>
              </a:xfrm>
              <a:prstGeom prst="curvedConnector4">
                <a:avLst>
                  <a:gd name="adj1" fmla="val 31525"/>
                  <a:gd name="adj2" fmla="val 157158"/>
                </a:avLst>
              </a:prstGeom>
              <a:ln w="41275">
                <a:solidFill>
                  <a:srgbClr val="C00000"/>
                </a:solidFill>
                <a:prstDash val="sysDash"/>
                <a:tailEnd type="stealth" w="med" len="med"/>
              </a:ln>
            </p:spPr>
            <p:style>
              <a:lnRef idx="3">
                <a:schemeClr val="accent2"/>
              </a:lnRef>
              <a:fillRef idx="0">
                <a:schemeClr val="accent2"/>
              </a:fillRef>
              <a:effectRef idx="2">
                <a:schemeClr val="accent2"/>
              </a:effectRef>
              <a:fontRef idx="minor">
                <a:schemeClr val="tx1"/>
              </a:fontRef>
            </p:style>
          </p:cxnSp>
          <p:cxnSp>
            <p:nvCxnSpPr>
              <p:cNvPr id="28" name="Curved Connector 27"/>
              <p:cNvCxnSpPr>
                <a:stCxn id="10" idx="3"/>
                <a:endCxn id="58" idx="0"/>
              </p:cNvCxnSpPr>
              <p:nvPr/>
            </p:nvCxnSpPr>
            <p:spPr>
              <a:xfrm flipV="1">
                <a:off x="2006430" y="1178457"/>
                <a:ext cx="4219249" cy="1927471"/>
              </a:xfrm>
              <a:prstGeom prst="curvedConnector4">
                <a:avLst>
                  <a:gd name="adj1" fmla="val 49503"/>
                  <a:gd name="adj2" fmla="val 119763"/>
                </a:avLst>
              </a:prstGeom>
              <a:ln w="41275">
                <a:solidFill>
                  <a:srgbClr val="C00000"/>
                </a:solidFill>
                <a:prstDash val="sysDash"/>
                <a:headEnd type="none"/>
                <a:tailEnd type="stealth" w="med" len="med"/>
              </a:ln>
            </p:spPr>
            <p:style>
              <a:lnRef idx="3">
                <a:schemeClr val="accent2"/>
              </a:lnRef>
              <a:fillRef idx="0">
                <a:schemeClr val="accent2"/>
              </a:fillRef>
              <a:effectRef idx="2">
                <a:schemeClr val="accent2"/>
              </a:effectRef>
              <a:fontRef idx="minor">
                <a:schemeClr val="tx1"/>
              </a:fontRef>
            </p:style>
          </p:cxnSp>
          <p:cxnSp>
            <p:nvCxnSpPr>
              <p:cNvPr id="29" name="Curved Connector 28"/>
              <p:cNvCxnSpPr>
                <a:stCxn id="15" idx="3"/>
                <a:endCxn id="57" idx="0"/>
              </p:cNvCxnSpPr>
              <p:nvPr/>
            </p:nvCxnSpPr>
            <p:spPr>
              <a:xfrm flipV="1">
                <a:off x="2863916" y="1178457"/>
                <a:ext cx="2579290" cy="1102011"/>
              </a:xfrm>
              <a:prstGeom prst="curvedConnector4">
                <a:avLst>
                  <a:gd name="adj1" fmla="val 43258"/>
                  <a:gd name="adj2" fmla="val 113994"/>
                </a:avLst>
              </a:prstGeom>
              <a:ln w="41275">
                <a:solidFill>
                  <a:srgbClr val="C00000"/>
                </a:solidFill>
                <a:prstDash val="sysDash"/>
                <a:headEnd type="none"/>
                <a:tailEnd type="stealth" w="lg" len="med"/>
              </a:ln>
            </p:spPr>
            <p:style>
              <a:lnRef idx="3">
                <a:schemeClr val="accent2"/>
              </a:lnRef>
              <a:fillRef idx="0">
                <a:schemeClr val="accent2"/>
              </a:fillRef>
              <a:effectRef idx="2">
                <a:schemeClr val="accent2"/>
              </a:effectRef>
              <a:fontRef idx="minor">
                <a:schemeClr val="tx1"/>
              </a:fontRef>
            </p:style>
          </p:cxnSp>
          <p:sp>
            <p:nvSpPr>
              <p:cNvPr id="30" name="Left Brace 29"/>
              <p:cNvSpPr/>
              <p:nvPr/>
            </p:nvSpPr>
            <p:spPr>
              <a:xfrm rot="5400000">
                <a:off x="3293963" y="783354"/>
                <a:ext cx="153828" cy="577271"/>
              </a:xfrm>
              <a:prstGeom prst="leftBrace">
                <a:avLst>
                  <a:gd name="adj1" fmla="val 158455"/>
                  <a:gd name="adj2" fmla="val 47980"/>
                </a:avLst>
              </a:prstGeom>
              <a:noFill/>
              <a:ln w="50800">
                <a:solidFill>
                  <a:srgbClr val="DE7E2E"/>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2400" b="1"/>
              </a:p>
            </p:txBody>
          </p:sp>
          <p:sp>
            <p:nvSpPr>
              <p:cNvPr id="31" name="Left Brace 30"/>
              <p:cNvSpPr/>
              <p:nvPr/>
            </p:nvSpPr>
            <p:spPr>
              <a:xfrm>
                <a:off x="1185920" y="3131754"/>
                <a:ext cx="120024" cy="256784"/>
              </a:xfrm>
              <a:prstGeom prst="leftBrace">
                <a:avLst>
                  <a:gd name="adj1" fmla="val 42617"/>
                  <a:gd name="adj2" fmla="val 47054"/>
                </a:avLst>
              </a:prstGeom>
              <a:ln w="508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2400" b="1"/>
              </a:p>
            </p:txBody>
          </p:sp>
        </p:grpSp>
        <p:cxnSp>
          <p:nvCxnSpPr>
            <p:cNvPr id="8" name="Elbow Connector 7"/>
            <p:cNvCxnSpPr>
              <a:endCxn id="31" idx="1"/>
            </p:cNvCxnSpPr>
            <p:nvPr/>
          </p:nvCxnSpPr>
          <p:spPr>
            <a:xfrm rot="5400000" flipH="1" flipV="1">
              <a:off x="1726304" y="4889224"/>
              <a:ext cx="866398" cy="539486"/>
            </a:xfrm>
            <a:prstGeom prst="bentConnector2">
              <a:avLst/>
            </a:prstGeom>
            <a:ln w="50800">
              <a:solidFill>
                <a:schemeClr val="bg2">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6415" y="231193"/>
              <a:ext cx="2392201" cy="896810"/>
            </a:xfrm>
            <a:prstGeom prst="rect">
              <a:avLst/>
            </a:prstGeom>
            <a:noFill/>
          </p:spPr>
          <p:txBody>
            <a:bodyPr wrap="square" rtlCol="0">
              <a:spAutoFit/>
            </a:bodyPr>
            <a:lstStyle/>
            <a:p>
              <a:pPr algn="ctr"/>
              <a:r>
                <a:rPr lang="en-US" sz="2000" b="1" dirty="0"/>
                <a:t>Multi-Thread Execution</a:t>
              </a:r>
            </a:p>
          </p:txBody>
        </p:sp>
      </p:grpSp>
      <p:sp>
        <p:nvSpPr>
          <p:cNvPr id="5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483280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1704"/>
            <a:ext cx="10668000" cy="853486"/>
          </a:xfrm>
        </p:spPr>
        <p:txBody>
          <a:bodyPr>
            <a:normAutofit/>
          </a:bodyPr>
          <a:lstStyle/>
          <a:p>
            <a:r>
              <a:rPr lang="en-US" sz="4000" dirty="0" smtClean="0"/>
              <a:t>CGS Model Convergence Speed</a:t>
            </a:r>
            <a:endParaRPr lang="en-US" sz="4000" dirty="0"/>
          </a:p>
        </p:txBody>
      </p:sp>
      <p:pic>
        <p:nvPicPr>
          <p:cNvPr id="6"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7238" y="1941206"/>
            <a:ext cx="5211762" cy="3908821"/>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18238" y="1941206"/>
            <a:ext cx="5211762" cy="3908821"/>
          </a:xfrm>
        </p:spPr>
      </p:pic>
      <p:sp>
        <p:nvSpPr>
          <p:cNvPr id="11"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mc:AlternateContent xmlns:mc="http://schemas.openxmlformats.org/markup-compatibility/2006">
        <mc:Choice xmlns:a14="http://schemas.microsoft.com/office/drawing/2010/main" Requires="a14">
          <p:graphicFrame>
            <p:nvGraphicFramePr>
              <p:cNvPr id="12" name="Content Placeholder 3"/>
              <p:cNvGraphicFramePr>
                <a:graphicFrameLocks/>
              </p:cNvGraphicFramePr>
              <p:nvPr>
                <p:extLst/>
              </p:nvPr>
            </p:nvGraphicFramePr>
            <p:xfrm>
              <a:off x="757238" y="1199526"/>
              <a:ext cx="10672763" cy="741680"/>
            </p:xfrm>
            <a:graphic>
              <a:graphicData uri="http://schemas.openxmlformats.org/drawingml/2006/table">
                <a:tbl>
                  <a:tblPr firstRow="1" bandRow="1">
                    <a:tableStyleId>{5C22544A-7EE6-4342-B048-85BDC9FD1C3A}</a:tableStyleId>
                  </a:tblPr>
                  <a:tblGrid>
                    <a:gridCol w="1778794"/>
                    <a:gridCol w="1778794"/>
                    <a:gridCol w="1778794"/>
                    <a:gridCol w="1778794"/>
                    <a:gridCol w="3557587"/>
                  </a:tblGrid>
                  <a:tr h="370840">
                    <a:tc>
                      <a:txBody>
                        <a:bodyPr/>
                        <a:lstStyle/>
                        <a:p>
                          <a:pPr algn="ctr"/>
                          <a:r>
                            <a:rPr lang="en-US" dirty="0" smtClean="0"/>
                            <a:t>LDA Dataset</a:t>
                          </a:r>
                          <a:endParaRPr lang="en-US" dirty="0"/>
                        </a:p>
                      </a:txBody>
                      <a:tcPr anchor="ctr"/>
                    </a:tc>
                    <a:tc>
                      <a:txBody>
                        <a:bodyPr/>
                        <a:lstStyle/>
                        <a:p>
                          <a:pPr algn="ctr"/>
                          <a:r>
                            <a:rPr lang="en-US" dirty="0" smtClean="0"/>
                            <a:t>Documents</a:t>
                          </a:r>
                          <a:endParaRPr lang="en-US" dirty="0"/>
                        </a:p>
                      </a:txBody>
                      <a:tcPr anchor="ctr"/>
                    </a:tc>
                    <a:tc>
                      <a:txBody>
                        <a:bodyPr/>
                        <a:lstStyle/>
                        <a:p>
                          <a:pPr algn="ctr"/>
                          <a:r>
                            <a:rPr lang="en-US" dirty="0" smtClean="0"/>
                            <a:t>Words</a:t>
                          </a:r>
                          <a:endParaRPr lang="en-US" dirty="0"/>
                        </a:p>
                      </a:txBody>
                      <a:tcPr anchor="ctr"/>
                    </a:tc>
                    <a:tc>
                      <a:txBody>
                        <a:bodyPr/>
                        <a:lstStyle/>
                        <a:p>
                          <a:pPr algn="ctr"/>
                          <a:r>
                            <a:rPr lang="en-US" dirty="0" smtClean="0"/>
                            <a:t>Tokens</a:t>
                          </a:r>
                          <a:endParaRPr lang="en-US" dirty="0"/>
                        </a:p>
                      </a:txBody>
                      <a:tcPr anchor="ctr"/>
                    </a:tc>
                    <a:tc>
                      <a:txBody>
                        <a:bodyPr/>
                        <a:lstStyle/>
                        <a:p>
                          <a:pPr algn="ctr"/>
                          <a:r>
                            <a:rPr lang="en-US" dirty="0" smtClean="0"/>
                            <a:t>CGS Parameters</a:t>
                          </a:r>
                          <a:endParaRPr lang="en-US" dirty="0"/>
                        </a:p>
                      </a:txBody>
                      <a:tcPr anchor="ctr"/>
                    </a:tc>
                  </a:tr>
                  <a:tr h="370840">
                    <a:tc>
                      <a:txBody>
                        <a:bodyPr/>
                        <a:lstStyle/>
                        <a:p>
                          <a:pPr algn="ctr"/>
                          <a:r>
                            <a:rPr lang="en-US" dirty="0" smtClean="0"/>
                            <a:t>clueweb1</a:t>
                          </a:r>
                          <a:endParaRPr lang="en-US" dirty="0"/>
                        </a:p>
                      </a:txBody>
                      <a:tcPr anchor="ctr"/>
                    </a:tc>
                    <a:tc>
                      <a:txBody>
                        <a:bodyPr/>
                        <a:lstStyle/>
                        <a:p>
                          <a:pPr algn="ctr"/>
                          <a:r>
                            <a:rPr lang="en-US" dirty="0" smtClean="0"/>
                            <a:t>76163963</a:t>
                          </a:r>
                          <a:endParaRPr lang="en-US" dirty="0"/>
                        </a:p>
                      </a:txBody>
                      <a:tcPr anchor="ctr"/>
                    </a:tc>
                    <a:tc>
                      <a:txBody>
                        <a:bodyPr/>
                        <a:lstStyle/>
                        <a:p>
                          <a:pPr algn="ctr"/>
                          <a:r>
                            <a:rPr lang="en-US" dirty="0" smtClean="0"/>
                            <a:t>999933</a:t>
                          </a:r>
                          <a:endParaRPr lang="en-US" dirty="0"/>
                        </a:p>
                      </a:txBody>
                      <a:tcPr anchor="ctr"/>
                    </a:tc>
                    <a:tc>
                      <a:txBody>
                        <a:bodyPr/>
                        <a:lstStyle/>
                        <a:p>
                          <a:pPr algn="ctr"/>
                          <a:r>
                            <a:rPr lang="en-US" dirty="0" smtClean="0"/>
                            <a:t>29911407874</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=10000,</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=0.01, </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=0.01</m:t>
                                </m:r>
                              </m:oMath>
                            </m:oMathPara>
                          </a14:m>
                          <a:endParaRPr lang="en-US" dirty="0"/>
                        </a:p>
                      </a:txBody>
                      <a:tcPr anchor="ctr"/>
                    </a:tc>
                  </a:tr>
                </a:tbl>
              </a:graphicData>
            </a:graphic>
          </p:graphicFrame>
        </mc:Choice>
        <mc:Fallback>
          <p:graphicFrame>
            <p:nvGraphicFramePr>
              <p:cNvPr id="12" name="Content Placeholder 3"/>
              <p:cNvGraphicFramePr>
                <a:graphicFrameLocks/>
              </p:cNvGraphicFramePr>
              <p:nvPr>
                <p:extLst/>
              </p:nvPr>
            </p:nvGraphicFramePr>
            <p:xfrm>
              <a:off x="757238" y="1199526"/>
              <a:ext cx="10672763" cy="741680"/>
            </p:xfrm>
            <a:graphic>
              <a:graphicData uri="http://schemas.openxmlformats.org/drawingml/2006/table">
                <a:tbl>
                  <a:tblPr firstRow="1" bandRow="1">
                    <a:tableStyleId>{5C22544A-7EE6-4342-B048-85BDC9FD1C3A}</a:tableStyleId>
                  </a:tblPr>
                  <a:tblGrid>
                    <a:gridCol w="1778794"/>
                    <a:gridCol w="1778794"/>
                    <a:gridCol w="1778794"/>
                    <a:gridCol w="1778794"/>
                    <a:gridCol w="3557587"/>
                  </a:tblGrid>
                  <a:tr h="370840">
                    <a:tc>
                      <a:txBody>
                        <a:bodyPr/>
                        <a:lstStyle/>
                        <a:p>
                          <a:pPr algn="ctr"/>
                          <a:r>
                            <a:rPr lang="en-US" dirty="0" smtClean="0"/>
                            <a:t>LDA Dataset</a:t>
                          </a:r>
                          <a:endParaRPr lang="en-US" dirty="0"/>
                        </a:p>
                      </a:txBody>
                      <a:tcPr anchor="ctr"/>
                    </a:tc>
                    <a:tc>
                      <a:txBody>
                        <a:bodyPr/>
                        <a:lstStyle/>
                        <a:p>
                          <a:pPr algn="ctr"/>
                          <a:r>
                            <a:rPr lang="en-US" dirty="0" smtClean="0"/>
                            <a:t>Documents</a:t>
                          </a:r>
                          <a:endParaRPr lang="en-US" dirty="0"/>
                        </a:p>
                      </a:txBody>
                      <a:tcPr anchor="ctr"/>
                    </a:tc>
                    <a:tc>
                      <a:txBody>
                        <a:bodyPr/>
                        <a:lstStyle/>
                        <a:p>
                          <a:pPr algn="ctr"/>
                          <a:r>
                            <a:rPr lang="en-US" dirty="0" smtClean="0"/>
                            <a:t>Words</a:t>
                          </a:r>
                          <a:endParaRPr lang="en-US" dirty="0"/>
                        </a:p>
                      </a:txBody>
                      <a:tcPr anchor="ctr"/>
                    </a:tc>
                    <a:tc>
                      <a:txBody>
                        <a:bodyPr/>
                        <a:lstStyle/>
                        <a:p>
                          <a:pPr algn="ctr"/>
                          <a:r>
                            <a:rPr lang="en-US" dirty="0" smtClean="0"/>
                            <a:t>Tokens</a:t>
                          </a:r>
                          <a:endParaRPr lang="en-US" dirty="0"/>
                        </a:p>
                      </a:txBody>
                      <a:tcPr anchor="ctr"/>
                    </a:tc>
                    <a:tc>
                      <a:txBody>
                        <a:bodyPr/>
                        <a:lstStyle/>
                        <a:p>
                          <a:pPr algn="ctr"/>
                          <a:r>
                            <a:rPr lang="en-US" dirty="0" smtClean="0"/>
                            <a:t>CGS Parameters</a:t>
                          </a:r>
                          <a:endParaRPr lang="en-US" dirty="0"/>
                        </a:p>
                      </a:txBody>
                      <a:tcPr anchor="ctr"/>
                    </a:tc>
                  </a:tr>
                  <a:tr h="370840">
                    <a:tc>
                      <a:txBody>
                        <a:bodyPr/>
                        <a:lstStyle/>
                        <a:p>
                          <a:pPr algn="ctr"/>
                          <a:r>
                            <a:rPr lang="en-US" dirty="0" smtClean="0"/>
                            <a:t>clueweb1</a:t>
                          </a:r>
                          <a:endParaRPr lang="en-US" dirty="0"/>
                        </a:p>
                      </a:txBody>
                      <a:tcPr anchor="ctr"/>
                    </a:tc>
                    <a:tc>
                      <a:txBody>
                        <a:bodyPr/>
                        <a:lstStyle/>
                        <a:p>
                          <a:pPr algn="ctr"/>
                          <a:r>
                            <a:rPr lang="en-US" dirty="0" smtClean="0"/>
                            <a:t>76163963</a:t>
                          </a:r>
                          <a:endParaRPr lang="en-US" dirty="0"/>
                        </a:p>
                      </a:txBody>
                      <a:tcPr anchor="ctr"/>
                    </a:tc>
                    <a:tc>
                      <a:txBody>
                        <a:bodyPr/>
                        <a:lstStyle/>
                        <a:p>
                          <a:pPr algn="ctr"/>
                          <a:r>
                            <a:rPr lang="en-US" dirty="0" smtClean="0"/>
                            <a:t>999933</a:t>
                          </a:r>
                          <a:endParaRPr lang="en-US" dirty="0"/>
                        </a:p>
                      </a:txBody>
                      <a:tcPr anchor="ctr"/>
                    </a:tc>
                    <a:tc>
                      <a:txBody>
                        <a:bodyPr/>
                        <a:lstStyle/>
                        <a:p>
                          <a:pPr algn="ctr"/>
                          <a:r>
                            <a:rPr lang="en-US" dirty="0" smtClean="0"/>
                            <a:t>29911407874</a:t>
                          </a:r>
                          <a:endParaRPr lang="en-US" dirty="0"/>
                        </a:p>
                      </a:txBody>
                      <a:tcPr anchor="ctr"/>
                    </a:tc>
                    <a:tc>
                      <a:txBody>
                        <a:bodyPr/>
                        <a:lstStyle/>
                        <a:p>
                          <a:endParaRPr lang="en-US"/>
                        </a:p>
                      </a:txBody>
                      <a:tcPr anchor="ctr">
                        <a:blipFill rotWithShape="0">
                          <a:blip r:embed="rId5"/>
                          <a:stretch>
                            <a:fillRect l="-200171" t="-108197" r="-685" b="-24590"/>
                          </a:stretch>
                        </a:blipFill>
                      </a:tcPr>
                    </a:tc>
                  </a:tr>
                </a:tbl>
              </a:graphicData>
            </a:graphic>
          </p:graphicFrame>
        </mc:Fallback>
      </mc:AlternateContent>
      <p:sp>
        <p:nvSpPr>
          <p:cNvPr id="13" name="Text Placeholder 2"/>
          <p:cNvSpPr txBox="1">
            <a:spLocks/>
          </p:cNvSpPr>
          <p:nvPr/>
        </p:nvSpPr>
        <p:spPr>
          <a:xfrm>
            <a:off x="686858" y="5735175"/>
            <a:ext cx="5386917" cy="639762"/>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dirty="0" smtClean="0"/>
              <a:t>60 </a:t>
            </a:r>
            <a:r>
              <a:rPr lang="en-US" sz="1800" dirty="0" smtClean="0"/>
              <a:t>nodes</a:t>
            </a:r>
            <a:r>
              <a:rPr lang="en-US" dirty="0" smtClean="0"/>
              <a:t> x 20 </a:t>
            </a:r>
            <a:r>
              <a:rPr lang="en-US" sz="1800" dirty="0" smtClean="0"/>
              <a:t>threads/node</a:t>
            </a:r>
            <a:endParaRPr lang="en-US" sz="1800" dirty="0"/>
          </a:p>
        </p:txBody>
      </p:sp>
      <p:sp>
        <p:nvSpPr>
          <p:cNvPr id="14" name="Text Placeholder 4"/>
          <p:cNvSpPr txBox="1">
            <a:spLocks/>
          </p:cNvSpPr>
          <p:nvPr/>
        </p:nvSpPr>
        <p:spPr>
          <a:xfrm>
            <a:off x="7226301" y="5723151"/>
            <a:ext cx="3746500" cy="515937"/>
          </a:xfrm>
          <a:prstGeom prst="rect">
            <a:avLst/>
          </a:prstGeom>
        </p:spPr>
        <p:txBody>
          <a:bodyP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dirty="0" smtClean="0"/>
              <a:t>30 </a:t>
            </a:r>
            <a:r>
              <a:rPr lang="en-US" sz="1800" dirty="0" smtClean="0"/>
              <a:t>nodes</a:t>
            </a:r>
            <a:r>
              <a:rPr lang="en-US" dirty="0" smtClean="0"/>
              <a:t> x 30 </a:t>
            </a:r>
            <a:r>
              <a:rPr lang="en-US" sz="1800" dirty="0" smtClean="0"/>
              <a:t>threads/node</a:t>
            </a:r>
            <a:endParaRPr lang="en-US" sz="1800" dirty="0"/>
          </a:p>
        </p:txBody>
      </p:sp>
    </p:spTree>
    <p:extLst>
      <p:ext uri="{BB962C8B-B14F-4D97-AF65-F5344CB8AC3E}">
        <p14:creationId xmlns:p14="http://schemas.microsoft.com/office/powerpoint/2010/main" val="7191182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When the model likelihood converges to −</a:t>
            </a:r>
            <a:r>
              <a:rPr lang="en-US" sz="3400" dirty="0" smtClean="0"/>
              <a:t>1.37×10</a:t>
            </a:r>
            <a:r>
              <a:rPr lang="en-US" sz="3400" baseline="30000" dirty="0" smtClean="0"/>
              <a:t>11</a:t>
            </a:r>
            <a:endParaRPr lang="en-US" sz="3400" baseline="30000" dirty="0"/>
          </a:p>
        </p:txBody>
      </p:sp>
      <p:pic>
        <p:nvPicPr>
          <p:cNvPr id="4"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0291" y="1613024"/>
            <a:ext cx="6110349" cy="4582763"/>
          </a:xfrm>
        </p:spPr>
      </p:pic>
      <p:sp>
        <p:nvSpPr>
          <p:cNvPr id="5" name="TextBox 4"/>
          <p:cNvSpPr txBox="1"/>
          <p:nvPr/>
        </p:nvSpPr>
        <p:spPr>
          <a:xfrm>
            <a:off x="664522" y="3012465"/>
            <a:ext cx="2560320" cy="384721"/>
          </a:xfrm>
          <a:prstGeom prst="rect">
            <a:avLst/>
          </a:prstGeom>
          <a:noFill/>
        </p:spPr>
        <p:txBody>
          <a:bodyPr wrap="square" rtlCol="0">
            <a:spAutoFit/>
          </a:bodyPr>
          <a:lstStyle/>
          <a:p>
            <a:r>
              <a:rPr lang="en-US" dirty="0" smtClean="0"/>
              <a:t>Harp is 45% faster.</a:t>
            </a:r>
            <a:endParaRPr lang="en-US" dirty="0"/>
          </a:p>
        </p:txBody>
      </p:sp>
      <p:sp>
        <p:nvSpPr>
          <p:cNvPr id="6" name="TextBox 5"/>
          <p:cNvSpPr txBox="1"/>
          <p:nvPr/>
        </p:nvSpPr>
        <p:spPr>
          <a:xfrm>
            <a:off x="9485811" y="3012466"/>
            <a:ext cx="2399608" cy="384721"/>
          </a:xfrm>
          <a:prstGeom prst="rect">
            <a:avLst/>
          </a:prstGeom>
          <a:noFill/>
        </p:spPr>
        <p:txBody>
          <a:bodyPr wrap="square" rtlCol="0">
            <a:spAutoFit/>
          </a:bodyPr>
          <a:lstStyle/>
          <a:p>
            <a:r>
              <a:rPr lang="en-US" dirty="0" smtClean="0"/>
              <a:t>Harp is 18% faster.</a:t>
            </a:r>
            <a:endParaRPr lang="en-US" dirty="0"/>
          </a:p>
        </p:txBody>
      </p:sp>
      <p:cxnSp>
        <p:nvCxnSpPr>
          <p:cNvPr id="7" name="Straight Arrow Connector 12"/>
          <p:cNvCxnSpPr>
            <a:stCxn id="4" idx="1"/>
          </p:cNvCxnSpPr>
          <p:nvPr/>
        </p:nvCxnSpPr>
        <p:spPr>
          <a:xfrm rot="10800000">
            <a:off x="1944683" y="3491578"/>
            <a:ext cx="875608" cy="412829"/>
          </a:xfrm>
          <a:prstGeom prst="curvedConnector2">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p:cNvCxnSpPr>
            <a:stCxn id="4" idx="3"/>
          </p:cNvCxnSpPr>
          <p:nvPr/>
        </p:nvCxnSpPr>
        <p:spPr>
          <a:xfrm flipV="1">
            <a:off x="8930640" y="3491577"/>
            <a:ext cx="1623258" cy="412829"/>
          </a:xfrm>
          <a:prstGeom prst="curvedConnector2">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3"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002583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1704"/>
            <a:ext cx="10668000" cy="853486"/>
          </a:xfrm>
        </p:spPr>
        <p:txBody>
          <a:bodyPr>
            <a:normAutofit/>
          </a:bodyPr>
          <a:lstStyle/>
          <a:p>
            <a:r>
              <a:rPr lang="en-US" sz="4000" dirty="0" smtClean="0"/>
              <a:t>SGD Model Convergence Speed</a:t>
            </a:r>
            <a:endParaRPr lang="en-US" sz="4000" dirty="0"/>
          </a:p>
        </p:txBody>
      </p:sp>
      <p:pic>
        <p:nvPicPr>
          <p:cNvPr id="5"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7238" y="1973861"/>
            <a:ext cx="5211762" cy="3908821"/>
          </a:xfrm>
        </p:spPr>
      </p:pic>
      <p:pic>
        <p:nvPicPr>
          <p:cNvPr id="6"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8238" y="1973861"/>
            <a:ext cx="5211762" cy="3908821"/>
          </a:xfrm>
        </p:spPr>
      </p:pic>
      <p:sp>
        <p:nvSpPr>
          <p:cNvPr id="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mc:AlternateContent xmlns:mc="http://schemas.openxmlformats.org/markup-compatibility/2006">
        <mc:Choice xmlns:a14="http://schemas.microsoft.com/office/drawing/2010/main" Requires="a14">
          <p:graphicFrame>
            <p:nvGraphicFramePr>
              <p:cNvPr id="10" name="Content Placeholder 3"/>
              <p:cNvGraphicFramePr>
                <a:graphicFrameLocks/>
              </p:cNvGraphicFramePr>
              <p:nvPr>
                <p:extLst/>
              </p:nvPr>
            </p:nvGraphicFramePr>
            <p:xfrm>
              <a:off x="757239" y="1200527"/>
              <a:ext cx="10672760" cy="741680"/>
            </p:xfrm>
            <a:graphic>
              <a:graphicData uri="http://schemas.openxmlformats.org/drawingml/2006/table">
                <a:tbl>
                  <a:tblPr firstRow="1" bandRow="1">
                    <a:tableStyleId>{5C22544A-7EE6-4342-B048-85BDC9FD1C3A}</a:tableStyleId>
                  </a:tblPr>
                  <a:tblGrid>
                    <a:gridCol w="1566472"/>
                    <a:gridCol w="1489423"/>
                    <a:gridCol w="1493652"/>
                    <a:gridCol w="2432957"/>
                    <a:gridCol w="3690256"/>
                  </a:tblGrid>
                  <a:tr h="370840">
                    <a:tc>
                      <a:txBody>
                        <a:bodyPr/>
                        <a:lstStyle/>
                        <a:p>
                          <a:pPr algn="ctr"/>
                          <a:r>
                            <a:rPr lang="en-US" dirty="0" smtClean="0"/>
                            <a:t>MF Dataset</a:t>
                          </a:r>
                          <a:endParaRPr lang="en-US" dirty="0"/>
                        </a:p>
                      </a:txBody>
                      <a:tcPr anchor="ctr"/>
                    </a:tc>
                    <a:tc>
                      <a:txBody>
                        <a:bodyPr/>
                        <a:lstStyle/>
                        <a:p>
                          <a:pPr algn="ctr"/>
                          <a:r>
                            <a:rPr lang="en-US" dirty="0" smtClean="0"/>
                            <a:t>Rows</a:t>
                          </a:r>
                          <a:endParaRPr lang="en-US" dirty="0"/>
                        </a:p>
                      </a:txBody>
                      <a:tcPr anchor="ctr"/>
                    </a:tc>
                    <a:tc>
                      <a:txBody>
                        <a:bodyPr/>
                        <a:lstStyle/>
                        <a:p>
                          <a:pPr algn="ctr"/>
                          <a:r>
                            <a:rPr lang="en-US" dirty="0" smtClean="0"/>
                            <a:t>Columns </a:t>
                          </a:r>
                          <a:endParaRPr lang="en-US" dirty="0"/>
                        </a:p>
                      </a:txBody>
                      <a:tcPr anchor="ctr"/>
                    </a:tc>
                    <a:tc>
                      <a:txBody>
                        <a:bodyPr/>
                        <a:lstStyle/>
                        <a:p>
                          <a:pPr algn="ctr"/>
                          <a:r>
                            <a:rPr lang="en-US" dirty="0" smtClean="0"/>
                            <a:t>Non-</a:t>
                          </a:r>
                          <a:r>
                            <a:rPr lang="en-US" dirty="0" err="1" smtClean="0"/>
                            <a:t>ZeroElements</a:t>
                          </a:r>
                          <a:endParaRPr lang="en-US" dirty="0" smtClean="0"/>
                        </a:p>
                      </a:txBody>
                      <a:tcPr anchor="ctr"/>
                    </a:tc>
                    <a:tc>
                      <a:txBody>
                        <a:bodyPr/>
                        <a:lstStyle/>
                        <a:p>
                          <a:pPr algn="ctr"/>
                          <a:r>
                            <a:rPr lang="en-US" dirty="0" smtClean="0"/>
                            <a:t>SGD Parameters</a:t>
                          </a:r>
                          <a:endParaRPr lang="en-US" dirty="0"/>
                        </a:p>
                      </a:txBody>
                      <a:tcPr anchor="ctr"/>
                    </a:tc>
                  </a:tr>
                  <a:tr h="370840">
                    <a:tc>
                      <a:txBody>
                        <a:bodyPr/>
                        <a:lstStyle/>
                        <a:p>
                          <a:pPr algn="ctr"/>
                          <a:r>
                            <a:rPr lang="en-US" dirty="0" smtClean="0"/>
                            <a:t>clueweb2</a:t>
                          </a:r>
                          <a:endParaRPr lang="en-US" dirty="0"/>
                        </a:p>
                      </a:txBody>
                      <a:tcPr anchor="ctr"/>
                    </a:tc>
                    <a:tc>
                      <a:txBody>
                        <a:bodyPr/>
                        <a:lstStyle/>
                        <a:p>
                          <a:pPr algn="ctr"/>
                          <a:r>
                            <a:rPr lang="en-US" dirty="0" smtClean="0"/>
                            <a:t>76163963</a:t>
                          </a:r>
                          <a:endParaRPr lang="en-US" dirty="0"/>
                        </a:p>
                      </a:txBody>
                      <a:tcPr anchor="ctr"/>
                    </a:tc>
                    <a:tc>
                      <a:txBody>
                        <a:bodyPr/>
                        <a:lstStyle/>
                        <a:p>
                          <a:pPr algn="ctr"/>
                          <a:r>
                            <a:rPr lang="en-US" dirty="0" smtClean="0"/>
                            <a:t>999933</a:t>
                          </a:r>
                          <a:endParaRPr lang="en-US" dirty="0"/>
                        </a:p>
                      </a:txBody>
                      <a:tcPr anchor="ctr"/>
                    </a:tc>
                    <a:tc>
                      <a:txBody>
                        <a:bodyPr/>
                        <a:lstStyle/>
                        <a:p>
                          <a:pPr algn="ctr"/>
                          <a:r>
                            <a:rPr lang="en-US" dirty="0" smtClean="0"/>
                            <a:t>15997649665</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=2000, </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=0.01,</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=0.001</m:t>
                                </m:r>
                              </m:oMath>
                            </m:oMathPara>
                          </a14:m>
                          <a:endParaRPr lang="en-US" dirty="0"/>
                        </a:p>
                      </a:txBody>
                      <a:tcPr anchor="ctr"/>
                    </a:tc>
                  </a:tr>
                </a:tbl>
              </a:graphicData>
            </a:graphic>
          </p:graphicFrame>
        </mc:Choice>
        <mc:Fallback>
          <p:graphicFrame>
            <p:nvGraphicFramePr>
              <p:cNvPr id="10" name="Content Placeholder 3"/>
              <p:cNvGraphicFramePr>
                <a:graphicFrameLocks/>
              </p:cNvGraphicFramePr>
              <p:nvPr>
                <p:extLst/>
              </p:nvPr>
            </p:nvGraphicFramePr>
            <p:xfrm>
              <a:off x="757239" y="1200527"/>
              <a:ext cx="10672760" cy="741680"/>
            </p:xfrm>
            <a:graphic>
              <a:graphicData uri="http://schemas.openxmlformats.org/drawingml/2006/table">
                <a:tbl>
                  <a:tblPr firstRow="1" bandRow="1">
                    <a:tableStyleId>{5C22544A-7EE6-4342-B048-85BDC9FD1C3A}</a:tableStyleId>
                  </a:tblPr>
                  <a:tblGrid>
                    <a:gridCol w="1566472"/>
                    <a:gridCol w="1489423"/>
                    <a:gridCol w="1493652"/>
                    <a:gridCol w="2432957"/>
                    <a:gridCol w="3690256"/>
                  </a:tblGrid>
                  <a:tr h="370840">
                    <a:tc>
                      <a:txBody>
                        <a:bodyPr/>
                        <a:lstStyle/>
                        <a:p>
                          <a:pPr algn="ctr"/>
                          <a:r>
                            <a:rPr lang="en-US" dirty="0" smtClean="0"/>
                            <a:t>MF Dataset</a:t>
                          </a:r>
                          <a:endParaRPr lang="en-US" dirty="0"/>
                        </a:p>
                      </a:txBody>
                      <a:tcPr anchor="ctr"/>
                    </a:tc>
                    <a:tc>
                      <a:txBody>
                        <a:bodyPr/>
                        <a:lstStyle/>
                        <a:p>
                          <a:pPr algn="ctr"/>
                          <a:r>
                            <a:rPr lang="en-US" dirty="0" smtClean="0"/>
                            <a:t>Rows</a:t>
                          </a:r>
                          <a:endParaRPr lang="en-US" dirty="0"/>
                        </a:p>
                      </a:txBody>
                      <a:tcPr anchor="ctr"/>
                    </a:tc>
                    <a:tc>
                      <a:txBody>
                        <a:bodyPr/>
                        <a:lstStyle/>
                        <a:p>
                          <a:pPr algn="ctr"/>
                          <a:r>
                            <a:rPr lang="en-US" dirty="0" smtClean="0"/>
                            <a:t>Columns </a:t>
                          </a:r>
                          <a:endParaRPr lang="en-US" dirty="0"/>
                        </a:p>
                      </a:txBody>
                      <a:tcPr anchor="ctr"/>
                    </a:tc>
                    <a:tc>
                      <a:txBody>
                        <a:bodyPr/>
                        <a:lstStyle/>
                        <a:p>
                          <a:pPr algn="ctr"/>
                          <a:r>
                            <a:rPr lang="en-US" dirty="0" smtClean="0"/>
                            <a:t>Non-</a:t>
                          </a:r>
                          <a:r>
                            <a:rPr lang="en-US" dirty="0" err="1" smtClean="0"/>
                            <a:t>ZeroElements</a:t>
                          </a:r>
                          <a:endParaRPr lang="en-US" dirty="0" smtClean="0"/>
                        </a:p>
                      </a:txBody>
                      <a:tcPr anchor="ctr"/>
                    </a:tc>
                    <a:tc>
                      <a:txBody>
                        <a:bodyPr/>
                        <a:lstStyle/>
                        <a:p>
                          <a:pPr algn="ctr"/>
                          <a:r>
                            <a:rPr lang="en-US" dirty="0" smtClean="0"/>
                            <a:t>SGD Parameters</a:t>
                          </a:r>
                          <a:endParaRPr lang="en-US" dirty="0"/>
                        </a:p>
                      </a:txBody>
                      <a:tcPr anchor="ctr"/>
                    </a:tc>
                  </a:tr>
                  <a:tr h="370840">
                    <a:tc>
                      <a:txBody>
                        <a:bodyPr/>
                        <a:lstStyle/>
                        <a:p>
                          <a:pPr algn="ctr"/>
                          <a:r>
                            <a:rPr lang="en-US" dirty="0" smtClean="0"/>
                            <a:t>clueweb2</a:t>
                          </a:r>
                          <a:endParaRPr lang="en-US" dirty="0"/>
                        </a:p>
                      </a:txBody>
                      <a:tcPr anchor="ctr"/>
                    </a:tc>
                    <a:tc>
                      <a:txBody>
                        <a:bodyPr/>
                        <a:lstStyle/>
                        <a:p>
                          <a:pPr algn="ctr"/>
                          <a:r>
                            <a:rPr lang="en-US" dirty="0" smtClean="0"/>
                            <a:t>76163963</a:t>
                          </a:r>
                          <a:endParaRPr lang="en-US" dirty="0"/>
                        </a:p>
                      </a:txBody>
                      <a:tcPr anchor="ctr"/>
                    </a:tc>
                    <a:tc>
                      <a:txBody>
                        <a:bodyPr/>
                        <a:lstStyle/>
                        <a:p>
                          <a:pPr algn="ctr"/>
                          <a:r>
                            <a:rPr lang="en-US" dirty="0" smtClean="0"/>
                            <a:t>999933</a:t>
                          </a:r>
                          <a:endParaRPr lang="en-US" dirty="0"/>
                        </a:p>
                      </a:txBody>
                      <a:tcPr anchor="ctr"/>
                    </a:tc>
                    <a:tc>
                      <a:txBody>
                        <a:bodyPr/>
                        <a:lstStyle/>
                        <a:p>
                          <a:pPr algn="ctr"/>
                          <a:r>
                            <a:rPr lang="en-US" dirty="0" smtClean="0"/>
                            <a:t>15997649665</a:t>
                          </a:r>
                          <a:endParaRPr lang="en-US" dirty="0"/>
                        </a:p>
                      </a:txBody>
                      <a:tcPr anchor="ctr"/>
                    </a:tc>
                    <a:tc>
                      <a:txBody>
                        <a:bodyPr/>
                        <a:lstStyle/>
                        <a:p>
                          <a:endParaRPr lang="en-US"/>
                        </a:p>
                      </a:txBody>
                      <a:tcPr anchor="ctr">
                        <a:blipFill rotWithShape="0">
                          <a:blip r:embed="rId4"/>
                          <a:stretch>
                            <a:fillRect l="-189587" t="-108197" r="-826" b="-24590"/>
                          </a:stretch>
                        </a:blipFill>
                      </a:tcPr>
                    </a:tc>
                  </a:tr>
                </a:tbl>
              </a:graphicData>
            </a:graphic>
          </p:graphicFrame>
        </mc:Fallback>
      </mc:AlternateContent>
      <p:sp>
        <p:nvSpPr>
          <p:cNvPr id="11" name="Text Placeholder 2"/>
          <p:cNvSpPr txBox="1">
            <a:spLocks/>
          </p:cNvSpPr>
          <p:nvPr/>
        </p:nvSpPr>
        <p:spPr>
          <a:xfrm>
            <a:off x="686858" y="5816820"/>
            <a:ext cx="5386917" cy="639762"/>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dirty="0" smtClean="0"/>
              <a:t>60 </a:t>
            </a:r>
            <a:r>
              <a:rPr lang="en-US" sz="1800" dirty="0" smtClean="0"/>
              <a:t>nodes</a:t>
            </a:r>
            <a:r>
              <a:rPr lang="en-US" dirty="0" smtClean="0"/>
              <a:t> x 20 </a:t>
            </a:r>
            <a:r>
              <a:rPr lang="en-US" sz="1800" dirty="0" smtClean="0"/>
              <a:t>threads/node</a:t>
            </a:r>
            <a:endParaRPr lang="en-US" sz="1800" dirty="0"/>
          </a:p>
        </p:txBody>
      </p:sp>
      <p:sp>
        <p:nvSpPr>
          <p:cNvPr id="12" name="Text Placeholder 4"/>
          <p:cNvSpPr txBox="1">
            <a:spLocks/>
          </p:cNvSpPr>
          <p:nvPr/>
        </p:nvSpPr>
        <p:spPr>
          <a:xfrm>
            <a:off x="7226301" y="5772138"/>
            <a:ext cx="3746500" cy="515937"/>
          </a:xfrm>
          <a:prstGeom prst="rect">
            <a:avLst/>
          </a:prstGeom>
        </p:spPr>
        <p:txBody>
          <a:bodyP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dirty="0" smtClean="0"/>
              <a:t>30 </a:t>
            </a:r>
            <a:r>
              <a:rPr lang="en-US" sz="1800" dirty="0" smtClean="0"/>
              <a:t>nodes</a:t>
            </a:r>
            <a:r>
              <a:rPr lang="en-US" dirty="0" smtClean="0"/>
              <a:t> x 30 </a:t>
            </a:r>
            <a:r>
              <a:rPr lang="en-US" sz="1800" dirty="0" smtClean="0"/>
              <a:t>threads/node</a:t>
            </a:r>
            <a:endParaRPr lang="en-US" sz="1800" dirty="0"/>
          </a:p>
        </p:txBody>
      </p:sp>
    </p:spTree>
    <p:extLst>
      <p:ext uri="{BB962C8B-B14F-4D97-AF65-F5344CB8AC3E}">
        <p14:creationId xmlns:p14="http://schemas.microsoft.com/office/powerpoint/2010/main" val="1258929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When the test RMSE value converges to 1.61</a:t>
            </a:r>
          </a:p>
        </p:txBody>
      </p:sp>
      <p:pic>
        <p:nvPicPr>
          <p:cNvPr id="4"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5578" y="1462447"/>
            <a:ext cx="5960836" cy="4470627"/>
          </a:xfrm>
        </p:spPr>
      </p:pic>
      <p:sp>
        <p:nvSpPr>
          <p:cNvPr id="5" name="TextBox 4"/>
          <p:cNvSpPr txBox="1"/>
          <p:nvPr/>
        </p:nvSpPr>
        <p:spPr>
          <a:xfrm>
            <a:off x="376285" y="2963408"/>
            <a:ext cx="2470894" cy="371284"/>
          </a:xfrm>
          <a:prstGeom prst="rect">
            <a:avLst/>
          </a:prstGeom>
          <a:noFill/>
        </p:spPr>
        <p:txBody>
          <a:bodyPr wrap="square" rtlCol="0">
            <a:spAutoFit/>
          </a:bodyPr>
          <a:lstStyle/>
          <a:p>
            <a:r>
              <a:rPr lang="en-US" dirty="0" smtClean="0"/>
              <a:t>Harp is 58% faster.</a:t>
            </a:r>
            <a:endParaRPr lang="en-US" dirty="0"/>
          </a:p>
        </p:txBody>
      </p:sp>
      <p:sp>
        <p:nvSpPr>
          <p:cNvPr id="6" name="TextBox 5"/>
          <p:cNvSpPr txBox="1"/>
          <p:nvPr/>
        </p:nvSpPr>
        <p:spPr>
          <a:xfrm>
            <a:off x="9309046" y="2963408"/>
            <a:ext cx="2315796" cy="371284"/>
          </a:xfrm>
          <a:prstGeom prst="rect">
            <a:avLst/>
          </a:prstGeom>
          <a:noFill/>
        </p:spPr>
        <p:txBody>
          <a:bodyPr wrap="square" rtlCol="0">
            <a:spAutoFit/>
          </a:bodyPr>
          <a:lstStyle/>
          <a:p>
            <a:r>
              <a:rPr lang="en-US" dirty="0" smtClean="0"/>
              <a:t>Harp is 93% faster.</a:t>
            </a:r>
            <a:endParaRPr lang="en-US" dirty="0"/>
          </a:p>
        </p:txBody>
      </p:sp>
      <p:cxnSp>
        <p:nvCxnSpPr>
          <p:cNvPr id="7" name="Straight Arrow Connector 12"/>
          <p:cNvCxnSpPr>
            <a:stCxn id="4" idx="1"/>
            <a:endCxn id="5" idx="2"/>
          </p:cNvCxnSpPr>
          <p:nvPr/>
        </p:nvCxnSpPr>
        <p:spPr>
          <a:xfrm rot="10800000">
            <a:off x="1611732" y="3334693"/>
            <a:ext cx="1293846" cy="363069"/>
          </a:xfrm>
          <a:prstGeom prst="curvedConnector2">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p:cNvCxnSpPr>
            <a:stCxn id="4" idx="3"/>
            <a:endCxn id="6" idx="2"/>
          </p:cNvCxnSpPr>
          <p:nvPr/>
        </p:nvCxnSpPr>
        <p:spPr>
          <a:xfrm flipV="1">
            <a:off x="8866414" y="3334692"/>
            <a:ext cx="1600530" cy="363069"/>
          </a:xfrm>
          <a:prstGeom prst="curvedConnector2">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41071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8033"/>
            <a:ext cx="10668000" cy="853486"/>
          </a:xfrm>
        </p:spPr>
        <p:txBody>
          <a:bodyPr>
            <a:normAutofit/>
          </a:bodyPr>
          <a:lstStyle/>
          <a:p>
            <a:r>
              <a:rPr lang="en-US" sz="4000" dirty="0" smtClean="0"/>
              <a:t>CCD Model Convergence Speed</a:t>
            </a:r>
            <a:endParaRPr lang="en-US" sz="4000" dirty="0"/>
          </a:p>
        </p:txBody>
      </p:sp>
      <p:pic>
        <p:nvPicPr>
          <p:cNvPr id="5"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7238" y="1957533"/>
            <a:ext cx="5211762" cy="3908821"/>
          </a:xfrm>
        </p:spPr>
      </p:pic>
      <p:pic>
        <p:nvPicPr>
          <p:cNvPr id="6"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8238" y="1957533"/>
            <a:ext cx="5211762" cy="3908821"/>
          </a:xfrm>
        </p:spPr>
      </p:pic>
      <p:sp>
        <p:nvSpPr>
          <p:cNvPr id="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mc:AlternateContent xmlns:mc="http://schemas.openxmlformats.org/markup-compatibility/2006">
        <mc:Choice xmlns:a14="http://schemas.microsoft.com/office/drawing/2010/main" Requires="a14">
          <p:graphicFrame>
            <p:nvGraphicFramePr>
              <p:cNvPr id="10" name="Content Placeholder 3"/>
              <p:cNvGraphicFramePr>
                <a:graphicFrameLocks/>
              </p:cNvGraphicFramePr>
              <p:nvPr>
                <p:extLst/>
              </p:nvPr>
            </p:nvGraphicFramePr>
            <p:xfrm>
              <a:off x="757236" y="1196354"/>
              <a:ext cx="10672763" cy="741680"/>
            </p:xfrm>
            <a:graphic>
              <a:graphicData uri="http://schemas.openxmlformats.org/drawingml/2006/table">
                <a:tbl>
                  <a:tblPr firstRow="1" bandRow="1">
                    <a:tableStyleId>{5C22544A-7EE6-4342-B048-85BDC9FD1C3A}</a:tableStyleId>
                  </a:tblPr>
                  <a:tblGrid>
                    <a:gridCol w="1827441"/>
                    <a:gridCol w="1827441"/>
                    <a:gridCol w="1531482"/>
                    <a:gridCol w="2530929"/>
                    <a:gridCol w="2955470"/>
                  </a:tblGrid>
                  <a:tr h="370840">
                    <a:tc>
                      <a:txBody>
                        <a:bodyPr/>
                        <a:lstStyle/>
                        <a:p>
                          <a:pPr algn="ctr"/>
                          <a:r>
                            <a:rPr lang="en-US" dirty="0" smtClean="0"/>
                            <a:t>MF Dataset</a:t>
                          </a:r>
                          <a:endParaRPr lang="en-US" dirty="0"/>
                        </a:p>
                      </a:txBody>
                      <a:tcPr anchor="ctr"/>
                    </a:tc>
                    <a:tc>
                      <a:txBody>
                        <a:bodyPr/>
                        <a:lstStyle/>
                        <a:p>
                          <a:pPr algn="ctr"/>
                          <a:r>
                            <a:rPr lang="en-US" dirty="0" smtClean="0"/>
                            <a:t>Rows</a:t>
                          </a:r>
                          <a:endParaRPr lang="en-US" dirty="0"/>
                        </a:p>
                      </a:txBody>
                      <a:tcPr anchor="ctr"/>
                    </a:tc>
                    <a:tc>
                      <a:txBody>
                        <a:bodyPr/>
                        <a:lstStyle/>
                        <a:p>
                          <a:pPr algn="ctr"/>
                          <a:r>
                            <a:rPr lang="en-US" dirty="0" smtClean="0"/>
                            <a:t>Columns </a:t>
                          </a:r>
                          <a:endParaRPr lang="en-US" dirty="0"/>
                        </a:p>
                      </a:txBody>
                      <a:tcPr anchor="ctr"/>
                    </a:tc>
                    <a:tc>
                      <a:txBody>
                        <a:bodyPr/>
                        <a:lstStyle/>
                        <a:p>
                          <a:pPr algn="ctr"/>
                          <a:r>
                            <a:rPr lang="en-US" dirty="0" smtClean="0"/>
                            <a:t>Non-Zero</a:t>
                          </a:r>
                          <a:r>
                            <a:rPr lang="en-US" baseline="0" dirty="0" smtClean="0"/>
                            <a:t> </a:t>
                          </a:r>
                          <a:r>
                            <a:rPr lang="en-US" dirty="0" smtClean="0"/>
                            <a:t>Elements</a:t>
                          </a:r>
                          <a:endParaRPr lang="en-US" dirty="0" smtClean="0"/>
                        </a:p>
                      </a:txBody>
                      <a:tcPr anchor="ctr"/>
                    </a:tc>
                    <a:tc>
                      <a:txBody>
                        <a:bodyPr/>
                        <a:lstStyle/>
                        <a:p>
                          <a:pPr algn="ctr"/>
                          <a:r>
                            <a:rPr lang="en-US" dirty="0" smtClean="0"/>
                            <a:t>CCD Parameters</a:t>
                          </a:r>
                          <a:endParaRPr lang="en-US" dirty="0"/>
                        </a:p>
                      </a:txBody>
                      <a:tcPr anchor="ctr"/>
                    </a:tc>
                  </a:tr>
                  <a:tr h="370840">
                    <a:tc>
                      <a:txBody>
                        <a:bodyPr/>
                        <a:lstStyle/>
                        <a:p>
                          <a:pPr algn="ctr"/>
                          <a:r>
                            <a:rPr lang="en-US" dirty="0" smtClean="0"/>
                            <a:t>clueweb2</a:t>
                          </a:r>
                          <a:endParaRPr lang="en-US" dirty="0"/>
                        </a:p>
                      </a:txBody>
                      <a:tcPr anchor="ctr"/>
                    </a:tc>
                    <a:tc>
                      <a:txBody>
                        <a:bodyPr/>
                        <a:lstStyle/>
                        <a:p>
                          <a:pPr algn="ctr"/>
                          <a:r>
                            <a:rPr lang="en-US" dirty="0" smtClean="0"/>
                            <a:t>76163963</a:t>
                          </a:r>
                          <a:endParaRPr lang="en-US" dirty="0"/>
                        </a:p>
                      </a:txBody>
                      <a:tcPr anchor="ctr"/>
                    </a:tc>
                    <a:tc>
                      <a:txBody>
                        <a:bodyPr/>
                        <a:lstStyle/>
                        <a:p>
                          <a:pPr algn="ctr"/>
                          <a:r>
                            <a:rPr lang="en-US" dirty="0" smtClean="0"/>
                            <a:t>999933</a:t>
                          </a:r>
                          <a:endParaRPr lang="en-US" dirty="0"/>
                        </a:p>
                      </a:txBody>
                      <a:tcPr anchor="ctr"/>
                    </a:tc>
                    <a:tc>
                      <a:txBody>
                        <a:bodyPr/>
                        <a:lstStyle/>
                        <a:p>
                          <a:pPr algn="ctr"/>
                          <a:r>
                            <a:rPr lang="en-US" dirty="0" smtClean="0"/>
                            <a:t>15997649665</a:t>
                          </a:r>
                          <a:endParaRPr lang="en-US" dirty="0"/>
                        </a:p>
                      </a:txBody>
                      <a:tcPr anchor="ctr"/>
                    </a:tc>
                    <a:tc>
                      <a:txBody>
                        <a:bodyPr/>
                        <a:lstStyle/>
                        <a:p>
                          <a:pPr marL="0" marR="0" lvl="0" indent="0" algn="ctr" defTabSz="91310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=120,  </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=0.1</m:t>
                                </m:r>
                              </m:oMath>
                            </m:oMathPara>
                          </a14:m>
                          <a:endParaRPr lang="en-US" dirty="0"/>
                        </a:p>
                      </a:txBody>
                      <a:tcPr anchor="ctr"/>
                    </a:tc>
                  </a:tr>
                </a:tbl>
              </a:graphicData>
            </a:graphic>
          </p:graphicFrame>
        </mc:Choice>
        <mc:Fallback>
          <p:graphicFrame>
            <p:nvGraphicFramePr>
              <p:cNvPr id="10" name="Content Placeholder 3"/>
              <p:cNvGraphicFramePr>
                <a:graphicFrameLocks/>
              </p:cNvGraphicFramePr>
              <p:nvPr>
                <p:extLst/>
              </p:nvPr>
            </p:nvGraphicFramePr>
            <p:xfrm>
              <a:off x="757236" y="1196354"/>
              <a:ext cx="10672763" cy="741680"/>
            </p:xfrm>
            <a:graphic>
              <a:graphicData uri="http://schemas.openxmlformats.org/drawingml/2006/table">
                <a:tbl>
                  <a:tblPr firstRow="1" bandRow="1">
                    <a:tableStyleId>{5C22544A-7EE6-4342-B048-85BDC9FD1C3A}</a:tableStyleId>
                  </a:tblPr>
                  <a:tblGrid>
                    <a:gridCol w="1827441"/>
                    <a:gridCol w="1827441"/>
                    <a:gridCol w="1531482"/>
                    <a:gridCol w="2530929"/>
                    <a:gridCol w="2955470"/>
                  </a:tblGrid>
                  <a:tr h="370840">
                    <a:tc>
                      <a:txBody>
                        <a:bodyPr/>
                        <a:lstStyle/>
                        <a:p>
                          <a:pPr algn="ctr"/>
                          <a:r>
                            <a:rPr lang="en-US" dirty="0" smtClean="0"/>
                            <a:t>MF Dataset</a:t>
                          </a:r>
                          <a:endParaRPr lang="en-US" dirty="0"/>
                        </a:p>
                      </a:txBody>
                      <a:tcPr anchor="ctr"/>
                    </a:tc>
                    <a:tc>
                      <a:txBody>
                        <a:bodyPr/>
                        <a:lstStyle/>
                        <a:p>
                          <a:pPr algn="ctr"/>
                          <a:r>
                            <a:rPr lang="en-US" dirty="0" smtClean="0"/>
                            <a:t>Rows</a:t>
                          </a:r>
                          <a:endParaRPr lang="en-US" dirty="0"/>
                        </a:p>
                      </a:txBody>
                      <a:tcPr anchor="ctr"/>
                    </a:tc>
                    <a:tc>
                      <a:txBody>
                        <a:bodyPr/>
                        <a:lstStyle/>
                        <a:p>
                          <a:pPr algn="ctr"/>
                          <a:r>
                            <a:rPr lang="en-US" dirty="0" smtClean="0"/>
                            <a:t>Columns </a:t>
                          </a:r>
                          <a:endParaRPr lang="en-US" dirty="0"/>
                        </a:p>
                      </a:txBody>
                      <a:tcPr anchor="ctr"/>
                    </a:tc>
                    <a:tc>
                      <a:txBody>
                        <a:bodyPr/>
                        <a:lstStyle/>
                        <a:p>
                          <a:pPr algn="ctr"/>
                          <a:r>
                            <a:rPr lang="en-US" dirty="0" smtClean="0"/>
                            <a:t>Non-Zero</a:t>
                          </a:r>
                          <a:r>
                            <a:rPr lang="en-US" baseline="0" dirty="0" smtClean="0"/>
                            <a:t> </a:t>
                          </a:r>
                          <a:r>
                            <a:rPr lang="en-US" dirty="0" smtClean="0"/>
                            <a:t>Elements</a:t>
                          </a:r>
                          <a:endParaRPr lang="en-US" dirty="0" smtClean="0"/>
                        </a:p>
                      </a:txBody>
                      <a:tcPr anchor="ctr"/>
                    </a:tc>
                    <a:tc>
                      <a:txBody>
                        <a:bodyPr/>
                        <a:lstStyle/>
                        <a:p>
                          <a:pPr algn="ctr"/>
                          <a:r>
                            <a:rPr lang="en-US" dirty="0" smtClean="0"/>
                            <a:t>CCD Parameters</a:t>
                          </a:r>
                          <a:endParaRPr lang="en-US" dirty="0"/>
                        </a:p>
                      </a:txBody>
                      <a:tcPr anchor="ctr"/>
                    </a:tc>
                  </a:tr>
                  <a:tr h="370840">
                    <a:tc>
                      <a:txBody>
                        <a:bodyPr/>
                        <a:lstStyle/>
                        <a:p>
                          <a:pPr algn="ctr"/>
                          <a:r>
                            <a:rPr lang="en-US" dirty="0" smtClean="0"/>
                            <a:t>clueweb2</a:t>
                          </a:r>
                          <a:endParaRPr lang="en-US" dirty="0"/>
                        </a:p>
                      </a:txBody>
                      <a:tcPr anchor="ctr"/>
                    </a:tc>
                    <a:tc>
                      <a:txBody>
                        <a:bodyPr/>
                        <a:lstStyle/>
                        <a:p>
                          <a:pPr algn="ctr"/>
                          <a:r>
                            <a:rPr lang="en-US" dirty="0" smtClean="0"/>
                            <a:t>76163963</a:t>
                          </a:r>
                          <a:endParaRPr lang="en-US" dirty="0"/>
                        </a:p>
                      </a:txBody>
                      <a:tcPr anchor="ctr"/>
                    </a:tc>
                    <a:tc>
                      <a:txBody>
                        <a:bodyPr/>
                        <a:lstStyle/>
                        <a:p>
                          <a:pPr algn="ctr"/>
                          <a:r>
                            <a:rPr lang="en-US" dirty="0" smtClean="0"/>
                            <a:t>999933</a:t>
                          </a:r>
                          <a:endParaRPr lang="en-US" dirty="0"/>
                        </a:p>
                      </a:txBody>
                      <a:tcPr anchor="ctr"/>
                    </a:tc>
                    <a:tc>
                      <a:txBody>
                        <a:bodyPr/>
                        <a:lstStyle/>
                        <a:p>
                          <a:pPr algn="ctr"/>
                          <a:r>
                            <a:rPr lang="en-US" dirty="0" smtClean="0"/>
                            <a:t>15997649665</a:t>
                          </a:r>
                          <a:endParaRPr lang="en-US" dirty="0"/>
                        </a:p>
                      </a:txBody>
                      <a:tcPr anchor="ctr"/>
                    </a:tc>
                    <a:tc>
                      <a:txBody>
                        <a:bodyPr/>
                        <a:lstStyle/>
                        <a:p>
                          <a:endParaRPr lang="en-US"/>
                        </a:p>
                      </a:txBody>
                      <a:tcPr anchor="ctr">
                        <a:blipFill rotWithShape="0">
                          <a:blip r:embed="rId4"/>
                          <a:stretch>
                            <a:fillRect l="-261237" t="-108197" r="-1031" b="-119672"/>
                          </a:stretch>
                        </a:blipFill>
                      </a:tcPr>
                    </a:tc>
                  </a:tr>
                </a:tbl>
              </a:graphicData>
            </a:graphic>
          </p:graphicFrame>
        </mc:Fallback>
      </mc:AlternateContent>
      <p:sp>
        <p:nvSpPr>
          <p:cNvPr id="11" name="Text Placeholder 2"/>
          <p:cNvSpPr txBox="1">
            <a:spLocks/>
          </p:cNvSpPr>
          <p:nvPr/>
        </p:nvSpPr>
        <p:spPr>
          <a:xfrm>
            <a:off x="686858" y="5816820"/>
            <a:ext cx="5386917" cy="639762"/>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dirty="0" smtClean="0"/>
              <a:t>60 </a:t>
            </a:r>
            <a:r>
              <a:rPr lang="en-US" sz="1800" dirty="0" smtClean="0"/>
              <a:t>nodes</a:t>
            </a:r>
            <a:r>
              <a:rPr lang="en-US" dirty="0" smtClean="0"/>
              <a:t> x 20 </a:t>
            </a:r>
            <a:r>
              <a:rPr lang="en-US" sz="1800" dirty="0" smtClean="0"/>
              <a:t>threads/node</a:t>
            </a:r>
            <a:endParaRPr lang="en-US" sz="1800" dirty="0"/>
          </a:p>
        </p:txBody>
      </p:sp>
      <p:sp>
        <p:nvSpPr>
          <p:cNvPr id="12" name="Text Placeholder 4"/>
          <p:cNvSpPr txBox="1">
            <a:spLocks/>
          </p:cNvSpPr>
          <p:nvPr/>
        </p:nvSpPr>
        <p:spPr>
          <a:xfrm>
            <a:off x="7226301" y="5772138"/>
            <a:ext cx="3746500" cy="515937"/>
          </a:xfrm>
          <a:prstGeom prst="rect">
            <a:avLst/>
          </a:prstGeom>
        </p:spPr>
        <p:txBody>
          <a:bodyP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dirty="0" smtClean="0"/>
              <a:t>30 </a:t>
            </a:r>
            <a:r>
              <a:rPr lang="en-US" sz="1800" dirty="0" smtClean="0"/>
              <a:t>nodes</a:t>
            </a:r>
            <a:r>
              <a:rPr lang="en-US" dirty="0" smtClean="0"/>
              <a:t> x 30 </a:t>
            </a:r>
            <a:r>
              <a:rPr lang="en-US" sz="1800" dirty="0" smtClean="0"/>
              <a:t>threads/node</a:t>
            </a:r>
            <a:endParaRPr lang="en-US" sz="1800" dirty="0"/>
          </a:p>
        </p:txBody>
      </p:sp>
    </p:spTree>
    <p:extLst>
      <p:ext uri="{BB962C8B-B14F-4D97-AF65-F5344CB8AC3E}">
        <p14:creationId xmlns:p14="http://schemas.microsoft.com/office/powerpoint/2010/main" val="17077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Motivation</a:t>
            </a:r>
            <a:endParaRPr lang="en-US" sz="4400" dirty="0"/>
          </a:p>
        </p:txBody>
      </p:sp>
      <p:sp>
        <p:nvSpPr>
          <p:cNvPr id="3" name="Content Placeholder 2"/>
          <p:cNvSpPr>
            <a:spLocks noGrp="1"/>
          </p:cNvSpPr>
          <p:nvPr>
            <p:ph idx="1"/>
          </p:nvPr>
        </p:nvSpPr>
        <p:spPr/>
        <p:txBody>
          <a:bodyPr/>
          <a:lstStyle/>
          <a:p>
            <a:pPr>
              <a:lnSpc>
                <a:spcPct val="100000"/>
              </a:lnSpc>
              <a:spcBef>
                <a:spcPts val="1800"/>
              </a:spcBef>
            </a:pPr>
            <a:r>
              <a:rPr lang="en-US" sz="2800" dirty="0"/>
              <a:t>M</a:t>
            </a:r>
            <a:r>
              <a:rPr lang="en-US" sz="2800" dirty="0" smtClean="0"/>
              <a:t>achine </a:t>
            </a:r>
            <a:r>
              <a:rPr lang="en-US" sz="2800" dirty="0" smtClean="0"/>
              <a:t>learning </a:t>
            </a:r>
            <a:r>
              <a:rPr lang="en-US" sz="2800" dirty="0" smtClean="0"/>
              <a:t>is widely </a:t>
            </a:r>
            <a:r>
              <a:rPr lang="en-US" sz="2800" dirty="0"/>
              <a:t>used in data analytics</a:t>
            </a:r>
          </a:p>
          <a:p>
            <a:pPr>
              <a:lnSpc>
                <a:spcPct val="100000"/>
              </a:lnSpc>
              <a:spcBef>
                <a:spcPts val="1800"/>
              </a:spcBef>
            </a:pPr>
            <a:r>
              <a:rPr lang="en-US" sz="2800" dirty="0" smtClean="0"/>
              <a:t>N</a:t>
            </a:r>
            <a:r>
              <a:rPr lang="en-US" sz="2800" dirty="0" smtClean="0"/>
              <a:t>eed </a:t>
            </a:r>
            <a:r>
              <a:rPr lang="en-US" sz="2800" dirty="0"/>
              <a:t>for high </a:t>
            </a:r>
            <a:r>
              <a:rPr lang="en-US" sz="2800" dirty="0" smtClean="0"/>
              <a:t>performance</a:t>
            </a:r>
          </a:p>
          <a:p>
            <a:pPr marL="640080" lvl="1">
              <a:lnSpc>
                <a:spcPct val="100000"/>
              </a:lnSpc>
              <a:spcBef>
                <a:spcPts val="1200"/>
              </a:spcBef>
            </a:pPr>
            <a:r>
              <a:rPr lang="en-US" sz="2000" dirty="0"/>
              <a:t>B</a:t>
            </a:r>
            <a:r>
              <a:rPr lang="en-US" sz="2000" dirty="0" smtClean="0"/>
              <a:t>ig </a:t>
            </a:r>
            <a:r>
              <a:rPr lang="en-US" sz="2000" dirty="0"/>
              <a:t>data &amp; </a:t>
            </a:r>
            <a:r>
              <a:rPr lang="en-US" sz="2000" dirty="0" smtClean="0"/>
              <a:t>Big </a:t>
            </a:r>
            <a:r>
              <a:rPr lang="en-US" sz="2000" dirty="0" smtClean="0"/>
              <a:t>model</a:t>
            </a:r>
          </a:p>
          <a:p>
            <a:pPr marL="640080" lvl="1">
              <a:lnSpc>
                <a:spcPct val="100000"/>
              </a:lnSpc>
              <a:spcBef>
                <a:spcPts val="1200"/>
              </a:spcBef>
            </a:pPr>
            <a:r>
              <a:rPr lang="en-US" sz="2000" b="1" dirty="0" smtClean="0"/>
              <a:t>”Select </a:t>
            </a:r>
            <a:r>
              <a:rPr lang="en-US" sz="2000" b="1" dirty="0"/>
              <a:t>model and hyper parameter tuning" </a:t>
            </a:r>
            <a:r>
              <a:rPr lang="en-US" sz="2000" dirty="0"/>
              <a:t>step need to run the training algorithm for many times</a:t>
            </a:r>
          </a:p>
          <a:p>
            <a:pPr>
              <a:lnSpc>
                <a:spcPct val="100000"/>
              </a:lnSpc>
              <a:spcBef>
                <a:spcPts val="1800"/>
              </a:spcBef>
            </a:pPr>
            <a:r>
              <a:rPr lang="en-US" sz="2800" dirty="0"/>
              <a:t>K</a:t>
            </a:r>
            <a:r>
              <a:rPr lang="en-US" sz="2800" dirty="0" smtClean="0"/>
              <a:t>ey</a:t>
            </a:r>
            <a:r>
              <a:rPr lang="en-US" sz="2800" dirty="0"/>
              <a:t>: optimize for </a:t>
            </a:r>
            <a:r>
              <a:rPr lang="en-US" sz="2800" dirty="0" smtClean="0"/>
              <a:t>efficiency</a:t>
            </a:r>
          </a:p>
          <a:p>
            <a:pPr marL="640080" lvl="1">
              <a:lnSpc>
                <a:spcPct val="100000"/>
              </a:lnSpc>
              <a:spcBef>
                <a:spcPts val="1200"/>
              </a:spcBef>
            </a:pPr>
            <a:r>
              <a:rPr lang="en-US" sz="2000" dirty="0"/>
              <a:t>W</a:t>
            </a:r>
            <a:r>
              <a:rPr lang="en-US" sz="2000" dirty="0" smtClean="0"/>
              <a:t>hat </a:t>
            </a:r>
            <a:r>
              <a:rPr lang="en-US" sz="2000" dirty="0"/>
              <a:t>is the 'kernel' of training?  </a:t>
            </a:r>
            <a:endParaRPr lang="en-US" sz="2000" dirty="0" smtClean="0"/>
          </a:p>
          <a:p>
            <a:pPr marL="640080" lvl="1">
              <a:lnSpc>
                <a:spcPct val="100000"/>
              </a:lnSpc>
              <a:spcBef>
                <a:spcPts val="1200"/>
              </a:spcBef>
            </a:pPr>
            <a:r>
              <a:rPr lang="en-US" sz="2000" dirty="0"/>
              <a:t>C</a:t>
            </a:r>
            <a:r>
              <a:rPr lang="en-US" sz="2000" dirty="0" smtClean="0"/>
              <a:t>omputation model</a:t>
            </a:r>
            <a:endParaRPr lang="en-US" dirty="0"/>
          </a:p>
        </p:txBody>
      </p:sp>
      <p:sp>
        <p:nvSpPr>
          <p:cNvPr id="4"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endParaRPr>
          </a:p>
        </p:txBody>
      </p:sp>
    </p:spTree>
    <p:extLst>
      <p:ext uri="{BB962C8B-B14F-4D97-AF65-F5344CB8AC3E}">
        <p14:creationId xmlns:p14="http://schemas.microsoft.com/office/powerpoint/2010/main" val="973043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8033"/>
            <a:ext cx="10667998" cy="870111"/>
          </a:xfrm>
        </p:spPr>
        <p:txBody>
          <a:bodyPr>
            <a:normAutofit/>
          </a:bodyPr>
          <a:lstStyle/>
          <a:p>
            <a:r>
              <a:rPr lang="en-US" sz="4000" dirty="0"/>
              <a:t>When the test RMSE value converges to 1.68</a:t>
            </a:r>
          </a:p>
        </p:txBody>
      </p:sp>
      <p:pic>
        <p:nvPicPr>
          <p:cNvPr id="4"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2539" y="1509498"/>
            <a:ext cx="5828217" cy="4371163"/>
          </a:xfrm>
        </p:spPr>
      </p:pic>
      <p:sp>
        <p:nvSpPr>
          <p:cNvPr id="5" name="TextBox 4"/>
          <p:cNvSpPr txBox="1"/>
          <p:nvPr/>
        </p:nvSpPr>
        <p:spPr>
          <a:xfrm>
            <a:off x="713013" y="2961210"/>
            <a:ext cx="2469176" cy="371025"/>
          </a:xfrm>
          <a:prstGeom prst="rect">
            <a:avLst/>
          </a:prstGeom>
          <a:noFill/>
        </p:spPr>
        <p:txBody>
          <a:bodyPr wrap="square" rtlCol="0">
            <a:spAutoFit/>
          </a:bodyPr>
          <a:lstStyle/>
          <a:p>
            <a:r>
              <a:rPr lang="en-US" dirty="0" smtClean="0"/>
              <a:t>Harp is 53% faster.</a:t>
            </a:r>
            <a:endParaRPr lang="en-US" dirty="0"/>
          </a:p>
        </p:txBody>
      </p:sp>
      <p:sp>
        <p:nvSpPr>
          <p:cNvPr id="6" name="TextBox 5"/>
          <p:cNvSpPr txBox="1"/>
          <p:nvPr/>
        </p:nvSpPr>
        <p:spPr>
          <a:xfrm>
            <a:off x="9478646" y="2961210"/>
            <a:ext cx="2314185" cy="371025"/>
          </a:xfrm>
          <a:prstGeom prst="rect">
            <a:avLst/>
          </a:prstGeom>
          <a:noFill/>
        </p:spPr>
        <p:txBody>
          <a:bodyPr wrap="square" rtlCol="0">
            <a:spAutoFit/>
          </a:bodyPr>
          <a:lstStyle/>
          <a:p>
            <a:r>
              <a:rPr lang="en-US" dirty="0" smtClean="0"/>
              <a:t>Harp is 101% faster.</a:t>
            </a:r>
            <a:endParaRPr lang="en-US" dirty="0"/>
          </a:p>
        </p:txBody>
      </p:sp>
      <p:cxnSp>
        <p:nvCxnSpPr>
          <p:cNvPr id="7" name="Straight Arrow Connector 12"/>
          <p:cNvCxnSpPr>
            <a:stCxn id="4" idx="1"/>
            <a:endCxn id="5" idx="2"/>
          </p:cNvCxnSpPr>
          <p:nvPr/>
        </p:nvCxnSpPr>
        <p:spPr>
          <a:xfrm rot="10800000">
            <a:off x="1947601" y="3332236"/>
            <a:ext cx="1244938" cy="362845"/>
          </a:xfrm>
          <a:prstGeom prst="curvedConnector2">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p:cNvCxnSpPr>
            <a:stCxn id="4" idx="3"/>
            <a:endCxn id="6" idx="2"/>
          </p:cNvCxnSpPr>
          <p:nvPr/>
        </p:nvCxnSpPr>
        <p:spPr>
          <a:xfrm flipV="1">
            <a:off x="9020756" y="3332235"/>
            <a:ext cx="1614983" cy="362845"/>
          </a:xfrm>
          <a:prstGeom prst="curvedConnector2">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111473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7" name="TextBox 6"/>
          <p:cNvSpPr txBox="1"/>
          <p:nvPr/>
        </p:nvSpPr>
        <p:spPr>
          <a:xfrm>
            <a:off x="115711" y="2095948"/>
            <a:ext cx="8970188" cy="461544"/>
          </a:xfrm>
          <a:prstGeom prst="rect">
            <a:avLst/>
          </a:prstGeom>
          <a:noFill/>
        </p:spPr>
        <p:txBody>
          <a:bodyPr wrap="square" lIns="91308" tIns="45660" rIns="91308" bIns="45660" rtlCol="0">
            <a:spAutoFit/>
          </a:bodyPr>
          <a:lstStyle/>
          <a:p>
            <a:pPr algn="ctr"/>
            <a:r>
              <a:rPr lang="en-US" sz="2400" b="1" dirty="0">
                <a:solidFill>
                  <a:prstClr val="white">
                    <a:lumMod val="50000"/>
                  </a:prstClr>
                </a:solidFill>
              </a:rPr>
              <a:t>1.      Motivation: Machine Learning Applications </a:t>
            </a:r>
            <a:endParaRPr lang="en-US" sz="2400" b="1" dirty="0">
              <a:solidFill>
                <a:prstClr val="white">
                  <a:lumMod val="50000"/>
                </a:prstClr>
              </a:solidFill>
            </a:endParaRPr>
          </a:p>
        </p:txBody>
      </p:sp>
      <p:sp>
        <p:nvSpPr>
          <p:cNvPr id="8" name="TextBox 7"/>
          <p:cNvSpPr txBox="1"/>
          <p:nvPr/>
        </p:nvSpPr>
        <p:spPr>
          <a:xfrm>
            <a:off x="1418788" y="3817754"/>
            <a:ext cx="8799255" cy="461544"/>
          </a:xfrm>
          <a:prstGeom prst="rect">
            <a:avLst/>
          </a:prstGeom>
          <a:noFill/>
        </p:spPr>
        <p:txBody>
          <a:bodyPr wrap="square" lIns="91308" tIns="45660" rIns="91308" bIns="45660" rtlCol="0">
            <a:spAutoFit/>
          </a:bodyPr>
          <a:lstStyle/>
          <a:p>
            <a:r>
              <a:rPr lang="en-US" sz="2400" b="1" dirty="0">
                <a:solidFill>
                  <a:srgbClr val="31859C"/>
                </a:solidFill>
              </a:rPr>
              <a:t>3</a:t>
            </a:r>
            <a:r>
              <a:rPr lang="en-US" sz="2400" b="1" dirty="0">
                <a:solidFill>
                  <a:srgbClr val="31859C"/>
                </a:solidFill>
              </a:rPr>
              <a:t>.      </a:t>
            </a:r>
            <a:r>
              <a:rPr lang="en-US" sz="2400" b="1" dirty="0">
                <a:solidFill>
                  <a:srgbClr val="31859C"/>
                </a:solidFill>
              </a:rPr>
              <a:t>Harp-DAAL Framework: Design and Implementations</a:t>
            </a:r>
          </a:p>
        </p:txBody>
      </p:sp>
      <p:sp>
        <p:nvSpPr>
          <p:cNvPr id="9" name="TextBox 8"/>
          <p:cNvSpPr txBox="1"/>
          <p:nvPr/>
        </p:nvSpPr>
        <p:spPr>
          <a:xfrm>
            <a:off x="1412881" y="2991479"/>
            <a:ext cx="10338245" cy="461544"/>
          </a:xfrm>
          <a:prstGeom prst="rect">
            <a:avLst/>
          </a:prstGeom>
          <a:noFill/>
        </p:spPr>
        <p:txBody>
          <a:bodyPr wrap="square" lIns="91308" tIns="45660" rIns="91308" bIns="45660" rtlCol="0">
            <a:spAutoFit/>
          </a:bodyPr>
          <a:lstStyle/>
          <a:p>
            <a:r>
              <a:rPr lang="en-US" sz="2400" b="1" dirty="0">
                <a:solidFill>
                  <a:prstClr val="white">
                    <a:lumMod val="50000"/>
                  </a:prstClr>
                </a:solidFill>
              </a:rPr>
              <a:t>2.      </a:t>
            </a:r>
            <a:r>
              <a:rPr lang="en-US" sz="2400" b="1" dirty="0">
                <a:solidFill>
                  <a:prstClr val="white">
                    <a:lumMod val="50000"/>
                  </a:prstClr>
                </a:solidFill>
              </a:rPr>
              <a:t>A Faster Machine Learning </a:t>
            </a:r>
            <a:r>
              <a:rPr lang="en-US" sz="2400" b="1" dirty="0" smtClean="0">
                <a:solidFill>
                  <a:prstClr val="white">
                    <a:lumMod val="50000"/>
                  </a:prstClr>
                </a:solidFill>
              </a:rPr>
              <a:t>solution on </a:t>
            </a:r>
            <a:r>
              <a:rPr lang="en-US" sz="2400" b="1" dirty="0">
                <a:solidFill>
                  <a:prstClr val="white">
                    <a:lumMod val="50000"/>
                  </a:prstClr>
                </a:solidFill>
              </a:rPr>
              <a:t>Intel Xeon/Xeon Phi Architectures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213" y="2107442"/>
            <a:ext cx="921802" cy="47366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258" y="3802418"/>
            <a:ext cx="921802" cy="540117"/>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587" y="4679811"/>
            <a:ext cx="921802" cy="473663"/>
          </a:xfrm>
          <a:prstGeom prst="rect">
            <a:avLst/>
          </a:prstGeom>
        </p:spPr>
      </p:pic>
      <p:sp>
        <p:nvSpPr>
          <p:cNvPr id="1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
        <p:nvSpPr>
          <p:cNvPr id="11" name="TextBox 10"/>
          <p:cNvSpPr txBox="1"/>
          <p:nvPr/>
        </p:nvSpPr>
        <p:spPr>
          <a:xfrm>
            <a:off x="1412882" y="4661722"/>
            <a:ext cx="9597508" cy="461544"/>
          </a:xfrm>
          <a:prstGeom prst="rect">
            <a:avLst/>
          </a:prstGeom>
          <a:noFill/>
        </p:spPr>
        <p:txBody>
          <a:bodyPr wrap="square" lIns="91308" tIns="45660" rIns="91308" bIns="45660" rtlCol="0">
            <a:spAutoFit/>
          </a:bodyPr>
          <a:lstStyle/>
          <a:p>
            <a:r>
              <a:rPr lang="en-US" sz="2400" b="1" dirty="0">
                <a:solidFill>
                  <a:prstClr val="white">
                    <a:lumMod val="50000"/>
                  </a:prstClr>
                </a:solidFill>
              </a:rPr>
              <a:t>4. </a:t>
            </a:r>
            <a:r>
              <a:rPr lang="en-US" sz="2400" b="1" dirty="0">
                <a:solidFill>
                  <a:prstClr val="white">
                    <a:lumMod val="50000"/>
                  </a:prstClr>
                </a:solidFill>
              </a:rPr>
              <a:t>     </a:t>
            </a:r>
            <a:r>
              <a:rPr lang="en-US" sz="2400" b="1" dirty="0" smtClean="0">
                <a:solidFill>
                  <a:prstClr val="white">
                    <a:lumMod val="50000"/>
                  </a:prstClr>
                </a:solidFill>
              </a:rPr>
              <a:t>Conclusions and Future </a:t>
            </a:r>
            <a:r>
              <a:rPr lang="en-US" sz="2400" b="1" dirty="0">
                <a:solidFill>
                  <a:prstClr val="white">
                    <a:lumMod val="50000"/>
                  </a:prstClr>
                </a:solidFill>
              </a:rPr>
              <a:t>Work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42" y="2991479"/>
            <a:ext cx="921802" cy="473663"/>
          </a:xfrm>
          <a:prstGeom prst="rect">
            <a:avLst/>
          </a:prstGeom>
        </p:spPr>
      </p:pic>
    </p:spTree>
    <p:extLst>
      <p:ext uri="{BB962C8B-B14F-4D97-AF65-F5344CB8AC3E}">
        <p14:creationId xmlns:p14="http://schemas.microsoft.com/office/powerpoint/2010/main" val="1717361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77" y="1068001"/>
            <a:ext cx="12213771" cy="870111"/>
          </a:xfrm>
        </p:spPr>
        <p:txBody>
          <a:bodyPr>
            <a:noAutofit/>
          </a:bodyPr>
          <a:lstStyle/>
          <a:p>
            <a:r>
              <a:rPr lang="en-US" sz="3200" dirty="0" smtClean="0"/>
              <a:t>Harp-DAAL: </a:t>
            </a:r>
            <a:r>
              <a:rPr lang="en-US" sz="3200" dirty="0" smtClean="0"/>
              <a:t>High Performance</a:t>
            </a:r>
            <a:r>
              <a:rPr lang="en-US" sz="3200" dirty="0" smtClean="0"/>
              <a:t> </a:t>
            </a:r>
            <a:r>
              <a:rPr lang="en-US" sz="3200" dirty="0" smtClean="0"/>
              <a:t>Machine Learning Framework</a:t>
            </a:r>
            <a:endParaRPr lang="en-US" sz="3200" dirty="0"/>
          </a:p>
        </p:txBody>
      </p:sp>
      <p:grpSp>
        <p:nvGrpSpPr>
          <p:cNvPr id="4" name="Group 3"/>
          <p:cNvGrpSpPr/>
          <p:nvPr/>
        </p:nvGrpSpPr>
        <p:grpSpPr>
          <a:xfrm>
            <a:off x="2818126" y="1938112"/>
            <a:ext cx="1821041" cy="1821041"/>
            <a:chOff x="838563" y="1392"/>
            <a:chExt cx="1821041" cy="1821041"/>
          </a:xfrm>
        </p:grpSpPr>
        <p:sp>
          <p:nvSpPr>
            <p:cNvPr id="17" name="Oval 16"/>
            <p:cNvSpPr/>
            <p:nvPr/>
          </p:nvSpPr>
          <p:spPr>
            <a:xfrm>
              <a:off x="838563" y="1392"/>
              <a:ext cx="1821041" cy="182104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4"/>
            <p:cNvSpPr/>
            <p:nvPr/>
          </p:nvSpPr>
          <p:spPr>
            <a:xfrm>
              <a:off x="1105248" y="434327"/>
              <a:ext cx="1287671" cy="12876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Harp </a:t>
              </a:r>
            </a:p>
            <a:p>
              <a:pPr lvl="0" algn="ctr" defTabSz="889000">
                <a:lnSpc>
                  <a:spcPct val="90000"/>
                </a:lnSpc>
                <a:spcBef>
                  <a:spcPct val="0"/>
                </a:spcBef>
                <a:spcAft>
                  <a:spcPct val="35000"/>
                </a:spcAft>
              </a:pPr>
              <a:r>
                <a:rPr lang="en-US" sz="1000" kern="1200" dirty="0" smtClean="0"/>
                <a:t>1. Java API</a:t>
              </a:r>
            </a:p>
            <a:p>
              <a:pPr lvl="0" algn="ctr" defTabSz="889000">
                <a:lnSpc>
                  <a:spcPct val="90000"/>
                </a:lnSpc>
                <a:spcBef>
                  <a:spcPct val="0"/>
                </a:spcBef>
                <a:spcAft>
                  <a:spcPct val="35000"/>
                </a:spcAft>
              </a:pPr>
              <a:r>
                <a:rPr lang="en-US" sz="1000" kern="1200" dirty="0" smtClean="0"/>
                <a:t>2. </a:t>
              </a:r>
              <a:r>
                <a:rPr lang="en-US" sz="1000" kern="1200" baseline="0" dirty="0" smtClean="0"/>
                <a:t>Local computation: Java threads</a:t>
              </a:r>
            </a:p>
            <a:p>
              <a:pPr lvl="0" algn="ctr" defTabSz="889000">
                <a:lnSpc>
                  <a:spcPct val="90000"/>
                </a:lnSpc>
                <a:spcBef>
                  <a:spcPct val="0"/>
                </a:spcBef>
                <a:spcAft>
                  <a:spcPct val="35000"/>
                </a:spcAft>
              </a:pPr>
              <a:r>
                <a:rPr lang="en-US" sz="1000" kern="1200" baseline="0" dirty="0" smtClean="0"/>
                <a:t>3. Communication: Collective </a:t>
              </a:r>
              <a:r>
                <a:rPr lang="en-US" sz="1000" kern="1200" baseline="0" dirty="0" err="1" smtClean="0"/>
                <a:t>MapReduce</a:t>
              </a:r>
              <a:endParaRPr lang="en-US" sz="1000" kern="1200" baseline="0" dirty="0" smtClean="0"/>
            </a:p>
            <a:p>
              <a:pPr lvl="0" algn="ctr" defTabSz="889000">
                <a:lnSpc>
                  <a:spcPct val="90000"/>
                </a:lnSpc>
                <a:spcBef>
                  <a:spcPct val="0"/>
                </a:spcBef>
                <a:spcAft>
                  <a:spcPct val="35000"/>
                </a:spcAft>
              </a:pPr>
              <a:endParaRPr lang="en-US" sz="800" kern="1200" baseline="0" dirty="0" smtClean="0"/>
            </a:p>
            <a:p>
              <a:pPr lvl="0" algn="ctr" defTabSz="889000">
                <a:lnSpc>
                  <a:spcPct val="90000"/>
                </a:lnSpc>
                <a:spcBef>
                  <a:spcPct val="0"/>
                </a:spcBef>
                <a:spcAft>
                  <a:spcPct val="35000"/>
                </a:spcAft>
              </a:pPr>
              <a:endParaRPr lang="en-US" sz="800" kern="1200" baseline="0" dirty="0" smtClean="0"/>
            </a:p>
            <a:p>
              <a:pPr lvl="0" algn="ctr" defTabSz="889000">
                <a:lnSpc>
                  <a:spcPct val="90000"/>
                </a:lnSpc>
                <a:spcBef>
                  <a:spcPct val="0"/>
                </a:spcBef>
                <a:spcAft>
                  <a:spcPct val="35000"/>
                </a:spcAft>
              </a:pPr>
              <a:endParaRPr lang="en-US" sz="800" kern="1200" dirty="0"/>
            </a:p>
          </p:txBody>
        </p:sp>
      </p:grpSp>
      <p:grpSp>
        <p:nvGrpSpPr>
          <p:cNvPr id="5" name="Group 4"/>
          <p:cNvGrpSpPr/>
          <p:nvPr/>
        </p:nvGrpSpPr>
        <p:grpSpPr>
          <a:xfrm>
            <a:off x="3366801" y="3913535"/>
            <a:ext cx="731330" cy="731330"/>
            <a:chOff x="1220982" y="1970301"/>
            <a:chExt cx="1056204" cy="1056204"/>
          </a:xfrm>
        </p:grpSpPr>
        <p:sp>
          <p:nvSpPr>
            <p:cNvPr id="15" name="Plus 14"/>
            <p:cNvSpPr/>
            <p:nvPr/>
          </p:nvSpPr>
          <p:spPr>
            <a:xfrm>
              <a:off x="1220982" y="1970301"/>
              <a:ext cx="1056204" cy="1056204"/>
            </a:xfrm>
            <a:prstGeom prst="mathPlus">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Plus 6"/>
            <p:cNvSpPr/>
            <p:nvPr/>
          </p:nvSpPr>
          <p:spPr>
            <a:xfrm>
              <a:off x="1360982" y="2374193"/>
              <a:ext cx="776204" cy="248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grpSp>
        <p:nvGrpSpPr>
          <p:cNvPr id="6" name="Group 5"/>
          <p:cNvGrpSpPr/>
          <p:nvPr/>
        </p:nvGrpSpPr>
        <p:grpSpPr>
          <a:xfrm>
            <a:off x="2818126" y="4845094"/>
            <a:ext cx="1821041" cy="1821041"/>
            <a:chOff x="838563" y="3174374"/>
            <a:chExt cx="1821041" cy="1821041"/>
          </a:xfrm>
        </p:grpSpPr>
        <p:sp>
          <p:nvSpPr>
            <p:cNvPr id="13" name="Oval 12"/>
            <p:cNvSpPr/>
            <p:nvPr/>
          </p:nvSpPr>
          <p:spPr>
            <a:xfrm>
              <a:off x="838563" y="3174374"/>
              <a:ext cx="1821041" cy="182104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Oval 8"/>
            <p:cNvSpPr/>
            <p:nvPr/>
          </p:nvSpPr>
          <p:spPr>
            <a:xfrm>
              <a:off x="1105248" y="3441059"/>
              <a:ext cx="1287671" cy="12876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DAAL</a:t>
              </a:r>
            </a:p>
            <a:p>
              <a:pPr lvl="0" algn="ctr" defTabSz="889000">
                <a:lnSpc>
                  <a:spcPct val="90000"/>
                </a:lnSpc>
                <a:spcBef>
                  <a:spcPct val="0"/>
                </a:spcBef>
                <a:spcAft>
                  <a:spcPct val="35000"/>
                </a:spcAft>
              </a:pPr>
              <a:r>
                <a:rPr lang="en-US" sz="1100" kern="1200" dirty="0" smtClean="0"/>
                <a:t>1. Java</a:t>
              </a:r>
              <a:r>
                <a:rPr lang="en-US" sz="1100" kern="1200" baseline="0" dirty="0" smtClean="0"/>
                <a:t> &amp; C++ API</a:t>
              </a:r>
            </a:p>
            <a:p>
              <a:pPr lvl="0" algn="ctr" defTabSz="889000">
                <a:lnSpc>
                  <a:spcPct val="90000"/>
                </a:lnSpc>
                <a:spcBef>
                  <a:spcPct val="0"/>
                </a:spcBef>
                <a:spcAft>
                  <a:spcPct val="35000"/>
                </a:spcAft>
              </a:pPr>
              <a:r>
                <a:rPr lang="en-US" sz="1100" kern="1200" baseline="0" dirty="0" smtClean="0"/>
                <a:t>2. Local computation: MKL, TBB</a:t>
              </a:r>
            </a:p>
            <a:p>
              <a:pPr lvl="0" algn="ctr" defTabSz="889000">
                <a:lnSpc>
                  <a:spcPct val="90000"/>
                </a:lnSpc>
                <a:spcBef>
                  <a:spcPct val="0"/>
                </a:spcBef>
                <a:spcAft>
                  <a:spcPct val="35000"/>
                </a:spcAft>
              </a:pPr>
              <a:r>
                <a:rPr lang="en-US" sz="1100" kern="1200" baseline="0" dirty="0" smtClean="0"/>
                <a:t>3. Communication: MPI &amp; Hadoop &amp; Spark</a:t>
              </a:r>
              <a:endParaRPr lang="en-US" sz="1100" kern="1200" dirty="0"/>
            </a:p>
          </p:txBody>
        </p:sp>
      </p:grpSp>
      <p:grpSp>
        <p:nvGrpSpPr>
          <p:cNvPr id="7" name="Group 6"/>
          <p:cNvGrpSpPr/>
          <p:nvPr/>
        </p:nvGrpSpPr>
        <p:grpSpPr>
          <a:xfrm>
            <a:off x="4703174" y="3986358"/>
            <a:ext cx="647703" cy="757691"/>
            <a:chOff x="2932761" y="2159690"/>
            <a:chExt cx="579091" cy="677427"/>
          </a:xfrm>
        </p:grpSpPr>
        <p:sp>
          <p:nvSpPr>
            <p:cNvPr id="11" name="Right Arrow 10"/>
            <p:cNvSpPr/>
            <p:nvPr/>
          </p:nvSpPr>
          <p:spPr>
            <a:xfrm>
              <a:off x="2932761" y="2159690"/>
              <a:ext cx="579091" cy="677427"/>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2" name="Right Arrow 10"/>
            <p:cNvSpPr/>
            <p:nvPr/>
          </p:nvSpPr>
          <p:spPr>
            <a:xfrm>
              <a:off x="2932761" y="2295175"/>
              <a:ext cx="405364" cy="406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p:txBody>
        </p:sp>
      </p:grpSp>
      <p:grpSp>
        <p:nvGrpSpPr>
          <p:cNvPr id="8" name="Group 7"/>
          <p:cNvGrpSpPr/>
          <p:nvPr/>
        </p:nvGrpSpPr>
        <p:grpSpPr>
          <a:xfrm>
            <a:off x="5731792" y="2431207"/>
            <a:ext cx="3642082" cy="3642082"/>
            <a:chOff x="3752229" y="677362"/>
            <a:chExt cx="3642082" cy="3642082"/>
          </a:xfrm>
        </p:grpSpPr>
        <p:sp>
          <p:nvSpPr>
            <p:cNvPr id="9" name="Oval 8"/>
            <p:cNvSpPr/>
            <p:nvPr/>
          </p:nvSpPr>
          <p:spPr>
            <a:xfrm>
              <a:off x="3752229" y="677362"/>
              <a:ext cx="3642082" cy="364208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 12"/>
            <p:cNvSpPr/>
            <p:nvPr/>
          </p:nvSpPr>
          <p:spPr>
            <a:xfrm>
              <a:off x="4285600" y="1393608"/>
              <a:ext cx="2575340" cy="2575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200" b="1" kern="1200" dirty="0" smtClean="0">
                  <a:solidFill>
                    <a:schemeClr val="bg1"/>
                  </a:solidFill>
                </a:rPr>
                <a:t>Harp-DAAL</a:t>
              </a:r>
            </a:p>
            <a:p>
              <a:pPr lvl="0" algn="ctr" defTabSz="889000">
                <a:lnSpc>
                  <a:spcPct val="90000"/>
                </a:lnSpc>
                <a:spcBef>
                  <a:spcPct val="0"/>
                </a:spcBef>
                <a:spcAft>
                  <a:spcPct val="35000"/>
                </a:spcAft>
              </a:pPr>
              <a:r>
                <a:rPr lang="en-US" sz="2200" kern="1200" dirty="0" smtClean="0"/>
                <a:t>1. Java</a:t>
              </a:r>
              <a:r>
                <a:rPr lang="en-US" sz="2200" kern="1200" baseline="0" dirty="0" smtClean="0"/>
                <a:t> API</a:t>
              </a:r>
            </a:p>
            <a:p>
              <a:pPr lvl="0" algn="ctr" defTabSz="889000">
                <a:lnSpc>
                  <a:spcPct val="90000"/>
                </a:lnSpc>
                <a:spcBef>
                  <a:spcPct val="0"/>
                </a:spcBef>
                <a:spcAft>
                  <a:spcPct val="35000"/>
                </a:spcAft>
              </a:pPr>
              <a:r>
                <a:rPr lang="en-US" sz="2200" kern="1200" baseline="0" dirty="0" smtClean="0"/>
                <a:t>2. Local Computation: DAAL</a:t>
              </a:r>
            </a:p>
            <a:p>
              <a:pPr lvl="0" algn="ctr" defTabSz="889000">
                <a:lnSpc>
                  <a:spcPct val="90000"/>
                </a:lnSpc>
                <a:spcBef>
                  <a:spcPct val="0"/>
                </a:spcBef>
                <a:spcAft>
                  <a:spcPct val="35000"/>
                </a:spcAft>
              </a:pPr>
              <a:r>
                <a:rPr lang="en-US" sz="2200" kern="1200" baseline="0" dirty="0" smtClean="0"/>
                <a:t>3. Communication: Collective </a:t>
              </a:r>
              <a:r>
                <a:rPr lang="en-US" sz="2200" kern="1200" baseline="0" dirty="0" err="1" smtClean="0"/>
                <a:t>MapReduce</a:t>
              </a:r>
              <a:endParaRPr lang="en-US" sz="2200" kern="1200" baseline="0" dirty="0" smtClean="0"/>
            </a:p>
            <a:p>
              <a:pPr lvl="0" algn="ctr" defTabSz="889000">
                <a:lnSpc>
                  <a:spcPct val="90000"/>
                </a:lnSpc>
                <a:spcBef>
                  <a:spcPct val="0"/>
                </a:spcBef>
                <a:spcAft>
                  <a:spcPct val="35000"/>
                </a:spcAft>
              </a:pPr>
              <a:endParaRPr lang="en-US" sz="2200" kern="1200" dirty="0"/>
            </a:p>
          </p:txBody>
        </p:sp>
      </p:grpSp>
      <p:sp>
        <p:nvSpPr>
          <p:cNvPr id="20"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21" name="Picture 20"/>
          <p:cNvPicPr>
            <a:picLocks noChangeAspect="1"/>
          </p:cNvPicPr>
          <p:nvPr/>
        </p:nvPicPr>
        <p:blipFill>
          <a:blip r:embed="rId2"/>
          <a:stretch>
            <a:fillRect/>
          </a:stretch>
        </p:blipFill>
        <p:spPr>
          <a:xfrm>
            <a:off x="0" y="-191474"/>
            <a:ext cx="12192000" cy="1111085"/>
          </a:xfrm>
          <a:prstGeom prst="rect">
            <a:avLst/>
          </a:prstGeom>
        </p:spPr>
      </p:pic>
    </p:spTree>
    <p:extLst>
      <p:ext uri="{BB962C8B-B14F-4D97-AF65-F5344CB8AC3E}">
        <p14:creationId xmlns:p14="http://schemas.microsoft.com/office/powerpoint/2010/main" val="1509724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16889"/>
            <a:ext cx="10668000" cy="853486"/>
          </a:xfrm>
        </p:spPr>
        <p:txBody>
          <a:bodyPr>
            <a:normAutofit fontScale="90000"/>
          </a:bodyPr>
          <a:lstStyle/>
          <a:p>
            <a:r>
              <a:rPr lang="en-US" sz="4000" dirty="0"/>
              <a:t>Harp-DAAL in the </a:t>
            </a:r>
            <a:r>
              <a:rPr lang="en-US" sz="4000" dirty="0" smtClean="0"/>
              <a:t>HPC-</a:t>
            </a:r>
            <a:r>
              <a:rPr lang="en-US" sz="4000" dirty="0" err="1" smtClean="0"/>
              <a:t>BigData</a:t>
            </a:r>
            <a:r>
              <a:rPr lang="en-US" sz="4000" dirty="0" smtClean="0"/>
              <a:t> </a:t>
            </a:r>
            <a:r>
              <a:rPr lang="en-US" sz="4000" dirty="0"/>
              <a:t>Stack</a:t>
            </a:r>
            <a:r>
              <a:rPr lang="en-US" dirty="0"/>
              <a:t/>
            </a:r>
            <a:br>
              <a:rPr lang="en-US" dirty="0"/>
            </a:b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55171" y="1930970"/>
            <a:ext cx="5413829" cy="4027270"/>
          </a:xfrm>
        </p:spPr>
      </p:pic>
      <p:sp>
        <p:nvSpPr>
          <p:cNvPr id="4" name="Content Placeholder 3"/>
          <p:cNvSpPr>
            <a:spLocks noGrp="1"/>
          </p:cNvSpPr>
          <p:nvPr>
            <p:ph sz="half" idx="2"/>
          </p:nvPr>
        </p:nvSpPr>
        <p:spPr>
          <a:xfrm>
            <a:off x="6633556" y="1857604"/>
            <a:ext cx="4796444" cy="4172989"/>
          </a:xfrm>
        </p:spPr>
        <p:txBody>
          <a:bodyPr>
            <a:normAutofit/>
          </a:bodyPr>
          <a:lstStyle/>
          <a:p>
            <a:pPr marL="0" indent="0">
              <a:buNone/>
            </a:pPr>
            <a:r>
              <a:rPr lang="en-US" sz="2200" dirty="0">
                <a:solidFill>
                  <a:prstClr val="black"/>
                </a:solidFill>
              </a:rPr>
              <a:t>Harp-DAAL is at the intersection </a:t>
            </a:r>
            <a:r>
              <a:rPr lang="en-US" sz="2200" dirty="0" smtClean="0">
                <a:solidFill>
                  <a:prstClr val="black"/>
                </a:solidFill>
              </a:rPr>
              <a:t>of HPC </a:t>
            </a:r>
            <a:r>
              <a:rPr lang="en-US" sz="2200" dirty="0">
                <a:solidFill>
                  <a:prstClr val="black"/>
                </a:solidFill>
              </a:rPr>
              <a:t>and Big Data stacks, which </a:t>
            </a:r>
            <a:r>
              <a:rPr lang="en-US" sz="2200" dirty="0" smtClean="0">
                <a:solidFill>
                  <a:prstClr val="black"/>
                </a:solidFill>
              </a:rPr>
              <a:t>requires:</a:t>
            </a:r>
          </a:p>
          <a:p>
            <a:pPr>
              <a:spcBef>
                <a:spcPts val="1800"/>
              </a:spcBef>
            </a:pPr>
            <a:r>
              <a:rPr lang="en-US" dirty="0"/>
              <a:t>Interface: User friendly, consistent with other Java written Data analytics Apps</a:t>
            </a:r>
            <a:r>
              <a:rPr lang="en-US" dirty="0" smtClean="0"/>
              <a:t>.</a:t>
            </a:r>
            <a:endParaRPr lang="en-US" dirty="0"/>
          </a:p>
          <a:p>
            <a:pPr>
              <a:spcBef>
                <a:spcPts val="1800"/>
              </a:spcBef>
            </a:pPr>
            <a:r>
              <a:rPr lang="en-US" dirty="0"/>
              <a:t>Low level Kernels: highly optimized for HPC platforms such as many-core </a:t>
            </a:r>
            <a:r>
              <a:rPr lang="en-US" dirty="0" smtClean="0"/>
              <a:t>architecture</a:t>
            </a:r>
            <a:endParaRPr lang="en-US" dirty="0"/>
          </a:p>
          <a:p>
            <a:pPr>
              <a:spcBef>
                <a:spcPts val="1800"/>
              </a:spcBef>
            </a:pPr>
            <a:r>
              <a:rPr lang="en-US" dirty="0"/>
              <a:t>Models: inherit Harp’s computation models for </a:t>
            </a:r>
            <a:r>
              <a:rPr lang="en-US" dirty="0" smtClean="0"/>
              <a:t>different ML </a:t>
            </a:r>
            <a:r>
              <a:rPr lang="en-US" dirty="0"/>
              <a:t>algorithms</a:t>
            </a:r>
          </a:p>
          <a:p>
            <a:pPr marL="0" indent="0">
              <a:buNone/>
            </a:pPr>
            <a:endParaRPr lang="en-US" dirty="0"/>
          </a:p>
        </p:txBody>
      </p:sp>
      <p:sp>
        <p:nvSpPr>
          <p:cNvPr id="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p:cNvPicPr>
            <a:picLocks noChangeAspect="1"/>
          </p:cNvPicPr>
          <p:nvPr/>
        </p:nvPicPr>
        <p:blipFill>
          <a:blip r:embed="rId3"/>
          <a:stretch>
            <a:fillRect/>
          </a:stretch>
        </p:blipFill>
        <p:spPr>
          <a:xfrm>
            <a:off x="0" y="-191474"/>
            <a:ext cx="12192000" cy="1111085"/>
          </a:xfrm>
          <a:prstGeom prst="rect">
            <a:avLst/>
          </a:prstGeom>
        </p:spPr>
      </p:pic>
    </p:spTree>
    <p:extLst>
      <p:ext uri="{BB962C8B-B14F-4D97-AF65-F5344CB8AC3E}">
        <p14:creationId xmlns:p14="http://schemas.microsoft.com/office/powerpoint/2010/main" val="912406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07961"/>
            <a:ext cx="10664952" cy="742826"/>
          </a:xfrm>
        </p:spPr>
        <p:txBody>
          <a:bodyPr>
            <a:noAutofit/>
          </a:bodyPr>
          <a:lstStyle/>
          <a:p>
            <a:pPr algn="l"/>
            <a:r>
              <a:rPr lang="en-US" sz="2800" dirty="0"/>
              <a:t>Inter-node Performance: Harp-DAAL-</a:t>
            </a:r>
            <a:r>
              <a:rPr lang="en-US" sz="2800" dirty="0" err="1"/>
              <a:t>Kmeans</a:t>
            </a:r>
            <a:r>
              <a:rPr lang="en-US" sz="2800" dirty="0"/>
              <a:t> vs. </a:t>
            </a:r>
            <a:r>
              <a:rPr lang="en-US" sz="2800" dirty="0" smtClean="0"/>
              <a:t>Harp-</a:t>
            </a:r>
            <a:r>
              <a:rPr lang="en-US" sz="2800" dirty="0" err="1" smtClean="0"/>
              <a:t>Kmeans</a:t>
            </a:r>
            <a:endParaRPr lang="en-US" sz="2800" dirty="0"/>
          </a:p>
        </p:txBody>
      </p:sp>
      <p:sp>
        <p:nvSpPr>
          <p:cNvPr id="3" name="Text Placeholder 2"/>
          <p:cNvSpPr>
            <a:spLocks noGrp="1"/>
          </p:cNvSpPr>
          <p:nvPr>
            <p:ph type="body" idx="1"/>
          </p:nvPr>
        </p:nvSpPr>
        <p:spPr>
          <a:xfrm>
            <a:off x="761999" y="1881418"/>
            <a:ext cx="4872185" cy="914400"/>
          </a:xfrm>
        </p:spPr>
        <p:txBody>
          <a:bodyPr>
            <a:normAutofit fontScale="77500" lnSpcReduction="20000"/>
          </a:bodyPr>
          <a:lstStyle/>
          <a:p>
            <a:r>
              <a:rPr lang="en-US" i="0" dirty="0"/>
              <a:t>Inter-node test is done on two Haswell E5-2670 v3 2.3GHz nodes. We vary the size of input points and the number of centroids (clusters) </a:t>
            </a:r>
          </a:p>
        </p:txBody>
      </p:sp>
      <p:sp>
        <p:nvSpPr>
          <p:cNvPr id="5" name="Text Placeholder 4"/>
          <p:cNvSpPr>
            <a:spLocks noGrp="1"/>
          </p:cNvSpPr>
          <p:nvPr>
            <p:ph type="body" sz="quarter" idx="3"/>
          </p:nvPr>
        </p:nvSpPr>
        <p:spPr>
          <a:xfrm>
            <a:off x="6544933" y="1881418"/>
            <a:ext cx="4884880" cy="914400"/>
          </a:xfrm>
        </p:spPr>
        <p:txBody>
          <a:bodyPr>
            <a:normAutofit fontScale="77500" lnSpcReduction="20000"/>
          </a:bodyPr>
          <a:lstStyle/>
          <a:p>
            <a:r>
              <a:rPr lang="en-US" dirty="0"/>
              <a:t>By using DAAL-Harp’s high performance kernels, DAAL-Harp-</a:t>
            </a:r>
            <a:r>
              <a:rPr lang="en-US" dirty="0" err="1"/>
              <a:t>Kmeans</a:t>
            </a:r>
            <a:r>
              <a:rPr lang="en-US" dirty="0"/>
              <a:t> has a 2x to 4x speeds up over </a:t>
            </a:r>
            <a:r>
              <a:rPr lang="en-US" dirty="0" smtClean="0"/>
              <a:t>Harp-</a:t>
            </a:r>
            <a:r>
              <a:rPr lang="en-US" dirty="0" err="1" smtClean="0"/>
              <a:t>Kmeans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0792" y="2961353"/>
            <a:ext cx="4743392" cy="3189700"/>
          </a:xfrm>
          <a:prstGeom prst="rect">
            <a:avLst/>
          </a:prstGeo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44933" y="2959391"/>
            <a:ext cx="4509510" cy="3191662"/>
          </a:xfrm>
          <a:prstGeom prst="rect">
            <a:avLst/>
          </a:prstGeom>
        </p:spPr>
      </p:pic>
      <p:sp>
        <p:nvSpPr>
          <p:cNvPr id="9"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11" name="Picture 10"/>
          <p:cNvPicPr>
            <a:picLocks noChangeAspect="1"/>
          </p:cNvPicPr>
          <p:nvPr/>
        </p:nvPicPr>
        <p:blipFill>
          <a:blip r:embed="rId4"/>
          <a:stretch>
            <a:fillRect/>
          </a:stretch>
        </p:blipFill>
        <p:spPr>
          <a:xfrm>
            <a:off x="0" y="-191474"/>
            <a:ext cx="12192000" cy="1111085"/>
          </a:xfrm>
          <a:prstGeom prst="rect">
            <a:avLst/>
          </a:prstGeom>
        </p:spPr>
      </p:pic>
    </p:spTree>
    <p:extLst>
      <p:ext uri="{BB962C8B-B14F-4D97-AF65-F5344CB8AC3E}">
        <p14:creationId xmlns:p14="http://schemas.microsoft.com/office/powerpoint/2010/main" val="1783360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97310"/>
            <a:ext cx="10667998" cy="566993"/>
          </a:xfrm>
        </p:spPr>
        <p:txBody>
          <a:bodyPr>
            <a:normAutofit fontScale="90000"/>
          </a:bodyPr>
          <a:lstStyle/>
          <a:p>
            <a:r>
              <a:rPr lang="en-US" sz="3300" dirty="0"/>
              <a:t>Inter-node Performance: Harp-DAAL-SGD vs. Harp-SGD</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87" y="1406768"/>
            <a:ext cx="3759200" cy="2768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100" y="1406768"/>
            <a:ext cx="3759200" cy="2768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261" y="1409256"/>
            <a:ext cx="3860800" cy="2781300"/>
          </a:xfrm>
          <a:prstGeom prst="rect">
            <a:avLst/>
          </a:prstGeom>
        </p:spPr>
      </p:pic>
      <p:sp>
        <p:nvSpPr>
          <p:cNvPr id="7" name="TextBox 6"/>
          <p:cNvSpPr txBox="1"/>
          <p:nvPr/>
        </p:nvSpPr>
        <p:spPr>
          <a:xfrm>
            <a:off x="761999" y="4404124"/>
            <a:ext cx="5295041" cy="2369880"/>
          </a:xfrm>
          <a:prstGeom prst="rect">
            <a:avLst/>
          </a:prstGeom>
          <a:noFill/>
        </p:spPr>
        <p:txBody>
          <a:bodyPr wrap="square" rtlCol="0">
            <a:spAutoFit/>
          </a:bodyPr>
          <a:lstStyle/>
          <a:p>
            <a:r>
              <a:rPr lang="en-US" dirty="0" smtClean="0">
                <a:solidFill>
                  <a:prstClr val="black"/>
                </a:solidFill>
              </a:rPr>
              <a:t>The Inter-node test is done on two Haswell E5-2670 v3 2.3GHz nodes.  We use two datasets</a:t>
            </a:r>
          </a:p>
          <a:p>
            <a:pPr marL="342900" indent="-342900">
              <a:spcBef>
                <a:spcPts val="1800"/>
              </a:spcBef>
              <a:buFont typeface="Arial" charset="0"/>
              <a:buChar char="•"/>
            </a:pPr>
            <a:r>
              <a:rPr lang="en-US" dirty="0" err="1" smtClean="0">
                <a:solidFill>
                  <a:prstClr val="black"/>
                </a:solidFill>
              </a:rPr>
              <a:t>MovieLens</a:t>
            </a:r>
            <a:r>
              <a:rPr lang="en-US" dirty="0" smtClean="0">
                <a:solidFill>
                  <a:prstClr val="black"/>
                </a:solidFill>
              </a:rPr>
              <a:t>, a small set with 9301274 points</a:t>
            </a:r>
          </a:p>
          <a:p>
            <a:pPr marL="342900" indent="-342900">
              <a:spcBef>
                <a:spcPts val="1200"/>
              </a:spcBef>
              <a:buFont typeface="Arial" charset="0"/>
              <a:buChar char="•"/>
            </a:pPr>
            <a:r>
              <a:rPr lang="en-US" dirty="0" err="1" smtClean="0">
                <a:solidFill>
                  <a:prstClr val="black"/>
                </a:solidFill>
              </a:rPr>
              <a:t>Yahoomusic</a:t>
            </a:r>
            <a:r>
              <a:rPr lang="en-US" dirty="0" smtClean="0">
                <a:solidFill>
                  <a:prstClr val="black"/>
                </a:solidFill>
              </a:rPr>
              <a:t> a large set with 252800275 points</a:t>
            </a:r>
          </a:p>
          <a:p>
            <a:pPr>
              <a:spcBef>
                <a:spcPts val="1800"/>
              </a:spcBef>
            </a:pPr>
            <a:r>
              <a:rPr lang="en-US" dirty="0" smtClean="0">
                <a:solidFill>
                  <a:prstClr val="black"/>
                </a:solidFill>
              </a:rPr>
              <a:t>For both datasets, we have around </a:t>
            </a:r>
            <a:r>
              <a:rPr lang="en-US" b="1" dirty="0" smtClean="0">
                <a:solidFill>
                  <a:srgbClr val="C00000"/>
                </a:solidFill>
              </a:rPr>
              <a:t>5% to 15% speeds up </a:t>
            </a:r>
            <a:r>
              <a:rPr lang="en-US" dirty="0" smtClean="0">
                <a:solidFill>
                  <a:prstClr val="black"/>
                </a:solidFill>
              </a:rPr>
              <a:t>by using DAAL-SGD within Harp. </a:t>
            </a:r>
            <a:endParaRPr lang="en-US" dirty="0">
              <a:solidFill>
                <a:prstClr val="black"/>
              </a:solidFill>
            </a:endParaRPr>
          </a:p>
        </p:txBody>
      </p:sp>
      <p:sp>
        <p:nvSpPr>
          <p:cNvPr id="8" name="TextBox 7"/>
          <p:cNvSpPr txBox="1"/>
          <p:nvPr/>
        </p:nvSpPr>
        <p:spPr>
          <a:xfrm>
            <a:off x="7021286" y="4402487"/>
            <a:ext cx="4645908" cy="923330"/>
          </a:xfrm>
          <a:prstGeom prst="rect">
            <a:avLst/>
          </a:prstGeom>
          <a:noFill/>
        </p:spPr>
        <p:txBody>
          <a:bodyPr wrap="square" rtlCol="0">
            <a:spAutoFit/>
          </a:bodyPr>
          <a:lstStyle/>
          <a:p>
            <a:r>
              <a:rPr lang="en-US" dirty="0" smtClean="0">
                <a:solidFill>
                  <a:prstClr val="black"/>
                </a:solidFill>
              </a:rPr>
              <a:t>There are still some overheads of interfacing DAAL and Harp, which requires further investigation.</a:t>
            </a:r>
            <a:endParaRPr lang="en-US" dirty="0">
              <a:solidFill>
                <a:prstClr val="black"/>
              </a:solidFill>
            </a:endParaRPr>
          </a:p>
        </p:txBody>
      </p:sp>
      <p:sp>
        <p:nvSpPr>
          <p:cNvPr id="10" name="Rectangle 25"/>
          <p:cNvSpPr>
            <a:spLocks noChangeArrowheads="1"/>
          </p:cNvSpPr>
          <p:nvPr/>
        </p:nvSpPr>
        <p:spPr bwMode="auto">
          <a:xfrm>
            <a:off x="11165420" y="6519426"/>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12" name="Picture 11"/>
          <p:cNvPicPr>
            <a:picLocks noChangeAspect="1"/>
          </p:cNvPicPr>
          <p:nvPr/>
        </p:nvPicPr>
        <p:blipFill>
          <a:blip r:embed="rId5"/>
          <a:stretch>
            <a:fillRect/>
          </a:stretch>
        </p:blipFill>
        <p:spPr>
          <a:xfrm>
            <a:off x="0" y="-191474"/>
            <a:ext cx="12192000" cy="1111085"/>
          </a:xfrm>
          <a:prstGeom prst="rect">
            <a:avLst/>
          </a:prstGeom>
        </p:spPr>
      </p:pic>
    </p:spTree>
    <p:extLst>
      <p:ext uri="{BB962C8B-B14F-4D97-AF65-F5344CB8AC3E}">
        <p14:creationId xmlns:p14="http://schemas.microsoft.com/office/powerpoint/2010/main" val="511519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09854"/>
            <a:ext cx="10668000" cy="746608"/>
          </a:xfrm>
        </p:spPr>
        <p:txBody>
          <a:bodyPr>
            <a:normAutofit fontScale="90000"/>
          </a:bodyPr>
          <a:lstStyle/>
          <a:p>
            <a:r>
              <a:rPr lang="en-US" sz="4000" dirty="0"/>
              <a:t>Interface Overhead between DAAL and Harp</a:t>
            </a:r>
            <a:r>
              <a:rPr lang="en-US" dirty="0"/>
              <a:t/>
            </a:r>
            <a:br>
              <a:rPr lang="en-US" dirty="0"/>
            </a:br>
            <a:endParaRPr lang="en-US" dirty="0"/>
          </a:p>
        </p:txBody>
      </p:sp>
      <p:sp>
        <p:nvSpPr>
          <p:cNvPr id="4" name="Content Placeholder 3"/>
          <p:cNvSpPr>
            <a:spLocks noGrp="1"/>
          </p:cNvSpPr>
          <p:nvPr>
            <p:ph sz="half" idx="2"/>
          </p:nvPr>
        </p:nvSpPr>
        <p:spPr>
          <a:xfrm>
            <a:off x="5910943" y="1612668"/>
            <a:ext cx="5519057" cy="4494218"/>
          </a:xfrm>
        </p:spPr>
        <p:txBody>
          <a:bodyPr>
            <a:normAutofit fontScale="85000" lnSpcReduction="20000"/>
          </a:bodyPr>
          <a:lstStyle/>
          <a:p>
            <a:pPr marL="0" indent="0">
              <a:buNone/>
            </a:pPr>
            <a:r>
              <a:rPr lang="en-US" dirty="0">
                <a:solidFill>
                  <a:prstClr val="black"/>
                </a:solidFill>
              </a:rPr>
              <a:t>We decompose the training time into different </a:t>
            </a:r>
            <a:r>
              <a:rPr lang="en-US" dirty="0" smtClean="0">
                <a:solidFill>
                  <a:prstClr val="black"/>
                </a:solidFill>
              </a:rPr>
              <a:t>phases. There </a:t>
            </a:r>
            <a:r>
              <a:rPr lang="en-US" dirty="0">
                <a:solidFill>
                  <a:prstClr val="black"/>
                </a:solidFill>
              </a:rPr>
              <a:t>are two overhead of interface </a:t>
            </a:r>
          </a:p>
          <a:p>
            <a:pPr marL="342900" indent="-342900">
              <a:spcBef>
                <a:spcPts val="1800"/>
              </a:spcBef>
              <a:buFont typeface="Arial" charset="0"/>
              <a:buChar char="•"/>
            </a:pPr>
            <a:r>
              <a:rPr lang="en-US" dirty="0">
                <a:solidFill>
                  <a:prstClr val="black"/>
                </a:solidFill>
              </a:rPr>
              <a:t>Harp-DAAL Interface</a:t>
            </a:r>
          </a:p>
          <a:p>
            <a:pPr marL="799458" lvl="1" indent="-342900">
              <a:buFont typeface="Arial" charset="0"/>
              <a:buChar char="•"/>
            </a:pPr>
            <a:r>
              <a:rPr lang="en-US" dirty="0">
                <a:solidFill>
                  <a:prstClr val="black"/>
                </a:solidFill>
              </a:rPr>
              <a:t>Conversion between data </a:t>
            </a:r>
            <a:r>
              <a:rPr lang="en-US" dirty="0" smtClean="0">
                <a:solidFill>
                  <a:prstClr val="black"/>
                </a:solidFill>
              </a:rPr>
              <a:t>structures</a:t>
            </a:r>
            <a:endParaRPr lang="en-US" dirty="0">
              <a:solidFill>
                <a:prstClr val="black"/>
              </a:solidFill>
            </a:endParaRPr>
          </a:p>
          <a:p>
            <a:pPr marL="342900" indent="-342900">
              <a:buFont typeface="Arial" charset="0"/>
              <a:buChar char="•"/>
            </a:pPr>
            <a:r>
              <a:rPr lang="en-US" dirty="0">
                <a:solidFill>
                  <a:prstClr val="black"/>
                </a:solidFill>
              </a:rPr>
              <a:t>JNI interface</a:t>
            </a:r>
          </a:p>
          <a:p>
            <a:pPr marL="799458" lvl="1" indent="-342900">
              <a:buFont typeface="Arial" charset="0"/>
              <a:buChar char="•"/>
            </a:pPr>
            <a:r>
              <a:rPr lang="en-US" dirty="0">
                <a:solidFill>
                  <a:prstClr val="black"/>
                </a:solidFill>
              </a:rPr>
              <a:t>Data movement from Java heap to out-of-heap buffer for C++ native kernels in </a:t>
            </a:r>
            <a:r>
              <a:rPr lang="en-US" dirty="0" smtClean="0">
                <a:solidFill>
                  <a:prstClr val="black"/>
                </a:solidFill>
              </a:rPr>
              <a:t>DAAL</a:t>
            </a:r>
            <a:endParaRPr lang="en-US" dirty="0">
              <a:solidFill>
                <a:prstClr val="black"/>
              </a:solidFill>
            </a:endParaRPr>
          </a:p>
          <a:p>
            <a:pPr>
              <a:spcBef>
                <a:spcPts val="1800"/>
              </a:spcBef>
            </a:pPr>
            <a:r>
              <a:rPr lang="en-US" dirty="0">
                <a:solidFill>
                  <a:prstClr val="black"/>
                </a:solidFill>
              </a:rPr>
              <a:t>The two overheads could take up to 25% of the total training time, which must be optimized in the future work. </a:t>
            </a:r>
          </a:p>
          <a:p>
            <a:pPr marL="342900" indent="-342900">
              <a:spcBef>
                <a:spcPts val="1800"/>
              </a:spcBef>
              <a:buFont typeface="Arial" charset="0"/>
              <a:buChar char="•"/>
            </a:pPr>
            <a:r>
              <a:rPr lang="en-US" dirty="0">
                <a:solidFill>
                  <a:prstClr val="black"/>
                </a:solidFill>
              </a:rPr>
              <a:t>Rewrite some Harp codes to create shared memory space between DAAL and </a:t>
            </a:r>
            <a:r>
              <a:rPr lang="en-US" dirty="0" smtClean="0">
                <a:solidFill>
                  <a:prstClr val="black"/>
                </a:solidFill>
              </a:rPr>
              <a:t>Harp</a:t>
            </a:r>
            <a:endParaRPr lang="en-US" dirty="0">
              <a:solidFill>
                <a:prstClr val="black"/>
              </a:solidFill>
            </a:endParaRPr>
          </a:p>
          <a:p>
            <a:pPr marL="342900" indent="-342900">
              <a:spcBef>
                <a:spcPts val="1800"/>
              </a:spcBef>
              <a:buFont typeface="Arial" charset="0"/>
              <a:buChar char="•"/>
            </a:pPr>
            <a:r>
              <a:rPr lang="en-US" dirty="0">
                <a:solidFill>
                  <a:prstClr val="black"/>
                </a:solidFill>
              </a:rPr>
              <a:t>Add more Harp compatible data structures to DAAL</a:t>
            </a: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0943" y="1656918"/>
            <a:ext cx="4258500" cy="4128739"/>
          </a:xfrm>
          <a:prstGeom prst="rect">
            <a:avLst/>
          </a:prstGeom>
        </p:spPr>
      </p:pic>
      <p:sp>
        <p:nvSpPr>
          <p:cNvPr id="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8" name="Picture 7"/>
          <p:cNvPicPr>
            <a:picLocks noChangeAspect="1"/>
          </p:cNvPicPr>
          <p:nvPr/>
        </p:nvPicPr>
        <p:blipFill>
          <a:blip r:embed="rId3"/>
          <a:stretch>
            <a:fillRect/>
          </a:stretch>
        </p:blipFill>
        <p:spPr>
          <a:xfrm>
            <a:off x="0" y="-191474"/>
            <a:ext cx="12192000" cy="1111085"/>
          </a:xfrm>
          <a:prstGeom prst="rect">
            <a:avLst/>
          </a:prstGeom>
        </p:spPr>
      </p:pic>
    </p:spTree>
    <p:extLst>
      <p:ext uri="{BB962C8B-B14F-4D97-AF65-F5344CB8AC3E}">
        <p14:creationId xmlns:p14="http://schemas.microsoft.com/office/powerpoint/2010/main" val="730827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7" name="TextBox 6"/>
          <p:cNvSpPr txBox="1"/>
          <p:nvPr/>
        </p:nvSpPr>
        <p:spPr>
          <a:xfrm>
            <a:off x="262665" y="2095948"/>
            <a:ext cx="8970188" cy="461544"/>
          </a:xfrm>
          <a:prstGeom prst="rect">
            <a:avLst/>
          </a:prstGeom>
          <a:noFill/>
        </p:spPr>
        <p:txBody>
          <a:bodyPr wrap="square" lIns="91308" tIns="45660" rIns="91308" bIns="45660" rtlCol="0">
            <a:spAutoFit/>
          </a:bodyPr>
          <a:lstStyle/>
          <a:p>
            <a:pPr algn="ctr"/>
            <a:r>
              <a:rPr lang="en-US" sz="2400" b="1" dirty="0">
                <a:solidFill>
                  <a:prstClr val="white">
                    <a:lumMod val="50000"/>
                  </a:prstClr>
                </a:solidFill>
              </a:rPr>
              <a:t>1.      Motivation: Machine Learning Applications </a:t>
            </a:r>
            <a:endParaRPr lang="en-US" sz="2400" b="1" dirty="0">
              <a:solidFill>
                <a:prstClr val="white">
                  <a:lumMod val="50000"/>
                </a:prstClr>
              </a:solidFill>
            </a:endParaRPr>
          </a:p>
        </p:txBody>
      </p:sp>
      <p:sp>
        <p:nvSpPr>
          <p:cNvPr id="8" name="TextBox 7"/>
          <p:cNvSpPr txBox="1"/>
          <p:nvPr/>
        </p:nvSpPr>
        <p:spPr>
          <a:xfrm>
            <a:off x="1533084" y="2903351"/>
            <a:ext cx="8799255" cy="461544"/>
          </a:xfrm>
          <a:prstGeom prst="rect">
            <a:avLst/>
          </a:prstGeom>
          <a:noFill/>
        </p:spPr>
        <p:txBody>
          <a:bodyPr wrap="square" lIns="91308" tIns="45660" rIns="91308" bIns="45660" rtlCol="0">
            <a:spAutoFit/>
          </a:bodyPr>
          <a:lstStyle/>
          <a:p>
            <a:r>
              <a:rPr lang="en-US" sz="2400" b="1" dirty="0">
                <a:solidFill>
                  <a:prstClr val="white">
                    <a:lumMod val="50000"/>
                  </a:prstClr>
                </a:solidFill>
              </a:rPr>
              <a:t>2.      Harp-DAAL Framework: Design and Implementations</a:t>
            </a:r>
          </a:p>
        </p:txBody>
      </p:sp>
      <p:sp>
        <p:nvSpPr>
          <p:cNvPr id="9" name="TextBox 8"/>
          <p:cNvSpPr txBox="1"/>
          <p:nvPr/>
        </p:nvSpPr>
        <p:spPr>
          <a:xfrm>
            <a:off x="1559836" y="3791581"/>
            <a:ext cx="10506974" cy="461544"/>
          </a:xfrm>
          <a:prstGeom prst="rect">
            <a:avLst/>
          </a:prstGeom>
          <a:noFill/>
        </p:spPr>
        <p:txBody>
          <a:bodyPr wrap="square" lIns="91308" tIns="45660" rIns="91308" bIns="45660" rtlCol="0">
            <a:spAutoFit/>
          </a:bodyPr>
          <a:lstStyle/>
          <a:p>
            <a:r>
              <a:rPr lang="en-US" sz="2400" b="1" dirty="0">
                <a:solidFill>
                  <a:prstClr val="white">
                    <a:lumMod val="50000"/>
                  </a:prstClr>
                </a:solidFill>
              </a:rPr>
              <a:t>3. </a:t>
            </a:r>
            <a:r>
              <a:rPr lang="en-US" sz="2400" b="1" dirty="0" smtClean="0">
                <a:solidFill>
                  <a:prstClr val="white">
                    <a:lumMod val="50000"/>
                  </a:prstClr>
                </a:solidFill>
              </a:rPr>
              <a:t>     A Faster </a:t>
            </a:r>
            <a:r>
              <a:rPr lang="en-US" sz="2400" b="1" dirty="0" smtClean="0">
                <a:solidFill>
                  <a:prstClr val="white">
                    <a:lumMod val="50000"/>
                  </a:prstClr>
                </a:solidFill>
              </a:rPr>
              <a:t>Machine Learning solution on Intel Xeon/Xeon Phi Architectures</a:t>
            </a:r>
            <a:endParaRPr lang="en-US" sz="2400" b="1" dirty="0">
              <a:solidFill>
                <a:prstClr val="white">
                  <a:lumMod val="50000"/>
                </a:prst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167" y="2107442"/>
            <a:ext cx="921802" cy="47366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167" y="4628564"/>
            <a:ext cx="921802" cy="540117"/>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167" y="3809133"/>
            <a:ext cx="921802" cy="473663"/>
          </a:xfrm>
          <a:prstGeom prst="rect">
            <a:avLst/>
          </a:prstGeom>
        </p:spPr>
      </p:pic>
      <p:sp>
        <p:nvSpPr>
          <p:cNvPr id="1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
        <p:nvSpPr>
          <p:cNvPr id="11" name="TextBox 10"/>
          <p:cNvSpPr txBox="1"/>
          <p:nvPr/>
        </p:nvSpPr>
        <p:spPr>
          <a:xfrm>
            <a:off x="1559836" y="4661722"/>
            <a:ext cx="9597508" cy="461544"/>
          </a:xfrm>
          <a:prstGeom prst="rect">
            <a:avLst/>
          </a:prstGeom>
          <a:noFill/>
        </p:spPr>
        <p:txBody>
          <a:bodyPr wrap="square" lIns="91308" tIns="45660" rIns="91308" bIns="45660" rtlCol="0">
            <a:spAutoFit/>
          </a:bodyPr>
          <a:lstStyle/>
          <a:p>
            <a:r>
              <a:rPr lang="en-US" sz="2400" b="1" dirty="0">
                <a:solidFill>
                  <a:srgbClr val="31859C"/>
                </a:solidFill>
              </a:rPr>
              <a:t>4.      Conclusions and Future Work </a:t>
            </a:r>
            <a:endParaRPr lang="en-US" sz="2400" b="1" dirty="0">
              <a:solidFill>
                <a:srgbClr val="31859C"/>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883" y="2910058"/>
            <a:ext cx="921802" cy="473663"/>
          </a:xfrm>
          <a:prstGeom prst="rect">
            <a:avLst/>
          </a:prstGeom>
        </p:spPr>
      </p:pic>
    </p:spTree>
    <p:extLst>
      <p:ext uri="{BB962C8B-B14F-4D97-AF65-F5344CB8AC3E}">
        <p14:creationId xmlns:p14="http://schemas.microsoft.com/office/powerpoint/2010/main" val="15639414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0543"/>
            <a:ext cx="10667998" cy="570853"/>
          </a:xfrm>
        </p:spPr>
        <p:txBody>
          <a:bodyPr>
            <a:noAutofit/>
          </a:bodyPr>
          <a:lstStyle/>
          <a:p>
            <a:pPr algn="l"/>
            <a:r>
              <a:rPr lang="en-US" sz="3600" dirty="0" smtClean="0"/>
              <a:t>The Models of Contemporary Big Data Tools</a:t>
            </a:r>
            <a:endParaRPr lang="en-US" sz="36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1879"/>
          <a:stretch/>
        </p:blipFill>
        <p:spPr>
          <a:xfrm>
            <a:off x="299256" y="918887"/>
            <a:ext cx="11593485" cy="5746679"/>
          </a:xfrm>
          <a:prstGeom prst="rect">
            <a:avLst/>
          </a:prstGeom>
        </p:spPr>
      </p:pic>
    </p:spTree>
    <p:extLst>
      <p:ext uri="{BB962C8B-B14F-4D97-AF65-F5344CB8AC3E}">
        <p14:creationId xmlns:p14="http://schemas.microsoft.com/office/powerpoint/2010/main" val="19505973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1704"/>
            <a:ext cx="10667998" cy="870111"/>
          </a:xfrm>
        </p:spPr>
        <p:txBody>
          <a:bodyPr>
            <a:normAutofit fontScale="90000"/>
          </a:bodyPr>
          <a:lstStyle/>
          <a:p>
            <a:r>
              <a:rPr lang="en-US" sz="4400" dirty="0"/>
              <a:t>Programming Models</a:t>
            </a:r>
            <a:r>
              <a:rPr lang="en-US" dirty="0"/>
              <a:t/>
            </a:r>
            <a:br>
              <a:rPr lang="en-US" dirty="0"/>
            </a:br>
            <a:r>
              <a:rPr lang="en-US" sz="2200" dirty="0"/>
              <a:t>Comparison of Iterative Computation Tools</a:t>
            </a:r>
          </a:p>
        </p:txBody>
      </p:sp>
      <p:cxnSp>
        <p:nvCxnSpPr>
          <p:cNvPr id="4" name="Straight Arrow Connector 3"/>
          <p:cNvCxnSpPr>
            <a:stCxn id="10" idx="2"/>
            <a:endCxn id="11" idx="0"/>
          </p:cNvCxnSpPr>
          <p:nvPr/>
        </p:nvCxnSpPr>
        <p:spPr>
          <a:xfrm flipH="1">
            <a:off x="3142566" y="3571131"/>
            <a:ext cx="7460" cy="236852"/>
          </a:xfrm>
          <a:prstGeom prst="straightConnector1">
            <a:avLst/>
          </a:prstGeom>
          <a:ln w="22225" cap="rnd">
            <a:prstDash val="sysDot"/>
            <a:round/>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589330" y="2361219"/>
            <a:ext cx="1118636" cy="468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Daemon</a:t>
            </a:r>
          </a:p>
        </p:txBody>
      </p:sp>
      <p:cxnSp>
        <p:nvCxnSpPr>
          <p:cNvPr id="6" name="Straight Connector 5"/>
          <p:cNvCxnSpPr/>
          <p:nvPr/>
        </p:nvCxnSpPr>
        <p:spPr>
          <a:xfrm>
            <a:off x="4280705" y="1586396"/>
            <a:ext cx="11888" cy="4118931"/>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9837" y="1586396"/>
            <a:ext cx="2286000" cy="461665"/>
          </a:xfrm>
          <a:prstGeom prst="rect">
            <a:avLst/>
          </a:prstGeom>
          <a:noFill/>
        </p:spPr>
        <p:txBody>
          <a:bodyPr wrap="square" rtlCol="0">
            <a:spAutoFit/>
          </a:bodyPr>
          <a:lstStyle/>
          <a:p>
            <a:pPr algn="ctr"/>
            <a:r>
              <a:rPr lang="en-US" sz="2400" b="1" dirty="0">
                <a:solidFill>
                  <a:prstClr val="black"/>
                </a:solidFill>
              </a:rPr>
              <a:t>Spark</a:t>
            </a:r>
          </a:p>
        </p:txBody>
      </p:sp>
      <p:sp>
        <p:nvSpPr>
          <p:cNvPr id="9" name="TextBox 8"/>
          <p:cNvSpPr txBox="1"/>
          <p:nvPr/>
        </p:nvSpPr>
        <p:spPr>
          <a:xfrm>
            <a:off x="8533757" y="1594859"/>
            <a:ext cx="2861176" cy="461665"/>
          </a:xfrm>
          <a:prstGeom prst="rect">
            <a:avLst/>
          </a:prstGeom>
          <a:noFill/>
        </p:spPr>
        <p:txBody>
          <a:bodyPr wrap="square" rtlCol="0">
            <a:spAutoFit/>
          </a:bodyPr>
          <a:lstStyle/>
          <a:p>
            <a:pPr algn="ctr"/>
            <a:r>
              <a:rPr lang="en-US" sz="2400" b="1" dirty="0">
                <a:solidFill>
                  <a:prstClr val="black"/>
                </a:solidFill>
              </a:rPr>
              <a:t>Parameter Server</a:t>
            </a:r>
          </a:p>
        </p:txBody>
      </p:sp>
      <p:sp>
        <p:nvSpPr>
          <p:cNvPr id="10" name="Rounded Rectangle 9"/>
          <p:cNvSpPr/>
          <p:nvPr/>
        </p:nvSpPr>
        <p:spPr>
          <a:xfrm>
            <a:off x="2589330" y="3102501"/>
            <a:ext cx="1121391" cy="468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Daemon</a:t>
            </a:r>
          </a:p>
        </p:txBody>
      </p:sp>
      <p:sp>
        <p:nvSpPr>
          <p:cNvPr id="11" name="Rounded Rectangle 10"/>
          <p:cNvSpPr/>
          <p:nvPr/>
        </p:nvSpPr>
        <p:spPr>
          <a:xfrm>
            <a:off x="2583518" y="3807983"/>
            <a:ext cx="1118096" cy="468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Daemon</a:t>
            </a:r>
          </a:p>
        </p:txBody>
      </p:sp>
      <p:sp>
        <p:nvSpPr>
          <p:cNvPr id="12" name="TextBox 11"/>
          <p:cNvSpPr txBox="1"/>
          <p:nvPr/>
        </p:nvSpPr>
        <p:spPr>
          <a:xfrm>
            <a:off x="656806" y="4910001"/>
            <a:ext cx="2985136" cy="677108"/>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Implicit Data </a:t>
            </a:r>
            <a:r>
              <a:rPr lang="en-US" dirty="0" smtClean="0">
                <a:solidFill>
                  <a:prstClr val="black"/>
                </a:solidFill>
              </a:rPr>
              <a:t>Partitioning</a:t>
            </a:r>
          </a:p>
          <a:p>
            <a:pPr marL="285750" indent="-285750">
              <a:buFont typeface="Arial" pitchFamily="34" charset="0"/>
              <a:buChar char="•"/>
            </a:pPr>
            <a:r>
              <a:rPr lang="en-US" dirty="0">
                <a:solidFill>
                  <a:prstClr val="black"/>
                </a:solidFill>
              </a:rPr>
              <a:t>Implicit </a:t>
            </a:r>
            <a:r>
              <a:rPr lang="en-US" dirty="0" smtClean="0">
                <a:solidFill>
                  <a:prstClr val="black"/>
                </a:solidFill>
              </a:rPr>
              <a:t>Communication</a:t>
            </a:r>
            <a:endParaRPr lang="en-US" dirty="0">
              <a:solidFill>
                <a:prstClr val="black"/>
              </a:solidFill>
            </a:endParaRPr>
          </a:p>
        </p:txBody>
      </p:sp>
      <p:sp>
        <p:nvSpPr>
          <p:cNvPr id="13" name="TextBox 12"/>
          <p:cNvSpPr txBox="1"/>
          <p:nvPr/>
        </p:nvSpPr>
        <p:spPr>
          <a:xfrm>
            <a:off x="4695251" y="4906792"/>
            <a:ext cx="2985136" cy="677108"/>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Explicit Data </a:t>
            </a:r>
            <a:r>
              <a:rPr lang="en-US" dirty="0" smtClean="0">
                <a:solidFill>
                  <a:prstClr val="black"/>
                </a:solidFill>
              </a:rPr>
              <a:t>Partitioning</a:t>
            </a:r>
          </a:p>
          <a:p>
            <a:pPr marL="285750" indent="-285750">
              <a:buFont typeface="Arial" pitchFamily="34" charset="0"/>
              <a:buChar char="•"/>
            </a:pPr>
            <a:r>
              <a:rPr lang="en-US" dirty="0">
                <a:solidFill>
                  <a:prstClr val="black"/>
                </a:solidFill>
              </a:rPr>
              <a:t>Explicit </a:t>
            </a:r>
            <a:r>
              <a:rPr lang="en-US" dirty="0" smtClean="0">
                <a:solidFill>
                  <a:prstClr val="black"/>
                </a:solidFill>
              </a:rPr>
              <a:t>Communication</a:t>
            </a:r>
            <a:endParaRPr lang="en-US" dirty="0">
              <a:solidFill>
                <a:prstClr val="black"/>
              </a:solidFill>
            </a:endParaRPr>
          </a:p>
        </p:txBody>
      </p:sp>
      <p:sp>
        <p:nvSpPr>
          <p:cNvPr id="14" name="TextBox 13"/>
          <p:cNvSpPr txBox="1"/>
          <p:nvPr/>
        </p:nvSpPr>
        <p:spPr>
          <a:xfrm>
            <a:off x="8482598" y="4906792"/>
            <a:ext cx="2985136" cy="677108"/>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Explicit Data Partitioning</a:t>
            </a:r>
            <a:endParaRPr lang="en-US" dirty="0" smtClean="0">
              <a:solidFill>
                <a:prstClr val="black"/>
              </a:solidFill>
            </a:endParaRPr>
          </a:p>
          <a:p>
            <a:pPr marL="285750" indent="-285750">
              <a:buFont typeface="Arial" pitchFamily="34" charset="0"/>
              <a:buChar char="•"/>
            </a:pPr>
            <a:r>
              <a:rPr lang="en-US" dirty="0">
                <a:solidFill>
                  <a:prstClr val="black"/>
                </a:solidFill>
              </a:rPr>
              <a:t>Implicit </a:t>
            </a:r>
            <a:r>
              <a:rPr lang="en-US" dirty="0" smtClean="0">
                <a:solidFill>
                  <a:prstClr val="black"/>
                </a:solidFill>
              </a:rPr>
              <a:t>Communication</a:t>
            </a:r>
            <a:endParaRPr lang="en-US" dirty="0">
              <a:solidFill>
                <a:prstClr val="black"/>
              </a:solidFill>
            </a:endParaRPr>
          </a:p>
        </p:txBody>
      </p:sp>
      <p:sp>
        <p:nvSpPr>
          <p:cNvPr id="15" name="TextBox 14"/>
          <p:cNvSpPr txBox="1"/>
          <p:nvPr/>
        </p:nvSpPr>
        <p:spPr>
          <a:xfrm>
            <a:off x="4561627" y="4138636"/>
            <a:ext cx="2946632" cy="584775"/>
          </a:xfrm>
          <a:prstGeom prst="rect">
            <a:avLst/>
          </a:prstGeom>
          <a:noFill/>
        </p:spPr>
        <p:txBody>
          <a:bodyPr wrap="square" rtlCol="0">
            <a:spAutoFit/>
          </a:bodyPr>
          <a:lstStyle/>
          <a:p>
            <a:pPr algn="ctr"/>
            <a:r>
              <a:rPr lang="en-US" sz="1600" dirty="0">
                <a:solidFill>
                  <a:prstClr val="black"/>
                </a:solidFill>
              </a:rPr>
              <a:t>Various Collective Communication Operations</a:t>
            </a:r>
          </a:p>
        </p:txBody>
      </p:sp>
      <p:cxnSp>
        <p:nvCxnSpPr>
          <p:cNvPr id="16" name="Straight Arrow Connector 15"/>
          <p:cNvCxnSpPr/>
          <p:nvPr/>
        </p:nvCxnSpPr>
        <p:spPr>
          <a:xfrm>
            <a:off x="1736646" y="2595534"/>
            <a:ext cx="852684" cy="0"/>
          </a:xfrm>
          <a:prstGeom prst="straightConnector1">
            <a:avLst/>
          </a:prstGeom>
          <a:ln w="222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8" idx="3"/>
            <a:endCxn id="10" idx="1"/>
          </p:cNvCxnSpPr>
          <p:nvPr/>
        </p:nvCxnSpPr>
        <p:spPr>
          <a:xfrm>
            <a:off x="1727258" y="3328909"/>
            <a:ext cx="862072" cy="7907"/>
          </a:xfrm>
          <a:prstGeom prst="straightConnector1">
            <a:avLst/>
          </a:prstGeom>
          <a:ln w="222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1"/>
          </p:cNvCxnSpPr>
          <p:nvPr/>
        </p:nvCxnSpPr>
        <p:spPr>
          <a:xfrm>
            <a:off x="1727104" y="4037333"/>
            <a:ext cx="856414" cy="4965"/>
          </a:xfrm>
          <a:prstGeom prst="straightConnector1">
            <a:avLst/>
          </a:prstGeom>
          <a:ln w="222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2" idx="0"/>
          </p:cNvCxnSpPr>
          <p:nvPr/>
        </p:nvCxnSpPr>
        <p:spPr>
          <a:xfrm flipH="1" flipV="1">
            <a:off x="9156152" y="2923182"/>
            <a:ext cx="1" cy="466727"/>
          </a:xfrm>
          <a:prstGeom prst="straightConnector1">
            <a:avLst/>
          </a:prstGeom>
          <a:ln w="22225" cap="rnd">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4" idx="0"/>
          </p:cNvCxnSpPr>
          <p:nvPr/>
        </p:nvCxnSpPr>
        <p:spPr>
          <a:xfrm flipH="1" flipV="1">
            <a:off x="10607289" y="2938433"/>
            <a:ext cx="1" cy="456567"/>
          </a:xfrm>
          <a:prstGeom prst="straightConnector1">
            <a:avLst/>
          </a:prstGeom>
          <a:ln w="22225" cap="rnd">
            <a:prstDash val="soli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Arrow Connector 44"/>
          <p:cNvCxnSpPr/>
          <p:nvPr/>
        </p:nvCxnSpPr>
        <p:spPr>
          <a:xfrm rot="5400000" flipH="1" flipV="1">
            <a:off x="4945707" y="2714022"/>
            <a:ext cx="456699" cy="353001"/>
          </a:xfrm>
          <a:prstGeom prst="curvedConnector2">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44"/>
          <p:cNvCxnSpPr/>
          <p:nvPr/>
        </p:nvCxnSpPr>
        <p:spPr>
          <a:xfrm>
            <a:off x="6728379" y="2630300"/>
            <a:ext cx="353001" cy="472940"/>
          </a:xfrm>
          <a:prstGeom prst="curvedConnector2">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66"/>
          <p:cNvCxnSpPr>
            <a:stCxn id="5" idx="3"/>
            <a:endCxn id="11" idx="3"/>
          </p:cNvCxnSpPr>
          <p:nvPr/>
        </p:nvCxnSpPr>
        <p:spPr>
          <a:xfrm flipH="1">
            <a:off x="3701614" y="2595534"/>
            <a:ext cx="6352" cy="1446764"/>
          </a:xfrm>
          <a:prstGeom prst="bentConnector3">
            <a:avLst>
              <a:gd name="adj1" fmla="val -3598866"/>
            </a:avLst>
          </a:prstGeom>
          <a:ln w="25400" cap="rnd">
            <a:prstDash val="sysDot"/>
            <a:round/>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0"/>
          </p:cNvCxnSpPr>
          <p:nvPr/>
        </p:nvCxnSpPr>
        <p:spPr>
          <a:xfrm flipH="1" flipV="1">
            <a:off x="3148648" y="2829849"/>
            <a:ext cx="1378" cy="272652"/>
          </a:xfrm>
          <a:prstGeom prst="straightConnector1">
            <a:avLst/>
          </a:prstGeom>
          <a:ln w="22225" cap="rnd">
            <a:solidFill>
              <a:schemeClr val="accent1"/>
            </a:solidFill>
            <a:prstDash val="sysDot"/>
            <a:round/>
            <a:headEnd type="triangle" w="sm" len="sm"/>
            <a:tailEnd type="triangle" w="sm" len="sm"/>
          </a:ln>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a:off x="6325089" y="3553676"/>
            <a:ext cx="874470" cy="369332"/>
          </a:xfrm>
          <a:prstGeom prst="rect">
            <a:avLst/>
          </a:prstGeom>
          <a:noFill/>
        </p:spPr>
        <p:txBody>
          <a:bodyPr wrap="none" rtlCol="0">
            <a:spAutoFit/>
          </a:bodyPr>
          <a:lstStyle/>
          <a:p>
            <a:r>
              <a:rPr lang="en-US" dirty="0" smtClean="0">
                <a:solidFill>
                  <a:srgbClr val="4BACC6">
                    <a:lumMod val="20000"/>
                    <a:lumOff val="80000"/>
                  </a:srgbClr>
                </a:solidFill>
              </a:rPr>
              <a:t>Worker</a:t>
            </a:r>
            <a:endParaRPr lang="en-US" dirty="0">
              <a:solidFill>
                <a:srgbClr val="4BACC6">
                  <a:lumMod val="20000"/>
                  <a:lumOff val="80000"/>
                </a:srgbClr>
              </a:solidFill>
            </a:endParaRPr>
          </a:p>
        </p:txBody>
      </p:sp>
      <p:sp>
        <p:nvSpPr>
          <p:cNvPr id="26" name="Arc 25"/>
          <p:cNvSpPr/>
          <p:nvPr/>
        </p:nvSpPr>
        <p:spPr>
          <a:xfrm rot="7795724">
            <a:off x="5686992" y="3296860"/>
            <a:ext cx="752727" cy="857919"/>
          </a:xfrm>
          <a:prstGeom prst="arc">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7" name="TextBox 26"/>
          <p:cNvSpPr txBox="1"/>
          <p:nvPr/>
        </p:nvSpPr>
        <p:spPr>
          <a:xfrm>
            <a:off x="5578500" y="1587424"/>
            <a:ext cx="835485" cy="461665"/>
          </a:xfrm>
          <a:prstGeom prst="rect">
            <a:avLst/>
          </a:prstGeom>
          <a:noFill/>
        </p:spPr>
        <p:txBody>
          <a:bodyPr wrap="none" rtlCol="0">
            <a:spAutoFit/>
          </a:bodyPr>
          <a:lstStyle/>
          <a:p>
            <a:pPr algn="ctr"/>
            <a:r>
              <a:rPr lang="en-US" sz="2400" b="1" dirty="0">
                <a:solidFill>
                  <a:prstClr val="black"/>
                </a:solidFill>
              </a:rPr>
              <a:t>Harp</a:t>
            </a:r>
          </a:p>
        </p:txBody>
      </p:sp>
      <p:sp>
        <p:nvSpPr>
          <p:cNvPr id="28" name="Rectangle 27"/>
          <p:cNvSpPr/>
          <p:nvPr/>
        </p:nvSpPr>
        <p:spPr>
          <a:xfrm>
            <a:off x="603579" y="2456555"/>
            <a:ext cx="1123679" cy="17447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Driver</a:t>
            </a:r>
            <a:endParaRPr lang="en-US" dirty="0">
              <a:solidFill>
                <a:srgbClr val="0070C0"/>
              </a:solidFill>
            </a:endParaRPr>
          </a:p>
        </p:txBody>
      </p:sp>
      <p:sp>
        <p:nvSpPr>
          <p:cNvPr id="29" name="Rectangle 28"/>
          <p:cNvSpPr/>
          <p:nvPr/>
        </p:nvSpPr>
        <p:spPr>
          <a:xfrm>
            <a:off x="5410691" y="2173100"/>
            <a:ext cx="1255611" cy="76654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9BBB59">
                    <a:lumMod val="50000"/>
                  </a:srgbClr>
                </a:solidFill>
              </a:rPr>
              <a:t>Worker</a:t>
            </a:r>
            <a:endParaRPr lang="en-US" dirty="0">
              <a:solidFill>
                <a:srgbClr val="9BBB59">
                  <a:lumMod val="50000"/>
                </a:srgbClr>
              </a:solidFill>
            </a:endParaRPr>
          </a:p>
        </p:txBody>
      </p:sp>
      <p:sp>
        <p:nvSpPr>
          <p:cNvPr id="30" name="Rectangle 29"/>
          <p:cNvSpPr/>
          <p:nvPr/>
        </p:nvSpPr>
        <p:spPr>
          <a:xfrm>
            <a:off x="4546223" y="3191442"/>
            <a:ext cx="1255611" cy="76654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9BBB59">
                    <a:lumMod val="50000"/>
                  </a:srgbClr>
                </a:solidFill>
              </a:rPr>
              <a:t>Worker</a:t>
            </a:r>
            <a:endParaRPr lang="en-US" dirty="0">
              <a:solidFill>
                <a:srgbClr val="9BBB59">
                  <a:lumMod val="50000"/>
                </a:srgbClr>
              </a:solidFill>
            </a:endParaRPr>
          </a:p>
        </p:txBody>
      </p:sp>
      <p:sp>
        <p:nvSpPr>
          <p:cNvPr id="31" name="Rectangle 30"/>
          <p:cNvSpPr/>
          <p:nvPr/>
        </p:nvSpPr>
        <p:spPr>
          <a:xfrm>
            <a:off x="6393519" y="3164259"/>
            <a:ext cx="1255611" cy="76654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9BBB59">
                    <a:lumMod val="50000"/>
                  </a:srgbClr>
                </a:solidFill>
              </a:rPr>
              <a:t>Worker</a:t>
            </a:r>
            <a:endParaRPr lang="en-US" dirty="0">
              <a:solidFill>
                <a:srgbClr val="9BBB59">
                  <a:lumMod val="50000"/>
                </a:srgbClr>
              </a:solidFill>
            </a:endParaRPr>
          </a:p>
        </p:txBody>
      </p:sp>
      <p:sp>
        <p:nvSpPr>
          <p:cNvPr id="32" name="Rectangle 31"/>
          <p:cNvSpPr/>
          <p:nvPr/>
        </p:nvSpPr>
        <p:spPr>
          <a:xfrm>
            <a:off x="8528347" y="3389909"/>
            <a:ext cx="1255611" cy="771631"/>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1620000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rPr>
              <a:t>Worker Group</a:t>
            </a:r>
            <a:endParaRPr lang="en-US" dirty="0">
              <a:solidFill>
                <a:srgbClr val="1F497D">
                  <a:lumMod val="75000"/>
                </a:srgbClr>
              </a:solidFill>
            </a:endParaRPr>
          </a:p>
        </p:txBody>
      </p:sp>
      <p:sp>
        <p:nvSpPr>
          <p:cNvPr id="33" name="Rectangle 32"/>
          <p:cNvSpPr/>
          <p:nvPr/>
        </p:nvSpPr>
        <p:spPr>
          <a:xfrm>
            <a:off x="9060567" y="2171893"/>
            <a:ext cx="1624911" cy="76654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rPr>
              <a:t>Server Group</a:t>
            </a:r>
            <a:endParaRPr lang="en-US" dirty="0">
              <a:solidFill>
                <a:srgbClr val="1F497D">
                  <a:lumMod val="75000"/>
                </a:srgbClr>
              </a:solidFill>
            </a:endParaRPr>
          </a:p>
        </p:txBody>
      </p:sp>
      <p:sp>
        <p:nvSpPr>
          <p:cNvPr id="34" name="Rectangle 33"/>
          <p:cNvSpPr/>
          <p:nvPr/>
        </p:nvSpPr>
        <p:spPr>
          <a:xfrm>
            <a:off x="9979484" y="3395000"/>
            <a:ext cx="1255611" cy="766540"/>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1620000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rPr>
              <a:t>Worker Group</a:t>
            </a:r>
            <a:endParaRPr lang="en-US" dirty="0">
              <a:solidFill>
                <a:srgbClr val="1F497D">
                  <a:lumMod val="75000"/>
                </a:srgbClr>
              </a:solidFill>
            </a:endParaRPr>
          </a:p>
        </p:txBody>
      </p:sp>
      <p:sp>
        <p:nvSpPr>
          <p:cNvPr id="35" name="TextBox 34"/>
          <p:cNvSpPr txBox="1"/>
          <p:nvPr/>
        </p:nvSpPr>
        <p:spPr>
          <a:xfrm>
            <a:off x="8351111" y="4167852"/>
            <a:ext cx="3043822" cy="677108"/>
          </a:xfrm>
          <a:prstGeom prst="rect">
            <a:avLst/>
          </a:prstGeom>
          <a:noFill/>
        </p:spPr>
        <p:txBody>
          <a:bodyPr wrap="square" rtlCol="0">
            <a:spAutoFit/>
          </a:bodyPr>
          <a:lstStyle/>
          <a:p>
            <a:pPr algn="ctr"/>
            <a:r>
              <a:rPr lang="en-US" dirty="0" smtClean="0">
                <a:solidFill>
                  <a:prstClr val="black"/>
                </a:solidFill>
              </a:rPr>
              <a:t>Asynchronous Communication Operations</a:t>
            </a:r>
            <a:endParaRPr lang="en-US" dirty="0">
              <a:solidFill>
                <a:prstClr val="black"/>
              </a:solidFill>
            </a:endParaRPr>
          </a:p>
        </p:txBody>
      </p:sp>
      <p:sp>
        <p:nvSpPr>
          <p:cNvPr id="36" name="TextBox 35"/>
          <p:cNvSpPr txBox="1"/>
          <p:nvPr/>
        </p:nvSpPr>
        <p:spPr>
          <a:xfrm>
            <a:off x="161884" y="5891594"/>
            <a:ext cx="3869681" cy="738664"/>
          </a:xfrm>
          <a:prstGeom prst="rect">
            <a:avLst/>
          </a:prstGeom>
          <a:noFill/>
        </p:spPr>
        <p:txBody>
          <a:bodyPr wrap="square" rtlCol="0">
            <a:spAutoFit/>
          </a:bodyPr>
          <a:lstStyle/>
          <a:p>
            <a:r>
              <a:rPr lang="en-US" sz="1400" dirty="0" smtClean="0">
                <a:solidFill>
                  <a:schemeClr val="bg1">
                    <a:lumMod val="50000"/>
                  </a:schemeClr>
                </a:solidFill>
              </a:rPr>
              <a:t>M</a:t>
            </a:r>
            <a:r>
              <a:rPr lang="en-US" sz="1400" dirty="0">
                <a:solidFill>
                  <a:schemeClr val="bg1">
                    <a:lumMod val="50000"/>
                  </a:schemeClr>
                </a:solidFill>
              </a:rPr>
              <a:t>. </a:t>
            </a:r>
            <a:r>
              <a:rPr lang="en-US" sz="1400" dirty="0" err="1">
                <a:solidFill>
                  <a:schemeClr val="bg1">
                    <a:lumMod val="50000"/>
                  </a:schemeClr>
                </a:solidFill>
              </a:rPr>
              <a:t>Zaharia</a:t>
            </a:r>
            <a:r>
              <a:rPr lang="en-US" sz="1400" dirty="0">
                <a:solidFill>
                  <a:schemeClr val="bg1">
                    <a:lumMod val="50000"/>
                  </a:schemeClr>
                </a:solidFill>
              </a:rPr>
              <a:t> et al. “Spark: Cluster Computing with Working Sets”. </a:t>
            </a:r>
            <a:r>
              <a:rPr lang="en-US" sz="1400" dirty="0" err="1">
                <a:solidFill>
                  <a:schemeClr val="bg1">
                    <a:lumMod val="50000"/>
                  </a:schemeClr>
                </a:solidFill>
              </a:rPr>
              <a:t>HotCloud</a:t>
            </a:r>
            <a:r>
              <a:rPr lang="en-US" sz="1400" dirty="0">
                <a:solidFill>
                  <a:schemeClr val="bg1">
                    <a:lumMod val="50000"/>
                  </a:schemeClr>
                </a:solidFill>
              </a:rPr>
              <a:t>, 2010.</a:t>
            </a:r>
          </a:p>
          <a:p>
            <a:endParaRPr lang="en-US" sz="1400" dirty="0">
              <a:solidFill>
                <a:schemeClr val="accent5">
                  <a:lumMod val="75000"/>
                </a:schemeClr>
              </a:solidFill>
            </a:endParaRPr>
          </a:p>
        </p:txBody>
      </p:sp>
      <p:sp>
        <p:nvSpPr>
          <p:cNvPr id="37" name="TextBox 36"/>
          <p:cNvSpPr txBox="1"/>
          <p:nvPr/>
        </p:nvSpPr>
        <p:spPr>
          <a:xfrm>
            <a:off x="4461926" y="5891594"/>
            <a:ext cx="3641218" cy="738664"/>
          </a:xfrm>
          <a:prstGeom prst="rect">
            <a:avLst/>
          </a:prstGeom>
          <a:noFill/>
        </p:spPr>
        <p:txBody>
          <a:bodyPr wrap="square" rtlCol="0">
            <a:spAutoFit/>
          </a:bodyPr>
          <a:lstStyle/>
          <a:p>
            <a:r>
              <a:rPr lang="en-US" sz="1400" dirty="0" smtClean="0">
                <a:solidFill>
                  <a:schemeClr val="bg1">
                    <a:lumMod val="50000"/>
                  </a:schemeClr>
                </a:solidFill>
              </a:rPr>
              <a:t>B</a:t>
            </a:r>
            <a:r>
              <a:rPr lang="en-US" sz="1400" dirty="0">
                <a:solidFill>
                  <a:schemeClr val="bg1">
                    <a:lumMod val="50000"/>
                  </a:schemeClr>
                </a:solidFill>
              </a:rPr>
              <a:t>. Zhang, Y. </a:t>
            </a:r>
            <a:r>
              <a:rPr lang="en-US" sz="1400" dirty="0" err="1">
                <a:solidFill>
                  <a:schemeClr val="bg1">
                    <a:lumMod val="50000"/>
                  </a:schemeClr>
                </a:solidFill>
              </a:rPr>
              <a:t>Ruan</a:t>
            </a:r>
            <a:r>
              <a:rPr lang="en-US" sz="1400" dirty="0">
                <a:solidFill>
                  <a:schemeClr val="bg1">
                    <a:lumMod val="50000"/>
                  </a:schemeClr>
                </a:solidFill>
              </a:rPr>
              <a:t>, J. Qiu. “Harp: Collective Communication on </a:t>
            </a:r>
            <a:r>
              <a:rPr lang="en-US" sz="1400" dirty="0" err="1">
                <a:solidFill>
                  <a:schemeClr val="bg1">
                    <a:lumMod val="50000"/>
                  </a:schemeClr>
                </a:solidFill>
              </a:rPr>
              <a:t>Hadoop</a:t>
            </a:r>
            <a:r>
              <a:rPr lang="en-US" sz="1400" dirty="0">
                <a:solidFill>
                  <a:schemeClr val="bg1">
                    <a:lumMod val="50000"/>
                  </a:schemeClr>
                </a:solidFill>
              </a:rPr>
              <a:t>”. IC2E, 2015.</a:t>
            </a:r>
          </a:p>
          <a:p>
            <a:endParaRPr lang="en-US" sz="1400" dirty="0">
              <a:solidFill>
                <a:schemeClr val="accent5">
                  <a:lumMod val="75000"/>
                </a:schemeClr>
              </a:solidFill>
            </a:endParaRPr>
          </a:p>
        </p:txBody>
      </p:sp>
      <p:sp>
        <p:nvSpPr>
          <p:cNvPr id="38" name="TextBox 37"/>
          <p:cNvSpPr txBox="1"/>
          <p:nvPr/>
        </p:nvSpPr>
        <p:spPr>
          <a:xfrm>
            <a:off x="8152954" y="5823860"/>
            <a:ext cx="3987256" cy="523220"/>
          </a:xfrm>
          <a:prstGeom prst="rect">
            <a:avLst/>
          </a:prstGeom>
          <a:noFill/>
        </p:spPr>
        <p:txBody>
          <a:bodyPr wrap="square" rtlCol="0">
            <a:spAutoFit/>
          </a:bodyPr>
          <a:lstStyle/>
          <a:p>
            <a:r>
              <a:rPr lang="en-US" sz="1400" dirty="0">
                <a:solidFill>
                  <a:schemeClr val="bg1">
                    <a:lumMod val="50000"/>
                  </a:schemeClr>
                </a:solidFill>
              </a:rPr>
              <a:t>M. Li, </a:t>
            </a:r>
            <a:r>
              <a:rPr lang="en-US" sz="1400" dirty="0" smtClean="0">
                <a:solidFill>
                  <a:schemeClr val="bg1">
                    <a:lumMod val="50000"/>
                  </a:schemeClr>
                </a:solidFill>
              </a:rPr>
              <a:t>et </a:t>
            </a:r>
            <a:r>
              <a:rPr lang="en-US" sz="1400" dirty="0">
                <a:solidFill>
                  <a:schemeClr val="bg1">
                    <a:lumMod val="50000"/>
                  </a:schemeClr>
                </a:solidFill>
              </a:rPr>
              <a:t>al</a:t>
            </a:r>
            <a:r>
              <a:rPr lang="en-US" sz="1400" dirty="0" smtClean="0">
                <a:solidFill>
                  <a:schemeClr val="bg1">
                    <a:lumMod val="50000"/>
                  </a:schemeClr>
                </a:solidFill>
              </a:rPr>
              <a:t>. </a:t>
            </a:r>
            <a:r>
              <a:rPr lang="en-US" sz="1400" dirty="0">
                <a:solidFill>
                  <a:schemeClr val="bg1">
                    <a:lumMod val="50000"/>
                  </a:schemeClr>
                </a:solidFill>
              </a:rPr>
              <a:t>“Scaling Distributed Machine Learning with the Parameter Server”. OSDI, 2014.</a:t>
            </a:r>
          </a:p>
        </p:txBody>
      </p:sp>
      <p:cxnSp>
        <p:nvCxnSpPr>
          <p:cNvPr id="40" name="Straight Connector 39"/>
          <p:cNvCxnSpPr/>
          <p:nvPr/>
        </p:nvCxnSpPr>
        <p:spPr>
          <a:xfrm>
            <a:off x="7943828" y="1518372"/>
            <a:ext cx="11888" cy="4118931"/>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43"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20470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Recommendation Engine</a:t>
            </a:r>
            <a:endParaRPr lang="en-US" sz="4400" dirty="0"/>
          </a:p>
        </p:txBody>
      </p:sp>
      <p:sp>
        <p:nvSpPr>
          <p:cNvPr id="4" name="Content Placeholder 3"/>
          <p:cNvSpPr>
            <a:spLocks noGrp="1"/>
          </p:cNvSpPr>
          <p:nvPr>
            <p:ph sz="half" idx="2"/>
          </p:nvPr>
        </p:nvSpPr>
        <p:spPr>
          <a:xfrm>
            <a:off x="5419898" y="1612668"/>
            <a:ext cx="5212080" cy="4172989"/>
          </a:xfrm>
        </p:spPr>
        <p:txBody>
          <a:bodyPr>
            <a:normAutofit/>
          </a:bodyPr>
          <a:lstStyle/>
          <a:p>
            <a:pPr marL="342900" indent="-342900">
              <a:lnSpc>
                <a:spcPct val="100000"/>
              </a:lnSpc>
              <a:spcBef>
                <a:spcPts val="1800"/>
              </a:spcBef>
            </a:pPr>
            <a:r>
              <a:rPr lang="en-US" altLang="zh-CN" sz="2800" dirty="0"/>
              <a:t>S</a:t>
            </a:r>
            <a:r>
              <a:rPr lang="en-US" altLang="zh-CN" sz="2800" dirty="0" smtClean="0"/>
              <a:t>how </a:t>
            </a:r>
            <a:r>
              <a:rPr lang="en-US" altLang="zh-CN" sz="2800" dirty="0"/>
              <a:t>us products typically purchased together</a:t>
            </a:r>
          </a:p>
          <a:p>
            <a:pPr marL="342900" indent="-342900">
              <a:lnSpc>
                <a:spcPct val="100000"/>
              </a:lnSpc>
              <a:spcBef>
                <a:spcPts val="1800"/>
              </a:spcBef>
            </a:pPr>
            <a:r>
              <a:rPr lang="en-US" altLang="zh-CN" sz="2800" dirty="0"/>
              <a:t>C</a:t>
            </a:r>
            <a:r>
              <a:rPr lang="en-US" altLang="zh-CN" sz="2800" dirty="0" smtClean="0"/>
              <a:t>urate </a:t>
            </a:r>
            <a:r>
              <a:rPr lang="en-US" altLang="zh-CN" sz="2800" dirty="0"/>
              <a:t>books and music for us based on our preferences</a:t>
            </a:r>
          </a:p>
          <a:p>
            <a:pPr marL="342900" indent="-342900">
              <a:lnSpc>
                <a:spcPct val="100000"/>
              </a:lnSpc>
              <a:spcBef>
                <a:spcPts val="1800"/>
              </a:spcBef>
            </a:pPr>
            <a:r>
              <a:rPr lang="en-US" altLang="zh-CN" sz="2800" dirty="0"/>
              <a:t>H</a:t>
            </a:r>
            <a:r>
              <a:rPr lang="en-US" altLang="zh-CN" sz="2800" dirty="0" smtClean="0"/>
              <a:t>ave</a:t>
            </a:r>
            <a:r>
              <a:rPr lang="en-US" altLang="zh-CN" sz="2800" dirty="0" smtClean="0"/>
              <a:t> proven </a:t>
            </a:r>
            <a:r>
              <a:rPr lang="en-US" altLang="zh-CN" sz="2800" dirty="0"/>
              <a:t>significant </a:t>
            </a:r>
            <a:r>
              <a:rPr lang="en-US" altLang="zh-CN" sz="2800" dirty="0" smtClean="0"/>
              <a:t>because they </a:t>
            </a:r>
            <a:r>
              <a:rPr lang="en-US" altLang="zh-CN" sz="2800" dirty="0"/>
              <a:t>consistently boost sales as well as customer satisfaction</a:t>
            </a:r>
          </a:p>
          <a:p>
            <a:pPr marL="342900" indent="-342900">
              <a:lnSpc>
                <a:spcPct val="80000"/>
              </a:lnSpc>
              <a:spcBef>
                <a:spcPts val="1800"/>
              </a:spcBef>
            </a:pPr>
            <a:endParaRPr lang="en-US" altLang="zh-CN" sz="2800" dirty="0"/>
          </a:p>
          <a:p>
            <a:endParaRPr lang="en-US" dirty="0"/>
          </a:p>
        </p:txBody>
      </p:sp>
      <p:pic>
        <p:nvPicPr>
          <p:cNvPr id="5"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007" y="1809377"/>
            <a:ext cx="3690950" cy="35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502452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1" y="559678"/>
            <a:ext cx="11210397" cy="870111"/>
          </a:xfrm>
        </p:spPr>
        <p:txBody>
          <a:bodyPr>
            <a:noAutofit/>
          </a:bodyPr>
          <a:lstStyle/>
          <a:p>
            <a:r>
              <a:rPr lang="en-US" sz="3200" dirty="0" smtClean="0"/>
              <a:t>Harp: a Hadoop plug-in based on map-collective models</a:t>
            </a:r>
            <a:endParaRPr lang="en-US" sz="3200" dirty="0"/>
          </a:p>
        </p:txBody>
      </p:sp>
      <p:grpSp>
        <p:nvGrpSpPr>
          <p:cNvPr id="4" name="Group 3"/>
          <p:cNvGrpSpPr/>
          <p:nvPr/>
        </p:nvGrpSpPr>
        <p:grpSpPr>
          <a:xfrm>
            <a:off x="6040662" y="2227286"/>
            <a:ext cx="5839577" cy="3384411"/>
            <a:chOff x="4694450" y="3124146"/>
            <a:chExt cx="3822092" cy="2013732"/>
          </a:xfrm>
        </p:grpSpPr>
        <p:grpSp>
          <p:nvGrpSpPr>
            <p:cNvPr id="5" name="Group 4"/>
            <p:cNvGrpSpPr/>
            <p:nvPr/>
          </p:nvGrpSpPr>
          <p:grpSpPr>
            <a:xfrm>
              <a:off x="4694450" y="3124146"/>
              <a:ext cx="3822092" cy="1996633"/>
              <a:chOff x="687754" y="1713376"/>
              <a:chExt cx="9667630" cy="4705184"/>
            </a:xfrm>
          </p:grpSpPr>
          <p:sp>
            <p:nvSpPr>
              <p:cNvPr id="7" name="Rectangle 6"/>
              <p:cNvSpPr/>
              <p:nvPr/>
            </p:nvSpPr>
            <p:spPr>
              <a:xfrm>
                <a:off x="3595076" y="5178057"/>
                <a:ext cx="6760308" cy="124050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b="1" kern="0" dirty="0">
                    <a:solidFill>
                      <a:prstClr val="white"/>
                    </a:solidFill>
                    <a:latin typeface="Calibri" panose="020F0502020204030204"/>
                  </a:rPr>
                  <a:t>YARN</a:t>
                </a:r>
              </a:p>
            </p:txBody>
          </p:sp>
          <p:sp>
            <p:nvSpPr>
              <p:cNvPr id="8" name="L-Shape 7"/>
              <p:cNvSpPr/>
              <p:nvPr/>
            </p:nvSpPr>
            <p:spPr>
              <a:xfrm>
                <a:off x="3595076" y="3454399"/>
                <a:ext cx="6760303" cy="1632282"/>
              </a:xfrm>
              <a:prstGeom prst="corner">
                <a:avLst>
                  <a:gd name="adj1" fmla="val 38508"/>
                  <a:gd name="adj2" fmla="val 172279"/>
                </a:avLst>
              </a:prstGeom>
              <a:solidFill>
                <a:srgbClr val="A5A5A5"/>
              </a:solidFill>
              <a:ln w="12700" cap="flat" cmpd="sng" algn="ctr">
                <a:solidFill>
                  <a:srgbClr val="A5A5A5">
                    <a:shade val="50000"/>
                  </a:srgbClr>
                </a:solidFill>
                <a:prstDash val="solid"/>
                <a:miter lim="800000"/>
              </a:ln>
              <a:effectLst/>
            </p:spPr>
            <p:txBody>
              <a:bodyPr rtlCol="0" anchor="ctr"/>
              <a:lstStyle/>
              <a:p>
                <a:pPr algn="ctr" defTabSz="914400">
                  <a:defRPr/>
                </a:pPr>
                <a:r>
                  <a:rPr lang="en-US" sz="2000" b="1" kern="0" dirty="0" err="1">
                    <a:solidFill>
                      <a:prstClr val="white"/>
                    </a:solidFill>
                    <a:latin typeface="Calibri" panose="020F0502020204030204"/>
                  </a:rPr>
                  <a:t>MapReduce</a:t>
                </a:r>
                <a:r>
                  <a:rPr lang="en-US" sz="2000" b="1" kern="0" dirty="0">
                    <a:solidFill>
                      <a:prstClr val="white"/>
                    </a:solidFill>
                    <a:latin typeface="Calibri" panose="020F0502020204030204"/>
                  </a:rPr>
                  <a:t> V2</a:t>
                </a:r>
              </a:p>
            </p:txBody>
          </p:sp>
          <p:sp>
            <p:nvSpPr>
              <p:cNvPr id="9" name="Rectangle 8"/>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r>
                  <a:rPr lang="en-US" sz="2000" b="1" kern="0" dirty="0">
                    <a:solidFill>
                      <a:prstClr val="white"/>
                    </a:solidFill>
                    <a:latin typeface="Calibri" panose="020F0502020204030204"/>
                  </a:rPr>
                  <a:t>Harp</a:t>
                </a:r>
              </a:p>
            </p:txBody>
          </p:sp>
          <p:sp>
            <p:nvSpPr>
              <p:cNvPr id="10" name="Rectangle 9"/>
              <p:cNvSpPr/>
              <p:nvPr/>
            </p:nvSpPr>
            <p:spPr>
              <a:xfrm>
                <a:off x="3595076" y="1747347"/>
                <a:ext cx="3324039" cy="1615677"/>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914400">
                  <a:defRPr/>
                </a:pPr>
                <a:r>
                  <a:rPr lang="en-US" sz="2000" b="1" kern="0" dirty="0" err="1">
                    <a:solidFill>
                      <a:prstClr val="white"/>
                    </a:solidFill>
                    <a:latin typeface="Calibri" panose="020F0502020204030204"/>
                  </a:rPr>
                  <a:t>MapReduce</a:t>
                </a:r>
                <a:r>
                  <a:rPr lang="en-US" sz="2000" b="1" kern="0" dirty="0">
                    <a:solidFill>
                      <a:prstClr val="white"/>
                    </a:solidFill>
                    <a:latin typeface="Calibri" panose="020F0502020204030204"/>
                  </a:rPr>
                  <a:t> Applications</a:t>
                </a:r>
              </a:p>
            </p:txBody>
          </p:sp>
          <p:sp>
            <p:nvSpPr>
              <p:cNvPr id="11" name="Rectangle 10"/>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algn="ctr" defTabSz="914400">
                  <a:defRPr/>
                </a:pPr>
                <a:r>
                  <a:rPr lang="en-US" sz="2000" b="1" kern="0" dirty="0" err="1">
                    <a:solidFill>
                      <a:prstClr val="white"/>
                    </a:solidFill>
                    <a:latin typeface="Calibri" panose="020F0502020204030204"/>
                  </a:rPr>
                  <a:t>MapCollective</a:t>
                </a:r>
                <a:r>
                  <a:rPr lang="en-US" sz="2000" b="1" kern="0" dirty="0">
                    <a:solidFill>
                      <a:prstClr val="white"/>
                    </a:solidFill>
                    <a:latin typeface="Calibri" panose="020F0502020204030204"/>
                  </a:rPr>
                  <a:t> Applications</a:t>
                </a:r>
              </a:p>
            </p:txBody>
          </p:sp>
          <p:sp>
            <p:nvSpPr>
              <p:cNvPr id="12" name="TextBox 11"/>
              <p:cNvSpPr txBox="1"/>
              <p:nvPr/>
            </p:nvSpPr>
            <p:spPr>
              <a:xfrm>
                <a:off x="765911" y="2333334"/>
                <a:ext cx="2510198" cy="571377"/>
              </a:xfrm>
              <a:prstGeom prst="rect">
                <a:avLst/>
              </a:prstGeom>
              <a:noFill/>
            </p:spPr>
            <p:txBody>
              <a:bodyPr wrap="square" rtlCol="0">
                <a:spAutoFit/>
              </a:bodyPr>
              <a:lstStyle/>
              <a:p>
                <a:pPr defTabSz="914400">
                  <a:defRPr/>
                </a:pPr>
                <a:r>
                  <a:rPr lang="en-US" sz="2000" b="1" kern="0" dirty="0">
                    <a:solidFill>
                      <a:prstClr val="black"/>
                    </a:solidFill>
                    <a:latin typeface="Calibri" panose="020F0502020204030204"/>
                  </a:rPr>
                  <a:t>Application</a:t>
                </a:r>
              </a:p>
            </p:txBody>
          </p:sp>
          <p:sp>
            <p:nvSpPr>
              <p:cNvPr id="13" name="TextBox 12"/>
              <p:cNvSpPr txBox="1"/>
              <p:nvPr/>
            </p:nvSpPr>
            <p:spPr>
              <a:xfrm>
                <a:off x="765911" y="4079840"/>
                <a:ext cx="2571763" cy="571377"/>
              </a:xfrm>
              <a:prstGeom prst="rect">
                <a:avLst/>
              </a:prstGeom>
              <a:noFill/>
            </p:spPr>
            <p:txBody>
              <a:bodyPr wrap="square" rtlCol="0">
                <a:spAutoFit/>
              </a:bodyPr>
              <a:lstStyle/>
              <a:p>
                <a:pPr defTabSz="914400">
                  <a:defRPr/>
                </a:pPr>
                <a:r>
                  <a:rPr lang="en-US" sz="2000" b="1" kern="0" dirty="0">
                    <a:solidFill>
                      <a:prstClr val="black"/>
                    </a:solidFill>
                    <a:latin typeface="Calibri" panose="020F0502020204030204"/>
                  </a:rPr>
                  <a:t>Framework</a:t>
                </a:r>
              </a:p>
            </p:txBody>
          </p:sp>
          <p:sp>
            <p:nvSpPr>
              <p:cNvPr id="14" name="TextBox 13"/>
              <p:cNvSpPr txBox="1"/>
              <p:nvPr/>
            </p:nvSpPr>
            <p:spPr>
              <a:xfrm>
                <a:off x="828667" y="5326605"/>
                <a:ext cx="2571763" cy="1010896"/>
              </a:xfrm>
              <a:prstGeom prst="rect">
                <a:avLst/>
              </a:prstGeom>
              <a:noFill/>
            </p:spPr>
            <p:txBody>
              <a:bodyPr wrap="square" rtlCol="0">
                <a:spAutoFit/>
              </a:bodyPr>
              <a:lstStyle/>
              <a:p>
                <a:pPr defTabSz="914400">
                  <a:defRPr/>
                </a:pPr>
                <a:r>
                  <a:rPr lang="en-US" sz="2000" b="1" kern="0" dirty="0">
                    <a:solidFill>
                      <a:prstClr val="black"/>
                    </a:solidFill>
                    <a:latin typeface="Calibri" panose="020F0502020204030204"/>
                  </a:rPr>
                  <a:t>Resource Manager</a:t>
                </a:r>
              </a:p>
            </p:txBody>
          </p:sp>
          <p:cxnSp>
            <p:nvCxnSpPr>
              <p:cNvPr id="15" name="Straight Connector 14"/>
              <p:cNvCxnSpPr/>
              <p:nvPr/>
            </p:nvCxnSpPr>
            <p:spPr>
              <a:xfrm>
                <a:off x="765908" y="3377484"/>
                <a:ext cx="2235200" cy="7815"/>
              </a:xfrm>
              <a:prstGeom prst="line">
                <a:avLst/>
              </a:prstGeom>
              <a:noFill/>
              <a:ln w="6350" cap="flat" cmpd="sng" algn="ctr">
                <a:solidFill>
                  <a:srgbClr val="5B9BD5"/>
                </a:solidFill>
                <a:prstDash val="dash"/>
                <a:miter lim="800000"/>
              </a:ln>
              <a:effectLst/>
            </p:spPr>
          </p:cxnSp>
          <p:cxnSp>
            <p:nvCxnSpPr>
              <p:cNvPr id="16" name="Straight Connector 15"/>
              <p:cNvCxnSpPr/>
              <p:nvPr/>
            </p:nvCxnSpPr>
            <p:spPr>
              <a:xfrm>
                <a:off x="765908" y="1713376"/>
                <a:ext cx="2235200" cy="7815"/>
              </a:xfrm>
              <a:prstGeom prst="line">
                <a:avLst/>
              </a:prstGeom>
              <a:noFill/>
              <a:ln w="6350" cap="flat" cmpd="sng" algn="ctr">
                <a:solidFill>
                  <a:srgbClr val="5B9BD5"/>
                </a:solidFill>
                <a:prstDash val="dash"/>
                <a:miter lim="800000"/>
              </a:ln>
              <a:effectLst/>
            </p:spPr>
          </p:cxnSp>
          <p:cxnSp>
            <p:nvCxnSpPr>
              <p:cNvPr id="17" name="Straight Connector 16"/>
              <p:cNvCxnSpPr/>
              <p:nvPr/>
            </p:nvCxnSpPr>
            <p:spPr>
              <a:xfrm>
                <a:off x="687754" y="5104271"/>
                <a:ext cx="2235200" cy="7815"/>
              </a:xfrm>
              <a:prstGeom prst="line">
                <a:avLst/>
              </a:prstGeom>
              <a:noFill/>
              <a:ln w="6350" cap="flat" cmpd="sng" algn="ctr">
                <a:solidFill>
                  <a:srgbClr val="5B9BD5"/>
                </a:solidFill>
                <a:prstDash val="dash"/>
                <a:miter lim="800000"/>
              </a:ln>
              <a:effectLst/>
            </p:spPr>
          </p:cxnSp>
        </p:grpSp>
        <p:cxnSp>
          <p:nvCxnSpPr>
            <p:cNvPr id="6" name="Straight Connector 5"/>
            <p:cNvCxnSpPr/>
            <p:nvPr/>
          </p:nvCxnSpPr>
          <p:spPr>
            <a:xfrm>
              <a:off x="4714967" y="5134561"/>
              <a:ext cx="883685" cy="3317"/>
            </a:xfrm>
            <a:prstGeom prst="line">
              <a:avLst/>
            </a:prstGeom>
            <a:noFill/>
            <a:ln w="6350" cap="flat" cmpd="sng" algn="ctr">
              <a:solidFill>
                <a:srgbClr val="5B9BD5"/>
              </a:solidFill>
              <a:prstDash val="dash"/>
              <a:miter lim="800000"/>
            </a:ln>
            <a:effectLst/>
          </p:spPr>
        </p:cxnSp>
      </p:grpSp>
      <p:grpSp>
        <p:nvGrpSpPr>
          <p:cNvPr id="18" name="Group 17"/>
          <p:cNvGrpSpPr/>
          <p:nvPr/>
        </p:nvGrpSpPr>
        <p:grpSpPr>
          <a:xfrm>
            <a:off x="389526" y="2251514"/>
            <a:ext cx="5389685" cy="2767796"/>
            <a:chOff x="167640" y="2757972"/>
            <a:chExt cx="4362380" cy="2149307"/>
          </a:xfrm>
        </p:grpSpPr>
        <p:grpSp>
          <p:nvGrpSpPr>
            <p:cNvPr id="19" name="Group 18"/>
            <p:cNvGrpSpPr/>
            <p:nvPr/>
          </p:nvGrpSpPr>
          <p:grpSpPr>
            <a:xfrm>
              <a:off x="167640" y="2757972"/>
              <a:ext cx="4362380" cy="2149307"/>
              <a:chOff x="619450" y="2618515"/>
              <a:chExt cx="5207216" cy="2548397"/>
            </a:xfrm>
          </p:grpSpPr>
          <p:sp>
            <p:nvSpPr>
              <p:cNvPr id="21" name="Rounded Rectangle 20"/>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Shuffle</a:t>
                </a:r>
              </a:p>
            </p:txBody>
          </p:sp>
          <p:grpSp>
            <p:nvGrpSpPr>
              <p:cNvPr id="22" name="Group 21"/>
              <p:cNvGrpSpPr/>
              <p:nvPr/>
            </p:nvGrpSpPr>
            <p:grpSpPr>
              <a:xfrm>
                <a:off x="3325523" y="3184456"/>
                <a:ext cx="2501143" cy="1558993"/>
                <a:chOff x="7121236" y="2211758"/>
                <a:chExt cx="4525819" cy="2166276"/>
              </a:xfrm>
            </p:grpSpPr>
            <p:sp>
              <p:nvSpPr>
                <p:cNvPr id="33" name="Rounded Rectangle 32"/>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M</a:t>
                  </a:r>
                </a:p>
              </p:txBody>
            </p:sp>
            <p:sp>
              <p:nvSpPr>
                <p:cNvPr id="34" name="Rounded Rectangle 33"/>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M</a:t>
                  </a:r>
                </a:p>
              </p:txBody>
            </p:sp>
            <p:sp>
              <p:nvSpPr>
                <p:cNvPr id="35" name="Rounded Rectangle 34"/>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M</a:t>
                  </a:r>
                </a:p>
              </p:txBody>
            </p:sp>
            <p:sp>
              <p:nvSpPr>
                <p:cNvPr id="36" name="Rounded Rectangle 35"/>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M</a:t>
                  </a:r>
                </a:p>
              </p:txBody>
            </p:sp>
            <p:cxnSp>
              <p:nvCxnSpPr>
                <p:cNvPr id="37" name="Straight Connector 36"/>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8" name="Rounded Rectangle 37"/>
                <p:cNvSpPr/>
                <p:nvPr/>
              </p:nvSpPr>
              <p:spPr>
                <a:xfrm>
                  <a:off x="7121236" y="3477892"/>
                  <a:ext cx="4525819" cy="597086"/>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Collective </a:t>
                  </a:r>
                  <a:r>
                    <a:rPr lang="en-US" sz="1600" b="1" kern="0" dirty="0" smtClean="0">
                      <a:solidFill>
                        <a:prstClr val="white"/>
                      </a:solidFill>
                      <a:latin typeface="Calibri" panose="020F0502020204030204"/>
                    </a:rPr>
                    <a:t>Communication</a:t>
                  </a:r>
                  <a:br>
                    <a:rPr lang="en-US" sz="1600" b="1" kern="0" dirty="0" smtClean="0">
                      <a:solidFill>
                        <a:prstClr val="white"/>
                      </a:solidFill>
                      <a:latin typeface="Calibri" panose="020F0502020204030204"/>
                    </a:rPr>
                  </a:br>
                  <a:r>
                    <a:rPr lang="en-US" sz="1600" b="1" kern="0" dirty="0" smtClean="0">
                      <a:solidFill>
                        <a:prstClr val="white"/>
                      </a:solidFill>
                      <a:latin typeface="Calibri" panose="020F0502020204030204"/>
                    </a:rPr>
                    <a:t>+ Event Driven</a:t>
                  </a:r>
                  <a:endParaRPr lang="en-US" sz="1600" b="1" kern="0" dirty="0">
                    <a:solidFill>
                      <a:prstClr val="white"/>
                    </a:solidFill>
                    <a:latin typeface="Calibri" panose="020F0502020204030204"/>
                  </a:endParaRPr>
                </a:p>
              </p:txBody>
            </p:sp>
          </p:grpSp>
          <p:sp>
            <p:nvSpPr>
              <p:cNvPr id="23" name="Rounded Rectangle 22"/>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M</a:t>
                </a:r>
              </a:p>
            </p:txBody>
          </p:sp>
          <p:sp>
            <p:nvSpPr>
              <p:cNvPr id="24" name="Rounded Rectangle 23"/>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M</a:t>
                </a:r>
              </a:p>
            </p:txBody>
          </p:sp>
          <p:sp>
            <p:nvSpPr>
              <p:cNvPr id="25" name="Rounded Rectangle 24"/>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M</a:t>
                </a:r>
              </a:p>
            </p:txBody>
          </p:sp>
          <p:sp>
            <p:nvSpPr>
              <p:cNvPr id="26" name="Rounded Rectangle 25"/>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M</a:t>
                </a:r>
              </a:p>
            </p:txBody>
          </p:sp>
          <p:cxnSp>
            <p:nvCxnSpPr>
              <p:cNvPr id="27" name="Straight Connector 26"/>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8" name="Rounded Rectangle 27"/>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R</a:t>
                </a:r>
              </a:p>
            </p:txBody>
          </p:sp>
          <p:sp>
            <p:nvSpPr>
              <p:cNvPr id="29" name="Rounded Rectangle 28"/>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b="1" kern="0" dirty="0">
                    <a:solidFill>
                      <a:prstClr val="white"/>
                    </a:solidFill>
                    <a:latin typeface="Calibri" panose="020F0502020204030204"/>
                  </a:rPr>
                  <a:t>R</a:t>
                </a:r>
              </a:p>
            </p:txBody>
          </p:sp>
          <p:sp>
            <p:nvSpPr>
              <p:cNvPr id="30" name="Right Arrow 29"/>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endParaRPr lang="en-US" sz="1600" b="1" kern="0">
                  <a:solidFill>
                    <a:prstClr val="white"/>
                  </a:solidFill>
                  <a:latin typeface="Calibri" panose="020F0502020204030204"/>
                </a:endParaRPr>
              </a:p>
            </p:txBody>
          </p:sp>
          <p:sp>
            <p:nvSpPr>
              <p:cNvPr id="31" name="TextBox 30"/>
              <p:cNvSpPr txBox="1"/>
              <p:nvPr/>
            </p:nvSpPr>
            <p:spPr>
              <a:xfrm>
                <a:off x="3279801" y="2618515"/>
                <a:ext cx="2428589" cy="334126"/>
              </a:xfrm>
              <a:prstGeom prst="rect">
                <a:avLst/>
              </a:prstGeom>
              <a:noFill/>
            </p:spPr>
            <p:txBody>
              <a:bodyPr wrap="square" rtlCol="0">
                <a:spAutoFit/>
              </a:bodyPr>
              <a:lstStyle/>
              <a:p>
                <a:pPr algn="ctr" defTabSz="914400">
                  <a:defRPr/>
                </a:pPr>
                <a:r>
                  <a:rPr lang="en-US" sz="1600" b="1" kern="0" dirty="0" err="1">
                    <a:solidFill>
                      <a:prstClr val="black"/>
                    </a:solidFill>
                    <a:latin typeface="Calibri" panose="020F0502020204030204"/>
                  </a:rPr>
                  <a:t>MapCollective</a:t>
                </a:r>
                <a:r>
                  <a:rPr lang="en-US" sz="1600" b="1" kern="0" dirty="0">
                    <a:solidFill>
                      <a:prstClr val="black"/>
                    </a:solidFill>
                    <a:latin typeface="Calibri" panose="020F0502020204030204"/>
                  </a:rPr>
                  <a:t>  Model</a:t>
                </a:r>
              </a:p>
            </p:txBody>
          </p:sp>
          <p:sp>
            <p:nvSpPr>
              <p:cNvPr id="32" name="TextBox 31"/>
              <p:cNvSpPr txBox="1"/>
              <p:nvPr/>
            </p:nvSpPr>
            <p:spPr>
              <a:xfrm>
                <a:off x="822607" y="2621650"/>
                <a:ext cx="1970251" cy="334126"/>
              </a:xfrm>
              <a:prstGeom prst="rect">
                <a:avLst/>
              </a:prstGeom>
              <a:noFill/>
            </p:spPr>
            <p:txBody>
              <a:bodyPr wrap="square" rtlCol="0">
                <a:spAutoFit/>
              </a:bodyPr>
              <a:lstStyle/>
              <a:p>
                <a:pPr algn="ctr" defTabSz="914400">
                  <a:defRPr/>
                </a:pPr>
                <a:r>
                  <a:rPr lang="en-US" sz="1600" b="1" kern="0" dirty="0" err="1">
                    <a:solidFill>
                      <a:prstClr val="black"/>
                    </a:solidFill>
                    <a:latin typeface="Calibri" panose="020F0502020204030204"/>
                  </a:rPr>
                  <a:t>MapReduce</a:t>
                </a:r>
                <a:r>
                  <a:rPr lang="en-US" sz="1600" b="1" kern="0" dirty="0">
                    <a:solidFill>
                      <a:prstClr val="black"/>
                    </a:solidFill>
                    <a:latin typeface="Calibri" panose="020F0502020204030204"/>
                  </a:rPr>
                  <a:t>  Model</a:t>
                </a:r>
              </a:p>
            </p:txBody>
          </p:sp>
        </p:grpSp>
        <p:cxnSp>
          <p:nvCxnSpPr>
            <p:cNvPr id="20" name="Straight Connector 19"/>
            <p:cNvCxnSpPr/>
            <p:nvPr/>
          </p:nvCxnSpPr>
          <p:spPr>
            <a:xfrm>
              <a:off x="1075298" y="4519264"/>
              <a:ext cx="232515" cy="0"/>
            </a:xfrm>
            <a:prstGeom prst="line">
              <a:avLst/>
            </a:prstGeom>
            <a:noFill/>
            <a:ln w="50800" cap="rnd" cmpd="sng" algn="ctr">
              <a:solidFill>
                <a:srgbClr val="5B9BD5"/>
              </a:solidFill>
              <a:prstDash val="sysDot"/>
              <a:round/>
            </a:ln>
            <a:effectLst/>
          </p:spPr>
        </p:cxnSp>
      </p:grpSp>
      <p:sp>
        <p:nvSpPr>
          <p:cNvPr id="39" name="Text Placeholder 17"/>
          <p:cNvSpPr txBox="1">
            <a:spLocks/>
          </p:cNvSpPr>
          <p:nvPr/>
        </p:nvSpPr>
        <p:spPr>
          <a:xfrm>
            <a:off x="609600" y="1437139"/>
            <a:ext cx="5386917" cy="639762"/>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b="1" smtClean="0"/>
              <a:t>Programming Model</a:t>
            </a:r>
            <a:endParaRPr lang="en-US" b="1" dirty="0"/>
          </a:p>
        </p:txBody>
      </p:sp>
      <p:sp>
        <p:nvSpPr>
          <p:cNvPr id="40" name="Text Placeholder 19"/>
          <p:cNvSpPr txBox="1">
            <a:spLocks/>
          </p:cNvSpPr>
          <p:nvPr/>
        </p:nvSpPr>
        <p:spPr>
          <a:xfrm>
            <a:off x="6193396" y="1437139"/>
            <a:ext cx="5389033" cy="639762"/>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b="1" smtClean="0"/>
              <a:t>Architecture</a:t>
            </a:r>
            <a:endParaRPr lang="en-US" b="1" dirty="0"/>
          </a:p>
        </p:txBody>
      </p:sp>
      <p:sp>
        <p:nvSpPr>
          <p:cNvPr id="41"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
        <p:nvSpPr>
          <p:cNvPr id="42" name="TextBox 41"/>
          <p:cNvSpPr txBox="1"/>
          <p:nvPr/>
        </p:nvSpPr>
        <p:spPr>
          <a:xfrm>
            <a:off x="840385" y="5846693"/>
            <a:ext cx="10019073" cy="1261884"/>
          </a:xfrm>
          <a:prstGeom prst="rect">
            <a:avLst/>
          </a:prstGeom>
          <a:noFill/>
        </p:spPr>
        <p:txBody>
          <a:bodyPr wrap="square" rtlCol="0">
            <a:spAutoFit/>
          </a:bodyPr>
          <a:lstStyle/>
          <a:p>
            <a:pPr marL="342900" indent="-342900">
              <a:buFont typeface="Arial" charset="0"/>
              <a:buChar char="•"/>
            </a:pPr>
            <a:r>
              <a:rPr lang="en-US" dirty="0" smtClean="0">
                <a:solidFill>
                  <a:prstClr val="black"/>
                </a:solidFill>
              </a:rPr>
              <a:t>MPI-like </a:t>
            </a:r>
            <a:r>
              <a:rPr lang="en-US" dirty="0">
                <a:solidFill>
                  <a:prstClr val="black"/>
                </a:solidFill>
              </a:rPr>
              <a:t>collective communication operations that are highly optimized for big data </a:t>
            </a:r>
            <a:r>
              <a:rPr lang="en-US" dirty="0" smtClean="0">
                <a:solidFill>
                  <a:prstClr val="black"/>
                </a:solidFill>
              </a:rPr>
              <a:t>problems</a:t>
            </a:r>
            <a:r>
              <a:rPr lang="en-US" dirty="0" smtClean="0">
                <a:solidFill>
                  <a:prstClr val="black"/>
                </a:solidFill>
              </a:rPr>
              <a:t>.</a:t>
            </a:r>
          </a:p>
          <a:p>
            <a:pPr marL="342900" indent="-342900">
              <a:buFont typeface="Arial" charset="0"/>
              <a:buChar char="•"/>
            </a:pPr>
            <a:r>
              <a:rPr lang="en-US" dirty="0" smtClean="0">
                <a:solidFill>
                  <a:prstClr val="black"/>
                </a:solidFill>
              </a:rPr>
              <a:t>A Hadoop Plug-in to integrate with the ecosystems.</a:t>
            </a:r>
            <a:endParaRPr lang="en-US" dirty="0">
              <a:solidFill>
                <a:prstClr val="black"/>
              </a:solidFill>
            </a:endParaRPr>
          </a:p>
          <a:p>
            <a:pPr marL="342900" indent="-342900">
              <a:buFont typeface="Arial" charset="0"/>
              <a:buChar char="•"/>
            </a:pPr>
            <a:r>
              <a:rPr lang="en-US" dirty="0">
                <a:solidFill>
                  <a:prstClr val="black"/>
                </a:solidFill>
              </a:rPr>
              <a:t>E</a:t>
            </a:r>
            <a:r>
              <a:rPr lang="en-US" dirty="0" smtClean="0">
                <a:solidFill>
                  <a:prstClr val="black"/>
                </a:solidFill>
              </a:rPr>
              <a:t>fficient </a:t>
            </a:r>
            <a:r>
              <a:rPr lang="en-US" dirty="0">
                <a:solidFill>
                  <a:prstClr val="black"/>
                </a:solidFill>
              </a:rPr>
              <a:t>and innovative computation models for different machine learning problems. </a:t>
            </a:r>
          </a:p>
          <a:p>
            <a:endParaRPr lang="en-US" dirty="0">
              <a:solidFill>
                <a:prstClr val="black"/>
              </a:solidFill>
            </a:endParaRPr>
          </a:p>
        </p:txBody>
      </p:sp>
    </p:spTree>
    <p:extLst>
      <p:ext uri="{BB962C8B-B14F-4D97-AF65-F5344CB8AC3E}">
        <p14:creationId xmlns:p14="http://schemas.microsoft.com/office/powerpoint/2010/main" val="287394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10668000" cy="620729"/>
          </a:xfrm>
        </p:spPr>
        <p:txBody>
          <a:bodyPr>
            <a:normAutofit fontScale="90000"/>
          </a:bodyPr>
          <a:lstStyle/>
          <a:p>
            <a:r>
              <a:rPr lang="en-US" sz="3600" dirty="0" smtClean="0"/>
              <a:t>Hadoop/Harp-DAAL</a:t>
            </a:r>
            <a:r>
              <a:rPr lang="en-US" sz="3600" dirty="0"/>
              <a:t>: </a:t>
            </a:r>
            <a:r>
              <a:rPr lang="en-US" sz="3600" dirty="0" smtClean="0"/>
              <a:t>Prototype and Production </a:t>
            </a:r>
            <a:r>
              <a:rPr lang="en-US" sz="3600" dirty="0" smtClean="0"/>
              <a:t>Code </a:t>
            </a:r>
            <a:r>
              <a:rPr lang="en-US" dirty="0"/>
              <a:t/>
            </a:r>
            <a:br>
              <a:rPr lang="en-US" dirty="0"/>
            </a:br>
            <a:endParaRPr lang="en-US" dirty="0"/>
          </a:p>
        </p:txBody>
      </p:sp>
      <p:sp>
        <p:nvSpPr>
          <p:cNvPr id="3" name="Content Placeholder 2"/>
          <p:cNvSpPr>
            <a:spLocks noGrp="1"/>
          </p:cNvSpPr>
          <p:nvPr>
            <p:ph sz="half" idx="1"/>
          </p:nvPr>
        </p:nvSpPr>
        <p:spPr/>
        <p:txBody>
          <a:bodyPr>
            <a:normAutofit fontScale="47500" lnSpcReduction="20000"/>
          </a:bodyPr>
          <a:lstStyle/>
          <a:p>
            <a:endParaRPr lang="en-US"/>
          </a:p>
        </p:txBody>
      </p:sp>
      <p:sp>
        <p:nvSpPr>
          <p:cNvPr id="4" name="Content Placeholder 3"/>
          <p:cNvSpPr>
            <a:spLocks noGrp="1"/>
          </p:cNvSpPr>
          <p:nvPr>
            <p:ph sz="half" idx="2"/>
          </p:nvPr>
        </p:nvSpPr>
        <p:spPr>
          <a:xfrm>
            <a:off x="6712312" y="1612668"/>
            <a:ext cx="4842379" cy="4172989"/>
          </a:xfrm>
        </p:spPr>
        <p:txBody>
          <a:bodyPr>
            <a:normAutofit fontScale="47500" lnSpcReduction="20000"/>
          </a:bodyPr>
          <a:lstStyle/>
          <a:p>
            <a:pPr marL="0" indent="0">
              <a:buNone/>
            </a:pPr>
            <a:r>
              <a:rPr lang="en-US" sz="4200" dirty="0"/>
              <a:t>Source codes available on Indiana University’s </a:t>
            </a:r>
            <a:r>
              <a:rPr lang="en-US" sz="4200" dirty="0" err="1"/>
              <a:t>Github</a:t>
            </a:r>
            <a:r>
              <a:rPr lang="en-US" sz="4200" dirty="0"/>
              <a:t> </a:t>
            </a:r>
            <a:r>
              <a:rPr lang="en-US" sz="4200" dirty="0" smtClean="0"/>
              <a:t>account</a:t>
            </a:r>
          </a:p>
          <a:p>
            <a:pPr marL="0" indent="0">
              <a:buNone/>
            </a:pPr>
            <a:r>
              <a:rPr lang="en-US" sz="4200" dirty="0" smtClean="0"/>
              <a:t>An example of MF-SGD is at </a:t>
            </a:r>
          </a:p>
          <a:p>
            <a:pPr marL="0" indent="0">
              <a:buNone/>
            </a:pPr>
            <a:r>
              <a:rPr lang="en-US" sz="3300" dirty="0" smtClean="0"/>
              <a:t>https</a:t>
            </a:r>
            <a:r>
              <a:rPr lang="en-US" sz="3300" dirty="0"/>
              <a:t>://</a:t>
            </a:r>
            <a:r>
              <a:rPr lang="en-US" sz="3300" dirty="0" smtClean="0"/>
              <a:t>github.iu.edu/IU-Big-Data-Lab/DAAL-2017-MF-SGD</a:t>
            </a:r>
            <a:endParaRPr lang="en-US" sz="3300" dirty="0"/>
          </a:p>
          <a:p>
            <a:pPr>
              <a:spcBef>
                <a:spcPts val="1800"/>
              </a:spcBef>
            </a:pPr>
            <a:r>
              <a:rPr lang="en-US" sz="3300" dirty="0"/>
              <a:t>Harp-DAAL follows the same standard of DAAL’s original </a:t>
            </a:r>
            <a:r>
              <a:rPr lang="en-US" sz="3300" dirty="0" smtClean="0"/>
              <a:t>codes</a:t>
            </a:r>
            <a:endParaRPr lang="en-US" sz="3300" dirty="0"/>
          </a:p>
          <a:p>
            <a:pPr>
              <a:spcBef>
                <a:spcPts val="1800"/>
              </a:spcBef>
            </a:pPr>
            <a:r>
              <a:rPr lang="en-US" sz="3300" dirty="0"/>
              <a:t>improve DAAL’s existed algorithms for distributed </a:t>
            </a:r>
            <a:r>
              <a:rPr lang="en-US" sz="3300" dirty="0" smtClean="0"/>
              <a:t>usage</a:t>
            </a:r>
            <a:endParaRPr lang="en-US" sz="3300" dirty="0"/>
          </a:p>
          <a:p>
            <a:pPr>
              <a:spcBef>
                <a:spcPts val="1800"/>
              </a:spcBef>
            </a:pPr>
            <a:r>
              <a:rPr lang="en-US" sz="3300" dirty="0"/>
              <a:t>add new algorithms to DAAL’s codebase</a:t>
            </a:r>
            <a:r>
              <a:rPr lang="en-US" sz="3300" dirty="0" smtClean="0"/>
              <a:t>.</a:t>
            </a:r>
            <a:endParaRPr lang="en-US" sz="3300" dirty="0"/>
          </a:p>
          <a:p>
            <a:pPr>
              <a:spcBef>
                <a:spcPts val="1800"/>
              </a:spcBef>
            </a:pPr>
            <a:r>
              <a:rPr lang="en-US" sz="3300" dirty="0"/>
              <a:t>Harp-DAAL’s kernel is also compatible with other communication tools.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0408"/>
            <a:ext cx="6482992" cy="5019322"/>
          </a:xfrm>
          <a:prstGeom prst="rect">
            <a:avLst/>
          </a:prstGeom>
        </p:spPr>
      </p:pic>
      <p:sp>
        <p:nvSpPr>
          <p:cNvPr id="6"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7"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5455805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smtClean="0"/>
              <a:t>Summary</a:t>
            </a:r>
            <a:r>
              <a:rPr lang="en-US" sz="4000" dirty="0"/>
              <a:t> </a:t>
            </a:r>
            <a:r>
              <a:rPr lang="en-US" sz="4000" dirty="0" smtClean="0"/>
              <a:t>and</a:t>
            </a:r>
            <a:r>
              <a:rPr lang="en-US" sz="4000" dirty="0" smtClean="0"/>
              <a:t> Future Work</a:t>
            </a:r>
            <a:r>
              <a:rPr lang="en-US" dirty="0"/>
              <a:t/>
            </a:r>
            <a:br>
              <a:rPr lang="en-US" dirty="0"/>
            </a:br>
            <a:endParaRPr lang="en-US" dirty="0"/>
          </a:p>
        </p:txBody>
      </p:sp>
      <p:sp>
        <p:nvSpPr>
          <p:cNvPr id="3" name="Content Placeholder 2"/>
          <p:cNvSpPr>
            <a:spLocks noGrp="1"/>
          </p:cNvSpPr>
          <p:nvPr>
            <p:ph idx="1"/>
          </p:nvPr>
        </p:nvSpPr>
        <p:spPr>
          <a:xfrm>
            <a:off x="794658" y="1428225"/>
            <a:ext cx="10667998" cy="4771505"/>
          </a:xfrm>
          <a:noFill/>
        </p:spPr>
        <p:txBody>
          <a:bodyPr>
            <a:normAutofit fontScale="85000" lnSpcReduction="10000"/>
          </a:bodyPr>
          <a:lstStyle/>
          <a:p>
            <a:pPr lvl="0">
              <a:lnSpc>
                <a:spcPct val="120000"/>
              </a:lnSpc>
              <a:spcAft>
                <a:spcPts val="600"/>
              </a:spcAft>
              <a:defRPr/>
            </a:pPr>
            <a:r>
              <a:rPr lang="en-US" sz="2400" dirty="0" smtClean="0"/>
              <a:t>Identification </a:t>
            </a:r>
            <a:r>
              <a:rPr lang="en-US" sz="2400" dirty="0"/>
              <a:t>of </a:t>
            </a:r>
            <a:r>
              <a:rPr lang="en-US" sz="2400" b="1" dirty="0"/>
              <a:t>Apache Big Data Software Stack </a:t>
            </a:r>
            <a:r>
              <a:rPr lang="en-US" sz="2400" dirty="0"/>
              <a:t>and integration with </a:t>
            </a:r>
            <a:r>
              <a:rPr lang="en-US" sz="2400" b="1" dirty="0"/>
              <a:t>High Performance Computing Stack</a:t>
            </a:r>
            <a:r>
              <a:rPr lang="en-US" sz="2400" dirty="0"/>
              <a:t> to give </a:t>
            </a:r>
            <a:r>
              <a:rPr lang="en-US" sz="2400" b="1" dirty="0"/>
              <a:t>HPC-ABDS</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t>ABDS (Many Big Data applications/algorithms need HPC for performance)</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t>HPC (needs software model productivity/sustainability) </a:t>
            </a:r>
          </a:p>
          <a:p>
            <a:pPr>
              <a:lnSpc>
                <a:spcPct val="120000"/>
              </a:lnSpc>
              <a:spcAft>
                <a:spcPts val="600"/>
              </a:spcAft>
            </a:pPr>
            <a:r>
              <a:rPr lang="en-US" sz="2400" dirty="0"/>
              <a:t>Identification of </a:t>
            </a:r>
            <a:r>
              <a:rPr lang="en-US" sz="2400" b="1" dirty="0"/>
              <a:t>4 computation models </a:t>
            </a:r>
            <a:r>
              <a:rPr lang="en-US" sz="2400" dirty="0"/>
              <a:t>for machine learning applications</a:t>
            </a:r>
            <a:endParaRPr lang="en-US" sz="2400" b="1" dirty="0"/>
          </a:p>
          <a:p>
            <a:pPr>
              <a:lnSpc>
                <a:spcPct val="120000"/>
              </a:lnSpc>
              <a:spcAft>
                <a:spcPts val="600"/>
              </a:spcAft>
            </a:pPr>
            <a:r>
              <a:rPr lang="en-US" sz="2400" b="1" dirty="0"/>
              <a:t>HPC-ABDS Plugin Harp: </a:t>
            </a:r>
            <a:r>
              <a:rPr lang="en-US" sz="2400" dirty="0"/>
              <a:t>adds HPC communication performance and rich data abstractions to </a:t>
            </a:r>
            <a:r>
              <a:rPr lang="en-US" sz="2400" dirty="0" smtClean="0"/>
              <a:t>Hadoop by development </a:t>
            </a:r>
            <a:r>
              <a:rPr lang="en-US" sz="2400" dirty="0"/>
              <a:t>of Harp library of </a:t>
            </a:r>
            <a:r>
              <a:rPr lang="en-US" sz="2400" b="1" dirty="0"/>
              <a:t>Collectives</a:t>
            </a:r>
            <a:r>
              <a:rPr lang="en-US" sz="2400" dirty="0"/>
              <a:t> to use at Reduce phase</a:t>
            </a:r>
          </a:p>
          <a:p>
            <a:pPr marL="742950" lvl="2" indent="-344488">
              <a:lnSpc>
                <a:spcPct val="120000"/>
              </a:lnSpc>
              <a:spcBef>
                <a:spcPts val="0"/>
              </a:spcBef>
              <a:buSzPct val="60000"/>
              <a:buFont typeface="Courier New" panose="02070309020205020404" pitchFamily="49" charset="0"/>
              <a:buChar char="o"/>
              <a:defRPr/>
            </a:pPr>
            <a:r>
              <a:rPr lang="en-US" sz="2000" dirty="0"/>
              <a:t>Broadcast and Gather needed by current applications</a:t>
            </a:r>
          </a:p>
          <a:p>
            <a:pPr marL="742950" lvl="2" indent="-344488">
              <a:lnSpc>
                <a:spcPct val="120000"/>
              </a:lnSpc>
              <a:spcBef>
                <a:spcPts val="0"/>
              </a:spcBef>
              <a:buSzPct val="60000"/>
              <a:buFont typeface="Courier New" panose="02070309020205020404" pitchFamily="49" charset="0"/>
              <a:buChar char="o"/>
              <a:defRPr/>
            </a:pPr>
            <a:r>
              <a:rPr lang="en-US" sz="2000" dirty="0"/>
              <a:t>Discover other important ones (e.g. </a:t>
            </a:r>
            <a:r>
              <a:rPr lang="en-US" sz="2000" dirty="0" err="1"/>
              <a:t>Allgather</a:t>
            </a:r>
            <a:r>
              <a:rPr lang="en-US" sz="2000" dirty="0"/>
              <a:t>, Global-local sync, Rotation pipeline)</a:t>
            </a:r>
          </a:p>
          <a:p>
            <a:pPr marL="342900" lvl="0" indent="-342900">
              <a:defRPr/>
            </a:pPr>
            <a:r>
              <a:rPr lang="en-US" sz="2400" dirty="0" smtClean="0"/>
              <a:t>Integration </a:t>
            </a:r>
            <a:r>
              <a:rPr lang="en-US" sz="2400" dirty="0"/>
              <a:t>of  </a:t>
            </a:r>
            <a:r>
              <a:rPr lang="en-US" sz="2400" b="1" dirty="0" smtClean="0"/>
              <a:t>Hadoop/Harp</a:t>
            </a:r>
            <a:r>
              <a:rPr lang="en-US" sz="2400" dirty="0" smtClean="0"/>
              <a:t> </a:t>
            </a:r>
            <a:r>
              <a:rPr lang="en-US" sz="2400" dirty="0"/>
              <a:t>with Intel </a:t>
            </a:r>
            <a:r>
              <a:rPr lang="en-US" sz="2400" b="1" dirty="0"/>
              <a:t>DAAL </a:t>
            </a:r>
            <a:r>
              <a:rPr lang="en-US" sz="2400" dirty="0"/>
              <a:t>and other </a:t>
            </a:r>
            <a:r>
              <a:rPr lang="en-US" sz="2400" dirty="0" smtClean="0"/>
              <a:t>libraries</a:t>
            </a:r>
          </a:p>
          <a:p>
            <a:pPr marL="342900" indent="-342900">
              <a:defRPr/>
            </a:pPr>
            <a:r>
              <a:rPr lang="en-US" sz="2400" dirty="0"/>
              <a:t>Implement efficiently on each platform (e.g. Amazon, Azure, Big Red II, Haswell/KNL Clusters)</a:t>
            </a:r>
            <a:endParaRPr lang="en-US" sz="2800" dirty="0"/>
          </a:p>
          <a:p>
            <a:pPr marL="342900" lvl="0" indent="-342900">
              <a:defRPr/>
            </a:pPr>
            <a:endParaRPr lang="en-US" sz="2400" dirty="0" smtClean="0"/>
          </a:p>
          <a:p>
            <a:pPr marL="640080" lvl="1" indent="-365760">
              <a:lnSpc>
                <a:spcPct val="120000"/>
              </a:lnSpc>
            </a:pPr>
            <a:endParaRPr lang="en-US" sz="2300" dirty="0"/>
          </a:p>
          <a:p>
            <a:endParaRPr lang="en-US" sz="2300" dirty="0"/>
          </a:p>
        </p:txBody>
      </p:sp>
      <p:sp>
        <p:nvSpPr>
          <p:cNvPr id="4"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1964161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Fraud Detection</a:t>
            </a:r>
            <a:endParaRPr lang="en-US" dirty="0"/>
          </a:p>
        </p:txBody>
      </p:sp>
      <p:sp>
        <p:nvSpPr>
          <p:cNvPr id="4" name="Content Placeholder 3"/>
          <p:cNvSpPr>
            <a:spLocks noGrp="1"/>
          </p:cNvSpPr>
          <p:nvPr>
            <p:ph sz="half" idx="2"/>
          </p:nvPr>
        </p:nvSpPr>
        <p:spPr>
          <a:xfrm>
            <a:off x="5802283" y="1629292"/>
            <a:ext cx="5212080" cy="4172989"/>
          </a:xfrm>
        </p:spPr>
        <p:txBody>
          <a:bodyPr/>
          <a:lstStyle/>
          <a:p>
            <a:pPr>
              <a:spcBef>
                <a:spcPts val="1800"/>
              </a:spcBef>
            </a:pPr>
            <a:r>
              <a:rPr lang="en-US" sz="2600" dirty="0">
                <a:solidFill>
                  <a:schemeClr val="tx1"/>
                </a:solidFill>
              </a:rPr>
              <a:t>I</a:t>
            </a:r>
            <a:r>
              <a:rPr lang="en-US" sz="2600" dirty="0" smtClean="0">
                <a:solidFill>
                  <a:schemeClr val="tx1"/>
                </a:solidFill>
              </a:rPr>
              <a:t>dentify </a:t>
            </a:r>
            <a:r>
              <a:rPr lang="en-US" sz="2600" dirty="0">
                <a:solidFill>
                  <a:schemeClr val="tx1"/>
                </a:solidFill>
              </a:rPr>
              <a:t>fraudulent activity</a:t>
            </a:r>
          </a:p>
          <a:p>
            <a:pPr>
              <a:spcBef>
                <a:spcPts val="1800"/>
              </a:spcBef>
            </a:pPr>
            <a:r>
              <a:rPr lang="en-US" sz="2600" dirty="0">
                <a:solidFill>
                  <a:schemeClr val="tx1"/>
                </a:solidFill>
              </a:rPr>
              <a:t>P</a:t>
            </a:r>
            <a:r>
              <a:rPr lang="en-US" sz="2600" dirty="0" smtClean="0">
                <a:solidFill>
                  <a:schemeClr val="tx1"/>
                </a:solidFill>
              </a:rPr>
              <a:t>redict </a:t>
            </a:r>
            <a:r>
              <a:rPr lang="en-US" sz="2600" dirty="0">
                <a:solidFill>
                  <a:schemeClr val="tx1"/>
                </a:solidFill>
              </a:rPr>
              <a:t>it before it has occurred saving financial services firms millions in lost revenue.</a:t>
            </a:r>
          </a:p>
          <a:p>
            <a:pPr>
              <a:spcBef>
                <a:spcPts val="1800"/>
              </a:spcBef>
            </a:pPr>
            <a:r>
              <a:rPr lang="en-US" sz="2600" dirty="0">
                <a:solidFill>
                  <a:schemeClr val="tx1"/>
                </a:solidFill>
              </a:rPr>
              <a:t>A</a:t>
            </a:r>
            <a:r>
              <a:rPr lang="en-US" sz="2600" dirty="0" smtClean="0">
                <a:solidFill>
                  <a:schemeClr val="tx1"/>
                </a:solidFill>
              </a:rPr>
              <a:t>nalysis </a:t>
            </a:r>
            <a:r>
              <a:rPr lang="en-US" sz="2600" dirty="0">
                <a:solidFill>
                  <a:schemeClr val="tx1"/>
                </a:solidFill>
              </a:rPr>
              <a:t>of financial transactions, email, customer relationships and communications can help</a:t>
            </a:r>
          </a:p>
          <a:p>
            <a:endParaRPr lang="en-US" dirty="0">
              <a:solidFill>
                <a:schemeClr val="tx1"/>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262" y="1612668"/>
            <a:ext cx="3717896" cy="371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960752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More Opportunities…</a:t>
            </a:r>
            <a:endParaRPr lang="en-US" dirty="0"/>
          </a:p>
        </p:txBody>
      </p:sp>
      <p:sp>
        <p:nvSpPr>
          <p:cNvPr id="3" name="Content Placeholder 2"/>
          <p:cNvSpPr>
            <a:spLocks noGrp="1"/>
          </p:cNvSpPr>
          <p:nvPr>
            <p:ph idx="1"/>
          </p:nvPr>
        </p:nvSpPr>
        <p:spPr/>
        <p:txBody>
          <a:bodyPr>
            <a:normAutofit/>
          </a:bodyPr>
          <a:lstStyle/>
          <a:p>
            <a:pPr>
              <a:spcBef>
                <a:spcPts val="1800"/>
              </a:spcBef>
            </a:pPr>
            <a:r>
              <a:rPr lang="en-US" sz="2600" dirty="0"/>
              <a:t>Predicting </a:t>
            </a:r>
            <a:r>
              <a:rPr lang="en-US" sz="2600" dirty="0">
                <a:solidFill>
                  <a:schemeClr val="tx1"/>
                </a:solidFill>
              </a:rPr>
              <a:t>customer “churn</a:t>
            </a:r>
            <a:r>
              <a:rPr lang="en-US" sz="2600" dirty="0" smtClean="0">
                <a:solidFill>
                  <a:schemeClr val="tx1"/>
                </a:solidFill>
              </a:rPr>
              <a:t>” –</a:t>
            </a:r>
            <a:r>
              <a:rPr lang="en-US" sz="2600" dirty="0" smtClean="0">
                <a:solidFill>
                  <a:srgbClr val="C00000"/>
                </a:solidFill>
              </a:rPr>
              <a:t> </a:t>
            </a:r>
            <a:r>
              <a:rPr lang="en-US" sz="2600" dirty="0" smtClean="0"/>
              <a:t>when </a:t>
            </a:r>
            <a:r>
              <a:rPr lang="en-US" sz="2600" dirty="0"/>
              <a:t>a customer will leave a provider of a product or service in favor of </a:t>
            </a:r>
            <a:r>
              <a:rPr lang="en-US" sz="2600" dirty="0" smtClean="0"/>
              <a:t>another.</a:t>
            </a:r>
            <a:r>
              <a:rPr lang="en-US" sz="2600" dirty="0"/>
              <a:t>		</a:t>
            </a:r>
          </a:p>
          <a:p>
            <a:pPr>
              <a:spcBef>
                <a:spcPts val="1800"/>
              </a:spcBef>
            </a:pPr>
            <a:r>
              <a:rPr lang="en-US" altLang="zh-CN" sz="2600" dirty="0" smtClean="0"/>
              <a:t>Predicting </a:t>
            </a:r>
            <a:r>
              <a:rPr lang="en-US" altLang="zh-CN" sz="2600" dirty="0"/>
              <a:t>presidential elections, whether a swing voter would be persuaded by campaign contact</a:t>
            </a:r>
            <a:r>
              <a:rPr lang="en-US" altLang="zh-CN" sz="2600" dirty="0" smtClean="0"/>
              <a:t>.</a:t>
            </a:r>
          </a:p>
          <a:p>
            <a:pPr>
              <a:spcBef>
                <a:spcPts val="1800"/>
              </a:spcBef>
            </a:pPr>
            <a:r>
              <a:rPr lang="en-US" sz="2600" dirty="0"/>
              <a:t>Google has announced that it has used Deep Mind to reduce the energy used for cooling its datacenter by 40 per cent. </a:t>
            </a:r>
            <a:endParaRPr lang="en-US" sz="2600" dirty="0"/>
          </a:p>
          <a:p>
            <a:pPr>
              <a:spcBef>
                <a:spcPts val="1800"/>
              </a:spcBef>
            </a:pPr>
            <a:r>
              <a:rPr lang="en-US" sz="2600" dirty="0"/>
              <a:t>I</a:t>
            </a:r>
            <a:r>
              <a:rPr lang="en-US" sz="2600" dirty="0" smtClean="0"/>
              <a:t>magine</a:t>
            </a:r>
            <a:r>
              <a:rPr lang="en-US" sz="2600" dirty="0"/>
              <a:t>...</a:t>
            </a:r>
          </a:p>
          <a:p>
            <a:endParaRPr lang="en-US" dirty="0"/>
          </a:p>
        </p:txBody>
      </p:sp>
      <p:sp>
        <p:nvSpPr>
          <p:cNvPr id="4"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433339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a:t>The </a:t>
            </a:r>
            <a:r>
              <a:rPr lang="en-US" sz="4000" dirty="0" smtClean="0"/>
              <a:t>Process of Data </a:t>
            </a:r>
            <a:r>
              <a:rPr lang="en-US" sz="4000" dirty="0"/>
              <a:t>Analytics </a:t>
            </a:r>
            <a:r>
              <a:rPr lang="en-US" dirty="0"/>
              <a:t/>
            </a:r>
            <a:br>
              <a:rPr lang="en-US" dirty="0"/>
            </a:br>
            <a:endParaRPr lang="en-US" dirty="0"/>
          </a:p>
        </p:txBody>
      </p:sp>
      <p:sp>
        <p:nvSpPr>
          <p:cNvPr id="3" name="Content Placeholder 2"/>
          <p:cNvSpPr>
            <a:spLocks noGrp="1"/>
          </p:cNvSpPr>
          <p:nvPr>
            <p:ph idx="1"/>
          </p:nvPr>
        </p:nvSpPr>
        <p:spPr>
          <a:xfrm>
            <a:off x="762000" y="1350516"/>
            <a:ext cx="10667998" cy="4771505"/>
          </a:xfrm>
        </p:spPr>
        <p:txBody>
          <a:bodyPr>
            <a:normAutofit fontScale="92500" lnSpcReduction="10000"/>
          </a:bodyPr>
          <a:lstStyle/>
          <a:p>
            <a:r>
              <a:rPr lang="en-US" sz="2800" b="1" dirty="0" smtClean="0"/>
              <a:t>Define the Problem</a:t>
            </a:r>
            <a:endParaRPr lang="en-US" sz="2800" b="1" dirty="0" smtClean="0"/>
          </a:p>
          <a:p>
            <a:pPr marL="640080" lvl="1" indent="-365760">
              <a:lnSpc>
                <a:spcPct val="120000"/>
              </a:lnSpc>
            </a:pPr>
            <a:r>
              <a:rPr lang="en-US" sz="2100" dirty="0"/>
              <a:t>B</a:t>
            </a:r>
            <a:r>
              <a:rPr lang="en-US" sz="2100" dirty="0" smtClean="0"/>
              <a:t>inary </a:t>
            </a:r>
            <a:r>
              <a:rPr lang="en-US" sz="2100" dirty="0"/>
              <a:t>or multiclass, </a:t>
            </a:r>
            <a:r>
              <a:rPr lang="en-US" sz="2100" dirty="0" smtClean="0"/>
              <a:t>classification </a:t>
            </a:r>
            <a:r>
              <a:rPr lang="en-US" sz="2100" dirty="0"/>
              <a:t>or regression, evaluation </a:t>
            </a:r>
            <a:r>
              <a:rPr lang="en-US" sz="2100" dirty="0" smtClean="0"/>
              <a:t>metric, </a:t>
            </a:r>
            <a:r>
              <a:rPr lang="is-IS" sz="2100" dirty="0" smtClean="0"/>
              <a:t>…</a:t>
            </a:r>
            <a:endParaRPr lang="en-US" sz="2100" dirty="0"/>
          </a:p>
          <a:p>
            <a:r>
              <a:rPr lang="en-US" sz="2800" b="1" dirty="0" smtClean="0"/>
              <a:t>Dataset Preparation</a:t>
            </a:r>
          </a:p>
          <a:p>
            <a:pPr marL="640080" lvl="1" indent="-365760">
              <a:lnSpc>
                <a:spcPct val="120000"/>
              </a:lnSpc>
            </a:pPr>
            <a:r>
              <a:rPr lang="en-US" sz="2100" dirty="0" smtClean="0"/>
              <a:t>Data collection, data munging, cleaning,  split, normalization, </a:t>
            </a:r>
            <a:r>
              <a:rPr lang="is-IS" sz="2100" dirty="0" smtClean="0"/>
              <a:t>…</a:t>
            </a:r>
            <a:endParaRPr lang="en-US" sz="2100" dirty="0" smtClean="0"/>
          </a:p>
          <a:p>
            <a:r>
              <a:rPr lang="en-US" sz="2800" b="1" dirty="0" smtClean="0"/>
              <a:t>Feature Engineering</a:t>
            </a:r>
            <a:endParaRPr lang="en-US" sz="2800" b="1" dirty="0"/>
          </a:p>
          <a:p>
            <a:pPr marL="640080" lvl="1" indent="-365760">
              <a:lnSpc>
                <a:spcPct val="120000"/>
              </a:lnSpc>
            </a:pPr>
            <a:r>
              <a:rPr lang="en-US" sz="2100" dirty="0" smtClean="0"/>
              <a:t>Feature </a:t>
            </a:r>
            <a:r>
              <a:rPr lang="en-US" sz="2100" dirty="0"/>
              <a:t>selection, dimension </a:t>
            </a:r>
            <a:r>
              <a:rPr lang="en-US" sz="2100" dirty="0"/>
              <a:t>reduction, </a:t>
            </a:r>
            <a:r>
              <a:rPr lang="is-IS" sz="2100" dirty="0"/>
              <a:t>…</a:t>
            </a:r>
            <a:endParaRPr lang="en-US" sz="2100" dirty="0"/>
          </a:p>
          <a:p>
            <a:r>
              <a:rPr lang="en-US" sz="2800" b="1" dirty="0" smtClean="0"/>
              <a:t>Select model and hyper </a:t>
            </a:r>
            <a:r>
              <a:rPr lang="en-US" sz="2800" b="1" dirty="0" err="1" smtClean="0"/>
              <a:t>paramenter</a:t>
            </a:r>
            <a:r>
              <a:rPr lang="en-US" sz="2800" b="1" dirty="0" smtClean="0"/>
              <a:t> tuning</a:t>
            </a:r>
            <a:endParaRPr lang="en-US" sz="2800" b="1" dirty="0" smtClean="0"/>
          </a:p>
          <a:p>
            <a:pPr marL="640080" lvl="1" indent="-365760">
              <a:lnSpc>
                <a:spcPct val="120000"/>
              </a:lnSpc>
            </a:pPr>
            <a:r>
              <a:rPr lang="en-US" sz="2000" dirty="0" smtClean="0"/>
              <a:t>Random </a:t>
            </a:r>
            <a:r>
              <a:rPr lang="en-US" sz="2000" dirty="0"/>
              <a:t>Forest, GBM, Logistic Regression, SVM, KNN, Ridge, Lasso, SVR, Matrix Factorization, </a:t>
            </a:r>
            <a:r>
              <a:rPr lang="en-US" sz="2000" dirty="0" smtClean="0"/>
              <a:t>Neural Networks, </a:t>
            </a:r>
            <a:r>
              <a:rPr lang="is-IS" sz="2000" dirty="0" smtClean="0"/>
              <a:t>…</a:t>
            </a:r>
          </a:p>
          <a:p>
            <a:r>
              <a:rPr lang="en-US" sz="2800" b="1" dirty="0" smtClean="0"/>
              <a:t>Output the best models with optimized hyper parameters</a:t>
            </a:r>
            <a:endParaRPr lang="en-US" sz="2300" dirty="0"/>
          </a:p>
        </p:txBody>
      </p:sp>
      <p:sp>
        <p:nvSpPr>
          <p:cNvPr id="4"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5"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213018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3137</Words>
  <Application>Microsoft Macintosh PowerPoint</Application>
  <PresentationFormat>Widescreen</PresentationFormat>
  <Paragraphs>671</Paragraphs>
  <Slides>62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Courier New</vt:lpstr>
      <vt:lpstr>Times New Roman</vt:lpstr>
      <vt:lpstr>Arial</vt:lpstr>
      <vt:lpstr>Calibri</vt:lpstr>
      <vt:lpstr>Cambria Math</vt:lpstr>
      <vt:lpstr>Century Schoolbook</vt:lpstr>
      <vt:lpstr>Corbel</vt:lpstr>
      <vt:lpstr>Headlines</vt:lpstr>
      <vt:lpstr>Accelerating Machine Learning with Model-Centric Approach on Emerging Architectures  Many-Task Computing on Clouds, Grids, and  Supercomputers Workshop (MTAGS)  November 14, 2016 Salt Lake City, Utah </vt:lpstr>
      <vt:lpstr>Outline</vt:lpstr>
      <vt:lpstr>Acknowledgements</vt:lpstr>
      <vt:lpstr>PowerPoint Presentation</vt:lpstr>
      <vt:lpstr>Motivation</vt:lpstr>
      <vt:lpstr>Recommendation Engine</vt:lpstr>
      <vt:lpstr>Fraud Detection</vt:lpstr>
      <vt:lpstr>More Opportunities…</vt:lpstr>
      <vt:lpstr>The Process of Data Analytics  </vt:lpstr>
      <vt:lpstr>Challenges from Machine Learning Algorithms</vt:lpstr>
      <vt:lpstr>Taxonomy for ML Algorithms</vt:lpstr>
      <vt:lpstr>Outline</vt:lpstr>
      <vt:lpstr>Emerging Many-core Platforms</vt:lpstr>
      <vt:lpstr>Intel Xeon/Haswell Architecture</vt:lpstr>
      <vt:lpstr>Intel Xeon Phi (Knights Landing) Architecture</vt:lpstr>
      <vt:lpstr>DAAL: Intel’s Data Analytics Acceleration Library  </vt:lpstr>
      <vt:lpstr>Case Study: Matrix-Factorization Based on SGD (MF-SGD) </vt:lpstr>
      <vt:lpstr>Intra-node Performance: DAAL-MF-SGD vs. LIBMF </vt:lpstr>
      <vt:lpstr>Intra-node Performance: DAAL-MF-SGD vs. LIBMF </vt:lpstr>
      <vt:lpstr>CPU utilization and Memory Bandwidth on KNL</vt:lpstr>
      <vt:lpstr>Intra-node Performance: Haswell Xeon vs. KNL Xeon Phi </vt:lpstr>
      <vt:lpstr>Machine Learning using Harp Framework</vt:lpstr>
      <vt:lpstr>The Growth of Model Sizes and Scales of Machine Learning  Applications</vt:lpstr>
      <vt:lpstr>Challenges of Parallelization Machine Learning Applications</vt:lpstr>
      <vt:lpstr>Parallelizing Machine Learning Applications</vt:lpstr>
      <vt:lpstr>Types of Machine Learning Applications and Algorithms</vt:lpstr>
      <vt:lpstr>Inter/Intra-node Computation Models Model-Centric Synchronization Paradigms</vt:lpstr>
      <vt:lpstr>Case Study: LDA mines topics in text collection</vt:lpstr>
      <vt:lpstr>LDA and Topic model</vt:lpstr>
      <vt:lpstr>The Comparison of LDA CGS Model Convergence Speed </vt:lpstr>
      <vt:lpstr>Inter-node Computation Models (Training Data Items Are Partitioned to Each Process)</vt:lpstr>
      <vt:lpstr>Intra-node Computation Models (Training Data Items Are Scheduled to Each Thread)</vt:lpstr>
      <vt:lpstr>Intra-node: Schedule Data Partitions to Threads  (only Data Partitions in Computation Model A, C, D; Data and/or Model Partitions in B)</vt:lpstr>
      <vt:lpstr>Harp Framework</vt:lpstr>
      <vt:lpstr>Harp Features</vt:lpstr>
      <vt:lpstr>Data Types</vt:lpstr>
      <vt:lpstr>APIs</vt:lpstr>
      <vt:lpstr>Case Study: LDA and Matrix-Factorization Based on SGD and CCD </vt:lpstr>
      <vt:lpstr>Collapsed Gibbs Sampling for Latent Dirichlet Allocation</vt:lpstr>
      <vt:lpstr>Matrix Factorization</vt:lpstr>
      <vt:lpstr>Features of Model Update in Machine Learning Algorithms</vt:lpstr>
      <vt:lpstr>A Parallelization Solution using Model Rotation</vt:lpstr>
      <vt:lpstr>Pipeline Model Rotation</vt:lpstr>
      <vt:lpstr>Dynamic Rotation Control for LDA CGS and MF SGD</vt:lpstr>
      <vt:lpstr>CGS Model Convergence Speed</vt:lpstr>
      <vt:lpstr>When the model likelihood converges to −1.37×1011</vt:lpstr>
      <vt:lpstr>SGD Model Convergence Speed</vt:lpstr>
      <vt:lpstr>When the test RMSE value converges to 1.61</vt:lpstr>
      <vt:lpstr>CCD Model Convergence Speed</vt:lpstr>
      <vt:lpstr>When the test RMSE value converges to 1.68</vt:lpstr>
      <vt:lpstr>Outline</vt:lpstr>
      <vt:lpstr>Harp-DAAL: High Performance Machine Learning Framework</vt:lpstr>
      <vt:lpstr>Harp-DAAL in the HPC-BigData Stack </vt:lpstr>
      <vt:lpstr>Inter-node Performance: Harp-DAAL-Kmeans vs. Harp-Kmeans</vt:lpstr>
      <vt:lpstr>Inter-node Performance: Harp-DAAL-SGD vs. Harp-SGD </vt:lpstr>
      <vt:lpstr>Interface Overhead between DAAL and Harp </vt:lpstr>
      <vt:lpstr>Outline</vt:lpstr>
      <vt:lpstr>The Models of Contemporary Big Data Tools</vt:lpstr>
      <vt:lpstr>Programming Models Comparison of Iterative Computation Tools</vt:lpstr>
      <vt:lpstr>Harp: a Hadoop plug-in based on map-collective models</vt:lpstr>
      <vt:lpstr>Hadoop/Harp-DAAL: Prototype and Production Code  </vt:lpstr>
      <vt:lpstr>Summary and Future Work </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Machine Learning with Model-Centric Approach on Emerging Architectures  Many-Task Computing on Clouds, Grids, and  Supercomputers Workshop (MTAGS)  November 14, 2016 Salt Lake City, Utah </dc:title>
  <dc:creator>Microsoft Office User</dc:creator>
  <cp:lastModifiedBy>Microsoft Office User</cp:lastModifiedBy>
  <cp:revision>6</cp:revision>
  <dcterms:created xsi:type="dcterms:W3CDTF">2016-11-14T13:32:28Z</dcterms:created>
  <dcterms:modified xsi:type="dcterms:W3CDTF">2016-11-14T13:48:42Z</dcterms:modified>
</cp:coreProperties>
</file>