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ags/tag3.xml" ContentType="application/vnd.openxmlformats-officedocument.presentationml.tags+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58" r:id="rId4"/>
    <p:sldMasterId id="2147483770" r:id="rId5"/>
    <p:sldMasterId id="2147483855" r:id="rId6"/>
    <p:sldMasterId id="2147483916" r:id="rId7"/>
    <p:sldMasterId id="2147483928" r:id="rId8"/>
    <p:sldMasterId id="2147483940" r:id="rId9"/>
    <p:sldMasterId id="2147483964" r:id="rId10"/>
    <p:sldMasterId id="2147483976" r:id="rId11"/>
    <p:sldMasterId id="2147483988" r:id="rId12"/>
    <p:sldMasterId id="2147484000" r:id="rId13"/>
    <p:sldMasterId id="2147484012" r:id="rId14"/>
    <p:sldMasterId id="2147484024" r:id="rId15"/>
  </p:sldMasterIdLst>
  <p:notesMasterIdLst>
    <p:notesMasterId r:id="rId103"/>
  </p:notesMasterIdLst>
  <p:sldIdLst>
    <p:sldId id="659" r:id="rId16"/>
    <p:sldId id="760" r:id="rId17"/>
    <p:sldId id="768" r:id="rId18"/>
    <p:sldId id="769" r:id="rId19"/>
    <p:sldId id="770" r:id="rId20"/>
    <p:sldId id="771" r:id="rId21"/>
    <p:sldId id="764" r:id="rId22"/>
    <p:sldId id="765" r:id="rId23"/>
    <p:sldId id="766" r:id="rId24"/>
    <p:sldId id="763" r:id="rId25"/>
    <p:sldId id="779" r:id="rId26"/>
    <p:sldId id="851" r:id="rId27"/>
    <p:sldId id="780" r:id="rId28"/>
    <p:sldId id="781" r:id="rId29"/>
    <p:sldId id="782" r:id="rId30"/>
    <p:sldId id="846" r:id="rId31"/>
    <p:sldId id="791" r:id="rId32"/>
    <p:sldId id="795" r:id="rId33"/>
    <p:sldId id="796" r:id="rId34"/>
    <p:sldId id="797" r:id="rId35"/>
    <p:sldId id="798" r:id="rId36"/>
    <p:sldId id="799" r:id="rId37"/>
    <p:sldId id="835" r:id="rId38"/>
    <p:sldId id="836" r:id="rId39"/>
    <p:sldId id="792" r:id="rId40"/>
    <p:sldId id="793" r:id="rId41"/>
    <p:sldId id="794" r:id="rId42"/>
    <p:sldId id="751" r:id="rId43"/>
    <p:sldId id="849" r:id="rId44"/>
    <p:sldId id="848" r:id="rId45"/>
    <p:sldId id="676" r:id="rId46"/>
    <p:sldId id="677" r:id="rId47"/>
    <p:sldId id="678" r:id="rId48"/>
    <p:sldId id="679" r:id="rId49"/>
    <p:sldId id="680" r:id="rId50"/>
    <p:sldId id="681" r:id="rId51"/>
    <p:sldId id="682" r:id="rId52"/>
    <p:sldId id="686" r:id="rId53"/>
    <p:sldId id="838" r:id="rId54"/>
    <p:sldId id="839" r:id="rId55"/>
    <p:sldId id="840" r:id="rId56"/>
    <p:sldId id="701" r:id="rId57"/>
    <p:sldId id="778" r:id="rId58"/>
    <p:sldId id="744" r:id="rId59"/>
    <p:sldId id="745" r:id="rId60"/>
    <p:sldId id="715" r:id="rId61"/>
    <p:sldId id="757" r:id="rId62"/>
    <p:sldId id="758" r:id="rId63"/>
    <p:sldId id="759" r:id="rId64"/>
    <p:sldId id="820" r:id="rId65"/>
    <p:sldId id="822" r:id="rId66"/>
    <p:sldId id="823" r:id="rId67"/>
    <p:sldId id="783" r:id="rId68"/>
    <p:sldId id="854" r:id="rId69"/>
    <p:sldId id="695" r:id="rId70"/>
    <p:sldId id="801" r:id="rId71"/>
    <p:sldId id="772" r:id="rId72"/>
    <p:sldId id="773" r:id="rId73"/>
    <p:sldId id="784" r:id="rId74"/>
    <p:sldId id="785" r:id="rId75"/>
    <p:sldId id="786" r:id="rId76"/>
    <p:sldId id="787" r:id="rId77"/>
    <p:sldId id="788" r:id="rId78"/>
    <p:sldId id="789" r:id="rId79"/>
    <p:sldId id="790" r:id="rId80"/>
    <p:sldId id="811" r:id="rId81"/>
    <p:sldId id="812" r:id="rId82"/>
    <p:sldId id="824" r:id="rId83"/>
    <p:sldId id="825" r:id="rId84"/>
    <p:sldId id="826" r:id="rId85"/>
    <p:sldId id="827" r:id="rId86"/>
    <p:sldId id="828" r:id="rId87"/>
    <p:sldId id="829" r:id="rId88"/>
    <p:sldId id="830" r:id="rId89"/>
    <p:sldId id="831" r:id="rId90"/>
    <p:sldId id="832" r:id="rId91"/>
    <p:sldId id="833" r:id="rId92"/>
    <p:sldId id="834" r:id="rId93"/>
    <p:sldId id="837" r:id="rId94"/>
    <p:sldId id="841" r:id="rId95"/>
    <p:sldId id="842" r:id="rId96"/>
    <p:sldId id="843" r:id="rId97"/>
    <p:sldId id="844" r:id="rId98"/>
    <p:sldId id="845" r:id="rId99"/>
    <p:sldId id="850" r:id="rId100"/>
    <p:sldId id="852" r:id="rId101"/>
    <p:sldId id="853" r:id="rId102"/>
  </p:sldIdLst>
  <p:sldSz cx="9144000" cy="6858000" type="screen4x3"/>
  <p:notesSz cx="6858000" cy="9144000"/>
  <p:custDataLst>
    <p:tags r:id="rId10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763" autoAdjust="0"/>
  </p:normalViewPr>
  <p:slideViewPr>
    <p:cSldViewPr>
      <p:cViewPr varScale="1">
        <p:scale>
          <a:sx n="74" d="100"/>
          <a:sy n="74" d="100"/>
        </p:scale>
        <p:origin x="169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D:\my%20research\Execution%20Log\shuffl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Reading\reading\project%20materials\ORNL\infini-eth.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y%20research\HPDC\test%20table.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Jon:image_data.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on:Desktop:research:papers_written:cloudcom2011:cloudcom_results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24866232599801"/>
          <c:y val="7.57469779829507E-2"/>
          <c:w val="0.81005059363666199"/>
          <c:h val="0.66198373433409397"/>
        </c:manualLayout>
      </c:layout>
      <c:barChart>
        <c:barDir val="col"/>
        <c:grouping val="stacked"/>
        <c:varyColors val="0"/>
        <c:ser>
          <c:idx val="0"/>
          <c:order val="0"/>
          <c:tx>
            <c:v>Combine</c:v>
          </c:tx>
          <c:invertIfNegative val="0"/>
          <c:errBars>
            <c:errBarType val="both"/>
            <c:errValType val="cust"/>
            <c:noEndCap val="0"/>
            <c:plus>
              <c:numRef>
                <c:f>(Sheet1!$E$102,Sheet1!$E$109)</c:f>
                <c:numCache>
                  <c:formatCode>General</c:formatCode>
                  <c:ptCount val="2"/>
                  <c:pt idx="0">
                    <c:v>0.124743737317751</c:v>
                  </c:pt>
                  <c:pt idx="1">
                    <c:v>1.296049510371164</c:v>
                  </c:pt>
                </c:numCache>
              </c:numRef>
            </c:plus>
            <c:minus>
              <c:numRef>
                <c:f>(Sheet1!$E$102,Sheet1!$E$109)</c:f>
                <c:numCache>
                  <c:formatCode>General</c:formatCode>
                  <c:ptCount val="2"/>
                  <c:pt idx="0">
                    <c:v>0.124743737317751</c:v>
                  </c:pt>
                  <c:pt idx="1">
                    <c:v>1.296049510371164</c:v>
                  </c:pt>
                </c:numCache>
              </c:numRef>
            </c:minus>
          </c:errBars>
          <c:cat>
            <c:strRef>
              <c:f>(Sheet1!$F$115,Sheet1!$G$115)</c:f>
              <c:strCache>
                <c:ptCount val="2"/>
                <c:pt idx="0">
                  <c:v>Per Iteration Cost (Before)</c:v>
                </c:pt>
                <c:pt idx="1">
                  <c:v>Per Iteration Cost (After)</c:v>
                </c:pt>
              </c:strCache>
            </c:strRef>
          </c:cat>
          <c:val>
            <c:numRef>
              <c:f>(Sheet1!$D$102,Sheet1!$D$109)</c:f>
              <c:numCache>
                <c:formatCode>General</c:formatCode>
                <c:ptCount val="2"/>
                <c:pt idx="0">
                  <c:v>11.67</c:v>
                </c:pt>
                <c:pt idx="1">
                  <c:v>12.31833333333333</c:v>
                </c:pt>
              </c:numCache>
            </c:numRef>
          </c:val>
        </c:ser>
        <c:ser>
          <c:idx val="1"/>
          <c:order val="1"/>
          <c:tx>
            <c:v>Shuffle &amp; Reduce</c:v>
          </c:tx>
          <c:invertIfNegative val="0"/>
          <c:errBars>
            <c:errBarType val="both"/>
            <c:errValType val="cust"/>
            <c:noEndCap val="0"/>
            <c:plus>
              <c:numRef>
                <c:f>(Sheet1!$E$101,Sheet1!$E$108)</c:f>
                <c:numCache>
                  <c:formatCode>General</c:formatCode>
                  <c:ptCount val="2"/>
                  <c:pt idx="0">
                    <c:v>8.9830334149068989</c:v>
                  </c:pt>
                  <c:pt idx="1">
                    <c:v>3.0916785624209631</c:v>
                  </c:pt>
                </c:numCache>
              </c:numRef>
            </c:plus>
            <c:minus>
              <c:numRef>
                <c:f>(Sheet1!$E$101,Sheet1!$E$108)</c:f>
                <c:numCache>
                  <c:formatCode>General</c:formatCode>
                  <c:ptCount val="2"/>
                  <c:pt idx="0">
                    <c:v>8.9830334149068989</c:v>
                  </c:pt>
                  <c:pt idx="1">
                    <c:v>3.0916785624209631</c:v>
                  </c:pt>
                </c:numCache>
              </c:numRef>
            </c:minus>
          </c:errBars>
          <c:cat>
            <c:strRef>
              <c:f>(Sheet1!$F$115,Sheet1!$G$115)</c:f>
              <c:strCache>
                <c:ptCount val="2"/>
                <c:pt idx="0">
                  <c:v>Per Iteration Cost (Before)</c:v>
                </c:pt>
                <c:pt idx="1">
                  <c:v>Per Iteration Cost (After)</c:v>
                </c:pt>
              </c:strCache>
            </c:strRef>
          </c:cat>
          <c:val>
            <c:numRef>
              <c:f>(Sheet1!$D$101,Sheet1!$D$108)</c:f>
              <c:numCache>
                <c:formatCode>General</c:formatCode>
                <c:ptCount val="2"/>
                <c:pt idx="0">
                  <c:v>366.07866666666672</c:v>
                </c:pt>
                <c:pt idx="1">
                  <c:v>38.111333333333327</c:v>
                </c:pt>
              </c:numCache>
            </c:numRef>
          </c:val>
        </c:ser>
        <c:ser>
          <c:idx val="2"/>
          <c:order val="2"/>
          <c:tx>
            <c:v>Map </c:v>
          </c:tx>
          <c:invertIfNegative val="0"/>
          <c:errBars>
            <c:errBarType val="both"/>
            <c:errValType val="cust"/>
            <c:noEndCap val="0"/>
            <c:plus>
              <c:numRef>
                <c:f>(Sheet1!$E$100,Sheet1!$E$107)</c:f>
                <c:numCache>
                  <c:formatCode>General</c:formatCode>
                  <c:ptCount val="2"/>
                  <c:pt idx="0">
                    <c:v>2.2334113667959401</c:v>
                  </c:pt>
                  <c:pt idx="1">
                    <c:v>3.1301612312041271</c:v>
                  </c:pt>
                </c:numCache>
              </c:numRef>
            </c:plus>
            <c:minus>
              <c:numRef>
                <c:f>(Sheet1!$E$100,Sheet1!$E$107)</c:f>
                <c:numCache>
                  <c:formatCode>General</c:formatCode>
                  <c:ptCount val="2"/>
                  <c:pt idx="0">
                    <c:v>2.2334113667959401</c:v>
                  </c:pt>
                  <c:pt idx="1">
                    <c:v>3.1301612312041271</c:v>
                  </c:pt>
                </c:numCache>
              </c:numRef>
            </c:minus>
          </c:errBars>
          <c:cat>
            <c:strRef>
              <c:f>(Sheet1!$F$115,Sheet1!$G$115)</c:f>
              <c:strCache>
                <c:ptCount val="2"/>
                <c:pt idx="0">
                  <c:v>Per Iteration Cost (Before)</c:v>
                </c:pt>
                <c:pt idx="1">
                  <c:v>Per Iteration Cost (After)</c:v>
                </c:pt>
              </c:strCache>
            </c:strRef>
          </c:cat>
          <c:val>
            <c:numRef>
              <c:f>(Sheet1!$D$100,Sheet1!$D$107)</c:f>
              <c:numCache>
                <c:formatCode>General</c:formatCode>
                <c:ptCount val="2"/>
                <c:pt idx="0">
                  <c:v>14.13833333333333</c:v>
                </c:pt>
                <c:pt idx="1">
                  <c:v>19.205666666666669</c:v>
                </c:pt>
              </c:numCache>
            </c:numRef>
          </c:val>
        </c:ser>
        <c:ser>
          <c:idx val="3"/>
          <c:order val="3"/>
          <c:tx>
            <c:v>Broadcast</c:v>
          </c:tx>
          <c:invertIfNegative val="0"/>
          <c:errBars>
            <c:errBarType val="both"/>
            <c:errValType val="cust"/>
            <c:noEndCap val="0"/>
            <c:plus>
              <c:numRef>
                <c:f>(Sheet1!$E$99,Sheet1!$E$106)</c:f>
                <c:numCache>
                  <c:formatCode>General</c:formatCode>
                  <c:ptCount val="2"/>
                  <c:pt idx="0">
                    <c:v>6.0295368257713902</c:v>
                  </c:pt>
                  <c:pt idx="1">
                    <c:v>2.5568751110160428</c:v>
                  </c:pt>
                </c:numCache>
              </c:numRef>
            </c:plus>
            <c:minus>
              <c:numRef>
                <c:f>(Sheet1!$E$99,Sheet1!$E$106)</c:f>
                <c:numCache>
                  <c:formatCode>General</c:formatCode>
                  <c:ptCount val="2"/>
                  <c:pt idx="0">
                    <c:v>6.0295368257713902</c:v>
                  </c:pt>
                  <c:pt idx="1">
                    <c:v>2.5568751110160428</c:v>
                  </c:pt>
                </c:numCache>
              </c:numRef>
            </c:minus>
          </c:errBars>
          <c:cat>
            <c:strRef>
              <c:f>(Sheet1!$F$115,Sheet1!$G$115)</c:f>
              <c:strCache>
                <c:ptCount val="2"/>
                <c:pt idx="0">
                  <c:v>Per Iteration Cost (Before)</c:v>
                </c:pt>
                <c:pt idx="1">
                  <c:v>Per Iteration Cost (After)</c:v>
                </c:pt>
              </c:strCache>
            </c:strRef>
          </c:cat>
          <c:val>
            <c:numRef>
              <c:f>(Sheet1!$G$103,Sheet1!$G$110)</c:f>
              <c:numCache>
                <c:formatCode>General</c:formatCode>
                <c:ptCount val="2"/>
                <c:pt idx="0">
                  <c:v>30.955333333333311</c:v>
                </c:pt>
                <c:pt idx="1">
                  <c:v>14.02333333333333</c:v>
                </c:pt>
              </c:numCache>
            </c:numRef>
          </c:val>
        </c:ser>
        <c:dLbls>
          <c:showLegendKey val="0"/>
          <c:showVal val="0"/>
          <c:showCatName val="0"/>
          <c:showSerName val="0"/>
          <c:showPercent val="0"/>
          <c:showBubbleSize val="0"/>
        </c:dLbls>
        <c:gapWidth val="250"/>
        <c:overlap val="100"/>
        <c:axId val="217449680"/>
        <c:axId val="217450856"/>
      </c:barChart>
      <c:catAx>
        <c:axId val="217449680"/>
        <c:scaling>
          <c:orientation val="minMax"/>
        </c:scaling>
        <c:delete val="0"/>
        <c:axPos val="b"/>
        <c:numFmt formatCode="General" sourceLinked="1"/>
        <c:majorTickMark val="out"/>
        <c:minorTickMark val="none"/>
        <c:tickLblPos val="nextTo"/>
        <c:crossAx val="217450856"/>
        <c:crosses val="autoZero"/>
        <c:auto val="1"/>
        <c:lblAlgn val="ctr"/>
        <c:lblOffset val="100"/>
        <c:noMultiLvlLbl val="0"/>
      </c:catAx>
      <c:valAx>
        <c:axId val="217450856"/>
        <c:scaling>
          <c:orientation val="minMax"/>
        </c:scaling>
        <c:delete val="0"/>
        <c:axPos val="l"/>
        <c:majorGridlines/>
        <c:title>
          <c:tx>
            <c:rich>
              <a:bodyPr rot="-5400000" vert="horz"/>
              <a:lstStyle/>
              <a:p>
                <a:pPr>
                  <a:defRPr/>
                </a:pPr>
                <a:r>
                  <a:rPr lang="en-US"/>
                  <a:t>Time (Unit: Seconds)</a:t>
                </a:r>
              </a:p>
            </c:rich>
          </c:tx>
          <c:overlay val="0"/>
        </c:title>
        <c:numFmt formatCode="General" sourceLinked="1"/>
        <c:majorTickMark val="out"/>
        <c:minorTickMark val="none"/>
        <c:tickLblPos val="nextTo"/>
        <c:crossAx val="217449680"/>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1GB </a:t>
            </a:r>
            <a:r>
              <a:rPr lang="en-US" dirty="0" err="1" smtClean="0"/>
              <a:t>bcast</a:t>
            </a:r>
            <a:r>
              <a:rPr lang="en-US" dirty="0" smtClean="0"/>
              <a:t> data on 16 nodes cluster at ORNL</a:t>
            </a:r>
            <a:endParaRPr lang="en-US" dirty="0"/>
          </a:p>
        </c:rich>
      </c:tx>
      <c:overlay val="0"/>
    </c:title>
    <c:autoTitleDeleted val="0"/>
    <c:plotArea>
      <c:layout>
        <c:manualLayout>
          <c:layoutTarget val="inner"/>
          <c:xMode val="edge"/>
          <c:yMode val="edge"/>
          <c:x val="0.12724874907877901"/>
          <c:y val="0.12076099224330999"/>
          <c:w val="0.87275125092122097"/>
          <c:h val="0.76719251838693703"/>
        </c:manualLayout>
      </c:layout>
      <c:barChart>
        <c:barDir val="col"/>
        <c:grouping val="clustered"/>
        <c:varyColors val="0"/>
        <c:ser>
          <c:idx val="0"/>
          <c:order val="0"/>
          <c:tx>
            <c:v>Ethernet</c:v>
          </c:tx>
          <c:invertIfNegative val="0"/>
          <c:errBars>
            <c:errBarType val="both"/>
            <c:errValType val="cust"/>
            <c:noEndCap val="0"/>
            <c:plus>
              <c:numLit>
                <c:formatCode>General</c:formatCode>
                <c:ptCount val="1"/>
                <c:pt idx="0">
                  <c:v>7.75</c:v>
                </c:pt>
              </c:numLit>
            </c:plus>
            <c:minus>
              <c:numLit>
                <c:formatCode>General</c:formatCode>
                <c:ptCount val="1"/>
                <c:pt idx="0">
                  <c:v>2.2999999999999998</c:v>
                </c:pt>
              </c:numLit>
            </c:minus>
          </c:errBars>
          <c:val>
            <c:numRef>
              <c:f>Sheet1!$A$22</c:f>
              <c:numCache>
                <c:formatCode>General</c:formatCode>
                <c:ptCount val="1"/>
                <c:pt idx="0">
                  <c:v>23.673000000000009</c:v>
                </c:pt>
              </c:numCache>
            </c:numRef>
          </c:val>
        </c:ser>
        <c:ser>
          <c:idx val="1"/>
          <c:order val="1"/>
          <c:tx>
            <c:v>InfiniBand</c:v>
          </c:tx>
          <c:invertIfNegative val="0"/>
          <c:errBars>
            <c:errBarType val="both"/>
            <c:errValType val="cust"/>
            <c:noEndCap val="0"/>
            <c:plus>
              <c:numLit>
                <c:formatCode>General</c:formatCode>
                <c:ptCount val="1"/>
                <c:pt idx="0">
                  <c:v>1.5</c:v>
                </c:pt>
              </c:numLit>
            </c:plus>
            <c:minus>
              <c:numLit>
                <c:formatCode>General</c:formatCode>
                <c:ptCount val="1"/>
                <c:pt idx="0">
                  <c:v>1</c:v>
                </c:pt>
              </c:numLit>
            </c:minus>
          </c:errBars>
          <c:val>
            <c:numRef>
              <c:f>Sheet1!$B$22</c:f>
              <c:numCache>
                <c:formatCode>General</c:formatCode>
                <c:ptCount val="1"/>
                <c:pt idx="0">
                  <c:v>5.4676</c:v>
                </c:pt>
              </c:numCache>
            </c:numRef>
          </c:val>
        </c:ser>
        <c:dLbls>
          <c:showLegendKey val="0"/>
          <c:showVal val="0"/>
          <c:showCatName val="0"/>
          <c:showSerName val="0"/>
          <c:showPercent val="0"/>
          <c:showBubbleSize val="0"/>
        </c:dLbls>
        <c:gapWidth val="75"/>
        <c:overlap val="-25"/>
        <c:axId val="217451640"/>
        <c:axId val="217452032"/>
      </c:barChart>
      <c:catAx>
        <c:axId val="217451640"/>
        <c:scaling>
          <c:orientation val="minMax"/>
        </c:scaling>
        <c:delete val="1"/>
        <c:axPos val="b"/>
        <c:numFmt formatCode="General" sourceLinked="1"/>
        <c:majorTickMark val="none"/>
        <c:minorTickMark val="none"/>
        <c:tickLblPos val="none"/>
        <c:crossAx val="217452032"/>
        <c:crosses val="autoZero"/>
        <c:auto val="1"/>
        <c:lblAlgn val="ctr"/>
        <c:lblOffset val="100"/>
        <c:noMultiLvlLbl val="0"/>
      </c:catAx>
      <c:valAx>
        <c:axId val="217452032"/>
        <c:scaling>
          <c:orientation val="minMax"/>
        </c:scaling>
        <c:delete val="0"/>
        <c:axPos val="l"/>
        <c:majorGridlines/>
        <c:title>
          <c:tx>
            <c:rich>
              <a:bodyPr rot="-5400000" vert="horz"/>
              <a:lstStyle/>
              <a:p>
                <a:pPr>
                  <a:defRPr/>
                </a:pPr>
                <a:r>
                  <a:rPr lang="en-US" dirty="0" smtClean="0"/>
                  <a:t>Seconds</a:t>
                </a:r>
                <a:endParaRPr lang="en-US" dirty="0"/>
              </a:p>
            </c:rich>
          </c:tx>
          <c:overlay val="0"/>
        </c:title>
        <c:numFmt formatCode="General" sourceLinked="1"/>
        <c:majorTickMark val="none"/>
        <c:minorTickMark val="none"/>
        <c:tickLblPos val="nextTo"/>
        <c:spPr>
          <a:ln w="9525">
            <a:noFill/>
          </a:ln>
        </c:spPr>
        <c:crossAx val="21745164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6787848327471"/>
          <c:y val="2.7695648959373036E-2"/>
          <c:w val="0.67684758155230595"/>
          <c:h val="0.64663125157300538"/>
        </c:manualLayout>
      </c:layout>
      <c:lineChart>
        <c:grouping val="standard"/>
        <c:varyColors val="0"/>
        <c:ser>
          <c:idx val="0"/>
          <c:order val="0"/>
          <c:tx>
            <c:v>Twister Bcast 500MB</c:v>
          </c:tx>
          <c:marker>
            <c:symbol val="diamond"/>
            <c:size val="7"/>
          </c:marker>
          <c:cat>
            <c:numRef>
              <c:f>Sheet1!$G$17:$G$23</c:f>
              <c:numCache>
                <c:formatCode>General</c:formatCode>
                <c:ptCount val="7"/>
                <c:pt idx="0">
                  <c:v>1</c:v>
                </c:pt>
                <c:pt idx="1">
                  <c:v>25</c:v>
                </c:pt>
                <c:pt idx="2">
                  <c:v>50</c:v>
                </c:pt>
                <c:pt idx="3">
                  <c:v>75</c:v>
                </c:pt>
                <c:pt idx="4">
                  <c:v>100</c:v>
                </c:pt>
                <c:pt idx="5">
                  <c:v>125</c:v>
                </c:pt>
                <c:pt idx="6">
                  <c:v>150</c:v>
                </c:pt>
              </c:numCache>
            </c:numRef>
          </c:cat>
          <c:val>
            <c:numRef>
              <c:f>Sheet1!$B$17:$B$23</c:f>
              <c:numCache>
                <c:formatCode>General</c:formatCode>
                <c:ptCount val="7"/>
                <c:pt idx="0">
                  <c:v>4.04</c:v>
                </c:pt>
                <c:pt idx="1">
                  <c:v>4.13</c:v>
                </c:pt>
                <c:pt idx="2">
                  <c:v>4.1499999999999986</c:v>
                </c:pt>
                <c:pt idx="3">
                  <c:v>4.1599999999999993</c:v>
                </c:pt>
                <c:pt idx="4">
                  <c:v>4.18</c:v>
                </c:pt>
                <c:pt idx="5">
                  <c:v>4.2</c:v>
                </c:pt>
                <c:pt idx="6">
                  <c:v>4.2300000000000004</c:v>
                </c:pt>
              </c:numCache>
            </c:numRef>
          </c:val>
          <c:smooth val="0"/>
        </c:ser>
        <c:ser>
          <c:idx val="1"/>
          <c:order val="1"/>
          <c:tx>
            <c:v>MPI Bcast 500MB</c:v>
          </c:tx>
          <c:spPr>
            <a:ln>
              <a:solidFill>
                <a:schemeClr val="accent2"/>
              </a:solidFill>
            </a:ln>
          </c:spPr>
          <c:marker>
            <c:symbol val="diamond"/>
            <c:size val="7"/>
            <c:spPr>
              <a:solidFill>
                <a:schemeClr val="accent2"/>
              </a:solidFill>
              <a:ln>
                <a:solidFill>
                  <a:schemeClr val="accent2"/>
                </a:solidFill>
              </a:ln>
            </c:spPr>
          </c:marker>
          <c:cat>
            <c:numRef>
              <c:f>Sheet1!$G$17:$G$23</c:f>
              <c:numCache>
                <c:formatCode>General</c:formatCode>
                <c:ptCount val="7"/>
                <c:pt idx="0">
                  <c:v>1</c:v>
                </c:pt>
                <c:pt idx="1">
                  <c:v>25</c:v>
                </c:pt>
                <c:pt idx="2">
                  <c:v>50</c:v>
                </c:pt>
                <c:pt idx="3">
                  <c:v>75</c:v>
                </c:pt>
                <c:pt idx="4">
                  <c:v>100</c:v>
                </c:pt>
                <c:pt idx="5">
                  <c:v>125</c:v>
                </c:pt>
                <c:pt idx="6">
                  <c:v>150</c:v>
                </c:pt>
              </c:numCache>
            </c:numRef>
          </c:cat>
          <c:val>
            <c:numRef>
              <c:f>Sheet1!$D$17:$D$23</c:f>
              <c:numCache>
                <c:formatCode>General</c:formatCode>
                <c:ptCount val="7"/>
                <c:pt idx="0">
                  <c:v>3.89</c:v>
                </c:pt>
                <c:pt idx="1">
                  <c:v>4.63</c:v>
                </c:pt>
                <c:pt idx="2">
                  <c:v>4.84</c:v>
                </c:pt>
                <c:pt idx="3">
                  <c:v>4.83</c:v>
                </c:pt>
                <c:pt idx="4">
                  <c:v>4.91</c:v>
                </c:pt>
                <c:pt idx="5">
                  <c:v>4.92</c:v>
                </c:pt>
                <c:pt idx="6">
                  <c:v>4.92</c:v>
                </c:pt>
              </c:numCache>
            </c:numRef>
          </c:val>
          <c:smooth val="0"/>
        </c:ser>
        <c:ser>
          <c:idx val="2"/>
          <c:order val="2"/>
          <c:tx>
            <c:v>Twister Bcast 1GB</c:v>
          </c:tx>
          <c:spPr>
            <a:ln>
              <a:solidFill>
                <a:schemeClr val="accent1"/>
              </a:solidFill>
            </a:ln>
          </c:spPr>
          <c:marker>
            <c:symbol val="square"/>
            <c:size val="7"/>
            <c:spPr>
              <a:solidFill>
                <a:schemeClr val="accent1"/>
              </a:solidFill>
              <a:ln>
                <a:solidFill>
                  <a:schemeClr val="accent1"/>
                </a:solidFill>
              </a:ln>
            </c:spPr>
          </c:marker>
          <c:val>
            <c:numRef>
              <c:f>Sheet1!$H$17:$H$23</c:f>
              <c:numCache>
                <c:formatCode>General</c:formatCode>
                <c:ptCount val="7"/>
                <c:pt idx="0">
                  <c:v>8.09</c:v>
                </c:pt>
                <c:pt idx="1">
                  <c:v>8.2199999999999989</c:v>
                </c:pt>
                <c:pt idx="2">
                  <c:v>8.2399999999999984</c:v>
                </c:pt>
                <c:pt idx="3">
                  <c:v>8.2800000000000011</c:v>
                </c:pt>
                <c:pt idx="4">
                  <c:v>8.2800000000000011</c:v>
                </c:pt>
                <c:pt idx="5">
                  <c:v>8.2900000000000009</c:v>
                </c:pt>
                <c:pt idx="6">
                  <c:v>8.3000000000000007</c:v>
                </c:pt>
              </c:numCache>
            </c:numRef>
          </c:val>
          <c:smooth val="0"/>
        </c:ser>
        <c:ser>
          <c:idx val="3"/>
          <c:order val="3"/>
          <c:tx>
            <c:v>MPI Bcast 1GB</c:v>
          </c:tx>
          <c:spPr>
            <a:ln>
              <a:solidFill>
                <a:schemeClr val="accent2"/>
              </a:solidFill>
            </a:ln>
          </c:spPr>
          <c:marker>
            <c:symbol val="square"/>
            <c:size val="7"/>
            <c:spPr>
              <a:solidFill>
                <a:schemeClr val="accent2"/>
              </a:solidFill>
              <a:ln>
                <a:solidFill>
                  <a:schemeClr val="accent2"/>
                </a:solidFill>
              </a:ln>
            </c:spPr>
          </c:marker>
          <c:val>
            <c:numRef>
              <c:f>Sheet1!$J$17:$J$23</c:f>
              <c:numCache>
                <c:formatCode>General</c:formatCode>
                <c:ptCount val="7"/>
                <c:pt idx="0">
                  <c:v>7.89</c:v>
                </c:pt>
                <c:pt idx="1">
                  <c:v>9.2299999999999986</c:v>
                </c:pt>
                <c:pt idx="2">
                  <c:v>9.7199999999999989</c:v>
                </c:pt>
                <c:pt idx="3">
                  <c:v>9.8000000000000007</c:v>
                </c:pt>
                <c:pt idx="4">
                  <c:v>9.75</c:v>
                </c:pt>
                <c:pt idx="5">
                  <c:v>9.7800000000000011</c:v>
                </c:pt>
                <c:pt idx="6">
                  <c:v>9.89</c:v>
                </c:pt>
              </c:numCache>
            </c:numRef>
          </c:val>
          <c:smooth val="0"/>
        </c:ser>
        <c:ser>
          <c:idx val="4"/>
          <c:order val="4"/>
          <c:tx>
            <c:v>Twister Bcast 2GB</c:v>
          </c:tx>
          <c:spPr>
            <a:ln>
              <a:solidFill>
                <a:schemeClr val="accent1"/>
              </a:solidFill>
            </a:ln>
          </c:spPr>
          <c:marker>
            <c:symbol val="triangle"/>
            <c:size val="7"/>
            <c:spPr>
              <a:solidFill>
                <a:schemeClr val="accent1"/>
              </a:solidFill>
              <a:ln>
                <a:solidFill>
                  <a:schemeClr val="accent1"/>
                </a:solidFill>
              </a:ln>
            </c:spPr>
          </c:marker>
          <c:val>
            <c:numRef>
              <c:f>Sheet1!$N$17:$N$23</c:f>
              <c:numCache>
                <c:formatCode>General</c:formatCode>
                <c:ptCount val="7"/>
                <c:pt idx="0">
                  <c:v>16.170000000000009</c:v>
                </c:pt>
                <c:pt idx="1">
                  <c:v>16.399999999999999</c:v>
                </c:pt>
                <c:pt idx="2">
                  <c:v>16.420000000000002</c:v>
                </c:pt>
                <c:pt idx="3">
                  <c:v>16.43</c:v>
                </c:pt>
                <c:pt idx="4">
                  <c:v>16.440000000000001</c:v>
                </c:pt>
                <c:pt idx="5">
                  <c:v>16.46</c:v>
                </c:pt>
                <c:pt idx="6">
                  <c:v>16.48</c:v>
                </c:pt>
              </c:numCache>
            </c:numRef>
          </c:val>
          <c:smooth val="0"/>
        </c:ser>
        <c:ser>
          <c:idx val="5"/>
          <c:order val="5"/>
          <c:tx>
            <c:v>MPI Bcast 2GB</c:v>
          </c:tx>
          <c:spPr>
            <a:ln>
              <a:solidFill>
                <a:schemeClr val="accent2"/>
              </a:solidFill>
            </a:ln>
          </c:spPr>
          <c:marker>
            <c:symbol val="triangle"/>
            <c:size val="7"/>
            <c:spPr>
              <a:solidFill>
                <a:schemeClr val="accent2"/>
              </a:solidFill>
            </c:spPr>
          </c:marker>
          <c:val>
            <c:numRef>
              <c:f>Sheet1!$P$17:$P$23</c:f>
              <c:numCache>
                <c:formatCode>General</c:formatCode>
                <c:ptCount val="7"/>
                <c:pt idx="0">
                  <c:v>15.39</c:v>
                </c:pt>
                <c:pt idx="1">
                  <c:v>18.39</c:v>
                </c:pt>
                <c:pt idx="2">
                  <c:v>19.59</c:v>
                </c:pt>
                <c:pt idx="3">
                  <c:v>19.739999999999991</c:v>
                </c:pt>
                <c:pt idx="4">
                  <c:v>19.600000000000001</c:v>
                </c:pt>
                <c:pt idx="5">
                  <c:v>19.55</c:v>
                </c:pt>
                <c:pt idx="6">
                  <c:v>19.7</c:v>
                </c:pt>
              </c:numCache>
            </c:numRef>
          </c:val>
          <c:smooth val="0"/>
        </c:ser>
        <c:dLbls>
          <c:showLegendKey val="0"/>
          <c:showVal val="0"/>
          <c:showCatName val="0"/>
          <c:showSerName val="0"/>
          <c:showPercent val="0"/>
          <c:showBubbleSize val="0"/>
        </c:dLbls>
        <c:marker val="1"/>
        <c:smooth val="0"/>
        <c:axId val="313065608"/>
        <c:axId val="313063648"/>
      </c:lineChart>
      <c:catAx>
        <c:axId val="313065608"/>
        <c:scaling>
          <c:orientation val="minMax"/>
        </c:scaling>
        <c:delete val="0"/>
        <c:axPos val="b"/>
        <c:title>
          <c:tx>
            <c:rich>
              <a:bodyPr/>
              <a:lstStyle/>
              <a:p>
                <a:pPr>
                  <a:defRPr sz="1600"/>
                </a:pPr>
                <a:r>
                  <a:rPr lang="en-US" sz="1600"/>
                  <a:t>Number of Nodes</a:t>
                </a:r>
              </a:p>
            </c:rich>
          </c:tx>
          <c:layout>
            <c:manualLayout>
              <c:xMode val="edge"/>
              <c:yMode val="edge"/>
              <c:x val="0.37879104397664581"/>
              <c:y val="0.74635429374145124"/>
            </c:manualLayout>
          </c:layout>
          <c:overlay val="0"/>
        </c:title>
        <c:numFmt formatCode="General" sourceLinked="1"/>
        <c:majorTickMark val="out"/>
        <c:minorTickMark val="none"/>
        <c:tickLblPos val="nextTo"/>
        <c:crossAx val="313063648"/>
        <c:crosses val="autoZero"/>
        <c:auto val="1"/>
        <c:lblAlgn val="ctr"/>
        <c:lblOffset val="100"/>
        <c:noMultiLvlLbl val="0"/>
      </c:catAx>
      <c:valAx>
        <c:axId val="313063648"/>
        <c:scaling>
          <c:orientation val="minMax"/>
        </c:scaling>
        <c:delete val="0"/>
        <c:axPos val="l"/>
        <c:majorGridlines/>
        <c:title>
          <c:tx>
            <c:rich>
              <a:bodyPr rot="-5400000" vert="horz"/>
              <a:lstStyle/>
              <a:p>
                <a:pPr>
                  <a:defRPr sz="1800"/>
                </a:pPr>
                <a:r>
                  <a:rPr lang="en-US" sz="1800"/>
                  <a:t>Bcast Time (Seconds)</a:t>
                </a:r>
              </a:p>
            </c:rich>
          </c:tx>
          <c:layout>
            <c:manualLayout>
              <c:xMode val="edge"/>
              <c:yMode val="edge"/>
              <c:x val="2.8442648126431002E-2"/>
              <c:y val="0.1484179882444272"/>
            </c:manualLayout>
          </c:layout>
          <c:overlay val="0"/>
        </c:title>
        <c:numFmt formatCode="General" sourceLinked="1"/>
        <c:majorTickMark val="out"/>
        <c:minorTickMark val="none"/>
        <c:tickLblPos val="nextTo"/>
        <c:crossAx val="313065608"/>
        <c:crosses val="autoZero"/>
        <c:crossBetween val="between"/>
      </c:valAx>
    </c:plotArea>
    <c:legend>
      <c:legendPos val="b"/>
      <c:layout>
        <c:manualLayout>
          <c:xMode val="edge"/>
          <c:yMode val="edge"/>
          <c:x val="0.7947965879265092"/>
          <c:y val="2.9169716461498709E-2"/>
          <c:w val="0.20172799828592855"/>
          <c:h val="0.20322457124366303"/>
        </c:manualLayout>
      </c:layout>
      <c:overlay val="0"/>
      <c:txPr>
        <a:bodyPr/>
        <a:lstStyle/>
        <a:p>
          <a:pPr>
            <a:defRPr sz="9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FG</a:t>
            </a:r>
            <a:r>
              <a:rPr lang="en-US" baseline="0" dirty="0"/>
              <a:t> Eucalyptus Images per </a:t>
            </a:r>
            <a:r>
              <a:rPr lang="en-US" baseline="0" dirty="0" smtClean="0"/>
              <a:t>Bucket (</a:t>
            </a:r>
            <a:r>
              <a:rPr lang="en-US" baseline="0" dirty="0"/>
              <a:t>N = 120)</a:t>
            </a:r>
            <a:endParaRPr lang="en-US" dirty="0"/>
          </a:p>
        </c:rich>
      </c:tx>
      <c:overlay val="0"/>
    </c:title>
    <c:autoTitleDeleted val="0"/>
    <c:plotArea>
      <c:layout>
        <c:manualLayout>
          <c:layoutTarget val="inner"/>
          <c:xMode val="edge"/>
          <c:yMode val="edge"/>
          <c:x val="4.5357667156012277E-2"/>
          <c:y val="0.13345873432487604"/>
          <c:w val="0.9342732105520708"/>
          <c:h val="0.45085535141440658"/>
        </c:manualLayout>
      </c:layout>
      <c:barChart>
        <c:barDir val="col"/>
        <c:grouping val="clustered"/>
        <c:varyColors val="0"/>
        <c:ser>
          <c:idx val="0"/>
          <c:order val="0"/>
          <c:tx>
            <c:strRef>
              <c:f>euca_pivot!$E$2</c:f>
              <c:strCache>
                <c:ptCount val="1"/>
                <c:pt idx="0">
                  <c:v>COUNT</c:v>
                </c:pt>
              </c:strCache>
            </c:strRef>
          </c:tx>
          <c:invertIfNegative val="0"/>
          <c:cat>
            <c:strRef>
              <c:f>euca_pivot!$D$3:$D$69</c:f>
              <c:strCache>
                <c:ptCount val="67"/>
                <c:pt idx="0">
                  <c:v>ahassany</c:v>
                </c:pt>
                <c:pt idx="1">
                  <c:v>ajyounge</c:v>
                </c:pt>
                <c:pt idx="2">
                  <c:v>andbos</c:v>
                </c:pt>
                <c:pt idx="3">
                  <c:v>archit</c:v>
                </c:pt>
                <c:pt idx="4">
                  <c:v>ashley-image-bucket</c:v>
                </c:pt>
                <c:pt idx="5">
                  <c:v>b649</c:v>
                </c:pt>
                <c:pt idx="6">
                  <c:v>buzztroll</c:v>
                </c:pt>
                <c:pt idx="7">
                  <c:v>centos-image-bucket</c:v>
                </c:pt>
                <c:pt idx="8">
                  <c:v>centos53</c:v>
                </c:pt>
                <c:pt idx="9">
                  <c:v>centos55</c:v>
                </c:pt>
                <c:pt idx="10">
                  <c:v>centos56</c:v>
                </c:pt>
                <c:pt idx="11">
                  <c:v>centos57</c:v>
                </c:pt>
                <c:pt idx="12">
                  <c:v>cidtestimage</c:v>
                </c:pt>
                <c:pt idx="13">
                  <c:v>claire-bucket</c:v>
                </c:pt>
                <c:pt idx="14">
                  <c:v>clovr</c:v>
                </c:pt>
                <c:pt idx="15">
                  <c:v>debian-image-bucket</c:v>
                </c:pt>
                <c:pt idx="16">
                  <c:v>debian-rm1984</c:v>
                </c:pt>
                <c:pt idx="17">
                  <c:v>demogrid</c:v>
                </c:pt>
                <c:pt idx="18">
                  <c:v>dikim-fedora-bucket</c:v>
                </c:pt>
                <c:pt idx="19">
                  <c:v>fedora-bucket</c:v>
                </c:pt>
                <c:pt idx="20">
                  <c:v>fedora-image-bucket</c:v>
                </c:pt>
                <c:pt idx="21">
                  <c:v>fedora-image-bucketss</c:v>
                </c:pt>
                <c:pt idx="22">
                  <c:v>fedora-mex-image-bucket</c:v>
                </c:pt>
                <c:pt idx="23">
                  <c:v>fedora-pedrick-image-bucket</c:v>
                </c:pt>
                <c:pt idx="24">
                  <c:v>grid-appliance</c:v>
                </c:pt>
                <c:pt idx="25">
                  <c:v>grid-appliance-mpi-hadoop</c:v>
                </c:pt>
                <c:pt idx="26">
                  <c:v>grid-appliance-test1</c:v>
                </c:pt>
                <c:pt idx="27">
                  <c:v>gridappliance</c:v>
                </c:pt>
                <c:pt idx="28">
                  <c:v>gridappliance-twister</c:v>
                </c:pt>
                <c:pt idx="29">
                  <c:v>htrcbucket</c:v>
                </c:pt>
                <c:pt idx="30">
                  <c:v>image-bucket-gerald</c:v>
                </c:pt>
                <c:pt idx="31">
                  <c:v>ipop-ubuntu-bucket</c:v>
                </c:pt>
                <c:pt idx="32">
                  <c:v>jdiaz</c:v>
                </c:pt>
                <c:pt idx="33">
                  <c:v>jdiaz2</c:v>
                </c:pt>
                <c:pt idx="34">
                  <c:v>jklingin</c:v>
                </c:pt>
                <c:pt idx="35">
                  <c:v>kepler</c:v>
                </c:pt>
                <c:pt idx="36">
                  <c:v>mybucket</c:v>
                </c:pt>
                <c:pt idx="37">
                  <c:v>myfedorabucket</c:v>
                </c:pt>
                <c:pt idx="38">
                  <c:v>myimage</c:v>
                </c:pt>
                <c:pt idx="39">
                  <c:v>myubuntubucket</c:v>
                </c:pt>
                <c:pt idx="40">
                  <c:v>p434-ubuntu.9.04-image-bucket</c:v>
                </c:pt>
                <c:pt idx="41">
                  <c:v>pegasus</c:v>
                </c:pt>
                <c:pt idx="42">
                  <c:v>pegasus-images</c:v>
                </c:pt>
                <c:pt idx="43">
                  <c:v>pkoperek_ubuntu</c:v>
                </c:pt>
                <c:pt idx="44">
                  <c:v>provision</c:v>
                </c:pt>
                <c:pt idx="45">
                  <c:v>rhel55</c:v>
                </c:pt>
                <c:pt idx="46">
                  <c:v>saga-mr-euca-bucket</c:v>
                </c:pt>
                <c:pt idx="47">
                  <c:v>sazh72</c:v>
                </c:pt>
                <c:pt idx="48">
                  <c:v>SGXImage</c:v>
                </c:pt>
                <c:pt idx="49">
                  <c:v>sharath-bigjob</c:v>
                </c:pt>
                <c:pt idx="50">
                  <c:v>smaddi2-bfast-bj</c:v>
                </c:pt>
                <c:pt idx="51">
                  <c:v>stampede</c:v>
                </c:pt>
                <c:pt idx="52">
                  <c:v>tbucket</c:v>
                </c:pt>
                <c:pt idx="53">
                  <c:v>tlmiller</c:v>
                </c:pt>
                <c:pt idx="54">
                  <c:v>try-xen</c:v>
                </c:pt>
                <c:pt idx="55">
                  <c:v>ubuntu-0904-saga-1.5.2</c:v>
                </c:pt>
                <c:pt idx="56">
                  <c:v>ubuntu-image-bucket</c:v>
                </c:pt>
                <c:pt idx="57">
                  <c:v>ubuntu-klee-image</c:v>
                </c:pt>
                <c:pt idx="58">
                  <c:v>ubuntu-MEX-image-bucket</c:v>
                </c:pt>
                <c:pt idx="59">
                  <c:v>ubuntu-Spin0ne-image-bucket</c:v>
                </c:pt>
                <c:pt idx="60">
                  <c:v>ubuntu904</c:v>
                </c:pt>
                <c:pt idx="61">
                  <c:v>view-images</c:v>
                </c:pt>
                <c:pt idx="62">
                  <c:v>wchen</c:v>
                </c:pt>
                <c:pt idx="63">
                  <c:v>wchen-client-stage-1</c:v>
                </c:pt>
                <c:pt idx="64">
                  <c:v>wchen-server-stage-1</c:v>
                </c:pt>
                <c:pt idx="65">
                  <c:v>xiuwyang</c:v>
                </c:pt>
                <c:pt idx="66">
                  <c:v>yye</c:v>
                </c:pt>
              </c:strCache>
            </c:strRef>
          </c:cat>
          <c:val>
            <c:numRef>
              <c:f>euca_pivot!$E$3:$E$69</c:f>
              <c:numCache>
                <c:formatCode>General</c:formatCode>
                <c:ptCount val="67"/>
                <c:pt idx="0">
                  <c:v>1</c:v>
                </c:pt>
                <c:pt idx="1">
                  <c:v>12</c:v>
                </c:pt>
                <c:pt idx="2">
                  <c:v>3</c:v>
                </c:pt>
                <c:pt idx="3">
                  <c:v>1</c:v>
                </c:pt>
                <c:pt idx="4">
                  <c:v>1</c:v>
                </c:pt>
                <c:pt idx="5">
                  <c:v>2</c:v>
                </c:pt>
                <c:pt idx="6">
                  <c:v>2</c:v>
                </c:pt>
                <c:pt idx="7">
                  <c:v>1</c:v>
                </c:pt>
                <c:pt idx="8">
                  <c:v>1</c:v>
                </c:pt>
                <c:pt idx="9">
                  <c:v>1</c:v>
                </c:pt>
                <c:pt idx="10">
                  <c:v>1</c:v>
                </c:pt>
                <c:pt idx="11">
                  <c:v>1</c:v>
                </c:pt>
                <c:pt idx="12">
                  <c:v>1</c:v>
                </c:pt>
                <c:pt idx="13">
                  <c:v>1</c:v>
                </c:pt>
                <c:pt idx="14">
                  <c:v>1</c:v>
                </c:pt>
                <c:pt idx="15">
                  <c:v>1</c:v>
                </c:pt>
                <c:pt idx="16">
                  <c:v>1</c:v>
                </c:pt>
                <c:pt idx="17">
                  <c:v>2</c:v>
                </c:pt>
                <c:pt idx="18">
                  <c:v>1</c:v>
                </c:pt>
                <c:pt idx="19">
                  <c:v>1</c:v>
                </c:pt>
                <c:pt idx="20">
                  <c:v>1</c:v>
                </c:pt>
                <c:pt idx="21">
                  <c:v>1</c:v>
                </c:pt>
                <c:pt idx="22">
                  <c:v>1</c:v>
                </c:pt>
                <c:pt idx="23">
                  <c:v>1</c:v>
                </c:pt>
                <c:pt idx="24">
                  <c:v>7</c:v>
                </c:pt>
                <c:pt idx="25">
                  <c:v>3</c:v>
                </c:pt>
                <c:pt idx="26">
                  <c:v>1</c:v>
                </c:pt>
                <c:pt idx="27">
                  <c:v>2</c:v>
                </c:pt>
                <c:pt idx="28">
                  <c:v>1</c:v>
                </c:pt>
                <c:pt idx="29">
                  <c:v>1</c:v>
                </c:pt>
                <c:pt idx="30">
                  <c:v>4</c:v>
                </c:pt>
                <c:pt idx="31">
                  <c:v>1</c:v>
                </c:pt>
                <c:pt idx="32">
                  <c:v>9</c:v>
                </c:pt>
                <c:pt idx="33">
                  <c:v>1</c:v>
                </c:pt>
                <c:pt idx="34">
                  <c:v>1</c:v>
                </c:pt>
                <c:pt idx="35">
                  <c:v>1</c:v>
                </c:pt>
                <c:pt idx="36">
                  <c:v>1</c:v>
                </c:pt>
                <c:pt idx="37">
                  <c:v>1</c:v>
                </c:pt>
                <c:pt idx="38">
                  <c:v>1</c:v>
                </c:pt>
                <c:pt idx="39">
                  <c:v>3</c:v>
                </c:pt>
                <c:pt idx="40">
                  <c:v>1</c:v>
                </c:pt>
                <c:pt idx="41">
                  <c:v>1</c:v>
                </c:pt>
                <c:pt idx="42">
                  <c:v>3</c:v>
                </c:pt>
                <c:pt idx="43">
                  <c:v>2</c:v>
                </c:pt>
                <c:pt idx="44">
                  <c:v>1</c:v>
                </c:pt>
                <c:pt idx="45">
                  <c:v>1</c:v>
                </c:pt>
                <c:pt idx="46">
                  <c:v>1</c:v>
                </c:pt>
                <c:pt idx="47">
                  <c:v>1</c:v>
                </c:pt>
                <c:pt idx="48">
                  <c:v>1</c:v>
                </c:pt>
                <c:pt idx="49">
                  <c:v>4</c:v>
                </c:pt>
                <c:pt idx="50">
                  <c:v>1</c:v>
                </c:pt>
                <c:pt idx="51">
                  <c:v>2</c:v>
                </c:pt>
                <c:pt idx="52">
                  <c:v>4</c:v>
                </c:pt>
                <c:pt idx="53">
                  <c:v>1</c:v>
                </c:pt>
                <c:pt idx="54">
                  <c:v>2</c:v>
                </c:pt>
                <c:pt idx="55">
                  <c:v>2</c:v>
                </c:pt>
                <c:pt idx="56">
                  <c:v>1</c:v>
                </c:pt>
                <c:pt idx="57">
                  <c:v>1</c:v>
                </c:pt>
                <c:pt idx="58">
                  <c:v>1</c:v>
                </c:pt>
                <c:pt idx="59">
                  <c:v>1</c:v>
                </c:pt>
                <c:pt idx="60">
                  <c:v>1</c:v>
                </c:pt>
                <c:pt idx="61">
                  <c:v>1</c:v>
                </c:pt>
                <c:pt idx="62">
                  <c:v>1</c:v>
                </c:pt>
                <c:pt idx="63">
                  <c:v>2</c:v>
                </c:pt>
                <c:pt idx="64">
                  <c:v>2</c:v>
                </c:pt>
                <c:pt idx="65">
                  <c:v>2</c:v>
                </c:pt>
                <c:pt idx="66">
                  <c:v>1</c:v>
                </c:pt>
              </c:numCache>
            </c:numRef>
          </c:val>
        </c:ser>
        <c:dLbls>
          <c:showLegendKey val="0"/>
          <c:showVal val="0"/>
          <c:showCatName val="0"/>
          <c:showSerName val="0"/>
          <c:showPercent val="0"/>
          <c:showBubbleSize val="0"/>
        </c:dLbls>
        <c:gapWidth val="150"/>
        <c:axId val="313060512"/>
        <c:axId val="313066392"/>
      </c:barChart>
      <c:catAx>
        <c:axId val="313060512"/>
        <c:scaling>
          <c:orientation val="minMax"/>
        </c:scaling>
        <c:delete val="0"/>
        <c:axPos val="b"/>
        <c:numFmt formatCode="General" sourceLinked="0"/>
        <c:majorTickMark val="out"/>
        <c:minorTickMark val="none"/>
        <c:tickLblPos val="nextTo"/>
        <c:crossAx val="313066392"/>
        <c:crosses val="autoZero"/>
        <c:auto val="1"/>
        <c:lblAlgn val="ctr"/>
        <c:lblOffset val="100"/>
        <c:noMultiLvlLbl val="0"/>
      </c:catAx>
      <c:valAx>
        <c:axId val="31306639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13060512"/>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lIns="2">
            <a:spAutoFit/>
          </a:bodyPr>
          <a:lstStyle/>
          <a:p>
            <a:pPr>
              <a:defRPr sz="1600"/>
            </a:pPr>
            <a:r>
              <a:rPr lang="en-US" sz="1600"/>
              <a:t>CloudBurst</a:t>
            </a:r>
            <a:r>
              <a:rPr lang="en-US" sz="1600" baseline="0"/>
              <a:t> Sample Data Run-Time Results</a:t>
            </a:r>
            <a:endParaRPr lang="en-US" sz="1600"/>
          </a:p>
        </c:rich>
      </c:tx>
      <c:layout>
        <c:manualLayout>
          <c:xMode val="edge"/>
          <c:yMode val="edge"/>
          <c:x val="0.124708883220583"/>
          <c:y val="3.7426541194545801E-3"/>
        </c:manualLayout>
      </c:layout>
      <c:overlay val="0"/>
      <c:spPr>
        <a:solidFill>
          <a:schemeClr val="bg1"/>
        </a:solidFill>
      </c:spPr>
    </c:title>
    <c:autoTitleDeleted val="0"/>
    <c:plotArea>
      <c:layout>
        <c:manualLayout>
          <c:layoutTarget val="inner"/>
          <c:xMode val="edge"/>
          <c:yMode val="edge"/>
          <c:x val="0.129113517060367"/>
          <c:y val="0.11621979364648399"/>
          <c:w val="0.83778622972389605"/>
          <c:h val="0.72333152321477001"/>
        </c:manualLayout>
      </c:layout>
      <c:barChart>
        <c:barDir val="col"/>
        <c:grouping val="stacked"/>
        <c:varyColors val="0"/>
        <c:ser>
          <c:idx val="1"/>
          <c:order val="0"/>
          <c:tx>
            <c:strRef>
              <c:f>Sheet2!$H$1</c:f>
              <c:strCache>
                <c:ptCount val="1"/>
                <c:pt idx="0">
                  <c:v>CloudBurst</c:v>
                </c:pt>
              </c:strCache>
            </c:strRef>
          </c:tx>
          <c:spPr>
            <a:pattFill prst="pct50">
              <a:fgClr>
                <a:prstClr val="black"/>
              </a:fgClr>
              <a:bgClr>
                <a:prstClr val="white"/>
              </a:bgClr>
            </a:pattFill>
            <a:ln>
              <a:solidFill>
                <a:schemeClr val="tx1"/>
              </a:solidFill>
            </a:ln>
          </c:spPr>
          <c:invertIfNegative val="0"/>
          <c:cat>
            <c:numRef>
              <c:f>Sheet2!$G$2:$G$4</c:f>
              <c:numCache>
                <c:formatCode>General</c:formatCode>
                <c:ptCount val="3"/>
                <c:pt idx="0">
                  <c:v>10</c:v>
                </c:pt>
                <c:pt idx="1">
                  <c:v>20</c:v>
                </c:pt>
                <c:pt idx="2">
                  <c:v>50</c:v>
                </c:pt>
              </c:numCache>
            </c:numRef>
          </c:cat>
          <c:val>
            <c:numRef>
              <c:f>Sheet2!$H$2:$H$4</c:f>
              <c:numCache>
                <c:formatCode>General</c:formatCode>
                <c:ptCount val="3"/>
                <c:pt idx="0">
                  <c:v>323.34300000000002</c:v>
                </c:pt>
                <c:pt idx="1">
                  <c:v>179.29400000000001</c:v>
                </c:pt>
                <c:pt idx="2">
                  <c:v>82.97</c:v>
                </c:pt>
              </c:numCache>
            </c:numRef>
          </c:val>
        </c:ser>
        <c:ser>
          <c:idx val="2"/>
          <c:order val="1"/>
          <c:tx>
            <c:strRef>
              <c:f>Sheet2!$I$1</c:f>
              <c:strCache>
                <c:ptCount val="1"/>
                <c:pt idx="0">
                  <c:v>FilterAlignments</c:v>
                </c:pt>
              </c:strCache>
            </c:strRef>
          </c:tx>
          <c:spPr>
            <a:solidFill>
              <a:schemeClr val="bg1"/>
            </a:solidFill>
            <a:ln>
              <a:solidFill>
                <a:schemeClr val="tx1"/>
              </a:solidFill>
            </a:ln>
          </c:spPr>
          <c:invertIfNegative val="0"/>
          <c:cat>
            <c:numRef>
              <c:f>Sheet2!$G$2:$G$4</c:f>
              <c:numCache>
                <c:formatCode>General</c:formatCode>
                <c:ptCount val="3"/>
                <c:pt idx="0">
                  <c:v>10</c:v>
                </c:pt>
                <c:pt idx="1">
                  <c:v>20</c:v>
                </c:pt>
                <c:pt idx="2">
                  <c:v>50</c:v>
                </c:pt>
              </c:numCache>
            </c:numRef>
          </c:cat>
          <c:val>
            <c:numRef>
              <c:f>Sheet2!$I$2:$I$4</c:f>
              <c:numCache>
                <c:formatCode>General</c:formatCode>
                <c:ptCount val="3"/>
                <c:pt idx="0">
                  <c:v>65.884</c:v>
                </c:pt>
                <c:pt idx="1">
                  <c:v>36.905999999999999</c:v>
                </c:pt>
                <c:pt idx="2">
                  <c:v>41.77</c:v>
                </c:pt>
              </c:numCache>
            </c:numRef>
          </c:val>
        </c:ser>
        <c:dLbls>
          <c:showLegendKey val="0"/>
          <c:showVal val="0"/>
          <c:showCatName val="0"/>
          <c:showSerName val="0"/>
          <c:showPercent val="0"/>
          <c:showBubbleSize val="0"/>
        </c:dLbls>
        <c:gapWidth val="150"/>
        <c:overlap val="100"/>
        <c:axId val="313058944"/>
        <c:axId val="313060904"/>
      </c:barChart>
      <c:catAx>
        <c:axId val="313058944"/>
        <c:scaling>
          <c:orientation val="minMax"/>
        </c:scaling>
        <c:delete val="0"/>
        <c:axPos val="b"/>
        <c:title>
          <c:tx>
            <c:rich>
              <a:bodyPr/>
              <a:lstStyle/>
              <a:p>
                <a:pPr>
                  <a:defRPr sz="1400"/>
                </a:pPr>
                <a:r>
                  <a:rPr lang="en-US" sz="1400"/>
                  <a:t>Cluster</a:t>
                </a:r>
                <a:r>
                  <a:rPr lang="en-US" sz="1400" baseline="0"/>
                  <a:t> Size (node count)</a:t>
                </a:r>
                <a:endParaRPr lang="en-US" sz="1400"/>
              </a:p>
            </c:rich>
          </c:tx>
          <c:overlay val="0"/>
        </c:title>
        <c:numFmt formatCode="General" sourceLinked="1"/>
        <c:majorTickMark val="out"/>
        <c:minorTickMark val="none"/>
        <c:tickLblPos val="nextTo"/>
        <c:spPr>
          <a:ln w="12700">
            <a:solidFill>
              <a:schemeClr val="tx1"/>
            </a:solidFill>
          </a:ln>
        </c:spPr>
        <c:txPr>
          <a:bodyPr/>
          <a:lstStyle/>
          <a:p>
            <a:pPr>
              <a:defRPr>
                <a:solidFill>
                  <a:schemeClr val="tx1"/>
                </a:solidFill>
              </a:defRPr>
            </a:pPr>
            <a:endParaRPr lang="en-US"/>
          </a:p>
        </c:txPr>
        <c:crossAx val="313060904"/>
        <c:crosses val="autoZero"/>
        <c:auto val="1"/>
        <c:lblAlgn val="ctr"/>
        <c:lblOffset val="100"/>
        <c:noMultiLvlLbl val="0"/>
      </c:catAx>
      <c:valAx>
        <c:axId val="313060904"/>
        <c:scaling>
          <c:orientation val="minMax"/>
          <c:max val="400"/>
        </c:scaling>
        <c:delete val="0"/>
        <c:axPos val="l"/>
        <c:majorGridlines>
          <c:spPr>
            <a:ln w="12700">
              <a:solidFill>
                <a:schemeClr val="tx1"/>
              </a:solidFill>
            </a:ln>
          </c:spPr>
        </c:majorGridlines>
        <c:title>
          <c:tx>
            <c:rich>
              <a:bodyPr rot="-5400000" vert="horz"/>
              <a:lstStyle/>
              <a:p>
                <a:pPr>
                  <a:defRPr sz="1400"/>
                </a:pPr>
                <a:r>
                  <a:rPr lang="en-US" sz="1400"/>
                  <a:t>Run Time (seconds)</a:t>
                </a:r>
              </a:p>
            </c:rich>
          </c:tx>
          <c:overlay val="0"/>
        </c:title>
        <c:numFmt formatCode="General" sourceLinked="1"/>
        <c:majorTickMark val="out"/>
        <c:minorTickMark val="none"/>
        <c:tickLblPos val="nextTo"/>
        <c:spPr>
          <a:ln w="12700">
            <a:solidFill>
              <a:schemeClr val="tx1"/>
            </a:solidFill>
          </a:ln>
        </c:spPr>
        <c:crossAx val="313058944"/>
        <c:crosses val="autoZero"/>
        <c:crossBetween val="between"/>
      </c:valAx>
    </c:plotArea>
    <c:legend>
      <c:legendPos val="r"/>
      <c:layout>
        <c:manualLayout>
          <c:xMode val="edge"/>
          <c:yMode val="edge"/>
          <c:x val="0.61152445380947096"/>
          <c:y val="0.15682158632609899"/>
          <c:w val="0.35342617837590201"/>
          <c:h val="0.19395262014661999"/>
        </c:manualLayout>
      </c:layout>
      <c:overlay val="0"/>
      <c:spPr>
        <a:solidFill>
          <a:schemeClr val="bg1"/>
        </a:solidFill>
        <a:ln w="12700">
          <a:solidFill>
            <a:schemeClr val="tx1"/>
          </a:solidFill>
        </a:ln>
      </c:spPr>
      <c:txPr>
        <a:bodyPr/>
        <a:lstStyle/>
        <a:p>
          <a:pPr>
            <a:defRPr sz="1400" b="1" i="0"/>
          </a:pPr>
          <a:endParaRPr lang="en-US"/>
        </a:p>
      </c:txPr>
    </c:legend>
    <c:plotVisOnly val="1"/>
    <c:dispBlanksAs val="gap"/>
    <c:showDLblsOverMax val="0"/>
  </c:chart>
  <c:spPr>
    <a:ln w="12700">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55BFE-445B-43E5-B1CD-C943CE449A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66C7A2C-856F-444B-A758-E00280305A9B}">
      <dgm:prSet phldrT="[Text]" custT="1">
        <dgm:style>
          <a:lnRef idx="1">
            <a:schemeClr val="accent1"/>
          </a:lnRef>
          <a:fillRef idx="2">
            <a:schemeClr val="accent1"/>
          </a:fillRef>
          <a:effectRef idx="1">
            <a:schemeClr val="accent1"/>
          </a:effectRef>
          <a:fontRef idx="minor">
            <a:schemeClr val="dk1"/>
          </a:fontRef>
        </dgm:style>
      </dgm:prSet>
      <dgm:spPr/>
      <dgm:t>
        <a:bodyPr/>
        <a:lstStyle/>
        <a:p>
          <a:pPr>
            <a:lnSpc>
              <a:spcPct val="100000"/>
            </a:lnSpc>
            <a:spcAft>
              <a:spcPts val="0"/>
            </a:spcAft>
          </a:pPr>
          <a:r>
            <a:rPr lang="en-US" sz="1400" dirty="0" smtClean="0">
              <a:solidFill>
                <a:srgbClr val="C00000"/>
              </a:solidFill>
            </a:rPr>
            <a:t>Data is too big and gets bigger to fit into memory </a:t>
          </a:r>
        </a:p>
        <a:p>
          <a:pPr>
            <a:lnSpc>
              <a:spcPct val="100000"/>
            </a:lnSpc>
            <a:spcAft>
              <a:spcPts val="0"/>
            </a:spcAft>
          </a:pPr>
          <a:r>
            <a:rPr lang="en-US" sz="1400" baseline="0" dirty="0" smtClean="0"/>
            <a:t>For “</a:t>
          </a:r>
          <a:r>
            <a:rPr lang="en-US" sz="1400" dirty="0" smtClean="0">
              <a:solidFill>
                <a:schemeClr val="tx1"/>
              </a:solidFill>
            </a:rPr>
            <a:t>All pairs” problem O(N</a:t>
          </a:r>
          <a:r>
            <a:rPr lang="en-US" sz="1400" baseline="30000" dirty="0" smtClean="0">
              <a:solidFill>
                <a:schemeClr val="tx1"/>
              </a:solidFill>
            </a:rPr>
            <a:t>2</a:t>
          </a:r>
          <a:r>
            <a:rPr lang="en-US" sz="1400" dirty="0" smtClean="0">
              <a:solidFill>
                <a:schemeClr val="tx1"/>
              </a:solidFill>
            </a:rPr>
            <a:t>),</a:t>
          </a:r>
          <a:r>
            <a:rPr lang="en-US" sz="1400" baseline="0" dirty="0" smtClean="0"/>
            <a:t>  </a:t>
          </a:r>
        </a:p>
        <a:p>
          <a:pPr>
            <a:lnSpc>
              <a:spcPct val="100000"/>
            </a:lnSpc>
            <a:spcAft>
              <a:spcPts val="0"/>
            </a:spcAft>
          </a:pPr>
          <a:r>
            <a:rPr lang="en-US" sz="1400" baseline="0" dirty="0" smtClean="0"/>
            <a:t>         </a:t>
          </a:r>
          <a:r>
            <a:rPr lang="en-US" sz="1400" baseline="0" dirty="0" err="1" smtClean="0"/>
            <a:t>PubChem</a:t>
          </a:r>
          <a:r>
            <a:rPr lang="en-US" sz="1400" baseline="0" dirty="0" smtClean="0"/>
            <a:t> </a:t>
          </a:r>
          <a:r>
            <a:rPr lang="en-US" sz="1400" dirty="0" smtClean="0"/>
            <a:t>data points</a:t>
          </a:r>
          <a:r>
            <a:rPr lang="en-US" sz="1400" baseline="0" dirty="0" smtClean="0"/>
            <a:t> </a:t>
          </a:r>
          <a:r>
            <a:rPr lang="en-US" sz="1400" dirty="0" smtClean="0"/>
            <a:t>100,000 =&gt; 480 GB</a:t>
          </a:r>
          <a:r>
            <a:rPr lang="en-US" sz="1400" baseline="0" dirty="0" smtClean="0"/>
            <a:t> of main</a:t>
          </a:r>
          <a:r>
            <a:rPr lang="en-US" sz="1400" dirty="0" smtClean="0"/>
            <a:t> memory</a:t>
          </a:r>
        </a:p>
        <a:p>
          <a:pPr>
            <a:lnSpc>
              <a:spcPct val="100000"/>
            </a:lnSpc>
            <a:spcAft>
              <a:spcPts val="0"/>
            </a:spcAft>
          </a:pPr>
          <a:r>
            <a:rPr lang="en-US" sz="1400" baseline="0" dirty="0" smtClean="0"/>
            <a:t>                                           (Tempest Cluster of 768 cores has 1.536TB) </a:t>
          </a:r>
        </a:p>
        <a:p>
          <a:pPr>
            <a:lnSpc>
              <a:spcPct val="100000"/>
            </a:lnSpc>
            <a:spcAft>
              <a:spcPts val="0"/>
            </a:spcAft>
          </a:pPr>
          <a:r>
            <a:rPr lang="en-US" sz="1400" baseline="0" dirty="0" smtClean="0">
              <a:solidFill>
                <a:schemeClr val="tx1"/>
              </a:solidFill>
            </a:rPr>
            <a:t>We need to use distributed memory and new algorithms to solve the problem</a:t>
          </a:r>
          <a:endParaRPr lang="en-US" sz="1400" dirty="0">
            <a:solidFill>
              <a:schemeClr val="tx1"/>
            </a:solidFill>
          </a:endParaRPr>
        </a:p>
      </dgm:t>
    </dgm:pt>
    <dgm:pt modelId="{4350E855-98AF-4A7C-ACB4-296A1E71CB42}" type="parTrans" cxnId="{E9D9EEB2-7760-4291-AC9C-506AD0CB7331}">
      <dgm:prSet/>
      <dgm:spPr/>
      <dgm:t>
        <a:bodyPr/>
        <a:lstStyle/>
        <a:p>
          <a:endParaRPr lang="en-US"/>
        </a:p>
      </dgm:t>
    </dgm:pt>
    <dgm:pt modelId="{5587279F-34C7-4249-94BB-5BF7432D276F}" type="sibTrans" cxnId="{E9D9EEB2-7760-4291-AC9C-506AD0CB7331}">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CBDFFF3B-45F4-4840-B76F-597CF4B0F0A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baseline="0" dirty="0" smtClean="0">
              <a:solidFill>
                <a:srgbClr val="C00000"/>
              </a:solidFill>
            </a:rPr>
            <a:t>Communication overhead is large </a:t>
          </a:r>
          <a:r>
            <a:rPr lang="en-US" sz="1400" baseline="0" dirty="0" smtClean="0"/>
            <a:t>as main operations include matrix multiplication (O(N</a:t>
          </a:r>
          <a:r>
            <a:rPr lang="en-US" sz="1400" baseline="30000" dirty="0" smtClean="0"/>
            <a:t>2</a:t>
          </a:r>
          <a:r>
            <a:rPr lang="en-US" sz="1400" baseline="0" dirty="0" smtClean="0"/>
            <a:t>)), moving data between nodes and within one node adds extra overheads</a:t>
          </a:r>
        </a:p>
        <a:p>
          <a:r>
            <a:rPr lang="en-US" sz="1400" baseline="0" dirty="0" smtClean="0">
              <a:solidFill>
                <a:schemeClr val="tx1"/>
              </a:solidFill>
            </a:rPr>
            <a:t>We use collective communications between nodes and concurrent threading internal to node on multicore clusters</a:t>
          </a:r>
          <a:endParaRPr lang="en-US" sz="1400" dirty="0">
            <a:solidFill>
              <a:schemeClr val="tx1"/>
            </a:solidFill>
          </a:endParaRPr>
        </a:p>
      </dgm:t>
    </dgm:pt>
    <dgm:pt modelId="{3C56034E-1A83-42C0-B3AB-A039AE0ED578}" type="parTrans" cxnId="{9BA45EBC-0EA6-47B2-9F0B-0C80A0F27314}">
      <dgm:prSet/>
      <dgm:spPr/>
      <dgm:t>
        <a:bodyPr/>
        <a:lstStyle/>
        <a:p>
          <a:endParaRPr lang="en-US"/>
        </a:p>
      </dgm:t>
    </dgm:pt>
    <dgm:pt modelId="{893D378C-271B-4F52-A73D-E3F9D1031F29}" type="sibTrans" cxnId="{9BA45EBC-0EA6-47B2-9F0B-0C80A0F27314}">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9F11EC4A-70B9-461B-BADF-DF4D4A2678BC}">
      <dgm:prSet phldrT="[Text]">
        <dgm:style>
          <a:lnRef idx="1">
            <a:schemeClr val="accent1"/>
          </a:lnRef>
          <a:fillRef idx="2">
            <a:schemeClr val="accent1"/>
          </a:fillRef>
          <a:effectRef idx="1">
            <a:schemeClr val="accent1"/>
          </a:effectRef>
          <a:fontRef idx="minor">
            <a:schemeClr val="dk1"/>
          </a:fontRef>
        </dgm:style>
      </dgm:prSet>
      <dgm:spPr/>
      <dgm:t>
        <a:bodyPr/>
        <a:lstStyle/>
        <a:p>
          <a:pPr>
            <a:lnSpc>
              <a:spcPct val="90000"/>
            </a:lnSpc>
            <a:spcAft>
              <a:spcPct val="35000"/>
            </a:spcAft>
          </a:pPr>
          <a:r>
            <a:rPr lang="en-US" baseline="0" dirty="0" smtClean="0">
              <a:solidFill>
                <a:srgbClr val="C00000"/>
              </a:solidFill>
            </a:rPr>
            <a:t>Concurrent threading has side effects   </a:t>
          </a:r>
          <a:r>
            <a:rPr lang="en-US" baseline="0" dirty="0" smtClean="0"/>
            <a:t>(for shared memory model like CCR and </a:t>
          </a:r>
          <a:r>
            <a:rPr lang="en-US" baseline="0" dirty="0" err="1" smtClean="0"/>
            <a:t>OpenMP</a:t>
          </a:r>
          <a:r>
            <a:rPr lang="en-US" baseline="0" dirty="0" smtClean="0"/>
            <a:t>) that impact performance</a:t>
          </a:r>
        </a:p>
        <a:p>
          <a:pPr>
            <a:lnSpc>
              <a:spcPct val="100000"/>
            </a:lnSpc>
            <a:spcAft>
              <a:spcPts val="0"/>
            </a:spcAft>
          </a:pPr>
          <a:r>
            <a:rPr lang="en-US" baseline="0" dirty="0" smtClean="0"/>
            <a:t>sub-block size to fit data into cache </a:t>
          </a:r>
        </a:p>
        <a:p>
          <a:pPr>
            <a:lnSpc>
              <a:spcPct val="100000"/>
            </a:lnSpc>
            <a:spcAft>
              <a:spcPts val="0"/>
            </a:spcAft>
          </a:pPr>
          <a:r>
            <a:rPr lang="en-US" baseline="0" dirty="0" smtClean="0"/>
            <a:t>cache line padding to avoid false sharing</a:t>
          </a:r>
          <a:endParaRPr lang="en-US" dirty="0"/>
        </a:p>
      </dgm:t>
    </dgm:pt>
    <dgm:pt modelId="{D1662514-7BBF-45DF-8A19-2D00AE86EC38}" type="parTrans" cxnId="{3AC747AC-B355-4D95-8FC2-07360FB214C6}">
      <dgm:prSet/>
      <dgm:spPr/>
      <dgm:t>
        <a:bodyPr/>
        <a:lstStyle/>
        <a:p>
          <a:endParaRPr lang="en-US"/>
        </a:p>
      </dgm:t>
    </dgm:pt>
    <dgm:pt modelId="{02AA933D-FB8D-45D9-8717-3BEA3B0B2002}" type="sibTrans" cxnId="{3AC747AC-B355-4D95-8FC2-07360FB214C6}">
      <dgm:prSet/>
      <dgm:spPr/>
      <dgm:t>
        <a:bodyPr/>
        <a:lstStyle/>
        <a:p>
          <a:endParaRPr lang="en-US"/>
        </a:p>
      </dgm:t>
    </dgm:pt>
    <dgm:pt modelId="{6A848970-A9C9-4D06-95B1-B274AEE6E805}" type="pres">
      <dgm:prSet presAssocID="{75E55BFE-445B-43E5-B1CD-C943CE449AA9}" presName="outerComposite" presStyleCnt="0">
        <dgm:presLayoutVars>
          <dgm:chMax val="5"/>
          <dgm:dir/>
          <dgm:resizeHandles val="exact"/>
        </dgm:presLayoutVars>
      </dgm:prSet>
      <dgm:spPr/>
      <dgm:t>
        <a:bodyPr/>
        <a:lstStyle/>
        <a:p>
          <a:endParaRPr lang="en-US"/>
        </a:p>
      </dgm:t>
    </dgm:pt>
    <dgm:pt modelId="{2A999064-266A-42BD-8978-B570B14F8FB2}" type="pres">
      <dgm:prSet presAssocID="{75E55BFE-445B-43E5-B1CD-C943CE449AA9}" presName="dummyMaxCanvas" presStyleCnt="0">
        <dgm:presLayoutVars/>
      </dgm:prSet>
      <dgm:spPr/>
    </dgm:pt>
    <dgm:pt modelId="{D2689B00-B0D6-4551-9B61-F93B4FAA1BF0}" type="pres">
      <dgm:prSet presAssocID="{75E55BFE-445B-43E5-B1CD-C943CE449AA9}" presName="ThreeNodes_1" presStyleLbl="node1" presStyleIdx="0" presStyleCnt="3">
        <dgm:presLayoutVars>
          <dgm:bulletEnabled val="1"/>
        </dgm:presLayoutVars>
      </dgm:prSet>
      <dgm:spPr/>
      <dgm:t>
        <a:bodyPr/>
        <a:lstStyle/>
        <a:p>
          <a:endParaRPr lang="en-US"/>
        </a:p>
      </dgm:t>
    </dgm:pt>
    <dgm:pt modelId="{A213EE29-4877-4FC4-AF31-E96A6836E3D7}" type="pres">
      <dgm:prSet presAssocID="{75E55BFE-445B-43E5-B1CD-C943CE449AA9}" presName="ThreeNodes_2" presStyleLbl="node1" presStyleIdx="1" presStyleCnt="3">
        <dgm:presLayoutVars>
          <dgm:bulletEnabled val="1"/>
        </dgm:presLayoutVars>
      </dgm:prSet>
      <dgm:spPr/>
      <dgm:t>
        <a:bodyPr/>
        <a:lstStyle/>
        <a:p>
          <a:endParaRPr lang="en-US"/>
        </a:p>
      </dgm:t>
    </dgm:pt>
    <dgm:pt modelId="{D998118A-46A8-43C7-A620-95C178269E96}" type="pres">
      <dgm:prSet presAssocID="{75E55BFE-445B-43E5-B1CD-C943CE449AA9}" presName="ThreeNodes_3" presStyleLbl="node1" presStyleIdx="2" presStyleCnt="3">
        <dgm:presLayoutVars>
          <dgm:bulletEnabled val="1"/>
        </dgm:presLayoutVars>
      </dgm:prSet>
      <dgm:spPr/>
      <dgm:t>
        <a:bodyPr/>
        <a:lstStyle/>
        <a:p>
          <a:endParaRPr lang="en-US"/>
        </a:p>
      </dgm:t>
    </dgm:pt>
    <dgm:pt modelId="{A09EDAFE-1BEB-4B31-88F0-63BD90254B78}" type="pres">
      <dgm:prSet presAssocID="{75E55BFE-445B-43E5-B1CD-C943CE449AA9}" presName="ThreeConn_1-2" presStyleLbl="fgAccFollowNode1" presStyleIdx="0" presStyleCnt="2">
        <dgm:presLayoutVars>
          <dgm:bulletEnabled val="1"/>
        </dgm:presLayoutVars>
      </dgm:prSet>
      <dgm:spPr/>
      <dgm:t>
        <a:bodyPr/>
        <a:lstStyle/>
        <a:p>
          <a:endParaRPr lang="en-US"/>
        </a:p>
      </dgm:t>
    </dgm:pt>
    <dgm:pt modelId="{FACA1A84-345B-4F2C-9628-B1971C273AF4}" type="pres">
      <dgm:prSet presAssocID="{75E55BFE-445B-43E5-B1CD-C943CE449AA9}" presName="ThreeConn_2-3" presStyleLbl="fgAccFollowNode1" presStyleIdx="1" presStyleCnt="2">
        <dgm:presLayoutVars>
          <dgm:bulletEnabled val="1"/>
        </dgm:presLayoutVars>
      </dgm:prSet>
      <dgm:spPr/>
      <dgm:t>
        <a:bodyPr/>
        <a:lstStyle/>
        <a:p>
          <a:endParaRPr lang="en-US"/>
        </a:p>
      </dgm:t>
    </dgm:pt>
    <dgm:pt modelId="{97A834F0-BF67-4FDC-A1F6-FB2FCDF7807F}" type="pres">
      <dgm:prSet presAssocID="{75E55BFE-445B-43E5-B1CD-C943CE449AA9}" presName="ThreeNodes_1_text" presStyleLbl="node1" presStyleIdx="2" presStyleCnt="3">
        <dgm:presLayoutVars>
          <dgm:bulletEnabled val="1"/>
        </dgm:presLayoutVars>
      </dgm:prSet>
      <dgm:spPr/>
      <dgm:t>
        <a:bodyPr/>
        <a:lstStyle/>
        <a:p>
          <a:endParaRPr lang="en-US"/>
        </a:p>
      </dgm:t>
    </dgm:pt>
    <dgm:pt modelId="{17052E07-1804-4730-971B-FFA0A16D7105}" type="pres">
      <dgm:prSet presAssocID="{75E55BFE-445B-43E5-B1CD-C943CE449AA9}" presName="ThreeNodes_2_text" presStyleLbl="node1" presStyleIdx="2" presStyleCnt="3">
        <dgm:presLayoutVars>
          <dgm:bulletEnabled val="1"/>
        </dgm:presLayoutVars>
      </dgm:prSet>
      <dgm:spPr/>
      <dgm:t>
        <a:bodyPr/>
        <a:lstStyle/>
        <a:p>
          <a:endParaRPr lang="en-US"/>
        </a:p>
      </dgm:t>
    </dgm:pt>
    <dgm:pt modelId="{722EE259-81C7-4B42-ADB7-DE6FF3EA3858}" type="pres">
      <dgm:prSet presAssocID="{75E55BFE-445B-43E5-B1CD-C943CE449AA9}" presName="ThreeNodes_3_text" presStyleLbl="node1" presStyleIdx="2" presStyleCnt="3">
        <dgm:presLayoutVars>
          <dgm:bulletEnabled val="1"/>
        </dgm:presLayoutVars>
      </dgm:prSet>
      <dgm:spPr/>
      <dgm:t>
        <a:bodyPr/>
        <a:lstStyle/>
        <a:p>
          <a:endParaRPr lang="en-US"/>
        </a:p>
      </dgm:t>
    </dgm:pt>
  </dgm:ptLst>
  <dgm:cxnLst>
    <dgm:cxn modelId="{572B8E22-11B3-4A36-992C-B921794F0641}" type="presOf" srcId="{75E55BFE-445B-43E5-B1CD-C943CE449AA9}" destId="{6A848970-A9C9-4D06-95B1-B274AEE6E805}" srcOrd="0" destOrd="0" presId="urn:microsoft.com/office/officeart/2005/8/layout/vProcess5"/>
    <dgm:cxn modelId="{0A3C1AC7-7186-44A3-B476-23D69184E85D}" type="presOf" srcId="{9F11EC4A-70B9-461B-BADF-DF4D4A2678BC}" destId="{D998118A-46A8-43C7-A620-95C178269E96}" srcOrd="0" destOrd="0" presId="urn:microsoft.com/office/officeart/2005/8/layout/vProcess5"/>
    <dgm:cxn modelId="{35891666-9641-415B-A0E5-4E953C879A35}" type="presOf" srcId="{893D378C-271B-4F52-A73D-E3F9D1031F29}" destId="{FACA1A84-345B-4F2C-9628-B1971C273AF4}" srcOrd="0" destOrd="0" presId="urn:microsoft.com/office/officeart/2005/8/layout/vProcess5"/>
    <dgm:cxn modelId="{3AC747AC-B355-4D95-8FC2-07360FB214C6}" srcId="{75E55BFE-445B-43E5-B1CD-C943CE449AA9}" destId="{9F11EC4A-70B9-461B-BADF-DF4D4A2678BC}" srcOrd="2" destOrd="0" parTransId="{D1662514-7BBF-45DF-8A19-2D00AE86EC38}" sibTransId="{02AA933D-FB8D-45D9-8717-3BEA3B0B2002}"/>
    <dgm:cxn modelId="{9BA45EBC-0EA6-47B2-9F0B-0C80A0F27314}" srcId="{75E55BFE-445B-43E5-B1CD-C943CE449AA9}" destId="{CBDFFF3B-45F4-4840-B76F-597CF4B0F0A6}" srcOrd="1" destOrd="0" parTransId="{3C56034E-1A83-42C0-B3AB-A039AE0ED578}" sibTransId="{893D378C-271B-4F52-A73D-E3F9D1031F29}"/>
    <dgm:cxn modelId="{B9439A7A-EC0E-4695-9FAF-7C625E7A55B0}" type="presOf" srcId="{166C7A2C-856F-444B-A758-E00280305A9B}" destId="{97A834F0-BF67-4FDC-A1F6-FB2FCDF7807F}" srcOrd="1" destOrd="0" presId="urn:microsoft.com/office/officeart/2005/8/layout/vProcess5"/>
    <dgm:cxn modelId="{2458BCF7-155E-4D4C-A02C-E499FE65790C}" type="presOf" srcId="{9F11EC4A-70B9-461B-BADF-DF4D4A2678BC}" destId="{722EE259-81C7-4B42-ADB7-DE6FF3EA3858}" srcOrd="1" destOrd="0" presId="urn:microsoft.com/office/officeart/2005/8/layout/vProcess5"/>
    <dgm:cxn modelId="{6013D2BD-A18F-4D2B-9843-C834866BEF37}" type="presOf" srcId="{CBDFFF3B-45F4-4840-B76F-597CF4B0F0A6}" destId="{17052E07-1804-4730-971B-FFA0A16D7105}" srcOrd="1" destOrd="0" presId="urn:microsoft.com/office/officeart/2005/8/layout/vProcess5"/>
    <dgm:cxn modelId="{937B2F49-0E7D-4C2E-8C14-F633D3AF41D3}" type="presOf" srcId="{166C7A2C-856F-444B-A758-E00280305A9B}" destId="{D2689B00-B0D6-4551-9B61-F93B4FAA1BF0}" srcOrd="0" destOrd="0" presId="urn:microsoft.com/office/officeart/2005/8/layout/vProcess5"/>
    <dgm:cxn modelId="{34A0C1C4-AD81-4137-89D9-C61FDA4B63D9}" type="presOf" srcId="{CBDFFF3B-45F4-4840-B76F-597CF4B0F0A6}" destId="{A213EE29-4877-4FC4-AF31-E96A6836E3D7}" srcOrd="0" destOrd="0" presId="urn:microsoft.com/office/officeart/2005/8/layout/vProcess5"/>
    <dgm:cxn modelId="{E9D9EEB2-7760-4291-AC9C-506AD0CB7331}" srcId="{75E55BFE-445B-43E5-B1CD-C943CE449AA9}" destId="{166C7A2C-856F-444B-A758-E00280305A9B}" srcOrd="0" destOrd="0" parTransId="{4350E855-98AF-4A7C-ACB4-296A1E71CB42}" sibTransId="{5587279F-34C7-4249-94BB-5BF7432D276F}"/>
    <dgm:cxn modelId="{845FA48F-9A98-4275-840B-75C260712423}" type="presOf" srcId="{5587279F-34C7-4249-94BB-5BF7432D276F}" destId="{A09EDAFE-1BEB-4B31-88F0-63BD90254B78}" srcOrd="0" destOrd="0" presId="urn:microsoft.com/office/officeart/2005/8/layout/vProcess5"/>
    <dgm:cxn modelId="{23FE1603-8C27-4992-B8BD-705AE5AD1B68}" type="presParOf" srcId="{6A848970-A9C9-4D06-95B1-B274AEE6E805}" destId="{2A999064-266A-42BD-8978-B570B14F8FB2}" srcOrd="0" destOrd="0" presId="urn:microsoft.com/office/officeart/2005/8/layout/vProcess5"/>
    <dgm:cxn modelId="{4B4A8F0E-5B4C-4389-95E8-B84D274A0DFD}" type="presParOf" srcId="{6A848970-A9C9-4D06-95B1-B274AEE6E805}" destId="{D2689B00-B0D6-4551-9B61-F93B4FAA1BF0}" srcOrd="1" destOrd="0" presId="urn:microsoft.com/office/officeart/2005/8/layout/vProcess5"/>
    <dgm:cxn modelId="{435E7FB1-8CA5-47F8-AE10-88DF9FBE550A}" type="presParOf" srcId="{6A848970-A9C9-4D06-95B1-B274AEE6E805}" destId="{A213EE29-4877-4FC4-AF31-E96A6836E3D7}" srcOrd="2" destOrd="0" presId="urn:microsoft.com/office/officeart/2005/8/layout/vProcess5"/>
    <dgm:cxn modelId="{D7DB5F04-9464-4DD6-9C7B-8B04EE2D53A1}" type="presParOf" srcId="{6A848970-A9C9-4D06-95B1-B274AEE6E805}" destId="{D998118A-46A8-43C7-A620-95C178269E96}" srcOrd="3" destOrd="0" presId="urn:microsoft.com/office/officeart/2005/8/layout/vProcess5"/>
    <dgm:cxn modelId="{FDD058A8-D5A2-4A47-A50F-158657775CCC}" type="presParOf" srcId="{6A848970-A9C9-4D06-95B1-B274AEE6E805}" destId="{A09EDAFE-1BEB-4B31-88F0-63BD90254B78}" srcOrd="4" destOrd="0" presId="urn:microsoft.com/office/officeart/2005/8/layout/vProcess5"/>
    <dgm:cxn modelId="{2B41A3A4-0E83-467C-AD1D-EF477C58FE5F}" type="presParOf" srcId="{6A848970-A9C9-4D06-95B1-B274AEE6E805}" destId="{FACA1A84-345B-4F2C-9628-B1971C273AF4}" srcOrd="5" destOrd="0" presId="urn:microsoft.com/office/officeart/2005/8/layout/vProcess5"/>
    <dgm:cxn modelId="{E265460C-4CDE-4DFD-86AE-B50B5D97B3B3}" type="presParOf" srcId="{6A848970-A9C9-4D06-95B1-B274AEE6E805}" destId="{97A834F0-BF67-4FDC-A1F6-FB2FCDF7807F}" srcOrd="6" destOrd="0" presId="urn:microsoft.com/office/officeart/2005/8/layout/vProcess5"/>
    <dgm:cxn modelId="{E8C1D3A9-74AA-47B6-A281-FE04BD7C7504}" type="presParOf" srcId="{6A848970-A9C9-4D06-95B1-B274AEE6E805}" destId="{17052E07-1804-4730-971B-FFA0A16D7105}" srcOrd="7" destOrd="0" presId="urn:microsoft.com/office/officeart/2005/8/layout/vProcess5"/>
    <dgm:cxn modelId="{7B7598D9-020B-4504-91BC-323E56028026}" type="presParOf" srcId="{6A848970-A9C9-4D06-95B1-B274AEE6E805}" destId="{722EE259-81C7-4B42-ADB7-DE6FF3EA385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570CA8-9DB6-4504-9C99-1F157F12307C}" type="doc">
      <dgm:prSet loTypeId="urn:microsoft.com/office/officeart/2005/8/layout/gear1" loCatId="process" qsTypeId="urn:microsoft.com/office/officeart/2005/8/quickstyle/simple1" qsCatId="simple" csTypeId="urn:microsoft.com/office/officeart/2005/8/colors/accent1_2" csCatId="accent1" phldr="1"/>
      <dgm:spPr/>
    </dgm:pt>
    <dgm:pt modelId="{FDB8B3A5-7AE3-42D0-A578-12CF69CEA231}">
      <dgm:prSet phldrT="[Text]" custT="1"/>
      <dgm:spPr>
        <a:solidFill>
          <a:srgbClr val="0000FF"/>
        </a:solidFill>
      </dgm:spPr>
      <dgm:t>
        <a:bodyPr/>
        <a:lstStyle/>
        <a:p>
          <a:r>
            <a:rPr lang="en-US" sz="2800" b="1" dirty="0" err="1" smtClean="0"/>
            <a:t>Multicore</a:t>
          </a:r>
          <a:endParaRPr lang="en-US" sz="2800" b="1" dirty="0"/>
        </a:p>
      </dgm:t>
    </dgm:pt>
    <dgm:pt modelId="{F425B68A-25DC-437B-B69C-648378C1B8C4}" type="parTrans" cxnId="{877E67E5-A29B-4269-AC3D-DB1C5BA76205}">
      <dgm:prSet/>
      <dgm:spPr/>
      <dgm:t>
        <a:bodyPr/>
        <a:lstStyle/>
        <a:p>
          <a:endParaRPr lang="en-US"/>
        </a:p>
      </dgm:t>
    </dgm:pt>
    <dgm:pt modelId="{8005FE26-C7DE-4DAB-8ADC-40DF38AFE329}" type="sibTrans" cxnId="{877E67E5-A29B-4269-AC3D-DB1C5BA76205}">
      <dgm:prSet/>
      <dgm:spPr/>
      <dgm:t>
        <a:bodyPr/>
        <a:lstStyle/>
        <a:p>
          <a:endParaRPr lang="en-US"/>
        </a:p>
      </dgm:t>
    </dgm:pt>
    <dgm:pt modelId="{272D37A6-A057-4A36-97F6-62C968EA9611}">
      <dgm:prSet phldrT="[Text]" custT="1"/>
      <dgm:spPr>
        <a:solidFill>
          <a:srgbClr val="FFC000"/>
        </a:solidFill>
      </dgm:spPr>
      <dgm:t>
        <a:bodyPr/>
        <a:lstStyle/>
        <a:p>
          <a:r>
            <a:rPr lang="en-US" sz="2400" b="1" dirty="0" smtClean="0"/>
            <a:t>Clouds</a:t>
          </a:r>
          <a:endParaRPr lang="en-US" sz="2400" b="1" dirty="0"/>
        </a:p>
      </dgm:t>
    </dgm:pt>
    <dgm:pt modelId="{42DF3D39-EFCC-4437-BC19-0CDB9FE8F687}" type="parTrans" cxnId="{EF92C021-7675-4B66-9656-3FC72952E336}">
      <dgm:prSet/>
      <dgm:spPr/>
      <dgm:t>
        <a:bodyPr/>
        <a:lstStyle/>
        <a:p>
          <a:endParaRPr lang="en-US"/>
        </a:p>
      </dgm:t>
    </dgm:pt>
    <dgm:pt modelId="{1D535D58-3957-4DD6-AA7F-59F8BF23F375}" type="sibTrans" cxnId="{EF92C021-7675-4B66-9656-3FC72952E336}">
      <dgm:prSet/>
      <dgm:spPr/>
      <dgm:t>
        <a:bodyPr/>
        <a:lstStyle/>
        <a:p>
          <a:endParaRPr lang="en-US"/>
        </a:p>
      </dgm:t>
    </dgm:pt>
    <dgm:pt modelId="{BD7CECFC-1C87-4114-8DE5-D63114DB4CB6}">
      <dgm:prSet phldrT="[Text]" custT="1"/>
      <dgm:spPr>
        <a:solidFill>
          <a:srgbClr val="C00000"/>
        </a:solidFill>
      </dgm:spPr>
      <dgm:t>
        <a:bodyPr/>
        <a:lstStyle/>
        <a:p>
          <a:endParaRPr lang="en-US" sz="1200" b="1" dirty="0"/>
        </a:p>
      </dgm:t>
    </dgm:pt>
    <dgm:pt modelId="{C49187C9-AA5C-43D1-93B5-F35BB4521E6D}" type="parTrans" cxnId="{9ADF0C35-4779-4A1E-B787-784B2AAEAE9D}">
      <dgm:prSet/>
      <dgm:spPr/>
      <dgm:t>
        <a:bodyPr/>
        <a:lstStyle/>
        <a:p>
          <a:endParaRPr lang="en-US"/>
        </a:p>
      </dgm:t>
    </dgm:pt>
    <dgm:pt modelId="{558AFFCA-4CAF-4C06-838E-9D16224DEEC3}" type="sibTrans" cxnId="{9ADF0C35-4779-4A1E-B787-784B2AAEAE9D}">
      <dgm:prSet/>
      <dgm:spPr/>
      <dgm:t>
        <a:bodyPr/>
        <a:lstStyle/>
        <a:p>
          <a:endParaRPr lang="en-US"/>
        </a:p>
      </dgm:t>
    </dgm:pt>
    <dgm:pt modelId="{A292D8FE-111E-41CF-907B-9FB7C36C5217}" type="pres">
      <dgm:prSet presAssocID="{A9570CA8-9DB6-4504-9C99-1F157F12307C}" presName="composite" presStyleCnt="0">
        <dgm:presLayoutVars>
          <dgm:chMax val="3"/>
          <dgm:animLvl val="lvl"/>
          <dgm:resizeHandles val="exact"/>
        </dgm:presLayoutVars>
      </dgm:prSet>
      <dgm:spPr/>
    </dgm:pt>
    <dgm:pt modelId="{E80A448B-04B6-4AB9-A87F-06D866A82CF3}" type="pres">
      <dgm:prSet presAssocID="{FDB8B3A5-7AE3-42D0-A578-12CF69CEA231}" presName="gear1" presStyleLbl="node1" presStyleIdx="0" presStyleCnt="3">
        <dgm:presLayoutVars>
          <dgm:chMax val="1"/>
          <dgm:bulletEnabled val="1"/>
        </dgm:presLayoutVars>
      </dgm:prSet>
      <dgm:spPr/>
      <dgm:t>
        <a:bodyPr/>
        <a:lstStyle/>
        <a:p>
          <a:endParaRPr lang="en-US"/>
        </a:p>
      </dgm:t>
    </dgm:pt>
    <dgm:pt modelId="{5AD6AF23-88F0-4453-9155-112BFEC1CBF1}" type="pres">
      <dgm:prSet presAssocID="{FDB8B3A5-7AE3-42D0-A578-12CF69CEA231}" presName="gear1srcNode" presStyleLbl="node1" presStyleIdx="0" presStyleCnt="3"/>
      <dgm:spPr/>
      <dgm:t>
        <a:bodyPr/>
        <a:lstStyle/>
        <a:p>
          <a:endParaRPr lang="en-US"/>
        </a:p>
      </dgm:t>
    </dgm:pt>
    <dgm:pt modelId="{BB02C7FF-71A7-492D-A278-EFB528CBFB12}" type="pres">
      <dgm:prSet presAssocID="{FDB8B3A5-7AE3-42D0-A578-12CF69CEA231}" presName="gear1dstNode" presStyleLbl="node1" presStyleIdx="0" presStyleCnt="3"/>
      <dgm:spPr/>
      <dgm:t>
        <a:bodyPr/>
        <a:lstStyle/>
        <a:p>
          <a:endParaRPr lang="en-US"/>
        </a:p>
      </dgm:t>
    </dgm:pt>
    <dgm:pt modelId="{BFB9B2A6-91D8-417B-B20C-473001B14CB5}" type="pres">
      <dgm:prSet presAssocID="{272D37A6-A057-4A36-97F6-62C968EA9611}" presName="gear2" presStyleLbl="node1" presStyleIdx="1" presStyleCnt="3">
        <dgm:presLayoutVars>
          <dgm:chMax val="1"/>
          <dgm:bulletEnabled val="1"/>
        </dgm:presLayoutVars>
      </dgm:prSet>
      <dgm:spPr/>
      <dgm:t>
        <a:bodyPr/>
        <a:lstStyle/>
        <a:p>
          <a:endParaRPr lang="en-US"/>
        </a:p>
      </dgm:t>
    </dgm:pt>
    <dgm:pt modelId="{8CF6C750-EDAA-4E92-BC1F-21B732719FED}" type="pres">
      <dgm:prSet presAssocID="{272D37A6-A057-4A36-97F6-62C968EA9611}" presName="gear2srcNode" presStyleLbl="node1" presStyleIdx="1" presStyleCnt="3"/>
      <dgm:spPr/>
      <dgm:t>
        <a:bodyPr/>
        <a:lstStyle/>
        <a:p>
          <a:endParaRPr lang="en-US"/>
        </a:p>
      </dgm:t>
    </dgm:pt>
    <dgm:pt modelId="{9157C930-4617-4F00-9842-2F1EB0AB46E1}" type="pres">
      <dgm:prSet presAssocID="{272D37A6-A057-4A36-97F6-62C968EA9611}" presName="gear2dstNode" presStyleLbl="node1" presStyleIdx="1" presStyleCnt="3"/>
      <dgm:spPr/>
      <dgm:t>
        <a:bodyPr/>
        <a:lstStyle/>
        <a:p>
          <a:endParaRPr lang="en-US"/>
        </a:p>
      </dgm:t>
    </dgm:pt>
    <dgm:pt modelId="{7F9CA8C2-A4B7-4111-B2CA-F08845199D8E}" type="pres">
      <dgm:prSet presAssocID="{BD7CECFC-1C87-4114-8DE5-D63114DB4CB6}" presName="gear3" presStyleLbl="node1" presStyleIdx="2" presStyleCnt="3"/>
      <dgm:spPr/>
      <dgm:t>
        <a:bodyPr/>
        <a:lstStyle/>
        <a:p>
          <a:endParaRPr lang="en-US"/>
        </a:p>
      </dgm:t>
    </dgm:pt>
    <dgm:pt modelId="{5E26902E-A458-40B1-B536-72B4E705E105}" type="pres">
      <dgm:prSet presAssocID="{BD7CECFC-1C87-4114-8DE5-D63114DB4CB6}" presName="gear3tx" presStyleLbl="node1" presStyleIdx="2" presStyleCnt="3">
        <dgm:presLayoutVars>
          <dgm:chMax val="1"/>
          <dgm:bulletEnabled val="1"/>
        </dgm:presLayoutVars>
      </dgm:prSet>
      <dgm:spPr/>
      <dgm:t>
        <a:bodyPr/>
        <a:lstStyle/>
        <a:p>
          <a:endParaRPr lang="en-US"/>
        </a:p>
      </dgm:t>
    </dgm:pt>
    <dgm:pt modelId="{E42B9C0B-626F-4D63-A91B-AFAA05D009B7}" type="pres">
      <dgm:prSet presAssocID="{BD7CECFC-1C87-4114-8DE5-D63114DB4CB6}" presName="gear3srcNode" presStyleLbl="node1" presStyleIdx="2" presStyleCnt="3"/>
      <dgm:spPr/>
      <dgm:t>
        <a:bodyPr/>
        <a:lstStyle/>
        <a:p>
          <a:endParaRPr lang="en-US"/>
        </a:p>
      </dgm:t>
    </dgm:pt>
    <dgm:pt modelId="{6B77F5EF-82AE-4D37-9286-C4B921731A8E}" type="pres">
      <dgm:prSet presAssocID="{BD7CECFC-1C87-4114-8DE5-D63114DB4CB6}" presName="gear3dstNode" presStyleLbl="node1" presStyleIdx="2" presStyleCnt="3"/>
      <dgm:spPr/>
      <dgm:t>
        <a:bodyPr/>
        <a:lstStyle/>
        <a:p>
          <a:endParaRPr lang="en-US"/>
        </a:p>
      </dgm:t>
    </dgm:pt>
    <dgm:pt modelId="{D060117E-BFAA-4207-BBC0-68339EC51B23}" type="pres">
      <dgm:prSet presAssocID="{8005FE26-C7DE-4DAB-8ADC-40DF38AFE329}" presName="connector1" presStyleLbl="sibTrans2D1" presStyleIdx="0" presStyleCnt="3"/>
      <dgm:spPr/>
      <dgm:t>
        <a:bodyPr/>
        <a:lstStyle/>
        <a:p>
          <a:endParaRPr lang="en-US"/>
        </a:p>
      </dgm:t>
    </dgm:pt>
    <dgm:pt modelId="{A0316A42-6256-4E99-90ED-F6A8EB219B35}" type="pres">
      <dgm:prSet presAssocID="{1D535D58-3957-4DD6-AA7F-59F8BF23F375}" presName="connector2" presStyleLbl="sibTrans2D1" presStyleIdx="1" presStyleCnt="3"/>
      <dgm:spPr/>
      <dgm:t>
        <a:bodyPr/>
        <a:lstStyle/>
        <a:p>
          <a:endParaRPr lang="en-US"/>
        </a:p>
      </dgm:t>
    </dgm:pt>
    <dgm:pt modelId="{1C8166D9-87DB-40F4-8941-16AE68DF2AB7}" type="pres">
      <dgm:prSet presAssocID="{558AFFCA-4CAF-4C06-838E-9D16224DEEC3}" presName="connector3" presStyleLbl="sibTrans2D1" presStyleIdx="2" presStyleCnt="3"/>
      <dgm:spPr/>
      <dgm:t>
        <a:bodyPr/>
        <a:lstStyle/>
        <a:p>
          <a:endParaRPr lang="en-US"/>
        </a:p>
      </dgm:t>
    </dgm:pt>
  </dgm:ptLst>
  <dgm:cxnLst>
    <dgm:cxn modelId="{3080C6B7-3BAE-4E79-877E-8F0137731733}" type="presOf" srcId="{FDB8B3A5-7AE3-42D0-A578-12CF69CEA231}" destId="{BB02C7FF-71A7-492D-A278-EFB528CBFB12}" srcOrd="2" destOrd="0" presId="urn:microsoft.com/office/officeart/2005/8/layout/gear1"/>
    <dgm:cxn modelId="{020FA3C8-A739-4413-B94B-3EA61061086D}" type="presOf" srcId="{FDB8B3A5-7AE3-42D0-A578-12CF69CEA231}" destId="{5AD6AF23-88F0-4453-9155-112BFEC1CBF1}" srcOrd="1" destOrd="0" presId="urn:microsoft.com/office/officeart/2005/8/layout/gear1"/>
    <dgm:cxn modelId="{D21E6A90-E276-4380-B3EE-C0DE9FD3ADC4}" type="presOf" srcId="{BD7CECFC-1C87-4114-8DE5-D63114DB4CB6}" destId="{7F9CA8C2-A4B7-4111-B2CA-F08845199D8E}" srcOrd="0" destOrd="0" presId="urn:microsoft.com/office/officeart/2005/8/layout/gear1"/>
    <dgm:cxn modelId="{877E67E5-A29B-4269-AC3D-DB1C5BA76205}" srcId="{A9570CA8-9DB6-4504-9C99-1F157F12307C}" destId="{FDB8B3A5-7AE3-42D0-A578-12CF69CEA231}" srcOrd="0" destOrd="0" parTransId="{F425B68A-25DC-437B-B69C-648378C1B8C4}" sibTransId="{8005FE26-C7DE-4DAB-8ADC-40DF38AFE329}"/>
    <dgm:cxn modelId="{92F4BC95-B042-4FAB-9F23-5B4F92D38219}" type="presOf" srcId="{BD7CECFC-1C87-4114-8DE5-D63114DB4CB6}" destId="{5E26902E-A458-40B1-B536-72B4E705E105}" srcOrd="1" destOrd="0" presId="urn:microsoft.com/office/officeart/2005/8/layout/gear1"/>
    <dgm:cxn modelId="{F8FEAE2B-53AC-49CE-9157-7A8DB8C829D7}" type="presOf" srcId="{272D37A6-A057-4A36-97F6-62C968EA9611}" destId="{8CF6C750-EDAA-4E92-BC1F-21B732719FED}" srcOrd="1" destOrd="0" presId="urn:microsoft.com/office/officeart/2005/8/layout/gear1"/>
    <dgm:cxn modelId="{5DE59338-113B-499E-8849-FC0AFD1D0498}" type="presOf" srcId="{BD7CECFC-1C87-4114-8DE5-D63114DB4CB6}" destId="{E42B9C0B-626F-4D63-A91B-AFAA05D009B7}" srcOrd="2" destOrd="0" presId="urn:microsoft.com/office/officeart/2005/8/layout/gear1"/>
    <dgm:cxn modelId="{27CFA7E5-EBF0-4E30-86B2-F311A5854ECE}" type="presOf" srcId="{BD7CECFC-1C87-4114-8DE5-D63114DB4CB6}" destId="{6B77F5EF-82AE-4D37-9286-C4B921731A8E}" srcOrd="3" destOrd="0" presId="urn:microsoft.com/office/officeart/2005/8/layout/gear1"/>
    <dgm:cxn modelId="{15AE2DBD-494A-4616-87B0-E8F0005AEA4D}" type="presOf" srcId="{A9570CA8-9DB6-4504-9C99-1F157F12307C}" destId="{A292D8FE-111E-41CF-907B-9FB7C36C5217}" srcOrd="0" destOrd="0" presId="urn:microsoft.com/office/officeart/2005/8/layout/gear1"/>
    <dgm:cxn modelId="{FDF0CBD3-AA99-411F-9A5D-66A694633371}" type="presOf" srcId="{8005FE26-C7DE-4DAB-8ADC-40DF38AFE329}" destId="{D060117E-BFAA-4207-BBC0-68339EC51B23}" srcOrd="0" destOrd="0" presId="urn:microsoft.com/office/officeart/2005/8/layout/gear1"/>
    <dgm:cxn modelId="{9ADF0C35-4779-4A1E-B787-784B2AAEAE9D}" srcId="{A9570CA8-9DB6-4504-9C99-1F157F12307C}" destId="{BD7CECFC-1C87-4114-8DE5-D63114DB4CB6}" srcOrd="2" destOrd="0" parTransId="{C49187C9-AA5C-43D1-93B5-F35BB4521E6D}" sibTransId="{558AFFCA-4CAF-4C06-838E-9D16224DEEC3}"/>
    <dgm:cxn modelId="{F47F288D-F5C7-498A-B916-19994A74A351}" type="presOf" srcId="{1D535D58-3957-4DD6-AA7F-59F8BF23F375}" destId="{A0316A42-6256-4E99-90ED-F6A8EB219B35}" srcOrd="0" destOrd="0" presId="urn:microsoft.com/office/officeart/2005/8/layout/gear1"/>
    <dgm:cxn modelId="{B12CF9E3-63C1-4680-A9D7-BA8B6D2D759B}" type="presOf" srcId="{272D37A6-A057-4A36-97F6-62C968EA9611}" destId="{9157C930-4617-4F00-9842-2F1EB0AB46E1}" srcOrd="2" destOrd="0" presId="urn:microsoft.com/office/officeart/2005/8/layout/gear1"/>
    <dgm:cxn modelId="{2594C6E2-9ED9-4FCE-983C-DC01FC67AEFF}" type="presOf" srcId="{558AFFCA-4CAF-4C06-838E-9D16224DEEC3}" destId="{1C8166D9-87DB-40F4-8941-16AE68DF2AB7}" srcOrd="0" destOrd="0" presId="urn:microsoft.com/office/officeart/2005/8/layout/gear1"/>
    <dgm:cxn modelId="{D6AAD19E-80D4-406C-A0CA-8B08EB816E13}" type="presOf" srcId="{FDB8B3A5-7AE3-42D0-A578-12CF69CEA231}" destId="{E80A448B-04B6-4AB9-A87F-06D866A82CF3}" srcOrd="0" destOrd="0" presId="urn:microsoft.com/office/officeart/2005/8/layout/gear1"/>
    <dgm:cxn modelId="{EF92C021-7675-4B66-9656-3FC72952E336}" srcId="{A9570CA8-9DB6-4504-9C99-1F157F12307C}" destId="{272D37A6-A057-4A36-97F6-62C968EA9611}" srcOrd="1" destOrd="0" parTransId="{42DF3D39-EFCC-4437-BC19-0CDB9FE8F687}" sibTransId="{1D535D58-3957-4DD6-AA7F-59F8BF23F375}"/>
    <dgm:cxn modelId="{A92C2833-4C80-43DC-84DC-83C7F198C05A}" type="presOf" srcId="{272D37A6-A057-4A36-97F6-62C968EA9611}" destId="{BFB9B2A6-91D8-417B-B20C-473001B14CB5}" srcOrd="0" destOrd="0" presId="urn:microsoft.com/office/officeart/2005/8/layout/gear1"/>
    <dgm:cxn modelId="{B2BD4EEC-6C28-4600-BE18-99685C9122E9}" type="presParOf" srcId="{A292D8FE-111E-41CF-907B-9FB7C36C5217}" destId="{E80A448B-04B6-4AB9-A87F-06D866A82CF3}" srcOrd="0" destOrd="0" presId="urn:microsoft.com/office/officeart/2005/8/layout/gear1"/>
    <dgm:cxn modelId="{C0153345-AF7D-4C56-A554-2F84F77009C6}" type="presParOf" srcId="{A292D8FE-111E-41CF-907B-9FB7C36C5217}" destId="{5AD6AF23-88F0-4453-9155-112BFEC1CBF1}" srcOrd="1" destOrd="0" presId="urn:microsoft.com/office/officeart/2005/8/layout/gear1"/>
    <dgm:cxn modelId="{241F86C4-F2DA-4949-9327-8C7667F85D9A}" type="presParOf" srcId="{A292D8FE-111E-41CF-907B-9FB7C36C5217}" destId="{BB02C7FF-71A7-492D-A278-EFB528CBFB12}" srcOrd="2" destOrd="0" presId="urn:microsoft.com/office/officeart/2005/8/layout/gear1"/>
    <dgm:cxn modelId="{4C302741-C12B-499C-B52E-C869E5CE47B2}" type="presParOf" srcId="{A292D8FE-111E-41CF-907B-9FB7C36C5217}" destId="{BFB9B2A6-91D8-417B-B20C-473001B14CB5}" srcOrd="3" destOrd="0" presId="urn:microsoft.com/office/officeart/2005/8/layout/gear1"/>
    <dgm:cxn modelId="{E5B76ACC-8657-4E33-BBB5-925B69F734CC}" type="presParOf" srcId="{A292D8FE-111E-41CF-907B-9FB7C36C5217}" destId="{8CF6C750-EDAA-4E92-BC1F-21B732719FED}" srcOrd="4" destOrd="0" presId="urn:microsoft.com/office/officeart/2005/8/layout/gear1"/>
    <dgm:cxn modelId="{02F86CD5-F6A0-4054-9956-4BE1EF2BEB70}" type="presParOf" srcId="{A292D8FE-111E-41CF-907B-9FB7C36C5217}" destId="{9157C930-4617-4F00-9842-2F1EB0AB46E1}" srcOrd="5" destOrd="0" presId="urn:microsoft.com/office/officeart/2005/8/layout/gear1"/>
    <dgm:cxn modelId="{7CEBD53F-8921-4860-987E-230B0A61087A}" type="presParOf" srcId="{A292D8FE-111E-41CF-907B-9FB7C36C5217}" destId="{7F9CA8C2-A4B7-4111-B2CA-F08845199D8E}" srcOrd="6" destOrd="0" presId="urn:microsoft.com/office/officeart/2005/8/layout/gear1"/>
    <dgm:cxn modelId="{078DD313-FFA9-447E-9410-6639C99D4157}" type="presParOf" srcId="{A292D8FE-111E-41CF-907B-9FB7C36C5217}" destId="{5E26902E-A458-40B1-B536-72B4E705E105}" srcOrd="7" destOrd="0" presId="urn:microsoft.com/office/officeart/2005/8/layout/gear1"/>
    <dgm:cxn modelId="{A1BF4D8C-6D87-4909-B8E6-76C733A3AB19}" type="presParOf" srcId="{A292D8FE-111E-41CF-907B-9FB7C36C5217}" destId="{E42B9C0B-626F-4D63-A91B-AFAA05D009B7}" srcOrd="8" destOrd="0" presId="urn:microsoft.com/office/officeart/2005/8/layout/gear1"/>
    <dgm:cxn modelId="{C2CE6B32-6712-413D-9A15-8BAF04D77564}" type="presParOf" srcId="{A292D8FE-111E-41CF-907B-9FB7C36C5217}" destId="{6B77F5EF-82AE-4D37-9286-C4B921731A8E}" srcOrd="9" destOrd="0" presId="urn:microsoft.com/office/officeart/2005/8/layout/gear1"/>
    <dgm:cxn modelId="{9D735B4F-A9A5-4770-84E3-FD141C2D6BA1}" type="presParOf" srcId="{A292D8FE-111E-41CF-907B-9FB7C36C5217}" destId="{D060117E-BFAA-4207-BBC0-68339EC51B23}" srcOrd="10" destOrd="0" presId="urn:microsoft.com/office/officeart/2005/8/layout/gear1"/>
    <dgm:cxn modelId="{6AED7DDA-9339-4C64-8A77-5CCE63535F3B}" type="presParOf" srcId="{A292D8FE-111E-41CF-907B-9FB7C36C5217}" destId="{A0316A42-6256-4E99-90ED-F6A8EB219B35}" srcOrd="11" destOrd="0" presId="urn:microsoft.com/office/officeart/2005/8/layout/gear1"/>
    <dgm:cxn modelId="{3EFA685A-4D32-4929-8F21-851C97B8B403}" type="presParOf" srcId="{A292D8FE-111E-41CF-907B-9FB7C36C5217}" destId="{1C8166D9-87DB-40F4-8941-16AE68DF2AB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1729D364-334B-40A5-84A7-67B3F58494AD}" type="presOf" srcId="{64E7D985-19D3-4D12-8DD4-79A246852F7C}" destId="{C635D7FC-BB98-49DB-AD9E-646C885914FB}"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15227210-D64C-4264-988E-3784D89B4119}" type="presOf" srcId="{C28CBA46-91FB-40F3-A628-651FEF6505A4}" destId="{85BE17F5-B104-42DE-BA3E-6063A1EC77A7}" srcOrd="1" destOrd="0" presId="urn:microsoft.com/office/officeart/2005/8/layout/gear1"/>
    <dgm:cxn modelId="{104B6E3E-7A07-4194-9BFB-2787981714D9}" type="presOf" srcId="{3F14F4E4-8651-425E-B220-B778EE59893D}" destId="{BD4931DA-6333-462C-9DEC-757480D4DE59}" srcOrd="0" destOrd="0" presId="urn:microsoft.com/office/officeart/2005/8/layout/gear1"/>
    <dgm:cxn modelId="{C6A42DD9-6321-44B9-B318-1F949B347A44}" type="presOf" srcId="{64E7D985-19D3-4D12-8DD4-79A246852F7C}" destId="{CF8D61D2-9347-4194-BA15-27B0AC4D50D6}" srcOrd="1" destOrd="0" presId="urn:microsoft.com/office/officeart/2005/8/layout/gear1"/>
    <dgm:cxn modelId="{32D85BFC-EAE1-4628-9448-169F900FC97A}" type="presOf" srcId="{3AF9E325-90FF-42AA-B519-43744C7F5FEC}" destId="{59924272-8EE5-4E54-86F9-3E6D04025004}" srcOrd="0" destOrd="0" presId="urn:microsoft.com/office/officeart/2005/8/layout/gear1"/>
    <dgm:cxn modelId="{5D2BF9BB-A018-474D-AA4F-DDC445219B03}" type="presOf" srcId="{7E5B2486-365F-4902-9B4F-782CDB84C1B6}" destId="{5140F291-ED28-498B-BAE6-9F621477E60F}" srcOrd="0" destOrd="0" presId="urn:microsoft.com/office/officeart/2005/8/layout/gear1"/>
    <dgm:cxn modelId="{D4A36770-7BBF-48C3-8B57-D50459AD744D}" type="presOf" srcId="{C28CBA46-91FB-40F3-A628-651FEF6505A4}" destId="{1272E820-6FA3-47C2-9D51-81D45D983788}" srcOrd="0" destOrd="0" presId="urn:microsoft.com/office/officeart/2005/8/layout/gear1"/>
    <dgm:cxn modelId="{0ABF5FDA-9405-47F6-A9E1-B1A3B8A1A69D}" type="presOf" srcId="{7E5B2486-365F-4902-9B4F-782CDB84C1B6}" destId="{F262F588-F893-422E-9A54-DC44037042AC}" srcOrd="1" destOrd="0" presId="urn:microsoft.com/office/officeart/2005/8/layout/gear1"/>
    <dgm:cxn modelId="{87C6F51F-52E8-4B15-93B3-AD9171A4C8C0}" type="presOf" srcId="{7E5B2486-365F-4902-9B4F-782CDB84C1B6}" destId="{2CB5F1AB-6C9D-428B-BF86-D612FBCC8ADF}" srcOrd="3" destOrd="0" presId="urn:microsoft.com/office/officeart/2005/8/layout/gear1"/>
    <dgm:cxn modelId="{770579AB-AE40-43E1-BAB7-E49A0C58883D}" type="presOf" srcId="{5DE8E24B-17AF-40BA-8C0D-6EA0DB53EF33}" destId="{8F010314-54F9-414B-A14F-2DA6461EB11E}" srcOrd="0" destOrd="0" presId="urn:microsoft.com/office/officeart/2005/8/layout/gear1"/>
    <dgm:cxn modelId="{45FF90ED-246B-44A6-B418-83A3ECF1DF12}" type="presOf" srcId="{BE40E365-A8E0-4066-95BA-0D1881C5DDC7}" destId="{44D0B37B-6A70-4DFA-A98D-651290407B3A}" srcOrd="0" destOrd="0" presId="urn:microsoft.com/office/officeart/2005/8/layout/gear1"/>
    <dgm:cxn modelId="{5181CFE9-4574-4833-8D05-3C2505729DFF}" type="presOf" srcId="{7E5B2486-365F-4902-9B4F-782CDB84C1B6}" destId="{BB8C5C0D-25FC-4441-AA1A-D0FB45BB7ECA}" srcOrd="2"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B0A5751D-8DA4-4C4D-854F-414361B2CB20}" type="presOf" srcId="{C28CBA46-91FB-40F3-A628-651FEF6505A4}" destId="{B61E837A-BA49-4017-BA60-FA2CD74AD679}" srcOrd="2"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57F97615-8A73-4BC7-B251-340740157020}" type="presOf" srcId="{64E7D985-19D3-4D12-8DD4-79A246852F7C}" destId="{BB524EDC-ECC9-4FCE-99D8-48C2D3B7BE14}" srcOrd="2" destOrd="0" presId="urn:microsoft.com/office/officeart/2005/8/layout/gear1"/>
    <dgm:cxn modelId="{21B1A101-692F-4416-9371-7C7F1528C6C5}" type="presParOf" srcId="{59924272-8EE5-4E54-86F9-3E6D04025004}" destId="{1272E820-6FA3-47C2-9D51-81D45D983788}" srcOrd="0" destOrd="0" presId="urn:microsoft.com/office/officeart/2005/8/layout/gear1"/>
    <dgm:cxn modelId="{1BFB0E3C-A996-41D7-BC91-620E542DC207}" type="presParOf" srcId="{59924272-8EE5-4E54-86F9-3E6D04025004}" destId="{85BE17F5-B104-42DE-BA3E-6063A1EC77A7}" srcOrd="1" destOrd="0" presId="urn:microsoft.com/office/officeart/2005/8/layout/gear1"/>
    <dgm:cxn modelId="{6EAAAB06-8C51-4C60-A77C-CB2BAFEC98CA}" type="presParOf" srcId="{59924272-8EE5-4E54-86F9-3E6D04025004}" destId="{B61E837A-BA49-4017-BA60-FA2CD74AD679}" srcOrd="2" destOrd="0" presId="urn:microsoft.com/office/officeart/2005/8/layout/gear1"/>
    <dgm:cxn modelId="{62191481-4E76-42CB-BDB4-966D545D39E9}" type="presParOf" srcId="{59924272-8EE5-4E54-86F9-3E6D04025004}" destId="{C635D7FC-BB98-49DB-AD9E-646C885914FB}" srcOrd="3" destOrd="0" presId="urn:microsoft.com/office/officeart/2005/8/layout/gear1"/>
    <dgm:cxn modelId="{399F4DFF-FCA5-46AE-AC51-1312AD2373B8}" type="presParOf" srcId="{59924272-8EE5-4E54-86F9-3E6D04025004}" destId="{CF8D61D2-9347-4194-BA15-27B0AC4D50D6}" srcOrd="4" destOrd="0" presId="urn:microsoft.com/office/officeart/2005/8/layout/gear1"/>
    <dgm:cxn modelId="{D845E333-C925-4BDC-AA6E-4A3DC24DF1FF}" type="presParOf" srcId="{59924272-8EE5-4E54-86F9-3E6D04025004}" destId="{BB524EDC-ECC9-4FCE-99D8-48C2D3B7BE14}" srcOrd="5" destOrd="0" presId="urn:microsoft.com/office/officeart/2005/8/layout/gear1"/>
    <dgm:cxn modelId="{7080EC7F-B0AC-4DA5-821C-6062527A4E1A}" type="presParOf" srcId="{59924272-8EE5-4E54-86F9-3E6D04025004}" destId="{5140F291-ED28-498B-BAE6-9F621477E60F}" srcOrd="6" destOrd="0" presId="urn:microsoft.com/office/officeart/2005/8/layout/gear1"/>
    <dgm:cxn modelId="{D33B986E-2B6D-4414-98E4-12B1C3EC2294}" type="presParOf" srcId="{59924272-8EE5-4E54-86F9-3E6D04025004}" destId="{F262F588-F893-422E-9A54-DC44037042AC}" srcOrd="7" destOrd="0" presId="urn:microsoft.com/office/officeart/2005/8/layout/gear1"/>
    <dgm:cxn modelId="{F92DE7F6-8CBD-4E63-A886-0A242F694122}" type="presParOf" srcId="{59924272-8EE5-4E54-86F9-3E6D04025004}" destId="{BB8C5C0D-25FC-4441-AA1A-D0FB45BB7ECA}" srcOrd="8" destOrd="0" presId="urn:microsoft.com/office/officeart/2005/8/layout/gear1"/>
    <dgm:cxn modelId="{93F6504F-D6E8-4881-AAB8-6589337E69DE}" type="presParOf" srcId="{59924272-8EE5-4E54-86F9-3E6D04025004}" destId="{2CB5F1AB-6C9D-428B-BF86-D612FBCC8ADF}" srcOrd="9" destOrd="0" presId="urn:microsoft.com/office/officeart/2005/8/layout/gear1"/>
    <dgm:cxn modelId="{3786A86F-B6D9-4055-8E5D-7D4492C03840}" type="presParOf" srcId="{59924272-8EE5-4E54-86F9-3E6D04025004}" destId="{8F010314-54F9-414B-A14F-2DA6461EB11E}" srcOrd="10" destOrd="0" presId="urn:microsoft.com/office/officeart/2005/8/layout/gear1"/>
    <dgm:cxn modelId="{FDBB2858-8E4F-4408-9821-6FA4771BE143}" type="presParOf" srcId="{59924272-8EE5-4E54-86F9-3E6D04025004}" destId="{44D0B37B-6A70-4DFA-A98D-651290407B3A}" srcOrd="11" destOrd="0" presId="urn:microsoft.com/office/officeart/2005/8/layout/gear1"/>
    <dgm:cxn modelId="{0E46CCAE-A5CF-4C18-895A-801FD5B24BE4}"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A56DBD3A-9362-4E01-83E0-B5D5DB21B3AD}" type="presOf" srcId="{7E5B2486-365F-4902-9B4F-782CDB84C1B6}" destId="{F262F588-F893-422E-9A54-DC44037042AC}" srcOrd="1" destOrd="0" presId="urn:microsoft.com/office/officeart/2005/8/layout/gear1"/>
    <dgm:cxn modelId="{7F8ADE06-F850-4367-BA24-7C4848878987}" type="presOf" srcId="{7E5B2486-365F-4902-9B4F-782CDB84C1B6}" destId="{BB8C5C0D-25FC-4441-AA1A-D0FB45BB7ECA}" srcOrd="2" destOrd="0" presId="urn:microsoft.com/office/officeart/2005/8/layout/gear1"/>
    <dgm:cxn modelId="{EFC7A954-8FA6-47DC-879B-996523B2C1CD}" type="presOf" srcId="{C28CBA46-91FB-40F3-A628-651FEF6505A4}" destId="{1272E820-6FA3-47C2-9D51-81D45D983788}" srcOrd="0" destOrd="0" presId="urn:microsoft.com/office/officeart/2005/8/layout/gear1"/>
    <dgm:cxn modelId="{8FCBAED6-D969-4B28-A3E7-90883BB3973B}" type="presOf" srcId="{64E7D985-19D3-4D12-8DD4-79A246852F7C}" destId="{C635D7FC-BB98-49DB-AD9E-646C885914FB}" srcOrd="0" destOrd="0" presId="urn:microsoft.com/office/officeart/2005/8/layout/gear1"/>
    <dgm:cxn modelId="{ECC4D678-8147-4FE4-A39C-37CEEB3D5FFC}" type="presOf" srcId="{64E7D985-19D3-4D12-8DD4-79A246852F7C}" destId="{CF8D61D2-9347-4194-BA15-27B0AC4D50D6}" srcOrd="1" destOrd="0" presId="urn:microsoft.com/office/officeart/2005/8/layout/gear1"/>
    <dgm:cxn modelId="{0D5B81DC-4588-4DCC-987C-02285AFB35FB}" type="presOf" srcId="{7E5B2486-365F-4902-9B4F-782CDB84C1B6}" destId="{5140F291-ED28-498B-BAE6-9F621477E60F}"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E714A70C-F7B3-4116-A7D6-7CFE202E4D22}" type="presOf" srcId="{3AF9E325-90FF-42AA-B519-43744C7F5FEC}" destId="{59924272-8EE5-4E54-86F9-3E6D04025004}" srcOrd="0" destOrd="0" presId="urn:microsoft.com/office/officeart/2005/8/layout/gear1"/>
    <dgm:cxn modelId="{CAD4F41C-4D3E-4E59-90AB-2C09CE748165}" type="presOf" srcId="{C28CBA46-91FB-40F3-A628-651FEF6505A4}" destId="{B61E837A-BA49-4017-BA60-FA2CD74AD679}" srcOrd="2" destOrd="0" presId="urn:microsoft.com/office/officeart/2005/8/layout/gear1"/>
    <dgm:cxn modelId="{C895B288-4FE4-4BA6-A6D9-145E37D3BD05}" type="presOf" srcId="{BE40E365-A8E0-4066-95BA-0D1881C5DDC7}" destId="{44D0B37B-6A70-4DFA-A98D-651290407B3A}" srcOrd="0" destOrd="0" presId="urn:microsoft.com/office/officeart/2005/8/layout/gear1"/>
    <dgm:cxn modelId="{94DF0C7C-5C10-43D5-96C0-54A2230F9A67}" type="presOf" srcId="{64E7D985-19D3-4D12-8DD4-79A246852F7C}" destId="{BB524EDC-ECC9-4FCE-99D8-48C2D3B7BE14}" srcOrd="2" destOrd="0" presId="urn:microsoft.com/office/officeart/2005/8/layout/gear1"/>
    <dgm:cxn modelId="{A4CDF1B4-A68E-4C83-B670-D275F2F82C89}" type="presOf" srcId="{5DE8E24B-17AF-40BA-8C0D-6EA0DB53EF33}" destId="{8F010314-54F9-414B-A14F-2DA6461EB11E}" srcOrd="0" destOrd="0" presId="urn:microsoft.com/office/officeart/2005/8/layout/gear1"/>
    <dgm:cxn modelId="{D27743F6-C655-4B6E-ACFC-74455B7254B0}" type="presOf" srcId="{C28CBA46-91FB-40F3-A628-651FEF6505A4}" destId="{85BE17F5-B104-42DE-BA3E-6063A1EC77A7}" srcOrd="1" destOrd="0" presId="urn:microsoft.com/office/officeart/2005/8/layout/gear1"/>
    <dgm:cxn modelId="{53C7DF03-8908-4262-91FC-0A217B22FA4C}" type="presOf" srcId="{3F14F4E4-8651-425E-B220-B778EE59893D}" destId="{BD4931DA-6333-462C-9DEC-757480D4DE59}" srcOrd="0"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357AF620-406A-4B30-9D2F-870ABF55891C}" type="presOf" srcId="{7E5B2486-365F-4902-9B4F-782CDB84C1B6}" destId="{2CB5F1AB-6C9D-428B-BF86-D612FBCC8ADF}" srcOrd="3"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79FDAEA2-CDEC-415E-A2C4-6B98DEC3F4F2}" type="presParOf" srcId="{59924272-8EE5-4E54-86F9-3E6D04025004}" destId="{1272E820-6FA3-47C2-9D51-81D45D983788}" srcOrd="0" destOrd="0" presId="urn:microsoft.com/office/officeart/2005/8/layout/gear1"/>
    <dgm:cxn modelId="{85ABBA35-D2BE-4AB8-9BA9-D54185C0FB22}" type="presParOf" srcId="{59924272-8EE5-4E54-86F9-3E6D04025004}" destId="{85BE17F5-B104-42DE-BA3E-6063A1EC77A7}" srcOrd="1" destOrd="0" presId="urn:microsoft.com/office/officeart/2005/8/layout/gear1"/>
    <dgm:cxn modelId="{278024B7-B975-4A6F-9644-4DCEB8ADC3B6}" type="presParOf" srcId="{59924272-8EE5-4E54-86F9-3E6D04025004}" destId="{B61E837A-BA49-4017-BA60-FA2CD74AD679}" srcOrd="2" destOrd="0" presId="urn:microsoft.com/office/officeart/2005/8/layout/gear1"/>
    <dgm:cxn modelId="{525355A2-A127-476D-8A0B-59B63FD0F547}" type="presParOf" srcId="{59924272-8EE5-4E54-86F9-3E6D04025004}" destId="{C635D7FC-BB98-49DB-AD9E-646C885914FB}" srcOrd="3" destOrd="0" presId="urn:microsoft.com/office/officeart/2005/8/layout/gear1"/>
    <dgm:cxn modelId="{027348E0-068B-49AF-B21D-C288423DBF43}" type="presParOf" srcId="{59924272-8EE5-4E54-86F9-3E6D04025004}" destId="{CF8D61D2-9347-4194-BA15-27B0AC4D50D6}" srcOrd="4" destOrd="0" presId="urn:microsoft.com/office/officeart/2005/8/layout/gear1"/>
    <dgm:cxn modelId="{793AA39C-28EC-4B92-8724-7ED092E3C89A}" type="presParOf" srcId="{59924272-8EE5-4E54-86F9-3E6D04025004}" destId="{BB524EDC-ECC9-4FCE-99D8-48C2D3B7BE14}" srcOrd="5" destOrd="0" presId="urn:microsoft.com/office/officeart/2005/8/layout/gear1"/>
    <dgm:cxn modelId="{F799E950-6EAE-46DA-804A-AB21D2E20AC8}" type="presParOf" srcId="{59924272-8EE5-4E54-86F9-3E6D04025004}" destId="{5140F291-ED28-498B-BAE6-9F621477E60F}" srcOrd="6" destOrd="0" presId="urn:microsoft.com/office/officeart/2005/8/layout/gear1"/>
    <dgm:cxn modelId="{B84A83C7-4915-45B6-8D03-DB9608927302}" type="presParOf" srcId="{59924272-8EE5-4E54-86F9-3E6D04025004}" destId="{F262F588-F893-422E-9A54-DC44037042AC}" srcOrd="7" destOrd="0" presId="urn:microsoft.com/office/officeart/2005/8/layout/gear1"/>
    <dgm:cxn modelId="{A6F66371-1D94-4E28-BFF8-0555354355F7}" type="presParOf" srcId="{59924272-8EE5-4E54-86F9-3E6D04025004}" destId="{BB8C5C0D-25FC-4441-AA1A-D0FB45BB7ECA}" srcOrd="8" destOrd="0" presId="urn:microsoft.com/office/officeart/2005/8/layout/gear1"/>
    <dgm:cxn modelId="{CBBEDDA3-3F52-4369-A85A-9ACCC4BDF0BA}" type="presParOf" srcId="{59924272-8EE5-4E54-86F9-3E6D04025004}" destId="{2CB5F1AB-6C9D-428B-BF86-D612FBCC8ADF}" srcOrd="9" destOrd="0" presId="urn:microsoft.com/office/officeart/2005/8/layout/gear1"/>
    <dgm:cxn modelId="{6D7524F4-8624-4824-821D-8A1712412ABF}" type="presParOf" srcId="{59924272-8EE5-4E54-86F9-3E6D04025004}" destId="{8F010314-54F9-414B-A14F-2DA6461EB11E}" srcOrd="10" destOrd="0" presId="urn:microsoft.com/office/officeart/2005/8/layout/gear1"/>
    <dgm:cxn modelId="{10B2862F-5A7E-40ED-A28B-E205B8EE63AA}" type="presParOf" srcId="{59924272-8EE5-4E54-86F9-3E6D04025004}" destId="{44D0B37B-6A70-4DFA-A98D-651290407B3A}" srcOrd="11" destOrd="0" presId="urn:microsoft.com/office/officeart/2005/8/layout/gear1"/>
    <dgm:cxn modelId="{959FCB72-A768-40BC-A004-56A228EDC998}"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B8734623-37E2-4B95-923C-F38AF60C19BE}" type="presOf" srcId="{C28CBA46-91FB-40F3-A628-651FEF6505A4}" destId="{1272E820-6FA3-47C2-9D51-81D45D983788}" srcOrd="0" destOrd="0" presId="urn:microsoft.com/office/officeart/2005/8/layout/gear1"/>
    <dgm:cxn modelId="{317504C0-54AF-4989-B305-3B11424D7916}" type="presOf" srcId="{C28CBA46-91FB-40F3-A628-651FEF6505A4}" destId="{85BE17F5-B104-42DE-BA3E-6063A1EC77A7}" srcOrd="1" destOrd="0" presId="urn:microsoft.com/office/officeart/2005/8/layout/gear1"/>
    <dgm:cxn modelId="{BEB3D7F7-4D6E-4DF5-B6CF-8A1CA5FEE5DC}" type="presOf" srcId="{C28CBA46-91FB-40F3-A628-651FEF6505A4}" destId="{B61E837A-BA49-4017-BA60-FA2CD74AD679}" srcOrd="2"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1DE7F0BA-1084-4C57-98ED-304DAB9DC50C}" type="presOf" srcId="{7E5B2486-365F-4902-9B4F-782CDB84C1B6}" destId="{2CB5F1AB-6C9D-428B-BF86-D612FBCC8ADF}" srcOrd="3" destOrd="0" presId="urn:microsoft.com/office/officeart/2005/8/layout/gear1"/>
    <dgm:cxn modelId="{7945A227-91CD-4BFF-A149-19EAD1A04A8B}" type="presOf" srcId="{3F14F4E4-8651-425E-B220-B778EE59893D}" destId="{BD4931DA-6333-462C-9DEC-757480D4DE59}" srcOrd="0" destOrd="0" presId="urn:microsoft.com/office/officeart/2005/8/layout/gear1"/>
    <dgm:cxn modelId="{FA61B22D-D4BE-4BEA-ADD4-232C3732F011}" type="presOf" srcId="{64E7D985-19D3-4D12-8DD4-79A246852F7C}" destId="{CF8D61D2-9347-4194-BA15-27B0AC4D50D6}" srcOrd="1" destOrd="0" presId="urn:microsoft.com/office/officeart/2005/8/layout/gear1"/>
    <dgm:cxn modelId="{22C23B3B-0FA7-4663-9EAC-B053FA924F7C}" type="presOf" srcId="{5DE8E24B-17AF-40BA-8C0D-6EA0DB53EF33}" destId="{8F010314-54F9-414B-A14F-2DA6461EB11E}" srcOrd="0" destOrd="0" presId="urn:microsoft.com/office/officeart/2005/8/layout/gear1"/>
    <dgm:cxn modelId="{C18A5237-1260-48FA-A23B-59842DA5803D}" type="presOf" srcId="{3AF9E325-90FF-42AA-B519-43744C7F5FEC}" destId="{59924272-8EE5-4E54-86F9-3E6D04025004}" srcOrd="0" destOrd="0" presId="urn:microsoft.com/office/officeart/2005/8/layout/gear1"/>
    <dgm:cxn modelId="{D5A721E0-3E6E-4A59-9296-35EBDEC4AC2A}" type="presOf" srcId="{64E7D985-19D3-4D12-8DD4-79A246852F7C}" destId="{BB524EDC-ECC9-4FCE-99D8-48C2D3B7BE14}" srcOrd="2" destOrd="0" presId="urn:microsoft.com/office/officeart/2005/8/layout/gear1"/>
    <dgm:cxn modelId="{1AAEAEBC-BB6F-4243-A530-C3C4C38E6F67}" type="presOf" srcId="{7E5B2486-365F-4902-9B4F-782CDB84C1B6}" destId="{F262F588-F893-422E-9A54-DC44037042AC}" srcOrd="1" destOrd="0" presId="urn:microsoft.com/office/officeart/2005/8/layout/gear1"/>
    <dgm:cxn modelId="{60290EBA-6861-4FEE-9136-FC2D3B7E9A55}" type="presOf" srcId="{7E5B2486-365F-4902-9B4F-782CDB84C1B6}" destId="{BB8C5C0D-25FC-4441-AA1A-D0FB45BB7ECA}" srcOrd="2"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13A47519-DE44-45B3-8EB3-AF9B00C4B1DC}" type="presOf" srcId="{7E5B2486-365F-4902-9B4F-782CDB84C1B6}" destId="{5140F291-ED28-498B-BAE6-9F621477E60F}" srcOrd="0" destOrd="0" presId="urn:microsoft.com/office/officeart/2005/8/layout/gear1"/>
    <dgm:cxn modelId="{B43E9872-412E-4631-A961-56BD3D535E0D}" type="presOf" srcId="{BE40E365-A8E0-4066-95BA-0D1881C5DDC7}" destId="{44D0B37B-6A70-4DFA-A98D-651290407B3A}"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30C45443-1640-4906-8A08-EA7B7D786FF5}" type="presOf" srcId="{64E7D985-19D3-4D12-8DD4-79A246852F7C}" destId="{C635D7FC-BB98-49DB-AD9E-646C885914FB}" srcOrd="0" destOrd="0" presId="urn:microsoft.com/office/officeart/2005/8/layout/gear1"/>
    <dgm:cxn modelId="{05B570F0-B087-4CC3-8BC7-38B38683505D}" type="presParOf" srcId="{59924272-8EE5-4E54-86F9-3E6D04025004}" destId="{1272E820-6FA3-47C2-9D51-81D45D983788}" srcOrd="0" destOrd="0" presId="urn:microsoft.com/office/officeart/2005/8/layout/gear1"/>
    <dgm:cxn modelId="{1A6469D6-E9C7-4A5B-9FDD-38317EBA5656}" type="presParOf" srcId="{59924272-8EE5-4E54-86F9-3E6D04025004}" destId="{85BE17F5-B104-42DE-BA3E-6063A1EC77A7}" srcOrd="1" destOrd="0" presId="urn:microsoft.com/office/officeart/2005/8/layout/gear1"/>
    <dgm:cxn modelId="{E835797B-9C87-46AB-9EE2-C53E3EE8DD84}" type="presParOf" srcId="{59924272-8EE5-4E54-86F9-3E6D04025004}" destId="{B61E837A-BA49-4017-BA60-FA2CD74AD679}" srcOrd="2" destOrd="0" presId="urn:microsoft.com/office/officeart/2005/8/layout/gear1"/>
    <dgm:cxn modelId="{44D411DA-080F-4775-8E69-58070E0FF131}" type="presParOf" srcId="{59924272-8EE5-4E54-86F9-3E6D04025004}" destId="{C635D7FC-BB98-49DB-AD9E-646C885914FB}" srcOrd="3" destOrd="0" presId="urn:microsoft.com/office/officeart/2005/8/layout/gear1"/>
    <dgm:cxn modelId="{25F4F2CA-0416-4DE3-92E6-FCE786367874}" type="presParOf" srcId="{59924272-8EE5-4E54-86F9-3E6D04025004}" destId="{CF8D61D2-9347-4194-BA15-27B0AC4D50D6}" srcOrd="4" destOrd="0" presId="urn:microsoft.com/office/officeart/2005/8/layout/gear1"/>
    <dgm:cxn modelId="{26519A37-1E24-48CB-B289-DC73C87997FB}" type="presParOf" srcId="{59924272-8EE5-4E54-86F9-3E6D04025004}" destId="{BB524EDC-ECC9-4FCE-99D8-48C2D3B7BE14}" srcOrd="5" destOrd="0" presId="urn:microsoft.com/office/officeart/2005/8/layout/gear1"/>
    <dgm:cxn modelId="{70F8B887-C7EF-4A71-9B5C-4E935BA3D642}" type="presParOf" srcId="{59924272-8EE5-4E54-86F9-3E6D04025004}" destId="{5140F291-ED28-498B-BAE6-9F621477E60F}" srcOrd="6" destOrd="0" presId="urn:microsoft.com/office/officeart/2005/8/layout/gear1"/>
    <dgm:cxn modelId="{46578ED2-3E91-445A-A5A9-C35F92988C8E}" type="presParOf" srcId="{59924272-8EE5-4E54-86F9-3E6D04025004}" destId="{F262F588-F893-422E-9A54-DC44037042AC}" srcOrd="7" destOrd="0" presId="urn:microsoft.com/office/officeart/2005/8/layout/gear1"/>
    <dgm:cxn modelId="{79552BC6-F678-404C-9271-85E7DC1DA82B}" type="presParOf" srcId="{59924272-8EE5-4E54-86F9-3E6D04025004}" destId="{BB8C5C0D-25FC-4441-AA1A-D0FB45BB7ECA}" srcOrd="8" destOrd="0" presId="urn:microsoft.com/office/officeart/2005/8/layout/gear1"/>
    <dgm:cxn modelId="{048FAB54-B18B-4372-BA88-11B70C388596}" type="presParOf" srcId="{59924272-8EE5-4E54-86F9-3E6D04025004}" destId="{2CB5F1AB-6C9D-428B-BF86-D612FBCC8ADF}" srcOrd="9" destOrd="0" presId="urn:microsoft.com/office/officeart/2005/8/layout/gear1"/>
    <dgm:cxn modelId="{4847051B-E8AC-4445-86CD-FB45E1AED725}" type="presParOf" srcId="{59924272-8EE5-4E54-86F9-3E6D04025004}" destId="{8F010314-54F9-414B-A14F-2DA6461EB11E}" srcOrd="10" destOrd="0" presId="urn:microsoft.com/office/officeart/2005/8/layout/gear1"/>
    <dgm:cxn modelId="{E141AA91-E809-4859-A46D-658FD31BD14C}" type="presParOf" srcId="{59924272-8EE5-4E54-86F9-3E6D04025004}" destId="{44D0B37B-6A70-4DFA-A98D-651290407B3A}" srcOrd="11" destOrd="0" presId="urn:microsoft.com/office/officeart/2005/8/layout/gear1"/>
    <dgm:cxn modelId="{3DD4758E-8956-4EE6-8EE9-3A00116E65B6}"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CC0F47A6-6D30-48AF-84F7-45937283C9E6}" type="presOf" srcId="{5DE8E24B-17AF-40BA-8C0D-6EA0DB53EF33}" destId="{8F010314-54F9-414B-A14F-2DA6461EB11E}" srcOrd="0" destOrd="0" presId="urn:microsoft.com/office/officeart/2005/8/layout/gear1"/>
    <dgm:cxn modelId="{8DF34BDC-663D-4F1A-AE64-0D0E23004A07}" type="presOf" srcId="{7E5B2486-365F-4902-9B4F-782CDB84C1B6}" destId="{F262F588-F893-422E-9A54-DC44037042AC}" srcOrd="1" destOrd="0" presId="urn:microsoft.com/office/officeart/2005/8/layout/gear1"/>
    <dgm:cxn modelId="{FE0D6C2F-8067-4C9C-A920-09E1E68B6530}" type="presOf" srcId="{C28CBA46-91FB-40F3-A628-651FEF6505A4}" destId="{B61E837A-BA49-4017-BA60-FA2CD74AD679}" srcOrd="2" destOrd="0" presId="urn:microsoft.com/office/officeart/2005/8/layout/gear1"/>
    <dgm:cxn modelId="{5AF54991-8EAD-4EA3-AE4A-D64B293EB476}" type="presOf" srcId="{C28CBA46-91FB-40F3-A628-651FEF6505A4}" destId="{85BE17F5-B104-42DE-BA3E-6063A1EC77A7}" srcOrd="1"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114FD7D7-1948-41A9-AEC5-CE0702FDF4A9}" type="presOf" srcId="{64E7D985-19D3-4D12-8DD4-79A246852F7C}" destId="{BB524EDC-ECC9-4FCE-99D8-48C2D3B7BE14}" srcOrd="2" destOrd="0" presId="urn:microsoft.com/office/officeart/2005/8/layout/gear1"/>
    <dgm:cxn modelId="{9B64E714-6920-46FE-9195-2FCE74BA3162}" type="presOf" srcId="{7E5B2486-365F-4902-9B4F-782CDB84C1B6}" destId="{2CB5F1AB-6C9D-428B-BF86-D612FBCC8ADF}" srcOrd="3" destOrd="0" presId="urn:microsoft.com/office/officeart/2005/8/layout/gear1"/>
    <dgm:cxn modelId="{FB479D72-43E5-4C60-8253-E674C5F10E66}" type="presOf" srcId="{3AF9E325-90FF-42AA-B519-43744C7F5FEC}" destId="{59924272-8EE5-4E54-86F9-3E6D04025004}" srcOrd="0" destOrd="0" presId="urn:microsoft.com/office/officeart/2005/8/layout/gear1"/>
    <dgm:cxn modelId="{D45A6329-03BE-4B4E-B87D-8F090470D395}" type="presOf" srcId="{7E5B2486-365F-4902-9B4F-782CDB84C1B6}" destId="{BB8C5C0D-25FC-4441-AA1A-D0FB45BB7ECA}" srcOrd="2" destOrd="0" presId="urn:microsoft.com/office/officeart/2005/8/layout/gear1"/>
    <dgm:cxn modelId="{83877BFB-1498-4496-B4FC-AD51C5FD3902}" type="presOf" srcId="{64E7D985-19D3-4D12-8DD4-79A246852F7C}" destId="{CF8D61D2-9347-4194-BA15-27B0AC4D50D6}" srcOrd="1" destOrd="0" presId="urn:microsoft.com/office/officeart/2005/8/layout/gear1"/>
    <dgm:cxn modelId="{CB0C5E44-3A96-4FB6-B448-5B14187F3E46}" type="presOf" srcId="{7E5B2486-365F-4902-9B4F-782CDB84C1B6}" destId="{5140F291-ED28-498B-BAE6-9F621477E60F}" srcOrd="0" destOrd="0" presId="urn:microsoft.com/office/officeart/2005/8/layout/gear1"/>
    <dgm:cxn modelId="{EF2F2031-1A77-4C19-844F-B974860B4E67}" type="presOf" srcId="{BE40E365-A8E0-4066-95BA-0D1881C5DDC7}" destId="{44D0B37B-6A70-4DFA-A98D-651290407B3A}" srcOrd="0" destOrd="0" presId="urn:microsoft.com/office/officeart/2005/8/layout/gear1"/>
    <dgm:cxn modelId="{DD5B5A42-3938-4495-9B5D-D57200EACFAF}" type="presOf" srcId="{C28CBA46-91FB-40F3-A628-651FEF6505A4}" destId="{1272E820-6FA3-47C2-9D51-81D45D983788}" srcOrd="0"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935AC700-B1CC-418D-9790-CB5A04375320}" type="presOf" srcId="{3F14F4E4-8651-425E-B220-B778EE59893D}" destId="{BD4931DA-6333-462C-9DEC-757480D4DE59}"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E6EC03FE-CE4E-4605-B0E2-6AF620D72609}" type="presOf" srcId="{64E7D985-19D3-4D12-8DD4-79A246852F7C}" destId="{C635D7FC-BB98-49DB-AD9E-646C885914FB}" srcOrd="0" destOrd="0" presId="urn:microsoft.com/office/officeart/2005/8/layout/gear1"/>
    <dgm:cxn modelId="{8CACB9AE-200F-428E-85F9-CF70AEBE2BD8}" type="presParOf" srcId="{59924272-8EE5-4E54-86F9-3E6D04025004}" destId="{1272E820-6FA3-47C2-9D51-81D45D983788}" srcOrd="0" destOrd="0" presId="urn:microsoft.com/office/officeart/2005/8/layout/gear1"/>
    <dgm:cxn modelId="{E994D3A3-0C3D-4F35-8E70-88568F380F2C}" type="presParOf" srcId="{59924272-8EE5-4E54-86F9-3E6D04025004}" destId="{85BE17F5-B104-42DE-BA3E-6063A1EC77A7}" srcOrd="1" destOrd="0" presId="urn:microsoft.com/office/officeart/2005/8/layout/gear1"/>
    <dgm:cxn modelId="{3948641B-C603-45B8-B45D-13B7BCE2DDC0}" type="presParOf" srcId="{59924272-8EE5-4E54-86F9-3E6D04025004}" destId="{B61E837A-BA49-4017-BA60-FA2CD74AD679}" srcOrd="2" destOrd="0" presId="urn:microsoft.com/office/officeart/2005/8/layout/gear1"/>
    <dgm:cxn modelId="{595C4072-DAD7-462F-8825-0AD91B62C577}" type="presParOf" srcId="{59924272-8EE5-4E54-86F9-3E6D04025004}" destId="{C635D7FC-BB98-49DB-AD9E-646C885914FB}" srcOrd="3" destOrd="0" presId="urn:microsoft.com/office/officeart/2005/8/layout/gear1"/>
    <dgm:cxn modelId="{D51A5FE8-2002-41E4-9E64-EFFC519F0BEF}" type="presParOf" srcId="{59924272-8EE5-4E54-86F9-3E6D04025004}" destId="{CF8D61D2-9347-4194-BA15-27B0AC4D50D6}" srcOrd="4" destOrd="0" presId="urn:microsoft.com/office/officeart/2005/8/layout/gear1"/>
    <dgm:cxn modelId="{B5532F05-A461-4E99-8625-9DEA63F93266}" type="presParOf" srcId="{59924272-8EE5-4E54-86F9-3E6D04025004}" destId="{BB524EDC-ECC9-4FCE-99D8-48C2D3B7BE14}" srcOrd="5" destOrd="0" presId="urn:microsoft.com/office/officeart/2005/8/layout/gear1"/>
    <dgm:cxn modelId="{9416F70E-60C6-43DD-AB1A-F58768AA51AD}" type="presParOf" srcId="{59924272-8EE5-4E54-86F9-3E6D04025004}" destId="{5140F291-ED28-498B-BAE6-9F621477E60F}" srcOrd="6" destOrd="0" presId="urn:microsoft.com/office/officeart/2005/8/layout/gear1"/>
    <dgm:cxn modelId="{C917FBB1-FA7A-41B1-B004-4B9269734FD3}" type="presParOf" srcId="{59924272-8EE5-4E54-86F9-3E6D04025004}" destId="{F262F588-F893-422E-9A54-DC44037042AC}" srcOrd="7" destOrd="0" presId="urn:microsoft.com/office/officeart/2005/8/layout/gear1"/>
    <dgm:cxn modelId="{AEF40116-ED7C-482C-A3A0-FE603DD5519F}" type="presParOf" srcId="{59924272-8EE5-4E54-86F9-3E6D04025004}" destId="{BB8C5C0D-25FC-4441-AA1A-D0FB45BB7ECA}" srcOrd="8" destOrd="0" presId="urn:microsoft.com/office/officeart/2005/8/layout/gear1"/>
    <dgm:cxn modelId="{093256E1-B96F-4814-B2B8-533D71F58775}" type="presParOf" srcId="{59924272-8EE5-4E54-86F9-3E6D04025004}" destId="{2CB5F1AB-6C9D-428B-BF86-D612FBCC8ADF}" srcOrd="9" destOrd="0" presId="urn:microsoft.com/office/officeart/2005/8/layout/gear1"/>
    <dgm:cxn modelId="{B5339797-5F1E-43DB-A51A-2288FD5C05D4}" type="presParOf" srcId="{59924272-8EE5-4E54-86F9-3E6D04025004}" destId="{8F010314-54F9-414B-A14F-2DA6461EB11E}" srcOrd="10" destOrd="0" presId="urn:microsoft.com/office/officeart/2005/8/layout/gear1"/>
    <dgm:cxn modelId="{867F9883-7196-48B3-8F1A-DC62A1A46017}" type="presParOf" srcId="{59924272-8EE5-4E54-86F9-3E6D04025004}" destId="{44D0B37B-6A70-4DFA-A98D-651290407B3A}" srcOrd="11" destOrd="0" presId="urn:microsoft.com/office/officeart/2005/8/layout/gear1"/>
    <dgm:cxn modelId="{024E4604-E31A-439A-82A1-888EBA028D64}"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18F481A2-C324-4087-8F19-83373BF88F7B}" type="presOf" srcId="{C28CBA46-91FB-40F3-A628-651FEF6505A4}" destId="{B61E837A-BA49-4017-BA60-FA2CD74AD679}" srcOrd="2" destOrd="0" presId="urn:microsoft.com/office/officeart/2005/8/layout/gear1"/>
    <dgm:cxn modelId="{24CE6FCD-6BE9-40F1-9A07-9814DA0A8014}" type="presOf" srcId="{3AF9E325-90FF-42AA-B519-43744C7F5FEC}" destId="{59924272-8EE5-4E54-86F9-3E6D04025004}" srcOrd="0" destOrd="0" presId="urn:microsoft.com/office/officeart/2005/8/layout/gear1"/>
    <dgm:cxn modelId="{AA74EE2B-2B37-4E01-BD17-F7264D90AB7A}" type="presOf" srcId="{C28CBA46-91FB-40F3-A628-651FEF6505A4}" destId="{1272E820-6FA3-47C2-9D51-81D45D983788}" srcOrd="0" destOrd="0" presId="urn:microsoft.com/office/officeart/2005/8/layout/gear1"/>
    <dgm:cxn modelId="{CFBE40AA-A35C-4C6F-8FF8-0157093A3AF2}" type="presOf" srcId="{7E5B2486-365F-4902-9B4F-782CDB84C1B6}" destId="{5140F291-ED28-498B-BAE6-9F621477E60F}"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0C4F2A58-084E-4B61-85E8-C98141A93FBE}" type="presOf" srcId="{64E7D985-19D3-4D12-8DD4-79A246852F7C}" destId="{C635D7FC-BB98-49DB-AD9E-646C885914FB}" srcOrd="0" destOrd="0" presId="urn:microsoft.com/office/officeart/2005/8/layout/gear1"/>
    <dgm:cxn modelId="{77AE1D6F-3D9E-45C0-9178-534B29BD13D6}" type="presOf" srcId="{5DE8E24B-17AF-40BA-8C0D-6EA0DB53EF33}" destId="{8F010314-54F9-414B-A14F-2DA6461EB11E}" srcOrd="0" destOrd="0" presId="urn:microsoft.com/office/officeart/2005/8/layout/gear1"/>
    <dgm:cxn modelId="{D7081AFD-856A-44D0-B493-7CAF075F0618}" type="presOf" srcId="{7E5B2486-365F-4902-9B4F-782CDB84C1B6}" destId="{BB8C5C0D-25FC-4441-AA1A-D0FB45BB7ECA}" srcOrd="2" destOrd="0" presId="urn:microsoft.com/office/officeart/2005/8/layout/gear1"/>
    <dgm:cxn modelId="{B23D572B-8164-44FD-9E80-19880629F062}" type="presOf" srcId="{C28CBA46-91FB-40F3-A628-651FEF6505A4}" destId="{85BE17F5-B104-42DE-BA3E-6063A1EC77A7}" srcOrd="1" destOrd="0" presId="urn:microsoft.com/office/officeart/2005/8/layout/gear1"/>
    <dgm:cxn modelId="{09FF96EB-BF6D-4413-A644-02BACA832F6C}" type="presOf" srcId="{7E5B2486-365F-4902-9B4F-782CDB84C1B6}" destId="{F262F588-F893-422E-9A54-DC44037042AC}" srcOrd="1" destOrd="0" presId="urn:microsoft.com/office/officeart/2005/8/layout/gear1"/>
    <dgm:cxn modelId="{C164B193-968C-4811-AA92-3FC2C80CE986}" type="presOf" srcId="{64E7D985-19D3-4D12-8DD4-79A246852F7C}" destId="{BB524EDC-ECC9-4FCE-99D8-48C2D3B7BE14}" srcOrd="2" destOrd="0" presId="urn:microsoft.com/office/officeart/2005/8/layout/gear1"/>
    <dgm:cxn modelId="{B838CD61-6150-4247-B867-2D4B40F30FD5}" type="presOf" srcId="{64E7D985-19D3-4D12-8DD4-79A246852F7C}" destId="{CF8D61D2-9347-4194-BA15-27B0AC4D50D6}" srcOrd="1" destOrd="0" presId="urn:microsoft.com/office/officeart/2005/8/layout/gear1"/>
    <dgm:cxn modelId="{07D34D2A-4323-44CA-860F-5B8FB0A5359F}" type="presOf" srcId="{7E5B2486-365F-4902-9B4F-782CDB84C1B6}" destId="{2CB5F1AB-6C9D-428B-BF86-D612FBCC8ADF}" srcOrd="3"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08163E86-8691-4488-991D-48613DFB4BF9}" type="presOf" srcId="{BE40E365-A8E0-4066-95BA-0D1881C5DDC7}" destId="{44D0B37B-6A70-4DFA-A98D-651290407B3A}" srcOrd="0" destOrd="0" presId="urn:microsoft.com/office/officeart/2005/8/layout/gear1"/>
    <dgm:cxn modelId="{42AC7976-C867-4EBC-ABF8-5B2DCBF37441}" type="presOf" srcId="{3F14F4E4-8651-425E-B220-B778EE59893D}" destId="{BD4931DA-6333-462C-9DEC-757480D4DE59}"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A20F2B38-BF16-4DE2-8B2C-AA4EEADF71E0}" type="presParOf" srcId="{59924272-8EE5-4E54-86F9-3E6D04025004}" destId="{1272E820-6FA3-47C2-9D51-81D45D983788}" srcOrd="0" destOrd="0" presId="urn:microsoft.com/office/officeart/2005/8/layout/gear1"/>
    <dgm:cxn modelId="{40B95FDF-AA83-4269-BE85-6D6DA3BD116E}" type="presParOf" srcId="{59924272-8EE5-4E54-86F9-3E6D04025004}" destId="{85BE17F5-B104-42DE-BA3E-6063A1EC77A7}" srcOrd="1" destOrd="0" presId="urn:microsoft.com/office/officeart/2005/8/layout/gear1"/>
    <dgm:cxn modelId="{AE1811BB-6D46-4475-8B20-47CEDF5E3A13}" type="presParOf" srcId="{59924272-8EE5-4E54-86F9-3E6D04025004}" destId="{B61E837A-BA49-4017-BA60-FA2CD74AD679}" srcOrd="2" destOrd="0" presId="urn:microsoft.com/office/officeart/2005/8/layout/gear1"/>
    <dgm:cxn modelId="{0FDBDB8A-1A67-4E7D-9291-04BBB8CC19F9}" type="presParOf" srcId="{59924272-8EE5-4E54-86F9-3E6D04025004}" destId="{C635D7FC-BB98-49DB-AD9E-646C885914FB}" srcOrd="3" destOrd="0" presId="urn:microsoft.com/office/officeart/2005/8/layout/gear1"/>
    <dgm:cxn modelId="{DF86F2E6-14E0-4850-B070-77E6BB82D8D6}" type="presParOf" srcId="{59924272-8EE5-4E54-86F9-3E6D04025004}" destId="{CF8D61D2-9347-4194-BA15-27B0AC4D50D6}" srcOrd="4" destOrd="0" presId="urn:microsoft.com/office/officeart/2005/8/layout/gear1"/>
    <dgm:cxn modelId="{2B51631E-8F3A-4CE1-A902-0AB44314CAF4}" type="presParOf" srcId="{59924272-8EE5-4E54-86F9-3E6D04025004}" destId="{BB524EDC-ECC9-4FCE-99D8-48C2D3B7BE14}" srcOrd="5" destOrd="0" presId="urn:microsoft.com/office/officeart/2005/8/layout/gear1"/>
    <dgm:cxn modelId="{7DAAE20F-7D76-41B6-9CF5-FC60EEC063A4}" type="presParOf" srcId="{59924272-8EE5-4E54-86F9-3E6D04025004}" destId="{5140F291-ED28-498B-BAE6-9F621477E60F}" srcOrd="6" destOrd="0" presId="urn:microsoft.com/office/officeart/2005/8/layout/gear1"/>
    <dgm:cxn modelId="{5552E2D9-0B6D-4786-97AF-80E6DFDC1D9D}" type="presParOf" srcId="{59924272-8EE5-4E54-86F9-3E6D04025004}" destId="{F262F588-F893-422E-9A54-DC44037042AC}" srcOrd="7" destOrd="0" presId="urn:microsoft.com/office/officeart/2005/8/layout/gear1"/>
    <dgm:cxn modelId="{4C1BF98D-20AD-42F6-BB36-B116B36AA381}" type="presParOf" srcId="{59924272-8EE5-4E54-86F9-3E6D04025004}" destId="{BB8C5C0D-25FC-4441-AA1A-D0FB45BB7ECA}" srcOrd="8" destOrd="0" presId="urn:microsoft.com/office/officeart/2005/8/layout/gear1"/>
    <dgm:cxn modelId="{1CD729E8-0F88-41C8-B6B2-60D51DB0EF2C}" type="presParOf" srcId="{59924272-8EE5-4E54-86F9-3E6D04025004}" destId="{2CB5F1AB-6C9D-428B-BF86-D612FBCC8ADF}" srcOrd="9" destOrd="0" presId="urn:microsoft.com/office/officeart/2005/8/layout/gear1"/>
    <dgm:cxn modelId="{70DBAC17-9CDD-4BF3-9746-67910681AAD3}" type="presParOf" srcId="{59924272-8EE5-4E54-86F9-3E6D04025004}" destId="{8F010314-54F9-414B-A14F-2DA6461EB11E}" srcOrd="10" destOrd="0" presId="urn:microsoft.com/office/officeart/2005/8/layout/gear1"/>
    <dgm:cxn modelId="{8C218C87-B5BC-467B-9EB1-879908D418D5}" type="presParOf" srcId="{59924272-8EE5-4E54-86F9-3E6D04025004}" destId="{44D0B37B-6A70-4DFA-A98D-651290407B3A}" srcOrd="11" destOrd="0" presId="urn:microsoft.com/office/officeart/2005/8/layout/gear1"/>
    <dgm:cxn modelId="{8A929F0A-76B0-4F28-BA41-343F4117BAA8}"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F9E325-90FF-42AA-B519-43744C7F5FEC}" type="doc">
      <dgm:prSet loTypeId="urn:microsoft.com/office/officeart/2005/8/layout/gear1" loCatId="cycle" qsTypeId="urn:microsoft.com/office/officeart/2005/8/quickstyle/simple4" qsCatId="simple" csTypeId="urn:microsoft.com/office/officeart/2005/8/colors/colorful2" csCatId="colorful" phldr="1"/>
      <dgm:spPr/>
    </dgm:pt>
    <dgm:pt modelId="{C28CBA46-91FB-40F3-A628-651FEF6505A4}">
      <dgm:prSet phldrT="[Text]"/>
      <dgm:spPr/>
      <dgm:t>
        <a:bodyPr/>
        <a:lstStyle/>
        <a:p>
          <a:r>
            <a:rPr lang="en-US" smtClean="0"/>
            <a:t> </a:t>
          </a:r>
          <a:endParaRPr lang="en-US" dirty="0"/>
        </a:p>
      </dgm:t>
    </dgm:pt>
    <dgm:pt modelId="{2327570F-ABC1-4DC5-862B-A8CAD462D337}" type="parTrans" cxnId="{82E9B860-E88E-420C-AD5E-42B3B36D5731}">
      <dgm:prSet/>
      <dgm:spPr/>
      <dgm:t>
        <a:bodyPr/>
        <a:lstStyle/>
        <a:p>
          <a:endParaRPr lang="en-US"/>
        </a:p>
      </dgm:t>
    </dgm:pt>
    <dgm:pt modelId="{5DE8E24B-17AF-40BA-8C0D-6EA0DB53EF33}" type="sibTrans" cxnId="{82E9B860-E88E-420C-AD5E-42B3B36D5731}">
      <dgm:prSet/>
      <dgm:spPr/>
      <dgm:t>
        <a:bodyPr/>
        <a:lstStyle/>
        <a:p>
          <a:endParaRPr lang="en-US"/>
        </a:p>
      </dgm:t>
    </dgm:pt>
    <dgm:pt modelId="{64E7D985-19D3-4D12-8DD4-79A246852F7C}">
      <dgm:prSet phldrT="[Text]"/>
      <dgm:spPr/>
      <dgm:t>
        <a:bodyPr/>
        <a:lstStyle/>
        <a:p>
          <a:r>
            <a:rPr lang="en-US" dirty="0" smtClean="0"/>
            <a:t> </a:t>
          </a:r>
          <a:endParaRPr lang="en-US" dirty="0"/>
        </a:p>
      </dgm:t>
    </dgm:pt>
    <dgm:pt modelId="{BE40E365-A8E0-4066-95BA-0D1881C5DDC7}" type="sibTrans" cxnId="{3608F8F6-6384-4618-BF52-EB36622889CC}">
      <dgm:prSet/>
      <dgm:spPr/>
      <dgm:t>
        <a:bodyPr/>
        <a:lstStyle/>
        <a:p>
          <a:endParaRPr lang="en-US"/>
        </a:p>
      </dgm:t>
    </dgm:pt>
    <dgm:pt modelId="{DB8444AA-0704-4EB4-B8BB-FF28679CC8A4}" type="parTrans" cxnId="{3608F8F6-6384-4618-BF52-EB36622889CC}">
      <dgm:prSet/>
      <dgm:spPr/>
      <dgm:t>
        <a:bodyPr/>
        <a:lstStyle/>
        <a:p>
          <a:endParaRPr lang="en-US"/>
        </a:p>
      </dgm:t>
    </dgm:pt>
    <dgm:pt modelId="{7E5B2486-365F-4902-9B4F-782CDB84C1B6}">
      <dgm:prSet phldrT="[Text]"/>
      <dgm:spPr/>
      <dgm:t>
        <a:bodyPr/>
        <a:lstStyle/>
        <a:p>
          <a:r>
            <a:rPr lang="en-US" dirty="0" smtClean="0"/>
            <a:t> </a:t>
          </a:r>
          <a:endParaRPr lang="en-US" dirty="0"/>
        </a:p>
      </dgm:t>
    </dgm:pt>
    <dgm:pt modelId="{3F14F4E4-8651-425E-B220-B778EE59893D}" type="sibTrans" cxnId="{B1340860-60AE-4A09-9A96-BA790E7A45C9}">
      <dgm:prSet/>
      <dgm:spPr/>
      <dgm:t>
        <a:bodyPr/>
        <a:lstStyle/>
        <a:p>
          <a:endParaRPr lang="en-US"/>
        </a:p>
      </dgm:t>
    </dgm:pt>
    <dgm:pt modelId="{303ECBFD-51AE-472B-B927-10CA82EC8B75}" type="parTrans" cxnId="{B1340860-60AE-4A09-9A96-BA790E7A45C9}">
      <dgm:prSet/>
      <dgm:spPr/>
      <dgm:t>
        <a:bodyPr/>
        <a:lstStyle/>
        <a:p>
          <a:endParaRPr lang="en-US"/>
        </a:p>
      </dgm:t>
    </dgm:pt>
    <dgm:pt modelId="{59924272-8EE5-4E54-86F9-3E6D04025004}" type="pres">
      <dgm:prSet presAssocID="{3AF9E325-90FF-42AA-B519-43744C7F5FEC}" presName="composite" presStyleCnt="0">
        <dgm:presLayoutVars>
          <dgm:chMax val="3"/>
          <dgm:animLvl val="lvl"/>
          <dgm:resizeHandles val="exact"/>
        </dgm:presLayoutVars>
      </dgm:prSet>
      <dgm:spPr/>
    </dgm:pt>
    <dgm:pt modelId="{1272E820-6FA3-47C2-9D51-81D45D983788}" type="pres">
      <dgm:prSet presAssocID="{C28CBA46-91FB-40F3-A628-651FEF6505A4}" presName="gear1" presStyleLbl="node1" presStyleIdx="0" presStyleCnt="3">
        <dgm:presLayoutVars>
          <dgm:chMax val="1"/>
          <dgm:bulletEnabled val="1"/>
        </dgm:presLayoutVars>
      </dgm:prSet>
      <dgm:spPr/>
      <dgm:t>
        <a:bodyPr/>
        <a:lstStyle/>
        <a:p>
          <a:endParaRPr lang="en-US"/>
        </a:p>
      </dgm:t>
    </dgm:pt>
    <dgm:pt modelId="{85BE17F5-B104-42DE-BA3E-6063A1EC77A7}" type="pres">
      <dgm:prSet presAssocID="{C28CBA46-91FB-40F3-A628-651FEF6505A4}" presName="gear1srcNode" presStyleLbl="node1" presStyleIdx="0" presStyleCnt="3"/>
      <dgm:spPr/>
      <dgm:t>
        <a:bodyPr/>
        <a:lstStyle/>
        <a:p>
          <a:endParaRPr lang="en-US"/>
        </a:p>
      </dgm:t>
    </dgm:pt>
    <dgm:pt modelId="{B61E837A-BA49-4017-BA60-FA2CD74AD679}" type="pres">
      <dgm:prSet presAssocID="{C28CBA46-91FB-40F3-A628-651FEF6505A4}" presName="gear1dstNode" presStyleLbl="node1" presStyleIdx="0" presStyleCnt="3"/>
      <dgm:spPr/>
      <dgm:t>
        <a:bodyPr/>
        <a:lstStyle/>
        <a:p>
          <a:endParaRPr lang="en-US"/>
        </a:p>
      </dgm:t>
    </dgm:pt>
    <dgm:pt modelId="{C635D7FC-BB98-49DB-AD9E-646C885914FB}" type="pres">
      <dgm:prSet presAssocID="{64E7D985-19D3-4D12-8DD4-79A246852F7C}" presName="gear2" presStyleLbl="node1" presStyleIdx="1" presStyleCnt="3">
        <dgm:presLayoutVars>
          <dgm:chMax val="1"/>
          <dgm:bulletEnabled val="1"/>
        </dgm:presLayoutVars>
      </dgm:prSet>
      <dgm:spPr/>
      <dgm:t>
        <a:bodyPr/>
        <a:lstStyle/>
        <a:p>
          <a:endParaRPr lang="en-US"/>
        </a:p>
      </dgm:t>
    </dgm:pt>
    <dgm:pt modelId="{CF8D61D2-9347-4194-BA15-27B0AC4D50D6}" type="pres">
      <dgm:prSet presAssocID="{64E7D985-19D3-4D12-8DD4-79A246852F7C}" presName="gear2srcNode" presStyleLbl="node1" presStyleIdx="1" presStyleCnt="3"/>
      <dgm:spPr/>
      <dgm:t>
        <a:bodyPr/>
        <a:lstStyle/>
        <a:p>
          <a:endParaRPr lang="en-US"/>
        </a:p>
      </dgm:t>
    </dgm:pt>
    <dgm:pt modelId="{BB524EDC-ECC9-4FCE-99D8-48C2D3B7BE14}" type="pres">
      <dgm:prSet presAssocID="{64E7D985-19D3-4D12-8DD4-79A246852F7C}" presName="gear2dstNode" presStyleLbl="node1" presStyleIdx="1" presStyleCnt="3"/>
      <dgm:spPr/>
      <dgm:t>
        <a:bodyPr/>
        <a:lstStyle/>
        <a:p>
          <a:endParaRPr lang="en-US"/>
        </a:p>
      </dgm:t>
    </dgm:pt>
    <dgm:pt modelId="{5140F291-ED28-498B-BAE6-9F621477E60F}" type="pres">
      <dgm:prSet presAssocID="{7E5B2486-365F-4902-9B4F-782CDB84C1B6}" presName="gear3" presStyleLbl="node1" presStyleIdx="2" presStyleCnt="3"/>
      <dgm:spPr/>
      <dgm:t>
        <a:bodyPr/>
        <a:lstStyle/>
        <a:p>
          <a:endParaRPr lang="en-US"/>
        </a:p>
      </dgm:t>
    </dgm:pt>
    <dgm:pt modelId="{F262F588-F893-422E-9A54-DC44037042AC}" type="pres">
      <dgm:prSet presAssocID="{7E5B2486-365F-4902-9B4F-782CDB84C1B6}" presName="gear3tx" presStyleLbl="node1" presStyleIdx="2" presStyleCnt="3">
        <dgm:presLayoutVars>
          <dgm:chMax val="1"/>
          <dgm:bulletEnabled val="1"/>
        </dgm:presLayoutVars>
      </dgm:prSet>
      <dgm:spPr/>
      <dgm:t>
        <a:bodyPr/>
        <a:lstStyle/>
        <a:p>
          <a:endParaRPr lang="en-US"/>
        </a:p>
      </dgm:t>
    </dgm:pt>
    <dgm:pt modelId="{BB8C5C0D-25FC-4441-AA1A-D0FB45BB7ECA}" type="pres">
      <dgm:prSet presAssocID="{7E5B2486-365F-4902-9B4F-782CDB84C1B6}" presName="gear3srcNode" presStyleLbl="node1" presStyleIdx="2" presStyleCnt="3"/>
      <dgm:spPr/>
      <dgm:t>
        <a:bodyPr/>
        <a:lstStyle/>
        <a:p>
          <a:endParaRPr lang="en-US"/>
        </a:p>
      </dgm:t>
    </dgm:pt>
    <dgm:pt modelId="{2CB5F1AB-6C9D-428B-BF86-D612FBCC8ADF}" type="pres">
      <dgm:prSet presAssocID="{7E5B2486-365F-4902-9B4F-782CDB84C1B6}" presName="gear3dstNode" presStyleLbl="node1" presStyleIdx="2" presStyleCnt="3"/>
      <dgm:spPr/>
      <dgm:t>
        <a:bodyPr/>
        <a:lstStyle/>
        <a:p>
          <a:endParaRPr lang="en-US"/>
        </a:p>
      </dgm:t>
    </dgm:pt>
    <dgm:pt modelId="{8F010314-54F9-414B-A14F-2DA6461EB11E}" type="pres">
      <dgm:prSet presAssocID="{5DE8E24B-17AF-40BA-8C0D-6EA0DB53EF33}" presName="connector1" presStyleLbl="sibTrans2D1" presStyleIdx="0" presStyleCnt="3"/>
      <dgm:spPr/>
      <dgm:t>
        <a:bodyPr/>
        <a:lstStyle/>
        <a:p>
          <a:endParaRPr lang="en-US"/>
        </a:p>
      </dgm:t>
    </dgm:pt>
    <dgm:pt modelId="{44D0B37B-6A70-4DFA-A98D-651290407B3A}" type="pres">
      <dgm:prSet presAssocID="{BE40E365-A8E0-4066-95BA-0D1881C5DDC7}" presName="connector2" presStyleLbl="sibTrans2D1" presStyleIdx="1" presStyleCnt="3"/>
      <dgm:spPr/>
      <dgm:t>
        <a:bodyPr/>
        <a:lstStyle/>
        <a:p>
          <a:endParaRPr lang="en-US"/>
        </a:p>
      </dgm:t>
    </dgm:pt>
    <dgm:pt modelId="{BD4931DA-6333-462C-9DEC-757480D4DE59}" type="pres">
      <dgm:prSet presAssocID="{3F14F4E4-8651-425E-B220-B778EE59893D}" presName="connector3" presStyleLbl="sibTrans2D1" presStyleIdx="2" presStyleCnt="3"/>
      <dgm:spPr/>
      <dgm:t>
        <a:bodyPr/>
        <a:lstStyle/>
        <a:p>
          <a:endParaRPr lang="en-US"/>
        </a:p>
      </dgm:t>
    </dgm:pt>
  </dgm:ptLst>
  <dgm:cxnLst>
    <dgm:cxn modelId="{92EBA52F-C9A1-40AE-8721-D9D0D3E4D300}" type="presOf" srcId="{5DE8E24B-17AF-40BA-8C0D-6EA0DB53EF33}" destId="{8F010314-54F9-414B-A14F-2DA6461EB11E}" srcOrd="0" destOrd="0" presId="urn:microsoft.com/office/officeart/2005/8/layout/gear1"/>
    <dgm:cxn modelId="{82E9B860-E88E-420C-AD5E-42B3B36D5731}" srcId="{3AF9E325-90FF-42AA-B519-43744C7F5FEC}" destId="{C28CBA46-91FB-40F3-A628-651FEF6505A4}" srcOrd="0" destOrd="0" parTransId="{2327570F-ABC1-4DC5-862B-A8CAD462D337}" sibTransId="{5DE8E24B-17AF-40BA-8C0D-6EA0DB53EF33}"/>
    <dgm:cxn modelId="{72FE691B-9669-48F4-B53D-D42DC0D70427}" type="presOf" srcId="{64E7D985-19D3-4D12-8DD4-79A246852F7C}" destId="{BB524EDC-ECC9-4FCE-99D8-48C2D3B7BE14}" srcOrd="2" destOrd="0" presId="urn:microsoft.com/office/officeart/2005/8/layout/gear1"/>
    <dgm:cxn modelId="{1D377C38-8E06-46A5-8C82-EDDEE4EF15CA}" type="presOf" srcId="{BE40E365-A8E0-4066-95BA-0D1881C5DDC7}" destId="{44D0B37B-6A70-4DFA-A98D-651290407B3A}" srcOrd="0" destOrd="0" presId="urn:microsoft.com/office/officeart/2005/8/layout/gear1"/>
    <dgm:cxn modelId="{A91B81B8-4E22-4944-AA3F-E353891E6B7E}" type="presOf" srcId="{64E7D985-19D3-4D12-8DD4-79A246852F7C}" destId="{C635D7FC-BB98-49DB-AD9E-646C885914FB}" srcOrd="0" destOrd="0" presId="urn:microsoft.com/office/officeart/2005/8/layout/gear1"/>
    <dgm:cxn modelId="{AEF6F5E6-352E-4A2E-92A5-53BDF744FC56}" type="presOf" srcId="{C28CBA46-91FB-40F3-A628-651FEF6505A4}" destId="{85BE17F5-B104-42DE-BA3E-6063A1EC77A7}" srcOrd="1" destOrd="0" presId="urn:microsoft.com/office/officeart/2005/8/layout/gear1"/>
    <dgm:cxn modelId="{1EACDAB7-179F-41CF-82EE-534ED55CD58F}" type="presOf" srcId="{3F14F4E4-8651-425E-B220-B778EE59893D}" destId="{BD4931DA-6333-462C-9DEC-757480D4DE59}" srcOrd="0" destOrd="0" presId="urn:microsoft.com/office/officeart/2005/8/layout/gear1"/>
    <dgm:cxn modelId="{A7720995-7257-448D-ABE9-A6FDD250FF64}" type="presOf" srcId="{7E5B2486-365F-4902-9B4F-782CDB84C1B6}" destId="{2CB5F1AB-6C9D-428B-BF86-D612FBCC8ADF}" srcOrd="3" destOrd="0" presId="urn:microsoft.com/office/officeart/2005/8/layout/gear1"/>
    <dgm:cxn modelId="{40C1C7A6-1BE7-46FE-8F0F-048911439941}" type="presOf" srcId="{64E7D985-19D3-4D12-8DD4-79A246852F7C}" destId="{CF8D61D2-9347-4194-BA15-27B0AC4D50D6}" srcOrd="1" destOrd="0" presId="urn:microsoft.com/office/officeart/2005/8/layout/gear1"/>
    <dgm:cxn modelId="{F4C20DC7-C4F6-4CF3-A289-2B13698AA948}" type="presOf" srcId="{C28CBA46-91FB-40F3-A628-651FEF6505A4}" destId="{B61E837A-BA49-4017-BA60-FA2CD74AD679}" srcOrd="2" destOrd="0" presId="urn:microsoft.com/office/officeart/2005/8/layout/gear1"/>
    <dgm:cxn modelId="{DC6E7CDF-BA00-47BE-AA57-52D48537F123}" type="presOf" srcId="{7E5B2486-365F-4902-9B4F-782CDB84C1B6}" destId="{F262F588-F893-422E-9A54-DC44037042AC}" srcOrd="1" destOrd="0" presId="urn:microsoft.com/office/officeart/2005/8/layout/gear1"/>
    <dgm:cxn modelId="{B1340860-60AE-4A09-9A96-BA790E7A45C9}" srcId="{3AF9E325-90FF-42AA-B519-43744C7F5FEC}" destId="{7E5B2486-365F-4902-9B4F-782CDB84C1B6}" srcOrd="2" destOrd="0" parTransId="{303ECBFD-51AE-472B-B927-10CA82EC8B75}" sibTransId="{3F14F4E4-8651-425E-B220-B778EE59893D}"/>
    <dgm:cxn modelId="{FD1D9DEC-8422-4806-9C35-F9CF0DC401FB}" type="presOf" srcId="{3AF9E325-90FF-42AA-B519-43744C7F5FEC}" destId="{59924272-8EE5-4E54-86F9-3E6D04025004}" srcOrd="0" destOrd="0" presId="urn:microsoft.com/office/officeart/2005/8/layout/gear1"/>
    <dgm:cxn modelId="{44E43E88-BD82-4988-9E53-5750761CD228}" type="presOf" srcId="{7E5B2486-365F-4902-9B4F-782CDB84C1B6}" destId="{5140F291-ED28-498B-BAE6-9F621477E60F}" srcOrd="0" destOrd="0" presId="urn:microsoft.com/office/officeart/2005/8/layout/gear1"/>
    <dgm:cxn modelId="{3608F8F6-6384-4618-BF52-EB36622889CC}" srcId="{3AF9E325-90FF-42AA-B519-43744C7F5FEC}" destId="{64E7D985-19D3-4D12-8DD4-79A246852F7C}" srcOrd="1" destOrd="0" parTransId="{DB8444AA-0704-4EB4-B8BB-FF28679CC8A4}" sibTransId="{BE40E365-A8E0-4066-95BA-0D1881C5DDC7}"/>
    <dgm:cxn modelId="{90FB2834-4DD8-4B1C-AF77-9DD0184728F6}" type="presOf" srcId="{7E5B2486-365F-4902-9B4F-782CDB84C1B6}" destId="{BB8C5C0D-25FC-4441-AA1A-D0FB45BB7ECA}" srcOrd="2" destOrd="0" presId="urn:microsoft.com/office/officeart/2005/8/layout/gear1"/>
    <dgm:cxn modelId="{FA0A9310-B884-49D6-98CF-120A91A9DDA8}" type="presOf" srcId="{C28CBA46-91FB-40F3-A628-651FEF6505A4}" destId="{1272E820-6FA3-47C2-9D51-81D45D983788}" srcOrd="0" destOrd="0" presId="urn:microsoft.com/office/officeart/2005/8/layout/gear1"/>
    <dgm:cxn modelId="{84D619E3-55C9-4B64-BB68-FE4DA35658FB}" type="presParOf" srcId="{59924272-8EE5-4E54-86F9-3E6D04025004}" destId="{1272E820-6FA3-47C2-9D51-81D45D983788}" srcOrd="0" destOrd="0" presId="urn:microsoft.com/office/officeart/2005/8/layout/gear1"/>
    <dgm:cxn modelId="{2720ABD6-6298-4A2B-B283-7D2CDB332E9F}" type="presParOf" srcId="{59924272-8EE5-4E54-86F9-3E6D04025004}" destId="{85BE17F5-B104-42DE-BA3E-6063A1EC77A7}" srcOrd="1" destOrd="0" presId="urn:microsoft.com/office/officeart/2005/8/layout/gear1"/>
    <dgm:cxn modelId="{A258CDB4-1959-4F30-A85B-58C6B5CE6ECF}" type="presParOf" srcId="{59924272-8EE5-4E54-86F9-3E6D04025004}" destId="{B61E837A-BA49-4017-BA60-FA2CD74AD679}" srcOrd="2" destOrd="0" presId="urn:microsoft.com/office/officeart/2005/8/layout/gear1"/>
    <dgm:cxn modelId="{A353C4B9-C1F2-4A50-86D1-601D9B08281D}" type="presParOf" srcId="{59924272-8EE5-4E54-86F9-3E6D04025004}" destId="{C635D7FC-BB98-49DB-AD9E-646C885914FB}" srcOrd="3" destOrd="0" presId="urn:microsoft.com/office/officeart/2005/8/layout/gear1"/>
    <dgm:cxn modelId="{64236D6B-52DC-4220-8EB6-D217F2AB20BB}" type="presParOf" srcId="{59924272-8EE5-4E54-86F9-3E6D04025004}" destId="{CF8D61D2-9347-4194-BA15-27B0AC4D50D6}" srcOrd="4" destOrd="0" presId="urn:microsoft.com/office/officeart/2005/8/layout/gear1"/>
    <dgm:cxn modelId="{3A18583C-99C5-4ABB-83EC-10977324A862}" type="presParOf" srcId="{59924272-8EE5-4E54-86F9-3E6D04025004}" destId="{BB524EDC-ECC9-4FCE-99D8-48C2D3B7BE14}" srcOrd="5" destOrd="0" presId="urn:microsoft.com/office/officeart/2005/8/layout/gear1"/>
    <dgm:cxn modelId="{4C9285CA-D455-41DB-9667-FC88694A4FD8}" type="presParOf" srcId="{59924272-8EE5-4E54-86F9-3E6D04025004}" destId="{5140F291-ED28-498B-BAE6-9F621477E60F}" srcOrd="6" destOrd="0" presId="urn:microsoft.com/office/officeart/2005/8/layout/gear1"/>
    <dgm:cxn modelId="{61DA9BAD-DA07-4D8E-8E9F-9CCC90FA2618}" type="presParOf" srcId="{59924272-8EE5-4E54-86F9-3E6D04025004}" destId="{F262F588-F893-422E-9A54-DC44037042AC}" srcOrd="7" destOrd="0" presId="urn:microsoft.com/office/officeart/2005/8/layout/gear1"/>
    <dgm:cxn modelId="{2F1C472D-9A34-48B1-B9C5-F2FE9058BA88}" type="presParOf" srcId="{59924272-8EE5-4E54-86F9-3E6D04025004}" destId="{BB8C5C0D-25FC-4441-AA1A-D0FB45BB7ECA}" srcOrd="8" destOrd="0" presId="urn:microsoft.com/office/officeart/2005/8/layout/gear1"/>
    <dgm:cxn modelId="{72F91B3D-6A04-428F-AEDC-F750C8B54D75}" type="presParOf" srcId="{59924272-8EE5-4E54-86F9-3E6D04025004}" destId="{2CB5F1AB-6C9D-428B-BF86-D612FBCC8ADF}" srcOrd="9" destOrd="0" presId="urn:microsoft.com/office/officeart/2005/8/layout/gear1"/>
    <dgm:cxn modelId="{47849659-826E-40AC-B583-2BDF1A42BC40}" type="presParOf" srcId="{59924272-8EE5-4E54-86F9-3E6D04025004}" destId="{8F010314-54F9-414B-A14F-2DA6461EB11E}" srcOrd="10" destOrd="0" presId="urn:microsoft.com/office/officeart/2005/8/layout/gear1"/>
    <dgm:cxn modelId="{E1C332EA-0E04-451F-A1CB-8734A79DE6EF}" type="presParOf" srcId="{59924272-8EE5-4E54-86F9-3E6D04025004}" destId="{44D0B37B-6A70-4DFA-A98D-651290407B3A}" srcOrd="11" destOrd="0" presId="urn:microsoft.com/office/officeart/2005/8/layout/gear1"/>
    <dgm:cxn modelId="{ECB50D00-6906-4C72-AE3B-3D8C43A796C3}" type="presParOf" srcId="{59924272-8EE5-4E54-86F9-3E6D04025004}" destId="{BD4931DA-6333-462C-9DEC-757480D4DE59}" srcOrd="12" destOrd="0" presId="urn:microsoft.com/office/officeart/2005/8/layout/gear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3" y="70700"/>
          <a:ext cx="118673" cy="118673"/>
        </a:xfrm>
        <a:prstGeom prst="gear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7"/>
            <a:gd name="adj2" fmla="val 299029"/>
            <a:gd name="adj3" fmla="val 2184224"/>
            <a:gd name="adj4" fmla="val 17345911"/>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1"/>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2" y="70700"/>
          <a:ext cx="118674" cy="118674"/>
        </a:xfrm>
        <a:prstGeom prst="gear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8"/>
            <a:gd name="adj2" fmla="val 299029"/>
            <a:gd name="adj3" fmla="val 2184224"/>
            <a:gd name="adj4" fmla="val 17345911"/>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0"/>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820-6FA3-47C2-9D51-81D45D983788}">
      <dsp:nvSpPr>
        <dsp:cNvPr id="0" name=""/>
        <dsp:cNvSpPr/>
      </dsp:nvSpPr>
      <dsp:spPr>
        <a:xfrm>
          <a:off x="255519" y="193625"/>
          <a:ext cx="166541" cy="166541"/>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smtClean="0"/>
            <a:t> </a:t>
          </a:r>
          <a:endParaRPr lang="en-US" sz="500" kern="1200" dirty="0"/>
        </a:p>
      </dsp:txBody>
      <dsp:txXfrm>
        <a:off x="289001" y="232636"/>
        <a:ext cx="99577" cy="85606"/>
      </dsp:txXfrm>
    </dsp:sp>
    <dsp:sp modelId="{C635D7FC-BB98-49DB-AD9E-646C885914FB}">
      <dsp:nvSpPr>
        <dsp:cNvPr id="0" name=""/>
        <dsp:cNvSpPr/>
      </dsp:nvSpPr>
      <dsp:spPr>
        <a:xfrm>
          <a:off x="158622" y="154261"/>
          <a:ext cx="121121" cy="121121"/>
        </a:xfrm>
        <a:prstGeom prst="gear6">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89115" y="184938"/>
        <a:ext cx="60135" cy="59767"/>
      </dsp:txXfrm>
    </dsp:sp>
    <dsp:sp modelId="{5140F291-ED28-498B-BAE6-9F621477E60F}">
      <dsp:nvSpPr>
        <dsp:cNvPr id="0" name=""/>
        <dsp:cNvSpPr/>
      </dsp:nvSpPr>
      <dsp:spPr>
        <a:xfrm rot="20700000">
          <a:off x="226463" y="70700"/>
          <a:ext cx="118673" cy="118673"/>
        </a:xfrm>
        <a:prstGeom prst="gear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rot="-20700000">
        <a:off x="252491" y="96728"/>
        <a:ext cx="66616" cy="66616"/>
      </dsp:txXfrm>
    </dsp:sp>
    <dsp:sp modelId="{8F010314-54F9-414B-A14F-2DA6461EB11E}">
      <dsp:nvSpPr>
        <dsp:cNvPr id="0" name=""/>
        <dsp:cNvSpPr/>
      </dsp:nvSpPr>
      <dsp:spPr>
        <a:xfrm>
          <a:off x="224834" y="175128"/>
          <a:ext cx="213173" cy="213173"/>
        </a:xfrm>
        <a:prstGeom prst="circularArrow">
          <a:avLst>
            <a:gd name="adj1" fmla="val 4687"/>
            <a:gd name="adj2" fmla="val 299029"/>
            <a:gd name="adj3" fmla="val 2184224"/>
            <a:gd name="adj4" fmla="val 17345911"/>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0B37B-6A70-4DFA-A98D-651290407B3A}">
      <dsp:nvSpPr>
        <dsp:cNvPr id="0" name=""/>
        <dsp:cNvSpPr/>
      </dsp:nvSpPr>
      <dsp:spPr>
        <a:xfrm>
          <a:off x="137172" y="138901"/>
          <a:ext cx="154883" cy="154883"/>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4931DA-6333-462C-9DEC-757480D4DE59}">
      <dsp:nvSpPr>
        <dsp:cNvPr id="0" name=""/>
        <dsp:cNvSpPr/>
      </dsp:nvSpPr>
      <dsp:spPr>
        <a:xfrm>
          <a:off x="199012" y="56145"/>
          <a:ext cx="166995" cy="166995"/>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0.28319</cdr:x>
      <cdr:y>0.07895</cdr:y>
    </cdr:from>
    <cdr:to>
      <cdr:x>0.38938</cdr:x>
      <cdr:y>0.23684</cdr:y>
    </cdr:to>
    <cdr:sp macro="" textlink="">
      <cdr:nvSpPr>
        <cdr:cNvPr id="2" name="TextBox 1"/>
        <cdr:cNvSpPr txBox="1"/>
      </cdr:nvSpPr>
      <cdr:spPr>
        <a:xfrm xmlns:a="http://schemas.openxmlformats.org/drawingml/2006/main">
          <a:off x="2438400" y="457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ED84F-96F8-49EA-88E9-DE8996B7E68F}" type="datetimeFigureOut">
              <a:rPr lang="en-US" smtClean="0"/>
              <a:pPr/>
              <a:t>5/18/2013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A1E95-22F4-48AB-90A5-B65C73197416}" type="slidenum">
              <a:rPr lang="en-US" smtClean="0"/>
              <a:pPr/>
              <a:t>‹#›</a:t>
            </a:fld>
            <a:endParaRPr lang="en-US"/>
          </a:p>
        </p:txBody>
      </p:sp>
    </p:spTree>
    <p:extLst>
      <p:ext uri="{BB962C8B-B14F-4D97-AF65-F5344CB8AC3E}">
        <p14:creationId xmlns:p14="http://schemas.microsoft.com/office/powerpoint/2010/main" val="75693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term SALSA or </a:t>
            </a:r>
            <a:r>
              <a:rPr lang="en-US" i="1" dirty="0" smtClean="0"/>
              <a:t>Service Aggregated Linked Sequential Activities</a:t>
            </a:r>
            <a:r>
              <a:rPr lang="en-US" dirty="0" smtClean="0"/>
              <a:t>, is derived from Hoare’s Concurrent Sequential Processes  (CSP)</a:t>
            </a:r>
          </a:p>
          <a:p>
            <a:endParaRPr lang="en-US" dirty="0"/>
          </a:p>
        </p:txBody>
      </p:sp>
      <p:sp>
        <p:nvSpPr>
          <p:cNvPr id="4" name="Slide Number Placeholder 3"/>
          <p:cNvSpPr>
            <a:spLocks noGrp="1"/>
          </p:cNvSpPr>
          <p:nvPr>
            <p:ph type="sldNum" sz="quarter" idx="10"/>
          </p:nvPr>
        </p:nvSpPr>
        <p:spPr/>
        <p:txBody>
          <a:bodyPr/>
          <a:lstStyle/>
          <a:p>
            <a:fld id="{BF9A1E95-22F4-48AB-90A5-B65C73197416}" type="slidenum">
              <a:rPr lang="en-US" smtClean="0"/>
              <a:pPr/>
              <a:t>1</a:t>
            </a:fld>
            <a:endParaRPr lang="en-US"/>
          </a:p>
        </p:txBody>
      </p:sp>
    </p:spTree>
    <p:extLst>
      <p:ext uri="{BB962C8B-B14F-4D97-AF65-F5344CB8AC3E}">
        <p14:creationId xmlns:p14="http://schemas.microsoft.com/office/powerpoint/2010/main" val="218162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0291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elaborate this should be?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3346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5731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29553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8526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02490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8DB4C3-791F-4941-B41C-463985A9EE5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4463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A670B-A363-47E8-A5CE-19D70CE9BDF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7236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11688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8DB4C3-791F-4941-B41C-463985A9EE5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6948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71575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DB4C3-791F-4941-B41C-463985A9EE5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00695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smtClean="0"/>
              <a:t>iMapReduce</a:t>
            </a:r>
            <a:r>
              <a:rPr lang="en-US" dirty="0" smtClean="0"/>
              <a:t>, Twister</a:t>
            </a:r>
            <a:r>
              <a:rPr lang="en-US" baseline="0" dirty="0" smtClean="0"/>
              <a:t> -&gt; single wave..</a:t>
            </a:r>
            <a:endParaRPr lang="en-US" dirty="0" smtClean="0"/>
          </a:p>
          <a:p>
            <a:pPr lvl="1"/>
            <a:endParaRPr lang="en-US" dirty="0" smtClean="0"/>
          </a:p>
          <a:p>
            <a:pPr lvl="1"/>
            <a:r>
              <a:rPr lang="en-US" dirty="0" smtClean="0"/>
              <a:t>Iterative </a:t>
            </a:r>
            <a:r>
              <a:rPr lang="en-US" dirty="0" err="1" smtClean="0"/>
              <a:t>MapReduce</a:t>
            </a:r>
            <a:r>
              <a:rPr lang="en-US" dirty="0" smtClean="0"/>
              <a:t>: </a:t>
            </a:r>
            <a:r>
              <a:rPr lang="en-US" dirty="0" err="1" smtClean="0"/>
              <a:t>Haloop</a:t>
            </a:r>
            <a:r>
              <a:rPr lang="en-US" dirty="0" smtClean="0"/>
              <a:t>, Twister @IU, Spark</a:t>
            </a:r>
          </a:p>
          <a:p>
            <a:pPr lvl="1"/>
            <a:r>
              <a:rPr lang="en-US" dirty="0" smtClean="0"/>
              <a:t>Map-Reduce-Merge: enable processing heterogeneous data sets</a:t>
            </a:r>
          </a:p>
          <a:p>
            <a:pPr lvl="1"/>
            <a:r>
              <a:rPr lang="en-US" dirty="0" err="1" smtClean="0"/>
              <a:t>MapReduce</a:t>
            </a:r>
            <a:r>
              <a:rPr lang="en-US" dirty="0" smtClean="0"/>
              <a:t> online: online aggregation, and continuous queries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95557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0662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3408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Rot="1" noChangeAspect="1" noChangeArrowheads="1" noTextEdit="1"/>
          </p:cNvSpPr>
          <p:nvPr>
            <p:ph type="sldImg"/>
          </p:nvPr>
        </p:nvSpPr>
        <p:spPr>
          <a:xfrm>
            <a:off x="1146175" y="687388"/>
            <a:ext cx="4565650" cy="3425825"/>
          </a:xfrm>
          <a:ln/>
        </p:spPr>
      </p:sp>
      <p:sp>
        <p:nvSpPr>
          <p:cNvPr id="1156099" name="Rectangle 3"/>
          <p:cNvSpPr>
            <a:spLocks noGrp="1" noChangeArrowheads="1"/>
          </p:cNvSpPr>
          <p:nvPr>
            <p:ph type="body" idx="1"/>
          </p:nvPr>
        </p:nvSpPr>
        <p:spPr>
          <a:xfrm>
            <a:off x="914400" y="4341722"/>
            <a:ext cx="5029200" cy="4114640"/>
          </a:xfrm>
          <a:noFill/>
          <a:ln/>
        </p:spPr>
        <p:txBody>
          <a:bodyPr/>
          <a:lstStyle/>
          <a:p>
            <a:endParaRPr lang="en-US" smtClean="0"/>
          </a:p>
        </p:txBody>
      </p:sp>
    </p:spTree>
    <p:extLst>
      <p:ext uri="{BB962C8B-B14F-4D97-AF65-F5344CB8AC3E}">
        <p14:creationId xmlns:p14="http://schemas.microsoft.com/office/powerpoint/2010/main" val="3511281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AC14D40-0F35-42CB-B403-98DB38AC9402}"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9800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AC14D40-0F35-42CB-B403-98DB38AC9402}"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47338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AC14D40-0F35-42CB-B403-98DB38AC9402}"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00157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Experiment on 16 nodes on </a:t>
            </a:r>
            <a:r>
              <a:rPr lang="en-US" sz="1200" kern="1200" dirty="0" err="1" smtClean="0">
                <a:solidFill>
                  <a:schemeClr val="tx1"/>
                </a:solidFill>
                <a:effectLst/>
                <a:latin typeface="+mn-lt"/>
                <a:ea typeface="+mn-ea"/>
                <a:cs typeface="+mn-cs"/>
              </a:rPr>
              <a:t>Sith</a:t>
            </a:r>
            <a:r>
              <a:rPr lang="en-US" sz="1200" kern="1200" dirty="0" smtClean="0">
                <a:solidFill>
                  <a:schemeClr val="tx1"/>
                </a:solidFill>
                <a:effectLst/>
                <a:latin typeface="+mn-lt"/>
                <a:ea typeface="+mn-ea"/>
                <a:cs typeface="+mn-cs"/>
              </a:rPr>
              <a:t> cluster of ORNL. The broadcast algorithm is BST from </a:t>
            </a:r>
            <a:r>
              <a:rPr lang="en-US" sz="1200" kern="1200" dirty="0" err="1" smtClean="0">
                <a:solidFill>
                  <a:schemeClr val="tx1"/>
                </a:solidFill>
                <a:effectLst/>
                <a:latin typeface="+mn-lt"/>
                <a:ea typeface="+mn-ea"/>
                <a:cs typeface="+mn-cs"/>
              </a:rPr>
              <a:t>Bingjing's</a:t>
            </a:r>
            <a:r>
              <a:rPr lang="en-US" sz="1200" kern="1200" dirty="0" smtClean="0">
                <a:solidFill>
                  <a:schemeClr val="tx1"/>
                </a:solidFill>
                <a:effectLst/>
                <a:latin typeface="+mn-lt"/>
                <a:ea typeface="+mn-ea"/>
                <a:cs typeface="+mn-cs"/>
              </a:rPr>
              <a:t> work.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Each computing node has 32 cores (4 x 8cores AMD 2.3GB CPU) and 64GB main memory. They are connected by </a:t>
            </a:r>
            <a:r>
              <a:rPr lang="en-US" sz="1200" kern="1200" dirty="0" err="1" smtClean="0">
                <a:solidFill>
                  <a:schemeClr val="tx1"/>
                </a:solidFill>
                <a:effectLst/>
                <a:latin typeface="+mn-lt"/>
                <a:ea typeface="+mn-ea"/>
                <a:cs typeface="+mn-cs"/>
              </a:rPr>
              <a:t>Mellanox</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InfiniBand</a:t>
            </a:r>
            <a:r>
              <a:rPr lang="en-US" sz="1200" kern="1200" dirty="0" smtClean="0">
                <a:solidFill>
                  <a:schemeClr val="tx1"/>
                </a:solidFill>
                <a:effectLst/>
                <a:latin typeface="+mn-lt"/>
                <a:ea typeface="+mn-ea"/>
                <a:cs typeface="+mn-cs"/>
              </a:rPr>
              <a:t> interconnection. The average bandwidth is around 2GB/s and latency is microsecond level. All nodes are configured with a 86TB </a:t>
            </a:r>
            <a:r>
              <a:rPr lang="en-US" sz="1200" kern="1200" dirty="0" err="1" smtClean="0">
                <a:solidFill>
                  <a:schemeClr val="tx1"/>
                </a:solidFill>
                <a:effectLst/>
                <a:latin typeface="+mn-lt"/>
                <a:ea typeface="+mn-ea"/>
                <a:cs typeface="+mn-cs"/>
              </a:rPr>
              <a:t>Lustre</a:t>
            </a:r>
            <a:r>
              <a:rPr lang="en-US" sz="1200" kern="1200" dirty="0" smtClean="0">
                <a:solidFill>
                  <a:schemeClr val="tx1"/>
                </a:solidFill>
                <a:effectLst/>
                <a:latin typeface="+mn-lt"/>
                <a:ea typeface="+mn-ea"/>
                <a:cs typeface="+mn-cs"/>
              </a:rPr>
              <a:t> file system.</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F9A1E95-22F4-48AB-90A5-B65C73197416}" type="slidenum">
              <a:rPr lang="en-US" smtClean="0"/>
              <a:pPr/>
              <a:t>34</a:t>
            </a:fld>
            <a:endParaRPr lang="en-US"/>
          </a:p>
        </p:txBody>
      </p:sp>
    </p:spTree>
    <p:extLst>
      <p:ext uri="{BB962C8B-B14F-4D97-AF65-F5344CB8AC3E}">
        <p14:creationId xmlns:p14="http://schemas.microsoft.com/office/powerpoint/2010/main" val="18467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AC14D40-0F35-42CB-B403-98DB38AC9402}"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77476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03867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The reasons for non-linear index building performance are: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Our index building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job deals with data in one table, but </a:t>
            </a:r>
            <a:r>
              <a:rPr lang="en-US" sz="1200" kern="1200" dirty="0" err="1" smtClean="0">
                <a:solidFill>
                  <a:schemeClr val="tx1"/>
                </a:solidFill>
                <a:effectLst/>
                <a:latin typeface="+mn-lt"/>
                <a:ea typeface="+mn-ea"/>
                <a:cs typeface="+mn-cs"/>
              </a:rPr>
              <a:t>HBase</a:t>
            </a:r>
            <a:r>
              <a:rPr lang="en-US" sz="1200" kern="1200" dirty="0" smtClean="0">
                <a:solidFill>
                  <a:schemeClr val="tx1"/>
                </a:solidFill>
                <a:effectLst/>
                <a:latin typeface="+mn-lt"/>
                <a:ea typeface="+mn-ea"/>
                <a:cs typeface="+mn-cs"/>
              </a:rPr>
              <a:t> handles load balancing on the whole system level instead of single table level. As a result, although the workload is balanced at the whole system level, some tables may have unbalanced data sizes among different region servers;</a:t>
            </a:r>
          </a:p>
          <a:p>
            <a:pPr rtl="0"/>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Our index building job is not a map phase only job. It requires a reduce phase and a lot of shuffling and sorting happens between map and reduce, which leads to the non-linear performance improvements.</a:t>
            </a:r>
          </a:p>
          <a:p>
            <a:endParaRPr lang="en-US" dirty="0"/>
          </a:p>
        </p:txBody>
      </p:sp>
      <p:sp>
        <p:nvSpPr>
          <p:cNvPr id="4" name="Slide Number Placeholder 3"/>
          <p:cNvSpPr>
            <a:spLocks noGrp="1"/>
          </p:cNvSpPr>
          <p:nvPr>
            <p:ph type="sldNum" sz="quarter" idx="10"/>
          </p:nvPr>
        </p:nvSpPr>
        <p:spPr/>
        <p:txBody>
          <a:bodyPr/>
          <a:lstStyle/>
          <a:p>
            <a:fld id="{BF9A1E95-22F4-48AB-90A5-B65C73197416}" type="slidenum">
              <a:rPr lang="en-US" smtClean="0"/>
              <a:pPr/>
              <a:t>44</a:t>
            </a:fld>
            <a:endParaRPr lang="en-US"/>
          </a:p>
        </p:txBody>
      </p:sp>
    </p:spTree>
    <p:extLst>
      <p:ext uri="{BB962C8B-B14F-4D97-AF65-F5344CB8AC3E}">
        <p14:creationId xmlns:p14="http://schemas.microsoft.com/office/powerpoint/2010/main" val="3453211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C13F5-BFFE-4B2B-9FA3-253548557B4F}"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57673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A1E95-22F4-48AB-90A5-B65C73197416}" type="slidenum">
              <a:rPr lang="en-US" smtClean="0"/>
              <a:pPr/>
              <a:t>46</a:t>
            </a:fld>
            <a:endParaRPr lang="en-US"/>
          </a:p>
        </p:txBody>
      </p:sp>
    </p:spTree>
    <p:extLst>
      <p:ext uri="{BB962C8B-B14F-4D97-AF65-F5344CB8AC3E}">
        <p14:creationId xmlns:p14="http://schemas.microsoft.com/office/powerpoint/2010/main" val="4288737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083668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669715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043248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AC14D40-0F35-42CB-B403-98DB38AC9402}" type="slidenum">
              <a:rPr lang="en-US">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688869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75089-66C2-4C5F-BE44-A4EFD298D1F4}"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818428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A670B-A363-47E8-A5CE-19D70CE9BDFE}"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009629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2EB5A1-0A39-40AE-AF81-3F402FB79168}"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57303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32064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2EB5A1-0A39-40AE-AF81-3F402FB79168}"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942083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67248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75089-66C2-4C5F-BE44-A4EFD298D1F4}"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818428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EB5A1-0A39-40AE-AF81-3F402FB79168}"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984350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AC14D40-0F35-42CB-B403-98DB38AC9402}" type="slidenum">
              <a:rPr lang="en-US">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794381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Orchestra : Broadcast and shuffle improvements…</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362216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083676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glimpse of the future and motivation</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57051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7843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1184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7541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8</a:t>
            </a:fld>
            <a:endParaRPr lang="en-US" b="1">
              <a:solidFill>
                <a:prstClr val="black"/>
              </a:solidFill>
              <a:latin typeface="Times New Roman" pitchFamily="18" charset="0"/>
            </a:endParaRPr>
          </a:p>
        </p:txBody>
      </p:sp>
    </p:spTree>
    <p:extLst>
      <p:ext uri="{BB962C8B-B14F-4D97-AF65-F5344CB8AC3E}">
        <p14:creationId xmlns:p14="http://schemas.microsoft.com/office/powerpoint/2010/main" val="314311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70755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defTabSz="913902"/>
            <a:endParaRPr lang="en-US">
              <a:solidFill>
                <a:prstClr val="white"/>
              </a:solidFill>
            </a:endParaRPr>
          </a:p>
        </p:txBody>
      </p:sp>
    </p:spTree>
    <p:extLst>
      <p:ext uri="{BB962C8B-B14F-4D97-AF65-F5344CB8AC3E}">
        <p14:creationId xmlns:p14="http://schemas.microsoft.com/office/powerpoint/2010/main" val="183713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376718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433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6025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446734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321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9603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6915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3091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8128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9810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25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32514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4845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37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8483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5158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5949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377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1234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182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7915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94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57200" y="6362508"/>
            <a:ext cx="2133600" cy="365125"/>
          </a:xfrm>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3309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652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5613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9163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1443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9374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8479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166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830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6034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01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46183" y="6361590"/>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269085"/>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0408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8931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7937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4557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0882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4246678"/>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59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8597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2806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00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6880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1592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5511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7800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8257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7255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040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249318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642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7596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74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3194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589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9246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6953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009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2594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0436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2229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54427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6661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787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8852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597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1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858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100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2519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0663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991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19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83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52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337095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489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28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497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729704"/>
          </a:xfrm>
        </p:spPr>
        <p:txBody>
          <a:bodyPr/>
          <a:lstStyle>
            <a:lvl1pPr>
              <a:lnSpc>
                <a:spcPct val="90000"/>
              </a:lnSpc>
              <a:buSzPct val="80000"/>
              <a:defRPr/>
            </a:lvl1pPr>
            <a:lvl2pPr>
              <a:lnSpc>
                <a:spcPct val="90000"/>
              </a:lnSpc>
              <a:buSzPct val="80000"/>
              <a:defRPr/>
            </a:lvl2pPr>
            <a:lvl3pPr>
              <a:lnSpc>
                <a:spcPct val="90000"/>
              </a:lnSpc>
              <a:buSzPct val="80000"/>
              <a:defRPr/>
            </a:lvl3pPr>
            <a:lvl4pPr>
              <a:lnSpc>
                <a:spcPct val="90000"/>
              </a:lnSpc>
              <a:buSzPct val="80000"/>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extLst>
      <p:ext uri="{BB962C8B-B14F-4D97-AF65-F5344CB8AC3E}">
        <p14:creationId xmlns:p14="http://schemas.microsoft.com/office/powerpoint/2010/main" val="220081353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defTabSz="913902"/>
            <a:endParaRPr lang="en-US">
              <a:solidFill>
                <a:prstClr val="white"/>
              </a:solidFill>
            </a:endParaRPr>
          </a:p>
        </p:txBody>
      </p:sp>
    </p:spTree>
    <p:extLst>
      <p:ext uri="{BB962C8B-B14F-4D97-AF65-F5344CB8AC3E}">
        <p14:creationId xmlns:p14="http://schemas.microsoft.com/office/powerpoint/2010/main" val="244768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48381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283950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164932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174633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379741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286421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290952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205720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324627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46125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86B4C45B-9E41-41B8-B899-2DA4D020C7D6}" type="datetimeFigureOut">
              <a:rPr lang="en-US" smtClean="0">
                <a:solidFill>
                  <a:prstClr val="black"/>
                </a:solidFill>
              </a:rPr>
              <a:pPr defTabSz="913902"/>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EDC78909-F7D1-4E5F-A67A-05CA868FF2D7}"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235760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39696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4635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600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8910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224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58285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4345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8566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6521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1909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6751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B4C45B-9E41-41B8-B899-2DA4D020C7D6}"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93654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94964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8982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7347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956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3866176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6620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2323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2269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428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553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2441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2195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1" indent="0" algn="ctr">
              <a:buNone/>
              <a:defRPr>
                <a:solidFill>
                  <a:schemeClr val="tx1">
                    <a:tint val="75000"/>
                  </a:schemeClr>
                </a:solidFill>
              </a:defRPr>
            </a:lvl2pPr>
            <a:lvl3pPr marL="913404" indent="0" algn="ctr">
              <a:buNone/>
              <a:defRPr>
                <a:solidFill>
                  <a:schemeClr val="tx1">
                    <a:tint val="75000"/>
                  </a:schemeClr>
                </a:solidFill>
              </a:defRPr>
            </a:lvl3pPr>
            <a:lvl4pPr marL="1370104" indent="0" algn="ctr">
              <a:buNone/>
              <a:defRPr>
                <a:solidFill>
                  <a:schemeClr val="tx1">
                    <a:tint val="75000"/>
                  </a:schemeClr>
                </a:solidFill>
              </a:defRPr>
            </a:lvl4pPr>
            <a:lvl5pPr marL="1826808" indent="0" algn="ctr">
              <a:buNone/>
              <a:defRPr>
                <a:solidFill>
                  <a:schemeClr val="tx1">
                    <a:tint val="75000"/>
                  </a:schemeClr>
                </a:solidFill>
              </a:defRPr>
            </a:lvl5pPr>
            <a:lvl6pPr marL="2283509" indent="0" algn="ctr">
              <a:buNone/>
              <a:defRPr>
                <a:solidFill>
                  <a:schemeClr val="tx1">
                    <a:tint val="75000"/>
                  </a:schemeClr>
                </a:solidFill>
              </a:defRPr>
            </a:lvl6pPr>
            <a:lvl7pPr marL="2740212" indent="0" algn="ctr">
              <a:buNone/>
              <a:defRPr>
                <a:solidFill>
                  <a:schemeClr val="tx1">
                    <a:tint val="75000"/>
                  </a:schemeClr>
                </a:solidFill>
              </a:defRPr>
            </a:lvl7pPr>
            <a:lvl8pPr marL="3196914" indent="0" algn="ctr">
              <a:buNone/>
              <a:defRPr>
                <a:solidFill>
                  <a:schemeClr val="tx1">
                    <a:tint val="75000"/>
                  </a:schemeClr>
                </a:solidFill>
              </a:defRPr>
            </a:lvl8pPr>
            <a:lvl9pPr marL="36536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rtlCol="0" anchor="ctr"/>
          <a:lstStyle/>
          <a:p>
            <a:pPr algn="ctr" defTabSz="913404"/>
            <a:endParaRPr lang="en-US">
              <a:solidFill>
                <a:prstClr val="white"/>
              </a:solidFill>
            </a:endParaRPr>
          </a:p>
        </p:txBody>
      </p:sp>
    </p:spTree>
    <p:extLst>
      <p:ext uri="{BB962C8B-B14F-4D97-AF65-F5344CB8AC3E}">
        <p14:creationId xmlns:p14="http://schemas.microsoft.com/office/powerpoint/2010/main" val="782370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2549509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701" indent="0">
              <a:buNone/>
              <a:defRPr sz="1800">
                <a:solidFill>
                  <a:schemeClr val="tx1">
                    <a:tint val="75000"/>
                  </a:schemeClr>
                </a:solidFill>
              </a:defRPr>
            </a:lvl2pPr>
            <a:lvl3pPr marL="913404" indent="0">
              <a:buNone/>
              <a:defRPr sz="1600">
                <a:solidFill>
                  <a:schemeClr val="tx1">
                    <a:tint val="75000"/>
                  </a:schemeClr>
                </a:solidFill>
              </a:defRPr>
            </a:lvl3pPr>
            <a:lvl4pPr marL="1370104" indent="0">
              <a:buNone/>
              <a:defRPr sz="1400">
                <a:solidFill>
                  <a:schemeClr val="tx1">
                    <a:tint val="75000"/>
                  </a:schemeClr>
                </a:solidFill>
              </a:defRPr>
            </a:lvl4pPr>
            <a:lvl5pPr marL="1826808" indent="0">
              <a:buNone/>
              <a:defRPr sz="1400">
                <a:solidFill>
                  <a:schemeClr val="tx1">
                    <a:tint val="75000"/>
                  </a:schemeClr>
                </a:solidFill>
              </a:defRPr>
            </a:lvl5pPr>
            <a:lvl6pPr marL="2283509" indent="0">
              <a:buNone/>
              <a:defRPr sz="1400">
                <a:solidFill>
                  <a:schemeClr val="tx1">
                    <a:tint val="75000"/>
                  </a:schemeClr>
                </a:solidFill>
              </a:defRPr>
            </a:lvl6pPr>
            <a:lvl7pPr marL="2740212" indent="0">
              <a:buNone/>
              <a:defRPr sz="1400">
                <a:solidFill>
                  <a:schemeClr val="tx1">
                    <a:tint val="75000"/>
                  </a:schemeClr>
                </a:solidFill>
              </a:defRPr>
            </a:lvl7pPr>
            <a:lvl8pPr marL="3196914" indent="0">
              <a:buNone/>
              <a:defRPr sz="1400">
                <a:solidFill>
                  <a:schemeClr val="tx1">
                    <a:tint val="75000"/>
                  </a:schemeClr>
                </a:solidFill>
              </a:defRPr>
            </a:lvl8pPr>
            <a:lvl9pPr marL="36536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281992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183927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56761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01" indent="0">
              <a:buNone/>
              <a:defRPr sz="2000" b="1"/>
            </a:lvl2pPr>
            <a:lvl3pPr marL="913404" indent="0">
              <a:buNone/>
              <a:defRPr sz="1800" b="1"/>
            </a:lvl3pPr>
            <a:lvl4pPr marL="1370104" indent="0">
              <a:buNone/>
              <a:defRPr sz="1600" b="1"/>
            </a:lvl4pPr>
            <a:lvl5pPr marL="1826808" indent="0">
              <a:buNone/>
              <a:defRPr sz="1600" b="1"/>
            </a:lvl5pPr>
            <a:lvl6pPr marL="2283509" indent="0">
              <a:buNone/>
              <a:defRPr sz="1600" b="1"/>
            </a:lvl6pPr>
            <a:lvl7pPr marL="2740212" indent="0">
              <a:buNone/>
              <a:defRPr sz="1600" b="1"/>
            </a:lvl7pPr>
            <a:lvl8pPr marL="3196914" indent="0">
              <a:buNone/>
              <a:defRPr sz="1600" b="1"/>
            </a:lvl8pPr>
            <a:lvl9pPr marL="36536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701" indent="0">
              <a:buNone/>
              <a:defRPr sz="2000" b="1"/>
            </a:lvl2pPr>
            <a:lvl3pPr marL="913404" indent="0">
              <a:buNone/>
              <a:defRPr sz="1800" b="1"/>
            </a:lvl3pPr>
            <a:lvl4pPr marL="1370104" indent="0">
              <a:buNone/>
              <a:defRPr sz="1600" b="1"/>
            </a:lvl4pPr>
            <a:lvl5pPr marL="1826808" indent="0">
              <a:buNone/>
              <a:defRPr sz="1600" b="1"/>
            </a:lvl5pPr>
            <a:lvl6pPr marL="2283509" indent="0">
              <a:buNone/>
              <a:defRPr sz="1600" b="1"/>
            </a:lvl6pPr>
            <a:lvl7pPr marL="2740212" indent="0">
              <a:buNone/>
              <a:defRPr sz="1600" b="1"/>
            </a:lvl7pPr>
            <a:lvl8pPr marL="3196914" indent="0">
              <a:buNone/>
              <a:defRPr sz="1600" b="1"/>
            </a:lvl8pPr>
            <a:lvl9pPr marL="36536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3887636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269311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13352431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701" indent="0">
              <a:buNone/>
              <a:defRPr sz="1200"/>
            </a:lvl2pPr>
            <a:lvl3pPr marL="913404" indent="0">
              <a:buNone/>
              <a:defRPr sz="1000"/>
            </a:lvl3pPr>
            <a:lvl4pPr marL="1370104" indent="0">
              <a:buNone/>
              <a:defRPr sz="900"/>
            </a:lvl4pPr>
            <a:lvl5pPr marL="1826808" indent="0">
              <a:buNone/>
              <a:defRPr sz="900"/>
            </a:lvl5pPr>
            <a:lvl6pPr marL="2283509" indent="0">
              <a:buNone/>
              <a:defRPr sz="900"/>
            </a:lvl6pPr>
            <a:lvl7pPr marL="2740212" indent="0">
              <a:buNone/>
              <a:defRPr sz="900"/>
            </a:lvl7pPr>
            <a:lvl8pPr marL="3196914" indent="0">
              <a:buNone/>
              <a:defRPr sz="900"/>
            </a:lvl8pPr>
            <a:lvl9pPr marL="3653615"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2132816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01" indent="0">
              <a:buNone/>
              <a:defRPr sz="2800"/>
            </a:lvl2pPr>
            <a:lvl3pPr marL="913404" indent="0">
              <a:buNone/>
              <a:defRPr sz="2400"/>
            </a:lvl3pPr>
            <a:lvl4pPr marL="1370104" indent="0">
              <a:buNone/>
              <a:defRPr sz="2000"/>
            </a:lvl4pPr>
            <a:lvl5pPr marL="1826808" indent="0">
              <a:buNone/>
              <a:defRPr sz="2000"/>
            </a:lvl5pPr>
            <a:lvl6pPr marL="2283509" indent="0">
              <a:buNone/>
              <a:defRPr sz="2000"/>
            </a:lvl6pPr>
            <a:lvl7pPr marL="2740212" indent="0">
              <a:buNone/>
              <a:defRPr sz="2000"/>
            </a:lvl7pPr>
            <a:lvl8pPr marL="3196914" indent="0">
              <a:buNone/>
              <a:defRPr sz="2000"/>
            </a:lvl8pPr>
            <a:lvl9pPr marL="365361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01" indent="0">
              <a:buNone/>
              <a:defRPr sz="1200"/>
            </a:lvl2pPr>
            <a:lvl3pPr marL="913404" indent="0">
              <a:buNone/>
              <a:defRPr sz="1000"/>
            </a:lvl3pPr>
            <a:lvl4pPr marL="1370104" indent="0">
              <a:buNone/>
              <a:defRPr sz="900"/>
            </a:lvl4pPr>
            <a:lvl5pPr marL="1826808" indent="0">
              <a:buNone/>
              <a:defRPr sz="900"/>
            </a:lvl5pPr>
            <a:lvl6pPr marL="2283509" indent="0">
              <a:buNone/>
              <a:defRPr sz="900"/>
            </a:lvl6pPr>
            <a:lvl7pPr marL="2740212" indent="0">
              <a:buNone/>
              <a:defRPr sz="900"/>
            </a:lvl7pPr>
            <a:lvl8pPr marL="3196914" indent="0">
              <a:buNone/>
              <a:defRPr sz="900"/>
            </a:lvl8pPr>
            <a:lvl9pPr marL="3653615"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29220444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30217188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40" tIns="45672" rIns="91340" bIns="45672"/>
          <a:lstStyle/>
          <a:p>
            <a:pPr defTabSz="913404"/>
            <a:fld id="{1D8BD707-D9CF-40AE-B4C6-C98DA3205C09}" type="datetimeFigureOut">
              <a:rPr lang="en-US">
                <a:solidFill>
                  <a:prstClr val="black"/>
                </a:solidFill>
              </a:rPr>
              <a:pPr defTabSz="913404"/>
              <a:t>5/18/2013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40" tIns="45672" rIns="91340" bIns="45672"/>
          <a:lstStyle/>
          <a:p>
            <a:pPr defTabSz="913404"/>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40" tIns="45672" rIns="91340" bIns="45672"/>
          <a:lstStyle/>
          <a:p>
            <a:pPr defTabSz="913404"/>
            <a:fld id="{B6F15528-21DE-4FAA-801E-634DDDAF4B2B}" type="slidenum">
              <a:rPr lang="en-US">
                <a:solidFill>
                  <a:prstClr val="black"/>
                </a:solidFill>
              </a:rPr>
              <a:pPr defTabSz="913404"/>
              <a:t>‹#›</a:t>
            </a:fld>
            <a:endParaRPr lang="en-US">
              <a:solidFill>
                <a:prstClr val="black"/>
              </a:solidFill>
            </a:endParaRPr>
          </a:p>
        </p:txBody>
      </p:sp>
    </p:spTree>
    <p:extLst>
      <p:ext uri="{BB962C8B-B14F-4D97-AF65-F5344CB8AC3E}">
        <p14:creationId xmlns:p14="http://schemas.microsoft.com/office/powerpoint/2010/main" val="3182684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377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2248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95528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3566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8174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365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436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790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082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15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097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887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22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381667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541509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429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1113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3871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788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88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165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2257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1612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39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pPr defTabSz="913902"/>
            <a:fld id="{1D8BD707-D9CF-40AE-B4C6-C98DA3205C09}" type="datetimeFigureOut">
              <a:rPr lang="en-US" smtClean="0">
                <a:solidFill>
                  <a:prstClr val="black"/>
                </a:solidFill>
              </a:rPr>
              <a:pPr defTabSz="913902"/>
              <a:t>5/18/2013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pPr defTabSz="913902"/>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pPr defTabSz="913902"/>
            <a:fld id="{B6F15528-21DE-4FAA-801E-634DDDAF4B2B}" type="slidenum">
              <a:rPr lang="en-US" smtClean="0">
                <a:solidFill>
                  <a:prstClr val="black"/>
                </a:solidFill>
              </a:rPr>
              <a:pPr defTabSz="913902"/>
              <a:t>‹#›</a:t>
            </a:fld>
            <a:endParaRPr lang="en-US">
              <a:solidFill>
                <a:prstClr val="black"/>
              </a:solidFill>
            </a:endParaRPr>
          </a:p>
        </p:txBody>
      </p:sp>
    </p:spTree>
    <p:extLst>
      <p:ext uri="{BB962C8B-B14F-4D97-AF65-F5344CB8AC3E}">
        <p14:creationId xmlns:p14="http://schemas.microsoft.com/office/powerpoint/2010/main" val="110124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6139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97646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447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5513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6393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0189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6094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202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1095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59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5.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5.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5.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5.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image" Target="../media/image4.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5.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5.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99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262293976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28961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D0039-8811-4A48-BFB5-7D52A6AADCDA}"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FE03C-F8A6-4D6D-B0DC-6E1B3C79C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25379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14381642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60506389"/>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8952052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3104418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1948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3"/>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4661"/>
          <a:stretch/>
        </p:blipFill>
        <p:spPr bwMode="auto">
          <a:xfrm>
            <a:off x="-1"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8696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3"/>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1"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4284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40" tIns="45672" rIns="91340" bIns="4567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40" tIns="45672" rIns="91340" bIns="456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7"/>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1"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979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3404" rtl="0" eaLnBrk="1" latinLnBrk="0" hangingPunct="1">
        <a:spcBef>
          <a:spcPct val="0"/>
        </a:spcBef>
        <a:buNone/>
        <a:defRPr sz="4400" kern="1200">
          <a:solidFill>
            <a:schemeClr val="tx1"/>
          </a:solidFill>
          <a:latin typeface="+mj-lt"/>
          <a:ea typeface="+mj-ea"/>
          <a:cs typeface="+mj-cs"/>
        </a:defRPr>
      </a:lvl1pPr>
    </p:titleStyle>
    <p:bodyStyle>
      <a:lvl1pPr marL="342528" indent="-342528" algn="l" defTabSz="91340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141" indent="-285438" algn="l" defTabSz="91340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755" indent="-228352" algn="l" defTabSz="91340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456" indent="-228352" algn="l" defTabSz="91340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160" indent="-228352" algn="l" defTabSz="91340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860" indent="-228352" algn="l" defTabSz="91340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563" indent="-228352" algn="l" defTabSz="91340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264" indent="-228352" algn="l" defTabSz="91340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966" indent="-228352" algn="l" defTabSz="91340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04" rtl="0" eaLnBrk="1" latinLnBrk="0" hangingPunct="1">
        <a:defRPr sz="1800" kern="1200">
          <a:solidFill>
            <a:schemeClr val="tx1"/>
          </a:solidFill>
          <a:latin typeface="+mn-lt"/>
          <a:ea typeface="+mn-ea"/>
          <a:cs typeface="+mn-cs"/>
        </a:defRPr>
      </a:lvl1pPr>
      <a:lvl2pPr marL="456701" algn="l" defTabSz="913404" rtl="0" eaLnBrk="1" latinLnBrk="0" hangingPunct="1">
        <a:defRPr sz="1800" kern="1200">
          <a:solidFill>
            <a:schemeClr val="tx1"/>
          </a:solidFill>
          <a:latin typeface="+mn-lt"/>
          <a:ea typeface="+mn-ea"/>
          <a:cs typeface="+mn-cs"/>
        </a:defRPr>
      </a:lvl2pPr>
      <a:lvl3pPr marL="913404" algn="l" defTabSz="913404" rtl="0" eaLnBrk="1" latinLnBrk="0" hangingPunct="1">
        <a:defRPr sz="1800" kern="1200">
          <a:solidFill>
            <a:schemeClr val="tx1"/>
          </a:solidFill>
          <a:latin typeface="+mn-lt"/>
          <a:ea typeface="+mn-ea"/>
          <a:cs typeface="+mn-cs"/>
        </a:defRPr>
      </a:lvl3pPr>
      <a:lvl4pPr marL="1370104" algn="l" defTabSz="913404" rtl="0" eaLnBrk="1" latinLnBrk="0" hangingPunct="1">
        <a:defRPr sz="1800" kern="1200">
          <a:solidFill>
            <a:schemeClr val="tx1"/>
          </a:solidFill>
          <a:latin typeface="+mn-lt"/>
          <a:ea typeface="+mn-ea"/>
          <a:cs typeface="+mn-cs"/>
        </a:defRPr>
      </a:lvl4pPr>
      <a:lvl5pPr marL="1826808" algn="l" defTabSz="913404" rtl="0" eaLnBrk="1" latinLnBrk="0" hangingPunct="1">
        <a:defRPr sz="1800" kern="1200">
          <a:solidFill>
            <a:schemeClr val="tx1"/>
          </a:solidFill>
          <a:latin typeface="+mn-lt"/>
          <a:ea typeface="+mn-ea"/>
          <a:cs typeface="+mn-cs"/>
        </a:defRPr>
      </a:lvl5pPr>
      <a:lvl6pPr marL="2283509" algn="l" defTabSz="913404" rtl="0" eaLnBrk="1" latinLnBrk="0" hangingPunct="1">
        <a:defRPr sz="1800" kern="1200">
          <a:solidFill>
            <a:schemeClr val="tx1"/>
          </a:solidFill>
          <a:latin typeface="+mn-lt"/>
          <a:ea typeface="+mn-ea"/>
          <a:cs typeface="+mn-cs"/>
        </a:defRPr>
      </a:lvl6pPr>
      <a:lvl7pPr marL="2740212" algn="l" defTabSz="913404" rtl="0" eaLnBrk="1" latinLnBrk="0" hangingPunct="1">
        <a:defRPr sz="1800" kern="1200">
          <a:solidFill>
            <a:schemeClr val="tx1"/>
          </a:solidFill>
          <a:latin typeface="+mn-lt"/>
          <a:ea typeface="+mn-ea"/>
          <a:cs typeface="+mn-cs"/>
        </a:defRPr>
      </a:lvl7pPr>
      <a:lvl8pPr marL="3196914" algn="l" defTabSz="913404" rtl="0" eaLnBrk="1" latinLnBrk="0" hangingPunct="1">
        <a:defRPr sz="1800" kern="1200">
          <a:solidFill>
            <a:schemeClr val="tx1"/>
          </a:solidFill>
          <a:latin typeface="+mn-lt"/>
          <a:ea typeface="+mn-ea"/>
          <a:cs typeface="+mn-cs"/>
        </a:defRPr>
      </a:lvl8pPr>
      <a:lvl9pPr marL="3653615" algn="l" defTabSz="91340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53538013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361799419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312644750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8.gif"/><Relationship Id="rId7" Type="http://schemas.openxmlformats.org/officeDocument/2006/relationships/hyperlink" Target="../../CGL+SC09/DataforPlotviz/MDSGTM_ActiveCount.bat" TargetMode="External"/><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1.jpeg"/><Relationship Id="rId11" Type="http://schemas.openxmlformats.org/officeDocument/2006/relationships/hyperlink" Target="../../CGL+SC09/DataforPlotviz/MDSGTM_2Kmeans.bat" TargetMode="External"/><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hyperlink" Target="http://www.computer.org/portal/web/csdl/doi/10.1109/TPDS.2009.49" TargetMode="External"/><Relationship Id="rId4" Type="http://schemas.openxmlformats.org/officeDocument/2006/relationships/hyperlink" Target="http://en.wikipedia.org/w/index.php?title=Bulletin_of_Mathematical_Biology&amp;action=edit&amp;redlink=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googleresearch.blogspot.com/2009/06/large-scale-graph-computing-at-google.html"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http://boston.lti.cs.cmu.edu/Data/clueweb09/" TargetMode="External"/><Relationship Id="rId5" Type="http://schemas.openxmlformats.org/officeDocument/2006/relationships/hyperlink" Target="http://en.wikipedia.org/wiki/PageRank"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18.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4.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18.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4.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4.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4.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hyperlink" Target="http://www.youtube.com/watch?v=CrNnKjPX-_E&amp;feature=youtu.be" TargetMode="Externa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1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135.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1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jpeg"/><Relationship Id="rId3" Type="http://schemas.openxmlformats.org/officeDocument/2006/relationships/notesSlide" Target="../notesSlides/notesSlide37.xml"/><Relationship Id="rId7" Type="http://schemas.openxmlformats.org/officeDocument/2006/relationships/image" Target="../media/image73.jpeg"/><Relationship Id="rId12" Type="http://schemas.openxmlformats.org/officeDocument/2006/relationships/image" Target="../media/image78.gif"/><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jpeg"/><Relationship Id="rId9" Type="http://schemas.openxmlformats.org/officeDocument/2006/relationships/image" Target="../media/image75.jpeg"/><Relationship Id="rId14" Type="http://schemas.openxmlformats.org/officeDocument/2006/relationships/image" Target="../media/image80.png"/></Relationships>
</file>

<file path=ppt/slides/_rels/slide55.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hyperlink" Target="http://salsahpc.indiana.edu/" TargetMode="External"/><Relationship Id="rId7" Type="http://schemas.openxmlformats.org/officeDocument/2006/relationships/image" Target="../media/image84.jpeg"/><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83.png"/><Relationship Id="rId5" Type="http://schemas.openxmlformats.org/officeDocument/2006/relationships/image" Target="../media/image82.gif"/><Relationship Id="rId4" Type="http://schemas.openxmlformats.org/officeDocument/2006/relationships/image" Target="../media/image81.jpeg"/><Relationship Id="rId9" Type="http://schemas.openxmlformats.org/officeDocument/2006/relationships/image" Target="../media/image86.png"/></Relationships>
</file>

<file path=ppt/slides/_rels/slide56.xml.rels><?xml version="1.0" encoding="UTF-8" standalone="yes"?>
<Relationships xmlns="http://schemas.openxmlformats.org/package/2006/relationships"><Relationship Id="rId3" Type="http://schemas.openxmlformats.org/officeDocument/2006/relationships/hyperlink" Target="http://www.cs.berkeley.edu/~matei/papers/2011/sigcomm_orchestra.pdf" TargetMode="External"/><Relationship Id="rId2" Type="http://schemas.openxmlformats.org/officeDocument/2006/relationships/hyperlink" Target="http://research.microsoft.com/en-us/projects/daytona/" TargetMode="External"/><Relationship Id="rId1" Type="http://schemas.openxmlformats.org/officeDocument/2006/relationships/slideLayout" Target="../slideLayouts/slideLayout18.xml"/><Relationship Id="rId5" Type="http://schemas.openxmlformats.org/officeDocument/2006/relationships/hyperlink" Target="http://code.google.com/p/appengine-mapreduce" TargetMode="External"/><Relationship Id="rId4" Type="http://schemas.openxmlformats.org/officeDocument/2006/relationships/hyperlink" Target="http://www.cs.berkeley.edu/~matei/papers/2010/hotcloud_spark.pdf"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8.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opscode.com/che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6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jpeg"/><Relationship Id="rId7" Type="http://schemas.openxmlformats.org/officeDocument/2006/relationships/image" Target="../media/image15.pd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jpeg"/><Relationship Id="rId10" Type="http://schemas.openxmlformats.org/officeDocument/2006/relationships/image" Target="../media/image102.jpeg"/><Relationship Id="rId4" Type="http://schemas.openxmlformats.org/officeDocument/2006/relationships/image" Target="../media/image97.png"/><Relationship Id="rId9" Type="http://schemas.openxmlformats.org/officeDocument/2006/relationships/image" Target="../media/image101.png"/></Relationships>
</file>

<file path=ppt/slides/_rels/slide65.xml.rels><?xml version="1.0" encoding="UTF-8" standalone="yes"?>
<Relationships xmlns="http://schemas.openxmlformats.org/package/2006/relationships"><Relationship Id="rId3" Type="http://schemas.openxmlformats.org/officeDocument/2006/relationships/hyperlink" Target="http://wiki.opscode.com/display/chef/Home" TargetMode="External"/><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6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7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6.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jpeg"/><Relationship Id="rId3" Type="http://schemas.openxmlformats.org/officeDocument/2006/relationships/notesSlide" Target="../notesSlides/notesSlide42.xml"/><Relationship Id="rId7" Type="http://schemas.openxmlformats.org/officeDocument/2006/relationships/image" Target="../media/image73.jpeg"/><Relationship Id="rId12" Type="http://schemas.openxmlformats.org/officeDocument/2006/relationships/image" Target="../media/image78.gif"/><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jpeg"/><Relationship Id="rId9" Type="http://schemas.openxmlformats.org/officeDocument/2006/relationships/image" Target="../media/image75.jpeg"/><Relationship Id="rId14" Type="http://schemas.openxmlformats.org/officeDocument/2006/relationships/image" Target="../media/image80.png"/></Relationships>
</file>

<file path=ppt/slides/_rels/slide7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0.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iki.opscode.com/display/chef/Architecture+Introduction" TargetMode="External"/><Relationship Id="rId5" Type="http://schemas.openxmlformats.org/officeDocument/2006/relationships/image" Target="../media/image114.png"/><Relationship Id="rId4" Type="http://schemas.openxmlformats.org/officeDocument/2006/relationships/image" Target="../media/image113.png"/></Relationships>
</file>

<file path=ppt/slides/_rels/slide8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salsahpc.indiana.edu/salsaDPI/"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jpg"/><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image" Target="../media/image119.jpeg"/><Relationship Id="rId5" Type="http://schemas.openxmlformats.org/officeDocument/2006/relationships/image" Target="../media/image118.jpe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6693" y="2438400"/>
            <a:ext cx="6858000" cy="3124200"/>
          </a:xfrm>
          <a:prstGeom prst="rect">
            <a:avLst/>
          </a:prstGeom>
        </p:spPr>
        <p:txBody>
          <a:bodyPr vert="horz" lIns="91390" tIns="45696" rIns="91390" bIns="45696" rtlCol="0" anchor="ctr">
            <a:normAutofit fontScale="97500"/>
          </a:bodyPr>
          <a:lstStyle>
            <a:lvl1pPr algn="ctr" defTabSz="913902" rtl="0" eaLnBrk="1" latinLnBrk="0" hangingPunct="1">
              <a:spcBef>
                <a:spcPct val="0"/>
              </a:spcBef>
              <a:buNone/>
              <a:defRPr sz="4400" kern="1200">
                <a:solidFill>
                  <a:schemeClr val="tx1"/>
                </a:solidFill>
                <a:latin typeface="+mj-lt"/>
                <a:ea typeface="+mj-ea"/>
                <a:cs typeface="+mj-cs"/>
              </a:defRPr>
            </a:lvl1pPr>
          </a:lstStyle>
          <a:p>
            <a:r>
              <a:rPr lang="en-US" sz="1600" i="1" dirty="0">
                <a:solidFill>
                  <a:schemeClr val="accent4"/>
                </a:solidFill>
                <a:latin typeface="+mn-lt"/>
                <a:ea typeface="+mn-ea"/>
                <a:cs typeface="+mn-cs"/>
              </a:rPr>
              <a:t>May </a:t>
            </a:r>
            <a:r>
              <a:rPr lang="en-US" sz="1600" i="1" dirty="0" smtClean="0">
                <a:solidFill>
                  <a:schemeClr val="accent4"/>
                </a:solidFill>
                <a:latin typeface="+mn-lt"/>
                <a:ea typeface="+mn-ea"/>
                <a:cs typeface="+mn-cs"/>
              </a:rPr>
              <a:t>2</a:t>
            </a:r>
            <a:r>
              <a:rPr lang="en-US" sz="1600" i="1" smtClean="0">
                <a:solidFill>
                  <a:schemeClr val="accent4"/>
                </a:solidFill>
                <a:latin typeface="+mn-lt"/>
                <a:ea typeface="+mn-ea"/>
                <a:cs typeface="+mn-cs"/>
              </a:rPr>
              <a:t>, </a:t>
            </a:r>
            <a:r>
              <a:rPr lang="en-US" sz="1600" i="1" smtClean="0">
                <a:solidFill>
                  <a:schemeClr val="accent4"/>
                </a:solidFill>
                <a:latin typeface="+mn-lt"/>
                <a:ea typeface="+mn-ea"/>
                <a:cs typeface="+mn-cs"/>
              </a:rPr>
              <a:t>2013</a:t>
            </a:r>
            <a:r>
              <a:rPr lang="en-US" sz="2000" dirty="0" smtClean="0">
                <a:solidFill>
                  <a:prstClr val="black"/>
                </a:solidFill>
              </a:rPr>
              <a:t/>
            </a:r>
            <a:br>
              <a:rPr lang="en-US" sz="2000" dirty="0" smtClean="0">
                <a:solidFill>
                  <a:prstClr val="black"/>
                </a:solidFill>
              </a:rPr>
            </a:br>
            <a:endParaRPr lang="en-US" sz="2000" dirty="0" smtClean="0">
              <a:solidFill>
                <a:prstClr val="black"/>
              </a:solidFill>
            </a:endParaRPr>
          </a:p>
          <a:p>
            <a:pPr defTabSz="914400">
              <a:spcBef>
                <a:spcPts val="600"/>
              </a:spcBef>
              <a:defRPr/>
            </a:pPr>
            <a:r>
              <a:rPr lang="en-US" sz="2500" b="1" dirty="0">
                <a:ea typeface="+mn-ea"/>
                <a:cs typeface="Times New Roman" pitchFamily="18" charset="0"/>
              </a:rPr>
              <a:t>Judy Qiu</a:t>
            </a:r>
          </a:p>
          <a:p>
            <a:pPr lvl="0" defTabSz="914400">
              <a:spcBef>
                <a:spcPts val="600"/>
              </a:spcBef>
              <a:defRPr/>
            </a:pPr>
            <a:r>
              <a:rPr lang="en-US" sz="1400" dirty="0">
                <a:solidFill>
                  <a:srgbClr val="0000FF"/>
                </a:solidFill>
                <a:latin typeface="Times New Roman" pitchFamily="18" charset="0"/>
                <a:cs typeface="Times New Roman" pitchFamily="18" charset="0"/>
              </a:rPr>
              <a:t>xqiu@indiana.edu</a:t>
            </a:r>
          </a:p>
          <a:p>
            <a:pPr lvl="0">
              <a:defRPr/>
            </a:pPr>
            <a:r>
              <a:rPr lang="en-US" sz="1400" dirty="0">
                <a:solidFill>
                  <a:srgbClr val="0000FF"/>
                </a:solidFill>
                <a:latin typeface="Times New Roman" pitchFamily="18" charset="0"/>
                <a:cs typeface="Times New Roman" pitchFamily="18" charset="0"/>
              </a:rPr>
              <a:t>http</a:t>
            </a:r>
            <a:r>
              <a:rPr lang="en-US" sz="1400" dirty="0" smtClean="0">
                <a:solidFill>
                  <a:srgbClr val="0000FF"/>
                </a:solidFill>
                <a:latin typeface="Times New Roman" pitchFamily="18" charset="0"/>
                <a:cs typeface="Times New Roman" pitchFamily="18" charset="0"/>
              </a:rPr>
              <a:t>://</a:t>
            </a:r>
            <a:r>
              <a:rPr lang="en-US" sz="1200" i="1" dirty="0" smtClean="0">
                <a:solidFill>
                  <a:srgbClr val="0000CC"/>
                </a:solidFill>
                <a:latin typeface="Arial" pitchFamily="34" charset="0"/>
              </a:rPr>
              <a:t>S</a:t>
            </a:r>
            <a:r>
              <a:rPr lang="en-US" sz="1200" i="1" dirty="0" smtClean="0">
                <a:solidFill>
                  <a:srgbClr val="D20000"/>
                </a:solidFill>
                <a:latin typeface="Arial" pitchFamily="34" charset="0"/>
              </a:rPr>
              <a:t>A</a:t>
            </a:r>
            <a:r>
              <a:rPr lang="en-US" sz="1200" i="1" dirty="0" smtClean="0">
                <a:solidFill>
                  <a:srgbClr val="FFC000"/>
                </a:solidFill>
                <a:latin typeface="Arial" pitchFamily="34" charset="0"/>
              </a:rPr>
              <a:t>L</a:t>
            </a:r>
            <a:r>
              <a:rPr lang="en-US" sz="1200" i="1" dirty="0" smtClean="0">
                <a:solidFill>
                  <a:srgbClr val="0000CC"/>
                </a:solidFill>
                <a:latin typeface="Arial" pitchFamily="34" charset="0"/>
              </a:rPr>
              <a:t>S</a:t>
            </a:r>
            <a:r>
              <a:rPr lang="en-US" sz="1200" i="1" dirty="0" smtClean="0">
                <a:solidFill>
                  <a:srgbClr val="33CC33"/>
                </a:solidFill>
                <a:latin typeface="Arial" pitchFamily="34" charset="0"/>
              </a:rPr>
              <a:t>A</a:t>
            </a:r>
            <a:r>
              <a:rPr lang="en-US" sz="1400" dirty="0" smtClean="0">
                <a:solidFill>
                  <a:srgbClr val="0000FF"/>
                </a:solidFill>
                <a:latin typeface="Times New Roman" pitchFamily="18" charset="0"/>
                <a:cs typeface="Times New Roman" pitchFamily="18" charset="0"/>
              </a:rPr>
              <a:t>hpc.indiana.edu  </a:t>
            </a:r>
            <a:endParaRPr lang="en-US" sz="1400" dirty="0">
              <a:solidFill>
                <a:srgbClr val="0000FF"/>
              </a:solidFill>
              <a:latin typeface="Times New Roman" pitchFamily="18" charset="0"/>
              <a:cs typeface="Times New Roman" pitchFamily="18" charset="0"/>
            </a:endParaRPr>
          </a:p>
          <a:p>
            <a:endParaRPr lang="en-US" sz="2000" dirty="0" smtClean="0">
              <a:solidFill>
                <a:prstClr val="black"/>
              </a:solidFill>
            </a:endParaRPr>
          </a:p>
          <a:p>
            <a:r>
              <a:rPr lang="en-US" sz="2000" dirty="0" smtClean="0">
                <a:solidFill>
                  <a:prstClr val="black"/>
                </a:solidFill>
              </a:rPr>
              <a:t>School of Informatics and Computing</a:t>
            </a:r>
            <a:br>
              <a:rPr lang="en-US" sz="2000" dirty="0" smtClean="0">
                <a:solidFill>
                  <a:prstClr val="black"/>
                </a:solidFill>
              </a:rPr>
            </a:br>
            <a:r>
              <a:rPr lang="en-US" sz="2000" dirty="0" smtClean="0">
                <a:solidFill>
                  <a:prstClr val="black"/>
                </a:solidFill>
              </a:rPr>
              <a:t>Indiana University</a:t>
            </a:r>
            <a:br>
              <a:rPr lang="en-US" sz="2000" dirty="0" smtClean="0">
                <a:solidFill>
                  <a:prstClr val="black"/>
                </a:solidFill>
              </a:rPr>
            </a:br>
            <a:endParaRPr lang="en-US" sz="2000" dirty="0">
              <a:solidFill>
                <a:prstClr val="black"/>
              </a:solidFill>
            </a:endParaRPr>
          </a:p>
        </p:txBody>
      </p:sp>
      <p:sp>
        <p:nvSpPr>
          <p:cNvPr id="7" name="TextBox 6"/>
          <p:cNvSpPr txBox="1"/>
          <p:nvPr/>
        </p:nvSpPr>
        <p:spPr>
          <a:xfrm>
            <a:off x="2321439" y="990600"/>
            <a:ext cx="4949625" cy="1323439"/>
          </a:xfrm>
          <a:prstGeom prst="rect">
            <a:avLst/>
          </a:prstGeom>
          <a:noFill/>
        </p:spPr>
        <p:txBody>
          <a:bodyPr wrap="none" rtlCol="0">
            <a:spAutoFit/>
          </a:bodyPr>
          <a:lstStyle/>
          <a:p>
            <a:pPr algn="ctr">
              <a:spcBef>
                <a:spcPct val="0"/>
              </a:spcBef>
            </a:pPr>
            <a:r>
              <a:rPr lang="en-US" sz="4000" b="1" dirty="0">
                <a:latin typeface="+mj-lt"/>
                <a:ea typeface="+mj-ea"/>
                <a:cs typeface="+mj-cs"/>
              </a:rPr>
              <a:t>Data Intensive Clouds</a:t>
            </a:r>
            <a:br>
              <a:rPr lang="en-US" sz="4000" b="1" dirty="0">
                <a:latin typeface="+mj-lt"/>
                <a:ea typeface="+mj-ea"/>
                <a:cs typeface="+mj-cs"/>
              </a:rPr>
            </a:br>
            <a:r>
              <a:rPr lang="en-US" sz="4000" b="1" dirty="0">
                <a:latin typeface="+mj-lt"/>
                <a:ea typeface="+mj-ea"/>
                <a:cs typeface="+mj-cs"/>
              </a:rPr>
              <a:t>Tools and Applications</a:t>
            </a:r>
          </a:p>
        </p:txBody>
      </p:sp>
    </p:spTree>
    <p:extLst>
      <p:ext uri="{BB962C8B-B14F-4D97-AF65-F5344CB8AC3E}">
        <p14:creationId xmlns:p14="http://schemas.microsoft.com/office/powerpoint/2010/main" val="57854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56551" y="1295400"/>
            <a:ext cx="84582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defRPr/>
            </a:pPr>
            <a:r>
              <a:rPr lang="en-US" sz="2800" dirty="0"/>
              <a:t>Historical roots in today’s </a:t>
            </a:r>
            <a:r>
              <a:rPr lang="en-US" sz="2800" dirty="0" smtClean="0"/>
              <a:t>web-scale problems</a:t>
            </a:r>
          </a:p>
          <a:p>
            <a:pPr marL="457200" indent="-457200">
              <a:buFont typeface="+mj-lt"/>
              <a:buAutoNum type="arabicPeriod"/>
              <a:defRPr/>
            </a:pPr>
            <a:r>
              <a:rPr lang="en-US" sz="2800" dirty="0" smtClean="0"/>
              <a:t>Large data centers</a:t>
            </a:r>
          </a:p>
          <a:p>
            <a:pPr marL="457200" indent="-457200">
              <a:buFont typeface="+mj-lt"/>
              <a:buAutoNum type="arabicPeriod"/>
              <a:defRPr/>
            </a:pPr>
            <a:r>
              <a:rPr lang="en-US" sz="2800" dirty="0" smtClean="0"/>
              <a:t>Different models of computing </a:t>
            </a:r>
          </a:p>
          <a:p>
            <a:pPr marL="457200" indent="-457200">
              <a:buFont typeface="+mj-lt"/>
              <a:buAutoNum type="arabicPeriod"/>
              <a:defRPr/>
            </a:pPr>
            <a:r>
              <a:rPr lang="en-US" sz="2800" dirty="0" smtClean="0"/>
              <a:t>Highly-interactive Web applications</a:t>
            </a:r>
          </a:p>
          <a:p>
            <a:pPr>
              <a:defRPr/>
            </a:pPr>
            <a:endParaRPr lang="en-US" dirty="0"/>
          </a:p>
        </p:txBody>
      </p:sp>
      <p:sp>
        <p:nvSpPr>
          <p:cNvPr id="12" name="Title 1"/>
          <p:cNvSpPr txBox="1">
            <a:spLocks/>
          </p:cNvSpPr>
          <p:nvPr/>
        </p:nvSpPr>
        <p:spPr>
          <a:xfrm>
            <a:off x="152400" y="304800"/>
            <a:ext cx="86868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What is Cloud Computing?</a:t>
            </a:r>
          </a:p>
        </p:txBody>
      </p:sp>
      <p:pic>
        <p:nvPicPr>
          <p:cNvPr id="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39600"/>
            <a:ext cx="2639129" cy="209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descr="lhc2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392" y="4439600"/>
            <a:ext cx="3039359" cy="209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391" y="4435655"/>
            <a:ext cx="2628409" cy="210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p:cNvSpPr/>
          <p:nvPr/>
        </p:nvSpPr>
        <p:spPr>
          <a:xfrm>
            <a:off x="5300283" y="1905000"/>
            <a:ext cx="990600" cy="533400"/>
          </a:xfrm>
          <a:prstGeom prst="wedgeEllipseCallout">
            <a:avLst>
              <a:gd name="adj1" fmla="val -41766"/>
              <a:gd name="adj2" fmla="val 6781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Case Study 1</a:t>
            </a:r>
            <a:endParaRPr lang="en-US" sz="1200" dirty="0"/>
          </a:p>
        </p:txBody>
      </p:sp>
      <p:sp>
        <p:nvSpPr>
          <p:cNvPr id="18" name="Oval Callout 17"/>
          <p:cNvSpPr/>
          <p:nvPr/>
        </p:nvSpPr>
        <p:spPr>
          <a:xfrm>
            <a:off x="5943600" y="2463351"/>
            <a:ext cx="990600" cy="533400"/>
          </a:xfrm>
          <a:prstGeom prst="wedgeEllipseCallout">
            <a:avLst>
              <a:gd name="adj1" fmla="val -41766"/>
              <a:gd name="adj2" fmla="val 6781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Case Study 2</a:t>
            </a:r>
            <a:endParaRPr lang="en-US" sz="1200" dirty="0"/>
          </a:p>
        </p:txBody>
      </p:sp>
      <p:sp>
        <p:nvSpPr>
          <p:cNvPr id="3" name="Rectangle 2"/>
          <p:cNvSpPr/>
          <p:nvPr/>
        </p:nvSpPr>
        <p:spPr>
          <a:xfrm>
            <a:off x="762000" y="3524932"/>
            <a:ext cx="7848600" cy="646331"/>
          </a:xfrm>
          <a:prstGeom prst="rect">
            <a:avLst/>
          </a:prstGeom>
        </p:spPr>
        <p:txBody>
          <a:bodyPr wrap="square">
            <a:spAutoFit/>
          </a:bodyPr>
          <a:lstStyle/>
          <a:p>
            <a:r>
              <a:rPr lang="en-US" dirty="0" smtClean="0">
                <a:solidFill>
                  <a:srgbClr val="7030A0"/>
                </a:solidFill>
              </a:rPr>
              <a:t>A </a:t>
            </a:r>
            <a:r>
              <a:rPr lang="en-US" dirty="0">
                <a:solidFill>
                  <a:srgbClr val="7030A0"/>
                </a:solidFill>
              </a:rPr>
              <a:t>model of computation and data storage based on “pay as you go” access to “unlimited” remote data center capabilities</a:t>
            </a:r>
          </a:p>
        </p:txBody>
      </p:sp>
      <p:sp>
        <p:nvSpPr>
          <p:cNvPr id="4" name="TextBox 3"/>
          <p:cNvSpPr txBox="1"/>
          <p:nvPr/>
        </p:nvSpPr>
        <p:spPr>
          <a:xfrm>
            <a:off x="7315200" y="6549445"/>
            <a:ext cx="1120307" cy="276999"/>
          </a:xfrm>
          <a:prstGeom prst="rect">
            <a:avLst/>
          </a:prstGeom>
          <a:noFill/>
        </p:spPr>
        <p:txBody>
          <a:bodyPr wrap="none" rtlCol="0">
            <a:spAutoFit/>
          </a:bodyPr>
          <a:lstStyle/>
          <a:p>
            <a:r>
              <a:rPr lang="en-US" sz="1200" i="1" dirty="0" smtClean="0">
                <a:solidFill>
                  <a:schemeClr val="tx1">
                    <a:lumMod val="50000"/>
                    <a:lumOff val="50000"/>
                  </a:schemeClr>
                </a:solidFill>
              </a:rPr>
              <a:t>YouTube; CERN</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92560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 presetClass="entr" presetSubtype="0" fill="hold" nodeType="afterEffect">
                                  <p:stCondLst>
                                    <p:cond delay="25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655638"/>
          </a:xfrm>
        </p:spPr>
        <p:txBody>
          <a:bodyPr>
            <a:normAutofit fontScale="90000"/>
          </a:bodyPr>
          <a:lstStyle/>
          <a:p>
            <a:r>
              <a:rPr lang="en-US" dirty="0" smtClean="0"/>
              <a:t>Parallel Computing and Software</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Parallel Computing</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Data Deluge</a:t>
              </a:r>
              <a:endParaRPr lang="en-US" b="1" dirty="0">
                <a:solidFill>
                  <a:prstClr val="white"/>
                </a:solidFill>
              </a:endParaRPr>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solidFill>
                  <a:prstClr val="white"/>
                </a:solidFill>
              </a:endParaRPr>
            </a:p>
            <a:p>
              <a:pPr algn="ctr" defTabSz="800100">
                <a:lnSpc>
                  <a:spcPct val="90000"/>
                </a:lnSpc>
                <a:spcBef>
                  <a:spcPct val="0"/>
                </a:spcBef>
                <a:spcAft>
                  <a:spcPct val="35000"/>
                </a:spcAft>
              </a:pPr>
              <a:r>
                <a:rPr lang="en-US" b="1" dirty="0" smtClean="0">
                  <a:solidFill>
                    <a:prstClr val="white"/>
                  </a:solidFill>
                </a:rPr>
                <a:t>eScience</a:t>
              </a:r>
            </a:p>
            <a:p>
              <a:pPr algn="ctr" defTabSz="800100">
                <a:lnSpc>
                  <a:spcPct val="90000"/>
                </a:lnSpc>
                <a:spcBef>
                  <a:spcPct val="0"/>
                </a:spcBef>
                <a:spcAft>
                  <a:spcPct val="35000"/>
                </a:spcAft>
              </a:pPr>
              <a:endParaRPr lang="en-US" b="1" dirty="0">
                <a:solidFill>
                  <a:prstClr val="white"/>
                </a:solidFill>
              </a:endParaRP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68740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4543525" y="1660244"/>
            <a:ext cx="582433" cy="85393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7" name="Rectangle 126"/>
          <p:cNvSpPr/>
          <p:nvPr/>
        </p:nvSpPr>
        <p:spPr>
          <a:xfrm>
            <a:off x="6271756" y="1651267"/>
            <a:ext cx="582433" cy="862907"/>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5" name="Rectangle 24"/>
          <p:cNvSpPr/>
          <p:nvPr/>
        </p:nvSpPr>
        <p:spPr>
          <a:xfrm>
            <a:off x="5485423" y="1658858"/>
            <a:ext cx="582433" cy="85531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9" name="Rectangle 128"/>
          <p:cNvSpPr/>
          <p:nvPr/>
        </p:nvSpPr>
        <p:spPr>
          <a:xfrm>
            <a:off x="7452523" y="1651267"/>
            <a:ext cx="582433" cy="862907"/>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50" name="Rectangle 49"/>
          <p:cNvSpPr/>
          <p:nvPr/>
        </p:nvSpPr>
        <p:spPr>
          <a:xfrm>
            <a:off x="4418623" y="2029218"/>
            <a:ext cx="3733800" cy="362116"/>
          </a:xfrm>
          <a:prstGeom prst="rect">
            <a:avLst/>
          </a:prstGeom>
          <a:ln w="12700">
            <a:solidFill>
              <a:schemeClr val="tx1"/>
            </a:solidFill>
            <a:prstDash val="sysDash"/>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Freeform 20"/>
          <p:cNvSpPr/>
          <p:nvPr/>
        </p:nvSpPr>
        <p:spPr>
          <a:xfrm>
            <a:off x="1066014" y="2443298"/>
            <a:ext cx="1981199" cy="839348"/>
          </a:xfrm>
          <a:custGeom>
            <a:avLst/>
            <a:gdLst>
              <a:gd name="connsiteX0" fmla="*/ 699714 w 1622172"/>
              <a:gd name="connsiteY0" fmla="*/ 2472 h 805554"/>
              <a:gd name="connsiteX1" fmla="*/ 699714 w 1622172"/>
              <a:gd name="connsiteY1" fmla="*/ 2472 h 805554"/>
              <a:gd name="connsiteX2" fmla="*/ 214685 w 1622172"/>
              <a:gd name="connsiteY2" fmla="*/ 10424 h 805554"/>
              <a:gd name="connsiteX3" fmla="*/ 119269 w 1622172"/>
              <a:gd name="connsiteY3" fmla="*/ 26326 h 805554"/>
              <a:gd name="connsiteX4" fmla="*/ 63610 w 1622172"/>
              <a:gd name="connsiteY4" fmla="*/ 89937 h 805554"/>
              <a:gd name="connsiteX5" fmla="*/ 47707 w 1622172"/>
              <a:gd name="connsiteY5" fmla="*/ 113790 h 805554"/>
              <a:gd name="connsiteX6" fmla="*/ 39756 w 1622172"/>
              <a:gd name="connsiteY6" fmla="*/ 137644 h 805554"/>
              <a:gd name="connsiteX7" fmla="*/ 23854 w 1622172"/>
              <a:gd name="connsiteY7" fmla="*/ 161498 h 805554"/>
              <a:gd name="connsiteX8" fmla="*/ 7951 w 1622172"/>
              <a:gd name="connsiteY8" fmla="*/ 209206 h 805554"/>
              <a:gd name="connsiteX9" fmla="*/ 0 w 1622172"/>
              <a:gd name="connsiteY9" fmla="*/ 280768 h 805554"/>
              <a:gd name="connsiteX10" fmla="*/ 15902 w 1622172"/>
              <a:gd name="connsiteY10" fmla="*/ 495453 h 805554"/>
              <a:gd name="connsiteX11" fmla="*/ 39756 w 1622172"/>
              <a:gd name="connsiteY11" fmla="*/ 574966 h 805554"/>
              <a:gd name="connsiteX12" fmla="*/ 87464 w 1622172"/>
              <a:gd name="connsiteY12" fmla="*/ 622674 h 805554"/>
              <a:gd name="connsiteX13" fmla="*/ 159026 w 1622172"/>
              <a:gd name="connsiteY13" fmla="*/ 670382 h 805554"/>
              <a:gd name="connsiteX14" fmla="*/ 214685 w 1622172"/>
              <a:gd name="connsiteY14" fmla="*/ 702187 h 805554"/>
              <a:gd name="connsiteX15" fmla="*/ 238539 w 1622172"/>
              <a:gd name="connsiteY15" fmla="*/ 710138 h 805554"/>
              <a:gd name="connsiteX16" fmla="*/ 310100 w 1622172"/>
              <a:gd name="connsiteY16" fmla="*/ 741944 h 805554"/>
              <a:gd name="connsiteX17" fmla="*/ 333954 w 1622172"/>
              <a:gd name="connsiteY17" fmla="*/ 749895 h 805554"/>
              <a:gd name="connsiteX18" fmla="*/ 357808 w 1622172"/>
              <a:gd name="connsiteY18" fmla="*/ 757846 h 805554"/>
              <a:gd name="connsiteX19" fmla="*/ 429370 w 1622172"/>
              <a:gd name="connsiteY19" fmla="*/ 765797 h 805554"/>
              <a:gd name="connsiteX20" fmla="*/ 492980 w 1622172"/>
              <a:gd name="connsiteY20" fmla="*/ 781700 h 805554"/>
              <a:gd name="connsiteX21" fmla="*/ 524786 w 1622172"/>
              <a:gd name="connsiteY21" fmla="*/ 789651 h 805554"/>
              <a:gd name="connsiteX22" fmla="*/ 652007 w 1622172"/>
              <a:gd name="connsiteY22" fmla="*/ 805554 h 805554"/>
              <a:gd name="connsiteX23" fmla="*/ 970059 w 1622172"/>
              <a:gd name="connsiteY23" fmla="*/ 797603 h 805554"/>
              <a:gd name="connsiteX24" fmla="*/ 1065474 w 1622172"/>
              <a:gd name="connsiteY24" fmla="*/ 781700 h 805554"/>
              <a:gd name="connsiteX25" fmla="*/ 1137036 w 1622172"/>
              <a:gd name="connsiteY25" fmla="*/ 773749 h 805554"/>
              <a:gd name="connsiteX26" fmla="*/ 1280160 w 1622172"/>
              <a:gd name="connsiteY26" fmla="*/ 741944 h 805554"/>
              <a:gd name="connsiteX27" fmla="*/ 1319916 w 1622172"/>
              <a:gd name="connsiteY27" fmla="*/ 733992 h 805554"/>
              <a:gd name="connsiteX28" fmla="*/ 1367624 w 1622172"/>
              <a:gd name="connsiteY28" fmla="*/ 726041 h 805554"/>
              <a:gd name="connsiteX29" fmla="*/ 1391478 w 1622172"/>
              <a:gd name="connsiteY29" fmla="*/ 718090 h 805554"/>
              <a:gd name="connsiteX30" fmla="*/ 1431234 w 1622172"/>
              <a:gd name="connsiteY30" fmla="*/ 710138 h 805554"/>
              <a:gd name="connsiteX31" fmla="*/ 1455088 w 1622172"/>
              <a:gd name="connsiteY31" fmla="*/ 694236 h 805554"/>
              <a:gd name="connsiteX32" fmla="*/ 1502796 w 1622172"/>
              <a:gd name="connsiteY32" fmla="*/ 670382 h 805554"/>
              <a:gd name="connsiteX33" fmla="*/ 1518699 w 1622172"/>
              <a:gd name="connsiteY33" fmla="*/ 646528 h 805554"/>
              <a:gd name="connsiteX34" fmla="*/ 1542553 w 1622172"/>
              <a:gd name="connsiteY34" fmla="*/ 622674 h 805554"/>
              <a:gd name="connsiteX35" fmla="*/ 1550504 w 1622172"/>
              <a:gd name="connsiteY35" fmla="*/ 598820 h 805554"/>
              <a:gd name="connsiteX36" fmla="*/ 1582309 w 1622172"/>
              <a:gd name="connsiteY36" fmla="*/ 551112 h 805554"/>
              <a:gd name="connsiteX37" fmla="*/ 1590260 w 1622172"/>
              <a:gd name="connsiteY37" fmla="*/ 503404 h 805554"/>
              <a:gd name="connsiteX38" fmla="*/ 1606163 w 1622172"/>
              <a:gd name="connsiteY38" fmla="*/ 455697 h 805554"/>
              <a:gd name="connsiteX39" fmla="*/ 1614114 w 1622172"/>
              <a:gd name="connsiteY39" fmla="*/ 431843 h 805554"/>
              <a:gd name="connsiteX40" fmla="*/ 1622066 w 1622172"/>
              <a:gd name="connsiteY40" fmla="*/ 392086 h 805554"/>
              <a:gd name="connsiteX41" fmla="*/ 1598212 w 1622172"/>
              <a:gd name="connsiteY41" fmla="*/ 193304 h 805554"/>
              <a:gd name="connsiteX42" fmla="*/ 1558455 w 1622172"/>
              <a:gd name="connsiteY42" fmla="*/ 145596 h 805554"/>
              <a:gd name="connsiteX43" fmla="*/ 1542553 w 1622172"/>
              <a:gd name="connsiteY43" fmla="*/ 121742 h 805554"/>
              <a:gd name="connsiteX44" fmla="*/ 1494845 w 1622172"/>
              <a:gd name="connsiteY44" fmla="*/ 89937 h 805554"/>
              <a:gd name="connsiteX45" fmla="*/ 1447137 w 1622172"/>
              <a:gd name="connsiteY45" fmla="*/ 50180 h 805554"/>
              <a:gd name="connsiteX46" fmla="*/ 1367624 w 1622172"/>
              <a:gd name="connsiteY46" fmla="*/ 26326 h 805554"/>
              <a:gd name="connsiteX47" fmla="*/ 1256306 w 1622172"/>
              <a:gd name="connsiteY47" fmla="*/ 18375 h 805554"/>
              <a:gd name="connsiteX48" fmla="*/ 811033 w 1622172"/>
              <a:gd name="connsiteY48" fmla="*/ 10424 h 805554"/>
              <a:gd name="connsiteX49" fmla="*/ 699714 w 1622172"/>
              <a:gd name="connsiteY49" fmla="*/ 2472 h 8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22172" h="805554">
                <a:moveTo>
                  <a:pt x="699714" y="2472"/>
                </a:moveTo>
                <a:lnTo>
                  <a:pt x="699714" y="2472"/>
                </a:lnTo>
                <a:lnTo>
                  <a:pt x="214685" y="10424"/>
                </a:lnTo>
                <a:cubicBezTo>
                  <a:pt x="156430" y="12088"/>
                  <a:pt x="158336" y="13304"/>
                  <a:pt x="119269" y="26326"/>
                </a:cubicBezTo>
                <a:cubicBezTo>
                  <a:pt x="79512" y="52831"/>
                  <a:pt x="100718" y="34277"/>
                  <a:pt x="63610" y="89937"/>
                </a:cubicBezTo>
                <a:lnTo>
                  <a:pt x="47707" y="113790"/>
                </a:lnTo>
                <a:cubicBezTo>
                  <a:pt x="45057" y="121741"/>
                  <a:pt x="43504" y="130147"/>
                  <a:pt x="39756" y="137644"/>
                </a:cubicBezTo>
                <a:cubicBezTo>
                  <a:pt x="35482" y="146191"/>
                  <a:pt x="27735" y="152765"/>
                  <a:pt x="23854" y="161498"/>
                </a:cubicBezTo>
                <a:cubicBezTo>
                  <a:pt x="17046" y="176816"/>
                  <a:pt x="7951" y="209206"/>
                  <a:pt x="7951" y="209206"/>
                </a:cubicBezTo>
                <a:cubicBezTo>
                  <a:pt x="5301" y="233060"/>
                  <a:pt x="0" y="256767"/>
                  <a:pt x="0" y="280768"/>
                </a:cubicBezTo>
                <a:cubicBezTo>
                  <a:pt x="0" y="343959"/>
                  <a:pt x="3583" y="427703"/>
                  <a:pt x="15902" y="495453"/>
                </a:cubicBezTo>
                <a:cubicBezTo>
                  <a:pt x="18304" y="508663"/>
                  <a:pt x="35149" y="570359"/>
                  <a:pt x="39756" y="574966"/>
                </a:cubicBezTo>
                <a:cubicBezTo>
                  <a:pt x="55659" y="590869"/>
                  <a:pt x="68751" y="610199"/>
                  <a:pt x="87464" y="622674"/>
                </a:cubicBezTo>
                <a:lnTo>
                  <a:pt x="159026" y="670382"/>
                </a:lnTo>
                <a:cubicBezTo>
                  <a:pt x="182978" y="686350"/>
                  <a:pt x="186445" y="690084"/>
                  <a:pt x="214685" y="702187"/>
                </a:cubicBezTo>
                <a:cubicBezTo>
                  <a:pt x="222389" y="705489"/>
                  <a:pt x="230588" y="707488"/>
                  <a:pt x="238539" y="710138"/>
                </a:cubicBezTo>
                <a:cubicBezTo>
                  <a:pt x="276339" y="735339"/>
                  <a:pt x="253329" y="723020"/>
                  <a:pt x="310100" y="741944"/>
                </a:cubicBezTo>
                <a:lnTo>
                  <a:pt x="333954" y="749895"/>
                </a:lnTo>
                <a:cubicBezTo>
                  <a:pt x="341905" y="752545"/>
                  <a:pt x="349478" y="756920"/>
                  <a:pt x="357808" y="757846"/>
                </a:cubicBezTo>
                <a:lnTo>
                  <a:pt x="429370" y="765797"/>
                </a:lnTo>
                <a:cubicBezTo>
                  <a:pt x="471992" y="780006"/>
                  <a:pt x="435415" y="768908"/>
                  <a:pt x="492980" y="781700"/>
                </a:cubicBezTo>
                <a:cubicBezTo>
                  <a:pt x="503648" y="784071"/>
                  <a:pt x="513979" y="788030"/>
                  <a:pt x="524786" y="789651"/>
                </a:cubicBezTo>
                <a:cubicBezTo>
                  <a:pt x="567050" y="795991"/>
                  <a:pt x="652007" y="805554"/>
                  <a:pt x="652007" y="805554"/>
                </a:cubicBezTo>
                <a:lnTo>
                  <a:pt x="970059" y="797603"/>
                </a:lnTo>
                <a:cubicBezTo>
                  <a:pt x="1077249" y="793137"/>
                  <a:pt x="996197" y="792358"/>
                  <a:pt x="1065474" y="781700"/>
                </a:cubicBezTo>
                <a:cubicBezTo>
                  <a:pt x="1089196" y="778051"/>
                  <a:pt x="1113329" y="777492"/>
                  <a:pt x="1137036" y="773749"/>
                </a:cubicBezTo>
                <a:cubicBezTo>
                  <a:pt x="1268852" y="752936"/>
                  <a:pt x="1165364" y="764906"/>
                  <a:pt x="1280160" y="741944"/>
                </a:cubicBezTo>
                <a:lnTo>
                  <a:pt x="1319916" y="733992"/>
                </a:lnTo>
                <a:cubicBezTo>
                  <a:pt x="1335778" y="731108"/>
                  <a:pt x="1351886" y="729538"/>
                  <a:pt x="1367624" y="726041"/>
                </a:cubicBezTo>
                <a:cubicBezTo>
                  <a:pt x="1375806" y="724223"/>
                  <a:pt x="1383347" y="720123"/>
                  <a:pt x="1391478" y="718090"/>
                </a:cubicBezTo>
                <a:cubicBezTo>
                  <a:pt x="1404589" y="714812"/>
                  <a:pt x="1417982" y="712789"/>
                  <a:pt x="1431234" y="710138"/>
                </a:cubicBezTo>
                <a:cubicBezTo>
                  <a:pt x="1439185" y="704837"/>
                  <a:pt x="1446541" y="698510"/>
                  <a:pt x="1455088" y="694236"/>
                </a:cubicBezTo>
                <a:cubicBezTo>
                  <a:pt x="1520927" y="661316"/>
                  <a:pt x="1434435" y="715954"/>
                  <a:pt x="1502796" y="670382"/>
                </a:cubicBezTo>
                <a:cubicBezTo>
                  <a:pt x="1508097" y="662431"/>
                  <a:pt x="1512581" y="653869"/>
                  <a:pt x="1518699" y="646528"/>
                </a:cubicBezTo>
                <a:cubicBezTo>
                  <a:pt x="1525898" y="637889"/>
                  <a:pt x="1536316" y="632030"/>
                  <a:pt x="1542553" y="622674"/>
                </a:cubicBezTo>
                <a:cubicBezTo>
                  <a:pt x="1547202" y="615700"/>
                  <a:pt x="1546434" y="606147"/>
                  <a:pt x="1550504" y="598820"/>
                </a:cubicBezTo>
                <a:cubicBezTo>
                  <a:pt x="1559786" y="582113"/>
                  <a:pt x="1582309" y="551112"/>
                  <a:pt x="1582309" y="551112"/>
                </a:cubicBezTo>
                <a:cubicBezTo>
                  <a:pt x="1584959" y="535209"/>
                  <a:pt x="1586350" y="519045"/>
                  <a:pt x="1590260" y="503404"/>
                </a:cubicBezTo>
                <a:cubicBezTo>
                  <a:pt x="1594326" y="487142"/>
                  <a:pt x="1600862" y="471599"/>
                  <a:pt x="1606163" y="455697"/>
                </a:cubicBezTo>
                <a:cubicBezTo>
                  <a:pt x="1608813" y="447746"/>
                  <a:pt x="1612470" y="440062"/>
                  <a:pt x="1614114" y="431843"/>
                </a:cubicBezTo>
                <a:lnTo>
                  <a:pt x="1622066" y="392086"/>
                </a:lnTo>
                <a:cubicBezTo>
                  <a:pt x="1621447" y="380320"/>
                  <a:pt x="1627330" y="236980"/>
                  <a:pt x="1598212" y="193304"/>
                </a:cubicBezTo>
                <a:cubicBezTo>
                  <a:pt x="1558723" y="134072"/>
                  <a:pt x="1609480" y="206826"/>
                  <a:pt x="1558455" y="145596"/>
                </a:cubicBezTo>
                <a:cubicBezTo>
                  <a:pt x="1552337" y="138255"/>
                  <a:pt x="1549745" y="128035"/>
                  <a:pt x="1542553" y="121742"/>
                </a:cubicBezTo>
                <a:cubicBezTo>
                  <a:pt x="1528169" y="109156"/>
                  <a:pt x="1508360" y="103452"/>
                  <a:pt x="1494845" y="89937"/>
                </a:cubicBezTo>
                <a:cubicBezTo>
                  <a:pt x="1479865" y="74957"/>
                  <a:pt x="1467063" y="59036"/>
                  <a:pt x="1447137" y="50180"/>
                </a:cubicBezTo>
                <a:cubicBezTo>
                  <a:pt x="1439140" y="46626"/>
                  <a:pt x="1383045" y="28039"/>
                  <a:pt x="1367624" y="26326"/>
                </a:cubicBezTo>
                <a:cubicBezTo>
                  <a:pt x="1330651" y="22218"/>
                  <a:pt x="1293491" y="19437"/>
                  <a:pt x="1256306" y="18375"/>
                </a:cubicBezTo>
                <a:cubicBezTo>
                  <a:pt x="1107919" y="14136"/>
                  <a:pt x="959457" y="13074"/>
                  <a:pt x="811033" y="10424"/>
                </a:cubicBezTo>
                <a:cubicBezTo>
                  <a:pt x="759520" y="-6748"/>
                  <a:pt x="795561" y="2472"/>
                  <a:pt x="699714" y="2472"/>
                </a:cubicBez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4" name="Title 3"/>
          <p:cNvSpPr>
            <a:spLocks noGrp="1"/>
          </p:cNvSpPr>
          <p:nvPr>
            <p:ph type="title" idx="4294967295"/>
          </p:nvPr>
        </p:nvSpPr>
        <p:spPr>
          <a:xfrm>
            <a:off x="116571" y="289464"/>
            <a:ext cx="9042400" cy="506413"/>
          </a:xfrm>
        </p:spPr>
        <p:txBody>
          <a:bodyPr>
            <a:noAutofit/>
          </a:bodyPr>
          <a:lstStyle/>
          <a:p>
            <a:r>
              <a:rPr lang="en-US" sz="2800" b="1" dirty="0" smtClean="0"/>
              <a:t>MapReduce Programming Model &amp; Architecture</a:t>
            </a:r>
            <a:endParaRPr lang="en-US" sz="2800" b="1" dirty="0"/>
          </a:p>
        </p:txBody>
      </p:sp>
      <p:sp>
        <p:nvSpPr>
          <p:cNvPr id="3" name="Content Placeholder 2"/>
          <p:cNvSpPr>
            <a:spLocks noGrp="1"/>
          </p:cNvSpPr>
          <p:nvPr>
            <p:ph idx="4294967295"/>
          </p:nvPr>
        </p:nvSpPr>
        <p:spPr>
          <a:xfrm>
            <a:off x="0" y="5287963"/>
            <a:ext cx="8612188" cy="1558925"/>
          </a:xfrm>
        </p:spPr>
        <p:txBody>
          <a:bodyPr>
            <a:normAutofit fontScale="47500" lnSpcReduction="20000"/>
          </a:bodyPr>
          <a:lstStyle/>
          <a:p>
            <a:pPr>
              <a:lnSpc>
                <a:spcPct val="120000"/>
              </a:lnSpc>
            </a:pPr>
            <a:r>
              <a:rPr lang="en-US" dirty="0" smtClean="0"/>
              <a:t>Map(), Reduce(), and the intermediate key partitioning strategy determine the algorithm</a:t>
            </a:r>
            <a:endParaRPr lang="en-US" dirty="0" smtClean="0">
              <a:solidFill>
                <a:srgbClr val="002060"/>
              </a:solidFill>
              <a:latin typeface="Candara" pitchFamily="34" charset="0"/>
            </a:endParaRPr>
          </a:p>
          <a:p>
            <a:pPr>
              <a:lnSpc>
                <a:spcPct val="120000"/>
              </a:lnSpc>
            </a:pPr>
            <a:r>
              <a:rPr lang="en-US" dirty="0" smtClean="0">
                <a:solidFill>
                  <a:srgbClr val="002060"/>
                </a:solidFill>
                <a:latin typeface="Candara" pitchFamily="34" charset="0"/>
              </a:rPr>
              <a:t>Input and Output =&gt; Distributed file system</a:t>
            </a:r>
          </a:p>
          <a:p>
            <a:pPr>
              <a:lnSpc>
                <a:spcPct val="120000"/>
              </a:lnSpc>
            </a:pPr>
            <a:r>
              <a:rPr lang="en-US" dirty="0" smtClean="0"/>
              <a:t>Intermediate data =&gt; </a:t>
            </a:r>
            <a:r>
              <a:rPr lang="en-US" b="1" dirty="0" smtClean="0">
                <a:solidFill>
                  <a:srgbClr val="0070C0"/>
                </a:solidFill>
              </a:rPr>
              <a:t>Disk -&gt; Network -&gt; Disk</a:t>
            </a:r>
          </a:p>
          <a:p>
            <a:pPr>
              <a:lnSpc>
                <a:spcPct val="120000"/>
              </a:lnSpc>
            </a:pPr>
            <a:r>
              <a:rPr lang="en-US" dirty="0" smtClean="0"/>
              <a:t>Scheduling =&gt;Dynamic</a:t>
            </a:r>
          </a:p>
          <a:p>
            <a:pPr>
              <a:lnSpc>
                <a:spcPct val="120000"/>
              </a:lnSpc>
            </a:pPr>
            <a:r>
              <a:rPr lang="en-US" dirty="0" smtClean="0"/>
              <a:t>Fault tolerance (Assumption: Master failures are rare)</a:t>
            </a:r>
            <a:endParaRPr lang="en-US" dirty="0"/>
          </a:p>
        </p:txBody>
      </p:sp>
      <p:grpSp>
        <p:nvGrpSpPr>
          <p:cNvPr id="23" name="Group 22"/>
          <p:cNvGrpSpPr/>
          <p:nvPr/>
        </p:nvGrpSpPr>
        <p:grpSpPr>
          <a:xfrm>
            <a:off x="1202958" y="1318932"/>
            <a:ext cx="1433370" cy="433178"/>
            <a:chOff x="326760" y="1259619"/>
            <a:chExt cx="1433370" cy="433178"/>
          </a:xfrm>
        </p:grpSpPr>
        <p:sp>
          <p:nvSpPr>
            <p:cNvPr id="62" name="Rounded Rectangle 61"/>
            <p:cNvSpPr/>
            <p:nvPr/>
          </p:nvSpPr>
          <p:spPr>
            <a:xfrm>
              <a:off x="491513" y="1259619"/>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sp>
          <p:nvSpPr>
            <p:cNvPr id="59" name="Rounded Rectangle 58"/>
            <p:cNvSpPr/>
            <p:nvPr/>
          </p:nvSpPr>
          <p:spPr>
            <a:xfrm>
              <a:off x="402961" y="1316935"/>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sp>
          <p:nvSpPr>
            <p:cNvPr id="10" name="Rounded Rectangle 9"/>
            <p:cNvSpPr/>
            <p:nvPr/>
          </p:nvSpPr>
          <p:spPr>
            <a:xfrm>
              <a:off x="326761" y="1371600"/>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sp>
          <p:nvSpPr>
            <p:cNvPr id="11" name="TextBox 10"/>
            <p:cNvSpPr txBox="1"/>
            <p:nvPr/>
          </p:nvSpPr>
          <p:spPr>
            <a:xfrm>
              <a:off x="326760" y="1385020"/>
              <a:ext cx="1268617" cy="307777"/>
            </a:xfrm>
            <a:prstGeom prst="rect">
              <a:avLst/>
            </a:prstGeom>
            <a:noFill/>
          </p:spPr>
          <p:txBody>
            <a:bodyPr wrap="none" rtlCol="0">
              <a:spAutoFit/>
            </a:bodyPr>
            <a:lstStyle/>
            <a:p>
              <a:r>
                <a:rPr lang="en-US" sz="1400" dirty="0" smtClean="0">
                  <a:solidFill>
                    <a:prstClr val="black"/>
                  </a:solidFill>
                </a:rPr>
                <a:t>Data Partitions</a:t>
              </a:r>
              <a:endParaRPr lang="en-US" sz="1400" dirty="0">
                <a:solidFill>
                  <a:prstClr val="black"/>
                </a:solidFill>
              </a:endParaRPr>
            </a:p>
          </p:txBody>
        </p:sp>
      </p:grpSp>
      <p:sp>
        <p:nvSpPr>
          <p:cNvPr id="12" name="Oval 11"/>
          <p:cNvSpPr/>
          <p:nvPr/>
        </p:nvSpPr>
        <p:spPr>
          <a:xfrm>
            <a:off x="1528037" y="2010434"/>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78" name="TextBox 77"/>
          <p:cNvSpPr txBox="1"/>
          <p:nvPr/>
        </p:nvSpPr>
        <p:spPr>
          <a:xfrm>
            <a:off x="1226768" y="2504975"/>
            <a:ext cx="1820445" cy="646331"/>
          </a:xfrm>
          <a:prstGeom prst="rect">
            <a:avLst/>
          </a:prstGeom>
          <a:noFill/>
          <a:ln>
            <a:noFill/>
          </a:ln>
        </p:spPr>
        <p:txBody>
          <a:bodyPr wrap="square" rtlCol="0">
            <a:spAutoFit/>
          </a:bodyPr>
          <a:lstStyle/>
          <a:p>
            <a:r>
              <a:rPr lang="en-US" sz="1200" dirty="0" smtClean="0">
                <a:solidFill>
                  <a:prstClr val="black"/>
                </a:solidFill>
              </a:rPr>
              <a:t>Intermediate &lt;Key, Value&gt; space partitioned using a key partition function</a:t>
            </a:r>
            <a:endParaRPr lang="en-US" sz="1200" dirty="0">
              <a:solidFill>
                <a:prstClr val="black"/>
              </a:solidFill>
            </a:endParaRPr>
          </a:p>
        </p:txBody>
      </p:sp>
      <p:sp>
        <p:nvSpPr>
          <p:cNvPr id="79" name="Oval 78"/>
          <p:cNvSpPr/>
          <p:nvPr/>
        </p:nvSpPr>
        <p:spPr>
          <a:xfrm>
            <a:off x="1510858" y="3981199"/>
            <a:ext cx="329508" cy="258679"/>
          </a:xfrm>
          <a:prstGeom prst="ellipse">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 name="TextBox 79"/>
          <p:cNvSpPr txBox="1"/>
          <p:nvPr/>
        </p:nvSpPr>
        <p:spPr>
          <a:xfrm>
            <a:off x="1971845" y="1968731"/>
            <a:ext cx="1407758" cy="307777"/>
          </a:xfrm>
          <a:prstGeom prst="rect">
            <a:avLst/>
          </a:prstGeom>
          <a:noFill/>
          <a:ln>
            <a:noFill/>
          </a:ln>
        </p:spPr>
        <p:txBody>
          <a:bodyPr wrap="none" rtlCol="0">
            <a:spAutoFit/>
          </a:bodyPr>
          <a:lstStyle/>
          <a:p>
            <a:r>
              <a:rPr lang="en-US" sz="1400" dirty="0" smtClean="0">
                <a:solidFill>
                  <a:prstClr val="black"/>
                </a:solidFill>
              </a:rPr>
              <a:t>map(</a:t>
            </a:r>
            <a:r>
              <a:rPr lang="en-US" sz="1400" b="1" dirty="0" smtClean="0">
                <a:solidFill>
                  <a:srgbClr val="0070C0"/>
                </a:solidFill>
              </a:rPr>
              <a:t>Key</a:t>
            </a:r>
            <a:r>
              <a:rPr lang="en-US" sz="1400" dirty="0" smtClean="0">
                <a:solidFill>
                  <a:prstClr val="black"/>
                </a:solidFill>
              </a:rPr>
              <a:t> , Value)</a:t>
            </a:r>
            <a:endParaRPr lang="en-US" sz="1400" dirty="0">
              <a:solidFill>
                <a:prstClr val="black"/>
              </a:solidFill>
            </a:endParaRPr>
          </a:p>
        </p:txBody>
      </p:sp>
      <p:sp>
        <p:nvSpPr>
          <p:cNvPr id="81" name="TextBox 80"/>
          <p:cNvSpPr txBox="1"/>
          <p:nvPr/>
        </p:nvSpPr>
        <p:spPr>
          <a:xfrm>
            <a:off x="1812179" y="3765606"/>
            <a:ext cx="2014141" cy="307777"/>
          </a:xfrm>
          <a:prstGeom prst="rect">
            <a:avLst/>
          </a:prstGeom>
          <a:noFill/>
          <a:ln>
            <a:noFill/>
          </a:ln>
        </p:spPr>
        <p:txBody>
          <a:bodyPr wrap="none" rtlCol="0">
            <a:spAutoFit/>
          </a:bodyPr>
          <a:lstStyle/>
          <a:p>
            <a:r>
              <a:rPr lang="en-US" sz="1400" dirty="0" smtClean="0">
                <a:solidFill>
                  <a:prstClr val="black"/>
                </a:solidFill>
              </a:rPr>
              <a:t>reduce(</a:t>
            </a:r>
            <a:r>
              <a:rPr lang="en-US" sz="1400" b="1" dirty="0" smtClean="0">
                <a:solidFill>
                  <a:srgbClr val="7E110D"/>
                </a:solidFill>
              </a:rPr>
              <a:t>Key</a:t>
            </a:r>
            <a:r>
              <a:rPr lang="en-US" sz="1400" dirty="0" smtClean="0">
                <a:solidFill>
                  <a:prstClr val="black"/>
                </a:solidFill>
              </a:rPr>
              <a:t> , List&lt;Value&gt;)</a:t>
            </a:r>
            <a:endParaRPr lang="en-US" sz="1400" dirty="0">
              <a:solidFill>
                <a:prstClr val="black"/>
              </a:solidFill>
            </a:endParaRPr>
          </a:p>
        </p:txBody>
      </p:sp>
      <p:sp>
        <p:nvSpPr>
          <p:cNvPr id="22" name="Rounded Rectangle 21"/>
          <p:cNvSpPr/>
          <p:nvPr/>
        </p:nvSpPr>
        <p:spPr>
          <a:xfrm>
            <a:off x="1329866" y="3472659"/>
            <a:ext cx="726747" cy="2667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prstClr val="black"/>
                </a:solidFill>
              </a:rPr>
              <a:t>Sort</a:t>
            </a:r>
            <a:endParaRPr lang="en-US" sz="1400" dirty="0">
              <a:solidFill>
                <a:prstClr val="black"/>
              </a:solidFill>
            </a:endParaRPr>
          </a:p>
        </p:txBody>
      </p:sp>
      <p:grpSp>
        <p:nvGrpSpPr>
          <p:cNvPr id="84" name="Group 83"/>
          <p:cNvGrpSpPr/>
          <p:nvPr/>
        </p:nvGrpSpPr>
        <p:grpSpPr>
          <a:xfrm>
            <a:off x="1323873" y="4466139"/>
            <a:ext cx="882746" cy="433178"/>
            <a:chOff x="326760" y="1259619"/>
            <a:chExt cx="1433370" cy="433178"/>
          </a:xfrm>
        </p:grpSpPr>
        <p:sp>
          <p:nvSpPr>
            <p:cNvPr id="85" name="Rounded Rectangle 84"/>
            <p:cNvSpPr/>
            <p:nvPr/>
          </p:nvSpPr>
          <p:spPr>
            <a:xfrm>
              <a:off x="491513" y="1259619"/>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sp>
          <p:nvSpPr>
            <p:cNvPr id="86" name="Rounded Rectangle 85"/>
            <p:cNvSpPr/>
            <p:nvPr/>
          </p:nvSpPr>
          <p:spPr>
            <a:xfrm>
              <a:off x="402961" y="1316935"/>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sp>
          <p:nvSpPr>
            <p:cNvPr id="87" name="Rounded Rectangle 86"/>
            <p:cNvSpPr/>
            <p:nvPr/>
          </p:nvSpPr>
          <p:spPr>
            <a:xfrm>
              <a:off x="326761" y="1371600"/>
              <a:ext cx="1268617"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sp>
          <p:nvSpPr>
            <p:cNvPr id="88" name="TextBox 87"/>
            <p:cNvSpPr txBox="1"/>
            <p:nvPr/>
          </p:nvSpPr>
          <p:spPr>
            <a:xfrm>
              <a:off x="326760" y="1385020"/>
              <a:ext cx="708848" cy="307777"/>
            </a:xfrm>
            <a:prstGeom prst="rect">
              <a:avLst/>
            </a:prstGeom>
            <a:noFill/>
          </p:spPr>
          <p:txBody>
            <a:bodyPr wrap="none" rtlCol="0">
              <a:spAutoFit/>
            </a:bodyPr>
            <a:lstStyle/>
            <a:p>
              <a:r>
                <a:rPr lang="en-US" sz="1400" dirty="0" smtClean="0">
                  <a:solidFill>
                    <a:prstClr val="black"/>
                  </a:solidFill>
                </a:rPr>
                <a:t>Output</a:t>
              </a:r>
              <a:endParaRPr lang="en-US" sz="1400" dirty="0">
                <a:solidFill>
                  <a:prstClr val="black"/>
                </a:solidFill>
              </a:endParaRPr>
            </a:p>
          </p:txBody>
        </p:sp>
      </p:grpSp>
      <p:sp>
        <p:nvSpPr>
          <p:cNvPr id="90" name="Down Arrow 89"/>
          <p:cNvSpPr/>
          <p:nvPr/>
        </p:nvSpPr>
        <p:spPr>
          <a:xfrm>
            <a:off x="1617900" y="1770948"/>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91" name="Down Arrow 90"/>
          <p:cNvSpPr/>
          <p:nvPr/>
        </p:nvSpPr>
        <p:spPr>
          <a:xfrm>
            <a:off x="1624039" y="3247187"/>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92" name="Down Arrow 91"/>
          <p:cNvSpPr/>
          <p:nvPr/>
        </p:nvSpPr>
        <p:spPr>
          <a:xfrm>
            <a:off x="1617900" y="3763159"/>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93" name="Down Arrow 92"/>
          <p:cNvSpPr/>
          <p:nvPr/>
        </p:nvSpPr>
        <p:spPr>
          <a:xfrm>
            <a:off x="1597606" y="4287451"/>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94" name="Down Arrow 93"/>
          <p:cNvSpPr/>
          <p:nvPr/>
        </p:nvSpPr>
        <p:spPr>
          <a:xfrm>
            <a:off x="1621736" y="2337996"/>
            <a:ext cx="149781" cy="19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6" name="Flowchart: Magnetic Disk 25"/>
          <p:cNvSpPr/>
          <p:nvPr/>
        </p:nvSpPr>
        <p:spPr>
          <a:xfrm>
            <a:off x="5534457" y="2092036"/>
            <a:ext cx="484367" cy="258324"/>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30" name="Flowchart: Magnetic Disk 129"/>
          <p:cNvSpPr/>
          <p:nvPr/>
        </p:nvSpPr>
        <p:spPr>
          <a:xfrm>
            <a:off x="7501557" y="2084445"/>
            <a:ext cx="484367" cy="258324"/>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33" name="Straight Connector 32"/>
          <p:cNvCxnSpPr/>
          <p:nvPr/>
        </p:nvCxnSpPr>
        <p:spPr>
          <a:xfrm>
            <a:off x="6995508" y="1923108"/>
            <a:ext cx="152400" cy="0"/>
          </a:xfrm>
          <a:prstGeom prst="line">
            <a:avLst/>
          </a:prstGeom>
          <a:ln w="44450" cap="rnd">
            <a:prstDash val="sysDot"/>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44826" y="1138350"/>
            <a:ext cx="1078950" cy="276999"/>
          </a:xfrm>
          <a:prstGeom prst="rect">
            <a:avLst/>
          </a:prstGeom>
          <a:noFill/>
        </p:spPr>
        <p:txBody>
          <a:bodyPr wrap="none" rtlCol="0">
            <a:spAutoFit/>
          </a:bodyPr>
          <a:lstStyle/>
          <a:p>
            <a:r>
              <a:rPr lang="en-US" sz="1200" dirty="0" smtClean="0">
                <a:solidFill>
                  <a:prstClr val="black"/>
                </a:solidFill>
              </a:rPr>
              <a:t>Worker Nodes</a:t>
            </a:r>
            <a:endParaRPr lang="en-US" sz="1200" dirty="0">
              <a:solidFill>
                <a:prstClr val="black"/>
              </a:solidFill>
            </a:endParaRPr>
          </a:p>
        </p:txBody>
      </p:sp>
      <p:sp>
        <p:nvSpPr>
          <p:cNvPr id="134" name="Flowchart: Magnetic Disk 133"/>
          <p:cNvSpPr/>
          <p:nvPr/>
        </p:nvSpPr>
        <p:spPr>
          <a:xfrm>
            <a:off x="4592559" y="2093422"/>
            <a:ext cx="484367" cy="258324"/>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37" name="Straight Arrow Connector 36"/>
          <p:cNvCxnSpPr>
            <a:stCxn id="35" idx="2"/>
            <a:endCxn id="25" idx="0"/>
          </p:cNvCxnSpPr>
          <p:nvPr/>
        </p:nvCxnSpPr>
        <p:spPr>
          <a:xfrm flipH="1">
            <a:off x="5776640" y="1415349"/>
            <a:ext cx="1107661" cy="243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2"/>
            <a:endCxn id="127" idx="0"/>
          </p:cNvCxnSpPr>
          <p:nvPr/>
        </p:nvCxnSpPr>
        <p:spPr>
          <a:xfrm flipH="1">
            <a:off x="6562973" y="1415349"/>
            <a:ext cx="321328" cy="235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2"/>
            <a:endCxn id="129" idx="0"/>
          </p:cNvCxnSpPr>
          <p:nvPr/>
        </p:nvCxnSpPr>
        <p:spPr>
          <a:xfrm>
            <a:off x="6884301" y="1415349"/>
            <a:ext cx="859439" cy="235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4575881" y="1152250"/>
            <a:ext cx="1002006" cy="276999"/>
          </a:xfrm>
          <a:prstGeom prst="rect">
            <a:avLst/>
          </a:prstGeom>
          <a:noFill/>
        </p:spPr>
        <p:txBody>
          <a:bodyPr wrap="none" rtlCol="0">
            <a:spAutoFit/>
          </a:bodyPr>
          <a:lstStyle/>
          <a:p>
            <a:r>
              <a:rPr lang="en-US" sz="1200" dirty="0" smtClean="0">
                <a:solidFill>
                  <a:prstClr val="black"/>
                </a:solidFill>
              </a:rPr>
              <a:t>Master Node</a:t>
            </a:r>
            <a:endParaRPr lang="en-US" sz="1200" dirty="0">
              <a:solidFill>
                <a:prstClr val="black"/>
              </a:solidFill>
            </a:endParaRPr>
          </a:p>
        </p:txBody>
      </p:sp>
      <p:cxnSp>
        <p:nvCxnSpPr>
          <p:cNvPr id="139" name="Straight Arrow Connector 138"/>
          <p:cNvCxnSpPr>
            <a:stCxn id="138" idx="2"/>
            <a:endCxn id="133" idx="0"/>
          </p:cNvCxnSpPr>
          <p:nvPr/>
        </p:nvCxnSpPr>
        <p:spPr>
          <a:xfrm flipH="1">
            <a:off x="4834742" y="1429249"/>
            <a:ext cx="242142" cy="230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Flowchart: Magnetic Disk 127"/>
          <p:cNvSpPr/>
          <p:nvPr/>
        </p:nvSpPr>
        <p:spPr>
          <a:xfrm>
            <a:off x="6320790" y="2084445"/>
            <a:ext cx="484367" cy="258324"/>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40" name="TextBox 139"/>
          <p:cNvSpPr txBox="1"/>
          <p:nvPr/>
        </p:nvSpPr>
        <p:spPr>
          <a:xfrm>
            <a:off x="8152423" y="1964900"/>
            <a:ext cx="880177" cy="461665"/>
          </a:xfrm>
          <a:prstGeom prst="rect">
            <a:avLst/>
          </a:prstGeom>
          <a:noFill/>
        </p:spPr>
        <p:txBody>
          <a:bodyPr wrap="none" rtlCol="0">
            <a:spAutoFit/>
          </a:bodyPr>
          <a:lstStyle/>
          <a:p>
            <a:r>
              <a:rPr lang="en-US" sz="1200" dirty="0" smtClean="0">
                <a:solidFill>
                  <a:prstClr val="black"/>
                </a:solidFill>
              </a:rPr>
              <a:t>Distributed</a:t>
            </a:r>
          </a:p>
          <a:p>
            <a:r>
              <a:rPr lang="en-US" sz="1200" dirty="0" smtClean="0">
                <a:solidFill>
                  <a:prstClr val="black"/>
                </a:solidFill>
              </a:rPr>
              <a:t>File System</a:t>
            </a:r>
            <a:endParaRPr lang="en-US" sz="1200" dirty="0">
              <a:solidFill>
                <a:prstClr val="black"/>
              </a:solidFill>
            </a:endParaRPr>
          </a:p>
        </p:txBody>
      </p:sp>
      <p:grpSp>
        <p:nvGrpSpPr>
          <p:cNvPr id="363" name="Group 362"/>
          <p:cNvGrpSpPr/>
          <p:nvPr/>
        </p:nvGrpSpPr>
        <p:grpSpPr>
          <a:xfrm>
            <a:off x="5608914" y="2339690"/>
            <a:ext cx="3145197" cy="843173"/>
            <a:chOff x="5609891" y="1893652"/>
            <a:chExt cx="3145197" cy="843173"/>
          </a:xfrm>
        </p:grpSpPr>
        <p:grpSp>
          <p:nvGrpSpPr>
            <p:cNvPr id="336" name="Group 335"/>
            <p:cNvGrpSpPr/>
            <p:nvPr/>
          </p:nvGrpSpPr>
          <p:grpSpPr>
            <a:xfrm>
              <a:off x="5609891" y="1893652"/>
              <a:ext cx="2299581" cy="837723"/>
              <a:chOff x="5609891" y="1801602"/>
              <a:chExt cx="2299581" cy="837723"/>
            </a:xfrm>
          </p:grpSpPr>
          <p:sp>
            <p:nvSpPr>
              <p:cNvPr id="148" name="Flowchart: Magnetic Disk 147"/>
              <p:cNvSpPr/>
              <p:nvPr/>
            </p:nvSpPr>
            <p:spPr>
              <a:xfrm>
                <a:off x="5609892" y="2439755"/>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70" name="Flowchart: Magnetic Disk 169"/>
              <p:cNvSpPr/>
              <p:nvPr/>
            </p:nvSpPr>
            <p:spPr>
              <a:xfrm>
                <a:off x="6392001" y="2439755"/>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74" name="Flowchart: Magnetic Disk 173"/>
              <p:cNvSpPr/>
              <p:nvPr/>
            </p:nvSpPr>
            <p:spPr>
              <a:xfrm>
                <a:off x="7027163" y="2439753"/>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grpSp>
            <p:nvGrpSpPr>
              <p:cNvPr id="329" name="Group 328"/>
              <p:cNvGrpSpPr/>
              <p:nvPr/>
            </p:nvGrpSpPr>
            <p:grpSpPr>
              <a:xfrm>
                <a:off x="5609891" y="1801602"/>
                <a:ext cx="2299581" cy="827053"/>
                <a:chOff x="5609891" y="1801602"/>
                <a:chExt cx="2299581" cy="827053"/>
              </a:xfrm>
            </p:grpSpPr>
            <p:sp>
              <p:nvSpPr>
                <p:cNvPr id="144" name="Oval 143"/>
                <p:cNvSpPr/>
                <p:nvPr/>
              </p:nvSpPr>
              <p:spPr>
                <a:xfrm>
                  <a:off x="5609891" y="2087208"/>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cxnSp>
              <p:nvCxnSpPr>
                <p:cNvPr id="66" name="Straight Arrow Connector 65"/>
                <p:cNvCxnSpPr>
                  <a:stCxn id="26" idx="3"/>
                  <a:endCxn id="144" idx="0"/>
                </p:cNvCxnSpPr>
                <p:nvPr/>
              </p:nvCxnSpPr>
              <p:spPr>
                <a:xfrm flipH="1">
                  <a:off x="5774645" y="1888472"/>
                  <a:ext cx="2973" cy="1987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44" idx="4"/>
                  <a:endCxn id="148" idx="0"/>
                </p:cNvCxnSpPr>
                <p:nvPr/>
              </p:nvCxnSpPr>
              <p:spPr>
                <a:xfrm>
                  <a:off x="5774645" y="2345887"/>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6392000" y="2087208"/>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cxnSp>
              <p:nvCxnSpPr>
                <p:cNvPr id="171" name="Straight Arrow Connector 170"/>
                <p:cNvCxnSpPr>
                  <a:endCxn id="169" idx="0"/>
                </p:cNvCxnSpPr>
                <p:nvPr/>
              </p:nvCxnSpPr>
              <p:spPr>
                <a:xfrm flipH="1">
                  <a:off x="6556754" y="1812272"/>
                  <a:ext cx="2973" cy="27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9" idx="4"/>
                  <a:endCxn id="170" idx="0"/>
                </p:cNvCxnSpPr>
                <p:nvPr/>
              </p:nvCxnSpPr>
              <p:spPr>
                <a:xfrm>
                  <a:off x="6556754" y="2345887"/>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3" name="Oval 172"/>
                <p:cNvSpPr/>
                <p:nvPr/>
              </p:nvSpPr>
              <p:spPr>
                <a:xfrm>
                  <a:off x="7027162" y="2087206"/>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cxnSp>
              <p:nvCxnSpPr>
                <p:cNvPr id="175" name="Straight Arrow Connector 174"/>
                <p:cNvCxnSpPr>
                  <a:endCxn id="173" idx="0"/>
                </p:cNvCxnSpPr>
                <p:nvPr/>
              </p:nvCxnSpPr>
              <p:spPr>
                <a:xfrm flipH="1">
                  <a:off x="7191916" y="1812270"/>
                  <a:ext cx="2973" cy="27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73" idx="4"/>
                  <a:endCxn id="174" idx="0"/>
                </p:cNvCxnSpPr>
                <p:nvPr/>
              </p:nvCxnSpPr>
              <p:spPr>
                <a:xfrm>
                  <a:off x="7191916" y="2345885"/>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7579963" y="2076538"/>
                  <a:ext cx="329508" cy="258679"/>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80" name="Flowchart: Magnetic Disk 179"/>
                <p:cNvSpPr/>
                <p:nvPr/>
              </p:nvSpPr>
              <p:spPr>
                <a:xfrm>
                  <a:off x="7579964" y="2429085"/>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184" name="Straight Arrow Connector 183"/>
                <p:cNvCxnSpPr>
                  <a:endCxn id="177" idx="0"/>
                </p:cNvCxnSpPr>
                <p:nvPr/>
              </p:nvCxnSpPr>
              <p:spPr>
                <a:xfrm flipH="1">
                  <a:off x="7744717" y="1801602"/>
                  <a:ext cx="2973" cy="27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77" idx="4"/>
                  <a:endCxn id="180" idx="0"/>
                </p:cNvCxnSpPr>
                <p:nvPr/>
              </p:nvCxnSpPr>
              <p:spPr>
                <a:xfrm>
                  <a:off x="7744717" y="2335217"/>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90" name="TextBox 189"/>
            <p:cNvSpPr txBox="1"/>
            <p:nvPr/>
          </p:nvSpPr>
          <p:spPr>
            <a:xfrm>
              <a:off x="7909472" y="2459826"/>
              <a:ext cx="845616" cy="276999"/>
            </a:xfrm>
            <a:prstGeom prst="rect">
              <a:avLst/>
            </a:prstGeom>
            <a:noFill/>
          </p:spPr>
          <p:txBody>
            <a:bodyPr wrap="none" rtlCol="0">
              <a:spAutoFit/>
            </a:bodyPr>
            <a:lstStyle/>
            <a:p>
              <a:r>
                <a:rPr lang="en-US" sz="1200" dirty="0" smtClean="0">
                  <a:solidFill>
                    <a:prstClr val="black"/>
                  </a:solidFill>
                </a:rPr>
                <a:t>Local disks</a:t>
              </a:r>
              <a:endParaRPr lang="en-US" sz="1200" dirty="0">
                <a:solidFill>
                  <a:prstClr val="black"/>
                </a:solidFill>
              </a:endParaRPr>
            </a:p>
          </p:txBody>
        </p:sp>
      </p:grpSp>
      <p:grpSp>
        <p:nvGrpSpPr>
          <p:cNvPr id="330" name="Group 329"/>
          <p:cNvGrpSpPr/>
          <p:nvPr/>
        </p:nvGrpSpPr>
        <p:grpSpPr>
          <a:xfrm>
            <a:off x="5615940" y="3202802"/>
            <a:ext cx="2281966" cy="144944"/>
            <a:chOff x="5616917" y="2664714"/>
            <a:chExt cx="2281966" cy="144944"/>
          </a:xfrm>
        </p:grpSpPr>
        <p:sp>
          <p:nvSpPr>
            <p:cNvPr id="154" name="Rectangle 153"/>
            <p:cNvSpPr/>
            <p:nvPr/>
          </p:nvSpPr>
          <p:spPr>
            <a:xfrm>
              <a:off x="5616918" y="2677173"/>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2" name="Rectangle 191"/>
            <p:cNvSpPr/>
            <p:nvPr/>
          </p:nvSpPr>
          <p:spPr>
            <a:xfrm>
              <a:off x="5616917" y="2754146"/>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3" name="Rectangle 192"/>
            <p:cNvSpPr/>
            <p:nvPr/>
          </p:nvSpPr>
          <p:spPr>
            <a:xfrm>
              <a:off x="7049825" y="2672439"/>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4" name="Rectangle 193"/>
            <p:cNvSpPr/>
            <p:nvPr/>
          </p:nvSpPr>
          <p:spPr>
            <a:xfrm>
              <a:off x="6395069" y="2686904"/>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5" name="Rectangle 194"/>
            <p:cNvSpPr/>
            <p:nvPr/>
          </p:nvSpPr>
          <p:spPr>
            <a:xfrm>
              <a:off x="7049824" y="2741018"/>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0" name="Rectangle 199"/>
            <p:cNvSpPr/>
            <p:nvPr/>
          </p:nvSpPr>
          <p:spPr>
            <a:xfrm>
              <a:off x="6392000" y="2754146"/>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1" name="Rectangle 200"/>
            <p:cNvSpPr/>
            <p:nvPr/>
          </p:nvSpPr>
          <p:spPr>
            <a:xfrm>
              <a:off x="7607389" y="2666389"/>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Rectangle 201"/>
            <p:cNvSpPr/>
            <p:nvPr/>
          </p:nvSpPr>
          <p:spPr>
            <a:xfrm>
              <a:off x="7607388" y="2743362"/>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3" name="Rectangle 202"/>
            <p:cNvSpPr/>
            <p:nvPr/>
          </p:nvSpPr>
          <p:spPr>
            <a:xfrm>
              <a:off x="6471469" y="2686685"/>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Rectangle 205"/>
            <p:cNvSpPr/>
            <p:nvPr/>
          </p:nvSpPr>
          <p:spPr>
            <a:xfrm>
              <a:off x="5706067" y="2674865"/>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7" name="Rectangle 206"/>
            <p:cNvSpPr/>
            <p:nvPr/>
          </p:nvSpPr>
          <p:spPr>
            <a:xfrm>
              <a:off x="7126025" y="2672060"/>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Rectangle 208"/>
            <p:cNvSpPr/>
            <p:nvPr/>
          </p:nvSpPr>
          <p:spPr>
            <a:xfrm>
              <a:off x="7691462" y="2666009"/>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0" name="Rectangle 209"/>
            <p:cNvSpPr/>
            <p:nvPr/>
          </p:nvSpPr>
          <p:spPr>
            <a:xfrm>
              <a:off x="7772141" y="2664714"/>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1" name="Rectangle 210"/>
            <p:cNvSpPr/>
            <p:nvPr/>
          </p:nvSpPr>
          <p:spPr>
            <a:xfrm>
              <a:off x="7772140" y="2741687"/>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3" name="Rectangle 212"/>
            <p:cNvSpPr/>
            <p:nvPr/>
          </p:nvSpPr>
          <p:spPr>
            <a:xfrm>
              <a:off x="6555834" y="2686966"/>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Rectangle 213"/>
            <p:cNvSpPr/>
            <p:nvPr/>
          </p:nvSpPr>
          <p:spPr>
            <a:xfrm>
              <a:off x="6555833" y="2763939"/>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6" name="Rectangle 215"/>
            <p:cNvSpPr/>
            <p:nvPr/>
          </p:nvSpPr>
          <p:spPr>
            <a:xfrm>
              <a:off x="7205261" y="2672059"/>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7" name="Rectangle 216"/>
            <p:cNvSpPr/>
            <p:nvPr/>
          </p:nvSpPr>
          <p:spPr>
            <a:xfrm>
              <a:off x="7205260" y="2749032"/>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9" name="Rectangle 218"/>
            <p:cNvSpPr/>
            <p:nvPr/>
          </p:nvSpPr>
          <p:spPr>
            <a:xfrm>
              <a:off x="5793161" y="2674864"/>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Rectangle 236"/>
            <p:cNvSpPr/>
            <p:nvPr/>
          </p:nvSpPr>
          <p:spPr>
            <a:xfrm>
              <a:off x="5867400" y="2672866"/>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Rectangle 239"/>
            <p:cNvSpPr/>
            <p:nvPr/>
          </p:nvSpPr>
          <p:spPr>
            <a:xfrm>
              <a:off x="6629400" y="2689249"/>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2" name="Rectangle 241"/>
            <p:cNvSpPr/>
            <p:nvPr/>
          </p:nvSpPr>
          <p:spPr>
            <a:xfrm>
              <a:off x="7269278" y="2676050"/>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4" name="Rectangle 243"/>
            <p:cNvSpPr/>
            <p:nvPr/>
          </p:nvSpPr>
          <p:spPr>
            <a:xfrm>
              <a:off x="7853164" y="2664714"/>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5" name="Rectangle 244"/>
            <p:cNvSpPr/>
            <p:nvPr/>
          </p:nvSpPr>
          <p:spPr>
            <a:xfrm>
              <a:off x="7853163" y="2741687"/>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37" name="Group 336"/>
          <p:cNvGrpSpPr/>
          <p:nvPr/>
        </p:nvGrpSpPr>
        <p:grpSpPr>
          <a:xfrm>
            <a:off x="6010340" y="4597504"/>
            <a:ext cx="1652075" cy="261865"/>
            <a:chOff x="6011317" y="4059416"/>
            <a:chExt cx="1652075" cy="261865"/>
          </a:xfrm>
        </p:grpSpPr>
        <p:sp>
          <p:nvSpPr>
            <p:cNvPr id="222" name="Oval 221"/>
            <p:cNvSpPr/>
            <p:nvPr/>
          </p:nvSpPr>
          <p:spPr>
            <a:xfrm>
              <a:off x="6011317" y="4059416"/>
              <a:ext cx="329508" cy="258679"/>
            </a:xfrm>
            <a:prstGeom prst="ellipse">
              <a:avLst/>
            </a:prstGeom>
            <a:solidFill>
              <a:srgbClr val="00B0F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231" name="Oval 230"/>
            <p:cNvSpPr/>
            <p:nvPr/>
          </p:nvSpPr>
          <p:spPr>
            <a:xfrm>
              <a:off x="6679830" y="4062602"/>
              <a:ext cx="329508" cy="258679"/>
            </a:xfrm>
            <a:prstGeom prst="ellipse">
              <a:avLst/>
            </a:prstGeom>
            <a:solidFill>
              <a:srgbClr val="00B0F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234" name="Oval 233"/>
            <p:cNvSpPr/>
            <p:nvPr/>
          </p:nvSpPr>
          <p:spPr>
            <a:xfrm>
              <a:off x="7333884" y="4059416"/>
              <a:ext cx="329508" cy="258679"/>
            </a:xfrm>
            <a:prstGeom prst="ellipse">
              <a:avLst/>
            </a:prstGeom>
            <a:solidFill>
              <a:srgbClr val="00B0F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grpSp>
      <p:grpSp>
        <p:nvGrpSpPr>
          <p:cNvPr id="331" name="Group 330"/>
          <p:cNvGrpSpPr/>
          <p:nvPr/>
        </p:nvGrpSpPr>
        <p:grpSpPr>
          <a:xfrm>
            <a:off x="4831373" y="2519288"/>
            <a:ext cx="2044700" cy="936947"/>
            <a:chOff x="4832350" y="1981200"/>
            <a:chExt cx="2044700" cy="936947"/>
          </a:xfrm>
        </p:grpSpPr>
        <p:sp>
          <p:nvSpPr>
            <p:cNvPr id="287" name="Freeform 286"/>
            <p:cNvSpPr/>
            <p:nvPr/>
          </p:nvSpPr>
          <p:spPr>
            <a:xfrm>
              <a:off x="4832350" y="1981200"/>
              <a:ext cx="2044700" cy="936947"/>
            </a:xfrm>
            <a:custGeom>
              <a:avLst/>
              <a:gdLst>
                <a:gd name="connsiteX0" fmla="*/ 2044700 w 2044700"/>
                <a:gd name="connsiteY0" fmla="*/ 933450 h 936947"/>
                <a:gd name="connsiteX1" fmla="*/ 400050 w 2044700"/>
                <a:gd name="connsiteY1" fmla="*/ 793750 h 936947"/>
                <a:gd name="connsiteX2" fmla="*/ 0 w 2044700"/>
                <a:gd name="connsiteY2" fmla="*/ 0 h 936947"/>
              </a:gdLst>
              <a:ahLst/>
              <a:cxnLst>
                <a:cxn ang="0">
                  <a:pos x="connsiteX0" y="connsiteY0"/>
                </a:cxn>
                <a:cxn ang="0">
                  <a:pos x="connsiteX1" y="connsiteY1"/>
                </a:cxn>
                <a:cxn ang="0">
                  <a:pos x="connsiteX2" y="connsiteY2"/>
                </a:cxn>
              </a:cxnLst>
              <a:rect l="l" t="t" r="r" b="b"/>
              <a:pathLst>
                <a:path w="2044700" h="936947">
                  <a:moveTo>
                    <a:pt x="2044700" y="933450"/>
                  </a:moveTo>
                  <a:cubicBezTo>
                    <a:pt x="1392766" y="941387"/>
                    <a:pt x="740833" y="949325"/>
                    <a:pt x="400050" y="793750"/>
                  </a:cubicBezTo>
                  <a:cubicBezTo>
                    <a:pt x="59267" y="638175"/>
                    <a:pt x="29633" y="319087"/>
                    <a:pt x="0" y="0"/>
                  </a:cubicBezTo>
                </a:path>
              </a:pathLst>
            </a:custGeom>
            <a:ln w="15875">
              <a:solidFill>
                <a:srgbClr val="76141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8" name="TextBox 287"/>
            <p:cNvSpPr txBox="1"/>
            <p:nvPr/>
          </p:nvSpPr>
          <p:spPr>
            <a:xfrm>
              <a:off x="4878714" y="2104384"/>
              <a:ext cx="656720" cy="461665"/>
            </a:xfrm>
            <a:prstGeom prst="rect">
              <a:avLst/>
            </a:prstGeom>
            <a:noFill/>
          </p:spPr>
          <p:txBody>
            <a:bodyPr wrap="square" rtlCol="0">
              <a:spAutoFit/>
            </a:bodyPr>
            <a:lstStyle/>
            <a:p>
              <a:r>
                <a:rPr lang="en-US" sz="1200" dirty="0" smtClean="0">
                  <a:solidFill>
                    <a:prstClr val="black"/>
                  </a:solidFill>
                </a:rPr>
                <a:t>Inform </a:t>
              </a:r>
            </a:p>
            <a:p>
              <a:r>
                <a:rPr lang="en-US" sz="1200" dirty="0" smtClean="0">
                  <a:solidFill>
                    <a:prstClr val="black"/>
                  </a:solidFill>
                </a:rPr>
                <a:t>Master</a:t>
              </a:r>
              <a:endParaRPr lang="en-US" sz="1200" dirty="0">
                <a:solidFill>
                  <a:prstClr val="black"/>
                </a:solidFill>
              </a:endParaRPr>
            </a:p>
          </p:txBody>
        </p:sp>
      </p:grpSp>
      <p:grpSp>
        <p:nvGrpSpPr>
          <p:cNvPr id="332" name="Group 331"/>
          <p:cNvGrpSpPr/>
          <p:nvPr/>
        </p:nvGrpSpPr>
        <p:grpSpPr>
          <a:xfrm>
            <a:off x="4173519" y="2551038"/>
            <a:ext cx="1618664" cy="1985860"/>
            <a:chOff x="4174496" y="2012950"/>
            <a:chExt cx="1618664" cy="1310554"/>
          </a:xfrm>
        </p:grpSpPr>
        <p:sp>
          <p:nvSpPr>
            <p:cNvPr id="294" name="Freeform 293"/>
            <p:cNvSpPr/>
            <p:nvPr/>
          </p:nvSpPr>
          <p:spPr>
            <a:xfrm>
              <a:off x="4673599" y="2012950"/>
              <a:ext cx="1119561" cy="1310554"/>
            </a:xfrm>
            <a:custGeom>
              <a:avLst/>
              <a:gdLst>
                <a:gd name="connsiteX0" fmla="*/ 0 w 1041400"/>
                <a:gd name="connsiteY0" fmla="*/ 0 h 1200150"/>
                <a:gd name="connsiteX1" fmla="*/ 209550 w 1041400"/>
                <a:gd name="connsiteY1" fmla="*/ 793750 h 1200150"/>
                <a:gd name="connsiteX2" fmla="*/ 1041400 w 1041400"/>
                <a:gd name="connsiteY2" fmla="*/ 1200150 h 1200150"/>
              </a:gdLst>
              <a:ahLst/>
              <a:cxnLst>
                <a:cxn ang="0">
                  <a:pos x="connsiteX0" y="connsiteY0"/>
                </a:cxn>
                <a:cxn ang="0">
                  <a:pos x="connsiteX1" y="connsiteY1"/>
                </a:cxn>
                <a:cxn ang="0">
                  <a:pos x="connsiteX2" y="connsiteY2"/>
                </a:cxn>
              </a:cxnLst>
              <a:rect l="l" t="t" r="r" b="b"/>
              <a:pathLst>
                <a:path w="1041400" h="1200150">
                  <a:moveTo>
                    <a:pt x="0" y="0"/>
                  </a:moveTo>
                  <a:cubicBezTo>
                    <a:pt x="17991" y="296862"/>
                    <a:pt x="35983" y="593725"/>
                    <a:pt x="209550" y="793750"/>
                  </a:cubicBezTo>
                  <a:cubicBezTo>
                    <a:pt x="383117" y="993775"/>
                    <a:pt x="712258" y="1096962"/>
                    <a:pt x="1041400" y="1200150"/>
                  </a:cubicBezTo>
                </a:path>
              </a:pathLst>
            </a:custGeom>
            <a:ln w="190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5" name="TextBox 294"/>
            <p:cNvSpPr txBox="1"/>
            <p:nvPr/>
          </p:nvSpPr>
          <p:spPr>
            <a:xfrm>
              <a:off x="4174496" y="2826388"/>
              <a:ext cx="829405" cy="461665"/>
            </a:xfrm>
            <a:prstGeom prst="rect">
              <a:avLst/>
            </a:prstGeom>
            <a:noFill/>
          </p:spPr>
          <p:txBody>
            <a:bodyPr wrap="square" rtlCol="0">
              <a:spAutoFit/>
            </a:bodyPr>
            <a:lstStyle/>
            <a:p>
              <a:r>
                <a:rPr lang="en-US" sz="1200" dirty="0" smtClean="0">
                  <a:solidFill>
                    <a:prstClr val="black"/>
                  </a:solidFill>
                </a:rPr>
                <a:t>Schedule Reducers</a:t>
              </a:r>
              <a:endParaRPr lang="en-US" sz="1200" dirty="0">
                <a:solidFill>
                  <a:prstClr val="black"/>
                </a:solidFill>
              </a:endParaRPr>
            </a:p>
          </p:txBody>
        </p:sp>
      </p:grpSp>
      <p:grpSp>
        <p:nvGrpSpPr>
          <p:cNvPr id="325" name="Group 324"/>
          <p:cNvGrpSpPr/>
          <p:nvPr/>
        </p:nvGrpSpPr>
        <p:grpSpPr>
          <a:xfrm>
            <a:off x="5973995" y="3406383"/>
            <a:ext cx="1534494" cy="687208"/>
            <a:chOff x="5918779" y="2769124"/>
            <a:chExt cx="1801203" cy="734458"/>
          </a:xfrm>
        </p:grpSpPr>
        <p:cxnSp>
          <p:nvCxnSpPr>
            <p:cNvPr id="297" name="Straight Arrow Connector 296"/>
            <p:cNvCxnSpPr/>
            <p:nvPr/>
          </p:nvCxnSpPr>
          <p:spPr>
            <a:xfrm>
              <a:off x="5918779" y="2769124"/>
              <a:ext cx="150054" cy="71159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6556334" y="2816374"/>
              <a:ext cx="123496" cy="63847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a:off x="7180429" y="2816374"/>
              <a:ext cx="201433" cy="68720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4" name="Straight Arrow Connector 303"/>
            <p:cNvCxnSpPr/>
            <p:nvPr/>
          </p:nvCxnSpPr>
          <p:spPr>
            <a:xfrm flipH="1">
              <a:off x="7381862" y="2843598"/>
              <a:ext cx="338120" cy="65741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a:off x="5918779" y="2769124"/>
              <a:ext cx="1437892" cy="71159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a:off x="6545708" y="2816374"/>
              <a:ext cx="836154" cy="68463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6679831" y="2825326"/>
              <a:ext cx="497573" cy="62951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flipH="1">
              <a:off x="6679830" y="2843598"/>
              <a:ext cx="1040152" cy="61124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a:off x="5918779" y="2781583"/>
              <a:ext cx="761051" cy="67326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p:nvPr/>
          </p:nvCxnSpPr>
          <p:spPr>
            <a:xfrm flipH="1">
              <a:off x="6068833" y="2825326"/>
              <a:ext cx="487501" cy="65539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flipH="1">
              <a:off x="6068833" y="2843598"/>
              <a:ext cx="1623079" cy="63712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flipH="1">
              <a:off x="6068834" y="2816374"/>
              <a:ext cx="1108571" cy="66434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40" name="Group 339"/>
          <p:cNvGrpSpPr/>
          <p:nvPr/>
        </p:nvGrpSpPr>
        <p:grpSpPr>
          <a:xfrm>
            <a:off x="4971041" y="4488257"/>
            <a:ext cx="4014696" cy="769543"/>
            <a:chOff x="4972018" y="3950169"/>
            <a:chExt cx="4014696" cy="769543"/>
          </a:xfrm>
        </p:grpSpPr>
        <p:sp>
          <p:nvSpPr>
            <p:cNvPr id="282" name="Rectangle 281"/>
            <p:cNvSpPr/>
            <p:nvPr/>
          </p:nvSpPr>
          <p:spPr>
            <a:xfrm>
              <a:off x="4972018" y="4374959"/>
              <a:ext cx="3111592" cy="316302"/>
            </a:xfrm>
            <a:prstGeom prst="rect">
              <a:avLst/>
            </a:prstGeom>
            <a:ln w="12700">
              <a:solidFill>
                <a:schemeClr val="tx1"/>
              </a:solidFill>
              <a:prstDash val="sysDash"/>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4" name="Rectangle 273"/>
            <p:cNvSpPr/>
            <p:nvPr/>
          </p:nvSpPr>
          <p:spPr>
            <a:xfrm>
              <a:off x="6122270" y="4507156"/>
              <a:ext cx="89927" cy="838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6" name="Rectangle 275"/>
            <p:cNvSpPr/>
            <p:nvPr/>
          </p:nvSpPr>
          <p:spPr>
            <a:xfrm>
              <a:off x="6716207" y="4505939"/>
              <a:ext cx="89927" cy="83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Rectangle 276"/>
            <p:cNvSpPr/>
            <p:nvPr/>
          </p:nvSpPr>
          <p:spPr>
            <a:xfrm>
              <a:off x="6885278" y="4505375"/>
              <a:ext cx="89927" cy="838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8" name="Rectangle 277"/>
            <p:cNvSpPr/>
            <p:nvPr/>
          </p:nvSpPr>
          <p:spPr>
            <a:xfrm>
              <a:off x="7457722" y="4491197"/>
              <a:ext cx="89927" cy="838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9" name="Straight Arrow Connector 278"/>
            <p:cNvCxnSpPr/>
            <p:nvPr/>
          </p:nvCxnSpPr>
          <p:spPr>
            <a:xfrm>
              <a:off x="6167642" y="4330806"/>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6843511" y="4330806"/>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7504419" y="4321281"/>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a:off x="8106537" y="4258047"/>
              <a:ext cx="880177" cy="461665"/>
            </a:xfrm>
            <a:prstGeom prst="rect">
              <a:avLst/>
            </a:prstGeom>
            <a:noFill/>
          </p:spPr>
          <p:txBody>
            <a:bodyPr wrap="none" rtlCol="0">
              <a:spAutoFit/>
            </a:bodyPr>
            <a:lstStyle/>
            <a:p>
              <a:r>
                <a:rPr lang="en-US" sz="1200" dirty="0" smtClean="0">
                  <a:solidFill>
                    <a:prstClr val="black"/>
                  </a:solidFill>
                </a:rPr>
                <a:t>Distributed</a:t>
              </a:r>
            </a:p>
            <a:p>
              <a:r>
                <a:rPr lang="en-US" sz="1200" dirty="0" smtClean="0">
                  <a:solidFill>
                    <a:prstClr val="black"/>
                  </a:solidFill>
                </a:rPr>
                <a:t>File System</a:t>
              </a:r>
              <a:endParaRPr lang="en-US" sz="1200" dirty="0">
                <a:solidFill>
                  <a:prstClr val="black"/>
                </a:solidFill>
              </a:endParaRPr>
            </a:p>
          </p:txBody>
        </p:sp>
        <p:cxnSp>
          <p:nvCxnSpPr>
            <p:cNvPr id="224" name="Straight Arrow Connector 223"/>
            <p:cNvCxnSpPr/>
            <p:nvPr/>
          </p:nvCxnSpPr>
          <p:spPr>
            <a:xfrm>
              <a:off x="6180118" y="3950169"/>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6848631" y="3953355"/>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7502685" y="3950169"/>
              <a:ext cx="1" cy="1603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3" name="Flowchart: Magnetic Disk 222"/>
          <p:cNvSpPr/>
          <p:nvPr/>
        </p:nvSpPr>
        <p:spPr>
          <a:xfrm>
            <a:off x="6010340" y="4337328"/>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232" name="Flowchart: Magnetic Disk 231"/>
          <p:cNvSpPr/>
          <p:nvPr/>
        </p:nvSpPr>
        <p:spPr>
          <a:xfrm>
            <a:off x="6678853" y="4340514"/>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235" name="Flowchart: Magnetic Disk 234"/>
          <p:cNvSpPr/>
          <p:nvPr/>
        </p:nvSpPr>
        <p:spPr>
          <a:xfrm>
            <a:off x="7332907" y="4337328"/>
            <a:ext cx="329508" cy="199570"/>
          </a:xfrm>
          <a:prstGeom prst="flowChartMagneticDisk">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246" name="Rectangle 245"/>
          <p:cNvSpPr/>
          <p:nvPr/>
        </p:nvSpPr>
        <p:spPr>
          <a:xfrm>
            <a:off x="5938422" y="4316709"/>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7" name="Rectangle 246"/>
          <p:cNvSpPr/>
          <p:nvPr/>
        </p:nvSpPr>
        <p:spPr>
          <a:xfrm>
            <a:off x="5938421" y="4369192"/>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8" name="Rectangle 247"/>
          <p:cNvSpPr/>
          <p:nvPr/>
        </p:nvSpPr>
        <p:spPr>
          <a:xfrm>
            <a:off x="5938420" y="4426312"/>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9" name="Rectangle 248"/>
          <p:cNvSpPr/>
          <p:nvPr/>
        </p:nvSpPr>
        <p:spPr>
          <a:xfrm>
            <a:off x="5938425" y="4148672"/>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0" name="Rectangle 249"/>
          <p:cNvSpPr/>
          <p:nvPr/>
        </p:nvSpPr>
        <p:spPr>
          <a:xfrm>
            <a:off x="5938424" y="4201155"/>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1" name="Rectangle 250"/>
          <p:cNvSpPr/>
          <p:nvPr/>
        </p:nvSpPr>
        <p:spPr>
          <a:xfrm>
            <a:off x="5938423" y="4258275"/>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2" name="Rectangle 251"/>
          <p:cNvSpPr/>
          <p:nvPr/>
        </p:nvSpPr>
        <p:spPr>
          <a:xfrm>
            <a:off x="5938425" y="4039100"/>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3" name="Rectangle 252"/>
          <p:cNvSpPr/>
          <p:nvPr/>
        </p:nvSpPr>
        <p:spPr>
          <a:xfrm>
            <a:off x="5936643" y="4093214"/>
            <a:ext cx="45719"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4" name="Rectangle 253"/>
          <p:cNvSpPr/>
          <p:nvPr/>
        </p:nvSpPr>
        <p:spPr>
          <a:xfrm>
            <a:off x="6624217" y="4218515"/>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5" name="Rectangle 254"/>
          <p:cNvSpPr/>
          <p:nvPr/>
        </p:nvSpPr>
        <p:spPr>
          <a:xfrm>
            <a:off x="6624216" y="4270998"/>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6" name="Rectangle 255"/>
          <p:cNvSpPr/>
          <p:nvPr/>
        </p:nvSpPr>
        <p:spPr>
          <a:xfrm>
            <a:off x="6624215" y="4328118"/>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9" name="Rectangle 258"/>
          <p:cNvSpPr/>
          <p:nvPr/>
        </p:nvSpPr>
        <p:spPr>
          <a:xfrm>
            <a:off x="6624218" y="4160081"/>
            <a:ext cx="45719"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2" name="Rectangle 261"/>
          <p:cNvSpPr/>
          <p:nvPr/>
        </p:nvSpPr>
        <p:spPr>
          <a:xfrm>
            <a:off x="7270078" y="4312798"/>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3" name="Rectangle 262"/>
          <p:cNvSpPr/>
          <p:nvPr/>
        </p:nvSpPr>
        <p:spPr>
          <a:xfrm>
            <a:off x="7270077" y="4365281"/>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4" name="Rectangle 263"/>
          <p:cNvSpPr/>
          <p:nvPr/>
        </p:nvSpPr>
        <p:spPr>
          <a:xfrm>
            <a:off x="7270076" y="4422401"/>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5" name="Rectangle 264"/>
          <p:cNvSpPr/>
          <p:nvPr/>
        </p:nvSpPr>
        <p:spPr>
          <a:xfrm>
            <a:off x="7270081" y="4144761"/>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Rectangle 265"/>
          <p:cNvSpPr/>
          <p:nvPr/>
        </p:nvSpPr>
        <p:spPr>
          <a:xfrm>
            <a:off x="7270080" y="4197244"/>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Rectangle 266"/>
          <p:cNvSpPr/>
          <p:nvPr/>
        </p:nvSpPr>
        <p:spPr>
          <a:xfrm>
            <a:off x="7270079" y="4254364"/>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8" name="Rectangle 267"/>
          <p:cNvSpPr/>
          <p:nvPr/>
        </p:nvSpPr>
        <p:spPr>
          <a:xfrm>
            <a:off x="7268299" y="4089303"/>
            <a:ext cx="45719"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9" name="Rectangle 268"/>
          <p:cNvSpPr/>
          <p:nvPr/>
        </p:nvSpPr>
        <p:spPr>
          <a:xfrm>
            <a:off x="6723639" y="4138535"/>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0" name="Rectangle 269"/>
          <p:cNvSpPr/>
          <p:nvPr/>
        </p:nvSpPr>
        <p:spPr>
          <a:xfrm>
            <a:off x="6723638" y="4191018"/>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1" name="Rectangle 270"/>
          <p:cNvSpPr/>
          <p:nvPr/>
        </p:nvSpPr>
        <p:spPr>
          <a:xfrm>
            <a:off x="6723637" y="4248138"/>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2" name="Rectangle 271"/>
          <p:cNvSpPr/>
          <p:nvPr/>
        </p:nvSpPr>
        <p:spPr>
          <a:xfrm>
            <a:off x="6723640" y="4080101"/>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3" name="Rectangle 272"/>
          <p:cNvSpPr/>
          <p:nvPr/>
        </p:nvSpPr>
        <p:spPr>
          <a:xfrm>
            <a:off x="6723640" y="4018811"/>
            <a:ext cx="4571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33" name="Group 332"/>
          <p:cNvGrpSpPr/>
          <p:nvPr/>
        </p:nvGrpSpPr>
        <p:grpSpPr>
          <a:xfrm>
            <a:off x="6296623" y="3504973"/>
            <a:ext cx="2304834" cy="536697"/>
            <a:chOff x="6297600" y="2966885"/>
            <a:chExt cx="2304834" cy="536697"/>
          </a:xfrm>
        </p:grpSpPr>
        <p:sp>
          <p:nvSpPr>
            <p:cNvPr id="326" name="Curved Down Arrow 325"/>
            <p:cNvSpPr/>
            <p:nvPr/>
          </p:nvSpPr>
          <p:spPr>
            <a:xfrm>
              <a:off x="6297600" y="2966885"/>
              <a:ext cx="797944" cy="536697"/>
            </a:xfrm>
            <a:prstGeom prst="curvedDownArrow">
              <a:avLst>
                <a:gd name="adj1" fmla="val 11024"/>
                <a:gd name="adj2" fmla="val 3211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7" name="TextBox 326"/>
            <p:cNvSpPr txBox="1"/>
            <p:nvPr/>
          </p:nvSpPr>
          <p:spPr>
            <a:xfrm>
              <a:off x="7469432" y="3056209"/>
              <a:ext cx="1133002" cy="276999"/>
            </a:xfrm>
            <a:prstGeom prst="rect">
              <a:avLst/>
            </a:prstGeom>
            <a:noFill/>
          </p:spPr>
          <p:txBody>
            <a:bodyPr wrap="none" rtlCol="0">
              <a:spAutoFit/>
            </a:bodyPr>
            <a:lstStyle/>
            <a:p>
              <a:r>
                <a:rPr lang="en-US" sz="1200" dirty="0" smtClean="0">
                  <a:solidFill>
                    <a:prstClr val="black"/>
                  </a:solidFill>
                </a:rPr>
                <a:t>Download data</a:t>
              </a:r>
              <a:endParaRPr lang="en-US" sz="1200" dirty="0">
                <a:solidFill>
                  <a:prstClr val="black"/>
                </a:solidFill>
              </a:endParaRPr>
            </a:p>
          </p:txBody>
        </p:sp>
      </p:grpSp>
      <p:cxnSp>
        <p:nvCxnSpPr>
          <p:cNvPr id="359" name="Straight Connector 358"/>
          <p:cNvCxnSpPr/>
          <p:nvPr/>
        </p:nvCxnSpPr>
        <p:spPr>
          <a:xfrm>
            <a:off x="4037875" y="1248836"/>
            <a:ext cx="0" cy="3838321"/>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361" name="TextBox 360"/>
          <p:cNvSpPr txBox="1"/>
          <p:nvPr/>
        </p:nvSpPr>
        <p:spPr>
          <a:xfrm>
            <a:off x="101565" y="1607243"/>
            <a:ext cx="1369862" cy="646331"/>
          </a:xfrm>
          <a:prstGeom prst="rect">
            <a:avLst/>
          </a:prstGeom>
          <a:noFill/>
          <a:ln>
            <a:noFill/>
          </a:ln>
        </p:spPr>
        <p:txBody>
          <a:bodyPr wrap="none" rtlCol="0">
            <a:spAutoFit/>
          </a:bodyPr>
          <a:lstStyle/>
          <a:p>
            <a:r>
              <a:rPr lang="en-US" sz="1200" b="1" dirty="0" smtClean="0">
                <a:solidFill>
                  <a:prstClr val="black"/>
                </a:solidFill>
              </a:rPr>
              <a:t>Record readers</a:t>
            </a:r>
          </a:p>
          <a:p>
            <a:r>
              <a:rPr lang="en-US" sz="1200" dirty="0" smtClean="0">
                <a:solidFill>
                  <a:prstClr val="black"/>
                </a:solidFill>
              </a:rPr>
              <a:t>Read records from </a:t>
            </a:r>
          </a:p>
          <a:p>
            <a:r>
              <a:rPr lang="en-US" sz="1200" dirty="0" smtClean="0">
                <a:solidFill>
                  <a:prstClr val="black"/>
                </a:solidFill>
              </a:rPr>
              <a:t>data partitions</a:t>
            </a:r>
            <a:endParaRPr lang="en-US" sz="1200" dirty="0">
              <a:solidFill>
                <a:prstClr val="black"/>
              </a:solidFill>
            </a:endParaRPr>
          </a:p>
        </p:txBody>
      </p:sp>
      <p:sp>
        <p:nvSpPr>
          <p:cNvPr id="362" name="TextBox 361"/>
          <p:cNvSpPr txBox="1"/>
          <p:nvPr/>
        </p:nvSpPr>
        <p:spPr>
          <a:xfrm>
            <a:off x="173332" y="3331046"/>
            <a:ext cx="1182877" cy="646331"/>
          </a:xfrm>
          <a:prstGeom prst="rect">
            <a:avLst/>
          </a:prstGeom>
          <a:noFill/>
          <a:ln>
            <a:noFill/>
          </a:ln>
        </p:spPr>
        <p:txBody>
          <a:bodyPr wrap="square" rtlCol="0">
            <a:spAutoFit/>
          </a:bodyPr>
          <a:lstStyle/>
          <a:p>
            <a:r>
              <a:rPr lang="en-US" sz="1200" dirty="0" smtClean="0">
                <a:solidFill>
                  <a:prstClr val="black"/>
                </a:solidFill>
              </a:rPr>
              <a:t>Sort input &lt;</a:t>
            </a:r>
            <a:r>
              <a:rPr lang="en-US" sz="1200" dirty="0" err="1" smtClean="0">
                <a:solidFill>
                  <a:prstClr val="black"/>
                </a:solidFill>
              </a:rPr>
              <a:t>key,value</a:t>
            </a:r>
            <a:r>
              <a:rPr lang="en-US" sz="1200" dirty="0" smtClean="0">
                <a:solidFill>
                  <a:prstClr val="black"/>
                </a:solidFill>
              </a:rPr>
              <a:t>&gt; pairs to groups</a:t>
            </a:r>
            <a:endParaRPr lang="en-US" sz="1200" dirty="0">
              <a:solidFill>
                <a:prstClr val="black"/>
              </a:solidFill>
            </a:endParaRPr>
          </a:p>
        </p:txBody>
      </p:sp>
      <p:sp>
        <p:nvSpPr>
          <p:cNvPr id="5" name="TextBox 4"/>
          <p:cNvSpPr txBox="1"/>
          <p:nvPr/>
        </p:nvSpPr>
        <p:spPr>
          <a:xfrm>
            <a:off x="1180545" y="770927"/>
            <a:ext cx="6790672" cy="338554"/>
          </a:xfrm>
          <a:prstGeom prst="rect">
            <a:avLst/>
          </a:prstGeom>
          <a:noFill/>
        </p:spPr>
        <p:txBody>
          <a:bodyPr wrap="square" rtlCol="0">
            <a:spAutoFit/>
          </a:bodyPr>
          <a:lstStyle/>
          <a:p>
            <a:r>
              <a:rPr lang="en-US" sz="1600" dirty="0" smtClean="0">
                <a:solidFill>
                  <a:srgbClr val="002060"/>
                </a:solidFill>
              </a:rPr>
              <a:t>Google, Apache Hadoop, Dryad/DryadLINQ (DAG based and now not available)</a:t>
            </a:r>
            <a:endParaRPr lang="en-US" sz="1600" dirty="0">
              <a:solidFill>
                <a:srgbClr val="002060"/>
              </a:solidFill>
            </a:endParaRPr>
          </a:p>
        </p:txBody>
      </p:sp>
    </p:spTree>
    <p:extLst>
      <p:ext uri="{BB962C8B-B14F-4D97-AF65-F5344CB8AC3E}">
        <p14:creationId xmlns:p14="http://schemas.microsoft.com/office/powerpoint/2010/main" val="781631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 (</a:t>
            </a:r>
            <a:r>
              <a:rPr lang="en-US" sz="4000" dirty="0" err="1" smtClean="0"/>
              <a:t>MapReduce</a:t>
            </a:r>
            <a:r>
              <a:rPr lang="en-US" sz="4000" dirty="0" smtClean="0"/>
              <a:t>++) </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solidFill>
                  <a:prstClr val="black"/>
                </a:solidFill>
              </a:rPr>
              <a:t>communication</a:t>
            </a:r>
          </a:p>
          <a:p>
            <a:pPr marL="342883" indent="-342883">
              <a:spcBef>
                <a:spcPct val="20000"/>
              </a:spcBef>
              <a:buFont typeface="Arial" pitchFamily="34" charset="0"/>
              <a:buChar char="•"/>
              <a:defRPr/>
            </a:pPr>
            <a:r>
              <a:rPr lang="en-US" sz="3500" dirty="0" smtClean="0">
                <a:solidFill>
                  <a:prstClr val="black"/>
                </a:solidFill>
              </a:rPr>
              <a:t>Intermediate results are directly transferred from the map tasks to the reduce tasks – </a:t>
            </a:r>
            <a:r>
              <a:rPr lang="en-US" sz="3500" b="1" dirty="0" smtClean="0">
                <a:solidFill>
                  <a:prstClr val="black"/>
                </a:solidFill>
              </a:rPr>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solidFill>
                  <a:prstClr val="black"/>
                </a:solidFill>
              </a:rPr>
              <a:t>map/reduce tasks</a:t>
            </a:r>
          </a:p>
          <a:p>
            <a:pPr marL="569913" lvl="1" indent="-112713">
              <a:spcBef>
                <a:spcPct val="20000"/>
              </a:spcBef>
              <a:buFont typeface="Arial" pitchFamily="34" charset="0"/>
              <a:buChar char="•"/>
              <a:defRPr/>
            </a:pPr>
            <a:r>
              <a:rPr lang="en-US" sz="3500" dirty="0" smtClean="0">
                <a:solidFill>
                  <a:prstClr val="black"/>
                </a:solidFill>
              </a:rPr>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solidFill>
                  <a:prstClr val="black"/>
                </a:solidFill>
              </a:rPr>
              <a:t>phase to combine reductions</a:t>
            </a:r>
          </a:p>
          <a:p>
            <a:pPr marL="342883" indent="-342883">
              <a:spcBef>
                <a:spcPct val="20000"/>
              </a:spcBef>
              <a:buFont typeface="Arial" pitchFamily="34" charset="0"/>
              <a:buChar char="•"/>
              <a:defRPr/>
            </a:pPr>
            <a:r>
              <a:rPr lang="en-US" sz="3500" dirty="0" smtClean="0">
                <a:solidFill>
                  <a:prstClr val="black"/>
                </a:solidFill>
              </a:rPr>
              <a:t>User Program is the </a:t>
            </a:r>
            <a:r>
              <a:rPr lang="en-US" sz="3500" b="1" dirty="0" smtClean="0">
                <a:solidFill>
                  <a:prstClr val="black"/>
                </a:solidFill>
              </a:rPr>
              <a:t>composer</a:t>
            </a:r>
            <a:r>
              <a:rPr lang="en-US" sz="3500" dirty="0" smtClean="0">
                <a:solidFill>
                  <a:prstClr val="black"/>
                </a:solidFill>
              </a:rPr>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solidFill>
                  <a:prstClr val="black"/>
                </a:solidFill>
              </a:rPr>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solidFill>
                  <a:prstClr val="black"/>
                </a:solidFill>
              </a:rPr>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solidFill>
                  <a:prstClr val="white"/>
                </a:solidFill>
              </a:endParaRPr>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solidFill>
                  <a:prstClr val="black"/>
                </a:solidFill>
              </a:endParaRPr>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1F497D">
                      <a:lumMod val="75000"/>
                    </a:srgbClr>
                  </a:solidFill>
                </a:rPr>
                <a:t>Data Split</a:t>
              </a:r>
              <a:endParaRPr lang="en-US" sz="1400" b="1" dirty="0">
                <a:solidFill>
                  <a:srgbClr val="1F497D">
                    <a:lumMod val="75000"/>
                  </a:srgb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solidFill>
                  <a:prstClr val="black"/>
                </a:solidFill>
              </a:endParaRPr>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solidFill>
                  <a:prstClr val="black"/>
                </a:solidFill>
              </a:endParaRPr>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rgbClr val="1F497D">
                      <a:lumMod val="75000"/>
                    </a:srgbClr>
                  </a:solidFill>
                </a:rPr>
                <a:t>MR</a:t>
              </a:r>
            </a:p>
            <a:p>
              <a:pPr algn="ctr"/>
              <a:r>
                <a:rPr lang="en-US" sz="1300" b="1" dirty="0" smtClean="0">
                  <a:solidFill>
                    <a:srgbClr val="1F497D">
                      <a:lumMod val="75000"/>
                    </a:srgbClr>
                  </a:solidFill>
                </a:rPr>
                <a:t>Driver</a:t>
              </a:r>
              <a:endParaRPr lang="en-US" sz="1300" b="1" dirty="0">
                <a:solidFill>
                  <a:srgbClr val="1F497D">
                    <a:lumMod val="75000"/>
                  </a:srgb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rgbClr val="1F497D">
                      <a:lumMod val="75000"/>
                    </a:srgbClr>
                  </a:solidFill>
                </a:rPr>
                <a:t>User</a:t>
              </a:r>
            </a:p>
            <a:p>
              <a:pPr algn="ctr"/>
              <a:r>
                <a:rPr lang="en-US" sz="1300" b="1" dirty="0" smtClean="0">
                  <a:solidFill>
                    <a:srgbClr val="1F497D">
                      <a:lumMod val="75000"/>
                    </a:srgbClr>
                  </a:solidFill>
                </a:rPr>
                <a:t>Program</a:t>
              </a:r>
              <a:endParaRPr lang="en-US" sz="1300" b="1" dirty="0">
                <a:solidFill>
                  <a:srgbClr val="1F497D">
                    <a:lumMod val="75000"/>
                  </a:srgb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rgbClr val="1F497D">
                      <a:lumMod val="75000"/>
                    </a:srgbClr>
                  </a:solidFill>
                </a:rPr>
                <a:t>Pub/Sub Broker Network</a:t>
              </a:r>
              <a:endParaRPr lang="en-US" sz="1400" b="1" dirty="0">
                <a:solidFill>
                  <a:srgbClr val="1F497D">
                    <a:lumMod val="75000"/>
                  </a:srgb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rgbClr val="1F497D">
                      <a:lumMod val="75000"/>
                    </a:srgbClr>
                  </a:solidFill>
                </a:rPr>
                <a:t>File System</a:t>
              </a:r>
              <a:endParaRPr lang="en-US" sz="1400" b="1" dirty="0">
                <a:solidFill>
                  <a:srgbClr val="1F497D">
                    <a:lumMod val="75000"/>
                  </a:srgb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solidFill>
                    <a:prstClr val="black"/>
                  </a:solidFill>
                </a:rPr>
                <a:t>Worker Nodes</a:t>
              </a:r>
              <a:endParaRPr lang="en-US" sz="1400" b="1" dirty="0">
                <a:solidFill>
                  <a:prstClr val="black"/>
                </a:solidFill>
              </a:endParaRPr>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solidFill>
                <a:prstClr val="white"/>
              </a:solidFill>
            </a:endParaRPr>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prstClr val="white"/>
                </a:solidFill>
              </a:rPr>
              <a:t>D</a:t>
            </a:r>
            <a:endParaRPr lang="en-US" sz="1400" b="1" dirty="0">
              <a:solidFill>
                <a:prstClr val="white"/>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solidFill>
                  <a:prstClr val="black"/>
                </a:solidFill>
              </a:rPr>
              <a:t>Map Worker</a:t>
            </a:r>
            <a:endParaRPr lang="en-US" sz="1400" b="1" dirty="0">
              <a:solidFill>
                <a:prstClr val="black"/>
              </a:solidFill>
            </a:endParaRPr>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solidFill>
                  <a:prstClr val="black"/>
                </a:solidFill>
              </a:rPr>
              <a:t>Reduce Worker</a:t>
            </a:r>
            <a:endParaRPr lang="en-US" sz="1400" b="1" dirty="0">
              <a:solidFill>
                <a:prstClr val="black"/>
              </a:solidFill>
            </a:endParaRPr>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solidFill>
                  <a:prstClr val="black"/>
                </a:solidFill>
              </a:rPr>
              <a:t>MRDeamon</a:t>
            </a:r>
            <a:endParaRPr lang="en-US" sz="1400" b="1" dirty="0">
              <a:solidFill>
                <a:prstClr val="black"/>
              </a:solidFill>
            </a:endParaRPr>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solidFill>
                  <a:prstClr val="black"/>
                </a:solidFill>
              </a:rPr>
              <a:t>Data Read/Write</a:t>
            </a:r>
            <a:endParaRPr lang="en-US" sz="1400" b="1" dirty="0">
              <a:solidFill>
                <a:prstClr val="black"/>
              </a:solidFill>
            </a:endParaRPr>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solidFill>
                  <a:prstClr val="black"/>
                </a:solidFill>
              </a:rPr>
              <a:t>Communication</a:t>
            </a:r>
            <a:endParaRPr lang="en-US" sz="1400" b="1" dirty="0">
              <a:solidFill>
                <a:prstClr val="black"/>
              </a:solidFill>
            </a:endParaRPr>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prstClr val="black"/>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Combine (Key, List&lt;Value&gt;)</a:t>
                </a:r>
                <a:endParaRPr lang="en-US" sz="1400" b="1" dirty="0">
                  <a:solidFill>
                    <a:prstClr val="black"/>
                  </a:solidFill>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User Program</a:t>
                </a:r>
                <a:endParaRPr lang="en-US" sz="1400" b="1" dirty="0">
                  <a:solidFill>
                    <a:prstClr val="black"/>
                  </a:solidFill>
                </a:endParaRPr>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Close()</a:t>
              </a:r>
              <a:endParaRPr lang="en-US" sz="1400" b="1" dirty="0">
                <a:solidFill>
                  <a:prstClr val="black"/>
                </a:solidFill>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Configure()</a:t>
              </a:r>
              <a:endParaRPr lang="en-US" sz="1400" b="1" dirty="0">
                <a:solidFill>
                  <a:prstClr val="black"/>
                </a:solidFill>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Static</a:t>
              </a:r>
            </a:p>
            <a:p>
              <a:pPr algn="ctr"/>
              <a:r>
                <a:rPr lang="en-US" sz="1400" b="1" dirty="0" smtClean="0">
                  <a:solidFill>
                    <a:prstClr val="black"/>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prstClr val="black"/>
                  </a:solidFill>
                </a:rPr>
                <a:t>δ</a:t>
              </a:r>
              <a:r>
                <a:rPr lang="en-US" sz="1400" b="1" dirty="0" smtClean="0">
                  <a:solidFill>
                    <a:prstClr val="black"/>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solidFill>
                  <a:prstClr val="black"/>
                </a:solidFill>
              </a:rPr>
              <a:t>Different synchronization and intercommunication mechanisms used by the parallel runtimes</a:t>
            </a:r>
            <a:endParaRPr lang="en-US" sz="1400" b="1" dirty="0">
              <a:solidFill>
                <a:prstClr val="black"/>
              </a:solidFill>
            </a:endParaRPr>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120422" y="124078"/>
            <a:ext cx="501094" cy="609600"/>
          </a:xfrm>
          <a:prstGeom prst="rect">
            <a:avLst/>
          </a:prstGeom>
          <a:noFill/>
        </p:spPr>
      </p:pic>
    </p:spTree>
    <p:extLst>
      <p:ext uri="{BB962C8B-B14F-4D97-AF65-F5344CB8AC3E}">
        <p14:creationId xmlns:p14="http://schemas.microsoft.com/office/powerpoint/2010/main" val="1370438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Twister New Release</a:t>
            </a:r>
            <a:endParaRPr lang="en-US" dirty="0"/>
          </a:p>
        </p:txBody>
      </p:sp>
      <p:pic>
        <p:nvPicPr>
          <p:cNvPr id="4" name="Picture 3" descr="twister.png"/>
          <p:cNvPicPr>
            <a:picLocks noChangeAspect="1"/>
          </p:cNvPicPr>
          <p:nvPr/>
        </p:nvPicPr>
        <p:blipFill>
          <a:blip r:embed="rId3" cstate="print"/>
          <a:stretch>
            <a:fillRect/>
          </a:stretch>
        </p:blipFill>
        <p:spPr>
          <a:xfrm>
            <a:off x="0" y="1371600"/>
            <a:ext cx="9144000" cy="5105400"/>
          </a:xfrm>
          <a:prstGeom prst="rect">
            <a:avLst/>
          </a:prstGeom>
        </p:spPr>
      </p:pic>
    </p:spTree>
    <p:extLst>
      <p:ext uri="{BB962C8B-B14F-4D97-AF65-F5344CB8AC3E}">
        <p14:creationId xmlns:p14="http://schemas.microsoft.com/office/powerpoint/2010/main" val="3690023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rgbClr val="1F497D">
                  <a:lumMod val="75000"/>
                </a:srgbClr>
              </a:solidFill>
            </a:endParaRPr>
          </a:p>
          <a:p>
            <a:pPr algn="ctr"/>
            <a:r>
              <a:rPr lang="en-US" b="1" dirty="0" smtClean="0">
                <a:solidFill>
                  <a:srgbClr val="1F497D">
                    <a:lumMod val="75000"/>
                  </a:srgbClr>
                </a:solidFill>
              </a:rPr>
              <a:t>K-means</a:t>
            </a:r>
          </a:p>
          <a:p>
            <a:pPr algn="ctr"/>
            <a:endParaRPr lang="en-US" dirty="0">
              <a:solidFill>
                <a:prstClr val="black"/>
              </a:solidFill>
            </a:endParaRPr>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rgbClr val="1F497D">
                  <a:lumMod val="75000"/>
                </a:srgbClr>
              </a:solidFill>
            </a:endParaRPr>
          </a:p>
          <a:p>
            <a:pPr algn="ctr"/>
            <a:r>
              <a:rPr lang="en-US" b="1" dirty="0" smtClean="0">
                <a:solidFill>
                  <a:srgbClr val="1F497D">
                    <a:lumMod val="75000"/>
                  </a:srgbClr>
                </a:solidFill>
              </a:rPr>
              <a:t>Matrix Multiplication</a:t>
            </a:r>
          </a:p>
          <a:p>
            <a:pPr algn="ctr"/>
            <a:endParaRPr lang="en-US" dirty="0">
              <a:solidFill>
                <a:prstClr val="black"/>
              </a:solidFill>
            </a:endParaRPr>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solidFill>
                  <a:prstClr val="black"/>
                </a:solidFill>
              </a:rPr>
              <a:t>Performance of K-Means</a:t>
            </a:r>
            <a:endParaRPr lang="en-US" b="1" dirty="0">
              <a:solidFill>
                <a:prstClr val="black"/>
              </a:solidFill>
            </a:endParaRPr>
          </a:p>
        </p:txBody>
      </p:sp>
      <p:sp>
        <p:nvSpPr>
          <p:cNvPr id="10" name="TextBox 9"/>
          <p:cNvSpPr txBox="1"/>
          <p:nvPr/>
        </p:nvSpPr>
        <p:spPr>
          <a:xfrm>
            <a:off x="4648200" y="3581400"/>
            <a:ext cx="4072333" cy="369332"/>
          </a:xfrm>
          <a:prstGeom prst="rect">
            <a:avLst/>
          </a:prstGeom>
          <a:noFill/>
        </p:spPr>
        <p:txBody>
          <a:bodyPr wrap="none" rtlCol="0">
            <a:spAutoFit/>
          </a:bodyPr>
          <a:lstStyle/>
          <a:p>
            <a:r>
              <a:rPr lang="en-US" b="1" dirty="0" smtClean="0">
                <a:solidFill>
                  <a:prstClr val="black"/>
                </a:solidFill>
              </a:rPr>
              <a:t> Parallel Overhead  Matrix Multiplication</a:t>
            </a:r>
            <a:endParaRPr lang="en-US" b="1" dirty="0">
              <a:solidFill>
                <a:prstClr val="black"/>
              </a:solidFill>
            </a:endParaRPr>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spTree>
    <p:extLst>
      <p:ext uri="{BB962C8B-B14F-4D97-AF65-F5344CB8AC3E}">
        <p14:creationId xmlns:p14="http://schemas.microsoft.com/office/powerpoint/2010/main" val="2099335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43600" cy="655638"/>
          </a:xfrm>
        </p:spPr>
        <p:txBody>
          <a:bodyPr>
            <a:normAutofit fontScale="90000"/>
          </a:bodyPr>
          <a:lstStyle/>
          <a:p>
            <a:r>
              <a:rPr lang="en-US" dirty="0" smtClean="0"/>
              <a:t>Data Intensive Applications</a:t>
            </a:r>
            <a:endParaRPr lang="en-US"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eScience</a:t>
            </a:r>
            <a:endParaRPr lang="en-US" b="1" dirty="0">
              <a:solidFill>
                <a:prstClr val="white"/>
              </a:solidFill>
            </a:endParaRPr>
          </a:p>
        </p:txBody>
      </p:sp>
      <p:grpSp>
        <p:nvGrpSpPr>
          <p:cNvPr id="16" name="Group 15"/>
          <p:cNvGrpSpPr/>
          <p:nvPr/>
        </p:nvGrpSpPr>
        <p:grpSpPr>
          <a:xfrm>
            <a:off x="2241016" y="1682216"/>
            <a:ext cx="4433366" cy="4433366"/>
            <a:chOff x="2241016" y="1682216"/>
            <a:chExt cx="4433366" cy="4433366"/>
          </a:xfrm>
        </p:grpSpPr>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endParaRPr lang="en-US" b="1" dirty="0" smtClean="0">
                <a:solidFill>
                  <a:prstClr val="white"/>
                </a:solidFill>
              </a:endParaRPr>
            </a:p>
            <a:p>
              <a:pPr algn="ctr" defTabSz="800100">
                <a:lnSpc>
                  <a:spcPct val="90000"/>
                </a:lnSpc>
                <a:spcBef>
                  <a:spcPct val="0"/>
                </a:spcBef>
                <a:spcAft>
                  <a:spcPct val="35000"/>
                </a:spcAft>
              </a:pPr>
              <a:r>
                <a:rPr lang="en-US" b="1" dirty="0" smtClean="0">
                  <a:solidFill>
                    <a:prstClr val="white"/>
                  </a:solidFill>
                </a:rPr>
                <a:t>Multicore</a:t>
              </a:r>
            </a:p>
            <a:p>
              <a:pPr algn="ctr" defTabSz="800100">
                <a:lnSpc>
                  <a:spcPct val="90000"/>
                </a:lnSpc>
                <a:spcBef>
                  <a:spcPct val="0"/>
                </a:spcBef>
                <a:spcAft>
                  <a:spcPct val="35000"/>
                </a:spcAft>
              </a:pPr>
              <a:endParaRPr lang="en-US" b="1" dirty="0">
                <a:solidFill>
                  <a:prstClr val="white"/>
                </a:solidFill>
              </a:endParaRPr>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Cloud Technologies</a:t>
              </a:r>
            </a:p>
            <a:p>
              <a:pPr algn="ctr" defTabSz="800100">
                <a:lnSpc>
                  <a:spcPct val="90000"/>
                </a:lnSpc>
                <a:spcBef>
                  <a:spcPct val="0"/>
                </a:spcBef>
                <a:spcAft>
                  <a:spcPct val="35000"/>
                </a:spcAft>
              </a:pPr>
              <a:endParaRPr lang="en-US" b="1" dirty="0">
                <a:solidFill>
                  <a:prstClr val="white"/>
                </a:solidFill>
              </a:endParaRP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Data Deluge</a:t>
              </a:r>
              <a:endParaRPr lang="en-US" b="1" dirty="0">
                <a:solidFill>
                  <a:prstClr val="white"/>
                </a:solidFill>
              </a:endParaRP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6040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19567243"/>
              </p:ext>
            </p:extLst>
          </p:nvPr>
        </p:nvGraphicFramePr>
        <p:xfrm>
          <a:off x="228600" y="762000"/>
          <a:ext cx="8686801" cy="5486399"/>
        </p:xfrm>
        <a:graphic>
          <a:graphicData uri="http://schemas.openxmlformats.org/drawingml/2006/table">
            <a:tbl>
              <a:tblPr firstRow="1" bandRow="1">
                <a:tableStyleId>{BC89EF96-8CEA-46FF-86C4-4CE0E7609802}</a:tableStyleId>
              </a:tblPr>
              <a:tblGrid>
                <a:gridCol w="2248250"/>
                <a:gridCol w="2095150"/>
                <a:gridCol w="2209800"/>
                <a:gridCol w="2133601"/>
              </a:tblGrid>
              <a:tr h="925735">
                <a:tc>
                  <a:txBody>
                    <a:bodyPr/>
                    <a:lstStyle/>
                    <a:p>
                      <a:pPr algn="ctr"/>
                      <a:r>
                        <a:rPr lang="en-US" sz="1800" dirty="0" smtClean="0">
                          <a:solidFill>
                            <a:srgbClr val="002060"/>
                          </a:solidFill>
                        </a:rPr>
                        <a:t>Map Only</a:t>
                      </a:r>
                    </a:p>
                    <a:p>
                      <a:pPr algn="ctr"/>
                      <a:r>
                        <a:rPr lang="en-US" sz="1800" dirty="0" smtClean="0">
                          <a:solidFill>
                            <a:srgbClr val="002060"/>
                          </a:solidFill>
                        </a:rPr>
                        <a:t>(Embarrassingly</a:t>
                      </a:r>
                      <a:r>
                        <a:rPr lang="en-US" sz="1800" baseline="0" dirty="0" smtClean="0">
                          <a:solidFill>
                            <a:srgbClr val="002060"/>
                          </a:solidFill>
                        </a:rPr>
                        <a:t> Parallel)</a:t>
                      </a:r>
                      <a:endParaRPr lang="en-US" sz="1800" dirty="0">
                        <a:solidFill>
                          <a:srgbClr val="002060"/>
                        </a:solidFill>
                      </a:endParaRPr>
                    </a:p>
                  </a:txBody>
                  <a:tcPr>
                    <a:solidFill>
                      <a:schemeClr val="bg1"/>
                    </a:solidFill>
                  </a:tcPr>
                </a:tc>
                <a:tc>
                  <a:txBody>
                    <a:bodyPr/>
                    <a:lstStyle/>
                    <a:p>
                      <a:pPr algn="ctr"/>
                      <a:r>
                        <a:rPr lang="en-US" sz="1800" dirty="0" smtClean="0">
                          <a:solidFill>
                            <a:srgbClr val="002060"/>
                          </a:solidFill>
                        </a:rPr>
                        <a:t>Classic</a:t>
                      </a:r>
                    </a:p>
                    <a:p>
                      <a:pPr algn="ctr"/>
                      <a:r>
                        <a:rPr lang="en-US" sz="1800" dirty="0" smtClean="0">
                          <a:solidFill>
                            <a:srgbClr val="002060"/>
                          </a:solidFill>
                        </a:rPr>
                        <a:t>MapReduce</a:t>
                      </a:r>
                      <a:endParaRPr lang="en-US" sz="1800" dirty="0">
                        <a:solidFill>
                          <a:srgbClr val="002060"/>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2060"/>
                          </a:solidFill>
                        </a:rPr>
                        <a:t>Iterative</a:t>
                      </a:r>
                      <a:r>
                        <a:rPr lang="en-US" sz="1800" baseline="0" dirty="0" smtClean="0">
                          <a:solidFill>
                            <a:srgbClr val="002060"/>
                          </a:solidFill>
                        </a:rPr>
                        <a:t> Reductions</a:t>
                      </a:r>
                      <a:endParaRPr lang="en-US" sz="2000" b="1" dirty="0" smtClean="0">
                        <a:solidFill>
                          <a:srgbClr val="002060"/>
                        </a:solidFill>
                      </a:endParaRPr>
                    </a:p>
                  </a:txBody>
                  <a:tcPr>
                    <a:solidFill>
                      <a:schemeClr val="bg1"/>
                    </a:solidFill>
                  </a:tcPr>
                </a:tc>
                <a:tc>
                  <a:txBody>
                    <a:bodyPr/>
                    <a:lstStyle/>
                    <a:p>
                      <a:pPr algn="ctr"/>
                      <a:r>
                        <a:rPr lang="en-US" sz="1800" dirty="0" smtClean="0">
                          <a:solidFill>
                            <a:srgbClr val="002060"/>
                          </a:solidFill>
                        </a:rPr>
                        <a:t>Loosely Synchronous</a:t>
                      </a:r>
                      <a:endParaRPr lang="en-US" sz="1800" dirty="0">
                        <a:solidFill>
                          <a:srgbClr val="002060"/>
                        </a:solidFill>
                      </a:endParaRPr>
                    </a:p>
                  </a:txBody>
                  <a:tcPr>
                    <a:solidFill>
                      <a:schemeClr val="bg1"/>
                    </a:solidFill>
                  </a:tcPr>
                </a:tc>
              </a:tr>
              <a:tr h="2016398">
                <a:tc>
                  <a:txBody>
                    <a:bodyPr/>
                    <a:lstStyle/>
                    <a:p>
                      <a:endParaRPr lang="en-US" sz="1400" dirty="0">
                        <a:solidFill>
                          <a:srgbClr val="002060"/>
                        </a:solidFill>
                      </a:endParaRPr>
                    </a:p>
                  </a:txBody>
                  <a:tcPr>
                    <a:solidFill>
                      <a:schemeClr val="bg1"/>
                    </a:solidFill>
                  </a:tcPr>
                </a:tc>
                <a:tc>
                  <a:txBody>
                    <a:bodyPr/>
                    <a:lstStyle/>
                    <a:p>
                      <a:endParaRPr lang="en-US" sz="1400" dirty="0">
                        <a:solidFill>
                          <a:srgbClr val="002060"/>
                        </a:solidFill>
                      </a:endParaRPr>
                    </a:p>
                  </a:txBody>
                  <a:tcPr>
                    <a:solidFill>
                      <a:schemeClr val="bg1"/>
                    </a:solidFill>
                  </a:tcPr>
                </a:tc>
                <a:tc>
                  <a:txBody>
                    <a:bodyPr/>
                    <a:lstStyle/>
                    <a:p>
                      <a:endParaRPr lang="en-US" sz="1400" dirty="0">
                        <a:solidFill>
                          <a:srgbClr val="002060"/>
                        </a:solidFill>
                      </a:endParaRPr>
                    </a:p>
                  </a:txBody>
                  <a:tcPr>
                    <a:solidFill>
                      <a:schemeClr val="bg1"/>
                    </a:solidFill>
                  </a:tcPr>
                </a:tc>
                <a:tc>
                  <a:txBody>
                    <a:bodyPr/>
                    <a:lstStyle/>
                    <a:p>
                      <a:endParaRPr lang="en-US" sz="1400" dirty="0">
                        <a:solidFill>
                          <a:srgbClr val="002060"/>
                        </a:solidFill>
                      </a:endParaRPr>
                    </a:p>
                  </a:txBody>
                  <a:tcPr>
                    <a:solidFill>
                      <a:schemeClr val="bg1"/>
                    </a:solidFill>
                  </a:tcPr>
                </a:tc>
              </a:tr>
              <a:tr h="2544266">
                <a:tc>
                  <a:txBody>
                    <a:bodyPr/>
                    <a:lstStyle/>
                    <a:p>
                      <a:pPr marL="0" marR="0">
                        <a:spcBef>
                          <a:spcPts val="0"/>
                        </a:spcBef>
                        <a:spcAft>
                          <a:spcPts val="0"/>
                        </a:spcAft>
                      </a:pPr>
                      <a:r>
                        <a:rPr lang="en-US" sz="1600" dirty="0" smtClean="0">
                          <a:solidFill>
                            <a:srgbClr val="002060"/>
                          </a:solidFill>
                        </a:rPr>
                        <a:t>CAP3  Gene Analysis</a:t>
                      </a:r>
                    </a:p>
                    <a:p>
                      <a:pPr marL="0" marR="0">
                        <a:spcBef>
                          <a:spcPts val="0"/>
                        </a:spcBef>
                        <a:spcAft>
                          <a:spcPts val="0"/>
                        </a:spcAft>
                      </a:pPr>
                      <a:r>
                        <a:rPr lang="en-US" sz="1600" dirty="0" smtClean="0">
                          <a:solidFill>
                            <a:srgbClr val="002060"/>
                          </a:solidFill>
                        </a:rPr>
                        <a:t>Document conversion</a:t>
                      </a:r>
                      <a:r>
                        <a:rPr lang="en-US" sz="1600" baseline="0" dirty="0" smtClean="0">
                          <a:solidFill>
                            <a:srgbClr val="002060"/>
                          </a:solidFill>
                        </a:rPr>
                        <a:t> (</a:t>
                      </a:r>
                      <a:r>
                        <a:rPr lang="en-US" sz="1600" dirty="0" smtClean="0">
                          <a:solidFill>
                            <a:srgbClr val="002060"/>
                          </a:solidFill>
                        </a:rPr>
                        <a:t>PDF -&gt; HTML)</a:t>
                      </a:r>
                    </a:p>
                    <a:p>
                      <a:pPr marL="0" marR="0">
                        <a:spcBef>
                          <a:spcPts val="0"/>
                        </a:spcBef>
                        <a:spcAft>
                          <a:spcPts val="0"/>
                        </a:spcAft>
                      </a:pPr>
                      <a:r>
                        <a:rPr lang="en-US" sz="1600" dirty="0" smtClean="0">
                          <a:solidFill>
                            <a:srgbClr val="002060"/>
                          </a:solidFill>
                        </a:rPr>
                        <a:t>Brute force searches in cryptography</a:t>
                      </a:r>
                    </a:p>
                    <a:p>
                      <a:pPr marL="0" marR="0">
                        <a:spcBef>
                          <a:spcPts val="0"/>
                        </a:spcBef>
                        <a:spcAft>
                          <a:spcPts val="0"/>
                        </a:spcAft>
                      </a:pPr>
                      <a:r>
                        <a:rPr lang="en-US" sz="1600" dirty="0" smtClean="0">
                          <a:solidFill>
                            <a:srgbClr val="002060"/>
                          </a:solidFill>
                        </a:rPr>
                        <a:t>Parametric sweeps</a:t>
                      </a:r>
                    </a:p>
                    <a:p>
                      <a:pPr marL="0" marR="0">
                        <a:spcBef>
                          <a:spcPts val="0"/>
                        </a:spcBef>
                        <a:spcAft>
                          <a:spcPts val="0"/>
                        </a:spcAft>
                      </a:pPr>
                      <a:r>
                        <a:rPr lang="en-US" sz="1600" dirty="0" err="1" smtClean="0">
                          <a:solidFill>
                            <a:srgbClr val="002060"/>
                          </a:solidFill>
                        </a:rPr>
                        <a:t>PolarGrid</a:t>
                      </a:r>
                      <a:r>
                        <a:rPr lang="en-US" sz="1600" baseline="0" dirty="0" smtClean="0">
                          <a:solidFill>
                            <a:srgbClr val="002060"/>
                          </a:solidFill>
                        </a:rPr>
                        <a:t> </a:t>
                      </a:r>
                      <a:r>
                        <a:rPr lang="en-US" sz="1600" baseline="0" dirty="0" err="1" smtClean="0">
                          <a:solidFill>
                            <a:srgbClr val="002060"/>
                          </a:solidFill>
                        </a:rPr>
                        <a:t>Matlab</a:t>
                      </a:r>
                      <a:r>
                        <a:rPr lang="en-US" sz="1600" baseline="0" dirty="0" smtClean="0">
                          <a:solidFill>
                            <a:srgbClr val="002060"/>
                          </a:solidFill>
                        </a:rPr>
                        <a:t> data analysis</a:t>
                      </a:r>
                      <a:endParaRPr lang="en-US" sz="1600" b="0" dirty="0">
                        <a:solidFill>
                          <a:srgbClr val="002060"/>
                        </a:solidFill>
                        <a:latin typeface="+mn-lt"/>
                      </a:endParaRPr>
                    </a:p>
                  </a:txBody>
                  <a:tcPr>
                    <a:solidFill>
                      <a:schemeClr val="bg1"/>
                    </a:solidFill>
                  </a:tcPr>
                </a:tc>
                <a:tc>
                  <a:txBody>
                    <a:bodyPr/>
                    <a:lstStyle/>
                    <a:p>
                      <a:pPr marL="0" marR="0">
                        <a:spcBef>
                          <a:spcPts val="0"/>
                        </a:spcBef>
                        <a:spcAft>
                          <a:spcPts val="0"/>
                        </a:spcAft>
                      </a:pPr>
                      <a:r>
                        <a:rPr lang="en-US" sz="1600" dirty="0" smtClean="0">
                          <a:solidFill>
                            <a:srgbClr val="002060"/>
                          </a:solidFill>
                        </a:rPr>
                        <a:t>High Energy</a:t>
                      </a:r>
                      <a:r>
                        <a:rPr lang="en-US" sz="1600" baseline="0" dirty="0" smtClean="0">
                          <a:solidFill>
                            <a:srgbClr val="002060"/>
                          </a:solidFill>
                        </a:rPr>
                        <a:t> Physics (HEP) </a:t>
                      </a:r>
                      <a:r>
                        <a:rPr lang="en-US" sz="1600" dirty="0" smtClean="0">
                          <a:solidFill>
                            <a:srgbClr val="002060"/>
                          </a:solidFill>
                        </a:rPr>
                        <a:t>Histograms</a:t>
                      </a:r>
                    </a:p>
                    <a:p>
                      <a:pPr marL="0" marR="0">
                        <a:spcBef>
                          <a:spcPts val="0"/>
                        </a:spcBef>
                        <a:spcAft>
                          <a:spcPts val="0"/>
                        </a:spcAft>
                      </a:pPr>
                      <a:r>
                        <a:rPr lang="en-US" sz="1600" dirty="0" smtClean="0">
                          <a:solidFill>
                            <a:srgbClr val="002060"/>
                          </a:solidFill>
                        </a:rPr>
                        <a:t>Distributed search</a:t>
                      </a:r>
                    </a:p>
                    <a:p>
                      <a:pPr marL="0" marR="0">
                        <a:spcBef>
                          <a:spcPts val="0"/>
                        </a:spcBef>
                        <a:spcAft>
                          <a:spcPts val="0"/>
                        </a:spcAft>
                      </a:pPr>
                      <a:r>
                        <a:rPr lang="en-US" sz="1600" dirty="0" smtClean="0">
                          <a:solidFill>
                            <a:srgbClr val="002060"/>
                          </a:solidFill>
                        </a:rPr>
                        <a:t>Distributed sorting</a:t>
                      </a:r>
                    </a:p>
                    <a:p>
                      <a:pPr marL="0" marR="0">
                        <a:spcBef>
                          <a:spcPts val="0"/>
                        </a:spcBef>
                        <a:spcAft>
                          <a:spcPts val="0"/>
                        </a:spcAft>
                      </a:pPr>
                      <a:r>
                        <a:rPr lang="en-US" sz="1600" dirty="0" smtClean="0">
                          <a:solidFill>
                            <a:srgbClr val="002060"/>
                          </a:solidFill>
                        </a:rPr>
                        <a:t>Information retrieval</a:t>
                      </a:r>
                    </a:p>
                    <a:p>
                      <a:pPr marL="0" marR="0">
                        <a:spcBef>
                          <a:spcPts val="0"/>
                        </a:spcBef>
                        <a:spcAft>
                          <a:spcPts val="0"/>
                        </a:spcAft>
                      </a:pPr>
                      <a:r>
                        <a:rPr lang="en-US" sz="1600" baseline="0" dirty="0" smtClean="0">
                          <a:solidFill>
                            <a:srgbClr val="002060"/>
                          </a:solidFill>
                        </a:rPr>
                        <a:t>Calculation of Pairwise Distances for genes</a:t>
                      </a:r>
                      <a:endParaRPr lang="en-US" sz="1600" dirty="0" smtClean="0">
                        <a:solidFill>
                          <a:srgbClr val="002060"/>
                        </a:solidFill>
                        <a:latin typeface="+mn-lt"/>
                        <a:ea typeface="Times New Roman"/>
                        <a:cs typeface="Times New Roman"/>
                      </a:endParaRPr>
                    </a:p>
                  </a:txBody>
                  <a:tcPr>
                    <a:solidFill>
                      <a:schemeClr val="bg1"/>
                    </a:solidFill>
                  </a:tcPr>
                </a:tc>
                <a:tc>
                  <a:txBody>
                    <a:bodyPr/>
                    <a:lstStyle/>
                    <a:p>
                      <a:pPr marL="0" marR="0">
                        <a:spcBef>
                          <a:spcPts val="0"/>
                        </a:spcBef>
                        <a:spcAft>
                          <a:spcPts val="0"/>
                        </a:spcAft>
                      </a:pPr>
                      <a:r>
                        <a:rPr lang="en-US" sz="1600" dirty="0" smtClean="0">
                          <a:solidFill>
                            <a:srgbClr val="002060"/>
                          </a:solidFill>
                        </a:rPr>
                        <a:t>Expectation maximization algorithms</a:t>
                      </a:r>
                    </a:p>
                    <a:p>
                      <a:pPr marL="0" marR="0">
                        <a:spcBef>
                          <a:spcPts val="0"/>
                        </a:spcBef>
                        <a:spcAft>
                          <a:spcPts val="0"/>
                        </a:spcAft>
                      </a:pPr>
                      <a:r>
                        <a:rPr lang="en-US" sz="1600" dirty="0" smtClean="0">
                          <a:solidFill>
                            <a:srgbClr val="002060"/>
                          </a:solidFill>
                        </a:rPr>
                        <a:t>Clustering</a:t>
                      </a:r>
                    </a:p>
                    <a:p>
                      <a:pPr marL="0" marR="0">
                        <a:spcBef>
                          <a:spcPts val="0"/>
                        </a:spcBef>
                        <a:spcAft>
                          <a:spcPts val="0"/>
                        </a:spcAft>
                      </a:pPr>
                      <a:r>
                        <a:rPr lang="en-US" sz="1600" dirty="0" smtClean="0">
                          <a:solidFill>
                            <a:srgbClr val="002060"/>
                          </a:solidFill>
                        </a:rPr>
                        <a:t>- K-means </a:t>
                      </a:r>
                    </a:p>
                    <a:p>
                      <a:pPr>
                        <a:buFontTx/>
                        <a:buChar char="-"/>
                      </a:pPr>
                      <a:r>
                        <a:rPr lang="en-US" sz="1600" baseline="0" dirty="0" smtClean="0">
                          <a:solidFill>
                            <a:srgbClr val="002060"/>
                          </a:solidFill>
                        </a:rPr>
                        <a:t> </a:t>
                      </a:r>
                      <a:r>
                        <a:rPr lang="en-US" sz="1600" dirty="0" smtClean="0">
                          <a:solidFill>
                            <a:srgbClr val="002060"/>
                          </a:solidFill>
                        </a:rPr>
                        <a:t>Deterministic   Annealing </a:t>
                      </a:r>
                      <a:r>
                        <a:rPr lang="en-US" sz="1600" baseline="0" dirty="0" smtClean="0">
                          <a:solidFill>
                            <a:srgbClr val="002060"/>
                          </a:solidFill>
                        </a:rPr>
                        <a:t> </a:t>
                      </a:r>
                      <a:r>
                        <a:rPr lang="en-US" sz="1600" dirty="0" smtClean="0">
                          <a:solidFill>
                            <a:srgbClr val="002060"/>
                          </a:solidFill>
                        </a:rPr>
                        <a:t>Clustering</a:t>
                      </a:r>
                    </a:p>
                    <a:p>
                      <a:r>
                        <a:rPr lang="en-US" sz="1600" dirty="0" smtClean="0">
                          <a:solidFill>
                            <a:srgbClr val="002060"/>
                          </a:solidFill>
                        </a:rPr>
                        <a:t>- Multidimensional Scaling MDS </a:t>
                      </a:r>
                    </a:p>
                    <a:p>
                      <a:pPr marL="0" marR="0" indent="0" algn="l" defTabSz="914354"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Linear Algebra</a:t>
                      </a:r>
                      <a:endParaRPr lang="en-US" sz="1600" dirty="0">
                        <a:solidFill>
                          <a:srgbClr val="002060"/>
                        </a:solidFill>
                        <a:latin typeface="+mn-lt"/>
                      </a:endParaRPr>
                    </a:p>
                  </a:txBody>
                  <a:tcPr>
                    <a:solidFill>
                      <a:schemeClr val="bg1"/>
                    </a:solidFill>
                  </a:tcPr>
                </a:tc>
                <a:tc>
                  <a:txBody>
                    <a:bodyPr/>
                    <a:lstStyle/>
                    <a:p>
                      <a:r>
                        <a:rPr lang="en-US" sz="1600" dirty="0" smtClean="0">
                          <a:solidFill>
                            <a:srgbClr val="002060"/>
                          </a:solidFill>
                        </a:rPr>
                        <a:t>Many MPI scientific applications utilizing</a:t>
                      </a:r>
                      <a:r>
                        <a:rPr lang="en-US" sz="1600" baseline="0" dirty="0" smtClean="0">
                          <a:solidFill>
                            <a:srgbClr val="002060"/>
                          </a:solidFill>
                        </a:rPr>
                        <a:t> wide variety of communication constructs including local interactions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 Solving Differential Equations</a:t>
                      </a:r>
                      <a:r>
                        <a:rPr lang="en-US" sz="1600" baseline="0" dirty="0" smtClean="0">
                          <a:solidFill>
                            <a:srgbClr val="002060"/>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2060"/>
                          </a:solidFill>
                        </a:rPr>
                        <a:t>- particle dynamics with short range forces</a:t>
                      </a:r>
                      <a:endParaRPr lang="en-US" sz="1600" dirty="0" smtClean="0">
                        <a:solidFill>
                          <a:srgbClr val="002060"/>
                        </a:solidFill>
                      </a:endParaRPr>
                    </a:p>
                  </a:txBody>
                  <a:tcPr>
                    <a:solidFill>
                      <a:schemeClr val="bg1"/>
                    </a:solidFill>
                  </a:tcPr>
                </a:tc>
              </a:tr>
            </a:tbl>
          </a:graphicData>
        </a:graphic>
      </p:graphicFrame>
      <p:grpSp>
        <p:nvGrpSpPr>
          <p:cNvPr id="3" name="Group 35"/>
          <p:cNvGrpSpPr/>
          <p:nvPr/>
        </p:nvGrpSpPr>
        <p:grpSpPr>
          <a:xfrm>
            <a:off x="533400" y="1905000"/>
            <a:ext cx="1524000" cy="1512332"/>
            <a:chOff x="762000" y="1219200"/>
            <a:chExt cx="1524000" cy="1512332"/>
          </a:xfrm>
        </p:grpSpPr>
        <p:sp>
          <p:nvSpPr>
            <p:cNvPr id="7" name="TextBox 6"/>
            <p:cNvSpPr txBox="1"/>
            <p:nvPr/>
          </p:nvSpPr>
          <p:spPr>
            <a:xfrm>
              <a:off x="1066800" y="12192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9" name="Oval 8"/>
              <p:cNvSpPr/>
              <p:nvPr/>
            </p:nvSpPr>
            <p:spPr>
              <a:xfrm>
                <a:off x="762000" y="1828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10" name="Straight Arrow Connector 9"/>
              <p:cNvCxnSpPr>
                <a:endCxn id="9" idx="0"/>
              </p:cNvCxnSpPr>
              <p:nvPr/>
            </p:nvCxnSpPr>
            <p:spPr>
              <a:xfrm rot="5400000">
                <a:off x="800100" y="1714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11" name="Straight Arrow Connector 10"/>
              <p:cNvCxnSpPr/>
              <p:nvPr/>
            </p:nvCxnSpPr>
            <p:spPr>
              <a:xfrm rot="5400000">
                <a:off x="800894" y="2247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12" name="Oval 11"/>
              <p:cNvSpPr/>
              <p:nvPr/>
            </p:nvSpPr>
            <p:spPr>
              <a:xfrm>
                <a:off x="1143000" y="1828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13" name="Straight Arrow Connector 12"/>
              <p:cNvCxnSpPr>
                <a:endCxn id="12" idx="0"/>
              </p:cNvCxnSpPr>
              <p:nvPr/>
            </p:nvCxnSpPr>
            <p:spPr>
              <a:xfrm rot="5400000">
                <a:off x="1181100" y="1714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14" name="Straight Arrow Connector 13"/>
              <p:cNvCxnSpPr/>
              <p:nvPr/>
            </p:nvCxnSpPr>
            <p:spPr>
              <a:xfrm rot="5400000">
                <a:off x="1181894" y="2247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grpSp>
            <p:nvGrpSpPr>
              <p:cNvPr id="6" name="Group 27"/>
              <p:cNvGrpSpPr/>
              <p:nvPr/>
            </p:nvGrpSpPr>
            <p:grpSpPr>
              <a:xfrm>
                <a:off x="1981200" y="1600200"/>
                <a:ext cx="304800" cy="761206"/>
                <a:chOff x="1752600" y="1600994"/>
                <a:chExt cx="304800" cy="761206"/>
              </a:xfrm>
            </p:grpSpPr>
            <p:sp>
              <p:nvSpPr>
                <p:cNvPr id="20" name="Oval 19"/>
                <p:cNvSpPr/>
                <p:nvPr/>
              </p:nvSpPr>
              <p:spPr>
                <a:xfrm>
                  <a:off x="1752600" y="1828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21" name="Straight Arrow Connector 20"/>
                <p:cNvCxnSpPr>
                  <a:endCxn id="20" idx="0"/>
                </p:cNvCxnSpPr>
                <p:nvPr/>
              </p:nvCxnSpPr>
              <p:spPr>
                <a:xfrm rot="5400000">
                  <a:off x="1790700" y="1714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22" name="Straight Arrow Connector 21"/>
                <p:cNvCxnSpPr/>
                <p:nvPr/>
              </p:nvCxnSpPr>
              <p:spPr>
                <a:xfrm rot="5400000">
                  <a:off x="1791494" y="2247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grpSp>
          <p:sp>
            <p:nvSpPr>
              <p:cNvPr id="16" name="TextBox 15"/>
              <p:cNvSpPr txBox="1"/>
              <p:nvPr/>
            </p:nvSpPr>
            <p:spPr>
              <a:xfrm>
                <a:off x="1143000" y="2362200"/>
                <a:ext cx="85632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Output</a:t>
                </a:r>
                <a:endParaRPr lang="en-US" dirty="0">
                  <a:solidFill>
                    <a:prstClr val="black"/>
                  </a:solidFill>
                </a:endParaRPr>
              </a:p>
            </p:txBody>
          </p:sp>
          <p:sp>
            <p:nvSpPr>
              <p:cNvPr id="17" name="Oval 16"/>
              <p:cNvSpPr/>
              <p:nvPr/>
            </p:nvSpPr>
            <p:spPr>
              <a:xfrm>
                <a:off x="16002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18" name="Oval 17"/>
              <p:cNvSpPr/>
              <p:nvPr/>
            </p:nvSpPr>
            <p:spPr>
              <a:xfrm>
                <a:off x="17526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19" name="TextBox 18"/>
              <p:cNvSpPr txBox="1"/>
              <p:nvPr/>
            </p:nvSpPr>
            <p:spPr>
              <a:xfrm>
                <a:off x="1371600" y="16002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8" name="Group 105"/>
          <p:cNvGrpSpPr/>
          <p:nvPr/>
        </p:nvGrpSpPr>
        <p:grpSpPr>
          <a:xfrm>
            <a:off x="2590800" y="1828800"/>
            <a:ext cx="2053274" cy="1600200"/>
            <a:chOff x="6705600" y="1905000"/>
            <a:chExt cx="2053274" cy="1600200"/>
          </a:xfrm>
        </p:grpSpPr>
        <p:sp>
          <p:nvSpPr>
            <p:cNvPr id="24" name="TextBox 23"/>
            <p:cNvSpPr txBox="1"/>
            <p:nvPr/>
          </p:nvSpPr>
          <p:spPr>
            <a:xfrm>
              <a:off x="7086600" y="19050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Input</a:t>
              </a:r>
              <a:endParaRPr lang="en-US" dirty="0">
                <a:solidFill>
                  <a:prstClr val="black"/>
                </a:solidFill>
              </a:endParaRPr>
            </a:p>
          </p:txBody>
        </p:sp>
        <p:sp>
          <p:nvSpPr>
            <p:cNvPr id="25" name="Oval 24"/>
            <p:cNvSpPr/>
            <p:nvPr/>
          </p:nvSpPr>
          <p:spPr>
            <a:xfrm>
              <a:off x="6705600" y="24384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26" name="Straight Arrow Connector 25"/>
            <p:cNvCxnSpPr>
              <a:endCxn id="25" idx="0"/>
            </p:cNvCxnSpPr>
            <p:nvPr/>
          </p:nvCxnSpPr>
          <p:spPr>
            <a:xfrm rot="5400000">
              <a:off x="6743700" y="23241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27" name="Straight Arrow Connector 26"/>
            <p:cNvCxnSpPr>
              <a:stCxn id="25" idx="4"/>
              <a:endCxn id="37" idx="1"/>
            </p:cNvCxnSpPr>
            <p:nvPr/>
          </p:nvCxnSpPr>
          <p:spPr>
            <a:xfrm rot="16200000" flipH="1">
              <a:off x="6858000" y="2743199"/>
              <a:ext cx="273237" cy="2732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28" name="Oval 27"/>
            <p:cNvSpPr/>
            <p:nvPr/>
          </p:nvSpPr>
          <p:spPr>
            <a:xfrm>
              <a:off x="7086600" y="24384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29" name="Straight Arrow Connector 28"/>
            <p:cNvCxnSpPr>
              <a:endCxn id="28" idx="0"/>
            </p:cNvCxnSpPr>
            <p:nvPr/>
          </p:nvCxnSpPr>
          <p:spPr>
            <a:xfrm rot="5400000">
              <a:off x="7124700" y="23241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30" name="Straight Arrow Connector 29"/>
            <p:cNvCxnSpPr>
              <a:stCxn id="28" idx="4"/>
              <a:endCxn id="37" idx="0"/>
            </p:cNvCxnSpPr>
            <p:nvPr/>
          </p:nvCxnSpPr>
          <p:spPr>
            <a:xfrm rot="5400000">
              <a:off x="7124700" y="2857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31" name="Oval 30"/>
            <p:cNvSpPr/>
            <p:nvPr/>
          </p:nvSpPr>
          <p:spPr>
            <a:xfrm>
              <a:off x="7924800" y="2437606"/>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32" name="Straight Arrow Connector 31"/>
            <p:cNvCxnSpPr>
              <a:endCxn id="31" idx="0"/>
            </p:cNvCxnSpPr>
            <p:nvPr/>
          </p:nvCxnSpPr>
          <p:spPr>
            <a:xfrm rot="5400000">
              <a:off x="7962900" y="23233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33" name="Straight Arrow Connector 32"/>
            <p:cNvCxnSpPr>
              <a:stCxn id="31" idx="4"/>
              <a:endCxn id="37" idx="7"/>
            </p:cNvCxnSpPr>
            <p:nvPr/>
          </p:nvCxnSpPr>
          <p:spPr>
            <a:xfrm rot="5400000">
              <a:off x="7574967" y="2514203"/>
              <a:ext cx="274031" cy="7304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34" name="Oval 33"/>
            <p:cNvSpPr/>
            <p:nvPr/>
          </p:nvSpPr>
          <p:spPr>
            <a:xfrm>
              <a:off x="75438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5" name="Oval 34"/>
            <p:cNvSpPr/>
            <p:nvPr/>
          </p:nvSpPr>
          <p:spPr>
            <a:xfrm>
              <a:off x="7696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6" name="TextBox 35"/>
            <p:cNvSpPr txBox="1"/>
            <p:nvPr/>
          </p:nvSpPr>
          <p:spPr>
            <a:xfrm>
              <a:off x="7315200" y="22098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map</a:t>
              </a:r>
              <a:endParaRPr lang="en-US" dirty="0">
                <a:solidFill>
                  <a:prstClr val="black"/>
                </a:solidFill>
              </a:endParaRPr>
            </a:p>
          </p:txBody>
        </p:sp>
        <p:sp>
          <p:nvSpPr>
            <p:cNvPr id="37" name="Oval 36"/>
            <p:cNvSpPr/>
            <p:nvPr/>
          </p:nvSpPr>
          <p:spPr>
            <a:xfrm>
              <a:off x="7086600" y="2971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8" name="Oval 37"/>
            <p:cNvSpPr/>
            <p:nvPr/>
          </p:nvSpPr>
          <p:spPr>
            <a:xfrm>
              <a:off x="7696200" y="2971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39" name="Straight Arrow Connector 38"/>
            <p:cNvCxnSpPr>
              <a:stCxn id="25" idx="4"/>
              <a:endCxn id="38" idx="1"/>
            </p:cNvCxnSpPr>
            <p:nvPr/>
          </p:nvCxnSpPr>
          <p:spPr>
            <a:xfrm rot="16200000" flipH="1">
              <a:off x="7162800" y="2438399"/>
              <a:ext cx="273237" cy="8828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40" name="Straight Arrow Connector 39"/>
            <p:cNvCxnSpPr>
              <a:stCxn id="28" idx="4"/>
              <a:endCxn id="38" idx="0"/>
            </p:cNvCxnSpPr>
            <p:nvPr/>
          </p:nvCxnSpPr>
          <p:spPr>
            <a:xfrm rot="16200000" flipH="1">
              <a:off x="7429500" y="2552700"/>
              <a:ext cx="228600" cy="609600"/>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41" name="Straight Arrow Connector 40"/>
            <p:cNvCxnSpPr>
              <a:stCxn id="31" idx="4"/>
              <a:endCxn id="38" idx="7"/>
            </p:cNvCxnSpPr>
            <p:nvPr/>
          </p:nvCxnSpPr>
          <p:spPr>
            <a:xfrm rot="5400000">
              <a:off x="7879767" y="2819003"/>
              <a:ext cx="274031" cy="1208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42" name="Straight Arrow Connector 41"/>
            <p:cNvCxnSpPr/>
            <p:nvPr/>
          </p:nvCxnSpPr>
          <p:spPr>
            <a:xfrm rot="5400000">
              <a:off x="7125494" y="3390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43" name="Straight Arrow Connector 42"/>
            <p:cNvCxnSpPr/>
            <p:nvPr/>
          </p:nvCxnSpPr>
          <p:spPr>
            <a:xfrm rot="5400000">
              <a:off x="7735094" y="3390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grpSp>
          <p:nvGrpSpPr>
            <p:cNvPr id="15" name="Group 102"/>
            <p:cNvGrpSpPr/>
            <p:nvPr/>
          </p:nvGrpSpPr>
          <p:grpSpPr>
            <a:xfrm>
              <a:off x="7467600" y="3124200"/>
              <a:ext cx="198119" cy="45719"/>
              <a:chOff x="7696200" y="2743200"/>
              <a:chExt cx="198119" cy="45719"/>
            </a:xfrm>
          </p:grpSpPr>
          <p:sp>
            <p:nvSpPr>
              <p:cNvPr id="46" name="Oval 45"/>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7" name="Oval 46"/>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45" name="TextBox 44"/>
            <p:cNvSpPr txBox="1"/>
            <p:nvPr/>
          </p:nvSpPr>
          <p:spPr>
            <a:xfrm>
              <a:off x="7924800" y="2971800"/>
              <a:ext cx="8340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reduce</a:t>
              </a:r>
              <a:endParaRPr lang="en-US" dirty="0">
                <a:solidFill>
                  <a:prstClr val="black"/>
                </a:solidFill>
              </a:endParaRPr>
            </a:p>
          </p:txBody>
        </p:sp>
      </p:grpSp>
      <p:grpSp>
        <p:nvGrpSpPr>
          <p:cNvPr id="23" name="Group 73"/>
          <p:cNvGrpSpPr/>
          <p:nvPr/>
        </p:nvGrpSpPr>
        <p:grpSpPr>
          <a:xfrm>
            <a:off x="4648200" y="1752600"/>
            <a:ext cx="2053274" cy="1880978"/>
            <a:chOff x="4724400" y="1371600"/>
            <a:chExt cx="2053274" cy="1880978"/>
          </a:xfrm>
        </p:grpSpPr>
        <p:sp>
          <p:nvSpPr>
            <p:cNvPr id="75" name="Arc 74"/>
            <p:cNvSpPr/>
            <p:nvPr/>
          </p:nvSpPr>
          <p:spPr>
            <a:xfrm rot="856400">
              <a:off x="5452446" y="1546558"/>
              <a:ext cx="1014734" cy="1706020"/>
            </a:xfrm>
            <a:prstGeom prst="arc">
              <a:avLst>
                <a:gd name="adj1" fmla="val 13184796"/>
                <a:gd name="adj2" fmla="val 6304267"/>
              </a:avLst>
            </a:prstGeom>
            <a:noFill/>
            <a:ln w="19050">
              <a:head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nvGrpSpPr>
            <p:cNvPr id="44" name="Group 162"/>
            <p:cNvGrpSpPr/>
            <p:nvPr/>
          </p:nvGrpSpPr>
          <p:grpSpPr>
            <a:xfrm>
              <a:off x="4724400" y="1371600"/>
              <a:ext cx="2053274" cy="1828800"/>
              <a:chOff x="4572000" y="1676400"/>
              <a:chExt cx="2053274" cy="1828800"/>
            </a:xfrm>
          </p:grpSpPr>
          <p:sp>
            <p:nvSpPr>
              <p:cNvPr id="77" name="TextBox 76"/>
              <p:cNvSpPr txBox="1"/>
              <p:nvPr/>
            </p:nvSpPr>
            <p:spPr>
              <a:xfrm>
                <a:off x="4724400" y="19050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Input</a:t>
                </a:r>
                <a:endParaRPr lang="en-US" dirty="0">
                  <a:solidFill>
                    <a:prstClr val="black"/>
                  </a:solidFill>
                </a:endParaRPr>
              </a:p>
            </p:txBody>
          </p:sp>
          <p:sp>
            <p:nvSpPr>
              <p:cNvPr id="78" name="Oval 77"/>
              <p:cNvSpPr/>
              <p:nvPr/>
            </p:nvSpPr>
            <p:spPr>
              <a:xfrm>
                <a:off x="4572000" y="24384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79" name="Straight Arrow Connector 78"/>
              <p:cNvCxnSpPr>
                <a:endCxn id="78" idx="0"/>
              </p:cNvCxnSpPr>
              <p:nvPr/>
            </p:nvCxnSpPr>
            <p:spPr>
              <a:xfrm rot="5400000">
                <a:off x="4610100" y="23241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80" name="Straight Arrow Connector 79"/>
              <p:cNvCxnSpPr>
                <a:stCxn id="78" idx="4"/>
                <a:endCxn id="90" idx="1"/>
              </p:cNvCxnSpPr>
              <p:nvPr/>
            </p:nvCxnSpPr>
            <p:spPr>
              <a:xfrm rot="16200000" flipH="1">
                <a:off x="4724400" y="2743199"/>
                <a:ext cx="273237" cy="2732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81" name="Oval 80"/>
              <p:cNvSpPr/>
              <p:nvPr/>
            </p:nvSpPr>
            <p:spPr>
              <a:xfrm>
                <a:off x="4953000" y="24384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82" name="Straight Arrow Connector 81"/>
              <p:cNvCxnSpPr>
                <a:endCxn id="81" idx="0"/>
              </p:cNvCxnSpPr>
              <p:nvPr/>
            </p:nvCxnSpPr>
            <p:spPr>
              <a:xfrm rot="5400000">
                <a:off x="4991100" y="23241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83" name="Straight Arrow Connector 82"/>
              <p:cNvCxnSpPr>
                <a:stCxn id="81" idx="4"/>
                <a:endCxn id="90" idx="0"/>
              </p:cNvCxnSpPr>
              <p:nvPr/>
            </p:nvCxnSpPr>
            <p:spPr>
              <a:xfrm rot="5400000">
                <a:off x="4991100" y="2857500"/>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84" name="Oval 83"/>
              <p:cNvSpPr/>
              <p:nvPr/>
            </p:nvSpPr>
            <p:spPr>
              <a:xfrm>
                <a:off x="5791200" y="2437606"/>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85" name="Straight Arrow Connector 84"/>
              <p:cNvCxnSpPr>
                <a:endCxn id="84" idx="0"/>
              </p:cNvCxnSpPr>
              <p:nvPr/>
            </p:nvCxnSpPr>
            <p:spPr>
              <a:xfrm rot="5400000">
                <a:off x="5829300" y="23233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86" name="Straight Arrow Connector 85"/>
              <p:cNvCxnSpPr>
                <a:stCxn id="84" idx="4"/>
                <a:endCxn id="90" idx="7"/>
              </p:cNvCxnSpPr>
              <p:nvPr/>
            </p:nvCxnSpPr>
            <p:spPr>
              <a:xfrm rot="5400000">
                <a:off x="5441367" y="2514203"/>
                <a:ext cx="274031" cy="7304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sp>
            <p:nvSpPr>
              <p:cNvPr id="87" name="Oval 86"/>
              <p:cNvSpPr/>
              <p:nvPr/>
            </p:nvSpPr>
            <p:spPr>
              <a:xfrm>
                <a:off x="5410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88" name="Oval 87"/>
              <p:cNvSpPr/>
              <p:nvPr/>
            </p:nvSpPr>
            <p:spPr>
              <a:xfrm>
                <a:off x="55626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89" name="TextBox 88"/>
              <p:cNvSpPr txBox="1"/>
              <p:nvPr/>
            </p:nvSpPr>
            <p:spPr>
              <a:xfrm>
                <a:off x="5181600" y="22098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map</a:t>
                </a:r>
                <a:endParaRPr lang="en-US" dirty="0">
                  <a:solidFill>
                    <a:prstClr val="black"/>
                  </a:solidFill>
                </a:endParaRPr>
              </a:p>
            </p:txBody>
          </p:sp>
          <p:sp>
            <p:nvSpPr>
              <p:cNvPr id="90" name="Oval 89"/>
              <p:cNvSpPr/>
              <p:nvPr/>
            </p:nvSpPr>
            <p:spPr>
              <a:xfrm>
                <a:off x="4953000" y="2971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1" name="Oval 90"/>
              <p:cNvSpPr/>
              <p:nvPr/>
            </p:nvSpPr>
            <p:spPr>
              <a:xfrm>
                <a:off x="5562600" y="2971800"/>
                <a:ext cx="304800" cy="304800"/>
              </a:xfrm>
              <a:prstGeom prst="ellipse">
                <a:avLst/>
              </a:prstGeom>
              <a:solidFill>
                <a:srgbClr val="E4CFA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92" name="Straight Arrow Connector 91"/>
              <p:cNvCxnSpPr>
                <a:stCxn id="78" idx="4"/>
                <a:endCxn id="91" idx="1"/>
              </p:cNvCxnSpPr>
              <p:nvPr/>
            </p:nvCxnSpPr>
            <p:spPr>
              <a:xfrm rot="16200000" flipH="1">
                <a:off x="5029200" y="2438399"/>
                <a:ext cx="273237" cy="8828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93" name="Straight Arrow Connector 92"/>
              <p:cNvCxnSpPr>
                <a:stCxn id="81" idx="4"/>
                <a:endCxn id="91" idx="0"/>
              </p:cNvCxnSpPr>
              <p:nvPr/>
            </p:nvCxnSpPr>
            <p:spPr>
              <a:xfrm rot="16200000" flipH="1">
                <a:off x="5295900" y="2552700"/>
                <a:ext cx="228600" cy="609600"/>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94" name="Straight Arrow Connector 93"/>
              <p:cNvCxnSpPr>
                <a:stCxn id="84" idx="4"/>
                <a:endCxn id="91" idx="7"/>
              </p:cNvCxnSpPr>
              <p:nvPr/>
            </p:nvCxnSpPr>
            <p:spPr>
              <a:xfrm rot="5400000">
                <a:off x="5746167" y="2819003"/>
                <a:ext cx="274031" cy="120837"/>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95" name="Straight Arrow Connector 94"/>
              <p:cNvCxnSpPr/>
              <p:nvPr/>
            </p:nvCxnSpPr>
            <p:spPr>
              <a:xfrm rot="5400000">
                <a:off x="4991894" y="3390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cxnSp>
            <p:nvCxnSpPr>
              <p:cNvPr id="96" name="Straight Arrow Connector 95"/>
              <p:cNvCxnSpPr/>
              <p:nvPr/>
            </p:nvCxnSpPr>
            <p:spPr>
              <a:xfrm rot="5400000">
                <a:off x="5601494" y="3390106"/>
                <a:ext cx="228600" cy="1588"/>
              </a:xfrm>
              <a:prstGeom prst="straightConnector1">
                <a:avLst/>
              </a:prstGeom>
              <a:ln w="19050">
                <a:tailEnd type="triangle" w="lg" len="med"/>
              </a:ln>
            </p:spPr>
            <p:style>
              <a:lnRef idx="2">
                <a:schemeClr val="dk1"/>
              </a:lnRef>
              <a:fillRef idx="1">
                <a:schemeClr val="lt1"/>
              </a:fillRef>
              <a:effectRef idx="0">
                <a:schemeClr val="dk1"/>
              </a:effectRef>
              <a:fontRef idx="minor">
                <a:schemeClr val="dk1"/>
              </a:fontRef>
            </p:style>
          </p:cxnSp>
          <p:grpSp>
            <p:nvGrpSpPr>
              <p:cNvPr id="48" name="Group 102"/>
              <p:cNvGrpSpPr/>
              <p:nvPr/>
            </p:nvGrpSpPr>
            <p:grpSpPr>
              <a:xfrm>
                <a:off x="5334000" y="3124200"/>
                <a:ext cx="198119" cy="45719"/>
                <a:chOff x="7696200" y="2743200"/>
                <a:chExt cx="198119" cy="45719"/>
              </a:xfrm>
            </p:grpSpPr>
            <p:sp>
              <p:nvSpPr>
                <p:cNvPr id="100" name="Oval 99"/>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101" name="Oval 100"/>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98" name="TextBox 97"/>
              <p:cNvSpPr txBox="1"/>
              <p:nvPr/>
            </p:nvSpPr>
            <p:spPr>
              <a:xfrm>
                <a:off x="5791200" y="2971800"/>
                <a:ext cx="8340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reduce</a:t>
                </a:r>
                <a:endParaRPr lang="en-US" dirty="0">
                  <a:solidFill>
                    <a:prstClr val="black"/>
                  </a:solidFill>
                </a:endParaRPr>
              </a:p>
            </p:txBody>
          </p:sp>
          <p:sp>
            <p:nvSpPr>
              <p:cNvPr id="99" name="TextBox 98"/>
              <p:cNvSpPr txBox="1"/>
              <p:nvPr/>
            </p:nvSpPr>
            <p:spPr>
              <a:xfrm>
                <a:off x="5486400" y="1676400"/>
                <a:ext cx="1074590" cy="369332"/>
              </a:xfrm>
              <a:prstGeom prst="rect">
                <a:avLst/>
              </a:prstGeom>
              <a:ln w="19050"/>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grpSp>
        <p:nvGrpSpPr>
          <p:cNvPr id="49" name="Group 161"/>
          <p:cNvGrpSpPr/>
          <p:nvPr/>
        </p:nvGrpSpPr>
        <p:grpSpPr>
          <a:xfrm>
            <a:off x="6934200" y="1905000"/>
            <a:ext cx="1752600" cy="1676400"/>
            <a:chOff x="6934200" y="1828800"/>
            <a:chExt cx="1752600" cy="1676400"/>
          </a:xfrm>
          <a:noFill/>
        </p:grpSpPr>
        <p:sp>
          <p:nvSpPr>
            <p:cNvPr id="103" name="Rectangle 102"/>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104" name="Straight Connector 103"/>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105" name="Straight Connector 104"/>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106" name="Straight Connector 105"/>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107" name="TextBox 106"/>
            <p:cNvSpPr txBox="1"/>
            <p:nvPr/>
          </p:nvSpPr>
          <p:spPr>
            <a:xfrm>
              <a:off x="7543800" y="2514600"/>
              <a:ext cx="41069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08" name="Straight Arrow Connector 107"/>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109" name="Straight Arrow Connector 108"/>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110" name="Arc 109"/>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111" name="Arc 110"/>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112" name="TextBox 111"/>
          <p:cNvSpPr txBox="1"/>
          <p:nvPr/>
        </p:nvSpPr>
        <p:spPr>
          <a:xfrm>
            <a:off x="1219200" y="6248400"/>
            <a:ext cx="4717253" cy="369332"/>
          </a:xfrm>
          <a:prstGeom prst="rect">
            <a:avLst/>
          </a:prstGeom>
          <a:noFill/>
        </p:spPr>
        <p:txBody>
          <a:bodyPr wrap="none" rtlCol="0">
            <a:spAutoFit/>
          </a:bodyPr>
          <a:lstStyle/>
          <a:p>
            <a:r>
              <a:rPr lang="en-US" b="1" dirty="0" smtClean="0">
                <a:solidFill>
                  <a:srgbClr val="7E110D"/>
                </a:solidFill>
              </a:rPr>
              <a:t>Domain of MapReduce and Iterative Extensions</a:t>
            </a:r>
            <a:endParaRPr lang="en-US" b="1" dirty="0">
              <a:solidFill>
                <a:srgbClr val="7E110D"/>
              </a:solidFill>
            </a:endParaRPr>
          </a:p>
        </p:txBody>
      </p:sp>
      <p:cxnSp>
        <p:nvCxnSpPr>
          <p:cNvPr id="113" name="Straight Arrow Connector 112"/>
          <p:cNvCxnSpPr/>
          <p:nvPr/>
        </p:nvCxnSpPr>
        <p:spPr>
          <a:xfrm>
            <a:off x="5943600" y="6477000"/>
            <a:ext cx="762000" cy="1588"/>
          </a:xfrm>
          <a:prstGeom prst="straightConnector1">
            <a:avLst/>
          </a:prstGeom>
          <a:ln w="28575" cap="flat">
            <a:solidFill>
              <a:srgbClr val="7E110D"/>
            </a:solidFill>
            <a:round/>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0800000">
            <a:off x="381000" y="6477000"/>
            <a:ext cx="762000" cy="1588"/>
          </a:xfrm>
          <a:prstGeom prst="straightConnector1">
            <a:avLst/>
          </a:prstGeom>
          <a:ln w="28575" cap="flat">
            <a:solidFill>
              <a:srgbClr val="7E110D"/>
            </a:solidFill>
            <a:round/>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7391400" y="6172200"/>
            <a:ext cx="570990" cy="369332"/>
          </a:xfrm>
          <a:prstGeom prst="rect">
            <a:avLst/>
          </a:prstGeom>
          <a:noFill/>
        </p:spPr>
        <p:txBody>
          <a:bodyPr wrap="none" rtlCol="0">
            <a:spAutoFit/>
          </a:bodyPr>
          <a:lstStyle/>
          <a:p>
            <a:r>
              <a:rPr lang="en-US" b="1" dirty="0" smtClean="0">
                <a:solidFill>
                  <a:srgbClr val="7E110D"/>
                </a:solidFill>
              </a:rPr>
              <a:t>MPI</a:t>
            </a:r>
            <a:endParaRPr lang="en-US" b="1" dirty="0">
              <a:solidFill>
                <a:srgbClr val="7E110D"/>
              </a:solidFill>
            </a:endParaRPr>
          </a:p>
        </p:txBody>
      </p:sp>
      <p:sp>
        <p:nvSpPr>
          <p:cNvPr id="118" name="Rectangle 117"/>
          <p:cNvSpPr/>
          <p:nvPr/>
        </p:nvSpPr>
        <p:spPr>
          <a:xfrm>
            <a:off x="4572000" y="762000"/>
            <a:ext cx="2209800" cy="5486400"/>
          </a:xfrm>
          <a:prstGeom prst="rect">
            <a:avLst/>
          </a:prstGeom>
          <a:noFill/>
          <a:ln w="38100">
            <a:solidFill>
              <a:srgbClr val="7E1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Title 49"/>
          <p:cNvSpPr>
            <a:spLocks noGrp="1"/>
          </p:cNvSpPr>
          <p:nvPr>
            <p:ph type="title" idx="4294967295"/>
          </p:nvPr>
        </p:nvSpPr>
        <p:spPr>
          <a:xfrm>
            <a:off x="365218" y="152400"/>
            <a:ext cx="9144000" cy="504825"/>
          </a:xfrm>
        </p:spPr>
        <p:txBody>
          <a:bodyPr>
            <a:noAutofit/>
          </a:bodyPr>
          <a:lstStyle/>
          <a:p>
            <a:r>
              <a:rPr lang="en-US" sz="2800" b="1" dirty="0" smtClean="0"/>
              <a:t>Applications &amp; Different Interconnection Patterns</a:t>
            </a:r>
            <a:endParaRPr lang="en-US" sz="2800" b="1" dirty="0"/>
          </a:p>
        </p:txBody>
      </p:sp>
    </p:spTree>
    <p:extLst>
      <p:ext uri="{BB962C8B-B14F-4D97-AF65-F5344CB8AC3E}">
        <p14:creationId xmlns:p14="http://schemas.microsoft.com/office/powerpoint/2010/main" val="19063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990600" y="1421780"/>
            <a:ext cx="6439741" cy="4151373"/>
            <a:chOff x="1371600" y="1676400"/>
            <a:chExt cx="6855822" cy="4419600"/>
          </a:xfrm>
        </p:grpSpPr>
        <p:sp>
          <p:nvSpPr>
            <p:cNvPr id="6" name="Flowchart: Document 5"/>
            <p:cNvSpPr/>
            <p:nvPr/>
          </p:nvSpPr>
          <p:spPr>
            <a:xfrm>
              <a:off x="1397346" y="1676400"/>
              <a:ext cx="1123464" cy="717027"/>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Gene Sequences  (N = 1 Million)</a:t>
              </a:r>
              <a:endParaRPr lang="en-US" sz="1100" dirty="0">
                <a:solidFill>
                  <a:prstClr val="white"/>
                </a:solidFill>
              </a:endParaRPr>
            </a:p>
          </p:txBody>
        </p:sp>
        <p:grpSp>
          <p:nvGrpSpPr>
            <p:cNvPr id="3" name="Group 192"/>
            <p:cNvGrpSpPr/>
            <p:nvPr/>
          </p:nvGrpSpPr>
          <p:grpSpPr>
            <a:xfrm>
              <a:off x="6990685" y="2515336"/>
              <a:ext cx="1083951" cy="844065"/>
              <a:chOff x="6599319" y="2515336"/>
              <a:chExt cx="1083951" cy="844065"/>
            </a:xfrm>
          </p:grpSpPr>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308" y="2783139"/>
                <a:ext cx="576262" cy="576262"/>
              </a:xfrm>
              <a:prstGeom prst="rect">
                <a:avLst/>
              </a:prstGeom>
            </p:spPr>
          </p:pic>
          <p:sp>
            <p:nvSpPr>
              <p:cNvPr id="40" name="TextBox 39"/>
              <p:cNvSpPr txBox="1"/>
              <p:nvPr/>
            </p:nvSpPr>
            <p:spPr>
              <a:xfrm>
                <a:off x="6599319" y="2515336"/>
                <a:ext cx="1083951" cy="261610"/>
              </a:xfrm>
              <a:prstGeom prst="rect">
                <a:avLst/>
              </a:prstGeom>
              <a:noFill/>
            </p:spPr>
            <p:txBody>
              <a:bodyPr wrap="none" rtlCol="0">
                <a:spAutoFit/>
              </a:bodyPr>
              <a:lstStyle/>
              <a:p>
                <a:r>
                  <a:rPr lang="en-US" sz="1100" dirty="0" smtClean="0">
                    <a:solidFill>
                      <a:prstClr val="black"/>
                    </a:solidFill>
                  </a:rPr>
                  <a:t>Distance Matrix</a:t>
                </a:r>
              </a:p>
            </p:txBody>
          </p:sp>
        </p:grpSp>
        <p:grpSp>
          <p:nvGrpSpPr>
            <p:cNvPr id="5" name="Group 188"/>
            <p:cNvGrpSpPr/>
            <p:nvPr/>
          </p:nvGrpSpPr>
          <p:grpSpPr>
            <a:xfrm>
              <a:off x="2690334" y="3957944"/>
              <a:ext cx="2303019" cy="1125539"/>
              <a:chOff x="2690334" y="3957944"/>
              <a:chExt cx="2303019" cy="1125539"/>
            </a:xfrm>
          </p:grpSpPr>
          <p:sp>
            <p:nvSpPr>
              <p:cNvPr id="37" name="Oval 36"/>
              <p:cNvSpPr/>
              <p:nvPr/>
            </p:nvSpPr>
            <p:spPr>
              <a:xfrm>
                <a:off x="2690334" y="4248750"/>
                <a:ext cx="1789612" cy="8347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prstClr val="white"/>
                    </a:solidFill>
                  </a:rPr>
                  <a:t>Interpolative MDS with  Pairwise Distance Calculation </a:t>
                </a:r>
                <a:endParaRPr lang="en-US" sz="1100" dirty="0">
                  <a:solidFill>
                    <a:prstClr val="white"/>
                  </a:solidFill>
                </a:endParaRPr>
              </a:p>
            </p:txBody>
          </p:sp>
          <p:pic>
            <p:nvPicPr>
              <p:cNvPr id="38" name="Picture 2" descr="http://iterativemapreduce.org/images/twister.png"/>
              <p:cNvPicPr>
                <a:picLocks noChangeAspect="1" noChangeArrowheads="1"/>
              </p:cNvPicPr>
              <p:nvPr/>
            </p:nvPicPr>
            <p:blipFill>
              <a:blip r:embed="rId4" cstate="print"/>
              <a:srcRect/>
              <a:stretch>
                <a:fillRect/>
              </a:stretch>
            </p:blipFill>
            <p:spPr bwMode="auto">
              <a:xfrm>
                <a:off x="3971347" y="3957944"/>
                <a:ext cx="1022006" cy="298702"/>
              </a:xfrm>
              <a:prstGeom prst="rect">
                <a:avLst/>
              </a:prstGeom>
              <a:noFill/>
              <a:effectLst>
                <a:glow rad="101600">
                  <a:schemeClr val="bg1">
                    <a:alpha val="60000"/>
                  </a:schemeClr>
                </a:glow>
              </a:effectLst>
            </p:spPr>
          </p:pic>
        </p:grpSp>
        <p:sp>
          <p:nvSpPr>
            <p:cNvPr id="9" name="Oval 8"/>
            <p:cNvSpPr/>
            <p:nvPr/>
          </p:nvSpPr>
          <p:spPr>
            <a:xfrm>
              <a:off x="6858000" y="4339580"/>
              <a:ext cx="1369422" cy="64300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Multi-Dimensional Scaling (MDS)</a:t>
              </a:r>
              <a:endParaRPr lang="en-US" sz="1100" dirty="0">
                <a:solidFill>
                  <a:prstClr val="white"/>
                </a:solidFill>
              </a:endParaRPr>
            </a:p>
          </p:txBody>
        </p:sp>
        <p:cxnSp>
          <p:nvCxnSpPr>
            <p:cNvPr id="10" name="Straight Arrow Connector 9"/>
            <p:cNvCxnSpPr>
              <a:stCxn id="31" idx="6"/>
              <a:endCxn id="39" idx="1"/>
            </p:cNvCxnSpPr>
            <p:nvPr/>
          </p:nvCxnSpPr>
          <p:spPr>
            <a:xfrm>
              <a:off x="6327296" y="3067664"/>
              <a:ext cx="925378" cy="36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a:endCxn id="19" idx="0"/>
            </p:cNvCxnSpPr>
            <p:nvPr/>
          </p:nvCxnSpPr>
          <p:spPr>
            <a:xfrm flipH="1">
              <a:off x="1956620" y="2346024"/>
              <a:ext cx="2458" cy="3445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9" idx="2"/>
              <a:endCxn id="9" idx="0"/>
            </p:cNvCxnSpPr>
            <p:nvPr/>
          </p:nvCxnSpPr>
          <p:spPr>
            <a:xfrm>
              <a:off x="7540805" y="3359401"/>
              <a:ext cx="1906" cy="98017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428488" y="5560847"/>
              <a:ext cx="1353312" cy="457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Visualization</a:t>
              </a:r>
              <a:endParaRPr lang="en-US" sz="1100" dirty="0">
                <a:solidFill>
                  <a:prstClr val="white"/>
                </a:solidFill>
              </a:endParaRPr>
            </a:p>
          </p:txBody>
        </p:sp>
        <p:cxnSp>
          <p:nvCxnSpPr>
            <p:cNvPr id="14" name="Straight Arrow Connector 13"/>
            <p:cNvCxnSpPr>
              <a:stCxn id="36" idx="1"/>
              <a:endCxn id="37" idx="6"/>
            </p:cNvCxnSpPr>
            <p:nvPr/>
          </p:nvCxnSpPr>
          <p:spPr>
            <a:xfrm flipH="1">
              <a:off x="4479946" y="4662536"/>
              <a:ext cx="1368068" cy="358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36" idx="3"/>
            </p:cNvCxnSpPr>
            <p:nvPr/>
          </p:nvCxnSpPr>
          <p:spPr>
            <a:xfrm flipH="1">
              <a:off x="6365834" y="4661083"/>
              <a:ext cx="492166" cy="145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Flowchart: Document 15"/>
            <p:cNvSpPr/>
            <p:nvPr/>
          </p:nvSpPr>
          <p:spPr>
            <a:xfrm>
              <a:off x="7236436" y="5486400"/>
              <a:ext cx="838200" cy="6096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3D Plot</a:t>
              </a:r>
              <a:endParaRPr lang="en-US" sz="1100" dirty="0">
                <a:solidFill>
                  <a:prstClr val="white"/>
                </a:solidFill>
              </a:endParaRPr>
            </a:p>
          </p:txBody>
        </p:sp>
        <p:sp>
          <p:nvSpPr>
            <p:cNvPr id="17" name="Flowchart: Document 16"/>
            <p:cNvSpPr/>
            <p:nvPr/>
          </p:nvSpPr>
          <p:spPr>
            <a:xfrm>
              <a:off x="3018223" y="2706717"/>
              <a:ext cx="1123464" cy="717027"/>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Reference Sequence Set (M = 100K) </a:t>
              </a:r>
            </a:p>
          </p:txBody>
        </p:sp>
        <p:sp>
          <p:nvSpPr>
            <p:cNvPr id="18" name="Flowchart: Document 17"/>
            <p:cNvSpPr/>
            <p:nvPr/>
          </p:nvSpPr>
          <p:spPr>
            <a:xfrm>
              <a:off x="1503714" y="4304887"/>
              <a:ext cx="914400" cy="717027"/>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N - M Sequence Set (900K) </a:t>
              </a:r>
            </a:p>
          </p:txBody>
        </p:sp>
        <p:sp>
          <p:nvSpPr>
            <p:cNvPr id="19" name="Diamond 18"/>
            <p:cNvSpPr/>
            <p:nvPr/>
          </p:nvSpPr>
          <p:spPr>
            <a:xfrm>
              <a:off x="1371600" y="2690534"/>
              <a:ext cx="1170039" cy="759906"/>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prstClr val="white"/>
                  </a:solidFill>
                </a:rPr>
                <a:t>Select Reference</a:t>
              </a:r>
              <a:endParaRPr lang="en-US" sz="1100" dirty="0">
                <a:solidFill>
                  <a:prstClr val="white"/>
                </a:solidFill>
              </a:endParaRPr>
            </a:p>
          </p:txBody>
        </p:sp>
        <p:cxnSp>
          <p:nvCxnSpPr>
            <p:cNvPr id="20" name="Straight Arrow Connector 19"/>
            <p:cNvCxnSpPr>
              <a:stCxn id="19" idx="2"/>
              <a:endCxn id="18" idx="0"/>
            </p:cNvCxnSpPr>
            <p:nvPr/>
          </p:nvCxnSpPr>
          <p:spPr>
            <a:xfrm>
              <a:off x="1956620" y="3450440"/>
              <a:ext cx="4294" cy="85444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a:endCxn id="17" idx="1"/>
            </p:cNvCxnSpPr>
            <p:nvPr/>
          </p:nvCxnSpPr>
          <p:spPr>
            <a:xfrm flipV="1">
              <a:off x="2541639" y="3065231"/>
              <a:ext cx="476584" cy="52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3"/>
              <a:endCxn id="37" idx="2"/>
            </p:cNvCxnSpPr>
            <p:nvPr/>
          </p:nvCxnSpPr>
          <p:spPr>
            <a:xfrm>
              <a:off x="2418114" y="4663401"/>
              <a:ext cx="272220" cy="27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2"/>
              <a:endCxn id="37" idx="0"/>
            </p:cNvCxnSpPr>
            <p:nvPr/>
          </p:nvCxnSpPr>
          <p:spPr>
            <a:xfrm>
              <a:off x="3579955" y="3376341"/>
              <a:ext cx="5185" cy="87240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31" idx="2"/>
            </p:cNvCxnSpPr>
            <p:nvPr/>
          </p:nvCxnSpPr>
          <p:spPr>
            <a:xfrm>
              <a:off x="4141687" y="3065231"/>
              <a:ext cx="890209" cy="243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191"/>
            <p:cNvGrpSpPr/>
            <p:nvPr/>
          </p:nvGrpSpPr>
          <p:grpSpPr>
            <a:xfrm>
              <a:off x="5578302" y="3984609"/>
              <a:ext cx="1082359" cy="971484"/>
              <a:chOff x="5223808" y="3984609"/>
              <a:chExt cx="1082359" cy="971484"/>
            </a:xfrm>
          </p:grpSpPr>
          <p:sp>
            <p:nvSpPr>
              <p:cNvPr id="35" name="TextBox 34"/>
              <p:cNvSpPr txBox="1"/>
              <p:nvPr/>
            </p:nvSpPr>
            <p:spPr>
              <a:xfrm>
                <a:off x="5223808" y="3984609"/>
                <a:ext cx="1082359" cy="430887"/>
              </a:xfrm>
              <a:prstGeom prst="rect">
                <a:avLst/>
              </a:prstGeom>
              <a:noFill/>
            </p:spPr>
            <p:txBody>
              <a:bodyPr wrap="square" rtlCol="0">
                <a:spAutoFit/>
              </a:bodyPr>
              <a:lstStyle/>
              <a:p>
                <a:pPr algn="ctr"/>
                <a:r>
                  <a:rPr lang="en-US" sz="1100" dirty="0" smtClean="0">
                    <a:solidFill>
                      <a:prstClr val="black"/>
                    </a:solidFill>
                  </a:rPr>
                  <a:t>Reference Coordinates</a:t>
                </a:r>
              </a:p>
            </p:txBody>
          </p:sp>
          <p:sp>
            <p:nvSpPr>
              <p:cNvPr id="36" name="Folded Corner 35"/>
              <p:cNvSpPr/>
              <p:nvPr/>
            </p:nvSpPr>
            <p:spPr>
              <a:xfrm>
                <a:off x="5493520" y="4368979"/>
                <a:ext cx="517820" cy="587114"/>
              </a:xfrm>
              <a:prstGeom prst="foldedCorner">
                <a:avLst>
                  <a:gd name="adj" fmla="val 22363"/>
                </a:avLst>
              </a:prstGeom>
              <a:ln w="9525">
                <a:solidFill>
                  <a:schemeClr val="accent1"/>
                </a:solidFill>
              </a:ln>
            </p:spPr>
            <p:style>
              <a:lnRef idx="2">
                <a:schemeClr val="accent1">
                  <a:shade val="50000"/>
                </a:schemeClr>
              </a:lnRef>
              <a:fillRef idx="1002">
                <a:schemeClr val="lt1"/>
              </a:fillRef>
              <a:effectRef idx="0">
                <a:schemeClr val="accent1"/>
              </a:effectRef>
              <a:fontRef idx="minor">
                <a:schemeClr val="lt1"/>
              </a:fontRef>
            </p:style>
            <p:txBody>
              <a:bodyPr tIns="182880" rtlCol="0" anchor="ctr"/>
              <a:lstStyle/>
              <a:p>
                <a:pPr algn="ctr"/>
                <a:r>
                  <a:rPr lang="en-US" sz="1000" dirty="0" smtClean="0">
                    <a:solidFill>
                      <a:prstClr val="black"/>
                    </a:solidFill>
                  </a:rPr>
                  <a:t>x, y, z</a:t>
                </a:r>
              </a:p>
              <a:p>
                <a:pPr algn="ctr"/>
                <a:endParaRPr lang="en-US" sz="1000" dirty="0">
                  <a:solidFill>
                    <a:prstClr val="black"/>
                  </a:solidFill>
                </a:endParaRPr>
              </a:p>
            </p:txBody>
          </p:sp>
        </p:grpSp>
        <p:grpSp>
          <p:nvGrpSpPr>
            <p:cNvPr id="8" name="Group 193"/>
            <p:cNvGrpSpPr/>
            <p:nvPr/>
          </p:nvGrpSpPr>
          <p:grpSpPr>
            <a:xfrm>
              <a:off x="2389239" y="5500375"/>
              <a:ext cx="1454332" cy="587114"/>
              <a:chOff x="2389239" y="5500375"/>
              <a:chExt cx="1454332" cy="587114"/>
            </a:xfrm>
          </p:grpSpPr>
          <p:sp>
            <p:nvSpPr>
              <p:cNvPr id="33" name="TextBox 32"/>
              <p:cNvSpPr txBox="1"/>
              <p:nvPr/>
            </p:nvSpPr>
            <p:spPr>
              <a:xfrm>
                <a:off x="2389239" y="5578488"/>
                <a:ext cx="1082359" cy="430887"/>
              </a:xfrm>
              <a:prstGeom prst="rect">
                <a:avLst/>
              </a:prstGeom>
              <a:noFill/>
            </p:spPr>
            <p:txBody>
              <a:bodyPr wrap="square" rtlCol="0">
                <a:spAutoFit/>
              </a:bodyPr>
              <a:lstStyle/>
              <a:p>
                <a:pPr algn="ctr"/>
                <a:r>
                  <a:rPr lang="en-US" sz="1100" dirty="0" smtClean="0">
                    <a:solidFill>
                      <a:prstClr val="black"/>
                    </a:solidFill>
                  </a:rPr>
                  <a:t>N - M Coordinates</a:t>
                </a:r>
              </a:p>
            </p:txBody>
          </p:sp>
          <p:sp>
            <p:nvSpPr>
              <p:cNvPr id="34" name="Folded Corner 33"/>
              <p:cNvSpPr/>
              <p:nvPr/>
            </p:nvSpPr>
            <p:spPr>
              <a:xfrm>
                <a:off x="3325751" y="5500375"/>
                <a:ext cx="517820" cy="587114"/>
              </a:xfrm>
              <a:prstGeom prst="foldedCorner">
                <a:avLst>
                  <a:gd name="adj" fmla="val 22363"/>
                </a:avLst>
              </a:prstGeom>
              <a:ln>
                <a:noFill/>
              </a:ln>
            </p:spPr>
            <p:style>
              <a:lnRef idx="2">
                <a:schemeClr val="accent6"/>
              </a:lnRef>
              <a:fillRef idx="1002">
                <a:schemeClr val="lt1"/>
              </a:fillRef>
              <a:effectRef idx="0">
                <a:schemeClr val="accent6"/>
              </a:effectRef>
              <a:fontRef idx="minor">
                <a:schemeClr val="dk1"/>
              </a:fontRef>
            </p:style>
            <p:txBody>
              <a:bodyPr tIns="182880" rtlCol="0" anchor="ctr"/>
              <a:lstStyle/>
              <a:p>
                <a:pPr algn="ctr"/>
                <a:r>
                  <a:rPr lang="en-US" sz="1000" dirty="0" smtClean="0">
                    <a:solidFill>
                      <a:prstClr val="black"/>
                    </a:solidFill>
                  </a:rPr>
                  <a:t>x, y, z</a:t>
                </a:r>
              </a:p>
              <a:p>
                <a:pPr algn="ctr"/>
                <a:endParaRPr lang="en-US" sz="1000" dirty="0">
                  <a:solidFill>
                    <a:prstClr val="black"/>
                  </a:solidFill>
                </a:endParaRPr>
              </a:p>
            </p:txBody>
          </p:sp>
        </p:grpSp>
        <p:cxnSp>
          <p:nvCxnSpPr>
            <p:cNvPr id="27" name="Straight Arrow Connector 26"/>
            <p:cNvCxnSpPr>
              <a:stCxn id="37" idx="4"/>
              <a:endCxn id="34" idx="0"/>
            </p:cNvCxnSpPr>
            <p:nvPr/>
          </p:nvCxnSpPr>
          <p:spPr>
            <a:xfrm flipH="1">
              <a:off x="3584661" y="5083483"/>
              <a:ext cx="479" cy="41689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4" idx="3"/>
              <a:endCxn id="13" idx="2"/>
            </p:cNvCxnSpPr>
            <p:nvPr/>
          </p:nvCxnSpPr>
          <p:spPr>
            <a:xfrm flipV="1">
              <a:off x="3843571" y="5789447"/>
              <a:ext cx="1584917" cy="448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6" idx="2"/>
              <a:endCxn id="13" idx="0"/>
            </p:cNvCxnSpPr>
            <p:nvPr/>
          </p:nvCxnSpPr>
          <p:spPr>
            <a:xfrm flipH="1">
              <a:off x="6105144" y="4956093"/>
              <a:ext cx="1780" cy="6047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6"/>
              <a:endCxn id="16" idx="1"/>
            </p:cNvCxnSpPr>
            <p:nvPr/>
          </p:nvCxnSpPr>
          <p:spPr>
            <a:xfrm>
              <a:off x="6781800" y="5789447"/>
              <a:ext cx="454636" cy="175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031896" y="2534264"/>
              <a:ext cx="1295400" cy="1066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Pairwise Alignment &amp; Distance Calculation</a:t>
              </a:r>
              <a:endParaRPr lang="en-US" sz="1100" dirty="0">
                <a:solidFill>
                  <a:prstClr val="white"/>
                </a:solidFill>
              </a:endParaRPr>
            </a:p>
          </p:txBody>
        </p:sp>
        <p:sp>
          <p:nvSpPr>
            <p:cNvPr id="32" name="TextBox 31"/>
            <p:cNvSpPr txBox="1"/>
            <p:nvPr/>
          </p:nvSpPr>
          <p:spPr>
            <a:xfrm>
              <a:off x="4114800" y="4902200"/>
              <a:ext cx="1371600" cy="369332"/>
            </a:xfrm>
            <a:prstGeom prst="rect">
              <a:avLst/>
            </a:prstGeom>
            <a:noFill/>
          </p:spPr>
          <p:txBody>
            <a:bodyPr wrap="square" rtlCol="0">
              <a:spAutoFit/>
            </a:bodyPr>
            <a:lstStyle/>
            <a:p>
              <a:r>
                <a:rPr lang="en-US" i="1" dirty="0" smtClean="0">
                  <a:solidFill>
                    <a:prstClr val="black"/>
                  </a:solidFill>
                  <a:latin typeface="Adobe Caslon Pro" pitchFamily="18" charset="0"/>
                </a:rPr>
                <a:t>O(N</a:t>
              </a:r>
              <a:r>
                <a:rPr lang="en-US" i="1" baseline="30000" dirty="0" smtClean="0">
                  <a:solidFill>
                    <a:prstClr val="black"/>
                  </a:solidFill>
                  <a:latin typeface="Adobe Caslon Pro" pitchFamily="18" charset="0"/>
                </a:rPr>
                <a:t>2</a:t>
              </a:r>
              <a:r>
                <a:rPr lang="en-US" i="1" dirty="0" smtClean="0">
                  <a:solidFill>
                    <a:prstClr val="black"/>
                  </a:solidFill>
                  <a:latin typeface="Adobe Caslon Pro" pitchFamily="18" charset="0"/>
                </a:rPr>
                <a:t>) </a:t>
              </a:r>
              <a:endParaRPr lang="en-US" i="1" dirty="0">
                <a:solidFill>
                  <a:prstClr val="black"/>
                </a:solidFill>
                <a:latin typeface="Adobe Caslon Pro" pitchFamily="18" charset="0"/>
              </a:endParaRPr>
            </a:p>
          </p:txBody>
        </p:sp>
      </p:grpSp>
      <p:grpSp>
        <p:nvGrpSpPr>
          <p:cNvPr id="25" name="Group 40"/>
          <p:cNvGrpSpPr/>
          <p:nvPr/>
        </p:nvGrpSpPr>
        <p:grpSpPr>
          <a:xfrm>
            <a:off x="3734212" y="1263235"/>
            <a:ext cx="2048059" cy="990600"/>
            <a:chOff x="304800" y="1828800"/>
            <a:chExt cx="6808389" cy="3124201"/>
          </a:xfrm>
          <a:effectLst>
            <a:glow rad="63500">
              <a:schemeClr val="accent1">
                <a:satMod val="175000"/>
                <a:alpha val="40000"/>
              </a:schemeClr>
            </a:glow>
          </a:effectLst>
        </p:grpSpPr>
        <p:pic>
          <p:nvPicPr>
            <p:cNvPr id="42" name="Picture 41" descr="Picture1.png"/>
            <p:cNvPicPr>
              <a:picLocks noChangeAspect="1"/>
            </p:cNvPicPr>
            <p:nvPr/>
          </p:nvPicPr>
          <p:blipFill>
            <a:blip r:embed="rId5" cstate="print"/>
            <a:stretch>
              <a:fillRect/>
            </a:stretch>
          </p:blipFill>
          <p:spPr>
            <a:xfrm>
              <a:off x="304800" y="1828800"/>
              <a:ext cx="3562765" cy="31242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3" name="Picture 42" descr="Picture4.jpg"/>
            <p:cNvPicPr>
              <a:picLocks noChangeAspect="1"/>
            </p:cNvPicPr>
            <p:nvPr/>
          </p:nvPicPr>
          <p:blipFill>
            <a:blip r:embed="rId6" cstate="print"/>
            <a:stretch>
              <a:fillRect/>
            </a:stretch>
          </p:blipFill>
          <p:spPr>
            <a:xfrm>
              <a:off x="3912789" y="2395006"/>
              <a:ext cx="3200400" cy="22435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pic>
        <p:nvPicPr>
          <p:cNvPr id="44" name="Picture 5">
            <a:hlinkClick r:id="rId7" action="ppaction://hlinkfile"/>
          </p:cNvPr>
          <p:cNvPicPr>
            <a:picLocks noChangeAspect="1" noChangeArrowheads="1"/>
          </p:cNvPicPr>
          <p:nvPr/>
        </p:nvPicPr>
        <p:blipFill>
          <a:blip r:embed="rId8" cstate="print"/>
          <a:srcRect r="4954"/>
          <a:stretch>
            <a:fillRect/>
          </a:stretch>
        </p:blipFill>
        <p:spPr bwMode="auto">
          <a:xfrm flipH="1">
            <a:off x="7162235" y="2989902"/>
            <a:ext cx="982083" cy="943721"/>
          </a:xfrm>
          <a:prstGeom prst="rect">
            <a:avLst/>
          </a:prstGeom>
          <a:ln>
            <a:noFill/>
          </a:ln>
          <a:effectLst>
            <a:softEdge rad="112500"/>
          </a:effectLst>
        </p:spPr>
      </p:pic>
      <p:pic>
        <p:nvPicPr>
          <p:cNvPr id="45" name="Picture 6">
            <a:hlinkClick r:id="rId7" action="ppaction://hlinkfile"/>
          </p:cNvPr>
          <p:cNvPicPr>
            <a:picLocks noChangeAspect="1" noChangeArrowheads="1"/>
          </p:cNvPicPr>
          <p:nvPr/>
        </p:nvPicPr>
        <p:blipFill>
          <a:blip r:embed="rId9" cstate="print"/>
          <a:srcRect t="1230" r="8571" b="1537"/>
          <a:stretch>
            <a:fillRect/>
          </a:stretch>
        </p:blipFill>
        <p:spPr bwMode="auto">
          <a:xfrm flipH="1">
            <a:off x="7579849" y="3600852"/>
            <a:ext cx="1128937" cy="1084838"/>
          </a:xfrm>
          <a:prstGeom prst="rect">
            <a:avLst/>
          </a:prstGeom>
          <a:ln>
            <a:noFill/>
          </a:ln>
          <a:effectLst>
            <a:softEdge rad="112500"/>
          </a:effectLst>
        </p:spPr>
      </p:pic>
      <p:pic>
        <p:nvPicPr>
          <p:cNvPr id="46" name="Picture 45"/>
          <p:cNvPicPr/>
          <p:nvPr/>
        </p:nvPicPr>
        <p:blipFill>
          <a:blip r:embed="rId10" cstate="print"/>
          <a:srcRect l="1478" t="5681" r="2463" b="2012"/>
          <a:stretch>
            <a:fillRect/>
          </a:stretch>
        </p:blipFill>
        <p:spPr bwMode="auto">
          <a:xfrm>
            <a:off x="5581531" y="5528573"/>
            <a:ext cx="1128796" cy="832248"/>
          </a:xfrm>
          <a:prstGeom prst="rect">
            <a:avLst/>
          </a:prstGeom>
          <a:ln>
            <a:noFill/>
          </a:ln>
          <a:effectLst>
            <a:softEdge rad="112500"/>
          </a:effectLst>
        </p:spPr>
      </p:pic>
      <p:pic>
        <p:nvPicPr>
          <p:cNvPr id="47" name="Picture 8">
            <a:hlinkClick r:id="rId11" action="ppaction://hlinkfile"/>
          </p:cNvPr>
          <p:cNvPicPr>
            <a:picLocks noChangeAspect="1" noChangeArrowheads="1"/>
          </p:cNvPicPr>
          <p:nvPr/>
        </p:nvPicPr>
        <p:blipFill>
          <a:blip r:embed="rId12" cstate="print"/>
          <a:srcRect/>
          <a:stretch>
            <a:fillRect/>
          </a:stretch>
        </p:blipFill>
        <p:spPr bwMode="auto">
          <a:xfrm>
            <a:off x="4323340" y="4406080"/>
            <a:ext cx="869804" cy="726006"/>
          </a:xfrm>
          <a:prstGeom prst="rect">
            <a:avLst/>
          </a:prstGeom>
          <a:ln>
            <a:noFill/>
          </a:ln>
          <a:effectLst>
            <a:softEdge rad="112500"/>
          </a:effectLst>
        </p:spPr>
      </p:pic>
      <p:pic>
        <p:nvPicPr>
          <p:cNvPr id="48" name="Picture 9">
            <a:hlinkClick r:id="rId11" action="ppaction://hlinkfile"/>
          </p:cNvPr>
          <p:cNvPicPr>
            <a:picLocks noChangeAspect="1" noChangeArrowheads="1"/>
          </p:cNvPicPr>
          <p:nvPr/>
        </p:nvPicPr>
        <p:blipFill>
          <a:blip r:embed="rId13" cstate="print"/>
          <a:srcRect/>
          <a:stretch>
            <a:fillRect/>
          </a:stretch>
        </p:blipFill>
        <p:spPr bwMode="auto">
          <a:xfrm>
            <a:off x="4323340" y="5564643"/>
            <a:ext cx="924053" cy="760108"/>
          </a:xfrm>
          <a:prstGeom prst="rect">
            <a:avLst/>
          </a:prstGeom>
          <a:ln>
            <a:noFill/>
          </a:ln>
          <a:effectLst>
            <a:softEdge rad="112500"/>
          </a:effectLst>
        </p:spPr>
      </p:pic>
      <p:sp>
        <p:nvSpPr>
          <p:cNvPr id="49" name="Title 5"/>
          <p:cNvSpPr txBox="1">
            <a:spLocks/>
          </p:cNvSpPr>
          <p:nvPr/>
        </p:nvSpPr>
        <p:spPr>
          <a:xfrm>
            <a:off x="827197"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black"/>
                </a:solidFill>
              </a:rPr>
              <a:t>Bioinformatics Pipeline</a:t>
            </a:r>
            <a:endParaRPr lang="en-US" b="1" dirty="0">
              <a:solidFill>
                <a:prstClr val="black"/>
              </a:solidFill>
            </a:endParaRPr>
          </a:p>
        </p:txBody>
      </p:sp>
    </p:spTree>
    <p:extLst>
      <p:ext uri="{BB962C8B-B14F-4D97-AF65-F5344CB8AC3E}">
        <p14:creationId xmlns:p14="http://schemas.microsoft.com/office/powerpoint/2010/main" val="66806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777883"/>
            <a:ext cx="5197549" cy="350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idx="4294967295"/>
          </p:nvPr>
        </p:nvSpPr>
        <p:spPr>
          <a:xfrm>
            <a:off x="914400" y="-98425"/>
            <a:ext cx="8229600" cy="986288"/>
          </a:xfrm>
        </p:spPr>
        <p:txBody>
          <a:bodyPr>
            <a:normAutofit/>
          </a:bodyPr>
          <a:lstStyle/>
          <a:p>
            <a:r>
              <a:rPr lang="en-US" sz="4000" b="1" dirty="0" smtClean="0"/>
              <a:t>Pairwise Sequence Comparison</a:t>
            </a:r>
            <a:endParaRPr lang="en-US" sz="4000" b="1" dirty="0"/>
          </a:p>
        </p:txBody>
      </p:sp>
      <p:sp>
        <p:nvSpPr>
          <p:cNvPr id="5" name="Content Placeholder 4"/>
          <p:cNvSpPr>
            <a:spLocks noGrp="1"/>
          </p:cNvSpPr>
          <p:nvPr>
            <p:ph idx="4294967295"/>
          </p:nvPr>
        </p:nvSpPr>
        <p:spPr>
          <a:xfrm>
            <a:off x="3636963" y="4252913"/>
            <a:ext cx="5507037" cy="2605087"/>
          </a:xfrm>
        </p:spPr>
        <p:txBody>
          <a:bodyPr>
            <a:normAutofit fontScale="55000" lnSpcReduction="20000"/>
          </a:bodyPr>
          <a:lstStyle/>
          <a:p>
            <a:pPr>
              <a:lnSpc>
                <a:spcPct val="120000"/>
              </a:lnSpc>
              <a:buClr>
                <a:srgbClr val="C00000"/>
              </a:buClr>
            </a:pPr>
            <a:r>
              <a:rPr lang="en-US" dirty="0" smtClean="0"/>
              <a:t>Compares a collection of sequences with each other using </a:t>
            </a:r>
            <a:r>
              <a:rPr lang="en-US" dirty="0">
                <a:hlinkClick r:id="rId4"/>
              </a:rPr>
              <a:t>Smith Waterman </a:t>
            </a:r>
            <a:r>
              <a:rPr lang="en-US" dirty="0" err="1" smtClean="0">
                <a:hlinkClick r:id="rId4"/>
              </a:rPr>
              <a:t>Gotoh</a:t>
            </a:r>
            <a:r>
              <a:rPr lang="en-US" dirty="0" smtClean="0">
                <a:hlinkClick r:id="rId4"/>
              </a:rPr>
              <a:t> </a:t>
            </a:r>
            <a:endParaRPr lang="en-US" dirty="0" smtClean="0">
              <a:solidFill>
                <a:srgbClr val="002060"/>
              </a:solidFill>
              <a:latin typeface="Candara" pitchFamily="34" charset="0"/>
            </a:endParaRPr>
          </a:p>
          <a:p>
            <a:pPr>
              <a:lnSpc>
                <a:spcPct val="120000"/>
              </a:lnSpc>
              <a:buClr>
                <a:srgbClr val="C00000"/>
              </a:buClr>
            </a:pPr>
            <a:r>
              <a:rPr lang="en-US" dirty="0" smtClean="0"/>
              <a:t>Any pair wise computation can be implemented using the same approach</a:t>
            </a:r>
          </a:p>
          <a:p>
            <a:pPr>
              <a:lnSpc>
                <a:spcPct val="120000"/>
              </a:lnSpc>
              <a:buClr>
                <a:srgbClr val="C00000"/>
              </a:buClr>
            </a:pPr>
            <a:r>
              <a:rPr lang="en-US" dirty="0" smtClean="0">
                <a:solidFill>
                  <a:srgbClr val="002060"/>
                </a:solidFill>
                <a:latin typeface="Candara" pitchFamily="34" charset="0"/>
                <a:hlinkClick r:id="rId5"/>
              </a:rPr>
              <a:t>All-Pairs</a:t>
            </a:r>
            <a:r>
              <a:rPr lang="en-US" dirty="0" smtClean="0">
                <a:solidFill>
                  <a:srgbClr val="002060"/>
                </a:solidFill>
                <a:latin typeface="Candara" pitchFamily="34" charset="0"/>
              </a:rPr>
              <a:t> by </a:t>
            </a:r>
            <a:r>
              <a:rPr lang="en-US" dirty="0" smtClean="0"/>
              <a:t>Christopher </a:t>
            </a:r>
            <a:r>
              <a:rPr lang="en-US" dirty="0" err="1" smtClean="0"/>
              <a:t>Moretti</a:t>
            </a:r>
            <a:r>
              <a:rPr lang="en-US" dirty="0" smtClean="0"/>
              <a:t> et al.</a:t>
            </a:r>
            <a:endParaRPr lang="en-US" dirty="0" smtClean="0">
              <a:solidFill>
                <a:srgbClr val="002060"/>
              </a:solidFill>
              <a:latin typeface="Candara" pitchFamily="34" charset="0"/>
            </a:endParaRPr>
          </a:p>
          <a:p>
            <a:pPr>
              <a:lnSpc>
                <a:spcPct val="120000"/>
              </a:lnSpc>
              <a:buClr>
                <a:srgbClr val="C00000"/>
              </a:buClr>
            </a:pPr>
            <a:r>
              <a:rPr lang="en-US" dirty="0" err="1" smtClean="0">
                <a:solidFill>
                  <a:srgbClr val="002060"/>
                </a:solidFill>
                <a:latin typeface="Candara" pitchFamily="34" charset="0"/>
              </a:rPr>
              <a:t>DryadLINQ’s</a:t>
            </a:r>
            <a:r>
              <a:rPr lang="en-US" dirty="0" smtClean="0">
                <a:solidFill>
                  <a:srgbClr val="002060"/>
                </a:solidFill>
                <a:latin typeface="Candara" pitchFamily="34" charset="0"/>
              </a:rPr>
              <a:t> lower efficiency is due to a scheduling error in the first release (now fixed)</a:t>
            </a:r>
          </a:p>
          <a:p>
            <a:pPr>
              <a:lnSpc>
                <a:spcPct val="120000"/>
              </a:lnSpc>
              <a:buClr>
                <a:srgbClr val="C00000"/>
              </a:buClr>
            </a:pPr>
            <a:r>
              <a:rPr lang="en-US" dirty="0" smtClean="0">
                <a:solidFill>
                  <a:srgbClr val="002060"/>
                </a:solidFill>
                <a:latin typeface="Candara" pitchFamily="34" charset="0"/>
              </a:rPr>
              <a:t>Twister performs the best</a:t>
            </a:r>
            <a:endParaRPr lang="en-US" dirty="0">
              <a:solidFill>
                <a:srgbClr val="002060"/>
              </a:solidFill>
              <a:latin typeface="Candara" pitchFamily="34" charset="0"/>
            </a:endParaRPr>
          </a:p>
        </p:txBody>
      </p:sp>
      <p:pic>
        <p:nvPicPr>
          <p:cNvPr id="16386" name="Picture 2" descr="D:\academic\phd\Publications\HPDCWorkshop\diagrams\sw-g-twister.png"/>
          <p:cNvPicPr>
            <a:picLocks noChangeAspect="1" noChangeArrowheads="1"/>
          </p:cNvPicPr>
          <p:nvPr/>
        </p:nvPicPr>
        <p:blipFill>
          <a:blip r:embed="rId6" cstate="print"/>
          <a:srcRect/>
          <a:stretch>
            <a:fillRect/>
          </a:stretch>
        </p:blipFill>
        <p:spPr bwMode="auto">
          <a:xfrm>
            <a:off x="381000" y="777883"/>
            <a:ext cx="3069264" cy="5403332"/>
          </a:xfrm>
          <a:prstGeom prst="rect">
            <a:avLst/>
          </a:prstGeom>
          <a:noFill/>
        </p:spPr>
      </p:pic>
      <p:pic>
        <p:nvPicPr>
          <p:cNvPr id="2050" name="Picture 2"/>
          <p:cNvPicPr>
            <a:picLocks noChangeAspect="1" noChangeArrowheads="1"/>
          </p:cNvPicPr>
          <p:nvPr/>
        </p:nvPicPr>
        <p:blipFill>
          <a:blip r:embed="rId7" cstate="print"/>
          <a:srcRect/>
          <a:stretch>
            <a:fillRect/>
          </a:stretch>
        </p:blipFill>
        <p:spPr bwMode="auto">
          <a:xfrm>
            <a:off x="4953000" y="3109769"/>
            <a:ext cx="3057525" cy="542925"/>
          </a:xfrm>
          <a:prstGeom prst="rect">
            <a:avLst/>
          </a:prstGeom>
          <a:noFill/>
          <a:ln w="9525">
            <a:noFill/>
            <a:miter lim="800000"/>
            <a:headEnd/>
            <a:tailEnd/>
          </a:ln>
        </p:spPr>
      </p:pic>
      <p:sp>
        <p:nvSpPr>
          <p:cNvPr id="7" name="TextBox 6"/>
          <p:cNvSpPr txBox="1"/>
          <p:nvPr/>
        </p:nvSpPr>
        <p:spPr>
          <a:xfrm>
            <a:off x="5888665" y="887863"/>
            <a:ext cx="2540439" cy="307777"/>
          </a:xfrm>
          <a:prstGeom prst="rect">
            <a:avLst/>
          </a:prstGeom>
          <a:noFill/>
        </p:spPr>
        <p:txBody>
          <a:bodyPr wrap="none" rtlCol="0">
            <a:spAutoFit/>
          </a:bodyPr>
          <a:lstStyle/>
          <a:p>
            <a:r>
              <a:rPr lang="en-US" sz="1400" b="1" dirty="0">
                <a:solidFill>
                  <a:srgbClr val="002060"/>
                </a:solidFill>
              </a:rPr>
              <a:t>Using 744 CPU cores in Cluster-I</a:t>
            </a:r>
          </a:p>
        </p:txBody>
      </p:sp>
    </p:spTree>
    <p:extLst>
      <p:ext uri="{BB962C8B-B14F-4D97-AF65-F5344CB8AC3E}">
        <p14:creationId xmlns:p14="http://schemas.microsoft.com/office/powerpoint/2010/main" val="77756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486400" cy="655638"/>
          </a:xfrm>
        </p:spPr>
        <p:txBody>
          <a:bodyPr>
            <a:noAutofit/>
          </a:bodyPr>
          <a:lstStyle/>
          <a:p>
            <a:r>
              <a:rPr lang="en-US" sz="4000" b="1" dirty="0"/>
              <a:t>Important Trends</a:t>
            </a:r>
          </a:p>
        </p:txBody>
      </p:sp>
      <p:grpSp>
        <p:nvGrpSpPr>
          <p:cNvPr id="16" name="Group 15"/>
          <p:cNvGrpSpPr/>
          <p:nvPr/>
        </p:nvGrpSpPr>
        <p:grpSpPr>
          <a:xfrm>
            <a:off x="304800" y="1397000"/>
            <a:ext cx="8458200" cy="5079999"/>
            <a:chOff x="304800" y="1397000"/>
            <a:chExt cx="8458200" cy="5079999"/>
          </a:xfrm>
        </p:grpSpPr>
        <p:sp>
          <p:nvSpPr>
            <p:cNvPr id="6" name="Freeform 5"/>
            <p:cNvSpPr/>
            <p:nvPr/>
          </p:nvSpPr>
          <p:spPr>
            <a:xfrm>
              <a:off x="5357844" y="4799582"/>
              <a:ext cx="3405156" cy="1677417"/>
            </a:xfrm>
            <a:custGeom>
              <a:avLst/>
              <a:gdLst>
                <a:gd name="connsiteX0" fmla="*/ 0 w 2871752"/>
                <a:gd name="connsiteY0" fmla="*/ 160122 h 1601216"/>
                <a:gd name="connsiteX1" fmla="*/ 46899 w 2871752"/>
                <a:gd name="connsiteY1" fmla="*/ 46899 h 1601216"/>
                <a:gd name="connsiteX2" fmla="*/ 160122 w 2871752"/>
                <a:gd name="connsiteY2" fmla="*/ 1 h 1601216"/>
                <a:gd name="connsiteX3" fmla="*/ 2711630 w 2871752"/>
                <a:gd name="connsiteY3" fmla="*/ 0 h 1601216"/>
                <a:gd name="connsiteX4" fmla="*/ 2824853 w 2871752"/>
                <a:gd name="connsiteY4" fmla="*/ 46899 h 1601216"/>
                <a:gd name="connsiteX5" fmla="*/ 2871751 w 2871752"/>
                <a:gd name="connsiteY5" fmla="*/ 160122 h 1601216"/>
                <a:gd name="connsiteX6" fmla="*/ 2871752 w 2871752"/>
                <a:gd name="connsiteY6" fmla="*/ 1441094 h 1601216"/>
                <a:gd name="connsiteX7" fmla="*/ 2824853 w 2871752"/>
                <a:gd name="connsiteY7" fmla="*/ 1554317 h 1601216"/>
                <a:gd name="connsiteX8" fmla="*/ 2711630 w 2871752"/>
                <a:gd name="connsiteY8" fmla="*/ 1601216 h 1601216"/>
                <a:gd name="connsiteX9" fmla="*/ 160122 w 2871752"/>
                <a:gd name="connsiteY9" fmla="*/ 1601216 h 1601216"/>
                <a:gd name="connsiteX10" fmla="*/ 46899 w 2871752"/>
                <a:gd name="connsiteY10" fmla="*/ 1554317 h 1601216"/>
                <a:gd name="connsiteX11" fmla="*/ 0 w 2871752"/>
                <a:gd name="connsiteY11" fmla="*/ 1441094 h 1601216"/>
                <a:gd name="connsiteX12" fmla="*/ 0 w 287175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752" h="1601216">
                  <a:moveTo>
                    <a:pt x="0" y="160122"/>
                  </a:moveTo>
                  <a:cubicBezTo>
                    <a:pt x="0" y="117655"/>
                    <a:pt x="16870" y="76927"/>
                    <a:pt x="46899" y="46899"/>
                  </a:cubicBezTo>
                  <a:cubicBezTo>
                    <a:pt x="76928" y="16870"/>
                    <a:pt x="117655" y="0"/>
                    <a:pt x="160122" y="1"/>
                  </a:cubicBezTo>
                  <a:lnTo>
                    <a:pt x="2711630" y="0"/>
                  </a:lnTo>
                  <a:cubicBezTo>
                    <a:pt x="2754097" y="0"/>
                    <a:pt x="2794825" y="16870"/>
                    <a:pt x="2824853" y="46899"/>
                  </a:cubicBezTo>
                  <a:cubicBezTo>
                    <a:pt x="2854882" y="76928"/>
                    <a:pt x="2871752" y="117655"/>
                    <a:pt x="2871751" y="160122"/>
                  </a:cubicBezTo>
                  <a:cubicBezTo>
                    <a:pt x="2871751" y="587113"/>
                    <a:pt x="2871752" y="1014103"/>
                    <a:pt x="2871752" y="1441094"/>
                  </a:cubicBezTo>
                  <a:cubicBezTo>
                    <a:pt x="2871752" y="1483561"/>
                    <a:pt x="2854882" y="1524289"/>
                    <a:pt x="2824853" y="1554317"/>
                  </a:cubicBezTo>
                  <a:cubicBezTo>
                    <a:pt x="2794824" y="1584346"/>
                    <a:pt x="2754097" y="1601216"/>
                    <a:pt x="271163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2976513"/>
                <a:satOff val="17933"/>
                <a:lumOff val="143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659" tIns="496438" rIns="96135" bIns="96134" numCol="1" spcCol="1270" anchor="t" anchorCtr="0">
              <a:noAutofit/>
            </a:bodyPr>
            <a:lstStyle/>
            <a:p>
              <a:pPr marL="114300" lvl="1" indent="-114300" defTabSz="533400">
                <a:lnSpc>
                  <a:spcPct val="90000"/>
                </a:lnSpc>
                <a:spcBef>
                  <a:spcPct val="0"/>
                </a:spcBef>
                <a:spcAft>
                  <a:spcPct val="15000"/>
                </a:spcAft>
                <a:buFontTx/>
                <a:buChar char="••"/>
              </a:pPr>
              <a:endParaRPr lang="en-US" sz="1200" dirty="0">
                <a:solidFill>
                  <a:prstClr val="black">
                    <a:hueOff val="0"/>
                    <a:satOff val="0"/>
                    <a:lumOff val="0"/>
                    <a:alphaOff val="0"/>
                  </a:prstClr>
                </a:solidFill>
              </a:endParaRPr>
            </a:p>
          </p:txBody>
        </p:sp>
        <p:sp>
          <p:nvSpPr>
            <p:cNvPr id="7" name="Freeform 6"/>
            <p:cNvSpPr/>
            <p:nvPr/>
          </p:nvSpPr>
          <p:spPr>
            <a:xfrm>
              <a:off x="381000" y="4799582"/>
              <a:ext cx="3681991" cy="1677417"/>
            </a:xfrm>
            <a:custGeom>
              <a:avLst/>
              <a:gdLst>
                <a:gd name="connsiteX0" fmla="*/ 0 w 3204788"/>
                <a:gd name="connsiteY0" fmla="*/ 160122 h 1601216"/>
                <a:gd name="connsiteX1" fmla="*/ 46899 w 3204788"/>
                <a:gd name="connsiteY1" fmla="*/ 46899 h 1601216"/>
                <a:gd name="connsiteX2" fmla="*/ 160122 w 3204788"/>
                <a:gd name="connsiteY2" fmla="*/ 1 h 1601216"/>
                <a:gd name="connsiteX3" fmla="*/ 3044666 w 3204788"/>
                <a:gd name="connsiteY3" fmla="*/ 0 h 1601216"/>
                <a:gd name="connsiteX4" fmla="*/ 3157889 w 3204788"/>
                <a:gd name="connsiteY4" fmla="*/ 46899 h 1601216"/>
                <a:gd name="connsiteX5" fmla="*/ 3204787 w 3204788"/>
                <a:gd name="connsiteY5" fmla="*/ 160122 h 1601216"/>
                <a:gd name="connsiteX6" fmla="*/ 3204788 w 3204788"/>
                <a:gd name="connsiteY6" fmla="*/ 1441094 h 1601216"/>
                <a:gd name="connsiteX7" fmla="*/ 3157889 w 3204788"/>
                <a:gd name="connsiteY7" fmla="*/ 1554317 h 1601216"/>
                <a:gd name="connsiteX8" fmla="*/ 3044666 w 3204788"/>
                <a:gd name="connsiteY8" fmla="*/ 1601216 h 1601216"/>
                <a:gd name="connsiteX9" fmla="*/ 160122 w 3204788"/>
                <a:gd name="connsiteY9" fmla="*/ 1601216 h 1601216"/>
                <a:gd name="connsiteX10" fmla="*/ 46899 w 3204788"/>
                <a:gd name="connsiteY10" fmla="*/ 1554317 h 1601216"/>
                <a:gd name="connsiteX11" fmla="*/ 0 w 3204788"/>
                <a:gd name="connsiteY11" fmla="*/ 1441094 h 1601216"/>
                <a:gd name="connsiteX12" fmla="*/ 0 w 320478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4788" h="1601216">
                  <a:moveTo>
                    <a:pt x="0" y="160122"/>
                  </a:moveTo>
                  <a:cubicBezTo>
                    <a:pt x="0" y="117655"/>
                    <a:pt x="16870" y="76927"/>
                    <a:pt x="46899" y="46899"/>
                  </a:cubicBezTo>
                  <a:cubicBezTo>
                    <a:pt x="76928" y="16870"/>
                    <a:pt x="117655" y="0"/>
                    <a:pt x="160122" y="1"/>
                  </a:cubicBezTo>
                  <a:lnTo>
                    <a:pt x="3044666" y="0"/>
                  </a:lnTo>
                  <a:cubicBezTo>
                    <a:pt x="3087133" y="0"/>
                    <a:pt x="3127861" y="16870"/>
                    <a:pt x="3157889" y="46899"/>
                  </a:cubicBezTo>
                  <a:cubicBezTo>
                    <a:pt x="3187918" y="76928"/>
                    <a:pt x="3204788" y="117655"/>
                    <a:pt x="3204787" y="160122"/>
                  </a:cubicBezTo>
                  <a:cubicBezTo>
                    <a:pt x="3204787" y="587113"/>
                    <a:pt x="3204788" y="1014103"/>
                    <a:pt x="3204788" y="1441094"/>
                  </a:cubicBezTo>
                  <a:cubicBezTo>
                    <a:pt x="3204788" y="1483561"/>
                    <a:pt x="3187918" y="1524289"/>
                    <a:pt x="3157889" y="1554317"/>
                  </a:cubicBezTo>
                  <a:cubicBezTo>
                    <a:pt x="3127860" y="1584346"/>
                    <a:pt x="3087133" y="1601216"/>
                    <a:pt x="304466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4464770"/>
                <a:satOff val="26899"/>
                <a:lumOff val="215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324" tIns="492628" rIns="1053760" bIns="92324" numCol="1" spcCol="1270" anchor="t" anchorCtr="0">
              <a:noAutofit/>
            </a:bodyPr>
            <a:lstStyle/>
            <a:p>
              <a:pPr marL="114300" lvl="1" indent="-114300" defTabSz="533400">
                <a:lnSpc>
                  <a:spcPct val="90000"/>
                </a:lnSpc>
                <a:spcBef>
                  <a:spcPct val="0"/>
                </a:spcBef>
                <a:spcAft>
                  <a:spcPct val="15000"/>
                </a:spcAft>
                <a:buFontTx/>
                <a:buChar char="••"/>
              </a:pPr>
              <a:r>
                <a:rPr lang="en-US" sz="1600" dirty="0" smtClean="0">
                  <a:solidFill>
                    <a:prstClr val="black">
                      <a:hueOff val="0"/>
                      <a:satOff val="0"/>
                      <a:lumOff val="0"/>
                      <a:alphaOff val="0"/>
                    </a:prstClr>
                  </a:solidFill>
                </a:rPr>
                <a:t>Implies parallel computing important again</a:t>
              </a:r>
            </a:p>
            <a:p>
              <a:pPr marL="228600" lvl="2" indent="-114300" defTabSz="533400">
                <a:lnSpc>
                  <a:spcPct val="90000"/>
                </a:lnSpc>
                <a:spcBef>
                  <a:spcPct val="0"/>
                </a:spcBef>
                <a:spcAft>
                  <a:spcPct val="15000"/>
                </a:spcAft>
                <a:buFontTx/>
                <a:buChar char="••"/>
              </a:pPr>
              <a:r>
                <a:rPr lang="en-US" sz="1600" dirty="0" smtClean="0">
                  <a:solidFill>
                    <a:prstClr val="black">
                      <a:hueOff val="0"/>
                      <a:satOff val="0"/>
                      <a:lumOff val="0"/>
                      <a:alphaOff val="0"/>
                    </a:prstClr>
                  </a:solidFill>
                </a:rPr>
                <a:t>Performance from extra cores – not extra clock speed</a:t>
              </a:r>
            </a:p>
          </p:txBody>
        </p:sp>
        <p:sp>
          <p:nvSpPr>
            <p:cNvPr id="8" name="Freeform 7"/>
            <p:cNvSpPr/>
            <p:nvPr/>
          </p:nvSpPr>
          <p:spPr>
            <a:xfrm>
              <a:off x="5049194" y="1397000"/>
              <a:ext cx="3332806" cy="1651000"/>
            </a:xfrm>
            <a:custGeom>
              <a:avLst/>
              <a:gdLst>
                <a:gd name="connsiteX0" fmla="*/ 0 w 3127072"/>
                <a:gd name="connsiteY0" fmla="*/ 160122 h 1601216"/>
                <a:gd name="connsiteX1" fmla="*/ 46899 w 3127072"/>
                <a:gd name="connsiteY1" fmla="*/ 46899 h 1601216"/>
                <a:gd name="connsiteX2" fmla="*/ 160122 w 3127072"/>
                <a:gd name="connsiteY2" fmla="*/ 1 h 1601216"/>
                <a:gd name="connsiteX3" fmla="*/ 2966950 w 3127072"/>
                <a:gd name="connsiteY3" fmla="*/ 0 h 1601216"/>
                <a:gd name="connsiteX4" fmla="*/ 3080173 w 3127072"/>
                <a:gd name="connsiteY4" fmla="*/ 46899 h 1601216"/>
                <a:gd name="connsiteX5" fmla="*/ 3127071 w 3127072"/>
                <a:gd name="connsiteY5" fmla="*/ 160122 h 1601216"/>
                <a:gd name="connsiteX6" fmla="*/ 3127072 w 3127072"/>
                <a:gd name="connsiteY6" fmla="*/ 1441094 h 1601216"/>
                <a:gd name="connsiteX7" fmla="*/ 3080173 w 3127072"/>
                <a:gd name="connsiteY7" fmla="*/ 1554317 h 1601216"/>
                <a:gd name="connsiteX8" fmla="*/ 2966950 w 3127072"/>
                <a:gd name="connsiteY8" fmla="*/ 1601216 h 1601216"/>
                <a:gd name="connsiteX9" fmla="*/ 160122 w 3127072"/>
                <a:gd name="connsiteY9" fmla="*/ 1601216 h 1601216"/>
                <a:gd name="connsiteX10" fmla="*/ 46899 w 3127072"/>
                <a:gd name="connsiteY10" fmla="*/ 1554317 h 1601216"/>
                <a:gd name="connsiteX11" fmla="*/ 0 w 3127072"/>
                <a:gd name="connsiteY11" fmla="*/ 1441094 h 1601216"/>
                <a:gd name="connsiteX12" fmla="*/ 0 w 312707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7072" h="1601216">
                  <a:moveTo>
                    <a:pt x="0" y="160122"/>
                  </a:moveTo>
                  <a:cubicBezTo>
                    <a:pt x="0" y="117655"/>
                    <a:pt x="16870" y="76927"/>
                    <a:pt x="46899" y="46899"/>
                  </a:cubicBezTo>
                  <a:cubicBezTo>
                    <a:pt x="76928" y="16870"/>
                    <a:pt x="117655" y="0"/>
                    <a:pt x="160122" y="1"/>
                  </a:cubicBezTo>
                  <a:lnTo>
                    <a:pt x="2966950" y="0"/>
                  </a:lnTo>
                  <a:cubicBezTo>
                    <a:pt x="3009417" y="0"/>
                    <a:pt x="3050145" y="16870"/>
                    <a:pt x="3080173" y="46899"/>
                  </a:cubicBezTo>
                  <a:cubicBezTo>
                    <a:pt x="3110202" y="76928"/>
                    <a:pt x="3127072" y="117655"/>
                    <a:pt x="3127071" y="160122"/>
                  </a:cubicBezTo>
                  <a:cubicBezTo>
                    <a:pt x="3127071" y="587113"/>
                    <a:pt x="3127072" y="1014103"/>
                    <a:pt x="3127072" y="1441094"/>
                  </a:cubicBezTo>
                  <a:cubicBezTo>
                    <a:pt x="3127072" y="1483561"/>
                    <a:pt x="3110202" y="1524289"/>
                    <a:pt x="3080173" y="1554317"/>
                  </a:cubicBezTo>
                  <a:cubicBezTo>
                    <a:pt x="3050144" y="1584346"/>
                    <a:pt x="3009417" y="1601216"/>
                    <a:pt x="296695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1488257"/>
                <a:satOff val="8966"/>
                <a:lumOff val="71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256" tIns="96134" rIns="96133" bIns="496438" numCol="1" spcCol="1270" anchor="t" anchorCtr="0">
              <a:noAutofit/>
            </a:bodyPr>
            <a:lstStyle/>
            <a:p>
              <a:pPr marL="228600" lvl="2" indent="-114300" defTabSz="533400">
                <a:lnSpc>
                  <a:spcPct val="90000"/>
                </a:lnSpc>
                <a:spcBef>
                  <a:spcPct val="0"/>
                </a:spcBef>
                <a:spcAft>
                  <a:spcPct val="15000"/>
                </a:spcAft>
                <a:buFontTx/>
                <a:buChar char="••"/>
              </a:pPr>
              <a:r>
                <a:rPr lang="en-US" sz="1600" dirty="0" smtClean="0">
                  <a:solidFill>
                    <a:prstClr val="black">
                      <a:hueOff val="0"/>
                      <a:satOff val="0"/>
                      <a:lumOff val="0"/>
                      <a:alphaOff val="0"/>
                    </a:prstClr>
                  </a:solidFill>
                </a:rPr>
                <a:t>new commercially supported data center model building on compute grids</a:t>
              </a:r>
            </a:p>
            <a:p>
              <a:pPr marL="228600" lvl="2" indent="-114300" defTabSz="533400">
                <a:lnSpc>
                  <a:spcPct val="90000"/>
                </a:lnSpc>
                <a:spcBef>
                  <a:spcPct val="0"/>
                </a:spcBef>
                <a:spcAft>
                  <a:spcPct val="15000"/>
                </a:spcAft>
                <a:buFontTx/>
                <a:buChar char="••"/>
              </a:pPr>
              <a:endParaRPr lang="en-US" sz="1200" dirty="0" smtClean="0">
                <a:solidFill>
                  <a:prstClr val="black">
                    <a:hueOff val="0"/>
                    <a:satOff val="0"/>
                    <a:lumOff val="0"/>
                    <a:alphaOff val="0"/>
                  </a:prstClr>
                </a:solidFill>
              </a:endParaRPr>
            </a:p>
          </p:txBody>
        </p:sp>
        <p:sp>
          <p:nvSpPr>
            <p:cNvPr id="9" name="Freeform 8"/>
            <p:cNvSpPr/>
            <p:nvPr/>
          </p:nvSpPr>
          <p:spPr>
            <a:xfrm>
              <a:off x="304800" y="1397000"/>
              <a:ext cx="3718196" cy="1651000"/>
            </a:xfrm>
            <a:custGeom>
              <a:avLst/>
              <a:gdLst>
                <a:gd name="connsiteX0" fmla="*/ 0 w 3124798"/>
                <a:gd name="connsiteY0" fmla="*/ 160122 h 1601216"/>
                <a:gd name="connsiteX1" fmla="*/ 46899 w 3124798"/>
                <a:gd name="connsiteY1" fmla="*/ 46899 h 1601216"/>
                <a:gd name="connsiteX2" fmla="*/ 160122 w 3124798"/>
                <a:gd name="connsiteY2" fmla="*/ 1 h 1601216"/>
                <a:gd name="connsiteX3" fmla="*/ 2964676 w 3124798"/>
                <a:gd name="connsiteY3" fmla="*/ 0 h 1601216"/>
                <a:gd name="connsiteX4" fmla="*/ 3077899 w 3124798"/>
                <a:gd name="connsiteY4" fmla="*/ 46899 h 1601216"/>
                <a:gd name="connsiteX5" fmla="*/ 3124797 w 3124798"/>
                <a:gd name="connsiteY5" fmla="*/ 160122 h 1601216"/>
                <a:gd name="connsiteX6" fmla="*/ 3124798 w 3124798"/>
                <a:gd name="connsiteY6" fmla="*/ 1441094 h 1601216"/>
                <a:gd name="connsiteX7" fmla="*/ 3077899 w 3124798"/>
                <a:gd name="connsiteY7" fmla="*/ 1554317 h 1601216"/>
                <a:gd name="connsiteX8" fmla="*/ 2964676 w 3124798"/>
                <a:gd name="connsiteY8" fmla="*/ 1601216 h 1601216"/>
                <a:gd name="connsiteX9" fmla="*/ 160122 w 3124798"/>
                <a:gd name="connsiteY9" fmla="*/ 1601216 h 1601216"/>
                <a:gd name="connsiteX10" fmla="*/ 46899 w 3124798"/>
                <a:gd name="connsiteY10" fmla="*/ 1554317 h 1601216"/>
                <a:gd name="connsiteX11" fmla="*/ 0 w 3124798"/>
                <a:gd name="connsiteY11" fmla="*/ 1441094 h 1601216"/>
                <a:gd name="connsiteX12" fmla="*/ 0 w 312479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798" h="1601216">
                  <a:moveTo>
                    <a:pt x="0" y="160122"/>
                  </a:moveTo>
                  <a:cubicBezTo>
                    <a:pt x="0" y="117655"/>
                    <a:pt x="16870" y="76927"/>
                    <a:pt x="46899" y="46899"/>
                  </a:cubicBezTo>
                  <a:cubicBezTo>
                    <a:pt x="76928" y="16870"/>
                    <a:pt x="117655" y="0"/>
                    <a:pt x="160122" y="1"/>
                  </a:cubicBezTo>
                  <a:lnTo>
                    <a:pt x="2964676" y="0"/>
                  </a:lnTo>
                  <a:cubicBezTo>
                    <a:pt x="3007143" y="0"/>
                    <a:pt x="3047871" y="16870"/>
                    <a:pt x="3077899" y="46899"/>
                  </a:cubicBezTo>
                  <a:cubicBezTo>
                    <a:pt x="3107928" y="76928"/>
                    <a:pt x="3124798" y="117655"/>
                    <a:pt x="3124797" y="160122"/>
                  </a:cubicBezTo>
                  <a:cubicBezTo>
                    <a:pt x="3124797" y="587113"/>
                    <a:pt x="3124798" y="1014103"/>
                    <a:pt x="3124798" y="1441094"/>
                  </a:cubicBezTo>
                  <a:cubicBezTo>
                    <a:pt x="3124798" y="1483561"/>
                    <a:pt x="3107928" y="1524289"/>
                    <a:pt x="3077899" y="1554317"/>
                  </a:cubicBezTo>
                  <a:cubicBezTo>
                    <a:pt x="3047870" y="1584346"/>
                    <a:pt x="3007143" y="1601216"/>
                    <a:pt x="296467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894" tIns="80894" rIns="1018333" bIns="481198" numCol="1" spcCol="1270" anchor="t" anchorCtr="0">
              <a:noAutofit/>
            </a:bodyPr>
            <a:lstStyle/>
            <a:p>
              <a:pPr marL="114300" lvl="1" indent="-114300" defTabSz="533400">
                <a:lnSpc>
                  <a:spcPct val="90000"/>
                </a:lnSpc>
                <a:spcBef>
                  <a:spcPct val="0"/>
                </a:spcBef>
                <a:spcAft>
                  <a:spcPct val="15000"/>
                </a:spcAft>
                <a:buFontTx/>
                <a:buChar char="••"/>
              </a:pPr>
              <a:r>
                <a:rPr lang="en-US" sz="1600" dirty="0" smtClean="0">
                  <a:solidFill>
                    <a:prstClr val="black">
                      <a:hueOff val="0"/>
                      <a:satOff val="0"/>
                      <a:lumOff val="0"/>
                      <a:alphaOff val="0"/>
                    </a:prstClr>
                  </a:solidFill>
                </a:rPr>
                <a:t>In all fields of science and throughout life (e.g. web!) </a:t>
              </a:r>
              <a:endParaRPr lang="en-US" sz="1600" dirty="0">
                <a:solidFill>
                  <a:prstClr val="black">
                    <a:hueOff val="0"/>
                    <a:satOff val="0"/>
                    <a:lumOff val="0"/>
                    <a:alphaOff val="0"/>
                  </a:prstClr>
                </a:solidFill>
              </a:endParaRPr>
            </a:p>
            <a:p>
              <a:pPr marL="114300" lvl="1" indent="-114300" defTabSz="533400">
                <a:lnSpc>
                  <a:spcPct val="90000"/>
                </a:lnSpc>
                <a:spcBef>
                  <a:spcPct val="0"/>
                </a:spcBef>
                <a:spcAft>
                  <a:spcPct val="15000"/>
                </a:spcAft>
                <a:buFontTx/>
                <a:buChar char="••"/>
              </a:pPr>
              <a:r>
                <a:rPr lang="en-US" sz="1600" dirty="0" smtClean="0">
                  <a:solidFill>
                    <a:prstClr val="black">
                      <a:hueOff val="0"/>
                      <a:satOff val="0"/>
                      <a:lumOff val="0"/>
                      <a:alphaOff val="0"/>
                    </a:prstClr>
                  </a:solidFill>
                </a:rPr>
                <a:t>Impacts preservation, access/use, programming model</a:t>
              </a:r>
              <a:endParaRPr lang="en-US" sz="1600" dirty="0">
                <a:solidFill>
                  <a:prstClr val="black">
                    <a:hueOff val="0"/>
                    <a:satOff val="0"/>
                    <a:lumOff val="0"/>
                    <a:alphaOff val="0"/>
                  </a:prstClr>
                </a:solidFill>
              </a:endParaRPr>
            </a:p>
            <a:p>
              <a:pPr marL="57150" lvl="1" indent="-57150" defTabSz="444500">
                <a:lnSpc>
                  <a:spcPct val="90000"/>
                </a:lnSpc>
                <a:spcBef>
                  <a:spcPct val="0"/>
                </a:spcBef>
                <a:spcAft>
                  <a:spcPct val="15000"/>
                </a:spcAft>
                <a:buFontTx/>
                <a:buChar char="••"/>
              </a:pPr>
              <a:endParaRPr lang="en-US" sz="1000" dirty="0">
                <a:solidFill>
                  <a:prstClr val="black">
                    <a:hueOff val="0"/>
                    <a:satOff val="0"/>
                    <a:lumOff val="0"/>
                    <a:alphaOff val="0"/>
                  </a:prstClr>
                </a:solidFill>
              </a:endParaRPr>
            </a:p>
          </p:txBody>
        </p:sp>
      </p:gr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Data Deluge</a:t>
            </a:r>
            <a:endParaRPr lang="en-US" b="1" dirty="0">
              <a:solidFill>
                <a:prstClr val="white"/>
              </a:solidFill>
            </a:endParaRPr>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Cloud Technologies</a:t>
            </a:r>
            <a:endParaRPr lang="en-US" b="1" dirty="0">
              <a:solidFill>
                <a:prstClr val="white"/>
              </a:solidFill>
            </a:endParaRPr>
          </a:p>
        </p:txBody>
      </p:sp>
      <p:sp>
        <p:nvSpPr>
          <p:cNvPr id="12" name="Freeform 11"/>
          <p:cNvSpPr/>
          <p:nvPr/>
        </p:nvSpPr>
        <p:spPr>
          <a:xfrm rot="21600000">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r>
              <a:rPr lang="en-US" b="1" dirty="0" err="1" smtClean="0">
                <a:solidFill>
                  <a:prstClr val="white"/>
                </a:solidFill>
              </a:rPr>
              <a:t>eScience</a:t>
            </a:r>
            <a:endParaRPr lang="en-US" b="1" dirty="0">
              <a:solidFill>
                <a:prstClr val="white"/>
              </a:solidFill>
            </a:endParaRPr>
          </a:p>
        </p:txBody>
      </p:sp>
      <p:sp>
        <p:nvSpPr>
          <p:cNvPr id="13" name="Freeform 12"/>
          <p:cNvSpPr/>
          <p:nvPr/>
        </p:nvSpPr>
        <p:spPr>
          <a:xfrm rot="21600000">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Multicore/</a:t>
            </a:r>
          </a:p>
          <a:p>
            <a:pPr algn="ctr" defTabSz="800100">
              <a:lnSpc>
                <a:spcPct val="90000"/>
              </a:lnSpc>
              <a:spcBef>
                <a:spcPct val="0"/>
              </a:spcBef>
              <a:spcAft>
                <a:spcPct val="35000"/>
              </a:spcAft>
            </a:pPr>
            <a:r>
              <a:rPr lang="en-US" b="1" dirty="0" smtClean="0">
                <a:solidFill>
                  <a:prstClr val="white"/>
                </a:solidFill>
              </a:rPr>
              <a:t>Parallel Computing</a:t>
            </a: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6324600" y="4800600"/>
            <a:ext cx="2971800" cy="1754326"/>
          </a:xfrm>
          <a:prstGeom prst="rect">
            <a:avLst/>
          </a:prstGeom>
          <a:noFill/>
        </p:spPr>
        <p:txBody>
          <a:bodyPr wrap="square" rtlCol="0">
            <a:spAutoFit/>
          </a:bodyPr>
          <a:lstStyle/>
          <a:p>
            <a:pPr marL="114300" lvl="1" indent="-114300" defTabSz="533400">
              <a:lnSpc>
                <a:spcPct val="90000"/>
              </a:lnSpc>
              <a:spcBef>
                <a:spcPct val="0"/>
              </a:spcBef>
              <a:spcAft>
                <a:spcPct val="15000"/>
              </a:spcAft>
              <a:buFontTx/>
              <a:buChar char="••"/>
            </a:pPr>
            <a:r>
              <a:rPr lang="en-US" sz="1600" dirty="0" smtClean="0">
                <a:solidFill>
                  <a:prstClr val="black"/>
                </a:solidFill>
              </a:rPr>
              <a:t>A  spectrum of </a:t>
            </a:r>
            <a:r>
              <a:rPr lang="en-US" sz="1600" dirty="0" err="1" smtClean="0">
                <a:solidFill>
                  <a:prstClr val="black"/>
                </a:solidFill>
              </a:rPr>
              <a:t>eScience</a:t>
            </a:r>
            <a:r>
              <a:rPr lang="en-US" sz="1600" dirty="0" smtClean="0">
                <a:solidFill>
                  <a:prstClr val="black"/>
                </a:solidFill>
              </a:rPr>
              <a:t> or </a:t>
            </a:r>
            <a:r>
              <a:rPr lang="en-US" sz="1600" dirty="0" err="1" smtClean="0">
                <a:solidFill>
                  <a:prstClr val="black"/>
                </a:solidFill>
              </a:rPr>
              <a:t>eResearch</a:t>
            </a:r>
            <a:r>
              <a:rPr lang="en-US" sz="1600" dirty="0" smtClean="0">
                <a:solidFill>
                  <a:prstClr val="black"/>
                </a:solidFill>
              </a:rPr>
              <a:t>  applications (biology, chemistry, physics social science and </a:t>
            </a:r>
          </a:p>
          <a:p>
            <a:pPr marL="114300" lvl="1" indent="-114300" defTabSz="533400">
              <a:lnSpc>
                <a:spcPct val="90000"/>
              </a:lnSpc>
              <a:spcBef>
                <a:spcPct val="0"/>
              </a:spcBef>
              <a:spcAft>
                <a:spcPct val="15000"/>
              </a:spcAft>
            </a:pPr>
            <a:r>
              <a:rPr lang="en-US" sz="1600" dirty="0" smtClean="0">
                <a:solidFill>
                  <a:prstClr val="black"/>
                </a:solidFill>
              </a:rPr>
              <a:t>   humanities …)</a:t>
            </a:r>
          </a:p>
          <a:p>
            <a:pPr marL="114300" lvl="1" indent="-114300" defTabSz="533400">
              <a:lnSpc>
                <a:spcPct val="90000"/>
              </a:lnSpc>
              <a:spcBef>
                <a:spcPct val="0"/>
              </a:spcBef>
              <a:spcAft>
                <a:spcPct val="15000"/>
              </a:spcAft>
              <a:buFontTx/>
              <a:buChar char="••"/>
            </a:pPr>
            <a:r>
              <a:rPr lang="en-US" sz="1600" dirty="0" smtClean="0">
                <a:solidFill>
                  <a:prstClr val="black"/>
                </a:solidFill>
              </a:rPr>
              <a:t>Data Analysis</a:t>
            </a:r>
          </a:p>
          <a:p>
            <a:pPr marL="114300" lvl="1" indent="-114300" defTabSz="533400">
              <a:lnSpc>
                <a:spcPct val="90000"/>
              </a:lnSpc>
              <a:spcBef>
                <a:spcPct val="0"/>
              </a:spcBef>
              <a:spcAft>
                <a:spcPct val="15000"/>
              </a:spcAft>
              <a:buFontTx/>
              <a:buChar char="••"/>
            </a:pPr>
            <a:r>
              <a:rPr lang="en-US" sz="1600" dirty="0" smtClean="0">
                <a:solidFill>
                  <a:prstClr val="black"/>
                </a:solidFill>
              </a:rPr>
              <a:t>Machine learning</a:t>
            </a:r>
            <a:endParaRPr lang="en-US" dirty="0">
              <a:solidFill>
                <a:prstClr val="black"/>
              </a:solidFill>
            </a:endParaRPr>
          </a:p>
        </p:txBody>
      </p:sp>
    </p:spTree>
    <p:extLst>
      <p:ext uri="{BB962C8B-B14F-4D97-AF65-F5344CB8AC3E}">
        <p14:creationId xmlns:p14="http://schemas.microsoft.com/office/powerpoint/2010/main" val="317539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554" y="813479"/>
            <a:ext cx="4924646" cy="341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idx="4294967295"/>
          </p:nvPr>
        </p:nvSpPr>
        <p:spPr>
          <a:xfrm>
            <a:off x="259279" y="152400"/>
            <a:ext cx="8229600" cy="541338"/>
          </a:xfrm>
        </p:spPr>
        <p:txBody>
          <a:bodyPr>
            <a:noAutofit/>
          </a:bodyPr>
          <a:lstStyle/>
          <a:p>
            <a:r>
              <a:rPr lang="en-US" sz="3200" b="1" dirty="0" smtClean="0"/>
              <a:t>High Energy Physics Data Analysis</a:t>
            </a:r>
            <a:endParaRPr lang="en-US" sz="3200" b="1" dirty="0"/>
          </a:p>
        </p:txBody>
      </p:sp>
      <p:sp>
        <p:nvSpPr>
          <p:cNvPr id="3" name="Content Placeholder 2"/>
          <p:cNvSpPr>
            <a:spLocks noGrp="1"/>
          </p:cNvSpPr>
          <p:nvPr>
            <p:ph idx="4294967295"/>
          </p:nvPr>
        </p:nvSpPr>
        <p:spPr>
          <a:xfrm>
            <a:off x="534022" y="4146507"/>
            <a:ext cx="8470900" cy="2622550"/>
          </a:xfrm>
        </p:spPr>
        <p:txBody>
          <a:bodyPr>
            <a:normAutofit fontScale="55000" lnSpcReduction="20000"/>
          </a:bodyPr>
          <a:lstStyle/>
          <a:p>
            <a:pPr>
              <a:lnSpc>
                <a:spcPct val="120000"/>
              </a:lnSpc>
            </a:pPr>
            <a:r>
              <a:rPr lang="en-US" dirty="0" smtClean="0"/>
              <a:t>Histogramming of events from large HEP data sets as in “Discovery of Higgs boson”</a:t>
            </a:r>
          </a:p>
          <a:p>
            <a:pPr>
              <a:lnSpc>
                <a:spcPct val="120000"/>
              </a:lnSpc>
            </a:pPr>
            <a:r>
              <a:rPr lang="en-US" dirty="0" smtClean="0"/>
              <a:t>Data analysis requires ROOT framework (ROOT Interpreted Scripts)</a:t>
            </a:r>
          </a:p>
          <a:p>
            <a:pPr>
              <a:lnSpc>
                <a:spcPct val="120000"/>
              </a:lnSpc>
            </a:pPr>
            <a:r>
              <a:rPr lang="en-US" dirty="0" smtClean="0"/>
              <a:t>Performance mainly depends on the IO bandwidth</a:t>
            </a:r>
          </a:p>
          <a:p>
            <a:pPr>
              <a:lnSpc>
                <a:spcPct val="120000"/>
              </a:lnSpc>
            </a:pPr>
            <a:r>
              <a:rPr lang="en-US" dirty="0" smtClean="0"/>
              <a:t>Hadoop implementation uses a shared parallel file system (</a:t>
            </a:r>
            <a:r>
              <a:rPr lang="en-US" dirty="0" err="1" smtClean="0"/>
              <a:t>Lustre</a:t>
            </a:r>
            <a:r>
              <a:rPr lang="en-US" dirty="0" smtClean="0"/>
              <a:t>)</a:t>
            </a:r>
          </a:p>
          <a:p>
            <a:pPr lvl="1">
              <a:lnSpc>
                <a:spcPct val="120000"/>
              </a:lnSpc>
            </a:pPr>
            <a:r>
              <a:rPr lang="en-US" dirty="0" smtClean="0"/>
              <a:t>ROOT scripts cannot access data from HDFS (block based file system)</a:t>
            </a:r>
          </a:p>
          <a:p>
            <a:pPr lvl="1">
              <a:lnSpc>
                <a:spcPct val="120000"/>
              </a:lnSpc>
            </a:pPr>
            <a:r>
              <a:rPr lang="en-US" dirty="0" smtClean="0"/>
              <a:t>On demand data movement has significant overhead</a:t>
            </a:r>
          </a:p>
          <a:p>
            <a:pPr>
              <a:lnSpc>
                <a:spcPct val="120000"/>
              </a:lnSpc>
            </a:pPr>
            <a:r>
              <a:rPr lang="en-US" dirty="0" smtClean="0"/>
              <a:t>DryadLINQ and Twister access data from local disks </a:t>
            </a:r>
          </a:p>
          <a:p>
            <a:pPr lvl="1">
              <a:lnSpc>
                <a:spcPct val="120000"/>
              </a:lnSpc>
            </a:pPr>
            <a:r>
              <a:rPr lang="en-US" dirty="0" smtClean="0"/>
              <a:t>Better performance</a:t>
            </a:r>
          </a:p>
        </p:txBody>
      </p:sp>
      <p:grpSp>
        <p:nvGrpSpPr>
          <p:cNvPr id="61" name="Group 60"/>
          <p:cNvGrpSpPr/>
          <p:nvPr/>
        </p:nvGrpSpPr>
        <p:grpSpPr>
          <a:xfrm>
            <a:off x="314831" y="1123538"/>
            <a:ext cx="3533871" cy="2903776"/>
            <a:chOff x="205620" y="714154"/>
            <a:chExt cx="3533871" cy="2903776"/>
          </a:xfrm>
        </p:grpSpPr>
        <p:sp>
          <p:nvSpPr>
            <p:cNvPr id="52" name="Oval 51"/>
            <p:cNvSpPr/>
            <p:nvPr/>
          </p:nvSpPr>
          <p:spPr>
            <a:xfrm>
              <a:off x="677245" y="2547262"/>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prstClr val="black"/>
                </a:solidFill>
              </a:endParaRPr>
            </a:p>
          </p:txBody>
        </p:sp>
        <p:sp>
          <p:nvSpPr>
            <p:cNvPr id="8" name="Oval 7"/>
            <p:cNvSpPr/>
            <p:nvPr/>
          </p:nvSpPr>
          <p:spPr>
            <a:xfrm>
              <a:off x="205620" y="1497643"/>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prstClr val="black"/>
                </a:solidFill>
              </a:endParaRPr>
            </a:p>
          </p:txBody>
        </p:sp>
        <p:pic>
          <p:nvPicPr>
            <p:cNvPr id="9"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05620" y="714154"/>
              <a:ext cx="609600" cy="609600"/>
            </a:xfrm>
            <a:prstGeom prst="rect">
              <a:avLst/>
            </a:prstGeom>
            <a:noFill/>
          </p:spPr>
        </p:pic>
        <p:cxnSp>
          <p:nvCxnSpPr>
            <p:cNvPr id="11" name="Straight Arrow Connector 10"/>
            <p:cNvCxnSpPr>
              <a:stCxn id="9" idx="2"/>
              <a:endCxn id="8" idx="0"/>
            </p:cNvCxnSpPr>
            <p:nvPr/>
          </p:nvCxnSpPr>
          <p:spPr>
            <a:xfrm>
              <a:off x="510420" y="1323754"/>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447800" y="737192"/>
              <a:ext cx="609600" cy="609600"/>
            </a:xfrm>
            <a:prstGeom prst="rect">
              <a:avLst/>
            </a:prstGeom>
            <a:noFill/>
          </p:spPr>
        </p:pic>
        <p:cxnSp>
          <p:nvCxnSpPr>
            <p:cNvPr id="23" name="Straight Arrow Connector 22"/>
            <p:cNvCxnSpPr>
              <a:stCxn id="22" idx="2"/>
            </p:cNvCxnSpPr>
            <p:nvPr/>
          </p:nvCxnSpPr>
          <p:spPr>
            <a:xfrm>
              <a:off x="1752600" y="1346792"/>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066800" y="1694094"/>
              <a:ext cx="152400" cy="45719"/>
              <a:chOff x="1417319" y="3060684"/>
              <a:chExt cx="152400" cy="45719"/>
            </a:xfrm>
          </p:grpSpPr>
          <p:sp>
            <p:nvSpPr>
              <p:cNvPr id="25" name="Oval 24"/>
              <p:cNvSpPr/>
              <p:nvPr/>
            </p:nvSpPr>
            <p:spPr>
              <a:xfrm>
                <a:off x="1417319"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1524000"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9"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95275" y="2034362"/>
              <a:ext cx="412898" cy="412898"/>
            </a:xfrm>
            <a:prstGeom prst="rect">
              <a:avLst/>
            </a:prstGeom>
            <a:noFill/>
          </p:spPr>
        </p:pic>
        <p:cxnSp>
          <p:nvCxnSpPr>
            <p:cNvPr id="30" name="Straight Arrow Connector 29"/>
            <p:cNvCxnSpPr>
              <a:stCxn id="29" idx="2"/>
            </p:cNvCxnSpPr>
            <p:nvPr/>
          </p:nvCxnSpPr>
          <p:spPr>
            <a:xfrm>
              <a:off x="501724" y="2447260"/>
              <a:ext cx="179018" cy="20000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537455" y="2057400"/>
              <a:ext cx="412898" cy="412898"/>
            </a:xfrm>
            <a:prstGeom prst="rect">
              <a:avLst/>
            </a:prstGeom>
            <a:noFill/>
          </p:spPr>
        </p:pic>
        <p:cxnSp>
          <p:nvCxnSpPr>
            <p:cNvPr id="32" name="Straight Arrow Connector 31"/>
            <p:cNvCxnSpPr/>
            <p:nvPr/>
          </p:nvCxnSpPr>
          <p:spPr>
            <a:xfrm flipH="1">
              <a:off x="1508204" y="2431448"/>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67360" y="2626042"/>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prstClr val="black"/>
                </a:solidFill>
              </a:endParaRPr>
            </a:p>
          </p:txBody>
        </p:sp>
        <p:cxnSp>
          <p:nvCxnSpPr>
            <p:cNvPr id="43" name="Straight Arrow Connector 42"/>
            <p:cNvCxnSpPr/>
            <p:nvPr/>
          </p:nvCxnSpPr>
          <p:spPr>
            <a:xfrm>
              <a:off x="494693" y="1878643"/>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743904" y="1901681"/>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59279" y="3202618"/>
              <a:ext cx="959921" cy="381000"/>
            </a:xfrm>
            <a:prstGeom prst="ellipse">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prstClr val="black"/>
                </a:solidFill>
              </a:endParaRPr>
            </a:p>
          </p:txBody>
        </p:sp>
        <p:sp>
          <p:nvSpPr>
            <p:cNvPr id="46" name="TextBox 45"/>
            <p:cNvSpPr txBox="1"/>
            <p:nvPr/>
          </p:nvSpPr>
          <p:spPr>
            <a:xfrm>
              <a:off x="228932" y="1518866"/>
              <a:ext cx="562975" cy="338554"/>
            </a:xfrm>
            <a:prstGeom prst="rect">
              <a:avLst/>
            </a:prstGeom>
            <a:noFill/>
          </p:spPr>
          <p:txBody>
            <a:bodyPr wrap="none" rtlCol="0">
              <a:spAutoFit/>
            </a:bodyPr>
            <a:lstStyle/>
            <a:p>
              <a:r>
                <a:rPr lang="en-US" sz="1600" b="1" dirty="0" smtClean="0">
                  <a:solidFill>
                    <a:prstClr val="black"/>
                  </a:solidFill>
                </a:rPr>
                <a:t>map</a:t>
              </a:r>
              <a:endParaRPr lang="en-US" sz="1600" b="1" dirty="0">
                <a:solidFill>
                  <a:prstClr val="black"/>
                </a:solidFill>
              </a:endParaRPr>
            </a:p>
          </p:txBody>
        </p:sp>
        <p:sp>
          <p:nvSpPr>
            <p:cNvPr id="49" name="Oval 48"/>
            <p:cNvSpPr/>
            <p:nvPr/>
          </p:nvSpPr>
          <p:spPr>
            <a:xfrm>
              <a:off x="1424488" y="1499458"/>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prstClr val="black"/>
                </a:solidFill>
              </a:endParaRPr>
            </a:p>
          </p:txBody>
        </p:sp>
        <p:sp>
          <p:nvSpPr>
            <p:cNvPr id="50" name="TextBox 49"/>
            <p:cNvSpPr txBox="1"/>
            <p:nvPr/>
          </p:nvSpPr>
          <p:spPr>
            <a:xfrm>
              <a:off x="1447800" y="1520681"/>
              <a:ext cx="562975" cy="338554"/>
            </a:xfrm>
            <a:prstGeom prst="rect">
              <a:avLst/>
            </a:prstGeom>
            <a:noFill/>
          </p:spPr>
          <p:txBody>
            <a:bodyPr wrap="none" rtlCol="0">
              <a:spAutoFit/>
            </a:bodyPr>
            <a:lstStyle/>
            <a:p>
              <a:r>
                <a:rPr lang="en-US" sz="1600" b="1" dirty="0" smtClean="0">
                  <a:solidFill>
                    <a:prstClr val="black"/>
                  </a:solidFill>
                </a:rPr>
                <a:t>map</a:t>
              </a:r>
              <a:endParaRPr lang="en-US" sz="1600" b="1" dirty="0">
                <a:solidFill>
                  <a:prstClr val="black"/>
                </a:solidFill>
              </a:endParaRPr>
            </a:p>
          </p:txBody>
        </p:sp>
        <p:sp>
          <p:nvSpPr>
            <p:cNvPr id="51" name="TextBox 50"/>
            <p:cNvSpPr txBox="1"/>
            <p:nvPr/>
          </p:nvSpPr>
          <p:spPr>
            <a:xfrm>
              <a:off x="591233" y="2647265"/>
              <a:ext cx="769057" cy="338554"/>
            </a:xfrm>
            <a:prstGeom prst="rect">
              <a:avLst/>
            </a:prstGeom>
            <a:noFill/>
          </p:spPr>
          <p:txBody>
            <a:bodyPr wrap="none" rtlCol="0">
              <a:spAutoFit/>
            </a:bodyPr>
            <a:lstStyle/>
            <a:p>
              <a:r>
                <a:rPr lang="en-US" sz="1600" b="1" dirty="0" smtClean="0">
                  <a:solidFill>
                    <a:prstClr val="black"/>
                  </a:solidFill>
                </a:rPr>
                <a:t>reduce</a:t>
              </a:r>
              <a:endParaRPr lang="en-US" sz="1600" b="1" dirty="0">
                <a:solidFill>
                  <a:prstClr val="black"/>
                </a:solidFill>
              </a:endParaRPr>
            </a:p>
          </p:txBody>
        </p:sp>
        <p:sp>
          <p:nvSpPr>
            <p:cNvPr id="54" name="TextBox 53"/>
            <p:cNvSpPr txBox="1"/>
            <p:nvPr/>
          </p:nvSpPr>
          <p:spPr>
            <a:xfrm>
              <a:off x="290443" y="3226017"/>
              <a:ext cx="921021" cy="338554"/>
            </a:xfrm>
            <a:prstGeom prst="rect">
              <a:avLst/>
            </a:prstGeom>
            <a:noFill/>
          </p:spPr>
          <p:txBody>
            <a:bodyPr wrap="none" rtlCol="0">
              <a:spAutoFit/>
            </a:bodyPr>
            <a:lstStyle/>
            <a:p>
              <a:r>
                <a:rPr lang="en-US" sz="1600" b="1" dirty="0" smtClean="0">
                  <a:solidFill>
                    <a:prstClr val="black"/>
                  </a:solidFill>
                </a:rPr>
                <a:t>combine</a:t>
              </a:r>
              <a:endParaRPr lang="en-US" sz="1600" b="1" dirty="0">
                <a:solidFill>
                  <a:prstClr val="black"/>
                </a:solidFill>
              </a:endParaRPr>
            </a:p>
          </p:txBody>
        </p:sp>
        <p:cxnSp>
          <p:nvCxnSpPr>
            <p:cNvPr id="55" name="Straight Arrow Connector 54"/>
            <p:cNvCxnSpPr/>
            <p:nvPr/>
          </p:nvCxnSpPr>
          <p:spPr>
            <a:xfrm flipH="1">
              <a:off x="791907" y="2986801"/>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50353" y="888103"/>
              <a:ext cx="1482072" cy="307777"/>
            </a:xfrm>
            <a:prstGeom prst="rect">
              <a:avLst/>
            </a:prstGeom>
            <a:noFill/>
          </p:spPr>
          <p:txBody>
            <a:bodyPr wrap="none" rtlCol="0">
              <a:spAutoFit/>
            </a:bodyPr>
            <a:lstStyle/>
            <a:p>
              <a:r>
                <a:rPr lang="en-US" sz="1400" b="1" dirty="0" smtClean="0">
                  <a:solidFill>
                    <a:srgbClr val="002060"/>
                  </a:solidFill>
                </a:rPr>
                <a:t>HEP data (binary)</a:t>
              </a:r>
              <a:endParaRPr lang="en-US" sz="1400" b="1" dirty="0">
                <a:solidFill>
                  <a:srgbClr val="002060"/>
                </a:solidFill>
              </a:endParaRPr>
            </a:p>
          </p:txBody>
        </p:sp>
        <p:sp>
          <p:nvSpPr>
            <p:cNvPr id="57" name="TextBox 56"/>
            <p:cNvSpPr txBox="1"/>
            <p:nvPr/>
          </p:nvSpPr>
          <p:spPr>
            <a:xfrm>
              <a:off x="2034088" y="1540205"/>
              <a:ext cx="1705403" cy="523220"/>
            </a:xfrm>
            <a:prstGeom prst="rect">
              <a:avLst/>
            </a:prstGeom>
            <a:noFill/>
          </p:spPr>
          <p:txBody>
            <a:bodyPr wrap="none" rtlCol="0">
              <a:spAutoFit/>
            </a:bodyPr>
            <a:lstStyle/>
            <a:p>
              <a:r>
                <a:rPr lang="en-US" sz="1400" b="1" dirty="0" smtClean="0">
                  <a:solidFill>
                    <a:srgbClr val="002060"/>
                  </a:solidFill>
                </a:rPr>
                <a:t>ROOT[1] interpreted</a:t>
              </a:r>
            </a:p>
            <a:p>
              <a:r>
                <a:rPr lang="en-US" sz="1400" b="1" dirty="0" smtClean="0">
                  <a:solidFill>
                    <a:srgbClr val="002060"/>
                  </a:solidFill>
                </a:rPr>
                <a:t>function</a:t>
              </a:r>
              <a:endParaRPr lang="en-US" sz="1400" b="1" dirty="0">
                <a:solidFill>
                  <a:srgbClr val="002060"/>
                </a:solidFill>
              </a:endParaRPr>
            </a:p>
          </p:txBody>
        </p:sp>
        <p:sp>
          <p:nvSpPr>
            <p:cNvPr id="58" name="TextBox 57"/>
            <p:cNvSpPr txBox="1"/>
            <p:nvPr/>
          </p:nvSpPr>
          <p:spPr>
            <a:xfrm>
              <a:off x="1884666" y="2086864"/>
              <a:ext cx="1649298" cy="307777"/>
            </a:xfrm>
            <a:prstGeom prst="rect">
              <a:avLst/>
            </a:prstGeom>
            <a:noFill/>
          </p:spPr>
          <p:txBody>
            <a:bodyPr wrap="none" rtlCol="0">
              <a:spAutoFit/>
            </a:bodyPr>
            <a:lstStyle/>
            <a:p>
              <a:r>
                <a:rPr lang="en-US" sz="1400" b="1" dirty="0" smtClean="0">
                  <a:solidFill>
                    <a:srgbClr val="002060"/>
                  </a:solidFill>
                </a:rPr>
                <a:t>Histograms (binary)</a:t>
              </a:r>
              <a:endParaRPr lang="en-US" sz="1400" b="1" dirty="0">
                <a:solidFill>
                  <a:srgbClr val="002060"/>
                </a:solidFill>
              </a:endParaRPr>
            </a:p>
          </p:txBody>
        </p:sp>
        <p:sp>
          <p:nvSpPr>
            <p:cNvPr id="59" name="TextBox 58"/>
            <p:cNvSpPr txBox="1"/>
            <p:nvPr/>
          </p:nvSpPr>
          <p:spPr>
            <a:xfrm>
              <a:off x="1537455" y="2571489"/>
              <a:ext cx="1514325" cy="738664"/>
            </a:xfrm>
            <a:prstGeom prst="rect">
              <a:avLst/>
            </a:prstGeom>
            <a:noFill/>
          </p:spPr>
          <p:txBody>
            <a:bodyPr wrap="none" rtlCol="0">
              <a:spAutoFit/>
            </a:bodyPr>
            <a:lstStyle/>
            <a:p>
              <a:r>
                <a:rPr lang="en-US" sz="1400" b="1" dirty="0" smtClean="0">
                  <a:solidFill>
                    <a:srgbClr val="002060"/>
                  </a:solidFill>
                </a:rPr>
                <a:t>ROOT interpreted</a:t>
              </a:r>
            </a:p>
            <a:p>
              <a:r>
                <a:rPr lang="en-US" sz="1400" b="1" dirty="0" smtClean="0">
                  <a:solidFill>
                    <a:srgbClr val="002060"/>
                  </a:solidFill>
                </a:rPr>
                <a:t>Function – merge </a:t>
              </a:r>
            </a:p>
            <a:p>
              <a:r>
                <a:rPr lang="en-US" sz="1400" b="1" dirty="0" smtClean="0">
                  <a:solidFill>
                    <a:srgbClr val="002060"/>
                  </a:solidFill>
                </a:rPr>
                <a:t>histograms</a:t>
              </a:r>
            </a:p>
          </p:txBody>
        </p:sp>
        <p:sp>
          <p:nvSpPr>
            <p:cNvPr id="60" name="TextBox 59"/>
            <p:cNvSpPr txBox="1"/>
            <p:nvPr/>
          </p:nvSpPr>
          <p:spPr>
            <a:xfrm>
              <a:off x="1232115" y="3310153"/>
              <a:ext cx="1819665" cy="307777"/>
            </a:xfrm>
            <a:prstGeom prst="rect">
              <a:avLst/>
            </a:prstGeom>
            <a:noFill/>
          </p:spPr>
          <p:txBody>
            <a:bodyPr wrap="none" rtlCol="0">
              <a:spAutoFit/>
            </a:bodyPr>
            <a:lstStyle/>
            <a:p>
              <a:r>
                <a:rPr lang="en-US" sz="1400" b="1" dirty="0" smtClean="0">
                  <a:solidFill>
                    <a:srgbClr val="002060"/>
                  </a:solidFill>
                </a:rPr>
                <a:t>Final merge operation</a:t>
              </a:r>
            </a:p>
          </p:txBody>
        </p:sp>
      </p:grpSp>
      <p:sp>
        <p:nvSpPr>
          <p:cNvPr id="62" name="TextBox 61"/>
          <p:cNvSpPr txBox="1"/>
          <p:nvPr/>
        </p:nvSpPr>
        <p:spPr>
          <a:xfrm>
            <a:off x="3479849" y="6529782"/>
            <a:ext cx="4546501" cy="307777"/>
          </a:xfrm>
          <a:prstGeom prst="rect">
            <a:avLst/>
          </a:prstGeom>
          <a:noFill/>
        </p:spPr>
        <p:txBody>
          <a:bodyPr wrap="none" rtlCol="0">
            <a:spAutoFit/>
          </a:bodyPr>
          <a:lstStyle/>
          <a:p>
            <a:r>
              <a:rPr lang="en-US" sz="1400" b="1" dirty="0" smtClean="0">
                <a:solidFill>
                  <a:srgbClr val="002060"/>
                </a:solidFill>
              </a:rPr>
              <a:t>[1] ROOT Analysis Framework, http://root.cern.ch/drupal/</a:t>
            </a:r>
          </a:p>
        </p:txBody>
      </p:sp>
      <p:sp>
        <p:nvSpPr>
          <p:cNvPr id="63" name="TextBox 62"/>
          <p:cNvSpPr txBox="1"/>
          <p:nvPr/>
        </p:nvSpPr>
        <p:spPr>
          <a:xfrm>
            <a:off x="4800600" y="1515282"/>
            <a:ext cx="1905000" cy="646331"/>
          </a:xfrm>
          <a:prstGeom prst="rect">
            <a:avLst/>
          </a:prstGeom>
          <a:noFill/>
        </p:spPr>
        <p:txBody>
          <a:bodyPr wrap="square" rtlCol="0">
            <a:spAutoFit/>
          </a:bodyPr>
          <a:lstStyle/>
          <a:p>
            <a:r>
              <a:rPr lang="en-US" sz="1200" b="1" dirty="0" smtClean="0">
                <a:solidFill>
                  <a:prstClr val="black"/>
                </a:solidFill>
              </a:rPr>
              <a:t>256 </a:t>
            </a:r>
            <a:r>
              <a:rPr lang="en-US" sz="1200" b="1" dirty="0">
                <a:solidFill>
                  <a:prstClr val="black"/>
                </a:solidFill>
              </a:rPr>
              <a:t>CPU cores of Cluster-III (Hadoop and Twister) and Cluster-IV (DryadLINQ).</a:t>
            </a:r>
            <a:endParaRPr lang="en-US" sz="1200" b="1" dirty="0" smtClean="0">
              <a:solidFill>
                <a:srgbClr val="002060"/>
              </a:solidFill>
            </a:endParaRPr>
          </a:p>
        </p:txBody>
      </p:sp>
    </p:spTree>
    <p:extLst>
      <p:ext uri="{BB962C8B-B14F-4D97-AF65-F5344CB8AC3E}">
        <p14:creationId xmlns:p14="http://schemas.microsoft.com/office/powerpoint/2010/main" val="3670100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158161" y="0"/>
            <a:ext cx="4773612" cy="534987"/>
          </a:xfrm>
        </p:spPr>
        <p:txBody>
          <a:bodyPr>
            <a:normAutofit fontScale="90000"/>
          </a:bodyPr>
          <a:lstStyle/>
          <a:p>
            <a:r>
              <a:rPr lang="en-US" b="1" dirty="0" smtClean="0"/>
              <a:t>Pagerank</a:t>
            </a:r>
            <a:endParaRPr lang="en-US" b="1" dirty="0"/>
          </a:p>
        </p:txBody>
      </p:sp>
      <p:sp>
        <p:nvSpPr>
          <p:cNvPr id="3" name="Content Placeholder 2"/>
          <p:cNvSpPr>
            <a:spLocks noGrp="1"/>
          </p:cNvSpPr>
          <p:nvPr>
            <p:ph idx="4294967295"/>
          </p:nvPr>
        </p:nvSpPr>
        <p:spPr>
          <a:xfrm>
            <a:off x="152400" y="4349544"/>
            <a:ext cx="8382000" cy="1752600"/>
          </a:xfrm>
        </p:spPr>
        <p:txBody>
          <a:bodyPr>
            <a:normAutofit fontScale="55000" lnSpcReduction="20000"/>
          </a:bodyPr>
          <a:lstStyle/>
          <a:p>
            <a:pPr indent="-230188">
              <a:lnSpc>
                <a:spcPct val="120000"/>
              </a:lnSpc>
            </a:pPr>
            <a:r>
              <a:rPr lang="en-US" dirty="0" smtClean="0"/>
              <a:t>Well-known </a:t>
            </a:r>
            <a:r>
              <a:rPr lang="en-US" dirty="0" err="1" smtClean="0"/>
              <a:t>pagerank</a:t>
            </a:r>
            <a:r>
              <a:rPr lang="en-US" dirty="0" smtClean="0"/>
              <a:t> algorithm [1]</a:t>
            </a:r>
          </a:p>
          <a:p>
            <a:pPr indent="-230188">
              <a:lnSpc>
                <a:spcPct val="120000"/>
              </a:lnSpc>
            </a:pPr>
            <a:r>
              <a:rPr lang="en-US" dirty="0" smtClean="0"/>
              <a:t>Used ClueWeb09 [2] (</a:t>
            </a:r>
            <a:r>
              <a:rPr lang="en-US" b="1" dirty="0" smtClean="0">
                <a:solidFill>
                  <a:srgbClr val="0070C0"/>
                </a:solidFill>
              </a:rPr>
              <a:t>1TB in size</a:t>
            </a:r>
            <a:r>
              <a:rPr lang="en-US" dirty="0" smtClean="0"/>
              <a:t>) from CMU</a:t>
            </a:r>
          </a:p>
          <a:p>
            <a:pPr indent="-230188">
              <a:lnSpc>
                <a:spcPct val="120000"/>
              </a:lnSpc>
            </a:pPr>
            <a:r>
              <a:rPr lang="en-US" dirty="0" smtClean="0"/>
              <a:t>Hadoop loads the web graph in every iteration</a:t>
            </a:r>
          </a:p>
          <a:p>
            <a:pPr indent="-230188">
              <a:lnSpc>
                <a:spcPct val="120000"/>
              </a:lnSpc>
            </a:pPr>
            <a:r>
              <a:rPr lang="en-US" dirty="0" smtClean="0"/>
              <a:t>Twister keeps the graph in memory</a:t>
            </a:r>
          </a:p>
          <a:p>
            <a:pPr indent="-230188">
              <a:lnSpc>
                <a:spcPct val="120000"/>
              </a:lnSpc>
            </a:pPr>
            <a:r>
              <a:rPr lang="en-US" dirty="0" smtClean="0">
                <a:hlinkClick r:id="rId3"/>
              </a:rPr>
              <a:t>Pregel </a:t>
            </a:r>
            <a:r>
              <a:rPr lang="en-US" dirty="0" smtClean="0"/>
              <a:t>approach seems more natural to graph based problems</a:t>
            </a:r>
          </a:p>
        </p:txBody>
      </p:sp>
      <p:pic>
        <p:nvPicPr>
          <p:cNvPr id="15361" name="Picture 1"/>
          <p:cNvPicPr>
            <a:picLocks noChangeAspect="1" noChangeArrowheads="1"/>
          </p:cNvPicPr>
          <p:nvPr/>
        </p:nvPicPr>
        <p:blipFill>
          <a:blip r:embed="rId4" cstate="print"/>
          <a:srcRect/>
          <a:stretch>
            <a:fillRect/>
          </a:stretch>
        </p:blipFill>
        <p:spPr bwMode="auto">
          <a:xfrm>
            <a:off x="3486288" y="693004"/>
            <a:ext cx="5366544" cy="3656540"/>
          </a:xfrm>
          <a:prstGeom prst="rect">
            <a:avLst/>
          </a:prstGeom>
          <a:noFill/>
          <a:ln w="9525">
            <a:noFill/>
            <a:miter lim="800000"/>
            <a:headEnd/>
            <a:tailEnd/>
          </a:ln>
        </p:spPr>
      </p:pic>
      <p:sp>
        <p:nvSpPr>
          <p:cNvPr id="5" name="TextBox 4"/>
          <p:cNvSpPr txBox="1"/>
          <p:nvPr/>
        </p:nvSpPr>
        <p:spPr>
          <a:xfrm>
            <a:off x="457200" y="6096000"/>
            <a:ext cx="5540556" cy="800219"/>
          </a:xfrm>
          <a:prstGeom prst="rect">
            <a:avLst/>
          </a:prstGeom>
          <a:noFill/>
        </p:spPr>
        <p:txBody>
          <a:bodyPr wrap="none" rtlCol="0">
            <a:spAutoFit/>
          </a:bodyPr>
          <a:lstStyle/>
          <a:p>
            <a:r>
              <a:rPr lang="en-US" sz="1400" b="1" dirty="0" smtClean="0">
                <a:solidFill>
                  <a:prstClr val="black"/>
                </a:solidFill>
              </a:rPr>
              <a:t>[1] Pagerank Algorithm, </a:t>
            </a:r>
            <a:r>
              <a:rPr lang="en-US" sz="1400" b="1" dirty="0" smtClean="0">
                <a:solidFill>
                  <a:prstClr val="black"/>
                </a:solidFill>
                <a:hlinkClick r:id="rId5"/>
              </a:rPr>
              <a:t>http://en.wikipedia.org/wiki/PageRank</a:t>
            </a:r>
            <a:endParaRPr lang="en-US" sz="1400" b="1" dirty="0" smtClean="0">
              <a:solidFill>
                <a:prstClr val="black"/>
              </a:solidFill>
            </a:endParaRPr>
          </a:p>
          <a:p>
            <a:r>
              <a:rPr lang="en-US" sz="1400" b="1" dirty="0" smtClean="0">
                <a:solidFill>
                  <a:prstClr val="black"/>
                </a:solidFill>
              </a:rPr>
              <a:t>[2] ClueWeb09 Data Set, </a:t>
            </a:r>
            <a:r>
              <a:rPr lang="en-US" sz="1400" b="1" dirty="0" smtClean="0">
                <a:solidFill>
                  <a:prstClr val="black"/>
                </a:solidFill>
                <a:hlinkClick r:id="rId6"/>
              </a:rPr>
              <a:t>http://boston.lti.cs.cmu.edu/Data/clueweb09/</a:t>
            </a:r>
            <a:endParaRPr lang="en-US" sz="1400" b="1" dirty="0" smtClean="0">
              <a:solidFill>
                <a:prstClr val="black"/>
              </a:solidFill>
            </a:endParaRPr>
          </a:p>
          <a:p>
            <a:endParaRPr lang="en-US" dirty="0">
              <a:solidFill>
                <a:prstClr val="black"/>
              </a:solidFill>
            </a:endParaRPr>
          </a:p>
        </p:txBody>
      </p:sp>
      <p:sp>
        <p:nvSpPr>
          <p:cNvPr id="6" name="Oval 5"/>
          <p:cNvSpPr/>
          <p:nvPr/>
        </p:nvSpPr>
        <p:spPr>
          <a:xfrm>
            <a:off x="1542689" y="2109435"/>
            <a:ext cx="685800" cy="457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M</a:t>
            </a:r>
            <a:endParaRPr lang="en-US" sz="2800" b="1" dirty="0">
              <a:solidFill>
                <a:srgbClr val="002060"/>
              </a:solidFill>
            </a:endParaRPr>
          </a:p>
        </p:txBody>
      </p:sp>
      <p:sp>
        <p:nvSpPr>
          <p:cNvPr id="7" name="Oval 6"/>
          <p:cNvSpPr/>
          <p:nvPr/>
        </p:nvSpPr>
        <p:spPr>
          <a:xfrm>
            <a:off x="1848978" y="2986452"/>
            <a:ext cx="685800" cy="50135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R</a:t>
            </a:r>
            <a:endParaRPr lang="en-US" sz="3200" b="1" dirty="0">
              <a:solidFill>
                <a:srgbClr val="002060"/>
              </a:solidFill>
            </a:endParaRPr>
          </a:p>
        </p:txBody>
      </p:sp>
      <p:sp>
        <p:nvSpPr>
          <p:cNvPr id="13" name="Folded Corner 12"/>
          <p:cNvSpPr/>
          <p:nvPr/>
        </p:nvSpPr>
        <p:spPr>
          <a:xfrm>
            <a:off x="381000" y="1104901"/>
            <a:ext cx="533400" cy="838200"/>
          </a:xfrm>
          <a:prstGeom prst="foldedCorner">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4" name="TextBox 13"/>
          <p:cNvSpPr txBox="1"/>
          <p:nvPr/>
        </p:nvSpPr>
        <p:spPr>
          <a:xfrm>
            <a:off x="3543" y="1946701"/>
            <a:ext cx="1676400" cy="830997"/>
          </a:xfrm>
          <a:prstGeom prst="rect">
            <a:avLst/>
          </a:prstGeom>
          <a:noFill/>
        </p:spPr>
        <p:txBody>
          <a:bodyPr wrap="square" rtlCol="0">
            <a:spAutoFit/>
          </a:bodyPr>
          <a:lstStyle/>
          <a:p>
            <a:r>
              <a:rPr lang="en-US" sz="1600" b="1" dirty="0" smtClean="0">
                <a:solidFill>
                  <a:prstClr val="black"/>
                </a:solidFill>
              </a:rPr>
              <a:t>Current</a:t>
            </a:r>
          </a:p>
          <a:p>
            <a:r>
              <a:rPr lang="en-US" sz="1600" b="1" dirty="0" smtClean="0">
                <a:solidFill>
                  <a:prstClr val="black"/>
                </a:solidFill>
              </a:rPr>
              <a:t> Page ranks (Compressed)</a:t>
            </a:r>
            <a:endParaRPr lang="en-US" sz="1600" b="1" dirty="0">
              <a:solidFill>
                <a:prstClr val="black"/>
              </a:solidFill>
            </a:endParaRPr>
          </a:p>
        </p:txBody>
      </p:sp>
      <p:sp>
        <p:nvSpPr>
          <p:cNvPr id="16" name="Folded Corner 15"/>
          <p:cNvSpPr/>
          <p:nvPr/>
        </p:nvSpPr>
        <p:spPr>
          <a:xfrm>
            <a:off x="1905000" y="685801"/>
            <a:ext cx="1066800" cy="838200"/>
          </a:xfrm>
          <a:prstGeom prst="foldedCorner">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5" name="TextBox 14"/>
          <p:cNvSpPr txBox="1"/>
          <p:nvPr/>
        </p:nvSpPr>
        <p:spPr>
          <a:xfrm>
            <a:off x="1911202" y="693004"/>
            <a:ext cx="1234966" cy="830997"/>
          </a:xfrm>
          <a:prstGeom prst="rect">
            <a:avLst/>
          </a:prstGeom>
          <a:noFill/>
        </p:spPr>
        <p:txBody>
          <a:bodyPr wrap="square" rtlCol="0">
            <a:spAutoFit/>
          </a:bodyPr>
          <a:lstStyle/>
          <a:p>
            <a:r>
              <a:rPr lang="en-US" sz="1600" b="1" dirty="0" smtClean="0">
                <a:solidFill>
                  <a:prstClr val="black"/>
                </a:solidFill>
              </a:rPr>
              <a:t>Partial Adjacency Matrix</a:t>
            </a:r>
            <a:endParaRPr lang="en-US" sz="1600" b="1" dirty="0">
              <a:solidFill>
                <a:prstClr val="black"/>
              </a:solidFill>
            </a:endParaRPr>
          </a:p>
        </p:txBody>
      </p:sp>
      <p:sp>
        <p:nvSpPr>
          <p:cNvPr id="17" name="Right Arrow 16"/>
          <p:cNvSpPr/>
          <p:nvPr/>
        </p:nvSpPr>
        <p:spPr>
          <a:xfrm rot="1962337">
            <a:off x="1064443" y="1768872"/>
            <a:ext cx="533400" cy="239618"/>
          </a:xfrm>
          <a:prstGeom prst="rightArrow">
            <a:avLst>
              <a:gd name="adj1" fmla="val 50000"/>
              <a:gd name="adj2" fmla="val 4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p:cNvSpPr/>
          <p:nvPr/>
        </p:nvSpPr>
        <p:spPr>
          <a:xfrm rot="7622205" flipV="1">
            <a:off x="1969474" y="1655029"/>
            <a:ext cx="533400" cy="411726"/>
          </a:xfrm>
          <a:prstGeom prst="rightArrow">
            <a:avLst>
              <a:gd name="adj1" fmla="val 50000"/>
              <a:gd name="adj2" fmla="val 4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 name="Straight Arrow Connector 19"/>
          <p:cNvCxnSpPr/>
          <p:nvPr/>
        </p:nvCxnSpPr>
        <p:spPr>
          <a:xfrm>
            <a:off x="1904206" y="2588927"/>
            <a:ext cx="287672" cy="397525"/>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36174" y="2454532"/>
            <a:ext cx="1676400" cy="646331"/>
          </a:xfrm>
          <a:prstGeom prst="rect">
            <a:avLst/>
          </a:prstGeom>
          <a:noFill/>
        </p:spPr>
        <p:txBody>
          <a:bodyPr wrap="square" rtlCol="0">
            <a:spAutoFit/>
          </a:bodyPr>
          <a:lstStyle/>
          <a:p>
            <a:r>
              <a:rPr lang="en-US" b="1" dirty="0" smtClean="0">
                <a:solidFill>
                  <a:prstClr val="black"/>
                </a:solidFill>
              </a:rPr>
              <a:t>Partial</a:t>
            </a:r>
          </a:p>
          <a:p>
            <a:r>
              <a:rPr lang="en-US" b="1" dirty="0" smtClean="0">
                <a:solidFill>
                  <a:prstClr val="black"/>
                </a:solidFill>
              </a:rPr>
              <a:t> Updates</a:t>
            </a:r>
            <a:endParaRPr lang="en-US" b="1" dirty="0">
              <a:solidFill>
                <a:prstClr val="black"/>
              </a:solidFill>
            </a:endParaRPr>
          </a:p>
        </p:txBody>
      </p:sp>
      <p:cxnSp>
        <p:nvCxnSpPr>
          <p:cNvPr id="23" name="Straight Arrow Connector 22"/>
          <p:cNvCxnSpPr/>
          <p:nvPr/>
        </p:nvCxnSpPr>
        <p:spPr>
          <a:xfrm flipH="1">
            <a:off x="1542689" y="3487810"/>
            <a:ext cx="481436" cy="305007"/>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14400" y="3669268"/>
            <a:ext cx="685800" cy="5217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a:t>
            </a:r>
            <a:endParaRPr lang="en-US" sz="2800" b="1" dirty="0">
              <a:solidFill>
                <a:srgbClr val="002060"/>
              </a:solidFill>
            </a:endParaRPr>
          </a:p>
        </p:txBody>
      </p:sp>
      <p:sp>
        <p:nvSpPr>
          <p:cNvPr id="26" name="TextBox 25"/>
          <p:cNvSpPr txBox="1"/>
          <p:nvPr/>
        </p:nvSpPr>
        <p:spPr>
          <a:xfrm>
            <a:off x="1691726" y="3538054"/>
            <a:ext cx="1752600" cy="584775"/>
          </a:xfrm>
          <a:prstGeom prst="rect">
            <a:avLst/>
          </a:prstGeom>
          <a:noFill/>
        </p:spPr>
        <p:txBody>
          <a:bodyPr wrap="square" rtlCol="0">
            <a:spAutoFit/>
          </a:bodyPr>
          <a:lstStyle/>
          <a:p>
            <a:r>
              <a:rPr lang="en-US" sz="1600" b="1" dirty="0" smtClean="0">
                <a:solidFill>
                  <a:prstClr val="black"/>
                </a:solidFill>
              </a:rPr>
              <a:t>Partially merged</a:t>
            </a:r>
          </a:p>
          <a:p>
            <a:r>
              <a:rPr lang="en-US" sz="1600" b="1" dirty="0" smtClean="0">
                <a:solidFill>
                  <a:prstClr val="black"/>
                </a:solidFill>
              </a:rPr>
              <a:t> Updates</a:t>
            </a:r>
            <a:endParaRPr lang="en-US" sz="1600" b="1" dirty="0">
              <a:solidFill>
                <a:prstClr val="black"/>
              </a:solidFill>
            </a:endParaRPr>
          </a:p>
        </p:txBody>
      </p:sp>
      <p:sp>
        <p:nvSpPr>
          <p:cNvPr id="33" name="TextBox 32"/>
          <p:cNvSpPr txBox="1"/>
          <p:nvPr/>
        </p:nvSpPr>
        <p:spPr>
          <a:xfrm>
            <a:off x="284466" y="3139831"/>
            <a:ext cx="1676400" cy="369332"/>
          </a:xfrm>
          <a:prstGeom prst="rect">
            <a:avLst/>
          </a:prstGeom>
          <a:noFill/>
        </p:spPr>
        <p:txBody>
          <a:bodyPr wrap="square" rtlCol="0">
            <a:spAutoFit/>
          </a:bodyPr>
          <a:lstStyle/>
          <a:p>
            <a:r>
              <a:rPr lang="en-US" b="1" dirty="0" smtClean="0">
                <a:solidFill>
                  <a:prstClr val="black"/>
                </a:solidFill>
              </a:rPr>
              <a:t>Iterations</a:t>
            </a:r>
            <a:endParaRPr lang="en-US" b="1" dirty="0">
              <a:solidFill>
                <a:prstClr val="black"/>
              </a:solidFill>
            </a:endParaRPr>
          </a:p>
        </p:txBody>
      </p:sp>
      <p:sp>
        <p:nvSpPr>
          <p:cNvPr id="24" name="Freeform 23"/>
          <p:cNvSpPr/>
          <p:nvPr/>
        </p:nvSpPr>
        <p:spPr>
          <a:xfrm>
            <a:off x="264087" y="2764465"/>
            <a:ext cx="650313" cy="1120065"/>
          </a:xfrm>
          <a:custGeom>
            <a:avLst/>
            <a:gdLst>
              <a:gd name="connsiteX0" fmla="*/ 650313 w 650313"/>
              <a:gd name="connsiteY0" fmla="*/ 1116419 h 1120065"/>
              <a:gd name="connsiteX1" fmla="*/ 299439 w 650313"/>
              <a:gd name="connsiteY1" fmla="*/ 1063256 h 1120065"/>
              <a:gd name="connsiteX2" fmla="*/ 54890 w 650313"/>
              <a:gd name="connsiteY2" fmla="*/ 723014 h 1120065"/>
              <a:gd name="connsiteX3" fmla="*/ 12360 w 650313"/>
              <a:gd name="connsiteY3" fmla="*/ 233916 h 1120065"/>
              <a:gd name="connsiteX4" fmla="*/ 225011 w 650313"/>
              <a:gd name="connsiteY4" fmla="*/ 0 h 112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13" h="1120065">
                <a:moveTo>
                  <a:pt x="650313" y="1116419"/>
                </a:moveTo>
                <a:cubicBezTo>
                  <a:pt x="524494" y="1122621"/>
                  <a:pt x="398676" y="1128823"/>
                  <a:pt x="299439" y="1063256"/>
                </a:cubicBezTo>
                <a:cubicBezTo>
                  <a:pt x="200202" y="997689"/>
                  <a:pt x="102736" y="861237"/>
                  <a:pt x="54890" y="723014"/>
                </a:cubicBezTo>
                <a:cubicBezTo>
                  <a:pt x="7043" y="584791"/>
                  <a:pt x="-15993" y="354418"/>
                  <a:pt x="12360" y="233916"/>
                </a:cubicBezTo>
                <a:cubicBezTo>
                  <a:pt x="40713" y="113414"/>
                  <a:pt x="132862" y="56707"/>
                  <a:pt x="225011" y="0"/>
                </a:cubicBezTo>
              </a:path>
            </a:pathLst>
          </a:custGeom>
          <a:ln w="44450">
            <a:solidFill>
              <a:srgbClr val="002060"/>
            </a:solidFill>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21696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524000"/>
            <a:ext cx="8229600" cy="4814888"/>
          </a:xfrm>
        </p:spPr>
        <p:txBody>
          <a:bodyPr>
            <a:normAutofit fontScale="62500" lnSpcReduction="20000"/>
          </a:bodyPr>
          <a:lstStyle/>
          <a:p>
            <a:r>
              <a:rPr lang="en-US" dirty="0" smtClean="0"/>
              <a:t>Twister</a:t>
            </a:r>
            <a:r>
              <a:rPr lang="en-US" baseline="30000" dirty="0" smtClean="0"/>
              <a:t>[1]</a:t>
            </a:r>
          </a:p>
          <a:p>
            <a:pPr lvl="1"/>
            <a:r>
              <a:rPr lang="en-US" dirty="0" smtClean="0"/>
              <a:t>Map-&gt;Reduce-&gt;Combine-&gt;Broadcast</a:t>
            </a:r>
          </a:p>
          <a:p>
            <a:pPr lvl="1"/>
            <a:r>
              <a:rPr lang="en-US" dirty="0" smtClean="0"/>
              <a:t>Long running map tasks (data in memory)</a:t>
            </a:r>
          </a:p>
          <a:p>
            <a:pPr lvl="1"/>
            <a:r>
              <a:rPr lang="en-US" dirty="0"/>
              <a:t>Centralized driver based, statically scheduled. </a:t>
            </a:r>
            <a:endParaRPr lang="en-US" dirty="0" smtClean="0"/>
          </a:p>
          <a:p>
            <a:r>
              <a:rPr lang="en-US" dirty="0" smtClean="0"/>
              <a:t>Daytona</a:t>
            </a:r>
            <a:r>
              <a:rPr lang="en-US" baseline="30000" dirty="0" smtClean="0"/>
              <a:t>[3]</a:t>
            </a:r>
          </a:p>
          <a:p>
            <a:pPr lvl="1"/>
            <a:r>
              <a:rPr lang="en-US" dirty="0" smtClean="0"/>
              <a:t>Iterative </a:t>
            </a:r>
            <a:r>
              <a:rPr lang="en-US" dirty="0" err="1" smtClean="0"/>
              <a:t>MapReduce</a:t>
            </a:r>
            <a:r>
              <a:rPr lang="en-US" dirty="0" smtClean="0"/>
              <a:t> on Azure using cloud services</a:t>
            </a:r>
          </a:p>
          <a:p>
            <a:pPr lvl="1"/>
            <a:r>
              <a:rPr lang="en-US" dirty="0" smtClean="0"/>
              <a:t>Architecture similar to Twister</a:t>
            </a:r>
          </a:p>
          <a:p>
            <a:r>
              <a:rPr lang="en-US" dirty="0" err="1" smtClean="0"/>
              <a:t>Haloop</a:t>
            </a:r>
            <a:r>
              <a:rPr lang="en-US" baseline="30000" dirty="0" smtClean="0"/>
              <a:t>[4]</a:t>
            </a:r>
          </a:p>
          <a:p>
            <a:pPr lvl="1"/>
            <a:r>
              <a:rPr lang="en-US" dirty="0" smtClean="0"/>
              <a:t>On disk caching, Map/reduce input caching, reduce output caching</a:t>
            </a:r>
            <a:endParaRPr lang="en-US" dirty="0"/>
          </a:p>
          <a:p>
            <a:pPr marL="342714" lvl="1" indent="-342714">
              <a:buFont typeface="Arial" pitchFamily="34" charset="0"/>
              <a:buChar char="•"/>
            </a:pPr>
            <a:r>
              <a:rPr lang="en-US" sz="3200" dirty="0" smtClean="0"/>
              <a:t>Spark</a:t>
            </a:r>
            <a:r>
              <a:rPr lang="en-US" baseline="30000" dirty="0" smtClean="0"/>
              <a:t>[5]</a:t>
            </a:r>
            <a:endParaRPr lang="en-US" baseline="30000" dirty="0"/>
          </a:p>
          <a:p>
            <a:pPr lvl="1"/>
            <a:r>
              <a:rPr lang="en-US" dirty="0" smtClean="0"/>
              <a:t>Iterative </a:t>
            </a:r>
            <a:r>
              <a:rPr lang="en-US" dirty="0" err="1" smtClean="0"/>
              <a:t>Mapreduce</a:t>
            </a:r>
            <a:r>
              <a:rPr lang="en-US" dirty="0"/>
              <a:t> </a:t>
            </a:r>
            <a:r>
              <a:rPr lang="en-US" dirty="0" smtClean="0"/>
              <a:t>Using </a:t>
            </a:r>
            <a:r>
              <a:rPr lang="en-US" dirty="0"/>
              <a:t>Resilient Distributed Dataset to ensure the fault </a:t>
            </a:r>
            <a:r>
              <a:rPr lang="en-US" dirty="0" smtClean="0"/>
              <a:t>tolerance</a:t>
            </a:r>
          </a:p>
          <a:p>
            <a:pPr marL="342714" lvl="1" indent="-342714">
              <a:buFont typeface="Arial" pitchFamily="34" charset="0"/>
              <a:buChar char="•"/>
            </a:pPr>
            <a:r>
              <a:rPr lang="en-US" sz="3200" dirty="0" smtClean="0"/>
              <a:t>Mahout</a:t>
            </a:r>
            <a:r>
              <a:rPr lang="en-US" baseline="30000" dirty="0" smtClean="0"/>
              <a:t>[6</a:t>
            </a:r>
            <a:r>
              <a:rPr lang="en-US" baseline="30000" dirty="0"/>
              <a:t>]</a:t>
            </a:r>
          </a:p>
          <a:p>
            <a:pPr lvl="1"/>
            <a:r>
              <a:rPr lang="en-US" dirty="0"/>
              <a:t>Apache open source data mining iterative </a:t>
            </a:r>
            <a:r>
              <a:rPr lang="en-US" dirty="0" err="1"/>
              <a:t>Mapreduce</a:t>
            </a:r>
            <a:r>
              <a:rPr lang="en-US" dirty="0"/>
              <a:t> based on </a:t>
            </a:r>
            <a:r>
              <a:rPr lang="en-US" dirty="0" smtClean="0"/>
              <a:t>Hadoop</a:t>
            </a:r>
          </a:p>
          <a:p>
            <a:pPr marL="342714" lvl="1" indent="-342714">
              <a:buFont typeface="Arial" pitchFamily="34" charset="0"/>
              <a:buChar char="•"/>
            </a:pPr>
            <a:r>
              <a:rPr lang="en-US" sz="3200" dirty="0" err="1" smtClean="0"/>
              <a:t>DistBelief</a:t>
            </a:r>
            <a:r>
              <a:rPr lang="en-US" baseline="30000" dirty="0" smtClean="0"/>
              <a:t>[7]</a:t>
            </a:r>
            <a:endParaRPr lang="en-US" baseline="30000" dirty="0"/>
          </a:p>
          <a:p>
            <a:pPr lvl="1"/>
            <a:r>
              <a:rPr lang="en-US" dirty="0"/>
              <a:t>Apache open source data mining iterative </a:t>
            </a:r>
            <a:r>
              <a:rPr lang="en-US" dirty="0" err="1"/>
              <a:t>Mapreduce</a:t>
            </a:r>
            <a:r>
              <a:rPr lang="en-US" dirty="0"/>
              <a:t> based on Hadoop</a:t>
            </a:r>
          </a:p>
          <a:p>
            <a:pPr lvl="1"/>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lvl="1"/>
            <a:endParaRPr lang="en-US" dirty="0"/>
          </a:p>
          <a:p>
            <a:pPr marL="0" indent="0">
              <a:buNone/>
            </a:pPr>
            <a:endParaRPr lang="en-US" dirty="0"/>
          </a:p>
        </p:txBody>
      </p:sp>
      <p:sp>
        <p:nvSpPr>
          <p:cNvPr id="2" name="Title 1"/>
          <p:cNvSpPr>
            <a:spLocks noGrp="1"/>
          </p:cNvSpPr>
          <p:nvPr>
            <p:ph type="title" idx="4294967295"/>
          </p:nvPr>
        </p:nvSpPr>
        <p:spPr>
          <a:xfrm>
            <a:off x="304800" y="304800"/>
            <a:ext cx="8229600" cy="1143000"/>
          </a:xfrm>
        </p:spPr>
        <p:txBody>
          <a:bodyPr>
            <a:normAutofit/>
          </a:bodyPr>
          <a:lstStyle/>
          <a:p>
            <a:r>
              <a:rPr lang="en-US" sz="3600" dirty="0" smtClean="0"/>
              <a:t>Iterative </a:t>
            </a:r>
            <a:r>
              <a:rPr lang="en-US" sz="3600" dirty="0" err="1" smtClean="0"/>
              <a:t>MapReduce</a:t>
            </a:r>
            <a:r>
              <a:rPr lang="en-US" sz="3600" dirty="0" smtClean="0"/>
              <a:t> Frameworks</a:t>
            </a:r>
            <a:endParaRPr lang="en-US" sz="3600" dirty="0"/>
          </a:p>
        </p:txBody>
      </p:sp>
    </p:spTree>
    <p:extLst>
      <p:ext uri="{BB962C8B-B14F-4D97-AF65-F5344CB8AC3E}">
        <p14:creationId xmlns:p14="http://schemas.microsoft.com/office/powerpoint/2010/main" val="901248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655638"/>
          </a:xfrm>
        </p:spPr>
        <p:txBody>
          <a:bodyPr>
            <a:normAutofit fontScale="90000"/>
          </a:bodyPr>
          <a:lstStyle/>
          <a:p>
            <a:r>
              <a:rPr lang="en-US" dirty="0" smtClean="0"/>
              <a:t>Parallel Computing and Algorithms</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Parallel Computing</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Data Deluge</a:t>
              </a:r>
              <a:endParaRPr lang="en-US" b="1" dirty="0">
                <a:solidFill>
                  <a:prstClr val="white"/>
                </a:solidFill>
              </a:endParaRPr>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solidFill>
                  <a:prstClr val="white"/>
                </a:solidFill>
              </a:endParaRPr>
            </a:p>
            <a:p>
              <a:pPr algn="ctr" defTabSz="800100">
                <a:lnSpc>
                  <a:spcPct val="90000"/>
                </a:lnSpc>
                <a:spcBef>
                  <a:spcPct val="0"/>
                </a:spcBef>
                <a:spcAft>
                  <a:spcPct val="35000"/>
                </a:spcAft>
              </a:pPr>
              <a:r>
                <a:rPr lang="en-US" b="1" dirty="0" smtClean="0">
                  <a:solidFill>
                    <a:prstClr val="white"/>
                  </a:solidFill>
                </a:rPr>
                <a:t>eScience</a:t>
              </a:r>
            </a:p>
            <a:p>
              <a:pPr algn="ctr" defTabSz="800100">
                <a:lnSpc>
                  <a:spcPct val="90000"/>
                </a:lnSpc>
                <a:spcBef>
                  <a:spcPct val="0"/>
                </a:spcBef>
                <a:spcAft>
                  <a:spcPct val="35000"/>
                </a:spcAft>
              </a:pPr>
              <a:endParaRPr lang="en-US" b="1" dirty="0">
                <a:solidFill>
                  <a:prstClr val="white"/>
                </a:solidFill>
              </a:endParaRP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984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15200" cy="685800"/>
          </a:xfrm>
        </p:spPr>
        <p:txBody>
          <a:bodyPr>
            <a:normAutofit/>
          </a:bodyPr>
          <a:lstStyle/>
          <a:p>
            <a:r>
              <a:rPr lang="en-US" sz="2800" dirty="0" smtClean="0"/>
              <a:t>Parallel Data Analysis Algorithms on Multicore</a:t>
            </a:r>
            <a:endParaRPr lang="en-US" sz="2800" dirty="0"/>
          </a:p>
        </p:txBody>
      </p:sp>
      <p:sp>
        <p:nvSpPr>
          <p:cNvPr id="3" name="Content Placeholder 2"/>
          <p:cNvSpPr>
            <a:spLocks noGrp="1"/>
          </p:cNvSpPr>
          <p:nvPr>
            <p:ph idx="1"/>
          </p:nvPr>
        </p:nvSpPr>
        <p:spPr>
          <a:xfrm>
            <a:off x="533400" y="2133600"/>
            <a:ext cx="8229600" cy="3048000"/>
          </a:xfrm>
        </p:spPr>
        <p:txBody>
          <a:bodyPr>
            <a:normAutofit/>
          </a:bodyPr>
          <a:lstStyle/>
          <a:p>
            <a:pPr lvl="1">
              <a:lnSpc>
                <a:spcPct val="85000"/>
              </a:lnSpc>
              <a:spcBef>
                <a:spcPts val="1200"/>
              </a:spcBef>
              <a:buFont typeface="Wingdings" pitchFamily="2" charset="2"/>
              <a:buChar char="§"/>
            </a:pPr>
            <a:r>
              <a:rPr lang="en-US" sz="2200" dirty="0">
                <a:solidFill>
                  <a:srgbClr val="C00000"/>
                </a:solidFill>
              </a:rPr>
              <a:t>C</a:t>
            </a:r>
            <a:r>
              <a:rPr lang="en-US" sz="2200" dirty="0" smtClean="0">
                <a:solidFill>
                  <a:srgbClr val="C00000"/>
                </a:solidFill>
              </a:rPr>
              <a:t>lustering</a:t>
            </a:r>
            <a:r>
              <a:rPr lang="en-US" sz="2200" dirty="0" smtClean="0"/>
              <a:t> using image data</a:t>
            </a:r>
          </a:p>
          <a:p>
            <a:pPr lvl="1">
              <a:lnSpc>
                <a:spcPct val="85000"/>
              </a:lnSpc>
              <a:spcBef>
                <a:spcPts val="1200"/>
              </a:spcBef>
              <a:buFont typeface="Wingdings" pitchFamily="2" charset="2"/>
              <a:buChar char="§"/>
            </a:pPr>
            <a:r>
              <a:rPr lang="en-US" sz="2200" dirty="0" smtClean="0">
                <a:solidFill>
                  <a:srgbClr val="C00000"/>
                </a:solidFill>
              </a:rPr>
              <a:t>Parallel Inverted Indexing using </a:t>
            </a:r>
            <a:r>
              <a:rPr lang="en-US" sz="2200" dirty="0" smtClean="0"/>
              <a:t>for </a:t>
            </a:r>
            <a:r>
              <a:rPr lang="en-US" sz="2200" dirty="0" err="1" smtClean="0"/>
              <a:t>HBase</a:t>
            </a:r>
            <a:endParaRPr lang="en-US" sz="2200" dirty="0" smtClean="0"/>
          </a:p>
          <a:p>
            <a:pPr lvl="1">
              <a:lnSpc>
                <a:spcPct val="85000"/>
              </a:lnSpc>
              <a:spcBef>
                <a:spcPts val="1200"/>
              </a:spcBef>
              <a:buFont typeface="Wingdings" pitchFamily="2" charset="2"/>
              <a:buChar char="§"/>
            </a:pPr>
            <a:r>
              <a:rPr lang="en-US" sz="2200" dirty="0" smtClean="0">
                <a:solidFill>
                  <a:srgbClr val="C00000"/>
                </a:solidFill>
              </a:rPr>
              <a:t>Matrix algebra</a:t>
            </a:r>
            <a:r>
              <a:rPr lang="en-US" sz="2200" dirty="0" smtClean="0">
                <a:solidFill>
                  <a:srgbClr val="ECD700"/>
                </a:solidFill>
              </a:rPr>
              <a:t> </a:t>
            </a:r>
            <a:r>
              <a:rPr lang="en-US" sz="2200" dirty="0" smtClean="0"/>
              <a:t>as needed </a:t>
            </a:r>
          </a:p>
          <a:p>
            <a:pPr lvl="2">
              <a:lnSpc>
                <a:spcPct val="85000"/>
              </a:lnSpc>
              <a:spcBef>
                <a:spcPts val="1200"/>
              </a:spcBef>
              <a:buFont typeface="Wingdings" pitchFamily="2" charset="2"/>
              <a:buChar char="§"/>
            </a:pPr>
            <a:r>
              <a:rPr lang="en-US" sz="2000" dirty="0" smtClean="0"/>
              <a:t>Matrix Multiplication</a:t>
            </a:r>
          </a:p>
          <a:p>
            <a:pPr lvl="2">
              <a:lnSpc>
                <a:spcPct val="85000"/>
              </a:lnSpc>
              <a:spcBef>
                <a:spcPts val="1200"/>
              </a:spcBef>
              <a:buFont typeface="Wingdings" pitchFamily="2" charset="2"/>
              <a:buChar char="§"/>
            </a:pPr>
            <a:r>
              <a:rPr lang="en-US" sz="2000" dirty="0" smtClean="0"/>
              <a:t>Equation Solving</a:t>
            </a:r>
          </a:p>
          <a:p>
            <a:pPr lvl="2">
              <a:lnSpc>
                <a:spcPct val="85000"/>
              </a:lnSpc>
              <a:spcBef>
                <a:spcPts val="1200"/>
              </a:spcBef>
              <a:buFont typeface="Wingdings" pitchFamily="2" charset="2"/>
              <a:buChar char="§"/>
            </a:pPr>
            <a:r>
              <a:rPr lang="en-US" sz="2000" dirty="0" smtClean="0"/>
              <a:t>Eigenvector/value Calculation</a:t>
            </a:r>
          </a:p>
          <a:p>
            <a:endParaRPr lang="en-US" dirty="0"/>
          </a:p>
        </p:txBody>
      </p:sp>
      <p:sp>
        <p:nvSpPr>
          <p:cNvPr id="5" name="TextBox 4"/>
          <p:cNvSpPr txBox="1"/>
          <p:nvPr/>
        </p:nvSpPr>
        <p:spPr>
          <a:xfrm>
            <a:off x="711931" y="1550313"/>
            <a:ext cx="6450869" cy="430887"/>
          </a:xfrm>
          <a:prstGeom prst="rect">
            <a:avLst/>
          </a:prstGeom>
          <a:noFill/>
        </p:spPr>
        <p:txBody>
          <a:bodyPr wrap="none" rtlCol="0">
            <a:spAutoFit/>
          </a:bodyPr>
          <a:lstStyle/>
          <a:p>
            <a:r>
              <a:rPr lang="en-US" sz="2200" dirty="0" smtClean="0">
                <a:solidFill>
                  <a:prstClr val="black"/>
                </a:solidFill>
              </a:rPr>
              <a:t>Developing a suite of parallel data-analysis capabilities </a:t>
            </a:r>
            <a:endParaRPr lang="en-US" dirty="0">
              <a:solidFill>
                <a:prstClr val="black"/>
              </a:solidFill>
            </a:endParaRPr>
          </a:p>
        </p:txBody>
      </p:sp>
    </p:spTree>
    <p:extLst>
      <p:ext uri="{BB962C8B-B14F-4D97-AF65-F5344CB8AC3E}">
        <p14:creationId xmlns:p14="http://schemas.microsoft.com/office/powerpoint/2010/main" val="36032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2" end="2"/>
                                            </p:txEl>
                                          </p:spTgt>
                                        </p:tgtEl>
                                        <p:attrNameLst>
                                          <p:attrName>style.opacity</p:attrName>
                                        </p:attrNameLst>
                                      </p:cBhvr>
                                      <p:to>
                                        <p:strVal val="0.1"/>
                                      </p:to>
                                    </p:set>
                                    <p:animEffect filter="image" prLst="opacity: 0.1">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1"/>
                                      </p:to>
                                    </p:set>
                                    <p:animEffect filter="image" prLst="opacity: 0.1">
                                      <p:cBhvr rctx="IE">
                                        <p:cTn id="10" dur="indefinite"/>
                                        <p:tgtEl>
                                          <p:spTgt spid="3">
                                            <p:txEl>
                                              <p:pRg st="3" end="3"/>
                                            </p:txEl>
                                          </p:spTgt>
                                        </p:tgtEl>
                                      </p:cBhvr>
                                    </p:animEffect>
                                  </p:childTnLst>
                                </p:cTn>
                              </p:par>
                              <p:par>
                                <p:cTn id="11" presetID="9" presetClass="emph" presetSubtype="0" nodeType="withEffect">
                                  <p:stCondLst>
                                    <p:cond delay="0"/>
                                  </p:stCondLst>
                                  <p:childTnLst>
                                    <p:set>
                                      <p:cBhvr rctx="PPT">
                                        <p:cTn id="12" dur="indefinite"/>
                                        <p:tgtEl>
                                          <p:spTgt spid="3">
                                            <p:txEl>
                                              <p:pRg st="4" end="4"/>
                                            </p:txEl>
                                          </p:spTgt>
                                        </p:tgtEl>
                                        <p:attrNameLst>
                                          <p:attrName>style.opacity</p:attrName>
                                        </p:attrNameLst>
                                      </p:cBhvr>
                                      <p:to>
                                        <p:strVal val="0.1"/>
                                      </p:to>
                                    </p:set>
                                    <p:animEffect filter="image" prLst="opacity: 0.1">
                                      <p:cBhvr rctx="IE">
                                        <p:cTn id="13" dur="indefinite"/>
                                        <p:tgtEl>
                                          <p:spTgt spid="3">
                                            <p:txEl>
                                              <p:pRg st="4" end="4"/>
                                            </p:txEl>
                                          </p:spTgt>
                                        </p:tgtEl>
                                      </p:cBhvr>
                                    </p:animEffect>
                                  </p:childTnLst>
                                </p:cTn>
                              </p:par>
                              <p:par>
                                <p:cTn id="14" presetID="9" presetClass="emph" presetSubtype="0" nodeType="withEffect">
                                  <p:stCondLst>
                                    <p:cond delay="0"/>
                                  </p:stCondLst>
                                  <p:childTnLst>
                                    <p:set>
                                      <p:cBhvr rctx="PPT">
                                        <p:cTn id="15" dur="indefinite"/>
                                        <p:tgtEl>
                                          <p:spTgt spid="3">
                                            <p:txEl>
                                              <p:pRg st="5" end="5"/>
                                            </p:txEl>
                                          </p:spTgt>
                                        </p:tgtEl>
                                        <p:attrNameLst>
                                          <p:attrName>style.opacity</p:attrName>
                                        </p:attrNameLst>
                                      </p:cBhvr>
                                      <p:to>
                                        <p:strVal val="0.1"/>
                                      </p:to>
                                    </p:set>
                                    <p:animEffect filter="image" prLst="opacity: 0.1">
                                      <p:cBhvr rctx="IE">
                                        <p:cTn id="16"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074" name="Picture 2"/>
          <p:cNvPicPr>
            <a:picLocks noChangeAspect="1" noChangeArrowheads="1"/>
          </p:cNvPicPr>
          <p:nvPr/>
        </p:nvPicPr>
        <p:blipFill>
          <a:blip r:embed="rId3" cstate="print"/>
          <a:srcRect/>
          <a:stretch>
            <a:fillRect/>
          </a:stretch>
        </p:blipFill>
        <p:spPr bwMode="auto">
          <a:xfrm>
            <a:off x="0" y="0"/>
            <a:ext cx="9220200" cy="6842125"/>
          </a:xfrm>
          <a:prstGeom prst="rect">
            <a:avLst/>
          </a:prstGeom>
          <a:noFill/>
          <a:ln w="9525" algn="ctr">
            <a:noFill/>
            <a:miter lim="800000"/>
            <a:headEnd/>
            <a:tailEnd/>
          </a:ln>
          <a:effectLst/>
        </p:spPr>
      </p:pic>
      <p:sp>
        <p:nvSpPr>
          <p:cNvPr id="1155075" name="Rectangle 3"/>
          <p:cNvSpPr>
            <a:spLocks noGrp="1" noChangeArrowheads="1"/>
          </p:cNvSpPr>
          <p:nvPr>
            <p:ph type="title"/>
          </p:nvPr>
        </p:nvSpPr>
        <p:spPr>
          <a:xfrm>
            <a:off x="0" y="6096000"/>
            <a:ext cx="9144000" cy="762000"/>
          </a:xfrm>
          <a:solidFill>
            <a:schemeClr val="bg2"/>
          </a:solidFill>
        </p:spPr>
        <p:txBody>
          <a:bodyPr/>
          <a:lstStyle/>
          <a:p>
            <a:r>
              <a:rPr lang="en-US" b="1"/>
              <a:t>Intel’s Application Stack</a:t>
            </a:r>
          </a:p>
        </p:txBody>
      </p:sp>
      <p:sp>
        <p:nvSpPr>
          <p:cNvPr id="2" name="Oval 1"/>
          <p:cNvSpPr/>
          <p:nvPr/>
        </p:nvSpPr>
        <p:spPr>
          <a:xfrm>
            <a:off x="8458200" y="762000"/>
            <a:ext cx="838200" cy="685800"/>
          </a:xfrm>
          <a:prstGeom prst="ellipse">
            <a:avLst/>
          </a:prstGeom>
          <a:noFill/>
          <a:ln w="603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p:cNvSpPr/>
          <p:nvPr/>
        </p:nvSpPr>
        <p:spPr>
          <a:xfrm>
            <a:off x="7421880" y="787400"/>
            <a:ext cx="990600" cy="685800"/>
          </a:xfrm>
          <a:prstGeom prst="ellipse">
            <a:avLst/>
          </a:prstGeom>
          <a:noFill/>
          <a:ln w="603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p:cNvSpPr/>
          <p:nvPr/>
        </p:nvSpPr>
        <p:spPr>
          <a:xfrm>
            <a:off x="685800" y="2057400"/>
            <a:ext cx="990600" cy="685800"/>
          </a:xfrm>
          <a:prstGeom prst="ellipse">
            <a:avLst/>
          </a:prstGeom>
          <a:noFill/>
          <a:ln w="603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Oval 6"/>
          <p:cNvSpPr/>
          <p:nvPr/>
        </p:nvSpPr>
        <p:spPr>
          <a:xfrm>
            <a:off x="1828800" y="2057400"/>
            <a:ext cx="990600" cy="685800"/>
          </a:xfrm>
          <a:prstGeom prst="ellipse">
            <a:avLst/>
          </a:prstGeom>
          <a:noFill/>
          <a:ln w="603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911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351" y="1270"/>
            <a:ext cx="56292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262" y="562610"/>
            <a:ext cx="53911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94640" y="1828800"/>
            <a:ext cx="8382000" cy="1205211"/>
            <a:chOff x="714374" y="2286000"/>
            <a:chExt cx="7400925" cy="784543"/>
          </a:xfrm>
        </p:grpSpPr>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4" y="2286000"/>
              <a:ext cx="74009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53373"/>
              <a:ext cx="8763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960" y="2873058"/>
              <a:ext cx="188595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0910" y="2860993"/>
              <a:ext cx="137160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890" y="2962593"/>
              <a:ext cx="66675" cy="9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1" name="Straight Connector 30"/>
          <p:cNvCxnSpPr/>
          <p:nvPr/>
        </p:nvCxnSpPr>
        <p:spPr>
          <a:xfrm>
            <a:off x="452898" y="2348211"/>
            <a:ext cx="8005302"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1269" y="2702162"/>
            <a:ext cx="761731"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44810" y="2995911"/>
            <a:ext cx="3575179" cy="3162300"/>
            <a:chOff x="844810" y="3390900"/>
            <a:chExt cx="3575179" cy="3162300"/>
          </a:xfrm>
        </p:grpSpPr>
        <p:pic>
          <p:nvPicPr>
            <p:cNvPr id="2063"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8614" y="3390900"/>
              <a:ext cx="338137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810" y="6324600"/>
              <a:ext cx="34861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p:cNvGrpSpPr/>
          <p:nvPr/>
        </p:nvGrpSpPr>
        <p:grpSpPr>
          <a:xfrm>
            <a:off x="4725670" y="2995911"/>
            <a:ext cx="3844925" cy="3181350"/>
            <a:chOff x="4725670" y="3390900"/>
            <a:chExt cx="3844925" cy="3181350"/>
          </a:xfrm>
        </p:grpSpPr>
        <p:pic>
          <p:nvPicPr>
            <p:cNvPr id="2065"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5670" y="3390900"/>
              <a:ext cx="37528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1070" y="6324600"/>
              <a:ext cx="38195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p:cNvSpPr/>
          <p:nvPr/>
        </p:nvSpPr>
        <p:spPr>
          <a:xfrm>
            <a:off x="1524000" y="6553200"/>
            <a:ext cx="6704330" cy="369332"/>
          </a:xfrm>
          <a:prstGeom prst="rect">
            <a:avLst/>
          </a:prstGeom>
        </p:spPr>
        <p:txBody>
          <a:bodyPr wrap="square">
            <a:spAutoFit/>
          </a:bodyPr>
          <a:lstStyle/>
          <a:p>
            <a:r>
              <a:rPr lang="en-US" dirty="0">
                <a:solidFill>
                  <a:prstClr val="white">
                    <a:lumMod val="50000"/>
                  </a:prstClr>
                </a:solidFill>
              </a:rPr>
              <a:t>NIPS 2012: Neural Information Processing Systems</a:t>
            </a:r>
            <a:r>
              <a:rPr lang="en-US" dirty="0" smtClean="0">
                <a:solidFill>
                  <a:prstClr val="white">
                    <a:lumMod val="50000"/>
                  </a:prstClr>
                </a:solidFill>
              </a:rPr>
              <a:t>,  </a:t>
            </a:r>
            <a:r>
              <a:rPr lang="en-US" dirty="0">
                <a:solidFill>
                  <a:prstClr val="white">
                    <a:lumMod val="50000"/>
                  </a:prstClr>
                </a:solidFill>
              </a:rPr>
              <a:t>December, 2012. </a:t>
            </a:r>
          </a:p>
        </p:txBody>
      </p:sp>
    </p:spTree>
    <p:extLst>
      <p:ext uri="{BB962C8B-B14F-4D97-AF65-F5344CB8AC3E}">
        <p14:creationId xmlns:p14="http://schemas.microsoft.com/office/powerpoint/2010/main" val="115396888"/>
      </p:ext>
    </p:extLst>
  </p:cSld>
  <p:clrMapOvr>
    <a:masterClrMapping/>
  </p:clrMapOvr>
  <mc:AlternateContent xmlns:mc="http://schemas.openxmlformats.org/markup-compatibility/2006" xmlns:p14="http://schemas.microsoft.com/office/powerpoint/2010/main">
    <mc:Choice Requires="p14">
      <p:transition spd="slow" p14:dur="2000" advTm="5693"/>
    </mc:Choice>
    <mc:Fallback xmlns="">
      <p:transition spd="slow" advTm="5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351" y="1270"/>
            <a:ext cx="56292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262" y="562610"/>
            <a:ext cx="53911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p:cNvGrpSpPr/>
          <p:nvPr/>
        </p:nvGrpSpPr>
        <p:grpSpPr>
          <a:xfrm>
            <a:off x="242657" y="3092980"/>
            <a:ext cx="8309995" cy="1783820"/>
            <a:chOff x="300605" y="3467100"/>
            <a:chExt cx="7320347" cy="1247775"/>
          </a:xfrm>
        </p:grpSpPr>
        <p:pic>
          <p:nvPicPr>
            <p:cNvPr id="2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05" y="3467100"/>
              <a:ext cx="72961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 y="3689985"/>
              <a:ext cx="1304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7893" y="3684905"/>
              <a:ext cx="11334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898" y="3689985"/>
              <a:ext cx="40290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327" y="3886200"/>
              <a:ext cx="72866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29" name="Straight Connector 28"/>
          <p:cNvCxnSpPr>
            <a:stCxn id="27" idx="2"/>
          </p:cNvCxnSpPr>
          <p:nvPr/>
        </p:nvCxnSpPr>
        <p:spPr>
          <a:xfrm>
            <a:off x="5342880" y="3711190"/>
            <a:ext cx="2286885"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8579" y="3988116"/>
            <a:ext cx="8176605"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3108" y="4279383"/>
            <a:ext cx="1891523"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7467600" y="-1"/>
            <a:ext cx="1666240" cy="2242339"/>
            <a:chOff x="5958596" y="4258976"/>
            <a:chExt cx="1734572" cy="2434956"/>
          </a:xfrm>
        </p:grpSpPr>
        <p:pic>
          <p:nvPicPr>
            <p:cNvPr id="3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8596" y="4258976"/>
              <a:ext cx="1734572" cy="186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6314937" y="6324600"/>
              <a:ext cx="1228863" cy="369332"/>
            </a:xfrm>
            <a:prstGeom prst="rect">
              <a:avLst/>
            </a:prstGeom>
            <a:noFill/>
          </p:spPr>
          <p:txBody>
            <a:bodyPr wrap="none" rtlCol="0">
              <a:spAutoFit/>
            </a:bodyPr>
            <a:lstStyle/>
            <a:p>
              <a:r>
                <a:rPr lang="en-US" dirty="0" smtClean="0">
                  <a:solidFill>
                    <a:prstClr val="black"/>
                  </a:solidFill>
                </a:rPr>
                <a:t>Andrew Ng</a:t>
              </a:r>
              <a:endParaRPr lang="en-US" dirty="0">
                <a:solidFill>
                  <a:prstClr val="black"/>
                </a:solidFill>
              </a:endParaRPr>
            </a:p>
          </p:txBody>
        </p:sp>
      </p:grpSp>
      <p:grpSp>
        <p:nvGrpSpPr>
          <p:cNvPr id="38" name="Group 37"/>
          <p:cNvGrpSpPr/>
          <p:nvPr/>
        </p:nvGrpSpPr>
        <p:grpSpPr>
          <a:xfrm>
            <a:off x="0" y="9067"/>
            <a:ext cx="1593590" cy="2132093"/>
            <a:chOff x="844810" y="4201159"/>
            <a:chExt cx="1593590" cy="2316759"/>
          </a:xfrm>
        </p:grpSpPr>
        <p:pic>
          <p:nvPicPr>
            <p:cNvPr id="3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810" y="4201159"/>
              <a:ext cx="1593590" cy="186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1066800" y="6148586"/>
              <a:ext cx="1349280" cy="369332"/>
            </a:xfrm>
            <a:prstGeom prst="rect">
              <a:avLst/>
            </a:prstGeom>
            <a:noFill/>
          </p:spPr>
          <p:txBody>
            <a:bodyPr wrap="none" rtlCol="0">
              <a:spAutoFit/>
            </a:bodyPr>
            <a:lstStyle/>
            <a:p>
              <a:r>
                <a:rPr lang="en-US" dirty="0" smtClean="0">
                  <a:solidFill>
                    <a:prstClr val="black"/>
                  </a:solidFill>
                </a:rPr>
                <a:t>Jeffrey Dean</a:t>
              </a:r>
              <a:endParaRPr lang="en-US" dirty="0">
                <a:solidFill>
                  <a:prstClr val="black"/>
                </a:solidFill>
              </a:endParaRPr>
            </a:p>
          </p:txBody>
        </p:sp>
      </p:grpSp>
    </p:spTree>
    <p:extLst>
      <p:ext uri="{BB962C8B-B14F-4D97-AF65-F5344CB8AC3E}">
        <p14:creationId xmlns:p14="http://schemas.microsoft.com/office/powerpoint/2010/main" val="1160373455"/>
      </p:ext>
    </p:extLst>
  </p:cSld>
  <p:clrMapOvr>
    <a:masterClrMapping/>
  </p:clrMapOvr>
  <mc:AlternateContent xmlns:mc="http://schemas.openxmlformats.org/markup-compatibility/2006" xmlns:p14="http://schemas.microsoft.com/office/powerpoint/2010/main">
    <mc:Choice Requires="p14">
      <p:transition spd="slow" p14:dur="2000" advTm="5693"/>
    </mc:Choice>
    <mc:Fallback xmlns="">
      <p:transition spd="slow" advTm="5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52400"/>
            <a:ext cx="8229600" cy="1143000"/>
          </a:xfrm>
        </p:spPr>
        <p:txBody>
          <a:bodyPr>
            <a:normAutofit/>
          </a:bodyPr>
          <a:lstStyle/>
          <a:p>
            <a:r>
              <a:rPr lang="en-US" sz="3200" dirty="0" smtClean="0"/>
              <a:t>What are the Challenges to Big Data Problem?</a:t>
            </a:r>
            <a:endParaRPr lang="en-US" sz="3200" dirty="0"/>
          </a:p>
        </p:txBody>
      </p:sp>
      <p:sp>
        <p:nvSpPr>
          <p:cNvPr id="3" name="Content Placeholder 2"/>
          <p:cNvSpPr>
            <a:spLocks noGrp="1"/>
          </p:cNvSpPr>
          <p:nvPr>
            <p:ph idx="4294967295"/>
          </p:nvPr>
        </p:nvSpPr>
        <p:spPr>
          <a:xfrm>
            <a:off x="457200" y="1295400"/>
            <a:ext cx="8229600" cy="4525963"/>
          </a:xfrm>
        </p:spPr>
        <p:txBody>
          <a:bodyPr>
            <a:normAutofit lnSpcReduction="10000"/>
          </a:bodyPr>
          <a:lstStyle/>
          <a:p>
            <a:r>
              <a:rPr lang="en-US" sz="2000" dirty="0" smtClean="0"/>
              <a:t>Traditional MapReduce and classical parallel runtimes cannot solve iterative algorithms efficiently</a:t>
            </a:r>
          </a:p>
          <a:p>
            <a:pPr lvl="1"/>
            <a:r>
              <a:rPr lang="en-US" sz="2000" dirty="0" smtClean="0"/>
              <a:t>Hadoop: Repeated data access to HDFS, no optimization to data caching and data transfers </a:t>
            </a:r>
          </a:p>
          <a:p>
            <a:pPr lvl="1"/>
            <a:r>
              <a:rPr lang="en-US" sz="2000" dirty="0" smtClean="0"/>
              <a:t>MPI: </a:t>
            </a:r>
            <a:r>
              <a:rPr lang="en-US" sz="2000" smtClean="0"/>
              <a:t>no natural </a:t>
            </a:r>
            <a:r>
              <a:rPr lang="en-US" sz="2000" dirty="0" smtClean="0"/>
              <a:t>support of fault tolerance and programming interface is complicated</a:t>
            </a:r>
          </a:p>
          <a:p>
            <a:pPr marL="457200" lvl="1" indent="0">
              <a:buNone/>
            </a:pPr>
            <a:endParaRPr lang="en-US" sz="2000" dirty="0" smtClean="0"/>
          </a:p>
          <a:p>
            <a:pPr marL="342900" lvl="1" indent="-342900">
              <a:buFont typeface="Arial" pitchFamily="34" charset="0"/>
              <a:buChar char="•"/>
            </a:pPr>
            <a:r>
              <a:rPr lang="en-US" sz="2000" dirty="0" smtClean="0"/>
              <a:t>We </a:t>
            </a:r>
            <a:r>
              <a:rPr lang="en-US" sz="2000" dirty="0"/>
              <a:t>identify “collective </a:t>
            </a:r>
            <a:r>
              <a:rPr lang="en-US" sz="2000" dirty="0" smtClean="0"/>
              <a:t>communication</a:t>
            </a:r>
            <a:r>
              <a:rPr lang="en-US" sz="2000" dirty="0"/>
              <a:t>” is missing in current MapReduce frameworks and is essential in many iterative computations. </a:t>
            </a:r>
            <a:endParaRPr lang="en-US" sz="2000" dirty="0" smtClean="0"/>
          </a:p>
          <a:p>
            <a:pPr marL="742950" lvl="2" indent="-342900">
              <a:buFont typeface="Wingdings" pitchFamily="2" charset="2"/>
              <a:buChar char="ü"/>
            </a:pPr>
            <a:r>
              <a:rPr lang="en-US" sz="2000" dirty="0" smtClean="0"/>
              <a:t>We </a:t>
            </a:r>
            <a:r>
              <a:rPr lang="en-US" sz="2000" dirty="0"/>
              <a:t>explore operations such as broadcasting and shuffling and add them to Twister iterative </a:t>
            </a:r>
            <a:r>
              <a:rPr lang="en-US" sz="2000" dirty="0" err="1"/>
              <a:t>MapReduce</a:t>
            </a:r>
            <a:r>
              <a:rPr lang="en-US" sz="2000" dirty="0"/>
              <a:t> framework. </a:t>
            </a:r>
            <a:endParaRPr lang="en-US" sz="2000" dirty="0" smtClean="0"/>
          </a:p>
          <a:p>
            <a:pPr marL="742950" lvl="2" indent="-342900">
              <a:buFont typeface="Wingdings" pitchFamily="2" charset="2"/>
              <a:buChar char="ü"/>
            </a:pPr>
            <a:r>
              <a:rPr lang="en-US" sz="2000" dirty="0" smtClean="0"/>
              <a:t>We </a:t>
            </a:r>
            <a:r>
              <a:rPr lang="en-US" sz="2000" dirty="0"/>
              <a:t>generalize the </a:t>
            </a:r>
            <a:r>
              <a:rPr lang="en-US" sz="2000" dirty="0" err="1"/>
              <a:t>MapReduce</a:t>
            </a:r>
            <a:r>
              <a:rPr lang="en-US" sz="2000" dirty="0"/>
              <a:t> concept to Map Collective noting that large collectives are a distinguishing feature of data intensive and data mining applications. </a:t>
            </a:r>
          </a:p>
        </p:txBody>
      </p:sp>
    </p:spTree>
    <p:extLst>
      <p:ext uri="{BB962C8B-B14F-4D97-AF65-F5344CB8AC3E}">
        <p14:creationId xmlns:p14="http://schemas.microsoft.com/office/powerpoint/2010/main" val="415816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620" y="299720"/>
            <a:ext cx="8229600" cy="1143000"/>
          </a:xfrm>
        </p:spPr>
        <p:txBody>
          <a:bodyPr>
            <a:normAutofit/>
          </a:bodyPr>
          <a:lstStyle/>
          <a:p>
            <a:r>
              <a:rPr lang="en-US" sz="3600" dirty="0" smtClean="0"/>
              <a:t>Data Intensive </a:t>
            </a:r>
            <a:r>
              <a:rPr lang="en-US" sz="3600" dirty="0" err="1" smtClean="0"/>
              <a:t>Kmeans</a:t>
            </a:r>
            <a:r>
              <a:rPr lang="en-US" sz="3600" dirty="0" smtClean="0"/>
              <a:t> Clustering</a:t>
            </a:r>
            <a:endParaRPr lang="en-US" sz="3600" dirty="0"/>
          </a:p>
        </p:txBody>
      </p:sp>
      <p:pic>
        <p:nvPicPr>
          <p:cNvPr id="5" name="Picture 2" descr="colosseum_teaser"/>
          <p:cNvPicPr>
            <a:picLocks noChangeAspect="1" noChangeArrowheads="1"/>
          </p:cNvPicPr>
          <p:nvPr/>
        </p:nvPicPr>
        <p:blipFill>
          <a:blip r:embed="rId2" cstate="print"/>
          <a:srcRect/>
          <a:stretch>
            <a:fillRect/>
          </a:stretch>
        </p:blipFill>
        <p:spPr bwMode="auto">
          <a:xfrm>
            <a:off x="573532" y="2822227"/>
            <a:ext cx="7898603" cy="2756121"/>
          </a:xfrm>
          <a:prstGeom prst="rect">
            <a:avLst/>
          </a:prstGeom>
          <a:noFill/>
          <a:ln w="9525">
            <a:noFill/>
            <a:miter lim="800000"/>
            <a:headEnd/>
            <a:tailEnd/>
          </a:ln>
        </p:spPr>
      </p:pic>
      <p:sp>
        <p:nvSpPr>
          <p:cNvPr id="3" name="TextBox 2"/>
          <p:cNvSpPr txBox="1"/>
          <p:nvPr/>
        </p:nvSpPr>
        <p:spPr>
          <a:xfrm>
            <a:off x="25400" y="1442720"/>
            <a:ext cx="8956041" cy="1292662"/>
          </a:xfrm>
          <a:prstGeom prst="rect">
            <a:avLst/>
          </a:prstGeom>
          <a:noFill/>
        </p:spPr>
        <p:txBody>
          <a:bodyPr wrap="none" rtlCol="0">
            <a:spAutoFit/>
          </a:bodyPr>
          <a:lstStyle/>
          <a:p>
            <a:pPr marL="0" lvl="1" defTabSz="913902"/>
            <a:r>
              <a:rPr lang="en-US" sz="2000" i="1" kern="0" dirty="0" smtClean="0">
                <a:solidFill>
                  <a:prstClr val="black"/>
                </a:solidFill>
                <a:latin typeface="Book Antiqua" pitchFamily="18" charset="0"/>
              </a:rPr>
              <a:t>─ Image Classification: </a:t>
            </a:r>
            <a:r>
              <a:rPr lang="en-US" sz="2000" b="1" i="1" kern="0" dirty="0" smtClean="0">
                <a:solidFill>
                  <a:prstClr val="black"/>
                </a:solidFill>
                <a:latin typeface="Book Antiqua" pitchFamily="18" charset="0"/>
              </a:rPr>
              <a:t>7 million images</a:t>
            </a:r>
            <a:r>
              <a:rPr lang="en-US" sz="2000" i="1" kern="0" dirty="0" smtClean="0">
                <a:solidFill>
                  <a:prstClr val="black"/>
                </a:solidFill>
                <a:latin typeface="Book Antiqua" pitchFamily="18" charset="0"/>
              </a:rPr>
              <a:t>; </a:t>
            </a:r>
            <a:r>
              <a:rPr lang="en-US" sz="2000" dirty="0" smtClean="0">
                <a:solidFill>
                  <a:prstClr val="black"/>
                </a:solidFill>
              </a:rPr>
              <a:t>512 features per image; 1 million clusters</a:t>
            </a:r>
          </a:p>
          <a:p>
            <a:pPr marL="0" lvl="1" defTabSz="913902"/>
            <a:r>
              <a:rPr lang="en-US" sz="2000" dirty="0" smtClean="0">
                <a:solidFill>
                  <a:prstClr val="black"/>
                </a:solidFill>
              </a:rPr>
              <a:t> 10K Map tasks;  64G broadcasting data  (1GB data transfer per Map task node);</a:t>
            </a:r>
          </a:p>
          <a:p>
            <a:pPr marL="0" lvl="1" defTabSz="913902"/>
            <a:r>
              <a:rPr lang="en-US" sz="2000" dirty="0" smtClean="0">
                <a:solidFill>
                  <a:prstClr val="black"/>
                </a:solidFill>
              </a:rPr>
              <a:t>20 TB intermediate data in shuffling.</a:t>
            </a:r>
            <a:endParaRPr lang="en-US" sz="2000" i="1" kern="0" dirty="0">
              <a:solidFill>
                <a:prstClr val="black"/>
              </a:solidFill>
              <a:latin typeface="Book Antiqua" pitchFamily="18" charset="0"/>
            </a:endParaRPr>
          </a:p>
          <a:p>
            <a:pPr defTabSz="913902"/>
            <a:endParaRPr lang="en-US" dirty="0">
              <a:solidFill>
                <a:prstClr val="black"/>
              </a:solidFill>
            </a:endParaRPr>
          </a:p>
        </p:txBody>
      </p:sp>
      <p:sp>
        <p:nvSpPr>
          <p:cNvPr id="6" name="Title 3"/>
          <p:cNvSpPr txBox="1">
            <a:spLocks/>
          </p:cNvSpPr>
          <p:nvPr/>
        </p:nvSpPr>
        <p:spPr>
          <a:xfrm>
            <a:off x="990600" y="5396"/>
            <a:ext cx="1422400" cy="304799"/>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Times New Roman" pitchFamily="18" charset="0"/>
                <a:cs typeface="Times New Roman" pitchFamily="18" charset="0"/>
              </a:rPr>
              <a:t>Case Study 1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8877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CS Research</a:t>
            </a:r>
            <a:endParaRPr lang="en-US" dirty="0"/>
          </a:p>
        </p:txBody>
      </p:sp>
      <p:sp>
        <p:nvSpPr>
          <p:cNvPr id="3" name="Content Placeholder 2"/>
          <p:cNvSpPr>
            <a:spLocks noGrp="1"/>
          </p:cNvSpPr>
          <p:nvPr>
            <p:ph idx="1"/>
          </p:nvPr>
        </p:nvSpPr>
        <p:spPr>
          <a:xfrm>
            <a:off x="685800" y="2971800"/>
            <a:ext cx="8229600" cy="3078163"/>
          </a:xfrm>
        </p:spPr>
        <p:txBody>
          <a:bodyPr>
            <a:normAutofit fontScale="92500" lnSpcReduction="20000"/>
          </a:bodyPr>
          <a:lstStyle/>
          <a:p>
            <a:pPr marL="0" indent="0">
              <a:buNone/>
            </a:pPr>
            <a:r>
              <a:rPr lang="en-US" sz="2400" dirty="0" smtClean="0"/>
              <a:t>There’re several challenges to realizing the vision on data intensive systems and building generic tools (Workflow, Databases, Algorithms, Visualization ).</a:t>
            </a:r>
          </a:p>
          <a:p>
            <a:pPr marL="914400"/>
            <a:r>
              <a:rPr lang="en-US" sz="2400" dirty="0" smtClean="0"/>
              <a:t>Cluster-management software</a:t>
            </a:r>
          </a:p>
          <a:p>
            <a:pPr marL="914400"/>
            <a:r>
              <a:rPr lang="en-US" sz="2400" dirty="0" smtClean="0"/>
              <a:t>Distributed-execution engine</a:t>
            </a:r>
          </a:p>
          <a:p>
            <a:pPr marL="914400"/>
            <a:r>
              <a:rPr lang="en-US" sz="2400" dirty="0" smtClean="0"/>
              <a:t>Language constructs</a:t>
            </a:r>
          </a:p>
          <a:p>
            <a:pPr marL="914400"/>
            <a:r>
              <a:rPr lang="en-US" sz="2400" dirty="0" smtClean="0"/>
              <a:t>Parallel compilers</a:t>
            </a:r>
          </a:p>
          <a:p>
            <a:pPr marL="914400"/>
            <a:r>
              <a:rPr lang="en-US" sz="2400" dirty="0" smtClean="0"/>
              <a:t>Program Development tools</a:t>
            </a:r>
          </a:p>
          <a:p>
            <a:pPr marL="914400">
              <a:buNone/>
            </a:pPr>
            <a:r>
              <a:rPr lang="en-US" sz="2400" b="1" dirty="0" smtClean="0"/>
              <a:t>      . . . </a:t>
            </a:r>
            <a:endParaRPr lang="en-US" sz="2400" b="1" dirty="0"/>
          </a:p>
        </p:txBody>
      </p:sp>
      <p:sp>
        <p:nvSpPr>
          <p:cNvPr id="4" name="TextBox 3"/>
          <p:cNvSpPr txBox="1"/>
          <p:nvPr/>
        </p:nvSpPr>
        <p:spPr>
          <a:xfrm>
            <a:off x="1295400" y="1524000"/>
            <a:ext cx="6629400" cy="1261884"/>
          </a:xfrm>
          <a:prstGeom prst="rect">
            <a:avLst/>
          </a:prstGeom>
          <a:noFill/>
        </p:spPr>
        <p:txBody>
          <a:bodyPr wrap="square" rtlCol="0">
            <a:spAutoFit/>
          </a:bodyPr>
          <a:lstStyle/>
          <a:p>
            <a:r>
              <a:rPr lang="en-US" sz="1600" dirty="0" smtClean="0">
                <a:solidFill>
                  <a:prstClr val="black"/>
                </a:solidFill>
                <a:latin typeface="Times New Roman" pitchFamily="18" charset="0"/>
                <a:cs typeface="Times New Roman" pitchFamily="18" charset="0"/>
              </a:rPr>
              <a:t>Science faces a data deluge. How to manage and analyze information? </a:t>
            </a:r>
          </a:p>
          <a:p>
            <a:r>
              <a:rPr lang="en-US" sz="1600" dirty="0" smtClean="0">
                <a:solidFill>
                  <a:prstClr val="black"/>
                </a:solidFill>
                <a:latin typeface="Times New Roman" pitchFamily="18" charset="0"/>
                <a:cs typeface="Times New Roman" pitchFamily="18" charset="0"/>
              </a:rPr>
              <a:t>Recommend CSTB foster tools for data </a:t>
            </a:r>
            <a:r>
              <a:rPr lang="en-US" sz="1600" b="1" dirty="0" smtClean="0">
                <a:solidFill>
                  <a:prstClr val="black"/>
                </a:solidFill>
                <a:latin typeface="Times New Roman" pitchFamily="18" charset="0"/>
                <a:cs typeface="Times New Roman" pitchFamily="18" charset="0"/>
              </a:rPr>
              <a:t>capture</a:t>
            </a:r>
            <a:r>
              <a:rPr lang="en-US" sz="1600" dirty="0" smtClean="0">
                <a:solidFill>
                  <a:prstClr val="black"/>
                </a:solidFill>
                <a:latin typeface="Times New Roman" pitchFamily="18" charset="0"/>
                <a:cs typeface="Times New Roman" pitchFamily="18" charset="0"/>
              </a:rPr>
              <a:t>, data </a:t>
            </a:r>
            <a:r>
              <a:rPr lang="en-US" sz="1600" b="1" dirty="0" err="1" smtClean="0">
                <a:solidFill>
                  <a:prstClr val="black"/>
                </a:solidFill>
                <a:latin typeface="Times New Roman" pitchFamily="18" charset="0"/>
                <a:cs typeface="Times New Roman" pitchFamily="18" charset="0"/>
              </a:rPr>
              <a:t>curation</a:t>
            </a:r>
            <a:r>
              <a:rPr lang="en-US" sz="1600" dirty="0" smtClean="0">
                <a:solidFill>
                  <a:prstClr val="black"/>
                </a:solidFill>
                <a:latin typeface="Times New Roman" pitchFamily="18" charset="0"/>
                <a:cs typeface="Times New Roman" pitchFamily="18" charset="0"/>
              </a:rPr>
              <a:t>, data </a:t>
            </a:r>
            <a:r>
              <a:rPr lang="en-US" sz="1600" b="1" dirty="0" smtClean="0">
                <a:solidFill>
                  <a:prstClr val="black"/>
                </a:solidFill>
                <a:latin typeface="Times New Roman" pitchFamily="18" charset="0"/>
                <a:cs typeface="Times New Roman" pitchFamily="18" charset="0"/>
              </a:rPr>
              <a:t>analysis</a:t>
            </a:r>
          </a:p>
          <a:p>
            <a:pPr algn="r"/>
            <a:endParaRPr lang="en-US" sz="1600" b="1" dirty="0" smtClean="0">
              <a:solidFill>
                <a:prstClr val="black"/>
              </a:solidFill>
              <a:latin typeface="Times New Roman" pitchFamily="18" charset="0"/>
              <a:cs typeface="Times New Roman" pitchFamily="18" charset="0"/>
            </a:endParaRPr>
          </a:p>
          <a:p>
            <a:pPr algn="r"/>
            <a:r>
              <a:rPr lang="en-US" sz="1600" i="1" dirty="0" smtClean="0">
                <a:solidFill>
                  <a:prstClr val="black"/>
                </a:solidFill>
              </a:rPr>
              <a:t>―Jim  Gray’s</a:t>
            </a:r>
            <a:r>
              <a:rPr lang="en-US" sz="1600" dirty="0" smtClean="0">
                <a:solidFill>
                  <a:prstClr val="black"/>
                </a:solidFill>
              </a:rPr>
              <a:t> </a:t>
            </a:r>
          </a:p>
          <a:p>
            <a:pPr algn="r"/>
            <a:r>
              <a:rPr lang="en-US" sz="1200" i="1" dirty="0" smtClean="0">
                <a:solidFill>
                  <a:srgbClr val="7030A0"/>
                </a:solidFill>
              </a:rPr>
              <a:t>Talk to Computer Science and Telecommunication Board (CSTB), Jan 11, 2007 </a:t>
            </a:r>
            <a:endParaRPr lang="en-US" sz="1200" i="1" dirty="0">
              <a:solidFill>
                <a:srgbClr val="7030A0"/>
              </a:solidFill>
            </a:endParaRPr>
          </a:p>
        </p:txBody>
      </p:sp>
    </p:spTree>
    <p:extLst>
      <p:ext uri="{BB962C8B-B14F-4D97-AF65-F5344CB8AC3E}">
        <p14:creationId xmlns:p14="http://schemas.microsoft.com/office/powerpoint/2010/main" val="31929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0"/>
            <a:ext cx="7189212" cy="584775"/>
          </a:xfrm>
          <a:prstGeom prst="rect">
            <a:avLst/>
          </a:prstGeom>
          <a:noFill/>
        </p:spPr>
        <p:txBody>
          <a:bodyPr wrap="none" rtlCol="0">
            <a:spAutoFit/>
          </a:bodyPr>
          <a:lstStyle/>
          <a:p>
            <a:r>
              <a:rPr lang="en-US" sz="3200" dirty="0" smtClean="0">
                <a:solidFill>
                  <a:prstClr val="black"/>
                </a:solidFill>
              </a:rPr>
              <a:t>Workflow of Image Clustering Application</a:t>
            </a:r>
            <a:endParaRPr lang="en-US" sz="3200" dirty="0">
              <a:solidFill>
                <a:prstClr val="black"/>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05200"/>
            <a:ext cx="5486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609600"/>
            <a:ext cx="5388339" cy="30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80994"/>
      </p:ext>
    </p:extLst>
  </p:cSld>
  <p:clrMapOvr>
    <a:masterClrMapping/>
  </p:clrMapOvr>
  <mc:AlternateContent xmlns:mc="http://schemas.openxmlformats.org/markup-compatibility/2006" xmlns:p14="http://schemas.microsoft.com/office/powerpoint/2010/main">
    <mc:Choice Requires="p14">
      <p:transition spd="slow" p14:dur="2000" advTm="5693"/>
    </mc:Choice>
    <mc:Fallback xmlns="">
      <p:transition spd="slow" advTm="569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52400"/>
            <a:ext cx="8229600" cy="1143000"/>
          </a:xfrm>
        </p:spPr>
        <p:txBody>
          <a:bodyPr>
            <a:normAutofit/>
          </a:bodyPr>
          <a:lstStyle/>
          <a:p>
            <a:r>
              <a:rPr lang="en-US" sz="3600" b="1" dirty="0">
                <a:solidFill>
                  <a:prstClr val="black"/>
                </a:solidFill>
                <a:latin typeface="+mn-lt"/>
                <a:ea typeface="+mn-ea"/>
                <a:cs typeface="+mn-cs"/>
              </a:rPr>
              <a:t>High Dimensional Image Data</a:t>
            </a:r>
          </a:p>
        </p:txBody>
      </p:sp>
      <p:sp>
        <p:nvSpPr>
          <p:cNvPr id="3" name="Content Placeholder 2"/>
          <p:cNvSpPr>
            <a:spLocks noGrp="1"/>
          </p:cNvSpPr>
          <p:nvPr>
            <p:ph idx="4294967295"/>
          </p:nvPr>
        </p:nvSpPr>
        <p:spPr>
          <a:xfrm>
            <a:off x="533400" y="1371600"/>
            <a:ext cx="8229600" cy="5105400"/>
          </a:xfrm>
        </p:spPr>
        <p:txBody>
          <a:bodyPr>
            <a:normAutofit/>
          </a:bodyPr>
          <a:lstStyle/>
          <a:p>
            <a:r>
              <a:rPr lang="en-US" sz="2200" dirty="0" smtClean="0"/>
              <a:t>K-means Clustering algorithm is used to cluster the images with similar features.</a:t>
            </a:r>
          </a:p>
          <a:p>
            <a:r>
              <a:rPr lang="en-US" sz="2200" dirty="0" smtClean="0"/>
              <a:t>In image clustering application, each image is characterized as a data point (vector)  with </a:t>
            </a:r>
            <a:r>
              <a:rPr lang="en-US" sz="2200" dirty="0" smtClean="0">
                <a:solidFill>
                  <a:srgbClr val="0070C0"/>
                </a:solidFill>
              </a:rPr>
              <a:t>dimension in range </a:t>
            </a:r>
            <a:r>
              <a:rPr lang="en-US" sz="2200" dirty="0" smtClean="0">
                <a:solidFill>
                  <a:srgbClr val="0000FF"/>
                </a:solidFill>
              </a:rPr>
              <a:t>512 ~ 2048</a:t>
            </a:r>
            <a:r>
              <a:rPr lang="en-US" sz="2200" dirty="0" smtClean="0"/>
              <a:t>. Each value (feature) ranges from 0 to 255. </a:t>
            </a:r>
          </a:p>
          <a:p>
            <a:r>
              <a:rPr lang="en-US" sz="2200" dirty="0"/>
              <a:t>Around 180 million vectors in </a:t>
            </a:r>
            <a:r>
              <a:rPr lang="en-US" sz="2200" dirty="0" smtClean="0"/>
              <a:t>full problem</a:t>
            </a:r>
          </a:p>
          <a:p>
            <a:r>
              <a:rPr lang="en-US" sz="2200" dirty="0" smtClean="0"/>
              <a:t>Currently, we are able to run K-means Clustering up to </a:t>
            </a:r>
            <a:r>
              <a:rPr lang="en-US" sz="2200" dirty="0" smtClean="0">
                <a:solidFill>
                  <a:srgbClr val="0000FF"/>
                </a:solidFill>
              </a:rPr>
              <a:t>1 million clusters </a:t>
            </a:r>
            <a:r>
              <a:rPr lang="en-US" sz="2200" dirty="0" smtClean="0"/>
              <a:t>and 7 million data points on 125 computer nodes. </a:t>
            </a:r>
            <a:endParaRPr lang="en-US" sz="2200" dirty="0"/>
          </a:p>
          <a:p>
            <a:pPr lvl="1"/>
            <a:r>
              <a:rPr lang="en-US" sz="2200" dirty="0" smtClean="0">
                <a:solidFill>
                  <a:prstClr val="black"/>
                </a:solidFill>
              </a:rPr>
              <a:t>10K </a:t>
            </a:r>
            <a:r>
              <a:rPr lang="en-US" sz="2200" dirty="0">
                <a:solidFill>
                  <a:prstClr val="black"/>
                </a:solidFill>
              </a:rPr>
              <a:t>Map tasks;  64G </a:t>
            </a:r>
            <a:r>
              <a:rPr lang="en-US" sz="2200" dirty="0" smtClean="0">
                <a:solidFill>
                  <a:prstClr val="black"/>
                </a:solidFill>
              </a:rPr>
              <a:t>broadcast </a:t>
            </a:r>
            <a:r>
              <a:rPr lang="en-US" sz="2200" dirty="0">
                <a:solidFill>
                  <a:prstClr val="black"/>
                </a:solidFill>
              </a:rPr>
              <a:t>data  (1GB data transfer per Map task node</a:t>
            </a:r>
            <a:r>
              <a:rPr lang="en-US" sz="2200" dirty="0" smtClean="0">
                <a:solidFill>
                  <a:prstClr val="black"/>
                </a:solidFill>
              </a:rPr>
              <a:t>);</a:t>
            </a:r>
          </a:p>
          <a:p>
            <a:pPr lvl="1"/>
            <a:r>
              <a:rPr lang="en-US" sz="2200" dirty="0" smtClean="0">
                <a:solidFill>
                  <a:prstClr val="black"/>
                </a:solidFill>
              </a:rPr>
              <a:t>20 </a:t>
            </a:r>
            <a:r>
              <a:rPr lang="en-US" sz="2200" dirty="0">
                <a:solidFill>
                  <a:prstClr val="black"/>
                </a:solidFill>
              </a:rPr>
              <a:t>TB intermediate data in shuffling.</a:t>
            </a:r>
            <a:endParaRPr lang="en-US" sz="2200" i="1" kern="0" dirty="0">
              <a:solidFill>
                <a:prstClr val="black"/>
              </a:solidFill>
              <a:latin typeface="Book Antiqua" pitchFamily="18" charset="0"/>
            </a:endParaRPr>
          </a:p>
          <a:p>
            <a:pPr lvl="1"/>
            <a:endParaRPr lang="en-US" dirty="0"/>
          </a:p>
        </p:txBody>
      </p:sp>
    </p:spTree>
    <p:extLst>
      <p:ext uri="{BB962C8B-B14F-4D97-AF65-F5344CB8AC3E}">
        <p14:creationId xmlns:p14="http://schemas.microsoft.com/office/powerpoint/2010/main" val="276367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5991" y="209609"/>
            <a:ext cx="6886437" cy="646331"/>
          </a:xfrm>
          <a:prstGeom prst="rect">
            <a:avLst/>
          </a:prstGeom>
          <a:noFill/>
        </p:spPr>
        <p:txBody>
          <a:bodyPr wrap="none" rtlCol="0">
            <a:spAutoFit/>
          </a:bodyPr>
          <a:lstStyle/>
          <a:p>
            <a:pPr defTabSz="913902"/>
            <a:r>
              <a:rPr lang="en-US" sz="3600" b="1" dirty="0" smtClean="0">
                <a:solidFill>
                  <a:prstClr val="black"/>
                </a:solidFill>
              </a:rPr>
              <a:t>Twister Collective Communications</a:t>
            </a:r>
            <a:endParaRPr lang="en-US" sz="3600" b="1" dirty="0">
              <a:solidFill>
                <a:prstClr val="black"/>
              </a:solidFill>
            </a:endParaRPr>
          </a:p>
        </p:txBody>
      </p:sp>
      <p:sp>
        <p:nvSpPr>
          <p:cNvPr id="6" name="Text Placeholder 34"/>
          <p:cNvSpPr txBox="1">
            <a:spLocks/>
          </p:cNvSpPr>
          <p:nvPr/>
        </p:nvSpPr>
        <p:spPr>
          <a:xfrm>
            <a:off x="457200" y="1435100"/>
            <a:ext cx="3008313" cy="46910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594" indent="-285594">
              <a:buFont typeface="Wingdings" pitchFamily="2" charset="2"/>
              <a:buChar char="Ø"/>
            </a:pPr>
            <a:r>
              <a:rPr lang="en-US" sz="1800" dirty="0" smtClean="0"/>
              <a:t>Broadcasting </a:t>
            </a:r>
          </a:p>
          <a:p>
            <a:pPr marL="742545" lvl="1" indent="-285594">
              <a:buFont typeface="Wingdings" pitchFamily="2" charset="2"/>
              <a:buChar char="q"/>
            </a:pPr>
            <a:r>
              <a:rPr lang="en-US" sz="1600" dirty="0" smtClean="0"/>
              <a:t>Data could be large</a:t>
            </a:r>
          </a:p>
          <a:p>
            <a:pPr marL="742545" lvl="1" indent="-285594">
              <a:buFont typeface="Wingdings" pitchFamily="2" charset="2"/>
              <a:buChar char="q"/>
            </a:pPr>
            <a:r>
              <a:rPr lang="en-US" sz="1600" dirty="0" smtClean="0"/>
              <a:t>Chain &amp; MST</a:t>
            </a:r>
          </a:p>
          <a:p>
            <a:pPr marL="285594" indent="-285594">
              <a:buFont typeface="Wingdings" pitchFamily="2" charset="2"/>
              <a:buChar char="Ø"/>
            </a:pPr>
            <a:endParaRPr lang="en-US" sz="1800" dirty="0" smtClean="0"/>
          </a:p>
          <a:p>
            <a:pPr marL="285594" indent="-285594">
              <a:buFont typeface="Wingdings" pitchFamily="2" charset="2"/>
              <a:buChar char="Ø"/>
            </a:pPr>
            <a:r>
              <a:rPr lang="en-US" sz="1800" dirty="0" smtClean="0"/>
              <a:t>Map Collectives </a:t>
            </a:r>
          </a:p>
          <a:p>
            <a:pPr marL="742545" lvl="1" indent="-285594">
              <a:buFont typeface="Wingdings" pitchFamily="2" charset="2"/>
              <a:buChar char="q"/>
            </a:pPr>
            <a:r>
              <a:rPr lang="en-US" sz="1600" dirty="0" smtClean="0"/>
              <a:t>Local merge</a:t>
            </a:r>
          </a:p>
          <a:p>
            <a:endParaRPr lang="en-US" sz="1800" dirty="0" smtClean="0"/>
          </a:p>
          <a:p>
            <a:pPr marL="285594" indent="-285594">
              <a:buFont typeface="Wingdings" pitchFamily="2" charset="2"/>
              <a:buChar char="Ø"/>
            </a:pPr>
            <a:r>
              <a:rPr lang="en-US" sz="1800" dirty="0" smtClean="0"/>
              <a:t>Reduce Collectives </a:t>
            </a:r>
          </a:p>
          <a:p>
            <a:pPr marL="742545" lvl="1" indent="-285594">
              <a:buFont typeface="Wingdings" pitchFamily="2" charset="2"/>
              <a:buChar char="q"/>
            </a:pPr>
            <a:r>
              <a:rPr lang="en-US" sz="1600" dirty="0" smtClean="0"/>
              <a:t>Collect but no merge</a:t>
            </a:r>
          </a:p>
          <a:p>
            <a:pPr marL="285594" indent="-285594">
              <a:buFont typeface="Wingdings" pitchFamily="2" charset="2"/>
              <a:buChar char="Ø"/>
            </a:pPr>
            <a:endParaRPr lang="en-US" sz="1800" dirty="0" smtClean="0"/>
          </a:p>
          <a:p>
            <a:pPr marL="285594" indent="-285594">
              <a:buFont typeface="Wingdings" pitchFamily="2" charset="2"/>
              <a:buChar char="Ø"/>
            </a:pPr>
            <a:r>
              <a:rPr lang="en-US" sz="1800" dirty="0" smtClean="0"/>
              <a:t>Combine</a:t>
            </a:r>
          </a:p>
          <a:p>
            <a:pPr marL="742545" lvl="1" indent="-285594">
              <a:buFont typeface="Wingdings" pitchFamily="2" charset="2"/>
              <a:buChar char="q"/>
            </a:pPr>
            <a:r>
              <a:rPr lang="en-US" sz="1600" dirty="0" smtClean="0"/>
              <a:t>Direct download or Gather</a:t>
            </a:r>
          </a:p>
          <a:p>
            <a:pPr marL="285594" indent="-285594">
              <a:buFont typeface="Wingdings" pitchFamily="2" charset="2"/>
              <a:buChar char="Ø"/>
            </a:pPr>
            <a:endParaRPr lang="en-US" sz="1600" dirty="0" smtClean="0"/>
          </a:p>
          <a:p>
            <a:pPr marL="285594" indent="-285594" fontAlgn="t">
              <a:buFont typeface="Wingdings" pitchFamily="2" charset="2"/>
              <a:buChar char="Ø"/>
            </a:pPr>
            <a:endParaRPr lang="en-US" sz="1600" dirty="0" smtClean="0"/>
          </a:p>
          <a:p>
            <a:pPr marL="285594" indent="-285594">
              <a:buFont typeface="Wingdings" pitchFamily="2" charset="2"/>
              <a:buChar char="Ø"/>
            </a:pPr>
            <a:endParaRPr lang="en-US" sz="1600" dirty="0" smtClean="0"/>
          </a:p>
          <a:p>
            <a:pPr marL="285594" indent="-285594">
              <a:buFont typeface="Wingdings" pitchFamily="2" charset="2"/>
              <a:buChar char="Ø"/>
            </a:pPr>
            <a:endParaRPr lang="en-US" sz="1600" dirty="0"/>
          </a:p>
        </p:txBody>
      </p:sp>
      <p:grpSp>
        <p:nvGrpSpPr>
          <p:cNvPr id="7" name="Group 6"/>
          <p:cNvGrpSpPr/>
          <p:nvPr/>
        </p:nvGrpSpPr>
        <p:grpSpPr>
          <a:xfrm>
            <a:off x="3555324" y="764417"/>
            <a:ext cx="5096060" cy="5842592"/>
            <a:chOff x="1285045" y="228600"/>
            <a:chExt cx="6230159" cy="6477000"/>
          </a:xfrm>
        </p:grpSpPr>
        <p:sp>
          <p:nvSpPr>
            <p:cNvPr id="8" name="Rounded Rectangle 7"/>
            <p:cNvSpPr/>
            <p:nvPr/>
          </p:nvSpPr>
          <p:spPr>
            <a:xfrm>
              <a:off x="5493491"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3902"/>
              <a:endParaRPr lang="en-US" sz="1400" b="1" dirty="0">
                <a:solidFill>
                  <a:prstClr val="black"/>
                </a:solidFill>
              </a:endParaRPr>
            </a:p>
          </p:txBody>
        </p:sp>
        <p:sp>
          <p:nvSpPr>
            <p:cNvPr id="9" name="Rounded Rectangle 8"/>
            <p:cNvSpPr/>
            <p:nvPr/>
          </p:nvSpPr>
          <p:spPr>
            <a:xfrm>
              <a:off x="3395899"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3902"/>
              <a:endParaRPr lang="en-US" sz="1400" b="1" dirty="0">
                <a:solidFill>
                  <a:prstClr val="black"/>
                </a:solidFill>
              </a:endParaRPr>
            </a:p>
          </p:txBody>
        </p:sp>
        <p:sp>
          <p:nvSpPr>
            <p:cNvPr id="10" name="Rounded Rectangle 9"/>
            <p:cNvSpPr/>
            <p:nvPr/>
          </p:nvSpPr>
          <p:spPr>
            <a:xfrm>
              <a:off x="1285045"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3902"/>
              <a:endParaRPr lang="en-US" sz="1400" b="1" dirty="0">
                <a:solidFill>
                  <a:prstClr val="black"/>
                </a:solidFill>
              </a:endParaRPr>
            </a:p>
          </p:txBody>
        </p:sp>
        <p:sp>
          <p:nvSpPr>
            <p:cNvPr id="11" name="Rectangle 10"/>
            <p:cNvSpPr/>
            <p:nvPr/>
          </p:nvSpPr>
          <p:spPr>
            <a:xfrm>
              <a:off x="1435012" y="1371600"/>
              <a:ext cx="16334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Map Tasks</a:t>
              </a:r>
            </a:p>
          </p:txBody>
        </p:sp>
        <p:sp>
          <p:nvSpPr>
            <p:cNvPr id="12" name="Rectangle 11"/>
            <p:cNvSpPr/>
            <p:nvPr/>
          </p:nvSpPr>
          <p:spPr>
            <a:xfrm>
              <a:off x="3591759" y="1371600"/>
              <a:ext cx="16577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Map Tasks</a:t>
              </a:r>
            </a:p>
          </p:txBody>
        </p:sp>
        <p:sp>
          <p:nvSpPr>
            <p:cNvPr id="13" name="Rectangle 12"/>
            <p:cNvSpPr/>
            <p:nvPr/>
          </p:nvSpPr>
          <p:spPr>
            <a:xfrm>
              <a:off x="1435012" y="2743200"/>
              <a:ext cx="1661803"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14" name="Straight Arrow Connector 13"/>
            <p:cNvCxnSpPr/>
            <p:nvPr/>
          </p:nvCxnSpPr>
          <p:spPr>
            <a:xfrm>
              <a:off x="1790700" y="1810411"/>
              <a:ext cx="0" cy="914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13247" y="1836889"/>
              <a:ext cx="0" cy="8885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3" idx="0"/>
            </p:cNvCxnSpPr>
            <p:nvPr/>
          </p:nvCxnSpPr>
          <p:spPr>
            <a:xfrm>
              <a:off x="2251759" y="1828800"/>
              <a:ext cx="14155" cy="914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14600" y="1853140"/>
              <a:ext cx="0" cy="8722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81300" y="1857998"/>
              <a:ext cx="0" cy="8852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37" idx="0"/>
            </p:cNvCxnSpPr>
            <p:nvPr/>
          </p:nvCxnSpPr>
          <p:spPr>
            <a:xfrm>
              <a:off x="2265914" y="3200400"/>
              <a:ext cx="2170187" cy="574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1" idx="2"/>
              <a:endCxn id="21" idx="0"/>
            </p:cNvCxnSpPr>
            <p:nvPr/>
          </p:nvCxnSpPr>
          <p:spPr>
            <a:xfrm flipH="1">
              <a:off x="2295901" y="3182596"/>
              <a:ext cx="2140200"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35012" y="3752826"/>
              <a:ext cx="172177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Reduce Tasks</a:t>
              </a:r>
            </a:p>
          </p:txBody>
        </p:sp>
        <p:sp>
          <p:nvSpPr>
            <p:cNvPr id="22" name="Rectangle 21"/>
            <p:cNvSpPr/>
            <p:nvPr/>
          </p:nvSpPr>
          <p:spPr>
            <a:xfrm>
              <a:off x="1391995" y="5191570"/>
              <a:ext cx="1809374"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23" name="Straight Arrow Connector 22"/>
            <p:cNvCxnSpPr/>
            <p:nvPr/>
          </p:nvCxnSpPr>
          <p:spPr>
            <a:xfrm>
              <a:off x="1790700"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072355"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a:endCxn id="22" idx="0"/>
            </p:cNvCxnSpPr>
            <p:nvPr/>
          </p:nvCxnSpPr>
          <p:spPr>
            <a:xfrm>
              <a:off x="2295901" y="4210026"/>
              <a:ext cx="781" cy="9815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72640"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34355"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2"/>
              <a:endCxn id="29" idx="0"/>
            </p:cNvCxnSpPr>
            <p:nvPr/>
          </p:nvCxnSpPr>
          <p:spPr>
            <a:xfrm>
              <a:off x="2296682" y="5648770"/>
              <a:ext cx="2164658" cy="5996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84347" y="6248400"/>
              <a:ext cx="175398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Gather</a:t>
              </a:r>
            </a:p>
          </p:txBody>
        </p:sp>
        <p:cxnSp>
          <p:nvCxnSpPr>
            <p:cNvPr id="30" name="Straight Arrow Connector 29"/>
            <p:cNvCxnSpPr>
              <a:stCxn id="52" idx="2"/>
              <a:endCxn id="29" idx="0"/>
            </p:cNvCxnSpPr>
            <p:nvPr/>
          </p:nvCxnSpPr>
          <p:spPr>
            <a:xfrm flipH="1">
              <a:off x="4461340" y="5664437"/>
              <a:ext cx="2043007"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99971" y="2725396"/>
              <a:ext cx="1672259"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32" name="Straight Arrow Connector 31"/>
            <p:cNvCxnSpPr/>
            <p:nvPr/>
          </p:nvCxnSpPr>
          <p:spPr>
            <a:xfrm>
              <a:off x="3810000" y="1827987"/>
              <a:ext cx="0" cy="8974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114800" y="1857998"/>
              <a:ext cx="0" cy="8752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2"/>
              <a:endCxn id="31" idx="0"/>
            </p:cNvCxnSpPr>
            <p:nvPr/>
          </p:nvCxnSpPr>
          <p:spPr>
            <a:xfrm>
              <a:off x="4420633" y="1828800"/>
              <a:ext cx="15468"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708733"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66531"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560668" y="3775259"/>
              <a:ext cx="17508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Reduce Tasks</a:t>
              </a:r>
            </a:p>
          </p:txBody>
        </p:sp>
        <p:sp>
          <p:nvSpPr>
            <p:cNvPr id="38" name="Rectangle 37"/>
            <p:cNvSpPr/>
            <p:nvPr/>
          </p:nvSpPr>
          <p:spPr>
            <a:xfrm>
              <a:off x="3554347" y="5207237"/>
              <a:ext cx="1763505"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39" name="Straight Arrow Connector 38"/>
            <p:cNvCxnSpPr/>
            <p:nvPr/>
          </p:nvCxnSpPr>
          <p:spPr>
            <a:xfrm>
              <a:off x="3886200" y="4258096"/>
              <a:ext cx="0" cy="9491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114800"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2"/>
              <a:endCxn id="38" idx="0"/>
            </p:cNvCxnSpPr>
            <p:nvPr/>
          </p:nvCxnSpPr>
          <p:spPr>
            <a:xfrm flipH="1">
              <a:off x="4436100" y="4232459"/>
              <a:ext cx="1"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29200" y="4232459"/>
              <a:ext cx="0"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708733" y="4232459"/>
              <a:ext cx="4985"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650027" y="1373659"/>
              <a:ext cx="173024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Map Tasks</a:t>
              </a:r>
            </a:p>
          </p:txBody>
        </p:sp>
        <p:sp>
          <p:nvSpPr>
            <p:cNvPr id="45" name="Rectangle 44"/>
            <p:cNvSpPr/>
            <p:nvPr/>
          </p:nvSpPr>
          <p:spPr>
            <a:xfrm>
              <a:off x="5662899" y="2725396"/>
              <a:ext cx="1744666"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46" name="Straight Arrow Connector 45"/>
            <p:cNvCxnSpPr/>
            <p:nvPr/>
          </p:nvCxnSpPr>
          <p:spPr>
            <a:xfrm>
              <a:off x="5902432" y="1752600"/>
              <a:ext cx="0" cy="1006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161518" y="1828800"/>
              <a:ext cx="0"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2"/>
              <a:endCxn id="45" idx="0"/>
            </p:cNvCxnSpPr>
            <p:nvPr/>
          </p:nvCxnSpPr>
          <p:spPr>
            <a:xfrm>
              <a:off x="6515152" y="1830859"/>
              <a:ext cx="20080" cy="8945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803176" y="1830859"/>
              <a:ext cx="0" cy="9123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086600" y="1828800"/>
              <a:ext cx="0" cy="9305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629948" y="3771900"/>
              <a:ext cx="174880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Reduce Tasks</a:t>
              </a:r>
            </a:p>
          </p:txBody>
        </p:sp>
        <p:sp>
          <p:nvSpPr>
            <p:cNvPr id="52" name="Rectangle 51"/>
            <p:cNvSpPr/>
            <p:nvPr/>
          </p:nvSpPr>
          <p:spPr>
            <a:xfrm>
              <a:off x="5601996" y="5207237"/>
              <a:ext cx="1804701"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53" name="Straight Arrow Connector 52"/>
            <p:cNvCxnSpPr/>
            <p:nvPr/>
          </p:nvCxnSpPr>
          <p:spPr>
            <a:xfrm>
              <a:off x="5902432"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161518" y="424136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2"/>
              <a:endCxn id="52" idx="0"/>
            </p:cNvCxnSpPr>
            <p:nvPr/>
          </p:nvCxnSpPr>
          <p:spPr>
            <a:xfrm flipH="1">
              <a:off x="6504347" y="4229100"/>
              <a:ext cx="2" cy="978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783948" y="4241361"/>
              <a:ext cx="0" cy="9658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080903" y="425133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88522" y="228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2"/>
              <a:r>
                <a:rPr lang="en-US" sz="1400" dirty="0">
                  <a:solidFill>
                    <a:prstClr val="white"/>
                  </a:solidFill>
                </a:rPr>
                <a:t>Broadcast</a:t>
              </a:r>
            </a:p>
          </p:txBody>
        </p:sp>
        <p:cxnSp>
          <p:nvCxnSpPr>
            <p:cNvPr id="59" name="Straight Arrow Connector 58"/>
            <p:cNvCxnSpPr>
              <a:stCxn id="58" idx="2"/>
              <a:endCxn id="11" idx="0"/>
            </p:cNvCxnSpPr>
            <p:nvPr/>
          </p:nvCxnSpPr>
          <p:spPr>
            <a:xfrm flipH="1">
              <a:off x="2251759" y="685800"/>
              <a:ext cx="2160663"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8" idx="2"/>
              <a:endCxn id="12" idx="0"/>
            </p:cNvCxnSpPr>
            <p:nvPr/>
          </p:nvCxnSpPr>
          <p:spPr>
            <a:xfrm>
              <a:off x="4412422" y="685800"/>
              <a:ext cx="8211"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8" idx="2"/>
              <a:endCxn id="44" idx="0"/>
            </p:cNvCxnSpPr>
            <p:nvPr/>
          </p:nvCxnSpPr>
          <p:spPr>
            <a:xfrm>
              <a:off x="4412422" y="685800"/>
              <a:ext cx="2102730" cy="687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8" idx="2"/>
              <a:endCxn id="29" idx="0"/>
            </p:cNvCxnSpPr>
            <p:nvPr/>
          </p:nvCxnSpPr>
          <p:spPr>
            <a:xfrm>
              <a:off x="4436100" y="5664437"/>
              <a:ext cx="25240"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3" idx="2"/>
              <a:endCxn id="51" idx="0"/>
            </p:cNvCxnSpPr>
            <p:nvPr/>
          </p:nvCxnSpPr>
          <p:spPr>
            <a:xfrm>
              <a:off x="2265914" y="3200400"/>
              <a:ext cx="4238435" cy="571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1" idx="2"/>
              <a:endCxn id="51" idx="0"/>
            </p:cNvCxnSpPr>
            <p:nvPr/>
          </p:nvCxnSpPr>
          <p:spPr>
            <a:xfrm>
              <a:off x="4436101" y="3182596"/>
              <a:ext cx="2068248" cy="5893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5" idx="2"/>
              <a:endCxn id="21" idx="0"/>
            </p:cNvCxnSpPr>
            <p:nvPr/>
          </p:nvCxnSpPr>
          <p:spPr>
            <a:xfrm flipH="1">
              <a:off x="2295901" y="3182596"/>
              <a:ext cx="4239331"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5" idx="2"/>
              <a:endCxn id="37" idx="0"/>
            </p:cNvCxnSpPr>
            <p:nvPr/>
          </p:nvCxnSpPr>
          <p:spPr>
            <a:xfrm flipH="1">
              <a:off x="4436101" y="3182596"/>
              <a:ext cx="2099131" cy="5926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28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fontScale="90000"/>
          </a:bodyPr>
          <a:lstStyle/>
          <a:p>
            <a:r>
              <a:rPr lang="en-US" sz="3600" dirty="0" smtClean="0"/>
              <a:t>Twister Broadcast Comparison </a:t>
            </a:r>
            <a:br>
              <a:rPr lang="en-US" sz="3600" dirty="0" smtClean="0"/>
            </a:br>
            <a:r>
              <a:rPr lang="en-US" sz="3600" dirty="0" smtClean="0"/>
              <a:t>(Sequential vs. Parallel implementations) </a:t>
            </a:r>
            <a:endParaRPr lang="en-US" sz="3600" dirty="0"/>
          </a:p>
        </p:txBody>
      </p:sp>
      <p:graphicFrame>
        <p:nvGraphicFramePr>
          <p:cNvPr id="5" name="Chart 4"/>
          <p:cNvGraphicFramePr/>
          <p:nvPr>
            <p:extLst/>
          </p:nvPr>
        </p:nvGraphicFramePr>
        <p:xfrm>
          <a:off x="609600" y="1447800"/>
          <a:ext cx="7924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176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57200"/>
            <a:ext cx="8229600" cy="1143000"/>
          </a:xfrm>
        </p:spPr>
        <p:txBody>
          <a:bodyPr>
            <a:normAutofit/>
          </a:bodyPr>
          <a:lstStyle/>
          <a:p>
            <a:r>
              <a:rPr lang="en-US" sz="3200" dirty="0"/>
              <a:t>Twister </a:t>
            </a:r>
            <a:r>
              <a:rPr lang="en-US" sz="3200" dirty="0" smtClean="0"/>
              <a:t>Broadcast Comparison</a:t>
            </a:r>
            <a:r>
              <a:rPr lang="en-US" sz="3200" dirty="0"/>
              <a:t/>
            </a:r>
            <a:br>
              <a:rPr lang="en-US" sz="3200" dirty="0"/>
            </a:br>
            <a:r>
              <a:rPr lang="en-US" sz="3200" dirty="0" smtClean="0"/>
              <a:t>(</a:t>
            </a:r>
            <a:r>
              <a:rPr lang="en-US" sz="2700" dirty="0" smtClean="0"/>
              <a:t>Ethernet </a:t>
            </a:r>
            <a:r>
              <a:rPr lang="en-US" sz="2700" dirty="0"/>
              <a:t>vs. </a:t>
            </a:r>
            <a:r>
              <a:rPr lang="en-US" sz="2700" dirty="0" err="1" smtClean="0"/>
              <a:t>InfiniBand</a:t>
            </a:r>
            <a:r>
              <a:rPr lang="en-US" sz="2700" dirty="0" smtClean="0"/>
              <a:t>)</a:t>
            </a:r>
            <a:endParaRPr lang="en-US" sz="2700" dirty="0"/>
          </a:p>
        </p:txBody>
      </p:sp>
      <p:graphicFrame>
        <p:nvGraphicFramePr>
          <p:cNvPr id="4" name="Chart 3"/>
          <p:cNvGraphicFramePr>
            <a:graphicFrameLocks/>
          </p:cNvGraphicFramePr>
          <p:nvPr>
            <p:extLst>
              <p:ext uri="{D42A27DB-BD31-4B8C-83A1-F6EECF244321}">
                <p14:modId xmlns:p14="http://schemas.microsoft.com/office/powerpoint/2010/main" val="1120462476"/>
              </p:ext>
            </p:extLst>
          </p:nvPr>
        </p:nvGraphicFramePr>
        <p:xfrm>
          <a:off x="1371600" y="1524000"/>
          <a:ext cx="64770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664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00125"/>
            <a:ext cx="700087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59504" y="326379"/>
            <a:ext cx="8156848" cy="584775"/>
          </a:xfrm>
          <a:prstGeom prst="rect">
            <a:avLst/>
          </a:prstGeom>
          <a:noFill/>
        </p:spPr>
        <p:txBody>
          <a:bodyPr wrap="none" rtlCol="0">
            <a:spAutoFit/>
          </a:bodyPr>
          <a:lstStyle/>
          <a:p>
            <a:r>
              <a:rPr lang="en-US" sz="3200" dirty="0">
                <a:latin typeface="+mj-lt"/>
                <a:ea typeface="+mj-ea"/>
                <a:cs typeface="+mj-cs"/>
              </a:rPr>
              <a:t>Serialization, Broadcasting and De-serialization</a:t>
            </a:r>
          </a:p>
        </p:txBody>
      </p:sp>
    </p:spTree>
    <p:extLst>
      <p:ext uri="{BB962C8B-B14F-4D97-AF65-F5344CB8AC3E}">
        <p14:creationId xmlns:p14="http://schemas.microsoft.com/office/powerpoint/2010/main" val="3931187651"/>
      </p:ext>
    </p:extLst>
  </p:cSld>
  <p:clrMapOvr>
    <a:masterClrMapping/>
  </p:clrMapOvr>
  <mc:AlternateContent xmlns:mc="http://schemas.openxmlformats.org/markup-compatibility/2006" xmlns:p14="http://schemas.microsoft.com/office/powerpoint/2010/main">
    <mc:Choice Requires="p14">
      <p:transition spd="slow" p14:dur="2000" advTm="5693"/>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228600" y="2286000"/>
            <a:ext cx="8534400" cy="0"/>
          </a:xfrm>
          <a:prstGeom prst="line">
            <a:avLst/>
          </a:prstGeom>
          <a:ln w="38100" cap="rnd">
            <a:solidFill>
              <a:schemeClr val="tx2">
                <a:lumMod val="40000"/>
                <a:lumOff val="60000"/>
              </a:schemeClr>
            </a:solidFill>
            <a:prstDash val="dash"/>
            <a:head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434273" y="228600"/>
            <a:ext cx="8229600" cy="1143000"/>
          </a:xfrm>
        </p:spPr>
        <p:txBody>
          <a:bodyPr>
            <a:normAutofit/>
          </a:bodyPr>
          <a:lstStyle/>
          <a:p>
            <a:r>
              <a:rPr lang="en-US" sz="3200" dirty="0"/>
              <a:t>Topology-aware Broadcasting Chain</a:t>
            </a:r>
          </a:p>
        </p:txBody>
      </p:sp>
      <p:grpSp>
        <p:nvGrpSpPr>
          <p:cNvPr id="4" name="Group 3"/>
          <p:cNvGrpSpPr/>
          <p:nvPr/>
        </p:nvGrpSpPr>
        <p:grpSpPr>
          <a:xfrm>
            <a:off x="7275" y="1463383"/>
            <a:ext cx="8679525" cy="4156047"/>
            <a:chOff x="154820" y="878310"/>
            <a:chExt cx="8227180" cy="5217690"/>
          </a:xfrm>
        </p:grpSpPr>
        <p:sp>
          <p:nvSpPr>
            <p:cNvPr id="5" name="Rounded Rectangle 4"/>
            <p:cNvSpPr/>
            <p:nvPr/>
          </p:nvSpPr>
          <p:spPr>
            <a:xfrm>
              <a:off x="3427794" y="878310"/>
              <a:ext cx="2133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Core Switch</a:t>
              </a:r>
              <a:endParaRPr lang="en-US" dirty="0">
                <a:solidFill>
                  <a:prstClr val="black"/>
                </a:solidFill>
              </a:endParaRPr>
            </a:p>
          </p:txBody>
        </p:sp>
        <p:sp>
          <p:nvSpPr>
            <p:cNvPr id="6" name="Rectangle 5"/>
            <p:cNvSpPr/>
            <p:nvPr/>
          </p:nvSpPr>
          <p:spPr>
            <a:xfrm>
              <a:off x="990600" y="3200400"/>
              <a:ext cx="2057400" cy="2895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Rectangle 6"/>
            <p:cNvSpPr/>
            <p:nvPr/>
          </p:nvSpPr>
          <p:spPr>
            <a:xfrm>
              <a:off x="1104900" y="3287486"/>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8" name="Rounded Rectangle 7"/>
            <p:cNvSpPr/>
            <p:nvPr/>
          </p:nvSpPr>
          <p:spPr>
            <a:xfrm>
              <a:off x="952500" y="2144485"/>
              <a:ext cx="2133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Rack Switch</a:t>
              </a:r>
              <a:endParaRPr lang="en-US" dirty="0">
                <a:solidFill>
                  <a:prstClr val="black"/>
                </a:solidFill>
              </a:endParaRPr>
            </a:p>
          </p:txBody>
        </p:sp>
        <p:sp>
          <p:nvSpPr>
            <p:cNvPr id="9" name="Rectangle 8"/>
            <p:cNvSpPr/>
            <p:nvPr/>
          </p:nvSpPr>
          <p:spPr>
            <a:xfrm>
              <a:off x="1104900" y="3788229"/>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cxnSp>
          <p:nvCxnSpPr>
            <p:cNvPr id="10" name="Straight Connector 9"/>
            <p:cNvCxnSpPr>
              <a:stCxn id="9" idx="2"/>
              <a:endCxn id="11" idx="0"/>
            </p:cNvCxnSpPr>
            <p:nvPr/>
          </p:nvCxnSpPr>
          <p:spPr>
            <a:xfrm>
              <a:off x="2019300" y="4245430"/>
              <a:ext cx="5443" cy="870856"/>
            </a:xfrm>
            <a:prstGeom prst="line">
              <a:avLst/>
            </a:prstGeom>
            <a:ln w="25400" cap="rnd">
              <a:solidFill>
                <a:schemeClr val="tx1">
                  <a:lumMod val="50000"/>
                  <a:lumOff val="50000"/>
                </a:schemeClr>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10343" y="5116286"/>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12" name="TextBox 11"/>
            <p:cNvSpPr txBox="1"/>
            <p:nvPr/>
          </p:nvSpPr>
          <p:spPr>
            <a:xfrm>
              <a:off x="1219200" y="5661354"/>
              <a:ext cx="1600200" cy="369332"/>
            </a:xfrm>
            <a:prstGeom prst="rect">
              <a:avLst/>
            </a:prstGeom>
            <a:noFill/>
          </p:spPr>
          <p:txBody>
            <a:bodyPr wrap="square" rtlCol="0">
              <a:spAutoFit/>
            </a:bodyPr>
            <a:lstStyle/>
            <a:p>
              <a:pPr algn="ctr"/>
              <a:r>
                <a:rPr lang="en-US" dirty="0">
                  <a:solidFill>
                    <a:prstClr val="black"/>
                  </a:solidFill>
                </a:rPr>
                <a:t>p</a:t>
              </a:r>
              <a:r>
                <a:rPr lang="en-US" dirty="0" smtClean="0">
                  <a:solidFill>
                    <a:prstClr val="black"/>
                  </a:solidFill>
                </a:rPr>
                <a:t>g1-pg42</a:t>
              </a:r>
              <a:endParaRPr lang="en-US" dirty="0">
                <a:solidFill>
                  <a:prstClr val="black"/>
                </a:solidFill>
              </a:endParaRPr>
            </a:p>
          </p:txBody>
        </p:sp>
        <p:cxnSp>
          <p:nvCxnSpPr>
            <p:cNvPr id="13" name="Straight Connector 12"/>
            <p:cNvCxnSpPr/>
            <p:nvPr/>
          </p:nvCxnSpPr>
          <p:spPr>
            <a:xfrm flipH="1">
              <a:off x="2019300" y="1487910"/>
              <a:ext cx="2475294" cy="656574"/>
            </a:xfrm>
            <a:prstGeom prst="line">
              <a:avLst/>
            </a:prstGeom>
            <a:ln w="38100" cmpd="sng">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0"/>
            </p:cNvCxnSpPr>
            <p:nvPr/>
          </p:nvCxnSpPr>
          <p:spPr>
            <a:xfrm flipV="1">
              <a:off x="2019300" y="2754085"/>
              <a:ext cx="0" cy="446315"/>
            </a:xfrm>
            <a:prstGeom prst="line">
              <a:avLst/>
            </a:prstGeom>
            <a:ln w="25400" cap="rnd">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4820" y="2754085"/>
              <a:ext cx="2272393" cy="369332"/>
            </a:xfrm>
            <a:prstGeom prst="rect">
              <a:avLst/>
            </a:prstGeom>
            <a:noFill/>
          </p:spPr>
          <p:txBody>
            <a:bodyPr wrap="square" rtlCol="0">
              <a:spAutoFit/>
            </a:bodyPr>
            <a:lstStyle/>
            <a:p>
              <a:r>
                <a:rPr lang="en-US" dirty="0" smtClean="0">
                  <a:solidFill>
                    <a:prstClr val="black"/>
                  </a:solidFill>
                </a:rPr>
                <a:t>1 </a:t>
              </a:r>
              <a:r>
                <a:rPr lang="en-US" dirty="0" err="1" smtClean="0">
                  <a:solidFill>
                    <a:prstClr val="black"/>
                  </a:solidFill>
                </a:rPr>
                <a:t>Gbps</a:t>
              </a:r>
              <a:r>
                <a:rPr lang="en-US" dirty="0" smtClean="0">
                  <a:solidFill>
                    <a:prstClr val="black"/>
                  </a:solidFill>
                </a:rPr>
                <a:t> Connection</a:t>
              </a:r>
              <a:endParaRPr lang="en-US" dirty="0">
                <a:solidFill>
                  <a:prstClr val="black"/>
                </a:solidFill>
              </a:endParaRPr>
            </a:p>
          </p:txBody>
        </p:sp>
        <p:sp>
          <p:nvSpPr>
            <p:cNvPr id="16" name="TextBox 15"/>
            <p:cNvSpPr txBox="1"/>
            <p:nvPr/>
          </p:nvSpPr>
          <p:spPr>
            <a:xfrm>
              <a:off x="1390755" y="1407999"/>
              <a:ext cx="2272393" cy="369332"/>
            </a:xfrm>
            <a:prstGeom prst="rect">
              <a:avLst/>
            </a:prstGeom>
            <a:noFill/>
          </p:spPr>
          <p:txBody>
            <a:bodyPr wrap="square" rtlCol="0">
              <a:spAutoFit/>
            </a:bodyPr>
            <a:lstStyle/>
            <a:p>
              <a:r>
                <a:rPr lang="en-US" dirty="0" smtClean="0">
                  <a:solidFill>
                    <a:prstClr val="black"/>
                  </a:solidFill>
                </a:rPr>
                <a:t>10 </a:t>
              </a:r>
              <a:r>
                <a:rPr lang="en-US" dirty="0" err="1" smtClean="0">
                  <a:solidFill>
                    <a:prstClr val="black"/>
                  </a:solidFill>
                </a:rPr>
                <a:t>Gbps</a:t>
              </a:r>
              <a:r>
                <a:rPr lang="en-US" dirty="0" smtClean="0">
                  <a:solidFill>
                    <a:prstClr val="black"/>
                  </a:solidFill>
                </a:rPr>
                <a:t> Connection</a:t>
              </a:r>
              <a:endParaRPr lang="en-US" dirty="0">
                <a:solidFill>
                  <a:prstClr val="black"/>
                </a:solidFill>
              </a:endParaRPr>
            </a:p>
          </p:txBody>
        </p:sp>
        <p:sp>
          <p:nvSpPr>
            <p:cNvPr id="17" name="Rectangle 16"/>
            <p:cNvSpPr/>
            <p:nvPr/>
          </p:nvSpPr>
          <p:spPr>
            <a:xfrm>
              <a:off x="3467100" y="3189515"/>
              <a:ext cx="2057400" cy="2895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Rectangle 17"/>
            <p:cNvSpPr/>
            <p:nvPr/>
          </p:nvSpPr>
          <p:spPr>
            <a:xfrm>
              <a:off x="3581400" y="3276601"/>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19" name="Rounded Rectangle 18"/>
            <p:cNvSpPr/>
            <p:nvPr/>
          </p:nvSpPr>
          <p:spPr>
            <a:xfrm>
              <a:off x="3429000" y="2133600"/>
              <a:ext cx="2133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Rack Switch</a:t>
              </a:r>
              <a:endParaRPr lang="en-US" dirty="0">
                <a:solidFill>
                  <a:prstClr val="black"/>
                </a:solidFill>
              </a:endParaRPr>
            </a:p>
          </p:txBody>
        </p:sp>
        <p:sp>
          <p:nvSpPr>
            <p:cNvPr id="20" name="Rectangle 19"/>
            <p:cNvSpPr/>
            <p:nvPr/>
          </p:nvSpPr>
          <p:spPr>
            <a:xfrm>
              <a:off x="3581400" y="3777344"/>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cxnSp>
          <p:nvCxnSpPr>
            <p:cNvPr id="21" name="Straight Connector 20"/>
            <p:cNvCxnSpPr>
              <a:stCxn id="20" idx="2"/>
              <a:endCxn id="22" idx="0"/>
            </p:cNvCxnSpPr>
            <p:nvPr/>
          </p:nvCxnSpPr>
          <p:spPr>
            <a:xfrm>
              <a:off x="4495801" y="4234545"/>
              <a:ext cx="5443" cy="870856"/>
            </a:xfrm>
            <a:prstGeom prst="line">
              <a:avLst/>
            </a:prstGeom>
            <a:ln w="25400" cap="rnd">
              <a:solidFill>
                <a:schemeClr val="tx1">
                  <a:lumMod val="50000"/>
                  <a:lumOff val="50000"/>
                </a:schemeClr>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86843" y="5105401"/>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23" name="TextBox 22"/>
            <p:cNvSpPr txBox="1"/>
            <p:nvPr/>
          </p:nvSpPr>
          <p:spPr>
            <a:xfrm>
              <a:off x="3695700" y="5650469"/>
              <a:ext cx="1600200" cy="369332"/>
            </a:xfrm>
            <a:prstGeom prst="rect">
              <a:avLst/>
            </a:prstGeom>
            <a:noFill/>
          </p:spPr>
          <p:txBody>
            <a:bodyPr wrap="square" rtlCol="0">
              <a:spAutoFit/>
            </a:bodyPr>
            <a:lstStyle/>
            <a:p>
              <a:pPr algn="ctr"/>
              <a:r>
                <a:rPr lang="en-US" dirty="0" smtClean="0">
                  <a:solidFill>
                    <a:prstClr val="black"/>
                  </a:solidFill>
                </a:rPr>
                <a:t>pg43-pg84</a:t>
              </a:r>
              <a:endParaRPr lang="en-US" dirty="0">
                <a:solidFill>
                  <a:prstClr val="black"/>
                </a:solidFill>
              </a:endParaRPr>
            </a:p>
          </p:txBody>
        </p:sp>
        <p:cxnSp>
          <p:nvCxnSpPr>
            <p:cNvPr id="24" name="Straight Connector 23"/>
            <p:cNvCxnSpPr>
              <a:stCxn id="17" idx="0"/>
            </p:cNvCxnSpPr>
            <p:nvPr/>
          </p:nvCxnSpPr>
          <p:spPr>
            <a:xfrm flipV="1">
              <a:off x="4495800" y="2743200"/>
              <a:ext cx="0" cy="446315"/>
            </a:xfrm>
            <a:prstGeom prst="line">
              <a:avLst/>
            </a:prstGeom>
            <a:ln w="25400" cap="rnd">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286500" y="3189515"/>
              <a:ext cx="2057400" cy="2895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6" name="Rectangle 25"/>
            <p:cNvSpPr/>
            <p:nvPr/>
          </p:nvSpPr>
          <p:spPr>
            <a:xfrm>
              <a:off x="6400800" y="3276601"/>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27" name="Rounded Rectangle 26"/>
            <p:cNvSpPr/>
            <p:nvPr/>
          </p:nvSpPr>
          <p:spPr>
            <a:xfrm>
              <a:off x="6248400" y="2133600"/>
              <a:ext cx="2133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Rack Switch</a:t>
              </a:r>
              <a:endParaRPr lang="en-US" dirty="0">
                <a:solidFill>
                  <a:prstClr val="black"/>
                </a:solidFill>
              </a:endParaRPr>
            </a:p>
          </p:txBody>
        </p:sp>
        <p:sp>
          <p:nvSpPr>
            <p:cNvPr id="28" name="Rectangle 27"/>
            <p:cNvSpPr/>
            <p:nvPr/>
          </p:nvSpPr>
          <p:spPr>
            <a:xfrm>
              <a:off x="6400800" y="3777344"/>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cxnSp>
          <p:nvCxnSpPr>
            <p:cNvPr id="29" name="Straight Connector 28"/>
            <p:cNvCxnSpPr>
              <a:stCxn id="28" idx="2"/>
              <a:endCxn id="30" idx="0"/>
            </p:cNvCxnSpPr>
            <p:nvPr/>
          </p:nvCxnSpPr>
          <p:spPr>
            <a:xfrm>
              <a:off x="7315201" y="4234545"/>
              <a:ext cx="5443" cy="870856"/>
            </a:xfrm>
            <a:prstGeom prst="line">
              <a:avLst/>
            </a:prstGeom>
            <a:ln w="25400" cap="rnd">
              <a:solidFill>
                <a:schemeClr val="tx1">
                  <a:lumMod val="50000"/>
                  <a:lumOff val="50000"/>
                </a:schemeClr>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06243" y="5105401"/>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31" name="TextBox 30"/>
            <p:cNvSpPr txBox="1"/>
            <p:nvPr/>
          </p:nvSpPr>
          <p:spPr>
            <a:xfrm>
              <a:off x="6515100" y="5650469"/>
              <a:ext cx="1600200" cy="369332"/>
            </a:xfrm>
            <a:prstGeom prst="rect">
              <a:avLst/>
            </a:prstGeom>
            <a:noFill/>
          </p:spPr>
          <p:txBody>
            <a:bodyPr wrap="square" rtlCol="0">
              <a:spAutoFit/>
            </a:bodyPr>
            <a:lstStyle/>
            <a:p>
              <a:pPr algn="ctr"/>
              <a:r>
                <a:rPr lang="en-US" dirty="0">
                  <a:solidFill>
                    <a:prstClr val="black"/>
                  </a:solidFill>
                </a:rPr>
                <a:t>p</a:t>
              </a:r>
              <a:r>
                <a:rPr lang="en-US" dirty="0" smtClean="0">
                  <a:solidFill>
                    <a:prstClr val="black"/>
                  </a:solidFill>
                </a:rPr>
                <a:t>g295–pg312</a:t>
              </a:r>
              <a:endParaRPr lang="en-US" dirty="0">
                <a:solidFill>
                  <a:prstClr val="black"/>
                </a:solidFill>
              </a:endParaRPr>
            </a:p>
          </p:txBody>
        </p:sp>
        <p:cxnSp>
          <p:nvCxnSpPr>
            <p:cNvPr id="32" name="Straight Connector 31"/>
            <p:cNvCxnSpPr>
              <a:stCxn id="25" idx="0"/>
            </p:cNvCxnSpPr>
            <p:nvPr/>
          </p:nvCxnSpPr>
          <p:spPr>
            <a:xfrm flipV="1">
              <a:off x="7315200" y="2743200"/>
              <a:ext cx="0" cy="446315"/>
            </a:xfrm>
            <a:prstGeom prst="line">
              <a:avLst/>
            </a:prstGeom>
            <a:ln w="25400" cap="rnd">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7" idx="3"/>
              <a:endCxn id="25" idx="1"/>
            </p:cNvCxnSpPr>
            <p:nvPr/>
          </p:nvCxnSpPr>
          <p:spPr>
            <a:xfrm>
              <a:off x="5524500" y="4637315"/>
              <a:ext cx="762000" cy="0"/>
            </a:xfrm>
            <a:prstGeom prst="line">
              <a:avLst/>
            </a:prstGeom>
            <a:ln w="25400" cap="rnd">
              <a:solidFill>
                <a:schemeClr val="tx1">
                  <a:lumMod val="50000"/>
                  <a:lumOff val="50000"/>
                </a:schemeClr>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94594" y="1487910"/>
              <a:ext cx="1206" cy="645689"/>
            </a:xfrm>
            <a:prstGeom prst="line">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94593" y="1487910"/>
              <a:ext cx="2808514" cy="620485"/>
            </a:xfrm>
            <a:prstGeom prst="line">
              <a:avLst/>
            </a:prstGeom>
            <a:ln w="38100">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562600" y="2438400"/>
              <a:ext cx="685800" cy="0"/>
            </a:xfrm>
            <a:prstGeom prst="line">
              <a:avLst/>
            </a:prstGeom>
            <a:ln w="25400" cap="rnd">
              <a:solidFill>
                <a:schemeClr val="tx1">
                  <a:lumMod val="50000"/>
                  <a:lumOff val="50000"/>
                </a:schemeClr>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94593" y="1487910"/>
              <a:ext cx="1404257" cy="685800"/>
            </a:xfrm>
            <a:prstGeom prst="line">
              <a:avLst/>
            </a:prstGeom>
            <a:ln w="38100" cap="rnd">
              <a:solidFill>
                <a:schemeClr val="accent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479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255267421"/>
              </p:ext>
            </p:extLst>
          </p:nvPr>
        </p:nvGraphicFramePr>
        <p:xfrm>
          <a:off x="1143000" y="990600"/>
          <a:ext cx="74676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990600" y="228600"/>
            <a:ext cx="7848600" cy="523220"/>
          </a:xfrm>
          <a:prstGeom prst="rect">
            <a:avLst/>
          </a:prstGeom>
        </p:spPr>
        <p:txBody>
          <a:bodyPr wrap="square">
            <a:spAutoFit/>
          </a:bodyPr>
          <a:lstStyle/>
          <a:p>
            <a:pPr algn="ctr">
              <a:defRPr sz="2800" b="1" i="0" u="none" strike="noStrike" kern="1200" baseline="0">
                <a:solidFill>
                  <a:prstClr val="black"/>
                </a:solidFill>
                <a:latin typeface="+mn-lt"/>
                <a:ea typeface="+mn-ea"/>
                <a:cs typeface="+mn-cs"/>
              </a:defRPr>
            </a:pPr>
            <a:r>
              <a:rPr lang="en-US" sz="2800" dirty="0" err="1">
                <a:latin typeface="+mj-lt"/>
                <a:ea typeface="+mj-ea"/>
                <a:cs typeface="+mj-cs"/>
              </a:rPr>
              <a:t>Bcast</a:t>
            </a:r>
            <a:r>
              <a:rPr lang="en-US" sz="2800" dirty="0">
                <a:latin typeface="+mj-lt"/>
                <a:ea typeface="+mj-ea"/>
                <a:cs typeface="+mj-cs"/>
              </a:rPr>
              <a:t> Byte Array on PolarGrid with 1Gbps Ethernet</a:t>
            </a:r>
          </a:p>
        </p:txBody>
      </p:sp>
    </p:spTree>
    <p:extLst>
      <p:ext uri="{BB962C8B-B14F-4D97-AF65-F5344CB8AC3E}">
        <p14:creationId xmlns:p14="http://schemas.microsoft.com/office/powerpoint/2010/main" val="202315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0" y="228600"/>
            <a:ext cx="8229600" cy="838200"/>
          </a:xfrm>
        </p:spPr>
        <p:txBody>
          <a:bodyPr>
            <a:normAutofit/>
          </a:bodyPr>
          <a:lstStyle/>
          <a:p>
            <a:r>
              <a:rPr lang="en-US" sz="3600" b="1" dirty="0" smtClean="0"/>
              <a:t>Triangle Inequality and Kmeans</a:t>
            </a:r>
            <a:endParaRPr lang="en-US" sz="3600" b="1" dirty="0"/>
          </a:p>
        </p:txBody>
      </p:sp>
      <p:sp>
        <p:nvSpPr>
          <p:cNvPr id="5" name="Content Placeholder 4"/>
          <p:cNvSpPr>
            <a:spLocks noGrp="1"/>
          </p:cNvSpPr>
          <p:nvPr>
            <p:ph idx="4294967295"/>
          </p:nvPr>
        </p:nvSpPr>
        <p:spPr>
          <a:xfrm>
            <a:off x="304800" y="1143000"/>
            <a:ext cx="8763000" cy="5562600"/>
          </a:xfrm>
        </p:spPr>
        <p:txBody>
          <a:bodyPr>
            <a:normAutofit/>
          </a:bodyPr>
          <a:lstStyle/>
          <a:p>
            <a:r>
              <a:rPr lang="en-US" sz="2000" dirty="0" smtClean="0"/>
              <a:t>Dominant part of Kmeans algorithm is finding nearest center to each point</a:t>
            </a:r>
            <a:br>
              <a:rPr lang="en-US" sz="2000" dirty="0" smtClean="0"/>
            </a:br>
            <a:r>
              <a:rPr lang="en-US" sz="2000" dirty="0" smtClean="0"/>
              <a:t>O(#Points * #Clusters * Vector Dimension)</a:t>
            </a:r>
          </a:p>
          <a:p>
            <a:r>
              <a:rPr lang="en-US" sz="2000" dirty="0" smtClean="0"/>
              <a:t>Simple algorithms finds</a:t>
            </a:r>
            <a:br>
              <a:rPr lang="en-US" sz="2000" dirty="0" smtClean="0"/>
            </a:br>
            <a:r>
              <a:rPr lang="en-US" sz="2000" b="1" dirty="0" smtClean="0"/>
              <a:t>min over centers c: d(x, c) = distance(point x, center c) </a:t>
            </a:r>
          </a:p>
          <a:p>
            <a:r>
              <a:rPr lang="en-US" sz="2000" dirty="0" smtClean="0"/>
              <a:t>But most of d(x, c) calculations are wasted as much larger than minimum value</a:t>
            </a:r>
          </a:p>
          <a:p>
            <a:r>
              <a:rPr lang="en-US" sz="2000" dirty="0" err="1" smtClean="0"/>
              <a:t>Elkan</a:t>
            </a:r>
            <a:r>
              <a:rPr lang="en-US" sz="2000" dirty="0" smtClean="0"/>
              <a:t> (2003) showed how to use triangle inequality to speed up using relations like</a:t>
            </a:r>
            <a:br>
              <a:rPr lang="en-US" sz="2000" dirty="0" smtClean="0"/>
            </a:br>
            <a:r>
              <a:rPr lang="en-US" sz="2000" dirty="0" smtClean="0"/>
              <a:t>	</a:t>
            </a:r>
            <a:r>
              <a:rPr lang="en-US" sz="2000" b="1" dirty="0" smtClean="0"/>
              <a:t>d(x, c) &gt;= d(</a:t>
            </a:r>
            <a:r>
              <a:rPr lang="en-US" sz="2000" b="1" dirty="0" err="1" smtClean="0"/>
              <a:t>x,c</a:t>
            </a:r>
            <a:r>
              <a:rPr lang="en-US" sz="2000" b="1" dirty="0" smtClean="0"/>
              <a:t>-last) – d(c, c-last)</a:t>
            </a:r>
            <a:r>
              <a:rPr lang="en-US" sz="2000" dirty="0" smtClean="0"/>
              <a:t/>
            </a:r>
            <a:br>
              <a:rPr lang="en-US" sz="2000" dirty="0" smtClean="0"/>
            </a:br>
            <a:r>
              <a:rPr lang="en-US" sz="2000" dirty="0" smtClean="0"/>
              <a:t>	c-last position of center at last iteration</a:t>
            </a:r>
          </a:p>
          <a:p>
            <a:r>
              <a:rPr lang="en-US" sz="2000" dirty="0" smtClean="0"/>
              <a:t>So compare </a:t>
            </a:r>
            <a:r>
              <a:rPr lang="en-US" sz="2000" b="1" dirty="0"/>
              <a:t>d(</a:t>
            </a:r>
            <a:r>
              <a:rPr lang="en-US" sz="2000" b="1" dirty="0" err="1"/>
              <a:t>x,c</a:t>
            </a:r>
            <a:r>
              <a:rPr lang="en-US" sz="2000" b="1" dirty="0"/>
              <a:t>-last) – d(c, c-last) </a:t>
            </a:r>
            <a:r>
              <a:rPr lang="en-US" sz="2000" dirty="0" smtClean="0"/>
              <a:t>with </a:t>
            </a:r>
            <a:r>
              <a:rPr lang="en-US" sz="2000" b="1" dirty="0" smtClean="0"/>
              <a:t>d(x, c-best) </a:t>
            </a:r>
            <a:r>
              <a:rPr lang="en-US" sz="2000" dirty="0" smtClean="0"/>
              <a:t>where c-best is nearest cluster at last iteration</a:t>
            </a:r>
          </a:p>
          <a:p>
            <a:r>
              <a:rPr lang="en-US" sz="2000" dirty="0" smtClean="0"/>
              <a:t>Complexity reduced by a factor = Vector Dimension and so this important in clustering high dimension spaces such as social imagery with 512 or more features per image</a:t>
            </a:r>
          </a:p>
          <a:p>
            <a:pPr lvl="1"/>
            <a:endParaRPr lang="en-US" dirty="0"/>
          </a:p>
        </p:txBody>
      </p:sp>
    </p:spTree>
    <p:extLst>
      <p:ext uri="{BB962C8B-B14F-4D97-AF65-F5344CB8AC3E}">
        <p14:creationId xmlns:p14="http://schemas.microsoft.com/office/powerpoint/2010/main" val="223738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
            <a:ext cx="8229600" cy="1143000"/>
          </a:xfrm>
        </p:spPr>
        <p:txBody>
          <a:bodyPr>
            <a:normAutofit/>
          </a:bodyPr>
          <a:lstStyle/>
          <a:p>
            <a:r>
              <a:rPr lang="en-US" sz="3600" b="1" dirty="0"/>
              <a:t>Fast </a:t>
            </a:r>
            <a:r>
              <a:rPr lang="en-US" sz="3600" b="1" dirty="0" err="1"/>
              <a:t>Kmeans</a:t>
            </a:r>
            <a:r>
              <a:rPr lang="en-US" sz="3600" b="1" dirty="0"/>
              <a:t> Algorithm</a:t>
            </a:r>
          </a:p>
        </p:txBody>
      </p:sp>
      <p:sp>
        <p:nvSpPr>
          <p:cNvPr id="3" name="Content Placeholder 2"/>
          <p:cNvSpPr>
            <a:spLocks noGrp="1"/>
          </p:cNvSpPr>
          <p:nvPr>
            <p:ph idx="1"/>
          </p:nvPr>
        </p:nvSpPr>
        <p:spPr>
          <a:xfrm>
            <a:off x="1219200" y="5257800"/>
            <a:ext cx="7391400" cy="1173163"/>
          </a:xfrm>
        </p:spPr>
        <p:txBody>
          <a:bodyPr>
            <a:normAutofit lnSpcReduction="10000"/>
          </a:bodyPr>
          <a:lstStyle/>
          <a:p>
            <a:r>
              <a:rPr lang="en-US" sz="2400" dirty="0" smtClean="0"/>
              <a:t>Graph shows fraction of distances d(x, c) calculated each iteration for a test data set</a:t>
            </a:r>
          </a:p>
          <a:p>
            <a:r>
              <a:rPr lang="en-US" sz="2400" dirty="0" smtClean="0"/>
              <a:t>200K points, 124 centers, Vector Dimension 74</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276" y="1219200"/>
            <a:ext cx="62865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26" y="1721593"/>
            <a:ext cx="64008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701" y="2209800"/>
            <a:ext cx="48196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92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55638"/>
          </a:xfrm>
        </p:spPr>
        <p:txBody>
          <a:bodyPr>
            <a:normAutofit fontScale="90000"/>
          </a:bodyPr>
          <a:lstStyle/>
          <a:p>
            <a:r>
              <a:rPr lang="en-US" dirty="0" smtClean="0"/>
              <a:t>Data Explosion and Challenges</a:t>
            </a:r>
            <a:endParaRPr lang="en-US"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Data Deluge</a:t>
            </a:r>
            <a:endParaRPr lang="en-US" b="1" dirty="0">
              <a:solidFill>
                <a:prstClr val="white"/>
              </a:solidFill>
            </a:endParaRPr>
          </a:p>
        </p:txBody>
      </p:sp>
      <p:grpSp>
        <p:nvGrpSpPr>
          <p:cNvPr id="16"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Cloud Technologies</a:t>
              </a:r>
            </a:p>
            <a:p>
              <a:pPr algn="ctr" defTabSz="800100">
                <a:lnSpc>
                  <a:spcPct val="90000"/>
                </a:lnSpc>
                <a:spcBef>
                  <a:spcPct val="0"/>
                </a:spcBef>
                <a:spcAft>
                  <a:spcPct val="35000"/>
                </a:spcAft>
              </a:pPr>
              <a:endParaRPr lang="en-US" b="1" dirty="0">
                <a:solidFill>
                  <a:prstClr val="white"/>
                </a:solidFill>
              </a:endParaRPr>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eScience</a:t>
              </a:r>
              <a:endParaRPr lang="en-US" b="1" dirty="0">
                <a:solidFill>
                  <a:prstClr val="white"/>
                </a:solidFill>
              </a:endParaRPr>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Multicore/</a:t>
              </a:r>
            </a:p>
            <a:p>
              <a:pPr algn="ctr" defTabSz="800100">
                <a:lnSpc>
                  <a:spcPct val="90000"/>
                </a:lnSpc>
                <a:spcBef>
                  <a:spcPct val="0"/>
                </a:spcBef>
                <a:spcAft>
                  <a:spcPct val="35000"/>
                </a:spcAft>
              </a:pPr>
              <a:r>
                <a:rPr lang="en-US" b="1" dirty="0" smtClean="0">
                  <a:solidFill>
                    <a:prstClr val="white"/>
                  </a:solidFill>
                </a:rPr>
                <a:t>Parallel Computing</a:t>
              </a:r>
              <a:endParaRPr lang="en-US" b="1" dirty="0">
                <a:solidFill>
                  <a:prstClr val="white"/>
                </a:solidFill>
              </a:endParaRP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94608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231" y="990600"/>
            <a:ext cx="5818337" cy="4657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81000" y="25400"/>
            <a:ext cx="8229600" cy="1143000"/>
          </a:xfrm>
        </p:spPr>
        <p:txBody>
          <a:bodyPr>
            <a:normAutofit/>
          </a:bodyPr>
          <a:lstStyle/>
          <a:p>
            <a:r>
              <a:rPr lang="en-US" b="1" dirty="0" smtClean="0"/>
              <a:t>Results on Fast </a:t>
            </a:r>
            <a:r>
              <a:rPr lang="en-US" b="1" dirty="0" err="1" smtClean="0"/>
              <a:t>Kmeans</a:t>
            </a:r>
            <a:r>
              <a:rPr lang="en-US" b="1" dirty="0" smtClean="0"/>
              <a:t> Algorithm</a:t>
            </a:r>
            <a:endParaRPr lang="en-US"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908726"/>
            <a:ext cx="7467600" cy="26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85" y="6248400"/>
            <a:ext cx="8058150" cy="4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951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Fraction of Point-Center Distances</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310885" cy="449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200326"/>
            <a:ext cx="7696200" cy="2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477000"/>
            <a:ext cx="7467600" cy="22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189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04800" y="152400"/>
            <a:ext cx="8229600" cy="868363"/>
          </a:xfrm>
        </p:spPr>
        <p:txBody>
          <a:bodyPr>
            <a:normAutofit/>
          </a:bodyPr>
          <a:lstStyle/>
          <a:p>
            <a:r>
              <a:rPr lang="en-US" sz="3600" b="1" dirty="0" err="1" smtClean="0"/>
              <a:t>HBase</a:t>
            </a:r>
            <a:r>
              <a:rPr lang="en-US" sz="3600" b="1" dirty="0" smtClean="0"/>
              <a:t> Architecture</a:t>
            </a:r>
            <a:endParaRPr lang="en-US" sz="3600" b="1" dirty="0"/>
          </a:p>
        </p:txBody>
      </p:sp>
      <p:pic>
        <p:nvPicPr>
          <p:cNvPr id="6" name="Picture 2"/>
          <p:cNvPicPr>
            <a:picLocks noChangeAspect="1" noChangeArrowheads="1"/>
          </p:cNvPicPr>
          <p:nvPr/>
        </p:nvPicPr>
        <p:blipFill>
          <a:blip r:embed="rId2" cstate="print"/>
          <a:srcRect/>
          <a:stretch>
            <a:fillRect/>
          </a:stretch>
        </p:blipFill>
        <p:spPr bwMode="auto">
          <a:xfrm>
            <a:off x="2133600" y="1066800"/>
            <a:ext cx="4572000" cy="3007895"/>
          </a:xfrm>
          <a:prstGeom prst="rect">
            <a:avLst/>
          </a:prstGeom>
          <a:noFill/>
          <a:ln w="9525">
            <a:noFill/>
            <a:miter lim="800000"/>
            <a:headEnd/>
            <a:tailEnd/>
          </a:ln>
        </p:spPr>
      </p:pic>
      <p:sp>
        <p:nvSpPr>
          <p:cNvPr id="7" name="Content Placeholder 2"/>
          <p:cNvSpPr txBox="1">
            <a:spLocks/>
          </p:cNvSpPr>
          <p:nvPr/>
        </p:nvSpPr>
        <p:spPr>
          <a:xfrm>
            <a:off x="609600" y="4267200"/>
            <a:ext cx="8077200" cy="198128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rPr>
              <a:t>Tables split into regions and served by region servers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rPr>
              <a:t>Reliable data storage and efficient access to TBs or PBs of data, successful application in </a:t>
            </a:r>
            <a:r>
              <a:rPr kumimoji="0" lang="en-US" b="0" i="0" u="none" strike="noStrike" kern="1200" cap="none" spc="0" normalizeH="0" baseline="0" noProof="0" dirty="0" err="1" smtClean="0">
                <a:ln>
                  <a:noFill/>
                </a:ln>
                <a:solidFill>
                  <a:schemeClr val="tx1"/>
                </a:solidFill>
                <a:effectLst/>
                <a:uLnTx/>
                <a:uFillTx/>
              </a:rPr>
              <a:t>Facebook</a:t>
            </a:r>
            <a:r>
              <a:rPr kumimoji="0" lang="en-US" b="0" i="0" u="none" strike="noStrike" kern="1200" cap="none" spc="0" normalizeH="0" baseline="0" noProof="0" dirty="0" smtClean="0">
                <a:ln>
                  <a:noFill/>
                </a:ln>
                <a:solidFill>
                  <a:schemeClr val="tx1"/>
                </a:solidFill>
                <a:effectLst/>
                <a:uLnTx/>
                <a:uFillTx/>
              </a:rPr>
              <a:t> and Twitter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Good for real-time data operations and batch analysis using Hadoop </a:t>
            </a:r>
            <a:r>
              <a:rPr lang="en-US" dirty="0" err="1" smtClean="0"/>
              <a:t>MapReduce</a:t>
            </a:r>
            <a:endParaRPr kumimoji="0" lang="en-US"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1" i="0" u="none" strike="noStrike" kern="1200" cap="none" spc="0" normalizeH="0" baseline="0" noProof="0" dirty="0" smtClean="0">
                <a:ln>
                  <a:noFill/>
                </a:ln>
                <a:solidFill>
                  <a:schemeClr val="tx1"/>
                </a:solidFill>
                <a:effectLst/>
                <a:uLnTx/>
                <a:uFillTx/>
              </a:rPr>
              <a:t>Problem: no inherent mechanism for field value searching, especially for full-text values</a:t>
            </a:r>
            <a:endParaRPr kumimoji="0" lang="en-US" b="1" i="0" u="none" strike="noStrike" kern="1200" cap="none" spc="0" normalizeH="0" baseline="0" noProof="0" dirty="0">
              <a:ln>
                <a:noFill/>
              </a:ln>
              <a:solidFill>
                <a:schemeClr val="tx1"/>
              </a:solidFill>
              <a:effectLst/>
              <a:uLnTx/>
              <a:uFillTx/>
            </a:endParaRPr>
          </a:p>
        </p:txBody>
      </p:sp>
      <p:sp>
        <p:nvSpPr>
          <p:cNvPr id="8" name="Title 3"/>
          <p:cNvSpPr txBox="1">
            <a:spLocks/>
          </p:cNvSpPr>
          <p:nvPr/>
        </p:nvSpPr>
        <p:spPr>
          <a:xfrm>
            <a:off x="1143000" y="1"/>
            <a:ext cx="1422400" cy="304799"/>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Times New Roman" pitchFamily="18" charset="0"/>
                <a:cs typeface="Times New Roman" pitchFamily="18" charset="0"/>
              </a:rPr>
              <a:t>Case Study 1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2326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990600" y="76200"/>
            <a:ext cx="7239000" cy="1143000"/>
          </a:xfrm>
        </p:spPr>
        <p:txBody>
          <a:bodyPr>
            <a:normAutofit/>
          </a:bodyPr>
          <a:lstStyle/>
          <a:p>
            <a:r>
              <a:rPr lang="en-US" sz="3200" dirty="0" err="1"/>
              <a:t>IndexedHBase</a:t>
            </a:r>
            <a:r>
              <a:rPr lang="en-US" sz="3200" dirty="0"/>
              <a:t> System Design</a:t>
            </a:r>
          </a:p>
        </p:txBody>
      </p:sp>
      <p:sp>
        <p:nvSpPr>
          <p:cNvPr id="15" name="Rounded Rectangle 14"/>
          <p:cNvSpPr/>
          <p:nvPr/>
        </p:nvSpPr>
        <p:spPr>
          <a:xfrm>
            <a:off x="3505200" y="1236518"/>
            <a:ext cx="1828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Dynamic HBase deployment</a:t>
            </a:r>
            <a:endParaRPr lang="en-US" dirty="0">
              <a:solidFill>
                <a:prstClr val="white"/>
              </a:solidFill>
            </a:endParaRPr>
          </a:p>
        </p:txBody>
      </p:sp>
      <p:sp>
        <p:nvSpPr>
          <p:cNvPr id="16" name="Rounded Rectangle 15"/>
          <p:cNvSpPr/>
          <p:nvPr/>
        </p:nvSpPr>
        <p:spPr>
          <a:xfrm>
            <a:off x="3512127" y="2154381"/>
            <a:ext cx="1828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Data Loading (MapReduce)</a:t>
            </a:r>
            <a:endParaRPr lang="en-US" dirty="0">
              <a:solidFill>
                <a:prstClr val="white"/>
              </a:solidFill>
            </a:endParaRPr>
          </a:p>
        </p:txBody>
      </p:sp>
      <p:sp>
        <p:nvSpPr>
          <p:cNvPr id="17" name="Rounded Rectangle 16"/>
          <p:cNvSpPr/>
          <p:nvPr/>
        </p:nvSpPr>
        <p:spPr>
          <a:xfrm>
            <a:off x="2209800" y="4038600"/>
            <a:ext cx="1676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Index Building (MapReduce)</a:t>
            </a:r>
            <a:endParaRPr lang="en-US" dirty="0">
              <a:solidFill>
                <a:prstClr val="white"/>
              </a:solidFill>
            </a:endParaRPr>
          </a:p>
        </p:txBody>
      </p:sp>
      <p:sp>
        <p:nvSpPr>
          <p:cNvPr id="18" name="Rounded Rectangle 17"/>
          <p:cNvSpPr/>
          <p:nvPr/>
        </p:nvSpPr>
        <p:spPr>
          <a:xfrm>
            <a:off x="4953000" y="4038600"/>
            <a:ext cx="2438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Term-pair Frequency Counting (MapReduce)</a:t>
            </a:r>
            <a:endParaRPr lang="en-US" dirty="0">
              <a:solidFill>
                <a:prstClr val="white"/>
              </a:solidFill>
            </a:endParaRPr>
          </a:p>
        </p:txBody>
      </p:sp>
      <p:sp>
        <p:nvSpPr>
          <p:cNvPr id="22" name="Rounded Rectangle 21"/>
          <p:cNvSpPr/>
          <p:nvPr/>
        </p:nvSpPr>
        <p:spPr>
          <a:xfrm>
            <a:off x="2308671" y="59436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Performance Evaluation (MapReduce)</a:t>
            </a:r>
            <a:endParaRPr lang="en-US" dirty="0">
              <a:solidFill>
                <a:prstClr val="white"/>
              </a:solidFill>
            </a:endParaRPr>
          </a:p>
        </p:txBody>
      </p:sp>
      <p:sp>
        <p:nvSpPr>
          <p:cNvPr id="23" name="Rounded Rectangle 22"/>
          <p:cNvSpPr/>
          <p:nvPr/>
        </p:nvSpPr>
        <p:spPr>
          <a:xfrm>
            <a:off x="6248400" y="5905815"/>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LC-IR Synonym Mining Analysis (MapReduce)</a:t>
            </a:r>
            <a:endParaRPr lang="en-US" dirty="0">
              <a:solidFill>
                <a:prstClr val="white"/>
              </a:solidFill>
            </a:endParaRPr>
          </a:p>
        </p:txBody>
      </p:sp>
      <p:cxnSp>
        <p:nvCxnSpPr>
          <p:cNvPr id="25" name="Straight Arrow Connector 24"/>
          <p:cNvCxnSpPr>
            <a:stCxn id="15" idx="2"/>
            <a:endCxn id="16" idx="0"/>
          </p:cNvCxnSpPr>
          <p:nvPr/>
        </p:nvCxnSpPr>
        <p:spPr>
          <a:xfrm>
            <a:off x="4419600" y="1846118"/>
            <a:ext cx="6927" cy="308263"/>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Can 25"/>
          <p:cNvSpPr/>
          <p:nvPr/>
        </p:nvSpPr>
        <p:spPr>
          <a:xfrm>
            <a:off x="3733800" y="3124200"/>
            <a:ext cx="1371601" cy="533400"/>
          </a:xfrm>
          <a:prstGeom prst="can">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CW09DataTable</a:t>
            </a:r>
            <a:endParaRPr lang="en-US" sz="1200" dirty="0">
              <a:solidFill>
                <a:prstClr val="black"/>
              </a:solidFill>
            </a:endParaRPr>
          </a:p>
        </p:txBody>
      </p:sp>
      <p:cxnSp>
        <p:nvCxnSpPr>
          <p:cNvPr id="28" name="Straight Arrow Connector 27"/>
          <p:cNvCxnSpPr>
            <a:stCxn id="16" idx="2"/>
            <a:endCxn id="26" idx="1"/>
          </p:cNvCxnSpPr>
          <p:nvPr/>
        </p:nvCxnSpPr>
        <p:spPr>
          <a:xfrm flipH="1">
            <a:off x="4419601" y="2763981"/>
            <a:ext cx="6926" cy="360219"/>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3"/>
            <a:endCxn id="17" idx="0"/>
          </p:cNvCxnSpPr>
          <p:nvPr/>
        </p:nvCxnSpPr>
        <p:spPr>
          <a:xfrm flipH="1">
            <a:off x="3048000" y="3657600"/>
            <a:ext cx="1371601" cy="381000"/>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3"/>
            <a:endCxn id="18" idx="0"/>
          </p:cNvCxnSpPr>
          <p:nvPr/>
        </p:nvCxnSpPr>
        <p:spPr>
          <a:xfrm>
            <a:off x="4419601" y="3657600"/>
            <a:ext cx="1752599" cy="381000"/>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Can 31"/>
          <p:cNvSpPr/>
          <p:nvPr/>
        </p:nvSpPr>
        <p:spPr>
          <a:xfrm>
            <a:off x="3581399" y="4953000"/>
            <a:ext cx="1371601" cy="533400"/>
          </a:xfrm>
          <a:prstGeom prst="can">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CW09PosVecTable</a:t>
            </a:r>
            <a:endParaRPr lang="en-US" sz="1200" dirty="0">
              <a:solidFill>
                <a:prstClr val="black"/>
              </a:solidFill>
            </a:endParaRPr>
          </a:p>
        </p:txBody>
      </p:sp>
      <p:sp>
        <p:nvSpPr>
          <p:cNvPr id="34" name="Can 33"/>
          <p:cNvSpPr/>
          <p:nvPr/>
        </p:nvSpPr>
        <p:spPr>
          <a:xfrm>
            <a:off x="5469081" y="4953000"/>
            <a:ext cx="1465119" cy="533400"/>
          </a:xfrm>
          <a:prstGeom prst="can">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CW09PairFreqTable</a:t>
            </a:r>
            <a:endParaRPr lang="en-US" sz="1200" dirty="0">
              <a:solidFill>
                <a:prstClr val="black"/>
              </a:solidFill>
            </a:endParaRPr>
          </a:p>
        </p:txBody>
      </p:sp>
      <p:cxnSp>
        <p:nvCxnSpPr>
          <p:cNvPr id="35" name="Straight Arrow Connector 34"/>
          <p:cNvCxnSpPr>
            <a:stCxn id="17" idx="2"/>
            <a:endCxn id="32" idx="1"/>
          </p:cNvCxnSpPr>
          <p:nvPr/>
        </p:nvCxnSpPr>
        <p:spPr>
          <a:xfrm>
            <a:off x="3048000" y="4648200"/>
            <a:ext cx="1219200" cy="304800"/>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8" idx="2"/>
            <a:endCxn id="34" idx="1"/>
          </p:cNvCxnSpPr>
          <p:nvPr/>
        </p:nvCxnSpPr>
        <p:spPr>
          <a:xfrm>
            <a:off x="6172200" y="4648200"/>
            <a:ext cx="29441" cy="304800"/>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3"/>
            <a:endCxn id="22" idx="0"/>
          </p:cNvCxnSpPr>
          <p:nvPr/>
        </p:nvCxnSpPr>
        <p:spPr>
          <a:xfrm flipH="1">
            <a:off x="3680271" y="5486400"/>
            <a:ext cx="586929" cy="457200"/>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0" idx="3"/>
            <a:endCxn id="23" idx="0"/>
          </p:cNvCxnSpPr>
          <p:nvPr/>
        </p:nvCxnSpPr>
        <p:spPr>
          <a:xfrm>
            <a:off x="2438400" y="5486400"/>
            <a:ext cx="5181600" cy="419415"/>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4" idx="3"/>
            <a:endCxn id="23" idx="0"/>
          </p:cNvCxnSpPr>
          <p:nvPr/>
        </p:nvCxnSpPr>
        <p:spPr>
          <a:xfrm>
            <a:off x="6201641" y="5486400"/>
            <a:ext cx="1418359" cy="419415"/>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 name="Can 39"/>
          <p:cNvSpPr/>
          <p:nvPr/>
        </p:nvSpPr>
        <p:spPr>
          <a:xfrm>
            <a:off x="1752599" y="4953000"/>
            <a:ext cx="1371601" cy="533400"/>
          </a:xfrm>
          <a:prstGeom prst="can">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CW09FreqTable</a:t>
            </a:r>
            <a:endParaRPr lang="en-US" sz="1200" dirty="0">
              <a:solidFill>
                <a:prstClr val="black"/>
              </a:solidFill>
            </a:endParaRPr>
          </a:p>
        </p:txBody>
      </p:sp>
      <p:cxnSp>
        <p:nvCxnSpPr>
          <p:cNvPr id="41" name="Straight Arrow Connector 40"/>
          <p:cNvCxnSpPr>
            <a:stCxn id="17" idx="2"/>
            <a:endCxn id="40" idx="1"/>
          </p:cNvCxnSpPr>
          <p:nvPr/>
        </p:nvCxnSpPr>
        <p:spPr>
          <a:xfrm flipH="1">
            <a:off x="2438400" y="4648200"/>
            <a:ext cx="609600" cy="304800"/>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0" idx="3"/>
            <a:endCxn id="22" idx="0"/>
          </p:cNvCxnSpPr>
          <p:nvPr/>
        </p:nvCxnSpPr>
        <p:spPr>
          <a:xfrm>
            <a:off x="2438400" y="5486400"/>
            <a:ext cx="1241871" cy="457200"/>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Can 28"/>
          <p:cNvSpPr/>
          <p:nvPr/>
        </p:nvSpPr>
        <p:spPr>
          <a:xfrm>
            <a:off x="76200" y="4953000"/>
            <a:ext cx="1371601" cy="533400"/>
          </a:xfrm>
          <a:prstGeom prst="can">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PageRankTable</a:t>
            </a:r>
            <a:endParaRPr lang="en-US" sz="1200" dirty="0">
              <a:solidFill>
                <a:prstClr val="black"/>
              </a:solidFill>
            </a:endParaRPr>
          </a:p>
        </p:txBody>
      </p:sp>
      <p:sp>
        <p:nvSpPr>
          <p:cNvPr id="33" name="Rounded Rectangle 32"/>
          <p:cNvSpPr/>
          <p:nvPr/>
        </p:nvSpPr>
        <p:spPr>
          <a:xfrm>
            <a:off x="152400" y="5943600"/>
            <a:ext cx="1828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Web Search Interface</a:t>
            </a:r>
            <a:endParaRPr lang="en-US" dirty="0">
              <a:solidFill>
                <a:prstClr val="white"/>
              </a:solidFill>
            </a:endParaRPr>
          </a:p>
        </p:txBody>
      </p:sp>
      <p:cxnSp>
        <p:nvCxnSpPr>
          <p:cNvPr id="43" name="Straight Arrow Connector 42"/>
          <p:cNvCxnSpPr>
            <a:stCxn id="29" idx="3"/>
            <a:endCxn id="33" idx="0"/>
          </p:cNvCxnSpPr>
          <p:nvPr/>
        </p:nvCxnSpPr>
        <p:spPr>
          <a:xfrm>
            <a:off x="762001" y="5486400"/>
            <a:ext cx="304799" cy="457200"/>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3"/>
            <a:endCxn id="33" idx="0"/>
          </p:cNvCxnSpPr>
          <p:nvPr/>
        </p:nvCxnSpPr>
        <p:spPr>
          <a:xfrm flipH="1">
            <a:off x="1066800" y="5486400"/>
            <a:ext cx="1371600" cy="457200"/>
          </a:xfrm>
          <a:prstGeom prst="straightConnector1">
            <a:avLst/>
          </a:prstGeom>
          <a:ln w="15875">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9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2" grpId="0" animBg="1"/>
      <p:bldP spid="23" grpId="0" animBg="1"/>
      <p:bldP spid="26" grpId="0" animBg="1"/>
      <p:bldP spid="32" grpId="0" animBg="1"/>
      <p:bldP spid="34" grpId="0" animBg="1"/>
      <p:bldP spid="40" grpId="0" animBg="1"/>
      <p:bldP spid="29" grpId="0" animBg="1"/>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9144000" cy="960438"/>
          </a:xfrm>
        </p:spPr>
        <p:txBody>
          <a:bodyPr>
            <a:normAutofit/>
          </a:bodyPr>
          <a:lstStyle/>
          <a:p>
            <a:r>
              <a:rPr lang="en-US" sz="3200" dirty="0"/>
              <a:t>Parallel Index Build Time using MapReduce</a:t>
            </a:r>
          </a:p>
        </p:txBody>
      </p:sp>
      <p:sp>
        <p:nvSpPr>
          <p:cNvPr id="6" name="Content Placeholder 5"/>
          <p:cNvSpPr>
            <a:spLocks noGrp="1"/>
          </p:cNvSpPr>
          <p:nvPr>
            <p:ph idx="4294967295"/>
          </p:nvPr>
        </p:nvSpPr>
        <p:spPr>
          <a:xfrm>
            <a:off x="533400" y="4800600"/>
            <a:ext cx="8382000" cy="1203325"/>
          </a:xfrm>
        </p:spPr>
        <p:txBody>
          <a:bodyPr>
            <a:normAutofit/>
          </a:bodyPr>
          <a:lstStyle/>
          <a:p>
            <a:pPr marL="461963" indent="-234950"/>
            <a:r>
              <a:rPr lang="en-US" sz="1800" dirty="0"/>
              <a:t>We have tested system on ClueWeb09  data set</a:t>
            </a:r>
          </a:p>
          <a:p>
            <a:pPr marL="461963" indent="-234950"/>
            <a:r>
              <a:rPr lang="en-US" sz="1800" dirty="0"/>
              <a:t>Data size: ~50 million web pages, 232 GB compressed, 1.5 TB after </a:t>
            </a:r>
            <a:r>
              <a:rPr lang="en-US" sz="1800" dirty="0" smtClean="0"/>
              <a:t>decompression</a:t>
            </a:r>
          </a:p>
          <a:p>
            <a:pPr marL="461963" indent="-234950"/>
            <a:r>
              <a:rPr lang="en-US" sz="1800" dirty="0" smtClean="0"/>
              <a:t>Explored different search strategies</a:t>
            </a:r>
            <a:endParaRPr lang="en-US" sz="1800" dirty="0"/>
          </a:p>
        </p:txBody>
      </p:sp>
      <p:pic>
        <p:nvPicPr>
          <p:cNvPr id="4" name="Picture 3"/>
          <p:cNvPicPr/>
          <p:nvPr/>
        </p:nvPicPr>
        <p:blipFill>
          <a:blip r:embed="rId3" cstate="print"/>
          <a:srcRect/>
          <a:stretch>
            <a:fillRect/>
          </a:stretch>
        </p:blipFill>
        <p:spPr bwMode="auto">
          <a:xfrm>
            <a:off x="1752600" y="1219200"/>
            <a:ext cx="5638800" cy="3429000"/>
          </a:xfrm>
          <a:prstGeom prst="rect">
            <a:avLst/>
          </a:prstGeom>
          <a:noFill/>
          <a:ln w="9525">
            <a:noFill/>
            <a:miter lim="800000"/>
            <a:headEnd/>
            <a:tailEnd/>
          </a:ln>
        </p:spPr>
      </p:pic>
    </p:spTree>
    <p:extLst>
      <p:ext uri="{BB962C8B-B14F-4D97-AF65-F5344CB8AC3E}">
        <p14:creationId xmlns:p14="http://schemas.microsoft.com/office/powerpoint/2010/main" val="103144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6293" y="2000130"/>
            <a:ext cx="1710731" cy="356262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3962400" y="1035585"/>
            <a:ext cx="4926105" cy="5334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875485" y="1999978"/>
            <a:ext cx="1931293" cy="356262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idx="4294967295"/>
          </p:nvPr>
        </p:nvSpPr>
        <p:spPr>
          <a:xfrm>
            <a:off x="155859" y="-22173"/>
            <a:ext cx="8229600" cy="1143000"/>
          </a:xfrm>
        </p:spPr>
        <p:txBody>
          <a:bodyPr>
            <a:normAutofit/>
          </a:bodyPr>
          <a:lstStyle/>
          <a:p>
            <a:r>
              <a:rPr lang="en-US" sz="3600" dirty="0" smtClean="0"/>
              <a:t>Architecture for Search Engine</a:t>
            </a:r>
            <a:endParaRPr lang="en-US" sz="3600" dirty="0"/>
          </a:p>
        </p:txBody>
      </p:sp>
      <p:sp>
        <p:nvSpPr>
          <p:cNvPr id="4" name="Flowchart: Multidocument 3"/>
          <p:cNvSpPr/>
          <p:nvPr/>
        </p:nvSpPr>
        <p:spPr>
          <a:xfrm>
            <a:off x="4631110" y="3043097"/>
            <a:ext cx="2465205" cy="1391727"/>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94704" y="4168153"/>
            <a:ext cx="1573907" cy="6233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ed Rectangle 6"/>
          <p:cNvSpPr/>
          <p:nvPr/>
        </p:nvSpPr>
        <p:spPr>
          <a:xfrm>
            <a:off x="152400" y="3162300"/>
            <a:ext cx="914400" cy="42789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2229654" y="3232887"/>
            <a:ext cx="990063" cy="28148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a:off x="2104085" y="3769895"/>
            <a:ext cx="1397893" cy="40074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2506812" y="5105400"/>
            <a:ext cx="1007810" cy="32399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4994882" y="4508130"/>
            <a:ext cx="1715365" cy="56679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p:nvSpPr>
        <p:spPr>
          <a:xfrm>
            <a:off x="4957648" y="5244469"/>
            <a:ext cx="1752600" cy="64102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a:off x="4968111" y="1941736"/>
            <a:ext cx="1811962" cy="63814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210080" y="3206969"/>
            <a:ext cx="914400" cy="338554"/>
          </a:xfrm>
          <a:prstGeom prst="rect">
            <a:avLst/>
          </a:prstGeom>
          <a:noFill/>
        </p:spPr>
        <p:txBody>
          <a:bodyPr wrap="square" rtlCol="0">
            <a:spAutoFit/>
          </a:bodyPr>
          <a:lstStyle/>
          <a:p>
            <a:r>
              <a:rPr lang="en-US" sz="1600" dirty="0" smtClean="0">
                <a:solidFill>
                  <a:prstClr val="black"/>
                </a:solidFill>
              </a:rPr>
              <a:t>Web UI</a:t>
            </a:r>
            <a:endParaRPr lang="en-US" sz="1600" dirty="0">
              <a:solidFill>
                <a:prstClr val="black"/>
              </a:solidFill>
            </a:endParaRPr>
          </a:p>
        </p:txBody>
      </p:sp>
      <p:sp>
        <p:nvSpPr>
          <p:cNvPr id="17" name="TextBox 16"/>
          <p:cNvSpPr txBox="1"/>
          <p:nvPr/>
        </p:nvSpPr>
        <p:spPr>
          <a:xfrm>
            <a:off x="145069" y="4215742"/>
            <a:ext cx="1573907" cy="584775"/>
          </a:xfrm>
          <a:prstGeom prst="rect">
            <a:avLst/>
          </a:prstGeom>
          <a:noFill/>
        </p:spPr>
        <p:txBody>
          <a:bodyPr wrap="square" rtlCol="0">
            <a:spAutoFit/>
          </a:bodyPr>
          <a:lstStyle/>
          <a:p>
            <a:r>
              <a:rPr lang="en-US" sz="1600" dirty="0" smtClean="0">
                <a:solidFill>
                  <a:prstClr val="black"/>
                </a:solidFill>
              </a:rPr>
              <a:t>Apache Server on Salsa Portal</a:t>
            </a:r>
            <a:endParaRPr lang="en-US" sz="1600" dirty="0">
              <a:solidFill>
                <a:prstClr val="black"/>
              </a:solidFill>
            </a:endParaRPr>
          </a:p>
        </p:txBody>
      </p:sp>
      <p:sp>
        <p:nvSpPr>
          <p:cNvPr id="18" name="TextBox 17"/>
          <p:cNvSpPr txBox="1"/>
          <p:nvPr/>
        </p:nvSpPr>
        <p:spPr>
          <a:xfrm>
            <a:off x="2220776" y="3200400"/>
            <a:ext cx="1219200" cy="338554"/>
          </a:xfrm>
          <a:prstGeom prst="rect">
            <a:avLst/>
          </a:prstGeom>
          <a:noFill/>
        </p:spPr>
        <p:txBody>
          <a:bodyPr wrap="square" rtlCol="0">
            <a:spAutoFit/>
          </a:bodyPr>
          <a:lstStyle/>
          <a:p>
            <a:r>
              <a:rPr lang="en-US" sz="1600" dirty="0" smtClean="0">
                <a:solidFill>
                  <a:prstClr val="black"/>
                </a:solidFill>
              </a:rPr>
              <a:t>PHP script</a:t>
            </a:r>
            <a:endParaRPr lang="en-US" sz="1600" dirty="0">
              <a:solidFill>
                <a:prstClr val="black"/>
              </a:solidFill>
            </a:endParaRPr>
          </a:p>
        </p:txBody>
      </p:sp>
      <p:sp>
        <p:nvSpPr>
          <p:cNvPr id="19" name="TextBox 18"/>
          <p:cNvSpPr txBox="1"/>
          <p:nvPr/>
        </p:nvSpPr>
        <p:spPr>
          <a:xfrm>
            <a:off x="2114299" y="3810060"/>
            <a:ext cx="1609861" cy="338554"/>
          </a:xfrm>
          <a:prstGeom prst="rect">
            <a:avLst/>
          </a:prstGeom>
          <a:noFill/>
        </p:spPr>
        <p:txBody>
          <a:bodyPr wrap="square" rtlCol="0">
            <a:spAutoFit/>
          </a:bodyPr>
          <a:lstStyle/>
          <a:p>
            <a:r>
              <a:rPr lang="en-US" sz="1600" dirty="0" smtClean="0">
                <a:solidFill>
                  <a:prstClr val="black"/>
                </a:solidFill>
              </a:rPr>
              <a:t>Hive/Pig script</a:t>
            </a:r>
            <a:endParaRPr lang="en-US" sz="1600" dirty="0">
              <a:solidFill>
                <a:prstClr val="black"/>
              </a:solidFill>
            </a:endParaRPr>
          </a:p>
        </p:txBody>
      </p:sp>
      <p:sp>
        <p:nvSpPr>
          <p:cNvPr id="20" name="TextBox 19"/>
          <p:cNvSpPr txBox="1"/>
          <p:nvPr/>
        </p:nvSpPr>
        <p:spPr>
          <a:xfrm>
            <a:off x="2485085" y="5119138"/>
            <a:ext cx="969464" cy="276999"/>
          </a:xfrm>
          <a:prstGeom prst="rect">
            <a:avLst/>
          </a:prstGeom>
          <a:noFill/>
        </p:spPr>
        <p:txBody>
          <a:bodyPr wrap="square" rtlCol="0">
            <a:spAutoFit/>
          </a:bodyPr>
          <a:lstStyle/>
          <a:p>
            <a:r>
              <a:rPr lang="en-US" sz="1200" dirty="0" smtClean="0">
                <a:solidFill>
                  <a:prstClr val="black"/>
                </a:solidFill>
              </a:rPr>
              <a:t>Thrift client</a:t>
            </a:r>
            <a:endParaRPr lang="en-US" sz="1200" dirty="0">
              <a:solidFill>
                <a:prstClr val="black"/>
              </a:solidFill>
            </a:endParaRPr>
          </a:p>
        </p:txBody>
      </p:sp>
      <p:sp>
        <p:nvSpPr>
          <p:cNvPr id="21" name="TextBox 20"/>
          <p:cNvSpPr txBox="1"/>
          <p:nvPr/>
        </p:nvSpPr>
        <p:spPr>
          <a:xfrm>
            <a:off x="5411359" y="4638044"/>
            <a:ext cx="777645" cy="338554"/>
          </a:xfrm>
          <a:prstGeom prst="rect">
            <a:avLst/>
          </a:prstGeom>
          <a:noFill/>
        </p:spPr>
        <p:txBody>
          <a:bodyPr wrap="square" rtlCol="0">
            <a:spAutoFit/>
          </a:bodyPr>
          <a:lstStyle/>
          <a:p>
            <a:r>
              <a:rPr lang="en-US" sz="1600" dirty="0" smtClean="0">
                <a:solidFill>
                  <a:prstClr val="black"/>
                </a:solidFill>
              </a:rPr>
              <a:t>HBase</a:t>
            </a:r>
            <a:endParaRPr lang="en-US" sz="1600" dirty="0">
              <a:solidFill>
                <a:prstClr val="black"/>
              </a:solidFill>
            </a:endParaRPr>
          </a:p>
        </p:txBody>
      </p:sp>
      <p:sp>
        <p:nvSpPr>
          <p:cNvPr id="22" name="Rounded Rectangle 21"/>
          <p:cNvSpPr/>
          <p:nvPr/>
        </p:nvSpPr>
        <p:spPr>
          <a:xfrm>
            <a:off x="4234390" y="5064228"/>
            <a:ext cx="624644" cy="49837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4234390" y="5100935"/>
            <a:ext cx="718610" cy="461665"/>
          </a:xfrm>
          <a:prstGeom prst="rect">
            <a:avLst/>
          </a:prstGeom>
          <a:noFill/>
        </p:spPr>
        <p:txBody>
          <a:bodyPr wrap="square" rtlCol="0">
            <a:spAutoFit/>
          </a:bodyPr>
          <a:lstStyle/>
          <a:p>
            <a:r>
              <a:rPr lang="en-US" sz="1200" dirty="0" smtClean="0">
                <a:solidFill>
                  <a:prstClr val="black"/>
                </a:solidFill>
              </a:rPr>
              <a:t>Thrift Server</a:t>
            </a:r>
            <a:endParaRPr lang="en-US" sz="1200" dirty="0">
              <a:solidFill>
                <a:prstClr val="black"/>
              </a:solidFill>
            </a:endParaRPr>
          </a:p>
        </p:txBody>
      </p:sp>
      <p:sp>
        <p:nvSpPr>
          <p:cNvPr id="24" name="TextBox 23"/>
          <p:cNvSpPr txBox="1"/>
          <p:nvPr/>
        </p:nvSpPr>
        <p:spPr>
          <a:xfrm>
            <a:off x="4660624" y="3271698"/>
            <a:ext cx="2362200" cy="861774"/>
          </a:xfrm>
          <a:prstGeom prst="rect">
            <a:avLst/>
          </a:prstGeom>
          <a:noFill/>
        </p:spPr>
        <p:txBody>
          <a:bodyPr wrap="square" rtlCol="0">
            <a:spAutoFit/>
          </a:bodyPr>
          <a:lstStyle/>
          <a:p>
            <a:r>
              <a:rPr lang="en-US" sz="1600" dirty="0" smtClean="0">
                <a:solidFill>
                  <a:prstClr val="black"/>
                </a:solidFill>
              </a:rPr>
              <a:t>HBase Tables</a:t>
            </a:r>
          </a:p>
          <a:p>
            <a:r>
              <a:rPr lang="en-US" sz="1600" dirty="0" smtClean="0">
                <a:solidFill>
                  <a:prstClr val="black"/>
                </a:solidFill>
              </a:rPr>
              <a:t>1. inverted index table</a:t>
            </a:r>
          </a:p>
          <a:p>
            <a:r>
              <a:rPr lang="en-US" sz="1600" dirty="0" smtClean="0">
                <a:solidFill>
                  <a:prstClr val="black"/>
                </a:solidFill>
              </a:rPr>
              <a:t>2. page rank table</a:t>
            </a:r>
            <a:endParaRPr lang="en-US" sz="1600" dirty="0">
              <a:solidFill>
                <a:prstClr val="black"/>
              </a:solidFill>
            </a:endParaRPr>
          </a:p>
        </p:txBody>
      </p:sp>
      <p:sp>
        <p:nvSpPr>
          <p:cNvPr id="25" name="TextBox 24"/>
          <p:cNvSpPr txBox="1"/>
          <p:nvPr/>
        </p:nvSpPr>
        <p:spPr>
          <a:xfrm>
            <a:off x="5082934" y="5244469"/>
            <a:ext cx="1627313" cy="584775"/>
          </a:xfrm>
          <a:prstGeom prst="rect">
            <a:avLst/>
          </a:prstGeom>
          <a:noFill/>
        </p:spPr>
        <p:txBody>
          <a:bodyPr wrap="square" rtlCol="0">
            <a:spAutoFit/>
          </a:bodyPr>
          <a:lstStyle/>
          <a:p>
            <a:r>
              <a:rPr lang="en-US" sz="1600" dirty="0" smtClean="0">
                <a:solidFill>
                  <a:prstClr val="black"/>
                </a:solidFill>
              </a:rPr>
              <a:t>Hadoop Cluster</a:t>
            </a:r>
          </a:p>
          <a:p>
            <a:r>
              <a:rPr lang="en-US" sz="1600" dirty="0">
                <a:solidFill>
                  <a:prstClr val="black"/>
                </a:solidFill>
              </a:rPr>
              <a:t> </a:t>
            </a:r>
            <a:r>
              <a:rPr lang="en-US" sz="1600" dirty="0" smtClean="0">
                <a:solidFill>
                  <a:prstClr val="black"/>
                </a:solidFill>
              </a:rPr>
              <a:t>on FutureGrid</a:t>
            </a:r>
            <a:endParaRPr lang="en-US" sz="1600" dirty="0">
              <a:solidFill>
                <a:prstClr val="black"/>
              </a:solidFill>
            </a:endParaRPr>
          </a:p>
        </p:txBody>
      </p:sp>
      <p:sp>
        <p:nvSpPr>
          <p:cNvPr id="27" name="Rounded Rectangle 26"/>
          <p:cNvSpPr/>
          <p:nvPr/>
        </p:nvSpPr>
        <p:spPr>
          <a:xfrm>
            <a:off x="7239000" y="5949434"/>
            <a:ext cx="1023185" cy="3322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7267622" y="5980211"/>
            <a:ext cx="965939" cy="307777"/>
          </a:xfrm>
          <a:prstGeom prst="rect">
            <a:avLst/>
          </a:prstGeom>
          <a:solidFill>
            <a:schemeClr val="accent5">
              <a:lumMod val="40000"/>
              <a:lumOff val="60000"/>
            </a:schemeClr>
          </a:solidFill>
        </p:spPr>
        <p:txBody>
          <a:bodyPr wrap="square" rtlCol="0">
            <a:spAutoFit/>
          </a:bodyPr>
          <a:lstStyle/>
          <a:p>
            <a:r>
              <a:rPr lang="en-US" sz="1400" dirty="0" smtClean="0">
                <a:solidFill>
                  <a:prstClr val="black"/>
                </a:solidFill>
              </a:rPr>
              <a:t>Pig script</a:t>
            </a:r>
            <a:endParaRPr lang="en-US" sz="1400" dirty="0">
              <a:solidFill>
                <a:prstClr val="black"/>
              </a:solidFill>
            </a:endParaRPr>
          </a:p>
        </p:txBody>
      </p:sp>
      <p:sp>
        <p:nvSpPr>
          <p:cNvPr id="29" name="TextBox 28"/>
          <p:cNvSpPr txBox="1"/>
          <p:nvPr/>
        </p:nvSpPr>
        <p:spPr>
          <a:xfrm>
            <a:off x="4968111" y="1982862"/>
            <a:ext cx="1742137" cy="584775"/>
          </a:xfrm>
          <a:prstGeom prst="rect">
            <a:avLst/>
          </a:prstGeom>
          <a:noFill/>
        </p:spPr>
        <p:txBody>
          <a:bodyPr wrap="square" rtlCol="0">
            <a:spAutoFit/>
          </a:bodyPr>
          <a:lstStyle/>
          <a:p>
            <a:r>
              <a:rPr lang="en-US" sz="1600" dirty="0" smtClean="0">
                <a:solidFill>
                  <a:prstClr val="black"/>
                </a:solidFill>
              </a:rPr>
              <a:t>Inverted Indexing System</a:t>
            </a:r>
            <a:endParaRPr lang="en-US" sz="1600" dirty="0">
              <a:solidFill>
                <a:prstClr val="black"/>
              </a:solidFill>
            </a:endParaRPr>
          </a:p>
        </p:txBody>
      </p:sp>
      <p:sp>
        <p:nvSpPr>
          <p:cNvPr id="33" name="Rounded Rectangle 32"/>
          <p:cNvSpPr/>
          <p:nvPr/>
        </p:nvSpPr>
        <p:spPr>
          <a:xfrm>
            <a:off x="5072430" y="1566445"/>
            <a:ext cx="1616561" cy="29786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5155254" y="1555366"/>
            <a:ext cx="1394620" cy="307777"/>
          </a:xfrm>
          <a:prstGeom prst="rect">
            <a:avLst/>
          </a:prstGeom>
          <a:noFill/>
        </p:spPr>
        <p:txBody>
          <a:bodyPr wrap="square" rtlCol="0">
            <a:spAutoFit/>
          </a:bodyPr>
          <a:lstStyle/>
          <a:p>
            <a:r>
              <a:rPr lang="en-US" sz="1400" dirty="0" smtClean="0">
                <a:solidFill>
                  <a:prstClr val="black"/>
                </a:solidFill>
              </a:rPr>
              <a:t>Apache </a:t>
            </a:r>
            <a:r>
              <a:rPr lang="en-US" sz="1400" dirty="0" err="1" smtClean="0">
                <a:solidFill>
                  <a:prstClr val="black"/>
                </a:solidFill>
              </a:rPr>
              <a:t>Lucene</a:t>
            </a:r>
            <a:endParaRPr lang="en-US" sz="1400" dirty="0">
              <a:solidFill>
                <a:prstClr val="black"/>
              </a:solidFill>
            </a:endParaRPr>
          </a:p>
        </p:txBody>
      </p:sp>
      <p:sp>
        <p:nvSpPr>
          <p:cNvPr id="35" name="Left-Right Arrow 34"/>
          <p:cNvSpPr/>
          <p:nvPr/>
        </p:nvSpPr>
        <p:spPr>
          <a:xfrm>
            <a:off x="3581400" y="5167682"/>
            <a:ext cx="591834" cy="199433"/>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9" name="Left-Right Arrow 38"/>
          <p:cNvSpPr/>
          <p:nvPr/>
        </p:nvSpPr>
        <p:spPr>
          <a:xfrm>
            <a:off x="1524000" y="3873076"/>
            <a:ext cx="513380" cy="194380"/>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026" name="Picture 2"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63" y="2170156"/>
            <a:ext cx="934517" cy="886968"/>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a:xfrm>
            <a:off x="7301668" y="3118130"/>
            <a:ext cx="1442165" cy="10153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7509917" y="3366441"/>
            <a:ext cx="1224653" cy="584775"/>
          </a:xfrm>
          <a:prstGeom prst="rect">
            <a:avLst/>
          </a:prstGeom>
          <a:noFill/>
        </p:spPr>
        <p:txBody>
          <a:bodyPr wrap="square" rtlCol="0">
            <a:spAutoFit/>
          </a:bodyPr>
          <a:lstStyle/>
          <a:p>
            <a:r>
              <a:rPr lang="en-US" sz="1600" dirty="0" smtClean="0">
                <a:solidFill>
                  <a:prstClr val="black"/>
                </a:solidFill>
              </a:rPr>
              <a:t>ClueWeb’09 Data</a:t>
            </a:r>
            <a:endParaRPr lang="en-US" sz="1600" dirty="0">
              <a:solidFill>
                <a:prstClr val="black"/>
              </a:solidFill>
            </a:endParaRPr>
          </a:p>
        </p:txBody>
      </p:sp>
      <p:sp>
        <p:nvSpPr>
          <p:cNvPr id="42" name="Rounded Rectangle 41"/>
          <p:cNvSpPr/>
          <p:nvPr/>
        </p:nvSpPr>
        <p:spPr>
          <a:xfrm>
            <a:off x="7665156" y="1709255"/>
            <a:ext cx="1066800" cy="5334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42"/>
          <p:cNvSpPr txBox="1"/>
          <p:nvPr/>
        </p:nvSpPr>
        <p:spPr>
          <a:xfrm>
            <a:off x="7766127" y="1806678"/>
            <a:ext cx="903129" cy="338554"/>
          </a:xfrm>
          <a:prstGeom prst="rect">
            <a:avLst/>
          </a:prstGeom>
          <a:solidFill>
            <a:schemeClr val="bg1">
              <a:lumMod val="65000"/>
            </a:schemeClr>
          </a:solidFill>
        </p:spPr>
        <p:txBody>
          <a:bodyPr wrap="square" rtlCol="0">
            <a:spAutoFit/>
          </a:bodyPr>
          <a:lstStyle/>
          <a:p>
            <a:r>
              <a:rPr lang="en-US" sz="1600" dirty="0">
                <a:solidFill>
                  <a:prstClr val="black"/>
                </a:solidFill>
              </a:rPr>
              <a:t>crawler</a:t>
            </a:r>
          </a:p>
        </p:txBody>
      </p:sp>
      <p:sp>
        <p:nvSpPr>
          <p:cNvPr id="46" name="TextBox 45"/>
          <p:cNvSpPr txBox="1"/>
          <p:nvPr/>
        </p:nvSpPr>
        <p:spPr>
          <a:xfrm>
            <a:off x="2188607" y="2287492"/>
            <a:ext cx="1173047" cy="584775"/>
          </a:xfrm>
          <a:prstGeom prst="rect">
            <a:avLst/>
          </a:prstGeom>
          <a:noFill/>
        </p:spPr>
        <p:txBody>
          <a:bodyPr wrap="square" rtlCol="0">
            <a:spAutoFit/>
          </a:bodyPr>
          <a:lstStyle/>
          <a:p>
            <a:r>
              <a:rPr lang="en-US" sz="1600" dirty="0" smtClean="0">
                <a:solidFill>
                  <a:prstClr val="black"/>
                </a:solidFill>
              </a:rPr>
              <a:t>Business Logic Layer</a:t>
            </a:r>
            <a:endParaRPr lang="en-US" sz="1600" dirty="0">
              <a:solidFill>
                <a:prstClr val="black"/>
              </a:solidFill>
            </a:endParaRPr>
          </a:p>
        </p:txBody>
      </p:sp>
      <p:sp>
        <p:nvSpPr>
          <p:cNvPr id="48" name="TextBox 47"/>
          <p:cNvSpPr txBox="1"/>
          <p:nvPr/>
        </p:nvSpPr>
        <p:spPr>
          <a:xfrm>
            <a:off x="37677" y="5080026"/>
            <a:ext cx="1841030" cy="338554"/>
          </a:xfrm>
          <a:prstGeom prst="rect">
            <a:avLst/>
          </a:prstGeom>
          <a:noFill/>
        </p:spPr>
        <p:txBody>
          <a:bodyPr wrap="square" rtlCol="0">
            <a:spAutoFit/>
          </a:bodyPr>
          <a:lstStyle/>
          <a:p>
            <a:r>
              <a:rPr lang="en-US" sz="1600" dirty="0" smtClean="0">
                <a:solidFill>
                  <a:prstClr val="black"/>
                </a:solidFill>
              </a:rPr>
              <a:t>Presentation Layer</a:t>
            </a:r>
            <a:endParaRPr lang="en-US" sz="1600" dirty="0">
              <a:solidFill>
                <a:prstClr val="black"/>
              </a:solidFill>
            </a:endParaRPr>
          </a:p>
        </p:txBody>
      </p:sp>
      <p:sp>
        <p:nvSpPr>
          <p:cNvPr id="49" name="TextBox 48"/>
          <p:cNvSpPr txBox="1"/>
          <p:nvPr/>
        </p:nvSpPr>
        <p:spPr>
          <a:xfrm>
            <a:off x="6934905" y="1109363"/>
            <a:ext cx="1188893" cy="338554"/>
          </a:xfrm>
          <a:prstGeom prst="rect">
            <a:avLst/>
          </a:prstGeom>
          <a:noFill/>
        </p:spPr>
        <p:txBody>
          <a:bodyPr wrap="square" rtlCol="0">
            <a:spAutoFit/>
          </a:bodyPr>
          <a:lstStyle/>
          <a:p>
            <a:r>
              <a:rPr lang="en-US" sz="1600" dirty="0" smtClean="0">
                <a:solidFill>
                  <a:prstClr val="black"/>
                </a:solidFill>
              </a:rPr>
              <a:t>Data Layer</a:t>
            </a:r>
            <a:endParaRPr lang="en-US" sz="1600" dirty="0">
              <a:solidFill>
                <a:prstClr val="black"/>
              </a:solidFill>
            </a:endParaRPr>
          </a:p>
        </p:txBody>
      </p:sp>
      <p:sp>
        <p:nvSpPr>
          <p:cNvPr id="51" name="Down Arrow 50"/>
          <p:cNvSpPr/>
          <p:nvPr/>
        </p:nvSpPr>
        <p:spPr>
          <a:xfrm>
            <a:off x="60618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Down Arrow 51"/>
          <p:cNvSpPr/>
          <p:nvPr/>
        </p:nvSpPr>
        <p:spPr>
          <a:xfrm>
            <a:off x="59094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Down Arrow 52"/>
          <p:cNvSpPr/>
          <p:nvPr/>
        </p:nvSpPr>
        <p:spPr>
          <a:xfrm>
            <a:off x="57570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Down Arrow 53"/>
          <p:cNvSpPr/>
          <p:nvPr/>
        </p:nvSpPr>
        <p:spPr>
          <a:xfrm>
            <a:off x="56046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Down Arrow 54"/>
          <p:cNvSpPr/>
          <p:nvPr/>
        </p:nvSpPr>
        <p:spPr>
          <a:xfrm>
            <a:off x="54522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Down Arrow 55"/>
          <p:cNvSpPr/>
          <p:nvPr/>
        </p:nvSpPr>
        <p:spPr>
          <a:xfrm>
            <a:off x="52998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Down Arrow 56"/>
          <p:cNvSpPr/>
          <p:nvPr/>
        </p:nvSpPr>
        <p:spPr>
          <a:xfrm>
            <a:off x="51474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Box 58"/>
          <p:cNvSpPr txBox="1"/>
          <p:nvPr/>
        </p:nvSpPr>
        <p:spPr>
          <a:xfrm>
            <a:off x="6155110" y="2671506"/>
            <a:ext cx="914400" cy="276999"/>
          </a:xfrm>
          <a:prstGeom prst="rect">
            <a:avLst/>
          </a:prstGeom>
          <a:noFill/>
        </p:spPr>
        <p:txBody>
          <a:bodyPr wrap="square" rtlCol="0">
            <a:spAutoFit/>
          </a:bodyPr>
          <a:lstStyle/>
          <a:p>
            <a:r>
              <a:rPr lang="en-US" sz="1200" dirty="0" err="1" smtClean="0">
                <a:solidFill>
                  <a:prstClr val="black"/>
                </a:solidFill>
              </a:rPr>
              <a:t>mapreduce</a:t>
            </a:r>
            <a:endParaRPr lang="en-US" sz="1200" dirty="0">
              <a:solidFill>
                <a:prstClr val="black"/>
              </a:solidFill>
            </a:endParaRPr>
          </a:p>
        </p:txBody>
      </p:sp>
      <p:sp>
        <p:nvSpPr>
          <p:cNvPr id="31" name="Bent Arrow 30"/>
          <p:cNvSpPr/>
          <p:nvPr/>
        </p:nvSpPr>
        <p:spPr>
          <a:xfrm flipH="1">
            <a:off x="6603560" y="4041313"/>
            <a:ext cx="900647" cy="1193462"/>
          </a:xfrm>
          <a:prstGeom prst="bentArrow">
            <a:avLst>
              <a:gd name="adj1" fmla="val 9229"/>
              <a:gd name="adj2" fmla="val 4793"/>
              <a:gd name="adj3" fmla="val 25000"/>
              <a:gd name="adj4" fmla="val 67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Rounded Rectangle 14"/>
          <p:cNvSpPr/>
          <p:nvPr/>
        </p:nvSpPr>
        <p:spPr>
          <a:xfrm>
            <a:off x="7162800" y="5282625"/>
            <a:ext cx="1119649" cy="5847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7272301" y="5270212"/>
            <a:ext cx="1019344" cy="584775"/>
          </a:xfrm>
          <a:prstGeom prst="rect">
            <a:avLst/>
          </a:prstGeom>
          <a:noFill/>
        </p:spPr>
        <p:txBody>
          <a:bodyPr wrap="square" rtlCol="0">
            <a:spAutoFit/>
          </a:bodyPr>
          <a:lstStyle/>
          <a:p>
            <a:r>
              <a:rPr lang="en-US" sz="1600" dirty="0" smtClean="0">
                <a:solidFill>
                  <a:prstClr val="black"/>
                </a:solidFill>
              </a:rPr>
              <a:t>Ranking System</a:t>
            </a:r>
            <a:endParaRPr lang="en-US" sz="1600" dirty="0">
              <a:solidFill>
                <a:prstClr val="black"/>
              </a:solidFill>
            </a:endParaRPr>
          </a:p>
        </p:txBody>
      </p:sp>
      <p:sp>
        <p:nvSpPr>
          <p:cNvPr id="5" name="Left Arrow 4"/>
          <p:cNvSpPr/>
          <p:nvPr/>
        </p:nvSpPr>
        <p:spPr>
          <a:xfrm>
            <a:off x="6780073" y="5313414"/>
            <a:ext cx="289437" cy="827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Left Arrow 57"/>
          <p:cNvSpPr/>
          <p:nvPr/>
        </p:nvSpPr>
        <p:spPr>
          <a:xfrm>
            <a:off x="6797163" y="5479877"/>
            <a:ext cx="289437" cy="827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Left Arrow 59"/>
          <p:cNvSpPr/>
          <p:nvPr/>
        </p:nvSpPr>
        <p:spPr>
          <a:xfrm>
            <a:off x="6797163" y="5638800"/>
            <a:ext cx="289437" cy="827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own Arrow 12"/>
          <p:cNvSpPr/>
          <p:nvPr/>
        </p:nvSpPr>
        <p:spPr>
          <a:xfrm>
            <a:off x="8262185" y="2298360"/>
            <a:ext cx="119814" cy="782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Down Arrow 61"/>
          <p:cNvSpPr/>
          <p:nvPr/>
        </p:nvSpPr>
        <p:spPr>
          <a:xfrm>
            <a:off x="7902935" y="4194307"/>
            <a:ext cx="119815" cy="1040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Bent Arrow 62"/>
          <p:cNvSpPr/>
          <p:nvPr/>
        </p:nvSpPr>
        <p:spPr>
          <a:xfrm flipH="1">
            <a:off x="6795552" y="2170156"/>
            <a:ext cx="869604" cy="910494"/>
          </a:xfrm>
          <a:prstGeom prst="bentArrow">
            <a:avLst>
              <a:gd name="adj1" fmla="val 9229"/>
              <a:gd name="adj2" fmla="val 4793"/>
              <a:gd name="adj3" fmla="val 25000"/>
              <a:gd name="adj4" fmla="val 67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646" y="1212769"/>
            <a:ext cx="3399730" cy="504382"/>
          </a:xfrm>
          <a:prstGeom prst="rect">
            <a:avLst/>
          </a:prstGeom>
        </p:spPr>
      </p:pic>
      <p:sp>
        <p:nvSpPr>
          <p:cNvPr id="32" name="TextBox 31"/>
          <p:cNvSpPr txBox="1"/>
          <p:nvPr/>
        </p:nvSpPr>
        <p:spPr>
          <a:xfrm>
            <a:off x="1117016" y="5872596"/>
            <a:ext cx="2244638" cy="369332"/>
          </a:xfrm>
          <a:prstGeom prst="rect">
            <a:avLst/>
          </a:prstGeom>
          <a:noFill/>
        </p:spPr>
        <p:txBody>
          <a:bodyPr wrap="square" rtlCol="0">
            <a:spAutoFit/>
          </a:bodyPr>
          <a:lstStyle/>
          <a:p>
            <a:r>
              <a:rPr lang="en-US" dirty="0" smtClean="0">
                <a:solidFill>
                  <a:prstClr val="black"/>
                </a:solidFill>
                <a:hlinkClick r:id="rId5"/>
              </a:rPr>
              <a:t>SESSS YouTube Demo</a:t>
            </a:r>
            <a:endParaRPr lang="en-US" dirty="0">
              <a:solidFill>
                <a:prstClr val="black"/>
              </a:solidFill>
            </a:endParaRPr>
          </a:p>
        </p:txBody>
      </p:sp>
    </p:spTree>
    <p:extLst>
      <p:ext uri="{BB962C8B-B14F-4D97-AF65-F5344CB8AC3E}">
        <p14:creationId xmlns:p14="http://schemas.microsoft.com/office/powerpoint/2010/main" val="16809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229600" cy="762000"/>
          </a:xfrm>
        </p:spPr>
        <p:txBody>
          <a:bodyPr>
            <a:normAutofit/>
          </a:bodyPr>
          <a:lstStyle/>
          <a:p>
            <a:r>
              <a:rPr lang="en-US" sz="3600" dirty="0" smtClean="0"/>
              <a:t>Applications of </a:t>
            </a:r>
            <a:r>
              <a:rPr lang="en-US" sz="3600" dirty="0"/>
              <a:t>Indexed </a:t>
            </a:r>
            <a:r>
              <a:rPr lang="en-US" sz="3600" dirty="0" err="1"/>
              <a:t>HBase</a:t>
            </a:r>
            <a:r>
              <a:rPr lang="en-US" sz="3600" dirty="0"/>
              <a:t> </a:t>
            </a:r>
          </a:p>
        </p:txBody>
      </p:sp>
      <p:sp>
        <p:nvSpPr>
          <p:cNvPr id="3" name="Content Placeholder 2"/>
          <p:cNvSpPr>
            <a:spLocks noGrp="1"/>
          </p:cNvSpPr>
          <p:nvPr>
            <p:ph idx="4294967295"/>
          </p:nvPr>
        </p:nvSpPr>
        <p:spPr>
          <a:xfrm>
            <a:off x="381000" y="1066800"/>
            <a:ext cx="8382000" cy="5562600"/>
          </a:xfrm>
        </p:spPr>
        <p:txBody>
          <a:bodyPr>
            <a:normAutofit/>
          </a:bodyPr>
          <a:lstStyle/>
          <a:p>
            <a:pPr marL="0" indent="0" algn="ctr">
              <a:buNone/>
            </a:pPr>
            <a:r>
              <a:rPr lang="en-US" sz="2000" b="1" dirty="0" smtClean="0">
                <a:solidFill>
                  <a:srgbClr val="7030A0"/>
                </a:solidFill>
              </a:rPr>
              <a:t>Combine scalable </a:t>
            </a:r>
            <a:r>
              <a:rPr lang="en-US" sz="2000" b="1" dirty="0" err="1" smtClean="0">
                <a:solidFill>
                  <a:srgbClr val="7030A0"/>
                </a:solidFill>
              </a:rPr>
              <a:t>NoSQL</a:t>
            </a:r>
            <a:r>
              <a:rPr lang="en-US" sz="2000" b="1" dirty="0">
                <a:solidFill>
                  <a:srgbClr val="7030A0"/>
                </a:solidFill>
              </a:rPr>
              <a:t> </a:t>
            </a:r>
            <a:r>
              <a:rPr lang="en-US" sz="2000" b="1" dirty="0" smtClean="0">
                <a:solidFill>
                  <a:srgbClr val="7030A0"/>
                </a:solidFill>
              </a:rPr>
              <a:t>data system with fast inverted index look up</a:t>
            </a:r>
          </a:p>
          <a:p>
            <a:pPr marL="0" indent="0" algn="ctr">
              <a:buNone/>
            </a:pPr>
            <a:r>
              <a:rPr lang="en-US" sz="2000" b="1" dirty="0" smtClean="0">
                <a:solidFill>
                  <a:srgbClr val="7030A0"/>
                </a:solidFill>
              </a:rPr>
              <a:t>Best of SQL and </a:t>
            </a:r>
            <a:r>
              <a:rPr lang="en-US" sz="2000" b="1" dirty="0" err="1" smtClean="0">
                <a:solidFill>
                  <a:srgbClr val="7030A0"/>
                </a:solidFill>
              </a:rPr>
              <a:t>NoSQL</a:t>
            </a:r>
            <a:endParaRPr lang="en-US" sz="2000" b="1" dirty="0" smtClean="0">
              <a:solidFill>
                <a:srgbClr val="7030A0"/>
              </a:solidFill>
            </a:endParaRPr>
          </a:p>
          <a:p>
            <a:endParaRPr lang="en-US" sz="2000" b="1" dirty="0" smtClean="0"/>
          </a:p>
          <a:p>
            <a:r>
              <a:rPr lang="en-US" sz="2000" b="1" dirty="0" smtClean="0"/>
              <a:t>Text analysis: Search Engine</a:t>
            </a:r>
          </a:p>
          <a:p>
            <a:r>
              <a:rPr lang="en-US" sz="2000" b="1" dirty="0" err="1" smtClean="0"/>
              <a:t>Truthy</a:t>
            </a:r>
            <a:r>
              <a:rPr lang="en-US" sz="2000" b="1" dirty="0" smtClean="0"/>
              <a:t> Project: </a:t>
            </a:r>
            <a:r>
              <a:rPr lang="en-US" sz="2000" dirty="0"/>
              <a:t>Analyze and visualize the diffusion of information on Twitter</a:t>
            </a:r>
          </a:p>
          <a:p>
            <a:pPr marL="631825" lvl="1" indent="-174625">
              <a:buSzPct val="50000"/>
              <a:buFont typeface="Courier New" pitchFamily="49" charset="0"/>
              <a:buChar char="o"/>
            </a:pPr>
            <a:r>
              <a:rPr lang="en-US" sz="2000" dirty="0" smtClean="0"/>
              <a:t>Identify new and emerging bursts of activity around memes (Internet concepts) of various flavors</a:t>
            </a:r>
          </a:p>
          <a:p>
            <a:pPr marL="631825" lvl="1" indent="-174625">
              <a:buSzPct val="50000"/>
              <a:buFont typeface="Courier New" pitchFamily="49" charset="0"/>
              <a:buChar char="o"/>
            </a:pPr>
            <a:r>
              <a:rPr lang="en-US" sz="2000" dirty="0" smtClean="0"/>
              <a:t>Investigate </a:t>
            </a:r>
            <a:r>
              <a:rPr lang="en-US" sz="2000" dirty="0"/>
              <a:t>competition model of memes on social </a:t>
            </a:r>
            <a:r>
              <a:rPr lang="en-US" sz="2000" dirty="0" smtClean="0"/>
              <a:t>network</a:t>
            </a:r>
          </a:p>
          <a:p>
            <a:pPr marL="631825" lvl="1" indent="-174625">
              <a:buSzPct val="50000"/>
              <a:buFont typeface="Courier New" pitchFamily="49" charset="0"/>
              <a:buChar char="o"/>
            </a:pPr>
            <a:r>
              <a:rPr lang="en-US" sz="2000" dirty="0" smtClean="0"/>
              <a:t>Detect </a:t>
            </a:r>
            <a:r>
              <a:rPr lang="en-US" sz="2000" dirty="0"/>
              <a:t>political smears, </a:t>
            </a:r>
            <a:r>
              <a:rPr lang="en-US" sz="2000" dirty="0" err="1"/>
              <a:t>astroturfing</a:t>
            </a:r>
            <a:r>
              <a:rPr lang="en-US" sz="2000" dirty="0"/>
              <a:t>, misinformation, and other social </a:t>
            </a:r>
            <a:r>
              <a:rPr lang="en-US" sz="2000" dirty="0" smtClean="0"/>
              <a:t>pollution</a:t>
            </a:r>
          </a:p>
          <a:p>
            <a:r>
              <a:rPr lang="en-US" sz="2000" b="1" dirty="0" smtClean="0"/>
              <a:t>Medical Records: </a:t>
            </a:r>
            <a:r>
              <a:rPr lang="en-US" sz="2000" dirty="0" smtClean="0"/>
              <a:t>Identify patients of interest (from indexed Electronic Health Record EHR entries)</a:t>
            </a:r>
          </a:p>
          <a:p>
            <a:pPr marL="631825" lvl="1" indent="-174625">
              <a:buSzPct val="50000"/>
              <a:buFont typeface="Courier New" pitchFamily="49" charset="0"/>
              <a:buChar char="o"/>
            </a:pPr>
            <a:r>
              <a:rPr lang="en-US" sz="2000" dirty="0" smtClean="0"/>
              <a:t>Perform sophisticated </a:t>
            </a:r>
            <a:r>
              <a:rPr lang="en-US" sz="2000" dirty="0" err="1" smtClean="0"/>
              <a:t>Hbase</a:t>
            </a:r>
            <a:r>
              <a:rPr lang="en-US" sz="2000" dirty="0" smtClean="0"/>
              <a:t> search on data sample identified </a:t>
            </a:r>
          </a:p>
          <a:p>
            <a:endParaRPr lang="en-US" sz="2000" dirty="0" smtClean="0"/>
          </a:p>
        </p:txBody>
      </p:sp>
      <p:sp>
        <p:nvSpPr>
          <p:cNvPr id="4" name="Rectangle 3"/>
          <p:cNvSpPr/>
          <p:nvPr/>
        </p:nvSpPr>
        <p:spPr>
          <a:xfrm>
            <a:off x="838200" y="2504485"/>
            <a:ext cx="7696200" cy="2246769"/>
          </a:xfrm>
          <a:prstGeom prst="rect">
            <a:avLst/>
          </a:prstGeom>
          <a:solidFill>
            <a:schemeClr val="accent1"/>
          </a:solidFill>
          <a:ln>
            <a:noFill/>
          </a:ln>
        </p:spPr>
        <p:txBody>
          <a:bodyPr wrap="square">
            <a:spAutoFit/>
          </a:bodyPr>
          <a:lstStyle/>
          <a:p>
            <a:pPr marL="631825" lvl="1" indent="-174625">
              <a:buSzPct val="50000"/>
              <a:buFont typeface="Courier New" pitchFamily="49" charset="0"/>
              <a:buChar char="o"/>
            </a:pPr>
            <a:r>
              <a:rPr lang="en-US" sz="2000" dirty="0" smtClean="0">
                <a:solidFill>
                  <a:schemeClr val="bg1"/>
                </a:solidFill>
              </a:rPr>
              <a:t>About 40 </a:t>
            </a:r>
            <a:r>
              <a:rPr lang="en-US" sz="2000" dirty="0">
                <a:solidFill>
                  <a:schemeClr val="bg1"/>
                </a:solidFill>
              </a:rPr>
              <a:t>million tweets a day </a:t>
            </a:r>
          </a:p>
          <a:p>
            <a:pPr marL="631825" lvl="1" indent="-174625">
              <a:buSzPct val="50000"/>
              <a:buFont typeface="Courier New" pitchFamily="49" charset="0"/>
              <a:buChar char="o"/>
            </a:pPr>
            <a:r>
              <a:rPr lang="en-US" sz="2000" dirty="0" smtClean="0">
                <a:solidFill>
                  <a:schemeClr val="bg1"/>
                </a:solidFill>
              </a:rPr>
              <a:t>The </a:t>
            </a:r>
            <a:r>
              <a:rPr lang="en-US" sz="2000" dirty="0">
                <a:solidFill>
                  <a:schemeClr val="bg1"/>
                </a:solidFill>
              </a:rPr>
              <a:t>daily data size was ~13 GB compressed (~80 GB decompressed) a year ago (May 2012), and 30 GB compressed now (April 2013</a:t>
            </a:r>
            <a:r>
              <a:rPr lang="en-US" sz="2000" dirty="0" smtClean="0">
                <a:solidFill>
                  <a:schemeClr val="bg1"/>
                </a:solidFill>
              </a:rPr>
              <a:t>).</a:t>
            </a:r>
          </a:p>
          <a:p>
            <a:pPr marL="631825" lvl="1" indent="-174625">
              <a:buSzPct val="50000"/>
              <a:buFont typeface="Courier New" pitchFamily="49" charset="0"/>
              <a:buChar char="o"/>
            </a:pPr>
            <a:r>
              <a:rPr lang="en-US" sz="2000" dirty="0">
                <a:solidFill>
                  <a:schemeClr val="bg1"/>
                </a:solidFill>
              </a:rPr>
              <a:t>The </a:t>
            </a:r>
            <a:r>
              <a:rPr lang="en-US" sz="2000" dirty="0" smtClean="0">
                <a:solidFill>
                  <a:schemeClr val="bg1"/>
                </a:solidFill>
              </a:rPr>
              <a:t>total compressed </a:t>
            </a:r>
            <a:r>
              <a:rPr lang="en-US" sz="2000" dirty="0">
                <a:solidFill>
                  <a:schemeClr val="bg1"/>
                </a:solidFill>
              </a:rPr>
              <a:t>size is about 6-7 TB, and around 40 TB after decompressed</a:t>
            </a:r>
            <a:r>
              <a:rPr lang="en-US" sz="2000" dirty="0" smtClean="0">
                <a:solidFill>
                  <a:schemeClr val="bg1"/>
                </a:solidFill>
              </a:rPr>
              <a:t>.</a:t>
            </a:r>
            <a:endParaRPr lang="en-US" sz="2000" dirty="0">
              <a:solidFill>
                <a:schemeClr val="bg1"/>
              </a:solidFill>
            </a:endParaRPr>
          </a:p>
          <a:p>
            <a:pPr marL="631825" lvl="1" indent="-174625">
              <a:buSzPct val="50000"/>
              <a:buFont typeface="Courier New" pitchFamily="49" charset="0"/>
              <a:buChar char="o"/>
            </a:pPr>
            <a:endParaRPr lang="en-US" sz="2000" dirty="0"/>
          </a:p>
        </p:txBody>
      </p:sp>
    </p:spTree>
    <p:extLst>
      <p:ext uri="{BB962C8B-B14F-4D97-AF65-F5344CB8AC3E}">
        <p14:creationId xmlns:p14="http://schemas.microsoft.com/office/powerpoint/2010/main" val="375160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229600" cy="1143000"/>
          </a:xfrm>
        </p:spPr>
        <p:txBody>
          <a:bodyPr>
            <a:normAutofit/>
          </a:bodyPr>
          <a:lstStyle/>
          <a:p>
            <a:r>
              <a:rPr lang="en-US" sz="3600" dirty="0"/>
              <a:t>Traditional way of query evaluation</a:t>
            </a:r>
          </a:p>
        </p:txBody>
      </p:sp>
      <p:sp>
        <p:nvSpPr>
          <p:cNvPr id="4" name="TextBox 3"/>
          <p:cNvSpPr txBox="1"/>
          <p:nvPr/>
        </p:nvSpPr>
        <p:spPr>
          <a:xfrm>
            <a:off x="2164975" y="1554858"/>
            <a:ext cx="4876800" cy="369332"/>
          </a:xfrm>
          <a:prstGeom prst="rect">
            <a:avLst/>
          </a:prstGeom>
          <a:noFill/>
          <a:ln w="3175">
            <a:noFill/>
          </a:ln>
        </p:spPr>
        <p:txBody>
          <a:bodyPr wrap="square" rtlCol="0">
            <a:spAutoFit/>
          </a:bodyPr>
          <a:lstStyle/>
          <a:p>
            <a:r>
              <a:rPr lang="en-US" dirty="0" err="1" smtClean="0">
                <a:solidFill>
                  <a:prstClr val="black"/>
                </a:solidFill>
              </a:rPr>
              <a:t>get_tweets_with_meme</a:t>
            </a:r>
            <a:r>
              <a:rPr lang="en-US" dirty="0" smtClean="0">
                <a:solidFill>
                  <a:prstClr val="black"/>
                </a:solidFill>
              </a:rPr>
              <a:t>([memes], time_window)</a:t>
            </a:r>
            <a:endParaRPr lang="en-US" dirty="0">
              <a:solidFill>
                <a:prstClr val="black"/>
              </a:solidFill>
            </a:endParaRPr>
          </a:p>
        </p:txBody>
      </p:sp>
      <p:cxnSp>
        <p:nvCxnSpPr>
          <p:cNvPr id="6" name="Straight Arrow Connector 5"/>
          <p:cNvCxnSpPr>
            <a:stCxn id="4" idx="2"/>
            <a:endCxn id="7" idx="0"/>
          </p:cNvCxnSpPr>
          <p:nvPr/>
        </p:nvCxnSpPr>
        <p:spPr>
          <a:xfrm flipH="1">
            <a:off x="3193675" y="1924190"/>
            <a:ext cx="1409700" cy="457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164975" y="2381390"/>
            <a:ext cx="2057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Meme index</a:t>
            </a:r>
            <a:endParaRPr lang="en-US" dirty="0">
              <a:solidFill>
                <a:prstClr val="white"/>
              </a:solidFill>
            </a:endParaRPr>
          </a:p>
        </p:txBody>
      </p:sp>
      <p:sp>
        <p:nvSpPr>
          <p:cNvPr id="10" name="Oval 9"/>
          <p:cNvSpPr/>
          <p:nvPr/>
        </p:nvSpPr>
        <p:spPr>
          <a:xfrm>
            <a:off x="2057400" y="3035800"/>
            <a:ext cx="2286000" cy="8382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IDs of tweets containing [memes]</a:t>
            </a:r>
            <a:endParaRPr lang="en-US" dirty="0">
              <a:solidFill>
                <a:prstClr val="white"/>
              </a:solidFill>
            </a:endParaRPr>
          </a:p>
        </p:txBody>
      </p:sp>
      <p:cxnSp>
        <p:nvCxnSpPr>
          <p:cNvPr id="13" name="Straight Arrow Connector 12"/>
          <p:cNvCxnSpPr>
            <a:stCxn id="7" idx="2"/>
            <a:endCxn id="10" idx="0"/>
          </p:cNvCxnSpPr>
          <p:nvPr/>
        </p:nvCxnSpPr>
        <p:spPr>
          <a:xfrm>
            <a:off x="3193675" y="2762390"/>
            <a:ext cx="6725" cy="27341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979895" y="2381390"/>
            <a:ext cx="2057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Time index</a:t>
            </a:r>
            <a:endParaRPr lang="en-US" dirty="0">
              <a:solidFill>
                <a:prstClr val="white"/>
              </a:solidFill>
            </a:endParaRPr>
          </a:p>
        </p:txBody>
      </p:sp>
      <p:cxnSp>
        <p:nvCxnSpPr>
          <p:cNvPr id="17" name="Straight Arrow Connector 16"/>
          <p:cNvCxnSpPr>
            <a:stCxn id="4" idx="2"/>
            <a:endCxn id="16" idx="0"/>
          </p:cNvCxnSpPr>
          <p:nvPr/>
        </p:nvCxnSpPr>
        <p:spPr>
          <a:xfrm>
            <a:off x="4603375" y="1924190"/>
            <a:ext cx="1405220" cy="457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876800" y="3058225"/>
            <a:ext cx="2286000" cy="8382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IDs of tweets within time window</a:t>
            </a:r>
            <a:endParaRPr lang="en-US" dirty="0">
              <a:solidFill>
                <a:prstClr val="white"/>
              </a:solidFill>
            </a:endParaRPr>
          </a:p>
        </p:txBody>
      </p:sp>
      <p:cxnSp>
        <p:nvCxnSpPr>
          <p:cNvPr id="21" name="Straight Arrow Connector 20"/>
          <p:cNvCxnSpPr>
            <a:stCxn id="16" idx="2"/>
            <a:endCxn id="20" idx="0"/>
          </p:cNvCxnSpPr>
          <p:nvPr/>
        </p:nvCxnSpPr>
        <p:spPr>
          <a:xfrm>
            <a:off x="6008595" y="2762390"/>
            <a:ext cx="11205" cy="29583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4"/>
            <a:endCxn id="27" idx="0"/>
          </p:cNvCxnSpPr>
          <p:nvPr/>
        </p:nvCxnSpPr>
        <p:spPr>
          <a:xfrm>
            <a:off x="3200400" y="3874000"/>
            <a:ext cx="1358150" cy="41239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796550" y="4286390"/>
            <a:ext cx="1524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results</a:t>
            </a:r>
            <a:endParaRPr lang="en-US" dirty="0">
              <a:solidFill>
                <a:prstClr val="white"/>
              </a:solidFill>
            </a:endParaRPr>
          </a:p>
        </p:txBody>
      </p:sp>
      <p:cxnSp>
        <p:nvCxnSpPr>
          <p:cNvPr id="30" name="Straight Arrow Connector 29"/>
          <p:cNvCxnSpPr>
            <a:stCxn id="20" idx="4"/>
            <a:endCxn id="27" idx="0"/>
          </p:cNvCxnSpPr>
          <p:nvPr/>
        </p:nvCxnSpPr>
        <p:spPr>
          <a:xfrm flipH="1">
            <a:off x="4558550" y="3896425"/>
            <a:ext cx="1461250" cy="38996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38200" y="5257800"/>
            <a:ext cx="7772400" cy="1015663"/>
          </a:xfrm>
          <a:prstGeom prst="rect">
            <a:avLst/>
          </a:prstGeom>
          <a:noFill/>
        </p:spPr>
        <p:txBody>
          <a:bodyPr wrap="square" rtlCol="0">
            <a:spAutoFit/>
          </a:bodyPr>
          <a:lstStyle/>
          <a:p>
            <a:r>
              <a:rPr lang="en-US" sz="2000" dirty="0" smtClean="0">
                <a:solidFill>
                  <a:srgbClr val="C00000"/>
                </a:solidFill>
              </a:rPr>
              <a:t>Challenges:</a:t>
            </a:r>
            <a:r>
              <a:rPr lang="en-US" sz="2000" dirty="0" smtClean="0">
                <a:solidFill>
                  <a:prstClr val="black"/>
                </a:solidFill>
              </a:rPr>
              <a:t> 10s of millions of tweets per day, and time window is normally in months – large index data size and low query evaluation performance</a:t>
            </a:r>
            <a:endParaRPr lang="en-US" sz="2000" dirty="0">
              <a:solidFill>
                <a:prstClr val="black"/>
              </a:solidFill>
            </a:endParaRPr>
          </a:p>
        </p:txBody>
      </p:sp>
      <p:sp>
        <p:nvSpPr>
          <p:cNvPr id="18" name="Flowchart: Document 17"/>
          <p:cNvSpPr/>
          <p:nvPr/>
        </p:nvSpPr>
        <p:spPr>
          <a:xfrm>
            <a:off x="365886" y="1890516"/>
            <a:ext cx="1234314" cy="2712342"/>
          </a:xfrm>
          <a:prstGeom prst="flowChartDocumen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304800" y="1554858"/>
            <a:ext cx="1371600" cy="369332"/>
          </a:xfrm>
          <a:prstGeom prst="rect">
            <a:avLst/>
          </a:prstGeom>
          <a:noFill/>
        </p:spPr>
        <p:txBody>
          <a:bodyPr wrap="square" rtlCol="0">
            <a:spAutoFit/>
          </a:bodyPr>
          <a:lstStyle/>
          <a:p>
            <a:r>
              <a:rPr lang="en-US" dirty="0" smtClean="0">
                <a:solidFill>
                  <a:prstClr val="black"/>
                </a:solidFill>
              </a:rPr>
              <a:t>Meme index</a:t>
            </a:r>
            <a:endParaRPr lang="en-US" dirty="0">
              <a:solidFill>
                <a:prstClr val="black"/>
              </a:solidFill>
            </a:endParaRPr>
          </a:p>
        </p:txBody>
      </p:sp>
      <p:sp>
        <p:nvSpPr>
          <p:cNvPr id="22" name="TextBox 21"/>
          <p:cNvSpPr txBox="1"/>
          <p:nvPr/>
        </p:nvSpPr>
        <p:spPr>
          <a:xfrm>
            <a:off x="350772" y="1859658"/>
            <a:ext cx="1325628" cy="2308324"/>
          </a:xfrm>
          <a:prstGeom prst="rect">
            <a:avLst/>
          </a:prstGeom>
          <a:noFill/>
        </p:spPr>
        <p:txBody>
          <a:bodyPr wrap="square" rtlCol="0">
            <a:spAutoFit/>
          </a:bodyPr>
          <a:lstStyle/>
          <a:p>
            <a:r>
              <a:rPr lang="en-US" sz="1600" dirty="0" smtClean="0">
                <a:solidFill>
                  <a:prstClr val="white"/>
                </a:solidFill>
              </a:rPr>
              <a:t>#</a:t>
            </a:r>
            <a:r>
              <a:rPr lang="en-US" sz="1600" dirty="0" err="1" smtClean="0">
                <a:solidFill>
                  <a:prstClr val="white"/>
                </a:solidFill>
              </a:rPr>
              <a:t>usa</a:t>
            </a:r>
            <a:r>
              <a:rPr lang="en-US" sz="1600" dirty="0" smtClean="0">
                <a:solidFill>
                  <a:prstClr val="white"/>
                </a:solidFill>
              </a:rPr>
              <a:t>:</a:t>
            </a:r>
          </a:p>
          <a:p>
            <a:r>
              <a:rPr lang="en-US" sz="1600" dirty="0" smtClean="0">
                <a:solidFill>
                  <a:prstClr val="white"/>
                </a:solidFill>
              </a:rPr>
              <a:t>  1234</a:t>
            </a:r>
          </a:p>
          <a:p>
            <a:r>
              <a:rPr lang="en-US" sz="1600" dirty="0" smtClean="0">
                <a:solidFill>
                  <a:prstClr val="white"/>
                </a:solidFill>
              </a:rPr>
              <a:t>  2346</a:t>
            </a:r>
          </a:p>
          <a:p>
            <a:r>
              <a:rPr lang="en-US" sz="1600" dirty="0" smtClean="0">
                <a:solidFill>
                  <a:prstClr val="white"/>
                </a:solidFill>
              </a:rPr>
              <a:t>  … (tweet id)</a:t>
            </a:r>
          </a:p>
          <a:p>
            <a:endParaRPr lang="en-US" sz="1600" dirty="0" smtClean="0">
              <a:solidFill>
                <a:prstClr val="white"/>
              </a:solidFill>
            </a:endParaRPr>
          </a:p>
          <a:p>
            <a:r>
              <a:rPr lang="en-US" sz="1600" dirty="0" smtClean="0">
                <a:solidFill>
                  <a:prstClr val="white"/>
                </a:solidFill>
              </a:rPr>
              <a:t>#love:</a:t>
            </a:r>
          </a:p>
          <a:p>
            <a:r>
              <a:rPr lang="en-US" sz="1600" dirty="0" smtClean="0">
                <a:solidFill>
                  <a:prstClr val="white"/>
                </a:solidFill>
              </a:rPr>
              <a:t>  9987</a:t>
            </a:r>
          </a:p>
          <a:p>
            <a:r>
              <a:rPr lang="en-US" sz="1600" dirty="0" smtClean="0">
                <a:solidFill>
                  <a:prstClr val="white"/>
                </a:solidFill>
              </a:rPr>
              <a:t>  4432</a:t>
            </a:r>
          </a:p>
          <a:p>
            <a:r>
              <a:rPr lang="en-US" sz="1600" dirty="0" smtClean="0">
                <a:solidFill>
                  <a:prstClr val="white"/>
                </a:solidFill>
              </a:rPr>
              <a:t>  … (tweet id)</a:t>
            </a:r>
          </a:p>
        </p:txBody>
      </p:sp>
      <p:sp>
        <p:nvSpPr>
          <p:cNvPr id="23" name="Flowchart: Document 22"/>
          <p:cNvSpPr/>
          <p:nvPr/>
        </p:nvSpPr>
        <p:spPr>
          <a:xfrm>
            <a:off x="7528686" y="1859658"/>
            <a:ext cx="1234314" cy="2743200"/>
          </a:xfrm>
          <a:prstGeom prst="flowChartDocumen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7543800" y="1524000"/>
            <a:ext cx="1219200" cy="369332"/>
          </a:xfrm>
          <a:prstGeom prst="rect">
            <a:avLst/>
          </a:prstGeom>
          <a:noFill/>
        </p:spPr>
        <p:txBody>
          <a:bodyPr wrap="square" rtlCol="0">
            <a:spAutoFit/>
          </a:bodyPr>
          <a:lstStyle/>
          <a:p>
            <a:r>
              <a:rPr lang="en-US" dirty="0" smtClean="0">
                <a:solidFill>
                  <a:prstClr val="black"/>
                </a:solidFill>
              </a:rPr>
              <a:t>Time index</a:t>
            </a:r>
            <a:endParaRPr lang="en-US" dirty="0">
              <a:solidFill>
                <a:prstClr val="black"/>
              </a:solidFill>
            </a:endParaRPr>
          </a:p>
        </p:txBody>
      </p:sp>
      <p:sp>
        <p:nvSpPr>
          <p:cNvPr id="26" name="TextBox 25"/>
          <p:cNvSpPr txBox="1"/>
          <p:nvPr/>
        </p:nvSpPr>
        <p:spPr>
          <a:xfrm>
            <a:off x="7513572" y="1828800"/>
            <a:ext cx="1325628" cy="2308324"/>
          </a:xfrm>
          <a:prstGeom prst="rect">
            <a:avLst/>
          </a:prstGeom>
          <a:noFill/>
        </p:spPr>
        <p:txBody>
          <a:bodyPr wrap="square" rtlCol="0">
            <a:spAutoFit/>
          </a:bodyPr>
          <a:lstStyle/>
          <a:p>
            <a:r>
              <a:rPr lang="en-US" sz="1600" dirty="0" smtClean="0">
                <a:solidFill>
                  <a:prstClr val="white"/>
                </a:solidFill>
              </a:rPr>
              <a:t>2012-05-10:</a:t>
            </a:r>
          </a:p>
          <a:p>
            <a:r>
              <a:rPr lang="en-US" sz="1600" dirty="0" smtClean="0">
                <a:solidFill>
                  <a:prstClr val="white"/>
                </a:solidFill>
              </a:rPr>
              <a:t>  7890</a:t>
            </a:r>
          </a:p>
          <a:p>
            <a:r>
              <a:rPr lang="en-US" sz="1600" dirty="0" smtClean="0">
                <a:solidFill>
                  <a:prstClr val="white"/>
                </a:solidFill>
              </a:rPr>
              <a:t>  3345</a:t>
            </a:r>
          </a:p>
          <a:p>
            <a:r>
              <a:rPr lang="en-US" sz="1600" dirty="0" smtClean="0">
                <a:solidFill>
                  <a:prstClr val="white"/>
                </a:solidFill>
              </a:rPr>
              <a:t>  … (tweet id)</a:t>
            </a:r>
          </a:p>
          <a:p>
            <a:endParaRPr lang="en-US" sz="1600" dirty="0" smtClean="0">
              <a:solidFill>
                <a:prstClr val="white"/>
              </a:solidFill>
            </a:endParaRPr>
          </a:p>
          <a:p>
            <a:r>
              <a:rPr lang="en-US" sz="1600" dirty="0" smtClean="0">
                <a:solidFill>
                  <a:prstClr val="white"/>
                </a:solidFill>
              </a:rPr>
              <a:t>2012-05-11:</a:t>
            </a:r>
          </a:p>
          <a:p>
            <a:r>
              <a:rPr lang="en-US" sz="1600" dirty="0" smtClean="0">
                <a:solidFill>
                  <a:prstClr val="white"/>
                </a:solidFill>
              </a:rPr>
              <a:t>  9987</a:t>
            </a:r>
          </a:p>
          <a:p>
            <a:r>
              <a:rPr lang="en-US" sz="1600" dirty="0" smtClean="0">
                <a:solidFill>
                  <a:prstClr val="white"/>
                </a:solidFill>
              </a:rPr>
              <a:t>  1077</a:t>
            </a:r>
          </a:p>
          <a:p>
            <a:r>
              <a:rPr lang="en-US" sz="1600" dirty="0" smtClean="0">
                <a:solidFill>
                  <a:prstClr val="white"/>
                </a:solidFill>
              </a:rPr>
              <a:t>  … (tweet id)</a:t>
            </a:r>
          </a:p>
        </p:txBody>
      </p:sp>
    </p:spTree>
    <p:extLst>
      <p:ext uri="{BB962C8B-B14F-4D97-AF65-F5344CB8AC3E}">
        <p14:creationId xmlns:p14="http://schemas.microsoft.com/office/powerpoint/2010/main" val="35208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linds(horizontal)">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8" grpId="0" animBg="1"/>
      <p:bldP spid="19" grpId="0"/>
      <p:bldP spid="22" grpId="0"/>
      <p:bldP spid="23" grpId="0" animBg="1"/>
      <p:bldP spid="25" grpId="0"/>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457200"/>
            <a:ext cx="6934200" cy="960438"/>
          </a:xfrm>
        </p:spPr>
        <p:txBody>
          <a:bodyPr>
            <a:normAutofit fontScale="90000"/>
          </a:bodyPr>
          <a:lstStyle/>
          <a:p>
            <a:r>
              <a:rPr lang="en-US" sz="3600" dirty="0" smtClean="0"/>
              <a:t>Customizable </a:t>
            </a:r>
            <a:r>
              <a:rPr lang="en-US" sz="3600" dirty="0"/>
              <a:t>index structures stored in </a:t>
            </a:r>
            <a:r>
              <a:rPr lang="en-US" sz="3600" dirty="0" err="1"/>
              <a:t>HBase</a:t>
            </a:r>
            <a:r>
              <a:rPr lang="en-US" sz="3600" dirty="0"/>
              <a:t> tables</a:t>
            </a:r>
            <a:r>
              <a:rPr lang="en-US" dirty="0"/>
              <a:t/>
            </a:r>
            <a:br>
              <a:rPr lang="en-US" dirty="0"/>
            </a:br>
            <a:endParaRPr lang="en-US" dirty="0"/>
          </a:p>
        </p:txBody>
      </p:sp>
      <p:sp>
        <p:nvSpPr>
          <p:cNvPr id="4" name="Rectangle 3"/>
          <p:cNvSpPr/>
          <p:nvPr/>
        </p:nvSpPr>
        <p:spPr>
          <a:xfrm>
            <a:off x="2124636" y="1840468"/>
            <a:ext cx="6629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124636" y="1840468"/>
            <a:ext cx="6629400" cy="685800"/>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a:stCxn id="5" idx="1"/>
            <a:endCxn id="5" idx="3"/>
          </p:cNvCxnSpPr>
          <p:nvPr/>
        </p:nvCxnSpPr>
        <p:spPr>
          <a:xfrm>
            <a:off x="2124636" y="2183368"/>
            <a:ext cx="66294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91636" y="1840468"/>
            <a:ext cx="1676400" cy="369332"/>
          </a:xfrm>
          <a:prstGeom prst="rect">
            <a:avLst/>
          </a:prstGeom>
          <a:noFill/>
        </p:spPr>
        <p:txBody>
          <a:bodyPr wrap="square" rtlCol="0">
            <a:spAutoFit/>
          </a:bodyPr>
          <a:lstStyle/>
          <a:p>
            <a:r>
              <a:rPr lang="en-US" dirty="0" smtClean="0">
                <a:solidFill>
                  <a:prstClr val="black"/>
                </a:solidFill>
              </a:rPr>
              <a:t>tweets</a:t>
            </a:r>
            <a:endParaRPr lang="en-US" dirty="0">
              <a:solidFill>
                <a:prstClr val="black"/>
              </a:solidFill>
            </a:endParaRPr>
          </a:p>
        </p:txBody>
      </p:sp>
      <p:cxnSp>
        <p:nvCxnSpPr>
          <p:cNvPr id="8" name="Straight Connector 7"/>
          <p:cNvCxnSpPr/>
          <p:nvPr/>
        </p:nvCxnSpPr>
        <p:spPr>
          <a:xfrm>
            <a:off x="3343836" y="2183368"/>
            <a:ext cx="0" cy="7239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3036" y="2206772"/>
            <a:ext cx="0" cy="7239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53236" y="2209188"/>
            <a:ext cx="838200" cy="369332"/>
          </a:xfrm>
          <a:prstGeom prst="rect">
            <a:avLst/>
          </a:prstGeom>
          <a:noFill/>
        </p:spPr>
        <p:txBody>
          <a:bodyPr wrap="square" rtlCol="0">
            <a:spAutoFit/>
          </a:bodyPr>
          <a:lstStyle/>
          <a:p>
            <a:r>
              <a:rPr lang="en-US" dirty="0" smtClean="0">
                <a:solidFill>
                  <a:prstClr val="black"/>
                </a:solidFill>
              </a:rPr>
              <a:t>12393</a:t>
            </a:r>
            <a:endParaRPr lang="en-US" dirty="0">
              <a:solidFill>
                <a:prstClr val="black"/>
              </a:solidFill>
            </a:endParaRPr>
          </a:p>
        </p:txBody>
      </p:sp>
      <p:sp>
        <p:nvSpPr>
          <p:cNvPr id="11" name="TextBox 10"/>
          <p:cNvSpPr txBox="1"/>
          <p:nvPr/>
        </p:nvSpPr>
        <p:spPr>
          <a:xfrm>
            <a:off x="3648636" y="2197520"/>
            <a:ext cx="838200" cy="369332"/>
          </a:xfrm>
          <a:prstGeom prst="rect">
            <a:avLst/>
          </a:prstGeom>
          <a:noFill/>
        </p:spPr>
        <p:txBody>
          <a:bodyPr wrap="square" rtlCol="0">
            <a:spAutoFit/>
          </a:bodyPr>
          <a:lstStyle/>
          <a:p>
            <a:r>
              <a:rPr lang="en-US" dirty="0" smtClean="0">
                <a:solidFill>
                  <a:prstClr val="black"/>
                </a:solidFill>
              </a:rPr>
              <a:t>13496</a:t>
            </a:r>
            <a:endParaRPr lang="en-US" dirty="0">
              <a:solidFill>
                <a:prstClr val="black"/>
              </a:solidFill>
            </a:endParaRPr>
          </a:p>
        </p:txBody>
      </p:sp>
      <p:sp>
        <p:nvSpPr>
          <p:cNvPr id="12" name="TextBox 11"/>
          <p:cNvSpPr txBox="1"/>
          <p:nvPr/>
        </p:nvSpPr>
        <p:spPr>
          <a:xfrm>
            <a:off x="4944036" y="2184457"/>
            <a:ext cx="2362200" cy="369332"/>
          </a:xfrm>
          <a:prstGeom prst="rect">
            <a:avLst/>
          </a:prstGeom>
          <a:noFill/>
        </p:spPr>
        <p:txBody>
          <a:bodyPr wrap="square" rtlCol="0">
            <a:spAutoFit/>
          </a:bodyPr>
          <a:lstStyle/>
          <a:p>
            <a:r>
              <a:rPr lang="en-US" dirty="0" smtClean="0">
                <a:solidFill>
                  <a:prstClr val="black"/>
                </a:solidFill>
              </a:rPr>
              <a:t>… (tweet ids)</a:t>
            </a:r>
            <a:endParaRPr lang="en-US" dirty="0">
              <a:solidFill>
                <a:prstClr val="black"/>
              </a:solidFill>
            </a:endParaRPr>
          </a:p>
        </p:txBody>
      </p:sp>
      <p:sp>
        <p:nvSpPr>
          <p:cNvPr id="13" name="TextBox 12"/>
          <p:cNvSpPr txBox="1"/>
          <p:nvPr/>
        </p:nvSpPr>
        <p:spPr>
          <a:xfrm>
            <a:off x="448237" y="2552700"/>
            <a:ext cx="1218110" cy="369332"/>
          </a:xfrm>
          <a:prstGeom prst="rect">
            <a:avLst/>
          </a:prstGeom>
          <a:noFill/>
        </p:spPr>
        <p:txBody>
          <a:bodyPr wrap="square" rtlCol="0">
            <a:spAutoFit/>
          </a:bodyPr>
          <a:lstStyle/>
          <a:p>
            <a:r>
              <a:rPr lang="en-US" dirty="0" smtClean="0">
                <a:solidFill>
                  <a:prstClr val="black"/>
                </a:solidFill>
              </a:rPr>
              <a:t>“Beautiful”</a:t>
            </a:r>
            <a:endParaRPr lang="en-US" dirty="0">
              <a:solidFill>
                <a:prstClr val="black"/>
              </a:solidFill>
            </a:endParaRPr>
          </a:p>
        </p:txBody>
      </p:sp>
      <p:cxnSp>
        <p:nvCxnSpPr>
          <p:cNvPr id="14" name="Straight Arrow Connector 13"/>
          <p:cNvCxnSpPr>
            <a:stCxn id="13" idx="3"/>
          </p:cNvCxnSpPr>
          <p:nvPr/>
        </p:nvCxnSpPr>
        <p:spPr>
          <a:xfrm>
            <a:off x="1666347" y="2737366"/>
            <a:ext cx="4582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7099" y="2544229"/>
            <a:ext cx="590550" cy="367462"/>
          </a:xfrm>
          <a:prstGeom prst="rect">
            <a:avLst/>
          </a:prstGeom>
          <a:noFill/>
        </p:spPr>
        <p:txBody>
          <a:bodyPr wrap="square" rtlCol="0">
            <a:spAutoFit/>
          </a:bodyPr>
          <a:lstStyle/>
          <a:p>
            <a:r>
              <a:rPr lang="en-US" dirty="0" smtClean="0">
                <a:solidFill>
                  <a:prstClr val="black"/>
                </a:solidFill>
              </a:rPr>
              <a:t>…</a:t>
            </a:r>
            <a:endParaRPr lang="en-US" dirty="0">
              <a:solidFill>
                <a:prstClr val="black"/>
              </a:solidFill>
            </a:endParaRPr>
          </a:p>
        </p:txBody>
      </p:sp>
      <p:sp>
        <p:nvSpPr>
          <p:cNvPr id="16" name="TextBox 15"/>
          <p:cNvSpPr txBox="1"/>
          <p:nvPr/>
        </p:nvSpPr>
        <p:spPr>
          <a:xfrm>
            <a:off x="2124636" y="2526268"/>
            <a:ext cx="1295400" cy="369332"/>
          </a:xfrm>
          <a:prstGeom prst="rect">
            <a:avLst/>
          </a:prstGeom>
          <a:noFill/>
        </p:spPr>
        <p:txBody>
          <a:bodyPr wrap="square" rtlCol="0">
            <a:spAutoFit/>
          </a:bodyPr>
          <a:lstStyle/>
          <a:p>
            <a:r>
              <a:rPr lang="en-US" dirty="0" smtClean="0">
                <a:solidFill>
                  <a:prstClr val="black"/>
                </a:solidFill>
              </a:rPr>
              <a:t>2011-04-05</a:t>
            </a:r>
            <a:endParaRPr lang="en-US" dirty="0">
              <a:solidFill>
                <a:prstClr val="black"/>
              </a:solidFill>
            </a:endParaRPr>
          </a:p>
        </p:txBody>
      </p:sp>
      <p:sp>
        <p:nvSpPr>
          <p:cNvPr id="17" name="TextBox 16"/>
          <p:cNvSpPr txBox="1"/>
          <p:nvPr/>
        </p:nvSpPr>
        <p:spPr>
          <a:xfrm>
            <a:off x="3343836" y="2526268"/>
            <a:ext cx="1295400" cy="369332"/>
          </a:xfrm>
          <a:prstGeom prst="rect">
            <a:avLst/>
          </a:prstGeom>
          <a:noFill/>
        </p:spPr>
        <p:txBody>
          <a:bodyPr wrap="square" rtlCol="0">
            <a:spAutoFit/>
          </a:bodyPr>
          <a:lstStyle/>
          <a:p>
            <a:r>
              <a:rPr lang="en-US" dirty="0" smtClean="0">
                <a:solidFill>
                  <a:prstClr val="black"/>
                </a:solidFill>
              </a:rPr>
              <a:t>2011-05-05</a:t>
            </a:r>
            <a:endParaRPr lang="en-US" dirty="0">
              <a:solidFill>
                <a:prstClr val="black"/>
              </a:solidFill>
            </a:endParaRPr>
          </a:p>
        </p:txBody>
      </p:sp>
      <p:sp>
        <p:nvSpPr>
          <p:cNvPr id="18" name="TextBox 17"/>
          <p:cNvSpPr txBox="1"/>
          <p:nvPr/>
        </p:nvSpPr>
        <p:spPr>
          <a:xfrm>
            <a:off x="4105836" y="1459468"/>
            <a:ext cx="1752600" cy="369332"/>
          </a:xfrm>
          <a:prstGeom prst="rect">
            <a:avLst/>
          </a:prstGeom>
          <a:noFill/>
        </p:spPr>
        <p:txBody>
          <a:bodyPr wrap="square" rtlCol="0">
            <a:spAutoFit/>
          </a:bodyPr>
          <a:lstStyle/>
          <a:p>
            <a:r>
              <a:rPr lang="en-US" dirty="0" smtClean="0">
                <a:solidFill>
                  <a:prstClr val="black"/>
                </a:solidFill>
              </a:rPr>
              <a:t>Text Index Table</a:t>
            </a:r>
            <a:endParaRPr lang="en-US" dirty="0">
              <a:solidFill>
                <a:prstClr val="black"/>
              </a:solidFill>
            </a:endParaRPr>
          </a:p>
        </p:txBody>
      </p:sp>
      <p:sp>
        <p:nvSpPr>
          <p:cNvPr id="19" name="Rectangle 18"/>
          <p:cNvSpPr/>
          <p:nvPr/>
        </p:nvSpPr>
        <p:spPr>
          <a:xfrm>
            <a:off x="2124636" y="3329396"/>
            <a:ext cx="6629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2124636" y="3329396"/>
            <a:ext cx="6629400" cy="685800"/>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Connector 20"/>
          <p:cNvCxnSpPr>
            <a:stCxn id="20" idx="1"/>
            <a:endCxn id="20" idx="3"/>
          </p:cNvCxnSpPr>
          <p:nvPr/>
        </p:nvCxnSpPr>
        <p:spPr>
          <a:xfrm>
            <a:off x="2124636" y="3672296"/>
            <a:ext cx="66294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91636" y="3329396"/>
            <a:ext cx="1676400" cy="369332"/>
          </a:xfrm>
          <a:prstGeom prst="rect">
            <a:avLst/>
          </a:prstGeom>
          <a:noFill/>
        </p:spPr>
        <p:txBody>
          <a:bodyPr wrap="square" rtlCol="0">
            <a:spAutoFit/>
          </a:bodyPr>
          <a:lstStyle/>
          <a:p>
            <a:r>
              <a:rPr lang="en-US" dirty="0" smtClean="0">
                <a:solidFill>
                  <a:prstClr val="black"/>
                </a:solidFill>
              </a:rPr>
              <a:t>tweets</a:t>
            </a:r>
            <a:endParaRPr lang="en-US" dirty="0">
              <a:solidFill>
                <a:prstClr val="black"/>
              </a:solidFill>
            </a:endParaRPr>
          </a:p>
        </p:txBody>
      </p:sp>
      <p:cxnSp>
        <p:nvCxnSpPr>
          <p:cNvPr id="23" name="Straight Connector 22"/>
          <p:cNvCxnSpPr/>
          <p:nvPr/>
        </p:nvCxnSpPr>
        <p:spPr>
          <a:xfrm>
            <a:off x="3343836" y="3672296"/>
            <a:ext cx="0" cy="7239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3036" y="3695700"/>
            <a:ext cx="0" cy="7239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53236" y="3698116"/>
            <a:ext cx="838200" cy="369332"/>
          </a:xfrm>
          <a:prstGeom prst="rect">
            <a:avLst/>
          </a:prstGeom>
          <a:noFill/>
        </p:spPr>
        <p:txBody>
          <a:bodyPr wrap="square" rtlCol="0">
            <a:spAutoFit/>
          </a:bodyPr>
          <a:lstStyle/>
          <a:p>
            <a:r>
              <a:rPr lang="en-US" dirty="0" smtClean="0">
                <a:solidFill>
                  <a:prstClr val="black"/>
                </a:solidFill>
              </a:rPr>
              <a:t>12393</a:t>
            </a:r>
            <a:endParaRPr lang="en-US" dirty="0">
              <a:solidFill>
                <a:prstClr val="black"/>
              </a:solidFill>
            </a:endParaRPr>
          </a:p>
        </p:txBody>
      </p:sp>
      <p:sp>
        <p:nvSpPr>
          <p:cNvPr id="26" name="TextBox 25"/>
          <p:cNvSpPr txBox="1"/>
          <p:nvPr/>
        </p:nvSpPr>
        <p:spPr>
          <a:xfrm>
            <a:off x="3648636" y="3686448"/>
            <a:ext cx="838200" cy="369332"/>
          </a:xfrm>
          <a:prstGeom prst="rect">
            <a:avLst/>
          </a:prstGeom>
          <a:noFill/>
        </p:spPr>
        <p:txBody>
          <a:bodyPr wrap="square" rtlCol="0">
            <a:spAutoFit/>
          </a:bodyPr>
          <a:lstStyle/>
          <a:p>
            <a:r>
              <a:rPr lang="en-US" dirty="0" smtClean="0">
                <a:solidFill>
                  <a:prstClr val="black"/>
                </a:solidFill>
              </a:rPr>
              <a:t>13496</a:t>
            </a:r>
            <a:endParaRPr lang="en-US" dirty="0">
              <a:solidFill>
                <a:prstClr val="black"/>
              </a:solidFill>
            </a:endParaRPr>
          </a:p>
        </p:txBody>
      </p:sp>
      <p:sp>
        <p:nvSpPr>
          <p:cNvPr id="27" name="TextBox 26"/>
          <p:cNvSpPr txBox="1"/>
          <p:nvPr/>
        </p:nvSpPr>
        <p:spPr>
          <a:xfrm>
            <a:off x="4944036" y="3673385"/>
            <a:ext cx="2362200" cy="369332"/>
          </a:xfrm>
          <a:prstGeom prst="rect">
            <a:avLst/>
          </a:prstGeom>
          <a:noFill/>
        </p:spPr>
        <p:txBody>
          <a:bodyPr wrap="square" rtlCol="0">
            <a:spAutoFit/>
          </a:bodyPr>
          <a:lstStyle/>
          <a:p>
            <a:r>
              <a:rPr lang="en-US" dirty="0" smtClean="0">
                <a:solidFill>
                  <a:prstClr val="black"/>
                </a:solidFill>
              </a:rPr>
              <a:t>… (tweet ids)</a:t>
            </a:r>
            <a:endParaRPr lang="en-US" dirty="0">
              <a:solidFill>
                <a:prstClr val="black"/>
              </a:solidFill>
            </a:endParaRPr>
          </a:p>
        </p:txBody>
      </p:sp>
      <p:sp>
        <p:nvSpPr>
          <p:cNvPr id="28" name="TextBox 27"/>
          <p:cNvSpPr txBox="1"/>
          <p:nvPr/>
        </p:nvSpPr>
        <p:spPr>
          <a:xfrm>
            <a:off x="143436" y="4041628"/>
            <a:ext cx="1522911" cy="369332"/>
          </a:xfrm>
          <a:prstGeom prst="rect">
            <a:avLst/>
          </a:prstGeom>
          <a:noFill/>
        </p:spPr>
        <p:txBody>
          <a:bodyPr wrap="square" rtlCol="0">
            <a:spAutoFit/>
          </a:bodyPr>
          <a:lstStyle/>
          <a:p>
            <a:r>
              <a:rPr lang="en-US" dirty="0" smtClean="0">
                <a:solidFill>
                  <a:prstClr val="black"/>
                </a:solidFill>
              </a:rPr>
              <a:t>“#Euro2012”</a:t>
            </a:r>
            <a:endParaRPr lang="en-US" dirty="0">
              <a:solidFill>
                <a:prstClr val="black"/>
              </a:solidFill>
            </a:endParaRPr>
          </a:p>
        </p:txBody>
      </p:sp>
      <p:cxnSp>
        <p:nvCxnSpPr>
          <p:cNvPr id="29" name="Straight Arrow Connector 28"/>
          <p:cNvCxnSpPr>
            <a:stCxn id="28" idx="3"/>
          </p:cNvCxnSpPr>
          <p:nvPr/>
        </p:nvCxnSpPr>
        <p:spPr>
          <a:xfrm>
            <a:off x="1666347" y="4226294"/>
            <a:ext cx="4582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57099" y="4033157"/>
            <a:ext cx="590550" cy="367462"/>
          </a:xfrm>
          <a:prstGeom prst="rect">
            <a:avLst/>
          </a:prstGeom>
          <a:noFill/>
        </p:spPr>
        <p:txBody>
          <a:bodyPr wrap="square" rtlCol="0">
            <a:spAutoFit/>
          </a:bodyPr>
          <a:lstStyle/>
          <a:p>
            <a:r>
              <a:rPr lang="en-US" dirty="0" smtClean="0">
                <a:solidFill>
                  <a:prstClr val="black"/>
                </a:solidFill>
              </a:rPr>
              <a:t>…</a:t>
            </a:r>
            <a:endParaRPr lang="en-US" dirty="0">
              <a:solidFill>
                <a:prstClr val="black"/>
              </a:solidFill>
            </a:endParaRPr>
          </a:p>
        </p:txBody>
      </p:sp>
      <p:sp>
        <p:nvSpPr>
          <p:cNvPr id="31" name="TextBox 30"/>
          <p:cNvSpPr txBox="1"/>
          <p:nvPr/>
        </p:nvSpPr>
        <p:spPr>
          <a:xfrm>
            <a:off x="2124636" y="4015196"/>
            <a:ext cx="1295400" cy="369332"/>
          </a:xfrm>
          <a:prstGeom prst="rect">
            <a:avLst/>
          </a:prstGeom>
          <a:noFill/>
        </p:spPr>
        <p:txBody>
          <a:bodyPr wrap="square" rtlCol="0">
            <a:spAutoFit/>
          </a:bodyPr>
          <a:lstStyle/>
          <a:p>
            <a:r>
              <a:rPr lang="en-US" dirty="0" smtClean="0">
                <a:solidFill>
                  <a:prstClr val="black"/>
                </a:solidFill>
              </a:rPr>
              <a:t>2011-04-05</a:t>
            </a:r>
            <a:endParaRPr lang="en-US" dirty="0">
              <a:solidFill>
                <a:prstClr val="black"/>
              </a:solidFill>
            </a:endParaRPr>
          </a:p>
        </p:txBody>
      </p:sp>
      <p:sp>
        <p:nvSpPr>
          <p:cNvPr id="32" name="TextBox 31"/>
          <p:cNvSpPr txBox="1"/>
          <p:nvPr/>
        </p:nvSpPr>
        <p:spPr>
          <a:xfrm>
            <a:off x="3343836" y="4015196"/>
            <a:ext cx="1295400" cy="369332"/>
          </a:xfrm>
          <a:prstGeom prst="rect">
            <a:avLst/>
          </a:prstGeom>
          <a:noFill/>
        </p:spPr>
        <p:txBody>
          <a:bodyPr wrap="square" rtlCol="0">
            <a:spAutoFit/>
          </a:bodyPr>
          <a:lstStyle/>
          <a:p>
            <a:r>
              <a:rPr lang="en-US" dirty="0" smtClean="0">
                <a:solidFill>
                  <a:prstClr val="black"/>
                </a:solidFill>
              </a:rPr>
              <a:t>2011-05-05</a:t>
            </a:r>
            <a:endParaRPr lang="en-US" dirty="0">
              <a:solidFill>
                <a:prstClr val="black"/>
              </a:solidFill>
            </a:endParaRPr>
          </a:p>
        </p:txBody>
      </p:sp>
      <p:sp>
        <p:nvSpPr>
          <p:cNvPr id="33" name="TextBox 32"/>
          <p:cNvSpPr txBox="1"/>
          <p:nvPr/>
        </p:nvSpPr>
        <p:spPr>
          <a:xfrm>
            <a:off x="4182036" y="2983468"/>
            <a:ext cx="1905000" cy="369332"/>
          </a:xfrm>
          <a:prstGeom prst="rect">
            <a:avLst/>
          </a:prstGeom>
          <a:noFill/>
        </p:spPr>
        <p:txBody>
          <a:bodyPr wrap="square" rtlCol="0">
            <a:spAutoFit/>
          </a:bodyPr>
          <a:lstStyle/>
          <a:p>
            <a:r>
              <a:rPr lang="en-US" dirty="0" smtClean="0">
                <a:solidFill>
                  <a:prstClr val="black"/>
                </a:solidFill>
              </a:rPr>
              <a:t>Meme Index Table</a:t>
            </a:r>
            <a:endParaRPr lang="en-US" dirty="0">
              <a:solidFill>
                <a:prstClr val="black"/>
              </a:solidFill>
            </a:endParaRPr>
          </a:p>
        </p:txBody>
      </p:sp>
      <p:sp>
        <p:nvSpPr>
          <p:cNvPr id="35" name="Content Placeholder 2"/>
          <p:cNvSpPr txBox="1">
            <a:spLocks/>
          </p:cNvSpPr>
          <p:nvPr/>
        </p:nvSpPr>
        <p:spPr>
          <a:xfrm>
            <a:off x="534016" y="4876800"/>
            <a:ext cx="8229600" cy="1447799"/>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en-US" dirty="0" smtClean="0"/>
              <a:t>Embed </a:t>
            </a:r>
            <a:r>
              <a:rPr lang="en-US" dirty="0"/>
              <a:t>tweets’ creation time in indices</a:t>
            </a:r>
            <a:endParaRPr lang="en-US" dirty="0" smtClean="0">
              <a:solidFill>
                <a:prstClr val="black"/>
              </a:solidFill>
            </a:endParaRPr>
          </a:p>
          <a:p>
            <a:pPr marL="342900" indent="-342900">
              <a:spcBef>
                <a:spcPct val="20000"/>
              </a:spcBef>
              <a:buFont typeface="Arial" pitchFamily="34" charset="0"/>
              <a:buChar char="•"/>
            </a:pPr>
            <a:r>
              <a:rPr lang="en-US" dirty="0" smtClean="0">
                <a:solidFill>
                  <a:prstClr val="black"/>
                </a:solidFill>
              </a:rPr>
              <a:t>Queries like </a:t>
            </a:r>
            <a:r>
              <a:rPr lang="en-US" dirty="0" err="1" smtClean="0">
                <a:solidFill>
                  <a:prstClr val="black"/>
                </a:solidFill>
              </a:rPr>
              <a:t>get_tweets_with_meme</a:t>
            </a:r>
            <a:r>
              <a:rPr lang="en-US" dirty="0" smtClean="0">
                <a:solidFill>
                  <a:prstClr val="black"/>
                </a:solidFill>
              </a:rPr>
              <a:t>([memes], time_window) can be evaluated by visiting only one index.</a:t>
            </a:r>
          </a:p>
          <a:p>
            <a:pPr marL="342900" indent="-342900">
              <a:spcBef>
                <a:spcPct val="20000"/>
              </a:spcBef>
              <a:buFont typeface="Arial" pitchFamily="34" charset="0"/>
              <a:buChar char="•"/>
            </a:pPr>
            <a:r>
              <a:rPr lang="en-US" dirty="0" smtClean="0">
                <a:solidFill>
                  <a:prstClr val="black"/>
                </a:solidFill>
              </a:rPr>
              <a:t>For queries like </a:t>
            </a:r>
            <a:r>
              <a:rPr lang="en-US" dirty="0" err="1" smtClean="0">
                <a:solidFill>
                  <a:prstClr val="black"/>
                </a:solidFill>
              </a:rPr>
              <a:t>user_post_count</a:t>
            </a:r>
            <a:r>
              <a:rPr lang="en-US" dirty="0" smtClean="0">
                <a:solidFill>
                  <a:prstClr val="black"/>
                </a:solidFill>
              </a:rPr>
              <a:t>([memes], time_window), embed more information such as tweets’ user IDs for efficient evaluation</a:t>
            </a:r>
            <a:r>
              <a:rPr lang="en-US" sz="2000" dirty="0" smtClean="0">
                <a:solidFill>
                  <a:prstClr val="black"/>
                </a:solidFill>
              </a:rPr>
              <a:t>.</a:t>
            </a:r>
          </a:p>
        </p:txBody>
      </p:sp>
    </p:spTree>
    <p:extLst>
      <p:ext uri="{BB962C8B-B14F-4D97-AF65-F5344CB8AC3E}">
        <p14:creationId xmlns:p14="http://schemas.microsoft.com/office/powerpoint/2010/main" val="39729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304800"/>
            <a:ext cx="7391400" cy="1143000"/>
          </a:xfrm>
        </p:spPr>
        <p:txBody>
          <a:bodyPr>
            <a:normAutofit/>
          </a:bodyPr>
          <a:lstStyle/>
          <a:p>
            <a:r>
              <a:rPr lang="en-US" sz="3600" dirty="0"/>
              <a:t>Distributed </a:t>
            </a:r>
            <a:r>
              <a:rPr lang="en-US" sz="3600" dirty="0" smtClean="0"/>
              <a:t>Range Query </a:t>
            </a:r>
            <a:endParaRPr lang="en-US" sz="3600" dirty="0"/>
          </a:p>
        </p:txBody>
      </p:sp>
      <p:sp>
        <p:nvSpPr>
          <p:cNvPr id="4" name="TextBox 3"/>
          <p:cNvSpPr txBox="1"/>
          <p:nvPr/>
        </p:nvSpPr>
        <p:spPr>
          <a:xfrm>
            <a:off x="2286000" y="1447800"/>
            <a:ext cx="4419600" cy="369332"/>
          </a:xfrm>
          <a:prstGeom prst="rect">
            <a:avLst/>
          </a:prstGeom>
          <a:solidFill>
            <a:schemeClr val="accent1"/>
          </a:solidFill>
          <a:ln w="28575" cap="rnd">
            <a:solidFill>
              <a:schemeClr val="accent1">
                <a:shade val="50000"/>
              </a:schemeClr>
            </a:solidFill>
          </a:ln>
        </p:spPr>
        <p:txBody>
          <a:bodyPr wrap="square" rtlCol="0">
            <a:spAutoFit/>
          </a:bodyPr>
          <a:lstStyle/>
          <a:p>
            <a:r>
              <a:rPr lang="en-US" dirty="0" smtClean="0">
                <a:solidFill>
                  <a:schemeClr val="bg1"/>
                </a:solidFill>
              </a:rPr>
              <a:t>get_retweet_edges([memes], time_window)</a:t>
            </a:r>
            <a:endParaRPr lang="en-US" dirty="0">
              <a:solidFill>
                <a:schemeClr val="bg1"/>
              </a:solidFill>
            </a:endParaRPr>
          </a:p>
        </p:txBody>
      </p:sp>
      <p:sp>
        <p:nvSpPr>
          <p:cNvPr id="5" name="Rounded Rectangle 4"/>
          <p:cNvSpPr/>
          <p:nvPr/>
        </p:nvSpPr>
        <p:spPr>
          <a:xfrm>
            <a:off x="3164540" y="2045732"/>
            <a:ext cx="2667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Customized meme index</a:t>
            </a:r>
            <a:endParaRPr lang="en-US" dirty="0">
              <a:solidFill>
                <a:prstClr val="white"/>
              </a:solidFill>
            </a:endParaRPr>
          </a:p>
        </p:txBody>
      </p:sp>
      <p:cxnSp>
        <p:nvCxnSpPr>
          <p:cNvPr id="6" name="Straight Arrow Connector 5"/>
          <p:cNvCxnSpPr>
            <a:stCxn id="4" idx="2"/>
            <a:endCxn id="5" idx="0"/>
          </p:cNvCxnSpPr>
          <p:nvPr/>
        </p:nvCxnSpPr>
        <p:spPr>
          <a:xfrm>
            <a:off x="4495800" y="1817132"/>
            <a:ext cx="2240" cy="2286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9" name="Folded Corner 8"/>
          <p:cNvSpPr/>
          <p:nvPr/>
        </p:nvSpPr>
        <p:spPr>
          <a:xfrm>
            <a:off x="1048870" y="2686963"/>
            <a:ext cx="990600" cy="914400"/>
          </a:xfrm>
          <a:prstGeom prst="foldedCorne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Subset of tweet IDs</a:t>
            </a:r>
            <a:endParaRPr lang="en-US" dirty="0">
              <a:solidFill>
                <a:prstClr val="white"/>
              </a:solidFill>
            </a:endParaRPr>
          </a:p>
        </p:txBody>
      </p:sp>
      <p:sp>
        <p:nvSpPr>
          <p:cNvPr id="10" name="Folded Corner 9"/>
          <p:cNvSpPr/>
          <p:nvPr/>
        </p:nvSpPr>
        <p:spPr>
          <a:xfrm>
            <a:off x="2819400" y="2686963"/>
            <a:ext cx="990600" cy="914400"/>
          </a:xfrm>
          <a:prstGeom prst="foldedCorne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Subset of tweet IDs</a:t>
            </a:r>
            <a:endParaRPr lang="en-US" dirty="0">
              <a:solidFill>
                <a:prstClr val="white"/>
              </a:solidFill>
            </a:endParaRPr>
          </a:p>
        </p:txBody>
      </p:sp>
      <p:sp>
        <p:nvSpPr>
          <p:cNvPr id="11" name="Folded Corner 10"/>
          <p:cNvSpPr/>
          <p:nvPr/>
        </p:nvSpPr>
        <p:spPr>
          <a:xfrm>
            <a:off x="7239000" y="2686963"/>
            <a:ext cx="990600" cy="914400"/>
          </a:xfrm>
          <a:prstGeom prst="foldedCorne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Subset of tweet IDs</a:t>
            </a:r>
            <a:endParaRPr lang="en-US" dirty="0">
              <a:solidFill>
                <a:prstClr val="white"/>
              </a:solidFill>
            </a:endParaRPr>
          </a:p>
        </p:txBody>
      </p:sp>
      <p:sp>
        <p:nvSpPr>
          <p:cNvPr id="12" name="TextBox 11"/>
          <p:cNvSpPr txBox="1"/>
          <p:nvPr/>
        </p:nvSpPr>
        <p:spPr>
          <a:xfrm>
            <a:off x="5029200" y="2892892"/>
            <a:ext cx="838200" cy="369332"/>
          </a:xfrm>
          <a:prstGeom prst="rect">
            <a:avLst/>
          </a:prstGeom>
          <a:noFill/>
        </p:spPr>
        <p:txBody>
          <a:bodyPr wrap="square" rtlCol="0">
            <a:spAutoFit/>
          </a:bodyPr>
          <a:lstStyle/>
          <a:p>
            <a:r>
              <a:rPr lang="en-US" dirty="0" smtClean="0">
                <a:solidFill>
                  <a:prstClr val="black"/>
                </a:solidFill>
              </a:rPr>
              <a:t>……</a:t>
            </a:r>
            <a:endParaRPr lang="en-US" dirty="0">
              <a:solidFill>
                <a:prstClr val="black"/>
              </a:solidFill>
            </a:endParaRPr>
          </a:p>
        </p:txBody>
      </p:sp>
      <p:cxnSp>
        <p:nvCxnSpPr>
          <p:cNvPr id="13" name="Straight Arrow Connector 12"/>
          <p:cNvCxnSpPr>
            <a:stCxn id="5" idx="2"/>
            <a:endCxn id="9" idx="0"/>
          </p:cNvCxnSpPr>
          <p:nvPr/>
        </p:nvCxnSpPr>
        <p:spPr>
          <a:xfrm flipH="1">
            <a:off x="1544170" y="2426732"/>
            <a:ext cx="2953870" cy="26023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10" idx="0"/>
          </p:cNvCxnSpPr>
          <p:nvPr/>
        </p:nvCxnSpPr>
        <p:spPr>
          <a:xfrm flipH="1">
            <a:off x="3314700" y="2426732"/>
            <a:ext cx="1183340" cy="26023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11" idx="0"/>
          </p:cNvCxnSpPr>
          <p:nvPr/>
        </p:nvCxnSpPr>
        <p:spPr>
          <a:xfrm>
            <a:off x="4498040" y="2426732"/>
            <a:ext cx="3236260" cy="26023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90600" y="3856602"/>
            <a:ext cx="7315200" cy="39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MapReduce</a:t>
            </a:r>
            <a:r>
              <a:rPr lang="en-US" dirty="0" smtClean="0">
                <a:solidFill>
                  <a:prstClr val="white"/>
                </a:solidFill>
              </a:rPr>
              <a:t> for counting </a:t>
            </a:r>
            <a:r>
              <a:rPr lang="en-US" dirty="0" err="1" smtClean="0">
                <a:solidFill>
                  <a:prstClr val="white"/>
                </a:solidFill>
              </a:rPr>
              <a:t>retweet</a:t>
            </a:r>
            <a:r>
              <a:rPr lang="en-US" dirty="0" smtClean="0">
                <a:solidFill>
                  <a:prstClr val="white"/>
                </a:solidFill>
              </a:rPr>
              <a:t> edges (i.e., user ID -&gt; </a:t>
            </a:r>
            <a:r>
              <a:rPr lang="en-US" dirty="0" err="1" smtClean="0">
                <a:solidFill>
                  <a:prstClr val="white"/>
                </a:solidFill>
              </a:rPr>
              <a:t>retweeted</a:t>
            </a:r>
            <a:r>
              <a:rPr lang="en-US" dirty="0" smtClean="0">
                <a:solidFill>
                  <a:prstClr val="white"/>
                </a:solidFill>
              </a:rPr>
              <a:t> user ID) </a:t>
            </a:r>
            <a:endParaRPr lang="en-US" dirty="0">
              <a:solidFill>
                <a:prstClr val="white"/>
              </a:solidFill>
            </a:endParaRPr>
          </a:p>
        </p:txBody>
      </p:sp>
      <p:cxnSp>
        <p:nvCxnSpPr>
          <p:cNvPr id="24" name="Straight Arrow Connector 23"/>
          <p:cNvCxnSpPr/>
          <p:nvPr/>
        </p:nvCxnSpPr>
        <p:spPr>
          <a:xfrm>
            <a:off x="1516443" y="3619298"/>
            <a:ext cx="0" cy="2286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886200" y="4493097"/>
            <a:ext cx="1524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results</a:t>
            </a:r>
            <a:endParaRPr lang="en-US" dirty="0">
              <a:solidFill>
                <a:prstClr val="white"/>
              </a:solidFill>
            </a:endParaRPr>
          </a:p>
        </p:txBody>
      </p:sp>
      <p:cxnSp>
        <p:nvCxnSpPr>
          <p:cNvPr id="38" name="Straight Arrow Connector 37"/>
          <p:cNvCxnSpPr>
            <a:stCxn id="22" idx="2"/>
            <a:endCxn id="37" idx="0"/>
          </p:cNvCxnSpPr>
          <p:nvPr/>
        </p:nvCxnSpPr>
        <p:spPr>
          <a:xfrm>
            <a:off x="4648200" y="4255532"/>
            <a:ext cx="0" cy="23756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2" name="Content Placeholder 2"/>
          <p:cNvSpPr txBox="1">
            <a:spLocks/>
          </p:cNvSpPr>
          <p:nvPr/>
        </p:nvSpPr>
        <p:spPr>
          <a:xfrm>
            <a:off x="990600" y="5524500"/>
            <a:ext cx="7620000" cy="838200"/>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en-US" dirty="0"/>
              <a:t>For queries like get_retweet_edges([memes], time_window), </a:t>
            </a:r>
            <a:r>
              <a:rPr lang="en-US" dirty="0" smtClean="0"/>
              <a:t>using </a:t>
            </a:r>
            <a:r>
              <a:rPr lang="en-US" dirty="0" err="1" smtClean="0"/>
              <a:t>MapReduce</a:t>
            </a:r>
            <a:r>
              <a:rPr lang="en-US" dirty="0" smtClean="0"/>
              <a:t> to access the meme index table, </a:t>
            </a:r>
            <a:r>
              <a:rPr lang="en-US" dirty="0" smtClean="0">
                <a:solidFill>
                  <a:prstClr val="black"/>
                </a:solidFill>
              </a:rPr>
              <a:t>instead of the raw data table</a:t>
            </a:r>
          </a:p>
        </p:txBody>
      </p:sp>
      <p:cxnSp>
        <p:nvCxnSpPr>
          <p:cNvPr id="29" name="Straight Arrow Connector 28"/>
          <p:cNvCxnSpPr/>
          <p:nvPr/>
        </p:nvCxnSpPr>
        <p:spPr>
          <a:xfrm>
            <a:off x="3276600" y="3619298"/>
            <a:ext cx="0" cy="2286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742172" y="3619298"/>
            <a:ext cx="0" cy="2286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53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5486400" cy="609600"/>
          </a:xfrm>
        </p:spPr>
        <p:txBody>
          <a:bodyPr>
            <a:normAutofit fontScale="90000"/>
          </a:bodyPr>
          <a:lstStyle/>
          <a:p>
            <a:r>
              <a:rPr lang="en-US" dirty="0" smtClean="0"/>
              <a:t>Data We’re Looking at</a:t>
            </a:r>
            <a:br>
              <a:rPr lang="en-US" dirty="0" smtClean="0"/>
            </a:br>
            <a:endParaRPr lang="en-US" sz="1800" dirty="0"/>
          </a:p>
        </p:txBody>
      </p:sp>
      <p:sp>
        <p:nvSpPr>
          <p:cNvPr id="4" name="Content Placeholder 3"/>
          <p:cNvSpPr txBox="1">
            <a:spLocks noGrp="1"/>
          </p:cNvSpPr>
          <p:nvPr>
            <p:ph idx="1"/>
          </p:nvPr>
        </p:nvSpPr>
        <p:spPr>
          <a:xfrm>
            <a:off x="1295400" y="1447800"/>
            <a:ext cx="6324600" cy="4081117"/>
          </a:xfrm>
          <a:prstGeom prst="rect">
            <a:avLst/>
          </a:prstGeom>
          <a:noFill/>
        </p:spPr>
        <p:txBody>
          <a:bodyPr wrap="square" rtlCol="0">
            <a:spAutoFit/>
          </a:bodyPr>
          <a:lstStyle/>
          <a:p>
            <a:pPr marL="290513" lvl="1" indent="-171450">
              <a:buFont typeface="Arial" pitchFamily="34" charset="0"/>
              <a:buChar char="•"/>
            </a:pPr>
            <a:r>
              <a:rPr lang="en-US" sz="1600" dirty="0"/>
              <a:t>Biology DNA sequence alignments  (Medical School &amp; CGB</a:t>
            </a:r>
            <a:r>
              <a:rPr lang="en-US" sz="1600" dirty="0" smtClean="0"/>
              <a:t>)</a:t>
            </a:r>
          </a:p>
          <a:p>
            <a:pPr marL="460375" lvl="1" indent="-171450">
              <a:buNone/>
            </a:pPr>
            <a:r>
              <a:rPr lang="en-US" sz="1600" dirty="0">
                <a:solidFill>
                  <a:srgbClr val="C00000"/>
                </a:solidFill>
              </a:rPr>
              <a:t>(several million Sequences / at least 300 to 400 base pair each)</a:t>
            </a:r>
          </a:p>
          <a:p>
            <a:pPr marL="290513" lvl="1" indent="-171450">
              <a:buFont typeface="Arial" pitchFamily="34" charset="0"/>
              <a:buChar char="•"/>
            </a:pPr>
            <a:r>
              <a:rPr lang="en-US" sz="1600" dirty="0" smtClean="0"/>
              <a:t>Particle </a:t>
            </a:r>
            <a:r>
              <a:rPr lang="en-US" sz="1600" dirty="0"/>
              <a:t>physics LHC (Caltech)</a:t>
            </a:r>
          </a:p>
          <a:p>
            <a:pPr marL="290513" lvl="1" indent="-171450">
              <a:buNone/>
            </a:pPr>
            <a:r>
              <a:rPr lang="en-US" sz="1600" dirty="0">
                <a:solidFill>
                  <a:schemeClr val="tx2"/>
                </a:solidFill>
              </a:rPr>
              <a:t>    </a:t>
            </a:r>
            <a:r>
              <a:rPr lang="en-US" sz="1600" dirty="0">
                <a:solidFill>
                  <a:srgbClr val="C00000"/>
                </a:solidFill>
              </a:rPr>
              <a:t>(1 Terabyte data placed in IU Data Capacitor</a:t>
            </a:r>
            <a:r>
              <a:rPr lang="en-US" sz="1600" dirty="0" smtClean="0">
                <a:solidFill>
                  <a:srgbClr val="C00000"/>
                </a:solidFill>
              </a:rPr>
              <a:t>)</a:t>
            </a:r>
          </a:p>
          <a:p>
            <a:pPr marL="290513" lvl="1" indent="-171450">
              <a:buFont typeface="Arial" pitchFamily="34" charset="0"/>
              <a:buChar char="•"/>
            </a:pPr>
            <a:r>
              <a:rPr lang="en-US" sz="1600" dirty="0"/>
              <a:t>Pagerank (</a:t>
            </a:r>
            <a:r>
              <a:rPr lang="en-US" sz="1600" dirty="0" smtClean="0"/>
              <a:t>ClueWeb09 </a:t>
            </a:r>
            <a:r>
              <a:rPr lang="en-US" sz="1600" dirty="0"/>
              <a:t>data from CMU)</a:t>
            </a:r>
          </a:p>
          <a:p>
            <a:pPr marL="290513" lvl="1" indent="-171450">
              <a:buNone/>
            </a:pPr>
            <a:r>
              <a:rPr lang="en-US" sz="1600" dirty="0">
                <a:solidFill>
                  <a:schemeClr val="bg1"/>
                </a:solidFill>
              </a:rPr>
              <a:t>    </a:t>
            </a:r>
            <a:r>
              <a:rPr lang="en-US" sz="1600" dirty="0">
                <a:solidFill>
                  <a:srgbClr val="C00000"/>
                </a:solidFill>
              </a:rPr>
              <a:t>(1 billion </a:t>
            </a:r>
            <a:r>
              <a:rPr lang="en-US" sz="1600" dirty="0" err="1">
                <a:solidFill>
                  <a:srgbClr val="C00000"/>
                </a:solidFill>
              </a:rPr>
              <a:t>urls</a:t>
            </a:r>
            <a:r>
              <a:rPr lang="en-US" sz="1600" dirty="0">
                <a:solidFill>
                  <a:srgbClr val="C00000"/>
                </a:solidFill>
              </a:rPr>
              <a:t> / 1TB of data)</a:t>
            </a:r>
          </a:p>
          <a:p>
            <a:pPr marL="290513" lvl="1" indent="-171450">
              <a:buFont typeface="Arial" pitchFamily="34" charset="0"/>
              <a:buChar char="•"/>
            </a:pPr>
            <a:r>
              <a:rPr lang="en-US" sz="1600" b="1" dirty="0" smtClean="0"/>
              <a:t>Image Clustering</a:t>
            </a:r>
            <a:r>
              <a:rPr lang="en-US" sz="1600" dirty="0" smtClean="0"/>
              <a:t>  (David Crandall)</a:t>
            </a:r>
          </a:p>
          <a:p>
            <a:pPr marL="290513" lvl="1" indent="-171450">
              <a:buNone/>
            </a:pPr>
            <a:r>
              <a:rPr lang="en-US" sz="1600" dirty="0" smtClean="0">
                <a:solidFill>
                  <a:srgbClr val="C00000"/>
                </a:solidFill>
              </a:rPr>
              <a:t>    (7 </a:t>
            </a:r>
            <a:r>
              <a:rPr lang="en-US" sz="1600" dirty="0">
                <a:solidFill>
                  <a:srgbClr val="C00000"/>
                </a:solidFill>
              </a:rPr>
              <a:t>million data points with dimensions in range of 512 ~ 2048, 1 million clusters; 20 TB intermediate data in shuffling)</a:t>
            </a:r>
            <a:endParaRPr lang="en-US" sz="1600" dirty="0" smtClean="0">
              <a:solidFill>
                <a:srgbClr val="C00000"/>
              </a:solidFill>
            </a:endParaRPr>
          </a:p>
          <a:p>
            <a:pPr marL="290513" lvl="1" indent="-171450">
              <a:buFont typeface="Arial" pitchFamily="34" charset="0"/>
              <a:buChar char="•"/>
            </a:pPr>
            <a:r>
              <a:rPr lang="en-US" sz="1600" b="1" dirty="0" smtClean="0"/>
              <a:t>Search of Twitter tweets</a:t>
            </a:r>
            <a:r>
              <a:rPr lang="en-US" sz="1600" dirty="0" smtClean="0"/>
              <a:t> (</a:t>
            </a:r>
            <a:r>
              <a:rPr lang="en-US" sz="1600" dirty="0" err="1">
                <a:solidFill>
                  <a:prstClr val="black"/>
                </a:solidFill>
              </a:rPr>
              <a:t>Filippo</a:t>
            </a:r>
            <a:r>
              <a:rPr lang="en-US" sz="1600" dirty="0">
                <a:solidFill>
                  <a:prstClr val="black"/>
                </a:solidFill>
              </a:rPr>
              <a:t> </a:t>
            </a:r>
            <a:r>
              <a:rPr lang="en-US" sz="1600" dirty="0" err="1" smtClean="0">
                <a:solidFill>
                  <a:prstClr val="black"/>
                </a:solidFill>
              </a:rPr>
              <a:t>Menczer</a:t>
            </a:r>
            <a:r>
              <a:rPr lang="en-US" sz="1600" dirty="0" smtClean="0"/>
              <a:t>)</a:t>
            </a:r>
          </a:p>
          <a:p>
            <a:pPr marL="290513" lvl="1" indent="-171450">
              <a:buNone/>
            </a:pPr>
            <a:r>
              <a:rPr lang="en-US" sz="1600" dirty="0" smtClean="0">
                <a:solidFill>
                  <a:schemeClr val="tx2"/>
                </a:solidFill>
              </a:rPr>
              <a:t>    </a:t>
            </a:r>
            <a:r>
              <a:rPr lang="en-US" sz="1600" dirty="0" smtClean="0">
                <a:solidFill>
                  <a:srgbClr val="C00000"/>
                </a:solidFill>
              </a:rPr>
              <a:t>(1 Terabyte data / at </a:t>
            </a:r>
            <a:r>
              <a:rPr lang="en-US" sz="1600" dirty="0">
                <a:solidFill>
                  <a:srgbClr val="C00000"/>
                </a:solidFill>
              </a:rPr>
              <a:t>40 million tweets a day </a:t>
            </a:r>
            <a:r>
              <a:rPr lang="en-US" sz="1600" dirty="0" smtClean="0">
                <a:solidFill>
                  <a:srgbClr val="C00000"/>
                </a:solidFill>
              </a:rPr>
              <a:t>of tweets / 40 TB decompressed data)</a:t>
            </a:r>
          </a:p>
          <a:p>
            <a:pPr marL="290513" lvl="1" indent="-171450">
              <a:buNone/>
            </a:pPr>
            <a:endParaRPr lang="en-US" sz="1600" dirty="0">
              <a:solidFill>
                <a:srgbClr val="C00000"/>
              </a:solidFill>
            </a:endParaRPr>
          </a:p>
          <a:p>
            <a:pPr marL="290513" lvl="1" indent="-171450">
              <a:buNone/>
            </a:pPr>
            <a:endParaRPr lang="en-US" sz="1600" dirty="0"/>
          </a:p>
        </p:txBody>
      </p:sp>
      <p:sp>
        <p:nvSpPr>
          <p:cNvPr id="5" name="TextBox 4"/>
          <p:cNvSpPr txBox="1"/>
          <p:nvPr/>
        </p:nvSpPr>
        <p:spPr>
          <a:xfrm>
            <a:off x="914400" y="5131188"/>
            <a:ext cx="7924800" cy="369332"/>
          </a:xfrm>
          <a:prstGeom prst="rect">
            <a:avLst/>
          </a:prstGeom>
          <a:noFill/>
        </p:spPr>
        <p:txBody>
          <a:bodyPr wrap="square" rtlCol="0">
            <a:spAutoFit/>
          </a:bodyPr>
          <a:lstStyle/>
          <a:p>
            <a:r>
              <a:rPr lang="en-US" dirty="0" smtClean="0">
                <a:solidFill>
                  <a:prstClr val="black"/>
                </a:solidFill>
              </a:rPr>
              <a:t>High volume and high dimension require new efficient computing approaches!</a:t>
            </a:r>
            <a:endParaRPr lang="en-US" dirty="0">
              <a:solidFill>
                <a:prstClr val="black"/>
              </a:solidFill>
            </a:endParaRPr>
          </a:p>
        </p:txBody>
      </p:sp>
    </p:spTree>
    <p:extLst>
      <p:ext uri="{BB962C8B-B14F-4D97-AF65-F5344CB8AC3E}">
        <p14:creationId xmlns:p14="http://schemas.microsoft.com/office/powerpoint/2010/main" val="2658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Convergence is Happening</a:t>
            </a:r>
            <a:endParaRPr lang="en-US" dirty="0"/>
          </a:p>
        </p:txBody>
      </p:sp>
      <p:graphicFrame>
        <p:nvGraphicFramePr>
          <p:cNvPr id="4" name="Diagram 3"/>
          <p:cNvGraphicFramePr/>
          <p:nvPr/>
        </p:nvGraphicFramePr>
        <p:xfrm>
          <a:off x="-152400" y="1295400"/>
          <a:ext cx="9067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24194" y="2095500"/>
            <a:ext cx="1197571" cy="495520"/>
          </a:xfrm>
          <a:prstGeom prst="rect">
            <a:avLst/>
          </a:prstGeom>
          <a:noFill/>
        </p:spPr>
        <p:txBody>
          <a:bodyPr wrap="none" lIns="64008" tIns="32004" rIns="64008" bIns="32004" rtlCol="0">
            <a:spAutoFit/>
          </a:bodyPr>
          <a:lstStyle/>
          <a:p>
            <a:pPr algn="ctr"/>
            <a:r>
              <a:rPr lang="en-US" sz="1400" b="1" dirty="0" smtClean="0">
                <a:solidFill>
                  <a:prstClr val="white"/>
                </a:solidFill>
              </a:rPr>
              <a:t>Data Intensive</a:t>
            </a:r>
          </a:p>
          <a:p>
            <a:pPr algn="ctr"/>
            <a:r>
              <a:rPr lang="en-US" sz="1400" b="1" dirty="0" smtClean="0">
                <a:solidFill>
                  <a:prstClr val="white"/>
                </a:solidFill>
              </a:rPr>
              <a:t>Paradigms</a:t>
            </a:r>
            <a:endParaRPr lang="en-US" sz="1400" b="1" dirty="0">
              <a:solidFill>
                <a:prstClr val="white"/>
              </a:solidFill>
            </a:endParaRPr>
          </a:p>
        </p:txBody>
      </p:sp>
      <p:sp>
        <p:nvSpPr>
          <p:cNvPr id="6" name="TextBox 5"/>
          <p:cNvSpPr txBox="1"/>
          <p:nvPr/>
        </p:nvSpPr>
        <p:spPr>
          <a:xfrm>
            <a:off x="5334000" y="1447800"/>
            <a:ext cx="3711722" cy="710964"/>
          </a:xfrm>
          <a:prstGeom prst="rect">
            <a:avLst/>
          </a:prstGeom>
          <a:noFill/>
        </p:spPr>
        <p:txBody>
          <a:bodyPr wrap="square" lIns="64008" tIns="32004" rIns="64008" bIns="32004" rtlCol="0">
            <a:spAutoFit/>
          </a:bodyPr>
          <a:lstStyle/>
          <a:p>
            <a:r>
              <a:rPr lang="en-US" sz="1400" dirty="0" smtClean="0">
                <a:solidFill>
                  <a:srgbClr val="C00000"/>
                </a:solidFill>
              </a:rPr>
              <a:t>Data intensive application with basic activities:</a:t>
            </a:r>
          </a:p>
          <a:p>
            <a:r>
              <a:rPr lang="en-US" sz="1400" dirty="0" smtClean="0">
                <a:solidFill>
                  <a:srgbClr val="C00000"/>
                </a:solidFill>
              </a:rPr>
              <a:t>capture, curation, preservation, and analysis (visualization)</a:t>
            </a:r>
            <a:endParaRPr lang="en-US" sz="1400" dirty="0">
              <a:solidFill>
                <a:srgbClr val="C00000"/>
              </a:solidFill>
            </a:endParaRPr>
          </a:p>
        </p:txBody>
      </p:sp>
      <p:cxnSp>
        <p:nvCxnSpPr>
          <p:cNvPr id="8" name="Shape 7"/>
          <p:cNvCxnSpPr>
            <a:endCxn id="6" idx="2"/>
          </p:cNvCxnSpPr>
          <p:nvPr/>
        </p:nvCxnSpPr>
        <p:spPr>
          <a:xfrm flipV="1">
            <a:off x="5000625" y="2158764"/>
            <a:ext cx="2189236" cy="444738"/>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3111500"/>
            <a:ext cx="2534284" cy="280077"/>
          </a:xfrm>
          <a:prstGeom prst="rect">
            <a:avLst/>
          </a:prstGeom>
          <a:noFill/>
        </p:spPr>
        <p:txBody>
          <a:bodyPr wrap="none" lIns="64008" tIns="32004" rIns="64008" bIns="32004" rtlCol="0">
            <a:spAutoFit/>
          </a:bodyPr>
          <a:lstStyle/>
          <a:p>
            <a:r>
              <a:rPr lang="en-US" sz="1400" dirty="0" smtClean="0">
                <a:solidFill>
                  <a:srgbClr val="F79646">
                    <a:lumMod val="75000"/>
                  </a:srgbClr>
                </a:solidFill>
              </a:rPr>
              <a:t>Cloud infrastructure and runtime</a:t>
            </a:r>
            <a:endParaRPr lang="en-US" sz="1400" dirty="0">
              <a:solidFill>
                <a:srgbClr val="F79646">
                  <a:lumMod val="75000"/>
                </a:srgbClr>
              </a:solidFill>
            </a:endParaRPr>
          </a:p>
        </p:txBody>
      </p:sp>
      <p:cxnSp>
        <p:nvCxnSpPr>
          <p:cNvPr id="12" name="Shape 11"/>
          <p:cNvCxnSpPr>
            <a:endCxn id="9" idx="2"/>
          </p:cNvCxnSpPr>
          <p:nvPr/>
        </p:nvCxnSpPr>
        <p:spPr>
          <a:xfrm rot="10800000">
            <a:off x="1495743" y="3391577"/>
            <a:ext cx="1256985" cy="8629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64730" y="5191075"/>
            <a:ext cx="2484142" cy="280077"/>
          </a:xfrm>
          <a:prstGeom prst="rect">
            <a:avLst/>
          </a:prstGeom>
          <a:noFill/>
        </p:spPr>
        <p:txBody>
          <a:bodyPr wrap="none" lIns="64008" tIns="32004" rIns="64008" bIns="32004" rtlCol="0">
            <a:spAutoFit/>
          </a:bodyPr>
          <a:lstStyle/>
          <a:p>
            <a:r>
              <a:rPr lang="en-US" sz="1400" dirty="0" smtClean="0">
                <a:solidFill>
                  <a:srgbClr val="0000FF"/>
                </a:solidFill>
              </a:rPr>
              <a:t>Parallel threading and processes</a:t>
            </a:r>
            <a:endParaRPr lang="en-US" sz="1400" dirty="0">
              <a:solidFill>
                <a:srgbClr val="0000FF"/>
              </a:solidFill>
            </a:endParaRPr>
          </a:p>
        </p:txBody>
      </p:sp>
      <p:cxnSp>
        <p:nvCxnSpPr>
          <p:cNvPr id="15" name="Shape 14"/>
          <p:cNvCxnSpPr>
            <a:endCxn id="13" idx="2"/>
          </p:cNvCxnSpPr>
          <p:nvPr/>
        </p:nvCxnSpPr>
        <p:spPr>
          <a:xfrm rot="10800000">
            <a:off x="2806801" y="5471152"/>
            <a:ext cx="2098600" cy="497848"/>
          </a:xfrm>
          <a:prstGeom prst="bentConnector2">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495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grpSp>
        <p:nvGrpSpPr>
          <p:cNvPr id="7" name="Group 52"/>
          <p:cNvGrpSpPr/>
          <p:nvPr/>
        </p:nvGrpSpPr>
        <p:grpSpPr>
          <a:xfrm>
            <a:off x="4613031" y="2961350"/>
            <a:ext cx="328246" cy="878835"/>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grpSp>
      <p:sp>
        <p:nvSpPr>
          <p:cNvPr id="26" name="Down Arrow 25"/>
          <p:cNvSpPr/>
          <p:nvPr/>
        </p:nvSpPr>
        <p:spPr>
          <a:xfrm rot="10800000">
            <a:off x="4736123"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grpSp>
        <p:nvGrpSpPr>
          <p:cNvPr id="8" name="Group 51"/>
          <p:cNvGrpSpPr/>
          <p:nvPr/>
        </p:nvGrpSpPr>
        <p:grpSpPr>
          <a:xfrm>
            <a:off x="4859215" y="1496624"/>
            <a:ext cx="1328692" cy="11446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solidFill>
                    <a:prstClr val="black"/>
                  </a:solidFill>
                </a:rPr>
                <a:t>Pub/Sub Broker Network</a:t>
              </a:r>
            </a:p>
            <a:p>
              <a:endParaRPr lang="en-US" dirty="0">
                <a:solidFill>
                  <a:prstClr val="black"/>
                </a:solidFill>
              </a:endParaRPr>
            </a:p>
          </p:txBody>
        </p:sp>
      </p:grpSp>
      <p:grpSp>
        <p:nvGrpSpPr>
          <p:cNvPr id="11" name="Group 49"/>
          <p:cNvGrpSpPr/>
          <p:nvPr/>
        </p:nvGrpSpPr>
        <p:grpSpPr>
          <a:xfrm>
            <a:off x="6828692" y="3351943"/>
            <a:ext cx="1395046" cy="1171781"/>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solidFill>
                    <a:prstClr val="black"/>
                  </a:solidFill>
                </a:rPr>
                <a:t>Summarizer</a:t>
              </a:r>
              <a:endParaRPr lang="en-US" sz="1050" b="1" dirty="0">
                <a:solidFill>
                  <a:prstClr val="black"/>
                </a:solidFill>
              </a:endParaRPr>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solidFill>
                    <a:prstClr val="black"/>
                  </a:solidFill>
                </a:rPr>
                <a:t>Switcher</a:t>
              </a:r>
              <a:endParaRPr lang="en-US" sz="1050" b="1" dirty="0">
                <a:solidFill>
                  <a:prstClr val="black"/>
                </a:solidFill>
              </a:endParaRPr>
            </a:p>
          </p:txBody>
        </p:sp>
      </p:grpSp>
      <p:sp>
        <p:nvSpPr>
          <p:cNvPr id="34" name="Left-Right Arrow 33"/>
          <p:cNvSpPr/>
          <p:nvPr/>
        </p:nvSpPr>
        <p:spPr>
          <a:xfrm rot="3352647">
            <a:off x="6226985" y="2766628"/>
            <a:ext cx="781383" cy="227331"/>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6" name="Rectangle 35"/>
          <p:cNvSpPr/>
          <p:nvPr/>
        </p:nvSpPr>
        <p:spPr>
          <a:xfrm>
            <a:off x="6828692" y="1447800"/>
            <a:ext cx="1477108" cy="14159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8" name="TextBox 37"/>
          <p:cNvSpPr txBox="1"/>
          <p:nvPr/>
        </p:nvSpPr>
        <p:spPr>
          <a:xfrm>
            <a:off x="6850132" y="1473199"/>
            <a:ext cx="1303269" cy="212980"/>
          </a:xfrm>
          <a:prstGeom prst="rect">
            <a:avLst/>
          </a:prstGeom>
          <a:noFill/>
        </p:spPr>
        <p:txBody>
          <a:bodyPr wrap="none" rtlCol="0">
            <a:spAutoFit/>
          </a:bodyPr>
          <a:lstStyle/>
          <a:p>
            <a:r>
              <a:rPr lang="en-US" sz="1200" b="1" dirty="0" smtClean="0">
                <a:solidFill>
                  <a:prstClr val="black"/>
                </a:solidFill>
              </a:rPr>
              <a:t>Monitoring Interface</a:t>
            </a:r>
            <a:endParaRPr lang="en-US" sz="1200" b="1" dirty="0">
              <a:solidFill>
                <a:prstClr val="black"/>
              </a:solidFill>
            </a:endParaRPr>
          </a:p>
        </p:txBody>
      </p:sp>
      <p:sp>
        <p:nvSpPr>
          <p:cNvPr id="39" name="Down Arrow 38"/>
          <p:cNvSpPr/>
          <p:nvPr/>
        </p:nvSpPr>
        <p:spPr>
          <a:xfrm rot="16200000">
            <a:off x="6325665" y="1563901"/>
            <a:ext cx="390594" cy="45133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grpSp>
        <p:nvGrpSpPr>
          <p:cNvPr id="16" name="Group 50"/>
          <p:cNvGrpSpPr/>
          <p:nvPr/>
        </p:nvGrpSpPr>
        <p:grpSpPr>
          <a:xfrm>
            <a:off x="4572000" y="3937834"/>
            <a:ext cx="1723292" cy="1040565"/>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solidFill>
                    <a:prstClr val="black"/>
                  </a:solidFill>
                </a:rPr>
                <a:t>iDataplex</a:t>
              </a:r>
              <a:r>
                <a:rPr lang="en-US" sz="1400" b="1" dirty="0" smtClean="0">
                  <a:solidFill>
                    <a:prstClr val="black"/>
                  </a:solidFill>
                </a:rPr>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prstClr val="black"/>
                  </a:solidFill>
                </a:rPr>
                <a:t>XCAT Infrastructure</a:t>
              </a:r>
              <a:endParaRPr lang="en-US" sz="1400" b="1" dirty="0">
                <a:solidFill>
                  <a:prstClr val="black"/>
                </a:solidFill>
              </a:endParaRPr>
            </a:p>
          </p:txBody>
        </p:sp>
      </p:grpSp>
      <p:sp>
        <p:nvSpPr>
          <p:cNvPr id="43" name="Down Arrow 42"/>
          <p:cNvSpPr/>
          <p:nvPr/>
        </p:nvSpPr>
        <p:spPr>
          <a:xfrm rot="5400000">
            <a:off x="6346180" y="4025625"/>
            <a:ext cx="390594" cy="41030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grpSp>
        <p:nvGrpSpPr>
          <p:cNvPr id="17" name="Group 53"/>
          <p:cNvGrpSpPr/>
          <p:nvPr/>
        </p:nvGrpSpPr>
        <p:grpSpPr>
          <a:xfrm>
            <a:off x="5064369" y="2961350"/>
            <a:ext cx="328246" cy="878835"/>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grpSp>
      <p:grpSp>
        <p:nvGrpSpPr>
          <p:cNvPr id="18" name="Group 58"/>
          <p:cNvGrpSpPr/>
          <p:nvPr/>
        </p:nvGrpSpPr>
        <p:grpSpPr>
          <a:xfrm>
            <a:off x="5515708" y="2961350"/>
            <a:ext cx="328246" cy="878835"/>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grpSp>
      <p:grpSp>
        <p:nvGrpSpPr>
          <p:cNvPr id="20" name="Group 63"/>
          <p:cNvGrpSpPr/>
          <p:nvPr/>
        </p:nvGrpSpPr>
        <p:grpSpPr>
          <a:xfrm>
            <a:off x="5967046" y="2961350"/>
            <a:ext cx="328246" cy="878835"/>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grpSp>
      <p:sp>
        <p:nvSpPr>
          <p:cNvPr id="69" name="TextBox 68"/>
          <p:cNvSpPr txBox="1"/>
          <p:nvPr/>
        </p:nvSpPr>
        <p:spPr>
          <a:xfrm>
            <a:off x="4648200" y="3225800"/>
            <a:ext cx="1600200"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solidFill>
                  <a:prstClr val="black"/>
                </a:solidFill>
              </a:rPr>
              <a:t>Virtual/Physical Clusters</a:t>
            </a:r>
            <a:endParaRPr lang="en-US" sz="1200" b="1" dirty="0">
              <a:solidFill>
                <a:prstClr val="black"/>
              </a:solidFill>
            </a:endParaRPr>
          </a:p>
        </p:txBody>
      </p:sp>
      <p:sp>
        <p:nvSpPr>
          <p:cNvPr id="70" name="Down Arrow 69"/>
          <p:cNvSpPr/>
          <p:nvPr/>
        </p:nvSpPr>
        <p:spPr>
          <a:xfrm rot="10800000">
            <a:off x="5146431"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sp>
        <p:nvSpPr>
          <p:cNvPr id="71" name="Down Arrow 70"/>
          <p:cNvSpPr/>
          <p:nvPr/>
        </p:nvSpPr>
        <p:spPr>
          <a:xfrm rot="10800000">
            <a:off x="5597769"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72" name="Down Arrow 71"/>
          <p:cNvSpPr/>
          <p:nvPr/>
        </p:nvSpPr>
        <p:spPr>
          <a:xfrm rot="10800000">
            <a:off x="6049108"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r>
              <a:rPr lang="en-US" sz="1700" b="1" dirty="0" smtClean="0">
                <a:solidFill>
                  <a:srgbClr val="00B0F0"/>
                </a:solidFill>
              </a:rPr>
              <a:t>Monitoring &amp; Control Infrastructure</a:t>
            </a:r>
            <a:endParaRPr lang="en-US" sz="1700" b="1" dirty="0">
              <a:solidFill>
                <a:prstClr val="white"/>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solidFill>
                      <a:prstClr val="black"/>
                    </a:solidFill>
                  </a:rPr>
                  <a:t>iDataplex</a:t>
                </a:r>
                <a:r>
                  <a:rPr lang="en-US" dirty="0" smtClean="0">
                    <a:solidFill>
                      <a:prstClr val="black"/>
                    </a:solidFill>
                  </a:rPr>
                  <a:t> Bare-metal Nodes </a:t>
                </a:r>
              </a:p>
              <a:p>
                <a:pPr algn="ctr"/>
                <a:r>
                  <a:rPr lang="en-US" dirty="0" smtClean="0">
                    <a:solidFill>
                      <a:prstClr val="black"/>
                    </a:solidFill>
                  </a:rPr>
                  <a:t>(32 nodes)</a:t>
                </a:r>
                <a:endParaRPr lang="en-US" dirty="0">
                  <a:solidFill>
                    <a:prstClr val="black"/>
                  </a:solidFill>
                </a:endParaRPr>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XCAT Infrastructure</a:t>
                </a:r>
                <a:endParaRPr lang="en-US" dirty="0">
                  <a:solidFill>
                    <a:prstClr val="black"/>
                  </a:solidFill>
                </a:endParaRPr>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prstClr val="black"/>
                    </a:solidFill>
                  </a:rPr>
                  <a:t>Linux </a:t>
                </a:r>
              </a:p>
              <a:p>
                <a:pPr algn="ctr"/>
                <a:r>
                  <a:rPr lang="en-US" sz="1400" b="1" dirty="0" smtClean="0">
                    <a:solidFill>
                      <a:prstClr val="black"/>
                    </a:solidFill>
                  </a:rPr>
                  <a:t>Bare-system</a:t>
                </a:r>
                <a:endParaRPr lang="en-US" sz="1400" b="1" dirty="0">
                  <a:solidFill>
                    <a:prstClr val="black"/>
                  </a:solidFill>
                </a:endParaRPr>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solidFill>
                      <a:prstClr val="black"/>
                    </a:solidFill>
                  </a:rPr>
                  <a:t>Linux on Xen</a:t>
                </a:r>
                <a:endParaRPr lang="en-US" sz="1400" b="1" dirty="0">
                  <a:solidFill>
                    <a:prstClr val="black"/>
                  </a:solidFill>
                </a:endParaRPr>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Windows Server 2008 Bare-system</a:t>
                </a:r>
                <a:endParaRPr lang="en-US" sz="1400" b="1" dirty="0">
                  <a:solidFill>
                    <a:prstClr val="black"/>
                  </a:solidFill>
                </a:endParaRPr>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solidFill>
                      <a:prstClr val="black"/>
                    </a:solidFill>
                  </a:rPr>
                  <a:t>SW-G Using Hadoop </a:t>
                </a:r>
                <a:endParaRPr lang="en-US" sz="1400" b="1" dirty="0">
                  <a:solidFill>
                    <a:prstClr val="black"/>
                  </a:solidFill>
                </a:endParaRPr>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solidFill>
                      <a:prstClr val="black"/>
                    </a:solidFill>
                  </a:rPr>
                  <a:t>SW-G Using Hadoop </a:t>
                </a:r>
                <a:endParaRPr lang="en-US" sz="1400" b="1" dirty="0">
                  <a:solidFill>
                    <a:prstClr val="black"/>
                  </a:solidFill>
                </a:endParaRPr>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SW-G Using DryadLINQ</a:t>
                </a:r>
                <a:endParaRPr lang="en-US" sz="1400" b="1" dirty="0">
                  <a:solidFill>
                    <a:prstClr val="black"/>
                  </a:solidFill>
                </a:endParaRPr>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prstClr val="black"/>
                    </a:solidFill>
                  </a:rPr>
                  <a:t>Monitoring Infrastructure</a:t>
                </a:r>
                <a:endParaRPr lang="en-US" dirty="0">
                  <a:solidFill>
                    <a:prstClr val="black"/>
                  </a:solidFill>
                </a:endParaRPr>
              </a:p>
            </p:txBody>
          </p:sp>
        </p:grpSp>
        <p:sp>
          <p:nvSpPr>
            <p:cNvPr id="77" name="TextBox 76"/>
            <p:cNvSpPr txBox="1"/>
            <p:nvPr/>
          </p:nvSpPr>
          <p:spPr>
            <a:xfrm>
              <a:off x="975360" y="2484120"/>
              <a:ext cx="4465320" cy="424732"/>
            </a:xfrm>
            <a:prstGeom prst="rect">
              <a:avLst/>
            </a:prstGeom>
            <a:noFill/>
          </p:spPr>
          <p:txBody>
            <a:bodyPr wrap="square" rtlCol="0">
              <a:spAutoFit/>
            </a:bodyPr>
            <a:lstStyle/>
            <a:p>
              <a:r>
                <a:rPr lang="en-US" sz="1700" b="1" dirty="0" smtClean="0">
                  <a:solidFill>
                    <a:srgbClr val="00B0F0"/>
                  </a:solidFill>
                </a:rPr>
                <a:t>Dynamic Cluster Architecture</a:t>
              </a:r>
              <a:endParaRPr lang="en-US" sz="1700" b="1" dirty="0">
                <a:solidFill>
                  <a:prstClr val="white"/>
                </a:solidFill>
              </a:endParaRPr>
            </a:p>
          </p:txBody>
        </p:sp>
      </p:grpSp>
      <p:pic>
        <p:nvPicPr>
          <p:cNvPr id="60" name="Content Placeholder 3" descr="monitor_full.png"/>
          <p:cNvPicPr>
            <a:picLocks noChangeAspect="1"/>
          </p:cNvPicPr>
          <p:nvPr/>
        </p:nvPicPr>
        <p:blipFill>
          <a:blip r:embed="rId3" cstate="print"/>
          <a:stretch>
            <a:fillRect/>
          </a:stretch>
        </p:blipFill>
        <p:spPr>
          <a:xfrm>
            <a:off x="6934199" y="1752600"/>
            <a:ext cx="1295401" cy="1052512"/>
          </a:xfrm>
          <a:prstGeom prst="rect">
            <a:avLst/>
          </a:prstGeom>
        </p:spPr>
      </p:pic>
    </p:spTree>
    <p:extLst>
      <p:ext uri="{BB962C8B-B14F-4D97-AF65-F5344CB8AC3E}">
        <p14:creationId xmlns:p14="http://schemas.microsoft.com/office/powerpoint/2010/main" val="3380776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533400"/>
          </a:xfrm>
        </p:spPr>
        <p:txBody>
          <a:bodyPr>
            <a:noAutofit/>
          </a:bodyPr>
          <a:lstStyle/>
          <a:p>
            <a:r>
              <a:rPr lang="en-US" sz="3200" dirty="0" smtClean="0"/>
              <a:t>SALSA HPC  Dynamic Virtual Clusters Demo</a:t>
            </a:r>
            <a:endParaRPr lang="en-US" sz="3200" dirty="0"/>
          </a:p>
        </p:txBody>
      </p:sp>
      <p:pic>
        <p:nvPicPr>
          <p:cNvPr id="4" name="Content Placeholder 3" descr="monitor_full.png"/>
          <p:cNvPicPr>
            <a:picLocks noGrp="1" noChangeAspect="1"/>
          </p:cNvPicPr>
          <p:nvPr>
            <p:ph idx="1"/>
          </p:nvPr>
        </p:nvPicPr>
        <p:blipFill>
          <a:blip r:embed="rId3" cstate="print"/>
          <a:stretch>
            <a:fillRect/>
          </a:stretch>
        </p:blipFill>
        <p:spPr>
          <a:xfrm>
            <a:off x="533400" y="838200"/>
            <a:ext cx="8153400" cy="500401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solidFill>
                  <a:prstClr val="black"/>
                </a:solidFill>
              </a:rPr>
              <a:t>At top, these 3 clusters are switching applications on fixed environment. Takes ~30 Seconds.</a:t>
            </a:r>
          </a:p>
          <a:p>
            <a:pPr marL="114300" indent="-114300">
              <a:buFont typeface="Arial" pitchFamily="34" charset="0"/>
              <a:buChar char="•"/>
            </a:pPr>
            <a:r>
              <a:rPr lang="en-US" sz="1400" dirty="0" smtClean="0">
                <a:solidFill>
                  <a:prstClr val="black"/>
                </a:solidFill>
              </a:rPr>
              <a:t>At bottom, this cluster is switching between Environments – Linux; Linux +</a:t>
            </a:r>
            <a:r>
              <a:rPr lang="en-US" sz="1400" dirty="0" err="1" smtClean="0">
                <a:solidFill>
                  <a:prstClr val="black"/>
                </a:solidFill>
              </a:rPr>
              <a:t>Xen</a:t>
            </a:r>
            <a:r>
              <a:rPr lang="en-US" sz="1400" dirty="0" smtClean="0">
                <a:solidFill>
                  <a:prstClr val="black"/>
                </a:solidFill>
              </a:rPr>
              <a:t>; Windows + HPCS. Takes about ~7 minutes.</a:t>
            </a:r>
          </a:p>
          <a:p>
            <a:pPr marL="114300" indent="-114300">
              <a:buFont typeface="Arial" pitchFamily="34" charset="0"/>
              <a:buChar char="•"/>
            </a:pPr>
            <a:r>
              <a:rPr lang="en-US" sz="1400" dirty="0" smtClean="0">
                <a:solidFill>
                  <a:prstClr val="black"/>
                </a:solidFill>
              </a:rPr>
              <a:t>It demonstrates the concept of Science on Clouds using a </a:t>
            </a:r>
            <a:r>
              <a:rPr lang="en-US" sz="1400" dirty="0" err="1" smtClean="0">
                <a:solidFill>
                  <a:prstClr val="black"/>
                </a:solidFill>
              </a:rPr>
              <a:t>FutureGrid</a:t>
            </a:r>
            <a:r>
              <a:rPr lang="en-US" sz="1400" dirty="0" smtClean="0">
                <a:solidFill>
                  <a:prstClr val="black"/>
                </a:solidFill>
              </a:rPr>
              <a:t> cluster.</a:t>
            </a:r>
            <a:endParaRPr lang="en-US" dirty="0">
              <a:solidFill>
                <a:prstClr val="black"/>
              </a:solidFill>
            </a:endParaRPr>
          </a:p>
        </p:txBody>
      </p:sp>
    </p:spTree>
    <p:extLst>
      <p:ext uri="{BB962C8B-B14F-4D97-AF65-F5344CB8AC3E}">
        <p14:creationId xmlns:p14="http://schemas.microsoft.com/office/powerpoint/2010/main" val="793440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23999" y="4569712"/>
            <a:ext cx="1295400" cy="1134979"/>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63940" tIns="31968" rIns="63940" bIns="31968" anchor="ctr"/>
          <a:lstStyle/>
          <a:p>
            <a:pPr algn="ctr" defTabSz="913404">
              <a:defRPr/>
            </a:pPr>
            <a:r>
              <a:rPr lang="en-US" dirty="0">
                <a:solidFill>
                  <a:prstClr val="black"/>
                </a:solidFill>
              </a:rPr>
              <a:t>Linux HPC</a:t>
            </a:r>
          </a:p>
          <a:p>
            <a:pPr algn="ctr" defTabSz="913404">
              <a:defRPr/>
            </a:pPr>
            <a:r>
              <a:rPr lang="en-US" dirty="0">
                <a:solidFill>
                  <a:prstClr val="black"/>
                </a:solidFill>
              </a:rPr>
              <a:t>Bare-system</a:t>
            </a:r>
          </a:p>
        </p:txBody>
      </p:sp>
      <p:sp>
        <p:nvSpPr>
          <p:cNvPr id="8" name="Rectangle 7"/>
          <p:cNvSpPr/>
          <p:nvPr/>
        </p:nvSpPr>
        <p:spPr bwMode="auto">
          <a:xfrm>
            <a:off x="2819399" y="4569709"/>
            <a:ext cx="1600200" cy="67067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63940" tIns="31968" rIns="63940" bIns="31968" anchor="ctr"/>
          <a:lstStyle/>
          <a:p>
            <a:pPr algn="ctr" defTabSz="913404">
              <a:defRPr/>
            </a:pPr>
            <a:r>
              <a:rPr lang="en-US" dirty="0">
                <a:solidFill>
                  <a:prstClr val="black"/>
                </a:solidFill>
              </a:rPr>
              <a:t>Amazon Cloud</a:t>
            </a:r>
          </a:p>
        </p:txBody>
      </p:sp>
      <p:sp>
        <p:nvSpPr>
          <p:cNvPr id="10" name="Rectangle 9"/>
          <p:cNvSpPr/>
          <p:nvPr/>
        </p:nvSpPr>
        <p:spPr bwMode="auto">
          <a:xfrm>
            <a:off x="4419599" y="4569708"/>
            <a:ext cx="1676400" cy="1142916"/>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63940" tIns="31968" rIns="63940" bIns="31968" anchor="ctr"/>
          <a:lstStyle/>
          <a:p>
            <a:pPr algn="ctr" defTabSz="913404">
              <a:defRPr/>
            </a:pPr>
            <a:endParaRPr lang="en-US" dirty="0">
              <a:solidFill>
                <a:prstClr val="black"/>
              </a:solidFill>
            </a:endParaRPr>
          </a:p>
          <a:p>
            <a:pPr algn="ctr" defTabSz="913404">
              <a:defRPr/>
            </a:pPr>
            <a:r>
              <a:rPr lang="en-US" dirty="0">
                <a:solidFill>
                  <a:prstClr val="black"/>
                </a:solidFill>
              </a:rPr>
              <a:t>Windows Server  HPC</a:t>
            </a:r>
          </a:p>
          <a:p>
            <a:pPr algn="ctr" defTabSz="913404">
              <a:defRPr/>
            </a:pPr>
            <a:r>
              <a:rPr lang="en-US" dirty="0">
                <a:solidFill>
                  <a:prstClr val="black"/>
                </a:solidFill>
              </a:rPr>
              <a:t>Bare-system</a:t>
            </a:r>
          </a:p>
          <a:p>
            <a:pPr algn="ctr" defTabSz="913404">
              <a:defRPr/>
            </a:pPr>
            <a:endParaRPr lang="en-US" dirty="0">
              <a:solidFill>
                <a:prstClr val="black"/>
              </a:solidFill>
            </a:endParaRPr>
          </a:p>
        </p:txBody>
      </p:sp>
      <p:sp>
        <p:nvSpPr>
          <p:cNvPr id="12" name="Rectangle 11"/>
          <p:cNvSpPr/>
          <p:nvPr/>
        </p:nvSpPr>
        <p:spPr bwMode="auto">
          <a:xfrm>
            <a:off x="6096000" y="5268156"/>
            <a:ext cx="1752601" cy="444467"/>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63940" tIns="31968" rIns="63940" bIns="31968" anchor="ctr"/>
          <a:lstStyle/>
          <a:p>
            <a:pPr algn="ctr" defTabSz="913404">
              <a:defRPr/>
            </a:pPr>
            <a:r>
              <a:rPr lang="en-US" dirty="0">
                <a:solidFill>
                  <a:prstClr val="black"/>
                </a:solidFill>
              </a:rPr>
              <a:t>Virtualization</a:t>
            </a:r>
          </a:p>
        </p:txBody>
      </p:sp>
      <p:sp>
        <p:nvSpPr>
          <p:cNvPr id="14" name="Rectangle 13"/>
          <p:cNvSpPr/>
          <p:nvPr/>
        </p:nvSpPr>
        <p:spPr bwMode="auto">
          <a:xfrm>
            <a:off x="1524004" y="3666593"/>
            <a:ext cx="7381875" cy="396972"/>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63940" tIns="31968" rIns="63940" bIns="31968" anchor="ctr"/>
          <a:lstStyle/>
          <a:p>
            <a:pPr algn="ctr" defTabSz="913404">
              <a:defRPr/>
            </a:pPr>
            <a:r>
              <a:rPr lang="en-US" dirty="0">
                <a:solidFill>
                  <a:prstClr val="black"/>
                </a:solidFill>
              </a:rPr>
              <a:t>Cross Platform Iterative </a:t>
            </a:r>
            <a:r>
              <a:rPr lang="en-US" dirty="0" err="1">
                <a:solidFill>
                  <a:prstClr val="black"/>
                </a:solidFill>
              </a:rPr>
              <a:t>MapReduce</a:t>
            </a:r>
            <a:r>
              <a:rPr lang="en-US" dirty="0">
                <a:solidFill>
                  <a:prstClr val="black"/>
                </a:solidFill>
              </a:rPr>
              <a:t> (Collectives, Fault Tolerance, Scheduling)</a:t>
            </a:r>
          </a:p>
        </p:txBody>
      </p:sp>
      <p:sp>
        <p:nvSpPr>
          <p:cNvPr id="15" name="Rectangle 14"/>
          <p:cNvSpPr/>
          <p:nvPr/>
        </p:nvSpPr>
        <p:spPr bwMode="auto">
          <a:xfrm>
            <a:off x="1523999" y="1440946"/>
            <a:ext cx="7381876" cy="1100065"/>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3940" tIns="31968" rIns="63940" bIns="31968" anchor="ctr"/>
          <a:lstStyle/>
          <a:p>
            <a:pPr algn="ctr" defTabSz="913404">
              <a:defRPr/>
            </a:pPr>
            <a:r>
              <a:rPr lang="en-US" dirty="0">
                <a:solidFill>
                  <a:prstClr val="black"/>
                </a:solidFill>
              </a:rPr>
              <a:t>Kernels, </a:t>
            </a:r>
            <a:r>
              <a:rPr lang="en-US" b="1" dirty="0">
                <a:solidFill>
                  <a:prstClr val="black"/>
                </a:solidFill>
              </a:rPr>
              <a:t>Genomics</a:t>
            </a:r>
            <a:r>
              <a:rPr lang="en-US" dirty="0">
                <a:solidFill>
                  <a:prstClr val="black"/>
                </a:solidFill>
              </a:rPr>
              <a:t>, </a:t>
            </a:r>
            <a:r>
              <a:rPr lang="en-US" b="1" dirty="0">
                <a:solidFill>
                  <a:prstClr val="black"/>
                </a:solidFill>
              </a:rPr>
              <a:t>Proteomics</a:t>
            </a:r>
            <a:r>
              <a:rPr lang="en-US" dirty="0">
                <a:solidFill>
                  <a:prstClr val="black"/>
                </a:solidFill>
              </a:rPr>
              <a:t>, Information Retrieval, Polar Science, Scientific Simulation Data Analysis and Management, Dissimilarity Computation, </a:t>
            </a:r>
            <a:r>
              <a:rPr lang="en-US" b="1" dirty="0">
                <a:solidFill>
                  <a:prstClr val="black"/>
                </a:solidFill>
              </a:rPr>
              <a:t>Clustering</a:t>
            </a:r>
            <a:r>
              <a:rPr lang="en-US" dirty="0">
                <a:solidFill>
                  <a:prstClr val="black"/>
                </a:solidFill>
              </a:rPr>
              <a:t>, </a:t>
            </a:r>
            <a:r>
              <a:rPr lang="en-US" b="1" dirty="0">
                <a:solidFill>
                  <a:prstClr val="black"/>
                </a:solidFill>
              </a:rPr>
              <a:t>Multidimensional Scaling</a:t>
            </a:r>
            <a:r>
              <a:rPr lang="en-US" dirty="0">
                <a:solidFill>
                  <a:prstClr val="black"/>
                </a:solidFill>
              </a:rPr>
              <a:t>, Generative Topological Mapping</a:t>
            </a:r>
          </a:p>
        </p:txBody>
      </p:sp>
      <p:sp>
        <p:nvSpPr>
          <p:cNvPr id="16" name="Rectangle 15"/>
          <p:cNvSpPr/>
          <p:nvPr/>
        </p:nvSpPr>
        <p:spPr bwMode="auto">
          <a:xfrm>
            <a:off x="1524001" y="5750721"/>
            <a:ext cx="3962399" cy="361130"/>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63940" tIns="31968" rIns="63940" bIns="31968" anchor="ctr"/>
          <a:lstStyle/>
          <a:p>
            <a:pPr algn="ctr" defTabSz="913404">
              <a:defRPr/>
            </a:pPr>
            <a:r>
              <a:rPr lang="en-US" dirty="0">
                <a:solidFill>
                  <a:prstClr val="black"/>
                </a:solidFill>
              </a:rPr>
              <a:t>CPU Nodes</a:t>
            </a:r>
          </a:p>
        </p:txBody>
      </p:sp>
      <p:sp>
        <p:nvSpPr>
          <p:cNvPr id="18" name="Rectangle 17"/>
          <p:cNvSpPr/>
          <p:nvPr/>
        </p:nvSpPr>
        <p:spPr bwMode="auto">
          <a:xfrm>
            <a:off x="2819399" y="5268156"/>
            <a:ext cx="1600200" cy="444467"/>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63940" tIns="31968" rIns="63940" bIns="31968" anchor="ctr"/>
          <a:lstStyle/>
          <a:p>
            <a:pPr algn="ctr" defTabSz="913404">
              <a:defRPr/>
            </a:pPr>
            <a:r>
              <a:rPr lang="en-US" dirty="0">
                <a:solidFill>
                  <a:prstClr val="black"/>
                </a:solidFill>
              </a:rPr>
              <a:t>Virtualization</a:t>
            </a:r>
          </a:p>
        </p:txBody>
      </p:sp>
      <p:sp>
        <p:nvSpPr>
          <p:cNvPr id="20" name="Left Brace 19"/>
          <p:cNvSpPr/>
          <p:nvPr/>
        </p:nvSpPr>
        <p:spPr bwMode="auto">
          <a:xfrm>
            <a:off x="1333500" y="1440946"/>
            <a:ext cx="114300" cy="1100065"/>
          </a:xfrm>
          <a:prstGeom prst="leftBrace">
            <a:avLst/>
          </a:prstGeom>
        </p:spPr>
        <p:style>
          <a:lnRef idx="3">
            <a:schemeClr val="accent3"/>
          </a:lnRef>
          <a:fillRef idx="0">
            <a:schemeClr val="accent3"/>
          </a:fillRef>
          <a:effectRef idx="2">
            <a:schemeClr val="accent3"/>
          </a:effectRef>
          <a:fontRef idx="minor">
            <a:schemeClr val="tx1"/>
          </a:fontRef>
        </p:style>
        <p:txBody>
          <a:bodyPr lIns="63940" tIns="31968" rIns="63940" bIns="31968" anchor="ctr"/>
          <a:lstStyle/>
          <a:p>
            <a:pPr algn="ctr" defTabSz="913404">
              <a:defRPr/>
            </a:pPr>
            <a:endParaRPr lang="en-US">
              <a:solidFill>
                <a:prstClr val="black"/>
              </a:solidFill>
            </a:endParaRPr>
          </a:p>
        </p:txBody>
      </p:sp>
      <p:sp>
        <p:nvSpPr>
          <p:cNvPr id="21" name="TextBox 20"/>
          <p:cNvSpPr txBox="1"/>
          <p:nvPr/>
        </p:nvSpPr>
        <p:spPr bwMode="auto">
          <a:xfrm>
            <a:off x="724" y="1842564"/>
            <a:ext cx="1421543" cy="341559"/>
          </a:xfrm>
          <a:prstGeom prst="rect">
            <a:avLst/>
          </a:prstGeom>
          <a:noFill/>
          <a:scene3d>
            <a:camera prst="orthographicFront"/>
            <a:lightRig rig="threePt" dir="t"/>
          </a:scene3d>
          <a:sp3d>
            <a:bevelT/>
          </a:sp3d>
        </p:spPr>
        <p:txBody>
          <a:bodyPr lIns="63940" tIns="31968" rIns="63940" bIns="31968">
            <a:spAutoFit/>
          </a:bodyPr>
          <a:lstStyle/>
          <a:p>
            <a:pPr defTabSz="913404">
              <a:defRPr/>
            </a:pPr>
            <a:r>
              <a:rPr lang="en-US" dirty="0">
                <a:solidFill>
                  <a:prstClr val="black"/>
                </a:solidFill>
                <a:latin typeface="Times New Roman" pitchFamily="18" charset="0"/>
                <a:cs typeface="Times New Roman" pitchFamily="18" charset="0"/>
              </a:rPr>
              <a:t>Applications</a:t>
            </a:r>
          </a:p>
        </p:txBody>
      </p:sp>
      <p:sp>
        <p:nvSpPr>
          <p:cNvPr id="22" name="Left Brace 21"/>
          <p:cNvSpPr/>
          <p:nvPr/>
        </p:nvSpPr>
        <p:spPr bwMode="auto">
          <a:xfrm>
            <a:off x="1320804" y="2904625"/>
            <a:ext cx="101463" cy="752441"/>
          </a:xfrm>
          <a:prstGeom prst="leftBrace">
            <a:avLst/>
          </a:prstGeom>
        </p:spPr>
        <p:style>
          <a:lnRef idx="3">
            <a:schemeClr val="accent3"/>
          </a:lnRef>
          <a:fillRef idx="0">
            <a:schemeClr val="accent3"/>
          </a:fillRef>
          <a:effectRef idx="2">
            <a:schemeClr val="accent3"/>
          </a:effectRef>
          <a:fontRef idx="minor">
            <a:schemeClr val="tx1"/>
          </a:fontRef>
        </p:style>
        <p:txBody>
          <a:bodyPr lIns="63940" tIns="31968" rIns="63940" bIns="31968" anchor="ctr"/>
          <a:lstStyle/>
          <a:p>
            <a:pPr algn="ctr" defTabSz="913404">
              <a:defRPr/>
            </a:pPr>
            <a:endParaRPr lang="en-US">
              <a:solidFill>
                <a:prstClr val="black"/>
              </a:solidFill>
            </a:endParaRPr>
          </a:p>
        </p:txBody>
      </p:sp>
      <p:sp>
        <p:nvSpPr>
          <p:cNvPr id="23" name="TextBox 22"/>
          <p:cNvSpPr txBox="1"/>
          <p:nvPr/>
        </p:nvSpPr>
        <p:spPr bwMode="auto">
          <a:xfrm>
            <a:off x="-76199" y="2971793"/>
            <a:ext cx="1416917" cy="618558"/>
          </a:xfrm>
          <a:prstGeom prst="rect">
            <a:avLst/>
          </a:prstGeom>
          <a:noFill/>
          <a:scene3d>
            <a:camera prst="orthographicFront"/>
            <a:lightRig rig="threePt" dir="t"/>
          </a:scene3d>
          <a:sp3d>
            <a:bevelT/>
          </a:sp3d>
        </p:spPr>
        <p:txBody>
          <a:bodyPr wrap="square" lIns="63940" tIns="31968" rIns="63940" bIns="31968">
            <a:spAutoFit/>
          </a:bodyPr>
          <a:lstStyle/>
          <a:p>
            <a:pPr algn="r" defTabSz="913404">
              <a:spcBef>
                <a:spcPct val="0"/>
              </a:spcBef>
              <a:defRPr/>
            </a:pPr>
            <a:r>
              <a:rPr lang="en-US" dirty="0">
                <a:solidFill>
                  <a:prstClr val="black"/>
                </a:solidFill>
                <a:latin typeface="Times New Roman" pitchFamily="18" charset="0"/>
                <a:cs typeface="Times New Roman" pitchFamily="18" charset="0"/>
              </a:rPr>
              <a:t>Programming Model</a:t>
            </a:r>
          </a:p>
        </p:txBody>
      </p:sp>
      <p:sp>
        <p:nvSpPr>
          <p:cNvPr id="24" name="Left Brace 23"/>
          <p:cNvSpPr/>
          <p:nvPr/>
        </p:nvSpPr>
        <p:spPr bwMode="auto">
          <a:xfrm>
            <a:off x="1333501" y="4569909"/>
            <a:ext cx="114300" cy="1135062"/>
          </a:xfrm>
          <a:prstGeom prst="leftBrace">
            <a:avLst/>
          </a:prstGeom>
        </p:spPr>
        <p:style>
          <a:lnRef idx="3">
            <a:schemeClr val="accent3"/>
          </a:lnRef>
          <a:fillRef idx="0">
            <a:schemeClr val="accent3"/>
          </a:fillRef>
          <a:effectRef idx="2">
            <a:schemeClr val="accent3"/>
          </a:effectRef>
          <a:fontRef idx="minor">
            <a:schemeClr val="tx1"/>
          </a:fontRef>
        </p:style>
        <p:txBody>
          <a:bodyPr lIns="63940" tIns="31968" rIns="63940" bIns="31968" anchor="ctr"/>
          <a:lstStyle/>
          <a:p>
            <a:pPr algn="ctr" defTabSz="913404">
              <a:defRPr/>
            </a:pPr>
            <a:endParaRPr lang="en-US">
              <a:solidFill>
                <a:prstClr val="black"/>
              </a:solidFill>
            </a:endParaRPr>
          </a:p>
        </p:txBody>
      </p:sp>
      <p:sp>
        <p:nvSpPr>
          <p:cNvPr id="25" name="TextBox 24"/>
          <p:cNvSpPr txBox="1"/>
          <p:nvPr/>
        </p:nvSpPr>
        <p:spPr bwMode="auto">
          <a:xfrm>
            <a:off x="-34501" y="5069564"/>
            <a:ext cx="1428750" cy="341559"/>
          </a:xfrm>
          <a:prstGeom prst="rect">
            <a:avLst/>
          </a:prstGeom>
          <a:noFill/>
          <a:scene3d>
            <a:camera prst="orthographicFront"/>
            <a:lightRig rig="threePt" dir="t"/>
          </a:scene3d>
          <a:sp3d>
            <a:bevelT/>
          </a:sp3d>
        </p:spPr>
        <p:txBody>
          <a:bodyPr lIns="63940" tIns="31968" rIns="63940" bIns="31968">
            <a:spAutoFit/>
          </a:bodyPr>
          <a:lstStyle/>
          <a:p>
            <a:pPr algn="ctr" defTabSz="913404">
              <a:spcBef>
                <a:spcPct val="0"/>
              </a:spcBef>
              <a:defRPr/>
            </a:pPr>
            <a:r>
              <a:rPr lang="en-US" dirty="0">
                <a:solidFill>
                  <a:prstClr val="black"/>
                </a:solidFill>
                <a:latin typeface="Times New Roman" pitchFamily="18" charset="0"/>
                <a:cs typeface="Times New Roman" pitchFamily="18" charset="0"/>
              </a:rPr>
              <a:t>Infrastructure</a:t>
            </a:r>
          </a:p>
        </p:txBody>
      </p:sp>
      <p:sp>
        <p:nvSpPr>
          <p:cNvPr id="26" name="Left Brace 25"/>
          <p:cNvSpPr/>
          <p:nvPr/>
        </p:nvSpPr>
        <p:spPr bwMode="auto">
          <a:xfrm>
            <a:off x="1320801" y="5800221"/>
            <a:ext cx="133350" cy="347662"/>
          </a:xfrm>
          <a:prstGeom prst="leftBrace">
            <a:avLst/>
          </a:prstGeom>
        </p:spPr>
        <p:style>
          <a:lnRef idx="3">
            <a:schemeClr val="accent3"/>
          </a:lnRef>
          <a:fillRef idx="0">
            <a:schemeClr val="accent3"/>
          </a:fillRef>
          <a:effectRef idx="2">
            <a:schemeClr val="accent3"/>
          </a:effectRef>
          <a:fontRef idx="minor">
            <a:schemeClr val="tx1"/>
          </a:fontRef>
        </p:style>
        <p:txBody>
          <a:bodyPr lIns="63940" tIns="31968" rIns="63940" bIns="31968" anchor="ctr"/>
          <a:lstStyle/>
          <a:p>
            <a:pPr algn="ctr" defTabSz="913404">
              <a:defRPr/>
            </a:pPr>
            <a:endParaRPr lang="en-US">
              <a:solidFill>
                <a:prstClr val="black"/>
              </a:solidFill>
            </a:endParaRPr>
          </a:p>
        </p:txBody>
      </p:sp>
      <p:sp>
        <p:nvSpPr>
          <p:cNvPr id="28" name="TextBox 27"/>
          <p:cNvSpPr txBox="1"/>
          <p:nvPr/>
        </p:nvSpPr>
        <p:spPr bwMode="auto">
          <a:xfrm>
            <a:off x="121604" y="5839615"/>
            <a:ext cx="1165206" cy="341559"/>
          </a:xfrm>
          <a:prstGeom prst="rect">
            <a:avLst/>
          </a:prstGeom>
          <a:noFill/>
          <a:scene3d>
            <a:camera prst="orthographicFront"/>
            <a:lightRig rig="threePt" dir="t"/>
          </a:scene3d>
          <a:sp3d>
            <a:bevelT/>
          </a:sp3d>
        </p:spPr>
        <p:txBody>
          <a:bodyPr lIns="63940" tIns="31968" rIns="63940" bIns="31968">
            <a:spAutoFit/>
          </a:bodyPr>
          <a:lstStyle/>
          <a:p>
            <a:pPr algn="ctr" defTabSz="913404">
              <a:spcBef>
                <a:spcPct val="0"/>
              </a:spcBef>
              <a:defRPr/>
            </a:pPr>
            <a:r>
              <a:rPr lang="en-US" dirty="0">
                <a:solidFill>
                  <a:prstClr val="black"/>
                </a:solidFill>
                <a:latin typeface="Times New Roman" pitchFamily="18" charset="0"/>
                <a:cs typeface="Times New Roman" pitchFamily="18" charset="0"/>
              </a:rPr>
              <a:t>Hardware</a:t>
            </a:r>
          </a:p>
        </p:txBody>
      </p:sp>
      <p:sp>
        <p:nvSpPr>
          <p:cNvPr id="27" name="Rectangle 26"/>
          <p:cNvSpPr/>
          <p:nvPr/>
        </p:nvSpPr>
        <p:spPr bwMode="auto">
          <a:xfrm>
            <a:off x="6096000" y="4569709"/>
            <a:ext cx="1752600" cy="67067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63940" tIns="31968" rIns="63940" bIns="31968" anchor="ctr"/>
          <a:lstStyle/>
          <a:p>
            <a:pPr algn="ctr" defTabSz="913404">
              <a:defRPr/>
            </a:pPr>
            <a:r>
              <a:rPr lang="en-US" dirty="0">
                <a:solidFill>
                  <a:prstClr val="black"/>
                </a:solidFill>
              </a:rPr>
              <a:t>Azure Cloud</a:t>
            </a:r>
          </a:p>
        </p:txBody>
      </p:sp>
      <p:sp>
        <p:nvSpPr>
          <p:cNvPr id="29" name="Rectangle 28"/>
          <p:cNvSpPr/>
          <p:nvPr/>
        </p:nvSpPr>
        <p:spPr bwMode="auto">
          <a:xfrm>
            <a:off x="1523999" y="2566409"/>
            <a:ext cx="7381876" cy="361130"/>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63940" tIns="31968" rIns="63940" bIns="31968" anchor="ctr"/>
          <a:lstStyle/>
          <a:p>
            <a:pPr algn="ctr" defTabSz="913404">
              <a:defRPr/>
            </a:pPr>
            <a:endParaRPr lang="en-US" dirty="0">
              <a:solidFill>
                <a:prstClr val="black"/>
              </a:solidFill>
            </a:endParaRPr>
          </a:p>
          <a:p>
            <a:pPr algn="ctr" defTabSz="913404">
              <a:defRPr/>
            </a:pPr>
            <a:r>
              <a:rPr lang="en-US" dirty="0">
                <a:solidFill>
                  <a:prstClr val="black"/>
                </a:solidFill>
              </a:rPr>
              <a:t>Security, Provenance, Portal</a:t>
            </a:r>
          </a:p>
          <a:p>
            <a:pPr algn="ctr" defTabSz="913404">
              <a:defRPr/>
            </a:pPr>
            <a:endParaRPr lang="en-US" dirty="0">
              <a:solidFill>
                <a:prstClr val="black"/>
              </a:solidFill>
            </a:endParaRPr>
          </a:p>
        </p:txBody>
      </p:sp>
      <p:sp>
        <p:nvSpPr>
          <p:cNvPr id="31" name="Rectangle 30"/>
          <p:cNvSpPr/>
          <p:nvPr/>
        </p:nvSpPr>
        <p:spPr bwMode="auto">
          <a:xfrm>
            <a:off x="1523999" y="3285621"/>
            <a:ext cx="7381876" cy="38097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63940" tIns="31968" rIns="63940" bIns="31968" anchor="ctr"/>
          <a:lstStyle/>
          <a:p>
            <a:pPr algn="ctr" defTabSz="913404">
              <a:defRPr/>
            </a:pPr>
            <a:r>
              <a:rPr lang="en-US" dirty="0">
                <a:solidFill>
                  <a:prstClr val="black"/>
                </a:solidFill>
              </a:rPr>
              <a:t>High Level Language</a:t>
            </a:r>
          </a:p>
        </p:txBody>
      </p:sp>
      <p:sp>
        <p:nvSpPr>
          <p:cNvPr id="33" name="Rectangle 32"/>
          <p:cNvSpPr/>
          <p:nvPr/>
        </p:nvSpPr>
        <p:spPr bwMode="auto">
          <a:xfrm>
            <a:off x="1523999" y="4081090"/>
            <a:ext cx="2514601" cy="45716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63940" tIns="31968" rIns="63940" bIns="31968" anchor="ctr"/>
          <a:lstStyle/>
          <a:p>
            <a:pPr algn="ctr" defTabSz="913404">
              <a:defRPr/>
            </a:pPr>
            <a:r>
              <a:rPr lang="en-US" dirty="0">
                <a:solidFill>
                  <a:prstClr val="black"/>
                </a:solidFill>
              </a:rPr>
              <a:t>Distributed File Systems</a:t>
            </a:r>
          </a:p>
        </p:txBody>
      </p:sp>
      <p:sp>
        <p:nvSpPr>
          <p:cNvPr id="34" name="Rectangle 33"/>
          <p:cNvSpPr/>
          <p:nvPr/>
        </p:nvSpPr>
        <p:spPr bwMode="auto">
          <a:xfrm>
            <a:off x="6477000" y="4081090"/>
            <a:ext cx="2438400" cy="45716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63940" tIns="31968" rIns="63940" bIns="31968" anchor="ctr"/>
          <a:lstStyle/>
          <a:p>
            <a:pPr algn="ctr" defTabSz="913404">
              <a:defRPr/>
            </a:pPr>
            <a:r>
              <a:rPr lang="en-US" dirty="0">
                <a:solidFill>
                  <a:prstClr val="black"/>
                </a:solidFill>
              </a:rPr>
              <a:t>Data Parallel File System</a:t>
            </a:r>
          </a:p>
        </p:txBody>
      </p:sp>
      <p:sp>
        <p:nvSpPr>
          <p:cNvPr id="36" name="Rectangle 35"/>
          <p:cNvSpPr/>
          <p:nvPr/>
        </p:nvSpPr>
        <p:spPr bwMode="auto">
          <a:xfrm>
            <a:off x="7848601" y="4569711"/>
            <a:ext cx="1066799" cy="1142915"/>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63940" tIns="31968" rIns="63940" bIns="31968" anchor="ctr"/>
          <a:lstStyle/>
          <a:p>
            <a:pPr algn="ctr" defTabSz="913404">
              <a:defRPr/>
            </a:pPr>
            <a:r>
              <a:rPr lang="en-US" dirty="0">
                <a:solidFill>
                  <a:prstClr val="black"/>
                </a:solidFill>
              </a:rPr>
              <a:t>Grid Appliance</a:t>
            </a:r>
          </a:p>
        </p:txBody>
      </p:sp>
      <p:sp>
        <p:nvSpPr>
          <p:cNvPr id="35" name="Rectangle 34"/>
          <p:cNvSpPr/>
          <p:nvPr/>
        </p:nvSpPr>
        <p:spPr bwMode="auto">
          <a:xfrm>
            <a:off x="5486400" y="5750721"/>
            <a:ext cx="3429001" cy="361130"/>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63940" tIns="31968" rIns="63940" bIns="31968" anchor="ctr"/>
          <a:lstStyle/>
          <a:p>
            <a:pPr algn="ctr" defTabSz="913404">
              <a:defRPr/>
            </a:pPr>
            <a:r>
              <a:rPr lang="en-US" dirty="0">
                <a:solidFill>
                  <a:prstClr val="black"/>
                </a:solidFill>
              </a:rPr>
              <a:t>GPU Nodes</a:t>
            </a:r>
          </a:p>
        </p:txBody>
      </p:sp>
      <p:sp>
        <p:nvSpPr>
          <p:cNvPr id="31748" name="Rectangle 2"/>
          <p:cNvSpPr>
            <a:spLocks noChangeArrowheads="1"/>
          </p:cNvSpPr>
          <p:nvPr/>
        </p:nvSpPr>
        <p:spPr bwMode="auto">
          <a:xfrm>
            <a:off x="1744660" y="1066800"/>
            <a:ext cx="6797679" cy="36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0" tIns="45672" rIns="91340" bIns="45672">
            <a:spAutoFit/>
          </a:bodyPr>
          <a:lstStyle/>
          <a:p>
            <a:pPr defTabSz="913404" fontAlgn="base">
              <a:spcBef>
                <a:spcPct val="0"/>
              </a:spcBef>
              <a:spcAft>
                <a:spcPct val="0"/>
              </a:spcAft>
            </a:pPr>
            <a:r>
              <a:rPr lang="en-US" b="1" dirty="0">
                <a:solidFill>
                  <a:prstClr val="black"/>
                </a:solidFill>
                <a:latin typeface="Times New Roman" pitchFamily="18" charset="0"/>
                <a:cs typeface="Times New Roman" pitchFamily="18" charset="0"/>
              </a:rPr>
              <a:t>Support  Scientific Simulations  (Data Mining and Data Analysis)</a:t>
            </a:r>
          </a:p>
        </p:txBody>
      </p:sp>
      <p:sp>
        <p:nvSpPr>
          <p:cNvPr id="37" name="TextBox 36"/>
          <p:cNvSpPr txBox="1"/>
          <p:nvPr/>
        </p:nvSpPr>
        <p:spPr bwMode="auto">
          <a:xfrm>
            <a:off x="457200" y="3742822"/>
            <a:ext cx="957778" cy="341559"/>
          </a:xfrm>
          <a:prstGeom prst="rect">
            <a:avLst/>
          </a:prstGeom>
          <a:noFill/>
          <a:scene3d>
            <a:camera prst="orthographicFront"/>
            <a:lightRig rig="threePt" dir="t"/>
          </a:scene3d>
          <a:sp3d>
            <a:bevelT/>
          </a:sp3d>
        </p:spPr>
        <p:txBody>
          <a:bodyPr wrap="square" lIns="63940" tIns="31968" rIns="63940" bIns="31968">
            <a:spAutoFit/>
          </a:bodyPr>
          <a:lstStyle/>
          <a:p>
            <a:pPr defTabSz="913404">
              <a:defRPr/>
            </a:pPr>
            <a:r>
              <a:rPr lang="en-US" dirty="0">
                <a:solidFill>
                  <a:prstClr val="black"/>
                </a:solidFill>
                <a:latin typeface="Times New Roman" pitchFamily="18" charset="0"/>
                <a:cs typeface="Times New Roman" pitchFamily="18" charset="0"/>
              </a:rPr>
              <a:t>Runtime</a:t>
            </a:r>
          </a:p>
        </p:txBody>
      </p:sp>
      <p:sp>
        <p:nvSpPr>
          <p:cNvPr id="38" name="TextBox 37"/>
          <p:cNvSpPr txBox="1"/>
          <p:nvPr/>
        </p:nvSpPr>
        <p:spPr bwMode="auto">
          <a:xfrm>
            <a:off x="566222" y="4123822"/>
            <a:ext cx="957778" cy="341559"/>
          </a:xfrm>
          <a:prstGeom prst="rect">
            <a:avLst/>
          </a:prstGeom>
          <a:noFill/>
          <a:scene3d>
            <a:camera prst="orthographicFront"/>
            <a:lightRig rig="threePt" dir="t"/>
          </a:scene3d>
          <a:sp3d>
            <a:bevelT/>
          </a:sp3d>
        </p:spPr>
        <p:txBody>
          <a:bodyPr wrap="square" lIns="63940" tIns="31968" rIns="63940" bIns="31968">
            <a:spAutoFit/>
          </a:bodyPr>
          <a:lstStyle/>
          <a:p>
            <a:pPr defTabSz="913404">
              <a:defRPr/>
            </a:pPr>
            <a:r>
              <a:rPr lang="en-US" dirty="0">
                <a:solidFill>
                  <a:prstClr val="black"/>
                </a:solidFill>
                <a:latin typeface="Times New Roman" pitchFamily="18" charset="0"/>
                <a:cs typeface="Times New Roman" pitchFamily="18" charset="0"/>
              </a:rPr>
              <a:t>Storage</a:t>
            </a:r>
          </a:p>
        </p:txBody>
      </p:sp>
      <p:sp>
        <p:nvSpPr>
          <p:cNvPr id="39" name="Rectangle 38"/>
          <p:cNvSpPr/>
          <p:nvPr/>
        </p:nvSpPr>
        <p:spPr bwMode="auto">
          <a:xfrm>
            <a:off x="1524004" y="2898966"/>
            <a:ext cx="7381875" cy="386659"/>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63940" tIns="31968" rIns="63940" bIns="31968" anchor="ctr"/>
          <a:lstStyle/>
          <a:p>
            <a:pPr algn="ctr" defTabSz="913404">
              <a:defRPr/>
            </a:pPr>
            <a:r>
              <a:rPr lang="en-US" dirty="0">
                <a:solidFill>
                  <a:prstClr val="black"/>
                </a:solidFill>
              </a:rPr>
              <a:t>Services and Workflow</a:t>
            </a:r>
          </a:p>
        </p:txBody>
      </p:sp>
      <p:sp>
        <p:nvSpPr>
          <p:cNvPr id="40" name="Rectangle 39"/>
          <p:cNvSpPr/>
          <p:nvPr/>
        </p:nvSpPr>
        <p:spPr bwMode="auto">
          <a:xfrm>
            <a:off x="4038600" y="4081090"/>
            <a:ext cx="2438400" cy="45716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63940" tIns="31968" rIns="63940" bIns="31968" anchor="ctr"/>
          <a:lstStyle/>
          <a:p>
            <a:pPr algn="ctr" defTabSz="913404">
              <a:defRPr/>
            </a:pPr>
            <a:r>
              <a:rPr lang="en-US" dirty="0">
                <a:solidFill>
                  <a:prstClr val="black"/>
                </a:solidFill>
              </a:rPr>
              <a:t>Object Store</a:t>
            </a:r>
          </a:p>
        </p:txBody>
      </p:sp>
      <p:sp>
        <p:nvSpPr>
          <p:cNvPr id="3" name="Rectangle 2"/>
          <p:cNvSpPr/>
          <p:nvPr/>
        </p:nvSpPr>
        <p:spPr>
          <a:xfrm>
            <a:off x="1523999" y="3285621"/>
            <a:ext cx="7381876" cy="1252635"/>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rtlCol="0" anchor="ctr"/>
          <a:lstStyle/>
          <a:p>
            <a:pPr algn="ctr" defTabSz="913404" fontAlgn="base">
              <a:spcBef>
                <a:spcPct val="0"/>
              </a:spcBef>
              <a:spcAft>
                <a:spcPct val="0"/>
              </a:spcAft>
            </a:pPr>
            <a:endParaRPr lang="en-US">
              <a:solidFill>
                <a:prstClr val="white"/>
              </a:solidFill>
            </a:endParaRPr>
          </a:p>
        </p:txBody>
      </p:sp>
      <p:sp>
        <p:nvSpPr>
          <p:cNvPr id="41" name="Up Arrow 40"/>
          <p:cNvSpPr/>
          <p:nvPr/>
        </p:nvSpPr>
        <p:spPr>
          <a:xfrm>
            <a:off x="4724400" y="2184170"/>
            <a:ext cx="838200" cy="1004540"/>
          </a:xfrm>
          <a:prstGeom prst="upArrow">
            <a:avLst/>
          </a:prstGeom>
          <a:solidFill>
            <a:srgbClr val="C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rtlCol="0" anchor="ctr"/>
          <a:lstStyle/>
          <a:p>
            <a:pPr algn="ctr" defTabSz="913404" fontAlgn="base">
              <a:spcBef>
                <a:spcPct val="0"/>
              </a:spcBef>
              <a:spcAft>
                <a:spcPct val="0"/>
              </a:spcAft>
            </a:pPr>
            <a:endParaRPr lang="en-US">
              <a:solidFill>
                <a:prstClr val="white"/>
              </a:solidFill>
            </a:endParaRPr>
          </a:p>
        </p:txBody>
      </p:sp>
      <p:sp>
        <p:nvSpPr>
          <p:cNvPr id="42" name="Up Arrow 41"/>
          <p:cNvSpPr/>
          <p:nvPr/>
        </p:nvSpPr>
        <p:spPr>
          <a:xfrm rot="10800000">
            <a:off x="4838700" y="4678656"/>
            <a:ext cx="838200" cy="1072069"/>
          </a:xfrm>
          <a:prstGeom prst="upArrow">
            <a:avLst/>
          </a:prstGeom>
          <a:solidFill>
            <a:srgbClr val="C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rtlCol="0" anchor="ctr"/>
          <a:lstStyle/>
          <a:p>
            <a:pPr algn="ctr" defTabSz="913404" fontAlgn="base">
              <a:spcBef>
                <a:spcPct val="0"/>
              </a:spcBef>
              <a:spcAft>
                <a:spcPct val="0"/>
              </a:spcAft>
            </a:pPr>
            <a:endParaRPr lang="en-US">
              <a:solidFill>
                <a:prstClr val="white"/>
              </a:solidFill>
            </a:endParaRPr>
          </a:p>
        </p:txBody>
      </p:sp>
      <p:sp>
        <p:nvSpPr>
          <p:cNvPr id="43" name="Title 3"/>
          <p:cNvSpPr txBox="1">
            <a:spLocks/>
          </p:cNvSpPr>
          <p:nvPr/>
        </p:nvSpPr>
        <p:spPr>
          <a:xfrm>
            <a:off x="1208387" y="304800"/>
            <a:ext cx="7260624" cy="5064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Summary of Plans</a:t>
            </a:r>
            <a:endParaRPr lang="en-US" sz="3600" dirty="0">
              <a:solidFill>
                <a:prstClr val="black"/>
              </a:solidFill>
            </a:endParaRPr>
          </a:p>
        </p:txBody>
      </p:sp>
    </p:spTree>
    <p:extLst>
      <p:ext uri="{BB962C8B-B14F-4D97-AF65-F5344CB8AC3E}">
        <p14:creationId xmlns:p14="http://schemas.microsoft.com/office/powerpoint/2010/main" val="158725922"/>
      </p:ext>
    </p:extLst>
  </p:cSld>
  <p:clrMapOvr>
    <a:masterClrMapping/>
  </p:clrMapOvr>
  <mc:AlternateContent xmlns:mc="http://schemas.openxmlformats.org/markup-compatibility/2006" xmlns:p14="http://schemas.microsoft.com/office/powerpoint/2010/main">
    <mc:Choice Requires="p14">
      <p:transition spd="slow" p14:dur="2000" advTm="5693"/>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905000" y="1447800"/>
            <a:ext cx="4800600" cy="47244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2743200" y="2329934"/>
            <a:ext cx="3200400" cy="3200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3200400" y="2971800"/>
            <a:ext cx="2286000" cy="22860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idx="4294967295"/>
          </p:nvPr>
        </p:nvSpPr>
        <p:spPr>
          <a:xfrm>
            <a:off x="162197" y="0"/>
            <a:ext cx="8229600" cy="1143000"/>
          </a:xfrm>
        </p:spPr>
        <p:txBody>
          <a:bodyPr/>
          <a:lstStyle/>
          <a:p>
            <a:r>
              <a:rPr lang="en-US" b="1" dirty="0" smtClean="0"/>
              <a:t>Big Data Challenge</a:t>
            </a:r>
            <a:endParaRPr lang="en-US" b="1" dirty="0"/>
          </a:p>
        </p:txBody>
      </p:sp>
      <p:sp>
        <p:nvSpPr>
          <p:cNvPr id="4" name="Oval 3"/>
          <p:cNvSpPr/>
          <p:nvPr/>
        </p:nvSpPr>
        <p:spPr>
          <a:xfrm>
            <a:off x="3731727" y="3573779"/>
            <a:ext cx="1234440" cy="123444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lumMod val="60000"/>
                  <a:lumOff val="40000"/>
                </a:srgbClr>
              </a:solidFill>
            </a:endParaRPr>
          </a:p>
        </p:txBody>
      </p:sp>
      <p:sp>
        <p:nvSpPr>
          <p:cNvPr id="8" name="TextBox 7"/>
          <p:cNvSpPr txBox="1"/>
          <p:nvPr/>
        </p:nvSpPr>
        <p:spPr>
          <a:xfrm>
            <a:off x="3695700" y="4006333"/>
            <a:ext cx="1295400" cy="369332"/>
          </a:xfrm>
          <a:prstGeom prst="rect">
            <a:avLst/>
          </a:prstGeom>
          <a:noFill/>
        </p:spPr>
        <p:txBody>
          <a:bodyPr wrap="square" rtlCol="0">
            <a:spAutoFit/>
          </a:bodyPr>
          <a:lstStyle/>
          <a:p>
            <a:r>
              <a:rPr lang="en-US" dirty="0" smtClean="0">
                <a:solidFill>
                  <a:prstClr val="black"/>
                </a:solidFill>
              </a:rPr>
              <a:t>Mega 10^6</a:t>
            </a:r>
            <a:endParaRPr lang="en-US" dirty="0">
              <a:solidFill>
                <a:prstClr val="black"/>
              </a:solidFill>
            </a:endParaRPr>
          </a:p>
        </p:txBody>
      </p:sp>
      <p:sp>
        <p:nvSpPr>
          <p:cNvPr id="9" name="TextBox 8"/>
          <p:cNvSpPr txBox="1"/>
          <p:nvPr/>
        </p:nvSpPr>
        <p:spPr>
          <a:xfrm>
            <a:off x="3675017" y="3124200"/>
            <a:ext cx="1203960" cy="369332"/>
          </a:xfrm>
          <a:prstGeom prst="rect">
            <a:avLst/>
          </a:prstGeom>
          <a:noFill/>
        </p:spPr>
        <p:txBody>
          <a:bodyPr wrap="square" rtlCol="0">
            <a:spAutoFit/>
          </a:bodyPr>
          <a:lstStyle/>
          <a:p>
            <a:r>
              <a:rPr lang="en-US" dirty="0" smtClean="0">
                <a:solidFill>
                  <a:prstClr val="black"/>
                </a:solidFill>
              </a:rPr>
              <a:t>Giga 10^9</a:t>
            </a:r>
            <a:endParaRPr lang="en-US" dirty="0">
              <a:solidFill>
                <a:prstClr val="black"/>
              </a:solidFill>
            </a:endParaRPr>
          </a:p>
        </p:txBody>
      </p:sp>
      <p:sp>
        <p:nvSpPr>
          <p:cNvPr id="10" name="TextBox 9"/>
          <p:cNvSpPr txBox="1"/>
          <p:nvPr/>
        </p:nvSpPr>
        <p:spPr>
          <a:xfrm>
            <a:off x="3758293" y="2526268"/>
            <a:ext cx="1295400" cy="369332"/>
          </a:xfrm>
          <a:prstGeom prst="rect">
            <a:avLst/>
          </a:prstGeom>
          <a:noFill/>
        </p:spPr>
        <p:txBody>
          <a:bodyPr wrap="square" rtlCol="0">
            <a:spAutoFit/>
          </a:bodyPr>
          <a:lstStyle/>
          <a:p>
            <a:r>
              <a:rPr lang="en-US" dirty="0" err="1" smtClean="0">
                <a:solidFill>
                  <a:prstClr val="black"/>
                </a:solidFill>
              </a:rPr>
              <a:t>Tera</a:t>
            </a:r>
            <a:r>
              <a:rPr lang="en-US" dirty="0" smtClean="0">
                <a:solidFill>
                  <a:prstClr val="black"/>
                </a:solidFill>
              </a:rPr>
              <a:t> 10^12</a:t>
            </a:r>
            <a:endParaRPr lang="en-US" dirty="0">
              <a:solidFill>
                <a:prstClr val="black"/>
              </a:solidFill>
            </a:endParaRPr>
          </a:p>
        </p:txBody>
      </p:sp>
      <p:sp>
        <p:nvSpPr>
          <p:cNvPr id="11" name="TextBox 10"/>
          <p:cNvSpPr txBox="1"/>
          <p:nvPr/>
        </p:nvSpPr>
        <p:spPr>
          <a:xfrm>
            <a:off x="3589019" y="1828800"/>
            <a:ext cx="1289958" cy="369332"/>
          </a:xfrm>
          <a:prstGeom prst="rect">
            <a:avLst/>
          </a:prstGeom>
          <a:noFill/>
        </p:spPr>
        <p:txBody>
          <a:bodyPr wrap="square" rtlCol="0">
            <a:spAutoFit/>
          </a:bodyPr>
          <a:lstStyle/>
          <a:p>
            <a:r>
              <a:rPr lang="en-US" dirty="0" err="1" smtClean="0">
                <a:solidFill>
                  <a:prstClr val="black"/>
                </a:solidFill>
              </a:rPr>
              <a:t>Peta</a:t>
            </a:r>
            <a:r>
              <a:rPr lang="en-US" dirty="0" smtClean="0">
                <a:solidFill>
                  <a:prstClr val="black"/>
                </a:solidFill>
              </a:rPr>
              <a:t> 10^15</a:t>
            </a:r>
            <a:endParaRPr lang="en-US" dirty="0">
              <a:solidFill>
                <a:prstClr val="black"/>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174" y="2241606"/>
            <a:ext cx="1208676" cy="120867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1877" y="1212144"/>
            <a:ext cx="2540001" cy="77787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9559" y="2459110"/>
            <a:ext cx="1333500" cy="119913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7477" y="3772904"/>
            <a:ext cx="1383323" cy="110638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4463912"/>
            <a:ext cx="1841833" cy="108107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5600" y="2459110"/>
            <a:ext cx="1143000" cy="1143000"/>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8969" y="3546258"/>
            <a:ext cx="1676048" cy="754977"/>
          </a:xfrm>
          <a:prstGeom prst="rect">
            <a:avLst/>
          </a:prstGeom>
          <a:solidFill>
            <a:schemeClr val="bg1"/>
          </a:solidFill>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9174" y="4375665"/>
            <a:ext cx="1904824" cy="716690"/>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0712" y="1939809"/>
            <a:ext cx="1364288" cy="90952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11161" y="4933611"/>
            <a:ext cx="1239989" cy="840503"/>
          </a:xfrm>
          <a:prstGeom prst="rect">
            <a:avLst/>
          </a:prstGeom>
        </p:spPr>
      </p:pic>
      <p:sp>
        <p:nvSpPr>
          <p:cNvPr id="19" name="TextBox 18"/>
          <p:cNvSpPr txBox="1"/>
          <p:nvPr/>
        </p:nvSpPr>
        <p:spPr>
          <a:xfrm>
            <a:off x="761287" y="2845944"/>
            <a:ext cx="816185" cy="307777"/>
          </a:xfrm>
          <a:prstGeom prst="rect">
            <a:avLst/>
          </a:prstGeom>
          <a:noFill/>
        </p:spPr>
        <p:txBody>
          <a:bodyPr wrap="none" rtlCol="0">
            <a:spAutoFit/>
          </a:bodyPr>
          <a:lstStyle/>
          <a:p>
            <a:r>
              <a:rPr lang="en-US" sz="1400" b="1" dirty="0" smtClean="0">
                <a:solidFill>
                  <a:prstClr val="black"/>
                </a:solidFill>
                <a:cs typeface="AngsanaUPC" pitchFamily="18" charset="-34"/>
              </a:rPr>
              <a:t>Pig Latin</a:t>
            </a:r>
            <a:endParaRPr lang="en-US" sz="1400" b="1" dirty="0">
              <a:solidFill>
                <a:prstClr val="black"/>
              </a:solidFill>
              <a:cs typeface="AngsanaUPC" pitchFamily="18" charset="-34"/>
            </a:endParaRPr>
          </a:p>
        </p:txBody>
      </p:sp>
      <p:pic>
        <p:nvPicPr>
          <p:cNvPr id="26" name="Picture 2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53276" y="4933611"/>
            <a:ext cx="1880104" cy="539947"/>
          </a:xfrm>
          <a:prstGeom prst="rect">
            <a:avLst/>
          </a:prstGeom>
        </p:spPr>
      </p:pic>
    </p:spTree>
    <p:custDataLst>
      <p:tags r:id="rId1"/>
    </p:custDataLst>
    <p:extLst>
      <p:ext uri="{BB962C8B-B14F-4D97-AF65-F5344CB8AC3E}">
        <p14:creationId xmlns:p14="http://schemas.microsoft.com/office/powerpoint/2010/main" val="2969889363"/>
      </p:ext>
    </p:extLst>
  </p:cSld>
  <p:clrMapOvr>
    <a:masterClrMapping/>
  </p:clrMapOvr>
  <mc:AlternateContent xmlns:mc="http://schemas.openxmlformats.org/markup-compatibility/2006" xmlns:p14="http://schemas.microsoft.com/office/powerpoint/2010/main">
    <mc:Choice Requires="p14">
      <p:transition spd="slow" p14:dur="2000" advTm="597"/>
    </mc:Choice>
    <mc:Fallback xmlns="">
      <p:transition spd="slow" advTm="5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1500"/>
                            </p:stCondLst>
                            <p:childTnLst>
                              <p:par>
                                <p:cTn id="18" presetID="2" presetClass="entr" presetSubtype="4" fill="hold" nodeType="afterEffect">
                                  <p:stCondLst>
                                    <p:cond delay="375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575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6250"/>
                            </p:stCondLst>
                            <p:childTnLst>
                              <p:par>
                                <p:cTn id="28" presetID="2" presetClass="entr" presetSubtype="4"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par>
                          <p:cTn id="32" fill="hold">
                            <p:stCondLst>
                              <p:cond delay="6750"/>
                            </p:stCondLst>
                            <p:childTnLst>
                              <p:par>
                                <p:cTn id="33" presetID="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7250"/>
                            </p:stCondLst>
                            <p:childTnLst>
                              <p:par>
                                <p:cTn id="38" presetID="2" presetClass="entr" presetSubtype="4"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0454" y="2362200"/>
            <a:ext cx="4572000" cy="1631216"/>
          </a:xfrm>
          <a:prstGeom prst="rect">
            <a:avLst/>
          </a:prstGeom>
        </p:spPr>
        <p:txBody>
          <a:bodyPr>
            <a:spAutoFit/>
          </a:bodyPr>
          <a:lstStyle/>
          <a:p>
            <a:pPr marL="342883" indent="-342883" algn="ctr" defTabSz="914354">
              <a:spcBef>
                <a:spcPct val="20000"/>
              </a:spcBef>
              <a:buFont typeface="Arial" pitchFamily="34" charset="0"/>
              <a:buNone/>
              <a:defRPr/>
            </a:pPr>
            <a:r>
              <a:rPr lang="en-US" sz="2800" b="1" i="1" dirty="0">
                <a:solidFill>
                  <a:srgbClr val="0000CC"/>
                </a:solidFill>
                <a:latin typeface="Arial" pitchFamily="34" charset="0"/>
              </a:rPr>
              <a:t>S</a:t>
            </a:r>
            <a:r>
              <a:rPr lang="en-US" sz="2800" b="1" i="1" dirty="0">
                <a:solidFill>
                  <a:srgbClr val="D20000"/>
                </a:solidFill>
                <a:latin typeface="Arial" pitchFamily="34" charset="0"/>
              </a:rPr>
              <a:t>A</a:t>
            </a:r>
            <a:r>
              <a:rPr lang="en-US" sz="2800" b="1" i="1" dirty="0">
                <a:solidFill>
                  <a:srgbClr val="FFC000"/>
                </a:solidFill>
                <a:latin typeface="Arial" pitchFamily="34" charset="0"/>
              </a:rPr>
              <a:t>L</a:t>
            </a:r>
            <a:r>
              <a:rPr lang="en-US" sz="2800" b="1" i="1" dirty="0">
                <a:solidFill>
                  <a:srgbClr val="0000CC"/>
                </a:solidFill>
                <a:latin typeface="Arial" pitchFamily="34" charset="0"/>
              </a:rPr>
              <a:t>S</a:t>
            </a:r>
            <a:r>
              <a:rPr lang="en-US" sz="2800" b="1" i="1" dirty="0">
                <a:solidFill>
                  <a:srgbClr val="33CC33"/>
                </a:solidFill>
                <a:latin typeface="Arial" pitchFamily="34" charset="0"/>
              </a:rPr>
              <a:t>A</a:t>
            </a:r>
            <a:r>
              <a:rPr lang="en-US" sz="2000" b="1" i="1" dirty="0">
                <a:solidFill>
                  <a:srgbClr val="33CC33"/>
                </a:solidFill>
                <a:latin typeface="Arial" pitchFamily="34" charset="0"/>
              </a:rPr>
              <a:t>  </a:t>
            </a:r>
            <a:r>
              <a:rPr lang="en-US" sz="2800" b="1" dirty="0">
                <a:solidFill>
                  <a:srgbClr val="002060"/>
                </a:solidFill>
                <a:latin typeface="Candara" pitchFamily="34" charset="0"/>
              </a:rPr>
              <a:t>HPC Group </a:t>
            </a:r>
            <a:endParaRPr lang="en-US" sz="2800" b="1" dirty="0" smtClean="0">
              <a:solidFill>
                <a:srgbClr val="002060"/>
              </a:solidFill>
              <a:latin typeface="Candara" pitchFamily="34" charset="0"/>
            </a:endParaRPr>
          </a:p>
          <a:p>
            <a:pPr marL="342883" indent="-342883" algn="ctr" defTabSz="914354">
              <a:spcBef>
                <a:spcPct val="20000"/>
              </a:spcBef>
              <a:defRPr/>
            </a:pPr>
            <a:r>
              <a:rPr lang="en-US" sz="2000" dirty="0">
                <a:solidFill>
                  <a:prstClr val="black"/>
                </a:solidFill>
                <a:hlinkClick r:id="rId3"/>
              </a:rPr>
              <a:t>http://</a:t>
            </a:r>
            <a:r>
              <a:rPr lang="en-US" sz="2000" dirty="0" smtClean="0">
                <a:solidFill>
                  <a:prstClr val="black"/>
                </a:solidFill>
                <a:hlinkClick r:id="rId3"/>
              </a:rPr>
              <a:t>salsahpc.indiana.edu</a:t>
            </a:r>
            <a:endParaRPr lang="en-US" sz="2000" b="1" dirty="0" smtClean="0">
              <a:solidFill>
                <a:srgbClr val="002060"/>
              </a:solidFill>
              <a:latin typeface="Candara" pitchFamily="34" charset="0"/>
            </a:endParaRPr>
          </a:p>
          <a:p>
            <a:pPr marL="342883" indent="-342883" algn="ctr" defTabSz="914354">
              <a:spcBef>
                <a:spcPct val="20000"/>
              </a:spcBef>
              <a:buFont typeface="Arial" pitchFamily="34" charset="0"/>
              <a:buNone/>
              <a:defRPr/>
            </a:pPr>
            <a:r>
              <a:rPr lang="en-US" sz="2000" b="1" dirty="0" smtClean="0">
                <a:solidFill>
                  <a:prstClr val="black"/>
                </a:solidFill>
                <a:latin typeface="Times New Roman" pitchFamily="18" charset="0"/>
                <a:cs typeface="Times New Roman" pitchFamily="18" charset="0"/>
              </a:rPr>
              <a:t>School of Informatics and Computing</a:t>
            </a:r>
          </a:p>
          <a:p>
            <a:pPr marL="342883" indent="-342883" algn="ctr" defTabSz="914354">
              <a:spcBef>
                <a:spcPct val="20000"/>
              </a:spcBef>
              <a:buFont typeface="Arial" pitchFamily="34" charset="0"/>
              <a:buNone/>
              <a:defRPr/>
            </a:pPr>
            <a:r>
              <a:rPr lang="en-US" sz="2000" b="1" dirty="0" smtClean="0">
                <a:solidFill>
                  <a:prstClr val="black"/>
                </a:solidFill>
                <a:latin typeface="Times New Roman" pitchFamily="18" charset="0"/>
                <a:cs typeface="Times New Roman" pitchFamily="18" charset="0"/>
              </a:rPr>
              <a:t>Indiana University</a:t>
            </a:r>
            <a:endParaRPr lang="en-US" sz="2000" b="1" dirty="0">
              <a:solidFill>
                <a:prstClr val="black"/>
              </a:solidFill>
              <a:latin typeface="Times New Roman" pitchFamily="18" charset="0"/>
              <a:cs typeface="Times New Roman" pitchFamily="18" charset="0"/>
            </a:endParaRPr>
          </a:p>
        </p:txBody>
      </p:sp>
      <p:sp>
        <p:nvSpPr>
          <p:cNvPr id="13" name="Title 1"/>
          <p:cNvSpPr txBox="1">
            <a:spLocks/>
          </p:cNvSpPr>
          <p:nvPr/>
        </p:nvSpPr>
        <p:spPr>
          <a:xfrm>
            <a:off x="422135" y="838200"/>
            <a:ext cx="8229600" cy="7629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Acknowledgement</a:t>
            </a:r>
            <a:endParaRPr lang="en-US" b="1" dirty="0"/>
          </a:p>
        </p:txBody>
      </p:sp>
      <p:grpSp>
        <p:nvGrpSpPr>
          <p:cNvPr id="4" name="Group 3"/>
          <p:cNvGrpSpPr/>
          <p:nvPr/>
        </p:nvGrpSpPr>
        <p:grpSpPr>
          <a:xfrm>
            <a:off x="1091728" y="4829003"/>
            <a:ext cx="7137872" cy="625018"/>
            <a:chOff x="685800" y="4829003"/>
            <a:chExt cx="7137872" cy="625018"/>
          </a:xfrm>
        </p:grpSpPr>
        <p:pic>
          <p:nvPicPr>
            <p:cNvPr id="10" name="Picture 9" descr="microsoft.jpg"/>
            <p:cNvPicPr>
              <a:picLocks noChangeAspect="1"/>
            </p:cNvPicPr>
            <p:nvPr/>
          </p:nvPicPr>
          <p:blipFill>
            <a:blip r:embed="rId4" cstate="print"/>
            <a:stretch>
              <a:fillRect/>
            </a:stretch>
          </p:blipFill>
          <p:spPr>
            <a:xfrm>
              <a:off x="685800" y="4852863"/>
              <a:ext cx="1165882" cy="601158"/>
            </a:xfrm>
            <a:prstGeom prst="roundRect">
              <a:avLst>
                <a:gd name="adj" fmla="val 8594"/>
              </a:avLst>
            </a:prstGeom>
            <a:noFill/>
            <a:ln>
              <a:noFill/>
            </a:ln>
            <a:effectLst>
              <a:reflection blurRad="12700" stA="38000" endPos="28000" dist="5000" dir="5400000" sy="-100000" algn="bl" rotWithShape="0"/>
            </a:effectLst>
          </p:spPr>
        </p:pic>
        <p:pic>
          <p:nvPicPr>
            <p:cNvPr id="11" name="Picture 10" descr="nih-logo-blue.gif"/>
            <p:cNvPicPr>
              <a:picLocks noChangeAspect="1"/>
            </p:cNvPicPr>
            <p:nvPr/>
          </p:nvPicPr>
          <p:blipFill>
            <a:blip r:embed="rId5" cstate="print"/>
            <a:stretch>
              <a:fillRect/>
            </a:stretch>
          </p:blipFill>
          <p:spPr>
            <a:xfrm>
              <a:off x="4426454" y="4829003"/>
              <a:ext cx="630120" cy="570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pixture_reloaded_logo.png"/>
            <p:cNvPicPr>
              <a:picLocks noChangeAspect="1"/>
            </p:cNvPicPr>
            <p:nvPr/>
          </p:nvPicPr>
          <p:blipFill>
            <a:blip r:embed="rId6" cstate="print"/>
            <a:stretch>
              <a:fillRect/>
            </a:stretch>
          </p:blipFill>
          <p:spPr>
            <a:xfrm>
              <a:off x="5181600" y="4829003"/>
              <a:ext cx="921329" cy="570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nsf.jpg"/>
            <p:cNvPicPr>
              <a:picLocks noChangeAspect="1"/>
            </p:cNvPicPr>
            <p:nvPr/>
          </p:nvPicPr>
          <p:blipFill>
            <a:blip r:embed="rId7" cstate="print"/>
            <a:stretch>
              <a:fillRect/>
            </a:stretch>
          </p:blipFill>
          <p:spPr>
            <a:xfrm>
              <a:off x="3621269" y="4829644"/>
              <a:ext cx="645931" cy="590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http://iusportcom.files.wordpress.com/2010/07/iu_v_rgb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4829644"/>
              <a:ext cx="1651472" cy="5504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1200" y="4866609"/>
              <a:ext cx="1482394" cy="573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1751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813"/>
            <a:ext cx="8229600" cy="1143000"/>
          </a:xfrm>
        </p:spPr>
        <p:txBody>
          <a:bodyPr/>
          <a:lstStyle/>
          <a:p>
            <a:r>
              <a:rPr lang="en-US" dirty="0" smtClean="0"/>
              <a:t>References</a:t>
            </a:r>
            <a:endParaRPr lang="en-US" dirty="0"/>
          </a:p>
        </p:txBody>
      </p:sp>
      <p:sp>
        <p:nvSpPr>
          <p:cNvPr id="3" name="Content Placeholder 2"/>
          <p:cNvSpPr>
            <a:spLocks noGrp="1"/>
          </p:cNvSpPr>
          <p:nvPr>
            <p:ph idx="4294967295"/>
          </p:nvPr>
        </p:nvSpPr>
        <p:spPr>
          <a:xfrm>
            <a:off x="457200" y="914400"/>
            <a:ext cx="8229600" cy="5791200"/>
          </a:xfrm>
        </p:spPr>
        <p:txBody>
          <a:bodyPr>
            <a:noAutofit/>
          </a:bodyPr>
          <a:lstStyle/>
          <a:p>
            <a:pPr marL="514350" indent="-514350">
              <a:buFont typeface="+mj-lt"/>
              <a:buAutoNum type="arabicPeriod"/>
            </a:pPr>
            <a:r>
              <a:rPr lang="en-US" sz="1100" dirty="0"/>
              <a:t>M. </a:t>
            </a:r>
            <a:r>
              <a:rPr lang="en-US" sz="1100" dirty="0" err="1"/>
              <a:t>Isard</a:t>
            </a:r>
            <a:r>
              <a:rPr lang="en-US" sz="1100" dirty="0"/>
              <a:t>, M. </a:t>
            </a:r>
            <a:r>
              <a:rPr lang="en-US" sz="1100" dirty="0" err="1"/>
              <a:t>Budiu</a:t>
            </a:r>
            <a:r>
              <a:rPr lang="en-US" sz="1100" dirty="0"/>
              <a:t>, Y. Yu, A. </a:t>
            </a:r>
            <a:r>
              <a:rPr lang="en-US" sz="1100" dirty="0" err="1"/>
              <a:t>Birrell</a:t>
            </a:r>
            <a:r>
              <a:rPr lang="en-US" sz="1100" dirty="0"/>
              <a:t>, D. </a:t>
            </a:r>
            <a:r>
              <a:rPr lang="en-US" sz="1100" dirty="0" err="1"/>
              <a:t>Fetterly</a:t>
            </a:r>
            <a:r>
              <a:rPr lang="en-US" sz="1100" dirty="0"/>
              <a:t>, Dryad: Distributed data-parallel programs from sequential building blocks, in:  ACM SIGOPS Operating Systems Review, ACM Press, 2007, pp. </a:t>
            </a:r>
            <a:r>
              <a:rPr lang="en-US" sz="1100" dirty="0" smtClean="0"/>
              <a:t>59-72</a:t>
            </a:r>
          </a:p>
          <a:p>
            <a:pPr marL="514350" indent="-514350">
              <a:buFont typeface="+mj-lt"/>
              <a:buAutoNum type="arabicPeriod"/>
            </a:pPr>
            <a:r>
              <a:rPr lang="en-US" sz="1100" dirty="0" err="1"/>
              <a:t>J.Ekanayake</a:t>
            </a:r>
            <a:r>
              <a:rPr lang="en-US" sz="1100" dirty="0"/>
              <a:t>, </a:t>
            </a:r>
            <a:r>
              <a:rPr lang="en-US" sz="1100" dirty="0" err="1"/>
              <a:t>H.Li</a:t>
            </a:r>
            <a:r>
              <a:rPr lang="en-US" sz="1100" dirty="0"/>
              <a:t>, </a:t>
            </a:r>
            <a:r>
              <a:rPr lang="en-US" sz="1100" dirty="0" err="1"/>
              <a:t>B.Zhang</a:t>
            </a:r>
            <a:r>
              <a:rPr lang="en-US" sz="1100" dirty="0"/>
              <a:t>, </a:t>
            </a:r>
            <a:r>
              <a:rPr lang="en-US" sz="1100" dirty="0" err="1"/>
              <a:t>T.Gunarathne</a:t>
            </a:r>
            <a:r>
              <a:rPr lang="en-US" sz="1100" dirty="0"/>
              <a:t>, </a:t>
            </a:r>
            <a:r>
              <a:rPr lang="en-US" sz="1100" dirty="0" err="1"/>
              <a:t>S.Bae</a:t>
            </a:r>
            <a:r>
              <a:rPr lang="en-US" sz="1100" dirty="0"/>
              <a:t>, </a:t>
            </a:r>
            <a:r>
              <a:rPr lang="en-US" sz="1100" dirty="0" err="1"/>
              <a:t>J.Qiu</a:t>
            </a:r>
            <a:r>
              <a:rPr lang="en-US" sz="1100" dirty="0"/>
              <a:t>, </a:t>
            </a:r>
            <a:r>
              <a:rPr lang="en-US" sz="1100" dirty="0" err="1"/>
              <a:t>G.Fox</a:t>
            </a:r>
            <a:r>
              <a:rPr lang="en-US" sz="1100" dirty="0"/>
              <a:t>, Twister: A Runtime for iterative </a:t>
            </a:r>
            <a:r>
              <a:rPr lang="en-US" sz="1100" dirty="0" err="1"/>
              <a:t>MapReduce</a:t>
            </a:r>
            <a:r>
              <a:rPr lang="en-US" sz="1100" dirty="0"/>
              <a:t>, in:  Proceedings of the First International Workshop on </a:t>
            </a:r>
            <a:r>
              <a:rPr lang="en-US" sz="1100" dirty="0" err="1"/>
              <a:t>MapReduce</a:t>
            </a:r>
            <a:r>
              <a:rPr lang="en-US" sz="1100" dirty="0"/>
              <a:t> and its Applications of ACM HPDC 2010 conference June 20-25, 2010, ACM, Chicago,  Illinois, </a:t>
            </a:r>
            <a:r>
              <a:rPr lang="en-US" sz="1100" dirty="0" smtClean="0"/>
              <a:t>2010.</a:t>
            </a:r>
          </a:p>
          <a:p>
            <a:pPr marL="514350" indent="-514350">
              <a:buFont typeface="+mj-lt"/>
              <a:buAutoNum type="arabicPeriod"/>
            </a:pPr>
            <a:r>
              <a:rPr lang="en-US" sz="1100" dirty="0" smtClean="0"/>
              <a:t>Daytona </a:t>
            </a:r>
            <a:r>
              <a:rPr lang="en-US" sz="1100" dirty="0"/>
              <a:t>iterative map-reduce </a:t>
            </a:r>
            <a:r>
              <a:rPr lang="en-US" sz="1100" dirty="0" smtClean="0"/>
              <a:t>framework. </a:t>
            </a:r>
            <a:r>
              <a:rPr lang="en-US" sz="1100" dirty="0" smtClean="0">
                <a:hlinkClick r:id="rId2"/>
              </a:rPr>
              <a:t>http</a:t>
            </a:r>
            <a:r>
              <a:rPr lang="en-US" sz="1100" dirty="0">
                <a:hlinkClick r:id="rId2"/>
              </a:rPr>
              <a:t>://</a:t>
            </a:r>
            <a:r>
              <a:rPr lang="en-US" sz="1100" dirty="0" smtClean="0">
                <a:hlinkClick r:id="rId2"/>
              </a:rPr>
              <a:t>research.microsoft.com/en-us/projects/daytona/</a:t>
            </a:r>
            <a:r>
              <a:rPr lang="en-US" sz="1100" dirty="0" smtClean="0"/>
              <a:t>.</a:t>
            </a:r>
          </a:p>
          <a:p>
            <a:pPr marL="514350" indent="-514350">
              <a:buFont typeface="+mj-lt"/>
              <a:buAutoNum type="arabicPeriod"/>
            </a:pPr>
            <a:r>
              <a:rPr lang="en-US" sz="1100" dirty="0"/>
              <a:t>Y. Bu, B. Howe, M. </a:t>
            </a:r>
            <a:r>
              <a:rPr lang="en-US" sz="1100" dirty="0" err="1"/>
              <a:t>Balazinska</a:t>
            </a:r>
            <a:r>
              <a:rPr lang="en-US" sz="1100" dirty="0"/>
              <a:t>, M.D. Ernst, </a:t>
            </a:r>
            <a:r>
              <a:rPr lang="en-US" sz="1100" dirty="0" err="1"/>
              <a:t>HaLoop</a:t>
            </a:r>
            <a:r>
              <a:rPr lang="en-US" sz="1100" dirty="0"/>
              <a:t>: Efficient Iterative Data Processing on Large Clusters, in:  The 36th International Conference on Very Large Data Bases, VLDB Endowment, Singapore, 2010</a:t>
            </a:r>
            <a:r>
              <a:rPr lang="en-US" sz="1100" dirty="0" smtClean="0"/>
              <a:t>.</a:t>
            </a:r>
          </a:p>
          <a:p>
            <a:pPr marL="514350" indent="-514350">
              <a:buFont typeface="+mj-lt"/>
              <a:buAutoNum type="arabicPeriod"/>
            </a:pPr>
            <a:r>
              <a:rPr lang="en-US" sz="1100" dirty="0" err="1" smtClean="0"/>
              <a:t>Matei</a:t>
            </a:r>
            <a:r>
              <a:rPr lang="en-US" sz="1100" dirty="0" smtClean="0"/>
              <a:t> </a:t>
            </a:r>
            <a:r>
              <a:rPr lang="en-US" sz="1100" dirty="0" err="1" smtClean="0"/>
              <a:t>Zaharia</a:t>
            </a:r>
            <a:r>
              <a:rPr lang="en-US" sz="1100" dirty="0" smtClean="0"/>
              <a:t>, </a:t>
            </a:r>
            <a:r>
              <a:rPr lang="en-US" sz="1100" dirty="0" err="1" smtClean="0"/>
              <a:t>Mosharaf</a:t>
            </a:r>
            <a:r>
              <a:rPr lang="en-US" sz="1100" dirty="0" smtClean="0"/>
              <a:t> </a:t>
            </a:r>
            <a:r>
              <a:rPr lang="en-US" sz="1100" dirty="0"/>
              <a:t> </a:t>
            </a:r>
            <a:r>
              <a:rPr lang="en-US" sz="1100" dirty="0" err="1" smtClean="0"/>
              <a:t>Chowdhury</a:t>
            </a:r>
            <a:r>
              <a:rPr lang="en-US" sz="1100" dirty="0" smtClean="0"/>
              <a:t>, Michael J. Franklin, Scott </a:t>
            </a:r>
            <a:r>
              <a:rPr lang="en-US" sz="1100" dirty="0" err="1" smtClean="0"/>
              <a:t>Shenker</a:t>
            </a:r>
            <a:r>
              <a:rPr lang="en-US" sz="1100" dirty="0" smtClean="0"/>
              <a:t>, Ion </a:t>
            </a:r>
            <a:r>
              <a:rPr lang="en-US" sz="1100" dirty="0" err="1" smtClean="0"/>
              <a:t>Stoica</a:t>
            </a:r>
            <a:r>
              <a:rPr lang="en-US" sz="1100" dirty="0" smtClean="0"/>
              <a:t>, University of Berkeley.  Spark: Cluster Computing with Working Sets.  HotCloud’10 Proceedings of the 2</a:t>
            </a:r>
            <a:r>
              <a:rPr lang="en-US" sz="1100" baseline="30000" dirty="0" smtClean="0"/>
              <a:t>nd</a:t>
            </a:r>
            <a:r>
              <a:rPr lang="en-US" sz="1100" dirty="0" smtClean="0"/>
              <a:t> USENIX conference  on Hot  topics in  cloud computing. USENIX Association Berkeley,  CA. 2010.</a:t>
            </a:r>
          </a:p>
          <a:p>
            <a:pPr marL="514350" indent="-514350">
              <a:buFont typeface="+mj-lt"/>
              <a:buAutoNum type="arabicPeriod"/>
            </a:pPr>
            <a:r>
              <a:rPr lang="en-US" sz="1100" dirty="0" err="1" smtClean="0"/>
              <a:t>Yanfeng</a:t>
            </a:r>
            <a:r>
              <a:rPr lang="en-US" sz="1100" dirty="0" smtClean="0"/>
              <a:t> Zhang , </a:t>
            </a:r>
            <a:r>
              <a:rPr lang="en-US" sz="1100" dirty="0" err="1" smtClean="0"/>
              <a:t>Qinxin</a:t>
            </a:r>
            <a:r>
              <a:rPr lang="en-US" sz="1100" dirty="0" smtClean="0"/>
              <a:t> </a:t>
            </a:r>
            <a:r>
              <a:rPr lang="en-US" sz="1100" dirty="0" err="1" smtClean="0"/>
              <a:t>Gao</a:t>
            </a:r>
            <a:r>
              <a:rPr lang="en-US" sz="1100" dirty="0" smtClean="0"/>
              <a:t> , </a:t>
            </a:r>
            <a:r>
              <a:rPr lang="en-US" sz="1100" dirty="0" err="1" smtClean="0"/>
              <a:t>Lixin</a:t>
            </a:r>
            <a:r>
              <a:rPr lang="en-US" sz="1100" dirty="0" smtClean="0"/>
              <a:t> </a:t>
            </a:r>
            <a:r>
              <a:rPr lang="en-US" sz="1100" dirty="0" err="1" smtClean="0"/>
              <a:t>Gao</a:t>
            </a:r>
            <a:r>
              <a:rPr lang="en-US" sz="1100" dirty="0" smtClean="0"/>
              <a:t> , </a:t>
            </a:r>
            <a:r>
              <a:rPr lang="en-US" sz="1100" dirty="0" err="1" smtClean="0"/>
              <a:t>Cuirong</a:t>
            </a:r>
            <a:r>
              <a:rPr lang="en-US" sz="1100" dirty="0" smtClean="0"/>
              <a:t> Wang, </a:t>
            </a:r>
            <a:r>
              <a:rPr lang="en-US" sz="1100" dirty="0" err="1" smtClean="0"/>
              <a:t>iMapReduce</a:t>
            </a:r>
            <a:r>
              <a:rPr lang="en-US" sz="1100" dirty="0" smtClean="0"/>
              <a:t>: A Distributed Computing Framework for Iterative Computation, Proceedings of the 2011 IEEE International Symposium on Parallel and Distributed Processing Workshops and PhD Forum, p.1112-1121, May 16-20, 2011 </a:t>
            </a:r>
          </a:p>
          <a:p>
            <a:pPr marL="514350" indent="-514350">
              <a:buFont typeface="+mj-lt"/>
              <a:buAutoNum type="arabicPeriod"/>
            </a:pPr>
            <a:r>
              <a:rPr lang="en-US" sz="1100" dirty="0" err="1" smtClean="0"/>
              <a:t>Tekin</a:t>
            </a:r>
            <a:r>
              <a:rPr lang="en-US" sz="1100" dirty="0" smtClean="0"/>
              <a:t> </a:t>
            </a:r>
            <a:r>
              <a:rPr lang="en-US" sz="1100" dirty="0" err="1" smtClean="0"/>
              <a:t>Bicer</a:t>
            </a:r>
            <a:r>
              <a:rPr lang="en-US" sz="1100" dirty="0" smtClean="0"/>
              <a:t>, David Chiu, and </a:t>
            </a:r>
            <a:r>
              <a:rPr lang="en-US" sz="1100" dirty="0" err="1" smtClean="0"/>
              <a:t>Gagan</a:t>
            </a:r>
            <a:r>
              <a:rPr lang="en-US" sz="1100" dirty="0" smtClean="0"/>
              <a:t> </a:t>
            </a:r>
            <a:r>
              <a:rPr lang="en-US" sz="1100" dirty="0" err="1" smtClean="0"/>
              <a:t>Agrawal</a:t>
            </a:r>
            <a:r>
              <a:rPr lang="en-US" sz="1100" dirty="0" smtClean="0"/>
              <a:t>. 2011. MATE-EC2: a middleware for processing data with AWS. In </a:t>
            </a:r>
            <a:r>
              <a:rPr lang="en-US" sz="1100" i="1" dirty="0" smtClean="0"/>
              <a:t>Proceedings of the 2011 ACM international workshop on Many task computing on grids and supercomputers</a:t>
            </a:r>
            <a:r>
              <a:rPr lang="en-US" sz="1100" dirty="0" smtClean="0"/>
              <a:t> (MTAGS '11). ACM, New York, NY, USA, 59-68.</a:t>
            </a:r>
          </a:p>
          <a:p>
            <a:pPr marL="514350" indent="-514350">
              <a:buFont typeface="+mj-lt"/>
              <a:buAutoNum type="arabicPeriod"/>
            </a:pPr>
            <a:r>
              <a:rPr lang="en-US" sz="1100" dirty="0" err="1" smtClean="0"/>
              <a:t>Yandong</a:t>
            </a:r>
            <a:r>
              <a:rPr lang="en-US" sz="1100" dirty="0" smtClean="0"/>
              <a:t> Wang, </a:t>
            </a:r>
            <a:r>
              <a:rPr lang="en-US" sz="1100" dirty="0" err="1" smtClean="0"/>
              <a:t>Xinyu</a:t>
            </a:r>
            <a:r>
              <a:rPr lang="en-US" sz="1100" dirty="0" smtClean="0"/>
              <a:t> </a:t>
            </a:r>
            <a:r>
              <a:rPr lang="en-US" sz="1100" dirty="0" err="1" smtClean="0"/>
              <a:t>Que</a:t>
            </a:r>
            <a:r>
              <a:rPr lang="en-US" sz="1100" dirty="0" smtClean="0"/>
              <a:t>, </a:t>
            </a:r>
            <a:r>
              <a:rPr lang="en-US" sz="1100" dirty="0" err="1" smtClean="0"/>
              <a:t>Weikuan</a:t>
            </a:r>
            <a:r>
              <a:rPr lang="en-US" sz="1100" dirty="0" smtClean="0"/>
              <a:t> Yu, </a:t>
            </a:r>
            <a:r>
              <a:rPr lang="en-US" sz="1100" dirty="0" err="1" smtClean="0"/>
              <a:t>Dror</a:t>
            </a:r>
            <a:r>
              <a:rPr lang="en-US" sz="1100" dirty="0" smtClean="0"/>
              <a:t> Goldenberg, and </a:t>
            </a:r>
            <a:r>
              <a:rPr lang="en-US" sz="1100" dirty="0" err="1" smtClean="0"/>
              <a:t>Dhiraj</a:t>
            </a:r>
            <a:r>
              <a:rPr lang="en-US" sz="1100" dirty="0" smtClean="0"/>
              <a:t> </a:t>
            </a:r>
            <a:r>
              <a:rPr lang="en-US" sz="1100" dirty="0" err="1" smtClean="0"/>
              <a:t>Sehgal</a:t>
            </a:r>
            <a:r>
              <a:rPr lang="en-US" sz="1100" dirty="0" smtClean="0"/>
              <a:t>. 2011. </a:t>
            </a:r>
            <a:r>
              <a:rPr lang="en-US" sz="1100" dirty="0" err="1" smtClean="0"/>
              <a:t>Hadoop</a:t>
            </a:r>
            <a:r>
              <a:rPr lang="en-US" sz="1100" dirty="0" smtClean="0"/>
              <a:t> acceleration through network levitated merge. In </a:t>
            </a:r>
            <a:r>
              <a:rPr lang="en-US" sz="1100" i="1" dirty="0" smtClean="0"/>
              <a:t>Proceedings of 2011 International Conference for High Performance Computing, Networking, Storage and Analysis</a:t>
            </a:r>
            <a:r>
              <a:rPr lang="en-US" sz="1100" dirty="0" smtClean="0"/>
              <a:t> (SC '11). ACM, New York, NY, USA, , Article 57 , 10 pages.</a:t>
            </a:r>
          </a:p>
          <a:p>
            <a:pPr marL="514350" indent="-514350">
              <a:buFont typeface="+mj-lt"/>
              <a:buAutoNum type="arabicPeriod"/>
            </a:pPr>
            <a:r>
              <a:rPr lang="en-US" sz="1100" dirty="0" err="1" smtClean="0"/>
              <a:t>Karthik</a:t>
            </a:r>
            <a:r>
              <a:rPr lang="en-US" sz="1100" dirty="0" smtClean="0"/>
              <a:t> </a:t>
            </a:r>
            <a:r>
              <a:rPr lang="en-US" sz="1100" dirty="0" err="1"/>
              <a:t>Kambatla</a:t>
            </a:r>
            <a:r>
              <a:rPr lang="en-US" sz="1100" dirty="0"/>
              <a:t>, </a:t>
            </a:r>
            <a:r>
              <a:rPr lang="en-US" sz="1100" dirty="0" err="1"/>
              <a:t>Naresh</a:t>
            </a:r>
            <a:r>
              <a:rPr lang="en-US" sz="1100" dirty="0"/>
              <a:t> </a:t>
            </a:r>
            <a:r>
              <a:rPr lang="en-US" sz="1100" dirty="0" err="1"/>
              <a:t>Rapolu</a:t>
            </a:r>
            <a:r>
              <a:rPr lang="en-US" sz="1100" dirty="0"/>
              <a:t>, Suresh </a:t>
            </a:r>
            <a:r>
              <a:rPr lang="en-US" sz="1100" dirty="0" err="1"/>
              <a:t>Jagannathan</a:t>
            </a:r>
            <a:r>
              <a:rPr lang="en-US" sz="1100" dirty="0"/>
              <a:t>, and </a:t>
            </a:r>
            <a:r>
              <a:rPr lang="en-US" sz="1100" dirty="0" err="1"/>
              <a:t>Ananth</a:t>
            </a:r>
            <a:r>
              <a:rPr lang="en-US" sz="1100" dirty="0"/>
              <a:t> </a:t>
            </a:r>
            <a:r>
              <a:rPr lang="en-US" sz="1100" dirty="0" err="1" smtClean="0"/>
              <a:t>Grama</a:t>
            </a:r>
            <a:r>
              <a:rPr lang="en-US" sz="1100" dirty="0" smtClean="0"/>
              <a:t>. Asynchronous </a:t>
            </a:r>
            <a:r>
              <a:rPr lang="en-US" sz="1100" dirty="0"/>
              <a:t>Algorithms in </a:t>
            </a:r>
            <a:r>
              <a:rPr lang="en-US" sz="1100" dirty="0" err="1"/>
              <a:t>MapReduce</a:t>
            </a:r>
            <a:r>
              <a:rPr lang="en-US" sz="1100" dirty="0"/>
              <a:t>. In </a:t>
            </a:r>
            <a:r>
              <a:rPr lang="en-US" sz="1100" i="1" dirty="0"/>
              <a:t>IEEE International Conference </a:t>
            </a:r>
            <a:r>
              <a:rPr lang="en-US" sz="1100" i="1" dirty="0" smtClean="0"/>
              <a:t>on Cluster </a:t>
            </a:r>
            <a:r>
              <a:rPr lang="en-US" sz="1100" i="1" dirty="0"/>
              <a:t>Computing (CLUSTER)</a:t>
            </a:r>
            <a:r>
              <a:rPr lang="en-US" sz="1100" dirty="0"/>
              <a:t>, </a:t>
            </a:r>
            <a:r>
              <a:rPr lang="en-US" sz="1100" dirty="0" smtClean="0"/>
              <a:t>2010.</a:t>
            </a:r>
          </a:p>
          <a:p>
            <a:pPr marL="514350" indent="-514350">
              <a:buFont typeface="+mj-lt"/>
              <a:buAutoNum type="arabicPeriod"/>
            </a:pPr>
            <a:r>
              <a:rPr lang="en-US" sz="1100" dirty="0" smtClean="0"/>
              <a:t>T</a:t>
            </a:r>
            <a:r>
              <a:rPr lang="en-US" sz="1100" dirty="0"/>
              <a:t>. </a:t>
            </a:r>
            <a:r>
              <a:rPr lang="en-US" sz="1100" dirty="0" err="1"/>
              <a:t>Condie</a:t>
            </a:r>
            <a:r>
              <a:rPr lang="en-US" sz="1100" dirty="0"/>
              <a:t>, N. Conway, P. Alvaro, J. M. </a:t>
            </a:r>
            <a:r>
              <a:rPr lang="en-US" sz="1100" dirty="0" err="1"/>
              <a:t>Hellerstein</a:t>
            </a:r>
            <a:r>
              <a:rPr lang="en-US" sz="1100" dirty="0"/>
              <a:t>, K. </a:t>
            </a:r>
            <a:r>
              <a:rPr lang="en-US" sz="1100" dirty="0" err="1" smtClean="0"/>
              <a:t>Elmleegy</a:t>
            </a:r>
            <a:r>
              <a:rPr lang="en-US" sz="1100" dirty="0" smtClean="0"/>
              <a:t>, and </a:t>
            </a:r>
            <a:r>
              <a:rPr lang="en-US" sz="1100" dirty="0"/>
              <a:t>R. Sears. </a:t>
            </a:r>
            <a:r>
              <a:rPr lang="en-US" sz="1100" dirty="0" err="1"/>
              <a:t>Mapreduce</a:t>
            </a:r>
            <a:r>
              <a:rPr lang="en-US" sz="1100" dirty="0"/>
              <a:t> online. In NSDI, 2010</a:t>
            </a:r>
            <a:r>
              <a:rPr lang="en-US" sz="1100" dirty="0" smtClean="0"/>
              <a:t>.</a:t>
            </a:r>
          </a:p>
          <a:p>
            <a:pPr marL="514350" indent="-514350">
              <a:buFont typeface="+mj-lt"/>
              <a:buAutoNum type="arabicPeriod"/>
            </a:pPr>
            <a:r>
              <a:rPr lang="en-US" sz="1100" dirty="0" smtClean="0"/>
              <a:t>M. </a:t>
            </a:r>
            <a:r>
              <a:rPr lang="en-US" sz="1100" dirty="0" err="1" smtClean="0"/>
              <a:t>Chowdhury</a:t>
            </a:r>
            <a:r>
              <a:rPr lang="en-US" sz="1100" dirty="0" smtClean="0"/>
              <a:t>, M. </a:t>
            </a:r>
            <a:r>
              <a:rPr lang="en-US" sz="1100" dirty="0" err="1" smtClean="0"/>
              <a:t>Zaharia</a:t>
            </a:r>
            <a:r>
              <a:rPr lang="en-US" sz="1100" dirty="0" smtClean="0"/>
              <a:t>, J. Ma, M.I. Jordan and I. </a:t>
            </a:r>
            <a:r>
              <a:rPr lang="en-US" sz="1100" dirty="0" err="1" smtClean="0"/>
              <a:t>Stoica</a:t>
            </a:r>
            <a:r>
              <a:rPr lang="en-US" sz="1100" dirty="0" smtClean="0"/>
              <a:t>, </a:t>
            </a:r>
            <a:r>
              <a:rPr lang="en-US" sz="1100" dirty="0" smtClean="0">
                <a:hlinkClick r:id="rId3"/>
              </a:rPr>
              <a:t>Managing Data Transfers in Computer Clusters with Orchestra</a:t>
            </a:r>
            <a:r>
              <a:rPr lang="en-US" sz="1100" dirty="0" smtClean="0"/>
              <a:t> </a:t>
            </a:r>
            <a:r>
              <a:rPr lang="en-US" sz="1100" i="1" dirty="0" smtClean="0"/>
              <a:t>SIGCOMM 2011</a:t>
            </a:r>
            <a:r>
              <a:rPr lang="en-US" sz="1100" dirty="0" smtClean="0"/>
              <a:t>, August 2011</a:t>
            </a:r>
          </a:p>
          <a:p>
            <a:pPr marL="514350" indent="-514350">
              <a:buFont typeface="+mj-lt"/>
              <a:buAutoNum type="arabicPeriod"/>
            </a:pPr>
            <a:r>
              <a:rPr lang="en-US" sz="1100" dirty="0" smtClean="0"/>
              <a:t>M. </a:t>
            </a:r>
            <a:r>
              <a:rPr lang="en-US" sz="1100" dirty="0" err="1" smtClean="0"/>
              <a:t>Zaharia</a:t>
            </a:r>
            <a:r>
              <a:rPr lang="en-US" sz="1100" dirty="0" smtClean="0"/>
              <a:t>, M. </a:t>
            </a:r>
            <a:r>
              <a:rPr lang="en-US" sz="1100" dirty="0" err="1" smtClean="0"/>
              <a:t>Chowdhury</a:t>
            </a:r>
            <a:r>
              <a:rPr lang="en-US" sz="1100" dirty="0" smtClean="0"/>
              <a:t>, M.J. Franklin, S. </a:t>
            </a:r>
            <a:r>
              <a:rPr lang="en-US" sz="1100" dirty="0" err="1" smtClean="0"/>
              <a:t>Shenker</a:t>
            </a:r>
            <a:r>
              <a:rPr lang="en-US" sz="1100" dirty="0" smtClean="0"/>
              <a:t> and I. </a:t>
            </a:r>
            <a:r>
              <a:rPr lang="en-US" sz="1100" dirty="0" err="1" smtClean="0"/>
              <a:t>Stoica</a:t>
            </a:r>
            <a:r>
              <a:rPr lang="en-US" sz="1100" dirty="0" smtClean="0"/>
              <a:t>. </a:t>
            </a:r>
            <a:r>
              <a:rPr lang="en-US" sz="1100" dirty="0" smtClean="0">
                <a:hlinkClick r:id="rId4"/>
              </a:rPr>
              <a:t>Spark: Cluster Computing with Working Sets</a:t>
            </a:r>
            <a:r>
              <a:rPr lang="en-US" sz="1100" dirty="0" smtClean="0"/>
              <a:t>, </a:t>
            </a:r>
            <a:r>
              <a:rPr lang="en-US" sz="1100" i="1" dirty="0" err="1" smtClean="0"/>
              <a:t>HotCloud</a:t>
            </a:r>
            <a:r>
              <a:rPr lang="en-US" sz="1100" i="1" dirty="0" smtClean="0"/>
              <a:t> 2010</a:t>
            </a:r>
            <a:r>
              <a:rPr lang="en-US" sz="1100" dirty="0" smtClean="0"/>
              <a:t>, June 2010.</a:t>
            </a:r>
          </a:p>
          <a:p>
            <a:pPr marL="514350" indent="-514350">
              <a:buFont typeface="+mj-lt"/>
              <a:buAutoNum type="arabicPeriod"/>
            </a:pPr>
            <a:r>
              <a:rPr lang="en-US" sz="1100" dirty="0" err="1" smtClean="0"/>
              <a:t>Huan</a:t>
            </a:r>
            <a:r>
              <a:rPr lang="en-US" sz="1100" dirty="0" smtClean="0"/>
              <a:t> </a:t>
            </a:r>
            <a:r>
              <a:rPr lang="en-US" sz="1100" dirty="0"/>
              <a:t>Liu and Dan </a:t>
            </a:r>
            <a:r>
              <a:rPr lang="en-US" sz="1100" dirty="0" err="1"/>
              <a:t>Orban</a:t>
            </a:r>
            <a:r>
              <a:rPr lang="en-US" sz="1100" dirty="0"/>
              <a:t>. Cloud </a:t>
            </a:r>
            <a:r>
              <a:rPr lang="en-US" sz="1100" dirty="0" err="1"/>
              <a:t>MapReduce</a:t>
            </a:r>
            <a:r>
              <a:rPr lang="en-US" sz="1100" dirty="0"/>
              <a:t>: a </a:t>
            </a:r>
            <a:r>
              <a:rPr lang="en-US" sz="1100" dirty="0" err="1"/>
              <a:t>MapReduce</a:t>
            </a:r>
            <a:r>
              <a:rPr lang="en-US" sz="1100" dirty="0"/>
              <a:t> </a:t>
            </a:r>
            <a:r>
              <a:rPr lang="en-US" sz="1100" dirty="0" smtClean="0"/>
              <a:t>Implementation on </a:t>
            </a:r>
            <a:r>
              <a:rPr lang="en-US" sz="1100" dirty="0"/>
              <a:t>top of a Cloud Operating System. In 11th IEEE/ACM </a:t>
            </a:r>
            <a:r>
              <a:rPr lang="en-US" sz="1100" dirty="0" smtClean="0"/>
              <a:t>International Symposium </a:t>
            </a:r>
            <a:r>
              <a:rPr lang="en-US" sz="1100" dirty="0"/>
              <a:t>on Cluster, Cloud and Grid Computing, pages 464–474, </a:t>
            </a:r>
            <a:r>
              <a:rPr lang="en-US" sz="1100" dirty="0" smtClean="0"/>
              <a:t>2011</a:t>
            </a:r>
          </a:p>
          <a:p>
            <a:pPr marL="514350" indent="-514350">
              <a:buFont typeface="+mj-lt"/>
              <a:buAutoNum type="arabicPeriod"/>
            </a:pPr>
            <a:r>
              <a:rPr lang="en-US" sz="1100" dirty="0" err="1"/>
              <a:t>AppEngine</a:t>
            </a:r>
            <a:r>
              <a:rPr lang="en-US" sz="1100" dirty="0"/>
              <a:t> </a:t>
            </a:r>
            <a:r>
              <a:rPr lang="en-US" sz="1100" dirty="0" err="1"/>
              <a:t>MapReduce</a:t>
            </a:r>
            <a:r>
              <a:rPr lang="en-US" sz="1100" dirty="0"/>
              <a:t>, July 25th 2011; </a:t>
            </a:r>
            <a:r>
              <a:rPr lang="en-US" sz="1100" u="sng" dirty="0">
                <a:hlinkClick r:id="rId5"/>
              </a:rPr>
              <a:t>http://code.google.com/p/appengine-mapreduce</a:t>
            </a:r>
            <a:r>
              <a:rPr lang="en-US" sz="1100" dirty="0" smtClean="0"/>
              <a:t>.</a:t>
            </a:r>
          </a:p>
          <a:p>
            <a:pPr marL="514350" indent="-514350">
              <a:buFont typeface="+mj-lt"/>
              <a:buAutoNum type="arabicPeriod"/>
            </a:pPr>
            <a:r>
              <a:rPr lang="en-US" sz="1100" dirty="0" smtClean="0"/>
              <a:t>J</a:t>
            </a:r>
            <a:r>
              <a:rPr lang="en-US" sz="1100" dirty="0"/>
              <a:t>. Dean, S. </a:t>
            </a:r>
            <a:r>
              <a:rPr lang="en-US" sz="1100" dirty="0" err="1"/>
              <a:t>Ghemawat</a:t>
            </a:r>
            <a:r>
              <a:rPr lang="en-US" sz="1100" dirty="0"/>
              <a:t>, </a:t>
            </a:r>
            <a:r>
              <a:rPr lang="en-US" sz="1100" dirty="0" err="1"/>
              <a:t>MapReduce</a:t>
            </a:r>
            <a:r>
              <a:rPr lang="en-US" sz="1100" dirty="0"/>
              <a:t>: simplified data processing on large clusters, </a:t>
            </a:r>
            <a:r>
              <a:rPr lang="en-US" sz="1100" dirty="0" err="1"/>
              <a:t>Commun</a:t>
            </a:r>
            <a:r>
              <a:rPr lang="en-US" sz="1100" dirty="0"/>
              <a:t>. ACM, 51 (2008) 107-113.</a:t>
            </a:r>
          </a:p>
          <a:p>
            <a:pPr marL="514350" indent="-514350">
              <a:buFont typeface="+mj-lt"/>
              <a:buAutoNum type="arabicPeriod"/>
            </a:pPr>
            <a:endParaRPr lang="en-US" sz="1100" dirty="0"/>
          </a:p>
        </p:txBody>
      </p:sp>
    </p:spTree>
    <p:extLst>
      <p:ext uri="{BB962C8B-B14F-4D97-AF65-F5344CB8AC3E}">
        <p14:creationId xmlns:p14="http://schemas.microsoft.com/office/powerpoint/2010/main" val="412108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1143000"/>
          </a:xfrm>
        </p:spPr>
        <p:txBody>
          <a:bodyPr>
            <a:normAutofit/>
          </a:bodyPr>
          <a:lstStyle/>
          <a:p>
            <a:r>
              <a:rPr lang="en-US" sz="4000" b="1" dirty="0"/>
              <a:t>Comparison of Runtime </a:t>
            </a:r>
            <a:r>
              <a:rPr lang="en-US" sz="4000" b="1" dirty="0" smtClean="0"/>
              <a:t>Models</a:t>
            </a:r>
            <a:endParaRPr lang="en-US" sz="40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063329797"/>
              </p:ext>
            </p:extLst>
          </p:nvPr>
        </p:nvGraphicFramePr>
        <p:xfrm>
          <a:off x="457200" y="1524000"/>
          <a:ext cx="8229600" cy="4276344"/>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pPr algn="ctr"/>
                      <a:r>
                        <a:rPr lang="en-US" dirty="0" smtClean="0"/>
                        <a:t>Twister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Hadoop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MPI</a:t>
                      </a:r>
                    </a:p>
                  </a:txBody>
                  <a:tcPr/>
                </a:tc>
              </a:tr>
              <a:tr h="370840">
                <a:tc>
                  <a:txBody>
                    <a:bodyPr/>
                    <a:lstStyle/>
                    <a:p>
                      <a:r>
                        <a:rPr lang="en-US" dirty="0" smtClean="0"/>
                        <a:t>Language</a:t>
                      </a:r>
                      <a:endParaRPr lang="en-US" dirty="0"/>
                    </a:p>
                  </a:txBody>
                  <a:tcP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Java</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Java</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C</a:t>
                      </a:r>
                    </a:p>
                  </a:txBody>
                  <a:tcPr marL="68580" marR="68580" marT="0" marB="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Environment</a:t>
                      </a:r>
                    </a:p>
                  </a:txBody>
                  <a:tcPr anchor="ct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clusters, HPC, cloud</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clusters, cloud</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HPC, super computers</a:t>
                      </a:r>
                    </a:p>
                  </a:txBody>
                  <a:tcPr marL="68580" marR="68580" marT="0" marB="0" anchor="ctr"/>
                </a:tc>
              </a:tr>
              <a:tr h="370840">
                <a:tc>
                  <a:txBody>
                    <a:bodyPr/>
                    <a:lstStyle/>
                    <a:p>
                      <a:r>
                        <a:rPr lang="en-US" dirty="0" smtClean="0"/>
                        <a:t>Job Control</a:t>
                      </a:r>
                      <a:endParaRPr lang="en-US" dirty="0"/>
                    </a:p>
                  </a:txBody>
                  <a:tcPr/>
                </a:tc>
                <a:tc>
                  <a:txBody>
                    <a:bodyPr/>
                    <a:lstStyle/>
                    <a:p>
                      <a:pPr marL="0" marR="0" indent="0" algn="ctr"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Iterative MapReduce</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MapReduce</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parallel processes</a:t>
                      </a:r>
                    </a:p>
                  </a:txBody>
                  <a:tcPr marL="68580" marR="68580" marT="0" marB="0" anchor="ctr"/>
                </a:tc>
              </a:tr>
              <a:tr h="370840">
                <a:tc>
                  <a:txBody>
                    <a:bodyPr/>
                    <a:lstStyle/>
                    <a:p>
                      <a:r>
                        <a:rPr lang="en-US" dirty="0" smtClean="0"/>
                        <a:t>Fault Tolerance</a:t>
                      </a:r>
                      <a:endParaRPr lang="en-US" dirty="0"/>
                    </a:p>
                  </a:txBody>
                  <a:tcP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iteration level</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dirty="0" smtClean="0">
                          <a:solidFill>
                            <a:schemeClr val="dk1"/>
                          </a:solidFill>
                          <a:latin typeface="+mn-lt"/>
                          <a:ea typeface="+mn-ea"/>
                          <a:cs typeface="+mn-cs"/>
                        </a:rPr>
                        <a:t>task level</a:t>
                      </a:r>
                      <a:endParaRPr lang="en-US" sz="1800" kern="1200" dirty="0">
                        <a:solidFill>
                          <a:schemeClr val="dk1"/>
                        </a:solidFill>
                        <a:latin typeface="+mn-lt"/>
                        <a:ea typeface="+mn-ea"/>
                        <a:cs typeface="+mn-cs"/>
                      </a:endParaRP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added fault tolerance</a:t>
                      </a:r>
                    </a:p>
                  </a:txBody>
                  <a:tcPr marL="68580" marR="68580" marT="0" marB="0" anchor="ctr"/>
                </a:tc>
              </a:tr>
              <a:tr h="370840">
                <a:tc>
                  <a:txBody>
                    <a:bodyPr/>
                    <a:lstStyle/>
                    <a:p>
                      <a:r>
                        <a:rPr lang="en-US" dirty="0" smtClean="0"/>
                        <a:t>Communication Protocol</a:t>
                      </a:r>
                      <a:endParaRPr lang="en-US" dirty="0"/>
                    </a:p>
                  </a:txBody>
                  <a:tcPr/>
                </a:tc>
                <a:tc>
                  <a:txBody>
                    <a:bodyPr/>
                    <a:lstStyle/>
                    <a:p>
                      <a:pPr marL="0" marR="0" indent="0" algn="ctr" defTabSz="914400" rtl="0" eaLnBrk="1" latinLnBrk="0" hangingPunct="1">
                        <a:lnSpc>
                          <a:spcPct val="115000"/>
                        </a:lnSpc>
                        <a:spcBef>
                          <a:spcPts val="0"/>
                        </a:spcBef>
                        <a:spcAft>
                          <a:spcPts val="0"/>
                        </a:spcAft>
                      </a:pPr>
                      <a:r>
                        <a:rPr lang="en-US" sz="1800" kern="1200" dirty="0" smtClean="0">
                          <a:solidFill>
                            <a:schemeClr val="dk1"/>
                          </a:solidFill>
                          <a:latin typeface="+mn-lt"/>
                          <a:ea typeface="+mn-ea"/>
                          <a:cs typeface="+mn-cs"/>
                        </a:rPr>
                        <a:t>broker, </a:t>
                      </a:r>
                      <a:r>
                        <a:rPr lang="en-US" sz="1800" kern="1200" dirty="0">
                          <a:solidFill>
                            <a:schemeClr val="dk1"/>
                          </a:solidFill>
                          <a:latin typeface="+mn-lt"/>
                          <a:ea typeface="+mn-ea"/>
                          <a:cs typeface="+mn-cs"/>
                        </a:rPr>
                        <a:t>TCP</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RPC, TCP</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TCP, shared memory, </a:t>
                      </a:r>
                      <a:r>
                        <a:rPr lang="en-US" sz="1800" kern="1200" dirty="0" err="1">
                          <a:solidFill>
                            <a:schemeClr val="dk1"/>
                          </a:solidFill>
                          <a:latin typeface="+mn-lt"/>
                          <a:ea typeface="+mn-ea"/>
                          <a:cs typeface="+mn-cs"/>
                        </a:rPr>
                        <a:t>Infiniband</a:t>
                      </a:r>
                      <a:endParaRPr lang="en-US" sz="1800" kern="1200" dirty="0">
                        <a:solidFill>
                          <a:schemeClr val="dk1"/>
                        </a:solidFill>
                        <a:latin typeface="+mn-lt"/>
                        <a:ea typeface="+mn-ea"/>
                        <a:cs typeface="+mn-cs"/>
                      </a:endParaRPr>
                    </a:p>
                  </a:txBody>
                  <a:tcPr marL="68580" marR="68580" marT="0" marB="0" anchor="ctr"/>
                </a:tc>
              </a:tr>
              <a:tr h="370840">
                <a:tc>
                  <a:txBody>
                    <a:bodyPr/>
                    <a:lstStyle/>
                    <a:p>
                      <a:r>
                        <a:rPr lang="en-US" dirty="0" smtClean="0"/>
                        <a:t>Work Unit</a:t>
                      </a:r>
                      <a:endParaRPr lang="en-US" dirty="0"/>
                    </a:p>
                  </a:txBody>
                  <a:tcP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thread</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process</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process</a:t>
                      </a:r>
                    </a:p>
                  </a:txBody>
                  <a:tcPr marL="68580" marR="68580" marT="0" marB="0" anchor="ctr"/>
                </a:tc>
              </a:tr>
              <a:tr h="370840">
                <a:tc>
                  <a:txBody>
                    <a:bodyPr/>
                    <a:lstStyle/>
                    <a:p>
                      <a:r>
                        <a:rPr lang="en-US" dirty="0" smtClean="0"/>
                        <a:t>Scheduling</a:t>
                      </a:r>
                      <a:endParaRPr lang="en-US" dirty="0"/>
                    </a:p>
                  </a:txBody>
                  <a:tcPr/>
                </a:tc>
                <a:tc>
                  <a:txBody>
                    <a:bodyPr/>
                    <a:lstStyle/>
                    <a:p>
                      <a:pPr marL="0" marR="0" indent="0" algn="ctr"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static</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dynamic, speculative</a:t>
                      </a:r>
                    </a:p>
                  </a:txBody>
                  <a:tcPr marL="68580" marR="68580" marT="0" marB="0" anchor="ctr"/>
                </a:tc>
                <a:tc>
                  <a:txBody>
                    <a:bodyPr/>
                    <a:lstStyle/>
                    <a:p>
                      <a:pPr marL="0" marR="0" indent="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static</a:t>
                      </a:r>
                    </a:p>
                  </a:txBody>
                  <a:tcPr marL="68580" marR="68580" marT="0" marB="0" anchor="ctr"/>
                </a:tc>
              </a:tr>
            </a:tbl>
          </a:graphicData>
        </a:graphic>
      </p:graphicFrame>
    </p:spTree>
    <p:extLst>
      <p:ext uri="{BB962C8B-B14F-4D97-AF65-F5344CB8AC3E}">
        <p14:creationId xmlns:p14="http://schemas.microsoft.com/office/powerpoint/2010/main" val="157340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1143000"/>
          </a:xfrm>
        </p:spPr>
        <p:txBody>
          <a:bodyPr/>
          <a:lstStyle/>
          <a:p>
            <a:r>
              <a:rPr lang="en-US" b="1" dirty="0" smtClean="0"/>
              <a:t>Comparison of Data Models</a:t>
            </a:r>
            <a:endParaRPr lang="en-US"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42056885"/>
              </p:ext>
            </p:extLst>
          </p:nvPr>
        </p:nvGraphicFramePr>
        <p:xfrm>
          <a:off x="457200" y="1600200"/>
          <a:ext cx="8229600" cy="4007104"/>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pPr algn="ctr"/>
                      <a:r>
                        <a:rPr lang="en-US" dirty="0" smtClean="0"/>
                        <a:t>Twister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Hadoop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MPI</a:t>
                      </a:r>
                    </a:p>
                  </a:txBody>
                  <a:tcPr/>
                </a:tc>
              </a:tr>
              <a:tr h="370840">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Application Data Category</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scientific data (vectors, matrices)</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records, logs</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scientific data (vectors, matrices)</a:t>
                      </a:r>
                    </a:p>
                  </a:txBody>
                  <a:tcPr marL="68580" marR="68580" marT="0" marB="0" anchor="ctr"/>
                </a:tc>
              </a:tr>
              <a:tr h="370840">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Data Source</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local disk, DFS</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local disk, HDFS</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DFS</a:t>
                      </a:r>
                    </a:p>
                  </a:txBody>
                  <a:tcPr marL="68580" marR="68580" marT="0" marB="0" anchor="ctr"/>
                </a:tc>
              </a:tr>
              <a:tr h="370840">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Data Format</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text/binary</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text/binary</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text/binary/ HDF5</a:t>
                      </a:r>
                    </a:p>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/NetCDF</a:t>
                      </a:r>
                    </a:p>
                  </a:txBody>
                  <a:tcPr marL="68580" marR="68580" marT="0" marB="0" anchor="ctr"/>
                </a:tc>
              </a:tr>
              <a:tr h="370840">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Data Loading</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partition based</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dirty="0" err="1">
                          <a:solidFill>
                            <a:schemeClr val="dk1"/>
                          </a:solidFill>
                          <a:latin typeface="+mn-lt"/>
                          <a:ea typeface="+mn-ea"/>
                          <a:cs typeface="+mn-cs"/>
                        </a:rPr>
                        <a:t>InputSplit</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InputFormat</a:t>
                      </a:r>
                      <a:endParaRPr lang="en-US" sz="180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customized</a:t>
                      </a:r>
                    </a:p>
                  </a:txBody>
                  <a:tcPr marL="68580" marR="68580" marT="0" marB="0" anchor="ctr"/>
                </a:tc>
              </a:tr>
              <a:tr h="370840">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Data Caching</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in memory</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local files</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in memory</a:t>
                      </a:r>
                    </a:p>
                  </a:txBody>
                  <a:tcPr marL="68580" marR="68580" marT="0" marB="0" anchor="ctr"/>
                </a:tc>
              </a:tr>
              <a:tr h="370840">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Data Processing Unit</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Key-Value objects</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Key-Value objects</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basic types, vectors</a:t>
                      </a:r>
                    </a:p>
                  </a:txBody>
                  <a:tcPr marL="68580" marR="68580" marT="0" marB="0" anchor="ctr"/>
                </a:tc>
              </a:tr>
              <a:tr h="370840">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Data Collective Communication</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a:solidFill>
                            <a:schemeClr val="dk1"/>
                          </a:solidFill>
                          <a:latin typeface="+mn-lt"/>
                          <a:ea typeface="+mn-ea"/>
                          <a:cs typeface="+mn-cs"/>
                        </a:rPr>
                        <a:t>broadcasting, shuffling</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broadcasting, shuffling</a:t>
                      </a:r>
                    </a:p>
                  </a:txBody>
                  <a:tcPr marL="68580" marR="68580" marT="0" marB="0" anchor="ctr"/>
                </a:tc>
                <a:tc>
                  <a:txBody>
                    <a:bodyPr/>
                    <a:lstStyle/>
                    <a:p>
                      <a:pPr marL="0" marR="0" indent="0" algn="l"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multiple kinds</a:t>
                      </a:r>
                    </a:p>
                  </a:txBody>
                  <a:tcPr marL="68580" marR="68580" marT="0" marB="0" anchor="ctr"/>
                </a:tc>
              </a:tr>
            </a:tbl>
          </a:graphicData>
        </a:graphic>
      </p:graphicFrame>
    </p:spTree>
    <p:extLst>
      <p:ext uri="{BB962C8B-B14F-4D97-AF65-F5344CB8AC3E}">
        <p14:creationId xmlns:p14="http://schemas.microsoft.com/office/powerpoint/2010/main" val="152432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1676498" y="4358514"/>
            <a:ext cx="4024018" cy="807972"/>
          </a:xfrm>
          <a:prstGeom prst="rect">
            <a:avLst/>
          </a:prstGeom>
          <a:noFill/>
          <a:ln w="9525">
            <a:noFill/>
            <a:miter lim="800000"/>
            <a:headEnd/>
            <a:tailEnd/>
          </a:ln>
        </p:spPr>
      </p:pic>
      <p:sp>
        <p:nvSpPr>
          <p:cNvPr id="2" name="Title 1"/>
          <p:cNvSpPr>
            <a:spLocks noGrp="1"/>
          </p:cNvSpPr>
          <p:nvPr>
            <p:ph type="title" idx="4294967295"/>
          </p:nvPr>
        </p:nvSpPr>
        <p:spPr>
          <a:xfrm>
            <a:off x="0" y="274638"/>
            <a:ext cx="8229600" cy="1143000"/>
          </a:xfrm>
        </p:spPr>
        <p:txBody>
          <a:bodyPr/>
          <a:lstStyle/>
          <a:p>
            <a:r>
              <a:rPr lang="en-US" dirty="0" smtClean="0"/>
              <a:t>Problem Analysis</a:t>
            </a:r>
            <a:endParaRPr lang="en-US" dirty="0"/>
          </a:p>
        </p:txBody>
      </p:sp>
      <p:sp>
        <p:nvSpPr>
          <p:cNvPr id="3" name="Content Placeholder 2"/>
          <p:cNvSpPr>
            <a:spLocks noGrp="1"/>
          </p:cNvSpPr>
          <p:nvPr>
            <p:ph idx="4294967295"/>
          </p:nvPr>
        </p:nvSpPr>
        <p:spPr>
          <a:xfrm>
            <a:off x="0" y="1295400"/>
            <a:ext cx="8229600" cy="533400"/>
          </a:xfrm>
        </p:spPr>
        <p:txBody>
          <a:bodyPr>
            <a:normAutofit/>
          </a:bodyPr>
          <a:lstStyle/>
          <a:p>
            <a:r>
              <a:rPr lang="en-US" sz="2800" dirty="0" smtClean="0"/>
              <a:t>Entities and Relationships in </a:t>
            </a:r>
            <a:r>
              <a:rPr lang="en-US" sz="2800" dirty="0" err="1" smtClean="0"/>
              <a:t>Truthy</a:t>
            </a:r>
            <a:r>
              <a:rPr lang="en-US" sz="2800" dirty="0" smtClean="0"/>
              <a:t> data set</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1858253" y="2286000"/>
            <a:ext cx="3168614" cy="1385887"/>
          </a:xfrm>
          <a:prstGeom prst="rect">
            <a:avLst/>
          </a:prstGeom>
          <a:noFill/>
          <a:ln w="9525">
            <a:noFill/>
            <a:miter lim="800000"/>
            <a:headEnd/>
            <a:tailEnd/>
          </a:ln>
        </p:spPr>
      </p:pic>
      <p:sp>
        <p:nvSpPr>
          <p:cNvPr id="5" name="TextBox 4"/>
          <p:cNvSpPr txBox="1"/>
          <p:nvPr/>
        </p:nvSpPr>
        <p:spPr>
          <a:xfrm>
            <a:off x="3153653" y="1905000"/>
            <a:ext cx="685800" cy="369332"/>
          </a:xfrm>
          <a:prstGeom prst="rect">
            <a:avLst/>
          </a:prstGeom>
          <a:noFill/>
        </p:spPr>
        <p:txBody>
          <a:bodyPr wrap="square" rtlCol="0">
            <a:spAutoFit/>
          </a:bodyPr>
          <a:lstStyle/>
          <a:p>
            <a:r>
              <a:rPr lang="en-US" dirty="0" smtClean="0">
                <a:solidFill>
                  <a:prstClr val="black"/>
                </a:solidFill>
              </a:rPr>
              <a:t>User</a:t>
            </a:r>
            <a:endParaRPr lang="en-US" dirty="0">
              <a:solidFill>
                <a:prstClr val="black"/>
              </a:solidFill>
            </a:endParaRPr>
          </a:p>
        </p:txBody>
      </p:sp>
      <p:sp>
        <p:nvSpPr>
          <p:cNvPr id="7" name="TextBox 6"/>
          <p:cNvSpPr txBox="1"/>
          <p:nvPr/>
        </p:nvSpPr>
        <p:spPr>
          <a:xfrm>
            <a:off x="3121867" y="3962400"/>
            <a:ext cx="838200" cy="369332"/>
          </a:xfrm>
          <a:prstGeom prst="rect">
            <a:avLst/>
          </a:prstGeom>
          <a:noFill/>
        </p:spPr>
        <p:txBody>
          <a:bodyPr wrap="square" rtlCol="0">
            <a:spAutoFit/>
          </a:bodyPr>
          <a:lstStyle/>
          <a:p>
            <a:r>
              <a:rPr lang="en-US" dirty="0" smtClean="0">
                <a:solidFill>
                  <a:prstClr val="black"/>
                </a:solidFill>
              </a:rPr>
              <a:t>Tweet</a:t>
            </a:r>
            <a:endParaRPr lang="en-US" dirty="0">
              <a:solidFill>
                <a:prstClr val="black"/>
              </a:solidFill>
            </a:endParaRPr>
          </a:p>
        </p:txBody>
      </p:sp>
      <p:pic>
        <p:nvPicPr>
          <p:cNvPr id="1029" name="Picture 5"/>
          <p:cNvPicPr>
            <a:picLocks noChangeAspect="1" noChangeArrowheads="1"/>
          </p:cNvPicPr>
          <p:nvPr/>
        </p:nvPicPr>
        <p:blipFill>
          <a:blip r:embed="rId4" cstate="print"/>
          <a:srcRect/>
          <a:stretch>
            <a:fillRect/>
          </a:stretch>
        </p:blipFill>
        <p:spPr bwMode="auto">
          <a:xfrm>
            <a:off x="6219358" y="2057400"/>
            <a:ext cx="2848442" cy="1685925"/>
          </a:xfrm>
          <a:prstGeom prst="rect">
            <a:avLst/>
          </a:prstGeom>
          <a:noFill/>
          <a:ln w="9525">
            <a:noFill/>
            <a:miter lim="800000"/>
            <a:headEnd/>
            <a:tailEnd/>
          </a:ln>
        </p:spPr>
      </p:pic>
      <p:sp>
        <p:nvSpPr>
          <p:cNvPr id="11" name="Oval 10"/>
          <p:cNvSpPr/>
          <p:nvPr/>
        </p:nvSpPr>
        <p:spPr>
          <a:xfrm>
            <a:off x="3154428" y="4655757"/>
            <a:ext cx="914400" cy="25127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Arrow Connector 12"/>
          <p:cNvCxnSpPr>
            <a:stCxn id="11" idx="0"/>
            <a:endCxn id="1029" idx="1"/>
          </p:cNvCxnSpPr>
          <p:nvPr/>
        </p:nvCxnSpPr>
        <p:spPr>
          <a:xfrm flipV="1">
            <a:off x="3611628" y="2900363"/>
            <a:ext cx="2607730" cy="1755394"/>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53000" y="3581400"/>
            <a:ext cx="1066800" cy="369332"/>
          </a:xfrm>
          <a:prstGeom prst="rect">
            <a:avLst/>
          </a:prstGeom>
          <a:noFill/>
        </p:spPr>
        <p:txBody>
          <a:bodyPr wrap="square" rtlCol="0">
            <a:spAutoFit/>
          </a:bodyPr>
          <a:lstStyle/>
          <a:p>
            <a:r>
              <a:rPr lang="en-US" dirty="0" smtClean="0">
                <a:solidFill>
                  <a:prstClr val="black"/>
                </a:solidFill>
              </a:rPr>
              <a:t>Mention</a:t>
            </a:r>
            <a:endParaRPr lang="en-US" dirty="0">
              <a:solidFill>
                <a:prstClr val="black"/>
              </a:solidFill>
            </a:endParaRPr>
          </a:p>
        </p:txBody>
      </p:sp>
      <p:sp>
        <p:nvSpPr>
          <p:cNvPr id="16" name="TextBox 15"/>
          <p:cNvSpPr txBox="1"/>
          <p:nvPr/>
        </p:nvSpPr>
        <p:spPr>
          <a:xfrm>
            <a:off x="7391400" y="1736856"/>
            <a:ext cx="685800" cy="369332"/>
          </a:xfrm>
          <a:prstGeom prst="rect">
            <a:avLst/>
          </a:prstGeom>
          <a:noFill/>
        </p:spPr>
        <p:txBody>
          <a:bodyPr wrap="square" rtlCol="0">
            <a:spAutoFit/>
          </a:bodyPr>
          <a:lstStyle/>
          <a:p>
            <a:r>
              <a:rPr lang="en-US" dirty="0" smtClean="0">
                <a:solidFill>
                  <a:prstClr val="black"/>
                </a:solidFill>
              </a:rPr>
              <a:t>User</a:t>
            </a:r>
            <a:endParaRPr lang="en-US" dirty="0">
              <a:solidFill>
                <a:prstClr val="black"/>
              </a:solidFill>
            </a:endParaRPr>
          </a:p>
        </p:txBody>
      </p:sp>
      <p:pic>
        <p:nvPicPr>
          <p:cNvPr id="1032" name="Picture 8" descr="http://b.dryicons.com/images/icon_sets/colorful_stickers_part_3_icons_set/png/256x256/user.png"/>
          <p:cNvPicPr>
            <a:picLocks noChangeAspect="1" noChangeArrowheads="1"/>
          </p:cNvPicPr>
          <p:nvPr/>
        </p:nvPicPr>
        <p:blipFill>
          <a:blip r:embed="rId5" cstate="print"/>
          <a:srcRect/>
          <a:stretch>
            <a:fillRect/>
          </a:stretch>
        </p:blipFill>
        <p:spPr bwMode="auto">
          <a:xfrm>
            <a:off x="76200" y="2590800"/>
            <a:ext cx="762000" cy="762000"/>
          </a:xfrm>
          <a:prstGeom prst="rect">
            <a:avLst/>
          </a:prstGeom>
          <a:noFill/>
        </p:spPr>
      </p:pic>
      <p:sp>
        <p:nvSpPr>
          <p:cNvPr id="18" name="TextBox 17"/>
          <p:cNvSpPr txBox="1"/>
          <p:nvPr/>
        </p:nvSpPr>
        <p:spPr>
          <a:xfrm>
            <a:off x="168876" y="2221468"/>
            <a:ext cx="685800" cy="369332"/>
          </a:xfrm>
          <a:prstGeom prst="rect">
            <a:avLst/>
          </a:prstGeom>
          <a:noFill/>
        </p:spPr>
        <p:txBody>
          <a:bodyPr wrap="square" rtlCol="0">
            <a:spAutoFit/>
          </a:bodyPr>
          <a:lstStyle/>
          <a:p>
            <a:r>
              <a:rPr lang="en-US" dirty="0" smtClean="0">
                <a:solidFill>
                  <a:prstClr val="black"/>
                </a:solidFill>
              </a:rPr>
              <a:t>User</a:t>
            </a:r>
            <a:endParaRPr lang="en-US" dirty="0">
              <a:solidFill>
                <a:prstClr val="black"/>
              </a:solidFill>
            </a:endParaRPr>
          </a:p>
        </p:txBody>
      </p:sp>
      <p:sp>
        <p:nvSpPr>
          <p:cNvPr id="20" name="Oval 19"/>
          <p:cNvSpPr/>
          <p:nvPr/>
        </p:nvSpPr>
        <p:spPr>
          <a:xfrm>
            <a:off x="2082114" y="4800600"/>
            <a:ext cx="8382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Arrow Connector 21"/>
          <p:cNvCxnSpPr>
            <a:stCxn id="20" idx="4"/>
            <a:endCxn id="24" idx="0"/>
          </p:cNvCxnSpPr>
          <p:nvPr/>
        </p:nvCxnSpPr>
        <p:spPr>
          <a:xfrm>
            <a:off x="2501214" y="5029200"/>
            <a:ext cx="0" cy="325392"/>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05914" y="5354592"/>
            <a:ext cx="990600" cy="369332"/>
          </a:xfrm>
          <a:prstGeom prst="rect">
            <a:avLst/>
          </a:prstGeom>
          <a:noFill/>
        </p:spPr>
        <p:txBody>
          <a:bodyPr wrap="square" rtlCol="0">
            <a:spAutoFit/>
          </a:bodyPr>
          <a:lstStyle/>
          <a:p>
            <a:r>
              <a:rPr lang="en-US" dirty="0" smtClean="0">
                <a:solidFill>
                  <a:prstClr val="black"/>
                </a:solidFill>
              </a:rPr>
              <a:t>memes</a:t>
            </a:r>
            <a:endParaRPr lang="en-US" dirty="0">
              <a:solidFill>
                <a:prstClr val="black"/>
              </a:solidFill>
            </a:endParaRPr>
          </a:p>
        </p:txBody>
      </p:sp>
      <p:cxnSp>
        <p:nvCxnSpPr>
          <p:cNvPr id="26" name="Straight Arrow Connector 25"/>
          <p:cNvCxnSpPr>
            <a:stCxn id="11" idx="4"/>
          </p:cNvCxnSpPr>
          <p:nvPr/>
        </p:nvCxnSpPr>
        <p:spPr>
          <a:xfrm flipH="1">
            <a:off x="2514600" y="4907028"/>
            <a:ext cx="1097028" cy="426972"/>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32" idx="3"/>
            <a:endCxn id="1026" idx="1"/>
          </p:cNvCxnSpPr>
          <p:nvPr/>
        </p:nvCxnSpPr>
        <p:spPr>
          <a:xfrm>
            <a:off x="838200" y="2971800"/>
            <a:ext cx="1020053" cy="7144"/>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14400" y="2667000"/>
            <a:ext cx="838200" cy="369332"/>
          </a:xfrm>
          <a:prstGeom prst="rect">
            <a:avLst/>
          </a:prstGeom>
          <a:noFill/>
        </p:spPr>
        <p:txBody>
          <a:bodyPr wrap="square" rtlCol="0">
            <a:spAutoFit/>
          </a:bodyPr>
          <a:lstStyle/>
          <a:p>
            <a:r>
              <a:rPr lang="en-US" dirty="0" smtClean="0">
                <a:solidFill>
                  <a:prstClr val="black"/>
                </a:solidFill>
              </a:rPr>
              <a:t>Follow</a:t>
            </a:r>
            <a:endParaRPr lang="en-US" dirty="0">
              <a:solidFill>
                <a:prstClr val="black"/>
              </a:solidFill>
            </a:endParaRPr>
          </a:p>
        </p:txBody>
      </p:sp>
      <p:pic>
        <p:nvPicPr>
          <p:cNvPr id="32" name="Picture 8" descr="http://b.dryicons.com/images/icon_sets/colorful_stickers_part_3_icons_set/png/256x256/user.png"/>
          <p:cNvPicPr>
            <a:picLocks noChangeAspect="1" noChangeArrowheads="1"/>
          </p:cNvPicPr>
          <p:nvPr/>
        </p:nvPicPr>
        <p:blipFill>
          <a:blip r:embed="rId5" cstate="print"/>
          <a:srcRect/>
          <a:stretch>
            <a:fillRect/>
          </a:stretch>
        </p:blipFill>
        <p:spPr bwMode="auto">
          <a:xfrm>
            <a:off x="7271952" y="4712732"/>
            <a:ext cx="762000" cy="762000"/>
          </a:xfrm>
          <a:prstGeom prst="rect">
            <a:avLst/>
          </a:prstGeom>
          <a:noFill/>
        </p:spPr>
      </p:pic>
      <p:sp>
        <p:nvSpPr>
          <p:cNvPr id="33" name="TextBox 32"/>
          <p:cNvSpPr txBox="1"/>
          <p:nvPr/>
        </p:nvSpPr>
        <p:spPr>
          <a:xfrm>
            <a:off x="7350210" y="4351638"/>
            <a:ext cx="685800" cy="369332"/>
          </a:xfrm>
          <a:prstGeom prst="rect">
            <a:avLst/>
          </a:prstGeom>
          <a:noFill/>
        </p:spPr>
        <p:txBody>
          <a:bodyPr wrap="square" rtlCol="0">
            <a:spAutoFit/>
          </a:bodyPr>
          <a:lstStyle/>
          <a:p>
            <a:r>
              <a:rPr lang="en-US" dirty="0" smtClean="0">
                <a:solidFill>
                  <a:prstClr val="black"/>
                </a:solidFill>
              </a:rPr>
              <a:t>User</a:t>
            </a:r>
            <a:endParaRPr lang="en-US" dirty="0">
              <a:solidFill>
                <a:prstClr val="black"/>
              </a:solidFill>
            </a:endParaRPr>
          </a:p>
        </p:txBody>
      </p:sp>
      <p:sp>
        <p:nvSpPr>
          <p:cNvPr id="34" name="Rectangle 33"/>
          <p:cNvSpPr/>
          <p:nvPr/>
        </p:nvSpPr>
        <p:spPr>
          <a:xfrm>
            <a:off x="6019800" y="4343400"/>
            <a:ext cx="29718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33" name="Picture 9"/>
          <p:cNvPicPr>
            <a:picLocks noChangeAspect="1" noChangeArrowheads="1"/>
          </p:cNvPicPr>
          <p:nvPr/>
        </p:nvPicPr>
        <p:blipFill>
          <a:blip r:embed="rId6" cstate="print"/>
          <a:srcRect/>
          <a:stretch>
            <a:fillRect/>
          </a:stretch>
        </p:blipFill>
        <p:spPr bwMode="auto">
          <a:xfrm>
            <a:off x="6079524" y="5717058"/>
            <a:ext cx="2895600" cy="356282"/>
          </a:xfrm>
          <a:prstGeom prst="rect">
            <a:avLst/>
          </a:prstGeom>
          <a:noFill/>
          <a:ln w="9525">
            <a:noFill/>
            <a:miter lim="800000"/>
            <a:headEnd/>
            <a:tailEnd/>
          </a:ln>
        </p:spPr>
      </p:pic>
      <p:cxnSp>
        <p:nvCxnSpPr>
          <p:cNvPr id="37" name="Straight Arrow Connector 36"/>
          <p:cNvCxnSpPr>
            <a:endCxn id="1033" idx="1"/>
          </p:cNvCxnSpPr>
          <p:nvPr/>
        </p:nvCxnSpPr>
        <p:spPr>
          <a:xfrm>
            <a:off x="3352800" y="5105400"/>
            <a:ext cx="2726724" cy="789799"/>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750276" y="5370382"/>
            <a:ext cx="990600" cy="369332"/>
          </a:xfrm>
          <a:prstGeom prst="rect">
            <a:avLst/>
          </a:prstGeom>
          <a:noFill/>
        </p:spPr>
        <p:txBody>
          <a:bodyPr wrap="square" rtlCol="0">
            <a:spAutoFit/>
          </a:bodyPr>
          <a:lstStyle/>
          <a:p>
            <a:r>
              <a:rPr lang="en-US" dirty="0" err="1" smtClean="0">
                <a:solidFill>
                  <a:prstClr val="black"/>
                </a:solidFill>
              </a:rPr>
              <a:t>Retweet</a:t>
            </a:r>
            <a:endParaRPr lang="en-US" dirty="0">
              <a:solidFill>
                <a:prstClr val="black"/>
              </a:solidFill>
            </a:endParaRPr>
          </a:p>
        </p:txBody>
      </p:sp>
    </p:spTree>
    <p:extLst>
      <p:ext uri="{BB962C8B-B14F-4D97-AF65-F5344CB8AC3E}">
        <p14:creationId xmlns:p14="http://schemas.microsoft.com/office/powerpoint/2010/main" val="85883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blinds(horizontal)">
                                      <p:cBhvr>
                                        <p:cTn id="10" dur="500"/>
                                        <p:tgtEl>
                                          <p:spTgt spid="103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par>
                                <p:cTn id="25" presetID="3"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blinds(horizontal)">
                                      <p:cBhvr>
                                        <p:cTn id="44" dur="500"/>
                                        <p:tgtEl>
                                          <p:spTgt spid="102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linds(horizontal)">
                                      <p:cBhvr>
                                        <p:cTn id="55" dur="500"/>
                                        <p:tgtEl>
                                          <p:spTgt spid="3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linds(horizontal)">
                                      <p:cBhvr>
                                        <p:cTn id="58" dur="500"/>
                                        <p:tgtEl>
                                          <p:spTgt spid="3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par>
                                <p:cTn id="62" presetID="3" presetClass="entr" presetSubtype="1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linds(horizontal)">
                                      <p:cBhvr>
                                        <p:cTn id="64" dur="500"/>
                                        <p:tgtEl>
                                          <p:spTgt spid="32"/>
                                        </p:tgtEl>
                                      </p:cBhvr>
                                    </p:animEffect>
                                  </p:childTnLst>
                                </p:cTn>
                              </p:par>
                              <p:par>
                                <p:cTn id="65" presetID="3" presetClass="entr" presetSubtype="10" fill="hold" nodeType="withEffect">
                                  <p:stCondLst>
                                    <p:cond delay="0"/>
                                  </p:stCondLst>
                                  <p:childTnLst>
                                    <p:set>
                                      <p:cBhvr>
                                        <p:cTn id="66" dur="1" fill="hold">
                                          <p:stCondLst>
                                            <p:cond delay="0"/>
                                          </p:stCondLst>
                                        </p:cTn>
                                        <p:tgtEl>
                                          <p:spTgt spid="1033"/>
                                        </p:tgtEl>
                                        <p:attrNameLst>
                                          <p:attrName>style.visibility</p:attrName>
                                        </p:attrNameLst>
                                      </p:cBhvr>
                                      <p:to>
                                        <p:strVal val="visible"/>
                                      </p:to>
                                    </p:set>
                                    <p:animEffect transition="in" filter="blinds(horizontal)">
                                      <p:cBhvr>
                                        <p:cTn id="67"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6" grpId="0"/>
      <p:bldP spid="18" grpId="0"/>
      <p:bldP spid="20" grpId="0" animBg="1"/>
      <p:bldP spid="24" grpId="0"/>
      <p:bldP spid="31" grpId="0"/>
      <p:bldP spid="33" grpId="0"/>
      <p:bldP spid="34"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56958622"/>
              </p:ext>
            </p:extLst>
          </p:nvPr>
        </p:nvGraphicFramePr>
        <p:xfrm>
          <a:off x="228600" y="12954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066800" y="457200"/>
            <a:ext cx="6553200" cy="609600"/>
          </a:xfrm>
        </p:spPr>
        <p:txBody>
          <a:bodyPr>
            <a:normAutofit fontScale="90000"/>
          </a:bodyPr>
          <a:lstStyle/>
          <a:p>
            <a:r>
              <a:rPr lang="en-US" dirty="0" smtClean="0"/>
              <a:t>Data Explosion and Challenges</a:t>
            </a:r>
            <a:br>
              <a:rPr lang="en-US" dirty="0" smtClean="0"/>
            </a:br>
            <a:endParaRPr lang="en-US" sz="1800" dirty="0"/>
          </a:p>
        </p:txBody>
      </p:sp>
    </p:spTree>
    <p:extLst>
      <p:ext uri="{BB962C8B-B14F-4D97-AF65-F5344CB8AC3E}">
        <p14:creationId xmlns:p14="http://schemas.microsoft.com/office/powerpoint/2010/main" val="33051875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Problem Analysis</a:t>
            </a:r>
            <a:endParaRPr lang="en-US" dirty="0"/>
          </a:p>
        </p:txBody>
      </p:sp>
      <p:sp>
        <p:nvSpPr>
          <p:cNvPr id="3" name="Content Placeholder 2"/>
          <p:cNvSpPr>
            <a:spLocks noGrp="1"/>
          </p:cNvSpPr>
          <p:nvPr>
            <p:ph idx="4294967295"/>
          </p:nvPr>
        </p:nvSpPr>
        <p:spPr>
          <a:xfrm>
            <a:off x="0" y="1295400"/>
            <a:ext cx="8229600" cy="457200"/>
          </a:xfrm>
        </p:spPr>
        <p:txBody>
          <a:bodyPr>
            <a:noAutofit/>
          </a:bodyPr>
          <a:lstStyle/>
          <a:p>
            <a:r>
              <a:rPr lang="en-US" sz="2800" dirty="0" smtClean="0"/>
              <a:t>Example piece of </a:t>
            </a:r>
            <a:r>
              <a:rPr lang="en-US" sz="2800" dirty="0" err="1" smtClean="0"/>
              <a:t>Truthy</a:t>
            </a:r>
            <a:r>
              <a:rPr lang="en-US" sz="2800" dirty="0" smtClean="0"/>
              <a:t> data set</a:t>
            </a:r>
            <a:endParaRPr lang="en-US" sz="2800" dirty="0"/>
          </a:p>
        </p:txBody>
      </p:sp>
      <p:pic>
        <p:nvPicPr>
          <p:cNvPr id="23555" name="Picture 3"/>
          <p:cNvPicPr>
            <a:picLocks noChangeAspect="1" noChangeArrowheads="1"/>
          </p:cNvPicPr>
          <p:nvPr/>
        </p:nvPicPr>
        <p:blipFill>
          <a:blip r:embed="rId2" cstate="print"/>
          <a:srcRect/>
          <a:stretch>
            <a:fillRect/>
          </a:stretch>
        </p:blipFill>
        <p:spPr bwMode="auto">
          <a:xfrm>
            <a:off x="838200" y="1764387"/>
            <a:ext cx="7391400" cy="4941213"/>
          </a:xfrm>
          <a:prstGeom prst="rect">
            <a:avLst/>
          </a:prstGeom>
          <a:noFill/>
          <a:ln w="9525">
            <a:noFill/>
            <a:miter lim="800000"/>
            <a:headEnd/>
            <a:tailEnd/>
          </a:ln>
        </p:spPr>
      </p:pic>
      <p:sp>
        <p:nvSpPr>
          <p:cNvPr id="6" name="Oval 5"/>
          <p:cNvSpPr/>
          <p:nvPr/>
        </p:nvSpPr>
        <p:spPr>
          <a:xfrm>
            <a:off x="1280286" y="2613471"/>
            <a:ext cx="12192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1165671" y="3551172"/>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1027755" y="4572000"/>
            <a:ext cx="572445"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1051686" y="5349114"/>
            <a:ext cx="12954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137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Problem Analysis</a:t>
            </a:r>
            <a:endParaRPr lang="en-US" dirty="0"/>
          </a:p>
        </p:txBody>
      </p:sp>
      <p:sp>
        <p:nvSpPr>
          <p:cNvPr id="3" name="Content Placeholder 2"/>
          <p:cNvSpPr>
            <a:spLocks noGrp="1"/>
          </p:cNvSpPr>
          <p:nvPr>
            <p:ph idx="4294967295"/>
          </p:nvPr>
        </p:nvSpPr>
        <p:spPr>
          <a:xfrm>
            <a:off x="609600" y="1600200"/>
            <a:ext cx="8534400" cy="4800600"/>
          </a:xfrm>
        </p:spPr>
        <p:txBody>
          <a:bodyPr>
            <a:normAutofit fontScale="92500" lnSpcReduction="10000"/>
          </a:bodyPr>
          <a:lstStyle/>
          <a:p>
            <a:r>
              <a:rPr lang="en-US" sz="3000" dirty="0" smtClean="0"/>
              <a:t>Examples of time-related queries and measurements:</a:t>
            </a:r>
          </a:p>
          <a:p>
            <a:pPr>
              <a:spcBef>
                <a:spcPts val="1200"/>
              </a:spcBef>
              <a:buNone/>
            </a:pPr>
            <a:r>
              <a:rPr lang="en-US" dirty="0"/>
              <a:t>	</a:t>
            </a:r>
            <a:r>
              <a:rPr lang="en-US" sz="2600" dirty="0" smtClean="0"/>
              <a:t>- </a:t>
            </a:r>
            <a:r>
              <a:rPr lang="en-US" sz="2600" dirty="0" err="1"/>
              <a:t>get_tweets_with_meme</a:t>
            </a:r>
            <a:r>
              <a:rPr lang="en-US" sz="2600" dirty="0"/>
              <a:t>([memes], time_window</a:t>
            </a:r>
            <a:r>
              <a:rPr lang="en-US" sz="2600" dirty="0" smtClean="0"/>
              <a:t>)</a:t>
            </a:r>
          </a:p>
          <a:p>
            <a:pPr>
              <a:spcBef>
                <a:spcPts val="1200"/>
              </a:spcBef>
              <a:buNone/>
            </a:pPr>
            <a:r>
              <a:rPr lang="en-US" sz="2600" dirty="0"/>
              <a:t>	</a:t>
            </a:r>
            <a:r>
              <a:rPr lang="en-US" sz="2600" dirty="0" smtClean="0"/>
              <a:t>- </a:t>
            </a:r>
            <a:r>
              <a:rPr lang="en-US" sz="2600" dirty="0" err="1" smtClean="0"/>
              <a:t>get_tweets_with_text</a:t>
            </a:r>
            <a:r>
              <a:rPr lang="en-US" sz="2600" dirty="0" smtClean="0"/>
              <a:t>(keyword, </a:t>
            </a:r>
            <a:r>
              <a:rPr lang="en-US" sz="2600" dirty="0"/>
              <a:t>time_window</a:t>
            </a:r>
            <a:r>
              <a:rPr lang="en-US" sz="2600" dirty="0" smtClean="0"/>
              <a:t>)</a:t>
            </a:r>
          </a:p>
          <a:p>
            <a:pPr>
              <a:spcBef>
                <a:spcPts val="1200"/>
              </a:spcBef>
              <a:buNone/>
            </a:pPr>
            <a:r>
              <a:rPr lang="en-US" sz="2600" dirty="0"/>
              <a:t>	</a:t>
            </a:r>
            <a:r>
              <a:rPr lang="en-US" sz="2600" dirty="0" smtClean="0"/>
              <a:t>- </a:t>
            </a:r>
            <a:r>
              <a:rPr lang="en-US" sz="2600" dirty="0" err="1"/>
              <a:t>timestamp_count</a:t>
            </a:r>
            <a:r>
              <a:rPr lang="en-US" sz="2600" dirty="0"/>
              <a:t>([memes], time_window</a:t>
            </a:r>
            <a:r>
              <a:rPr lang="en-US" sz="2600" dirty="0" smtClean="0"/>
              <a:t>)</a:t>
            </a:r>
          </a:p>
          <a:p>
            <a:pPr>
              <a:spcBef>
                <a:spcPts val="1200"/>
              </a:spcBef>
              <a:buNone/>
            </a:pPr>
            <a:r>
              <a:rPr lang="en-US" sz="2600" dirty="0"/>
              <a:t> 	</a:t>
            </a:r>
            <a:r>
              <a:rPr lang="en-US" sz="2600" dirty="0" smtClean="0"/>
              <a:t>  {2010-09-31: </a:t>
            </a:r>
            <a:r>
              <a:rPr lang="en-US" sz="2600" dirty="0"/>
              <a:t>30, 2010-10-01: 50, 2010-10-02: 150, ...}</a:t>
            </a:r>
            <a:endParaRPr lang="en-US" sz="2600" dirty="0" smtClean="0"/>
          </a:p>
          <a:p>
            <a:pPr>
              <a:spcBef>
                <a:spcPts val="1200"/>
              </a:spcBef>
              <a:buNone/>
            </a:pPr>
            <a:r>
              <a:rPr lang="en-US" sz="2600" dirty="0"/>
              <a:t>	</a:t>
            </a:r>
            <a:r>
              <a:rPr lang="en-US" sz="2600" dirty="0" smtClean="0"/>
              <a:t>- </a:t>
            </a:r>
            <a:r>
              <a:rPr lang="en-US" sz="2600" dirty="0" err="1" smtClean="0"/>
              <a:t>user_post_count</a:t>
            </a:r>
            <a:r>
              <a:rPr lang="en-US" sz="2600" dirty="0" smtClean="0"/>
              <a:t>([memes], time_window)</a:t>
            </a:r>
          </a:p>
          <a:p>
            <a:pPr>
              <a:spcBef>
                <a:spcPts val="1200"/>
              </a:spcBef>
              <a:buNone/>
            </a:pPr>
            <a:r>
              <a:rPr lang="en-US" sz="2600" dirty="0" smtClean="0"/>
              <a:t>	  {"</a:t>
            </a:r>
            <a:r>
              <a:rPr lang="en-US" sz="2600" dirty="0" err="1" smtClean="0"/>
              <a:t>MittRomney</a:t>
            </a:r>
            <a:r>
              <a:rPr lang="en-US" sz="2600" dirty="0" smtClean="0"/>
              <a:t>": 23,000, "</a:t>
            </a:r>
            <a:r>
              <a:rPr lang="en-US" sz="2600" dirty="0" err="1" smtClean="0"/>
              <a:t>RonPaul</a:t>
            </a:r>
            <a:r>
              <a:rPr lang="en-US" sz="2600" dirty="0" smtClean="0"/>
              <a:t>": 54,000 ... }</a:t>
            </a:r>
          </a:p>
          <a:p>
            <a:pPr>
              <a:spcBef>
                <a:spcPts val="1200"/>
              </a:spcBef>
              <a:buNone/>
            </a:pPr>
            <a:r>
              <a:rPr lang="en-US" sz="2600" dirty="0"/>
              <a:t>	</a:t>
            </a:r>
            <a:r>
              <a:rPr lang="en-US" sz="2600" dirty="0" smtClean="0"/>
              <a:t>- get_retweet_edges([</a:t>
            </a:r>
            <a:r>
              <a:rPr lang="en-US" sz="2600" dirty="0"/>
              <a:t>memes], time_window</a:t>
            </a:r>
            <a:r>
              <a:rPr lang="en-US" sz="2600" dirty="0" smtClean="0"/>
              <a:t>)</a:t>
            </a:r>
          </a:p>
          <a:p>
            <a:pPr>
              <a:spcBef>
                <a:spcPts val="1200"/>
              </a:spcBef>
              <a:buNone/>
            </a:pPr>
            <a:r>
              <a:rPr lang="en-US" sz="2600" dirty="0"/>
              <a:t>	</a:t>
            </a:r>
            <a:r>
              <a:rPr lang="en-US" sz="2600" dirty="0" smtClean="0"/>
              <a:t>- measure meme life time (time between first tweet and last tweet about a meme) distribution </a:t>
            </a:r>
            <a:endParaRPr lang="en-US" sz="2600" dirty="0"/>
          </a:p>
        </p:txBody>
      </p:sp>
    </p:spTree>
    <p:extLst>
      <p:ext uri="{BB962C8B-B14F-4D97-AF65-F5344CB8AC3E}">
        <p14:creationId xmlns:p14="http://schemas.microsoft.com/office/powerpoint/2010/main" val="36154082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Chef Study</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81200" y="1981200"/>
            <a:ext cx="5612383" cy="4137978"/>
          </a:xfrm>
          <a:prstGeom prst="rect">
            <a:avLst/>
          </a:prstGeom>
        </p:spPr>
      </p:pic>
    </p:spTree>
    <p:extLst>
      <p:ext uri="{BB962C8B-B14F-4D97-AF65-F5344CB8AC3E}">
        <p14:creationId xmlns:p14="http://schemas.microsoft.com/office/powerpoint/2010/main" val="270346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SalsaDPI</a:t>
            </a:r>
            <a:r>
              <a:rPr lang="en-US" altLang="zh-TW" dirty="0" smtClean="0"/>
              <a:t>? (Cont.)</a:t>
            </a:r>
            <a:endParaRPr lang="en-US" dirty="0"/>
          </a:p>
        </p:txBody>
      </p:sp>
      <p:sp>
        <p:nvSpPr>
          <p:cNvPr id="3" name="Content Placeholder 2"/>
          <p:cNvSpPr>
            <a:spLocks noGrp="1"/>
          </p:cNvSpPr>
          <p:nvPr>
            <p:ph idx="1"/>
          </p:nvPr>
        </p:nvSpPr>
        <p:spPr>
          <a:xfrm>
            <a:off x="457200" y="5029200"/>
            <a:ext cx="8229600" cy="1524000"/>
          </a:xfrm>
        </p:spPr>
        <p:txBody>
          <a:bodyPr>
            <a:normAutofit lnSpcReduction="10000"/>
          </a:bodyPr>
          <a:lstStyle/>
          <a:p>
            <a:r>
              <a:rPr lang="en-US" dirty="0" smtClean="0"/>
              <a:t>SalsaDPI</a:t>
            </a:r>
          </a:p>
          <a:p>
            <a:pPr lvl="1"/>
            <a:r>
              <a:rPr lang="en-US" dirty="0" smtClean="0"/>
              <a:t>Provide configurable (API later) interface</a:t>
            </a:r>
          </a:p>
          <a:p>
            <a:pPr lvl="1"/>
            <a:r>
              <a:rPr lang="en-US" dirty="0" smtClean="0"/>
              <a:t>Automate </a:t>
            </a:r>
            <a:r>
              <a:rPr lang="en-US" dirty="0" err="1" smtClean="0"/>
              <a:t>Hadoop</a:t>
            </a:r>
            <a:r>
              <a:rPr lang="en-US" dirty="0" smtClean="0"/>
              <a:t>/Twister/other binary execution</a:t>
            </a:r>
          </a:p>
          <a:p>
            <a:pPr lvl="1"/>
            <a:endParaRPr lang="en-US" dirty="0" smtClean="0"/>
          </a:p>
          <a:p>
            <a:pPr lvl="1"/>
            <a:endParaRPr lang="en-US" dirty="0" smtClean="0"/>
          </a:p>
          <a:p>
            <a:pPr lvl="1"/>
            <a:endParaRPr lang="en-US" dirty="0" smtClean="0"/>
          </a:p>
          <a:p>
            <a:pPr lvl="1"/>
            <a:endParaRPr lang="en-US" dirty="0"/>
          </a:p>
        </p:txBody>
      </p:sp>
      <p:sp>
        <p:nvSpPr>
          <p:cNvPr id="4" name="TextBox 3"/>
          <p:cNvSpPr txBox="1"/>
          <p:nvPr/>
        </p:nvSpPr>
        <p:spPr>
          <a:xfrm>
            <a:off x="533400" y="6553200"/>
            <a:ext cx="3581237" cy="276999"/>
          </a:xfrm>
          <a:prstGeom prst="rect">
            <a:avLst/>
          </a:prstGeom>
          <a:noFill/>
        </p:spPr>
        <p:txBody>
          <a:bodyPr wrap="none" rtlCol="0">
            <a:spAutoFit/>
          </a:bodyPr>
          <a:lstStyle/>
          <a:p>
            <a:r>
              <a:rPr lang="en-US" sz="1200" i="1" dirty="0" smtClean="0">
                <a:solidFill>
                  <a:prstClr val="black"/>
                </a:solidFill>
              </a:rPr>
              <a:t>*Chef Official website: </a:t>
            </a:r>
            <a:r>
              <a:rPr lang="en-US" sz="1200" i="1" dirty="0">
                <a:solidFill>
                  <a:prstClr val="black"/>
                </a:solidFill>
                <a:hlinkClick r:id="rId3"/>
              </a:rPr>
              <a:t>http://www.opscode.com/chef/</a:t>
            </a:r>
            <a:endParaRPr lang="en-US" sz="1200" i="1" dirty="0">
              <a:solidFill>
                <a:prstClr val="black"/>
              </a:solidFill>
            </a:endParaRPr>
          </a:p>
        </p:txBody>
      </p:sp>
      <p:pic>
        <p:nvPicPr>
          <p:cNvPr id="1026" name="Picture 2" descr="C:\Users\taklwu\Desktop\OC_Chef_Logo_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57200"/>
            <a:ext cx="16510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1437265"/>
            <a:ext cx="4842948" cy="4125335"/>
          </a:xfrm>
          <a:prstGeom prst="rect">
            <a:avLst/>
          </a:prstGeom>
        </p:spPr>
      </p:pic>
    </p:spTree>
    <p:extLst>
      <p:ext uri="{BB962C8B-B14F-4D97-AF65-F5344CB8AC3E}">
        <p14:creationId xmlns:p14="http://schemas.microsoft.com/office/powerpoint/2010/main" val="269856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2" descr="D:\PHD\SummerSchool2012\slides\fg-logo-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21167"/>
            <a:ext cx="1397000" cy="9361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PHD\SummerSchool2012\slides\hadoop+elephant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18" y="3506767"/>
            <a:ext cx="1752600" cy="4144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PHD\SummerSchool2012\slides\EUC-017-Logo-FNL-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5018" y="4771932"/>
            <a:ext cx="2187575" cy="2346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PHD\SummerSchool2012\slides\twis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3572570"/>
            <a:ext cx="1600200" cy="467597"/>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1828800" y="5868967"/>
            <a:ext cx="798455" cy="760433"/>
          </a:xfrm>
          <a:prstGeom prst="rect">
            <a:avLst/>
          </a:prstGeom>
        </p:spPr>
      </p:pic>
      <p:sp>
        <p:nvSpPr>
          <p:cNvPr id="11" name="Up Arrow 10"/>
          <p:cNvSpPr/>
          <p:nvPr/>
        </p:nvSpPr>
        <p:spPr>
          <a:xfrm>
            <a:off x="2055018" y="5335567"/>
            <a:ext cx="306751" cy="33337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Up Arrow 11"/>
          <p:cNvSpPr/>
          <p:nvPr/>
        </p:nvSpPr>
        <p:spPr>
          <a:xfrm>
            <a:off x="2056605" y="4087792"/>
            <a:ext cx="306751" cy="33337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Up Arrow 12"/>
          <p:cNvSpPr/>
          <p:nvPr/>
        </p:nvSpPr>
        <p:spPr>
          <a:xfrm>
            <a:off x="2037124" y="3135292"/>
            <a:ext cx="306751" cy="33337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D:\PHD\SummerSchool2012\slides\kmeans_2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9286" y="1733152"/>
            <a:ext cx="2518428" cy="1280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HD\SummerSchool2012\slides\free-online-word-cou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368" y="1754167"/>
            <a:ext cx="1812375" cy="120967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5"/>
          <p:cNvSpPr txBox="1">
            <a:spLocks/>
          </p:cNvSpPr>
          <p:nvPr/>
        </p:nvSpPr>
        <p:spPr>
          <a:xfrm>
            <a:off x="4800600" y="1722437"/>
            <a:ext cx="3867912" cy="4830763"/>
          </a:xfrm>
          <a:prstGeom prst="rect">
            <a:avLst/>
          </a:prstGeom>
        </p:spPr>
        <p:txBody>
          <a:bodyPr vert="horz" lIns="91390" tIns="45696" rIns="91390" bIns="45696" rtlCol="0">
            <a:normAutofit fontScale="77500" lnSpcReduction="20000"/>
          </a:bodyPr>
          <a:lst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594"/>
            <a:r>
              <a:rPr lang="en-US" dirty="0" smtClean="0">
                <a:solidFill>
                  <a:prstClr val="black"/>
                </a:solidFill>
              </a:rPr>
              <a:t>Background knowledge</a:t>
            </a:r>
          </a:p>
          <a:p>
            <a:pPr marL="685425" lvl="1"/>
            <a:r>
              <a:rPr lang="en-US" dirty="0" smtClean="0">
                <a:solidFill>
                  <a:prstClr val="black"/>
                </a:solidFill>
              </a:rPr>
              <a:t>Environment setting</a:t>
            </a:r>
          </a:p>
          <a:p>
            <a:pPr marL="685425" lvl="1"/>
            <a:r>
              <a:rPr lang="en-US" dirty="0">
                <a:solidFill>
                  <a:prstClr val="black"/>
                </a:solidFill>
              </a:rPr>
              <a:t>Different cloud infrastructure </a:t>
            </a:r>
            <a:r>
              <a:rPr lang="en-US" dirty="0" smtClean="0">
                <a:solidFill>
                  <a:prstClr val="black"/>
                </a:solidFill>
              </a:rPr>
              <a:t>tools</a:t>
            </a:r>
          </a:p>
          <a:p>
            <a:pPr marL="685425" lvl="1"/>
            <a:r>
              <a:rPr lang="en-US" dirty="0" smtClean="0">
                <a:solidFill>
                  <a:prstClr val="black"/>
                </a:solidFill>
              </a:rPr>
              <a:t>Software dependencies</a:t>
            </a:r>
          </a:p>
          <a:p>
            <a:pPr marL="685425" lvl="1"/>
            <a:r>
              <a:rPr lang="en-US" dirty="0" smtClean="0">
                <a:solidFill>
                  <a:prstClr val="black"/>
                </a:solidFill>
              </a:rPr>
              <a:t>Long learning path </a:t>
            </a:r>
          </a:p>
          <a:p>
            <a:pPr marL="685425" lvl="1"/>
            <a:endParaRPr lang="en-US" dirty="0" smtClean="0">
              <a:solidFill>
                <a:prstClr val="black"/>
              </a:solidFill>
            </a:endParaRPr>
          </a:p>
          <a:p>
            <a:pPr marL="285594" indent="-285594"/>
            <a:r>
              <a:rPr lang="en-US" dirty="0" smtClean="0">
                <a:solidFill>
                  <a:prstClr val="black"/>
                </a:solidFill>
              </a:rPr>
              <a:t>Automatic these complicated steps?</a:t>
            </a:r>
          </a:p>
          <a:p>
            <a:pPr marL="285594" indent="-285594"/>
            <a:endParaRPr lang="en-US" dirty="0" smtClean="0">
              <a:solidFill>
                <a:prstClr val="black"/>
              </a:solidFill>
            </a:endParaRPr>
          </a:p>
          <a:p>
            <a:pPr marL="285594" indent="-285594"/>
            <a:r>
              <a:rPr lang="en-US" dirty="0" smtClean="0">
                <a:solidFill>
                  <a:prstClr val="black"/>
                </a:solidFill>
              </a:rPr>
              <a:t>Solution: Salsa Dynamic Provisioning Interface (SalsaDPI).</a:t>
            </a:r>
          </a:p>
          <a:p>
            <a:pPr marL="685425" lvl="1"/>
            <a:r>
              <a:rPr lang="en-US" dirty="0" smtClean="0">
                <a:solidFill>
                  <a:prstClr val="black"/>
                </a:solidFill>
              </a:rPr>
              <a:t>One-click deploy</a:t>
            </a:r>
          </a:p>
          <a:p>
            <a:endParaRPr lang="en-US" dirty="0">
              <a:solidFill>
                <a:prstClr val="black"/>
              </a:solidFill>
            </a:endParaRPr>
          </a:p>
        </p:txBody>
      </p:sp>
    </p:spTree>
    <p:extLst>
      <p:ext uri="{BB962C8B-B14F-4D97-AF65-F5344CB8AC3E}">
        <p14:creationId xmlns:p14="http://schemas.microsoft.com/office/powerpoint/2010/main" val="172058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6"/>
            <a:ext cx="8229600" cy="1143000"/>
          </a:xfrm>
        </p:spPr>
        <p:txBody>
          <a:bodyPr/>
          <a:lstStyle/>
          <a:p>
            <a:r>
              <a:rPr lang="en-US" b="1" dirty="0" smtClean="0"/>
              <a:t>Chef</a:t>
            </a:r>
            <a:endParaRPr lang="en-US" b="1" dirty="0"/>
          </a:p>
        </p:txBody>
      </p:sp>
      <p:sp>
        <p:nvSpPr>
          <p:cNvPr id="3" name="Content Placeholder 2"/>
          <p:cNvSpPr>
            <a:spLocks noGrp="1"/>
          </p:cNvSpPr>
          <p:nvPr>
            <p:ph idx="1"/>
          </p:nvPr>
        </p:nvSpPr>
        <p:spPr>
          <a:xfrm>
            <a:off x="342900" y="1250156"/>
            <a:ext cx="8458200" cy="2087563"/>
          </a:xfrm>
        </p:spPr>
        <p:txBody>
          <a:bodyPr>
            <a:normAutofit fontScale="85000" lnSpcReduction="20000"/>
          </a:bodyPr>
          <a:lstStyle/>
          <a:p>
            <a:r>
              <a:rPr lang="en-US" dirty="0"/>
              <a:t>open source system </a:t>
            </a:r>
            <a:endParaRPr lang="en-US" dirty="0" smtClean="0"/>
          </a:p>
          <a:p>
            <a:r>
              <a:rPr lang="en-US" dirty="0"/>
              <a:t>traditional client-server </a:t>
            </a:r>
            <a:r>
              <a:rPr lang="en-US" dirty="0" smtClean="0"/>
              <a:t>software</a:t>
            </a:r>
          </a:p>
          <a:p>
            <a:r>
              <a:rPr lang="en-US" dirty="0" smtClean="0"/>
              <a:t>Provisioning, configuration management and System integration </a:t>
            </a:r>
          </a:p>
          <a:p>
            <a:r>
              <a:rPr lang="en-US" dirty="0"/>
              <a:t>contributor programming interface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337719"/>
            <a:ext cx="4572000" cy="2779059"/>
          </a:xfrm>
          <a:prstGeom prst="rect">
            <a:avLst/>
          </a:prstGeom>
        </p:spPr>
      </p:pic>
      <p:sp>
        <p:nvSpPr>
          <p:cNvPr id="6" name="TextBox 5"/>
          <p:cNvSpPr txBox="1"/>
          <p:nvPr/>
        </p:nvSpPr>
        <p:spPr>
          <a:xfrm>
            <a:off x="259080" y="6589059"/>
            <a:ext cx="3474028" cy="246221"/>
          </a:xfrm>
          <a:prstGeom prst="rect">
            <a:avLst/>
          </a:prstGeom>
          <a:noFill/>
        </p:spPr>
        <p:txBody>
          <a:bodyPr wrap="none" rtlCol="0">
            <a:spAutoFit/>
          </a:bodyPr>
          <a:lstStyle/>
          <a:p>
            <a:r>
              <a:rPr lang="en-US" sz="1000" i="1" dirty="0" smtClean="0">
                <a:solidFill>
                  <a:prstClr val="black"/>
                </a:solidFill>
                <a:latin typeface="Arial" pitchFamily="34" charset="0"/>
                <a:cs typeface="Arial" pitchFamily="34" charset="0"/>
              </a:rPr>
              <a:t>Graph source: </a:t>
            </a:r>
            <a:r>
              <a:rPr lang="en-US" sz="1000" i="1" dirty="0" smtClean="0">
                <a:solidFill>
                  <a:prstClr val="black"/>
                </a:solidFill>
                <a:latin typeface="Arial" pitchFamily="34" charset="0"/>
                <a:cs typeface="Arial" pitchFamily="34" charset="0"/>
                <a:hlinkClick r:id="rId3"/>
              </a:rPr>
              <a:t>http</a:t>
            </a:r>
            <a:r>
              <a:rPr lang="en-US" sz="1000" i="1" dirty="0">
                <a:solidFill>
                  <a:prstClr val="black"/>
                </a:solidFill>
                <a:latin typeface="Arial" pitchFamily="34" charset="0"/>
                <a:cs typeface="Arial" pitchFamily="34" charset="0"/>
                <a:hlinkClick r:id="rId3"/>
              </a:rPr>
              <a:t>://</a:t>
            </a:r>
            <a:r>
              <a:rPr lang="en-US" sz="1000" i="1" dirty="0" smtClean="0">
                <a:solidFill>
                  <a:prstClr val="black"/>
                </a:solidFill>
                <a:latin typeface="Arial" pitchFamily="34" charset="0"/>
                <a:cs typeface="Arial" pitchFamily="34" charset="0"/>
                <a:hlinkClick r:id="rId3"/>
              </a:rPr>
              <a:t>wiki.opscode.com/display/chef/Home</a:t>
            </a:r>
            <a:r>
              <a:rPr lang="en-US" sz="1000" i="1" dirty="0" smtClean="0">
                <a:solidFill>
                  <a:prstClr val="black"/>
                </a:solidFill>
                <a:latin typeface="Arial" pitchFamily="34" charset="0"/>
                <a:cs typeface="Arial" pitchFamily="34" charset="0"/>
              </a:rPr>
              <a:t> </a:t>
            </a:r>
            <a:endParaRPr lang="en-US" sz="100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6408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7747" y="914400"/>
            <a:ext cx="2874198" cy="251460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cs typeface="Courier New" pitchFamily="49" charset="0"/>
            </a:endParaRPr>
          </a:p>
        </p:txBody>
      </p:sp>
      <p:sp>
        <p:nvSpPr>
          <p:cNvPr id="5" name="Rectangle 4"/>
          <p:cNvSpPr/>
          <p:nvPr/>
        </p:nvSpPr>
        <p:spPr>
          <a:xfrm>
            <a:off x="6553200" y="1676400"/>
            <a:ext cx="1524000" cy="68580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cs typeface="Courier New" pitchFamily="49" charset="0"/>
              </a:rPr>
              <a:t>Chef Server</a:t>
            </a:r>
            <a:endParaRPr lang="en-US" dirty="0">
              <a:solidFill>
                <a:prstClr val="black"/>
              </a:solidFill>
              <a:cs typeface="Courier New" pitchFamily="49" charset="0"/>
            </a:endParaRPr>
          </a:p>
        </p:txBody>
      </p:sp>
      <p:sp>
        <p:nvSpPr>
          <p:cNvPr id="8" name="Cloud 7"/>
          <p:cNvSpPr/>
          <p:nvPr/>
        </p:nvSpPr>
        <p:spPr>
          <a:xfrm>
            <a:off x="758064" y="4495800"/>
            <a:ext cx="7710132" cy="1752600"/>
          </a:xfrm>
          <a:prstGeom prst="cloud">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748946" y="5127279"/>
            <a:ext cx="1259658" cy="533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10" name="Rectangle 9"/>
          <p:cNvSpPr/>
          <p:nvPr/>
        </p:nvSpPr>
        <p:spPr>
          <a:xfrm>
            <a:off x="3667596" y="5127279"/>
            <a:ext cx="1259658" cy="533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11" name="Rectangle 10"/>
          <p:cNvSpPr/>
          <p:nvPr/>
        </p:nvSpPr>
        <p:spPr>
          <a:xfrm>
            <a:off x="6141738" y="5127279"/>
            <a:ext cx="1259658" cy="533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cxnSp>
        <p:nvCxnSpPr>
          <p:cNvPr id="12" name="Straight Connector 11"/>
          <p:cNvCxnSpPr/>
          <p:nvPr/>
        </p:nvCxnSpPr>
        <p:spPr>
          <a:xfrm>
            <a:off x="5191596" y="5393979"/>
            <a:ext cx="762000" cy="0"/>
          </a:xfrm>
          <a:prstGeom prst="line">
            <a:avLst/>
          </a:prstGeom>
          <a:ln w="381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159575" y="2894091"/>
            <a:ext cx="12192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FOG</a:t>
            </a:r>
            <a:endParaRPr lang="en-US" dirty="0">
              <a:solidFill>
                <a:prstClr val="black"/>
              </a:solidFill>
            </a:endParaRPr>
          </a:p>
        </p:txBody>
      </p:sp>
      <p:sp>
        <p:nvSpPr>
          <p:cNvPr id="16" name="Rounded Rectangle 15"/>
          <p:cNvSpPr/>
          <p:nvPr/>
        </p:nvSpPr>
        <p:spPr>
          <a:xfrm>
            <a:off x="2531175" y="2894091"/>
            <a:ext cx="12192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NET::SSH</a:t>
            </a:r>
            <a:endParaRPr lang="en-US" dirty="0">
              <a:solidFill>
                <a:prstClr val="black"/>
              </a:solidFill>
            </a:endParaRPr>
          </a:p>
        </p:txBody>
      </p:sp>
      <p:cxnSp>
        <p:nvCxnSpPr>
          <p:cNvPr id="18" name="Straight Arrow Connector 17"/>
          <p:cNvCxnSpPr/>
          <p:nvPr/>
        </p:nvCxnSpPr>
        <p:spPr>
          <a:xfrm>
            <a:off x="1769175" y="3351291"/>
            <a:ext cx="440625" cy="17759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0"/>
          </p:cNvCxnSpPr>
          <p:nvPr/>
        </p:nvCxnSpPr>
        <p:spPr>
          <a:xfrm>
            <a:off x="2095077" y="3351291"/>
            <a:ext cx="2202348" cy="17759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1" idx="0"/>
          </p:cNvCxnSpPr>
          <p:nvPr/>
        </p:nvCxnSpPr>
        <p:spPr>
          <a:xfrm>
            <a:off x="2378775" y="3349782"/>
            <a:ext cx="4392792" cy="17774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Snip Diagonal Corner Rectangle 22"/>
          <p:cNvSpPr/>
          <p:nvPr/>
        </p:nvSpPr>
        <p:spPr>
          <a:xfrm>
            <a:off x="2531176" y="1981200"/>
            <a:ext cx="1219200" cy="525451"/>
          </a:xfrm>
          <a:prstGeom prst="snip2Diag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Bootstrap templates</a:t>
            </a:r>
            <a:endParaRPr lang="en-US" sz="1600" dirty="0">
              <a:solidFill>
                <a:prstClr val="black"/>
              </a:solidFill>
            </a:endParaRPr>
          </a:p>
        </p:txBody>
      </p:sp>
      <p:cxnSp>
        <p:nvCxnSpPr>
          <p:cNvPr id="25" name="Straight Arrow Connector 24"/>
          <p:cNvCxnSpPr>
            <a:stCxn id="23" idx="1"/>
          </p:cNvCxnSpPr>
          <p:nvPr/>
        </p:nvCxnSpPr>
        <p:spPr>
          <a:xfrm>
            <a:off x="3140776" y="2506651"/>
            <a:ext cx="0" cy="387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p:cNvCxnSpPr>
          <p:nvPr/>
        </p:nvCxnSpPr>
        <p:spPr>
          <a:xfrm flipH="1">
            <a:off x="2531175" y="3351291"/>
            <a:ext cx="609600" cy="177598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50761" y="3352800"/>
            <a:ext cx="1362369" cy="177598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05200" y="3349782"/>
            <a:ext cx="3505200" cy="1777497"/>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008604" y="2438400"/>
            <a:ext cx="3849396" cy="26903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927254" y="2362200"/>
            <a:ext cx="2235546" cy="276507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5" idx="2"/>
          </p:cNvCxnSpPr>
          <p:nvPr/>
        </p:nvCxnSpPr>
        <p:spPr>
          <a:xfrm flipV="1">
            <a:off x="7315200" y="2362200"/>
            <a:ext cx="0" cy="276507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05495" y="1321289"/>
            <a:ext cx="1447305" cy="646331"/>
          </a:xfrm>
          <a:prstGeom prst="rect">
            <a:avLst/>
          </a:prstGeom>
          <a:noFill/>
        </p:spPr>
        <p:txBody>
          <a:bodyPr wrap="square" rtlCol="0">
            <a:spAutoFit/>
          </a:bodyPr>
          <a:lstStyle/>
          <a:p>
            <a:r>
              <a:rPr lang="en-US" dirty="0" smtClean="0">
                <a:solidFill>
                  <a:prstClr val="black"/>
                </a:solidFill>
              </a:rPr>
              <a:t>Chef Client (Knife-</a:t>
            </a:r>
            <a:r>
              <a:rPr lang="en-US" dirty="0" err="1" smtClean="0">
                <a:solidFill>
                  <a:prstClr val="black"/>
                </a:solidFill>
              </a:rPr>
              <a:t>Euca</a:t>
            </a:r>
            <a:r>
              <a:rPr lang="en-US" dirty="0" smtClean="0">
                <a:solidFill>
                  <a:prstClr val="black"/>
                </a:solidFill>
              </a:rPr>
              <a:t>)</a:t>
            </a:r>
            <a:endParaRPr lang="en-US" dirty="0">
              <a:solidFill>
                <a:prstClr val="black"/>
              </a:solidFill>
            </a:endParaRPr>
          </a:p>
        </p:txBody>
      </p:sp>
      <p:grpSp>
        <p:nvGrpSpPr>
          <p:cNvPr id="56" name="Group 55"/>
          <p:cNvGrpSpPr/>
          <p:nvPr/>
        </p:nvGrpSpPr>
        <p:grpSpPr>
          <a:xfrm>
            <a:off x="4419600" y="304800"/>
            <a:ext cx="4419600" cy="923330"/>
            <a:chOff x="4419600" y="304800"/>
            <a:chExt cx="4419600" cy="923330"/>
          </a:xfrm>
        </p:grpSpPr>
        <p:sp>
          <p:nvSpPr>
            <p:cNvPr id="41" name="TextBox 40"/>
            <p:cNvSpPr txBox="1"/>
            <p:nvPr/>
          </p:nvSpPr>
          <p:spPr>
            <a:xfrm>
              <a:off x="4419600" y="304800"/>
              <a:ext cx="4343400" cy="923330"/>
            </a:xfrm>
            <a:prstGeom prst="rect">
              <a:avLst/>
            </a:prstGeom>
            <a:noFill/>
          </p:spPr>
          <p:txBody>
            <a:bodyPr wrap="square" rtlCol="0">
              <a:spAutoFit/>
            </a:bodyPr>
            <a:lstStyle/>
            <a:p>
              <a:pPr marL="342900" indent="-342900">
                <a:buFont typeface="+mj-lt"/>
                <a:buAutoNum type="arabicPeriod"/>
              </a:pPr>
              <a:r>
                <a:rPr lang="en-US" dirty="0" smtClean="0">
                  <a:solidFill>
                    <a:prstClr val="black"/>
                  </a:solidFill>
                </a:rPr>
                <a:t>Fog Cloud API (Start VMs)</a:t>
              </a:r>
            </a:p>
            <a:p>
              <a:pPr marL="342900" indent="-342900">
                <a:buFont typeface="+mj-lt"/>
                <a:buAutoNum type="arabicPeriod"/>
              </a:pPr>
              <a:r>
                <a:rPr lang="en-US" dirty="0" smtClean="0">
                  <a:solidFill>
                    <a:prstClr val="black"/>
                  </a:solidFill>
                </a:rPr>
                <a:t>Knife Bootstrap installation</a:t>
              </a:r>
            </a:p>
            <a:p>
              <a:pPr marL="342900" indent="-342900">
                <a:buFont typeface="+mj-lt"/>
                <a:buAutoNum type="arabicPeriod"/>
              </a:pPr>
              <a:r>
                <a:rPr lang="en-US" dirty="0" smtClean="0">
                  <a:solidFill>
                    <a:prstClr val="black"/>
                  </a:solidFill>
                </a:rPr>
                <a:t>Compute nodes registration</a:t>
              </a:r>
              <a:endParaRPr lang="en-US" dirty="0">
                <a:solidFill>
                  <a:prstClr val="black"/>
                </a:solidFill>
              </a:endParaRPr>
            </a:p>
          </p:txBody>
        </p:sp>
        <p:cxnSp>
          <p:nvCxnSpPr>
            <p:cNvPr id="42" name="Straight Arrow Connector 41"/>
            <p:cNvCxnSpPr/>
            <p:nvPr/>
          </p:nvCxnSpPr>
          <p:spPr>
            <a:xfrm>
              <a:off x="7560375" y="457200"/>
              <a:ext cx="127882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552264" y="766465"/>
              <a:ext cx="1286936"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561884" y="1066800"/>
              <a:ext cx="1277316" cy="1"/>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p:nvPr/>
        </p:nvCxnSpPr>
        <p:spPr>
          <a:xfrm>
            <a:off x="4114800" y="2019300"/>
            <a:ext cx="22860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48946" y="4240794"/>
            <a:ext cx="301686" cy="369332"/>
          </a:xfrm>
          <a:prstGeom prst="rect">
            <a:avLst/>
          </a:prstGeom>
          <a:noFill/>
        </p:spPr>
        <p:txBody>
          <a:bodyPr wrap="none" rtlCol="0">
            <a:spAutoFit/>
          </a:bodyPr>
          <a:lstStyle/>
          <a:p>
            <a:r>
              <a:rPr lang="en-US" dirty="0" smtClean="0">
                <a:solidFill>
                  <a:prstClr val="black"/>
                </a:solidFill>
              </a:rPr>
              <a:t>1</a:t>
            </a:r>
            <a:endParaRPr lang="en-US" dirty="0">
              <a:solidFill>
                <a:prstClr val="black"/>
              </a:solidFill>
            </a:endParaRPr>
          </a:p>
        </p:txBody>
      </p:sp>
      <p:sp>
        <p:nvSpPr>
          <p:cNvPr id="31" name="TextBox 30"/>
          <p:cNvSpPr txBox="1"/>
          <p:nvPr/>
        </p:nvSpPr>
        <p:spPr>
          <a:xfrm>
            <a:off x="4301152" y="3429000"/>
            <a:ext cx="301686" cy="369332"/>
          </a:xfrm>
          <a:prstGeom prst="rect">
            <a:avLst/>
          </a:prstGeom>
          <a:noFill/>
        </p:spPr>
        <p:txBody>
          <a:bodyPr wrap="none" rtlCol="0">
            <a:spAutoFit/>
          </a:bodyPr>
          <a:lstStyle/>
          <a:p>
            <a:r>
              <a:rPr lang="en-US" dirty="0" smtClean="0">
                <a:solidFill>
                  <a:prstClr val="black"/>
                </a:solidFill>
              </a:rPr>
              <a:t>2</a:t>
            </a:r>
            <a:endParaRPr lang="en-US" dirty="0">
              <a:solidFill>
                <a:prstClr val="black"/>
              </a:solidFill>
            </a:endParaRPr>
          </a:p>
        </p:txBody>
      </p:sp>
      <p:sp>
        <p:nvSpPr>
          <p:cNvPr id="32" name="TextBox 31"/>
          <p:cNvSpPr txBox="1"/>
          <p:nvPr/>
        </p:nvSpPr>
        <p:spPr>
          <a:xfrm>
            <a:off x="7411041" y="3063089"/>
            <a:ext cx="301686" cy="369332"/>
          </a:xfrm>
          <a:prstGeom prst="rect">
            <a:avLst/>
          </a:prstGeom>
          <a:noFill/>
        </p:spPr>
        <p:txBody>
          <a:bodyPr wrap="none" rtlCol="0">
            <a:spAutoFit/>
          </a:bodyPr>
          <a:lstStyle/>
          <a:p>
            <a:r>
              <a:rPr lang="en-US" dirty="0" smtClean="0">
                <a:solidFill>
                  <a:prstClr val="black"/>
                </a:solidFill>
              </a:rPr>
              <a:t>3</a:t>
            </a:r>
            <a:endParaRPr lang="en-US" dirty="0">
              <a:solidFill>
                <a:prstClr val="black"/>
              </a:solidFill>
            </a:endParaRPr>
          </a:p>
        </p:txBody>
      </p:sp>
      <p:sp>
        <p:nvSpPr>
          <p:cNvPr id="33" name="Title 1"/>
          <p:cNvSpPr>
            <a:spLocks noGrp="1"/>
          </p:cNvSpPr>
          <p:nvPr>
            <p:ph type="title"/>
          </p:nvPr>
        </p:nvSpPr>
        <p:spPr>
          <a:xfrm>
            <a:off x="-1371600" y="-376535"/>
            <a:ext cx="8229600" cy="1143000"/>
          </a:xfrm>
        </p:spPr>
        <p:txBody>
          <a:bodyPr/>
          <a:lstStyle/>
          <a:p>
            <a:r>
              <a:rPr lang="en-US" dirty="0" smtClean="0"/>
              <a:t>Chef Study</a:t>
            </a:r>
            <a:endParaRPr lang="en-US" dirty="0"/>
          </a:p>
        </p:txBody>
      </p:sp>
    </p:spTree>
    <p:extLst>
      <p:ext uri="{BB962C8B-B14F-4D97-AF65-F5344CB8AC3E}">
        <p14:creationId xmlns:p14="http://schemas.microsoft.com/office/powerpoint/2010/main" val="140611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P spid="16" grpId="0" animBg="1"/>
      <p:bldP spid="23" grpId="0" animBg="1"/>
      <p:bldP spid="2" grpId="0"/>
      <p:bldP spid="31" grpId="0"/>
      <p:bldP spid="3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367068" y="152400"/>
            <a:ext cx="7710132" cy="6553200"/>
            <a:chOff x="367068" y="152400"/>
            <a:chExt cx="7710132" cy="6553200"/>
          </a:xfrm>
        </p:grpSpPr>
        <p:sp>
          <p:nvSpPr>
            <p:cNvPr id="10" name="Cloud 9"/>
            <p:cNvSpPr/>
            <p:nvPr/>
          </p:nvSpPr>
          <p:spPr>
            <a:xfrm>
              <a:off x="367068" y="4953000"/>
              <a:ext cx="7710132" cy="1752600"/>
            </a:xfrm>
            <a:prstGeom prst="cloud">
              <a:avLst/>
            </a:prstGeom>
            <a:solidFill>
              <a:schemeClr val="bg1"/>
            </a:solidFill>
            <a:ln w="285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Can 3"/>
            <p:cNvSpPr/>
            <p:nvPr/>
          </p:nvSpPr>
          <p:spPr>
            <a:xfrm>
              <a:off x="6400800" y="2590800"/>
              <a:ext cx="1676400" cy="838326"/>
            </a:xfrm>
            <a:prstGeom prst="can">
              <a:avLst/>
            </a:prstGeom>
            <a:solidFill>
              <a:schemeClr val="bg1"/>
            </a:solidFill>
            <a:ln w="285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lumMod val="65000"/>
                    </a:prstClr>
                  </a:solidFill>
                  <a:cs typeface="Courier New" pitchFamily="49" charset="0"/>
                </a:rPr>
                <a:t>Software Recipes</a:t>
              </a:r>
              <a:endParaRPr lang="en-US" sz="1600" dirty="0">
                <a:solidFill>
                  <a:prstClr val="white">
                    <a:lumMod val="65000"/>
                  </a:prstClr>
                </a:solidFill>
                <a:cs typeface="Courier New" pitchFamily="49" charset="0"/>
              </a:endParaRPr>
            </a:p>
          </p:txBody>
        </p:sp>
        <p:sp>
          <p:nvSpPr>
            <p:cNvPr id="8" name="Rectangle 7"/>
            <p:cNvSpPr/>
            <p:nvPr/>
          </p:nvSpPr>
          <p:spPr>
            <a:xfrm>
              <a:off x="6477000" y="3848100"/>
              <a:ext cx="1524000" cy="685800"/>
            </a:xfrm>
            <a:prstGeom prst="rect">
              <a:avLst/>
            </a:prstGeom>
            <a:solidFill>
              <a:schemeClr val="bg1"/>
            </a:solidFill>
            <a:ln w="285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lumMod val="65000"/>
                    </a:prstClr>
                  </a:solidFill>
                  <a:cs typeface="Courier New" pitchFamily="49" charset="0"/>
                </a:rPr>
                <a:t>Chef Server</a:t>
              </a:r>
              <a:endParaRPr lang="en-US" dirty="0">
                <a:solidFill>
                  <a:prstClr val="white">
                    <a:lumMod val="65000"/>
                  </a:prstClr>
                </a:solidFill>
                <a:cs typeface="Courier New" pitchFamily="49" charset="0"/>
              </a:endParaRPr>
            </a:p>
          </p:txBody>
        </p:sp>
        <p:grpSp>
          <p:nvGrpSpPr>
            <p:cNvPr id="45" name="Group 44"/>
            <p:cNvGrpSpPr/>
            <p:nvPr/>
          </p:nvGrpSpPr>
          <p:grpSpPr>
            <a:xfrm>
              <a:off x="367068" y="152400"/>
              <a:ext cx="4738332" cy="4381500"/>
              <a:chOff x="838200" y="1371600"/>
              <a:chExt cx="4738332" cy="4381500"/>
            </a:xfrm>
          </p:grpSpPr>
          <p:sp>
            <p:nvSpPr>
              <p:cNvPr id="6" name="Rounded Rectangle 5"/>
              <p:cNvSpPr/>
              <p:nvPr/>
            </p:nvSpPr>
            <p:spPr>
              <a:xfrm>
                <a:off x="838200" y="2133600"/>
                <a:ext cx="4738332" cy="2743326"/>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solidFill>
                  <a:cs typeface="Courier New" pitchFamily="49" charset="0"/>
                </a:endParaRPr>
              </a:p>
            </p:txBody>
          </p:sp>
          <p:sp>
            <p:nvSpPr>
              <p:cNvPr id="7" name="Rectangle 6"/>
              <p:cNvSpPr/>
              <p:nvPr/>
            </p:nvSpPr>
            <p:spPr>
              <a:xfrm>
                <a:off x="3679831" y="5067300"/>
                <a:ext cx="1758660" cy="685800"/>
              </a:xfrm>
              <a:prstGeom prst="rect">
                <a:avLst/>
              </a:prstGeom>
              <a:solidFill>
                <a:schemeClr val="bg1"/>
              </a:solidFill>
              <a:ln w="285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lumMod val="65000"/>
                      </a:prstClr>
                    </a:solidFill>
                    <a:cs typeface="Courier New" pitchFamily="49" charset="0"/>
                  </a:rPr>
                  <a:t>Chef /Knife Client</a:t>
                </a:r>
                <a:endParaRPr lang="en-US" dirty="0">
                  <a:solidFill>
                    <a:prstClr val="white">
                      <a:lumMod val="65000"/>
                    </a:prstClr>
                  </a:solidFill>
                  <a:cs typeface="Courier New" pitchFamily="49" charset="0"/>
                </a:endParaRPr>
              </a:p>
            </p:txBody>
          </p:sp>
          <p:sp>
            <p:nvSpPr>
              <p:cNvPr id="11" name="Flowchart: Document 10"/>
              <p:cNvSpPr/>
              <p:nvPr/>
            </p:nvSpPr>
            <p:spPr>
              <a:xfrm>
                <a:off x="3580879" y="1371600"/>
                <a:ext cx="1447800" cy="457200"/>
              </a:xfrm>
              <a:prstGeom prst="flowChartDocumen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cs typeface="Courier New" pitchFamily="49" charset="0"/>
                  </a:rPr>
                  <a:t>SalsaDPI </a:t>
                </a:r>
                <a:r>
                  <a:rPr lang="en-US" sz="1400" dirty="0" err="1" smtClean="0">
                    <a:solidFill>
                      <a:prstClr val="black"/>
                    </a:solidFill>
                    <a:cs typeface="Courier New" pitchFamily="49" charset="0"/>
                  </a:rPr>
                  <a:t>configs</a:t>
                </a:r>
                <a:endParaRPr lang="en-US" sz="1400" dirty="0">
                  <a:solidFill>
                    <a:prstClr val="black"/>
                  </a:solidFill>
                  <a:cs typeface="Courier New" pitchFamily="49" charset="0"/>
                </a:endParaRPr>
              </a:p>
            </p:txBody>
          </p:sp>
          <p:grpSp>
            <p:nvGrpSpPr>
              <p:cNvPr id="20" name="Group 19"/>
              <p:cNvGrpSpPr/>
              <p:nvPr/>
            </p:nvGrpSpPr>
            <p:grpSpPr>
              <a:xfrm>
                <a:off x="990600" y="2291834"/>
                <a:ext cx="4439592" cy="465197"/>
                <a:chOff x="1143000" y="2209800"/>
                <a:chExt cx="2590800" cy="609600"/>
              </a:xfrm>
            </p:grpSpPr>
            <p:grpSp>
              <p:nvGrpSpPr>
                <p:cNvPr id="19" name="Group 18"/>
                <p:cNvGrpSpPr/>
                <p:nvPr/>
              </p:nvGrpSpPr>
              <p:grpSpPr>
                <a:xfrm>
                  <a:off x="1143000" y="2209800"/>
                  <a:ext cx="2590800" cy="609600"/>
                  <a:chOff x="1143000" y="2209800"/>
                  <a:chExt cx="2590800" cy="609600"/>
                </a:xfrm>
              </p:grpSpPr>
              <p:sp>
                <p:nvSpPr>
                  <p:cNvPr id="12" name="Rounded Rectangle 11"/>
                  <p:cNvSpPr/>
                  <p:nvPr/>
                </p:nvSpPr>
                <p:spPr>
                  <a:xfrm>
                    <a:off x="1143000" y="2209800"/>
                    <a:ext cx="2590800" cy="609600"/>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solidFill>
                      <a:cs typeface="Courier New" pitchFamily="49" charset="0"/>
                    </a:endParaRPr>
                  </a:p>
                </p:txBody>
              </p:sp>
              <p:sp>
                <p:nvSpPr>
                  <p:cNvPr id="17" name="Snip Diagonal Corner Rectangle 16"/>
                  <p:cNvSpPr/>
                  <p:nvPr/>
                </p:nvSpPr>
                <p:spPr>
                  <a:xfrm>
                    <a:off x="2590800" y="2312425"/>
                    <a:ext cx="972493" cy="388997"/>
                  </a:xfrm>
                  <a:prstGeom prst="snip2Diag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DPIConf</a:t>
                    </a:r>
                    <a:endParaRPr lang="en-US" sz="1600" dirty="0">
                      <a:solidFill>
                        <a:prstClr val="black"/>
                      </a:solidFill>
                    </a:endParaRPr>
                  </a:p>
                </p:txBody>
              </p:sp>
            </p:grpSp>
            <p:sp>
              <p:nvSpPr>
                <p:cNvPr id="18" name="TextBox 17"/>
                <p:cNvSpPr txBox="1"/>
                <p:nvPr/>
              </p:nvSpPr>
              <p:spPr>
                <a:xfrm>
                  <a:off x="1447800" y="2232237"/>
                  <a:ext cx="1295400" cy="369332"/>
                </a:xfrm>
                <a:prstGeom prst="rect">
                  <a:avLst/>
                </a:prstGeom>
                <a:noFill/>
              </p:spPr>
              <p:txBody>
                <a:bodyPr wrap="square" rtlCol="0">
                  <a:spAutoFit/>
                </a:bodyPr>
                <a:lstStyle/>
                <a:p>
                  <a:r>
                    <a:rPr lang="en-US" dirty="0" smtClean="0">
                      <a:solidFill>
                        <a:prstClr val="black"/>
                      </a:solidFill>
                    </a:rPr>
                    <a:t>JobInfo</a:t>
                  </a:r>
                  <a:endParaRPr lang="en-US" dirty="0">
                    <a:solidFill>
                      <a:prstClr val="black"/>
                    </a:solidFill>
                  </a:endParaRPr>
                </a:p>
              </p:txBody>
            </p:sp>
          </p:grpSp>
          <p:sp>
            <p:nvSpPr>
              <p:cNvPr id="21" name="Rounded Rectangle 20"/>
              <p:cNvSpPr/>
              <p:nvPr/>
            </p:nvSpPr>
            <p:spPr>
              <a:xfrm>
                <a:off x="1017760" y="3053281"/>
                <a:ext cx="963440" cy="45191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Hadoop</a:t>
                </a:r>
                <a:endParaRPr lang="en-US" dirty="0">
                  <a:solidFill>
                    <a:prstClr val="black"/>
                  </a:solidFill>
                </a:endParaRPr>
              </a:p>
            </p:txBody>
          </p:sp>
          <p:sp>
            <p:nvSpPr>
              <p:cNvPr id="24" name="Rounded Rectangle 23"/>
              <p:cNvSpPr/>
              <p:nvPr/>
            </p:nvSpPr>
            <p:spPr>
              <a:xfrm>
                <a:off x="2046460" y="3053281"/>
                <a:ext cx="988093" cy="45191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Twister</a:t>
                </a:r>
                <a:endParaRPr lang="en-US" dirty="0">
                  <a:solidFill>
                    <a:prstClr val="black"/>
                  </a:solidFill>
                </a:endParaRPr>
              </a:p>
            </p:txBody>
          </p:sp>
          <p:sp>
            <p:nvSpPr>
              <p:cNvPr id="25" name="Rounded Rectangle 24"/>
              <p:cNvSpPr/>
              <p:nvPr/>
            </p:nvSpPr>
            <p:spPr>
              <a:xfrm>
                <a:off x="997390" y="3810000"/>
                <a:ext cx="3054790" cy="457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SSH module</a:t>
                </a:r>
                <a:endParaRPr lang="en-US" dirty="0">
                  <a:solidFill>
                    <a:prstClr val="black"/>
                  </a:solidFill>
                </a:endParaRPr>
              </a:p>
            </p:txBody>
          </p:sp>
          <p:sp>
            <p:nvSpPr>
              <p:cNvPr id="26" name="Rounded Rectangle 25"/>
              <p:cNvSpPr/>
              <p:nvPr/>
            </p:nvSpPr>
            <p:spPr>
              <a:xfrm>
                <a:off x="3088740" y="3048000"/>
                <a:ext cx="963440" cy="457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Other</a:t>
                </a:r>
                <a:endParaRPr lang="en-US" dirty="0">
                  <a:solidFill>
                    <a:prstClr val="black"/>
                  </a:solidFill>
                </a:endParaRPr>
              </a:p>
            </p:txBody>
          </p:sp>
          <p:sp>
            <p:nvSpPr>
              <p:cNvPr id="28" name="Rounded Rectangle 27"/>
              <p:cNvSpPr/>
              <p:nvPr/>
            </p:nvSpPr>
            <p:spPr>
              <a:xfrm>
                <a:off x="4227967" y="3047999"/>
                <a:ext cx="1128517" cy="1219201"/>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System Call module</a:t>
                </a:r>
                <a:endParaRPr lang="en-US" dirty="0">
                  <a:solidFill>
                    <a:prstClr val="black"/>
                  </a:solidFill>
                </a:endParaRPr>
              </a:p>
            </p:txBody>
          </p:sp>
          <p:cxnSp>
            <p:nvCxnSpPr>
              <p:cNvPr id="30" name="Straight Arrow Connector 29"/>
              <p:cNvCxnSpPr/>
              <p:nvPr/>
            </p:nvCxnSpPr>
            <p:spPr>
              <a:xfrm>
                <a:off x="1512905" y="2745337"/>
                <a:ext cx="0" cy="290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40506" y="2752253"/>
                <a:ext cx="0" cy="290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65433" y="2757032"/>
                <a:ext cx="0" cy="290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792225" y="2762313"/>
                <a:ext cx="0" cy="290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499480" y="3505200"/>
                <a:ext cx="0" cy="290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540629" y="3505200"/>
                <a:ext cx="0" cy="290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561140" y="3505326"/>
                <a:ext cx="0" cy="290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306398" y="1842632"/>
                <a:ext cx="0" cy="4663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775551" y="4274116"/>
                <a:ext cx="0" cy="79318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a:stCxn id="4" idx="3"/>
              <a:endCxn id="8" idx="0"/>
            </p:cNvCxnSpPr>
            <p:nvPr/>
          </p:nvCxnSpPr>
          <p:spPr>
            <a:xfrm>
              <a:off x="7239000" y="3429126"/>
              <a:ext cx="0" cy="418974"/>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657470" y="3135994"/>
              <a:ext cx="2219796" cy="400110"/>
            </a:xfrm>
            <a:prstGeom prst="rect">
              <a:avLst/>
            </a:prstGeom>
            <a:noFill/>
          </p:spPr>
          <p:txBody>
            <a:bodyPr wrap="square" rtlCol="0">
              <a:spAutoFit/>
            </a:bodyPr>
            <a:lstStyle/>
            <a:p>
              <a:pPr algn="ctr"/>
              <a:r>
                <a:rPr lang="en-US" sz="2000" dirty="0" smtClean="0">
                  <a:solidFill>
                    <a:prstClr val="black"/>
                  </a:solidFill>
                </a:rPr>
                <a:t>SalsaDPI Driver</a:t>
              </a:r>
              <a:endParaRPr lang="en-US" sz="2000" dirty="0">
                <a:solidFill>
                  <a:prstClr val="black"/>
                </a:solidFill>
              </a:endParaRPr>
            </a:p>
          </p:txBody>
        </p:sp>
        <p:cxnSp>
          <p:nvCxnSpPr>
            <p:cNvPr id="53" name="Straight Arrow Connector 52"/>
            <p:cNvCxnSpPr>
              <a:stCxn id="7" idx="3"/>
              <a:endCxn id="8" idx="1"/>
            </p:cNvCxnSpPr>
            <p:nvPr/>
          </p:nvCxnSpPr>
          <p:spPr>
            <a:xfrm>
              <a:off x="4967359" y="4191000"/>
              <a:ext cx="1509641" cy="0"/>
            </a:xfrm>
            <a:prstGeom prst="straightConnector1">
              <a:avLst/>
            </a:prstGeom>
            <a:ln w="25400">
              <a:solidFill>
                <a:schemeClr val="bg1">
                  <a:lumMod val="6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357950" y="5584479"/>
              <a:ext cx="1259658" cy="533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58" name="Rectangle 57"/>
            <p:cNvSpPr/>
            <p:nvPr/>
          </p:nvSpPr>
          <p:spPr>
            <a:xfrm>
              <a:off x="3276600" y="5584479"/>
              <a:ext cx="1259658" cy="533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sp>
          <p:nvSpPr>
            <p:cNvPr id="59" name="Rectangle 58"/>
            <p:cNvSpPr/>
            <p:nvPr/>
          </p:nvSpPr>
          <p:spPr>
            <a:xfrm>
              <a:off x="5750742" y="5584479"/>
              <a:ext cx="1259658" cy="533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Compute Node</a:t>
              </a:r>
              <a:endParaRPr lang="en-US" dirty="0">
                <a:solidFill>
                  <a:prstClr val="black"/>
                </a:solidFill>
              </a:endParaRPr>
            </a:p>
          </p:txBody>
        </p:sp>
        <p:cxnSp>
          <p:nvCxnSpPr>
            <p:cNvPr id="61" name="Straight Connector 60"/>
            <p:cNvCxnSpPr/>
            <p:nvPr/>
          </p:nvCxnSpPr>
          <p:spPr>
            <a:xfrm>
              <a:off x="4800600" y="5851179"/>
              <a:ext cx="762000" cy="0"/>
            </a:xfrm>
            <a:prstGeom prst="line">
              <a:avLst/>
            </a:prstGeom>
            <a:ln w="381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9" idx="0"/>
            </p:cNvCxnSpPr>
            <p:nvPr/>
          </p:nvCxnSpPr>
          <p:spPr>
            <a:xfrm flipV="1">
              <a:off x="6380571" y="4514284"/>
              <a:ext cx="754243" cy="1070195"/>
            </a:xfrm>
            <a:prstGeom prst="straightConnector1">
              <a:avLst/>
            </a:prstGeom>
            <a:ln w="25400">
              <a:solidFill>
                <a:schemeClr val="bg1">
                  <a:lumMod val="6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906429" y="4544463"/>
              <a:ext cx="3026297" cy="941937"/>
            </a:xfrm>
            <a:prstGeom prst="straightConnector1">
              <a:avLst/>
            </a:prstGeom>
            <a:ln w="25400">
              <a:solidFill>
                <a:schemeClr val="bg1">
                  <a:lumMod val="6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1987779" y="4544464"/>
              <a:ext cx="4540093" cy="941936"/>
            </a:xfrm>
            <a:prstGeom prst="straightConnector1">
              <a:avLst/>
            </a:prstGeom>
            <a:ln w="25400">
              <a:solidFill>
                <a:schemeClr val="bg1">
                  <a:lumMod val="6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2438400" y="4578413"/>
              <a:ext cx="1692356" cy="941936"/>
            </a:xfrm>
            <a:prstGeom prst="straightConnector1">
              <a:avLst/>
            </a:prstGeom>
            <a:ln w="25400">
              <a:solidFill>
                <a:schemeClr val="bg1">
                  <a:lumMod val="6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304419" y="4572000"/>
              <a:ext cx="0" cy="993993"/>
            </a:xfrm>
            <a:prstGeom prst="straightConnector1">
              <a:avLst/>
            </a:prstGeom>
            <a:ln w="25400">
              <a:solidFill>
                <a:schemeClr val="bg1">
                  <a:lumMod val="6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4551011" y="4578601"/>
              <a:ext cx="1240189" cy="987392"/>
            </a:xfrm>
            <a:prstGeom prst="straightConnector1">
              <a:avLst/>
            </a:prstGeom>
            <a:ln w="25400">
              <a:solidFill>
                <a:schemeClr val="bg1">
                  <a:lumMod val="6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914400" y="3054916"/>
              <a:ext cx="660928" cy="2511078"/>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flipV="1">
              <a:off x="1357950" y="3054916"/>
              <a:ext cx="1918652" cy="2511078"/>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44" name="Shape 43"/>
          <p:cNvSpPr/>
          <p:nvPr/>
        </p:nvSpPr>
        <p:spPr>
          <a:xfrm rot="20700000">
            <a:off x="2318384" y="5818655"/>
            <a:ext cx="598448" cy="598448"/>
          </a:xfrm>
          <a:prstGeom prst="gear6">
            <a:avLst/>
          </a:prstGeom>
          <a:solidFill>
            <a:schemeClr val="bg1"/>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Shape 46"/>
          <p:cNvSpPr/>
          <p:nvPr/>
        </p:nvSpPr>
        <p:spPr>
          <a:xfrm rot="20700000">
            <a:off x="4237034" y="5858257"/>
            <a:ext cx="598448" cy="598448"/>
          </a:xfrm>
          <a:prstGeom prst="gear6">
            <a:avLst/>
          </a:prstGeom>
          <a:solidFill>
            <a:schemeClr val="bg1"/>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Shape 47"/>
          <p:cNvSpPr/>
          <p:nvPr/>
        </p:nvSpPr>
        <p:spPr>
          <a:xfrm rot="20700000">
            <a:off x="6711176" y="5858258"/>
            <a:ext cx="598448" cy="598448"/>
          </a:xfrm>
          <a:prstGeom prst="gear6">
            <a:avLst/>
          </a:prstGeom>
          <a:solidFill>
            <a:schemeClr val="bg1"/>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4593263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5791200" cy="685800"/>
          </a:xfrm>
        </p:spPr>
        <p:txBody>
          <a:bodyPr>
            <a:noAutofit/>
          </a:bodyPr>
          <a:lstStyle/>
          <a:p>
            <a:r>
              <a:rPr lang="en-US" sz="4000" dirty="0" smtClean="0"/>
              <a:t>Summary of Plans</a:t>
            </a:r>
            <a:endParaRPr lang="en-US" sz="4000" dirty="0"/>
          </a:p>
        </p:txBody>
      </p:sp>
      <p:sp>
        <p:nvSpPr>
          <p:cNvPr id="3" name="Content Placeholder 2"/>
          <p:cNvSpPr>
            <a:spLocks noGrp="1"/>
          </p:cNvSpPr>
          <p:nvPr>
            <p:ph idx="1"/>
          </p:nvPr>
        </p:nvSpPr>
        <p:spPr>
          <a:xfrm>
            <a:off x="762000" y="1219200"/>
            <a:ext cx="7924800" cy="5029200"/>
          </a:xfrm>
        </p:spPr>
        <p:txBody>
          <a:bodyPr>
            <a:normAutofit fontScale="92500"/>
          </a:bodyPr>
          <a:lstStyle/>
          <a:p>
            <a:r>
              <a:rPr lang="en-US" sz="2000" dirty="0" smtClean="0"/>
              <a:t>Intend to implement range of biology applications with Dryad/</a:t>
            </a:r>
            <a:r>
              <a:rPr lang="en-US" sz="2000" dirty="0" err="1" smtClean="0"/>
              <a:t>Hadoop</a:t>
            </a:r>
            <a:r>
              <a:rPr lang="en-US" sz="2000" dirty="0" smtClean="0"/>
              <a:t>/Twister</a:t>
            </a:r>
          </a:p>
          <a:p>
            <a:r>
              <a:rPr lang="en-US" sz="2000" dirty="0" smtClean="0"/>
              <a:t>FutureGrid allows easy Windows v Linux with and without VM comparison</a:t>
            </a:r>
          </a:p>
          <a:p>
            <a:r>
              <a:rPr lang="en-US" sz="2000" dirty="0" smtClean="0"/>
              <a:t>Initially we will make key capabilities available as services that we eventually implement on virtual clusters (clouds) to address very large problems</a:t>
            </a:r>
          </a:p>
          <a:p>
            <a:pPr lvl="1"/>
            <a:r>
              <a:rPr lang="en-US" sz="2000" dirty="0" smtClean="0"/>
              <a:t>Basic Pairwise dissimilarity calculations</a:t>
            </a:r>
          </a:p>
          <a:p>
            <a:pPr lvl="1"/>
            <a:r>
              <a:rPr lang="en-US" sz="2000" dirty="0" smtClean="0"/>
              <a:t>Capabilities already in R (done already by us and others)</a:t>
            </a:r>
          </a:p>
          <a:p>
            <a:pPr lvl="1"/>
            <a:r>
              <a:rPr lang="en-US" sz="2000" dirty="0" smtClean="0"/>
              <a:t>MDS in various forms</a:t>
            </a:r>
          </a:p>
          <a:p>
            <a:pPr lvl="1"/>
            <a:r>
              <a:rPr lang="en-US" sz="2000" dirty="0" smtClean="0"/>
              <a:t>GTM Generative Topographic Mapping</a:t>
            </a:r>
          </a:p>
          <a:p>
            <a:pPr lvl="1"/>
            <a:r>
              <a:rPr lang="en-US" sz="2000" dirty="0" smtClean="0"/>
              <a:t>Vector and </a:t>
            </a:r>
            <a:r>
              <a:rPr lang="en-US" sz="2000" dirty="0" err="1" smtClean="0"/>
              <a:t>Pairwise</a:t>
            </a:r>
            <a:r>
              <a:rPr lang="en-US" sz="2000" dirty="0" smtClean="0"/>
              <a:t> Deterministic annealing clustering</a:t>
            </a:r>
          </a:p>
          <a:p>
            <a:r>
              <a:rPr lang="en-US" sz="2000" dirty="0" smtClean="0"/>
              <a:t>Point viewer (</a:t>
            </a:r>
            <a:r>
              <a:rPr lang="en-US" sz="2000" dirty="0" err="1" smtClean="0"/>
              <a:t>Plotviz</a:t>
            </a:r>
            <a:r>
              <a:rPr lang="en-US" sz="2000" dirty="0" smtClean="0"/>
              <a:t>) either as download (to Windows!) or as  a Web service gives Browsing</a:t>
            </a:r>
          </a:p>
          <a:p>
            <a:r>
              <a:rPr lang="en-US" sz="2000" dirty="0" smtClean="0"/>
              <a:t>Should enable much larger problems than existing systems</a:t>
            </a:r>
          </a:p>
          <a:p>
            <a:pPr marL="342900" lvl="1" indent="-342900">
              <a:buFont typeface="Arial" pitchFamily="34" charset="0"/>
              <a:buChar char="•"/>
            </a:pPr>
            <a:r>
              <a:rPr lang="en-US" sz="2000" dirty="0" smtClean="0"/>
              <a:t>Will look at Twister as a “universal” solution</a:t>
            </a:r>
          </a:p>
          <a:p>
            <a:pPr>
              <a:buNone/>
            </a:pPr>
            <a:endParaRPr lang="en-US" sz="2000" dirty="0" smtClean="0"/>
          </a:p>
          <a:p>
            <a:pPr lvl="1"/>
            <a:endParaRPr lang="en-US" sz="2000" dirty="0"/>
          </a:p>
        </p:txBody>
      </p:sp>
    </p:spTree>
    <p:extLst>
      <p:ext uri="{BB962C8B-B14F-4D97-AF65-F5344CB8AC3E}">
        <p14:creationId xmlns:p14="http://schemas.microsoft.com/office/powerpoint/2010/main" val="14983657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solidFill>
              </a:rPr>
              <a:pPr/>
              <a:t>69</a:t>
            </a:fld>
            <a:endParaRPr lang="en-US">
              <a:solidFill>
                <a:prstClr val="black"/>
              </a:solidFill>
            </a:endParaRPr>
          </a:p>
        </p:txBody>
      </p:sp>
      <p:sp>
        <p:nvSpPr>
          <p:cNvPr id="2" name="Title 1"/>
          <p:cNvSpPr>
            <a:spLocks noGrp="1"/>
          </p:cNvSpPr>
          <p:nvPr>
            <p:ph type="title" idx="4294967295"/>
          </p:nvPr>
        </p:nvSpPr>
        <p:spPr>
          <a:xfrm>
            <a:off x="0" y="274638"/>
            <a:ext cx="8229600" cy="1143000"/>
          </a:xfrm>
        </p:spPr>
        <p:txBody>
          <a:bodyPr/>
          <a:lstStyle/>
          <a:p>
            <a:r>
              <a:rPr lang="en-US" sz="3600" dirty="0"/>
              <a:t>Building Virtual Clusters</a:t>
            </a:r>
            <a:br>
              <a:rPr lang="en-US" sz="3600" dirty="0"/>
            </a:br>
            <a:r>
              <a:rPr lang="en-US" sz="2000" dirty="0">
                <a:solidFill>
                  <a:schemeClr val="accent1"/>
                </a:solidFill>
              </a:rPr>
              <a:t>Towards Reproducible </a:t>
            </a:r>
            <a:r>
              <a:rPr lang="en-US" sz="2000" dirty="0" err="1">
                <a:solidFill>
                  <a:schemeClr val="accent1"/>
                </a:solidFill>
              </a:rPr>
              <a:t>eScience</a:t>
            </a:r>
            <a:r>
              <a:rPr lang="en-US" sz="2000" dirty="0">
                <a:solidFill>
                  <a:schemeClr val="accent1"/>
                </a:solidFill>
              </a:rPr>
              <a:t> in the Cloud</a:t>
            </a:r>
          </a:p>
        </p:txBody>
      </p:sp>
      <p:sp>
        <p:nvSpPr>
          <p:cNvPr id="6" name="TextBox 5"/>
          <p:cNvSpPr txBox="1"/>
          <p:nvPr/>
        </p:nvSpPr>
        <p:spPr>
          <a:xfrm>
            <a:off x="457200" y="1600200"/>
            <a:ext cx="8153400" cy="1292662"/>
          </a:xfrm>
          <a:prstGeom prst="rect">
            <a:avLst/>
          </a:prstGeom>
          <a:noFill/>
        </p:spPr>
        <p:txBody>
          <a:bodyPr wrap="square" rtlCol="0">
            <a:spAutoFit/>
          </a:bodyPr>
          <a:lstStyle/>
          <a:p>
            <a:r>
              <a:rPr lang="en-US" sz="2400" b="1" dirty="0" smtClean="0">
                <a:solidFill>
                  <a:prstClr val="black"/>
                </a:solidFill>
              </a:rPr>
              <a:t>Separation of concerns between two layers</a:t>
            </a:r>
          </a:p>
          <a:p>
            <a:pPr marL="285750" indent="-285750">
              <a:buFont typeface="Arial"/>
              <a:buChar char="•"/>
            </a:pPr>
            <a:r>
              <a:rPr lang="en-US" b="1" dirty="0" smtClean="0">
                <a:solidFill>
                  <a:prstClr val="black"/>
                </a:solidFill>
              </a:rPr>
              <a:t>Infrastructure Layer</a:t>
            </a:r>
            <a:r>
              <a:rPr lang="en-US" dirty="0" smtClean="0">
                <a:solidFill>
                  <a:prstClr val="black"/>
                </a:solidFill>
              </a:rPr>
              <a:t> – interactions with the Cloud API</a:t>
            </a:r>
          </a:p>
          <a:p>
            <a:pPr marL="285750" indent="-285750">
              <a:buFont typeface="Arial"/>
              <a:buChar char="•"/>
            </a:pPr>
            <a:r>
              <a:rPr lang="en-US" b="1" dirty="0" smtClean="0">
                <a:solidFill>
                  <a:prstClr val="black"/>
                </a:solidFill>
              </a:rPr>
              <a:t>Software Layer</a:t>
            </a:r>
            <a:r>
              <a:rPr lang="en-US" dirty="0" smtClean="0">
                <a:solidFill>
                  <a:prstClr val="black"/>
                </a:solidFill>
              </a:rPr>
              <a:t> – interactions with the running VM</a:t>
            </a:r>
          </a:p>
          <a:p>
            <a:endParaRPr lang="en-US" dirty="0">
              <a:solidFill>
                <a:prstClr val="black"/>
              </a:solidFill>
            </a:endParaRPr>
          </a:p>
        </p:txBody>
      </p:sp>
      <p:pic>
        <p:nvPicPr>
          <p:cNvPr id="9" name="Picture 8" descr="layer_examp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352800"/>
            <a:ext cx="6629400" cy="2133600"/>
          </a:xfrm>
          <a:prstGeom prst="rect">
            <a:avLst/>
          </a:prstGeom>
        </p:spPr>
      </p:pic>
    </p:spTree>
    <p:extLst>
      <p:ext uri="{BB962C8B-B14F-4D97-AF65-F5344CB8AC3E}">
        <p14:creationId xmlns:p14="http://schemas.microsoft.com/office/powerpoint/2010/main" val="3526084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55638"/>
          </a:xfrm>
        </p:spPr>
        <p:txBody>
          <a:bodyPr>
            <a:normAutofit fontScale="90000"/>
          </a:bodyPr>
          <a:lstStyle/>
          <a:p>
            <a:r>
              <a:rPr lang="en-US" dirty="0" smtClean="0"/>
              <a:t>Cloud Services and MapReduce</a:t>
            </a:r>
            <a:endParaRPr lang="en-US"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Cloud Technologies</a:t>
            </a:r>
          </a:p>
          <a:p>
            <a:pPr algn="ctr" defTabSz="800100">
              <a:lnSpc>
                <a:spcPct val="90000"/>
              </a:lnSpc>
              <a:spcBef>
                <a:spcPct val="0"/>
              </a:spcBef>
              <a:spcAft>
                <a:spcPct val="35000"/>
              </a:spcAft>
            </a:pPr>
            <a:endParaRPr lang="en-US" b="1" dirty="0">
              <a:solidFill>
                <a:prstClr val="white"/>
              </a:solidFill>
            </a:endParaRPr>
          </a:p>
        </p:txBody>
      </p:sp>
      <p:grpSp>
        <p:nvGrpSpPr>
          <p:cNvPr id="18" name="Group 17"/>
          <p:cNvGrpSpPr/>
          <p:nvPr/>
        </p:nvGrpSpPr>
        <p:grpSpPr>
          <a:xfrm>
            <a:off x="2241016" y="1682216"/>
            <a:ext cx="4433366" cy="4433366"/>
            <a:chOff x="2241016" y="1682216"/>
            <a:chExt cx="4433366" cy="4433366"/>
          </a:xfrm>
        </p:grpSpPr>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eScience</a:t>
              </a:r>
              <a:endParaRPr lang="en-US" b="1" dirty="0">
                <a:solidFill>
                  <a:prstClr val="white"/>
                </a:solidFill>
              </a:endParaRP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Data Deluge</a:t>
              </a:r>
              <a:endParaRPr lang="en-US" b="1" dirty="0">
                <a:solidFill>
                  <a:prstClr val="white"/>
                </a:solidFill>
              </a:endParaRPr>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solidFill>
                    <a:prstClr val="white"/>
                  </a:solidFill>
                </a:rPr>
                <a:t>Multicore/</a:t>
              </a:r>
            </a:p>
            <a:p>
              <a:pPr algn="ctr" defTabSz="800100">
                <a:lnSpc>
                  <a:spcPct val="90000"/>
                </a:lnSpc>
                <a:spcBef>
                  <a:spcPct val="0"/>
                </a:spcBef>
                <a:spcAft>
                  <a:spcPct val="35000"/>
                </a:spcAft>
              </a:pPr>
              <a:r>
                <a:rPr lang="en-US" b="1" dirty="0" smtClean="0">
                  <a:solidFill>
                    <a:prstClr val="white"/>
                  </a:solidFill>
                </a:rPr>
                <a:t>Parallel Computing</a:t>
              </a:r>
              <a:endParaRPr lang="en-US" b="1" dirty="0">
                <a:solidFill>
                  <a:prstClr val="white"/>
                </a:solidFill>
              </a:endParaRP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24228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8"/>
                                        </p:tgtEl>
                                        <p:attrNameLst>
                                          <p:attrName>style.opacity</p:attrName>
                                        </p:attrNameLst>
                                      </p:cBhvr>
                                      <p:to>
                                        <p:strVal val="0.1"/>
                                      </p:to>
                                    </p:set>
                                    <p:animEffect filter="image" prLst="opacity: 0.1">
                                      <p:cBhvr rctx="IE">
                                        <p:cTn id="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solidFill>
              </a:rPr>
              <a:pPr/>
              <a:t>70</a:t>
            </a:fld>
            <a:endParaRPr lang="en-US">
              <a:solidFill>
                <a:prstClr val="black"/>
              </a:solidFill>
            </a:endParaRPr>
          </a:p>
        </p:txBody>
      </p:sp>
      <p:sp>
        <p:nvSpPr>
          <p:cNvPr id="2" name="Title 1"/>
          <p:cNvSpPr>
            <a:spLocks noGrp="1"/>
          </p:cNvSpPr>
          <p:nvPr>
            <p:ph type="title" idx="4294967295"/>
          </p:nvPr>
        </p:nvSpPr>
        <p:spPr>
          <a:xfrm>
            <a:off x="0" y="274638"/>
            <a:ext cx="8229600" cy="1143000"/>
          </a:xfrm>
        </p:spPr>
        <p:txBody>
          <a:bodyPr/>
          <a:lstStyle/>
          <a:p>
            <a:r>
              <a:rPr lang="en-US" dirty="0" smtClean="0"/>
              <a:t>Separation Leads to Reuse</a:t>
            </a:r>
            <a:endParaRPr lang="en-US" dirty="0"/>
          </a:p>
        </p:txBody>
      </p:sp>
      <p:sp>
        <p:nvSpPr>
          <p:cNvPr id="6" name="TextBox 5"/>
          <p:cNvSpPr txBox="1"/>
          <p:nvPr/>
        </p:nvSpPr>
        <p:spPr>
          <a:xfrm>
            <a:off x="457200" y="1267145"/>
            <a:ext cx="8153400" cy="369332"/>
          </a:xfrm>
          <a:prstGeom prst="rect">
            <a:avLst/>
          </a:prstGeom>
          <a:noFill/>
        </p:spPr>
        <p:txBody>
          <a:bodyPr wrap="square" rtlCol="0">
            <a:spAutoFit/>
          </a:bodyPr>
          <a:lstStyle/>
          <a:p>
            <a:pPr algn="ctr"/>
            <a:r>
              <a:rPr lang="en-US" b="1" dirty="0" smtClean="0">
                <a:solidFill>
                  <a:prstClr val="black"/>
                </a:solidFill>
              </a:rPr>
              <a:t>Infrastructure Layer = (*)	Software Layer = (#)</a:t>
            </a:r>
            <a:r>
              <a:rPr lang="en-US" dirty="0" smtClean="0">
                <a:solidFill>
                  <a:prstClr val="black"/>
                </a:solidFill>
              </a:rPr>
              <a:t> </a:t>
            </a:r>
            <a:endParaRPr lang="en-US" dirty="0">
              <a:solidFill>
                <a:prstClr val="black"/>
              </a:solidFill>
            </a:endParaRPr>
          </a:p>
        </p:txBody>
      </p:sp>
      <p:pic>
        <p:nvPicPr>
          <p:cNvPr id="3" name="Picture 2" descr="working_insta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828800"/>
            <a:ext cx="4876800" cy="3810000"/>
          </a:xfrm>
          <a:prstGeom prst="rect">
            <a:avLst/>
          </a:prstGeom>
        </p:spPr>
      </p:pic>
      <p:sp>
        <p:nvSpPr>
          <p:cNvPr id="11" name="TextBox 10"/>
          <p:cNvSpPr txBox="1"/>
          <p:nvPr/>
        </p:nvSpPr>
        <p:spPr>
          <a:xfrm>
            <a:off x="533400" y="5703332"/>
            <a:ext cx="8153400" cy="369332"/>
          </a:xfrm>
          <a:prstGeom prst="rect">
            <a:avLst/>
          </a:prstGeom>
          <a:noFill/>
        </p:spPr>
        <p:txBody>
          <a:bodyPr wrap="square" rtlCol="0">
            <a:spAutoFit/>
          </a:bodyPr>
          <a:lstStyle/>
          <a:p>
            <a:r>
              <a:rPr lang="en-US" dirty="0" smtClean="0">
                <a:solidFill>
                  <a:prstClr val="black"/>
                </a:solidFill>
              </a:rPr>
              <a:t>By separating layers, one can reuse software layer artifacts in separate clouds</a:t>
            </a:r>
            <a:r>
              <a:rPr lang="en-US" b="1"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40789825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solidFill>
              </a:rPr>
              <a:pPr/>
              <a:t>71</a:t>
            </a:fld>
            <a:endParaRPr lang="en-US">
              <a:solidFill>
                <a:prstClr val="black"/>
              </a:solidFill>
            </a:endParaRPr>
          </a:p>
        </p:txBody>
      </p:sp>
      <p:sp>
        <p:nvSpPr>
          <p:cNvPr id="2" name="Title 1"/>
          <p:cNvSpPr>
            <a:spLocks noGrp="1"/>
          </p:cNvSpPr>
          <p:nvPr>
            <p:ph type="title" idx="4294967295"/>
          </p:nvPr>
        </p:nvSpPr>
        <p:spPr>
          <a:xfrm>
            <a:off x="152400" y="304800"/>
            <a:ext cx="8229600" cy="1143000"/>
          </a:xfrm>
        </p:spPr>
        <p:txBody>
          <a:bodyPr/>
          <a:lstStyle/>
          <a:p>
            <a:r>
              <a:rPr lang="en-US" dirty="0" smtClean="0"/>
              <a:t>Design and Implementation</a:t>
            </a:r>
            <a:endParaRPr lang="en-US" dirty="0"/>
          </a:p>
        </p:txBody>
      </p:sp>
      <p:sp>
        <p:nvSpPr>
          <p:cNvPr id="10" name="TextBox 9"/>
          <p:cNvSpPr txBox="1"/>
          <p:nvPr/>
        </p:nvSpPr>
        <p:spPr>
          <a:xfrm>
            <a:off x="457200" y="1752600"/>
            <a:ext cx="8153400" cy="1200328"/>
          </a:xfrm>
          <a:prstGeom prst="rect">
            <a:avLst/>
          </a:prstGeom>
          <a:noFill/>
        </p:spPr>
        <p:txBody>
          <a:bodyPr wrap="square" rtlCol="0">
            <a:spAutoFit/>
          </a:bodyPr>
          <a:lstStyle/>
          <a:p>
            <a:r>
              <a:rPr lang="en-US" sz="2400" b="1" dirty="0">
                <a:solidFill>
                  <a:prstClr val="black"/>
                </a:solidFill>
              </a:rPr>
              <a:t>E</a:t>
            </a:r>
            <a:r>
              <a:rPr lang="en-US" sz="2400" b="1" dirty="0" smtClean="0">
                <a:solidFill>
                  <a:prstClr val="black"/>
                </a:solidFill>
              </a:rPr>
              <a:t>quivalent machine images (MI) built in separate clouds</a:t>
            </a:r>
          </a:p>
          <a:p>
            <a:pPr marL="342900" indent="-342900">
              <a:buFont typeface="Arial"/>
              <a:buChar char="•"/>
            </a:pPr>
            <a:r>
              <a:rPr lang="en-US" sz="2400" dirty="0" smtClean="0">
                <a:solidFill>
                  <a:prstClr val="black"/>
                </a:solidFill>
              </a:rPr>
              <a:t>Common underpinning in separate clouds for software installations </a:t>
            </a:r>
            <a:r>
              <a:rPr lang="en-US" sz="2400" dirty="0">
                <a:solidFill>
                  <a:prstClr val="black"/>
                </a:solidFill>
              </a:rPr>
              <a:t>and </a:t>
            </a:r>
            <a:r>
              <a:rPr lang="en-US" sz="2400" dirty="0" smtClean="0">
                <a:solidFill>
                  <a:prstClr val="black"/>
                </a:solidFill>
              </a:rPr>
              <a:t>configurations</a:t>
            </a:r>
            <a:endParaRPr lang="en-US" sz="2400" b="1" dirty="0" smtClean="0">
              <a:solidFill>
                <a:prstClr val="black"/>
              </a:solidFill>
            </a:endParaRPr>
          </a:p>
        </p:txBody>
      </p:sp>
      <p:sp>
        <p:nvSpPr>
          <p:cNvPr id="8" name="TextBox 7"/>
          <p:cNvSpPr txBox="1"/>
          <p:nvPr/>
        </p:nvSpPr>
        <p:spPr>
          <a:xfrm>
            <a:off x="457200" y="4724400"/>
            <a:ext cx="8153400" cy="461665"/>
          </a:xfrm>
          <a:prstGeom prst="rect">
            <a:avLst/>
          </a:prstGeom>
          <a:noFill/>
        </p:spPr>
        <p:txBody>
          <a:bodyPr wrap="square" rtlCol="0">
            <a:spAutoFit/>
          </a:bodyPr>
          <a:lstStyle/>
          <a:p>
            <a:pPr marL="342900" indent="-342900">
              <a:buFont typeface="Arial"/>
              <a:buChar char="•"/>
            </a:pPr>
            <a:r>
              <a:rPr lang="en-US" sz="2400" dirty="0" smtClean="0">
                <a:solidFill>
                  <a:prstClr val="black"/>
                </a:solidFill>
              </a:rPr>
              <a:t>Configuration management used for software automation</a:t>
            </a:r>
          </a:p>
        </p:txBody>
      </p:sp>
      <p:pic>
        <p:nvPicPr>
          <p:cNvPr id="3" name="Picture 2" descr="mi_comparis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00"/>
            <a:ext cx="5041900" cy="15240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7176" y="3495462"/>
            <a:ext cx="1572904" cy="758140"/>
          </a:xfrm>
          <a:prstGeom prst="rect">
            <a:avLst/>
          </a:prstGeom>
        </p:spPr>
      </p:pic>
      <p:sp>
        <p:nvSpPr>
          <p:cNvPr id="9" name="TextBox 8"/>
          <p:cNvSpPr txBox="1"/>
          <p:nvPr/>
        </p:nvSpPr>
        <p:spPr>
          <a:xfrm>
            <a:off x="6248400" y="3048000"/>
            <a:ext cx="1670457" cy="369332"/>
          </a:xfrm>
          <a:prstGeom prst="rect">
            <a:avLst/>
          </a:prstGeom>
          <a:noFill/>
        </p:spPr>
        <p:txBody>
          <a:bodyPr wrap="none" rtlCol="0">
            <a:spAutoFit/>
          </a:bodyPr>
          <a:lstStyle/>
          <a:p>
            <a:pPr defTabSz="913902"/>
            <a:r>
              <a:rPr lang="en-US" dirty="0" smtClean="0">
                <a:solidFill>
                  <a:prstClr val="black"/>
                </a:solidFill>
              </a:rPr>
              <a:t>Extend to Azure</a:t>
            </a:r>
            <a:endParaRPr lang="en-US" dirty="0">
              <a:solidFill>
                <a:prstClr val="black"/>
              </a:solidFill>
            </a:endParaRPr>
          </a:p>
        </p:txBody>
      </p:sp>
    </p:spTree>
    <p:extLst>
      <p:ext uri="{BB962C8B-B14F-4D97-AF65-F5344CB8AC3E}">
        <p14:creationId xmlns:p14="http://schemas.microsoft.com/office/powerpoint/2010/main" val="34456185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solidFill>
              </a:rPr>
              <a:pPr/>
              <a:t>72</a:t>
            </a:fld>
            <a:endParaRPr lang="en-US">
              <a:solidFill>
                <a:prstClr val="black"/>
              </a:solidFill>
            </a:endParaRPr>
          </a:p>
        </p:txBody>
      </p:sp>
      <p:sp>
        <p:nvSpPr>
          <p:cNvPr id="2" name="Title 1"/>
          <p:cNvSpPr>
            <a:spLocks noGrp="1"/>
          </p:cNvSpPr>
          <p:nvPr>
            <p:ph type="title" idx="4294967295"/>
          </p:nvPr>
        </p:nvSpPr>
        <p:spPr>
          <a:xfrm>
            <a:off x="0" y="274638"/>
            <a:ext cx="8229600" cy="1143000"/>
          </a:xfrm>
        </p:spPr>
        <p:txBody>
          <a:bodyPr/>
          <a:lstStyle/>
          <a:p>
            <a:r>
              <a:rPr lang="en-US" dirty="0" smtClean="0"/>
              <a:t>Cloud Image Proliferation</a:t>
            </a:r>
            <a:endParaRPr lang="en-US" dirty="0"/>
          </a:p>
        </p:txBody>
      </p:sp>
      <p:pic>
        <p:nvPicPr>
          <p:cNvPr id="3" name="Picture 2" descr="mi_comparis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295400"/>
            <a:ext cx="5715000" cy="160020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333245544"/>
              </p:ext>
            </p:extLst>
          </p:nvPr>
        </p:nvGraphicFramePr>
        <p:xfrm>
          <a:off x="76200" y="2895600"/>
          <a:ext cx="89916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6947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udy Qiu\AppData\Local\Microsoft\Windows\Temporary Internet Files\Content.IE5\L0EESJRS\hadoop_relea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315215" cy="51054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52400" y="0"/>
            <a:ext cx="8229600" cy="1143000"/>
          </a:xfrm>
          <a:prstGeom prst="rect">
            <a:avLst/>
          </a:prstGeom>
        </p:spPr>
        <p:txBody>
          <a:bodyPr vert="horz" lIns="91390" tIns="45696" rIns="91390" bIns="45696" rtlCol="0" anchor="ctr">
            <a:normAutofit/>
          </a:bodyPr>
          <a:lstStyle>
            <a:lvl1pPr algn="ctr" defTabSz="913902"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rPr>
              <a:t>Changes of </a:t>
            </a:r>
            <a:r>
              <a:rPr lang="en-US" dirty="0" err="1" smtClean="0">
                <a:solidFill>
                  <a:prstClr val="black"/>
                </a:solidFill>
              </a:rPr>
              <a:t>Hadoop</a:t>
            </a:r>
            <a:r>
              <a:rPr lang="en-US" dirty="0" smtClean="0">
                <a:solidFill>
                  <a:prstClr val="black"/>
                </a:solidFill>
              </a:rPr>
              <a:t> Versions</a:t>
            </a:r>
            <a:endParaRPr lang="en-US" dirty="0">
              <a:solidFill>
                <a:prstClr val="black"/>
              </a:solidFill>
            </a:endParaRPr>
          </a:p>
        </p:txBody>
      </p:sp>
    </p:spTree>
    <p:extLst>
      <p:ext uri="{BB962C8B-B14F-4D97-AF65-F5344CB8AC3E}">
        <p14:creationId xmlns:p14="http://schemas.microsoft.com/office/powerpoint/2010/main" val="311409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solidFill>
              </a:rPr>
              <a:pPr/>
              <a:t>74</a:t>
            </a:fld>
            <a:endParaRPr lang="en-US">
              <a:solidFill>
                <a:prstClr val="black"/>
              </a:solidFill>
            </a:endParaRPr>
          </a:p>
        </p:txBody>
      </p:sp>
      <p:sp>
        <p:nvSpPr>
          <p:cNvPr id="2" name="Title 1"/>
          <p:cNvSpPr>
            <a:spLocks noGrp="1"/>
          </p:cNvSpPr>
          <p:nvPr>
            <p:ph type="title" idx="4294967295"/>
          </p:nvPr>
        </p:nvSpPr>
        <p:spPr>
          <a:xfrm>
            <a:off x="609600" y="304800"/>
            <a:ext cx="8229600" cy="1143000"/>
          </a:xfrm>
        </p:spPr>
        <p:txBody>
          <a:bodyPr/>
          <a:lstStyle/>
          <a:p>
            <a:r>
              <a:rPr lang="en-US" dirty="0" smtClean="0"/>
              <a:t>Implementation - </a:t>
            </a:r>
            <a:r>
              <a:rPr lang="en-US" dirty="0" err="1" smtClean="0"/>
              <a:t>Hadoop</a:t>
            </a:r>
            <a:r>
              <a:rPr lang="en-US" dirty="0" smtClean="0"/>
              <a:t> Cluster</a:t>
            </a:r>
            <a:endParaRPr lang="en-US" dirty="0"/>
          </a:p>
        </p:txBody>
      </p:sp>
      <p:sp>
        <p:nvSpPr>
          <p:cNvPr id="6" name="TextBox 5"/>
          <p:cNvSpPr txBox="1"/>
          <p:nvPr/>
        </p:nvSpPr>
        <p:spPr>
          <a:xfrm>
            <a:off x="457200" y="1600200"/>
            <a:ext cx="8153400" cy="1292662"/>
          </a:xfrm>
          <a:prstGeom prst="rect">
            <a:avLst/>
          </a:prstGeom>
          <a:noFill/>
        </p:spPr>
        <p:txBody>
          <a:bodyPr wrap="square" rtlCol="0">
            <a:spAutoFit/>
          </a:bodyPr>
          <a:lstStyle/>
          <a:p>
            <a:r>
              <a:rPr lang="en-US" sz="2400" b="1" dirty="0" err="1" smtClean="0">
                <a:solidFill>
                  <a:prstClr val="black"/>
                </a:solidFill>
              </a:rPr>
              <a:t>Hadoop</a:t>
            </a:r>
            <a:r>
              <a:rPr lang="en-US" sz="2400" b="1" dirty="0">
                <a:solidFill>
                  <a:prstClr val="black"/>
                </a:solidFill>
              </a:rPr>
              <a:t> </a:t>
            </a:r>
            <a:r>
              <a:rPr lang="en-US" sz="2400" b="1" dirty="0" smtClean="0">
                <a:solidFill>
                  <a:prstClr val="black"/>
                </a:solidFill>
              </a:rPr>
              <a:t>cluster commands</a:t>
            </a:r>
          </a:p>
          <a:p>
            <a:pPr marL="285750" indent="-285750">
              <a:buFont typeface="Arial"/>
              <a:buChar char="•"/>
            </a:pPr>
            <a:r>
              <a:rPr lang="en-US" dirty="0" smtClean="0">
                <a:solidFill>
                  <a:prstClr val="black"/>
                </a:solidFill>
                <a:latin typeface="Courier"/>
                <a:cs typeface="Courier"/>
              </a:rPr>
              <a:t>knife </a:t>
            </a:r>
            <a:r>
              <a:rPr lang="en-US" dirty="0" err="1" smtClean="0">
                <a:solidFill>
                  <a:prstClr val="black"/>
                </a:solidFill>
                <a:latin typeface="Courier"/>
                <a:cs typeface="Courier"/>
              </a:rPr>
              <a:t>hadoop</a:t>
            </a:r>
            <a:r>
              <a:rPr lang="en-US" dirty="0" smtClean="0">
                <a:solidFill>
                  <a:prstClr val="black"/>
                </a:solidFill>
                <a:latin typeface="Courier"/>
                <a:cs typeface="Courier"/>
              </a:rPr>
              <a:t> launch {name} {slave count}</a:t>
            </a:r>
          </a:p>
          <a:p>
            <a:pPr marL="285750" indent="-285750">
              <a:buFont typeface="Arial"/>
              <a:buChar char="•"/>
            </a:pPr>
            <a:r>
              <a:rPr lang="en-US" dirty="0" smtClean="0">
                <a:solidFill>
                  <a:prstClr val="black"/>
                </a:solidFill>
                <a:latin typeface="Courier"/>
                <a:cs typeface="Courier"/>
              </a:rPr>
              <a:t>knife </a:t>
            </a:r>
            <a:r>
              <a:rPr lang="en-US" dirty="0" err="1" smtClean="0">
                <a:solidFill>
                  <a:prstClr val="black"/>
                </a:solidFill>
                <a:latin typeface="Courier"/>
                <a:cs typeface="Courier"/>
              </a:rPr>
              <a:t>hadoop</a:t>
            </a:r>
            <a:r>
              <a:rPr lang="en-US" dirty="0" smtClean="0">
                <a:solidFill>
                  <a:prstClr val="black"/>
                </a:solidFill>
                <a:latin typeface="Courier"/>
                <a:cs typeface="Courier"/>
              </a:rPr>
              <a:t> terminate {name}</a:t>
            </a:r>
            <a:endParaRPr lang="en-US" b="1" dirty="0" smtClean="0">
              <a:solidFill>
                <a:prstClr val="black"/>
              </a:solidFill>
              <a:latin typeface="Courier"/>
              <a:cs typeface="Courier"/>
            </a:endParaRPr>
          </a:p>
          <a:p>
            <a:endParaRPr lang="en-US" dirty="0">
              <a:solidFill>
                <a:prstClr val="black"/>
              </a:solidFill>
            </a:endParaRPr>
          </a:p>
        </p:txBody>
      </p:sp>
      <p:pic>
        <p:nvPicPr>
          <p:cNvPr id="3" name="Picture 2" descr="hadoop_clus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90800"/>
            <a:ext cx="7543800" cy="3429000"/>
          </a:xfrm>
          <a:prstGeom prst="rect">
            <a:avLst/>
          </a:prstGeom>
        </p:spPr>
      </p:pic>
    </p:spTree>
    <p:extLst>
      <p:ext uri="{BB962C8B-B14F-4D97-AF65-F5344CB8AC3E}">
        <p14:creationId xmlns:p14="http://schemas.microsoft.com/office/powerpoint/2010/main" val="18164421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solidFill>
              </a:rPr>
              <a:pPr/>
              <a:t>75</a:t>
            </a:fld>
            <a:endParaRPr lang="en-US">
              <a:solidFill>
                <a:prstClr val="black"/>
              </a:solidFill>
            </a:endParaRPr>
          </a:p>
        </p:txBody>
      </p:sp>
      <p:sp>
        <p:nvSpPr>
          <p:cNvPr id="2" name="Title 1"/>
          <p:cNvSpPr>
            <a:spLocks noGrp="1"/>
          </p:cNvSpPr>
          <p:nvPr>
            <p:ph type="title" idx="4294967295"/>
          </p:nvPr>
        </p:nvSpPr>
        <p:spPr>
          <a:xfrm>
            <a:off x="457200" y="228600"/>
            <a:ext cx="8229600" cy="1143000"/>
          </a:xfrm>
        </p:spPr>
        <p:txBody>
          <a:bodyPr/>
          <a:lstStyle/>
          <a:p>
            <a:r>
              <a:rPr lang="en-US" dirty="0" smtClean="0"/>
              <a:t>Running </a:t>
            </a:r>
            <a:r>
              <a:rPr lang="en-US" dirty="0" err="1" smtClean="0"/>
              <a:t>CloudBurst</a:t>
            </a:r>
            <a:r>
              <a:rPr lang="en-US" dirty="0" smtClean="0"/>
              <a:t> on </a:t>
            </a:r>
            <a:r>
              <a:rPr lang="en-US" dirty="0" err="1" smtClean="0"/>
              <a:t>Hadoop</a:t>
            </a:r>
            <a:endParaRPr lang="en-US" dirty="0"/>
          </a:p>
        </p:txBody>
      </p:sp>
      <p:sp>
        <p:nvSpPr>
          <p:cNvPr id="6" name="TextBox 5"/>
          <p:cNvSpPr txBox="1"/>
          <p:nvPr/>
        </p:nvSpPr>
        <p:spPr>
          <a:xfrm>
            <a:off x="457200" y="1600200"/>
            <a:ext cx="8153400" cy="1107996"/>
          </a:xfrm>
          <a:prstGeom prst="rect">
            <a:avLst/>
          </a:prstGeom>
          <a:noFill/>
        </p:spPr>
        <p:txBody>
          <a:bodyPr wrap="square" rtlCol="0">
            <a:spAutoFit/>
          </a:bodyPr>
          <a:lstStyle/>
          <a:p>
            <a:r>
              <a:rPr lang="en-US" sz="2400" b="1" dirty="0" smtClean="0">
                <a:solidFill>
                  <a:prstClr val="black"/>
                </a:solidFill>
              </a:rPr>
              <a:t>Running </a:t>
            </a:r>
            <a:r>
              <a:rPr lang="en-US" sz="2400" b="1" dirty="0" err="1" smtClean="0">
                <a:solidFill>
                  <a:prstClr val="black"/>
                </a:solidFill>
              </a:rPr>
              <a:t>CloudBurst</a:t>
            </a:r>
            <a:r>
              <a:rPr lang="en-US" sz="2400" b="1" dirty="0" smtClean="0">
                <a:solidFill>
                  <a:prstClr val="black"/>
                </a:solidFill>
              </a:rPr>
              <a:t> on a 10 node </a:t>
            </a:r>
            <a:r>
              <a:rPr lang="en-US" sz="2400" b="1" dirty="0" err="1" smtClean="0">
                <a:solidFill>
                  <a:prstClr val="black"/>
                </a:solidFill>
              </a:rPr>
              <a:t>Hadoop</a:t>
            </a:r>
            <a:r>
              <a:rPr lang="en-US" sz="2400" b="1" dirty="0" smtClean="0">
                <a:solidFill>
                  <a:prstClr val="black"/>
                </a:solidFill>
              </a:rPr>
              <a:t> Cluster</a:t>
            </a:r>
          </a:p>
          <a:p>
            <a:pPr marL="285750" indent="-285750">
              <a:buFont typeface="Arial"/>
              <a:buChar char="•"/>
            </a:pPr>
            <a:r>
              <a:rPr lang="en-US" sz="1400" dirty="0" smtClean="0">
                <a:solidFill>
                  <a:prstClr val="black"/>
                </a:solidFill>
                <a:latin typeface="Courier"/>
                <a:cs typeface="Courier"/>
              </a:rPr>
              <a:t>knife </a:t>
            </a:r>
            <a:r>
              <a:rPr lang="en-US" sz="1400" dirty="0" err="1">
                <a:solidFill>
                  <a:prstClr val="black"/>
                </a:solidFill>
                <a:latin typeface="Courier"/>
                <a:cs typeface="Courier"/>
              </a:rPr>
              <a:t>hadoop</a:t>
            </a:r>
            <a:r>
              <a:rPr lang="en-US" sz="1400" dirty="0">
                <a:solidFill>
                  <a:prstClr val="black"/>
                </a:solidFill>
                <a:latin typeface="Courier"/>
                <a:cs typeface="Courier"/>
              </a:rPr>
              <a:t> launch cloudburst </a:t>
            </a:r>
            <a:r>
              <a:rPr lang="en-US" sz="1400" dirty="0" smtClean="0">
                <a:solidFill>
                  <a:prstClr val="black"/>
                </a:solidFill>
                <a:latin typeface="Courier"/>
                <a:cs typeface="Courier"/>
              </a:rPr>
              <a:t>9</a:t>
            </a:r>
          </a:p>
          <a:p>
            <a:pPr marL="285750" indent="-285750">
              <a:buFont typeface="Arial"/>
              <a:buChar char="•"/>
            </a:pPr>
            <a:r>
              <a:rPr lang="en-US" sz="1400" dirty="0" smtClean="0">
                <a:solidFill>
                  <a:prstClr val="black"/>
                </a:solidFill>
                <a:latin typeface="Courier"/>
                <a:cs typeface="Courier"/>
              </a:rPr>
              <a:t>echo ‘{"run list</a:t>
            </a:r>
            <a:r>
              <a:rPr lang="en-US" sz="1400" dirty="0">
                <a:solidFill>
                  <a:prstClr val="black"/>
                </a:solidFill>
                <a:latin typeface="Courier"/>
                <a:cs typeface="Courier"/>
              </a:rPr>
              <a:t>"</a:t>
            </a:r>
            <a:r>
              <a:rPr lang="en-US" sz="1400" dirty="0" smtClean="0">
                <a:solidFill>
                  <a:prstClr val="black"/>
                </a:solidFill>
                <a:latin typeface="Courier"/>
                <a:cs typeface="Courier"/>
              </a:rPr>
              <a:t>: </a:t>
            </a:r>
            <a:r>
              <a:rPr lang="en-US" sz="1400" dirty="0">
                <a:solidFill>
                  <a:prstClr val="black"/>
                </a:solidFill>
                <a:latin typeface="Courier"/>
                <a:cs typeface="Courier"/>
              </a:rPr>
              <a:t>"</a:t>
            </a:r>
            <a:r>
              <a:rPr lang="en-US" sz="1400" dirty="0" smtClean="0">
                <a:solidFill>
                  <a:prstClr val="black"/>
                </a:solidFill>
                <a:latin typeface="Courier"/>
                <a:cs typeface="Courier"/>
              </a:rPr>
              <a:t>recipe</a:t>
            </a:r>
            <a:r>
              <a:rPr lang="en-US" sz="1400" dirty="0">
                <a:solidFill>
                  <a:prstClr val="black"/>
                </a:solidFill>
                <a:latin typeface="Courier"/>
                <a:cs typeface="Courier"/>
              </a:rPr>
              <a:t>[cloudburst</a:t>
            </a:r>
            <a:r>
              <a:rPr lang="en-US" sz="1400" dirty="0" smtClean="0">
                <a:solidFill>
                  <a:prstClr val="black"/>
                </a:solidFill>
                <a:latin typeface="Courier"/>
                <a:cs typeface="Courier"/>
              </a:rPr>
              <a:t>]"}</a:t>
            </a:r>
            <a:r>
              <a:rPr lang="en-US" sz="1400" dirty="0">
                <a:solidFill>
                  <a:prstClr val="black"/>
                </a:solidFill>
                <a:latin typeface="Courier"/>
                <a:cs typeface="Courier"/>
              </a:rPr>
              <a:t>' &gt; </a:t>
            </a:r>
            <a:r>
              <a:rPr lang="en-US" sz="1400" dirty="0" err="1" smtClean="0">
                <a:solidFill>
                  <a:prstClr val="black"/>
                </a:solidFill>
                <a:latin typeface="Courier"/>
                <a:cs typeface="Courier"/>
              </a:rPr>
              <a:t>cloudburst.json</a:t>
            </a:r>
            <a:endParaRPr lang="en-US" sz="1400" dirty="0">
              <a:solidFill>
                <a:prstClr val="black"/>
              </a:solidFill>
              <a:latin typeface="Courier"/>
              <a:cs typeface="Courier"/>
            </a:endParaRPr>
          </a:p>
          <a:p>
            <a:pPr marL="285750" indent="-285750">
              <a:buFont typeface="Arial"/>
              <a:buChar char="•"/>
            </a:pPr>
            <a:r>
              <a:rPr lang="en-US" sz="1400" dirty="0" smtClean="0">
                <a:solidFill>
                  <a:prstClr val="black"/>
                </a:solidFill>
                <a:latin typeface="Courier"/>
                <a:cs typeface="Courier"/>
              </a:rPr>
              <a:t>chef</a:t>
            </a:r>
            <a:r>
              <a:rPr lang="en-US" sz="1400" dirty="0">
                <a:solidFill>
                  <a:prstClr val="black"/>
                </a:solidFill>
                <a:latin typeface="Courier"/>
                <a:cs typeface="Courier"/>
              </a:rPr>
              <a:t>-client -j </a:t>
            </a:r>
            <a:r>
              <a:rPr lang="en-US" sz="1400" dirty="0" err="1">
                <a:solidFill>
                  <a:prstClr val="black"/>
                </a:solidFill>
                <a:latin typeface="Courier"/>
                <a:cs typeface="Courier"/>
              </a:rPr>
              <a:t>cloudburst.json</a:t>
            </a:r>
            <a:endParaRPr lang="en-US" sz="1400" dirty="0">
              <a:solidFill>
                <a:prstClr val="black"/>
              </a:solidFill>
              <a:latin typeface="Courier"/>
              <a:cs typeface="Courier"/>
            </a:endParaRPr>
          </a:p>
        </p:txBody>
      </p:sp>
      <p:graphicFrame>
        <p:nvGraphicFramePr>
          <p:cNvPr id="7" name="Chart 6"/>
          <p:cNvGraphicFramePr>
            <a:graphicFrameLocks/>
          </p:cNvGraphicFramePr>
          <p:nvPr>
            <p:extLst>
              <p:ext uri="{D42A27DB-BD31-4B8C-83A1-F6EECF244321}">
                <p14:modId xmlns:p14="http://schemas.microsoft.com/office/powerpoint/2010/main" val="219667177"/>
              </p:ext>
            </p:extLst>
          </p:nvPr>
        </p:nvGraphicFramePr>
        <p:xfrm>
          <a:off x="2133600" y="3505200"/>
          <a:ext cx="4610100" cy="26035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57200" y="3048000"/>
            <a:ext cx="8153400" cy="461665"/>
          </a:xfrm>
          <a:prstGeom prst="rect">
            <a:avLst/>
          </a:prstGeom>
          <a:noFill/>
        </p:spPr>
        <p:txBody>
          <a:bodyPr wrap="square" rtlCol="0">
            <a:spAutoFit/>
          </a:bodyPr>
          <a:lstStyle/>
          <a:p>
            <a:r>
              <a:rPr lang="en-US" sz="2400" b="1" dirty="0" err="1" smtClean="0">
                <a:solidFill>
                  <a:prstClr val="black"/>
                </a:solidFill>
              </a:rPr>
              <a:t>CloudBurst</a:t>
            </a:r>
            <a:r>
              <a:rPr lang="en-US" sz="2400" b="1" dirty="0" smtClean="0">
                <a:solidFill>
                  <a:prstClr val="black"/>
                </a:solidFill>
              </a:rPr>
              <a:t> on a 10, 20, and 50 node </a:t>
            </a:r>
            <a:r>
              <a:rPr lang="en-US" sz="2400" b="1" dirty="0" err="1" smtClean="0">
                <a:solidFill>
                  <a:prstClr val="black"/>
                </a:solidFill>
              </a:rPr>
              <a:t>Hadoop</a:t>
            </a:r>
            <a:r>
              <a:rPr lang="en-US" sz="2400" b="1" dirty="0" smtClean="0">
                <a:solidFill>
                  <a:prstClr val="black"/>
                </a:solidFill>
              </a:rPr>
              <a:t> Cluster</a:t>
            </a:r>
          </a:p>
        </p:txBody>
      </p:sp>
    </p:spTree>
    <p:extLst>
      <p:ext uri="{BB962C8B-B14F-4D97-AF65-F5344CB8AC3E}">
        <p14:creationId xmlns:p14="http://schemas.microsoft.com/office/powerpoint/2010/main" val="1052333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solidFill>
              </a:rPr>
              <a:pPr/>
              <a:t>76</a:t>
            </a:fld>
            <a:endParaRPr lang="en-US">
              <a:solidFill>
                <a:prstClr val="black"/>
              </a:solidFill>
            </a:endParaRPr>
          </a:p>
        </p:txBody>
      </p:sp>
      <p:sp>
        <p:nvSpPr>
          <p:cNvPr id="2" name="Title 1"/>
          <p:cNvSpPr>
            <a:spLocks noGrp="1"/>
          </p:cNvSpPr>
          <p:nvPr>
            <p:ph type="title" idx="4294967295"/>
          </p:nvPr>
        </p:nvSpPr>
        <p:spPr>
          <a:xfrm>
            <a:off x="381000" y="304800"/>
            <a:ext cx="8229600" cy="1143000"/>
          </a:xfrm>
        </p:spPr>
        <p:txBody>
          <a:bodyPr/>
          <a:lstStyle/>
          <a:p>
            <a:r>
              <a:rPr lang="en-US" dirty="0" smtClean="0"/>
              <a:t>Implementation - Condor Pool</a:t>
            </a:r>
            <a:endParaRPr lang="en-US" dirty="0"/>
          </a:p>
        </p:txBody>
      </p:sp>
      <p:sp>
        <p:nvSpPr>
          <p:cNvPr id="6" name="TextBox 5"/>
          <p:cNvSpPr txBox="1"/>
          <p:nvPr/>
        </p:nvSpPr>
        <p:spPr>
          <a:xfrm>
            <a:off x="457200" y="1600200"/>
            <a:ext cx="8153400" cy="1292662"/>
          </a:xfrm>
          <a:prstGeom prst="rect">
            <a:avLst/>
          </a:prstGeom>
          <a:noFill/>
        </p:spPr>
        <p:txBody>
          <a:bodyPr wrap="square" rtlCol="0">
            <a:spAutoFit/>
          </a:bodyPr>
          <a:lstStyle/>
          <a:p>
            <a:r>
              <a:rPr lang="en-US" sz="2400" b="1" dirty="0" smtClean="0">
                <a:solidFill>
                  <a:prstClr val="black"/>
                </a:solidFill>
              </a:rPr>
              <a:t>Condor Pool commands</a:t>
            </a:r>
          </a:p>
          <a:p>
            <a:pPr marL="285750" indent="-285750">
              <a:buFont typeface="Arial"/>
              <a:buChar char="•"/>
            </a:pPr>
            <a:r>
              <a:rPr lang="en-US" dirty="0">
                <a:solidFill>
                  <a:prstClr val="black"/>
                </a:solidFill>
                <a:latin typeface="Courier"/>
                <a:cs typeface="Courier"/>
              </a:rPr>
              <a:t>knife cluster launch {name} {exec. host count</a:t>
            </a:r>
            <a:r>
              <a:rPr lang="en-US" dirty="0" smtClean="0">
                <a:solidFill>
                  <a:prstClr val="black"/>
                </a:solidFill>
                <a:latin typeface="Courier"/>
                <a:cs typeface="Courier"/>
              </a:rPr>
              <a:t>}</a:t>
            </a:r>
          </a:p>
          <a:p>
            <a:pPr marL="285750" indent="-285750">
              <a:buFont typeface="Arial"/>
              <a:buChar char="•"/>
            </a:pPr>
            <a:r>
              <a:rPr lang="en-US" dirty="0" smtClean="0">
                <a:solidFill>
                  <a:prstClr val="black"/>
                </a:solidFill>
                <a:latin typeface="Courier"/>
                <a:cs typeface="Courier"/>
              </a:rPr>
              <a:t>knife </a:t>
            </a:r>
            <a:r>
              <a:rPr lang="en-US" dirty="0">
                <a:solidFill>
                  <a:prstClr val="black"/>
                </a:solidFill>
                <a:latin typeface="Courier"/>
                <a:cs typeface="Courier"/>
              </a:rPr>
              <a:t>cluster terminate {name</a:t>
            </a:r>
            <a:r>
              <a:rPr lang="en-US" dirty="0" smtClean="0">
                <a:solidFill>
                  <a:prstClr val="black"/>
                </a:solidFill>
                <a:latin typeface="Courier"/>
                <a:cs typeface="Courier"/>
              </a:rPr>
              <a:t>}</a:t>
            </a:r>
          </a:p>
          <a:p>
            <a:pPr marL="285750" indent="-285750">
              <a:buFont typeface="Arial"/>
              <a:buChar char="•"/>
            </a:pPr>
            <a:r>
              <a:rPr lang="en-US" dirty="0" smtClean="0">
                <a:solidFill>
                  <a:prstClr val="black"/>
                </a:solidFill>
                <a:latin typeface="Courier"/>
                <a:cs typeface="Courier"/>
              </a:rPr>
              <a:t>knife </a:t>
            </a:r>
            <a:r>
              <a:rPr lang="en-US" dirty="0">
                <a:solidFill>
                  <a:prstClr val="black"/>
                </a:solidFill>
                <a:latin typeface="Courier"/>
                <a:cs typeface="Courier"/>
              </a:rPr>
              <a:t>cluster node add {name} {node count}</a:t>
            </a:r>
          </a:p>
        </p:txBody>
      </p:sp>
      <p:pic>
        <p:nvPicPr>
          <p:cNvPr id="3" name="Picture 2" descr="condor_clus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048000"/>
            <a:ext cx="5638800" cy="2501900"/>
          </a:xfrm>
          <a:prstGeom prst="rect">
            <a:avLst/>
          </a:prstGeom>
        </p:spPr>
      </p:pic>
    </p:spTree>
    <p:extLst>
      <p:ext uri="{BB962C8B-B14F-4D97-AF65-F5344CB8AC3E}">
        <p14:creationId xmlns:p14="http://schemas.microsoft.com/office/powerpoint/2010/main" val="10835398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solidFill>
              </a:rPr>
              <a:pPr/>
              <a:t>77</a:t>
            </a:fld>
            <a:endParaRPr lang="en-US">
              <a:solidFill>
                <a:prstClr val="black"/>
              </a:solidFill>
            </a:endParaRPr>
          </a:p>
        </p:txBody>
      </p:sp>
      <p:sp>
        <p:nvSpPr>
          <p:cNvPr id="2" name="Title 1"/>
          <p:cNvSpPr>
            <a:spLocks noGrp="1"/>
          </p:cNvSpPr>
          <p:nvPr>
            <p:ph type="title" idx="4294967295"/>
          </p:nvPr>
        </p:nvSpPr>
        <p:spPr>
          <a:xfrm>
            <a:off x="342094" y="381000"/>
            <a:ext cx="8229600" cy="1143000"/>
          </a:xfrm>
        </p:spPr>
        <p:txBody>
          <a:bodyPr/>
          <a:lstStyle/>
          <a:p>
            <a:r>
              <a:rPr lang="en-US" dirty="0" smtClean="0"/>
              <a:t>Implementation - Condor Pool</a:t>
            </a:r>
            <a:endParaRPr lang="en-US" dirty="0"/>
          </a:p>
        </p:txBody>
      </p:sp>
      <p:pic>
        <p:nvPicPr>
          <p:cNvPr id="5" name="Picture 4" descr="ngs_clus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76877"/>
            <a:ext cx="7733494" cy="3619123"/>
          </a:xfrm>
          <a:prstGeom prst="rect">
            <a:avLst/>
          </a:prstGeom>
        </p:spPr>
      </p:pic>
      <p:sp>
        <p:nvSpPr>
          <p:cNvPr id="7" name="TextBox 6"/>
          <p:cNvSpPr txBox="1"/>
          <p:nvPr/>
        </p:nvSpPr>
        <p:spPr>
          <a:xfrm>
            <a:off x="457200" y="1371600"/>
            <a:ext cx="8153400" cy="461616"/>
          </a:xfrm>
          <a:prstGeom prst="rect">
            <a:avLst/>
          </a:prstGeom>
          <a:noFill/>
        </p:spPr>
        <p:txBody>
          <a:bodyPr wrap="square" lIns="91390" tIns="45696" rIns="91390" bIns="45696" rtlCol="0">
            <a:spAutoFit/>
          </a:bodyPr>
          <a:lstStyle/>
          <a:p>
            <a:pPr defTabSz="913902"/>
            <a:r>
              <a:rPr lang="en-US" sz="2400" b="1" dirty="0">
                <a:solidFill>
                  <a:prstClr val="black"/>
                </a:solidFill>
              </a:rPr>
              <a:t>Ganglia screen shot of a Condor pool in Amazon EC2</a:t>
            </a:r>
          </a:p>
        </p:txBody>
      </p:sp>
      <p:cxnSp>
        <p:nvCxnSpPr>
          <p:cNvPr id="8" name="Straight Connector 7"/>
          <p:cNvCxnSpPr/>
          <p:nvPr/>
        </p:nvCxnSpPr>
        <p:spPr>
          <a:xfrm>
            <a:off x="2057400" y="2438400"/>
            <a:ext cx="5080" cy="38608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81200" y="1981201"/>
            <a:ext cx="5334000" cy="461616"/>
          </a:xfrm>
          <a:prstGeom prst="rect">
            <a:avLst/>
          </a:prstGeom>
          <a:noFill/>
        </p:spPr>
        <p:txBody>
          <a:bodyPr wrap="square" lIns="91390" tIns="45696" rIns="91390" bIns="45696" rtlCol="0">
            <a:spAutoFit/>
          </a:bodyPr>
          <a:lstStyle/>
          <a:p>
            <a:pPr defTabSz="913902"/>
            <a:r>
              <a:rPr lang="en-US" sz="2400" dirty="0">
                <a:solidFill>
                  <a:prstClr val="black"/>
                </a:solidFill>
              </a:rPr>
              <a:t>80 node – (320 core) at this point in time</a:t>
            </a:r>
          </a:p>
        </p:txBody>
      </p:sp>
    </p:spTree>
    <p:extLst>
      <p:ext uri="{BB962C8B-B14F-4D97-AF65-F5344CB8AC3E}">
        <p14:creationId xmlns:p14="http://schemas.microsoft.com/office/powerpoint/2010/main" val="379492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905000" y="1447800"/>
            <a:ext cx="4800600" cy="47244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2743200" y="2329934"/>
            <a:ext cx="3200400" cy="3200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3200400" y="2971800"/>
            <a:ext cx="2286000" cy="22860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idx="4294967295"/>
          </p:nvPr>
        </p:nvSpPr>
        <p:spPr>
          <a:xfrm>
            <a:off x="162197" y="0"/>
            <a:ext cx="8229600" cy="1143000"/>
          </a:xfrm>
        </p:spPr>
        <p:txBody>
          <a:bodyPr/>
          <a:lstStyle/>
          <a:p>
            <a:r>
              <a:rPr lang="en-US" b="1" dirty="0" smtClean="0"/>
              <a:t>Big Data Challenge</a:t>
            </a:r>
            <a:endParaRPr lang="en-US" b="1" dirty="0"/>
          </a:p>
        </p:txBody>
      </p:sp>
      <p:sp>
        <p:nvSpPr>
          <p:cNvPr id="4" name="Oval 3"/>
          <p:cNvSpPr/>
          <p:nvPr/>
        </p:nvSpPr>
        <p:spPr>
          <a:xfrm>
            <a:off x="3731727" y="3573779"/>
            <a:ext cx="1234440" cy="123444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lumMod val="60000"/>
                  <a:lumOff val="40000"/>
                </a:srgbClr>
              </a:solidFill>
            </a:endParaRPr>
          </a:p>
        </p:txBody>
      </p:sp>
      <p:sp>
        <p:nvSpPr>
          <p:cNvPr id="8" name="TextBox 7"/>
          <p:cNvSpPr txBox="1"/>
          <p:nvPr/>
        </p:nvSpPr>
        <p:spPr>
          <a:xfrm>
            <a:off x="3695700" y="4006333"/>
            <a:ext cx="1295400" cy="369332"/>
          </a:xfrm>
          <a:prstGeom prst="rect">
            <a:avLst/>
          </a:prstGeom>
          <a:noFill/>
        </p:spPr>
        <p:txBody>
          <a:bodyPr wrap="square" rtlCol="0">
            <a:spAutoFit/>
          </a:bodyPr>
          <a:lstStyle/>
          <a:p>
            <a:r>
              <a:rPr lang="en-US" dirty="0" smtClean="0">
                <a:solidFill>
                  <a:prstClr val="black"/>
                </a:solidFill>
              </a:rPr>
              <a:t>Mega 10^6</a:t>
            </a:r>
            <a:endParaRPr lang="en-US" dirty="0">
              <a:solidFill>
                <a:prstClr val="black"/>
              </a:solidFill>
            </a:endParaRPr>
          </a:p>
        </p:txBody>
      </p:sp>
      <p:sp>
        <p:nvSpPr>
          <p:cNvPr id="9" name="TextBox 8"/>
          <p:cNvSpPr txBox="1"/>
          <p:nvPr/>
        </p:nvSpPr>
        <p:spPr>
          <a:xfrm>
            <a:off x="3675017" y="3124200"/>
            <a:ext cx="1203960" cy="369332"/>
          </a:xfrm>
          <a:prstGeom prst="rect">
            <a:avLst/>
          </a:prstGeom>
          <a:noFill/>
        </p:spPr>
        <p:txBody>
          <a:bodyPr wrap="square" rtlCol="0">
            <a:spAutoFit/>
          </a:bodyPr>
          <a:lstStyle/>
          <a:p>
            <a:r>
              <a:rPr lang="en-US" dirty="0" smtClean="0">
                <a:solidFill>
                  <a:prstClr val="black"/>
                </a:solidFill>
              </a:rPr>
              <a:t>Giga 10^9</a:t>
            </a:r>
            <a:endParaRPr lang="en-US" dirty="0">
              <a:solidFill>
                <a:prstClr val="black"/>
              </a:solidFill>
            </a:endParaRPr>
          </a:p>
        </p:txBody>
      </p:sp>
      <p:sp>
        <p:nvSpPr>
          <p:cNvPr id="10" name="TextBox 9"/>
          <p:cNvSpPr txBox="1"/>
          <p:nvPr/>
        </p:nvSpPr>
        <p:spPr>
          <a:xfrm>
            <a:off x="3758293" y="2526268"/>
            <a:ext cx="1295400" cy="369332"/>
          </a:xfrm>
          <a:prstGeom prst="rect">
            <a:avLst/>
          </a:prstGeom>
          <a:noFill/>
        </p:spPr>
        <p:txBody>
          <a:bodyPr wrap="square" rtlCol="0">
            <a:spAutoFit/>
          </a:bodyPr>
          <a:lstStyle/>
          <a:p>
            <a:r>
              <a:rPr lang="en-US" dirty="0" err="1" smtClean="0">
                <a:solidFill>
                  <a:prstClr val="black"/>
                </a:solidFill>
              </a:rPr>
              <a:t>Tera</a:t>
            </a:r>
            <a:r>
              <a:rPr lang="en-US" dirty="0" smtClean="0">
                <a:solidFill>
                  <a:prstClr val="black"/>
                </a:solidFill>
              </a:rPr>
              <a:t> 10^12</a:t>
            </a:r>
            <a:endParaRPr lang="en-US" dirty="0">
              <a:solidFill>
                <a:prstClr val="black"/>
              </a:solidFill>
            </a:endParaRPr>
          </a:p>
        </p:txBody>
      </p:sp>
      <p:sp>
        <p:nvSpPr>
          <p:cNvPr id="11" name="TextBox 10"/>
          <p:cNvSpPr txBox="1"/>
          <p:nvPr/>
        </p:nvSpPr>
        <p:spPr>
          <a:xfrm>
            <a:off x="3589019" y="1828800"/>
            <a:ext cx="1289958" cy="369332"/>
          </a:xfrm>
          <a:prstGeom prst="rect">
            <a:avLst/>
          </a:prstGeom>
          <a:noFill/>
        </p:spPr>
        <p:txBody>
          <a:bodyPr wrap="square" rtlCol="0">
            <a:spAutoFit/>
          </a:bodyPr>
          <a:lstStyle/>
          <a:p>
            <a:r>
              <a:rPr lang="en-US" dirty="0" err="1" smtClean="0">
                <a:solidFill>
                  <a:prstClr val="black"/>
                </a:solidFill>
              </a:rPr>
              <a:t>Peta</a:t>
            </a:r>
            <a:r>
              <a:rPr lang="en-US" dirty="0" smtClean="0">
                <a:solidFill>
                  <a:prstClr val="black"/>
                </a:solidFill>
              </a:rPr>
              <a:t> 10^15</a:t>
            </a:r>
            <a:endParaRPr lang="en-US" dirty="0">
              <a:solidFill>
                <a:prstClr val="black"/>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174" y="2241606"/>
            <a:ext cx="1208676" cy="120867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1877" y="1212144"/>
            <a:ext cx="2540001" cy="77787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9559" y="2459110"/>
            <a:ext cx="1333500" cy="119913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7477" y="3772904"/>
            <a:ext cx="1383323" cy="110638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4463912"/>
            <a:ext cx="1841833" cy="108107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5600" y="2459110"/>
            <a:ext cx="1143000" cy="1143000"/>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8969" y="3546258"/>
            <a:ext cx="1676048" cy="754977"/>
          </a:xfrm>
          <a:prstGeom prst="rect">
            <a:avLst/>
          </a:prstGeom>
          <a:solidFill>
            <a:schemeClr val="bg1"/>
          </a:solidFill>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9174" y="4375665"/>
            <a:ext cx="1904824" cy="716690"/>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0712" y="1939809"/>
            <a:ext cx="1364288" cy="90952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11161" y="4933611"/>
            <a:ext cx="1239989" cy="840503"/>
          </a:xfrm>
          <a:prstGeom prst="rect">
            <a:avLst/>
          </a:prstGeom>
        </p:spPr>
      </p:pic>
      <p:sp>
        <p:nvSpPr>
          <p:cNvPr id="19" name="TextBox 18"/>
          <p:cNvSpPr txBox="1"/>
          <p:nvPr/>
        </p:nvSpPr>
        <p:spPr>
          <a:xfrm>
            <a:off x="761287" y="2845944"/>
            <a:ext cx="816185" cy="307777"/>
          </a:xfrm>
          <a:prstGeom prst="rect">
            <a:avLst/>
          </a:prstGeom>
          <a:noFill/>
        </p:spPr>
        <p:txBody>
          <a:bodyPr wrap="none" rtlCol="0">
            <a:spAutoFit/>
          </a:bodyPr>
          <a:lstStyle/>
          <a:p>
            <a:r>
              <a:rPr lang="en-US" sz="1400" b="1" dirty="0" smtClean="0">
                <a:solidFill>
                  <a:prstClr val="black"/>
                </a:solidFill>
                <a:cs typeface="AngsanaUPC" pitchFamily="18" charset="-34"/>
              </a:rPr>
              <a:t>Pig Latin</a:t>
            </a:r>
            <a:endParaRPr lang="en-US" sz="1400" b="1" dirty="0">
              <a:solidFill>
                <a:prstClr val="black"/>
              </a:solidFill>
              <a:cs typeface="AngsanaUPC" pitchFamily="18" charset="-34"/>
            </a:endParaRPr>
          </a:p>
        </p:txBody>
      </p:sp>
      <p:pic>
        <p:nvPicPr>
          <p:cNvPr id="26" name="Picture 2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53276" y="4933611"/>
            <a:ext cx="1880104" cy="539947"/>
          </a:xfrm>
          <a:prstGeom prst="rect">
            <a:avLst/>
          </a:prstGeom>
        </p:spPr>
      </p:pic>
    </p:spTree>
    <p:custDataLst>
      <p:tags r:id="rId1"/>
    </p:custDataLst>
    <p:extLst>
      <p:ext uri="{BB962C8B-B14F-4D97-AF65-F5344CB8AC3E}">
        <p14:creationId xmlns:p14="http://schemas.microsoft.com/office/powerpoint/2010/main" val="3376606238"/>
      </p:ext>
    </p:extLst>
  </p:cSld>
  <p:clrMapOvr>
    <a:masterClrMapping/>
  </p:clrMapOvr>
  <mc:AlternateContent xmlns:mc="http://schemas.openxmlformats.org/markup-compatibility/2006" xmlns:p14="http://schemas.microsoft.com/office/powerpoint/2010/main">
    <mc:Choice Requires="p14">
      <p:transition spd="slow" p14:dur="2000" advTm="597"/>
    </mc:Choice>
    <mc:Fallback xmlns="">
      <p:transition spd="slow" advTm="5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1500"/>
                            </p:stCondLst>
                            <p:childTnLst>
                              <p:par>
                                <p:cTn id="18" presetID="2" presetClass="entr" presetSubtype="4" fill="hold" nodeType="afterEffect">
                                  <p:stCondLst>
                                    <p:cond delay="375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575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6250"/>
                            </p:stCondLst>
                            <p:childTnLst>
                              <p:par>
                                <p:cTn id="28" presetID="2" presetClass="entr" presetSubtype="4"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par>
                          <p:cTn id="32" fill="hold">
                            <p:stCondLst>
                              <p:cond delay="6750"/>
                            </p:stCondLst>
                            <p:childTnLst>
                              <p:par>
                                <p:cTn id="33" presetID="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7250"/>
                            </p:stCondLst>
                            <p:childTnLst>
                              <p:par>
                                <p:cTn id="38" presetID="2" presetClass="entr" presetSubtype="4"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9" grpId="0"/>
      <p:bldP spid="10" grpId="0"/>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2438400"/>
            <a:ext cx="8305800" cy="3605917"/>
            <a:chOff x="838200" y="1804283"/>
            <a:chExt cx="8305800" cy="3605917"/>
          </a:xfrm>
        </p:grpSpPr>
        <p:grpSp>
          <p:nvGrpSpPr>
            <p:cNvPr id="84" name="Group 83"/>
            <p:cNvGrpSpPr/>
            <p:nvPr/>
          </p:nvGrpSpPr>
          <p:grpSpPr>
            <a:xfrm>
              <a:off x="6140566" y="2666058"/>
              <a:ext cx="1371600" cy="2744142"/>
              <a:chOff x="5486400" y="2437458"/>
              <a:chExt cx="1371600" cy="2744142"/>
            </a:xfrm>
          </p:grpSpPr>
          <p:sp>
            <p:nvSpPr>
              <p:cNvPr id="20" name="Rounded Rectangle 19"/>
              <p:cNvSpPr/>
              <p:nvPr/>
            </p:nvSpPr>
            <p:spPr>
              <a:xfrm>
                <a:off x="5486400" y="2437458"/>
                <a:ext cx="1371600" cy="2744142"/>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21" name="Group 20"/>
              <p:cNvGrpSpPr/>
              <p:nvPr/>
            </p:nvGrpSpPr>
            <p:grpSpPr>
              <a:xfrm>
                <a:off x="5624258" y="2668592"/>
                <a:ext cx="1106525" cy="440371"/>
                <a:chOff x="2793754" y="2490537"/>
                <a:chExt cx="845262" cy="480750"/>
              </a:xfrm>
            </p:grpSpPr>
            <p:sp>
              <p:nvSpPr>
                <p:cNvPr id="31" name="Rounded Rectangle 30"/>
                <p:cNvSpPr/>
                <p:nvPr/>
              </p:nvSpPr>
              <p:spPr>
                <a:xfrm>
                  <a:off x="2793754" y="251408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solidFill>
                      <a:prstClr val="black"/>
                    </a:solidFill>
                  </a:endParaRPr>
                </a:p>
              </p:txBody>
            </p:sp>
            <p:graphicFrame>
              <p:nvGraphicFramePr>
                <p:cNvPr id="32" name="Diagram 31"/>
                <p:cNvGraphicFramePr/>
                <p:nvPr>
                  <p:extLst/>
                </p:nvPr>
              </p:nvGraphicFramePr>
              <p:xfrm>
                <a:off x="2793754" y="2504185"/>
                <a:ext cx="457200" cy="467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 name="TextBox 32"/>
                <p:cNvSpPr txBox="1"/>
                <p:nvPr/>
              </p:nvSpPr>
              <p:spPr>
                <a:xfrm>
                  <a:off x="3102433" y="2490537"/>
                  <a:ext cx="536583" cy="403197"/>
                </a:xfrm>
                <a:prstGeom prst="rect">
                  <a:avLst/>
                </a:prstGeom>
                <a:noFill/>
              </p:spPr>
              <p:txBody>
                <a:bodyPr wrap="none" rtlCol="0">
                  <a:spAutoFit/>
                </a:bodyPr>
                <a:lstStyle/>
                <a:p>
                  <a:r>
                    <a:rPr lang="en-US" b="1" dirty="0" smtClean="0">
                      <a:solidFill>
                        <a:prstClr val="black"/>
                      </a:solidFill>
                    </a:rPr>
                    <a:t>Map</a:t>
                  </a:r>
                  <a:r>
                    <a:rPr lang="en-US" b="1" baseline="-25000" dirty="0" smtClean="0">
                      <a:solidFill>
                        <a:prstClr val="black"/>
                      </a:solidFill>
                    </a:rPr>
                    <a:t>1</a:t>
                  </a:r>
                  <a:endParaRPr lang="en-US" b="1" baseline="-25000" dirty="0">
                    <a:solidFill>
                      <a:prstClr val="black"/>
                    </a:solidFill>
                  </a:endParaRPr>
                </a:p>
              </p:txBody>
            </p:sp>
          </p:grpSp>
          <p:grpSp>
            <p:nvGrpSpPr>
              <p:cNvPr id="22" name="Group 21"/>
              <p:cNvGrpSpPr/>
              <p:nvPr/>
            </p:nvGrpSpPr>
            <p:grpSpPr>
              <a:xfrm>
                <a:off x="5624258" y="3397407"/>
                <a:ext cx="1106525" cy="440371"/>
                <a:chOff x="2822812" y="3047487"/>
                <a:chExt cx="845262" cy="480750"/>
              </a:xfrm>
            </p:grpSpPr>
            <p:sp>
              <p:nvSpPr>
                <p:cNvPr id="28" name="Rounded Rectangle 27"/>
                <p:cNvSpPr/>
                <p:nvPr/>
              </p:nvSpPr>
              <p:spPr>
                <a:xfrm>
                  <a:off x="2822812" y="307103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solidFill>
                      <a:prstClr val="black"/>
                    </a:solidFill>
                  </a:endParaRPr>
                </a:p>
              </p:txBody>
            </p:sp>
            <p:graphicFrame>
              <p:nvGraphicFramePr>
                <p:cNvPr id="29" name="Diagram 28"/>
                <p:cNvGraphicFramePr/>
                <p:nvPr>
                  <p:extLst/>
                </p:nvPr>
              </p:nvGraphicFramePr>
              <p:xfrm>
                <a:off x="2822812" y="3061135"/>
                <a:ext cx="457200" cy="4671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TextBox 29"/>
                <p:cNvSpPr txBox="1"/>
                <p:nvPr/>
              </p:nvSpPr>
              <p:spPr>
                <a:xfrm>
                  <a:off x="3131491" y="3047487"/>
                  <a:ext cx="536583" cy="403197"/>
                </a:xfrm>
                <a:prstGeom prst="rect">
                  <a:avLst/>
                </a:prstGeom>
                <a:noFill/>
              </p:spPr>
              <p:txBody>
                <a:bodyPr wrap="none" rtlCol="0">
                  <a:spAutoFit/>
                </a:bodyPr>
                <a:lstStyle/>
                <a:p>
                  <a:r>
                    <a:rPr lang="en-US" b="1" dirty="0" smtClean="0">
                      <a:solidFill>
                        <a:prstClr val="black"/>
                      </a:solidFill>
                    </a:rPr>
                    <a:t>Map</a:t>
                  </a:r>
                  <a:r>
                    <a:rPr lang="en-US" b="1" baseline="-25000" dirty="0" smtClean="0">
                      <a:solidFill>
                        <a:prstClr val="black"/>
                      </a:solidFill>
                    </a:rPr>
                    <a:t>2</a:t>
                  </a:r>
                  <a:endParaRPr lang="en-US" b="1" baseline="-25000" dirty="0">
                    <a:solidFill>
                      <a:prstClr val="black"/>
                    </a:solidFill>
                  </a:endParaRPr>
                </a:p>
              </p:txBody>
            </p:sp>
          </p:grpSp>
          <p:grpSp>
            <p:nvGrpSpPr>
              <p:cNvPr id="23" name="Group 22"/>
              <p:cNvGrpSpPr/>
              <p:nvPr/>
            </p:nvGrpSpPr>
            <p:grpSpPr>
              <a:xfrm>
                <a:off x="5624258" y="4495800"/>
                <a:ext cx="1128967" cy="440371"/>
                <a:chOff x="2822812" y="4167450"/>
                <a:chExt cx="862405" cy="480750"/>
              </a:xfrm>
            </p:grpSpPr>
            <p:sp>
              <p:nvSpPr>
                <p:cNvPr id="25" name="Rounded Rectangle 24"/>
                <p:cNvSpPr/>
                <p:nvPr/>
              </p:nvSpPr>
              <p:spPr>
                <a:xfrm>
                  <a:off x="2822812" y="4167963"/>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solidFill>
                      <a:prstClr val="black"/>
                    </a:solidFill>
                  </a:endParaRPr>
                </a:p>
              </p:txBody>
            </p:sp>
            <p:graphicFrame>
              <p:nvGraphicFramePr>
                <p:cNvPr id="26" name="Diagram 25"/>
                <p:cNvGraphicFramePr/>
                <p:nvPr>
                  <p:extLst/>
                </p:nvPr>
              </p:nvGraphicFramePr>
              <p:xfrm>
                <a:off x="2822812" y="4181098"/>
                <a:ext cx="457200" cy="4671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7" name="TextBox 26"/>
                <p:cNvSpPr txBox="1"/>
                <p:nvPr/>
              </p:nvSpPr>
              <p:spPr>
                <a:xfrm>
                  <a:off x="3131491" y="4167450"/>
                  <a:ext cx="553726" cy="403197"/>
                </a:xfrm>
                <a:prstGeom prst="rect">
                  <a:avLst/>
                </a:prstGeom>
                <a:noFill/>
              </p:spPr>
              <p:txBody>
                <a:bodyPr wrap="none" rtlCol="0">
                  <a:spAutoFit/>
                </a:bodyPr>
                <a:lstStyle/>
                <a:p>
                  <a:r>
                    <a:rPr lang="en-US" b="1" dirty="0" err="1" smtClean="0">
                      <a:solidFill>
                        <a:prstClr val="black"/>
                      </a:solidFill>
                    </a:rPr>
                    <a:t>Map</a:t>
                  </a:r>
                  <a:r>
                    <a:rPr lang="en-US" b="1" baseline="-25000" dirty="0" err="1" smtClean="0">
                      <a:solidFill>
                        <a:prstClr val="black"/>
                      </a:solidFill>
                    </a:rPr>
                    <a:t>N</a:t>
                  </a:r>
                  <a:endParaRPr lang="en-US" b="1" baseline="-25000" dirty="0">
                    <a:solidFill>
                      <a:prstClr val="black"/>
                    </a:solidFill>
                  </a:endParaRPr>
                </a:p>
              </p:txBody>
            </p:sp>
          </p:grpSp>
          <p:cxnSp>
            <p:nvCxnSpPr>
              <p:cNvPr id="24" name="Straight Connector 23"/>
              <p:cNvCxnSpPr/>
              <p:nvPr/>
            </p:nvCxnSpPr>
            <p:spPr>
              <a:xfrm>
                <a:off x="6242916" y="3886200"/>
                <a:ext cx="5484" cy="598284"/>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a:off x="2747220" y="3122965"/>
              <a:ext cx="1291380" cy="17791"/>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747220" y="3158548"/>
              <a:ext cx="1291380" cy="1566322"/>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747220" y="3856978"/>
              <a:ext cx="1291380" cy="26556"/>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747220" y="3995339"/>
              <a:ext cx="1291380" cy="868295"/>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743200" y="3266524"/>
              <a:ext cx="1295400" cy="580635"/>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47220" y="4892203"/>
              <a:ext cx="1291380" cy="0"/>
            </a:xfrm>
            <a:prstGeom prst="straightConnector1">
              <a:avLst/>
            </a:prstGeom>
            <a:ln w="28575">
              <a:solidFill>
                <a:schemeClr val="accent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20000" y="4061231"/>
              <a:ext cx="1524000"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10300" y="1933575"/>
              <a:ext cx="1104854" cy="707886"/>
            </a:xfrm>
            <a:prstGeom prst="rect">
              <a:avLst/>
            </a:prstGeom>
            <a:noFill/>
          </p:spPr>
          <p:txBody>
            <a:bodyPr wrap="none" rtlCol="0">
              <a:spAutoFit/>
            </a:bodyPr>
            <a:lstStyle/>
            <a:p>
              <a:pPr algn="ctr"/>
              <a:r>
                <a:rPr lang="en-US" sz="2000" b="1" dirty="0" smtClean="0">
                  <a:solidFill>
                    <a:prstClr val="black"/>
                  </a:solidFill>
                </a:rPr>
                <a:t>(n+1)</a:t>
              </a:r>
              <a:r>
                <a:rPr lang="en-US" sz="2000" b="1" baseline="30000" dirty="0" err="1" smtClean="0">
                  <a:solidFill>
                    <a:prstClr val="black"/>
                  </a:solidFill>
                </a:rPr>
                <a:t>th</a:t>
              </a:r>
              <a:endParaRPr lang="en-US" sz="2000" b="1" baseline="30000" dirty="0" smtClean="0">
                <a:solidFill>
                  <a:prstClr val="black"/>
                </a:solidFill>
              </a:endParaRPr>
            </a:p>
            <a:p>
              <a:pPr algn="ctr"/>
              <a:r>
                <a:rPr lang="en-US" sz="2000" b="1" dirty="0" smtClean="0">
                  <a:solidFill>
                    <a:prstClr val="black"/>
                  </a:solidFill>
                </a:rPr>
                <a:t>Iteration</a:t>
              </a:r>
              <a:endParaRPr lang="en-US" sz="2000" b="1" dirty="0">
                <a:solidFill>
                  <a:prstClr val="black"/>
                </a:solidFill>
              </a:endParaRPr>
            </a:p>
          </p:txBody>
        </p:sp>
        <p:cxnSp>
          <p:nvCxnSpPr>
            <p:cNvPr id="52" name="Straight Arrow Connector 51"/>
            <p:cNvCxnSpPr/>
            <p:nvPr/>
          </p:nvCxnSpPr>
          <p:spPr>
            <a:xfrm>
              <a:off x="838200" y="3121417"/>
              <a:ext cx="407940" cy="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846905" y="3845610"/>
              <a:ext cx="407940" cy="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46905" y="4921935"/>
              <a:ext cx="407940" cy="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4" name="Regular Pentagon 63"/>
            <p:cNvSpPr/>
            <p:nvPr/>
          </p:nvSpPr>
          <p:spPr>
            <a:xfrm rot="5400000">
              <a:off x="4133011" y="2873284"/>
              <a:ext cx="621146" cy="551478"/>
            </a:xfrm>
            <a:prstGeom prst="pentagon">
              <a:avLst/>
            </a:prstGeom>
            <a:solidFill>
              <a:schemeClr val="accent1">
                <a:lumMod val="60000"/>
                <a:lumOff val="4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gular Pentagon 64"/>
            <p:cNvSpPr/>
            <p:nvPr/>
          </p:nvSpPr>
          <p:spPr>
            <a:xfrm rot="5400000">
              <a:off x="4133011" y="3651330"/>
              <a:ext cx="621146" cy="551478"/>
            </a:xfrm>
            <a:prstGeom prst="pentagon">
              <a:avLst/>
            </a:prstGeom>
            <a:solidFill>
              <a:schemeClr val="accent1">
                <a:lumMod val="60000"/>
                <a:lumOff val="4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gular Pentagon 65"/>
            <p:cNvSpPr/>
            <p:nvPr/>
          </p:nvSpPr>
          <p:spPr>
            <a:xfrm rot="5400000">
              <a:off x="4133011" y="4578369"/>
              <a:ext cx="621146" cy="551478"/>
            </a:xfrm>
            <a:prstGeom prst="pentagon">
              <a:avLst/>
            </a:prstGeom>
            <a:solidFill>
              <a:schemeClr val="accent1">
                <a:lumMod val="60000"/>
                <a:lumOff val="4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Striped Right Arrow 76"/>
            <p:cNvSpPr/>
            <p:nvPr/>
          </p:nvSpPr>
          <p:spPr>
            <a:xfrm>
              <a:off x="5030038" y="2937914"/>
              <a:ext cx="838200" cy="379980"/>
            </a:xfrm>
            <a:prstGeom prst="stripedRightArrow">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8" name="Striped Right Arrow 77"/>
            <p:cNvSpPr/>
            <p:nvPr/>
          </p:nvSpPr>
          <p:spPr>
            <a:xfrm>
              <a:off x="5030038" y="3747474"/>
              <a:ext cx="838200" cy="379980"/>
            </a:xfrm>
            <a:prstGeom prst="stripedRightArrow">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9" name="Striped Right Arrow 78"/>
            <p:cNvSpPr/>
            <p:nvPr/>
          </p:nvSpPr>
          <p:spPr>
            <a:xfrm>
              <a:off x="5030038" y="4665494"/>
              <a:ext cx="838200" cy="379980"/>
            </a:xfrm>
            <a:prstGeom prst="stripedRightArrow">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80" name="TextBox 79"/>
            <p:cNvSpPr txBox="1"/>
            <p:nvPr/>
          </p:nvSpPr>
          <p:spPr>
            <a:xfrm>
              <a:off x="7969480" y="3632964"/>
              <a:ext cx="805990" cy="369332"/>
            </a:xfrm>
            <a:prstGeom prst="rect">
              <a:avLst/>
            </a:prstGeom>
            <a:noFill/>
          </p:spPr>
          <p:txBody>
            <a:bodyPr wrap="none" rtlCol="0">
              <a:spAutoFit/>
            </a:bodyPr>
            <a:lstStyle/>
            <a:p>
              <a:r>
                <a:rPr lang="en-US" dirty="0" smtClean="0">
                  <a:solidFill>
                    <a:prstClr val="black"/>
                  </a:solidFill>
                </a:rPr>
                <a:t>Iterate</a:t>
              </a:r>
              <a:endParaRPr lang="en-US" dirty="0">
                <a:solidFill>
                  <a:prstClr val="black"/>
                </a:solidFill>
              </a:endParaRPr>
            </a:p>
          </p:txBody>
        </p:sp>
        <p:sp>
          <p:nvSpPr>
            <p:cNvPr id="81" name="TextBox 80"/>
            <p:cNvSpPr txBox="1"/>
            <p:nvPr/>
          </p:nvSpPr>
          <p:spPr>
            <a:xfrm>
              <a:off x="2743200" y="1912034"/>
              <a:ext cx="988925" cy="707886"/>
            </a:xfrm>
            <a:prstGeom prst="rect">
              <a:avLst/>
            </a:prstGeom>
            <a:noFill/>
          </p:spPr>
          <p:txBody>
            <a:bodyPr wrap="none" rtlCol="0">
              <a:spAutoFit/>
            </a:bodyPr>
            <a:lstStyle/>
            <a:p>
              <a:pPr algn="ctr"/>
              <a:r>
                <a:rPr lang="en-US" sz="2000" dirty="0" smtClean="0">
                  <a:solidFill>
                    <a:prstClr val="black"/>
                  </a:solidFill>
                </a:rPr>
                <a:t>Initial </a:t>
              </a:r>
            </a:p>
            <a:p>
              <a:pPr algn="ctr"/>
              <a:r>
                <a:rPr lang="en-US" sz="2000" dirty="0" smtClean="0">
                  <a:solidFill>
                    <a:prstClr val="black"/>
                  </a:solidFill>
                </a:rPr>
                <a:t>Routing</a:t>
              </a:r>
            </a:p>
          </p:txBody>
        </p:sp>
        <p:sp>
          <p:nvSpPr>
            <p:cNvPr id="82" name="TextBox 81"/>
            <p:cNvSpPr txBox="1"/>
            <p:nvPr/>
          </p:nvSpPr>
          <p:spPr>
            <a:xfrm>
              <a:off x="3734143" y="1804283"/>
              <a:ext cx="1323632" cy="1015663"/>
            </a:xfrm>
            <a:prstGeom prst="rect">
              <a:avLst/>
            </a:prstGeom>
            <a:noFill/>
          </p:spPr>
          <p:txBody>
            <a:bodyPr wrap="none" rtlCol="0">
              <a:spAutoFit/>
            </a:bodyPr>
            <a:lstStyle/>
            <a:p>
              <a:pPr algn="ctr"/>
              <a:r>
                <a:rPr lang="en-US" sz="2000" b="1" dirty="0" smtClean="0">
                  <a:solidFill>
                    <a:prstClr val="black"/>
                  </a:solidFill>
                </a:rPr>
                <a:t>System or </a:t>
              </a:r>
            </a:p>
            <a:p>
              <a:pPr algn="ctr"/>
              <a:r>
                <a:rPr lang="en-US" sz="2000" b="1" dirty="0" smtClean="0">
                  <a:solidFill>
                    <a:prstClr val="black"/>
                  </a:solidFill>
                </a:rPr>
                <a:t>User </a:t>
              </a:r>
            </a:p>
            <a:p>
              <a:pPr algn="ctr"/>
              <a:r>
                <a:rPr lang="en-US" sz="2000" b="1" dirty="0" smtClean="0">
                  <a:solidFill>
                    <a:prstClr val="black"/>
                  </a:solidFill>
                </a:rPr>
                <a:t>Collectives</a:t>
              </a:r>
            </a:p>
          </p:txBody>
        </p:sp>
        <p:sp>
          <p:nvSpPr>
            <p:cNvPr id="83" name="TextBox 82"/>
            <p:cNvSpPr txBox="1"/>
            <p:nvPr/>
          </p:nvSpPr>
          <p:spPr>
            <a:xfrm>
              <a:off x="5030875" y="1958172"/>
              <a:ext cx="988925" cy="707886"/>
            </a:xfrm>
            <a:prstGeom prst="rect">
              <a:avLst/>
            </a:prstGeom>
            <a:noFill/>
          </p:spPr>
          <p:txBody>
            <a:bodyPr wrap="none" rtlCol="0">
              <a:spAutoFit/>
            </a:bodyPr>
            <a:lstStyle/>
            <a:p>
              <a:pPr algn="ctr"/>
              <a:r>
                <a:rPr lang="en-US" sz="2000" dirty="0" smtClean="0">
                  <a:solidFill>
                    <a:prstClr val="black"/>
                  </a:solidFill>
                </a:rPr>
                <a:t>Final</a:t>
              </a:r>
            </a:p>
            <a:p>
              <a:pPr algn="ctr"/>
              <a:r>
                <a:rPr lang="en-US" sz="2000" dirty="0" smtClean="0">
                  <a:solidFill>
                    <a:prstClr val="black"/>
                  </a:solidFill>
                </a:rPr>
                <a:t>Routing</a:t>
              </a:r>
            </a:p>
          </p:txBody>
        </p:sp>
        <p:grpSp>
          <p:nvGrpSpPr>
            <p:cNvPr id="85" name="Group 84"/>
            <p:cNvGrpSpPr/>
            <p:nvPr/>
          </p:nvGrpSpPr>
          <p:grpSpPr>
            <a:xfrm>
              <a:off x="1295400" y="2666058"/>
              <a:ext cx="1371600" cy="2744142"/>
              <a:chOff x="5486400" y="2437458"/>
              <a:chExt cx="1371600" cy="2744142"/>
            </a:xfrm>
          </p:grpSpPr>
          <p:sp>
            <p:nvSpPr>
              <p:cNvPr id="86" name="Rounded Rectangle 85"/>
              <p:cNvSpPr/>
              <p:nvPr/>
            </p:nvSpPr>
            <p:spPr>
              <a:xfrm>
                <a:off x="5486400" y="2437458"/>
                <a:ext cx="1371600" cy="2744142"/>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87" name="Group 86"/>
              <p:cNvGrpSpPr/>
              <p:nvPr/>
            </p:nvGrpSpPr>
            <p:grpSpPr>
              <a:xfrm>
                <a:off x="5624258" y="2668592"/>
                <a:ext cx="1106525" cy="440371"/>
                <a:chOff x="2793754" y="2490537"/>
                <a:chExt cx="845262" cy="480750"/>
              </a:xfrm>
            </p:grpSpPr>
            <p:sp>
              <p:nvSpPr>
                <p:cNvPr id="97" name="Rounded Rectangle 96"/>
                <p:cNvSpPr/>
                <p:nvPr/>
              </p:nvSpPr>
              <p:spPr>
                <a:xfrm>
                  <a:off x="2793754" y="251408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solidFill>
                      <a:prstClr val="black"/>
                    </a:solidFill>
                  </a:endParaRPr>
                </a:p>
              </p:txBody>
            </p:sp>
            <p:graphicFrame>
              <p:nvGraphicFramePr>
                <p:cNvPr id="98" name="Diagram 97"/>
                <p:cNvGraphicFramePr/>
                <p:nvPr>
                  <p:extLst/>
                </p:nvPr>
              </p:nvGraphicFramePr>
              <p:xfrm>
                <a:off x="2793754" y="2504185"/>
                <a:ext cx="457200" cy="4671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9" name="TextBox 98"/>
                <p:cNvSpPr txBox="1"/>
                <p:nvPr/>
              </p:nvSpPr>
              <p:spPr>
                <a:xfrm>
                  <a:off x="3102433" y="2490537"/>
                  <a:ext cx="536583" cy="403197"/>
                </a:xfrm>
                <a:prstGeom prst="rect">
                  <a:avLst/>
                </a:prstGeom>
                <a:noFill/>
              </p:spPr>
              <p:txBody>
                <a:bodyPr wrap="none" rtlCol="0">
                  <a:spAutoFit/>
                </a:bodyPr>
                <a:lstStyle/>
                <a:p>
                  <a:r>
                    <a:rPr lang="en-US" b="1" dirty="0" smtClean="0">
                      <a:solidFill>
                        <a:prstClr val="black"/>
                      </a:solidFill>
                    </a:rPr>
                    <a:t>Map</a:t>
                  </a:r>
                  <a:r>
                    <a:rPr lang="en-US" b="1" baseline="-25000" dirty="0" smtClean="0">
                      <a:solidFill>
                        <a:prstClr val="black"/>
                      </a:solidFill>
                    </a:rPr>
                    <a:t>1</a:t>
                  </a:r>
                  <a:endParaRPr lang="en-US" b="1" baseline="-25000" dirty="0">
                    <a:solidFill>
                      <a:prstClr val="black"/>
                    </a:solidFill>
                  </a:endParaRPr>
                </a:p>
              </p:txBody>
            </p:sp>
          </p:grpSp>
          <p:grpSp>
            <p:nvGrpSpPr>
              <p:cNvPr id="88" name="Group 87"/>
              <p:cNvGrpSpPr/>
              <p:nvPr/>
            </p:nvGrpSpPr>
            <p:grpSpPr>
              <a:xfrm>
                <a:off x="5624258" y="3397407"/>
                <a:ext cx="1106525" cy="440371"/>
                <a:chOff x="2822812" y="3047487"/>
                <a:chExt cx="845262" cy="480750"/>
              </a:xfrm>
            </p:grpSpPr>
            <p:sp>
              <p:nvSpPr>
                <p:cNvPr id="94" name="Rounded Rectangle 93"/>
                <p:cNvSpPr/>
                <p:nvPr/>
              </p:nvSpPr>
              <p:spPr>
                <a:xfrm>
                  <a:off x="2822812" y="3071037"/>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solidFill>
                      <a:prstClr val="black"/>
                    </a:solidFill>
                  </a:endParaRPr>
                </a:p>
              </p:txBody>
            </p:sp>
            <p:graphicFrame>
              <p:nvGraphicFramePr>
                <p:cNvPr id="95" name="Diagram 94"/>
                <p:cNvGraphicFramePr/>
                <p:nvPr>
                  <p:extLst/>
                </p:nvPr>
              </p:nvGraphicFramePr>
              <p:xfrm>
                <a:off x="2822812" y="3061135"/>
                <a:ext cx="457200" cy="46710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96" name="TextBox 95"/>
                <p:cNvSpPr txBox="1"/>
                <p:nvPr/>
              </p:nvSpPr>
              <p:spPr>
                <a:xfrm>
                  <a:off x="3131491" y="3047487"/>
                  <a:ext cx="536583" cy="403197"/>
                </a:xfrm>
                <a:prstGeom prst="rect">
                  <a:avLst/>
                </a:prstGeom>
                <a:noFill/>
              </p:spPr>
              <p:txBody>
                <a:bodyPr wrap="none" rtlCol="0">
                  <a:spAutoFit/>
                </a:bodyPr>
                <a:lstStyle/>
                <a:p>
                  <a:r>
                    <a:rPr lang="en-US" b="1" dirty="0" smtClean="0">
                      <a:solidFill>
                        <a:prstClr val="black"/>
                      </a:solidFill>
                    </a:rPr>
                    <a:t>Map</a:t>
                  </a:r>
                  <a:r>
                    <a:rPr lang="en-US" b="1" baseline="-25000" dirty="0" smtClean="0">
                      <a:solidFill>
                        <a:prstClr val="black"/>
                      </a:solidFill>
                    </a:rPr>
                    <a:t>2</a:t>
                  </a:r>
                  <a:endParaRPr lang="en-US" b="1" baseline="-25000" dirty="0">
                    <a:solidFill>
                      <a:prstClr val="black"/>
                    </a:solidFill>
                  </a:endParaRPr>
                </a:p>
              </p:txBody>
            </p:sp>
          </p:grpSp>
          <p:grpSp>
            <p:nvGrpSpPr>
              <p:cNvPr id="89" name="Group 88"/>
              <p:cNvGrpSpPr/>
              <p:nvPr/>
            </p:nvGrpSpPr>
            <p:grpSpPr>
              <a:xfrm>
                <a:off x="5624258" y="4495800"/>
                <a:ext cx="1128967" cy="440371"/>
                <a:chOff x="2822812" y="4167450"/>
                <a:chExt cx="862405" cy="480750"/>
              </a:xfrm>
            </p:grpSpPr>
            <p:sp>
              <p:nvSpPr>
                <p:cNvPr id="91" name="Rounded Rectangle 90"/>
                <p:cNvSpPr/>
                <p:nvPr/>
              </p:nvSpPr>
              <p:spPr>
                <a:xfrm>
                  <a:off x="2822812" y="4167963"/>
                  <a:ext cx="838200"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dirty="0">
                    <a:solidFill>
                      <a:prstClr val="black"/>
                    </a:solidFill>
                  </a:endParaRPr>
                </a:p>
              </p:txBody>
            </p:sp>
            <p:graphicFrame>
              <p:nvGraphicFramePr>
                <p:cNvPr id="92" name="Diagram 91"/>
                <p:cNvGraphicFramePr/>
                <p:nvPr>
                  <p:extLst/>
                </p:nvPr>
              </p:nvGraphicFramePr>
              <p:xfrm>
                <a:off x="2822812" y="4181098"/>
                <a:ext cx="457200" cy="46710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93" name="TextBox 92"/>
                <p:cNvSpPr txBox="1"/>
                <p:nvPr/>
              </p:nvSpPr>
              <p:spPr>
                <a:xfrm>
                  <a:off x="3131491" y="4167450"/>
                  <a:ext cx="553726" cy="403197"/>
                </a:xfrm>
                <a:prstGeom prst="rect">
                  <a:avLst/>
                </a:prstGeom>
                <a:noFill/>
              </p:spPr>
              <p:txBody>
                <a:bodyPr wrap="none" rtlCol="0">
                  <a:spAutoFit/>
                </a:bodyPr>
                <a:lstStyle/>
                <a:p>
                  <a:r>
                    <a:rPr lang="en-US" b="1" dirty="0" err="1" smtClean="0">
                      <a:solidFill>
                        <a:prstClr val="black"/>
                      </a:solidFill>
                    </a:rPr>
                    <a:t>Map</a:t>
                  </a:r>
                  <a:r>
                    <a:rPr lang="en-US" b="1" baseline="-25000" dirty="0" err="1" smtClean="0">
                      <a:solidFill>
                        <a:prstClr val="black"/>
                      </a:solidFill>
                    </a:rPr>
                    <a:t>N</a:t>
                  </a:r>
                  <a:endParaRPr lang="en-US" b="1" baseline="-25000" dirty="0">
                    <a:solidFill>
                      <a:prstClr val="black"/>
                    </a:solidFill>
                  </a:endParaRPr>
                </a:p>
              </p:txBody>
            </p:sp>
          </p:grpSp>
          <p:cxnSp>
            <p:nvCxnSpPr>
              <p:cNvPr id="90" name="Straight Connector 89"/>
              <p:cNvCxnSpPr/>
              <p:nvPr/>
            </p:nvCxnSpPr>
            <p:spPr>
              <a:xfrm>
                <a:off x="6242916" y="3886200"/>
                <a:ext cx="5484" cy="598284"/>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2" name="TextBox 121"/>
            <p:cNvSpPr txBox="1"/>
            <p:nvPr/>
          </p:nvSpPr>
          <p:spPr>
            <a:xfrm>
              <a:off x="1428773" y="1892984"/>
              <a:ext cx="1104854" cy="707886"/>
            </a:xfrm>
            <a:prstGeom prst="rect">
              <a:avLst/>
            </a:prstGeom>
            <a:noFill/>
          </p:spPr>
          <p:txBody>
            <a:bodyPr wrap="none" rtlCol="0">
              <a:spAutoFit/>
            </a:bodyPr>
            <a:lstStyle/>
            <a:p>
              <a:pPr algn="ctr"/>
              <a:r>
                <a:rPr lang="en-US" sz="2000" b="1" dirty="0" smtClean="0">
                  <a:solidFill>
                    <a:prstClr val="black"/>
                  </a:solidFill>
                </a:rPr>
                <a:t>n</a:t>
              </a:r>
              <a:r>
                <a:rPr lang="en-US" sz="2000" b="1" baseline="30000" dirty="0" smtClean="0">
                  <a:solidFill>
                    <a:prstClr val="black"/>
                  </a:solidFill>
                </a:rPr>
                <a:t>th</a:t>
              </a:r>
            </a:p>
            <a:p>
              <a:pPr algn="ctr"/>
              <a:r>
                <a:rPr lang="en-US" sz="2000" b="1" dirty="0" smtClean="0">
                  <a:solidFill>
                    <a:prstClr val="black"/>
                  </a:solidFill>
                </a:rPr>
                <a:t>Iteration</a:t>
              </a:r>
              <a:endParaRPr lang="en-US" sz="2000" b="1" dirty="0">
                <a:solidFill>
                  <a:prstClr val="black"/>
                </a:solidFill>
              </a:endParaRPr>
            </a:p>
          </p:txBody>
        </p:sp>
      </p:grpSp>
      <p:sp>
        <p:nvSpPr>
          <p:cNvPr id="56" name="Title 1"/>
          <p:cNvSpPr>
            <a:spLocks noGrp="1"/>
          </p:cNvSpPr>
          <p:nvPr>
            <p:ph type="title" idx="4294967295"/>
          </p:nvPr>
        </p:nvSpPr>
        <p:spPr>
          <a:xfrm>
            <a:off x="345542" y="381000"/>
            <a:ext cx="8229600" cy="1143000"/>
          </a:xfrm>
        </p:spPr>
        <p:txBody>
          <a:bodyPr>
            <a:noAutofit/>
          </a:bodyPr>
          <a:lstStyle/>
          <a:p>
            <a:r>
              <a:rPr lang="en-US" sz="3200" b="1" dirty="0"/>
              <a:t>Collective Communication Primitives for Iterative </a:t>
            </a:r>
            <a:r>
              <a:rPr lang="en-US" sz="3200" b="1" dirty="0" err="1"/>
              <a:t>MapReduce</a:t>
            </a:r>
            <a:endParaRPr lang="en-US" sz="3200" b="1" dirty="0"/>
          </a:p>
        </p:txBody>
      </p:sp>
      <p:sp>
        <p:nvSpPr>
          <p:cNvPr id="3" name="TextBox 2"/>
          <p:cNvSpPr txBox="1"/>
          <p:nvPr/>
        </p:nvSpPr>
        <p:spPr>
          <a:xfrm>
            <a:off x="346717" y="1607403"/>
            <a:ext cx="8450566" cy="830997"/>
          </a:xfrm>
          <a:prstGeom prst="rect">
            <a:avLst/>
          </a:prstGeom>
          <a:noFill/>
        </p:spPr>
        <p:txBody>
          <a:bodyPr wrap="square" rtlCol="0">
            <a:spAutoFit/>
          </a:bodyPr>
          <a:lstStyle/>
          <a:p>
            <a:r>
              <a:rPr lang="en-US" sz="2400" dirty="0" smtClean="0">
                <a:solidFill>
                  <a:prstClr val="black"/>
                </a:solidFill>
              </a:rPr>
              <a:t>Generalize MapReduce to </a:t>
            </a:r>
            <a:r>
              <a:rPr lang="en-US" sz="2400" dirty="0" err="1" smtClean="0">
                <a:solidFill>
                  <a:prstClr val="black"/>
                </a:solidFill>
              </a:rPr>
              <a:t>MapCollective</a:t>
            </a:r>
            <a:r>
              <a:rPr lang="en-US" sz="2400" dirty="0" smtClean="0">
                <a:solidFill>
                  <a:prstClr val="black"/>
                </a:solidFill>
              </a:rPr>
              <a:t> implemented optimally on each CPU-Network configuration</a:t>
            </a:r>
            <a:endParaRPr lang="en-US" sz="2400" dirty="0">
              <a:solidFill>
                <a:prstClr val="black"/>
              </a:solidFill>
            </a:endParaRPr>
          </a:p>
        </p:txBody>
      </p:sp>
    </p:spTree>
    <p:extLst>
      <p:ext uri="{BB962C8B-B14F-4D97-AF65-F5344CB8AC3E}">
        <p14:creationId xmlns:p14="http://schemas.microsoft.com/office/powerpoint/2010/main" val="214763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1524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8</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tretch>
            <a:fillRect/>
          </a:stretch>
        </p:blipFill>
        <p:spPr bwMode="auto">
          <a:xfrm>
            <a:off x="6629400" y="3174229"/>
            <a:ext cx="2514600" cy="3677366"/>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tretch>
            <a:fillRect/>
          </a:stretch>
        </p:blipFill>
        <p:spPr bwMode="auto">
          <a:xfrm>
            <a:off x="7697" y="3153707"/>
            <a:ext cx="6385405" cy="3704293"/>
          </a:xfrm>
          <a:prstGeom prst="rect">
            <a:avLst/>
          </a:prstGeom>
          <a:noFill/>
          <a:ln w="9525">
            <a:noFill/>
            <a:miter lim="800000"/>
            <a:headEnd/>
            <a:tailEnd/>
          </a:ln>
          <a:effectLst/>
        </p:spPr>
      </p:pic>
      <p:sp>
        <p:nvSpPr>
          <p:cNvPr id="64515" name="Content Placeholder 2"/>
          <p:cNvSpPr>
            <a:spLocks noGrp="1"/>
          </p:cNvSpPr>
          <p:nvPr>
            <p:ph idx="1"/>
          </p:nvPr>
        </p:nvSpPr>
        <p:spPr>
          <a:xfrm>
            <a:off x="0" y="1143000"/>
            <a:ext cx="9067800" cy="1905000"/>
          </a:xfrm>
        </p:spPr>
        <p:txBody>
          <a:bodyPr>
            <a:normAutofit/>
          </a:bodyPr>
          <a:lstStyle/>
          <a:p>
            <a:pPr marL="231775" indent="-231775"/>
            <a:r>
              <a:rPr lang="en-US" sz="1800" dirty="0" smtClean="0"/>
              <a:t>Builds giant data centers with 100,000’s of computers; ~ 200-1000 to a shipping container with Internet access</a:t>
            </a:r>
          </a:p>
          <a:p>
            <a:pPr marL="231775" indent="-231775">
              <a:buNone/>
            </a:pPr>
            <a:r>
              <a:rPr lang="en-US" sz="1800" dirty="0" smtClean="0"/>
              <a:t>    “</a:t>
            </a:r>
            <a:r>
              <a:rPr lang="en-US" sz="1400" dirty="0" smtClean="0">
                <a:solidFill>
                  <a:srgbClr val="7030A0"/>
                </a:solidFill>
              </a:rPr>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1400" dirty="0" err="1" smtClean="0">
                <a:solidFill>
                  <a:srgbClr val="7030A0"/>
                </a:solidFill>
              </a:rPr>
              <a:t>Rackable</a:t>
            </a:r>
            <a:r>
              <a:rPr lang="en-US" sz="1400" dirty="0" smtClean="0">
                <a:solidFill>
                  <a:srgbClr val="7030A0"/>
                </a:solidFill>
              </a:rPr>
              <a:t> Systems to date</a:t>
            </a:r>
            <a:r>
              <a:rPr lang="en-US" sz="1800" dirty="0" smtClean="0"/>
              <a:t>.”</a:t>
            </a:r>
          </a:p>
          <a:p>
            <a:pPr marL="231775" indent="-231775" algn="r">
              <a:buNone/>
            </a:pPr>
            <a:r>
              <a:rPr lang="en-US" sz="1300" i="1" dirty="0" smtClean="0"/>
              <a:t>―News Release from Web</a:t>
            </a:r>
            <a:r>
              <a:rPr lang="en-US" sz="1300" dirty="0" smtClean="0"/>
              <a:t> </a:t>
            </a:r>
          </a:p>
          <a:p>
            <a:pPr marL="231775" indent="-231775">
              <a:buNone/>
            </a:pPr>
            <a:endParaRPr lang="en-US" sz="1800" dirty="0" smtClean="0"/>
          </a:p>
          <a:p>
            <a:pPr marL="231775" indent="-231775">
              <a:buNone/>
            </a:pPr>
            <a:endParaRPr lang="en-US" sz="1800" dirty="0" smtClean="0"/>
          </a:p>
        </p:txBody>
      </p:sp>
    </p:spTree>
    <p:extLst>
      <p:ext uri="{BB962C8B-B14F-4D97-AF65-F5344CB8AC3E}">
        <p14:creationId xmlns:p14="http://schemas.microsoft.com/office/powerpoint/2010/main" val="33759418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7993"/>
            <a:ext cx="8229600" cy="1143000"/>
          </a:xfrm>
        </p:spPr>
        <p:txBody>
          <a:bodyPr>
            <a:normAutofit/>
          </a:bodyPr>
          <a:lstStyle/>
          <a:p>
            <a:r>
              <a:rPr lang="en-US" sz="3200" b="1" dirty="0" smtClean="0"/>
              <a:t>Fraction of Point-Center Distances</a:t>
            </a:r>
            <a:endParaRPr lang="en-US" sz="3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00319"/>
            <a:ext cx="6051042" cy="430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600" y="5793832"/>
            <a:ext cx="7056219" cy="523220"/>
          </a:xfrm>
          <a:prstGeom prst="rect">
            <a:avLst/>
          </a:prstGeom>
          <a:noFill/>
        </p:spPr>
        <p:txBody>
          <a:bodyPr wrap="square" rtlCol="0">
            <a:spAutoFit/>
          </a:bodyPr>
          <a:lstStyle/>
          <a:p>
            <a:r>
              <a:rPr lang="en-US" sz="1400" dirty="0" smtClean="0">
                <a:solidFill>
                  <a:prstClr val="black"/>
                </a:solidFill>
                <a:latin typeface="Times New Roman" pitchFamily="18" charset="0"/>
                <a:cs typeface="Times New Roman" pitchFamily="18" charset="0"/>
              </a:rPr>
              <a:t>Fraction of Point-Center Distances calculated for 3 versions of the algorithm for 76800 points and 3200 centers in a 2048 dimensional for three choices of lower bounds LB kept per point</a:t>
            </a:r>
            <a:endParaRPr lang="en-US" sz="1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9572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 y="2883693"/>
            <a:ext cx="9144000" cy="1362075"/>
          </a:xfrm>
        </p:spPr>
        <p:txBody>
          <a:bodyPr>
            <a:normAutofit/>
          </a:bodyPr>
          <a:lstStyle/>
          <a:p>
            <a:pPr algn="ctr"/>
            <a:r>
              <a:rPr lang="en-US" dirty="0"/>
              <a:t>One-click Deployment on Clouds</a:t>
            </a:r>
          </a:p>
        </p:txBody>
      </p:sp>
    </p:spTree>
    <p:extLst>
      <p:ext uri="{BB962C8B-B14F-4D97-AF65-F5344CB8AC3E}">
        <p14:creationId xmlns:p14="http://schemas.microsoft.com/office/powerpoint/2010/main" val="40781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343400"/>
            <a:ext cx="5508836" cy="2492828"/>
          </a:xfrm>
          <a:prstGeom prst="rect">
            <a:avLst/>
          </a:prstGeom>
          <a:noFill/>
          <a:ln w="6350">
            <a:noFill/>
            <a:miter lim="800000"/>
            <a:headEnd/>
            <a:tailEnd/>
          </a:ln>
          <a:effectLst/>
        </p:spPr>
      </p:pic>
      <p:sp>
        <p:nvSpPr>
          <p:cNvPr id="27" name="Rounded Rectangle 26"/>
          <p:cNvSpPr/>
          <p:nvPr/>
        </p:nvSpPr>
        <p:spPr>
          <a:xfrm>
            <a:off x="4953000" y="4836992"/>
            <a:ext cx="802974" cy="1259008"/>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ounded Rectangle 34"/>
          <p:cNvSpPr/>
          <p:nvPr/>
        </p:nvSpPr>
        <p:spPr>
          <a:xfrm>
            <a:off x="5003544" y="5671090"/>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OS</a:t>
            </a:r>
            <a:endParaRPr lang="en-US" sz="1200" dirty="0">
              <a:solidFill>
                <a:prstClr val="black"/>
              </a:solidFill>
              <a:latin typeface="Arial" pitchFamily="34" charset="0"/>
              <a:cs typeface="Arial" pitchFamily="34" charset="0"/>
            </a:endParaRPr>
          </a:p>
        </p:txBody>
      </p:sp>
      <p:sp>
        <p:nvSpPr>
          <p:cNvPr id="36" name="Rounded Rectangle 35"/>
          <p:cNvSpPr/>
          <p:nvPr/>
        </p:nvSpPr>
        <p:spPr>
          <a:xfrm>
            <a:off x="5003544" y="5428051"/>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Chef</a:t>
            </a:r>
            <a:endParaRPr lang="en-US" sz="1200" dirty="0">
              <a:solidFill>
                <a:prstClr val="black"/>
              </a:solidFill>
              <a:latin typeface="Arial" pitchFamily="34" charset="0"/>
              <a:cs typeface="Arial" pitchFamily="34" charset="0"/>
            </a:endParaRPr>
          </a:p>
        </p:txBody>
      </p:sp>
      <p:sp>
        <p:nvSpPr>
          <p:cNvPr id="37" name="Rounded Rectangle 36"/>
          <p:cNvSpPr/>
          <p:nvPr/>
        </p:nvSpPr>
        <p:spPr>
          <a:xfrm>
            <a:off x="5010607" y="4950370"/>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Apps</a:t>
            </a:r>
            <a:endParaRPr lang="en-US" sz="1200" dirty="0">
              <a:solidFill>
                <a:prstClr val="black"/>
              </a:solidFill>
              <a:latin typeface="Arial" pitchFamily="34" charset="0"/>
              <a:cs typeface="Arial" pitchFamily="34" charset="0"/>
            </a:endParaRPr>
          </a:p>
        </p:txBody>
      </p:sp>
      <p:sp>
        <p:nvSpPr>
          <p:cNvPr id="82" name="Rounded Rectangle 81"/>
          <p:cNvSpPr/>
          <p:nvPr/>
        </p:nvSpPr>
        <p:spPr>
          <a:xfrm>
            <a:off x="5007335" y="5190348"/>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S/W</a:t>
            </a:r>
            <a:endParaRPr lang="en-US" sz="1200" dirty="0">
              <a:solidFill>
                <a:prstClr val="black"/>
              </a:solidFill>
              <a:latin typeface="Arial" pitchFamily="34" charset="0"/>
              <a:cs typeface="Arial" pitchFamily="34" charset="0"/>
            </a:endParaRPr>
          </a:p>
        </p:txBody>
      </p:sp>
      <p:sp>
        <p:nvSpPr>
          <p:cNvPr id="55" name="TextBox 54"/>
          <p:cNvSpPr txBox="1"/>
          <p:nvPr/>
        </p:nvSpPr>
        <p:spPr>
          <a:xfrm>
            <a:off x="5130774" y="5844586"/>
            <a:ext cx="434734" cy="251414"/>
          </a:xfrm>
          <a:prstGeom prst="rect">
            <a:avLst/>
          </a:prstGeom>
          <a:noFill/>
        </p:spPr>
        <p:txBody>
          <a:bodyPr wrap="none" rtlCol="0">
            <a:spAutoFit/>
          </a:bodyPr>
          <a:lstStyle/>
          <a:p>
            <a:r>
              <a:rPr lang="en-US" sz="1300" dirty="0" smtClean="0">
                <a:solidFill>
                  <a:prstClr val="black"/>
                </a:solidFill>
                <a:latin typeface="Arial" pitchFamily="34" charset="0"/>
                <a:cs typeface="Arial" pitchFamily="34" charset="0"/>
              </a:rPr>
              <a:t>VM</a:t>
            </a:r>
            <a:endParaRPr lang="en-US" sz="1300" dirty="0">
              <a:solidFill>
                <a:prstClr val="black"/>
              </a:solidFill>
              <a:latin typeface="Arial" pitchFamily="34" charset="0"/>
              <a:cs typeface="Arial" pitchFamily="34" charset="0"/>
            </a:endParaRPr>
          </a:p>
        </p:txBody>
      </p:sp>
      <p:sp>
        <p:nvSpPr>
          <p:cNvPr id="89" name="Rounded Rectangle 88"/>
          <p:cNvSpPr/>
          <p:nvPr/>
        </p:nvSpPr>
        <p:spPr>
          <a:xfrm>
            <a:off x="6016926" y="4832756"/>
            <a:ext cx="802974" cy="1259008"/>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Rounded Rectangle 89"/>
          <p:cNvSpPr/>
          <p:nvPr/>
        </p:nvSpPr>
        <p:spPr>
          <a:xfrm>
            <a:off x="6067470" y="5666854"/>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OS</a:t>
            </a:r>
            <a:endParaRPr lang="en-US" sz="1200" dirty="0">
              <a:solidFill>
                <a:prstClr val="black"/>
              </a:solidFill>
              <a:latin typeface="Arial" pitchFamily="34" charset="0"/>
              <a:cs typeface="Arial" pitchFamily="34" charset="0"/>
            </a:endParaRPr>
          </a:p>
        </p:txBody>
      </p:sp>
      <p:sp>
        <p:nvSpPr>
          <p:cNvPr id="91" name="Rounded Rectangle 90"/>
          <p:cNvSpPr/>
          <p:nvPr/>
        </p:nvSpPr>
        <p:spPr>
          <a:xfrm>
            <a:off x="6067470" y="5423815"/>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Chef</a:t>
            </a:r>
            <a:endParaRPr lang="en-US" sz="1200" dirty="0">
              <a:solidFill>
                <a:prstClr val="black"/>
              </a:solidFill>
              <a:latin typeface="Arial" pitchFamily="34" charset="0"/>
              <a:cs typeface="Arial" pitchFamily="34" charset="0"/>
            </a:endParaRPr>
          </a:p>
        </p:txBody>
      </p:sp>
      <p:sp>
        <p:nvSpPr>
          <p:cNvPr id="92" name="Rounded Rectangle 91"/>
          <p:cNvSpPr/>
          <p:nvPr/>
        </p:nvSpPr>
        <p:spPr>
          <a:xfrm>
            <a:off x="6074533" y="4946134"/>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Apps</a:t>
            </a:r>
            <a:endParaRPr lang="en-US" sz="1200" dirty="0">
              <a:solidFill>
                <a:prstClr val="black"/>
              </a:solidFill>
              <a:latin typeface="Arial" pitchFamily="34" charset="0"/>
              <a:cs typeface="Arial" pitchFamily="34" charset="0"/>
            </a:endParaRPr>
          </a:p>
        </p:txBody>
      </p:sp>
      <p:sp>
        <p:nvSpPr>
          <p:cNvPr id="93" name="Rounded Rectangle 92"/>
          <p:cNvSpPr/>
          <p:nvPr/>
        </p:nvSpPr>
        <p:spPr>
          <a:xfrm>
            <a:off x="6071261" y="5186112"/>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S/W</a:t>
            </a:r>
            <a:endParaRPr lang="en-US" sz="1200" dirty="0">
              <a:solidFill>
                <a:prstClr val="black"/>
              </a:solidFill>
              <a:latin typeface="Arial" pitchFamily="34" charset="0"/>
              <a:cs typeface="Arial" pitchFamily="34" charset="0"/>
            </a:endParaRPr>
          </a:p>
        </p:txBody>
      </p:sp>
      <p:sp>
        <p:nvSpPr>
          <p:cNvPr id="94" name="TextBox 93"/>
          <p:cNvSpPr txBox="1"/>
          <p:nvPr/>
        </p:nvSpPr>
        <p:spPr>
          <a:xfrm>
            <a:off x="6194700" y="5840350"/>
            <a:ext cx="434734" cy="251414"/>
          </a:xfrm>
          <a:prstGeom prst="rect">
            <a:avLst/>
          </a:prstGeom>
          <a:noFill/>
        </p:spPr>
        <p:txBody>
          <a:bodyPr wrap="none" rtlCol="0">
            <a:spAutoFit/>
          </a:bodyPr>
          <a:lstStyle/>
          <a:p>
            <a:r>
              <a:rPr lang="en-US" sz="1300" dirty="0" smtClean="0">
                <a:solidFill>
                  <a:prstClr val="black"/>
                </a:solidFill>
                <a:latin typeface="Arial" pitchFamily="34" charset="0"/>
                <a:cs typeface="Arial" pitchFamily="34" charset="0"/>
              </a:rPr>
              <a:t>VM</a:t>
            </a:r>
            <a:endParaRPr lang="en-US" sz="1300" dirty="0">
              <a:solidFill>
                <a:prstClr val="black"/>
              </a:solidFill>
              <a:latin typeface="Arial" pitchFamily="34" charset="0"/>
              <a:cs typeface="Arial" pitchFamily="34" charset="0"/>
            </a:endParaRPr>
          </a:p>
        </p:txBody>
      </p:sp>
      <p:sp>
        <p:nvSpPr>
          <p:cNvPr id="96" name="Rounded Rectangle 95"/>
          <p:cNvSpPr/>
          <p:nvPr/>
        </p:nvSpPr>
        <p:spPr>
          <a:xfrm>
            <a:off x="7104420" y="4832756"/>
            <a:ext cx="802974" cy="1259008"/>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ounded Rectangle 96"/>
          <p:cNvSpPr/>
          <p:nvPr/>
        </p:nvSpPr>
        <p:spPr>
          <a:xfrm>
            <a:off x="7154964" y="5666854"/>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OS</a:t>
            </a:r>
            <a:endParaRPr lang="en-US" sz="1200" dirty="0">
              <a:solidFill>
                <a:prstClr val="black"/>
              </a:solidFill>
              <a:latin typeface="Arial" pitchFamily="34" charset="0"/>
              <a:cs typeface="Arial" pitchFamily="34" charset="0"/>
            </a:endParaRPr>
          </a:p>
        </p:txBody>
      </p:sp>
      <p:sp>
        <p:nvSpPr>
          <p:cNvPr id="98" name="Rounded Rectangle 97"/>
          <p:cNvSpPr/>
          <p:nvPr/>
        </p:nvSpPr>
        <p:spPr>
          <a:xfrm>
            <a:off x="7154964" y="5423815"/>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Chef</a:t>
            </a:r>
            <a:endParaRPr lang="en-US" sz="1200" dirty="0">
              <a:solidFill>
                <a:prstClr val="black"/>
              </a:solidFill>
              <a:latin typeface="Arial" pitchFamily="34" charset="0"/>
              <a:cs typeface="Arial" pitchFamily="34" charset="0"/>
            </a:endParaRPr>
          </a:p>
        </p:txBody>
      </p:sp>
      <p:sp>
        <p:nvSpPr>
          <p:cNvPr id="99" name="Rounded Rectangle 98"/>
          <p:cNvSpPr/>
          <p:nvPr/>
        </p:nvSpPr>
        <p:spPr>
          <a:xfrm>
            <a:off x="7162027" y="4946134"/>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Apps</a:t>
            </a:r>
            <a:endParaRPr lang="en-US" sz="1200" dirty="0">
              <a:solidFill>
                <a:prstClr val="black"/>
              </a:solidFill>
              <a:latin typeface="Arial" pitchFamily="34" charset="0"/>
              <a:cs typeface="Arial" pitchFamily="34" charset="0"/>
            </a:endParaRPr>
          </a:p>
        </p:txBody>
      </p:sp>
      <p:sp>
        <p:nvSpPr>
          <p:cNvPr id="100" name="Rounded Rectangle 99"/>
          <p:cNvSpPr/>
          <p:nvPr/>
        </p:nvSpPr>
        <p:spPr>
          <a:xfrm>
            <a:off x="7158755" y="5186112"/>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latin typeface="Arial" pitchFamily="34" charset="0"/>
                <a:cs typeface="Arial" pitchFamily="34" charset="0"/>
              </a:rPr>
              <a:t>S/W</a:t>
            </a:r>
            <a:endParaRPr lang="en-US" sz="1200" dirty="0">
              <a:solidFill>
                <a:prstClr val="black"/>
              </a:solidFill>
              <a:latin typeface="Arial" pitchFamily="34" charset="0"/>
              <a:cs typeface="Arial" pitchFamily="34" charset="0"/>
            </a:endParaRPr>
          </a:p>
        </p:txBody>
      </p:sp>
      <p:sp>
        <p:nvSpPr>
          <p:cNvPr id="101" name="TextBox 100"/>
          <p:cNvSpPr txBox="1"/>
          <p:nvPr/>
        </p:nvSpPr>
        <p:spPr>
          <a:xfrm>
            <a:off x="7282194" y="5840350"/>
            <a:ext cx="434734" cy="251414"/>
          </a:xfrm>
          <a:prstGeom prst="rect">
            <a:avLst/>
          </a:prstGeom>
          <a:noFill/>
        </p:spPr>
        <p:txBody>
          <a:bodyPr wrap="none" rtlCol="0">
            <a:spAutoFit/>
          </a:bodyPr>
          <a:lstStyle/>
          <a:p>
            <a:r>
              <a:rPr lang="en-US" sz="1300" dirty="0" smtClean="0">
                <a:solidFill>
                  <a:prstClr val="black"/>
                </a:solidFill>
                <a:latin typeface="Arial" pitchFamily="34" charset="0"/>
                <a:cs typeface="Arial" pitchFamily="34" charset="0"/>
              </a:rPr>
              <a:t>VM</a:t>
            </a:r>
            <a:endParaRPr lang="en-US" sz="13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903" y="2956545"/>
            <a:ext cx="9429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066800" y="1093629"/>
            <a:ext cx="1408611" cy="1836197"/>
            <a:chOff x="776286" y="3733800"/>
            <a:chExt cx="1596571" cy="2081212"/>
          </a:xfrm>
        </p:grpSpPr>
        <p:sp>
          <p:nvSpPr>
            <p:cNvPr id="4" name="Rounded Rectangle 3"/>
            <p:cNvSpPr/>
            <p:nvPr/>
          </p:nvSpPr>
          <p:spPr>
            <a:xfrm>
              <a:off x="776286" y="3733800"/>
              <a:ext cx="1596571" cy="16002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Down Arrow 5"/>
            <p:cNvSpPr/>
            <p:nvPr/>
          </p:nvSpPr>
          <p:spPr>
            <a:xfrm>
              <a:off x="1371600" y="5486400"/>
              <a:ext cx="304800" cy="3286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852485" y="4876800"/>
              <a:ext cx="1444171" cy="3048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latin typeface="Arial" pitchFamily="34" charset="0"/>
                  <a:cs typeface="Arial" pitchFamily="34" charset="0"/>
                </a:rPr>
                <a:t>OS</a:t>
              </a:r>
              <a:endParaRPr lang="en-US" sz="1400" dirty="0">
                <a:solidFill>
                  <a:prstClr val="black"/>
                </a:solidFill>
                <a:latin typeface="Arial" pitchFamily="34" charset="0"/>
                <a:cs typeface="Arial" pitchFamily="34" charset="0"/>
              </a:endParaRPr>
            </a:p>
          </p:txBody>
        </p:sp>
        <p:sp>
          <p:nvSpPr>
            <p:cNvPr id="12" name="Rounded Rectangle 11"/>
            <p:cNvSpPr/>
            <p:nvPr/>
          </p:nvSpPr>
          <p:spPr>
            <a:xfrm>
              <a:off x="852484" y="4419600"/>
              <a:ext cx="1444171" cy="3048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latin typeface="Arial" pitchFamily="34" charset="0"/>
                  <a:cs typeface="Arial" pitchFamily="34" charset="0"/>
                </a:rPr>
                <a:t>Chef Client</a:t>
              </a:r>
              <a:endParaRPr lang="en-US" sz="1400" dirty="0">
                <a:solidFill>
                  <a:prstClr val="black"/>
                </a:solidFill>
                <a:latin typeface="Arial" pitchFamily="34" charset="0"/>
                <a:cs typeface="Arial" pitchFamily="34" charset="0"/>
              </a:endParaRPr>
            </a:p>
          </p:txBody>
        </p:sp>
        <p:sp>
          <p:nvSpPr>
            <p:cNvPr id="13" name="Rounded Rectangle 12"/>
            <p:cNvSpPr/>
            <p:nvPr/>
          </p:nvSpPr>
          <p:spPr>
            <a:xfrm>
              <a:off x="852484" y="3962400"/>
              <a:ext cx="1444171" cy="3048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latin typeface="Arial" pitchFamily="34" charset="0"/>
                  <a:cs typeface="Arial" pitchFamily="34" charset="0"/>
                </a:rPr>
                <a:t>SalsaDPI Jar</a:t>
              </a:r>
              <a:endParaRPr lang="en-US" sz="1400" dirty="0">
                <a:solidFill>
                  <a:prstClr val="black"/>
                </a:solidFill>
                <a:latin typeface="Arial" pitchFamily="34" charset="0"/>
                <a:cs typeface="Arial" pitchFamily="34" charset="0"/>
              </a:endParaRPr>
            </a:p>
          </p:txBody>
        </p:sp>
      </p:grpSp>
      <p:grpSp>
        <p:nvGrpSpPr>
          <p:cNvPr id="15" name="Group 14"/>
          <p:cNvGrpSpPr/>
          <p:nvPr/>
        </p:nvGrpSpPr>
        <p:grpSpPr>
          <a:xfrm>
            <a:off x="5562600" y="914400"/>
            <a:ext cx="2075180" cy="1562100"/>
            <a:chOff x="6134100" y="4838700"/>
            <a:chExt cx="2075180" cy="1562100"/>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4838700"/>
              <a:ext cx="11049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913880" y="5872162"/>
              <a:ext cx="1295400" cy="369332"/>
            </a:xfrm>
            <a:prstGeom prst="rect">
              <a:avLst/>
            </a:prstGeom>
            <a:noFill/>
          </p:spPr>
          <p:txBody>
            <a:bodyPr wrap="square" rtlCol="0">
              <a:spAutoFit/>
            </a:bodyPr>
            <a:lstStyle/>
            <a:p>
              <a:r>
                <a:rPr lang="en-US" dirty="0" smtClean="0">
                  <a:solidFill>
                    <a:prstClr val="black"/>
                  </a:solidFill>
                </a:rPr>
                <a:t>Chef Server </a:t>
              </a:r>
              <a:endParaRPr lang="en-US" dirty="0">
                <a:solidFill>
                  <a:prstClr val="black"/>
                </a:solidFill>
              </a:endParaRPr>
            </a:p>
          </p:txBody>
        </p:sp>
      </p:grpSp>
      <p:cxnSp>
        <p:nvCxnSpPr>
          <p:cNvPr id="17" name="Straight Arrow Connector 16"/>
          <p:cNvCxnSpPr/>
          <p:nvPr/>
        </p:nvCxnSpPr>
        <p:spPr>
          <a:xfrm>
            <a:off x="1981200" y="4041781"/>
            <a:ext cx="1219200" cy="83312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02901" y="4267200"/>
            <a:ext cx="1090703" cy="77390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34467" y="2505442"/>
            <a:ext cx="0" cy="165786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172200" y="2466033"/>
            <a:ext cx="0" cy="1657864"/>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82883" y="4054646"/>
            <a:ext cx="1936317" cy="461665"/>
          </a:xfrm>
          <a:prstGeom prst="rect">
            <a:avLst/>
          </a:prstGeom>
          <a:noFill/>
        </p:spPr>
        <p:txBody>
          <a:bodyPr wrap="square" rtlCol="0">
            <a:spAutoFit/>
          </a:bodyPr>
          <a:lstStyle/>
          <a:p>
            <a:pPr marL="228600" indent="-228600">
              <a:buFontTx/>
              <a:buAutoNum type="arabicPeriod"/>
            </a:pPr>
            <a:r>
              <a:rPr lang="en-US" sz="1200" dirty="0" smtClean="0">
                <a:solidFill>
                  <a:prstClr val="black"/>
                </a:solidFill>
              </a:rPr>
              <a:t>Bootstrap VMs </a:t>
            </a:r>
            <a:br>
              <a:rPr lang="en-US" sz="1200" dirty="0" smtClean="0">
                <a:solidFill>
                  <a:prstClr val="black"/>
                </a:solidFill>
              </a:rPr>
            </a:br>
            <a:r>
              <a:rPr lang="en-US" sz="1200" dirty="0" smtClean="0">
                <a:solidFill>
                  <a:prstClr val="black"/>
                </a:solidFill>
              </a:rPr>
              <a:t>with a conf. file</a:t>
            </a:r>
            <a:endParaRPr lang="en-US" sz="1200" dirty="0">
              <a:solidFill>
                <a:prstClr val="black"/>
              </a:solidFill>
            </a:endParaRPr>
          </a:p>
        </p:txBody>
      </p:sp>
      <p:sp>
        <p:nvSpPr>
          <p:cNvPr id="58" name="TextBox 57"/>
          <p:cNvSpPr txBox="1"/>
          <p:nvPr/>
        </p:nvSpPr>
        <p:spPr>
          <a:xfrm>
            <a:off x="1253923" y="4931152"/>
            <a:ext cx="1783917" cy="276999"/>
          </a:xfrm>
          <a:prstGeom prst="rect">
            <a:avLst/>
          </a:prstGeom>
          <a:noFill/>
        </p:spPr>
        <p:txBody>
          <a:bodyPr wrap="square" rtlCol="0">
            <a:spAutoFit/>
          </a:bodyPr>
          <a:lstStyle/>
          <a:p>
            <a:r>
              <a:rPr lang="en-US" sz="1200" dirty="0">
                <a:solidFill>
                  <a:prstClr val="black"/>
                </a:solidFill>
              </a:rPr>
              <a:t>4</a:t>
            </a:r>
            <a:r>
              <a:rPr lang="en-US" sz="1200" dirty="0" smtClean="0">
                <a:solidFill>
                  <a:prstClr val="black"/>
                </a:solidFill>
              </a:rPr>
              <a:t>. VM(s) Information</a:t>
            </a:r>
            <a:endParaRPr lang="en-US" sz="1200" dirty="0">
              <a:solidFill>
                <a:prstClr val="black"/>
              </a:solidFill>
            </a:endParaRPr>
          </a:p>
        </p:txBody>
      </p:sp>
      <p:sp>
        <p:nvSpPr>
          <p:cNvPr id="77" name="TextBox 76"/>
          <p:cNvSpPr txBox="1"/>
          <p:nvPr/>
        </p:nvSpPr>
        <p:spPr>
          <a:xfrm>
            <a:off x="4235883" y="2971800"/>
            <a:ext cx="1936317" cy="646331"/>
          </a:xfrm>
          <a:prstGeom prst="rect">
            <a:avLst/>
          </a:prstGeom>
          <a:noFill/>
        </p:spPr>
        <p:txBody>
          <a:bodyPr wrap="square" rtlCol="0">
            <a:spAutoFit/>
          </a:bodyPr>
          <a:lstStyle/>
          <a:p>
            <a:r>
              <a:rPr lang="en-US" sz="1200" dirty="0" smtClean="0">
                <a:solidFill>
                  <a:prstClr val="black"/>
                </a:solidFill>
              </a:rPr>
              <a:t>2. Retrieve conf.  Info. and request Authentication </a:t>
            </a:r>
            <a:r>
              <a:rPr lang="en-US" sz="1200" dirty="0">
                <a:solidFill>
                  <a:prstClr val="black"/>
                </a:solidFill>
              </a:rPr>
              <a:t>and </a:t>
            </a:r>
            <a:r>
              <a:rPr lang="en-US" sz="1200" dirty="0" smtClean="0">
                <a:solidFill>
                  <a:prstClr val="black"/>
                </a:solidFill>
              </a:rPr>
              <a:t>Authorization</a:t>
            </a:r>
            <a:endParaRPr lang="en-US" sz="1200" dirty="0">
              <a:solidFill>
                <a:prstClr val="black"/>
              </a:solidFill>
            </a:endParaRPr>
          </a:p>
        </p:txBody>
      </p:sp>
      <p:sp>
        <p:nvSpPr>
          <p:cNvPr id="78" name="TextBox 77"/>
          <p:cNvSpPr txBox="1"/>
          <p:nvPr/>
        </p:nvSpPr>
        <p:spPr>
          <a:xfrm>
            <a:off x="6667500" y="3042629"/>
            <a:ext cx="1936317" cy="646331"/>
          </a:xfrm>
          <a:prstGeom prst="rect">
            <a:avLst/>
          </a:prstGeom>
          <a:noFill/>
        </p:spPr>
        <p:txBody>
          <a:bodyPr wrap="square" rtlCol="0">
            <a:spAutoFit/>
          </a:bodyPr>
          <a:lstStyle/>
          <a:p>
            <a:r>
              <a:rPr lang="en-US" sz="1200" dirty="0">
                <a:solidFill>
                  <a:prstClr val="black"/>
                </a:solidFill>
              </a:rPr>
              <a:t>3</a:t>
            </a:r>
            <a:r>
              <a:rPr lang="en-US" sz="1200" dirty="0" smtClean="0">
                <a:solidFill>
                  <a:prstClr val="black"/>
                </a:solidFill>
              </a:rPr>
              <a:t>. Authenticated and Authorized to execute software run-list</a:t>
            </a:r>
            <a:endParaRPr lang="en-US" sz="1200" dirty="0">
              <a:solidFill>
                <a:prstClr val="black"/>
              </a:solidFill>
            </a:endParaRPr>
          </a:p>
        </p:txBody>
      </p:sp>
      <p:sp>
        <p:nvSpPr>
          <p:cNvPr id="79" name="TextBox 78"/>
          <p:cNvSpPr txBox="1"/>
          <p:nvPr/>
        </p:nvSpPr>
        <p:spPr>
          <a:xfrm>
            <a:off x="2209800" y="3581400"/>
            <a:ext cx="1503680" cy="461665"/>
          </a:xfrm>
          <a:prstGeom prst="rect">
            <a:avLst/>
          </a:prstGeom>
          <a:noFill/>
        </p:spPr>
        <p:txBody>
          <a:bodyPr wrap="square" rtlCol="0">
            <a:spAutoFit/>
          </a:bodyPr>
          <a:lstStyle/>
          <a:p>
            <a:r>
              <a:rPr lang="en-US" sz="1200" dirty="0">
                <a:solidFill>
                  <a:prstClr val="black"/>
                </a:solidFill>
              </a:rPr>
              <a:t>5</a:t>
            </a:r>
            <a:r>
              <a:rPr lang="en-US" sz="1200" dirty="0" smtClean="0">
                <a:solidFill>
                  <a:prstClr val="black"/>
                </a:solidFill>
              </a:rPr>
              <a:t>. Submit application </a:t>
            </a:r>
          </a:p>
          <a:p>
            <a:r>
              <a:rPr lang="en-US" sz="1200" dirty="0" smtClean="0">
                <a:solidFill>
                  <a:prstClr val="black"/>
                </a:solidFill>
              </a:rPr>
              <a:t>commands</a:t>
            </a:r>
            <a:endParaRPr lang="en-US" sz="1200" dirty="0">
              <a:solidFill>
                <a:prstClr val="black"/>
              </a:solidFill>
            </a:endParaRPr>
          </a:p>
        </p:txBody>
      </p:sp>
      <p:sp>
        <p:nvSpPr>
          <p:cNvPr id="80" name="TextBox 79"/>
          <p:cNvSpPr txBox="1"/>
          <p:nvPr/>
        </p:nvSpPr>
        <p:spPr>
          <a:xfrm>
            <a:off x="914400" y="4572000"/>
            <a:ext cx="1272771" cy="276999"/>
          </a:xfrm>
          <a:prstGeom prst="rect">
            <a:avLst/>
          </a:prstGeom>
          <a:noFill/>
        </p:spPr>
        <p:txBody>
          <a:bodyPr wrap="square" rtlCol="0">
            <a:spAutoFit/>
          </a:bodyPr>
          <a:lstStyle/>
          <a:p>
            <a:r>
              <a:rPr lang="en-US" sz="1200" dirty="0" smtClean="0">
                <a:solidFill>
                  <a:prstClr val="black"/>
                </a:solidFill>
              </a:rPr>
              <a:t>6. Obtain Result</a:t>
            </a:r>
            <a:endParaRPr lang="en-US" sz="1200" dirty="0">
              <a:solidFill>
                <a:prstClr val="black"/>
              </a:solidFill>
            </a:endParaRPr>
          </a:p>
        </p:txBody>
      </p:sp>
      <p:sp>
        <p:nvSpPr>
          <p:cNvPr id="106" name="Title 1"/>
          <p:cNvSpPr>
            <a:spLocks noGrp="1"/>
          </p:cNvSpPr>
          <p:nvPr>
            <p:ph type="title"/>
          </p:nvPr>
        </p:nvSpPr>
        <p:spPr>
          <a:xfrm>
            <a:off x="457200" y="76200"/>
            <a:ext cx="8229600" cy="1143000"/>
          </a:xfrm>
        </p:spPr>
        <p:txBody>
          <a:bodyPr/>
          <a:lstStyle/>
          <a:p>
            <a:r>
              <a:rPr lang="en-US" dirty="0" smtClean="0"/>
              <a:t>What is SalsaDPI</a:t>
            </a:r>
            <a:r>
              <a:rPr lang="en-US" altLang="zh-TW" dirty="0" smtClean="0"/>
              <a:t>? (High-Level)</a:t>
            </a:r>
            <a:endParaRPr lang="en-US" dirty="0"/>
          </a:p>
        </p:txBody>
      </p:sp>
      <p:sp>
        <p:nvSpPr>
          <p:cNvPr id="87" name="TextBox 86"/>
          <p:cNvSpPr txBox="1"/>
          <p:nvPr/>
        </p:nvSpPr>
        <p:spPr>
          <a:xfrm>
            <a:off x="91585" y="6582489"/>
            <a:ext cx="4767652" cy="246221"/>
          </a:xfrm>
          <a:prstGeom prst="rect">
            <a:avLst/>
          </a:prstGeom>
          <a:noFill/>
        </p:spPr>
        <p:txBody>
          <a:bodyPr wrap="none" rtlCol="0">
            <a:spAutoFit/>
          </a:bodyPr>
          <a:lstStyle/>
          <a:p>
            <a:r>
              <a:rPr lang="en-US" sz="1000" i="1" dirty="0" smtClean="0">
                <a:solidFill>
                  <a:prstClr val="black"/>
                </a:solidFill>
                <a:latin typeface="Arial" pitchFamily="34" charset="0"/>
                <a:cs typeface="Arial" pitchFamily="34" charset="0"/>
              </a:rPr>
              <a:t>* Chef architecture </a:t>
            </a:r>
            <a:r>
              <a:rPr lang="en-US" sz="1000" i="1" dirty="0">
                <a:solidFill>
                  <a:prstClr val="black"/>
                </a:solidFill>
                <a:latin typeface="Arial" pitchFamily="34" charset="0"/>
                <a:cs typeface="Arial" pitchFamily="34" charset="0"/>
                <a:hlinkClick r:id="rId6"/>
              </a:rPr>
              <a:t>http://wiki.opscode.com/display/chef/Architecture+Introduction</a:t>
            </a:r>
            <a:endParaRPr lang="en-US" sz="1000" i="1" dirty="0">
              <a:solidFill>
                <a:prstClr val="black"/>
              </a:solidFill>
              <a:latin typeface="Arial" pitchFamily="34" charset="0"/>
              <a:cs typeface="Arial" pitchFamily="34" charset="0"/>
            </a:endParaRPr>
          </a:p>
        </p:txBody>
      </p:sp>
      <p:sp>
        <p:nvSpPr>
          <p:cNvPr id="43" name="TextBox 42"/>
          <p:cNvSpPr txBox="1"/>
          <p:nvPr/>
        </p:nvSpPr>
        <p:spPr>
          <a:xfrm>
            <a:off x="400144" y="2941058"/>
            <a:ext cx="733883" cy="523220"/>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User </a:t>
            </a:r>
          </a:p>
          <a:p>
            <a:r>
              <a:rPr lang="en-US" sz="1400" dirty="0" smtClean="0">
                <a:solidFill>
                  <a:prstClr val="black"/>
                </a:solidFill>
                <a:latin typeface="Arial" pitchFamily="34" charset="0"/>
                <a:cs typeface="Arial" pitchFamily="34" charset="0"/>
              </a:rPr>
              <a:t>Conf.</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2228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952"/>
          </a:xfrm>
        </p:spPr>
        <p:txBody>
          <a:bodyPr/>
          <a:lstStyle/>
          <a:p>
            <a:r>
              <a:rPr lang="en-US" b="1" dirty="0" smtClean="0"/>
              <a:t>Web Interface</a:t>
            </a:r>
            <a:endParaRPr lang="en-US" b="1" dirty="0"/>
          </a:p>
        </p:txBody>
      </p:sp>
      <p:sp>
        <p:nvSpPr>
          <p:cNvPr id="3" name="Content Placeholder 2"/>
          <p:cNvSpPr>
            <a:spLocks noGrp="1"/>
          </p:cNvSpPr>
          <p:nvPr>
            <p:ph idx="1"/>
          </p:nvPr>
        </p:nvSpPr>
        <p:spPr>
          <a:xfrm>
            <a:off x="152400" y="1201864"/>
            <a:ext cx="8229600" cy="5579936"/>
          </a:xfrm>
        </p:spPr>
        <p:txBody>
          <a:bodyPr>
            <a:normAutofit fontScale="85000" lnSpcReduction="20000"/>
          </a:bodyPr>
          <a:lstStyle/>
          <a:p>
            <a:r>
              <a:rPr lang="en-US" u="sng" dirty="0">
                <a:hlinkClick r:id="rId2"/>
              </a:rPr>
              <a:t>http://salsahpc.indiana.edu/salsaDPI</a:t>
            </a:r>
            <a:r>
              <a:rPr lang="en-US" u="sng" dirty="0" smtClean="0">
                <a:hlinkClick r:id="rId2"/>
              </a:rPr>
              <a:t>/</a:t>
            </a:r>
            <a:endParaRPr lang="en-US" u="sng" dirty="0" smtClean="0"/>
          </a:p>
          <a:p>
            <a:r>
              <a:rPr lang="en-US" dirty="0"/>
              <a:t>One-Click </a:t>
            </a:r>
            <a:r>
              <a:rPr lang="en-US" dirty="0" smtClean="0"/>
              <a:t>solution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a:t>Extend to OpenStack </a:t>
            </a:r>
            <a:r>
              <a:rPr lang="en-US" dirty="0" smtClean="0"/>
              <a:t/>
            </a:r>
            <a:br>
              <a:rPr lang="en-US" dirty="0" smtClean="0"/>
            </a:br>
            <a:r>
              <a:rPr lang="en-US" dirty="0" smtClean="0"/>
              <a:t>and </a:t>
            </a:r>
            <a:r>
              <a:rPr lang="en-US" dirty="0"/>
              <a:t>commercial clouds</a:t>
            </a:r>
          </a:p>
          <a:p>
            <a:r>
              <a:rPr lang="en-US" dirty="0"/>
              <a:t>Support storage such as </a:t>
            </a:r>
            <a:r>
              <a:rPr lang="en-US" dirty="0" smtClean="0"/>
              <a:t/>
            </a:r>
            <a:br>
              <a:rPr lang="en-US" dirty="0" smtClean="0"/>
            </a:br>
            <a:r>
              <a:rPr lang="en-US" dirty="0" smtClean="0"/>
              <a:t>Walrus </a:t>
            </a:r>
            <a:r>
              <a:rPr lang="en-US" dirty="0"/>
              <a:t>(Eucalyptus) , Swift (OpenStack)</a:t>
            </a:r>
          </a:p>
          <a:p>
            <a:r>
              <a:rPr lang="en-US" dirty="0"/>
              <a:t>Test scalability</a:t>
            </a:r>
          </a:p>
          <a:p>
            <a:r>
              <a:rPr lang="en-US" dirty="0"/>
              <a:t>Compare Engage (Germany), Cloud-</a:t>
            </a:r>
            <a:r>
              <a:rPr lang="en-US" dirty="0" err="1"/>
              <a:t>init</a:t>
            </a:r>
            <a:r>
              <a:rPr lang="en-US" dirty="0"/>
              <a:t> (Ubuntu), Phantom (Nimbus), Horizon (OpenStack)</a:t>
            </a:r>
          </a:p>
          <a:p>
            <a:endParaRPr lang="en-US" dirty="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258056" y="1676400"/>
            <a:ext cx="4572000" cy="3231515"/>
          </a:xfrm>
          <a:prstGeom prst="rect">
            <a:avLst/>
          </a:prstGeom>
        </p:spPr>
      </p:pic>
      <p:sp>
        <p:nvSpPr>
          <p:cNvPr id="5" name="TextBox 4"/>
          <p:cNvSpPr txBox="1"/>
          <p:nvPr/>
        </p:nvSpPr>
        <p:spPr>
          <a:xfrm>
            <a:off x="914400" y="3048000"/>
            <a:ext cx="1948034" cy="769441"/>
          </a:xfrm>
          <a:prstGeom prst="rect">
            <a:avLst/>
          </a:prstGeom>
          <a:noFill/>
        </p:spPr>
        <p:txBody>
          <a:bodyPr wrap="none" rtlCol="0">
            <a:spAutoFit/>
          </a:bodyPr>
          <a:lstStyle/>
          <a:p>
            <a:r>
              <a:rPr lang="en-US" sz="4400" b="1" dirty="0" smtClean="0">
                <a:solidFill>
                  <a:prstClr val="black"/>
                </a:solidFill>
              </a:rPr>
              <a:t>Futures</a:t>
            </a:r>
            <a:endParaRPr lang="en-US" sz="4400" b="1" dirty="0">
              <a:solidFill>
                <a:prstClr val="black"/>
              </a:solidFill>
            </a:endParaRPr>
          </a:p>
        </p:txBody>
      </p:sp>
    </p:spTree>
    <p:extLst>
      <p:ext uri="{BB962C8B-B14F-4D97-AF65-F5344CB8AC3E}">
        <p14:creationId xmlns:p14="http://schemas.microsoft.com/office/powerpoint/2010/main" val="138340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95259"/>
            <a:ext cx="20669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7408" y="5754469"/>
            <a:ext cx="2018117" cy="646331"/>
          </a:xfrm>
          <a:prstGeom prst="rect">
            <a:avLst/>
          </a:prstGeom>
          <a:noFill/>
        </p:spPr>
        <p:txBody>
          <a:bodyPr wrap="none" rtlCol="0">
            <a:spAutoFit/>
          </a:bodyPr>
          <a:lstStyle/>
          <a:p>
            <a:r>
              <a:rPr lang="en-US" dirty="0" smtClean="0">
                <a:solidFill>
                  <a:prstClr val="black"/>
                </a:solidFill>
              </a:rPr>
              <a:t>Prof. David Crandall</a:t>
            </a:r>
          </a:p>
          <a:p>
            <a:r>
              <a:rPr lang="en-US" dirty="0" smtClean="0">
                <a:solidFill>
                  <a:prstClr val="black"/>
                </a:solidFill>
              </a:rPr>
              <a:t>Computer Vision</a:t>
            </a:r>
            <a:endParaRPr lang="en-US" dirty="0">
              <a:solidFill>
                <a:prstClr val="black"/>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5085" y="3438524"/>
            <a:ext cx="2128838" cy="210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6395085" y="5715000"/>
            <a:ext cx="2377254" cy="923330"/>
          </a:xfrm>
          <a:prstGeom prst="rect">
            <a:avLst/>
          </a:prstGeom>
          <a:noFill/>
        </p:spPr>
        <p:txBody>
          <a:bodyPr wrap="none" rtlCol="0">
            <a:spAutoFit/>
          </a:bodyPr>
          <a:lstStyle/>
          <a:p>
            <a:r>
              <a:rPr lang="en-US" dirty="0" smtClean="0">
                <a:solidFill>
                  <a:prstClr val="black"/>
                </a:solidFill>
              </a:rPr>
              <a:t>Prof. Geoffrey Fox</a:t>
            </a:r>
          </a:p>
          <a:p>
            <a:r>
              <a:rPr lang="en-US" dirty="0" smtClean="0">
                <a:solidFill>
                  <a:prstClr val="black"/>
                </a:solidFill>
              </a:rPr>
              <a:t>Parallel and Distributed</a:t>
            </a:r>
          </a:p>
          <a:p>
            <a:r>
              <a:rPr lang="en-US" dirty="0" smtClean="0">
                <a:solidFill>
                  <a:prstClr val="black"/>
                </a:solidFill>
              </a:rPr>
              <a:t>Computing</a:t>
            </a:r>
            <a:endParaRPr lang="en-US" dirty="0">
              <a:solidFill>
                <a:prstClr val="black"/>
              </a:solidFill>
            </a:endParaRPr>
          </a:p>
        </p:txBody>
      </p:sp>
      <p:pic>
        <p:nvPicPr>
          <p:cNvPr id="45" name="Picture 2" descr="http://salsahpc.indiana.edu/sites/default/files/salsa_files/b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1133830"/>
            <a:ext cx="1228567" cy="15331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33917" y="1133830"/>
            <a:ext cx="1438038" cy="153317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3872" y="1133830"/>
            <a:ext cx="1307518" cy="1533040"/>
          </a:xfrm>
          <a:prstGeom prst="rect">
            <a:avLst/>
          </a:prstGeom>
        </p:spPr>
      </p:pic>
      <p:pic>
        <p:nvPicPr>
          <p:cNvPr id="4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2752" y="1257300"/>
            <a:ext cx="1493612"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9552" y="3495259"/>
            <a:ext cx="2060148"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2957090" y="5752844"/>
            <a:ext cx="3166572" cy="646331"/>
          </a:xfrm>
          <a:prstGeom prst="rect">
            <a:avLst/>
          </a:prstGeom>
          <a:noFill/>
        </p:spPr>
        <p:txBody>
          <a:bodyPr wrap="none" rtlCol="0">
            <a:spAutoFit/>
          </a:bodyPr>
          <a:lstStyle/>
          <a:p>
            <a:r>
              <a:rPr lang="en-US" dirty="0" smtClean="0">
                <a:solidFill>
                  <a:prstClr val="black"/>
                </a:solidFill>
              </a:rPr>
              <a:t>Prof. </a:t>
            </a:r>
            <a:r>
              <a:rPr lang="en-US" dirty="0">
                <a:solidFill>
                  <a:prstClr val="black"/>
                </a:solidFill>
              </a:rPr>
              <a:t> </a:t>
            </a:r>
            <a:r>
              <a:rPr lang="en-US" dirty="0" smtClean="0">
                <a:solidFill>
                  <a:prstClr val="black"/>
                </a:solidFill>
              </a:rPr>
              <a:t>Filippo Menczer</a:t>
            </a:r>
          </a:p>
          <a:p>
            <a:r>
              <a:rPr lang="en-US" dirty="0" smtClean="0">
                <a:solidFill>
                  <a:prstClr val="black"/>
                </a:solidFill>
              </a:rPr>
              <a:t>Complex Networks and Systems</a:t>
            </a:r>
            <a:endParaRPr lang="en-US" dirty="0">
              <a:solidFill>
                <a:prstClr val="black"/>
              </a:solidFill>
            </a:endParaRPr>
          </a:p>
        </p:txBody>
      </p:sp>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1257300"/>
            <a:ext cx="13335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Box 50"/>
          <p:cNvSpPr txBox="1"/>
          <p:nvPr/>
        </p:nvSpPr>
        <p:spPr>
          <a:xfrm>
            <a:off x="176237" y="2766793"/>
            <a:ext cx="1555234" cy="369332"/>
          </a:xfrm>
          <a:prstGeom prst="rect">
            <a:avLst/>
          </a:prstGeom>
          <a:noFill/>
        </p:spPr>
        <p:txBody>
          <a:bodyPr wrap="none" rtlCol="0">
            <a:spAutoFit/>
          </a:bodyPr>
          <a:lstStyle/>
          <a:p>
            <a:r>
              <a:rPr lang="en-US" dirty="0" err="1" smtClean="0">
                <a:solidFill>
                  <a:prstClr val="black"/>
                </a:solidFill>
              </a:rPr>
              <a:t>Bingjing</a:t>
            </a:r>
            <a:r>
              <a:rPr lang="en-US" dirty="0" smtClean="0">
                <a:solidFill>
                  <a:prstClr val="black"/>
                </a:solidFill>
              </a:rPr>
              <a:t> Zhang</a:t>
            </a:r>
            <a:endParaRPr lang="en-US" dirty="0">
              <a:solidFill>
                <a:prstClr val="black"/>
              </a:solidFill>
            </a:endParaRPr>
          </a:p>
        </p:txBody>
      </p:sp>
      <p:sp>
        <p:nvSpPr>
          <p:cNvPr id="4" name="TextBox 3"/>
          <p:cNvSpPr txBox="1"/>
          <p:nvPr/>
        </p:nvSpPr>
        <p:spPr>
          <a:xfrm>
            <a:off x="2652936" y="304800"/>
            <a:ext cx="3774880" cy="646331"/>
          </a:xfrm>
          <a:prstGeom prst="rect">
            <a:avLst/>
          </a:prstGeom>
          <a:noFill/>
        </p:spPr>
        <p:txBody>
          <a:bodyPr wrap="none" rtlCol="0">
            <a:spAutoFit/>
          </a:bodyPr>
          <a:lstStyle/>
          <a:p>
            <a:r>
              <a:rPr lang="en-US" sz="3600" b="1" dirty="0" smtClean="0">
                <a:solidFill>
                  <a:prstClr val="black"/>
                </a:solidFill>
              </a:rPr>
              <a:t>Acknowledgement</a:t>
            </a:r>
            <a:endParaRPr lang="en-US" sz="3600" b="1" dirty="0">
              <a:solidFill>
                <a:prstClr val="black"/>
              </a:solidFill>
            </a:endParaRPr>
          </a:p>
        </p:txBody>
      </p:sp>
      <p:sp>
        <p:nvSpPr>
          <p:cNvPr id="53" name="TextBox 52"/>
          <p:cNvSpPr txBox="1"/>
          <p:nvPr/>
        </p:nvSpPr>
        <p:spPr>
          <a:xfrm>
            <a:off x="4079839" y="2766793"/>
            <a:ext cx="946221" cy="369332"/>
          </a:xfrm>
          <a:prstGeom prst="rect">
            <a:avLst/>
          </a:prstGeom>
          <a:noFill/>
        </p:spPr>
        <p:txBody>
          <a:bodyPr wrap="none" rtlCol="0">
            <a:spAutoFit/>
          </a:bodyPr>
          <a:lstStyle/>
          <a:p>
            <a:r>
              <a:rPr lang="en-US" dirty="0" err="1" smtClean="0">
                <a:solidFill>
                  <a:prstClr val="black"/>
                </a:solidFill>
              </a:rPr>
              <a:t>Fei</a:t>
            </a:r>
            <a:r>
              <a:rPr lang="en-US" dirty="0" smtClean="0">
                <a:solidFill>
                  <a:prstClr val="black"/>
                </a:solidFill>
              </a:rPr>
              <a:t> </a:t>
            </a:r>
            <a:r>
              <a:rPr lang="en-US" dirty="0" err="1" smtClean="0">
                <a:solidFill>
                  <a:prstClr val="black"/>
                </a:solidFill>
              </a:rPr>
              <a:t>Teng</a:t>
            </a:r>
            <a:endParaRPr lang="en-US" dirty="0">
              <a:solidFill>
                <a:prstClr val="black"/>
              </a:solidFill>
            </a:endParaRPr>
          </a:p>
        </p:txBody>
      </p:sp>
      <p:sp>
        <p:nvSpPr>
          <p:cNvPr id="54" name="TextBox 53"/>
          <p:cNvSpPr txBox="1"/>
          <p:nvPr/>
        </p:nvSpPr>
        <p:spPr>
          <a:xfrm>
            <a:off x="5696854" y="2773638"/>
            <a:ext cx="1489510" cy="369332"/>
          </a:xfrm>
          <a:prstGeom prst="rect">
            <a:avLst/>
          </a:prstGeom>
          <a:noFill/>
        </p:spPr>
        <p:txBody>
          <a:bodyPr wrap="none" rtlCol="0">
            <a:spAutoFit/>
          </a:bodyPr>
          <a:lstStyle/>
          <a:p>
            <a:r>
              <a:rPr lang="en-US" dirty="0" err="1" smtClean="0">
                <a:solidFill>
                  <a:prstClr val="black"/>
                </a:solidFill>
              </a:rPr>
              <a:t>Xiaoming</a:t>
            </a:r>
            <a:r>
              <a:rPr lang="en-US" dirty="0" smtClean="0">
                <a:solidFill>
                  <a:prstClr val="black"/>
                </a:solidFill>
              </a:rPr>
              <a:t> </a:t>
            </a:r>
            <a:r>
              <a:rPr lang="en-US" dirty="0" err="1" smtClean="0">
                <a:solidFill>
                  <a:prstClr val="black"/>
                </a:solidFill>
              </a:rPr>
              <a:t>Gao</a:t>
            </a:r>
            <a:endParaRPr lang="en-US" dirty="0">
              <a:solidFill>
                <a:prstClr val="black"/>
              </a:solidFill>
            </a:endParaRPr>
          </a:p>
        </p:txBody>
      </p:sp>
      <p:sp>
        <p:nvSpPr>
          <p:cNvPr id="55" name="TextBox 54"/>
          <p:cNvSpPr txBox="1"/>
          <p:nvPr/>
        </p:nvSpPr>
        <p:spPr>
          <a:xfrm>
            <a:off x="7593872" y="2766793"/>
            <a:ext cx="1334404" cy="369332"/>
          </a:xfrm>
          <a:prstGeom prst="rect">
            <a:avLst/>
          </a:prstGeom>
          <a:noFill/>
        </p:spPr>
        <p:txBody>
          <a:bodyPr wrap="none" rtlCol="0">
            <a:spAutoFit/>
          </a:bodyPr>
          <a:lstStyle/>
          <a:p>
            <a:r>
              <a:rPr lang="en-US" dirty="0" smtClean="0">
                <a:solidFill>
                  <a:prstClr val="black"/>
                </a:solidFill>
              </a:rPr>
              <a:t>Stephen Wu</a:t>
            </a:r>
            <a:endParaRPr lang="en-US" dirty="0">
              <a:solidFill>
                <a:prstClr val="black"/>
              </a:solidFill>
            </a:endParaRPr>
          </a:p>
        </p:txBody>
      </p:sp>
      <p:sp>
        <p:nvSpPr>
          <p:cNvPr id="56" name="TextBox 55"/>
          <p:cNvSpPr txBox="1"/>
          <p:nvPr/>
        </p:nvSpPr>
        <p:spPr>
          <a:xfrm>
            <a:off x="1752600" y="2763478"/>
            <a:ext cx="2001702" cy="369332"/>
          </a:xfrm>
          <a:prstGeom prst="rect">
            <a:avLst/>
          </a:prstGeom>
          <a:noFill/>
        </p:spPr>
        <p:txBody>
          <a:bodyPr wrap="none" rtlCol="0">
            <a:spAutoFit/>
          </a:bodyPr>
          <a:lstStyle/>
          <a:p>
            <a:r>
              <a:rPr lang="en-US" dirty="0" err="1" smtClean="0">
                <a:solidFill>
                  <a:prstClr val="black"/>
                </a:solidFill>
              </a:rPr>
              <a:t>Thilina</a:t>
            </a:r>
            <a:r>
              <a:rPr lang="en-US" dirty="0" smtClean="0">
                <a:solidFill>
                  <a:prstClr val="black"/>
                </a:solidFill>
              </a:rPr>
              <a:t> </a:t>
            </a:r>
            <a:r>
              <a:rPr lang="en-US" dirty="0" err="1">
                <a:solidFill>
                  <a:prstClr val="black"/>
                </a:solidFill>
              </a:rPr>
              <a:t>Gunarathne</a:t>
            </a:r>
            <a:endParaRPr lang="en-US" dirty="0">
              <a:solidFill>
                <a:prstClr val="black"/>
              </a:solidFill>
            </a:endParaRPr>
          </a:p>
        </p:txBody>
      </p:sp>
    </p:spTree>
    <p:extLst>
      <p:ext uri="{BB962C8B-B14F-4D97-AF65-F5344CB8AC3E}">
        <p14:creationId xmlns:p14="http://schemas.microsoft.com/office/powerpoint/2010/main" val="515894271"/>
      </p:ext>
    </p:extLst>
  </p:cSld>
  <p:clrMapOvr>
    <a:masterClrMapping/>
  </p:clrMapOvr>
  <mc:AlternateContent xmlns:mc="http://schemas.openxmlformats.org/markup-compatibility/2006" xmlns:p14="http://schemas.microsoft.com/office/powerpoint/2010/main">
    <mc:Choice Requires="p14">
      <p:transition spd="slow" p14:dur="2000" advTm="5693"/>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152400"/>
            <a:ext cx="8229600" cy="1143000"/>
          </a:xfrm>
        </p:spPr>
        <p:txBody>
          <a:bodyPr>
            <a:normAutofit/>
          </a:bodyPr>
          <a:lstStyle/>
          <a:p>
            <a:r>
              <a:rPr lang="en-US" sz="3600" dirty="0"/>
              <a:t>Others</a:t>
            </a:r>
          </a:p>
        </p:txBody>
      </p:sp>
      <p:sp>
        <p:nvSpPr>
          <p:cNvPr id="3" name="Content Placeholder 2"/>
          <p:cNvSpPr>
            <a:spLocks noGrp="1"/>
          </p:cNvSpPr>
          <p:nvPr>
            <p:ph idx="4294967295"/>
          </p:nvPr>
        </p:nvSpPr>
        <p:spPr>
          <a:xfrm>
            <a:off x="457200" y="1219200"/>
            <a:ext cx="8229600" cy="5264150"/>
          </a:xfrm>
        </p:spPr>
        <p:txBody>
          <a:bodyPr>
            <a:normAutofit fontScale="70000" lnSpcReduction="20000"/>
          </a:bodyPr>
          <a:lstStyle/>
          <a:p>
            <a:r>
              <a:rPr lang="en-US" dirty="0" smtClean="0"/>
              <a:t>Mate-EC2</a:t>
            </a:r>
            <a:r>
              <a:rPr lang="en-US" baseline="30000" dirty="0" smtClean="0"/>
              <a:t>[8]</a:t>
            </a:r>
          </a:p>
          <a:p>
            <a:pPr lvl="1"/>
            <a:r>
              <a:rPr lang="en-US" dirty="0" smtClean="0"/>
              <a:t>Local reduction object</a:t>
            </a:r>
          </a:p>
          <a:p>
            <a:r>
              <a:rPr lang="en-US" dirty="0" smtClean="0"/>
              <a:t>Network Levitated Merge</a:t>
            </a:r>
            <a:r>
              <a:rPr lang="en-US" baseline="30000" dirty="0" smtClean="0"/>
              <a:t>[9]</a:t>
            </a:r>
          </a:p>
          <a:p>
            <a:pPr lvl="1"/>
            <a:r>
              <a:rPr lang="en-US" dirty="0" smtClean="0"/>
              <a:t>RDMA/</a:t>
            </a:r>
            <a:r>
              <a:rPr lang="en-US" dirty="0" err="1" smtClean="0"/>
              <a:t>infiniband</a:t>
            </a:r>
            <a:r>
              <a:rPr lang="en-US" dirty="0" smtClean="0"/>
              <a:t> based shuffle &amp; merge</a:t>
            </a:r>
          </a:p>
          <a:p>
            <a:r>
              <a:rPr lang="en-US" dirty="0" smtClean="0"/>
              <a:t>Asynchronous Algorithms in </a:t>
            </a:r>
            <a:r>
              <a:rPr lang="en-US" dirty="0" err="1" smtClean="0"/>
              <a:t>MapReduce</a:t>
            </a:r>
            <a:r>
              <a:rPr lang="en-US" baseline="30000" dirty="0" smtClean="0"/>
              <a:t>[10]</a:t>
            </a:r>
          </a:p>
          <a:p>
            <a:pPr lvl="1"/>
            <a:r>
              <a:rPr lang="en-US" dirty="0" smtClean="0"/>
              <a:t>Local &amp; global reduce </a:t>
            </a:r>
          </a:p>
          <a:p>
            <a:r>
              <a:rPr lang="en-US" dirty="0" err="1" smtClean="0"/>
              <a:t>MapReduce</a:t>
            </a:r>
            <a:r>
              <a:rPr lang="en-US" dirty="0" smtClean="0"/>
              <a:t> online</a:t>
            </a:r>
            <a:r>
              <a:rPr lang="en-US" baseline="30000" dirty="0" smtClean="0"/>
              <a:t>[11]</a:t>
            </a:r>
          </a:p>
          <a:p>
            <a:pPr lvl="1"/>
            <a:r>
              <a:rPr lang="en-US" dirty="0" smtClean="0"/>
              <a:t>online </a:t>
            </a:r>
            <a:r>
              <a:rPr lang="en-US" dirty="0"/>
              <a:t>aggregation, and continuous </a:t>
            </a:r>
            <a:r>
              <a:rPr lang="en-US" dirty="0" smtClean="0"/>
              <a:t>queries</a:t>
            </a:r>
          </a:p>
          <a:p>
            <a:pPr lvl="1"/>
            <a:r>
              <a:rPr lang="en-US" dirty="0" smtClean="0"/>
              <a:t>Push data from Map to Reduce</a:t>
            </a:r>
          </a:p>
          <a:p>
            <a:r>
              <a:rPr lang="en-US" dirty="0" smtClean="0"/>
              <a:t>Orchestra</a:t>
            </a:r>
            <a:r>
              <a:rPr lang="en-US" baseline="30000" dirty="0" smtClean="0"/>
              <a:t>[12]</a:t>
            </a:r>
            <a:endParaRPr lang="en-US" baseline="30000" dirty="0"/>
          </a:p>
          <a:p>
            <a:pPr lvl="1"/>
            <a:r>
              <a:rPr lang="en-US" dirty="0" smtClean="0"/>
              <a:t>Data transfer improvements for MR</a:t>
            </a:r>
            <a:endParaRPr lang="en-US" dirty="0"/>
          </a:p>
          <a:p>
            <a:r>
              <a:rPr lang="en-US" dirty="0" err="1" smtClean="0"/>
              <a:t>iMapReduce</a:t>
            </a:r>
            <a:r>
              <a:rPr lang="en-US" baseline="30000" dirty="0" smtClean="0"/>
              <a:t>[13]</a:t>
            </a:r>
            <a:endParaRPr lang="en-US" baseline="30000" dirty="0"/>
          </a:p>
          <a:p>
            <a:pPr lvl="1"/>
            <a:r>
              <a:rPr lang="en-US" dirty="0" err="1"/>
              <a:t>Async</a:t>
            </a:r>
            <a:r>
              <a:rPr lang="en-US" dirty="0"/>
              <a:t> iterations, One to one map &amp; reduce mapping, automatically joins loop-variant and invariant </a:t>
            </a:r>
            <a:r>
              <a:rPr lang="en-US" dirty="0" smtClean="0"/>
              <a:t>data</a:t>
            </a:r>
          </a:p>
          <a:p>
            <a:r>
              <a:rPr lang="en-US" dirty="0" err="1" smtClean="0"/>
              <a:t>CloudMapReduce</a:t>
            </a:r>
            <a:r>
              <a:rPr lang="en-US" baseline="30000" dirty="0" smtClean="0"/>
              <a:t>[14] </a:t>
            </a:r>
            <a:r>
              <a:rPr lang="en-US" dirty="0" smtClean="0"/>
              <a:t>&amp; Google </a:t>
            </a:r>
            <a:r>
              <a:rPr lang="en-US" dirty="0" err="1" smtClean="0"/>
              <a:t>AppEngine</a:t>
            </a:r>
            <a:r>
              <a:rPr lang="en-US" dirty="0" smtClean="0"/>
              <a:t> </a:t>
            </a:r>
            <a:r>
              <a:rPr lang="en-US" dirty="0" err="1" smtClean="0"/>
              <a:t>MapReduce</a:t>
            </a:r>
            <a:r>
              <a:rPr lang="en-US" baseline="30000" dirty="0" smtClean="0"/>
              <a:t>[15]</a:t>
            </a:r>
          </a:p>
          <a:p>
            <a:pPr lvl="1"/>
            <a:r>
              <a:rPr lang="en-US" dirty="0" err="1" smtClean="0"/>
              <a:t>MapReduce</a:t>
            </a:r>
            <a:r>
              <a:rPr lang="en-US" dirty="0" smtClean="0"/>
              <a:t> frameworks utilizing cloud infrastructure services</a:t>
            </a:r>
          </a:p>
          <a:p>
            <a:pPr lvl="1"/>
            <a:endParaRPr lang="en-US" dirty="0"/>
          </a:p>
          <a:p>
            <a:endParaRPr lang="en-US" dirty="0"/>
          </a:p>
        </p:txBody>
      </p:sp>
    </p:spTree>
    <p:extLst>
      <p:ext uri="{BB962C8B-B14F-4D97-AF65-F5344CB8AC3E}">
        <p14:creationId xmlns:p14="http://schemas.microsoft.com/office/powerpoint/2010/main" val="77650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248400" cy="685800"/>
          </a:xfrm>
        </p:spPr>
        <p:txBody>
          <a:bodyPr>
            <a:noAutofit/>
          </a:bodyPr>
          <a:lstStyle/>
          <a:p>
            <a:r>
              <a:rPr lang="en-US" sz="4000" dirty="0" smtClean="0"/>
              <a:t>Summary of Initial Results</a:t>
            </a:r>
            <a:endParaRPr lang="en-US" sz="4000" dirty="0"/>
          </a:p>
        </p:txBody>
      </p:sp>
      <p:sp>
        <p:nvSpPr>
          <p:cNvPr id="3" name="Content Placeholder 2"/>
          <p:cNvSpPr>
            <a:spLocks noGrp="1"/>
          </p:cNvSpPr>
          <p:nvPr>
            <p:ph idx="1"/>
          </p:nvPr>
        </p:nvSpPr>
        <p:spPr>
          <a:xfrm>
            <a:off x="304800" y="1447800"/>
            <a:ext cx="8534400" cy="3810000"/>
          </a:xfrm>
        </p:spPr>
        <p:txBody>
          <a:bodyPr>
            <a:normAutofit/>
          </a:bodyPr>
          <a:lstStyle/>
          <a:p>
            <a:r>
              <a:rPr lang="en-US" sz="2200" dirty="0" smtClean="0"/>
              <a:t>Cloud technologies (Dryad/</a:t>
            </a:r>
            <a:r>
              <a:rPr lang="en-US" sz="2200" dirty="0" err="1" smtClean="0"/>
              <a:t>Hadoop</a:t>
            </a:r>
            <a:r>
              <a:rPr lang="en-US" sz="2200" dirty="0" smtClean="0"/>
              <a:t>/Azure/EC2) promising for Biology computations</a:t>
            </a:r>
          </a:p>
          <a:p>
            <a:r>
              <a:rPr lang="en-US" sz="2200" dirty="0" smtClean="0"/>
              <a:t>Dynamic Virtual Clusters allow one to switch between different modes</a:t>
            </a:r>
          </a:p>
          <a:p>
            <a:r>
              <a:rPr lang="en-US" sz="2200" dirty="0" smtClean="0"/>
              <a:t>Overhead of VM’s on </a:t>
            </a:r>
            <a:r>
              <a:rPr lang="en-US" sz="2200" dirty="0" err="1" smtClean="0"/>
              <a:t>Hadoop</a:t>
            </a:r>
            <a:r>
              <a:rPr lang="en-US" sz="2200" dirty="0" smtClean="0"/>
              <a:t> (15%) acceptable</a:t>
            </a:r>
          </a:p>
          <a:p>
            <a:r>
              <a:rPr lang="en-US" sz="2200" dirty="0" smtClean="0"/>
              <a:t>Inhomogeneous problems currently favors </a:t>
            </a:r>
            <a:r>
              <a:rPr lang="en-US" sz="2200" dirty="0" err="1" smtClean="0"/>
              <a:t>Hadoop</a:t>
            </a:r>
            <a:r>
              <a:rPr lang="en-US" sz="2200" dirty="0" smtClean="0"/>
              <a:t> over Dryad</a:t>
            </a:r>
          </a:p>
          <a:p>
            <a:r>
              <a:rPr lang="en-US" sz="2200" dirty="0" smtClean="0"/>
              <a:t>Twister allows iterative problems (classic linear algebra/</a:t>
            </a:r>
            <a:r>
              <a:rPr lang="en-US" sz="2200" dirty="0" err="1" smtClean="0"/>
              <a:t>datamining</a:t>
            </a:r>
            <a:r>
              <a:rPr lang="en-US" sz="2200" dirty="0" smtClean="0"/>
              <a:t>) to use MapReduce model efficiently</a:t>
            </a:r>
          </a:p>
          <a:p>
            <a:pPr lvl="1"/>
            <a:r>
              <a:rPr lang="en-US" sz="2200" dirty="0" smtClean="0"/>
              <a:t>Prototype Twister released</a:t>
            </a:r>
          </a:p>
          <a:p>
            <a:pPr lvl="1">
              <a:buNone/>
            </a:pPr>
            <a:endParaRPr lang="en-US" sz="2400" dirty="0" smtClean="0"/>
          </a:p>
          <a:p>
            <a:pPr lvl="1">
              <a:buNone/>
            </a:pPr>
            <a:endParaRPr lang="en-US" sz="2400" dirty="0" smtClean="0"/>
          </a:p>
          <a:p>
            <a:pPr lvl="1"/>
            <a:endParaRPr lang="en-US" sz="2000" dirty="0"/>
          </a:p>
        </p:txBody>
      </p:sp>
    </p:spTree>
    <p:extLst>
      <p:ext uri="{BB962C8B-B14F-4D97-AF65-F5344CB8AC3E}">
        <p14:creationId xmlns:p14="http://schemas.microsoft.com/office/powerpoint/2010/main" val="34197903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Future Work</a:t>
            </a:r>
            <a:endParaRPr lang="en-US" sz="4000" dirty="0"/>
          </a:p>
        </p:txBody>
      </p:sp>
      <p:sp>
        <p:nvSpPr>
          <p:cNvPr id="3" name="Content Placeholder 2"/>
          <p:cNvSpPr>
            <a:spLocks noGrp="1"/>
          </p:cNvSpPr>
          <p:nvPr>
            <p:ph idx="1"/>
          </p:nvPr>
        </p:nvSpPr>
        <p:spPr>
          <a:xfrm>
            <a:off x="685800" y="1524000"/>
            <a:ext cx="7696200" cy="4038600"/>
          </a:xfrm>
        </p:spPr>
        <p:txBody>
          <a:bodyPr>
            <a:normAutofit fontScale="77500" lnSpcReduction="20000"/>
          </a:bodyPr>
          <a:lstStyle/>
          <a:p>
            <a:r>
              <a:rPr lang="en-US" dirty="0" smtClean="0"/>
              <a:t>The support for handling large data sets, the concept of moving computation to data, and the better quality of services provided by cloud technologies, make data analysis feasible on an unprecedented scale for assisting new scientific discovery. </a:t>
            </a:r>
          </a:p>
          <a:p>
            <a:pPr>
              <a:buNone/>
            </a:pPr>
            <a:endParaRPr lang="en-US" dirty="0" smtClean="0"/>
          </a:p>
          <a:p>
            <a:r>
              <a:rPr lang="en-US" dirty="0" smtClean="0"/>
              <a:t>Combine "computational thinking“ with the “fourth paradigm” (Jim Gray on data intensive computing)</a:t>
            </a:r>
          </a:p>
          <a:p>
            <a:pPr>
              <a:buNone/>
            </a:pPr>
            <a:endParaRPr lang="en-US" dirty="0" smtClean="0"/>
          </a:p>
          <a:p>
            <a:r>
              <a:rPr lang="en-US" dirty="0" smtClean="0"/>
              <a:t>Research from advance in Computer Science and Applications (scientific discovery)</a:t>
            </a:r>
            <a:endParaRPr lang="en-US" dirty="0"/>
          </a:p>
        </p:txBody>
      </p:sp>
    </p:spTree>
    <p:extLst>
      <p:ext uri="{BB962C8B-B14F-4D97-AF65-F5344CB8AC3E}">
        <p14:creationId xmlns:p14="http://schemas.microsoft.com/office/powerpoint/2010/main" val="527135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1464232-CAAE-48C8-B8B7-230EFFAF9A01}" type="slidenum">
              <a:rPr lang="en-US" sz="100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9</a:t>
            </a:fld>
            <a:endParaRPr lang="en-US" sz="1000" dirty="0">
              <a:solidFill>
                <a:srgbClr val="FFFFFF"/>
              </a:solidFill>
              <a:effectLst>
                <a:outerShdw blurRad="38100" dist="38100" dir="2700000" algn="tl">
                  <a:srgbClr val="000000"/>
                </a:outerShdw>
              </a:effectLst>
              <a:latin typeface="Verdana" pitchFamily="34" charset="0"/>
            </a:endParaRPr>
          </a:p>
        </p:txBody>
      </p:sp>
      <p:sp>
        <p:nvSpPr>
          <p:cNvPr id="11" name="Freeform 10"/>
          <p:cNvSpPr/>
          <p:nvPr/>
        </p:nvSpPr>
        <p:spPr>
          <a:xfrm>
            <a:off x="2362199" y="2272506"/>
            <a:ext cx="4572001" cy="900906"/>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algn="ctr" defTabSz="1289050">
              <a:lnSpc>
                <a:spcPct val="90000"/>
              </a:lnSpc>
              <a:spcBef>
                <a:spcPct val="0"/>
              </a:spcBef>
              <a:spcAft>
                <a:spcPct val="35000"/>
              </a:spcAft>
            </a:pPr>
            <a:r>
              <a:rPr lang="en-US" sz="2000" dirty="0" err="1" smtClean="0">
                <a:solidFill>
                  <a:srgbClr val="0000FF"/>
                </a:solidFill>
              </a:rPr>
              <a:t>SaaS</a:t>
            </a:r>
            <a:r>
              <a:rPr lang="en-US" sz="2000" dirty="0" smtClean="0">
                <a:solidFill>
                  <a:prstClr val="black"/>
                </a:solidFill>
              </a:rPr>
              <a:t>: Software as a Service</a:t>
            </a:r>
          </a:p>
          <a:p>
            <a:pPr algn="ctr" defTabSz="1289050">
              <a:lnSpc>
                <a:spcPct val="90000"/>
              </a:lnSpc>
              <a:spcBef>
                <a:spcPct val="0"/>
              </a:spcBef>
              <a:spcAft>
                <a:spcPct val="35000"/>
              </a:spcAft>
            </a:pPr>
            <a:r>
              <a:rPr lang="en-US" sz="1600" dirty="0" smtClean="0">
                <a:solidFill>
                  <a:prstClr val="black"/>
                </a:solidFill>
              </a:rPr>
              <a:t>(e.g. Clustering is a service)</a:t>
            </a:r>
            <a:endParaRPr lang="en-US" sz="1600" dirty="0">
              <a:solidFill>
                <a:prstClr val="black"/>
              </a:solidFill>
            </a:endParaRPr>
          </a:p>
        </p:txBody>
      </p:sp>
      <p:sp>
        <p:nvSpPr>
          <p:cNvPr id="12" name="Freeform 11"/>
          <p:cNvSpPr/>
          <p:nvPr/>
        </p:nvSpPr>
        <p:spPr>
          <a:xfrm>
            <a:off x="1371600" y="4329906"/>
            <a:ext cx="6400800" cy="914400"/>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IaaS</a:t>
            </a:r>
            <a:r>
              <a:rPr lang="en-US" sz="1600" dirty="0" smtClean="0">
                <a:solidFill>
                  <a:srgbClr val="0000FF"/>
                </a:solidFill>
              </a:rPr>
              <a:t> </a:t>
            </a:r>
            <a:r>
              <a:rPr lang="en-US" sz="1600" dirty="0" smtClean="0">
                <a:solidFill>
                  <a:prstClr val="black"/>
                </a:solidFill>
              </a:rPr>
              <a:t>(</a:t>
            </a:r>
            <a:r>
              <a:rPr lang="en-US" sz="2000" dirty="0" err="1" smtClean="0">
                <a:solidFill>
                  <a:srgbClr val="0000FF"/>
                </a:solidFill>
              </a:rPr>
              <a:t>HaaS</a:t>
            </a:r>
            <a:r>
              <a:rPr lang="en-US" sz="1600" dirty="0" smtClean="0">
                <a:solidFill>
                  <a:prstClr val="black"/>
                </a:solidFill>
              </a:rPr>
              <a:t>): </a:t>
            </a:r>
            <a:r>
              <a:rPr lang="en-US" sz="1600" dirty="0" err="1" smtClean="0">
                <a:solidFill>
                  <a:prstClr val="black"/>
                </a:solidFill>
              </a:rPr>
              <a:t>Infrasturcture</a:t>
            </a:r>
            <a:r>
              <a:rPr lang="en-US" sz="1600" dirty="0" smtClean="0">
                <a:solidFill>
                  <a:prstClr val="black"/>
                </a:solidFill>
              </a:rPr>
              <a:t> as a Service </a:t>
            </a:r>
          </a:p>
          <a:p>
            <a:pPr algn="ctr" defTabSz="711200">
              <a:lnSpc>
                <a:spcPct val="90000"/>
              </a:lnSpc>
              <a:spcBef>
                <a:spcPct val="0"/>
              </a:spcBef>
              <a:spcAft>
                <a:spcPct val="35000"/>
              </a:spcAft>
            </a:pPr>
            <a:r>
              <a:rPr lang="en-US" sz="1600" dirty="0" smtClean="0">
                <a:solidFill>
                  <a:prstClr val="black"/>
                </a:solidFill>
              </a:rPr>
              <a:t>(get computer time with a credit card and with a Web interface like EC2)</a:t>
            </a:r>
            <a:endParaRPr lang="en-US" sz="1600" dirty="0">
              <a:solidFill>
                <a:prstClr val="black"/>
              </a:solidFill>
            </a:endParaRPr>
          </a:p>
        </p:txBody>
      </p:sp>
      <p:sp>
        <p:nvSpPr>
          <p:cNvPr id="13" name="Freeform 12"/>
          <p:cNvSpPr/>
          <p:nvPr/>
        </p:nvSpPr>
        <p:spPr>
          <a:xfrm>
            <a:off x="1828800" y="3263106"/>
            <a:ext cx="5334000" cy="9771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PaaS</a:t>
            </a:r>
            <a:r>
              <a:rPr lang="en-US" sz="1600" dirty="0" smtClean="0">
                <a:solidFill>
                  <a:prstClr val="black"/>
                </a:solidFill>
              </a:rPr>
              <a:t>: Platform as a Service</a:t>
            </a:r>
          </a:p>
          <a:p>
            <a:pPr algn="ctr" defTabSz="711200">
              <a:lnSpc>
                <a:spcPct val="90000"/>
              </a:lnSpc>
              <a:spcBef>
                <a:spcPct val="0"/>
              </a:spcBef>
              <a:spcAft>
                <a:spcPct val="35000"/>
              </a:spcAft>
            </a:pPr>
            <a:r>
              <a:rPr lang="en-US" sz="1600" dirty="0" err="1" smtClean="0">
                <a:solidFill>
                  <a:prstClr val="black"/>
                </a:solidFill>
              </a:rPr>
              <a:t>IaaS</a:t>
            </a:r>
            <a:r>
              <a:rPr lang="en-US" sz="1600" dirty="0" smtClean="0">
                <a:solidFill>
                  <a:prstClr val="black"/>
                </a:solidFill>
              </a:rPr>
              <a:t> plus core software capabilities on which you build  </a:t>
            </a:r>
            <a:r>
              <a:rPr lang="en-US" sz="1600" dirty="0" err="1" smtClean="0">
                <a:solidFill>
                  <a:prstClr val="black"/>
                </a:solidFill>
              </a:rPr>
              <a:t>SaaS</a:t>
            </a:r>
            <a:endParaRPr lang="en-US" sz="1600" dirty="0" smtClean="0">
              <a:solidFill>
                <a:prstClr val="black"/>
              </a:solidFill>
            </a:endParaRPr>
          </a:p>
          <a:p>
            <a:pPr algn="ctr" defTabSz="711200">
              <a:lnSpc>
                <a:spcPct val="90000"/>
              </a:lnSpc>
              <a:spcBef>
                <a:spcPct val="0"/>
              </a:spcBef>
              <a:spcAft>
                <a:spcPct val="35000"/>
              </a:spcAft>
            </a:pPr>
            <a:r>
              <a:rPr lang="en-US" sz="1600" dirty="0" smtClean="0">
                <a:solidFill>
                  <a:prstClr val="black"/>
                </a:solidFill>
              </a:rPr>
              <a:t>(e.g. Azure is a </a:t>
            </a:r>
            <a:r>
              <a:rPr lang="en-US" sz="1600" dirty="0" err="1" smtClean="0">
                <a:solidFill>
                  <a:prstClr val="black"/>
                </a:solidFill>
              </a:rPr>
              <a:t>PaaS</a:t>
            </a:r>
            <a:r>
              <a:rPr lang="en-US" sz="1600" dirty="0" smtClean="0">
                <a:solidFill>
                  <a:prstClr val="black"/>
                </a:solidFill>
              </a:rPr>
              <a:t>; MapReduce is a Platform)</a:t>
            </a:r>
            <a:r>
              <a:rPr lang="en-US" sz="1600" dirty="0" smtClean="0">
                <a:solidFill>
                  <a:srgbClr val="FF0000"/>
                </a:solidFill>
              </a:rPr>
              <a:t> </a:t>
            </a:r>
            <a:endParaRPr lang="en-US" sz="1600" dirty="0">
              <a:solidFill>
                <a:prstClr val="black"/>
              </a:solidFill>
            </a:endParaRPr>
          </a:p>
        </p:txBody>
      </p:sp>
      <p:sp>
        <p:nvSpPr>
          <p:cNvPr id="15" name="Freeform 14"/>
          <p:cNvSpPr/>
          <p:nvPr/>
        </p:nvSpPr>
        <p:spPr>
          <a:xfrm>
            <a:off x="2819400" y="1371600"/>
            <a:ext cx="3657600" cy="8247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000" dirty="0" err="1" smtClean="0">
                <a:solidFill>
                  <a:srgbClr val="0000FF"/>
                </a:solidFill>
              </a:rPr>
              <a:t>Cyberinfrastructure</a:t>
            </a:r>
            <a:r>
              <a:rPr lang="en-US" sz="1600" dirty="0" smtClean="0">
                <a:solidFill>
                  <a:srgbClr val="FFFF00"/>
                </a:solidFill>
              </a:rPr>
              <a:t> </a:t>
            </a:r>
          </a:p>
          <a:p>
            <a:pPr algn="ctr"/>
            <a:r>
              <a:rPr lang="en-US" sz="1600" dirty="0" smtClean="0">
                <a:solidFill>
                  <a:prstClr val="black"/>
                </a:solidFill>
              </a:rPr>
              <a:t>Is “Research as a Service”</a:t>
            </a:r>
          </a:p>
        </p:txBody>
      </p:sp>
    </p:spTree>
    <p:extLst>
      <p:ext uri="{BB962C8B-B14F-4D97-AF65-F5344CB8AC3E}">
        <p14:creationId xmlns:p14="http://schemas.microsoft.com/office/powerpoint/2010/main" val="19493634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91&quot;&gt;&lt;object type=&quot;3&quot; unique_id=&quot;114651&quot;&gt;&lt;property id=&quot;20148&quot; value=&quot;5&quot;/&gt;&lt;property id=&quot;20300&quot; value=&quot;Slide 1&quot;/&gt;&lt;property id=&quot;20307&quot; value=&quot;659&quot;/&gt;&lt;/object&gt;&lt;object type=&quot;3&quot; unique_id=&quot;117431&quot;&gt;&lt;property id=&quot;20148&quot; value=&quot;5&quot;/&gt;&lt;property id=&quot;20300&quot; value=&quot;Slide 31 - &amp;quot;High Dimensional Image Data&amp;quot;&quot;/&gt;&lt;property id=&quot;20307&quot; value=&quot;676&quot;/&gt;&lt;/object&gt;&lt;object type=&quot;3&quot; unique_id=&quot;117432&quot;&gt;&lt;property id=&quot;20148&quot; value=&quot;5&quot;/&gt;&lt;property id=&quot;20300&quot; value=&quot;Slide 32&quot;/&gt;&lt;property id=&quot;20307&quot; value=&quot;677&quot;/&gt;&lt;/object&gt;&lt;object type=&quot;3&quot; unique_id=&quot;117433&quot;&gt;&lt;property id=&quot;20148&quot; value=&quot;5&quot;/&gt;&lt;property id=&quot;20300&quot; value=&quot;Slide 33 - &amp;quot;Twister Broadcast Comparison  (Sequential vs. Parallel implementations) &amp;quot;&quot;/&gt;&lt;property id=&quot;20307&quot; value=&quot;678&quot;/&gt;&lt;/object&gt;&lt;object type=&quot;3&quot; unique_id=&quot;117434&quot;&gt;&lt;property id=&quot;20148&quot; value=&quot;5&quot;/&gt;&lt;property id=&quot;20300&quot; value=&quot;Slide 34 - &amp;quot;Twister Broadcast Comparison (Ethernet vs. InfiniBand)&amp;quot;&quot;/&gt;&lt;property id=&quot;20307&quot; value=&quot;679&quot;/&gt;&lt;/object&gt;&lt;object type=&quot;3&quot; unique_id=&quot;117435&quot;&gt;&lt;property id=&quot;20148&quot; value=&quot;5&quot;/&gt;&lt;property id=&quot;20300&quot; value=&quot;Slide 35&quot;/&gt;&lt;property id=&quot;20307&quot; value=&quot;680&quot;/&gt;&lt;/object&gt;&lt;object type=&quot;3&quot; unique_id=&quot;117436&quot;&gt;&lt;property id=&quot;20148&quot; value=&quot;5&quot;/&gt;&lt;property id=&quot;20300&quot; value=&quot;Slide 36 - &amp;quot;Topology-aware Broadcasting Chain&amp;quot;&quot;/&gt;&lt;property id=&quot;20307&quot; value=&quot;681&quot;/&gt;&lt;/object&gt;&lt;object type=&quot;3&quot; unique_id=&quot;117437&quot;&gt;&lt;property id=&quot;20148&quot; value=&quot;5&quot;/&gt;&lt;property id=&quot;20300&quot; value=&quot;Slide 37&quot;/&gt;&lt;property id=&quot;20307&quot; value=&quot;682&quot;/&gt;&lt;/object&gt;&lt;object type=&quot;3&quot; unique_id=&quot;117441&quot;&gt;&lt;property id=&quot;20148&quot; value=&quot;5&quot;/&gt;&lt;property id=&quot;20300&quot; value=&quot;Slide 38 - &amp;quot;Triangle Inequality and Kmeans&amp;quot;&quot;/&gt;&lt;property id=&quot;20307&quot; value=&quot;686&quot;/&gt;&lt;/object&gt;&lt;object type=&quot;3&quot; unique_id=&quot;117448&quot;&gt;&lt;property id=&quot;20148&quot; value=&quot;5&quot;/&gt;&lt;property id=&quot;20300&quot; value=&quot;Slide 55&quot;/&gt;&lt;property id=&quot;20307&quot; value=&quot;695&quot;/&gt;&lt;/object&gt;&lt;object type=&quot;3&quot; unique_id=&quot;118316&quot;&gt;&lt;property id=&quot;20148&quot; value=&quot;5&quot;/&gt;&lt;property id=&quot;20300&quot; value=&quot;Slide 42 - &amp;quot;HBase Architecture&amp;quot;&quot;/&gt;&lt;property id=&quot;20307&quot; value=&quot;701&quot;/&gt;&lt;/object&gt;&lt;object type=&quot;3&quot; unique_id=&quot;118330&quot;&gt;&lt;property id=&quot;20148&quot; value=&quot;5&quot;/&gt;&lt;property id=&quot;20300&quot; value=&quot;Slide 46 - &amp;quot;Applications of Indexed HBase &amp;quot;&quot;/&gt;&lt;property id=&quot;20307&quot; value=&quot;715&quot;/&gt;&lt;/object&gt;&lt;object type=&quot;3&quot; unique_id=&quot;122895&quot;&gt;&lt;property id=&quot;20148&quot; value=&quot;5&quot;/&gt;&lt;property id=&quot;20300&quot; value=&quot;Slide 45 - &amp;quot;Architecture for Search Engine&amp;quot;&quot;/&gt;&lt;property id=&quot;20307&quot; value=&quot;745&quot;/&gt;&lt;/object&gt;&lt;object type=&quot;3&quot; unique_id=&quot;122896&quot;&gt;&lt;property id=&quot;20148&quot; value=&quot;5&quot;/&gt;&lt;property id=&quot;20300&quot; value=&quot;Slide 44 - &amp;quot;Parallel Index Build Time using MapReduce&amp;quot;&quot;/&gt;&lt;property id=&quot;20307&quot; value=&quot;744&quot;/&gt;&lt;/object&gt;&lt;object type=&quot;3&quot; unique_id=&quot;123764&quot;&gt;&lt;property id=&quot;20148&quot; value=&quot;5&quot;/&gt;&lt;property id=&quot;20300&quot; value=&quot;Slide 28 - &amp;quot;What are the Challenges to Big Data Problem?&amp;quot;&quot;/&gt;&lt;property id=&quot;20307&quot; value=&quot;751&quot;/&gt;&lt;/object&gt;&lt;object type=&quot;3&quot; unique_id=&quot;125908&quot;&gt;&lt;property id=&quot;20148&quot; value=&quot;5&quot;/&gt;&lt;property id=&quot;20300&quot; value=&quot;Slide 2 - &amp;quot;Important Trends&amp;quot;&quot;/&gt;&lt;property id=&quot;20307&quot; value=&quot;760&quot;/&gt;&lt;/object&gt;&lt;object type=&quot;3&quot; unique_id=&quot;125909&quot;&gt;&lt;property id=&quot;20148&quot; value=&quot;5&quot;/&gt;&lt;property id=&quot;20300&quot; value=&quot;Slide 3 - &amp;quot;Challenges for CS Research&amp;quot;&quot;/&gt;&lt;property id=&quot;20307&quot; value=&quot;768&quot;/&gt;&lt;/object&gt;&lt;object type=&quot;3&quot; unique_id=&quot;125910&quot;&gt;&lt;property id=&quot;20148&quot; value=&quot;5&quot;/&gt;&lt;property id=&quot;20300&quot; value=&quot;Slide 4 - &amp;quot;Data Explosion and Challenges&amp;quot;&quot;/&gt;&lt;property id=&quot;20307&quot; value=&quot;769&quot;/&gt;&lt;/object&gt;&lt;object type=&quot;3&quot; unique_id=&quot;125911&quot;&gt;&lt;property id=&quot;20148&quot; value=&quot;5&quot;/&gt;&lt;property id=&quot;20300&quot; value=&quot;Slide 5 - &amp;quot;Data We’re Looking at &amp;quot;&quot;/&gt;&lt;property id=&quot;20307&quot; value=&quot;770&quot;/&gt;&lt;/object&gt;&lt;object type=&quot;3&quot; unique_id=&quot;125912&quot;&gt;&lt;property id=&quot;20148&quot; value=&quot;5&quot;/&gt;&lt;property id=&quot;20300&quot; value=&quot;Slide 6 - &amp;quot;Data Explosion and Challenges &amp;quot;&quot;/&gt;&lt;property id=&quot;20307&quot; value=&quot;771&quot;/&gt;&lt;/object&gt;&lt;object type=&quot;3&quot; unique_id=&quot;125913&quot;&gt;&lt;property id=&quot;20148&quot; value=&quot;5&quot;/&gt;&lt;property id=&quot;20300&quot; value=&quot;Slide 7 - &amp;quot;Cloud Services and MapReduce&amp;quot;&quot;/&gt;&lt;property id=&quot;20307&quot; value=&quot;764&quot;/&gt;&lt;/object&gt;&lt;object type=&quot;3&quot; unique_id=&quot;125914&quot;&gt;&lt;property id=&quot;20148&quot; value=&quot;5&quot;/&gt;&lt;property id=&quot;20300&quot; value=&quot;Slide 8 - &amp;quot;Clouds as Cost Effective Data Centers&amp;quot;&quot;/&gt;&lt;property id=&quot;20307&quot; value=&quot;765&quot;/&gt;&lt;/object&gt;&lt;object type=&quot;3&quot; unique_id=&quot;125915&quot;&gt;&lt;property id=&quot;20148&quot; value=&quot;5&quot;/&gt;&lt;property id=&quot;20300&quot; value=&quot;Slide 9 - &amp;quot;Clouds hide Complexity&amp;quot;&quot;/&gt;&lt;property id=&quot;20307&quot; value=&quot;766&quot;/&gt;&lt;/object&gt;&lt;object type=&quot;3&quot; unique_id=&quot;125916&quot;&gt;&lt;property id=&quot;20148&quot; value=&quot;5&quot;/&gt;&lt;property id=&quot;20300&quot; value=&quot;Slide 10&quot;/&gt;&lt;property id=&quot;20307&quot; value=&quot;763&quot;/&gt;&lt;/object&gt;&lt;object type=&quot;3&quot; unique_id=&quot;125923&quot;&gt;&lt;property id=&quot;20148&quot; value=&quot;5&quot;/&gt;&lt;property id=&quot;20300&quot; value=&quot;Slide 47 - &amp;quot;Traditional way of query evaluation&amp;quot;&quot;/&gt;&lt;property id=&quot;20307&quot; value=&quot;757&quot;/&gt;&lt;/object&gt;&lt;object type=&quot;3&quot; unique_id=&quot;125924&quot;&gt;&lt;property id=&quot;20148&quot; value=&quot;5&quot;/&gt;&lt;property id=&quot;20300&quot; value=&quot;Slide 48 - &amp;quot;Customizable index structures stored in HBase tables &amp;quot;&quot;/&gt;&lt;property id=&quot;20307&quot; value=&quot;758&quot;/&gt;&lt;/object&gt;&lt;object type=&quot;3&quot; unique_id=&quot;125925&quot;&gt;&lt;property id=&quot;20148&quot; value=&quot;5&quot;/&gt;&lt;property id=&quot;20300&quot; value=&quot;Slide 49 - &amp;quot;Distributed Range Query &amp;quot;&quot;/&gt;&lt;property id=&quot;20307&quot; value=&quot;759&quot;/&gt;&lt;/object&gt;&lt;object type=&quot;3&quot; unique_id=&quot;125926&quot;&gt;&lt;property id=&quot;20148&quot; value=&quot;5&quot;/&gt;&lt;property id=&quot;20300&quot; value=&quot;Slide 57 - &amp;quot;Comparison of Runtime Models&amp;quot;&quot;/&gt;&lt;property id=&quot;20307&quot; value=&quot;772&quot;/&gt;&lt;/object&gt;&lt;object type=&quot;3&quot; unique_id=&quot;125927&quot;&gt;&lt;property id=&quot;20148&quot; value=&quot;5&quot;/&gt;&lt;property id=&quot;20300&quot; value=&quot;Slide 58 - &amp;quot;Comparison of Data Models&amp;quot;&quot;/&gt;&lt;property id=&quot;20307&quot; value=&quot;773&quot;/&gt;&lt;/object&gt;&lt;object type=&quot;3&quot; unique_id=&quot;126548&quot;&gt;&lt;property id=&quot;20148&quot; value=&quot;5&quot;/&gt;&lt;property id=&quot;20300&quot; value=&quot;Slide 11 - &amp;quot;Parallel Computing and Software&amp;quot;&quot;/&gt;&lt;property id=&quot;20307&quot; value=&quot;779&quot;/&gt;&lt;/object&gt;&lt;object type=&quot;3&quot; unique_id=&quot;126549&quot;&gt;&lt;property id=&quot;20148&quot; value=&quot;5&quot;/&gt;&lt;property id=&quot;20300&quot; value=&quot;Slide 13 - &amp;quot;Twister (MapReduce++) &amp;quot;&quot;/&gt;&lt;property id=&quot;20307&quot; value=&quot;780&quot;/&gt;&lt;/object&gt;&lt;object type=&quot;3&quot; unique_id=&quot;126550&quot;&gt;&lt;property id=&quot;20148&quot; value=&quot;5&quot;/&gt;&lt;property id=&quot;20300&quot; value=&quot;Slide 14 - &amp;quot;Twister New Release&amp;quot;&quot;/&gt;&lt;property id=&quot;20307&quot; value=&quot;781&quot;/&gt;&lt;/object&gt;&lt;object type=&quot;3&quot; unique_id=&quot;126551&quot;&gt;&lt;property id=&quot;20148&quot; value=&quot;5&quot;/&gt;&lt;property id=&quot;20300&quot; value=&quot;Slide 15 - &amp;quot;Iterative Computations&amp;quot;&quot;/&gt;&lt;property id=&quot;20307&quot; value=&quot;782&quot;/&gt;&lt;/object&gt;&lt;object type=&quot;3&quot; unique_id=&quot;126552&quot;&gt;&lt;property id=&quot;20148&quot; value=&quot;5&quot;/&gt;&lt;property id=&quot;20300&quot; value=&quot;Slide 17 - &amp;quot;Applications &amp;amp; Different Interconnection Patterns&amp;quot;&quot;/&gt;&lt;property id=&quot;20307&quot; value=&quot;791&quot;/&gt;&lt;/object&gt;&lt;object type=&quot;3&quot; unique_id=&quot;126553&quot;&gt;&lt;property id=&quot;20148&quot; value=&quot;5&quot;/&gt;&lt;property id=&quot;20300&quot; value=&quot;Slide 18&quot;/&gt;&lt;property id=&quot;20307&quot; value=&quot;795&quot;/&gt;&lt;/object&gt;&lt;object type=&quot;3&quot; unique_id=&quot;126554&quot;&gt;&lt;property id=&quot;20148&quot; value=&quot;5&quot;/&gt;&lt;property id=&quot;20300&quot; value=&quot;Slide 19 - &amp;quot;Pairwise Sequence Comparison&amp;quot;&quot;/&gt;&lt;property id=&quot;20307&quot; value=&quot;796&quot;/&gt;&lt;/object&gt;&lt;object type=&quot;3&quot; unique_id=&quot;126555&quot;&gt;&lt;property id=&quot;20148&quot; value=&quot;5&quot;/&gt;&lt;property id=&quot;20300&quot; value=&quot;Slide 20 - &amp;quot;High Energy Physics Data Analysis&amp;quot;&quot;/&gt;&lt;property id=&quot;20307&quot; value=&quot;797&quot;/&gt;&lt;/object&gt;&lt;object type=&quot;3&quot; unique_id=&quot;126556&quot;&gt;&lt;property id=&quot;20148&quot; value=&quot;5&quot;/&gt;&lt;property id=&quot;20300&quot; value=&quot;Slide 21 - &amp;quot;Pagerank&amp;quot;&quot;/&gt;&lt;property id=&quot;20307&quot; value=&quot;798&quot;/&gt;&lt;/object&gt;&lt;object type=&quot;3&quot; unique_id=&quot;126557&quot;&gt;&lt;property id=&quot;20148&quot; value=&quot;5&quot;/&gt;&lt;property id=&quot;20300&quot; value=&quot;Slide 22 - &amp;quot;Iterative MapReduce Frameworks&amp;quot;&quot;/&gt;&lt;property id=&quot;20307&quot; value=&quot;799&quot;/&gt;&lt;/object&gt;&lt;object type=&quot;3&quot; unique_id=&quot;126559&quot;&gt;&lt;property id=&quot;20148&quot; value=&quot;5&quot;/&gt;&lt;property id=&quot;20300&quot; value=&quot;Slide 25 - &amp;quot;Intel’s Application Stack&amp;quot;&quot;/&gt;&lt;property id=&quot;20307&quot; value=&quot;792&quot;/&gt;&lt;/object&gt;&lt;object type=&quot;3&quot; unique_id=&quot;126560&quot;&gt;&lt;property id=&quot;20148&quot; value=&quot;5&quot;/&gt;&lt;property id=&quot;20300&quot; value=&quot;Slide 26&quot;/&gt;&lt;property id=&quot;20307&quot; value=&quot;793&quot;/&gt;&lt;/object&gt;&lt;object type=&quot;3&quot; unique_id=&quot;126561&quot;&gt;&lt;property id=&quot;20148&quot; value=&quot;5&quot;/&gt;&lt;property id=&quot;20300&quot; value=&quot;Slide 27&quot;/&gt;&lt;property id=&quot;20307&quot; value=&quot;794&quot;/&gt;&lt;/object&gt;&lt;object type=&quot;3&quot; unique_id=&quot;126562&quot;&gt;&lt;property id=&quot;20148&quot; value=&quot;5&quot;/&gt;&lt;property id=&quot;20300&quot; value=&quot;Slide 43 - &amp;quot;IndexedHBase System Design&amp;quot;&quot;/&gt;&lt;property id=&quot;20307&quot; value=&quot;778&quot;/&gt;&lt;/object&gt;&lt;object type=&quot;3&quot; unique_id=&quot;126563&quot;&gt;&lt;property id=&quot;20148&quot; value=&quot;5&quot;/&gt;&lt;property id=&quot;20300&quot; value=&quot;Slide 53&quot;/&gt;&lt;property id=&quot;20307&quot; value=&quot;783&quot;/&gt;&lt;/object&gt;&lt;object type=&quot;3&quot; unique_id=&quot;126567&quot;&gt;&lt;property id=&quot;20148&quot; value=&quot;5&quot;/&gt;&lt;property id=&quot;20300&quot; value=&quot;Slide 56 - &amp;quot;References&amp;quot;&quot;/&gt;&lt;property id=&quot;20307&quot; value=&quot;801&quot;/&gt;&lt;/object&gt;&lt;object type=&quot;3&quot; unique_id=&quot;126568&quot;&gt;&lt;property id=&quot;20148&quot; value=&quot;5&quot;/&gt;&lt;property id=&quot;20300&quot; value=&quot;Slide 59 - &amp;quot;Problem Analysis&amp;quot;&quot;/&gt;&lt;property id=&quot;20307&quot; value=&quot;784&quot;/&gt;&lt;/object&gt;&lt;object type=&quot;3&quot; unique_id=&quot;126569&quot;&gt;&lt;property id=&quot;20148&quot; value=&quot;5&quot;/&gt;&lt;property id=&quot;20300&quot; value=&quot;Slide 60 - &amp;quot;Problem Analysis&amp;quot;&quot;/&gt;&lt;property id=&quot;20307&quot; value=&quot;785&quot;/&gt;&lt;/object&gt;&lt;object type=&quot;3&quot; unique_id=&quot;126570&quot;&gt;&lt;property id=&quot;20148&quot; value=&quot;5&quot;/&gt;&lt;property id=&quot;20300&quot; value=&quot;Slide 61 - &amp;quot;Problem Analysis&amp;quot;&quot;/&gt;&lt;property id=&quot;20307&quot; value=&quot;786&quot;/&gt;&lt;/object&gt;&lt;object type=&quot;3&quot; unique_id=&quot;126571&quot;&gt;&lt;property id=&quot;20148&quot; value=&quot;5&quot;/&gt;&lt;property id=&quot;20300&quot; value=&quot;Slide 62 - &amp;quot;Chef Study&amp;quot;&quot;/&gt;&lt;property id=&quot;20307&quot; value=&quot;787&quot;/&gt;&lt;/object&gt;&lt;object type=&quot;3&quot; unique_id=&quot;126572&quot;&gt;&lt;property id=&quot;20148&quot; value=&quot;5&quot;/&gt;&lt;property id=&quot;20300&quot; value=&quot;Slide 63 - &amp;quot;What is SalsaDPI? (Cont.)&amp;quot;&quot;/&gt;&lt;property id=&quot;20307&quot; value=&quot;788&quot;/&gt;&lt;/object&gt;&lt;object type=&quot;3&quot; unique_id=&quot;126573&quot;&gt;&lt;property id=&quot;20148&quot; value=&quot;5&quot;/&gt;&lt;property id=&quot;20300&quot; value=&quot;Slide 64 - &amp;quot;Motivation&amp;quot;&quot;/&gt;&lt;property id=&quot;20307&quot; value=&quot;789&quot;/&gt;&lt;/object&gt;&lt;object type=&quot;3&quot; unique_id=&quot;126574&quot;&gt;&lt;property id=&quot;20148&quot; value=&quot;5&quot;/&gt;&lt;property id=&quot;20300&quot; value=&quot;Slide 65 - &amp;quot;Chef&amp;quot;&quot;/&gt;&lt;property id=&quot;20307&quot; value=&quot;790&quot;/&gt;&lt;/object&gt;&lt;object type=&quot;3&quot; unique_id=&quot;127348&quot;&gt;&lt;property id=&quot;20148&quot; value=&quot;5&quot;/&gt;&lt;property id=&quot;20300&quot; value=&quot;Slide 16 - &amp;quot;Data Intensive Applications&amp;quot;&quot;/&gt;&lt;property id=&quot;20307&quot; value=&quot;846&quot;/&gt;&lt;/object&gt;&lt;object type=&quot;3&quot; unique_id=&quot;127349&quot;&gt;&lt;property id=&quot;20148&quot; value=&quot;5&quot;/&gt;&lt;property id=&quot;20300&quot; value=&quot;Slide 23 - &amp;quot;Parallel Computing and Algorithms&amp;quot;&quot;/&gt;&lt;property id=&quot;20307&quot; value=&quot;835&quot;/&gt;&lt;/object&gt;&lt;object type=&quot;3&quot; unique_id=&quot;127350&quot;&gt;&lt;property id=&quot;20148&quot; value=&quot;5&quot;/&gt;&lt;property id=&quot;20300&quot; value=&quot;Slide 24 - &amp;quot;Parallel Data Analysis Algorithms on Multicore&amp;quot;&quot;/&gt;&lt;property id=&quot;20307&quot; value=&quot;836&quot;/&gt;&lt;/object&gt;&lt;object type=&quot;3&quot; unique_id=&quot;127351&quot;&gt;&lt;property id=&quot;20148&quot; value=&quot;5&quot;/&gt;&lt;property id=&quot;20300&quot; value=&quot;Slide 29 - &amp;quot;Data Intensive Kmeans Clustering&amp;quot;&quot;/&gt;&lt;property id=&quot;20307&quot; value=&quot;849&quot;/&gt;&lt;/object&gt;&lt;object type=&quot;3&quot; unique_id=&quot;127352&quot;&gt;&lt;property id=&quot;20148&quot; value=&quot;5&quot;/&gt;&lt;property id=&quot;20300&quot; value=&quot;Slide 30&quot;/&gt;&lt;property id=&quot;20307&quot; value=&quot;848&quot;/&gt;&lt;/object&gt;&lt;object type=&quot;3&quot; unique_id=&quot;127353&quot;&gt;&lt;property id=&quot;20148&quot; value=&quot;5&quot;/&gt;&lt;property id=&quot;20300&quot; value=&quot;Slide 39 - &amp;quot;Fast Kmeans Algorithm&amp;quot;&quot;/&gt;&lt;property id=&quot;20307&quot; value=&quot;838&quot;/&gt;&lt;/object&gt;&lt;object type=&quot;3&quot; unique_id=&quot;127354&quot;&gt;&lt;property id=&quot;20148&quot; value=&quot;5&quot;/&gt;&lt;property id=&quot;20300&quot; value=&quot;Slide 40 - &amp;quot;Results on Fast Kmeans Algorithm&amp;quot;&quot;/&gt;&lt;property id=&quot;20307&quot; value=&quot;839&quot;/&gt;&lt;/object&gt;&lt;object type=&quot;3&quot; unique_id=&quot;127355&quot;&gt;&lt;property id=&quot;20148&quot; value=&quot;5&quot;/&gt;&lt;property id=&quot;20300&quot; value=&quot;Slide 41 - &amp;quot;Fraction of Point-Center Distances&amp;quot;&quot;/&gt;&lt;property id=&quot;20307&quot; value=&quot;840&quot;/&gt;&lt;/object&gt;&lt;object type=&quot;3&quot; unique_id=&quot;127356&quot;&gt;&lt;property id=&quot;20148&quot; value=&quot;5&quot;/&gt;&lt;property id=&quot;20300&quot; value=&quot;Slide 50 - &amp;quot;Convergence is Happening&amp;quot;&quot;/&gt;&lt;property id=&quot;20307&quot; value=&quot;820&quot;/&gt;&lt;/object&gt;&lt;object type=&quot;3&quot; unique_id=&quot;127357&quot;&gt;&lt;property id=&quot;20148&quot; value=&quot;5&quot;/&gt;&lt;property id=&quot;20300&quot; value=&quot;Slide 51 - &amp;quot;Dynamic Virtual Clusters&amp;quot;&quot;/&gt;&lt;property id=&quot;20307&quot; value=&quot;822&quot;/&gt;&lt;/object&gt;&lt;object type=&quot;3&quot; unique_id=&quot;127358&quot;&gt;&lt;property id=&quot;20148&quot; value=&quot;5&quot;/&gt;&lt;property id=&quot;20300&quot; value=&quot;Slide 52 - &amp;quot;SALSA HPC  Dynamic Virtual Clusters Demo&amp;quot;&quot;/&gt;&lt;property id=&quot;20307&quot; value=&quot;823&quot;/&gt;&lt;/object&gt;&lt;object type=&quot;3&quot; unique_id=&quot;127359&quot;&gt;&lt;property id=&quot;20148&quot; value=&quot;5&quot;/&gt;&lt;property id=&quot;20300&quot; value=&quot;Slide 66 - &amp;quot;Chef Study&amp;quot;&quot;/&gt;&lt;property id=&quot;20307&quot; value=&quot;811&quot;/&gt;&lt;/object&gt;&lt;object type=&quot;3&quot; unique_id=&quot;127360&quot;&gt;&lt;property id=&quot;20148&quot; value=&quot;5&quot;/&gt;&lt;property id=&quot;20300&quot; value=&quot;Slide 67&quot;/&gt;&lt;property id=&quot;20307&quot; value=&quot;812&quot;/&gt;&lt;/object&gt;&lt;object type=&quot;3&quot; unique_id=&quot;127361&quot;&gt;&lt;property id=&quot;20148&quot; value=&quot;5&quot;/&gt;&lt;property id=&quot;20300&quot; value=&quot;Slide 68 - &amp;quot;Summary of Plans&amp;quot;&quot;/&gt;&lt;property id=&quot;20307&quot; value=&quot;824&quot;/&gt;&lt;/object&gt;&lt;object type=&quot;3&quot; unique_id=&quot;127362&quot;&gt;&lt;property id=&quot;20148&quot; value=&quot;5&quot;/&gt;&lt;property id=&quot;20300&quot; value=&quot;Slide 69 - &amp;quot;Building Virtual Clusters Towards Reproducible eScience in the Cloud&amp;quot;&quot;/&gt;&lt;property id=&quot;20307&quot; value=&quot;825&quot;/&gt;&lt;/object&gt;&lt;object type=&quot;3&quot; unique_id=&quot;127363&quot;&gt;&lt;property id=&quot;20148&quot; value=&quot;5&quot;/&gt;&lt;property id=&quot;20300&quot; value=&quot;Slide 70 - &amp;quot;Separation Leads to Reuse&amp;quot;&quot;/&gt;&lt;property id=&quot;20307&quot; value=&quot;826&quot;/&gt;&lt;/object&gt;&lt;object type=&quot;3&quot; unique_id=&quot;127364&quot;&gt;&lt;property id=&quot;20148&quot; value=&quot;5&quot;/&gt;&lt;property id=&quot;20300&quot; value=&quot;Slide 71 - &amp;quot;Design and Implementation&amp;quot;&quot;/&gt;&lt;property id=&quot;20307&quot; value=&quot;827&quot;/&gt;&lt;/object&gt;&lt;object type=&quot;3&quot; unique_id=&quot;127365&quot;&gt;&lt;property id=&quot;20148&quot; value=&quot;5&quot;/&gt;&lt;property id=&quot;20300&quot; value=&quot;Slide 72 - &amp;quot;Cloud Image Proliferation&amp;quot;&quot;/&gt;&lt;property id=&quot;20307&quot; value=&quot;828&quot;/&gt;&lt;/object&gt;&lt;object type=&quot;3&quot; unique_id=&quot;127366&quot;&gt;&lt;property id=&quot;20148&quot; value=&quot;5&quot;/&gt;&lt;property id=&quot;20300&quot; value=&quot;Slide 73&quot;/&gt;&lt;property id=&quot;20307&quot; value=&quot;829&quot;/&gt;&lt;/object&gt;&lt;object type=&quot;3&quot; unique_id=&quot;127367&quot;&gt;&lt;property id=&quot;20148&quot; value=&quot;5&quot;/&gt;&lt;property id=&quot;20300&quot; value=&quot;Slide 74 - &amp;quot;Implementation - Hadoop Cluster&amp;quot;&quot;/&gt;&lt;property id=&quot;20307&quot; value=&quot;830&quot;/&gt;&lt;/object&gt;&lt;object type=&quot;3&quot; unique_id=&quot;127368&quot;&gt;&lt;property id=&quot;20148&quot; value=&quot;5&quot;/&gt;&lt;property id=&quot;20300&quot; value=&quot;Slide 75 - &amp;quot;Running CloudBurst on Hadoop&amp;quot;&quot;/&gt;&lt;property id=&quot;20307&quot; value=&quot;831&quot;/&gt;&lt;/object&gt;&lt;object type=&quot;3&quot; unique_id=&quot;127369&quot;&gt;&lt;property id=&quot;20148&quot; value=&quot;5&quot;/&gt;&lt;property id=&quot;20300&quot; value=&quot;Slide 76 - &amp;quot;Implementation - Condor Pool&amp;quot;&quot;/&gt;&lt;property id=&quot;20307&quot; value=&quot;832&quot;/&gt;&lt;/object&gt;&lt;object type=&quot;3&quot; unique_id=&quot;127370&quot;&gt;&lt;property id=&quot;20148&quot; value=&quot;5&quot;/&gt;&lt;property id=&quot;20300&quot; value=&quot;Slide 77 - &amp;quot;Implementation - Condor Pool&amp;quot;&quot;/&gt;&lt;property id=&quot;20307&quot; value=&quot;833&quot;/&gt;&lt;/object&gt;&lt;object type=&quot;3&quot; unique_id=&quot;127371&quot;&gt;&lt;property id=&quot;20148&quot; value=&quot;5&quot;/&gt;&lt;property id=&quot;20300&quot; value=&quot;Slide 78 - &amp;quot;Big Data Challenge&amp;quot;&quot;/&gt;&lt;property id=&quot;20307&quot; value=&quot;834&quot;/&gt;&lt;/object&gt;&lt;object type=&quot;3&quot; unique_id=&quot;127372&quot;&gt;&lt;property id=&quot;20148&quot; value=&quot;5&quot;/&gt;&lt;property id=&quot;20300&quot; value=&quot;Slide 79 - &amp;quot;Collective Communication Primitives for Iterative MapReduce&amp;quot;&quot;/&gt;&lt;property id=&quot;20307&quot; value=&quot;837&quot;/&gt;&lt;/object&gt;&lt;object type=&quot;3&quot; unique_id=&quot;127373&quot;&gt;&lt;property id=&quot;20148&quot; value=&quot;5&quot;/&gt;&lt;property id=&quot;20300&quot; value=&quot;Slide 80 - &amp;quot;Fraction of Point-Center Distances&amp;quot;&quot;/&gt;&lt;property id=&quot;20307&quot; value=&quot;841&quot;/&gt;&lt;/object&gt;&lt;object type=&quot;3&quot; unique_id=&quot;127374&quot;&gt;&lt;property id=&quot;20148&quot; value=&quot;5&quot;/&gt;&lt;property id=&quot;20300&quot; value=&quot;Slide 81 - &amp;quot;One-click Deployment on Clouds&amp;quot;&quot;/&gt;&lt;property id=&quot;20307&quot; value=&quot;842&quot;/&gt;&lt;/object&gt;&lt;object type=&quot;3&quot; unique_id=&quot;127375&quot;&gt;&lt;property id=&quot;20148&quot; value=&quot;5&quot;/&gt;&lt;property id=&quot;20300&quot; value=&quot;Slide 82 - &amp;quot;What is SalsaDPI? (High-Level)&amp;quot;&quot;/&gt;&lt;property id=&quot;20307&quot; value=&quot;843&quot;/&gt;&lt;/object&gt;&lt;object type=&quot;3&quot; unique_id=&quot;127376&quot;&gt;&lt;property id=&quot;20148&quot; value=&quot;5&quot;/&gt;&lt;property id=&quot;20300&quot; value=&quot;Slide 83 - &amp;quot;Web Interface&amp;quot;&quot;/&gt;&lt;property id=&quot;20307&quot; value=&quot;844&quot;/&gt;&lt;/object&gt;&lt;object type=&quot;3&quot; unique_id=&quot;127377&quot;&gt;&lt;property id=&quot;20148&quot; value=&quot;5&quot;/&gt;&lt;property id=&quot;20300&quot; value=&quot;Slide 84&quot;/&gt;&lt;property id=&quot;20307&quot; value=&quot;845&quot;/&gt;&lt;/object&gt;&lt;object type=&quot;3&quot; unique_id=&quot;127378&quot;&gt;&lt;property id=&quot;20148&quot; value=&quot;5&quot;/&gt;&lt;property id=&quot;20300&quot; value=&quot;Slide 85 - &amp;quot;Others&amp;quot;&quot;/&gt;&lt;property id=&quot;20307&quot; value=&quot;850&quot;/&gt;&lt;/object&gt;&lt;object type=&quot;3&quot; unique_id=&quot;128082&quot;&gt;&lt;property id=&quot;20148&quot; value=&quot;5&quot;/&gt;&lt;property id=&quot;20300&quot; value=&quot;Slide 12 - &amp;quot;MapReduce Programming Model &amp;amp; Architecture&amp;quot;&quot;/&gt;&lt;property id=&quot;20307&quot; value=&quot;851&quot;/&gt;&lt;/object&gt;&lt;object type=&quot;3&quot; unique_id=&quot;128428&quot;&gt;&lt;property id=&quot;20148&quot; value=&quot;5&quot;/&gt;&lt;property id=&quot;20300&quot; value=&quot;Slide 86 - &amp;quot;Summary of Initial Results&amp;quot;&quot;/&gt;&lt;property id=&quot;20307&quot; value=&quot;852&quot;/&gt;&lt;/object&gt;&lt;object type=&quot;3&quot; unique_id=&quot;128429&quot;&gt;&lt;property id=&quot;20148&quot; value=&quot;5&quot;/&gt;&lt;property id=&quot;20300&quot; value=&quot;Slide 87 - &amp;quot;Future Work&amp;quot;&quot;/&gt;&lt;property id=&quot;20307&quot; value=&quot;853&quot;/&gt;&lt;/object&gt;&lt;object type=&quot;3&quot; unique_id=&quot;128606&quot;&gt;&lt;property id=&quot;20148&quot; value=&quot;5&quot;/&gt;&lt;property id=&quot;20300&quot; value=&quot;Slide 54 - &amp;quot;Big Data Challenge&amp;quot;&quot;/&gt;&lt;property id=&quot;20307&quot; value=&quot;854&quot;/&gt;&lt;/object&gt;&lt;/object&gt;&lt;object type=&quot;8&quot; unique_id=&quot;10147&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0.4|0"/>
</p:tagLst>
</file>

<file path=ppt/tags/tag3.xml><?xml version="1.0" encoding="utf-8"?>
<p:tagLst xmlns:a="http://schemas.openxmlformats.org/drawingml/2006/main" xmlns:r="http://schemas.openxmlformats.org/officeDocument/2006/relationships" xmlns:p="http://schemas.openxmlformats.org/presentationml/2006/main">
  <p:tag name="TIMING" val="|0.4|0"/>
</p:tagLst>
</file>

<file path=ppt/theme/theme1.xml><?xml version="1.0" encoding="utf-8"?>
<a:theme xmlns:a="http://schemas.openxmlformats.org/drawingml/2006/main" name="1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6007</TotalTime>
  <Words>4725</Words>
  <Application>Microsoft Office PowerPoint</Application>
  <PresentationFormat>On-screen Show (4:3)</PresentationFormat>
  <Paragraphs>1021</Paragraphs>
  <Slides>87</Slides>
  <Notes>47</Notes>
  <HiddenSlides>0</HiddenSlides>
  <MMClips>0</MMClips>
  <ScaleCrop>false</ScaleCrop>
  <HeadingPairs>
    <vt:vector size="6" baseType="variant">
      <vt:variant>
        <vt:lpstr>Fonts Used</vt:lpstr>
      </vt:variant>
      <vt:variant>
        <vt:i4>13</vt:i4>
      </vt:variant>
      <vt:variant>
        <vt:lpstr>Theme</vt:lpstr>
      </vt:variant>
      <vt:variant>
        <vt:i4>15</vt:i4>
      </vt:variant>
      <vt:variant>
        <vt:lpstr>Slide Titles</vt:lpstr>
      </vt:variant>
      <vt:variant>
        <vt:i4>87</vt:i4>
      </vt:variant>
    </vt:vector>
  </HeadingPairs>
  <TitlesOfParts>
    <vt:vector size="115" baseType="lpstr">
      <vt:lpstr>新細明體</vt:lpstr>
      <vt:lpstr>Adobe Caslon Pro</vt:lpstr>
      <vt:lpstr>AngsanaUPC</vt:lpstr>
      <vt:lpstr>Arial</vt:lpstr>
      <vt:lpstr>Book Antiqua</vt:lpstr>
      <vt:lpstr>Calibri</vt:lpstr>
      <vt:lpstr>Candara</vt:lpstr>
      <vt:lpstr>Corbel</vt:lpstr>
      <vt:lpstr>Courier</vt:lpstr>
      <vt:lpstr>Courier New</vt:lpstr>
      <vt:lpstr>Times New Roman</vt:lpstr>
      <vt:lpstr>Verdana</vt:lpstr>
      <vt:lpstr>Wingdings</vt:lpstr>
      <vt:lpstr>1_template2[1]</vt:lpstr>
      <vt:lpstr>2_Office Theme</vt:lpstr>
      <vt:lpstr>template2[1]</vt:lpstr>
      <vt:lpstr>3_template2[1]</vt:lpstr>
      <vt:lpstr>2_template2[1]</vt:lpstr>
      <vt:lpstr>4_template2[1]</vt:lpstr>
      <vt:lpstr>3_Office Theme</vt:lpstr>
      <vt:lpstr>5_Office Theme</vt:lpstr>
      <vt:lpstr>6_Office Theme</vt:lpstr>
      <vt:lpstr>1_Office Theme</vt:lpstr>
      <vt:lpstr>4_Office Theme</vt:lpstr>
      <vt:lpstr>Office Theme</vt:lpstr>
      <vt:lpstr>7_Office Theme</vt:lpstr>
      <vt:lpstr>8_Office Theme</vt:lpstr>
      <vt:lpstr>9_Office Theme</vt:lpstr>
      <vt:lpstr>PowerPoint Presentation</vt:lpstr>
      <vt:lpstr>Important Trends</vt:lpstr>
      <vt:lpstr>Challenges for CS Research</vt:lpstr>
      <vt:lpstr>Data Explosion and Challenges</vt:lpstr>
      <vt:lpstr>Data We’re Looking at </vt:lpstr>
      <vt:lpstr>Data Explosion and Challenges </vt:lpstr>
      <vt:lpstr>Cloud Services and MapReduce</vt:lpstr>
      <vt:lpstr>Clouds as Cost Effective Data Centers</vt:lpstr>
      <vt:lpstr>Clouds hide Complexity</vt:lpstr>
      <vt:lpstr>PowerPoint Presentation</vt:lpstr>
      <vt:lpstr>Parallel Computing and Software</vt:lpstr>
      <vt:lpstr>MapReduce Programming Model &amp; Architecture</vt:lpstr>
      <vt:lpstr>Twister (MapReduce++) </vt:lpstr>
      <vt:lpstr>Twister New Release</vt:lpstr>
      <vt:lpstr>Iterative Computations</vt:lpstr>
      <vt:lpstr>Data Intensive Applications</vt:lpstr>
      <vt:lpstr>Applications &amp; Different Interconnection Patterns</vt:lpstr>
      <vt:lpstr>PowerPoint Presentation</vt:lpstr>
      <vt:lpstr>Pairwise Sequence Comparison</vt:lpstr>
      <vt:lpstr>High Energy Physics Data Analysis</vt:lpstr>
      <vt:lpstr>Pagerank</vt:lpstr>
      <vt:lpstr>Iterative MapReduce Frameworks</vt:lpstr>
      <vt:lpstr>Parallel Computing and Algorithms</vt:lpstr>
      <vt:lpstr>Parallel Data Analysis Algorithms on Multicore</vt:lpstr>
      <vt:lpstr>Intel’s Application Stack</vt:lpstr>
      <vt:lpstr>PowerPoint Presentation</vt:lpstr>
      <vt:lpstr>PowerPoint Presentation</vt:lpstr>
      <vt:lpstr>What are the Challenges to Big Data Problem?</vt:lpstr>
      <vt:lpstr>Data Intensive Kmeans Clustering</vt:lpstr>
      <vt:lpstr>PowerPoint Presentation</vt:lpstr>
      <vt:lpstr>High Dimensional Image Data</vt:lpstr>
      <vt:lpstr>PowerPoint Presentation</vt:lpstr>
      <vt:lpstr>Twister Broadcast Comparison  (Sequential vs. Parallel implementations) </vt:lpstr>
      <vt:lpstr>Twister Broadcast Comparison (Ethernet vs. InfiniBand)</vt:lpstr>
      <vt:lpstr>PowerPoint Presentation</vt:lpstr>
      <vt:lpstr>Topology-aware Broadcasting Chain</vt:lpstr>
      <vt:lpstr>PowerPoint Presentation</vt:lpstr>
      <vt:lpstr>Triangle Inequality and Kmeans</vt:lpstr>
      <vt:lpstr>Fast Kmeans Algorithm</vt:lpstr>
      <vt:lpstr>Results on Fast Kmeans Algorithm</vt:lpstr>
      <vt:lpstr>Fraction of Point-Center Distances</vt:lpstr>
      <vt:lpstr>HBase Architecture</vt:lpstr>
      <vt:lpstr>IndexedHBase System Design</vt:lpstr>
      <vt:lpstr>Parallel Index Build Time using MapReduce</vt:lpstr>
      <vt:lpstr>Architecture for Search Engine</vt:lpstr>
      <vt:lpstr>Applications of Indexed HBase </vt:lpstr>
      <vt:lpstr>Traditional way of query evaluation</vt:lpstr>
      <vt:lpstr>Customizable index structures stored in HBase tables </vt:lpstr>
      <vt:lpstr>Distributed Range Query </vt:lpstr>
      <vt:lpstr>Convergence is Happening</vt:lpstr>
      <vt:lpstr>Dynamic Virtual Clusters</vt:lpstr>
      <vt:lpstr>SALSA HPC  Dynamic Virtual Clusters Demo</vt:lpstr>
      <vt:lpstr>PowerPoint Presentation</vt:lpstr>
      <vt:lpstr>Big Data Challenge</vt:lpstr>
      <vt:lpstr>PowerPoint Presentation</vt:lpstr>
      <vt:lpstr>References</vt:lpstr>
      <vt:lpstr>Comparison of Runtime Models</vt:lpstr>
      <vt:lpstr>Comparison of Data Models</vt:lpstr>
      <vt:lpstr>Problem Analysis</vt:lpstr>
      <vt:lpstr>Problem Analysis</vt:lpstr>
      <vt:lpstr>Problem Analysis</vt:lpstr>
      <vt:lpstr>Chef Study</vt:lpstr>
      <vt:lpstr>What is SalsaDPI? (Cont.)</vt:lpstr>
      <vt:lpstr>Motivation</vt:lpstr>
      <vt:lpstr>Chef</vt:lpstr>
      <vt:lpstr>Chef Study</vt:lpstr>
      <vt:lpstr>PowerPoint Presentation</vt:lpstr>
      <vt:lpstr>Summary of Plans</vt:lpstr>
      <vt:lpstr>Building Virtual Clusters Towards Reproducible eScience in the Cloud</vt:lpstr>
      <vt:lpstr>Separation Leads to Reuse</vt:lpstr>
      <vt:lpstr>Design and Implementation</vt:lpstr>
      <vt:lpstr>Cloud Image Proliferation</vt:lpstr>
      <vt:lpstr>PowerPoint Presentation</vt:lpstr>
      <vt:lpstr>Implementation - Hadoop Cluster</vt:lpstr>
      <vt:lpstr>Running CloudBurst on Hadoop</vt:lpstr>
      <vt:lpstr>Implementation - Condor Pool</vt:lpstr>
      <vt:lpstr>Implementation - Condor Pool</vt:lpstr>
      <vt:lpstr>Big Data Challenge</vt:lpstr>
      <vt:lpstr>Collective Communication Primitives for Iterative MapReduce</vt:lpstr>
      <vt:lpstr>Fraction of Point-Center Distances</vt:lpstr>
      <vt:lpstr>One-click Deployment on Clouds</vt:lpstr>
      <vt:lpstr>What is SalsaDPI? (High-Level)</vt:lpstr>
      <vt:lpstr>Web Interface</vt:lpstr>
      <vt:lpstr>PowerPoint Presentation</vt:lpstr>
      <vt:lpstr>Others</vt:lpstr>
      <vt:lpstr>Summary of Initial Results</vt:lpstr>
      <vt:lpstr>Future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zhangbj</dc:creator>
  <cp:lastModifiedBy>Geoffrey Fox</cp:lastModifiedBy>
  <cp:revision>627</cp:revision>
  <dcterms:created xsi:type="dcterms:W3CDTF">2006-08-16T00:00:00Z</dcterms:created>
  <dcterms:modified xsi:type="dcterms:W3CDTF">2013-05-18T19:27:44Z</dcterms:modified>
</cp:coreProperties>
</file>