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91" r:id="rId2"/>
    <p:sldId id="309" r:id="rId3"/>
    <p:sldId id="310" r:id="rId4"/>
    <p:sldId id="293" r:id="rId5"/>
    <p:sldId id="294" r:id="rId6"/>
    <p:sldId id="295" r:id="rId7"/>
    <p:sldId id="296" r:id="rId8"/>
    <p:sldId id="313" r:id="rId9"/>
    <p:sldId id="314" r:id="rId10"/>
    <p:sldId id="315" r:id="rId11"/>
    <p:sldId id="316" r:id="rId12"/>
    <p:sldId id="311" r:id="rId13"/>
    <p:sldId id="298" r:id="rId14"/>
    <p:sldId id="299" r:id="rId15"/>
    <p:sldId id="300" r:id="rId16"/>
    <p:sldId id="301" r:id="rId17"/>
    <p:sldId id="302" r:id="rId18"/>
    <p:sldId id="312" r:id="rId19"/>
    <p:sldId id="304" r:id="rId20"/>
    <p:sldId id="305" r:id="rId21"/>
    <p:sldId id="306" r:id="rId22"/>
    <p:sldId id="307" r:id="rId23"/>
    <p:sldId id="308" r:id="rId24"/>
    <p:sldId id="317" r:id="rId25"/>
    <p:sldId id="318" r:id="rId26"/>
    <p:sldId id="31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6480"/>
    <a:srgbClr val="A613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52" y="-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hui\Desktop\MatrixMultiplicationResult_0.50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lihui\Desktop\tes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799796201945346"/>
          <c:y val="0.1433215196369293"/>
          <c:w val="0.86145270958777209"/>
          <c:h val="0.66734705005051664"/>
        </c:manualLayout>
      </c:layout>
      <c:lineChart>
        <c:grouping val="standard"/>
        <c:varyColors val="0"/>
        <c:ser>
          <c:idx val="0"/>
          <c:order val="0"/>
          <c:tx>
            <c:v>previous Dryad</c:v>
          </c:tx>
          <c:cat>
            <c:numRef>
              <c:f>'chained tasks'!$E$20:$J$20</c:f>
              <c:numCache>
                <c:formatCode>General</c:formatCode>
                <c:ptCount val="6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</c:numCache>
            </c:numRef>
          </c:cat>
          <c:val>
            <c:numRef>
              <c:f>'chained tasks'!$E$22:$J$22</c:f>
              <c:numCache>
                <c:formatCode>General</c:formatCode>
                <c:ptCount val="6"/>
                <c:pt idx="0">
                  <c:v>1.01</c:v>
                </c:pt>
                <c:pt idx="1">
                  <c:v>1.31</c:v>
                </c:pt>
                <c:pt idx="2">
                  <c:v>1.74</c:v>
                </c:pt>
                <c:pt idx="3">
                  <c:v>2.11</c:v>
                </c:pt>
                <c:pt idx="4">
                  <c:v>2.58</c:v>
                </c:pt>
                <c:pt idx="5">
                  <c:v>3.01</c:v>
                </c:pt>
              </c:numCache>
            </c:numRef>
          </c:val>
          <c:smooth val="0"/>
        </c:ser>
        <c:ser>
          <c:idx val="1"/>
          <c:order val="1"/>
          <c:tx>
            <c:v>new Dryad</c:v>
          </c:tx>
          <c:cat>
            <c:numRef>
              <c:f>'chained tasks'!$E$20:$J$20</c:f>
              <c:numCache>
                <c:formatCode>General</c:formatCode>
                <c:ptCount val="6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</c:numCache>
            </c:numRef>
          </c:cat>
          <c:val>
            <c:numRef>
              <c:f>'chained tasks'!$E$23:$J$23</c:f>
              <c:numCache>
                <c:formatCode>General</c:formatCode>
                <c:ptCount val="6"/>
                <c:pt idx="0">
                  <c:v>1.02</c:v>
                </c:pt>
                <c:pt idx="1">
                  <c:v>1.1700000000000004</c:v>
                </c:pt>
                <c:pt idx="2">
                  <c:v>1.22</c:v>
                </c:pt>
                <c:pt idx="3">
                  <c:v>1.32</c:v>
                </c:pt>
                <c:pt idx="4">
                  <c:v>1.34</c:v>
                </c:pt>
                <c:pt idx="5">
                  <c:v>1.47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860608"/>
        <c:axId val="137862144"/>
      </c:lineChart>
      <c:catAx>
        <c:axId val="137860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7862144"/>
        <c:crosses val="autoZero"/>
        <c:auto val="1"/>
        <c:lblAlgn val="ctr"/>
        <c:lblOffset val="100"/>
        <c:noMultiLvlLbl val="0"/>
      </c:catAx>
      <c:valAx>
        <c:axId val="1378621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000" dirty="0">
                    <a:effectLst/>
                  </a:rPr>
                  <a:t>Skewed/randomize Ratio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37860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549346016646854"/>
          <c:y val="0.63815513895793552"/>
          <c:w val="0.21743162901307966"/>
          <c:h val="0.14731497666661322"/>
        </c:manualLayout>
      </c:layout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hybridModel!$C$6</c:f>
              <c:strCache>
                <c:ptCount val="1"/>
                <c:pt idx="0">
                  <c:v>TPL</c:v>
                </c:pt>
              </c:strCache>
            </c:strRef>
          </c:tx>
          <c:invertIfNegative val="0"/>
          <c:cat>
            <c:strRef>
              <c:f>hybridModel!$D$5:$F$5</c:f>
              <c:strCache>
                <c:ptCount val="3"/>
                <c:pt idx="0">
                  <c:v>Fox-DSC</c:v>
                </c:pt>
                <c:pt idx="1">
                  <c:v>RowColumn-DSC</c:v>
                </c:pt>
                <c:pt idx="2">
                  <c:v>RowSplit-DSC</c:v>
                </c:pt>
              </c:strCache>
            </c:strRef>
          </c:cat>
          <c:val>
            <c:numRef>
              <c:f>hybridModel!$D$6:$F$6</c:f>
              <c:numCache>
                <c:formatCode>General</c:formatCode>
                <c:ptCount val="3"/>
                <c:pt idx="0">
                  <c:v>78.708716889573196</c:v>
                </c:pt>
                <c:pt idx="1">
                  <c:v>93.553284721821143</c:v>
                </c:pt>
                <c:pt idx="2">
                  <c:v>178.97575486816172</c:v>
                </c:pt>
              </c:numCache>
            </c:numRef>
          </c:val>
        </c:ser>
        <c:ser>
          <c:idx val="1"/>
          <c:order val="1"/>
          <c:tx>
            <c:strRef>
              <c:f>hybridModel!$C$7</c:f>
              <c:strCache>
                <c:ptCount val="1"/>
                <c:pt idx="0">
                  <c:v>Thread</c:v>
                </c:pt>
              </c:strCache>
            </c:strRef>
          </c:tx>
          <c:invertIfNegative val="0"/>
          <c:cat>
            <c:strRef>
              <c:f>hybridModel!$D$5:$F$5</c:f>
              <c:strCache>
                <c:ptCount val="3"/>
                <c:pt idx="0">
                  <c:v>Fox-DSC</c:v>
                </c:pt>
                <c:pt idx="1">
                  <c:v>RowColumn-DSC</c:v>
                </c:pt>
                <c:pt idx="2">
                  <c:v>RowSplit-DSC</c:v>
                </c:pt>
              </c:strCache>
            </c:strRef>
          </c:cat>
          <c:val>
            <c:numRef>
              <c:f>hybridModel!$D$7:$F$7</c:f>
              <c:numCache>
                <c:formatCode>General</c:formatCode>
                <c:ptCount val="3"/>
                <c:pt idx="0">
                  <c:v>78.740793430468472</c:v>
                </c:pt>
                <c:pt idx="1">
                  <c:v>91.074627876452652</c:v>
                </c:pt>
                <c:pt idx="2">
                  <c:v>187.58986806445643</c:v>
                </c:pt>
              </c:numCache>
            </c:numRef>
          </c:val>
        </c:ser>
        <c:ser>
          <c:idx val="2"/>
          <c:order val="2"/>
          <c:tx>
            <c:strRef>
              <c:f>hybridModel!$C$8</c:f>
              <c:strCache>
                <c:ptCount val="1"/>
                <c:pt idx="0">
                  <c:v>Task</c:v>
                </c:pt>
              </c:strCache>
            </c:strRef>
          </c:tx>
          <c:invertIfNegative val="0"/>
          <c:cat>
            <c:strRef>
              <c:f>hybridModel!$D$5:$F$5</c:f>
              <c:strCache>
                <c:ptCount val="3"/>
                <c:pt idx="0">
                  <c:v>Fox-DSC</c:v>
                </c:pt>
                <c:pt idx="1">
                  <c:v>RowColumn-DSC</c:v>
                </c:pt>
                <c:pt idx="2">
                  <c:v>RowSplit-DSC</c:v>
                </c:pt>
              </c:strCache>
            </c:strRef>
          </c:cat>
          <c:val>
            <c:numRef>
              <c:f>hybridModel!$D$8:$F$8</c:f>
              <c:numCache>
                <c:formatCode>General</c:formatCode>
                <c:ptCount val="3"/>
                <c:pt idx="0">
                  <c:v>84.35648673939636</c:v>
                </c:pt>
                <c:pt idx="1">
                  <c:v>92.992133089281197</c:v>
                </c:pt>
                <c:pt idx="2">
                  <c:v>183.0681778795736</c:v>
                </c:pt>
              </c:numCache>
            </c:numRef>
          </c:val>
        </c:ser>
        <c:ser>
          <c:idx val="3"/>
          <c:order val="3"/>
          <c:tx>
            <c:strRef>
              <c:f>hybridModel!$C$9</c:f>
              <c:strCache>
                <c:ptCount val="1"/>
                <c:pt idx="0">
                  <c:v>PLINQ</c:v>
                </c:pt>
              </c:strCache>
            </c:strRef>
          </c:tx>
          <c:invertIfNegative val="0"/>
          <c:cat>
            <c:strRef>
              <c:f>hybridModel!$D$5:$F$5</c:f>
              <c:strCache>
                <c:ptCount val="3"/>
                <c:pt idx="0">
                  <c:v>Fox-DSC</c:v>
                </c:pt>
                <c:pt idx="1">
                  <c:v>RowColumn-DSC</c:v>
                </c:pt>
                <c:pt idx="2">
                  <c:v>RowSplit-DSC</c:v>
                </c:pt>
              </c:strCache>
            </c:strRef>
          </c:cat>
          <c:val>
            <c:numRef>
              <c:f>hybridModel!$D$9:$F$9</c:f>
              <c:numCache>
                <c:formatCode>General</c:formatCode>
                <c:ptCount val="3"/>
                <c:pt idx="0">
                  <c:v>108.10321914318311</c:v>
                </c:pt>
                <c:pt idx="1">
                  <c:v>119.23798493187149</c:v>
                </c:pt>
                <c:pt idx="2">
                  <c:v>217.07305375351072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3312000"/>
        <c:axId val="143313536"/>
        <c:axId val="0"/>
      </c:bar3DChart>
      <c:catAx>
        <c:axId val="143312000"/>
        <c:scaling>
          <c:orientation val="minMax"/>
        </c:scaling>
        <c:delete val="0"/>
        <c:axPos val="b"/>
        <c:majorTickMark val="out"/>
        <c:minorTickMark val="none"/>
        <c:tickLblPos val="nextTo"/>
        <c:crossAx val="143313536"/>
        <c:crosses val="autoZero"/>
        <c:auto val="1"/>
        <c:lblAlgn val="ctr"/>
        <c:lblOffset val="100"/>
        <c:noMultiLvlLbl val="0"/>
      </c:catAx>
      <c:valAx>
        <c:axId val="1433135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331200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749907491071816"/>
          <c:y val="4.7675868204129605E-2"/>
          <c:w val="0.55470831719805525"/>
          <c:h val="0.74598319601638263"/>
        </c:manualLayout>
      </c:layout>
      <c:bar3DChart>
        <c:barDir val="col"/>
        <c:grouping val="clustered"/>
        <c:varyColors val="0"/>
        <c:ser>
          <c:idx val="0"/>
          <c:order val="0"/>
          <c:tx>
            <c:v>GroupAndAggregate</c:v>
          </c:tx>
          <c:invertIfNegative val="0"/>
          <c:cat>
            <c:numRef>
              <c:f>Sheet4!$B$4:$B$7</c:f>
              <c:numCache>
                <c:formatCode>General</c:formatCode>
                <c:ptCount val="4"/>
                <c:pt idx="0">
                  <c:v>1280</c:v>
                </c:pt>
                <c:pt idx="1">
                  <c:v>960</c:v>
                </c:pt>
                <c:pt idx="2">
                  <c:v>640</c:v>
                </c:pt>
                <c:pt idx="3">
                  <c:v>320</c:v>
                </c:pt>
              </c:numCache>
            </c:numRef>
          </c:cat>
          <c:val>
            <c:numRef>
              <c:f>Sheet4!$C$4:$C$7</c:f>
              <c:numCache>
                <c:formatCode>General</c:formatCode>
                <c:ptCount val="4"/>
                <c:pt idx="0">
                  <c:v>2330</c:v>
                </c:pt>
                <c:pt idx="1">
                  <c:v>1873</c:v>
                </c:pt>
                <c:pt idx="2">
                  <c:v>1579</c:v>
                </c:pt>
                <c:pt idx="3">
                  <c:v>1031</c:v>
                </c:pt>
              </c:numCache>
            </c:numRef>
          </c:val>
        </c:ser>
        <c:ser>
          <c:idx val="1"/>
          <c:order val="1"/>
          <c:tx>
            <c:v>TwoApplyPerpartition</c:v>
          </c:tx>
          <c:invertIfNegative val="0"/>
          <c:cat>
            <c:numRef>
              <c:f>Sheet4!$B$4:$B$7</c:f>
              <c:numCache>
                <c:formatCode>General</c:formatCode>
                <c:ptCount val="4"/>
                <c:pt idx="0">
                  <c:v>1280</c:v>
                </c:pt>
                <c:pt idx="1">
                  <c:v>960</c:v>
                </c:pt>
                <c:pt idx="2">
                  <c:v>640</c:v>
                </c:pt>
                <c:pt idx="3">
                  <c:v>320</c:v>
                </c:pt>
              </c:numCache>
            </c:numRef>
          </c:cat>
          <c:val>
            <c:numRef>
              <c:f>Sheet4!$D$4:$D$7</c:f>
              <c:numCache>
                <c:formatCode>General</c:formatCode>
                <c:ptCount val="4"/>
                <c:pt idx="0">
                  <c:v>2313</c:v>
                </c:pt>
                <c:pt idx="1">
                  <c:v>1918</c:v>
                </c:pt>
                <c:pt idx="2">
                  <c:v>1609</c:v>
                </c:pt>
                <c:pt idx="3">
                  <c:v>1023</c:v>
                </c:pt>
              </c:numCache>
            </c:numRef>
          </c:val>
        </c:ser>
        <c:ser>
          <c:idx val="2"/>
          <c:order val="2"/>
          <c:tx>
            <c:v>OneApplyPerPartition</c:v>
          </c:tx>
          <c:invertIfNegative val="0"/>
          <c:cat>
            <c:numRef>
              <c:f>Sheet4!$B$4:$B$7</c:f>
              <c:numCache>
                <c:formatCode>General</c:formatCode>
                <c:ptCount val="4"/>
                <c:pt idx="0">
                  <c:v>1280</c:v>
                </c:pt>
                <c:pt idx="1">
                  <c:v>960</c:v>
                </c:pt>
                <c:pt idx="2">
                  <c:v>640</c:v>
                </c:pt>
                <c:pt idx="3">
                  <c:v>320</c:v>
                </c:pt>
              </c:numCache>
            </c:numRef>
          </c:cat>
          <c:val>
            <c:numRef>
              <c:f>Sheet4!$E$4:$E$7</c:f>
              <c:numCache>
                <c:formatCode>General</c:formatCode>
                <c:ptCount val="4"/>
                <c:pt idx="0">
                  <c:v>2875</c:v>
                </c:pt>
                <c:pt idx="1">
                  <c:v>2518</c:v>
                </c:pt>
                <c:pt idx="2">
                  <c:v>1941</c:v>
                </c:pt>
                <c:pt idx="3">
                  <c:v>1252</c:v>
                </c:pt>
              </c:numCache>
            </c:numRef>
          </c:val>
        </c:ser>
        <c:ser>
          <c:idx val="3"/>
          <c:order val="3"/>
          <c:tx>
            <c:v>GroupBy</c:v>
          </c:tx>
          <c:invertIfNegative val="0"/>
          <c:cat>
            <c:numRef>
              <c:f>Sheet4!$B$4:$B$7</c:f>
              <c:numCache>
                <c:formatCode>General</c:formatCode>
                <c:ptCount val="4"/>
                <c:pt idx="0">
                  <c:v>1280</c:v>
                </c:pt>
                <c:pt idx="1">
                  <c:v>960</c:v>
                </c:pt>
                <c:pt idx="2">
                  <c:v>640</c:v>
                </c:pt>
                <c:pt idx="3">
                  <c:v>320</c:v>
                </c:pt>
              </c:numCache>
            </c:numRef>
          </c:cat>
          <c:val>
            <c:numRef>
              <c:f>Sheet4!$F$4:$F$7</c:f>
              <c:numCache>
                <c:formatCode>General</c:formatCode>
                <c:ptCount val="4"/>
                <c:pt idx="0">
                  <c:v>2901</c:v>
                </c:pt>
                <c:pt idx="1">
                  <c:v>2477</c:v>
                </c:pt>
                <c:pt idx="2">
                  <c:v>1968</c:v>
                </c:pt>
                <c:pt idx="3">
                  <c:v>1228</c:v>
                </c:pt>
              </c:numCache>
            </c:numRef>
          </c:val>
        </c:ser>
        <c:ser>
          <c:idx val="4"/>
          <c:order val="4"/>
          <c:tx>
            <c:v>HierarchicalAggregation</c:v>
          </c:tx>
          <c:invertIfNegative val="0"/>
          <c:cat>
            <c:numRef>
              <c:f>Sheet4!$B$4:$B$7</c:f>
              <c:numCache>
                <c:formatCode>General</c:formatCode>
                <c:ptCount val="4"/>
                <c:pt idx="0">
                  <c:v>1280</c:v>
                </c:pt>
                <c:pt idx="1">
                  <c:v>960</c:v>
                </c:pt>
                <c:pt idx="2">
                  <c:v>640</c:v>
                </c:pt>
                <c:pt idx="3">
                  <c:v>320</c:v>
                </c:pt>
              </c:numCache>
            </c:numRef>
          </c:cat>
          <c:val>
            <c:numRef>
              <c:f>Sheet4!$G$4:$G$7</c:f>
              <c:numCache>
                <c:formatCode>General</c:formatCode>
                <c:ptCount val="4"/>
                <c:pt idx="0">
                  <c:v>3120</c:v>
                </c:pt>
                <c:pt idx="1">
                  <c:v>2736</c:v>
                </c:pt>
                <c:pt idx="2">
                  <c:v>1780</c:v>
                </c:pt>
                <c:pt idx="3">
                  <c:v>1088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4667008"/>
        <c:axId val="144668544"/>
        <c:axId val="0"/>
      </c:bar3DChart>
      <c:catAx>
        <c:axId val="144667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4668544"/>
        <c:crosses val="autoZero"/>
        <c:auto val="1"/>
        <c:lblAlgn val="ctr"/>
        <c:lblOffset val="100"/>
        <c:noMultiLvlLbl val="0"/>
      </c:catAx>
      <c:valAx>
        <c:axId val="1446685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46670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0.19382</cdr:x>
      <cdr:y>0.90631</cdr:y>
    </cdr:from>
    <cdr:to>
      <cdr:x>0.92866</cdr:x>
      <cdr:y>0.96741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035050" y="2825750"/>
          <a:ext cx="3924300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mean</a:t>
          </a:r>
          <a:r>
            <a:rPr lang="en-US" sz="1100" baseline="0" dirty="0"/>
            <a:t> sequence length (400) with varying standard deviations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0.22592</cdr:x>
      <cdr:y>0.0387</cdr:y>
    </cdr:from>
    <cdr:to>
      <cdr:x>0.80975</cdr:x>
      <cdr:y>0.11667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187842" y="112060"/>
          <a:ext cx="3069661" cy="2257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skewed/randomized </a:t>
          </a:r>
          <a:r>
            <a:rPr lang="en-US" sz="1100" dirty="0"/>
            <a:t>ratio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0.25574</cdr:x>
      <cdr:y>0.88728</cdr:y>
    </cdr:from>
    <cdr:to>
      <cdr:x>0.53279</cdr:x>
      <cdr:y>0.96779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85900" y="2624138"/>
          <a:ext cx="1609725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number of am files</a:t>
          </a:r>
        </a:p>
      </cdr:txBody>
    </cdr:sp>
  </cdr:relSizeAnchor>
  <cdr:relSizeAnchor xmlns:cdr="http://schemas.openxmlformats.org/drawingml/2006/chartDrawing">
    <cdr:from>
      <cdr:x>0.02131</cdr:x>
      <cdr:y>0.20773</cdr:y>
    </cdr:from>
    <cdr:to>
      <cdr:x>0.06885</cdr:x>
      <cdr:y>0.52657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3825" y="614364"/>
          <a:ext cx="276225" cy="942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en-US" sz="1100"/>
            <a:t>Seconds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1AA73-1C71-4173-8936-D65261E185CF}" type="datetimeFigureOut">
              <a:rPr lang="en-US" smtClean="0"/>
              <a:t>5/13/2011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75089-66C2-4C5F-BE44-A4EFD298D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870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75089-66C2-4C5F-BE44-A4EFD298D1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819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EC547-398A-4BEA-B97B-98F7CF26DFDE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640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EC547-398A-4BEA-B97B-98F7CF26DFDE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40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use Azure Queues</a:t>
            </a:r>
            <a:r>
              <a:rPr lang="en-US" baseline="0" dirty="0" smtClean="0"/>
              <a:t> for scheduling, Tables to store meta-data and monitoring data, Blobs for input/output/intermediate data storage.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60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our current work, we extend MR4Azure to support iterative </a:t>
            </a:r>
            <a:r>
              <a:rPr lang="en-US" baseline="0" dirty="0" err="1" smtClean="0"/>
              <a:t>mapreduce</a:t>
            </a:r>
            <a:r>
              <a:rPr lang="en-US" baseline="0" dirty="0" smtClean="0"/>
              <a:t> computations. We added an additional merge step to the programming model, where the computations decides whether to go for a new iteration or not. We also support in-memory caching of static data between iterations and we developed a hybrid scheduling strategy to perform cache aware scheduling.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93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BF1BF-C908-42E1-8D2B-E45E8FF48FB5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BF1BF-C908-42E1-8D2B-E45E8FF48FB5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BF1BF-C908-42E1-8D2B-E45E8FF48FB5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BF1BF-C908-42E1-8D2B-E45E8FF48FB5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BF1BF-C908-42E1-8D2B-E45E8FF48FB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TI 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00"/>
            <a:ext cx="91440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AD8E-9EFB-44BB-B480-F8DF2896A8EF}" type="datetimeFigureOut">
              <a:rPr lang="en-US" smtClean="0"/>
              <a:t>5/13/2011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4386-2172-4514-93F3-4C0F66487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057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AD8E-9EFB-44BB-B480-F8DF2896A8EF}" type="datetimeFigureOut">
              <a:rPr lang="en-US" smtClean="0"/>
              <a:t>5/13/2011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4386-2172-4514-93F3-4C0F66487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83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AD8E-9EFB-44BB-B480-F8DF2896A8EF}" type="datetimeFigureOut">
              <a:rPr lang="en-US" smtClean="0"/>
              <a:t>5/13/2011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4386-2172-4514-93F3-4C0F66487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337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AD8E-9EFB-44BB-B480-F8DF2896A8EF}" type="datetimeFigureOut">
              <a:rPr lang="en-US" smtClean="0"/>
              <a:t>5/13/2011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4386-2172-4514-93F3-4C0F66487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47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90800"/>
            <a:ext cx="7772400" cy="1362075"/>
          </a:xfrm>
        </p:spPr>
        <p:txBody>
          <a:bodyPr anchor="t"/>
          <a:lstStyle>
            <a:lvl1pPr algn="ctr">
              <a:defRPr sz="40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986213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AD8E-9EFB-44BB-B480-F8DF2896A8EF}" type="datetimeFigureOut">
              <a:rPr lang="en-US" smtClean="0"/>
              <a:t>5/13/2011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4386-2172-4514-93F3-4C0F66487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7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AD8E-9EFB-44BB-B480-F8DF2896A8EF}" type="datetimeFigureOut">
              <a:rPr lang="en-US" smtClean="0"/>
              <a:t>5/13/2011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4386-2172-4514-93F3-4C0F66487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22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AD8E-9EFB-44BB-B480-F8DF2896A8EF}" type="datetimeFigureOut">
              <a:rPr lang="en-US" smtClean="0"/>
              <a:t>5/13/2011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4386-2172-4514-93F3-4C0F66487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196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AD8E-9EFB-44BB-B480-F8DF2896A8EF}" type="datetimeFigureOut">
              <a:rPr lang="en-US" smtClean="0"/>
              <a:t>5/13/2011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4386-2172-4514-93F3-4C0F66487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368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AD8E-9EFB-44BB-B480-F8DF2896A8EF}" type="datetimeFigureOut">
              <a:rPr lang="en-US" smtClean="0"/>
              <a:t>5/13/2011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4386-2172-4514-93F3-4C0F66487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18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AD8E-9EFB-44BB-B480-F8DF2896A8EF}" type="datetimeFigureOut">
              <a:rPr lang="en-US" smtClean="0"/>
              <a:t>5/13/2011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4386-2172-4514-93F3-4C0F66487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8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AD8E-9EFB-44BB-B480-F8DF2896A8EF}" type="datetimeFigureOut">
              <a:rPr lang="en-US" smtClean="0"/>
              <a:t>5/13/2011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4386-2172-4514-93F3-4C0F66487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97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6477000" y="5833080"/>
            <a:ext cx="2667000" cy="8382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CAD8E-9EFB-44BB-B480-F8DF2896A8EF}" type="datetimeFigureOut">
              <a:rPr lang="en-US" smtClean="0"/>
              <a:t>5/13/2011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B4386-2172-4514-93F3-4C0F6648711F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2" descr="Hom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028342"/>
            <a:ext cx="161925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"/>
            <a:ext cx="3019425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5817954"/>
            <a:ext cx="3733800" cy="849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-2438"/>
            <a:ext cx="9144000" cy="189914"/>
          </a:xfrm>
          <a:prstGeom prst="rect">
            <a:avLst/>
          </a:prstGeom>
          <a:solidFill>
            <a:srgbClr val="2E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6671280"/>
            <a:ext cx="9144000" cy="189914"/>
          </a:xfrm>
          <a:prstGeom prst="rect">
            <a:avLst/>
          </a:prstGeom>
          <a:solidFill>
            <a:srgbClr val="2E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7300"/>
            <a:ext cx="8229600" cy="803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480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53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b="0" kern="1200">
          <a:solidFill>
            <a:srgbClr val="A6132B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A6132B"/>
        </a:buClr>
        <a:buFont typeface="Webdings" pitchFamily="18" charset="2"/>
        <a:buChar char=""/>
        <a:defRPr sz="32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A6132B"/>
        </a:buClr>
        <a:buFont typeface="Webdings" pitchFamily="18" charset="2"/>
        <a:buChar char=""/>
        <a:defRPr sz="28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A6132B"/>
        </a:buClr>
        <a:buFont typeface="Arial" pitchFamily="34" charset="0"/>
        <a:buChar char="•"/>
        <a:defRPr sz="2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A6132B"/>
        </a:buClr>
        <a:buFont typeface="Arial" pitchFamily="34" charset="0"/>
        <a:buChar char="–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A6132B"/>
        </a:buClr>
        <a:buFont typeface="Arial" pitchFamily="34" charset="0"/>
        <a:buChar char="»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38349"/>
            <a:ext cx="9144000" cy="1466851"/>
          </a:xfrm>
        </p:spPr>
        <p:txBody>
          <a:bodyPr>
            <a:noAutofit/>
          </a:bodyPr>
          <a:lstStyle/>
          <a:p>
            <a:r>
              <a:rPr lang="en-US" dirty="0" smtClean="0"/>
              <a:t>SALSA Group Research Activities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29200"/>
            <a:ext cx="6400800" cy="6096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April 27, 2011</a:t>
            </a:r>
          </a:p>
        </p:txBody>
      </p:sp>
      <p:pic>
        <p:nvPicPr>
          <p:cNvPr id="2050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299" y="3733800"/>
            <a:ext cx="2446101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337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Twister </a:t>
            </a:r>
            <a:r>
              <a:rPr lang="en-US" sz="3200" i="1" dirty="0" smtClean="0"/>
              <a:t>for</a:t>
            </a:r>
            <a:r>
              <a:rPr lang="en-US" sz="3200" dirty="0" smtClean="0"/>
              <a:t> Azure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14400"/>
            <a:ext cx="5334000" cy="24141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3584391"/>
            <a:ext cx="5410200" cy="205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tx2"/>
                </a:solidFill>
              </a:rPr>
              <a:t>Iterative </a:t>
            </a:r>
            <a:r>
              <a:rPr lang="en-US" sz="2000" dirty="0" err="1">
                <a:solidFill>
                  <a:schemeClr val="tx2"/>
                </a:solidFill>
              </a:rPr>
              <a:t>MapReduce</a:t>
            </a:r>
            <a:r>
              <a:rPr lang="en-US" sz="2000" dirty="0">
                <a:solidFill>
                  <a:schemeClr val="tx2"/>
                </a:solidFill>
              </a:rPr>
              <a:t> Framework </a:t>
            </a:r>
            <a:r>
              <a:rPr lang="en-US" sz="2000" dirty="0" smtClean="0">
                <a:solidFill>
                  <a:schemeClr val="tx2"/>
                </a:solidFill>
              </a:rPr>
              <a:t>for </a:t>
            </a:r>
            <a:r>
              <a:rPr lang="en-US" sz="2000" dirty="0">
                <a:solidFill>
                  <a:schemeClr val="tx2"/>
                </a:solidFill>
              </a:rPr>
              <a:t>Microsoft Azure Cloud.</a:t>
            </a:r>
            <a:endParaRPr lang="en-US" sz="2000" dirty="0" smtClean="0">
              <a:solidFill>
                <a:schemeClr val="tx2"/>
              </a:solidFill>
            </a:endParaRPr>
          </a:p>
          <a:p>
            <a:pPr marL="514350" indent="-514350"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/>
                </a:solidFill>
              </a:rPr>
              <a:t>Merge </a:t>
            </a:r>
            <a:r>
              <a:rPr lang="en-US" sz="2000" dirty="0">
                <a:solidFill>
                  <a:schemeClr val="tx2"/>
                </a:solidFill>
              </a:rPr>
              <a:t>Step</a:t>
            </a:r>
          </a:p>
          <a:p>
            <a:pPr marL="514350" indent="-514350"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tx2"/>
                </a:solidFill>
              </a:rPr>
              <a:t>In-Memory Caching of static data</a:t>
            </a:r>
          </a:p>
          <a:p>
            <a:pPr marL="514350" indent="-514350"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tx2"/>
                </a:solidFill>
              </a:rPr>
              <a:t>Cache aware hybrid scheduling using Queues as well as </a:t>
            </a:r>
            <a:r>
              <a:rPr lang="en-US" sz="2000" dirty="0" smtClean="0">
                <a:solidFill>
                  <a:schemeClr val="tx2"/>
                </a:solidFill>
              </a:rPr>
              <a:t>using a </a:t>
            </a:r>
            <a:r>
              <a:rPr lang="en-US" sz="2000" dirty="0">
                <a:solidFill>
                  <a:schemeClr val="tx2"/>
                </a:solidFill>
              </a:rPr>
              <a:t>bulletin </a:t>
            </a:r>
            <a:r>
              <a:rPr lang="en-US" sz="2000" dirty="0" smtClean="0">
                <a:solidFill>
                  <a:schemeClr val="tx2"/>
                </a:solidFill>
              </a:rPr>
              <a:t>board</a:t>
            </a: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990599"/>
            <a:ext cx="3059316" cy="2286769"/>
          </a:xfrm>
          <a:prstGeom prst="rect">
            <a:avLst/>
          </a:prstGeom>
        </p:spPr>
      </p:pic>
      <p:pic>
        <p:nvPicPr>
          <p:cNvPr id="7" name="Picture 5" descr="kmean_cache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02777"/>
            <a:ext cx="2971800" cy="2136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638800" y="5514201"/>
            <a:ext cx="33692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 smtClean="0">
                <a:cs typeface="Arial" pitchFamily="34" charset="0"/>
              </a:rPr>
              <a:t>Kmeans</a:t>
            </a:r>
            <a:r>
              <a:rPr lang="en-US" sz="1200" b="1" dirty="0" smtClean="0">
                <a:cs typeface="Arial" pitchFamily="34" charset="0"/>
              </a:rPr>
              <a:t> Performance </a:t>
            </a:r>
            <a:r>
              <a:rPr lang="en-US" sz="1200" b="1" dirty="0" smtClean="0">
                <a:solidFill>
                  <a:prstClr val="black"/>
                </a:solidFill>
                <a:cs typeface="Arial" pitchFamily="34" charset="0"/>
              </a:rPr>
              <a:t>with/without </a:t>
            </a:r>
            <a:r>
              <a:rPr lang="en-US" sz="1200" b="1" dirty="0">
                <a:solidFill>
                  <a:prstClr val="black"/>
                </a:solidFill>
                <a:cs typeface="Arial" pitchFamily="34" charset="0"/>
              </a:rPr>
              <a:t>data caching. 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31553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Performance Comparisons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8" y="1295400"/>
            <a:ext cx="3200400" cy="17004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722914"/>
            <a:ext cx="3352800" cy="19158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581400"/>
            <a:ext cx="3505200" cy="20264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200" y="990600"/>
            <a:ext cx="19356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cs typeface="Arial" pitchFamily="34" charset="0"/>
              </a:rPr>
              <a:t>BLAST Sequence Search</a:t>
            </a:r>
            <a:endParaRPr lang="en-US" sz="1400" b="1" dirty="0"/>
          </a:p>
        </p:txBody>
      </p:sp>
      <p:sp>
        <p:nvSpPr>
          <p:cNvPr id="8" name="Rectangle 7"/>
          <p:cNvSpPr/>
          <p:nvPr/>
        </p:nvSpPr>
        <p:spPr>
          <a:xfrm>
            <a:off x="609600" y="3349823"/>
            <a:ext cx="20681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cs typeface="Arial" pitchFamily="34" charset="0"/>
              </a:rPr>
              <a:t>Cap3 Sequence Assembly</a:t>
            </a:r>
            <a:endParaRPr lang="en-US" sz="1400" b="1" dirty="0"/>
          </a:p>
        </p:txBody>
      </p:sp>
      <p:sp>
        <p:nvSpPr>
          <p:cNvPr id="9" name="Rectangle 8"/>
          <p:cNvSpPr/>
          <p:nvPr/>
        </p:nvSpPr>
        <p:spPr>
          <a:xfrm>
            <a:off x="5085903" y="3502223"/>
            <a:ext cx="31141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cs typeface="Arial" pitchFamily="34" charset="0"/>
              </a:rPr>
              <a:t>Smith </a:t>
            </a:r>
            <a:r>
              <a:rPr lang="en-US" sz="1400" b="1" dirty="0" err="1" smtClean="0">
                <a:cs typeface="Arial" pitchFamily="34" charset="0"/>
              </a:rPr>
              <a:t>Watermann</a:t>
            </a:r>
            <a:r>
              <a:rPr lang="en-US" sz="1400" b="1" dirty="0" smtClean="0">
                <a:cs typeface="Arial" pitchFamily="34" charset="0"/>
              </a:rPr>
              <a:t> Sequence Alignment</a:t>
            </a:r>
            <a:endParaRPr lang="en-US" sz="14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344505"/>
            <a:ext cx="2362200" cy="15510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328057"/>
            <a:ext cx="2779687" cy="166781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581400" y="979752"/>
            <a:ext cx="19997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 smtClean="0">
                <a:cs typeface="Arial" pitchFamily="34" charset="0"/>
              </a:rPr>
              <a:t>Kmeans</a:t>
            </a:r>
            <a:r>
              <a:rPr lang="en-US" sz="1400" b="1" dirty="0" smtClean="0">
                <a:cs typeface="Arial" pitchFamily="34" charset="0"/>
              </a:rPr>
              <a:t> Scaling speedup</a:t>
            </a:r>
            <a:endParaRPr lang="en-US" sz="1400" b="1" dirty="0"/>
          </a:p>
        </p:txBody>
      </p:sp>
      <p:sp>
        <p:nvSpPr>
          <p:cNvPr id="13" name="Rectangle 12"/>
          <p:cNvSpPr/>
          <p:nvPr/>
        </p:nvSpPr>
        <p:spPr>
          <a:xfrm>
            <a:off x="6279189" y="990600"/>
            <a:ext cx="27886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err="1" smtClean="0">
                <a:cs typeface="Arial" pitchFamily="34" charset="0"/>
              </a:rPr>
              <a:t>Kmeans</a:t>
            </a:r>
            <a:r>
              <a:rPr lang="en-US" sz="1200" b="1" dirty="0" smtClean="0">
                <a:cs typeface="Arial" pitchFamily="34" charset="0"/>
              </a:rPr>
              <a:t> Increasing number of iterations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82444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Dryad &amp; </a:t>
            </a:r>
            <a:br>
              <a:rPr lang="en-US" dirty="0" smtClean="0"/>
            </a:br>
            <a:r>
              <a:rPr lang="en-US" dirty="0" smtClean="0"/>
              <a:t>Parallel Applications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051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DryadLINQ CTP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991600" cy="4800599"/>
          </a:xfrm>
        </p:spPr>
        <p:txBody>
          <a:bodyPr>
            <a:normAutofit/>
          </a:bodyPr>
          <a:lstStyle/>
          <a:p>
            <a:r>
              <a:rPr lang="en-US" sz="2400" dirty="0"/>
              <a:t>The beta version released on Dec </a:t>
            </a:r>
            <a:r>
              <a:rPr lang="en-US" sz="2400" dirty="0" smtClean="0"/>
              <a:t>2010</a:t>
            </a:r>
          </a:p>
          <a:p>
            <a:r>
              <a:rPr lang="en-US" sz="2400" dirty="0" smtClean="0"/>
              <a:t>Motivation: </a:t>
            </a:r>
          </a:p>
          <a:p>
            <a:pPr lvl="1"/>
            <a:r>
              <a:rPr lang="en-US" sz="2400" dirty="0" smtClean="0"/>
              <a:t>Evaluate </a:t>
            </a:r>
            <a:r>
              <a:rPr lang="en-US" sz="2400" dirty="0"/>
              <a:t>key features and interface in </a:t>
            </a:r>
            <a:r>
              <a:rPr lang="en-US" sz="2400" dirty="0" smtClean="0"/>
              <a:t>DryadLINQ</a:t>
            </a:r>
          </a:p>
          <a:p>
            <a:pPr lvl="1"/>
            <a:r>
              <a:rPr lang="en-US" sz="2400" dirty="0" smtClean="0"/>
              <a:t>Study parallel programming model in DryadLINQ</a:t>
            </a:r>
          </a:p>
          <a:p>
            <a:r>
              <a:rPr lang="en-US" sz="2400" dirty="0" smtClean="0"/>
              <a:t>Three applications</a:t>
            </a:r>
            <a:endParaRPr lang="en-US" sz="2400" dirty="0"/>
          </a:p>
          <a:p>
            <a:pPr lvl="1"/>
            <a:r>
              <a:rPr lang="en-US" sz="2400" dirty="0" smtClean="0"/>
              <a:t>SW-G bioinformatics application    </a:t>
            </a:r>
            <a:endParaRPr lang="en-US" sz="2400" dirty="0"/>
          </a:p>
          <a:p>
            <a:pPr lvl="1"/>
            <a:r>
              <a:rPr lang="en-US" sz="2400" dirty="0" smtClean="0"/>
              <a:t>Matrix Matrix Multiplication</a:t>
            </a:r>
            <a:endParaRPr lang="en-US" sz="2400" dirty="0"/>
          </a:p>
          <a:p>
            <a:pPr lvl="1"/>
            <a:r>
              <a:rPr lang="en-US" sz="2400" dirty="0" smtClean="0"/>
              <a:t>PageRank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6250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programming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DryadLINQ </a:t>
            </a:r>
            <a:r>
              <a:rPr lang="en-US" sz="2000" dirty="0" smtClean="0"/>
              <a:t>store input data as DistributedQuery&lt;T&gt; objects </a:t>
            </a:r>
          </a:p>
          <a:p>
            <a:r>
              <a:rPr lang="en-US" sz="2000" dirty="0" smtClean="0"/>
              <a:t>It splits distributed objects into </a:t>
            </a:r>
            <a:r>
              <a:rPr lang="en-US" sz="2000" dirty="0"/>
              <a:t>partitions with </a:t>
            </a:r>
            <a:r>
              <a:rPr lang="en-US" sz="2000" dirty="0" smtClean="0"/>
              <a:t>following </a:t>
            </a:r>
            <a:r>
              <a:rPr lang="en-US" sz="2000" dirty="0"/>
              <a:t>APIs: </a:t>
            </a:r>
          </a:p>
          <a:p>
            <a:pPr lvl="1"/>
            <a:r>
              <a:rPr lang="en-US" sz="2000" dirty="0" err="1"/>
              <a:t>AsDistributed</a:t>
            </a:r>
            <a:r>
              <a:rPr lang="en-US" sz="2000" dirty="0" smtClean="0"/>
              <a:t>() </a:t>
            </a:r>
          </a:p>
          <a:p>
            <a:pPr lvl="1"/>
            <a:r>
              <a:rPr lang="en-US" sz="2000" dirty="0" err="1" smtClean="0"/>
              <a:t>RangePartition</a:t>
            </a:r>
            <a:r>
              <a:rPr lang="en-US" sz="2000" dirty="0" smtClean="0"/>
              <a:t>()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4616406"/>
              </p:ext>
            </p:extLst>
          </p:nvPr>
        </p:nvGraphicFramePr>
        <p:xfrm>
          <a:off x="2971800" y="2133600"/>
          <a:ext cx="5734050" cy="380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r:id="rId3" imgW="6604180" imgH="4378043" progId="Visio.Drawing.11">
                  <p:embed/>
                </p:oleObj>
              </mc:Choice>
              <mc:Fallback>
                <p:oleObj r:id="rId3" imgW="6604180" imgH="437804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133600"/>
                        <a:ext cx="5734050" cy="380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318507"/>
              </p:ext>
            </p:extLst>
          </p:nvPr>
        </p:nvGraphicFramePr>
        <p:xfrm>
          <a:off x="76200" y="2895600"/>
          <a:ext cx="2819400" cy="2057401"/>
        </p:xfrm>
        <a:graphic>
          <a:graphicData uri="http://schemas.openxmlformats.org/drawingml/2006/table">
            <a:tbl>
              <a:tblPr firstRow="1"/>
              <a:tblGrid>
                <a:gridCol w="1174321"/>
                <a:gridCol w="1645079"/>
              </a:tblGrid>
              <a:tr h="46277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Common LINQ providers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43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Provider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Base class 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80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LINQ-to-objects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solidFill>
                            <a:srgbClr val="000000"/>
                          </a:solidFill>
                          <a:effectLst/>
                          <a:latin typeface="Consolas"/>
                          <a:ea typeface="Calibri"/>
                          <a:cs typeface="Consolas"/>
                        </a:rPr>
                        <a:t>IEnumerable&lt;T&gt;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80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PLINQ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solidFill>
                            <a:srgbClr val="000000"/>
                          </a:solidFill>
                          <a:effectLst/>
                          <a:latin typeface="Consolas"/>
                          <a:ea typeface="Calibri"/>
                          <a:cs typeface="Consolas"/>
                        </a:rPr>
                        <a:t>ParallelQuery&lt;T&gt;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80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LINQ-to-SQL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solidFill>
                            <a:srgbClr val="000000"/>
                          </a:solidFill>
                          <a:effectLst/>
                          <a:latin typeface="Consolas"/>
                          <a:ea typeface="Calibri"/>
                          <a:cs typeface="Consolas"/>
                        </a:rPr>
                        <a:t>IQueryable&lt;T&gt;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80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LINQ-to-</a:t>
                      </a:r>
                      <a:r>
                        <a:rPr lang="en-US" sz="11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?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solidFill>
                            <a:srgbClr val="000000"/>
                          </a:solidFill>
                          <a:effectLst/>
                          <a:latin typeface="Consolas"/>
                          <a:ea typeface="Calibri"/>
                          <a:cs typeface="Consolas"/>
                        </a:rPr>
                        <a:t>IQueryable&lt;T&gt;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80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DryadLINQ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solidFill>
                            <a:srgbClr val="000000"/>
                          </a:solidFill>
                          <a:effectLst/>
                          <a:latin typeface="Consolas"/>
                          <a:ea typeface="Calibri"/>
                          <a:cs typeface="Consolas"/>
                        </a:rPr>
                        <a:t>DistributedQuery&lt;T&gt;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570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SW-G bioinformatics application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609163342"/>
              </p:ext>
            </p:extLst>
          </p:nvPr>
        </p:nvGraphicFramePr>
        <p:xfrm>
          <a:off x="1371600" y="2819400"/>
          <a:ext cx="61722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4800599"/>
          </a:xfrm>
        </p:spPr>
        <p:txBody>
          <a:bodyPr>
            <a:normAutofit/>
          </a:bodyPr>
          <a:lstStyle/>
          <a:p>
            <a:r>
              <a:rPr lang="en-US" sz="2000" dirty="0"/>
              <a:t>Workload </a:t>
            </a:r>
            <a:r>
              <a:rPr lang="en-US" sz="2000" dirty="0" smtClean="0"/>
              <a:t>balance issue</a:t>
            </a:r>
          </a:p>
          <a:p>
            <a:pPr lvl="1"/>
            <a:r>
              <a:rPr lang="en-US" sz="1800" dirty="0" smtClean="0"/>
              <a:t>SW-G tasks are inhomogeneous in CPU time.</a:t>
            </a:r>
            <a:endParaRPr lang="en-US" sz="1800" dirty="0"/>
          </a:p>
          <a:p>
            <a:pPr lvl="1"/>
            <a:r>
              <a:rPr lang="en-US" sz="1800" dirty="0" smtClean="0"/>
              <a:t>Skewed distributed input data cause in-balance workload distribution</a:t>
            </a:r>
          </a:p>
          <a:p>
            <a:pPr lvl="1"/>
            <a:r>
              <a:rPr lang="en-US" sz="1800" dirty="0" smtClean="0"/>
              <a:t>Randomized distributed input data can alleviate above issue</a:t>
            </a:r>
          </a:p>
          <a:p>
            <a:r>
              <a:rPr lang="en-US" sz="2000" dirty="0" smtClean="0"/>
              <a:t>Static and Dynamic optimization in Dryad/DryadLINQ</a:t>
            </a:r>
          </a:p>
        </p:txBody>
      </p:sp>
    </p:spTree>
    <p:extLst>
      <p:ext uri="{BB962C8B-B14F-4D97-AF65-F5344CB8AC3E}">
        <p14:creationId xmlns:p14="http://schemas.microsoft.com/office/powerpoint/2010/main" val="165951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Matrix-Matrix Multiplication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Parallel programming algorithms</a:t>
            </a:r>
          </a:p>
          <a:p>
            <a:pPr lvl="1"/>
            <a:r>
              <a:rPr lang="en-US" sz="2000" dirty="0" smtClean="0"/>
              <a:t>Row split</a:t>
            </a:r>
          </a:p>
          <a:p>
            <a:pPr lvl="1"/>
            <a:r>
              <a:rPr lang="en-US" sz="2000" dirty="0" smtClean="0"/>
              <a:t>Row Column split</a:t>
            </a:r>
          </a:p>
          <a:p>
            <a:pPr lvl="1"/>
            <a:r>
              <a:rPr lang="en-US" sz="2000" dirty="0" smtClean="0"/>
              <a:t>2 dimensional block decomposition in Fox algorithm</a:t>
            </a:r>
          </a:p>
          <a:p>
            <a:r>
              <a:rPr lang="en-US" sz="2000" dirty="0" smtClean="0"/>
              <a:t>Multi core technologies in .NET</a:t>
            </a:r>
            <a:endParaRPr lang="en-US" sz="2000" dirty="0"/>
          </a:p>
          <a:p>
            <a:pPr lvl="1"/>
            <a:r>
              <a:rPr lang="en-US" sz="2000" dirty="0" smtClean="0"/>
              <a:t>TPL, PLINQ, Thread pool</a:t>
            </a:r>
          </a:p>
          <a:p>
            <a:r>
              <a:rPr lang="en-US" sz="2000" dirty="0" smtClean="0"/>
              <a:t>Hybrid parallel model</a:t>
            </a:r>
          </a:p>
          <a:p>
            <a:pPr lvl="1"/>
            <a:r>
              <a:rPr lang="en-US" sz="2000" dirty="0" smtClean="0"/>
              <a:t>Port multi-core to Dryad</a:t>
            </a:r>
          </a:p>
          <a:p>
            <a:pPr marL="457200" lvl="1" indent="0">
              <a:buNone/>
            </a:pPr>
            <a:r>
              <a:rPr lang="en-US" sz="2000" dirty="0" smtClean="0"/>
              <a:t> task to improve performance</a:t>
            </a:r>
          </a:p>
          <a:p>
            <a:pPr marL="0" indent="0">
              <a:buNone/>
            </a:pPr>
            <a:endParaRPr lang="en-US" sz="22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0260851"/>
              </p:ext>
            </p:extLst>
          </p:nvPr>
        </p:nvGraphicFramePr>
        <p:xfrm>
          <a:off x="4267200" y="2667000"/>
          <a:ext cx="46482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8620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PageRank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8767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Grouped </a:t>
            </a:r>
            <a:r>
              <a:rPr lang="en-US" sz="2000" dirty="0"/>
              <a:t>Aggregation </a:t>
            </a:r>
          </a:p>
          <a:p>
            <a:pPr lvl="1"/>
            <a:r>
              <a:rPr lang="en-US" sz="2000" dirty="0" smtClean="0"/>
              <a:t>A </a:t>
            </a:r>
            <a:r>
              <a:rPr lang="en-US" sz="2000" dirty="0"/>
              <a:t>core primitive of many distributed programming models. </a:t>
            </a:r>
          </a:p>
          <a:p>
            <a:pPr lvl="1"/>
            <a:r>
              <a:rPr lang="en-US" sz="2000" dirty="0" smtClean="0"/>
              <a:t>Two stage:1) Partition </a:t>
            </a:r>
            <a:r>
              <a:rPr lang="en-US" sz="2000" dirty="0"/>
              <a:t>the data into groups by some </a:t>
            </a:r>
            <a:r>
              <a:rPr lang="en-US" sz="2000" dirty="0" smtClean="0"/>
              <a:t>keys 2) Performs </a:t>
            </a:r>
            <a:r>
              <a:rPr lang="en-US" sz="2000" dirty="0"/>
              <a:t>an aggregation over each groups</a:t>
            </a:r>
          </a:p>
          <a:p>
            <a:r>
              <a:rPr lang="en-US" sz="2000" dirty="0"/>
              <a:t>DryadLINQ provide two types of </a:t>
            </a:r>
            <a:r>
              <a:rPr lang="en-US" sz="2000" dirty="0" smtClean="0"/>
              <a:t>grouped </a:t>
            </a:r>
            <a:r>
              <a:rPr lang="en-US" sz="2000" dirty="0"/>
              <a:t>aggregation</a:t>
            </a:r>
          </a:p>
          <a:p>
            <a:pPr lvl="1"/>
            <a:r>
              <a:rPr lang="en-US" sz="2000" dirty="0"/>
              <a:t>GroupBy(),  without partial aggregation optimization. </a:t>
            </a:r>
          </a:p>
          <a:p>
            <a:pPr lvl="1"/>
            <a:r>
              <a:rPr lang="en-US" sz="2000" dirty="0"/>
              <a:t>GroupAndAggregate(), </a:t>
            </a:r>
            <a:r>
              <a:rPr lang="en-US" sz="2000" dirty="0" smtClean="0"/>
              <a:t>with </a:t>
            </a:r>
            <a:r>
              <a:rPr lang="en-US" sz="2000" dirty="0"/>
              <a:t>partial aggregation.</a:t>
            </a:r>
          </a:p>
          <a:p>
            <a:endParaRPr lang="en-US" sz="2400" dirty="0" smtClean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528391553"/>
              </p:ext>
            </p:extLst>
          </p:nvPr>
        </p:nvGraphicFramePr>
        <p:xfrm>
          <a:off x="1371600" y="3505200"/>
          <a:ext cx="6781800" cy="2411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9877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NIH Projects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43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Clustering</a:t>
            </a:r>
            <a:endParaRPr lang="en-US" dirty="0"/>
          </a:p>
        </p:txBody>
      </p:sp>
      <p:sp>
        <p:nvSpPr>
          <p:cNvPr id="35" name="Flowchart: Document 34"/>
          <p:cNvSpPr/>
          <p:nvPr/>
        </p:nvSpPr>
        <p:spPr>
          <a:xfrm>
            <a:off x="381000" y="2743595"/>
            <a:ext cx="838200" cy="609600"/>
          </a:xfrm>
          <a:prstGeom prst="flowChartDocumen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Gene Sequences</a:t>
            </a:r>
            <a:endParaRPr lang="en-US" sz="1100" dirty="0"/>
          </a:p>
        </p:txBody>
      </p:sp>
      <p:sp>
        <p:nvSpPr>
          <p:cNvPr id="36" name="Oval 35"/>
          <p:cNvSpPr/>
          <p:nvPr/>
        </p:nvSpPr>
        <p:spPr>
          <a:xfrm>
            <a:off x="1661160" y="2514995"/>
            <a:ext cx="1295400" cy="10668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Pairwise Alignment &amp; Distance Calculation</a:t>
            </a:r>
            <a:endParaRPr lang="en-US" sz="1100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898" y="2763870"/>
            <a:ext cx="576262" cy="576262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3035625" y="3391703"/>
            <a:ext cx="1180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Distance Matrix</a:t>
            </a:r>
          </a:p>
        </p:txBody>
      </p:sp>
      <p:cxnSp>
        <p:nvCxnSpPr>
          <p:cNvPr id="39" name="Straight Arrow Connector 38"/>
          <p:cNvCxnSpPr>
            <a:stCxn id="35" idx="3"/>
            <a:endCxn id="36" idx="2"/>
          </p:cNvCxnSpPr>
          <p:nvPr/>
        </p:nvCxnSpPr>
        <p:spPr>
          <a:xfrm>
            <a:off x="1219200" y="3048395"/>
            <a:ext cx="44196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4328160" y="1948190"/>
            <a:ext cx="1371600" cy="64300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Pairwise Clustering</a:t>
            </a:r>
            <a:endParaRPr lang="en-US" sz="1100" dirty="0"/>
          </a:p>
        </p:txBody>
      </p:sp>
      <p:sp>
        <p:nvSpPr>
          <p:cNvPr id="41" name="Oval 40"/>
          <p:cNvSpPr/>
          <p:nvPr/>
        </p:nvSpPr>
        <p:spPr>
          <a:xfrm>
            <a:off x="4406538" y="3472190"/>
            <a:ext cx="1369422" cy="64300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Multi-Dimensional Scaling</a:t>
            </a:r>
            <a:endParaRPr lang="en-US" sz="1100" dirty="0"/>
          </a:p>
        </p:txBody>
      </p:sp>
      <p:cxnSp>
        <p:nvCxnSpPr>
          <p:cNvPr id="42" name="Straight Arrow Connector 41"/>
          <p:cNvCxnSpPr>
            <a:stCxn id="36" idx="6"/>
            <a:endCxn id="37" idx="1"/>
          </p:cNvCxnSpPr>
          <p:nvPr/>
        </p:nvCxnSpPr>
        <p:spPr>
          <a:xfrm>
            <a:off x="2956560" y="3048395"/>
            <a:ext cx="414338" cy="360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7" idx="3"/>
            <a:endCxn id="40" idx="2"/>
          </p:cNvCxnSpPr>
          <p:nvPr/>
        </p:nvCxnSpPr>
        <p:spPr>
          <a:xfrm flipV="1">
            <a:off x="3947160" y="2269693"/>
            <a:ext cx="381000" cy="78230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7" idx="3"/>
            <a:endCxn id="41" idx="2"/>
          </p:cNvCxnSpPr>
          <p:nvPr/>
        </p:nvCxnSpPr>
        <p:spPr>
          <a:xfrm>
            <a:off x="3947160" y="3052001"/>
            <a:ext cx="459378" cy="74169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6156960" y="2743595"/>
            <a:ext cx="1353312" cy="4572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Visualization</a:t>
            </a:r>
            <a:endParaRPr lang="en-US" sz="1100" dirty="0"/>
          </a:p>
        </p:txBody>
      </p:sp>
      <p:cxnSp>
        <p:nvCxnSpPr>
          <p:cNvPr id="46" name="Straight Arrow Connector 45"/>
          <p:cNvCxnSpPr>
            <a:stCxn id="40" idx="6"/>
            <a:endCxn id="45" idx="2"/>
          </p:cNvCxnSpPr>
          <p:nvPr/>
        </p:nvCxnSpPr>
        <p:spPr>
          <a:xfrm>
            <a:off x="5699760" y="2269693"/>
            <a:ext cx="457200" cy="70250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874340" y="2362595"/>
            <a:ext cx="1120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Cluster Indices</a:t>
            </a:r>
          </a:p>
        </p:txBody>
      </p:sp>
      <p:cxnSp>
        <p:nvCxnSpPr>
          <p:cNvPr id="48" name="Straight Arrow Connector 47"/>
          <p:cNvCxnSpPr>
            <a:stCxn id="41" idx="6"/>
            <a:endCxn id="45" idx="2"/>
          </p:cNvCxnSpPr>
          <p:nvPr/>
        </p:nvCxnSpPr>
        <p:spPr>
          <a:xfrm flipV="1">
            <a:off x="5775960" y="2972195"/>
            <a:ext cx="381000" cy="82149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928360" y="3304796"/>
            <a:ext cx="961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Coordinates</a:t>
            </a:r>
          </a:p>
        </p:txBody>
      </p:sp>
      <p:sp>
        <p:nvSpPr>
          <p:cNvPr id="50" name="Flowchart: Document 49"/>
          <p:cNvSpPr/>
          <p:nvPr/>
        </p:nvSpPr>
        <p:spPr>
          <a:xfrm>
            <a:off x="7924800" y="2665217"/>
            <a:ext cx="838200" cy="609600"/>
          </a:xfrm>
          <a:prstGeom prst="flowChartDocumen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3D Plot</a:t>
            </a:r>
            <a:endParaRPr lang="en-US" sz="1100" dirty="0"/>
          </a:p>
        </p:txBody>
      </p:sp>
      <p:cxnSp>
        <p:nvCxnSpPr>
          <p:cNvPr id="51" name="Straight Arrow Connector 50"/>
          <p:cNvCxnSpPr>
            <a:stCxn id="45" idx="6"/>
            <a:endCxn id="50" idx="1"/>
          </p:cNvCxnSpPr>
          <p:nvPr/>
        </p:nvCxnSpPr>
        <p:spPr>
          <a:xfrm flipV="1">
            <a:off x="7510272" y="2970017"/>
            <a:ext cx="414528" cy="217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Line Callout 2 51"/>
          <p:cNvSpPr/>
          <p:nvPr/>
        </p:nvSpPr>
        <p:spPr>
          <a:xfrm>
            <a:off x="381000" y="1001132"/>
            <a:ext cx="1673257" cy="1023257"/>
          </a:xfrm>
          <a:prstGeom prst="borderCallout2">
            <a:avLst>
              <a:gd name="adj1" fmla="val 38342"/>
              <a:gd name="adj2" fmla="val 103790"/>
              <a:gd name="adj3" fmla="val 67730"/>
              <a:gd name="adj4" fmla="val 113541"/>
              <a:gd name="adj5" fmla="val 143868"/>
              <a:gd name="adj6" fmla="val 114161"/>
            </a:avLst>
          </a:prstGeom>
          <a:ln w="9525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Smith-Waterman / Needleman-</a:t>
            </a:r>
            <a:r>
              <a:rPr lang="en-US" sz="1200" dirty="0" err="1" smtClean="0"/>
              <a:t>Wunsch</a:t>
            </a:r>
            <a:r>
              <a:rPr lang="en-US" sz="1200" dirty="0" smtClean="0"/>
              <a:t> with </a:t>
            </a:r>
          </a:p>
          <a:p>
            <a:pPr algn="ctr"/>
            <a:r>
              <a:rPr lang="en-US" sz="1200" dirty="0" smtClean="0"/>
              <a:t>Kimura2 / Jukes-Cantor / Percent-Identity</a:t>
            </a:r>
            <a:endParaRPr lang="en-US" sz="1200" dirty="0"/>
          </a:p>
        </p:txBody>
      </p:sp>
      <p:sp>
        <p:nvSpPr>
          <p:cNvPr id="53" name="Line Callout 2 52"/>
          <p:cNvSpPr/>
          <p:nvPr/>
        </p:nvSpPr>
        <p:spPr>
          <a:xfrm>
            <a:off x="635604" y="4234191"/>
            <a:ext cx="1345596" cy="457199"/>
          </a:xfrm>
          <a:prstGeom prst="borderCallout2">
            <a:avLst>
              <a:gd name="adj1" fmla="val 38342"/>
              <a:gd name="adj2" fmla="val 103790"/>
              <a:gd name="adj3" fmla="val -6555"/>
              <a:gd name="adj4" fmla="val 119366"/>
              <a:gd name="adj5" fmla="val -135646"/>
              <a:gd name="adj6" fmla="val 119715"/>
            </a:avLst>
          </a:prstGeom>
          <a:ln w="9525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MPI.NET Implementation</a:t>
            </a:r>
            <a:endParaRPr lang="en-US" sz="1200" dirty="0"/>
          </a:p>
        </p:txBody>
      </p:sp>
      <p:sp>
        <p:nvSpPr>
          <p:cNvPr id="54" name="Line Callout 2 53"/>
          <p:cNvSpPr/>
          <p:nvPr/>
        </p:nvSpPr>
        <p:spPr>
          <a:xfrm>
            <a:off x="3370898" y="975007"/>
            <a:ext cx="1345596" cy="457199"/>
          </a:xfrm>
          <a:prstGeom prst="borderCallout2">
            <a:avLst>
              <a:gd name="adj1" fmla="val 38342"/>
              <a:gd name="adj2" fmla="val 103790"/>
              <a:gd name="adj3" fmla="val 67731"/>
              <a:gd name="adj4" fmla="val 119366"/>
              <a:gd name="adj5" fmla="val 198640"/>
              <a:gd name="adj6" fmla="val 120686"/>
            </a:avLst>
          </a:prstGeom>
          <a:ln w="9525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MPI.NET Implementation</a:t>
            </a:r>
            <a:endParaRPr lang="en-US" sz="1200" dirty="0"/>
          </a:p>
        </p:txBody>
      </p:sp>
      <p:sp>
        <p:nvSpPr>
          <p:cNvPr id="55" name="Line Callout 2 54"/>
          <p:cNvSpPr/>
          <p:nvPr/>
        </p:nvSpPr>
        <p:spPr>
          <a:xfrm>
            <a:off x="3352800" y="4704454"/>
            <a:ext cx="1345596" cy="457199"/>
          </a:xfrm>
          <a:prstGeom prst="borderCallout2">
            <a:avLst>
              <a:gd name="adj1" fmla="val 38342"/>
              <a:gd name="adj2" fmla="val 103790"/>
              <a:gd name="adj3" fmla="val -9412"/>
              <a:gd name="adj4" fmla="val 119366"/>
              <a:gd name="adj5" fmla="val -129932"/>
              <a:gd name="adj6" fmla="val 118744"/>
            </a:avLst>
          </a:prstGeom>
          <a:ln w="9525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MPI.NET Implementation</a:t>
            </a:r>
            <a:endParaRPr lang="en-US" sz="1200" dirty="0"/>
          </a:p>
        </p:txBody>
      </p:sp>
      <p:sp>
        <p:nvSpPr>
          <p:cNvPr id="56" name="Line Callout 2 55"/>
          <p:cNvSpPr/>
          <p:nvPr/>
        </p:nvSpPr>
        <p:spPr>
          <a:xfrm>
            <a:off x="5685731" y="4128599"/>
            <a:ext cx="1477069" cy="575856"/>
          </a:xfrm>
          <a:prstGeom prst="borderCallout2">
            <a:avLst>
              <a:gd name="adj1" fmla="val 52385"/>
              <a:gd name="adj2" fmla="val -41"/>
              <a:gd name="adj3" fmla="val 32840"/>
              <a:gd name="adj4" fmla="val -17614"/>
              <a:gd name="adj5" fmla="val -2940"/>
              <a:gd name="adj6" fmla="val -17775"/>
            </a:avLst>
          </a:prstGeom>
          <a:ln w="9525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Chi-Square / Deterministic Annealing</a:t>
            </a:r>
            <a:endParaRPr lang="en-US" sz="1200" dirty="0"/>
          </a:p>
        </p:txBody>
      </p:sp>
      <p:sp>
        <p:nvSpPr>
          <p:cNvPr id="57" name="Line Callout 2 56"/>
          <p:cNvSpPr/>
          <p:nvPr/>
        </p:nvSpPr>
        <p:spPr>
          <a:xfrm>
            <a:off x="7410873" y="1234085"/>
            <a:ext cx="1345596" cy="600894"/>
          </a:xfrm>
          <a:prstGeom prst="borderCallout2">
            <a:avLst>
              <a:gd name="adj1" fmla="val 44057"/>
              <a:gd name="adj2" fmla="val -2025"/>
              <a:gd name="adj3" fmla="val 82017"/>
              <a:gd name="adj4" fmla="val -21398"/>
              <a:gd name="adj5" fmla="val 247336"/>
              <a:gd name="adj6" fmla="val -21049"/>
            </a:avLst>
          </a:prstGeom>
          <a:ln w="9525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C# Desktop Application based on </a:t>
            </a:r>
            <a:r>
              <a:rPr lang="en-US" sz="1200" dirty="0"/>
              <a:t>V</a:t>
            </a:r>
            <a:r>
              <a:rPr lang="en-US" sz="1200" dirty="0" smtClean="0"/>
              <a:t>TK</a:t>
            </a:r>
            <a:endParaRPr lang="en-US" sz="1200" dirty="0"/>
          </a:p>
        </p:txBody>
      </p:sp>
      <p:sp>
        <p:nvSpPr>
          <p:cNvPr id="58" name="TextBox 57"/>
          <p:cNvSpPr txBox="1"/>
          <p:nvPr/>
        </p:nvSpPr>
        <p:spPr>
          <a:xfrm>
            <a:off x="853393" y="5453390"/>
            <a:ext cx="76995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* Note. The implementations of Smith-Waterman and Needleman-</a:t>
            </a:r>
            <a:r>
              <a:rPr lang="en-US" sz="1100" dirty="0" err="1" smtClean="0"/>
              <a:t>Wunsch</a:t>
            </a:r>
            <a:r>
              <a:rPr lang="en-US" sz="1100" dirty="0" smtClean="0"/>
              <a:t> algorithms are from Microsoft Biology Foundation library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49248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MapReduce</a:t>
            </a:r>
            <a:r>
              <a:rPr lang="en-US" dirty="0" smtClean="0"/>
              <a:t> Runtime</a:t>
            </a:r>
          </a:p>
          <a:p>
            <a:pPr lvl="1"/>
            <a:r>
              <a:rPr lang="en-US" dirty="0" smtClean="0"/>
              <a:t>Twister</a:t>
            </a:r>
          </a:p>
          <a:p>
            <a:pPr lvl="1"/>
            <a:r>
              <a:rPr lang="en-US" dirty="0" smtClean="0"/>
              <a:t>Azure </a:t>
            </a:r>
            <a:r>
              <a:rPr lang="en-US" dirty="0" err="1" smtClean="0"/>
              <a:t>MapReduce</a:t>
            </a:r>
            <a:endParaRPr lang="en-US" dirty="0" smtClean="0"/>
          </a:p>
          <a:p>
            <a:r>
              <a:rPr lang="en-US" dirty="0" smtClean="0"/>
              <a:t>Dryad and Parallel Applications</a:t>
            </a:r>
          </a:p>
          <a:p>
            <a:r>
              <a:rPr lang="en-US" dirty="0" smtClean="0"/>
              <a:t>NIH Projects</a:t>
            </a:r>
          </a:p>
          <a:p>
            <a:pPr lvl="1"/>
            <a:r>
              <a:rPr lang="en-US" dirty="0" smtClean="0"/>
              <a:t>Bioinformatics </a:t>
            </a:r>
          </a:p>
          <a:p>
            <a:pPr lvl="1"/>
            <a:r>
              <a:rPr lang="en-US" dirty="0" smtClean="0"/>
              <a:t>Workflow</a:t>
            </a:r>
          </a:p>
          <a:p>
            <a:pPr lvl="1"/>
            <a:r>
              <a:rPr lang="en-US" dirty="0" smtClean="0"/>
              <a:t>Data Visualization – GTM/MDS/</a:t>
            </a:r>
            <a:r>
              <a:rPr lang="en-US" dirty="0" err="1" smtClean="0"/>
              <a:t>PlotViz</a:t>
            </a:r>
            <a:endParaRPr lang="en-US" dirty="0" smtClean="0"/>
          </a:p>
          <a:p>
            <a:r>
              <a:rPr lang="en-US" dirty="0" smtClean="0"/>
              <a:t>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878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Scale-up Sequence </a:t>
            </a:r>
            <a:r>
              <a:rPr lang="en-US" sz="3200" dirty="0" smtClean="0"/>
              <a:t>Clustering with </a:t>
            </a:r>
            <a:r>
              <a:rPr lang="en-US" sz="3200" dirty="0"/>
              <a:t>Twister</a:t>
            </a:r>
          </a:p>
        </p:txBody>
      </p:sp>
      <p:sp>
        <p:nvSpPr>
          <p:cNvPr id="4" name="Flowchart: Document 3"/>
          <p:cNvSpPr/>
          <p:nvPr/>
        </p:nvSpPr>
        <p:spPr>
          <a:xfrm>
            <a:off x="916236" y="1225632"/>
            <a:ext cx="1123464" cy="717027"/>
          </a:xfrm>
          <a:prstGeom prst="flowChartDocumen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Gene Sequences  (N = 1 Million)</a:t>
            </a:r>
            <a:endParaRPr lang="en-US" sz="1100" dirty="0"/>
          </a:p>
        </p:txBody>
      </p:sp>
      <p:grpSp>
        <p:nvGrpSpPr>
          <p:cNvPr id="5" name="Group 4"/>
          <p:cNvGrpSpPr/>
          <p:nvPr/>
        </p:nvGrpSpPr>
        <p:grpSpPr>
          <a:xfrm>
            <a:off x="6771564" y="2332371"/>
            <a:ext cx="1799683" cy="576262"/>
            <a:chOff x="6861308" y="2783139"/>
            <a:chExt cx="1799683" cy="57626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1308" y="2783139"/>
              <a:ext cx="576262" cy="57626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577040" y="2934425"/>
              <a:ext cx="108395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Distance Matrix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209224" y="3667634"/>
            <a:ext cx="2415066" cy="965081"/>
            <a:chOff x="2690334" y="4118402"/>
            <a:chExt cx="2415066" cy="965081"/>
          </a:xfrm>
        </p:grpSpPr>
        <p:pic>
          <p:nvPicPr>
            <p:cNvPr id="9" name="Picture 2" descr="http://iterativemapreduce.org/images/twiste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83394" y="4118402"/>
              <a:ext cx="1022006" cy="298702"/>
            </a:xfrm>
            <a:prstGeom prst="rect">
              <a:avLst/>
            </a:prstGeom>
            <a:noFill/>
          </p:spPr>
        </p:pic>
        <p:sp>
          <p:nvSpPr>
            <p:cNvPr id="10" name="Oval 9"/>
            <p:cNvSpPr/>
            <p:nvPr/>
          </p:nvSpPr>
          <p:spPr>
            <a:xfrm>
              <a:off x="2690334" y="4248750"/>
              <a:ext cx="1789612" cy="834733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dirty="0" smtClean="0"/>
                <a:t>Interpolative MDS with  Pairwise Distance Calculation </a:t>
              </a:r>
              <a:endParaRPr lang="en-US" sz="11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376890" y="3683621"/>
            <a:ext cx="1992942" cy="848196"/>
            <a:chOff x="6466634" y="4134389"/>
            <a:chExt cx="1992942" cy="848196"/>
          </a:xfrm>
        </p:grpSpPr>
        <p:pic>
          <p:nvPicPr>
            <p:cNvPr id="12" name="Picture 2" descr="http://iterativemapreduce.org/images/twiste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37570" y="4134389"/>
              <a:ext cx="1022006" cy="298702"/>
            </a:xfrm>
            <a:prstGeom prst="rect">
              <a:avLst/>
            </a:prstGeom>
            <a:noFill/>
          </p:spPr>
        </p:pic>
        <p:sp>
          <p:nvSpPr>
            <p:cNvPr id="13" name="Oval 12"/>
            <p:cNvSpPr/>
            <p:nvPr/>
          </p:nvSpPr>
          <p:spPr>
            <a:xfrm>
              <a:off x="6466634" y="4339580"/>
              <a:ext cx="1369422" cy="64300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Multi-Dimensional Scaling (MDS)</a:t>
              </a:r>
              <a:endParaRPr lang="en-US" sz="1100" dirty="0"/>
            </a:p>
          </p:txBody>
        </p:sp>
      </p:grpSp>
      <p:cxnSp>
        <p:nvCxnSpPr>
          <p:cNvPr id="14" name="Straight Arrow Connector 13"/>
          <p:cNvCxnSpPr>
            <a:stCxn id="40" idx="6"/>
            <a:endCxn id="6" idx="1"/>
          </p:cNvCxnSpPr>
          <p:nvPr/>
        </p:nvCxnSpPr>
        <p:spPr>
          <a:xfrm>
            <a:off x="5846186" y="2616896"/>
            <a:ext cx="925378" cy="360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2"/>
            <a:endCxn id="23" idx="0"/>
          </p:cNvCxnSpPr>
          <p:nvPr/>
        </p:nvCxnSpPr>
        <p:spPr>
          <a:xfrm flipH="1">
            <a:off x="1475510" y="1895256"/>
            <a:ext cx="2458" cy="34451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2"/>
            <a:endCxn id="13" idx="0"/>
          </p:cNvCxnSpPr>
          <p:nvPr/>
        </p:nvCxnSpPr>
        <p:spPr>
          <a:xfrm>
            <a:off x="7059695" y="2908633"/>
            <a:ext cx="1906" cy="980179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947378" y="5110079"/>
            <a:ext cx="1353312" cy="4572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Visualization</a:t>
            </a:r>
            <a:endParaRPr lang="en-US" sz="1100" dirty="0"/>
          </a:p>
        </p:txBody>
      </p:sp>
      <p:cxnSp>
        <p:nvCxnSpPr>
          <p:cNvPr id="18" name="Straight Arrow Connector 17"/>
          <p:cNvCxnSpPr>
            <a:stCxn id="31" idx="1"/>
            <a:endCxn id="10" idx="6"/>
          </p:cNvCxnSpPr>
          <p:nvPr/>
        </p:nvCxnSpPr>
        <p:spPr>
          <a:xfrm flipH="1">
            <a:off x="3998836" y="4211768"/>
            <a:ext cx="1368068" cy="358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3" idx="2"/>
            <a:endCxn id="31" idx="3"/>
          </p:cNvCxnSpPr>
          <p:nvPr/>
        </p:nvCxnSpPr>
        <p:spPr>
          <a:xfrm flipH="1">
            <a:off x="5884724" y="4210315"/>
            <a:ext cx="492166" cy="145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owchart: Document 19"/>
          <p:cNvSpPr/>
          <p:nvPr/>
        </p:nvSpPr>
        <p:spPr>
          <a:xfrm>
            <a:off x="6755326" y="5035632"/>
            <a:ext cx="838200" cy="609600"/>
          </a:xfrm>
          <a:prstGeom prst="flowChartDocumen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3D Plot</a:t>
            </a:r>
            <a:endParaRPr lang="en-US" sz="1100" dirty="0"/>
          </a:p>
        </p:txBody>
      </p:sp>
      <p:sp>
        <p:nvSpPr>
          <p:cNvPr id="21" name="Flowchart: Document 20"/>
          <p:cNvSpPr/>
          <p:nvPr/>
        </p:nvSpPr>
        <p:spPr>
          <a:xfrm>
            <a:off x="2537113" y="2255949"/>
            <a:ext cx="1123464" cy="717027"/>
          </a:xfrm>
          <a:prstGeom prst="flowChartDocumen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Reference Sequence Set (M = 100K) </a:t>
            </a:r>
          </a:p>
        </p:txBody>
      </p:sp>
      <p:sp>
        <p:nvSpPr>
          <p:cNvPr id="22" name="Flowchart: Document 21"/>
          <p:cNvSpPr/>
          <p:nvPr/>
        </p:nvSpPr>
        <p:spPr>
          <a:xfrm>
            <a:off x="1022604" y="3854119"/>
            <a:ext cx="914400" cy="717027"/>
          </a:xfrm>
          <a:prstGeom prst="flowChartDocumen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N - M Sequence Set (900K) </a:t>
            </a:r>
          </a:p>
        </p:txBody>
      </p:sp>
      <p:sp>
        <p:nvSpPr>
          <p:cNvPr id="23" name="Diamond 22"/>
          <p:cNvSpPr/>
          <p:nvPr/>
        </p:nvSpPr>
        <p:spPr>
          <a:xfrm>
            <a:off x="890490" y="2239766"/>
            <a:ext cx="1170039" cy="759906"/>
          </a:xfrm>
          <a:prstGeom prst="diamond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dirty="0" smtClean="0"/>
              <a:t>Select Reference</a:t>
            </a:r>
            <a:endParaRPr lang="en-US" sz="1100" dirty="0"/>
          </a:p>
        </p:txBody>
      </p:sp>
      <p:cxnSp>
        <p:nvCxnSpPr>
          <p:cNvPr id="24" name="Straight Arrow Connector 23"/>
          <p:cNvCxnSpPr>
            <a:stCxn id="23" idx="2"/>
            <a:endCxn id="22" idx="0"/>
          </p:cNvCxnSpPr>
          <p:nvPr/>
        </p:nvCxnSpPr>
        <p:spPr>
          <a:xfrm>
            <a:off x="1475510" y="2999672"/>
            <a:ext cx="4294" cy="85444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3" idx="3"/>
            <a:endCxn id="21" idx="1"/>
          </p:cNvCxnSpPr>
          <p:nvPr/>
        </p:nvCxnSpPr>
        <p:spPr>
          <a:xfrm flipV="1">
            <a:off x="2060529" y="2614463"/>
            <a:ext cx="476584" cy="525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2" idx="3"/>
            <a:endCxn id="10" idx="2"/>
          </p:cNvCxnSpPr>
          <p:nvPr/>
        </p:nvCxnSpPr>
        <p:spPr>
          <a:xfrm>
            <a:off x="1937004" y="4212633"/>
            <a:ext cx="272220" cy="271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1" idx="2"/>
            <a:endCxn id="10" idx="0"/>
          </p:cNvCxnSpPr>
          <p:nvPr/>
        </p:nvCxnSpPr>
        <p:spPr>
          <a:xfrm>
            <a:off x="3098845" y="2925573"/>
            <a:ext cx="5185" cy="872409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1" idx="3"/>
            <a:endCxn id="40" idx="2"/>
          </p:cNvCxnSpPr>
          <p:nvPr/>
        </p:nvCxnSpPr>
        <p:spPr>
          <a:xfrm>
            <a:off x="3660577" y="2614463"/>
            <a:ext cx="890209" cy="243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5097192" y="3533841"/>
            <a:ext cx="1082359" cy="971484"/>
            <a:chOff x="5223808" y="3984609"/>
            <a:chExt cx="1082359" cy="971484"/>
          </a:xfrm>
        </p:grpSpPr>
        <p:sp>
          <p:nvSpPr>
            <p:cNvPr id="30" name="TextBox 29"/>
            <p:cNvSpPr txBox="1"/>
            <p:nvPr/>
          </p:nvSpPr>
          <p:spPr>
            <a:xfrm>
              <a:off x="5223808" y="3984609"/>
              <a:ext cx="108235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Reference Coordinates</a:t>
              </a:r>
            </a:p>
          </p:txBody>
        </p:sp>
        <p:sp>
          <p:nvSpPr>
            <p:cNvPr id="31" name="Folded Corner 30"/>
            <p:cNvSpPr/>
            <p:nvPr/>
          </p:nvSpPr>
          <p:spPr>
            <a:xfrm>
              <a:off x="5493520" y="4368979"/>
              <a:ext cx="517820" cy="587114"/>
            </a:xfrm>
            <a:prstGeom prst="foldedCorner">
              <a:avLst>
                <a:gd name="adj" fmla="val 22363"/>
              </a:avLst>
            </a:prstGeom>
            <a:noFill/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288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x, y, z</a:t>
              </a:r>
            </a:p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908129" y="5049607"/>
            <a:ext cx="1454332" cy="587114"/>
            <a:chOff x="2389239" y="5500375"/>
            <a:chExt cx="1454332" cy="587114"/>
          </a:xfrm>
        </p:grpSpPr>
        <p:sp>
          <p:nvSpPr>
            <p:cNvPr id="33" name="TextBox 32"/>
            <p:cNvSpPr txBox="1"/>
            <p:nvPr/>
          </p:nvSpPr>
          <p:spPr>
            <a:xfrm>
              <a:off x="2389239" y="5578488"/>
              <a:ext cx="108235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N - M Coordinates</a:t>
              </a:r>
            </a:p>
          </p:txBody>
        </p:sp>
        <p:sp>
          <p:nvSpPr>
            <p:cNvPr id="34" name="Folded Corner 33"/>
            <p:cNvSpPr/>
            <p:nvPr/>
          </p:nvSpPr>
          <p:spPr>
            <a:xfrm>
              <a:off x="3325751" y="5500375"/>
              <a:ext cx="517820" cy="587114"/>
            </a:xfrm>
            <a:prstGeom prst="foldedCorner">
              <a:avLst>
                <a:gd name="adj" fmla="val 22363"/>
              </a:avLst>
            </a:prstGeom>
            <a:noFill/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288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x, y, z</a:t>
              </a:r>
            </a:p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35" name="Straight Arrow Connector 34"/>
          <p:cNvCxnSpPr>
            <a:stCxn id="10" idx="4"/>
            <a:endCxn id="34" idx="0"/>
          </p:cNvCxnSpPr>
          <p:nvPr/>
        </p:nvCxnSpPr>
        <p:spPr>
          <a:xfrm flipH="1">
            <a:off x="3103551" y="4632715"/>
            <a:ext cx="479" cy="416892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4" idx="3"/>
            <a:endCxn id="17" idx="2"/>
          </p:cNvCxnSpPr>
          <p:nvPr/>
        </p:nvCxnSpPr>
        <p:spPr>
          <a:xfrm flipV="1">
            <a:off x="3362461" y="5338679"/>
            <a:ext cx="1584917" cy="448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1" idx="2"/>
            <a:endCxn id="17" idx="0"/>
          </p:cNvCxnSpPr>
          <p:nvPr/>
        </p:nvCxnSpPr>
        <p:spPr>
          <a:xfrm flipH="1">
            <a:off x="5624034" y="4505325"/>
            <a:ext cx="1780" cy="60475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7" idx="6"/>
            <a:endCxn id="20" idx="1"/>
          </p:cNvCxnSpPr>
          <p:nvPr/>
        </p:nvCxnSpPr>
        <p:spPr>
          <a:xfrm>
            <a:off x="6300690" y="5338679"/>
            <a:ext cx="454636" cy="175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4550786" y="1771299"/>
            <a:ext cx="1295400" cy="1378997"/>
            <a:chOff x="5031896" y="2222067"/>
            <a:chExt cx="1295400" cy="1378997"/>
          </a:xfrm>
        </p:grpSpPr>
        <p:sp>
          <p:nvSpPr>
            <p:cNvPr id="40" name="Oval 39"/>
            <p:cNvSpPr/>
            <p:nvPr/>
          </p:nvSpPr>
          <p:spPr>
            <a:xfrm>
              <a:off x="5031896" y="2534264"/>
              <a:ext cx="1295400" cy="10668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Pairwise Alignment &amp; Distance Calculation</a:t>
              </a:r>
              <a:endParaRPr lang="en-US" sz="1100" dirty="0"/>
            </a:p>
          </p:txBody>
        </p:sp>
        <p:pic>
          <p:nvPicPr>
            <p:cNvPr id="41" name="Picture 2" descr="http://iterativemapreduce.org/images/twiste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69444" y="2222067"/>
              <a:ext cx="1022006" cy="298702"/>
            </a:xfrm>
            <a:prstGeom prst="rect">
              <a:avLst/>
            </a:prstGeom>
            <a:noFill/>
          </p:spPr>
        </p:pic>
      </p:grpSp>
      <p:sp>
        <p:nvSpPr>
          <p:cNvPr id="42" name="TextBox 41"/>
          <p:cNvSpPr txBox="1"/>
          <p:nvPr/>
        </p:nvSpPr>
        <p:spPr>
          <a:xfrm>
            <a:off x="5538690" y="1987632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Adobe Caslon Pro" pitchFamily="18" charset="0"/>
              </a:rPr>
              <a:t>O(</a:t>
            </a:r>
            <a:r>
              <a:rPr lang="en-US" i="1" dirty="0" err="1" smtClean="0">
                <a:latin typeface="Adobe Caslon Pro" pitchFamily="18" charset="0"/>
              </a:rPr>
              <a:t>MxM</a:t>
            </a:r>
            <a:r>
              <a:rPr lang="en-US" i="1" dirty="0" smtClean="0">
                <a:latin typeface="Adobe Caslon Pro" pitchFamily="18" charset="0"/>
              </a:rPr>
              <a:t>)</a:t>
            </a:r>
          </a:p>
          <a:p>
            <a:r>
              <a:rPr lang="en-US" i="1" dirty="0">
                <a:latin typeface="Adobe Caslon Pro" pitchFamily="18" charset="0"/>
              </a:rPr>
              <a:t> </a:t>
            </a:r>
            <a:r>
              <a:rPr lang="en-US" i="1" dirty="0" smtClean="0">
                <a:latin typeface="Adobe Caslon Pro" pitchFamily="18" charset="0"/>
              </a:rPr>
              <a:t>  </a:t>
            </a:r>
            <a:endParaRPr lang="en-US" i="1" dirty="0">
              <a:latin typeface="Adobe Caslon Pro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70690" y="4261114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Adobe Caslon Pro" pitchFamily="18" charset="0"/>
              </a:rPr>
              <a:t>O(</a:t>
            </a:r>
            <a:r>
              <a:rPr lang="en-US" i="1" dirty="0" err="1" smtClean="0">
                <a:latin typeface="Adobe Caslon Pro" pitchFamily="18" charset="0"/>
              </a:rPr>
              <a:t>MxM</a:t>
            </a:r>
            <a:r>
              <a:rPr lang="en-US" i="1" dirty="0" smtClean="0">
                <a:latin typeface="Adobe Caslon Pro" pitchFamily="18" charset="0"/>
              </a:rPr>
              <a:t>)</a:t>
            </a:r>
          </a:p>
          <a:p>
            <a:r>
              <a:rPr lang="en-US" i="1" dirty="0">
                <a:latin typeface="Adobe Caslon Pro" pitchFamily="18" charset="0"/>
              </a:rPr>
              <a:t> </a:t>
            </a:r>
            <a:r>
              <a:rPr lang="en-US" i="1" dirty="0" smtClean="0">
                <a:latin typeface="Adobe Caslon Pro" pitchFamily="18" charset="0"/>
              </a:rPr>
              <a:t>  </a:t>
            </a:r>
            <a:endParaRPr lang="en-US" i="1" dirty="0">
              <a:latin typeface="Adobe Caslon Pro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633690" y="4451432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Adobe Caslon Pro" pitchFamily="18" charset="0"/>
              </a:rPr>
              <a:t>O(</a:t>
            </a:r>
            <a:r>
              <a:rPr lang="en-US" i="1" dirty="0" err="1" smtClean="0">
                <a:latin typeface="Adobe Caslon Pro" pitchFamily="18" charset="0"/>
              </a:rPr>
              <a:t>Mx</a:t>
            </a:r>
            <a:r>
              <a:rPr lang="en-US" i="1" dirty="0" smtClean="0">
                <a:latin typeface="Adobe Caslon Pro" pitchFamily="18" charset="0"/>
              </a:rPr>
              <a:t>(N-1)) </a:t>
            </a:r>
            <a:endParaRPr lang="en-US" i="1" dirty="0">
              <a:latin typeface="Adobe Caslon Pro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73114" y="1298160"/>
            <a:ext cx="1519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e.g. 25 Million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17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42" grpId="0"/>
      <p:bldP spid="43" grpId="0"/>
      <p:bldP spid="4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Services and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Portal and Metadata Management</a:t>
            </a:r>
          </a:p>
          <a:p>
            <a:r>
              <a:rPr lang="en-US" dirty="0" smtClean="0"/>
              <a:t>CGB work </a:t>
            </a:r>
          </a:p>
          <a:p>
            <a:pPr lvl="1"/>
            <a:r>
              <a:rPr lang="en-US" dirty="0" smtClean="0"/>
              <a:t>// </a:t>
            </a:r>
            <a:r>
              <a:rPr lang="en-US" dirty="0" err="1" smtClean="0"/>
              <a:t>todo</a:t>
            </a:r>
            <a:r>
              <a:rPr lang="en-US" dirty="0" smtClean="0"/>
              <a:t> - Ryan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8210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GTM vs. MDS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00201" y="1066800"/>
            <a:ext cx="31242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GTM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4800598" y="1066800"/>
            <a:ext cx="4158441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MDS (SMACOF)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1600201" y="3505200"/>
            <a:ext cx="31242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Maximize Log-Likelihood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4800600" y="3505200"/>
            <a:ext cx="4158441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Minimize STRESS or SSTRESS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254074" y="3505200"/>
            <a:ext cx="1269927" cy="60960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Objective</a:t>
            </a:r>
            <a:br>
              <a:rPr lang="en-US" sz="1600" dirty="0" smtClean="0"/>
            </a:br>
            <a:r>
              <a:rPr lang="en-US" sz="1600" dirty="0" smtClean="0"/>
              <a:t>Function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1607360" y="4191000"/>
            <a:ext cx="31242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O(KN) (K &lt;&lt; N)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4807759" y="4191000"/>
            <a:ext cx="4158441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O(N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261233" y="4191000"/>
            <a:ext cx="1269927" cy="60960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Complexity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1612827" y="1600200"/>
            <a:ext cx="7346212" cy="1143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/>
              <a:buChar char="•"/>
            </a:pPr>
            <a:r>
              <a:rPr lang="en-US" sz="2000" dirty="0" smtClean="0"/>
              <a:t> Non-linear dimension reduction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Find an optimal configuration in a lower-dimension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Iterative optimization method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266700" y="1600200"/>
            <a:ext cx="1269927" cy="1143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Purpose</a:t>
            </a:r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1600201" y="4876800"/>
            <a:ext cx="31242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EM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4800600" y="4876800"/>
            <a:ext cx="4158441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Iterative </a:t>
            </a:r>
            <a:r>
              <a:rPr lang="en-US" sz="2000" dirty="0" err="1" smtClean="0"/>
              <a:t>Majorization</a:t>
            </a:r>
            <a:r>
              <a:rPr lang="en-US" sz="2000" dirty="0" smtClean="0"/>
              <a:t> (EM-like)</a:t>
            </a:r>
            <a:endParaRPr lang="en-US" sz="2000" dirty="0"/>
          </a:p>
        </p:txBody>
      </p:sp>
      <p:sp>
        <p:nvSpPr>
          <p:cNvPr id="17" name="Rectangle 16"/>
          <p:cNvSpPr/>
          <p:nvPr/>
        </p:nvSpPr>
        <p:spPr>
          <a:xfrm>
            <a:off x="254074" y="4876800"/>
            <a:ext cx="1269927" cy="60960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Optimization</a:t>
            </a:r>
          </a:p>
          <a:p>
            <a:pPr algn="ctr"/>
            <a:r>
              <a:rPr lang="en-US" sz="1600" dirty="0" smtClean="0"/>
              <a:t>Method</a:t>
            </a:r>
            <a:endParaRPr lang="en-US" sz="1600" dirty="0"/>
          </a:p>
        </p:txBody>
      </p:sp>
      <p:sp>
        <p:nvSpPr>
          <p:cNvPr id="18" name="Rectangle 17"/>
          <p:cNvSpPr/>
          <p:nvPr/>
        </p:nvSpPr>
        <p:spPr>
          <a:xfrm>
            <a:off x="1594660" y="2819400"/>
            <a:ext cx="31242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Vector-based data</a:t>
            </a:r>
            <a:endParaRPr lang="en-US" sz="2000" dirty="0"/>
          </a:p>
        </p:txBody>
      </p:sp>
      <p:sp>
        <p:nvSpPr>
          <p:cNvPr id="19" name="Rectangle 18"/>
          <p:cNvSpPr/>
          <p:nvPr/>
        </p:nvSpPr>
        <p:spPr>
          <a:xfrm>
            <a:off x="4795059" y="2819400"/>
            <a:ext cx="4158441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Non-vector (</a:t>
            </a:r>
            <a:r>
              <a:rPr lang="en-US" sz="2000" dirty="0" err="1" smtClean="0"/>
              <a:t>Pairwise</a:t>
            </a:r>
            <a:r>
              <a:rPr lang="en-US" sz="2000" dirty="0" smtClean="0"/>
              <a:t> similarity matrix)</a:t>
            </a:r>
            <a:endParaRPr lang="en-US" sz="2000" dirty="0"/>
          </a:p>
        </p:txBody>
      </p:sp>
      <p:sp>
        <p:nvSpPr>
          <p:cNvPr id="20" name="Rectangle 19"/>
          <p:cNvSpPr/>
          <p:nvPr/>
        </p:nvSpPr>
        <p:spPr>
          <a:xfrm>
            <a:off x="248533" y="2819400"/>
            <a:ext cx="1269927" cy="60960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Input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18241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PlotViz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84200" y="4326910"/>
            <a:ext cx="2311400" cy="57785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Visualization Algorithms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400" y="3177560"/>
            <a:ext cx="965200" cy="127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177560"/>
            <a:ext cx="965200" cy="127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3177560"/>
            <a:ext cx="965200" cy="1270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410960" y="4409461"/>
            <a:ext cx="2311400" cy="57785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Chem2Bio2RDF</a:t>
            </a:r>
            <a:endParaRPr lang="en-US" b="1" dirty="0"/>
          </a:p>
        </p:txBody>
      </p:sp>
      <p:sp>
        <p:nvSpPr>
          <p:cNvPr id="10" name="Can 9"/>
          <p:cNvSpPr/>
          <p:nvPr/>
        </p:nvSpPr>
        <p:spPr>
          <a:xfrm>
            <a:off x="7315200" y="3760491"/>
            <a:ext cx="576580" cy="525780"/>
          </a:xfrm>
          <a:prstGeom prst="can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3260111"/>
            <a:ext cx="965200" cy="1270000"/>
          </a:xfrm>
          <a:prstGeom prst="rect">
            <a:avLst/>
          </a:prstGeom>
        </p:spPr>
      </p:pic>
      <p:sp>
        <p:nvSpPr>
          <p:cNvPr id="12" name="Can 11"/>
          <p:cNvSpPr/>
          <p:nvPr/>
        </p:nvSpPr>
        <p:spPr>
          <a:xfrm>
            <a:off x="7315200" y="3269001"/>
            <a:ext cx="576580" cy="525780"/>
          </a:xfrm>
          <a:prstGeom prst="can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sp>
        <p:nvSpPr>
          <p:cNvPr id="13" name="Can 12"/>
          <p:cNvSpPr/>
          <p:nvPr/>
        </p:nvSpPr>
        <p:spPr>
          <a:xfrm>
            <a:off x="8128000" y="3757951"/>
            <a:ext cx="576580" cy="525780"/>
          </a:xfrm>
          <a:prstGeom prst="can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sp>
        <p:nvSpPr>
          <p:cNvPr id="14" name="Can 13"/>
          <p:cNvSpPr/>
          <p:nvPr/>
        </p:nvSpPr>
        <p:spPr>
          <a:xfrm>
            <a:off x="8128000" y="3266461"/>
            <a:ext cx="576580" cy="525780"/>
          </a:xfrm>
          <a:prstGeom prst="can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sp>
        <p:nvSpPr>
          <p:cNvPr id="15" name="Can 14"/>
          <p:cNvSpPr/>
          <p:nvPr/>
        </p:nvSpPr>
        <p:spPr>
          <a:xfrm>
            <a:off x="7721600" y="3989091"/>
            <a:ext cx="576580" cy="525780"/>
          </a:xfrm>
          <a:prstGeom prst="can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sp>
        <p:nvSpPr>
          <p:cNvPr id="16" name="Can 15"/>
          <p:cNvSpPr/>
          <p:nvPr/>
        </p:nvSpPr>
        <p:spPr>
          <a:xfrm>
            <a:off x="7721600" y="3497601"/>
            <a:ext cx="576580" cy="525780"/>
          </a:xfrm>
          <a:prstGeom prst="can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3441700" y="2214689"/>
            <a:ext cx="2311400" cy="57785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PlotViz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854673" y="914400"/>
            <a:ext cx="1479327" cy="1376489"/>
            <a:chOff x="4246182" y="4216591"/>
            <a:chExt cx="2307018" cy="2139759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46182" y="4216591"/>
              <a:ext cx="2307018" cy="2139759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0" y="4504080"/>
              <a:ext cx="1447800" cy="1291539"/>
            </a:xfrm>
            <a:prstGeom prst="rect">
              <a:avLst/>
            </a:prstGeom>
            <a:scene3d>
              <a:camera prst="perspectiveFront" fov="5400000">
                <a:rot lat="0" lon="2100000" rev="0"/>
              </a:camera>
              <a:lightRig rig="threePt" dir="t"/>
            </a:scene3d>
          </p:spPr>
        </p:pic>
      </p:grpSp>
      <p:sp>
        <p:nvSpPr>
          <p:cNvPr id="21" name="Rectangle 20"/>
          <p:cNvSpPr/>
          <p:nvPr/>
        </p:nvSpPr>
        <p:spPr>
          <a:xfrm>
            <a:off x="584200" y="4904760"/>
            <a:ext cx="2311400" cy="6413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45720" rIns="0" rtlCol="0" anchor="ctr"/>
          <a:lstStyle/>
          <a:p>
            <a:pPr algn="ctr"/>
            <a:r>
              <a:rPr lang="en-US" dirty="0" smtClean="0"/>
              <a:t>Parallel dimension reduction algorithms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6410960" y="4987311"/>
            <a:ext cx="2311400" cy="6413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45720" rIns="0" rtlCol="0" anchor="ctr"/>
          <a:lstStyle/>
          <a:p>
            <a:pPr algn="ctr"/>
            <a:r>
              <a:rPr lang="en-US" dirty="0" smtClean="0"/>
              <a:t>Aggregated public databases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 rot="18900000">
            <a:off x="1326717" y="2032500"/>
            <a:ext cx="1718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3-D Map File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 rot="2700000">
            <a:off x="6198987" y="2106223"/>
            <a:ext cx="1630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SPARQL query</a:t>
            </a:r>
            <a:endParaRPr lang="en-US" dirty="0"/>
          </a:p>
        </p:txBody>
      </p:sp>
      <p:sp>
        <p:nvSpPr>
          <p:cNvPr id="25" name="Left-Right Arrow 24"/>
          <p:cNvSpPr/>
          <p:nvPr/>
        </p:nvSpPr>
        <p:spPr>
          <a:xfrm rot="18900000">
            <a:off x="1659313" y="2257178"/>
            <a:ext cx="1676400" cy="430530"/>
          </a:xfrm>
          <a:prstGeom prst="left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-Right Arrow 25"/>
          <p:cNvSpPr/>
          <p:nvPr/>
        </p:nvSpPr>
        <p:spPr>
          <a:xfrm rot="2700000">
            <a:off x="5808288" y="2308516"/>
            <a:ext cx="1676400" cy="430530"/>
          </a:xfrm>
          <a:prstGeom prst="left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 rot="2700000">
            <a:off x="5799829" y="2504436"/>
            <a:ext cx="127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Meta data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3441700" y="2792539"/>
            <a:ext cx="2311400" cy="6413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45720" rIns="0" rtlCol="0" anchor="ctr"/>
          <a:lstStyle/>
          <a:p>
            <a:pPr algn="ctr"/>
            <a:r>
              <a:rPr lang="en-US" dirty="0" smtClean="0"/>
              <a:t>Light-weight client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620000" y="4208662"/>
            <a:ext cx="7950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PubChem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7620000" y="3675262"/>
            <a:ext cx="7950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CTD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8001000" y="3418861"/>
            <a:ext cx="7950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DrugBank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8044180" y="3903862"/>
            <a:ext cx="7950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QSAR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558939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2022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1"/>
          <p:cNvSpPr>
            <a:spLocks noGrp="1"/>
          </p:cNvSpPr>
          <p:nvPr>
            <p:ph type="title" idx="4294967295"/>
          </p:nvPr>
        </p:nvSpPr>
        <p:spPr>
          <a:xfrm>
            <a:off x="990600" y="152400"/>
            <a:ext cx="8153400" cy="533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SALSAHPC Dynamic Virtual Cluster on </a:t>
            </a:r>
            <a:r>
              <a:rPr lang="en-US" sz="3200" dirty="0" err="1" smtClean="0"/>
              <a:t>FutureGrid</a:t>
            </a:r>
            <a:r>
              <a:rPr lang="en-US" sz="3200" dirty="0" smtClean="0"/>
              <a:t> --  Demo at SC09</a:t>
            </a:r>
            <a:endParaRPr lang="en-US" sz="3200" dirty="0"/>
          </a:p>
        </p:txBody>
      </p:sp>
      <p:grpSp>
        <p:nvGrpSpPr>
          <p:cNvPr id="2" name="Group 52"/>
          <p:cNvGrpSpPr/>
          <p:nvPr/>
        </p:nvGrpSpPr>
        <p:grpSpPr>
          <a:xfrm>
            <a:off x="4613031" y="3113750"/>
            <a:ext cx="328246" cy="878835"/>
            <a:chOff x="1600200" y="1295400"/>
            <a:chExt cx="609600" cy="1371600"/>
          </a:xfrm>
        </p:grpSpPr>
        <p:sp>
          <p:nvSpPr>
            <p:cNvPr id="22" name="Rectangle 21"/>
            <p:cNvSpPr/>
            <p:nvPr/>
          </p:nvSpPr>
          <p:spPr>
            <a:xfrm>
              <a:off x="1600200" y="1295400"/>
              <a:ext cx="609600" cy="1371600"/>
            </a:xfrm>
            <a:prstGeom prst="rect">
              <a:avLst/>
            </a:prstGeom>
            <a:solidFill>
              <a:srgbClr val="E4CFA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752600" y="14478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752600" y="18288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1752600" y="22860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6" name="Down Arrow 25"/>
          <p:cNvSpPr/>
          <p:nvPr/>
        </p:nvSpPr>
        <p:spPr>
          <a:xfrm rot="10800000">
            <a:off x="4736123" y="2674332"/>
            <a:ext cx="164123" cy="341769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3" name="Group 51"/>
          <p:cNvGrpSpPr/>
          <p:nvPr/>
        </p:nvGrpSpPr>
        <p:grpSpPr>
          <a:xfrm>
            <a:off x="4859215" y="1649024"/>
            <a:ext cx="1328692" cy="1144638"/>
            <a:chOff x="2209800" y="2362200"/>
            <a:chExt cx="4191000" cy="2768979"/>
          </a:xfrm>
        </p:grpSpPr>
        <p:sp>
          <p:nvSpPr>
            <p:cNvPr id="28" name="Cloud"/>
            <p:cNvSpPr>
              <a:spLocks noChangeAspect="1" noEditPoints="1" noChangeArrowheads="1"/>
            </p:cNvSpPr>
            <p:nvPr/>
          </p:nvSpPr>
          <p:spPr bwMode="auto">
            <a:xfrm>
              <a:off x="2209800" y="2362200"/>
              <a:ext cx="4191000" cy="236220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986324" y="2674202"/>
              <a:ext cx="2884228" cy="2456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prstClr val="black"/>
                  </a:solidFill>
                </a:rPr>
                <a:t>Pub/Sub Broker Network</a:t>
              </a:r>
            </a:p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Group 49"/>
          <p:cNvGrpSpPr/>
          <p:nvPr/>
        </p:nvGrpSpPr>
        <p:grpSpPr>
          <a:xfrm>
            <a:off x="6828692" y="3504343"/>
            <a:ext cx="1395046" cy="1171781"/>
            <a:chOff x="5105400" y="5257801"/>
            <a:chExt cx="3124200" cy="2514600"/>
          </a:xfrm>
        </p:grpSpPr>
        <p:sp>
          <p:nvSpPr>
            <p:cNvPr id="31" name="Rectangle 30"/>
            <p:cNvSpPr/>
            <p:nvPr/>
          </p:nvSpPr>
          <p:spPr>
            <a:xfrm>
              <a:off x="5105400" y="5257801"/>
              <a:ext cx="3124200" cy="2514600"/>
            </a:xfrm>
            <a:prstGeom prst="rect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5333999" y="5486402"/>
              <a:ext cx="2738077" cy="838201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050" b="1" dirty="0" smtClean="0">
                  <a:solidFill>
                    <a:prstClr val="black"/>
                  </a:solidFill>
                </a:rPr>
                <a:t>Summarizer</a:t>
              </a:r>
              <a:endParaRPr lang="en-US" sz="1050" b="1" dirty="0">
                <a:solidFill>
                  <a:prstClr val="black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334000" y="6705601"/>
              <a:ext cx="2667000" cy="8382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>
                  <a:solidFill>
                    <a:prstClr val="black"/>
                  </a:solidFill>
                </a:rPr>
                <a:t>Switcher</a:t>
              </a:r>
              <a:endParaRPr lang="en-US" sz="105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4" name="Left-Right Arrow 33"/>
          <p:cNvSpPr/>
          <p:nvPr/>
        </p:nvSpPr>
        <p:spPr>
          <a:xfrm rot="3352647">
            <a:off x="6226985" y="2919028"/>
            <a:ext cx="781383" cy="227331"/>
          </a:xfrm>
          <a:prstGeom prst="left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828692" y="1600200"/>
            <a:ext cx="1477108" cy="141590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50132" y="1625599"/>
            <a:ext cx="1303269" cy="212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</a:rPr>
              <a:t>Monitoring Interface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39" name="Down Arrow 38"/>
          <p:cNvSpPr/>
          <p:nvPr/>
        </p:nvSpPr>
        <p:spPr>
          <a:xfrm rot="16200000">
            <a:off x="6325665" y="1716301"/>
            <a:ext cx="390594" cy="45133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8" name="Group 50"/>
          <p:cNvGrpSpPr/>
          <p:nvPr/>
        </p:nvGrpSpPr>
        <p:grpSpPr>
          <a:xfrm>
            <a:off x="4572000" y="4090234"/>
            <a:ext cx="1723292" cy="1040565"/>
            <a:chOff x="0" y="6553200"/>
            <a:chExt cx="4724400" cy="1624012"/>
          </a:xfrm>
        </p:grpSpPr>
        <p:sp>
          <p:nvSpPr>
            <p:cNvPr id="41" name="Rectangle 40"/>
            <p:cNvSpPr/>
            <p:nvPr/>
          </p:nvSpPr>
          <p:spPr>
            <a:xfrm>
              <a:off x="0" y="7239000"/>
              <a:ext cx="4724400" cy="93821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 smtClean="0">
                  <a:solidFill>
                    <a:prstClr val="black"/>
                  </a:solidFill>
                </a:rPr>
                <a:t>iDataplex</a:t>
              </a:r>
              <a:r>
                <a:rPr lang="en-US" sz="1400" b="1" dirty="0" smtClean="0">
                  <a:solidFill>
                    <a:prstClr val="black"/>
                  </a:solidFill>
                </a:rPr>
                <a:t> Bare-metal Nodes 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0" y="6553200"/>
              <a:ext cx="4724400" cy="6096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prstClr val="black"/>
                  </a:solidFill>
                </a:rPr>
                <a:t>XCAT Infrastructure</a:t>
              </a:r>
              <a:endParaRPr lang="en-US" sz="14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43" name="Down Arrow 42"/>
          <p:cNvSpPr/>
          <p:nvPr/>
        </p:nvSpPr>
        <p:spPr>
          <a:xfrm rot="5400000">
            <a:off x="6346180" y="4178025"/>
            <a:ext cx="390594" cy="41030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1" name="Group 53"/>
          <p:cNvGrpSpPr/>
          <p:nvPr/>
        </p:nvGrpSpPr>
        <p:grpSpPr>
          <a:xfrm>
            <a:off x="5064369" y="3113750"/>
            <a:ext cx="328246" cy="878835"/>
            <a:chOff x="1600200" y="1295400"/>
            <a:chExt cx="609600" cy="1371600"/>
          </a:xfrm>
        </p:grpSpPr>
        <p:sp>
          <p:nvSpPr>
            <p:cNvPr id="45" name="Rectangle 44"/>
            <p:cNvSpPr/>
            <p:nvPr/>
          </p:nvSpPr>
          <p:spPr>
            <a:xfrm>
              <a:off x="1600200" y="1295400"/>
              <a:ext cx="609600" cy="1371600"/>
            </a:xfrm>
            <a:prstGeom prst="rect">
              <a:avLst/>
            </a:prstGeom>
            <a:solidFill>
              <a:srgbClr val="E4CFA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1752600" y="14478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752600" y="18288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1752600" y="22860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Group 58"/>
          <p:cNvGrpSpPr/>
          <p:nvPr/>
        </p:nvGrpSpPr>
        <p:grpSpPr>
          <a:xfrm>
            <a:off x="5515708" y="3113750"/>
            <a:ext cx="328246" cy="878835"/>
            <a:chOff x="1600200" y="1295400"/>
            <a:chExt cx="609600" cy="1371600"/>
          </a:xfrm>
        </p:grpSpPr>
        <p:sp>
          <p:nvSpPr>
            <p:cNvPr id="50" name="Rectangle 49"/>
            <p:cNvSpPr/>
            <p:nvPr/>
          </p:nvSpPr>
          <p:spPr>
            <a:xfrm>
              <a:off x="1600200" y="1295400"/>
              <a:ext cx="609600" cy="1371600"/>
            </a:xfrm>
            <a:prstGeom prst="rect">
              <a:avLst/>
            </a:prstGeom>
            <a:solidFill>
              <a:srgbClr val="E4CFA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1752600" y="14478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1752600" y="18288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1752600" y="22860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" name="Group 63"/>
          <p:cNvGrpSpPr/>
          <p:nvPr/>
        </p:nvGrpSpPr>
        <p:grpSpPr>
          <a:xfrm>
            <a:off x="5967046" y="3113750"/>
            <a:ext cx="328246" cy="878835"/>
            <a:chOff x="1600200" y="1295400"/>
            <a:chExt cx="609600" cy="1371600"/>
          </a:xfrm>
        </p:grpSpPr>
        <p:sp>
          <p:nvSpPr>
            <p:cNvPr id="55" name="Rectangle 54"/>
            <p:cNvSpPr/>
            <p:nvPr/>
          </p:nvSpPr>
          <p:spPr>
            <a:xfrm>
              <a:off x="1600200" y="1295400"/>
              <a:ext cx="609600" cy="1371600"/>
            </a:xfrm>
            <a:prstGeom prst="rect">
              <a:avLst/>
            </a:prstGeom>
            <a:solidFill>
              <a:srgbClr val="E4CFA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1752600" y="14478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1752600" y="18288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1752600" y="22860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4648200" y="3378200"/>
            <a:ext cx="16002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Virtual/Physical Clusters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70" name="Down Arrow 69"/>
          <p:cNvSpPr/>
          <p:nvPr/>
        </p:nvSpPr>
        <p:spPr>
          <a:xfrm rot="10800000">
            <a:off x="5146431" y="2674332"/>
            <a:ext cx="164123" cy="341769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1" name="Down Arrow 70"/>
          <p:cNvSpPr/>
          <p:nvPr/>
        </p:nvSpPr>
        <p:spPr>
          <a:xfrm rot="10800000">
            <a:off x="5597769" y="2674332"/>
            <a:ext cx="164123" cy="341769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2" name="Down Arrow 71"/>
          <p:cNvSpPr/>
          <p:nvPr/>
        </p:nvSpPr>
        <p:spPr>
          <a:xfrm rot="10800000">
            <a:off x="6049108" y="2674332"/>
            <a:ext cx="164123" cy="341769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495800" y="1143000"/>
            <a:ext cx="3905250" cy="326243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r>
              <a:rPr lang="en-US" sz="1700" b="1" dirty="0" smtClean="0">
                <a:solidFill>
                  <a:srgbClr val="00B0F0"/>
                </a:solidFill>
              </a:rPr>
              <a:t>Monitoring &amp; Control Infrastructure</a:t>
            </a:r>
            <a:endParaRPr lang="en-US" sz="1700" b="1" dirty="0">
              <a:solidFill>
                <a:prstClr val="white"/>
              </a:solidFill>
            </a:endParaRPr>
          </a:p>
        </p:txBody>
      </p:sp>
      <p:grpSp>
        <p:nvGrpSpPr>
          <p:cNvPr id="17" name="Group 78"/>
          <p:cNvGrpSpPr/>
          <p:nvPr/>
        </p:nvGrpSpPr>
        <p:grpSpPr>
          <a:xfrm>
            <a:off x="409575" y="1143000"/>
            <a:ext cx="3333750" cy="3962400"/>
            <a:chOff x="533400" y="2484120"/>
            <a:chExt cx="5334000" cy="4754880"/>
          </a:xfrm>
        </p:grpSpPr>
        <p:grpSp>
          <p:nvGrpSpPr>
            <p:cNvPr id="18" name="Group 19"/>
            <p:cNvGrpSpPr/>
            <p:nvPr/>
          </p:nvGrpSpPr>
          <p:grpSpPr>
            <a:xfrm>
              <a:off x="533400" y="3048000"/>
              <a:ext cx="5334000" cy="4191000"/>
              <a:chOff x="609600" y="2362200"/>
              <a:chExt cx="5334000" cy="41910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609600" y="5715000"/>
                <a:ext cx="5334000" cy="8382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 smtClean="0">
                    <a:solidFill>
                      <a:prstClr val="black"/>
                    </a:solidFill>
                  </a:rPr>
                  <a:t>iDataplex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Bare-metal Nodes </a:t>
                </a:r>
              </a:p>
              <a:p>
                <a:pPr algn="ctr"/>
                <a:r>
                  <a:rPr lang="en-US" dirty="0" smtClean="0">
                    <a:solidFill>
                      <a:prstClr val="black"/>
                    </a:solidFill>
                  </a:rPr>
                  <a:t>(32 nodes)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609600" y="5129212"/>
                <a:ext cx="5334000" cy="43338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prstClr val="black"/>
                    </a:solidFill>
                  </a:rPr>
                  <a:t>XCAT Infrastructure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609600" y="4138612"/>
                <a:ext cx="1676400" cy="890588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prstClr val="black"/>
                    </a:solidFill>
                  </a:rPr>
                  <a:t>Linux </a:t>
                </a:r>
              </a:p>
              <a:p>
                <a:pPr algn="ctr"/>
                <a:r>
                  <a:rPr lang="en-US" sz="1400" b="1" dirty="0" smtClean="0">
                    <a:solidFill>
                      <a:prstClr val="black"/>
                    </a:solidFill>
                  </a:rPr>
                  <a:t>Bare-system</a:t>
                </a:r>
                <a:endParaRPr lang="en-US" sz="14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362200" y="4138612"/>
                <a:ext cx="1676400" cy="89058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prstClr val="black"/>
                    </a:solidFill>
                  </a:rPr>
                  <a:t>Linux on Xen</a:t>
                </a:r>
                <a:endParaRPr lang="en-US" sz="14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114800" y="4138612"/>
                <a:ext cx="1828800" cy="89058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prstClr val="black"/>
                    </a:solidFill>
                  </a:rPr>
                  <a:t>Windows Server 2008 Bare-system</a:t>
                </a:r>
                <a:endParaRPr lang="en-US" sz="14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609600" y="3148012"/>
                <a:ext cx="1676400" cy="89058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prstClr val="black"/>
                    </a:solidFill>
                  </a:rPr>
                  <a:t>SW-G Using Hadoop </a:t>
                </a:r>
                <a:endParaRPr lang="en-US" sz="14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362200" y="3148012"/>
                <a:ext cx="1676400" cy="89058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prstClr val="black"/>
                    </a:solidFill>
                  </a:rPr>
                  <a:t>SW-G Using Hadoop </a:t>
                </a:r>
                <a:endParaRPr lang="en-US" sz="14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114800" y="3148012"/>
                <a:ext cx="1828800" cy="89058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prstClr val="black"/>
                    </a:solidFill>
                  </a:rPr>
                  <a:t>SW-G Using DryadLINQ</a:t>
                </a:r>
                <a:endParaRPr lang="en-US" sz="14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609600" y="2362200"/>
                <a:ext cx="5334000" cy="66198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prstClr val="black"/>
                    </a:solidFill>
                  </a:rPr>
                  <a:t>Monitoring Infrastructure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975360" y="2484120"/>
              <a:ext cx="4465320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 smtClean="0">
                  <a:solidFill>
                    <a:srgbClr val="00B0F0"/>
                  </a:solidFill>
                </a:rPr>
                <a:t>Dynamic Cluster Architecture</a:t>
              </a:r>
              <a:endParaRPr lang="en-US" sz="1700" b="1" dirty="0">
                <a:solidFill>
                  <a:prstClr val="white"/>
                </a:solidFill>
              </a:endParaRPr>
            </a:p>
          </p:txBody>
        </p:sp>
      </p:grpSp>
      <p:pic>
        <p:nvPicPr>
          <p:cNvPr id="60" name="Content Placeholder 3" descr="monitor_fu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199" y="1905000"/>
            <a:ext cx="1295401" cy="1052512"/>
          </a:xfrm>
          <a:prstGeom prst="rect">
            <a:avLst/>
          </a:prstGeom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876800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Rectangle 62"/>
          <p:cNvSpPr/>
          <p:nvPr/>
        </p:nvSpPr>
        <p:spPr>
          <a:xfrm>
            <a:off x="4876800" y="0"/>
            <a:ext cx="4267200" cy="105591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5029200" y="381000"/>
            <a:ext cx="4114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000" b="1" dirty="0" smtClean="0">
                <a:solidFill>
                  <a:srgbClr val="00B0F0"/>
                </a:solidFill>
              </a:rPr>
              <a:t>Demonstrate the concept of Science on Clouds on FutureGrid </a:t>
            </a:r>
            <a:endParaRPr lang="en-US" sz="2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69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838200"/>
            <a:ext cx="1143000" cy="914400"/>
          </a:xfrm>
          <a:prstGeom prst="rect">
            <a:avLst/>
          </a:prstGeom>
          <a:solidFill>
            <a:srgbClr val="DEE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90600" y="152400"/>
            <a:ext cx="8153400" cy="533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SALSAHPC Dynamic Virtual Cluster on </a:t>
            </a:r>
            <a:r>
              <a:rPr lang="en-US" sz="3200" dirty="0" err="1" smtClean="0"/>
              <a:t>FutureGrid</a:t>
            </a:r>
            <a:r>
              <a:rPr lang="en-US" sz="3200" dirty="0" smtClean="0"/>
              <a:t> --  Demo at SC09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76800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876800" y="0"/>
            <a:ext cx="4267200" cy="105591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953000" y="381000"/>
            <a:ext cx="4114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000" b="1" dirty="0" smtClean="0">
                <a:solidFill>
                  <a:srgbClr val="00B0F0"/>
                </a:solidFill>
              </a:rPr>
              <a:t>Demonstrate the concept of Science on Clouds using a FutureGrid cluster</a:t>
            </a:r>
            <a:endParaRPr lang="en-US" sz="2000" b="1" dirty="0">
              <a:solidFill>
                <a:srgbClr val="00B0F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0" y="260350"/>
            <a:ext cx="7848600" cy="606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083597" y="838200"/>
            <a:ext cx="3298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http://salsahpc.indiana.edu/b534</a:t>
            </a:r>
          </a:p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http://salsahpc.indiana.edu/b534projects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46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6" grpId="0" animBg="1"/>
      <p:bldP spid="9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Twister &amp; </a:t>
            </a:r>
            <a:br>
              <a:rPr lang="en-US" dirty="0" smtClean="0"/>
            </a:br>
            <a:r>
              <a:rPr lang="en-US" dirty="0" smtClean="0"/>
              <a:t>Azure </a:t>
            </a:r>
            <a:r>
              <a:rPr lang="en-US" dirty="0" err="1" smtClean="0"/>
              <a:t>MapReduce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014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Twister?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Twister is an </a:t>
            </a:r>
            <a:r>
              <a:rPr lang="en-US" dirty="0"/>
              <a:t>Iterative </a:t>
            </a:r>
            <a:r>
              <a:rPr lang="en-US" dirty="0" smtClean="0"/>
              <a:t>MapReduce Framework which supports</a:t>
            </a:r>
          </a:p>
          <a:p>
            <a:pPr lvl="1"/>
            <a:r>
              <a:rPr lang="en-US" dirty="0" smtClean="0"/>
              <a:t>Customized static input data partition</a:t>
            </a:r>
          </a:p>
          <a:p>
            <a:pPr lvl="1"/>
            <a:r>
              <a:rPr lang="en-US" dirty="0"/>
              <a:t>Cacheable map/reduce tasks </a:t>
            </a:r>
            <a:endParaRPr lang="en-US" dirty="0" smtClean="0"/>
          </a:p>
          <a:p>
            <a:pPr lvl="1"/>
            <a:r>
              <a:rPr lang="en-US" dirty="0" smtClean="0"/>
              <a:t>Combining operation to converge intermediate outputs to main program</a:t>
            </a:r>
          </a:p>
          <a:p>
            <a:pPr lvl="1"/>
            <a:r>
              <a:rPr lang="en-US" dirty="0" smtClean="0"/>
              <a:t>Fault recovery between iterations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13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Twister Programming </a:t>
            </a:r>
            <a:r>
              <a:rPr lang="en-US" dirty="0" smtClean="0"/>
              <a:t>Model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7543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485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Twister </a:t>
            </a:r>
            <a:r>
              <a:rPr lang="en-US" dirty="0" smtClean="0"/>
              <a:t>Architecture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43086"/>
            <a:ext cx="6754812" cy="5078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054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Applications and Performance</a:t>
            </a: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990600"/>
            <a:ext cx="369056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15425"/>
            <a:ext cx="3505200" cy="248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505200"/>
            <a:ext cx="3278747" cy="220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267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MapReduceRoles</a:t>
            </a:r>
            <a:r>
              <a:rPr lang="en-US" sz="3200" dirty="0" smtClean="0"/>
              <a:t> </a:t>
            </a:r>
            <a:r>
              <a:rPr lang="en-US" sz="3200" i="1" dirty="0" smtClean="0"/>
              <a:t>for</a:t>
            </a:r>
            <a:r>
              <a:rPr lang="en-US" sz="3200" dirty="0" smtClean="0"/>
              <a:t> Azure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2390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err="1" smtClean="0">
                <a:latin typeface="+mj-lt"/>
              </a:rPr>
              <a:t>MapReduce</a:t>
            </a:r>
            <a:r>
              <a:rPr lang="en-US" sz="2800" dirty="0" smtClean="0">
                <a:latin typeface="+mj-lt"/>
              </a:rPr>
              <a:t> framework for Azure Cloud</a:t>
            </a:r>
          </a:p>
          <a:p>
            <a:r>
              <a:rPr lang="en-US" sz="2800" dirty="0" smtClean="0">
                <a:latin typeface="+mj-lt"/>
              </a:rPr>
              <a:t>Built using highly-available and scalable Azure </a:t>
            </a:r>
            <a:r>
              <a:rPr lang="en-US" sz="2800" dirty="0">
                <a:latin typeface="+mj-lt"/>
              </a:rPr>
              <a:t>cloud </a:t>
            </a:r>
            <a:r>
              <a:rPr lang="en-US" sz="2800" dirty="0" smtClean="0">
                <a:latin typeface="+mj-lt"/>
              </a:rPr>
              <a:t>services</a:t>
            </a:r>
          </a:p>
          <a:p>
            <a:pPr lvl="1"/>
            <a:r>
              <a:rPr lang="en-US" sz="2400" dirty="0">
                <a:latin typeface="+mj-lt"/>
              </a:rPr>
              <a:t>Distributed, highly scalable &amp; highly available services</a:t>
            </a:r>
          </a:p>
          <a:p>
            <a:pPr lvl="1"/>
            <a:r>
              <a:rPr lang="en-US" sz="2400" dirty="0">
                <a:latin typeface="+mj-lt"/>
              </a:rPr>
              <a:t>Minimal management / maintenance overhead</a:t>
            </a:r>
          </a:p>
          <a:p>
            <a:pPr lvl="1"/>
            <a:r>
              <a:rPr lang="en-US" sz="2400" dirty="0">
                <a:latin typeface="+mj-lt"/>
              </a:rPr>
              <a:t>Reduced </a:t>
            </a:r>
            <a:r>
              <a:rPr lang="en-US" sz="2400" dirty="0" smtClean="0">
                <a:latin typeface="+mj-lt"/>
              </a:rPr>
              <a:t>footprint</a:t>
            </a:r>
          </a:p>
          <a:p>
            <a:r>
              <a:rPr lang="en-US" sz="2800" dirty="0">
                <a:latin typeface="+mj-lt"/>
              </a:rPr>
              <a:t>Hides the complexity of cloud &amp; cloud services from the </a:t>
            </a:r>
            <a:r>
              <a:rPr lang="en-US" sz="2800" dirty="0" smtClean="0">
                <a:latin typeface="+mj-lt"/>
              </a:rPr>
              <a:t>users</a:t>
            </a:r>
            <a:endParaRPr lang="en-US" sz="2800" dirty="0">
              <a:latin typeface="+mj-lt"/>
            </a:endParaRPr>
          </a:p>
          <a:p>
            <a:r>
              <a:rPr lang="en-US" sz="2800" dirty="0" smtClean="0">
                <a:latin typeface="+mj-lt"/>
              </a:rPr>
              <a:t>Co-exist with eventual consistency &amp; high latency of cloud services</a:t>
            </a:r>
          </a:p>
          <a:p>
            <a:r>
              <a:rPr lang="en-US" sz="2800" dirty="0">
                <a:latin typeface="+mj-lt"/>
              </a:rPr>
              <a:t>Decentralized </a:t>
            </a:r>
            <a:r>
              <a:rPr lang="en-US" sz="2800" dirty="0" smtClean="0">
                <a:latin typeface="+mj-lt"/>
              </a:rPr>
              <a:t>control</a:t>
            </a:r>
          </a:p>
          <a:p>
            <a:pPr lvl="1"/>
            <a:r>
              <a:rPr lang="en-US" sz="2400" dirty="0" smtClean="0">
                <a:latin typeface="+mj-lt"/>
              </a:rPr>
              <a:t>avoids single point of failure</a:t>
            </a:r>
            <a:endParaRPr lang="en-US" sz="2400" dirty="0">
              <a:latin typeface="+mj-lt"/>
            </a:endParaRPr>
          </a:p>
          <a:p>
            <a:pPr marL="0" indent="0">
              <a:buNone/>
            </a:pPr>
            <a:endParaRPr lang="en-US" sz="28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3048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MapReduceRoles</a:t>
            </a:r>
            <a:r>
              <a:rPr lang="en-US" sz="3200" dirty="0" smtClean="0"/>
              <a:t> </a:t>
            </a:r>
            <a:r>
              <a:rPr lang="en-US" sz="3200" i="1" dirty="0" smtClean="0"/>
              <a:t>for</a:t>
            </a:r>
            <a:r>
              <a:rPr lang="en-US" sz="3200" dirty="0" smtClean="0"/>
              <a:t> Azure</a:t>
            </a:r>
            <a:endParaRPr lang="en-US" sz="32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6705600" cy="3824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9600" y="4876800"/>
            <a:ext cx="403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Supports </a:t>
            </a:r>
            <a:r>
              <a:rPr lang="en-US" b="1" dirty="0"/>
              <a:t>dynamically scaling up and down of the compute resources.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Fault Tolerance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4724400" y="48768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/>
              <a:t>Combiner step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/>
              <a:t>Web based monitoring </a:t>
            </a:r>
            <a:r>
              <a:rPr lang="en-US" b="1" dirty="0" smtClean="0"/>
              <a:t>console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/>
              <a:t>Easy testing and deployment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7452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861</Words>
  <Application>Microsoft Office PowerPoint</Application>
  <PresentationFormat>On-screen Show (4:3)</PresentationFormat>
  <Paragraphs>225</Paragraphs>
  <Slides>26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Visio.Drawing.11</vt:lpstr>
      <vt:lpstr>SALSA Group Research Activities</vt:lpstr>
      <vt:lpstr>Research Overview</vt:lpstr>
      <vt:lpstr>Twister &amp;  Azure MapReduce</vt:lpstr>
      <vt:lpstr>What is Twister?</vt:lpstr>
      <vt:lpstr>Twister Programming Model</vt:lpstr>
      <vt:lpstr>Twister Architecture</vt:lpstr>
      <vt:lpstr>Applications and Performance</vt:lpstr>
      <vt:lpstr>MapReduceRoles for Azure</vt:lpstr>
      <vt:lpstr>MapReduceRoles for Azure</vt:lpstr>
      <vt:lpstr>Twister for Azure</vt:lpstr>
      <vt:lpstr>Performance Comparisons</vt:lpstr>
      <vt:lpstr>Dryad &amp;  Parallel Applications</vt:lpstr>
      <vt:lpstr>DryadLINQ CTP Evaluation</vt:lpstr>
      <vt:lpstr>Parallel programming model</vt:lpstr>
      <vt:lpstr>SW-G bioinformatics application</vt:lpstr>
      <vt:lpstr>Matrix-Matrix Multiplication</vt:lpstr>
      <vt:lpstr>PageRank</vt:lpstr>
      <vt:lpstr>NIH Projects</vt:lpstr>
      <vt:lpstr>Sequence Clustering</vt:lpstr>
      <vt:lpstr>Scale-up Sequence Clustering with Twister</vt:lpstr>
      <vt:lpstr>Services and Support</vt:lpstr>
      <vt:lpstr>GTM vs. MDS</vt:lpstr>
      <vt:lpstr>PlotViz</vt:lpstr>
      <vt:lpstr>Education</vt:lpstr>
      <vt:lpstr>SALSAHPC Dynamic Virtual Cluster on FutureGrid --  Demo at SC09</vt:lpstr>
      <vt:lpstr>SALSAHPC Dynamic Virtual Cluster on FutureGrid --  Demo at SC09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Choi, Jong Youl</dc:creator>
  <cp:lastModifiedBy>Geoffrey Fox</cp:lastModifiedBy>
  <cp:revision>38</cp:revision>
  <dcterms:created xsi:type="dcterms:W3CDTF">2010-11-02T19:01:47Z</dcterms:created>
  <dcterms:modified xsi:type="dcterms:W3CDTF">2011-05-13T23:28:40Z</dcterms:modified>
</cp:coreProperties>
</file>