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2"/>
  </p:notesMasterIdLst>
  <p:sldIdLst>
    <p:sldId id="297" r:id="rId2"/>
    <p:sldId id="497" r:id="rId3"/>
    <p:sldId id="500" r:id="rId4"/>
    <p:sldId id="475" r:id="rId5"/>
    <p:sldId id="498" r:id="rId6"/>
    <p:sldId id="499" r:id="rId7"/>
    <p:sldId id="495" r:id="rId8"/>
    <p:sldId id="496" r:id="rId9"/>
    <p:sldId id="489" r:id="rId10"/>
    <p:sldId id="48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FC9F1"/>
    <a:srgbClr val="FF9797"/>
    <a:srgbClr val="C2E59B"/>
    <a:srgbClr val="B0DD7F"/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83228" autoAdjust="0"/>
  </p:normalViewPr>
  <p:slideViewPr>
    <p:cSldViewPr>
      <p:cViewPr varScale="1">
        <p:scale>
          <a:sx n="87" d="100"/>
          <a:sy n="87" d="100"/>
        </p:scale>
        <p:origin x="16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4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11/20/2013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11/20/2013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11/20/2013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11/20/2013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11/20/2013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11/20/2013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11/20/2013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11/20/2013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ucloudsummerschool.appspot.com/previe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x-informatics.appspot.com/cour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x-informatics.appspot.com/cour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413" y="381000"/>
            <a:ext cx="9144000" cy="1905000"/>
          </a:xfrm>
        </p:spPr>
        <p:txBody>
          <a:bodyPr>
            <a:no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Remarks on MOOC’s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20297"/>
            <a:ext cx="9144000" cy="129540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7030A0"/>
                </a:solidFill>
              </a:rPr>
              <a:t>SC13 Birds of a Feather November 20 2013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2672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Informatics, Computing and Physics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Indiana 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University 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937" t="22373" r="24410" b="8951"/>
          <a:stretch/>
        </p:blipFill>
        <p:spPr>
          <a:xfrm>
            <a:off x="0" y="0"/>
            <a:ext cx="9006729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Cloud MOOC Repository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4994" y="531296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http://iucloudsummerschool.appspot.com/preview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95" y="152400"/>
            <a:ext cx="8229600" cy="8683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0762"/>
            <a:ext cx="8686800" cy="4525963"/>
          </a:xfrm>
        </p:spPr>
        <p:txBody>
          <a:bodyPr/>
          <a:lstStyle/>
          <a:p>
            <a:r>
              <a:rPr lang="en-US" dirty="0" smtClean="0"/>
              <a:t>MOOC’s are a “disruptive force” in the educational environment</a:t>
            </a:r>
          </a:p>
          <a:p>
            <a:pPr lvl="1"/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Udacity</a:t>
            </a:r>
            <a:r>
              <a:rPr lang="en-US" dirty="0" smtClean="0"/>
              <a:t>, Khan Academy and many others</a:t>
            </a:r>
          </a:p>
          <a:p>
            <a:r>
              <a:rPr lang="en-US" dirty="0" smtClean="0"/>
              <a:t>MOOC’s have courses and technologies</a:t>
            </a:r>
          </a:p>
          <a:p>
            <a:r>
              <a:rPr lang="en-US" dirty="0" smtClean="0"/>
              <a:t>Google Course Builder and </a:t>
            </a:r>
            <a:r>
              <a:rPr lang="en-US" dirty="0" err="1" smtClean="0"/>
              <a:t>OpenEdX</a:t>
            </a:r>
            <a:r>
              <a:rPr lang="en-US" dirty="0" smtClean="0"/>
              <a:t> are open source MOOC technologies</a:t>
            </a:r>
          </a:p>
          <a:p>
            <a:r>
              <a:rPr lang="en-US" dirty="0" smtClean="0"/>
              <a:t>Blackboard and others are learning management systems with (some) MOOC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MOOC Style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280" y="509071"/>
            <a:ext cx="9066882" cy="4525963"/>
          </a:xfrm>
        </p:spPr>
        <p:txBody>
          <a:bodyPr/>
          <a:lstStyle/>
          <a:p>
            <a:r>
              <a:rPr lang="en-US" sz="2800" dirty="0" smtClean="0"/>
              <a:t>Courses from commercial sources, universities and partnerships</a:t>
            </a:r>
          </a:p>
          <a:p>
            <a:r>
              <a:rPr lang="en-US" sz="2800" dirty="0" smtClean="0"/>
              <a:t>Courses with 100,000 students (free)</a:t>
            </a:r>
          </a:p>
          <a:p>
            <a:r>
              <a:rPr lang="en-US" sz="2800" dirty="0" smtClean="0"/>
              <a:t>Georgia Tech a leader in rigorous academic curriculum – MOOC style Masters in Computer Science (pay tuition, get regular GT degree)</a:t>
            </a:r>
          </a:p>
          <a:p>
            <a:r>
              <a:rPr lang="en-US" sz="2800" dirty="0" smtClean="0"/>
              <a:t>Indiana University a much more modest Data Science certificate with 4 MOOC courses Spring 2014</a:t>
            </a:r>
          </a:p>
          <a:p>
            <a:r>
              <a:rPr lang="en-US" sz="2800" dirty="0" smtClean="0"/>
              <a:t>Interesting way to package tutorial material for computers and software e.g.</a:t>
            </a:r>
          </a:p>
          <a:p>
            <a:pPr lvl="1"/>
            <a:r>
              <a:rPr lang="en-US" sz="2400" dirty="0" smtClean="0"/>
              <a:t>FutureGrid has had 24 EOT projects over last year (semester courses to workshops)</a:t>
            </a:r>
          </a:p>
          <a:p>
            <a:pPr lvl="1"/>
            <a:r>
              <a:rPr lang="en-US" sz="2400" dirty="0" smtClean="0"/>
              <a:t>Support by MOOC modules on how to use FutureGrid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03" t="9991" r="5179"/>
          <a:stretch/>
        </p:blipFill>
        <p:spPr>
          <a:xfrm>
            <a:off x="-10613" y="19280"/>
            <a:ext cx="7286211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1957"/>
            <a:ext cx="2133600" cy="365125"/>
          </a:xfrm>
        </p:spPr>
        <p:txBody>
          <a:bodyPr/>
          <a:lstStyle/>
          <a:p>
            <a:fld id="{37046A98-E713-4B22-96A8-FD47EC0F5D6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6261124"/>
            <a:ext cx="529927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http://x-informatics.appspot.com/course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75599" y="838200"/>
            <a:ext cx="1792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br>
              <a:rPr lang="en-US" b="1" dirty="0" smtClean="0"/>
            </a:br>
            <a:r>
              <a:rPr lang="en-US" b="1" dirty="0" smtClean="0"/>
              <a:t>Google</a:t>
            </a:r>
          </a:p>
          <a:p>
            <a:r>
              <a:rPr lang="en-US" b="1" dirty="0" smtClean="0"/>
              <a:t>Course Builder</a:t>
            </a:r>
          </a:p>
          <a:p>
            <a:r>
              <a:rPr lang="en-US" b="1" dirty="0" smtClean="0"/>
              <a:t>MOOC</a:t>
            </a:r>
          </a:p>
          <a:p>
            <a:endParaRPr lang="en-US" dirty="0"/>
          </a:p>
          <a:p>
            <a:r>
              <a:rPr lang="en-US" dirty="0" smtClean="0"/>
              <a:t>4 levels</a:t>
            </a:r>
          </a:p>
          <a:p>
            <a:r>
              <a:rPr lang="en-US" dirty="0" smtClean="0"/>
              <a:t>Course</a:t>
            </a:r>
          </a:p>
          <a:p>
            <a:r>
              <a:rPr lang="en-US" dirty="0" smtClean="0"/>
              <a:t>Section (12)</a:t>
            </a:r>
          </a:p>
          <a:p>
            <a:r>
              <a:rPr lang="en-US" dirty="0" smtClean="0"/>
              <a:t>Units(29)</a:t>
            </a:r>
          </a:p>
          <a:p>
            <a:r>
              <a:rPr lang="en-US" dirty="0" smtClean="0"/>
              <a:t>Lessons(~150)</a:t>
            </a:r>
          </a:p>
          <a:p>
            <a:endParaRPr lang="en-US" dirty="0"/>
          </a:p>
          <a:p>
            <a:r>
              <a:rPr lang="en-US" dirty="0" smtClean="0"/>
              <a:t>Units are ~ traditional lecture</a:t>
            </a:r>
          </a:p>
          <a:p>
            <a:endParaRPr lang="en-US" dirty="0"/>
          </a:p>
          <a:p>
            <a:r>
              <a:rPr lang="en-US" dirty="0" smtClean="0"/>
              <a:t>Lessons are ~10 minute segments</a:t>
            </a:r>
          </a:p>
        </p:txBody>
      </p:sp>
    </p:spTree>
    <p:extLst>
      <p:ext uri="{BB962C8B-B14F-4D97-AF65-F5344CB8AC3E}">
        <p14:creationId xmlns:p14="http://schemas.microsoft.com/office/powerpoint/2010/main" val="21540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1957"/>
            <a:ext cx="2133600" cy="365125"/>
          </a:xfrm>
        </p:spPr>
        <p:txBody>
          <a:bodyPr/>
          <a:lstStyle/>
          <a:p>
            <a:fld id="{37046A98-E713-4B22-96A8-FD47EC0F5D6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03" t="9277" r="6585"/>
          <a:stretch/>
        </p:blipFill>
        <p:spPr>
          <a:xfrm>
            <a:off x="0" y="0"/>
            <a:ext cx="712098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0435" y="6377845"/>
            <a:ext cx="529927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http://x-informatics.appspot.com/course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75599" y="838200"/>
            <a:ext cx="1792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br>
              <a:rPr lang="en-US" b="1" dirty="0" smtClean="0"/>
            </a:br>
            <a:r>
              <a:rPr lang="en-US" b="1" dirty="0" smtClean="0"/>
              <a:t>Google</a:t>
            </a:r>
          </a:p>
          <a:p>
            <a:r>
              <a:rPr lang="en-US" b="1" dirty="0" smtClean="0"/>
              <a:t>Course Builder</a:t>
            </a:r>
          </a:p>
          <a:p>
            <a:r>
              <a:rPr lang="en-US" b="1" dirty="0" smtClean="0"/>
              <a:t>MOOC</a:t>
            </a:r>
          </a:p>
          <a:p>
            <a:endParaRPr lang="en-US" dirty="0"/>
          </a:p>
          <a:p>
            <a:r>
              <a:rPr lang="en-US" dirty="0" smtClean="0"/>
              <a:t>The Physics Section expands to 4 units and 2 </a:t>
            </a:r>
            <a:r>
              <a:rPr lang="en-US" dirty="0" err="1" smtClean="0"/>
              <a:t>Homeworks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 9 expands to 5 lessons</a:t>
            </a:r>
          </a:p>
          <a:p>
            <a:endParaRPr lang="en-US" dirty="0"/>
          </a:p>
          <a:p>
            <a:r>
              <a:rPr lang="en-US" dirty="0" smtClean="0"/>
              <a:t>Lessons played on </a:t>
            </a:r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“talking head video + PowerPoint”</a:t>
            </a:r>
          </a:p>
        </p:txBody>
      </p:sp>
    </p:spTree>
    <p:extLst>
      <p:ext uri="{BB962C8B-B14F-4D97-AF65-F5344CB8AC3E}">
        <p14:creationId xmlns:p14="http://schemas.microsoft.com/office/powerpoint/2010/main" val="16709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1957"/>
            <a:ext cx="2133600" cy="365125"/>
          </a:xfrm>
        </p:spPr>
        <p:txBody>
          <a:bodyPr/>
          <a:lstStyle/>
          <a:p>
            <a:fld id="{37046A98-E713-4B22-96A8-FD47EC0F5D6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77" t="9166" r="6111" b="18874"/>
          <a:stretch/>
        </p:blipFill>
        <p:spPr>
          <a:xfrm>
            <a:off x="0" y="-918"/>
            <a:ext cx="8977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357" t="12465" r="26929" b="34739"/>
          <a:stretch/>
        </p:blipFill>
        <p:spPr>
          <a:xfrm>
            <a:off x="0" y="-12289"/>
            <a:ext cx="9144000" cy="56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60" t="14666" r="32388" b="25206"/>
          <a:stretch/>
        </p:blipFill>
        <p:spPr>
          <a:xfrm>
            <a:off x="0" y="-2458"/>
            <a:ext cx="9144000" cy="56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0337"/>
            <a:ext cx="8229600" cy="609600"/>
          </a:xfrm>
        </p:spPr>
        <p:txBody>
          <a:bodyPr/>
          <a:lstStyle/>
          <a:p>
            <a:r>
              <a:rPr lang="en-US" dirty="0" smtClean="0"/>
              <a:t>MOOCs in SC community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518150"/>
          </a:xfrm>
        </p:spPr>
        <p:txBody>
          <a:bodyPr/>
          <a:lstStyle/>
          <a:p>
            <a:r>
              <a:rPr lang="en-US" sz="2800" dirty="0" smtClean="0"/>
              <a:t>Activities like CI-Tutor and HPC University are community activities that have collected much re-usable education material</a:t>
            </a:r>
          </a:p>
          <a:p>
            <a:r>
              <a:rPr lang="en-US" sz="2800" dirty="0" smtClean="0"/>
              <a:t>MOOC’s naturally support re-use at lesson or higher level</a:t>
            </a:r>
          </a:p>
          <a:p>
            <a:pPr lvl="1"/>
            <a:r>
              <a:rPr lang="en-US" sz="2400" dirty="0" smtClean="0"/>
              <a:t>e.g. include MPI on XSEDE MOOC as part of many parallel programming classes</a:t>
            </a:r>
          </a:p>
          <a:p>
            <a:r>
              <a:rPr lang="en-US" sz="2800" dirty="0" smtClean="0"/>
              <a:t>Need to develop agreed ways to use backend servers (HPC or Cloud) to support MOOC laboratories</a:t>
            </a:r>
          </a:p>
          <a:p>
            <a:pPr lvl="1"/>
            <a:r>
              <a:rPr lang="en-US" sz="2400" dirty="0" smtClean="0"/>
              <a:t>Students should be able to take MOOC classes from tablet or phone</a:t>
            </a:r>
          </a:p>
          <a:p>
            <a:r>
              <a:rPr lang="en-US" sz="2800" dirty="0" smtClean="0"/>
              <a:t> Parts of MOOC’s (Units or Sections) can be used as modules to enhance classes in outreach activities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Collaboration in the Cloud and online education environments&amp;quot;&quot;/&gt;&lt;property id=&quot;20307&quot; value=&quot;297&quot;/&gt;&lt;/object&gt;&lt;object type=&quot;3&quot; unique_id=&quot;10006&quot;&gt;&lt;property id=&quot;20148&quot; value=&quot;5&quot;/&gt;&lt;property id=&quot;20300&quot; value=&quot;Slide 3 - &amp;quot;McKinsey Institute on Big Data Jobs&amp;quot;&quot;/&gt;&lt;property id=&quot;20307&quot; value=&quot;438&quot;/&gt;&lt;/object&gt;&lt;object type=&quot;3&quot; unique_id=&quot;10012&quot;&gt;&lt;property id=&quot;20148&quot; value=&quot;5&quot;/&gt;&lt;property id=&quot;20300&quot; value=&quot;Slide 4 - &amp;quot;Massive Open Online Courses (MOOC)&amp;quot;&quot;/&gt;&lt;property id=&quot;20307&quot; value=&quot;472&quot;/&gt;&lt;/object&gt;&lt;object type=&quot;3&quot; unique_id=&quot;106385&quot;&gt;&lt;property id=&quot;20148&quot; value=&quot;5&quot;/&gt;&lt;property id=&quot;20300&quot; value=&quot;Slide 5&quot;/&gt;&lt;property id=&quot;20307&quot; value=&quot;475&quot;/&gt;&lt;/object&gt;&lt;object type=&quot;3&quot; unique_id=&quot;106386&quot;&gt;&lt;property id=&quot;20148&quot; value=&quot;5&quot;/&gt;&lt;property id=&quot;20300&quot; value=&quot;Slide 6&quot;/&gt;&lt;property id=&quot;20307&quot; value=&quot;476&quot;/&gt;&lt;/object&gt;&lt;object type=&quot;3&quot; unique_id=&quot;106388&quot;&gt;&lt;property id=&quot;20148&quot; value=&quot;5&quot;/&gt;&lt;property id=&quot;20300&quot; value=&quot;Slide 10&quot;/&gt;&lt;property id=&quot;20307&quot; value=&quot;474&quot;/&gt;&lt;/object&gt;&lt;object type=&quot;3&quot; unique_id=&quot;106815&quot;&gt;&lt;property id=&quot;20148&quot; value=&quot;5&quot;/&gt;&lt;property id=&quot;20300&quot; value=&quot;Slide 2 - &amp;quot;Abstract&amp;quot;&quot;/&gt;&lt;property id=&quot;20307&quot; value=&quot;482&quot;/&gt;&lt;/object&gt;&lt;object type=&quot;3&quot; unique_id=&quot;106816&quot;&gt;&lt;property id=&quot;20148&quot; value=&quot;5&quot;/&gt;&lt;property id=&quot;20300&quot; value=&quot;Slide 12 - &amp;quot;Hermit’s Cave Virtual University&amp;quot;&quot;/&gt;&lt;property id=&quot;20307&quot; value=&quot;483&quot;/&gt;&lt;/object&gt;&lt;object type=&quot;3&quot; unique_id=&quot;106817&quot;&gt;&lt;property id=&quot;20148&quot; value=&quot;5&quot;/&gt;&lt;property id=&quot;20300&quot; value=&quot;Slide 15 - &amp;quot;3-way Clouds and Universities&amp;quot;&quot;/&gt;&lt;property id=&quot;20307&quot; value=&quot;484&quot;/&gt;&lt;/object&gt;&lt;object type=&quot;3&quot; unique_id=&quot;106818&quot;&gt;&lt;property id=&quot;20148&quot; value=&quot;5&quot;/&gt;&lt;property id=&quot;20300&quot; value=&quot;Slide 16 - &amp;quot;C4 = Continuous Collaborative  Computational Cloud&amp;quot;&quot;/&gt;&lt;property id=&quot;20307&quot; value=&quot;485&quot;/&gt;&lt;/object&gt;&lt;object type=&quot;3&quot; unique_id=&quot;106819&quot;&gt;&lt;property id=&quot;20148&quot; value=&quot;5&quot;/&gt;&lt;property id=&quot;20300&quot; value=&quot;Slide 17 - &amp;quot;Higher Education 2020&amp;quot;&quot;/&gt;&lt;property id=&quot;20307&quot; value=&quot;486&quot;/&gt;&lt;/object&gt;&lt;object type=&quot;3&quot; unique_id=&quot;106925&quot;&gt;&lt;property id=&quot;20148&quot; value=&quot;5&quot;/&gt;&lt;property id=&quot;20300&quot; value=&quot;Slide 8 - &amp;quot;Cloud MOOC Repository&amp;quot;&quot;/&gt;&lt;property id=&quot;20307&quot; value=&quot;487&quot;/&gt;&lt;/object&gt;&lt;object type=&quot;3&quot; unique_id=&quot;107054&quot;&gt;&lt;property id=&quot;20148&quot; value=&quot;5&quot;/&gt;&lt;property id=&quot;20300&quot; value=&quot;Slide 7 - &amp;quot;Customizable MOOC’s I&amp;quot;&quot;/&gt;&lt;property id=&quot;20307&quot; value=&quot;489&quot;/&gt;&lt;/object&gt;&lt;object type=&quot;3&quot; unique_id=&quot;107055&quot;&gt;&lt;property id=&quot;20148&quot; value=&quot;5&quot;/&gt;&lt;property id=&quot;20300&quot; value=&quot;Slide 9 - &amp;quot;Customizable MOOC’s II&amp;quot;&quot;/&gt;&lt;property id=&quot;20307&quot; value=&quot;490&quot;/&gt;&lt;/object&gt;&lt;object type=&quot;3&quot; unique_id=&quot;107110&quot;&gt;&lt;property id=&quot;20148&quot; value=&quot;5&quot;/&gt;&lt;property id=&quot;20300&quot; value=&quot;Slide 13 - &amp;quot;Mentoring / Grading&amp;quot;&quot;/&gt;&lt;property id=&quot;20307&quot; value=&quot;491&quot;/&gt;&lt;/object&gt;&lt;object type=&quot;3&quot; unique_id=&quot;107184&quot;&gt;&lt;property id=&quot;20148&quot; value=&quot;5&quot;/&gt;&lt;property id=&quot;20300&quot; value=&quot;Slide 11 - &amp;quot;Two limits where MOOC’s are Compelling&amp;quot;&quot;/&gt;&lt;property id=&quot;20307&quot; value=&quot;492&quot;/&gt;&lt;/object&gt;&lt;object type=&quot;3&quot; unique_id=&quot;107185&quot;&gt;&lt;property id=&quot;20148&quot; value=&quot;5&quot;/&gt;&lt;property id=&quot;20300&quot; value=&quot;Slide 14 - &amp;quot;This is all very simple&amp;quot;&quot;/&gt;&lt;property id=&quot;20307&quot; value=&quot;493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22188</TotalTime>
  <Words>286</Words>
  <Application>Microsoft Office PowerPoint</Application>
  <PresentationFormat>On-screen Show (4:3)</PresentationFormat>
  <Paragraphs>68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3_Office Theme</vt:lpstr>
      <vt:lpstr> Remarks on MOOC’s</vt:lpstr>
      <vt:lpstr>Background</vt:lpstr>
      <vt:lpstr>MOOC Style Implementations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MOOCs in SC community</vt:lpstr>
      <vt:lpstr>Cloud MOOC Repository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924</cp:revision>
  <dcterms:created xsi:type="dcterms:W3CDTF">2010-11-02T19:01:47Z</dcterms:created>
  <dcterms:modified xsi:type="dcterms:W3CDTF">2013-11-20T17:37:00Z</dcterms:modified>
</cp:coreProperties>
</file>